
<file path=[Content_Types].xml><?xml version="1.0" encoding="utf-8"?>
<Types xmlns="http://schemas.openxmlformats.org/package/2006/content-types">
  <Default Extension="png" ContentType="image/png"/>
  <Default Extension="tmp"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charts/chart9.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1.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drawings/drawing4.xml" ContentType="application/vnd.openxmlformats-officedocument.drawingml.chartshapes+xml"/>
  <Override PartName="/ppt/charts/chart12.xml" ContentType="application/vnd.openxmlformats-officedocument.drawingml.chart+xml"/>
  <Override PartName="/ppt/drawings/drawing5.xml" ContentType="application/vnd.openxmlformats-officedocument.drawingml.chartshapes+xml"/>
  <Override PartName="/ppt/notesSlides/notesSlide22.xml" ContentType="application/vnd.openxmlformats-officedocument.presentationml.notesSlide+xml"/>
  <Override PartName="/ppt/charts/chart13.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6.xml" ContentType="application/vnd.openxmlformats-officedocument.drawingml.chartshapes+xml"/>
  <Override PartName="/ppt/charts/chart14.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7.xml" ContentType="application/vnd.openxmlformats-officedocument.drawingml.chartshapes+xml"/>
  <Override PartName="/ppt/charts/chart15.xml" ContentType="application/vnd.openxmlformats-officedocument.drawingml.chart+xml"/>
  <Override PartName="/ppt/charts/style6.xml" ContentType="application/vnd.ms-office.chartstyle+xml"/>
  <Override PartName="/ppt/charts/colors6.xml" ContentType="application/vnd.ms-office.chartcolorstyle+xml"/>
  <Override PartName="/ppt/charts/chart16.xml" ContentType="application/vnd.openxmlformats-officedocument.drawingml.chart+xml"/>
  <Override PartName="/ppt/charts/style7.xml" ContentType="application/vnd.ms-office.chartstyle+xml"/>
  <Override PartName="/ppt/charts/colors7.xml" ContentType="application/vnd.ms-office.chartcolorstyle+xml"/>
  <Override PartName="/ppt/charts/chart17.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3.xml" ContentType="application/vnd.openxmlformats-officedocument.presentationml.notesSlide+xml"/>
  <Override PartName="/ppt/charts/chart18.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4.xml" ContentType="application/vnd.openxmlformats-officedocument.presentationml.notesSlide+xml"/>
  <Override PartName="/ppt/charts/chart1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0.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5.xml" ContentType="application/vnd.openxmlformats-officedocument.presentationml.notesSlide+xml"/>
  <Override PartName="/ppt/charts/chart2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22.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23.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charts/chart2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17" removePersonalInfoOnSave="1" saveSubsetFonts="1">
  <p:sldMasterIdLst>
    <p:sldMasterId id="2147483660" r:id="rId1"/>
  </p:sldMasterIdLst>
  <p:notesMasterIdLst>
    <p:notesMasterId r:id="rId123"/>
  </p:notesMasterIdLst>
  <p:sldIdLst>
    <p:sldId id="815" r:id="rId2"/>
    <p:sldId id="1601" r:id="rId3"/>
    <p:sldId id="1602" r:id="rId4"/>
    <p:sldId id="1603" r:id="rId5"/>
    <p:sldId id="1604" r:id="rId6"/>
    <p:sldId id="1605" r:id="rId7"/>
    <p:sldId id="1606" r:id="rId8"/>
    <p:sldId id="1607" r:id="rId9"/>
    <p:sldId id="1608" r:id="rId10"/>
    <p:sldId id="1609" r:id="rId11"/>
    <p:sldId id="1610" r:id="rId12"/>
    <p:sldId id="1611" r:id="rId13"/>
    <p:sldId id="826" r:id="rId14"/>
    <p:sldId id="827" r:id="rId15"/>
    <p:sldId id="828" r:id="rId16"/>
    <p:sldId id="1355" r:id="rId17"/>
    <p:sldId id="830" r:id="rId18"/>
    <p:sldId id="831" r:id="rId19"/>
    <p:sldId id="1356" r:id="rId20"/>
    <p:sldId id="833" r:id="rId21"/>
    <p:sldId id="834" r:id="rId22"/>
    <p:sldId id="835" r:id="rId23"/>
    <p:sldId id="836" r:id="rId24"/>
    <p:sldId id="837" r:id="rId25"/>
    <p:sldId id="838" r:id="rId26"/>
    <p:sldId id="839" r:id="rId27"/>
    <p:sldId id="840" r:id="rId28"/>
    <p:sldId id="841" r:id="rId29"/>
    <p:sldId id="842" r:id="rId30"/>
    <p:sldId id="843" r:id="rId31"/>
    <p:sldId id="844" r:id="rId32"/>
    <p:sldId id="845" r:id="rId33"/>
    <p:sldId id="846" r:id="rId34"/>
    <p:sldId id="847" r:id="rId35"/>
    <p:sldId id="848" r:id="rId36"/>
    <p:sldId id="849" r:id="rId37"/>
    <p:sldId id="850" r:id="rId38"/>
    <p:sldId id="851" r:id="rId39"/>
    <p:sldId id="852" r:id="rId40"/>
    <p:sldId id="853" r:id="rId41"/>
    <p:sldId id="854" r:id="rId42"/>
    <p:sldId id="599" r:id="rId43"/>
    <p:sldId id="940" r:id="rId44"/>
    <p:sldId id="941" r:id="rId45"/>
    <p:sldId id="942" r:id="rId46"/>
    <p:sldId id="943" r:id="rId47"/>
    <p:sldId id="944" r:id="rId48"/>
    <p:sldId id="945" r:id="rId49"/>
    <p:sldId id="946" r:id="rId50"/>
    <p:sldId id="947" r:id="rId51"/>
    <p:sldId id="948" r:id="rId52"/>
    <p:sldId id="949" r:id="rId53"/>
    <p:sldId id="950" r:id="rId54"/>
    <p:sldId id="951" r:id="rId55"/>
    <p:sldId id="952" r:id="rId56"/>
    <p:sldId id="953" r:id="rId57"/>
    <p:sldId id="954" r:id="rId58"/>
    <p:sldId id="955" r:id="rId59"/>
    <p:sldId id="956" r:id="rId60"/>
    <p:sldId id="957" r:id="rId61"/>
    <p:sldId id="958" r:id="rId62"/>
    <p:sldId id="959" r:id="rId63"/>
    <p:sldId id="960" r:id="rId64"/>
    <p:sldId id="961" r:id="rId65"/>
    <p:sldId id="962" r:id="rId66"/>
    <p:sldId id="963" r:id="rId67"/>
    <p:sldId id="964" r:id="rId68"/>
    <p:sldId id="965" r:id="rId69"/>
    <p:sldId id="966" r:id="rId70"/>
    <p:sldId id="967" r:id="rId71"/>
    <p:sldId id="968" r:id="rId72"/>
    <p:sldId id="969" r:id="rId73"/>
    <p:sldId id="970" r:id="rId74"/>
    <p:sldId id="971" r:id="rId75"/>
    <p:sldId id="972" r:id="rId76"/>
    <p:sldId id="973" r:id="rId77"/>
    <p:sldId id="974" r:id="rId78"/>
    <p:sldId id="975" r:id="rId79"/>
    <p:sldId id="976" r:id="rId80"/>
    <p:sldId id="977" r:id="rId81"/>
    <p:sldId id="978" r:id="rId82"/>
    <p:sldId id="979" r:id="rId83"/>
    <p:sldId id="980" r:id="rId84"/>
    <p:sldId id="981" r:id="rId85"/>
    <p:sldId id="982" r:id="rId86"/>
    <p:sldId id="983" r:id="rId87"/>
    <p:sldId id="984" r:id="rId88"/>
    <p:sldId id="985" r:id="rId89"/>
    <p:sldId id="986" r:id="rId90"/>
    <p:sldId id="987" r:id="rId91"/>
    <p:sldId id="988" r:id="rId92"/>
    <p:sldId id="989" r:id="rId93"/>
    <p:sldId id="990" r:id="rId94"/>
    <p:sldId id="991" r:id="rId95"/>
    <p:sldId id="992" r:id="rId96"/>
    <p:sldId id="993" r:id="rId97"/>
    <p:sldId id="994" r:id="rId98"/>
    <p:sldId id="995" r:id="rId99"/>
    <p:sldId id="996" r:id="rId100"/>
    <p:sldId id="997" r:id="rId101"/>
    <p:sldId id="855" r:id="rId102"/>
    <p:sldId id="856" r:id="rId103"/>
    <p:sldId id="1176" r:id="rId104"/>
    <p:sldId id="858" r:id="rId105"/>
    <p:sldId id="859" r:id="rId106"/>
    <p:sldId id="860" r:id="rId107"/>
    <p:sldId id="861" r:id="rId108"/>
    <p:sldId id="862" r:id="rId109"/>
    <p:sldId id="863" r:id="rId110"/>
    <p:sldId id="864" r:id="rId111"/>
    <p:sldId id="865" r:id="rId112"/>
    <p:sldId id="866" r:id="rId113"/>
    <p:sldId id="867" r:id="rId114"/>
    <p:sldId id="868" r:id="rId115"/>
    <p:sldId id="869" r:id="rId116"/>
    <p:sldId id="870" r:id="rId117"/>
    <p:sldId id="871" r:id="rId118"/>
    <p:sldId id="872" r:id="rId119"/>
    <p:sldId id="873" r:id="rId120"/>
    <p:sldId id="874" r:id="rId121"/>
    <p:sldId id="875" r:id="rId12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397" autoAdjust="0"/>
    <p:restoredTop sz="94065" autoAdjust="0"/>
  </p:normalViewPr>
  <p:slideViewPr>
    <p:cSldViewPr snapToGrid="0">
      <p:cViewPr varScale="1">
        <p:scale>
          <a:sx n="70" d="100"/>
          <a:sy n="70" d="100"/>
        </p:scale>
        <p:origin x="1554" y="54"/>
      </p:cViewPr>
      <p:guideLst>
        <p:guide orient="horz" pos="2160"/>
        <p:guide pos="2880"/>
      </p:guideLst>
    </p:cSldViewPr>
  </p:slideViewPr>
  <p:outlineViewPr>
    <p:cViewPr>
      <p:scale>
        <a:sx n="33" d="100"/>
        <a:sy n="33" d="100"/>
      </p:scale>
      <p:origin x="0" y="-1368"/>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10.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_rels/chart11.xml.rels><?xml version="1.0" encoding="UTF-8" standalone="yes"?>
<Relationships xmlns="http://schemas.openxmlformats.org/package/2006/relationships"><Relationship Id="rId1" Type="http://schemas.openxmlformats.org/officeDocument/2006/relationships/chartUserShapes" Target="../drawings/drawing4.xml"/></Relationships>
</file>

<file path=ppt/charts/_rels/chart12.xml.rels><?xml version="1.0" encoding="UTF-8" standalone="yes"?>
<Relationships xmlns="http://schemas.openxmlformats.org/package/2006/relationships"><Relationship Id="rId1" Type="http://schemas.openxmlformats.org/officeDocument/2006/relationships/chartUserShapes" Target="../drawings/drawing5.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______2.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6.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______3.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7.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______4.xlsx"/><Relationship Id="rId2" Type="http://schemas.microsoft.com/office/2011/relationships/chartColorStyle" Target="colors6.xml"/><Relationship Id="rId1" Type="http://schemas.microsoft.com/office/2011/relationships/chartStyle" Target="style6.xml"/></Relationships>
</file>

<file path=ppt/charts/_rels/chart16.xml.rels><?xml version="1.0" encoding="UTF-8" standalone="yes"?>
<Relationships xmlns="http://schemas.openxmlformats.org/package/2006/relationships"><Relationship Id="rId2" Type="http://schemas.microsoft.com/office/2011/relationships/chartColorStyle" Target="colors7.xml"/><Relationship Id="rId1" Type="http://schemas.microsoft.com/office/2011/relationships/chartStyle" Target="style7.xml"/></Relationships>
</file>

<file path=ppt/charts/_rels/chart17.xml.rels><?xml version="1.0" encoding="UTF-8" standalone="yes"?>
<Relationships xmlns="http://schemas.openxmlformats.org/package/2006/relationships"><Relationship Id="rId2" Type="http://schemas.microsoft.com/office/2011/relationships/chartColorStyle" Target="colors8.xml"/><Relationship Id="rId1" Type="http://schemas.microsoft.com/office/2011/relationships/chartStyle" Target="style8.xml"/></Relationships>
</file>

<file path=ppt/charts/_rels/chart18.xml.rels><?xml version="1.0" encoding="UTF-8" standalone="yes"?>
<Relationships xmlns="http://schemas.openxmlformats.org/package/2006/relationships"><Relationship Id="rId2" Type="http://schemas.microsoft.com/office/2011/relationships/chartColorStyle" Target="colors9.xml"/><Relationship Id="rId1" Type="http://schemas.microsoft.com/office/2011/relationships/chartStyle" Target="style9.xml"/></Relationships>
</file>

<file path=ppt/charts/_rels/chart19.xml.rels><?xml version="1.0" encoding="UTF-8" standalone="yes"?>
<Relationships xmlns="http://schemas.openxmlformats.org/package/2006/relationships"><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10.19.135.21\seisaku\_11&#20027;&#35201;&#20491;&#21029;&#35506;&#38988;(&#19968;&#33324;)\&#9675;&#25913;&#38761;&#35413;&#20385;&#12503;&#12525;&#12472;&#12455;&#12463;&#12488;\&#21508;&#25285;&#24403;&#20316;&#26989;&#12501;&#12457;&#12523;&#12480;\&#26757;&#26412;&#20316;&#26989;&#12501;&#12457;&#12523;&#12480;\&#28857;&#26908;&#26842;&#21368;\&#29031;&#20250;&#20316;&#26989;\&#25919;&#31574;&#20225;&#30011;&#37096;%20&#25126;&#30053;&#20107;&#26989;&#23460;&#65288;&#38306;&#31354;&#65289;\&#25913;&#38761;&#35413;&#20385;&#65288;&#31354;&#28207;&#38306;&#20418;&#12487;&#12540;&#12479;&#65289;301106.xlsx" TargetMode="External"/></Relationships>
</file>

<file path=ppt/charts/_rels/chart20.xml.rels><?xml version="1.0" encoding="UTF-8" standalone="yes"?>
<Relationships xmlns="http://schemas.openxmlformats.org/package/2006/relationships"><Relationship Id="rId2" Type="http://schemas.microsoft.com/office/2011/relationships/chartColorStyle" Target="colors11.xml"/><Relationship Id="rId1" Type="http://schemas.microsoft.com/office/2011/relationships/chartStyle" Target="style11.xml"/></Relationships>
</file>

<file path=ppt/charts/_rels/chart21.xml.rels><?xml version="1.0" encoding="UTF-8" standalone="yes"?>
<Relationships xmlns="http://schemas.openxmlformats.org/package/2006/relationships"><Relationship Id="rId2" Type="http://schemas.microsoft.com/office/2011/relationships/chartColorStyle" Target="colors12.xml"/><Relationship Id="rId1" Type="http://schemas.microsoft.com/office/2011/relationships/chartStyle" Target="style12.xml"/></Relationships>
</file>

<file path=ppt/charts/_rels/chart22.xml.rels><?xml version="1.0" encoding="UTF-8" standalone="yes"?>
<Relationships xmlns="http://schemas.openxmlformats.org/package/2006/relationships"><Relationship Id="rId2" Type="http://schemas.microsoft.com/office/2011/relationships/chartColorStyle" Target="colors13.xml"/><Relationship Id="rId1" Type="http://schemas.microsoft.com/office/2011/relationships/chartStyle" Target="style13.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______5.xlsx"/><Relationship Id="rId2" Type="http://schemas.microsoft.com/office/2011/relationships/chartColorStyle" Target="colors14.xml"/><Relationship Id="rId1" Type="http://schemas.microsoft.com/office/2011/relationships/chartStyle" Target="style14.xm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10.19.135.21\seisaku\_11&#20027;&#35201;&#20491;&#21029;&#35506;&#38988;(&#19968;&#33324;)\&#9675;&#25913;&#38761;&#35413;&#20385;&#12503;&#12525;&#12472;&#12455;&#12463;&#12488;\&#21508;&#25285;&#24403;&#20316;&#26989;&#12501;&#12457;&#12523;&#12480;\&#26757;&#26412;&#20316;&#26989;&#12501;&#12457;&#12523;&#12480;\&#28857;&#26908;&#26842;&#21368;\&#29031;&#20250;&#20316;&#26989;\&#25919;&#31574;&#20225;&#30011;&#37096;%20&#25126;&#30053;&#20107;&#26989;&#23460;&#65288;&#38306;&#31354;&#65289;\&#12304;&#23713;&#30000;&#20027;&#20107;&#20316;&#25104;&#20998;&#12395;&#36861;&#21152;&#65298;&#12305;&#36578;&#35352;&#28168;&#12288;&#25913;&#38761;&#35413;&#20385;&#65328;&#28857;&#26908;&#32080;&#26524;&#65288;&#31354;&#28207;&#38306;&#20418;&#12487;&#12540;&#12479;&#65289;260806%20(&#33258;&#21205;&#20445;&#23384;&#28168;&#12415;).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10.19.135.21\seisaku\_11&#20027;&#35201;&#20491;&#21029;&#35506;&#38988;(&#19968;&#33324;)\&#9675;&#25913;&#38761;&#35413;&#20385;&#12503;&#12525;&#12472;&#12455;&#12463;&#12488;\&#21508;&#25285;&#24403;&#20316;&#26989;&#12501;&#12457;&#12523;&#12480;\&#26757;&#26412;&#20316;&#26989;&#12501;&#12457;&#12523;&#12480;\&#28857;&#26908;&#26842;&#21368;\&#29031;&#20250;&#20316;&#26989;\&#25919;&#31574;&#20225;&#30011;&#37096;%20&#25126;&#30053;&#20107;&#26989;&#23460;&#65288;&#38306;&#31354;&#65289;\&#12304;&#23713;&#30000;&#20027;&#20107;&#20316;&#25104;&#20998;&#12395;&#36861;&#21152;&#65298;&#12305;&#36578;&#35352;&#28168;&#12288;&#25913;&#38761;&#35413;&#20385;&#65328;&#28857;&#26908;&#32080;&#26524;&#65288;&#31354;&#28207;&#38306;&#20418;&#12487;&#12540;&#12479;&#65289;260806%20(&#33258;&#21205;&#20445;&#23384;&#28168;&#12415;).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3" Type="http://schemas.openxmlformats.org/officeDocument/2006/relationships/oleObject" Target="file:///\\APFF001C\OA-eb0001$\&#12518;&#12540;&#12470;&#20316;&#26989;&#29992;&#12501;&#12457;&#12523;&#12480;\&#24066;&#25919;&#25913;&#38761;\H30\300808_10&#24180;&#24460;&#12398;&#22823;&#38442;&#12434;&#35211;&#25454;&#12360;&#12390;&#12539;&#25913;&#38761;&#35413;&#20385;&#12539;&#24066;&#25919;&#25913;&#38761;&#12503;&#12521;&#12531;\&#12513;&#12488;&#12525;&#12424;&#12426;&#65288;&#26178;&#28857;&#26356;&#26032;&#65289;&#27770;&#35009;&#36039;&#26009;\&#25913;&#38761;&#35413;&#20385;&#12503;&#12525;&#12472;&#12455;&#12463;&#12488;&#26178;&#28857;&#20462;&#27491;&#29256;20180829\&#65288;20180829&#65289;&#22320;&#19979;&#37444;&#65288;P36%20&#9313;%20&#21454;&#25903;&#12398;&#25913;&#21892;%20(&#32076;&#21942;&#25104;&#32318;)&#65289;.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系列 1</c:v>
                </c:pt>
              </c:strCache>
            </c:strRef>
          </c:tx>
          <c:invertIfNegative val="0"/>
          <c:dLbls>
            <c:numFmt formatCode="#,##0_);[Red]\(#,##0\)" sourceLinked="0"/>
            <c:spPr>
              <a:noFill/>
              <a:ln>
                <a:noFill/>
              </a:ln>
              <a:effectLst/>
            </c:spPr>
            <c:txPr>
              <a:bodyPr/>
              <a:lstStyle/>
              <a:p>
                <a:pPr>
                  <a:defRPr sz="1200">
                    <a:solidFill>
                      <a:schemeClr val="tx1"/>
                    </a:solidFill>
                  </a:defRPr>
                </a:pPr>
                <a:endParaRPr lang="ja-JP"/>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Sheet1!$A$2:$A$6</c:f>
              <c:strCache>
                <c:ptCount val="5"/>
                <c:pt idx="0">
                  <c:v>大阪</c:v>
                </c:pt>
                <c:pt idx="1">
                  <c:v>東京</c:v>
                </c:pt>
                <c:pt idx="2">
                  <c:v>ソウル</c:v>
                </c:pt>
                <c:pt idx="3">
                  <c:v>香港</c:v>
                </c:pt>
                <c:pt idx="4">
                  <c:v>シンガポール</c:v>
                </c:pt>
              </c:strCache>
            </c:strRef>
          </c:cat>
          <c:val>
            <c:numRef>
              <c:f>Sheet1!$B$2:$B$6</c:f>
              <c:numCache>
                <c:formatCode>General</c:formatCode>
                <c:ptCount val="5"/>
                <c:pt idx="0">
                  <c:v>459</c:v>
                </c:pt>
                <c:pt idx="1">
                  <c:v>969</c:v>
                </c:pt>
                <c:pt idx="2">
                  <c:v>1486</c:v>
                </c:pt>
                <c:pt idx="3">
                  <c:v>1306</c:v>
                </c:pt>
                <c:pt idx="4">
                  <c:v>1836</c:v>
                </c:pt>
              </c:numCache>
            </c:numRef>
          </c:val>
          <c:extLst xmlns:c16r2="http://schemas.microsoft.com/office/drawing/2015/06/chart">
            <c:ext xmlns:c16="http://schemas.microsoft.com/office/drawing/2014/chart" uri="{C3380CC4-5D6E-409C-BE32-E72D297353CC}">
              <c16:uniqueId val="{00000000-5A2C-4CD1-BAA8-9EBE87A07C0B}"/>
            </c:ext>
          </c:extLst>
        </c:ser>
        <c:dLbls>
          <c:showLegendKey val="0"/>
          <c:showVal val="0"/>
          <c:showCatName val="0"/>
          <c:showSerName val="0"/>
          <c:showPercent val="0"/>
          <c:showBubbleSize val="0"/>
        </c:dLbls>
        <c:gapWidth val="150"/>
        <c:overlap val="100"/>
        <c:axId val="449179320"/>
        <c:axId val="449175400"/>
      </c:barChart>
      <c:catAx>
        <c:axId val="449179320"/>
        <c:scaling>
          <c:orientation val="minMax"/>
        </c:scaling>
        <c:delete val="0"/>
        <c:axPos val="b"/>
        <c:numFmt formatCode="General" sourceLinked="1"/>
        <c:majorTickMark val="out"/>
        <c:minorTickMark val="none"/>
        <c:tickLblPos val="nextTo"/>
        <c:txPr>
          <a:bodyPr/>
          <a:lstStyle/>
          <a:p>
            <a:pPr>
              <a:defRPr sz="900"/>
            </a:pPr>
            <a:endParaRPr lang="ja-JP"/>
          </a:p>
        </c:txPr>
        <c:crossAx val="449175400"/>
        <c:crosses val="autoZero"/>
        <c:auto val="1"/>
        <c:lblAlgn val="ctr"/>
        <c:lblOffset val="100"/>
        <c:noMultiLvlLbl val="0"/>
      </c:catAx>
      <c:valAx>
        <c:axId val="449175400"/>
        <c:scaling>
          <c:orientation val="minMax"/>
        </c:scaling>
        <c:delete val="0"/>
        <c:axPos val="l"/>
        <c:majorGridlines>
          <c:spPr>
            <a:ln>
              <a:noFill/>
              <a:prstDash val="sysDot"/>
            </a:ln>
          </c:spPr>
        </c:majorGridlines>
        <c:numFmt formatCode="General" sourceLinked="0"/>
        <c:majorTickMark val="out"/>
        <c:minorTickMark val="none"/>
        <c:tickLblPos val="nextTo"/>
        <c:txPr>
          <a:bodyPr/>
          <a:lstStyle/>
          <a:p>
            <a:pPr>
              <a:defRPr sz="1200"/>
            </a:pPr>
            <a:endParaRPr lang="ja-JP"/>
          </a:p>
        </c:txPr>
        <c:crossAx val="449179320"/>
        <c:crosses val="autoZero"/>
        <c:crossBetween val="between"/>
      </c:valAx>
    </c:plotArea>
    <c:plotVisOnly val="1"/>
    <c:dispBlanksAs val="gap"/>
    <c:showDLblsOverMax val="0"/>
  </c:chart>
  <c:txPr>
    <a:bodyPr/>
    <a:lstStyle/>
    <a:p>
      <a:pPr>
        <a:defRPr sz="1800"/>
      </a:pPr>
      <a:endParaRPr lang="ja-JP"/>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sng" strike="noStrike" kern="1200" spc="0" baseline="0">
                <a:solidFill>
                  <a:schemeClr val="tx1">
                    <a:lumMod val="65000"/>
                    <a:lumOff val="35000"/>
                  </a:schemeClr>
                </a:solidFill>
                <a:latin typeface="+mn-lt"/>
                <a:ea typeface="+mn-ea"/>
                <a:cs typeface="+mn-cs"/>
              </a:defRPr>
            </a:pPr>
            <a:r>
              <a:rPr lang="ja-JP" altLang="en-US" u="sng" dirty="0">
                <a:solidFill>
                  <a:sysClr val="windowText" lastClr="000000"/>
                </a:solidFill>
              </a:rPr>
              <a:t>営業所数及び管理委託比率</a:t>
            </a:r>
          </a:p>
        </c:rich>
      </c:tx>
      <c:layout/>
      <c:overlay val="0"/>
      <c:spPr>
        <a:noFill/>
        <a:ln>
          <a:noFill/>
        </a:ln>
        <a:effectLst/>
      </c:spPr>
      <c:txPr>
        <a:bodyPr rot="0" spcFirstLastPara="1" vertOverflow="ellipsis" vert="horz" wrap="square" anchor="ctr" anchorCtr="1"/>
        <a:lstStyle/>
        <a:p>
          <a:pPr>
            <a:defRPr sz="1400" b="0" i="0" u="sng"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stacked"/>
        <c:varyColors val="0"/>
        <c:ser>
          <c:idx val="1"/>
          <c:order val="1"/>
          <c:tx>
            <c:strRef>
              <c:f>'3 (4)'!$C$12</c:f>
              <c:strCache>
                <c:ptCount val="1"/>
                <c:pt idx="0">
                  <c:v>南海バス（ヵ所）</c:v>
                </c:pt>
              </c:strCache>
            </c:strRef>
          </c:tx>
          <c:spPr>
            <a:solidFill>
              <a:srgbClr val="00B050"/>
            </a:solidFill>
            <a:ln>
              <a:noFill/>
            </a:ln>
            <a:effectLst/>
          </c:spPr>
          <c:invertIfNegative val="0"/>
          <c:dPt>
            <c:idx val="1"/>
            <c:invertIfNegative val="0"/>
            <c:bubble3D val="0"/>
            <c:spPr>
              <a:noFill/>
              <a:ln>
                <a:noFill/>
              </a:ln>
              <a:effectLst/>
            </c:spPr>
            <c:extLst xmlns:c16r2="http://schemas.microsoft.com/office/drawing/2015/06/chart">
              <c:ext xmlns:c16="http://schemas.microsoft.com/office/drawing/2014/chart" uri="{C3380CC4-5D6E-409C-BE32-E72D297353CC}">
                <c16:uniqueId val="{00000001-46DC-4278-9374-5918BCFB9D56}"/>
              </c:ext>
            </c:extLst>
          </c:dPt>
          <c:dLbls>
            <c:dLbl>
              <c:idx val="0"/>
              <c:delete val="1"/>
              <c:extLst xmlns:c16r2="http://schemas.microsoft.com/office/drawing/2015/06/chart">
                <c:ext xmlns:c16="http://schemas.microsoft.com/office/drawing/2014/chart" uri="{C3380CC4-5D6E-409C-BE32-E72D297353CC}">
                  <c16:uniqueId val="{0000000C-46DC-4278-9374-5918BCFB9D56}"/>
                </c:ext>
                <c:ext xmlns:c15="http://schemas.microsoft.com/office/drawing/2012/chart" uri="{CE6537A1-D6FC-4f65-9D91-7224C49458BB}"/>
              </c:extLst>
            </c:dLbl>
            <c:dLbl>
              <c:idx val="1"/>
              <c:delete val="1"/>
              <c:extLst xmlns:c16r2="http://schemas.microsoft.com/office/drawing/2015/06/chart">
                <c:ext xmlns:c16="http://schemas.microsoft.com/office/drawing/2014/chart" uri="{C3380CC4-5D6E-409C-BE32-E72D297353CC}">
                  <c16:uniqueId val="{00000001-46DC-4278-9374-5918BCFB9D56}"/>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'3 (4)'!$D$6:$L$6</c:f>
              <c:numCache>
                <c:formatCode>General</c:formatCode>
                <c:ptCount val="9"/>
                <c:pt idx="0">
                  <c:v>2006</c:v>
                </c:pt>
                <c:pt idx="2">
                  <c:v>2011</c:v>
                </c:pt>
                <c:pt idx="3">
                  <c:v>2012</c:v>
                </c:pt>
                <c:pt idx="4">
                  <c:v>2013</c:v>
                </c:pt>
                <c:pt idx="5">
                  <c:v>2014</c:v>
                </c:pt>
                <c:pt idx="6">
                  <c:v>2015</c:v>
                </c:pt>
                <c:pt idx="7">
                  <c:v>2016</c:v>
                </c:pt>
                <c:pt idx="8">
                  <c:v>2017</c:v>
                </c:pt>
              </c:numCache>
            </c:numRef>
          </c:cat>
          <c:val>
            <c:numRef>
              <c:f>'3 (4)'!$D$12:$L$12</c:f>
              <c:numCache>
                <c:formatCode>#,##0;\▲\ #,##0</c:formatCode>
                <c:ptCount val="9"/>
                <c:pt idx="0">
                  <c:v>0</c:v>
                </c:pt>
                <c:pt idx="1">
                  <c:v>1</c:v>
                </c:pt>
                <c:pt idx="2">
                  <c:v>1</c:v>
                </c:pt>
                <c:pt idx="3">
                  <c:v>1</c:v>
                </c:pt>
                <c:pt idx="4">
                  <c:v>1</c:v>
                </c:pt>
                <c:pt idx="5">
                  <c:v>1</c:v>
                </c:pt>
                <c:pt idx="6">
                  <c:v>1</c:v>
                </c:pt>
                <c:pt idx="7">
                  <c:v>1</c:v>
                </c:pt>
                <c:pt idx="8">
                  <c:v>1</c:v>
                </c:pt>
              </c:numCache>
            </c:numRef>
          </c:val>
          <c:extLst xmlns:c16r2="http://schemas.microsoft.com/office/drawing/2015/06/chart">
            <c:ext xmlns:c16="http://schemas.microsoft.com/office/drawing/2014/chart" uri="{C3380CC4-5D6E-409C-BE32-E72D297353CC}">
              <c16:uniqueId val="{00000002-46DC-4278-9374-5918BCFB9D56}"/>
            </c:ext>
          </c:extLst>
        </c:ser>
        <c:ser>
          <c:idx val="2"/>
          <c:order val="2"/>
          <c:tx>
            <c:strRef>
              <c:f>'3 (4)'!$C$13</c:f>
              <c:strCache>
                <c:ptCount val="1"/>
                <c:pt idx="0">
                  <c:v>大阪シティバス（ヵ所）</c:v>
                </c:pt>
              </c:strCache>
            </c:strRef>
          </c:tx>
          <c:spPr>
            <a:solidFill>
              <a:srgbClr val="002060"/>
            </a:solidFill>
            <a:ln>
              <a:noFill/>
            </a:ln>
            <a:effectLst/>
          </c:spPr>
          <c:invertIfNegative val="0"/>
          <c:dPt>
            <c:idx val="1"/>
            <c:invertIfNegative val="0"/>
            <c:bubble3D val="0"/>
            <c:spPr>
              <a:noFill/>
              <a:ln>
                <a:noFill/>
              </a:ln>
              <a:effectLst/>
            </c:spPr>
            <c:extLst xmlns:c16r2="http://schemas.microsoft.com/office/drawing/2015/06/chart">
              <c:ext xmlns:c16="http://schemas.microsoft.com/office/drawing/2014/chart" uri="{C3380CC4-5D6E-409C-BE32-E72D297353CC}">
                <c16:uniqueId val="{00000004-46DC-4278-9374-5918BCFB9D56}"/>
              </c:ext>
            </c:extLst>
          </c:dPt>
          <c:dLbls>
            <c:dLbl>
              <c:idx val="1"/>
              <c:delete val="1"/>
              <c:extLst xmlns:c16r2="http://schemas.microsoft.com/office/drawing/2015/06/chart">
                <c:ext xmlns:c16="http://schemas.microsoft.com/office/drawing/2014/chart" uri="{C3380CC4-5D6E-409C-BE32-E72D297353CC}">
                  <c16:uniqueId val="{00000004-46DC-4278-9374-5918BCFB9D56}"/>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'3 (4)'!$D$6:$L$6</c:f>
              <c:numCache>
                <c:formatCode>General</c:formatCode>
                <c:ptCount val="9"/>
                <c:pt idx="0">
                  <c:v>2006</c:v>
                </c:pt>
                <c:pt idx="2">
                  <c:v>2011</c:v>
                </c:pt>
                <c:pt idx="3">
                  <c:v>2012</c:v>
                </c:pt>
                <c:pt idx="4">
                  <c:v>2013</c:v>
                </c:pt>
                <c:pt idx="5">
                  <c:v>2014</c:v>
                </c:pt>
                <c:pt idx="6">
                  <c:v>2015</c:v>
                </c:pt>
                <c:pt idx="7">
                  <c:v>2016</c:v>
                </c:pt>
                <c:pt idx="8">
                  <c:v>2017</c:v>
                </c:pt>
              </c:numCache>
            </c:numRef>
          </c:cat>
          <c:val>
            <c:numRef>
              <c:f>'3 (4)'!$D$13:$L$13</c:f>
              <c:numCache>
                <c:formatCode>#,##0;\▲\ #,##0</c:formatCode>
                <c:ptCount val="9"/>
                <c:pt idx="0">
                  <c:v>4</c:v>
                </c:pt>
                <c:pt idx="1">
                  <c:v>4</c:v>
                </c:pt>
                <c:pt idx="2">
                  <c:v>4</c:v>
                </c:pt>
                <c:pt idx="3">
                  <c:v>3</c:v>
                </c:pt>
                <c:pt idx="4">
                  <c:v>3</c:v>
                </c:pt>
                <c:pt idx="5">
                  <c:v>3</c:v>
                </c:pt>
                <c:pt idx="6">
                  <c:v>3</c:v>
                </c:pt>
                <c:pt idx="7">
                  <c:v>3</c:v>
                </c:pt>
                <c:pt idx="8">
                  <c:v>3</c:v>
                </c:pt>
              </c:numCache>
            </c:numRef>
          </c:val>
          <c:extLst xmlns:c16r2="http://schemas.microsoft.com/office/drawing/2015/06/chart">
            <c:ext xmlns:c16="http://schemas.microsoft.com/office/drawing/2014/chart" uri="{C3380CC4-5D6E-409C-BE32-E72D297353CC}">
              <c16:uniqueId val="{00000005-46DC-4278-9374-5918BCFB9D56}"/>
            </c:ext>
          </c:extLst>
        </c:ser>
        <c:ser>
          <c:idx val="3"/>
          <c:order val="3"/>
          <c:tx>
            <c:strRef>
              <c:f>'3 (4)'!$C$14</c:f>
              <c:strCache>
                <c:ptCount val="1"/>
                <c:pt idx="0">
                  <c:v>当局直営（ヵ所）</c:v>
                </c:pt>
              </c:strCache>
            </c:strRef>
          </c:tx>
          <c:spPr>
            <a:solidFill>
              <a:srgbClr val="FF9900"/>
            </a:solidFill>
            <a:ln>
              <a:noFill/>
            </a:ln>
            <a:effectLst/>
          </c:spPr>
          <c:invertIfNegative val="0"/>
          <c:dPt>
            <c:idx val="1"/>
            <c:invertIfNegative val="0"/>
            <c:bubble3D val="0"/>
            <c:spPr>
              <a:noFill/>
              <a:ln>
                <a:noFill/>
              </a:ln>
              <a:effectLst/>
            </c:spPr>
            <c:extLst xmlns:c16r2="http://schemas.microsoft.com/office/drawing/2015/06/chart">
              <c:ext xmlns:c16="http://schemas.microsoft.com/office/drawing/2014/chart" uri="{C3380CC4-5D6E-409C-BE32-E72D297353CC}">
                <c16:uniqueId val="{00000007-46DC-4278-9374-5918BCFB9D56}"/>
              </c:ext>
            </c:extLst>
          </c:dPt>
          <c:dLbls>
            <c:dLbl>
              <c:idx val="1"/>
              <c:delete val="1"/>
              <c:extLst xmlns:c16r2="http://schemas.microsoft.com/office/drawing/2015/06/chart">
                <c:ext xmlns:c16="http://schemas.microsoft.com/office/drawing/2014/chart" uri="{C3380CC4-5D6E-409C-BE32-E72D297353CC}">
                  <c16:uniqueId val="{00000007-46DC-4278-9374-5918BCFB9D56}"/>
                </c:ext>
                <c:ext xmlns:c15="http://schemas.microsoft.com/office/drawing/2012/chart" uri="{CE6537A1-D6FC-4f65-9D91-7224C49458BB}"/>
              </c:extLst>
            </c:dLbl>
            <c:dLbl>
              <c:idx val="2"/>
              <c:layout>
                <c:manualLayout>
                  <c:x val="1.6374968732835293E-3"/>
                  <c:y val="8.126709633304693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46DC-4278-9374-5918BCFB9D56}"/>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'3 (4)'!$D$6:$L$6</c:f>
              <c:numCache>
                <c:formatCode>General</c:formatCode>
                <c:ptCount val="9"/>
                <c:pt idx="0">
                  <c:v>2006</c:v>
                </c:pt>
                <c:pt idx="2">
                  <c:v>2011</c:v>
                </c:pt>
                <c:pt idx="3">
                  <c:v>2012</c:v>
                </c:pt>
                <c:pt idx="4">
                  <c:v>2013</c:v>
                </c:pt>
                <c:pt idx="5">
                  <c:v>2014</c:v>
                </c:pt>
                <c:pt idx="6">
                  <c:v>2015</c:v>
                </c:pt>
                <c:pt idx="7">
                  <c:v>2016</c:v>
                </c:pt>
                <c:pt idx="8">
                  <c:v>2017</c:v>
                </c:pt>
              </c:numCache>
            </c:numRef>
          </c:cat>
          <c:val>
            <c:numRef>
              <c:f>'3 (4)'!$D$14:$L$14</c:f>
              <c:numCache>
                <c:formatCode>#,##0;\▲\ #,##0</c:formatCode>
                <c:ptCount val="9"/>
                <c:pt idx="0">
                  <c:v>7</c:v>
                </c:pt>
                <c:pt idx="1">
                  <c:v>6</c:v>
                </c:pt>
                <c:pt idx="2">
                  <c:v>5</c:v>
                </c:pt>
                <c:pt idx="3">
                  <c:v>4</c:v>
                </c:pt>
                <c:pt idx="4">
                  <c:v>3</c:v>
                </c:pt>
                <c:pt idx="5">
                  <c:v>3</c:v>
                </c:pt>
                <c:pt idx="6">
                  <c:v>3</c:v>
                </c:pt>
                <c:pt idx="7">
                  <c:v>3</c:v>
                </c:pt>
                <c:pt idx="8">
                  <c:v>3</c:v>
                </c:pt>
              </c:numCache>
            </c:numRef>
          </c:val>
          <c:extLst xmlns:c16r2="http://schemas.microsoft.com/office/drawing/2015/06/chart">
            <c:ext xmlns:c16="http://schemas.microsoft.com/office/drawing/2014/chart" uri="{C3380CC4-5D6E-409C-BE32-E72D297353CC}">
              <c16:uniqueId val="{00000008-46DC-4278-9374-5918BCFB9D56}"/>
            </c:ext>
          </c:extLst>
        </c:ser>
        <c:dLbls>
          <c:showLegendKey val="0"/>
          <c:showVal val="0"/>
          <c:showCatName val="0"/>
          <c:showSerName val="0"/>
          <c:showPercent val="0"/>
          <c:showBubbleSize val="0"/>
        </c:dLbls>
        <c:gapWidth val="219"/>
        <c:overlap val="100"/>
        <c:axId val="569180912"/>
        <c:axId val="569181304"/>
      </c:barChart>
      <c:lineChart>
        <c:grouping val="standard"/>
        <c:varyColors val="0"/>
        <c:ser>
          <c:idx val="0"/>
          <c:order val="0"/>
          <c:tx>
            <c:strRef>
              <c:f>'3 (4)'!$C$10</c:f>
              <c:strCache>
                <c:ptCount val="1"/>
                <c:pt idx="0">
                  <c:v>管理委託比率</c:v>
                </c:pt>
              </c:strCache>
            </c:strRef>
          </c:tx>
          <c:spPr>
            <a:ln w="28575" cap="rnd">
              <a:solidFill>
                <a:schemeClr val="accent1"/>
              </a:solidFill>
              <a:round/>
            </a:ln>
            <a:effectLst/>
          </c:spPr>
          <c:marker>
            <c:symbol val="none"/>
          </c:marker>
          <c:dLbls>
            <c:dLbl>
              <c:idx val="1"/>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noFill/>
                      <a:latin typeface="+mn-lt"/>
                      <a:ea typeface="+mn-ea"/>
                      <a:cs typeface="+mn-cs"/>
                    </a:defRPr>
                  </a:pPr>
                  <a:endParaRPr lang="ja-JP"/>
                </a:p>
              </c:txPr>
              <c:dLblPos val="b"/>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b"/>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'3 (4)'!$D$6:$L$6</c:f>
              <c:numCache>
                <c:formatCode>General</c:formatCode>
                <c:ptCount val="9"/>
                <c:pt idx="0">
                  <c:v>2006</c:v>
                </c:pt>
                <c:pt idx="2">
                  <c:v>2011</c:v>
                </c:pt>
                <c:pt idx="3">
                  <c:v>2012</c:v>
                </c:pt>
                <c:pt idx="4">
                  <c:v>2013</c:v>
                </c:pt>
                <c:pt idx="5">
                  <c:v>2014</c:v>
                </c:pt>
                <c:pt idx="6">
                  <c:v>2015</c:v>
                </c:pt>
                <c:pt idx="7">
                  <c:v>2016</c:v>
                </c:pt>
                <c:pt idx="8">
                  <c:v>2017</c:v>
                </c:pt>
              </c:numCache>
            </c:numRef>
          </c:cat>
          <c:val>
            <c:numRef>
              <c:f>'3 (4)'!$D$10:$L$10</c:f>
              <c:numCache>
                <c:formatCode>0.0%</c:formatCode>
                <c:ptCount val="9"/>
                <c:pt idx="0">
                  <c:v>0.37264150943396224</c:v>
                </c:pt>
                <c:pt idx="1">
                  <c:v>0.47074122236671001</c:v>
                </c:pt>
                <c:pt idx="2">
                  <c:v>0.4915492957746479</c:v>
                </c:pt>
                <c:pt idx="3">
                  <c:v>0.5</c:v>
                </c:pt>
                <c:pt idx="4">
                  <c:v>0.5</c:v>
                </c:pt>
                <c:pt idx="5">
                  <c:v>0.5</c:v>
                </c:pt>
                <c:pt idx="6">
                  <c:v>0.54339622641509433</c:v>
                </c:pt>
                <c:pt idx="7">
                  <c:v>0.56603773584905659</c:v>
                </c:pt>
                <c:pt idx="8">
                  <c:v>0.58867924528301885</c:v>
                </c:pt>
              </c:numCache>
            </c:numRef>
          </c:val>
          <c:smooth val="0"/>
          <c:extLst xmlns:c16r2="http://schemas.microsoft.com/office/drawing/2015/06/chart">
            <c:ext xmlns:c16="http://schemas.microsoft.com/office/drawing/2014/chart" uri="{C3380CC4-5D6E-409C-BE32-E72D297353CC}">
              <c16:uniqueId val="{0000000A-46DC-4278-9374-5918BCFB9D56}"/>
            </c:ext>
          </c:extLst>
        </c:ser>
        <c:dLbls>
          <c:showLegendKey val="0"/>
          <c:showVal val="0"/>
          <c:showCatName val="0"/>
          <c:showSerName val="0"/>
          <c:showPercent val="0"/>
          <c:showBubbleSize val="0"/>
        </c:dLbls>
        <c:marker val="1"/>
        <c:smooth val="0"/>
        <c:axId val="569182088"/>
        <c:axId val="569183656"/>
      </c:lineChart>
      <c:catAx>
        <c:axId val="5691809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crossAx val="569181304"/>
        <c:crosses val="autoZero"/>
        <c:auto val="1"/>
        <c:lblAlgn val="ctr"/>
        <c:lblOffset val="100"/>
        <c:noMultiLvlLbl val="0"/>
      </c:catAx>
      <c:valAx>
        <c:axId val="569181304"/>
        <c:scaling>
          <c:orientation val="minMax"/>
          <c:max val="12"/>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crossAx val="569180912"/>
        <c:crosses val="autoZero"/>
        <c:crossBetween val="between"/>
        <c:majorUnit val="1"/>
        <c:minorUnit val="0.1"/>
      </c:valAx>
      <c:valAx>
        <c:axId val="569183656"/>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crossAx val="569182088"/>
        <c:crosses val="max"/>
        <c:crossBetween val="between"/>
      </c:valAx>
      <c:catAx>
        <c:axId val="569182088"/>
        <c:scaling>
          <c:orientation val="minMax"/>
        </c:scaling>
        <c:delete val="1"/>
        <c:axPos val="b"/>
        <c:numFmt formatCode="General" sourceLinked="1"/>
        <c:majorTickMark val="out"/>
        <c:minorTickMark val="none"/>
        <c:tickLblPos val="nextTo"/>
        <c:crossAx val="569183656"/>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ea"/>
              <a:ea typeface="+mn-ea"/>
              <a:cs typeface="+mn-cs"/>
            </a:defRPr>
          </a:pPr>
          <a:endParaRPr lang="ja-JP"/>
        </a:p>
      </c:txPr>
    </c:legend>
    <c:plotVisOnly val="1"/>
    <c:dispBlanksAs val="gap"/>
    <c:showDLblsOverMax val="0"/>
  </c:chart>
  <c:spPr>
    <a:noFill/>
    <a:ln>
      <a:noFill/>
    </a:ln>
    <a:effectLst/>
  </c:spPr>
  <c:txPr>
    <a:bodyPr/>
    <a:lstStyle/>
    <a:p>
      <a:pPr>
        <a:defRPr/>
      </a:pPr>
      <a:endParaRPr lang="ja-JP"/>
    </a:p>
  </c:txPr>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3845464318173134E-2"/>
          <c:y val="0.19251688639784581"/>
          <c:w val="0.86311021149401601"/>
          <c:h val="0.70816855385872157"/>
        </c:manualLayout>
      </c:layout>
      <c:barChart>
        <c:barDir val="col"/>
        <c:grouping val="stacked"/>
        <c:varyColors val="0"/>
        <c:ser>
          <c:idx val="0"/>
          <c:order val="0"/>
          <c:tx>
            <c:strRef>
              <c:f>'バス（グラフデータ等）'!$G$3</c:f>
              <c:strCache>
                <c:ptCount val="1"/>
                <c:pt idx="0">
                  <c:v>給料・手当</c:v>
                </c:pt>
              </c:strCache>
            </c:strRef>
          </c:tx>
          <c:spPr>
            <a:solidFill>
              <a:srgbClr val="00B0F0"/>
            </a:solidFill>
          </c:spPr>
          <c:invertIfNegative val="0"/>
          <c:cat>
            <c:numRef>
              <c:f>'バス（グラフデータ等）'!$A$4:$A$32</c:f>
              <c:numCache>
                <c:formatCode>General</c:formatCode>
                <c:ptCount val="29"/>
                <c:pt idx="0" formatCode="###0;\-###0">
                  <c:v>1989</c:v>
                </c:pt>
                <c:pt idx="4" formatCode="###0;\-###0">
                  <c:v>1993</c:v>
                </c:pt>
                <c:pt idx="8" formatCode="###0;\-###0">
                  <c:v>1997</c:v>
                </c:pt>
                <c:pt idx="12" formatCode="###0;\-###0">
                  <c:v>2001</c:v>
                </c:pt>
                <c:pt idx="16" formatCode="###0;\-###0">
                  <c:v>2005</c:v>
                </c:pt>
                <c:pt idx="20" formatCode="###0;\-###0">
                  <c:v>2009</c:v>
                </c:pt>
                <c:pt idx="24" formatCode="###0;\-###0">
                  <c:v>2013</c:v>
                </c:pt>
                <c:pt idx="28" formatCode="###0;\-###0">
                  <c:v>2017</c:v>
                </c:pt>
              </c:numCache>
            </c:numRef>
          </c:cat>
          <c:val>
            <c:numRef>
              <c:f>'バス（グラフデータ等）'!$G$4:$G$32</c:f>
              <c:numCache>
                <c:formatCode>#,##0_ ;[Red]\-#,##0\ </c:formatCode>
                <c:ptCount val="29"/>
                <c:pt idx="0">
                  <c:v>163</c:v>
                </c:pt>
                <c:pt idx="1">
                  <c:v>170</c:v>
                </c:pt>
                <c:pt idx="2">
                  <c:v>173</c:v>
                </c:pt>
                <c:pt idx="3">
                  <c:v>176</c:v>
                </c:pt>
                <c:pt idx="4">
                  <c:v>176</c:v>
                </c:pt>
                <c:pt idx="5">
                  <c:v>176</c:v>
                </c:pt>
                <c:pt idx="6">
                  <c:v>170</c:v>
                </c:pt>
                <c:pt idx="7">
                  <c:v>168</c:v>
                </c:pt>
                <c:pt idx="8">
                  <c:v>167</c:v>
                </c:pt>
                <c:pt idx="9">
                  <c:v>157</c:v>
                </c:pt>
                <c:pt idx="10">
                  <c:v>157</c:v>
                </c:pt>
                <c:pt idx="11">
                  <c:v>151</c:v>
                </c:pt>
                <c:pt idx="12">
                  <c:v>148</c:v>
                </c:pt>
                <c:pt idx="13">
                  <c:v>144</c:v>
                </c:pt>
                <c:pt idx="14">
                  <c:v>138</c:v>
                </c:pt>
                <c:pt idx="15">
                  <c:v>139</c:v>
                </c:pt>
                <c:pt idx="16">
                  <c:v>122</c:v>
                </c:pt>
                <c:pt idx="17">
                  <c:v>104</c:v>
                </c:pt>
                <c:pt idx="18">
                  <c:v>94</c:v>
                </c:pt>
                <c:pt idx="19">
                  <c:v>86</c:v>
                </c:pt>
                <c:pt idx="20">
                  <c:v>79</c:v>
                </c:pt>
                <c:pt idx="21">
                  <c:v>75</c:v>
                </c:pt>
                <c:pt idx="22">
                  <c:v>71</c:v>
                </c:pt>
                <c:pt idx="23">
                  <c:v>56</c:v>
                </c:pt>
                <c:pt idx="24">
                  <c:v>41</c:v>
                </c:pt>
                <c:pt idx="25">
                  <c:v>41</c:v>
                </c:pt>
                <c:pt idx="26">
                  <c:v>39</c:v>
                </c:pt>
                <c:pt idx="27">
                  <c:v>38</c:v>
                </c:pt>
                <c:pt idx="28">
                  <c:v>36</c:v>
                </c:pt>
              </c:numCache>
            </c:numRef>
          </c:val>
          <c:extLst xmlns:c16r2="http://schemas.microsoft.com/office/drawing/2015/06/chart">
            <c:ext xmlns:c16="http://schemas.microsoft.com/office/drawing/2014/chart" uri="{C3380CC4-5D6E-409C-BE32-E72D297353CC}">
              <c16:uniqueId val="{00000000-4C1D-484F-8DE9-0FCC3389285B}"/>
            </c:ext>
          </c:extLst>
        </c:ser>
        <c:ser>
          <c:idx val="1"/>
          <c:order val="1"/>
          <c:tx>
            <c:strRef>
              <c:f>'バス（グラフデータ等）'!$H$3</c:f>
              <c:strCache>
                <c:ptCount val="1"/>
                <c:pt idx="0">
                  <c:v>退職手当・付帯人件費等</c:v>
                </c:pt>
              </c:strCache>
            </c:strRef>
          </c:tx>
          <c:spPr>
            <a:solidFill>
              <a:srgbClr val="0070C0"/>
            </a:solidFill>
          </c:spPr>
          <c:invertIfNegative val="0"/>
          <c:cat>
            <c:numRef>
              <c:f>'バス（グラフデータ等）'!$A$4:$A$32</c:f>
              <c:numCache>
                <c:formatCode>General</c:formatCode>
                <c:ptCount val="29"/>
                <c:pt idx="0" formatCode="###0;\-###0">
                  <c:v>1989</c:v>
                </c:pt>
                <c:pt idx="4" formatCode="###0;\-###0">
                  <c:v>1993</c:v>
                </c:pt>
                <c:pt idx="8" formatCode="###0;\-###0">
                  <c:v>1997</c:v>
                </c:pt>
                <c:pt idx="12" formatCode="###0;\-###0">
                  <c:v>2001</c:v>
                </c:pt>
                <c:pt idx="16" formatCode="###0;\-###0">
                  <c:v>2005</c:v>
                </c:pt>
                <c:pt idx="20" formatCode="###0;\-###0">
                  <c:v>2009</c:v>
                </c:pt>
                <c:pt idx="24" formatCode="###0;\-###0">
                  <c:v>2013</c:v>
                </c:pt>
                <c:pt idx="28" formatCode="###0;\-###0">
                  <c:v>2017</c:v>
                </c:pt>
              </c:numCache>
            </c:numRef>
          </c:cat>
          <c:val>
            <c:numRef>
              <c:f>'バス（グラフデータ等）'!$H$4:$H$32</c:f>
              <c:numCache>
                <c:formatCode>#,##0_ ;[Red]\-#,##0\ </c:formatCode>
                <c:ptCount val="29"/>
                <c:pt idx="0">
                  <c:v>37</c:v>
                </c:pt>
                <c:pt idx="1">
                  <c:v>35</c:v>
                </c:pt>
                <c:pt idx="2">
                  <c:v>34</c:v>
                </c:pt>
                <c:pt idx="3">
                  <c:v>38</c:v>
                </c:pt>
                <c:pt idx="4">
                  <c:v>39</c:v>
                </c:pt>
                <c:pt idx="5">
                  <c:v>42</c:v>
                </c:pt>
                <c:pt idx="6">
                  <c:v>44</c:v>
                </c:pt>
                <c:pt idx="7">
                  <c:v>46</c:v>
                </c:pt>
                <c:pt idx="8">
                  <c:v>48</c:v>
                </c:pt>
                <c:pt idx="9">
                  <c:v>48</c:v>
                </c:pt>
                <c:pt idx="10">
                  <c:v>50</c:v>
                </c:pt>
                <c:pt idx="11">
                  <c:v>54</c:v>
                </c:pt>
                <c:pt idx="12">
                  <c:v>58</c:v>
                </c:pt>
                <c:pt idx="13">
                  <c:v>43</c:v>
                </c:pt>
                <c:pt idx="14">
                  <c:v>41</c:v>
                </c:pt>
                <c:pt idx="15">
                  <c:v>39</c:v>
                </c:pt>
                <c:pt idx="16">
                  <c:v>28</c:v>
                </c:pt>
                <c:pt idx="17">
                  <c:v>32</c:v>
                </c:pt>
                <c:pt idx="18">
                  <c:v>30</c:v>
                </c:pt>
                <c:pt idx="19">
                  <c:v>24</c:v>
                </c:pt>
                <c:pt idx="20">
                  <c:v>23</c:v>
                </c:pt>
                <c:pt idx="21">
                  <c:v>24</c:v>
                </c:pt>
                <c:pt idx="22">
                  <c:v>45</c:v>
                </c:pt>
                <c:pt idx="23">
                  <c:v>16</c:v>
                </c:pt>
                <c:pt idx="24">
                  <c:v>10</c:v>
                </c:pt>
                <c:pt idx="25">
                  <c:v>10</c:v>
                </c:pt>
                <c:pt idx="26">
                  <c:v>8</c:v>
                </c:pt>
                <c:pt idx="27">
                  <c:v>8</c:v>
                </c:pt>
                <c:pt idx="28">
                  <c:v>9</c:v>
                </c:pt>
              </c:numCache>
            </c:numRef>
          </c:val>
          <c:extLst xmlns:c16r2="http://schemas.microsoft.com/office/drawing/2015/06/chart">
            <c:ext xmlns:c16="http://schemas.microsoft.com/office/drawing/2014/chart" uri="{C3380CC4-5D6E-409C-BE32-E72D297353CC}">
              <c16:uniqueId val="{00000001-4C1D-484F-8DE9-0FCC3389285B}"/>
            </c:ext>
          </c:extLst>
        </c:ser>
        <c:dLbls>
          <c:showLegendKey val="0"/>
          <c:showVal val="0"/>
          <c:showCatName val="0"/>
          <c:showSerName val="0"/>
          <c:showPercent val="0"/>
          <c:showBubbleSize val="0"/>
        </c:dLbls>
        <c:gapWidth val="150"/>
        <c:overlap val="100"/>
        <c:axId val="567314512"/>
        <c:axId val="567315296"/>
      </c:barChart>
      <c:lineChart>
        <c:grouping val="standard"/>
        <c:varyColors val="0"/>
        <c:ser>
          <c:idx val="2"/>
          <c:order val="2"/>
          <c:tx>
            <c:strRef>
              <c:f>'バス（グラフデータ等）'!$I$3</c:f>
              <c:strCache>
                <c:ptCount val="1"/>
                <c:pt idx="0">
                  <c:v>人員</c:v>
                </c:pt>
              </c:strCache>
            </c:strRef>
          </c:tx>
          <c:spPr>
            <a:ln>
              <a:solidFill>
                <a:srgbClr val="00B050"/>
              </a:solidFill>
            </a:ln>
          </c:spPr>
          <c:marker>
            <c:symbol val="none"/>
          </c:marker>
          <c:cat>
            <c:numRef>
              <c:f>'バス（グラフデータ等）'!$A$4:$A$31</c:f>
              <c:numCache>
                <c:formatCode>General</c:formatCode>
                <c:ptCount val="28"/>
                <c:pt idx="0" formatCode="###0;\-###0">
                  <c:v>1989</c:v>
                </c:pt>
                <c:pt idx="4" formatCode="###0;\-###0">
                  <c:v>1993</c:v>
                </c:pt>
                <c:pt idx="8" formatCode="###0;\-###0">
                  <c:v>1997</c:v>
                </c:pt>
                <c:pt idx="12" formatCode="###0;\-###0">
                  <c:v>2001</c:v>
                </c:pt>
                <c:pt idx="16" formatCode="###0;\-###0">
                  <c:v>2005</c:v>
                </c:pt>
                <c:pt idx="20" formatCode="###0;\-###0">
                  <c:v>2009</c:v>
                </c:pt>
                <c:pt idx="24" formatCode="###0;\-###0">
                  <c:v>2013</c:v>
                </c:pt>
              </c:numCache>
            </c:numRef>
          </c:cat>
          <c:val>
            <c:numRef>
              <c:f>'バス（グラフデータ等）'!$I$4:$I$32</c:f>
              <c:numCache>
                <c:formatCode>#,##0</c:formatCode>
                <c:ptCount val="29"/>
                <c:pt idx="0">
                  <c:v>2342</c:v>
                </c:pt>
                <c:pt idx="1">
                  <c:v>2312</c:v>
                </c:pt>
                <c:pt idx="2">
                  <c:v>2297</c:v>
                </c:pt>
                <c:pt idx="3">
                  <c:v>2307</c:v>
                </c:pt>
                <c:pt idx="4">
                  <c:v>2270</c:v>
                </c:pt>
                <c:pt idx="5">
                  <c:v>2227</c:v>
                </c:pt>
                <c:pt idx="6">
                  <c:v>2172</c:v>
                </c:pt>
                <c:pt idx="7">
                  <c:v>2147</c:v>
                </c:pt>
                <c:pt idx="8">
                  <c:v>2078</c:v>
                </c:pt>
                <c:pt idx="9">
                  <c:v>1980</c:v>
                </c:pt>
                <c:pt idx="10">
                  <c:v>1920</c:v>
                </c:pt>
                <c:pt idx="11">
                  <c:v>1811</c:v>
                </c:pt>
                <c:pt idx="12">
                  <c:v>1809</c:v>
                </c:pt>
                <c:pt idx="13">
                  <c:v>1695</c:v>
                </c:pt>
                <c:pt idx="14">
                  <c:v>1689</c:v>
                </c:pt>
                <c:pt idx="15">
                  <c:v>1646</c:v>
                </c:pt>
                <c:pt idx="16">
                  <c:v>1495</c:v>
                </c:pt>
                <c:pt idx="17">
                  <c:v>1234</c:v>
                </c:pt>
                <c:pt idx="18">
                  <c:v>1117</c:v>
                </c:pt>
                <c:pt idx="19">
                  <c:v>1059</c:v>
                </c:pt>
                <c:pt idx="20">
                  <c:v>1026</c:v>
                </c:pt>
                <c:pt idx="21">
                  <c:v>973</c:v>
                </c:pt>
                <c:pt idx="22">
                  <c:v>817</c:v>
                </c:pt>
                <c:pt idx="23">
                  <c:v>765</c:v>
                </c:pt>
                <c:pt idx="24">
                  <c:v>616</c:v>
                </c:pt>
                <c:pt idx="25">
                  <c:v>568</c:v>
                </c:pt>
                <c:pt idx="26">
                  <c:v>539</c:v>
                </c:pt>
                <c:pt idx="27">
                  <c:v>509</c:v>
                </c:pt>
                <c:pt idx="28">
                  <c:v>490</c:v>
                </c:pt>
              </c:numCache>
            </c:numRef>
          </c:val>
          <c:smooth val="0"/>
          <c:extLst xmlns:c16r2="http://schemas.microsoft.com/office/drawing/2015/06/chart">
            <c:ext xmlns:c16="http://schemas.microsoft.com/office/drawing/2014/chart" uri="{C3380CC4-5D6E-409C-BE32-E72D297353CC}">
              <c16:uniqueId val="{00000002-4C1D-484F-8DE9-0FCC3389285B}"/>
            </c:ext>
          </c:extLst>
        </c:ser>
        <c:dLbls>
          <c:showLegendKey val="0"/>
          <c:showVal val="0"/>
          <c:showCatName val="0"/>
          <c:showSerName val="0"/>
          <c:showPercent val="0"/>
          <c:showBubbleSize val="0"/>
        </c:dLbls>
        <c:marker val="1"/>
        <c:smooth val="0"/>
        <c:axId val="567312944"/>
        <c:axId val="567315688"/>
      </c:lineChart>
      <c:catAx>
        <c:axId val="567314512"/>
        <c:scaling>
          <c:orientation val="minMax"/>
        </c:scaling>
        <c:delete val="0"/>
        <c:axPos val="b"/>
        <c:numFmt formatCode="###0;\-###0" sourceLinked="1"/>
        <c:majorTickMark val="out"/>
        <c:minorTickMark val="none"/>
        <c:tickLblPos val="nextTo"/>
        <c:crossAx val="567315296"/>
        <c:crosses val="autoZero"/>
        <c:auto val="1"/>
        <c:lblAlgn val="ctr"/>
        <c:lblOffset val="100"/>
        <c:noMultiLvlLbl val="0"/>
      </c:catAx>
      <c:valAx>
        <c:axId val="567315296"/>
        <c:scaling>
          <c:orientation val="minMax"/>
        </c:scaling>
        <c:delete val="0"/>
        <c:axPos val="l"/>
        <c:numFmt formatCode="#,##0_ ;[Red]\-#,##0\ " sourceLinked="1"/>
        <c:majorTickMark val="out"/>
        <c:minorTickMark val="none"/>
        <c:tickLblPos val="nextTo"/>
        <c:crossAx val="567314512"/>
        <c:crosses val="autoZero"/>
        <c:crossBetween val="between"/>
      </c:valAx>
      <c:catAx>
        <c:axId val="567312944"/>
        <c:scaling>
          <c:orientation val="minMax"/>
        </c:scaling>
        <c:delete val="1"/>
        <c:axPos val="b"/>
        <c:numFmt formatCode="###0;\-###0" sourceLinked="1"/>
        <c:majorTickMark val="out"/>
        <c:minorTickMark val="none"/>
        <c:tickLblPos val="nextTo"/>
        <c:crossAx val="567315688"/>
        <c:crosses val="autoZero"/>
        <c:auto val="1"/>
        <c:lblAlgn val="ctr"/>
        <c:lblOffset val="100"/>
        <c:noMultiLvlLbl val="0"/>
      </c:catAx>
      <c:valAx>
        <c:axId val="567315688"/>
        <c:scaling>
          <c:orientation val="minMax"/>
        </c:scaling>
        <c:delete val="0"/>
        <c:axPos val="r"/>
        <c:numFmt formatCode="#,##0" sourceLinked="1"/>
        <c:majorTickMark val="out"/>
        <c:minorTickMark val="none"/>
        <c:tickLblPos val="nextTo"/>
        <c:crossAx val="567312944"/>
        <c:crosses val="max"/>
        <c:crossBetween val="between"/>
      </c:valAx>
    </c:plotArea>
    <c:legend>
      <c:legendPos val="r"/>
      <c:layout>
        <c:manualLayout>
          <c:xMode val="edge"/>
          <c:yMode val="edge"/>
          <c:x val="0.69007593635365316"/>
          <c:y val="0.19596753575831838"/>
          <c:w val="0.1976480239673305"/>
          <c:h val="0.20844856928906941"/>
        </c:manualLayout>
      </c:layout>
      <c:overlay val="1"/>
    </c:legend>
    <c:plotVisOnly val="1"/>
    <c:dispBlanksAs val="gap"/>
    <c:showDLblsOverMax val="0"/>
  </c:chart>
  <c:txPr>
    <a:bodyPr/>
    <a:lstStyle/>
    <a:p>
      <a:pPr>
        <a:defRPr sz="900" baseline="0"/>
      </a:pPr>
      <a:endParaRPr lang="ja-JP"/>
    </a:p>
  </c:txPr>
  <c:userShapes r:id="rId1"/>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9684303480756497E-2"/>
          <c:y val="9.7696850393700782E-2"/>
          <c:w val="0.88290136630117499"/>
          <c:h val="0.78439450277048706"/>
        </c:manualLayout>
      </c:layout>
      <c:barChart>
        <c:barDir val="col"/>
        <c:grouping val="stacked"/>
        <c:varyColors val="0"/>
        <c:ser>
          <c:idx val="1"/>
          <c:order val="0"/>
          <c:tx>
            <c:v>累積欠損金</c:v>
          </c:tx>
          <c:spPr>
            <a:solidFill>
              <a:srgbClr val="C00000"/>
            </a:solidFill>
            <a:ln w="12700"/>
          </c:spPr>
          <c:invertIfNegative val="0"/>
          <c:cat>
            <c:numRef>
              <c:f>バス各種資料!$A$5:$A$33</c:f>
              <c:numCache>
                <c:formatCode>General</c:formatCode>
                <c:ptCount val="29"/>
                <c:pt idx="0">
                  <c:v>1989</c:v>
                </c:pt>
                <c:pt idx="4">
                  <c:v>1993</c:v>
                </c:pt>
                <c:pt idx="8">
                  <c:v>1997</c:v>
                </c:pt>
                <c:pt idx="12">
                  <c:v>2001</c:v>
                </c:pt>
                <c:pt idx="16">
                  <c:v>2005</c:v>
                </c:pt>
                <c:pt idx="20">
                  <c:v>2009</c:v>
                </c:pt>
                <c:pt idx="24">
                  <c:v>2013</c:v>
                </c:pt>
                <c:pt idx="28">
                  <c:v>2017</c:v>
                </c:pt>
              </c:numCache>
            </c:numRef>
          </c:cat>
          <c:val>
            <c:numRef>
              <c:f>バス各種資料!$G$5:$G$33</c:f>
              <c:numCache>
                <c:formatCode>#,##0</c:formatCode>
                <c:ptCount val="29"/>
                <c:pt idx="0" formatCode="#,##0_);\(#,##0\)">
                  <c:v>-45123</c:v>
                </c:pt>
                <c:pt idx="1">
                  <c:v>-43428</c:v>
                </c:pt>
                <c:pt idx="2">
                  <c:v>-43872</c:v>
                </c:pt>
                <c:pt idx="3">
                  <c:v>-44794</c:v>
                </c:pt>
                <c:pt idx="4">
                  <c:v>-44815</c:v>
                </c:pt>
                <c:pt idx="5">
                  <c:v>-44875</c:v>
                </c:pt>
                <c:pt idx="6">
                  <c:v>-45226</c:v>
                </c:pt>
                <c:pt idx="7">
                  <c:v>-46466</c:v>
                </c:pt>
                <c:pt idx="8">
                  <c:v>-46894</c:v>
                </c:pt>
                <c:pt idx="9">
                  <c:v>-47481</c:v>
                </c:pt>
                <c:pt idx="10">
                  <c:v>-48388</c:v>
                </c:pt>
                <c:pt idx="11">
                  <c:v>-48965</c:v>
                </c:pt>
                <c:pt idx="12">
                  <c:v>-49585</c:v>
                </c:pt>
                <c:pt idx="13">
                  <c:v>-50525</c:v>
                </c:pt>
                <c:pt idx="14">
                  <c:v>-50641</c:v>
                </c:pt>
                <c:pt idx="15">
                  <c:v>-51890</c:v>
                </c:pt>
                <c:pt idx="16">
                  <c:v>-52158</c:v>
                </c:pt>
                <c:pt idx="17">
                  <c:v>-54123</c:v>
                </c:pt>
                <c:pt idx="18">
                  <c:v>-55627</c:v>
                </c:pt>
                <c:pt idx="19">
                  <c:v>-56184</c:v>
                </c:pt>
                <c:pt idx="20">
                  <c:v>-58912</c:v>
                </c:pt>
                <c:pt idx="21">
                  <c:v>-60435</c:v>
                </c:pt>
                <c:pt idx="22">
                  <c:v>-63540</c:v>
                </c:pt>
                <c:pt idx="23">
                  <c:v>-62187</c:v>
                </c:pt>
                <c:pt idx="24">
                  <c:v>-59100</c:v>
                </c:pt>
                <c:pt idx="25">
                  <c:v>-80663</c:v>
                </c:pt>
                <c:pt idx="26">
                  <c:v>-79431</c:v>
                </c:pt>
                <c:pt idx="27">
                  <c:v>-78844</c:v>
                </c:pt>
                <c:pt idx="28">
                  <c:v>-46281</c:v>
                </c:pt>
              </c:numCache>
            </c:numRef>
          </c:val>
          <c:extLst xmlns:c16r2="http://schemas.microsoft.com/office/drawing/2015/06/chart">
            <c:ext xmlns:c16="http://schemas.microsoft.com/office/drawing/2014/chart" uri="{C3380CC4-5D6E-409C-BE32-E72D297353CC}">
              <c16:uniqueId val="{00000000-AC20-4B93-AB25-B4C9D9871E21}"/>
            </c:ext>
          </c:extLst>
        </c:ser>
        <c:dLbls>
          <c:showLegendKey val="0"/>
          <c:showVal val="0"/>
          <c:showCatName val="0"/>
          <c:showSerName val="0"/>
          <c:showPercent val="0"/>
          <c:showBubbleSize val="0"/>
        </c:dLbls>
        <c:gapWidth val="150"/>
        <c:overlap val="100"/>
        <c:axId val="567310984"/>
        <c:axId val="567309808"/>
      </c:barChart>
      <c:lineChart>
        <c:grouping val="standard"/>
        <c:varyColors val="0"/>
        <c:ser>
          <c:idx val="0"/>
          <c:order val="1"/>
          <c:tx>
            <c:v>経常損益</c:v>
          </c:tx>
          <c:spPr>
            <a:ln>
              <a:solidFill>
                <a:schemeClr val="tx1"/>
              </a:solidFill>
            </a:ln>
          </c:spPr>
          <c:marker>
            <c:spPr>
              <a:solidFill>
                <a:schemeClr val="bg1"/>
              </a:solidFill>
              <a:ln>
                <a:solidFill>
                  <a:srgbClr val="0070C0"/>
                </a:solidFill>
              </a:ln>
            </c:spPr>
          </c:marker>
          <c:cat>
            <c:numRef>
              <c:f>バス各種資料!$A$5:$A$33</c:f>
              <c:numCache>
                <c:formatCode>General</c:formatCode>
                <c:ptCount val="29"/>
                <c:pt idx="0">
                  <c:v>1989</c:v>
                </c:pt>
                <c:pt idx="4">
                  <c:v>1993</c:v>
                </c:pt>
                <c:pt idx="8">
                  <c:v>1997</c:v>
                </c:pt>
                <c:pt idx="12">
                  <c:v>2001</c:v>
                </c:pt>
                <c:pt idx="16">
                  <c:v>2005</c:v>
                </c:pt>
                <c:pt idx="20">
                  <c:v>2009</c:v>
                </c:pt>
                <c:pt idx="24">
                  <c:v>2013</c:v>
                </c:pt>
                <c:pt idx="28">
                  <c:v>2017</c:v>
                </c:pt>
              </c:numCache>
            </c:numRef>
          </c:cat>
          <c:val>
            <c:numRef>
              <c:f>バス各種資料!$F$5:$F$33</c:f>
              <c:numCache>
                <c:formatCode>#,##0</c:formatCode>
                <c:ptCount val="29"/>
                <c:pt idx="0" formatCode="#,##0_);\(#,##0\)">
                  <c:v>-956</c:v>
                </c:pt>
                <c:pt idx="1">
                  <c:v>-366</c:v>
                </c:pt>
                <c:pt idx="2">
                  <c:v>-525</c:v>
                </c:pt>
                <c:pt idx="3">
                  <c:v>-956</c:v>
                </c:pt>
                <c:pt idx="4">
                  <c:v>-21</c:v>
                </c:pt>
                <c:pt idx="5">
                  <c:v>-386</c:v>
                </c:pt>
                <c:pt idx="6">
                  <c:v>-383</c:v>
                </c:pt>
                <c:pt idx="7">
                  <c:v>-1240</c:v>
                </c:pt>
                <c:pt idx="8">
                  <c:v>-803</c:v>
                </c:pt>
                <c:pt idx="9">
                  <c:v>-604</c:v>
                </c:pt>
                <c:pt idx="10">
                  <c:v>-907</c:v>
                </c:pt>
                <c:pt idx="11">
                  <c:v>-687</c:v>
                </c:pt>
                <c:pt idx="12">
                  <c:v>-659</c:v>
                </c:pt>
                <c:pt idx="13">
                  <c:v>-940</c:v>
                </c:pt>
                <c:pt idx="14">
                  <c:v>-117</c:v>
                </c:pt>
                <c:pt idx="15">
                  <c:v>-1278</c:v>
                </c:pt>
                <c:pt idx="16">
                  <c:v>-365</c:v>
                </c:pt>
                <c:pt idx="17">
                  <c:v>-2186</c:v>
                </c:pt>
                <c:pt idx="18">
                  <c:v>-2003</c:v>
                </c:pt>
                <c:pt idx="19">
                  <c:v>-1575</c:v>
                </c:pt>
                <c:pt idx="20">
                  <c:v>-5677</c:v>
                </c:pt>
                <c:pt idx="21">
                  <c:v>-2416</c:v>
                </c:pt>
                <c:pt idx="22">
                  <c:v>-4332</c:v>
                </c:pt>
                <c:pt idx="23">
                  <c:v>-2580</c:v>
                </c:pt>
                <c:pt idx="24">
                  <c:v>414</c:v>
                </c:pt>
                <c:pt idx="25">
                  <c:v>1009</c:v>
                </c:pt>
                <c:pt idx="26">
                  <c:v>1228</c:v>
                </c:pt>
                <c:pt idx="27">
                  <c:v>664</c:v>
                </c:pt>
                <c:pt idx="28">
                  <c:v>933</c:v>
                </c:pt>
              </c:numCache>
            </c:numRef>
          </c:val>
          <c:smooth val="0"/>
          <c:extLst xmlns:c16r2="http://schemas.microsoft.com/office/drawing/2015/06/chart">
            <c:ext xmlns:c16="http://schemas.microsoft.com/office/drawing/2014/chart" uri="{C3380CC4-5D6E-409C-BE32-E72D297353CC}">
              <c16:uniqueId val="{00000001-AC20-4B93-AB25-B4C9D9871E21}"/>
            </c:ext>
          </c:extLst>
        </c:ser>
        <c:dLbls>
          <c:showLegendKey val="0"/>
          <c:showVal val="0"/>
          <c:showCatName val="0"/>
          <c:showSerName val="0"/>
          <c:showPercent val="0"/>
          <c:showBubbleSize val="0"/>
        </c:dLbls>
        <c:marker val="1"/>
        <c:smooth val="0"/>
        <c:axId val="567311768"/>
        <c:axId val="567308632"/>
      </c:lineChart>
      <c:catAx>
        <c:axId val="567310984"/>
        <c:scaling>
          <c:orientation val="minMax"/>
        </c:scaling>
        <c:delete val="0"/>
        <c:axPos val="b"/>
        <c:numFmt formatCode="General" sourceLinked="1"/>
        <c:majorTickMark val="out"/>
        <c:minorTickMark val="none"/>
        <c:tickLblPos val="low"/>
        <c:txPr>
          <a:bodyPr/>
          <a:lstStyle/>
          <a:p>
            <a:pPr>
              <a:defRPr sz="1100"/>
            </a:pPr>
            <a:endParaRPr lang="ja-JP"/>
          </a:p>
        </c:txPr>
        <c:crossAx val="567309808"/>
        <c:crosses val="autoZero"/>
        <c:auto val="1"/>
        <c:lblAlgn val="ctr"/>
        <c:lblOffset val="100"/>
        <c:noMultiLvlLbl val="0"/>
      </c:catAx>
      <c:valAx>
        <c:axId val="567309808"/>
        <c:scaling>
          <c:orientation val="minMax"/>
          <c:max val="20000"/>
          <c:min val="-90000"/>
        </c:scaling>
        <c:delete val="0"/>
        <c:axPos val="l"/>
        <c:majorGridlines/>
        <c:numFmt formatCode="#,##0;\▲#,##0" sourceLinked="0"/>
        <c:majorTickMark val="out"/>
        <c:minorTickMark val="none"/>
        <c:tickLblPos val="nextTo"/>
        <c:txPr>
          <a:bodyPr/>
          <a:lstStyle/>
          <a:p>
            <a:pPr>
              <a:defRPr sz="1100"/>
            </a:pPr>
            <a:endParaRPr lang="ja-JP"/>
          </a:p>
        </c:txPr>
        <c:crossAx val="567310984"/>
        <c:crosses val="autoZero"/>
        <c:crossBetween val="between"/>
        <c:majorUnit val="20000"/>
        <c:minorUnit val="1000"/>
        <c:dispUnits>
          <c:builtInUnit val="hundreds"/>
        </c:dispUnits>
      </c:valAx>
      <c:valAx>
        <c:axId val="567308632"/>
        <c:scaling>
          <c:orientation val="minMax"/>
          <c:max val="2000"/>
          <c:min val="-9000"/>
        </c:scaling>
        <c:delete val="0"/>
        <c:axPos val="r"/>
        <c:numFmt formatCode="#,##0;\▲#,##0" sourceLinked="0"/>
        <c:majorTickMark val="out"/>
        <c:minorTickMark val="none"/>
        <c:tickLblPos val="nextTo"/>
        <c:crossAx val="567311768"/>
        <c:crosses val="max"/>
        <c:crossBetween val="between"/>
        <c:majorUnit val="2000"/>
        <c:minorUnit val="100"/>
        <c:dispUnits>
          <c:builtInUnit val="hundreds"/>
          <c:dispUnitsLbl>
            <c:layout/>
          </c:dispUnitsLbl>
        </c:dispUnits>
      </c:valAx>
      <c:catAx>
        <c:axId val="567311768"/>
        <c:scaling>
          <c:orientation val="minMax"/>
        </c:scaling>
        <c:delete val="1"/>
        <c:axPos val="b"/>
        <c:numFmt formatCode="General" sourceLinked="1"/>
        <c:majorTickMark val="out"/>
        <c:minorTickMark val="none"/>
        <c:tickLblPos val="nextTo"/>
        <c:crossAx val="567308632"/>
        <c:crosses val="autoZero"/>
        <c:auto val="1"/>
        <c:lblAlgn val="ctr"/>
        <c:lblOffset val="100"/>
        <c:noMultiLvlLbl val="0"/>
      </c:catAx>
      <c:spPr>
        <a:noFill/>
        <a:ln w="25400">
          <a:noFill/>
        </a:ln>
      </c:spPr>
    </c:plotArea>
    <c:legend>
      <c:legendPos val="l"/>
      <c:layout>
        <c:manualLayout>
          <c:xMode val="edge"/>
          <c:yMode val="edge"/>
          <c:x val="0.10088112654527226"/>
          <c:y val="0.64950165233556567"/>
          <c:w val="0.14935194913788349"/>
          <c:h val="0.15683321693343621"/>
        </c:manualLayout>
      </c:layout>
      <c:overlay val="1"/>
      <c:txPr>
        <a:bodyPr/>
        <a:lstStyle/>
        <a:p>
          <a:pPr>
            <a:defRPr sz="1100"/>
          </a:pPr>
          <a:endParaRPr lang="ja-JP"/>
        </a:p>
      </c:txPr>
    </c:legend>
    <c:plotVisOnly val="1"/>
    <c:dispBlanksAs val="gap"/>
    <c:showDLblsOverMax val="0"/>
  </c:chart>
  <c:spPr>
    <a:solidFill>
      <a:schemeClr val="bg1"/>
    </a:solidFill>
    <a:ln>
      <a:noFill/>
    </a:ln>
  </c:spPr>
  <c:userShapes r:id="rId1"/>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200" b="1" dirty="0" smtClean="0">
                <a:latin typeface="Meiryo UI" panose="020B0604030504040204" pitchFamily="50" charset="-128"/>
                <a:ea typeface="Meiryo UI" panose="020B0604030504040204" pitchFamily="50" charset="-128"/>
              </a:rPr>
              <a:t>管路の耐震管率</a:t>
            </a:r>
            <a:endParaRPr lang="ja-JP" altLang="en-US" sz="1200" b="1" dirty="0">
              <a:latin typeface="Meiryo UI" panose="020B0604030504040204" pitchFamily="50" charset="-128"/>
              <a:ea typeface="Meiryo UI" panose="020B0604030504040204" pitchFamily="50" charset="-128"/>
            </a:endParaRPr>
          </a:p>
        </c:rich>
      </c:tx>
      <c:layout>
        <c:manualLayout>
          <c:xMode val="edge"/>
          <c:yMode val="edge"/>
          <c:x val="0.11781969210702455"/>
          <c:y val="8.0583245030171127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manualLayout>
          <c:layoutTarget val="inner"/>
          <c:xMode val="edge"/>
          <c:yMode val="edge"/>
          <c:x val="0.12995184426157244"/>
          <c:y val="0.21211040856339744"/>
          <c:w val="0.84317611110497237"/>
          <c:h val="0.64834574336457251"/>
        </c:manualLayout>
      </c:layout>
      <c:lineChart>
        <c:grouping val="standard"/>
        <c:varyColors val="0"/>
        <c:ser>
          <c:idx val="0"/>
          <c:order val="0"/>
          <c:tx>
            <c:strRef>
              <c:f>Sheet1!$B$1</c:f>
              <c:strCache>
                <c:ptCount val="1"/>
                <c:pt idx="0">
                  <c:v>大都市平均</c:v>
                </c:pt>
              </c:strCache>
            </c:strRef>
          </c:tx>
          <c:spPr>
            <a:ln w="28575" cap="rnd">
              <a:solidFill>
                <a:schemeClr val="accent1">
                  <a:lumMod val="60000"/>
                  <a:lumOff val="40000"/>
                </a:schemeClr>
              </a:solidFill>
              <a:prstDash val="dash"/>
              <a:round/>
            </a:ln>
            <a:effectLst/>
          </c:spPr>
          <c:marker>
            <c:symbol val="square"/>
            <c:size val="7"/>
            <c:spPr>
              <a:solidFill>
                <a:schemeClr val="accent1">
                  <a:lumMod val="60000"/>
                  <a:lumOff val="40000"/>
                </a:schemeClr>
              </a:solidFill>
              <a:ln w="9525">
                <a:noFill/>
              </a:ln>
              <a:effectLst/>
            </c:spPr>
          </c:marker>
          <c:dLbls>
            <c:dLbl>
              <c:idx val="0"/>
              <c:layout>
                <c:manualLayout>
                  <c:x val="-0.10450239579677026"/>
                  <c:y val="8.561969784455682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2E0-456E-967B-5B722503F2F5}"/>
                </c:ext>
                <c:ext xmlns:c15="http://schemas.microsoft.com/office/drawing/2012/chart" uri="{CE6537A1-D6FC-4f65-9D91-7224C49458BB}">
                  <c15:layout/>
                </c:ext>
              </c:extLst>
            </c:dLbl>
            <c:dLbl>
              <c:idx val="1"/>
              <c:layout>
                <c:manualLayout>
                  <c:x val="-5.6729872003960985E-2"/>
                  <c:y val="6.547388658701404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2E0-456E-967B-5B722503F2F5}"/>
                </c:ext>
                <c:ext xmlns:c15="http://schemas.microsoft.com/office/drawing/2012/chart" uri="{CE6537A1-D6FC-4f65-9D91-7224C49458BB}">
                  <c15:layout/>
                </c:ext>
              </c:extLst>
            </c:dLbl>
            <c:dLbl>
              <c:idx val="2"/>
              <c:layout>
                <c:manualLayout>
                  <c:x val="-5.6729872003960985E-2"/>
                  <c:y val="6.547388658701404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92E0-456E-967B-5B722503F2F5}"/>
                </c:ext>
                <c:ext xmlns:c15="http://schemas.microsoft.com/office/drawing/2012/chart" uri="{CE6537A1-D6FC-4f65-9D91-7224C49458BB}">
                  <c15:layout/>
                </c:ext>
              </c:extLst>
            </c:dLbl>
            <c:dLbl>
              <c:idx val="3"/>
              <c:layout>
                <c:manualLayout>
                  <c:x val="-6.2701437478062144E-2"/>
                  <c:y val="6.547388658701394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2E0-456E-967B-5B722503F2F5}"/>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lumMod val="60000"/>
                        <a:lumOff val="40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Sheet1!$B$2:$B$6</c:f>
              <c:numCache>
                <c:formatCode>0.0_ </c:formatCode>
                <c:ptCount val="5"/>
                <c:pt idx="0">
                  <c:v>23.7</c:v>
                </c:pt>
                <c:pt idx="1">
                  <c:v>24.9</c:v>
                </c:pt>
                <c:pt idx="2">
                  <c:v>26.2</c:v>
                </c:pt>
                <c:pt idx="3">
                  <c:v>27.5</c:v>
                </c:pt>
              </c:numCache>
            </c:numRef>
          </c:val>
          <c:smooth val="0"/>
          <c:extLst xmlns:c16r2="http://schemas.microsoft.com/office/drawing/2015/06/chart">
            <c:ext xmlns:c16="http://schemas.microsoft.com/office/drawing/2014/chart" uri="{C3380CC4-5D6E-409C-BE32-E72D297353CC}">
              <c16:uniqueId val="{00000004-92E0-456E-967B-5B722503F2F5}"/>
            </c:ext>
          </c:extLst>
        </c:ser>
        <c:ser>
          <c:idx val="1"/>
          <c:order val="1"/>
          <c:tx>
            <c:strRef>
              <c:f>Sheet1!$C$1</c:f>
              <c:strCache>
                <c:ptCount val="1"/>
                <c:pt idx="0">
                  <c:v>大阪市</c:v>
                </c:pt>
              </c:strCache>
            </c:strRef>
          </c:tx>
          <c:spPr>
            <a:ln w="28575" cap="rnd">
              <a:solidFill>
                <a:schemeClr val="accent2"/>
              </a:solidFill>
              <a:round/>
            </a:ln>
            <a:effectLst/>
          </c:spPr>
          <c:marker>
            <c:symbol val="diamond"/>
            <c:size val="10"/>
            <c:spPr>
              <a:solidFill>
                <a:schemeClr val="accent2"/>
              </a:solidFill>
              <a:ln w="9525">
                <a:noFill/>
              </a:ln>
              <a:effectLst>
                <a:outerShdw blurRad="50800" dist="50800" dir="2400000" algn="ctr" rotWithShape="0">
                  <a:srgbClr val="000000">
                    <a:alpha val="43137"/>
                  </a:srgbClr>
                </a:outerShdw>
              </a:effectLst>
            </c:spPr>
          </c:marker>
          <c:dLbls>
            <c:dLbl>
              <c:idx val="0"/>
              <c:layout>
                <c:manualLayout>
                  <c:x val="8.4500002468560539E-3"/>
                  <c:y val="-9.092700871187370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2E0-456E-967B-5B722503F2F5}"/>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accent2"/>
                    </a:solidFill>
                    <a:latin typeface="+mn-lt"/>
                    <a:ea typeface="+mn-ea"/>
                    <a:cs typeface="+mn-cs"/>
                  </a:defRPr>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accent2"/>
                      </a:solidFill>
                      <a:round/>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Sheet1!$C$2:$C$6</c:f>
              <c:numCache>
                <c:formatCode>0.0_ </c:formatCode>
                <c:ptCount val="5"/>
                <c:pt idx="0">
                  <c:v>22.5</c:v>
                </c:pt>
                <c:pt idx="1">
                  <c:v>24.9</c:v>
                </c:pt>
                <c:pt idx="2">
                  <c:v>26.2</c:v>
                </c:pt>
                <c:pt idx="3">
                  <c:v>27.6</c:v>
                </c:pt>
                <c:pt idx="4">
                  <c:v>28.6</c:v>
                </c:pt>
              </c:numCache>
            </c:numRef>
          </c:val>
          <c:smooth val="0"/>
          <c:extLst xmlns:c16r2="http://schemas.microsoft.com/office/drawing/2015/06/chart">
            <c:ext xmlns:c16="http://schemas.microsoft.com/office/drawing/2014/chart" uri="{C3380CC4-5D6E-409C-BE32-E72D297353CC}">
              <c16:uniqueId val="{00000006-92E0-456E-967B-5B722503F2F5}"/>
            </c:ext>
          </c:extLst>
        </c:ser>
        <c:dLbls>
          <c:showLegendKey val="0"/>
          <c:showVal val="0"/>
          <c:showCatName val="0"/>
          <c:showSerName val="0"/>
          <c:showPercent val="0"/>
          <c:showBubbleSize val="0"/>
        </c:dLbls>
        <c:marker val="1"/>
        <c:smooth val="0"/>
        <c:axId val="575371256"/>
        <c:axId val="575371648"/>
      </c:lineChart>
      <c:catAx>
        <c:axId val="575371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75371648"/>
        <c:crosses val="autoZero"/>
        <c:auto val="1"/>
        <c:lblAlgn val="ctr"/>
        <c:lblOffset val="100"/>
        <c:noMultiLvlLbl val="0"/>
      </c:catAx>
      <c:valAx>
        <c:axId val="575371648"/>
        <c:scaling>
          <c:orientation val="minMax"/>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75371256"/>
        <c:crosses val="autoZero"/>
        <c:crossBetween val="between"/>
        <c:majorUnit val="15"/>
      </c:valAx>
      <c:spPr>
        <a:noFill/>
        <a:ln>
          <a:solidFill>
            <a:schemeClr val="tx1">
              <a:lumMod val="15000"/>
              <a:lumOff val="85000"/>
            </a:schemeClr>
          </a:solid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200" b="1" dirty="0" smtClean="0">
                <a:latin typeface="Meiryo UI" panose="020B0604030504040204" pitchFamily="50" charset="-128"/>
                <a:ea typeface="Meiryo UI" panose="020B0604030504040204" pitchFamily="50" charset="-128"/>
              </a:rPr>
              <a:t>法定耐用年数超過管路率</a:t>
            </a:r>
            <a:endParaRPr lang="ja-JP" altLang="en-US" sz="1200" b="1" dirty="0">
              <a:latin typeface="Meiryo UI" panose="020B0604030504040204" pitchFamily="50" charset="-128"/>
              <a:ea typeface="Meiryo UI" panose="020B0604030504040204" pitchFamily="50" charset="-128"/>
            </a:endParaRPr>
          </a:p>
        </c:rich>
      </c:tx>
      <c:layout>
        <c:manualLayout>
          <c:xMode val="edge"/>
          <c:yMode val="edge"/>
          <c:x val="9.9904995684721082E-2"/>
          <c:y val="6.0437433772628349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lineChart>
        <c:grouping val="standard"/>
        <c:varyColors val="0"/>
        <c:ser>
          <c:idx val="0"/>
          <c:order val="0"/>
          <c:tx>
            <c:strRef>
              <c:f>Sheet1!$B$1</c:f>
              <c:strCache>
                <c:ptCount val="1"/>
                <c:pt idx="0">
                  <c:v>大阪市</c:v>
                </c:pt>
              </c:strCache>
            </c:strRef>
          </c:tx>
          <c:spPr>
            <a:ln w="28575" cap="rnd">
              <a:solidFill>
                <a:schemeClr val="accent2"/>
              </a:solidFill>
              <a:round/>
            </a:ln>
            <a:effectLst/>
          </c:spPr>
          <c:marker>
            <c:symbol val="diamond"/>
            <c:size val="10"/>
            <c:spPr>
              <a:solidFill>
                <a:schemeClr val="accent2"/>
              </a:solidFill>
              <a:ln w="9525">
                <a:noFill/>
              </a:ln>
              <a:effectLst/>
            </c:spPr>
          </c:marker>
          <c:dLbls>
            <c:dLbl>
              <c:idx val="0"/>
              <c:layout>
                <c:manualLayout>
                  <c:x val="-6.0223002705307241E-2"/>
                  <c:y val="-9.092700871187370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1D8F-4996-8614-A82F7D601577}"/>
                </c:ext>
                <c:ext xmlns:c15="http://schemas.microsoft.com/office/drawing/2012/chart" uri="{CE6537A1-D6FC-4f65-9D91-7224C49458BB}">
                  <c15:layout/>
                </c:ext>
              </c:extLst>
            </c:dLbl>
            <c:dLbl>
              <c:idx val="4"/>
              <c:layout>
                <c:manualLayout>
                  <c:x val="-5.8969209056748913E-2"/>
                  <c:y val="-7.159297847094878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D8F-4996-8614-A82F7D601577}"/>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accent2"/>
                    </a:solidFill>
                    <a:latin typeface="+mn-lt"/>
                    <a:ea typeface="+mn-ea"/>
                    <a:cs typeface="+mn-cs"/>
                  </a:defRPr>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Sheet1!$A$2:$A$6</c:f>
              <c:numCache>
                <c:formatCode>General</c:formatCode>
                <c:ptCount val="5"/>
                <c:pt idx="0">
                  <c:v>2013</c:v>
                </c:pt>
                <c:pt idx="1">
                  <c:v>2014</c:v>
                </c:pt>
                <c:pt idx="2">
                  <c:v>2015</c:v>
                </c:pt>
                <c:pt idx="3">
                  <c:v>2016</c:v>
                </c:pt>
                <c:pt idx="4">
                  <c:v>2017</c:v>
                </c:pt>
              </c:numCache>
            </c:numRef>
          </c:cat>
          <c:val>
            <c:numRef>
              <c:f>Sheet1!$B$2:$B$6</c:f>
              <c:numCache>
                <c:formatCode>0.0_ </c:formatCode>
                <c:ptCount val="5"/>
                <c:pt idx="0">
                  <c:v>37.299999999999997</c:v>
                </c:pt>
                <c:pt idx="1">
                  <c:v>43.3</c:v>
                </c:pt>
                <c:pt idx="2">
                  <c:v>44</c:v>
                </c:pt>
                <c:pt idx="3">
                  <c:v>44.9</c:v>
                </c:pt>
                <c:pt idx="4">
                  <c:v>46.5</c:v>
                </c:pt>
              </c:numCache>
            </c:numRef>
          </c:val>
          <c:smooth val="0"/>
          <c:extLst xmlns:c16r2="http://schemas.microsoft.com/office/drawing/2015/06/chart">
            <c:ext xmlns:c16="http://schemas.microsoft.com/office/drawing/2014/chart" uri="{C3380CC4-5D6E-409C-BE32-E72D297353CC}">
              <c16:uniqueId val="{00000002-1D8F-4996-8614-A82F7D601577}"/>
            </c:ext>
          </c:extLst>
        </c:ser>
        <c:ser>
          <c:idx val="1"/>
          <c:order val="1"/>
          <c:tx>
            <c:strRef>
              <c:f>Sheet1!$C$1</c:f>
              <c:strCache>
                <c:ptCount val="1"/>
                <c:pt idx="0">
                  <c:v>大都市平均</c:v>
                </c:pt>
              </c:strCache>
            </c:strRef>
          </c:tx>
          <c:spPr>
            <a:ln w="28575" cap="rnd">
              <a:solidFill>
                <a:schemeClr val="accent1">
                  <a:lumMod val="60000"/>
                  <a:lumOff val="40000"/>
                </a:schemeClr>
              </a:solidFill>
              <a:prstDash val="dash"/>
              <a:round/>
            </a:ln>
            <a:effectLst/>
          </c:spPr>
          <c:marker>
            <c:symbol val="square"/>
            <c:size val="7"/>
            <c:spPr>
              <a:solidFill>
                <a:schemeClr val="accent1">
                  <a:lumMod val="60000"/>
                  <a:lumOff val="40000"/>
                </a:schemeClr>
              </a:solidFill>
              <a:ln w="9525">
                <a:noFill/>
                <a:prstDash val="solid"/>
              </a:ln>
              <a:effectLst/>
            </c:spPr>
          </c:marker>
          <c:dLbls>
            <c:dLbl>
              <c:idx val="0"/>
              <c:layout>
                <c:manualLayout>
                  <c:x val="-5.598342631969834E-2"/>
                  <c:y val="-6.655652565656318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1D8F-4996-8614-A82F7D601577}"/>
                </c:ext>
                <c:ext xmlns:c15="http://schemas.microsoft.com/office/drawing/2012/chart" uri="{CE6537A1-D6FC-4f65-9D91-7224C49458BB}">
                  <c15:layout/>
                </c:ext>
              </c:extLst>
            </c:dLbl>
            <c:dLbl>
              <c:idx val="1"/>
              <c:layout>
                <c:manualLayout>
                  <c:x val="-7.9942804628010317E-2"/>
                  <c:y val="-7.339023864061786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1D8F-4996-8614-A82F7D601577}"/>
                </c:ext>
                <c:ext xmlns:c15="http://schemas.microsoft.com/office/drawing/2012/chart" uri="{CE6537A1-D6FC-4f65-9D91-7224C49458BB}">
                  <c15:layout/>
                </c:ext>
              </c:extLst>
            </c:dLbl>
            <c:dLbl>
              <c:idx val="2"/>
              <c:layout>
                <c:manualLayout>
                  <c:x val="-5.7237219968256661E-2"/>
                  <c:y val="-7.078119745433086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1D8F-4996-8614-A82F7D601577}"/>
                </c:ext>
                <c:ext xmlns:c15="http://schemas.microsoft.com/office/drawing/2012/chart" uri="{CE6537A1-D6FC-4f65-9D91-7224C49458BB}">
                  <c15:layout/>
                </c:ext>
              </c:extLst>
            </c:dLbl>
            <c:dLbl>
              <c:idx val="3"/>
              <c:layout>
                <c:manualLayout>
                  <c:x val="-5.4251437231206082E-2"/>
                  <c:y val="-6.574474463994527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1D8F-4996-8614-A82F7D601577}"/>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accent1">
                        <a:lumMod val="60000"/>
                        <a:lumOff val="40000"/>
                      </a:schemeClr>
                    </a:solidFill>
                    <a:latin typeface="+mn-lt"/>
                    <a:ea typeface="+mn-ea"/>
                    <a:cs typeface="+mn-cs"/>
                  </a:defRPr>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Sheet1!$A$2:$A$6</c:f>
              <c:numCache>
                <c:formatCode>General</c:formatCode>
                <c:ptCount val="5"/>
                <c:pt idx="0">
                  <c:v>2013</c:v>
                </c:pt>
                <c:pt idx="1">
                  <c:v>2014</c:v>
                </c:pt>
                <c:pt idx="2">
                  <c:v>2015</c:v>
                </c:pt>
                <c:pt idx="3">
                  <c:v>2016</c:v>
                </c:pt>
                <c:pt idx="4">
                  <c:v>2017</c:v>
                </c:pt>
              </c:numCache>
            </c:numRef>
          </c:cat>
          <c:val>
            <c:numRef>
              <c:f>Sheet1!$C$2:$C$6</c:f>
              <c:numCache>
                <c:formatCode>0.0_ </c:formatCode>
                <c:ptCount val="5"/>
                <c:pt idx="0">
                  <c:v>13.8</c:v>
                </c:pt>
                <c:pt idx="1">
                  <c:v>15.3</c:v>
                </c:pt>
                <c:pt idx="2">
                  <c:v>16</c:v>
                </c:pt>
                <c:pt idx="3">
                  <c:v>17</c:v>
                </c:pt>
              </c:numCache>
            </c:numRef>
          </c:val>
          <c:smooth val="0"/>
          <c:extLst xmlns:c16r2="http://schemas.microsoft.com/office/drawing/2015/06/chart">
            <c:ext xmlns:c16="http://schemas.microsoft.com/office/drawing/2014/chart" uri="{C3380CC4-5D6E-409C-BE32-E72D297353CC}">
              <c16:uniqueId val="{00000007-1D8F-4996-8614-A82F7D601577}"/>
            </c:ext>
          </c:extLst>
        </c:ser>
        <c:dLbls>
          <c:dLblPos val="t"/>
          <c:showLegendKey val="0"/>
          <c:showVal val="1"/>
          <c:showCatName val="0"/>
          <c:showSerName val="0"/>
          <c:showPercent val="0"/>
          <c:showBubbleSize val="0"/>
        </c:dLbls>
        <c:marker val="1"/>
        <c:smooth val="0"/>
        <c:axId val="575372040"/>
        <c:axId val="571122328"/>
      </c:lineChart>
      <c:catAx>
        <c:axId val="575372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71122328"/>
        <c:crosses val="autoZero"/>
        <c:auto val="1"/>
        <c:lblAlgn val="ctr"/>
        <c:lblOffset val="100"/>
        <c:noMultiLvlLbl val="0"/>
      </c:catAx>
      <c:valAx>
        <c:axId val="571122328"/>
        <c:scaling>
          <c:orientation val="minMax"/>
          <c:min val="10"/>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75372040"/>
        <c:crosses val="autoZero"/>
        <c:crossBetween val="between"/>
        <c:majorUnit val="30"/>
      </c:valAx>
      <c:spPr>
        <a:noFill/>
        <a:ln>
          <a:solidFill>
            <a:schemeClr val="tx1">
              <a:lumMod val="15000"/>
              <a:lumOff val="85000"/>
            </a:schemeClr>
          </a:solid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r">
              <a:defRPr sz="12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200" b="1" dirty="0" smtClean="0">
                <a:latin typeface="Meiryo UI" panose="020B0604030504040204" pitchFamily="50" charset="-128"/>
                <a:ea typeface="Meiryo UI" panose="020B0604030504040204" pitchFamily="50" charset="-128"/>
              </a:rPr>
              <a:t>基幹管路の耐震適合率</a:t>
            </a:r>
            <a:endParaRPr lang="en-US" altLang="ja-JP" sz="1200" b="1" dirty="0" smtClean="0">
              <a:latin typeface="Meiryo UI" panose="020B0604030504040204" pitchFamily="50" charset="-128"/>
              <a:ea typeface="Meiryo UI" panose="020B0604030504040204" pitchFamily="50" charset="-128"/>
            </a:endParaRPr>
          </a:p>
          <a:p>
            <a:pPr algn="r">
              <a:defRPr sz="1200" b="1">
                <a:latin typeface="Meiryo UI" panose="020B0604030504040204" pitchFamily="50" charset="-128"/>
                <a:ea typeface="Meiryo UI" panose="020B0604030504040204" pitchFamily="50" charset="-128"/>
              </a:defRPr>
            </a:pPr>
            <a:r>
              <a:rPr lang="ja-JP" altLang="en-US" sz="1050" b="1" dirty="0" smtClean="0">
                <a:latin typeface="Meiryo UI" panose="020B0604030504040204" pitchFamily="50" charset="-128"/>
                <a:ea typeface="Meiryo UI" panose="020B0604030504040204" pitchFamily="50" charset="-128"/>
              </a:rPr>
              <a:t>（</a:t>
            </a:r>
            <a:r>
              <a:rPr lang="en-US" altLang="ja-JP" sz="1050" b="1" dirty="0" smtClean="0">
                <a:latin typeface="Meiryo UI" panose="020B0604030504040204" pitchFamily="50" charset="-128"/>
                <a:ea typeface="Meiryo UI" panose="020B0604030504040204" pitchFamily="50" charset="-128"/>
              </a:rPr>
              <a:t>2016</a:t>
            </a:r>
            <a:r>
              <a:rPr lang="ja-JP" altLang="en-US" sz="1050" b="1" dirty="0" smtClean="0">
                <a:latin typeface="Meiryo UI" panose="020B0604030504040204" pitchFamily="50" charset="-128"/>
                <a:ea typeface="Meiryo UI" panose="020B0604030504040204" pitchFamily="50" charset="-128"/>
              </a:rPr>
              <a:t>年度）</a:t>
            </a:r>
            <a:endParaRPr lang="en-US" altLang="ja-JP" sz="1200" b="1" dirty="0" smtClean="0">
              <a:latin typeface="Meiryo UI" panose="020B0604030504040204" pitchFamily="50" charset="-128"/>
              <a:ea typeface="Meiryo UI" panose="020B0604030504040204" pitchFamily="50" charset="-128"/>
            </a:endParaRPr>
          </a:p>
        </c:rich>
      </c:tx>
      <c:layout>
        <c:manualLayout>
          <c:xMode val="edge"/>
          <c:yMode val="edge"/>
          <c:x val="3.2531035946091684E-2"/>
          <c:y val="2.0864093839137014E-2"/>
        </c:manualLayout>
      </c:layout>
      <c:overlay val="0"/>
      <c:spPr>
        <a:noFill/>
        <a:ln>
          <a:noFill/>
        </a:ln>
        <a:effectLst/>
      </c:spPr>
      <c:txPr>
        <a:bodyPr rot="0" spcFirstLastPara="1" vertOverflow="ellipsis" vert="horz" wrap="square" anchor="ctr" anchorCtr="1"/>
        <a:lstStyle/>
        <a:p>
          <a:pPr algn="r">
            <a:defRPr sz="1200" b="1" i="0" u="none" strike="noStrike" kern="1200" spc="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autoTitleDeleted val="0"/>
    <c:plotArea>
      <c:layout/>
      <c:barChart>
        <c:barDir val="bar"/>
        <c:grouping val="clustered"/>
        <c:varyColors val="0"/>
        <c:ser>
          <c:idx val="0"/>
          <c:order val="0"/>
          <c:tx>
            <c:strRef>
              <c:f>Sheet1!$B$1</c:f>
              <c:strCache>
                <c:ptCount val="1"/>
                <c:pt idx="0">
                  <c:v>列1</c:v>
                </c:pt>
              </c:strCache>
            </c:strRef>
          </c:tx>
          <c:spPr>
            <a:solidFill>
              <a:srgbClr val="5B9BD5"/>
            </a:solidFill>
            <a:ln>
              <a:noFill/>
            </a:ln>
            <a:effectLst/>
          </c:spPr>
          <c:invertIfNegative val="0"/>
          <c:dPt>
            <c:idx val="0"/>
            <c:invertIfNegative val="0"/>
            <c:bubble3D val="0"/>
            <c:spPr>
              <a:solidFill>
                <a:schemeClr val="accent1">
                  <a:lumMod val="60000"/>
                  <a:lumOff val="40000"/>
                </a:schemeClr>
              </a:solidFill>
              <a:ln>
                <a:noFill/>
              </a:ln>
              <a:effectLst/>
            </c:spPr>
            <c:extLst xmlns:c16r2="http://schemas.microsoft.com/office/drawing/2015/06/chart">
              <c:ext xmlns:c16="http://schemas.microsoft.com/office/drawing/2014/chart" uri="{C3380CC4-5D6E-409C-BE32-E72D297353CC}">
                <c16:uniqueId val="{00000001-E8A5-45F8-99D5-B37372A7C064}"/>
              </c:ext>
            </c:extLst>
          </c:dPt>
          <c:dPt>
            <c:idx val="1"/>
            <c:invertIfNegative val="0"/>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E8A5-45F8-99D5-B37372A7C064}"/>
              </c:ext>
            </c:extLst>
          </c:dPt>
          <c:dLbls>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ja-JP"/>
                </a:p>
              </c:txPr>
              <c:dLblPos val="outEnd"/>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大都市平均</c:v>
                </c:pt>
                <c:pt idx="1">
                  <c:v>大阪市</c:v>
                </c:pt>
              </c:strCache>
            </c:strRef>
          </c:cat>
          <c:val>
            <c:numRef>
              <c:f>Sheet1!$B$2:$B$3</c:f>
              <c:numCache>
                <c:formatCode>0.0_ </c:formatCode>
                <c:ptCount val="2"/>
                <c:pt idx="0">
                  <c:v>59.7</c:v>
                </c:pt>
                <c:pt idx="1">
                  <c:v>66.599999999999994</c:v>
                </c:pt>
              </c:numCache>
            </c:numRef>
          </c:val>
          <c:extLst xmlns:c16r2="http://schemas.microsoft.com/office/drawing/2015/06/chart">
            <c:ext xmlns:c16="http://schemas.microsoft.com/office/drawing/2014/chart" uri="{C3380CC4-5D6E-409C-BE32-E72D297353CC}">
              <c16:uniqueId val="{00000004-E8A5-45F8-99D5-B37372A7C064}"/>
            </c:ext>
          </c:extLst>
        </c:ser>
        <c:dLbls>
          <c:dLblPos val="outEnd"/>
          <c:showLegendKey val="0"/>
          <c:showVal val="1"/>
          <c:showCatName val="0"/>
          <c:showSerName val="0"/>
          <c:showPercent val="0"/>
          <c:showBubbleSize val="0"/>
        </c:dLbls>
        <c:gapWidth val="182"/>
        <c:axId val="575366552"/>
        <c:axId val="575366944"/>
      </c:barChart>
      <c:catAx>
        <c:axId val="575366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ja-JP"/>
          </a:p>
        </c:txPr>
        <c:crossAx val="575366944"/>
        <c:crosses val="autoZero"/>
        <c:auto val="1"/>
        <c:lblAlgn val="ctr"/>
        <c:lblOffset val="100"/>
        <c:noMultiLvlLbl val="0"/>
      </c:catAx>
      <c:valAx>
        <c:axId val="575366944"/>
        <c:scaling>
          <c:orientation val="minMax"/>
          <c:max val="100"/>
          <c:min val="0"/>
        </c:scaling>
        <c:delete val="0"/>
        <c:axPos val="b"/>
        <c:majorGridlines>
          <c:spPr>
            <a:ln w="9525" cap="flat" cmpd="sng" algn="ctr">
              <a:noFill/>
              <a:round/>
            </a:ln>
            <a:effectLst/>
          </c:spPr>
        </c:majorGridlines>
        <c:numFmt formatCode="0.0_ " sourceLinked="1"/>
        <c:majorTickMark val="out"/>
        <c:minorTickMark val="none"/>
        <c:tickLblPos val="nextTo"/>
        <c:spPr>
          <a:noFill/>
          <a:ln>
            <a:solidFill>
              <a:schemeClr val="tx1">
                <a:lumMod val="15000"/>
                <a:lumOff val="85000"/>
              </a:schemeClr>
            </a:solid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575366552"/>
        <c:crosses val="autoZero"/>
        <c:crossBetween val="between"/>
        <c:majorUnit val="25"/>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sng" strike="noStrike" kern="1200" spc="0" baseline="0">
                <a:solidFill>
                  <a:schemeClr val="tx1"/>
                </a:solidFill>
                <a:latin typeface="+mn-lt"/>
                <a:ea typeface="+mn-ea"/>
                <a:cs typeface="+mn-cs"/>
              </a:defRPr>
            </a:pPr>
            <a:r>
              <a:rPr lang="ja-JP" altLang="en-US" sz="1400" u="sng" dirty="0" smtClean="0">
                <a:solidFill>
                  <a:schemeClr val="tx1"/>
                </a:solidFill>
              </a:rPr>
              <a:t>管渠老朽化率</a:t>
            </a:r>
            <a:endParaRPr lang="ja-JP" altLang="en-US" sz="1400" u="sng" dirty="0">
              <a:solidFill>
                <a:schemeClr val="tx1"/>
              </a:solidFill>
            </a:endParaRPr>
          </a:p>
        </c:rich>
      </c:tx>
      <c:layout/>
      <c:overlay val="0"/>
      <c:spPr>
        <a:noFill/>
        <a:ln>
          <a:noFill/>
        </a:ln>
        <a:effectLst/>
      </c:spPr>
      <c:txPr>
        <a:bodyPr rot="0" spcFirstLastPara="1" vertOverflow="ellipsis" vert="horz" wrap="square" anchor="ctr" anchorCtr="1"/>
        <a:lstStyle/>
        <a:p>
          <a:pPr>
            <a:defRPr sz="1400" b="0" i="0" u="sng" strike="noStrike" kern="1200" spc="0" baseline="0">
              <a:solidFill>
                <a:schemeClr val="tx1"/>
              </a:solidFill>
              <a:latin typeface="+mn-lt"/>
              <a:ea typeface="+mn-ea"/>
              <a:cs typeface="+mn-cs"/>
            </a:defRPr>
          </a:pPr>
          <a:endParaRPr lang="ja-JP"/>
        </a:p>
      </c:txPr>
    </c:title>
    <c:autoTitleDeleted val="0"/>
    <c:plotArea>
      <c:layout>
        <c:manualLayout>
          <c:layoutTarget val="inner"/>
          <c:xMode val="edge"/>
          <c:yMode val="edge"/>
          <c:x val="0.13818134575614924"/>
          <c:y val="0.19845324803149605"/>
          <c:w val="0.77105537850708028"/>
          <c:h val="0.67611697441079299"/>
        </c:manualLayout>
      </c:layout>
      <c:lineChart>
        <c:grouping val="standard"/>
        <c:varyColors val="0"/>
        <c:ser>
          <c:idx val="0"/>
          <c:order val="0"/>
          <c:tx>
            <c:strRef>
              <c:f>Sheet1!$B$1</c:f>
              <c:strCache>
                <c:ptCount val="1"/>
                <c:pt idx="0">
                  <c:v>大阪市</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numFmt formatCode="#,##0.0_);[Red]\(#,##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2013</c:v>
                </c:pt>
                <c:pt idx="1">
                  <c:v>2014</c:v>
                </c:pt>
                <c:pt idx="2">
                  <c:v>2015</c:v>
                </c:pt>
                <c:pt idx="3">
                  <c:v>2016</c:v>
                </c:pt>
                <c:pt idx="4">
                  <c:v>2017</c:v>
                </c:pt>
              </c:numCache>
            </c:numRef>
          </c:cat>
          <c:val>
            <c:numRef>
              <c:f>Sheet1!$B$2:$B$6</c:f>
              <c:numCache>
                <c:formatCode>General</c:formatCode>
                <c:ptCount val="5"/>
                <c:pt idx="0">
                  <c:v>28.1</c:v>
                </c:pt>
                <c:pt idx="1">
                  <c:v>29.05</c:v>
                </c:pt>
                <c:pt idx="2">
                  <c:v>30.71</c:v>
                </c:pt>
                <c:pt idx="3">
                  <c:v>31.92</c:v>
                </c:pt>
                <c:pt idx="4">
                  <c:v>34.19</c:v>
                </c:pt>
              </c:numCache>
            </c:numRef>
          </c:val>
          <c:smooth val="0"/>
          <c:extLst xmlns:c16r2="http://schemas.microsoft.com/office/drawing/2015/06/chart">
            <c:ext xmlns:c16="http://schemas.microsoft.com/office/drawing/2014/chart" uri="{C3380CC4-5D6E-409C-BE32-E72D297353CC}">
              <c16:uniqueId val="{00000000-5697-4ACC-AEB4-8DDB3B35EF93}"/>
            </c:ext>
          </c:extLst>
        </c:ser>
        <c:dLbls>
          <c:showLegendKey val="0"/>
          <c:showVal val="0"/>
          <c:showCatName val="0"/>
          <c:showSerName val="0"/>
          <c:showPercent val="0"/>
          <c:showBubbleSize val="0"/>
        </c:dLbls>
        <c:marker val="1"/>
        <c:smooth val="0"/>
        <c:axId val="569177776"/>
        <c:axId val="569175424"/>
      </c:lineChart>
      <c:catAx>
        <c:axId val="569177776"/>
        <c:scaling>
          <c:orientation val="minMax"/>
        </c:scaling>
        <c:delete val="0"/>
        <c:axPos val="b"/>
        <c:title>
          <c:tx>
            <c:rich>
              <a:bodyPr rot="0" spcFirstLastPara="1" vertOverflow="ellipsis" vert="horz" wrap="square" anchor="ctr" anchorCtr="1"/>
              <a:lstStyle/>
              <a:p>
                <a:pPr algn="ctr" rtl="0">
                  <a:defRPr lang="ja-JP" altLang="en-US" sz="1100" b="0" i="0" u="none" strike="noStrike" kern="1200" baseline="0" dirty="0" smtClean="0">
                    <a:solidFill>
                      <a:schemeClr val="tx1"/>
                    </a:solidFill>
                    <a:latin typeface="+mn-lt"/>
                    <a:ea typeface="+mn-ea"/>
                    <a:cs typeface="+mn-cs"/>
                  </a:defRPr>
                </a:pPr>
                <a:r>
                  <a:rPr lang="ja-JP" altLang="en-US" sz="1100" b="0" i="0" u="none" strike="noStrike" kern="1200" baseline="0" dirty="0" smtClean="0">
                    <a:solidFill>
                      <a:schemeClr val="tx1"/>
                    </a:solidFill>
                    <a:latin typeface="+mn-lt"/>
                    <a:ea typeface="+mn-ea"/>
                    <a:cs typeface="+mn-cs"/>
                  </a:rPr>
                  <a:t>（年度）</a:t>
                </a:r>
              </a:p>
            </c:rich>
          </c:tx>
          <c:layout>
            <c:manualLayout>
              <c:xMode val="edge"/>
              <c:yMode val="edge"/>
              <c:x val="0.83185283711418323"/>
              <c:y val="0.8647057954902635"/>
            </c:manualLayout>
          </c:layout>
          <c:overlay val="0"/>
          <c:spPr>
            <a:noFill/>
            <a:ln>
              <a:noFill/>
            </a:ln>
            <a:effectLst/>
          </c:spPr>
          <c:txPr>
            <a:bodyPr rot="0" spcFirstLastPara="1" vertOverflow="ellipsis" vert="horz" wrap="square" anchor="ctr" anchorCtr="1"/>
            <a:lstStyle/>
            <a:p>
              <a:pPr algn="ctr" rtl="0">
                <a:defRPr lang="ja-JP" altLang="en-US" sz="1100" b="0" i="0" u="none" strike="noStrike" kern="1200" baseline="0" dirty="0" smtClean="0">
                  <a:solidFill>
                    <a:schemeClr val="tx1"/>
                  </a:solidFill>
                  <a:latin typeface="+mn-lt"/>
                  <a:ea typeface="+mn-ea"/>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ja-JP"/>
          </a:p>
        </c:txPr>
        <c:crossAx val="569175424"/>
        <c:crosses val="autoZero"/>
        <c:auto val="1"/>
        <c:lblAlgn val="ctr"/>
        <c:lblOffset val="100"/>
        <c:noMultiLvlLbl val="0"/>
      </c:catAx>
      <c:valAx>
        <c:axId val="569175424"/>
        <c:scaling>
          <c:orientation val="minMax"/>
          <c:max val="5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100" b="0" i="0" u="none" strike="noStrike" kern="1200" baseline="0">
                    <a:solidFill>
                      <a:schemeClr val="tx1"/>
                    </a:solidFill>
                    <a:latin typeface="+mn-lt"/>
                    <a:ea typeface="+mn-ea"/>
                    <a:cs typeface="+mn-cs"/>
                  </a:defRPr>
                </a:pPr>
                <a:r>
                  <a:rPr lang="ja-JP" altLang="en-US" sz="1100" dirty="0" smtClean="0">
                    <a:solidFill>
                      <a:schemeClr val="tx1"/>
                    </a:solidFill>
                  </a:rPr>
                  <a:t>（％）</a:t>
                </a:r>
                <a:endParaRPr lang="ja-JP" altLang="en-US" sz="1100" dirty="0">
                  <a:solidFill>
                    <a:schemeClr val="tx1"/>
                  </a:solidFill>
                </a:endParaRPr>
              </a:p>
            </c:rich>
          </c:tx>
          <c:layout>
            <c:manualLayout>
              <c:xMode val="edge"/>
              <c:yMode val="edge"/>
              <c:x val="2.4042938416237693E-2"/>
              <c:y val="8.5751754138150921E-2"/>
            </c:manualLayout>
          </c:layout>
          <c:overlay val="0"/>
          <c:spPr>
            <a:noFill/>
            <a:ln>
              <a:noFill/>
            </a:ln>
            <a:effectLst/>
          </c:spPr>
          <c:txPr>
            <a:bodyPr rot="0" spcFirstLastPara="1" vertOverflow="ellipsis" wrap="square" anchor="ctr" anchorCtr="1"/>
            <a:lstStyle/>
            <a:p>
              <a:pPr>
                <a:defRPr sz="1100" b="0" i="0" u="none" strike="noStrike" kern="1200" baseline="0">
                  <a:solidFill>
                    <a:schemeClr val="tx1"/>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ja-JP"/>
          </a:p>
        </c:txPr>
        <c:crossAx val="569177776"/>
        <c:crosses val="autoZero"/>
        <c:crossBetween val="between"/>
        <c:majorUnit val="10"/>
      </c:valAx>
      <c:spPr>
        <a:noFill/>
        <a:ln>
          <a:noFill/>
        </a:ln>
        <a:effectLst/>
      </c:spPr>
    </c:plotArea>
    <c:plotVisOnly val="1"/>
    <c:dispBlanksAs val="gap"/>
    <c:showDLblsOverMax val="0"/>
  </c:chart>
  <c:spPr>
    <a:noFill/>
    <a:ln>
      <a:solidFill>
        <a:schemeClr val="tx1"/>
      </a:solidFill>
    </a:ln>
    <a:effectLst/>
  </c:spPr>
  <c:txPr>
    <a:bodyPr/>
    <a:lstStyle/>
    <a:p>
      <a:pPr>
        <a:defRPr/>
      </a:pPr>
      <a:endParaRPr lang="ja-JP"/>
    </a:p>
  </c:txPr>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'大阪市H20-H29グラフ用数値1'!$B$35:$K$35</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'大阪市H20-H29グラフ用数値1'!$B$36:$K$36</c:f>
              <c:numCache>
                <c:formatCode>#,##0_);[Red]\(#,##0\)</c:formatCode>
                <c:ptCount val="10"/>
                <c:pt idx="0">
                  <c:v>1414</c:v>
                </c:pt>
                <c:pt idx="1">
                  <c:v>1333</c:v>
                </c:pt>
                <c:pt idx="2">
                  <c:v>1280</c:v>
                </c:pt>
                <c:pt idx="3">
                  <c:v>1212</c:v>
                </c:pt>
                <c:pt idx="4">
                  <c:v>1145</c:v>
                </c:pt>
                <c:pt idx="5">
                  <c:v>865</c:v>
                </c:pt>
                <c:pt idx="6">
                  <c:v>114</c:v>
                </c:pt>
                <c:pt idx="7">
                  <c:v>108</c:v>
                </c:pt>
                <c:pt idx="8">
                  <c:v>102</c:v>
                </c:pt>
                <c:pt idx="9">
                  <c:v>96</c:v>
                </c:pt>
              </c:numCache>
            </c:numRef>
          </c:val>
          <c:extLst xmlns:c16r2="http://schemas.microsoft.com/office/drawing/2015/06/chart">
            <c:ext xmlns:c16="http://schemas.microsoft.com/office/drawing/2014/chart" uri="{C3380CC4-5D6E-409C-BE32-E72D297353CC}">
              <c16:uniqueId val="{00000000-6A81-4A5A-A115-1C070B49D9C8}"/>
            </c:ext>
          </c:extLst>
        </c:ser>
        <c:dLbls>
          <c:showLegendKey val="0"/>
          <c:showVal val="0"/>
          <c:showCatName val="0"/>
          <c:showSerName val="0"/>
          <c:showPercent val="0"/>
          <c:showBubbleSize val="0"/>
        </c:dLbls>
        <c:gapWidth val="100"/>
        <c:overlap val="-24"/>
        <c:axId val="569175816"/>
        <c:axId val="569178168"/>
      </c:barChart>
      <c:catAx>
        <c:axId val="56917581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69178168"/>
        <c:crosses val="autoZero"/>
        <c:auto val="1"/>
        <c:lblAlgn val="ctr"/>
        <c:lblOffset val="100"/>
        <c:noMultiLvlLbl val="0"/>
      </c:catAx>
      <c:valAx>
        <c:axId val="569178168"/>
        <c:scaling>
          <c:orientation val="minMax"/>
        </c:scaling>
        <c:delete val="0"/>
        <c:axPos val="l"/>
        <c:majorGridlines>
          <c:spPr>
            <a:ln w="9525" cap="flat" cmpd="sng" algn="ctr">
              <a:solidFill>
                <a:schemeClr val="tx1">
                  <a:lumMod val="15000"/>
                  <a:lumOff val="85000"/>
                </a:schemeClr>
              </a:solidFill>
              <a:round/>
            </a:ln>
            <a:effectLst/>
          </c:spPr>
        </c:majorGridlines>
        <c:numFmt formatCode="#,##0_);[Red]\(#,##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69175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sng" strike="noStrike" kern="1200" spc="0" baseline="0">
                <a:solidFill>
                  <a:schemeClr val="tx1"/>
                </a:solidFill>
                <a:latin typeface="+mn-lt"/>
                <a:ea typeface="+mn-ea"/>
                <a:cs typeface="+mn-cs"/>
              </a:defRPr>
            </a:pPr>
            <a:r>
              <a:rPr lang="ja-JP" altLang="en-US" sz="1800" u="sng" dirty="0" smtClean="0">
                <a:solidFill>
                  <a:schemeClr val="tx1"/>
                </a:solidFill>
              </a:rPr>
              <a:t>市立幼稚園数の推移</a:t>
            </a:r>
            <a:endParaRPr lang="ja-JP" altLang="en-US" sz="1800" u="sng" dirty="0">
              <a:solidFill>
                <a:schemeClr val="tx1"/>
              </a:solidFill>
            </a:endParaRPr>
          </a:p>
        </c:rich>
      </c:tx>
      <c:layout/>
      <c:overlay val="0"/>
      <c:spPr>
        <a:noFill/>
        <a:ln>
          <a:noFill/>
        </a:ln>
        <a:effectLst/>
      </c:spPr>
      <c:txPr>
        <a:bodyPr rot="0" spcFirstLastPara="1" vertOverflow="ellipsis" vert="horz" wrap="square" anchor="ctr" anchorCtr="1"/>
        <a:lstStyle/>
        <a:p>
          <a:pPr>
            <a:defRPr sz="1800" b="0" i="0" u="sng" strike="noStrike" kern="1200" spc="0" baseline="0">
              <a:solidFill>
                <a:schemeClr val="tx1"/>
              </a:solidFill>
              <a:latin typeface="+mn-lt"/>
              <a:ea typeface="+mn-ea"/>
              <a:cs typeface="+mn-cs"/>
            </a:defRPr>
          </a:pPr>
          <a:endParaRPr lang="ja-JP"/>
        </a:p>
      </c:txPr>
    </c:title>
    <c:autoTitleDeleted val="0"/>
    <c:plotArea>
      <c:layout>
        <c:manualLayout>
          <c:layoutTarget val="inner"/>
          <c:xMode val="edge"/>
          <c:yMode val="edge"/>
          <c:x val="5.8234828737930636E-2"/>
          <c:y val="0.20589097706468257"/>
          <c:w val="0.92471177998708243"/>
          <c:h val="0.62399611998235394"/>
        </c:manualLayout>
      </c:layout>
      <c:barChart>
        <c:barDir val="col"/>
        <c:grouping val="clustered"/>
        <c:varyColors val="0"/>
        <c:ser>
          <c:idx val="0"/>
          <c:order val="0"/>
          <c:tx>
            <c:strRef>
              <c:f>幼稚園グラフ!$A$38</c:f>
              <c:strCache>
                <c:ptCount val="1"/>
                <c:pt idx="0">
                  <c:v>幼稚園数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幼稚園グラフ!$B$37:$H$37</c:f>
              <c:numCache>
                <c:formatCode>General</c:formatCode>
                <c:ptCount val="7"/>
                <c:pt idx="0">
                  <c:v>2012</c:v>
                </c:pt>
                <c:pt idx="1">
                  <c:v>2013</c:v>
                </c:pt>
                <c:pt idx="2">
                  <c:v>2014</c:v>
                </c:pt>
                <c:pt idx="3">
                  <c:v>2015</c:v>
                </c:pt>
                <c:pt idx="4">
                  <c:v>2016</c:v>
                </c:pt>
                <c:pt idx="5">
                  <c:v>2017</c:v>
                </c:pt>
                <c:pt idx="6">
                  <c:v>2018</c:v>
                </c:pt>
              </c:numCache>
            </c:numRef>
          </c:cat>
          <c:val>
            <c:numRef>
              <c:f>幼稚園グラフ!$B$38:$H$38</c:f>
              <c:numCache>
                <c:formatCode>General</c:formatCode>
                <c:ptCount val="7"/>
                <c:pt idx="0">
                  <c:v>59</c:v>
                </c:pt>
                <c:pt idx="1">
                  <c:v>59</c:v>
                </c:pt>
                <c:pt idx="2">
                  <c:v>59</c:v>
                </c:pt>
                <c:pt idx="3">
                  <c:v>58</c:v>
                </c:pt>
                <c:pt idx="4">
                  <c:v>54</c:v>
                </c:pt>
                <c:pt idx="5">
                  <c:v>54</c:v>
                </c:pt>
                <c:pt idx="6">
                  <c:v>54</c:v>
                </c:pt>
              </c:numCache>
            </c:numRef>
          </c:val>
          <c:extLst xmlns:c16r2="http://schemas.microsoft.com/office/drawing/2015/06/chart">
            <c:ext xmlns:c16="http://schemas.microsoft.com/office/drawing/2014/chart" uri="{C3380CC4-5D6E-409C-BE32-E72D297353CC}">
              <c16:uniqueId val="{00000000-42CC-4207-810C-D3B2BD0BA324}"/>
            </c:ext>
          </c:extLst>
        </c:ser>
        <c:dLbls>
          <c:showLegendKey val="0"/>
          <c:showVal val="0"/>
          <c:showCatName val="0"/>
          <c:showSerName val="0"/>
          <c:showPercent val="0"/>
          <c:showBubbleSize val="0"/>
        </c:dLbls>
        <c:gapWidth val="219"/>
        <c:overlap val="-27"/>
        <c:axId val="575361848"/>
        <c:axId val="575367728"/>
      </c:barChart>
      <c:catAx>
        <c:axId val="575361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575367728"/>
        <c:crosses val="autoZero"/>
        <c:auto val="1"/>
        <c:lblAlgn val="ctr"/>
        <c:lblOffset val="100"/>
        <c:noMultiLvlLbl val="0"/>
      </c:catAx>
      <c:valAx>
        <c:axId val="575367728"/>
        <c:scaling>
          <c:orientation val="minMax"/>
          <c:max val="6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575361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r>
              <a:rPr lang="ja-JP" altLang="en-US" sz="2000" dirty="0" smtClean="0">
                <a:solidFill>
                  <a:schemeClr val="tx1"/>
                </a:solidFill>
              </a:rPr>
              <a:t>市立幼稚園数の推移</a:t>
            </a:r>
            <a:endParaRPr lang="ja-JP" altLang="en-US" sz="2000" dirty="0">
              <a:solidFill>
                <a:schemeClr val="tx1"/>
              </a:solidFill>
            </a:endParaRPr>
          </a:p>
        </c:rich>
      </c:tx>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solidFill>
              <a:latin typeface="+mn-lt"/>
              <a:ea typeface="+mn-ea"/>
              <a:cs typeface="+mn-cs"/>
            </a:defRPr>
          </a:pPr>
          <a:endParaRPr lang="ja-JP"/>
        </a:p>
      </c:txPr>
    </c:title>
    <c:autoTitleDeleted val="0"/>
    <c:plotArea>
      <c:layout>
        <c:manualLayout>
          <c:layoutTarget val="inner"/>
          <c:xMode val="edge"/>
          <c:yMode val="edge"/>
          <c:x val="5.8234828737930636E-2"/>
          <c:y val="0.20589097706468257"/>
          <c:w val="0.92471177998708243"/>
          <c:h val="0.69639568233256666"/>
        </c:manualLayout>
      </c:layout>
      <c:barChart>
        <c:barDir val="col"/>
        <c:grouping val="clustered"/>
        <c:varyColors val="0"/>
        <c:dLbls>
          <c:showLegendKey val="0"/>
          <c:showVal val="0"/>
          <c:showCatName val="0"/>
          <c:showSerName val="0"/>
          <c:showPercent val="0"/>
          <c:showBubbleSize val="0"/>
        </c:dLbls>
        <c:gapWidth val="219"/>
        <c:overlap val="-27"/>
        <c:axId val="575359496"/>
        <c:axId val="575362632"/>
      </c:barChart>
      <c:catAx>
        <c:axId val="5753594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575362632"/>
        <c:crosses val="autoZero"/>
        <c:auto val="1"/>
        <c:lblAlgn val="ctr"/>
        <c:lblOffset val="100"/>
        <c:noMultiLvlLbl val="0"/>
      </c:catAx>
      <c:valAx>
        <c:axId val="575362632"/>
        <c:scaling>
          <c:orientation val="minMax"/>
          <c:max val="6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ja-JP"/>
          </a:p>
        </c:txPr>
        <c:crossAx val="5753594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972430275483859E-2"/>
          <c:y val="9.7158950617283954E-2"/>
          <c:w val="0.82641828308046861"/>
          <c:h val="0.59799975237238112"/>
        </c:manualLayout>
      </c:layout>
      <c:barChart>
        <c:barDir val="col"/>
        <c:grouping val="clustered"/>
        <c:varyColors val="0"/>
        <c:ser>
          <c:idx val="0"/>
          <c:order val="0"/>
          <c:tx>
            <c:strRef>
              <c:f>データ!$B$16</c:f>
              <c:strCache>
                <c:ptCount val="1"/>
                <c:pt idx="0">
                  <c:v>関空・LCC便数</c:v>
                </c:pt>
              </c:strCache>
            </c:strRef>
          </c:tx>
          <c:spPr>
            <a:solidFill>
              <a:srgbClr val="FF0000"/>
            </a:solidFill>
            <a:ln>
              <a:solidFill>
                <a:srgbClr val="FF0000"/>
              </a:solidFill>
            </a:ln>
          </c:spPr>
          <c:invertIfNegative val="0"/>
          <c:cat>
            <c:strRef>
              <c:f>データ!$A$17:$A$27</c:f>
              <c:strCache>
                <c:ptCount val="11"/>
                <c:pt idx="0">
                  <c:v>2008</c:v>
                </c:pt>
                <c:pt idx="1">
                  <c:v>2009</c:v>
                </c:pt>
                <c:pt idx="2">
                  <c:v>2010</c:v>
                </c:pt>
                <c:pt idx="3">
                  <c:v>2011</c:v>
                </c:pt>
                <c:pt idx="4">
                  <c:v>2012</c:v>
                </c:pt>
                <c:pt idx="5">
                  <c:v>2013</c:v>
                </c:pt>
                <c:pt idx="6">
                  <c:v>2014</c:v>
                </c:pt>
                <c:pt idx="7">
                  <c:v>2015</c:v>
                </c:pt>
                <c:pt idx="8">
                  <c:v>2016</c:v>
                </c:pt>
                <c:pt idx="9">
                  <c:v>2017</c:v>
                </c:pt>
                <c:pt idx="10">
                  <c:v>2018
（計画）</c:v>
                </c:pt>
              </c:strCache>
            </c:strRef>
          </c:cat>
          <c:val>
            <c:numRef>
              <c:f>データ!$B$17:$B$27</c:f>
              <c:numCache>
                <c:formatCode>General</c:formatCode>
                <c:ptCount val="11"/>
                <c:pt idx="0">
                  <c:v>12</c:v>
                </c:pt>
                <c:pt idx="1">
                  <c:v>17</c:v>
                </c:pt>
                <c:pt idx="2">
                  <c:v>42</c:v>
                </c:pt>
                <c:pt idx="3">
                  <c:v>43</c:v>
                </c:pt>
                <c:pt idx="4">
                  <c:v>104</c:v>
                </c:pt>
                <c:pt idx="5">
                  <c:v>119</c:v>
                </c:pt>
                <c:pt idx="6">
                  <c:v>170</c:v>
                </c:pt>
                <c:pt idx="7">
                  <c:v>308</c:v>
                </c:pt>
                <c:pt idx="8">
                  <c:v>365</c:v>
                </c:pt>
                <c:pt idx="9">
                  <c:v>431</c:v>
                </c:pt>
                <c:pt idx="10">
                  <c:v>472</c:v>
                </c:pt>
              </c:numCache>
            </c:numRef>
          </c:val>
          <c:extLst xmlns:c16r2="http://schemas.microsoft.com/office/drawing/2015/06/chart">
            <c:ext xmlns:c16="http://schemas.microsoft.com/office/drawing/2014/chart" uri="{C3380CC4-5D6E-409C-BE32-E72D297353CC}">
              <c16:uniqueId val="{00000000-3B2A-4903-90DF-AB9D02337875}"/>
            </c:ext>
          </c:extLst>
        </c:ser>
        <c:ser>
          <c:idx val="2"/>
          <c:order val="1"/>
          <c:tx>
            <c:strRef>
              <c:f>データ!$H$16</c:f>
              <c:strCache>
                <c:ptCount val="1"/>
                <c:pt idx="0">
                  <c:v>成田+羽田・LCC便数</c:v>
                </c:pt>
              </c:strCache>
            </c:strRef>
          </c:tx>
          <c:spPr>
            <a:solidFill>
              <a:schemeClr val="accent2">
                <a:lumMod val="60000"/>
                <a:lumOff val="40000"/>
              </a:schemeClr>
            </a:solidFill>
            <a:ln>
              <a:solidFill>
                <a:schemeClr val="accent2">
                  <a:lumMod val="60000"/>
                  <a:lumOff val="40000"/>
                </a:schemeClr>
              </a:solidFill>
            </a:ln>
          </c:spPr>
          <c:invertIfNegative val="0"/>
          <c:cat>
            <c:strRef>
              <c:f>データ!$A$17:$A$27</c:f>
              <c:strCache>
                <c:ptCount val="11"/>
                <c:pt idx="0">
                  <c:v>2008</c:v>
                </c:pt>
                <c:pt idx="1">
                  <c:v>2009</c:v>
                </c:pt>
                <c:pt idx="2">
                  <c:v>2010</c:v>
                </c:pt>
                <c:pt idx="3">
                  <c:v>2011</c:v>
                </c:pt>
                <c:pt idx="4">
                  <c:v>2012</c:v>
                </c:pt>
                <c:pt idx="5">
                  <c:v>2013</c:v>
                </c:pt>
                <c:pt idx="6">
                  <c:v>2014</c:v>
                </c:pt>
                <c:pt idx="7">
                  <c:v>2015</c:v>
                </c:pt>
                <c:pt idx="8">
                  <c:v>2016</c:v>
                </c:pt>
                <c:pt idx="9">
                  <c:v>2017</c:v>
                </c:pt>
                <c:pt idx="10">
                  <c:v>2018
（計画）</c:v>
                </c:pt>
              </c:strCache>
            </c:strRef>
          </c:cat>
          <c:val>
            <c:numRef>
              <c:f>データ!$H$17:$H$27</c:f>
              <c:numCache>
                <c:formatCode>0_ </c:formatCode>
                <c:ptCount val="11"/>
                <c:pt idx="0">
                  <c:v>0</c:v>
                </c:pt>
                <c:pt idx="1">
                  <c:v>14</c:v>
                </c:pt>
                <c:pt idx="2">
                  <c:v>14</c:v>
                </c:pt>
                <c:pt idx="3">
                  <c:v>31</c:v>
                </c:pt>
                <c:pt idx="4">
                  <c:v>38</c:v>
                </c:pt>
                <c:pt idx="5">
                  <c:v>40</c:v>
                </c:pt>
                <c:pt idx="6">
                  <c:v>96</c:v>
                </c:pt>
                <c:pt idx="7">
                  <c:v>148</c:v>
                </c:pt>
                <c:pt idx="8">
                  <c:v>222.5</c:v>
                </c:pt>
                <c:pt idx="9">
                  <c:v>333</c:v>
                </c:pt>
                <c:pt idx="10">
                  <c:v>397.5</c:v>
                </c:pt>
              </c:numCache>
            </c:numRef>
          </c:val>
          <c:extLst xmlns:c16r2="http://schemas.microsoft.com/office/drawing/2015/06/chart">
            <c:ext xmlns:c16="http://schemas.microsoft.com/office/drawing/2014/chart" uri="{C3380CC4-5D6E-409C-BE32-E72D297353CC}">
              <c16:uniqueId val="{00000001-3B2A-4903-90DF-AB9D02337875}"/>
            </c:ext>
          </c:extLst>
        </c:ser>
        <c:dLbls>
          <c:showLegendKey val="0"/>
          <c:showVal val="0"/>
          <c:showCatName val="0"/>
          <c:showSerName val="0"/>
          <c:showPercent val="0"/>
          <c:showBubbleSize val="0"/>
        </c:dLbls>
        <c:gapWidth val="150"/>
        <c:axId val="320397512"/>
        <c:axId val="320401040"/>
      </c:barChart>
      <c:lineChart>
        <c:grouping val="standard"/>
        <c:varyColors val="0"/>
        <c:ser>
          <c:idx val="1"/>
          <c:order val="2"/>
          <c:tx>
            <c:strRef>
              <c:f>データ!$L$16</c:f>
              <c:strCache>
                <c:ptCount val="1"/>
                <c:pt idx="0">
                  <c:v>関空・LCC割合</c:v>
                </c:pt>
              </c:strCache>
            </c:strRef>
          </c:tx>
          <c:spPr>
            <a:ln>
              <a:solidFill>
                <a:srgbClr val="FF0000"/>
              </a:solidFill>
            </a:ln>
          </c:spPr>
          <c:marker>
            <c:symbol val="none"/>
          </c:marker>
          <c:cat>
            <c:strRef>
              <c:f>データ!$A$17:$A$27</c:f>
              <c:strCache>
                <c:ptCount val="11"/>
                <c:pt idx="0">
                  <c:v>2008</c:v>
                </c:pt>
                <c:pt idx="1">
                  <c:v>2009</c:v>
                </c:pt>
                <c:pt idx="2">
                  <c:v>2010</c:v>
                </c:pt>
                <c:pt idx="3">
                  <c:v>2011</c:v>
                </c:pt>
                <c:pt idx="4">
                  <c:v>2012</c:v>
                </c:pt>
                <c:pt idx="5">
                  <c:v>2013</c:v>
                </c:pt>
                <c:pt idx="6">
                  <c:v>2014</c:v>
                </c:pt>
                <c:pt idx="7">
                  <c:v>2015</c:v>
                </c:pt>
                <c:pt idx="8">
                  <c:v>2016</c:v>
                </c:pt>
                <c:pt idx="9">
                  <c:v>2017</c:v>
                </c:pt>
                <c:pt idx="10">
                  <c:v>2018
（計画）</c:v>
                </c:pt>
              </c:strCache>
            </c:strRef>
          </c:cat>
          <c:val>
            <c:numRef>
              <c:f>データ!$L$17:$L$27</c:f>
              <c:numCache>
                <c:formatCode>0%</c:formatCode>
                <c:ptCount val="11"/>
                <c:pt idx="0">
                  <c:v>0.02</c:v>
                </c:pt>
                <c:pt idx="1">
                  <c:v>0.03</c:v>
                </c:pt>
                <c:pt idx="2">
                  <c:v>7.0000000000000007E-2</c:v>
                </c:pt>
                <c:pt idx="3">
                  <c:v>7.0000000000000007E-2</c:v>
                </c:pt>
                <c:pt idx="4">
                  <c:v>0.15</c:v>
                </c:pt>
                <c:pt idx="5">
                  <c:v>0.17</c:v>
                </c:pt>
                <c:pt idx="6">
                  <c:v>0.22</c:v>
                </c:pt>
                <c:pt idx="7">
                  <c:v>0.3</c:v>
                </c:pt>
                <c:pt idx="8">
                  <c:v>0.33</c:v>
                </c:pt>
                <c:pt idx="9">
                  <c:v>0.37</c:v>
                </c:pt>
                <c:pt idx="10">
                  <c:v>0.39</c:v>
                </c:pt>
              </c:numCache>
            </c:numRef>
          </c:val>
          <c:smooth val="0"/>
          <c:extLst xmlns:c16r2="http://schemas.microsoft.com/office/drawing/2015/06/chart">
            <c:ext xmlns:c16="http://schemas.microsoft.com/office/drawing/2014/chart" uri="{C3380CC4-5D6E-409C-BE32-E72D297353CC}">
              <c16:uniqueId val="{00000002-3B2A-4903-90DF-AB9D02337875}"/>
            </c:ext>
          </c:extLst>
        </c:ser>
        <c:ser>
          <c:idx val="3"/>
          <c:order val="3"/>
          <c:tx>
            <c:strRef>
              <c:f>データ!$N$16</c:f>
              <c:strCache>
                <c:ptCount val="1"/>
                <c:pt idx="0">
                  <c:v>成田+羽田・LCC割合</c:v>
                </c:pt>
              </c:strCache>
            </c:strRef>
          </c:tx>
          <c:spPr>
            <a:ln>
              <a:solidFill>
                <a:srgbClr val="0070C0"/>
              </a:solidFill>
              <a:prstDash val="sysDash"/>
            </a:ln>
          </c:spPr>
          <c:marker>
            <c:symbol val="none"/>
          </c:marker>
          <c:cat>
            <c:strRef>
              <c:f>データ!$A$17:$A$27</c:f>
              <c:strCache>
                <c:ptCount val="11"/>
                <c:pt idx="0">
                  <c:v>2008</c:v>
                </c:pt>
                <c:pt idx="1">
                  <c:v>2009</c:v>
                </c:pt>
                <c:pt idx="2">
                  <c:v>2010</c:v>
                </c:pt>
                <c:pt idx="3">
                  <c:v>2011</c:v>
                </c:pt>
                <c:pt idx="4">
                  <c:v>2012</c:v>
                </c:pt>
                <c:pt idx="5">
                  <c:v>2013</c:v>
                </c:pt>
                <c:pt idx="6">
                  <c:v>2014</c:v>
                </c:pt>
                <c:pt idx="7">
                  <c:v>2015</c:v>
                </c:pt>
                <c:pt idx="8">
                  <c:v>2016</c:v>
                </c:pt>
                <c:pt idx="9">
                  <c:v>2017</c:v>
                </c:pt>
                <c:pt idx="10">
                  <c:v>2018
（計画）</c:v>
                </c:pt>
              </c:strCache>
            </c:strRef>
          </c:cat>
          <c:val>
            <c:numRef>
              <c:f>データ!$O$17:$O$27</c:f>
              <c:numCache>
                <c:formatCode>0%</c:formatCode>
                <c:ptCount val="11"/>
                <c:pt idx="0">
                  <c:v>0</c:v>
                </c:pt>
                <c:pt idx="1">
                  <c:v>9.675190048375951E-3</c:v>
                </c:pt>
                <c:pt idx="2">
                  <c:v>9.5956134338588076E-3</c:v>
                </c:pt>
                <c:pt idx="3">
                  <c:v>1.7775229357798166E-2</c:v>
                </c:pt>
                <c:pt idx="4">
                  <c:v>2.1615472127417521E-2</c:v>
                </c:pt>
                <c:pt idx="5">
                  <c:v>2.2259321090706732E-2</c:v>
                </c:pt>
                <c:pt idx="6">
                  <c:v>4.8289738430583498E-2</c:v>
                </c:pt>
                <c:pt idx="7">
                  <c:v>7.2584600294261892E-2</c:v>
                </c:pt>
                <c:pt idx="8">
                  <c:v>9.8844957796534877E-2</c:v>
                </c:pt>
                <c:pt idx="9">
                  <c:v>0.140625</c:v>
                </c:pt>
                <c:pt idx="10">
                  <c:v>0.16247700797057021</c:v>
                </c:pt>
              </c:numCache>
            </c:numRef>
          </c:val>
          <c:smooth val="0"/>
          <c:extLst xmlns:c16r2="http://schemas.microsoft.com/office/drawing/2015/06/chart">
            <c:ext xmlns:c16="http://schemas.microsoft.com/office/drawing/2014/chart" uri="{C3380CC4-5D6E-409C-BE32-E72D297353CC}">
              <c16:uniqueId val="{00000003-3B2A-4903-90DF-AB9D02337875}"/>
            </c:ext>
          </c:extLst>
        </c:ser>
        <c:dLbls>
          <c:showLegendKey val="0"/>
          <c:showVal val="0"/>
          <c:showCatName val="0"/>
          <c:showSerName val="0"/>
          <c:showPercent val="0"/>
          <c:showBubbleSize val="0"/>
        </c:dLbls>
        <c:marker val="1"/>
        <c:smooth val="0"/>
        <c:axId val="320398296"/>
        <c:axId val="320403000"/>
      </c:lineChart>
      <c:catAx>
        <c:axId val="320397512"/>
        <c:scaling>
          <c:orientation val="minMax"/>
        </c:scaling>
        <c:delete val="0"/>
        <c:axPos val="b"/>
        <c:numFmt formatCode="General" sourceLinked="0"/>
        <c:majorTickMark val="out"/>
        <c:minorTickMark val="none"/>
        <c:tickLblPos val="nextTo"/>
        <c:txPr>
          <a:bodyPr/>
          <a:lstStyle/>
          <a:p>
            <a:pPr>
              <a:defRPr sz="800" baseline="0"/>
            </a:pPr>
            <a:endParaRPr lang="ja-JP"/>
          </a:p>
        </c:txPr>
        <c:crossAx val="320401040"/>
        <c:crosses val="autoZero"/>
        <c:auto val="1"/>
        <c:lblAlgn val="ctr"/>
        <c:lblOffset val="100"/>
        <c:noMultiLvlLbl val="0"/>
      </c:catAx>
      <c:valAx>
        <c:axId val="320401040"/>
        <c:scaling>
          <c:orientation val="minMax"/>
        </c:scaling>
        <c:delete val="0"/>
        <c:axPos val="l"/>
        <c:majorGridlines>
          <c:spPr>
            <a:ln w="3175">
              <a:prstDash val="sysDot"/>
            </a:ln>
          </c:spPr>
        </c:majorGridlines>
        <c:numFmt formatCode="General" sourceLinked="1"/>
        <c:majorTickMark val="out"/>
        <c:minorTickMark val="none"/>
        <c:tickLblPos val="nextTo"/>
        <c:crossAx val="320397512"/>
        <c:crosses val="autoZero"/>
        <c:crossBetween val="between"/>
      </c:valAx>
      <c:valAx>
        <c:axId val="320403000"/>
        <c:scaling>
          <c:orientation val="minMax"/>
        </c:scaling>
        <c:delete val="0"/>
        <c:axPos val="r"/>
        <c:numFmt formatCode="0%" sourceLinked="1"/>
        <c:majorTickMark val="out"/>
        <c:minorTickMark val="none"/>
        <c:tickLblPos val="nextTo"/>
        <c:crossAx val="320398296"/>
        <c:crosses val="max"/>
        <c:crossBetween val="between"/>
        <c:majorUnit val="0.1"/>
      </c:valAx>
      <c:catAx>
        <c:axId val="320398296"/>
        <c:scaling>
          <c:orientation val="minMax"/>
        </c:scaling>
        <c:delete val="1"/>
        <c:axPos val="b"/>
        <c:numFmt formatCode="General" sourceLinked="1"/>
        <c:majorTickMark val="out"/>
        <c:minorTickMark val="none"/>
        <c:tickLblPos val="nextTo"/>
        <c:crossAx val="320403000"/>
        <c:crosses val="autoZero"/>
        <c:auto val="1"/>
        <c:lblAlgn val="ctr"/>
        <c:lblOffset val="100"/>
        <c:noMultiLvlLbl val="0"/>
      </c:catAx>
    </c:plotArea>
    <c:legend>
      <c:legendPos val="b"/>
      <c:layout>
        <c:manualLayout>
          <c:xMode val="edge"/>
          <c:yMode val="edge"/>
          <c:x val="7.3153409090909096E-4"/>
          <c:y val="0.82476306114120401"/>
          <c:w val="0.99926850607088746"/>
          <c:h val="9.1856982777673221E-2"/>
        </c:manualLayout>
      </c:layout>
      <c:overlay val="0"/>
      <c:txPr>
        <a:bodyPr/>
        <a:lstStyle/>
        <a:p>
          <a:pPr>
            <a:defRPr sz="800"/>
          </a:pPr>
          <a:endParaRPr lang="ja-JP"/>
        </a:p>
      </c:txPr>
    </c:legend>
    <c:plotVisOnly val="1"/>
    <c:dispBlanksAs val="gap"/>
    <c:showDLblsOverMax val="0"/>
  </c:chart>
  <c:spPr>
    <a:ln>
      <a:noFill/>
    </a:ln>
  </c:sp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sng" strike="noStrike" kern="1200" spc="0" baseline="0">
                <a:solidFill>
                  <a:schemeClr val="tx1"/>
                </a:solidFill>
                <a:latin typeface="+mn-lt"/>
                <a:ea typeface="+mn-ea"/>
                <a:cs typeface="+mn-cs"/>
              </a:defRPr>
            </a:pPr>
            <a:r>
              <a:rPr lang="ja-JP" altLang="en-US" sz="1800" b="0" u="sng" strike="noStrike" baseline="0" dirty="0" smtClean="0">
                <a:solidFill>
                  <a:schemeClr val="tx1"/>
                </a:solidFill>
              </a:rPr>
              <a:t>公</a:t>
            </a:r>
            <a:r>
              <a:rPr lang="ja-JP" altLang="en-US" sz="1800" u="sng" dirty="0" smtClean="0">
                <a:solidFill>
                  <a:schemeClr val="tx1"/>
                </a:solidFill>
              </a:rPr>
              <a:t>立保育所数の推移</a:t>
            </a:r>
            <a:endParaRPr lang="ja-JP" altLang="en-US" sz="1800" u="sng" dirty="0">
              <a:solidFill>
                <a:schemeClr val="tx1"/>
              </a:solidFill>
            </a:endParaRPr>
          </a:p>
        </c:rich>
      </c:tx>
      <c:layout/>
      <c:overlay val="0"/>
      <c:spPr>
        <a:noFill/>
        <a:ln>
          <a:noFill/>
        </a:ln>
        <a:effectLst/>
      </c:spPr>
      <c:txPr>
        <a:bodyPr rot="0" spcFirstLastPara="1" vertOverflow="ellipsis" vert="horz" wrap="square" anchor="ctr" anchorCtr="1"/>
        <a:lstStyle/>
        <a:p>
          <a:pPr>
            <a:defRPr sz="1800" b="0" i="0" u="sng" strike="noStrike" kern="1200" spc="0" baseline="0">
              <a:solidFill>
                <a:schemeClr val="tx1"/>
              </a:solidFill>
              <a:latin typeface="+mn-lt"/>
              <a:ea typeface="+mn-ea"/>
              <a:cs typeface="+mn-cs"/>
            </a:defRPr>
          </a:pPr>
          <a:endParaRPr lang="ja-JP"/>
        </a:p>
      </c:txPr>
    </c:title>
    <c:autoTitleDeleted val="0"/>
    <c:plotArea>
      <c:layout>
        <c:manualLayout>
          <c:layoutTarget val="inner"/>
          <c:xMode val="edge"/>
          <c:yMode val="edge"/>
          <c:x val="0.14303807566232507"/>
          <c:y val="0.13219575713693538"/>
          <c:w val="0.81696730126103878"/>
          <c:h val="0.71001678589967687"/>
        </c:manualLayout>
      </c:layout>
      <c:barChart>
        <c:barDir val="col"/>
        <c:grouping val="clustered"/>
        <c:varyColors val="0"/>
        <c:ser>
          <c:idx val="0"/>
          <c:order val="0"/>
          <c:tx>
            <c:strRef>
              <c:f>保育所グラフ!$A$4</c:f>
              <c:strCache>
                <c:ptCount val="1"/>
                <c:pt idx="0">
                  <c:v>保育所数</c:v>
                </c:pt>
              </c:strCache>
            </c:strRef>
          </c:tx>
          <c:spPr>
            <a:solidFill>
              <a:schemeClr val="accent1"/>
            </a:solidFill>
            <a:ln>
              <a:noFill/>
            </a:ln>
            <a:effectLst/>
          </c:spPr>
          <c:invertIfNegative val="0"/>
          <c:dLbls>
            <c:dLbl>
              <c:idx val="3"/>
              <c:layout/>
              <c:tx>
                <c:rich>
                  <a:bodyPr rot="0" spcFirstLastPara="1" vertOverflow="ellipsis" vert="horz" wrap="square" lIns="38100" tIns="19050" rIns="38100" bIns="19050" anchor="ctr" anchorCtr="0">
                    <a:spAutoFit/>
                  </a:bodyPr>
                  <a:lstStyle/>
                  <a:p>
                    <a:pPr algn="ctr">
                      <a:defRPr lang="en-US" altLang="ja-JP" sz="1600" b="0" i="0" u="none" strike="noStrike" kern="1200" baseline="0">
                        <a:solidFill>
                          <a:schemeClr val="tx1">
                            <a:lumMod val="75000"/>
                            <a:lumOff val="25000"/>
                          </a:schemeClr>
                        </a:solidFill>
                        <a:latin typeface="+mn-lt"/>
                        <a:ea typeface="+mn-ea"/>
                        <a:cs typeface="+mn-cs"/>
                      </a:defRPr>
                    </a:pPr>
                    <a:fld id="{2926EA21-1DD5-4F20-A5CE-CBED963CBF5F}" type="VALUE">
                      <a:rPr lang="en-US" altLang="ja-JP" sz="1600" b="0" i="0" u="none" strike="noStrike" kern="1200" baseline="0">
                        <a:solidFill>
                          <a:schemeClr val="tx1">
                            <a:lumMod val="75000"/>
                            <a:lumOff val="25000"/>
                          </a:schemeClr>
                        </a:solidFill>
                        <a:latin typeface="+mn-lt"/>
                        <a:ea typeface="+mn-ea"/>
                        <a:cs typeface="+mn-cs"/>
                      </a:rPr>
                      <a:pPr algn="ctr">
                        <a:defRPr lang="en-US" altLang="ja-JP" sz="1600"/>
                      </a:pPr>
                      <a:t>[値]</a:t>
                    </a:fld>
                    <a:endParaRPr lang="ja-JP" altLang="en-US"/>
                  </a:p>
                </c:rich>
              </c:tx>
              <c:spPr>
                <a:noFill/>
                <a:ln>
                  <a:noFill/>
                </a:ln>
                <a:effectLst/>
              </c:spPr>
              <c:txPr>
                <a:bodyPr rot="0" spcFirstLastPara="1" vertOverflow="ellipsis" vert="horz" wrap="square" lIns="38100" tIns="19050" rIns="38100" bIns="19050" anchor="ctr" anchorCtr="0">
                  <a:spAutoFit/>
                </a:bodyPr>
                <a:lstStyle/>
                <a:p>
                  <a:pPr algn="ctr">
                    <a:defRPr lang="en-US" altLang="ja-JP" sz="16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5BE2-4998-A937-7BB0E8AD78A0}"/>
                </c:ext>
                <c:ext xmlns:c15="http://schemas.microsoft.com/office/drawing/2012/chart" uri="{CE6537A1-D6FC-4f65-9D91-7224C49458BB}">
                  <c15:layout/>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保育所グラフ!$B$3:$H$3</c:f>
              <c:numCache>
                <c:formatCode>General</c:formatCode>
                <c:ptCount val="7"/>
                <c:pt idx="0">
                  <c:v>2012</c:v>
                </c:pt>
                <c:pt idx="1">
                  <c:v>2013</c:v>
                </c:pt>
                <c:pt idx="2">
                  <c:v>2014</c:v>
                </c:pt>
                <c:pt idx="3">
                  <c:v>2015</c:v>
                </c:pt>
                <c:pt idx="4">
                  <c:v>2016</c:v>
                </c:pt>
                <c:pt idx="5">
                  <c:v>2017</c:v>
                </c:pt>
                <c:pt idx="6">
                  <c:v>2018</c:v>
                </c:pt>
              </c:numCache>
            </c:numRef>
          </c:cat>
          <c:val>
            <c:numRef>
              <c:f>保育所グラフ!$B$4:$H$4</c:f>
              <c:numCache>
                <c:formatCode>General</c:formatCode>
                <c:ptCount val="7"/>
                <c:pt idx="0">
                  <c:v>125</c:v>
                </c:pt>
                <c:pt idx="1">
                  <c:v>124</c:v>
                </c:pt>
                <c:pt idx="2">
                  <c:v>119</c:v>
                </c:pt>
                <c:pt idx="3">
                  <c:v>110</c:v>
                </c:pt>
                <c:pt idx="4">
                  <c:v>104</c:v>
                </c:pt>
                <c:pt idx="5">
                  <c:v>99</c:v>
                </c:pt>
                <c:pt idx="6">
                  <c:v>94</c:v>
                </c:pt>
              </c:numCache>
            </c:numRef>
          </c:val>
          <c:extLst xmlns:c16r2="http://schemas.microsoft.com/office/drawing/2015/06/chart">
            <c:ext xmlns:c16="http://schemas.microsoft.com/office/drawing/2014/chart" uri="{C3380CC4-5D6E-409C-BE32-E72D297353CC}">
              <c16:uniqueId val="{00000001-5BE2-4998-A937-7BB0E8AD78A0}"/>
            </c:ext>
          </c:extLst>
        </c:ser>
        <c:dLbls>
          <c:showLegendKey val="0"/>
          <c:showVal val="0"/>
          <c:showCatName val="0"/>
          <c:showSerName val="0"/>
          <c:showPercent val="0"/>
          <c:showBubbleSize val="0"/>
        </c:dLbls>
        <c:gapWidth val="219"/>
        <c:overlap val="-27"/>
        <c:axId val="575364592"/>
        <c:axId val="571123112"/>
      </c:barChart>
      <c:catAx>
        <c:axId val="575364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571123112"/>
        <c:crosses val="autoZero"/>
        <c:auto val="1"/>
        <c:lblAlgn val="ctr"/>
        <c:lblOffset val="100"/>
        <c:noMultiLvlLbl val="0"/>
      </c:catAx>
      <c:valAx>
        <c:axId val="571123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ja-JP"/>
          </a:p>
        </c:txPr>
        <c:crossAx val="575364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004777771971924E-2"/>
          <c:y val="7.2679292221615857E-2"/>
          <c:w val="0.92497960135213897"/>
          <c:h val="0.78417106283114635"/>
        </c:manualLayout>
      </c:layout>
      <c:barChart>
        <c:barDir val="col"/>
        <c:grouping val="stacked"/>
        <c:varyColors val="0"/>
        <c:ser>
          <c:idx val="0"/>
          <c:order val="0"/>
          <c:tx>
            <c:strRef>
              <c:f>Sheet1!$B$12</c:f>
              <c:strCache>
                <c:ptCount val="1"/>
                <c:pt idx="0">
                  <c:v>収集輸送部門（技能職員）</c:v>
                </c:pt>
              </c:strCache>
            </c:strRef>
          </c:tx>
          <c:spPr>
            <a:pattFill prst="pct25">
              <a:fgClr>
                <a:schemeClr val="accent1"/>
              </a:fgClr>
              <a:bgClr>
                <a:schemeClr val="bg1"/>
              </a:bgClr>
            </a:patt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Sheet1!$C$11:$P$11</c:f>
              <c:strCache>
                <c:ptCount val="14"/>
                <c:pt idx="0">
                  <c:v>2004年度</c:v>
                </c:pt>
                <c:pt idx="1">
                  <c:v>2005年度</c:v>
                </c:pt>
                <c:pt idx="2">
                  <c:v>2006年度</c:v>
                </c:pt>
                <c:pt idx="3">
                  <c:v>2007年度</c:v>
                </c:pt>
                <c:pt idx="4">
                  <c:v>2008年度</c:v>
                </c:pt>
                <c:pt idx="5">
                  <c:v>2009年度</c:v>
                </c:pt>
                <c:pt idx="6">
                  <c:v>2010年度</c:v>
                </c:pt>
                <c:pt idx="7">
                  <c:v>2011年度</c:v>
                </c:pt>
                <c:pt idx="8">
                  <c:v>2012年度</c:v>
                </c:pt>
                <c:pt idx="9">
                  <c:v>2013年度</c:v>
                </c:pt>
                <c:pt idx="10">
                  <c:v>2014年度</c:v>
                </c:pt>
                <c:pt idx="11">
                  <c:v>2015年度</c:v>
                </c:pt>
                <c:pt idx="12">
                  <c:v>2016年度</c:v>
                </c:pt>
                <c:pt idx="13">
                  <c:v>2017年度</c:v>
                </c:pt>
              </c:strCache>
            </c:strRef>
          </c:cat>
          <c:val>
            <c:numRef>
              <c:f>Sheet1!$C$12:$P$12</c:f>
              <c:numCache>
                <c:formatCode>General</c:formatCode>
                <c:ptCount val="14"/>
                <c:pt idx="0">
                  <c:v>2517</c:v>
                </c:pt>
                <c:pt idx="1">
                  <c:v>2483</c:v>
                </c:pt>
                <c:pt idx="2">
                  <c:v>2439</c:v>
                </c:pt>
                <c:pt idx="3">
                  <c:v>2346</c:v>
                </c:pt>
                <c:pt idx="4">
                  <c:v>2291</c:v>
                </c:pt>
                <c:pt idx="5">
                  <c:v>2205</c:v>
                </c:pt>
                <c:pt idx="6">
                  <c:v>2113</c:v>
                </c:pt>
                <c:pt idx="7">
                  <c:v>2034</c:v>
                </c:pt>
                <c:pt idx="8">
                  <c:v>1996</c:v>
                </c:pt>
                <c:pt idx="9">
                  <c:v>1860</c:v>
                </c:pt>
                <c:pt idx="10">
                  <c:v>1808</c:v>
                </c:pt>
                <c:pt idx="11">
                  <c:v>1771</c:v>
                </c:pt>
                <c:pt idx="12">
                  <c:v>1710</c:v>
                </c:pt>
                <c:pt idx="13">
                  <c:v>1657</c:v>
                </c:pt>
              </c:numCache>
            </c:numRef>
          </c:val>
          <c:extLst xmlns:c16r2="http://schemas.microsoft.com/office/drawing/2015/06/chart">
            <c:ext xmlns:c16="http://schemas.microsoft.com/office/drawing/2014/chart" uri="{C3380CC4-5D6E-409C-BE32-E72D297353CC}">
              <c16:uniqueId val="{00000000-8392-4436-94B6-E04A1966BDC2}"/>
            </c:ext>
          </c:extLst>
        </c:ser>
        <c:ser>
          <c:idx val="1"/>
          <c:order val="1"/>
          <c:tx>
            <c:strRef>
              <c:f>Sheet1!$B$13</c:f>
              <c:strCache>
                <c:ptCount val="1"/>
                <c:pt idx="0">
                  <c:v>焼却部門（技能職員）</c:v>
                </c:pt>
              </c:strCache>
            </c:strRef>
          </c:tx>
          <c:spPr>
            <a:pattFill prst="ltHorz">
              <a:fgClr>
                <a:schemeClr val="accent1"/>
              </a:fgClr>
              <a:bgClr>
                <a:schemeClr val="bg1"/>
              </a:bgClr>
            </a:pattFill>
            <a:ln>
              <a:solidFill>
                <a:schemeClr val="tx1"/>
              </a:solidFill>
            </a:ln>
            <a:effectLst/>
          </c:spPr>
          <c:invertIfNegative val="0"/>
          <c:dPt>
            <c:idx val="11"/>
            <c:invertIfNegative val="0"/>
            <c:bubble3D val="0"/>
            <c:spPr>
              <a:pattFill prst="ltVert">
                <a:fgClr>
                  <a:schemeClr val="accent1"/>
                </a:fgClr>
                <a:bgClr>
                  <a:schemeClr val="bg1"/>
                </a:bgClr>
              </a:pattFill>
              <a:ln>
                <a:solidFill>
                  <a:schemeClr val="tx1"/>
                </a:solidFill>
              </a:ln>
              <a:effectLst/>
            </c:spPr>
            <c:extLst xmlns:c16r2="http://schemas.microsoft.com/office/drawing/2015/06/chart">
              <c:ext xmlns:c16="http://schemas.microsoft.com/office/drawing/2014/chart" uri="{C3380CC4-5D6E-409C-BE32-E72D297353CC}">
                <c16:uniqueId val="{00000002-8392-4436-94B6-E04A1966BDC2}"/>
              </c:ext>
            </c:extLst>
          </c:dPt>
          <c:dPt>
            <c:idx val="12"/>
            <c:invertIfNegative val="0"/>
            <c:bubble3D val="0"/>
            <c:spPr>
              <a:pattFill prst="ltVert">
                <a:fgClr>
                  <a:schemeClr val="accent1"/>
                </a:fgClr>
                <a:bgClr>
                  <a:schemeClr val="bg1"/>
                </a:bgClr>
              </a:pattFill>
              <a:ln>
                <a:solidFill>
                  <a:schemeClr val="tx1"/>
                </a:solidFill>
              </a:ln>
              <a:effectLst/>
            </c:spPr>
            <c:extLst xmlns:c16r2="http://schemas.microsoft.com/office/drawing/2015/06/chart">
              <c:ext xmlns:c16="http://schemas.microsoft.com/office/drawing/2014/chart" uri="{C3380CC4-5D6E-409C-BE32-E72D297353CC}">
                <c16:uniqueId val="{00000004-8392-4436-94B6-E04A1966BDC2}"/>
              </c:ext>
            </c:extLst>
          </c:dPt>
          <c:dPt>
            <c:idx val="13"/>
            <c:invertIfNegative val="0"/>
            <c:bubble3D val="0"/>
            <c:spPr>
              <a:pattFill prst="ltVert">
                <a:fgClr>
                  <a:schemeClr val="accent1"/>
                </a:fgClr>
                <a:bgClr>
                  <a:schemeClr val="bg1"/>
                </a:bgClr>
              </a:pattFill>
              <a:ln>
                <a:solidFill>
                  <a:schemeClr val="tx1"/>
                </a:solidFill>
              </a:ln>
              <a:effectLst/>
            </c:spPr>
            <c:extLst xmlns:c16r2="http://schemas.microsoft.com/office/drawing/2015/06/chart">
              <c:ext xmlns:c16="http://schemas.microsoft.com/office/drawing/2014/chart" uri="{C3380CC4-5D6E-409C-BE32-E72D297353CC}">
                <c16:uniqueId val="{00000006-8392-4436-94B6-E04A1966BDC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Sheet1!$C$11:$P$11</c:f>
              <c:strCache>
                <c:ptCount val="14"/>
                <c:pt idx="0">
                  <c:v>2004年度</c:v>
                </c:pt>
                <c:pt idx="1">
                  <c:v>2005年度</c:v>
                </c:pt>
                <c:pt idx="2">
                  <c:v>2006年度</c:v>
                </c:pt>
                <c:pt idx="3">
                  <c:v>2007年度</c:v>
                </c:pt>
                <c:pt idx="4">
                  <c:v>2008年度</c:v>
                </c:pt>
                <c:pt idx="5">
                  <c:v>2009年度</c:v>
                </c:pt>
                <c:pt idx="6">
                  <c:v>2010年度</c:v>
                </c:pt>
                <c:pt idx="7">
                  <c:v>2011年度</c:v>
                </c:pt>
                <c:pt idx="8">
                  <c:v>2012年度</c:v>
                </c:pt>
                <c:pt idx="9">
                  <c:v>2013年度</c:v>
                </c:pt>
                <c:pt idx="10">
                  <c:v>2014年度</c:v>
                </c:pt>
                <c:pt idx="11">
                  <c:v>2015年度</c:v>
                </c:pt>
                <c:pt idx="12">
                  <c:v>2016年度</c:v>
                </c:pt>
                <c:pt idx="13">
                  <c:v>2017年度</c:v>
                </c:pt>
              </c:strCache>
            </c:strRef>
          </c:cat>
          <c:val>
            <c:numRef>
              <c:f>Sheet1!$C$13:$P$13</c:f>
              <c:numCache>
                <c:formatCode>General</c:formatCode>
                <c:ptCount val="14"/>
                <c:pt idx="0">
                  <c:v>742</c:v>
                </c:pt>
                <c:pt idx="1">
                  <c:v>719</c:v>
                </c:pt>
                <c:pt idx="2">
                  <c:v>691</c:v>
                </c:pt>
                <c:pt idx="3">
                  <c:v>648</c:v>
                </c:pt>
                <c:pt idx="4">
                  <c:v>639</c:v>
                </c:pt>
                <c:pt idx="5">
                  <c:v>586</c:v>
                </c:pt>
                <c:pt idx="6">
                  <c:v>560</c:v>
                </c:pt>
                <c:pt idx="7">
                  <c:v>550</c:v>
                </c:pt>
                <c:pt idx="8">
                  <c:v>542</c:v>
                </c:pt>
                <c:pt idx="9">
                  <c:v>498</c:v>
                </c:pt>
                <c:pt idx="10">
                  <c:v>456</c:v>
                </c:pt>
                <c:pt idx="11">
                  <c:v>435</c:v>
                </c:pt>
                <c:pt idx="12">
                  <c:v>406</c:v>
                </c:pt>
                <c:pt idx="13">
                  <c:v>399</c:v>
                </c:pt>
              </c:numCache>
            </c:numRef>
          </c:val>
          <c:extLst xmlns:c16r2="http://schemas.microsoft.com/office/drawing/2015/06/chart">
            <c:ext xmlns:c16="http://schemas.microsoft.com/office/drawing/2014/chart" uri="{C3380CC4-5D6E-409C-BE32-E72D297353CC}">
              <c16:uniqueId val="{00000007-8392-4436-94B6-E04A1966BDC2}"/>
            </c:ext>
          </c:extLst>
        </c:ser>
        <c:dLbls>
          <c:showLegendKey val="0"/>
          <c:showVal val="0"/>
          <c:showCatName val="0"/>
          <c:showSerName val="0"/>
          <c:showPercent val="0"/>
          <c:showBubbleSize val="0"/>
        </c:dLbls>
        <c:gapWidth val="125"/>
        <c:overlap val="100"/>
        <c:axId val="579976776"/>
        <c:axId val="579972464"/>
        <c:extLst xmlns:c16r2="http://schemas.microsoft.com/office/drawing/2015/06/chart">
          <c:ext xmlns:c15="http://schemas.microsoft.com/office/drawing/2012/chart" uri="{02D57815-91ED-43cb-92C2-25804820EDAC}">
            <c15:filteredBarSeries>
              <c15:ser>
                <c:idx val="2"/>
                <c:order val="2"/>
                <c:tx>
                  <c:strRef>
                    <c:extLst xmlns:c16r2="http://schemas.microsoft.com/office/drawing/2015/06/chart">
                      <c:ext uri="{02D57815-91ED-43cb-92C2-25804820EDAC}">
                        <c15:formulaRef>
                          <c15:sqref>Sheet1!$B$14</c15:sqref>
                        </c15:formulaRef>
                      </c:ext>
                    </c:extLst>
                    <c:strCache>
                      <c:ptCount val="1"/>
                      <c:pt idx="0">
                        <c:v>管理部門（行政職員等）</c:v>
                      </c:pt>
                    </c:strCache>
                  </c:strRef>
                </c:tx>
                <c:spPr>
                  <a:no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sng"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6r2="http://schemas.microsoft.com/office/drawing/2015/06/chart">
                      <c:ext uri="{02D57815-91ED-43cb-92C2-25804820EDAC}">
                        <c15:formulaRef>
                          <c15:sqref>Sheet1!$C$11:$P$11</c15:sqref>
                        </c15:formulaRef>
                      </c:ext>
                    </c:extLst>
                    <c:strCache>
                      <c:ptCount val="14"/>
                      <c:pt idx="0">
                        <c:v>2004年度</c:v>
                      </c:pt>
                      <c:pt idx="1">
                        <c:v>2005年度</c:v>
                      </c:pt>
                      <c:pt idx="2">
                        <c:v>2006年度</c:v>
                      </c:pt>
                      <c:pt idx="3">
                        <c:v>2007年度</c:v>
                      </c:pt>
                      <c:pt idx="4">
                        <c:v>2008年度</c:v>
                      </c:pt>
                      <c:pt idx="5">
                        <c:v>2009年度</c:v>
                      </c:pt>
                      <c:pt idx="6">
                        <c:v>2010年度</c:v>
                      </c:pt>
                      <c:pt idx="7">
                        <c:v>2011年度</c:v>
                      </c:pt>
                      <c:pt idx="8">
                        <c:v>2012年度</c:v>
                      </c:pt>
                      <c:pt idx="9">
                        <c:v>2013年度</c:v>
                      </c:pt>
                      <c:pt idx="10">
                        <c:v>2014年度</c:v>
                      </c:pt>
                      <c:pt idx="11">
                        <c:v>2015年度</c:v>
                      </c:pt>
                      <c:pt idx="12">
                        <c:v>2016年度</c:v>
                      </c:pt>
                      <c:pt idx="13">
                        <c:v>2017年度</c:v>
                      </c:pt>
                    </c:strCache>
                  </c:strRef>
                </c:cat>
                <c:val>
                  <c:numRef>
                    <c:extLst xmlns:c16r2="http://schemas.microsoft.com/office/drawing/2015/06/chart">
                      <c:ext uri="{02D57815-91ED-43cb-92C2-25804820EDAC}">
                        <c15:formulaRef>
                          <c15:sqref>Sheet1!$C$14:$P$14</c15:sqref>
                        </c15:formulaRef>
                      </c:ext>
                    </c:extLst>
                    <c:numCache>
                      <c:formatCode>General</c:formatCode>
                      <c:ptCount val="14"/>
                      <c:pt idx="0">
                        <c:v>158</c:v>
                      </c:pt>
                      <c:pt idx="1">
                        <c:v>150</c:v>
                      </c:pt>
                      <c:pt idx="2">
                        <c:v>157</c:v>
                      </c:pt>
                      <c:pt idx="3">
                        <c:v>149</c:v>
                      </c:pt>
                      <c:pt idx="4">
                        <c:v>145</c:v>
                      </c:pt>
                      <c:pt idx="5">
                        <c:v>146</c:v>
                      </c:pt>
                      <c:pt idx="6">
                        <c:v>141</c:v>
                      </c:pt>
                      <c:pt idx="7">
                        <c:v>141</c:v>
                      </c:pt>
                      <c:pt idx="8">
                        <c:v>133</c:v>
                      </c:pt>
                      <c:pt idx="9">
                        <c:v>144</c:v>
                      </c:pt>
                      <c:pt idx="10">
                        <c:v>154</c:v>
                      </c:pt>
                      <c:pt idx="11">
                        <c:v>171</c:v>
                      </c:pt>
                      <c:pt idx="12">
                        <c:v>170</c:v>
                      </c:pt>
                      <c:pt idx="13">
                        <c:v>168</c:v>
                      </c:pt>
                    </c:numCache>
                  </c:numRef>
                </c:val>
                <c:extLst xmlns:c16r2="http://schemas.microsoft.com/office/drawing/2015/06/chart">
                  <c:ext xmlns:c16="http://schemas.microsoft.com/office/drawing/2014/chart" uri="{C3380CC4-5D6E-409C-BE32-E72D297353CC}">
                    <c16:uniqueId val="{00000008-8392-4436-94B6-E04A1966BDC2}"/>
                  </c:ext>
                </c:extLst>
              </c15:ser>
            </c15:filteredBarSeries>
          </c:ext>
        </c:extLst>
      </c:barChart>
      <c:catAx>
        <c:axId val="579976776"/>
        <c:scaling>
          <c:orientation val="minMax"/>
        </c:scaling>
        <c:delete val="0"/>
        <c:axPos val="b"/>
        <c:numFmt formatCode="General" sourceLinked="1"/>
        <c:majorTickMark val="in"/>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alpha val="94000"/>
                  </a:schemeClr>
                </a:solidFill>
                <a:latin typeface="+mn-ea"/>
                <a:ea typeface="+mn-ea"/>
                <a:cs typeface="+mn-cs"/>
              </a:defRPr>
            </a:pPr>
            <a:endParaRPr lang="ja-JP"/>
          </a:p>
        </c:txPr>
        <c:crossAx val="579972464"/>
        <c:crosses val="autoZero"/>
        <c:auto val="1"/>
        <c:lblAlgn val="ctr"/>
        <c:lblOffset val="100"/>
        <c:noMultiLvlLbl val="0"/>
      </c:catAx>
      <c:valAx>
        <c:axId val="579972464"/>
        <c:scaling>
          <c:orientation val="minMax"/>
          <c:max val="3500"/>
          <c:min val="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r>
                  <a:rPr lang="ja-JP" altLang="en-US" dirty="0" smtClean="0"/>
                  <a:t>（人）</a:t>
                </a:r>
                <a:endParaRPr lang="ja-JP" altLang="en-US" dirty="0"/>
              </a:p>
            </c:rich>
          </c:tx>
          <c:layout>
            <c:manualLayout>
              <c:xMode val="edge"/>
              <c:yMode val="edge"/>
              <c:x val="3.0408498672561284E-3"/>
              <c:y val="1.6579439880299779E-2"/>
            </c:manualLayout>
          </c:layout>
          <c:overlay val="0"/>
          <c:spPr>
            <a:noFill/>
            <a:ln>
              <a:noFill/>
            </a:ln>
            <a:effectLst/>
          </c:spPr>
          <c:txPr>
            <a:bodyPr rot="0" spcFirstLastPara="1" vertOverflow="ellipsis"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crossAx val="579976776"/>
        <c:crosses val="autoZero"/>
        <c:crossBetween val="between"/>
        <c:majorUnit val="500"/>
      </c:valAx>
      <c:spPr>
        <a:noFill/>
        <a:ln>
          <a:noFill/>
        </a:ln>
        <a:effectLst/>
      </c:spPr>
    </c:plotArea>
    <c:legend>
      <c:legendPos val="b"/>
      <c:legendEntry>
        <c:idx val="0"/>
        <c:txPr>
          <a:bodyPr rot="0" spcFirstLastPara="1" vertOverflow="ellipsis" vert="horz" wrap="square" anchor="ctr" anchorCtr="1"/>
          <a:lstStyle/>
          <a:p>
            <a:pPr>
              <a:defRPr sz="12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legendEntry>
      <c:legendEntry>
        <c:idx val="1"/>
        <c:txPr>
          <a:bodyPr rot="0" spcFirstLastPara="1" vertOverflow="ellipsis" vert="horz" wrap="square" anchor="ctr" anchorCtr="1"/>
          <a:lstStyle/>
          <a:p>
            <a:pPr>
              <a:defRPr sz="12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legendEntry>
      <c:layout>
        <c:manualLayout>
          <c:xMode val="edge"/>
          <c:yMode val="edge"/>
          <c:x val="0.33807067413965497"/>
          <c:y val="2.5390410543583895E-2"/>
          <c:w val="0.59198977891345406"/>
          <c:h val="3.814005316586975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'[Microsoft PowerPoint 内のグラフ]Sheet1'!$B$3:$B$27</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'[Microsoft PowerPoint 内のグラフ]Sheet1'!$C$3:$C$27</c:f>
              <c:numCache>
                <c:formatCode>General</c:formatCode>
                <c:ptCount val="25"/>
                <c:pt idx="0">
                  <c:v>187.66</c:v>
                </c:pt>
                <c:pt idx="1">
                  <c:v>161.19999999999999</c:v>
                </c:pt>
                <c:pt idx="2">
                  <c:v>137.81</c:v>
                </c:pt>
                <c:pt idx="3">
                  <c:v>144.74</c:v>
                </c:pt>
                <c:pt idx="4">
                  <c:v>138.79</c:v>
                </c:pt>
                <c:pt idx="5">
                  <c:v>137.88</c:v>
                </c:pt>
                <c:pt idx="6">
                  <c:v>137.80000000000001</c:v>
                </c:pt>
                <c:pt idx="7">
                  <c:v>136.41999999999999</c:v>
                </c:pt>
                <c:pt idx="8">
                  <c:v>138.78</c:v>
                </c:pt>
                <c:pt idx="9">
                  <c:v>139.09</c:v>
                </c:pt>
                <c:pt idx="10">
                  <c:v>131.9</c:v>
                </c:pt>
                <c:pt idx="11">
                  <c:v>128.84</c:v>
                </c:pt>
                <c:pt idx="12">
                  <c:v>122.15</c:v>
                </c:pt>
                <c:pt idx="13">
                  <c:v>116.28</c:v>
                </c:pt>
                <c:pt idx="14">
                  <c:v>106.45</c:v>
                </c:pt>
                <c:pt idx="15">
                  <c:v>103.69</c:v>
                </c:pt>
                <c:pt idx="16">
                  <c:v>104.8</c:v>
                </c:pt>
                <c:pt idx="17">
                  <c:v>107.9</c:v>
                </c:pt>
                <c:pt idx="18">
                  <c:v>97.65</c:v>
                </c:pt>
                <c:pt idx="19">
                  <c:v>97.48</c:v>
                </c:pt>
                <c:pt idx="20">
                  <c:v>89.08</c:v>
                </c:pt>
                <c:pt idx="21">
                  <c:v>86.32</c:v>
                </c:pt>
                <c:pt idx="22">
                  <c:v>88.06</c:v>
                </c:pt>
                <c:pt idx="23">
                  <c:v>83.62</c:v>
                </c:pt>
                <c:pt idx="24">
                  <c:v>81.84</c:v>
                </c:pt>
              </c:numCache>
            </c:numRef>
          </c:val>
          <c:smooth val="0"/>
          <c:extLst xmlns:c16r2="http://schemas.microsoft.com/office/drawing/2015/06/chart">
            <c:ext xmlns:c16="http://schemas.microsoft.com/office/drawing/2014/chart" uri="{C3380CC4-5D6E-409C-BE32-E72D297353CC}">
              <c16:uniqueId val="{00000000-806B-47C0-A460-0506DF27B2C4}"/>
            </c:ext>
          </c:extLst>
        </c:ser>
        <c:dLbls>
          <c:showLegendKey val="0"/>
          <c:showVal val="0"/>
          <c:showCatName val="0"/>
          <c:showSerName val="0"/>
          <c:showPercent val="0"/>
          <c:showBubbleSize val="0"/>
        </c:dLbls>
        <c:marker val="1"/>
        <c:smooth val="0"/>
        <c:axId val="579972072"/>
        <c:axId val="579974424"/>
      </c:lineChart>
      <c:catAx>
        <c:axId val="5799720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579974424"/>
        <c:crosses val="autoZero"/>
        <c:auto val="1"/>
        <c:lblAlgn val="ctr"/>
        <c:lblOffset val="1"/>
        <c:tickLblSkip val="2"/>
        <c:tickMarkSkip val="1"/>
        <c:noMultiLvlLbl val="0"/>
      </c:catAx>
      <c:valAx>
        <c:axId val="5799744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579972072"/>
        <c:crosses val="autoZero"/>
        <c:crossBetween val="between"/>
        <c:majorUnit val="20"/>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alpha val="70000"/>
              </a:srgbClr>
            </a:solidFill>
            <a:ln>
              <a:noFill/>
            </a:ln>
            <a:effectLst/>
          </c:spPr>
          <c:invertIfNegative val="0"/>
          <c:cat>
            <c:numRef>
              <c:f>Sheet1!$B$3:$B$27</c:f>
              <c:numCache>
                <c:formatCode>General</c:formatCode>
                <c:ptCount val="25"/>
                <c:pt idx="0">
                  <c:v>1993</c:v>
                </c:pt>
                <c:pt idx="1">
                  <c:v>1994</c:v>
                </c:pt>
                <c:pt idx="2">
                  <c:v>1995</c:v>
                </c:pt>
                <c:pt idx="3">
                  <c:v>1996</c:v>
                </c:pt>
                <c:pt idx="4">
                  <c:v>1997</c:v>
                </c:pt>
                <c:pt idx="5">
                  <c:v>1998</c:v>
                </c:pt>
                <c:pt idx="6">
                  <c:v>1999</c:v>
                </c:pt>
                <c:pt idx="7">
                  <c:v>2000</c:v>
                </c:pt>
                <c:pt idx="8">
                  <c:v>2001</c:v>
                </c:pt>
                <c:pt idx="9">
                  <c:v>2002</c:v>
                </c:pt>
                <c:pt idx="10">
                  <c:v>2003</c:v>
                </c:pt>
                <c:pt idx="11">
                  <c:v>2004</c:v>
                </c:pt>
                <c:pt idx="12">
                  <c:v>2005</c:v>
                </c:pt>
                <c:pt idx="13">
                  <c:v>2006</c:v>
                </c:pt>
                <c:pt idx="14">
                  <c:v>2007</c:v>
                </c:pt>
                <c:pt idx="15">
                  <c:v>2008</c:v>
                </c:pt>
                <c:pt idx="16">
                  <c:v>2009</c:v>
                </c:pt>
                <c:pt idx="17">
                  <c:v>2010</c:v>
                </c:pt>
                <c:pt idx="18">
                  <c:v>2011</c:v>
                </c:pt>
                <c:pt idx="19">
                  <c:v>2012</c:v>
                </c:pt>
                <c:pt idx="20">
                  <c:v>2013</c:v>
                </c:pt>
                <c:pt idx="21">
                  <c:v>2014</c:v>
                </c:pt>
                <c:pt idx="22">
                  <c:v>2015</c:v>
                </c:pt>
                <c:pt idx="23">
                  <c:v>2016</c:v>
                </c:pt>
                <c:pt idx="24">
                  <c:v>2017</c:v>
                </c:pt>
              </c:numCache>
            </c:numRef>
          </c:cat>
          <c:val>
            <c:numRef>
              <c:f>Sheet1!$D$3:$D$27</c:f>
              <c:numCache>
                <c:formatCode>General</c:formatCode>
                <c:ptCount val="25"/>
                <c:pt idx="0">
                  <c:v>-64.8</c:v>
                </c:pt>
                <c:pt idx="1">
                  <c:v>-66.8</c:v>
                </c:pt>
                <c:pt idx="2">
                  <c:v>-50.4</c:v>
                </c:pt>
                <c:pt idx="3">
                  <c:v>-39.299999999999997</c:v>
                </c:pt>
                <c:pt idx="4">
                  <c:v>-38.15</c:v>
                </c:pt>
                <c:pt idx="5">
                  <c:v>-33.39</c:v>
                </c:pt>
                <c:pt idx="6">
                  <c:v>-21.34</c:v>
                </c:pt>
                <c:pt idx="7">
                  <c:v>-10.58</c:v>
                </c:pt>
                <c:pt idx="8">
                  <c:v>0.11</c:v>
                </c:pt>
                <c:pt idx="9">
                  <c:v>-8.27</c:v>
                </c:pt>
                <c:pt idx="10">
                  <c:v>-5.33</c:v>
                </c:pt>
                <c:pt idx="11">
                  <c:v>-0.93</c:v>
                </c:pt>
                <c:pt idx="12">
                  <c:v>-0.94</c:v>
                </c:pt>
                <c:pt idx="13">
                  <c:v>-4.49</c:v>
                </c:pt>
                <c:pt idx="14">
                  <c:v>-7.25</c:v>
                </c:pt>
                <c:pt idx="15">
                  <c:v>-4.71</c:v>
                </c:pt>
                <c:pt idx="16">
                  <c:v>3.09</c:v>
                </c:pt>
                <c:pt idx="17">
                  <c:v>37.39</c:v>
                </c:pt>
                <c:pt idx="18">
                  <c:v>37.31</c:v>
                </c:pt>
                <c:pt idx="19">
                  <c:v>24.29</c:v>
                </c:pt>
                <c:pt idx="20">
                  <c:v>26.9</c:v>
                </c:pt>
                <c:pt idx="21">
                  <c:v>33.659999999999997</c:v>
                </c:pt>
                <c:pt idx="22">
                  <c:v>33.25</c:v>
                </c:pt>
                <c:pt idx="23">
                  <c:v>19.48</c:v>
                </c:pt>
                <c:pt idx="24">
                  <c:v>15.73</c:v>
                </c:pt>
              </c:numCache>
            </c:numRef>
          </c:val>
          <c:extLst xmlns:c16r2="http://schemas.microsoft.com/office/drawing/2015/06/chart">
            <c:ext xmlns:c16="http://schemas.microsoft.com/office/drawing/2014/chart" uri="{C3380CC4-5D6E-409C-BE32-E72D297353CC}">
              <c16:uniqueId val="{00000000-34AE-4C12-AAC2-A1DCD21EDC25}"/>
            </c:ext>
          </c:extLst>
        </c:ser>
        <c:dLbls>
          <c:showLegendKey val="0"/>
          <c:showVal val="0"/>
          <c:showCatName val="0"/>
          <c:showSerName val="0"/>
          <c:showPercent val="0"/>
          <c:showBubbleSize val="0"/>
        </c:dLbls>
        <c:gapWidth val="80"/>
        <c:overlap val="25"/>
        <c:axId val="579978344"/>
        <c:axId val="579979520"/>
      </c:barChart>
      <c:catAx>
        <c:axId val="579978344"/>
        <c:scaling>
          <c:orientation val="minMax"/>
        </c:scaling>
        <c:delete val="0"/>
        <c:axPos val="b"/>
        <c:numFmt formatCode="General" sourceLinked="1"/>
        <c:majorTickMark val="in"/>
        <c:minorTickMark val="none"/>
        <c:tickLblPos val="low"/>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cap="none" spc="20" normalizeH="0" baseline="0">
                <a:solidFill>
                  <a:schemeClr val="tx1">
                    <a:lumMod val="65000"/>
                    <a:lumOff val="35000"/>
                  </a:schemeClr>
                </a:solidFill>
                <a:latin typeface="+mn-lt"/>
                <a:ea typeface="+mn-ea"/>
                <a:cs typeface="+mn-cs"/>
              </a:defRPr>
            </a:pPr>
            <a:endParaRPr lang="ja-JP"/>
          </a:p>
        </c:txPr>
        <c:crossAx val="579979520"/>
        <c:crosses val="autoZero"/>
        <c:auto val="1"/>
        <c:lblAlgn val="ctr"/>
        <c:lblOffset val="100"/>
        <c:tickLblSkip val="2"/>
        <c:noMultiLvlLbl val="0"/>
      </c:catAx>
      <c:valAx>
        <c:axId val="579979520"/>
        <c:scaling>
          <c:orientation val="minMax"/>
          <c:max val="40"/>
        </c:scaling>
        <c:delete val="0"/>
        <c:axPos val="l"/>
        <c:majorGridlines>
          <c:spPr>
            <a:ln w="9525" cap="flat" cmpd="sng" algn="ctr">
              <a:solidFill>
                <a:schemeClr val="tx1">
                  <a:lumMod val="5000"/>
                  <a:lumOff val="95000"/>
                </a:schemeClr>
              </a:solidFill>
              <a:round/>
            </a:ln>
            <a:effectLst/>
          </c:spPr>
        </c:majorGridlines>
        <c:numFmt formatCode="General" sourceLinked="1"/>
        <c:majorTickMark val="out"/>
        <c:minorTickMark val="none"/>
        <c:tickLblPos val="nextTo"/>
        <c:spPr>
          <a:noFill/>
          <a:ln>
            <a:solidFill>
              <a:schemeClr val="tx1">
                <a:lumMod val="25000"/>
                <a:lumOff val="75000"/>
              </a:schemeClr>
            </a:solidFill>
          </a:ln>
          <a:effectLst/>
        </c:spPr>
        <c:txPr>
          <a:bodyPr rot="-60000000" spcFirstLastPara="1" vertOverflow="ellipsis" vert="horz" wrap="square" anchor="ctr" anchorCtr="1"/>
          <a:lstStyle/>
          <a:p>
            <a:pPr>
              <a:defRPr sz="900" b="0" i="0" u="none" strike="noStrike" kern="1200" spc="20" baseline="0">
                <a:solidFill>
                  <a:schemeClr val="tx1">
                    <a:lumMod val="65000"/>
                    <a:lumOff val="35000"/>
                  </a:schemeClr>
                </a:solidFill>
                <a:latin typeface="+mn-lt"/>
                <a:ea typeface="+mn-ea"/>
                <a:cs typeface="+mn-cs"/>
              </a:defRPr>
            </a:pPr>
            <a:endParaRPr lang="ja-JP"/>
          </a:p>
        </c:txPr>
        <c:crossAx val="5799783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418635170603673E-2"/>
          <c:y val="0.15277777777777779"/>
          <c:w val="0.39777777777777779"/>
          <c:h val="0.66296296296296298"/>
        </c:manualLayout>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5B56-4673-A994-130B4F6105AC}"/>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5B56-4673-A994-130B4F6105AC}"/>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5B56-4673-A994-130B4F6105AC}"/>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5B56-4673-A994-130B4F6105AC}"/>
              </c:ext>
            </c:extLst>
          </c:dPt>
          <c:dPt>
            <c:idx val="4"/>
            <c:bubble3D val="0"/>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5B56-4673-A994-130B4F6105AC}"/>
              </c:ext>
            </c:extLst>
          </c:dPt>
          <c:dPt>
            <c:idx val="5"/>
            <c:bubble3D val="0"/>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5B56-4673-A994-130B4F6105AC}"/>
              </c:ext>
            </c:extLst>
          </c:dPt>
          <c:dLbls>
            <c:dLbl>
              <c:idx val="2"/>
              <c:layout>
                <c:manualLayout>
                  <c:x val="-4.1098808105079571E-2"/>
                  <c:y val="-0.14223618204244959"/>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5B56-4673-A994-130B4F6105AC}"/>
                </c:ext>
                <c:ext xmlns:c15="http://schemas.microsoft.com/office/drawing/2012/chart" uri="{CE6537A1-D6FC-4f65-9D91-7224C49458BB}">
                  <c15:layout>
                    <c:manualLayout>
                      <c:w val="4.7716603633822033E-2"/>
                      <c:h val="0.13594467222395387"/>
                    </c:manualLayout>
                  </c15:layout>
                </c:ext>
              </c:extLst>
            </c:dLbl>
            <c:dLbl>
              <c:idx val="3"/>
              <c:layout>
                <c:manualLayout>
                  <c:x val="3.0759381244266693E-3"/>
                  <c:y val="-0.18856093967705928"/>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7-5B56-4673-A994-130B4F6105AC}"/>
                </c:ext>
                <c:ext xmlns:c15="http://schemas.microsoft.com/office/drawing/2012/chart" uri="{CE6537A1-D6FC-4f65-9D91-7224C49458BB}">
                  <c15:layout/>
                </c:ext>
              </c:extLst>
            </c:dLbl>
            <c:dLbl>
              <c:idx val="5"/>
              <c:layout>
                <c:manualLayout>
                  <c:x val="1.1676223299372856E-2"/>
                  <c:y val="2.8758828121045493E-2"/>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B-5B56-4673-A994-130B4F6105AC}"/>
                </c:ext>
                <c:ext xmlns:c15="http://schemas.microsoft.com/office/drawing/2012/chart" uri="{CE6537A1-D6FC-4f65-9D91-7224C49458BB}">
                  <c15:layout/>
                </c:ext>
              </c:extLst>
            </c:dLbl>
            <c:spPr>
              <a:noFill/>
              <a:ln w="25400">
                <a:noFill/>
              </a:ln>
            </c:spPr>
            <c:txPr>
              <a:bodyPr rot="0" vert="horz"/>
              <a:lstStyle/>
              <a:p>
                <a:pPr>
                  <a:defRPr sz="1400"/>
                </a:pPr>
                <a:endParaRPr lang="ja-JP"/>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15:layout/>
              </c:ext>
            </c:extLst>
          </c:dLbls>
          <c:cat>
            <c:strRef>
              <c:f>☆総集計!$C$62:$H$62</c:f>
              <c:strCache>
                <c:ptCount val="6"/>
                <c:pt idx="0">
                  <c:v>1 【レベル１】職員個々が自身のスケジュールを入力管理している</c:v>
                </c:pt>
                <c:pt idx="2">
                  <c:v>2 【レベル2】(レベル１に加え)施設登録した会議室の予約をスケジューラーにて行っている</c:v>
                </c:pt>
                <c:pt idx="3">
                  <c:v>3 【レベル3】(レベル１、２に加え）職員間でスケジューラーの共有を行い、スケジュールの相互確認を行っている</c:v>
                </c:pt>
                <c:pt idx="4">
                  <c:v>4 【レベル4】(レベル１、２、３に加え)職員間で会議出席依頼によるスケジュール登録を行っている</c:v>
                </c:pt>
                <c:pt idx="5">
                  <c:v>5 【レベル5】(レベル１、２、３、４に加え)スケジューラーを利用して、いつどこでも確認ができるようになっている</c:v>
                </c:pt>
              </c:strCache>
            </c:strRef>
          </c:cat>
          <c:val>
            <c:numRef>
              <c:f>☆総集計!$C$63:$H$63</c:f>
              <c:numCache>
                <c:formatCode>General</c:formatCode>
                <c:ptCount val="6"/>
                <c:pt idx="0" formatCode="#,##0_ ">
                  <c:v>1290</c:v>
                </c:pt>
                <c:pt idx="2" formatCode="#,##0_ ">
                  <c:v>454</c:v>
                </c:pt>
                <c:pt idx="3" formatCode="#,##0_ ">
                  <c:v>722</c:v>
                </c:pt>
                <c:pt idx="4" formatCode="#,##0_ ">
                  <c:v>1409</c:v>
                </c:pt>
                <c:pt idx="5" formatCode="#,##0_ ">
                  <c:v>299</c:v>
                </c:pt>
              </c:numCache>
            </c:numRef>
          </c:val>
          <c:extLst xmlns:c16r2="http://schemas.microsoft.com/office/drawing/2015/06/chart">
            <c:ext xmlns:c16="http://schemas.microsoft.com/office/drawing/2014/chart" uri="{C3380CC4-5D6E-409C-BE32-E72D297353CC}">
              <c16:uniqueId val="{0000000C-5B56-4673-A994-130B4F6105AC}"/>
            </c:ext>
          </c:extLst>
        </c:ser>
        <c:dLbls>
          <c:showLegendKey val="0"/>
          <c:showVal val="0"/>
          <c:showCatName val="0"/>
          <c:showSerName val="0"/>
          <c:showPercent val="0"/>
          <c:showBubbleSize val="0"/>
          <c:showLeaderLines val="1"/>
        </c:dLbls>
        <c:firstSliceAng val="0"/>
      </c:pieChart>
      <c:spPr>
        <a:noFill/>
        <a:ln w="25400">
          <a:noFill/>
        </a:ln>
      </c:spPr>
    </c:plotArea>
    <c:legend>
      <c:legendPos val="r"/>
      <c:legendEntry>
        <c:idx val="0"/>
        <c:txPr>
          <a:bodyPr rot="0" vert="horz"/>
          <a:lstStyle/>
          <a:p>
            <a:pPr>
              <a:defRPr sz="1100" baseline="0"/>
            </a:pPr>
            <a:endParaRPr lang="ja-JP"/>
          </a:p>
        </c:txPr>
      </c:legendEntry>
      <c:legendEntry>
        <c:idx val="1"/>
        <c:delete val="1"/>
      </c:legendEntry>
      <c:legendEntry>
        <c:idx val="2"/>
        <c:txPr>
          <a:bodyPr rot="0" vert="horz"/>
          <a:lstStyle/>
          <a:p>
            <a:pPr>
              <a:defRPr sz="1100" baseline="0"/>
            </a:pPr>
            <a:endParaRPr lang="ja-JP"/>
          </a:p>
        </c:txPr>
      </c:legendEntry>
      <c:legendEntry>
        <c:idx val="3"/>
        <c:txPr>
          <a:bodyPr rot="0" vert="horz"/>
          <a:lstStyle/>
          <a:p>
            <a:pPr>
              <a:defRPr sz="1100" baseline="0"/>
            </a:pPr>
            <a:endParaRPr lang="ja-JP"/>
          </a:p>
        </c:txPr>
      </c:legendEntry>
      <c:legendEntry>
        <c:idx val="4"/>
        <c:txPr>
          <a:bodyPr rot="0" vert="horz"/>
          <a:lstStyle/>
          <a:p>
            <a:pPr>
              <a:defRPr sz="1100" baseline="0"/>
            </a:pPr>
            <a:endParaRPr lang="ja-JP"/>
          </a:p>
        </c:txPr>
      </c:legendEntry>
      <c:legendEntry>
        <c:idx val="5"/>
        <c:txPr>
          <a:bodyPr rot="0" vert="horz"/>
          <a:lstStyle/>
          <a:p>
            <a:pPr>
              <a:defRPr sz="1100" baseline="0"/>
            </a:pPr>
            <a:endParaRPr lang="ja-JP"/>
          </a:p>
        </c:txPr>
      </c:legendEntry>
      <c:layout>
        <c:manualLayout>
          <c:xMode val="edge"/>
          <c:yMode val="edge"/>
          <c:x val="0.34655487216955005"/>
          <c:y val="1.1582936274040712E-2"/>
          <c:w val="0.65344512783044995"/>
          <c:h val="0.98841706372595928"/>
        </c:manualLayout>
      </c:layout>
      <c:overlay val="0"/>
      <c:spPr>
        <a:noFill/>
        <a:ln w="25400">
          <a:noFill/>
        </a:ln>
      </c:spPr>
      <c:txPr>
        <a:bodyPr rot="0" vert="horz"/>
        <a:lstStyle/>
        <a:p>
          <a:pPr>
            <a:defRPr sz="1100"/>
          </a:pPr>
          <a:endParaRPr lang="ja-JP"/>
        </a:p>
      </c:txPr>
    </c:legend>
    <c:plotVisOnly val="1"/>
    <c:dispBlanksAs val="gap"/>
    <c:showDLblsOverMax val="0"/>
  </c:chart>
  <c:spPr>
    <a:solidFill>
      <a:schemeClr val="bg1"/>
    </a:solidFill>
    <a:ln w="9525" cap="flat" cmpd="sng" algn="ctr">
      <a:noFill/>
      <a:round/>
    </a:ln>
    <a:effectLst/>
  </c:spPr>
  <c:txPr>
    <a:bodyPr/>
    <a:lstStyle/>
    <a:p>
      <a:pPr>
        <a:defRPr sz="2000" baseline="0"/>
      </a:pPr>
      <a:endParaRPr lang="ja-JP"/>
    </a:p>
  </c:txPr>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15507436570428"/>
          <c:y val="0.18077618023951872"/>
          <c:w val="0.77973846153846149"/>
          <c:h val="0.60890274274429224"/>
        </c:manualLayout>
      </c:layout>
      <c:barChart>
        <c:barDir val="col"/>
        <c:grouping val="clustered"/>
        <c:varyColors val="0"/>
        <c:ser>
          <c:idx val="0"/>
          <c:order val="0"/>
          <c:tx>
            <c:strRef>
              <c:f>データ!$B$2</c:f>
              <c:strCache>
                <c:ptCount val="1"/>
                <c:pt idx="0">
                  <c:v>関空</c:v>
                </c:pt>
              </c:strCache>
            </c:strRef>
          </c:tx>
          <c:spPr>
            <a:solidFill>
              <a:srgbClr val="FF0000"/>
            </a:solidFill>
          </c:spPr>
          <c:invertIfNegative val="0"/>
          <c:cat>
            <c:strRef>
              <c:f>データ!$A$3:$A$13</c:f>
              <c:strCache>
                <c:ptCount val="11"/>
                <c:pt idx="0">
                  <c:v>2008</c:v>
                </c:pt>
                <c:pt idx="1">
                  <c:v>2009</c:v>
                </c:pt>
                <c:pt idx="2">
                  <c:v>2010</c:v>
                </c:pt>
                <c:pt idx="3">
                  <c:v>2011</c:v>
                </c:pt>
                <c:pt idx="4">
                  <c:v>2012</c:v>
                </c:pt>
                <c:pt idx="5">
                  <c:v>2013</c:v>
                </c:pt>
                <c:pt idx="6">
                  <c:v>2014</c:v>
                </c:pt>
                <c:pt idx="7">
                  <c:v>2015</c:v>
                </c:pt>
                <c:pt idx="8">
                  <c:v>2016</c:v>
                </c:pt>
                <c:pt idx="9">
                  <c:v>2017</c:v>
                </c:pt>
                <c:pt idx="10">
                  <c:v>2018
(計画)</c:v>
                </c:pt>
              </c:strCache>
            </c:strRef>
          </c:cat>
          <c:val>
            <c:numRef>
              <c:f>データ!$B$3:$B$13</c:f>
              <c:numCache>
                <c:formatCode>General</c:formatCode>
                <c:ptCount val="11"/>
                <c:pt idx="0">
                  <c:v>598</c:v>
                </c:pt>
                <c:pt idx="1">
                  <c:v>599</c:v>
                </c:pt>
                <c:pt idx="2">
                  <c:v>594</c:v>
                </c:pt>
                <c:pt idx="3">
                  <c:v>581</c:v>
                </c:pt>
                <c:pt idx="4">
                  <c:v>716</c:v>
                </c:pt>
                <c:pt idx="5">
                  <c:v>695</c:v>
                </c:pt>
                <c:pt idx="6">
                  <c:v>775</c:v>
                </c:pt>
                <c:pt idx="7">
                  <c:v>1034</c:v>
                </c:pt>
                <c:pt idx="8">
                  <c:v>1109</c:v>
                </c:pt>
                <c:pt idx="9">
                  <c:v>1169</c:v>
                </c:pt>
                <c:pt idx="10">
                  <c:v>1219</c:v>
                </c:pt>
              </c:numCache>
            </c:numRef>
          </c:val>
          <c:extLst xmlns:c16r2="http://schemas.microsoft.com/office/drawing/2015/06/chart">
            <c:ext xmlns:c16="http://schemas.microsoft.com/office/drawing/2014/chart" uri="{C3380CC4-5D6E-409C-BE32-E72D297353CC}">
              <c16:uniqueId val="{00000000-3084-410E-A530-5E8F89569AEC}"/>
            </c:ext>
          </c:extLst>
        </c:ser>
        <c:ser>
          <c:idx val="1"/>
          <c:order val="1"/>
          <c:tx>
            <c:strRef>
              <c:f>データ!$C$2</c:f>
              <c:strCache>
                <c:ptCount val="1"/>
                <c:pt idx="0">
                  <c:v>成田</c:v>
                </c:pt>
              </c:strCache>
            </c:strRef>
          </c:tx>
          <c:spPr>
            <a:solidFill>
              <a:schemeClr val="accent2">
                <a:lumMod val="60000"/>
                <a:lumOff val="40000"/>
              </a:schemeClr>
            </a:solidFill>
          </c:spPr>
          <c:invertIfNegative val="0"/>
          <c:cat>
            <c:strRef>
              <c:f>データ!$A$3:$A$13</c:f>
              <c:strCache>
                <c:ptCount val="11"/>
                <c:pt idx="0">
                  <c:v>2008</c:v>
                </c:pt>
                <c:pt idx="1">
                  <c:v>2009</c:v>
                </c:pt>
                <c:pt idx="2">
                  <c:v>2010</c:v>
                </c:pt>
                <c:pt idx="3">
                  <c:v>2011</c:v>
                </c:pt>
                <c:pt idx="4">
                  <c:v>2012</c:v>
                </c:pt>
                <c:pt idx="5">
                  <c:v>2013</c:v>
                </c:pt>
                <c:pt idx="6">
                  <c:v>2014</c:v>
                </c:pt>
                <c:pt idx="7">
                  <c:v>2015</c:v>
                </c:pt>
                <c:pt idx="8">
                  <c:v>2016</c:v>
                </c:pt>
                <c:pt idx="9">
                  <c:v>2017</c:v>
                </c:pt>
                <c:pt idx="10">
                  <c:v>2018
(計画)</c:v>
                </c:pt>
              </c:strCache>
            </c:strRef>
          </c:cat>
          <c:val>
            <c:numRef>
              <c:f>データ!$C$3:$C$13</c:f>
              <c:numCache>
                <c:formatCode>General</c:formatCode>
                <c:ptCount val="11"/>
                <c:pt idx="0">
                  <c:v>1458</c:v>
                </c:pt>
                <c:pt idx="1">
                  <c:v>1432</c:v>
                </c:pt>
                <c:pt idx="2">
                  <c:v>1441</c:v>
                </c:pt>
                <c:pt idx="3">
                  <c:v>1359</c:v>
                </c:pt>
                <c:pt idx="4">
                  <c:v>1380</c:v>
                </c:pt>
                <c:pt idx="5">
                  <c:v>1419</c:v>
                </c:pt>
                <c:pt idx="6">
                  <c:v>1428</c:v>
                </c:pt>
                <c:pt idx="7">
                  <c:v>1454</c:v>
                </c:pt>
                <c:pt idx="8">
                  <c:v>1548</c:v>
                </c:pt>
                <c:pt idx="9">
                  <c:v>1610</c:v>
                </c:pt>
                <c:pt idx="10">
                  <c:v>1663</c:v>
                </c:pt>
              </c:numCache>
            </c:numRef>
          </c:val>
          <c:extLst xmlns:c16r2="http://schemas.microsoft.com/office/drawing/2015/06/chart">
            <c:ext xmlns:c16="http://schemas.microsoft.com/office/drawing/2014/chart" uri="{C3380CC4-5D6E-409C-BE32-E72D297353CC}">
              <c16:uniqueId val="{00000001-3084-410E-A530-5E8F89569AEC}"/>
            </c:ext>
          </c:extLst>
        </c:ser>
        <c:ser>
          <c:idx val="2"/>
          <c:order val="2"/>
          <c:tx>
            <c:v>羽田</c:v>
          </c:tx>
          <c:spPr>
            <a:solidFill>
              <a:schemeClr val="accent1"/>
            </a:solidFill>
          </c:spPr>
          <c:invertIfNegative val="0"/>
          <c:cat>
            <c:strRef>
              <c:f>データ!$A$3:$A$13</c:f>
              <c:strCache>
                <c:ptCount val="11"/>
                <c:pt idx="0">
                  <c:v>2008</c:v>
                </c:pt>
                <c:pt idx="1">
                  <c:v>2009</c:v>
                </c:pt>
                <c:pt idx="2">
                  <c:v>2010</c:v>
                </c:pt>
                <c:pt idx="3">
                  <c:v>2011</c:v>
                </c:pt>
                <c:pt idx="4">
                  <c:v>2012</c:v>
                </c:pt>
                <c:pt idx="5">
                  <c:v>2013</c:v>
                </c:pt>
                <c:pt idx="6">
                  <c:v>2014</c:v>
                </c:pt>
                <c:pt idx="7">
                  <c:v>2015</c:v>
                </c:pt>
                <c:pt idx="8">
                  <c:v>2016</c:v>
                </c:pt>
                <c:pt idx="9">
                  <c:v>2017</c:v>
                </c:pt>
                <c:pt idx="10">
                  <c:v>2018
(計画)</c:v>
                </c:pt>
              </c:strCache>
            </c:strRef>
          </c:cat>
          <c:val>
            <c:numRef>
              <c:f>データ!$E$3:$E$13</c:f>
              <c:numCache>
                <c:formatCode>General</c:formatCode>
                <c:ptCount val="11"/>
                <c:pt idx="0">
                  <c:v>14</c:v>
                </c:pt>
                <c:pt idx="1">
                  <c:v>15</c:v>
                </c:pt>
                <c:pt idx="2">
                  <c:v>18</c:v>
                </c:pt>
                <c:pt idx="3">
                  <c:v>385</c:v>
                </c:pt>
                <c:pt idx="4">
                  <c:v>378</c:v>
                </c:pt>
                <c:pt idx="5">
                  <c:v>378</c:v>
                </c:pt>
                <c:pt idx="6">
                  <c:v>560</c:v>
                </c:pt>
                <c:pt idx="7" formatCode="0_ ">
                  <c:v>585</c:v>
                </c:pt>
                <c:pt idx="8" formatCode="0_ ">
                  <c:v>703</c:v>
                </c:pt>
                <c:pt idx="9" formatCode="0_ ">
                  <c:v>758</c:v>
                </c:pt>
                <c:pt idx="10" formatCode="0_ ">
                  <c:v>783.5</c:v>
                </c:pt>
              </c:numCache>
            </c:numRef>
          </c:val>
          <c:extLst xmlns:c16r2="http://schemas.microsoft.com/office/drawing/2015/06/chart">
            <c:ext xmlns:c16="http://schemas.microsoft.com/office/drawing/2014/chart" uri="{C3380CC4-5D6E-409C-BE32-E72D297353CC}">
              <c16:uniqueId val="{00000002-3084-410E-A530-5E8F89569AEC}"/>
            </c:ext>
          </c:extLst>
        </c:ser>
        <c:dLbls>
          <c:showLegendKey val="0"/>
          <c:showVal val="0"/>
          <c:showCatName val="0"/>
          <c:showSerName val="0"/>
          <c:showPercent val="0"/>
          <c:showBubbleSize val="0"/>
        </c:dLbls>
        <c:gapWidth val="110"/>
        <c:axId val="320404176"/>
        <c:axId val="320396728"/>
      </c:barChart>
      <c:catAx>
        <c:axId val="320404176"/>
        <c:scaling>
          <c:orientation val="minMax"/>
        </c:scaling>
        <c:delete val="0"/>
        <c:axPos val="b"/>
        <c:numFmt formatCode="General" sourceLinked="1"/>
        <c:majorTickMark val="out"/>
        <c:minorTickMark val="none"/>
        <c:tickLblPos val="nextTo"/>
        <c:txPr>
          <a:bodyPr/>
          <a:lstStyle/>
          <a:p>
            <a:pPr>
              <a:defRPr sz="900"/>
            </a:pPr>
            <a:endParaRPr lang="ja-JP"/>
          </a:p>
        </c:txPr>
        <c:crossAx val="320396728"/>
        <c:crosses val="autoZero"/>
        <c:auto val="1"/>
        <c:lblAlgn val="ctr"/>
        <c:lblOffset val="100"/>
        <c:noMultiLvlLbl val="0"/>
      </c:catAx>
      <c:valAx>
        <c:axId val="320396728"/>
        <c:scaling>
          <c:orientation val="minMax"/>
        </c:scaling>
        <c:delete val="0"/>
        <c:axPos val="l"/>
        <c:majorGridlines>
          <c:spPr>
            <a:ln w="3175">
              <a:solidFill>
                <a:schemeClr val="tx1">
                  <a:tint val="75000"/>
                </a:schemeClr>
              </a:solidFill>
              <a:prstDash val="sysDot"/>
            </a:ln>
          </c:spPr>
        </c:majorGridlines>
        <c:numFmt formatCode="General" sourceLinked="1"/>
        <c:majorTickMark val="out"/>
        <c:minorTickMark val="none"/>
        <c:tickLblPos val="nextTo"/>
        <c:crossAx val="320404176"/>
        <c:crosses val="autoZero"/>
        <c:crossBetween val="between"/>
      </c:valAx>
    </c:plotArea>
    <c:legend>
      <c:legendPos val="r"/>
      <c:layout/>
      <c:overlay val="0"/>
    </c:legend>
    <c:plotVisOnly val="1"/>
    <c:dispBlanksAs val="gap"/>
    <c:showDLblsOverMax val="0"/>
  </c:chart>
  <c:spPr>
    <a:ln>
      <a:noFill/>
    </a:ln>
  </c:sp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solidFill>
                  <a:schemeClr val="tx1"/>
                </a:solidFill>
              </a:defRPr>
            </a:pPr>
            <a:r>
              <a:rPr lang="ja-JP" altLang="en-US" sz="1300" b="1" dirty="0" smtClean="0">
                <a:solidFill>
                  <a:schemeClr val="tx1"/>
                </a:solidFill>
              </a:rPr>
              <a:t>訪日外国</a:t>
            </a:r>
            <a:r>
              <a:rPr lang="ja-JP" altLang="en-US" sz="1300" b="1" dirty="0">
                <a:solidFill>
                  <a:schemeClr val="tx1"/>
                </a:solidFill>
              </a:rPr>
              <a:t>人数</a:t>
            </a:r>
          </a:p>
        </c:rich>
      </c:tx>
      <c:layout>
        <c:manualLayout>
          <c:xMode val="edge"/>
          <c:yMode val="edge"/>
          <c:x val="0.38602556818181816"/>
          <c:y val="1.1759455688066366E-2"/>
        </c:manualLayout>
      </c:layout>
      <c:overlay val="0"/>
    </c:title>
    <c:autoTitleDeleted val="0"/>
    <c:plotArea>
      <c:layout>
        <c:manualLayout>
          <c:layoutTarget val="inner"/>
          <c:xMode val="edge"/>
          <c:yMode val="edge"/>
          <c:x val="8.901618547681539E-2"/>
          <c:y val="0.17293350771665217"/>
          <c:w val="0.84243675213675229"/>
          <c:h val="0.6484319060575684"/>
        </c:manualLayout>
      </c:layout>
      <c:lineChart>
        <c:grouping val="standard"/>
        <c:varyColors val="0"/>
        <c:ser>
          <c:idx val="24"/>
          <c:order val="0"/>
          <c:tx>
            <c:strRef>
              <c:f>データ!$C$52</c:f>
              <c:strCache>
                <c:ptCount val="1"/>
                <c:pt idx="0">
                  <c:v>関空</c:v>
                </c:pt>
              </c:strCache>
            </c:strRef>
          </c:tx>
          <c:spPr>
            <a:ln>
              <a:solidFill>
                <a:srgbClr val="FF0000"/>
              </a:solidFill>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データ!$C$53:$C$62</c:f>
              <c:numCache>
                <c:formatCode>General</c:formatCode>
                <c:ptCount val="10"/>
                <c:pt idx="0">
                  <c:v>164</c:v>
                </c:pt>
                <c:pt idx="1">
                  <c:v>135</c:v>
                </c:pt>
                <c:pt idx="2">
                  <c:v>175</c:v>
                </c:pt>
                <c:pt idx="3">
                  <c:v>139</c:v>
                </c:pt>
                <c:pt idx="4">
                  <c:v>179</c:v>
                </c:pt>
                <c:pt idx="5">
                  <c:v>232</c:v>
                </c:pt>
                <c:pt idx="6">
                  <c:v>317</c:v>
                </c:pt>
                <c:pt idx="7">
                  <c:v>501</c:v>
                </c:pt>
                <c:pt idx="8">
                  <c:v>609</c:v>
                </c:pt>
                <c:pt idx="9" formatCode="0_ ">
                  <c:v>715.99959999999999</c:v>
                </c:pt>
              </c:numCache>
            </c:numRef>
          </c:val>
          <c:smooth val="0"/>
          <c:extLst xmlns:c16r2="http://schemas.microsoft.com/office/drawing/2015/06/chart">
            <c:ext xmlns:c16="http://schemas.microsoft.com/office/drawing/2014/chart" uri="{C3380CC4-5D6E-409C-BE32-E72D297353CC}">
              <c16:uniqueId val="{00000000-1515-428F-911F-C3861A4367D1}"/>
            </c:ext>
          </c:extLst>
        </c:ser>
        <c:ser>
          <c:idx val="25"/>
          <c:order val="1"/>
          <c:tx>
            <c:strRef>
              <c:f>データ!$D$52</c:f>
              <c:strCache>
                <c:ptCount val="1"/>
                <c:pt idx="0">
                  <c:v>成田</c:v>
                </c:pt>
              </c:strCache>
            </c:strRef>
          </c:tx>
          <c:spPr>
            <a:ln>
              <a:solidFill>
                <a:srgbClr val="0070C0"/>
              </a:solidFill>
              <a:prstDash val="sysDash"/>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データ!$D$53:$D$62</c:f>
              <c:numCache>
                <c:formatCode>General</c:formatCode>
                <c:ptCount val="10"/>
                <c:pt idx="0">
                  <c:v>428</c:v>
                </c:pt>
                <c:pt idx="1">
                  <c:v>379</c:v>
                </c:pt>
                <c:pt idx="2">
                  <c:v>420</c:v>
                </c:pt>
                <c:pt idx="3">
                  <c:v>282</c:v>
                </c:pt>
                <c:pt idx="4">
                  <c:v>356</c:v>
                </c:pt>
                <c:pt idx="5">
                  <c:v>426</c:v>
                </c:pt>
                <c:pt idx="6">
                  <c:v>493</c:v>
                </c:pt>
                <c:pt idx="7">
                  <c:v>612</c:v>
                </c:pt>
                <c:pt idx="8">
                  <c:v>682</c:v>
                </c:pt>
                <c:pt idx="9" formatCode="0_ ">
                  <c:v>763.91250000000002</c:v>
                </c:pt>
              </c:numCache>
            </c:numRef>
          </c:val>
          <c:smooth val="0"/>
          <c:extLst xmlns:c16r2="http://schemas.microsoft.com/office/drawing/2015/06/chart">
            <c:ext xmlns:c16="http://schemas.microsoft.com/office/drawing/2014/chart" uri="{C3380CC4-5D6E-409C-BE32-E72D297353CC}">
              <c16:uniqueId val="{00000001-1515-428F-911F-C3861A4367D1}"/>
            </c:ext>
          </c:extLst>
        </c:ser>
        <c:ser>
          <c:idx val="26"/>
          <c:order val="2"/>
          <c:tx>
            <c:strRef>
              <c:f>データ!$E$52</c:f>
              <c:strCache>
                <c:ptCount val="1"/>
                <c:pt idx="0">
                  <c:v>羽田</c:v>
                </c:pt>
              </c:strCache>
            </c:strRef>
          </c:tx>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データ!$E$53:$E$62</c:f>
              <c:numCache>
                <c:formatCode>General</c:formatCode>
                <c:ptCount val="10"/>
                <c:pt idx="0">
                  <c:v>53</c:v>
                </c:pt>
                <c:pt idx="1">
                  <c:v>51</c:v>
                </c:pt>
                <c:pt idx="2">
                  <c:v>75</c:v>
                </c:pt>
                <c:pt idx="3">
                  <c:v>91</c:v>
                </c:pt>
                <c:pt idx="4">
                  <c:v>110</c:v>
                </c:pt>
                <c:pt idx="5">
                  <c:v>129</c:v>
                </c:pt>
                <c:pt idx="6">
                  <c:v>175</c:v>
                </c:pt>
                <c:pt idx="7">
                  <c:v>249</c:v>
                </c:pt>
                <c:pt idx="8">
                  <c:v>326</c:v>
                </c:pt>
                <c:pt idx="9" formatCode="0_ ">
                  <c:v>374.55770000000001</c:v>
                </c:pt>
              </c:numCache>
            </c:numRef>
          </c:val>
          <c:smooth val="0"/>
          <c:extLst xmlns:c16r2="http://schemas.microsoft.com/office/drawing/2015/06/chart">
            <c:ext xmlns:c16="http://schemas.microsoft.com/office/drawing/2014/chart" uri="{C3380CC4-5D6E-409C-BE32-E72D297353CC}">
              <c16:uniqueId val="{00000002-1515-428F-911F-C3861A4367D1}"/>
            </c:ext>
          </c:extLst>
        </c:ser>
        <c:ser>
          <c:idx val="27"/>
          <c:order val="3"/>
          <c:tx>
            <c:strRef>
              <c:f>データ!$C$52</c:f>
              <c:strCache>
                <c:ptCount val="1"/>
                <c:pt idx="0">
                  <c:v>関空</c:v>
                </c:pt>
              </c:strCache>
            </c:strRef>
          </c:tx>
          <c:spPr>
            <a:ln>
              <a:solidFill>
                <a:srgbClr val="FF0000"/>
              </a:solidFill>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データ!$C$53:$C$62</c:f>
              <c:numCache>
                <c:formatCode>General</c:formatCode>
                <c:ptCount val="10"/>
                <c:pt idx="0">
                  <c:v>164</c:v>
                </c:pt>
                <c:pt idx="1">
                  <c:v>135</c:v>
                </c:pt>
                <c:pt idx="2">
                  <c:v>175</c:v>
                </c:pt>
                <c:pt idx="3">
                  <c:v>139</c:v>
                </c:pt>
                <c:pt idx="4">
                  <c:v>179</c:v>
                </c:pt>
                <c:pt idx="5">
                  <c:v>232</c:v>
                </c:pt>
                <c:pt idx="6">
                  <c:v>317</c:v>
                </c:pt>
                <c:pt idx="7">
                  <c:v>501</c:v>
                </c:pt>
                <c:pt idx="8">
                  <c:v>609</c:v>
                </c:pt>
                <c:pt idx="9" formatCode="0_ ">
                  <c:v>715.99959999999999</c:v>
                </c:pt>
              </c:numCache>
            </c:numRef>
          </c:val>
          <c:smooth val="0"/>
          <c:extLst xmlns:c16r2="http://schemas.microsoft.com/office/drawing/2015/06/chart">
            <c:ext xmlns:c16="http://schemas.microsoft.com/office/drawing/2014/chart" uri="{C3380CC4-5D6E-409C-BE32-E72D297353CC}">
              <c16:uniqueId val="{00000003-1515-428F-911F-C3861A4367D1}"/>
            </c:ext>
          </c:extLst>
        </c:ser>
        <c:ser>
          <c:idx val="28"/>
          <c:order val="4"/>
          <c:tx>
            <c:strRef>
              <c:f>データ!$D$52</c:f>
              <c:strCache>
                <c:ptCount val="1"/>
                <c:pt idx="0">
                  <c:v>成田</c:v>
                </c:pt>
              </c:strCache>
            </c:strRef>
          </c:tx>
          <c:spPr>
            <a:ln>
              <a:solidFill>
                <a:srgbClr val="0070C0"/>
              </a:solidFill>
              <a:prstDash val="sysDash"/>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データ!$D$53:$D$62</c:f>
              <c:numCache>
                <c:formatCode>General</c:formatCode>
                <c:ptCount val="10"/>
                <c:pt idx="0">
                  <c:v>428</c:v>
                </c:pt>
                <c:pt idx="1">
                  <c:v>379</c:v>
                </c:pt>
                <c:pt idx="2">
                  <c:v>420</c:v>
                </c:pt>
                <c:pt idx="3">
                  <c:v>282</c:v>
                </c:pt>
                <c:pt idx="4">
                  <c:v>356</c:v>
                </c:pt>
                <c:pt idx="5">
                  <c:v>426</c:v>
                </c:pt>
                <c:pt idx="6">
                  <c:v>493</c:v>
                </c:pt>
                <c:pt idx="7">
                  <c:v>612</c:v>
                </c:pt>
                <c:pt idx="8">
                  <c:v>682</c:v>
                </c:pt>
                <c:pt idx="9" formatCode="0_ ">
                  <c:v>763.91250000000002</c:v>
                </c:pt>
              </c:numCache>
            </c:numRef>
          </c:val>
          <c:smooth val="0"/>
          <c:extLst xmlns:c16r2="http://schemas.microsoft.com/office/drawing/2015/06/chart">
            <c:ext xmlns:c16="http://schemas.microsoft.com/office/drawing/2014/chart" uri="{C3380CC4-5D6E-409C-BE32-E72D297353CC}">
              <c16:uniqueId val="{00000004-1515-428F-911F-C3861A4367D1}"/>
            </c:ext>
          </c:extLst>
        </c:ser>
        <c:ser>
          <c:idx val="29"/>
          <c:order val="5"/>
          <c:tx>
            <c:strRef>
              <c:f>データ!$E$52</c:f>
              <c:strCache>
                <c:ptCount val="1"/>
                <c:pt idx="0">
                  <c:v>羽田</c:v>
                </c:pt>
              </c:strCache>
            </c:strRef>
          </c:tx>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データ!$E$53:$E$62</c:f>
              <c:numCache>
                <c:formatCode>General</c:formatCode>
                <c:ptCount val="10"/>
                <c:pt idx="0">
                  <c:v>53</c:v>
                </c:pt>
                <c:pt idx="1">
                  <c:v>51</c:v>
                </c:pt>
                <c:pt idx="2">
                  <c:v>75</c:v>
                </c:pt>
                <c:pt idx="3">
                  <c:v>91</c:v>
                </c:pt>
                <c:pt idx="4">
                  <c:v>110</c:v>
                </c:pt>
                <c:pt idx="5">
                  <c:v>129</c:v>
                </c:pt>
                <c:pt idx="6">
                  <c:v>175</c:v>
                </c:pt>
                <c:pt idx="7">
                  <c:v>249</c:v>
                </c:pt>
                <c:pt idx="8">
                  <c:v>326</c:v>
                </c:pt>
                <c:pt idx="9" formatCode="0_ ">
                  <c:v>374.55770000000001</c:v>
                </c:pt>
              </c:numCache>
            </c:numRef>
          </c:val>
          <c:smooth val="0"/>
          <c:extLst xmlns:c16r2="http://schemas.microsoft.com/office/drawing/2015/06/chart">
            <c:ext xmlns:c16="http://schemas.microsoft.com/office/drawing/2014/chart" uri="{C3380CC4-5D6E-409C-BE32-E72D297353CC}">
              <c16:uniqueId val="{00000005-1515-428F-911F-C3861A4367D1}"/>
            </c:ext>
          </c:extLst>
        </c:ser>
        <c:ser>
          <c:idx val="30"/>
          <c:order val="6"/>
          <c:tx>
            <c:strRef>
              <c:f>データ!$C$52</c:f>
              <c:strCache>
                <c:ptCount val="1"/>
                <c:pt idx="0">
                  <c:v>関空</c:v>
                </c:pt>
              </c:strCache>
            </c:strRef>
          </c:tx>
          <c:spPr>
            <a:ln>
              <a:solidFill>
                <a:srgbClr val="FF0000"/>
              </a:solidFill>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データ!$C$53:$C$62</c:f>
              <c:numCache>
                <c:formatCode>General</c:formatCode>
                <c:ptCount val="10"/>
                <c:pt idx="0">
                  <c:v>164</c:v>
                </c:pt>
                <c:pt idx="1">
                  <c:v>135</c:v>
                </c:pt>
                <c:pt idx="2">
                  <c:v>175</c:v>
                </c:pt>
                <c:pt idx="3">
                  <c:v>139</c:v>
                </c:pt>
                <c:pt idx="4">
                  <c:v>179</c:v>
                </c:pt>
                <c:pt idx="5">
                  <c:v>232</c:v>
                </c:pt>
                <c:pt idx="6">
                  <c:v>317</c:v>
                </c:pt>
                <c:pt idx="7">
                  <c:v>501</c:v>
                </c:pt>
                <c:pt idx="8">
                  <c:v>609</c:v>
                </c:pt>
                <c:pt idx="9" formatCode="0_ ">
                  <c:v>715.99959999999999</c:v>
                </c:pt>
              </c:numCache>
            </c:numRef>
          </c:val>
          <c:smooth val="0"/>
          <c:extLst xmlns:c16r2="http://schemas.microsoft.com/office/drawing/2015/06/chart">
            <c:ext xmlns:c16="http://schemas.microsoft.com/office/drawing/2014/chart" uri="{C3380CC4-5D6E-409C-BE32-E72D297353CC}">
              <c16:uniqueId val="{00000006-1515-428F-911F-C3861A4367D1}"/>
            </c:ext>
          </c:extLst>
        </c:ser>
        <c:ser>
          <c:idx val="31"/>
          <c:order val="7"/>
          <c:tx>
            <c:strRef>
              <c:f>データ!$D$52</c:f>
              <c:strCache>
                <c:ptCount val="1"/>
                <c:pt idx="0">
                  <c:v>成田</c:v>
                </c:pt>
              </c:strCache>
            </c:strRef>
          </c:tx>
          <c:spPr>
            <a:ln>
              <a:solidFill>
                <a:srgbClr val="0070C0"/>
              </a:solidFill>
              <a:prstDash val="sysDash"/>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データ!$D$53:$D$62</c:f>
              <c:numCache>
                <c:formatCode>General</c:formatCode>
                <c:ptCount val="10"/>
                <c:pt idx="0">
                  <c:v>428</c:v>
                </c:pt>
                <c:pt idx="1">
                  <c:v>379</c:v>
                </c:pt>
                <c:pt idx="2">
                  <c:v>420</c:v>
                </c:pt>
                <c:pt idx="3">
                  <c:v>282</c:v>
                </c:pt>
                <c:pt idx="4">
                  <c:v>356</c:v>
                </c:pt>
                <c:pt idx="5">
                  <c:v>426</c:v>
                </c:pt>
                <c:pt idx="6">
                  <c:v>493</c:v>
                </c:pt>
                <c:pt idx="7">
                  <c:v>612</c:v>
                </c:pt>
                <c:pt idx="8">
                  <c:v>682</c:v>
                </c:pt>
                <c:pt idx="9" formatCode="0_ ">
                  <c:v>763.91250000000002</c:v>
                </c:pt>
              </c:numCache>
            </c:numRef>
          </c:val>
          <c:smooth val="0"/>
          <c:extLst xmlns:c16r2="http://schemas.microsoft.com/office/drawing/2015/06/chart">
            <c:ext xmlns:c16="http://schemas.microsoft.com/office/drawing/2014/chart" uri="{C3380CC4-5D6E-409C-BE32-E72D297353CC}">
              <c16:uniqueId val="{00000007-1515-428F-911F-C3861A4367D1}"/>
            </c:ext>
          </c:extLst>
        </c:ser>
        <c:ser>
          <c:idx val="32"/>
          <c:order val="8"/>
          <c:tx>
            <c:strRef>
              <c:f>データ!$E$52</c:f>
              <c:strCache>
                <c:ptCount val="1"/>
                <c:pt idx="0">
                  <c:v>羽田</c:v>
                </c:pt>
              </c:strCache>
            </c:strRef>
          </c:tx>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データ!$E$53:$E$62</c:f>
              <c:numCache>
                <c:formatCode>General</c:formatCode>
                <c:ptCount val="10"/>
                <c:pt idx="0">
                  <c:v>53</c:v>
                </c:pt>
                <c:pt idx="1">
                  <c:v>51</c:v>
                </c:pt>
                <c:pt idx="2">
                  <c:v>75</c:v>
                </c:pt>
                <c:pt idx="3">
                  <c:v>91</c:v>
                </c:pt>
                <c:pt idx="4">
                  <c:v>110</c:v>
                </c:pt>
                <c:pt idx="5">
                  <c:v>129</c:v>
                </c:pt>
                <c:pt idx="6">
                  <c:v>175</c:v>
                </c:pt>
                <c:pt idx="7">
                  <c:v>249</c:v>
                </c:pt>
                <c:pt idx="8">
                  <c:v>326</c:v>
                </c:pt>
                <c:pt idx="9" formatCode="0_ ">
                  <c:v>374.55770000000001</c:v>
                </c:pt>
              </c:numCache>
            </c:numRef>
          </c:val>
          <c:smooth val="0"/>
          <c:extLst xmlns:c16r2="http://schemas.microsoft.com/office/drawing/2015/06/chart">
            <c:ext xmlns:c16="http://schemas.microsoft.com/office/drawing/2014/chart" uri="{C3380CC4-5D6E-409C-BE32-E72D297353CC}">
              <c16:uniqueId val="{00000008-1515-428F-911F-C3861A4367D1}"/>
            </c:ext>
          </c:extLst>
        </c:ser>
        <c:ser>
          <c:idx val="33"/>
          <c:order val="9"/>
          <c:tx>
            <c:strRef>
              <c:f>データ!$C$52</c:f>
              <c:strCache>
                <c:ptCount val="1"/>
                <c:pt idx="0">
                  <c:v>関空</c:v>
                </c:pt>
              </c:strCache>
            </c:strRef>
          </c:tx>
          <c:spPr>
            <a:ln>
              <a:solidFill>
                <a:srgbClr val="FF0000"/>
              </a:solidFill>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データ!$C$53:$C$62</c:f>
              <c:numCache>
                <c:formatCode>General</c:formatCode>
                <c:ptCount val="10"/>
                <c:pt idx="0">
                  <c:v>164</c:v>
                </c:pt>
                <c:pt idx="1">
                  <c:v>135</c:v>
                </c:pt>
                <c:pt idx="2">
                  <c:v>175</c:v>
                </c:pt>
                <c:pt idx="3">
                  <c:v>139</c:v>
                </c:pt>
                <c:pt idx="4">
                  <c:v>179</c:v>
                </c:pt>
                <c:pt idx="5">
                  <c:v>232</c:v>
                </c:pt>
                <c:pt idx="6">
                  <c:v>317</c:v>
                </c:pt>
                <c:pt idx="7">
                  <c:v>501</c:v>
                </c:pt>
                <c:pt idx="8">
                  <c:v>609</c:v>
                </c:pt>
                <c:pt idx="9" formatCode="0_ ">
                  <c:v>715.99959999999999</c:v>
                </c:pt>
              </c:numCache>
            </c:numRef>
          </c:val>
          <c:smooth val="0"/>
          <c:extLst xmlns:c16r2="http://schemas.microsoft.com/office/drawing/2015/06/chart">
            <c:ext xmlns:c16="http://schemas.microsoft.com/office/drawing/2014/chart" uri="{C3380CC4-5D6E-409C-BE32-E72D297353CC}">
              <c16:uniqueId val="{00000009-1515-428F-911F-C3861A4367D1}"/>
            </c:ext>
          </c:extLst>
        </c:ser>
        <c:ser>
          <c:idx val="34"/>
          <c:order val="10"/>
          <c:tx>
            <c:strRef>
              <c:f>データ!$D$52</c:f>
              <c:strCache>
                <c:ptCount val="1"/>
                <c:pt idx="0">
                  <c:v>成田</c:v>
                </c:pt>
              </c:strCache>
            </c:strRef>
          </c:tx>
          <c:spPr>
            <a:ln>
              <a:solidFill>
                <a:srgbClr val="0070C0"/>
              </a:solidFill>
              <a:prstDash val="sysDash"/>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データ!$D$53:$D$62</c:f>
              <c:numCache>
                <c:formatCode>General</c:formatCode>
                <c:ptCount val="10"/>
                <c:pt idx="0">
                  <c:v>428</c:v>
                </c:pt>
                <c:pt idx="1">
                  <c:v>379</c:v>
                </c:pt>
                <c:pt idx="2">
                  <c:v>420</c:v>
                </c:pt>
                <c:pt idx="3">
                  <c:v>282</c:v>
                </c:pt>
                <c:pt idx="4">
                  <c:v>356</c:v>
                </c:pt>
                <c:pt idx="5">
                  <c:v>426</c:v>
                </c:pt>
                <c:pt idx="6">
                  <c:v>493</c:v>
                </c:pt>
                <c:pt idx="7">
                  <c:v>612</c:v>
                </c:pt>
                <c:pt idx="8">
                  <c:v>682</c:v>
                </c:pt>
                <c:pt idx="9" formatCode="0_ ">
                  <c:v>763.91250000000002</c:v>
                </c:pt>
              </c:numCache>
            </c:numRef>
          </c:val>
          <c:smooth val="0"/>
          <c:extLst xmlns:c16r2="http://schemas.microsoft.com/office/drawing/2015/06/chart">
            <c:ext xmlns:c16="http://schemas.microsoft.com/office/drawing/2014/chart" uri="{C3380CC4-5D6E-409C-BE32-E72D297353CC}">
              <c16:uniqueId val="{0000000A-1515-428F-911F-C3861A4367D1}"/>
            </c:ext>
          </c:extLst>
        </c:ser>
        <c:ser>
          <c:idx val="35"/>
          <c:order val="11"/>
          <c:tx>
            <c:strRef>
              <c:f>データ!$E$52</c:f>
              <c:strCache>
                <c:ptCount val="1"/>
                <c:pt idx="0">
                  <c:v>羽田</c:v>
                </c:pt>
              </c:strCache>
            </c:strRef>
          </c:tx>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データ!$E$53:$E$62</c:f>
              <c:numCache>
                <c:formatCode>General</c:formatCode>
                <c:ptCount val="10"/>
                <c:pt idx="0">
                  <c:v>53</c:v>
                </c:pt>
                <c:pt idx="1">
                  <c:v>51</c:v>
                </c:pt>
                <c:pt idx="2">
                  <c:v>75</c:v>
                </c:pt>
                <c:pt idx="3">
                  <c:v>91</c:v>
                </c:pt>
                <c:pt idx="4">
                  <c:v>110</c:v>
                </c:pt>
                <c:pt idx="5">
                  <c:v>129</c:v>
                </c:pt>
                <c:pt idx="6">
                  <c:v>175</c:v>
                </c:pt>
                <c:pt idx="7">
                  <c:v>249</c:v>
                </c:pt>
                <c:pt idx="8">
                  <c:v>326</c:v>
                </c:pt>
                <c:pt idx="9" formatCode="0_ ">
                  <c:v>374.55770000000001</c:v>
                </c:pt>
              </c:numCache>
            </c:numRef>
          </c:val>
          <c:smooth val="0"/>
          <c:extLst xmlns:c16r2="http://schemas.microsoft.com/office/drawing/2015/06/chart">
            <c:ext xmlns:c16="http://schemas.microsoft.com/office/drawing/2014/chart" uri="{C3380CC4-5D6E-409C-BE32-E72D297353CC}">
              <c16:uniqueId val="{0000000B-1515-428F-911F-C3861A4367D1}"/>
            </c:ext>
          </c:extLst>
        </c:ser>
        <c:ser>
          <c:idx val="36"/>
          <c:order val="12"/>
          <c:tx>
            <c:strRef>
              <c:f>データ!$C$52</c:f>
              <c:strCache>
                <c:ptCount val="1"/>
                <c:pt idx="0">
                  <c:v>関空</c:v>
                </c:pt>
              </c:strCache>
            </c:strRef>
          </c:tx>
          <c:spPr>
            <a:ln>
              <a:solidFill>
                <a:srgbClr val="FF0000"/>
              </a:solidFill>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データ!$C$53:$C$62</c:f>
              <c:numCache>
                <c:formatCode>General</c:formatCode>
                <c:ptCount val="10"/>
                <c:pt idx="0">
                  <c:v>164</c:v>
                </c:pt>
                <c:pt idx="1">
                  <c:v>135</c:v>
                </c:pt>
                <c:pt idx="2">
                  <c:v>175</c:v>
                </c:pt>
                <c:pt idx="3">
                  <c:v>139</c:v>
                </c:pt>
                <c:pt idx="4">
                  <c:v>179</c:v>
                </c:pt>
                <c:pt idx="5">
                  <c:v>232</c:v>
                </c:pt>
                <c:pt idx="6">
                  <c:v>317</c:v>
                </c:pt>
                <c:pt idx="7">
                  <c:v>501</c:v>
                </c:pt>
                <c:pt idx="8">
                  <c:v>609</c:v>
                </c:pt>
                <c:pt idx="9" formatCode="0_ ">
                  <c:v>715.99959999999999</c:v>
                </c:pt>
              </c:numCache>
            </c:numRef>
          </c:val>
          <c:smooth val="0"/>
          <c:extLst xmlns:c16r2="http://schemas.microsoft.com/office/drawing/2015/06/chart">
            <c:ext xmlns:c16="http://schemas.microsoft.com/office/drawing/2014/chart" uri="{C3380CC4-5D6E-409C-BE32-E72D297353CC}">
              <c16:uniqueId val="{0000000C-1515-428F-911F-C3861A4367D1}"/>
            </c:ext>
          </c:extLst>
        </c:ser>
        <c:ser>
          <c:idx val="37"/>
          <c:order val="13"/>
          <c:tx>
            <c:strRef>
              <c:f>データ!$D$52</c:f>
              <c:strCache>
                <c:ptCount val="1"/>
                <c:pt idx="0">
                  <c:v>成田</c:v>
                </c:pt>
              </c:strCache>
            </c:strRef>
          </c:tx>
          <c:spPr>
            <a:ln>
              <a:solidFill>
                <a:srgbClr val="0070C0"/>
              </a:solidFill>
              <a:prstDash val="sysDash"/>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データ!$D$53:$D$62</c:f>
              <c:numCache>
                <c:formatCode>General</c:formatCode>
                <c:ptCount val="10"/>
                <c:pt idx="0">
                  <c:v>428</c:v>
                </c:pt>
                <c:pt idx="1">
                  <c:v>379</c:v>
                </c:pt>
                <c:pt idx="2">
                  <c:v>420</c:v>
                </c:pt>
                <c:pt idx="3">
                  <c:v>282</c:v>
                </c:pt>
                <c:pt idx="4">
                  <c:v>356</c:v>
                </c:pt>
                <c:pt idx="5">
                  <c:v>426</c:v>
                </c:pt>
                <c:pt idx="6">
                  <c:v>493</c:v>
                </c:pt>
                <c:pt idx="7">
                  <c:v>612</c:v>
                </c:pt>
                <c:pt idx="8">
                  <c:v>682</c:v>
                </c:pt>
                <c:pt idx="9" formatCode="0_ ">
                  <c:v>763.91250000000002</c:v>
                </c:pt>
              </c:numCache>
            </c:numRef>
          </c:val>
          <c:smooth val="0"/>
          <c:extLst xmlns:c16r2="http://schemas.microsoft.com/office/drawing/2015/06/chart">
            <c:ext xmlns:c16="http://schemas.microsoft.com/office/drawing/2014/chart" uri="{C3380CC4-5D6E-409C-BE32-E72D297353CC}">
              <c16:uniqueId val="{0000000D-1515-428F-911F-C3861A4367D1}"/>
            </c:ext>
          </c:extLst>
        </c:ser>
        <c:ser>
          <c:idx val="38"/>
          <c:order val="14"/>
          <c:tx>
            <c:strRef>
              <c:f>データ!$E$52</c:f>
              <c:strCache>
                <c:ptCount val="1"/>
                <c:pt idx="0">
                  <c:v>羽田</c:v>
                </c:pt>
              </c:strCache>
            </c:strRef>
          </c:tx>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データ!$E$53:$E$62</c:f>
              <c:numCache>
                <c:formatCode>General</c:formatCode>
                <c:ptCount val="10"/>
                <c:pt idx="0">
                  <c:v>53</c:v>
                </c:pt>
                <c:pt idx="1">
                  <c:v>51</c:v>
                </c:pt>
                <c:pt idx="2">
                  <c:v>75</c:v>
                </c:pt>
                <c:pt idx="3">
                  <c:v>91</c:v>
                </c:pt>
                <c:pt idx="4">
                  <c:v>110</c:v>
                </c:pt>
                <c:pt idx="5">
                  <c:v>129</c:v>
                </c:pt>
                <c:pt idx="6">
                  <c:v>175</c:v>
                </c:pt>
                <c:pt idx="7">
                  <c:v>249</c:v>
                </c:pt>
                <c:pt idx="8">
                  <c:v>326</c:v>
                </c:pt>
                <c:pt idx="9" formatCode="0_ ">
                  <c:v>374.55770000000001</c:v>
                </c:pt>
              </c:numCache>
            </c:numRef>
          </c:val>
          <c:smooth val="0"/>
          <c:extLst xmlns:c16r2="http://schemas.microsoft.com/office/drawing/2015/06/chart">
            <c:ext xmlns:c16="http://schemas.microsoft.com/office/drawing/2014/chart" uri="{C3380CC4-5D6E-409C-BE32-E72D297353CC}">
              <c16:uniqueId val="{0000000E-1515-428F-911F-C3861A4367D1}"/>
            </c:ext>
          </c:extLst>
        </c:ser>
        <c:ser>
          <c:idx val="39"/>
          <c:order val="15"/>
          <c:tx>
            <c:strRef>
              <c:f>データ!$C$52</c:f>
              <c:strCache>
                <c:ptCount val="1"/>
                <c:pt idx="0">
                  <c:v>関空</c:v>
                </c:pt>
              </c:strCache>
            </c:strRef>
          </c:tx>
          <c:spPr>
            <a:ln>
              <a:solidFill>
                <a:srgbClr val="FF0000"/>
              </a:solidFill>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データ!$C$53:$C$62</c:f>
              <c:numCache>
                <c:formatCode>General</c:formatCode>
                <c:ptCount val="10"/>
                <c:pt idx="0">
                  <c:v>164</c:v>
                </c:pt>
                <c:pt idx="1">
                  <c:v>135</c:v>
                </c:pt>
                <c:pt idx="2">
                  <c:v>175</c:v>
                </c:pt>
                <c:pt idx="3">
                  <c:v>139</c:v>
                </c:pt>
                <c:pt idx="4">
                  <c:v>179</c:v>
                </c:pt>
                <c:pt idx="5">
                  <c:v>232</c:v>
                </c:pt>
                <c:pt idx="6">
                  <c:v>317</c:v>
                </c:pt>
                <c:pt idx="7">
                  <c:v>501</c:v>
                </c:pt>
                <c:pt idx="8">
                  <c:v>609</c:v>
                </c:pt>
                <c:pt idx="9" formatCode="0_ ">
                  <c:v>715.99959999999999</c:v>
                </c:pt>
              </c:numCache>
            </c:numRef>
          </c:val>
          <c:smooth val="0"/>
          <c:extLst xmlns:c16r2="http://schemas.microsoft.com/office/drawing/2015/06/chart">
            <c:ext xmlns:c16="http://schemas.microsoft.com/office/drawing/2014/chart" uri="{C3380CC4-5D6E-409C-BE32-E72D297353CC}">
              <c16:uniqueId val="{0000000F-1515-428F-911F-C3861A4367D1}"/>
            </c:ext>
          </c:extLst>
        </c:ser>
        <c:ser>
          <c:idx val="40"/>
          <c:order val="16"/>
          <c:tx>
            <c:strRef>
              <c:f>データ!$D$52</c:f>
              <c:strCache>
                <c:ptCount val="1"/>
                <c:pt idx="0">
                  <c:v>成田</c:v>
                </c:pt>
              </c:strCache>
            </c:strRef>
          </c:tx>
          <c:spPr>
            <a:ln>
              <a:solidFill>
                <a:srgbClr val="0070C0"/>
              </a:solidFill>
              <a:prstDash val="sysDash"/>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データ!$D$53:$D$62</c:f>
              <c:numCache>
                <c:formatCode>General</c:formatCode>
                <c:ptCount val="10"/>
                <c:pt idx="0">
                  <c:v>428</c:v>
                </c:pt>
                <c:pt idx="1">
                  <c:v>379</c:v>
                </c:pt>
                <c:pt idx="2">
                  <c:v>420</c:v>
                </c:pt>
                <c:pt idx="3">
                  <c:v>282</c:v>
                </c:pt>
                <c:pt idx="4">
                  <c:v>356</c:v>
                </c:pt>
                <c:pt idx="5">
                  <c:v>426</c:v>
                </c:pt>
                <c:pt idx="6">
                  <c:v>493</c:v>
                </c:pt>
                <c:pt idx="7">
                  <c:v>612</c:v>
                </c:pt>
                <c:pt idx="8">
                  <c:v>682</c:v>
                </c:pt>
                <c:pt idx="9" formatCode="0_ ">
                  <c:v>763.91250000000002</c:v>
                </c:pt>
              </c:numCache>
            </c:numRef>
          </c:val>
          <c:smooth val="0"/>
          <c:extLst xmlns:c16r2="http://schemas.microsoft.com/office/drawing/2015/06/chart">
            <c:ext xmlns:c16="http://schemas.microsoft.com/office/drawing/2014/chart" uri="{C3380CC4-5D6E-409C-BE32-E72D297353CC}">
              <c16:uniqueId val="{00000010-1515-428F-911F-C3861A4367D1}"/>
            </c:ext>
          </c:extLst>
        </c:ser>
        <c:ser>
          <c:idx val="41"/>
          <c:order val="17"/>
          <c:tx>
            <c:strRef>
              <c:f>データ!$E$52</c:f>
              <c:strCache>
                <c:ptCount val="1"/>
                <c:pt idx="0">
                  <c:v>羽田</c:v>
                </c:pt>
              </c:strCache>
            </c:strRef>
          </c:tx>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データ!$E$53:$E$62</c:f>
              <c:numCache>
                <c:formatCode>General</c:formatCode>
                <c:ptCount val="10"/>
                <c:pt idx="0">
                  <c:v>53</c:v>
                </c:pt>
                <c:pt idx="1">
                  <c:v>51</c:v>
                </c:pt>
                <c:pt idx="2">
                  <c:v>75</c:v>
                </c:pt>
                <c:pt idx="3">
                  <c:v>91</c:v>
                </c:pt>
                <c:pt idx="4">
                  <c:v>110</c:v>
                </c:pt>
                <c:pt idx="5">
                  <c:v>129</c:v>
                </c:pt>
                <c:pt idx="6">
                  <c:v>175</c:v>
                </c:pt>
                <c:pt idx="7">
                  <c:v>249</c:v>
                </c:pt>
                <c:pt idx="8">
                  <c:v>326</c:v>
                </c:pt>
                <c:pt idx="9" formatCode="0_ ">
                  <c:v>374.55770000000001</c:v>
                </c:pt>
              </c:numCache>
            </c:numRef>
          </c:val>
          <c:smooth val="0"/>
          <c:extLst xmlns:c16r2="http://schemas.microsoft.com/office/drawing/2015/06/chart">
            <c:ext xmlns:c16="http://schemas.microsoft.com/office/drawing/2014/chart" uri="{C3380CC4-5D6E-409C-BE32-E72D297353CC}">
              <c16:uniqueId val="{00000011-1515-428F-911F-C3861A4367D1}"/>
            </c:ext>
          </c:extLst>
        </c:ser>
        <c:ser>
          <c:idx val="42"/>
          <c:order val="18"/>
          <c:tx>
            <c:strRef>
              <c:f>データ!$C$52</c:f>
              <c:strCache>
                <c:ptCount val="1"/>
                <c:pt idx="0">
                  <c:v>関空</c:v>
                </c:pt>
              </c:strCache>
            </c:strRef>
          </c:tx>
          <c:spPr>
            <a:ln>
              <a:solidFill>
                <a:srgbClr val="FF0000"/>
              </a:solidFill>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データ!$C$53:$C$62</c:f>
              <c:numCache>
                <c:formatCode>General</c:formatCode>
                <c:ptCount val="10"/>
                <c:pt idx="0">
                  <c:v>164</c:v>
                </c:pt>
                <c:pt idx="1">
                  <c:v>135</c:v>
                </c:pt>
                <c:pt idx="2">
                  <c:v>175</c:v>
                </c:pt>
                <c:pt idx="3">
                  <c:v>139</c:v>
                </c:pt>
                <c:pt idx="4">
                  <c:v>179</c:v>
                </c:pt>
                <c:pt idx="5">
                  <c:v>232</c:v>
                </c:pt>
                <c:pt idx="6">
                  <c:v>317</c:v>
                </c:pt>
                <c:pt idx="7">
                  <c:v>501</c:v>
                </c:pt>
                <c:pt idx="8">
                  <c:v>609</c:v>
                </c:pt>
                <c:pt idx="9" formatCode="0_ ">
                  <c:v>715.99959999999999</c:v>
                </c:pt>
              </c:numCache>
            </c:numRef>
          </c:val>
          <c:smooth val="0"/>
          <c:extLst xmlns:c16r2="http://schemas.microsoft.com/office/drawing/2015/06/chart">
            <c:ext xmlns:c16="http://schemas.microsoft.com/office/drawing/2014/chart" uri="{C3380CC4-5D6E-409C-BE32-E72D297353CC}">
              <c16:uniqueId val="{00000012-1515-428F-911F-C3861A4367D1}"/>
            </c:ext>
          </c:extLst>
        </c:ser>
        <c:ser>
          <c:idx val="43"/>
          <c:order val="19"/>
          <c:tx>
            <c:strRef>
              <c:f>データ!$D$52</c:f>
              <c:strCache>
                <c:ptCount val="1"/>
                <c:pt idx="0">
                  <c:v>成田</c:v>
                </c:pt>
              </c:strCache>
            </c:strRef>
          </c:tx>
          <c:spPr>
            <a:ln>
              <a:solidFill>
                <a:srgbClr val="0070C0"/>
              </a:solidFill>
              <a:prstDash val="sysDash"/>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データ!$D$53:$D$62</c:f>
              <c:numCache>
                <c:formatCode>General</c:formatCode>
                <c:ptCount val="10"/>
                <c:pt idx="0">
                  <c:v>428</c:v>
                </c:pt>
                <c:pt idx="1">
                  <c:v>379</c:v>
                </c:pt>
                <c:pt idx="2">
                  <c:v>420</c:v>
                </c:pt>
                <c:pt idx="3">
                  <c:v>282</c:v>
                </c:pt>
                <c:pt idx="4">
                  <c:v>356</c:v>
                </c:pt>
                <c:pt idx="5">
                  <c:v>426</c:v>
                </c:pt>
                <c:pt idx="6">
                  <c:v>493</c:v>
                </c:pt>
                <c:pt idx="7">
                  <c:v>612</c:v>
                </c:pt>
                <c:pt idx="8">
                  <c:v>682</c:v>
                </c:pt>
                <c:pt idx="9" formatCode="0_ ">
                  <c:v>763.91250000000002</c:v>
                </c:pt>
              </c:numCache>
            </c:numRef>
          </c:val>
          <c:smooth val="0"/>
          <c:extLst xmlns:c16r2="http://schemas.microsoft.com/office/drawing/2015/06/chart">
            <c:ext xmlns:c16="http://schemas.microsoft.com/office/drawing/2014/chart" uri="{C3380CC4-5D6E-409C-BE32-E72D297353CC}">
              <c16:uniqueId val="{00000013-1515-428F-911F-C3861A4367D1}"/>
            </c:ext>
          </c:extLst>
        </c:ser>
        <c:ser>
          <c:idx val="44"/>
          <c:order val="20"/>
          <c:tx>
            <c:strRef>
              <c:f>データ!$E$52</c:f>
              <c:strCache>
                <c:ptCount val="1"/>
                <c:pt idx="0">
                  <c:v>羽田</c:v>
                </c:pt>
              </c:strCache>
            </c:strRef>
          </c:tx>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データ!$E$53:$E$62</c:f>
              <c:numCache>
                <c:formatCode>General</c:formatCode>
                <c:ptCount val="10"/>
                <c:pt idx="0">
                  <c:v>53</c:v>
                </c:pt>
                <c:pt idx="1">
                  <c:v>51</c:v>
                </c:pt>
                <c:pt idx="2">
                  <c:v>75</c:v>
                </c:pt>
                <c:pt idx="3">
                  <c:v>91</c:v>
                </c:pt>
                <c:pt idx="4">
                  <c:v>110</c:v>
                </c:pt>
                <c:pt idx="5">
                  <c:v>129</c:v>
                </c:pt>
                <c:pt idx="6">
                  <c:v>175</c:v>
                </c:pt>
                <c:pt idx="7">
                  <c:v>249</c:v>
                </c:pt>
                <c:pt idx="8">
                  <c:v>326</c:v>
                </c:pt>
                <c:pt idx="9" formatCode="0_ ">
                  <c:v>374.55770000000001</c:v>
                </c:pt>
              </c:numCache>
            </c:numRef>
          </c:val>
          <c:smooth val="0"/>
          <c:extLst xmlns:c16r2="http://schemas.microsoft.com/office/drawing/2015/06/chart">
            <c:ext xmlns:c16="http://schemas.microsoft.com/office/drawing/2014/chart" uri="{C3380CC4-5D6E-409C-BE32-E72D297353CC}">
              <c16:uniqueId val="{00000014-1515-428F-911F-C3861A4367D1}"/>
            </c:ext>
          </c:extLst>
        </c:ser>
        <c:ser>
          <c:idx val="45"/>
          <c:order val="21"/>
          <c:tx>
            <c:strRef>
              <c:f>データ!$C$52</c:f>
              <c:strCache>
                <c:ptCount val="1"/>
                <c:pt idx="0">
                  <c:v>関空</c:v>
                </c:pt>
              </c:strCache>
            </c:strRef>
          </c:tx>
          <c:spPr>
            <a:ln>
              <a:solidFill>
                <a:srgbClr val="FF0000"/>
              </a:solidFill>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データ!$C$53:$C$62</c:f>
              <c:numCache>
                <c:formatCode>General</c:formatCode>
                <c:ptCount val="10"/>
                <c:pt idx="0">
                  <c:v>164</c:v>
                </c:pt>
                <c:pt idx="1">
                  <c:v>135</c:v>
                </c:pt>
                <c:pt idx="2">
                  <c:v>175</c:v>
                </c:pt>
                <c:pt idx="3">
                  <c:v>139</c:v>
                </c:pt>
                <c:pt idx="4">
                  <c:v>179</c:v>
                </c:pt>
                <c:pt idx="5">
                  <c:v>232</c:v>
                </c:pt>
                <c:pt idx="6">
                  <c:v>317</c:v>
                </c:pt>
                <c:pt idx="7">
                  <c:v>501</c:v>
                </c:pt>
                <c:pt idx="8">
                  <c:v>609</c:v>
                </c:pt>
                <c:pt idx="9" formatCode="0_ ">
                  <c:v>715.99959999999999</c:v>
                </c:pt>
              </c:numCache>
            </c:numRef>
          </c:val>
          <c:smooth val="0"/>
          <c:extLst xmlns:c16r2="http://schemas.microsoft.com/office/drawing/2015/06/chart">
            <c:ext xmlns:c16="http://schemas.microsoft.com/office/drawing/2014/chart" uri="{C3380CC4-5D6E-409C-BE32-E72D297353CC}">
              <c16:uniqueId val="{00000015-1515-428F-911F-C3861A4367D1}"/>
            </c:ext>
          </c:extLst>
        </c:ser>
        <c:ser>
          <c:idx val="46"/>
          <c:order val="22"/>
          <c:tx>
            <c:strRef>
              <c:f>データ!$D$52</c:f>
              <c:strCache>
                <c:ptCount val="1"/>
                <c:pt idx="0">
                  <c:v>成田</c:v>
                </c:pt>
              </c:strCache>
            </c:strRef>
          </c:tx>
          <c:spPr>
            <a:ln>
              <a:solidFill>
                <a:srgbClr val="0070C0"/>
              </a:solidFill>
              <a:prstDash val="sysDash"/>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データ!$D$53:$D$62</c:f>
              <c:numCache>
                <c:formatCode>General</c:formatCode>
                <c:ptCount val="10"/>
                <c:pt idx="0">
                  <c:v>428</c:v>
                </c:pt>
                <c:pt idx="1">
                  <c:v>379</c:v>
                </c:pt>
                <c:pt idx="2">
                  <c:v>420</c:v>
                </c:pt>
                <c:pt idx="3">
                  <c:v>282</c:v>
                </c:pt>
                <c:pt idx="4">
                  <c:v>356</c:v>
                </c:pt>
                <c:pt idx="5">
                  <c:v>426</c:v>
                </c:pt>
                <c:pt idx="6">
                  <c:v>493</c:v>
                </c:pt>
                <c:pt idx="7">
                  <c:v>612</c:v>
                </c:pt>
                <c:pt idx="8">
                  <c:v>682</c:v>
                </c:pt>
                <c:pt idx="9" formatCode="0_ ">
                  <c:v>763.91250000000002</c:v>
                </c:pt>
              </c:numCache>
            </c:numRef>
          </c:val>
          <c:smooth val="0"/>
          <c:extLst xmlns:c16r2="http://schemas.microsoft.com/office/drawing/2015/06/chart">
            <c:ext xmlns:c16="http://schemas.microsoft.com/office/drawing/2014/chart" uri="{C3380CC4-5D6E-409C-BE32-E72D297353CC}">
              <c16:uniqueId val="{00000016-1515-428F-911F-C3861A4367D1}"/>
            </c:ext>
          </c:extLst>
        </c:ser>
        <c:ser>
          <c:idx val="47"/>
          <c:order val="23"/>
          <c:tx>
            <c:strRef>
              <c:f>データ!$E$52</c:f>
              <c:strCache>
                <c:ptCount val="1"/>
                <c:pt idx="0">
                  <c:v>羽田</c:v>
                </c:pt>
              </c:strCache>
            </c:strRef>
          </c:tx>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データ!$E$53:$E$62</c:f>
              <c:numCache>
                <c:formatCode>General</c:formatCode>
                <c:ptCount val="10"/>
                <c:pt idx="0">
                  <c:v>53</c:v>
                </c:pt>
                <c:pt idx="1">
                  <c:v>51</c:v>
                </c:pt>
                <c:pt idx="2">
                  <c:v>75</c:v>
                </c:pt>
                <c:pt idx="3">
                  <c:v>91</c:v>
                </c:pt>
                <c:pt idx="4">
                  <c:v>110</c:v>
                </c:pt>
                <c:pt idx="5">
                  <c:v>129</c:v>
                </c:pt>
                <c:pt idx="6">
                  <c:v>175</c:v>
                </c:pt>
                <c:pt idx="7">
                  <c:v>249</c:v>
                </c:pt>
                <c:pt idx="8">
                  <c:v>326</c:v>
                </c:pt>
                <c:pt idx="9" formatCode="0_ ">
                  <c:v>374.55770000000001</c:v>
                </c:pt>
              </c:numCache>
            </c:numRef>
          </c:val>
          <c:smooth val="0"/>
          <c:extLst xmlns:c16r2="http://schemas.microsoft.com/office/drawing/2015/06/chart">
            <c:ext xmlns:c16="http://schemas.microsoft.com/office/drawing/2014/chart" uri="{C3380CC4-5D6E-409C-BE32-E72D297353CC}">
              <c16:uniqueId val="{00000017-1515-428F-911F-C3861A4367D1}"/>
            </c:ext>
          </c:extLst>
        </c:ser>
        <c:ser>
          <c:idx val="12"/>
          <c:order val="24"/>
          <c:tx>
            <c:strRef>
              <c:f>データ!$C$52</c:f>
              <c:strCache>
                <c:ptCount val="1"/>
                <c:pt idx="0">
                  <c:v>関空</c:v>
                </c:pt>
              </c:strCache>
            </c:strRef>
          </c:tx>
          <c:spPr>
            <a:ln>
              <a:solidFill>
                <a:srgbClr val="FF0000"/>
              </a:solidFill>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データ!$C$53:$C$62</c:f>
              <c:numCache>
                <c:formatCode>General</c:formatCode>
                <c:ptCount val="10"/>
                <c:pt idx="0">
                  <c:v>164</c:v>
                </c:pt>
                <c:pt idx="1">
                  <c:v>135</c:v>
                </c:pt>
                <c:pt idx="2">
                  <c:v>175</c:v>
                </c:pt>
                <c:pt idx="3">
                  <c:v>139</c:v>
                </c:pt>
                <c:pt idx="4">
                  <c:v>179</c:v>
                </c:pt>
                <c:pt idx="5">
                  <c:v>232</c:v>
                </c:pt>
                <c:pt idx="6">
                  <c:v>317</c:v>
                </c:pt>
                <c:pt idx="7">
                  <c:v>501</c:v>
                </c:pt>
                <c:pt idx="8">
                  <c:v>609</c:v>
                </c:pt>
                <c:pt idx="9" formatCode="0_ ">
                  <c:v>715.99959999999999</c:v>
                </c:pt>
              </c:numCache>
            </c:numRef>
          </c:val>
          <c:smooth val="0"/>
          <c:extLst xmlns:c16r2="http://schemas.microsoft.com/office/drawing/2015/06/chart">
            <c:ext xmlns:c16="http://schemas.microsoft.com/office/drawing/2014/chart" uri="{C3380CC4-5D6E-409C-BE32-E72D297353CC}">
              <c16:uniqueId val="{00000018-1515-428F-911F-C3861A4367D1}"/>
            </c:ext>
          </c:extLst>
        </c:ser>
        <c:ser>
          <c:idx val="13"/>
          <c:order val="25"/>
          <c:tx>
            <c:strRef>
              <c:f>データ!$D$52</c:f>
              <c:strCache>
                <c:ptCount val="1"/>
                <c:pt idx="0">
                  <c:v>成田</c:v>
                </c:pt>
              </c:strCache>
            </c:strRef>
          </c:tx>
          <c:spPr>
            <a:ln>
              <a:solidFill>
                <a:srgbClr val="0070C0"/>
              </a:solidFill>
              <a:prstDash val="sysDash"/>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データ!$D$53:$D$62</c:f>
              <c:numCache>
                <c:formatCode>General</c:formatCode>
                <c:ptCount val="10"/>
                <c:pt idx="0">
                  <c:v>428</c:v>
                </c:pt>
                <c:pt idx="1">
                  <c:v>379</c:v>
                </c:pt>
                <c:pt idx="2">
                  <c:v>420</c:v>
                </c:pt>
                <c:pt idx="3">
                  <c:v>282</c:v>
                </c:pt>
                <c:pt idx="4">
                  <c:v>356</c:v>
                </c:pt>
                <c:pt idx="5">
                  <c:v>426</c:v>
                </c:pt>
                <c:pt idx="6">
                  <c:v>493</c:v>
                </c:pt>
                <c:pt idx="7">
                  <c:v>612</c:v>
                </c:pt>
                <c:pt idx="8">
                  <c:v>682</c:v>
                </c:pt>
                <c:pt idx="9" formatCode="0_ ">
                  <c:v>763.91250000000002</c:v>
                </c:pt>
              </c:numCache>
            </c:numRef>
          </c:val>
          <c:smooth val="0"/>
          <c:extLst xmlns:c16r2="http://schemas.microsoft.com/office/drawing/2015/06/chart">
            <c:ext xmlns:c16="http://schemas.microsoft.com/office/drawing/2014/chart" uri="{C3380CC4-5D6E-409C-BE32-E72D297353CC}">
              <c16:uniqueId val="{00000019-1515-428F-911F-C3861A4367D1}"/>
            </c:ext>
          </c:extLst>
        </c:ser>
        <c:ser>
          <c:idx val="14"/>
          <c:order val="26"/>
          <c:tx>
            <c:strRef>
              <c:f>データ!$E$52</c:f>
              <c:strCache>
                <c:ptCount val="1"/>
                <c:pt idx="0">
                  <c:v>羽田</c:v>
                </c:pt>
              </c:strCache>
            </c:strRef>
          </c:tx>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データ!$E$53:$E$62</c:f>
              <c:numCache>
                <c:formatCode>General</c:formatCode>
                <c:ptCount val="10"/>
                <c:pt idx="0">
                  <c:v>53</c:v>
                </c:pt>
                <c:pt idx="1">
                  <c:v>51</c:v>
                </c:pt>
                <c:pt idx="2">
                  <c:v>75</c:v>
                </c:pt>
                <c:pt idx="3">
                  <c:v>91</c:v>
                </c:pt>
                <c:pt idx="4">
                  <c:v>110</c:v>
                </c:pt>
                <c:pt idx="5">
                  <c:v>129</c:v>
                </c:pt>
                <c:pt idx="6">
                  <c:v>175</c:v>
                </c:pt>
                <c:pt idx="7">
                  <c:v>249</c:v>
                </c:pt>
                <c:pt idx="8">
                  <c:v>326</c:v>
                </c:pt>
                <c:pt idx="9" formatCode="0_ ">
                  <c:v>374.55770000000001</c:v>
                </c:pt>
              </c:numCache>
            </c:numRef>
          </c:val>
          <c:smooth val="0"/>
          <c:extLst xmlns:c16r2="http://schemas.microsoft.com/office/drawing/2015/06/chart">
            <c:ext xmlns:c16="http://schemas.microsoft.com/office/drawing/2014/chart" uri="{C3380CC4-5D6E-409C-BE32-E72D297353CC}">
              <c16:uniqueId val="{0000001A-1515-428F-911F-C3861A4367D1}"/>
            </c:ext>
          </c:extLst>
        </c:ser>
        <c:ser>
          <c:idx val="15"/>
          <c:order val="27"/>
          <c:tx>
            <c:strRef>
              <c:f>データ!$C$52</c:f>
              <c:strCache>
                <c:ptCount val="1"/>
                <c:pt idx="0">
                  <c:v>関空</c:v>
                </c:pt>
              </c:strCache>
            </c:strRef>
          </c:tx>
          <c:spPr>
            <a:ln>
              <a:solidFill>
                <a:srgbClr val="FF0000"/>
              </a:solidFill>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データ!$C$53:$C$62</c:f>
              <c:numCache>
                <c:formatCode>General</c:formatCode>
                <c:ptCount val="10"/>
                <c:pt idx="0">
                  <c:v>164</c:v>
                </c:pt>
                <c:pt idx="1">
                  <c:v>135</c:v>
                </c:pt>
                <c:pt idx="2">
                  <c:v>175</c:v>
                </c:pt>
                <c:pt idx="3">
                  <c:v>139</c:v>
                </c:pt>
                <c:pt idx="4">
                  <c:v>179</c:v>
                </c:pt>
                <c:pt idx="5">
                  <c:v>232</c:v>
                </c:pt>
                <c:pt idx="6">
                  <c:v>317</c:v>
                </c:pt>
                <c:pt idx="7">
                  <c:v>501</c:v>
                </c:pt>
                <c:pt idx="8">
                  <c:v>609</c:v>
                </c:pt>
                <c:pt idx="9" formatCode="0_ ">
                  <c:v>715.99959999999999</c:v>
                </c:pt>
              </c:numCache>
            </c:numRef>
          </c:val>
          <c:smooth val="0"/>
          <c:extLst xmlns:c16r2="http://schemas.microsoft.com/office/drawing/2015/06/chart">
            <c:ext xmlns:c16="http://schemas.microsoft.com/office/drawing/2014/chart" uri="{C3380CC4-5D6E-409C-BE32-E72D297353CC}">
              <c16:uniqueId val="{0000001B-1515-428F-911F-C3861A4367D1}"/>
            </c:ext>
          </c:extLst>
        </c:ser>
        <c:ser>
          <c:idx val="16"/>
          <c:order val="28"/>
          <c:tx>
            <c:strRef>
              <c:f>データ!$D$52</c:f>
              <c:strCache>
                <c:ptCount val="1"/>
                <c:pt idx="0">
                  <c:v>成田</c:v>
                </c:pt>
              </c:strCache>
            </c:strRef>
          </c:tx>
          <c:spPr>
            <a:ln>
              <a:solidFill>
                <a:srgbClr val="0070C0"/>
              </a:solidFill>
              <a:prstDash val="sysDash"/>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データ!$D$53:$D$62</c:f>
              <c:numCache>
                <c:formatCode>General</c:formatCode>
                <c:ptCount val="10"/>
                <c:pt idx="0">
                  <c:v>428</c:v>
                </c:pt>
                <c:pt idx="1">
                  <c:v>379</c:v>
                </c:pt>
                <c:pt idx="2">
                  <c:v>420</c:v>
                </c:pt>
                <c:pt idx="3">
                  <c:v>282</c:v>
                </c:pt>
                <c:pt idx="4">
                  <c:v>356</c:v>
                </c:pt>
                <c:pt idx="5">
                  <c:v>426</c:v>
                </c:pt>
                <c:pt idx="6">
                  <c:v>493</c:v>
                </c:pt>
                <c:pt idx="7">
                  <c:v>612</c:v>
                </c:pt>
                <c:pt idx="8">
                  <c:v>682</c:v>
                </c:pt>
                <c:pt idx="9" formatCode="0_ ">
                  <c:v>763.91250000000002</c:v>
                </c:pt>
              </c:numCache>
            </c:numRef>
          </c:val>
          <c:smooth val="0"/>
          <c:extLst xmlns:c16r2="http://schemas.microsoft.com/office/drawing/2015/06/chart">
            <c:ext xmlns:c16="http://schemas.microsoft.com/office/drawing/2014/chart" uri="{C3380CC4-5D6E-409C-BE32-E72D297353CC}">
              <c16:uniqueId val="{0000001C-1515-428F-911F-C3861A4367D1}"/>
            </c:ext>
          </c:extLst>
        </c:ser>
        <c:ser>
          <c:idx val="17"/>
          <c:order val="29"/>
          <c:tx>
            <c:strRef>
              <c:f>データ!$E$52</c:f>
              <c:strCache>
                <c:ptCount val="1"/>
                <c:pt idx="0">
                  <c:v>羽田</c:v>
                </c:pt>
              </c:strCache>
            </c:strRef>
          </c:tx>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データ!$E$53:$E$62</c:f>
              <c:numCache>
                <c:formatCode>General</c:formatCode>
                <c:ptCount val="10"/>
                <c:pt idx="0">
                  <c:v>53</c:v>
                </c:pt>
                <c:pt idx="1">
                  <c:v>51</c:v>
                </c:pt>
                <c:pt idx="2">
                  <c:v>75</c:v>
                </c:pt>
                <c:pt idx="3">
                  <c:v>91</c:v>
                </c:pt>
                <c:pt idx="4">
                  <c:v>110</c:v>
                </c:pt>
                <c:pt idx="5">
                  <c:v>129</c:v>
                </c:pt>
                <c:pt idx="6">
                  <c:v>175</c:v>
                </c:pt>
                <c:pt idx="7">
                  <c:v>249</c:v>
                </c:pt>
                <c:pt idx="8">
                  <c:v>326</c:v>
                </c:pt>
                <c:pt idx="9" formatCode="0_ ">
                  <c:v>374.55770000000001</c:v>
                </c:pt>
              </c:numCache>
            </c:numRef>
          </c:val>
          <c:smooth val="0"/>
          <c:extLst xmlns:c16r2="http://schemas.microsoft.com/office/drawing/2015/06/chart">
            <c:ext xmlns:c16="http://schemas.microsoft.com/office/drawing/2014/chart" uri="{C3380CC4-5D6E-409C-BE32-E72D297353CC}">
              <c16:uniqueId val="{0000001D-1515-428F-911F-C3861A4367D1}"/>
            </c:ext>
          </c:extLst>
        </c:ser>
        <c:ser>
          <c:idx val="18"/>
          <c:order val="30"/>
          <c:tx>
            <c:strRef>
              <c:f>データ!$C$52</c:f>
              <c:strCache>
                <c:ptCount val="1"/>
                <c:pt idx="0">
                  <c:v>関空</c:v>
                </c:pt>
              </c:strCache>
            </c:strRef>
          </c:tx>
          <c:spPr>
            <a:ln>
              <a:solidFill>
                <a:srgbClr val="FF0000"/>
              </a:solidFill>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データ!$C$53:$C$62</c:f>
              <c:numCache>
                <c:formatCode>General</c:formatCode>
                <c:ptCount val="10"/>
                <c:pt idx="0">
                  <c:v>164</c:v>
                </c:pt>
                <c:pt idx="1">
                  <c:v>135</c:v>
                </c:pt>
                <c:pt idx="2">
                  <c:v>175</c:v>
                </c:pt>
                <c:pt idx="3">
                  <c:v>139</c:v>
                </c:pt>
                <c:pt idx="4">
                  <c:v>179</c:v>
                </c:pt>
                <c:pt idx="5">
                  <c:v>232</c:v>
                </c:pt>
                <c:pt idx="6">
                  <c:v>317</c:v>
                </c:pt>
                <c:pt idx="7">
                  <c:v>501</c:v>
                </c:pt>
                <c:pt idx="8">
                  <c:v>609</c:v>
                </c:pt>
                <c:pt idx="9" formatCode="0_ ">
                  <c:v>715.99959999999999</c:v>
                </c:pt>
              </c:numCache>
            </c:numRef>
          </c:val>
          <c:smooth val="0"/>
          <c:extLst xmlns:c16r2="http://schemas.microsoft.com/office/drawing/2015/06/chart">
            <c:ext xmlns:c16="http://schemas.microsoft.com/office/drawing/2014/chart" uri="{C3380CC4-5D6E-409C-BE32-E72D297353CC}">
              <c16:uniqueId val="{0000001E-1515-428F-911F-C3861A4367D1}"/>
            </c:ext>
          </c:extLst>
        </c:ser>
        <c:ser>
          <c:idx val="19"/>
          <c:order val="31"/>
          <c:tx>
            <c:strRef>
              <c:f>データ!$D$52</c:f>
              <c:strCache>
                <c:ptCount val="1"/>
                <c:pt idx="0">
                  <c:v>成田</c:v>
                </c:pt>
              </c:strCache>
            </c:strRef>
          </c:tx>
          <c:spPr>
            <a:ln>
              <a:solidFill>
                <a:srgbClr val="0070C0"/>
              </a:solidFill>
              <a:prstDash val="sysDash"/>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データ!$D$53:$D$62</c:f>
              <c:numCache>
                <c:formatCode>General</c:formatCode>
                <c:ptCount val="10"/>
                <c:pt idx="0">
                  <c:v>428</c:v>
                </c:pt>
                <c:pt idx="1">
                  <c:v>379</c:v>
                </c:pt>
                <c:pt idx="2">
                  <c:v>420</c:v>
                </c:pt>
                <c:pt idx="3">
                  <c:v>282</c:v>
                </c:pt>
                <c:pt idx="4">
                  <c:v>356</c:v>
                </c:pt>
                <c:pt idx="5">
                  <c:v>426</c:v>
                </c:pt>
                <c:pt idx="6">
                  <c:v>493</c:v>
                </c:pt>
                <c:pt idx="7">
                  <c:v>612</c:v>
                </c:pt>
                <c:pt idx="8">
                  <c:v>682</c:v>
                </c:pt>
                <c:pt idx="9" formatCode="0_ ">
                  <c:v>763.91250000000002</c:v>
                </c:pt>
              </c:numCache>
            </c:numRef>
          </c:val>
          <c:smooth val="0"/>
          <c:extLst xmlns:c16r2="http://schemas.microsoft.com/office/drawing/2015/06/chart">
            <c:ext xmlns:c16="http://schemas.microsoft.com/office/drawing/2014/chart" uri="{C3380CC4-5D6E-409C-BE32-E72D297353CC}">
              <c16:uniqueId val="{0000001F-1515-428F-911F-C3861A4367D1}"/>
            </c:ext>
          </c:extLst>
        </c:ser>
        <c:ser>
          <c:idx val="20"/>
          <c:order val="32"/>
          <c:tx>
            <c:strRef>
              <c:f>データ!$E$52</c:f>
              <c:strCache>
                <c:ptCount val="1"/>
                <c:pt idx="0">
                  <c:v>羽田</c:v>
                </c:pt>
              </c:strCache>
            </c:strRef>
          </c:tx>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データ!$E$53:$E$62</c:f>
              <c:numCache>
                <c:formatCode>General</c:formatCode>
                <c:ptCount val="10"/>
                <c:pt idx="0">
                  <c:v>53</c:v>
                </c:pt>
                <c:pt idx="1">
                  <c:v>51</c:v>
                </c:pt>
                <c:pt idx="2">
                  <c:v>75</c:v>
                </c:pt>
                <c:pt idx="3">
                  <c:v>91</c:v>
                </c:pt>
                <c:pt idx="4">
                  <c:v>110</c:v>
                </c:pt>
                <c:pt idx="5">
                  <c:v>129</c:v>
                </c:pt>
                <c:pt idx="6">
                  <c:v>175</c:v>
                </c:pt>
                <c:pt idx="7">
                  <c:v>249</c:v>
                </c:pt>
                <c:pt idx="8">
                  <c:v>326</c:v>
                </c:pt>
                <c:pt idx="9" formatCode="0_ ">
                  <c:v>374.55770000000001</c:v>
                </c:pt>
              </c:numCache>
            </c:numRef>
          </c:val>
          <c:smooth val="0"/>
          <c:extLst xmlns:c16r2="http://schemas.microsoft.com/office/drawing/2015/06/chart">
            <c:ext xmlns:c16="http://schemas.microsoft.com/office/drawing/2014/chart" uri="{C3380CC4-5D6E-409C-BE32-E72D297353CC}">
              <c16:uniqueId val="{00000020-1515-428F-911F-C3861A4367D1}"/>
            </c:ext>
          </c:extLst>
        </c:ser>
        <c:ser>
          <c:idx val="21"/>
          <c:order val="33"/>
          <c:tx>
            <c:strRef>
              <c:f>データ!$C$52</c:f>
              <c:strCache>
                <c:ptCount val="1"/>
                <c:pt idx="0">
                  <c:v>関空</c:v>
                </c:pt>
              </c:strCache>
            </c:strRef>
          </c:tx>
          <c:spPr>
            <a:ln>
              <a:solidFill>
                <a:srgbClr val="FF0000"/>
              </a:solidFill>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データ!$C$53:$C$62</c:f>
              <c:numCache>
                <c:formatCode>General</c:formatCode>
                <c:ptCount val="10"/>
                <c:pt idx="0">
                  <c:v>164</c:v>
                </c:pt>
                <c:pt idx="1">
                  <c:v>135</c:v>
                </c:pt>
                <c:pt idx="2">
                  <c:v>175</c:v>
                </c:pt>
                <c:pt idx="3">
                  <c:v>139</c:v>
                </c:pt>
                <c:pt idx="4">
                  <c:v>179</c:v>
                </c:pt>
                <c:pt idx="5">
                  <c:v>232</c:v>
                </c:pt>
                <c:pt idx="6">
                  <c:v>317</c:v>
                </c:pt>
                <c:pt idx="7">
                  <c:v>501</c:v>
                </c:pt>
                <c:pt idx="8">
                  <c:v>609</c:v>
                </c:pt>
                <c:pt idx="9" formatCode="0_ ">
                  <c:v>715.99959999999999</c:v>
                </c:pt>
              </c:numCache>
            </c:numRef>
          </c:val>
          <c:smooth val="0"/>
          <c:extLst xmlns:c16r2="http://schemas.microsoft.com/office/drawing/2015/06/chart">
            <c:ext xmlns:c16="http://schemas.microsoft.com/office/drawing/2014/chart" uri="{C3380CC4-5D6E-409C-BE32-E72D297353CC}">
              <c16:uniqueId val="{00000021-1515-428F-911F-C3861A4367D1}"/>
            </c:ext>
          </c:extLst>
        </c:ser>
        <c:ser>
          <c:idx val="22"/>
          <c:order val="34"/>
          <c:tx>
            <c:strRef>
              <c:f>データ!$D$52</c:f>
              <c:strCache>
                <c:ptCount val="1"/>
                <c:pt idx="0">
                  <c:v>成田</c:v>
                </c:pt>
              </c:strCache>
            </c:strRef>
          </c:tx>
          <c:spPr>
            <a:ln>
              <a:solidFill>
                <a:srgbClr val="0070C0"/>
              </a:solidFill>
              <a:prstDash val="sysDash"/>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データ!$D$53:$D$62</c:f>
              <c:numCache>
                <c:formatCode>General</c:formatCode>
                <c:ptCount val="10"/>
                <c:pt idx="0">
                  <c:v>428</c:v>
                </c:pt>
                <c:pt idx="1">
                  <c:v>379</c:v>
                </c:pt>
                <c:pt idx="2">
                  <c:v>420</c:v>
                </c:pt>
                <c:pt idx="3">
                  <c:v>282</c:v>
                </c:pt>
                <c:pt idx="4">
                  <c:v>356</c:v>
                </c:pt>
                <c:pt idx="5">
                  <c:v>426</c:v>
                </c:pt>
                <c:pt idx="6">
                  <c:v>493</c:v>
                </c:pt>
                <c:pt idx="7">
                  <c:v>612</c:v>
                </c:pt>
                <c:pt idx="8">
                  <c:v>682</c:v>
                </c:pt>
                <c:pt idx="9" formatCode="0_ ">
                  <c:v>763.91250000000002</c:v>
                </c:pt>
              </c:numCache>
            </c:numRef>
          </c:val>
          <c:smooth val="0"/>
          <c:extLst xmlns:c16r2="http://schemas.microsoft.com/office/drawing/2015/06/chart">
            <c:ext xmlns:c16="http://schemas.microsoft.com/office/drawing/2014/chart" uri="{C3380CC4-5D6E-409C-BE32-E72D297353CC}">
              <c16:uniqueId val="{00000022-1515-428F-911F-C3861A4367D1}"/>
            </c:ext>
          </c:extLst>
        </c:ser>
        <c:ser>
          <c:idx val="23"/>
          <c:order val="35"/>
          <c:tx>
            <c:strRef>
              <c:f>データ!$E$52</c:f>
              <c:strCache>
                <c:ptCount val="1"/>
                <c:pt idx="0">
                  <c:v>羽田</c:v>
                </c:pt>
              </c:strCache>
            </c:strRef>
          </c:tx>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データ!$E$53:$E$62</c:f>
              <c:numCache>
                <c:formatCode>General</c:formatCode>
                <c:ptCount val="10"/>
                <c:pt idx="0">
                  <c:v>53</c:v>
                </c:pt>
                <c:pt idx="1">
                  <c:v>51</c:v>
                </c:pt>
                <c:pt idx="2">
                  <c:v>75</c:v>
                </c:pt>
                <c:pt idx="3">
                  <c:v>91</c:v>
                </c:pt>
                <c:pt idx="4">
                  <c:v>110</c:v>
                </c:pt>
                <c:pt idx="5">
                  <c:v>129</c:v>
                </c:pt>
                <c:pt idx="6">
                  <c:v>175</c:v>
                </c:pt>
                <c:pt idx="7">
                  <c:v>249</c:v>
                </c:pt>
                <c:pt idx="8">
                  <c:v>326</c:v>
                </c:pt>
                <c:pt idx="9" formatCode="0_ ">
                  <c:v>374.55770000000001</c:v>
                </c:pt>
              </c:numCache>
            </c:numRef>
          </c:val>
          <c:smooth val="0"/>
          <c:extLst xmlns:c16r2="http://schemas.microsoft.com/office/drawing/2015/06/chart">
            <c:ext xmlns:c16="http://schemas.microsoft.com/office/drawing/2014/chart" uri="{C3380CC4-5D6E-409C-BE32-E72D297353CC}">
              <c16:uniqueId val="{00000023-1515-428F-911F-C3861A4367D1}"/>
            </c:ext>
          </c:extLst>
        </c:ser>
        <c:ser>
          <c:idx val="6"/>
          <c:order val="36"/>
          <c:tx>
            <c:strRef>
              <c:f>データ!$C$52</c:f>
              <c:strCache>
                <c:ptCount val="1"/>
                <c:pt idx="0">
                  <c:v>関空</c:v>
                </c:pt>
              </c:strCache>
            </c:strRef>
          </c:tx>
          <c:spPr>
            <a:ln>
              <a:solidFill>
                <a:srgbClr val="FF0000"/>
              </a:solidFill>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データ!$C$53:$C$62</c:f>
              <c:numCache>
                <c:formatCode>General</c:formatCode>
                <c:ptCount val="10"/>
                <c:pt idx="0">
                  <c:v>164</c:v>
                </c:pt>
                <c:pt idx="1">
                  <c:v>135</c:v>
                </c:pt>
                <c:pt idx="2">
                  <c:v>175</c:v>
                </c:pt>
                <c:pt idx="3">
                  <c:v>139</c:v>
                </c:pt>
                <c:pt idx="4">
                  <c:v>179</c:v>
                </c:pt>
                <c:pt idx="5">
                  <c:v>232</c:v>
                </c:pt>
                <c:pt idx="6">
                  <c:v>317</c:v>
                </c:pt>
                <c:pt idx="7">
                  <c:v>501</c:v>
                </c:pt>
                <c:pt idx="8">
                  <c:v>609</c:v>
                </c:pt>
                <c:pt idx="9" formatCode="0_ ">
                  <c:v>715.99959999999999</c:v>
                </c:pt>
              </c:numCache>
            </c:numRef>
          </c:val>
          <c:smooth val="0"/>
          <c:extLst xmlns:c16r2="http://schemas.microsoft.com/office/drawing/2015/06/chart">
            <c:ext xmlns:c16="http://schemas.microsoft.com/office/drawing/2014/chart" uri="{C3380CC4-5D6E-409C-BE32-E72D297353CC}">
              <c16:uniqueId val="{00000024-1515-428F-911F-C3861A4367D1}"/>
            </c:ext>
          </c:extLst>
        </c:ser>
        <c:ser>
          <c:idx val="7"/>
          <c:order val="37"/>
          <c:tx>
            <c:strRef>
              <c:f>データ!$D$52</c:f>
              <c:strCache>
                <c:ptCount val="1"/>
                <c:pt idx="0">
                  <c:v>成田</c:v>
                </c:pt>
              </c:strCache>
            </c:strRef>
          </c:tx>
          <c:spPr>
            <a:ln>
              <a:solidFill>
                <a:srgbClr val="0070C0"/>
              </a:solidFill>
              <a:prstDash val="sysDash"/>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データ!$D$53:$D$62</c:f>
              <c:numCache>
                <c:formatCode>General</c:formatCode>
                <c:ptCount val="10"/>
                <c:pt idx="0">
                  <c:v>428</c:v>
                </c:pt>
                <c:pt idx="1">
                  <c:v>379</c:v>
                </c:pt>
                <c:pt idx="2">
                  <c:v>420</c:v>
                </c:pt>
                <c:pt idx="3">
                  <c:v>282</c:v>
                </c:pt>
                <c:pt idx="4">
                  <c:v>356</c:v>
                </c:pt>
                <c:pt idx="5">
                  <c:v>426</c:v>
                </c:pt>
                <c:pt idx="6">
                  <c:v>493</c:v>
                </c:pt>
                <c:pt idx="7">
                  <c:v>612</c:v>
                </c:pt>
                <c:pt idx="8">
                  <c:v>682</c:v>
                </c:pt>
                <c:pt idx="9" formatCode="0_ ">
                  <c:v>763.91250000000002</c:v>
                </c:pt>
              </c:numCache>
            </c:numRef>
          </c:val>
          <c:smooth val="0"/>
          <c:extLst xmlns:c16r2="http://schemas.microsoft.com/office/drawing/2015/06/chart">
            <c:ext xmlns:c16="http://schemas.microsoft.com/office/drawing/2014/chart" uri="{C3380CC4-5D6E-409C-BE32-E72D297353CC}">
              <c16:uniqueId val="{00000025-1515-428F-911F-C3861A4367D1}"/>
            </c:ext>
          </c:extLst>
        </c:ser>
        <c:ser>
          <c:idx val="8"/>
          <c:order val="38"/>
          <c:tx>
            <c:strRef>
              <c:f>データ!$E$52</c:f>
              <c:strCache>
                <c:ptCount val="1"/>
                <c:pt idx="0">
                  <c:v>羽田</c:v>
                </c:pt>
              </c:strCache>
            </c:strRef>
          </c:tx>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データ!$E$53:$E$62</c:f>
              <c:numCache>
                <c:formatCode>General</c:formatCode>
                <c:ptCount val="10"/>
                <c:pt idx="0">
                  <c:v>53</c:v>
                </c:pt>
                <c:pt idx="1">
                  <c:v>51</c:v>
                </c:pt>
                <c:pt idx="2">
                  <c:v>75</c:v>
                </c:pt>
                <c:pt idx="3">
                  <c:v>91</c:v>
                </c:pt>
                <c:pt idx="4">
                  <c:v>110</c:v>
                </c:pt>
                <c:pt idx="5">
                  <c:v>129</c:v>
                </c:pt>
                <c:pt idx="6">
                  <c:v>175</c:v>
                </c:pt>
                <c:pt idx="7">
                  <c:v>249</c:v>
                </c:pt>
                <c:pt idx="8">
                  <c:v>326</c:v>
                </c:pt>
                <c:pt idx="9" formatCode="0_ ">
                  <c:v>374.55770000000001</c:v>
                </c:pt>
              </c:numCache>
            </c:numRef>
          </c:val>
          <c:smooth val="0"/>
          <c:extLst xmlns:c16r2="http://schemas.microsoft.com/office/drawing/2015/06/chart">
            <c:ext xmlns:c16="http://schemas.microsoft.com/office/drawing/2014/chart" uri="{C3380CC4-5D6E-409C-BE32-E72D297353CC}">
              <c16:uniqueId val="{00000026-1515-428F-911F-C3861A4367D1}"/>
            </c:ext>
          </c:extLst>
        </c:ser>
        <c:ser>
          <c:idx val="9"/>
          <c:order val="39"/>
          <c:tx>
            <c:strRef>
              <c:f>データ!$C$52</c:f>
              <c:strCache>
                <c:ptCount val="1"/>
                <c:pt idx="0">
                  <c:v>関空</c:v>
                </c:pt>
              </c:strCache>
            </c:strRef>
          </c:tx>
          <c:spPr>
            <a:ln>
              <a:solidFill>
                <a:srgbClr val="FF0000"/>
              </a:solidFill>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データ!$C$53:$C$62</c:f>
              <c:numCache>
                <c:formatCode>General</c:formatCode>
                <c:ptCount val="10"/>
                <c:pt idx="0">
                  <c:v>164</c:v>
                </c:pt>
                <c:pt idx="1">
                  <c:v>135</c:v>
                </c:pt>
                <c:pt idx="2">
                  <c:v>175</c:v>
                </c:pt>
                <c:pt idx="3">
                  <c:v>139</c:v>
                </c:pt>
                <c:pt idx="4">
                  <c:v>179</c:v>
                </c:pt>
                <c:pt idx="5">
                  <c:v>232</c:v>
                </c:pt>
                <c:pt idx="6">
                  <c:v>317</c:v>
                </c:pt>
                <c:pt idx="7">
                  <c:v>501</c:v>
                </c:pt>
                <c:pt idx="8">
                  <c:v>609</c:v>
                </c:pt>
                <c:pt idx="9" formatCode="0_ ">
                  <c:v>715.99959999999999</c:v>
                </c:pt>
              </c:numCache>
            </c:numRef>
          </c:val>
          <c:smooth val="0"/>
          <c:extLst xmlns:c16r2="http://schemas.microsoft.com/office/drawing/2015/06/chart">
            <c:ext xmlns:c16="http://schemas.microsoft.com/office/drawing/2014/chart" uri="{C3380CC4-5D6E-409C-BE32-E72D297353CC}">
              <c16:uniqueId val="{00000027-1515-428F-911F-C3861A4367D1}"/>
            </c:ext>
          </c:extLst>
        </c:ser>
        <c:ser>
          <c:idx val="10"/>
          <c:order val="40"/>
          <c:tx>
            <c:strRef>
              <c:f>データ!$D$52</c:f>
              <c:strCache>
                <c:ptCount val="1"/>
                <c:pt idx="0">
                  <c:v>成田</c:v>
                </c:pt>
              </c:strCache>
            </c:strRef>
          </c:tx>
          <c:spPr>
            <a:ln>
              <a:solidFill>
                <a:srgbClr val="0070C0"/>
              </a:solidFill>
              <a:prstDash val="sysDash"/>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データ!$D$53:$D$62</c:f>
              <c:numCache>
                <c:formatCode>General</c:formatCode>
                <c:ptCount val="10"/>
                <c:pt idx="0">
                  <c:v>428</c:v>
                </c:pt>
                <c:pt idx="1">
                  <c:v>379</c:v>
                </c:pt>
                <c:pt idx="2">
                  <c:v>420</c:v>
                </c:pt>
                <c:pt idx="3">
                  <c:v>282</c:v>
                </c:pt>
                <c:pt idx="4">
                  <c:v>356</c:v>
                </c:pt>
                <c:pt idx="5">
                  <c:v>426</c:v>
                </c:pt>
                <c:pt idx="6">
                  <c:v>493</c:v>
                </c:pt>
                <c:pt idx="7">
                  <c:v>612</c:v>
                </c:pt>
                <c:pt idx="8">
                  <c:v>682</c:v>
                </c:pt>
                <c:pt idx="9" formatCode="0_ ">
                  <c:v>763.91250000000002</c:v>
                </c:pt>
              </c:numCache>
            </c:numRef>
          </c:val>
          <c:smooth val="0"/>
          <c:extLst xmlns:c16r2="http://schemas.microsoft.com/office/drawing/2015/06/chart">
            <c:ext xmlns:c16="http://schemas.microsoft.com/office/drawing/2014/chart" uri="{C3380CC4-5D6E-409C-BE32-E72D297353CC}">
              <c16:uniqueId val="{00000028-1515-428F-911F-C3861A4367D1}"/>
            </c:ext>
          </c:extLst>
        </c:ser>
        <c:ser>
          <c:idx val="11"/>
          <c:order val="41"/>
          <c:tx>
            <c:strRef>
              <c:f>データ!$E$52</c:f>
              <c:strCache>
                <c:ptCount val="1"/>
                <c:pt idx="0">
                  <c:v>羽田</c:v>
                </c:pt>
              </c:strCache>
            </c:strRef>
          </c:tx>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データ!$E$53:$E$62</c:f>
              <c:numCache>
                <c:formatCode>General</c:formatCode>
                <c:ptCount val="10"/>
                <c:pt idx="0">
                  <c:v>53</c:v>
                </c:pt>
                <c:pt idx="1">
                  <c:v>51</c:v>
                </c:pt>
                <c:pt idx="2">
                  <c:v>75</c:v>
                </c:pt>
                <c:pt idx="3">
                  <c:v>91</c:v>
                </c:pt>
                <c:pt idx="4">
                  <c:v>110</c:v>
                </c:pt>
                <c:pt idx="5">
                  <c:v>129</c:v>
                </c:pt>
                <c:pt idx="6">
                  <c:v>175</c:v>
                </c:pt>
                <c:pt idx="7">
                  <c:v>249</c:v>
                </c:pt>
                <c:pt idx="8">
                  <c:v>326</c:v>
                </c:pt>
                <c:pt idx="9" formatCode="0_ ">
                  <c:v>374.55770000000001</c:v>
                </c:pt>
              </c:numCache>
            </c:numRef>
          </c:val>
          <c:smooth val="0"/>
          <c:extLst xmlns:c16r2="http://schemas.microsoft.com/office/drawing/2015/06/chart">
            <c:ext xmlns:c16="http://schemas.microsoft.com/office/drawing/2014/chart" uri="{C3380CC4-5D6E-409C-BE32-E72D297353CC}">
              <c16:uniqueId val="{00000029-1515-428F-911F-C3861A4367D1}"/>
            </c:ext>
          </c:extLst>
        </c:ser>
        <c:ser>
          <c:idx val="3"/>
          <c:order val="42"/>
          <c:tx>
            <c:strRef>
              <c:f>データ!$C$52</c:f>
              <c:strCache>
                <c:ptCount val="1"/>
                <c:pt idx="0">
                  <c:v>関空</c:v>
                </c:pt>
              </c:strCache>
            </c:strRef>
          </c:tx>
          <c:spPr>
            <a:ln>
              <a:solidFill>
                <a:srgbClr val="FF0000"/>
              </a:solidFill>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データ!$C$53:$C$62</c:f>
              <c:numCache>
                <c:formatCode>General</c:formatCode>
                <c:ptCount val="10"/>
                <c:pt idx="0">
                  <c:v>164</c:v>
                </c:pt>
                <c:pt idx="1">
                  <c:v>135</c:v>
                </c:pt>
                <c:pt idx="2">
                  <c:v>175</c:v>
                </c:pt>
                <c:pt idx="3">
                  <c:v>139</c:v>
                </c:pt>
                <c:pt idx="4">
                  <c:v>179</c:v>
                </c:pt>
                <c:pt idx="5">
                  <c:v>232</c:v>
                </c:pt>
                <c:pt idx="6">
                  <c:v>317</c:v>
                </c:pt>
                <c:pt idx="7">
                  <c:v>501</c:v>
                </c:pt>
                <c:pt idx="8">
                  <c:v>609</c:v>
                </c:pt>
                <c:pt idx="9" formatCode="0_ ">
                  <c:v>715.99959999999999</c:v>
                </c:pt>
              </c:numCache>
            </c:numRef>
          </c:val>
          <c:smooth val="0"/>
          <c:extLst xmlns:c16r2="http://schemas.microsoft.com/office/drawing/2015/06/chart">
            <c:ext xmlns:c16="http://schemas.microsoft.com/office/drawing/2014/chart" uri="{C3380CC4-5D6E-409C-BE32-E72D297353CC}">
              <c16:uniqueId val="{0000002A-1515-428F-911F-C3861A4367D1}"/>
            </c:ext>
          </c:extLst>
        </c:ser>
        <c:ser>
          <c:idx val="4"/>
          <c:order val="43"/>
          <c:tx>
            <c:strRef>
              <c:f>データ!$D$52</c:f>
              <c:strCache>
                <c:ptCount val="1"/>
                <c:pt idx="0">
                  <c:v>成田</c:v>
                </c:pt>
              </c:strCache>
            </c:strRef>
          </c:tx>
          <c:spPr>
            <a:ln>
              <a:solidFill>
                <a:srgbClr val="0070C0"/>
              </a:solidFill>
              <a:prstDash val="sysDash"/>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データ!$D$53:$D$62</c:f>
              <c:numCache>
                <c:formatCode>General</c:formatCode>
                <c:ptCount val="10"/>
                <c:pt idx="0">
                  <c:v>428</c:v>
                </c:pt>
                <c:pt idx="1">
                  <c:v>379</c:v>
                </c:pt>
                <c:pt idx="2">
                  <c:v>420</c:v>
                </c:pt>
                <c:pt idx="3">
                  <c:v>282</c:v>
                </c:pt>
                <c:pt idx="4">
                  <c:v>356</c:v>
                </c:pt>
                <c:pt idx="5">
                  <c:v>426</c:v>
                </c:pt>
                <c:pt idx="6">
                  <c:v>493</c:v>
                </c:pt>
                <c:pt idx="7">
                  <c:v>612</c:v>
                </c:pt>
                <c:pt idx="8">
                  <c:v>682</c:v>
                </c:pt>
                <c:pt idx="9" formatCode="0_ ">
                  <c:v>763.91250000000002</c:v>
                </c:pt>
              </c:numCache>
            </c:numRef>
          </c:val>
          <c:smooth val="0"/>
          <c:extLst xmlns:c16r2="http://schemas.microsoft.com/office/drawing/2015/06/chart">
            <c:ext xmlns:c16="http://schemas.microsoft.com/office/drawing/2014/chart" uri="{C3380CC4-5D6E-409C-BE32-E72D297353CC}">
              <c16:uniqueId val="{0000002B-1515-428F-911F-C3861A4367D1}"/>
            </c:ext>
          </c:extLst>
        </c:ser>
        <c:ser>
          <c:idx val="5"/>
          <c:order val="44"/>
          <c:tx>
            <c:strRef>
              <c:f>データ!$E$52</c:f>
              <c:strCache>
                <c:ptCount val="1"/>
                <c:pt idx="0">
                  <c:v>羽田</c:v>
                </c:pt>
              </c:strCache>
            </c:strRef>
          </c:tx>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データ!$E$53:$E$62</c:f>
              <c:numCache>
                <c:formatCode>General</c:formatCode>
                <c:ptCount val="10"/>
                <c:pt idx="0">
                  <c:v>53</c:v>
                </c:pt>
                <c:pt idx="1">
                  <c:v>51</c:v>
                </c:pt>
                <c:pt idx="2">
                  <c:v>75</c:v>
                </c:pt>
                <c:pt idx="3">
                  <c:v>91</c:v>
                </c:pt>
                <c:pt idx="4">
                  <c:v>110</c:v>
                </c:pt>
                <c:pt idx="5">
                  <c:v>129</c:v>
                </c:pt>
                <c:pt idx="6">
                  <c:v>175</c:v>
                </c:pt>
                <c:pt idx="7">
                  <c:v>249</c:v>
                </c:pt>
                <c:pt idx="8">
                  <c:v>326</c:v>
                </c:pt>
                <c:pt idx="9" formatCode="0_ ">
                  <c:v>374.55770000000001</c:v>
                </c:pt>
              </c:numCache>
            </c:numRef>
          </c:val>
          <c:smooth val="0"/>
          <c:extLst xmlns:c16r2="http://schemas.microsoft.com/office/drawing/2015/06/chart">
            <c:ext xmlns:c16="http://schemas.microsoft.com/office/drawing/2014/chart" uri="{C3380CC4-5D6E-409C-BE32-E72D297353CC}">
              <c16:uniqueId val="{0000002C-1515-428F-911F-C3861A4367D1}"/>
            </c:ext>
          </c:extLst>
        </c:ser>
        <c:ser>
          <c:idx val="0"/>
          <c:order val="45"/>
          <c:tx>
            <c:strRef>
              <c:f>データ!$C$52</c:f>
              <c:strCache>
                <c:ptCount val="1"/>
                <c:pt idx="0">
                  <c:v>関空</c:v>
                </c:pt>
              </c:strCache>
            </c:strRef>
          </c:tx>
          <c:spPr>
            <a:ln>
              <a:solidFill>
                <a:srgbClr val="FF0000"/>
              </a:solidFill>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データ!$C$53:$C$62</c:f>
              <c:numCache>
                <c:formatCode>General</c:formatCode>
                <c:ptCount val="10"/>
                <c:pt idx="0">
                  <c:v>164</c:v>
                </c:pt>
                <c:pt idx="1">
                  <c:v>135</c:v>
                </c:pt>
                <c:pt idx="2">
                  <c:v>175</c:v>
                </c:pt>
                <c:pt idx="3">
                  <c:v>139</c:v>
                </c:pt>
                <c:pt idx="4">
                  <c:v>179</c:v>
                </c:pt>
                <c:pt idx="5">
                  <c:v>232</c:v>
                </c:pt>
                <c:pt idx="6">
                  <c:v>317</c:v>
                </c:pt>
                <c:pt idx="7">
                  <c:v>501</c:v>
                </c:pt>
                <c:pt idx="8">
                  <c:v>609</c:v>
                </c:pt>
                <c:pt idx="9" formatCode="0_ ">
                  <c:v>715.99959999999999</c:v>
                </c:pt>
              </c:numCache>
            </c:numRef>
          </c:val>
          <c:smooth val="0"/>
          <c:extLst xmlns:c16r2="http://schemas.microsoft.com/office/drawing/2015/06/chart">
            <c:ext xmlns:c16="http://schemas.microsoft.com/office/drawing/2014/chart" uri="{C3380CC4-5D6E-409C-BE32-E72D297353CC}">
              <c16:uniqueId val="{0000002D-1515-428F-911F-C3861A4367D1}"/>
            </c:ext>
          </c:extLst>
        </c:ser>
        <c:ser>
          <c:idx val="1"/>
          <c:order val="46"/>
          <c:tx>
            <c:strRef>
              <c:f>データ!$D$52</c:f>
              <c:strCache>
                <c:ptCount val="1"/>
                <c:pt idx="0">
                  <c:v>成田</c:v>
                </c:pt>
              </c:strCache>
            </c:strRef>
          </c:tx>
          <c:spPr>
            <a:ln>
              <a:solidFill>
                <a:srgbClr val="0070C0"/>
              </a:solidFill>
              <a:prstDash val="sysDash"/>
            </a:ln>
          </c:spPr>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データ!$D$53:$D$62</c:f>
              <c:numCache>
                <c:formatCode>General</c:formatCode>
                <c:ptCount val="10"/>
                <c:pt idx="0">
                  <c:v>428</c:v>
                </c:pt>
                <c:pt idx="1">
                  <c:v>379</c:v>
                </c:pt>
                <c:pt idx="2">
                  <c:v>420</c:v>
                </c:pt>
                <c:pt idx="3">
                  <c:v>282</c:v>
                </c:pt>
                <c:pt idx="4">
                  <c:v>356</c:v>
                </c:pt>
                <c:pt idx="5">
                  <c:v>426</c:v>
                </c:pt>
                <c:pt idx="6">
                  <c:v>493</c:v>
                </c:pt>
                <c:pt idx="7">
                  <c:v>612</c:v>
                </c:pt>
                <c:pt idx="8">
                  <c:v>682</c:v>
                </c:pt>
                <c:pt idx="9" formatCode="0_ ">
                  <c:v>763.91250000000002</c:v>
                </c:pt>
              </c:numCache>
            </c:numRef>
          </c:val>
          <c:smooth val="0"/>
          <c:extLst xmlns:c16r2="http://schemas.microsoft.com/office/drawing/2015/06/chart">
            <c:ext xmlns:c16="http://schemas.microsoft.com/office/drawing/2014/chart" uri="{C3380CC4-5D6E-409C-BE32-E72D297353CC}">
              <c16:uniqueId val="{0000002E-1515-428F-911F-C3861A4367D1}"/>
            </c:ext>
          </c:extLst>
        </c:ser>
        <c:ser>
          <c:idx val="2"/>
          <c:order val="47"/>
          <c:tx>
            <c:strRef>
              <c:f>データ!$E$52</c:f>
              <c:strCache>
                <c:ptCount val="1"/>
                <c:pt idx="0">
                  <c:v>羽田</c:v>
                </c:pt>
              </c:strCache>
            </c:strRef>
          </c:tx>
          <c:marker>
            <c:symbol val="none"/>
          </c:marker>
          <c:cat>
            <c:numRef>
              <c:f>データ!$B$53:$B$62</c:f>
              <c:numCache>
                <c:formatCode>General</c:formatCode>
                <c:ptCount val="10"/>
                <c:pt idx="0">
                  <c:v>2008</c:v>
                </c:pt>
                <c:pt idx="1">
                  <c:v>2009</c:v>
                </c:pt>
                <c:pt idx="2">
                  <c:v>2010</c:v>
                </c:pt>
                <c:pt idx="3">
                  <c:v>2011</c:v>
                </c:pt>
                <c:pt idx="4">
                  <c:v>2012</c:v>
                </c:pt>
                <c:pt idx="5">
                  <c:v>2013</c:v>
                </c:pt>
                <c:pt idx="6">
                  <c:v>2014</c:v>
                </c:pt>
                <c:pt idx="7">
                  <c:v>2015</c:v>
                </c:pt>
                <c:pt idx="8">
                  <c:v>2016</c:v>
                </c:pt>
                <c:pt idx="9">
                  <c:v>2017</c:v>
                </c:pt>
              </c:numCache>
            </c:numRef>
          </c:cat>
          <c:val>
            <c:numRef>
              <c:f>データ!$E$53:$E$62</c:f>
              <c:numCache>
                <c:formatCode>General</c:formatCode>
                <c:ptCount val="10"/>
                <c:pt idx="0">
                  <c:v>53</c:v>
                </c:pt>
                <c:pt idx="1">
                  <c:v>51</c:v>
                </c:pt>
                <c:pt idx="2">
                  <c:v>75</c:v>
                </c:pt>
                <c:pt idx="3">
                  <c:v>91</c:v>
                </c:pt>
                <c:pt idx="4">
                  <c:v>110</c:v>
                </c:pt>
                <c:pt idx="5">
                  <c:v>129</c:v>
                </c:pt>
                <c:pt idx="6">
                  <c:v>175</c:v>
                </c:pt>
                <c:pt idx="7">
                  <c:v>249</c:v>
                </c:pt>
                <c:pt idx="8">
                  <c:v>326</c:v>
                </c:pt>
                <c:pt idx="9" formatCode="0_ ">
                  <c:v>374.55770000000001</c:v>
                </c:pt>
              </c:numCache>
            </c:numRef>
          </c:val>
          <c:smooth val="0"/>
          <c:extLst xmlns:c16r2="http://schemas.microsoft.com/office/drawing/2015/06/chart">
            <c:ext xmlns:c16="http://schemas.microsoft.com/office/drawing/2014/chart" uri="{C3380CC4-5D6E-409C-BE32-E72D297353CC}">
              <c16:uniqueId val="{0000002F-1515-428F-911F-C3861A4367D1}"/>
            </c:ext>
          </c:extLst>
        </c:ser>
        <c:dLbls>
          <c:showLegendKey val="0"/>
          <c:showVal val="0"/>
          <c:showCatName val="0"/>
          <c:showSerName val="0"/>
          <c:showPercent val="0"/>
          <c:showBubbleSize val="0"/>
        </c:dLbls>
        <c:smooth val="0"/>
        <c:axId val="320402608"/>
        <c:axId val="320400256"/>
      </c:lineChart>
      <c:catAx>
        <c:axId val="320402608"/>
        <c:scaling>
          <c:orientation val="minMax"/>
        </c:scaling>
        <c:delete val="0"/>
        <c:axPos val="b"/>
        <c:title>
          <c:tx>
            <c:rich>
              <a:bodyPr/>
              <a:lstStyle/>
              <a:p>
                <a:pPr>
                  <a:defRPr b="0"/>
                </a:pPr>
                <a:r>
                  <a:rPr lang="en-US" altLang="ja-JP" b="0"/>
                  <a:t>(</a:t>
                </a:r>
                <a:r>
                  <a:rPr lang="ja-JP" altLang="en-US" b="0"/>
                  <a:t>年</a:t>
                </a:r>
                <a:r>
                  <a:rPr lang="en-US" altLang="ja-JP" b="0"/>
                  <a:t>)</a:t>
                </a:r>
                <a:endParaRPr lang="ja-JP" altLang="en-US" b="0"/>
              </a:p>
            </c:rich>
          </c:tx>
          <c:layout>
            <c:manualLayout>
              <c:xMode val="edge"/>
              <c:yMode val="edge"/>
              <c:x val="0.93263849431818191"/>
              <c:y val="0.87773837748685701"/>
            </c:manualLayout>
          </c:layout>
          <c:overlay val="0"/>
        </c:title>
        <c:numFmt formatCode="General" sourceLinked="1"/>
        <c:majorTickMark val="out"/>
        <c:minorTickMark val="none"/>
        <c:tickLblPos val="nextTo"/>
        <c:crossAx val="320400256"/>
        <c:crosses val="autoZero"/>
        <c:auto val="1"/>
        <c:lblAlgn val="ctr"/>
        <c:lblOffset val="100"/>
        <c:noMultiLvlLbl val="0"/>
      </c:catAx>
      <c:valAx>
        <c:axId val="320400256"/>
        <c:scaling>
          <c:orientation val="minMax"/>
        </c:scaling>
        <c:delete val="0"/>
        <c:axPos val="l"/>
        <c:majorGridlines>
          <c:spPr>
            <a:ln w="3175">
              <a:prstDash val="sysDot"/>
            </a:ln>
          </c:spPr>
        </c:majorGridlines>
        <c:title>
          <c:tx>
            <c:rich>
              <a:bodyPr rot="0" vert="horz"/>
              <a:lstStyle/>
              <a:p>
                <a:pPr>
                  <a:defRPr b="0"/>
                </a:pPr>
                <a:r>
                  <a:rPr lang="en-US" altLang="ja-JP" b="0"/>
                  <a:t>(</a:t>
                </a:r>
                <a:r>
                  <a:rPr lang="ja-JP" altLang="en-US" b="0"/>
                  <a:t>万人</a:t>
                </a:r>
                <a:r>
                  <a:rPr lang="en-US" altLang="ja-JP" b="0"/>
                  <a:t>)</a:t>
                </a:r>
                <a:endParaRPr lang="ja-JP" altLang="en-US" b="0"/>
              </a:p>
            </c:rich>
          </c:tx>
          <c:layout>
            <c:manualLayout>
              <c:xMode val="edge"/>
              <c:yMode val="edge"/>
              <c:x val="2.1837606837606837E-2"/>
              <c:y val="1.2663888888888896E-2"/>
            </c:manualLayout>
          </c:layout>
          <c:overlay val="0"/>
        </c:title>
        <c:numFmt formatCode="General" sourceLinked="1"/>
        <c:majorTickMark val="out"/>
        <c:minorTickMark val="none"/>
        <c:tickLblPos val="nextTo"/>
        <c:crossAx val="320402608"/>
        <c:crosses val="autoZero"/>
        <c:crossBetween val="between"/>
      </c:valAx>
    </c:plotArea>
    <c:plotVisOnly val="1"/>
    <c:dispBlanksAs val="gap"/>
    <c:showDLblsOverMax val="0"/>
  </c:chart>
  <c:spPr>
    <a:ln>
      <a:noFill/>
    </a:ln>
  </c:sp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88411226661948"/>
          <c:y val="0.15477512270736671"/>
          <c:w val="0.79144691798699041"/>
          <c:h val="0.6618189735738178"/>
        </c:manualLayout>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cat>
            <c:numRef>
              <c:f>Sheet1!$A$2:$A$7</c:f>
              <c:numCache>
                <c:formatCode>General</c:formatCode>
                <c:ptCount val="6"/>
                <c:pt idx="0">
                  <c:v>2012</c:v>
                </c:pt>
                <c:pt idx="1">
                  <c:v>2013</c:v>
                </c:pt>
                <c:pt idx="2">
                  <c:v>2014</c:v>
                </c:pt>
                <c:pt idx="3">
                  <c:v>2015</c:v>
                </c:pt>
                <c:pt idx="4">
                  <c:v>2016</c:v>
                </c:pt>
                <c:pt idx="5">
                  <c:v>2017</c:v>
                </c:pt>
              </c:numCache>
            </c:numRef>
          </c:cat>
          <c:val>
            <c:numRef>
              <c:f>Sheet1!$B$2:$B$7</c:f>
              <c:numCache>
                <c:formatCode>General</c:formatCode>
                <c:ptCount val="6"/>
                <c:pt idx="0">
                  <c:v>151</c:v>
                </c:pt>
                <c:pt idx="1">
                  <c:v>155</c:v>
                </c:pt>
                <c:pt idx="2">
                  <c:v>184</c:v>
                </c:pt>
                <c:pt idx="3">
                  <c:v>234</c:v>
                </c:pt>
                <c:pt idx="4">
                  <c:v>256</c:v>
                </c:pt>
                <c:pt idx="5">
                  <c:v>275</c:v>
                </c:pt>
              </c:numCache>
            </c:numRef>
          </c:val>
          <c:extLst xmlns:c16r2="http://schemas.microsoft.com/office/drawing/2015/06/chart">
            <c:ext xmlns:c16="http://schemas.microsoft.com/office/drawing/2014/chart" uri="{C3380CC4-5D6E-409C-BE32-E72D297353CC}">
              <c16:uniqueId val="{00000000-6295-4E3D-979A-B50269C1A1C7}"/>
            </c:ext>
          </c:extLst>
        </c:ser>
        <c:dLbls>
          <c:showLegendKey val="0"/>
          <c:showVal val="0"/>
          <c:showCatName val="0"/>
          <c:showSerName val="0"/>
          <c:showPercent val="0"/>
          <c:showBubbleSize val="0"/>
        </c:dLbls>
        <c:gapWidth val="131"/>
        <c:overlap val="-27"/>
        <c:axId val="457301120"/>
        <c:axId val="453206992"/>
      </c:barChart>
      <c:catAx>
        <c:axId val="457301120"/>
        <c:scaling>
          <c:orientation val="minMax"/>
        </c:scaling>
        <c:delete val="0"/>
        <c:axPos val="b"/>
        <c:title>
          <c:tx>
            <c:rich>
              <a:bodyPr rot="0" spcFirstLastPara="1" vertOverflow="ellipsis" vert="horz" wrap="square" anchor="ctr" anchorCtr="1"/>
              <a:lstStyle/>
              <a:p>
                <a:pPr algn="ctr" rtl="0">
                  <a:defRPr lang="ja-JP" altLang="en-US" sz="900" b="0" i="0" u="none" strike="noStrike" kern="1200" baseline="0" dirty="0" smtClean="0">
                    <a:solidFill>
                      <a:schemeClr val="tx1"/>
                    </a:solidFill>
                    <a:latin typeface="+mn-lt"/>
                    <a:ea typeface="+mn-ea"/>
                    <a:cs typeface="+mn-cs"/>
                  </a:defRPr>
                </a:pPr>
                <a:r>
                  <a:rPr lang="ja-JP" altLang="en-US" sz="900" b="0" i="0" u="none" strike="noStrike" kern="1200" baseline="0" dirty="0" smtClean="0">
                    <a:solidFill>
                      <a:schemeClr val="tx1"/>
                    </a:solidFill>
                    <a:latin typeface="+mn-lt"/>
                    <a:ea typeface="+mn-ea"/>
                    <a:cs typeface="+mn-cs"/>
                  </a:rPr>
                  <a:t>（年度）</a:t>
                </a:r>
              </a:p>
            </c:rich>
          </c:tx>
          <c:layout>
            <c:manualLayout>
              <c:xMode val="edge"/>
              <c:yMode val="edge"/>
              <c:x val="0.88334188700146488"/>
              <c:y val="0.84447774645253537"/>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crossAx val="453206992"/>
        <c:crosses val="autoZero"/>
        <c:auto val="1"/>
        <c:lblAlgn val="ctr"/>
        <c:lblOffset val="100"/>
        <c:noMultiLvlLbl val="0"/>
      </c:catAx>
      <c:valAx>
        <c:axId val="4532069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r>
                  <a:rPr lang="ja-JP" altLang="en-US" sz="900" dirty="0" smtClean="0">
                    <a:solidFill>
                      <a:schemeClr val="tx1"/>
                    </a:solidFill>
                  </a:rPr>
                  <a:t>（万人）</a:t>
                </a:r>
                <a:endParaRPr lang="en-US" altLang="ja-JP" sz="900" dirty="0" smtClean="0">
                  <a:solidFill>
                    <a:schemeClr val="tx1"/>
                  </a:solidFill>
                </a:endParaRPr>
              </a:p>
            </c:rich>
          </c:tx>
          <c:layout>
            <c:manualLayout>
              <c:xMode val="edge"/>
              <c:yMode val="edge"/>
              <c:x val="1.1411271820687886E-2"/>
              <c:y val="2.667984318043989E-2"/>
            </c:manualLayout>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crossAx val="457301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88411226661948"/>
          <c:y val="0.15477512270736671"/>
          <c:w val="0.79144691798699041"/>
          <c:h val="0.6618189735738178"/>
        </c:manualLayout>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cat>
            <c:numRef>
              <c:f>Sheet1!$A$2:$A$5</c:f>
              <c:numCache>
                <c:formatCode>General</c:formatCode>
                <c:ptCount val="4"/>
                <c:pt idx="0">
                  <c:v>2014</c:v>
                </c:pt>
                <c:pt idx="1">
                  <c:v>2015</c:v>
                </c:pt>
                <c:pt idx="2">
                  <c:v>2016</c:v>
                </c:pt>
                <c:pt idx="3">
                  <c:v>2017</c:v>
                </c:pt>
              </c:numCache>
            </c:numRef>
          </c:cat>
          <c:val>
            <c:numRef>
              <c:f>Sheet1!$B$2:$B$5</c:f>
              <c:numCache>
                <c:formatCode>General</c:formatCode>
                <c:ptCount val="4"/>
                <c:pt idx="0">
                  <c:v>-40</c:v>
                </c:pt>
                <c:pt idx="1">
                  <c:v>161</c:v>
                </c:pt>
                <c:pt idx="2">
                  <c:v>172</c:v>
                </c:pt>
                <c:pt idx="3">
                  <c:v>179</c:v>
                </c:pt>
              </c:numCache>
            </c:numRef>
          </c:val>
          <c:extLst xmlns:c16r2="http://schemas.microsoft.com/office/drawing/2015/06/chart">
            <c:ext xmlns:c16="http://schemas.microsoft.com/office/drawing/2014/chart" uri="{C3380CC4-5D6E-409C-BE32-E72D297353CC}">
              <c16:uniqueId val="{00000000-9D87-4D54-90B4-625491FB3B5C}"/>
            </c:ext>
          </c:extLst>
        </c:ser>
        <c:dLbls>
          <c:showLegendKey val="0"/>
          <c:showVal val="0"/>
          <c:showCatName val="0"/>
          <c:showSerName val="0"/>
          <c:showPercent val="0"/>
          <c:showBubbleSize val="0"/>
        </c:dLbls>
        <c:gapWidth val="183"/>
        <c:overlap val="-27"/>
        <c:axId val="567310200"/>
        <c:axId val="567313336"/>
      </c:barChart>
      <c:catAx>
        <c:axId val="567310200"/>
        <c:scaling>
          <c:orientation val="minMax"/>
        </c:scaling>
        <c:delete val="0"/>
        <c:axPos val="b"/>
        <c:title>
          <c:tx>
            <c:rich>
              <a:bodyPr rot="0" spcFirstLastPara="1" vertOverflow="ellipsis" vert="horz" wrap="square" anchor="ctr" anchorCtr="1"/>
              <a:lstStyle/>
              <a:p>
                <a:pPr algn="ctr" rtl="0">
                  <a:defRPr lang="ja-JP" altLang="en-US" sz="900" b="0" i="0" u="none" strike="noStrike" kern="1200" baseline="0" dirty="0" smtClean="0">
                    <a:solidFill>
                      <a:schemeClr val="tx1"/>
                    </a:solidFill>
                    <a:latin typeface="+mn-lt"/>
                    <a:ea typeface="+mn-ea"/>
                    <a:cs typeface="+mn-cs"/>
                  </a:defRPr>
                </a:pPr>
                <a:r>
                  <a:rPr lang="ja-JP" altLang="en-US" sz="900" b="0" i="0" u="none" strike="noStrike" kern="1200" baseline="0" dirty="0" smtClean="0">
                    <a:solidFill>
                      <a:schemeClr val="tx1"/>
                    </a:solidFill>
                    <a:latin typeface="+mn-lt"/>
                    <a:ea typeface="+mn-ea"/>
                    <a:cs typeface="+mn-cs"/>
                  </a:rPr>
                  <a:t>（年度）</a:t>
                </a:r>
              </a:p>
            </c:rich>
          </c:tx>
          <c:layout>
            <c:manualLayout>
              <c:xMode val="edge"/>
              <c:yMode val="edge"/>
              <c:x val="0.88334188700146488"/>
              <c:y val="0.72903174700054674"/>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crossAx val="567313336"/>
        <c:crosses val="autoZero"/>
        <c:auto val="1"/>
        <c:lblAlgn val="ctr"/>
        <c:lblOffset val="100"/>
        <c:noMultiLvlLbl val="0"/>
      </c:catAx>
      <c:valAx>
        <c:axId val="567313336"/>
        <c:scaling>
          <c:orientation val="minMax"/>
          <c:min val="-5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r>
                  <a:rPr lang="ja-JP" altLang="en-US" sz="900" dirty="0" smtClean="0">
                    <a:solidFill>
                      <a:schemeClr val="tx1"/>
                    </a:solidFill>
                  </a:rPr>
                  <a:t>（百万円）</a:t>
                </a:r>
                <a:endParaRPr lang="en-US" altLang="ja-JP" sz="900" dirty="0" smtClean="0">
                  <a:solidFill>
                    <a:schemeClr val="tx1"/>
                  </a:solidFill>
                </a:endParaRPr>
              </a:p>
            </c:rich>
          </c:tx>
          <c:layout>
            <c:manualLayout>
              <c:xMode val="edge"/>
              <c:yMode val="edge"/>
              <c:x val="9.4346776329454392E-4"/>
              <c:y val="2.667984318043989E-2"/>
            </c:manualLayout>
          </c:layout>
          <c:overlay val="0"/>
          <c:spPr>
            <a:noFill/>
            <a:ln>
              <a:noFill/>
            </a:ln>
            <a:effectLst/>
          </c:spPr>
        </c:title>
        <c:numFmt formatCode="#,##0;&quot;▲ &quot;#,##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ja-JP"/>
          </a:p>
        </c:txPr>
        <c:crossAx val="567310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800" b="0" i="0" u="none" strike="noStrike" kern="1200" spc="0" baseline="0">
                <a:solidFill>
                  <a:schemeClr val="tx1"/>
                </a:solidFill>
                <a:latin typeface="+mn-lt"/>
                <a:ea typeface="+mn-ea"/>
                <a:cs typeface="+mn-cs"/>
              </a:defRPr>
            </a:pPr>
            <a:r>
              <a:rPr lang="ja-JP" altLang="en-US" sz="800" dirty="0" smtClean="0">
                <a:solidFill>
                  <a:schemeClr val="tx1"/>
                </a:solidFill>
                <a:latin typeface="メイリオ" panose="020B0604030504040204" pitchFamily="50" charset="-128"/>
                <a:ea typeface="メイリオ" panose="020B0604030504040204" pitchFamily="50" charset="-128"/>
              </a:rPr>
              <a:t>（</a:t>
            </a:r>
            <a:r>
              <a:rPr lang="ja-JP" altLang="en-US" sz="800" dirty="0">
                <a:solidFill>
                  <a:schemeClr val="tx1"/>
                </a:solidFill>
                <a:latin typeface="メイリオ" panose="020B0604030504040204" pitchFamily="50" charset="-128"/>
                <a:ea typeface="メイリオ" panose="020B0604030504040204" pitchFamily="50" charset="-128"/>
              </a:rPr>
              <a:t>千人）</a:t>
            </a:r>
          </a:p>
        </c:rich>
      </c:tx>
      <c:layout>
        <c:manualLayout>
          <c:xMode val="edge"/>
          <c:yMode val="edge"/>
          <c:x val="0"/>
          <c:y val="9.1991647920412947E-3"/>
        </c:manualLayout>
      </c:layout>
      <c:overlay val="0"/>
      <c:spPr>
        <a:noFill/>
        <a:ln>
          <a:noFill/>
        </a:ln>
        <a:effectLst/>
      </c:spPr>
    </c:title>
    <c:autoTitleDeleted val="0"/>
    <c:plotArea>
      <c:layout>
        <c:manualLayout>
          <c:layoutTarget val="inner"/>
          <c:xMode val="edge"/>
          <c:yMode val="edge"/>
          <c:x val="9.3135485665245321E-2"/>
          <c:y val="0.1594829122057709"/>
          <c:w val="0.86836774719094101"/>
          <c:h val="0.69893271064890161"/>
        </c:manualLayout>
      </c:layout>
      <c:barChart>
        <c:barDir val="col"/>
        <c:grouping val="clustered"/>
        <c:varyColors val="0"/>
        <c:ser>
          <c:idx val="0"/>
          <c:order val="0"/>
          <c:tx>
            <c:strRef>
              <c:f>Sheet1!$B$1</c:f>
              <c:strCache>
                <c:ptCount val="1"/>
                <c:pt idx="0">
                  <c:v>人数</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pt idx="0">
                  <c:v>2012</c:v>
                </c:pt>
                <c:pt idx="1">
                  <c:v>2013</c:v>
                </c:pt>
                <c:pt idx="2">
                  <c:v>2014</c:v>
                </c:pt>
                <c:pt idx="3">
                  <c:v>2016</c:v>
                </c:pt>
                <c:pt idx="4">
                  <c:v>2017</c:v>
                </c:pt>
              </c:numCache>
            </c:numRef>
          </c:cat>
          <c:val>
            <c:numRef>
              <c:f>Sheet1!$B$2:$B$6</c:f>
              <c:numCache>
                <c:formatCode>#,##0</c:formatCode>
                <c:ptCount val="5"/>
                <c:pt idx="0">
                  <c:v>1291</c:v>
                </c:pt>
                <c:pt idx="1">
                  <c:v>1436</c:v>
                </c:pt>
                <c:pt idx="2">
                  <c:v>1464</c:v>
                </c:pt>
                <c:pt idx="3">
                  <c:v>3796</c:v>
                </c:pt>
                <c:pt idx="4">
                  <c:v>4197</c:v>
                </c:pt>
              </c:numCache>
            </c:numRef>
          </c:val>
          <c:extLst xmlns:c16r2="http://schemas.microsoft.com/office/drawing/2015/06/chart">
            <c:ext xmlns:c16="http://schemas.microsoft.com/office/drawing/2014/chart" uri="{C3380CC4-5D6E-409C-BE32-E72D297353CC}">
              <c16:uniqueId val="{00000000-616E-46BD-8CB6-5306931C477C}"/>
            </c:ext>
          </c:extLst>
        </c:ser>
        <c:dLbls>
          <c:showLegendKey val="0"/>
          <c:showVal val="0"/>
          <c:showCatName val="0"/>
          <c:showSerName val="0"/>
          <c:showPercent val="0"/>
          <c:showBubbleSize val="0"/>
        </c:dLbls>
        <c:gapWidth val="137"/>
        <c:overlap val="-43"/>
        <c:axId val="567310592"/>
        <c:axId val="567313728"/>
      </c:barChart>
      <c:catAx>
        <c:axId val="567310592"/>
        <c:scaling>
          <c:orientation val="minMax"/>
        </c:scaling>
        <c:delete val="0"/>
        <c:axPos val="b"/>
        <c:title>
          <c:tx>
            <c:rich>
              <a:bodyPr rot="0" spcFirstLastPara="1" vertOverflow="ellipsis" vert="horz" wrap="square" anchor="ctr" anchorCtr="1"/>
              <a:lstStyle/>
              <a:p>
                <a:pPr algn="r">
                  <a:defRPr sz="1000" b="0" i="0" u="none" strike="noStrike" kern="1200" baseline="0">
                    <a:solidFill>
                      <a:schemeClr val="tx1">
                        <a:lumMod val="65000"/>
                        <a:lumOff val="35000"/>
                      </a:schemeClr>
                    </a:solidFill>
                    <a:latin typeface="+mn-lt"/>
                    <a:ea typeface="+mn-ea"/>
                    <a:cs typeface="+mn-cs"/>
                  </a:defRPr>
                </a:pPr>
                <a:r>
                  <a:rPr lang="ja-JP" altLang="en-US" sz="800" dirty="0" smtClean="0">
                    <a:solidFill>
                      <a:schemeClr val="tx1"/>
                    </a:solidFill>
                  </a:rPr>
                  <a:t>（年度）</a:t>
                </a:r>
                <a:endParaRPr lang="ja-JP" altLang="en-US" dirty="0">
                  <a:solidFill>
                    <a:schemeClr val="tx1"/>
                  </a:solidFill>
                </a:endParaRPr>
              </a:p>
            </c:rich>
          </c:tx>
          <c:layout>
            <c:manualLayout>
              <c:xMode val="edge"/>
              <c:yMode val="edge"/>
              <c:x val="0.90250010807887726"/>
              <c:y val="0.86725989552774163"/>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567313728"/>
        <c:crosses val="autoZero"/>
        <c:auto val="1"/>
        <c:lblAlgn val="ctr"/>
        <c:lblOffset val="100"/>
        <c:noMultiLvlLbl val="0"/>
      </c:catAx>
      <c:valAx>
        <c:axId val="567313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ja-JP"/>
          </a:p>
        </c:txPr>
        <c:crossAx val="567310592"/>
        <c:crosses val="autoZero"/>
        <c:crossBetween val="between"/>
        <c:majorUnit val="1000"/>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8.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u="sng"/>
              <a:t>改修実施数の推移</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barChart>
        <c:barDir val="col"/>
        <c:grouping val="stacked"/>
        <c:varyColors val="0"/>
        <c:ser>
          <c:idx val="0"/>
          <c:order val="0"/>
          <c:tx>
            <c:strRef>
              <c:f>'[（20180829）地下鉄 （P33、P34①サービスの向上）.xlsx]グラフデータ'!$D$10</c:f>
              <c:strCache>
                <c:ptCount val="1"/>
                <c:pt idx="0">
                  <c:v>改修実施済駅数</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'[（20180829）地下鉄 （P33、P34①サービスの向上）.xlsx]グラフデータ'!$C$11:$C$16</c:f>
              <c:numCache>
                <c:formatCode>General</c:formatCode>
                <c:ptCount val="6"/>
                <c:pt idx="0">
                  <c:v>2012</c:v>
                </c:pt>
                <c:pt idx="1">
                  <c:v>2013</c:v>
                </c:pt>
                <c:pt idx="2">
                  <c:v>2014</c:v>
                </c:pt>
                <c:pt idx="3">
                  <c:v>2015</c:v>
                </c:pt>
                <c:pt idx="4">
                  <c:v>2016</c:v>
                </c:pt>
                <c:pt idx="5">
                  <c:v>2017</c:v>
                </c:pt>
              </c:numCache>
            </c:numRef>
          </c:cat>
          <c:val>
            <c:numRef>
              <c:f>'[（20180829）地下鉄 （P33、P34①サービスの向上）.xlsx]グラフデータ'!$D$11:$D$16</c:f>
              <c:numCache>
                <c:formatCode>General</c:formatCode>
                <c:ptCount val="6"/>
                <c:pt idx="0">
                  <c:v>23</c:v>
                </c:pt>
                <c:pt idx="1">
                  <c:v>40</c:v>
                </c:pt>
                <c:pt idx="2">
                  <c:v>61</c:v>
                </c:pt>
                <c:pt idx="3">
                  <c:v>86</c:v>
                </c:pt>
                <c:pt idx="4">
                  <c:v>108</c:v>
                </c:pt>
                <c:pt idx="5">
                  <c:v>108</c:v>
                </c:pt>
              </c:numCache>
            </c:numRef>
          </c:val>
          <c:extLst xmlns:c16r2="http://schemas.microsoft.com/office/drawing/2015/06/chart">
            <c:ext xmlns:c16="http://schemas.microsoft.com/office/drawing/2014/chart" uri="{C3380CC4-5D6E-409C-BE32-E72D297353CC}">
              <c16:uniqueId val="{00000000-E634-45CD-9630-BDDFA96EF7EA}"/>
            </c:ext>
          </c:extLst>
        </c:ser>
        <c:ser>
          <c:idx val="1"/>
          <c:order val="1"/>
          <c:tx>
            <c:strRef>
              <c:f>'[（20180829）地下鉄 （P33、P34①サービスの向上）.xlsx]グラフデータ'!$E$10</c:f>
              <c:strCache>
                <c:ptCount val="1"/>
                <c:pt idx="0">
                  <c:v>未実施駅数</c:v>
                </c:pt>
              </c:strCache>
            </c:strRef>
          </c:tx>
          <c:spPr>
            <a:solidFill>
              <a:schemeClr val="accent1">
                <a:lumMod val="20000"/>
                <a:lumOff val="80000"/>
              </a:schemeClr>
            </a:solidFill>
            <a:ln>
              <a:noFill/>
            </a:ln>
            <a:effectLst/>
          </c:spPr>
          <c:invertIfNegative val="0"/>
          <c:dLbls>
            <c:dLbl>
              <c:idx val="4"/>
              <c:layout>
                <c:manualLayout>
                  <c:x val="-6.9444444444444448E-2"/>
                  <c:y val="-4.629629629629629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E634-45CD-9630-BDDFA96EF7EA}"/>
                </c:ext>
                <c:ext xmlns:c15="http://schemas.microsoft.com/office/drawing/2012/chart" uri="{CE6537A1-D6FC-4f65-9D91-7224C49458BB}">
                  <c15:layout/>
                </c:ext>
              </c:extLst>
            </c:dLbl>
            <c:dLbl>
              <c:idx val="5"/>
              <c:layout>
                <c:manualLayout>
                  <c:x val="-5.8333333333333438E-2"/>
                  <c:y val="4.629629629629629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E634-45CD-9630-BDDFA96EF7E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'[（20180829）地下鉄 （P33、P34①サービスの向上）.xlsx]グラフデータ'!$C$11:$C$16</c:f>
              <c:numCache>
                <c:formatCode>General</c:formatCode>
                <c:ptCount val="6"/>
                <c:pt idx="0">
                  <c:v>2012</c:v>
                </c:pt>
                <c:pt idx="1">
                  <c:v>2013</c:v>
                </c:pt>
                <c:pt idx="2">
                  <c:v>2014</c:v>
                </c:pt>
                <c:pt idx="3">
                  <c:v>2015</c:v>
                </c:pt>
                <c:pt idx="4">
                  <c:v>2016</c:v>
                </c:pt>
                <c:pt idx="5">
                  <c:v>2017</c:v>
                </c:pt>
              </c:numCache>
            </c:numRef>
          </c:cat>
          <c:val>
            <c:numRef>
              <c:f>'[（20180829）地下鉄 （P33、P34①サービスの向上）.xlsx]グラフデータ'!$E$11:$E$16</c:f>
              <c:numCache>
                <c:formatCode>General</c:formatCode>
                <c:ptCount val="6"/>
                <c:pt idx="0">
                  <c:v>89</c:v>
                </c:pt>
                <c:pt idx="1">
                  <c:v>72</c:v>
                </c:pt>
                <c:pt idx="2">
                  <c:v>51</c:v>
                </c:pt>
                <c:pt idx="3">
                  <c:v>26</c:v>
                </c:pt>
                <c:pt idx="4">
                  <c:v>4</c:v>
                </c:pt>
                <c:pt idx="5">
                  <c:v>4</c:v>
                </c:pt>
              </c:numCache>
            </c:numRef>
          </c:val>
          <c:extLst xmlns:c16r2="http://schemas.microsoft.com/office/drawing/2015/06/chart">
            <c:ext xmlns:c16="http://schemas.microsoft.com/office/drawing/2014/chart" uri="{C3380CC4-5D6E-409C-BE32-E72D297353CC}">
              <c16:uniqueId val="{00000001-E634-45CD-9630-BDDFA96EF7EA}"/>
            </c:ext>
          </c:extLst>
        </c:ser>
        <c:dLbls>
          <c:showLegendKey val="0"/>
          <c:showVal val="0"/>
          <c:showCatName val="0"/>
          <c:showSerName val="0"/>
          <c:showPercent val="0"/>
          <c:showBubbleSize val="0"/>
        </c:dLbls>
        <c:gapWidth val="219"/>
        <c:overlap val="100"/>
        <c:axId val="569172288"/>
        <c:axId val="569167976"/>
      </c:barChart>
      <c:lineChart>
        <c:grouping val="standard"/>
        <c:varyColors val="0"/>
        <c:ser>
          <c:idx val="2"/>
          <c:order val="2"/>
          <c:tx>
            <c:strRef>
              <c:f>'[（20180829）地下鉄 （P33、P34①サービスの向上）.xlsx]グラフデータ'!$G$10</c:f>
              <c:strCache>
                <c:ptCount val="1"/>
                <c:pt idx="0">
                  <c:v>改修実施率</c:v>
                </c:pt>
              </c:strCache>
            </c:strRef>
          </c:tx>
          <c:spPr>
            <a:ln w="28575" cap="rnd">
              <a:solidFill>
                <a:srgbClr val="FF0000"/>
              </a:solidFill>
              <a:round/>
            </a:ln>
            <a:effectLst/>
          </c:spPr>
          <c:marker>
            <c:symbol val="none"/>
          </c:marker>
          <c:dLbls>
            <c:dLbl>
              <c:idx val="4"/>
              <c:layout>
                <c:manualLayout>
                  <c:x val="-5.5555555555555558E-3"/>
                  <c:y val="-6.01851851851852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E634-45CD-9630-BDDFA96EF7EA}"/>
                </c:ext>
                <c:ext xmlns:c15="http://schemas.microsoft.com/office/drawing/2012/chart" uri="{CE6537A1-D6FC-4f65-9D91-7224C49458BB}">
                  <c15:layout/>
                </c:ext>
              </c:extLst>
            </c:dLbl>
            <c:dLbl>
              <c:idx val="5"/>
              <c:layout>
                <c:manualLayout>
                  <c:x val="-2.777777777777788E-2"/>
                  <c:y val="-5.092592592592592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E634-45CD-9630-BDDFA96EF7E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ja-JP"/>
              </a:p>
            </c:txPr>
            <c:dLblPos val="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'[（20180829）地下鉄 （P33、P34①サービスの向上）.xlsx]グラフデータ'!$C$11:$C$16</c:f>
              <c:numCache>
                <c:formatCode>General</c:formatCode>
                <c:ptCount val="6"/>
                <c:pt idx="0">
                  <c:v>2012</c:v>
                </c:pt>
                <c:pt idx="1">
                  <c:v>2013</c:v>
                </c:pt>
                <c:pt idx="2">
                  <c:v>2014</c:v>
                </c:pt>
                <c:pt idx="3">
                  <c:v>2015</c:v>
                </c:pt>
                <c:pt idx="4">
                  <c:v>2016</c:v>
                </c:pt>
                <c:pt idx="5">
                  <c:v>2017</c:v>
                </c:pt>
              </c:numCache>
            </c:numRef>
          </c:cat>
          <c:val>
            <c:numRef>
              <c:f>'[（20180829）地下鉄 （P33、P34①サービスの向上）.xlsx]グラフデータ'!$G$11:$G$16</c:f>
              <c:numCache>
                <c:formatCode>0.0%</c:formatCode>
                <c:ptCount val="6"/>
                <c:pt idx="0">
                  <c:v>0.20535714285714285</c:v>
                </c:pt>
                <c:pt idx="1">
                  <c:v>0.35714285714285715</c:v>
                </c:pt>
                <c:pt idx="2">
                  <c:v>0.5446428571428571</c:v>
                </c:pt>
                <c:pt idx="3">
                  <c:v>0.7678571428571429</c:v>
                </c:pt>
                <c:pt idx="4">
                  <c:v>0.9642857142857143</c:v>
                </c:pt>
                <c:pt idx="5">
                  <c:v>0.9642857142857143</c:v>
                </c:pt>
              </c:numCache>
            </c:numRef>
          </c:val>
          <c:smooth val="0"/>
          <c:extLst xmlns:c16r2="http://schemas.microsoft.com/office/drawing/2015/06/chart">
            <c:ext xmlns:c16="http://schemas.microsoft.com/office/drawing/2014/chart" uri="{C3380CC4-5D6E-409C-BE32-E72D297353CC}">
              <c16:uniqueId val="{00000002-E634-45CD-9630-BDDFA96EF7EA}"/>
            </c:ext>
          </c:extLst>
        </c:ser>
        <c:dLbls>
          <c:showLegendKey val="0"/>
          <c:showVal val="0"/>
          <c:showCatName val="0"/>
          <c:showSerName val="0"/>
          <c:showPercent val="0"/>
          <c:showBubbleSize val="0"/>
        </c:dLbls>
        <c:marker val="1"/>
        <c:smooth val="0"/>
        <c:axId val="569174248"/>
        <c:axId val="569172680"/>
      </c:lineChart>
      <c:catAx>
        <c:axId val="569172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69167976"/>
        <c:crosses val="autoZero"/>
        <c:auto val="1"/>
        <c:lblAlgn val="ctr"/>
        <c:lblOffset val="100"/>
        <c:noMultiLvlLbl val="0"/>
      </c:catAx>
      <c:valAx>
        <c:axId val="569167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69172288"/>
        <c:crosses val="autoZero"/>
        <c:crossBetween val="between"/>
      </c:valAx>
      <c:valAx>
        <c:axId val="569172680"/>
        <c:scaling>
          <c:orientation val="minMax"/>
          <c:max val="1"/>
        </c:scaling>
        <c:delete val="0"/>
        <c:axPos val="r"/>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569174248"/>
        <c:crosses val="max"/>
        <c:crossBetween val="between"/>
        <c:majorUnit val="0.2"/>
      </c:valAx>
      <c:catAx>
        <c:axId val="569174248"/>
        <c:scaling>
          <c:orientation val="minMax"/>
        </c:scaling>
        <c:delete val="1"/>
        <c:axPos val="b"/>
        <c:numFmt formatCode="General" sourceLinked="1"/>
        <c:majorTickMark val="none"/>
        <c:minorTickMark val="none"/>
        <c:tickLblPos val="nextTo"/>
        <c:crossAx val="569172680"/>
        <c:crosses val="autoZero"/>
        <c:auto val="1"/>
        <c:lblAlgn val="ctr"/>
        <c:lblOffset val="100"/>
        <c:noMultiLvlLbl val="0"/>
      </c:cat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'[（20180829）地下鉄（P36 ② 収支の改善 (経営成績)）.xlsx]1'!$A$9</c:f>
              <c:strCache>
                <c:ptCount val="1"/>
                <c:pt idx="0">
                  <c:v>累積剰余金及び欠損金</c:v>
                </c:pt>
              </c:strCache>
            </c:strRef>
          </c:tx>
          <c:spPr>
            <a:solidFill>
              <a:srgbClr val="66FFFF"/>
            </a:solidFill>
            <a:ln>
              <a:noFill/>
            </a:ln>
            <a:effectLst/>
          </c:spPr>
          <c:invertIfNegative val="0"/>
          <c:dLbls>
            <c:dLbl>
              <c:idx val="2"/>
              <c:delete val="1"/>
              <c:extLst xmlns:c16r2="http://schemas.microsoft.com/office/drawing/2015/06/chart">
                <c:ext xmlns:c16="http://schemas.microsoft.com/office/drawing/2014/chart" uri="{C3380CC4-5D6E-409C-BE32-E72D297353CC}">
                  <c16:uniqueId val="{00000007-DE75-4B43-ADFB-5699EAC7E20A}"/>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8-DE75-4B43-ADFB-5699EAC7E20A}"/>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9-DE75-4B43-ADFB-5699EAC7E20A}"/>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A-DE75-4B43-ADFB-5699EAC7E20A}"/>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0B-DE75-4B43-ADFB-5699EAC7E20A}"/>
                </c:ext>
                <c:ext xmlns:c15="http://schemas.microsoft.com/office/drawing/2012/chart" uri="{CE6537A1-D6FC-4f65-9D91-7224C49458BB}"/>
              </c:extLst>
            </c:dLbl>
            <c:dLbl>
              <c:idx val="7"/>
              <c:layout>
                <c:manualLayout>
                  <c:x val="0"/>
                  <c:y val="5.2777766234084374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DE75-4B43-ADFB-5699EAC7E20A}"/>
                </c:ext>
                <c:ext xmlns:c15="http://schemas.microsoft.com/office/drawing/2012/chart" uri="{CE6537A1-D6FC-4f65-9D91-7224C49458BB}">
                  <c15:layout/>
                </c:ext>
              </c:extLst>
            </c:dLbl>
            <c:dLbl>
              <c:idx val="8"/>
              <c:layout>
                <c:manualLayout>
                  <c:x val="-6.8567074511636423E-17"/>
                  <c:y val="1.944444019150477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DE75-4B43-ADFB-5699EAC7E20A}"/>
                </c:ext>
                <c:ext xmlns:c15="http://schemas.microsoft.com/office/drawing/2012/chart" uri="{CE6537A1-D6FC-4f65-9D91-7224C49458BB}">
                  <c15:layout/>
                </c:ext>
              </c:extLst>
            </c:dLbl>
            <c:dLbl>
              <c:idx val="9"/>
              <c:layout>
                <c:manualLayout>
                  <c:x val="-6.8567074511636423E-17"/>
                  <c:y val="2.4999994531934654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E75-4B43-ADFB-5699EAC7E20A}"/>
                </c:ext>
                <c:ext xmlns:c15="http://schemas.microsoft.com/office/drawing/2012/chart" uri="{CE6537A1-D6FC-4f65-9D91-7224C49458BB}">
                  <c15:layout/>
                </c:ext>
              </c:extLst>
            </c:dLbl>
            <c:dLbl>
              <c:idx val="10"/>
              <c:layout>
                <c:manualLayout>
                  <c:x val="0"/>
                  <c:y val="2.2222217361719688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DE75-4B43-ADFB-5699EAC7E20A}"/>
                </c:ext>
                <c:ext xmlns:c15="http://schemas.microsoft.com/office/drawing/2012/chart" uri="{CE6537A1-D6FC-4f65-9D91-7224C49458BB}">
                  <c15:layout/>
                </c:ext>
              </c:extLst>
            </c:dLbl>
            <c:dLbl>
              <c:idx val="11"/>
              <c:layout>
                <c:manualLayout>
                  <c:x val="0"/>
                  <c:y val="5.5555543404299343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DE75-4B43-ADFB-5699EAC7E20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ja-JP"/>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'[（20180829）地下鉄（P36 ② 収支の改善 (経営成績)）.xlsx]1'!$B$7:$Q$7</c:f>
              <c:numCache>
                <c:formatCode>###0;\▲###0</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'[（20180829）地下鉄（P36 ② 収支の改善 (経営成績)）.xlsx]1'!$B$9:$Q$9</c:f>
              <c:numCache>
                <c:formatCode>#,##0;\▲#,##0</c:formatCode>
                <c:ptCount val="16"/>
                <c:pt idx="0">
                  <c:v>-2933</c:v>
                </c:pt>
                <c:pt idx="1">
                  <c:v>-1137</c:v>
                </c:pt>
                <c:pt idx="2">
                  <c:v>-1098</c:v>
                </c:pt>
                <c:pt idx="3">
                  <c:v>-902</c:v>
                </c:pt>
                <c:pt idx="4">
                  <c:v>-691</c:v>
                </c:pt>
                <c:pt idx="5">
                  <c:v>-466</c:v>
                </c:pt>
                <c:pt idx="6">
                  <c:v>-342</c:v>
                </c:pt>
                <c:pt idx="7">
                  <c:v>-53</c:v>
                </c:pt>
                <c:pt idx="8">
                  <c:v>0</c:v>
                </c:pt>
                <c:pt idx="9">
                  <c:v>3</c:v>
                </c:pt>
                <c:pt idx="10">
                  <c:v>1</c:v>
                </c:pt>
                <c:pt idx="11">
                  <c:v>336</c:v>
                </c:pt>
                <c:pt idx="12">
                  <c:v>807</c:v>
                </c:pt>
                <c:pt idx="13">
                  <c:v>1187</c:v>
                </c:pt>
                <c:pt idx="14">
                  <c:v>1083</c:v>
                </c:pt>
                <c:pt idx="15">
                  <c:v>1113</c:v>
                </c:pt>
              </c:numCache>
            </c:numRef>
          </c:val>
          <c:extLst xmlns:c16r2="http://schemas.microsoft.com/office/drawing/2015/06/chart">
            <c:ext xmlns:c16="http://schemas.microsoft.com/office/drawing/2014/chart" uri="{C3380CC4-5D6E-409C-BE32-E72D297353CC}">
              <c16:uniqueId val="{00000001-DE75-4B43-ADFB-5699EAC7E20A}"/>
            </c:ext>
          </c:extLst>
        </c:ser>
        <c:dLbls>
          <c:showLegendKey val="0"/>
          <c:showVal val="0"/>
          <c:showCatName val="0"/>
          <c:showSerName val="0"/>
          <c:showPercent val="0"/>
          <c:showBubbleSize val="0"/>
        </c:dLbls>
        <c:gapWidth val="150"/>
        <c:axId val="319482784"/>
        <c:axId val="319483568"/>
      </c:barChart>
      <c:lineChart>
        <c:grouping val="standard"/>
        <c:varyColors val="0"/>
        <c:ser>
          <c:idx val="0"/>
          <c:order val="0"/>
          <c:tx>
            <c:strRef>
              <c:f>'[（20180829）地下鉄（P36 ② 収支の改善 (経営成績)）.xlsx]1'!$A$8</c:f>
              <c:strCache>
                <c:ptCount val="1"/>
                <c:pt idx="0">
                  <c:v>当年度損益</c:v>
                </c:pt>
              </c:strCache>
            </c:strRef>
          </c:tx>
          <c:spPr>
            <a:ln w="28575" cap="flat">
              <a:solidFill>
                <a:srgbClr val="00B0F0"/>
              </a:solidFill>
              <a:round/>
            </a:ln>
            <a:effectLst/>
          </c:spPr>
          <c:marker>
            <c:symbol val="square"/>
            <c:size val="5"/>
            <c:spPr>
              <a:solidFill>
                <a:schemeClr val="accent1"/>
              </a:solidFill>
              <a:ln w="9525">
                <a:solidFill>
                  <a:schemeClr val="accent1"/>
                </a:solidFill>
                <a:miter lim="800000"/>
              </a:ln>
              <a:effectLst/>
            </c:spPr>
          </c:marker>
          <c:dLbls>
            <c:dLbl>
              <c:idx val="2"/>
              <c:delete val="1"/>
              <c:extLst xmlns:c16r2="http://schemas.microsoft.com/office/drawing/2015/06/chart">
                <c:ext xmlns:c16="http://schemas.microsoft.com/office/drawing/2014/chart" uri="{C3380CC4-5D6E-409C-BE32-E72D297353CC}">
                  <c16:uniqueId val="{0000000C-DE75-4B43-ADFB-5699EAC7E20A}"/>
                </c:ext>
                <c:ext xmlns:c15="http://schemas.microsoft.com/office/drawing/2012/chart" uri="{CE6537A1-D6FC-4f65-9D91-7224C49458BB}"/>
              </c:extLst>
            </c:dLbl>
            <c:dLbl>
              <c:idx val="3"/>
              <c:delete val="1"/>
              <c:extLst xmlns:c16r2="http://schemas.microsoft.com/office/drawing/2015/06/chart">
                <c:ext xmlns:c16="http://schemas.microsoft.com/office/drawing/2014/chart" uri="{C3380CC4-5D6E-409C-BE32-E72D297353CC}">
                  <c16:uniqueId val="{0000000D-DE75-4B43-ADFB-5699EAC7E20A}"/>
                </c:ext>
                <c:ext xmlns:c15="http://schemas.microsoft.com/office/drawing/2012/chart" uri="{CE6537A1-D6FC-4f65-9D91-7224C49458BB}"/>
              </c:extLst>
            </c:dLbl>
            <c:dLbl>
              <c:idx val="4"/>
              <c:delete val="1"/>
              <c:extLst xmlns:c16r2="http://schemas.microsoft.com/office/drawing/2015/06/chart">
                <c:ext xmlns:c16="http://schemas.microsoft.com/office/drawing/2014/chart" uri="{C3380CC4-5D6E-409C-BE32-E72D297353CC}">
                  <c16:uniqueId val="{0000000E-DE75-4B43-ADFB-5699EAC7E20A}"/>
                </c:ext>
                <c:ext xmlns:c15="http://schemas.microsoft.com/office/drawing/2012/chart" uri="{CE6537A1-D6FC-4f65-9D91-7224C49458BB}"/>
              </c:extLst>
            </c:dLbl>
            <c:dLbl>
              <c:idx val="5"/>
              <c:delete val="1"/>
              <c:extLst xmlns:c16r2="http://schemas.microsoft.com/office/drawing/2015/06/chart">
                <c:ext xmlns:c16="http://schemas.microsoft.com/office/drawing/2014/chart" uri="{C3380CC4-5D6E-409C-BE32-E72D297353CC}">
                  <c16:uniqueId val="{0000000F-DE75-4B43-ADFB-5699EAC7E20A}"/>
                </c:ext>
                <c:ext xmlns:c15="http://schemas.microsoft.com/office/drawing/2012/chart" uri="{CE6537A1-D6FC-4f65-9D91-7224C49458BB}"/>
              </c:extLst>
            </c:dLbl>
            <c:dLbl>
              <c:idx val="6"/>
              <c:delete val="1"/>
              <c:extLst xmlns:c16r2="http://schemas.microsoft.com/office/drawing/2015/06/chart">
                <c:ext xmlns:c16="http://schemas.microsoft.com/office/drawing/2014/chart" uri="{C3380CC4-5D6E-409C-BE32-E72D297353CC}">
                  <c16:uniqueId val="{00000010-DE75-4B43-ADFB-5699EAC7E20A}"/>
                </c:ext>
                <c:ext xmlns:c15="http://schemas.microsoft.com/office/drawing/2012/chart" uri="{CE6537A1-D6FC-4f65-9D91-7224C49458BB}"/>
              </c:extLst>
            </c:dLbl>
            <c:dLbl>
              <c:idx val="12"/>
              <c:layout>
                <c:manualLayout>
                  <c:x val="-3.7101449275362318E-2"/>
                  <c:y val="3.930554695854178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DE75-4B43-ADFB-5699EAC7E20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ysClr val="windowText" lastClr="000000"/>
                    </a:solidFill>
                    <a:latin typeface="+mn-lt"/>
                    <a:ea typeface="+mn-ea"/>
                    <a:cs typeface="+mn-cs"/>
                  </a:defRPr>
                </a:pPr>
                <a:endParaRPr lang="ja-JP"/>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numRef>
              <c:f>'[（20180829）地下鉄（P36 ② 収支の改善 (経営成績)）.xlsx]1'!$B$7:$Q$7</c:f>
              <c:numCache>
                <c:formatCode>###0;\▲###0</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'[（20180829）地下鉄（P36 ② 収支の改善 (経営成績)）.xlsx]1'!$B$8:$Q$8</c:f>
              <c:numCache>
                <c:formatCode>#,##0;\▲#,##0</c:formatCode>
                <c:ptCount val="16"/>
                <c:pt idx="0">
                  <c:v>-89</c:v>
                </c:pt>
                <c:pt idx="1">
                  <c:v>47</c:v>
                </c:pt>
                <c:pt idx="2">
                  <c:v>39</c:v>
                </c:pt>
                <c:pt idx="3">
                  <c:v>196</c:v>
                </c:pt>
                <c:pt idx="4">
                  <c:v>211</c:v>
                </c:pt>
                <c:pt idx="5">
                  <c:v>225</c:v>
                </c:pt>
                <c:pt idx="6">
                  <c:v>124</c:v>
                </c:pt>
                <c:pt idx="7">
                  <c:v>289</c:v>
                </c:pt>
                <c:pt idx="8">
                  <c:v>239</c:v>
                </c:pt>
                <c:pt idx="9">
                  <c:v>167</c:v>
                </c:pt>
                <c:pt idx="10">
                  <c:v>198</c:v>
                </c:pt>
                <c:pt idx="11">
                  <c:v>334</c:v>
                </c:pt>
                <c:pt idx="12">
                  <c:v>-586</c:v>
                </c:pt>
                <c:pt idx="13">
                  <c:v>375</c:v>
                </c:pt>
                <c:pt idx="14">
                  <c:v>-103</c:v>
                </c:pt>
                <c:pt idx="15">
                  <c:v>29</c:v>
                </c:pt>
              </c:numCache>
            </c:numRef>
          </c:val>
          <c:smooth val="0"/>
          <c:extLst xmlns:c16r2="http://schemas.microsoft.com/office/drawing/2015/06/chart">
            <c:ext xmlns:c16="http://schemas.microsoft.com/office/drawing/2014/chart" uri="{C3380CC4-5D6E-409C-BE32-E72D297353CC}">
              <c16:uniqueId val="{00000000-DE75-4B43-ADFB-5699EAC7E20A}"/>
            </c:ext>
          </c:extLst>
        </c:ser>
        <c:dLbls>
          <c:showLegendKey val="0"/>
          <c:showVal val="0"/>
          <c:showCatName val="0"/>
          <c:showSerName val="0"/>
          <c:showPercent val="0"/>
          <c:showBubbleSize val="0"/>
        </c:dLbls>
        <c:marker val="1"/>
        <c:smooth val="0"/>
        <c:axId val="319482784"/>
        <c:axId val="319483568"/>
      </c:lineChart>
      <c:catAx>
        <c:axId val="319482784"/>
        <c:scaling>
          <c:orientation val="minMax"/>
        </c:scaling>
        <c:delete val="0"/>
        <c:axPos val="b"/>
        <c:numFmt formatCode="###0;\▲###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crossAx val="319483568"/>
        <c:crosses val="autoZero"/>
        <c:auto val="1"/>
        <c:lblAlgn val="ctr"/>
        <c:lblOffset val="100"/>
        <c:noMultiLvlLbl val="0"/>
      </c:catAx>
      <c:valAx>
        <c:axId val="31948356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crossAx val="319482784"/>
        <c:crosses val="autoZero"/>
        <c:crossBetween val="between"/>
      </c:valAx>
      <c:spPr>
        <a:noFill/>
        <a:ln>
          <a:noFill/>
        </a:ln>
        <a:effectLst/>
      </c:spPr>
    </c:plotArea>
    <c:legend>
      <c:legendPos val="r"/>
      <c:layout>
        <c:manualLayout>
          <c:xMode val="edge"/>
          <c:yMode val="edge"/>
          <c:x val="0.72971963042191978"/>
          <c:y val="0.51481944120309686"/>
          <c:w val="0.22374941561477327"/>
          <c:h val="9.3750635662590634E-2"/>
        </c:manualLayout>
      </c:layout>
      <c:overlay val="1"/>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900"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1600"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679A78-FA2E-D542-894B-7183E5A62500}" type="doc">
      <dgm:prSet loTypeId="urn:microsoft.com/office/officeart/2005/8/layout/radial6" loCatId="" qsTypeId="urn:microsoft.com/office/officeart/2005/8/quickstyle/simple4" qsCatId="simple" csTypeId="urn:microsoft.com/office/officeart/2005/8/colors/accent1_2" csCatId="accent1" phldr="1"/>
      <dgm:spPr/>
      <dgm:t>
        <a:bodyPr/>
        <a:lstStyle/>
        <a:p>
          <a:endParaRPr kumimoji="1" lang="ja-JP" altLang="en-US"/>
        </a:p>
      </dgm:t>
    </dgm:pt>
    <dgm:pt modelId="{11A918C8-FA27-E643-BE7A-CC645E794637}">
      <dgm:prSet phldrT="[テキスト]"/>
      <dgm:spPr>
        <a:gradFill rotWithShape="0">
          <a:gsLst>
            <a:gs pos="50000">
              <a:srgbClr val="6DA1E6"/>
            </a:gs>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gradFill>
        <a:scene3d>
          <a:camera prst="orthographicFront"/>
          <a:lightRig rig="threePt" dir="t"/>
        </a:scene3d>
        <a:sp3d>
          <a:bevelT/>
        </a:sp3d>
      </dgm:spPr>
      <dgm:t>
        <a:bodyPr/>
        <a:lstStyle/>
        <a:p>
          <a:r>
            <a:rPr kumimoji="1" lang="ja-JP" altLang="en-US" dirty="0"/>
            <a:t>必要な要件</a:t>
          </a:r>
        </a:p>
      </dgm:t>
    </dgm:pt>
    <dgm:pt modelId="{B15E9872-969B-F64F-B897-B40FC73DF4C7}" type="parTrans" cxnId="{49CC6BCC-864A-744A-9168-A3B77B4AB058}">
      <dgm:prSet/>
      <dgm:spPr/>
      <dgm:t>
        <a:bodyPr/>
        <a:lstStyle/>
        <a:p>
          <a:endParaRPr kumimoji="1" lang="ja-JP" altLang="en-US"/>
        </a:p>
      </dgm:t>
    </dgm:pt>
    <dgm:pt modelId="{4DD255B1-FE07-3847-8514-8B304FA42AA5}" type="sibTrans" cxnId="{49CC6BCC-864A-744A-9168-A3B77B4AB058}">
      <dgm:prSet/>
      <dgm:spPr/>
      <dgm:t>
        <a:bodyPr/>
        <a:lstStyle/>
        <a:p>
          <a:endParaRPr kumimoji="1" lang="ja-JP" altLang="en-US"/>
        </a:p>
      </dgm:t>
    </dgm:pt>
    <dgm:pt modelId="{8463EE5C-B8BA-F940-9A0C-307EBEEB2D57}">
      <dgm:prSet phldrT="[テキスト]"/>
      <dgm:spPr>
        <a:gradFill rotWithShape="0">
          <a:gsLst>
            <a:gs pos="50000">
              <a:srgbClr val="6DA1E6"/>
            </a:gs>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gradFill>
        <a:ln w="12700">
          <a:solidFill>
            <a:srgbClr val="4A7EBB"/>
          </a:solidFill>
        </a:ln>
      </dgm:spPr>
      <dgm:t>
        <a:bodyPr/>
        <a:lstStyle/>
        <a:p>
          <a:r>
            <a:rPr kumimoji="1" lang="ja-JP" altLang="en-US" dirty="0"/>
            <a:t>継続性</a:t>
          </a:r>
        </a:p>
      </dgm:t>
    </dgm:pt>
    <dgm:pt modelId="{F9DAB03E-E95C-7942-86A8-EF44A7477AD8}" type="parTrans" cxnId="{2FB3D65D-2AD5-8246-9CD1-84D81D9D0119}">
      <dgm:prSet/>
      <dgm:spPr/>
      <dgm:t>
        <a:bodyPr/>
        <a:lstStyle/>
        <a:p>
          <a:endParaRPr kumimoji="1" lang="ja-JP" altLang="en-US"/>
        </a:p>
      </dgm:t>
    </dgm:pt>
    <dgm:pt modelId="{BC7E39A8-1E87-B340-99A8-422713B64356}" type="sibTrans" cxnId="{2FB3D65D-2AD5-8246-9CD1-84D81D9D0119}">
      <dgm:prSet/>
      <dgm:spPr/>
      <dgm:t>
        <a:bodyPr/>
        <a:lstStyle/>
        <a:p>
          <a:endParaRPr kumimoji="1" lang="ja-JP" altLang="en-US"/>
        </a:p>
      </dgm:t>
    </dgm:pt>
    <dgm:pt modelId="{1B4A3887-DDC3-BF46-A2EE-C7E366BA0EEA}">
      <dgm:prSet phldrT="[テキスト]"/>
      <dgm:spPr>
        <a:gradFill rotWithShape="0">
          <a:gsLst>
            <a:gs pos="50000">
              <a:srgbClr val="6DA1E6"/>
            </a:gs>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gradFill>
        <a:ln w="12700">
          <a:solidFill>
            <a:srgbClr val="4A7EBB"/>
          </a:solidFill>
        </a:ln>
      </dgm:spPr>
      <dgm:t>
        <a:bodyPr/>
        <a:lstStyle/>
        <a:p>
          <a:r>
            <a:rPr kumimoji="1" lang="ja-JP" altLang="en-US" dirty="0"/>
            <a:t>自主性</a:t>
          </a:r>
        </a:p>
      </dgm:t>
    </dgm:pt>
    <dgm:pt modelId="{2AC971B3-ED23-C240-87F4-172A3DE9A3A3}" type="parTrans" cxnId="{421D0229-E0F6-7446-BDF6-6E7CB833CEA2}">
      <dgm:prSet/>
      <dgm:spPr/>
      <dgm:t>
        <a:bodyPr/>
        <a:lstStyle/>
        <a:p>
          <a:endParaRPr kumimoji="1" lang="ja-JP" altLang="en-US"/>
        </a:p>
      </dgm:t>
    </dgm:pt>
    <dgm:pt modelId="{8666A7BA-9254-764C-A887-7C5B11226B42}" type="sibTrans" cxnId="{421D0229-E0F6-7446-BDF6-6E7CB833CEA2}">
      <dgm:prSet/>
      <dgm:spPr/>
      <dgm:t>
        <a:bodyPr/>
        <a:lstStyle/>
        <a:p>
          <a:endParaRPr kumimoji="1" lang="ja-JP" altLang="en-US"/>
        </a:p>
      </dgm:t>
    </dgm:pt>
    <dgm:pt modelId="{B5790563-2FED-1343-B4C9-20583027E906}">
      <dgm:prSet phldrT="[テキスト]"/>
      <dgm:spPr>
        <a:gradFill rotWithShape="0">
          <a:gsLst>
            <a:gs pos="50000">
              <a:srgbClr val="6DA1E6"/>
            </a:gs>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gradFill>
        <a:ln w="12700">
          <a:solidFill>
            <a:srgbClr val="4A7EBB"/>
          </a:solidFill>
        </a:ln>
      </dgm:spPr>
      <dgm:t>
        <a:bodyPr/>
        <a:lstStyle/>
        <a:p>
          <a:r>
            <a:rPr kumimoji="1" lang="ja-JP" altLang="en-US" dirty="0"/>
            <a:t>柔軟性</a:t>
          </a:r>
        </a:p>
      </dgm:t>
    </dgm:pt>
    <dgm:pt modelId="{932BBCC7-29E6-354B-9580-CBB4C02680AD}" type="parTrans" cxnId="{4347C58B-BA9F-9A47-8E0B-E950E95E149A}">
      <dgm:prSet/>
      <dgm:spPr/>
      <dgm:t>
        <a:bodyPr/>
        <a:lstStyle/>
        <a:p>
          <a:endParaRPr kumimoji="1" lang="ja-JP" altLang="en-US"/>
        </a:p>
      </dgm:t>
    </dgm:pt>
    <dgm:pt modelId="{337BF7D2-6D34-734A-AA95-3C8863C751BA}" type="sibTrans" cxnId="{4347C58B-BA9F-9A47-8E0B-E950E95E149A}">
      <dgm:prSet/>
      <dgm:spPr/>
      <dgm:t>
        <a:bodyPr/>
        <a:lstStyle/>
        <a:p>
          <a:endParaRPr kumimoji="1" lang="ja-JP" altLang="en-US"/>
        </a:p>
      </dgm:t>
    </dgm:pt>
    <dgm:pt modelId="{1A67FE7A-5DD3-A74E-80E3-9056A8440336}">
      <dgm:prSet phldrT="[テキスト]"/>
      <dgm:spPr>
        <a:gradFill rotWithShape="0">
          <a:gsLst>
            <a:gs pos="50000">
              <a:srgbClr val="6DA1E6"/>
            </a:gs>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gradFill>
        <a:ln w="12700">
          <a:solidFill>
            <a:srgbClr val="4A7EBB"/>
          </a:solidFill>
        </a:ln>
      </dgm:spPr>
      <dgm:t>
        <a:bodyPr/>
        <a:lstStyle/>
        <a:p>
          <a:r>
            <a:rPr kumimoji="1" lang="ja-JP" altLang="en-US" dirty="0"/>
            <a:t>機動性</a:t>
          </a:r>
        </a:p>
      </dgm:t>
    </dgm:pt>
    <dgm:pt modelId="{C580E46A-71C2-0F4B-BA86-DBD3EED9185D}" type="parTrans" cxnId="{3A0CEBAE-3E71-FA46-9D0D-BA5D12908223}">
      <dgm:prSet/>
      <dgm:spPr/>
      <dgm:t>
        <a:bodyPr/>
        <a:lstStyle/>
        <a:p>
          <a:endParaRPr kumimoji="1" lang="ja-JP" altLang="en-US"/>
        </a:p>
      </dgm:t>
    </dgm:pt>
    <dgm:pt modelId="{BCD73719-6921-964F-88A9-7A6DFED5A91C}" type="sibTrans" cxnId="{3A0CEBAE-3E71-FA46-9D0D-BA5D12908223}">
      <dgm:prSet/>
      <dgm:spPr/>
      <dgm:t>
        <a:bodyPr/>
        <a:lstStyle/>
        <a:p>
          <a:endParaRPr kumimoji="1" lang="ja-JP" altLang="en-US"/>
        </a:p>
      </dgm:t>
    </dgm:pt>
    <dgm:pt modelId="{9149B59F-73E5-5446-BB3E-D7FBB9DC2769}" type="pres">
      <dgm:prSet presAssocID="{D6679A78-FA2E-D542-894B-7183E5A62500}" presName="Name0" presStyleCnt="0">
        <dgm:presLayoutVars>
          <dgm:chMax val="1"/>
          <dgm:dir/>
          <dgm:animLvl val="ctr"/>
          <dgm:resizeHandles val="exact"/>
        </dgm:presLayoutVars>
      </dgm:prSet>
      <dgm:spPr/>
      <dgm:t>
        <a:bodyPr/>
        <a:lstStyle/>
        <a:p>
          <a:endParaRPr kumimoji="1" lang="ja-JP" altLang="en-US"/>
        </a:p>
      </dgm:t>
    </dgm:pt>
    <dgm:pt modelId="{909466A3-1CA3-5448-BEEF-C17871C8FE07}" type="pres">
      <dgm:prSet presAssocID="{11A918C8-FA27-E643-BE7A-CC645E794637}" presName="centerShape" presStyleLbl="node0" presStyleIdx="0" presStyleCnt="1" custLinFactNeighborX="-12" custLinFactNeighborY="-701"/>
      <dgm:spPr/>
      <dgm:t>
        <a:bodyPr/>
        <a:lstStyle/>
        <a:p>
          <a:endParaRPr kumimoji="1" lang="ja-JP" altLang="en-US"/>
        </a:p>
      </dgm:t>
    </dgm:pt>
    <dgm:pt modelId="{E135FD65-6344-B04E-9A7A-06D4E67599B0}" type="pres">
      <dgm:prSet presAssocID="{8463EE5C-B8BA-F940-9A0C-307EBEEB2D57}" presName="node" presStyleLbl="node1" presStyleIdx="0" presStyleCnt="4">
        <dgm:presLayoutVars>
          <dgm:bulletEnabled val="1"/>
        </dgm:presLayoutVars>
      </dgm:prSet>
      <dgm:spPr/>
      <dgm:t>
        <a:bodyPr/>
        <a:lstStyle/>
        <a:p>
          <a:endParaRPr kumimoji="1" lang="ja-JP" altLang="en-US"/>
        </a:p>
      </dgm:t>
    </dgm:pt>
    <dgm:pt modelId="{11FAD4A1-A4A5-2545-AF95-30C7EA362003}" type="pres">
      <dgm:prSet presAssocID="{8463EE5C-B8BA-F940-9A0C-307EBEEB2D57}" presName="dummy" presStyleCnt="0"/>
      <dgm:spPr/>
    </dgm:pt>
    <dgm:pt modelId="{25C9FF45-2552-624A-9705-BE7D4A93E1B7}" type="pres">
      <dgm:prSet presAssocID="{BC7E39A8-1E87-B340-99A8-422713B64356}" presName="sibTrans" presStyleLbl="sibTrans2D1" presStyleIdx="0" presStyleCnt="4"/>
      <dgm:spPr/>
      <dgm:t>
        <a:bodyPr/>
        <a:lstStyle/>
        <a:p>
          <a:endParaRPr kumimoji="1" lang="ja-JP" altLang="en-US"/>
        </a:p>
      </dgm:t>
    </dgm:pt>
    <dgm:pt modelId="{492A708A-B5C8-844A-9B45-1FE9DDC5764A}" type="pres">
      <dgm:prSet presAssocID="{1B4A3887-DDC3-BF46-A2EE-C7E366BA0EEA}" presName="node" presStyleLbl="node1" presStyleIdx="1" presStyleCnt="4">
        <dgm:presLayoutVars>
          <dgm:bulletEnabled val="1"/>
        </dgm:presLayoutVars>
      </dgm:prSet>
      <dgm:spPr/>
      <dgm:t>
        <a:bodyPr/>
        <a:lstStyle/>
        <a:p>
          <a:endParaRPr kumimoji="1" lang="ja-JP" altLang="en-US"/>
        </a:p>
      </dgm:t>
    </dgm:pt>
    <dgm:pt modelId="{3FEA81EE-C6C7-7749-B9A4-15E553FB2B11}" type="pres">
      <dgm:prSet presAssocID="{1B4A3887-DDC3-BF46-A2EE-C7E366BA0EEA}" presName="dummy" presStyleCnt="0"/>
      <dgm:spPr/>
    </dgm:pt>
    <dgm:pt modelId="{87FE72CC-0FC2-DA46-BF6F-C64136B2E520}" type="pres">
      <dgm:prSet presAssocID="{8666A7BA-9254-764C-A887-7C5B11226B42}" presName="sibTrans" presStyleLbl="sibTrans2D1" presStyleIdx="1" presStyleCnt="4"/>
      <dgm:spPr/>
      <dgm:t>
        <a:bodyPr/>
        <a:lstStyle/>
        <a:p>
          <a:endParaRPr kumimoji="1" lang="ja-JP" altLang="en-US"/>
        </a:p>
      </dgm:t>
    </dgm:pt>
    <dgm:pt modelId="{EFE0A49B-7D92-054B-97EA-8C2D9F91C3FE}" type="pres">
      <dgm:prSet presAssocID="{B5790563-2FED-1343-B4C9-20583027E906}" presName="node" presStyleLbl="node1" presStyleIdx="2" presStyleCnt="4">
        <dgm:presLayoutVars>
          <dgm:bulletEnabled val="1"/>
        </dgm:presLayoutVars>
      </dgm:prSet>
      <dgm:spPr/>
      <dgm:t>
        <a:bodyPr/>
        <a:lstStyle/>
        <a:p>
          <a:endParaRPr kumimoji="1" lang="ja-JP" altLang="en-US"/>
        </a:p>
      </dgm:t>
    </dgm:pt>
    <dgm:pt modelId="{DA4A1010-D58B-BB42-9D4C-0C7DCA85D3AD}" type="pres">
      <dgm:prSet presAssocID="{B5790563-2FED-1343-B4C9-20583027E906}" presName="dummy" presStyleCnt="0"/>
      <dgm:spPr/>
    </dgm:pt>
    <dgm:pt modelId="{A1680C9A-9C1C-1E44-B4C5-0F7BADAA3C0B}" type="pres">
      <dgm:prSet presAssocID="{337BF7D2-6D34-734A-AA95-3C8863C751BA}" presName="sibTrans" presStyleLbl="sibTrans2D1" presStyleIdx="2" presStyleCnt="4"/>
      <dgm:spPr/>
      <dgm:t>
        <a:bodyPr/>
        <a:lstStyle/>
        <a:p>
          <a:endParaRPr kumimoji="1" lang="ja-JP" altLang="en-US"/>
        </a:p>
      </dgm:t>
    </dgm:pt>
    <dgm:pt modelId="{133B5CC7-D289-B144-A11A-CACF221AB57C}" type="pres">
      <dgm:prSet presAssocID="{1A67FE7A-5DD3-A74E-80E3-9056A8440336}" presName="node" presStyleLbl="node1" presStyleIdx="3" presStyleCnt="4">
        <dgm:presLayoutVars>
          <dgm:bulletEnabled val="1"/>
        </dgm:presLayoutVars>
      </dgm:prSet>
      <dgm:spPr/>
      <dgm:t>
        <a:bodyPr/>
        <a:lstStyle/>
        <a:p>
          <a:endParaRPr kumimoji="1" lang="ja-JP" altLang="en-US"/>
        </a:p>
      </dgm:t>
    </dgm:pt>
    <dgm:pt modelId="{70229D9F-D409-5044-AA66-16F3A45F2B31}" type="pres">
      <dgm:prSet presAssocID="{1A67FE7A-5DD3-A74E-80E3-9056A8440336}" presName="dummy" presStyleCnt="0"/>
      <dgm:spPr/>
    </dgm:pt>
    <dgm:pt modelId="{7D34B7B7-E52C-A547-9BB7-3013C6FAD108}" type="pres">
      <dgm:prSet presAssocID="{BCD73719-6921-964F-88A9-7A6DFED5A91C}" presName="sibTrans" presStyleLbl="sibTrans2D1" presStyleIdx="3" presStyleCnt="4"/>
      <dgm:spPr/>
      <dgm:t>
        <a:bodyPr/>
        <a:lstStyle/>
        <a:p>
          <a:endParaRPr kumimoji="1" lang="ja-JP" altLang="en-US"/>
        </a:p>
      </dgm:t>
    </dgm:pt>
  </dgm:ptLst>
  <dgm:cxnLst>
    <dgm:cxn modelId="{81A9D080-5C21-4BD3-AC3E-09725D511A15}" type="presOf" srcId="{337BF7D2-6D34-734A-AA95-3C8863C751BA}" destId="{A1680C9A-9C1C-1E44-B4C5-0F7BADAA3C0B}" srcOrd="0" destOrd="0" presId="urn:microsoft.com/office/officeart/2005/8/layout/radial6"/>
    <dgm:cxn modelId="{2FB3D65D-2AD5-8246-9CD1-84D81D9D0119}" srcId="{11A918C8-FA27-E643-BE7A-CC645E794637}" destId="{8463EE5C-B8BA-F940-9A0C-307EBEEB2D57}" srcOrd="0" destOrd="0" parTransId="{F9DAB03E-E95C-7942-86A8-EF44A7477AD8}" sibTransId="{BC7E39A8-1E87-B340-99A8-422713B64356}"/>
    <dgm:cxn modelId="{49CC6BCC-864A-744A-9168-A3B77B4AB058}" srcId="{D6679A78-FA2E-D542-894B-7183E5A62500}" destId="{11A918C8-FA27-E643-BE7A-CC645E794637}" srcOrd="0" destOrd="0" parTransId="{B15E9872-969B-F64F-B897-B40FC73DF4C7}" sibTransId="{4DD255B1-FE07-3847-8514-8B304FA42AA5}"/>
    <dgm:cxn modelId="{4347C58B-BA9F-9A47-8E0B-E950E95E149A}" srcId="{11A918C8-FA27-E643-BE7A-CC645E794637}" destId="{B5790563-2FED-1343-B4C9-20583027E906}" srcOrd="2" destOrd="0" parTransId="{932BBCC7-29E6-354B-9580-CBB4C02680AD}" sibTransId="{337BF7D2-6D34-734A-AA95-3C8863C751BA}"/>
    <dgm:cxn modelId="{421D0229-E0F6-7446-BDF6-6E7CB833CEA2}" srcId="{11A918C8-FA27-E643-BE7A-CC645E794637}" destId="{1B4A3887-DDC3-BF46-A2EE-C7E366BA0EEA}" srcOrd="1" destOrd="0" parTransId="{2AC971B3-ED23-C240-87F4-172A3DE9A3A3}" sibTransId="{8666A7BA-9254-764C-A887-7C5B11226B42}"/>
    <dgm:cxn modelId="{3FA63936-26EA-4C31-8528-7406373CA08B}" type="presOf" srcId="{1A67FE7A-5DD3-A74E-80E3-9056A8440336}" destId="{133B5CC7-D289-B144-A11A-CACF221AB57C}" srcOrd="0" destOrd="0" presId="urn:microsoft.com/office/officeart/2005/8/layout/radial6"/>
    <dgm:cxn modelId="{5292A018-ED0C-41FF-B0D5-9ACC9D3D869F}" type="presOf" srcId="{8463EE5C-B8BA-F940-9A0C-307EBEEB2D57}" destId="{E135FD65-6344-B04E-9A7A-06D4E67599B0}" srcOrd="0" destOrd="0" presId="urn:microsoft.com/office/officeart/2005/8/layout/radial6"/>
    <dgm:cxn modelId="{3A0CEBAE-3E71-FA46-9D0D-BA5D12908223}" srcId="{11A918C8-FA27-E643-BE7A-CC645E794637}" destId="{1A67FE7A-5DD3-A74E-80E3-9056A8440336}" srcOrd="3" destOrd="0" parTransId="{C580E46A-71C2-0F4B-BA86-DBD3EED9185D}" sibTransId="{BCD73719-6921-964F-88A9-7A6DFED5A91C}"/>
    <dgm:cxn modelId="{03518E2F-057D-422E-9C75-9F81A4A1A80D}" type="presOf" srcId="{B5790563-2FED-1343-B4C9-20583027E906}" destId="{EFE0A49B-7D92-054B-97EA-8C2D9F91C3FE}" srcOrd="0" destOrd="0" presId="urn:microsoft.com/office/officeart/2005/8/layout/radial6"/>
    <dgm:cxn modelId="{93C68E2B-A359-41A8-8C1E-E3D59CA8A6A2}" type="presOf" srcId="{1B4A3887-DDC3-BF46-A2EE-C7E366BA0EEA}" destId="{492A708A-B5C8-844A-9B45-1FE9DDC5764A}" srcOrd="0" destOrd="0" presId="urn:microsoft.com/office/officeart/2005/8/layout/radial6"/>
    <dgm:cxn modelId="{E67E612F-9C6C-4F25-B8FA-67EDDEA6F566}" type="presOf" srcId="{D6679A78-FA2E-D542-894B-7183E5A62500}" destId="{9149B59F-73E5-5446-BB3E-D7FBB9DC2769}" srcOrd="0" destOrd="0" presId="urn:microsoft.com/office/officeart/2005/8/layout/radial6"/>
    <dgm:cxn modelId="{481595AE-FB19-4D2C-AA0A-41E94B81B3CC}" type="presOf" srcId="{BCD73719-6921-964F-88A9-7A6DFED5A91C}" destId="{7D34B7B7-E52C-A547-9BB7-3013C6FAD108}" srcOrd="0" destOrd="0" presId="urn:microsoft.com/office/officeart/2005/8/layout/radial6"/>
    <dgm:cxn modelId="{A9C951E2-177F-401A-98A3-BC54571EA8AE}" type="presOf" srcId="{8666A7BA-9254-764C-A887-7C5B11226B42}" destId="{87FE72CC-0FC2-DA46-BF6F-C64136B2E520}" srcOrd="0" destOrd="0" presId="urn:microsoft.com/office/officeart/2005/8/layout/radial6"/>
    <dgm:cxn modelId="{3BFF7F00-7A70-41F8-BFE4-8876AB9E00F4}" type="presOf" srcId="{11A918C8-FA27-E643-BE7A-CC645E794637}" destId="{909466A3-1CA3-5448-BEEF-C17871C8FE07}" srcOrd="0" destOrd="0" presId="urn:microsoft.com/office/officeart/2005/8/layout/radial6"/>
    <dgm:cxn modelId="{2E808C58-61E7-449F-A236-617C4386263F}" type="presOf" srcId="{BC7E39A8-1E87-B340-99A8-422713B64356}" destId="{25C9FF45-2552-624A-9705-BE7D4A93E1B7}" srcOrd="0" destOrd="0" presId="urn:microsoft.com/office/officeart/2005/8/layout/radial6"/>
    <dgm:cxn modelId="{8BB709A0-0382-4A3F-BCE9-52CDBD504956}" type="presParOf" srcId="{9149B59F-73E5-5446-BB3E-D7FBB9DC2769}" destId="{909466A3-1CA3-5448-BEEF-C17871C8FE07}" srcOrd="0" destOrd="0" presId="urn:microsoft.com/office/officeart/2005/8/layout/radial6"/>
    <dgm:cxn modelId="{33158C8A-48A5-41C5-843A-C22609BE4C8D}" type="presParOf" srcId="{9149B59F-73E5-5446-BB3E-D7FBB9DC2769}" destId="{E135FD65-6344-B04E-9A7A-06D4E67599B0}" srcOrd="1" destOrd="0" presId="urn:microsoft.com/office/officeart/2005/8/layout/radial6"/>
    <dgm:cxn modelId="{4E9AAB08-E99A-49B7-940F-4B0CFAFE0D69}" type="presParOf" srcId="{9149B59F-73E5-5446-BB3E-D7FBB9DC2769}" destId="{11FAD4A1-A4A5-2545-AF95-30C7EA362003}" srcOrd="2" destOrd="0" presId="urn:microsoft.com/office/officeart/2005/8/layout/radial6"/>
    <dgm:cxn modelId="{F8DA8910-70C2-4CB8-BD36-DCF907E5D4C1}" type="presParOf" srcId="{9149B59F-73E5-5446-BB3E-D7FBB9DC2769}" destId="{25C9FF45-2552-624A-9705-BE7D4A93E1B7}" srcOrd="3" destOrd="0" presId="urn:microsoft.com/office/officeart/2005/8/layout/radial6"/>
    <dgm:cxn modelId="{66C634DF-8B71-4165-9050-7C39CDC0F24E}" type="presParOf" srcId="{9149B59F-73E5-5446-BB3E-D7FBB9DC2769}" destId="{492A708A-B5C8-844A-9B45-1FE9DDC5764A}" srcOrd="4" destOrd="0" presId="urn:microsoft.com/office/officeart/2005/8/layout/radial6"/>
    <dgm:cxn modelId="{389DA046-E210-4184-A76D-1DECFF9091CA}" type="presParOf" srcId="{9149B59F-73E5-5446-BB3E-D7FBB9DC2769}" destId="{3FEA81EE-C6C7-7749-B9A4-15E553FB2B11}" srcOrd="5" destOrd="0" presId="urn:microsoft.com/office/officeart/2005/8/layout/radial6"/>
    <dgm:cxn modelId="{3E7B9F11-083E-49F0-8032-ED44CEE43400}" type="presParOf" srcId="{9149B59F-73E5-5446-BB3E-D7FBB9DC2769}" destId="{87FE72CC-0FC2-DA46-BF6F-C64136B2E520}" srcOrd="6" destOrd="0" presId="urn:microsoft.com/office/officeart/2005/8/layout/radial6"/>
    <dgm:cxn modelId="{963DC320-E923-45AC-8EFA-10DDC16D9DD7}" type="presParOf" srcId="{9149B59F-73E5-5446-BB3E-D7FBB9DC2769}" destId="{EFE0A49B-7D92-054B-97EA-8C2D9F91C3FE}" srcOrd="7" destOrd="0" presId="urn:microsoft.com/office/officeart/2005/8/layout/radial6"/>
    <dgm:cxn modelId="{8D48BE73-78EB-44E4-8A25-E30959B665D3}" type="presParOf" srcId="{9149B59F-73E5-5446-BB3E-D7FBB9DC2769}" destId="{DA4A1010-D58B-BB42-9D4C-0C7DCA85D3AD}" srcOrd="8" destOrd="0" presId="urn:microsoft.com/office/officeart/2005/8/layout/radial6"/>
    <dgm:cxn modelId="{F405E515-3E73-40E8-B1CD-34E61578C56B}" type="presParOf" srcId="{9149B59F-73E5-5446-BB3E-D7FBB9DC2769}" destId="{A1680C9A-9C1C-1E44-B4C5-0F7BADAA3C0B}" srcOrd="9" destOrd="0" presId="urn:microsoft.com/office/officeart/2005/8/layout/radial6"/>
    <dgm:cxn modelId="{CA1DAA82-D8AD-49B6-9131-658E391F9C1B}" type="presParOf" srcId="{9149B59F-73E5-5446-BB3E-D7FBB9DC2769}" destId="{133B5CC7-D289-B144-A11A-CACF221AB57C}" srcOrd="10" destOrd="0" presId="urn:microsoft.com/office/officeart/2005/8/layout/radial6"/>
    <dgm:cxn modelId="{E65F9F80-6ADE-4C04-B1F3-4E4263203767}" type="presParOf" srcId="{9149B59F-73E5-5446-BB3E-D7FBB9DC2769}" destId="{70229D9F-D409-5044-AA66-16F3A45F2B31}" srcOrd="11" destOrd="0" presId="urn:microsoft.com/office/officeart/2005/8/layout/radial6"/>
    <dgm:cxn modelId="{F0F95D28-74E2-4286-8D48-72DA9A8F7452}" type="presParOf" srcId="{9149B59F-73E5-5446-BB3E-D7FBB9DC2769}" destId="{7D34B7B7-E52C-A547-9BB7-3013C6FAD108}"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34B7B7-E52C-A547-9BB7-3013C6FAD108}">
      <dsp:nvSpPr>
        <dsp:cNvPr id="0" name=""/>
        <dsp:cNvSpPr/>
      </dsp:nvSpPr>
      <dsp:spPr>
        <a:xfrm>
          <a:off x="808864" y="255565"/>
          <a:ext cx="1702061" cy="1702061"/>
        </a:xfrm>
        <a:prstGeom prst="blockArc">
          <a:avLst>
            <a:gd name="adj1" fmla="val 10800000"/>
            <a:gd name="adj2" fmla="val 16200000"/>
            <a:gd name="adj3" fmla="val 464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1680C9A-9C1C-1E44-B4C5-0F7BADAA3C0B}">
      <dsp:nvSpPr>
        <dsp:cNvPr id="0" name=""/>
        <dsp:cNvSpPr/>
      </dsp:nvSpPr>
      <dsp:spPr>
        <a:xfrm>
          <a:off x="808864" y="255565"/>
          <a:ext cx="1702061" cy="1702061"/>
        </a:xfrm>
        <a:prstGeom prst="blockArc">
          <a:avLst>
            <a:gd name="adj1" fmla="val 5400000"/>
            <a:gd name="adj2" fmla="val 10800000"/>
            <a:gd name="adj3" fmla="val 464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87FE72CC-0FC2-DA46-BF6F-C64136B2E520}">
      <dsp:nvSpPr>
        <dsp:cNvPr id="0" name=""/>
        <dsp:cNvSpPr/>
      </dsp:nvSpPr>
      <dsp:spPr>
        <a:xfrm>
          <a:off x="808864" y="255565"/>
          <a:ext cx="1702061" cy="1702061"/>
        </a:xfrm>
        <a:prstGeom prst="blockArc">
          <a:avLst>
            <a:gd name="adj1" fmla="val 0"/>
            <a:gd name="adj2" fmla="val 5400000"/>
            <a:gd name="adj3" fmla="val 464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25C9FF45-2552-624A-9705-BE7D4A93E1B7}">
      <dsp:nvSpPr>
        <dsp:cNvPr id="0" name=""/>
        <dsp:cNvSpPr/>
      </dsp:nvSpPr>
      <dsp:spPr>
        <a:xfrm>
          <a:off x="808864" y="255565"/>
          <a:ext cx="1702061" cy="1702061"/>
        </a:xfrm>
        <a:prstGeom prst="blockArc">
          <a:avLst>
            <a:gd name="adj1" fmla="val 16200000"/>
            <a:gd name="adj2" fmla="val 0"/>
            <a:gd name="adj3" fmla="val 4642"/>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909466A3-1CA3-5448-BEEF-C17871C8FE07}">
      <dsp:nvSpPr>
        <dsp:cNvPr id="0" name=""/>
        <dsp:cNvSpPr/>
      </dsp:nvSpPr>
      <dsp:spPr>
        <a:xfrm>
          <a:off x="1267820" y="703067"/>
          <a:ext cx="783749" cy="783749"/>
        </a:xfrm>
        <a:prstGeom prst="ellipse">
          <a:avLst/>
        </a:prstGeom>
        <a:gradFill rotWithShape="0">
          <a:gsLst>
            <a:gs pos="50000">
              <a:srgbClr val="6DA1E6"/>
            </a:gs>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5400000" scaled="0"/>
        </a:gradFill>
        <a:ln>
          <a:noFill/>
        </a:ln>
        <a:effectLst/>
        <a:scene3d>
          <a:camera prst="orthographicFront"/>
          <a:lightRig rig="threePt" dir="t"/>
        </a:scene3d>
        <a:sp3d>
          <a:bevelT/>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kern="1200" dirty="0"/>
            <a:t>必要な要件</a:t>
          </a:r>
        </a:p>
      </dsp:txBody>
      <dsp:txXfrm>
        <a:off x="1382597" y="817844"/>
        <a:ext cx="554195" cy="554195"/>
      </dsp:txXfrm>
    </dsp:sp>
    <dsp:sp modelId="{E135FD65-6344-B04E-9A7A-06D4E67599B0}">
      <dsp:nvSpPr>
        <dsp:cNvPr id="0" name=""/>
        <dsp:cNvSpPr/>
      </dsp:nvSpPr>
      <dsp:spPr>
        <a:xfrm>
          <a:off x="1385582" y="1004"/>
          <a:ext cx="548624" cy="548624"/>
        </a:xfrm>
        <a:prstGeom prst="ellipse">
          <a:avLst/>
        </a:prstGeom>
        <a:gradFill rotWithShape="0">
          <a:gsLst>
            <a:gs pos="50000">
              <a:srgbClr val="6DA1E6"/>
            </a:gs>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5400000" scaled="0"/>
        </a:gradFill>
        <a:ln w="12700">
          <a:solidFill>
            <a:srgbClr val="4A7EBB"/>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kumimoji="1" lang="ja-JP" altLang="en-US" sz="1200" kern="1200" dirty="0"/>
            <a:t>継続性</a:t>
          </a:r>
        </a:p>
      </dsp:txBody>
      <dsp:txXfrm>
        <a:off x="1465926" y="81348"/>
        <a:ext cx="387936" cy="387936"/>
      </dsp:txXfrm>
    </dsp:sp>
    <dsp:sp modelId="{492A708A-B5C8-844A-9B45-1FE9DDC5764A}">
      <dsp:nvSpPr>
        <dsp:cNvPr id="0" name=""/>
        <dsp:cNvSpPr/>
      </dsp:nvSpPr>
      <dsp:spPr>
        <a:xfrm>
          <a:off x="2216862" y="832284"/>
          <a:ext cx="548624" cy="548624"/>
        </a:xfrm>
        <a:prstGeom prst="ellipse">
          <a:avLst/>
        </a:prstGeom>
        <a:gradFill rotWithShape="0">
          <a:gsLst>
            <a:gs pos="50000">
              <a:srgbClr val="6DA1E6"/>
            </a:gs>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5400000" scaled="0"/>
        </a:gradFill>
        <a:ln w="12700">
          <a:solidFill>
            <a:srgbClr val="4A7EBB"/>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kumimoji="1" lang="ja-JP" altLang="en-US" sz="1200" kern="1200" dirty="0"/>
            <a:t>自主性</a:t>
          </a:r>
        </a:p>
      </dsp:txBody>
      <dsp:txXfrm>
        <a:off x="2297206" y="912628"/>
        <a:ext cx="387936" cy="387936"/>
      </dsp:txXfrm>
    </dsp:sp>
    <dsp:sp modelId="{EFE0A49B-7D92-054B-97EA-8C2D9F91C3FE}">
      <dsp:nvSpPr>
        <dsp:cNvPr id="0" name=""/>
        <dsp:cNvSpPr/>
      </dsp:nvSpPr>
      <dsp:spPr>
        <a:xfrm>
          <a:off x="1385582" y="1663564"/>
          <a:ext cx="548624" cy="548624"/>
        </a:xfrm>
        <a:prstGeom prst="ellipse">
          <a:avLst/>
        </a:prstGeom>
        <a:gradFill rotWithShape="0">
          <a:gsLst>
            <a:gs pos="50000">
              <a:srgbClr val="6DA1E6"/>
            </a:gs>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5400000" scaled="0"/>
        </a:gradFill>
        <a:ln w="12700">
          <a:solidFill>
            <a:srgbClr val="4A7EBB"/>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kumimoji="1" lang="ja-JP" altLang="en-US" sz="1200" kern="1200" dirty="0"/>
            <a:t>柔軟性</a:t>
          </a:r>
        </a:p>
      </dsp:txBody>
      <dsp:txXfrm>
        <a:off x="1465926" y="1743908"/>
        <a:ext cx="387936" cy="387936"/>
      </dsp:txXfrm>
    </dsp:sp>
    <dsp:sp modelId="{133B5CC7-D289-B144-A11A-CACF221AB57C}">
      <dsp:nvSpPr>
        <dsp:cNvPr id="0" name=""/>
        <dsp:cNvSpPr/>
      </dsp:nvSpPr>
      <dsp:spPr>
        <a:xfrm>
          <a:off x="554302" y="832284"/>
          <a:ext cx="548624" cy="548624"/>
        </a:xfrm>
        <a:prstGeom prst="ellipse">
          <a:avLst/>
        </a:prstGeom>
        <a:gradFill rotWithShape="0">
          <a:gsLst>
            <a:gs pos="50000">
              <a:srgbClr val="6DA1E6"/>
            </a:gs>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5400000" scaled="0"/>
        </a:gradFill>
        <a:ln w="12700">
          <a:solidFill>
            <a:srgbClr val="4A7EBB"/>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kumimoji="1" lang="ja-JP" altLang="en-US" sz="1200" kern="1200" dirty="0"/>
            <a:t>機動性</a:t>
          </a:r>
        </a:p>
      </dsp:txBody>
      <dsp:txXfrm>
        <a:off x="634646" y="912628"/>
        <a:ext cx="387936" cy="387936"/>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0.15411</cdr:x>
      <cdr:y>0</cdr:y>
    </cdr:from>
    <cdr:to>
      <cdr:x>0.87787</cdr:x>
      <cdr:y>0.10937</cdr:y>
    </cdr:to>
    <cdr:sp macro="" textlink="">
      <cdr:nvSpPr>
        <cdr:cNvPr id="2" name="テキスト ボックス 3"/>
        <cdr:cNvSpPr txBox="1"/>
      </cdr:nvSpPr>
      <cdr:spPr>
        <a:xfrm xmlns:a="http://schemas.openxmlformats.org/drawingml/2006/main">
          <a:off x="650961" y="0"/>
          <a:ext cx="3057162" cy="29238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kumimoji="1" lang="ja-JP" altLang="en-US" sz="1300" b="1" dirty="0" smtClean="0"/>
            <a:t>国際線ＬＣＣの便数及び割合（各年夏期）</a:t>
          </a:r>
          <a:endParaRPr kumimoji="1" lang="ja-JP" altLang="en-US" sz="1300" b="1" dirty="0"/>
        </a:p>
      </cdr:txBody>
    </cdr:sp>
  </cdr:relSizeAnchor>
  <cdr:relSizeAnchor xmlns:cdr="http://schemas.openxmlformats.org/drawingml/2006/chartDrawing">
    <cdr:from>
      <cdr:x>0</cdr:x>
      <cdr:y>0</cdr:y>
    </cdr:from>
    <cdr:to>
      <cdr:x>0.22086</cdr:x>
      <cdr:y>0.07726</cdr:y>
    </cdr:to>
    <cdr:sp macro="" textlink="">
      <cdr:nvSpPr>
        <cdr:cNvPr id="3" name="テキスト ボックス 3"/>
        <cdr:cNvSpPr txBox="1"/>
      </cdr:nvSpPr>
      <cdr:spPr>
        <a:xfrm xmlns:a="http://schemas.openxmlformats.org/drawingml/2006/main">
          <a:off x="-131912" y="0"/>
          <a:ext cx="1033625" cy="250323"/>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1000" dirty="0" smtClean="0"/>
            <a:t>（便</a:t>
          </a:r>
          <a:r>
            <a:rPr kumimoji="1" lang="en-US" altLang="ja-JP" sz="1000" dirty="0" smtClean="0"/>
            <a:t>/</a:t>
          </a:r>
          <a:r>
            <a:rPr kumimoji="1" lang="ja-JP" altLang="en-US" sz="1000" dirty="0" smtClean="0"/>
            <a:t>週）</a:t>
          </a:r>
          <a:endParaRPr kumimoji="1" lang="ja-JP" altLang="en-US" sz="1000" dirty="0"/>
        </a:p>
      </cdr:txBody>
    </cdr:sp>
  </cdr:relSizeAnchor>
  <cdr:relSizeAnchor xmlns:cdr="http://schemas.openxmlformats.org/drawingml/2006/chartDrawing">
    <cdr:from>
      <cdr:x>0.00678</cdr:x>
      <cdr:y>0.91841</cdr:y>
    </cdr:from>
    <cdr:to>
      <cdr:x>0.91169</cdr:x>
      <cdr:y>0.99324</cdr:y>
    </cdr:to>
    <cdr:sp macro="" textlink="">
      <cdr:nvSpPr>
        <cdr:cNvPr id="4" name="テキスト ボックス 3"/>
        <cdr:cNvSpPr txBox="1"/>
      </cdr:nvSpPr>
      <cdr:spPr>
        <a:xfrm xmlns:a="http://schemas.openxmlformats.org/drawingml/2006/main">
          <a:off x="28639" y="2455245"/>
          <a:ext cx="3822341" cy="20005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700" dirty="0" smtClean="0"/>
            <a:t>出典：</a:t>
          </a:r>
          <a:r>
            <a:rPr lang="ja-JP" altLang="ja-JP" sz="700" dirty="0">
              <a:effectLst/>
              <a:latin typeface="+mn-lt"/>
              <a:ea typeface="+mn-ea"/>
              <a:cs typeface="+mn-cs"/>
            </a:rPr>
            <a:t>各空港会社「運営概況」</a:t>
          </a:r>
          <a:r>
            <a:rPr lang="ja-JP" altLang="en-US" sz="700" dirty="0">
              <a:effectLst/>
              <a:latin typeface="+mn-lt"/>
              <a:ea typeface="+mn-ea"/>
              <a:cs typeface="+mn-cs"/>
            </a:rPr>
            <a:t>、羽田は</a:t>
          </a:r>
          <a:r>
            <a:rPr lang="en-US" altLang="ja-JP" sz="700" dirty="0">
              <a:effectLst/>
              <a:latin typeface="+mn-lt"/>
              <a:ea typeface="+mn-ea"/>
              <a:cs typeface="+mn-cs"/>
            </a:rPr>
            <a:t>JTB</a:t>
          </a:r>
          <a:r>
            <a:rPr lang="ja-JP" altLang="en-US" sz="700" dirty="0">
              <a:effectLst/>
              <a:latin typeface="+mn-lt"/>
              <a:ea typeface="+mn-ea"/>
              <a:cs typeface="+mn-cs"/>
            </a:rPr>
            <a:t>時刻表・国交省「国際線就航状況」</a:t>
          </a:r>
          <a:endParaRPr lang="ja-JP" altLang="ja-JP" sz="800" dirty="0">
            <a:effectLst/>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0.13495</cdr:x>
      <cdr:y>0.00232</cdr:y>
    </cdr:from>
    <cdr:to>
      <cdr:x>0.9982</cdr:x>
      <cdr:y>0.10984</cdr:y>
    </cdr:to>
    <cdr:sp macro="" textlink="">
      <cdr:nvSpPr>
        <cdr:cNvPr id="3" name="テキスト ボックス 15"/>
        <cdr:cNvSpPr txBox="1"/>
      </cdr:nvSpPr>
      <cdr:spPr>
        <a:xfrm xmlns:a="http://schemas.openxmlformats.org/drawingml/2006/main">
          <a:off x="570029" y="6309"/>
          <a:ext cx="3646380" cy="29238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ja-JP" altLang="en-US" sz="1300" b="1" dirty="0">
              <a:latin typeface="+mn-ea"/>
            </a:rPr>
            <a:t>国際</a:t>
          </a:r>
          <a:r>
            <a:rPr lang="ja-JP" altLang="en-US" sz="1300" b="1" dirty="0" smtClean="0">
              <a:latin typeface="+mn-ea"/>
            </a:rPr>
            <a:t>線旅客便就航</a:t>
          </a:r>
          <a:r>
            <a:rPr lang="ja-JP" altLang="en-US" sz="1300" b="1" dirty="0">
              <a:latin typeface="+mn-ea"/>
            </a:rPr>
            <a:t>便</a:t>
          </a:r>
          <a:r>
            <a:rPr lang="ja-JP" altLang="en-US" sz="1300" b="1" dirty="0" smtClean="0">
              <a:latin typeface="+mn-ea"/>
            </a:rPr>
            <a:t>数</a:t>
          </a:r>
          <a:r>
            <a:rPr kumimoji="1" lang="ja-JP" altLang="en-US" sz="1300" b="1" dirty="0" smtClean="0">
              <a:latin typeface="+mn-ea"/>
            </a:rPr>
            <a:t>（各年夏期）（便</a:t>
          </a:r>
          <a:r>
            <a:rPr kumimoji="1" lang="en-US" altLang="ja-JP" sz="1300" b="1" dirty="0" smtClean="0">
              <a:latin typeface="+mn-ea"/>
            </a:rPr>
            <a:t>/</a:t>
          </a:r>
          <a:r>
            <a:rPr kumimoji="1" lang="ja-JP" altLang="en-US" sz="1300" b="1" dirty="0" smtClean="0">
              <a:latin typeface="+mn-ea"/>
            </a:rPr>
            <a:t>週）</a:t>
          </a:r>
          <a:endParaRPr kumimoji="1" lang="ja-JP" altLang="en-US" sz="1300" b="1" dirty="0">
            <a:latin typeface="+mn-ea"/>
          </a:endParaRPr>
        </a:p>
      </cdr:txBody>
    </cdr:sp>
  </cdr:relSizeAnchor>
  <cdr:relSizeAnchor xmlns:cdr="http://schemas.openxmlformats.org/drawingml/2006/chartDrawing">
    <cdr:from>
      <cdr:x>0.00475</cdr:x>
      <cdr:y>0.03038</cdr:y>
    </cdr:from>
    <cdr:to>
      <cdr:x>0.22561</cdr:x>
      <cdr:y>0.10764</cdr:y>
    </cdr:to>
    <cdr:sp macro="" textlink="">
      <cdr:nvSpPr>
        <cdr:cNvPr id="4" name="テキスト ボックス 3"/>
        <cdr:cNvSpPr txBox="1"/>
      </cdr:nvSpPr>
      <cdr:spPr>
        <a:xfrm xmlns:a="http://schemas.openxmlformats.org/drawingml/2006/main">
          <a:off x="22225" y="98425"/>
          <a:ext cx="1033625" cy="25032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kumimoji="1" lang="ja-JP" altLang="en-US" sz="1000" dirty="0" smtClean="0"/>
            <a:t>（便</a:t>
          </a:r>
          <a:r>
            <a:rPr kumimoji="1" lang="en-US" altLang="ja-JP" sz="1000" dirty="0" smtClean="0"/>
            <a:t>/</a:t>
          </a:r>
          <a:r>
            <a:rPr kumimoji="1" lang="ja-JP" altLang="en-US" sz="1000" dirty="0" smtClean="0"/>
            <a:t>週）</a:t>
          </a:r>
          <a:endParaRPr kumimoji="1" lang="ja-JP" altLang="en-US" sz="1000" dirty="0"/>
        </a:p>
      </cdr:txBody>
    </cdr:sp>
  </cdr:relSizeAnchor>
  <cdr:relSizeAnchor xmlns:cdr="http://schemas.openxmlformats.org/drawingml/2006/chartDrawing">
    <cdr:from>
      <cdr:x>0.00065</cdr:x>
      <cdr:y>0.88599</cdr:y>
    </cdr:from>
    <cdr:to>
      <cdr:x>0.89129</cdr:x>
      <cdr:y>0.96522</cdr:y>
    </cdr:to>
    <cdr:sp macro="" textlink="">
      <cdr:nvSpPr>
        <cdr:cNvPr id="5" name="テキスト ボックス 1"/>
        <cdr:cNvSpPr txBox="1"/>
      </cdr:nvSpPr>
      <cdr:spPr>
        <a:xfrm xmlns:a="http://schemas.openxmlformats.org/drawingml/2006/main">
          <a:off x="2731" y="2409341"/>
          <a:ext cx="3762091"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00" dirty="0" smtClean="0"/>
            <a:t>出典：</a:t>
          </a:r>
          <a:r>
            <a:rPr lang="ja-JP" altLang="ja-JP" sz="800" dirty="0">
              <a:effectLst/>
              <a:latin typeface="+mn-lt"/>
              <a:ea typeface="+mn-ea"/>
              <a:cs typeface="+mn-cs"/>
            </a:rPr>
            <a:t>各空港会社「運営概況」</a:t>
          </a:r>
          <a:r>
            <a:rPr lang="ja-JP" altLang="en-US" sz="800" dirty="0">
              <a:effectLst/>
              <a:latin typeface="+mn-lt"/>
              <a:ea typeface="+mn-ea"/>
              <a:cs typeface="+mn-cs"/>
            </a:rPr>
            <a:t>、羽田は</a:t>
          </a:r>
          <a:r>
            <a:rPr lang="en-US" altLang="ja-JP" sz="800" dirty="0">
              <a:effectLst/>
              <a:latin typeface="+mn-lt"/>
              <a:ea typeface="+mn-ea"/>
              <a:cs typeface="+mn-cs"/>
            </a:rPr>
            <a:t>JTB</a:t>
          </a:r>
          <a:r>
            <a:rPr lang="ja-JP" altLang="en-US" sz="800" dirty="0">
              <a:effectLst/>
              <a:latin typeface="+mn-lt"/>
              <a:ea typeface="+mn-ea"/>
              <a:cs typeface="+mn-cs"/>
            </a:rPr>
            <a:t>時刻表・国交省「国際線就航状況」</a:t>
          </a:r>
          <a:endParaRPr lang="ja-JP" altLang="ja-JP" sz="900" dirty="0">
            <a:effectLst/>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0.89147</cdr:x>
      <cdr:y>0.16169</cdr:y>
    </cdr:from>
    <cdr:to>
      <cdr:x>1</cdr:x>
      <cdr:y>0.29398</cdr:y>
    </cdr:to>
    <cdr:sp macro="" textlink="">
      <cdr:nvSpPr>
        <cdr:cNvPr id="2" name="テキスト ボックス 1"/>
        <cdr:cNvSpPr txBox="1"/>
      </cdr:nvSpPr>
      <cdr:spPr>
        <a:xfrm xmlns:a="http://schemas.openxmlformats.org/drawingml/2006/main">
          <a:off x="4172080" y="523878"/>
          <a:ext cx="507920" cy="4286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000"/>
            <a:t>成田</a:t>
          </a:r>
        </a:p>
      </cdr:txBody>
    </cdr:sp>
  </cdr:relSizeAnchor>
  <cdr:relSizeAnchor xmlns:cdr="http://schemas.openxmlformats.org/drawingml/2006/chartDrawing">
    <cdr:from>
      <cdr:x>0.89147</cdr:x>
      <cdr:y>0.22735</cdr:y>
    </cdr:from>
    <cdr:to>
      <cdr:x>1</cdr:x>
      <cdr:y>0.35964</cdr:y>
    </cdr:to>
    <cdr:sp macro="" textlink="">
      <cdr:nvSpPr>
        <cdr:cNvPr id="3" name="テキスト ボックス 1"/>
        <cdr:cNvSpPr txBox="1"/>
      </cdr:nvSpPr>
      <cdr:spPr>
        <a:xfrm xmlns:a="http://schemas.openxmlformats.org/drawingml/2006/main">
          <a:off x="4172080" y="736600"/>
          <a:ext cx="507920" cy="42862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000"/>
            <a:t>関空</a:t>
          </a:r>
        </a:p>
      </cdr:txBody>
    </cdr:sp>
  </cdr:relSizeAnchor>
  <cdr:relSizeAnchor xmlns:cdr="http://schemas.openxmlformats.org/drawingml/2006/chartDrawing">
    <cdr:from>
      <cdr:x>0.89147</cdr:x>
      <cdr:y>0.49487</cdr:y>
    </cdr:from>
    <cdr:to>
      <cdr:x>1</cdr:x>
      <cdr:y>0.62716</cdr:y>
    </cdr:to>
    <cdr:sp macro="" textlink="">
      <cdr:nvSpPr>
        <cdr:cNvPr id="4" name="テキスト ボックス 1"/>
        <cdr:cNvSpPr txBox="1"/>
      </cdr:nvSpPr>
      <cdr:spPr>
        <a:xfrm xmlns:a="http://schemas.openxmlformats.org/drawingml/2006/main">
          <a:off x="4172080" y="1603375"/>
          <a:ext cx="507920" cy="42862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000"/>
            <a:t>羽田</a:t>
          </a:r>
        </a:p>
      </cdr:txBody>
    </cdr:sp>
  </cdr:relSizeAnchor>
  <cdr:relSizeAnchor xmlns:cdr="http://schemas.openxmlformats.org/drawingml/2006/chartDrawing">
    <cdr:from>
      <cdr:x>0.89147</cdr:x>
      <cdr:y>0.16169</cdr:y>
    </cdr:from>
    <cdr:to>
      <cdr:x>1</cdr:x>
      <cdr:y>0.29398</cdr:y>
    </cdr:to>
    <cdr:sp macro="" textlink="">
      <cdr:nvSpPr>
        <cdr:cNvPr id="5" name="テキスト ボックス 1"/>
        <cdr:cNvSpPr txBox="1"/>
      </cdr:nvSpPr>
      <cdr:spPr>
        <a:xfrm xmlns:a="http://schemas.openxmlformats.org/drawingml/2006/main">
          <a:off x="4172080" y="523878"/>
          <a:ext cx="507920" cy="4286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000"/>
            <a:t>成田</a:t>
          </a:r>
        </a:p>
      </cdr:txBody>
    </cdr:sp>
  </cdr:relSizeAnchor>
  <cdr:relSizeAnchor xmlns:cdr="http://schemas.openxmlformats.org/drawingml/2006/chartDrawing">
    <cdr:from>
      <cdr:x>0.89147</cdr:x>
      <cdr:y>0.22735</cdr:y>
    </cdr:from>
    <cdr:to>
      <cdr:x>1</cdr:x>
      <cdr:y>0.35964</cdr:y>
    </cdr:to>
    <cdr:sp macro="" textlink="">
      <cdr:nvSpPr>
        <cdr:cNvPr id="6" name="テキスト ボックス 1"/>
        <cdr:cNvSpPr txBox="1"/>
      </cdr:nvSpPr>
      <cdr:spPr>
        <a:xfrm xmlns:a="http://schemas.openxmlformats.org/drawingml/2006/main">
          <a:off x="4172080" y="736600"/>
          <a:ext cx="507920" cy="42862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000"/>
            <a:t>関空</a:t>
          </a:r>
        </a:p>
      </cdr:txBody>
    </cdr:sp>
  </cdr:relSizeAnchor>
  <cdr:relSizeAnchor xmlns:cdr="http://schemas.openxmlformats.org/drawingml/2006/chartDrawing">
    <cdr:from>
      <cdr:x>0.89147</cdr:x>
      <cdr:y>0.49487</cdr:y>
    </cdr:from>
    <cdr:to>
      <cdr:x>1</cdr:x>
      <cdr:y>0.62716</cdr:y>
    </cdr:to>
    <cdr:sp macro="" textlink="">
      <cdr:nvSpPr>
        <cdr:cNvPr id="7" name="テキスト ボックス 1"/>
        <cdr:cNvSpPr txBox="1"/>
      </cdr:nvSpPr>
      <cdr:spPr>
        <a:xfrm xmlns:a="http://schemas.openxmlformats.org/drawingml/2006/main">
          <a:off x="4172080" y="1603375"/>
          <a:ext cx="507920" cy="42862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000"/>
            <a:t>羽田</a:t>
          </a:r>
        </a:p>
      </cdr:txBody>
    </cdr:sp>
  </cdr:relSizeAnchor>
  <cdr:relSizeAnchor xmlns:cdr="http://schemas.openxmlformats.org/drawingml/2006/chartDrawing">
    <cdr:from>
      <cdr:x>0.89147</cdr:x>
      <cdr:y>0.16169</cdr:y>
    </cdr:from>
    <cdr:to>
      <cdr:x>1</cdr:x>
      <cdr:y>0.29398</cdr:y>
    </cdr:to>
    <cdr:sp macro="" textlink="">
      <cdr:nvSpPr>
        <cdr:cNvPr id="8" name="テキスト ボックス 1"/>
        <cdr:cNvSpPr txBox="1"/>
      </cdr:nvSpPr>
      <cdr:spPr>
        <a:xfrm xmlns:a="http://schemas.openxmlformats.org/drawingml/2006/main">
          <a:off x="4172080" y="523878"/>
          <a:ext cx="507920" cy="4286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000"/>
            <a:t>成田</a:t>
          </a:r>
        </a:p>
      </cdr:txBody>
    </cdr:sp>
  </cdr:relSizeAnchor>
  <cdr:relSizeAnchor xmlns:cdr="http://schemas.openxmlformats.org/drawingml/2006/chartDrawing">
    <cdr:from>
      <cdr:x>0.89147</cdr:x>
      <cdr:y>0.22735</cdr:y>
    </cdr:from>
    <cdr:to>
      <cdr:x>1</cdr:x>
      <cdr:y>0.35964</cdr:y>
    </cdr:to>
    <cdr:sp macro="" textlink="">
      <cdr:nvSpPr>
        <cdr:cNvPr id="9" name="テキスト ボックス 1"/>
        <cdr:cNvSpPr txBox="1"/>
      </cdr:nvSpPr>
      <cdr:spPr>
        <a:xfrm xmlns:a="http://schemas.openxmlformats.org/drawingml/2006/main">
          <a:off x="4172080" y="736600"/>
          <a:ext cx="507920" cy="42862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000"/>
            <a:t>関空</a:t>
          </a:r>
        </a:p>
      </cdr:txBody>
    </cdr:sp>
  </cdr:relSizeAnchor>
  <cdr:relSizeAnchor xmlns:cdr="http://schemas.openxmlformats.org/drawingml/2006/chartDrawing">
    <cdr:from>
      <cdr:x>0.89147</cdr:x>
      <cdr:y>0.49487</cdr:y>
    </cdr:from>
    <cdr:to>
      <cdr:x>1</cdr:x>
      <cdr:y>0.62716</cdr:y>
    </cdr:to>
    <cdr:sp macro="" textlink="">
      <cdr:nvSpPr>
        <cdr:cNvPr id="10" name="テキスト ボックス 1"/>
        <cdr:cNvSpPr txBox="1"/>
      </cdr:nvSpPr>
      <cdr:spPr>
        <a:xfrm xmlns:a="http://schemas.openxmlformats.org/drawingml/2006/main">
          <a:off x="4172080" y="1603375"/>
          <a:ext cx="507920" cy="42862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000"/>
            <a:t>羽田</a:t>
          </a:r>
        </a:p>
      </cdr:txBody>
    </cdr:sp>
  </cdr:relSizeAnchor>
  <cdr:relSizeAnchor xmlns:cdr="http://schemas.openxmlformats.org/drawingml/2006/chartDrawing">
    <cdr:from>
      <cdr:x>0.89147</cdr:x>
      <cdr:y>0.16169</cdr:y>
    </cdr:from>
    <cdr:to>
      <cdr:x>1</cdr:x>
      <cdr:y>0.29398</cdr:y>
    </cdr:to>
    <cdr:sp macro="" textlink="">
      <cdr:nvSpPr>
        <cdr:cNvPr id="11" name="テキスト ボックス 1"/>
        <cdr:cNvSpPr txBox="1"/>
      </cdr:nvSpPr>
      <cdr:spPr>
        <a:xfrm xmlns:a="http://schemas.openxmlformats.org/drawingml/2006/main">
          <a:off x="4172080" y="523878"/>
          <a:ext cx="507920" cy="42862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000"/>
            <a:t>成田</a:t>
          </a:r>
        </a:p>
      </cdr:txBody>
    </cdr:sp>
  </cdr:relSizeAnchor>
  <cdr:relSizeAnchor xmlns:cdr="http://schemas.openxmlformats.org/drawingml/2006/chartDrawing">
    <cdr:from>
      <cdr:x>0.89147</cdr:x>
      <cdr:y>0.22735</cdr:y>
    </cdr:from>
    <cdr:to>
      <cdr:x>1</cdr:x>
      <cdr:y>0.35964</cdr:y>
    </cdr:to>
    <cdr:sp macro="" textlink="">
      <cdr:nvSpPr>
        <cdr:cNvPr id="12" name="テキスト ボックス 1"/>
        <cdr:cNvSpPr txBox="1"/>
      </cdr:nvSpPr>
      <cdr:spPr>
        <a:xfrm xmlns:a="http://schemas.openxmlformats.org/drawingml/2006/main">
          <a:off x="4172080" y="736600"/>
          <a:ext cx="507920" cy="42862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000"/>
            <a:t>関空</a:t>
          </a:r>
        </a:p>
      </cdr:txBody>
    </cdr:sp>
  </cdr:relSizeAnchor>
  <cdr:relSizeAnchor xmlns:cdr="http://schemas.openxmlformats.org/drawingml/2006/chartDrawing">
    <cdr:from>
      <cdr:x>0.89147</cdr:x>
      <cdr:y>0.49487</cdr:y>
    </cdr:from>
    <cdr:to>
      <cdr:x>1</cdr:x>
      <cdr:y>0.62716</cdr:y>
    </cdr:to>
    <cdr:sp macro="" textlink="">
      <cdr:nvSpPr>
        <cdr:cNvPr id="13" name="テキスト ボックス 1"/>
        <cdr:cNvSpPr txBox="1"/>
      </cdr:nvSpPr>
      <cdr:spPr>
        <a:xfrm xmlns:a="http://schemas.openxmlformats.org/drawingml/2006/main">
          <a:off x="4172080" y="1603375"/>
          <a:ext cx="507920" cy="42862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000"/>
            <a:t>羽田</a:t>
          </a:r>
        </a:p>
      </cdr:txBody>
    </cdr:sp>
  </cdr:relSizeAnchor>
  <cdr:relSizeAnchor xmlns:cdr="http://schemas.openxmlformats.org/drawingml/2006/chartDrawing">
    <cdr:from>
      <cdr:x>0.05276</cdr:x>
      <cdr:y>0.90978</cdr:y>
    </cdr:from>
    <cdr:to>
      <cdr:x>0.72146</cdr:x>
      <cdr:y>0.97778</cdr:y>
    </cdr:to>
    <cdr:sp macro="" textlink="">
      <cdr:nvSpPr>
        <cdr:cNvPr id="14" name="テキスト ボックス 1"/>
        <cdr:cNvSpPr txBox="1"/>
      </cdr:nvSpPr>
      <cdr:spPr>
        <a:xfrm xmlns:a="http://schemas.openxmlformats.org/drawingml/2006/main">
          <a:off x="241451" y="2882172"/>
          <a:ext cx="3059971" cy="21544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800" dirty="0" smtClean="0"/>
            <a:t>出典：法務省「入国管理統計」</a:t>
          </a:r>
          <a:endParaRPr lang="ja-JP" altLang="ja-JP" sz="900" dirty="0">
            <a:effectLst/>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0.02868</cdr:x>
      <cdr:y>0.10951</cdr:y>
    </cdr:from>
    <cdr:to>
      <cdr:x>0.06726</cdr:x>
      <cdr:y>0.16427</cdr:y>
    </cdr:to>
    <cdr:sp macro="" textlink="">
      <cdr:nvSpPr>
        <cdr:cNvPr id="2" name="正方形/長方形 1"/>
        <cdr:cNvSpPr/>
      </cdr:nvSpPr>
      <cdr:spPr>
        <a:xfrm xmlns:a="http://schemas.openxmlformats.org/drawingml/2006/main">
          <a:off x="276226" y="361950"/>
          <a:ext cx="371475" cy="180975"/>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ltLang="en-US"/>
        </a:p>
      </cdr:txBody>
    </cdr:sp>
  </cdr:relSizeAnchor>
</c:userShapes>
</file>

<file path=ppt/drawings/drawing5.xml><?xml version="1.0" encoding="utf-8"?>
<c:userShapes xmlns:c="http://schemas.openxmlformats.org/drawingml/2006/chart">
  <cdr:relSizeAnchor xmlns:cdr="http://schemas.openxmlformats.org/drawingml/2006/chartDrawing">
    <cdr:from>
      <cdr:x>0.92383</cdr:x>
      <cdr:y>0.10575</cdr:y>
    </cdr:from>
    <cdr:to>
      <cdr:x>0.97092</cdr:x>
      <cdr:y>0.16313</cdr:y>
    </cdr:to>
    <cdr:sp macro="" textlink="">
      <cdr:nvSpPr>
        <cdr:cNvPr id="2" name="正方形/長方形 1"/>
        <cdr:cNvSpPr/>
      </cdr:nvSpPr>
      <cdr:spPr>
        <a:xfrm xmlns:a="http://schemas.openxmlformats.org/drawingml/2006/main">
          <a:off x="7338312" y="246588"/>
          <a:ext cx="374053" cy="133797"/>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pPr algn="ctr"/>
          <a:r>
            <a:rPr lang="en-US" altLang="ja-JP" dirty="0">
              <a:solidFill>
                <a:sysClr val="windowText" lastClr="000000"/>
              </a:solidFill>
            </a:rPr>
            <a:t>9.3</a:t>
          </a:r>
          <a:endParaRPr lang="ja-JP" dirty="0">
            <a:solidFill>
              <a:sysClr val="windowText" lastClr="000000"/>
            </a:solidFill>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0.74358</cdr:x>
      <cdr:y>0.24862</cdr:y>
    </cdr:from>
    <cdr:to>
      <cdr:x>0.99493</cdr:x>
      <cdr:y>0.60536</cdr:y>
    </cdr:to>
    <cdr:grpSp>
      <cdr:nvGrpSpPr>
        <cdr:cNvPr id="5" name="グループ化 4"/>
        <cdr:cNvGrpSpPr/>
      </cdr:nvGrpSpPr>
      <cdr:grpSpPr>
        <a:xfrm xmlns:a="http://schemas.openxmlformats.org/drawingml/2006/main">
          <a:off x="3162811" y="626924"/>
          <a:ext cx="1069115" cy="899561"/>
          <a:chOff x="4532843" y="1010376"/>
          <a:chExt cx="1532258" cy="1449764"/>
        </a:xfrm>
      </cdr:grpSpPr>
      <cdr:sp macro="" textlink="">
        <cdr:nvSpPr>
          <cdr:cNvPr id="2" name="テキスト ボックス 1"/>
          <cdr:cNvSpPr txBox="1"/>
        </cdr:nvSpPr>
        <cdr:spPr>
          <a:xfrm xmlns:a="http://schemas.openxmlformats.org/drawingml/2006/main">
            <a:off x="4891189" y="1010376"/>
            <a:ext cx="1173912" cy="4386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050" dirty="0" smtClean="0">
                <a:solidFill>
                  <a:schemeClr val="accent2"/>
                </a:solidFill>
                <a:latin typeface="Meiryo UI" panose="020B0604030504040204" pitchFamily="50" charset="-128"/>
                <a:ea typeface="Meiryo UI" panose="020B0604030504040204" pitchFamily="50" charset="-128"/>
              </a:rPr>
              <a:t>大阪市</a:t>
            </a:r>
            <a:endParaRPr lang="ja-JP" altLang="en-US" sz="1050" dirty="0">
              <a:solidFill>
                <a:schemeClr val="accent2"/>
              </a:solidFill>
              <a:latin typeface="Meiryo UI" panose="020B0604030504040204" pitchFamily="50" charset="-128"/>
              <a:ea typeface="Meiryo UI" panose="020B0604030504040204" pitchFamily="50" charset="-128"/>
            </a:endParaRPr>
          </a:p>
        </cdr:txBody>
      </cdr:sp>
      <cdr:sp macro="" textlink="">
        <cdr:nvSpPr>
          <cdr:cNvPr id="3" name="テキスト ボックス 1"/>
          <cdr:cNvSpPr txBox="1"/>
        </cdr:nvSpPr>
        <cdr:spPr>
          <a:xfrm xmlns:a="http://schemas.openxmlformats.org/drawingml/2006/main">
            <a:off x="4532843" y="2161913"/>
            <a:ext cx="1317059" cy="29822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050" dirty="0" smtClean="0">
                <a:solidFill>
                  <a:schemeClr val="accent1">
                    <a:lumMod val="60000"/>
                    <a:lumOff val="40000"/>
                  </a:schemeClr>
                </a:solidFill>
                <a:latin typeface="Meiryo UI" panose="020B0604030504040204" pitchFamily="50" charset="-128"/>
                <a:ea typeface="Meiryo UI" panose="020B0604030504040204" pitchFamily="50" charset="-128"/>
              </a:rPr>
              <a:t>大都市</a:t>
            </a:r>
            <a:r>
              <a:rPr lang="ja-JP" altLang="en-US" dirty="0" smtClean="0">
                <a:solidFill>
                  <a:schemeClr val="accent1">
                    <a:lumMod val="60000"/>
                    <a:lumOff val="40000"/>
                  </a:schemeClr>
                </a:solidFill>
                <a:latin typeface="Meiryo UI" panose="020B0604030504040204" pitchFamily="50" charset="-128"/>
                <a:ea typeface="Meiryo UI" panose="020B0604030504040204" pitchFamily="50" charset="-128"/>
              </a:rPr>
              <a:t>平均</a:t>
            </a:r>
            <a:endParaRPr lang="ja-JP" altLang="en-US" sz="1100" dirty="0">
              <a:solidFill>
                <a:schemeClr val="accent1">
                  <a:lumMod val="60000"/>
                  <a:lumOff val="40000"/>
                </a:schemeClr>
              </a:solidFill>
              <a:latin typeface="Meiryo UI" panose="020B0604030504040204" pitchFamily="50" charset="-128"/>
              <a:ea typeface="Meiryo UI" panose="020B0604030504040204" pitchFamily="50" charset="-128"/>
            </a:endParaRPr>
          </a:p>
        </cdr:txBody>
      </cdr:sp>
    </cdr:grpSp>
  </cdr:relSizeAnchor>
</c:userShapes>
</file>

<file path=ppt/drawings/drawing7.xml><?xml version="1.0" encoding="utf-8"?>
<c:userShapes xmlns:c="http://schemas.openxmlformats.org/drawingml/2006/chart">
  <cdr:relSizeAnchor xmlns:cdr="http://schemas.openxmlformats.org/drawingml/2006/chartDrawing">
    <cdr:from>
      <cdr:x>0.73277</cdr:x>
      <cdr:y>0.28916</cdr:y>
    </cdr:from>
    <cdr:to>
      <cdr:x>1</cdr:x>
      <cdr:y>0.8009</cdr:y>
    </cdr:to>
    <cdr:grpSp>
      <cdr:nvGrpSpPr>
        <cdr:cNvPr id="5" name="グループ化 4"/>
        <cdr:cNvGrpSpPr/>
      </cdr:nvGrpSpPr>
      <cdr:grpSpPr>
        <a:xfrm xmlns:a="http://schemas.openxmlformats.org/drawingml/2006/main">
          <a:off x="3116831" y="729150"/>
          <a:ext cx="1136660" cy="1290412"/>
          <a:chOff x="4466959" y="1175140"/>
          <a:chExt cx="1629056" cy="2079717"/>
        </a:xfrm>
      </cdr:grpSpPr>
      <cdr:sp macro="" textlink="">
        <cdr:nvSpPr>
          <cdr:cNvPr id="2" name="テキスト ボックス 1"/>
          <cdr:cNvSpPr txBox="1"/>
        </cdr:nvSpPr>
        <cdr:spPr>
          <a:xfrm xmlns:a="http://schemas.openxmlformats.org/drawingml/2006/main">
            <a:off x="4922103" y="1175140"/>
            <a:ext cx="1173912" cy="43868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050" dirty="0" smtClean="0">
                <a:solidFill>
                  <a:schemeClr val="accent2"/>
                </a:solidFill>
                <a:latin typeface="Meiryo UI" panose="020B0604030504040204" pitchFamily="50" charset="-128"/>
                <a:ea typeface="Meiryo UI" panose="020B0604030504040204" pitchFamily="50" charset="-128"/>
              </a:rPr>
              <a:t>大阪市</a:t>
            </a:r>
            <a:endParaRPr lang="ja-JP" altLang="en-US" sz="1050" dirty="0">
              <a:solidFill>
                <a:schemeClr val="accent2"/>
              </a:solidFill>
              <a:latin typeface="Meiryo UI" panose="020B0604030504040204" pitchFamily="50" charset="-128"/>
              <a:ea typeface="Meiryo UI" panose="020B0604030504040204" pitchFamily="50" charset="-128"/>
            </a:endParaRPr>
          </a:p>
        </cdr:txBody>
      </cdr:sp>
      <cdr:sp macro="" textlink="">
        <cdr:nvSpPr>
          <cdr:cNvPr id="3" name="テキスト ボックス 1"/>
          <cdr:cNvSpPr txBox="1"/>
        </cdr:nvSpPr>
        <cdr:spPr>
          <a:xfrm xmlns:a="http://schemas.openxmlformats.org/drawingml/2006/main">
            <a:off x="4466959" y="2956628"/>
            <a:ext cx="1317059" cy="29822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ja-JP" altLang="en-US" sz="1050" dirty="0" smtClean="0">
                <a:solidFill>
                  <a:schemeClr val="accent1">
                    <a:lumMod val="60000"/>
                    <a:lumOff val="40000"/>
                  </a:schemeClr>
                </a:solidFill>
                <a:latin typeface="Meiryo UI" panose="020B0604030504040204" pitchFamily="50" charset="-128"/>
                <a:ea typeface="Meiryo UI" panose="020B0604030504040204" pitchFamily="50" charset="-128"/>
              </a:rPr>
              <a:t>大都市</a:t>
            </a:r>
            <a:r>
              <a:rPr lang="ja-JP" altLang="en-US" dirty="0" smtClean="0">
                <a:solidFill>
                  <a:schemeClr val="accent1">
                    <a:lumMod val="60000"/>
                    <a:lumOff val="40000"/>
                  </a:schemeClr>
                </a:solidFill>
                <a:latin typeface="Meiryo UI" panose="020B0604030504040204" pitchFamily="50" charset="-128"/>
                <a:ea typeface="Meiryo UI" panose="020B0604030504040204" pitchFamily="50" charset="-128"/>
              </a:rPr>
              <a:t>平均</a:t>
            </a:r>
            <a:endParaRPr lang="ja-JP" altLang="en-US" sz="1100" dirty="0">
              <a:solidFill>
                <a:schemeClr val="accent1">
                  <a:lumMod val="60000"/>
                  <a:lumOff val="40000"/>
                </a:schemeClr>
              </a:solidFill>
              <a:latin typeface="Meiryo UI" panose="020B0604030504040204" pitchFamily="50" charset="-128"/>
              <a:ea typeface="Meiryo UI" panose="020B0604030504040204" pitchFamily="50" charset="-128"/>
            </a:endParaRPr>
          </a:p>
        </cdr:txBody>
      </cdr:sp>
    </cdr:grp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5A341A20-8478-4C1C-BE02-31BFBBE9F3EA}" type="datetimeFigureOut">
              <a:rPr kumimoji="1" lang="ja-JP" altLang="en-US" smtClean="0"/>
              <a:t>2019/2/12</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54E77E6D-4318-4181-B329-ED3A8DAEF872}" type="slidenum">
              <a:rPr kumimoji="1" lang="ja-JP" altLang="en-US" smtClean="0"/>
              <a:t>‹#›</a:t>
            </a:fld>
            <a:endParaRPr kumimoji="1" lang="ja-JP" altLang="en-US"/>
          </a:p>
        </p:txBody>
      </p:sp>
    </p:spTree>
    <p:extLst>
      <p:ext uri="{BB962C8B-B14F-4D97-AF65-F5344CB8AC3E}">
        <p14:creationId xmlns:p14="http://schemas.microsoft.com/office/powerpoint/2010/main" val="271052955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E77B2A58-34A9-4D75-91FD-222CAA55EB6E}" type="slidenum">
              <a:rPr kumimoji="1" lang="en-US" altLang="ja-JP"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222</a:t>
            </a:fld>
            <a:endParaRPr kumimoji="1" lang="en-US" altLang="ja-JP" sz="1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521276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257</a:t>
            </a:fld>
            <a:endParaRPr kumimoji="1" lang="ja-JP" altLang="en-US"/>
          </a:p>
        </p:txBody>
      </p:sp>
    </p:spTree>
    <p:extLst>
      <p:ext uri="{BB962C8B-B14F-4D97-AF65-F5344CB8AC3E}">
        <p14:creationId xmlns:p14="http://schemas.microsoft.com/office/powerpoint/2010/main" val="2180767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259</a:t>
            </a:fld>
            <a:endParaRPr kumimoji="1" lang="ja-JP" altLang="en-US"/>
          </a:p>
        </p:txBody>
      </p:sp>
    </p:spTree>
    <p:extLst>
      <p:ext uri="{BB962C8B-B14F-4D97-AF65-F5344CB8AC3E}">
        <p14:creationId xmlns:p14="http://schemas.microsoft.com/office/powerpoint/2010/main" val="8965714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260</a:t>
            </a:fld>
            <a:endParaRPr kumimoji="1" lang="ja-JP" altLang="en-US"/>
          </a:p>
        </p:txBody>
      </p:sp>
    </p:spTree>
    <p:extLst>
      <p:ext uri="{BB962C8B-B14F-4D97-AF65-F5344CB8AC3E}">
        <p14:creationId xmlns:p14="http://schemas.microsoft.com/office/powerpoint/2010/main" val="3639073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261</a:t>
            </a:fld>
            <a:endParaRPr kumimoji="1" lang="ja-JP" altLang="en-US"/>
          </a:p>
        </p:txBody>
      </p:sp>
    </p:spTree>
    <p:extLst>
      <p:ext uri="{BB962C8B-B14F-4D97-AF65-F5344CB8AC3E}">
        <p14:creationId xmlns:p14="http://schemas.microsoft.com/office/powerpoint/2010/main" val="1796384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262</a:t>
            </a:fld>
            <a:endParaRPr kumimoji="1" lang="ja-JP" altLang="en-US"/>
          </a:p>
        </p:txBody>
      </p:sp>
    </p:spTree>
    <p:extLst>
      <p:ext uri="{BB962C8B-B14F-4D97-AF65-F5344CB8AC3E}">
        <p14:creationId xmlns:p14="http://schemas.microsoft.com/office/powerpoint/2010/main" val="26730451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263</a:t>
            </a:fld>
            <a:endParaRPr kumimoji="1" lang="ja-JP" altLang="en-US"/>
          </a:p>
        </p:txBody>
      </p:sp>
    </p:spTree>
    <p:extLst>
      <p:ext uri="{BB962C8B-B14F-4D97-AF65-F5344CB8AC3E}">
        <p14:creationId xmlns:p14="http://schemas.microsoft.com/office/powerpoint/2010/main" val="20790870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264</a:t>
            </a:fld>
            <a:endParaRPr kumimoji="1" lang="ja-JP" altLang="en-US"/>
          </a:p>
        </p:txBody>
      </p:sp>
    </p:spTree>
    <p:extLst>
      <p:ext uri="{BB962C8B-B14F-4D97-AF65-F5344CB8AC3E}">
        <p14:creationId xmlns:p14="http://schemas.microsoft.com/office/powerpoint/2010/main" val="21117491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265</a:t>
            </a:fld>
            <a:endParaRPr kumimoji="1" lang="ja-JP" altLang="en-US"/>
          </a:p>
        </p:txBody>
      </p:sp>
    </p:spTree>
    <p:extLst>
      <p:ext uri="{BB962C8B-B14F-4D97-AF65-F5344CB8AC3E}">
        <p14:creationId xmlns:p14="http://schemas.microsoft.com/office/powerpoint/2010/main" val="13450303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266</a:t>
            </a:fld>
            <a:endParaRPr kumimoji="1" lang="ja-JP" altLang="en-US"/>
          </a:p>
        </p:txBody>
      </p:sp>
    </p:spTree>
    <p:extLst>
      <p:ext uri="{BB962C8B-B14F-4D97-AF65-F5344CB8AC3E}">
        <p14:creationId xmlns:p14="http://schemas.microsoft.com/office/powerpoint/2010/main" val="1372475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267</a:t>
            </a:fld>
            <a:endParaRPr kumimoji="1" lang="ja-JP" altLang="en-US"/>
          </a:p>
        </p:txBody>
      </p:sp>
    </p:spTree>
    <p:extLst>
      <p:ext uri="{BB962C8B-B14F-4D97-AF65-F5344CB8AC3E}">
        <p14:creationId xmlns:p14="http://schemas.microsoft.com/office/powerpoint/2010/main" val="3688751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223</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017927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268</a:t>
            </a:fld>
            <a:endParaRPr kumimoji="1" lang="ja-JP" altLang="en-US"/>
          </a:p>
        </p:txBody>
      </p:sp>
    </p:spTree>
    <p:extLst>
      <p:ext uri="{BB962C8B-B14F-4D97-AF65-F5344CB8AC3E}">
        <p14:creationId xmlns:p14="http://schemas.microsoft.com/office/powerpoint/2010/main" val="17252586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274</a:t>
            </a:fld>
            <a:endParaRPr kumimoji="1" lang="ja-JP" altLang="en-US"/>
          </a:p>
        </p:txBody>
      </p:sp>
    </p:spTree>
    <p:extLst>
      <p:ext uri="{BB962C8B-B14F-4D97-AF65-F5344CB8AC3E}">
        <p14:creationId xmlns:p14="http://schemas.microsoft.com/office/powerpoint/2010/main" val="6788539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280</a:t>
            </a:fld>
            <a:endParaRPr kumimoji="1" lang="ja-JP" altLang="en-US"/>
          </a:p>
        </p:txBody>
      </p:sp>
    </p:spTree>
    <p:extLst>
      <p:ext uri="{BB962C8B-B14F-4D97-AF65-F5344CB8AC3E}">
        <p14:creationId xmlns:p14="http://schemas.microsoft.com/office/powerpoint/2010/main" val="1561305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290</a:t>
            </a:fld>
            <a:endParaRPr kumimoji="1" lang="ja-JP" altLang="en-US"/>
          </a:p>
        </p:txBody>
      </p:sp>
    </p:spTree>
    <p:extLst>
      <p:ext uri="{BB962C8B-B14F-4D97-AF65-F5344CB8AC3E}">
        <p14:creationId xmlns:p14="http://schemas.microsoft.com/office/powerpoint/2010/main" val="1215193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293</a:t>
            </a:fld>
            <a:endParaRPr kumimoji="1" lang="ja-JP" altLang="en-US"/>
          </a:p>
        </p:txBody>
      </p:sp>
    </p:spTree>
    <p:extLst>
      <p:ext uri="{BB962C8B-B14F-4D97-AF65-F5344CB8AC3E}">
        <p14:creationId xmlns:p14="http://schemas.microsoft.com/office/powerpoint/2010/main" val="20533772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296</a:t>
            </a:fld>
            <a:endParaRPr kumimoji="1" lang="ja-JP" altLang="en-US"/>
          </a:p>
        </p:txBody>
      </p:sp>
    </p:spTree>
    <p:extLst>
      <p:ext uri="{BB962C8B-B14F-4D97-AF65-F5344CB8AC3E}">
        <p14:creationId xmlns:p14="http://schemas.microsoft.com/office/powerpoint/2010/main" val="9893060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308</a:t>
            </a:fld>
            <a:endParaRPr kumimoji="1" lang="ja-JP" altLang="en-US"/>
          </a:p>
        </p:txBody>
      </p:sp>
    </p:spTree>
    <p:extLst>
      <p:ext uri="{BB962C8B-B14F-4D97-AF65-F5344CB8AC3E}">
        <p14:creationId xmlns:p14="http://schemas.microsoft.com/office/powerpoint/2010/main" val="23779389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313</a:t>
            </a:fld>
            <a:endParaRPr kumimoji="1" lang="ja-JP" altLang="en-US"/>
          </a:p>
        </p:txBody>
      </p:sp>
    </p:spTree>
    <p:extLst>
      <p:ext uri="{BB962C8B-B14F-4D97-AF65-F5344CB8AC3E}">
        <p14:creationId xmlns:p14="http://schemas.microsoft.com/office/powerpoint/2010/main" val="40711153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318</a:t>
            </a:fld>
            <a:endParaRPr kumimoji="1" lang="ja-JP" altLang="en-US"/>
          </a:p>
        </p:txBody>
      </p:sp>
    </p:spTree>
    <p:extLst>
      <p:ext uri="{BB962C8B-B14F-4D97-AF65-F5344CB8AC3E}">
        <p14:creationId xmlns:p14="http://schemas.microsoft.com/office/powerpoint/2010/main" val="1918517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224</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774360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225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17139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226</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02854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227</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12281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7288" cy="3725863"/>
          </a:xfrm>
        </p:spPr>
      </p:sp>
      <p:sp>
        <p:nvSpPr>
          <p:cNvPr id="3" name="ノート プレースホルダー 2"/>
          <p:cNvSpPr>
            <a:spLocks noGrp="1"/>
          </p:cNvSpPr>
          <p:nvPr>
            <p:ph type="body" idx="1"/>
          </p:nvPr>
        </p:nvSpPr>
        <p:spPr/>
        <p:txBody>
          <a:bodyPr/>
          <a:lstStyle/>
          <a:p>
            <a:endParaRPr lang="ja-JP" altLang="en-US" sz="1400" dirty="0"/>
          </a:p>
        </p:txBody>
      </p:sp>
      <p:sp>
        <p:nvSpPr>
          <p:cNvPr id="4" name="スライド番号プレースホルダー 3"/>
          <p:cNvSpPr>
            <a:spLocks noGrp="1"/>
          </p:cNvSpPr>
          <p:nvPr>
            <p:ph type="sldNum" sz="quarter" idx="10"/>
          </p:nvPr>
        </p:nvSpPr>
        <p:spPr/>
        <p:txBody>
          <a:bodyPr/>
          <a:lstStyle/>
          <a:p>
            <a:pPr marL="0" marR="0" lvl="0" indent="0" algn="r" defTabSz="957700" rtl="0" eaLnBrk="1" fontAlgn="auto" latinLnBrk="0" hangingPunct="1">
              <a:lnSpc>
                <a:spcPct val="100000"/>
              </a:lnSpc>
              <a:spcBef>
                <a:spcPts val="0"/>
              </a:spcBef>
              <a:spcAft>
                <a:spcPts val="0"/>
              </a:spcAft>
              <a:buClrTx/>
              <a:buSzTx/>
              <a:buFontTx/>
              <a:buNone/>
              <a:tabLst/>
              <a:defRPr/>
            </a:pPr>
            <a:fld id="{5BA2E95C-A3BD-4D9C-BF79-AFA07D554CFA}"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57700" rtl="0" eaLnBrk="1" fontAlgn="auto" latinLnBrk="0" hangingPunct="1">
                <a:lnSpc>
                  <a:spcPct val="100000"/>
                </a:lnSpc>
                <a:spcBef>
                  <a:spcPts val="0"/>
                </a:spcBef>
                <a:spcAft>
                  <a:spcPts val="0"/>
                </a:spcAft>
                <a:buClrTx/>
                <a:buSzTx/>
                <a:buFontTx/>
                <a:buNone/>
                <a:tabLst/>
                <a:defRPr/>
              </a:pPr>
              <a:t>228</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309854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230</a:t>
            </a:fld>
            <a:endParaRPr kumimoji="1" lang="ja-JP" altLang="en-US"/>
          </a:p>
        </p:txBody>
      </p:sp>
    </p:spTree>
    <p:extLst>
      <p:ext uri="{BB962C8B-B14F-4D97-AF65-F5344CB8AC3E}">
        <p14:creationId xmlns:p14="http://schemas.microsoft.com/office/powerpoint/2010/main" val="30521719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4E77E6D-4318-4181-B329-ED3A8DAEF872}" type="slidenum">
              <a:rPr kumimoji="1" lang="ja-JP" altLang="en-US" smtClean="0"/>
              <a:t>232</a:t>
            </a:fld>
            <a:endParaRPr kumimoji="1" lang="ja-JP" altLang="en-US"/>
          </a:p>
        </p:txBody>
      </p:sp>
    </p:spTree>
    <p:extLst>
      <p:ext uri="{BB962C8B-B14F-4D97-AF65-F5344CB8AC3E}">
        <p14:creationId xmlns:p14="http://schemas.microsoft.com/office/powerpoint/2010/main" val="22339189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A44D303-5EBA-4244-BE1A-D98FEDD5DB42}"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92875"/>
            <a:ext cx="2057400" cy="365125"/>
          </a:xfrm>
        </p:spPr>
        <p:txBody>
          <a:bodyPr/>
          <a:lstStyle>
            <a:lvl1pPr>
              <a:defRPr sz="1400">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32462660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82AA297-C2E8-4742-AF81-C00FAEA93FE9}"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92875"/>
            <a:ext cx="2057400" cy="365125"/>
          </a:xfrm>
        </p:spPr>
        <p:txBody>
          <a:bodyPr/>
          <a:lstStyle>
            <a:lvl1pPr>
              <a:defRPr sz="1400">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2845439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8A179269-E965-43A1-8D3B-BA158217BCCA}"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75320"/>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879587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9B7C7552-E9D9-4F2E-8D24-1AC964004ECC}"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7086600" y="6483071"/>
            <a:ext cx="20574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3296934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4BAF5004-E5BE-4969-9FDD-5D1A67FE4FA7}" type="datetime1">
              <a:rPr kumimoji="1" lang="ja-JP" altLang="en-US" smtClean="0"/>
              <a:t>2019/2/12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4186366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602CA3D8-168E-4D80-84DF-16A5DA0360A1}" type="datetime1">
              <a:rPr kumimoji="1" lang="ja-JP" altLang="en-US" smtClean="0"/>
              <a:t>2019/2/12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091942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DB5114A-58B8-4937-8A69-AADACD08C255}" type="datetime1">
              <a:rPr kumimoji="1" lang="ja-JP" altLang="en-US" smtClean="0"/>
              <a:t>2019/2/12</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944089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693F611F-34DA-4CCA-B2C2-E73D2A6EABA8}" type="datetime1">
              <a:rPr kumimoji="1" lang="ja-JP" altLang="en-US" smtClean="0"/>
              <a:t>2019/2/12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2617107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01E185-4AF2-461D-9EFB-A9D173E33A89}" type="datetime1">
              <a:rPr kumimoji="1" lang="ja-JP" altLang="en-US" smtClean="0"/>
              <a:t>2019/2/12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7086600" y="6492875"/>
            <a:ext cx="2057400" cy="365125"/>
          </a:xfrm>
        </p:spPr>
        <p:txBody>
          <a:bodyPr/>
          <a:lstStyle>
            <a:lvl1pPr>
              <a:defRPr sz="1400">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2856680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E2B8B54-E842-4063-A8DE-626E667072F1}" type="datetime1">
              <a:rPr kumimoji="1" lang="ja-JP" altLang="en-US" smtClean="0"/>
              <a:t>2019/2/12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7086600" y="6492875"/>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376859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29C83AA-67AA-4A4F-9F57-A45DE2550884}" type="datetime1">
              <a:rPr kumimoji="1" lang="ja-JP" altLang="en-US" smtClean="0"/>
              <a:t>2019/2/12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a:xfrm>
            <a:off x="7086600" y="6492875"/>
            <a:ext cx="2057400" cy="365125"/>
          </a:xfrm>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4152314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F3F4A7-9FD8-4426-9DE4-F1AE53CEFE74}" type="datetime1">
              <a:rPr kumimoji="1" lang="ja-JP" altLang="en-US" smtClean="0"/>
              <a:t>2019/2/12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400">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3574790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100.xml.rels><?xml version="1.0" encoding="UTF-8" standalone="yes"?>
<Relationships xmlns="http://schemas.openxmlformats.org/package/2006/relationships"><Relationship Id="rId8" Type="http://schemas.openxmlformats.org/officeDocument/2006/relationships/image" Target="../media/image103.jpeg"/><Relationship Id="rId13" Type="http://schemas.openxmlformats.org/officeDocument/2006/relationships/image" Target="../media/image108.png"/><Relationship Id="rId3" Type="http://schemas.openxmlformats.org/officeDocument/2006/relationships/diagramLayout" Target="../diagrams/layout1.xml"/><Relationship Id="rId7" Type="http://schemas.openxmlformats.org/officeDocument/2006/relationships/image" Target="../media/image102.jpeg"/><Relationship Id="rId12" Type="http://schemas.openxmlformats.org/officeDocument/2006/relationships/image" Target="../media/image107.jpeg"/><Relationship Id="rId2" Type="http://schemas.openxmlformats.org/officeDocument/2006/relationships/diagramData" Target="../diagrams/data1.xml"/><Relationship Id="rId16" Type="http://schemas.openxmlformats.org/officeDocument/2006/relationships/image" Target="../media/image111.png"/><Relationship Id="rId1" Type="http://schemas.openxmlformats.org/officeDocument/2006/relationships/slideLayout" Target="../slideLayouts/slideLayout7.xml"/><Relationship Id="rId6" Type="http://schemas.microsoft.com/office/2007/relationships/diagramDrawing" Target="../diagrams/drawing1.xml"/><Relationship Id="rId11" Type="http://schemas.openxmlformats.org/officeDocument/2006/relationships/image" Target="../media/image106.jpeg"/><Relationship Id="rId5" Type="http://schemas.openxmlformats.org/officeDocument/2006/relationships/diagramColors" Target="../diagrams/colors1.xml"/><Relationship Id="rId15" Type="http://schemas.openxmlformats.org/officeDocument/2006/relationships/image" Target="../media/image110.wmf"/><Relationship Id="rId10" Type="http://schemas.openxmlformats.org/officeDocument/2006/relationships/image" Target="../media/image105.jpeg"/><Relationship Id="rId4" Type="http://schemas.openxmlformats.org/officeDocument/2006/relationships/diagramQuickStyle" Target="../diagrams/quickStyle1.xml"/><Relationship Id="rId9" Type="http://schemas.openxmlformats.org/officeDocument/2006/relationships/image" Target="../media/image104.jpeg"/><Relationship Id="rId14" Type="http://schemas.openxmlformats.org/officeDocument/2006/relationships/image" Target="../media/image109.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7.xml"/><Relationship Id="rId5" Type="http://schemas.openxmlformats.org/officeDocument/2006/relationships/image" Target="../media/image115.png"/><Relationship Id="rId4" Type="http://schemas.openxmlformats.org/officeDocument/2006/relationships/image" Target="../media/image114.png"/></Relationships>
</file>

<file path=ppt/slides/_rels/slide104.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7.xml"/><Relationship Id="rId5" Type="http://schemas.openxmlformats.org/officeDocument/2006/relationships/image" Target="../media/image119.png"/><Relationship Id="rId4" Type="http://schemas.openxmlformats.org/officeDocument/2006/relationships/image" Target="../media/image118.png"/></Relationships>
</file>

<file path=ppt/slides/_rels/slide105.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2" Type="http://schemas.openxmlformats.org/officeDocument/2006/relationships/image" Target="../media/image122.emf"/><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124.emf"/><Relationship Id="rId2" Type="http://schemas.openxmlformats.org/officeDocument/2006/relationships/image" Target="../media/image123.jp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126.png"/><Relationship Id="rId2" Type="http://schemas.openxmlformats.org/officeDocument/2006/relationships/image" Target="../media/image12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chart" Target="../charts/chart4.xml"/><Relationship Id="rId4" Type="http://schemas.openxmlformats.org/officeDocument/2006/relationships/chart" Target="../charts/char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image" Target="../media/image129.png"/><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131.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8" Type="http://schemas.openxmlformats.org/officeDocument/2006/relationships/image" Target="../media/image138.png"/><Relationship Id="rId13" Type="http://schemas.openxmlformats.org/officeDocument/2006/relationships/image" Target="../media/image143.png"/><Relationship Id="rId3" Type="http://schemas.openxmlformats.org/officeDocument/2006/relationships/image" Target="../media/image133.png"/><Relationship Id="rId7" Type="http://schemas.openxmlformats.org/officeDocument/2006/relationships/image" Target="../media/image137.png"/><Relationship Id="rId12" Type="http://schemas.openxmlformats.org/officeDocument/2006/relationships/image" Target="../media/image142.jpeg"/><Relationship Id="rId2" Type="http://schemas.openxmlformats.org/officeDocument/2006/relationships/image" Target="../media/image132.png"/><Relationship Id="rId1" Type="http://schemas.openxmlformats.org/officeDocument/2006/relationships/slideLayout" Target="../slideLayouts/slideLayout7.xml"/><Relationship Id="rId6" Type="http://schemas.openxmlformats.org/officeDocument/2006/relationships/image" Target="../media/image136.png"/><Relationship Id="rId11" Type="http://schemas.openxmlformats.org/officeDocument/2006/relationships/image" Target="../media/image141.png"/><Relationship Id="rId5" Type="http://schemas.openxmlformats.org/officeDocument/2006/relationships/image" Target="../media/image135.png"/><Relationship Id="rId10" Type="http://schemas.openxmlformats.org/officeDocument/2006/relationships/image" Target="../media/image140.png"/><Relationship Id="rId4" Type="http://schemas.openxmlformats.org/officeDocument/2006/relationships/image" Target="../media/image134.png"/><Relationship Id="rId9" Type="http://schemas.openxmlformats.org/officeDocument/2006/relationships/image" Target="../media/image13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image" Target="../media/image144.png"/><Relationship Id="rId1" Type="http://schemas.openxmlformats.org/officeDocument/2006/relationships/slideLayout" Target="../slideLayouts/slideLayout7.xml"/><Relationship Id="rId5" Type="http://schemas.openxmlformats.org/officeDocument/2006/relationships/image" Target="../media/image147.emf"/><Relationship Id="rId4" Type="http://schemas.openxmlformats.org/officeDocument/2006/relationships/image" Target="../media/image14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chart" Target="../charts/chart6.xml"/><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7.png"/><Relationship Id="rId7" Type="http://schemas.openxmlformats.org/officeDocument/2006/relationships/image" Target="../media/image29.png"/><Relationship Id="rId12" Type="http://schemas.openxmlformats.org/officeDocument/2006/relationships/image" Target="../media/image24.png"/><Relationship Id="rId2" Type="http://schemas.openxmlformats.org/officeDocument/2006/relationships/chart" Target="../charts/chart7.xml"/><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32.png"/><Relationship Id="rId5" Type="http://schemas.openxmlformats.org/officeDocument/2006/relationships/image" Target="../media/image28.png"/><Relationship Id="rId10" Type="http://schemas.microsoft.com/office/2007/relationships/hdphoto" Target="../media/hdphoto3.wdp"/><Relationship Id="rId4" Type="http://schemas.microsoft.com/office/2007/relationships/hdphoto" Target="../media/hdphoto1.wdp"/><Relationship Id="rId9" Type="http://schemas.openxmlformats.org/officeDocument/2006/relationships/image" Target="../media/image31.png"/></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39.png"/></Relationships>
</file>

<file path=ppt/slides/_rels/slide36.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1.png"/><Relationship Id="rId3" Type="http://schemas.openxmlformats.org/officeDocument/2006/relationships/image" Target="../media/image42.png"/><Relationship Id="rId7" Type="http://schemas.openxmlformats.org/officeDocument/2006/relationships/image" Target="../media/image46.jpeg"/><Relationship Id="rId12" Type="http://schemas.openxmlformats.org/officeDocument/2006/relationships/image" Target="../media/image50.jpeg"/><Relationship Id="rId2" Type="http://schemas.openxmlformats.org/officeDocument/2006/relationships/image" Target="../media/image41.png"/><Relationship Id="rId1" Type="http://schemas.openxmlformats.org/officeDocument/2006/relationships/slideLayout" Target="../slideLayouts/slideLayout7.xml"/><Relationship Id="rId6" Type="http://schemas.openxmlformats.org/officeDocument/2006/relationships/image" Target="../media/image45.png"/><Relationship Id="rId11" Type="http://schemas.openxmlformats.org/officeDocument/2006/relationships/hyperlink" Target="http://www.pref.osaka.lg.jp/gyokaku/kohmin/izumi-all.html" TargetMode="External"/><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37.xml.rels><?xml version="1.0" encoding="UTF-8" standalone="yes"?>
<Relationships xmlns="http://schemas.openxmlformats.org/package/2006/relationships"><Relationship Id="rId8" Type="http://schemas.openxmlformats.org/officeDocument/2006/relationships/image" Target="../media/image57.jpeg"/><Relationship Id="rId13" Type="http://schemas.openxmlformats.org/officeDocument/2006/relationships/image" Target="../media/image61.png"/><Relationship Id="rId18" Type="http://schemas.openxmlformats.org/officeDocument/2006/relationships/image" Target="../media/image66.png"/><Relationship Id="rId3" Type="http://schemas.openxmlformats.org/officeDocument/2006/relationships/image" Target="../media/image53.jpeg"/><Relationship Id="rId21" Type="http://schemas.openxmlformats.org/officeDocument/2006/relationships/image" Target="../media/image47.png"/><Relationship Id="rId7" Type="http://schemas.microsoft.com/office/2007/relationships/hdphoto" Target="../media/hdphoto4.wdp"/><Relationship Id="rId12" Type="http://schemas.openxmlformats.org/officeDocument/2006/relationships/image" Target="../media/image60.jpeg"/><Relationship Id="rId17" Type="http://schemas.openxmlformats.org/officeDocument/2006/relationships/image" Target="../media/image65.png"/><Relationship Id="rId25" Type="http://schemas.openxmlformats.org/officeDocument/2006/relationships/image" Target="../media/image72.png"/><Relationship Id="rId2" Type="http://schemas.openxmlformats.org/officeDocument/2006/relationships/image" Target="../media/image52.png"/><Relationship Id="rId16" Type="http://schemas.openxmlformats.org/officeDocument/2006/relationships/image" Target="../media/image64.png"/><Relationship Id="rId20" Type="http://schemas.openxmlformats.org/officeDocument/2006/relationships/image" Target="../media/image68.jpeg"/><Relationship Id="rId1" Type="http://schemas.openxmlformats.org/officeDocument/2006/relationships/slideLayout" Target="../slideLayouts/slideLayout7.xml"/><Relationship Id="rId6" Type="http://schemas.openxmlformats.org/officeDocument/2006/relationships/image" Target="../media/image56.png"/><Relationship Id="rId11" Type="http://schemas.openxmlformats.org/officeDocument/2006/relationships/image" Target="../media/image59.png"/><Relationship Id="rId24" Type="http://schemas.openxmlformats.org/officeDocument/2006/relationships/image" Target="../media/image71.jpeg"/><Relationship Id="rId5" Type="http://schemas.openxmlformats.org/officeDocument/2006/relationships/image" Target="../media/image55.png"/><Relationship Id="rId15" Type="http://schemas.openxmlformats.org/officeDocument/2006/relationships/image" Target="../media/image63.jpeg"/><Relationship Id="rId23" Type="http://schemas.openxmlformats.org/officeDocument/2006/relationships/image" Target="../media/image70.jpeg"/><Relationship Id="rId10" Type="http://schemas.microsoft.com/office/2007/relationships/hdphoto" Target="../media/hdphoto5.wdp"/><Relationship Id="rId19" Type="http://schemas.openxmlformats.org/officeDocument/2006/relationships/image" Target="../media/image67.png"/><Relationship Id="rId4" Type="http://schemas.openxmlformats.org/officeDocument/2006/relationships/image" Target="../media/image54.jpeg"/><Relationship Id="rId9" Type="http://schemas.openxmlformats.org/officeDocument/2006/relationships/image" Target="../media/image58.png"/><Relationship Id="rId14" Type="http://schemas.openxmlformats.org/officeDocument/2006/relationships/image" Target="../media/image62.png"/><Relationship Id="rId22" Type="http://schemas.openxmlformats.org/officeDocument/2006/relationships/image" Target="../media/image69.png"/></Relationships>
</file>

<file path=ppt/slides/_rels/slide38.x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image" Target="../media/image81.jpg"/><Relationship Id="rId3" Type="http://schemas.openxmlformats.org/officeDocument/2006/relationships/image" Target="../media/image76.png"/><Relationship Id="rId7" Type="http://schemas.openxmlformats.org/officeDocument/2006/relationships/image" Target="../media/image80.jpe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79.jpeg"/><Relationship Id="rId5" Type="http://schemas.openxmlformats.org/officeDocument/2006/relationships/image" Target="../media/image78.jpg"/><Relationship Id="rId10" Type="http://schemas.openxmlformats.org/officeDocument/2006/relationships/image" Target="../media/image83.png"/><Relationship Id="rId4" Type="http://schemas.openxmlformats.org/officeDocument/2006/relationships/image" Target="../media/image77.png"/><Relationship Id="rId9" Type="http://schemas.openxmlformats.org/officeDocument/2006/relationships/image" Target="../media/image82.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8" Type="http://schemas.openxmlformats.org/officeDocument/2006/relationships/image" Target="../media/image89.jpeg"/><Relationship Id="rId3" Type="http://schemas.openxmlformats.org/officeDocument/2006/relationships/image" Target="../media/image84.jpeg"/><Relationship Id="rId7" Type="http://schemas.openxmlformats.org/officeDocument/2006/relationships/image" Target="../media/image88.png"/><Relationship Id="rId12" Type="http://schemas.openxmlformats.org/officeDocument/2006/relationships/image" Target="../media/image93.png"/><Relationship Id="rId2" Type="http://schemas.openxmlformats.org/officeDocument/2006/relationships/image" Target="../media/image76.png"/><Relationship Id="rId1" Type="http://schemas.openxmlformats.org/officeDocument/2006/relationships/slideLayout" Target="../slideLayouts/slideLayout7.xml"/><Relationship Id="rId6" Type="http://schemas.openxmlformats.org/officeDocument/2006/relationships/image" Target="../media/image87.png"/><Relationship Id="rId11" Type="http://schemas.openxmlformats.org/officeDocument/2006/relationships/image" Target="../media/image92.png"/><Relationship Id="rId5" Type="http://schemas.openxmlformats.org/officeDocument/2006/relationships/image" Target="../media/image86.png"/><Relationship Id="rId10" Type="http://schemas.openxmlformats.org/officeDocument/2006/relationships/image" Target="../media/image91.png"/><Relationship Id="rId4" Type="http://schemas.openxmlformats.org/officeDocument/2006/relationships/image" Target="../media/image85.png"/><Relationship Id="rId9" Type="http://schemas.openxmlformats.org/officeDocument/2006/relationships/image" Target="../media/image90.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94.emf"/><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68.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7.xml"/><Relationship Id="rId5" Type="http://schemas.openxmlformats.org/officeDocument/2006/relationships/image" Target="../media/image99.jpeg"/><Relationship Id="rId4" Type="http://schemas.openxmlformats.org/officeDocument/2006/relationships/image" Target="../media/image98.jpeg"/></Relationships>
</file>

<file path=ppt/slides/_rels/slide72.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45697" y="2847698"/>
            <a:ext cx="3901845" cy="546970"/>
          </a:xfrm>
          <a:prstGeom prst="rect">
            <a:avLst/>
          </a:prstGeom>
          <a:noFill/>
        </p:spPr>
        <p:txBody>
          <a:bodyPr wrap="square" lIns="27000" tIns="27000" rIns="27000" bIns="27000" rtlCol="0" anchor="ctr" anchorCtr="0">
            <a:spAutoFit/>
          </a:bodyPr>
          <a:lstStyle/>
          <a:p>
            <a:pPr algn="ctr"/>
            <a:r>
              <a:rPr lang="en-US" altLang="ja-JP" sz="3200" dirty="0">
                <a:latin typeface="Meiryo UI" panose="020B0604030504040204" pitchFamily="50" charset="-128"/>
                <a:ea typeface="Meiryo UI" panose="020B0604030504040204" pitchFamily="50" charset="-128"/>
              </a:rPr>
              <a:t>11</a:t>
            </a:r>
            <a:r>
              <a:rPr lang="ja-JP" altLang="en-US" sz="3200" dirty="0" err="1" smtClean="0">
                <a:latin typeface="Meiryo UI" panose="020B0604030504040204" pitchFamily="50" charset="-128"/>
                <a:ea typeface="Meiryo UI" panose="020B0604030504040204" pitchFamily="50" charset="-128"/>
              </a:rPr>
              <a:t>．</a:t>
            </a:r>
            <a:r>
              <a:rPr lang="ja-JP" altLang="en-US" sz="3200" dirty="0" smtClean="0">
                <a:latin typeface="Meiryo UI" panose="020B0604030504040204" pitchFamily="50" charset="-128"/>
                <a:ea typeface="Meiryo UI" panose="020B0604030504040204" pitchFamily="50" charset="-128"/>
              </a:rPr>
              <a:t>空港戦略</a:t>
            </a: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217</a:t>
            </a:fld>
            <a:endParaRPr lang="ja-JP" altLang="en-US"/>
          </a:p>
        </p:txBody>
      </p:sp>
    </p:spTree>
    <p:extLst>
      <p:ext uri="{BB962C8B-B14F-4D97-AF65-F5344CB8AC3E}">
        <p14:creationId xmlns:p14="http://schemas.microsoft.com/office/powerpoint/2010/main" val="18789117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520926"/>
            <a:ext cx="2177199"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　主な改革取組み</a:t>
            </a: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270457" y="1315233"/>
            <a:ext cx="8514916" cy="1984814"/>
          </a:xfrm>
          <a:prstGeom prst="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lIns="0" tIns="0" rIns="0" bIns="0" rtlCol="0" anchor="t"/>
          <a:lstStyle/>
          <a:p>
            <a:pPr marL="0" marR="0" lvl="0" indent="164127" algn="l" defTabSz="957700" rtl="0" eaLnBrk="1" fontAlgn="auto" latinLnBrk="0" hangingPunct="1">
              <a:lnSpc>
                <a:spcPct val="100000"/>
              </a:lnSpc>
              <a:spcBef>
                <a:spcPts val="554"/>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■非航空系収入（免税店収入）の増加</a:t>
            </a:r>
            <a:endParaRPr kumimoji="1" lang="en-US" altLang="ja-JP" sz="1292"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164127" algn="l" defTabSz="957700" rtl="0" eaLnBrk="1" fontAlgn="auto" latinLnBrk="0" hangingPunct="1">
              <a:lnSpc>
                <a:spcPct val="100000"/>
              </a:lnSpc>
              <a:spcBef>
                <a:spcPts val="554"/>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・ウォークスルー型の免税店舗の導入</a:t>
            </a:r>
            <a:endParaRPr kumimoji="1" lang="en-US" altLang="ja-JP" sz="1292"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164127" algn="l" defTabSz="957700" rtl="0" eaLnBrk="1" fontAlgn="auto" latinLnBrk="0" hangingPunct="1">
              <a:lnSpc>
                <a:spcPct val="100000"/>
              </a:lnSpc>
              <a:spcBef>
                <a:spcPts val="554"/>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2016</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年、</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日本の空港で初めてウォークスルー型の</a:t>
            </a:r>
            <a:endParaRPr kumimoji="1" lang="en-US" altLang="ja-JP" sz="1292"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164127" algn="l" defTabSz="957700" rtl="0" eaLnBrk="1" fontAlgn="auto" latinLnBrk="0" hangingPunct="1">
              <a:lnSpc>
                <a:spcPct val="100000"/>
              </a:lnSpc>
              <a:spcBef>
                <a:spcPts val="554"/>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　免税店舗を導入</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。化粧品、菓子、電化製品、</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164127" algn="l" defTabSz="957700" rtl="0" eaLnBrk="1" fontAlgn="auto" latinLnBrk="0" hangingPunct="1">
              <a:lnSpc>
                <a:spcPct val="100000"/>
              </a:lnSpc>
              <a:spcBef>
                <a:spcPts val="554"/>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タバコなど、ニーズが高い商品を集約。また、中国の</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164127" algn="l" defTabSz="957700" rtl="0" eaLnBrk="1" fontAlgn="auto" latinLnBrk="0" hangingPunct="1">
              <a:lnSpc>
                <a:spcPct val="100000"/>
              </a:lnSpc>
              <a:spcBef>
                <a:spcPts val="554"/>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観光客に人気のドラッグストア、時計の専門店も展開。</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164127" algn="l" defTabSz="957700" rtl="0" eaLnBrk="1" fontAlgn="auto" latinLnBrk="0" hangingPunct="1">
              <a:lnSpc>
                <a:spcPct val="100000"/>
              </a:lnSpc>
              <a:spcBef>
                <a:spcPts val="554"/>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➡非航空系収入の大幅な増加に貢献。　　</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8" name="図 7"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2738" y="1471225"/>
            <a:ext cx="4707857" cy="1622002"/>
          </a:xfrm>
          <a:prstGeom prst="rect">
            <a:avLst/>
          </a:prstGeom>
        </p:spPr>
      </p:pic>
      <p:sp>
        <p:nvSpPr>
          <p:cNvPr id="7" name="テキスト ボックス 6"/>
          <p:cNvSpPr txBox="1"/>
          <p:nvPr/>
        </p:nvSpPr>
        <p:spPr>
          <a:xfrm>
            <a:off x="4165144" y="3062756"/>
            <a:ext cx="4443046" cy="248530"/>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出典：関西エアポート</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2017</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年度期末連結決算</a:t>
            </a:r>
          </a:p>
        </p:txBody>
      </p:sp>
      <p:sp>
        <p:nvSpPr>
          <p:cNvPr id="14" name="正方形/長方形 13"/>
          <p:cNvSpPr/>
          <p:nvPr/>
        </p:nvSpPr>
        <p:spPr>
          <a:xfrm>
            <a:off x="270457" y="3456039"/>
            <a:ext cx="8514916" cy="3016068"/>
          </a:xfrm>
          <a:prstGeom prst="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lIns="0" tIns="0" rIns="0" bIns="0" rtlCol="0" anchor="t"/>
          <a:lstStyle/>
          <a:p>
            <a:pPr marL="0" marR="0" lvl="0" indent="164127" algn="l" defTabSz="957700" rtl="0" eaLnBrk="1" fontAlgn="auto" latinLnBrk="0" hangingPunct="1">
              <a:lnSpc>
                <a:spcPct val="100000"/>
              </a:lnSpc>
              <a:spcBef>
                <a:spcPts val="554"/>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■国際貨物拠点化</a:t>
            </a:r>
            <a:endParaRPr kumimoji="1" lang="en-US" altLang="ja-JP" sz="1292"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164127" algn="l" defTabSz="957700" rtl="0" eaLnBrk="1" fontAlgn="auto" latinLnBrk="0" hangingPunct="1">
              <a:lnSpc>
                <a:spcPct val="100000"/>
              </a:lnSpc>
              <a:spcBef>
                <a:spcPts val="554"/>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1292" b="1" i="0" u="none" strike="noStrike" kern="1200" cap="none" spc="0" normalizeH="0" baseline="0" noProof="0" dirty="0">
                <a:ln>
                  <a:noFill/>
                </a:ln>
                <a:solidFill>
                  <a:prstClr val="black"/>
                </a:solidFill>
                <a:effectLst/>
                <a:uLnTx/>
                <a:uFillTx/>
                <a:latin typeface="Meiryo UI"/>
                <a:ea typeface="Meiryo UI"/>
                <a:cs typeface="+mn-cs"/>
              </a:rPr>
              <a:t>FedEx</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北太平洋地区ハブ</a:t>
            </a:r>
            <a:r>
              <a:rPr kumimoji="1" lang="en-US" altLang="ja-JP" sz="1292"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世界最大手の航空貨物会社</a:t>
            </a:r>
            <a:r>
              <a:rPr kumimoji="1" lang="en-US" altLang="ja-JP" sz="1292" b="1" i="0" u="none" strike="noStrike" kern="1200" cap="none" spc="0" normalizeH="0" baseline="0" noProof="0" dirty="0">
                <a:ln>
                  <a:noFill/>
                </a:ln>
                <a:solidFill>
                  <a:prstClr val="black"/>
                </a:solidFill>
                <a:effectLst/>
                <a:uLnTx/>
                <a:uFillTx/>
                <a:latin typeface="Meiryo UI"/>
                <a:ea typeface="Meiryo UI"/>
                <a:cs typeface="+mn-cs"/>
              </a:rPr>
              <a:t>)</a:t>
            </a:r>
          </a:p>
          <a:p>
            <a:pPr marL="0" marR="0" lvl="0" indent="164127" algn="l" defTabSz="957700" rtl="0" eaLnBrk="1" fontAlgn="auto" latinLnBrk="0" hangingPunct="1">
              <a:lnSpc>
                <a:spcPct val="100000"/>
              </a:lnSpc>
              <a:spcBef>
                <a:spcPts val="554"/>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関空促進協議会、国、経済界が一体となり、</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164127" algn="l" defTabSz="957700" rtl="0" eaLnBrk="1" fontAlgn="auto" latinLnBrk="0" hangingPunct="1">
              <a:lnSpc>
                <a:spcPct val="100000"/>
              </a:lnSpc>
              <a:spcBef>
                <a:spcPts val="554"/>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拠点誘致に取り組み、</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2014</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4</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月に</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164127" algn="l" defTabSz="957700" rtl="0" eaLnBrk="1" fontAlgn="auto" latinLnBrk="0" hangingPunct="1">
              <a:lnSpc>
                <a:spcPct val="100000"/>
              </a:lnSpc>
              <a:spcBef>
                <a:spcPts val="554"/>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FedEx</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北太平洋地区が開設。</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164127" algn="l" defTabSz="957700" rtl="0" eaLnBrk="1" fontAlgn="auto" latinLnBrk="0" hangingPunct="1">
              <a:lnSpc>
                <a:spcPct val="100000"/>
              </a:lnSpc>
              <a:spcBef>
                <a:spcPts val="554"/>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アジアと北米を結ぶ需要な国際貨物拠点として機能。</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17" name="Picture 2" descr="医薬品専用共同定温庫イメージ"/>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6869" y="5155986"/>
            <a:ext cx="1947282" cy="121972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68992" y="5155986"/>
            <a:ext cx="2144572" cy="111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テキスト ボックス 18"/>
          <p:cNvSpPr txBox="1"/>
          <p:nvPr/>
        </p:nvSpPr>
        <p:spPr>
          <a:xfrm>
            <a:off x="4196335" y="3723605"/>
            <a:ext cx="4677209" cy="1394292"/>
          </a:xfrm>
          <a:prstGeom prst="rect">
            <a:avLst/>
          </a:prstGeom>
          <a:noFill/>
        </p:spPr>
        <p:txBody>
          <a:bodyPr wrap="square" rtlCol="0">
            <a:spAutoFit/>
          </a:bodyPr>
          <a:lstStyle/>
          <a:p>
            <a:pPr marL="0" marR="0" lvl="0" indent="164127" algn="l" defTabSz="957700" rtl="0" eaLnBrk="1" fontAlgn="auto" latinLnBrk="0" hangingPunct="1">
              <a:lnSpc>
                <a:spcPct val="100000"/>
              </a:lnSpc>
              <a:spcBef>
                <a:spcPts val="554"/>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医薬品物流拠点</a:t>
            </a:r>
            <a:endParaRPr kumimoji="1" lang="en-US" altLang="ja-JP" sz="1292"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164127" algn="l" defTabSz="957700" rtl="0" eaLnBrk="1" fontAlgn="auto" latinLnBrk="0" hangingPunct="1">
              <a:lnSpc>
                <a:spcPct val="100000"/>
              </a:lnSpc>
              <a:spcBef>
                <a:spcPts val="554"/>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国際戦略総合特区を活用し、薬監証明手続きの簡素化・</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164127" algn="l" defTabSz="957700" rtl="0" eaLnBrk="1" fontAlgn="auto" latinLnBrk="0" hangingPunct="1">
              <a:lnSpc>
                <a:spcPct val="100000"/>
              </a:lnSpc>
              <a:spcBef>
                <a:spcPts val="554"/>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電子化を実現したほか、医薬品定温庫（日本初）の活用など</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164127" algn="l" defTabSz="957700" rtl="0" eaLnBrk="1" fontAlgn="auto" latinLnBrk="0" hangingPunct="1">
              <a:lnSpc>
                <a:spcPct val="100000"/>
              </a:lnSpc>
              <a:spcBef>
                <a:spcPts val="554"/>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関西の成長産業である医薬品・医療機器等の分野を支える</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164127" algn="l" defTabSz="957700" rtl="0" eaLnBrk="1" fontAlgn="auto" latinLnBrk="0" hangingPunct="1">
              <a:lnSpc>
                <a:spcPct val="100000"/>
              </a:lnSpc>
              <a:spcBef>
                <a:spcPts val="554"/>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物流拠点機能も強化。</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(2010</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a:t>
            </a:r>
            <a:endParaRPr kumimoji="1" lang="ja-JP" altLang="en-US" sz="129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0" name="正方形/長方形 19"/>
          <p:cNvSpPr/>
          <p:nvPr/>
        </p:nvSpPr>
        <p:spPr>
          <a:xfrm>
            <a:off x="643010" y="6230621"/>
            <a:ext cx="1476686" cy="248530"/>
          </a:xfrm>
          <a:prstGeom prst="rect">
            <a:avLst/>
          </a:prstGeom>
        </p:spPr>
        <p:txBody>
          <a:bodyPr wrap="non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FedEx </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社</a:t>
            </a:r>
            <a:r>
              <a:rPr kumimoji="1" lang="en-US" altLang="ja-JP" sz="1015"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WEB</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メイリオ" panose="020B0604030504040204" pitchFamily="50" charset="-128"/>
              </a:rPr>
              <a:t>より）</a:t>
            </a:r>
          </a:p>
        </p:txBody>
      </p:sp>
      <p:sp>
        <p:nvSpPr>
          <p:cNvPr id="15" name="正方形/長方形 14"/>
          <p:cNvSpPr/>
          <p:nvPr/>
        </p:nvSpPr>
        <p:spPr>
          <a:xfrm>
            <a:off x="270457" y="943002"/>
            <a:ext cx="8603087" cy="34810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非航空系収入の増加施策</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や</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国際貨物拠点化</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の取組みを実施。</a:t>
            </a:r>
          </a:p>
        </p:txBody>
      </p:sp>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226</a:t>
            </a:fld>
            <a:endParaRPr lang="ja-JP" altLang="en-US"/>
          </a:p>
        </p:txBody>
      </p:sp>
    </p:spTree>
    <p:extLst>
      <p:ext uri="{BB962C8B-B14F-4D97-AF65-F5344CB8AC3E}">
        <p14:creationId xmlns:p14="http://schemas.microsoft.com/office/powerpoint/2010/main" val="495716874"/>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線コネクタ 31"/>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11603" y="14928"/>
            <a:ext cx="3729734" cy="257369"/>
          </a:xfrm>
          <a:prstGeom prst="rect">
            <a:avLst/>
          </a:prstGeom>
          <a:noFill/>
        </p:spPr>
        <p:txBody>
          <a:bodyPr wrap="square" lIns="36000" tIns="36000" rIns="36000" bIns="36000" rtlCol="0">
            <a:noAutofit/>
          </a:bodyPr>
          <a:lstStyle/>
          <a:p>
            <a:r>
              <a:rPr lang="ja-JP" altLang="en-US" sz="1200" dirty="0">
                <a:latin typeface="Meiryo UI" panose="020B0604030504040204" pitchFamily="50" charset="-128"/>
                <a:ea typeface="Meiryo UI" panose="020B0604030504040204" pitchFamily="50" charset="-128"/>
              </a:rPr>
              <a:t>７　</a:t>
            </a:r>
            <a:r>
              <a:rPr lang="ja-JP" altLang="en-US" sz="1200" dirty="0" smtClean="0">
                <a:latin typeface="Meiryo UI" panose="020B0604030504040204" pitchFamily="50" charset="-128"/>
                <a:ea typeface="Meiryo UI" panose="020B0604030504040204" pitchFamily="50" charset="-128"/>
              </a:rPr>
              <a:t>具体的な取組と成果 （地方独立行政法人化）</a:t>
            </a:r>
            <a:endParaRPr lang="ja-JP" altLang="en-US" sz="1200" dirty="0">
              <a:latin typeface="Meiryo UI" panose="020B0604030504040204" pitchFamily="50" charset="-128"/>
              <a:ea typeface="Meiryo UI" panose="020B0604030504040204" pitchFamily="50" charset="-128"/>
            </a:endParaRPr>
          </a:p>
        </p:txBody>
      </p:sp>
      <p:sp>
        <p:nvSpPr>
          <p:cNvPr id="6" name="下矢印 5"/>
          <p:cNvSpPr/>
          <p:nvPr/>
        </p:nvSpPr>
        <p:spPr>
          <a:xfrm>
            <a:off x="4413791" y="3126998"/>
            <a:ext cx="586418" cy="1261933"/>
          </a:xfrm>
          <a:prstGeom prst="downArrow">
            <a:avLst>
              <a:gd name="adj1" fmla="val 44121"/>
              <a:gd name="adj2" fmla="val 43382"/>
            </a:avLst>
          </a:prstGeom>
          <a:gradFill>
            <a:gsLst>
              <a:gs pos="0">
                <a:schemeClr val="bg1">
                  <a:lumMod val="85000"/>
                </a:schemeClr>
              </a:gs>
              <a:gs pos="50000">
                <a:schemeClr val="bg1">
                  <a:lumMod val="75000"/>
                </a:schemeClr>
              </a:gs>
              <a:gs pos="100000">
                <a:schemeClr val="bg1">
                  <a:lumMod val="50000"/>
                </a:schemeClr>
              </a:gs>
            </a:gsLst>
            <a:lin ang="5400000" scaled="1"/>
          </a:gradFill>
          <a:ln>
            <a:solidFill>
              <a:schemeClr val="tx1"/>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78">
              <a:solidFill>
                <a:prstClr val="black"/>
              </a:solidFill>
            </a:endParaRPr>
          </a:p>
        </p:txBody>
      </p:sp>
      <p:sp>
        <p:nvSpPr>
          <p:cNvPr id="7" name="屈折矢印 6"/>
          <p:cNvSpPr/>
          <p:nvPr/>
        </p:nvSpPr>
        <p:spPr>
          <a:xfrm rot="5400000">
            <a:off x="2292477" y="2139146"/>
            <a:ext cx="1096615" cy="2093538"/>
          </a:xfrm>
          <a:prstGeom prst="bentUpArrow">
            <a:avLst>
              <a:gd name="adj1" fmla="val 18766"/>
              <a:gd name="adj2" fmla="val 20547"/>
              <a:gd name="adj3" fmla="val 30343"/>
            </a:avLst>
          </a:prstGeom>
          <a:solidFill>
            <a:schemeClr val="bg1">
              <a:lumMod val="85000"/>
            </a:schemeClr>
          </a:solidFill>
          <a:ln>
            <a:solidFill>
              <a:schemeClr val="tx1"/>
            </a:solid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78">
              <a:solidFill>
                <a:prstClr val="black"/>
              </a:solidFill>
            </a:endParaRPr>
          </a:p>
        </p:txBody>
      </p:sp>
      <p:sp>
        <p:nvSpPr>
          <p:cNvPr id="8" name="正方形/長方形 7"/>
          <p:cNvSpPr/>
          <p:nvPr/>
        </p:nvSpPr>
        <p:spPr>
          <a:xfrm>
            <a:off x="706125" y="3017978"/>
            <a:ext cx="2525538" cy="99692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66462" rIns="66462" rtlCol="0" anchor="ctr"/>
          <a:lstStyle/>
          <a:p>
            <a:pPr fontAlgn="t"/>
            <a:r>
              <a:rPr lang="ja-JP" altLang="en-US" sz="1108" b="1" dirty="0">
                <a:solidFill>
                  <a:prstClr val="black"/>
                </a:solidFill>
                <a:latin typeface="ＭＳ Ｐゴシック" panose="020B0600070205080204" pitchFamily="50" charset="-128"/>
                <a:cs typeface="MS PGothic" charset="-128"/>
              </a:rPr>
              <a:t>解決の方向</a:t>
            </a:r>
            <a:endParaRPr lang="ja-JP" altLang="en-US" sz="1108" b="1" dirty="0">
              <a:solidFill>
                <a:prstClr val="black"/>
              </a:solidFill>
              <a:latin typeface="ＭＳ Ｐゴシック" panose="020B0600070205080204" pitchFamily="50" charset="-128"/>
            </a:endParaRPr>
          </a:p>
          <a:p>
            <a:pPr marL="105510" indent="-105510" algn="just">
              <a:buFont typeface="+mj-lt"/>
              <a:buAutoNum type="arabicPeriod"/>
            </a:pPr>
            <a:r>
              <a:rPr lang="ja-JP" altLang="en-US" sz="969" dirty="0">
                <a:solidFill>
                  <a:prstClr val="black"/>
                </a:solidFill>
                <a:latin typeface="MS PMincho" charset="-128"/>
                <a:ea typeface="MS PMincho" charset="-128"/>
                <a:cs typeface="MS PMincho" charset="-128"/>
              </a:rPr>
              <a:t>資料・人材の安定的確保と活用（</a:t>
            </a:r>
            <a:r>
              <a:rPr lang="ja-JP" altLang="en-US" sz="969" dirty="0">
                <a:solidFill>
                  <a:prstClr val="black"/>
                </a:solidFill>
                <a:latin typeface="ＭＳ Ｐゴシック" panose="020B0600070205080204" pitchFamily="50" charset="-128"/>
                <a:cs typeface="MS PMincho" charset="-128"/>
              </a:rPr>
              <a:t>継続性</a:t>
            </a:r>
            <a:r>
              <a:rPr lang="ja-JP" altLang="en-US" sz="969" dirty="0">
                <a:solidFill>
                  <a:prstClr val="black"/>
                </a:solidFill>
                <a:latin typeface="MS PMincho" charset="-128"/>
                <a:ea typeface="MS PMincho" charset="-128"/>
                <a:cs typeface="MS PMincho" charset="-128"/>
              </a:rPr>
              <a:t>）</a:t>
            </a:r>
            <a:endParaRPr lang="en-US" altLang="ja-JP" sz="969" dirty="0">
              <a:solidFill>
                <a:prstClr val="black"/>
              </a:solidFill>
              <a:latin typeface="MS PMincho" charset="-128"/>
              <a:ea typeface="MS PMincho" charset="-128"/>
              <a:cs typeface="MS PMincho" charset="-128"/>
            </a:endParaRPr>
          </a:p>
          <a:p>
            <a:pPr marL="105510" indent="-105510" algn="just">
              <a:buFont typeface="+mj-lt"/>
              <a:buAutoNum type="arabicPeriod"/>
            </a:pPr>
            <a:r>
              <a:rPr lang="ja-JP" altLang="en-US" sz="969" dirty="0">
                <a:solidFill>
                  <a:prstClr val="black"/>
                </a:solidFill>
                <a:latin typeface="MS PMincho" charset="-128"/>
                <a:ea typeface="MS PMincho" charset="-128"/>
                <a:cs typeface="MS PMincho" charset="-128"/>
              </a:rPr>
              <a:t>利用者目線のサービス（</a:t>
            </a:r>
            <a:r>
              <a:rPr lang="ja-JP" altLang="en-US" sz="969" dirty="0">
                <a:solidFill>
                  <a:prstClr val="black"/>
                </a:solidFill>
                <a:latin typeface="ＭＳ Ｐゴシック" panose="020B0600070205080204" pitchFamily="50" charset="-128"/>
                <a:cs typeface="MS PMincho" charset="-128"/>
              </a:rPr>
              <a:t>戦略的投資</a:t>
            </a:r>
            <a:r>
              <a:rPr lang="ja-JP" altLang="en-US" sz="969" dirty="0">
                <a:solidFill>
                  <a:prstClr val="black"/>
                </a:solidFill>
                <a:latin typeface="MS PMincho" charset="-128"/>
                <a:ea typeface="MS PMincho" charset="-128"/>
                <a:cs typeface="MS PMincho" charset="-128"/>
              </a:rPr>
              <a:t>、ニーズに</a:t>
            </a:r>
            <a:r>
              <a:rPr lang="ja-JP" altLang="en-US" sz="969" dirty="0">
                <a:solidFill>
                  <a:prstClr val="black"/>
                </a:solidFill>
                <a:latin typeface="ＭＳ Ｐゴシック" panose="020B0600070205080204" pitchFamily="50" charset="-128"/>
                <a:cs typeface="MS PMincho" charset="-128"/>
              </a:rPr>
              <a:t>機動的</a:t>
            </a:r>
            <a:r>
              <a:rPr lang="ja-JP" altLang="en-US" sz="969" dirty="0">
                <a:solidFill>
                  <a:prstClr val="black"/>
                </a:solidFill>
                <a:latin typeface="MS PMincho" charset="-128"/>
                <a:ea typeface="MS PMincho" charset="-128"/>
                <a:cs typeface="MS PMincho" charset="-128"/>
              </a:rPr>
              <a:t>かつ</a:t>
            </a:r>
            <a:r>
              <a:rPr lang="ja-JP" altLang="en-US" sz="969" dirty="0">
                <a:solidFill>
                  <a:prstClr val="black"/>
                </a:solidFill>
                <a:latin typeface="ＭＳ Ｐゴシック" panose="020B0600070205080204" pitchFamily="50" charset="-128"/>
                <a:cs typeface="MS PMincho" charset="-128"/>
              </a:rPr>
              <a:t>柔軟</a:t>
            </a:r>
            <a:r>
              <a:rPr lang="ja-JP" altLang="en-US" sz="969" dirty="0">
                <a:solidFill>
                  <a:prstClr val="black"/>
                </a:solidFill>
                <a:latin typeface="MS PMincho" charset="-128"/>
                <a:ea typeface="MS PMincho" charset="-128"/>
                <a:cs typeface="MS PMincho" charset="-128"/>
              </a:rPr>
              <a:t>に対応、民間活用）</a:t>
            </a:r>
            <a:endParaRPr lang="en-US" altLang="ja-JP" sz="969" dirty="0">
              <a:solidFill>
                <a:prstClr val="black"/>
              </a:solidFill>
              <a:latin typeface="MS PMincho" charset="-128"/>
              <a:ea typeface="MS PMincho" charset="-128"/>
              <a:cs typeface="MS PMincho" charset="-128"/>
            </a:endParaRPr>
          </a:p>
          <a:p>
            <a:pPr marL="105510" indent="-105510" algn="just">
              <a:buFont typeface="+mj-lt"/>
              <a:buAutoNum type="arabicPeriod"/>
            </a:pPr>
            <a:r>
              <a:rPr lang="ja-JP" altLang="en-US" sz="969" dirty="0">
                <a:solidFill>
                  <a:prstClr val="black"/>
                </a:solidFill>
                <a:latin typeface="MS PMincho" charset="-128"/>
                <a:ea typeface="MS PMincho" charset="-128"/>
                <a:cs typeface="MS PMincho" charset="-128"/>
              </a:rPr>
              <a:t>「</a:t>
            </a:r>
            <a:r>
              <a:rPr lang="ja-JP" altLang="en-US" sz="969" dirty="0">
                <a:solidFill>
                  <a:prstClr val="black"/>
                </a:solidFill>
                <a:latin typeface="ＭＳ Ｐゴシック" panose="020B0600070205080204" pitchFamily="50" charset="-128"/>
                <a:cs typeface="MS PMincho" charset="-128"/>
              </a:rPr>
              <a:t>経営</a:t>
            </a:r>
            <a:r>
              <a:rPr lang="ja-JP" altLang="en-US" sz="969" dirty="0">
                <a:solidFill>
                  <a:prstClr val="black"/>
                </a:solidFill>
                <a:latin typeface="MS PMincho" charset="-128"/>
                <a:ea typeface="MS PMincho" charset="-128"/>
                <a:cs typeface="MS PMincho" charset="-128"/>
              </a:rPr>
              <a:t>」の実現（経営と運営の</a:t>
            </a:r>
            <a:r>
              <a:rPr lang="ja-JP" altLang="en-US" sz="969" dirty="0">
                <a:solidFill>
                  <a:prstClr val="black"/>
                </a:solidFill>
                <a:latin typeface="ＭＳ Ｐゴシック" panose="020B0600070205080204" pitchFamily="50" charset="-128"/>
                <a:cs typeface="MS PMincho" charset="-128"/>
              </a:rPr>
              <a:t>一元化</a:t>
            </a:r>
            <a:r>
              <a:rPr lang="ja-JP" altLang="en-US" sz="969" dirty="0">
                <a:solidFill>
                  <a:prstClr val="black"/>
                </a:solidFill>
                <a:latin typeface="MS PMincho" charset="-128"/>
                <a:ea typeface="MS PMincho" charset="-128"/>
                <a:cs typeface="MS PMincho" charset="-128"/>
              </a:rPr>
              <a:t>、トップの</a:t>
            </a:r>
            <a:r>
              <a:rPr lang="ja-JP" altLang="en-US" sz="969" dirty="0">
                <a:solidFill>
                  <a:prstClr val="black"/>
                </a:solidFill>
                <a:latin typeface="ＭＳ Ｐゴシック" panose="020B0600070205080204" pitchFamily="50" charset="-128"/>
                <a:cs typeface="MS PMincho" charset="-128"/>
              </a:rPr>
              <a:t>マネジメント</a:t>
            </a:r>
            <a:r>
              <a:rPr lang="ja-JP" altLang="en-US" sz="969" dirty="0">
                <a:solidFill>
                  <a:prstClr val="black"/>
                </a:solidFill>
                <a:latin typeface="MS PMincho" charset="-128"/>
                <a:ea typeface="MS PMincho" charset="-128"/>
                <a:cs typeface="MS PMincho" charset="-128"/>
              </a:rPr>
              <a:t>、</a:t>
            </a:r>
            <a:r>
              <a:rPr lang="ja-JP" altLang="en-US" sz="969" dirty="0">
                <a:solidFill>
                  <a:prstClr val="black"/>
                </a:solidFill>
                <a:latin typeface="ＭＳ Ｐゴシック" panose="020B0600070205080204" pitchFamily="50" charset="-128"/>
                <a:cs typeface="MS PMincho" charset="-128"/>
              </a:rPr>
              <a:t>自主性の発揮</a:t>
            </a:r>
            <a:r>
              <a:rPr lang="ja-JP" altLang="en-US" sz="969" dirty="0">
                <a:solidFill>
                  <a:prstClr val="black"/>
                </a:solidFill>
                <a:latin typeface="MS PMincho" charset="-128"/>
                <a:ea typeface="MS PMincho" charset="-128"/>
                <a:cs typeface="MS PMincho" charset="-128"/>
              </a:rPr>
              <a:t>や</a:t>
            </a:r>
            <a:r>
              <a:rPr lang="ja-JP" altLang="en-US" sz="969" dirty="0">
                <a:solidFill>
                  <a:prstClr val="black"/>
                </a:solidFill>
                <a:latin typeface="ＭＳ Ｐゴシック" panose="020B0600070205080204" pitchFamily="50" charset="-128"/>
                <a:cs typeface="MS PMincho" charset="-128"/>
              </a:rPr>
              <a:t>業務改善</a:t>
            </a:r>
            <a:r>
              <a:rPr lang="ja-JP" altLang="en-US" sz="969" dirty="0">
                <a:solidFill>
                  <a:prstClr val="black"/>
                </a:solidFill>
                <a:latin typeface="MS PMincho" charset="-128"/>
                <a:ea typeface="MS PMincho" charset="-128"/>
                <a:cs typeface="MS PMincho" charset="-128"/>
              </a:rPr>
              <a:t>）</a:t>
            </a:r>
            <a:endParaRPr lang="ja-JP" altLang="en-US" sz="969" dirty="0">
              <a:solidFill>
                <a:prstClr val="black"/>
              </a:solidFill>
              <a:latin typeface="Arial" charset="0"/>
            </a:endParaRPr>
          </a:p>
        </p:txBody>
      </p:sp>
      <p:graphicFrame>
        <p:nvGraphicFramePr>
          <p:cNvPr id="9" name="図表 8"/>
          <p:cNvGraphicFramePr/>
          <p:nvPr>
            <p:extLst/>
          </p:nvPr>
        </p:nvGraphicFramePr>
        <p:xfrm>
          <a:off x="3037596" y="1783005"/>
          <a:ext cx="3319790" cy="22131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正方形/長方形 9"/>
          <p:cNvSpPr/>
          <p:nvPr/>
        </p:nvSpPr>
        <p:spPr>
          <a:xfrm>
            <a:off x="706125" y="1940607"/>
            <a:ext cx="2525538" cy="731077"/>
          </a:xfrm>
          <a:prstGeom prst="rect">
            <a:avLst/>
          </a:prstGeom>
          <a:solidFill>
            <a:schemeClr val="bg1"/>
          </a:solid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6462" rIns="33231" rtlCol="0" anchor="ctr"/>
          <a:lstStyle/>
          <a:p>
            <a:pPr fontAlgn="t"/>
            <a:r>
              <a:rPr lang="ja-JP" altLang="en-US" sz="1108" b="1" dirty="0" smtClean="0">
                <a:solidFill>
                  <a:prstClr val="black"/>
                </a:solidFill>
                <a:latin typeface="ＭＳ Ｐゴシック" panose="020B0600070205080204" pitchFamily="50" charset="-128"/>
                <a:cs typeface="MS PMincho" charset="-128"/>
              </a:rPr>
              <a:t>現　状</a:t>
            </a:r>
            <a:endParaRPr lang="ja-JP" altLang="en-US" sz="1108" b="1" dirty="0">
              <a:solidFill>
                <a:prstClr val="black"/>
              </a:solidFill>
              <a:latin typeface="MS PMincho" charset="-128"/>
              <a:ea typeface="MS PMincho" charset="-128"/>
              <a:cs typeface="MS PMincho" charset="-128"/>
            </a:endParaRPr>
          </a:p>
          <a:p>
            <a:pPr marL="87925" indent="-87925" fontAlgn="t">
              <a:buFont typeface="+mj-lt"/>
              <a:buAutoNum type="arabicPeriod"/>
            </a:pPr>
            <a:r>
              <a:rPr lang="ja-JP" altLang="en-US" sz="969" dirty="0">
                <a:solidFill>
                  <a:prstClr val="black"/>
                </a:solidFill>
                <a:latin typeface="MS PMincho" charset="-128"/>
                <a:ea typeface="MS PMincho" charset="-128"/>
                <a:cs typeface="MS PMincho" charset="-128"/>
              </a:rPr>
              <a:t>指定管理者制度の下での課題（期間の制約）</a:t>
            </a:r>
          </a:p>
          <a:p>
            <a:pPr marL="87925" indent="-87925" fontAlgn="t">
              <a:buFont typeface="+mj-lt"/>
              <a:buAutoNum type="arabicPeriod"/>
            </a:pPr>
            <a:r>
              <a:rPr lang="ja-JP" altLang="en-US" sz="969" dirty="0">
                <a:solidFill>
                  <a:prstClr val="black"/>
                </a:solidFill>
                <a:latin typeface="MS PMincho" charset="-128"/>
                <a:ea typeface="MS PMincho" charset="-128"/>
                <a:cs typeface="MS PMincho" charset="-128"/>
              </a:rPr>
              <a:t>利用者サービスの低下（経費削減の限界）</a:t>
            </a:r>
          </a:p>
          <a:p>
            <a:pPr marL="87925" indent="-87925" fontAlgn="t">
              <a:buFont typeface="+mj-lt"/>
              <a:buAutoNum type="arabicPeriod"/>
            </a:pPr>
            <a:r>
              <a:rPr lang="ja-JP" altLang="en-US" sz="969" dirty="0">
                <a:solidFill>
                  <a:prstClr val="black"/>
                </a:solidFill>
                <a:latin typeface="MS PMincho" charset="-128"/>
                <a:ea typeface="MS PMincho" charset="-128"/>
                <a:cs typeface="MS PMincho" charset="-128"/>
              </a:rPr>
              <a:t>厳しい経営環境（一体性と自由度の欠如）</a:t>
            </a:r>
          </a:p>
        </p:txBody>
      </p:sp>
      <p:sp>
        <p:nvSpPr>
          <p:cNvPr id="11" name="メモ 10"/>
          <p:cNvSpPr/>
          <p:nvPr/>
        </p:nvSpPr>
        <p:spPr>
          <a:xfrm>
            <a:off x="706124" y="4427872"/>
            <a:ext cx="4975573" cy="2354916"/>
          </a:xfrm>
          <a:prstGeom prst="foldedCorner">
            <a:avLst>
              <a:gd name="adj" fmla="val 12337"/>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193231" tIns="23736" rIns="33231" bIns="23736" rtlCol="0" anchor="t" anchorCtr="0"/>
          <a:lstStyle/>
          <a:p>
            <a:pPr algn="ctr"/>
            <a:r>
              <a:rPr lang="ja-JP" altLang="en-US" sz="1108" b="1" u="sng" dirty="0">
                <a:solidFill>
                  <a:prstClr val="black"/>
                </a:solidFill>
                <a:latin typeface="ＭＳ Ｐゴシック" panose="020B0600070205080204" pitchFamily="50" charset="-128"/>
              </a:rPr>
              <a:t>地方独法化のメリット</a:t>
            </a:r>
            <a:endParaRPr lang="en-US" altLang="ja-JP" sz="1108" b="1" u="sng" dirty="0">
              <a:solidFill>
                <a:prstClr val="black"/>
              </a:solidFill>
              <a:latin typeface="ＭＳ Ｐゴシック" panose="020B0600070205080204" pitchFamily="50" charset="-128"/>
            </a:endParaRPr>
          </a:p>
          <a:p>
            <a:pPr marL="113049" indent="-56524" algn="just">
              <a:spcBef>
                <a:spcPts val="396"/>
              </a:spcBef>
              <a:buFont typeface="Arial" panose="020B0604020202020204" pitchFamily="34" charset="0"/>
              <a:buChar char="•"/>
            </a:pPr>
            <a:r>
              <a:rPr lang="ja-JP" altLang="en-US" sz="969" dirty="0">
                <a:solidFill>
                  <a:schemeClr val="tx1"/>
                </a:solidFill>
                <a:latin typeface="ＭＳ Ｐ明朝" panose="02020600040205080304" pitchFamily="18" charset="-128"/>
                <a:ea typeface="ＭＳ Ｐ明朝" panose="02020600040205080304" pitchFamily="18" charset="-128"/>
              </a:rPr>
              <a:t>事業の</a:t>
            </a:r>
            <a:r>
              <a:rPr lang="ja-JP" altLang="en-US" sz="969" dirty="0">
                <a:solidFill>
                  <a:schemeClr val="tx1"/>
                </a:solidFill>
                <a:latin typeface="ＭＳ Ｐゴシック" panose="020B0600070205080204" pitchFamily="50" charset="-128"/>
              </a:rPr>
              <a:t>継続性</a:t>
            </a:r>
            <a:r>
              <a:rPr lang="ja-JP" altLang="en-US" sz="969" dirty="0">
                <a:solidFill>
                  <a:schemeClr val="tx1"/>
                </a:solidFill>
                <a:latin typeface="MS PMincho" charset="-128"/>
                <a:ea typeface="MS PMincho" charset="-128"/>
                <a:cs typeface="MS PMincho" charset="-128"/>
              </a:rPr>
              <a:t>と専門人材の</a:t>
            </a:r>
            <a:r>
              <a:rPr lang="ja-JP" altLang="en-US" sz="969" dirty="0">
                <a:solidFill>
                  <a:schemeClr val="tx1"/>
                </a:solidFill>
                <a:latin typeface="ＭＳ Ｐゴシック" panose="020B0600070205080204" pitchFamily="50" charset="-128"/>
                <a:cs typeface="MS PMincho" charset="-128"/>
              </a:rPr>
              <a:t>安定的確保</a:t>
            </a:r>
            <a:r>
              <a:rPr lang="ja-JP" altLang="en-US" sz="969" dirty="0">
                <a:solidFill>
                  <a:schemeClr val="tx1"/>
                </a:solidFill>
                <a:latin typeface="MS PMincho" charset="-128"/>
                <a:ea typeface="MS PMincho" charset="-128"/>
                <a:cs typeface="MS PMincho" charset="-128"/>
              </a:rPr>
              <a:t>が実現</a:t>
            </a:r>
            <a:endParaRPr lang="en-US" altLang="ja-JP" sz="969" dirty="0">
              <a:solidFill>
                <a:schemeClr val="tx1"/>
              </a:solidFill>
              <a:latin typeface="MS PMincho" charset="-128"/>
              <a:ea typeface="MS PMincho" charset="-128"/>
              <a:cs typeface="MS PMincho" charset="-128"/>
            </a:endParaRPr>
          </a:p>
          <a:p>
            <a:pPr marL="113049" indent="-56524" algn="just">
              <a:spcBef>
                <a:spcPts val="396"/>
              </a:spcBef>
              <a:buFont typeface="Arial" panose="020B0604020202020204" pitchFamily="34" charset="0"/>
              <a:buChar char="•"/>
            </a:pPr>
            <a:r>
              <a:rPr lang="ja-JP" altLang="en-US" sz="969" dirty="0">
                <a:solidFill>
                  <a:schemeClr val="tx1"/>
                </a:solidFill>
                <a:latin typeface="ＭＳ Ｐ明朝" panose="02020600040205080304" pitchFamily="18" charset="-128"/>
                <a:ea typeface="ＭＳ Ｐ明朝" panose="02020600040205080304" pitchFamily="18" charset="-128"/>
              </a:rPr>
              <a:t>開館延長や割引など利用者のニーズに、法人の判断により、</a:t>
            </a:r>
            <a:r>
              <a:rPr lang="ja-JP" altLang="en-US" sz="969" dirty="0">
                <a:solidFill>
                  <a:schemeClr val="tx1"/>
                </a:solidFill>
                <a:latin typeface="ＭＳ Ｐゴシック" panose="020B0600070205080204" pitchFamily="50" charset="-128"/>
              </a:rPr>
              <a:t>機動力</a:t>
            </a:r>
            <a:r>
              <a:rPr lang="ja-JP" altLang="en-US" sz="969" dirty="0">
                <a:solidFill>
                  <a:schemeClr val="tx1"/>
                </a:solidFill>
                <a:latin typeface="ＭＳ Ｐ明朝" panose="02020600040205080304" pitchFamily="18" charset="-128"/>
                <a:ea typeface="ＭＳ Ｐ明朝" panose="02020600040205080304" pitchFamily="18" charset="-128"/>
              </a:rPr>
              <a:t>を発揮し、</a:t>
            </a:r>
            <a:r>
              <a:rPr lang="ja-JP" altLang="en-US" sz="969" dirty="0">
                <a:solidFill>
                  <a:schemeClr val="tx1"/>
                </a:solidFill>
                <a:latin typeface="ＭＳ Ｐゴシック" panose="020B0600070205080204" pitchFamily="50" charset="-128"/>
              </a:rPr>
              <a:t>柔軟</a:t>
            </a:r>
            <a:r>
              <a:rPr lang="ja-JP" altLang="en-US" sz="969" dirty="0">
                <a:solidFill>
                  <a:schemeClr val="tx1"/>
                </a:solidFill>
                <a:latin typeface="ＭＳ Ｐ明朝" panose="02020600040205080304" pitchFamily="18" charset="-128"/>
                <a:ea typeface="ＭＳ Ｐ明朝" panose="02020600040205080304" pitchFamily="18" charset="-128"/>
              </a:rPr>
              <a:t>に応える</a:t>
            </a:r>
            <a:endParaRPr lang="ja-JP" altLang="en-US" sz="969" dirty="0">
              <a:solidFill>
                <a:schemeClr val="tx1"/>
              </a:solidFill>
              <a:latin typeface="ＭＳ Ｐゴシック" panose="020B0600070205080204" pitchFamily="50" charset="-128"/>
            </a:endParaRPr>
          </a:p>
          <a:p>
            <a:pPr marL="113049" indent="-56524" algn="just">
              <a:spcBef>
                <a:spcPts val="396"/>
              </a:spcBef>
              <a:buFont typeface="Arial" panose="020B0604020202020204" pitchFamily="34" charset="0"/>
              <a:buChar char="•"/>
            </a:pPr>
            <a:r>
              <a:rPr lang="ja-JP" altLang="en-US" sz="969" dirty="0">
                <a:solidFill>
                  <a:schemeClr val="tx1"/>
                </a:solidFill>
                <a:latin typeface="MS PMincho" charset="-128"/>
                <a:ea typeface="MS PMincho" charset="-128"/>
                <a:cs typeface="MS PMincho" charset="-128"/>
              </a:rPr>
              <a:t>運営費交付金などの経営資源を、</a:t>
            </a:r>
            <a:r>
              <a:rPr lang="ja-JP" altLang="en-US" sz="969" dirty="0">
                <a:solidFill>
                  <a:schemeClr val="tx1"/>
                </a:solidFill>
                <a:latin typeface="ＭＳ Ｐゴシック" panose="020B0600070205080204" pitchFamily="50" charset="-128"/>
                <a:cs typeface="MS PMincho" charset="-128"/>
              </a:rPr>
              <a:t>中期</a:t>
            </a:r>
            <a:r>
              <a:rPr lang="ja-JP" altLang="en-US" sz="969" dirty="0">
                <a:solidFill>
                  <a:schemeClr val="tx1"/>
                </a:solidFill>
                <a:latin typeface="+mn-ea"/>
                <a:cs typeface="MS PMincho" charset="-128"/>
              </a:rPr>
              <a:t>計画</a:t>
            </a:r>
            <a:r>
              <a:rPr lang="ja-JP" altLang="en-US" sz="969" dirty="0">
                <a:solidFill>
                  <a:schemeClr val="tx1"/>
                </a:solidFill>
                <a:latin typeface="MS PMincho" charset="-128"/>
                <a:ea typeface="MS PMincho" charset="-128"/>
                <a:cs typeface="MS PMincho" charset="-128"/>
              </a:rPr>
              <a:t>に基づき、</a:t>
            </a:r>
            <a:r>
              <a:rPr lang="ja-JP" altLang="en-US" sz="969" dirty="0">
                <a:solidFill>
                  <a:schemeClr val="tx1"/>
                </a:solidFill>
                <a:latin typeface="ＭＳ Ｐゴシック" panose="020B0600070205080204" pitchFamily="50" charset="-128"/>
                <a:cs typeface="MS PMincho" charset="-128"/>
              </a:rPr>
              <a:t>自主性</a:t>
            </a:r>
            <a:r>
              <a:rPr lang="ja-JP" altLang="en-US" sz="969" dirty="0">
                <a:solidFill>
                  <a:schemeClr val="tx1"/>
                </a:solidFill>
                <a:latin typeface="MS PMincho" charset="-128"/>
                <a:ea typeface="MS PMincho" charset="-128"/>
                <a:cs typeface="MS PMincho" charset="-128"/>
              </a:rPr>
              <a:t>を発揮し、事業等に</a:t>
            </a:r>
            <a:r>
              <a:rPr lang="ja-JP" altLang="en-US" sz="969" dirty="0">
                <a:solidFill>
                  <a:schemeClr val="tx1"/>
                </a:solidFill>
                <a:latin typeface="ＭＳ Ｐゴシック" panose="020B0600070205080204" pitchFamily="50" charset="-128"/>
                <a:cs typeface="MS PMincho" charset="-128"/>
              </a:rPr>
              <a:t>柔軟</a:t>
            </a:r>
            <a:r>
              <a:rPr lang="ja-JP" altLang="en-US" sz="969" dirty="0">
                <a:solidFill>
                  <a:schemeClr val="tx1"/>
                </a:solidFill>
                <a:latin typeface="MS PMincho" charset="-128"/>
                <a:ea typeface="MS PMincho" charset="-128"/>
                <a:cs typeface="MS PMincho" charset="-128"/>
              </a:rPr>
              <a:t>に活用できる</a:t>
            </a:r>
            <a:endParaRPr lang="en-US" altLang="ja-JP" sz="969" dirty="0">
              <a:solidFill>
                <a:schemeClr val="tx1"/>
              </a:solidFill>
              <a:latin typeface="MS PMincho" charset="-128"/>
              <a:ea typeface="MS PMincho" charset="-128"/>
              <a:cs typeface="MS PMincho" charset="-128"/>
            </a:endParaRPr>
          </a:p>
          <a:p>
            <a:pPr marL="113049" indent="-56524" algn="just">
              <a:spcBef>
                <a:spcPts val="554"/>
              </a:spcBef>
              <a:buFont typeface="Arial" panose="020B0604020202020204" pitchFamily="34" charset="0"/>
              <a:buChar char="•"/>
            </a:pPr>
            <a:r>
              <a:rPr lang="ja-JP" altLang="en-US" sz="969" dirty="0">
                <a:solidFill>
                  <a:schemeClr val="tx1"/>
                </a:solidFill>
                <a:latin typeface="ＭＳ Ｐゴシック" panose="020B0600070205080204" pitchFamily="50" charset="-128"/>
                <a:cs typeface="MS PMincho" charset="-128"/>
              </a:rPr>
              <a:t>業務改善</a:t>
            </a:r>
            <a:r>
              <a:rPr lang="ja-JP" altLang="en-US" sz="969" dirty="0">
                <a:solidFill>
                  <a:schemeClr val="tx1"/>
                </a:solidFill>
                <a:latin typeface="MS PMincho" charset="-128"/>
                <a:ea typeface="MS PMincho" charset="-128"/>
                <a:cs typeface="MS PMincho" charset="-128"/>
              </a:rPr>
              <a:t>や</a:t>
            </a:r>
            <a:r>
              <a:rPr lang="ja-JP" altLang="en-US" sz="969" dirty="0">
                <a:solidFill>
                  <a:schemeClr val="tx1"/>
                </a:solidFill>
                <a:latin typeface="ＭＳ Ｐゴシック" panose="020B0600070205080204" pitchFamily="50" charset="-128"/>
                <a:cs typeface="MS PMincho" charset="-128"/>
              </a:rPr>
              <a:t>外部評価</a:t>
            </a:r>
            <a:r>
              <a:rPr lang="ja-JP" altLang="en-US" sz="969" dirty="0">
                <a:solidFill>
                  <a:schemeClr val="tx1"/>
                </a:solidFill>
                <a:latin typeface="MS PMincho" charset="-128"/>
                <a:ea typeface="MS PMincho" charset="-128"/>
                <a:cs typeface="MS PMincho" charset="-128"/>
              </a:rPr>
              <a:t>と</a:t>
            </a:r>
            <a:r>
              <a:rPr lang="ja-JP" altLang="en-US" sz="969" dirty="0">
                <a:solidFill>
                  <a:schemeClr val="tx1"/>
                </a:solidFill>
                <a:latin typeface="ＭＳ Ｐゴシック" panose="020B0600070205080204" pitchFamily="50" charset="-128"/>
                <a:cs typeface="MS PMincho" charset="-128"/>
              </a:rPr>
              <a:t>公開</a:t>
            </a:r>
            <a:r>
              <a:rPr lang="ja-JP" altLang="en-US" sz="969" dirty="0">
                <a:solidFill>
                  <a:schemeClr val="tx1"/>
                </a:solidFill>
                <a:latin typeface="MS PMincho" charset="-128"/>
                <a:ea typeface="MS PMincho" charset="-128"/>
                <a:cs typeface="MS PMincho" charset="-128"/>
              </a:rPr>
              <a:t>の仕組みが法定され、組織や人材の</a:t>
            </a:r>
            <a:r>
              <a:rPr lang="ja-JP" altLang="en-US" sz="969" dirty="0">
                <a:solidFill>
                  <a:schemeClr val="tx1"/>
                </a:solidFill>
                <a:latin typeface="ＭＳ Ｐゴシック" panose="020B0600070205080204" pitchFamily="50" charset="-128"/>
                <a:cs typeface="MS PMincho" charset="-128"/>
              </a:rPr>
              <a:t>活性化</a:t>
            </a:r>
            <a:r>
              <a:rPr lang="ja-JP" altLang="en-US" sz="969" dirty="0">
                <a:solidFill>
                  <a:schemeClr val="tx1"/>
                </a:solidFill>
                <a:latin typeface="MS PMincho" charset="-128"/>
                <a:ea typeface="MS PMincho" charset="-128"/>
                <a:cs typeface="MS PMincho" charset="-128"/>
              </a:rPr>
              <a:t>が期待できる</a:t>
            </a:r>
            <a:endParaRPr lang="en-US" altLang="ja-JP" sz="969" dirty="0">
              <a:solidFill>
                <a:schemeClr val="tx1"/>
              </a:solidFill>
              <a:latin typeface="MS PMincho" charset="-128"/>
              <a:ea typeface="MS PMincho" charset="-128"/>
              <a:cs typeface="MS PMincho" charset="-128"/>
            </a:endParaRPr>
          </a:p>
          <a:p>
            <a:pPr marL="56524" algn="ctr">
              <a:spcBef>
                <a:spcPts val="554"/>
              </a:spcBef>
            </a:pPr>
            <a:r>
              <a:rPr lang="ja-JP" altLang="en-US" sz="1108" b="1" u="sng" dirty="0">
                <a:solidFill>
                  <a:schemeClr val="tx1"/>
                </a:solidFill>
                <a:latin typeface="ＭＳ Ｐゴシック" panose="020B0600070205080204" pitchFamily="50" charset="-128"/>
              </a:rPr>
              <a:t>一体経営のメリット</a:t>
            </a:r>
            <a:endParaRPr lang="en-US" altLang="ja-JP" sz="1108" b="1" u="sng" dirty="0">
              <a:solidFill>
                <a:schemeClr val="tx1"/>
              </a:solidFill>
              <a:latin typeface="ＭＳ Ｐゴシック" panose="020B0600070205080204" pitchFamily="50" charset="-128"/>
            </a:endParaRPr>
          </a:p>
          <a:p>
            <a:pPr marL="113049" indent="-56524" algn="just">
              <a:spcBef>
                <a:spcPts val="396"/>
              </a:spcBef>
              <a:buFont typeface="Arial" panose="020B0604020202020204" pitchFamily="34" charset="0"/>
              <a:buChar char="•"/>
            </a:pPr>
            <a:r>
              <a:rPr lang="ja-JP" altLang="en-US" sz="969" dirty="0">
                <a:solidFill>
                  <a:schemeClr val="tx1"/>
                </a:solidFill>
                <a:latin typeface="ＭＳ Ｐ明朝" panose="02020600040205080304" pitchFamily="18" charset="-128"/>
                <a:ea typeface="ＭＳ Ｐ明朝" panose="02020600040205080304" pitchFamily="18" charset="-128"/>
              </a:rPr>
              <a:t>連携による</a:t>
            </a:r>
            <a:r>
              <a:rPr lang="ja-JP" altLang="en-US" sz="969" dirty="0">
                <a:solidFill>
                  <a:schemeClr val="tx1"/>
                </a:solidFill>
                <a:latin typeface="ＭＳ Ｐゴシック" panose="020B0600070205080204" pitchFamily="50" charset="-128"/>
              </a:rPr>
              <a:t>総合力の発揮</a:t>
            </a:r>
            <a:r>
              <a:rPr lang="ja-JP" altLang="en-US" sz="969" dirty="0">
                <a:solidFill>
                  <a:schemeClr val="tx1"/>
                </a:solidFill>
                <a:latin typeface="MS PMincho" charset="-128"/>
                <a:ea typeface="MS PMincho" charset="-128"/>
                <a:cs typeface="MS PMincho" charset="-128"/>
              </a:rPr>
              <a:t>や、機能分担と</a:t>
            </a:r>
            <a:r>
              <a:rPr lang="ja-JP" altLang="en-US" sz="969" dirty="0">
                <a:solidFill>
                  <a:schemeClr val="tx1"/>
                </a:solidFill>
                <a:latin typeface="ＭＳ Ｐゴシック" panose="020B0600070205080204" pitchFamily="50" charset="-128"/>
              </a:rPr>
              <a:t>相互補完</a:t>
            </a:r>
            <a:endParaRPr lang="ja-JP" altLang="en-US" sz="969" dirty="0">
              <a:solidFill>
                <a:schemeClr val="tx1"/>
              </a:solidFill>
              <a:latin typeface="MS PMincho" charset="-128"/>
              <a:ea typeface="MS PMincho" charset="-128"/>
              <a:cs typeface="MS PMincho" charset="-128"/>
            </a:endParaRPr>
          </a:p>
          <a:p>
            <a:pPr marL="113049" indent="-56524" algn="just">
              <a:spcBef>
                <a:spcPts val="396"/>
              </a:spcBef>
              <a:buFont typeface="Arial" panose="020B0604020202020204" pitchFamily="34" charset="0"/>
              <a:buChar char="•"/>
            </a:pPr>
            <a:r>
              <a:rPr lang="ja-JP" altLang="en-US" sz="969" dirty="0">
                <a:solidFill>
                  <a:schemeClr val="tx1"/>
                </a:solidFill>
                <a:latin typeface="ＭＳ Ｐゴシック" panose="020B0600070205080204" pitchFamily="50" charset="-128"/>
                <a:cs typeface="MS PMincho" charset="-128"/>
              </a:rPr>
              <a:t>ガバナンス</a:t>
            </a:r>
            <a:r>
              <a:rPr lang="ja-JP" altLang="en-US" sz="969" dirty="0">
                <a:solidFill>
                  <a:schemeClr val="tx1"/>
                </a:solidFill>
                <a:latin typeface="MS PMincho" charset="-128"/>
                <a:ea typeface="MS PMincho" charset="-128"/>
                <a:cs typeface="MS PMincho" charset="-128"/>
              </a:rPr>
              <a:t>が効き、</a:t>
            </a:r>
            <a:r>
              <a:rPr lang="ja-JP" altLang="en-US" sz="969" dirty="0">
                <a:solidFill>
                  <a:schemeClr val="tx1"/>
                </a:solidFill>
                <a:latin typeface="ＭＳ Ｐゴシック" panose="020B0600070205080204" pitchFamily="50" charset="-128"/>
              </a:rPr>
              <a:t>切磋琢磨</a:t>
            </a:r>
            <a:r>
              <a:rPr lang="ja-JP" altLang="en-US" sz="969" dirty="0">
                <a:solidFill>
                  <a:prstClr val="black"/>
                </a:solidFill>
                <a:latin typeface="ＭＳ Ｐ明朝" panose="02020600040205080304" pitchFamily="18" charset="-128"/>
                <a:ea typeface="ＭＳ Ｐ明朝" panose="02020600040205080304" pitchFamily="18" charset="-128"/>
              </a:rPr>
              <a:t>が期待できる</a:t>
            </a:r>
            <a:r>
              <a:rPr lang="ja-JP" altLang="en-US" sz="969" dirty="0">
                <a:solidFill>
                  <a:prstClr val="black"/>
                </a:solidFill>
                <a:latin typeface="MS PMincho" charset="-128"/>
                <a:ea typeface="MS PMincho" charset="-128"/>
                <a:cs typeface="MS PMincho" charset="-128"/>
              </a:rPr>
              <a:t>組織</a:t>
            </a:r>
          </a:p>
          <a:p>
            <a:pPr marL="113049" indent="-56524" algn="just">
              <a:spcBef>
                <a:spcPts val="396"/>
              </a:spcBef>
              <a:buFont typeface="Arial" panose="020B0604020202020204" pitchFamily="34" charset="0"/>
              <a:buChar char="•"/>
            </a:pPr>
            <a:r>
              <a:rPr lang="ja-JP" altLang="en-US" sz="969" dirty="0">
                <a:solidFill>
                  <a:prstClr val="black"/>
                </a:solidFill>
                <a:latin typeface="ＭＳ Ｐ明朝" panose="02020600040205080304" pitchFamily="18" charset="-128"/>
                <a:ea typeface="ＭＳ Ｐ明朝" panose="02020600040205080304" pitchFamily="18" charset="-128"/>
              </a:rPr>
              <a:t>集約や一元化、共有による</a:t>
            </a:r>
            <a:r>
              <a:rPr lang="ja-JP" altLang="en-US" sz="969" dirty="0">
                <a:solidFill>
                  <a:prstClr val="black"/>
                </a:solidFill>
                <a:latin typeface="ＭＳ Ｐゴシック" panose="020B0600070205080204" pitchFamily="50" charset="-128"/>
              </a:rPr>
              <a:t>サービス向上</a:t>
            </a:r>
            <a:endParaRPr lang="en-US" altLang="ja-JP" sz="969" dirty="0">
              <a:solidFill>
                <a:prstClr val="black"/>
              </a:solidFill>
              <a:latin typeface="MS PMincho" charset="-128"/>
              <a:ea typeface="MS PMincho" charset="-128"/>
              <a:cs typeface="MS PMincho" charset="-128"/>
            </a:endParaRPr>
          </a:p>
        </p:txBody>
      </p:sp>
      <p:grpSp>
        <p:nvGrpSpPr>
          <p:cNvPr id="12" name="図形グループ 10"/>
          <p:cNvGrpSpPr/>
          <p:nvPr/>
        </p:nvGrpSpPr>
        <p:grpSpPr>
          <a:xfrm>
            <a:off x="915417" y="4713816"/>
            <a:ext cx="1964551" cy="1736627"/>
            <a:chOff x="4799966" y="5986085"/>
            <a:chExt cx="2979569" cy="2633885"/>
          </a:xfrm>
        </p:grpSpPr>
        <p:pic>
          <p:nvPicPr>
            <p:cNvPr id="13" name="Picture 2"/>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6340095" y="7964412"/>
              <a:ext cx="1439440" cy="651351"/>
            </a:xfrm>
            <a:prstGeom prst="rect">
              <a:avLst/>
            </a:prstGeom>
            <a:noFill/>
            <a:ln w="9525">
              <a:noFill/>
              <a:miter lim="800000"/>
              <a:headEnd/>
              <a:tailEnd/>
            </a:ln>
          </p:spPr>
        </p:pic>
        <p:pic>
          <p:nvPicPr>
            <p:cNvPr id="14" name="Picture 2"/>
            <p:cNvPicPr>
              <a:picLocks noChangeAspect="1" noChangeArrowheads="1"/>
            </p:cNvPicPr>
            <p:nvPr/>
          </p:nvPicPr>
          <p:blipFill>
            <a:blip r:embed="rId8" cstate="email"/>
            <a:srcRect/>
            <a:stretch>
              <a:fillRect/>
            </a:stretch>
          </p:blipFill>
          <p:spPr bwMode="auto">
            <a:xfrm>
              <a:off x="6377381" y="5989657"/>
              <a:ext cx="1387821" cy="1872000"/>
            </a:xfrm>
            <a:prstGeom prst="rect">
              <a:avLst/>
            </a:prstGeom>
            <a:noFill/>
            <a:ln w="9525">
              <a:noFill/>
              <a:miter lim="800000"/>
              <a:headEnd/>
              <a:tailEnd/>
            </a:ln>
          </p:spPr>
        </p:pic>
        <p:pic>
          <p:nvPicPr>
            <p:cNvPr id="15" name="Picture 4"/>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4799966" y="8002014"/>
              <a:ext cx="1440000" cy="617956"/>
            </a:xfrm>
            <a:prstGeom prst="rect">
              <a:avLst/>
            </a:prstGeom>
            <a:noFill/>
            <a:ln w="9525">
              <a:noFill/>
              <a:miter lim="800000"/>
              <a:headEnd/>
              <a:tailEnd/>
            </a:ln>
          </p:spPr>
        </p:pic>
        <p:pic>
          <p:nvPicPr>
            <p:cNvPr id="16" name="Picture 4"/>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a:stretch/>
          </p:blipFill>
          <p:spPr bwMode="auto">
            <a:xfrm>
              <a:off x="4799966" y="7065562"/>
              <a:ext cx="1440000" cy="809400"/>
            </a:xfrm>
            <a:prstGeom prst="rect">
              <a:avLst/>
            </a:prstGeom>
            <a:noFill/>
            <a:ln w="9525">
              <a:noFill/>
              <a:miter lim="800000"/>
              <a:headEnd/>
              <a:tailEnd/>
            </a:ln>
          </p:spPr>
        </p:pic>
        <p:pic>
          <p:nvPicPr>
            <p:cNvPr id="17" name="Picture 4"/>
            <p:cNvPicPr>
              <a:picLocks noChangeAspect="1" noChangeArrowheads="1"/>
            </p:cNvPicPr>
            <p:nvPr/>
          </p:nvPicPr>
          <p:blipFill rotWithShape="1">
            <a:blip r:embed="rId11" cstate="print">
              <a:extLst>
                <a:ext uri="{28A0092B-C50C-407E-A947-70E740481C1C}">
                  <a14:useLocalDpi xmlns:a14="http://schemas.microsoft.com/office/drawing/2010/main"/>
                </a:ext>
              </a:extLst>
            </a:blip>
            <a:srcRect t="-1"/>
            <a:stretch/>
          </p:blipFill>
          <p:spPr bwMode="auto">
            <a:xfrm>
              <a:off x="4799966" y="5986085"/>
              <a:ext cx="1440000" cy="1018926"/>
            </a:xfrm>
            <a:prstGeom prst="rect">
              <a:avLst/>
            </a:prstGeom>
            <a:noFill/>
            <a:ln w="9525">
              <a:noFill/>
              <a:miter lim="800000"/>
              <a:headEnd/>
              <a:tailEnd/>
            </a:ln>
          </p:spPr>
        </p:pic>
      </p:grpSp>
      <p:sp>
        <p:nvSpPr>
          <p:cNvPr id="18" name="テキスト ボックス 17"/>
          <p:cNvSpPr txBox="1"/>
          <p:nvPr/>
        </p:nvSpPr>
        <p:spPr>
          <a:xfrm>
            <a:off x="901173" y="4288976"/>
            <a:ext cx="2138406" cy="262829"/>
          </a:xfrm>
          <a:prstGeom prst="rect">
            <a:avLst/>
          </a:prstGeom>
          <a:solidFill>
            <a:schemeClr val="bg1"/>
          </a:solidFill>
        </p:spPr>
        <p:txBody>
          <a:bodyPr wrap="none" lIns="0" rIns="0" rtlCol="0">
            <a:spAutoFit/>
          </a:bodyPr>
          <a:lstStyle/>
          <a:p>
            <a:r>
              <a:rPr lang="en-US" altLang="ja-JP" sz="1108" b="1" dirty="0">
                <a:solidFill>
                  <a:prstClr val="black"/>
                </a:solidFill>
                <a:latin typeface="ＭＳ Ｐゴシック" panose="020B0600070205080204" pitchFamily="50" charset="-128"/>
              </a:rPr>
              <a:t>【</a:t>
            </a:r>
            <a:r>
              <a:rPr lang="ja-JP" altLang="en-US" sz="1108" b="1" dirty="0">
                <a:solidFill>
                  <a:prstClr val="black"/>
                </a:solidFill>
                <a:latin typeface="ＭＳ Ｐゴシック" panose="020B0600070205080204" pitchFamily="50" charset="-128"/>
              </a:rPr>
              <a:t>地方独立行政</a:t>
            </a:r>
            <a:r>
              <a:rPr lang="ja-JP" altLang="en-US" sz="1108" b="1" dirty="0">
                <a:latin typeface="ＭＳ Ｐゴシック" panose="020B0600070205080204" pitchFamily="50" charset="-128"/>
              </a:rPr>
              <a:t>法人化＋一体経営</a:t>
            </a:r>
            <a:r>
              <a:rPr lang="en-US" altLang="ja-JP" sz="1108" b="1" dirty="0">
                <a:solidFill>
                  <a:prstClr val="black"/>
                </a:solidFill>
                <a:latin typeface="ＭＳ Ｐゴシック" panose="020B0600070205080204" pitchFamily="50" charset="-128"/>
              </a:rPr>
              <a:t>】</a:t>
            </a:r>
            <a:endParaRPr lang="ja-JP" altLang="en-US" sz="1108" b="1" dirty="0">
              <a:solidFill>
                <a:prstClr val="black"/>
              </a:solidFill>
              <a:latin typeface="ＭＳ Ｐゴシック" panose="020B0600070205080204" pitchFamily="50" charset="-128"/>
            </a:endParaRPr>
          </a:p>
        </p:txBody>
      </p:sp>
      <p:sp>
        <p:nvSpPr>
          <p:cNvPr id="29" name="屈折矢印 28"/>
          <p:cNvSpPr/>
          <p:nvPr/>
        </p:nvSpPr>
        <p:spPr>
          <a:xfrm rot="16200000">
            <a:off x="5469168" y="2266077"/>
            <a:ext cx="2258967" cy="1986738"/>
          </a:xfrm>
          <a:prstGeom prst="bentUpArrow">
            <a:avLst>
              <a:gd name="adj1" fmla="val 11443"/>
              <a:gd name="adj2" fmla="val 11840"/>
              <a:gd name="adj3" fmla="val 17775"/>
            </a:avLst>
          </a:prstGeom>
          <a:solidFill>
            <a:schemeClr val="bg1">
              <a:lumMod val="85000"/>
            </a:schemeClr>
          </a:solidFill>
          <a:ln>
            <a:solidFill>
              <a:schemeClr val="tx1"/>
            </a:solid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178">
              <a:solidFill>
                <a:prstClr val="black"/>
              </a:solidFill>
            </a:endParaRPr>
          </a:p>
        </p:txBody>
      </p:sp>
      <p:pic>
        <p:nvPicPr>
          <p:cNvPr id="30" name="図 29"/>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6317446" y="2309495"/>
            <a:ext cx="2425846" cy="1819386"/>
          </a:xfrm>
          <a:prstGeom prst="rect">
            <a:avLst/>
          </a:prstGeom>
        </p:spPr>
      </p:pic>
      <p:sp>
        <p:nvSpPr>
          <p:cNvPr id="31" name="正方形/長方形 30"/>
          <p:cNvSpPr/>
          <p:nvPr/>
        </p:nvSpPr>
        <p:spPr>
          <a:xfrm>
            <a:off x="6317446" y="1930556"/>
            <a:ext cx="2425846" cy="830769"/>
          </a:xfrm>
          <a:prstGeom prst="rect">
            <a:avLst/>
          </a:prstGeom>
          <a:gradFill flip="none" rotWithShape="1">
            <a:gsLst>
              <a:gs pos="21000">
                <a:schemeClr val="tx2">
                  <a:lumMod val="60000"/>
                  <a:lumOff val="40000"/>
                </a:schemeClr>
              </a:gs>
              <a:gs pos="0">
                <a:schemeClr val="tx2">
                  <a:lumMod val="60000"/>
                  <a:lumOff val="40000"/>
                </a:schemeClr>
              </a:gs>
              <a:gs pos="55000">
                <a:schemeClr val="tx2">
                  <a:lumMod val="20000"/>
                  <a:lumOff val="80000"/>
                </a:schemeClr>
              </a:gs>
              <a:gs pos="100000">
                <a:schemeClr val="accent1">
                  <a:lumMod val="20000"/>
                  <a:lumOff val="80000"/>
                </a:schemeClr>
              </a:gs>
            </a:gsLst>
            <a:lin ang="5400000" scaled="0"/>
            <a:tileRect/>
          </a:gradFill>
          <a:ln w="25400">
            <a:solidFill>
              <a:schemeClr val="tx2"/>
            </a:solidFill>
          </a:ln>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1">
            <a:schemeClr val="accent1"/>
          </a:lnRef>
          <a:fillRef idx="3">
            <a:schemeClr val="accent1"/>
          </a:fillRef>
          <a:effectRef idx="2">
            <a:schemeClr val="accent1"/>
          </a:effectRef>
          <a:fontRef idx="minor">
            <a:schemeClr val="lt1"/>
          </a:fontRef>
        </p:style>
        <p:txBody>
          <a:bodyPr lIns="33231" tIns="33231" rIns="33231" bIns="33231" rtlCol="0" anchor="ctr" anchorCtr="0"/>
          <a:lstStyle/>
          <a:p>
            <a:pPr marL="142358"/>
            <a:r>
              <a:rPr lang="ja-JP" altLang="en-US" sz="1292" dirty="0">
                <a:solidFill>
                  <a:prstClr val="white"/>
                </a:solidFill>
                <a:latin typeface="ＭＳ Ｐゴシック" panose="020B0600070205080204" pitchFamily="50" charset="-128"/>
              </a:rPr>
              <a:t>都市のコアとしてのミュージアム</a:t>
            </a:r>
            <a:endParaRPr lang="en-US" altLang="ja-JP" sz="1292" dirty="0">
              <a:solidFill>
                <a:srgbClr val="002060"/>
              </a:solidFill>
              <a:latin typeface="ＭＳ Ｐゴシック" panose="020B0600070205080204" pitchFamily="50" charset="-128"/>
            </a:endParaRPr>
          </a:p>
          <a:p>
            <a:pPr marL="249122"/>
            <a:r>
              <a:rPr lang="ja-JP" altLang="en-US" sz="1108" dirty="0">
                <a:solidFill>
                  <a:srgbClr val="002060"/>
                </a:solidFill>
                <a:latin typeface="ＭＳ Ｐゴシック" panose="020B0600070205080204" pitchFamily="50" charset="-128"/>
              </a:rPr>
              <a:t>①大阪の知を拓く</a:t>
            </a:r>
            <a:endParaRPr lang="en-US" altLang="ja-JP" sz="1108" dirty="0">
              <a:solidFill>
                <a:srgbClr val="002060"/>
              </a:solidFill>
              <a:latin typeface="ＭＳ Ｐゴシック" panose="020B0600070205080204" pitchFamily="50" charset="-128"/>
            </a:endParaRPr>
          </a:p>
          <a:p>
            <a:pPr marL="249122"/>
            <a:r>
              <a:rPr lang="ja-JP" altLang="en-US" sz="1108" dirty="0">
                <a:solidFill>
                  <a:srgbClr val="002060"/>
                </a:solidFill>
                <a:latin typeface="ＭＳ Ｐゴシック" panose="020B0600070205080204" pitchFamily="50" charset="-128"/>
              </a:rPr>
              <a:t>②大阪を元気にする</a:t>
            </a:r>
          </a:p>
          <a:p>
            <a:pPr marL="249122"/>
            <a:r>
              <a:rPr lang="ja-JP" altLang="en-US" sz="1108" dirty="0">
                <a:solidFill>
                  <a:srgbClr val="002060"/>
                </a:solidFill>
                <a:latin typeface="ＭＳ Ｐゴシック" panose="020B0600070205080204" pitchFamily="50" charset="-128"/>
              </a:rPr>
              <a:t>③学びと活動の拠点へ</a:t>
            </a:r>
          </a:p>
        </p:txBody>
      </p:sp>
      <p:sp>
        <p:nvSpPr>
          <p:cNvPr id="33" name="テキスト ボックス 32"/>
          <p:cNvSpPr txBox="1"/>
          <p:nvPr/>
        </p:nvSpPr>
        <p:spPr>
          <a:xfrm>
            <a:off x="7707172" y="3863423"/>
            <a:ext cx="852198" cy="234360"/>
          </a:xfrm>
          <a:prstGeom prst="rect">
            <a:avLst/>
          </a:prstGeom>
          <a:noFill/>
        </p:spPr>
        <p:txBody>
          <a:bodyPr wrap="square" rtlCol="0">
            <a:spAutoFit/>
          </a:bodyPr>
          <a:lstStyle/>
          <a:p>
            <a:pPr algn="ctr"/>
            <a:r>
              <a:rPr lang="ja-JP" altLang="en-US" sz="923" dirty="0">
                <a:solidFill>
                  <a:prstClr val="black"/>
                </a:solidFill>
              </a:rPr>
              <a:t>インバウンド</a:t>
            </a:r>
          </a:p>
        </p:txBody>
      </p:sp>
      <p:sp>
        <p:nvSpPr>
          <p:cNvPr id="34" name="テキスト ボックス 33"/>
          <p:cNvSpPr txBox="1"/>
          <p:nvPr/>
        </p:nvSpPr>
        <p:spPr>
          <a:xfrm>
            <a:off x="7441296" y="2890603"/>
            <a:ext cx="852198" cy="376385"/>
          </a:xfrm>
          <a:prstGeom prst="rect">
            <a:avLst/>
          </a:prstGeom>
          <a:noFill/>
        </p:spPr>
        <p:txBody>
          <a:bodyPr wrap="square" rtlCol="0">
            <a:spAutoFit/>
          </a:bodyPr>
          <a:lstStyle/>
          <a:p>
            <a:pPr algn="ctr"/>
            <a:r>
              <a:rPr lang="ja-JP" altLang="en-US" sz="923" dirty="0">
                <a:solidFill>
                  <a:prstClr val="black"/>
                </a:solidFill>
              </a:rPr>
              <a:t>大阪魅力の発信</a:t>
            </a:r>
          </a:p>
        </p:txBody>
      </p:sp>
      <p:sp>
        <p:nvSpPr>
          <p:cNvPr id="37" name="テキスト ボックス 36"/>
          <p:cNvSpPr txBox="1"/>
          <p:nvPr/>
        </p:nvSpPr>
        <p:spPr>
          <a:xfrm>
            <a:off x="6498832" y="3090010"/>
            <a:ext cx="852198" cy="376385"/>
          </a:xfrm>
          <a:prstGeom prst="rect">
            <a:avLst/>
          </a:prstGeom>
          <a:noFill/>
        </p:spPr>
        <p:txBody>
          <a:bodyPr wrap="square" rtlCol="0">
            <a:spAutoFit/>
          </a:bodyPr>
          <a:lstStyle/>
          <a:p>
            <a:pPr algn="ctr"/>
            <a:r>
              <a:rPr lang="ja-JP" altLang="en-US" sz="923" dirty="0">
                <a:solidFill>
                  <a:prstClr val="black"/>
                </a:solidFill>
              </a:rPr>
              <a:t>アクティブラーニング</a:t>
            </a:r>
          </a:p>
        </p:txBody>
      </p:sp>
      <p:sp>
        <p:nvSpPr>
          <p:cNvPr id="44" name="角丸四角形 43"/>
          <p:cNvSpPr/>
          <p:nvPr/>
        </p:nvSpPr>
        <p:spPr>
          <a:xfrm>
            <a:off x="270456" y="1078137"/>
            <a:ext cx="8603088" cy="623135"/>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○現状課題の抽出と解決の方向性を明らかにしたうえで、その実現にふさわしい経営形態が地方独立行政法人であるとの考えのもと、法人化の早期実現に向けて具体的な制度設計を実施。</a:t>
            </a: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6" name="グループ化 4"/>
          <p:cNvGrpSpPr/>
          <p:nvPr/>
        </p:nvGrpSpPr>
        <p:grpSpPr>
          <a:xfrm>
            <a:off x="5915872" y="4820660"/>
            <a:ext cx="1478659" cy="1217082"/>
            <a:chOff x="6348631" y="4571374"/>
            <a:chExt cx="1601881" cy="1318505"/>
          </a:xfrm>
        </p:grpSpPr>
        <p:pic>
          <p:nvPicPr>
            <p:cNvPr id="47"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21230040">
              <a:off x="6436037" y="5308854"/>
              <a:ext cx="1514475" cy="58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 name="図 47"/>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rot="20435496" flipH="1">
              <a:off x="6348631" y="4571374"/>
              <a:ext cx="1391616" cy="878002"/>
            </a:xfrm>
            <a:prstGeom prst="rect">
              <a:avLst/>
            </a:prstGeom>
          </p:spPr>
        </p:pic>
      </p:grpSp>
      <p:sp>
        <p:nvSpPr>
          <p:cNvPr id="49" name="テキスト ボックス 48"/>
          <p:cNvSpPr txBox="1"/>
          <p:nvPr/>
        </p:nvSpPr>
        <p:spPr>
          <a:xfrm>
            <a:off x="6172180" y="5227323"/>
            <a:ext cx="978153" cy="198837"/>
          </a:xfrm>
          <a:prstGeom prst="rect">
            <a:avLst/>
          </a:prstGeom>
          <a:noFill/>
        </p:spPr>
        <p:txBody>
          <a:bodyPr wrap="none" rtlCol="0">
            <a:spAutoFit/>
          </a:bodyPr>
          <a:lstStyle/>
          <a:p>
            <a:pPr algn="r"/>
            <a:r>
              <a:rPr lang="ja-JP" altLang="en-US" sz="692" dirty="0">
                <a:solidFill>
                  <a:prstClr val="black"/>
                </a:solidFill>
              </a:rPr>
              <a:t>外国人観光客の急増</a:t>
            </a:r>
          </a:p>
        </p:txBody>
      </p:sp>
      <p:sp>
        <p:nvSpPr>
          <p:cNvPr id="50" name="テキスト ボックス 49"/>
          <p:cNvSpPr txBox="1"/>
          <p:nvPr/>
        </p:nvSpPr>
        <p:spPr>
          <a:xfrm>
            <a:off x="5846021" y="4983430"/>
            <a:ext cx="1194781" cy="198837"/>
          </a:xfrm>
          <a:prstGeom prst="rect">
            <a:avLst/>
          </a:prstGeom>
          <a:noFill/>
        </p:spPr>
        <p:txBody>
          <a:bodyPr wrap="square" lIns="0" rIns="0" rtlCol="0">
            <a:spAutoFit/>
          </a:bodyPr>
          <a:lstStyle/>
          <a:p>
            <a:pPr algn="r"/>
            <a:r>
              <a:rPr lang="ja-JP" altLang="en-US" sz="692" dirty="0">
                <a:solidFill>
                  <a:prstClr val="black"/>
                </a:solidFill>
              </a:rPr>
              <a:t>大型開発や大規模施設の開業</a:t>
            </a:r>
          </a:p>
        </p:txBody>
      </p:sp>
      <p:sp>
        <p:nvSpPr>
          <p:cNvPr id="51" name="テキスト ボックス 50"/>
          <p:cNvSpPr txBox="1"/>
          <p:nvPr/>
        </p:nvSpPr>
        <p:spPr>
          <a:xfrm>
            <a:off x="6318910" y="5476767"/>
            <a:ext cx="869149" cy="198837"/>
          </a:xfrm>
          <a:prstGeom prst="rect">
            <a:avLst/>
          </a:prstGeom>
          <a:noFill/>
        </p:spPr>
        <p:txBody>
          <a:bodyPr wrap="none" rtlCol="0">
            <a:spAutoFit/>
          </a:bodyPr>
          <a:lstStyle/>
          <a:p>
            <a:pPr algn="r"/>
            <a:r>
              <a:rPr lang="ja-JP" altLang="en-US" sz="692" dirty="0">
                <a:solidFill>
                  <a:prstClr val="black"/>
                </a:solidFill>
              </a:rPr>
              <a:t>高齢化と都心回帰</a:t>
            </a:r>
          </a:p>
        </p:txBody>
      </p:sp>
      <p:sp>
        <p:nvSpPr>
          <p:cNvPr id="52" name="テキスト ボックス 51"/>
          <p:cNvSpPr txBox="1"/>
          <p:nvPr/>
        </p:nvSpPr>
        <p:spPr>
          <a:xfrm>
            <a:off x="6310263" y="5720140"/>
            <a:ext cx="931665" cy="198837"/>
          </a:xfrm>
          <a:prstGeom prst="rect">
            <a:avLst/>
          </a:prstGeom>
          <a:noFill/>
        </p:spPr>
        <p:txBody>
          <a:bodyPr wrap="none" rtlCol="0">
            <a:spAutoFit/>
          </a:bodyPr>
          <a:lstStyle/>
          <a:p>
            <a:pPr algn="r"/>
            <a:r>
              <a:rPr lang="ja-JP" altLang="en-US" sz="692" dirty="0">
                <a:solidFill>
                  <a:prstClr val="black"/>
                </a:solidFill>
              </a:rPr>
              <a:t>学習ニーズの高まり</a:t>
            </a:r>
          </a:p>
        </p:txBody>
      </p:sp>
      <p:pic>
        <p:nvPicPr>
          <p:cNvPr id="53" name="図 52"/>
          <p:cNvPicPr>
            <a:picLocks noChangeAspect="1"/>
          </p:cNvPicPr>
          <p:nvPr/>
        </p:nvPicPr>
        <p:blipFill>
          <a:blip r:embed="rId15" cstate="print">
            <a:extLst>
              <a:ext uri="{28A0092B-C50C-407E-A947-70E740481C1C}">
                <a14:useLocalDpi xmlns:a14="http://schemas.microsoft.com/office/drawing/2010/main"/>
              </a:ext>
            </a:extLst>
          </a:blip>
          <a:stretch>
            <a:fillRect/>
          </a:stretch>
        </p:blipFill>
        <p:spPr>
          <a:xfrm rot="21268778" flipH="1">
            <a:off x="7116465" y="4510121"/>
            <a:ext cx="1453293" cy="2173022"/>
          </a:xfrm>
          <a:prstGeom prst="rect">
            <a:avLst/>
          </a:prstGeom>
        </p:spPr>
      </p:pic>
      <p:pic>
        <p:nvPicPr>
          <p:cNvPr id="54" name="図 53"/>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flipH="1">
            <a:off x="7356445" y="5840123"/>
            <a:ext cx="621415" cy="547881"/>
          </a:xfrm>
          <a:prstGeom prst="rect">
            <a:avLst/>
          </a:prstGeom>
        </p:spPr>
      </p:pic>
      <p:pic>
        <p:nvPicPr>
          <p:cNvPr id="55" name="図 54"/>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flipH="1">
            <a:off x="7092538" y="5897707"/>
            <a:ext cx="622313" cy="548673"/>
          </a:xfrm>
          <a:prstGeom prst="rect">
            <a:avLst/>
          </a:prstGeom>
        </p:spPr>
      </p:pic>
      <p:sp>
        <p:nvSpPr>
          <p:cNvPr id="56" name="テキスト ボックス 55"/>
          <p:cNvSpPr txBox="1"/>
          <p:nvPr/>
        </p:nvSpPr>
        <p:spPr>
          <a:xfrm flipH="1">
            <a:off x="7241928" y="5100134"/>
            <a:ext cx="1070331" cy="243400"/>
          </a:xfrm>
          <a:prstGeom prst="rect">
            <a:avLst/>
          </a:prstGeom>
          <a:solidFill>
            <a:schemeClr val="accent1">
              <a:lumMod val="20000"/>
              <a:lumOff val="80000"/>
            </a:schemeClr>
          </a:solidFill>
        </p:spPr>
        <p:txBody>
          <a:bodyPr wrap="square" lIns="0" tIns="0" rIns="0" bIns="0" rtlCol="0" anchor="ctr" anchorCtr="0">
            <a:spAutoFit/>
          </a:bodyPr>
          <a:lstStyle/>
          <a:p>
            <a:pPr algn="ctr"/>
            <a:r>
              <a:rPr lang="ja-JP" altLang="en-US" sz="791" b="1" dirty="0">
                <a:solidFill>
                  <a:prstClr val="black"/>
                </a:solidFill>
              </a:rPr>
              <a:t>帆：地方独立行政法人による一体経営</a:t>
            </a:r>
          </a:p>
        </p:txBody>
      </p:sp>
      <p:sp>
        <p:nvSpPr>
          <p:cNvPr id="57" name="テキスト ボックス 56"/>
          <p:cNvSpPr txBox="1"/>
          <p:nvPr/>
        </p:nvSpPr>
        <p:spPr>
          <a:xfrm flipH="1">
            <a:off x="7463870" y="5899904"/>
            <a:ext cx="350749" cy="85280"/>
          </a:xfrm>
          <a:prstGeom prst="rect">
            <a:avLst/>
          </a:prstGeom>
          <a:solidFill>
            <a:schemeClr val="bg1"/>
          </a:solidFill>
        </p:spPr>
        <p:txBody>
          <a:bodyPr wrap="square" lIns="0" tIns="0" rIns="0" bIns="0" rtlCol="0">
            <a:spAutoFit/>
          </a:bodyPr>
          <a:lstStyle/>
          <a:p>
            <a:r>
              <a:rPr lang="ja-JP" altLang="en-US" sz="554" b="1" dirty="0">
                <a:solidFill>
                  <a:prstClr val="black"/>
                </a:solidFill>
              </a:rPr>
              <a:t>伝統と実績</a:t>
            </a:r>
          </a:p>
        </p:txBody>
      </p:sp>
      <p:sp>
        <p:nvSpPr>
          <p:cNvPr id="58" name="テキスト ボックス 57"/>
          <p:cNvSpPr txBox="1"/>
          <p:nvPr/>
        </p:nvSpPr>
        <p:spPr>
          <a:xfrm flipH="1">
            <a:off x="7326021" y="5994951"/>
            <a:ext cx="524182" cy="85280"/>
          </a:xfrm>
          <a:prstGeom prst="rect">
            <a:avLst/>
          </a:prstGeom>
          <a:solidFill>
            <a:schemeClr val="bg1"/>
          </a:solidFill>
        </p:spPr>
        <p:txBody>
          <a:bodyPr wrap="none" lIns="0" tIns="0" rIns="0" bIns="0" rtlCol="0">
            <a:spAutoFit/>
          </a:bodyPr>
          <a:lstStyle/>
          <a:p>
            <a:r>
              <a:rPr lang="ja-JP" altLang="en-US" sz="554" b="1" dirty="0">
                <a:solidFill>
                  <a:prstClr val="black"/>
                </a:solidFill>
              </a:rPr>
              <a:t>優れた資料</a:t>
            </a:r>
            <a:r>
              <a:rPr lang="ja-JP" altLang="en-US" sz="554" b="1" dirty="0">
                <a:solidFill>
                  <a:prstClr val="black"/>
                </a:solidFill>
                <a:latin typeface="ＭＳ Ｐ明朝" panose="02020600040205080304" pitchFamily="18" charset="-128"/>
                <a:ea typeface="ＭＳ Ｐ明朝" panose="02020600040205080304" pitchFamily="18" charset="-128"/>
              </a:rPr>
              <a:t>・</a:t>
            </a:r>
            <a:r>
              <a:rPr lang="ja-JP" altLang="en-US" sz="554" b="1" dirty="0">
                <a:solidFill>
                  <a:prstClr val="black"/>
                </a:solidFill>
              </a:rPr>
              <a:t>作品</a:t>
            </a:r>
          </a:p>
        </p:txBody>
      </p:sp>
      <p:sp>
        <p:nvSpPr>
          <p:cNvPr id="59" name="テキスト ボックス 58"/>
          <p:cNvSpPr txBox="1"/>
          <p:nvPr/>
        </p:nvSpPr>
        <p:spPr>
          <a:xfrm flipH="1">
            <a:off x="7416316" y="6090792"/>
            <a:ext cx="415886" cy="85280"/>
          </a:xfrm>
          <a:prstGeom prst="rect">
            <a:avLst/>
          </a:prstGeom>
          <a:solidFill>
            <a:schemeClr val="bg1"/>
          </a:solidFill>
        </p:spPr>
        <p:txBody>
          <a:bodyPr wrap="square" lIns="0" tIns="0" rIns="0" bIns="0" rtlCol="0">
            <a:spAutoFit/>
          </a:bodyPr>
          <a:lstStyle/>
          <a:p>
            <a:r>
              <a:rPr lang="ja-JP" altLang="en-US" sz="554" b="1" dirty="0">
                <a:solidFill>
                  <a:prstClr val="black"/>
                </a:solidFill>
              </a:rPr>
              <a:t>専門館と人材</a:t>
            </a:r>
          </a:p>
        </p:txBody>
      </p:sp>
      <p:sp>
        <p:nvSpPr>
          <p:cNvPr id="60" name="テキスト ボックス 59"/>
          <p:cNvSpPr txBox="1"/>
          <p:nvPr/>
        </p:nvSpPr>
        <p:spPr>
          <a:xfrm flipH="1">
            <a:off x="7254350" y="6184764"/>
            <a:ext cx="352661" cy="85280"/>
          </a:xfrm>
          <a:prstGeom prst="rect">
            <a:avLst/>
          </a:prstGeom>
          <a:solidFill>
            <a:schemeClr val="bg1"/>
          </a:solidFill>
        </p:spPr>
        <p:txBody>
          <a:bodyPr wrap="none" lIns="0" tIns="0" rIns="0" bIns="0" rtlCol="0">
            <a:spAutoFit/>
          </a:bodyPr>
          <a:lstStyle/>
          <a:p>
            <a:r>
              <a:rPr lang="ja-JP" altLang="en-US" sz="554" b="1" dirty="0">
                <a:solidFill>
                  <a:prstClr val="black"/>
                </a:solidFill>
              </a:rPr>
              <a:t>成果の発信</a:t>
            </a:r>
          </a:p>
        </p:txBody>
      </p:sp>
      <p:sp>
        <p:nvSpPr>
          <p:cNvPr id="61" name="テキスト ボックス 60"/>
          <p:cNvSpPr txBox="1"/>
          <p:nvPr/>
        </p:nvSpPr>
        <p:spPr>
          <a:xfrm rot="20448331" flipH="1">
            <a:off x="7938324" y="6150218"/>
            <a:ext cx="474489" cy="142027"/>
          </a:xfrm>
          <a:prstGeom prst="rect">
            <a:avLst/>
          </a:prstGeom>
          <a:noFill/>
        </p:spPr>
        <p:txBody>
          <a:bodyPr wrap="none" lIns="0" tIns="0" rIns="0" bIns="0" rtlCol="0">
            <a:spAutoFit/>
          </a:bodyPr>
          <a:lstStyle/>
          <a:p>
            <a:r>
              <a:rPr lang="ja-JP" altLang="en-US" sz="923" b="1" dirty="0">
                <a:solidFill>
                  <a:prstClr val="white"/>
                </a:solidFill>
                <a:latin typeface="ＤＦＰ太丸ゴシック体"/>
                <a:ea typeface="ＤＦＰ太丸ゴシック体"/>
                <a:cs typeface="ＤＦＰ太丸ゴシック体"/>
              </a:rPr>
              <a:t>博物館丸</a:t>
            </a:r>
          </a:p>
        </p:txBody>
      </p:sp>
      <p:sp>
        <p:nvSpPr>
          <p:cNvPr id="43" name="テキスト ボックス 42"/>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② 博物館</a:t>
            </a:r>
          </a:p>
        </p:txBody>
      </p:sp>
      <p:sp>
        <p:nvSpPr>
          <p:cNvPr id="62" name="正方形/長方形 61"/>
          <p:cNvSpPr/>
          <p:nvPr/>
        </p:nvSpPr>
        <p:spPr>
          <a:xfrm>
            <a:off x="145066" y="682824"/>
            <a:ext cx="1663251" cy="338554"/>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（参　　考）</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316</a:t>
            </a:fld>
            <a:endParaRPr lang="ja-JP" altLang="en-US"/>
          </a:p>
        </p:txBody>
      </p:sp>
    </p:spTree>
    <p:extLst>
      <p:ext uri="{BB962C8B-B14F-4D97-AF65-F5344CB8AC3E}">
        <p14:creationId xmlns:p14="http://schemas.microsoft.com/office/powerpoint/2010/main" val="331499136"/>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876325" y="3036384"/>
            <a:ext cx="3379331" cy="546970"/>
          </a:xfrm>
          <a:prstGeom prst="rect">
            <a:avLst/>
          </a:prstGeom>
          <a:noFill/>
        </p:spPr>
        <p:txBody>
          <a:bodyPr wrap="square" lIns="27000" tIns="27000" rIns="27000" bIns="27000" rtlCol="0" anchor="ctr" anchorCtr="0">
            <a:spAutoFit/>
          </a:bodyPr>
          <a:lstStyle/>
          <a:p>
            <a:pPr algn="ctr"/>
            <a:r>
              <a:rPr lang="ja-JP" altLang="en-US" sz="3200" dirty="0" smtClean="0">
                <a:latin typeface="Meiryo UI" panose="020B0604030504040204" pitchFamily="50" charset="-128"/>
                <a:ea typeface="Meiryo UI" panose="020B0604030504040204" pitchFamily="50" charset="-128"/>
              </a:rPr>
              <a:t>１</a:t>
            </a:r>
            <a:r>
              <a:rPr lang="en-US" altLang="ja-JP" sz="3200" dirty="0" smtClean="0">
                <a:latin typeface="Meiryo UI" panose="020B0604030504040204" pitchFamily="50" charset="-128"/>
                <a:ea typeface="Meiryo UI" panose="020B0604030504040204" pitchFamily="50" charset="-128"/>
              </a:rPr>
              <a:t>4</a:t>
            </a:r>
            <a:r>
              <a:rPr lang="ja-JP" altLang="en-US" sz="3200" dirty="0" err="1" smtClean="0">
                <a:latin typeface="Meiryo UI" panose="020B0604030504040204" pitchFamily="50" charset="-128"/>
                <a:ea typeface="Meiryo UI" panose="020B0604030504040204" pitchFamily="50" charset="-128"/>
              </a:rPr>
              <a:t>．</a:t>
            </a:r>
            <a:r>
              <a:rPr lang="ja-JP" altLang="en-US" sz="3200" dirty="0" smtClean="0">
                <a:latin typeface="Meiryo UI" panose="020B0604030504040204" pitchFamily="50" charset="-128"/>
                <a:ea typeface="Meiryo UI" panose="020B0604030504040204" pitchFamily="50" charset="-128"/>
              </a:rPr>
              <a:t>働き方改革</a:t>
            </a: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317</a:t>
            </a:fld>
            <a:endParaRPr lang="ja-JP" altLang="en-US"/>
          </a:p>
        </p:txBody>
      </p:sp>
    </p:spTree>
    <p:extLst>
      <p:ext uri="{BB962C8B-B14F-4D97-AF65-F5344CB8AC3E}">
        <p14:creationId xmlns:p14="http://schemas.microsoft.com/office/powerpoint/2010/main" val="333789787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2" y="62400"/>
            <a:ext cx="2015162"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rPr>
              <a:t>１．</a:t>
            </a:r>
            <a:r>
              <a:rPr lang="zh-TW" altLang="en-US" sz="2400" dirty="0" smtClean="0">
                <a:latin typeface="Meiryo UI" panose="020B0604030504040204" pitchFamily="50" charset="-128"/>
                <a:ea typeface="Meiryo UI" panose="020B0604030504040204" pitchFamily="50" charset="-128"/>
              </a:rPr>
              <a:t>総論</a:t>
            </a:r>
            <a:endParaRPr lang="zh-TW" altLang="en-US" sz="24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51520" y="476672"/>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角丸四角形 3"/>
          <p:cNvSpPr/>
          <p:nvPr/>
        </p:nvSpPr>
        <p:spPr>
          <a:xfrm>
            <a:off x="251522" y="620688"/>
            <a:ext cx="8625894" cy="139559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242694" y="2595342"/>
            <a:ext cx="8625894" cy="1712164"/>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251520" y="4860548"/>
            <a:ext cx="8625894" cy="172122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251520" y="620688"/>
            <a:ext cx="1654552" cy="4507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改革前の状況</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227993" y="2595341"/>
            <a:ext cx="1786828" cy="4507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内容・手法</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242694" y="4860548"/>
            <a:ext cx="2291656" cy="4507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取組開始後の現状</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下矢印 11"/>
          <p:cNvSpPr/>
          <p:nvPr/>
        </p:nvSpPr>
        <p:spPr>
          <a:xfrm>
            <a:off x="3821954" y="2092247"/>
            <a:ext cx="1378040" cy="4250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下矢印 12"/>
          <p:cNvSpPr/>
          <p:nvPr/>
        </p:nvSpPr>
        <p:spPr>
          <a:xfrm>
            <a:off x="3851920" y="4365104"/>
            <a:ext cx="1378040" cy="4250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472875" y="1092957"/>
            <a:ext cx="8159658" cy="923330"/>
          </a:xfrm>
          <a:prstGeom prst="rect">
            <a:avLst/>
          </a:prstGeom>
          <a:noFill/>
        </p:spPr>
        <p:txBody>
          <a:bodyPr wrap="square" rtlCol="0">
            <a:spAutoFit/>
          </a:bodyPr>
          <a:lstStyle/>
          <a:p>
            <a:r>
              <a:rPr lang="ja-JP" altLang="en-US" dirty="0"/>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社会的にワークライフバランス実現の要請が高まる一方で、</a:t>
            </a:r>
            <a:r>
              <a:rPr lang="ja-JP" altLang="en-US" dirty="0">
                <a:latin typeface="Meiryo UI" panose="020B0604030504040204" pitchFamily="50" charset="-128"/>
                <a:ea typeface="Meiryo UI" panose="020B0604030504040204" pitchFamily="50" charset="-128"/>
                <a:cs typeface="Meiryo UI" panose="020B0604030504040204" pitchFamily="50" charset="-128"/>
              </a:rPr>
              <a:t>大阪府・市では、長時間労働や固定的な働き方を前提とした労働</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環境となっており、年間</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360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時間上限規制を超えて時間外勤務を行う職員が多数存在するなど、改善</a:t>
            </a:r>
            <a:r>
              <a:rPr lang="ja-JP" altLang="en-US" dirty="0">
                <a:latin typeface="Meiryo UI" panose="020B0604030504040204" pitchFamily="50" charset="-128"/>
                <a:ea typeface="Meiryo UI" panose="020B0604030504040204" pitchFamily="50" charset="-128"/>
                <a:cs typeface="Meiryo UI" panose="020B0604030504040204" pitchFamily="50" charset="-128"/>
              </a:rPr>
              <a:t>が必要な</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状況にあった。</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472875" y="5311308"/>
            <a:ext cx="8052673" cy="1200329"/>
          </a:xfrm>
          <a:prstGeom prst="rect">
            <a:avLst/>
          </a:prstGeom>
          <a:noFill/>
        </p:spPr>
        <p:txBody>
          <a:bodyPr wrap="square" rtlCol="0">
            <a:spAutoFit/>
          </a:bodyPr>
          <a:lstStyle/>
          <a:p>
            <a:pPr>
              <a:tabLst>
                <a:tab pos="363538" algn="l"/>
              </a:tabLst>
            </a:pPr>
            <a:r>
              <a:rPr kumimoji="1" lang="ja-JP" altLang="en-US" dirty="0" smtClean="0"/>
              <a:t>　 </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大阪府・市における働き方改革の取組は、ここ数年の間に開始されたものが大半であり、現時点でその効果を検証することは困難であるが、府では</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年度をピークに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時間外</a:t>
            </a:r>
            <a:r>
              <a:rPr lang="ja-JP" altLang="en-US" dirty="0">
                <a:latin typeface="Meiryo UI" panose="020B0604030504040204" pitchFamily="50" charset="-128"/>
                <a:ea typeface="Meiryo UI" panose="020B0604030504040204" pitchFamily="50" charset="-128"/>
                <a:cs typeface="Meiryo UI" panose="020B0604030504040204" pitchFamily="50" charset="-128"/>
              </a:rPr>
              <a:t>勤務</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時間数が減少、</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市では</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年度は増加したものの、</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年度に減少し、ほぼ横ばいに推移。</a:t>
            </a:r>
            <a:endParaRPr kumimoji="1" lang="en-US" altLang="ja-JP" strike="sngStrike"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389417" y="3046101"/>
            <a:ext cx="8243115" cy="1477328"/>
          </a:xfrm>
          <a:prstGeom prst="rect">
            <a:avLst/>
          </a:prstGeom>
          <a:noFill/>
        </p:spPr>
        <p:txBody>
          <a:bodyPr wrap="square" rtlCol="0">
            <a:spAutoFit/>
          </a:bodyPr>
          <a:lstStyle/>
          <a:p>
            <a:r>
              <a:rPr lang="ja-JP" altLang="en-US" dirty="0"/>
              <a:t>　</a:t>
            </a:r>
            <a:r>
              <a:rPr lang="ja-JP" altLang="en-US" dirty="0">
                <a:latin typeface="Meiryo UI" panose="020B0604030504040204" pitchFamily="50" charset="-128"/>
                <a:ea typeface="Meiryo UI" panose="020B0604030504040204" pitchFamily="50" charset="-128"/>
                <a:cs typeface="Meiryo UI" panose="020B0604030504040204" pitchFamily="50" charset="-128"/>
              </a:rPr>
              <a:t>大阪府では</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2016</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年以降「</a:t>
            </a:r>
            <a:r>
              <a:rPr lang="ja-JP" altLang="en-US" dirty="0">
                <a:latin typeface="Meiryo UI" panose="020B0604030504040204" pitchFamily="50" charset="-128"/>
                <a:ea typeface="Meiryo UI" panose="020B0604030504040204" pitchFamily="50" charset="-128"/>
                <a:cs typeface="Meiryo UI" panose="020B0604030504040204" pitchFamily="50" charset="-128"/>
              </a:rPr>
              <a:t>大阪府庁版 働き方改革」と</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して、また、大阪市においても「ワーク</a:t>
            </a:r>
            <a:r>
              <a:rPr lang="ja-JP" altLang="en-US" dirty="0">
                <a:latin typeface="Meiryo UI" panose="020B0604030504040204" pitchFamily="50" charset="-128"/>
                <a:ea typeface="Meiryo UI" panose="020B0604030504040204" pitchFamily="50" charset="-128"/>
                <a:cs typeface="Meiryo UI" panose="020B0604030504040204" pitchFamily="50" charset="-128"/>
              </a:rPr>
              <a:t>・ライフ・バランス推進</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プラン」を策定し、職員誰も</a:t>
            </a:r>
            <a:r>
              <a:rPr lang="ja-JP" altLang="en-US" dirty="0">
                <a:latin typeface="Meiryo UI" panose="020B0604030504040204" pitchFamily="50" charset="-128"/>
                <a:ea typeface="Meiryo UI" panose="020B0604030504040204" pitchFamily="50" charset="-128"/>
                <a:cs typeface="Meiryo UI" panose="020B0604030504040204" pitchFamily="50" charset="-128"/>
              </a:rPr>
              <a:t>が</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いきいきと活躍できる職場環境の実現に向け、職員の意識改革を図り、「長時間労働の是正」「テレワークの推進」「勤務時間の柔軟化」などの環境整備を行うとともに、ＩＣＴを活用した業務改善も進めている。</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6"/>
          <p:cNvSpPr>
            <a:spLocks noGrp="1"/>
          </p:cNvSpPr>
          <p:nvPr>
            <p:ph type="sldNum" sz="quarter" idx="12"/>
          </p:nvPr>
        </p:nvSpPr>
        <p:spPr/>
        <p:txBody>
          <a:bodyPr/>
          <a:lstStyle/>
          <a:p>
            <a:fld id="{138CA411-231B-42B9-AF63-97A64194AA60}" type="slidenum">
              <a:rPr lang="ja-JP" altLang="en-US" smtClean="0"/>
              <a:pPr/>
              <a:t>318</a:t>
            </a:fld>
            <a:endParaRPr lang="ja-JP" altLang="en-US"/>
          </a:p>
        </p:txBody>
      </p:sp>
    </p:spTree>
    <p:extLst>
      <p:ext uri="{BB962C8B-B14F-4D97-AF65-F5344CB8AC3E}">
        <p14:creationId xmlns:p14="http://schemas.microsoft.com/office/powerpoint/2010/main" val="24126197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p:cNvPicPr>
            <a:picLocks noChangeAspect="1"/>
          </p:cNvPicPr>
          <p:nvPr/>
        </p:nvPicPr>
        <p:blipFill>
          <a:blip r:embed="rId2"/>
          <a:stretch>
            <a:fillRect/>
          </a:stretch>
        </p:blipFill>
        <p:spPr>
          <a:xfrm>
            <a:off x="48408" y="4515153"/>
            <a:ext cx="4320156" cy="2273858"/>
          </a:xfrm>
          <a:prstGeom prst="rect">
            <a:avLst/>
          </a:prstGeom>
        </p:spPr>
      </p:pic>
      <p:pic>
        <p:nvPicPr>
          <p:cNvPr id="15" name="図 14"/>
          <p:cNvPicPr>
            <a:picLocks noChangeAspect="1"/>
          </p:cNvPicPr>
          <p:nvPr/>
        </p:nvPicPr>
        <p:blipFill>
          <a:blip r:embed="rId3"/>
          <a:stretch>
            <a:fillRect/>
          </a:stretch>
        </p:blipFill>
        <p:spPr>
          <a:xfrm>
            <a:off x="4470084" y="4463220"/>
            <a:ext cx="4572396" cy="2743438"/>
          </a:xfrm>
          <a:prstGeom prst="rect">
            <a:avLst/>
          </a:prstGeom>
        </p:spPr>
      </p:pic>
      <p:pic>
        <p:nvPicPr>
          <p:cNvPr id="8" name="図 7"/>
          <p:cNvPicPr>
            <a:picLocks noChangeAspect="1"/>
          </p:cNvPicPr>
          <p:nvPr/>
        </p:nvPicPr>
        <p:blipFill>
          <a:blip r:embed="rId4"/>
          <a:stretch>
            <a:fillRect/>
          </a:stretch>
        </p:blipFill>
        <p:spPr>
          <a:xfrm>
            <a:off x="0" y="1936344"/>
            <a:ext cx="4243184" cy="2200847"/>
          </a:xfrm>
          <a:prstGeom prst="rect">
            <a:avLst/>
          </a:prstGeom>
        </p:spPr>
      </p:pic>
      <p:sp>
        <p:nvSpPr>
          <p:cNvPr id="3" name="正方形/長方形 2"/>
          <p:cNvSpPr/>
          <p:nvPr/>
        </p:nvSpPr>
        <p:spPr>
          <a:xfrm>
            <a:off x="324546" y="4238154"/>
            <a:ext cx="4252450" cy="307777"/>
          </a:xfrm>
          <a:prstGeom prst="rect">
            <a:avLst/>
          </a:prstGeom>
        </p:spPr>
        <p:txBody>
          <a:bodyPr wrap="square">
            <a:spAutoFit/>
          </a:bodyPr>
          <a:lstStyle/>
          <a:p>
            <a:r>
              <a:rPr lang="ja-JP"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職員（一般行政職）における女性職員の割合</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247650" y="1497617"/>
            <a:ext cx="3554918" cy="307777"/>
          </a:xfrm>
          <a:prstGeom prst="rect">
            <a:avLst/>
          </a:prstGeom>
        </p:spPr>
        <p:txBody>
          <a:bodyPr wrap="square">
            <a:spAutoFit/>
          </a:bodyPr>
          <a:lstStyle/>
          <a:p>
            <a:r>
              <a:rPr lang="ja-JP"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年度別職員採用数及び女性</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割合</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47648" y="36032"/>
            <a:ext cx="4614283"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rPr>
              <a:t>２．大阪府・市の状況</a:t>
            </a:r>
            <a:endParaRPr lang="zh-TW" altLang="en-US" sz="2400" dirty="0">
              <a:latin typeface="Meiryo UI" panose="020B0604030504040204" pitchFamily="50" charset="-128"/>
              <a:ea typeface="Meiryo UI" panose="020B0604030504040204" pitchFamily="50" charset="-128"/>
            </a:endParaRPr>
          </a:p>
        </p:txBody>
      </p:sp>
      <p:cxnSp>
        <p:nvCxnSpPr>
          <p:cNvPr id="10" name="直線コネクタ 9"/>
          <p:cNvCxnSpPr/>
          <p:nvPr/>
        </p:nvCxnSpPr>
        <p:spPr>
          <a:xfrm>
            <a:off x="247650" y="460136"/>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正方形/長方形 3"/>
          <p:cNvSpPr/>
          <p:nvPr/>
        </p:nvSpPr>
        <p:spPr>
          <a:xfrm>
            <a:off x="144966" y="490383"/>
            <a:ext cx="8864061" cy="1015663"/>
          </a:xfrm>
          <a:prstGeom prst="rect">
            <a:avLst/>
          </a:prstGeom>
        </p:spPr>
        <p:txBody>
          <a:bodyPr wrap="square">
            <a:spAutoFit/>
          </a:bodyPr>
          <a:lstStyle/>
          <a:p>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500" dirty="0" smtClean="0">
                <a:latin typeface="Meiryo UI" panose="020B0604030504040204" pitchFamily="50" charset="-128"/>
                <a:ea typeface="Meiryo UI" panose="020B0604030504040204" pitchFamily="50" charset="-128"/>
                <a:cs typeface="Meiryo UI" panose="020B0604030504040204" pitchFamily="50" charset="-128"/>
              </a:rPr>
              <a:t>少子</a:t>
            </a:r>
            <a:r>
              <a:rPr lang="ja-JP" altLang="ja-JP" sz="1500" dirty="0">
                <a:latin typeface="Meiryo UI" panose="020B0604030504040204" pitchFamily="50" charset="-128"/>
                <a:ea typeface="Meiryo UI" panose="020B0604030504040204" pitchFamily="50" charset="-128"/>
                <a:cs typeface="Meiryo UI" panose="020B0604030504040204" pitchFamily="50" charset="-128"/>
              </a:rPr>
              <a:t>高齢化による生産年齢人口の減少、女性の社会進出、共働き世帯の増加</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などに</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より、</a:t>
            </a:r>
            <a:r>
              <a:rPr lang="ja-JP" altLang="ja-JP" sz="1500" dirty="0">
                <a:latin typeface="Meiryo UI" panose="020B0604030504040204" pitchFamily="50" charset="-128"/>
                <a:ea typeface="Meiryo UI" panose="020B0604030504040204" pitchFamily="50" charset="-128"/>
                <a:cs typeface="Meiryo UI" panose="020B0604030504040204" pitchFamily="50" charset="-128"/>
              </a:rPr>
              <a:t>これまで以上</a:t>
            </a:r>
            <a:r>
              <a:rPr lang="ja-JP" altLang="ja-JP" sz="15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1500" dirty="0" smtClean="0">
                <a:latin typeface="Meiryo UI" panose="020B0604030504040204" pitchFamily="50" charset="-128"/>
                <a:ea typeface="Meiryo UI" panose="020B0604030504040204" pitchFamily="50" charset="-128"/>
                <a:cs typeface="Meiryo UI" panose="020B0604030504040204" pitchFamily="50" charset="-128"/>
              </a:rPr>
              <a:t>育児</a:t>
            </a:r>
            <a:r>
              <a:rPr lang="ja-JP" altLang="ja-JP" sz="1500" dirty="0">
                <a:latin typeface="Meiryo UI" panose="020B0604030504040204" pitchFamily="50" charset="-128"/>
                <a:ea typeface="Meiryo UI" panose="020B0604030504040204" pitchFamily="50" charset="-128"/>
                <a:cs typeface="Meiryo UI" panose="020B0604030504040204" pitchFamily="50" charset="-128"/>
              </a:rPr>
              <a:t>、家族の介護</a:t>
            </a:r>
            <a:r>
              <a:rPr lang="ja-JP" altLang="ja-JP" sz="1500" dirty="0" smtClean="0">
                <a:latin typeface="Meiryo UI" panose="020B0604030504040204" pitchFamily="50" charset="-128"/>
                <a:ea typeface="Meiryo UI" panose="020B0604030504040204" pitchFamily="50" charset="-128"/>
                <a:cs typeface="Meiryo UI" panose="020B0604030504040204" pitchFamily="50" charset="-128"/>
              </a:rPr>
              <a:t>など勤務</a:t>
            </a:r>
            <a:r>
              <a:rPr lang="ja-JP" altLang="ja-JP" sz="1500" dirty="0">
                <a:latin typeface="Meiryo UI" panose="020B0604030504040204" pitchFamily="50" charset="-128"/>
                <a:ea typeface="Meiryo UI" panose="020B0604030504040204" pitchFamily="50" charset="-128"/>
                <a:cs typeface="Meiryo UI" panose="020B0604030504040204" pitchFamily="50" charset="-128"/>
              </a:rPr>
              <a:t>時間に制約のある職員</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増加</a:t>
            </a:r>
            <a:r>
              <a:rPr lang="ja-JP" altLang="ja-JP" sz="1500" dirty="0" smtClean="0">
                <a:latin typeface="Meiryo UI" panose="020B0604030504040204" pitchFamily="50" charset="-128"/>
                <a:ea typeface="Meiryo UI" panose="020B0604030504040204" pitchFamily="50" charset="-128"/>
                <a:cs typeface="Meiryo UI" panose="020B0604030504040204" pitchFamily="50" charset="-128"/>
              </a:rPr>
              <a:t>が見込まれ</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500" dirty="0" smtClean="0">
                <a:latin typeface="Meiryo UI" panose="020B0604030504040204" pitchFamily="50" charset="-128"/>
                <a:ea typeface="Meiryo UI" panose="020B0604030504040204" pitchFamily="50" charset="-128"/>
                <a:cs typeface="Meiryo UI" panose="020B0604030504040204" pitchFamily="50" charset="-128"/>
              </a:rPr>
              <a:t>ワーク</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ライフ</a:t>
            </a:r>
            <a:r>
              <a:rPr lang="ja-JP" altLang="ja-JP" sz="1500" dirty="0" smtClean="0">
                <a:latin typeface="Meiryo UI" panose="020B0604030504040204" pitchFamily="50" charset="-128"/>
                <a:ea typeface="Meiryo UI" panose="020B0604030504040204" pitchFamily="50" charset="-128"/>
                <a:cs typeface="Meiryo UI" panose="020B0604030504040204" pitchFamily="50" charset="-128"/>
              </a:rPr>
              <a:t>バランス実現</a:t>
            </a:r>
            <a:r>
              <a:rPr lang="ja-JP" altLang="ja-JP" sz="1500" dirty="0">
                <a:latin typeface="Meiryo UI" panose="020B0604030504040204" pitchFamily="50" charset="-128"/>
                <a:ea typeface="Meiryo UI" panose="020B0604030504040204" pitchFamily="50" charset="-128"/>
                <a:cs typeface="Meiryo UI" panose="020B0604030504040204" pitchFamily="50" charset="-128"/>
              </a:rPr>
              <a:t>の要請が</a:t>
            </a:r>
            <a:r>
              <a:rPr lang="ja-JP" altLang="ja-JP" sz="1500" dirty="0" smtClean="0">
                <a:latin typeface="Meiryo UI" panose="020B0604030504040204" pitchFamily="50" charset="-128"/>
                <a:ea typeface="Meiryo UI" panose="020B0604030504040204" pitchFamily="50" charset="-128"/>
                <a:cs typeface="Meiryo UI" panose="020B0604030504040204" pitchFamily="50" charset="-128"/>
              </a:rPr>
              <a:t>高まって</a:t>
            </a:r>
            <a:r>
              <a:rPr lang="ja-JP" altLang="en-US" sz="1500" dirty="0" err="1" smtClean="0">
                <a:latin typeface="Meiryo UI" panose="020B0604030504040204" pitchFamily="50" charset="-128"/>
                <a:ea typeface="Meiryo UI" panose="020B0604030504040204" pitchFamily="50" charset="-128"/>
                <a:cs typeface="Meiryo UI" panose="020B0604030504040204" pitchFamily="50" charset="-128"/>
              </a:rPr>
              <a:t>い</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る。 </a:t>
            </a:r>
            <a:r>
              <a:rPr lang="ja-JP" altLang="ja-JP" sz="1500" dirty="0" smtClean="0">
                <a:latin typeface="Meiryo UI" panose="020B0604030504040204" pitchFamily="50" charset="-128"/>
                <a:ea typeface="Meiryo UI" panose="020B0604030504040204" pitchFamily="50" charset="-128"/>
                <a:cs typeface="Meiryo UI" panose="020B0604030504040204" pitchFamily="50" charset="-128"/>
              </a:rPr>
              <a:t>近年</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では、</a:t>
            </a:r>
            <a:r>
              <a:rPr lang="ja-JP" altLang="ja-JP" sz="1500" dirty="0">
                <a:latin typeface="Meiryo UI" panose="020B0604030504040204" pitchFamily="50" charset="-128"/>
                <a:ea typeface="Meiryo UI" panose="020B0604030504040204" pitchFamily="50" charset="-128"/>
                <a:cs typeface="Meiryo UI" panose="020B0604030504040204" pitchFamily="50" charset="-128"/>
              </a:rPr>
              <a:t>新規採用職員に占める女性職員の割合は約半数</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であり</a:t>
            </a:r>
            <a:r>
              <a:rPr lang="ja-JP" altLang="ja-JP" sz="1500" dirty="0" smtClean="0">
                <a:latin typeface="Meiryo UI" panose="020B0604030504040204" pitchFamily="50" charset="-128"/>
                <a:ea typeface="Meiryo UI" panose="020B0604030504040204" pitchFamily="50" charset="-128"/>
                <a:cs typeface="Meiryo UI" panose="020B0604030504040204" pitchFamily="50" charset="-128"/>
              </a:rPr>
              <a:t>、職員</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（一般行政職）における</a:t>
            </a:r>
            <a:r>
              <a:rPr lang="ja-JP" altLang="ja-JP" sz="1500" dirty="0" smtClean="0">
                <a:latin typeface="Meiryo UI" panose="020B0604030504040204" pitchFamily="50" charset="-128"/>
                <a:ea typeface="Meiryo UI" panose="020B0604030504040204" pitchFamily="50" charset="-128"/>
                <a:cs typeface="Meiryo UI" panose="020B0604030504040204" pitchFamily="50" charset="-128"/>
              </a:rPr>
              <a:t>女性</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職</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員</a:t>
            </a:r>
            <a:r>
              <a:rPr lang="ja-JP" altLang="ja-JP" sz="1500" dirty="0" smtClean="0">
                <a:latin typeface="Meiryo UI" panose="020B0604030504040204" pitchFamily="50" charset="-128"/>
                <a:ea typeface="Meiryo UI" panose="020B0604030504040204" pitchFamily="50" charset="-128"/>
                <a:cs typeface="Meiryo UI" panose="020B0604030504040204" pitchFamily="50" charset="-128"/>
              </a:rPr>
              <a:t>の割合</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が</a:t>
            </a:r>
            <a:r>
              <a:rPr lang="ja-JP" altLang="ja-JP" sz="1500" dirty="0" smtClean="0">
                <a:latin typeface="Meiryo UI" panose="020B0604030504040204" pitchFamily="50" charset="-128"/>
                <a:ea typeface="Meiryo UI" panose="020B0604030504040204" pitchFamily="50" charset="-128"/>
                <a:cs typeface="Meiryo UI" panose="020B0604030504040204" pitchFamily="50" charset="-128"/>
              </a:rPr>
              <a:t>上昇</a:t>
            </a:r>
            <a:r>
              <a:rPr lang="ja-JP" altLang="ja-JP" sz="1500" dirty="0">
                <a:latin typeface="Meiryo UI" panose="020B0604030504040204" pitchFamily="50" charset="-128"/>
                <a:ea typeface="Meiryo UI" panose="020B0604030504040204" pitchFamily="50" charset="-128"/>
                <a:cs typeface="Meiryo UI" panose="020B0604030504040204" pitchFamily="50" charset="-128"/>
              </a:rPr>
              <a:t>してきて</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いる</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6415669" y="4515153"/>
            <a:ext cx="802888" cy="253916"/>
          </a:xfrm>
          <a:prstGeom prst="rect">
            <a:avLst/>
          </a:prstGeom>
          <a:solidFill>
            <a:schemeClr val="accent2"/>
          </a:solidFill>
        </p:spPr>
        <p:txBody>
          <a:bodyPr wrap="square" rtlCol="0">
            <a:spAutoFit/>
          </a:bodyPr>
          <a:lstStyle/>
          <a:p>
            <a:pPr algn="ctr"/>
            <a:r>
              <a:rPr kumimoji="1" lang="ja-JP" altLang="en-US"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大阪市</a:t>
            </a:r>
            <a:endParaRPr kumimoji="1"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p:cNvPicPr>
            <a:picLocks noChangeAspect="1"/>
          </p:cNvPicPr>
          <p:nvPr/>
        </p:nvPicPr>
        <p:blipFill>
          <a:blip r:embed="rId5"/>
          <a:stretch>
            <a:fillRect/>
          </a:stretch>
        </p:blipFill>
        <p:spPr>
          <a:xfrm>
            <a:off x="4470084" y="1834405"/>
            <a:ext cx="4572396" cy="2682472"/>
          </a:xfrm>
          <a:prstGeom prst="rect">
            <a:avLst/>
          </a:prstGeom>
        </p:spPr>
      </p:pic>
      <p:sp>
        <p:nvSpPr>
          <p:cNvPr id="12" name="テキスト ボックス 11"/>
          <p:cNvSpPr txBox="1"/>
          <p:nvPr/>
        </p:nvSpPr>
        <p:spPr>
          <a:xfrm>
            <a:off x="6441688" y="1779514"/>
            <a:ext cx="802888" cy="253916"/>
          </a:xfrm>
          <a:prstGeom prst="rect">
            <a:avLst/>
          </a:prstGeom>
          <a:solidFill>
            <a:schemeClr val="accent2"/>
          </a:solidFill>
        </p:spPr>
        <p:txBody>
          <a:bodyPr wrap="square" rtlCol="0">
            <a:spAutoFit/>
          </a:bodyPr>
          <a:lstStyle/>
          <a:p>
            <a:pPr algn="ctr"/>
            <a:r>
              <a:rPr kumimoji="1" lang="ja-JP" altLang="en-US"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大阪市</a:t>
            </a:r>
            <a:endParaRPr kumimoji="1"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1925927" y="4570449"/>
            <a:ext cx="802888" cy="253916"/>
          </a:xfrm>
          <a:prstGeom prst="rect">
            <a:avLst/>
          </a:prstGeom>
          <a:solidFill>
            <a:schemeClr val="accent2"/>
          </a:solidFill>
        </p:spPr>
        <p:txBody>
          <a:bodyPr wrap="square" rtlCol="0">
            <a:spAutoFit/>
          </a:bodyPr>
          <a:lstStyle/>
          <a:p>
            <a:pPr algn="ctr"/>
            <a:r>
              <a:rPr kumimoji="1" lang="ja-JP" altLang="en-US"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a:t>
            </a:r>
            <a:endParaRPr kumimoji="1"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1996069" y="1779514"/>
            <a:ext cx="802888" cy="253916"/>
          </a:xfrm>
          <a:prstGeom prst="rect">
            <a:avLst/>
          </a:prstGeom>
          <a:solidFill>
            <a:schemeClr val="accent2"/>
          </a:solidFill>
        </p:spPr>
        <p:txBody>
          <a:bodyPr wrap="square" rtlCol="0">
            <a:spAutoFit/>
          </a:bodyPr>
          <a:lstStyle/>
          <a:p>
            <a:pPr algn="ctr"/>
            <a:r>
              <a:rPr kumimoji="1" lang="ja-JP" altLang="en-US"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a:t>
            </a:r>
            <a:endParaRPr kumimoji="1"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319</a:t>
            </a:fld>
            <a:endParaRPr lang="ja-JP" altLang="en-US"/>
          </a:p>
        </p:txBody>
      </p:sp>
    </p:spTree>
    <p:extLst>
      <p:ext uri="{BB962C8B-B14F-4D97-AF65-F5344CB8AC3E}">
        <p14:creationId xmlns:p14="http://schemas.microsoft.com/office/powerpoint/2010/main" val="172532599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79512" y="1094146"/>
            <a:ext cx="7542927" cy="307777"/>
          </a:xfrm>
          <a:prstGeom prst="rect">
            <a:avLst/>
          </a:prstGeom>
        </p:spPr>
        <p:txBody>
          <a:bodyPr wrap="square">
            <a:spAutoFit/>
          </a:bodyPr>
          <a:lstStyle/>
          <a:p>
            <a:r>
              <a:rPr lang="ja-JP" altLang="ja-JP" sz="1400" b="1" dirty="0">
                <a:latin typeface="Meiryo UI" panose="020B0604030504040204" pitchFamily="50" charset="-128"/>
                <a:ea typeface="Meiryo UI" panose="020B0604030504040204" pitchFamily="50" charset="-128"/>
                <a:cs typeface="Meiryo UI" panose="020B0604030504040204" pitchFamily="50" charset="-128"/>
              </a:rPr>
              <a:t>■時間外勤務時間数の</a:t>
            </a:r>
            <a:r>
              <a:rPr lang="ja-JP" altLang="ja-JP" sz="1400" b="1" dirty="0" smtClean="0">
                <a:latin typeface="Meiryo UI" panose="020B0604030504040204" pitchFamily="50" charset="-128"/>
                <a:ea typeface="Meiryo UI" panose="020B0604030504040204" pitchFamily="50" charset="-128"/>
                <a:cs typeface="Meiryo UI" panose="020B0604030504040204" pitchFamily="50" charset="-128"/>
              </a:rPr>
              <a:t>推移</a:t>
            </a:r>
            <a:r>
              <a:rPr lang="ja-JP" altLang="ja-JP" sz="1400" b="1"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6" name="正方形/長方形 5"/>
          <p:cNvSpPr/>
          <p:nvPr/>
        </p:nvSpPr>
        <p:spPr>
          <a:xfrm>
            <a:off x="179512" y="4299871"/>
            <a:ext cx="8251265" cy="307777"/>
          </a:xfrm>
          <a:prstGeom prst="rect">
            <a:avLst/>
          </a:prstGeom>
        </p:spPr>
        <p:txBody>
          <a:bodyPr wrap="square">
            <a:spAutoFit/>
          </a:bodyPr>
          <a:lstStyle/>
          <a:p>
            <a:r>
              <a:rPr lang="ja-JP"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１人１月あたりの時間外勤務</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時間数</a:t>
            </a:r>
            <a:endParaRPr lang="ja-JP"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179512" y="-11886"/>
            <a:ext cx="8830673" cy="1015663"/>
          </a:xfrm>
          <a:prstGeom prst="rect">
            <a:avLst/>
          </a:prstGeom>
        </p:spPr>
        <p:txBody>
          <a:bodyPr wrap="square">
            <a:spAutoFit/>
          </a:bodyPr>
          <a:lstStyle/>
          <a:p>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・市においては、依然として長時間労働や固定的な働き方を前提と</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した職場</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環境となっている</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とりわけ、時間外勤務に</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ついては</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、増加して</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おり</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360</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時間</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上限規制を超えて時間外勤務</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を行う</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職員数は</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年度は</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2012</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年度の</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1.7</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倍（府）・</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1.15</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倍（市）、１人１月当たりの時間外勤務時間数についても、</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1.25</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倍（府）・</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1.15</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倍（市）と</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なって</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いた。</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6392103" y="1388152"/>
            <a:ext cx="802888" cy="253916"/>
          </a:xfrm>
          <a:prstGeom prst="rect">
            <a:avLst/>
          </a:prstGeom>
          <a:solidFill>
            <a:schemeClr val="accent2"/>
          </a:solidFill>
        </p:spPr>
        <p:txBody>
          <a:bodyPr wrap="square" rtlCol="0">
            <a:spAutoFit/>
          </a:bodyPr>
          <a:lstStyle/>
          <a:p>
            <a:pPr algn="ctr"/>
            <a:r>
              <a:rPr kumimoji="1" lang="ja-JP" altLang="en-US"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大阪市</a:t>
            </a:r>
            <a:endParaRPr kumimoji="1"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1946484" y="4624591"/>
            <a:ext cx="802888" cy="253916"/>
          </a:xfrm>
          <a:prstGeom prst="rect">
            <a:avLst/>
          </a:prstGeom>
          <a:solidFill>
            <a:schemeClr val="accent2"/>
          </a:solidFill>
        </p:spPr>
        <p:txBody>
          <a:bodyPr wrap="square" rtlCol="0">
            <a:spAutoFit/>
          </a:bodyPr>
          <a:lstStyle/>
          <a:p>
            <a:pPr algn="ctr"/>
            <a:r>
              <a:rPr kumimoji="1" lang="ja-JP" altLang="en-US"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a:t>
            </a:r>
            <a:endParaRPr kumimoji="1"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6392103" y="4559571"/>
            <a:ext cx="802888" cy="253916"/>
          </a:xfrm>
          <a:prstGeom prst="rect">
            <a:avLst/>
          </a:prstGeom>
          <a:solidFill>
            <a:schemeClr val="accent2"/>
          </a:solidFill>
        </p:spPr>
        <p:txBody>
          <a:bodyPr wrap="square" rtlCol="0">
            <a:spAutoFit/>
          </a:bodyPr>
          <a:lstStyle/>
          <a:p>
            <a:pPr algn="ctr"/>
            <a:r>
              <a:rPr kumimoji="1" lang="ja-JP" altLang="en-US"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大阪市</a:t>
            </a:r>
            <a:endParaRPr kumimoji="1"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1946484" y="1388152"/>
            <a:ext cx="802888" cy="253916"/>
          </a:xfrm>
          <a:prstGeom prst="rect">
            <a:avLst/>
          </a:prstGeom>
          <a:solidFill>
            <a:schemeClr val="accent2"/>
          </a:solidFill>
        </p:spPr>
        <p:txBody>
          <a:bodyPr wrap="square" rtlCol="0">
            <a:spAutoFit/>
          </a:bodyPr>
          <a:lstStyle/>
          <a:p>
            <a:pPr algn="ctr"/>
            <a:r>
              <a:rPr kumimoji="1" lang="ja-JP" altLang="en-US" sz="10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a:t>
            </a:r>
            <a:endParaRPr kumimoji="1"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2"/>
          <a:stretch>
            <a:fillRect/>
          </a:stretch>
        </p:blipFill>
        <p:spPr>
          <a:xfrm>
            <a:off x="1" y="1612846"/>
            <a:ext cx="4429124" cy="2636872"/>
          </a:xfrm>
          <a:prstGeom prst="rect">
            <a:avLst/>
          </a:prstGeom>
        </p:spPr>
      </p:pic>
      <p:pic>
        <p:nvPicPr>
          <p:cNvPr id="4" name="図 3"/>
          <p:cNvPicPr>
            <a:picLocks noChangeAspect="1"/>
          </p:cNvPicPr>
          <p:nvPr/>
        </p:nvPicPr>
        <p:blipFill>
          <a:blip r:embed="rId3"/>
          <a:stretch>
            <a:fillRect/>
          </a:stretch>
        </p:blipFill>
        <p:spPr>
          <a:xfrm>
            <a:off x="0" y="4693732"/>
            <a:ext cx="4133849" cy="2164268"/>
          </a:xfrm>
          <a:prstGeom prst="rect">
            <a:avLst/>
          </a:prstGeom>
        </p:spPr>
      </p:pic>
      <p:pic>
        <p:nvPicPr>
          <p:cNvPr id="22" name="図 21"/>
          <p:cNvPicPr>
            <a:picLocks noChangeAspect="1"/>
          </p:cNvPicPr>
          <p:nvPr/>
        </p:nvPicPr>
        <p:blipFill>
          <a:blip r:embed="rId4"/>
          <a:stretch>
            <a:fillRect/>
          </a:stretch>
        </p:blipFill>
        <p:spPr>
          <a:xfrm>
            <a:off x="4429125" y="1694942"/>
            <a:ext cx="4489228" cy="2554776"/>
          </a:xfrm>
          <a:prstGeom prst="rect">
            <a:avLst/>
          </a:prstGeom>
        </p:spPr>
      </p:pic>
      <p:pic>
        <p:nvPicPr>
          <p:cNvPr id="7" name="図 6"/>
          <p:cNvPicPr>
            <a:picLocks noChangeAspect="1"/>
          </p:cNvPicPr>
          <p:nvPr/>
        </p:nvPicPr>
        <p:blipFill>
          <a:blip r:embed="rId5"/>
          <a:stretch>
            <a:fillRect/>
          </a:stretch>
        </p:blipFill>
        <p:spPr>
          <a:xfrm>
            <a:off x="4800340" y="4624591"/>
            <a:ext cx="3853006" cy="2176461"/>
          </a:xfrm>
          <a:prstGeom prst="rect">
            <a:avLst/>
          </a:prstGeom>
        </p:spPr>
      </p:pic>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320</a:t>
            </a:fld>
            <a:endParaRPr lang="ja-JP" altLang="en-US"/>
          </a:p>
        </p:txBody>
      </p:sp>
    </p:spTree>
    <p:extLst>
      <p:ext uri="{BB962C8B-B14F-4D97-AF65-F5344CB8AC3E}">
        <p14:creationId xmlns:p14="http://schemas.microsoft.com/office/powerpoint/2010/main" val="2815157458"/>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35910" y="605784"/>
            <a:ext cx="8539456" cy="313406"/>
          </a:xfrm>
          <a:prstGeom prst="rect">
            <a:avLst/>
          </a:prstGeom>
        </p:spPr>
        <p:txBody>
          <a:bodyPr wrap="square">
            <a:spAutoFit/>
          </a:bodyPr>
          <a:lstStyle/>
          <a:p>
            <a:r>
              <a:rPr lang="ja-JP"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代替要員の確保など育児休業や休暇を取得しやすい環境整備を求める声（府職員アンケート）</a:t>
            </a:r>
            <a:endParaRPr lang="ja-JP" altLang="ja-JP" sz="1400" b="1"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正方形/長方形 5"/>
          <p:cNvSpPr/>
          <p:nvPr/>
        </p:nvSpPr>
        <p:spPr>
          <a:xfrm>
            <a:off x="235910" y="3575391"/>
            <a:ext cx="8251265" cy="307777"/>
          </a:xfrm>
          <a:prstGeom prst="rect">
            <a:avLst/>
          </a:prstGeom>
        </p:spPr>
        <p:txBody>
          <a:bodyPr wrap="square">
            <a:spAutoFit/>
          </a:bodyPr>
          <a:lstStyle/>
          <a:p>
            <a:r>
              <a:rPr lang="ja-JP"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時間外</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勤務の縮減や年次休暇取得による職員全体でのワークライフバランスの</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確立を求める声（同上）</a:t>
            </a:r>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179512" y="65388"/>
            <a:ext cx="8830673" cy="553998"/>
          </a:xfrm>
          <a:prstGeom prst="rect">
            <a:avLst/>
          </a:prstGeom>
        </p:spPr>
        <p:txBody>
          <a:bodyPr wrap="square">
            <a:spAutoFit/>
          </a:bodyPr>
          <a:lstStyle/>
          <a:p>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子育てと仕事の両立の</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ため、</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育児休業を取得する職員の代替要員の確保や休暇を取得</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しやすい環境</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整備</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を　</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求める</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声が毎年高い割合を示している。</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179512" y="6309320"/>
            <a:ext cx="8595854" cy="553998"/>
          </a:xfrm>
          <a:prstGeom prst="rect">
            <a:avLst/>
          </a:prstGeom>
        </p:spPr>
        <p:txBody>
          <a:bodyPr wrap="square">
            <a:spAutoFit/>
          </a:bodyPr>
          <a:lstStyle/>
          <a:p>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少子</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高齢化による</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生産年齢</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人口が減少する中</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、今後、優秀</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な人材を</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確保していくために</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は、柔軟な</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働き方</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を実現するなど、</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これらの状況を改善し</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、ワークライフバランスを確立していく必要がある。</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727532" y="3194217"/>
            <a:ext cx="4325600"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出典：職員の子育てと仕事の両立に関するアンケート調査より（</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年度は未実施）</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1727532" y="6085677"/>
            <a:ext cx="4349417" cy="230832"/>
          </a:xfrm>
          <a:prstGeom prst="rect">
            <a:avLst/>
          </a:prstGeom>
        </p:spPr>
        <p:txBody>
          <a:bodyPr wrap="square">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出典：職員の子育てと仕事の両立に関するアンケート調査</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より（</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年度は未実施）</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2"/>
          <a:stretch>
            <a:fillRect/>
          </a:stretch>
        </p:blipFill>
        <p:spPr>
          <a:xfrm>
            <a:off x="1018177" y="993370"/>
            <a:ext cx="5450296" cy="2200847"/>
          </a:xfrm>
          <a:prstGeom prst="rect">
            <a:avLst/>
          </a:prstGeom>
        </p:spPr>
      </p:pic>
      <p:pic>
        <p:nvPicPr>
          <p:cNvPr id="4" name="図 3"/>
          <p:cNvPicPr>
            <a:picLocks noChangeAspect="1"/>
          </p:cNvPicPr>
          <p:nvPr/>
        </p:nvPicPr>
        <p:blipFill>
          <a:blip r:embed="rId3"/>
          <a:stretch>
            <a:fillRect/>
          </a:stretch>
        </p:blipFill>
        <p:spPr>
          <a:xfrm>
            <a:off x="1018177" y="3788765"/>
            <a:ext cx="5371042" cy="2366665"/>
          </a:xfrm>
          <a:prstGeom prst="rect">
            <a:avLst/>
          </a:prstGeom>
        </p:spPr>
      </p:pic>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321</a:t>
            </a:fld>
            <a:endParaRPr lang="ja-JP" altLang="en-US"/>
          </a:p>
        </p:txBody>
      </p:sp>
    </p:spTree>
    <p:extLst>
      <p:ext uri="{BB962C8B-B14F-4D97-AF65-F5344CB8AC3E}">
        <p14:creationId xmlns:p14="http://schemas.microsoft.com/office/powerpoint/2010/main" val="368390000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9" y="278586"/>
            <a:ext cx="2884123"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３</a:t>
            </a:r>
            <a:r>
              <a:rPr lang="ja-JP" altLang="en-US" sz="2000" dirty="0" smtClean="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これまで</a:t>
            </a:r>
            <a:r>
              <a:rPr lang="ja-JP" altLang="en-US" sz="2000" dirty="0" smtClean="0">
                <a:latin typeface="Meiryo UI" panose="020B0604030504040204" pitchFamily="50" charset="-128"/>
                <a:ea typeface="Meiryo UI" panose="020B0604030504040204" pitchFamily="50" charset="-128"/>
              </a:rPr>
              <a:t>の改革取組み</a:t>
            </a:r>
            <a:endParaRPr kumimoji="1"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118143" y="701696"/>
            <a:ext cx="1980029" cy="400110"/>
          </a:xfrm>
          <a:prstGeom prst="rect">
            <a:avLst/>
          </a:prstGeom>
          <a:noFill/>
        </p:spPr>
        <p:txBody>
          <a:bodyPr wrap="none" rtlCol="0">
            <a:spAutoFit/>
          </a:bodyPr>
          <a:lstStyle/>
          <a:p>
            <a:r>
              <a:rPr lang="ja-JP" altLang="en-US" sz="2000" dirty="0" smtClean="0">
                <a:solidFill>
                  <a:prstClr val="black"/>
                </a:solidFill>
                <a:latin typeface="Meiryo UI" panose="020B0604030504040204" pitchFamily="50" charset="-128"/>
                <a:ea typeface="Meiryo UI" panose="020B0604030504040204" pitchFamily="50" charset="-128"/>
              </a:rPr>
              <a:t>（１）施策一覧</a:t>
            </a:r>
            <a:endParaRPr lang="ja-JP" altLang="en-US" sz="2000" dirty="0">
              <a:solidFill>
                <a:prstClr val="black"/>
              </a:solidFill>
              <a:latin typeface="Meiryo UI" panose="020B0604030504040204" pitchFamily="50" charset="-128"/>
              <a:ea typeface="Meiryo UI" panose="020B0604030504040204" pitchFamily="50" charset="-128"/>
            </a:endParaRPr>
          </a:p>
        </p:txBody>
      </p:sp>
      <p:graphicFrame>
        <p:nvGraphicFramePr>
          <p:cNvPr id="6" name="表 5"/>
          <p:cNvGraphicFramePr>
            <a:graphicFrameLocks noGrp="1"/>
          </p:cNvGraphicFramePr>
          <p:nvPr>
            <p:extLst/>
          </p:nvPr>
        </p:nvGraphicFramePr>
        <p:xfrm>
          <a:off x="118144" y="668761"/>
          <a:ext cx="8755402" cy="5893422"/>
        </p:xfrm>
        <a:graphic>
          <a:graphicData uri="http://schemas.openxmlformats.org/drawingml/2006/table">
            <a:tbl>
              <a:tblPr firstRow="1" bandRow="1">
                <a:tableStyleId>{5C22544A-7EE6-4342-B048-85BDC9FD1C3A}</a:tableStyleId>
              </a:tblPr>
              <a:tblGrid>
                <a:gridCol w="1456481">
                  <a:extLst>
                    <a:ext uri="{9D8B030D-6E8A-4147-A177-3AD203B41FA5}">
                      <a16:colId xmlns="" xmlns:a16="http://schemas.microsoft.com/office/drawing/2014/main" val="20000"/>
                    </a:ext>
                  </a:extLst>
                </a:gridCol>
                <a:gridCol w="4739728">
                  <a:extLst>
                    <a:ext uri="{9D8B030D-6E8A-4147-A177-3AD203B41FA5}">
                      <a16:colId xmlns="" xmlns:a16="http://schemas.microsoft.com/office/drawing/2014/main" val="20001"/>
                    </a:ext>
                  </a:extLst>
                </a:gridCol>
                <a:gridCol w="2559193">
                  <a:extLst>
                    <a:ext uri="{9D8B030D-6E8A-4147-A177-3AD203B41FA5}">
                      <a16:colId xmlns="" xmlns:a16="http://schemas.microsoft.com/office/drawing/2014/main" val="20002"/>
                    </a:ext>
                  </a:extLst>
                </a:gridCol>
              </a:tblGrid>
              <a:tr h="422817">
                <a:tc>
                  <a:txBody>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取組の方向性</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施策・取組</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全国との比較</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 xmlns:a16="http://schemas.microsoft.com/office/drawing/2014/main" val="10000"/>
                  </a:ext>
                </a:extLst>
              </a:tr>
              <a:tr h="782180">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①意識改革</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・トップや管理職の意識改革（府・市）</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・職場内の機運醸成や業務の標準化の推進（府・市）</a:t>
                      </a:r>
                    </a:p>
                  </a:txBody>
                  <a:tcPr anchor="ctr"/>
                </a:tc>
                <a:tc>
                  <a:txBody>
                    <a:bodyPr/>
                    <a:lstStyle/>
                    <a:p>
                      <a:endPar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 xmlns:a16="http://schemas.microsoft.com/office/drawing/2014/main" val="10001"/>
                  </a:ext>
                </a:extLst>
              </a:tr>
              <a:tr h="2414517">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②環境整備</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lang="ja-JP" altLang="en-US" sz="1600" dirty="0" smtClean="0">
                          <a:ea typeface="Meiryo UI" panose="020B0604030504040204" pitchFamily="50" charset="-128"/>
                        </a:rPr>
                        <a:t>・長時間労働の是正に向けた取組み（府・市）</a:t>
                      </a:r>
                      <a:endParaRPr lang="en-US" altLang="ja-JP" sz="1600" dirty="0" smtClean="0">
                        <a:ea typeface="Meiryo UI" panose="020B0604030504040204" pitchFamily="50" charset="-128"/>
                      </a:endParaRPr>
                    </a:p>
                    <a:p>
                      <a:r>
                        <a:rPr lang="ja-JP" altLang="en-US" sz="1600" dirty="0" smtClean="0">
                          <a:ea typeface="Meiryo UI" panose="020B0604030504040204" pitchFamily="50" charset="-128"/>
                        </a:rPr>
                        <a:t>　</a:t>
                      </a:r>
                      <a:r>
                        <a:rPr lang="ja-JP" altLang="en-US" sz="1400" dirty="0" smtClean="0">
                          <a:ea typeface="Meiryo UI" panose="020B0604030504040204" pitchFamily="50" charset="-128"/>
                        </a:rPr>
                        <a:t>（定時退庁、時間外勤務の見える化、過重労働の是正に</a:t>
                      </a:r>
                      <a:endParaRPr lang="en-US" altLang="ja-JP" sz="1400" dirty="0" smtClean="0">
                        <a:ea typeface="Meiryo UI" panose="020B0604030504040204" pitchFamily="50" charset="-128"/>
                      </a:endParaRPr>
                    </a:p>
                    <a:p>
                      <a:r>
                        <a:rPr lang="ja-JP" altLang="en-US" sz="1400" dirty="0" smtClean="0">
                          <a:ea typeface="Meiryo UI" panose="020B0604030504040204" pitchFamily="50" charset="-128"/>
                        </a:rPr>
                        <a:t>　　向けた改善措置、時間外勤務縮減に係る指針の策定、</a:t>
                      </a:r>
                      <a:endParaRPr lang="en-US" altLang="ja-JP" sz="1400" dirty="0" smtClean="0">
                        <a:ea typeface="Meiryo UI" panose="020B0604030504040204" pitchFamily="50" charset="-128"/>
                      </a:endParaRPr>
                    </a:p>
                    <a:p>
                      <a:r>
                        <a:rPr kumimoji="1" lang="ja-JP" altLang="en-US" sz="1400" kern="1200" dirty="0" smtClean="0">
                          <a:solidFill>
                            <a:schemeClr val="dk1"/>
                          </a:solidFill>
                          <a:latin typeface="+mn-lt"/>
                          <a:ea typeface="Meiryo UI" panose="020B0604030504040204" pitchFamily="50" charset="-128"/>
                          <a:cs typeface="+mn-cs"/>
                        </a:rPr>
                        <a:t>　　ワーク・ライフ・バランス推進期間の設定）</a:t>
                      </a:r>
                      <a:endParaRPr kumimoji="1" lang="en-US" altLang="ja-JP" sz="1400" kern="1200" dirty="0" smtClean="0">
                        <a:solidFill>
                          <a:schemeClr val="dk1"/>
                        </a:solidFill>
                        <a:latin typeface="+mn-lt"/>
                        <a:ea typeface="Meiryo UI" panose="020B0604030504040204" pitchFamily="50" charset="-128"/>
                        <a:cs typeface="+mn-cs"/>
                      </a:endParaRPr>
                    </a:p>
                    <a:p>
                      <a:endParaRPr kumimoji="1" lang="en-US" altLang="ja-JP" sz="800" kern="1200" dirty="0" smtClean="0">
                        <a:solidFill>
                          <a:schemeClr val="dk1"/>
                        </a:solidFill>
                        <a:latin typeface="+mn-lt"/>
                        <a:ea typeface="Meiryo UI" panose="020B0604030504040204" pitchFamily="50" charset="-128"/>
                        <a:cs typeface="+mn-cs"/>
                      </a:endParaRPr>
                    </a:p>
                    <a:p>
                      <a:r>
                        <a:rPr kumimoji="1" lang="ja-JP" altLang="en-US" sz="1600" kern="1200" dirty="0" smtClean="0">
                          <a:solidFill>
                            <a:schemeClr val="dk1"/>
                          </a:solidFill>
                          <a:latin typeface="+mn-lt"/>
                          <a:ea typeface="Meiryo UI" panose="020B0604030504040204" pitchFamily="50" charset="-128"/>
                          <a:cs typeface="+mn-cs"/>
                        </a:rPr>
                        <a:t>・テレワークの推進（府・市）</a:t>
                      </a:r>
                      <a:endParaRPr kumimoji="1" lang="en-US" altLang="ja-JP" sz="1600" kern="1200" dirty="0" smtClean="0">
                        <a:solidFill>
                          <a:schemeClr val="dk1"/>
                        </a:solidFill>
                        <a:latin typeface="+mn-lt"/>
                        <a:ea typeface="Meiryo UI" panose="020B0604030504040204" pitchFamily="50" charset="-128"/>
                        <a:cs typeface="+mn-cs"/>
                      </a:endParaRPr>
                    </a:p>
                    <a:p>
                      <a:r>
                        <a:rPr kumimoji="1" lang="ja-JP" altLang="en-US" sz="1600" kern="1200" dirty="0" smtClean="0">
                          <a:solidFill>
                            <a:schemeClr val="dk1"/>
                          </a:solidFill>
                          <a:latin typeface="+mn-lt"/>
                          <a:ea typeface="Meiryo UI" panose="020B0604030504040204" pitchFamily="50" charset="-128"/>
                          <a:cs typeface="+mn-cs"/>
                        </a:rPr>
                        <a:t>　</a:t>
                      </a:r>
                      <a:r>
                        <a:rPr kumimoji="1" lang="ja-JP" altLang="en-US" sz="1400" kern="1200" dirty="0" smtClean="0">
                          <a:solidFill>
                            <a:schemeClr val="dk1"/>
                          </a:solidFill>
                          <a:latin typeface="+mn-lt"/>
                          <a:ea typeface="Meiryo UI" panose="020B0604030504040204" pitchFamily="50" charset="-128"/>
                          <a:cs typeface="+mn-cs"/>
                        </a:rPr>
                        <a:t>（モバイルワーク、サテライトオフィス、在宅勤務）</a:t>
                      </a:r>
                      <a:endParaRPr kumimoji="1" lang="en-US" altLang="ja-JP" sz="1400" kern="1200" dirty="0" smtClean="0">
                        <a:solidFill>
                          <a:schemeClr val="dk1"/>
                        </a:solidFill>
                        <a:latin typeface="+mn-lt"/>
                        <a:ea typeface="Meiryo UI" panose="020B0604030504040204" pitchFamily="50" charset="-128"/>
                        <a:cs typeface="+mn-cs"/>
                      </a:endParaRPr>
                    </a:p>
                    <a:p>
                      <a:endParaRPr kumimoji="1" lang="en-US" altLang="ja-JP" sz="800" kern="1200" dirty="0" smtClean="0">
                        <a:solidFill>
                          <a:schemeClr val="dk1"/>
                        </a:solidFill>
                        <a:latin typeface="+mn-lt"/>
                        <a:ea typeface="Meiryo UI" panose="020B0604030504040204" pitchFamily="50" charset="-128"/>
                        <a:cs typeface="+mn-cs"/>
                      </a:endParaRPr>
                    </a:p>
                    <a:p>
                      <a:r>
                        <a:rPr kumimoji="1" lang="ja-JP" altLang="en-US" sz="1600" kern="1200" dirty="0" smtClean="0">
                          <a:solidFill>
                            <a:schemeClr val="dk1"/>
                          </a:solidFill>
                          <a:latin typeface="+mn-lt"/>
                          <a:ea typeface="Meiryo UI" panose="020B0604030504040204" pitchFamily="50" charset="-128"/>
                          <a:cs typeface="+mn-cs"/>
                        </a:rPr>
                        <a:t>・勤務時間の柔軟化（府・市）</a:t>
                      </a:r>
                      <a:endParaRPr kumimoji="1" lang="en-US" altLang="ja-JP" sz="1600" kern="1200" dirty="0" smtClean="0">
                        <a:solidFill>
                          <a:schemeClr val="dk1"/>
                        </a:solidFill>
                        <a:latin typeface="+mn-lt"/>
                        <a:ea typeface="Meiryo UI" panose="020B0604030504040204" pitchFamily="50" charset="-128"/>
                        <a:cs typeface="+mn-cs"/>
                      </a:endParaRPr>
                    </a:p>
                    <a:p>
                      <a:r>
                        <a:rPr kumimoji="1" lang="ja-JP" altLang="en-US" sz="1400" kern="1200" dirty="0" smtClean="0">
                          <a:solidFill>
                            <a:schemeClr val="dk1"/>
                          </a:solidFill>
                          <a:latin typeface="+mn-lt"/>
                          <a:ea typeface="Meiryo UI" panose="020B0604030504040204" pitchFamily="50" charset="-128"/>
                          <a:cs typeface="+mn-cs"/>
                        </a:rPr>
                        <a:t>　（時差通勤制度、昼休憩時間の柔軟化）</a:t>
                      </a:r>
                      <a:endParaRPr kumimoji="1" lang="en-US" altLang="ja-JP" sz="1400" kern="1200" dirty="0" smtClean="0">
                        <a:solidFill>
                          <a:schemeClr val="dk1"/>
                        </a:solidFill>
                        <a:latin typeface="+mn-lt"/>
                        <a:ea typeface="Meiryo UI" panose="020B0604030504040204" pitchFamily="50" charset="-128"/>
                        <a:cs typeface="+mn-cs"/>
                      </a:endParaRPr>
                    </a:p>
                  </a:txBody>
                  <a:tcPr anchor="ctr"/>
                </a:tc>
                <a:tc>
                  <a:txBody>
                    <a:bodyPr/>
                    <a:lstStyle/>
                    <a:p>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・モバイルワーク用タブレット</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端末機導入台数</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都道府県で３位</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月現在）</a:t>
                      </a:r>
                    </a:p>
                  </a:txBody>
                  <a:tcPr anchor="ctr"/>
                </a:tc>
                <a:extLst>
                  <a:ext uri="{0D108BD9-81ED-4DB2-BD59-A6C34878D82A}">
                    <a16:rowId xmlns="" xmlns:a16="http://schemas.microsoft.com/office/drawing/2014/main" val="10002"/>
                  </a:ext>
                </a:extLst>
              </a:tr>
              <a:tr h="2056645">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③ＩＣＴ活用</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200" dirty="0" smtClean="0">
                          <a:solidFill>
                            <a:schemeClr val="dk1"/>
                          </a:solidFill>
                          <a:latin typeface="+mn-lt"/>
                          <a:ea typeface="Meiryo UI" panose="020B0604030504040204" pitchFamily="50" charset="-128"/>
                          <a:cs typeface="+mn-cs"/>
                        </a:rPr>
                        <a:t>・音声認識技術（ＡＩ）を活用した議事録等の作成</a:t>
                      </a:r>
                      <a:endParaRPr kumimoji="1" lang="en-US" altLang="ja-JP" sz="1600" kern="1200" dirty="0" smtClean="0">
                        <a:solidFill>
                          <a:schemeClr val="dk1"/>
                        </a:solidFill>
                        <a:latin typeface="+mn-lt"/>
                        <a:ea typeface="Meiryo UI" panose="020B0604030504040204" pitchFamily="50"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200" dirty="0" smtClean="0">
                          <a:solidFill>
                            <a:schemeClr val="dk1"/>
                          </a:solidFill>
                          <a:latin typeface="+mn-lt"/>
                          <a:ea typeface="Meiryo UI" panose="020B0604030504040204" pitchFamily="50" charset="-128"/>
                          <a:cs typeface="+mn-cs"/>
                        </a:rPr>
                        <a:t>　支援（府）</a:t>
                      </a:r>
                      <a:endParaRPr kumimoji="1" lang="en-US" altLang="ja-JP" sz="1600" kern="1200" dirty="0" smtClean="0">
                        <a:solidFill>
                          <a:schemeClr val="dk1"/>
                        </a:solidFill>
                        <a:latin typeface="+mn-lt"/>
                        <a:ea typeface="Meiryo UI" panose="020B0604030504040204" pitchFamily="50"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800" kern="1200" dirty="0" smtClean="0">
                        <a:solidFill>
                          <a:schemeClr val="dk1"/>
                        </a:solidFill>
                        <a:latin typeface="+mn-lt"/>
                        <a:ea typeface="Meiryo UI" panose="020B0604030504040204" pitchFamily="50"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200" dirty="0" smtClean="0">
                          <a:solidFill>
                            <a:schemeClr val="tx1"/>
                          </a:solidFill>
                          <a:latin typeface="+mn-lt"/>
                          <a:ea typeface="Meiryo UI" panose="020B0604030504040204" pitchFamily="50" charset="-128"/>
                          <a:cs typeface="+mn-cs"/>
                        </a:rPr>
                        <a:t>・ＲＰＡ導入の実証実験（府）</a:t>
                      </a:r>
                      <a:endParaRPr kumimoji="1" lang="en-US" altLang="ja-JP" sz="1600" kern="1200" dirty="0" smtClean="0">
                        <a:solidFill>
                          <a:schemeClr val="tx1"/>
                        </a:solidFill>
                        <a:latin typeface="+mn-lt"/>
                        <a:ea typeface="Meiryo UI" panose="020B0604030504040204" pitchFamily="50"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800" kern="1200" dirty="0" smtClean="0">
                        <a:solidFill>
                          <a:schemeClr val="dk1"/>
                        </a:solidFill>
                        <a:latin typeface="+mn-lt"/>
                        <a:ea typeface="Meiryo UI" panose="020B0604030504040204" pitchFamily="50"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200" dirty="0" smtClean="0">
                          <a:solidFill>
                            <a:schemeClr val="dk1"/>
                          </a:solidFill>
                          <a:latin typeface="+mn-lt"/>
                          <a:ea typeface="Meiryo UI" panose="020B0604030504040204" pitchFamily="50" charset="-128"/>
                          <a:cs typeface="+mn-cs"/>
                        </a:rPr>
                        <a:t>・無線ＬＡＮの整備（市）</a:t>
                      </a:r>
                      <a:endParaRPr kumimoji="1" lang="en-US" altLang="ja-JP" sz="1600" kern="1200" dirty="0" smtClean="0">
                        <a:solidFill>
                          <a:schemeClr val="dk1"/>
                        </a:solidFill>
                        <a:latin typeface="+mn-lt"/>
                        <a:ea typeface="Meiryo UI" panose="020B0604030504040204" pitchFamily="50"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800" kern="1200" dirty="0" smtClean="0">
                        <a:solidFill>
                          <a:schemeClr val="dk1"/>
                        </a:solidFill>
                        <a:latin typeface="+mn-lt"/>
                        <a:ea typeface="Meiryo UI" panose="020B0604030504040204" pitchFamily="50"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200" dirty="0" smtClean="0">
                          <a:solidFill>
                            <a:schemeClr val="dk1"/>
                          </a:solidFill>
                          <a:latin typeface="+mn-lt"/>
                          <a:ea typeface="Meiryo UI" panose="020B0604030504040204" pitchFamily="50" charset="-128"/>
                          <a:cs typeface="+mn-cs"/>
                        </a:rPr>
                        <a:t>・スケジューラーの徹底活用（市）</a:t>
                      </a:r>
                    </a:p>
                  </a:txBody>
                  <a:tcPr anchor="ct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・全庁の会議におけるＡＩ</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議事録作成支援の導入は</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都道府県レベルでは、</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３府県目</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・複数府県でのＲＰＡ共同</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実証実験は全国初</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 xmlns:a16="http://schemas.microsoft.com/office/drawing/2014/main" val="10003"/>
                  </a:ext>
                </a:extLst>
              </a:tr>
            </a:tbl>
          </a:graphicData>
        </a:graphic>
      </p:graphicFrame>
      <p:sp>
        <p:nvSpPr>
          <p:cNvPr id="5" name="スライド番号プレースホルダー 4"/>
          <p:cNvSpPr>
            <a:spLocks noGrp="1"/>
          </p:cNvSpPr>
          <p:nvPr>
            <p:ph type="sldNum" sz="quarter" idx="12"/>
          </p:nvPr>
        </p:nvSpPr>
        <p:spPr/>
        <p:txBody>
          <a:bodyPr/>
          <a:lstStyle/>
          <a:p>
            <a:fld id="{138CA411-231B-42B9-AF63-97A64194AA60}" type="slidenum">
              <a:rPr lang="ja-JP" altLang="en-US" smtClean="0"/>
              <a:pPr/>
              <a:t>322</a:t>
            </a:fld>
            <a:endParaRPr lang="ja-JP" altLang="en-US"/>
          </a:p>
        </p:txBody>
      </p:sp>
    </p:spTree>
    <p:extLst>
      <p:ext uri="{BB962C8B-B14F-4D97-AF65-F5344CB8AC3E}">
        <p14:creationId xmlns:p14="http://schemas.microsoft.com/office/powerpoint/2010/main" val="92634063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8463" y="7851"/>
            <a:ext cx="5764031"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rPr>
              <a:t>３．主な改革取組み　</a:t>
            </a:r>
            <a:r>
              <a:rPr lang="ja-JP" altLang="en-US" sz="2400" dirty="0" smtClean="0">
                <a:solidFill>
                  <a:srgbClr val="FF0000"/>
                </a:solidFill>
                <a:latin typeface="Meiryo UI" panose="020B0604030504040204" pitchFamily="50" charset="-128"/>
                <a:ea typeface="Meiryo UI" panose="020B0604030504040204" pitchFamily="50" charset="-128"/>
              </a:rPr>
              <a:t>　</a:t>
            </a:r>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１</a:t>
            </a:r>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　意識改革</a:t>
            </a:r>
            <a:endParaRPr kumimoji="1" lang="ja-JP" altLang="en-US" sz="2400" strike="dblStrike"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52313" y="46951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171682" y="479159"/>
            <a:ext cx="4257897" cy="369332"/>
          </a:xfrm>
          <a:prstGeom prst="rect">
            <a:avLst/>
          </a:prstGeom>
          <a:noFill/>
          <a:ln>
            <a:noFill/>
          </a:ln>
        </p:spPr>
        <p:txBody>
          <a:bodyPr wrap="none" rtlCol="0">
            <a:spAutoFit/>
          </a:bodyPr>
          <a:lstStyle/>
          <a:p>
            <a:r>
              <a:rPr lang="ja-JP" altLang="en-US" b="1" dirty="0">
                <a:latin typeface="Meiryo UI" panose="020B0604030504040204" pitchFamily="50" charset="-128"/>
                <a:ea typeface="Meiryo UI" panose="020B0604030504040204" pitchFamily="50" charset="-128"/>
              </a:rPr>
              <a:t>①上司のマネジメント力の</a:t>
            </a:r>
            <a:r>
              <a:rPr lang="ja-JP" altLang="en-US" b="1" dirty="0" smtClean="0">
                <a:latin typeface="Meiryo UI" panose="020B0604030504040204" pitchFamily="50" charset="-128"/>
                <a:ea typeface="Meiryo UI" panose="020B0604030504040204" pitchFamily="50" charset="-128"/>
              </a:rPr>
              <a:t>発揮（大阪府）</a:t>
            </a:r>
            <a:endParaRPr kumimoji="1" lang="ja-JP" altLang="en-US" b="1" dirty="0">
              <a:latin typeface="Meiryo UI" panose="020B0604030504040204" pitchFamily="50" charset="-128"/>
              <a:ea typeface="Meiryo UI" panose="020B0604030504040204" pitchFamily="50" charset="-128"/>
            </a:endParaRPr>
          </a:p>
        </p:txBody>
      </p:sp>
      <p:sp>
        <p:nvSpPr>
          <p:cNvPr id="16" name="メモ 15"/>
          <p:cNvSpPr/>
          <p:nvPr/>
        </p:nvSpPr>
        <p:spPr>
          <a:xfrm>
            <a:off x="424856" y="854832"/>
            <a:ext cx="8258002" cy="1347071"/>
          </a:xfrm>
          <a:prstGeom prst="foldedCorner">
            <a:avLst>
              <a:gd name="adj" fmla="val 11478"/>
            </a:avLst>
          </a:prstGeom>
          <a:solidFill>
            <a:schemeClr val="accent1">
              <a:lumMod val="20000"/>
              <a:lumOff val="80000"/>
              <a:alpha val="51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◆ワークライフバランス（ＷＬＢ）の実現を目指して、上司が「イクボス」になって、率先して行動</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たえず現状の仕事を「棚卸し」「見直す」指示を出す（例：不要又は形式的な会議を見直す）</a:t>
            </a: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◆資料は過剰品質としないよう指示を出して何度も資料の作り直しをさせない</a:t>
            </a: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◆部下への指示は「何を」「いつまでに」「どのレベルまで」「何のために」処理するか明確に行う</a:t>
            </a: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◆日頃から部下と話し合うなど綿密で親和的なコミュニケーションを取る</a:t>
            </a: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◆部下に定時退庁を促して自ら率先して帰る</a:t>
            </a:r>
          </a:p>
          <a:p>
            <a:endParaRPr lang="en-US" altLang="ja-JP" sz="1000" dirty="0" smtClean="0">
              <a:solidFill>
                <a:schemeClr val="tx1"/>
              </a:solidFill>
              <a:latin typeface="ＭＳ ゴシック" panose="020B0609070205080204" pitchFamily="49" charset="-128"/>
              <a:ea typeface="ＭＳ ゴシック" panose="020B0609070205080204" pitchFamily="49" charset="-128"/>
            </a:endParaRPr>
          </a:p>
        </p:txBody>
      </p:sp>
      <p:sp>
        <p:nvSpPr>
          <p:cNvPr id="15" name="テキスト ボックス 14"/>
          <p:cNvSpPr txBox="1"/>
          <p:nvPr/>
        </p:nvSpPr>
        <p:spPr>
          <a:xfrm>
            <a:off x="251520" y="2276872"/>
            <a:ext cx="7385355" cy="369332"/>
          </a:xfrm>
          <a:prstGeom prst="rect">
            <a:avLst/>
          </a:prstGeom>
          <a:noFill/>
          <a:ln>
            <a:noFill/>
          </a:ln>
        </p:spPr>
        <p:txBody>
          <a:bodyPr wrap="none" rtlCol="0">
            <a:spAutoFit/>
          </a:bodyPr>
          <a:lstStyle/>
          <a:p>
            <a:r>
              <a:rPr lang="ja-JP" altLang="en-US" b="1" dirty="0">
                <a:latin typeface="Meiryo UI" panose="020B0604030504040204" pitchFamily="50" charset="-128"/>
                <a:ea typeface="Meiryo UI" panose="020B0604030504040204" pitchFamily="50" charset="-128"/>
              </a:rPr>
              <a:t>②</a:t>
            </a:r>
            <a:r>
              <a:rPr lang="ja-JP" altLang="en-US" b="1" dirty="0" smtClean="0">
                <a:latin typeface="Meiryo UI" panose="020B0604030504040204" pitchFamily="50" charset="-128"/>
                <a:ea typeface="Meiryo UI" panose="020B0604030504040204" pitchFamily="50" charset="-128"/>
              </a:rPr>
              <a:t>トップからのメッセージ発信をはじめとする管理職への意識啓発（大阪市）</a:t>
            </a:r>
            <a:endParaRPr kumimoji="1" lang="ja-JP" altLang="en-US" b="1" dirty="0">
              <a:latin typeface="Meiryo UI" panose="020B0604030504040204" pitchFamily="50" charset="-128"/>
              <a:ea typeface="Meiryo UI" panose="020B0604030504040204" pitchFamily="50" charset="-128"/>
            </a:endParaRPr>
          </a:p>
        </p:txBody>
      </p:sp>
      <p:sp>
        <p:nvSpPr>
          <p:cNvPr id="17" name="メモ 16"/>
          <p:cNvSpPr/>
          <p:nvPr/>
        </p:nvSpPr>
        <p:spPr>
          <a:xfrm>
            <a:off x="395536" y="2636912"/>
            <a:ext cx="8258002" cy="1132112"/>
          </a:xfrm>
          <a:prstGeom prst="foldedCorner">
            <a:avLst>
              <a:gd name="adj" fmla="val 11478"/>
            </a:avLst>
          </a:prstGeom>
          <a:solidFill>
            <a:schemeClr val="accent1">
              <a:lumMod val="20000"/>
              <a:lumOff val="80000"/>
              <a:alpha val="51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◆市長・副市長・所属長一同による「イクボス宣言」の実施（</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年５月）</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◆課長級職員を対象にイクボス研修を実施（</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　課長級職員</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800</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名のうち約</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500</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名が受講済）</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◆課長代理級、係長級に昇任した職員に対して、部下職員に対するワーク・ライフ・バランスに関する研修を実施</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◆部下職員とのコミュニケーションツールとして、リーフレット「イクボス説明書」を作成（</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年１月）</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251520" y="3861048"/>
            <a:ext cx="5003293" cy="369332"/>
          </a:xfrm>
          <a:prstGeom prst="rect">
            <a:avLst/>
          </a:prstGeom>
          <a:noFill/>
          <a:ln>
            <a:noFill/>
          </a:ln>
        </p:spPr>
        <p:txBody>
          <a:bodyPr wrap="none" rtlCol="0">
            <a:spAutoFit/>
          </a:bodyPr>
          <a:lstStyle/>
          <a:p>
            <a:r>
              <a:rPr lang="ja-JP" altLang="en-US" b="1" dirty="0" smtClean="0">
                <a:latin typeface="Meiryo UI" panose="020B0604030504040204" pitchFamily="50" charset="-128"/>
                <a:ea typeface="Meiryo UI" panose="020B0604030504040204" pitchFamily="50" charset="-128"/>
              </a:rPr>
              <a:t>③勤務時間内に業務を終わらせる意識（大阪府）</a:t>
            </a:r>
            <a:endParaRPr kumimoji="1" lang="ja-JP" altLang="en-US" b="1" dirty="0">
              <a:latin typeface="Meiryo UI" panose="020B0604030504040204" pitchFamily="50" charset="-128"/>
              <a:ea typeface="Meiryo UI" panose="020B0604030504040204" pitchFamily="50" charset="-128"/>
            </a:endParaRPr>
          </a:p>
        </p:txBody>
      </p:sp>
      <p:sp>
        <p:nvSpPr>
          <p:cNvPr id="13" name="メモ 12"/>
          <p:cNvSpPr/>
          <p:nvPr/>
        </p:nvSpPr>
        <p:spPr>
          <a:xfrm>
            <a:off x="442999" y="4199602"/>
            <a:ext cx="8258002" cy="746589"/>
          </a:xfrm>
          <a:prstGeom prst="foldedCorner">
            <a:avLst>
              <a:gd name="adj" fmla="val 11478"/>
            </a:avLst>
          </a:prstGeom>
          <a:solidFill>
            <a:schemeClr val="accent1">
              <a:lumMod val="20000"/>
              <a:lumOff val="80000"/>
              <a:alpha val="51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◆日々</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の声掛けなど定時退庁の機運を醸成する</a:t>
            </a: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◆時間外勤務はコストとの意識を定着させる</a:t>
            </a:r>
          </a:p>
          <a:p>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◆早めの報連相で仕事の手戻りを防止する</a:t>
            </a:r>
          </a:p>
          <a:p>
            <a:endParaRPr lang="en-US" altLang="ja-JP" sz="1000" dirty="0" smtClean="0">
              <a:solidFill>
                <a:schemeClr val="tx1"/>
              </a:solidFill>
              <a:latin typeface="ＭＳ ゴシック" panose="020B0609070205080204" pitchFamily="49" charset="-128"/>
              <a:ea typeface="ＭＳ ゴシック" panose="020B0609070205080204" pitchFamily="49" charset="-128"/>
            </a:endParaRPr>
          </a:p>
        </p:txBody>
      </p:sp>
      <p:sp>
        <p:nvSpPr>
          <p:cNvPr id="14" name="テキスト ボックス 13"/>
          <p:cNvSpPr txBox="1"/>
          <p:nvPr/>
        </p:nvSpPr>
        <p:spPr>
          <a:xfrm>
            <a:off x="251520" y="5013176"/>
            <a:ext cx="6066084" cy="369332"/>
          </a:xfrm>
          <a:prstGeom prst="rect">
            <a:avLst/>
          </a:prstGeom>
          <a:noFill/>
          <a:ln>
            <a:noFill/>
          </a:ln>
        </p:spPr>
        <p:txBody>
          <a:bodyPr wrap="none" rtlCol="0">
            <a:spAutoFit/>
          </a:bodyPr>
          <a:lstStyle/>
          <a:p>
            <a:r>
              <a:rPr lang="ja-JP" altLang="en-US" b="1" dirty="0">
                <a:latin typeface="Meiryo UI" panose="020B0604030504040204" pitchFamily="50" charset="-128"/>
                <a:ea typeface="Meiryo UI" panose="020B0604030504040204" pitchFamily="50" charset="-128"/>
              </a:rPr>
              <a:t>④</a:t>
            </a:r>
            <a:r>
              <a:rPr lang="ja-JP" altLang="en-US" b="1" dirty="0" smtClean="0">
                <a:latin typeface="Meiryo UI" panose="020B0604030504040204" pitchFamily="50" charset="-128"/>
                <a:ea typeface="Meiryo UI" panose="020B0604030504040204" pitchFamily="50" charset="-128"/>
              </a:rPr>
              <a:t>５Ｓ、標準化の推進とＰＤＣＡサイクルの徹底（大阪市）</a:t>
            </a:r>
            <a:endParaRPr kumimoji="1" lang="ja-JP" altLang="en-US" b="1" dirty="0">
              <a:latin typeface="Meiryo UI" panose="020B0604030504040204" pitchFamily="50" charset="-128"/>
              <a:ea typeface="Meiryo UI" panose="020B0604030504040204" pitchFamily="50" charset="-128"/>
            </a:endParaRPr>
          </a:p>
        </p:txBody>
      </p:sp>
      <p:sp>
        <p:nvSpPr>
          <p:cNvPr id="19" name="メモ 18"/>
          <p:cNvSpPr/>
          <p:nvPr/>
        </p:nvSpPr>
        <p:spPr>
          <a:xfrm>
            <a:off x="420283" y="5382508"/>
            <a:ext cx="8258002" cy="1430868"/>
          </a:xfrm>
          <a:prstGeom prst="foldedCorner">
            <a:avLst>
              <a:gd name="adj" fmla="val 11478"/>
            </a:avLst>
          </a:prstGeom>
          <a:solidFill>
            <a:schemeClr val="accent1">
              <a:lumMod val="20000"/>
              <a:lumOff val="80000"/>
              <a:alpha val="51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◆各種研修や庁内向け情報発信を活用した啓発、実践事例の共有化</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各所属</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による５Ｓ・標準化アクションプランの策定・進捗管理・自己評価</a:t>
            </a:r>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◆改善の進め方を“標準化</a:t>
            </a:r>
            <a:r>
              <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したツールによる改善活動の促進</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761850" y="6086147"/>
            <a:ext cx="7584013" cy="654984"/>
          </a:xfrm>
          <a:prstGeom prst="rect">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＜めざす姿＞　・</a:t>
            </a:r>
            <a:r>
              <a:rPr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業務効率・生産性の向上による市民サービスの向上</a:t>
            </a:r>
            <a:endParaRPr lang="en-US" altLang="ja-JP"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PDCA</a:t>
            </a:r>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サイクルの徹底による業務執行のための基盤づくり</a:t>
            </a:r>
            <a:endParaRPr kumimoji="1"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・ワーク・ライフ・バランスの推進</a:t>
            </a:r>
            <a:endParaRPr kumimoji="1"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1" name="図 2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14478" y="3858549"/>
            <a:ext cx="1149236" cy="1154627"/>
          </a:xfrm>
          <a:prstGeom prst="rect">
            <a:avLst/>
          </a:prstGeom>
          <a:noFill/>
          <a:ln>
            <a:noFill/>
          </a:ln>
        </p:spPr>
      </p:pic>
      <p:sp>
        <p:nvSpPr>
          <p:cNvPr id="22" name="円形吹き出し 21"/>
          <p:cNvSpPr/>
          <p:nvPr/>
        </p:nvSpPr>
        <p:spPr>
          <a:xfrm>
            <a:off x="5221872" y="4199602"/>
            <a:ext cx="1593079" cy="744553"/>
          </a:xfrm>
          <a:prstGeom prst="wedgeEllipseCallout">
            <a:avLst>
              <a:gd name="adj1" fmla="val 65093"/>
              <a:gd name="adj2" fmla="val -16038"/>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ts val="1200"/>
              </a:lnSpc>
              <a:spcAft>
                <a:spcPts val="0"/>
              </a:spcAft>
            </a:pPr>
            <a:r>
              <a:rPr lang="ja-JP" sz="800" kern="100" dirty="0">
                <a:effectLst/>
                <a:latin typeface="Meiryo UI" panose="020B0604030504040204" pitchFamily="50" charset="-128"/>
                <a:ea typeface="Meiryo UI" panose="020B0604030504040204" pitchFamily="50" charset="-128"/>
                <a:cs typeface="Meiryo UI" panose="020B0604030504040204" pitchFamily="50" charset="-128"/>
              </a:rPr>
              <a:t>今日は「ゆとりの日」みんな定時退庁できるよう頑張って仕事終わらせよう</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38CA411-231B-42B9-AF63-97A64194AA60}" type="slidenum">
              <a:rPr lang="ja-JP" altLang="en-US" smtClean="0"/>
              <a:pPr/>
              <a:t>323</a:t>
            </a:fld>
            <a:endParaRPr lang="ja-JP" altLang="en-US"/>
          </a:p>
        </p:txBody>
      </p:sp>
    </p:spTree>
    <p:extLst>
      <p:ext uri="{BB962C8B-B14F-4D97-AF65-F5344CB8AC3E}">
        <p14:creationId xmlns:p14="http://schemas.microsoft.com/office/powerpoint/2010/main" val="1761784508"/>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37053" y="296180"/>
            <a:ext cx="4012975" cy="461665"/>
          </a:xfrm>
          <a:prstGeom prst="rect">
            <a:avLst/>
          </a:prstGeom>
          <a:noFill/>
        </p:spPr>
        <p:txBody>
          <a:bodyPr wrap="square" rtlCol="0">
            <a:spAutoFit/>
          </a:bodyPr>
          <a:lstStyle/>
          <a:p>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２</a:t>
            </a:r>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 環境整備</a:t>
            </a:r>
            <a:endParaRPr kumimoji="1" lang="ja-JP" altLang="en-US" sz="24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9" y="827204"/>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479227" y="1765089"/>
            <a:ext cx="4320413" cy="338554"/>
          </a:xfrm>
          <a:prstGeom prst="rect">
            <a:avLst/>
          </a:prstGeom>
          <a:noFill/>
          <a:ln>
            <a:noFill/>
          </a:ln>
        </p:spPr>
        <p:txBody>
          <a:bodyPr wrap="none" rtlCol="0">
            <a:spAutoFit/>
          </a:bodyPr>
          <a:lstStyle/>
          <a:p>
            <a:r>
              <a:rPr lang="ja-JP" altLang="en-US" sz="1600" b="1" dirty="0">
                <a:latin typeface="Meiryo UI" panose="020B0604030504040204" pitchFamily="50" charset="-128"/>
                <a:ea typeface="Meiryo UI" panose="020B0604030504040204" pitchFamily="50" charset="-128"/>
              </a:rPr>
              <a:t>１）グループ内での定時退庁の取組（大阪府）</a:t>
            </a:r>
          </a:p>
        </p:txBody>
      </p:sp>
      <p:sp>
        <p:nvSpPr>
          <p:cNvPr id="13" name="メモ 12"/>
          <p:cNvSpPr/>
          <p:nvPr/>
        </p:nvSpPr>
        <p:spPr>
          <a:xfrm>
            <a:off x="479227" y="2354311"/>
            <a:ext cx="5212146" cy="2886762"/>
          </a:xfrm>
          <a:prstGeom prst="foldedCorner">
            <a:avLst>
              <a:gd name="adj" fmla="val 12516"/>
            </a:avLst>
          </a:prstGeom>
          <a:solidFill>
            <a:schemeClr val="accent1">
              <a:lumMod val="20000"/>
              <a:lumOff val="80000"/>
              <a:alpha val="52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（ａ）時間外勤務命令の事前届出・命令の徹底</a:t>
            </a:r>
            <a:endParaRPr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○時間外</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勤務を行う場合は</a:t>
            </a:r>
            <a:r>
              <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時までに必要性を上司に報告する</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上司は部下に時間外勤務の有無を確認しその必要性を判断する</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やむを得ず時間外勤務を命じる場合は、「何を」「いつまでに」</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どこまで」処理するのかを確認し、業務の範囲を明示</a:t>
            </a:r>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（ｂ）</a:t>
            </a:r>
            <a:r>
              <a:rPr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定期的なグループミーティング</a:t>
            </a:r>
          </a:p>
          <a:p>
            <a:endPar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業務が平準化されているか</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業務品質が過剰になっていないか</a:t>
            </a:r>
          </a:p>
          <a:p>
            <a:r>
              <a:rPr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○時間外</a:t>
            </a:r>
            <a:r>
              <a:rPr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勤務の徹底管理　等</a:t>
            </a:r>
          </a:p>
          <a:p>
            <a:endPar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479227" y="1330548"/>
            <a:ext cx="1426994" cy="307777"/>
          </a:xfrm>
          <a:prstGeom prst="rect">
            <a:avLst/>
          </a:prstGeom>
          <a:noFill/>
          <a:ln>
            <a:noFill/>
          </a:ln>
        </p:spPr>
        <p:txBody>
          <a:bodyPr wrap="none" rtlCol="0">
            <a:spAutoFit/>
          </a:bodyPr>
          <a:lstStyle/>
          <a:p>
            <a:r>
              <a:rPr lang="ja-JP" altLang="en-US" sz="1400" b="1" dirty="0" smtClean="0">
                <a:latin typeface="Meiryo UI" panose="020B0604030504040204" pitchFamily="50" charset="-128"/>
                <a:ea typeface="Meiryo UI" panose="020B0604030504040204" pitchFamily="50" charset="-128"/>
              </a:rPr>
              <a:t>＜改革の取組＞</a:t>
            </a:r>
            <a:endParaRPr kumimoji="1" lang="ja-JP" altLang="en-US" sz="1400" b="1"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270459" y="863664"/>
            <a:ext cx="2242922" cy="369332"/>
          </a:xfrm>
          <a:prstGeom prst="rect">
            <a:avLst/>
          </a:prstGeom>
          <a:noFill/>
          <a:ln>
            <a:noFill/>
          </a:ln>
        </p:spPr>
        <p:txBody>
          <a:bodyPr wrap="none" rtlCol="0">
            <a:spAutoFit/>
          </a:bodyPr>
          <a:lstStyle/>
          <a:p>
            <a:r>
              <a:rPr lang="ja-JP" altLang="en-US" b="1" dirty="0" smtClean="0">
                <a:latin typeface="Meiryo UI" panose="020B0604030504040204" pitchFamily="50" charset="-128"/>
                <a:ea typeface="Meiryo UI" panose="020B0604030504040204" pitchFamily="50" charset="-128"/>
              </a:rPr>
              <a:t>①長時間労働の是正</a:t>
            </a:r>
            <a:endParaRPr lang="ja-JP" altLang="en-US" b="1" dirty="0">
              <a:latin typeface="Meiryo UI" panose="020B0604030504040204" pitchFamily="50" charset="-128"/>
              <a:ea typeface="Meiryo UI" panose="020B0604030504040204" pitchFamily="50" charset="-128"/>
            </a:endParaRPr>
          </a:p>
        </p:txBody>
      </p:sp>
      <p:grpSp>
        <p:nvGrpSpPr>
          <p:cNvPr id="37" name="グループ化 36"/>
          <p:cNvGrpSpPr/>
          <p:nvPr/>
        </p:nvGrpSpPr>
        <p:grpSpPr>
          <a:xfrm>
            <a:off x="5741799" y="2269313"/>
            <a:ext cx="3358478" cy="1826272"/>
            <a:chOff x="5726118" y="1756470"/>
            <a:chExt cx="3358478" cy="1826272"/>
          </a:xfrm>
        </p:grpSpPr>
        <p:pic>
          <p:nvPicPr>
            <p:cNvPr id="38" name="図 37"/>
            <p:cNvPicPr/>
            <p:nvPr/>
          </p:nvPicPr>
          <p:blipFill>
            <a:blip r:embed="rId2">
              <a:extLst>
                <a:ext uri="{28A0092B-C50C-407E-A947-70E740481C1C}">
                  <a14:useLocalDpi xmlns:a14="http://schemas.microsoft.com/office/drawing/2010/main" val="0"/>
                </a:ext>
              </a:extLst>
            </a:blip>
            <a:stretch>
              <a:fillRect/>
            </a:stretch>
          </p:blipFill>
          <p:spPr>
            <a:xfrm>
              <a:off x="5726118" y="2095024"/>
              <a:ext cx="3358478" cy="1370125"/>
            </a:xfrm>
            <a:prstGeom prst="rect">
              <a:avLst/>
            </a:prstGeom>
          </p:spPr>
        </p:pic>
        <p:grpSp>
          <p:nvGrpSpPr>
            <p:cNvPr id="39" name="グループ化 38"/>
            <p:cNvGrpSpPr/>
            <p:nvPr/>
          </p:nvGrpSpPr>
          <p:grpSpPr>
            <a:xfrm>
              <a:off x="6482022" y="1756470"/>
              <a:ext cx="1844151" cy="1826272"/>
              <a:chOff x="6482022" y="1756470"/>
              <a:chExt cx="1844151" cy="1826272"/>
            </a:xfrm>
          </p:grpSpPr>
          <p:sp>
            <p:nvSpPr>
              <p:cNvPr id="40" name="円形吹き出し 39"/>
              <p:cNvSpPr/>
              <p:nvPr/>
            </p:nvSpPr>
            <p:spPr>
              <a:xfrm>
                <a:off x="6482022" y="2554042"/>
                <a:ext cx="1420626" cy="1028700"/>
              </a:xfrm>
              <a:prstGeom prst="wedgeEllipseCallout">
                <a:avLst>
                  <a:gd name="adj1" fmla="val 70716"/>
                  <a:gd name="adj2" fmla="val -29435"/>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ts val="1200"/>
                  </a:lnSpc>
                  <a:spcAft>
                    <a:spcPts val="0"/>
                  </a:spcAft>
                </a:pPr>
                <a:r>
                  <a:rPr lang="ja-JP" sz="800" kern="100" dirty="0">
                    <a:effectLst/>
                    <a:latin typeface="Meiryo UI" panose="020B0604030504040204" pitchFamily="50" charset="-128"/>
                    <a:ea typeface="Meiryo UI" panose="020B0604030504040204" pitchFamily="50" charset="-128"/>
                    <a:cs typeface="Meiryo UI" panose="020B0604030504040204" pitchFamily="50" charset="-128"/>
                  </a:rPr>
                  <a:t>明日の朝一の会議資料の修正が必要ですので１時間残業します</a:t>
                </a:r>
                <a:endParaRPr lang="ja-JP" sz="105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円形吹き出し 40"/>
              <p:cNvSpPr/>
              <p:nvPr/>
            </p:nvSpPr>
            <p:spPr>
              <a:xfrm>
                <a:off x="6774287" y="1756470"/>
                <a:ext cx="1551886" cy="572660"/>
              </a:xfrm>
              <a:prstGeom prst="wedgeEllipseCallout">
                <a:avLst>
                  <a:gd name="adj1" fmla="val -57347"/>
                  <a:gd name="adj2" fmla="val 74056"/>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ts val="1200"/>
                  </a:lnSpc>
                  <a:spcAft>
                    <a:spcPts val="0"/>
                  </a:spcAft>
                </a:pPr>
                <a:r>
                  <a:rPr lang="ja-JP" altLang="ja-JP" sz="800" kern="100" dirty="0">
                    <a:latin typeface="Meiryo UI" panose="020B0604030504040204" pitchFamily="50" charset="-128"/>
                    <a:ea typeface="Meiryo UI" panose="020B0604030504040204" pitchFamily="50" charset="-128"/>
                    <a:cs typeface="Meiryo UI" panose="020B0604030504040204" pitchFamily="50" charset="-128"/>
                  </a:rPr>
                  <a:t>仕事の進み具合どう？</a:t>
                </a:r>
                <a:endParaRPr lang="en-US" altLang="ja-JP" sz="800" kern="1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spcAft>
                    <a:spcPts val="0"/>
                  </a:spcAft>
                </a:pPr>
                <a:r>
                  <a:rPr lang="ja-JP" altLang="ja-JP" sz="800" kern="100" dirty="0">
                    <a:latin typeface="Meiryo UI" panose="020B0604030504040204" pitchFamily="50" charset="-128"/>
                    <a:ea typeface="Meiryo UI" panose="020B0604030504040204" pitchFamily="50" charset="-128"/>
                    <a:cs typeface="Meiryo UI" panose="020B0604030504040204" pitchFamily="50" charset="-128"/>
                  </a:rPr>
                  <a:t>残業になりそうか？</a:t>
                </a:r>
                <a:endParaRPr lang="ja-JP" altLang="ja-JP" sz="1050" kern="100" dirty="0">
                  <a:latin typeface="Meiryo UI" panose="020B0604030504040204" pitchFamily="50" charset="-128"/>
                  <a:ea typeface="Meiryo UI" panose="020B0604030504040204" pitchFamily="50" charset="-128"/>
                  <a:cs typeface="Meiryo UI" panose="020B0604030504040204" pitchFamily="50" charset="-128"/>
                </a:endParaRPr>
              </a:p>
            </p:txBody>
          </p:sp>
        </p:grpSp>
      </p:grpSp>
      <p:pic>
        <p:nvPicPr>
          <p:cNvPr id="42" name="図 41"/>
          <p:cNvPicPr/>
          <p:nvPr/>
        </p:nvPicPr>
        <p:blipFill>
          <a:blip r:embed="rId3">
            <a:extLst>
              <a:ext uri="{28A0092B-C50C-407E-A947-70E740481C1C}">
                <a14:useLocalDpi xmlns:a14="http://schemas.microsoft.com/office/drawing/2010/main" val="0"/>
              </a:ext>
            </a:extLst>
          </a:blip>
          <a:srcRect/>
          <a:stretch>
            <a:fillRect/>
          </a:stretch>
        </p:blipFill>
        <p:spPr bwMode="auto">
          <a:xfrm>
            <a:off x="6661642" y="4474655"/>
            <a:ext cx="1400175" cy="1748155"/>
          </a:xfrm>
          <a:prstGeom prst="rect">
            <a:avLst/>
          </a:prstGeom>
          <a:noFill/>
          <a:ln>
            <a:noFill/>
          </a:ln>
        </p:spPr>
      </p:pic>
      <p:sp>
        <p:nvSpPr>
          <p:cNvPr id="5" name="スライド番号プレースホルダー 4"/>
          <p:cNvSpPr>
            <a:spLocks noGrp="1"/>
          </p:cNvSpPr>
          <p:nvPr>
            <p:ph type="sldNum" sz="quarter" idx="12"/>
          </p:nvPr>
        </p:nvSpPr>
        <p:spPr/>
        <p:txBody>
          <a:bodyPr/>
          <a:lstStyle/>
          <a:p>
            <a:fld id="{138CA411-231B-42B9-AF63-97A64194AA60}" type="slidenum">
              <a:rPr lang="ja-JP" altLang="en-US" smtClean="0"/>
              <a:pPr/>
              <a:t>324</a:t>
            </a:fld>
            <a:endParaRPr lang="ja-JP" altLang="en-US"/>
          </a:p>
        </p:txBody>
      </p:sp>
    </p:spTree>
    <p:extLst>
      <p:ext uri="{BB962C8B-B14F-4D97-AF65-F5344CB8AC3E}">
        <p14:creationId xmlns:p14="http://schemas.microsoft.com/office/powerpoint/2010/main" val="148164851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079" y="3173314"/>
            <a:ext cx="4387740" cy="338554"/>
          </a:xfrm>
          <a:prstGeom prst="rect">
            <a:avLst/>
          </a:prstGeom>
          <a:noFill/>
          <a:ln>
            <a:noFill/>
          </a:ln>
        </p:spPr>
        <p:txBody>
          <a:bodyPr wrap="none" rtlCol="0">
            <a:spAutoFit/>
          </a:bodyPr>
          <a:lstStyle/>
          <a:p>
            <a:r>
              <a:rPr lang="ja-JP" altLang="en-US" sz="1600" b="1" dirty="0" smtClean="0">
                <a:latin typeface="Meiryo UI" panose="020B0604030504040204" pitchFamily="50" charset="-128"/>
                <a:ea typeface="Meiryo UI" panose="020B0604030504040204" pitchFamily="50" charset="-128"/>
              </a:rPr>
              <a:t>３） 過重労働ゼロに向けた改善措置（大阪府）</a:t>
            </a:r>
            <a:endParaRPr kumimoji="1" lang="ja-JP" altLang="en-US" sz="1600" b="1" dirty="0">
              <a:latin typeface="Meiryo UI" panose="020B0604030504040204" pitchFamily="50" charset="-128"/>
              <a:ea typeface="Meiryo UI" panose="020B0604030504040204" pitchFamily="50" charset="-128"/>
            </a:endParaRPr>
          </a:p>
        </p:txBody>
      </p:sp>
      <p:sp>
        <p:nvSpPr>
          <p:cNvPr id="3" name="正方形/長方形 2"/>
          <p:cNvSpPr/>
          <p:nvPr/>
        </p:nvSpPr>
        <p:spPr>
          <a:xfrm>
            <a:off x="475101" y="3579369"/>
            <a:ext cx="7778840" cy="584775"/>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過重労働の目安とされている月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80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時間</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を超える職員に対する対応の手続き等をルール化し、職員の健康</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保持</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・活力の向上を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図る（</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239" y="4164144"/>
            <a:ext cx="6177810" cy="2693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テキスト ボックス 10"/>
          <p:cNvSpPr txBox="1"/>
          <p:nvPr/>
        </p:nvSpPr>
        <p:spPr>
          <a:xfrm>
            <a:off x="273208" y="220451"/>
            <a:ext cx="3655168" cy="338554"/>
          </a:xfrm>
          <a:prstGeom prst="rect">
            <a:avLst/>
          </a:prstGeom>
          <a:noFill/>
          <a:ln>
            <a:noFill/>
          </a:ln>
        </p:spPr>
        <p:txBody>
          <a:bodyPr wrap="none" rtlCol="0">
            <a:spAutoFit/>
          </a:bodyPr>
          <a:lstStyle/>
          <a:p>
            <a:r>
              <a:rPr lang="ja-JP" altLang="en-US" sz="1600" b="1" dirty="0" smtClean="0">
                <a:latin typeface="Meiryo UI" panose="020B0604030504040204" pitchFamily="50" charset="-128"/>
                <a:ea typeface="Meiryo UI" panose="020B0604030504040204" pitchFamily="50" charset="-128"/>
              </a:rPr>
              <a:t>２） 時間外勤務の見える化（大阪府）</a:t>
            </a:r>
            <a:endParaRPr kumimoji="1" lang="ja-JP" altLang="en-US" sz="1600" b="1"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475101" y="626506"/>
            <a:ext cx="7939994" cy="338554"/>
          </a:xfrm>
          <a:prstGeom prst="rect">
            <a:avLst/>
          </a:prstGeom>
          <a:noFill/>
          <a:ln>
            <a:noFill/>
          </a:ln>
        </p:spPr>
        <p:txBody>
          <a:bodyPr wrap="none" rtlCol="0">
            <a:spAutoFit/>
          </a:bodyPr>
          <a:lstStyle/>
          <a:p>
            <a:r>
              <a:rPr lang="ja-JP" altLang="ja-JP" sz="1600" dirty="0">
                <a:latin typeface="Meiryo UI" panose="020B0604030504040204" pitchFamily="50" charset="-128"/>
                <a:ea typeface="Meiryo UI" panose="020B0604030504040204" pitchFamily="50" charset="-128"/>
                <a:cs typeface="Meiryo UI" panose="020B0604030504040204" pitchFamily="50" charset="-128"/>
              </a:rPr>
              <a:t>グループ長が共有システムを活用し部下の時間外勤務の徹底管理</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実施（</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475101" y="1102202"/>
            <a:ext cx="2215671" cy="253916"/>
          </a:xfrm>
          <a:prstGeom prst="rect">
            <a:avLst/>
          </a:prstGeom>
          <a:noFill/>
          <a:ln>
            <a:noFill/>
          </a:ln>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rPr>
              <a:t>［時間外勤務管理シート　イメージ］</a:t>
            </a:r>
            <a:endParaRPr kumimoji="1" lang="ja-JP" altLang="en-US" sz="1050" dirty="0">
              <a:latin typeface="Meiryo UI" panose="020B0604030504040204" pitchFamily="50" charset="-128"/>
              <a:ea typeface="Meiryo UI" panose="020B0604030504040204" pitchFamily="50" charset="-128"/>
            </a:endParaRPr>
          </a:p>
        </p:txBody>
      </p:sp>
      <p:pic>
        <p:nvPicPr>
          <p:cNvPr id="14" name="図 13"/>
          <p:cNvPicPr/>
          <p:nvPr/>
        </p:nvPicPr>
        <p:blipFill>
          <a:blip r:embed="rId3"/>
          <a:stretch>
            <a:fillRect/>
          </a:stretch>
        </p:blipFill>
        <p:spPr>
          <a:xfrm>
            <a:off x="475101" y="1285757"/>
            <a:ext cx="4157531" cy="1608245"/>
          </a:xfrm>
          <a:prstGeom prst="rect">
            <a:avLst/>
          </a:prstGeom>
        </p:spPr>
      </p:pic>
      <p:sp>
        <p:nvSpPr>
          <p:cNvPr id="16" name="正方形/長方形 15"/>
          <p:cNvSpPr/>
          <p:nvPr/>
        </p:nvSpPr>
        <p:spPr>
          <a:xfrm>
            <a:off x="4693350" y="1381972"/>
            <a:ext cx="4285784" cy="1615827"/>
          </a:xfrm>
          <a:prstGeom prst="rect">
            <a:avLst/>
          </a:prstGeom>
        </p:spPr>
        <p:txBody>
          <a:bodyPr wrap="square">
            <a:spAutoFit/>
          </a:bodyPr>
          <a:lstStyle/>
          <a:p>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100" b="1" dirty="0" smtClean="0">
                <a:latin typeface="Meiryo UI" panose="020B0604030504040204" pitchFamily="50" charset="-128"/>
                <a:ea typeface="Meiryo UI" panose="020B0604030504040204" pitchFamily="50" charset="-128"/>
                <a:cs typeface="Meiryo UI" panose="020B0604030504040204" pitchFamily="50" charset="-128"/>
              </a:rPr>
              <a:t>目</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100" b="1" dirty="0" smtClean="0">
                <a:latin typeface="Meiryo UI" panose="020B0604030504040204" pitchFamily="50" charset="-128"/>
                <a:ea typeface="Meiryo UI" panose="020B0604030504040204" pitchFamily="50" charset="-128"/>
                <a:cs typeface="Meiryo UI" panose="020B0604030504040204" pitchFamily="50" charset="-128"/>
              </a:rPr>
              <a:t>的 </a:t>
            </a:r>
            <a:endParaRPr lang="ja-JP"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実績数</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をグループ内で見える</a:t>
            </a:r>
            <a:r>
              <a:rPr lang="ja-JP" altLang="ja-JP" sz="1100" dirty="0" err="1">
                <a:latin typeface="Meiryo UI" panose="020B0604030504040204" pitchFamily="50" charset="-128"/>
                <a:ea typeface="Meiryo UI" panose="020B0604030504040204" pitchFamily="50" charset="-128"/>
                <a:cs typeface="Meiryo UI" panose="020B0604030504040204" pitchFamily="50" charset="-128"/>
              </a:rPr>
              <a:t>化する</a:t>
            </a:r>
            <a:endParaRPr lang="ja-JP"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目標値</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を設定し時間外勤務数を日々管理する</a:t>
            </a:r>
          </a:p>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グループ内</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での業務の平準化に役立てる</a:t>
            </a:r>
          </a:p>
          <a:p>
            <a:endParaRPr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100" b="1" dirty="0" smtClean="0">
                <a:latin typeface="Meiryo UI" panose="020B0604030504040204" pitchFamily="50" charset="-128"/>
                <a:ea typeface="Meiryo UI" panose="020B0604030504040204" pitchFamily="50" charset="-128"/>
                <a:cs typeface="Meiryo UI" panose="020B0604030504040204" pitchFamily="50" charset="-128"/>
              </a:rPr>
              <a:t>使い方 </a:t>
            </a:r>
            <a:endParaRPr lang="ja-JP" altLang="ja-JP" sz="11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①</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グループ長が管理シートに目標値設定、日々の時間外実績を入力</a:t>
            </a:r>
          </a:p>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②</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共有サーバ等でグループ内で共有</a:t>
            </a:r>
          </a:p>
          <a:p>
            <a:r>
              <a:rPr lang="en-US" altLang="ja-JP" sz="1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100" dirty="0" smtClean="0">
                <a:latin typeface="Meiryo UI" panose="020B0604030504040204" pitchFamily="50" charset="-128"/>
                <a:ea typeface="Meiryo UI" panose="020B0604030504040204" pitchFamily="50" charset="-128"/>
                <a:cs typeface="Meiryo UI" panose="020B0604030504040204" pitchFamily="50" charset="-128"/>
              </a:rPr>
              <a:t>③</a:t>
            </a:r>
            <a:r>
              <a:rPr lang="ja-JP" altLang="ja-JP" sz="1100" dirty="0">
                <a:latin typeface="Meiryo UI" panose="020B0604030504040204" pitchFamily="50" charset="-128"/>
                <a:ea typeface="Meiryo UI" panose="020B0604030504040204" pitchFamily="50" charset="-128"/>
                <a:cs typeface="Meiryo UI" panose="020B0604030504040204" pitchFamily="50" charset="-128"/>
              </a:rPr>
              <a:t>定期的なグループミーティングで活用</a:t>
            </a:r>
          </a:p>
        </p:txBody>
      </p:sp>
      <p:sp>
        <p:nvSpPr>
          <p:cNvPr id="5" name="スライド番号プレースホルダー 4"/>
          <p:cNvSpPr>
            <a:spLocks noGrp="1"/>
          </p:cNvSpPr>
          <p:nvPr>
            <p:ph type="sldNum" sz="quarter" idx="12"/>
          </p:nvPr>
        </p:nvSpPr>
        <p:spPr/>
        <p:txBody>
          <a:bodyPr/>
          <a:lstStyle/>
          <a:p>
            <a:fld id="{138CA411-231B-42B9-AF63-97A64194AA60}" type="slidenum">
              <a:rPr lang="ja-JP" altLang="en-US" smtClean="0"/>
              <a:pPr/>
              <a:t>325</a:t>
            </a:fld>
            <a:endParaRPr lang="ja-JP" altLang="en-US"/>
          </a:p>
        </p:txBody>
      </p:sp>
    </p:spTree>
    <p:extLst>
      <p:ext uri="{BB962C8B-B14F-4D97-AF65-F5344CB8AC3E}">
        <p14:creationId xmlns:p14="http://schemas.microsoft.com/office/powerpoint/2010/main" val="42278299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p:cNvGrpSpPr/>
          <p:nvPr/>
        </p:nvGrpSpPr>
        <p:grpSpPr>
          <a:xfrm>
            <a:off x="209554" y="1940193"/>
            <a:ext cx="4224000" cy="2673369"/>
            <a:chOff x="213765" y="2926776"/>
            <a:chExt cx="4576000" cy="3168000"/>
          </a:xfrm>
        </p:grpSpPr>
        <p:graphicFrame>
          <p:nvGraphicFramePr>
            <p:cNvPr id="8" name="グラフ 7"/>
            <p:cNvGraphicFramePr>
              <a:graphicFrameLocks noChangeAspect="1"/>
            </p:cNvGraphicFramePr>
            <p:nvPr>
              <p:extLst/>
            </p:nvPr>
          </p:nvGraphicFramePr>
          <p:xfrm>
            <a:off x="213765" y="2926776"/>
            <a:ext cx="4576000" cy="3168000"/>
          </p:xfrm>
          <a:graphic>
            <a:graphicData uri="http://schemas.openxmlformats.org/drawingml/2006/chart">
              <c:chart xmlns:c="http://schemas.openxmlformats.org/drawingml/2006/chart" xmlns:r="http://schemas.openxmlformats.org/officeDocument/2006/relationships" r:id="rId3"/>
            </a:graphicData>
          </a:graphic>
        </p:graphicFrame>
        <p:sp>
          <p:nvSpPr>
            <p:cNvPr id="17" name="正方形/長方形 16"/>
            <p:cNvSpPr>
              <a:spLocks noChangeAspect="1"/>
            </p:cNvSpPr>
            <p:nvPr/>
          </p:nvSpPr>
          <p:spPr>
            <a:xfrm>
              <a:off x="610200" y="3211888"/>
              <a:ext cx="1942203" cy="8638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23" b="0" i="0" u="sng" strike="noStrike" kern="1200" cap="none" spc="0" normalizeH="0" baseline="0" noProof="0" dirty="0">
                  <a:ln>
                    <a:noFill/>
                  </a:ln>
                  <a:solidFill>
                    <a:prstClr val="black"/>
                  </a:solidFill>
                  <a:effectLst/>
                  <a:uLnTx/>
                  <a:uFillTx/>
                  <a:latin typeface="Meiryo UI"/>
                  <a:ea typeface="Meiryo UI"/>
                  <a:cs typeface="+mn-cs"/>
                </a:rPr>
                <a:t>推移：</a:t>
              </a:r>
              <a:r>
                <a:rPr kumimoji="1" lang="en-US" altLang="ja-JP" sz="923" b="0" i="0" u="sng" strike="noStrike" kern="1200" cap="none" spc="0" normalizeH="0" baseline="0" noProof="0" dirty="0">
                  <a:ln>
                    <a:noFill/>
                  </a:ln>
                  <a:solidFill>
                    <a:prstClr val="black"/>
                  </a:solidFill>
                  <a:effectLst/>
                  <a:uLnTx/>
                  <a:uFillTx/>
                  <a:latin typeface="Meiryo UI"/>
                  <a:ea typeface="Meiryo UI"/>
                  <a:cs typeface="+mn-cs"/>
                </a:rPr>
                <a:t>2009 </a:t>
              </a:r>
              <a:r>
                <a:rPr kumimoji="1" lang="ja-JP" altLang="en-US" sz="923" b="0" i="0" u="sng" strike="noStrike" kern="1200" cap="none" spc="0" normalizeH="0" baseline="0" noProof="0" dirty="0">
                  <a:ln>
                    <a:noFill/>
                  </a:ln>
                  <a:solidFill>
                    <a:prstClr val="black"/>
                  </a:solidFill>
                  <a:effectLst/>
                  <a:uLnTx/>
                  <a:uFillTx/>
                  <a:latin typeface="Meiryo UI"/>
                  <a:ea typeface="Meiryo UI"/>
                  <a:cs typeface="+mn-cs"/>
                </a:rPr>
                <a:t>⇒ </a:t>
              </a:r>
              <a:r>
                <a:rPr kumimoji="1" lang="en-US" altLang="ja-JP" sz="923" b="0" i="0" u="sng" strike="noStrike" kern="1200" cap="none" spc="0" normalizeH="0" baseline="0" noProof="0" dirty="0">
                  <a:ln>
                    <a:noFill/>
                  </a:ln>
                  <a:solidFill>
                    <a:prstClr val="black"/>
                  </a:solidFill>
                  <a:effectLst/>
                  <a:uLnTx/>
                  <a:uFillTx/>
                  <a:latin typeface="Meiryo UI"/>
                  <a:ea typeface="Meiryo UI"/>
                  <a:cs typeface="+mn-cs"/>
                </a:rPr>
                <a:t>2017</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srgbClr val="1F497D"/>
                  </a:solidFill>
                  <a:effectLst/>
                  <a:uLnTx/>
                  <a:uFillTx/>
                  <a:latin typeface="Meiryo UI"/>
                  <a:ea typeface="Meiryo UI"/>
                  <a:cs typeface="+mn-cs"/>
                </a:rPr>
                <a:t>　</a:t>
              </a: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関空　</a:t>
              </a:r>
              <a:r>
                <a:rPr kumimoji="1" lang="en-US" altLang="ja-JP" sz="923" b="0" i="0" u="none" strike="noStrike" kern="1200" cap="none" spc="0" normalizeH="0" baseline="0" noProof="0" dirty="0">
                  <a:ln>
                    <a:noFill/>
                  </a:ln>
                  <a:solidFill>
                    <a:prstClr val="black"/>
                  </a:solidFill>
                  <a:effectLst/>
                  <a:uLnTx/>
                  <a:uFillTx/>
                  <a:latin typeface="Meiryo UI"/>
                  <a:ea typeface="Meiryo UI"/>
                  <a:cs typeface="+mn-cs"/>
                </a:rPr>
                <a:t>17</a:t>
              </a: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便 ⇒ </a:t>
              </a:r>
              <a:r>
                <a:rPr kumimoji="1" lang="en-US" altLang="ja-JP" sz="923" b="0" i="0" u="none" strike="noStrike" kern="1200" cap="none" spc="0" normalizeH="0" baseline="0" noProof="0" dirty="0" smtClean="0">
                  <a:ln>
                    <a:noFill/>
                  </a:ln>
                  <a:solidFill>
                    <a:prstClr val="black"/>
                  </a:solidFill>
                  <a:effectLst/>
                  <a:uLnTx/>
                  <a:uFillTx/>
                  <a:latin typeface="Meiryo UI"/>
                  <a:ea typeface="Meiryo UI"/>
                  <a:cs typeface="+mn-cs"/>
                </a:rPr>
                <a:t>431</a:t>
              </a:r>
              <a:r>
                <a:rPr kumimoji="1" lang="ja-JP" altLang="en-US" sz="923" b="0" i="0" u="none" strike="noStrike" kern="1200" cap="none" spc="0" normalizeH="0" baseline="0" noProof="0" dirty="0" smtClean="0">
                  <a:ln>
                    <a:noFill/>
                  </a:ln>
                  <a:solidFill>
                    <a:prstClr val="black"/>
                  </a:solidFill>
                  <a:effectLst/>
                  <a:uLnTx/>
                  <a:uFillTx/>
                  <a:latin typeface="Meiryo UI"/>
                  <a:ea typeface="Meiryo UI"/>
                  <a:cs typeface="+mn-cs"/>
                </a:rPr>
                <a:t>便</a:t>
              </a:r>
              <a:endParaRPr kumimoji="1" lang="en-US" altLang="ja-JP" sz="923"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923" b="0" i="0" u="none" strike="noStrike" kern="1200" cap="none" spc="0" normalizeH="0" baseline="0" noProof="0" dirty="0">
                  <a:ln>
                    <a:noFill/>
                  </a:ln>
                  <a:solidFill>
                    <a:prstClr val="black"/>
                  </a:solidFill>
                  <a:effectLst/>
                  <a:uLnTx/>
                  <a:uFillTx/>
                  <a:latin typeface="Meiryo UI"/>
                  <a:ea typeface="Meiryo UI"/>
                  <a:cs typeface="+mn-cs"/>
                </a:rPr>
                <a:t>            3</a:t>
              </a: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 ⇒ </a:t>
              </a:r>
              <a:r>
                <a:rPr kumimoji="1" lang="en-US" altLang="ja-JP" sz="923" b="0" i="0" u="none" strike="noStrike" kern="1200" cap="none" spc="0" normalizeH="0" baseline="0" noProof="0" dirty="0" smtClean="0">
                  <a:ln>
                    <a:noFill/>
                  </a:ln>
                  <a:solidFill>
                    <a:prstClr val="black"/>
                  </a:solidFill>
                  <a:effectLst/>
                  <a:uLnTx/>
                  <a:uFillTx/>
                  <a:latin typeface="Meiryo UI"/>
                  <a:ea typeface="Meiryo UI"/>
                  <a:cs typeface="+mn-cs"/>
                </a:rPr>
                <a:t>37</a:t>
              </a:r>
              <a:r>
                <a:rPr kumimoji="1" lang="ja-JP" altLang="en-US" sz="923" b="0" i="0" u="none" strike="noStrike" kern="1200" cap="none" spc="0" normalizeH="0" baseline="0" noProof="0" dirty="0" smtClean="0">
                  <a:ln>
                    <a:noFill/>
                  </a:ln>
                  <a:solidFill>
                    <a:prstClr val="black"/>
                  </a:solidFill>
                  <a:effectLst/>
                  <a:uLnTx/>
                  <a:uFillTx/>
                  <a:latin typeface="Meiryo UI"/>
                  <a:ea typeface="Meiryo UI"/>
                  <a:cs typeface="+mn-cs"/>
                </a:rPr>
                <a:t>％</a:t>
              </a:r>
              <a:endParaRPr kumimoji="1" lang="en-US" altLang="ja-JP" sz="923"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　成田＋羽田　</a:t>
              </a:r>
              <a:r>
                <a:rPr kumimoji="1" lang="en-US" altLang="ja-JP" sz="923" b="0" i="0" u="none" strike="noStrike" kern="1200" cap="none" spc="0" normalizeH="0" baseline="0" noProof="0" dirty="0">
                  <a:ln>
                    <a:noFill/>
                  </a:ln>
                  <a:solidFill>
                    <a:prstClr val="black"/>
                  </a:solidFill>
                  <a:effectLst/>
                  <a:uLnTx/>
                  <a:uFillTx/>
                  <a:latin typeface="Meiryo UI"/>
                  <a:ea typeface="Meiryo UI"/>
                  <a:cs typeface="+mn-cs"/>
                </a:rPr>
                <a:t>14</a:t>
              </a: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便 ⇒ </a:t>
              </a:r>
              <a:r>
                <a:rPr kumimoji="1" lang="en-US" altLang="ja-JP" sz="923" b="0" i="0" u="none" strike="noStrike" kern="1200" cap="none" spc="0" normalizeH="0" baseline="0" noProof="0" dirty="0" smtClean="0">
                  <a:ln>
                    <a:noFill/>
                  </a:ln>
                  <a:solidFill>
                    <a:prstClr val="black"/>
                  </a:solidFill>
                  <a:effectLst/>
                  <a:uLnTx/>
                  <a:uFillTx/>
                  <a:latin typeface="Meiryo UI"/>
                  <a:ea typeface="Meiryo UI"/>
                  <a:cs typeface="+mn-cs"/>
                </a:rPr>
                <a:t>333</a:t>
              </a:r>
              <a:r>
                <a:rPr kumimoji="1" lang="ja-JP" altLang="en-US" sz="923" b="0" i="0" u="none" strike="noStrike" kern="1200" cap="none" spc="0" normalizeH="0" baseline="0" noProof="0" dirty="0" smtClean="0">
                  <a:ln>
                    <a:noFill/>
                  </a:ln>
                  <a:solidFill>
                    <a:prstClr val="black"/>
                  </a:solidFill>
                  <a:effectLst/>
                  <a:uLnTx/>
                  <a:uFillTx/>
                  <a:latin typeface="Meiryo UI"/>
                  <a:ea typeface="Meiryo UI"/>
                  <a:cs typeface="+mn-cs"/>
                </a:rPr>
                <a:t>便</a:t>
              </a:r>
              <a:endParaRPr kumimoji="1" lang="en-US" altLang="ja-JP" sz="923"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　　　　　　　　　　１％ ⇒ </a:t>
              </a:r>
              <a:r>
                <a:rPr kumimoji="1" lang="en-US" altLang="ja-JP" sz="923" b="0" i="0" u="none" strike="noStrike" kern="1200" cap="none" spc="0" normalizeH="0" baseline="0" noProof="0" dirty="0" smtClean="0">
                  <a:ln>
                    <a:noFill/>
                  </a:ln>
                  <a:solidFill>
                    <a:prstClr val="black"/>
                  </a:solidFill>
                  <a:effectLst/>
                  <a:uLnTx/>
                  <a:uFillTx/>
                  <a:latin typeface="Meiryo UI"/>
                  <a:ea typeface="Meiryo UI"/>
                  <a:cs typeface="+mn-cs"/>
                </a:rPr>
                <a:t>14</a:t>
              </a:r>
              <a:r>
                <a:rPr kumimoji="1" lang="ja-JP" altLang="en-US" sz="923" b="0" i="0" u="none" strike="noStrike" kern="1200" cap="none" spc="0" normalizeH="0" baseline="0" noProof="0" dirty="0" smtClean="0">
                  <a:ln>
                    <a:noFill/>
                  </a:ln>
                  <a:solidFill>
                    <a:prstClr val="black"/>
                  </a:solidFill>
                  <a:effectLst/>
                  <a:uLnTx/>
                  <a:uFillTx/>
                  <a:latin typeface="Meiryo UI"/>
                  <a:ea typeface="Meiryo UI"/>
                  <a:cs typeface="+mn-cs"/>
                </a:rPr>
                <a:t>％</a:t>
              </a:r>
              <a:endParaRPr kumimoji="1" lang="en-US" altLang="ja-JP" sz="923" b="0" i="0" u="none" strike="noStrike" kern="1200" cap="none" spc="0" normalizeH="0" baseline="0" noProof="0" dirty="0">
                <a:ln>
                  <a:noFill/>
                </a:ln>
                <a:solidFill>
                  <a:prstClr val="black"/>
                </a:solidFill>
                <a:effectLst/>
                <a:uLnTx/>
                <a:uFillTx/>
                <a:latin typeface="Meiryo UI"/>
                <a:ea typeface="Meiryo UI"/>
                <a:cs typeface="+mn-cs"/>
              </a:endParaRPr>
            </a:p>
          </p:txBody>
        </p:sp>
      </p:grpSp>
      <p:sp>
        <p:nvSpPr>
          <p:cNvPr id="2" name="テキスト ボックス 1"/>
          <p:cNvSpPr txBox="1"/>
          <p:nvPr/>
        </p:nvSpPr>
        <p:spPr>
          <a:xfrm>
            <a:off x="270458" y="520926"/>
            <a:ext cx="3145413"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　成果（現時点の到達点）</a:t>
            </a: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494040" y="860168"/>
            <a:ext cx="8246441" cy="1058238"/>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569" b="0" i="0" u="none" strike="noStrike" kern="1200" cap="none" spc="0" normalizeH="0" baseline="0" noProof="0" dirty="0">
                <a:ln>
                  <a:noFill/>
                </a:ln>
                <a:solidFill>
                  <a:prstClr val="black"/>
                </a:solidFill>
                <a:effectLst/>
                <a:uLnTx/>
                <a:uFillTx/>
                <a:latin typeface="Meiryo UI"/>
                <a:ea typeface="Meiryo UI"/>
                <a:cs typeface="+mn-cs"/>
              </a:rPr>
              <a:t>〇関空・伊丹の経営統合、コンセッションを通した民間企業による空港運営への移行により、</a:t>
            </a:r>
            <a:r>
              <a:rPr kumimoji="1" lang="ja-JP" altLang="en-US" sz="1569" b="1" i="0" u="none" strike="noStrike" kern="1200" cap="none" spc="0" normalizeH="0" baseline="0" noProof="0" dirty="0">
                <a:ln>
                  <a:noFill/>
                </a:ln>
                <a:solidFill>
                  <a:prstClr val="black"/>
                </a:solidFill>
                <a:effectLst/>
                <a:uLnTx/>
                <a:uFillTx/>
                <a:latin typeface="Meiryo UI"/>
                <a:ea typeface="Meiryo UI"/>
                <a:cs typeface="+mn-cs"/>
              </a:rPr>
              <a:t>就航ネット</a:t>
            </a:r>
            <a:endParaRPr kumimoji="1" lang="en-US" altLang="ja-JP" sz="1569"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569" b="1" i="0" u="none" strike="noStrike" kern="1200" cap="none" spc="0" normalizeH="0" baseline="0" noProof="0" dirty="0">
                <a:ln>
                  <a:noFill/>
                </a:ln>
                <a:solidFill>
                  <a:prstClr val="black"/>
                </a:solidFill>
                <a:effectLst/>
                <a:uLnTx/>
                <a:uFillTx/>
                <a:latin typeface="Meiryo UI"/>
                <a:ea typeface="Meiryo UI"/>
                <a:cs typeface="+mn-cs"/>
              </a:rPr>
              <a:t>　ワークの強化や</a:t>
            </a:r>
            <a:r>
              <a:rPr kumimoji="1" lang="en-US" altLang="ja-JP" sz="1569" b="1" i="0" u="none" strike="noStrike" kern="1200" cap="none" spc="0" normalizeH="0" baseline="0" noProof="0" dirty="0">
                <a:ln>
                  <a:noFill/>
                </a:ln>
                <a:effectLst/>
                <a:uLnTx/>
                <a:uFillTx/>
                <a:latin typeface="Meiryo UI"/>
                <a:ea typeface="Meiryo UI"/>
                <a:cs typeface="+mn-cs"/>
              </a:rPr>
              <a:t>LCC</a:t>
            </a:r>
            <a:r>
              <a:rPr kumimoji="1" lang="ja-JP" altLang="en-US" sz="1569" b="1" i="0" u="none" strike="noStrike" kern="1200" cap="none" spc="0" normalizeH="0" baseline="0" noProof="0" dirty="0">
                <a:ln>
                  <a:noFill/>
                </a:ln>
                <a:effectLst/>
                <a:uLnTx/>
                <a:uFillTx/>
                <a:latin typeface="Meiryo UI"/>
                <a:ea typeface="Meiryo UI"/>
                <a:cs typeface="+mn-cs"/>
              </a:rPr>
              <a:t>拠点化</a:t>
            </a:r>
            <a:r>
              <a:rPr kumimoji="1" lang="ja-JP" altLang="en-US" sz="1569" b="0" i="0" u="none" strike="noStrike" kern="1200" cap="none" spc="0" normalizeH="0" baseline="0" noProof="0" dirty="0">
                <a:ln>
                  <a:noFill/>
                </a:ln>
                <a:effectLst/>
                <a:uLnTx/>
                <a:uFillTx/>
                <a:latin typeface="Meiryo UI"/>
                <a:ea typeface="Meiryo UI"/>
                <a:cs typeface="+mn-cs"/>
              </a:rPr>
              <a:t>など、関西国際空港の</a:t>
            </a:r>
            <a:r>
              <a:rPr kumimoji="1" lang="ja-JP" altLang="en-US" sz="1569" b="1" i="0" u="none" strike="noStrike" kern="1200" cap="none" spc="0" normalizeH="0" baseline="0" noProof="0" dirty="0">
                <a:ln>
                  <a:noFill/>
                </a:ln>
                <a:effectLst/>
                <a:uLnTx/>
                <a:uFillTx/>
                <a:latin typeface="Meiryo UI"/>
                <a:ea typeface="Meiryo UI"/>
                <a:cs typeface="+mn-cs"/>
              </a:rPr>
              <a:t>国際拠点空港としての機能が着実に成長</a:t>
            </a:r>
            <a:r>
              <a:rPr kumimoji="1" lang="ja-JP" altLang="en-US" sz="1569" b="0" i="0" u="none" strike="noStrike" kern="1200" cap="none" spc="0" normalizeH="0" baseline="0" noProof="0" dirty="0">
                <a:ln>
                  <a:noFill/>
                </a:ln>
                <a:effectLst/>
                <a:uLnTx/>
                <a:uFillTx/>
                <a:latin typeface="Meiryo UI"/>
                <a:ea typeface="Meiryo UI"/>
                <a:cs typeface="+mn-cs"/>
              </a:rPr>
              <a:t>。</a:t>
            </a:r>
            <a:endParaRPr kumimoji="1" lang="en-US" altLang="ja-JP" sz="1569" b="0" i="0" u="none" strike="noStrike" kern="1200" cap="none" spc="0" normalizeH="0" baseline="0" noProof="0" dirty="0">
              <a:ln>
                <a:noFill/>
              </a:ln>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569" b="0" i="0" u="none" strike="noStrike" kern="1200" cap="none" spc="0" normalizeH="0" baseline="0" noProof="0" dirty="0">
                <a:ln>
                  <a:noFill/>
                </a:ln>
                <a:effectLst/>
                <a:uLnTx/>
                <a:uFillTx/>
                <a:latin typeface="Meiryo UI"/>
                <a:ea typeface="Meiryo UI"/>
                <a:cs typeface="+mn-cs"/>
              </a:rPr>
              <a:t>⇒開港</a:t>
            </a:r>
            <a:r>
              <a:rPr kumimoji="1" lang="ja-JP" altLang="en-US" sz="1569" b="0" i="0" u="none" strike="noStrike" kern="1200" cap="none" spc="0" normalizeH="0" baseline="0" noProof="0" dirty="0" smtClean="0">
                <a:ln>
                  <a:noFill/>
                </a:ln>
                <a:effectLst/>
                <a:uLnTx/>
                <a:uFillTx/>
                <a:latin typeface="Meiryo UI"/>
                <a:ea typeface="Meiryo UI"/>
                <a:cs typeface="+mn-cs"/>
              </a:rPr>
              <a:t>以来</a:t>
            </a:r>
            <a:r>
              <a:rPr lang="ja-JP" altLang="en-US" sz="1569" dirty="0" err="1" smtClean="0">
                <a:latin typeface="Meiryo UI"/>
                <a:ea typeface="Meiryo UI"/>
              </a:rPr>
              <a:t>、</a:t>
            </a:r>
            <a:r>
              <a:rPr lang="ja-JP" altLang="en-US" sz="1569" b="1" dirty="0" smtClean="0">
                <a:latin typeface="Meiryo UI"/>
                <a:ea typeface="Meiryo UI"/>
              </a:rPr>
              <a:t>訪日</a:t>
            </a:r>
            <a:r>
              <a:rPr kumimoji="1" lang="ja-JP" altLang="en-US" sz="1569" b="1" i="0" u="none" strike="noStrike" kern="1200" cap="none" spc="0" normalizeH="0" baseline="0" noProof="0" dirty="0" smtClean="0">
                <a:ln>
                  <a:noFill/>
                </a:ln>
                <a:effectLst/>
                <a:uLnTx/>
                <a:uFillTx/>
                <a:latin typeface="Meiryo UI"/>
                <a:ea typeface="Meiryo UI"/>
                <a:cs typeface="+mn-cs"/>
              </a:rPr>
              <a:t>外国</a:t>
            </a:r>
            <a:r>
              <a:rPr kumimoji="1" lang="ja-JP" altLang="en-US" sz="1569" b="1" i="0" u="none" strike="noStrike" kern="1200" cap="none" spc="0" normalizeH="0" baseline="0" noProof="0" dirty="0">
                <a:ln>
                  <a:noFill/>
                </a:ln>
                <a:effectLst/>
                <a:uLnTx/>
                <a:uFillTx/>
                <a:latin typeface="Meiryo UI"/>
                <a:ea typeface="Meiryo UI"/>
                <a:cs typeface="+mn-cs"/>
              </a:rPr>
              <a:t>人数</a:t>
            </a:r>
            <a:r>
              <a:rPr kumimoji="1" lang="ja-JP" altLang="en-US" sz="1569" b="0" i="0" u="none" strike="noStrike" kern="1200" cap="none" spc="0" normalizeH="0" baseline="0" noProof="0" dirty="0">
                <a:ln>
                  <a:noFill/>
                </a:ln>
                <a:effectLst/>
                <a:uLnTx/>
                <a:uFillTx/>
                <a:latin typeface="Meiryo UI"/>
                <a:ea typeface="Meiryo UI"/>
                <a:cs typeface="+mn-cs"/>
              </a:rPr>
              <a:t>は緩やか</a:t>
            </a:r>
            <a:r>
              <a:rPr kumimoji="1" lang="ja-JP" altLang="en-US" sz="1569" b="0" i="0" u="none" strike="noStrike" kern="1200" cap="none" spc="0" normalizeH="0" baseline="0" noProof="0" dirty="0">
                <a:ln>
                  <a:noFill/>
                </a:ln>
                <a:solidFill>
                  <a:prstClr val="black"/>
                </a:solidFill>
                <a:effectLst/>
                <a:uLnTx/>
                <a:uFillTx/>
                <a:latin typeface="Meiryo UI"/>
                <a:ea typeface="Meiryo UI"/>
                <a:cs typeface="+mn-cs"/>
              </a:rPr>
              <a:t>に上昇していたが、</a:t>
            </a:r>
            <a:r>
              <a:rPr kumimoji="1" lang="ja-JP" altLang="en-US" sz="1569" b="1" i="0" u="none" strike="noStrike" kern="1200" cap="none" spc="0" normalizeH="0" baseline="0" noProof="0" dirty="0">
                <a:ln>
                  <a:noFill/>
                </a:ln>
                <a:solidFill>
                  <a:prstClr val="black"/>
                </a:solidFill>
                <a:effectLst/>
                <a:uLnTx/>
                <a:uFillTx/>
                <a:latin typeface="Meiryo UI"/>
                <a:ea typeface="Meiryo UI"/>
                <a:cs typeface="+mn-cs"/>
              </a:rPr>
              <a:t>ＬＣＣ拠点化の動きに併せて、近年大幅に</a:t>
            </a:r>
            <a:endParaRPr kumimoji="1" lang="en-US" altLang="ja-JP" sz="1569"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569" b="1" i="0" u="none" strike="noStrike" kern="1200" cap="none" spc="0" normalizeH="0" baseline="0" noProof="0" dirty="0">
                <a:ln>
                  <a:noFill/>
                </a:ln>
                <a:solidFill>
                  <a:prstClr val="black"/>
                </a:solidFill>
                <a:effectLst/>
                <a:uLnTx/>
                <a:uFillTx/>
                <a:latin typeface="Meiryo UI"/>
                <a:ea typeface="Meiryo UI"/>
                <a:cs typeface="+mn-cs"/>
              </a:rPr>
              <a:t>　増加</a:t>
            </a:r>
            <a:r>
              <a:rPr kumimoji="1" lang="ja-JP" altLang="en-US" sz="1569" i="0" u="none" strike="noStrike" kern="1200" cap="none" spc="0" normalizeH="0" baseline="0" noProof="0" dirty="0" smtClean="0">
                <a:ln>
                  <a:noFill/>
                </a:ln>
                <a:solidFill>
                  <a:prstClr val="black"/>
                </a:solidFill>
                <a:effectLst/>
                <a:uLnTx/>
                <a:uFillTx/>
                <a:latin typeface="Meiryo UI"/>
                <a:ea typeface="Meiryo UI"/>
                <a:cs typeface="+mn-cs"/>
              </a:rPr>
              <a:t>。</a:t>
            </a:r>
            <a:endParaRPr kumimoji="1" lang="ja-JP" altLang="en-US" sz="1569"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8" name="円形吹き出し 17"/>
          <p:cNvSpPr/>
          <p:nvPr/>
        </p:nvSpPr>
        <p:spPr>
          <a:xfrm>
            <a:off x="900256" y="2921733"/>
            <a:ext cx="1107831" cy="430823"/>
          </a:xfrm>
          <a:prstGeom prst="wedgeEllipseCallout">
            <a:avLst>
              <a:gd name="adj1" fmla="val 44246"/>
              <a:gd name="adj2" fmla="val 76786"/>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white"/>
                </a:solidFill>
                <a:effectLst/>
                <a:uLnTx/>
                <a:uFillTx/>
                <a:latin typeface="Meiryo UI"/>
                <a:ea typeface="Meiryo UI"/>
                <a:cs typeface="+mn-cs"/>
              </a:rPr>
              <a:t>関空拠点</a:t>
            </a:r>
            <a:endParaRPr kumimoji="1" lang="en-US" altLang="ja-JP" sz="1015" b="0" i="0" u="none" strike="noStrike" kern="1200" cap="none" spc="0" normalizeH="0" baseline="0" noProof="0" dirty="0">
              <a:ln>
                <a:noFill/>
              </a:ln>
              <a:solidFill>
                <a:prstClr val="white"/>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white"/>
                </a:solidFill>
                <a:effectLst/>
                <a:uLnTx/>
                <a:uFillTx/>
                <a:latin typeface="Meiryo UI"/>
                <a:ea typeface="Meiryo UI"/>
                <a:cs typeface="+mn-cs"/>
              </a:rPr>
              <a:t>LCC</a:t>
            </a:r>
            <a:r>
              <a:rPr kumimoji="1" lang="ja-JP" altLang="en-US" sz="1015" b="0" i="0" u="none" strike="noStrike" kern="1200" cap="none" spc="0" normalizeH="0" baseline="0" noProof="0" dirty="0">
                <a:ln>
                  <a:noFill/>
                </a:ln>
                <a:solidFill>
                  <a:prstClr val="white"/>
                </a:solidFill>
                <a:effectLst/>
                <a:uLnTx/>
                <a:uFillTx/>
                <a:latin typeface="Meiryo UI"/>
                <a:ea typeface="Meiryo UI"/>
                <a:cs typeface="+mn-cs"/>
              </a:rPr>
              <a:t>就航</a:t>
            </a:r>
          </a:p>
        </p:txBody>
      </p:sp>
      <p:graphicFrame>
        <p:nvGraphicFramePr>
          <p:cNvPr id="14" name="グラフ 13"/>
          <p:cNvGraphicFramePr>
            <a:graphicFrameLocks noChangeAspect="1"/>
          </p:cNvGraphicFramePr>
          <p:nvPr>
            <p:extLst/>
          </p:nvPr>
        </p:nvGraphicFramePr>
        <p:xfrm>
          <a:off x="4657136" y="1869553"/>
          <a:ext cx="4224000" cy="2719376"/>
        </p:xfrm>
        <a:graphic>
          <a:graphicData uri="http://schemas.openxmlformats.org/drawingml/2006/chart">
            <c:chart xmlns:c="http://schemas.openxmlformats.org/drawingml/2006/chart" xmlns:r="http://schemas.openxmlformats.org/officeDocument/2006/relationships" r:id="rId4"/>
          </a:graphicData>
        </a:graphic>
      </p:graphicFrame>
      <p:sp>
        <p:nvSpPr>
          <p:cNvPr id="15" name="正方形/長方形 14"/>
          <p:cNvSpPr/>
          <p:nvPr/>
        </p:nvSpPr>
        <p:spPr>
          <a:xfrm>
            <a:off x="5241494" y="2115555"/>
            <a:ext cx="2315250" cy="50995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23" b="0" i="0" u="sng" strike="noStrike" kern="1200" cap="none" spc="0" normalizeH="0" baseline="0" noProof="0" dirty="0">
                <a:ln>
                  <a:noFill/>
                </a:ln>
                <a:solidFill>
                  <a:prstClr val="black"/>
                </a:solidFill>
                <a:effectLst/>
                <a:uLnTx/>
                <a:uFillTx/>
                <a:latin typeface="Meiryo UI"/>
                <a:ea typeface="Meiryo UI"/>
                <a:cs typeface="+mn-cs"/>
              </a:rPr>
              <a:t>推移：</a:t>
            </a:r>
            <a:r>
              <a:rPr kumimoji="1" lang="en-US" altLang="ja-JP" sz="923" b="0" i="0" u="sng" strike="noStrike" kern="1200" cap="none" spc="0" normalizeH="0" baseline="0" noProof="0" dirty="0">
                <a:ln>
                  <a:noFill/>
                </a:ln>
                <a:solidFill>
                  <a:prstClr val="black"/>
                </a:solidFill>
                <a:effectLst/>
                <a:uLnTx/>
                <a:uFillTx/>
                <a:latin typeface="Meiryo UI"/>
                <a:ea typeface="Meiryo UI"/>
                <a:cs typeface="+mn-cs"/>
              </a:rPr>
              <a:t>2009 </a:t>
            </a:r>
            <a:r>
              <a:rPr kumimoji="1" lang="ja-JP" altLang="en-US" sz="923" b="0" i="0" u="sng" strike="noStrike" kern="1200" cap="none" spc="0" normalizeH="0" baseline="0" noProof="0" dirty="0">
                <a:ln>
                  <a:noFill/>
                </a:ln>
                <a:solidFill>
                  <a:prstClr val="black"/>
                </a:solidFill>
                <a:effectLst/>
                <a:uLnTx/>
                <a:uFillTx/>
                <a:latin typeface="Meiryo UI"/>
                <a:ea typeface="Meiryo UI"/>
                <a:cs typeface="+mn-cs"/>
              </a:rPr>
              <a:t>⇒ </a:t>
            </a:r>
            <a:r>
              <a:rPr kumimoji="1" lang="en-US" altLang="ja-JP" sz="923" b="0" i="0" u="sng" strike="noStrike" kern="1200" cap="none" spc="0" normalizeH="0" baseline="0" noProof="0" dirty="0">
                <a:ln>
                  <a:noFill/>
                </a:ln>
                <a:solidFill>
                  <a:prstClr val="black"/>
                </a:solidFill>
                <a:effectLst/>
                <a:uLnTx/>
                <a:uFillTx/>
                <a:latin typeface="Meiryo UI"/>
                <a:ea typeface="Meiryo UI"/>
                <a:cs typeface="+mn-cs"/>
              </a:rPr>
              <a:t>2017</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　関空　</a:t>
            </a:r>
            <a:r>
              <a:rPr kumimoji="1" lang="en-US" altLang="ja-JP" sz="923" b="0" i="0" u="none" strike="noStrike" kern="1200" cap="none" spc="0" normalizeH="0" baseline="0" noProof="0" dirty="0">
                <a:ln>
                  <a:noFill/>
                </a:ln>
                <a:solidFill>
                  <a:prstClr val="black"/>
                </a:solidFill>
                <a:effectLst/>
                <a:uLnTx/>
                <a:uFillTx/>
                <a:latin typeface="Meiryo UI"/>
                <a:ea typeface="Meiryo UI"/>
                <a:cs typeface="+mn-cs"/>
              </a:rPr>
              <a:t>599</a:t>
            </a: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便⇒</a:t>
            </a:r>
            <a:r>
              <a:rPr kumimoji="1" lang="en-US" altLang="ja-JP" sz="923" b="0" i="0" u="none" strike="noStrike" kern="1200" cap="none" spc="0" normalizeH="0" baseline="0" noProof="0" dirty="0">
                <a:ln>
                  <a:noFill/>
                </a:ln>
                <a:solidFill>
                  <a:prstClr val="black"/>
                </a:solidFill>
                <a:effectLst/>
                <a:uLnTx/>
                <a:uFillTx/>
                <a:latin typeface="Meiryo UI"/>
                <a:ea typeface="Meiryo UI"/>
                <a:cs typeface="+mn-cs"/>
              </a:rPr>
              <a:t>1169</a:t>
            </a: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便 </a:t>
            </a:r>
            <a:r>
              <a:rPr kumimoji="1" lang="ja-JP" altLang="en-US" sz="923" b="0" i="0" u="none" strike="noStrike" kern="1200" cap="none" spc="0" normalizeH="0" baseline="0" noProof="0" dirty="0" smtClean="0">
                <a:ln>
                  <a:noFill/>
                </a:ln>
                <a:solidFill>
                  <a:prstClr val="black"/>
                </a:solidFill>
                <a:effectLst/>
                <a:uLnTx/>
                <a:uFillTx/>
                <a:latin typeface="Meiryo UI"/>
                <a:ea typeface="Meiryo UI"/>
                <a:cs typeface="+mn-cs"/>
              </a:rPr>
              <a:t>　　　</a:t>
            </a: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923" b="0" i="0" u="none" strike="noStrike" kern="1200" cap="none" spc="0" normalizeH="0" baseline="0" noProof="0" dirty="0">
                <a:ln>
                  <a:noFill/>
                </a:ln>
                <a:solidFill>
                  <a:prstClr val="black"/>
                </a:solidFill>
                <a:effectLst/>
                <a:uLnTx/>
                <a:uFillTx/>
                <a:latin typeface="Meiryo UI"/>
                <a:ea typeface="Meiryo UI"/>
                <a:cs typeface="+mn-cs"/>
              </a:rPr>
              <a:t>95</a:t>
            </a: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％増</a:t>
            </a:r>
            <a:endParaRPr kumimoji="1" lang="en-US" altLang="ja-JP" sz="923"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　成田＋羽田</a:t>
            </a:r>
            <a:r>
              <a:rPr kumimoji="1" lang="en-US" altLang="ja-JP" sz="923" b="0" i="0" u="none" strike="noStrike" kern="1200" cap="none" spc="0" normalizeH="0" baseline="0" noProof="0" dirty="0">
                <a:ln>
                  <a:noFill/>
                </a:ln>
                <a:solidFill>
                  <a:prstClr val="black"/>
                </a:solidFill>
                <a:effectLst/>
                <a:uLnTx/>
                <a:uFillTx/>
                <a:latin typeface="Meiryo UI"/>
                <a:ea typeface="Meiryo UI"/>
                <a:cs typeface="+mn-cs"/>
              </a:rPr>
              <a:t>1447</a:t>
            </a: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便⇒</a:t>
            </a:r>
            <a:r>
              <a:rPr kumimoji="1" lang="en-US" altLang="ja-JP" sz="923" b="0" i="0" u="none" strike="noStrike" kern="1200" cap="none" spc="0" normalizeH="0" baseline="0" noProof="0" dirty="0">
                <a:ln>
                  <a:noFill/>
                </a:ln>
                <a:solidFill>
                  <a:prstClr val="black"/>
                </a:solidFill>
                <a:effectLst/>
                <a:uLnTx/>
                <a:uFillTx/>
                <a:latin typeface="Meiryo UI"/>
                <a:ea typeface="Meiryo UI"/>
                <a:cs typeface="+mn-cs"/>
              </a:rPr>
              <a:t>2368</a:t>
            </a: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便　</a:t>
            </a:r>
            <a:r>
              <a:rPr kumimoji="1" lang="en-US" altLang="ja-JP" sz="923" b="0" i="0" u="none" strike="noStrike" kern="1200" cap="none" spc="0" normalizeH="0" baseline="0" noProof="0" dirty="0">
                <a:ln>
                  <a:noFill/>
                </a:ln>
                <a:solidFill>
                  <a:prstClr val="black"/>
                </a:solidFill>
                <a:effectLst/>
                <a:uLnTx/>
                <a:uFillTx/>
                <a:latin typeface="Meiryo UI"/>
                <a:ea typeface="Meiryo UI"/>
                <a:cs typeface="+mn-cs"/>
              </a:rPr>
              <a:t>64</a:t>
            </a: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％増　　</a:t>
            </a:r>
            <a:endParaRPr kumimoji="1" lang="en-US" altLang="ja-JP" sz="923"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3" name="円形吹き出し 22"/>
          <p:cNvSpPr/>
          <p:nvPr/>
        </p:nvSpPr>
        <p:spPr>
          <a:xfrm>
            <a:off x="5433082" y="2808888"/>
            <a:ext cx="1107831" cy="430823"/>
          </a:xfrm>
          <a:prstGeom prst="wedgeEllipseCallout">
            <a:avLst>
              <a:gd name="adj1" fmla="val 30305"/>
              <a:gd name="adj2" fmla="val 79744"/>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white"/>
                </a:solidFill>
                <a:effectLst/>
                <a:uLnTx/>
                <a:uFillTx/>
                <a:latin typeface="Meiryo UI"/>
                <a:ea typeface="Meiryo UI"/>
                <a:cs typeface="+mn-cs"/>
              </a:rPr>
              <a:t>関空拠点</a:t>
            </a:r>
            <a:endParaRPr kumimoji="1" lang="en-US" altLang="ja-JP" sz="1015" b="0" i="0" u="none" strike="noStrike" kern="1200" cap="none" spc="0" normalizeH="0" baseline="0" noProof="0" dirty="0">
              <a:ln>
                <a:noFill/>
              </a:ln>
              <a:solidFill>
                <a:prstClr val="white"/>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white"/>
                </a:solidFill>
                <a:effectLst/>
                <a:uLnTx/>
                <a:uFillTx/>
                <a:latin typeface="Meiryo UI"/>
                <a:ea typeface="Meiryo UI"/>
                <a:cs typeface="+mn-cs"/>
              </a:rPr>
              <a:t>LCC</a:t>
            </a:r>
            <a:r>
              <a:rPr kumimoji="1" lang="ja-JP" altLang="en-US" sz="1015" b="0" i="0" u="none" strike="noStrike" kern="1200" cap="none" spc="0" normalizeH="0" baseline="0" noProof="0" dirty="0">
                <a:ln>
                  <a:noFill/>
                </a:ln>
                <a:solidFill>
                  <a:prstClr val="white"/>
                </a:solidFill>
                <a:effectLst/>
                <a:uLnTx/>
                <a:uFillTx/>
                <a:latin typeface="Meiryo UI"/>
                <a:ea typeface="Meiryo UI"/>
                <a:cs typeface="+mn-cs"/>
              </a:rPr>
              <a:t>就航</a:t>
            </a:r>
          </a:p>
        </p:txBody>
      </p:sp>
      <p:graphicFrame>
        <p:nvGraphicFramePr>
          <p:cNvPr id="26" name="グラフ 25"/>
          <p:cNvGraphicFramePr>
            <a:graphicFrameLocks noChangeAspect="1"/>
          </p:cNvGraphicFramePr>
          <p:nvPr>
            <p:extLst/>
          </p:nvPr>
        </p:nvGraphicFramePr>
        <p:xfrm>
          <a:off x="2505260" y="4735503"/>
          <a:ext cx="4224000" cy="1939934"/>
        </p:xfrm>
        <a:graphic>
          <a:graphicData uri="http://schemas.openxmlformats.org/drawingml/2006/chart">
            <c:chart xmlns:c="http://schemas.openxmlformats.org/drawingml/2006/chart" xmlns:r="http://schemas.openxmlformats.org/officeDocument/2006/relationships" r:id="rId5"/>
          </a:graphicData>
        </a:graphic>
      </p:graphicFrame>
      <p:sp>
        <p:nvSpPr>
          <p:cNvPr id="27" name="正方形/長方形 26"/>
          <p:cNvSpPr/>
          <p:nvPr/>
        </p:nvSpPr>
        <p:spPr>
          <a:xfrm>
            <a:off x="2898793" y="4963431"/>
            <a:ext cx="1344743" cy="6506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23" b="0" i="0" u="sng" strike="noStrike" kern="1200" cap="none" spc="0" normalizeH="0" baseline="0" noProof="0" dirty="0">
                <a:ln>
                  <a:noFill/>
                </a:ln>
                <a:solidFill>
                  <a:prstClr val="black"/>
                </a:solidFill>
                <a:effectLst/>
                <a:uLnTx/>
                <a:uFillTx/>
                <a:latin typeface="Meiryo UI"/>
                <a:ea typeface="Meiryo UI"/>
                <a:cs typeface="+mn-cs"/>
              </a:rPr>
              <a:t>推移：</a:t>
            </a:r>
            <a:r>
              <a:rPr kumimoji="1" lang="en-US" altLang="ja-JP" sz="923" b="0" i="0" u="sng" strike="noStrike" kern="1200" cap="none" spc="0" normalizeH="0" baseline="0" noProof="0" dirty="0">
                <a:ln>
                  <a:noFill/>
                </a:ln>
                <a:solidFill>
                  <a:prstClr val="black"/>
                </a:solidFill>
                <a:effectLst/>
                <a:uLnTx/>
                <a:uFillTx/>
                <a:latin typeface="Meiryo UI"/>
                <a:ea typeface="Meiryo UI"/>
                <a:cs typeface="+mn-cs"/>
              </a:rPr>
              <a:t>2009 </a:t>
            </a:r>
            <a:r>
              <a:rPr kumimoji="1" lang="ja-JP" altLang="en-US" sz="923" b="0" i="0" u="sng" strike="noStrike" kern="1200" cap="none" spc="0" normalizeH="0" baseline="0" noProof="0" dirty="0">
                <a:ln>
                  <a:noFill/>
                </a:ln>
                <a:solidFill>
                  <a:prstClr val="black"/>
                </a:solidFill>
                <a:effectLst/>
                <a:uLnTx/>
                <a:uFillTx/>
                <a:latin typeface="Meiryo UI"/>
                <a:ea typeface="Meiryo UI"/>
                <a:cs typeface="+mn-cs"/>
              </a:rPr>
              <a:t>⇒ </a:t>
            </a:r>
            <a:r>
              <a:rPr kumimoji="1" lang="en-US" altLang="ja-JP" sz="923" b="0" i="0" u="sng" strike="noStrike" kern="1200" cap="none" spc="0" normalizeH="0" baseline="0" noProof="0" dirty="0">
                <a:ln>
                  <a:noFill/>
                </a:ln>
                <a:solidFill>
                  <a:prstClr val="black"/>
                </a:solidFill>
                <a:effectLst/>
                <a:uLnTx/>
                <a:uFillTx/>
                <a:latin typeface="Meiryo UI"/>
                <a:ea typeface="Meiryo UI"/>
                <a:cs typeface="+mn-cs"/>
              </a:rPr>
              <a:t>2017</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　関空　　</a:t>
            </a:r>
            <a:r>
              <a:rPr lang="en-US" altLang="ja-JP" sz="923" dirty="0" smtClean="0">
                <a:solidFill>
                  <a:prstClr val="black"/>
                </a:solidFill>
                <a:latin typeface="Meiryo UI"/>
                <a:ea typeface="Meiryo UI"/>
              </a:rPr>
              <a:t>581</a:t>
            </a:r>
            <a:r>
              <a:rPr lang="ja-JP" altLang="en-US" sz="923" dirty="0">
                <a:solidFill>
                  <a:prstClr val="black"/>
                </a:solidFill>
                <a:latin typeface="Meiryo UI"/>
                <a:ea typeface="Meiryo UI"/>
              </a:rPr>
              <a:t>万人</a:t>
            </a:r>
            <a:r>
              <a:rPr kumimoji="1" lang="ja-JP" altLang="en-US" sz="923" b="0" i="0" u="none" strike="noStrike" kern="1200" cap="none" spc="0" normalizeH="0" baseline="0" noProof="0" dirty="0" smtClean="0">
                <a:ln>
                  <a:noFill/>
                </a:ln>
                <a:solidFill>
                  <a:prstClr val="black"/>
                </a:solidFill>
                <a:effectLst/>
                <a:uLnTx/>
                <a:uFillTx/>
                <a:latin typeface="Meiryo UI"/>
                <a:ea typeface="Meiryo UI"/>
                <a:cs typeface="+mn-cs"/>
              </a:rPr>
              <a:t>増</a:t>
            </a:r>
            <a:endParaRPr kumimoji="1" lang="en-US" altLang="ja-JP" sz="923"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　成田　　</a:t>
            </a:r>
            <a:r>
              <a:rPr lang="en-US" altLang="ja-JP" sz="923" dirty="0" smtClean="0">
                <a:solidFill>
                  <a:prstClr val="black"/>
                </a:solidFill>
                <a:latin typeface="Meiryo UI"/>
                <a:ea typeface="Meiryo UI"/>
              </a:rPr>
              <a:t>385</a:t>
            </a:r>
            <a:r>
              <a:rPr lang="ja-JP" altLang="en-US" sz="923" dirty="0">
                <a:solidFill>
                  <a:prstClr val="black"/>
                </a:solidFill>
                <a:latin typeface="Meiryo UI"/>
                <a:ea typeface="Meiryo UI"/>
              </a:rPr>
              <a:t>万人</a:t>
            </a:r>
            <a:r>
              <a:rPr kumimoji="1" lang="ja-JP" altLang="en-US" sz="923" b="0" i="0" u="none" strike="noStrike" kern="1200" cap="none" spc="0" normalizeH="0" baseline="0" noProof="0" dirty="0" smtClean="0">
                <a:ln>
                  <a:noFill/>
                </a:ln>
                <a:solidFill>
                  <a:prstClr val="black"/>
                </a:solidFill>
                <a:effectLst/>
                <a:uLnTx/>
                <a:uFillTx/>
                <a:latin typeface="Meiryo UI"/>
                <a:ea typeface="Meiryo UI"/>
                <a:cs typeface="+mn-cs"/>
              </a:rPr>
              <a:t>増</a:t>
            </a:r>
            <a:endParaRPr kumimoji="1" lang="en-US" altLang="ja-JP" sz="923"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923"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羽田　　</a:t>
            </a:r>
            <a:r>
              <a:rPr lang="en-US" altLang="ja-JP" sz="923" dirty="0" smtClean="0">
                <a:solidFill>
                  <a:prstClr val="black"/>
                </a:solidFill>
                <a:latin typeface="Meiryo UI"/>
                <a:ea typeface="Meiryo UI"/>
              </a:rPr>
              <a:t>323</a:t>
            </a:r>
            <a:r>
              <a:rPr lang="ja-JP" altLang="en-US" sz="923" dirty="0">
                <a:solidFill>
                  <a:prstClr val="black"/>
                </a:solidFill>
                <a:latin typeface="Meiryo UI"/>
                <a:ea typeface="Meiryo UI"/>
              </a:rPr>
              <a:t>万人</a:t>
            </a:r>
            <a:r>
              <a:rPr kumimoji="1" lang="ja-JP" altLang="en-US" sz="923" b="0" i="0" u="none" strike="noStrike" kern="1200" cap="none" spc="0" normalizeH="0" baseline="0" noProof="0" dirty="0" smtClean="0">
                <a:ln>
                  <a:noFill/>
                </a:ln>
                <a:solidFill>
                  <a:prstClr val="black"/>
                </a:solidFill>
                <a:effectLst/>
                <a:uLnTx/>
                <a:uFillTx/>
                <a:latin typeface="Meiryo UI"/>
                <a:ea typeface="Meiryo UI"/>
                <a:cs typeface="+mn-cs"/>
              </a:rPr>
              <a:t>増</a:t>
            </a:r>
            <a:endParaRPr kumimoji="1" lang="en-US" altLang="ja-JP" sz="923"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8" name="円形吹き出し 27"/>
          <p:cNvSpPr/>
          <p:nvPr/>
        </p:nvSpPr>
        <p:spPr>
          <a:xfrm>
            <a:off x="4352548" y="5183239"/>
            <a:ext cx="1107831" cy="430823"/>
          </a:xfrm>
          <a:prstGeom prst="wedgeEllipseCallout">
            <a:avLst>
              <a:gd name="adj1" fmla="val -29322"/>
              <a:gd name="adj2" fmla="val 99620"/>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white"/>
                </a:solidFill>
                <a:effectLst/>
                <a:uLnTx/>
                <a:uFillTx/>
                <a:latin typeface="Meiryo UI"/>
                <a:ea typeface="Meiryo UI"/>
                <a:cs typeface="+mn-cs"/>
              </a:rPr>
              <a:t>関空拠点</a:t>
            </a:r>
            <a:endParaRPr kumimoji="1" lang="en-US" altLang="ja-JP" sz="1015" b="0" i="0" u="none" strike="noStrike" kern="1200" cap="none" spc="0" normalizeH="0" baseline="0" noProof="0" dirty="0">
              <a:ln>
                <a:noFill/>
              </a:ln>
              <a:solidFill>
                <a:prstClr val="white"/>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white"/>
                </a:solidFill>
                <a:effectLst/>
                <a:uLnTx/>
                <a:uFillTx/>
                <a:latin typeface="Meiryo UI"/>
                <a:ea typeface="Meiryo UI"/>
                <a:cs typeface="+mn-cs"/>
              </a:rPr>
              <a:t>LCC</a:t>
            </a:r>
            <a:r>
              <a:rPr kumimoji="1" lang="ja-JP" altLang="en-US" sz="1015" b="0" i="0" u="none" strike="noStrike" kern="1200" cap="none" spc="0" normalizeH="0" baseline="0" noProof="0" dirty="0">
                <a:ln>
                  <a:noFill/>
                </a:ln>
                <a:solidFill>
                  <a:prstClr val="white"/>
                </a:solidFill>
                <a:effectLst/>
                <a:uLnTx/>
                <a:uFillTx/>
                <a:latin typeface="Meiryo UI"/>
                <a:ea typeface="Meiryo UI"/>
                <a:cs typeface="+mn-cs"/>
              </a:rPr>
              <a:t>就航</a:t>
            </a:r>
          </a:p>
        </p:txBody>
      </p:sp>
      <p:sp>
        <p:nvSpPr>
          <p:cNvPr id="6" name="スライド番号プレースホルダー 5"/>
          <p:cNvSpPr>
            <a:spLocks noGrp="1"/>
          </p:cNvSpPr>
          <p:nvPr>
            <p:ph type="sldNum" sz="quarter" idx="12"/>
          </p:nvPr>
        </p:nvSpPr>
        <p:spPr/>
        <p:txBody>
          <a:bodyPr/>
          <a:lstStyle/>
          <a:p>
            <a:fld id="{138CA411-231B-42B9-AF63-97A64194AA60}" type="slidenum">
              <a:rPr lang="ja-JP" altLang="en-US" smtClean="0"/>
              <a:pPr/>
              <a:t>227</a:t>
            </a:fld>
            <a:endParaRPr lang="ja-JP" altLang="en-US"/>
          </a:p>
        </p:txBody>
      </p:sp>
    </p:spTree>
    <p:extLst>
      <p:ext uri="{BB962C8B-B14F-4D97-AF65-F5344CB8AC3E}">
        <p14:creationId xmlns:p14="http://schemas.microsoft.com/office/powerpoint/2010/main" val="424712431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69398" y="384155"/>
            <a:ext cx="7736413" cy="338554"/>
          </a:xfrm>
          <a:prstGeom prst="rect">
            <a:avLst/>
          </a:prstGeom>
          <a:noFill/>
          <a:ln>
            <a:noFill/>
          </a:ln>
        </p:spPr>
        <p:txBody>
          <a:bodyPr wrap="none" rtlCol="0">
            <a:spAutoFit/>
          </a:bodyPr>
          <a:lstStyle/>
          <a:p>
            <a:r>
              <a:rPr lang="ja-JP" altLang="en-US" sz="1600" b="1" dirty="0" smtClean="0">
                <a:latin typeface="Meiryo UI" panose="020B0604030504040204" pitchFamily="50" charset="-128"/>
                <a:ea typeface="Meiryo UI" panose="020B0604030504040204" pitchFamily="50" charset="-128"/>
              </a:rPr>
              <a:t>４） 時間外勤務縮減にかかる指針（</a:t>
            </a:r>
            <a:r>
              <a:rPr lang="en-US" altLang="ja-JP" sz="1600" b="1" dirty="0" smtClean="0">
                <a:latin typeface="Meiryo UI" panose="020B0604030504040204" pitchFamily="50" charset="-128"/>
                <a:ea typeface="Meiryo UI" panose="020B0604030504040204" pitchFamily="50" charset="-128"/>
              </a:rPr>
              <a:t>2008</a:t>
            </a:r>
            <a:r>
              <a:rPr lang="ja-JP" altLang="en-US" sz="1600" b="1" dirty="0" smtClean="0">
                <a:latin typeface="Meiryo UI" panose="020B0604030504040204" pitchFamily="50" charset="-128"/>
                <a:ea typeface="Meiryo UI" panose="020B0604030504040204" pitchFamily="50" charset="-128"/>
              </a:rPr>
              <a:t>年４月～、</a:t>
            </a:r>
            <a:r>
              <a:rPr lang="en-US" altLang="ja-JP" sz="1600" b="1" dirty="0" smtClean="0">
                <a:latin typeface="Meiryo UI" panose="020B0604030504040204" pitchFamily="50" charset="-128"/>
                <a:ea typeface="Meiryo UI" panose="020B0604030504040204" pitchFamily="50" charset="-128"/>
              </a:rPr>
              <a:t>2018</a:t>
            </a:r>
            <a:r>
              <a:rPr lang="ja-JP" altLang="en-US" sz="1600" b="1" dirty="0" smtClean="0">
                <a:latin typeface="Meiryo UI" panose="020B0604030504040204" pitchFamily="50" charset="-128"/>
                <a:ea typeface="Meiryo UI" panose="020B0604030504040204" pitchFamily="50" charset="-128"/>
              </a:rPr>
              <a:t>年７月改訂）（大阪市）</a:t>
            </a:r>
            <a:endParaRPr kumimoji="1" lang="ja-JP" altLang="en-US" sz="1600" b="1" dirty="0">
              <a:latin typeface="Meiryo UI" panose="020B0604030504040204" pitchFamily="50" charset="-128"/>
              <a:ea typeface="Meiryo UI" panose="020B0604030504040204" pitchFamily="50" charset="-128"/>
            </a:endParaRPr>
          </a:p>
        </p:txBody>
      </p:sp>
      <p:sp>
        <p:nvSpPr>
          <p:cNvPr id="4" name="テキスト ボックス 3"/>
          <p:cNvSpPr txBox="1"/>
          <p:nvPr/>
        </p:nvSpPr>
        <p:spPr>
          <a:xfrm>
            <a:off x="605741" y="1121249"/>
            <a:ext cx="8377614" cy="2062103"/>
          </a:xfrm>
          <a:prstGeom prst="rect">
            <a:avLst/>
          </a:prstGeom>
          <a:noFill/>
          <a:ln>
            <a:noFill/>
          </a:ln>
        </p:spPr>
        <p:txBody>
          <a:bodyPr wrap="non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長時間</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にわたる時間外勤務は、生産性・効率性の低下だけでなく職員のワーク・ライフ・バランスに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も悪</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影響</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が</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生じる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ものであり、職員一人ひとりが時間外勤務はコストであるという認識をもって効率的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に業務</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にあたること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が</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重要という前提のもと、部下職員の労働時間の管理など局長・区長及び管理職員の責務や、事前命令の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徹底など時間外勤務命令の適正化やノー残業デーの設定などの取組みなどを記載。</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・年間</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の時間外勤務時間が年度途中で</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300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時間を超えた場合や、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年間の累計が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360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時間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720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時間を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超えた</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場合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に、部長</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局長・</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区長等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に報告のうえ</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、人事室への報告を義務化し、ヒアリング等で状況確認を実施。</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・年間時間外</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勤務</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が</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300</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時間を超過する職員が所属する部署一覧を庁内ネットワークに掲載し、情報共有を</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図っている（</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2009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年度実績から掲載）</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469398" y="3493674"/>
            <a:ext cx="6773008" cy="338554"/>
          </a:xfrm>
          <a:prstGeom prst="rect">
            <a:avLst/>
          </a:prstGeom>
          <a:noFill/>
          <a:ln>
            <a:noFill/>
          </a:ln>
        </p:spPr>
        <p:txBody>
          <a:bodyPr wrap="none" rtlCol="0">
            <a:spAutoFit/>
          </a:bodyPr>
          <a:lstStyle/>
          <a:p>
            <a:r>
              <a:rPr lang="ja-JP" altLang="en-US" sz="1600" b="1" dirty="0" smtClean="0">
                <a:latin typeface="Meiryo UI" panose="020B0604030504040204" pitchFamily="50" charset="-128"/>
                <a:ea typeface="Meiryo UI" panose="020B0604030504040204" pitchFamily="50" charset="-128"/>
              </a:rPr>
              <a:t>５） ワーク・ライフ・バランス推進期間の設定（</a:t>
            </a:r>
            <a:r>
              <a:rPr lang="en-US" altLang="ja-JP" sz="1600" b="1" dirty="0" smtClean="0">
                <a:latin typeface="Meiryo UI" panose="020B0604030504040204" pitchFamily="50" charset="-128"/>
                <a:ea typeface="Meiryo UI" panose="020B0604030504040204" pitchFamily="50" charset="-128"/>
              </a:rPr>
              <a:t>2015</a:t>
            </a:r>
            <a:r>
              <a:rPr lang="ja-JP" altLang="en-US" sz="1600" b="1" dirty="0" smtClean="0">
                <a:latin typeface="Meiryo UI" panose="020B0604030504040204" pitchFamily="50" charset="-128"/>
                <a:ea typeface="Meiryo UI" panose="020B0604030504040204" pitchFamily="50" charset="-128"/>
              </a:rPr>
              <a:t>年７月～）（大阪市）</a:t>
            </a:r>
            <a:endParaRPr kumimoji="1" lang="ja-JP" altLang="en-US" sz="1600" b="1"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740212" y="4172480"/>
            <a:ext cx="6662401" cy="954107"/>
          </a:xfrm>
          <a:prstGeom prst="rect">
            <a:avLst/>
          </a:prstGeom>
          <a:noFill/>
          <a:ln>
            <a:noFill/>
          </a:ln>
        </p:spPr>
        <p:txBody>
          <a:bodyPr wrap="non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・毎年、７月～８月をワーク・ライフ・バランス推進期間として設定し、定時退庁を促進する。</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・やむを得ず時間外勤務を行う場合にも</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時までを原則とする。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・年次休暇や</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夏季</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休暇の取得を促進する。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年度実績：定時退庁の実施割合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85.6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605741" y="827163"/>
            <a:ext cx="1426994" cy="307777"/>
          </a:xfrm>
          <a:prstGeom prst="rect">
            <a:avLst/>
          </a:prstGeom>
          <a:noFill/>
          <a:ln>
            <a:noFill/>
          </a:ln>
        </p:spPr>
        <p:txBody>
          <a:bodyPr wrap="none" rtlCol="0">
            <a:spAutoFit/>
          </a:bodyPr>
          <a:lstStyle/>
          <a:p>
            <a:r>
              <a:rPr lang="ja-JP" altLang="en-US" sz="1400" b="1" dirty="0" smtClean="0">
                <a:latin typeface="Meiryo UI" panose="020B0604030504040204" pitchFamily="50" charset="-128"/>
                <a:ea typeface="Meiryo UI" panose="020B0604030504040204" pitchFamily="50" charset="-128"/>
              </a:rPr>
              <a:t>＜改革の取組＞</a:t>
            </a:r>
            <a:endParaRPr kumimoji="1" lang="ja-JP" altLang="en-US" sz="1400" b="1"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605741" y="3864703"/>
            <a:ext cx="1426994" cy="307777"/>
          </a:xfrm>
          <a:prstGeom prst="rect">
            <a:avLst/>
          </a:prstGeom>
          <a:noFill/>
          <a:ln>
            <a:noFill/>
          </a:ln>
        </p:spPr>
        <p:txBody>
          <a:bodyPr wrap="none" rtlCol="0">
            <a:spAutoFit/>
          </a:bodyPr>
          <a:lstStyle/>
          <a:p>
            <a:r>
              <a:rPr lang="ja-JP" altLang="en-US" sz="1400" b="1" dirty="0" smtClean="0">
                <a:latin typeface="Meiryo UI" panose="020B0604030504040204" pitchFamily="50" charset="-128"/>
                <a:ea typeface="Meiryo UI" panose="020B0604030504040204" pitchFamily="50" charset="-128"/>
              </a:rPr>
              <a:t>＜改革の取組＞</a:t>
            </a:r>
            <a:endParaRPr kumimoji="1" lang="ja-JP" altLang="en-US" sz="1400" b="1" dirty="0">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12"/>
          </p:nvPr>
        </p:nvSpPr>
        <p:spPr/>
        <p:txBody>
          <a:bodyPr/>
          <a:lstStyle/>
          <a:p>
            <a:fld id="{138CA411-231B-42B9-AF63-97A64194AA60}" type="slidenum">
              <a:rPr lang="ja-JP" altLang="en-US" smtClean="0"/>
              <a:pPr/>
              <a:t>326</a:t>
            </a:fld>
            <a:endParaRPr lang="ja-JP" altLang="en-US"/>
          </a:p>
        </p:txBody>
      </p:sp>
    </p:spTree>
    <p:extLst>
      <p:ext uri="{BB962C8B-B14F-4D97-AF65-F5344CB8AC3E}">
        <p14:creationId xmlns:p14="http://schemas.microsoft.com/office/powerpoint/2010/main" val="18095288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メモ 23"/>
          <p:cNvSpPr/>
          <p:nvPr/>
        </p:nvSpPr>
        <p:spPr>
          <a:xfrm>
            <a:off x="4648199" y="3808523"/>
            <a:ext cx="4371975" cy="2782775"/>
          </a:xfrm>
          <a:prstGeom prst="foldedCorner">
            <a:avLst>
              <a:gd name="adj" fmla="val 11478"/>
            </a:avLst>
          </a:prstGeom>
          <a:solidFill>
            <a:schemeClr val="accent1">
              <a:lumMod val="20000"/>
              <a:lumOff val="80000"/>
              <a:alpha val="51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●本格導入</a:t>
            </a: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①効果</a:t>
            </a:r>
            <a:r>
              <a:rPr lang="ja-JP" altLang="en-US" sz="12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a:t>
            </a:r>
            <a:r>
              <a:rPr lang="ja-JP" altLang="en-US"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認められた</a:t>
            </a:r>
            <a:r>
              <a:rPr lang="en-US" altLang="ja-JP"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所属</a:t>
            </a:r>
            <a:r>
              <a:rPr lang="en-US" altLang="ja-JP"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業務を</a:t>
            </a:r>
            <a:r>
              <a:rPr lang="ja-JP" altLang="en-US" sz="12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対象に、</a:t>
            </a:r>
            <a:r>
              <a:rPr lang="en-US" altLang="ja-JP" sz="12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2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台を本格導入</a:t>
            </a:r>
            <a:r>
              <a:rPr lang="ja-JP" altLang="en-US"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2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＜業務例＞</a:t>
            </a:r>
            <a:endParaRPr lang="en-US" altLang="ja-JP"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区役所における窓口案内受託者用の情報検索端末</a:t>
            </a:r>
            <a:endParaRPr lang="en-US" altLang="ja-JP" sz="12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保健師の訪問指導、出前講座でのﾌﾟﾚｾﾞﾝ等</a:t>
            </a:r>
          </a:p>
          <a:p>
            <a:r>
              <a:rPr lang="ja-JP" altLang="en-US"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②効果が認められた場合は利用所属で個別導入されており、</a:t>
            </a:r>
            <a:r>
              <a:rPr lang="en-US" altLang="ja-JP"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p>
          <a:p>
            <a:r>
              <a:rPr lang="ja-JP" altLang="en-US" sz="12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年度現在タブレットの総台数としては約</a:t>
            </a:r>
            <a:r>
              <a:rPr lang="en-US" altLang="ja-JP"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80</a:t>
            </a:r>
            <a:r>
              <a:rPr lang="ja-JP" altLang="en-US"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台が導入されて</a:t>
            </a:r>
            <a:r>
              <a:rPr lang="ja-JP" altLang="en-US" sz="1200" kern="1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a:t>
            </a:r>
            <a:r>
              <a:rPr lang="ja-JP" altLang="en-US"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る。）</a:t>
            </a:r>
            <a:endParaRPr lang="en-US" altLang="ja-JP"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＜業務例＞</a:t>
            </a:r>
            <a:endParaRPr lang="en-US" altLang="ja-JP"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・音声翻訳アプリの活用による議事録作成</a:t>
            </a:r>
            <a:endParaRPr lang="en-US" altLang="ja-JP"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・区役所の地域イベントでのプログラミング体験等</a:t>
            </a:r>
            <a:endParaRPr lang="en-US" altLang="ja-JP" sz="12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286041" y="505790"/>
            <a:ext cx="4968027" cy="338554"/>
          </a:xfrm>
          <a:prstGeom prst="rect">
            <a:avLst/>
          </a:prstGeom>
          <a:noFill/>
          <a:ln>
            <a:noFill/>
          </a:ln>
        </p:spPr>
        <p:txBody>
          <a:bodyPr wrap="none" rtlCol="0">
            <a:spAutoFit/>
          </a:bodyPr>
          <a:lstStyle/>
          <a:p>
            <a:r>
              <a:rPr lang="ja-JP" altLang="en-US" sz="1600" b="1" dirty="0" smtClean="0">
                <a:latin typeface="Meiryo UI" panose="020B0604030504040204" pitchFamily="50" charset="-128"/>
                <a:ea typeface="Meiryo UI" panose="020B0604030504040204" pitchFamily="50" charset="-128"/>
              </a:rPr>
              <a:t>１） タブレット</a:t>
            </a:r>
            <a:r>
              <a:rPr lang="ja-JP" altLang="en-US" sz="1600" b="1" dirty="0">
                <a:latin typeface="Meiryo UI" panose="020B0604030504040204" pitchFamily="50" charset="-128"/>
                <a:ea typeface="Meiryo UI" panose="020B0604030504040204" pitchFamily="50" charset="-128"/>
              </a:rPr>
              <a:t>端末機の導入による</a:t>
            </a:r>
            <a:r>
              <a:rPr lang="ja-JP" altLang="en-US" sz="1600" b="1" dirty="0" smtClean="0">
                <a:latin typeface="Meiryo UI" panose="020B0604030504040204" pitchFamily="50" charset="-128"/>
                <a:ea typeface="Meiryo UI" panose="020B0604030504040204" pitchFamily="50" charset="-128"/>
              </a:rPr>
              <a:t>モバイルワークの</a:t>
            </a:r>
            <a:r>
              <a:rPr lang="ja-JP" altLang="en-US" sz="1600" b="1" dirty="0">
                <a:latin typeface="Meiryo UI" panose="020B0604030504040204" pitchFamily="50" charset="-128"/>
                <a:ea typeface="Meiryo UI" panose="020B0604030504040204" pitchFamily="50" charset="-128"/>
              </a:rPr>
              <a:t>推進</a:t>
            </a:r>
            <a:endParaRPr kumimoji="1" lang="ja-JP" altLang="en-US" sz="1600" b="1"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32376" y="1108664"/>
            <a:ext cx="8787797" cy="584775"/>
          </a:xfrm>
          <a:prstGeom prst="rect">
            <a:avLst/>
          </a:prstGeom>
          <a:noFill/>
          <a:ln>
            <a:noFill/>
          </a:ln>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出張時の職員の業務の利便性の向上の観点から、府は</a:t>
            </a:r>
            <a:r>
              <a:rPr lang="en-US" altLang="ja-JP" sz="1600" dirty="0" smtClean="0">
                <a:latin typeface="Meiryo UI" panose="020B0604030504040204" pitchFamily="50" charset="-128"/>
                <a:ea typeface="Meiryo UI" panose="020B0604030504040204" pitchFamily="50" charset="-128"/>
              </a:rPr>
              <a:t>2015</a:t>
            </a:r>
            <a:r>
              <a:rPr kumimoji="1" lang="ja-JP" altLang="en-US" sz="1600" dirty="0" smtClean="0">
                <a:latin typeface="Meiryo UI" panose="020B0604030504040204" pitchFamily="50" charset="-128"/>
                <a:ea typeface="Meiryo UI" panose="020B0604030504040204" pitchFamily="50" charset="-128"/>
              </a:rPr>
              <a:t>年度から、市は</a:t>
            </a:r>
            <a:r>
              <a:rPr kumimoji="1" lang="en-US" altLang="ja-JP" sz="1600" dirty="0" smtClean="0">
                <a:latin typeface="Meiryo UI" panose="020B0604030504040204" pitchFamily="50" charset="-128"/>
                <a:ea typeface="Meiryo UI" panose="020B0604030504040204" pitchFamily="50" charset="-128"/>
              </a:rPr>
              <a:t>2014</a:t>
            </a:r>
            <a:r>
              <a:rPr lang="ja-JP" altLang="en-US" sz="1600" dirty="0" smtClean="0">
                <a:latin typeface="Meiryo UI" panose="020B0604030504040204" pitchFamily="50" charset="-128"/>
                <a:ea typeface="Meiryo UI" panose="020B0604030504040204" pitchFamily="50" charset="-128"/>
              </a:rPr>
              <a:t>年度から</a:t>
            </a:r>
            <a:r>
              <a:rPr kumimoji="1" lang="ja-JP" altLang="en-US" sz="1600" dirty="0" smtClean="0">
                <a:latin typeface="Meiryo UI" panose="020B0604030504040204" pitchFamily="50" charset="-128"/>
                <a:ea typeface="Meiryo UI" panose="020B0604030504040204" pitchFamily="50" charset="-128"/>
              </a:rPr>
              <a:t>タブレット端末機の導入を開始</a:t>
            </a:r>
            <a:endParaRPr kumimoji="1" lang="ja-JP" altLang="en-US" sz="1600" dirty="0">
              <a:latin typeface="Meiryo UI" panose="020B0604030504040204" pitchFamily="50" charset="-128"/>
              <a:ea typeface="Meiryo UI" panose="020B0604030504040204" pitchFamily="50" charset="-128"/>
            </a:endParaRPr>
          </a:p>
        </p:txBody>
      </p:sp>
      <p:sp>
        <p:nvSpPr>
          <p:cNvPr id="13" name="メモ 12"/>
          <p:cNvSpPr/>
          <p:nvPr/>
        </p:nvSpPr>
        <p:spPr>
          <a:xfrm>
            <a:off x="85725" y="3808524"/>
            <a:ext cx="4458240" cy="2782775"/>
          </a:xfrm>
          <a:prstGeom prst="foldedCorner">
            <a:avLst>
              <a:gd name="adj" fmla="val 12516"/>
            </a:avLst>
          </a:prstGeom>
          <a:solidFill>
            <a:schemeClr val="accent1">
              <a:lumMod val="20000"/>
              <a:lumOff val="80000"/>
              <a:alpha val="52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　本格導入</a:t>
            </a: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タブレット端末機（</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500</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台）に</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よるモバイルワークを本格的に</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導入</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・利用状況等を定期的に調査し</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、利用頻度が低い所属</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があれば</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年度</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ごとに</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貸与先</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見直し（</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年度は</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台引き上げ、</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66</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台</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新規貸与）</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＜利用実績＞</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利用業務（例）</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児童相談</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担当： 面談時の記録閲覧、報告書作成、写真</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撮影</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に</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よる状況把握</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土木担当　　　：災害時の道路・河川状況の画像報告、日常</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パトロール</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業務</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の現地</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システム入力</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農業担当　　　：農業者指導における現地での資料の確認や説明</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端末利用所属における満足度：</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72.3%</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メモ 15"/>
          <p:cNvSpPr/>
          <p:nvPr/>
        </p:nvSpPr>
        <p:spPr>
          <a:xfrm>
            <a:off x="85725" y="2117718"/>
            <a:ext cx="4371975" cy="1606275"/>
          </a:xfrm>
          <a:prstGeom prst="foldedCorner">
            <a:avLst>
              <a:gd name="adj" fmla="val 11478"/>
            </a:avLst>
          </a:prstGeom>
          <a:solidFill>
            <a:schemeClr val="accent1">
              <a:lumMod val="20000"/>
              <a:lumOff val="80000"/>
              <a:alpha val="51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　試行実施</a:t>
            </a: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・導入台数　</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a:t>
            </a:r>
            <a:endPar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出張</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業務や現場説明の多い職員を中心</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貸与</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＜試行実施の</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効果検証</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職員</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の作業時間削減</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出張、事前事後</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やペーパレス</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化</a:t>
            </a:r>
            <a:endParaRPr lang="ja-JP" altLang="ja-JP" sz="1200" strike="dbl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職員</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の負担軽減、セキュリティの向上、</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意思決定</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の迅速化</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府民</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サービス</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プレゼン能力</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向上</a:t>
            </a:r>
            <a:endParaRPr lang="ja-JP"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5083210" y="512497"/>
            <a:ext cx="1933543" cy="338554"/>
          </a:xfrm>
          <a:prstGeom prst="rect">
            <a:avLst/>
          </a:prstGeom>
          <a:noFill/>
          <a:ln>
            <a:noFill/>
          </a:ln>
        </p:spPr>
        <p:txBody>
          <a:bodyPr wrap="none" rtlCol="0">
            <a:spAutoFit/>
          </a:bodyPr>
          <a:lstStyle/>
          <a:p>
            <a:r>
              <a:rPr lang="ja-JP" altLang="en-US" sz="1600" b="1" dirty="0" smtClean="0">
                <a:latin typeface="Meiryo UI" panose="020B0604030504040204" pitchFamily="50" charset="-128"/>
                <a:ea typeface="Meiryo UI" panose="020B0604030504040204" pitchFamily="50" charset="-128"/>
              </a:rPr>
              <a:t>（大阪府・大阪市）</a:t>
            </a:r>
            <a:endParaRPr kumimoji="1" lang="ja-JP" altLang="en-US" sz="1600" b="1"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286041" y="844582"/>
            <a:ext cx="1426994" cy="307777"/>
          </a:xfrm>
          <a:prstGeom prst="rect">
            <a:avLst/>
          </a:prstGeom>
          <a:noFill/>
          <a:ln>
            <a:noFill/>
          </a:ln>
        </p:spPr>
        <p:txBody>
          <a:bodyPr wrap="none" rtlCol="0">
            <a:spAutoFit/>
          </a:bodyPr>
          <a:lstStyle/>
          <a:p>
            <a:r>
              <a:rPr lang="ja-JP" altLang="en-US" sz="1400" b="1" dirty="0" smtClean="0">
                <a:latin typeface="Meiryo UI" panose="020B0604030504040204" pitchFamily="50" charset="-128"/>
                <a:ea typeface="Meiryo UI" panose="020B0604030504040204" pitchFamily="50" charset="-128"/>
              </a:rPr>
              <a:t>＜改革の取組＞</a:t>
            </a:r>
            <a:endParaRPr kumimoji="1" lang="ja-JP" altLang="en-US" sz="14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1790905" y="1693439"/>
            <a:ext cx="800219" cy="338554"/>
          </a:xfrm>
          <a:prstGeom prst="rect">
            <a:avLst/>
          </a:prstGeom>
          <a:solidFill>
            <a:schemeClr val="accent2"/>
          </a:solidFill>
        </p:spPr>
        <p:txBody>
          <a:bodyPr wrap="none" rtlCol="0">
            <a:spAutoFit/>
          </a:bodyPr>
          <a:lstStyle/>
          <a:p>
            <a:r>
              <a:rPr kumimoji="1" lang="ja-JP" altLang="en-US" sz="1600" dirty="0" smtClean="0">
                <a:solidFill>
                  <a:schemeClr val="bg1"/>
                </a:solidFill>
                <a:latin typeface="Meiryo UI" panose="020B0604030504040204" pitchFamily="50" charset="-128"/>
                <a:ea typeface="Meiryo UI" panose="020B0604030504040204" pitchFamily="50" charset="-128"/>
              </a:rPr>
              <a:t>大阪府</a:t>
            </a: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6344724" y="1693439"/>
            <a:ext cx="800219" cy="338554"/>
          </a:xfrm>
          <a:prstGeom prst="rect">
            <a:avLst/>
          </a:prstGeom>
          <a:solidFill>
            <a:schemeClr val="accent2"/>
          </a:solidFill>
        </p:spPr>
        <p:txBody>
          <a:bodyPr wrap="none" rtlCol="0">
            <a:spAutoFit/>
          </a:bodyPr>
          <a:lstStyle/>
          <a:p>
            <a:r>
              <a:rPr kumimoji="1" lang="ja-JP" altLang="en-US" sz="1600" dirty="0" smtClean="0">
                <a:solidFill>
                  <a:schemeClr val="bg1"/>
                </a:solidFill>
                <a:latin typeface="Meiryo UI" panose="020B0604030504040204" pitchFamily="50" charset="-128"/>
                <a:ea typeface="Meiryo UI" panose="020B0604030504040204" pitchFamily="50" charset="-128"/>
              </a:rPr>
              <a:t>大阪市</a:t>
            </a: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
        <p:nvSpPr>
          <p:cNvPr id="22" name="メモ 21"/>
          <p:cNvSpPr/>
          <p:nvPr/>
        </p:nvSpPr>
        <p:spPr>
          <a:xfrm>
            <a:off x="4648198" y="2117717"/>
            <a:ext cx="4371975" cy="1606275"/>
          </a:xfrm>
          <a:prstGeom prst="foldedCorner">
            <a:avLst>
              <a:gd name="adj" fmla="val 11478"/>
            </a:avLst>
          </a:prstGeom>
          <a:solidFill>
            <a:schemeClr val="accent1">
              <a:lumMod val="20000"/>
              <a:lumOff val="80000"/>
              <a:alpha val="51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●実証調査</a:t>
            </a:r>
            <a:endParaRPr lang="en-US" altLang="ja-JP" sz="13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フロントオフィス業務におけるタブレット活用</a:t>
            </a:r>
            <a:endParaRPr lang="en-US" altLang="ja-JP"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→計</a:t>
            </a:r>
            <a:r>
              <a:rPr lang="en-US" altLang="ja-JP"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a:t>
            </a:r>
            <a:r>
              <a:rPr lang="ja-JP" altLang="en-US" sz="12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台を</a:t>
            </a:r>
            <a:r>
              <a:rPr lang="ja-JP" altLang="en-US"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用いて</a:t>
            </a:r>
            <a:r>
              <a:rPr lang="en-US" altLang="ja-JP"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所属</a:t>
            </a:r>
            <a:r>
              <a:rPr lang="en-US" altLang="ja-JP"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業務を対象に実証調査</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②タブレット</a:t>
            </a:r>
            <a:r>
              <a:rPr lang="ja-JP" altLang="en-US" sz="12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やモバイルプロジェクターの短期</a:t>
            </a:r>
            <a:r>
              <a:rPr lang="ja-JP" altLang="en-US"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貸与事業</a:t>
            </a:r>
            <a:endParaRPr lang="en-US" altLang="ja-JP"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→計</a:t>
            </a:r>
            <a:r>
              <a:rPr lang="en-US" altLang="ja-JP"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台を用いて全所属を対象に希望者</a:t>
            </a:r>
            <a:r>
              <a:rPr lang="ja-JP" altLang="en-US" sz="12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へ</a:t>
            </a:r>
            <a:r>
              <a:rPr lang="ja-JP" altLang="en-US"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貸与（</a:t>
            </a:r>
            <a:r>
              <a:rPr lang="en-US" altLang="ja-JP"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～現在）</a:t>
            </a:r>
            <a:endParaRPr lang="en-US" altLang="ja-JP" sz="12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232376" y="106243"/>
            <a:ext cx="2537677" cy="400110"/>
          </a:xfrm>
          <a:prstGeom prst="rect">
            <a:avLst/>
          </a:prstGeom>
          <a:noFill/>
          <a:ln>
            <a:noFill/>
          </a:ln>
        </p:spPr>
        <p:txBody>
          <a:bodyPr wrap="square" rtlCol="0">
            <a:spAutoFit/>
          </a:bodyPr>
          <a:lstStyle/>
          <a:p>
            <a:r>
              <a:rPr lang="ja-JP" altLang="en-US" sz="2000" b="1" dirty="0" smtClean="0">
                <a:latin typeface="Meiryo UI" panose="020B0604030504040204" pitchFamily="50" charset="-128"/>
                <a:ea typeface="Meiryo UI" panose="020B0604030504040204" pitchFamily="50" charset="-128"/>
              </a:rPr>
              <a:t>② テレワークの推進</a:t>
            </a:r>
            <a:endParaRPr lang="ja-JP" altLang="en-US" sz="2000" b="1"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327</a:t>
            </a:fld>
            <a:endParaRPr lang="ja-JP" altLang="en-US"/>
          </a:p>
        </p:txBody>
      </p:sp>
    </p:spTree>
    <p:extLst>
      <p:ext uri="{BB962C8B-B14F-4D97-AF65-F5344CB8AC3E}">
        <p14:creationId xmlns:p14="http://schemas.microsoft.com/office/powerpoint/2010/main" val="108755277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77316" y="106715"/>
            <a:ext cx="4128053" cy="338554"/>
          </a:xfrm>
          <a:prstGeom prst="rect">
            <a:avLst/>
          </a:prstGeom>
          <a:noFill/>
          <a:ln>
            <a:noFill/>
          </a:ln>
        </p:spPr>
        <p:txBody>
          <a:bodyPr wrap="none" rtlCol="0">
            <a:spAutoFit/>
          </a:bodyPr>
          <a:lstStyle/>
          <a:p>
            <a:r>
              <a:rPr lang="ja-JP" altLang="en-US" sz="1600" b="1" dirty="0" smtClean="0">
                <a:latin typeface="Meiryo UI" panose="020B0604030504040204" pitchFamily="50" charset="-128"/>
                <a:ea typeface="Meiryo UI" panose="020B0604030504040204" pitchFamily="50" charset="-128"/>
              </a:rPr>
              <a:t>２） サテライトオフィスの試行実施（大阪府）</a:t>
            </a:r>
            <a:endParaRPr kumimoji="1" lang="ja-JP" altLang="en-US" sz="1600" b="1"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560407" y="694071"/>
            <a:ext cx="8263428" cy="338554"/>
          </a:xfrm>
          <a:prstGeom prst="rect">
            <a:avLst/>
          </a:prstGeom>
          <a:noFill/>
          <a:ln>
            <a:noFill/>
          </a:ln>
        </p:spPr>
        <p:txBody>
          <a:bodyPr wrap="square" rtlCol="0">
            <a:spAutoFit/>
          </a:bodyPr>
          <a:lstStyle/>
          <a:p>
            <a:r>
              <a:rPr kumimoji="1" lang="en-US" altLang="ja-JP" sz="1600" dirty="0" smtClean="0">
                <a:latin typeface="Meiryo UI" panose="020B0604030504040204" pitchFamily="50" charset="-128"/>
                <a:ea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rPr>
              <a:t>職員が自宅近くで業務が行えるよう、</a:t>
            </a:r>
            <a:r>
              <a:rPr lang="ja-JP" altLang="en-US" sz="1600" dirty="0" smtClean="0">
                <a:latin typeface="Meiryo UI" panose="020B0604030504040204" pitchFamily="50" charset="-128"/>
                <a:ea typeface="Meiryo UI" panose="020B0604030504040204" pitchFamily="50" charset="-128"/>
              </a:rPr>
              <a:t>サテライトオフィスを試行的に開設</a:t>
            </a:r>
            <a:r>
              <a:rPr lang="en-US" altLang="ja-JP" sz="1600" dirty="0">
                <a:latin typeface="Meiryo UI" panose="020B0604030504040204" pitchFamily="50" charset="-128"/>
                <a:ea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rPr>
              <a:t>2017</a:t>
            </a:r>
            <a:r>
              <a:rPr lang="ja-JP" altLang="en-US" sz="1600" dirty="0" smtClean="0">
                <a:latin typeface="Meiryo UI" panose="020B0604030504040204" pitchFamily="50" charset="-128"/>
                <a:ea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rPr>
              <a:t>4</a:t>
            </a:r>
            <a:r>
              <a:rPr lang="ja-JP" altLang="en-US" sz="1600" dirty="0" smtClean="0">
                <a:latin typeface="Meiryo UI" panose="020B0604030504040204" pitchFamily="50" charset="-128"/>
                <a:ea typeface="Meiryo UI" panose="020B0604030504040204" pitchFamily="50" charset="-128"/>
              </a:rPr>
              <a:t>月～）</a:t>
            </a:r>
            <a:endParaRPr kumimoji="1" lang="ja-JP" altLang="en-US" sz="16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7382860" y="2177605"/>
            <a:ext cx="3522279" cy="292388"/>
          </a:xfrm>
          <a:prstGeom prst="rect">
            <a:avLst/>
          </a:prstGeom>
          <a:noFill/>
          <a:ln>
            <a:noFill/>
          </a:ln>
        </p:spPr>
        <p:txBody>
          <a:bodyPr wrap="square" rtlCol="0">
            <a:spAutoFit/>
          </a:bodyPr>
          <a:lstStyle/>
          <a:p>
            <a:r>
              <a:rPr kumimoji="1" lang="en-US" altLang="ja-JP" sz="1300" dirty="0" smtClean="0">
                <a:latin typeface="Meiryo UI" panose="020B0604030504040204" pitchFamily="50" charset="-128"/>
                <a:ea typeface="Meiryo UI" panose="020B0604030504040204" pitchFamily="50" charset="-128"/>
              </a:rPr>
              <a:t> </a:t>
            </a:r>
            <a:endParaRPr kumimoji="1" lang="ja-JP" altLang="en-US" sz="1300" dirty="0">
              <a:solidFill>
                <a:srgbClr val="FF0000"/>
              </a:solidFill>
              <a:latin typeface="Meiryo UI" panose="020B0604030504040204" pitchFamily="50" charset="-128"/>
              <a:ea typeface="Meiryo UI" panose="020B0604030504040204" pitchFamily="50" charset="-128"/>
            </a:endParaRPr>
          </a:p>
        </p:txBody>
      </p:sp>
      <p:sp>
        <p:nvSpPr>
          <p:cNvPr id="4" name="角丸四角形 3"/>
          <p:cNvSpPr/>
          <p:nvPr/>
        </p:nvSpPr>
        <p:spPr>
          <a:xfrm>
            <a:off x="560407" y="1281427"/>
            <a:ext cx="8448115" cy="4773295"/>
          </a:xfrm>
          <a:prstGeom prst="roundRect">
            <a:avLst>
              <a:gd name="adj" fmla="val 0"/>
            </a:avLst>
          </a:prstGeom>
          <a:solidFill>
            <a:schemeClr val="bg1"/>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l">
              <a:spcAft>
                <a:spcPts val="0"/>
              </a:spcAft>
            </a:pPr>
            <a:r>
              <a:rPr lang="ja-JP" altLang="en-US" sz="1400" b="1"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泉北府民センター　</a:t>
            </a:r>
            <a:r>
              <a:rPr lang="ja-JP" sz="1400" b="1"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サテライトオフィスの</a:t>
            </a:r>
            <a:r>
              <a:rPr lang="ja-JP" altLang="en-US" sz="1400" b="1"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概要＞</a:t>
            </a:r>
            <a:r>
              <a:rPr lang="ja-JP" sz="1400" b="1"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b="1"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a:spcAft>
                <a:spcPts val="0"/>
              </a:spcAft>
            </a:pPr>
            <a:endParaRPr lang="ja-JP" sz="800" kern="100" dirty="0">
              <a:effectLst/>
              <a:latin typeface="Meiryo UI" panose="020B0604030504040204" pitchFamily="50" charset="-128"/>
              <a:ea typeface="Meiryo UI" panose="020B0604030504040204" pitchFamily="50" charset="-128"/>
              <a:cs typeface="Meiryo UI" panose="020B0604030504040204" pitchFamily="50" charset="-128"/>
            </a:endParaRPr>
          </a:p>
          <a:p>
            <a:pPr marL="311150" indent="-177800" algn="l">
              <a:lnSpc>
                <a:spcPts val="2000"/>
              </a:lnSpc>
              <a:spcAft>
                <a:spcPts val="0"/>
              </a:spcAft>
            </a:pPr>
            <a:r>
              <a:rPr lang="ja-JP" altLang="en-US" sz="13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設置場所 ： 泉北</a:t>
            </a:r>
            <a:r>
              <a:rPr lang="ja-JP" sz="13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府民センタービル</a:t>
            </a:r>
            <a:r>
              <a:rPr lang="ja-JP" altLang="en-US" sz="13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（堺市西区鳳東町）</a:t>
            </a:r>
            <a:r>
              <a:rPr lang="en-US" altLang="ja-JP" sz="13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3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階企画厚生課分室</a:t>
            </a:r>
            <a:endParaRPr lang="en-US" altLang="ja-JP" sz="1300" kern="100"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marL="311150" indent="-177800" algn="l">
              <a:lnSpc>
                <a:spcPts val="2000"/>
              </a:lnSpc>
              <a:spcAft>
                <a:spcPts val="0"/>
              </a:spcAft>
            </a:pPr>
            <a:r>
              <a:rPr lang="ja-JP" altLang="en-US" sz="13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・執務環境 </a:t>
            </a:r>
            <a:r>
              <a:rPr lang="ja-JP" altLang="en-US" sz="13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最大</a:t>
            </a:r>
            <a:r>
              <a:rPr lang="ja-JP" altLang="en-US" sz="13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６</a:t>
            </a:r>
            <a:r>
              <a:rPr lang="ja-JP" sz="13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名</a:t>
            </a:r>
            <a:r>
              <a:rPr lang="ja-JP" sz="13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程度が執務</a:t>
            </a:r>
            <a:r>
              <a:rPr lang="ja-JP" sz="13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可能</a:t>
            </a:r>
            <a:r>
              <a:rPr lang="ja-JP" altLang="en-US" sz="13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職員用デスク、パソコン、内線電話、コピー機、ＦＡＸ等設置</a:t>
            </a:r>
            <a:endParaRPr lang="en-US" altLang="ja-JP" sz="13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・利用要件 ：</a:t>
            </a:r>
            <a:r>
              <a:rPr lang="ja-JP" altLang="en-US" sz="1300" dirty="0">
                <a:solidFill>
                  <a:schemeClr val="tx1"/>
                </a:solidFill>
                <a:latin typeface="Meiryo UI" panose="020B0604030504040204" pitchFamily="50" charset="-128"/>
                <a:ea typeface="Meiryo UI" panose="020B0604030504040204" pitchFamily="50" charset="-128"/>
              </a:rPr>
              <a:t>育児・介護を行う職員が利用</a:t>
            </a:r>
            <a:r>
              <a:rPr lang="ja-JP" altLang="en-US" sz="1300" dirty="0" smtClean="0">
                <a:solidFill>
                  <a:schemeClr val="tx1"/>
                </a:solidFill>
                <a:latin typeface="Meiryo UI" panose="020B0604030504040204" pitchFamily="50" charset="-128"/>
                <a:ea typeface="Meiryo UI" panose="020B0604030504040204" pitchFamily="50" charset="-128"/>
              </a:rPr>
              <a:t>すること</a:t>
            </a:r>
            <a:r>
              <a:rPr lang="ja-JP" altLang="en-US" sz="1300" dirty="0">
                <a:solidFill>
                  <a:schemeClr val="tx1"/>
                </a:solidFill>
                <a:latin typeface="Meiryo UI" panose="020B0604030504040204" pitchFamily="50" charset="-128"/>
                <a:ea typeface="Meiryo UI" panose="020B0604030504040204" pitchFamily="50" charset="-128"/>
              </a:rPr>
              <a:t>により、通勤時間が縮減</a:t>
            </a:r>
            <a:r>
              <a:rPr lang="ja-JP" altLang="en-US" sz="1300" dirty="0" smtClean="0">
                <a:solidFill>
                  <a:schemeClr val="tx1"/>
                </a:solidFill>
                <a:latin typeface="Meiryo UI" panose="020B0604030504040204" pitchFamily="50" charset="-128"/>
                <a:ea typeface="Meiryo UI" panose="020B0604030504040204" pitchFamily="50" charset="-128"/>
              </a:rPr>
              <a:t>される場合</a:t>
            </a:r>
            <a:r>
              <a:rPr lang="ja-JP" altLang="en-US" sz="1300" dirty="0">
                <a:solidFill>
                  <a:schemeClr val="tx1"/>
                </a:solidFill>
                <a:latin typeface="Meiryo UI" panose="020B0604030504040204" pitchFamily="50" charset="-128"/>
                <a:ea typeface="Meiryo UI" panose="020B0604030504040204" pitchFamily="50" charset="-128"/>
              </a:rPr>
              <a:t>や出張時にあわせて利用する</a:t>
            </a:r>
            <a:endParaRPr lang="en-US" altLang="ja-JP" sz="1300" dirty="0">
              <a:solidFill>
                <a:schemeClr val="tx1"/>
              </a:solidFill>
              <a:latin typeface="Meiryo UI" panose="020B0604030504040204" pitchFamily="50" charset="-128"/>
              <a:ea typeface="Meiryo UI" panose="020B0604030504040204" pitchFamily="50" charset="-128"/>
            </a:endParaRPr>
          </a:p>
          <a:p>
            <a:r>
              <a:rPr lang="ja-JP" altLang="en-US" sz="1300" dirty="0" smtClean="0">
                <a:solidFill>
                  <a:schemeClr val="tx1"/>
                </a:solidFill>
                <a:latin typeface="Meiryo UI" panose="020B0604030504040204" pitchFamily="50" charset="-128"/>
                <a:ea typeface="Meiryo UI" panose="020B0604030504040204" pitchFamily="50" charset="-128"/>
              </a:rPr>
              <a:t>　　　　　　　　　こと</a:t>
            </a:r>
            <a:r>
              <a:rPr lang="ja-JP" altLang="en-US" sz="1300" dirty="0">
                <a:solidFill>
                  <a:schemeClr val="tx1"/>
                </a:solidFill>
                <a:latin typeface="Meiryo UI" panose="020B0604030504040204" pitchFamily="50" charset="-128"/>
                <a:ea typeface="Meiryo UI" panose="020B0604030504040204" pitchFamily="50" charset="-128"/>
              </a:rPr>
              <a:t>により勤務時間の有効活用</a:t>
            </a:r>
            <a:r>
              <a:rPr lang="ja-JP" altLang="en-US" sz="1300" dirty="0" smtClean="0">
                <a:solidFill>
                  <a:schemeClr val="tx1"/>
                </a:solidFill>
                <a:latin typeface="Meiryo UI" panose="020B0604030504040204" pitchFamily="50" charset="-128"/>
                <a:ea typeface="Meiryo UI" panose="020B0604030504040204" pitchFamily="50" charset="-128"/>
              </a:rPr>
              <a:t>が図れる</a:t>
            </a:r>
            <a:r>
              <a:rPr lang="ja-JP" altLang="en-US" sz="1300" dirty="0">
                <a:solidFill>
                  <a:schemeClr val="tx1"/>
                </a:solidFill>
                <a:latin typeface="Meiryo UI" panose="020B0604030504040204" pitchFamily="50" charset="-128"/>
                <a:ea typeface="Meiryo UI" panose="020B0604030504040204" pitchFamily="50" charset="-128"/>
              </a:rPr>
              <a:t>場合</a:t>
            </a:r>
            <a:r>
              <a:rPr lang="ja-JP" altLang="en-US" sz="1300" dirty="0" smtClean="0">
                <a:solidFill>
                  <a:schemeClr val="tx1"/>
                </a:solidFill>
                <a:latin typeface="Meiryo UI" panose="020B0604030504040204" pitchFamily="50" charset="-128"/>
                <a:ea typeface="Meiryo UI" panose="020B0604030504040204" pitchFamily="50" charset="-128"/>
              </a:rPr>
              <a:t>など</a:t>
            </a:r>
            <a:endParaRPr lang="en-US" altLang="ja-JP" sz="1300" strike="dblStrike"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11150" indent="-177800">
              <a:lnSpc>
                <a:spcPts val="2000"/>
              </a:lnSpc>
            </a:pPr>
            <a:r>
              <a:rPr lang="ja-JP" altLang="en-US" sz="13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3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利用実績 ：  </a:t>
            </a:r>
            <a:r>
              <a:rPr lang="en-US" altLang="ja-JP" sz="13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2017.4</a:t>
            </a:r>
            <a:r>
              <a:rPr lang="ja-JP" altLang="en-US" sz="13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3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2018.8 </a:t>
            </a:r>
            <a:r>
              <a:rPr lang="ja-JP" altLang="en-US" sz="13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まで　</a:t>
            </a:r>
            <a:r>
              <a:rPr lang="ja-JP" altLang="en-US" sz="13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延べ</a:t>
            </a:r>
            <a:r>
              <a:rPr lang="en-US" altLang="ja-JP" sz="13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151</a:t>
            </a:r>
            <a:r>
              <a:rPr lang="ja-JP" altLang="en-US" sz="13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a:t>
            </a:r>
            <a:endParaRPr lang="ja-JP" altLang="ja-JP" sz="13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311150" indent="-177800">
              <a:lnSpc>
                <a:spcPts val="2000"/>
              </a:lnSpc>
            </a:pPr>
            <a:endParaRPr lang="ja-JP" sz="13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5817" y="3668074"/>
            <a:ext cx="2637753" cy="1978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テキスト ボックス 6"/>
          <p:cNvSpPr txBox="1"/>
          <p:nvPr/>
        </p:nvSpPr>
        <p:spPr>
          <a:xfrm>
            <a:off x="640861" y="3030216"/>
            <a:ext cx="2084225" cy="276999"/>
          </a:xfrm>
          <a:prstGeom prst="rect">
            <a:avLst/>
          </a:prstGeom>
          <a:noFill/>
          <a:ln>
            <a:noFill/>
          </a:ln>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［サテライトオフィスのイメージ］</a:t>
            </a:r>
            <a:endParaRPr kumimoji="1" lang="ja-JP" altLang="en-US" sz="120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6284632" y="3177402"/>
            <a:ext cx="2678938" cy="276999"/>
          </a:xfrm>
          <a:prstGeom prst="rect">
            <a:avLst/>
          </a:prstGeom>
          <a:noFill/>
          <a:ln>
            <a:noFill/>
          </a:ln>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rPr>
              <a:t>［泉北府民センター　サテライトオフィス］</a:t>
            </a:r>
            <a:endParaRPr kumimoji="1" lang="ja-JP" altLang="en-US" sz="1200" dirty="0">
              <a:latin typeface="Meiryo UI" panose="020B0604030504040204" pitchFamily="50" charset="-128"/>
              <a:ea typeface="Meiryo UI" panose="020B0604030504040204" pitchFamily="50" charset="-128"/>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1318" y="3315902"/>
            <a:ext cx="5142338" cy="2388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テキスト ボックス 12"/>
          <p:cNvSpPr txBox="1"/>
          <p:nvPr/>
        </p:nvSpPr>
        <p:spPr>
          <a:xfrm>
            <a:off x="417657" y="452503"/>
            <a:ext cx="1426994" cy="307777"/>
          </a:xfrm>
          <a:prstGeom prst="rect">
            <a:avLst/>
          </a:prstGeom>
          <a:noFill/>
          <a:ln>
            <a:noFill/>
          </a:ln>
        </p:spPr>
        <p:txBody>
          <a:bodyPr wrap="none" rtlCol="0">
            <a:spAutoFit/>
          </a:bodyPr>
          <a:lstStyle/>
          <a:p>
            <a:r>
              <a:rPr lang="ja-JP" altLang="en-US" sz="1400" b="1" dirty="0" smtClean="0">
                <a:latin typeface="Meiryo UI" panose="020B0604030504040204" pitchFamily="50" charset="-128"/>
                <a:ea typeface="Meiryo UI" panose="020B0604030504040204" pitchFamily="50" charset="-128"/>
              </a:rPr>
              <a:t>＜改革の取組＞</a:t>
            </a:r>
            <a:endParaRPr kumimoji="1" lang="ja-JP" altLang="en-US" sz="1400" b="1" dirty="0">
              <a:latin typeface="Meiryo UI" panose="020B0604030504040204" pitchFamily="50" charset="-128"/>
              <a:ea typeface="Meiryo UI" panose="020B0604030504040204" pitchFamily="50" charset="-128"/>
            </a:endParaRPr>
          </a:p>
        </p:txBody>
      </p:sp>
      <p:sp>
        <p:nvSpPr>
          <p:cNvPr id="9" name="スライド番号プレースホルダー 8"/>
          <p:cNvSpPr>
            <a:spLocks noGrp="1"/>
          </p:cNvSpPr>
          <p:nvPr>
            <p:ph type="sldNum" sz="quarter" idx="12"/>
          </p:nvPr>
        </p:nvSpPr>
        <p:spPr/>
        <p:txBody>
          <a:bodyPr/>
          <a:lstStyle/>
          <a:p>
            <a:fld id="{138CA411-231B-42B9-AF63-97A64194AA60}" type="slidenum">
              <a:rPr lang="ja-JP" altLang="en-US" smtClean="0"/>
              <a:pPr/>
              <a:t>328</a:t>
            </a:fld>
            <a:endParaRPr lang="ja-JP" altLang="en-US"/>
          </a:p>
        </p:txBody>
      </p:sp>
    </p:spTree>
    <p:extLst>
      <p:ext uri="{BB962C8B-B14F-4D97-AF65-F5344CB8AC3E}">
        <p14:creationId xmlns:p14="http://schemas.microsoft.com/office/powerpoint/2010/main" val="1417935296"/>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67764" y="255495"/>
            <a:ext cx="4241867" cy="338554"/>
          </a:xfrm>
          <a:prstGeom prst="rect">
            <a:avLst/>
          </a:prstGeom>
          <a:noFill/>
          <a:ln>
            <a:noFill/>
          </a:ln>
        </p:spPr>
        <p:txBody>
          <a:bodyPr wrap="none" rtlCol="0">
            <a:spAutoFit/>
          </a:bodyPr>
          <a:lstStyle/>
          <a:p>
            <a:r>
              <a:rPr lang="ja-JP" altLang="en-US" sz="1600" b="1" dirty="0" smtClean="0">
                <a:latin typeface="Meiryo UI" panose="020B0604030504040204" pitchFamily="50" charset="-128"/>
                <a:ea typeface="Meiryo UI" panose="020B0604030504040204" pitchFamily="50" charset="-128"/>
              </a:rPr>
              <a:t>３） 在宅勤務の試行実施（大阪府・大阪市）</a:t>
            </a:r>
            <a:endParaRPr kumimoji="1" lang="ja-JP" altLang="en-US" sz="1600" b="1"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67764" y="780186"/>
            <a:ext cx="1426994" cy="307777"/>
          </a:xfrm>
          <a:prstGeom prst="rect">
            <a:avLst/>
          </a:prstGeom>
          <a:noFill/>
          <a:ln>
            <a:noFill/>
          </a:ln>
        </p:spPr>
        <p:txBody>
          <a:bodyPr wrap="none" rtlCol="0">
            <a:spAutoFit/>
          </a:bodyPr>
          <a:lstStyle/>
          <a:p>
            <a:r>
              <a:rPr lang="ja-JP" altLang="en-US" sz="1400" b="1" dirty="0" smtClean="0">
                <a:latin typeface="Meiryo UI" panose="020B0604030504040204" pitchFamily="50" charset="-128"/>
                <a:ea typeface="Meiryo UI" panose="020B0604030504040204" pitchFamily="50" charset="-128"/>
              </a:rPr>
              <a:t>＜改革の取組＞</a:t>
            </a:r>
            <a:endParaRPr kumimoji="1" lang="ja-JP" altLang="en-US" sz="1400" b="1" dirty="0">
              <a:latin typeface="Meiryo UI" panose="020B0604030504040204" pitchFamily="50" charset="-128"/>
              <a:ea typeface="Meiryo UI" panose="020B0604030504040204" pitchFamily="50" charset="-128"/>
            </a:endParaRPr>
          </a:p>
        </p:txBody>
      </p:sp>
      <p:sp>
        <p:nvSpPr>
          <p:cNvPr id="21" name="メモ 20"/>
          <p:cNvSpPr/>
          <p:nvPr/>
        </p:nvSpPr>
        <p:spPr>
          <a:xfrm>
            <a:off x="125869" y="1660526"/>
            <a:ext cx="4506643" cy="4832349"/>
          </a:xfrm>
          <a:prstGeom prst="foldedCorner">
            <a:avLst>
              <a:gd name="adj" fmla="val 11478"/>
            </a:avLst>
          </a:prstGeom>
          <a:solidFill>
            <a:schemeClr val="accent1">
              <a:lumMod val="20000"/>
              <a:lumOff val="80000"/>
              <a:alpha val="51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試行実施（</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～総務部、</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月～全所属）</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20650">
              <a:lnSpc>
                <a:spcPct val="150000"/>
              </a:lnSpc>
            </a:pPr>
            <a:r>
              <a:rPr lang="ja-JP" altLang="ja-JP"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試行実施の</a:t>
            </a:r>
            <a:r>
              <a:rPr lang="ja-JP" altLang="ja-JP"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内容</a:t>
            </a:r>
            <a:r>
              <a:rPr lang="ja-JP" altLang="en-US"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400" kern="100" dirty="0">
              <a:latin typeface="Meiryo UI" panose="020B0604030504040204" pitchFamily="50" charset="-128"/>
              <a:ea typeface="Meiryo UI" panose="020B0604030504040204" pitchFamily="50" charset="-128"/>
              <a:cs typeface="Meiryo UI" panose="020B0604030504040204" pitchFamily="50" charset="-128"/>
            </a:endParaRPr>
          </a:p>
          <a:p>
            <a:pPr marL="122555">
              <a:lnSpc>
                <a:spcPct val="150000"/>
              </a:lnSpc>
            </a:pPr>
            <a:r>
              <a:rPr lang="ja-JP" altLang="en-US"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○週１回程度、自宅で勤務</a:t>
            </a:r>
            <a:endParaRPr lang="ja-JP" altLang="ja-JP" sz="1400" kern="100" dirty="0">
              <a:latin typeface="Meiryo UI" panose="020B0604030504040204" pitchFamily="50" charset="-128"/>
              <a:ea typeface="Meiryo UI" panose="020B0604030504040204" pitchFamily="50" charset="-128"/>
              <a:cs typeface="Meiryo UI" panose="020B0604030504040204" pitchFamily="50" charset="-128"/>
            </a:endParaRPr>
          </a:p>
          <a:p>
            <a:pPr marL="122555">
              <a:lnSpc>
                <a:spcPct val="150000"/>
              </a:lnSpc>
            </a:pPr>
            <a:r>
              <a:rPr lang="ja-JP" altLang="en-US"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○業務内容</a:t>
            </a:r>
            <a:endParaRPr lang="ja-JP" altLang="ja-JP" sz="1400" kern="100" dirty="0">
              <a:latin typeface="Meiryo UI" panose="020B0604030504040204" pitchFamily="50" charset="-128"/>
              <a:ea typeface="Meiryo UI" panose="020B0604030504040204" pitchFamily="50" charset="-128"/>
              <a:cs typeface="Meiryo UI" panose="020B0604030504040204" pitchFamily="50" charset="-128"/>
            </a:endParaRPr>
          </a:p>
          <a:p>
            <a:pPr marL="120650">
              <a:lnSpc>
                <a:spcPct val="150000"/>
              </a:lnSpc>
            </a:pPr>
            <a:r>
              <a:rPr lang="ja-JP" altLang="en-US"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モバイル及び</a:t>
            </a:r>
            <a:r>
              <a:rPr lang="ja-JP" altLang="ja-JP"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タブレット端末</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機</a:t>
            </a:r>
            <a:r>
              <a:rPr lang="ja-JP" altLang="ja-JP"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を用いた</a:t>
            </a:r>
            <a:r>
              <a:rPr lang="ja-JP" altLang="ja-JP"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資料作成</a:t>
            </a:r>
            <a:r>
              <a:rPr lang="ja-JP" altLang="en-US" sz="14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20650">
              <a:lnSpc>
                <a:spcPct val="150000"/>
              </a:lnSpc>
            </a:pPr>
            <a:r>
              <a:rPr lang="ja-JP" altLang="en-US" sz="14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決裁</a:t>
            </a:r>
            <a:r>
              <a:rPr lang="ja-JP" altLang="ja-JP"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（申請）</a:t>
            </a:r>
            <a:r>
              <a:rPr lang="ja-JP" altLang="en-US"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4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メール等</a:t>
            </a:r>
            <a:r>
              <a:rPr lang="ja-JP" altLang="ja-JP"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による職場</a:t>
            </a:r>
            <a:r>
              <a:rPr lang="ja-JP" altLang="en-US"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4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上司・同僚</a:t>
            </a:r>
            <a:endParaRPr lang="en-US" altLang="ja-JP" sz="14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20650">
              <a:lnSpc>
                <a:spcPct val="150000"/>
              </a:lnSpc>
            </a:pPr>
            <a:r>
              <a:rPr lang="ja-JP" altLang="en-US"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等</a:t>
            </a:r>
            <a:r>
              <a:rPr lang="ja-JP" altLang="ja-JP"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）とのやりとり</a:t>
            </a:r>
            <a:endParaRPr lang="ja-JP" altLang="ja-JP" sz="1400" kern="100" dirty="0">
              <a:latin typeface="Meiryo UI" panose="020B0604030504040204" pitchFamily="50" charset="-128"/>
              <a:ea typeface="Meiryo UI" panose="020B0604030504040204" pitchFamily="50" charset="-128"/>
              <a:cs typeface="Meiryo UI" panose="020B0604030504040204" pitchFamily="50" charset="-128"/>
            </a:endParaRPr>
          </a:p>
          <a:p>
            <a:pPr marL="120650">
              <a:lnSpc>
                <a:spcPct val="150000"/>
              </a:lnSpc>
            </a:pPr>
            <a:r>
              <a:rPr lang="ja-JP" altLang="en-US"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○勤務管理方法</a:t>
            </a:r>
            <a:endParaRPr lang="ja-JP" altLang="ja-JP" sz="1400" kern="100" dirty="0">
              <a:latin typeface="Meiryo UI" panose="020B0604030504040204" pitchFamily="50" charset="-128"/>
              <a:ea typeface="Meiryo UI" panose="020B0604030504040204" pitchFamily="50" charset="-128"/>
              <a:cs typeface="Meiryo UI" panose="020B0604030504040204" pitchFamily="50" charset="-128"/>
            </a:endParaRPr>
          </a:p>
          <a:p>
            <a:pPr marL="120650">
              <a:lnSpc>
                <a:spcPct val="150000"/>
              </a:lnSpc>
            </a:pPr>
            <a:r>
              <a:rPr lang="ja-JP" altLang="ja-JP"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〈勤務開始前、勤務時間中（適宜）、勤務終了後〉</a:t>
            </a:r>
            <a:endParaRPr lang="ja-JP" altLang="ja-JP" sz="1400" kern="100" dirty="0">
              <a:latin typeface="Meiryo UI" panose="020B0604030504040204" pitchFamily="50" charset="-128"/>
              <a:ea typeface="Meiryo UI" panose="020B0604030504040204" pitchFamily="50" charset="-128"/>
              <a:cs typeface="Meiryo UI" panose="020B0604030504040204" pitchFamily="50" charset="-128"/>
            </a:endParaRPr>
          </a:p>
          <a:p>
            <a:pPr marL="120650" indent="304800">
              <a:lnSpc>
                <a:spcPct val="150000"/>
              </a:lnSpc>
            </a:pPr>
            <a:r>
              <a:rPr lang="ja-JP" altLang="ja-JP" sz="14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メール等</a:t>
            </a:r>
            <a:r>
              <a:rPr lang="ja-JP" altLang="ja-JP"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で業務予定、処理状況、結果に</a:t>
            </a:r>
            <a:r>
              <a:rPr lang="ja-JP" altLang="ja-JP" sz="14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ついて</a:t>
            </a:r>
            <a:r>
              <a:rPr lang="ja-JP" altLang="ja-JP"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職場</a:t>
            </a:r>
            <a:r>
              <a:rPr lang="ja-JP" altLang="ja-JP" sz="14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に</a:t>
            </a:r>
            <a:endParaRPr lang="en-US" altLang="ja-JP" sz="14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120650" indent="304800">
              <a:lnSpc>
                <a:spcPct val="150000"/>
              </a:lnSpc>
            </a:pPr>
            <a:r>
              <a:rPr lang="ja-JP" altLang="ja-JP" sz="14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報告</a:t>
            </a:r>
            <a:r>
              <a:rPr lang="ja-JP" altLang="ja-JP" sz="1400" kern="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して上司の確認を受ける</a:t>
            </a:r>
            <a:endParaRPr lang="ja-JP" altLang="ja-JP" sz="1400" kern="100" dirty="0">
              <a:latin typeface="Meiryo UI" panose="020B0604030504040204" pitchFamily="50" charset="-128"/>
              <a:ea typeface="Meiryo UI" panose="020B0604030504040204" pitchFamily="50" charset="-128"/>
              <a:cs typeface="Meiryo UI" panose="020B0604030504040204" pitchFamily="50" charset="-128"/>
            </a:endParaRPr>
          </a:p>
          <a:p>
            <a:pPr marL="120650" lvl="0">
              <a:lnSpc>
                <a:spcPct val="150000"/>
              </a:lnSpc>
            </a:pPr>
            <a:r>
              <a:rPr lang="ja-JP" altLang="ja-JP"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利用実績＞</a:t>
            </a:r>
            <a:endParaRPr lang="en-US" altLang="ja-JP"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20650" lvl="0">
              <a:lnSpc>
                <a:spcPct val="150000"/>
              </a:lnSpc>
            </a:pP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年７月～</a:t>
            </a:r>
            <a:r>
              <a:rPr lang="en-US" altLang="ja-JP"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　　延べ８５回</a:t>
            </a:r>
            <a:endParaRPr lang="en-US" altLang="ja-JP"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20650" lvl="0">
              <a:lnSpc>
                <a:spcPct val="150000"/>
              </a:lnSpc>
            </a:pP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年７月</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延べ５２回</a:t>
            </a:r>
            <a:endParaRPr lang="en-US" altLang="ja-JP"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endParaRPr lang="ja-JP" altLang="ja-JP"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1895135" y="1252779"/>
            <a:ext cx="800219" cy="338554"/>
          </a:xfrm>
          <a:prstGeom prst="rect">
            <a:avLst/>
          </a:prstGeom>
          <a:solidFill>
            <a:schemeClr val="accent2"/>
          </a:solidFill>
        </p:spPr>
        <p:txBody>
          <a:bodyPr wrap="none" rtlCol="0">
            <a:spAutoFit/>
          </a:bodyPr>
          <a:lstStyle/>
          <a:p>
            <a:r>
              <a:rPr kumimoji="1" lang="ja-JP" altLang="en-US" sz="1600" dirty="0" smtClean="0">
                <a:solidFill>
                  <a:schemeClr val="bg1"/>
                </a:solidFill>
                <a:latin typeface="Meiryo UI" panose="020B0604030504040204" pitchFamily="50" charset="-128"/>
                <a:ea typeface="Meiryo UI" panose="020B0604030504040204" pitchFamily="50" charset="-128"/>
              </a:rPr>
              <a:t>大阪府</a:t>
            </a: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6488146" y="1252779"/>
            <a:ext cx="800219" cy="338554"/>
          </a:xfrm>
          <a:prstGeom prst="rect">
            <a:avLst/>
          </a:prstGeom>
          <a:solidFill>
            <a:schemeClr val="accent2"/>
          </a:solidFill>
        </p:spPr>
        <p:txBody>
          <a:bodyPr wrap="none" rtlCol="0">
            <a:spAutoFit/>
          </a:bodyPr>
          <a:lstStyle/>
          <a:p>
            <a:r>
              <a:rPr kumimoji="1" lang="ja-JP" altLang="en-US" sz="1600" dirty="0" smtClean="0">
                <a:solidFill>
                  <a:schemeClr val="bg1"/>
                </a:solidFill>
                <a:latin typeface="Meiryo UI" panose="020B0604030504040204" pitchFamily="50" charset="-128"/>
                <a:ea typeface="Meiryo UI" panose="020B0604030504040204" pitchFamily="50" charset="-128"/>
              </a:rPr>
              <a:t>大阪市</a:t>
            </a: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
        <p:nvSpPr>
          <p:cNvPr id="24" name="メモ 23"/>
          <p:cNvSpPr/>
          <p:nvPr/>
        </p:nvSpPr>
        <p:spPr>
          <a:xfrm>
            <a:off x="4710672" y="1660527"/>
            <a:ext cx="4355166" cy="4832348"/>
          </a:xfrm>
          <a:prstGeom prst="foldedCorner">
            <a:avLst>
              <a:gd name="adj" fmla="val 11478"/>
            </a:avLst>
          </a:prstGeom>
          <a:solidFill>
            <a:schemeClr val="accent1">
              <a:lumMod val="20000"/>
              <a:lumOff val="80000"/>
              <a:alpha val="51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20650"/>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モデル実施（</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年度～人事室、</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年度～全所属）</a:t>
            </a:r>
            <a:endPar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20650">
              <a:lnSpc>
                <a:spcPct val="150000"/>
              </a:lnSpc>
            </a:pPr>
            <a:r>
              <a:rPr lang="ja-JP"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全所属におけるモデル実施の</a:t>
            </a:r>
            <a:r>
              <a:rPr lang="ja-JP" altLang="ja-JP"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ja-JP"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22555">
              <a:lnSpc>
                <a:spcPct val="150000"/>
              </a:lnSpc>
            </a:pP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育児・介護などとの両立を図る職員について、</a:t>
            </a:r>
            <a:r>
              <a:rPr lang="ja-JP" altLang="ja-JP"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週</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endPar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22555">
              <a:lnSpc>
                <a:spcPct val="150000"/>
              </a:lnSpc>
            </a:pP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を上限とし</a:t>
            </a:r>
            <a:r>
              <a:rPr lang="ja-JP" altLang="ja-JP"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、自宅で勤務</a:t>
            </a:r>
          </a:p>
          <a:p>
            <a:pPr marL="122555">
              <a:lnSpc>
                <a:spcPct val="150000"/>
              </a:lnSpc>
            </a:pP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○テレワーク専用端末を</a:t>
            </a:r>
            <a:r>
              <a:rPr lang="ja-JP" altLang="ja-JP"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用い</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、通常の業務ができる</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環</a:t>
            </a:r>
            <a:endPar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22555">
              <a:lnSpc>
                <a:spcPct val="150000"/>
              </a:lnSpc>
            </a:pP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境</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整備（各所属に３週間程度専用端末を貸し</a:t>
            </a:r>
            <a:endPar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22555">
              <a:lnSpc>
                <a:spcPct val="150000"/>
              </a:lnSpc>
            </a:pP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出し、その期間内で希望者を募って実施）</a:t>
            </a:r>
            <a:endParaRPr lang="ja-JP" altLang="ja-JP"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20650">
              <a:lnSpc>
                <a:spcPct val="150000"/>
              </a:lnSpc>
            </a:pP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○勤務</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時間は</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通常の</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始業、終業</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時刻</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を基本</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とするが</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20650">
              <a:lnSpc>
                <a:spcPct val="150000"/>
              </a:lnSpc>
            </a:pP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事前</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に申し出があれば午前５時</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から午後</a:t>
            </a:r>
            <a:r>
              <a:rPr lang="en-US" altLang="ja-JP"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まで</a:t>
            </a:r>
            <a:endPar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20650">
              <a:lnSpc>
                <a:spcPct val="150000"/>
              </a:lnSpc>
            </a:pP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の</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間</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で７時間</a:t>
            </a:r>
            <a:r>
              <a:rPr lang="en-US" altLang="ja-JP"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分を割り振る</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ことも可能</a:t>
            </a:r>
            <a:endParaRPr lang="ja-JP" altLang="ja-JP"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20650">
              <a:lnSpc>
                <a:spcPct val="150000"/>
              </a:lnSpc>
            </a:pP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メール等で業務予定、処理状況、結果について</a:t>
            </a:r>
            <a:r>
              <a:rPr lang="ja-JP"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職</a:t>
            </a:r>
            <a:endPar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20650">
              <a:lnSpc>
                <a:spcPct val="150000"/>
              </a:lnSpc>
            </a:pP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場</a:t>
            </a:r>
            <a:r>
              <a:rPr lang="ja-JP" altLang="ja-JP"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に報告して上司の確認を</a:t>
            </a:r>
            <a:r>
              <a:rPr lang="ja-JP"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受ける</a:t>
            </a:r>
            <a:endPar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20650">
              <a:lnSpc>
                <a:spcPct val="150000"/>
              </a:lnSpc>
            </a:pP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72</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名が実施し、そのうち９割の職員が本格導入</a:t>
            </a:r>
            <a:endParaRPr lang="en-US" altLang="ja-JP"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20650">
              <a:lnSpc>
                <a:spcPct val="150000"/>
              </a:lnSpc>
            </a:pPr>
            <a:r>
              <a:rPr lang="ja-JP" altLang="en-US"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kern="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されれば利用したいとの回答</a:t>
            </a:r>
            <a:endParaRPr lang="ja-JP" altLang="ja-JP" sz="1400" kern="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en-US" altLang="ja-JP" sz="1400" kern="100" dirty="0">
                <a:solidFill>
                  <a:srgbClr val="FF0000"/>
                </a:solidFill>
                <a:latin typeface="HG丸ｺﾞｼｯｸM-PRO"/>
                <a:ea typeface="ＭＳ 明朝"/>
                <a:cs typeface="Times New Roman"/>
              </a:rPr>
              <a:t> </a:t>
            </a:r>
            <a:endParaRPr lang="ja-JP" altLang="ja-JP" sz="1400" kern="100" dirty="0">
              <a:solidFill>
                <a:srgbClr val="FF0000"/>
              </a:solidFill>
              <a:ea typeface="ＭＳ 明朝"/>
              <a:cs typeface="Times New Roman"/>
            </a:endParaRPr>
          </a:p>
          <a:p>
            <a:pPr marL="120650"/>
            <a:endParaRPr lang="en-US" altLang="ja-JP" sz="1200" kern="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329</a:t>
            </a:fld>
            <a:endParaRPr lang="ja-JP" altLang="en-US"/>
          </a:p>
        </p:txBody>
      </p:sp>
    </p:spTree>
    <p:extLst>
      <p:ext uri="{BB962C8B-B14F-4D97-AF65-F5344CB8AC3E}">
        <p14:creationId xmlns:p14="http://schemas.microsoft.com/office/powerpoint/2010/main" val="148279765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8797" y="215692"/>
            <a:ext cx="2753974" cy="400110"/>
          </a:xfrm>
          <a:prstGeom prst="rect">
            <a:avLst/>
          </a:prstGeom>
          <a:noFill/>
          <a:ln>
            <a:noFill/>
          </a:ln>
        </p:spPr>
        <p:txBody>
          <a:bodyPr wrap="square" rtlCol="0">
            <a:spAutoFit/>
          </a:bodyPr>
          <a:lstStyle/>
          <a:p>
            <a:r>
              <a:rPr lang="ja-JP" altLang="en-US" sz="2000" b="1" dirty="0" smtClean="0">
                <a:latin typeface="Meiryo UI" panose="020B0604030504040204" pitchFamily="50" charset="-128"/>
                <a:ea typeface="Meiryo UI" panose="020B0604030504040204" pitchFamily="50" charset="-128"/>
              </a:rPr>
              <a:t>③ 勤務時間の柔軟化</a:t>
            </a:r>
            <a:endParaRPr kumimoji="1" lang="ja-JP" altLang="en-US" sz="2000" b="1" dirty="0">
              <a:solidFill>
                <a:srgbClr val="FF0000"/>
              </a:solidFill>
              <a:latin typeface="Meiryo UI" panose="020B0604030504040204" pitchFamily="50" charset="-128"/>
              <a:ea typeface="Meiryo UI" panose="020B0604030504040204" pitchFamily="50" charset="-128"/>
            </a:endParaRPr>
          </a:p>
        </p:txBody>
      </p:sp>
      <p:sp>
        <p:nvSpPr>
          <p:cNvPr id="5" name="正方形/長方形 4"/>
          <p:cNvSpPr/>
          <p:nvPr/>
        </p:nvSpPr>
        <p:spPr>
          <a:xfrm>
            <a:off x="708340" y="1499906"/>
            <a:ext cx="6671257" cy="461665"/>
          </a:xfrm>
          <a:prstGeom prst="rect">
            <a:avLst/>
          </a:prstGeom>
        </p:spPr>
        <p:txBody>
          <a:bodyPr wrap="square">
            <a:spAutoFit/>
          </a:bodyPr>
          <a:lstStyle/>
          <a:p>
            <a:pPr marL="914400" indent="-914400"/>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　子の養育や家族の介護のために始業時間を８時から９時４５分で設定することが可能</a:t>
            </a:r>
          </a:p>
          <a:p>
            <a:pPr marL="914400" indent="-914400"/>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2010</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より導入</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７月改正）</a:t>
            </a:r>
          </a:p>
        </p:txBody>
      </p:sp>
      <p:sp>
        <p:nvSpPr>
          <p:cNvPr id="10" name="テキスト ボックス 9"/>
          <p:cNvSpPr txBox="1"/>
          <p:nvPr/>
        </p:nvSpPr>
        <p:spPr>
          <a:xfrm>
            <a:off x="400247" y="901533"/>
            <a:ext cx="1426994" cy="307777"/>
          </a:xfrm>
          <a:prstGeom prst="rect">
            <a:avLst/>
          </a:prstGeom>
          <a:noFill/>
          <a:ln>
            <a:noFill/>
          </a:ln>
        </p:spPr>
        <p:txBody>
          <a:bodyPr wrap="none" rtlCol="0">
            <a:spAutoFit/>
          </a:bodyPr>
          <a:lstStyle/>
          <a:p>
            <a:r>
              <a:rPr lang="ja-JP" altLang="en-US" sz="1400" b="1" dirty="0" smtClean="0">
                <a:latin typeface="Meiryo UI" panose="020B0604030504040204" pitchFamily="50" charset="-128"/>
                <a:ea typeface="Meiryo UI" panose="020B0604030504040204" pitchFamily="50" charset="-128"/>
              </a:rPr>
              <a:t>＜改革の取組＞</a:t>
            </a:r>
            <a:endParaRPr kumimoji="1" lang="ja-JP" altLang="en-US" sz="1400" b="1"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377316" y="608996"/>
            <a:ext cx="1826141" cy="338554"/>
          </a:xfrm>
          <a:prstGeom prst="rect">
            <a:avLst/>
          </a:prstGeom>
          <a:noFill/>
          <a:ln>
            <a:noFill/>
          </a:ln>
        </p:spPr>
        <p:txBody>
          <a:bodyPr wrap="none" rtlCol="0">
            <a:spAutoFit/>
          </a:bodyPr>
          <a:lstStyle/>
          <a:p>
            <a:r>
              <a:rPr lang="ja-JP" altLang="en-US" sz="1600" b="1" dirty="0">
                <a:latin typeface="Meiryo UI" panose="020B0604030504040204" pitchFamily="50" charset="-128"/>
                <a:ea typeface="Meiryo UI" panose="020B0604030504040204" pitchFamily="50" charset="-128"/>
              </a:rPr>
              <a:t>１</a:t>
            </a:r>
            <a:r>
              <a:rPr lang="ja-JP" altLang="en-US" sz="1600" b="1" dirty="0" smtClean="0">
                <a:latin typeface="Meiryo UI" panose="020B0604030504040204" pitchFamily="50" charset="-128"/>
                <a:ea typeface="Meiryo UI" panose="020B0604030504040204" pitchFamily="50" charset="-128"/>
              </a:rPr>
              <a:t>）時差通勤制度</a:t>
            </a:r>
            <a:endParaRPr kumimoji="1" lang="ja-JP" altLang="en-US" sz="1600" b="1"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581232" y="1173524"/>
            <a:ext cx="3193503" cy="338554"/>
          </a:xfrm>
          <a:prstGeom prst="rect">
            <a:avLst/>
          </a:prstGeom>
          <a:noFill/>
          <a:ln>
            <a:noFill/>
          </a:ln>
        </p:spPr>
        <p:txBody>
          <a:bodyPr wrap="none" rtlCol="0">
            <a:spAutoFit/>
          </a:bodyPr>
          <a:lstStyle/>
          <a:p>
            <a:r>
              <a:rPr lang="ja-JP" altLang="en-US" sz="1600" dirty="0" smtClean="0">
                <a:latin typeface="Meiryo UI" panose="020B0604030504040204" pitchFamily="50" charset="-128"/>
                <a:ea typeface="Meiryo UI" panose="020B0604030504040204" pitchFamily="50" charset="-128"/>
              </a:rPr>
              <a:t>○　早出遅出勤務制度（大阪府）</a:t>
            </a:r>
            <a:endParaRPr kumimoji="1" lang="ja-JP" altLang="en-US" sz="1600" dirty="0">
              <a:latin typeface="Meiryo UI" panose="020B0604030504040204" pitchFamily="50" charset="-128"/>
              <a:ea typeface="Meiryo UI" panose="020B0604030504040204" pitchFamily="50" charset="-128"/>
            </a:endParaRPr>
          </a:p>
        </p:txBody>
      </p:sp>
      <p:pic>
        <p:nvPicPr>
          <p:cNvPr id="17" name="図 16"/>
          <p:cNvPicPr/>
          <p:nvPr/>
        </p:nvPicPr>
        <p:blipFill>
          <a:blip r:embed="rId2"/>
          <a:stretch>
            <a:fillRect/>
          </a:stretch>
        </p:blipFill>
        <p:spPr>
          <a:xfrm>
            <a:off x="863748" y="1948692"/>
            <a:ext cx="7417062" cy="1822829"/>
          </a:xfrm>
          <a:prstGeom prst="rect">
            <a:avLst/>
          </a:prstGeom>
        </p:spPr>
      </p:pic>
      <p:sp>
        <p:nvSpPr>
          <p:cNvPr id="18" name="テキスト ボックス 17"/>
          <p:cNvSpPr txBox="1"/>
          <p:nvPr/>
        </p:nvSpPr>
        <p:spPr>
          <a:xfrm>
            <a:off x="601697" y="3950378"/>
            <a:ext cx="8242249" cy="338554"/>
          </a:xfrm>
          <a:prstGeom prst="rect">
            <a:avLst/>
          </a:prstGeom>
          <a:noFill/>
          <a:ln>
            <a:noFill/>
          </a:ln>
        </p:spPr>
        <p:txBody>
          <a:bodyPr wrap="square" rtlCol="0">
            <a:spAutoFit/>
          </a:bodyPr>
          <a:lstStyle/>
          <a:p>
            <a:r>
              <a:rPr lang="ja-JP" altLang="en-US" sz="1600" dirty="0" smtClean="0">
                <a:latin typeface="Meiryo UI" panose="020B0604030504040204" pitchFamily="50" charset="-128"/>
                <a:ea typeface="Meiryo UI" panose="020B0604030504040204" pitchFamily="50" charset="-128"/>
              </a:rPr>
              <a:t>○　時差勤務制度の導入（大阪市）</a:t>
            </a:r>
            <a:endParaRPr lang="en-US" altLang="ja-JP" sz="1600" dirty="0" smtClean="0">
              <a:latin typeface="Meiryo UI" panose="020B0604030504040204" pitchFamily="50" charset="-128"/>
              <a:ea typeface="Meiryo UI" panose="020B0604030504040204" pitchFamily="50" charset="-128"/>
            </a:endParaRPr>
          </a:p>
        </p:txBody>
      </p:sp>
      <p:sp>
        <p:nvSpPr>
          <p:cNvPr id="19" name="正方形/長方形 18"/>
          <p:cNvSpPr/>
          <p:nvPr/>
        </p:nvSpPr>
        <p:spPr>
          <a:xfrm>
            <a:off x="884822" y="4344163"/>
            <a:ext cx="6940543" cy="646331"/>
          </a:xfrm>
          <a:prstGeom prst="rect">
            <a:avLst/>
          </a:prstGeom>
        </p:spPr>
        <p:txBody>
          <a:bodyPr wrap="square">
            <a:spAutoFit/>
          </a:bodyPr>
          <a:lstStyle/>
          <a:p>
            <a:pPr marL="914400" indent="-914400"/>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育児、介護を理由とする職員については、通常の勤務時間を１時間ずらすことが可能。</a:t>
            </a:r>
          </a:p>
          <a:p>
            <a:pPr marL="914400" indent="-914400"/>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・また、上記以外の職員についても、職員のライフスタイルに合わせて、通常の勤務時間を</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分間ずらすことが可能。</a:t>
            </a:r>
          </a:p>
          <a:p>
            <a:pPr marL="914400" indent="-914400"/>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2016</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７月～</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４月～６月　</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906</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名が利用）</a:t>
            </a:r>
          </a:p>
        </p:txBody>
      </p:sp>
      <p:grpSp>
        <p:nvGrpSpPr>
          <p:cNvPr id="20" name="グループ化 19"/>
          <p:cNvGrpSpPr/>
          <p:nvPr/>
        </p:nvGrpSpPr>
        <p:grpSpPr>
          <a:xfrm>
            <a:off x="1269402" y="5026232"/>
            <a:ext cx="6785170" cy="1437277"/>
            <a:chOff x="1524000" y="2801256"/>
            <a:chExt cx="9463314" cy="3785399"/>
          </a:xfrm>
        </p:grpSpPr>
        <p:cxnSp>
          <p:nvCxnSpPr>
            <p:cNvPr id="21" name="直線コネクタ 20"/>
            <p:cNvCxnSpPr/>
            <p:nvPr/>
          </p:nvCxnSpPr>
          <p:spPr>
            <a:xfrm>
              <a:off x="2220686" y="3129535"/>
              <a:ext cx="0" cy="3421703"/>
            </a:xfrm>
            <a:prstGeom prst="line">
              <a:avLst/>
            </a:prstGeom>
          </p:spPr>
          <p:style>
            <a:lnRef idx="1">
              <a:schemeClr val="dk1"/>
            </a:lnRef>
            <a:fillRef idx="0">
              <a:schemeClr val="dk1"/>
            </a:fillRef>
            <a:effectRef idx="0">
              <a:schemeClr val="dk1"/>
            </a:effectRef>
            <a:fontRef idx="minor">
              <a:schemeClr val="tx1"/>
            </a:fontRef>
          </p:style>
        </p:cxnSp>
        <p:cxnSp>
          <p:nvCxnSpPr>
            <p:cNvPr id="22" name="直線コネクタ 21"/>
            <p:cNvCxnSpPr/>
            <p:nvPr/>
          </p:nvCxnSpPr>
          <p:spPr>
            <a:xfrm>
              <a:off x="10363200" y="3129535"/>
              <a:ext cx="0" cy="3457120"/>
            </a:xfrm>
            <a:prstGeom prst="line">
              <a:avLst/>
            </a:prstGeom>
          </p:spPr>
          <p:style>
            <a:lnRef idx="1">
              <a:schemeClr val="dk1"/>
            </a:lnRef>
            <a:fillRef idx="0">
              <a:schemeClr val="dk1"/>
            </a:fillRef>
            <a:effectRef idx="0">
              <a:schemeClr val="dk1"/>
            </a:effectRef>
            <a:fontRef idx="minor">
              <a:schemeClr val="tx1"/>
            </a:fontRef>
          </p:style>
        </p:cxnSp>
        <p:sp>
          <p:nvSpPr>
            <p:cNvPr id="23" name="正方形/長方形 22"/>
            <p:cNvSpPr/>
            <p:nvPr/>
          </p:nvSpPr>
          <p:spPr>
            <a:xfrm>
              <a:off x="2220686" y="4628203"/>
              <a:ext cx="8142514" cy="39526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050" dirty="0" smtClean="0">
                  <a:latin typeface="Meiryo UI" panose="020B0604030504040204" pitchFamily="50" charset="-128"/>
                  <a:ea typeface="Meiryo UI" panose="020B0604030504040204" pitchFamily="50" charset="-128"/>
                </a:rPr>
                <a:t>通常の勤務時間</a:t>
              </a:r>
              <a:endParaRPr kumimoji="1" lang="ja-JP" altLang="en-US" sz="1050" dirty="0">
                <a:latin typeface="Meiryo UI" panose="020B0604030504040204" pitchFamily="50" charset="-128"/>
                <a:ea typeface="Meiryo UI" panose="020B0604030504040204" pitchFamily="50" charset="-128"/>
              </a:endParaRPr>
            </a:p>
          </p:txBody>
        </p:sp>
        <p:sp>
          <p:nvSpPr>
            <p:cNvPr id="24" name="正方形/長方形 23"/>
            <p:cNvSpPr/>
            <p:nvPr/>
          </p:nvSpPr>
          <p:spPr>
            <a:xfrm>
              <a:off x="1886857" y="3946388"/>
              <a:ext cx="8142514" cy="39526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050" dirty="0" smtClean="0">
                  <a:latin typeface="Meiryo UI" panose="020B0604030504040204" pitchFamily="50" charset="-128"/>
                  <a:ea typeface="Meiryo UI" panose="020B0604030504040204" pitchFamily="50" charset="-128"/>
                </a:rPr>
                <a:t>15</a:t>
              </a:r>
              <a:r>
                <a:rPr lang="ja-JP" altLang="en-US" sz="1050" dirty="0" smtClean="0">
                  <a:latin typeface="Meiryo UI" panose="020B0604030504040204" pitchFamily="50" charset="-128"/>
                  <a:ea typeface="Meiryo UI" panose="020B0604030504040204" pitchFamily="50" charset="-128"/>
                </a:rPr>
                <a:t>分</a:t>
              </a:r>
              <a:r>
                <a:rPr lang="ja-JP" altLang="en-US" sz="1050" dirty="0">
                  <a:latin typeface="Meiryo UI" panose="020B0604030504040204" pitchFamily="50" charset="-128"/>
                  <a:ea typeface="Meiryo UI" panose="020B0604030504040204" pitchFamily="50" charset="-128"/>
                </a:rPr>
                <a:t>前倒</a:t>
              </a:r>
              <a:r>
                <a:rPr lang="ja-JP" altLang="en-US" sz="1050" dirty="0" smtClean="0">
                  <a:latin typeface="Meiryo UI" panose="020B0604030504040204" pitchFamily="50" charset="-128"/>
                  <a:ea typeface="Meiryo UI" panose="020B0604030504040204" pitchFamily="50" charset="-128"/>
                </a:rPr>
                <a:t>し</a:t>
              </a:r>
              <a:endParaRPr kumimoji="1" lang="ja-JP" altLang="en-US" sz="1050" dirty="0">
                <a:latin typeface="Meiryo UI" panose="020B0604030504040204" pitchFamily="50" charset="-128"/>
                <a:ea typeface="Meiryo UI" panose="020B0604030504040204" pitchFamily="50" charset="-128"/>
              </a:endParaRPr>
            </a:p>
          </p:txBody>
        </p:sp>
        <p:sp>
          <p:nvSpPr>
            <p:cNvPr id="25" name="正方形/長方形 24"/>
            <p:cNvSpPr/>
            <p:nvPr/>
          </p:nvSpPr>
          <p:spPr>
            <a:xfrm>
              <a:off x="1524000" y="3281050"/>
              <a:ext cx="8142514" cy="39526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050" dirty="0" smtClean="0">
                  <a:latin typeface="Meiryo UI" panose="020B0604030504040204" pitchFamily="50" charset="-128"/>
                  <a:ea typeface="Meiryo UI" panose="020B0604030504040204" pitchFamily="50" charset="-128"/>
                </a:rPr>
                <a:t>30</a:t>
              </a:r>
              <a:r>
                <a:rPr kumimoji="1" lang="ja-JP" altLang="en-US" sz="1050" dirty="0" smtClean="0">
                  <a:latin typeface="Meiryo UI" panose="020B0604030504040204" pitchFamily="50" charset="-128"/>
                  <a:ea typeface="Meiryo UI" panose="020B0604030504040204" pitchFamily="50" charset="-128"/>
                </a:rPr>
                <a:t>分前倒し</a:t>
              </a:r>
              <a:endParaRPr kumimoji="1" lang="ja-JP" altLang="en-US" sz="1050" dirty="0">
                <a:latin typeface="Meiryo UI" panose="020B0604030504040204" pitchFamily="50" charset="-128"/>
                <a:ea typeface="Meiryo UI" panose="020B0604030504040204" pitchFamily="50" charset="-128"/>
              </a:endParaRPr>
            </a:p>
          </p:txBody>
        </p:sp>
        <p:sp>
          <p:nvSpPr>
            <p:cNvPr id="26" name="正方形/長方形 25"/>
            <p:cNvSpPr/>
            <p:nvPr/>
          </p:nvSpPr>
          <p:spPr>
            <a:xfrm>
              <a:off x="2844800" y="5973430"/>
              <a:ext cx="8142514" cy="39526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050" dirty="0" smtClean="0">
                  <a:latin typeface="Meiryo UI" panose="020B0604030504040204" pitchFamily="50" charset="-128"/>
                  <a:ea typeface="Meiryo UI" panose="020B0604030504040204" pitchFamily="50" charset="-128"/>
                </a:rPr>
                <a:t>30</a:t>
              </a:r>
              <a:r>
                <a:rPr kumimoji="1" lang="ja-JP" altLang="en-US" sz="1050" dirty="0" smtClean="0">
                  <a:latin typeface="Meiryo UI" panose="020B0604030504040204" pitchFamily="50" charset="-128"/>
                  <a:ea typeface="Meiryo UI" panose="020B0604030504040204" pitchFamily="50" charset="-128"/>
                </a:rPr>
                <a:t>分後ろ倒し</a:t>
              </a:r>
              <a:endParaRPr kumimoji="1" lang="ja-JP" altLang="en-US" sz="1050" dirty="0">
                <a:latin typeface="Meiryo UI" panose="020B0604030504040204" pitchFamily="50" charset="-128"/>
                <a:ea typeface="Meiryo UI" panose="020B0604030504040204" pitchFamily="50" charset="-128"/>
              </a:endParaRPr>
            </a:p>
          </p:txBody>
        </p:sp>
        <p:sp>
          <p:nvSpPr>
            <p:cNvPr id="27" name="正方形/長方形 26"/>
            <p:cNvSpPr/>
            <p:nvPr/>
          </p:nvSpPr>
          <p:spPr>
            <a:xfrm>
              <a:off x="2554516" y="5309701"/>
              <a:ext cx="8142514" cy="39526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sz="1050" dirty="0" smtClean="0">
                  <a:latin typeface="Meiryo UI" panose="020B0604030504040204" pitchFamily="50" charset="-128"/>
                  <a:ea typeface="Meiryo UI" panose="020B0604030504040204" pitchFamily="50" charset="-128"/>
                </a:rPr>
                <a:t>15</a:t>
              </a:r>
              <a:r>
                <a:rPr kumimoji="1" lang="ja-JP" altLang="en-US" sz="1050" dirty="0" smtClean="0">
                  <a:latin typeface="Meiryo UI" panose="020B0604030504040204" pitchFamily="50" charset="-128"/>
                  <a:ea typeface="Meiryo UI" panose="020B0604030504040204" pitchFamily="50" charset="-128"/>
                </a:rPr>
                <a:t>分後ろ倒し</a:t>
              </a:r>
              <a:endParaRPr kumimoji="1" lang="ja-JP" altLang="en-US" sz="1050" dirty="0">
                <a:latin typeface="Meiryo UI" panose="020B0604030504040204" pitchFamily="50" charset="-128"/>
                <a:ea typeface="Meiryo UI" panose="020B0604030504040204" pitchFamily="50" charset="-128"/>
              </a:endParaRPr>
            </a:p>
          </p:txBody>
        </p:sp>
        <p:sp>
          <p:nvSpPr>
            <p:cNvPr id="28" name="角丸四角形 27"/>
            <p:cNvSpPr/>
            <p:nvPr/>
          </p:nvSpPr>
          <p:spPr>
            <a:xfrm>
              <a:off x="1640114" y="2801256"/>
              <a:ext cx="1204686" cy="27253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dirty="0" smtClean="0">
                  <a:solidFill>
                    <a:schemeClr val="tx1"/>
                  </a:solidFill>
                  <a:latin typeface="Meiryo UI" panose="020B0604030504040204" pitchFamily="50" charset="-128"/>
                  <a:ea typeface="Meiryo UI" panose="020B0604030504040204" pitchFamily="50" charset="-128"/>
                </a:rPr>
                <a:t>9:00</a:t>
              </a:r>
              <a:endParaRPr kumimoji="1" lang="ja-JP" altLang="en-US" sz="1050" dirty="0">
                <a:solidFill>
                  <a:schemeClr val="tx1"/>
                </a:solidFill>
                <a:latin typeface="Meiryo UI" panose="020B0604030504040204" pitchFamily="50" charset="-128"/>
                <a:ea typeface="Meiryo UI" panose="020B0604030504040204" pitchFamily="50" charset="-128"/>
              </a:endParaRPr>
            </a:p>
          </p:txBody>
        </p:sp>
        <p:sp>
          <p:nvSpPr>
            <p:cNvPr id="29" name="角丸四角形 28"/>
            <p:cNvSpPr/>
            <p:nvPr/>
          </p:nvSpPr>
          <p:spPr>
            <a:xfrm>
              <a:off x="9760857" y="2827897"/>
              <a:ext cx="1204686" cy="27253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schemeClr val="tx1"/>
                  </a:solidFill>
                  <a:latin typeface="Meiryo UI" panose="020B0604030504040204" pitchFamily="50" charset="-128"/>
                  <a:ea typeface="Meiryo UI" panose="020B0604030504040204" pitchFamily="50" charset="-128"/>
                </a:rPr>
                <a:t>17:3</a:t>
              </a:r>
              <a:r>
                <a:rPr kumimoji="1" lang="en-US" altLang="ja-JP" sz="1050" dirty="0" smtClean="0">
                  <a:solidFill>
                    <a:schemeClr val="tx1"/>
                  </a:solidFill>
                  <a:latin typeface="Meiryo UI" panose="020B0604030504040204" pitchFamily="50" charset="-128"/>
                  <a:ea typeface="Meiryo UI" panose="020B0604030504040204" pitchFamily="50" charset="-128"/>
                </a:rPr>
                <a:t>0</a:t>
              </a:r>
              <a:endParaRPr kumimoji="1" lang="ja-JP" altLang="en-US" sz="1050" dirty="0">
                <a:solidFill>
                  <a:schemeClr val="tx1"/>
                </a:solidFill>
                <a:latin typeface="Meiryo UI" panose="020B0604030504040204" pitchFamily="50" charset="-128"/>
                <a:ea typeface="Meiryo UI" panose="020B0604030504040204" pitchFamily="50" charset="-128"/>
              </a:endParaRPr>
            </a:p>
          </p:txBody>
        </p:sp>
      </p:grpSp>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330</a:t>
            </a:fld>
            <a:endParaRPr lang="ja-JP" altLang="en-US"/>
          </a:p>
        </p:txBody>
      </p:sp>
    </p:spTree>
    <p:extLst>
      <p:ext uri="{BB962C8B-B14F-4D97-AF65-F5344CB8AC3E}">
        <p14:creationId xmlns:p14="http://schemas.microsoft.com/office/powerpoint/2010/main" val="50792601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90400" y="627397"/>
            <a:ext cx="6447668" cy="338554"/>
          </a:xfrm>
          <a:prstGeom prst="rect">
            <a:avLst/>
          </a:prstGeom>
          <a:noFill/>
          <a:ln>
            <a:noFill/>
          </a:ln>
        </p:spPr>
        <p:txBody>
          <a:bodyPr wrap="square" rtlCol="0">
            <a:spAutoFit/>
          </a:bodyPr>
          <a:lstStyle/>
          <a:p>
            <a:r>
              <a:rPr lang="ja-JP" altLang="en-US" sz="1600" dirty="0" smtClean="0">
                <a:latin typeface="Meiryo UI" panose="020B0604030504040204" pitchFamily="50" charset="-128"/>
                <a:ea typeface="Meiryo UI" panose="020B0604030504040204" pitchFamily="50" charset="-128"/>
              </a:rPr>
              <a:t>　　あらかじめ予定されている勤務時間外の業務を正規の勤務時間とする</a:t>
            </a:r>
            <a:endParaRPr kumimoji="1" lang="ja-JP" altLang="en-US" sz="1600" dirty="0">
              <a:latin typeface="Meiryo UI" panose="020B0604030504040204" pitchFamily="50" charset="-128"/>
              <a:ea typeface="Meiryo UI" panose="020B0604030504040204" pitchFamily="50" charset="-128"/>
            </a:endParaRPr>
          </a:p>
        </p:txBody>
      </p:sp>
      <p:sp>
        <p:nvSpPr>
          <p:cNvPr id="5" name="正方形/長方形 4"/>
          <p:cNvSpPr/>
          <p:nvPr/>
        </p:nvSpPr>
        <p:spPr>
          <a:xfrm>
            <a:off x="463639" y="2221130"/>
            <a:ext cx="8553576" cy="646331"/>
          </a:xfrm>
          <a:prstGeom prst="rect">
            <a:avLst/>
          </a:prstGeom>
        </p:spPr>
        <p:txBody>
          <a:bodyPr wrap="square">
            <a:spAutoFit/>
          </a:bodyPr>
          <a:lstStyle/>
          <a:p>
            <a:pPr marL="914400" indent="-914400"/>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利用業務</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夜間</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の住民説明会や早朝の啓発事業など一時的に発生</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する時間外</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業</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務にあわせ勤務時間</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を柔軟</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に</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変更</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７時～</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22</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時</a:t>
            </a:r>
            <a:r>
              <a:rPr lang="en-US" altLang="ja-JP" sz="1200" kern="1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914400" indent="-914400" algn="just"/>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・活用</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実績</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延べ</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４０３</a:t>
            </a:r>
            <a:r>
              <a:rPr lang="ja-JP" altLang="ja-JP" sz="1200" kern="100" dirty="0" smtClean="0">
                <a:latin typeface="Meiryo UI" panose="020B0604030504040204" pitchFamily="50" charset="-128"/>
                <a:ea typeface="Meiryo UI" panose="020B0604030504040204" pitchFamily="50" charset="-128"/>
                <a:cs typeface="Meiryo UI" panose="020B0604030504040204" pitchFamily="50" charset="-128"/>
              </a:rPr>
              <a:t>名</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2017</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年</a:t>
            </a:r>
            <a:r>
              <a:rPr lang="ja-JP" altLang="en-US" sz="1200" kern="100" dirty="0">
                <a:latin typeface="Meiryo UI" panose="020B0604030504040204" pitchFamily="50" charset="-128"/>
                <a:ea typeface="Meiryo UI" panose="020B0604030504040204" pitchFamily="50" charset="-128"/>
                <a:cs typeface="Meiryo UI" panose="020B0604030504040204" pitchFamily="50" charset="-128"/>
              </a:rPr>
              <a:t>１月～</a:t>
            </a:r>
            <a:r>
              <a:rPr lang="en-US" altLang="ja-JP" sz="1200" kern="1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200" kern="100" dirty="0" smtClean="0">
                <a:latin typeface="Meiryo UI" panose="020B0604030504040204" pitchFamily="50" charset="-128"/>
                <a:ea typeface="Meiryo UI" panose="020B0604030504040204" pitchFamily="50" charset="-128"/>
                <a:cs typeface="Meiryo UI" panose="020B0604030504040204" pitchFamily="50" charset="-128"/>
              </a:rPr>
              <a:t>年８月</a:t>
            </a:r>
            <a:r>
              <a:rPr lang="ja-JP" altLang="ja-JP" sz="1200" kern="1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kern="100" dirty="0">
              <a:latin typeface="Meiryo UI" panose="020B0604030504040204" pitchFamily="50" charset="-128"/>
              <a:ea typeface="Meiryo UI" panose="020B0604030504040204" pitchFamily="50" charset="-128"/>
              <a:cs typeface="Meiryo UI" panose="020B0604030504040204" pitchFamily="50" charset="-128"/>
            </a:endParaRPr>
          </a:p>
          <a:p>
            <a:pPr marL="914400" indent="-914400" algn="just">
              <a:spcAft>
                <a:spcPts val="0"/>
              </a:spcAft>
            </a:pPr>
            <a:endParaRPr lang="ja-JP" altLang="ja-JP" sz="1200" kern="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p:cNvPicPr/>
          <p:nvPr/>
        </p:nvPicPr>
        <p:blipFill>
          <a:blip r:embed="rId2"/>
          <a:stretch>
            <a:fillRect/>
          </a:stretch>
        </p:blipFill>
        <p:spPr>
          <a:xfrm>
            <a:off x="1116661" y="2889111"/>
            <a:ext cx="6801879" cy="1756604"/>
          </a:xfrm>
          <a:prstGeom prst="rect">
            <a:avLst/>
          </a:prstGeom>
        </p:spPr>
      </p:pic>
      <p:sp>
        <p:nvSpPr>
          <p:cNvPr id="10" name="テキスト ボックス 9"/>
          <p:cNvSpPr txBox="1"/>
          <p:nvPr/>
        </p:nvSpPr>
        <p:spPr>
          <a:xfrm>
            <a:off x="747976" y="1222987"/>
            <a:ext cx="1426994" cy="307777"/>
          </a:xfrm>
          <a:prstGeom prst="rect">
            <a:avLst/>
          </a:prstGeom>
          <a:noFill/>
          <a:ln>
            <a:noFill/>
          </a:ln>
        </p:spPr>
        <p:txBody>
          <a:bodyPr wrap="none" rtlCol="0">
            <a:spAutoFit/>
          </a:bodyPr>
          <a:lstStyle/>
          <a:p>
            <a:r>
              <a:rPr lang="ja-JP" altLang="en-US" sz="1400" b="1" dirty="0" smtClean="0">
                <a:latin typeface="Meiryo UI" panose="020B0604030504040204" pitchFamily="50" charset="-128"/>
                <a:ea typeface="Meiryo UI" panose="020B0604030504040204" pitchFamily="50" charset="-128"/>
              </a:rPr>
              <a:t>＜改革の取組＞</a:t>
            </a:r>
            <a:endParaRPr kumimoji="1" lang="ja-JP" altLang="en-US" sz="1400" b="1" dirty="0">
              <a:latin typeface="Meiryo UI" panose="020B0604030504040204" pitchFamily="50" charset="-128"/>
              <a:ea typeface="Meiryo UI" panose="020B0604030504040204" pitchFamily="50" charset="-128"/>
            </a:endParaRPr>
          </a:p>
        </p:txBody>
      </p:sp>
      <p:sp>
        <p:nvSpPr>
          <p:cNvPr id="11" name="テキスト ボックス 10"/>
          <p:cNvSpPr txBox="1"/>
          <p:nvPr/>
        </p:nvSpPr>
        <p:spPr>
          <a:xfrm>
            <a:off x="463639" y="5300343"/>
            <a:ext cx="8155926" cy="738664"/>
          </a:xfrm>
          <a:prstGeom prst="rect">
            <a:avLst/>
          </a:prstGeom>
          <a:noFill/>
          <a:ln>
            <a:no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2005</a:t>
            </a:r>
            <a:r>
              <a:rPr lang="ja-JP" altLang="en-US" sz="1400" dirty="0" smtClean="0">
                <a:latin typeface="Meiryo UI" panose="020B0604030504040204" pitchFamily="50" charset="-128"/>
                <a:ea typeface="Meiryo UI" panose="020B0604030504040204" pitchFamily="50" charset="-128"/>
              </a:rPr>
              <a:t>年６月より、区役所</a:t>
            </a:r>
            <a:r>
              <a:rPr lang="ja-JP" altLang="en-US" sz="1400" dirty="0">
                <a:latin typeface="Meiryo UI" panose="020B0604030504040204" pitchFamily="50" charset="-128"/>
                <a:ea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rPr>
              <a:t>窓口延長に伴い、毎週金曜日には勤務時間の割振り変更を実施。</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また、早朝・夜間等に行うイベントや住民説明会等が勤務時間外にあらかじめ予定されている場合については、</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各所属長の判断により正規の勤務時間とする割振り変更を可能としている。</a:t>
            </a:r>
            <a:endParaRPr lang="en-US" altLang="ja-JP" sz="1400" dirty="0" smtClean="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463640" y="1937707"/>
            <a:ext cx="5708560" cy="307777"/>
          </a:xfrm>
          <a:prstGeom prst="rect">
            <a:avLst/>
          </a:prstGeom>
          <a:noFill/>
          <a:ln>
            <a:noFill/>
          </a:ln>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職員の了承のもと、所属で割振り変更を行えるようにする（</a:t>
            </a:r>
            <a:r>
              <a:rPr lang="en-US" altLang="ja-JP" sz="1400" dirty="0" smtClean="0">
                <a:latin typeface="Meiryo UI" panose="020B0604030504040204" pitchFamily="50" charset="-128"/>
                <a:ea typeface="Meiryo UI" panose="020B0604030504040204" pitchFamily="50" charset="-128"/>
              </a:rPr>
              <a:t>2017</a:t>
            </a:r>
            <a:r>
              <a:rPr lang="ja-JP" altLang="en-US" sz="1400" dirty="0" smtClean="0">
                <a:latin typeface="Meiryo UI" panose="020B0604030504040204" pitchFamily="50" charset="-128"/>
                <a:ea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rPr>
              <a:t>月～）</a:t>
            </a:r>
            <a:endParaRPr kumimoji="1" lang="ja-JP" altLang="en-US" sz="1400" dirty="0">
              <a:latin typeface="Meiryo UI" panose="020B0604030504040204" pitchFamily="50" charset="-128"/>
              <a:ea typeface="Meiryo UI" panose="020B0604030504040204" pitchFamily="50" charset="-128"/>
            </a:endParaRPr>
          </a:p>
        </p:txBody>
      </p:sp>
      <p:sp>
        <p:nvSpPr>
          <p:cNvPr id="13" name="テキスト ボックス 12"/>
          <p:cNvSpPr txBox="1"/>
          <p:nvPr/>
        </p:nvSpPr>
        <p:spPr>
          <a:xfrm>
            <a:off x="463639" y="1530764"/>
            <a:ext cx="800219" cy="338554"/>
          </a:xfrm>
          <a:prstGeom prst="rect">
            <a:avLst/>
          </a:prstGeom>
          <a:solidFill>
            <a:schemeClr val="accent2"/>
          </a:solidFill>
        </p:spPr>
        <p:txBody>
          <a:bodyPr wrap="none" rtlCol="0">
            <a:spAutoFit/>
          </a:bodyPr>
          <a:lstStyle/>
          <a:p>
            <a:r>
              <a:rPr kumimoji="1" lang="ja-JP" altLang="en-US" sz="1600" dirty="0" smtClean="0">
                <a:solidFill>
                  <a:schemeClr val="bg1"/>
                </a:solidFill>
                <a:latin typeface="Meiryo UI" panose="020B0604030504040204" pitchFamily="50" charset="-128"/>
                <a:ea typeface="Meiryo UI" panose="020B0604030504040204" pitchFamily="50" charset="-128"/>
              </a:rPr>
              <a:t>大阪府</a:t>
            </a: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463639" y="4961789"/>
            <a:ext cx="800219" cy="338554"/>
          </a:xfrm>
          <a:prstGeom prst="rect">
            <a:avLst/>
          </a:prstGeom>
          <a:solidFill>
            <a:schemeClr val="accent2"/>
          </a:solidFill>
        </p:spPr>
        <p:txBody>
          <a:bodyPr wrap="none" rtlCol="0">
            <a:spAutoFit/>
          </a:bodyPr>
          <a:lstStyle/>
          <a:p>
            <a:r>
              <a:rPr kumimoji="1" lang="ja-JP" altLang="en-US" sz="1600" dirty="0" smtClean="0">
                <a:solidFill>
                  <a:schemeClr val="bg1"/>
                </a:solidFill>
                <a:latin typeface="Meiryo UI" panose="020B0604030504040204" pitchFamily="50" charset="-128"/>
                <a:ea typeface="Meiryo UI" panose="020B0604030504040204" pitchFamily="50" charset="-128"/>
              </a:rPr>
              <a:t>大阪市</a:t>
            </a:r>
            <a:endParaRPr kumimoji="1" lang="ja-JP" altLang="en-US" sz="1600" dirty="0">
              <a:solidFill>
                <a:schemeClr val="bg1"/>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336487" y="240407"/>
            <a:ext cx="4209807" cy="338554"/>
          </a:xfrm>
          <a:prstGeom prst="rect">
            <a:avLst/>
          </a:prstGeom>
          <a:noFill/>
          <a:ln>
            <a:noFill/>
          </a:ln>
        </p:spPr>
        <p:txBody>
          <a:bodyPr wrap="none" rtlCol="0">
            <a:spAutoFit/>
          </a:bodyPr>
          <a:lstStyle/>
          <a:p>
            <a:r>
              <a:rPr lang="ja-JP" altLang="en-US" sz="1600" dirty="0" smtClean="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勤務時間の割振り変更（大阪府・大阪市）</a:t>
            </a: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331</a:t>
            </a:fld>
            <a:endParaRPr lang="ja-JP" altLang="en-US"/>
          </a:p>
        </p:txBody>
      </p:sp>
    </p:spTree>
    <p:extLst>
      <p:ext uri="{BB962C8B-B14F-4D97-AF65-F5344CB8AC3E}">
        <p14:creationId xmlns:p14="http://schemas.microsoft.com/office/powerpoint/2010/main" val="252991852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テキスト ボックス 22"/>
          <p:cNvSpPr txBox="1"/>
          <p:nvPr/>
        </p:nvSpPr>
        <p:spPr>
          <a:xfrm>
            <a:off x="686284" y="1031174"/>
            <a:ext cx="1210588" cy="338554"/>
          </a:xfrm>
          <a:prstGeom prst="rect">
            <a:avLst/>
          </a:prstGeom>
          <a:noFill/>
          <a:ln>
            <a:noFill/>
          </a:ln>
        </p:spPr>
        <p:txBody>
          <a:bodyPr wrap="none" rtlCol="0">
            <a:spAutoFit/>
          </a:bodyPr>
          <a:lstStyle/>
          <a:p>
            <a:r>
              <a:rPr lang="ja-JP" altLang="en-US" sz="1600" b="1" dirty="0" smtClean="0">
                <a:latin typeface="Meiryo UI" panose="020B0604030504040204" pitchFamily="50" charset="-128"/>
                <a:ea typeface="Meiryo UI" panose="020B0604030504040204" pitchFamily="50" charset="-128"/>
              </a:rPr>
              <a:t>（大阪府）</a:t>
            </a:r>
            <a:endParaRPr kumimoji="1" lang="ja-JP" altLang="en-US" sz="1600" b="1" dirty="0">
              <a:latin typeface="Meiryo UI" panose="020B0604030504040204" pitchFamily="50" charset="-128"/>
              <a:ea typeface="Meiryo UI" panose="020B0604030504040204" pitchFamily="50" charset="-128"/>
            </a:endParaRPr>
          </a:p>
        </p:txBody>
      </p:sp>
      <p:sp>
        <p:nvSpPr>
          <p:cNvPr id="24" name="テキスト ボックス 23"/>
          <p:cNvSpPr txBox="1"/>
          <p:nvPr/>
        </p:nvSpPr>
        <p:spPr>
          <a:xfrm>
            <a:off x="578081" y="612586"/>
            <a:ext cx="1426994" cy="307777"/>
          </a:xfrm>
          <a:prstGeom prst="rect">
            <a:avLst/>
          </a:prstGeom>
          <a:noFill/>
          <a:ln>
            <a:noFill/>
          </a:ln>
        </p:spPr>
        <p:txBody>
          <a:bodyPr wrap="none" rtlCol="0">
            <a:spAutoFit/>
          </a:bodyPr>
          <a:lstStyle/>
          <a:p>
            <a:r>
              <a:rPr lang="ja-JP" altLang="en-US" sz="1400" b="1" dirty="0" smtClean="0">
                <a:latin typeface="Meiryo UI" panose="020B0604030504040204" pitchFamily="50" charset="-128"/>
                <a:ea typeface="Meiryo UI" panose="020B0604030504040204" pitchFamily="50" charset="-128"/>
              </a:rPr>
              <a:t>＜改革の取組＞</a:t>
            </a:r>
            <a:endParaRPr kumimoji="1" lang="ja-JP" altLang="en-US" sz="1400" b="1"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178797" y="264618"/>
            <a:ext cx="4360489" cy="338554"/>
          </a:xfrm>
          <a:prstGeom prst="rect">
            <a:avLst/>
          </a:prstGeom>
          <a:noFill/>
          <a:ln>
            <a:noFill/>
          </a:ln>
        </p:spPr>
        <p:txBody>
          <a:bodyPr wrap="none" rtlCol="0">
            <a:spAutoFit/>
          </a:bodyPr>
          <a:lstStyle/>
          <a:p>
            <a:r>
              <a:rPr lang="ja-JP" altLang="en-US" sz="1600" b="1" dirty="0" smtClean="0">
                <a:latin typeface="Meiryo UI" panose="020B0604030504040204" pitchFamily="50" charset="-128"/>
                <a:ea typeface="Meiryo UI" panose="020B0604030504040204" pitchFamily="50" charset="-128"/>
              </a:rPr>
              <a:t>２）昼の休憩時間の柔軟化（</a:t>
            </a:r>
            <a:r>
              <a:rPr lang="ja-JP" altLang="en-US" sz="1600" b="1" dirty="0">
                <a:latin typeface="Meiryo UI" panose="020B0604030504040204" pitchFamily="50" charset="-128"/>
                <a:ea typeface="Meiryo UI" panose="020B0604030504040204" pitchFamily="50" charset="-128"/>
              </a:rPr>
              <a:t>大阪府・大阪市）</a:t>
            </a:r>
          </a:p>
        </p:txBody>
      </p:sp>
      <p:sp>
        <p:nvSpPr>
          <p:cNvPr id="27" name="テキスト ボックス 26"/>
          <p:cNvSpPr txBox="1"/>
          <p:nvPr/>
        </p:nvSpPr>
        <p:spPr>
          <a:xfrm>
            <a:off x="722772" y="3439366"/>
            <a:ext cx="1210588" cy="338554"/>
          </a:xfrm>
          <a:prstGeom prst="rect">
            <a:avLst/>
          </a:prstGeom>
          <a:noFill/>
          <a:ln>
            <a:noFill/>
          </a:ln>
        </p:spPr>
        <p:txBody>
          <a:bodyPr wrap="none" rtlCol="0">
            <a:spAutoFit/>
          </a:bodyPr>
          <a:lstStyle/>
          <a:p>
            <a:r>
              <a:rPr lang="ja-JP" altLang="en-US" sz="1600" b="1" dirty="0" smtClean="0">
                <a:latin typeface="Meiryo UI" panose="020B0604030504040204" pitchFamily="50" charset="-128"/>
                <a:ea typeface="Meiryo UI" panose="020B0604030504040204" pitchFamily="50" charset="-128"/>
              </a:rPr>
              <a:t>（大阪市）</a:t>
            </a:r>
            <a:endParaRPr kumimoji="1" lang="ja-JP" altLang="en-US" sz="1600" b="1" dirty="0">
              <a:latin typeface="Meiryo UI" panose="020B0604030504040204" pitchFamily="50" charset="-128"/>
              <a:ea typeface="Meiryo UI" panose="020B0604030504040204" pitchFamily="50" charset="-128"/>
            </a:endParaRPr>
          </a:p>
        </p:txBody>
      </p:sp>
      <p:sp>
        <p:nvSpPr>
          <p:cNvPr id="28" name="メモ 27"/>
          <p:cNvSpPr/>
          <p:nvPr/>
        </p:nvSpPr>
        <p:spPr>
          <a:xfrm>
            <a:off x="713928" y="1410063"/>
            <a:ext cx="7155063" cy="1912688"/>
          </a:xfrm>
          <a:prstGeom prst="foldedCorner">
            <a:avLst>
              <a:gd name="adj" fmla="val 11478"/>
            </a:avLst>
          </a:prstGeom>
          <a:solidFill>
            <a:schemeClr val="accent1">
              <a:lumMod val="20000"/>
              <a:lumOff val="80000"/>
              <a:alpha val="51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咲</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洲庁舎の昼の休憩時間の柔軟化</a:t>
            </a:r>
          </a:p>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p>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咲洲庁舎では、休憩時間の有効活用を図るため、職員の希望により、</a:t>
            </a: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現行</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時</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時</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までの休憩時間のほか、</a:t>
            </a: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時から</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時</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時</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分から</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時</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分の休憩</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時間の設定が可能。</a:t>
            </a: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より導入）</a:t>
            </a:r>
          </a:p>
        </p:txBody>
      </p:sp>
      <p:sp>
        <p:nvSpPr>
          <p:cNvPr id="29" name="メモ 28"/>
          <p:cNvSpPr/>
          <p:nvPr/>
        </p:nvSpPr>
        <p:spPr>
          <a:xfrm>
            <a:off x="713929" y="3816557"/>
            <a:ext cx="7155062" cy="1978936"/>
          </a:xfrm>
          <a:prstGeom prst="foldedCorner">
            <a:avLst>
              <a:gd name="adj" fmla="val 11478"/>
            </a:avLst>
          </a:prstGeom>
          <a:solidFill>
            <a:schemeClr val="accent1">
              <a:lumMod val="20000"/>
              <a:lumOff val="80000"/>
              <a:alpha val="51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昼の休憩時間の選択制の導入</a:t>
            </a:r>
          </a:p>
          <a:p>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・市役所本庁舎において、休憩時間の有効活用を図るため、職員の希望により、</a:t>
            </a:r>
          </a:p>
          <a:p>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現行</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分までの休憩時間のほか</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分という休憩</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時間</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を選択</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すること</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　</a:t>
            </a:r>
            <a:endPar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可能に（</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２月～）</a:t>
            </a: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332</a:t>
            </a:fld>
            <a:endParaRPr lang="ja-JP" altLang="en-US"/>
          </a:p>
        </p:txBody>
      </p:sp>
    </p:spTree>
    <p:extLst>
      <p:ext uri="{BB962C8B-B14F-4D97-AF65-F5344CB8AC3E}">
        <p14:creationId xmlns:p14="http://schemas.microsoft.com/office/powerpoint/2010/main" val="405187926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24174" y="141665"/>
            <a:ext cx="6614508" cy="461665"/>
          </a:xfrm>
          <a:prstGeom prst="rect">
            <a:avLst/>
          </a:prstGeom>
          <a:noFill/>
        </p:spPr>
        <p:txBody>
          <a:bodyPr wrap="square" rtlCol="0">
            <a:spAutoFit/>
          </a:bodyPr>
          <a:lstStyle/>
          <a:p>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３</a:t>
            </a:r>
            <a:r>
              <a:rPr lang="en-US" altLang="ja-JP" sz="2400" dirty="0" smtClean="0">
                <a:latin typeface="Meiryo UI" panose="020B0604030504040204" pitchFamily="50" charset="-128"/>
                <a:ea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rPr>
              <a:t>　</a:t>
            </a:r>
            <a:r>
              <a:rPr lang="ja-JP" altLang="en-US" sz="2400" dirty="0">
                <a:latin typeface="Meiryo UI" panose="020B0604030504040204" pitchFamily="50" charset="-128"/>
                <a:ea typeface="Meiryo UI" panose="020B0604030504040204" pitchFamily="50" charset="-128"/>
              </a:rPr>
              <a:t>ＩＣＴを活用した業務改善</a:t>
            </a:r>
          </a:p>
        </p:txBody>
      </p:sp>
      <p:cxnSp>
        <p:nvCxnSpPr>
          <p:cNvPr id="3" name="直線コネクタ 2"/>
          <p:cNvCxnSpPr/>
          <p:nvPr/>
        </p:nvCxnSpPr>
        <p:spPr>
          <a:xfrm>
            <a:off x="270459" y="61031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263204" y="610292"/>
            <a:ext cx="1604927" cy="307777"/>
          </a:xfrm>
          <a:prstGeom prst="rect">
            <a:avLst/>
          </a:prstGeom>
          <a:noFill/>
          <a:ln>
            <a:noFill/>
          </a:ln>
        </p:spPr>
        <p:txBody>
          <a:bodyPr wrap="none" rtlCol="0">
            <a:spAutoFit/>
          </a:bodyPr>
          <a:lstStyle/>
          <a:p>
            <a:r>
              <a:rPr lang="en-US" altLang="ja-JP" sz="1400" b="1" dirty="0" smtClean="0">
                <a:latin typeface="+mn-ea"/>
              </a:rPr>
              <a:t>【</a:t>
            </a:r>
            <a:r>
              <a:rPr lang="ja-JP" altLang="en-US" sz="1400" b="1" dirty="0" smtClean="0">
                <a:latin typeface="+mn-ea"/>
              </a:rPr>
              <a:t>具体的な取組み</a:t>
            </a:r>
            <a:r>
              <a:rPr lang="en-US" altLang="ja-JP" sz="1400" b="1" dirty="0" smtClean="0">
                <a:latin typeface="+mn-ea"/>
              </a:rPr>
              <a:t>】</a:t>
            </a:r>
            <a:endParaRPr lang="en-US" altLang="ja-JP" sz="1400" b="1" dirty="0">
              <a:latin typeface="+mn-ea"/>
            </a:endParaRPr>
          </a:p>
        </p:txBody>
      </p:sp>
      <p:sp>
        <p:nvSpPr>
          <p:cNvPr id="9" name="テキスト ボックス 8"/>
          <p:cNvSpPr txBox="1"/>
          <p:nvPr/>
        </p:nvSpPr>
        <p:spPr>
          <a:xfrm>
            <a:off x="379115" y="872475"/>
            <a:ext cx="7103227" cy="369332"/>
          </a:xfrm>
          <a:prstGeom prst="rect">
            <a:avLst/>
          </a:prstGeom>
          <a:noFill/>
          <a:ln>
            <a:noFill/>
          </a:ln>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①　音声認識技術（ＡＩ）を</a:t>
            </a:r>
            <a:r>
              <a:rPr lang="ja-JP" altLang="en-US" b="1" dirty="0">
                <a:latin typeface="Meiryo UI" panose="020B0604030504040204" pitchFamily="50" charset="-128"/>
                <a:ea typeface="Meiryo UI" panose="020B0604030504040204" pitchFamily="50" charset="-128"/>
              </a:rPr>
              <a:t>活用した</a:t>
            </a:r>
            <a:r>
              <a:rPr lang="ja-JP" altLang="en-US" b="1" dirty="0" smtClean="0">
                <a:latin typeface="Meiryo UI" panose="020B0604030504040204" pitchFamily="50" charset="-128"/>
                <a:ea typeface="Meiryo UI" panose="020B0604030504040204" pitchFamily="50" charset="-128"/>
              </a:rPr>
              <a:t>議事録等の作成支援（大阪府）</a:t>
            </a:r>
            <a:endParaRPr kumimoji="1" lang="ja-JP" altLang="en-US" b="1"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524687" y="1241807"/>
            <a:ext cx="8353569" cy="5478423"/>
          </a:xfrm>
          <a:prstGeom prst="rect">
            <a:avLst/>
          </a:prstGeom>
          <a:noFill/>
          <a:ln>
            <a:noFill/>
          </a:ln>
        </p:spPr>
        <p:txBody>
          <a:bodyPr wrap="none" rtlCol="0">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＜改革の取組＞</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音声認識技術（ＡＩ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）により会議中の会話の音声データをテキストデータに変換するサービスを活用し、庁内会議</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における議事録等</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作成を支援し、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職員の作業の効率化及び軽減を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図る。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これまでの取組み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　５月</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テスト運用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開始（先行利用希望所属）</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６月</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全庁</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試行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開始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（今年度末までに効果検証し、本格導入を検討）</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都道府県レベルでは、神奈川県（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2009</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）、岡山県（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末）に次ぎ３府県目の導入。</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ＭＳ Ｐゴシック" panose="020B0600070205080204" pitchFamily="50" charset="-128"/>
              <a:ea typeface="ＭＳ Ｐゴシック" panose="020B0600070205080204" pitchFamily="50" charset="-128"/>
            </a:endParaRPr>
          </a:p>
          <a:p>
            <a:endParaRPr lang="en-US" altLang="ja-JP" sz="1400" dirty="0">
              <a:latin typeface="ＭＳ Ｐゴシック" panose="020B0600070205080204" pitchFamily="50" charset="-128"/>
              <a:ea typeface="ＭＳ Ｐゴシック" panose="020B0600070205080204" pitchFamily="50" charset="-128"/>
            </a:endParaRPr>
          </a:p>
          <a:p>
            <a:endParaRPr lang="en-US" altLang="ja-JP" sz="1400" dirty="0" smtClean="0">
              <a:latin typeface="ＭＳ Ｐゴシック" panose="020B0600070205080204" pitchFamily="50" charset="-128"/>
              <a:ea typeface="ＭＳ Ｐゴシック" panose="020B0600070205080204" pitchFamily="50" charset="-128"/>
            </a:endParaRPr>
          </a:p>
          <a:p>
            <a:endParaRPr lang="en-US" altLang="ja-JP" sz="1400" dirty="0">
              <a:latin typeface="ＭＳ Ｐゴシック" panose="020B0600070205080204" pitchFamily="50" charset="-128"/>
              <a:ea typeface="ＭＳ Ｐゴシック" panose="020B0600070205080204" pitchFamily="50" charset="-128"/>
            </a:endParaRPr>
          </a:p>
          <a:p>
            <a:endParaRPr lang="en-US" altLang="ja-JP" sz="1400" dirty="0" smtClean="0">
              <a:latin typeface="ＭＳ Ｐゴシック" panose="020B0600070205080204" pitchFamily="50" charset="-128"/>
              <a:ea typeface="ＭＳ Ｐゴシック" panose="020B0600070205080204" pitchFamily="50" charset="-128"/>
            </a:endParaRPr>
          </a:p>
          <a:p>
            <a:endParaRPr lang="en-US" altLang="ja-JP" sz="1400" dirty="0">
              <a:latin typeface="ＭＳ Ｐゴシック" panose="020B0600070205080204" pitchFamily="50" charset="-128"/>
              <a:ea typeface="ＭＳ Ｐゴシック" panose="020B0600070205080204" pitchFamily="50" charset="-128"/>
            </a:endParaRPr>
          </a:p>
          <a:p>
            <a:endParaRPr lang="en-US" altLang="ja-JP" sz="1400" dirty="0" smtClean="0">
              <a:latin typeface="ＭＳ Ｐゴシック" panose="020B0600070205080204" pitchFamily="50" charset="-128"/>
              <a:ea typeface="ＭＳ Ｐゴシック" panose="020B0600070205080204" pitchFamily="50" charset="-128"/>
            </a:endParaRPr>
          </a:p>
          <a:p>
            <a:endParaRPr lang="en-US" altLang="ja-JP" sz="1400" dirty="0">
              <a:latin typeface="ＭＳ Ｐゴシック" panose="020B0600070205080204" pitchFamily="50" charset="-128"/>
              <a:ea typeface="ＭＳ Ｐゴシック" panose="020B0600070205080204" pitchFamily="50" charset="-128"/>
            </a:endParaRP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改革</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効果</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導入開始直後のため、具体的効果は未定であるが以下を想定。</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・議事録等の作成に係る負担</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軽減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職員の生産性の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向上</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利用</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実績＞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２０１８年６月～９月、アンケート結果より）</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・利用所属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延べ</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85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所属</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・業務に役立ったかの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満足度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70%</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・議事録作成時間削減効果　　</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平均４割程度</a:t>
            </a:r>
            <a:r>
              <a:rPr lang="zh-TW" altLang="en-US" sz="1400" dirty="0" smtClean="0">
                <a:latin typeface="Meiryo UI" panose="020B0604030504040204" pitchFamily="50" charset="-128"/>
                <a:ea typeface="Meiryo UI" panose="020B0604030504040204" pitchFamily="50" charset="-128"/>
                <a:cs typeface="Meiryo UI" panose="020B0604030504040204" pitchFamily="50" charset="-128"/>
              </a:rPr>
              <a:t>削減</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1" name="Picture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633" y="3037729"/>
            <a:ext cx="7306739" cy="18513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スライド番号プレースホルダー 4"/>
          <p:cNvSpPr>
            <a:spLocks noGrp="1"/>
          </p:cNvSpPr>
          <p:nvPr>
            <p:ph type="sldNum" sz="quarter" idx="12"/>
          </p:nvPr>
        </p:nvSpPr>
        <p:spPr/>
        <p:txBody>
          <a:bodyPr/>
          <a:lstStyle/>
          <a:p>
            <a:fld id="{138CA411-231B-42B9-AF63-97A64194AA60}" type="slidenum">
              <a:rPr lang="ja-JP" altLang="en-US" smtClean="0"/>
              <a:pPr/>
              <a:t>333</a:t>
            </a:fld>
            <a:endParaRPr lang="ja-JP" altLang="en-US"/>
          </a:p>
        </p:txBody>
      </p:sp>
    </p:spTree>
    <p:extLst>
      <p:ext uri="{BB962C8B-B14F-4D97-AF65-F5344CB8AC3E}">
        <p14:creationId xmlns:p14="http://schemas.microsoft.com/office/powerpoint/2010/main" val="95075397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50325" y="679290"/>
            <a:ext cx="7721857" cy="369332"/>
          </a:xfrm>
          <a:prstGeom prst="rect">
            <a:avLst/>
          </a:prstGeom>
          <a:noFill/>
          <a:ln>
            <a:noFill/>
          </a:ln>
        </p:spPr>
        <p:txBody>
          <a:bodyPr wrap="none" rtlCol="0">
            <a:spAutoFit/>
          </a:bodyPr>
          <a:lstStyle/>
          <a:p>
            <a:r>
              <a:rPr lang="ja-JP" altLang="en-US" b="1" dirty="0" smtClean="0">
                <a:latin typeface="Meiryo UI" panose="020B0604030504040204" pitchFamily="50" charset="-128"/>
                <a:ea typeface="Meiryo UI" panose="020B0604030504040204" pitchFamily="50" charset="-128"/>
              </a:rPr>
              <a:t>②　</a:t>
            </a:r>
            <a:r>
              <a:rPr lang="en-US" altLang="ja-JP" b="1" dirty="0" smtClean="0">
                <a:latin typeface="Meiryo UI" panose="020B0604030504040204" pitchFamily="50" charset="-128"/>
                <a:ea typeface="Meiryo UI" panose="020B0604030504040204" pitchFamily="50" charset="-128"/>
              </a:rPr>
              <a:t>RPA</a:t>
            </a:r>
            <a:r>
              <a:rPr lang="ja-JP" altLang="en-US" b="1" dirty="0" smtClean="0">
                <a:latin typeface="Meiryo UI" panose="020B0604030504040204" pitchFamily="50" charset="-128"/>
                <a:ea typeface="Meiryo UI" panose="020B0604030504040204" pitchFamily="50" charset="-128"/>
              </a:rPr>
              <a:t>（</a:t>
            </a:r>
            <a:r>
              <a:rPr lang="en-US" altLang="ja-JP" b="1" dirty="0" smtClean="0">
                <a:latin typeface="Meiryo UI" panose="020B0604030504040204" pitchFamily="50" charset="-128"/>
                <a:ea typeface="Meiryo UI" panose="020B0604030504040204" pitchFamily="50" charset="-128"/>
              </a:rPr>
              <a:t>Robotic Process Automation</a:t>
            </a:r>
            <a:r>
              <a:rPr lang="ja-JP" altLang="en-US" b="1" dirty="0" smtClean="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導入の実証</a:t>
            </a:r>
            <a:r>
              <a:rPr lang="ja-JP" altLang="en-US" b="1" dirty="0" smtClean="0">
                <a:latin typeface="Meiryo UI" panose="020B0604030504040204" pitchFamily="50" charset="-128"/>
                <a:ea typeface="Meiryo UI" panose="020B0604030504040204" pitchFamily="50" charset="-128"/>
              </a:rPr>
              <a:t>実験（</a:t>
            </a:r>
            <a:r>
              <a:rPr lang="ja-JP" altLang="en-US" b="1" dirty="0">
                <a:latin typeface="Meiryo UI" panose="020B0604030504040204" pitchFamily="50" charset="-128"/>
                <a:ea typeface="Meiryo UI" panose="020B0604030504040204" pitchFamily="50" charset="-128"/>
              </a:rPr>
              <a:t>大阪府）</a:t>
            </a:r>
            <a:endParaRPr kumimoji="1" lang="ja-JP" altLang="en-US" b="1" dirty="0">
              <a:latin typeface="Meiryo UI" panose="020B0604030504040204" pitchFamily="50" charset="-128"/>
              <a:ea typeface="Meiryo UI" panose="020B0604030504040204" pitchFamily="50" charset="-128"/>
            </a:endParaRPr>
          </a:p>
        </p:txBody>
      </p:sp>
      <p:sp>
        <p:nvSpPr>
          <p:cNvPr id="5" name="正方形/長方形 4"/>
          <p:cNvSpPr/>
          <p:nvPr/>
        </p:nvSpPr>
        <p:spPr>
          <a:xfrm>
            <a:off x="394047" y="1458552"/>
            <a:ext cx="8617923" cy="1600438"/>
          </a:xfrm>
          <a:prstGeom prst="rect">
            <a:avLst/>
          </a:prstGeom>
        </p:spPr>
        <p:txBody>
          <a:bodyPr wrap="square">
            <a:spAutoFit/>
          </a:bodyPr>
          <a:lstStyle/>
          <a:p>
            <a:endParaRPr lang="en-US" altLang="ja-JP" sz="1400" dirty="0" smtClean="0">
              <a:solidFill>
                <a:srgbClr val="FF0000"/>
              </a:solidFill>
              <a:latin typeface="Meiryo UI" panose="020B0604030504040204" pitchFamily="50" charset="-128"/>
              <a:ea typeface="Meiryo UI" panose="020B0604030504040204" pitchFamily="50" charset="-128"/>
            </a:endParaRPr>
          </a:p>
          <a:p>
            <a:endParaRPr lang="en-US" altLang="ja-JP" sz="1400" dirty="0" smtClean="0">
              <a:solidFill>
                <a:srgbClr val="FF0000"/>
              </a:solidFill>
              <a:latin typeface="Meiryo UI" panose="020B0604030504040204" pitchFamily="50" charset="-128"/>
              <a:ea typeface="Meiryo UI" panose="020B0604030504040204" pitchFamily="50" charset="-128"/>
            </a:endParaRPr>
          </a:p>
          <a:p>
            <a:endParaRPr lang="en-US" altLang="ja-JP" sz="1400" b="1" dirty="0">
              <a:solidFill>
                <a:srgbClr val="000000"/>
              </a:solidFill>
              <a:latin typeface="Meiryo UI" panose="020B0604030504040204" pitchFamily="50" charset="-128"/>
              <a:ea typeface="Meiryo UI" panose="020B0604030504040204" pitchFamily="50" charset="-128"/>
            </a:endParaRPr>
          </a:p>
          <a:p>
            <a:endParaRPr lang="en-US" altLang="ja-JP" sz="1400" b="1" dirty="0" smtClean="0">
              <a:solidFill>
                <a:srgbClr val="000000"/>
              </a:solidFill>
              <a:latin typeface="Meiryo UI" panose="020B0604030504040204" pitchFamily="50" charset="-128"/>
              <a:ea typeface="Meiryo UI" panose="020B0604030504040204" pitchFamily="50" charset="-128"/>
            </a:endParaRPr>
          </a:p>
          <a:p>
            <a:endParaRPr lang="en-US" altLang="ja-JP" sz="1400" b="1" dirty="0" smtClean="0">
              <a:solidFill>
                <a:srgbClr val="000000"/>
              </a:solidFill>
              <a:latin typeface="Meiryo UI" panose="020B0604030504040204" pitchFamily="50" charset="-128"/>
              <a:ea typeface="Meiryo UI" panose="020B0604030504040204" pitchFamily="50" charset="-128"/>
            </a:endParaRPr>
          </a:p>
          <a:p>
            <a:endParaRPr lang="en-US" altLang="ja-JP" sz="1400" b="1" dirty="0">
              <a:solidFill>
                <a:srgbClr val="000000"/>
              </a:solidFill>
              <a:latin typeface="Meiryo UI" panose="020B0604030504040204" pitchFamily="50" charset="-128"/>
              <a:ea typeface="Meiryo UI" panose="020B0604030504040204" pitchFamily="50" charset="-128"/>
            </a:endParaRPr>
          </a:p>
          <a:p>
            <a:r>
              <a:rPr lang="ja-JP" altLang="en-US" sz="1400" b="1" dirty="0">
                <a:solidFill>
                  <a:srgbClr val="000000"/>
                </a:solidFill>
                <a:latin typeface="Meiryo UI" panose="020B0604030504040204" pitchFamily="50" charset="-128"/>
                <a:ea typeface="Meiryo UI" panose="020B0604030504040204" pitchFamily="50" charset="-128"/>
              </a:rPr>
              <a:t>　</a:t>
            </a:r>
            <a:endParaRPr lang="en-US" altLang="ja-JP" sz="1400" dirty="0" smtClean="0">
              <a:solidFill>
                <a:srgbClr val="000000"/>
              </a:solidFill>
              <a:latin typeface="Meiryo UI" panose="020B0604030504040204" pitchFamily="50" charset="-128"/>
              <a:ea typeface="Meiryo UI" panose="020B0604030504040204" pitchFamily="50" charset="-128"/>
            </a:endParaRPr>
          </a:p>
        </p:txBody>
      </p:sp>
      <p:sp>
        <p:nvSpPr>
          <p:cNvPr id="248" name="テキスト ボックス 247"/>
          <p:cNvSpPr txBox="1"/>
          <p:nvPr/>
        </p:nvSpPr>
        <p:spPr>
          <a:xfrm>
            <a:off x="428399" y="1025451"/>
            <a:ext cx="7948523" cy="5047536"/>
          </a:xfrm>
          <a:prstGeom prst="rect">
            <a:avLst/>
          </a:prstGeom>
          <a:noFill/>
          <a:ln>
            <a:noFill/>
          </a:ln>
        </p:spPr>
        <p:txBody>
          <a:bodyPr wrap="none" rtlCol="0">
            <a:spAutoFit/>
          </a:bodyPr>
          <a:lstStyle/>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＜改革の取組＞</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人が行う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パソコン上</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作業を自動化する</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RPA</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について、府の事務において具体的にどのようなものに適用できる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のか、また効果的であるのか実証実験を通じて検討する。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これまでの取組み</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 １月～３月　実証実験対象業務の選定</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３月～９月　実証実験実施（事業者と協定書を締結）</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（実証実験後は結果をとりまとめ、次年度の導入について検討）</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　実証実験の内容</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①　繰り返し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行う定型的な業務を中心に候補業務を選定</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②　候補</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業務をヒアリングし、対象業務を決定</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③　対象</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業務の操作手順を</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RPA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ツールに記録</a:t>
            </a: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④　操作手順</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を分析しロボットを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作成　（事業者作業</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⑤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RPA</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ツールを導入する前後の作業時間を比較し、</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業務効率化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検証</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都道府県レベルでは</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、京都府が</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年度に試行を実施。</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改革</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効果</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実証実験中のため、具体的効果は未定であるが本格導入により以下を想定。</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職員の作業をＲＰＡが代替することで、業務にかかる作業時間を削減</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・ＲＰＡが作業することによる、作業品質の向上、人為的ミスの防止 </a:t>
            </a: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・パソコン上の作業手順を自動的にデータとして記録できることで、作業の「見える化」と引継ぎを円滑化</a:t>
            </a: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334</a:t>
            </a:fld>
            <a:endParaRPr lang="ja-JP" altLang="en-US"/>
          </a:p>
        </p:txBody>
      </p:sp>
    </p:spTree>
    <p:extLst>
      <p:ext uri="{BB962C8B-B14F-4D97-AF65-F5344CB8AC3E}">
        <p14:creationId xmlns:p14="http://schemas.microsoft.com/office/powerpoint/2010/main" val="406255754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20990" y="76861"/>
            <a:ext cx="3203121" cy="369332"/>
          </a:xfrm>
          <a:prstGeom prst="rect">
            <a:avLst/>
          </a:prstGeom>
          <a:noFill/>
          <a:ln>
            <a:noFill/>
          </a:ln>
        </p:spPr>
        <p:txBody>
          <a:bodyPr wrap="none" rtlCol="0">
            <a:spAutoFit/>
          </a:bodyPr>
          <a:lstStyle/>
          <a:p>
            <a:r>
              <a:rPr lang="ja-JP" altLang="en-US" b="1" dirty="0" smtClean="0">
                <a:latin typeface="Meiryo UI" panose="020B0604030504040204" pitchFamily="50" charset="-128"/>
                <a:ea typeface="Meiryo UI" panose="020B0604030504040204" pitchFamily="50" charset="-128"/>
              </a:rPr>
              <a:t>③無線</a:t>
            </a:r>
            <a:r>
              <a:rPr lang="en-US" altLang="ja-JP" b="1" dirty="0" smtClean="0">
                <a:latin typeface="Meiryo UI" panose="020B0604030504040204" pitchFamily="50" charset="-128"/>
                <a:ea typeface="Meiryo UI" panose="020B0604030504040204" pitchFamily="50" charset="-128"/>
              </a:rPr>
              <a:t>LAN</a:t>
            </a:r>
            <a:r>
              <a:rPr lang="ja-JP" altLang="en-US" b="1" dirty="0" smtClean="0">
                <a:latin typeface="Meiryo UI" panose="020B0604030504040204" pitchFamily="50" charset="-128"/>
                <a:ea typeface="Meiryo UI" panose="020B0604030504040204" pitchFamily="50" charset="-128"/>
              </a:rPr>
              <a:t>の整備（大阪市）</a:t>
            </a:r>
            <a:endParaRPr kumimoji="1" lang="ja-JP" altLang="en-US" b="1" strike="sngStrike" dirty="0">
              <a:solidFill>
                <a:srgbClr val="FF0000"/>
              </a:solidFill>
              <a:latin typeface="Meiryo UI" panose="020B0604030504040204" pitchFamily="50" charset="-128"/>
              <a:ea typeface="Meiryo UI" panose="020B0604030504040204" pitchFamily="50" charset="-128"/>
            </a:endParaRPr>
          </a:p>
        </p:txBody>
      </p:sp>
      <p:sp>
        <p:nvSpPr>
          <p:cNvPr id="5" name="正方形/長方形 4"/>
          <p:cNvSpPr/>
          <p:nvPr/>
        </p:nvSpPr>
        <p:spPr>
          <a:xfrm>
            <a:off x="364712" y="495511"/>
            <a:ext cx="8617923" cy="2246769"/>
          </a:xfrm>
          <a:prstGeom prst="rect">
            <a:avLst/>
          </a:prstGeom>
        </p:spPr>
        <p:txBody>
          <a:bodyPr wrap="square">
            <a:spAutoFit/>
          </a:bodyPr>
          <a:lstStyle/>
          <a:p>
            <a:pPr marR="2360"/>
            <a:endParaRPr lang="en-US" altLang="ja-JP" sz="1400" dirty="0" smtClean="0">
              <a:solidFill>
                <a:srgbClr val="000000"/>
              </a:solidFill>
              <a:latin typeface="Meiryo UI" panose="020B0604030504040204" pitchFamily="50" charset="-128"/>
              <a:ea typeface="Meiryo UI" panose="020B0604030504040204" pitchFamily="50" charset="-128"/>
            </a:endParaRPr>
          </a:p>
          <a:p>
            <a:pPr marR="2360"/>
            <a:r>
              <a:rPr lang="ja-JP" altLang="en-US" sz="1400" dirty="0">
                <a:solidFill>
                  <a:srgbClr val="000000"/>
                </a:solidFill>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・場所に制約されない働き方の</a:t>
            </a:r>
            <a:r>
              <a:rPr lang="ja-JP" altLang="en-US" sz="1400" dirty="0" smtClean="0">
                <a:latin typeface="Meiryo UI" panose="020B0604030504040204" pitchFamily="50" charset="-128"/>
                <a:ea typeface="Meiryo UI" panose="020B0604030504040204" pitchFamily="50" charset="-128"/>
              </a:rPr>
              <a:t>実現に向けてディスプレイの取り外しが可能なハイブリッドタブレットや薄型軽量ノートパソコンの導入を行ってきたが、更に推進するためにこれまで有線だった職員が利用するネットワークの無線化が求められていた。</a:t>
            </a:r>
            <a:endParaRPr lang="en-US" altLang="ja-JP" sz="1400" dirty="0">
              <a:latin typeface="Meiryo UI" panose="020B0604030504040204" pitchFamily="50" charset="-128"/>
              <a:ea typeface="Meiryo UI" panose="020B0604030504040204" pitchFamily="50" charset="-128"/>
            </a:endParaRPr>
          </a:p>
          <a:p>
            <a:endParaRPr lang="en-US" altLang="ja-JP" sz="1400" dirty="0" smtClean="0">
              <a:solidFill>
                <a:srgbClr val="FF0000"/>
              </a:solidFill>
              <a:latin typeface="Meiryo UI" panose="020B0604030504040204" pitchFamily="50" charset="-128"/>
              <a:ea typeface="Meiryo UI" panose="020B0604030504040204" pitchFamily="50" charset="-128"/>
            </a:endParaRPr>
          </a:p>
          <a:p>
            <a:endParaRPr lang="en-US" altLang="ja-JP" sz="1400" dirty="0" smtClean="0">
              <a:solidFill>
                <a:srgbClr val="FF0000"/>
              </a:solidFill>
              <a:latin typeface="Meiryo UI" panose="020B0604030504040204" pitchFamily="50" charset="-128"/>
              <a:ea typeface="Meiryo UI" panose="020B0604030504040204" pitchFamily="50" charset="-128"/>
            </a:endParaRPr>
          </a:p>
          <a:p>
            <a:endParaRPr lang="en-US" altLang="ja-JP" sz="1400" b="1" dirty="0">
              <a:solidFill>
                <a:srgbClr val="000000"/>
              </a:solidFill>
              <a:latin typeface="Meiryo UI" panose="020B0604030504040204" pitchFamily="50" charset="-128"/>
              <a:ea typeface="Meiryo UI" panose="020B0604030504040204" pitchFamily="50" charset="-128"/>
            </a:endParaRPr>
          </a:p>
          <a:p>
            <a:endParaRPr lang="en-US" altLang="ja-JP" sz="1400" b="1" dirty="0" smtClean="0">
              <a:solidFill>
                <a:srgbClr val="000000"/>
              </a:solidFill>
              <a:latin typeface="Meiryo UI" panose="020B0604030504040204" pitchFamily="50" charset="-128"/>
              <a:ea typeface="Meiryo UI" panose="020B0604030504040204" pitchFamily="50" charset="-128"/>
            </a:endParaRPr>
          </a:p>
          <a:p>
            <a:endParaRPr lang="en-US" altLang="ja-JP" sz="1400" b="1" dirty="0" smtClean="0">
              <a:solidFill>
                <a:srgbClr val="000000"/>
              </a:solidFill>
              <a:latin typeface="Meiryo UI" panose="020B0604030504040204" pitchFamily="50" charset="-128"/>
              <a:ea typeface="Meiryo UI" panose="020B0604030504040204" pitchFamily="50" charset="-128"/>
            </a:endParaRPr>
          </a:p>
          <a:p>
            <a:endParaRPr lang="en-US" altLang="ja-JP" sz="1400" b="1" dirty="0">
              <a:solidFill>
                <a:srgbClr val="000000"/>
              </a:solidFill>
              <a:latin typeface="Meiryo UI" panose="020B0604030504040204" pitchFamily="50" charset="-128"/>
              <a:ea typeface="Meiryo UI" panose="020B0604030504040204" pitchFamily="50" charset="-128"/>
            </a:endParaRPr>
          </a:p>
          <a:p>
            <a:r>
              <a:rPr lang="ja-JP" altLang="en-US" sz="1400" b="1" dirty="0">
                <a:solidFill>
                  <a:srgbClr val="000000"/>
                </a:solidFill>
                <a:latin typeface="Meiryo UI" panose="020B0604030504040204" pitchFamily="50" charset="-128"/>
                <a:ea typeface="Meiryo UI" panose="020B0604030504040204" pitchFamily="50" charset="-128"/>
              </a:rPr>
              <a:t>　</a:t>
            </a:r>
            <a:endParaRPr lang="en-US" altLang="ja-JP" sz="1400" dirty="0" smtClean="0">
              <a:solidFill>
                <a:srgbClr val="000000"/>
              </a:solidFill>
              <a:latin typeface="Meiryo UI" panose="020B0604030504040204" pitchFamily="50" charset="-128"/>
              <a:ea typeface="Meiryo UI" panose="020B0604030504040204" pitchFamily="50" charset="-128"/>
            </a:endParaRPr>
          </a:p>
        </p:txBody>
      </p:sp>
      <p:sp>
        <p:nvSpPr>
          <p:cNvPr id="6" name="フローチャート: 組合せ 5"/>
          <p:cNvSpPr/>
          <p:nvPr/>
        </p:nvSpPr>
        <p:spPr>
          <a:xfrm>
            <a:off x="1947134" y="4545860"/>
            <a:ext cx="5056094" cy="173813"/>
          </a:xfrm>
          <a:prstGeom prst="flowChartMerge">
            <a:avLst/>
          </a:prstGeom>
          <a:solidFill>
            <a:srgbClr val="FF66CC"/>
          </a:solidFill>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endParaRPr lang="ja-JP" altLang="en-US" sz="1015" dirty="0">
              <a:solidFill>
                <a:schemeClr val="tx1"/>
              </a:solidFill>
              <a:ea typeface="Meiryo UI" panose="020B0604030504040204" pitchFamily="50" charset="-128"/>
            </a:endParaRPr>
          </a:p>
        </p:txBody>
      </p:sp>
      <p:graphicFrame>
        <p:nvGraphicFramePr>
          <p:cNvPr id="7" name="表 6"/>
          <p:cNvGraphicFramePr>
            <a:graphicFrameLocks noGrp="1"/>
          </p:cNvGraphicFramePr>
          <p:nvPr>
            <p:extLst/>
          </p:nvPr>
        </p:nvGraphicFramePr>
        <p:xfrm>
          <a:off x="440674" y="1882855"/>
          <a:ext cx="8305260" cy="1310640"/>
        </p:xfrm>
        <a:graphic>
          <a:graphicData uri="http://schemas.openxmlformats.org/drawingml/2006/table">
            <a:tbl>
              <a:tblPr firstRow="1" bandRow="1"/>
              <a:tblGrid>
                <a:gridCol w="1689307">
                  <a:extLst>
                    <a:ext uri="{9D8B030D-6E8A-4147-A177-3AD203B41FA5}">
                      <a16:colId xmlns="" xmlns:a16="http://schemas.microsoft.com/office/drawing/2014/main" val="20000"/>
                    </a:ext>
                  </a:extLst>
                </a:gridCol>
                <a:gridCol w="6615953">
                  <a:extLst>
                    <a:ext uri="{9D8B030D-6E8A-4147-A177-3AD203B41FA5}">
                      <a16:colId xmlns="" xmlns:a16="http://schemas.microsoft.com/office/drawing/2014/main" val="20001"/>
                    </a:ext>
                  </a:extLst>
                </a:gridCol>
              </a:tblGrid>
              <a:tr h="246879">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ja-JP" altLang="en-US" sz="1200" dirty="0" smtClean="0">
                          <a:latin typeface="Meiryo UI" panose="020B0604030504040204" pitchFamily="50" charset="-128"/>
                          <a:ea typeface="Meiryo UI" panose="020B0604030504040204" pitchFamily="50" charset="-128"/>
                        </a:rPr>
                        <a:t>時期</a:t>
                      </a:r>
                      <a:endParaRPr kumimoji="1" lang="ja-JP" altLang="en-US" sz="1200" dirty="0">
                        <a:latin typeface="Meiryo UI" panose="020B0604030504040204" pitchFamily="50" charset="-128"/>
                        <a:ea typeface="Meiryo UI" panose="020B0604030504040204" pitchFamily="50" charset="-128"/>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ja-JP" altLang="en-US" sz="1200" dirty="0" smtClean="0">
                          <a:latin typeface="Meiryo UI" panose="020B0604030504040204" pitchFamily="50" charset="-128"/>
                          <a:ea typeface="Meiryo UI" panose="020B0604030504040204" pitchFamily="50" charset="-128"/>
                        </a:rPr>
                        <a:t>内容</a:t>
                      </a:r>
                      <a:endParaRPr kumimoji="1" lang="en-US" altLang="ja-JP" sz="1200" dirty="0" smtClean="0">
                        <a:latin typeface="Meiryo UI" panose="020B0604030504040204" pitchFamily="50" charset="-128"/>
                        <a:ea typeface="Meiryo UI" panose="020B0604030504040204" pitchFamily="50" charset="-128"/>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 xmlns:a16="http://schemas.microsoft.com/office/drawing/2014/main" val="10000"/>
                  </a:ext>
                </a:extLst>
              </a:tr>
              <a:tr h="274310">
                <a:tc>
                  <a:txBody>
                    <a:bodyPr/>
                    <a:lstStyle/>
                    <a:p>
                      <a:r>
                        <a:rPr kumimoji="1" lang="en-US" altLang="ja-JP" sz="1400" dirty="0" smtClean="0">
                          <a:latin typeface="Meiryo UI" panose="020B0604030504040204" pitchFamily="50" charset="-128"/>
                          <a:ea typeface="Meiryo UI" panose="020B0604030504040204" pitchFamily="50" charset="-128"/>
                        </a:rPr>
                        <a:t>2016</a:t>
                      </a:r>
                      <a:r>
                        <a:rPr kumimoji="1" lang="ja-JP" altLang="en-US" sz="1400" dirty="0" smtClean="0">
                          <a:latin typeface="Meiryo UI" panose="020B0604030504040204" pitchFamily="50" charset="-128"/>
                          <a:ea typeface="Meiryo UI" panose="020B0604030504040204" pitchFamily="50" charset="-128"/>
                        </a:rPr>
                        <a:t>～</a:t>
                      </a:r>
                      <a:r>
                        <a:rPr kumimoji="1" lang="en-US" altLang="ja-JP" sz="1400" dirty="0" smtClean="0">
                          <a:latin typeface="Meiryo UI" panose="020B0604030504040204" pitchFamily="50" charset="-128"/>
                          <a:ea typeface="Meiryo UI" panose="020B0604030504040204" pitchFamily="50" charset="-128"/>
                        </a:rPr>
                        <a:t>2017</a:t>
                      </a:r>
                      <a:r>
                        <a:rPr kumimoji="1" lang="ja-JP" altLang="en-US" sz="1400" dirty="0" smtClean="0">
                          <a:latin typeface="Meiryo UI" panose="020B0604030504040204" pitchFamily="50" charset="-128"/>
                          <a:ea typeface="Meiryo UI" panose="020B0604030504040204" pitchFamily="50" charset="-128"/>
                        </a:rPr>
                        <a:t>年度</a:t>
                      </a:r>
                      <a:endParaRPr kumimoji="1" lang="ja-JP" altLang="en-US" sz="1400" dirty="0">
                        <a:latin typeface="Meiryo UI" panose="020B0604030504040204" pitchFamily="50" charset="-128"/>
                        <a:ea typeface="Meiryo UI" panose="020B0604030504040204" pitchFamily="50" charset="-128"/>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r>
                        <a:rPr kumimoji="1" lang="ja-JP" altLang="en-US" sz="1400" dirty="0" smtClean="0">
                          <a:latin typeface="Meiryo UI" panose="020B0604030504040204" pitchFamily="50" charset="-128"/>
                          <a:ea typeface="Meiryo UI" panose="020B0604030504040204" pitchFamily="50" charset="-128"/>
                        </a:rPr>
                        <a:t>事前検証として、部分的に職員が利用するネットワークに無線ＬＡＮアクセスポイントを整備</a:t>
                      </a:r>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 xmlns:a16="http://schemas.microsoft.com/office/drawing/2014/main" val="10001"/>
                  </a:ext>
                </a:extLst>
              </a:tr>
              <a:tr h="658345">
                <a:tc>
                  <a:txBody>
                    <a:bodyPr/>
                    <a:lstStyle/>
                    <a:p>
                      <a:r>
                        <a:rPr lang="en-US" altLang="ja-JP" sz="1400" dirty="0" smtClean="0">
                          <a:solidFill>
                            <a:srgbClr val="000000"/>
                          </a:solidFill>
                          <a:latin typeface="Meiryo UI" panose="020B0604030504040204" pitchFamily="50" charset="-128"/>
                          <a:ea typeface="Meiryo UI" panose="020B0604030504040204" pitchFamily="50" charset="-128"/>
                        </a:rPr>
                        <a:t>2018</a:t>
                      </a:r>
                      <a:r>
                        <a:rPr lang="ja-JP" altLang="en-US" sz="1400" dirty="0" smtClean="0">
                          <a:solidFill>
                            <a:srgbClr val="000000"/>
                          </a:solidFill>
                          <a:latin typeface="Meiryo UI" panose="020B0604030504040204" pitchFamily="50" charset="-128"/>
                          <a:ea typeface="Meiryo UI" panose="020B0604030504040204" pitchFamily="50" charset="-128"/>
                        </a:rPr>
                        <a:t>年</a:t>
                      </a:r>
                      <a:r>
                        <a:rPr lang="en-US" altLang="ja-JP" sz="1400" dirty="0" smtClean="0">
                          <a:solidFill>
                            <a:srgbClr val="000000"/>
                          </a:solidFill>
                          <a:latin typeface="Meiryo UI" panose="020B0604030504040204" pitchFamily="50" charset="-128"/>
                          <a:ea typeface="Meiryo UI" panose="020B0604030504040204" pitchFamily="50" charset="-128"/>
                        </a:rPr>
                        <a:t>5</a:t>
                      </a:r>
                      <a:r>
                        <a:rPr lang="ja-JP" altLang="en-US" sz="1400" dirty="0" smtClean="0">
                          <a:solidFill>
                            <a:srgbClr val="000000"/>
                          </a:solidFill>
                          <a:latin typeface="Meiryo UI" panose="020B0604030504040204" pitchFamily="50" charset="-128"/>
                          <a:ea typeface="Meiryo UI" panose="020B0604030504040204" pitchFamily="50" charset="-128"/>
                        </a:rPr>
                        <a:t>月</a:t>
                      </a:r>
                      <a:endParaRPr kumimoji="1" lang="ja-JP" altLang="en-US" sz="1400" dirty="0">
                        <a:latin typeface="Meiryo UI" panose="020B0604030504040204" pitchFamily="50" charset="-128"/>
                        <a:ea typeface="Meiryo UI" panose="020B0604030504040204" pitchFamily="50" charset="-128"/>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r>
                        <a:rPr kumimoji="1" lang="ja-JP" altLang="en-US" sz="1400" dirty="0" smtClean="0">
                          <a:latin typeface="Meiryo UI" panose="020B0604030504040204" pitchFamily="50" charset="-128"/>
                          <a:ea typeface="Meiryo UI" panose="020B0604030504040204" pitchFamily="50" charset="-128"/>
                        </a:rPr>
                        <a:t>大阪市</a:t>
                      </a:r>
                      <a:r>
                        <a:rPr kumimoji="1" lang="en-US" altLang="ja-JP" sz="1400" dirty="0" smtClean="0">
                          <a:latin typeface="Meiryo UI" panose="020B0604030504040204" pitchFamily="50" charset="-128"/>
                          <a:ea typeface="Meiryo UI" panose="020B0604030504040204" pitchFamily="50" charset="-128"/>
                        </a:rPr>
                        <a:t>ICT</a:t>
                      </a:r>
                      <a:r>
                        <a:rPr kumimoji="1" lang="ja-JP" altLang="en-US" sz="1400" dirty="0" smtClean="0">
                          <a:latin typeface="Meiryo UI" panose="020B0604030504040204" pitchFamily="50" charset="-128"/>
                          <a:ea typeface="Meiryo UI" panose="020B0604030504040204" pitchFamily="50" charset="-128"/>
                        </a:rPr>
                        <a:t>戦略アクションプランの中の１施策として</a:t>
                      </a:r>
                      <a:r>
                        <a:rPr kumimoji="1" lang="en-US" altLang="ja-JP" sz="1400" dirty="0" smtClean="0">
                          <a:latin typeface="Meiryo UI" panose="020B0604030504040204" pitchFamily="50" charset="-128"/>
                          <a:ea typeface="Meiryo UI" panose="020B0604030504040204" pitchFamily="50" charset="-128"/>
                        </a:rPr>
                        <a:t>2018</a:t>
                      </a:r>
                      <a:r>
                        <a:rPr kumimoji="1" lang="ja-JP" altLang="en-US" sz="1400" dirty="0" smtClean="0">
                          <a:latin typeface="Meiryo UI" panose="020B0604030504040204" pitchFamily="50" charset="-128"/>
                          <a:ea typeface="Meiryo UI" panose="020B0604030504040204" pitchFamily="50" charset="-128"/>
                        </a:rPr>
                        <a:t>年度から</a:t>
                      </a:r>
                      <a:r>
                        <a:rPr kumimoji="1" lang="en-US" altLang="ja-JP" sz="1400" dirty="0" smtClean="0">
                          <a:latin typeface="Meiryo UI" panose="020B0604030504040204" pitchFamily="50" charset="-128"/>
                          <a:ea typeface="Meiryo UI" panose="020B0604030504040204" pitchFamily="50" charset="-128"/>
                        </a:rPr>
                        <a:t>2020</a:t>
                      </a:r>
                      <a:r>
                        <a:rPr kumimoji="1" lang="ja-JP" altLang="en-US" sz="1400" dirty="0" smtClean="0">
                          <a:latin typeface="Meiryo UI" panose="020B0604030504040204" pitchFamily="50" charset="-128"/>
                          <a:ea typeface="Meiryo UI" panose="020B0604030504040204" pitchFamily="50" charset="-128"/>
                        </a:rPr>
                        <a:t>年度にかけて、本庁舎・区役所等の主な庁舎の職員が利用するネットワークに無線</a:t>
                      </a:r>
                      <a:r>
                        <a:rPr kumimoji="1" lang="en-US" altLang="ja-JP" sz="1400" dirty="0" smtClean="0">
                          <a:latin typeface="Meiryo UI" panose="020B0604030504040204" pitchFamily="50" charset="-128"/>
                          <a:ea typeface="Meiryo UI" panose="020B0604030504040204" pitchFamily="50" charset="-128"/>
                        </a:rPr>
                        <a:t>LAN</a:t>
                      </a:r>
                      <a:r>
                        <a:rPr kumimoji="1" lang="ja-JP" altLang="en-US" sz="1400" dirty="0" smtClean="0">
                          <a:latin typeface="Meiryo UI" panose="020B0604030504040204" pitchFamily="50" charset="-128"/>
                          <a:ea typeface="Meiryo UI" panose="020B0604030504040204" pitchFamily="50" charset="-128"/>
                        </a:rPr>
                        <a:t>アクセスポイントを拡大設置していくことを記載</a:t>
                      </a:r>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C0504D">
                        <a:tint val="40000"/>
                      </a:srgbClr>
                    </a:solidFill>
                  </a:tcPr>
                </a:tc>
                <a:extLst>
                  <a:ext uri="{0D108BD9-81ED-4DB2-BD59-A6C34878D82A}">
                    <a16:rowId xmlns="" xmlns:a16="http://schemas.microsoft.com/office/drawing/2014/main" val="10002"/>
                  </a:ext>
                </a:extLst>
              </a:tr>
            </a:tbl>
          </a:graphicData>
        </a:graphic>
      </p:graphicFrame>
      <p:sp>
        <p:nvSpPr>
          <p:cNvPr id="10" name="正方形/長方形 9"/>
          <p:cNvSpPr/>
          <p:nvPr/>
        </p:nvSpPr>
        <p:spPr>
          <a:xfrm>
            <a:off x="341709" y="3278766"/>
            <a:ext cx="3970141" cy="307777"/>
          </a:xfrm>
          <a:prstGeom prst="rect">
            <a:avLst/>
          </a:prstGeom>
        </p:spPr>
        <p:txBody>
          <a:bodyPr wrap="square">
            <a:spAutoFit/>
          </a:bodyPr>
          <a:lstStyle/>
          <a:p>
            <a:r>
              <a:rPr lang="en-US" altLang="ja-JP" sz="1400" dirty="0" smtClean="0">
                <a:solidFill>
                  <a:schemeClr val="tx1"/>
                </a:solidFill>
                <a:latin typeface="Meiryo UI" panose="020B0604030504040204" pitchFamily="50" charset="-128"/>
                <a:ea typeface="Meiryo UI" panose="020B0604030504040204" pitchFamily="50" charset="-128"/>
              </a:rPr>
              <a:t>【</a:t>
            </a:r>
            <a:r>
              <a:rPr lang="ja-JP" altLang="en-US" sz="1400" dirty="0" smtClean="0">
                <a:solidFill>
                  <a:schemeClr val="tx1"/>
                </a:solidFill>
                <a:latin typeface="Meiryo UI" panose="020B0604030504040204" pitchFamily="50" charset="-128"/>
                <a:ea typeface="Meiryo UI" panose="020B0604030504040204" pitchFamily="50" charset="-128"/>
              </a:rPr>
              <a:t>無線</a:t>
            </a:r>
            <a:r>
              <a:rPr lang="en-US" altLang="ja-JP" sz="1400" dirty="0" smtClean="0">
                <a:solidFill>
                  <a:schemeClr val="tx1"/>
                </a:solidFill>
                <a:latin typeface="Meiryo UI" panose="020B0604030504040204" pitchFamily="50" charset="-128"/>
                <a:ea typeface="Meiryo UI" panose="020B0604030504040204" pitchFamily="50" charset="-128"/>
              </a:rPr>
              <a:t>LAN</a:t>
            </a:r>
            <a:r>
              <a:rPr lang="ja-JP" altLang="en-US" sz="1400" dirty="0" smtClean="0">
                <a:solidFill>
                  <a:schemeClr val="tx1"/>
                </a:solidFill>
                <a:latin typeface="Meiryo UI" panose="020B0604030504040204" pitchFamily="50" charset="-128"/>
                <a:ea typeface="Meiryo UI" panose="020B0604030504040204" pitchFamily="50" charset="-128"/>
              </a:rPr>
              <a:t>アクセスポイントの整備スケジュール</a:t>
            </a:r>
            <a:r>
              <a:rPr lang="en-US" altLang="ja-JP" sz="1400" dirty="0" smtClean="0">
                <a:solidFill>
                  <a:schemeClr val="tx1"/>
                </a:solidFill>
                <a:latin typeface="Meiryo UI" panose="020B0604030504040204" pitchFamily="50" charset="-128"/>
                <a:ea typeface="Meiryo UI" panose="020B0604030504040204" pitchFamily="50" charset="-128"/>
              </a:rPr>
              <a:t>】</a:t>
            </a:r>
          </a:p>
        </p:txBody>
      </p:sp>
      <p:graphicFrame>
        <p:nvGraphicFramePr>
          <p:cNvPr id="11" name="表 10"/>
          <p:cNvGraphicFramePr>
            <a:graphicFrameLocks noGrp="1"/>
          </p:cNvGraphicFramePr>
          <p:nvPr>
            <p:extLst/>
          </p:nvPr>
        </p:nvGraphicFramePr>
        <p:xfrm>
          <a:off x="414892" y="3561493"/>
          <a:ext cx="8305260" cy="939637"/>
        </p:xfrm>
        <a:graphic>
          <a:graphicData uri="http://schemas.openxmlformats.org/drawingml/2006/table">
            <a:tbl>
              <a:tblPr firstRow="1" bandRow="1"/>
              <a:tblGrid>
                <a:gridCol w="2442645">
                  <a:extLst>
                    <a:ext uri="{9D8B030D-6E8A-4147-A177-3AD203B41FA5}">
                      <a16:colId xmlns="" xmlns:a16="http://schemas.microsoft.com/office/drawing/2014/main" val="20000"/>
                    </a:ext>
                  </a:extLst>
                </a:gridCol>
                <a:gridCol w="1634483">
                  <a:extLst>
                    <a:ext uri="{9D8B030D-6E8A-4147-A177-3AD203B41FA5}">
                      <a16:colId xmlns="" xmlns:a16="http://schemas.microsoft.com/office/drawing/2014/main" val="20001"/>
                    </a:ext>
                  </a:extLst>
                </a:gridCol>
                <a:gridCol w="2124828">
                  <a:extLst>
                    <a:ext uri="{9D8B030D-6E8A-4147-A177-3AD203B41FA5}">
                      <a16:colId xmlns="" xmlns:a16="http://schemas.microsoft.com/office/drawing/2014/main" val="20002"/>
                    </a:ext>
                  </a:extLst>
                </a:gridCol>
                <a:gridCol w="2103304">
                  <a:extLst>
                    <a:ext uri="{9D8B030D-6E8A-4147-A177-3AD203B41FA5}">
                      <a16:colId xmlns="" xmlns:a16="http://schemas.microsoft.com/office/drawing/2014/main" val="20003"/>
                    </a:ext>
                  </a:extLst>
                </a:gridCol>
              </a:tblGrid>
              <a:tr h="2838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kern="1200" dirty="0" smtClean="0">
                          <a:solidFill>
                            <a:schemeClr val="bg1"/>
                          </a:solidFill>
                          <a:latin typeface="Meiryo UI" panose="020B0604030504040204" pitchFamily="50" charset="-128"/>
                          <a:ea typeface="Meiryo UI" panose="020B0604030504040204" pitchFamily="50" charset="-128"/>
                          <a:cs typeface="+mn-cs"/>
                        </a:rPr>
                        <a:t>2016</a:t>
                      </a:r>
                      <a:r>
                        <a:rPr kumimoji="1" lang="ja-JP" altLang="en-US" sz="1400" b="1" kern="1200" dirty="0" smtClean="0">
                          <a:solidFill>
                            <a:schemeClr val="bg1"/>
                          </a:solidFill>
                          <a:latin typeface="Meiryo UI" panose="020B0604030504040204" pitchFamily="50" charset="-128"/>
                          <a:ea typeface="Meiryo UI" panose="020B0604030504040204" pitchFamily="50" charset="-128"/>
                          <a:cs typeface="+mn-cs"/>
                        </a:rPr>
                        <a:t>～</a:t>
                      </a:r>
                      <a:r>
                        <a:rPr kumimoji="1" lang="en-US" altLang="ja-JP" sz="1400" b="1" kern="1200" dirty="0" smtClean="0">
                          <a:solidFill>
                            <a:schemeClr val="bg1"/>
                          </a:solidFill>
                          <a:latin typeface="Meiryo UI" panose="020B0604030504040204" pitchFamily="50" charset="-128"/>
                          <a:ea typeface="Meiryo UI" panose="020B0604030504040204" pitchFamily="50" charset="-128"/>
                          <a:cs typeface="+mn-cs"/>
                        </a:rPr>
                        <a:t>2017</a:t>
                      </a:r>
                      <a:r>
                        <a:rPr kumimoji="1" lang="ja-JP" altLang="en-US" sz="1400" b="1" kern="1200" dirty="0" smtClean="0">
                          <a:solidFill>
                            <a:schemeClr val="bg1"/>
                          </a:solidFill>
                          <a:latin typeface="Meiryo UI" panose="020B0604030504040204" pitchFamily="50" charset="-128"/>
                          <a:ea typeface="Meiryo UI" panose="020B0604030504040204" pitchFamily="50" charset="-128"/>
                          <a:cs typeface="+mn-cs"/>
                        </a:rPr>
                        <a:t>年度</a:t>
                      </a:r>
                      <a:endParaRPr kumimoji="1" lang="ja-JP" altLang="en-US" sz="1400" b="1" dirty="0" smtClean="0">
                        <a:latin typeface="Meiryo UI" panose="020B0604030504040204" pitchFamily="50" charset="-128"/>
                        <a:ea typeface="Meiryo UI" panose="020B0604030504040204" pitchFamily="50" charset="-128"/>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kern="1200" dirty="0" smtClean="0">
                          <a:solidFill>
                            <a:schemeClr val="bg1"/>
                          </a:solidFill>
                          <a:latin typeface="Meiryo UI" panose="020B0604030504040204" pitchFamily="50" charset="-128"/>
                          <a:ea typeface="Meiryo UI" panose="020B0604030504040204" pitchFamily="50" charset="-128"/>
                          <a:cs typeface="+mn-cs"/>
                        </a:rPr>
                        <a:t>2018</a:t>
                      </a:r>
                      <a:r>
                        <a:rPr kumimoji="1" lang="ja-JP" altLang="en-US" sz="1400" b="1" kern="1200" dirty="0" smtClean="0">
                          <a:solidFill>
                            <a:schemeClr val="bg1"/>
                          </a:solidFill>
                          <a:latin typeface="Meiryo UI" panose="020B0604030504040204" pitchFamily="50" charset="-128"/>
                          <a:ea typeface="Meiryo UI" panose="020B0604030504040204" pitchFamily="50" charset="-128"/>
                          <a:cs typeface="+mn-cs"/>
                        </a:rPr>
                        <a:t>年度</a:t>
                      </a:r>
                      <a:endParaRPr kumimoji="1" lang="ja-JP" altLang="en-US" sz="1400" b="1" dirty="0">
                        <a:latin typeface="Meiryo UI" panose="020B0604030504040204" pitchFamily="50" charset="-128"/>
                        <a:ea typeface="Meiryo UI" panose="020B0604030504040204" pitchFamily="50" charset="-128"/>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en-US" altLang="ja-JP" sz="1400" dirty="0" smtClean="0">
                          <a:latin typeface="Meiryo UI" panose="020B0604030504040204" pitchFamily="50" charset="-128"/>
                          <a:ea typeface="Meiryo UI" panose="020B0604030504040204" pitchFamily="50" charset="-128"/>
                        </a:rPr>
                        <a:t>2019</a:t>
                      </a:r>
                      <a:r>
                        <a:rPr kumimoji="1" lang="ja-JP" altLang="en-US" sz="1400" dirty="0" smtClean="0">
                          <a:latin typeface="Meiryo UI" panose="020B0604030504040204" pitchFamily="50" charset="-128"/>
                          <a:ea typeface="Meiryo UI" panose="020B0604030504040204" pitchFamily="50" charset="-128"/>
                        </a:rPr>
                        <a:t>年度</a:t>
                      </a:r>
                      <a:endParaRPr kumimoji="1" lang="ja-JP" altLang="en-US" sz="1400" dirty="0">
                        <a:latin typeface="Meiryo UI" panose="020B0604030504040204" pitchFamily="50" charset="-128"/>
                        <a:ea typeface="Meiryo UI" panose="020B0604030504040204" pitchFamily="50" charset="-128"/>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p>
                      <a:pPr algn="ctr"/>
                      <a:r>
                        <a:rPr kumimoji="1" lang="en-US" altLang="ja-JP" sz="1400" b="1" dirty="0" smtClean="0">
                          <a:solidFill>
                            <a:schemeClr val="bg1"/>
                          </a:solidFill>
                          <a:latin typeface="Meiryo UI" panose="020B0604030504040204" pitchFamily="50" charset="-128"/>
                          <a:ea typeface="Meiryo UI" panose="020B0604030504040204" pitchFamily="50" charset="-128"/>
                        </a:rPr>
                        <a:t>2020</a:t>
                      </a:r>
                      <a:r>
                        <a:rPr kumimoji="1" lang="ja-JP" altLang="en-US" sz="1400" b="1" dirty="0" smtClean="0">
                          <a:solidFill>
                            <a:schemeClr val="bg1"/>
                          </a:solidFill>
                          <a:latin typeface="Meiryo UI" panose="020B0604030504040204" pitchFamily="50" charset="-128"/>
                          <a:ea typeface="Meiryo UI" panose="020B0604030504040204" pitchFamily="50" charset="-128"/>
                        </a:rPr>
                        <a:t>年度</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 xmlns:a16="http://schemas.microsoft.com/office/drawing/2014/main" val="10000"/>
                  </a:ext>
                </a:extLst>
              </a:tr>
              <a:tr h="634837">
                <a:tc>
                  <a:txBody>
                    <a:bodyPr/>
                    <a:lstStyle/>
                    <a:p>
                      <a:endParaRPr kumimoji="1" lang="ja-JP" altLang="en-US" sz="1400" dirty="0"/>
                    </a:p>
                  </a:txBody>
                  <a:tcP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mpd="sng">
                      <a:solidFill>
                        <a:sysClr val="window" lastClr="FFFFFF"/>
                      </a:solidFill>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endParaRPr kumimoji="1" lang="ja-JP" altLang="en-US" sz="1400" dirty="0"/>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E8D0D0"/>
                    </a:solidFill>
                  </a:tcPr>
                </a:tc>
                <a:extLst>
                  <a:ext uri="{0D108BD9-81ED-4DB2-BD59-A6C34878D82A}">
                    <a16:rowId xmlns="" xmlns:a16="http://schemas.microsoft.com/office/drawing/2014/main" val="10001"/>
                  </a:ext>
                </a:extLst>
              </a:tr>
            </a:tbl>
          </a:graphicData>
        </a:graphic>
      </p:graphicFrame>
      <p:sp>
        <p:nvSpPr>
          <p:cNvPr id="13" name="ホームベース 12"/>
          <p:cNvSpPr/>
          <p:nvPr/>
        </p:nvSpPr>
        <p:spPr>
          <a:xfrm>
            <a:off x="4490603" y="3966334"/>
            <a:ext cx="2117116" cy="487468"/>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200" dirty="0">
                <a:solidFill>
                  <a:schemeClr val="tx1"/>
                </a:solidFill>
                <a:latin typeface="Meiryo UI" panose="020B0604030504040204" pitchFamily="50" charset="-128"/>
                <a:ea typeface="Meiryo UI" panose="020B0604030504040204" pitchFamily="50" charset="-128"/>
                <a:cs typeface="メイリオ" pitchFamily="50" charset="-128"/>
              </a:rPr>
              <a:t>区</a:t>
            </a:r>
            <a:r>
              <a:rPr lang="ja-JP" altLang="en-US" sz="1200" dirty="0" smtClean="0">
                <a:solidFill>
                  <a:schemeClr val="tx1"/>
                </a:solidFill>
                <a:latin typeface="Meiryo UI" panose="020B0604030504040204" pitchFamily="50" charset="-128"/>
                <a:ea typeface="Meiryo UI" panose="020B0604030504040204" pitchFamily="50" charset="-128"/>
                <a:cs typeface="メイリオ" pitchFamily="50" charset="-128"/>
              </a:rPr>
              <a:t>役所（</a:t>
            </a:r>
            <a:r>
              <a:rPr lang="en-US" altLang="ja-JP" sz="1200" dirty="0" smtClean="0">
                <a:solidFill>
                  <a:schemeClr val="tx1"/>
                </a:solidFill>
                <a:latin typeface="Meiryo UI" panose="020B0604030504040204" pitchFamily="50" charset="-128"/>
                <a:ea typeface="Meiryo UI" panose="020B0604030504040204" pitchFamily="50" charset="-128"/>
                <a:cs typeface="メイリオ" pitchFamily="50" charset="-128"/>
              </a:rPr>
              <a:t>13</a:t>
            </a:r>
            <a:r>
              <a:rPr lang="ja-JP" altLang="en-US" sz="1200" dirty="0" smtClean="0">
                <a:solidFill>
                  <a:schemeClr val="tx1"/>
                </a:solidFill>
                <a:latin typeface="Meiryo UI" panose="020B0604030504040204" pitchFamily="50" charset="-128"/>
                <a:ea typeface="Meiryo UI" panose="020B0604030504040204" pitchFamily="50" charset="-128"/>
                <a:cs typeface="メイリオ" pitchFamily="50" charset="-128"/>
              </a:rPr>
              <a:t>か所）・市税事務所（</a:t>
            </a:r>
            <a:r>
              <a:rPr lang="en-US" altLang="ja-JP" sz="1200" dirty="0" smtClean="0">
                <a:solidFill>
                  <a:schemeClr val="tx1"/>
                </a:solidFill>
                <a:latin typeface="Meiryo UI" panose="020B0604030504040204" pitchFamily="50" charset="-128"/>
                <a:ea typeface="Meiryo UI" panose="020B0604030504040204" pitchFamily="50" charset="-128"/>
                <a:cs typeface="メイリオ" pitchFamily="50" charset="-128"/>
              </a:rPr>
              <a:t>3</a:t>
            </a:r>
            <a:r>
              <a:rPr lang="ja-JP" altLang="en-US" sz="1200" dirty="0" smtClean="0">
                <a:solidFill>
                  <a:schemeClr val="tx1"/>
                </a:solidFill>
                <a:latin typeface="Meiryo UI" panose="020B0604030504040204" pitchFamily="50" charset="-128"/>
                <a:ea typeface="Meiryo UI" panose="020B0604030504040204" pitchFamily="50" charset="-128"/>
                <a:cs typeface="メイリオ" pitchFamily="50" charset="-128"/>
              </a:rPr>
              <a:t>か所）・他</a:t>
            </a:r>
            <a:r>
              <a:rPr lang="en-US" altLang="ja-JP" sz="1200" dirty="0" smtClean="0">
                <a:solidFill>
                  <a:schemeClr val="tx1"/>
                </a:solidFill>
                <a:latin typeface="Meiryo UI" panose="020B0604030504040204" pitchFamily="50" charset="-128"/>
                <a:ea typeface="Meiryo UI" panose="020B0604030504040204" pitchFamily="50" charset="-128"/>
                <a:cs typeface="メイリオ" pitchFamily="50" charset="-128"/>
              </a:rPr>
              <a:t>2</a:t>
            </a:r>
            <a:r>
              <a:rPr lang="ja-JP" altLang="en-US" sz="1200" dirty="0" smtClean="0">
                <a:solidFill>
                  <a:schemeClr val="tx1"/>
                </a:solidFill>
                <a:latin typeface="Meiryo UI" panose="020B0604030504040204" pitchFamily="50" charset="-128"/>
                <a:ea typeface="Meiryo UI" panose="020B0604030504040204" pitchFamily="50" charset="-128"/>
                <a:cs typeface="メイリオ" pitchFamily="50" charset="-128"/>
              </a:rPr>
              <a:t>か所</a:t>
            </a:r>
            <a:endParaRPr lang="en-US" altLang="ja-JP" sz="1200" dirty="0">
              <a:solidFill>
                <a:schemeClr val="tx1"/>
              </a:solidFill>
              <a:latin typeface="Meiryo UI" panose="020B0604030504040204" pitchFamily="50" charset="-128"/>
              <a:ea typeface="Meiryo UI" panose="020B0604030504040204" pitchFamily="50" charset="-128"/>
              <a:cs typeface="メイリオ" pitchFamily="50" charset="-128"/>
            </a:endParaRPr>
          </a:p>
        </p:txBody>
      </p:sp>
      <p:sp>
        <p:nvSpPr>
          <p:cNvPr id="14" name="ホームベース 13"/>
          <p:cNvSpPr/>
          <p:nvPr/>
        </p:nvSpPr>
        <p:spPr>
          <a:xfrm>
            <a:off x="2885733" y="3979437"/>
            <a:ext cx="1604869" cy="471425"/>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ct val="100000"/>
              </a:lnSpc>
            </a:pPr>
            <a:r>
              <a:rPr lang="ja-JP" altLang="en-US" sz="1200" dirty="0" smtClean="0">
                <a:solidFill>
                  <a:srgbClr val="000000"/>
                </a:solidFill>
                <a:latin typeface="Meiryo UI" panose="020B0604030504040204" pitchFamily="50" charset="-128"/>
                <a:ea typeface="Meiryo UI" panose="020B0604030504040204" pitchFamily="50" charset="-128"/>
              </a:rPr>
              <a:t>市役所本庁舎・</a:t>
            </a:r>
            <a:endParaRPr lang="en-US" altLang="ja-JP" sz="1200" dirty="0" smtClean="0">
              <a:solidFill>
                <a:srgbClr val="000000"/>
              </a:solidFill>
              <a:latin typeface="Meiryo UI" panose="020B0604030504040204" pitchFamily="50" charset="-128"/>
              <a:ea typeface="Meiryo UI" panose="020B0604030504040204" pitchFamily="50" charset="-128"/>
            </a:endParaRPr>
          </a:p>
          <a:p>
            <a:pPr algn="ctr">
              <a:lnSpc>
                <a:spcPct val="100000"/>
              </a:lnSpc>
            </a:pPr>
            <a:r>
              <a:rPr lang="ja-JP" altLang="en-US" sz="1200" dirty="0" smtClean="0">
                <a:solidFill>
                  <a:srgbClr val="000000"/>
                </a:solidFill>
                <a:latin typeface="Meiryo UI" panose="020B0604030504040204" pitchFamily="50" charset="-128"/>
                <a:ea typeface="Meiryo UI" panose="020B0604030504040204" pitchFamily="50" charset="-128"/>
              </a:rPr>
              <a:t>他</a:t>
            </a:r>
            <a:r>
              <a:rPr lang="en-US" altLang="ja-JP" sz="1200" dirty="0" smtClean="0">
                <a:solidFill>
                  <a:srgbClr val="000000"/>
                </a:solidFill>
                <a:latin typeface="Meiryo UI" panose="020B0604030504040204" pitchFamily="50" charset="-128"/>
                <a:ea typeface="Meiryo UI" panose="020B0604030504040204" pitchFamily="50" charset="-128"/>
              </a:rPr>
              <a:t>3</a:t>
            </a:r>
            <a:r>
              <a:rPr lang="ja-JP" altLang="en-US" sz="1200" dirty="0" smtClean="0">
                <a:solidFill>
                  <a:srgbClr val="000000"/>
                </a:solidFill>
                <a:latin typeface="Meiryo UI" panose="020B0604030504040204" pitchFamily="50" charset="-128"/>
                <a:ea typeface="Meiryo UI" panose="020B0604030504040204" pitchFamily="50" charset="-128"/>
              </a:rPr>
              <a:t>か所</a:t>
            </a:r>
            <a:endParaRPr lang="en-US" altLang="ja-JP" sz="1200" dirty="0">
              <a:solidFill>
                <a:srgbClr val="000000"/>
              </a:solidFill>
              <a:latin typeface="Meiryo UI" panose="020B0604030504040204" pitchFamily="50" charset="-128"/>
              <a:ea typeface="Meiryo UI" panose="020B0604030504040204" pitchFamily="50" charset="-128"/>
            </a:endParaRPr>
          </a:p>
        </p:txBody>
      </p:sp>
      <p:sp>
        <p:nvSpPr>
          <p:cNvPr id="15" name="ホームベース 14"/>
          <p:cNvSpPr/>
          <p:nvPr/>
        </p:nvSpPr>
        <p:spPr>
          <a:xfrm>
            <a:off x="6607719" y="3939944"/>
            <a:ext cx="2112433" cy="490108"/>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smtClean="0">
                <a:solidFill>
                  <a:schemeClr val="tx1"/>
                </a:solidFill>
                <a:latin typeface="Meiryo UI" panose="020B0604030504040204" pitchFamily="50" charset="-128"/>
                <a:ea typeface="Meiryo UI" panose="020B0604030504040204" pitchFamily="50" charset="-128"/>
                <a:cs typeface="メイリオ" pitchFamily="50" charset="-128"/>
              </a:rPr>
              <a:t>区役所（</a:t>
            </a:r>
            <a:r>
              <a:rPr lang="en-US" altLang="ja-JP" sz="1200" dirty="0" smtClean="0">
                <a:solidFill>
                  <a:schemeClr val="tx1"/>
                </a:solidFill>
                <a:latin typeface="Meiryo UI" panose="020B0604030504040204" pitchFamily="50" charset="-128"/>
                <a:ea typeface="Meiryo UI" panose="020B0604030504040204" pitchFamily="50" charset="-128"/>
                <a:cs typeface="メイリオ" pitchFamily="50" charset="-128"/>
              </a:rPr>
              <a:t>11</a:t>
            </a:r>
            <a:r>
              <a:rPr lang="ja-JP" altLang="en-US" sz="1200" dirty="0" smtClean="0">
                <a:solidFill>
                  <a:schemeClr val="tx1"/>
                </a:solidFill>
                <a:latin typeface="Meiryo UI" panose="020B0604030504040204" pitchFamily="50" charset="-128"/>
                <a:ea typeface="Meiryo UI" panose="020B0604030504040204" pitchFamily="50" charset="-128"/>
                <a:cs typeface="メイリオ" pitchFamily="50" charset="-128"/>
              </a:rPr>
              <a:t>か所）・市税事務所（</a:t>
            </a:r>
            <a:r>
              <a:rPr lang="en-US" altLang="ja-JP" sz="1200" dirty="0" smtClean="0">
                <a:solidFill>
                  <a:schemeClr val="tx1"/>
                </a:solidFill>
                <a:latin typeface="Meiryo UI" panose="020B0604030504040204" pitchFamily="50" charset="-128"/>
                <a:ea typeface="Meiryo UI" panose="020B0604030504040204" pitchFamily="50" charset="-128"/>
                <a:cs typeface="メイリオ" pitchFamily="50" charset="-128"/>
              </a:rPr>
              <a:t>3</a:t>
            </a:r>
            <a:r>
              <a:rPr lang="ja-JP" altLang="en-US" sz="1200" dirty="0" smtClean="0">
                <a:solidFill>
                  <a:schemeClr val="tx1"/>
                </a:solidFill>
                <a:latin typeface="Meiryo UI" panose="020B0604030504040204" pitchFamily="50" charset="-128"/>
                <a:ea typeface="Meiryo UI" panose="020B0604030504040204" pitchFamily="50" charset="-128"/>
                <a:cs typeface="メイリオ" pitchFamily="50" charset="-128"/>
              </a:rPr>
              <a:t>か所）・他</a:t>
            </a:r>
            <a:r>
              <a:rPr lang="en-US" altLang="ja-JP" sz="1200" dirty="0" smtClean="0">
                <a:solidFill>
                  <a:schemeClr val="tx1"/>
                </a:solidFill>
                <a:latin typeface="Meiryo UI" panose="020B0604030504040204" pitchFamily="50" charset="-128"/>
                <a:ea typeface="Meiryo UI" panose="020B0604030504040204" pitchFamily="50" charset="-128"/>
                <a:cs typeface="メイリオ" pitchFamily="50" charset="-128"/>
              </a:rPr>
              <a:t>1</a:t>
            </a:r>
            <a:r>
              <a:rPr lang="ja-JP" altLang="en-US" sz="1200" dirty="0" smtClean="0">
                <a:solidFill>
                  <a:schemeClr val="tx1"/>
                </a:solidFill>
                <a:latin typeface="Meiryo UI" panose="020B0604030504040204" pitchFamily="50" charset="-128"/>
                <a:ea typeface="Meiryo UI" panose="020B0604030504040204" pitchFamily="50" charset="-128"/>
                <a:cs typeface="メイリオ" pitchFamily="50" charset="-128"/>
              </a:rPr>
              <a:t>か所</a:t>
            </a:r>
            <a:endParaRPr lang="ja-JP" altLang="en-US" sz="1200" dirty="0">
              <a:solidFill>
                <a:schemeClr val="tx1"/>
              </a:solidFill>
              <a:latin typeface="Meiryo UI" panose="020B0604030504040204" pitchFamily="50" charset="-128"/>
              <a:ea typeface="Meiryo UI" panose="020B0604030504040204" pitchFamily="50" charset="-128"/>
              <a:cs typeface="メイリオ" pitchFamily="50" charset="-128"/>
            </a:endParaRPr>
          </a:p>
        </p:txBody>
      </p:sp>
      <p:sp>
        <p:nvSpPr>
          <p:cNvPr id="16" name="ホームベース 15"/>
          <p:cNvSpPr/>
          <p:nvPr/>
        </p:nvSpPr>
        <p:spPr>
          <a:xfrm>
            <a:off x="1148278" y="3984192"/>
            <a:ext cx="1614676" cy="466670"/>
          </a:xfrm>
          <a:prstGeom prst="homePlate">
            <a:avLst>
              <a:gd name="adj" fmla="val 21574"/>
            </a:avLst>
          </a:prstGeom>
          <a:solidFill>
            <a:schemeClr val="bg1"/>
          </a:solidFill>
          <a:ln w="28575">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smtClean="0">
                <a:solidFill>
                  <a:schemeClr val="tx1"/>
                </a:solidFill>
                <a:latin typeface="Meiryo UI" panose="020B0604030504040204" pitchFamily="50" charset="-128"/>
                <a:ea typeface="Meiryo UI" panose="020B0604030504040204" pitchFamily="50" charset="-128"/>
                <a:cs typeface="メイリオ" pitchFamily="50" charset="-128"/>
              </a:rPr>
              <a:t>市役所本庁舎・</a:t>
            </a:r>
            <a:r>
              <a:rPr lang="en-US" altLang="ja-JP" sz="1200" dirty="0" smtClean="0">
                <a:solidFill>
                  <a:schemeClr val="tx1"/>
                </a:solidFill>
                <a:latin typeface="Meiryo UI" panose="020B0604030504040204" pitchFamily="50" charset="-128"/>
                <a:ea typeface="Meiryo UI" panose="020B0604030504040204" pitchFamily="50" charset="-128"/>
                <a:cs typeface="メイリオ" pitchFamily="50" charset="-128"/>
              </a:rPr>
              <a:t>4</a:t>
            </a:r>
            <a:r>
              <a:rPr lang="ja-JP" altLang="en-US" sz="1200" dirty="0" smtClean="0">
                <a:solidFill>
                  <a:schemeClr val="tx1"/>
                </a:solidFill>
                <a:latin typeface="Meiryo UI" panose="020B0604030504040204" pitchFamily="50" charset="-128"/>
                <a:ea typeface="Meiryo UI" panose="020B0604030504040204" pitchFamily="50" charset="-128"/>
                <a:cs typeface="メイリオ" pitchFamily="50" charset="-128"/>
              </a:rPr>
              <a:t>区役所・他</a:t>
            </a:r>
            <a:r>
              <a:rPr lang="en-US" altLang="ja-JP" sz="1200" dirty="0">
                <a:solidFill>
                  <a:schemeClr val="tx1"/>
                </a:solidFill>
                <a:latin typeface="Meiryo UI" panose="020B0604030504040204" pitchFamily="50" charset="-128"/>
                <a:ea typeface="Meiryo UI" panose="020B0604030504040204" pitchFamily="50" charset="-128"/>
                <a:cs typeface="メイリオ" pitchFamily="50" charset="-128"/>
              </a:rPr>
              <a:t>3</a:t>
            </a:r>
            <a:r>
              <a:rPr lang="ja-JP" altLang="en-US" sz="1200" dirty="0" smtClean="0">
                <a:solidFill>
                  <a:schemeClr val="tx1"/>
                </a:solidFill>
                <a:latin typeface="Meiryo UI" panose="020B0604030504040204" pitchFamily="50" charset="-128"/>
                <a:ea typeface="Meiryo UI" panose="020B0604030504040204" pitchFamily="50" charset="-128"/>
                <a:cs typeface="メイリオ" pitchFamily="50" charset="-128"/>
              </a:rPr>
              <a:t>か所</a:t>
            </a:r>
            <a:endParaRPr lang="en-US" altLang="ja-JP" sz="1200" dirty="0">
              <a:solidFill>
                <a:schemeClr val="tx1"/>
              </a:solidFill>
              <a:latin typeface="Meiryo UI" panose="020B0604030504040204" pitchFamily="50" charset="-128"/>
              <a:ea typeface="Meiryo UI" panose="020B0604030504040204" pitchFamily="50" charset="-128"/>
              <a:cs typeface="メイリオ" pitchFamily="50" charset="-128"/>
            </a:endParaRPr>
          </a:p>
        </p:txBody>
      </p:sp>
      <p:sp>
        <p:nvSpPr>
          <p:cNvPr id="17" name="角丸四角形吹き出し 16"/>
          <p:cNvSpPr/>
          <p:nvPr/>
        </p:nvSpPr>
        <p:spPr>
          <a:xfrm>
            <a:off x="445374" y="3902778"/>
            <a:ext cx="632544" cy="548084"/>
          </a:xfrm>
          <a:prstGeom prst="wedgeRoundRectCallout">
            <a:avLst>
              <a:gd name="adj1" fmla="val 65632"/>
              <a:gd name="adj2" fmla="val 23192"/>
              <a:gd name="adj3" fmla="val 16667"/>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rPr>
              <a:t>部分的に整備</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22" name="正方形/長方形 21"/>
          <p:cNvSpPr/>
          <p:nvPr/>
        </p:nvSpPr>
        <p:spPr>
          <a:xfrm>
            <a:off x="412408" y="5090923"/>
            <a:ext cx="2978812" cy="738664"/>
          </a:xfrm>
          <a:prstGeom prst="rect">
            <a:avLst/>
          </a:prstGeom>
        </p:spPr>
        <p:txBody>
          <a:bodyPr wrap="square">
            <a:spAutoFit/>
          </a:bodyPr>
          <a:lstStyle/>
          <a:p>
            <a:r>
              <a:rPr lang="ja-JP" altLang="en-US" sz="1400" dirty="0" smtClean="0">
                <a:solidFill>
                  <a:srgbClr val="000000"/>
                </a:solidFill>
                <a:latin typeface="Meiryo UI" panose="020B0604030504040204" pitchFamily="50" charset="-128"/>
                <a:ea typeface="Meiryo UI" panose="020B0604030504040204" pitchFamily="50" charset="-128"/>
              </a:rPr>
              <a:t>　・一部</a:t>
            </a:r>
            <a:r>
              <a:rPr lang="ja-JP" altLang="en-US" sz="1400" dirty="0">
                <a:solidFill>
                  <a:srgbClr val="000000"/>
                </a:solidFill>
                <a:latin typeface="Meiryo UI" panose="020B0604030504040204" pitchFamily="50" charset="-128"/>
                <a:ea typeface="Meiryo UI" panose="020B0604030504040204" pitchFamily="50" charset="-128"/>
              </a:rPr>
              <a:t>の</a:t>
            </a:r>
            <a:r>
              <a:rPr lang="ja-JP" altLang="en-US" sz="1400" dirty="0" smtClean="0">
                <a:solidFill>
                  <a:srgbClr val="000000"/>
                </a:solidFill>
                <a:latin typeface="Meiryo UI" panose="020B0604030504040204" pitchFamily="50" charset="-128"/>
                <a:ea typeface="Meiryo UI" panose="020B0604030504040204" pitchFamily="50" charset="-128"/>
              </a:rPr>
              <a:t>会議や打合せについて、</a:t>
            </a:r>
            <a:endParaRPr lang="en-US" altLang="ja-JP" sz="1400" dirty="0" smtClean="0">
              <a:solidFill>
                <a:srgbClr val="000000"/>
              </a:solidFill>
              <a:latin typeface="Meiryo UI" panose="020B0604030504040204" pitchFamily="50" charset="-128"/>
              <a:ea typeface="Meiryo UI" panose="020B0604030504040204" pitchFamily="50" charset="-128"/>
            </a:endParaRPr>
          </a:p>
          <a:p>
            <a:r>
              <a:rPr lang="ja-JP" altLang="en-US" sz="1400" dirty="0" smtClean="0">
                <a:solidFill>
                  <a:srgbClr val="000000"/>
                </a:solidFill>
                <a:latin typeface="Meiryo UI" panose="020B0604030504040204" pitchFamily="50" charset="-128"/>
                <a:ea typeface="Meiryo UI" panose="020B0604030504040204" pitchFamily="50" charset="-128"/>
              </a:rPr>
              <a:t>パソコンを持ち寄り実施することで</a:t>
            </a:r>
            <a:endParaRPr lang="en-US" altLang="ja-JP" sz="1400" dirty="0" smtClean="0">
              <a:solidFill>
                <a:srgbClr val="000000"/>
              </a:solidFill>
              <a:latin typeface="Meiryo UI" panose="020B0604030504040204" pitchFamily="50" charset="-128"/>
              <a:ea typeface="Meiryo UI" panose="020B0604030504040204" pitchFamily="50" charset="-128"/>
            </a:endParaRPr>
          </a:p>
          <a:p>
            <a:r>
              <a:rPr lang="ja-JP" altLang="en-US" sz="1400" dirty="0" smtClean="0">
                <a:solidFill>
                  <a:srgbClr val="000000"/>
                </a:solidFill>
                <a:latin typeface="Meiryo UI" panose="020B0604030504040204" pitchFamily="50" charset="-128"/>
                <a:ea typeface="Meiryo UI" panose="020B0604030504040204" pitchFamily="50" charset="-128"/>
              </a:rPr>
              <a:t>ペーパレス化する</a:t>
            </a:r>
            <a:r>
              <a:rPr lang="ja-JP" altLang="en-US" sz="1400" dirty="0">
                <a:solidFill>
                  <a:srgbClr val="000000"/>
                </a:solidFill>
                <a:latin typeface="Meiryo UI" panose="020B0604030504040204" pitchFamily="50" charset="-128"/>
                <a:ea typeface="Meiryo UI" panose="020B0604030504040204" pitchFamily="50" charset="-128"/>
              </a:rPr>
              <a:t>ことができた</a:t>
            </a:r>
            <a:r>
              <a:rPr lang="ja-JP" altLang="en-US" sz="1400" dirty="0" smtClean="0">
                <a:solidFill>
                  <a:srgbClr val="000000"/>
                </a:solidFill>
                <a:latin typeface="Meiryo UI" panose="020B0604030504040204" pitchFamily="50" charset="-128"/>
                <a:ea typeface="Meiryo UI" panose="020B0604030504040204" pitchFamily="50" charset="-128"/>
              </a:rPr>
              <a:t>。</a:t>
            </a:r>
            <a:endParaRPr lang="en-US" altLang="ja-JP" sz="1400" dirty="0">
              <a:solidFill>
                <a:srgbClr val="000000"/>
              </a:solidFill>
              <a:latin typeface="Meiryo UI" panose="020B0604030504040204" pitchFamily="50" charset="-128"/>
              <a:ea typeface="Meiryo UI" panose="020B0604030504040204" pitchFamily="50" charset="-128"/>
            </a:endParaRPr>
          </a:p>
        </p:txBody>
      </p:sp>
      <p:grpSp>
        <p:nvGrpSpPr>
          <p:cNvPr id="135" name="グループ化 134"/>
          <p:cNvGrpSpPr/>
          <p:nvPr/>
        </p:nvGrpSpPr>
        <p:grpSpPr>
          <a:xfrm>
            <a:off x="1801905" y="4818474"/>
            <a:ext cx="6498493" cy="1796439"/>
            <a:chOff x="-2592244" y="1962677"/>
            <a:chExt cx="12861003" cy="3549441"/>
          </a:xfrm>
        </p:grpSpPr>
        <p:sp>
          <p:nvSpPr>
            <p:cNvPr id="136" name="角丸四角形 135"/>
            <p:cNvSpPr/>
            <p:nvPr/>
          </p:nvSpPr>
          <p:spPr bwMode="auto">
            <a:xfrm>
              <a:off x="-2592244" y="4817945"/>
              <a:ext cx="5021445" cy="694173"/>
            </a:xfrm>
            <a:prstGeom prst="roundRect">
              <a:avLst/>
            </a:prstGeom>
            <a:solidFill>
              <a:schemeClr val="accent1">
                <a:lumMod val="20000"/>
                <a:lumOff val="80000"/>
              </a:schemeClr>
            </a:solidFill>
            <a:ln w="6350" algn="ctr">
              <a:solidFill>
                <a:schemeClr val="bg2">
                  <a:lumMod val="60000"/>
                  <a:lumOff val="40000"/>
                </a:schemeClr>
              </a:solidFill>
              <a:miter lim="800000"/>
              <a:headEnd/>
              <a:tailEnd/>
            </a:ln>
            <a:effectLst>
              <a:outerShdw blurRad="50800" dist="50800" dir="2700000" algn="tl" rotWithShape="0">
                <a:schemeClr val="bg1">
                  <a:lumMod val="50000"/>
                  <a:alpha val="40000"/>
                </a:schemeClr>
              </a:outerShdw>
            </a:effectLst>
            <a:extLst/>
          </p:spPr>
          <p:txBody>
            <a:bodyPr lIns="0" tIns="46800" rIns="0" bIns="46800" anchor="ctr"/>
            <a:lstStyle/>
            <a:p>
              <a:pPr eaLnBrk="0" hangingPunct="0">
                <a:spcBef>
                  <a:spcPct val="0"/>
                </a:spcBef>
                <a:defRPr/>
              </a:pPr>
              <a:r>
                <a:rPr lang="ja-JP" altLang="en-US" sz="1100" dirty="0" smtClean="0">
                  <a:latin typeface="Meiryo UI" panose="020B0604030504040204" pitchFamily="50" charset="-128"/>
                  <a:ea typeface="Meiryo UI" panose="020B0604030504040204" pitchFamily="50" charset="-128"/>
                </a:rPr>
                <a:t>会議の際には、自席パソコンを会議室に持ち</a:t>
              </a:r>
              <a:endParaRPr lang="en-US" altLang="ja-JP" sz="1100" dirty="0" smtClean="0">
                <a:latin typeface="Meiryo UI" panose="020B0604030504040204" pitchFamily="50" charset="-128"/>
                <a:ea typeface="Meiryo UI" panose="020B0604030504040204" pitchFamily="50" charset="-128"/>
              </a:endParaRPr>
            </a:p>
            <a:p>
              <a:pPr eaLnBrk="0" hangingPunct="0">
                <a:spcBef>
                  <a:spcPct val="0"/>
                </a:spcBef>
                <a:defRPr/>
              </a:pPr>
              <a:r>
                <a:rPr lang="ja-JP" altLang="en-US" sz="1100" dirty="0" smtClean="0">
                  <a:latin typeface="Meiryo UI" panose="020B0604030504040204" pitchFamily="50" charset="-128"/>
                  <a:ea typeface="Meiryo UI" panose="020B0604030504040204" pitchFamily="50" charset="-128"/>
                </a:rPr>
                <a:t>寄り、ペーパレス会議を実施できる</a:t>
              </a:r>
              <a:endParaRPr lang="en-US" altLang="ja-JP" sz="1100" dirty="0">
                <a:latin typeface="Meiryo UI" panose="020B0604030504040204" pitchFamily="50" charset="-128"/>
                <a:ea typeface="Meiryo UI" panose="020B0604030504040204" pitchFamily="50" charset="-128"/>
              </a:endParaRPr>
            </a:p>
          </p:txBody>
        </p:sp>
        <p:sp>
          <p:nvSpPr>
            <p:cNvPr id="137" name="平行四辺形 57"/>
            <p:cNvSpPr>
              <a:spLocks noChangeArrowheads="1"/>
            </p:cNvSpPr>
            <p:nvPr/>
          </p:nvSpPr>
          <p:spPr bwMode="auto">
            <a:xfrm rot="19478210" flipH="1">
              <a:off x="991088" y="3064597"/>
              <a:ext cx="3969275" cy="1422385"/>
            </a:xfrm>
            <a:prstGeom prst="parallelogram">
              <a:avLst>
                <a:gd name="adj" fmla="val 141079"/>
              </a:avLst>
            </a:prstGeom>
            <a:solidFill>
              <a:srgbClr val="F2F2F2"/>
            </a:solidFill>
            <a:ln w="6350" algn="ctr">
              <a:solidFill>
                <a:schemeClr val="bg1">
                  <a:lumMod val="75000"/>
                </a:schemeClr>
              </a:solidFill>
              <a:round/>
              <a:headEnd/>
              <a:tailEnd/>
            </a:ln>
          </p:spPr>
          <p:txBody>
            <a:bodyPr wrap="none" lIns="72000" tIns="36000" rIns="72000" bIns="36000" anchor="ctr"/>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lgn="ctr">
                <a:buFontTx/>
                <a:buNone/>
                <a:defRPr/>
              </a:pPr>
              <a:endParaRPr kumimoji="0" lang="ja-JP" altLang="en-US" sz="1000">
                <a:solidFill>
                  <a:srgbClr val="000000"/>
                </a:solidFill>
                <a:latin typeface="ＭＳ Ｐゴシック"/>
                <a:ea typeface="ＭＳ Ｐゴシック"/>
              </a:endParaRPr>
            </a:p>
          </p:txBody>
        </p:sp>
        <p:sp>
          <p:nvSpPr>
            <p:cNvPr id="138" name="平行四辺形 48"/>
            <p:cNvSpPr>
              <a:spLocks noChangeArrowheads="1"/>
            </p:cNvSpPr>
            <p:nvPr/>
          </p:nvSpPr>
          <p:spPr bwMode="auto">
            <a:xfrm rot="5400000" flipH="1">
              <a:off x="599169" y="2511695"/>
              <a:ext cx="2308196" cy="1549867"/>
            </a:xfrm>
            <a:prstGeom prst="parallelogram">
              <a:avLst>
                <a:gd name="adj" fmla="val 70249"/>
              </a:avLst>
            </a:prstGeom>
            <a:solidFill>
              <a:srgbClr val="F2F2F2"/>
            </a:solidFill>
            <a:ln w="6350" algn="ctr">
              <a:solidFill>
                <a:schemeClr val="bg1">
                  <a:lumMod val="75000"/>
                </a:schemeClr>
              </a:solidFill>
              <a:round/>
              <a:headEnd/>
              <a:tailEnd/>
            </a:ln>
          </p:spPr>
          <p:txBody>
            <a:bodyPr wrap="none" lIns="72000" tIns="36000" rIns="72000" bIns="36000" anchor="ctr"/>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lgn="ctr">
                <a:buFontTx/>
                <a:buNone/>
                <a:defRPr/>
              </a:pPr>
              <a:endParaRPr kumimoji="0" lang="ja-JP" altLang="en-US" sz="1000">
                <a:solidFill>
                  <a:srgbClr val="000000"/>
                </a:solidFill>
                <a:latin typeface="ＭＳ Ｐゴシック"/>
                <a:ea typeface="ＭＳ Ｐゴシック"/>
              </a:endParaRPr>
            </a:p>
          </p:txBody>
        </p:sp>
        <p:sp>
          <p:nvSpPr>
            <p:cNvPr id="139" name="フローチャート: 処理 49"/>
            <p:cNvSpPr>
              <a:spLocks noChangeArrowheads="1"/>
            </p:cNvSpPr>
            <p:nvPr/>
          </p:nvSpPr>
          <p:spPr bwMode="auto">
            <a:xfrm>
              <a:off x="2534578" y="2132530"/>
              <a:ext cx="1647665" cy="1114781"/>
            </a:xfrm>
            <a:prstGeom prst="flowChartProcess">
              <a:avLst/>
            </a:prstGeom>
            <a:solidFill>
              <a:srgbClr val="F2F2F2"/>
            </a:solidFill>
            <a:ln w="6350" algn="ctr">
              <a:solidFill>
                <a:schemeClr val="bg1">
                  <a:lumMod val="75000"/>
                </a:schemeClr>
              </a:solidFill>
              <a:round/>
              <a:headEnd/>
              <a:tailEnd/>
            </a:ln>
          </p:spPr>
          <p:txBody>
            <a:bodyPr wrap="none" lIns="72000" tIns="36000" rIns="72000" bIns="36000" anchor="ctr"/>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lgn="ctr">
                <a:buFontTx/>
                <a:buNone/>
                <a:defRPr/>
              </a:pPr>
              <a:endParaRPr kumimoji="0" lang="ja-JP" altLang="en-US" sz="1000">
                <a:solidFill>
                  <a:srgbClr val="000000"/>
                </a:solidFill>
                <a:latin typeface="ＭＳ Ｐゴシック"/>
                <a:ea typeface="ＭＳ Ｐゴシック"/>
              </a:endParaRPr>
            </a:p>
          </p:txBody>
        </p:sp>
        <p:sp>
          <p:nvSpPr>
            <p:cNvPr id="140" name="フローチャート: 処理 49"/>
            <p:cNvSpPr>
              <a:spLocks noChangeArrowheads="1"/>
            </p:cNvSpPr>
            <p:nvPr/>
          </p:nvSpPr>
          <p:spPr bwMode="auto">
            <a:xfrm>
              <a:off x="4182243" y="2132530"/>
              <a:ext cx="4064946" cy="1114781"/>
            </a:xfrm>
            <a:prstGeom prst="flowChartProcess">
              <a:avLst/>
            </a:prstGeom>
            <a:solidFill>
              <a:schemeClr val="bg1">
                <a:lumMod val="95000"/>
              </a:schemeClr>
            </a:solidFill>
            <a:ln w="6350" algn="ctr">
              <a:solidFill>
                <a:schemeClr val="bg1">
                  <a:lumMod val="75000"/>
                </a:schemeClr>
              </a:solidFill>
              <a:round/>
              <a:headEnd/>
              <a:tailEnd/>
            </a:ln>
          </p:spPr>
          <p:txBody>
            <a:bodyPr wrap="none" lIns="72000" tIns="36000" rIns="72000" bIns="36000" anchor="ctr"/>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lgn="ctr">
                <a:buFontTx/>
                <a:buNone/>
                <a:defRPr/>
              </a:pPr>
              <a:endParaRPr kumimoji="0" lang="ja-JP" altLang="en-US" sz="1000">
                <a:solidFill>
                  <a:srgbClr val="000000"/>
                </a:solidFill>
                <a:latin typeface="ＭＳ Ｐゴシック"/>
                <a:ea typeface="ＭＳ Ｐゴシック"/>
              </a:endParaRPr>
            </a:p>
          </p:txBody>
        </p:sp>
        <p:grpSp>
          <p:nvGrpSpPr>
            <p:cNvPr id="141" name="グループ化 17"/>
            <p:cNvGrpSpPr>
              <a:grpSpLocks/>
            </p:cNvGrpSpPr>
            <p:nvPr/>
          </p:nvGrpSpPr>
          <p:grpSpPr bwMode="auto">
            <a:xfrm>
              <a:off x="2166778" y="3286629"/>
              <a:ext cx="1196947" cy="795611"/>
              <a:chOff x="6878422" y="3279828"/>
              <a:chExt cx="1036184" cy="628988"/>
            </a:xfrm>
          </p:grpSpPr>
          <p:sp>
            <p:nvSpPr>
              <p:cNvPr id="212" name="直方体 211"/>
              <p:cNvSpPr/>
              <p:nvPr/>
            </p:nvSpPr>
            <p:spPr bwMode="auto">
              <a:xfrm>
                <a:off x="7320135" y="3279828"/>
                <a:ext cx="165642" cy="248670"/>
              </a:xfrm>
              <a:prstGeom prst="cube">
                <a:avLst>
                  <a:gd name="adj" fmla="val 11537"/>
                </a:avLst>
              </a:prstGeom>
              <a:solidFill>
                <a:schemeClr val="accent5"/>
              </a:solidFill>
              <a:ln w="3175" cap="flat" cmpd="sng" algn="ctr">
                <a:solidFill>
                  <a:schemeClr val="bg1">
                    <a:lumMod val="65000"/>
                  </a:schemeClr>
                </a:solidFill>
                <a:prstDash val="solid"/>
                <a:round/>
                <a:headEnd type="none" w="med" len="med"/>
                <a:tailEnd type="none" w="med" len="med"/>
              </a:ln>
              <a:effectLst/>
              <a:extLst/>
            </p:spPr>
            <p:txBody>
              <a:bodyPr wrap="none" anchor="ctr"/>
              <a:lstStyle/>
              <a:p>
                <a:pPr algn="ctr">
                  <a:defRPr/>
                </a:pPr>
                <a:endParaRPr lang="ja-JP" altLang="en-US" sz="1000" dirty="0">
                  <a:latin typeface="ＭＳ Ｐゴシック"/>
                  <a:ea typeface="ＭＳ Ｐゴシック"/>
                </a:endParaRPr>
              </a:p>
            </p:txBody>
          </p:sp>
          <p:sp>
            <p:nvSpPr>
              <p:cNvPr id="213" name="直方体 212"/>
              <p:cNvSpPr/>
              <p:nvPr/>
            </p:nvSpPr>
            <p:spPr bwMode="auto">
              <a:xfrm>
                <a:off x="6992531" y="3323711"/>
                <a:ext cx="106747" cy="248670"/>
              </a:xfrm>
              <a:prstGeom prst="cube">
                <a:avLst>
                  <a:gd name="adj" fmla="val 54557"/>
                </a:avLst>
              </a:prstGeom>
              <a:solidFill>
                <a:schemeClr val="accent5"/>
              </a:solidFill>
              <a:ln w="3175" cap="flat" cmpd="sng" algn="ctr">
                <a:solidFill>
                  <a:schemeClr val="bg1">
                    <a:lumMod val="65000"/>
                  </a:schemeClr>
                </a:solidFill>
                <a:prstDash val="solid"/>
                <a:round/>
                <a:headEnd type="none" w="med" len="med"/>
                <a:tailEnd type="none" w="med" len="med"/>
              </a:ln>
              <a:effectLst/>
              <a:extLst/>
            </p:spPr>
            <p:txBody>
              <a:bodyPr wrap="none" anchor="ctr"/>
              <a:lstStyle/>
              <a:p>
                <a:pPr algn="ctr">
                  <a:defRPr/>
                </a:pPr>
                <a:endParaRPr lang="ja-JP" altLang="en-US" sz="1000" dirty="0">
                  <a:latin typeface="ＭＳ Ｐゴシック"/>
                  <a:ea typeface="ＭＳ Ｐゴシック"/>
                </a:endParaRPr>
              </a:p>
            </p:txBody>
          </p:sp>
          <p:sp>
            <p:nvSpPr>
              <p:cNvPr id="214" name="直方体 213"/>
              <p:cNvSpPr/>
              <p:nvPr/>
            </p:nvSpPr>
            <p:spPr bwMode="auto">
              <a:xfrm>
                <a:off x="6880262" y="3405991"/>
                <a:ext cx="106747" cy="246842"/>
              </a:xfrm>
              <a:prstGeom prst="cube">
                <a:avLst>
                  <a:gd name="adj" fmla="val 54557"/>
                </a:avLst>
              </a:prstGeom>
              <a:solidFill>
                <a:schemeClr val="accent5"/>
              </a:solidFill>
              <a:ln w="3175" cap="flat" cmpd="sng" algn="ctr">
                <a:solidFill>
                  <a:schemeClr val="bg1">
                    <a:lumMod val="65000"/>
                  </a:schemeClr>
                </a:solidFill>
                <a:prstDash val="solid"/>
                <a:round/>
                <a:headEnd type="none" w="med" len="med"/>
                <a:tailEnd type="none" w="med" len="med"/>
              </a:ln>
              <a:effectLst/>
              <a:extLst/>
            </p:spPr>
            <p:txBody>
              <a:bodyPr wrap="none" anchor="ctr"/>
              <a:lstStyle/>
              <a:p>
                <a:pPr algn="ctr">
                  <a:defRPr/>
                </a:pPr>
                <a:endParaRPr lang="ja-JP" altLang="en-US" sz="1000" dirty="0">
                  <a:latin typeface="ＭＳ Ｐゴシック"/>
                  <a:ea typeface="ＭＳ Ｐゴシック"/>
                </a:endParaRPr>
              </a:p>
            </p:txBody>
          </p:sp>
          <p:grpSp>
            <p:nvGrpSpPr>
              <p:cNvPr id="215" name="グループ化 7"/>
              <p:cNvGrpSpPr>
                <a:grpSpLocks/>
              </p:cNvGrpSpPr>
              <p:nvPr/>
            </p:nvGrpSpPr>
            <p:grpSpPr bwMode="auto">
              <a:xfrm>
                <a:off x="6878422" y="3341914"/>
                <a:ext cx="835598" cy="484020"/>
                <a:chOff x="6867580" y="3093895"/>
                <a:chExt cx="835598" cy="484020"/>
              </a:xfrm>
            </p:grpSpPr>
            <p:sp>
              <p:nvSpPr>
                <p:cNvPr id="240" name="直方体 58"/>
                <p:cNvSpPr>
                  <a:spLocks noChangeArrowheads="1"/>
                </p:cNvSpPr>
                <p:nvPr/>
              </p:nvSpPr>
              <p:spPr bwMode="auto">
                <a:xfrm>
                  <a:off x="6867580" y="3093895"/>
                  <a:ext cx="375406" cy="483795"/>
                </a:xfrm>
                <a:prstGeom prst="cube">
                  <a:avLst>
                    <a:gd name="adj" fmla="val 66338"/>
                  </a:avLst>
                </a:prstGeom>
                <a:solidFill>
                  <a:srgbClr val="FFFFFF"/>
                </a:solidFill>
                <a:ln w="3175" algn="ctr">
                  <a:solidFill>
                    <a:srgbClr val="9F9F9F"/>
                  </a:solidFill>
                  <a:round/>
                  <a:headEnd/>
                  <a:tailEnd/>
                </a:ln>
              </p:spPr>
              <p:txBody>
                <a:bodyPr wrap="none" anchor="ctr"/>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FontTx/>
                    <a:buNone/>
                  </a:pPr>
                  <a:endParaRPr kumimoji="0" lang="ja-JP" altLang="en-US" sz="1000">
                    <a:solidFill>
                      <a:srgbClr val="000000"/>
                    </a:solidFill>
                    <a:latin typeface="ＭＳ Ｐゴシック"/>
                    <a:ea typeface="ＭＳ Ｐゴシック"/>
                  </a:endParaRPr>
                </a:p>
              </p:txBody>
            </p:sp>
            <p:sp>
              <p:nvSpPr>
                <p:cNvPr id="241" name="直方体 105"/>
                <p:cNvSpPr>
                  <a:spLocks noChangeArrowheads="1"/>
                </p:cNvSpPr>
                <p:nvPr/>
              </p:nvSpPr>
              <p:spPr bwMode="auto">
                <a:xfrm>
                  <a:off x="7194012" y="3094120"/>
                  <a:ext cx="398538" cy="279956"/>
                </a:xfrm>
                <a:prstGeom prst="cube">
                  <a:avLst>
                    <a:gd name="adj" fmla="val 16556"/>
                  </a:avLst>
                </a:prstGeom>
                <a:solidFill>
                  <a:srgbClr val="FFFFFF"/>
                </a:solidFill>
                <a:ln w="3175" algn="ctr">
                  <a:solidFill>
                    <a:srgbClr val="9F9F9F"/>
                  </a:solidFill>
                  <a:round/>
                  <a:headEnd/>
                  <a:tailEnd/>
                </a:ln>
              </p:spPr>
              <p:txBody>
                <a:bodyPr wrap="none" anchor="ctr"/>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FontTx/>
                    <a:buNone/>
                  </a:pPr>
                  <a:endParaRPr kumimoji="0" lang="ja-JP" altLang="en-US" sz="1000">
                    <a:solidFill>
                      <a:srgbClr val="000000"/>
                    </a:solidFill>
                    <a:latin typeface="ＭＳ Ｐゴシック"/>
                    <a:ea typeface="ＭＳ Ｐゴシック"/>
                  </a:endParaRPr>
                </a:p>
              </p:txBody>
            </p:sp>
            <p:sp>
              <p:nvSpPr>
                <p:cNvPr id="242" name="直方体 1"/>
                <p:cNvSpPr>
                  <a:spLocks noChangeArrowheads="1"/>
                </p:cNvSpPr>
                <p:nvPr/>
              </p:nvSpPr>
              <p:spPr bwMode="auto">
                <a:xfrm>
                  <a:off x="6994743" y="3297735"/>
                  <a:ext cx="398538" cy="279956"/>
                </a:xfrm>
                <a:prstGeom prst="cube">
                  <a:avLst>
                    <a:gd name="adj" fmla="val 16556"/>
                  </a:avLst>
                </a:prstGeom>
                <a:solidFill>
                  <a:srgbClr val="FFFFFF"/>
                </a:solidFill>
                <a:ln w="3175" algn="ctr">
                  <a:solidFill>
                    <a:srgbClr val="9F9F9F"/>
                  </a:solidFill>
                  <a:round/>
                  <a:headEnd/>
                  <a:tailEnd/>
                </a:ln>
              </p:spPr>
              <p:txBody>
                <a:bodyPr wrap="none" anchor="ctr"/>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FontTx/>
                    <a:buNone/>
                  </a:pPr>
                  <a:endParaRPr kumimoji="0" lang="ja-JP" altLang="en-US" sz="1000">
                    <a:solidFill>
                      <a:srgbClr val="000000"/>
                    </a:solidFill>
                    <a:latin typeface="ＭＳ Ｐゴシック"/>
                    <a:ea typeface="ＭＳ Ｐゴシック"/>
                  </a:endParaRPr>
                </a:p>
              </p:txBody>
            </p:sp>
            <p:sp>
              <p:nvSpPr>
                <p:cNvPr id="243" name="直方体 102"/>
                <p:cNvSpPr>
                  <a:spLocks noChangeArrowheads="1"/>
                </p:cNvSpPr>
                <p:nvPr/>
              </p:nvSpPr>
              <p:spPr bwMode="auto">
                <a:xfrm>
                  <a:off x="7327772" y="3094120"/>
                  <a:ext cx="375406" cy="483795"/>
                </a:xfrm>
                <a:prstGeom prst="cube">
                  <a:avLst>
                    <a:gd name="adj" fmla="val 66338"/>
                  </a:avLst>
                </a:prstGeom>
                <a:solidFill>
                  <a:srgbClr val="FFFFFF"/>
                </a:solidFill>
                <a:ln w="3175" algn="ctr">
                  <a:solidFill>
                    <a:srgbClr val="9F9F9F"/>
                  </a:solidFill>
                  <a:round/>
                  <a:headEnd/>
                  <a:tailEnd/>
                </a:ln>
              </p:spPr>
              <p:txBody>
                <a:bodyPr wrap="none" anchor="ctr"/>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FontTx/>
                    <a:buNone/>
                  </a:pPr>
                  <a:endParaRPr kumimoji="0" lang="ja-JP" altLang="en-US" sz="1000">
                    <a:solidFill>
                      <a:srgbClr val="000000"/>
                    </a:solidFill>
                    <a:latin typeface="ＭＳ Ｐゴシック"/>
                    <a:ea typeface="ＭＳ Ｐゴシック"/>
                  </a:endParaRPr>
                </a:p>
              </p:txBody>
            </p:sp>
            <p:sp>
              <p:nvSpPr>
                <p:cNvPr id="244" name="正方形/長方形 3"/>
                <p:cNvSpPr>
                  <a:spLocks noChangeArrowheads="1"/>
                </p:cNvSpPr>
                <p:nvPr/>
              </p:nvSpPr>
              <p:spPr bwMode="auto">
                <a:xfrm>
                  <a:off x="6880871" y="3348605"/>
                  <a:ext cx="557944" cy="228599"/>
                </a:xfrm>
                <a:prstGeom prst="rect">
                  <a:avLst/>
                </a:prstGeom>
                <a:solidFill>
                  <a:srgbClr val="FFFFFF"/>
                </a:solidFill>
                <a:ln>
                  <a:noFill/>
                </a:ln>
                <a:extLst>
                  <a:ext uri="{91240B29-F687-4F45-9708-019B960494DF}">
                    <a14:hiddenLine xmlns:a14="http://schemas.microsoft.com/office/drawing/2010/main" w="3175" algn="ctr">
                      <a:solidFill>
                        <a:srgbClr val="000000"/>
                      </a:solidFill>
                      <a:round/>
                      <a:headEnd/>
                      <a:tailEnd/>
                    </a14:hiddenLine>
                  </a:ext>
                </a:extLst>
              </p:spPr>
              <p:txBody>
                <a:bodyPr wrap="none" anchor="ctr"/>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FontTx/>
                    <a:buNone/>
                  </a:pPr>
                  <a:endParaRPr kumimoji="0" lang="ja-JP" altLang="en-US" sz="1000">
                    <a:solidFill>
                      <a:srgbClr val="000000"/>
                    </a:solidFill>
                    <a:latin typeface="ＭＳ Ｐゴシック"/>
                    <a:ea typeface="ＭＳ Ｐゴシック"/>
                  </a:endParaRPr>
                </a:p>
              </p:txBody>
            </p:sp>
            <p:sp>
              <p:nvSpPr>
                <p:cNvPr id="245" name="正方形/長方形 107"/>
                <p:cNvSpPr>
                  <a:spLocks noChangeArrowheads="1"/>
                </p:cNvSpPr>
                <p:nvPr/>
              </p:nvSpPr>
              <p:spPr bwMode="auto">
                <a:xfrm>
                  <a:off x="7164581" y="3102704"/>
                  <a:ext cx="431559" cy="28800"/>
                </a:xfrm>
                <a:prstGeom prst="rect">
                  <a:avLst/>
                </a:prstGeom>
                <a:solidFill>
                  <a:srgbClr val="FFFFFF"/>
                </a:solidFill>
                <a:ln>
                  <a:noFill/>
                </a:ln>
                <a:extLst>
                  <a:ext uri="{91240B29-F687-4F45-9708-019B960494DF}">
                    <a14:hiddenLine xmlns:a14="http://schemas.microsoft.com/office/drawing/2010/main" w="3175" algn="ctr">
                      <a:solidFill>
                        <a:srgbClr val="000000"/>
                      </a:solidFill>
                      <a:round/>
                      <a:headEnd/>
                      <a:tailEnd/>
                    </a14:hiddenLine>
                  </a:ext>
                </a:extLst>
              </p:spPr>
              <p:txBody>
                <a:bodyPr wrap="none" anchor="ctr"/>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FontTx/>
                    <a:buNone/>
                  </a:pPr>
                  <a:endParaRPr kumimoji="0" lang="ja-JP" altLang="en-US" sz="1000">
                    <a:solidFill>
                      <a:srgbClr val="000000"/>
                    </a:solidFill>
                    <a:latin typeface="ＭＳ Ｐゴシック"/>
                    <a:ea typeface="ＭＳ Ｐゴシック"/>
                  </a:endParaRPr>
                </a:p>
              </p:txBody>
            </p:sp>
            <p:sp>
              <p:nvSpPr>
                <p:cNvPr id="246" name="正方形/長方形 111"/>
                <p:cNvSpPr>
                  <a:spLocks noChangeArrowheads="1"/>
                </p:cNvSpPr>
                <p:nvPr/>
              </p:nvSpPr>
              <p:spPr bwMode="auto">
                <a:xfrm>
                  <a:off x="6967798" y="3305179"/>
                  <a:ext cx="431559" cy="28800"/>
                </a:xfrm>
                <a:prstGeom prst="rect">
                  <a:avLst/>
                </a:prstGeom>
                <a:solidFill>
                  <a:srgbClr val="FFFFFF"/>
                </a:solidFill>
                <a:ln>
                  <a:noFill/>
                </a:ln>
                <a:extLst>
                  <a:ext uri="{91240B29-F687-4F45-9708-019B960494DF}">
                    <a14:hiddenLine xmlns:a14="http://schemas.microsoft.com/office/drawing/2010/main" w="3175" algn="ctr">
                      <a:solidFill>
                        <a:srgbClr val="000000"/>
                      </a:solidFill>
                      <a:round/>
                      <a:headEnd/>
                      <a:tailEnd/>
                    </a14:hiddenLine>
                  </a:ext>
                </a:extLst>
              </p:spPr>
              <p:txBody>
                <a:bodyPr wrap="none" anchor="ctr"/>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lgn="ctr">
                    <a:spcBef>
                      <a:spcPct val="0"/>
                    </a:spcBef>
                    <a:buClrTx/>
                    <a:buFontTx/>
                    <a:buNone/>
                  </a:pPr>
                  <a:endParaRPr kumimoji="0" lang="ja-JP" altLang="en-US" sz="1000">
                    <a:solidFill>
                      <a:srgbClr val="000000"/>
                    </a:solidFill>
                    <a:latin typeface="ＭＳ Ｐゴシック"/>
                    <a:ea typeface="ＭＳ Ｐゴシック"/>
                  </a:endParaRPr>
                </a:p>
              </p:txBody>
            </p:sp>
          </p:grpSp>
          <p:grpSp>
            <p:nvGrpSpPr>
              <p:cNvPr id="216" name="グループ化 137"/>
              <p:cNvGrpSpPr>
                <a:grpSpLocks/>
              </p:cNvGrpSpPr>
              <p:nvPr/>
            </p:nvGrpSpPr>
            <p:grpSpPr bwMode="auto">
              <a:xfrm>
                <a:off x="7672427" y="3373452"/>
                <a:ext cx="242179" cy="322470"/>
                <a:chOff x="7931821" y="3550719"/>
                <a:chExt cx="242179" cy="322470"/>
              </a:xfrm>
            </p:grpSpPr>
            <p:sp>
              <p:nvSpPr>
                <p:cNvPr id="233" name="直方体 232"/>
                <p:cNvSpPr/>
                <p:nvPr/>
              </p:nvSpPr>
              <p:spPr bwMode="auto">
                <a:xfrm>
                  <a:off x="7931058" y="3672853"/>
                  <a:ext cx="213494" cy="129820"/>
                </a:xfrm>
                <a:prstGeom prst="cube">
                  <a:avLst>
                    <a:gd name="adj" fmla="val 54557"/>
                  </a:avLst>
                </a:prstGeom>
                <a:solidFill>
                  <a:schemeClr val="accent5"/>
                </a:solidFill>
                <a:ln w="3175" cap="flat" cmpd="sng" algn="ctr">
                  <a:solidFill>
                    <a:schemeClr val="bg1">
                      <a:lumMod val="65000"/>
                    </a:schemeClr>
                  </a:solidFill>
                  <a:prstDash val="solid"/>
                  <a:round/>
                  <a:headEnd type="none" w="med" len="med"/>
                  <a:tailEnd type="none" w="med" len="med"/>
                </a:ln>
                <a:effectLst/>
                <a:extLst/>
              </p:spPr>
              <p:txBody>
                <a:bodyPr wrap="none" anchor="ctr"/>
                <a:lstStyle/>
                <a:p>
                  <a:pPr algn="ctr">
                    <a:defRPr/>
                  </a:pPr>
                  <a:endParaRPr lang="ja-JP" altLang="en-US" sz="1000">
                    <a:latin typeface="ＭＳ Ｐゴシック"/>
                    <a:ea typeface="ＭＳ Ｐゴシック"/>
                  </a:endParaRPr>
                </a:p>
              </p:txBody>
            </p:sp>
            <p:sp>
              <p:nvSpPr>
                <p:cNvPr id="234" name="直方体 233"/>
                <p:cNvSpPr/>
                <p:nvPr/>
              </p:nvSpPr>
              <p:spPr bwMode="auto">
                <a:xfrm>
                  <a:off x="8067253" y="3550346"/>
                  <a:ext cx="106747" cy="248670"/>
                </a:xfrm>
                <a:prstGeom prst="cube">
                  <a:avLst>
                    <a:gd name="adj" fmla="val 54557"/>
                  </a:avLst>
                </a:prstGeom>
                <a:solidFill>
                  <a:schemeClr val="accent5"/>
                </a:solidFill>
                <a:ln w="3175" cap="flat" cmpd="sng" algn="ctr">
                  <a:solidFill>
                    <a:schemeClr val="bg1">
                      <a:lumMod val="65000"/>
                    </a:schemeClr>
                  </a:solidFill>
                  <a:prstDash val="solid"/>
                  <a:round/>
                  <a:headEnd type="none" w="med" len="med"/>
                  <a:tailEnd type="none" w="med" len="med"/>
                </a:ln>
                <a:effectLst/>
                <a:extLst/>
              </p:spPr>
              <p:txBody>
                <a:bodyPr wrap="none" anchor="ctr"/>
                <a:lstStyle/>
                <a:p>
                  <a:pPr algn="ctr">
                    <a:defRPr/>
                  </a:pPr>
                  <a:endParaRPr lang="ja-JP" altLang="en-US" sz="1000">
                    <a:latin typeface="ＭＳ Ｐゴシック"/>
                    <a:ea typeface="ＭＳ Ｐゴシック"/>
                  </a:endParaRPr>
                </a:p>
              </p:txBody>
            </p:sp>
            <p:sp>
              <p:nvSpPr>
                <p:cNvPr id="235" name="正方形/長方形 234"/>
                <p:cNvSpPr/>
                <p:nvPr/>
              </p:nvSpPr>
              <p:spPr bwMode="auto">
                <a:xfrm>
                  <a:off x="7956825" y="3751476"/>
                  <a:ext cx="149079" cy="45712"/>
                </a:xfrm>
                <a:prstGeom prst="rect">
                  <a:avLst/>
                </a:prstGeom>
                <a:solidFill>
                  <a:schemeClr val="accent5"/>
                </a:solidFill>
                <a:ln w="3175" cap="flat" cmpd="sng" algn="ctr">
                  <a:noFill/>
                  <a:prstDash val="solid"/>
                  <a:round/>
                  <a:headEnd type="none" w="med" len="med"/>
                  <a:tailEnd type="none" w="med" len="med"/>
                </a:ln>
                <a:effectLst/>
                <a:extLst/>
              </p:spPr>
              <p:txBody>
                <a:bodyPr wrap="none" anchor="ctr"/>
                <a:lstStyle/>
                <a:p>
                  <a:pPr algn="ctr">
                    <a:defRPr/>
                  </a:pPr>
                  <a:endParaRPr lang="ja-JP" altLang="en-US" sz="1000" dirty="0">
                    <a:latin typeface="ＭＳ Ｐゴシック"/>
                    <a:ea typeface="ＭＳ Ｐゴシック"/>
                  </a:endParaRPr>
                </a:p>
              </p:txBody>
            </p:sp>
            <p:cxnSp>
              <p:nvCxnSpPr>
                <p:cNvPr id="236" name="直線コネクタ 235"/>
                <p:cNvCxnSpPr/>
                <p:nvPr/>
              </p:nvCxnSpPr>
              <p:spPr bwMode="auto">
                <a:xfrm>
                  <a:off x="7973390" y="3802672"/>
                  <a:ext cx="0" cy="7131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7" name="直線コネクタ 236"/>
                <p:cNvCxnSpPr/>
                <p:nvPr/>
              </p:nvCxnSpPr>
              <p:spPr bwMode="auto">
                <a:xfrm>
                  <a:off x="8085658" y="3802672"/>
                  <a:ext cx="0" cy="7131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8" name="直線コネクタ 237"/>
                <p:cNvCxnSpPr/>
                <p:nvPr/>
              </p:nvCxnSpPr>
              <p:spPr bwMode="auto">
                <a:xfrm>
                  <a:off x="8030443" y="3802672"/>
                  <a:ext cx="0" cy="3656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9" name="直線コネクタ 238"/>
                <p:cNvCxnSpPr/>
                <p:nvPr/>
              </p:nvCxnSpPr>
              <p:spPr bwMode="auto">
                <a:xfrm>
                  <a:off x="8120627" y="3791702"/>
                  <a:ext cx="0" cy="34741"/>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7" name="グループ化 16"/>
              <p:cNvGrpSpPr>
                <a:grpSpLocks/>
              </p:cNvGrpSpPr>
              <p:nvPr/>
            </p:nvGrpSpPr>
            <p:grpSpPr bwMode="auto">
              <a:xfrm>
                <a:off x="7514984" y="3503528"/>
                <a:ext cx="242179" cy="322470"/>
                <a:chOff x="7931821" y="3550719"/>
                <a:chExt cx="242179" cy="322470"/>
              </a:xfrm>
            </p:grpSpPr>
            <p:sp>
              <p:nvSpPr>
                <p:cNvPr id="226" name="直方体 225"/>
                <p:cNvSpPr/>
                <p:nvPr/>
              </p:nvSpPr>
              <p:spPr bwMode="auto">
                <a:xfrm>
                  <a:off x="7932062" y="3672596"/>
                  <a:ext cx="213494" cy="129821"/>
                </a:xfrm>
                <a:prstGeom prst="cube">
                  <a:avLst>
                    <a:gd name="adj" fmla="val 54557"/>
                  </a:avLst>
                </a:prstGeom>
                <a:solidFill>
                  <a:schemeClr val="accent5"/>
                </a:solidFill>
                <a:ln w="3175" cap="flat" cmpd="sng" algn="ctr">
                  <a:solidFill>
                    <a:schemeClr val="bg1">
                      <a:lumMod val="65000"/>
                    </a:schemeClr>
                  </a:solidFill>
                  <a:prstDash val="solid"/>
                  <a:round/>
                  <a:headEnd type="none" w="med" len="med"/>
                  <a:tailEnd type="none" w="med" len="med"/>
                </a:ln>
                <a:effectLst/>
                <a:extLst/>
              </p:spPr>
              <p:txBody>
                <a:bodyPr wrap="none" anchor="ctr"/>
                <a:lstStyle/>
                <a:p>
                  <a:pPr algn="ctr">
                    <a:defRPr/>
                  </a:pPr>
                  <a:endParaRPr lang="ja-JP" altLang="en-US" sz="1000">
                    <a:latin typeface="ＭＳ Ｐゴシック"/>
                    <a:ea typeface="ＭＳ Ｐゴシック"/>
                  </a:endParaRPr>
                </a:p>
              </p:txBody>
            </p:sp>
            <p:sp>
              <p:nvSpPr>
                <p:cNvPr id="227" name="直方体 226"/>
                <p:cNvSpPr/>
                <p:nvPr/>
              </p:nvSpPr>
              <p:spPr bwMode="auto">
                <a:xfrm>
                  <a:off x="8068257" y="3550090"/>
                  <a:ext cx="104906" cy="248670"/>
                </a:xfrm>
                <a:prstGeom prst="cube">
                  <a:avLst>
                    <a:gd name="adj" fmla="val 54557"/>
                  </a:avLst>
                </a:prstGeom>
                <a:solidFill>
                  <a:schemeClr val="accent5"/>
                </a:solidFill>
                <a:ln w="3175" cap="flat" cmpd="sng" algn="ctr">
                  <a:solidFill>
                    <a:schemeClr val="bg1">
                      <a:lumMod val="65000"/>
                    </a:schemeClr>
                  </a:solidFill>
                  <a:prstDash val="solid"/>
                  <a:round/>
                  <a:headEnd type="none" w="med" len="med"/>
                  <a:tailEnd type="none" w="med" len="med"/>
                </a:ln>
                <a:effectLst/>
                <a:extLst/>
              </p:spPr>
              <p:txBody>
                <a:bodyPr wrap="none" anchor="ctr"/>
                <a:lstStyle/>
                <a:p>
                  <a:pPr algn="ctr">
                    <a:defRPr/>
                  </a:pPr>
                  <a:endParaRPr lang="ja-JP" altLang="en-US" sz="1000" dirty="0">
                    <a:latin typeface="ＭＳ Ｐゴシック"/>
                    <a:ea typeface="ＭＳ Ｐゴシック"/>
                  </a:endParaRPr>
                </a:p>
              </p:txBody>
            </p:sp>
            <p:sp>
              <p:nvSpPr>
                <p:cNvPr id="228" name="正方形/長方形 227"/>
                <p:cNvSpPr/>
                <p:nvPr/>
              </p:nvSpPr>
              <p:spPr bwMode="auto">
                <a:xfrm>
                  <a:off x="7957829" y="3751220"/>
                  <a:ext cx="147237" cy="45711"/>
                </a:xfrm>
                <a:prstGeom prst="rect">
                  <a:avLst/>
                </a:prstGeom>
                <a:solidFill>
                  <a:schemeClr val="accent5"/>
                </a:solidFill>
                <a:ln w="3175" cap="flat" cmpd="sng" algn="ctr">
                  <a:noFill/>
                  <a:prstDash val="solid"/>
                  <a:round/>
                  <a:headEnd type="none" w="med" len="med"/>
                  <a:tailEnd type="none" w="med" len="med"/>
                </a:ln>
                <a:effectLst/>
                <a:extLst/>
              </p:spPr>
              <p:txBody>
                <a:bodyPr wrap="none" anchor="ctr"/>
                <a:lstStyle/>
                <a:p>
                  <a:pPr algn="ctr">
                    <a:defRPr/>
                  </a:pPr>
                  <a:endParaRPr lang="ja-JP" altLang="en-US" sz="1000" dirty="0">
                    <a:latin typeface="ＭＳ Ｐゴシック"/>
                    <a:ea typeface="ＭＳ Ｐゴシック"/>
                  </a:endParaRPr>
                </a:p>
              </p:txBody>
            </p:sp>
            <p:cxnSp>
              <p:nvCxnSpPr>
                <p:cNvPr id="229" name="直線コネクタ 228"/>
                <p:cNvCxnSpPr/>
                <p:nvPr/>
              </p:nvCxnSpPr>
              <p:spPr bwMode="auto">
                <a:xfrm>
                  <a:off x="7974392" y="3802417"/>
                  <a:ext cx="0" cy="7130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0" name="直線コネクタ 229"/>
                <p:cNvCxnSpPr/>
                <p:nvPr/>
              </p:nvCxnSpPr>
              <p:spPr bwMode="auto">
                <a:xfrm>
                  <a:off x="8086662" y="3802417"/>
                  <a:ext cx="0" cy="7130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1" name="直線コネクタ 230"/>
                <p:cNvCxnSpPr/>
                <p:nvPr/>
              </p:nvCxnSpPr>
              <p:spPr bwMode="auto">
                <a:xfrm>
                  <a:off x="8031447" y="3802417"/>
                  <a:ext cx="0" cy="36569"/>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2" name="直線コネクタ 231"/>
                <p:cNvCxnSpPr/>
                <p:nvPr/>
              </p:nvCxnSpPr>
              <p:spPr bwMode="auto">
                <a:xfrm>
                  <a:off x="8119790" y="3791446"/>
                  <a:ext cx="0" cy="3474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8" name="グループ化 162"/>
              <p:cNvGrpSpPr>
                <a:grpSpLocks/>
              </p:cNvGrpSpPr>
              <p:nvPr/>
            </p:nvGrpSpPr>
            <p:grpSpPr bwMode="auto">
              <a:xfrm flipH="1">
                <a:off x="6963097" y="3603465"/>
                <a:ext cx="270537" cy="305351"/>
                <a:chOff x="7932108" y="3550949"/>
                <a:chExt cx="268832" cy="322240"/>
              </a:xfrm>
            </p:grpSpPr>
            <p:sp>
              <p:nvSpPr>
                <p:cNvPr id="219" name="直方体 218"/>
                <p:cNvSpPr/>
                <p:nvPr/>
              </p:nvSpPr>
              <p:spPr bwMode="auto">
                <a:xfrm>
                  <a:off x="7932110" y="3672512"/>
                  <a:ext cx="213977" cy="129282"/>
                </a:xfrm>
                <a:prstGeom prst="cube">
                  <a:avLst>
                    <a:gd name="adj" fmla="val 54557"/>
                  </a:avLst>
                </a:prstGeom>
                <a:solidFill>
                  <a:schemeClr val="accent5"/>
                </a:solidFill>
                <a:ln w="3175" cap="flat" cmpd="sng" algn="ctr">
                  <a:solidFill>
                    <a:schemeClr val="bg1">
                      <a:lumMod val="65000"/>
                    </a:schemeClr>
                  </a:solidFill>
                  <a:prstDash val="solid"/>
                  <a:round/>
                  <a:headEnd type="none" w="med" len="med"/>
                  <a:tailEnd type="none" w="med" len="med"/>
                </a:ln>
                <a:effectLst/>
                <a:extLst/>
              </p:spPr>
              <p:txBody>
                <a:bodyPr wrap="none" anchor="ctr"/>
                <a:lstStyle/>
                <a:p>
                  <a:pPr algn="ctr">
                    <a:defRPr/>
                  </a:pPr>
                  <a:endParaRPr lang="ja-JP" altLang="en-US" sz="1000" dirty="0">
                    <a:latin typeface="ＭＳ Ｐゴシック"/>
                    <a:ea typeface="ＭＳ Ｐゴシック"/>
                  </a:endParaRPr>
                </a:p>
              </p:txBody>
            </p:sp>
            <p:sp>
              <p:nvSpPr>
                <p:cNvPr id="220" name="直方体 219"/>
                <p:cNvSpPr/>
                <p:nvPr/>
              </p:nvSpPr>
              <p:spPr bwMode="auto">
                <a:xfrm>
                  <a:off x="8094879" y="3550948"/>
                  <a:ext cx="106075" cy="248917"/>
                </a:xfrm>
                <a:prstGeom prst="cube">
                  <a:avLst>
                    <a:gd name="adj" fmla="val 54557"/>
                  </a:avLst>
                </a:prstGeom>
                <a:solidFill>
                  <a:schemeClr val="accent5"/>
                </a:solidFill>
                <a:ln w="3175" cap="flat" cmpd="sng" algn="ctr">
                  <a:solidFill>
                    <a:schemeClr val="bg1">
                      <a:lumMod val="65000"/>
                    </a:schemeClr>
                  </a:solidFill>
                  <a:prstDash val="solid"/>
                  <a:round/>
                  <a:headEnd type="none" w="med" len="med"/>
                  <a:tailEnd type="none" w="med" len="med"/>
                </a:ln>
                <a:effectLst/>
                <a:extLst/>
              </p:spPr>
              <p:txBody>
                <a:bodyPr wrap="none" anchor="ctr"/>
                <a:lstStyle/>
                <a:p>
                  <a:pPr algn="ctr">
                    <a:defRPr/>
                  </a:pPr>
                  <a:endParaRPr lang="ja-JP" altLang="en-US" sz="1000">
                    <a:latin typeface="ＭＳ Ｐゴシック"/>
                    <a:ea typeface="ＭＳ Ｐゴシック"/>
                  </a:endParaRPr>
                </a:p>
              </p:txBody>
            </p:sp>
            <p:sp>
              <p:nvSpPr>
                <p:cNvPr id="221" name="正方形/長方形 220"/>
                <p:cNvSpPr/>
                <p:nvPr/>
              </p:nvSpPr>
              <p:spPr bwMode="auto">
                <a:xfrm>
                  <a:off x="7959543" y="3751625"/>
                  <a:ext cx="146310" cy="44381"/>
                </a:xfrm>
                <a:prstGeom prst="rect">
                  <a:avLst/>
                </a:prstGeom>
                <a:solidFill>
                  <a:schemeClr val="accent5"/>
                </a:solidFill>
                <a:ln w="3175" cap="flat" cmpd="sng" algn="ctr">
                  <a:noFill/>
                  <a:prstDash val="solid"/>
                  <a:round/>
                  <a:headEnd type="none" w="med" len="med"/>
                  <a:tailEnd type="none" w="med" len="med"/>
                </a:ln>
                <a:effectLst/>
                <a:extLst/>
              </p:spPr>
              <p:txBody>
                <a:bodyPr wrap="none" anchor="ctr"/>
                <a:lstStyle/>
                <a:p>
                  <a:pPr algn="ctr">
                    <a:defRPr/>
                  </a:pPr>
                  <a:endParaRPr lang="ja-JP" altLang="en-US" sz="1000" dirty="0">
                    <a:latin typeface="ＭＳ Ｐゴシック"/>
                    <a:ea typeface="ＭＳ Ｐゴシック"/>
                  </a:endParaRPr>
                </a:p>
              </p:txBody>
            </p:sp>
            <p:cxnSp>
              <p:nvCxnSpPr>
                <p:cNvPr id="222" name="直線コネクタ 221"/>
                <p:cNvCxnSpPr/>
                <p:nvPr/>
              </p:nvCxnSpPr>
              <p:spPr bwMode="auto">
                <a:xfrm>
                  <a:off x="7974174" y="3801794"/>
                  <a:ext cx="0" cy="71395"/>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3" name="直線コネクタ 222"/>
                <p:cNvCxnSpPr/>
                <p:nvPr/>
              </p:nvCxnSpPr>
              <p:spPr bwMode="auto">
                <a:xfrm>
                  <a:off x="8085736" y="3801794"/>
                  <a:ext cx="0" cy="71395"/>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4" name="直線コネクタ 223"/>
                <p:cNvCxnSpPr/>
                <p:nvPr/>
              </p:nvCxnSpPr>
              <p:spPr bwMode="auto">
                <a:xfrm>
                  <a:off x="8032698" y="3801794"/>
                  <a:ext cx="0" cy="36663"/>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 name="直線コネクタ 224"/>
                <p:cNvCxnSpPr/>
                <p:nvPr/>
              </p:nvCxnSpPr>
              <p:spPr bwMode="auto">
                <a:xfrm>
                  <a:off x="8120483" y="3790216"/>
                  <a:ext cx="0" cy="36663"/>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42" name="グループ化 27"/>
            <p:cNvGrpSpPr>
              <a:grpSpLocks/>
            </p:cNvGrpSpPr>
            <p:nvPr/>
          </p:nvGrpSpPr>
          <p:grpSpPr bwMode="auto">
            <a:xfrm>
              <a:off x="2881119" y="2555777"/>
              <a:ext cx="565521" cy="686908"/>
              <a:chOff x="1618742" y="2370116"/>
              <a:chExt cx="422275" cy="471487"/>
            </a:xfrm>
          </p:grpSpPr>
          <p:pic>
            <p:nvPicPr>
              <p:cNvPr id="210" name="図 30"/>
              <p:cNvPicPr>
                <a:picLocks noChangeAspect="1"/>
              </p:cNvPicPr>
              <p:nvPr/>
            </p:nvPicPr>
            <p:blipFill>
              <a:blip r:embed="rId2"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618742" y="2370116"/>
                <a:ext cx="422275" cy="471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1" name="Picture 10" descr="「山 イラスト」の画像検索結果"/>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72717" y="2382816"/>
                <a:ext cx="306388"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 name="直方体 142"/>
            <p:cNvSpPr/>
            <p:nvPr/>
          </p:nvSpPr>
          <p:spPr bwMode="auto">
            <a:xfrm>
              <a:off x="4779652" y="3129357"/>
              <a:ext cx="1158680" cy="289102"/>
            </a:xfrm>
            <a:prstGeom prst="cube">
              <a:avLst>
                <a:gd name="adj" fmla="val 31920"/>
              </a:avLst>
            </a:prstGeom>
            <a:solidFill>
              <a:schemeClr val="bg1"/>
            </a:solidFill>
            <a:ln w="952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sz="1000">
                <a:latin typeface="ＭＳ Ｐゴシック"/>
                <a:ea typeface="ＭＳ Ｐゴシック"/>
              </a:endParaRPr>
            </a:p>
          </p:txBody>
        </p:sp>
        <p:grpSp>
          <p:nvGrpSpPr>
            <p:cNvPr id="144" name="グループ化 8"/>
            <p:cNvGrpSpPr>
              <a:grpSpLocks/>
            </p:cNvGrpSpPr>
            <p:nvPr/>
          </p:nvGrpSpPr>
          <p:grpSpPr bwMode="auto">
            <a:xfrm>
              <a:off x="5115563" y="2750054"/>
              <a:ext cx="478355" cy="467190"/>
              <a:chOff x="1607580" y="3110281"/>
              <a:chExt cx="478472" cy="395359"/>
            </a:xfrm>
          </p:grpSpPr>
          <p:pic>
            <p:nvPicPr>
              <p:cNvPr id="208" name="図 22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607580" y="3273119"/>
                <a:ext cx="232889" cy="23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 name="Picture 7" descr="j043164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47975" y="3110281"/>
                <a:ext cx="338077" cy="33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5" name="Picture 2" descr="「オフィスプリンター アイコン」の画像検索結果"/>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05515" y="2793997"/>
              <a:ext cx="569773" cy="62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6" name="Picture 12" descr="「WIFI」の画像検索結果"/>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88446" y="2445189"/>
              <a:ext cx="548514" cy="430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7" name="平行四辺形 48"/>
            <p:cNvSpPr>
              <a:spLocks noChangeArrowheads="1"/>
            </p:cNvSpPr>
            <p:nvPr/>
          </p:nvSpPr>
          <p:spPr bwMode="auto">
            <a:xfrm rot="5400000" flipH="1">
              <a:off x="2508918" y="2696069"/>
              <a:ext cx="2097730" cy="1275610"/>
            </a:xfrm>
            <a:prstGeom prst="parallelogram">
              <a:avLst>
                <a:gd name="adj" fmla="val 70655"/>
              </a:avLst>
            </a:prstGeom>
            <a:solidFill>
              <a:srgbClr val="F2F2F2">
                <a:alpha val="49019"/>
              </a:srgbClr>
            </a:solidFill>
            <a:ln w="6350" algn="ctr">
              <a:solidFill>
                <a:schemeClr val="bg1">
                  <a:lumMod val="75000"/>
                </a:schemeClr>
              </a:solidFill>
              <a:round/>
              <a:headEnd/>
              <a:tailEnd/>
            </a:ln>
          </p:spPr>
          <p:txBody>
            <a:bodyPr wrap="none" lIns="72000" tIns="36000" rIns="72000" bIns="36000" anchor="ctr"/>
            <a:lstStyle>
              <a:lvl1pPr>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rgbClr val="FFCC66"/>
                </a:buClr>
                <a:buFont typeface="Wingdings" panose="05000000000000000000" pitchFamily="2" charset="2"/>
                <a:buChar char="n"/>
                <a:defRPr kumimoji="1" sz="1400">
                  <a:solidFill>
                    <a:schemeClr val="tx1"/>
                  </a:solidFill>
                  <a:latin typeface="Arial" panose="020B0604020202020204" pitchFamily="34" charset="0"/>
                  <a:ea typeface="ＭＳ Ｐゴシック" panose="020B0600070205080204" pitchFamily="50" charset="-128"/>
                </a:defRPr>
              </a:lvl9pPr>
            </a:lstStyle>
            <a:p>
              <a:pPr algn="ctr">
                <a:buFontTx/>
                <a:buNone/>
                <a:defRPr/>
              </a:pPr>
              <a:endParaRPr kumimoji="0" lang="ja-JP" altLang="en-US" sz="1000">
                <a:solidFill>
                  <a:srgbClr val="000000"/>
                </a:solidFill>
                <a:latin typeface="ＭＳ Ｐゴシック"/>
                <a:ea typeface="ＭＳ Ｐゴシック"/>
              </a:endParaRPr>
            </a:p>
          </p:txBody>
        </p:sp>
        <p:sp>
          <p:nvSpPr>
            <p:cNvPr id="148" name="角丸四角形 147"/>
            <p:cNvSpPr/>
            <p:nvPr/>
          </p:nvSpPr>
          <p:spPr bwMode="auto">
            <a:xfrm>
              <a:off x="4194998" y="2032418"/>
              <a:ext cx="902229" cy="356831"/>
            </a:xfrm>
            <a:prstGeom prst="roundRect">
              <a:avLst/>
            </a:prstGeom>
            <a:solidFill>
              <a:schemeClr val="bg1"/>
            </a:solidFill>
            <a:ln w="9525" cap="flat" cmpd="sng" algn="ctr">
              <a:solidFill>
                <a:schemeClr val="bg2">
                  <a:lumMod val="50000"/>
                </a:schemeClr>
              </a:solidFill>
              <a:prstDash val="solid"/>
              <a:round/>
              <a:headEnd type="none" w="med" len="med"/>
              <a:tailEnd type="none" w="med" len="med"/>
            </a:ln>
            <a:effectLst/>
            <a:extLst/>
          </p:spPr>
          <p:txBody>
            <a:bodyPr wrap="none" anchor="ctr"/>
            <a:lstStyle/>
            <a:p>
              <a:pPr algn="ctr">
                <a:defRPr/>
              </a:pPr>
              <a:r>
                <a:rPr lang="ja-JP" altLang="en-US" sz="1000" dirty="0">
                  <a:latin typeface="Meiryo UI" panose="020B0604030504040204" pitchFamily="50" charset="-128"/>
                  <a:ea typeface="Meiryo UI" panose="020B0604030504040204" pitchFamily="50" charset="-128"/>
                </a:rPr>
                <a:t>執務室</a:t>
              </a:r>
            </a:p>
          </p:txBody>
        </p:sp>
        <p:grpSp>
          <p:nvGrpSpPr>
            <p:cNvPr id="149" name="グループ化 13"/>
            <p:cNvGrpSpPr>
              <a:grpSpLocks/>
            </p:cNvGrpSpPr>
            <p:nvPr/>
          </p:nvGrpSpPr>
          <p:grpSpPr bwMode="auto">
            <a:xfrm>
              <a:off x="6023373" y="2990588"/>
              <a:ext cx="907809" cy="883499"/>
              <a:chOff x="-525442" y="1766887"/>
              <a:chExt cx="786313" cy="698766"/>
            </a:xfrm>
          </p:grpSpPr>
          <p:cxnSp>
            <p:nvCxnSpPr>
              <p:cNvPr id="199" name="直線コネクタ 198"/>
              <p:cNvCxnSpPr/>
              <p:nvPr/>
            </p:nvCxnSpPr>
            <p:spPr bwMode="auto">
              <a:xfrm>
                <a:off x="174322" y="1984565"/>
                <a:ext cx="5524" cy="281701"/>
              </a:xfrm>
              <a:prstGeom prst="line">
                <a:avLst/>
              </a:prstGeom>
              <a:solidFill>
                <a:schemeClr val="accent1"/>
              </a:solidFill>
              <a:ln w="381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0" name="直線コネクタ 199"/>
              <p:cNvCxnSpPr/>
              <p:nvPr/>
            </p:nvCxnSpPr>
            <p:spPr bwMode="auto">
              <a:xfrm>
                <a:off x="-89011" y="1993712"/>
                <a:ext cx="7366" cy="283530"/>
              </a:xfrm>
              <a:prstGeom prst="line">
                <a:avLst/>
              </a:prstGeom>
              <a:solidFill>
                <a:schemeClr val="accent1"/>
              </a:solidFill>
              <a:ln w="381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1" name="直線コネクタ 200"/>
              <p:cNvCxnSpPr/>
              <p:nvPr/>
            </p:nvCxnSpPr>
            <p:spPr bwMode="auto">
              <a:xfrm>
                <a:off x="-149779" y="2180293"/>
                <a:ext cx="5524" cy="279872"/>
              </a:xfrm>
              <a:prstGeom prst="line">
                <a:avLst/>
              </a:prstGeom>
              <a:solidFill>
                <a:schemeClr val="accent1"/>
              </a:solidFill>
              <a:ln w="381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2" name="直線コネクタ 201"/>
              <p:cNvCxnSpPr/>
              <p:nvPr/>
            </p:nvCxnSpPr>
            <p:spPr bwMode="auto">
              <a:xfrm>
                <a:off x="-413112" y="2182122"/>
                <a:ext cx="7366" cy="283531"/>
              </a:xfrm>
              <a:prstGeom prst="line">
                <a:avLst/>
              </a:prstGeom>
              <a:solidFill>
                <a:schemeClr val="accent1"/>
              </a:solidFill>
              <a:ln w="38100"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03" name="楕円 227"/>
              <p:cNvSpPr/>
              <p:nvPr/>
            </p:nvSpPr>
            <p:spPr bwMode="auto">
              <a:xfrm rot="20622242">
                <a:off x="-514393" y="1851032"/>
                <a:ext cx="775264" cy="358529"/>
              </a:xfrm>
              <a:prstGeom prst="ellipse">
                <a:avLst/>
              </a:prstGeom>
              <a:solidFill>
                <a:schemeClr val="bg1">
                  <a:lumMod val="75000"/>
                </a:schemeClr>
              </a:solidFill>
              <a:ln w="3175" cap="flat" cmpd="sng" algn="ctr">
                <a:noFill/>
                <a:prstDash val="solid"/>
                <a:round/>
                <a:headEnd type="none" w="med" len="med"/>
                <a:tailEnd type="none" w="med" len="med"/>
              </a:ln>
              <a:effectLst/>
              <a:extLst/>
            </p:spPr>
            <p:txBody>
              <a:bodyPr wrap="none" anchor="ctr"/>
              <a:lstStyle/>
              <a:p>
                <a:pPr algn="ctr">
                  <a:defRPr/>
                </a:pPr>
                <a:endParaRPr lang="ja-JP" altLang="en-US" sz="1000">
                  <a:latin typeface="ＭＳ Ｐゴシック"/>
                  <a:ea typeface="ＭＳ Ｐゴシック"/>
                </a:endParaRPr>
              </a:p>
            </p:txBody>
          </p:sp>
          <p:grpSp>
            <p:nvGrpSpPr>
              <p:cNvPr id="204" name="グループ化 8"/>
              <p:cNvGrpSpPr>
                <a:grpSpLocks/>
              </p:cNvGrpSpPr>
              <p:nvPr/>
            </p:nvGrpSpPr>
            <p:grpSpPr bwMode="auto">
              <a:xfrm>
                <a:off x="-525442" y="1766887"/>
                <a:ext cx="784615" cy="435461"/>
                <a:chOff x="-658313" y="1746488"/>
                <a:chExt cx="784615" cy="435461"/>
              </a:xfrm>
            </p:grpSpPr>
            <p:sp>
              <p:nvSpPr>
                <p:cNvPr id="205" name="楕円 233"/>
                <p:cNvSpPr/>
                <p:nvPr/>
              </p:nvSpPr>
              <p:spPr bwMode="auto">
                <a:xfrm rot="20622242">
                  <a:off x="-649106" y="1823316"/>
                  <a:ext cx="775265" cy="358530"/>
                </a:xfrm>
                <a:prstGeom prst="ellipse">
                  <a:avLst/>
                </a:prstGeom>
                <a:solidFill>
                  <a:schemeClr val="tx2">
                    <a:lumMod val="85000"/>
                  </a:schemeClr>
                </a:solidFill>
                <a:ln w="3175" cap="flat" cmpd="sng" algn="ctr">
                  <a:noFill/>
                  <a:prstDash val="solid"/>
                  <a:round/>
                  <a:headEnd type="none" w="med" len="med"/>
                  <a:tailEnd type="none" w="med" len="med"/>
                </a:ln>
                <a:effectLst/>
                <a:extLst/>
              </p:spPr>
              <p:txBody>
                <a:bodyPr wrap="none" anchor="ctr"/>
                <a:lstStyle/>
                <a:p>
                  <a:pPr algn="ctr">
                    <a:defRPr/>
                  </a:pPr>
                  <a:endParaRPr lang="ja-JP" altLang="en-US" sz="1000">
                    <a:latin typeface="ＭＳ Ｐゴシック"/>
                    <a:ea typeface="ＭＳ Ｐゴシック"/>
                  </a:endParaRPr>
                </a:p>
              </p:txBody>
            </p:sp>
            <p:sp>
              <p:nvSpPr>
                <p:cNvPr id="206" name="正方形/長方形 205"/>
                <p:cNvSpPr/>
                <p:nvPr/>
              </p:nvSpPr>
              <p:spPr bwMode="auto">
                <a:xfrm rot="21032366">
                  <a:off x="-639898" y="2009897"/>
                  <a:ext cx="46037" cy="124388"/>
                </a:xfrm>
                <a:prstGeom prst="rect">
                  <a:avLst/>
                </a:prstGeom>
                <a:solidFill>
                  <a:schemeClr val="tx2">
                    <a:lumMod val="85000"/>
                  </a:schemeClr>
                </a:solidFill>
                <a:ln w="9525" cap="flat" cmpd="sng" algn="ctr">
                  <a:noFill/>
                  <a:prstDash val="solid"/>
                  <a:round/>
                  <a:headEnd type="none" w="med" len="med"/>
                  <a:tailEnd type="none" w="med" len="med"/>
                </a:ln>
                <a:effectLst/>
                <a:extLst/>
              </p:spPr>
              <p:txBody>
                <a:bodyPr wrap="none" anchor="ctr"/>
                <a:lstStyle/>
                <a:p>
                  <a:pPr algn="ctr">
                    <a:defRPr/>
                  </a:pPr>
                  <a:endParaRPr lang="ja-JP" altLang="en-US" sz="1000">
                    <a:latin typeface="ＭＳ Ｐゴシック"/>
                    <a:ea typeface="ＭＳ Ｐゴシック"/>
                  </a:endParaRPr>
                </a:p>
              </p:txBody>
            </p:sp>
            <p:sp>
              <p:nvSpPr>
                <p:cNvPr id="207" name="楕円 235"/>
                <p:cNvSpPr/>
                <p:nvPr/>
              </p:nvSpPr>
              <p:spPr bwMode="auto">
                <a:xfrm rot="20622242">
                  <a:off x="-658313" y="1746488"/>
                  <a:ext cx="775264" cy="358530"/>
                </a:xfrm>
                <a:prstGeom prst="ellipse">
                  <a:avLst/>
                </a:prstGeom>
                <a:solidFill>
                  <a:schemeClr val="accent3">
                    <a:lumMod val="95000"/>
                  </a:schemeClr>
                </a:solidFill>
                <a:ln w="3175" cap="flat" cmpd="sng" algn="ctr">
                  <a:solidFill>
                    <a:schemeClr val="bg1">
                      <a:lumMod val="65000"/>
                    </a:schemeClr>
                  </a:solidFill>
                  <a:prstDash val="solid"/>
                  <a:round/>
                  <a:headEnd type="none" w="med" len="med"/>
                  <a:tailEnd type="none" w="med" len="med"/>
                </a:ln>
                <a:effectLst/>
                <a:extLst/>
              </p:spPr>
              <p:txBody>
                <a:bodyPr wrap="none" anchor="ctr"/>
                <a:lstStyle/>
                <a:p>
                  <a:pPr algn="ctr">
                    <a:defRPr/>
                  </a:pPr>
                  <a:endParaRPr lang="ja-JP" altLang="en-US" sz="1000">
                    <a:latin typeface="ＭＳ Ｐゴシック"/>
                    <a:ea typeface="ＭＳ Ｐゴシック"/>
                  </a:endParaRPr>
                </a:p>
              </p:txBody>
            </p:sp>
          </p:grpSp>
        </p:grpSp>
        <p:grpSp>
          <p:nvGrpSpPr>
            <p:cNvPr id="150" name="グループ化 13"/>
            <p:cNvGrpSpPr>
              <a:grpSpLocks/>
            </p:cNvGrpSpPr>
            <p:nvPr/>
          </p:nvGrpSpPr>
          <p:grpSpPr bwMode="auto">
            <a:xfrm>
              <a:off x="6184951" y="2798622"/>
              <a:ext cx="482606" cy="471816"/>
              <a:chOff x="1247588" y="3360330"/>
              <a:chExt cx="470961" cy="392732"/>
            </a:xfrm>
          </p:grpSpPr>
          <p:pic>
            <p:nvPicPr>
              <p:cNvPr id="197" name="Picture 24" descr="j043262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65788" y="3360330"/>
                <a:ext cx="352761" cy="35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8" name="図 225"/>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1247588" y="3520541"/>
                <a:ext cx="232889" cy="23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51" name="直線矢印コネクタ 150"/>
            <p:cNvCxnSpPr>
              <a:stCxn id="167" idx="2"/>
              <a:endCxn id="203" idx="4"/>
            </p:cNvCxnSpPr>
            <p:nvPr/>
          </p:nvCxnSpPr>
          <p:spPr bwMode="auto">
            <a:xfrm flipH="1" flipV="1">
              <a:off x="6547360" y="3541184"/>
              <a:ext cx="1491482" cy="1912220"/>
            </a:xfrm>
            <a:prstGeom prst="straightConnector1">
              <a:avLst/>
            </a:prstGeom>
            <a:solidFill>
              <a:schemeClr val="accent1"/>
            </a:solidFill>
            <a:ln w="6350" cap="flat" cmpd="sng" algn="ctr">
              <a:solidFill>
                <a:schemeClr val="tx1"/>
              </a:solidFill>
              <a:prstDash val="solid"/>
              <a:round/>
              <a:headEnd type="none" w="med" len="med"/>
              <a:tailEnd type="oval"/>
            </a:ln>
            <a:effectLst/>
            <a:extLst/>
          </p:spPr>
        </p:cxnSp>
        <p:pic>
          <p:nvPicPr>
            <p:cNvPr id="152" name="Picture 2" descr="「オフィスプリンター アイコン」の画像検索結果"/>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30600" y="4392158"/>
              <a:ext cx="569773" cy="622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 name="Picture 2" descr="「オフィスプリンター アイコン」の画像検索結果"/>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90822" y="2793997"/>
              <a:ext cx="569773" cy="62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 name="角丸四角形 153"/>
            <p:cNvSpPr/>
            <p:nvPr/>
          </p:nvSpPr>
          <p:spPr bwMode="auto">
            <a:xfrm>
              <a:off x="594309" y="1962677"/>
              <a:ext cx="2800181" cy="456312"/>
            </a:xfrm>
            <a:prstGeom prst="roundRect">
              <a:avLst/>
            </a:prstGeom>
            <a:solidFill>
              <a:schemeClr val="bg2"/>
            </a:solidFill>
            <a:ln w="9525" cap="flat" cmpd="sng" algn="ctr">
              <a:solidFill>
                <a:schemeClr val="bg2">
                  <a:lumMod val="50000"/>
                </a:schemeClr>
              </a:solidFill>
              <a:prstDash val="solid"/>
              <a:round/>
              <a:headEnd type="none" w="med" len="med"/>
              <a:tailEnd type="none" w="med" len="med"/>
            </a:ln>
            <a:effectLst/>
            <a:extLst/>
          </p:spPr>
          <p:txBody>
            <a:bodyPr wrap="none" anchor="ctr"/>
            <a:lstStyle/>
            <a:p>
              <a:pPr algn="ctr">
                <a:defRPr/>
              </a:pPr>
              <a:r>
                <a:rPr lang="ja-JP" altLang="en-US" sz="1000" dirty="0" smtClean="0">
                  <a:latin typeface="Meiryo UI" panose="020B0604030504040204" pitchFamily="50" charset="-128"/>
                  <a:ea typeface="Meiryo UI" panose="020B0604030504040204" pitchFamily="50" charset="-128"/>
                </a:rPr>
                <a:t>本庁／区役所／事務所等</a:t>
              </a:r>
              <a:endParaRPr lang="ja-JP" altLang="en-US" sz="1000" dirty="0">
                <a:latin typeface="Meiryo UI" panose="020B0604030504040204" pitchFamily="50" charset="-128"/>
                <a:ea typeface="Meiryo UI" panose="020B0604030504040204" pitchFamily="50" charset="-128"/>
              </a:endParaRPr>
            </a:p>
          </p:txBody>
        </p:sp>
        <p:sp>
          <p:nvSpPr>
            <p:cNvPr id="155" name="角丸四角形 154"/>
            <p:cNvSpPr/>
            <p:nvPr/>
          </p:nvSpPr>
          <p:spPr bwMode="auto">
            <a:xfrm>
              <a:off x="991088" y="3242687"/>
              <a:ext cx="842498" cy="379302"/>
            </a:xfrm>
            <a:prstGeom prst="roundRect">
              <a:avLst/>
            </a:prstGeom>
            <a:solidFill>
              <a:schemeClr val="bg1"/>
            </a:solidFill>
            <a:ln w="9525" cap="flat" cmpd="sng" algn="ctr">
              <a:solidFill>
                <a:schemeClr val="bg2">
                  <a:lumMod val="50000"/>
                </a:schemeClr>
              </a:solidFill>
              <a:prstDash val="solid"/>
              <a:round/>
              <a:headEnd type="none" w="med" len="med"/>
              <a:tailEnd type="none" w="med" len="med"/>
            </a:ln>
            <a:effectLst/>
            <a:extLst/>
          </p:spPr>
          <p:txBody>
            <a:bodyPr wrap="none" anchor="ctr"/>
            <a:lstStyle/>
            <a:p>
              <a:pPr algn="ctr">
                <a:defRPr/>
              </a:pPr>
              <a:r>
                <a:rPr lang="ja-JP" altLang="en-US" sz="1000" dirty="0">
                  <a:latin typeface="Meiryo UI" panose="020B0604030504040204" pitchFamily="50" charset="-128"/>
                  <a:ea typeface="Meiryo UI" panose="020B0604030504040204" pitchFamily="50" charset="-128"/>
                </a:rPr>
                <a:t>会議室</a:t>
              </a:r>
            </a:p>
          </p:txBody>
        </p:sp>
        <p:pic>
          <p:nvPicPr>
            <p:cNvPr id="156" name="Picture 12" descr="「WIFI」の画像検索結果"/>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20236" y="2754679"/>
              <a:ext cx="554890" cy="435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7" name="グループ化 8"/>
            <p:cNvGrpSpPr>
              <a:grpSpLocks/>
            </p:cNvGrpSpPr>
            <p:nvPr/>
          </p:nvGrpSpPr>
          <p:grpSpPr bwMode="auto">
            <a:xfrm>
              <a:off x="3746407" y="3268125"/>
              <a:ext cx="1798611" cy="670718"/>
              <a:chOff x="2203694" y="2859273"/>
              <a:chExt cx="1343025" cy="460375"/>
            </a:xfrm>
          </p:grpSpPr>
          <p:sp>
            <p:nvSpPr>
              <p:cNvPr id="190" name="直方体 189"/>
              <p:cNvSpPr/>
              <p:nvPr/>
            </p:nvSpPr>
            <p:spPr bwMode="auto">
              <a:xfrm>
                <a:off x="2203694" y="3121210"/>
                <a:ext cx="1343025" cy="198438"/>
              </a:xfrm>
              <a:prstGeom prst="cube">
                <a:avLst>
                  <a:gd name="adj" fmla="val 31920"/>
                </a:avLst>
              </a:prstGeom>
              <a:solidFill>
                <a:schemeClr val="bg1"/>
              </a:solidFill>
              <a:ln w="952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sz="1000">
                  <a:latin typeface="ＭＳ Ｐゴシック"/>
                  <a:ea typeface="ＭＳ Ｐゴシック"/>
                </a:endParaRPr>
              </a:p>
            </p:txBody>
          </p:sp>
          <p:grpSp>
            <p:nvGrpSpPr>
              <p:cNvPr id="191" name="グループ化 13"/>
              <p:cNvGrpSpPr>
                <a:grpSpLocks/>
              </p:cNvGrpSpPr>
              <p:nvPr/>
            </p:nvGrpSpPr>
            <p:grpSpPr bwMode="auto">
              <a:xfrm>
                <a:off x="2629005" y="2859273"/>
                <a:ext cx="358775" cy="323850"/>
                <a:chOff x="1444960" y="3397295"/>
                <a:chExt cx="470961" cy="392731"/>
              </a:xfrm>
            </p:grpSpPr>
            <p:pic>
              <p:nvPicPr>
                <p:cNvPr id="195" name="Picture 24" descr="j043262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63160" y="3397295"/>
                  <a:ext cx="352761" cy="35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6" name="図 225"/>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1444960" y="3557505"/>
                  <a:ext cx="232889" cy="23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2" name="グループ化 13"/>
              <p:cNvGrpSpPr>
                <a:grpSpLocks/>
              </p:cNvGrpSpPr>
              <p:nvPr/>
            </p:nvGrpSpPr>
            <p:grpSpPr bwMode="auto">
              <a:xfrm>
                <a:off x="3047657" y="2859273"/>
                <a:ext cx="358775" cy="323850"/>
                <a:chOff x="1444960" y="3397295"/>
                <a:chExt cx="470961" cy="392731"/>
              </a:xfrm>
            </p:grpSpPr>
            <p:pic>
              <p:nvPicPr>
                <p:cNvPr id="193" name="Picture 24" descr="j043262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63160" y="3397295"/>
                  <a:ext cx="352761" cy="35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 name="図 225"/>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1444960" y="3557505"/>
                  <a:ext cx="232889" cy="23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58" name="直方体 157"/>
            <p:cNvSpPr/>
            <p:nvPr/>
          </p:nvSpPr>
          <p:spPr bwMode="auto">
            <a:xfrm>
              <a:off x="3197896" y="4172438"/>
              <a:ext cx="1796485" cy="289104"/>
            </a:xfrm>
            <a:prstGeom prst="cube">
              <a:avLst>
                <a:gd name="adj" fmla="val 31920"/>
              </a:avLst>
            </a:prstGeom>
            <a:solidFill>
              <a:schemeClr val="bg1"/>
            </a:solidFill>
            <a:ln w="952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sz="1000">
                <a:latin typeface="ＭＳ Ｐゴシック"/>
                <a:ea typeface="ＭＳ Ｐゴシック"/>
              </a:endParaRPr>
            </a:p>
          </p:txBody>
        </p:sp>
        <p:grpSp>
          <p:nvGrpSpPr>
            <p:cNvPr id="159" name="グループ化 8"/>
            <p:cNvGrpSpPr>
              <a:grpSpLocks/>
            </p:cNvGrpSpPr>
            <p:nvPr/>
          </p:nvGrpSpPr>
          <p:grpSpPr bwMode="auto">
            <a:xfrm>
              <a:off x="3910111" y="3797763"/>
              <a:ext cx="480480" cy="471816"/>
              <a:chOff x="1607580" y="3110281"/>
              <a:chExt cx="478472" cy="395359"/>
            </a:xfrm>
          </p:grpSpPr>
          <p:pic>
            <p:nvPicPr>
              <p:cNvPr id="188" name="図 221"/>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1607580" y="3273119"/>
                <a:ext cx="232889" cy="23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9" name="Picture 7" descr="j043164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47975" y="3110281"/>
                <a:ext cx="338077" cy="33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0" name="Picture 32" descr="「ip電話」の画像検索結果"/>
            <p:cNvPicPr>
              <a:picLocks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54372" y="3900821"/>
              <a:ext cx="454968" cy="36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 name="図 7"/>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3382859" y="3990734"/>
              <a:ext cx="241809" cy="276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2" name="Picture 6" descr="C:\Users\dnakajima\Desktop\MicrosoftAvatar\MC900432621.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99538" y="3795449"/>
              <a:ext cx="363800" cy="416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 name="直方体 162"/>
            <p:cNvSpPr/>
            <p:nvPr/>
          </p:nvSpPr>
          <p:spPr bwMode="auto">
            <a:xfrm>
              <a:off x="2583477" y="4688199"/>
              <a:ext cx="1796484" cy="289102"/>
            </a:xfrm>
            <a:prstGeom prst="cube">
              <a:avLst>
                <a:gd name="adj" fmla="val 31920"/>
              </a:avLst>
            </a:prstGeom>
            <a:solidFill>
              <a:schemeClr val="bg1"/>
            </a:solidFill>
            <a:ln w="9525" cap="flat" cmpd="sng" algn="ctr">
              <a:solidFill>
                <a:schemeClr val="tx1">
                  <a:lumMod val="50000"/>
                  <a:lumOff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defRPr/>
              </a:pPr>
              <a:endParaRPr lang="ja-JP" altLang="en-US" sz="1000">
                <a:latin typeface="ＭＳ Ｐゴシック"/>
                <a:ea typeface="ＭＳ Ｐゴシック"/>
              </a:endParaRPr>
            </a:p>
          </p:txBody>
        </p:sp>
        <p:grpSp>
          <p:nvGrpSpPr>
            <p:cNvPr id="164" name="グループ化 11"/>
            <p:cNvGrpSpPr>
              <a:grpSpLocks/>
            </p:cNvGrpSpPr>
            <p:nvPr/>
          </p:nvGrpSpPr>
          <p:grpSpPr bwMode="auto">
            <a:xfrm>
              <a:off x="2732298" y="4311208"/>
              <a:ext cx="480480" cy="471816"/>
              <a:chOff x="835257" y="3356337"/>
              <a:chExt cx="462755" cy="396725"/>
            </a:xfrm>
          </p:grpSpPr>
          <p:pic>
            <p:nvPicPr>
              <p:cNvPr id="186" name="図 7"/>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835257" y="3520541"/>
                <a:ext cx="232889" cy="23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7" name="Picture 6" descr="C:\Users\dnakajima\Desktop\MicrosoftAvatar\MC900432621.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47632" y="3356337"/>
                <a:ext cx="350380" cy="35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5" name="グループ化 8"/>
            <p:cNvGrpSpPr>
              <a:grpSpLocks/>
            </p:cNvGrpSpPr>
            <p:nvPr/>
          </p:nvGrpSpPr>
          <p:grpSpPr bwMode="auto">
            <a:xfrm>
              <a:off x="3278684" y="4311208"/>
              <a:ext cx="480480" cy="471816"/>
              <a:chOff x="1607580" y="3110281"/>
              <a:chExt cx="478472" cy="395359"/>
            </a:xfrm>
          </p:grpSpPr>
          <p:pic>
            <p:nvPicPr>
              <p:cNvPr id="184" name="図 221"/>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1607580" y="3273119"/>
                <a:ext cx="232889" cy="23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5" name="Picture 7" descr="j043164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47975" y="3110281"/>
                <a:ext cx="338077" cy="33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6" name="Picture 32" descr="「ip電話」の画像検索結果"/>
            <p:cNvPicPr>
              <a:picLocks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39951" y="4406819"/>
              <a:ext cx="454968" cy="367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7" name="角丸四角形 166"/>
            <p:cNvSpPr/>
            <p:nvPr/>
          </p:nvSpPr>
          <p:spPr bwMode="auto">
            <a:xfrm>
              <a:off x="5808926" y="4406663"/>
              <a:ext cx="4459833" cy="1046741"/>
            </a:xfrm>
            <a:prstGeom prst="roundRect">
              <a:avLst/>
            </a:prstGeom>
            <a:solidFill>
              <a:schemeClr val="accent1">
                <a:lumMod val="20000"/>
                <a:lumOff val="80000"/>
              </a:schemeClr>
            </a:solidFill>
            <a:ln w="6350" algn="ctr">
              <a:solidFill>
                <a:schemeClr val="bg2">
                  <a:lumMod val="60000"/>
                  <a:lumOff val="40000"/>
                </a:schemeClr>
              </a:solidFill>
              <a:miter lim="800000"/>
              <a:headEnd/>
              <a:tailEnd/>
            </a:ln>
            <a:effectLst>
              <a:outerShdw blurRad="50800" dist="50800" dir="2700000" algn="tl" rotWithShape="0">
                <a:schemeClr val="bg1">
                  <a:lumMod val="50000"/>
                  <a:alpha val="40000"/>
                </a:schemeClr>
              </a:outerShdw>
            </a:effectLst>
            <a:extLst/>
          </p:spPr>
          <p:txBody>
            <a:bodyPr lIns="0" tIns="46800" rIns="0" bIns="46800" anchor="ctr"/>
            <a:lstStyle/>
            <a:p>
              <a:pPr eaLnBrk="0" hangingPunct="0">
                <a:spcBef>
                  <a:spcPct val="0"/>
                </a:spcBef>
                <a:defRPr/>
              </a:pPr>
              <a:r>
                <a:rPr lang="ja-JP" altLang="en-US" sz="1100" dirty="0" smtClean="0">
                  <a:latin typeface="Meiryo UI" panose="020B0604030504040204" pitchFamily="50" charset="-128"/>
                  <a:ea typeface="Meiryo UI" panose="020B0604030504040204" pitchFamily="50" charset="-128"/>
                </a:rPr>
                <a:t>関係者が場所にとらわれず、</a:t>
              </a:r>
              <a:endParaRPr lang="en-US" altLang="ja-JP" sz="1100" dirty="0" smtClean="0">
                <a:latin typeface="Meiryo UI" panose="020B0604030504040204" pitchFamily="50" charset="-128"/>
                <a:ea typeface="Meiryo UI" panose="020B0604030504040204" pitchFamily="50" charset="-128"/>
              </a:endParaRPr>
            </a:p>
            <a:p>
              <a:pPr eaLnBrk="0" hangingPunct="0">
                <a:spcBef>
                  <a:spcPct val="0"/>
                </a:spcBef>
                <a:defRPr/>
              </a:pPr>
              <a:r>
                <a:rPr lang="ja-JP" altLang="en-US" sz="1100" dirty="0" smtClean="0">
                  <a:latin typeface="Meiryo UI" panose="020B0604030504040204" pitchFamily="50" charset="-128"/>
                  <a:ea typeface="Meiryo UI" panose="020B0604030504040204" pitchFamily="50" charset="-128"/>
                </a:rPr>
                <a:t>様々な場所で必要な業務ができる</a:t>
              </a:r>
              <a:endParaRPr lang="en-US" altLang="ja-JP" sz="1100" dirty="0">
                <a:latin typeface="Meiryo UI" panose="020B0604030504040204" pitchFamily="50" charset="-128"/>
                <a:ea typeface="Meiryo UI" panose="020B0604030504040204" pitchFamily="50" charset="-128"/>
              </a:endParaRPr>
            </a:p>
          </p:txBody>
        </p:sp>
        <p:grpSp>
          <p:nvGrpSpPr>
            <p:cNvPr id="168" name="グループ化 11"/>
            <p:cNvGrpSpPr>
              <a:grpSpLocks/>
            </p:cNvGrpSpPr>
            <p:nvPr/>
          </p:nvGrpSpPr>
          <p:grpSpPr bwMode="auto">
            <a:xfrm>
              <a:off x="2306969" y="3459887"/>
              <a:ext cx="480480" cy="471816"/>
              <a:chOff x="835257" y="3356337"/>
              <a:chExt cx="462755" cy="396725"/>
            </a:xfrm>
          </p:grpSpPr>
          <p:pic>
            <p:nvPicPr>
              <p:cNvPr id="182" name="図 7"/>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835257" y="3520541"/>
                <a:ext cx="232889" cy="23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3" name="Picture 6" descr="C:\Users\dnakajima\Desktop\MicrosoftAvatar\MC900432621.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47632" y="3356337"/>
                <a:ext cx="350380" cy="350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9" name="グループ化 8"/>
            <p:cNvGrpSpPr>
              <a:grpSpLocks/>
            </p:cNvGrpSpPr>
            <p:nvPr/>
          </p:nvGrpSpPr>
          <p:grpSpPr bwMode="auto">
            <a:xfrm>
              <a:off x="2855605" y="3387001"/>
              <a:ext cx="480480" cy="471816"/>
              <a:chOff x="1607580" y="3110281"/>
              <a:chExt cx="478472" cy="395359"/>
            </a:xfrm>
          </p:grpSpPr>
          <p:pic>
            <p:nvPicPr>
              <p:cNvPr id="180" name="図 221"/>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1607580" y="3273119"/>
                <a:ext cx="232889" cy="23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1" name="Picture 7" descr="j043164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47975" y="3110281"/>
                <a:ext cx="338077" cy="33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70" name="直線矢印コネクタ 169"/>
            <p:cNvCxnSpPr/>
            <p:nvPr/>
          </p:nvCxnSpPr>
          <p:spPr bwMode="auto">
            <a:xfrm flipH="1" flipV="1">
              <a:off x="2552398" y="4058327"/>
              <a:ext cx="244799" cy="370769"/>
            </a:xfrm>
            <a:prstGeom prst="straightConnector1">
              <a:avLst/>
            </a:prstGeom>
            <a:ln>
              <a:tailEnd type="triangle"/>
            </a:ln>
            <a:extLst/>
          </p:spPr>
          <p:style>
            <a:lnRef idx="1">
              <a:schemeClr val="dk1"/>
            </a:lnRef>
            <a:fillRef idx="0">
              <a:schemeClr val="dk1"/>
            </a:fillRef>
            <a:effectRef idx="0">
              <a:schemeClr val="dk1"/>
            </a:effectRef>
            <a:fontRef idx="minor">
              <a:schemeClr val="tx1"/>
            </a:fontRef>
          </p:style>
        </p:cxnSp>
        <p:cxnSp>
          <p:nvCxnSpPr>
            <p:cNvPr id="171" name="直線矢印コネクタ 170"/>
            <p:cNvCxnSpPr/>
            <p:nvPr/>
          </p:nvCxnSpPr>
          <p:spPr bwMode="auto">
            <a:xfrm flipH="1" flipV="1">
              <a:off x="2551557" y="4058293"/>
              <a:ext cx="244799" cy="370769"/>
            </a:xfrm>
            <a:prstGeom prst="straightConnector1">
              <a:avLst/>
            </a:prstGeom>
            <a:ln>
              <a:tailEnd type="triangle"/>
            </a:ln>
            <a:extLst/>
          </p:spPr>
          <p:style>
            <a:lnRef idx="1">
              <a:schemeClr val="dk1"/>
            </a:lnRef>
            <a:fillRef idx="0">
              <a:schemeClr val="dk1"/>
            </a:fillRef>
            <a:effectRef idx="0">
              <a:schemeClr val="dk1"/>
            </a:effectRef>
            <a:fontRef idx="minor">
              <a:schemeClr val="tx1"/>
            </a:fontRef>
          </p:style>
        </p:cxnSp>
        <p:cxnSp>
          <p:nvCxnSpPr>
            <p:cNvPr id="172" name="直線矢印コネクタ 171"/>
            <p:cNvCxnSpPr/>
            <p:nvPr/>
          </p:nvCxnSpPr>
          <p:spPr bwMode="auto">
            <a:xfrm flipH="1" flipV="1">
              <a:off x="3061957" y="3891468"/>
              <a:ext cx="244799" cy="370769"/>
            </a:xfrm>
            <a:prstGeom prst="straightConnector1">
              <a:avLst/>
            </a:prstGeom>
            <a:ln>
              <a:tailEnd type="triangle"/>
            </a:ln>
            <a:extLst/>
          </p:spPr>
          <p:style>
            <a:lnRef idx="1">
              <a:schemeClr val="dk1"/>
            </a:lnRef>
            <a:fillRef idx="0">
              <a:schemeClr val="dk1"/>
            </a:fillRef>
            <a:effectRef idx="0">
              <a:schemeClr val="dk1"/>
            </a:effectRef>
            <a:fontRef idx="minor">
              <a:schemeClr val="tx1"/>
            </a:fontRef>
          </p:style>
        </p:cxnSp>
        <p:cxnSp>
          <p:nvCxnSpPr>
            <p:cNvPr id="173" name="直線矢印コネクタ 172"/>
            <p:cNvCxnSpPr/>
            <p:nvPr/>
          </p:nvCxnSpPr>
          <p:spPr bwMode="auto">
            <a:xfrm flipV="1">
              <a:off x="1977558" y="4058173"/>
              <a:ext cx="414575" cy="759772"/>
            </a:xfrm>
            <a:prstGeom prst="straightConnector1">
              <a:avLst/>
            </a:prstGeom>
            <a:solidFill>
              <a:schemeClr val="accent1"/>
            </a:solidFill>
            <a:ln w="6350" cap="flat" cmpd="sng" algn="ctr">
              <a:solidFill>
                <a:schemeClr val="tx1"/>
              </a:solidFill>
              <a:prstDash val="solid"/>
              <a:round/>
              <a:headEnd type="none" w="med" len="med"/>
              <a:tailEnd type="oval"/>
            </a:ln>
            <a:effectLst/>
            <a:extLst/>
          </p:spPr>
        </p:cxnSp>
        <p:grpSp>
          <p:nvGrpSpPr>
            <p:cNvPr id="174" name="グループ化 13"/>
            <p:cNvGrpSpPr>
              <a:grpSpLocks/>
            </p:cNvGrpSpPr>
            <p:nvPr/>
          </p:nvGrpSpPr>
          <p:grpSpPr bwMode="auto">
            <a:xfrm>
              <a:off x="6523406" y="2956408"/>
              <a:ext cx="482606" cy="471816"/>
              <a:chOff x="1247588" y="3360330"/>
              <a:chExt cx="470961" cy="392732"/>
            </a:xfrm>
          </p:grpSpPr>
          <p:pic>
            <p:nvPicPr>
              <p:cNvPr id="178" name="Picture 24" descr="j043262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365788" y="3360330"/>
                <a:ext cx="352761" cy="352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9" name="図 225"/>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flipH="1">
                <a:off x="1247588" y="3520541"/>
                <a:ext cx="232889" cy="23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75" name="グループ化 8"/>
            <p:cNvGrpSpPr>
              <a:grpSpLocks/>
            </p:cNvGrpSpPr>
            <p:nvPr/>
          </p:nvGrpSpPr>
          <p:grpSpPr bwMode="auto">
            <a:xfrm>
              <a:off x="5971182" y="3201552"/>
              <a:ext cx="480480" cy="471816"/>
              <a:chOff x="1607580" y="3110281"/>
              <a:chExt cx="478472" cy="395359"/>
            </a:xfrm>
          </p:grpSpPr>
          <p:pic>
            <p:nvPicPr>
              <p:cNvPr id="176" name="図 221"/>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1607580" y="3273119"/>
                <a:ext cx="232889" cy="2325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 name="Picture 7" descr="j043164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747975" y="3110281"/>
                <a:ext cx="338077" cy="338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61" name="フローチャート: 組合せ 260"/>
          <p:cNvSpPr/>
          <p:nvPr/>
        </p:nvSpPr>
        <p:spPr>
          <a:xfrm>
            <a:off x="1807437" y="1209179"/>
            <a:ext cx="5056094" cy="173813"/>
          </a:xfrm>
          <a:prstGeom prst="flowChartMerge">
            <a:avLst/>
          </a:prstGeom>
          <a:solidFill>
            <a:srgbClr val="FF66CC"/>
          </a:solidFill>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endParaRPr lang="ja-JP" altLang="en-US" sz="1015" dirty="0">
              <a:solidFill>
                <a:schemeClr val="tx1"/>
              </a:solidFill>
              <a:ea typeface="Meiryo UI" panose="020B0604030504040204" pitchFamily="50" charset="-128"/>
            </a:endParaRPr>
          </a:p>
        </p:txBody>
      </p:sp>
      <p:sp>
        <p:nvSpPr>
          <p:cNvPr id="247" name="テキスト ボックス 246"/>
          <p:cNvSpPr txBox="1"/>
          <p:nvPr/>
        </p:nvSpPr>
        <p:spPr>
          <a:xfrm>
            <a:off x="229269" y="447151"/>
            <a:ext cx="2058577" cy="307777"/>
          </a:xfrm>
          <a:prstGeom prst="rect">
            <a:avLst/>
          </a:prstGeom>
          <a:noFill/>
          <a:ln>
            <a:noFill/>
          </a:ln>
        </p:spPr>
        <p:txBody>
          <a:bodyPr wrap="none" rtlCol="0">
            <a:spAutoFit/>
          </a:bodyPr>
          <a:lstStyle/>
          <a:p>
            <a:r>
              <a:rPr lang="ja-JP" altLang="en-US" sz="1400" b="1" dirty="0" smtClean="0">
                <a:latin typeface="Meiryo UI" panose="020B0604030504040204" pitchFamily="50" charset="-128"/>
                <a:ea typeface="Meiryo UI" panose="020B0604030504040204" pitchFamily="50" charset="-128"/>
              </a:rPr>
              <a:t>＜改革前の施策・状況＞</a:t>
            </a:r>
            <a:endParaRPr kumimoji="1" lang="ja-JP" altLang="en-US" sz="1400" b="1" dirty="0">
              <a:latin typeface="Meiryo UI" panose="020B0604030504040204" pitchFamily="50" charset="-128"/>
              <a:ea typeface="Meiryo UI" panose="020B0604030504040204" pitchFamily="50" charset="-128"/>
            </a:endParaRPr>
          </a:p>
        </p:txBody>
      </p:sp>
      <p:sp>
        <p:nvSpPr>
          <p:cNvPr id="248" name="テキスト ボックス 247"/>
          <p:cNvSpPr txBox="1"/>
          <p:nvPr/>
        </p:nvSpPr>
        <p:spPr>
          <a:xfrm>
            <a:off x="229269" y="1556620"/>
            <a:ext cx="1426994" cy="307777"/>
          </a:xfrm>
          <a:prstGeom prst="rect">
            <a:avLst/>
          </a:prstGeom>
          <a:noFill/>
          <a:ln>
            <a:noFill/>
          </a:ln>
        </p:spPr>
        <p:txBody>
          <a:bodyPr wrap="none" rtlCol="0">
            <a:spAutoFit/>
          </a:bodyPr>
          <a:lstStyle/>
          <a:p>
            <a:r>
              <a:rPr lang="ja-JP" altLang="en-US" sz="1400" b="1" dirty="0" smtClean="0">
                <a:latin typeface="Meiryo UI" panose="020B0604030504040204" pitchFamily="50" charset="-128"/>
                <a:ea typeface="Meiryo UI" panose="020B0604030504040204" pitchFamily="50" charset="-128"/>
              </a:rPr>
              <a:t>＜改革の取組＞</a:t>
            </a:r>
            <a:endParaRPr kumimoji="1" lang="ja-JP" altLang="en-US" sz="1400" b="1" dirty="0">
              <a:latin typeface="Meiryo UI" panose="020B0604030504040204" pitchFamily="50" charset="-128"/>
              <a:ea typeface="Meiryo UI" panose="020B0604030504040204" pitchFamily="50" charset="-128"/>
            </a:endParaRPr>
          </a:p>
        </p:txBody>
      </p:sp>
      <p:sp>
        <p:nvSpPr>
          <p:cNvPr id="249" name="テキスト ボックス 248"/>
          <p:cNvSpPr txBox="1"/>
          <p:nvPr/>
        </p:nvSpPr>
        <p:spPr>
          <a:xfrm>
            <a:off x="250325" y="4810876"/>
            <a:ext cx="1452642" cy="307777"/>
          </a:xfrm>
          <a:prstGeom prst="rect">
            <a:avLst/>
          </a:prstGeom>
          <a:noFill/>
          <a:ln>
            <a:noFill/>
          </a:ln>
        </p:spPr>
        <p:txBody>
          <a:bodyPr wrap="none" rtlCol="0">
            <a:spAutoFit/>
          </a:bodyPr>
          <a:lstStyle/>
          <a:p>
            <a:r>
              <a:rPr lang="ja-JP" altLang="en-US" sz="1400" b="1" dirty="0" smtClean="0">
                <a:latin typeface="Meiryo UI" panose="020B0604030504040204" pitchFamily="50" charset="-128"/>
                <a:ea typeface="Meiryo UI" panose="020B0604030504040204" pitchFamily="50" charset="-128"/>
              </a:rPr>
              <a:t>＜改革の結果＞</a:t>
            </a:r>
            <a:endParaRPr kumimoji="1" lang="ja-JP" altLang="en-US" sz="1400" b="1"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335</a:t>
            </a:fld>
            <a:endParaRPr lang="ja-JP" altLang="en-US"/>
          </a:p>
        </p:txBody>
      </p:sp>
    </p:spTree>
    <p:extLst>
      <p:ext uri="{BB962C8B-B14F-4D97-AF65-F5344CB8AC3E}">
        <p14:creationId xmlns:p14="http://schemas.microsoft.com/office/powerpoint/2010/main" val="2504308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520926"/>
            <a:ext cx="3786614"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５　成果（今後の取組みの方向性）</a:t>
            </a: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502277" y="1857404"/>
            <a:ext cx="8139448" cy="4304277"/>
          </a:xfrm>
          <a:prstGeom prst="rect">
            <a:avLst/>
          </a:prstGeom>
          <a:ln>
            <a:solidFill>
              <a:schemeClr val="accent1"/>
            </a:solidFill>
          </a:ln>
        </p:spPr>
        <p:txBody>
          <a:bodyPr wrap="square" anchor="ctr">
            <a:noAutofit/>
          </a:bodyPr>
          <a:lstStyle/>
          <a:p>
            <a:pPr marL="0" marR="0" lvl="0" indent="0" algn="l" defTabSz="957700" rtl="0" eaLnBrk="1" fontAlgn="auto" latinLnBrk="0" hangingPunct="1">
              <a:lnSpc>
                <a:spcPct val="150000"/>
              </a:lnSpc>
              <a:spcBef>
                <a:spcPts val="0"/>
              </a:spcBef>
              <a:spcAft>
                <a:spcPts val="0"/>
              </a:spcAft>
              <a:buClrTx/>
              <a:buSzTx/>
              <a:buFontTx/>
              <a:buNone/>
              <a:tabLst/>
              <a:defRPr/>
            </a:pPr>
            <a:r>
              <a:rPr kumimoji="1" lang="ja-JP" altLang="en-US" sz="1569" b="1" i="0" u="none" strike="noStrike" kern="1200" cap="none" spc="0" normalizeH="0" baseline="0" noProof="0" dirty="0" smtClean="0">
                <a:ln>
                  <a:noFill/>
                </a:ln>
                <a:effectLst/>
                <a:uLnTx/>
                <a:uFillTx/>
                <a:latin typeface="Meiryo UI"/>
                <a:ea typeface="Meiryo UI"/>
                <a:cs typeface="+mn-cs"/>
              </a:rPr>
              <a:t>➢</a:t>
            </a:r>
            <a:r>
              <a:rPr lang="ja-JP" altLang="en-US" sz="1569" b="1" dirty="0" smtClean="0">
                <a:latin typeface="Meiryo UI"/>
                <a:ea typeface="Meiryo UI"/>
              </a:rPr>
              <a:t>国際空港の機能強化</a:t>
            </a:r>
            <a:endParaRPr kumimoji="1" lang="en-US" altLang="ja-JP" sz="1569" b="1" i="0" u="none" strike="noStrike" kern="1200" cap="none" spc="0" normalizeH="0" baseline="0" noProof="0" dirty="0" smtClean="0">
              <a:ln>
                <a:noFill/>
              </a:ln>
              <a:effectLst/>
              <a:uLnTx/>
              <a:uFillTx/>
              <a:latin typeface="Meiryo UI"/>
              <a:ea typeface="Meiryo UI"/>
            </a:endParaRPr>
          </a:p>
          <a:p>
            <a:pPr lvl="0" defTabSz="957700">
              <a:lnSpc>
                <a:spcPct val="150000"/>
              </a:lnSpc>
              <a:defRPr/>
            </a:pPr>
            <a:r>
              <a:rPr lang="ja-JP" altLang="en-US" sz="1477" dirty="0">
                <a:latin typeface="Meiryo UI"/>
                <a:ea typeface="Meiryo UI"/>
              </a:rPr>
              <a:t>　　</a:t>
            </a:r>
            <a:r>
              <a:rPr lang="en-US" altLang="ja-JP" sz="1477" dirty="0" smtClean="0">
                <a:latin typeface="Meiryo UI"/>
                <a:ea typeface="Meiryo UI"/>
              </a:rPr>
              <a:t>2025</a:t>
            </a:r>
            <a:r>
              <a:rPr lang="ja-JP" altLang="en-US" sz="1477" dirty="0" smtClean="0">
                <a:latin typeface="Meiryo UI"/>
                <a:ea typeface="Meiryo UI"/>
              </a:rPr>
              <a:t>年国際博覧会の開催が控える中、今後も</a:t>
            </a:r>
            <a:r>
              <a:rPr lang="ja-JP" altLang="en-US" sz="1477" dirty="0">
                <a:latin typeface="Meiryo UI"/>
                <a:ea typeface="Meiryo UI"/>
              </a:rPr>
              <a:t>航空</a:t>
            </a:r>
            <a:r>
              <a:rPr lang="ja-JP" altLang="en-US" sz="1477" dirty="0" smtClean="0">
                <a:latin typeface="Meiryo UI"/>
                <a:ea typeface="Meiryo UI"/>
              </a:rPr>
              <a:t>需要</a:t>
            </a:r>
            <a:r>
              <a:rPr lang="ja-JP" altLang="en-US" sz="1477" dirty="0">
                <a:latin typeface="Meiryo UI"/>
                <a:ea typeface="Meiryo UI"/>
              </a:rPr>
              <a:t>の拡大</a:t>
            </a:r>
            <a:r>
              <a:rPr lang="ja-JP" altLang="en-US" sz="1477" dirty="0" smtClean="0">
                <a:latin typeface="Meiryo UI"/>
                <a:ea typeface="Meiryo UI"/>
              </a:rPr>
              <a:t>が予想される関空</a:t>
            </a:r>
            <a:r>
              <a:rPr lang="ja-JP" altLang="en-US" sz="1477" dirty="0">
                <a:latin typeface="Meiryo UI"/>
                <a:ea typeface="Meiryo UI"/>
              </a:rPr>
              <a:t>では、十分な</a:t>
            </a:r>
            <a:r>
              <a:rPr lang="ja-JP" altLang="en-US" sz="1477" dirty="0" smtClean="0">
                <a:latin typeface="Meiryo UI"/>
                <a:ea typeface="Meiryo UI"/>
              </a:rPr>
              <a:t>保安　</a:t>
            </a:r>
            <a:endParaRPr lang="en-US" altLang="ja-JP" sz="1477" dirty="0" smtClean="0">
              <a:latin typeface="Meiryo UI"/>
              <a:ea typeface="Meiryo UI"/>
            </a:endParaRPr>
          </a:p>
          <a:p>
            <a:pPr lvl="0" defTabSz="957700">
              <a:lnSpc>
                <a:spcPct val="150000"/>
              </a:lnSpc>
              <a:defRPr/>
            </a:pPr>
            <a:r>
              <a:rPr lang="ja-JP" altLang="en-US" sz="1477" dirty="0">
                <a:latin typeface="Meiryo UI"/>
                <a:ea typeface="Meiryo UI"/>
              </a:rPr>
              <a:t>　</a:t>
            </a:r>
            <a:r>
              <a:rPr lang="ja-JP" altLang="en-US" sz="1477" dirty="0" smtClean="0">
                <a:latin typeface="Meiryo UI"/>
                <a:ea typeface="Meiryo UI"/>
              </a:rPr>
              <a:t>　体制</a:t>
            </a:r>
            <a:r>
              <a:rPr lang="ja-JP" altLang="en-US" sz="1477" dirty="0">
                <a:latin typeface="Meiryo UI"/>
                <a:ea typeface="Meiryo UI"/>
              </a:rPr>
              <a:t>のもと、待ち時間の短縮、円滑・快適な旅客導線の確保</a:t>
            </a:r>
            <a:r>
              <a:rPr lang="ja-JP" altLang="en-US" sz="1477" dirty="0" smtClean="0">
                <a:latin typeface="Meiryo UI"/>
                <a:ea typeface="Meiryo UI"/>
              </a:rPr>
              <a:t>などの受入環境の改善や、航空機発着の</a:t>
            </a:r>
            <a:endParaRPr lang="en-US" altLang="ja-JP" sz="1477" dirty="0" smtClean="0">
              <a:latin typeface="Meiryo UI"/>
              <a:ea typeface="Meiryo UI"/>
            </a:endParaRPr>
          </a:p>
          <a:p>
            <a:pPr lvl="0" defTabSz="957700">
              <a:lnSpc>
                <a:spcPct val="150000"/>
              </a:lnSpc>
              <a:defRPr/>
            </a:pPr>
            <a:r>
              <a:rPr lang="ja-JP" altLang="en-US" sz="1477" dirty="0">
                <a:latin typeface="Meiryo UI"/>
                <a:ea typeface="Meiryo UI"/>
              </a:rPr>
              <a:t>　</a:t>
            </a:r>
            <a:r>
              <a:rPr lang="ja-JP" altLang="en-US" sz="1477" dirty="0" smtClean="0">
                <a:latin typeface="Meiryo UI"/>
                <a:ea typeface="Meiryo UI"/>
              </a:rPr>
              <a:t>　処理能力の向上等、ソフト・ハード両面での機能強化が重要</a:t>
            </a:r>
            <a:r>
              <a:rPr lang="ja-JP" altLang="en-US" sz="1477" dirty="0">
                <a:latin typeface="Meiryo UI"/>
                <a:ea typeface="Meiryo UI"/>
              </a:rPr>
              <a:t>。</a:t>
            </a:r>
          </a:p>
          <a:p>
            <a:pPr marL="0" marR="0" lvl="0" indent="0" algn="l" defTabSz="957700" rtl="0" eaLnBrk="1" fontAlgn="auto" latinLnBrk="0" hangingPunct="1">
              <a:lnSpc>
                <a:spcPct val="150000"/>
              </a:lnSpc>
              <a:spcBef>
                <a:spcPts val="0"/>
              </a:spcBef>
              <a:spcAft>
                <a:spcPts val="0"/>
              </a:spcAft>
              <a:buClrTx/>
              <a:buSzTx/>
              <a:buFontTx/>
              <a:buNone/>
              <a:tabLst/>
              <a:defRPr/>
            </a:pP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50000"/>
              </a:lnSpc>
              <a:spcBef>
                <a:spcPts val="0"/>
              </a:spcBef>
              <a:spcAft>
                <a:spcPts val="0"/>
              </a:spcAft>
              <a:buClrTx/>
              <a:buSzTx/>
              <a:buFontTx/>
              <a:buNone/>
              <a:tabLst/>
              <a:defRPr/>
            </a:pPr>
            <a:r>
              <a:rPr kumimoji="1" lang="ja-JP" altLang="en-US" sz="1569" b="1" i="0" u="none" strike="noStrike" kern="1200" cap="none" spc="0" normalizeH="0" baseline="0" noProof="0" dirty="0">
                <a:ln>
                  <a:noFill/>
                </a:ln>
                <a:solidFill>
                  <a:prstClr val="black"/>
                </a:solidFill>
                <a:effectLst/>
                <a:uLnTx/>
                <a:uFillTx/>
                <a:latin typeface="Meiryo UI"/>
                <a:ea typeface="Meiryo UI"/>
                <a:cs typeface="+mn-cs"/>
              </a:rPr>
              <a:t>➢関空アクセスの利便性・速達性の向上</a:t>
            </a:r>
            <a:endParaRPr kumimoji="1" lang="en-US" altLang="ja-JP" sz="1569"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5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関空アクセスの利便性や速達性の向上に向け、必要な鉄道や高速道路の整備を推進。</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50000"/>
              </a:lnSpc>
              <a:spcBef>
                <a:spcPts val="0"/>
              </a:spcBef>
              <a:spcAft>
                <a:spcPts val="0"/>
              </a:spcAft>
              <a:buClrTx/>
              <a:buSzTx/>
              <a:buFontTx/>
              <a:buNone/>
              <a:tabLst/>
              <a:defRPr/>
            </a:pPr>
            <a:endParaRPr kumimoji="1" lang="ja-JP" altLang="en-US"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50000"/>
              </a:lnSpc>
              <a:spcBef>
                <a:spcPts val="0"/>
              </a:spcBef>
              <a:spcAft>
                <a:spcPts val="0"/>
              </a:spcAft>
              <a:buClrTx/>
              <a:buSzTx/>
              <a:buFontTx/>
              <a:buNone/>
              <a:tabLst/>
              <a:defRPr/>
            </a:pPr>
            <a:r>
              <a:rPr kumimoji="1" lang="ja-JP" altLang="en-US" sz="1569" b="1" i="0" u="none" strike="noStrike" kern="1200" cap="none" spc="0" normalizeH="0" baseline="0" noProof="0" dirty="0">
                <a:ln>
                  <a:noFill/>
                </a:ln>
                <a:solidFill>
                  <a:prstClr val="black"/>
                </a:solidFill>
                <a:effectLst/>
                <a:uLnTx/>
                <a:uFillTx/>
                <a:latin typeface="Meiryo UI"/>
                <a:ea typeface="Meiryo UI"/>
                <a:cs typeface="+mn-cs"/>
              </a:rPr>
              <a:t>➢災害対応の強化</a:t>
            </a:r>
            <a:endParaRPr kumimoji="1" lang="en-US" altLang="ja-JP" sz="1569"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5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本年</a:t>
            </a: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9</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月の台風第</a:t>
            </a: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21</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号により、</a:t>
            </a:r>
            <a:r>
              <a:rPr kumimoji="1" lang="en-US" altLang="ja-JP" sz="1477" b="0" i="0" u="none" strike="noStrike" kern="1200" cap="none" spc="0" normalizeH="0" baseline="0" noProof="0" dirty="0">
                <a:ln>
                  <a:noFill/>
                </a:ln>
                <a:solidFill>
                  <a:prstClr val="black"/>
                </a:solidFill>
                <a:effectLst/>
                <a:uLnTx/>
                <a:uFillTx/>
                <a:latin typeface="Meiryo UI"/>
                <a:ea typeface="Meiryo UI"/>
                <a:cs typeface="+mn-cs"/>
              </a:rPr>
              <a:t>1</a:t>
            </a: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期島の冠水やこれに伴う電気設備の損傷、連絡橋への船舶の衝突</a:t>
            </a:r>
            <a:endParaRPr kumimoji="1" lang="en-US" altLang="ja-JP" sz="1477"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5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a:ea typeface="Meiryo UI"/>
                <a:cs typeface="+mn-cs"/>
              </a:rPr>
              <a:t>　　による交通アクセスの途絶等の事態が発生。今回明らかとなった課題を踏まえ、災害対応をさらに強化</a:t>
            </a:r>
            <a:r>
              <a:rPr kumimoji="1" lang="ja-JP" altLang="en-US" sz="1477" b="0" i="0" u="none" strike="noStrike" kern="1200" cap="none" spc="0" normalizeH="0" baseline="0" noProof="0" dirty="0" smtClean="0">
                <a:ln>
                  <a:noFill/>
                </a:ln>
                <a:solidFill>
                  <a:prstClr val="black"/>
                </a:solidFill>
                <a:effectLst/>
                <a:uLnTx/>
                <a:uFillTx/>
                <a:latin typeface="Meiryo UI"/>
                <a:ea typeface="Meiryo UI"/>
                <a:cs typeface="+mn-cs"/>
              </a:rPr>
              <a:t>。</a:t>
            </a:r>
            <a:endParaRPr kumimoji="1" lang="en-US" altLang="ja-JP" sz="1477" b="0" i="0" u="none" strike="noStrike" kern="1200" cap="none" spc="0" normalizeH="0" baseline="0" noProof="0" dirty="0" smtClean="0">
              <a:ln>
                <a:noFill/>
              </a:ln>
              <a:solidFill>
                <a:prstClr val="black"/>
              </a:solidFill>
              <a:effectLst/>
              <a:uLnTx/>
              <a:uFillTx/>
              <a:latin typeface="Meiryo UI"/>
              <a:ea typeface="Meiryo UI"/>
              <a:cs typeface="+mn-cs"/>
            </a:endParaRPr>
          </a:p>
        </p:txBody>
      </p:sp>
      <p:sp>
        <p:nvSpPr>
          <p:cNvPr id="16" name="正方形/長方形 15"/>
          <p:cNvSpPr/>
          <p:nvPr/>
        </p:nvSpPr>
        <p:spPr>
          <a:xfrm>
            <a:off x="401228" y="1082037"/>
            <a:ext cx="8574356" cy="575286"/>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569" b="0" i="0" u="none" strike="noStrike" kern="1200" cap="none" spc="0" normalizeH="0" baseline="0" noProof="0" dirty="0" smtClean="0">
                <a:ln>
                  <a:noFill/>
                </a:ln>
                <a:effectLst/>
                <a:uLnTx/>
                <a:uFillTx/>
                <a:latin typeface="Meiryo UI"/>
                <a:ea typeface="Meiryo UI"/>
                <a:cs typeface="+mn-cs"/>
              </a:rPr>
              <a:t>〇関空は、大阪</a:t>
            </a:r>
            <a:r>
              <a:rPr kumimoji="1" lang="ja-JP" altLang="en-US" sz="1569" b="0" i="0" u="none" strike="noStrike" kern="1200" cap="none" spc="0" normalizeH="0" baseline="0" noProof="0" dirty="0">
                <a:ln>
                  <a:noFill/>
                </a:ln>
                <a:effectLst/>
                <a:uLnTx/>
                <a:uFillTx/>
                <a:latin typeface="Meiryo UI"/>
                <a:ea typeface="Meiryo UI"/>
                <a:cs typeface="+mn-cs"/>
              </a:rPr>
              <a:t>・関西、日本の成長を担うアジアのゲートウェイ空港として引き続き、必要な機能強化</a:t>
            </a:r>
            <a:r>
              <a:rPr kumimoji="1" lang="ja-JP" altLang="en-US" sz="1569" b="0" i="0" u="none" strike="noStrike" kern="1200" cap="none" spc="0" normalizeH="0" baseline="0" noProof="0" dirty="0" smtClean="0">
                <a:ln>
                  <a:noFill/>
                </a:ln>
                <a:effectLst/>
                <a:uLnTx/>
                <a:uFillTx/>
                <a:latin typeface="Meiryo UI"/>
                <a:ea typeface="Meiryo UI"/>
                <a:cs typeface="+mn-cs"/>
              </a:rPr>
              <a:t>を</a:t>
            </a:r>
            <a:endParaRPr kumimoji="1" lang="en-US" altLang="ja-JP" sz="1569" b="0" i="0" u="none" strike="noStrike" kern="1200" cap="none" spc="0" normalizeH="0" baseline="0" noProof="0" dirty="0" smtClean="0">
              <a:ln>
                <a:noFill/>
              </a:ln>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569" dirty="0">
                <a:latin typeface="Meiryo UI"/>
                <a:ea typeface="Meiryo UI"/>
              </a:rPr>
              <a:t>　</a:t>
            </a:r>
            <a:r>
              <a:rPr kumimoji="1" lang="ja-JP" altLang="en-US" sz="1569" b="0" i="0" u="none" strike="noStrike" kern="1200" cap="none" spc="0" normalizeH="0" baseline="0" noProof="0" dirty="0" smtClean="0">
                <a:ln>
                  <a:noFill/>
                </a:ln>
                <a:effectLst/>
                <a:uLnTx/>
                <a:uFillTx/>
                <a:latin typeface="Meiryo UI"/>
                <a:ea typeface="Meiryo UI"/>
                <a:cs typeface="+mn-cs"/>
              </a:rPr>
              <a:t>図って</a:t>
            </a:r>
            <a:r>
              <a:rPr kumimoji="1" lang="ja-JP" altLang="en-US" sz="1569" b="0" i="0" u="none" strike="noStrike" kern="1200" cap="none" spc="0" normalizeH="0" baseline="0" noProof="0" dirty="0">
                <a:ln>
                  <a:noFill/>
                </a:ln>
                <a:effectLst/>
                <a:uLnTx/>
                <a:uFillTx/>
                <a:latin typeface="Meiryo UI"/>
                <a:ea typeface="Meiryo UI"/>
                <a:cs typeface="+mn-cs"/>
              </a:rPr>
              <a:t>いく。</a:t>
            </a:r>
          </a:p>
        </p:txBody>
      </p:sp>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228</a:t>
            </a:fld>
            <a:endParaRPr lang="ja-JP" altLang="en-US"/>
          </a:p>
        </p:txBody>
      </p:sp>
    </p:spTree>
    <p:extLst>
      <p:ext uri="{BB962C8B-B14F-4D97-AF65-F5344CB8AC3E}">
        <p14:creationId xmlns:p14="http://schemas.microsoft.com/office/powerpoint/2010/main" val="348584697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テキスト ボックス 7"/>
          <p:cNvSpPr txBox="1"/>
          <p:nvPr/>
        </p:nvSpPr>
        <p:spPr>
          <a:xfrm>
            <a:off x="267764" y="132847"/>
            <a:ext cx="4027064" cy="369332"/>
          </a:xfrm>
          <a:prstGeom prst="rect">
            <a:avLst/>
          </a:prstGeom>
          <a:noFill/>
          <a:ln>
            <a:noFill/>
          </a:ln>
        </p:spPr>
        <p:txBody>
          <a:bodyPr wrap="none" rtlCol="0">
            <a:spAutoFit/>
          </a:bodyPr>
          <a:lstStyle/>
          <a:p>
            <a:r>
              <a:rPr lang="ja-JP" altLang="en-US" b="1" dirty="0" smtClean="0">
                <a:latin typeface="Meiryo UI" panose="020B0604030504040204" pitchFamily="50" charset="-128"/>
                <a:ea typeface="Meiryo UI" panose="020B0604030504040204" pitchFamily="50" charset="-128"/>
              </a:rPr>
              <a:t>④スケジューラーの徹底活用（大阪市）</a:t>
            </a:r>
            <a:endParaRPr kumimoji="1" lang="ja-JP" altLang="en-US" b="1" strike="sngStrike" dirty="0">
              <a:solidFill>
                <a:srgbClr val="FF0000"/>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364711" y="751486"/>
            <a:ext cx="8588788" cy="2893100"/>
          </a:xfrm>
          <a:prstGeom prst="rect">
            <a:avLst/>
          </a:prstGeom>
        </p:spPr>
        <p:txBody>
          <a:bodyPr wrap="square">
            <a:spAutoFit/>
          </a:bodyPr>
          <a:lstStyle/>
          <a:p>
            <a:pPr marR="2360"/>
            <a:endParaRPr lang="en-US" altLang="ja-JP" sz="1400" b="1" dirty="0" smtClean="0">
              <a:solidFill>
                <a:srgbClr val="000000"/>
              </a:solidFill>
              <a:latin typeface="Meiryo UI" panose="020B0604030504040204" pitchFamily="50" charset="-128"/>
              <a:ea typeface="Meiryo UI" panose="020B0604030504040204" pitchFamily="50" charset="-128"/>
            </a:endParaRPr>
          </a:p>
          <a:p>
            <a:pPr marR="2360"/>
            <a:endParaRPr lang="en-US" altLang="ja-JP" sz="1400" b="1" dirty="0" smtClean="0">
              <a:solidFill>
                <a:srgbClr val="000000"/>
              </a:solidFill>
              <a:latin typeface="Meiryo UI" panose="020B0604030504040204" pitchFamily="50" charset="-128"/>
              <a:ea typeface="Meiryo UI" panose="020B0604030504040204" pitchFamily="50" charset="-128"/>
            </a:endParaRPr>
          </a:p>
          <a:p>
            <a:r>
              <a:rPr lang="ja-JP" altLang="en-US" sz="1400" b="1" dirty="0" smtClean="0">
                <a:solidFill>
                  <a:srgbClr val="000000"/>
                </a:solidFill>
                <a:latin typeface="Meiryo UI" panose="020B0604030504040204" pitchFamily="50" charset="-128"/>
                <a:ea typeface="Meiryo UI" panose="020B0604030504040204" pitchFamily="50" charset="-128"/>
              </a:rPr>
              <a:t>　</a:t>
            </a:r>
            <a:r>
              <a:rPr lang="ja-JP" altLang="en-US" sz="1400" dirty="0" smtClean="0">
                <a:solidFill>
                  <a:srgbClr val="000000"/>
                </a:solidFill>
                <a:latin typeface="Meiryo UI" panose="020B0604030504040204" pitchFamily="50" charset="-128"/>
                <a:ea typeface="Meiryo UI" panose="020B0604030504040204" pitchFamily="50" charset="-128"/>
              </a:rPr>
              <a:t>・大阪市では職員が業務で使用するメール・スケジューラ等のツールを整備し運用してきたが、スケジューラについては十分　に活用されていない所属があった。</a:t>
            </a:r>
            <a:endParaRPr lang="en-US" altLang="ja-JP" sz="1400" dirty="0" smtClean="0">
              <a:solidFill>
                <a:srgbClr val="000000"/>
              </a:solidFill>
              <a:latin typeface="Meiryo UI" panose="020B0604030504040204" pitchFamily="50" charset="-128"/>
              <a:ea typeface="Meiryo UI" panose="020B0604030504040204" pitchFamily="50" charset="-128"/>
            </a:endParaRPr>
          </a:p>
          <a:p>
            <a:endParaRPr lang="en-US" altLang="ja-JP" sz="1400" b="1" dirty="0" smtClean="0">
              <a:solidFill>
                <a:srgbClr val="000000"/>
              </a:solidFill>
              <a:latin typeface="Meiryo UI" panose="020B0604030504040204" pitchFamily="50" charset="-128"/>
              <a:ea typeface="Meiryo UI" panose="020B0604030504040204" pitchFamily="50" charset="-128"/>
            </a:endParaRPr>
          </a:p>
          <a:p>
            <a:endParaRPr lang="en-US" altLang="ja-JP" sz="1400" b="1" dirty="0">
              <a:solidFill>
                <a:srgbClr val="000000"/>
              </a:solidFill>
              <a:latin typeface="Meiryo UI" panose="020B0604030504040204" pitchFamily="50" charset="-128"/>
              <a:ea typeface="Meiryo UI" panose="020B0604030504040204" pitchFamily="50" charset="-128"/>
            </a:endParaRPr>
          </a:p>
          <a:p>
            <a:endParaRPr lang="en-US" altLang="ja-JP" sz="1400" b="1" dirty="0" smtClean="0">
              <a:solidFill>
                <a:srgbClr val="000000"/>
              </a:solidFill>
              <a:latin typeface="Meiryo UI" panose="020B0604030504040204" pitchFamily="50" charset="-128"/>
              <a:ea typeface="Meiryo UI" panose="020B0604030504040204" pitchFamily="50" charset="-128"/>
            </a:endParaRPr>
          </a:p>
          <a:p>
            <a:endParaRPr lang="en-US" altLang="ja-JP" sz="1400" b="1" dirty="0">
              <a:solidFill>
                <a:srgbClr val="000000"/>
              </a:solidFill>
              <a:latin typeface="Meiryo UI" panose="020B0604030504040204" pitchFamily="50" charset="-128"/>
              <a:ea typeface="Meiryo UI" panose="020B0604030504040204" pitchFamily="50" charset="-128"/>
            </a:endParaRPr>
          </a:p>
          <a:p>
            <a:endParaRPr lang="en-US" altLang="ja-JP" sz="1400" b="1" dirty="0" smtClean="0">
              <a:solidFill>
                <a:srgbClr val="000000"/>
              </a:solidFill>
              <a:latin typeface="Meiryo UI" panose="020B0604030504040204" pitchFamily="50" charset="-128"/>
              <a:ea typeface="Meiryo UI" panose="020B0604030504040204" pitchFamily="50" charset="-128"/>
            </a:endParaRPr>
          </a:p>
          <a:p>
            <a:endParaRPr lang="en-US" altLang="ja-JP" sz="1400" b="1" dirty="0" smtClean="0">
              <a:solidFill>
                <a:srgbClr val="000000"/>
              </a:solidFill>
              <a:latin typeface="Meiryo UI" panose="020B0604030504040204" pitchFamily="50" charset="-128"/>
              <a:ea typeface="Meiryo UI" panose="020B0604030504040204" pitchFamily="50" charset="-128"/>
            </a:endParaRPr>
          </a:p>
          <a:p>
            <a:endParaRPr lang="en-US" altLang="ja-JP" sz="1400" b="1" dirty="0" smtClean="0">
              <a:solidFill>
                <a:srgbClr val="000000"/>
              </a:solidFill>
              <a:latin typeface="Meiryo UI" panose="020B0604030504040204" pitchFamily="50" charset="-128"/>
              <a:ea typeface="Meiryo UI" panose="020B0604030504040204" pitchFamily="50" charset="-128"/>
            </a:endParaRPr>
          </a:p>
          <a:p>
            <a:endParaRPr lang="en-US" altLang="ja-JP" sz="1400" dirty="0" smtClean="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　</a:t>
            </a:r>
            <a:endParaRPr lang="en-US" altLang="ja-JP" sz="1400" dirty="0" smtClean="0">
              <a:solidFill>
                <a:srgbClr val="000000"/>
              </a:solidFill>
              <a:latin typeface="Meiryo UI" panose="020B0604030504040204" pitchFamily="50" charset="-128"/>
              <a:ea typeface="Meiryo UI" panose="020B0604030504040204" pitchFamily="50" charset="-128"/>
            </a:endParaRPr>
          </a:p>
        </p:txBody>
      </p:sp>
      <p:sp>
        <p:nvSpPr>
          <p:cNvPr id="14" name="フローチャート: 組合せ 13"/>
          <p:cNvSpPr/>
          <p:nvPr/>
        </p:nvSpPr>
        <p:spPr>
          <a:xfrm>
            <a:off x="2256577" y="1692464"/>
            <a:ext cx="5056094" cy="232868"/>
          </a:xfrm>
          <a:prstGeom prst="flowChartMerge">
            <a:avLst/>
          </a:prstGeom>
          <a:solidFill>
            <a:srgbClr val="FF66CC"/>
          </a:solidFill>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endParaRPr lang="ja-JP" altLang="en-US" sz="1015" dirty="0">
              <a:solidFill>
                <a:schemeClr val="tx1"/>
              </a:solidFill>
              <a:ea typeface="Meiryo UI" panose="020B0604030504040204" pitchFamily="50" charset="-128"/>
            </a:endParaRPr>
          </a:p>
        </p:txBody>
      </p:sp>
      <p:graphicFrame>
        <p:nvGraphicFramePr>
          <p:cNvPr id="15" name="表 14"/>
          <p:cNvGraphicFramePr>
            <a:graphicFrameLocks noGrp="1"/>
          </p:cNvGraphicFramePr>
          <p:nvPr>
            <p:extLst/>
          </p:nvPr>
        </p:nvGraphicFramePr>
        <p:xfrm>
          <a:off x="554798" y="2156665"/>
          <a:ext cx="8208614" cy="1469694"/>
        </p:xfrm>
        <a:graphic>
          <a:graphicData uri="http://schemas.openxmlformats.org/drawingml/2006/table">
            <a:tbl>
              <a:tblPr firstRow="1" bandRow="1"/>
              <a:tblGrid>
                <a:gridCol w="1616901">
                  <a:extLst>
                    <a:ext uri="{9D8B030D-6E8A-4147-A177-3AD203B41FA5}">
                      <a16:colId xmlns="" xmlns:a16="http://schemas.microsoft.com/office/drawing/2014/main" val="20000"/>
                    </a:ext>
                  </a:extLst>
                </a:gridCol>
                <a:gridCol w="6591713">
                  <a:extLst>
                    <a:ext uri="{9D8B030D-6E8A-4147-A177-3AD203B41FA5}">
                      <a16:colId xmlns="" xmlns:a16="http://schemas.microsoft.com/office/drawing/2014/main" val="20001"/>
                    </a:ext>
                  </a:extLst>
                </a:gridCol>
              </a:tblGrid>
              <a:tr h="0">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ja-JP" altLang="en-US" sz="1400" dirty="0" smtClean="0">
                          <a:latin typeface="Meiryo UI" panose="020B0604030504040204" pitchFamily="50" charset="-128"/>
                          <a:ea typeface="Meiryo UI" panose="020B0604030504040204" pitchFamily="50" charset="-128"/>
                        </a:rPr>
                        <a:t>時期</a:t>
                      </a:r>
                      <a:endParaRPr kumimoji="1" lang="ja-JP" altLang="en-US" sz="1400" dirty="0">
                        <a:latin typeface="Meiryo UI" panose="020B0604030504040204" pitchFamily="50" charset="-128"/>
                        <a:ea typeface="Meiryo UI" panose="020B0604030504040204" pitchFamily="50" charset="-128"/>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tc>
                  <a:txBody>
                    <a:bodyPr/>
                    <a:lstStyle>
                      <a:lvl1pPr marL="0" algn="l" defTabSz="914400" rtl="0" eaLnBrk="1" latinLnBrk="0" hangingPunct="1">
                        <a:defRPr kumimoji="1" sz="1800" b="1" kern="1200">
                          <a:solidFill>
                            <a:schemeClr val="lt1"/>
                          </a:solidFill>
                          <a:latin typeface="Calibri"/>
                        </a:defRPr>
                      </a:lvl1pPr>
                      <a:lvl2pPr marL="457200" algn="l" defTabSz="914400" rtl="0" eaLnBrk="1" latinLnBrk="0" hangingPunct="1">
                        <a:defRPr kumimoji="1" sz="1800" b="1" kern="1200">
                          <a:solidFill>
                            <a:schemeClr val="lt1"/>
                          </a:solidFill>
                          <a:latin typeface="Calibri"/>
                        </a:defRPr>
                      </a:lvl2pPr>
                      <a:lvl3pPr marL="914400" algn="l" defTabSz="914400" rtl="0" eaLnBrk="1" latinLnBrk="0" hangingPunct="1">
                        <a:defRPr kumimoji="1" sz="1800" b="1" kern="1200">
                          <a:solidFill>
                            <a:schemeClr val="lt1"/>
                          </a:solidFill>
                          <a:latin typeface="Calibri"/>
                        </a:defRPr>
                      </a:lvl3pPr>
                      <a:lvl4pPr marL="1371600" algn="l" defTabSz="914400" rtl="0" eaLnBrk="1" latinLnBrk="0" hangingPunct="1">
                        <a:defRPr kumimoji="1" sz="1800" b="1" kern="1200">
                          <a:solidFill>
                            <a:schemeClr val="lt1"/>
                          </a:solidFill>
                          <a:latin typeface="Calibri"/>
                        </a:defRPr>
                      </a:lvl4pPr>
                      <a:lvl5pPr marL="1828800" algn="l" defTabSz="914400" rtl="0" eaLnBrk="1" latinLnBrk="0" hangingPunct="1">
                        <a:defRPr kumimoji="1" sz="1800" b="1" kern="1200">
                          <a:solidFill>
                            <a:schemeClr val="lt1"/>
                          </a:solidFill>
                          <a:latin typeface="Calibri"/>
                        </a:defRPr>
                      </a:lvl5pPr>
                      <a:lvl6pPr marL="2286000" algn="l" defTabSz="914400" rtl="0" eaLnBrk="1" latinLnBrk="0" hangingPunct="1">
                        <a:defRPr kumimoji="1" sz="1800" b="1" kern="1200">
                          <a:solidFill>
                            <a:schemeClr val="lt1"/>
                          </a:solidFill>
                          <a:latin typeface="Calibri"/>
                        </a:defRPr>
                      </a:lvl6pPr>
                      <a:lvl7pPr marL="2743200" algn="l" defTabSz="914400" rtl="0" eaLnBrk="1" latinLnBrk="0" hangingPunct="1">
                        <a:defRPr kumimoji="1" sz="1800" b="1" kern="1200">
                          <a:solidFill>
                            <a:schemeClr val="lt1"/>
                          </a:solidFill>
                          <a:latin typeface="Calibri"/>
                        </a:defRPr>
                      </a:lvl7pPr>
                      <a:lvl8pPr marL="3200400" algn="l" defTabSz="914400" rtl="0" eaLnBrk="1" latinLnBrk="0" hangingPunct="1">
                        <a:defRPr kumimoji="1" sz="1800" b="1" kern="1200">
                          <a:solidFill>
                            <a:schemeClr val="lt1"/>
                          </a:solidFill>
                          <a:latin typeface="Calibri"/>
                        </a:defRPr>
                      </a:lvl8pPr>
                      <a:lvl9pPr marL="3657600" algn="l" defTabSz="914400" rtl="0" eaLnBrk="1" latinLnBrk="0" hangingPunct="1">
                        <a:defRPr kumimoji="1" sz="1800" b="1" kern="1200">
                          <a:solidFill>
                            <a:schemeClr val="lt1"/>
                          </a:solidFill>
                          <a:latin typeface="Calibri"/>
                        </a:defRPr>
                      </a:lvl9pPr>
                    </a:lstStyle>
                    <a:p>
                      <a:pPr algn="ctr"/>
                      <a:r>
                        <a:rPr kumimoji="1" lang="ja-JP" altLang="en-US" sz="1400" dirty="0" smtClean="0">
                          <a:latin typeface="Meiryo UI" panose="020B0604030504040204" pitchFamily="50" charset="-128"/>
                          <a:ea typeface="Meiryo UI" panose="020B0604030504040204" pitchFamily="50" charset="-128"/>
                        </a:rPr>
                        <a:t>内容</a:t>
                      </a:r>
                      <a:endParaRPr kumimoji="1" lang="en-US" altLang="ja-JP" sz="1400" dirty="0" smtClean="0">
                        <a:latin typeface="Meiryo UI" panose="020B0604030504040204" pitchFamily="50" charset="-128"/>
                        <a:ea typeface="Meiryo UI" panose="020B0604030504040204" pitchFamily="50" charset="-128"/>
                      </a:endParaRPr>
                    </a:p>
                  </a:txBody>
                  <a:tcPr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solidFill>
                  </a:tcPr>
                </a:tc>
                <a:extLst>
                  <a:ext uri="{0D108BD9-81ED-4DB2-BD59-A6C34878D82A}">
                    <a16:rowId xmlns="" xmlns:a16="http://schemas.microsoft.com/office/drawing/2014/main" val="10000"/>
                  </a:ext>
                </a:extLst>
              </a:tr>
              <a:tr h="531848">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lang="en-US" altLang="ja-JP" sz="1400" dirty="0" smtClean="0">
                          <a:solidFill>
                            <a:srgbClr val="000000"/>
                          </a:solidFill>
                          <a:latin typeface="Meiryo UI" panose="020B0604030504040204" pitchFamily="50" charset="-128"/>
                          <a:ea typeface="Meiryo UI" panose="020B0604030504040204" pitchFamily="50" charset="-128"/>
                        </a:rPr>
                        <a:t>2016</a:t>
                      </a:r>
                      <a:r>
                        <a:rPr lang="ja-JP" altLang="en-US" sz="1400" dirty="0" smtClean="0">
                          <a:solidFill>
                            <a:srgbClr val="000000"/>
                          </a:solidFill>
                          <a:latin typeface="Meiryo UI" panose="020B0604030504040204" pitchFamily="50" charset="-128"/>
                          <a:ea typeface="Meiryo UI" panose="020B0604030504040204" pitchFamily="50" charset="-128"/>
                        </a:rPr>
                        <a:t>年５月</a:t>
                      </a:r>
                      <a:endParaRPr kumimoji="1" lang="ja-JP" altLang="en-US" sz="1400" dirty="0">
                        <a:latin typeface="Meiryo UI" panose="020B0604030504040204" pitchFamily="50" charset="-128"/>
                        <a:ea typeface="Meiryo UI" panose="020B0604030504040204" pitchFamily="50" charset="-128"/>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lvl1pPr marL="0" algn="l" defTabSz="914400" rtl="0" eaLnBrk="1" latinLnBrk="0" hangingPunct="1">
                        <a:defRPr kumimoji="1" sz="1800" kern="1200">
                          <a:solidFill>
                            <a:schemeClr val="dk1"/>
                          </a:solidFill>
                          <a:latin typeface="Calibri"/>
                        </a:defRPr>
                      </a:lvl1pPr>
                      <a:lvl2pPr marL="457200" algn="l" defTabSz="914400" rtl="0" eaLnBrk="1" latinLnBrk="0" hangingPunct="1">
                        <a:defRPr kumimoji="1" sz="1800" kern="1200">
                          <a:solidFill>
                            <a:schemeClr val="dk1"/>
                          </a:solidFill>
                          <a:latin typeface="Calibri"/>
                        </a:defRPr>
                      </a:lvl2pPr>
                      <a:lvl3pPr marL="914400" algn="l" defTabSz="914400" rtl="0" eaLnBrk="1" latinLnBrk="0" hangingPunct="1">
                        <a:defRPr kumimoji="1" sz="1800" kern="1200">
                          <a:solidFill>
                            <a:schemeClr val="dk1"/>
                          </a:solidFill>
                          <a:latin typeface="Calibri"/>
                        </a:defRPr>
                      </a:lvl3pPr>
                      <a:lvl4pPr marL="1371600" algn="l" defTabSz="914400" rtl="0" eaLnBrk="1" latinLnBrk="0" hangingPunct="1">
                        <a:defRPr kumimoji="1" sz="1800" kern="1200">
                          <a:solidFill>
                            <a:schemeClr val="dk1"/>
                          </a:solidFill>
                          <a:latin typeface="Calibri"/>
                        </a:defRPr>
                      </a:lvl4pPr>
                      <a:lvl5pPr marL="1828800" algn="l" defTabSz="914400" rtl="0" eaLnBrk="1" latinLnBrk="0" hangingPunct="1">
                        <a:defRPr kumimoji="1" sz="1800" kern="1200">
                          <a:solidFill>
                            <a:schemeClr val="dk1"/>
                          </a:solidFill>
                          <a:latin typeface="Calibri"/>
                        </a:defRPr>
                      </a:lvl5pPr>
                      <a:lvl6pPr marL="2286000" algn="l" defTabSz="914400" rtl="0" eaLnBrk="1" latinLnBrk="0" hangingPunct="1">
                        <a:defRPr kumimoji="1" sz="1800" kern="1200">
                          <a:solidFill>
                            <a:schemeClr val="dk1"/>
                          </a:solidFill>
                          <a:latin typeface="Calibri"/>
                        </a:defRPr>
                      </a:lvl6pPr>
                      <a:lvl7pPr marL="2743200" algn="l" defTabSz="914400" rtl="0" eaLnBrk="1" latinLnBrk="0" hangingPunct="1">
                        <a:defRPr kumimoji="1" sz="1800" kern="1200">
                          <a:solidFill>
                            <a:schemeClr val="dk1"/>
                          </a:solidFill>
                          <a:latin typeface="Calibri"/>
                        </a:defRPr>
                      </a:lvl7pPr>
                      <a:lvl8pPr marL="3200400" algn="l" defTabSz="914400" rtl="0" eaLnBrk="1" latinLnBrk="0" hangingPunct="1">
                        <a:defRPr kumimoji="1" sz="1800" kern="1200">
                          <a:solidFill>
                            <a:schemeClr val="dk1"/>
                          </a:solidFill>
                          <a:latin typeface="Calibri"/>
                        </a:defRPr>
                      </a:lvl8pPr>
                      <a:lvl9pPr marL="3657600" algn="l" defTabSz="914400" rtl="0" eaLnBrk="1" latinLnBrk="0" hangingPunct="1">
                        <a:defRPr kumimoji="1" sz="1800" kern="1200">
                          <a:solidFill>
                            <a:schemeClr val="dk1"/>
                          </a:solidFill>
                          <a:latin typeface="Calibri"/>
                        </a:defRPr>
                      </a:lvl9pPr>
                    </a:lstStyle>
                    <a:p>
                      <a:r>
                        <a:rPr kumimoji="1" lang="ja-JP" altLang="en-US" sz="1400" dirty="0" smtClean="0">
                          <a:latin typeface="Meiryo UI" panose="020B0604030504040204" pitchFamily="50" charset="-128"/>
                          <a:ea typeface="Meiryo UI" panose="020B0604030504040204" pitchFamily="50" charset="-128"/>
                        </a:rPr>
                        <a:t>第１回</a:t>
                      </a:r>
                      <a:r>
                        <a:rPr kumimoji="1" lang="en-US" altLang="ja-JP" sz="1400" dirty="0" smtClean="0">
                          <a:latin typeface="Meiryo UI" panose="020B0604030504040204" pitchFamily="50" charset="-128"/>
                          <a:ea typeface="Meiryo UI" panose="020B0604030504040204" pitchFamily="50" charset="-128"/>
                        </a:rPr>
                        <a:t>ICT</a:t>
                      </a:r>
                      <a:r>
                        <a:rPr kumimoji="1" lang="ja-JP" altLang="en-US" sz="1400" dirty="0" smtClean="0">
                          <a:latin typeface="Meiryo UI" panose="020B0604030504040204" pitchFamily="50" charset="-128"/>
                          <a:ea typeface="Meiryo UI" panose="020B0604030504040204" pitchFamily="50" charset="-128"/>
                        </a:rPr>
                        <a:t>戦略本部会議において庁内情報利用パソコンに標準搭載された</a:t>
                      </a:r>
                      <a:r>
                        <a:rPr kumimoji="1" lang="en-US" altLang="ja-JP" sz="1400" dirty="0" smtClean="0">
                          <a:latin typeface="Meiryo UI" panose="020B0604030504040204" pitchFamily="50" charset="-128"/>
                          <a:ea typeface="Meiryo UI" panose="020B0604030504040204" pitchFamily="50" charset="-128"/>
                        </a:rPr>
                        <a:t>Outlook</a:t>
                      </a:r>
                      <a:r>
                        <a:rPr kumimoji="1" lang="ja-JP" altLang="en-US" sz="1400" dirty="0" smtClean="0">
                          <a:latin typeface="Meiryo UI" panose="020B0604030504040204" pitchFamily="50" charset="-128"/>
                          <a:ea typeface="Meiryo UI" panose="020B0604030504040204" pitchFamily="50" charset="-128"/>
                        </a:rPr>
                        <a:t>スケジューラの徹底活用について取り組むことを確認</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 xmlns:a16="http://schemas.microsoft.com/office/drawing/2014/main" val="10001"/>
                  </a:ext>
                </a:extLst>
              </a:tr>
              <a:tr h="316523">
                <a:tc>
                  <a:txBody>
                    <a:bodyPr/>
                    <a:lstStyle/>
                    <a:p>
                      <a:r>
                        <a:rPr kumimoji="1" lang="en-US" altLang="ja-JP" sz="1400" dirty="0" smtClean="0">
                          <a:latin typeface="Meiryo UI" panose="020B0604030504040204" pitchFamily="50" charset="-128"/>
                          <a:ea typeface="Meiryo UI" panose="020B0604030504040204" pitchFamily="50" charset="-128"/>
                        </a:rPr>
                        <a:t>2016</a:t>
                      </a:r>
                      <a:r>
                        <a:rPr kumimoji="1" lang="ja-JP" altLang="en-US" sz="1400" dirty="0" smtClean="0">
                          <a:latin typeface="Meiryo UI" panose="020B0604030504040204" pitchFamily="50" charset="-128"/>
                          <a:ea typeface="Meiryo UI" panose="020B0604030504040204" pitchFamily="50" charset="-128"/>
                        </a:rPr>
                        <a:t>年８月</a:t>
                      </a:r>
                      <a:endParaRPr kumimoji="1" lang="ja-JP" altLang="en-US" sz="1400" dirty="0">
                        <a:latin typeface="Meiryo UI" panose="020B0604030504040204" pitchFamily="50" charset="-128"/>
                        <a:ea typeface="Meiryo UI" panose="020B0604030504040204" pitchFamily="50" charset="-128"/>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r>
                        <a:rPr kumimoji="1" lang="ja-JP" altLang="en-US" sz="1400" dirty="0" smtClean="0">
                          <a:latin typeface="Meiryo UI" panose="020B0604030504040204" pitchFamily="50" charset="-128"/>
                          <a:ea typeface="Meiryo UI" panose="020B0604030504040204" pitchFamily="50" charset="-128"/>
                        </a:rPr>
                        <a:t>スケジューラの徹底活用についての大阪市ルール（案）を策定し試行運用開始</a:t>
                      </a:r>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 xmlns:a16="http://schemas.microsoft.com/office/drawing/2014/main" val="10002"/>
                  </a:ext>
                </a:extLst>
              </a:tr>
              <a:tr h="316523">
                <a:tc>
                  <a:txBody>
                    <a:bodyPr/>
                    <a:lstStyle/>
                    <a:p>
                      <a:r>
                        <a:rPr lang="en-US" altLang="ja-JP" sz="1400" dirty="0" smtClean="0">
                          <a:latin typeface="Meiryo UI" panose="020B0604030504040204" pitchFamily="50" charset="-128"/>
                          <a:ea typeface="Meiryo UI" panose="020B0604030504040204" pitchFamily="50" charset="-128"/>
                        </a:rPr>
                        <a:t>2017</a:t>
                      </a:r>
                      <a:r>
                        <a:rPr lang="ja-JP" altLang="en-US" sz="1400" dirty="0" smtClean="0">
                          <a:latin typeface="Meiryo UI" panose="020B0604030504040204" pitchFamily="50" charset="-128"/>
                          <a:ea typeface="Meiryo UI" panose="020B0604030504040204" pitchFamily="50" charset="-128"/>
                        </a:rPr>
                        <a:t>年</a:t>
                      </a:r>
                      <a:r>
                        <a:rPr kumimoji="1" lang="ja-JP" altLang="en-US" sz="1400" dirty="0" smtClean="0">
                          <a:latin typeface="Meiryo UI" panose="020B0604030504040204" pitchFamily="50" charset="-128"/>
                          <a:ea typeface="Meiryo UI" panose="020B0604030504040204" pitchFamily="50" charset="-128"/>
                        </a:rPr>
                        <a:t>３月</a:t>
                      </a:r>
                      <a:endParaRPr kumimoji="1" lang="ja-JP" altLang="en-US" sz="1400" dirty="0">
                        <a:latin typeface="Meiryo UI" panose="020B0604030504040204" pitchFamily="50" charset="-128"/>
                        <a:ea typeface="Meiryo UI" panose="020B0604030504040204" pitchFamily="50" charset="-128"/>
                      </a:endParaRPr>
                    </a:p>
                  </a:txBody>
                  <a:tcPr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tc>
                  <a:txBody>
                    <a:bodyPr/>
                    <a:lstStyle/>
                    <a:p>
                      <a:r>
                        <a:rPr kumimoji="1" lang="ja-JP" altLang="en-US" sz="1400" dirty="0" smtClean="0">
                          <a:latin typeface="Meiryo UI" panose="020B0604030504040204" pitchFamily="50" charset="-128"/>
                          <a:ea typeface="Meiryo UI" panose="020B0604030504040204" pitchFamily="50" charset="-128"/>
                        </a:rPr>
                        <a:t>スケジューラの徹底活用についての大阪市ルールを策定し全所属で運用開始</a:t>
                      </a:r>
                      <a:endParaRPr kumimoji="1" lang="ja-JP" altLang="en-US" sz="1400" dirty="0">
                        <a:latin typeface="Meiryo UI" panose="020B0604030504040204" pitchFamily="50" charset="-128"/>
                        <a:ea typeface="Meiryo UI" panose="020B0604030504040204" pitchFamily="50" charset="-128"/>
                      </a:endParaRP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C0504D">
                        <a:tint val="40000"/>
                      </a:srgbClr>
                    </a:solidFill>
                  </a:tcPr>
                </a:tc>
                <a:extLst>
                  <a:ext uri="{0D108BD9-81ED-4DB2-BD59-A6C34878D82A}">
                    <a16:rowId xmlns="" xmlns:a16="http://schemas.microsoft.com/office/drawing/2014/main" val="10003"/>
                  </a:ext>
                </a:extLst>
              </a:tr>
            </a:tbl>
          </a:graphicData>
        </a:graphic>
      </p:graphicFrame>
      <p:sp>
        <p:nvSpPr>
          <p:cNvPr id="16" name="正方形/長方形 15"/>
          <p:cNvSpPr/>
          <p:nvPr/>
        </p:nvSpPr>
        <p:spPr>
          <a:xfrm>
            <a:off x="554799" y="3796820"/>
            <a:ext cx="8588788" cy="1169551"/>
          </a:xfrm>
          <a:prstGeom prst="rect">
            <a:avLst/>
          </a:prstGeom>
        </p:spPr>
        <p:txBody>
          <a:bodyPr wrap="square">
            <a:spAutoFit/>
          </a:bodyPr>
          <a:lstStyle/>
          <a:p>
            <a:pPr marR="2360"/>
            <a:endParaRPr lang="en-US" altLang="ja-JP" sz="1400" b="1" dirty="0">
              <a:solidFill>
                <a:srgbClr val="000000"/>
              </a:solidFill>
              <a:latin typeface="Meiryo UI" panose="020B0604030504040204" pitchFamily="50" charset="-128"/>
              <a:ea typeface="Meiryo UI" panose="020B0604030504040204" pitchFamily="50" charset="-128"/>
            </a:endParaRPr>
          </a:p>
          <a:p>
            <a:endParaRPr lang="en-US" altLang="ja-JP" sz="1400" b="1" dirty="0" smtClean="0">
              <a:solidFill>
                <a:srgbClr val="000000"/>
              </a:solidFill>
              <a:latin typeface="Meiryo UI" panose="020B0604030504040204" pitchFamily="50" charset="-128"/>
              <a:ea typeface="Meiryo UI" panose="020B0604030504040204" pitchFamily="50" charset="-128"/>
            </a:endParaRPr>
          </a:p>
          <a:p>
            <a:r>
              <a:rPr lang="ja-JP" altLang="en-US" sz="1400" b="1" dirty="0" smtClean="0">
                <a:solidFill>
                  <a:srgbClr val="000000"/>
                </a:solidFill>
                <a:latin typeface="Meiryo UI" panose="020B0604030504040204" pitchFamily="50" charset="-128"/>
                <a:ea typeface="Meiryo UI" panose="020B0604030504040204" pitchFamily="50" charset="-128"/>
              </a:rPr>
              <a:t>・</a:t>
            </a:r>
            <a:r>
              <a:rPr lang="en-US" altLang="ja-JP" sz="1400" dirty="0" smtClean="0">
                <a:latin typeface="メイリオ" panose="020B0604030504040204" pitchFamily="50" charset="-128"/>
                <a:ea typeface="メイリオ" panose="020B0604030504040204" pitchFamily="50" charset="-128"/>
              </a:rPr>
              <a:t>2018</a:t>
            </a:r>
            <a:r>
              <a:rPr lang="ja-JP" altLang="en-US" sz="1400" dirty="0" smtClean="0">
                <a:latin typeface="メイリオ" panose="020B0604030504040204" pitchFamily="50" charset="-128"/>
                <a:ea typeface="メイリオ" panose="020B0604030504040204" pitchFamily="50" charset="-128"/>
              </a:rPr>
              <a:t>年</a:t>
            </a:r>
            <a:r>
              <a:rPr lang="en-US" altLang="ja-JP" sz="1400" dirty="0" smtClean="0">
                <a:latin typeface="メイリオ" panose="020B0604030504040204" pitchFamily="50" charset="-128"/>
                <a:ea typeface="メイリオ" panose="020B0604030504040204" pitchFamily="50" charset="-128"/>
              </a:rPr>
              <a:t>3</a:t>
            </a:r>
            <a:r>
              <a:rPr lang="ja-JP" altLang="en-US" sz="1400" dirty="0" smtClean="0">
                <a:latin typeface="メイリオ" panose="020B0604030504040204" pitchFamily="50" charset="-128"/>
                <a:ea typeface="メイリオ" panose="020B0604030504040204" pitchFamily="50" charset="-128"/>
              </a:rPr>
              <a:t>月に実施した</a:t>
            </a:r>
            <a:r>
              <a:rPr lang="en-US" altLang="ja-JP" sz="1400" dirty="0" smtClean="0">
                <a:latin typeface="メイリオ" panose="020B0604030504040204" pitchFamily="50" charset="-128"/>
                <a:ea typeface="メイリオ" panose="020B0604030504040204" pitchFamily="50" charset="-128"/>
              </a:rPr>
              <a:t>ICT</a:t>
            </a:r>
            <a:r>
              <a:rPr lang="ja-JP" altLang="en-US" sz="1400" dirty="0">
                <a:latin typeface="メイリオ" panose="020B0604030504040204" pitchFamily="50" charset="-128"/>
                <a:ea typeface="メイリオ" panose="020B0604030504040204" pitchFamily="50" charset="-128"/>
              </a:rPr>
              <a:t>活用等に関する職員意識調査の</a:t>
            </a:r>
            <a:r>
              <a:rPr lang="ja-JP" altLang="en-US" sz="1400" dirty="0" smtClean="0">
                <a:latin typeface="メイリオ" panose="020B0604030504040204" pitchFamily="50" charset="-128"/>
                <a:ea typeface="メイリオ" panose="020B0604030504040204" pitchFamily="50" charset="-128"/>
              </a:rPr>
              <a:t>結果、約</a:t>
            </a:r>
            <a:r>
              <a:rPr lang="en-US" altLang="ja-JP" sz="1400" dirty="0">
                <a:latin typeface="メイリオ" panose="020B0604030504040204" pitchFamily="50" charset="-128"/>
                <a:ea typeface="メイリオ" panose="020B0604030504040204" pitchFamily="50" charset="-128"/>
              </a:rPr>
              <a:t>6</a:t>
            </a:r>
            <a:r>
              <a:rPr lang="ja-JP" altLang="en-US" sz="1400" dirty="0">
                <a:latin typeface="メイリオ" panose="020B0604030504040204" pitchFamily="50" charset="-128"/>
                <a:ea typeface="メイリオ" panose="020B0604030504040204" pitchFamily="50" charset="-128"/>
              </a:rPr>
              <a:t>割の職員がスケジュールを職員間で共有できて</a:t>
            </a:r>
            <a:r>
              <a:rPr lang="ja-JP" altLang="en-US" sz="1400" dirty="0" smtClean="0">
                <a:latin typeface="メイリオ" panose="020B0604030504040204" pitchFamily="50" charset="-128"/>
                <a:ea typeface="メイリオ" panose="020B0604030504040204" pitchFamily="50" charset="-128"/>
              </a:rPr>
              <a:t>いると回答</a:t>
            </a:r>
            <a:endParaRPr lang="en-US" altLang="ja-JP" sz="1400" dirty="0" smtClean="0">
              <a:latin typeface="メイリオ" panose="020B0604030504040204" pitchFamily="50" charset="-128"/>
              <a:ea typeface="メイリオ" panose="020B0604030504040204" pitchFamily="50" charset="-128"/>
            </a:endParaRPr>
          </a:p>
          <a:p>
            <a:r>
              <a:rPr lang="ja-JP" altLang="en-US" sz="1400" dirty="0">
                <a:solidFill>
                  <a:srgbClr val="000000"/>
                </a:solidFill>
                <a:latin typeface="Meiryo UI" panose="020B0604030504040204" pitchFamily="50" charset="-128"/>
                <a:ea typeface="Meiryo UI" panose="020B0604030504040204" pitchFamily="50" charset="-128"/>
              </a:rPr>
              <a:t>　</a:t>
            </a:r>
            <a:endParaRPr lang="en-US" altLang="ja-JP" sz="1400" dirty="0" smtClean="0">
              <a:solidFill>
                <a:srgbClr val="000000"/>
              </a:solidFill>
              <a:latin typeface="Meiryo UI" panose="020B0604030504040204" pitchFamily="50" charset="-128"/>
              <a:ea typeface="Meiryo UI" panose="020B0604030504040204" pitchFamily="50" charset="-128"/>
            </a:endParaRPr>
          </a:p>
        </p:txBody>
      </p:sp>
      <p:sp>
        <p:nvSpPr>
          <p:cNvPr id="17" name="正方形/長方形 16"/>
          <p:cNvSpPr/>
          <p:nvPr/>
        </p:nvSpPr>
        <p:spPr>
          <a:xfrm>
            <a:off x="764821" y="4696307"/>
            <a:ext cx="6829899" cy="276999"/>
          </a:xfrm>
          <a:prstGeom prst="rect">
            <a:avLst/>
          </a:prstGeom>
        </p:spPr>
        <p:txBody>
          <a:bodyPr wrap="square">
            <a:spAutoFit/>
          </a:bodyPr>
          <a:lstStyle/>
          <a:p>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スケジューラ活用レベル（</a:t>
            </a:r>
            <a:r>
              <a:rPr lang="en-US" altLang="ja-JP" sz="1200" dirty="0">
                <a:latin typeface="Meiryo UI" panose="020B0604030504040204" pitchFamily="50" charset="-128"/>
                <a:ea typeface="Meiryo UI" panose="020B0604030504040204" pitchFamily="50" charset="-128"/>
              </a:rPr>
              <a:t>ICT</a:t>
            </a:r>
            <a:r>
              <a:rPr lang="ja-JP" altLang="en-US" sz="1200" dirty="0">
                <a:latin typeface="Meiryo UI" panose="020B0604030504040204" pitchFamily="50" charset="-128"/>
                <a:ea typeface="Meiryo UI" panose="020B0604030504040204" pitchFamily="50" charset="-128"/>
              </a:rPr>
              <a:t>活用等に関する</a:t>
            </a:r>
            <a:r>
              <a:rPr lang="ja-JP" altLang="en-US" sz="1200" dirty="0" smtClean="0">
                <a:latin typeface="Meiryo UI" panose="020B0604030504040204" pitchFamily="50" charset="-128"/>
                <a:ea typeface="Meiryo UI" panose="020B0604030504040204" pitchFamily="50" charset="-128"/>
              </a:rPr>
              <a:t>職員意識調査より）</a:t>
            </a:r>
            <a:r>
              <a:rPr lang="en-US" altLang="ja-JP" sz="1200" dirty="0" smtClean="0">
                <a:solidFill>
                  <a:schemeClr val="tx1"/>
                </a:solidFill>
                <a:latin typeface="Meiryo UI" panose="020B0604030504040204" pitchFamily="50" charset="-128"/>
                <a:ea typeface="Meiryo UI" panose="020B0604030504040204" pitchFamily="50" charset="-128"/>
              </a:rPr>
              <a:t>】</a:t>
            </a:r>
          </a:p>
        </p:txBody>
      </p:sp>
      <p:graphicFrame>
        <p:nvGraphicFramePr>
          <p:cNvPr id="18" name="グラフ 17"/>
          <p:cNvGraphicFramePr>
            <a:graphicFrameLocks/>
          </p:cNvGraphicFramePr>
          <p:nvPr>
            <p:extLst/>
          </p:nvPr>
        </p:nvGraphicFramePr>
        <p:xfrm>
          <a:off x="0" y="4957330"/>
          <a:ext cx="8251902" cy="1876815"/>
        </p:xfrm>
        <a:graphic>
          <a:graphicData uri="http://schemas.openxmlformats.org/drawingml/2006/chart">
            <c:chart xmlns:c="http://schemas.openxmlformats.org/drawingml/2006/chart" xmlns:r="http://schemas.openxmlformats.org/officeDocument/2006/relationships" r:id="rId2"/>
          </a:graphicData>
        </a:graphic>
      </p:graphicFrame>
      <p:sp>
        <p:nvSpPr>
          <p:cNvPr id="19" name="フローチャート: 組合せ 18"/>
          <p:cNvSpPr/>
          <p:nvPr/>
        </p:nvSpPr>
        <p:spPr>
          <a:xfrm>
            <a:off x="2256577" y="3672741"/>
            <a:ext cx="5056094" cy="232868"/>
          </a:xfrm>
          <a:prstGeom prst="flowChartMerge">
            <a:avLst/>
          </a:prstGeom>
          <a:solidFill>
            <a:srgbClr val="FF66CC"/>
          </a:solidFill>
          <a:ln/>
        </p:spPr>
        <p:style>
          <a:lnRef idx="1">
            <a:schemeClr val="accent5"/>
          </a:lnRef>
          <a:fillRef idx="2">
            <a:schemeClr val="accent5"/>
          </a:fillRef>
          <a:effectRef idx="1">
            <a:schemeClr val="accent5"/>
          </a:effectRef>
          <a:fontRef idx="minor">
            <a:schemeClr val="dk1"/>
          </a:fontRef>
        </p:style>
        <p:txBody>
          <a:bodyPr lIns="0" tIns="0" rIns="0" bIns="0" rtlCol="0" anchor="ctr"/>
          <a:lstStyle/>
          <a:p>
            <a:pPr algn="ctr"/>
            <a:endParaRPr lang="ja-JP" altLang="en-US" sz="1015" dirty="0">
              <a:solidFill>
                <a:schemeClr val="tx1"/>
              </a:solidFill>
              <a:ea typeface="Meiryo UI" panose="020B0604030504040204" pitchFamily="50" charset="-128"/>
            </a:endParaRPr>
          </a:p>
        </p:txBody>
      </p:sp>
      <p:sp>
        <p:nvSpPr>
          <p:cNvPr id="21" name="テキスト ボックス 20"/>
          <p:cNvSpPr txBox="1"/>
          <p:nvPr/>
        </p:nvSpPr>
        <p:spPr>
          <a:xfrm>
            <a:off x="289494" y="1852012"/>
            <a:ext cx="1426994" cy="307777"/>
          </a:xfrm>
          <a:prstGeom prst="rect">
            <a:avLst/>
          </a:prstGeom>
          <a:noFill/>
          <a:ln>
            <a:noFill/>
          </a:ln>
        </p:spPr>
        <p:txBody>
          <a:bodyPr wrap="none" rtlCol="0">
            <a:spAutoFit/>
          </a:bodyPr>
          <a:lstStyle/>
          <a:p>
            <a:r>
              <a:rPr lang="ja-JP" altLang="en-US" sz="1400" b="1" dirty="0" smtClean="0">
                <a:latin typeface="Meiryo UI" panose="020B0604030504040204" pitchFamily="50" charset="-128"/>
                <a:ea typeface="Meiryo UI" panose="020B0604030504040204" pitchFamily="50" charset="-128"/>
              </a:rPr>
              <a:t>＜改革の取組＞</a:t>
            </a:r>
            <a:endParaRPr kumimoji="1" lang="ja-JP" altLang="en-US" sz="1400" b="1"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289494" y="880642"/>
            <a:ext cx="2058577" cy="307777"/>
          </a:xfrm>
          <a:prstGeom prst="rect">
            <a:avLst/>
          </a:prstGeom>
          <a:noFill/>
          <a:ln>
            <a:noFill/>
          </a:ln>
        </p:spPr>
        <p:txBody>
          <a:bodyPr wrap="none" rtlCol="0">
            <a:spAutoFit/>
          </a:bodyPr>
          <a:lstStyle/>
          <a:p>
            <a:r>
              <a:rPr lang="ja-JP" altLang="en-US" sz="1400" b="1" dirty="0" smtClean="0">
                <a:latin typeface="Meiryo UI" panose="020B0604030504040204" pitchFamily="50" charset="-128"/>
                <a:ea typeface="Meiryo UI" panose="020B0604030504040204" pitchFamily="50" charset="-128"/>
              </a:rPr>
              <a:t>＜改革前の施策・状況＞</a:t>
            </a:r>
            <a:endParaRPr kumimoji="1" lang="ja-JP" altLang="en-US" sz="1400" b="1"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289494" y="3949239"/>
            <a:ext cx="1452642" cy="307777"/>
          </a:xfrm>
          <a:prstGeom prst="rect">
            <a:avLst/>
          </a:prstGeom>
          <a:noFill/>
          <a:ln>
            <a:noFill/>
          </a:ln>
        </p:spPr>
        <p:txBody>
          <a:bodyPr wrap="none" rtlCol="0">
            <a:spAutoFit/>
          </a:bodyPr>
          <a:lstStyle/>
          <a:p>
            <a:r>
              <a:rPr lang="ja-JP" altLang="en-US" sz="1400" b="1" dirty="0" smtClean="0">
                <a:latin typeface="Meiryo UI" panose="020B0604030504040204" pitchFamily="50" charset="-128"/>
                <a:ea typeface="Meiryo UI" panose="020B0604030504040204" pitchFamily="50" charset="-128"/>
              </a:rPr>
              <a:t>＜改革の結果＞</a:t>
            </a:r>
            <a:endParaRPr kumimoji="1" lang="ja-JP" altLang="en-US" sz="1400" b="1"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336</a:t>
            </a:fld>
            <a:endParaRPr lang="ja-JP" altLang="en-US"/>
          </a:p>
        </p:txBody>
      </p:sp>
    </p:spTree>
    <p:extLst>
      <p:ext uri="{BB962C8B-B14F-4D97-AF65-F5344CB8AC3E}">
        <p14:creationId xmlns:p14="http://schemas.microsoft.com/office/powerpoint/2010/main" val="127637060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35496" y="1263750"/>
            <a:ext cx="9042892" cy="25893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35496" y="1263750"/>
            <a:ext cx="8143768" cy="307777"/>
          </a:xfrm>
          <a:prstGeom prst="rect">
            <a:avLst/>
          </a:prstGeom>
        </p:spPr>
        <p:txBody>
          <a:bodyPr wrap="square">
            <a:spAutoFit/>
          </a:bodyPr>
          <a:lstStyle/>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（参考）府職員の</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時間外</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勤務</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変化</a:t>
            </a:r>
            <a:r>
              <a:rPr lang="ja-JP"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100" dirty="0">
                <a:latin typeface="メイリオ" panose="020B0604030504040204" pitchFamily="50" charset="-128"/>
                <a:ea typeface="メイリオ" panose="020B0604030504040204" pitchFamily="50" charset="-128"/>
                <a:cs typeface="メイリオ" panose="020B0604030504040204" pitchFamily="50" charset="-128"/>
              </a:rPr>
              <a:t>非常災害、突発的な事件・事故等を除く）</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 name="正方形/長方形 3"/>
          <p:cNvSpPr/>
          <p:nvPr/>
        </p:nvSpPr>
        <p:spPr>
          <a:xfrm>
            <a:off x="105576" y="506289"/>
            <a:ext cx="8911881" cy="584775"/>
          </a:xfrm>
          <a:prstGeom prst="rect">
            <a:avLst/>
          </a:prstGeom>
          <a:effectLst/>
        </p:spPr>
        <p:txBody>
          <a:bodyPr wrap="square">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現時点で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取組の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効果を</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検証</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する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ことは困難であるが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、府では時間外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勤務時間数は、</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年度をピーク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減少。市では</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年度は増加したものの、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年度に減少し、ほぼ横ばいに推移。</a:t>
            </a:r>
            <a:endParaRPr lang="ja-JP" altLang="en-US" sz="1600" strike="sngStrike"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105576" y="4046256"/>
            <a:ext cx="8143768" cy="307777"/>
          </a:xfrm>
          <a:prstGeom prst="rect">
            <a:avLst/>
          </a:prstGeom>
        </p:spPr>
        <p:txBody>
          <a:bodyPr wrap="square">
            <a:spAutoFit/>
          </a:bodyPr>
          <a:lstStyle/>
          <a:p>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（参考）市職員の</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時間外</a:t>
            </a:r>
            <a:r>
              <a:rPr lang="ja-JP" altLang="ja-JP" sz="1400" dirty="0">
                <a:latin typeface="メイリオ" panose="020B0604030504040204" pitchFamily="50" charset="-128"/>
                <a:ea typeface="メイリオ" panose="020B0604030504040204" pitchFamily="50" charset="-128"/>
                <a:cs typeface="メイリオ" panose="020B0604030504040204" pitchFamily="50" charset="-128"/>
              </a:rPr>
              <a:t>勤務</a:t>
            </a:r>
            <a:r>
              <a:rPr lang="ja-JP" altLang="ja-JP" sz="1400" dirty="0" smtClean="0">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400" dirty="0" smtClean="0">
                <a:latin typeface="メイリオ" panose="020B0604030504040204" pitchFamily="50" charset="-128"/>
                <a:ea typeface="メイリオ" panose="020B0604030504040204" pitchFamily="50" charset="-128"/>
                <a:cs typeface="メイリオ" panose="020B0604030504040204" pitchFamily="50" charset="-128"/>
              </a:rPr>
              <a:t>変化</a:t>
            </a:r>
            <a:r>
              <a:rPr lang="ja-JP"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選挙等を含む</a:t>
            </a:r>
            <a:r>
              <a:rPr lang="ja-JP" altLang="ja-JP" sz="1100"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p:cNvSpPr txBox="1"/>
          <p:nvPr/>
        </p:nvSpPr>
        <p:spPr>
          <a:xfrm>
            <a:off x="105576" y="44624"/>
            <a:ext cx="4482406"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rPr>
              <a:t>４</a:t>
            </a:r>
            <a:r>
              <a:rPr lang="ja-JP" altLang="en-US" sz="2400" dirty="0" smtClean="0">
                <a:latin typeface="Meiryo UI" panose="020B0604030504040204" pitchFamily="50" charset="-128"/>
                <a:ea typeface="Meiryo UI" panose="020B0604030504040204" pitchFamily="50" charset="-128"/>
              </a:rPr>
              <a:t>．取組開始後の現状</a:t>
            </a:r>
            <a:endParaRPr lang="zh-TW" altLang="en-US" sz="2400" dirty="0">
              <a:latin typeface="Meiryo UI" panose="020B0604030504040204" pitchFamily="50" charset="-128"/>
              <a:ea typeface="Meiryo UI" panose="020B0604030504040204" pitchFamily="50" charset="-128"/>
            </a:endParaRPr>
          </a:p>
        </p:txBody>
      </p:sp>
      <p:cxnSp>
        <p:nvCxnSpPr>
          <p:cNvPr id="15" name="直線コネクタ 14"/>
          <p:cNvCxnSpPr/>
          <p:nvPr/>
        </p:nvCxnSpPr>
        <p:spPr>
          <a:xfrm flipV="1">
            <a:off x="105576" y="506289"/>
            <a:ext cx="8771839"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正方形/長方形 15"/>
          <p:cNvSpPr/>
          <p:nvPr/>
        </p:nvSpPr>
        <p:spPr>
          <a:xfrm>
            <a:off x="149271" y="5922803"/>
            <a:ext cx="5238450" cy="600164"/>
          </a:xfrm>
          <a:prstGeom prst="rect">
            <a:avLst/>
          </a:prstGeom>
        </p:spPr>
        <p:txBody>
          <a:bodyPr wrap="square">
            <a:spAutoFit/>
          </a:bodyPr>
          <a:lstStyle/>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2015</a:t>
            </a:r>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年度の主な増加要因）</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・課長代理級職員を超過勤務手当の支給対象に追加</a:t>
            </a:r>
            <a:endParaRPr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　・統一地方選、住民投票、国勢調査、市長選等への対応</a:t>
            </a:r>
            <a:endParaRPr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7" name="正方形/長方形 16"/>
          <p:cNvSpPr/>
          <p:nvPr/>
        </p:nvSpPr>
        <p:spPr>
          <a:xfrm>
            <a:off x="35496" y="4005490"/>
            <a:ext cx="9042892" cy="258934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2"/>
          <a:stretch>
            <a:fillRect/>
          </a:stretch>
        </p:blipFill>
        <p:spPr>
          <a:xfrm>
            <a:off x="192902" y="1566805"/>
            <a:ext cx="4395080" cy="1581150"/>
          </a:xfrm>
          <a:prstGeom prst="rect">
            <a:avLst/>
          </a:prstGeom>
        </p:spPr>
      </p:pic>
      <p:pic>
        <p:nvPicPr>
          <p:cNvPr id="8" name="図 7"/>
          <p:cNvPicPr>
            <a:picLocks noChangeAspect="1"/>
          </p:cNvPicPr>
          <p:nvPr/>
        </p:nvPicPr>
        <p:blipFill>
          <a:blip r:embed="rId3"/>
          <a:stretch>
            <a:fillRect/>
          </a:stretch>
        </p:blipFill>
        <p:spPr>
          <a:xfrm>
            <a:off x="4556942" y="1461888"/>
            <a:ext cx="4413887" cy="2341067"/>
          </a:xfrm>
          <a:prstGeom prst="rect">
            <a:avLst/>
          </a:prstGeom>
        </p:spPr>
      </p:pic>
      <p:pic>
        <p:nvPicPr>
          <p:cNvPr id="28" name="図 27"/>
          <p:cNvPicPr>
            <a:picLocks noChangeAspect="1"/>
          </p:cNvPicPr>
          <p:nvPr/>
        </p:nvPicPr>
        <p:blipFill>
          <a:blip r:embed="rId4"/>
          <a:stretch>
            <a:fillRect/>
          </a:stretch>
        </p:blipFill>
        <p:spPr>
          <a:xfrm>
            <a:off x="4714347" y="4260567"/>
            <a:ext cx="4310117" cy="2303108"/>
          </a:xfrm>
          <a:prstGeom prst="rect">
            <a:avLst/>
          </a:prstGeom>
        </p:spPr>
      </p:pic>
      <p:pic>
        <p:nvPicPr>
          <p:cNvPr id="9" name="図 8"/>
          <p:cNvPicPr>
            <a:picLocks noChangeAspect="1"/>
          </p:cNvPicPr>
          <p:nvPr/>
        </p:nvPicPr>
        <p:blipFill>
          <a:blip r:embed="rId5"/>
          <a:stretch>
            <a:fillRect/>
          </a:stretch>
        </p:blipFill>
        <p:spPr>
          <a:xfrm>
            <a:off x="192902" y="4383085"/>
            <a:ext cx="4364040" cy="1510666"/>
          </a:xfrm>
          <a:prstGeom prst="rect">
            <a:avLst/>
          </a:prstGeom>
        </p:spPr>
      </p:pic>
      <p:sp>
        <p:nvSpPr>
          <p:cNvPr id="7" name="スライド番号プレースホルダー 6"/>
          <p:cNvSpPr>
            <a:spLocks noGrp="1"/>
          </p:cNvSpPr>
          <p:nvPr>
            <p:ph type="sldNum" sz="quarter" idx="12"/>
          </p:nvPr>
        </p:nvSpPr>
        <p:spPr/>
        <p:txBody>
          <a:bodyPr/>
          <a:lstStyle/>
          <a:p>
            <a:fld id="{138CA411-231B-42B9-AF63-97A64194AA60}" type="slidenum">
              <a:rPr lang="ja-JP" altLang="en-US" smtClean="0"/>
              <a:pPr/>
              <a:t>337</a:t>
            </a:fld>
            <a:endParaRPr lang="ja-JP" altLang="en-US"/>
          </a:p>
        </p:txBody>
      </p:sp>
    </p:spTree>
    <p:extLst>
      <p:ext uri="{BB962C8B-B14F-4D97-AF65-F5344CB8AC3E}">
        <p14:creationId xmlns:p14="http://schemas.microsoft.com/office/powerpoint/2010/main" val="1736838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876326" y="3036384"/>
            <a:ext cx="3261584" cy="546970"/>
          </a:xfrm>
          <a:prstGeom prst="rect">
            <a:avLst/>
          </a:prstGeom>
          <a:noFill/>
        </p:spPr>
        <p:txBody>
          <a:bodyPr wrap="square" lIns="27000" tIns="27000" rIns="27000" bIns="27000" rtlCol="0" anchor="ctr" anchorCtr="0">
            <a:spAutoFit/>
          </a:bodyPr>
          <a:lstStyle/>
          <a:p>
            <a:pPr algn="ctr"/>
            <a:r>
              <a:rPr lang="en-US" altLang="ja-JP" sz="3200" dirty="0" smtClean="0">
                <a:latin typeface="Meiryo UI" panose="020B0604030504040204" pitchFamily="50" charset="-128"/>
                <a:ea typeface="Meiryo UI" panose="020B0604030504040204" pitchFamily="50" charset="-128"/>
              </a:rPr>
              <a:t>12</a:t>
            </a:r>
            <a:r>
              <a:rPr lang="ja-JP" altLang="en-US" sz="3200" dirty="0" err="1" smtClean="0">
                <a:latin typeface="Meiryo UI" panose="020B0604030504040204" pitchFamily="50" charset="-128"/>
                <a:ea typeface="Meiryo UI" panose="020B0604030504040204" pitchFamily="50" charset="-128"/>
              </a:rPr>
              <a:t>．</a:t>
            </a:r>
            <a:r>
              <a:rPr lang="ja-JP" altLang="en-US" sz="3200" dirty="0" smtClean="0">
                <a:latin typeface="Meiryo UI" panose="020B0604030504040204" pitchFamily="50" charset="-128"/>
                <a:ea typeface="Meiryo UI" panose="020B0604030504040204" pitchFamily="50" charset="-128"/>
              </a:rPr>
              <a:t>公民連携</a:t>
            </a: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229</a:t>
            </a:fld>
            <a:endParaRPr lang="ja-JP" altLang="en-US"/>
          </a:p>
        </p:txBody>
      </p:sp>
    </p:spTree>
    <p:extLst>
      <p:ext uri="{BB962C8B-B14F-4D97-AF65-F5344CB8AC3E}">
        <p14:creationId xmlns:p14="http://schemas.microsoft.com/office/powerpoint/2010/main" val="2161453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1522" y="62400"/>
            <a:ext cx="2015162" cy="461665"/>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rPr>
              <a:t>１．</a:t>
            </a:r>
            <a:r>
              <a:rPr lang="zh-TW" altLang="en-US" sz="2400" dirty="0" smtClean="0">
                <a:latin typeface="Meiryo UI" panose="020B0604030504040204" pitchFamily="50" charset="-128"/>
                <a:ea typeface="Meiryo UI" panose="020B0604030504040204" pitchFamily="50" charset="-128"/>
              </a:rPr>
              <a:t>総論</a:t>
            </a:r>
            <a:endParaRPr lang="zh-TW" altLang="en-US" sz="24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51520" y="476672"/>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角丸四角形 3"/>
          <p:cNvSpPr/>
          <p:nvPr/>
        </p:nvSpPr>
        <p:spPr>
          <a:xfrm>
            <a:off x="251521" y="609792"/>
            <a:ext cx="8625894" cy="119460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7"/>
          <p:cNvSpPr/>
          <p:nvPr/>
        </p:nvSpPr>
        <p:spPr>
          <a:xfrm>
            <a:off x="241995" y="2279329"/>
            <a:ext cx="8625894" cy="220569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角丸四角形 8"/>
          <p:cNvSpPr/>
          <p:nvPr/>
        </p:nvSpPr>
        <p:spPr>
          <a:xfrm>
            <a:off x="192816" y="5015296"/>
            <a:ext cx="8625894" cy="178312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241995" y="607712"/>
            <a:ext cx="1654552" cy="4507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改革前の状況</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251520" y="2264271"/>
            <a:ext cx="1786828" cy="4507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a:t>
            </a:r>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内容・手法</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192816" y="5005308"/>
            <a:ext cx="2863153" cy="45076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成果（現時点の到達点）</a:t>
            </a:r>
            <a:endPar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下矢印 11"/>
          <p:cNvSpPr/>
          <p:nvPr/>
        </p:nvSpPr>
        <p:spPr>
          <a:xfrm>
            <a:off x="3856396" y="1844920"/>
            <a:ext cx="1378040" cy="4250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下矢印 12"/>
          <p:cNvSpPr/>
          <p:nvPr/>
        </p:nvSpPr>
        <p:spPr>
          <a:xfrm>
            <a:off x="3867432" y="4526314"/>
            <a:ext cx="1378040" cy="42500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496402" y="1129492"/>
            <a:ext cx="8228497" cy="646331"/>
          </a:xfrm>
          <a:prstGeom prst="rect">
            <a:avLst/>
          </a:prstGeom>
          <a:noFill/>
        </p:spPr>
        <p:txBody>
          <a:bodyPr wrap="square" rtlCol="0">
            <a:spAutoFit/>
          </a:bodyPr>
          <a:lstStyle/>
          <a:p>
            <a:r>
              <a:rPr kumimoji="1" lang="ja-JP" altLang="en-US" dirty="0" smtClean="0"/>
              <a:t>　大阪府・市では、</a:t>
            </a:r>
            <a:r>
              <a:rPr lang="ja-JP" altLang="en-US" dirty="0"/>
              <a:t>公</a:t>
            </a:r>
            <a:r>
              <a:rPr lang="ja-JP" altLang="en-US" dirty="0" smtClean="0"/>
              <a:t>の施設の管理運営に関して、</a:t>
            </a:r>
            <a:r>
              <a:rPr kumimoji="1" lang="ja-JP" altLang="en-US" dirty="0" smtClean="0"/>
              <a:t>ＰＦＩや指定管理者制度を国による法制度化の直後から積極的に導入し、民間の知恵と工夫を取り入れてきた。</a:t>
            </a:r>
            <a:endParaRPr kumimoji="1" lang="en-US" altLang="ja-JP" dirty="0" smtClean="0"/>
          </a:p>
        </p:txBody>
      </p:sp>
      <p:sp>
        <p:nvSpPr>
          <p:cNvPr id="15" name="テキスト ボックス 14"/>
          <p:cNvSpPr txBox="1"/>
          <p:nvPr/>
        </p:nvSpPr>
        <p:spPr>
          <a:xfrm>
            <a:off x="477351" y="2722866"/>
            <a:ext cx="8136130" cy="1754326"/>
          </a:xfrm>
          <a:prstGeom prst="rect">
            <a:avLst/>
          </a:prstGeom>
          <a:noFill/>
        </p:spPr>
        <p:txBody>
          <a:bodyPr wrap="square" rtlCol="0">
            <a:spAutoFit/>
          </a:bodyPr>
          <a:lstStyle/>
          <a:p>
            <a:r>
              <a:rPr lang="ja-JP" altLang="en-US" dirty="0"/>
              <a:t>　</a:t>
            </a:r>
            <a:r>
              <a:rPr lang="ja-JP" altLang="en-US" dirty="0" smtClean="0"/>
              <a:t>施設運営に関しては、管理運営期間の長期化による集客施設の誘致や、各種行為許可の拡大等による、魅力向上・賑わい創出の取組みが進展。</a:t>
            </a:r>
            <a:endParaRPr lang="en-US" altLang="ja-JP" dirty="0"/>
          </a:p>
          <a:p>
            <a:r>
              <a:rPr lang="ja-JP" altLang="en-US" dirty="0"/>
              <a:t>　</a:t>
            </a:r>
            <a:r>
              <a:rPr lang="ja-JP" altLang="en-US" dirty="0" smtClean="0"/>
              <a:t>さらに、より幅広い事業で民間の</a:t>
            </a:r>
            <a:r>
              <a:rPr lang="ja-JP" altLang="en-US" dirty="0"/>
              <a:t>能力や創意工夫を幅広く取り入れるべく</a:t>
            </a:r>
            <a:r>
              <a:rPr lang="ja-JP" altLang="en-US" dirty="0" smtClean="0"/>
              <a:t>、各種事業の実施前に企業等からの提案や意見を募集する「サウンディング型</a:t>
            </a:r>
            <a:r>
              <a:rPr lang="ja-JP" altLang="en-US" dirty="0"/>
              <a:t>市場</a:t>
            </a:r>
            <a:r>
              <a:rPr lang="ja-JP" altLang="en-US" dirty="0" smtClean="0"/>
              <a:t>調査」の実施や、企業等との連携のための窓口設置など、更なる公民連携の推進にも力を入れて</a:t>
            </a:r>
            <a:r>
              <a:rPr lang="ja-JP" altLang="en-US" dirty="0"/>
              <a:t>いる。</a:t>
            </a:r>
            <a:endParaRPr lang="en-US" altLang="ja-JP" dirty="0"/>
          </a:p>
        </p:txBody>
      </p:sp>
      <p:sp>
        <p:nvSpPr>
          <p:cNvPr id="16" name="テキスト ボックス 15"/>
          <p:cNvSpPr txBox="1"/>
          <p:nvPr/>
        </p:nvSpPr>
        <p:spPr>
          <a:xfrm>
            <a:off x="458299" y="5527078"/>
            <a:ext cx="8155182" cy="1200329"/>
          </a:xfrm>
          <a:prstGeom prst="rect">
            <a:avLst/>
          </a:prstGeom>
          <a:noFill/>
        </p:spPr>
        <p:txBody>
          <a:bodyPr wrap="square" rtlCol="0">
            <a:spAutoFit/>
          </a:bodyPr>
          <a:lstStyle/>
          <a:p>
            <a:r>
              <a:rPr kumimoji="1" lang="ja-JP" altLang="en-US" dirty="0" smtClean="0"/>
              <a:t>　</a:t>
            </a:r>
            <a:r>
              <a:rPr lang="ja-JP" altLang="en-US" dirty="0" smtClean="0"/>
              <a:t>大</a:t>
            </a:r>
            <a:r>
              <a:rPr lang="ja-JP" altLang="ja-JP" dirty="0" smtClean="0"/>
              <a:t>阪</a:t>
            </a:r>
            <a:r>
              <a:rPr lang="ja-JP" altLang="ja-JP" dirty="0"/>
              <a:t>城ＰＭＯ</a:t>
            </a:r>
            <a:r>
              <a:rPr lang="ja-JP" altLang="ja-JP" dirty="0" smtClean="0"/>
              <a:t>（</a:t>
            </a:r>
            <a:r>
              <a:rPr lang="en-US" altLang="ja-JP" dirty="0" smtClean="0"/>
              <a:t>2015</a:t>
            </a:r>
            <a:r>
              <a:rPr lang="ja-JP" altLang="en-US" dirty="0" smtClean="0"/>
              <a:t>年度</a:t>
            </a:r>
            <a:r>
              <a:rPr lang="ja-JP" altLang="ja-JP" dirty="0" smtClean="0"/>
              <a:t>～</a:t>
            </a:r>
            <a:r>
              <a:rPr lang="ja-JP" altLang="ja-JP" dirty="0"/>
              <a:t>）、</a:t>
            </a:r>
            <a:r>
              <a:rPr lang="ja-JP" altLang="en-US" dirty="0"/>
              <a:t>天王寺公園</a:t>
            </a:r>
            <a:r>
              <a:rPr lang="ja-JP" altLang="en-US" dirty="0" smtClean="0"/>
              <a:t>エントランスエリア（</a:t>
            </a:r>
            <a:r>
              <a:rPr lang="ja-JP" altLang="en-US" dirty="0"/>
              <a:t>愛称</a:t>
            </a:r>
            <a:r>
              <a:rPr lang="ja-JP" altLang="en-US" dirty="0" smtClean="0"/>
              <a:t>：</a:t>
            </a:r>
            <a:r>
              <a:rPr lang="ja-JP" altLang="ja-JP" dirty="0" smtClean="0"/>
              <a:t>てんしば</a:t>
            </a:r>
            <a:r>
              <a:rPr lang="ja-JP" altLang="en-US" dirty="0"/>
              <a:t>）</a:t>
            </a:r>
            <a:r>
              <a:rPr lang="ja-JP" altLang="ja-JP" dirty="0" smtClean="0"/>
              <a:t>（</a:t>
            </a:r>
            <a:r>
              <a:rPr lang="en-US" altLang="ja-JP" dirty="0" smtClean="0"/>
              <a:t>2015</a:t>
            </a:r>
            <a:r>
              <a:rPr lang="ja-JP" altLang="en-US" dirty="0" smtClean="0"/>
              <a:t>年度～</a:t>
            </a:r>
            <a:r>
              <a:rPr lang="ja-JP" altLang="ja-JP" dirty="0" smtClean="0"/>
              <a:t>）</a:t>
            </a:r>
            <a:r>
              <a:rPr lang="ja-JP" altLang="en-US" dirty="0"/>
              <a:t>など、これまでにない特色ある施設</a:t>
            </a:r>
            <a:r>
              <a:rPr lang="ja-JP" altLang="en-US" dirty="0" smtClean="0"/>
              <a:t>運営が</a:t>
            </a:r>
            <a:r>
              <a:rPr lang="ja-JP" altLang="en-US" dirty="0"/>
              <a:t>始まって</a:t>
            </a:r>
            <a:r>
              <a:rPr lang="ja-JP" altLang="en-US" dirty="0" smtClean="0"/>
              <a:t>いる。また、公民連携により様々な社会課題の解決を図るため、企業や大学との包括連携協定締結をはじめとする連携の取組みが、窓口設置後、飛躍的に増加している。</a:t>
            </a:r>
            <a:endParaRPr lang="en-US" altLang="ja-JP" dirty="0"/>
          </a:p>
        </p:txBody>
      </p:sp>
      <p:sp>
        <p:nvSpPr>
          <p:cNvPr id="17" name="スライド番号プレースホルダー 16"/>
          <p:cNvSpPr>
            <a:spLocks noGrp="1"/>
          </p:cNvSpPr>
          <p:nvPr>
            <p:ph type="sldNum" sz="quarter" idx="12"/>
          </p:nvPr>
        </p:nvSpPr>
        <p:spPr>
          <a:xfrm>
            <a:off x="7154838" y="6492875"/>
            <a:ext cx="2057400" cy="365125"/>
          </a:xfrm>
        </p:spPr>
        <p:txBody>
          <a:bodyPr/>
          <a:lstStyle/>
          <a:p>
            <a:fld id="{138CA411-231B-42B9-AF63-97A64194AA60}" type="slidenum">
              <a:rPr lang="ja-JP" altLang="en-US" smtClean="0"/>
              <a:pPr/>
              <a:t>230</a:t>
            </a:fld>
            <a:endParaRPr lang="ja-JP" altLang="en-US" dirty="0"/>
          </a:p>
        </p:txBody>
      </p:sp>
    </p:spTree>
    <p:extLst>
      <p:ext uri="{BB962C8B-B14F-4D97-AF65-F5344CB8AC3E}">
        <p14:creationId xmlns:p14="http://schemas.microsoft.com/office/powerpoint/2010/main" val="39997513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9" y="278586"/>
            <a:ext cx="2884123" cy="400110"/>
          </a:xfrm>
          <a:prstGeom prst="rect">
            <a:avLst/>
          </a:prstGeom>
          <a:noFill/>
        </p:spPr>
        <p:txBody>
          <a:bodyPr wrap="none" rtlCol="0">
            <a:spAutoFit/>
          </a:bodyPr>
          <a:lstStyle/>
          <a:p>
            <a:r>
              <a:rPr lang="ja-JP" altLang="en-US" sz="2000" dirty="0">
                <a:latin typeface="Meiryo UI" panose="020B0604030504040204" pitchFamily="50" charset="-128"/>
                <a:ea typeface="Meiryo UI" panose="020B0604030504040204" pitchFamily="50" charset="-128"/>
              </a:rPr>
              <a:t>３</a:t>
            </a:r>
            <a:r>
              <a:rPr lang="ja-JP" altLang="en-US" sz="2000" dirty="0" smtClean="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これまで</a:t>
            </a:r>
            <a:r>
              <a:rPr lang="ja-JP" altLang="en-US" sz="2000" dirty="0" smtClean="0">
                <a:latin typeface="Meiryo UI" panose="020B0604030504040204" pitchFamily="50" charset="-128"/>
                <a:ea typeface="Meiryo UI" panose="020B0604030504040204" pitchFamily="50" charset="-128"/>
              </a:rPr>
              <a:t>の改革取組み</a:t>
            </a:r>
            <a:endParaRPr kumimoji="1"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7" y="66970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118143" y="701696"/>
            <a:ext cx="1980029" cy="400110"/>
          </a:xfrm>
          <a:prstGeom prst="rect">
            <a:avLst/>
          </a:prstGeom>
          <a:noFill/>
        </p:spPr>
        <p:txBody>
          <a:bodyPr wrap="none" rtlCol="0">
            <a:spAutoFit/>
          </a:bodyPr>
          <a:lstStyle/>
          <a:p>
            <a:r>
              <a:rPr lang="ja-JP" altLang="en-US" sz="2000" dirty="0" smtClean="0">
                <a:solidFill>
                  <a:prstClr val="black"/>
                </a:solidFill>
                <a:latin typeface="Meiryo UI" panose="020B0604030504040204" pitchFamily="50" charset="-128"/>
                <a:ea typeface="Meiryo UI" panose="020B0604030504040204" pitchFamily="50" charset="-128"/>
              </a:rPr>
              <a:t>（１）施策一覧</a:t>
            </a:r>
            <a:endParaRPr lang="ja-JP" altLang="en-US" sz="2000" dirty="0">
              <a:solidFill>
                <a:prstClr val="black"/>
              </a:solidFill>
              <a:latin typeface="Meiryo UI" panose="020B0604030504040204" pitchFamily="50" charset="-128"/>
              <a:ea typeface="Meiryo UI" panose="020B0604030504040204" pitchFamily="50" charset="-128"/>
            </a:endParaRPr>
          </a:p>
        </p:txBody>
      </p:sp>
      <p:graphicFrame>
        <p:nvGraphicFramePr>
          <p:cNvPr id="6" name="表 5"/>
          <p:cNvGraphicFramePr>
            <a:graphicFrameLocks noGrp="1"/>
          </p:cNvGraphicFramePr>
          <p:nvPr>
            <p:extLst/>
          </p:nvPr>
        </p:nvGraphicFramePr>
        <p:xfrm>
          <a:off x="118143" y="1201002"/>
          <a:ext cx="8902032" cy="4237773"/>
        </p:xfrm>
        <a:graphic>
          <a:graphicData uri="http://schemas.openxmlformats.org/drawingml/2006/table">
            <a:tbl>
              <a:tblPr firstRow="1" bandRow="1">
                <a:tableStyleId>{5C22544A-7EE6-4342-B048-85BDC9FD1C3A}</a:tableStyleId>
              </a:tblPr>
              <a:tblGrid>
                <a:gridCol w="2614030">
                  <a:extLst>
                    <a:ext uri="{9D8B030D-6E8A-4147-A177-3AD203B41FA5}">
                      <a16:colId xmlns="" xmlns:a16="http://schemas.microsoft.com/office/drawing/2014/main" val="20000"/>
                    </a:ext>
                  </a:extLst>
                </a:gridCol>
                <a:gridCol w="2820031">
                  <a:extLst>
                    <a:ext uri="{9D8B030D-6E8A-4147-A177-3AD203B41FA5}">
                      <a16:colId xmlns="" xmlns:a16="http://schemas.microsoft.com/office/drawing/2014/main" val="20001"/>
                    </a:ext>
                  </a:extLst>
                </a:gridCol>
                <a:gridCol w="3467971">
                  <a:extLst>
                    <a:ext uri="{9D8B030D-6E8A-4147-A177-3AD203B41FA5}">
                      <a16:colId xmlns="" xmlns:a16="http://schemas.microsoft.com/office/drawing/2014/main" val="20002"/>
                    </a:ext>
                  </a:extLst>
                </a:gridCol>
              </a:tblGrid>
              <a:tr h="419839">
                <a:tc>
                  <a:txBody>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取組の方向性</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施策・取組</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全国との比較</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 xmlns:a16="http://schemas.microsoft.com/office/drawing/2014/main" val="10000"/>
                  </a:ext>
                </a:extLst>
              </a:tr>
              <a:tr h="1389059">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①公の施設の運営への</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民間手法の導入</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・ＰＦＩ事業の推進</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・指定管理者制度などの積極</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導入</a:t>
                      </a:r>
                    </a:p>
                  </a:txBody>
                  <a:tcPr anchor="ct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・府内のＰＦＩ実施数は全国最多</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・「大阪城ＰＭＯ」、</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「天王寺公園エント</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ランスエリア（てんしば）」など、</a:t>
                      </a:r>
                      <a:endParaRPr kumimoji="1"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特色ある施設運営が実現</a:t>
                      </a:r>
                    </a:p>
                  </a:txBody>
                  <a:tcPr anchor="ctr"/>
                </a:tc>
                <a:extLst>
                  <a:ext uri="{0D108BD9-81ED-4DB2-BD59-A6C34878D82A}">
                    <a16:rowId xmlns="" xmlns:a16="http://schemas.microsoft.com/office/drawing/2014/main" val="10001"/>
                  </a:ext>
                </a:extLst>
              </a:tr>
              <a:tr h="1133475">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②事業実施に際しての</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民間アイデアの積極的な</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取り入れ</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r>
                        <a:rPr kumimoji="1" lang="ja-JP" altLang="en-US" sz="1400" kern="1200" dirty="0" smtClean="0">
                          <a:solidFill>
                            <a:schemeClr val="dk1"/>
                          </a:solidFill>
                          <a:latin typeface="+mn-lt"/>
                          <a:ea typeface="Meiryo UI" panose="020B0604030504040204" pitchFamily="50" charset="-128"/>
                          <a:cs typeface="+mn-cs"/>
                        </a:rPr>
                        <a:t>・サウンディング型市場調査の実施</a:t>
                      </a:r>
                      <a:endParaRPr kumimoji="1" lang="en-US" altLang="ja-JP" sz="1400" kern="1200" dirty="0" smtClean="0">
                        <a:solidFill>
                          <a:schemeClr val="dk1"/>
                        </a:solidFill>
                        <a:latin typeface="+mn-lt"/>
                        <a:ea typeface="Meiryo UI" panose="020B0604030504040204" pitchFamily="50" charset="-128"/>
                        <a:cs typeface="+mn-cs"/>
                      </a:endParaRPr>
                    </a:p>
                  </a:txBody>
                  <a:tcPr anchor="ctr"/>
                </a:tc>
                <a:tc>
                  <a:txBody>
                    <a:bodyPr/>
                    <a:lstStyle/>
                    <a:p>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 xmlns:a16="http://schemas.microsoft.com/office/drawing/2014/main" val="10002"/>
                  </a:ext>
                </a:extLst>
              </a:tr>
              <a:tr h="1295400">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③企業や大学との連携による</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baseline="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行政課題の解決</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200" dirty="0" smtClean="0">
                          <a:solidFill>
                            <a:schemeClr val="dk1"/>
                          </a:solidFill>
                          <a:latin typeface="+mn-lt"/>
                          <a:ea typeface="Meiryo UI" panose="020B0604030504040204" pitchFamily="50" charset="-128"/>
                          <a:cs typeface="+mn-cs"/>
                        </a:rPr>
                        <a:t>・企業や大学等との連携窓口の　</a:t>
                      </a:r>
                      <a:endParaRPr kumimoji="1" lang="en-US" altLang="ja-JP" sz="1600" kern="1200" dirty="0" smtClean="0">
                        <a:solidFill>
                          <a:schemeClr val="dk1"/>
                        </a:solidFill>
                        <a:latin typeface="+mn-lt"/>
                        <a:ea typeface="Meiryo UI" panose="020B0604030504040204" pitchFamily="50" charset="-128"/>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kern="1200" baseline="0" dirty="0" smtClean="0">
                          <a:solidFill>
                            <a:schemeClr val="dk1"/>
                          </a:solidFill>
                          <a:latin typeface="+mn-lt"/>
                          <a:ea typeface="Meiryo UI" panose="020B0604030504040204" pitchFamily="50" charset="-128"/>
                          <a:cs typeface="+mn-cs"/>
                        </a:rPr>
                        <a:t>  </a:t>
                      </a:r>
                      <a:r>
                        <a:rPr kumimoji="1" lang="ja-JP" altLang="en-US" sz="1600" kern="1200" dirty="0" smtClean="0">
                          <a:solidFill>
                            <a:schemeClr val="dk1"/>
                          </a:solidFill>
                          <a:latin typeface="+mn-lt"/>
                          <a:ea typeface="Meiryo UI" panose="020B0604030504040204" pitchFamily="50" charset="-128"/>
                          <a:cs typeface="+mn-cs"/>
                        </a:rPr>
                        <a:t>設置</a:t>
                      </a:r>
                    </a:p>
                  </a:txBody>
                  <a:tcPr anchor="ctr"/>
                </a:tc>
                <a:tc>
                  <a:txBody>
                    <a:bodyPr/>
                    <a:lstStyle/>
                    <a:p>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・都道府県で初となる専</a:t>
                      </a:r>
                      <a:r>
                        <a:rPr kumimoji="1"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任</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窓口を設置</a:t>
                      </a:r>
                      <a:endPar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 xmlns:a16="http://schemas.microsoft.com/office/drawing/2014/main" val="10003"/>
                  </a:ext>
                </a:extLst>
              </a:tr>
            </a:tbl>
          </a:graphicData>
        </a:graphic>
      </p:graphicFrame>
      <p:sp>
        <p:nvSpPr>
          <p:cNvPr id="5" name="スライド番号プレースホルダー 4"/>
          <p:cNvSpPr>
            <a:spLocks noGrp="1"/>
          </p:cNvSpPr>
          <p:nvPr>
            <p:ph type="sldNum" sz="quarter" idx="12"/>
          </p:nvPr>
        </p:nvSpPr>
        <p:spPr/>
        <p:txBody>
          <a:bodyPr/>
          <a:lstStyle/>
          <a:p>
            <a:fld id="{138CA411-231B-42B9-AF63-97A64194AA60}" type="slidenum">
              <a:rPr lang="ja-JP" altLang="en-US" smtClean="0"/>
              <a:pPr/>
              <a:t>231</a:t>
            </a:fld>
            <a:endParaRPr lang="ja-JP" altLang="en-US" dirty="0"/>
          </a:p>
        </p:txBody>
      </p:sp>
    </p:spTree>
    <p:extLst>
      <p:ext uri="{BB962C8B-B14F-4D97-AF65-F5344CB8AC3E}">
        <p14:creationId xmlns:p14="http://schemas.microsoft.com/office/powerpoint/2010/main" val="9628606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nvPr>
        </p:nvGraphicFramePr>
        <p:xfrm>
          <a:off x="107822" y="590550"/>
          <a:ext cx="8959223" cy="6215853"/>
        </p:xfrm>
        <a:graphic>
          <a:graphicData uri="http://schemas.openxmlformats.org/drawingml/2006/table">
            <a:tbl>
              <a:tblPr>
                <a:tableStyleId>{E8B1032C-EA38-4F05-BA0D-38AFFFC7BED3}</a:tableStyleId>
              </a:tblPr>
              <a:tblGrid>
                <a:gridCol w="660810">
                  <a:extLst>
                    <a:ext uri="{9D8B030D-6E8A-4147-A177-3AD203B41FA5}">
                      <a16:colId xmlns="" xmlns:a16="http://schemas.microsoft.com/office/drawing/2014/main" val="20000"/>
                    </a:ext>
                  </a:extLst>
                </a:gridCol>
                <a:gridCol w="841545">
                  <a:extLst>
                    <a:ext uri="{9D8B030D-6E8A-4147-A177-3AD203B41FA5}">
                      <a16:colId xmlns="" xmlns:a16="http://schemas.microsoft.com/office/drawing/2014/main" val="20001"/>
                    </a:ext>
                  </a:extLst>
                </a:gridCol>
                <a:gridCol w="721217">
                  <a:extLst>
                    <a:ext uri="{9D8B030D-6E8A-4147-A177-3AD203B41FA5}">
                      <a16:colId xmlns="" xmlns:a16="http://schemas.microsoft.com/office/drawing/2014/main" val="20002"/>
                    </a:ext>
                  </a:extLst>
                </a:gridCol>
                <a:gridCol w="669701">
                  <a:extLst>
                    <a:ext uri="{9D8B030D-6E8A-4147-A177-3AD203B41FA5}">
                      <a16:colId xmlns="" xmlns:a16="http://schemas.microsoft.com/office/drawing/2014/main" val="20003"/>
                    </a:ext>
                  </a:extLst>
                </a:gridCol>
                <a:gridCol w="682581">
                  <a:extLst>
                    <a:ext uri="{9D8B030D-6E8A-4147-A177-3AD203B41FA5}">
                      <a16:colId xmlns="" xmlns:a16="http://schemas.microsoft.com/office/drawing/2014/main" val="20004"/>
                    </a:ext>
                  </a:extLst>
                </a:gridCol>
                <a:gridCol w="682580">
                  <a:extLst>
                    <a:ext uri="{9D8B030D-6E8A-4147-A177-3AD203B41FA5}">
                      <a16:colId xmlns="" xmlns:a16="http://schemas.microsoft.com/office/drawing/2014/main" val="20005"/>
                    </a:ext>
                  </a:extLst>
                </a:gridCol>
                <a:gridCol w="656823">
                  <a:extLst>
                    <a:ext uri="{9D8B030D-6E8A-4147-A177-3AD203B41FA5}">
                      <a16:colId xmlns="" xmlns:a16="http://schemas.microsoft.com/office/drawing/2014/main" val="20006"/>
                    </a:ext>
                  </a:extLst>
                </a:gridCol>
                <a:gridCol w="656822">
                  <a:extLst>
                    <a:ext uri="{9D8B030D-6E8A-4147-A177-3AD203B41FA5}">
                      <a16:colId xmlns="" xmlns:a16="http://schemas.microsoft.com/office/drawing/2014/main" val="20007"/>
                    </a:ext>
                  </a:extLst>
                </a:gridCol>
                <a:gridCol w="669702">
                  <a:extLst>
                    <a:ext uri="{9D8B030D-6E8A-4147-A177-3AD203B41FA5}">
                      <a16:colId xmlns="" xmlns:a16="http://schemas.microsoft.com/office/drawing/2014/main" val="20008"/>
                    </a:ext>
                  </a:extLst>
                </a:gridCol>
                <a:gridCol w="669701">
                  <a:extLst>
                    <a:ext uri="{9D8B030D-6E8A-4147-A177-3AD203B41FA5}">
                      <a16:colId xmlns="" xmlns:a16="http://schemas.microsoft.com/office/drawing/2014/main" val="20009"/>
                    </a:ext>
                  </a:extLst>
                </a:gridCol>
                <a:gridCol w="656822">
                  <a:extLst>
                    <a:ext uri="{9D8B030D-6E8A-4147-A177-3AD203B41FA5}">
                      <a16:colId xmlns="" xmlns:a16="http://schemas.microsoft.com/office/drawing/2014/main" val="20010"/>
                    </a:ext>
                  </a:extLst>
                </a:gridCol>
                <a:gridCol w="721217">
                  <a:extLst>
                    <a:ext uri="{9D8B030D-6E8A-4147-A177-3AD203B41FA5}">
                      <a16:colId xmlns="" xmlns:a16="http://schemas.microsoft.com/office/drawing/2014/main" val="20011"/>
                    </a:ext>
                  </a:extLst>
                </a:gridCol>
                <a:gridCol w="669702">
                  <a:extLst>
                    <a:ext uri="{9D8B030D-6E8A-4147-A177-3AD203B41FA5}">
                      <a16:colId xmlns="" xmlns:a16="http://schemas.microsoft.com/office/drawing/2014/main" val="20012"/>
                    </a:ext>
                  </a:extLst>
                </a:gridCol>
              </a:tblGrid>
              <a:tr h="213259">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chemeClr val="bg1"/>
                          </a:solidFill>
                          <a:effectLst/>
                          <a:latin typeface="Meiryo UI" panose="020B0604030504040204" pitchFamily="50" charset="-128"/>
                          <a:ea typeface="Meiryo UI" panose="020B0604030504040204" pitchFamily="50" charset="-128"/>
                        </a:rPr>
                        <a:t>年度</a:t>
                      </a:r>
                    </a:p>
                  </a:txBody>
                  <a:tcPr marL="9363" marR="9363" marT="9363"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ja-JP" altLang="en-US" sz="1400" u="none" strike="noStrike" kern="1200" dirty="0" smtClean="0">
                          <a:solidFill>
                            <a:schemeClr val="bg1"/>
                          </a:solidFill>
                          <a:effectLst/>
                          <a:latin typeface="+mn-lt"/>
                          <a:ea typeface="+mn-ea"/>
                          <a:cs typeface="+mn-cs"/>
                        </a:rPr>
                        <a:t>～</a:t>
                      </a:r>
                      <a:r>
                        <a:rPr kumimoji="1" lang="en-US" altLang="ja-JP" sz="1400" u="none" strike="noStrike" kern="1200" dirty="0" smtClean="0">
                          <a:solidFill>
                            <a:schemeClr val="bg1"/>
                          </a:solidFill>
                          <a:effectLst/>
                          <a:latin typeface="+mn-lt"/>
                          <a:ea typeface="+mn-ea"/>
                          <a:cs typeface="+mn-cs"/>
                        </a:rPr>
                        <a:t>2007</a:t>
                      </a:r>
                    </a:p>
                  </a:txBody>
                  <a:tcPr marL="9363" marR="9363" marT="9363"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400" u="none" strike="noStrike" kern="1200" dirty="0" smtClean="0">
                          <a:solidFill>
                            <a:schemeClr val="bg1"/>
                          </a:solidFill>
                          <a:effectLst/>
                          <a:latin typeface="+mn-lt"/>
                          <a:ea typeface="+mn-ea"/>
                          <a:cs typeface="+mn-cs"/>
                        </a:rPr>
                        <a:t>2008</a:t>
                      </a:r>
                      <a:endParaRPr kumimoji="1" lang="ja-JP" altLang="en-US" sz="1400" u="none" strike="noStrike" kern="1200" dirty="0" smtClean="0">
                        <a:solidFill>
                          <a:schemeClr val="bg1"/>
                        </a:solidFill>
                        <a:effectLst/>
                        <a:latin typeface="+mn-lt"/>
                        <a:ea typeface="+mn-ea"/>
                        <a:cs typeface="+mn-cs"/>
                      </a:endParaRPr>
                    </a:p>
                  </a:txBody>
                  <a:tcPr marL="9363" marR="9363" marT="9363"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400" u="none" strike="noStrike" kern="1200" dirty="0" smtClean="0">
                          <a:solidFill>
                            <a:schemeClr val="bg1"/>
                          </a:solidFill>
                          <a:effectLst/>
                          <a:latin typeface="+mn-lt"/>
                          <a:ea typeface="+mn-ea"/>
                          <a:cs typeface="+mn-cs"/>
                        </a:rPr>
                        <a:t>2009</a:t>
                      </a:r>
                      <a:endParaRPr kumimoji="1" lang="ja-JP" altLang="en-US" sz="1400" u="none" strike="noStrike" kern="1200" dirty="0" smtClean="0">
                        <a:solidFill>
                          <a:schemeClr val="bg1"/>
                        </a:solidFill>
                        <a:effectLst/>
                        <a:latin typeface="+mn-lt"/>
                        <a:ea typeface="+mn-ea"/>
                        <a:cs typeface="+mn-cs"/>
                      </a:endParaRPr>
                    </a:p>
                  </a:txBody>
                  <a:tcPr marL="9363" marR="9363" marT="9363"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ja-JP" sz="1400" u="none" strike="noStrike" dirty="0" smtClean="0">
                          <a:solidFill>
                            <a:schemeClr val="bg1"/>
                          </a:solidFill>
                          <a:effectLst/>
                        </a:rPr>
                        <a:t>2010</a:t>
                      </a:r>
                      <a:endParaRPr lang="ja-JP" altLang="en-US" sz="1400" b="0" i="0" u="none" strike="noStrike" dirty="0" smtClean="0">
                        <a:solidFill>
                          <a:schemeClr val="bg1"/>
                        </a:solidFill>
                        <a:effectLst/>
                        <a:latin typeface="Meiryo UI" panose="020B0604030504040204" pitchFamily="50" charset="-128"/>
                        <a:ea typeface="Meiryo UI" panose="020B0604030504040204" pitchFamily="50" charset="-128"/>
                      </a:endParaRPr>
                    </a:p>
                  </a:txBody>
                  <a:tcPr marL="9363" marR="9363" marT="9363" marB="0" anchor="ctr">
                    <a:solidFill>
                      <a:schemeClr val="accent6"/>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1" lang="en-US" altLang="ja-JP" sz="1400" u="none" strike="noStrike" kern="1200" dirty="0" smtClean="0">
                          <a:solidFill>
                            <a:schemeClr val="bg1"/>
                          </a:solidFill>
                          <a:effectLst/>
                          <a:latin typeface="+mn-lt"/>
                          <a:ea typeface="+mn-ea"/>
                          <a:cs typeface="+mn-cs"/>
                        </a:rPr>
                        <a:t>2011</a:t>
                      </a:r>
                      <a:endParaRPr kumimoji="1" lang="ja-JP" altLang="en-US" sz="1400" u="none" strike="noStrike" kern="1200" dirty="0" smtClean="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lang="en-US" altLang="ja-JP" sz="1400" u="none" strike="noStrike" dirty="0" smtClean="0">
                          <a:solidFill>
                            <a:schemeClr val="bg1"/>
                          </a:solidFill>
                          <a:effectLst/>
                        </a:rPr>
                        <a:t>2012</a:t>
                      </a:r>
                      <a:endParaRPr lang="ja-JP" altLang="en-US" sz="1400" b="0" i="0" u="none" strike="noStrike" dirty="0">
                        <a:solidFill>
                          <a:schemeClr val="bg1"/>
                        </a:solidFill>
                        <a:effectLst/>
                        <a:latin typeface="Meiryo UI" panose="020B0604030504040204" pitchFamily="50" charset="-128"/>
                        <a:ea typeface="Meiryo UI" panose="020B0604030504040204" pitchFamily="50" charset="-128"/>
                      </a:endParaRPr>
                    </a:p>
                  </a:txBody>
                  <a:tcPr marL="9363" marR="9363" marT="9363" marB="0" anchor="ctr">
                    <a:solidFill>
                      <a:schemeClr val="accent6"/>
                    </a:solidFill>
                  </a:tcPr>
                </a:tc>
                <a:tc>
                  <a:txBody>
                    <a:bodyPr/>
                    <a:lstStyle/>
                    <a:p>
                      <a:pPr marL="0" algn="ctr" defTabSz="914400" rtl="0" eaLnBrk="1" fontAlgn="ctr" latinLnBrk="0" hangingPunct="1"/>
                      <a:r>
                        <a:rPr kumimoji="1" lang="en-US" altLang="ja-JP" sz="1400" u="none" strike="noStrike" kern="1200" dirty="0" smtClean="0">
                          <a:solidFill>
                            <a:schemeClr val="bg1"/>
                          </a:solidFill>
                          <a:effectLst/>
                          <a:latin typeface="+mn-lt"/>
                          <a:ea typeface="+mn-ea"/>
                          <a:cs typeface="+mn-cs"/>
                        </a:rPr>
                        <a:t>2013</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marL="0" algn="ctr" defTabSz="914400" rtl="0" eaLnBrk="1" fontAlgn="ctr" latinLnBrk="0" hangingPunct="1"/>
                      <a:r>
                        <a:rPr kumimoji="1" lang="en-US" altLang="ja-JP" sz="1400" u="none" strike="noStrike" kern="1200" dirty="0" smtClean="0">
                          <a:solidFill>
                            <a:schemeClr val="bg1"/>
                          </a:solidFill>
                          <a:effectLst/>
                          <a:latin typeface="+mn-lt"/>
                          <a:ea typeface="+mn-ea"/>
                          <a:cs typeface="+mn-cs"/>
                        </a:rPr>
                        <a:t>2014</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lang="en-US" altLang="ja-JP" sz="1400" u="none" strike="noStrike" dirty="0" smtClean="0">
                          <a:solidFill>
                            <a:schemeClr val="bg1"/>
                          </a:solidFill>
                          <a:effectLst/>
                        </a:rPr>
                        <a:t>2</a:t>
                      </a:r>
                      <a:r>
                        <a:rPr kumimoji="1" lang="en-US" altLang="ja-JP" sz="1400" u="none" strike="noStrike" kern="1200" dirty="0" smtClean="0">
                          <a:solidFill>
                            <a:schemeClr val="bg1"/>
                          </a:solidFill>
                          <a:effectLst/>
                          <a:latin typeface="+mn-lt"/>
                          <a:ea typeface="+mn-ea"/>
                          <a:cs typeface="+mn-cs"/>
                        </a:rPr>
                        <a:t>015</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kumimoji="1" lang="en-US" altLang="ja-JP" sz="1400" u="none" strike="noStrike" kern="1200" dirty="0" smtClean="0">
                          <a:solidFill>
                            <a:schemeClr val="bg1"/>
                          </a:solidFill>
                          <a:effectLst/>
                          <a:latin typeface="+mn-lt"/>
                          <a:ea typeface="+mn-ea"/>
                          <a:cs typeface="+mn-cs"/>
                        </a:rPr>
                        <a:t>2016</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marL="0" algn="ctr" defTabSz="914400" rtl="0" eaLnBrk="1" fontAlgn="ctr" latinLnBrk="0" hangingPunct="1"/>
                      <a:r>
                        <a:rPr lang="en-US" altLang="ja-JP" sz="1400" u="none" strike="noStrike" dirty="0" smtClean="0">
                          <a:solidFill>
                            <a:schemeClr val="bg1"/>
                          </a:solidFill>
                          <a:effectLst/>
                        </a:rPr>
                        <a:t>2</a:t>
                      </a:r>
                      <a:r>
                        <a:rPr kumimoji="1" lang="en-US" altLang="ja-JP" sz="1400" u="none" strike="noStrike" kern="1200" dirty="0" smtClean="0">
                          <a:solidFill>
                            <a:schemeClr val="bg1"/>
                          </a:solidFill>
                          <a:effectLst/>
                          <a:latin typeface="+mn-lt"/>
                          <a:ea typeface="+mn-ea"/>
                          <a:cs typeface="+mn-cs"/>
                        </a:rPr>
                        <a:t>017</a:t>
                      </a:r>
                      <a:endParaRPr kumimoji="1" lang="ja-JP" altLang="en-US" sz="1400" u="none" strike="noStrike" kern="1200" dirty="0">
                        <a:solidFill>
                          <a:schemeClr val="bg1"/>
                        </a:solidFill>
                        <a:effectLst/>
                        <a:latin typeface="+mn-lt"/>
                        <a:ea typeface="+mn-ea"/>
                        <a:cs typeface="+mn-cs"/>
                      </a:endParaRPr>
                    </a:p>
                  </a:txBody>
                  <a:tcPr marL="9363" marR="9363" marT="9363" marB="0" anchor="ctr">
                    <a:solidFill>
                      <a:schemeClr val="accent6"/>
                    </a:solidFill>
                  </a:tcPr>
                </a:tc>
                <a:tc>
                  <a:txBody>
                    <a:bodyPr/>
                    <a:lstStyle/>
                    <a:p>
                      <a:pPr algn="ctr" fontAlgn="ctr"/>
                      <a:r>
                        <a:rPr lang="en-US" altLang="ja-JP" sz="1400" b="0" i="0" u="none" strike="noStrike" dirty="0" smtClean="0">
                          <a:solidFill>
                            <a:schemeClr val="bg1"/>
                          </a:solidFill>
                          <a:effectLst/>
                          <a:latin typeface="+mn-lt"/>
                          <a:ea typeface="Meiryo UI" panose="020B0604030504040204" pitchFamily="50" charset="-128"/>
                        </a:rPr>
                        <a:t>2018</a:t>
                      </a:r>
                      <a:endParaRPr lang="ja-JP" altLang="en-US" sz="1400" b="0" i="0" u="none" strike="noStrike" dirty="0">
                        <a:solidFill>
                          <a:schemeClr val="bg1"/>
                        </a:solidFill>
                        <a:effectLst/>
                        <a:latin typeface="+mn-lt"/>
                        <a:ea typeface="Meiryo UI" panose="020B0604030504040204" pitchFamily="50" charset="-128"/>
                      </a:endParaRPr>
                    </a:p>
                  </a:txBody>
                  <a:tcPr marL="9363" marR="9363" marT="9363" marB="0" anchor="ctr">
                    <a:solidFill>
                      <a:schemeClr val="accent6"/>
                    </a:solidFill>
                  </a:tcPr>
                </a:tc>
                <a:extLst>
                  <a:ext uri="{0D108BD9-81ED-4DB2-BD59-A6C34878D82A}">
                    <a16:rowId xmlns="" xmlns:a16="http://schemas.microsoft.com/office/drawing/2014/main" val="10000"/>
                  </a:ext>
                </a:extLst>
              </a:tr>
              <a:tr h="1600200">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1"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extLst>
                  <a:ext uri="{0D108BD9-81ED-4DB2-BD59-A6C34878D82A}">
                    <a16:rowId xmlns="" xmlns:a16="http://schemas.microsoft.com/office/drawing/2014/main" val="10001"/>
                  </a:ext>
                </a:extLst>
              </a:tr>
              <a:tr h="1644177">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extLst>
                  <a:ext uri="{0D108BD9-81ED-4DB2-BD59-A6C34878D82A}">
                    <a16:rowId xmlns="" xmlns:a16="http://schemas.microsoft.com/office/drawing/2014/main" val="10002"/>
                  </a:ext>
                </a:extLst>
              </a:tr>
              <a:tr h="1276350">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extLst>
                  <a:ext uri="{0D108BD9-81ED-4DB2-BD59-A6C34878D82A}">
                    <a16:rowId xmlns="" xmlns:a16="http://schemas.microsoft.com/office/drawing/2014/main" val="10003"/>
                  </a:ext>
                </a:extLst>
              </a:tr>
              <a:tr h="1371600">
                <a:tc>
                  <a:txBody>
                    <a:bodyPr/>
                    <a:lstStyle/>
                    <a:p>
                      <a:pPr algn="r" fontAlgn="ct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p>
                      <a:pPr algn="r" fontAlgn="ctr"/>
                      <a:endParaRPr lang="en-US" altLang="ja-JP" sz="1200" b="0" i="0" u="none" strike="noStrike" dirty="0" smtClean="0">
                        <a:solidFill>
                          <a:srgbClr val="000000"/>
                        </a:solidFill>
                        <a:effectLst/>
                        <a:latin typeface="Meiryo UI" panose="020B0604030504040204" pitchFamily="50" charset="-128"/>
                        <a:ea typeface="Meiryo UI" panose="020B0604030504040204" pitchFamily="50" charset="-128"/>
                      </a:endParaRPr>
                    </a:p>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tc>
                  <a:txBody>
                    <a:bodyPr/>
                    <a:lstStyle/>
                    <a:p>
                      <a:pPr algn="r" fontAlgn="ctr"/>
                      <a:endParaRPr lang="en-US" altLang="ja-JP" sz="1200" b="0" i="0" u="none" strike="noStrike" dirty="0">
                        <a:solidFill>
                          <a:srgbClr val="000000"/>
                        </a:solidFill>
                        <a:effectLst/>
                        <a:latin typeface="Meiryo UI" panose="020B0604030504040204" pitchFamily="50" charset="-128"/>
                        <a:ea typeface="Meiryo UI" panose="020B0604030504040204" pitchFamily="50" charset="-128"/>
                      </a:endParaRPr>
                    </a:p>
                  </a:txBody>
                  <a:tcPr marL="9363" marR="9363" marT="9363" marB="0" anchor="ctr"/>
                </a:tc>
                <a:extLst>
                  <a:ext uri="{0D108BD9-81ED-4DB2-BD59-A6C34878D82A}">
                    <a16:rowId xmlns="" xmlns:a16="http://schemas.microsoft.com/office/drawing/2014/main" val="10004"/>
                  </a:ext>
                </a:extLst>
              </a:tr>
            </a:tbl>
          </a:graphicData>
        </a:graphic>
      </p:graphicFrame>
      <p:sp>
        <p:nvSpPr>
          <p:cNvPr id="2" name="テキスト ボックス 1"/>
          <p:cNvSpPr txBox="1"/>
          <p:nvPr/>
        </p:nvSpPr>
        <p:spPr>
          <a:xfrm>
            <a:off x="68022" y="128787"/>
            <a:ext cx="3352144"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rPr>
              <a:t>（２）主な改革取組み経過</a:t>
            </a:r>
            <a:endParaRPr kumimoji="1" lang="ja-JP" altLang="en-US" sz="2000" dirty="0">
              <a:latin typeface="Meiryo UI" panose="020B0604030504040204" pitchFamily="50" charset="-128"/>
              <a:ea typeface="Meiryo UI" panose="020B0604030504040204" pitchFamily="50" charset="-128"/>
            </a:endParaRPr>
          </a:p>
        </p:txBody>
      </p:sp>
      <p:sp>
        <p:nvSpPr>
          <p:cNvPr id="76" name="大かっこ 75"/>
          <p:cNvSpPr/>
          <p:nvPr/>
        </p:nvSpPr>
        <p:spPr>
          <a:xfrm>
            <a:off x="1137377" y="1416102"/>
            <a:ext cx="1524208" cy="49875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kumimoji="1" lang="en-US" altLang="ja-JP" sz="900" dirty="0" smtClean="0">
                <a:latin typeface="Meiryo UI" panose="020B0604030504040204" pitchFamily="50" charset="-128"/>
                <a:ea typeface="Meiryo UI" panose="020B0604030504040204" pitchFamily="50" charset="-128"/>
              </a:rPr>
              <a:t>1999</a:t>
            </a:r>
            <a:r>
              <a:rPr lang="ja-JP" altLang="en-US" sz="900" dirty="0">
                <a:latin typeface="Meiryo UI" panose="020B0604030504040204" pitchFamily="50" charset="-128"/>
                <a:ea typeface="Meiryo UI" panose="020B0604030504040204" pitchFamily="50" charset="-128"/>
              </a:rPr>
              <a:t>年度</a:t>
            </a:r>
            <a:r>
              <a:rPr kumimoji="1" lang="ja-JP" altLang="en-US" sz="900" dirty="0" smtClean="0">
                <a:latin typeface="Meiryo UI" panose="020B0604030504040204" pitchFamily="50" charset="-128"/>
                <a:ea typeface="Meiryo UI" panose="020B0604030504040204" pitchFamily="50" charset="-128"/>
              </a:rPr>
              <a:t>　府</a:t>
            </a:r>
            <a:r>
              <a:rPr kumimoji="1" lang="en-US" altLang="ja-JP" sz="900" dirty="0" smtClean="0">
                <a:latin typeface="Meiryo UI" panose="020B0604030504040204" pitchFamily="50" charset="-128"/>
                <a:ea typeface="Meiryo UI" panose="020B0604030504040204" pitchFamily="50" charset="-128"/>
              </a:rPr>
              <a:t>PFI</a:t>
            </a:r>
            <a:r>
              <a:rPr lang="ja-JP" altLang="en-US" sz="900" dirty="0" smtClean="0">
                <a:latin typeface="Meiryo UI" panose="020B0604030504040204" pitchFamily="50" charset="-128"/>
                <a:ea typeface="Meiryo UI" panose="020B0604030504040204" pitchFamily="50" charset="-128"/>
              </a:rPr>
              <a:t>検討委</a:t>
            </a:r>
            <a:endParaRPr lang="en-US" altLang="ja-JP" sz="900" dirty="0" smtClean="0">
              <a:latin typeface="Meiryo UI" panose="020B0604030504040204" pitchFamily="50" charset="-128"/>
              <a:ea typeface="Meiryo UI" panose="020B0604030504040204" pitchFamily="50" charset="-128"/>
            </a:endParaRPr>
          </a:p>
          <a:p>
            <a:r>
              <a:rPr kumimoji="1" lang="en-US" altLang="ja-JP" sz="900" dirty="0" smtClean="0">
                <a:latin typeface="Meiryo UI" panose="020B0604030504040204" pitchFamily="50" charset="-128"/>
                <a:ea typeface="Meiryo UI" panose="020B0604030504040204" pitchFamily="50" charset="-128"/>
              </a:rPr>
              <a:t>2001</a:t>
            </a:r>
            <a:r>
              <a:rPr lang="ja-JP" altLang="en-US" sz="900" dirty="0">
                <a:latin typeface="Meiryo UI" panose="020B0604030504040204" pitchFamily="50" charset="-128"/>
                <a:ea typeface="Meiryo UI" panose="020B0604030504040204" pitchFamily="50" charset="-128"/>
              </a:rPr>
              <a:t>年度</a:t>
            </a:r>
            <a:r>
              <a:rPr kumimoji="1" lang="ja-JP" altLang="en-US"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府</a:t>
            </a:r>
            <a:r>
              <a:rPr lang="en-US" altLang="ja-JP" sz="900" dirty="0" smtClean="0">
                <a:latin typeface="Meiryo UI" panose="020B0604030504040204" pitchFamily="50" charset="-128"/>
                <a:ea typeface="Meiryo UI" panose="020B0604030504040204" pitchFamily="50" charset="-128"/>
              </a:rPr>
              <a:t>PFI</a:t>
            </a:r>
            <a:r>
              <a:rPr lang="ja-JP" altLang="en-US" sz="900" dirty="0" smtClean="0">
                <a:latin typeface="Meiryo UI" panose="020B0604030504040204" pitchFamily="50" charset="-128"/>
                <a:ea typeface="Meiryo UI" panose="020B0604030504040204" pitchFamily="50" charset="-128"/>
              </a:rPr>
              <a:t>第</a:t>
            </a:r>
            <a:r>
              <a:rPr lang="en-US" altLang="ja-JP" sz="900" dirty="0" smtClean="0">
                <a:latin typeface="Meiryo UI" panose="020B0604030504040204" pitchFamily="50" charset="-128"/>
                <a:ea typeface="Meiryo UI" panose="020B0604030504040204" pitchFamily="50" charset="-128"/>
              </a:rPr>
              <a:t>1</a:t>
            </a:r>
            <a:r>
              <a:rPr lang="ja-JP" altLang="en-US" sz="900" dirty="0" smtClean="0">
                <a:latin typeface="Meiryo UI" panose="020B0604030504040204" pitchFamily="50" charset="-128"/>
                <a:ea typeface="Meiryo UI" panose="020B0604030504040204" pitchFamily="50" charset="-128"/>
              </a:rPr>
              <a:t>号</a:t>
            </a:r>
            <a:endParaRPr kumimoji="1" lang="en-US" altLang="ja-JP" sz="900" dirty="0" smtClean="0">
              <a:latin typeface="Meiryo UI" panose="020B0604030504040204" pitchFamily="50" charset="-128"/>
              <a:ea typeface="Meiryo UI" panose="020B0604030504040204" pitchFamily="50" charset="-128"/>
            </a:endParaRPr>
          </a:p>
          <a:p>
            <a:r>
              <a:rPr kumimoji="1" lang="en-US" altLang="ja-JP" sz="900" dirty="0" smtClean="0">
                <a:latin typeface="Meiryo UI" panose="020B0604030504040204" pitchFamily="50" charset="-128"/>
                <a:ea typeface="Meiryo UI" panose="020B0604030504040204" pitchFamily="50" charset="-128"/>
              </a:rPr>
              <a:t>2001</a:t>
            </a:r>
            <a:r>
              <a:rPr lang="ja-JP" altLang="en-US" sz="900" dirty="0">
                <a:latin typeface="Meiryo UI" panose="020B0604030504040204" pitchFamily="50" charset="-128"/>
                <a:ea typeface="Meiryo UI" panose="020B0604030504040204" pitchFamily="50" charset="-128"/>
              </a:rPr>
              <a:t>年度</a:t>
            </a:r>
            <a:r>
              <a:rPr kumimoji="1" lang="ja-JP" altLang="en-US" sz="900" dirty="0" smtClean="0">
                <a:latin typeface="Meiryo UI" panose="020B0604030504040204" pitchFamily="50" charset="-128"/>
                <a:ea typeface="Meiryo UI" panose="020B0604030504040204" pitchFamily="50" charset="-128"/>
              </a:rPr>
              <a:t>　府</a:t>
            </a:r>
            <a:r>
              <a:rPr kumimoji="1" lang="en-US" altLang="ja-JP" sz="900" dirty="0" smtClean="0">
                <a:latin typeface="Meiryo UI" panose="020B0604030504040204" pitchFamily="50" charset="-128"/>
                <a:ea typeface="Meiryo UI" panose="020B0604030504040204" pitchFamily="50" charset="-128"/>
              </a:rPr>
              <a:t>PFI</a:t>
            </a:r>
            <a:r>
              <a:rPr kumimoji="1" lang="ja-JP" altLang="en-US" sz="900" dirty="0" smtClean="0">
                <a:latin typeface="Meiryo UI" panose="020B0604030504040204" pitchFamily="50" charset="-128"/>
                <a:ea typeface="Meiryo UI" panose="020B0604030504040204" pitchFamily="50" charset="-128"/>
              </a:rPr>
              <a:t>検討指針</a:t>
            </a:r>
            <a:endParaRPr kumimoji="1" lang="ja-JP" altLang="en-US" sz="900" dirty="0">
              <a:latin typeface="Meiryo UI" panose="020B0604030504040204" pitchFamily="50" charset="-128"/>
              <a:ea typeface="Meiryo UI" panose="020B0604030504040204" pitchFamily="50" charset="-128"/>
            </a:endParaRPr>
          </a:p>
        </p:txBody>
      </p:sp>
      <p:cxnSp>
        <p:nvCxnSpPr>
          <p:cNvPr id="91" name="直線矢印コネクタ 90"/>
          <p:cNvCxnSpPr/>
          <p:nvPr/>
        </p:nvCxnSpPr>
        <p:spPr>
          <a:xfrm>
            <a:off x="1182401" y="1269169"/>
            <a:ext cx="7877934" cy="4224"/>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80" name="角丸四角形 79"/>
          <p:cNvSpPr/>
          <p:nvPr/>
        </p:nvSpPr>
        <p:spPr>
          <a:xfrm>
            <a:off x="147229" y="893305"/>
            <a:ext cx="562252" cy="1426274"/>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ja-JP" altLang="en-US" sz="1108" dirty="0" smtClean="0">
                <a:solidFill>
                  <a:schemeClr val="tx1"/>
                </a:solidFill>
                <a:ea typeface="Meiryo UI" panose="020B0604030504040204" pitchFamily="50" charset="-128"/>
              </a:rPr>
              <a:t>ＰＦＩ事業の推進</a:t>
            </a:r>
            <a:endParaRPr lang="en-US" altLang="ja-JP" sz="1108" dirty="0" smtClean="0">
              <a:solidFill>
                <a:schemeClr val="tx1"/>
              </a:solidFill>
              <a:ea typeface="Meiryo UI" panose="020B0604030504040204" pitchFamily="50" charset="-128"/>
            </a:endParaRPr>
          </a:p>
        </p:txBody>
      </p:sp>
      <p:sp>
        <p:nvSpPr>
          <p:cNvPr id="162" name="大かっこ 161"/>
          <p:cNvSpPr/>
          <p:nvPr/>
        </p:nvSpPr>
        <p:spPr>
          <a:xfrm>
            <a:off x="4083275" y="2895691"/>
            <a:ext cx="1400949" cy="31234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smtClean="0">
                <a:latin typeface="Meiryo UI" panose="020B0604030504040204" pitchFamily="50" charset="-128"/>
                <a:ea typeface="Meiryo UI" panose="020B0604030504040204" pitchFamily="50" charset="-128"/>
              </a:rPr>
              <a:t>外部有識者モニタリング必須化</a:t>
            </a:r>
            <a:endParaRPr lang="en-US" altLang="ja-JP" sz="800" dirty="0" smtClean="0">
              <a:latin typeface="Meiryo UI" panose="020B0604030504040204" pitchFamily="50" charset="-128"/>
              <a:ea typeface="Meiryo UI" panose="020B0604030504040204" pitchFamily="50" charset="-128"/>
            </a:endParaRPr>
          </a:p>
        </p:txBody>
      </p:sp>
      <p:cxnSp>
        <p:nvCxnSpPr>
          <p:cNvPr id="29" name="直線矢印コネクタ 28"/>
          <p:cNvCxnSpPr>
            <a:stCxn id="90" idx="2"/>
          </p:cNvCxnSpPr>
          <p:nvPr/>
        </p:nvCxnSpPr>
        <p:spPr>
          <a:xfrm>
            <a:off x="1515600" y="2784134"/>
            <a:ext cx="7529420" cy="2993"/>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cxnSp>
        <p:nvCxnSpPr>
          <p:cNvPr id="38" name="直線矢印コネクタ 37"/>
          <p:cNvCxnSpPr/>
          <p:nvPr/>
        </p:nvCxnSpPr>
        <p:spPr>
          <a:xfrm flipV="1">
            <a:off x="1220429" y="5661862"/>
            <a:ext cx="7853796" cy="9642"/>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54" name="フローチャート: 結合子 72"/>
          <p:cNvSpPr>
            <a:spLocks noChangeAspect="1"/>
          </p:cNvSpPr>
          <p:nvPr/>
        </p:nvSpPr>
        <p:spPr>
          <a:xfrm flipH="1">
            <a:off x="1281229" y="1200498"/>
            <a:ext cx="120108" cy="12010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60" name="大かっこ 59"/>
          <p:cNvSpPr/>
          <p:nvPr/>
        </p:nvSpPr>
        <p:spPr>
          <a:xfrm>
            <a:off x="7342472" y="1362337"/>
            <a:ext cx="1399468" cy="23711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kumimoji="1" lang="ja-JP" altLang="en-US" sz="900" dirty="0" smtClean="0">
                <a:latin typeface="Meiryo UI" panose="020B0604030504040204" pitchFamily="50" charset="-128"/>
                <a:ea typeface="Meiryo UI" panose="020B0604030504040204" pitchFamily="50" charset="-128"/>
              </a:rPr>
              <a:t>府</a:t>
            </a:r>
            <a:r>
              <a:rPr kumimoji="1" lang="en-US" altLang="ja-JP" sz="900" dirty="0" smtClean="0">
                <a:latin typeface="Meiryo UI" panose="020B0604030504040204" pitchFamily="50" charset="-128"/>
                <a:ea typeface="Meiryo UI" panose="020B0604030504040204" pitchFamily="50" charset="-128"/>
              </a:rPr>
              <a:t>PFI</a:t>
            </a:r>
            <a:r>
              <a:rPr kumimoji="1" lang="ja-JP" altLang="en-US" sz="900" dirty="0" smtClean="0">
                <a:latin typeface="Meiryo UI" panose="020B0604030504040204" pitchFamily="50" charset="-128"/>
                <a:ea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rPr>
              <a:t>PPP</a:t>
            </a:r>
            <a:r>
              <a:rPr kumimoji="1" lang="ja-JP" altLang="en-US" sz="900" dirty="0" smtClean="0">
                <a:latin typeface="Meiryo UI" panose="020B0604030504040204" pitchFamily="50" charset="-128"/>
                <a:ea typeface="Meiryo UI" panose="020B0604030504040204" pitchFamily="50" charset="-128"/>
              </a:rPr>
              <a:t>優先検討規程</a:t>
            </a:r>
            <a:endParaRPr kumimoji="1" lang="en-US" altLang="ja-JP" sz="900" dirty="0" smtClean="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738000" y="810668"/>
            <a:ext cx="835768" cy="338554"/>
          </a:xfrm>
          <a:prstGeom prst="rect">
            <a:avLst/>
          </a:prstGeom>
          <a:noFill/>
        </p:spPr>
        <p:txBody>
          <a:bodyPr wrap="square" rtlCol="0">
            <a:spAutoFit/>
          </a:bodyPr>
          <a:lstStyle/>
          <a:p>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1999</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ＰＦＩ法成立</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角丸四角形 65"/>
          <p:cNvSpPr/>
          <p:nvPr/>
        </p:nvSpPr>
        <p:spPr>
          <a:xfrm>
            <a:off x="147229" y="5429561"/>
            <a:ext cx="562252" cy="1294680"/>
          </a:xfrm>
          <a:prstGeom prst="roundRect">
            <a:avLst/>
          </a:prstGeom>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ja-JP" altLang="en-US" sz="1108" dirty="0" smtClean="0">
                <a:solidFill>
                  <a:schemeClr val="tx1"/>
                </a:solidFill>
                <a:ea typeface="Meiryo UI" panose="020B0604030504040204" pitchFamily="50" charset="-128"/>
              </a:rPr>
              <a:t>企業や大学と連携した行政課題の解決</a:t>
            </a:r>
            <a:endParaRPr lang="en-US" altLang="ja-JP" sz="1108" dirty="0" smtClean="0">
              <a:solidFill>
                <a:schemeClr val="tx1"/>
              </a:solidFill>
              <a:ea typeface="Meiryo UI" panose="020B0604030504040204" pitchFamily="50" charset="-128"/>
            </a:endParaRPr>
          </a:p>
        </p:txBody>
      </p:sp>
      <p:cxnSp>
        <p:nvCxnSpPr>
          <p:cNvPr id="68" name="直線矢印コネクタ 67"/>
          <p:cNvCxnSpPr/>
          <p:nvPr/>
        </p:nvCxnSpPr>
        <p:spPr>
          <a:xfrm>
            <a:off x="4762779" y="4842321"/>
            <a:ext cx="4267025" cy="0"/>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74" name="フローチャート: 結合子 72"/>
          <p:cNvSpPr>
            <a:spLocks noChangeAspect="1"/>
          </p:cNvSpPr>
          <p:nvPr/>
        </p:nvSpPr>
        <p:spPr>
          <a:xfrm flipH="1">
            <a:off x="7535412" y="1201368"/>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5" name="フローチャート: 結合子 72"/>
          <p:cNvSpPr>
            <a:spLocks noChangeAspect="1"/>
          </p:cNvSpPr>
          <p:nvPr/>
        </p:nvSpPr>
        <p:spPr>
          <a:xfrm flipH="1">
            <a:off x="4900606" y="3438650"/>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7" name="フローチャート: 結合子 72"/>
          <p:cNvSpPr>
            <a:spLocks noChangeAspect="1"/>
          </p:cNvSpPr>
          <p:nvPr/>
        </p:nvSpPr>
        <p:spPr>
          <a:xfrm flipH="1">
            <a:off x="4681140" y="4782935"/>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8" name="フローチャート: 結合子 72"/>
          <p:cNvSpPr>
            <a:spLocks noChangeAspect="1"/>
          </p:cNvSpPr>
          <p:nvPr/>
        </p:nvSpPr>
        <p:spPr>
          <a:xfrm flipH="1">
            <a:off x="7721288" y="4224035"/>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81" name="フローチャート: 結合子 72"/>
          <p:cNvSpPr>
            <a:spLocks noChangeAspect="1"/>
          </p:cNvSpPr>
          <p:nvPr/>
        </p:nvSpPr>
        <p:spPr>
          <a:xfrm flipH="1">
            <a:off x="2540957" y="5606388"/>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82" name="フローチャート: 結合子 72"/>
          <p:cNvSpPr>
            <a:spLocks noChangeAspect="1"/>
          </p:cNvSpPr>
          <p:nvPr/>
        </p:nvSpPr>
        <p:spPr>
          <a:xfrm flipH="1">
            <a:off x="6370629" y="5589173"/>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8" name="フローチャート: 結合子 72"/>
          <p:cNvSpPr>
            <a:spLocks noChangeAspect="1"/>
          </p:cNvSpPr>
          <p:nvPr/>
        </p:nvSpPr>
        <p:spPr>
          <a:xfrm flipH="1">
            <a:off x="7782058" y="2706240"/>
            <a:ext cx="121540" cy="121540"/>
          </a:xfrm>
          <a:prstGeom prst="flowChartConnector">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9" name="大かっこ 98"/>
          <p:cNvSpPr/>
          <p:nvPr/>
        </p:nvSpPr>
        <p:spPr>
          <a:xfrm>
            <a:off x="7098041" y="3620681"/>
            <a:ext cx="1060476" cy="31215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smtClean="0">
                <a:latin typeface="Meiryo UI" panose="020B0604030504040204" pitchFamily="50" charset="-128"/>
                <a:ea typeface="Meiryo UI" panose="020B0604030504040204" pitchFamily="50" charset="-128"/>
              </a:rPr>
              <a:t>市への利益配分手法の</a:t>
            </a:r>
            <a:r>
              <a:rPr lang="ja-JP" altLang="en-US" sz="800" dirty="0" smtClean="0">
                <a:solidFill>
                  <a:schemeClr val="tx1"/>
                </a:solidFill>
                <a:latin typeface="Meiryo UI" panose="020B0604030504040204" pitchFamily="50" charset="-128"/>
                <a:ea typeface="Meiryo UI" panose="020B0604030504040204" pitchFamily="50" charset="-128"/>
              </a:rPr>
              <a:t>協定書</a:t>
            </a:r>
            <a:r>
              <a:rPr lang="ja-JP" altLang="en-US" sz="800" dirty="0" smtClean="0">
                <a:latin typeface="Meiryo UI" panose="020B0604030504040204" pitchFamily="50" charset="-128"/>
                <a:ea typeface="Meiryo UI" panose="020B0604030504040204" pitchFamily="50" charset="-128"/>
              </a:rPr>
              <a:t>標準例作成</a:t>
            </a:r>
            <a:endParaRPr lang="en-US" altLang="ja-JP" sz="800" dirty="0" smtClean="0">
              <a:latin typeface="Meiryo UI" panose="020B0604030504040204" pitchFamily="50" charset="-128"/>
              <a:ea typeface="Meiryo UI" panose="020B0604030504040204" pitchFamily="50" charset="-128"/>
            </a:endParaRPr>
          </a:p>
        </p:txBody>
      </p:sp>
      <p:sp>
        <p:nvSpPr>
          <p:cNvPr id="101" name="大かっこ 100"/>
          <p:cNvSpPr/>
          <p:nvPr/>
        </p:nvSpPr>
        <p:spPr>
          <a:xfrm>
            <a:off x="7704258" y="2916626"/>
            <a:ext cx="1200747" cy="364565"/>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smtClean="0">
                <a:latin typeface="Meiryo UI" panose="020B0604030504040204" pitchFamily="50" charset="-128"/>
                <a:ea typeface="Meiryo UI" panose="020B0604030504040204" pitchFamily="50" charset="-128"/>
              </a:rPr>
              <a:t>低評価事業者に対する次期公募時の減点制度導入</a:t>
            </a:r>
            <a:endParaRPr lang="en-US" altLang="ja-JP" sz="800" dirty="0" smtClean="0">
              <a:latin typeface="Meiryo UI" panose="020B0604030504040204" pitchFamily="50" charset="-128"/>
              <a:ea typeface="Meiryo UI" panose="020B0604030504040204" pitchFamily="50" charset="-128"/>
            </a:endParaRPr>
          </a:p>
        </p:txBody>
      </p:sp>
      <p:sp>
        <p:nvSpPr>
          <p:cNvPr id="104" name="角丸四角形 103"/>
          <p:cNvSpPr/>
          <p:nvPr/>
        </p:nvSpPr>
        <p:spPr>
          <a:xfrm>
            <a:off x="139047" y="4124323"/>
            <a:ext cx="578778" cy="1127544"/>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ja-JP" altLang="en-US" sz="1108" dirty="0" smtClean="0">
                <a:solidFill>
                  <a:schemeClr val="tx1"/>
                </a:solidFill>
                <a:ea typeface="Meiryo UI" panose="020B0604030504040204" pitchFamily="50" charset="-128"/>
              </a:rPr>
              <a:t>サウンディング型市場調査</a:t>
            </a:r>
            <a:endParaRPr lang="en-US" altLang="ja-JP" sz="1108" dirty="0" smtClean="0">
              <a:solidFill>
                <a:schemeClr val="tx1"/>
              </a:solidFill>
              <a:ea typeface="Meiryo UI" panose="020B0604030504040204" pitchFamily="50" charset="-128"/>
            </a:endParaRPr>
          </a:p>
        </p:txBody>
      </p:sp>
      <p:sp>
        <p:nvSpPr>
          <p:cNvPr id="105" name="角丸四角形 104"/>
          <p:cNvSpPr/>
          <p:nvPr/>
        </p:nvSpPr>
        <p:spPr>
          <a:xfrm>
            <a:off x="147310" y="2464444"/>
            <a:ext cx="562252" cy="1452747"/>
          </a:xfrm>
          <a:prstGeom prst="roundRect">
            <a:avLst/>
          </a:prstGeom>
          <a:ln>
            <a:noFill/>
          </a:ln>
        </p:spPr>
        <p:style>
          <a:lnRef idx="1">
            <a:schemeClr val="accent6"/>
          </a:lnRef>
          <a:fillRef idx="2">
            <a:schemeClr val="accent6"/>
          </a:fillRef>
          <a:effectRef idx="1">
            <a:schemeClr val="accent6"/>
          </a:effectRef>
          <a:fontRef idx="minor">
            <a:schemeClr val="dk1"/>
          </a:fontRef>
        </p:style>
        <p:txBody>
          <a:bodyPr lIns="36000" rIns="36000" rtlCol="0" anchor="ctr"/>
          <a:lstStyle/>
          <a:p>
            <a:pPr algn="ctr"/>
            <a:r>
              <a:rPr lang="ja-JP" altLang="en-US" sz="1108" dirty="0" smtClean="0">
                <a:solidFill>
                  <a:schemeClr val="tx1"/>
                </a:solidFill>
                <a:ea typeface="Meiryo UI" panose="020B0604030504040204" pitchFamily="50" charset="-128"/>
              </a:rPr>
              <a:t>指定管理者制度の積極導入</a:t>
            </a:r>
            <a:endParaRPr lang="en-US" altLang="ja-JP" sz="1108" dirty="0" smtClean="0">
              <a:solidFill>
                <a:schemeClr val="tx1"/>
              </a:solidFill>
              <a:ea typeface="Meiryo UI" panose="020B0604030504040204" pitchFamily="50" charset="-128"/>
            </a:endParaRPr>
          </a:p>
        </p:txBody>
      </p:sp>
      <p:sp>
        <p:nvSpPr>
          <p:cNvPr id="53" name="ひし形 52"/>
          <p:cNvSpPr/>
          <p:nvPr/>
        </p:nvSpPr>
        <p:spPr>
          <a:xfrm>
            <a:off x="5206416" y="1201143"/>
            <a:ext cx="144016" cy="157825"/>
          </a:xfrm>
          <a:prstGeom prst="diamond">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ひし形 57"/>
          <p:cNvSpPr/>
          <p:nvPr/>
        </p:nvSpPr>
        <p:spPr>
          <a:xfrm>
            <a:off x="1110393" y="1201143"/>
            <a:ext cx="144016" cy="157825"/>
          </a:xfrm>
          <a:prstGeom prst="diamond">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p:cNvSpPr txBox="1"/>
          <p:nvPr/>
        </p:nvSpPr>
        <p:spPr>
          <a:xfrm>
            <a:off x="4966110" y="811513"/>
            <a:ext cx="1068506" cy="338554"/>
          </a:xfrm>
          <a:prstGeom prst="rect">
            <a:avLst/>
          </a:prstGeom>
          <a:noFill/>
        </p:spPr>
        <p:txBody>
          <a:bodyPr wrap="square" rtlCol="0">
            <a:spAutoFit/>
          </a:bodyPr>
          <a:lstStyle/>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内閣府</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rPr>
              <a:t>PFI</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アクションプラン</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763737" y="1159304"/>
            <a:ext cx="325731" cy="261610"/>
          </a:xfrm>
          <a:prstGeom prst="rect">
            <a:avLst/>
          </a:prstGeom>
          <a:solidFill>
            <a:schemeClr val="accent2">
              <a:lumMod val="75000"/>
            </a:schemeClr>
          </a:solidFill>
          <a:ln>
            <a:solidFill>
              <a:srgbClr val="9999FF"/>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ja-JP" altLang="en-US" sz="1100" b="1" dirty="0">
                <a:solidFill>
                  <a:schemeClr val="bg1"/>
                </a:solidFill>
                <a:latin typeface="Meiryo UI" panose="020B0604030504040204" pitchFamily="50" charset="-128"/>
                <a:ea typeface="Meiryo UI" panose="020B0604030504040204" pitchFamily="50" charset="-128"/>
              </a:rPr>
              <a:t>府</a:t>
            </a:r>
          </a:p>
        </p:txBody>
      </p:sp>
      <p:sp>
        <p:nvSpPr>
          <p:cNvPr id="62" name="フローチャート: 結合子 72"/>
          <p:cNvSpPr>
            <a:spLocks noChangeAspect="1"/>
          </p:cNvSpPr>
          <p:nvPr/>
        </p:nvSpPr>
        <p:spPr>
          <a:xfrm flipH="1">
            <a:off x="1453660" y="1914856"/>
            <a:ext cx="120108" cy="120108"/>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63" name="直線矢印コネクタ 62"/>
          <p:cNvCxnSpPr/>
          <p:nvPr/>
        </p:nvCxnSpPr>
        <p:spPr>
          <a:xfrm>
            <a:off x="1513714" y="1974910"/>
            <a:ext cx="7546621" cy="6507"/>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64" name="大かっこ 63"/>
          <p:cNvSpPr/>
          <p:nvPr/>
        </p:nvSpPr>
        <p:spPr>
          <a:xfrm>
            <a:off x="1155884" y="2086766"/>
            <a:ext cx="1228687" cy="249377"/>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kumimoji="1" lang="en-US" altLang="ja-JP" sz="900" dirty="0" smtClean="0">
                <a:latin typeface="Meiryo UI" panose="020B0604030504040204" pitchFamily="50" charset="-128"/>
                <a:ea typeface="Meiryo UI" panose="020B0604030504040204" pitchFamily="50" charset="-128"/>
              </a:rPr>
              <a:t>2006</a:t>
            </a:r>
            <a:r>
              <a:rPr kumimoji="1" lang="ja-JP" altLang="en-US" sz="900" dirty="0" smtClean="0">
                <a:latin typeface="Meiryo UI" panose="020B0604030504040204" pitchFamily="50" charset="-128"/>
                <a:ea typeface="Meiryo UI" panose="020B0604030504040204" pitchFamily="50" charset="-128"/>
              </a:rPr>
              <a:t>年度　</a:t>
            </a:r>
            <a:r>
              <a:rPr lang="ja-JP" altLang="en-US" sz="900" dirty="0">
                <a:latin typeface="Meiryo UI" panose="020B0604030504040204" pitchFamily="50" charset="-128"/>
                <a:ea typeface="Meiryo UI" panose="020B0604030504040204" pitchFamily="50" charset="-128"/>
              </a:rPr>
              <a:t>市</a:t>
            </a:r>
            <a:r>
              <a:rPr lang="en-US" altLang="ja-JP" sz="900" dirty="0" smtClean="0">
                <a:latin typeface="Meiryo UI" panose="020B0604030504040204" pitchFamily="50" charset="-128"/>
                <a:ea typeface="Meiryo UI" panose="020B0604030504040204" pitchFamily="50" charset="-128"/>
              </a:rPr>
              <a:t>PFI</a:t>
            </a:r>
            <a:r>
              <a:rPr lang="ja-JP" altLang="en-US" sz="900" dirty="0" smtClean="0">
                <a:latin typeface="Meiryo UI" panose="020B0604030504040204" pitchFamily="50" charset="-128"/>
                <a:ea typeface="Meiryo UI" panose="020B0604030504040204" pitchFamily="50" charset="-128"/>
              </a:rPr>
              <a:t>第</a:t>
            </a:r>
            <a:r>
              <a:rPr lang="en-US" altLang="ja-JP" sz="900" dirty="0" smtClean="0">
                <a:latin typeface="Meiryo UI" panose="020B0604030504040204" pitchFamily="50" charset="-128"/>
                <a:ea typeface="Meiryo UI" panose="020B0604030504040204" pitchFamily="50" charset="-128"/>
              </a:rPr>
              <a:t>1</a:t>
            </a:r>
            <a:r>
              <a:rPr lang="ja-JP" altLang="en-US" sz="900" dirty="0" smtClean="0">
                <a:latin typeface="Meiryo UI" panose="020B0604030504040204" pitchFamily="50" charset="-128"/>
                <a:ea typeface="Meiryo UI" panose="020B0604030504040204" pitchFamily="50" charset="-128"/>
              </a:rPr>
              <a:t>号</a:t>
            </a:r>
            <a:endParaRPr kumimoji="1" lang="en-US" altLang="ja-JP" sz="900" dirty="0" smtClean="0">
              <a:latin typeface="Meiryo UI" panose="020B0604030504040204" pitchFamily="50" charset="-128"/>
              <a:ea typeface="Meiryo UI" panose="020B0604030504040204" pitchFamily="50" charset="-128"/>
            </a:endParaRPr>
          </a:p>
        </p:txBody>
      </p:sp>
      <p:sp>
        <p:nvSpPr>
          <p:cNvPr id="65" name="テキスト ボックス 64"/>
          <p:cNvSpPr txBox="1"/>
          <p:nvPr/>
        </p:nvSpPr>
        <p:spPr>
          <a:xfrm>
            <a:off x="789593" y="1939397"/>
            <a:ext cx="325731" cy="261610"/>
          </a:xfrm>
          <a:prstGeom prst="rect">
            <a:avLst/>
          </a:prstGeom>
          <a:solidFill>
            <a:schemeClr val="accent1">
              <a:lumMod val="75000"/>
            </a:schemeClr>
          </a:solidFill>
          <a:ln>
            <a:solidFill>
              <a:srgbClr val="9999FF"/>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ja-JP" altLang="en-US" sz="1100" b="1" dirty="0" smtClean="0">
                <a:solidFill>
                  <a:schemeClr val="bg1"/>
                </a:solidFill>
                <a:latin typeface="Meiryo UI" panose="020B0604030504040204" pitchFamily="50" charset="-128"/>
                <a:ea typeface="Meiryo UI" panose="020B0604030504040204" pitchFamily="50" charset="-128"/>
              </a:rPr>
              <a:t>市</a:t>
            </a:r>
            <a:endParaRPr lang="ja-JP" altLang="en-US" sz="1100" b="1" dirty="0">
              <a:solidFill>
                <a:schemeClr val="bg1"/>
              </a:solidFill>
              <a:latin typeface="Meiryo UI" panose="020B0604030504040204" pitchFamily="50" charset="-128"/>
              <a:ea typeface="Meiryo UI" panose="020B0604030504040204" pitchFamily="50" charset="-128"/>
            </a:endParaRPr>
          </a:p>
        </p:txBody>
      </p:sp>
      <p:sp>
        <p:nvSpPr>
          <p:cNvPr id="67" name="フローチャート: 結合子 72"/>
          <p:cNvSpPr>
            <a:spLocks noChangeAspect="1"/>
          </p:cNvSpPr>
          <p:nvPr/>
        </p:nvSpPr>
        <p:spPr>
          <a:xfrm flipH="1">
            <a:off x="6877458" y="1905988"/>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70" name="大かっこ 69"/>
          <p:cNvSpPr/>
          <p:nvPr/>
        </p:nvSpPr>
        <p:spPr>
          <a:xfrm>
            <a:off x="6625519" y="2108318"/>
            <a:ext cx="854670" cy="260888"/>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a:latin typeface="Meiryo UI" panose="020B0604030504040204" pitchFamily="50" charset="-128"/>
                <a:ea typeface="Meiryo UI" panose="020B0604030504040204" pitchFamily="50" charset="-128"/>
              </a:rPr>
              <a:t>市</a:t>
            </a:r>
            <a:r>
              <a:rPr kumimoji="1" lang="en-US" altLang="ja-JP" sz="900" dirty="0" smtClean="0">
                <a:latin typeface="Meiryo UI" panose="020B0604030504040204" pitchFamily="50" charset="-128"/>
                <a:ea typeface="Meiryo UI" panose="020B0604030504040204" pitchFamily="50" charset="-128"/>
              </a:rPr>
              <a:t>PFI</a:t>
            </a:r>
            <a:r>
              <a:rPr kumimoji="1" lang="ja-JP" altLang="en-US" sz="900" dirty="0" smtClean="0">
                <a:latin typeface="Meiryo UI" panose="020B0604030504040204" pitchFamily="50" charset="-128"/>
                <a:ea typeface="Meiryo UI" panose="020B0604030504040204" pitchFamily="50" charset="-128"/>
              </a:rPr>
              <a:t>ガイドライン</a:t>
            </a:r>
            <a:endParaRPr kumimoji="1" lang="en-US" altLang="ja-JP" sz="900" dirty="0" smtClean="0">
              <a:latin typeface="Meiryo UI" panose="020B0604030504040204" pitchFamily="50" charset="-128"/>
              <a:ea typeface="Meiryo UI" panose="020B0604030504040204" pitchFamily="50" charset="-128"/>
            </a:endParaRPr>
          </a:p>
        </p:txBody>
      </p:sp>
      <p:sp>
        <p:nvSpPr>
          <p:cNvPr id="72" name="フローチャート: 結合子 72"/>
          <p:cNvSpPr>
            <a:spLocks noChangeAspect="1"/>
          </p:cNvSpPr>
          <p:nvPr/>
        </p:nvSpPr>
        <p:spPr>
          <a:xfrm flipH="1">
            <a:off x="7523710" y="1920047"/>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85" name="大かっこ 84"/>
          <p:cNvSpPr/>
          <p:nvPr/>
        </p:nvSpPr>
        <p:spPr>
          <a:xfrm>
            <a:off x="7535279" y="2099029"/>
            <a:ext cx="1399468" cy="237114"/>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smtClean="0">
                <a:latin typeface="Meiryo UI" panose="020B0604030504040204" pitchFamily="50" charset="-128"/>
                <a:ea typeface="Meiryo UI" panose="020B0604030504040204" pitchFamily="50" charset="-128"/>
              </a:rPr>
              <a:t>市</a:t>
            </a:r>
            <a:r>
              <a:rPr lang="en-US" altLang="ja-JP" sz="900" dirty="0" smtClean="0">
                <a:solidFill>
                  <a:schemeClr val="tx1"/>
                </a:solidFill>
                <a:latin typeface="Meiryo UI" panose="020B0604030504040204" pitchFamily="50" charset="-128"/>
                <a:ea typeface="Meiryo UI" panose="020B0604030504040204" pitchFamily="50" charset="-128"/>
              </a:rPr>
              <a:t>PPP/PFI</a:t>
            </a:r>
            <a:r>
              <a:rPr kumimoji="1" lang="ja-JP" altLang="en-US" sz="900" dirty="0" smtClean="0">
                <a:solidFill>
                  <a:schemeClr val="tx1"/>
                </a:solidFill>
                <a:latin typeface="Meiryo UI" panose="020B0604030504040204" pitchFamily="50" charset="-128"/>
                <a:ea typeface="Meiryo UI" panose="020B0604030504040204" pitchFamily="50" charset="-128"/>
              </a:rPr>
              <a:t>優</a:t>
            </a:r>
            <a:r>
              <a:rPr kumimoji="1" lang="ja-JP" altLang="en-US" sz="900" dirty="0" smtClean="0">
                <a:latin typeface="Meiryo UI" panose="020B0604030504040204" pitchFamily="50" charset="-128"/>
                <a:ea typeface="Meiryo UI" panose="020B0604030504040204" pitchFamily="50" charset="-128"/>
              </a:rPr>
              <a:t>先検討規程</a:t>
            </a:r>
            <a:endParaRPr kumimoji="1" lang="en-US" altLang="ja-JP" sz="900" dirty="0" smtClean="0">
              <a:latin typeface="Meiryo UI" panose="020B0604030504040204" pitchFamily="50" charset="-128"/>
              <a:ea typeface="Meiryo UI" panose="020B0604030504040204" pitchFamily="50" charset="-128"/>
            </a:endParaRPr>
          </a:p>
        </p:txBody>
      </p:sp>
      <p:sp>
        <p:nvSpPr>
          <p:cNvPr id="87" name="ひし形 86"/>
          <p:cNvSpPr/>
          <p:nvPr/>
        </p:nvSpPr>
        <p:spPr>
          <a:xfrm>
            <a:off x="1182401" y="2698641"/>
            <a:ext cx="144016" cy="157825"/>
          </a:xfrm>
          <a:prstGeom prst="diamond">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テキスト ボックス 87"/>
          <p:cNvSpPr txBox="1"/>
          <p:nvPr/>
        </p:nvSpPr>
        <p:spPr>
          <a:xfrm>
            <a:off x="803554" y="2474517"/>
            <a:ext cx="1540427" cy="215444"/>
          </a:xfrm>
          <a:prstGeom prst="rect">
            <a:avLst/>
          </a:prstGeom>
          <a:noFill/>
        </p:spPr>
        <p:txBody>
          <a:bodyPr wrap="square" rtlCol="0">
            <a:spAutoFit/>
          </a:bodyPr>
          <a:lstStyle/>
          <a:p>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2003</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 指定管理制度法制化</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フローチャート: 結合子 72"/>
          <p:cNvSpPr>
            <a:spLocks noChangeAspect="1"/>
          </p:cNvSpPr>
          <p:nvPr/>
        </p:nvSpPr>
        <p:spPr>
          <a:xfrm flipH="1">
            <a:off x="1394060" y="2723364"/>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92" name="テキスト ボックス 91"/>
          <p:cNvSpPr txBox="1"/>
          <p:nvPr/>
        </p:nvSpPr>
        <p:spPr>
          <a:xfrm>
            <a:off x="782963" y="2671471"/>
            <a:ext cx="325731" cy="261610"/>
          </a:xfrm>
          <a:prstGeom prst="rect">
            <a:avLst/>
          </a:prstGeom>
          <a:solidFill>
            <a:schemeClr val="accent2">
              <a:lumMod val="75000"/>
            </a:schemeClr>
          </a:solidFill>
          <a:ln>
            <a:solidFill>
              <a:srgbClr val="9999FF"/>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ja-JP" altLang="en-US" sz="1100" b="1" dirty="0">
                <a:solidFill>
                  <a:schemeClr val="bg1"/>
                </a:solidFill>
                <a:latin typeface="Meiryo UI" panose="020B0604030504040204" pitchFamily="50" charset="-128"/>
                <a:ea typeface="Meiryo UI" panose="020B0604030504040204" pitchFamily="50" charset="-128"/>
              </a:rPr>
              <a:t>府</a:t>
            </a:r>
          </a:p>
        </p:txBody>
      </p:sp>
      <p:sp>
        <p:nvSpPr>
          <p:cNvPr id="93" name="テキスト ボックス 92"/>
          <p:cNvSpPr txBox="1"/>
          <p:nvPr/>
        </p:nvSpPr>
        <p:spPr>
          <a:xfrm>
            <a:off x="773057" y="3380083"/>
            <a:ext cx="325731" cy="261610"/>
          </a:xfrm>
          <a:prstGeom prst="rect">
            <a:avLst/>
          </a:prstGeom>
          <a:solidFill>
            <a:schemeClr val="accent1">
              <a:lumMod val="75000"/>
            </a:schemeClr>
          </a:solidFill>
          <a:ln>
            <a:solidFill>
              <a:srgbClr val="9999FF"/>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ja-JP" altLang="en-US" sz="1100" b="1" dirty="0" smtClean="0">
                <a:solidFill>
                  <a:schemeClr val="bg1"/>
                </a:solidFill>
                <a:latin typeface="Meiryo UI" panose="020B0604030504040204" pitchFamily="50" charset="-128"/>
                <a:ea typeface="Meiryo UI" panose="020B0604030504040204" pitchFamily="50" charset="-128"/>
              </a:rPr>
              <a:t>市</a:t>
            </a:r>
            <a:endParaRPr lang="ja-JP" altLang="en-US" sz="1100" b="1" dirty="0">
              <a:solidFill>
                <a:schemeClr val="bg1"/>
              </a:solidFill>
              <a:latin typeface="Meiryo UI" panose="020B0604030504040204" pitchFamily="50" charset="-128"/>
              <a:ea typeface="Meiryo UI" panose="020B0604030504040204" pitchFamily="50" charset="-128"/>
            </a:endParaRPr>
          </a:p>
        </p:txBody>
      </p:sp>
      <p:sp>
        <p:nvSpPr>
          <p:cNvPr id="94" name="大かっこ 93"/>
          <p:cNvSpPr/>
          <p:nvPr/>
        </p:nvSpPr>
        <p:spPr>
          <a:xfrm>
            <a:off x="1166693" y="2950287"/>
            <a:ext cx="866281" cy="32828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kumimoji="1" lang="en-US" altLang="ja-JP" sz="900" dirty="0" smtClean="0">
                <a:latin typeface="Meiryo UI" panose="020B0604030504040204" pitchFamily="50" charset="-128"/>
                <a:ea typeface="Meiryo UI" panose="020B0604030504040204" pitchFamily="50" charset="-128"/>
              </a:rPr>
              <a:t>2005</a:t>
            </a:r>
            <a:r>
              <a:rPr kumimoji="1" lang="ja-JP" altLang="en-US" sz="900" dirty="0" smtClean="0">
                <a:latin typeface="Meiryo UI" panose="020B0604030504040204" pitchFamily="50" charset="-128"/>
                <a:ea typeface="Meiryo UI" panose="020B0604030504040204" pitchFamily="50" charset="-128"/>
              </a:rPr>
              <a:t>年度　</a:t>
            </a:r>
            <a:endParaRPr kumimoji="1" lang="en-US" altLang="ja-JP" sz="900" dirty="0" smtClean="0">
              <a:latin typeface="Meiryo UI" panose="020B0604030504040204" pitchFamily="50" charset="-128"/>
              <a:ea typeface="Meiryo UI" panose="020B0604030504040204" pitchFamily="50" charset="-128"/>
            </a:endParaRPr>
          </a:p>
          <a:p>
            <a:r>
              <a:rPr kumimoji="1" lang="ja-JP" altLang="en-US" sz="900" dirty="0" smtClean="0">
                <a:latin typeface="Meiryo UI" panose="020B0604030504040204" pitchFamily="50" charset="-128"/>
                <a:ea typeface="Meiryo UI" panose="020B0604030504040204" pitchFamily="50" charset="-128"/>
              </a:rPr>
              <a:t>基本的な考え方</a:t>
            </a:r>
            <a:endParaRPr kumimoji="1" lang="en-US" altLang="ja-JP" sz="900" dirty="0" smtClean="0">
              <a:latin typeface="Meiryo UI" panose="020B0604030504040204" pitchFamily="50" charset="-128"/>
              <a:ea typeface="Meiryo UI" panose="020B0604030504040204" pitchFamily="50" charset="-128"/>
            </a:endParaRPr>
          </a:p>
        </p:txBody>
      </p:sp>
      <p:sp>
        <p:nvSpPr>
          <p:cNvPr id="102" name="フローチャート: 結合子 72"/>
          <p:cNvSpPr>
            <a:spLocks noChangeAspect="1"/>
          </p:cNvSpPr>
          <p:nvPr/>
        </p:nvSpPr>
        <p:spPr>
          <a:xfrm flipH="1">
            <a:off x="1311197" y="3442590"/>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03" name="大かっこ 102"/>
          <p:cNvSpPr/>
          <p:nvPr/>
        </p:nvSpPr>
        <p:spPr>
          <a:xfrm>
            <a:off x="945763" y="3626175"/>
            <a:ext cx="1737659" cy="29834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kumimoji="1" lang="en-US" altLang="ja-JP" sz="900" dirty="0" smtClean="0">
                <a:latin typeface="Meiryo UI" panose="020B0604030504040204" pitchFamily="50" charset="-128"/>
                <a:ea typeface="Meiryo UI" panose="020B0604030504040204" pitchFamily="50" charset="-128"/>
              </a:rPr>
              <a:t>2004</a:t>
            </a:r>
            <a:r>
              <a:rPr lang="ja-JP" altLang="en-US" sz="900" dirty="0">
                <a:latin typeface="Meiryo UI" panose="020B0604030504040204" pitchFamily="50" charset="-128"/>
                <a:ea typeface="Meiryo UI" panose="020B0604030504040204" pitchFamily="50" charset="-128"/>
              </a:rPr>
              <a:t>年度</a:t>
            </a:r>
            <a:r>
              <a:rPr kumimoji="1" lang="ja-JP" altLang="en-US" sz="900" dirty="0" smtClean="0">
                <a:latin typeface="Meiryo UI" panose="020B0604030504040204" pitchFamily="50" charset="-128"/>
                <a:ea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rPr>
              <a:t>指定の手続き等指針</a:t>
            </a:r>
            <a:endParaRPr lang="en-US" altLang="ja-JP" sz="900" dirty="0" smtClean="0">
              <a:latin typeface="Meiryo UI" panose="020B0604030504040204" pitchFamily="50" charset="-128"/>
              <a:ea typeface="Meiryo UI" panose="020B0604030504040204" pitchFamily="50" charset="-128"/>
            </a:endParaRPr>
          </a:p>
          <a:p>
            <a:r>
              <a:rPr kumimoji="1" lang="en-US" altLang="ja-JP" sz="900" dirty="0">
                <a:latin typeface="Meiryo UI" panose="020B0604030504040204" pitchFamily="50" charset="-128"/>
                <a:ea typeface="Meiryo UI" panose="020B0604030504040204" pitchFamily="50" charset="-128"/>
              </a:rPr>
              <a:t>2006</a:t>
            </a:r>
            <a:r>
              <a:rPr kumimoji="1" lang="ja-JP" altLang="en-US" sz="900" dirty="0" smtClean="0">
                <a:latin typeface="Meiryo UI" panose="020B0604030504040204" pitchFamily="50" charset="-128"/>
                <a:ea typeface="Meiryo UI" panose="020B0604030504040204" pitchFamily="50" charset="-128"/>
              </a:rPr>
              <a:t>年度　ガイドライン</a:t>
            </a:r>
            <a:endParaRPr kumimoji="1" lang="en-US" altLang="ja-JP" sz="900" dirty="0" smtClean="0">
              <a:latin typeface="Meiryo UI" panose="020B0604030504040204" pitchFamily="50" charset="-128"/>
              <a:ea typeface="Meiryo UI" panose="020B0604030504040204" pitchFamily="50" charset="-128"/>
            </a:endParaRPr>
          </a:p>
        </p:txBody>
      </p:sp>
      <p:sp>
        <p:nvSpPr>
          <p:cNvPr id="108" name="フローチャート: 結合子 72"/>
          <p:cNvSpPr>
            <a:spLocks noChangeAspect="1"/>
          </p:cNvSpPr>
          <p:nvPr/>
        </p:nvSpPr>
        <p:spPr>
          <a:xfrm flipH="1">
            <a:off x="2384571" y="2712896"/>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09" name="大かっこ 108"/>
          <p:cNvSpPr/>
          <p:nvPr/>
        </p:nvSpPr>
        <p:spPr>
          <a:xfrm>
            <a:off x="2232931" y="2944314"/>
            <a:ext cx="986395" cy="32828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kumimoji="1" lang="ja-JP" altLang="en-US" sz="900" dirty="0" smtClean="0">
                <a:latin typeface="Meiryo UI" panose="020B0604030504040204" pitchFamily="50" charset="-128"/>
                <a:ea typeface="Meiryo UI" panose="020B0604030504040204" pitchFamily="50" charset="-128"/>
              </a:rPr>
              <a:t>価格点割合引上げ</a:t>
            </a:r>
            <a:endParaRPr kumimoji="1" lang="en-US" altLang="ja-JP" sz="900" dirty="0" smtClean="0">
              <a:latin typeface="Meiryo UI" panose="020B0604030504040204" pitchFamily="50" charset="-128"/>
              <a:ea typeface="Meiryo UI" panose="020B0604030504040204" pitchFamily="50" charset="-128"/>
            </a:endParaRPr>
          </a:p>
          <a:p>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30</a:t>
            </a:r>
            <a:r>
              <a:rPr lang="ja-JP" altLang="en-US" sz="900" dirty="0" smtClean="0">
                <a:latin typeface="Meiryo UI" panose="020B0604030504040204" pitchFamily="50" charset="-128"/>
                <a:ea typeface="Meiryo UI" panose="020B0604030504040204" pitchFamily="50" charset="-128"/>
              </a:rPr>
              <a:t>点→</a:t>
            </a:r>
            <a:r>
              <a:rPr lang="en-US" altLang="ja-JP" sz="900" dirty="0" smtClean="0">
                <a:latin typeface="Meiryo UI" panose="020B0604030504040204" pitchFamily="50" charset="-128"/>
                <a:ea typeface="Meiryo UI" panose="020B0604030504040204" pitchFamily="50" charset="-128"/>
              </a:rPr>
              <a:t>50</a:t>
            </a:r>
            <a:r>
              <a:rPr lang="ja-JP" altLang="en-US" sz="900" dirty="0" smtClean="0">
                <a:latin typeface="Meiryo UI" panose="020B0604030504040204" pitchFamily="50" charset="-128"/>
                <a:ea typeface="Meiryo UI" panose="020B0604030504040204" pitchFamily="50" charset="-128"/>
              </a:rPr>
              <a:t>点）</a:t>
            </a:r>
            <a:endParaRPr kumimoji="1" lang="en-US" altLang="ja-JP" sz="900" dirty="0" smtClean="0">
              <a:latin typeface="Meiryo UI" panose="020B0604030504040204" pitchFamily="50" charset="-128"/>
              <a:ea typeface="Meiryo UI" panose="020B0604030504040204" pitchFamily="50" charset="-128"/>
            </a:endParaRPr>
          </a:p>
        </p:txBody>
      </p:sp>
      <p:sp>
        <p:nvSpPr>
          <p:cNvPr id="111" name="フローチャート: 結合子 72"/>
          <p:cNvSpPr>
            <a:spLocks noChangeAspect="1"/>
          </p:cNvSpPr>
          <p:nvPr/>
        </p:nvSpPr>
        <p:spPr>
          <a:xfrm flipH="1">
            <a:off x="2835230" y="3447694"/>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12" name="大かっこ 111"/>
          <p:cNvSpPr/>
          <p:nvPr/>
        </p:nvSpPr>
        <p:spPr>
          <a:xfrm>
            <a:off x="2732045" y="3627579"/>
            <a:ext cx="1204677" cy="31234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smtClean="0">
                <a:latin typeface="Meiryo UI" panose="020B0604030504040204" pitchFamily="50" charset="-128"/>
                <a:ea typeface="Meiryo UI" panose="020B0604030504040204" pitchFamily="50" charset="-128"/>
              </a:rPr>
              <a:t>評価に外部有識者意見</a:t>
            </a:r>
            <a:endParaRPr lang="en-US" altLang="ja-JP" sz="800" dirty="0" smtClean="0">
              <a:latin typeface="Meiryo UI" panose="020B0604030504040204" pitchFamily="50" charset="-128"/>
              <a:ea typeface="Meiryo UI" panose="020B0604030504040204" pitchFamily="50" charset="-128"/>
            </a:endParaRPr>
          </a:p>
        </p:txBody>
      </p:sp>
      <p:sp>
        <p:nvSpPr>
          <p:cNvPr id="113" name="フローチャート: 結合子 72"/>
          <p:cNvSpPr>
            <a:spLocks noChangeAspect="1"/>
          </p:cNvSpPr>
          <p:nvPr/>
        </p:nvSpPr>
        <p:spPr>
          <a:xfrm flipH="1">
            <a:off x="4211928" y="3442590"/>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14" name="大かっこ 113"/>
          <p:cNvSpPr/>
          <p:nvPr/>
        </p:nvSpPr>
        <p:spPr>
          <a:xfrm>
            <a:off x="4007151" y="3626175"/>
            <a:ext cx="986395" cy="328289"/>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kumimoji="1" lang="ja-JP" altLang="en-US" sz="900" dirty="0" smtClean="0">
                <a:latin typeface="Meiryo UI" panose="020B0604030504040204" pitchFamily="50" charset="-128"/>
                <a:ea typeface="Meiryo UI" panose="020B0604030504040204" pitchFamily="50" charset="-128"/>
              </a:rPr>
              <a:t>価格点割合引上げ</a:t>
            </a:r>
            <a:endParaRPr kumimoji="1" lang="en-US" altLang="ja-JP" sz="900" dirty="0" smtClean="0">
              <a:latin typeface="Meiryo UI" panose="020B0604030504040204" pitchFamily="50" charset="-128"/>
              <a:ea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rPr>
              <a:t>30</a:t>
            </a:r>
            <a:r>
              <a:rPr lang="ja-JP" altLang="en-US" sz="900" dirty="0" smtClean="0">
                <a:latin typeface="Meiryo UI" panose="020B0604030504040204" pitchFamily="50" charset="-128"/>
                <a:ea typeface="Meiryo UI" panose="020B0604030504040204" pitchFamily="50" charset="-128"/>
              </a:rPr>
              <a:t>点→</a:t>
            </a:r>
            <a:r>
              <a:rPr lang="en-US" altLang="ja-JP" sz="900" dirty="0" smtClean="0">
                <a:latin typeface="Meiryo UI" panose="020B0604030504040204" pitchFamily="50" charset="-128"/>
                <a:ea typeface="Meiryo UI" panose="020B0604030504040204" pitchFamily="50" charset="-128"/>
              </a:rPr>
              <a:t>50</a:t>
            </a:r>
            <a:r>
              <a:rPr lang="ja-JP" altLang="en-US" sz="900" dirty="0" smtClean="0">
                <a:latin typeface="Meiryo UI" panose="020B0604030504040204" pitchFamily="50" charset="-128"/>
                <a:ea typeface="Meiryo UI" panose="020B0604030504040204" pitchFamily="50" charset="-128"/>
              </a:rPr>
              <a:t>点）</a:t>
            </a:r>
            <a:endParaRPr kumimoji="1" lang="en-US" altLang="ja-JP" sz="900" dirty="0" smtClean="0">
              <a:latin typeface="Meiryo UI" panose="020B0604030504040204" pitchFamily="50" charset="-128"/>
              <a:ea typeface="Meiryo UI" panose="020B0604030504040204" pitchFamily="50" charset="-128"/>
            </a:endParaRPr>
          </a:p>
        </p:txBody>
      </p:sp>
      <p:sp>
        <p:nvSpPr>
          <p:cNvPr id="115" name="大かっこ 114"/>
          <p:cNvSpPr/>
          <p:nvPr/>
        </p:nvSpPr>
        <p:spPr>
          <a:xfrm>
            <a:off x="5081830" y="3627579"/>
            <a:ext cx="1204677" cy="31234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800" dirty="0" smtClean="0">
                <a:latin typeface="Meiryo UI" panose="020B0604030504040204" pitchFamily="50" charset="-128"/>
                <a:ea typeface="Meiryo UI" panose="020B0604030504040204" pitchFamily="50" charset="-128"/>
              </a:rPr>
              <a:t>自主事業の実施を規定</a:t>
            </a:r>
            <a:endParaRPr lang="en-US" altLang="ja-JP" sz="800" dirty="0" smtClean="0">
              <a:latin typeface="Meiryo UI" panose="020B0604030504040204" pitchFamily="50" charset="-128"/>
              <a:ea typeface="Meiryo UI" panose="020B0604030504040204" pitchFamily="50" charset="-128"/>
            </a:endParaRPr>
          </a:p>
        </p:txBody>
      </p:sp>
      <p:cxnSp>
        <p:nvCxnSpPr>
          <p:cNvPr id="116" name="直線矢印コネクタ 115"/>
          <p:cNvCxnSpPr/>
          <p:nvPr/>
        </p:nvCxnSpPr>
        <p:spPr>
          <a:xfrm>
            <a:off x="1371967" y="3496803"/>
            <a:ext cx="7679655" cy="4848"/>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117" name="テキスト ボックス 116"/>
          <p:cNvSpPr txBox="1"/>
          <p:nvPr/>
        </p:nvSpPr>
        <p:spPr>
          <a:xfrm>
            <a:off x="763695" y="4251747"/>
            <a:ext cx="325731" cy="261610"/>
          </a:xfrm>
          <a:prstGeom prst="rect">
            <a:avLst/>
          </a:prstGeom>
          <a:solidFill>
            <a:schemeClr val="accent2">
              <a:lumMod val="75000"/>
            </a:schemeClr>
          </a:solidFill>
          <a:ln>
            <a:solidFill>
              <a:srgbClr val="9999FF"/>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ja-JP" altLang="en-US" sz="1100" b="1" dirty="0">
                <a:solidFill>
                  <a:schemeClr val="bg1"/>
                </a:solidFill>
                <a:latin typeface="Meiryo UI" panose="020B0604030504040204" pitchFamily="50" charset="-128"/>
                <a:ea typeface="Meiryo UI" panose="020B0604030504040204" pitchFamily="50" charset="-128"/>
              </a:rPr>
              <a:t>府</a:t>
            </a:r>
          </a:p>
        </p:txBody>
      </p:sp>
      <p:sp>
        <p:nvSpPr>
          <p:cNvPr id="118" name="テキスト ボックス 117"/>
          <p:cNvSpPr txBox="1"/>
          <p:nvPr/>
        </p:nvSpPr>
        <p:spPr>
          <a:xfrm>
            <a:off x="772090" y="4879810"/>
            <a:ext cx="325731" cy="261610"/>
          </a:xfrm>
          <a:prstGeom prst="rect">
            <a:avLst/>
          </a:prstGeom>
          <a:solidFill>
            <a:schemeClr val="accent1">
              <a:lumMod val="75000"/>
            </a:schemeClr>
          </a:solidFill>
          <a:ln>
            <a:solidFill>
              <a:srgbClr val="9999FF"/>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ja-JP" altLang="en-US" sz="1100" b="1" dirty="0" smtClean="0">
                <a:solidFill>
                  <a:schemeClr val="bg1"/>
                </a:solidFill>
                <a:latin typeface="Meiryo UI" panose="020B0604030504040204" pitchFamily="50" charset="-128"/>
                <a:ea typeface="Meiryo UI" panose="020B0604030504040204" pitchFamily="50" charset="-128"/>
              </a:rPr>
              <a:t>市</a:t>
            </a:r>
            <a:endParaRPr lang="ja-JP" altLang="en-US" sz="1100" b="1" dirty="0">
              <a:solidFill>
                <a:schemeClr val="bg1"/>
              </a:solidFill>
              <a:latin typeface="Meiryo UI" panose="020B0604030504040204" pitchFamily="50" charset="-128"/>
              <a:ea typeface="Meiryo UI" panose="020B0604030504040204" pitchFamily="50" charset="-128"/>
            </a:endParaRPr>
          </a:p>
        </p:txBody>
      </p:sp>
      <p:cxnSp>
        <p:nvCxnSpPr>
          <p:cNvPr id="119" name="直線矢印コネクタ 118"/>
          <p:cNvCxnSpPr>
            <a:stCxn id="78" idx="2"/>
          </p:cNvCxnSpPr>
          <p:nvPr/>
        </p:nvCxnSpPr>
        <p:spPr>
          <a:xfrm flipV="1">
            <a:off x="7842828" y="4283194"/>
            <a:ext cx="1186976" cy="1611"/>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120" name="フローチャート: 結合子 72"/>
          <p:cNvSpPr>
            <a:spLocks noChangeAspect="1"/>
          </p:cNvSpPr>
          <p:nvPr/>
        </p:nvSpPr>
        <p:spPr>
          <a:xfrm flipH="1">
            <a:off x="8388038" y="4222424"/>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121" name="大かっこ 120"/>
          <p:cNvSpPr/>
          <p:nvPr/>
        </p:nvSpPr>
        <p:spPr>
          <a:xfrm>
            <a:off x="4354688" y="4969127"/>
            <a:ext cx="923736" cy="27459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kumimoji="1" lang="ja-JP" altLang="en-US" sz="900" dirty="0" smtClean="0">
                <a:latin typeface="Meiryo UI" panose="020B0604030504040204" pitchFamily="50" charset="-128"/>
                <a:ea typeface="Meiryo UI" panose="020B0604030504040204" pitchFamily="50" charset="-128"/>
              </a:rPr>
              <a:t>サウンディング調査</a:t>
            </a:r>
            <a:endParaRPr kumimoji="1" lang="en-US" altLang="ja-JP" sz="900" dirty="0" smtClean="0">
              <a:latin typeface="Meiryo UI" panose="020B0604030504040204" pitchFamily="50" charset="-128"/>
              <a:ea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rPr>
              <a:t>第１号案件</a:t>
            </a:r>
            <a:endParaRPr kumimoji="1" lang="en-US" altLang="ja-JP" sz="900" dirty="0" smtClean="0">
              <a:latin typeface="Meiryo UI" panose="020B0604030504040204" pitchFamily="50" charset="-128"/>
              <a:ea typeface="Meiryo UI" panose="020B0604030504040204" pitchFamily="50" charset="-128"/>
            </a:endParaRPr>
          </a:p>
        </p:txBody>
      </p:sp>
      <p:sp>
        <p:nvSpPr>
          <p:cNvPr id="122" name="大かっこ 121"/>
          <p:cNvSpPr/>
          <p:nvPr/>
        </p:nvSpPr>
        <p:spPr>
          <a:xfrm>
            <a:off x="7191592" y="4404734"/>
            <a:ext cx="892891" cy="27459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kumimoji="1" lang="ja-JP" altLang="en-US" sz="900" dirty="0" smtClean="0">
                <a:latin typeface="Meiryo UI" panose="020B0604030504040204" pitchFamily="50" charset="-128"/>
                <a:ea typeface="Meiryo UI" panose="020B0604030504040204" pitchFamily="50" charset="-128"/>
              </a:rPr>
              <a:t>サウンディング調査</a:t>
            </a:r>
            <a:endParaRPr kumimoji="1" lang="en-US" altLang="ja-JP" sz="900" dirty="0" smtClean="0">
              <a:latin typeface="Meiryo UI" panose="020B0604030504040204" pitchFamily="50" charset="-128"/>
              <a:ea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rPr>
              <a:t>第１号案件</a:t>
            </a:r>
            <a:endParaRPr kumimoji="1" lang="en-US" altLang="ja-JP" sz="900" dirty="0" smtClean="0">
              <a:latin typeface="Meiryo UI" panose="020B0604030504040204" pitchFamily="50" charset="-128"/>
              <a:ea typeface="Meiryo UI" panose="020B0604030504040204" pitchFamily="50" charset="-128"/>
            </a:endParaRPr>
          </a:p>
        </p:txBody>
      </p:sp>
      <p:sp>
        <p:nvSpPr>
          <p:cNvPr id="123" name="大かっこ 122"/>
          <p:cNvSpPr/>
          <p:nvPr/>
        </p:nvSpPr>
        <p:spPr>
          <a:xfrm>
            <a:off x="8148837" y="4382552"/>
            <a:ext cx="815920" cy="27459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kumimoji="1" lang="ja-JP" altLang="en-US" sz="900" dirty="0" smtClean="0">
                <a:latin typeface="Meiryo UI" panose="020B0604030504040204" pitchFamily="50" charset="-128"/>
                <a:ea typeface="Meiryo UI" panose="020B0604030504040204" pitchFamily="50" charset="-128"/>
              </a:rPr>
              <a:t>マニュアル整備</a:t>
            </a:r>
            <a:endParaRPr kumimoji="1" lang="en-US" altLang="ja-JP" sz="900" dirty="0" smtClean="0">
              <a:latin typeface="Meiryo UI" panose="020B0604030504040204" pitchFamily="50" charset="-128"/>
              <a:ea typeface="Meiryo UI" panose="020B0604030504040204" pitchFamily="50" charset="-128"/>
            </a:endParaRPr>
          </a:p>
        </p:txBody>
      </p:sp>
      <p:sp>
        <p:nvSpPr>
          <p:cNvPr id="124" name="テキスト ボックス 123"/>
          <p:cNvSpPr txBox="1"/>
          <p:nvPr/>
        </p:nvSpPr>
        <p:spPr>
          <a:xfrm>
            <a:off x="763695" y="5540699"/>
            <a:ext cx="325731" cy="261610"/>
          </a:xfrm>
          <a:prstGeom prst="rect">
            <a:avLst/>
          </a:prstGeom>
          <a:solidFill>
            <a:schemeClr val="accent2">
              <a:lumMod val="75000"/>
            </a:schemeClr>
          </a:solidFill>
          <a:ln>
            <a:solidFill>
              <a:srgbClr val="9999FF"/>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ja-JP" altLang="en-US" sz="1100" b="1" dirty="0">
                <a:solidFill>
                  <a:schemeClr val="bg1"/>
                </a:solidFill>
                <a:latin typeface="Meiryo UI" panose="020B0604030504040204" pitchFamily="50" charset="-128"/>
                <a:ea typeface="Meiryo UI" panose="020B0604030504040204" pitchFamily="50" charset="-128"/>
              </a:rPr>
              <a:t>府</a:t>
            </a:r>
          </a:p>
        </p:txBody>
      </p:sp>
      <p:sp>
        <p:nvSpPr>
          <p:cNvPr id="125" name="テキスト ボックス 124"/>
          <p:cNvSpPr txBox="1"/>
          <p:nvPr/>
        </p:nvSpPr>
        <p:spPr>
          <a:xfrm>
            <a:off x="759263" y="6097937"/>
            <a:ext cx="325731" cy="261610"/>
          </a:xfrm>
          <a:prstGeom prst="rect">
            <a:avLst/>
          </a:prstGeom>
          <a:solidFill>
            <a:schemeClr val="accent1">
              <a:lumMod val="75000"/>
            </a:schemeClr>
          </a:solidFill>
          <a:ln>
            <a:solidFill>
              <a:srgbClr val="9999FF"/>
            </a:solidFill>
          </a:ln>
        </p:spPr>
        <p:style>
          <a:lnRef idx="2">
            <a:schemeClr val="dk1"/>
          </a:lnRef>
          <a:fillRef idx="1">
            <a:schemeClr val="lt1"/>
          </a:fillRef>
          <a:effectRef idx="0">
            <a:schemeClr val="dk1"/>
          </a:effectRef>
          <a:fontRef idx="minor">
            <a:schemeClr val="dk1"/>
          </a:fontRef>
        </p:style>
        <p:txBody>
          <a:bodyPr wrap="none" rtlCol="0">
            <a:spAutoFit/>
          </a:bodyPr>
          <a:lstStyle/>
          <a:p>
            <a:pPr algn="ctr"/>
            <a:r>
              <a:rPr lang="ja-JP" altLang="en-US" sz="1100" b="1" dirty="0" smtClean="0">
                <a:solidFill>
                  <a:schemeClr val="bg1"/>
                </a:solidFill>
                <a:latin typeface="Meiryo UI" panose="020B0604030504040204" pitchFamily="50" charset="-128"/>
                <a:ea typeface="Meiryo UI" panose="020B0604030504040204" pitchFamily="50" charset="-128"/>
              </a:rPr>
              <a:t>市</a:t>
            </a:r>
            <a:endParaRPr lang="ja-JP" altLang="en-US" sz="1100" b="1" dirty="0">
              <a:solidFill>
                <a:schemeClr val="bg1"/>
              </a:solidFill>
              <a:latin typeface="Meiryo UI" panose="020B0604030504040204" pitchFamily="50" charset="-128"/>
              <a:ea typeface="Meiryo UI" panose="020B0604030504040204" pitchFamily="50" charset="-128"/>
            </a:endParaRPr>
          </a:p>
        </p:txBody>
      </p:sp>
      <p:sp>
        <p:nvSpPr>
          <p:cNvPr id="126" name="大かっこ 125"/>
          <p:cNvSpPr/>
          <p:nvPr/>
        </p:nvSpPr>
        <p:spPr>
          <a:xfrm>
            <a:off x="2231680" y="5763287"/>
            <a:ext cx="817059" cy="27459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smtClean="0">
                <a:latin typeface="Meiryo UI" panose="020B0604030504040204" pitchFamily="50" charset="-128"/>
                <a:ea typeface="Meiryo UI" panose="020B0604030504040204" pitchFamily="50" charset="-128"/>
              </a:rPr>
              <a:t>包括連携協定</a:t>
            </a:r>
            <a:endParaRPr lang="en-US" altLang="ja-JP" sz="900" dirty="0" smtClean="0">
              <a:latin typeface="Meiryo UI" panose="020B0604030504040204" pitchFamily="50" charset="-128"/>
              <a:ea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rPr>
              <a:t>第１号案件</a:t>
            </a:r>
            <a:endParaRPr kumimoji="1" lang="en-US" altLang="ja-JP" sz="900" dirty="0" smtClean="0">
              <a:latin typeface="Meiryo UI" panose="020B0604030504040204" pitchFamily="50" charset="-128"/>
              <a:ea typeface="Meiryo UI" panose="020B0604030504040204" pitchFamily="50" charset="-128"/>
            </a:endParaRPr>
          </a:p>
        </p:txBody>
      </p:sp>
      <p:sp>
        <p:nvSpPr>
          <p:cNvPr id="127" name="大かっこ 126"/>
          <p:cNvSpPr/>
          <p:nvPr/>
        </p:nvSpPr>
        <p:spPr>
          <a:xfrm>
            <a:off x="6005339" y="5802309"/>
            <a:ext cx="1186253" cy="27459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kumimoji="1" lang="ja-JP" altLang="en-US" sz="900" dirty="0" smtClean="0">
                <a:latin typeface="Meiryo UI" panose="020B0604030504040204" pitchFamily="50" charset="-128"/>
                <a:ea typeface="Meiryo UI" panose="020B0604030504040204" pitchFamily="50" charset="-128"/>
              </a:rPr>
              <a:t>公民戦略連携デスク</a:t>
            </a:r>
            <a:endParaRPr kumimoji="1" lang="en-US" altLang="ja-JP" sz="900" dirty="0" smtClean="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設置（都道府県初）</a:t>
            </a:r>
            <a:endParaRPr kumimoji="1" lang="en-US" altLang="ja-JP" sz="900" dirty="0" smtClean="0">
              <a:latin typeface="Meiryo UI" panose="020B0604030504040204" pitchFamily="50" charset="-128"/>
              <a:ea typeface="Meiryo UI" panose="020B0604030504040204" pitchFamily="50" charset="-128"/>
            </a:endParaRPr>
          </a:p>
        </p:txBody>
      </p:sp>
      <p:sp>
        <p:nvSpPr>
          <p:cNvPr id="83" name="フローチャート: 結合子 72"/>
          <p:cNvSpPr>
            <a:spLocks noChangeAspect="1"/>
          </p:cNvSpPr>
          <p:nvPr/>
        </p:nvSpPr>
        <p:spPr>
          <a:xfrm flipH="1">
            <a:off x="7704258" y="6162309"/>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89" name="大かっこ 88"/>
          <p:cNvSpPr/>
          <p:nvPr/>
        </p:nvSpPr>
        <p:spPr>
          <a:xfrm>
            <a:off x="7364495" y="6347060"/>
            <a:ext cx="870518" cy="27459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kumimoji="1" lang="ja-JP" altLang="en-US" sz="900" dirty="0" smtClean="0">
                <a:latin typeface="Meiryo UI" panose="020B0604030504040204" pitchFamily="50" charset="-128"/>
                <a:ea typeface="Meiryo UI" panose="020B0604030504040204" pitchFamily="50" charset="-128"/>
              </a:rPr>
              <a:t>企業等との</a:t>
            </a:r>
            <a:endParaRPr kumimoji="1" lang="en-US" altLang="ja-JP" sz="900" dirty="0" smtClean="0">
              <a:latin typeface="Meiryo UI" panose="020B0604030504040204" pitchFamily="50" charset="-128"/>
              <a:ea typeface="Meiryo UI" panose="020B0604030504040204" pitchFamily="50" charset="-128"/>
            </a:endParaRPr>
          </a:p>
          <a:p>
            <a:pPr algn="ctr"/>
            <a:r>
              <a:rPr kumimoji="1" lang="ja-JP" altLang="en-US" sz="900" dirty="0" smtClean="0">
                <a:latin typeface="Meiryo UI" panose="020B0604030504040204" pitchFamily="50" charset="-128"/>
                <a:ea typeface="Meiryo UI" panose="020B0604030504040204" pitchFamily="50" charset="-128"/>
              </a:rPr>
              <a:t>連携窓口設置</a:t>
            </a:r>
            <a:endParaRPr kumimoji="1" lang="en-US" altLang="ja-JP" sz="900" dirty="0" smtClean="0">
              <a:latin typeface="Meiryo UI" panose="020B0604030504040204" pitchFamily="50" charset="-128"/>
              <a:ea typeface="Meiryo UI" panose="020B0604030504040204" pitchFamily="50" charset="-128"/>
            </a:endParaRPr>
          </a:p>
        </p:txBody>
      </p:sp>
      <p:cxnSp>
        <p:nvCxnSpPr>
          <p:cNvPr id="95" name="直線矢印コネクタ 94"/>
          <p:cNvCxnSpPr/>
          <p:nvPr/>
        </p:nvCxnSpPr>
        <p:spPr>
          <a:xfrm>
            <a:off x="1421401" y="6222430"/>
            <a:ext cx="7580912" cy="5996"/>
          </a:xfrm>
          <a:prstGeom prst="straightConnector1">
            <a:avLst/>
          </a:prstGeom>
          <a:ln w="28575">
            <a:tailEnd type="triangle" w="lg" len="lg"/>
          </a:ln>
        </p:spPr>
        <p:style>
          <a:lnRef idx="3">
            <a:schemeClr val="dk1"/>
          </a:lnRef>
          <a:fillRef idx="0">
            <a:schemeClr val="dk1"/>
          </a:fillRef>
          <a:effectRef idx="2">
            <a:schemeClr val="dk1"/>
          </a:effectRef>
          <a:fontRef idx="minor">
            <a:schemeClr val="tx1"/>
          </a:fontRef>
        </p:style>
      </p:cxnSp>
      <p:sp>
        <p:nvSpPr>
          <p:cNvPr id="96" name="大かっこ 95"/>
          <p:cNvSpPr/>
          <p:nvPr/>
        </p:nvSpPr>
        <p:spPr>
          <a:xfrm>
            <a:off x="1220898" y="6347060"/>
            <a:ext cx="817059" cy="274592"/>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algn="ctr"/>
            <a:r>
              <a:rPr lang="ja-JP" altLang="en-US" sz="900" dirty="0" smtClean="0">
                <a:latin typeface="Meiryo UI" panose="020B0604030504040204" pitchFamily="50" charset="-128"/>
                <a:ea typeface="Meiryo UI" panose="020B0604030504040204" pitchFamily="50" charset="-128"/>
              </a:rPr>
              <a:t>包括連携協定</a:t>
            </a:r>
            <a:endParaRPr lang="en-US" altLang="ja-JP" sz="900" dirty="0" smtClean="0">
              <a:latin typeface="Meiryo UI" panose="020B0604030504040204" pitchFamily="50" charset="-128"/>
              <a:ea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rPr>
              <a:t>第１号案件</a:t>
            </a:r>
            <a:endParaRPr kumimoji="1" lang="en-US" altLang="ja-JP" sz="900" dirty="0" smtClean="0">
              <a:latin typeface="Meiryo UI" panose="020B0604030504040204" pitchFamily="50" charset="-128"/>
              <a:ea typeface="Meiryo UI" panose="020B0604030504040204" pitchFamily="50" charset="-128"/>
            </a:endParaRPr>
          </a:p>
        </p:txBody>
      </p:sp>
      <p:sp>
        <p:nvSpPr>
          <p:cNvPr id="97" name="フローチャート: 結合子 72"/>
          <p:cNvSpPr>
            <a:spLocks noChangeAspect="1"/>
          </p:cNvSpPr>
          <p:nvPr/>
        </p:nvSpPr>
        <p:spPr>
          <a:xfrm flipH="1">
            <a:off x="1360631" y="6167972"/>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84" name="大かっこ 83"/>
          <p:cNvSpPr/>
          <p:nvPr/>
        </p:nvSpPr>
        <p:spPr>
          <a:xfrm>
            <a:off x="1125140" y="5727928"/>
            <a:ext cx="817059" cy="435847"/>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r>
              <a:rPr lang="en-US" altLang="ja-JP" sz="900" dirty="0" smtClean="0">
                <a:solidFill>
                  <a:schemeClr val="tx1"/>
                </a:solidFill>
                <a:latin typeface="Meiryo UI" panose="020B0604030504040204" pitchFamily="50" charset="-128"/>
                <a:ea typeface="Meiryo UI" panose="020B0604030504040204" pitchFamily="50" charset="-128"/>
              </a:rPr>
              <a:t>2002</a:t>
            </a:r>
            <a:r>
              <a:rPr lang="ja-JP" altLang="en-US" sz="900" dirty="0" smtClean="0">
                <a:solidFill>
                  <a:schemeClr val="tx1"/>
                </a:solidFill>
                <a:latin typeface="Meiryo UI" panose="020B0604030504040204" pitchFamily="50" charset="-128"/>
                <a:ea typeface="Meiryo UI" panose="020B0604030504040204" pitchFamily="50" charset="-128"/>
              </a:rPr>
              <a:t>年度</a:t>
            </a:r>
            <a:endParaRPr lang="en-US" altLang="ja-JP" sz="900" dirty="0" smtClean="0">
              <a:solidFill>
                <a:schemeClr val="tx1"/>
              </a:solidFill>
              <a:latin typeface="Meiryo UI" panose="020B0604030504040204" pitchFamily="50" charset="-128"/>
              <a:ea typeface="Meiryo UI" panose="020B0604030504040204" pitchFamily="50" charset="-128"/>
            </a:endParaRPr>
          </a:p>
          <a:p>
            <a:r>
              <a:rPr lang="ja-JP" altLang="en-US" sz="900" dirty="0" smtClean="0">
                <a:solidFill>
                  <a:schemeClr val="tx1"/>
                </a:solidFill>
                <a:latin typeface="Meiryo UI" panose="020B0604030504040204" pitchFamily="50" charset="-128"/>
                <a:ea typeface="Meiryo UI" panose="020B0604030504040204" pitchFamily="50" charset="-128"/>
              </a:rPr>
              <a:t>事業連携協定</a:t>
            </a:r>
            <a:endParaRPr lang="en-US" altLang="ja-JP" sz="900" dirty="0" smtClean="0">
              <a:solidFill>
                <a:schemeClr val="tx1"/>
              </a:solidFill>
              <a:latin typeface="Meiryo UI" panose="020B0604030504040204" pitchFamily="50" charset="-128"/>
              <a:ea typeface="Meiryo UI" panose="020B0604030504040204" pitchFamily="50" charset="-128"/>
            </a:endParaRPr>
          </a:p>
          <a:p>
            <a:r>
              <a:rPr lang="ja-JP" altLang="en-US" sz="900" dirty="0" smtClean="0">
                <a:solidFill>
                  <a:schemeClr val="tx1"/>
                </a:solidFill>
                <a:latin typeface="Meiryo UI" panose="020B0604030504040204" pitchFamily="50" charset="-128"/>
                <a:ea typeface="Meiryo UI" panose="020B0604030504040204" pitchFamily="50" charset="-128"/>
              </a:rPr>
              <a:t>第１号案件</a:t>
            </a:r>
            <a:endParaRPr kumimoji="1" lang="en-US" altLang="ja-JP" sz="900" dirty="0" smtClean="0">
              <a:solidFill>
                <a:schemeClr val="tx1"/>
              </a:solidFill>
              <a:latin typeface="Meiryo UI" panose="020B0604030504040204" pitchFamily="50" charset="-128"/>
              <a:ea typeface="Meiryo UI" panose="020B0604030504040204" pitchFamily="50" charset="-128"/>
            </a:endParaRPr>
          </a:p>
        </p:txBody>
      </p:sp>
      <p:sp>
        <p:nvSpPr>
          <p:cNvPr id="100" name="フローチャート: 結合子 72"/>
          <p:cNvSpPr>
            <a:spLocks noChangeAspect="1"/>
          </p:cNvSpPr>
          <p:nvPr/>
        </p:nvSpPr>
        <p:spPr>
          <a:xfrm flipH="1">
            <a:off x="7355740" y="3440205"/>
            <a:ext cx="121540" cy="121540"/>
          </a:xfrm>
          <a:prstGeom prst="flowChartConnector">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solidFill>
                <a:srgbClr val="FF0000"/>
              </a:solidFill>
            </a:endParaRPr>
          </a:p>
        </p:txBody>
      </p:sp>
      <p:sp>
        <p:nvSpPr>
          <p:cNvPr id="86" name="フローチャート: 結合子 72"/>
          <p:cNvSpPr>
            <a:spLocks noChangeAspect="1"/>
          </p:cNvSpPr>
          <p:nvPr/>
        </p:nvSpPr>
        <p:spPr>
          <a:xfrm flipH="1">
            <a:off x="4769224" y="2725636"/>
            <a:ext cx="121540" cy="12154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232</a:t>
            </a:fld>
            <a:endParaRPr lang="ja-JP" altLang="en-US"/>
          </a:p>
        </p:txBody>
      </p:sp>
    </p:spTree>
    <p:extLst>
      <p:ext uri="{BB962C8B-B14F-4D97-AF65-F5344CB8AC3E}">
        <p14:creationId xmlns:p14="http://schemas.microsoft.com/office/powerpoint/2010/main" val="12989601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251520" y="1065165"/>
            <a:ext cx="8567190" cy="338554"/>
          </a:xfrm>
          <a:prstGeom prst="roundRect">
            <a:avLst/>
          </a:prstGeom>
          <a:solidFill>
            <a:schemeClr val="accent1">
              <a:lumMod val="20000"/>
              <a:lumOff val="80000"/>
            </a:schemeClr>
          </a:solidFill>
          <a:ln w="50800" cmpd="thickThi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181388" y="128787"/>
            <a:ext cx="8962611"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rPr>
              <a:t>主な改革取組み　　①公の施設の運営への民間手法の導入（ＰＦＩ事業の推進）</a:t>
            </a:r>
            <a:endParaRPr kumimoji="1"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85493" y="54137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251520" y="620688"/>
            <a:ext cx="1173719" cy="338554"/>
          </a:xfrm>
          <a:prstGeom prst="rect">
            <a:avLst/>
          </a:prstGeom>
          <a:noFill/>
          <a:ln>
            <a:solidFill>
              <a:schemeClr val="bg1">
                <a:lumMod val="65000"/>
              </a:schemeClr>
            </a:solidFill>
          </a:ln>
        </p:spPr>
        <p:txBody>
          <a:bodyPr wrap="none" rtlCol="0">
            <a:spAutoFit/>
          </a:bodyPr>
          <a:lstStyle/>
          <a:p>
            <a:r>
              <a:rPr lang="ja-JP" altLang="en-US" sz="1600" dirty="0">
                <a:latin typeface="Meiryo UI" panose="020B0604030504040204" pitchFamily="50" charset="-128"/>
                <a:ea typeface="Meiryo UI" panose="020B0604030504040204" pitchFamily="50" charset="-128"/>
              </a:rPr>
              <a:t>改革</a:t>
            </a:r>
            <a:r>
              <a:rPr lang="ja-JP" altLang="en-US" sz="1600" dirty="0" smtClean="0">
                <a:latin typeface="Meiryo UI" panose="020B0604030504040204" pitchFamily="50" charset="-128"/>
                <a:ea typeface="Meiryo UI" panose="020B0604030504040204" pitchFamily="50" charset="-128"/>
              </a:rPr>
              <a:t>の取組</a:t>
            </a:r>
            <a:endParaRPr kumimoji="1" lang="ja-JP" altLang="en-US" sz="1600"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181388" y="2496255"/>
            <a:ext cx="4449445" cy="954107"/>
          </a:xfrm>
          <a:prstGeom prst="rect">
            <a:avLst/>
          </a:prstGeom>
          <a:noFill/>
          <a:ln>
            <a:noFill/>
          </a:ln>
        </p:spPr>
        <p:txBody>
          <a:bodyPr wrap="square" rtlCol="0">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大阪府の対応</a:t>
            </a:r>
            <a:r>
              <a:rPr lang="en-US" altLang="ja-JP" sz="1400" dirty="0" smtClean="0">
                <a:latin typeface="Meiryo UI" panose="020B0604030504040204" pitchFamily="50" charset="-128"/>
                <a:ea typeface="Meiryo UI" panose="020B0604030504040204" pitchFamily="50" charset="-128"/>
              </a:rPr>
              <a:t>】</a:t>
            </a:r>
          </a:p>
          <a:p>
            <a:r>
              <a:rPr lang="ja-JP" altLang="en-US" sz="1400" dirty="0" smtClean="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1999</a:t>
            </a:r>
            <a:r>
              <a:rPr lang="ja-JP" altLang="en-US" sz="1400" dirty="0" smtClean="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大阪府</a:t>
            </a:r>
            <a:r>
              <a:rPr lang="en-US" altLang="ja-JP" sz="1400" dirty="0">
                <a:latin typeface="Meiryo UI" panose="020B0604030504040204" pitchFamily="50" charset="-128"/>
                <a:ea typeface="Meiryo UI" panose="020B0604030504040204" pitchFamily="50" charset="-128"/>
              </a:rPr>
              <a:t>PFI</a:t>
            </a:r>
            <a:r>
              <a:rPr lang="ja-JP" altLang="en-US" sz="1400" dirty="0">
                <a:latin typeface="Meiryo UI" panose="020B0604030504040204" pitchFamily="50" charset="-128"/>
                <a:ea typeface="Meiryo UI" panose="020B0604030504040204" pitchFamily="50" charset="-128"/>
              </a:rPr>
              <a:t>検討委員会設置</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2002</a:t>
            </a:r>
            <a:r>
              <a:rPr lang="ja-JP" altLang="en-US" sz="1400" dirty="0" smtClean="0">
                <a:latin typeface="Meiryo UI" panose="020B0604030504040204" pitchFamily="50" charset="-128"/>
                <a:ea typeface="Meiryo UI" panose="020B0604030504040204" pitchFamily="50" charset="-128"/>
              </a:rPr>
              <a:t>年　</a:t>
            </a:r>
            <a:r>
              <a:rPr lang="en-US" altLang="ja-JP" sz="1400" dirty="0" smtClean="0">
                <a:latin typeface="Meiryo UI" panose="020B0604030504040204" pitchFamily="50" charset="-128"/>
                <a:ea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「大阪府</a:t>
            </a:r>
            <a:r>
              <a:rPr lang="en-US" altLang="ja-JP" sz="1400" dirty="0">
                <a:latin typeface="Meiryo UI" panose="020B0604030504040204" pitchFamily="50" charset="-128"/>
                <a:ea typeface="Meiryo UI" panose="020B0604030504040204" pitchFamily="50" charset="-128"/>
              </a:rPr>
              <a:t>PFI</a:t>
            </a:r>
            <a:r>
              <a:rPr lang="ja-JP" altLang="en-US" sz="1400" dirty="0">
                <a:latin typeface="Meiryo UI" panose="020B0604030504040204" pitchFamily="50" charset="-128"/>
                <a:ea typeface="Meiryo UI" panose="020B0604030504040204" pitchFamily="50" charset="-128"/>
              </a:rPr>
              <a:t>検討</a:t>
            </a:r>
            <a:r>
              <a:rPr lang="ja-JP" altLang="en-US" sz="1400" dirty="0" smtClean="0">
                <a:latin typeface="Meiryo UI" panose="020B0604030504040204" pitchFamily="50" charset="-128"/>
                <a:ea typeface="Meiryo UI" panose="020B0604030504040204" pitchFamily="50" charset="-128"/>
              </a:rPr>
              <a:t>指針」策定</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2017</a:t>
            </a:r>
            <a:r>
              <a:rPr lang="ja-JP" altLang="en-US" sz="1400" dirty="0" smtClean="0">
                <a:latin typeface="Meiryo UI" panose="020B0604030504040204" pitchFamily="50" charset="-128"/>
                <a:ea typeface="Meiryo UI" panose="020B0604030504040204" pitchFamily="50" charset="-128"/>
              </a:rPr>
              <a:t>年  </a:t>
            </a:r>
            <a:r>
              <a:rPr lang="en-US" altLang="ja-JP" sz="1400" dirty="0">
                <a:latin typeface="Meiryo UI" panose="020B0604030504040204" pitchFamily="50" charset="-128"/>
                <a:ea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rPr>
              <a:t>月</a:t>
            </a:r>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PFI/PPP</a:t>
            </a:r>
            <a:r>
              <a:rPr lang="ja-JP" altLang="en-US" sz="1400" dirty="0" smtClean="0">
                <a:latin typeface="Meiryo UI" panose="020B0604030504040204" pitchFamily="50" charset="-128"/>
                <a:ea typeface="Meiryo UI" panose="020B0604030504040204" pitchFamily="50" charset="-128"/>
              </a:rPr>
              <a:t>優先的検討規程」策定</a:t>
            </a:r>
            <a:endParaRPr lang="en-US" altLang="ja-JP" sz="1400" dirty="0">
              <a:latin typeface="Meiryo UI" panose="020B0604030504040204" pitchFamily="50" charset="-128"/>
              <a:ea typeface="Meiryo UI" panose="020B0604030504040204" pitchFamily="50" charset="-128"/>
            </a:endParaRPr>
          </a:p>
        </p:txBody>
      </p:sp>
      <p:sp>
        <p:nvSpPr>
          <p:cNvPr id="7" name="テキスト ボックス 6"/>
          <p:cNvSpPr txBox="1"/>
          <p:nvPr/>
        </p:nvSpPr>
        <p:spPr>
          <a:xfrm>
            <a:off x="4350637" y="2497660"/>
            <a:ext cx="4724957" cy="1169551"/>
          </a:xfrm>
          <a:prstGeom prst="rect">
            <a:avLst/>
          </a:prstGeom>
          <a:noFill/>
          <a:ln>
            <a:noFill/>
          </a:ln>
        </p:spPr>
        <p:txBody>
          <a:bodyPr wrap="square" rtlCol="0">
            <a:spAutoFit/>
          </a:bodyPr>
          <a:lstStyle/>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大阪市の対応</a:t>
            </a:r>
            <a:r>
              <a:rPr lang="en-US" altLang="ja-JP" sz="1400"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2015</a:t>
            </a:r>
            <a:r>
              <a:rPr lang="ja-JP" altLang="en-US" sz="1400" dirty="0" smtClean="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市政改革室に</a:t>
            </a:r>
            <a:r>
              <a:rPr lang="en-US" altLang="ja-JP" sz="1400" dirty="0">
                <a:latin typeface="Meiryo UI" panose="020B0604030504040204" pitchFamily="50" charset="-128"/>
                <a:ea typeface="Meiryo UI" panose="020B0604030504040204" pitchFamily="50" charset="-128"/>
              </a:rPr>
              <a:t>PFI</a:t>
            </a:r>
            <a:r>
              <a:rPr lang="ja-JP" altLang="en-US" sz="1400" dirty="0">
                <a:latin typeface="Meiryo UI" panose="020B0604030504040204" pitchFamily="50" charset="-128"/>
                <a:ea typeface="Meiryo UI" panose="020B0604030504040204" pitchFamily="50" charset="-128"/>
              </a:rPr>
              <a:t>担当を設置</a:t>
            </a:r>
            <a:endParaRPr lang="en-US" altLang="ja-JP" sz="1400" dirty="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2016</a:t>
            </a:r>
            <a:r>
              <a:rPr lang="ja-JP" altLang="en-US" sz="1400" dirty="0" smtClean="0">
                <a:latin typeface="Meiryo UI" panose="020B0604030504040204" pitchFamily="50" charset="-128"/>
                <a:ea typeface="Meiryo UI" panose="020B0604030504040204" pitchFamily="50" charset="-128"/>
              </a:rPr>
              <a:t>年</a:t>
            </a:r>
            <a:r>
              <a:rPr lang="ja-JP" altLang="en-US" sz="1400" dirty="0">
                <a:latin typeface="Meiryo UI" panose="020B0604030504040204" pitchFamily="50" charset="-128"/>
                <a:ea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rPr>
              <a:t>3</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「大阪市</a:t>
            </a:r>
            <a:r>
              <a:rPr lang="en-US" altLang="ja-JP" sz="1400" dirty="0">
                <a:latin typeface="Meiryo UI" panose="020B0604030504040204" pitchFamily="50" charset="-128"/>
                <a:ea typeface="Meiryo UI" panose="020B0604030504040204" pitchFamily="50" charset="-128"/>
              </a:rPr>
              <a:t>PFI</a:t>
            </a:r>
            <a:r>
              <a:rPr lang="ja-JP" altLang="en-US" sz="1400" dirty="0" smtClean="0">
                <a:latin typeface="Meiryo UI" panose="020B0604030504040204" pitchFamily="50" charset="-128"/>
                <a:ea typeface="Meiryo UI" panose="020B0604030504040204" pitchFamily="50" charset="-128"/>
              </a:rPr>
              <a:t>ガイドライン」策定</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solidFill>
                  <a:srgbClr val="FF0000"/>
                </a:solidFill>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2017</a:t>
            </a:r>
            <a:r>
              <a:rPr lang="ja-JP" altLang="en-US" sz="1400" dirty="0" smtClean="0">
                <a:latin typeface="Meiryo UI" panose="020B0604030504040204" pitchFamily="50" charset="-128"/>
                <a:ea typeface="Meiryo UI" panose="020B0604030504040204" pitchFamily="50" charset="-128"/>
              </a:rPr>
              <a:t>年 ３月   「大阪市</a:t>
            </a:r>
            <a:r>
              <a:rPr lang="en-US" altLang="ja-JP" sz="1400" dirty="0" smtClean="0">
                <a:latin typeface="Meiryo UI" panose="020B0604030504040204" pitchFamily="50" charset="-128"/>
                <a:ea typeface="Meiryo UI" panose="020B0604030504040204" pitchFamily="50" charset="-128"/>
              </a:rPr>
              <a:t>PPP/PFI</a:t>
            </a:r>
            <a:r>
              <a:rPr lang="ja-JP" altLang="en-US" sz="1400" dirty="0" smtClean="0">
                <a:latin typeface="Meiryo UI" panose="020B0604030504040204" pitchFamily="50" charset="-128"/>
                <a:ea typeface="Meiryo UI" panose="020B0604030504040204" pitchFamily="50" charset="-128"/>
              </a:rPr>
              <a:t>手法導入優先的</a:t>
            </a:r>
            <a:endParaRPr lang="en-US" altLang="ja-JP" sz="1400" dirty="0" smtClean="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検討規程」策定</a:t>
            </a:r>
            <a:endParaRPr lang="en-US" altLang="ja-JP" sz="1400" dirty="0">
              <a:latin typeface="Meiryo UI" panose="020B0604030504040204" pitchFamily="50" charset="-128"/>
              <a:ea typeface="Meiryo UI" panose="020B0604030504040204" pitchFamily="50" charset="-128"/>
            </a:endParaRPr>
          </a:p>
        </p:txBody>
      </p:sp>
      <p:sp>
        <p:nvSpPr>
          <p:cNvPr id="9" name="正方形/長方形 8"/>
          <p:cNvSpPr/>
          <p:nvPr/>
        </p:nvSpPr>
        <p:spPr>
          <a:xfrm>
            <a:off x="181388" y="1481479"/>
            <a:ext cx="8637322" cy="954107"/>
          </a:xfrm>
          <a:prstGeom prst="rect">
            <a:avLst/>
          </a:prstGeom>
        </p:spPr>
        <p:txBody>
          <a:bodyPr wrap="square">
            <a:spAutoFit/>
          </a:bodyPr>
          <a:lstStyle/>
          <a:p>
            <a:r>
              <a:rPr lang="en-US" altLang="ja-JP" sz="1400" dirty="0" smtClean="0">
                <a:latin typeface="Meiryo UI" panose="020B0604030504040204" pitchFamily="50" charset="-128"/>
                <a:ea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rPr>
              <a:t>国の動き</a:t>
            </a:r>
            <a:r>
              <a:rPr lang="en-US" altLang="ja-JP" sz="1400" dirty="0" smtClean="0">
                <a:latin typeface="Meiryo UI" panose="020B0604030504040204" pitchFamily="50" charset="-128"/>
                <a:ea typeface="Meiryo UI" panose="020B0604030504040204" pitchFamily="50" charset="-128"/>
              </a:rPr>
              <a:t>】</a:t>
            </a:r>
          </a:p>
          <a:p>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1999</a:t>
            </a:r>
            <a:r>
              <a:rPr lang="ja-JP" altLang="en-US" sz="1400" dirty="0" smtClean="0">
                <a:latin typeface="Meiryo UI" panose="020B0604030504040204" pitchFamily="50" charset="-128"/>
                <a:ea typeface="Meiryo UI" panose="020B0604030504040204" pitchFamily="50" charset="-128"/>
              </a:rPr>
              <a:t>年　</a:t>
            </a:r>
            <a:r>
              <a:rPr lang="en-US" altLang="ja-JP" sz="1400" dirty="0" smtClean="0">
                <a:latin typeface="Meiryo UI" panose="020B0604030504040204" pitchFamily="50" charset="-128"/>
                <a:ea typeface="Meiryo UI" panose="020B0604030504040204" pitchFamily="50" charset="-128"/>
              </a:rPr>
              <a:t>9</a:t>
            </a:r>
            <a:r>
              <a:rPr lang="ja-JP" altLang="en-US" sz="1400" dirty="0" smtClean="0">
                <a:latin typeface="Meiryo UI" panose="020B0604030504040204" pitchFamily="50" charset="-128"/>
                <a:ea typeface="Meiryo UI" panose="020B0604030504040204" pitchFamily="50" charset="-128"/>
              </a:rPr>
              <a:t>月　民間</a:t>
            </a:r>
            <a:r>
              <a:rPr lang="ja-JP" altLang="en-US" sz="1400" dirty="0">
                <a:latin typeface="Meiryo UI" panose="020B0604030504040204" pitchFamily="50" charset="-128"/>
                <a:ea typeface="Meiryo UI" panose="020B0604030504040204" pitchFamily="50" charset="-128"/>
              </a:rPr>
              <a:t>資金等の活用による公共</a:t>
            </a:r>
            <a:r>
              <a:rPr lang="ja-JP" altLang="en-US" sz="1400" dirty="0" smtClean="0">
                <a:latin typeface="Meiryo UI" panose="020B0604030504040204" pitchFamily="50" charset="-128"/>
                <a:ea typeface="Meiryo UI" panose="020B0604030504040204" pitchFamily="50" charset="-128"/>
              </a:rPr>
              <a:t>施設</a:t>
            </a:r>
            <a:r>
              <a:rPr lang="ja-JP" altLang="en-US" sz="1400" dirty="0">
                <a:latin typeface="Meiryo UI" panose="020B0604030504040204" pitchFamily="50" charset="-128"/>
                <a:ea typeface="Meiryo UI" panose="020B0604030504040204" pitchFamily="50" charset="-128"/>
              </a:rPr>
              <a:t>等の整備等の促進に関する</a:t>
            </a:r>
            <a:r>
              <a:rPr lang="ja-JP" altLang="en-US" sz="1400" dirty="0" smtClean="0">
                <a:latin typeface="Meiryo UI" panose="020B0604030504040204" pitchFamily="50" charset="-128"/>
                <a:ea typeface="Meiryo UI" panose="020B0604030504040204" pitchFamily="50" charset="-128"/>
              </a:rPr>
              <a:t>法律（</a:t>
            </a:r>
            <a:r>
              <a:rPr lang="ja-JP" altLang="en-US" sz="1400" dirty="0">
                <a:latin typeface="Meiryo UI" panose="020B0604030504040204" pitchFamily="50" charset="-128"/>
                <a:ea typeface="Meiryo UI" panose="020B0604030504040204" pitchFamily="50" charset="-128"/>
              </a:rPr>
              <a:t>ＰＦＩ法</a:t>
            </a:r>
            <a:r>
              <a:rPr lang="ja-JP" altLang="en-US" sz="1400" dirty="0" smtClean="0">
                <a:latin typeface="Meiryo UI" panose="020B0604030504040204" pitchFamily="50" charset="-128"/>
                <a:ea typeface="Meiryo UI" panose="020B0604030504040204" pitchFamily="50" charset="-128"/>
              </a:rPr>
              <a:t>）制定</a:t>
            </a:r>
            <a:endParaRPr lang="en-US" altLang="ja-JP" sz="1400" dirty="0" smtClean="0">
              <a:latin typeface="Meiryo UI" panose="020B0604030504040204" pitchFamily="50" charset="-128"/>
              <a:ea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2013</a:t>
            </a:r>
            <a:r>
              <a:rPr lang="ja-JP" altLang="en-US" sz="1400" dirty="0" smtClean="0">
                <a:latin typeface="Meiryo UI" panose="020B0604030504040204" pitchFamily="50" charset="-128"/>
                <a:ea typeface="Meiryo UI" panose="020B0604030504040204" pitchFamily="50" charset="-128"/>
              </a:rPr>
              <a:t>年　</a:t>
            </a:r>
            <a:r>
              <a:rPr lang="en-US" altLang="ja-JP" sz="1400" dirty="0" smtClean="0">
                <a:latin typeface="Meiryo UI" panose="020B0604030504040204" pitchFamily="50" charset="-128"/>
                <a:ea typeface="Meiryo UI" panose="020B0604030504040204" pitchFamily="50" charset="-128"/>
              </a:rPr>
              <a:t>6</a:t>
            </a:r>
            <a:r>
              <a:rPr lang="ja-JP" altLang="en-US" sz="1400" dirty="0" smtClean="0">
                <a:latin typeface="Meiryo UI" panose="020B0604030504040204" pitchFamily="50" charset="-128"/>
                <a:ea typeface="Meiryo UI" panose="020B0604030504040204" pitchFamily="50" charset="-128"/>
              </a:rPr>
              <a:t>月　「</a:t>
            </a:r>
            <a:r>
              <a:rPr lang="en-US" altLang="ja-JP" sz="1400" dirty="0" smtClean="0">
                <a:latin typeface="Meiryo UI" panose="020B0604030504040204" pitchFamily="50" charset="-128"/>
                <a:ea typeface="Meiryo UI" panose="020B0604030504040204" pitchFamily="50" charset="-128"/>
              </a:rPr>
              <a:t>PFI</a:t>
            </a:r>
            <a:r>
              <a:rPr lang="ja-JP" altLang="en-US" sz="1400" dirty="0" smtClean="0">
                <a:latin typeface="Meiryo UI" panose="020B0604030504040204" pitchFamily="50" charset="-128"/>
                <a:ea typeface="Meiryo UI" panose="020B0604030504040204" pitchFamily="50" charset="-128"/>
              </a:rPr>
              <a:t>アクションプラン」策定</a:t>
            </a:r>
            <a:endParaRPr lang="en-US" altLang="ja-JP" sz="1400" dirty="0" smtClean="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rPr>
              <a:t>2015</a:t>
            </a:r>
            <a:r>
              <a:rPr lang="ja-JP" altLang="en-US" sz="1400" dirty="0" smtClean="0">
                <a:latin typeface="Meiryo UI" panose="020B0604030504040204" pitchFamily="50" charset="-128"/>
                <a:ea typeface="Meiryo UI" panose="020B0604030504040204" pitchFamily="50" charset="-128"/>
              </a:rPr>
              <a:t>年　</a:t>
            </a:r>
            <a:r>
              <a:rPr lang="en-US" altLang="ja-JP" sz="1400" dirty="0">
                <a:latin typeface="Meiryo UI" panose="020B0604030504040204" pitchFamily="50" charset="-128"/>
                <a:ea typeface="Meiryo UI" panose="020B0604030504040204" pitchFamily="50" charset="-128"/>
              </a:rPr>
              <a:t>6</a:t>
            </a:r>
            <a:r>
              <a:rPr lang="ja-JP" altLang="en-US" sz="1400" dirty="0" smtClean="0">
                <a:latin typeface="Meiryo UI" panose="020B0604030504040204" pitchFamily="50" charset="-128"/>
                <a:ea typeface="Meiryo UI" panose="020B0604030504040204" pitchFamily="50" charset="-128"/>
              </a:rPr>
              <a:t>月　「経済財政運営の基本方針</a:t>
            </a:r>
            <a:r>
              <a:rPr lang="en-US" altLang="ja-JP" sz="1400" dirty="0" smtClean="0">
                <a:latin typeface="Meiryo UI" panose="020B0604030504040204" pitchFamily="50" charset="-128"/>
                <a:ea typeface="Meiryo UI" panose="020B0604030504040204" pitchFamily="50" charset="-128"/>
              </a:rPr>
              <a:t>2015</a:t>
            </a:r>
            <a:r>
              <a:rPr lang="ja-JP" altLang="en-US" sz="1400" dirty="0" smtClean="0">
                <a:latin typeface="Meiryo UI" panose="020B0604030504040204" pitchFamily="50" charset="-128"/>
                <a:ea typeface="Meiryo UI" panose="020B0604030504040204" pitchFamily="50" charset="-128"/>
              </a:rPr>
              <a:t>（骨太方針）」において、</a:t>
            </a:r>
            <a:r>
              <a:rPr lang="en-US" altLang="ja-JP" sz="1400" dirty="0" smtClean="0">
                <a:latin typeface="Meiryo UI" panose="020B0604030504040204" pitchFamily="50" charset="-128"/>
                <a:ea typeface="Meiryo UI" panose="020B0604030504040204" pitchFamily="50" charset="-128"/>
              </a:rPr>
              <a:t>PPP</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PFI</a:t>
            </a:r>
            <a:r>
              <a:rPr lang="ja-JP" altLang="en-US" sz="1400" dirty="0" smtClean="0">
                <a:latin typeface="Meiryo UI" panose="020B0604030504040204" pitchFamily="50" charset="-128"/>
                <a:ea typeface="Meiryo UI" panose="020B0604030504040204" pitchFamily="50" charset="-128"/>
              </a:rPr>
              <a:t>の一層の推進を明記</a:t>
            </a:r>
            <a:endParaRPr lang="ja-JP" altLang="en-US" sz="1400"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251520" y="1065165"/>
            <a:ext cx="7298793" cy="338554"/>
          </a:xfrm>
          <a:prstGeom prst="rect">
            <a:avLst/>
          </a:prstGeom>
          <a:noFill/>
        </p:spPr>
        <p:txBody>
          <a:bodyPr wrap="none" rtlCol="0">
            <a:spAutoFit/>
          </a:bodyPr>
          <a:lstStyle/>
          <a:p>
            <a:r>
              <a:rPr lang="ja-JP" altLang="en-US" sz="1600" dirty="0" smtClean="0">
                <a:latin typeface="Meiryo UI" panose="020B0604030504040204" pitchFamily="50" charset="-128"/>
                <a:ea typeface="Meiryo UI" panose="020B0604030504040204" pitchFamily="50" charset="-128"/>
              </a:rPr>
              <a:t>府・市では</a:t>
            </a:r>
            <a:r>
              <a:rPr lang="en-US" altLang="ja-JP" sz="1600" dirty="0" smtClean="0">
                <a:latin typeface="Meiryo UI" panose="020B0604030504040204" pitchFamily="50" charset="-128"/>
                <a:ea typeface="Meiryo UI" panose="020B0604030504040204" pitchFamily="50" charset="-128"/>
              </a:rPr>
              <a:t>PFI</a:t>
            </a:r>
            <a:r>
              <a:rPr lang="ja-JP" altLang="en-US" sz="1600" dirty="0" smtClean="0">
                <a:latin typeface="Meiryo UI" panose="020B0604030504040204" pitchFamily="50" charset="-128"/>
                <a:ea typeface="Meiryo UI" panose="020B0604030504040204" pitchFamily="50" charset="-128"/>
              </a:rPr>
              <a:t>の法制度化を機に、公共施設の整備・更新に</a:t>
            </a:r>
            <a:r>
              <a:rPr lang="en-US" altLang="ja-JP" sz="1600" dirty="0" smtClean="0">
                <a:latin typeface="Meiryo UI" panose="020B0604030504040204" pitchFamily="50" charset="-128"/>
                <a:ea typeface="Meiryo UI" panose="020B0604030504040204" pitchFamily="50" charset="-128"/>
              </a:rPr>
              <a:t>PFI</a:t>
            </a:r>
            <a:r>
              <a:rPr lang="ja-JP" altLang="en-US" sz="1600" dirty="0" smtClean="0">
                <a:latin typeface="Meiryo UI" panose="020B0604030504040204" pitchFamily="50" charset="-128"/>
                <a:ea typeface="Meiryo UI" panose="020B0604030504040204" pitchFamily="50" charset="-128"/>
              </a:rPr>
              <a:t>を積極的に検討、導入</a:t>
            </a:r>
            <a:endParaRPr kumimoji="1" lang="ja-JP" altLang="en-US" sz="1600" dirty="0">
              <a:latin typeface="Meiryo UI" panose="020B0604030504040204" pitchFamily="50" charset="-128"/>
              <a:ea typeface="Meiryo UI" panose="020B0604030504040204" pitchFamily="50" charset="-128"/>
            </a:endParaRPr>
          </a:p>
        </p:txBody>
      </p:sp>
      <p:graphicFrame>
        <p:nvGraphicFramePr>
          <p:cNvPr id="11" name="表 10"/>
          <p:cNvGraphicFramePr>
            <a:graphicFrameLocks noGrp="1"/>
          </p:cNvGraphicFramePr>
          <p:nvPr>
            <p:extLst/>
          </p:nvPr>
        </p:nvGraphicFramePr>
        <p:xfrm>
          <a:off x="66667" y="3948532"/>
          <a:ext cx="4283970" cy="2849880"/>
        </p:xfrm>
        <a:graphic>
          <a:graphicData uri="http://schemas.openxmlformats.org/drawingml/2006/table">
            <a:tbl>
              <a:tblPr firstRow="1" bandRow="1">
                <a:tableStyleId>{5C22544A-7EE6-4342-B048-85BDC9FD1C3A}</a:tableStyleId>
              </a:tblPr>
              <a:tblGrid>
                <a:gridCol w="836723">
                  <a:extLst>
                    <a:ext uri="{9D8B030D-6E8A-4147-A177-3AD203B41FA5}">
                      <a16:colId xmlns="" xmlns:a16="http://schemas.microsoft.com/office/drawing/2014/main" val="20000"/>
                    </a:ext>
                  </a:extLst>
                </a:gridCol>
                <a:gridCol w="3447247">
                  <a:extLst>
                    <a:ext uri="{9D8B030D-6E8A-4147-A177-3AD203B41FA5}">
                      <a16:colId xmlns="" xmlns:a16="http://schemas.microsoft.com/office/drawing/2014/main" val="20001"/>
                    </a:ext>
                  </a:extLst>
                </a:gridCol>
              </a:tblGrid>
              <a:tr h="219209">
                <a:tc>
                  <a:txBody>
                    <a:bodyPr/>
                    <a:lstStyle/>
                    <a:p>
                      <a:pPr algn="ctr"/>
                      <a:r>
                        <a:rPr kumimoji="1" lang="ja-JP" altLang="en-US" sz="1050" dirty="0" smtClean="0">
                          <a:solidFill>
                            <a:schemeClr val="tx1"/>
                          </a:solidFill>
                        </a:rPr>
                        <a:t>事業期間</a:t>
                      </a:r>
                      <a:endParaRPr kumimoji="1" lang="ja-JP" altLang="en-US"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050" dirty="0" smtClean="0">
                          <a:solidFill>
                            <a:schemeClr val="tx1"/>
                          </a:solidFill>
                        </a:rPr>
                        <a:t>事業名</a:t>
                      </a:r>
                      <a:endParaRPr kumimoji="1" lang="ja-JP" altLang="en-US"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10000"/>
                  </a:ext>
                </a:extLst>
              </a:tr>
              <a:tr h="186824">
                <a:tc>
                  <a:txBody>
                    <a:bodyPr/>
                    <a:lstStyle/>
                    <a:p>
                      <a:pPr algn="ctr">
                        <a:lnSpc>
                          <a:spcPct val="120000"/>
                        </a:lnSpc>
                      </a:pPr>
                      <a:r>
                        <a:rPr lang="en-US" sz="1050" dirty="0" smtClean="0">
                          <a:effectLst/>
                          <a:latin typeface="Meiryo UI" panose="020B0604030504040204" pitchFamily="50" charset="-128"/>
                          <a:ea typeface="Meiryo UI" panose="020B0604030504040204" pitchFamily="50" charset="-128"/>
                          <a:cs typeface="Meiryo UI" panose="020B0604030504040204" pitchFamily="50" charset="-128"/>
                        </a:rPr>
                        <a:t>2001-2017</a:t>
                      </a:r>
                      <a:endParaRPr lang="en-US" sz="105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江坂駅南立体駐車場整備事業</a:t>
                      </a:r>
                      <a:endParaRPr lang="en-US" altLang="ja-JP"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209550">
                <a:tc>
                  <a:txBody>
                    <a:bodyPr/>
                    <a:lstStyle/>
                    <a:p>
                      <a:pPr algn="ctr">
                        <a:lnSpc>
                          <a:spcPct val="120000"/>
                        </a:lnSpc>
                      </a:pPr>
                      <a:r>
                        <a:rPr lang="en-US" sz="1050" dirty="0" smtClean="0">
                          <a:effectLst/>
                          <a:latin typeface="Meiryo UI" panose="020B0604030504040204" pitchFamily="50" charset="-128"/>
                          <a:ea typeface="Meiryo UI" panose="020B0604030504040204" pitchFamily="50" charset="-128"/>
                          <a:cs typeface="Meiryo UI" panose="020B0604030504040204" pitchFamily="50" charset="-128"/>
                        </a:rPr>
                        <a:t>2004-2039</a:t>
                      </a:r>
                      <a:endParaRPr lang="en-US" sz="105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大阪府警察寝屋川待機宿舎建替整備等事業</a:t>
                      </a:r>
                      <a:endParaRPr lang="zh-TW"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190500">
                <a:tc>
                  <a:txBody>
                    <a:bodyPr/>
                    <a:lstStyle/>
                    <a:p>
                      <a:pPr algn="ctr">
                        <a:lnSpc>
                          <a:spcPct val="120000"/>
                        </a:lnSpc>
                      </a:pPr>
                      <a:r>
                        <a:rPr lang="en-US" sz="1050" dirty="0" smtClean="0">
                          <a:effectLst/>
                          <a:latin typeface="Meiryo UI" panose="020B0604030504040204" pitchFamily="50" charset="-128"/>
                          <a:ea typeface="Meiryo UI" panose="020B0604030504040204" pitchFamily="50" charset="-128"/>
                          <a:cs typeface="Meiryo UI" panose="020B0604030504040204" pitchFamily="50" charset="-128"/>
                        </a:rPr>
                        <a:t>2004-2006</a:t>
                      </a:r>
                      <a:endParaRPr lang="en-US" sz="105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大阪府営東大阪島之内住宅民活プロジェクト</a:t>
                      </a:r>
                      <a:endPar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200025">
                <a:tc>
                  <a:txBody>
                    <a:bodyPr/>
                    <a:lstStyle/>
                    <a:p>
                      <a:pPr algn="ctr">
                        <a:lnSpc>
                          <a:spcPct val="120000"/>
                        </a:lnSpc>
                      </a:pPr>
                      <a:r>
                        <a:rPr lang="en-US" altLang="ja-JP" sz="10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2005-2015</a:t>
                      </a:r>
                      <a:endPar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水と緑の健康都市第</a:t>
                      </a:r>
                      <a:r>
                        <a:rPr lang="en-US" altLang="ja-JP" sz="105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5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期整備等事業</a:t>
                      </a:r>
                      <a:endPar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209550">
                <a:tc>
                  <a:txBody>
                    <a:bodyPr/>
                    <a:lstStyle/>
                    <a:p>
                      <a:pPr algn="ctr">
                        <a:lnSpc>
                          <a:spcPct val="120000"/>
                        </a:lnSpc>
                      </a:pPr>
                      <a:r>
                        <a:rPr lang="en-US" sz="1050" dirty="0" smtClean="0">
                          <a:effectLst/>
                          <a:latin typeface="Meiryo UI" panose="020B0604030504040204" pitchFamily="50" charset="-128"/>
                          <a:ea typeface="Meiryo UI" panose="020B0604030504040204" pitchFamily="50" charset="-128"/>
                          <a:cs typeface="Meiryo UI" panose="020B0604030504040204" pitchFamily="50" charset="-128"/>
                        </a:rPr>
                        <a:t>2005-2008</a:t>
                      </a:r>
                      <a:endParaRPr lang="en-US" sz="105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大阪府営筆ヶ崎住宅民活プロジェクト</a:t>
                      </a:r>
                      <a:endPar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209550">
                <a:tc>
                  <a:txBody>
                    <a:bodyPr/>
                    <a:lstStyle/>
                    <a:p>
                      <a:pPr algn="ctr">
                        <a:lnSpc>
                          <a:spcPct val="120000"/>
                        </a:lnSpc>
                      </a:pPr>
                      <a:r>
                        <a:rPr lang="en-US" sz="1050" dirty="0" smtClean="0">
                          <a:effectLst/>
                          <a:latin typeface="Meiryo UI" panose="020B0604030504040204" pitchFamily="50" charset="-128"/>
                          <a:ea typeface="Meiryo UI" panose="020B0604030504040204" pitchFamily="50" charset="-128"/>
                          <a:cs typeface="Meiryo UI" panose="020B0604030504040204" pitchFamily="50" charset="-128"/>
                        </a:rPr>
                        <a:t>2006-2009</a:t>
                      </a:r>
                      <a:endParaRPr lang="en-US" sz="105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大阪府営岸和田下池田住宅民活プロジェクト</a:t>
                      </a:r>
                      <a:endPar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6"/>
                  </a:ext>
                </a:extLst>
              </a:tr>
              <a:tr h="207593">
                <a:tc>
                  <a:txBody>
                    <a:bodyPr/>
                    <a:lstStyle/>
                    <a:p>
                      <a:pPr algn="ctr">
                        <a:lnSpc>
                          <a:spcPct val="120000"/>
                        </a:lnSpc>
                      </a:pPr>
                      <a:r>
                        <a:rPr lang="en-US" sz="1050" dirty="0" smtClean="0">
                          <a:effectLst/>
                          <a:latin typeface="Meiryo UI" panose="020B0604030504040204" pitchFamily="50" charset="-128"/>
                          <a:ea typeface="Meiryo UI" panose="020B0604030504040204" pitchFamily="50" charset="-128"/>
                          <a:cs typeface="Meiryo UI" panose="020B0604030504040204" pitchFamily="50" charset="-128"/>
                        </a:rPr>
                        <a:t>2006-2040</a:t>
                      </a:r>
                      <a:r>
                        <a:rPr lang="ja-JP" altLang="en-US" sz="1050" dirty="0" smtClean="0">
                          <a:effectLst/>
                          <a:latin typeface="Meiryo UI" panose="020B0604030504040204" pitchFamily="50" charset="-128"/>
                          <a:ea typeface="Meiryo UI" panose="020B0604030504040204" pitchFamily="50" charset="-128"/>
                          <a:cs typeface="Meiryo UI" panose="020B0604030504040204" pitchFamily="50" charset="-128"/>
                        </a:rPr>
                        <a:t>　</a:t>
                      </a:r>
                      <a:endParaRPr lang="en-US" sz="105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大阪府警察堺北</a:t>
                      </a:r>
                      <a:r>
                        <a:rPr lang="en-US" altLang="ja-JP" sz="105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a:t>
                      </a:r>
                      <a:r>
                        <a:rPr lang="ja-JP" altLang="en-US" sz="105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単身寮整備等事業</a:t>
                      </a:r>
                      <a:endParaRPr lang="en-US" altLang="ja-JP"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7"/>
                  </a:ext>
                </a:extLst>
              </a:tr>
              <a:tr h="192457">
                <a:tc>
                  <a:txBody>
                    <a:bodyPr/>
                    <a:lstStyle/>
                    <a:p>
                      <a:pPr algn="ctr">
                        <a:lnSpc>
                          <a:spcPct val="120000"/>
                        </a:lnSpc>
                      </a:pPr>
                      <a:r>
                        <a:rPr lang="en-US" sz="1050" dirty="0" smtClean="0">
                          <a:effectLst/>
                          <a:latin typeface="Meiryo UI" panose="020B0604030504040204" pitchFamily="50" charset="-128"/>
                          <a:ea typeface="Meiryo UI" panose="020B0604030504040204" pitchFamily="50" charset="-128"/>
                          <a:cs typeface="Meiryo UI" panose="020B0604030504040204" pitchFamily="50" charset="-128"/>
                        </a:rPr>
                        <a:t>2006-2041</a:t>
                      </a:r>
                      <a:endParaRPr lang="en-US" sz="105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zh-TW" altLang="en-US" sz="105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大阪府立消防学校再整備等事業</a:t>
                      </a:r>
                      <a:endParaRPr lang="zh-TW"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8"/>
                  </a:ext>
                </a:extLst>
              </a:tr>
              <a:tr h="200025">
                <a:tc>
                  <a:txBody>
                    <a:bodyPr/>
                    <a:lstStyle/>
                    <a:p>
                      <a:pPr algn="ctr">
                        <a:lnSpc>
                          <a:spcPct val="120000"/>
                        </a:lnSpc>
                      </a:pPr>
                      <a:r>
                        <a:rPr lang="en-US" sz="1050" dirty="0" smtClean="0">
                          <a:effectLst/>
                          <a:latin typeface="Meiryo UI" panose="020B0604030504040204" pitchFamily="50" charset="-128"/>
                          <a:ea typeface="Meiryo UI" panose="020B0604030504040204" pitchFamily="50" charset="-128"/>
                          <a:cs typeface="Meiryo UI" panose="020B0604030504040204" pitchFamily="50" charset="-128"/>
                        </a:rPr>
                        <a:t>2006-2027</a:t>
                      </a:r>
                      <a:endParaRPr lang="en-US" sz="105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（仮称）水と緑の健康都市小中一貫校整備等事業</a:t>
                      </a:r>
                      <a:endPar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9"/>
                  </a:ext>
                </a:extLst>
              </a:tr>
              <a:tr h="209550">
                <a:tc>
                  <a:txBody>
                    <a:bodyPr/>
                    <a:lstStyle/>
                    <a:p>
                      <a:pPr algn="ctr">
                        <a:lnSpc>
                          <a:spcPct val="120000"/>
                        </a:lnSpc>
                      </a:pPr>
                      <a:r>
                        <a:rPr lang="en-US" altLang="ja-JP" sz="10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2006-2025</a:t>
                      </a:r>
                      <a:endPar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大阪市津守下水処理場消化ガス発電設備整備事業</a:t>
                      </a:r>
                      <a:endPar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0"/>
                  </a:ext>
                </a:extLst>
              </a:tr>
              <a:tr h="190500">
                <a:tc>
                  <a:txBody>
                    <a:bodyPr/>
                    <a:lstStyle/>
                    <a:p>
                      <a:pPr algn="ctr">
                        <a:lnSpc>
                          <a:spcPct val="120000"/>
                        </a:lnSpc>
                      </a:pPr>
                      <a:r>
                        <a:rPr lang="en-US" sz="1050" dirty="0" smtClean="0">
                          <a:effectLst/>
                          <a:latin typeface="Meiryo UI" panose="020B0604030504040204" pitchFamily="50" charset="-128"/>
                          <a:ea typeface="Meiryo UI" panose="020B0604030504040204" pitchFamily="50" charset="-128"/>
                          <a:cs typeface="Meiryo UI" panose="020B0604030504040204" pitchFamily="50" charset="-128"/>
                        </a:rPr>
                        <a:t>2007-2009</a:t>
                      </a:r>
                      <a:endParaRPr lang="en-US" sz="105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大阪府営苅田住宅民活プロジェクト</a:t>
                      </a:r>
                      <a:endPar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1"/>
                  </a:ext>
                </a:extLst>
              </a:tr>
              <a:tr h="180975">
                <a:tc>
                  <a:txBody>
                    <a:bodyPr/>
                    <a:lstStyle/>
                    <a:p>
                      <a:pPr algn="ctr">
                        <a:lnSpc>
                          <a:spcPct val="120000"/>
                        </a:lnSpc>
                      </a:pPr>
                      <a:r>
                        <a:rPr lang="en-US" sz="1050" dirty="0" smtClean="0">
                          <a:effectLst/>
                          <a:latin typeface="Meiryo UI" panose="020B0604030504040204" pitchFamily="50" charset="-128"/>
                          <a:ea typeface="Meiryo UI" panose="020B0604030504040204" pitchFamily="50" charset="-128"/>
                          <a:cs typeface="Meiryo UI" panose="020B0604030504040204" pitchFamily="50" charset="-128"/>
                        </a:rPr>
                        <a:t>2007-2010</a:t>
                      </a:r>
                      <a:endParaRPr lang="en-US" sz="105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大阪府営東大阪新上小阪住宅民活プロジェクト</a:t>
                      </a:r>
                      <a:endPar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2"/>
                  </a:ext>
                </a:extLst>
              </a:tr>
              <a:tr h="180975">
                <a:tc>
                  <a:txBody>
                    <a:bodyPr/>
                    <a:lstStyle/>
                    <a:p>
                      <a:pPr algn="ctr">
                        <a:lnSpc>
                          <a:spcPct val="120000"/>
                        </a:lnSpc>
                      </a:pPr>
                      <a:r>
                        <a:rPr lang="en-US" sz="1050" dirty="0" smtClean="0">
                          <a:effectLst/>
                          <a:latin typeface="Meiryo UI" panose="020B0604030504040204" pitchFamily="50" charset="-128"/>
                          <a:ea typeface="Meiryo UI" panose="020B0604030504040204" pitchFamily="50" charset="-128"/>
                          <a:cs typeface="Meiryo UI" panose="020B0604030504040204" pitchFamily="50" charset="-128"/>
                        </a:rPr>
                        <a:t>2007-2011</a:t>
                      </a:r>
                      <a:endParaRPr lang="en-US" sz="105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大阪府営千里佐竹台住宅（２丁目）民活プロジェクト</a:t>
                      </a:r>
                      <a:endPar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892483"/>
                  </a:ext>
                </a:extLst>
              </a:tr>
            </a:tbl>
          </a:graphicData>
        </a:graphic>
      </p:graphicFrame>
      <p:graphicFrame>
        <p:nvGraphicFramePr>
          <p:cNvPr id="12" name="表 11"/>
          <p:cNvGraphicFramePr>
            <a:graphicFrameLocks noGrp="1"/>
          </p:cNvGraphicFramePr>
          <p:nvPr>
            <p:extLst/>
          </p:nvPr>
        </p:nvGraphicFramePr>
        <p:xfrm>
          <a:off x="4536478" y="3955917"/>
          <a:ext cx="4282232" cy="2840214"/>
        </p:xfrm>
        <a:graphic>
          <a:graphicData uri="http://schemas.openxmlformats.org/drawingml/2006/table">
            <a:tbl>
              <a:tblPr firstRow="1" bandRow="1">
                <a:tableStyleId>{5C22544A-7EE6-4342-B048-85BDC9FD1C3A}</a:tableStyleId>
              </a:tblPr>
              <a:tblGrid>
                <a:gridCol w="862232">
                  <a:extLst>
                    <a:ext uri="{9D8B030D-6E8A-4147-A177-3AD203B41FA5}">
                      <a16:colId xmlns="" xmlns:a16="http://schemas.microsoft.com/office/drawing/2014/main" val="20000"/>
                    </a:ext>
                  </a:extLst>
                </a:gridCol>
                <a:gridCol w="3420000">
                  <a:extLst>
                    <a:ext uri="{9D8B030D-6E8A-4147-A177-3AD203B41FA5}">
                      <a16:colId xmlns="" xmlns:a16="http://schemas.microsoft.com/office/drawing/2014/main" val="20001"/>
                    </a:ext>
                  </a:extLst>
                </a:gridCol>
              </a:tblGrid>
              <a:tr h="237592">
                <a:tc>
                  <a:txBody>
                    <a:bodyPr/>
                    <a:lstStyle/>
                    <a:p>
                      <a:pPr algn="ctr"/>
                      <a:r>
                        <a:rPr kumimoji="1" lang="ja-JP" altLang="en-US" sz="1050" dirty="0" smtClean="0">
                          <a:solidFill>
                            <a:schemeClr val="tx1"/>
                          </a:solidFill>
                        </a:rPr>
                        <a:t>事業期間</a:t>
                      </a:r>
                      <a:endParaRPr kumimoji="1" lang="ja-JP" altLang="en-US"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r>
                        <a:rPr kumimoji="1" lang="ja-JP" altLang="en-US" sz="1050" dirty="0" smtClean="0">
                          <a:solidFill>
                            <a:schemeClr val="tx1"/>
                          </a:solidFill>
                        </a:rPr>
                        <a:t>事業名</a:t>
                      </a:r>
                      <a:endParaRPr kumimoji="1" lang="ja-JP" altLang="en-US" sz="105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extLst>
                  <a:ext uri="{0D108BD9-81ED-4DB2-BD59-A6C34878D82A}">
                    <a16:rowId xmlns="" xmlns:a16="http://schemas.microsoft.com/office/drawing/2014/main" val="10000"/>
                  </a:ext>
                </a:extLst>
              </a:tr>
              <a:tr h="200025">
                <a:tc>
                  <a:txBody>
                    <a:bodyPr/>
                    <a:lstStyle/>
                    <a:p>
                      <a:pPr algn="ctr">
                        <a:lnSpc>
                          <a:spcPct val="120000"/>
                        </a:lnSpc>
                      </a:pPr>
                      <a:r>
                        <a:rPr lang="en-US" sz="1050" dirty="0" smtClean="0">
                          <a:effectLst/>
                          <a:latin typeface="Meiryo UI" panose="020B0604030504040204" pitchFamily="50" charset="-128"/>
                          <a:ea typeface="Meiryo UI" panose="020B0604030504040204" pitchFamily="50" charset="-128"/>
                          <a:cs typeface="Meiryo UI" panose="020B0604030504040204" pitchFamily="50" charset="-128"/>
                        </a:rPr>
                        <a:t>2008-2014</a:t>
                      </a:r>
                      <a:endParaRPr lang="en-US" sz="105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大阪府営豊中新千里東住宅民活プロジェクト</a:t>
                      </a:r>
                      <a:endPar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200025">
                <a:tc>
                  <a:txBody>
                    <a:bodyPr/>
                    <a:lstStyle/>
                    <a:p>
                      <a:pPr algn="ctr">
                        <a:lnSpc>
                          <a:spcPct val="120000"/>
                        </a:lnSpc>
                      </a:pPr>
                      <a:r>
                        <a:rPr lang="en-US" sz="1050" dirty="0" smtClean="0">
                          <a:effectLst/>
                          <a:latin typeface="Meiryo UI" panose="020B0604030504040204" pitchFamily="50" charset="-128"/>
                          <a:ea typeface="Meiryo UI" panose="020B0604030504040204" pitchFamily="50" charset="-128"/>
                          <a:cs typeface="Meiryo UI" panose="020B0604030504040204" pitchFamily="50" charset="-128"/>
                        </a:rPr>
                        <a:t>2009-2014</a:t>
                      </a:r>
                      <a:endParaRPr lang="en-US" sz="105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大阪府営吹田藤白台住宅民活プロジェクト</a:t>
                      </a:r>
                      <a:endPar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195682">
                <a:tc>
                  <a:txBody>
                    <a:bodyPr/>
                    <a:lstStyle/>
                    <a:p>
                      <a:pPr algn="ctr">
                        <a:lnSpc>
                          <a:spcPct val="120000"/>
                        </a:lnSpc>
                      </a:pPr>
                      <a:r>
                        <a:rPr lang="en-US" sz="1050" dirty="0" smtClean="0">
                          <a:effectLst/>
                          <a:latin typeface="Meiryo UI" panose="020B0604030504040204" pitchFamily="50" charset="-128"/>
                          <a:ea typeface="Meiryo UI" panose="020B0604030504040204" pitchFamily="50" charset="-128"/>
                          <a:cs typeface="Meiryo UI" panose="020B0604030504040204" pitchFamily="50" charset="-128"/>
                        </a:rPr>
                        <a:t>2010-2014</a:t>
                      </a:r>
                      <a:endParaRPr lang="en-US" sz="105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大阪府営堺南長尾住宅民活プロジェクト</a:t>
                      </a:r>
                      <a:endPar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r h="219075">
                <a:tc>
                  <a:txBody>
                    <a:bodyPr/>
                    <a:lstStyle/>
                    <a:p>
                      <a:pPr algn="ctr">
                        <a:lnSpc>
                          <a:spcPct val="120000"/>
                        </a:lnSpc>
                      </a:pPr>
                      <a:r>
                        <a:rPr lang="en-US" sz="1050" dirty="0" smtClean="0">
                          <a:effectLst/>
                          <a:latin typeface="Meiryo UI" panose="020B0604030504040204" pitchFamily="50" charset="-128"/>
                          <a:ea typeface="Meiryo UI" panose="020B0604030504040204" pitchFamily="50" charset="-128"/>
                          <a:cs typeface="Meiryo UI" panose="020B0604030504040204" pitchFamily="50" charset="-128"/>
                        </a:rPr>
                        <a:t>2010-2015</a:t>
                      </a:r>
                      <a:endParaRPr lang="en-US" sz="1050" dirty="0">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大阪府営吹田竹見台住宅民活プロジェクト</a:t>
                      </a:r>
                      <a:endPar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4"/>
                  </a:ext>
                </a:extLst>
              </a:tr>
              <a:tr h="200025">
                <a:tc>
                  <a:txBody>
                    <a:bodyPr/>
                    <a:lstStyle/>
                    <a:p>
                      <a:pPr algn="ctr">
                        <a:lnSpc>
                          <a:spcPct val="120000"/>
                        </a:lnSpc>
                      </a:pPr>
                      <a:r>
                        <a:rPr lang="en-US" altLang="ja-JP" sz="10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2011-2033</a:t>
                      </a:r>
                      <a:endPar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大阪市</a:t>
                      </a:r>
                      <a:r>
                        <a:rPr lang="zh-TW" altLang="en-US" sz="105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平野下水処理場汚泥固形燃料化事業</a:t>
                      </a:r>
                      <a:endPar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5"/>
                  </a:ext>
                </a:extLst>
              </a:tr>
              <a:tr h="190500">
                <a:tc>
                  <a:txBody>
                    <a:bodyPr/>
                    <a:lstStyle/>
                    <a:p>
                      <a:pPr algn="ctr">
                        <a:lnSpc>
                          <a:spcPct val="120000"/>
                        </a:lnSpc>
                      </a:pPr>
                      <a:r>
                        <a:rPr lang="en-US" sz="10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2011-2014</a:t>
                      </a:r>
                      <a:endPar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大阪府営枚方田ノ口住宅民活プロジェクト</a:t>
                      </a:r>
                      <a:endPar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6"/>
                  </a:ext>
                </a:extLst>
              </a:tr>
              <a:tr h="219075">
                <a:tc>
                  <a:txBody>
                    <a:bodyPr/>
                    <a:lstStyle/>
                    <a:p>
                      <a:pPr algn="ctr">
                        <a:lnSpc>
                          <a:spcPct val="120000"/>
                        </a:lnSpc>
                      </a:pPr>
                      <a:r>
                        <a:rPr lang="en-US" sz="10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2011-2029</a:t>
                      </a:r>
                      <a:endPar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大阪府立精神医療センター再編整備事業</a:t>
                      </a:r>
                      <a:endParaRPr lang="en-US" altLang="ja-JP"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7"/>
                  </a:ext>
                </a:extLst>
              </a:tr>
              <a:tr h="190500">
                <a:tc>
                  <a:txBody>
                    <a:bodyPr/>
                    <a:lstStyle/>
                    <a:p>
                      <a:pPr algn="ctr">
                        <a:lnSpc>
                          <a:spcPct val="120000"/>
                        </a:lnSpc>
                      </a:pPr>
                      <a:r>
                        <a:rPr lang="en-US" sz="10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2012-2033</a:t>
                      </a:r>
                      <a:endPar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大阪府立成人病センター整備事業</a:t>
                      </a:r>
                      <a:endParaRPr lang="en-US" altLang="ja-JP"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8"/>
                  </a:ext>
                </a:extLst>
              </a:tr>
              <a:tr h="190500">
                <a:tc>
                  <a:txBody>
                    <a:bodyPr/>
                    <a:lstStyle/>
                    <a:p>
                      <a:pPr algn="ctr">
                        <a:lnSpc>
                          <a:spcPct val="120000"/>
                        </a:lnSpc>
                      </a:pPr>
                      <a:r>
                        <a:rPr lang="en-US" sz="10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2013-2018</a:t>
                      </a:r>
                      <a:endPar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大阪府営吹田高野台住宅（１丁目）民活プロジェクト</a:t>
                      </a:r>
                      <a:endPar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9"/>
                  </a:ext>
                </a:extLst>
              </a:tr>
              <a:tr h="187822">
                <a:tc>
                  <a:txBody>
                    <a:bodyPr/>
                    <a:lstStyle/>
                    <a:p>
                      <a:pPr algn="ctr">
                        <a:lnSpc>
                          <a:spcPct val="120000"/>
                        </a:lnSpc>
                      </a:pPr>
                      <a:r>
                        <a:rPr lang="en-US" sz="10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2015-2020</a:t>
                      </a:r>
                      <a:endPar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大阪府営吹田藤白台住宅（第２期）民活プロジェクト</a:t>
                      </a:r>
                      <a:endParaRPr lang="ja-JP" altLang="en-US"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0"/>
                  </a:ext>
                </a:extLst>
              </a:tr>
              <a:tr h="202703">
                <a:tc>
                  <a:txBody>
                    <a:bodyPr/>
                    <a:lstStyle/>
                    <a:p>
                      <a:pPr algn="ctr">
                        <a:lnSpc>
                          <a:spcPct val="120000"/>
                        </a:lnSpc>
                      </a:pPr>
                      <a:r>
                        <a:rPr lang="en-US" altLang="ja-JP" sz="10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2017-2040</a:t>
                      </a:r>
                      <a:endPar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大阪市</a:t>
                      </a:r>
                      <a:r>
                        <a:rPr lang="zh-TW" altLang="en-US" sz="105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海老江下水処理場改築更新事業</a:t>
                      </a:r>
                      <a:endParaRPr lang="en-US" altLang="ja-JP"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1"/>
                  </a:ext>
                </a:extLst>
              </a:tr>
              <a:tr h="171450">
                <a:tc>
                  <a:txBody>
                    <a:bodyPr/>
                    <a:lstStyle/>
                    <a:p>
                      <a:pPr algn="ctr">
                        <a:lnSpc>
                          <a:spcPct val="120000"/>
                        </a:lnSpc>
                      </a:pPr>
                      <a:r>
                        <a:rPr lang="en-US" sz="105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2017-2020</a:t>
                      </a:r>
                      <a:endParaRPr lang="en-US" sz="105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lnSpc>
                          <a:spcPct val="120000"/>
                        </a:lnSpc>
                      </a:pPr>
                      <a:r>
                        <a:rPr lang="ja-JP" altLang="en-US" sz="105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大阪府営吹田佐竹台住宅（</a:t>
                      </a:r>
                      <a:r>
                        <a:rPr lang="en-US" altLang="ja-JP" sz="105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05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丁目）</a:t>
                      </a:r>
                      <a:endParaRPr lang="en-US" altLang="ja-JP" sz="105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a:lnSpc>
                          <a:spcPct val="120000"/>
                        </a:lnSpc>
                      </a:pPr>
                      <a:r>
                        <a:rPr lang="ja-JP" altLang="en-US" sz="105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及び大阪府営吹田高野台住宅（</a:t>
                      </a:r>
                      <a:r>
                        <a:rPr lang="en-US" altLang="ja-JP" sz="105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a:t>
                      </a:r>
                      <a:r>
                        <a:rPr lang="ja-JP" altLang="en-US" sz="1050" u="non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丁目）民活プロジェクト</a:t>
                      </a:r>
                      <a:endParaRPr lang="en-US" altLang="ja-JP" sz="1050" u="non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12"/>
                  </a:ext>
                </a:extLst>
              </a:tr>
            </a:tbl>
          </a:graphicData>
        </a:graphic>
      </p:graphicFrame>
      <p:sp>
        <p:nvSpPr>
          <p:cNvPr id="13" name="正方形/長方形 12"/>
          <p:cNvSpPr/>
          <p:nvPr/>
        </p:nvSpPr>
        <p:spPr>
          <a:xfrm>
            <a:off x="3245828" y="3583074"/>
            <a:ext cx="1939762" cy="2924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（事業開始済のもの）</a:t>
            </a:r>
            <a:endPar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251520" y="3551230"/>
            <a:ext cx="2960542" cy="307777"/>
          </a:xfrm>
          <a:prstGeom prst="rect">
            <a:avLst/>
          </a:prstGeom>
          <a:solidFill>
            <a:schemeClr val="accent1"/>
          </a:solidFill>
          <a:ln>
            <a:noFill/>
          </a:ln>
        </p:spPr>
        <p:txBody>
          <a:bodyPr wrap="square" rtlCol="0">
            <a:spAutoFit/>
          </a:bodyPr>
          <a:lstStyle/>
          <a:p>
            <a:r>
              <a:rPr lang="en-US" altLang="ja-JP" sz="1400" dirty="0" smtClean="0">
                <a:solidFill>
                  <a:schemeClr val="bg1"/>
                </a:solidFill>
                <a:latin typeface="Meiryo UI" panose="020B0604030504040204" pitchFamily="50" charset="-128"/>
                <a:ea typeface="Meiryo UI" panose="020B0604030504040204" pitchFamily="50" charset="-128"/>
              </a:rPr>
              <a:t>PFI</a:t>
            </a:r>
            <a:r>
              <a:rPr lang="ja-JP" altLang="en-US" sz="1400" dirty="0" smtClean="0">
                <a:solidFill>
                  <a:schemeClr val="bg1"/>
                </a:solidFill>
                <a:latin typeface="Meiryo UI" panose="020B0604030504040204" pitchFamily="50" charset="-128"/>
                <a:ea typeface="Meiryo UI" panose="020B0604030504040204" pitchFamily="50" charset="-128"/>
              </a:rPr>
              <a:t>事業  実施実績</a:t>
            </a:r>
            <a:r>
              <a:rPr lang="ja-JP" altLang="en-US" sz="1200" dirty="0" smtClean="0">
                <a:solidFill>
                  <a:schemeClr val="bg1"/>
                </a:solidFill>
                <a:latin typeface="Meiryo UI" panose="020B0604030504040204" pitchFamily="50" charset="-128"/>
                <a:ea typeface="Meiryo UI" panose="020B0604030504040204" pitchFamily="50" charset="-128"/>
              </a:rPr>
              <a:t>（大阪府・大阪市）</a:t>
            </a:r>
            <a:endParaRPr kumimoji="1" lang="ja-JP" altLang="en-US" sz="1200" dirty="0">
              <a:solidFill>
                <a:schemeClr val="bg1"/>
              </a:solidFill>
              <a:latin typeface="Meiryo UI" panose="020B0604030504040204" pitchFamily="50" charset="-128"/>
              <a:ea typeface="Meiryo UI" panose="020B0604030504040204" pitchFamily="50" charset="-128"/>
            </a:endParaRPr>
          </a:p>
        </p:txBody>
      </p:sp>
      <p:sp>
        <p:nvSpPr>
          <p:cNvPr id="10" name="スライド番号プレースホルダー 9"/>
          <p:cNvSpPr>
            <a:spLocks noGrp="1"/>
          </p:cNvSpPr>
          <p:nvPr>
            <p:ph type="sldNum" sz="quarter" idx="12"/>
          </p:nvPr>
        </p:nvSpPr>
        <p:spPr/>
        <p:txBody>
          <a:bodyPr/>
          <a:lstStyle/>
          <a:p>
            <a:fld id="{138CA411-231B-42B9-AF63-97A64194AA60}" type="slidenum">
              <a:rPr lang="ja-JP" altLang="en-US" smtClean="0"/>
              <a:pPr/>
              <a:t>233</a:t>
            </a:fld>
            <a:endParaRPr lang="ja-JP" altLang="en-US"/>
          </a:p>
        </p:txBody>
      </p:sp>
    </p:spTree>
    <p:extLst>
      <p:ext uri="{BB962C8B-B14F-4D97-AF65-F5344CB8AC3E}">
        <p14:creationId xmlns:p14="http://schemas.microsoft.com/office/powerpoint/2010/main" val="546172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7" y="232111"/>
            <a:ext cx="1173719" cy="338554"/>
          </a:xfrm>
          <a:prstGeom prst="rect">
            <a:avLst/>
          </a:prstGeom>
          <a:noFill/>
          <a:ln>
            <a:solidFill>
              <a:schemeClr val="bg1">
                <a:lumMod val="65000"/>
              </a:schemeClr>
            </a:solidFill>
          </a:ln>
        </p:spPr>
        <p:txBody>
          <a:bodyPr wrap="none" rtlCol="0">
            <a:spAutoFit/>
          </a:bodyPr>
          <a:lstStyle/>
          <a:p>
            <a:r>
              <a:rPr lang="ja-JP" altLang="en-US" sz="1600" dirty="0">
                <a:latin typeface="Meiryo UI" panose="020B0604030504040204" pitchFamily="50" charset="-128"/>
                <a:ea typeface="Meiryo UI" panose="020B0604030504040204" pitchFamily="50" charset="-128"/>
              </a:rPr>
              <a:t>改革</a:t>
            </a:r>
            <a:r>
              <a:rPr kumimoji="1" lang="ja-JP" altLang="en-US" sz="1600" dirty="0" smtClean="0">
                <a:latin typeface="Meiryo UI" panose="020B0604030504040204" pitchFamily="50" charset="-128"/>
                <a:ea typeface="Meiryo UI" panose="020B0604030504040204" pitchFamily="50" charset="-128"/>
              </a:rPr>
              <a:t>の効果</a:t>
            </a:r>
            <a:endParaRPr kumimoji="1" lang="ja-JP" altLang="en-US" sz="1600"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180304" y="663888"/>
            <a:ext cx="8963695" cy="584775"/>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（実施実績）</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年３月末現在、大阪における</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PFI</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事業の実施件数（実施方針公表</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件数</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）は東京都等を上回り、全国最多。</a:t>
            </a:r>
            <a:r>
              <a:rPr kumimoji="1" lang="ja-JP" altLang="en-US" dirty="0" smtClean="0"/>
              <a:t>　　　</a:t>
            </a:r>
            <a:endParaRPr kumimoji="1" lang="ja-JP" altLang="en-US" dirty="0"/>
          </a:p>
        </p:txBody>
      </p:sp>
      <p:sp>
        <p:nvSpPr>
          <p:cNvPr id="7" name="テキスト ボックス 6"/>
          <p:cNvSpPr txBox="1"/>
          <p:nvPr/>
        </p:nvSpPr>
        <p:spPr>
          <a:xfrm>
            <a:off x="180304" y="6223096"/>
            <a:ext cx="4913471" cy="577081"/>
          </a:xfrm>
          <a:prstGeom prst="rect">
            <a:avLst/>
          </a:prstGeom>
          <a:noFill/>
        </p:spPr>
        <p:txBody>
          <a:bodyPr wrap="square" rtlCol="0">
            <a:spAutoFit/>
          </a:bodyPr>
          <a:lstStyle/>
          <a:p>
            <a:r>
              <a:rPr lang="ja-JP" altLang="en-US" sz="1050" dirty="0" smtClean="0">
                <a:latin typeface="HGPｺﾞｼｯｸM" panose="020B0600000000000000" pitchFamily="50" charset="-128"/>
                <a:ea typeface="HGPｺﾞｼｯｸM" panose="020B0600000000000000" pitchFamily="50" charset="-128"/>
              </a:rPr>
              <a:t>出展：</a:t>
            </a:r>
            <a:r>
              <a:rPr lang="ja-JP" altLang="en-US" sz="1050" dirty="0">
                <a:latin typeface="HGPｺﾞｼｯｸM" panose="020B0600000000000000" pitchFamily="50" charset="-128"/>
                <a:ea typeface="HGPｺﾞｼｯｸM" panose="020B0600000000000000" pitchFamily="50" charset="-128"/>
              </a:rPr>
              <a:t>内閣府</a:t>
            </a:r>
            <a:r>
              <a:rPr kumimoji="1" lang="ja-JP" altLang="en-US" sz="1050" dirty="0" smtClean="0">
                <a:latin typeface="HGPｺﾞｼｯｸM" panose="020B0600000000000000" pitchFamily="50" charset="-128"/>
                <a:ea typeface="HGPｺﾞｼｯｸM" panose="020B0600000000000000" pitchFamily="50" charset="-128"/>
              </a:rPr>
              <a:t>  「</a:t>
            </a:r>
            <a:r>
              <a:rPr kumimoji="1" lang="en-US" altLang="ja-JP" sz="1050" dirty="0" smtClean="0">
                <a:latin typeface="HGPｺﾞｼｯｸM" panose="020B0600000000000000" pitchFamily="50" charset="-128"/>
                <a:ea typeface="HGPｺﾞｼｯｸM" panose="020B0600000000000000" pitchFamily="50" charset="-128"/>
              </a:rPr>
              <a:t>PFI</a:t>
            </a:r>
            <a:r>
              <a:rPr kumimoji="1" lang="ja-JP" altLang="en-US" sz="1050" dirty="0" smtClean="0">
                <a:latin typeface="HGPｺﾞｼｯｸM" panose="020B0600000000000000" pitchFamily="50" charset="-128"/>
                <a:ea typeface="HGPｺﾞｼｯｸM" panose="020B0600000000000000" pitchFamily="50" charset="-128"/>
              </a:rPr>
              <a:t>の現状について」（</a:t>
            </a:r>
            <a:r>
              <a:rPr kumimoji="1" lang="en-US" altLang="ja-JP" sz="1050" dirty="0" smtClean="0">
                <a:latin typeface="HGPｺﾞｼｯｸM" panose="020B0600000000000000" pitchFamily="50" charset="-128"/>
                <a:ea typeface="HGPｺﾞｼｯｸM" panose="020B0600000000000000" pitchFamily="50" charset="-128"/>
              </a:rPr>
              <a:t>2018</a:t>
            </a:r>
            <a:r>
              <a:rPr kumimoji="1" lang="ja-JP" altLang="en-US" sz="1050" dirty="0" smtClean="0">
                <a:latin typeface="HGPｺﾞｼｯｸM" panose="020B0600000000000000" pitchFamily="50" charset="-128"/>
                <a:ea typeface="HGPｺﾞｼｯｸM" panose="020B0600000000000000" pitchFamily="50" charset="-128"/>
              </a:rPr>
              <a:t>年</a:t>
            </a:r>
            <a:r>
              <a:rPr kumimoji="1" lang="en-US" altLang="ja-JP" sz="1050" dirty="0" smtClean="0">
                <a:latin typeface="HGPｺﾞｼｯｸM" panose="020B0600000000000000" pitchFamily="50" charset="-128"/>
                <a:ea typeface="HGPｺﾞｼｯｸM" panose="020B0600000000000000" pitchFamily="50" charset="-128"/>
              </a:rPr>
              <a:t>7</a:t>
            </a:r>
            <a:r>
              <a:rPr kumimoji="1" lang="ja-JP" altLang="en-US" sz="1050" dirty="0" smtClean="0">
                <a:latin typeface="HGPｺﾞｼｯｸM" panose="020B0600000000000000" pitchFamily="50" charset="-128"/>
                <a:ea typeface="HGPｺﾞｼｯｸM" panose="020B0600000000000000" pitchFamily="50" charset="-128"/>
              </a:rPr>
              <a:t>月公表）</a:t>
            </a:r>
            <a:endParaRPr kumimoji="1" lang="en-US" altLang="ja-JP" sz="1050" dirty="0" smtClean="0">
              <a:latin typeface="HGPｺﾞｼｯｸM" panose="020B0600000000000000" pitchFamily="50" charset="-128"/>
              <a:ea typeface="HGPｺﾞｼｯｸM" panose="020B0600000000000000" pitchFamily="50" charset="-128"/>
            </a:endParaRPr>
          </a:p>
          <a:p>
            <a:r>
              <a:rPr lang="ja-JP" altLang="en-US" sz="1050" dirty="0">
                <a:latin typeface="HGPｺﾞｼｯｸM" panose="020B0600000000000000" pitchFamily="50" charset="-128"/>
                <a:ea typeface="HGPｺﾞｼｯｸM" panose="020B0600000000000000" pitchFamily="50" charset="-128"/>
              </a:rPr>
              <a:t>　</a:t>
            </a:r>
            <a:r>
              <a:rPr lang="ja-JP" altLang="en-US" sz="1050" dirty="0" smtClean="0">
                <a:latin typeface="HGPｺﾞｼｯｸM" panose="020B0600000000000000" pitchFamily="50" charset="-128"/>
                <a:ea typeface="HGPｺﾞｼｯｸM" panose="020B0600000000000000" pitchFamily="50" charset="-128"/>
              </a:rPr>
              <a:t>　　　数値は、各都道府県内での累計実施事業数（国実施分を含む）</a:t>
            </a:r>
            <a:endParaRPr lang="en-US" altLang="ja-JP" sz="1050" dirty="0" smtClean="0">
              <a:latin typeface="HGPｺﾞｼｯｸM" panose="020B0600000000000000" pitchFamily="50" charset="-128"/>
              <a:ea typeface="HGPｺﾞｼｯｸM" panose="020B0600000000000000" pitchFamily="50" charset="-128"/>
            </a:endParaRPr>
          </a:p>
          <a:p>
            <a:r>
              <a:rPr lang="ja-JP" altLang="en-US" sz="1050" dirty="0">
                <a:latin typeface="HGPｺﾞｼｯｸM" panose="020B0600000000000000" pitchFamily="50" charset="-128"/>
                <a:ea typeface="HGPｺﾞｼｯｸM" panose="020B0600000000000000" pitchFamily="50" charset="-128"/>
              </a:rPr>
              <a:t>　</a:t>
            </a:r>
            <a:r>
              <a:rPr lang="ja-JP" altLang="en-US" sz="1050" dirty="0" smtClean="0">
                <a:latin typeface="HGPｺﾞｼｯｸM" panose="020B0600000000000000" pitchFamily="50" charset="-128"/>
                <a:ea typeface="HGPｺﾞｼｯｸM" panose="020B0600000000000000" pitchFamily="50" charset="-128"/>
              </a:rPr>
              <a:t>　　　地方公共団体（都道府県＋市町村）実施分は、カッコ書きの内数として記載</a:t>
            </a:r>
            <a:endParaRPr kumimoji="1" lang="ja-JP" altLang="en-US" sz="1050" dirty="0">
              <a:latin typeface="HGPｺﾞｼｯｸM" panose="020B0600000000000000" pitchFamily="50" charset="-128"/>
              <a:ea typeface="HGPｺﾞｼｯｸM" panose="020B0600000000000000" pitchFamily="50" charset="-128"/>
            </a:endParaRPr>
          </a:p>
        </p:txBody>
      </p:sp>
      <p:sp>
        <p:nvSpPr>
          <p:cNvPr id="9" name="円/楕円 8"/>
          <p:cNvSpPr/>
          <p:nvPr/>
        </p:nvSpPr>
        <p:spPr>
          <a:xfrm>
            <a:off x="2128838" y="4929188"/>
            <a:ext cx="147637" cy="142875"/>
          </a:xfrm>
          <a:prstGeom prst="ellipse">
            <a:avLst/>
          </a:prstGeom>
          <a:no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二等辺三角形 10"/>
          <p:cNvSpPr/>
          <p:nvPr/>
        </p:nvSpPr>
        <p:spPr>
          <a:xfrm rot="16200000" flipV="1">
            <a:off x="3353150" y="3641110"/>
            <a:ext cx="3214730" cy="317184"/>
          </a:xfrm>
          <a:prstGeom prst="triangle">
            <a:avLst>
              <a:gd name="adj" fmla="val 48222"/>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5250937" y="2084614"/>
            <a:ext cx="485775" cy="215444"/>
          </a:xfrm>
          <a:prstGeom prst="rect">
            <a:avLst/>
          </a:prstGeom>
          <a:noFill/>
        </p:spPr>
        <p:txBody>
          <a:bodyPr wrap="square" rtlCol="0">
            <a:spAutoFit/>
          </a:bodyPr>
          <a:lstStyle/>
          <a:p>
            <a:r>
              <a:rPr kumimoji="1" lang="ja-JP" altLang="en-US" sz="800" dirty="0" smtClean="0">
                <a:latin typeface="メイリオ" panose="020B0604030504040204" pitchFamily="50" charset="-128"/>
                <a:ea typeface="メイリオ" panose="020B0604030504040204" pitchFamily="50" charset="-128"/>
                <a:cs typeface="メイリオ" panose="020B0604030504040204" pitchFamily="50" charset="-128"/>
              </a:rPr>
              <a:t>件数</a:t>
            </a:r>
            <a:endParaRPr kumimoji="1" lang="ja-JP" altLang="en-US" sz="8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52888"/>
            <a:ext cx="4695110" cy="3522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四角形吹き出し 9"/>
          <p:cNvSpPr/>
          <p:nvPr/>
        </p:nvSpPr>
        <p:spPr>
          <a:xfrm>
            <a:off x="2021680" y="5494051"/>
            <a:ext cx="2368489" cy="571502"/>
          </a:xfrm>
          <a:prstGeom prst="wedgeRectCallout">
            <a:avLst>
              <a:gd name="adj1" fmla="val -48995"/>
              <a:gd name="adj2" fmla="val -10702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府内実施件数（地方公共団体分）は全国最多。うち、大阪府・市で</a:t>
            </a:r>
            <a:endParaRPr kumimoji="1" lang="en-US" altLang="ja-JP"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25</a:t>
            </a:r>
            <a:r>
              <a:rPr lang="ja-JP" altLang="en-US" sz="105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件を占める</a:t>
            </a:r>
            <a:endParaRPr kumimoji="1" lang="ja-JP" altLang="en-US" sz="105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0937" y="2295840"/>
            <a:ext cx="3730418" cy="297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楕円 5"/>
          <p:cNvSpPr/>
          <p:nvPr/>
        </p:nvSpPr>
        <p:spPr>
          <a:xfrm>
            <a:off x="1850230" y="5000625"/>
            <a:ext cx="171450" cy="1857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138CA411-231B-42B9-AF63-97A64194AA60}" type="slidenum">
              <a:rPr lang="ja-JP" altLang="en-US" smtClean="0"/>
              <a:pPr/>
              <a:t>234</a:t>
            </a:fld>
            <a:endParaRPr lang="ja-JP" altLang="en-US"/>
          </a:p>
        </p:txBody>
      </p:sp>
    </p:spTree>
    <p:extLst>
      <p:ext uri="{BB962C8B-B14F-4D97-AF65-F5344CB8AC3E}">
        <p14:creationId xmlns:p14="http://schemas.microsoft.com/office/powerpoint/2010/main" val="4191767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274334" y="1539055"/>
            <a:ext cx="8430513" cy="323165"/>
          </a:xfrm>
          <a:prstGeom prst="roundRect">
            <a:avLst/>
          </a:prstGeom>
          <a:solidFill>
            <a:schemeClr val="accent1">
              <a:lumMod val="20000"/>
              <a:lumOff val="80000"/>
            </a:schemeClr>
          </a:solidFill>
          <a:ln w="5080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81388" y="128787"/>
            <a:ext cx="8962611" cy="707886"/>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rPr>
              <a:t>主な改革取組み　　①公の施設の運営への民間手法の導入</a:t>
            </a:r>
            <a:endParaRPr lang="en-US" altLang="ja-JP" sz="2000" dirty="0" smtClean="0">
              <a:latin typeface="Meiryo UI" panose="020B0604030504040204" pitchFamily="50" charset="-128"/>
              <a:ea typeface="Meiryo UI" panose="020B0604030504040204" pitchFamily="50" charset="-128"/>
            </a:endParaRPr>
          </a:p>
          <a:p>
            <a:r>
              <a:rPr lang="ja-JP" altLang="en-US" sz="2000" dirty="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　　　　　　　　　　　　　（指定管理者制度の積極導入）</a:t>
            </a:r>
            <a:endParaRPr kumimoji="1"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70457" y="926876"/>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テキスト ボックス 15"/>
          <p:cNvSpPr txBox="1"/>
          <p:nvPr/>
        </p:nvSpPr>
        <p:spPr>
          <a:xfrm>
            <a:off x="251520" y="1052736"/>
            <a:ext cx="1173719" cy="338554"/>
          </a:xfrm>
          <a:prstGeom prst="rect">
            <a:avLst/>
          </a:prstGeom>
          <a:noFill/>
          <a:ln>
            <a:solidFill>
              <a:schemeClr val="bg1">
                <a:lumMod val="65000"/>
              </a:schemeClr>
            </a:solidFill>
          </a:ln>
        </p:spPr>
        <p:txBody>
          <a:bodyPr wrap="none" rtlCol="0">
            <a:spAutoFit/>
          </a:bodyPr>
          <a:lstStyle/>
          <a:p>
            <a:r>
              <a:rPr lang="ja-JP" altLang="en-US" sz="1600" dirty="0">
                <a:latin typeface="Meiryo UI" panose="020B0604030504040204" pitchFamily="50" charset="-128"/>
                <a:ea typeface="Meiryo UI" panose="020B0604030504040204" pitchFamily="50" charset="-128"/>
              </a:rPr>
              <a:t>改革</a:t>
            </a:r>
            <a:r>
              <a:rPr lang="ja-JP" altLang="en-US" sz="1600" dirty="0" smtClean="0">
                <a:latin typeface="Meiryo UI" panose="020B0604030504040204" pitchFamily="50" charset="-128"/>
                <a:ea typeface="Meiryo UI" panose="020B0604030504040204" pitchFamily="50" charset="-128"/>
              </a:rPr>
              <a:t>の取組</a:t>
            </a:r>
            <a:endParaRPr kumimoji="1" lang="ja-JP" altLang="en-US" sz="16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274334" y="1539055"/>
            <a:ext cx="8430513" cy="323165"/>
          </a:xfrm>
          <a:prstGeom prst="rect">
            <a:avLst/>
          </a:prstGeom>
          <a:noFill/>
        </p:spPr>
        <p:txBody>
          <a:bodyPr wrap="none" rtlCol="0">
            <a:spAutoFit/>
          </a:bodyPr>
          <a:lstStyle/>
          <a:p>
            <a:pPr>
              <a:lnSpc>
                <a:spcPts val="1800"/>
              </a:lnSpc>
            </a:pPr>
            <a:r>
              <a:rPr lang="ja-JP" altLang="en-US" sz="1600" dirty="0" smtClean="0">
                <a:latin typeface="Meiryo UI" panose="020B0604030504040204" pitchFamily="50" charset="-128"/>
                <a:ea typeface="Meiryo UI" panose="020B0604030504040204" pitchFamily="50" charset="-128"/>
              </a:rPr>
              <a:t>指定管理者制度の法制度化を機に、大阪府・大阪市では公の施設の管理に積極的に同制度を導入</a:t>
            </a:r>
            <a:endParaRPr kumimoji="1" lang="ja-JP" altLang="en-US" sz="1600" dirty="0">
              <a:latin typeface="Meiryo UI" panose="020B0604030504040204" pitchFamily="50" charset="-128"/>
              <a:ea typeface="Meiryo UI" panose="020B0604030504040204" pitchFamily="50" charset="-128"/>
            </a:endParaRPr>
          </a:p>
        </p:txBody>
      </p:sp>
      <p:sp>
        <p:nvSpPr>
          <p:cNvPr id="18" name="正方形/長方形 17"/>
          <p:cNvSpPr/>
          <p:nvPr/>
        </p:nvSpPr>
        <p:spPr>
          <a:xfrm>
            <a:off x="274334" y="1999511"/>
            <a:ext cx="8603088" cy="553998"/>
          </a:xfrm>
          <a:prstGeom prst="rect">
            <a:avLst/>
          </a:prstGeom>
        </p:spPr>
        <p:txBody>
          <a:bodyPr wrap="square">
            <a:spAutoFit/>
          </a:bodyPr>
          <a:lstStyle/>
          <a:p>
            <a:pPr>
              <a:lnSpc>
                <a:spcPts val="1800"/>
              </a:lnSpc>
            </a:pPr>
            <a:r>
              <a:rPr lang="en-US" altLang="ja-JP" sz="1500" dirty="0" smtClean="0">
                <a:latin typeface="Meiryo UI" panose="020B0604030504040204" pitchFamily="50" charset="-128"/>
                <a:ea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rPr>
              <a:t>国の動き</a:t>
            </a:r>
            <a:r>
              <a:rPr lang="en-US" altLang="ja-JP" sz="1500" dirty="0" smtClean="0">
                <a:latin typeface="Meiryo UI" panose="020B0604030504040204" pitchFamily="50" charset="-128"/>
                <a:ea typeface="Meiryo UI" panose="020B0604030504040204" pitchFamily="50" charset="-128"/>
              </a:rPr>
              <a:t>】</a:t>
            </a:r>
          </a:p>
          <a:p>
            <a:pPr>
              <a:lnSpc>
                <a:spcPts val="1800"/>
              </a:lnSpc>
            </a:pPr>
            <a:r>
              <a:rPr lang="ja-JP" altLang="en-US" sz="1500" dirty="0" smtClean="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2003</a:t>
            </a:r>
            <a:r>
              <a:rPr lang="ja-JP" altLang="en-US" sz="1500" dirty="0" smtClean="0">
                <a:latin typeface="Meiryo UI" panose="020B0604030504040204" pitchFamily="50" charset="-128"/>
                <a:ea typeface="Meiryo UI" panose="020B0604030504040204" pitchFamily="50" charset="-128"/>
              </a:rPr>
              <a:t>年　</a:t>
            </a:r>
            <a:r>
              <a:rPr lang="en-US" altLang="ja-JP" sz="1500" dirty="0" smtClean="0">
                <a:latin typeface="Meiryo UI" panose="020B0604030504040204" pitchFamily="50" charset="-128"/>
                <a:ea typeface="Meiryo UI" panose="020B0604030504040204" pitchFamily="50" charset="-128"/>
              </a:rPr>
              <a:t>6</a:t>
            </a:r>
            <a:r>
              <a:rPr lang="ja-JP" altLang="en-US" sz="1500" dirty="0" smtClean="0">
                <a:latin typeface="Meiryo UI" panose="020B0604030504040204" pitchFamily="50" charset="-128"/>
                <a:ea typeface="Meiryo UI" panose="020B0604030504040204" pitchFamily="50" charset="-128"/>
              </a:rPr>
              <a:t>月　地方自治法を改正し、従来の管理委託制度を改め、指定管理者制度を法制度化</a:t>
            </a:r>
            <a:endParaRPr lang="ja-JP" altLang="en-US" sz="15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270457" y="2707751"/>
            <a:ext cx="8894617" cy="1477328"/>
          </a:xfrm>
          <a:prstGeom prst="rect">
            <a:avLst/>
          </a:prstGeom>
          <a:noFill/>
          <a:ln>
            <a:noFill/>
          </a:ln>
        </p:spPr>
        <p:txBody>
          <a:bodyPr wrap="square" rtlCol="0">
            <a:spAutoFit/>
          </a:bodyPr>
          <a:lstStyle/>
          <a:p>
            <a:pPr>
              <a:lnSpc>
                <a:spcPts val="1800"/>
              </a:lnSpc>
            </a:pPr>
            <a:r>
              <a:rPr lang="en-US" altLang="ja-JP" sz="1500" dirty="0">
                <a:latin typeface="Meiryo UI" panose="020B0604030504040204" pitchFamily="50" charset="-128"/>
                <a:ea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rPr>
              <a:t>大阪府の対応</a:t>
            </a:r>
            <a:r>
              <a:rPr lang="en-US" altLang="ja-JP" sz="1500" dirty="0" smtClean="0">
                <a:latin typeface="Meiryo UI" panose="020B0604030504040204" pitchFamily="50" charset="-128"/>
                <a:ea typeface="Meiryo UI" panose="020B0604030504040204" pitchFamily="50" charset="-128"/>
              </a:rPr>
              <a:t>】</a:t>
            </a:r>
          </a:p>
          <a:p>
            <a:pPr>
              <a:lnSpc>
                <a:spcPts val="1800"/>
              </a:lnSpc>
            </a:pPr>
            <a:r>
              <a:rPr lang="ja-JP" altLang="en-US" sz="1500" dirty="0" smtClean="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2005</a:t>
            </a:r>
            <a:r>
              <a:rPr lang="ja-JP" altLang="en-US" sz="1500" dirty="0" smtClean="0">
                <a:latin typeface="Meiryo UI" panose="020B0604030504040204" pitchFamily="50" charset="-128"/>
                <a:ea typeface="Meiryo UI" panose="020B0604030504040204" pitchFamily="50" charset="-128"/>
              </a:rPr>
              <a:t>年 </a:t>
            </a:r>
            <a:r>
              <a:rPr lang="en-US" altLang="ja-JP" sz="1500" dirty="0" smtClean="0">
                <a:latin typeface="Meiryo UI" panose="020B0604030504040204" pitchFamily="50" charset="-128"/>
                <a:ea typeface="Meiryo UI" panose="020B0604030504040204" pitchFamily="50" charset="-128"/>
              </a:rPr>
              <a:t>4</a:t>
            </a:r>
            <a:r>
              <a:rPr lang="ja-JP" altLang="en-US" sz="1500" dirty="0" smtClean="0">
                <a:latin typeface="Meiryo UI" panose="020B0604030504040204" pitchFamily="50" charset="-128"/>
                <a:ea typeface="Meiryo UI" panose="020B0604030504040204" pitchFamily="50" charset="-128"/>
              </a:rPr>
              <a:t>月</a:t>
            </a:r>
            <a:r>
              <a:rPr lang="en-US" altLang="ja-JP" sz="1500" dirty="0" smtClean="0">
                <a:latin typeface="Meiryo UI" panose="020B0604030504040204" pitchFamily="50" charset="-128"/>
                <a:ea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rPr>
              <a:t>大阪府における指定管理者制度の導入及び運用について（基本的な考え方）を策定</a:t>
            </a:r>
            <a:endParaRPr lang="en-US" altLang="ja-JP" sz="1500" dirty="0" smtClean="0">
              <a:latin typeface="Meiryo UI" panose="020B0604030504040204" pitchFamily="50" charset="-128"/>
              <a:ea typeface="Meiryo UI" panose="020B0604030504040204" pitchFamily="50" charset="-128"/>
            </a:endParaRPr>
          </a:p>
          <a:p>
            <a:pPr>
              <a:lnSpc>
                <a:spcPts val="1800"/>
              </a:lnSpc>
            </a:pPr>
            <a:r>
              <a:rPr lang="ja-JP" altLang="en-US" sz="1500" dirty="0" smtClean="0">
                <a:latin typeface="Meiryo UI" panose="020B0604030504040204" pitchFamily="50" charset="-128"/>
                <a:ea typeface="Meiryo UI" panose="020B0604030504040204" pitchFamily="50" charset="-128"/>
              </a:rPr>
              <a:t>　　</a:t>
            </a:r>
            <a:r>
              <a:rPr lang="en-US" altLang="ja-JP" sz="1500" dirty="0">
                <a:latin typeface="Meiryo UI" panose="020B0604030504040204" pitchFamily="50" charset="-128"/>
                <a:ea typeface="Meiryo UI" panose="020B0604030504040204" pitchFamily="50" charset="-128"/>
              </a:rPr>
              <a:t>2009</a:t>
            </a:r>
            <a:r>
              <a:rPr lang="ja-JP" altLang="en-US" sz="1500" dirty="0" smtClean="0">
                <a:latin typeface="Meiryo UI" panose="020B0604030504040204" pitchFamily="50" charset="-128"/>
                <a:ea typeface="Meiryo UI" panose="020B0604030504040204" pitchFamily="50" charset="-128"/>
              </a:rPr>
              <a:t>年 </a:t>
            </a:r>
            <a:r>
              <a:rPr lang="en-US" altLang="ja-JP" sz="1500" dirty="0" smtClean="0">
                <a:latin typeface="Meiryo UI" panose="020B0604030504040204" pitchFamily="50" charset="-128"/>
                <a:ea typeface="Meiryo UI" panose="020B0604030504040204" pitchFamily="50" charset="-128"/>
              </a:rPr>
              <a:t>4</a:t>
            </a:r>
            <a:r>
              <a:rPr lang="ja-JP" altLang="en-US" sz="1500" dirty="0" smtClean="0">
                <a:latin typeface="Meiryo UI" panose="020B0604030504040204" pitchFamily="50" charset="-128"/>
                <a:ea typeface="Meiryo UI" panose="020B0604030504040204" pitchFamily="50" charset="-128"/>
              </a:rPr>
              <a:t>月 　競争を促す観点から、原則として価格点</a:t>
            </a:r>
            <a:r>
              <a:rPr lang="en-US" altLang="ja-JP" sz="1500" dirty="0" smtClean="0">
                <a:latin typeface="Meiryo UI" panose="020B0604030504040204" pitchFamily="50" charset="-128"/>
                <a:ea typeface="Meiryo UI" panose="020B0604030504040204" pitchFamily="50" charset="-128"/>
              </a:rPr>
              <a:t>50</a:t>
            </a:r>
            <a:r>
              <a:rPr lang="ja-JP" altLang="en-US" sz="1500" dirty="0" smtClean="0">
                <a:latin typeface="Meiryo UI" panose="020B0604030504040204" pitchFamily="50" charset="-128"/>
                <a:ea typeface="Meiryo UI" panose="020B0604030504040204" pitchFamily="50" charset="-128"/>
              </a:rPr>
              <a:t>点：品質点</a:t>
            </a:r>
            <a:r>
              <a:rPr lang="en-US" altLang="ja-JP" sz="1500" dirty="0" smtClean="0">
                <a:latin typeface="Meiryo UI" panose="020B0604030504040204" pitchFamily="50" charset="-128"/>
                <a:ea typeface="Meiryo UI" panose="020B0604030504040204" pitchFamily="50" charset="-128"/>
              </a:rPr>
              <a:t>50</a:t>
            </a:r>
            <a:r>
              <a:rPr lang="ja-JP" altLang="en-US" sz="1500" dirty="0" smtClean="0">
                <a:latin typeface="Meiryo UI" panose="020B0604030504040204" pitchFamily="50" charset="-128"/>
                <a:ea typeface="Meiryo UI" panose="020B0604030504040204" pitchFamily="50" charset="-128"/>
              </a:rPr>
              <a:t>点 に引上げ（従前は</a:t>
            </a:r>
            <a:r>
              <a:rPr lang="en-US" altLang="ja-JP" sz="1500" dirty="0" smtClean="0">
                <a:latin typeface="Meiryo UI" panose="020B0604030504040204" pitchFamily="50" charset="-128"/>
                <a:ea typeface="Meiryo UI" panose="020B0604030504040204" pitchFamily="50" charset="-128"/>
              </a:rPr>
              <a:t>30</a:t>
            </a:r>
            <a:r>
              <a:rPr lang="ja-JP" altLang="en-US" sz="1500" dirty="0" smtClean="0">
                <a:latin typeface="Meiryo UI" panose="020B0604030504040204" pitchFamily="50" charset="-128"/>
                <a:ea typeface="Meiryo UI" panose="020B0604030504040204" pitchFamily="50" charset="-128"/>
              </a:rPr>
              <a:t>：</a:t>
            </a:r>
            <a:r>
              <a:rPr lang="en-US" altLang="ja-JP" sz="1500" dirty="0">
                <a:latin typeface="Meiryo UI" panose="020B0604030504040204" pitchFamily="50" charset="-128"/>
                <a:ea typeface="Meiryo UI" panose="020B0604030504040204" pitchFamily="50" charset="-128"/>
              </a:rPr>
              <a:t>70</a:t>
            </a:r>
            <a:r>
              <a:rPr lang="ja-JP" altLang="en-US" sz="1500" dirty="0" smtClean="0">
                <a:latin typeface="Meiryo UI" panose="020B0604030504040204" pitchFamily="50" charset="-128"/>
                <a:ea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endParaRPr>
          </a:p>
          <a:p>
            <a:pPr>
              <a:lnSpc>
                <a:spcPts val="1800"/>
              </a:lnSpc>
            </a:pPr>
            <a:r>
              <a:rPr lang="ja-JP" altLang="en-US" sz="1500" dirty="0">
                <a:latin typeface="Meiryo UI" panose="020B0604030504040204" pitchFamily="50" charset="-128"/>
                <a:ea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rPr>
              <a:t>　　　　　　　　　　　　　⇒ 価格点割合</a:t>
            </a:r>
            <a:r>
              <a:rPr lang="en-US" altLang="ja-JP" sz="1500" dirty="0" smtClean="0">
                <a:latin typeface="Meiryo UI" panose="020B0604030504040204" pitchFamily="50" charset="-128"/>
                <a:ea typeface="Meiryo UI" panose="020B0604030504040204" pitchFamily="50" charset="-128"/>
              </a:rPr>
              <a:t>50</a:t>
            </a:r>
            <a:r>
              <a:rPr lang="ja-JP" altLang="en-US" sz="1500" dirty="0" smtClean="0">
                <a:latin typeface="Meiryo UI" panose="020B0604030504040204" pitchFamily="50" charset="-128"/>
                <a:ea typeface="Meiryo UI" panose="020B0604030504040204" pitchFamily="50" charset="-128"/>
              </a:rPr>
              <a:t>％は、北海道、島根県と並</a:t>
            </a:r>
            <a:r>
              <a:rPr lang="ja-JP" altLang="en-US" sz="1500" dirty="0">
                <a:latin typeface="Meiryo UI" panose="020B0604030504040204" pitchFamily="50" charset="-128"/>
                <a:ea typeface="Meiryo UI" panose="020B0604030504040204" pitchFamily="50" charset="-128"/>
              </a:rPr>
              <a:t>び</a:t>
            </a:r>
            <a:r>
              <a:rPr lang="ja-JP" altLang="en-US" sz="1500" dirty="0" smtClean="0">
                <a:latin typeface="Meiryo UI" panose="020B0604030504040204" pitchFamily="50" charset="-128"/>
                <a:ea typeface="Meiryo UI" panose="020B0604030504040204" pitchFamily="50" charset="-128"/>
              </a:rPr>
              <a:t>全国一　</a:t>
            </a:r>
            <a:r>
              <a:rPr lang="en-US" altLang="ja-JP" sz="1000" dirty="0" smtClean="0">
                <a:latin typeface="Meiryo UI" panose="020B0604030504040204" pitchFamily="50" charset="-128"/>
                <a:ea typeface="Meiryo UI" panose="020B0604030504040204" pitchFamily="50" charset="-128"/>
              </a:rPr>
              <a:t>※2015</a:t>
            </a:r>
            <a:r>
              <a:rPr lang="ja-JP" altLang="en-US" sz="1000" dirty="0" smtClean="0">
                <a:latin typeface="Meiryo UI" panose="020B0604030504040204" pitchFamily="50" charset="-128"/>
                <a:ea typeface="Meiryo UI" panose="020B0604030504040204" pitchFamily="50" charset="-128"/>
              </a:rPr>
              <a:t>年神奈川県実施調査に基づく</a:t>
            </a:r>
            <a:endParaRPr lang="en-US" altLang="ja-JP" sz="1000" b="1" dirty="0" smtClean="0">
              <a:latin typeface="Meiryo UI" panose="020B0604030504040204" pitchFamily="50" charset="-128"/>
              <a:ea typeface="Meiryo UI" panose="020B0604030504040204" pitchFamily="50" charset="-128"/>
            </a:endParaRPr>
          </a:p>
          <a:p>
            <a:pPr>
              <a:lnSpc>
                <a:spcPts val="1800"/>
              </a:lnSpc>
            </a:pPr>
            <a:r>
              <a:rPr lang="en-US" altLang="ja-JP" sz="1500" dirty="0">
                <a:latin typeface="Meiryo UI" panose="020B0604030504040204" pitchFamily="50" charset="-128"/>
                <a:ea typeface="Meiryo UI" panose="020B0604030504040204" pitchFamily="50" charset="-128"/>
              </a:rPr>
              <a:t> </a:t>
            </a:r>
            <a:r>
              <a:rPr lang="en-US" altLang="ja-JP" sz="1500" dirty="0" smtClean="0">
                <a:latin typeface="Meiryo UI" panose="020B0604030504040204" pitchFamily="50" charset="-128"/>
                <a:ea typeface="Meiryo UI" panose="020B0604030504040204" pitchFamily="50" charset="-128"/>
              </a:rPr>
              <a:t>   2012</a:t>
            </a:r>
            <a:r>
              <a:rPr lang="ja-JP" altLang="en-US" sz="1500" dirty="0" smtClean="0">
                <a:latin typeface="Meiryo UI" panose="020B0604030504040204" pitchFamily="50" charset="-128"/>
                <a:ea typeface="Meiryo UI" panose="020B0604030504040204" pitchFamily="50" charset="-128"/>
              </a:rPr>
              <a:t>年</a:t>
            </a:r>
            <a:r>
              <a:rPr lang="en-US" altLang="ja-JP" sz="1500" dirty="0" smtClean="0">
                <a:latin typeface="Meiryo UI" panose="020B0604030504040204" pitchFamily="50" charset="-128"/>
                <a:ea typeface="Meiryo UI" panose="020B0604030504040204" pitchFamily="50" charset="-128"/>
              </a:rPr>
              <a:t>12</a:t>
            </a:r>
            <a:r>
              <a:rPr lang="ja-JP" altLang="en-US" sz="1500" dirty="0" smtClean="0">
                <a:latin typeface="Meiryo UI" panose="020B0604030504040204" pitchFamily="50" charset="-128"/>
                <a:ea typeface="Meiryo UI" panose="020B0604030504040204" pitchFamily="50" charset="-128"/>
              </a:rPr>
              <a:t>月　 外部有識者によるモニタリングを必須化</a:t>
            </a:r>
            <a:endParaRPr lang="en-US" altLang="ja-JP" sz="1500" dirty="0" smtClean="0">
              <a:latin typeface="Meiryo UI" panose="020B0604030504040204" pitchFamily="50" charset="-128"/>
              <a:ea typeface="Meiryo UI" panose="020B0604030504040204" pitchFamily="50" charset="-128"/>
            </a:endParaRPr>
          </a:p>
          <a:p>
            <a:pPr>
              <a:lnSpc>
                <a:spcPts val="1800"/>
              </a:lnSpc>
            </a:pPr>
            <a:r>
              <a:rPr lang="ja-JP" altLang="en-US" sz="1500" dirty="0">
                <a:latin typeface="Meiryo UI" panose="020B0604030504040204" pitchFamily="50" charset="-128"/>
                <a:ea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rPr>
              <a:t>　</a:t>
            </a:r>
            <a:r>
              <a:rPr lang="en-US" altLang="ja-JP" sz="1500" dirty="0" smtClean="0">
                <a:latin typeface="Meiryo UI" panose="020B0604030504040204" pitchFamily="50" charset="-128"/>
                <a:ea typeface="Meiryo UI" panose="020B0604030504040204" pitchFamily="50" charset="-128"/>
              </a:rPr>
              <a:t>2017</a:t>
            </a:r>
            <a:r>
              <a:rPr lang="ja-JP" altLang="en-US" sz="1500" dirty="0" smtClean="0">
                <a:latin typeface="Meiryo UI" panose="020B0604030504040204" pitchFamily="50" charset="-128"/>
                <a:ea typeface="Meiryo UI" panose="020B0604030504040204" pitchFamily="50" charset="-128"/>
              </a:rPr>
              <a:t>年 </a:t>
            </a:r>
            <a:r>
              <a:rPr lang="en-US" altLang="ja-JP" sz="1500" dirty="0">
                <a:latin typeface="Meiryo UI" panose="020B0604030504040204" pitchFamily="50" charset="-128"/>
                <a:ea typeface="Meiryo UI" panose="020B0604030504040204" pitchFamily="50" charset="-128"/>
              </a:rPr>
              <a:t>6</a:t>
            </a:r>
            <a:r>
              <a:rPr lang="ja-JP" altLang="en-US" sz="1500" dirty="0" smtClean="0">
                <a:latin typeface="Meiryo UI" panose="020B0604030504040204" pitchFamily="50" charset="-128"/>
                <a:ea typeface="Meiryo UI" panose="020B0604030504040204" pitchFamily="50" charset="-128"/>
              </a:rPr>
              <a:t>月　 外部</a:t>
            </a:r>
            <a:r>
              <a:rPr lang="ja-JP" altLang="en-US" sz="1500" dirty="0">
                <a:latin typeface="Meiryo UI" panose="020B0604030504040204" pitchFamily="50" charset="-128"/>
                <a:ea typeface="Meiryo UI" panose="020B0604030504040204" pitchFamily="50" charset="-128"/>
              </a:rPr>
              <a:t>評価</a:t>
            </a:r>
            <a:r>
              <a:rPr lang="ja-JP" altLang="en-US" sz="1500" dirty="0" smtClean="0">
                <a:latin typeface="Meiryo UI" panose="020B0604030504040204" pitchFamily="50" charset="-128"/>
                <a:ea typeface="Meiryo UI" panose="020B0604030504040204" pitchFamily="50" charset="-128"/>
              </a:rPr>
              <a:t>が低評価であった指定管理者に対する次期公募時の減点措置制度の導入</a:t>
            </a:r>
            <a:endParaRPr lang="en-US" altLang="ja-JP" sz="1500" dirty="0" smtClean="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249383" y="4341812"/>
            <a:ext cx="8569327" cy="2169825"/>
          </a:xfrm>
          <a:prstGeom prst="rect">
            <a:avLst/>
          </a:prstGeom>
          <a:noFill/>
          <a:ln>
            <a:noFill/>
          </a:ln>
        </p:spPr>
        <p:txBody>
          <a:bodyPr wrap="square" rtlCol="0">
            <a:spAutoFit/>
          </a:bodyPr>
          <a:lstStyle/>
          <a:p>
            <a:pPr>
              <a:lnSpc>
                <a:spcPts val="1800"/>
              </a:lnSpc>
            </a:pPr>
            <a:r>
              <a:rPr lang="en-US" altLang="ja-JP" sz="1500" dirty="0">
                <a:latin typeface="Meiryo UI" panose="020B0604030504040204" pitchFamily="50" charset="-128"/>
                <a:ea typeface="Meiryo UI" panose="020B0604030504040204" pitchFamily="50" charset="-128"/>
              </a:rPr>
              <a:t>【</a:t>
            </a:r>
            <a:r>
              <a:rPr lang="ja-JP" altLang="en-US" sz="1500" dirty="0">
                <a:latin typeface="Meiryo UI" panose="020B0604030504040204" pitchFamily="50" charset="-128"/>
                <a:ea typeface="Meiryo UI" panose="020B0604030504040204" pitchFamily="50" charset="-128"/>
              </a:rPr>
              <a:t>大阪市の対応</a:t>
            </a:r>
            <a:r>
              <a:rPr lang="en-US" altLang="ja-JP" sz="1500" dirty="0">
                <a:latin typeface="Meiryo UI" panose="020B0604030504040204" pitchFamily="50" charset="-128"/>
                <a:ea typeface="Meiryo UI" panose="020B0604030504040204" pitchFamily="50" charset="-128"/>
              </a:rPr>
              <a:t>】</a:t>
            </a:r>
          </a:p>
          <a:p>
            <a:pPr>
              <a:lnSpc>
                <a:spcPts val="1800"/>
              </a:lnSpc>
            </a:pPr>
            <a:r>
              <a:rPr lang="ja-JP" altLang="en-US" sz="1400" dirty="0">
                <a:latin typeface="Meiryo UI" panose="020B0604030504040204" pitchFamily="50" charset="-128"/>
                <a:ea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　</a:t>
            </a:r>
            <a:r>
              <a:rPr lang="en-US" altLang="ja-JP" sz="1500" dirty="0" smtClean="0">
                <a:latin typeface="Meiryo UI" panose="020B0604030504040204" pitchFamily="50" charset="-128"/>
                <a:ea typeface="Meiryo UI" panose="020B0604030504040204" pitchFamily="50" charset="-128"/>
              </a:rPr>
              <a:t>2004</a:t>
            </a:r>
            <a:r>
              <a:rPr lang="ja-JP" altLang="en-US" sz="1500" dirty="0" smtClean="0">
                <a:latin typeface="Meiryo UI" panose="020B0604030504040204" pitchFamily="50" charset="-128"/>
                <a:ea typeface="Meiryo UI" panose="020B0604030504040204" pitchFamily="50" charset="-128"/>
              </a:rPr>
              <a:t>年</a:t>
            </a:r>
            <a:r>
              <a:rPr lang="en-US" altLang="ja-JP" sz="1500" dirty="0">
                <a:latin typeface="Meiryo UI" panose="020B0604030504040204" pitchFamily="50" charset="-128"/>
                <a:ea typeface="Meiryo UI" panose="020B0604030504040204" pitchFamily="50" charset="-128"/>
              </a:rPr>
              <a:t>11</a:t>
            </a:r>
            <a:r>
              <a:rPr lang="ja-JP" altLang="en-US" sz="1500" dirty="0" smtClean="0">
                <a:latin typeface="Meiryo UI" panose="020B0604030504040204" pitchFamily="50" charset="-128"/>
                <a:ea typeface="Meiryo UI" panose="020B0604030504040204" pitchFamily="50" charset="-128"/>
              </a:rPr>
              <a:t>月　公</a:t>
            </a:r>
            <a:r>
              <a:rPr lang="ja-JP" altLang="en-US" sz="1500" dirty="0">
                <a:latin typeface="Meiryo UI" panose="020B0604030504040204" pitchFamily="50" charset="-128"/>
                <a:ea typeface="Meiryo UI" panose="020B0604030504040204" pitchFamily="50" charset="-128"/>
              </a:rPr>
              <a:t>の施設の指定管理者の指定の手続等に関する指針を策定</a:t>
            </a:r>
            <a:endParaRPr lang="en-US" altLang="ja-JP" sz="1500" dirty="0">
              <a:latin typeface="Meiryo UI" panose="020B0604030504040204" pitchFamily="50" charset="-128"/>
              <a:ea typeface="Meiryo UI" panose="020B0604030504040204" pitchFamily="50" charset="-128"/>
            </a:endParaRPr>
          </a:p>
          <a:p>
            <a:pPr>
              <a:lnSpc>
                <a:spcPts val="1800"/>
              </a:lnSpc>
            </a:pPr>
            <a:r>
              <a:rPr lang="ja-JP" altLang="en-US" sz="1500" dirty="0">
                <a:latin typeface="Meiryo UI" panose="020B0604030504040204" pitchFamily="50" charset="-128"/>
                <a:ea typeface="Meiryo UI" panose="020B0604030504040204" pitchFamily="50" charset="-128"/>
              </a:rPr>
              <a:t>　　</a:t>
            </a:r>
            <a:r>
              <a:rPr lang="en-US" altLang="ja-JP" sz="1500" dirty="0" smtClean="0">
                <a:latin typeface="Meiryo UI" panose="020B0604030504040204" pitchFamily="50" charset="-128"/>
                <a:ea typeface="Meiryo UI" panose="020B0604030504040204" pitchFamily="50" charset="-128"/>
              </a:rPr>
              <a:t>2006</a:t>
            </a:r>
            <a:r>
              <a:rPr lang="ja-JP" altLang="en-US" sz="1500" dirty="0" smtClean="0">
                <a:latin typeface="Meiryo UI" panose="020B0604030504040204" pitchFamily="50" charset="-128"/>
                <a:ea typeface="Meiryo UI" panose="020B0604030504040204" pitchFamily="50" charset="-128"/>
              </a:rPr>
              <a:t>年</a:t>
            </a:r>
            <a:r>
              <a:rPr lang="en-US" altLang="ja-JP" sz="1500" dirty="0">
                <a:latin typeface="Meiryo UI" panose="020B0604030504040204" pitchFamily="50" charset="-128"/>
                <a:ea typeface="Meiryo UI" panose="020B0604030504040204" pitchFamily="50" charset="-128"/>
              </a:rPr>
              <a:t>12</a:t>
            </a:r>
            <a:r>
              <a:rPr lang="ja-JP" altLang="en-US" sz="1500" dirty="0">
                <a:latin typeface="Meiryo UI" panose="020B0604030504040204" pitchFamily="50" charset="-128"/>
                <a:ea typeface="Meiryo UI" panose="020B0604030504040204" pitchFamily="50" charset="-128"/>
              </a:rPr>
              <a:t>月　</a:t>
            </a:r>
            <a:r>
              <a:rPr lang="ja-JP" altLang="en-US" sz="1500" dirty="0" smtClean="0">
                <a:latin typeface="Meiryo UI" panose="020B0604030504040204" pitchFamily="50" charset="-128"/>
                <a:ea typeface="Meiryo UI" panose="020B0604030504040204" pitchFamily="50" charset="-128"/>
              </a:rPr>
              <a:t>指定</a:t>
            </a:r>
            <a:r>
              <a:rPr lang="ja-JP" altLang="en-US" sz="1500" dirty="0">
                <a:latin typeface="Meiryo UI" panose="020B0604030504040204" pitchFamily="50" charset="-128"/>
                <a:ea typeface="Meiryo UI" panose="020B0604030504040204" pitchFamily="50" charset="-128"/>
              </a:rPr>
              <a:t>管理者制度の導入及び運用に係るガイドラインを策定</a:t>
            </a:r>
            <a:endParaRPr lang="en-US" altLang="ja-JP" sz="1500" dirty="0">
              <a:latin typeface="Meiryo UI" panose="020B0604030504040204" pitchFamily="50" charset="-128"/>
              <a:ea typeface="Meiryo UI" panose="020B0604030504040204" pitchFamily="50" charset="-128"/>
            </a:endParaRPr>
          </a:p>
          <a:p>
            <a:pPr>
              <a:lnSpc>
                <a:spcPts val="1800"/>
              </a:lnSpc>
            </a:pPr>
            <a:r>
              <a:rPr lang="ja-JP" altLang="en-US" sz="1500" dirty="0" smtClean="0">
                <a:latin typeface="Meiryo UI" panose="020B0604030504040204" pitchFamily="50" charset="-128"/>
                <a:ea typeface="Meiryo UI" panose="020B0604030504040204" pitchFamily="50" charset="-128"/>
              </a:rPr>
              <a:t>　　</a:t>
            </a:r>
            <a:r>
              <a:rPr lang="en-US" altLang="ja-JP" sz="1500" dirty="0" smtClean="0">
                <a:latin typeface="Meiryo UI" panose="020B0604030504040204" pitchFamily="50" charset="-128"/>
                <a:ea typeface="Meiryo UI" panose="020B0604030504040204" pitchFamily="50" charset="-128"/>
              </a:rPr>
              <a:t>2010</a:t>
            </a:r>
            <a:r>
              <a:rPr lang="ja-JP" altLang="en-US" sz="1500" dirty="0" smtClean="0">
                <a:latin typeface="Meiryo UI" panose="020B0604030504040204" pitchFamily="50" charset="-128"/>
                <a:ea typeface="Meiryo UI" panose="020B0604030504040204" pitchFamily="50" charset="-128"/>
              </a:rPr>
              <a:t>年  </a:t>
            </a:r>
            <a:r>
              <a:rPr lang="en-US" altLang="ja-JP" sz="1500" dirty="0" smtClean="0">
                <a:latin typeface="Meiryo UI" panose="020B0604030504040204" pitchFamily="50" charset="-128"/>
                <a:ea typeface="Meiryo UI" panose="020B0604030504040204" pitchFamily="50" charset="-128"/>
              </a:rPr>
              <a:t>1</a:t>
            </a:r>
            <a:r>
              <a:rPr lang="ja-JP" altLang="en-US" sz="1500" dirty="0" smtClean="0">
                <a:latin typeface="Meiryo UI" panose="020B0604030504040204" pitchFamily="50" charset="-128"/>
                <a:ea typeface="Meiryo UI" panose="020B0604030504040204" pitchFamily="50" charset="-128"/>
              </a:rPr>
              <a:t>月　事業報告書等の評価にあたり外部有識者の意見を聴取する規定を追加</a:t>
            </a:r>
            <a:endParaRPr lang="en-US" altLang="ja-JP" sz="1500" dirty="0" smtClean="0">
              <a:latin typeface="Meiryo UI" panose="020B0604030504040204" pitchFamily="50" charset="-128"/>
              <a:ea typeface="Meiryo UI" panose="020B0604030504040204" pitchFamily="50" charset="-128"/>
            </a:endParaRPr>
          </a:p>
          <a:p>
            <a:pPr>
              <a:lnSpc>
                <a:spcPts val="1800"/>
              </a:lnSpc>
            </a:pPr>
            <a:r>
              <a:rPr lang="ja-JP" altLang="en-US" sz="1500" dirty="0">
                <a:latin typeface="Meiryo UI" panose="020B0604030504040204" pitchFamily="50" charset="-128"/>
                <a:ea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rPr>
              <a:t>　</a:t>
            </a:r>
            <a:r>
              <a:rPr lang="en-US" altLang="ja-JP" sz="1500" dirty="0" smtClean="0">
                <a:latin typeface="Meiryo UI" panose="020B0604030504040204" pitchFamily="50" charset="-128"/>
                <a:ea typeface="Meiryo UI" panose="020B0604030504040204" pitchFamily="50" charset="-128"/>
              </a:rPr>
              <a:t>2012</a:t>
            </a:r>
            <a:r>
              <a:rPr lang="ja-JP" altLang="en-US" sz="1500" dirty="0" smtClean="0">
                <a:latin typeface="Meiryo UI" panose="020B0604030504040204" pitchFamily="50" charset="-128"/>
                <a:ea typeface="Meiryo UI" panose="020B0604030504040204" pitchFamily="50" charset="-128"/>
              </a:rPr>
              <a:t>年  </a:t>
            </a:r>
            <a:r>
              <a:rPr lang="en-US" altLang="ja-JP" sz="1500" dirty="0" smtClean="0">
                <a:latin typeface="Meiryo UI" panose="020B0604030504040204" pitchFamily="50" charset="-128"/>
                <a:ea typeface="Meiryo UI" panose="020B0604030504040204" pitchFamily="50" charset="-128"/>
              </a:rPr>
              <a:t>3</a:t>
            </a:r>
            <a:r>
              <a:rPr lang="ja-JP" altLang="en-US" sz="1500" dirty="0" smtClean="0">
                <a:latin typeface="Meiryo UI" panose="020B0604030504040204" pitchFamily="50" charset="-128"/>
                <a:ea typeface="Meiryo UI" panose="020B0604030504040204" pitchFamily="50" charset="-128"/>
              </a:rPr>
              <a:t>月　競争</a:t>
            </a:r>
            <a:r>
              <a:rPr lang="ja-JP" altLang="en-US" sz="1500" dirty="0">
                <a:latin typeface="Meiryo UI" panose="020B0604030504040204" pitchFamily="50" charset="-128"/>
                <a:ea typeface="Meiryo UI" panose="020B0604030504040204" pitchFamily="50" charset="-128"/>
              </a:rPr>
              <a:t>を促す観点から、審査における具体的選定項目及び配点の内容を</a:t>
            </a:r>
            <a:r>
              <a:rPr lang="ja-JP" altLang="en-US" sz="1500" dirty="0" smtClean="0">
                <a:latin typeface="Meiryo UI" panose="020B0604030504040204" pitchFamily="50" charset="-128"/>
                <a:ea typeface="Meiryo UI" panose="020B0604030504040204" pitchFamily="50" charset="-128"/>
              </a:rPr>
              <a:t>変更</a:t>
            </a:r>
            <a:endParaRPr lang="ja-JP" altLang="en-US" sz="1500" dirty="0">
              <a:latin typeface="Meiryo UI" panose="020B0604030504040204" pitchFamily="50" charset="-128"/>
              <a:ea typeface="Meiryo UI" panose="020B0604030504040204" pitchFamily="50" charset="-128"/>
            </a:endParaRPr>
          </a:p>
          <a:p>
            <a:pPr>
              <a:lnSpc>
                <a:spcPts val="1800"/>
              </a:lnSpc>
            </a:pPr>
            <a:r>
              <a:rPr lang="ja-JP" altLang="en-US" sz="1500" dirty="0" smtClean="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「市費の縮減」の配点</a:t>
            </a:r>
            <a:r>
              <a:rPr lang="ja-JP" altLang="en-US" sz="1500" dirty="0" smtClean="0">
                <a:latin typeface="Meiryo UI" panose="020B0604030504040204" pitchFamily="50" charset="-128"/>
                <a:ea typeface="Meiryo UI" panose="020B0604030504040204" pitchFamily="50" charset="-128"/>
              </a:rPr>
              <a:t>を、</a:t>
            </a:r>
            <a:r>
              <a:rPr lang="en-US" altLang="ja-JP" sz="1500" dirty="0" smtClean="0">
                <a:latin typeface="Meiryo UI" panose="020B0604030504040204" pitchFamily="50" charset="-128"/>
                <a:ea typeface="Meiryo UI" panose="020B0604030504040204" pitchFamily="50" charset="-128"/>
              </a:rPr>
              <a:t>100</a:t>
            </a:r>
            <a:r>
              <a:rPr lang="ja-JP" altLang="en-US" sz="1500" dirty="0" smtClean="0">
                <a:latin typeface="Meiryo UI" panose="020B0604030504040204" pitchFamily="50" charset="-128"/>
                <a:ea typeface="Meiryo UI" panose="020B0604030504040204" pitchFamily="50" charset="-128"/>
              </a:rPr>
              <a:t>点中</a:t>
            </a:r>
            <a:r>
              <a:rPr lang="en-US" altLang="ja-JP" sz="1500" dirty="0" smtClean="0">
                <a:latin typeface="Meiryo UI" panose="020B0604030504040204" pitchFamily="50" charset="-128"/>
                <a:ea typeface="Meiryo UI" panose="020B0604030504040204" pitchFamily="50" charset="-128"/>
              </a:rPr>
              <a:t>30</a:t>
            </a:r>
            <a:r>
              <a:rPr lang="ja-JP" altLang="en-US" sz="1500" dirty="0">
                <a:latin typeface="Meiryo UI" panose="020B0604030504040204" pitchFamily="50" charset="-128"/>
                <a:ea typeface="Meiryo UI" panose="020B0604030504040204" pitchFamily="50" charset="-128"/>
              </a:rPr>
              <a:t>点</a:t>
            </a:r>
            <a:r>
              <a:rPr lang="ja-JP" altLang="en-US" sz="1500" dirty="0" smtClean="0">
                <a:latin typeface="Meiryo UI" panose="020B0604030504040204" pitchFamily="50" charset="-128"/>
                <a:ea typeface="Meiryo UI" panose="020B0604030504040204" pitchFamily="50" charset="-128"/>
              </a:rPr>
              <a:t>から原則</a:t>
            </a:r>
            <a:r>
              <a:rPr lang="en-US" altLang="ja-JP" sz="1500" dirty="0" smtClean="0">
                <a:latin typeface="Meiryo UI" panose="020B0604030504040204" pitchFamily="50" charset="-128"/>
                <a:ea typeface="Meiryo UI" panose="020B0604030504040204" pitchFamily="50" charset="-128"/>
              </a:rPr>
              <a:t>50</a:t>
            </a:r>
            <a:r>
              <a:rPr lang="ja-JP" altLang="en-US" sz="1500" dirty="0" smtClean="0">
                <a:latin typeface="Meiryo UI" panose="020B0604030504040204" pitchFamily="50" charset="-128"/>
                <a:ea typeface="Meiryo UI" panose="020B0604030504040204" pitchFamily="50" charset="-128"/>
              </a:rPr>
              <a:t>点に）</a:t>
            </a:r>
            <a:endParaRPr lang="en-US" altLang="ja-JP" sz="1500" dirty="0" smtClean="0">
              <a:latin typeface="Meiryo UI" panose="020B0604030504040204" pitchFamily="50" charset="-128"/>
              <a:ea typeface="Meiryo UI" panose="020B0604030504040204" pitchFamily="50" charset="-128"/>
            </a:endParaRPr>
          </a:p>
          <a:p>
            <a:pPr>
              <a:lnSpc>
                <a:spcPts val="1800"/>
              </a:lnSpc>
            </a:pPr>
            <a:r>
              <a:rPr lang="ja-JP" altLang="en-US" sz="1500" dirty="0">
                <a:latin typeface="Meiryo UI" panose="020B0604030504040204" pitchFamily="50" charset="-128"/>
                <a:ea typeface="Meiryo UI" panose="020B0604030504040204" pitchFamily="50" charset="-128"/>
              </a:rPr>
              <a:t>　　</a:t>
            </a:r>
            <a:r>
              <a:rPr lang="en-US" altLang="ja-JP" sz="1500" dirty="0" smtClean="0">
                <a:latin typeface="Meiryo UI" panose="020B0604030504040204" pitchFamily="50" charset="-128"/>
                <a:ea typeface="Meiryo UI" panose="020B0604030504040204" pitchFamily="50" charset="-128"/>
              </a:rPr>
              <a:t>2013</a:t>
            </a:r>
            <a:r>
              <a:rPr lang="ja-JP" altLang="en-US" sz="1500" dirty="0" smtClean="0">
                <a:latin typeface="Meiryo UI" panose="020B0604030504040204" pitchFamily="50" charset="-128"/>
                <a:ea typeface="Meiryo UI" panose="020B0604030504040204" pitchFamily="50" charset="-128"/>
              </a:rPr>
              <a:t>年 ３月</a:t>
            </a:r>
            <a:r>
              <a:rPr lang="ja-JP" altLang="en-US" sz="1500" dirty="0">
                <a:latin typeface="Meiryo UI" panose="020B0604030504040204" pitchFamily="50" charset="-128"/>
                <a:ea typeface="Meiryo UI" panose="020B0604030504040204" pitchFamily="50" charset="-128"/>
              </a:rPr>
              <a:t>　施設利用を促進し、有意な提案を積極的に受け入れる観点から、自主事業の実施</a:t>
            </a:r>
            <a:r>
              <a:rPr lang="ja-JP" altLang="en-US" sz="1500" dirty="0" smtClean="0">
                <a:latin typeface="Meiryo UI" panose="020B0604030504040204" pitchFamily="50" charset="-128"/>
                <a:ea typeface="Meiryo UI" panose="020B0604030504040204" pitchFamily="50" charset="-128"/>
              </a:rPr>
              <a:t>など</a:t>
            </a:r>
            <a:endParaRPr lang="en-US" altLang="ja-JP" sz="1500" dirty="0">
              <a:latin typeface="Meiryo UI" panose="020B0604030504040204" pitchFamily="50" charset="-128"/>
              <a:ea typeface="Meiryo UI" panose="020B0604030504040204" pitchFamily="50" charset="-128"/>
            </a:endParaRPr>
          </a:p>
          <a:p>
            <a:pPr>
              <a:lnSpc>
                <a:spcPts val="1800"/>
              </a:lnSpc>
            </a:pPr>
            <a:r>
              <a:rPr lang="ja-JP" altLang="en-US" sz="1500" dirty="0" smtClean="0">
                <a:latin typeface="Meiryo UI" panose="020B0604030504040204" pitchFamily="50" charset="-128"/>
                <a:ea typeface="Meiryo UI" panose="020B0604030504040204" pitchFamily="50" charset="-128"/>
              </a:rPr>
              <a:t>　　　　　　　　　　　　の</a:t>
            </a:r>
            <a:r>
              <a:rPr lang="ja-JP" altLang="en-US" sz="1500" dirty="0">
                <a:latin typeface="Meiryo UI" panose="020B0604030504040204" pitchFamily="50" charset="-128"/>
                <a:ea typeface="Meiryo UI" panose="020B0604030504040204" pitchFamily="50" charset="-128"/>
              </a:rPr>
              <a:t>規定を追加</a:t>
            </a:r>
            <a:endParaRPr lang="en-US" altLang="ja-JP" sz="1500" dirty="0">
              <a:latin typeface="Meiryo UI" panose="020B0604030504040204" pitchFamily="50" charset="-128"/>
              <a:ea typeface="Meiryo UI" panose="020B0604030504040204" pitchFamily="50" charset="-128"/>
            </a:endParaRPr>
          </a:p>
          <a:p>
            <a:pPr>
              <a:lnSpc>
                <a:spcPts val="1800"/>
              </a:lnSpc>
            </a:pPr>
            <a:r>
              <a:rPr lang="ja-JP" altLang="en-US" sz="1500" dirty="0">
                <a:latin typeface="Meiryo UI" panose="020B0604030504040204" pitchFamily="50" charset="-128"/>
                <a:ea typeface="Meiryo UI" panose="020B0604030504040204" pitchFamily="50" charset="-128"/>
              </a:rPr>
              <a:t>　　</a:t>
            </a:r>
            <a:r>
              <a:rPr lang="en-US" altLang="ja-JP" sz="1500" dirty="0" smtClean="0">
                <a:latin typeface="Meiryo UI" panose="020B0604030504040204" pitchFamily="50" charset="-128"/>
                <a:ea typeface="Meiryo UI" panose="020B0604030504040204" pitchFamily="50" charset="-128"/>
              </a:rPr>
              <a:t>2016</a:t>
            </a:r>
            <a:r>
              <a:rPr lang="ja-JP" altLang="en-US" sz="1500" dirty="0" smtClean="0">
                <a:latin typeface="Meiryo UI" panose="020B0604030504040204" pitchFamily="50" charset="-128"/>
                <a:ea typeface="Meiryo UI" panose="020B0604030504040204" pitchFamily="50" charset="-128"/>
              </a:rPr>
              <a:t>年</a:t>
            </a:r>
            <a:r>
              <a:rPr lang="en-US" altLang="ja-JP" sz="1500" dirty="0" smtClean="0">
                <a:latin typeface="Meiryo UI" panose="020B0604030504040204" pitchFamily="50" charset="-128"/>
                <a:ea typeface="Meiryo UI" panose="020B0604030504040204" pitchFamily="50" charset="-128"/>
              </a:rPr>
              <a:t>10</a:t>
            </a:r>
            <a:r>
              <a:rPr lang="ja-JP" altLang="en-US" sz="1500" dirty="0">
                <a:latin typeface="Meiryo UI" panose="020B0604030504040204" pitchFamily="50" charset="-128"/>
                <a:ea typeface="Meiryo UI" panose="020B0604030504040204" pitchFamily="50" charset="-128"/>
              </a:rPr>
              <a:t>月　一定以上の利益が生じた場合の市への利益配分手法を記載した協定書標準例の</a:t>
            </a:r>
            <a:r>
              <a:rPr lang="ja-JP" altLang="en-US" sz="1500" dirty="0" smtClean="0">
                <a:latin typeface="Meiryo UI" panose="020B0604030504040204" pitchFamily="50" charset="-128"/>
                <a:ea typeface="Meiryo UI" panose="020B0604030504040204" pitchFamily="50" charset="-128"/>
              </a:rPr>
              <a:t>作成</a:t>
            </a:r>
            <a:endParaRPr lang="en-US" altLang="ja-JP" sz="1500" dirty="0" smtClean="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38CA411-231B-42B9-AF63-97A64194AA60}" type="slidenum">
              <a:rPr lang="ja-JP" altLang="en-US" smtClean="0"/>
              <a:pPr/>
              <a:t>235</a:t>
            </a:fld>
            <a:endParaRPr lang="ja-JP" altLang="en-US"/>
          </a:p>
        </p:txBody>
      </p:sp>
    </p:spTree>
    <p:extLst>
      <p:ext uri="{BB962C8B-B14F-4D97-AF65-F5344CB8AC3E}">
        <p14:creationId xmlns:p14="http://schemas.microsoft.com/office/powerpoint/2010/main" val="28971967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457" y="495347"/>
            <a:ext cx="1225015" cy="433196"/>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2215"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１　総論</a:t>
            </a:r>
          </a:p>
        </p:txBody>
      </p:sp>
      <p:cxnSp>
        <p:nvCxnSpPr>
          <p:cNvPr id="5" name="直線コネクタ 4"/>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グループ化 20"/>
          <p:cNvGrpSpPr/>
          <p:nvPr/>
        </p:nvGrpSpPr>
        <p:grpSpPr>
          <a:xfrm>
            <a:off x="661686" y="1155049"/>
            <a:ext cx="8093877" cy="1356527"/>
            <a:chOff x="586711" y="629763"/>
            <a:chExt cx="8575021" cy="1481924"/>
          </a:xfrm>
        </p:grpSpPr>
        <p:sp>
          <p:nvSpPr>
            <p:cNvPr id="22" name="角丸四角形 21"/>
            <p:cNvSpPr/>
            <p:nvPr/>
          </p:nvSpPr>
          <p:spPr>
            <a:xfrm>
              <a:off x="586711" y="635724"/>
              <a:ext cx="8575021" cy="1475963"/>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3" name="テキスト ボックス 5"/>
            <p:cNvSpPr txBox="1"/>
            <p:nvPr/>
          </p:nvSpPr>
          <p:spPr>
            <a:xfrm>
              <a:off x="644028" y="1072421"/>
              <a:ext cx="8517704" cy="93912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関西国際空港については、公団方式をとる成田空港と異なり</a:t>
              </a: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株式会社方式</a:t>
              </a:r>
              <a:r>
                <a:rPr kumimoji="1" lang="ja-JP" altLang="en-US"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をとっていることや</a:t>
              </a: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海上空港</a:t>
              </a:r>
              <a:r>
                <a:rPr kumimoji="1" lang="ja-JP" altLang="en-US"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という特殊性から、</a:t>
              </a:r>
              <a:r>
                <a:rPr kumimoji="1" lang="en-US" altLang="ja-JP"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1.3</a:t>
              </a: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兆円という巨額の負債</a:t>
              </a:r>
              <a:r>
                <a:rPr kumimoji="1" lang="ja-JP" altLang="en-US"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を抱え</a:t>
              </a:r>
              <a:r>
                <a:rPr kumimoji="1" lang="en-US" altLang="ja-JP"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(2010</a:t>
              </a:r>
              <a:r>
                <a:rPr kumimoji="1" lang="ja-JP" altLang="en-US"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年時点</a:t>
              </a:r>
              <a:r>
                <a:rPr kumimoji="1" lang="en-US" altLang="ja-JP"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62" b="0" i="0" u="none" strike="noStrike" kern="120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経営が硬直化</a:t>
              </a:r>
              <a:r>
                <a:rPr kumimoji="1" lang="ja-JP" altLang="en-US"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し、国際競争力強化に向けた前向きな投資が困難な状況</a:t>
              </a:r>
              <a:r>
                <a:rPr kumimoji="1" lang="ja-JP" altLang="en-US" sz="1662"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24" name="角丸四角形 23"/>
            <p:cNvSpPr/>
            <p:nvPr/>
          </p:nvSpPr>
          <p:spPr>
            <a:xfrm>
              <a:off x="586711" y="629763"/>
              <a:ext cx="3263928" cy="3578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改革前の状況</a:t>
              </a:r>
            </a:p>
          </p:txBody>
        </p:sp>
      </p:grpSp>
      <p:sp>
        <p:nvSpPr>
          <p:cNvPr id="25" name="下矢印 24"/>
          <p:cNvSpPr/>
          <p:nvPr/>
        </p:nvSpPr>
        <p:spPr>
          <a:xfrm>
            <a:off x="4180552" y="2608722"/>
            <a:ext cx="782898" cy="35318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Meiryo UI"/>
              <a:ea typeface="Meiryo UI"/>
              <a:cs typeface="+mn-cs"/>
            </a:endParaRPr>
          </a:p>
        </p:txBody>
      </p:sp>
      <p:grpSp>
        <p:nvGrpSpPr>
          <p:cNvPr id="26" name="グループ化 25"/>
          <p:cNvGrpSpPr/>
          <p:nvPr/>
        </p:nvGrpSpPr>
        <p:grpSpPr>
          <a:xfrm>
            <a:off x="610606" y="3029587"/>
            <a:ext cx="8144957" cy="1684860"/>
            <a:chOff x="560034" y="-3095"/>
            <a:chExt cx="8601698" cy="1416883"/>
          </a:xfrm>
        </p:grpSpPr>
        <p:sp>
          <p:nvSpPr>
            <p:cNvPr id="27" name="角丸四角形 26"/>
            <p:cNvSpPr/>
            <p:nvPr/>
          </p:nvSpPr>
          <p:spPr>
            <a:xfrm>
              <a:off x="586710" y="1363"/>
              <a:ext cx="8575022" cy="1412425"/>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9" name="角丸四角形 28"/>
            <p:cNvSpPr/>
            <p:nvPr/>
          </p:nvSpPr>
          <p:spPr>
            <a:xfrm>
              <a:off x="560034" y="-3095"/>
              <a:ext cx="3263928" cy="308511"/>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改革取組み</a:t>
              </a:r>
            </a:p>
          </p:txBody>
        </p:sp>
      </p:grpSp>
      <p:grpSp>
        <p:nvGrpSpPr>
          <p:cNvPr id="30" name="グループ化 29"/>
          <p:cNvGrpSpPr/>
          <p:nvPr/>
        </p:nvGrpSpPr>
        <p:grpSpPr>
          <a:xfrm>
            <a:off x="592623" y="5178796"/>
            <a:ext cx="8188449" cy="1362854"/>
            <a:chOff x="586710" y="949047"/>
            <a:chExt cx="8601556" cy="1168724"/>
          </a:xfrm>
        </p:grpSpPr>
        <p:sp>
          <p:nvSpPr>
            <p:cNvPr id="31" name="角丸四角形 30"/>
            <p:cNvSpPr/>
            <p:nvPr/>
          </p:nvSpPr>
          <p:spPr>
            <a:xfrm>
              <a:off x="586711" y="984483"/>
              <a:ext cx="8575021" cy="113328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32" name="テキスト ボックス 5"/>
            <p:cNvSpPr txBox="1"/>
            <p:nvPr/>
          </p:nvSpPr>
          <p:spPr>
            <a:xfrm>
              <a:off x="670562" y="1311780"/>
              <a:ext cx="8517704" cy="73720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　就航ネットワーク強化や</a:t>
              </a:r>
              <a:r>
                <a:rPr kumimoji="1" lang="en-US" altLang="ja-JP"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LCC</a:t>
              </a: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拠点化</a:t>
              </a:r>
              <a:r>
                <a:rPr kumimoji="1" lang="ja-JP" altLang="en-US"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など、</a:t>
              </a:r>
              <a:r>
                <a:rPr kumimoji="1" lang="ja-JP" altLang="en-US" sz="166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国際拠点空港としての機能が着実に成長</a:t>
              </a:r>
              <a:r>
                <a:rPr kumimoji="1" lang="ja-JP" altLang="en-US"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endParaRPr kumimoji="1" lang="en-US" altLang="ja-JP"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n-cs"/>
                </a:rPr>
                <a:t>訪日外国人</a:t>
              </a:r>
              <a:r>
                <a:rPr kumimoji="1" lang="ja-JP" altLang="en-US"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も近年大幅に増加。大阪・関西、日本の成長を担うアジアのゲートウェイ空港として引き続き、必要な機能強化を図っていく。</a:t>
              </a:r>
              <a:endParaRPr kumimoji="1" lang="en-US" altLang="ja-JP" sz="166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角丸四角形 32"/>
            <p:cNvSpPr/>
            <p:nvPr/>
          </p:nvSpPr>
          <p:spPr>
            <a:xfrm>
              <a:off x="586710" y="949047"/>
              <a:ext cx="3265690" cy="3466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成果</a:t>
              </a:r>
              <a:endParaRPr kumimoji="1" lang="en-US"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sp>
        <p:nvSpPr>
          <p:cNvPr id="34" name="下矢印 33"/>
          <p:cNvSpPr/>
          <p:nvPr/>
        </p:nvSpPr>
        <p:spPr>
          <a:xfrm>
            <a:off x="4180800" y="4798867"/>
            <a:ext cx="782898" cy="353189"/>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62" b="0" i="0" u="none" strike="noStrike" kern="1200" cap="none" spc="0" normalizeH="0" baseline="0" noProof="0" dirty="0">
              <a:ln>
                <a:noFill/>
              </a:ln>
              <a:solidFill>
                <a:prstClr val="white"/>
              </a:solidFill>
              <a:effectLst/>
              <a:uLnTx/>
              <a:uFillTx/>
              <a:latin typeface="Meiryo UI"/>
              <a:ea typeface="Meiryo UI"/>
              <a:cs typeface="+mn-cs"/>
            </a:endParaRPr>
          </a:p>
        </p:txBody>
      </p:sp>
      <p:sp>
        <p:nvSpPr>
          <p:cNvPr id="40" name="正方形/長方形 39"/>
          <p:cNvSpPr/>
          <p:nvPr/>
        </p:nvSpPr>
        <p:spPr>
          <a:xfrm>
            <a:off x="641847" y="5287360"/>
            <a:ext cx="8113965" cy="31963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ja-JP" altLang="ja-JP"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727534" y="2904180"/>
            <a:ext cx="7829693" cy="31963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42" name="正方形/長方形 41"/>
          <p:cNvSpPr/>
          <p:nvPr/>
        </p:nvSpPr>
        <p:spPr>
          <a:xfrm>
            <a:off x="773525" y="1322364"/>
            <a:ext cx="7829693" cy="376385"/>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35" name="正方形/長方形 34"/>
          <p:cNvSpPr/>
          <p:nvPr/>
        </p:nvSpPr>
        <p:spPr>
          <a:xfrm>
            <a:off x="727534" y="3077573"/>
            <a:ext cx="7829693" cy="376385"/>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36" name="正方形/長方形 35"/>
          <p:cNvSpPr/>
          <p:nvPr/>
        </p:nvSpPr>
        <p:spPr>
          <a:xfrm>
            <a:off x="727781" y="5428554"/>
            <a:ext cx="7829693" cy="376385"/>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28" name="テキスト ボックス 5"/>
          <p:cNvSpPr txBox="1"/>
          <p:nvPr/>
        </p:nvSpPr>
        <p:spPr>
          <a:xfrm>
            <a:off x="706871" y="3374085"/>
            <a:ext cx="8039777" cy="1115434"/>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lvl="0">
              <a:defRPr/>
            </a:pPr>
            <a:r>
              <a:rPr kumimoji="1" lang="ja-JP" altLang="en-US" sz="1662"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lang="ja-JP" altLang="en-US" sz="1662" b="1" dirty="0" smtClean="0">
                <a:latin typeface="Meiryo UI" panose="020B0604030504040204" pitchFamily="50" charset="-128"/>
                <a:ea typeface="Meiryo UI" panose="020B0604030504040204" pitchFamily="50" charset="-128"/>
                <a:cs typeface="Meiryo UI" panose="020B0604030504040204" pitchFamily="50" charset="-128"/>
              </a:rPr>
              <a:t>関空</a:t>
            </a:r>
            <a:r>
              <a:rPr lang="ja-JP" altLang="en-US" sz="1662" b="1" dirty="0">
                <a:latin typeface="Meiryo UI" panose="020B0604030504040204" pitchFamily="50" charset="-128"/>
                <a:ea typeface="Meiryo UI" panose="020B0604030504040204" pitchFamily="50" charset="-128"/>
                <a:cs typeface="Meiryo UI" panose="020B0604030504040204" pitchFamily="50" charset="-128"/>
              </a:rPr>
              <a:t>の財務状況等について国家レベルの課題と</a:t>
            </a:r>
            <a:r>
              <a:rPr lang="ja-JP" altLang="en-US" sz="1662" b="1" dirty="0" smtClean="0">
                <a:latin typeface="Meiryo UI" panose="020B0604030504040204" pitchFamily="50" charset="-128"/>
                <a:ea typeface="Meiryo UI" panose="020B0604030504040204" pitchFamily="50" charset="-128"/>
                <a:cs typeface="Meiryo UI" panose="020B0604030504040204" pitchFamily="50" charset="-128"/>
              </a:rPr>
              <a:t>して国</a:t>
            </a:r>
            <a:r>
              <a:rPr lang="ja-JP" altLang="en-US" sz="1662" b="1" dirty="0">
                <a:latin typeface="Meiryo UI" panose="020B0604030504040204" pitchFamily="50" charset="-128"/>
                <a:ea typeface="Meiryo UI" panose="020B0604030504040204" pitchFamily="50" charset="-128"/>
                <a:cs typeface="Meiryo UI" panose="020B0604030504040204" pitchFamily="50" charset="-128"/>
              </a:rPr>
              <a:t>に問題提起。</a:t>
            </a:r>
            <a:r>
              <a:rPr lang="ja-JP" altLang="en-US" sz="1662" dirty="0">
                <a:latin typeface="Meiryo UI" panose="020B0604030504040204" pitchFamily="50" charset="-128"/>
                <a:ea typeface="Meiryo UI" panose="020B0604030504040204" pitchFamily="50" charset="-128"/>
                <a:cs typeface="Meiryo UI" panose="020B0604030504040204" pitchFamily="50" charset="-128"/>
              </a:rPr>
              <a:t>これを</a:t>
            </a:r>
            <a:r>
              <a:rPr lang="ja-JP" altLang="en-US" sz="1662" dirty="0" smtClean="0">
                <a:latin typeface="Meiryo UI" panose="020B0604030504040204" pitchFamily="50" charset="-128"/>
                <a:ea typeface="Meiryo UI" panose="020B0604030504040204" pitchFamily="50" charset="-128"/>
                <a:cs typeface="Meiryo UI" panose="020B0604030504040204" pitchFamily="50" charset="-128"/>
              </a:rPr>
              <a:t>契機に</a:t>
            </a:r>
            <a:r>
              <a:rPr lang="ja-JP" altLang="en-US" sz="1662" dirty="0">
                <a:latin typeface="Meiryo UI" panose="020B0604030504040204" pitchFamily="50" charset="-128"/>
                <a:ea typeface="Meiryo UI" panose="020B0604030504040204" pitchFamily="50" charset="-128"/>
                <a:cs typeface="Meiryo UI" panose="020B0604030504040204" pitchFamily="50" charset="-128"/>
              </a:rPr>
              <a:t>、</a:t>
            </a:r>
            <a:r>
              <a:rPr lang="ja-JP" altLang="en-US" sz="1662" b="1" dirty="0">
                <a:latin typeface="Meiryo UI" panose="020B0604030504040204" pitchFamily="50" charset="-128"/>
                <a:ea typeface="Meiryo UI" panose="020B0604030504040204" pitchFamily="50" charset="-128"/>
                <a:cs typeface="Meiryo UI" panose="020B0604030504040204" pitchFamily="50" charset="-128"/>
              </a:rPr>
              <a:t>関空・伊丹の経営</a:t>
            </a:r>
            <a:r>
              <a:rPr lang="ja-JP" altLang="en-US" sz="1662" b="1" dirty="0" smtClean="0">
                <a:latin typeface="Meiryo UI" panose="020B0604030504040204" pitchFamily="50" charset="-128"/>
                <a:ea typeface="Meiryo UI" panose="020B0604030504040204" pitchFamily="50" charset="-128"/>
                <a:cs typeface="Meiryo UI" panose="020B0604030504040204" pitchFamily="50" charset="-128"/>
              </a:rPr>
              <a:t>統合</a:t>
            </a:r>
            <a:r>
              <a:rPr lang="ja-JP" altLang="en-US" sz="1662" dirty="0" smtClean="0">
                <a:latin typeface="Meiryo UI" panose="020B0604030504040204" pitchFamily="50" charset="-128"/>
                <a:ea typeface="Meiryo UI" panose="020B0604030504040204" pitchFamily="50" charset="-128"/>
                <a:cs typeface="Meiryo UI" panose="020B0604030504040204" pitchFamily="50" charset="-128"/>
              </a:rPr>
              <a:t>など、</a:t>
            </a:r>
            <a:r>
              <a:rPr kumimoji="1" lang="ja-JP" altLang="en-US" sz="1662"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関空</a:t>
            </a:r>
            <a:r>
              <a:rPr kumimoji="1" lang="ja-JP" altLang="en-US" sz="1662"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の財務状況の改善や戦略的な経営を実現するための取組みが進展</a:t>
            </a:r>
            <a:r>
              <a:rPr kumimoji="1" lang="ja-JP" altLang="en-US" sz="1662"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。さらに、</a:t>
            </a:r>
            <a:r>
              <a:rPr kumimoji="1" lang="ja-JP" altLang="en-US" sz="1662"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国内</a:t>
            </a:r>
            <a:r>
              <a:rPr kumimoji="1" lang="ja-JP" altLang="en-US" sz="1662"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空港で初めて事業運営権の売却（コンセッション）</a:t>
            </a:r>
            <a:r>
              <a:rPr kumimoji="1" lang="ja-JP" altLang="en-US" sz="1662"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が行われ、関西エアポート㈱による事業運営が開始</a:t>
            </a:r>
            <a:r>
              <a:rPr kumimoji="1" lang="ja-JP" altLang="en-US" sz="1662" b="0"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62" b="1" i="0" u="none" strike="noStrike" kern="1200" cap="none" spc="0" normalizeH="0" baseline="0" noProof="0" dirty="0" smtClean="0">
                <a:ln>
                  <a:noFill/>
                </a:ln>
                <a:effectLst/>
                <a:uLnTx/>
                <a:uFillTx/>
                <a:latin typeface="Meiryo UI" panose="020B0604030504040204" pitchFamily="50" charset="-128"/>
                <a:ea typeface="Meiryo UI" panose="020B0604030504040204" pitchFamily="50" charset="-128"/>
                <a:cs typeface="Meiryo UI" panose="020B0604030504040204" pitchFamily="50" charset="-128"/>
              </a:rPr>
              <a:t>LCC</a:t>
            </a:r>
            <a:r>
              <a:rPr lang="ja-JP" altLang="en-US" sz="1662" b="1" dirty="0" smtClean="0">
                <a:latin typeface="Meiryo UI" panose="020B0604030504040204" pitchFamily="50" charset="-128"/>
                <a:ea typeface="Meiryo UI" panose="020B0604030504040204" pitchFamily="50" charset="-128"/>
                <a:cs typeface="Meiryo UI" panose="020B0604030504040204" pitchFamily="50" charset="-128"/>
              </a:rPr>
              <a:t>誘致や路線</a:t>
            </a:r>
            <a:r>
              <a:rPr lang="ja-JP" altLang="en-US" sz="1662" b="1" dirty="0">
                <a:latin typeface="Meiryo UI" panose="020B0604030504040204" pitchFamily="50" charset="-128"/>
                <a:ea typeface="Meiryo UI" panose="020B0604030504040204" pitchFamily="50" charset="-128"/>
                <a:cs typeface="Meiryo UI" panose="020B0604030504040204" pitchFamily="50" charset="-128"/>
              </a:rPr>
              <a:t>誘致インセンティブの拡充に</a:t>
            </a:r>
            <a:r>
              <a:rPr kumimoji="1" lang="ja-JP" altLang="en-US" sz="1662"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も注力</a:t>
            </a:r>
            <a:r>
              <a:rPr kumimoji="1" lang="ja-JP" altLang="en-US" sz="1662"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62"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218</a:t>
            </a:fld>
            <a:endParaRPr lang="ja-JP" altLang="en-US"/>
          </a:p>
        </p:txBody>
      </p:sp>
    </p:spTree>
    <p:extLst>
      <p:ext uri="{BB962C8B-B14F-4D97-AF65-F5344CB8AC3E}">
        <p14:creationId xmlns:p14="http://schemas.microsoft.com/office/powerpoint/2010/main" val="16027630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79512" y="44624"/>
            <a:ext cx="2460930" cy="307777"/>
          </a:xfrm>
          <a:prstGeom prst="rect">
            <a:avLst/>
          </a:prstGeom>
          <a:solidFill>
            <a:schemeClr val="accent1"/>
          </a:solidFill>
          <a:ln>
            <a:noFill/>
          </a:ln>
        </p:spPr>
        <p:txBody>
          <a:bodyPr wrap="none" rtlCol="0">
            <a:spAutoFit/>
          </a:bodyPr>
          <a:lstStyle/>
          <a:p>
            <a:r>
              <a:rPr kumimoji="1" lang="ja-JP" altLang="en-US" sz="1400" dirty="0" smtClean="0">
                <a:solidFill>
                  <a:schemeClr val="bg1"/>
                </a:solidFill>
                <a:latin typeface="Meiryo UI" panose="020B0604030504040204" pitchFamily="50" charset="-128"/>
                <a:ea typeface="Meiryo UI" panose="020B0604030504040204" pitchFamily="50" charset="-128"/>
              </a:rPr>
              <a:t>指定管理者制度  導入施設数</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179793" y="3011702"/>
            <a:ext cx="3002924"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大阪市</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計３</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５</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６</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施設</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p:cNvGraphicFramePr>
            <a:graphicFrameLocks noGrp="1"/>
          </p:cNvGraphicFramePr>
          <p:nvPr>
            <p:extLst/>
          </p:nvPr>
        </p:nvGraphicFramePr>
        <p:xfrm>
          <a:off x="179512" y="3284984"/>
          <a:ext cx="4302336" cy="3535836"/>
        </p:xfrm>
        <a:graphic>
          <a:graphicData uri="http://schemas.openxmlformats.org/drawingml/2006/table">
            <a:tbl>
              <a:tblPr firstRow="1" bandRow="1">
                <a:tableStyleId>{5C22544A-7EE6-4342-B048-85BDC9FD1C3A}</a:tableStyleId>
              </a:tblPr>
              <a:tblGrid>
                <a:gridCol w="1043982">
                  <a:extLst>
                    <a:ext uri="{9D8B030D-6E8A-4147-A177-3AD203B41FA5}">
                      <a16:colId xmlns="" xmlns:a16="http://schemas.microsoft.com/office/drawing/2014/main" val="20000"/>
                    </a:ext>
                  </a:extLst>
                </a:gridCol>
                <a:gridCol w="2575774">
                  <a:extLst>
                    <a:ext uri="{9D8B030D-6E8A-4147-A177-3AD203B41FA5}">
                      <a16:colId xmlns="" xmlns:a16="http://schemas.microsoft.com/office/drawing/2014/main" val="20001"/>
                    </a:ext>
                  </a:extLst>
                </a:gridCol>
                <a:gridCol w="682580">
                  <a:extLst>
                    <a:ext uri="{9D8B030D-6E8A-4147-A177-3AD203B41FA5}">
                      <a16:colId xmlns="" xmlns:a16="http://schemas.microsoft.com/office/drawing/2014/main" val="20002"/>
                    </a:ext>
                  </a:extLst>
                </a:gridCol>
              </a:tblGrid>
              <a:tr h="167426">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施設区分</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施設種類</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導入数</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169737">
                <a:tc rowSpan="6">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レクリエーション・スポーツ施設</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体育館</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２７</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266856">
                <a:tc vMerge="1">
                  <a:txBody>
                    <a:bodyPr/>
                    <a:lstStyle/>
                    <a:p>
                      <a:endParaRPr kumimoji="1" lang="ja-JP" altLang="en-US"/>
                    </a:p>
                  </a:txBody>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武道場等</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215077">
                <a:tc vMerge="1">
                  <a:txBody>
                    <a:bodyPr/>
                    <a:lstStyle/>
                    <a:p>
                      <a:endParaRPr kumimoji="1" lang="ja-JP" altLang="en-US"/>
                    </a:p>
                  </a:txBody>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競技場（野球場</a:t>
                      </a:r>
                      <a:r>
                        <a:rPr kumimoji="1" lang="ja-JP" altLang="en-US" sz="1050" smtClean="0">
                          <a:latin typeface="Meiryo UI" panose="020B0604030504040204" pitchFamily="50" charset="-128"/>
                          <a:ea typeface="Meiryo UI" panose="020B0604030504040204" pitchFamily="50" charset="-128"/>
                          <a:cs typeface="Meiryo UI" panose="020B0604030504040204" pitchFamily="50" charset="-128"/>
                        </a:rPr>
                        <a:t>、テニスコート等</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１４</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150718">
                <a:tc vMerge="1">
                  <a:txBody>
                    <a:bodyPr/>
                    <a:lstStyle/>
                    <a:p>
                      <a:endParaRPr kumimoji="1" lang="ja-JP" altLang="en-US"/>
                    </a:p>
                  </a:txBody>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プール</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２６</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147580">
                <a:tc vMerge="1">
                  <a:txBody>
                    <a:bodyPr/>
                    <a:lstStyle/>
                    <a:p>
                      <a:endParaRPr kumimoji="1" lang="ja-JP" altLang="en-US"/>
                    </a:p>
                  </a:txBody>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キャンプ場等</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１</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0">
                <a:tc vMerge="1">
                  <a:txBody>
                    <a:bodyPr/>
                    <a:lstStyle/>
                    <a:p>
                      <a:endParaRPr kumimoji="1" lang="ja-JP" altLang="en-US"/>
                    </a:p>
                  </a:txBody>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その他</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0">
                <a:tc rowSpan="7">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基盤施設</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公園</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４</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0">
                <a:tc vMerge="1">
                  <a:txBody>
                    <a:bodyPr/>
                    <a:lstStyle/>
                    <a:p>
                      <a:endParaRPr kumimoji="1" lang="ja-JP" altLang="en-US"/>
                    </a:p>
                  </a:txBody>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駐車場</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２１</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120534">
                <a:tc vMerge="1">
                  <a:txBody>
                    <a:bodyPr/>
                    <a:lstStyle/>
                    <a:p>
                      <a:endParaRPr kumimoji="1" lang="ja-JP" altLang="en-US"/>
                    </a:p>
                  </a:txBody>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駐輪場</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１１８</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r h="191046">
                <a:tc vMerge="1">
                  <a:txBody>
                    <a:bodyPr/>
                    <a:lstStyle/>
                    <a:p>
                      <a:endParaRPr kumimoji="1" lang="ja-JP" altLang="en-US"/>
                    </a:p>
                  </a:txBody>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港湾労働者休憩所</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５</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0"/>
                  </a:ext>
                </a:extLst>
              </a:tr>
              <a:tr h="171405">
                <a:tc vMerge="1">
                  <a:txBody>
                    <a:bodyPr/>
                    <a:lstStyle/>
                    <a:p>
                      <a:endParaRPr kumimoji="1" lang="ja-JP" altLang="en-US"/>
                    </a:p>
                  </a:txBody>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霊園・斎場等</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１６</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1"/>
                  </a:ext>
                </a:extLst>
              </a:tr>
              <a:tr h="164644">
                <a:tc vMerge="1">
                  <a:txBody>
                    <a:bodyPr/>
                    <a:lstStyle/>
                    <a:p>
                      <a:endParaRPr kumimoji="1" lang="ja-JP" altLang="en-US"/>
                    </a:p>
                  </a:txBody>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臨港道路（トンネル）</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１</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2"/>
                  </a:ext>
                </a:extLst>
              </a:tr>
              <a:tr h="0">
                <a:tc vMerge="1">
                  <a:txBody>
                    <a:bodyPr/>
                    <a:lstStyle/>
                    <a:p>
                      <a:endParaRPr kumimoji="1" lang="ja-JP" altLang="en-US"/>
                    </a:p>
                  </a:txBody>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その他</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１</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3"/>
                  </a:ext>
                </a:extLst>
              </a:tr>
            </a:tbl>
          </a:graphicData>
        </a:graphic>
      </p:graphicFrame>
      <p:graphicFrame>
        <p:nvGraphicFramePr>
          <p:cNvPr id="5" name="表 4"/>
          <p:cNvGraphicFramePr>
            <a:graphicFrameLocks noGrp="1"/>
          </p:cNvGraphicFramePr>
          <p:nvPr>
            <p:extLst/>
          </p:nvPr>
        </p:nvGraphicFramePr>
        <p:xfrm>
          <a:off x="4572000" y="3284984"/>
          <a:ext cx="4327301" cy="3177576"/>
        </p:xfrm>
        <a:graphic>
          <a:graphicData uri="http://schemas.openxmlformats.org/drawingml/2006/table">
            <a:tbl>
              <a:tblPr firstRow="1" bandRow="1">
                <a:tableStyleId>{5C22544A-7EE6-4342-B048-85BDC9FD1C3A}</a:tableStyleId>
              </a:tblPr>
              <a:tblGrid>
                <a:gridCol w="1107583">
                  <a:extLst>
                    <a:ext uri="{9D8B030D-6E8A-4147-A177-3AD203B41FA5}">
                      <a16:colId xmlns="" xmlns:a16="http://schemas.microsoft.com/office/drawing/2014/main" val="20000"/>
                    </a:ext>
                  </a:extLst>
                </a:gridCol>
                <a:gridCol w="2537476">
                  <a:extLst>
                    <a:ext uri="{9D8B030D-6E8A-4147-A177-3AD203B41FA5}">
                      <a16:colId xmlns="" xmlns:a16="http://schemas.microsoft.com/office/drawing/2014/main" val="20001"/>
                    </a:ext>
                  </a:extLst>
                </a:gridCol>
                <a:gridCol w="682242">
                  <a:extLst>
                    <a:ext uri="{9D8B030D-6E8A-4147-A177-3AD203B41FA5}">
                      <a16:colId xmlns="" xmlns:a16="http://schemas.microsoft.com/office/drawing/2014/main" val="20002"/>
                    </a:ext>
                  </a:extLst>
                </a:gridCol>
              </a:tblGrid>
              <a:tr h="251496">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施設区分</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施設種類</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導入数</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0">
                <a:tc rowSpan="3">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産業振興施設</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産業情報提供施設</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１</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82880">
                <a:tc vMerge="1">
                  <a:txBody>
                    <a:bodyPr/>
                    <a:lstStyle/>
                    <a:p>
                      <a:endParaRPr kumimoji="1" lang="ja-JP" altLang="en-US"/>
                    </a:p>
                  </a:txBody>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展示場・見本市施設</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155627">
                <a:tc vMerge="1">
                  <a:txBody>
                    <a:bodyPr/>
                    <a:lstStyle/>
                    <a:p>
                      <a:endParaRPr kumimoji="1" lang="ja-JP" altLang="en-US"/>
                    </a:p>
                  </a:txBody>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その他</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１</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309733">
                <a:tc rowSpan="5">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文教施設</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博物館（美術館、科学館、歴史館、動物園等）</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８</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219456">
                <a:tc vMerge="1">
                  <a:txBody>
                    <a:bodyPr/>
                    <a:lstStyle/>
                    <a:p>
                      <a:endParaRPr kumimoji="1" lang="ja-JP" altLang="en-US"/>
                    </a:p>
                  </a:txBody>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公民館・市民会館等</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smtClean="0">
                          <a:latin typeface="Meiryo UI" panose="020B0604030504040204" pitchFamily="50" charset="-128"/>
                          <a:ea typeface="Meiryo UI" panose="020B0604030504040204" pitchFamily="50" charset="-128"/>
                          <a:cs typeface="Meiryo UI" panose="020B0604030504040204" pitchFamily="50" charset="-128"/>
                        </a:rPr>
                        <a:t>３３</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164592">
                <a:tc vMerge="1">
                  <a:txBody>
                    <a:bodyPr/>
                    <a:lstStyle/>
                    <a:p>
                      <a:endParaRPr kumimoji="1" lang="ja-JP" altLang="en-US"/>
                    </a:p>
                  </a:txBody>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文化会館等</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smtClean="0">
                          <a:latin typeface="Meiryo UI" panose="020B0604030504040204" pitchFamily="50" charset="-128"/>
                          <a:ea typeface="Meiryo UI" panose="020B0604030504040204" pitchFamily="50" charset="-128"/>
                          <a:cs typeface="Meiryo UI" panose="020B0604030504040204" pitchFamily="50" charset="-128"/>
                        </a:rPr>
                        <a:t>９</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0">
                <a:tc vMerge="1">
                  <a:txBody>
                    <a:bodyPr/>
                    <a:lstStyle/>
                    <a:p>
                      <a:endParaRPr kumimoji="1" lang="ja-JP" altLang="en-US"/>
                    </a:p>
                  </a:txBody>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合宿所・研修所等</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smtClean="0">
                          <a:latin typeface="Meiryo UI" panose="020B0604030504040204" pitchFamily="50" charset="-128"/>
                          <a:ea typeface="Meiryo UI" panose="020B0604030504040204" pitchFamily="50" charset="-128"/>
                          <a:cs typeface="Meiryo UI" panose="020B0604030504040204" pitchFamily="50" charset="-128"/>
                        </a:rPr>
                        <a:t>３</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0">
                <a:tc vMerge="1">
                  <a:txBody>
                    <a:bodyPr/>
                    <a:lstStyle/>
                    <a:p>
                      <a:endParaRPr kumimoji="1" lang="ja-JP" altLang="en-US"/>
                    </a:p>
                  </a:txBody>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その他</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１４</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0">
                <a:tc rowSpan="3">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社会福祉施設</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特別養護老人ホーム</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１</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r h="182880">
                <a:tc vMerge="1">
                  <a:txBody>
                    <a:bodyPr/>
                    <a:lstStyle/>
                    <a:p>
                      <a:endParaRPr kumimoji="1" lang="ja-JP" altLang="en-US"/>
                    </a:p>
                  </a:txBody>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老人福祉センター</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２６</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0"/>
                  </a:ext>
                </a:extLst>
              </a:tr>
              <a:tr h="0">
                <a:tc vMerge="1">
                  <a:txBody>
                    <a:bodyPr/>
                    <a:lstStyle/>
                    <a:p>
                      <a:endParaRPr kumimoji="1" lang="ja-JP" altLang="en-US"/>
                    </a:p>
                  </a:txBody>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その他</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２０</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1"/>
                  </a:ext>
                </a:extLst>
              </a:tr>
            </a:tbl>
          </a:graphicData>
        </a:graphic>
      </p:graphicFrame>
      <p:sp>
        <p:nvSpPr>
          <p:cNvPr id="6" name="テキスト ボックス 5"/>
          <p:cNvSpPr txBox="1"/>
          <p:nvPr/>
        </p:nvSpPr>
        <p:spPr>
          <a:xfrm>
            <a:off x="180066" y="373964"/>
            <a:ext cx="2603679" cy="307777"/>
          </a:xfrm>
          <a:prstGeom prst="rect">
            <a:avLst/>
          </a:prstGeom>
          <a:noFill/>
        </p:spPr>
        <p:txBody>
          <a:bodyPr wrap="square" rtlCol="0">
            <a:spAutoFit/>
          </a:bodyPr>
          <a:lstStyle/>
          <a:p>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計５７</a:t>
            </a: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施設</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0" name="表 9"/>
          <p:cNvGraphicFramePr>
            <a:graphicFrameLocks noGrp="1"/>
          </p:cNvGraphicFramePr>
          <p:nvPr>
            <p:extLst/>
          </p:nvPr>
        </p:nvGraphicFramePr>
        <p:xfrm>
          <a:off x="203915" y="690297"/>
          <a:ext cx="4277933" cy="2061389"/>
        </p:xfrm>
        <a:graphic>
          <a:graphicData uri="http://schemas.openxmlformats.org/drawingml/2006/table">
            <a:tbl>
              <a:tblPr firstRow="1" bandRow="1">
                <a:tableStyleId>{5C22544A-7EE6-4342-B048-85BDC9FD1C3A}</a:tableStyleId>
              </a:tblPr>
              <a:tblGrid>
                <a:gridCol w="1019579">
                  <a:extLst>
                    <a:ext uri="{9D8B030D-6E8A-4147-A177-3AD203B41FA5}">
                      <a16:colId xmlns="" xmlns:a16="http://schemas.microsoft.com/office/drawing/2014/main" val="20000"/>
                    </a:ext>
                  </a:extLst>
                </a:gridCol>
                <a:gridCol w="2614411">
                  <a:extLst>
                    <a:ext uri="{9D8B030D-6E8A-4147-A177-3AD203B41FA5}">
                      <a16:colId xmlns="" xmlns:a16="http://schemas.microsoft.com/office/drawing/2014/main" val="20001"/>
                    </a:ext>
                  </a:extLst>
                </a:gridCol>
                <a:gridCol w="643943">
                  <a:extLst>
                    <a:ext uri="{9D8B030D-6E8A-4147-A177-3AD203B41FA5}">
                      <a16:colId xmlns="" xmlns:a16="http://schemas.microsoft.com/office/drawing/2014/main" val="20002"/>
                    </a:ext>
                  </a:extLst>
                </a:gridCol>
              </a:tblGrid>
              <a:tr h="251496">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施設区分</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施設種類</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導入数</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0">
                <a:tc rowSpan="4">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レクリエーション・スポーツ施設</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体育館</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２</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301133">
                <a:tc vMerge="1">
                  <a:txBody>
                    <a:bodyPr/>
                    <a:lstStyle/>
                    <a:p>
                      <a:endParaRPr kumimoji="1" lang="ja-JP" altLang="en-US"/>
                    </a:p>
                  </a:txBody>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競技場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３</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160109">
                <a:tc vMerge="1">
                  <a:txBody>
                    <a:bodyPr/>
                    <a:lstStyle/>
                    <a:p>
                      <a:endParaRPr kumimoji="1" lang="ja-JP" altLang="en-US"/>
                    </a:p>
                  </a:txBody>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休養施設（公衆浴場、海・山の家等）</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２</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160109">
                <a:tc vMerge="1">
                  <a:txBody>
                    <a:bodyPr/>
                    <a:lstStyle/>
                    <a:p>
                      <a:pPr algn="ctr"/>
                      <a:endParaRPr kumimoji="1" lang="ja-JP" altLang="en-US" sz="105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その他（府民の森など）</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１０</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0">
                <a:tc rowSpan="3">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基盤施設</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公園</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１８</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235131">
                <a:tc vMerge="1">
                  <a:txBody>
                    <a:bodyPr/>
                    <a:lstStyle/>
                    <a:p>
                      <a:endParaRPr kumimoji="1" lang="ja-JP" altLang="en-US"/>
                    </a:p>
                  </a:txBody>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駐車場</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４</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156754">
                <a:tc vMerge="1">
                  <a:txBody>
                    <a:bodyPr/>
                    <a:lstStyle/>
                    <a:p>
                      <a:endParaRPr kumimoji="1" lang="ja-JP" altLang="en-US"/>
                    </a:p>
                  </a:txBody>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その他</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１</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bl>
          </a:graphicData>
        </a:graphic>
      </p:graphicFrame>
      <p:graphicFrame>
        <p:nvGraphicFramePr>
          <p:cNvPr id="11" name="表 10"/>
          <p:cNvGraphicFramePr>
            <a:graphicFrameLocks noGrp="1"/>
          </p:cNvGraphicFramePr>
          <p:nvPr>
            <p:extLst/>
          </p:nvPr>
        </p:nvGraphicFramePr>
        <p:xfrm>
          <a:off x="4572000" y="692696"/>
          <a:ext cx="4290812" cy="2263140"/>
        </p:xfrm>
        <a:graphic>
          <a:graphicData uri="http://schemas.openxmlformats.org/drawingml/2006/table">
            <a:tbl>
              <a:tblPr firstRow="1" bandRow="1">
                <a:tableStyleId>{5C22544A-7EE6-4342-B048-85BDC9FD1C3A}</a:tableStyleId>
              </a:tblPr>
              <a:tblGrid>
                <a:gridCol w="1077745">
                  <a:extLst>
                    <a:ext uri="{9D8B030D-6E8A-4147-A177-3AD203B41FA5}">
                      <a16:colId xmlns="" xmlns:a16="http://schemas.microsoft.com/office/drawing/2014/main" val="20000"/>
                    </a:ext>
                  </a:extLst>
                </a:gridCol>
                <a:gridCol w="2569123">
                  <a:extLst>
                    <a:ext uri="{9D8B030D-6E8A-4147-A177-3AD203B41FA5}">
                      <a16:colId xmlns="" xmlns:a16="http://schemas.microsoft.com/office/drawing/2014/main" val="20001"/>
                    </a:ext>
                  </a:extLst>
                </a:gridCol>
                <a:gridCol w="643944">
                  <a:extLst>
                    <a:ext uri="{9D8B030D-6E8A-4147-A177-3AD203B41FA5}">
                      <a16:colId xmlns="" xmlns:a16="http://schemas.microsoft.com/office/drawing/2014/main" val="20002"/>
                    </a:ext>
                  </a:extLst>
                </a:gridCol>
              </a:tblGrid>
              <a:tr h="241973">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施設区分</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施設種類</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導入数</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0">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産業振興施設</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その他</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75625">
                <a:tc rowSpan="5">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文教施設</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博物館</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４</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181742">
                <a:tc vMerge="1">
                  <a:txBody>
                    <a:bodyPr/>
                    <a:lstStyle/>
                    <a:p>
                      <a:endParaRPr kumimoji="1" lang="ja-JP" altLang="en-US"/>
                    </a:p>
                  </a:txBody>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文化会館等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１</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162102">
                <a:tc vMerge="1">
                  <a:txBody>
                    <a:bodyPr/>
                    <a:lstStyle/>
                    <a:p>
                      <a:endParaRPr kumimoji="1" lang="ja-JP" altLang="en-US"/>
                    </a:p>
                  </a:txBody>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合宿所・研修所等</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１</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162102">
                <a:tc vMerge="1">
                  <a:txBody>
                    <a:bodyPr/>
                    <a:lstStyle/>
                    <a:p>
                      <a:pPr algn="ctr"/>
                      <a:endParaRPr kumimoji="1" lang="en-US" altLang="ja-JP" sz="105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図書館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162102">
                <a:tc vMerge="1">
                  <a:txBody>
                    <a:bodyPr/>
                    <a:lstStyle/>
                    <a:p>
                      <a:pPr algn="ctr"/>
                      <a:endParaRPr kumimoji="1" lang="en-US" altLang="ja-JP" sz="105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その他</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１</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167576">
                <a:tc rowSpan="2">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社会福祉施設</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福祉・保健センター</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２</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142462">
                <a:tc vMerge="1">
                  <a:txBody>
                    <a:bodyPr/>
                    <a:lstStyle/>
                    <a:p>
                      <a:endParaRPr kumimoji="1" lang="ja-JP" altLang="en-US"/>
                    </a:p>
                  </a:txBody>
                  <a:tcPr/>
                </a:tc>
                <a:tc>
                  <a:txBody>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その他</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４</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bl>
          </a:graphicData>
        </a:graphic>
      </p:graphicFrame>
      <p:sp>
        <p:nvSpPr>
          <p:cNvPr id="12" name="テキスト ボックス 11"/>
          <p:cNvSpPr txBox="1"/>
          <p:nvPr/>
        </p:nvSpPr>
        <p:spPr>
          <a:xfrm>
            <a:off x="2222709" y="373964"/>
            <a:ext cx="2812930" cy="276999"/>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営住宅を除く</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スライド番号プレースホルダー 7"/>
          <p:cNvSpPr>
            <a:spLocks noGrp="1"/>
          </p:cNvSpPr>
          <p:nvPr>
            <p:ph type="sldNum" sz="quarter" idx="12"/>
          </p:nvPr>
        </p:nvSpPr>
        <p:spPr/>
        <p:txBody>
          <a:bodyPr/>
          <a:lstStyle/>
          <a:p>
            <a:fld id="{138CA411-231B-42B9-AF63-97A64194AA60}" type="slidenum">
              <a:rPr lang="ja-JP" altLang="en-US" smtClean="0"/>
              <a:pPr/>
              <a:t>236</a:t>
            </a:fld>
            <a:endParaRPr lang="ja-JP" altLang="en-US"/>
          </a:p>
        </p:txBody>
      </p:sp>
    </p:spTree>
    <p:extLst>
      <p:ext uri="{BB962C8B-B14F-4D97-AF65-F5344CB8AC3E}">
        <p14:creationId xmlns:p14="http://schemas.microsoft.com/office/powerpoint/2010/main" val="12802013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4960197" y="3205765"/>
            <a:ext cx="3441869" cy="1782278"/>
          </a:xfrm>
          <a:prstGeom prst="rect">
            <a:avLst/>
          </a:prstGeom>
        </p:spPr>
      </p:pic>
      <p:pic>
        <p:nvPicPr>
          <p:cNvPr id="5" name="図 4"/>
          <p:cNvPicPr>
            <a:picLocks noChangeAspect="1"/>
          </p:cNvPicPr>
          <p:nvPr/>
        </p:nvPicPr>
        <p:blipFill>
          <a:blip r:embed="rId3"/>
          <a:stretch>
            <a:fillRect/>
          </a:stretch>
        </p:blipFill>
        <p:spPr>
          <a:xfrm>
            <a:off x="1039940" y="3205765"/>
            <a:ext cx="3427957" cy="1778219"/>
          </a:xfrm>
          <a:prstGeom prst="rect">
            <a:avLst/>
          </a:prstGeom>
        </p:spPr>
      </p:pic>
      <p:pic>
        <p:nvPicPr>
          <p:cNvPr id="1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8921" y="5053037"/>
            <a:ext cx="3433145" cy="1753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5858" y="5036800"/>
            <a:ext cx="3402039" cy="17696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テキスト ボックス 1"/>
          <p:cNvSpPr txBox="1"/>
          <p:nvPr/>
        </p:nvSpPr>
        <p:spPr>
          <a:xfrm>
            <a:off x="251520" y="44624"/>
            <a:ext cx="1173719" cy="338554"/>
          </a:xfrm>
          <a:prstGeom prst="rect">
            <a:avLst/>
          </a:prstGeom>
          <a:noFill/>
          <a:ln>
            <a:solidFill>
              <a:schemeClr val="bg1">
                <a:lumMod val="65000"/>
              </a:schemeClr>
            </a:solidFill>
          </a:ln>
        </p:spPr>
        <p:txBody>
          <a:bodyPr wrap="none" rtlCol="0">
            <a:spAutoFit/>
          </a:bodyPr>
          <a:lstStyle/>
          <a:p>
            <a:r>
              <a:rPr lang="ja-JP" altLang="en-US" sz="1600" dirty="0">
                <a:latin typeface="Meiryo UI" panose="020B0604030504040204" pitchFamily="50" charset="-128"/>
                <a:ea typeface="Meiryo UI" panose="020B0604030504040204" pitchFamily="50" charset="-128"/>
              </a:rPr>
              <a:t>改革</a:t>
            </a:r>
            <a:r>
              <a:rPr kumimoji="1" lang="ja-JP" altLang="en-US" sz="1600" dirty="0" smtClean="0">
                <a:latin typeface="Meiryo UI" panose="020B0604030504040204" pitchFamily="50" charset="-128"/>
                <a:ea typeface="Meiryo UI" panose="020B0604030504040204" pitchFamily="50" charset="-128"/>
              </a:rPr>
              <a:t>の効果</a:t>
            </a:r>
            <a:endParaRPr kumimoji="1" lang="ja-JP" altLang="en-US" sz="1600" dirty="0">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251520" y="349711"/>
            <a:ext cx="8729835" cy="569387"/>
          </a:xfrm>
          <a:prstGeom prst="rect">
            <a:avLst/>
          </a:prstGeom>
          <a:noFill/>
        </p:spPr>
        <p:txBody>
          <a:bodyPr wrap="square" rtlCol="0">
            <a:spAutoFit/>
          </a:bodyPr>
          <a:lstStyle/>
          <a:p>
            <a:r>
              <a:rPr kumimoji="1" lang="ja-JP" altLang="en-US" sz="1600" dirty="0" smtClean="0">
                <a:latin typeface="Meiryo UI" panose="020B0604030504040204" pitchFamily="50" charset="-128"/>
                <a:ea typeface="Meiryo UI" panose="020B0604030504040204" pitchFamily="50" charset="-128"/>
              </a:rPr>
              <a:t>　　</a:t>
            </a:r>
            <a:r>
              <a:rPr kumimoji="1" lang="ja-JP" altLang="en-US" sz="1500" dirty="0" smtClean="0">
                <a:latin typeface="Meiryo UI" panose="020B0604030504040204" pitchFamily="50" charset="-128"/>
                <a:ea typeface="Meiryo UI" panose="020B0604030504040204" pitchFamily="50" charset="-128"/>
              </a:rPr>
              <a:t>➣ 大阪は、制度発足当初から、全国的にもトップクラスの導入率を維持</a:t>
            </a:r>
            <a:endParaRPr kumimoji="1" lang="en-US" altLang="ja-JP" sz="1500" dirty="0" smtClean="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rPr>
              <a:t>　➣ 公募による選定、民間事業者の指定等を通じて、事業者による創意工夫ある施設運営が行われている</a:t>
            </a:r>
            <a:endParaRPr kumimoji="1" lang="en-US" altLang="ja-JP" sz="1500" dirty="0">
              <a:solidFill>
                <a:srgbClr val="FF0000"/>
              </a:solidFill>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633843" y="1357965"/>
            <a:ext cx="2812762" cy="461665"/>
          </a:xfrm>
          <a:prstGeom prst="rect">
            <a:avLst/>
          </a:prstGeom>
          <a:noFill/>
        </p:spPr>
        <p:txBody>
          <a:bodyPr wrap="square" rtlCol="0">
            <a:spAutoFit/>
          </a:bodyPr>
          <a:lstStyle/>
          <a:p>
            <a:r>
              <a:rPr lang="ja-JP" altLang="en-US" sz="800" dirty="0">
                <a:latin typeface="HGPｺﾞｼｯｸM" panose="020B0600000000000000" pitchFamily="50" charset="-128"/>
                <a:ea typeface="HGPｺﾞｼｯｸM" panose="020B0600000000000000" pitchFamily="50" charset="-128"/>
              </a:rPr>
              <a:t>出典</a:t>
            </a:r>
            <a:r>
              <a:rPr lang="ja-JP" altLang="en-US" sz="800" dirty="0" smtClean="0">
                <a:latin typeface="HGPｺﾞｼｯｸM" panose="020B0600000000000000" pitchFamily="50" charset="-128"/>
                <a:ea typeface="HGPｺﾞｼｯｸM" panose="020B0600000000000000" pitchFamily="50" charset="-128"/>
              </a:rPr>
              <a:t>：</a:t>
            </a:r>
            <a:r>
              <a:rPr kumimoji="1" lang="ja-JP" altLang="en-US" sz="800" dirty="0" smtClean="0">
                <a:latin typeface="HGPｺﾞｼｯｸM" panose="020B0600000000000000" pitchFamily="50" charset="-128"/>
                <a:ea typeface="HGPｺﾞｼｯｸM" panose="020B0600000000000000" pitchFamily="50" charset="-128"/>
              </a:rPr>
              <a:t>総務省 「公の施設の指定管理者制度の導入状況等に</a:t>
            </a:r>
            <a:endParaRPr kumimoji="1" lang="en-US" altLang="ja-JP" sz="800" dirty="0" smtClean="0">
              <a:latin typeface="HGPｺﾞｼｯｸM" panose="020B0600000000000000" pitchFamily="50" charset="-128"/>
              <a:ea typeface="HGPｺﾞｼｯｸM" panose="020B0600000000000000" pitchFamily="50" charset="-128"/>
            </a:endParaRPr>
          </a:p>
          <a:p>
            <a:r>
              <a:rPr lang="ja-JP" altLang="en-US" sz="800" dirty="0">
                <a:latin typeface="HGPｺﾞｼｯｸM" panose="020B0600000000000000" pitchFamily="50" charset="-128"/>
                <a:ea typeface="HGPｺﾞｼｯｸM" panose="020B0600000000000000" pitchFamily="50" charset="-128"/>
              </a:rPr>
              <a:t>　</a:t>
            </a:r>
            <a:r>
              <a:rPr lang="ja-JP" altLang="en-US" sz="800" dirty="0" smtClean="0">
                <a:latin typeface="HGPｺﾞｼｯｸM" panose="020B0600000000000000" pitchFamily="50" charset="-128"/>
                <a:ea typeface="HGPｺﾞｼｯｸM" panose="020B0600000000000000" pitchFamily="50" charset="-128"/>
              </a:rPr>
              <a:t>　　　</a:t>
            </a:r>
            <a:r>
              <a:rPr kumimoji="1" lang="ja-JP" altLang="en-US" sz="800" dirty="0" smtClean="0">
                <a:latin typeface="HGPｺﾞｼｯｸM" panose="020B0600000000000000" pitchFamily="50" charset="-128"/>
                <a:ea typeface="HGPｺﾞｼｯｸM" panose="020B0600000000000000" pitchFamily="50" charset="-128"/>
              </a:rPr>
              <a:t>関する調査」より、</a:t>
            </a:r>
            <a:r>
              <a:rPr lang="ja-JP" altLang="en-US" sz="800" dirty="0" smtClean="0">
                <a:latin typeface="HGPｺﾞｼｯｸM" panose="020B0600000000000000" pitchFamily="50" charset="-128"/>
                <a:ea typeface="HGPｺﾞｼｯｸM" panose="020B0600000000000000" pitchFamily="50" charset="-128"/>
              </a:rPr>
              <a:t>都道府県別指定管理者制度導入</a:t>
            </a:r>
            <a:endParaRPr lang="en-US" altLang="ja-JP" sz="800" dirty="0" smtClean="0">
              <a:latin typeface="HGPｺﾞｼｯｸM" panose="020B0600000000000000" pitchFamily="50" charset="-128"/>
              <a:ea typeface="HGPｺﾞｼｯｸM" panose="020B0600000000000000" pitchFamily="50" charset="-128"/>
            </a:endParaRPr>
          </a:p>
          <a:p>
            <a:r>
              <a:rPr lang="ja-JP" altLang="en-US" sz="800" dirty="0">
                <a:latin typeface="HGPｺﾞｼｯｸM" panose="020B0600000000000000" pitchFamily="50" charset="-128"/>
                <a:ea typeface="HGPｺﾞｼｯｸM" panose="020B0600000000000000" pitchFamily="50" charset="-128"/>
              </a:rPr>
              <a:t>　</a:t>
            </a:r>
            <a:r>
              <a:rPr lang="ja-JP" altLang="en-US" sz="800" dirty="0" smtClean="0">
                <a:latin typeface="HGPｺﾞｼｯｸM" panose="020B0600000000000000" pitchFamily="50" charset="-128"/>
                <a:ea typeface="HGPｺﾞｼｯｸM" panose="020B0600000000000000" pitchFamily="50" charset="-128"/>
              </a:rPr>
              <a:t>　　　施設数の割合を抽出　（公営住宅を除く）</a:t>
            </a:r>
            <a:endParaRPr kumimoji="1" lang="ja-JP" altLang="en-US" sz="800" dirty="0">
              <a:latin typeface="HGPｺﾞｼｯｸM" panose="020B0600000000000000" pitchFamily="50" charset="-128"/>
              <a:ea typeface="HGPｺﾞｼｯｸM" panose="020B0600000000000000" pitchFamily="50" charset="-128"/>
            </a:endParaRPr>
          </a:p>
        </p:txBody>
      </p:sp>
      <p:sp>
        <p:nvSpPr>
          <p:cNvPr id="4" name="テキスト ボックス 3"/>
          <p:cNvSpPr txBox="1"/>
          <p:nvPr/>
        </p:nvSpPr>
        <p:spPr>
          <a:xfrm>
            <a:off x="518147" y="948355"/>
            <a:ext cx="1821352" cy="261610"/>
          </a:xfrm>
          <a:prstGeom prst="rect">
            <a:avLst/>
          </a:prstGeom>
          <a:noFill/>
        </p:spPr>
        <p:txBody>
          <a:bodyPr wrap="square" rtlCol="0">
            <a:spAutoFit/>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（主要都府県の導入率）</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4549762" y="2892144"/>
            <a:ext cx="1835384" cy="261610"/>
          </a:xfrm>
          <a:prstGeom prst="rect">
            <a:avLst/>
          </a:prstGeom>
          <a:noFill/>
        </p:spPr>
        <p:txBody>
          <a:bodyPr wrap="square" rtlCol="0">
            <a:spAutoFit/>
          </a:bodyPr>
          <a:lstStyle/>
          <a:p>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（民間</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事</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業者の指定状況</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510979" y="2915116"/>
            <a:ext cx="1828520" cy="261610"/>
          </a:xfrm>
          <a:prstGeom prst="rect">
            <a:avLst/>
          </a:prstGeom>
          <a:noFill/>
        </p:spPr>
        <p:txBody>
          <a:bodyPr wrap="square" rtlCol="0">
            <a:spAutoFit/>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（公募による選定状況）</a:t>
            </a:r>
            <a:endParaRPr kumimoji="1"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54872" y="948137"/>
            <a:ext cx="3030274" cy="1826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テキスト ボックス 25"/>
          <p:cNvSpPr txBox="1"/>
          <p:nvPr/>
        </p:nvSpPr>
        <p:spPr>
          <a:xfrm>
            <a:off x="2248910" y="3089742"/>
            <a:ext cx="768789" cy="230832"/>
          </a:xfrm>
          <a:prstGeom prst="rect">
            <a:avLst/>
          </a:prstGeom>
          <a:solidFill>
            <a:srgbClr val="0070C0"/>
          </a:solidFill>
        </p:spPr>
        <p:txBody>
          <a:bodyPr wrap="square" rtlCol="0">
            <a:spAutoFit/>
          </a:bodyPr>
          <a:lstStyle/>
          <a:p>
            <a:pPr algn="ctr"/>
            <a:r>
              <a:rPr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a:t>
            </a:r>
            <a:endParaRPr kumimoji="1"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2219035" y="5003114"/>
            <a:ext cx="768789" cy="230832"/>
          </a:xfrm>
          <a:prstGeom prst="rect">
            <a:avLst/>
          </a:prstGeom>
          <a:solidFill>
            <a:srgbClr val="0070C0"/>
          </a:solidFill>
        </p:spPr>
        <p:txBody>
          <a:bodyPr wrap="square" rtlCol="0">
            <a:spAutoFit/>
          </a:bodyPr>
          <a:lstStyle/>
          <a:p>
            <a:pPr algn="ctr"/>
            <a:r>
              <a:rPr lang="ja-JP" altLang="en-US" sz="9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大阪市</a:t>
            </a:r>
            <a:endParaRPr kumimoji="1"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6301099" y="4978144"/>
            <a:ext cx="768789" cy="230832"/>
          </a:xfrm>
          <a:prstGeom prst="rect">
            <a:avLst/>
          </a:prstGeom>
          <a:solidFill>
            <a:srgbClr val="0070C0"/>
          </a:solidFill>
        </p:spPr>
        <p:txBody>
          <a:bodyPr wrap="square" rtlCol="0">
            <a:spAutoFit/>
          </a:bodyPr>
          <a:lstStyle/>
          <a:p>
            <a:pPr algn="ctr"/>
            <a:r>
              <a:rPr lang="ja-JP" altLang="en-US" sz="9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大阪市</a:t>
            </a:r>
            <a:endParaRPr kumimoji="1"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6245849" y="3068871"/>
            <a:ext cx="768789" cy="230832"/>
          </a:xfrm>
          <a:prstGeom prst="rect">
            <a:avLst/>
          </a:prstGeom>
          <a:solidFill>
            <a:srgbClr val="0070C0"/>
          </a:solidFill>
        </p:spPr>
        <p:txBody>
          <a:bodyPr wrap="square" rtlCol="0">
            <a:spAutoFit/>
          </a:bodyPr>
          <a:lstStyle/>
          <a:p>
            <a:pPr algn="ctr"/>
            <a:r>
              <a:rPr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a:t>
            </a:r>
            <a:endParaRPr kumimoji="1" lang="ja-JP" altLang="en-US" sz="9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円/楕円 6"/>
          <p:cNvSpPr/>
          <p:nvPr/>
        </p:nvSpPr>
        <p:spPr>
          <a:xfrm>
            <a:off x="3446605" y="4337771"/>
            <a:ext cx="884100" cy="401039"/>
          </a:xfrm>
          <a:prstGeom prst="ellipse">
            <a:avLst/>
          </a:prstGeom>
          <a:solidFill>
            <a:srgbClr val="FFFF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HGPｺﾞｼｯｸM" panose="020B0600000000000000" pitchFamily="50" charset="-128"/>
                <a:ea typeface="HGPｺﾞｼｯｸM" panose="020B0600000000000000" pitchFamily="50" charset="-128"/>
              </a:rPr>
              <a:t>公募割合</a:t>
            </a:r>
            <a:r>
              <a:rPr kumimoji="1" lang="en-US" altLang="ja-JP" sz="800" dirty="0" smtClean="0">
                <a:solidFill>
                  <a:schemeClr val="tx1"/>
                </a:solidFill>
                <a:latin typeface="HGPｺﾞｼｯｸM" panose="020B0600000000000000" pitchFamily="50" charset="-128"/>
                <a:ea typeface="HGPｺﾞｼｯｸM" panose="020B0600000000000000" pitchFamily="50" charset="-128"/>
              </a:rPr>
              <a:t>9</a:t>
            </a:r>
            <a:r>
              <a:rPr kumimoji="1" lang="ja-JP" altLang="en-US" sz="800" dirty="0" smtClean="0">
                <a:solidFill>
                  <a:schemeClr val="tx1"/>
                </a:solidFill>
                <a:latin typeface="HGPｺﾞｼｯｸM" panose="020B0600000000000000" pitchFamily="50" charset="-128"/>
                <a:ea typeface="HGPｺﾞｼｯｸM" panose="020B0600000000000000" pitchFamily="50" charset="-128"/>
              </a:rPr>
              <a:t>３％</a:t>
            </a:r>
            <a:endParaRPr kumimoji="1" lang="ja-JP" altLang="en-US" sz="800" dirty="0">
              <a:solidFill>
                <a:schemeClr val="tx1"/>
              </a:solidFill>
              <a:latin typeface="HGPｺﾞｼｯｸM" panose="020B0600000000000000" pitchFamily="50" charset="-128"/>
              <a:ea typeface="HGPｺﾞｼｯｸM" panose="020B0600000000000000" pitchFamily="50" charset="-128"/>
            </a:endParaRPr>
          </a:p>
        </p:txBody>
      </p:sp>
      <p:sp>
        <p:nvSpPr>
          <p:cNvPr id="20" name="円/楕円 19"/>
          <p:cNvSpPr/>
          <p:nvPr/>
        </p:nvSpPr>
        <p:spPr>
          <a:xfrm>
            <a:off x="3446605" y="6209523"/>
            <a:ext cx="884100" cy="401039"/>
          </a:xfrm>
          <a:prstGeom prst="ellipse">
            <a:avLst/>
          </a:prstGeom>
          <a:solidFill>
            <a:srgbClr val="FFFF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tx1"/>
                </a:solidFill>
                <a:latin typeface="HGPｺﾞｼｯｸM" panose="020B0600000000000000" pitchFamily="50" charset="-128"/>
                <a:ea typeface="HGPｺﾞｼｯｸM" panose="020B0600000000000000" pitchFamily="50" charset="-128"/>
              </a:rPr>
              <a:t>公募割合</a:t>
            </a:r>
            <a:r>
              <a:rPr kumimoji="1" lang="en-US" altLang="ja-JP" sz="800" dirty="0" smtClean="0">
                <a:solidFill>
                  <a:schemeClr val="tx1"/>
                </a:solidFill>
                <a:latin typeface="HGPｺﾞｼｯｸM" panose="020B0600000000000000" pitchFamily="50" charset="-128"/>
                <a:ea typeface="HGPｺﾞｼｯｸM" panose="020B0600000000000000" pitchFamily="50" charset="-128"/>
              </a:rPr>
              <a:t>98</a:t>
            </a:r>
            <a:r>
              <a:rPr kumimoji="1" lang="ja-JP" altLang="en-US" sz="800"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dirty="0">
              <a:solidFill>
                <a:schemeClr val="tx1"/>
              </a:solidFill>
              <a:latin typeface="HGPｺﾞｼｯｸM" panose="020B0600000000000000" pitchFamily="50" charset="-128"/>
              <a:ea typeface="HGPｺﾞｼｯｸM" panose="020B0600000000000000" pitchFamily="50" charset="-128"/>
            </a:endParaRPr>
          </a:p>
        </p:txBody>
      </p:sp>
      <p:sp>
        <p:nvSpPr>
          <p:cNvPr id="21" name="円/楕円 20"/>
          <p:cNvSpPr/>
          <p:nvPr/>
        </p:nvSpPr>
        <p:spPr>
          <a:xfrm>
            <a:off x="7418724" y="4323173"/>
            <a:ext cx="884100" cy="401039"/>
          </a:xfrm>
          <a:prstGeom prst="ellipse">
            <a:avLst/>
          </a:prstGeom>
          <a:solidFill>
            <a:srgbClr val="FFFF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HGPｺﾞｼｯｸM" panose="020B0600000000000000" pitchFamily="50" charset="-128"/>
                <a:ea typeface="HGPｺﾞｼｯｸM" panose="020B0600000000000000" pitchFamily="50" charset="-128"/>
              </a:rPr>
              <a:t>民間</a:t>
            </a:r>
            <a:r>
              <a:rPr kumimoji="1" lang="ja-JP" altLang="en-US" sz="800" dirty="0" smtClean="0">
                <a:solidFill>
                  <a:schemeClr val="tx1"/>
                </a:solidFill>
                <a:latin typeface="HGPｺﾞｼｯｸM" panose="020B0600000000000000" pitchFamily="50" charset="-128"/>
                <a:ea typeface="HGPｺﾞｼｯｸM" panose="020B0600000000000000" pitchFamily="50" charset="-128"/>
              </a:rPr>
              <a:t>割合</a:t>
            </a:r>
            <a:r>
              <a:rPr kumimoji="1" lang="en-US" altLang="ja-JP" sz="800" dirty="0" smtClean="0">
                <a:solidFill>
                  <a:schemeClr val="tx1"/>
                </a:solidFill>
                <a:latin typeface="HGPｺﾞｼｯｸM" panose="020B0600000000000000" pitchFamily="50" charset="-128"/>
                <a:ea typeface="HGPｺﾞｼｯｸM" panose="020B0600000000000000" pitchFamily="50" charset="-128"/>
              </a:rPr>
              <a:t>93</a:t>
            </a:r>
            <a:r>
              <a:rPr kumimoji="1" lang="ja-JP" altLang="en-US" sz="800"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dirty="0">
              <a:solidFill>
                <a:schemeClr val="tx1"/>
              </a:solidFill>
              <a:latin typeface="HGPｺﾞｼｯｸM" panose="020B0600000000000000" pitchFamily="50" charset="-128"/>
              <a:ea typeface="HGPｺﾞｼｯｸM" panose="020B0600000000000000" pitchFamily="50" charset="-128"/>
            </a:endParaRPr>
          </a:p>
        </p:txBody>
      </p:sp>
      <p:sp>
        <p:nvSpPr>
          <p:cNvPr id="23" name="円/楕円 22"/>
          <p:cNvSpPr/>
          <p:nvPr/>
        </p:nvSpPr>
        <p:spPr>
          <a:xfrm>
            <a:off x="7433637" y="6185569"/>
            <a:ext cx="884100" cy="401039"/>
          </a:xfrm>
          <a:prstGeom prst="ellipse">
            <a:avLst/>
          </a:prstGeom>
          <a:solidFill>
            <a:srgbClr val="FFFF00"/>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HGPｺﾞｼｯｸM" panose="020B0600000000000000" pitchFamily="50" charset="-128"/>
                <a:ea typeface="HGPｺﾞｼｯｸM" panose="020B0600000000000000" pitchFamily="50" charset="-128"/>
              </a:rPr>
              <a:t>民間</a:t>
            </a:r>
            <a:r>
              <a:rPr kumimoji="1" lang="ja-JP" altLang="en-US" sz="800" dirty="0" smtClean="0">
                <a:solidFill>
                  <a:schemeClr val="tx1"/>
                </a:solidFill>
                <a:latin typeface="HGPｺﾞｼｯｸM" panose="020B0600000000000000" pitchFamily="50" charset="-128"/>
                <a:ea typeface="HGPｺﾞｼｯｸM" panose="020B0600000000000000" pitchFamily="50" charset="-128"/>
              </a:rPr>
              <a:t>割合</a:t>
            </a:r>
            <a:r>
              <a:rPr kumimoji="1" lang="en-US" altLang="ja-JP" sz="800" dirty="0" smtClean="0">
                <a:solidFill>
                  <a:schemeClr val="tx1"/>
                </a:solidFill>
                <a:latin typeface="HGPｺﾞｼｯｸM" panose="020B0600000000000000" pitchFamily="50" charset="-128"/>
                <a:ea typeface="HGPｺﾞｼｯｸM" panose="020B0600000000000000" pitchFamily="50" charset="-128"/>
              </a:rPr>
              <a:t>98</a:t>
            </a:r>
            <a:r>
              <a:rPr kumimoji="1" lang="ja-JP" altLang="en-US" sz="800" dirty="0" smtClean="0">
                <a:solidFill>
                  <a:schemeClr val="tx1"/>
                </a:solidFill>
                <a:latin typeface="HGPｺﾞｼｯｸM" panose="020B0600000000000000" pitchFamily="50" charset="-128"/>
                <a:ea typeface="HGPｺﾞｼｯｸM" panose="020B0600000000000000" pitchFamily="50" charset="-128"/>
              </a:rPr>
              <a:t>％</a:t>
            </a:r>
            <a:endParaRPr kumimoji="1" lang="ja-JP" altLang="en-US" sz="800" dirty="0">
              <a:solidFill>
                <a:schemeClr val="tx1"/>
              </a:solidFill>
              <a:latin typeface="HGPｺﾞｼｯｸM" panose="020B0600000000000000" pitchFamily="50" charset="-128"/>
              <a:ea typeface="HGPｺﾞｼｯｸM" panose="020B0600000000000000" pitchFamily="50" charset="-128"/>
            </a:endParaRPr>
          </a:p>
        </p:txBody>
      </p:sp>
      <p:sp>
        <p:nvSpPr>
          <p:cNvPr id="27" name="テキスト ボックス 26"/>
          <p:cNvSpPr txBox="1"/>
          <p:nvPr/>
        </p:nvSpPr>
        <p:spPr>
          <a:xfrm>
            <a:off x="7061378" y="2422673"/>
            <a:ext cx="2002116" cy="738664"/>
          </a:xfrm>
          <a:prstGeom prst="rect">
            <a:avLst/>
          </a:prstGeom>
          <a:noFill/>
        </p:spPr>
        <p:txBody>
          <a:bodyPr wrap="square" rtlCol="0">
            <a:spAutoFit/>
          </a:bodyPr>
          <a:lstStyle/>
          <a:p>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各年４月</a:t>
            </a:r>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日現在</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「外郭」には、指定出資法人（外郭団体）の</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他に、地方独立行政法人及び市町村</a:t>
            </a:r>
            <a:r>
              <a:rPr lang="ja-JP" altLang="en-US" sz="700" dirty="0">
                <a:latin typeface="Meiryo UI" panose="020B0604030504040204" pitchFamily="50" charset="-128"/>
                <a:ea typeface="Meiryo UI" panose="020B0604030504040204" pitchFamily="50" charset="-128"/>
                <a:cs typeface="Meiryo UI" panose="020B0604030504040204" pitchFamily="50" charset="-128"/>
              </a:rPr>
              <a:t>を含む</a:t>
            </a:r>
          </a:p>
          <a:p>
            <a:r>
              <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大阪府では、府営住宅について、地域ブロック</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7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単位で指定管理者制度を導入しているが、</a:t>
            </a:r>
            <a:endParaRPr kumimoji="1"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7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700" dirty="0" smtClean="0">
                <a:latin typeface="Meiryo UI" panose="020B0604030504040204" pitchFamily="50" charset="-128"/>
                <a:ea typeface="Meiryo UI" panose="020B0604030504040204" pitchFamily="50" charset="-128"/>
                <a:cs typeface="Meiryo UI" panose="020B0604030504040204" pitchFamily="50" charset="-128"/>
              </a:rPr>
              <a:t>ここで府営住宅は除いている</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スライド番号プレースホルダー 11"/>
          <p:cNvSpPr>
            <a:spLocks noGrp="1"/>
          </p:cNvSpPr>
          <p:nvPr>
            <p:ph type="sldNum" sz="quarter" idx="12"/>
          </p:nvPr>
        </p:nvSpPr>
        <p:spPr/>
        <p:txBody>
          <a:bodyPr/>
          <a:lstStyle/>
          <a:p>
            <a:fld id="{138CA411-231B-42B9-AF63-97A64194AA60}" type="slidenum">
              <a:rPr lang="ja-JP" altLang="en-US" smtClean="0"/>
              <a:pPr/>
              <a:t>237</a:t>
            </a:fld>
            <a:endParaRPr lang="ja-JP" altLang="en-US"/>
          </a:p>
        </p:txBody>
      </p:sp>
    </p:spTree>
    <p:extLst>
      <p:ext uri="{BB962C8B-B14F-4D97-AF65-F5344CB8AC3E}">
        <p14:creationId xmlns:p14="http://schemas.microsoft.com/office/powerpoint/2010/main" val="843102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線コネクタ 2"/>
          <p:cNvCxnSpPr/>
          <p:nvPr/>
        </p:nvCxnSpPr>
        <p:spPr>
          <a:xfrm>
            <a:off x="175967" y="422427"/>
            <a:ext cx="86975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2683695" y="22317"/>
            <a:ext cx="2063385" cy="400110"/>
          </a:xfrm>
          <a:prstGeom prst="rect">
            <a:avLst/>
          </a:prstGeom>
          <a:noFill/>
        </p:spPr>
        <p:txBody>
          <a:bodyPr wrap="none" rtlCol="0">
            <a:spAutoFit/>
          </a:bodyPr>
          <a:lstStyle/>
          <a:p>
            <a:r>
              <a:rPr lang="ja-JP" altLang="en-US" sz="2000" dirty="0" smtClean="0">
                <a:latin typeface="Meiryo UI" panose="020B0604030504040204" pitchFamily="50" charset="-128"/>
                <a:ea typeface="Meiryo UI" panose="020B0604030504040204" pitchFamily="50" charset="-128"/>
              </a:rPr>
              <a:t>　大阪府営公園　</a:t>
            </a:r>
            <a:endParaRPr kumimoji="1" lang="ja-JP" altLang="en-US" sz="2000" dirty="0">
              <a:latin typeface="Meiryo UI" panose="020B0604030504040204" pitchFamily="50" charset="-128"/>
              <a:ea typeface="Meiryo UI" panose="020B0604030504040204" pitchFamily="50" charset="-128"/>
            </a:endParaRPr>
          </a:p>
        </p:txBody>
      </p:sp>
      <p:sp>
        <p:nvSpPr>
          <p:cNvPr id="18" name="タイトル 1"/>
          <p:cNvSpPr txBox="1">
            <a:spLocks/>
          </p:cNvSpPr>
          <p:nvPr/>
        </p:nvSpPr>
        <p:spPr>
          <a:xfrm>
            <a:off x="97398" y="1299801"/>
            <a:ext cx="3916185" cy="909351"/>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イベント開催による利用者増の取組</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p>
          <a:p>
            <a:pPr algn="l"/>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指定管理導入後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イベント開催数、参加者数は、</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３</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倍</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増加</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0" y="5652"/>
            <a:ext cx="2733676" cy="307777"/>
          </a:xfrm>
          <a:prstGeom prst="rect">
            <a:avLst/>
          </a:prstGeom>
          <a:noFill/>
        </p:spPr>
        <p:txBody>
          <a:bodyPr wrap="square" rtlCol="0">
            <a:spAutoFit/>
          </a:bodyPr>
          <a:lstStyle/>
          <a:p>
            <a:r>
              <a:rPr kumimoji="1" lang="ja-JP" altLang="en-US" sz="1400" dirty="0" smtClean="0">
                <a:latin typeface="Meiryo UI" panose="020B0604030504040204" pitchFamily="50" charset="-128"/>
                <a:ea typeface="Meiryo UI" panose="020B0604030504040204" pitchFamily="50" charset="-128"/>
              </a:rPr>
              <a:t>指定管理者制度導入の効果例</a:t>
            </a:r>
            <a:endParaRPr kumimoji="1" lang="ja-JP" altLang="en-US" sz="1400" dirty="0">
              <a:latin typeface="Meiryo UI" panose="020B0604030504040204" pitchFamily="50" charset="-128"/>
              <a:ea typeface="Meiryo UI" panose="020B0604030504040204" pitchFamily="50" charset="-128"/>
            </a:endParaRPr>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1885" y="1236933"/>
            <a:ext cx="3612333" cy="2152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角丸四角形 14"/>
          <p:cNvSpPr/>
          <p:nvPr/>
        </p:nvSpPr>
        <p:spPr>
          <a:xfrm>
            <a:off x="207965" y="486443"/>
            <a:ext cx="8633580" cy="655263"/>
          </a:xfrm>
          <a:prstGeom prst="roundRect">
            <a:avLst>
              <a:gd name="adj" fmla="val 13437"/>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Meiryo UI" panose="020B0604030504040204" pitchFamily="50" charset="-128"/>
                <a:ea typeface="Meiryo UI" panose="020B0604030504040204" pitchFamily="50" charset="-128"/>
              </a:rPr>
              <a:t>府営公園（</a:t>
            </a:r>
            <a:r>
              <a:rPr lang="en-US" altLang="ja-JP" sz="1600" b="1" dirty="0">
                <a:solidFill>
                  <a:schemeClr val="tx1"/>
                </a:solidFill>
                <a:latin typeface="Meiryo UI" panose="020B0604030504040204" pitchFamily="50" charset="-128"/>
                <a:ea typeface="Meiryo UI" panose="020B0604030504040204" pitchFamily="50" charset="-128"/>
              </a:rPr>
              <a:t>19</a:t>
            </a:r>
            <a:r>
              <a:rPr lang="ja-JP" altLang="en-US" sz="1600" b="1" dirty="0" smtClean="0">
                <a:solidFill>
                  <a:schemeClr val="tx1"/>
                </a:solidFill>
                <a:latin typeface="Meiryo UI" panose="020B0604030504040204" pitchFamily="50" charset="-128"/>
                <a:ea typeface="Meiryo UI" panose="020B0604030504040204" pitchFamily="50" charset="-128"/>
              </a:rPr>
              <a:t>公園）</a:t>
            </a:r>
            <a:r>
              <a:rPr lang="ja-JP" altLang="en-US" sz="1600" b="1" dirty="0">
                <a:solidFill>
                  <a:schemeClr val="tx1"/>
                </a:solidFill>
                <a:latin typeface="Meiryo UI" panose="020B0604030504040204" pitchFamily="50" charset="-128"/>
                <a:ea typeface="Meiryo UI" panose="020B0604030504040204" pitchFamily="50" charset="-128"/>
              </a:rPr>
              <a:t>では、</a:t>
            </a:r>
            <a:r>
              <a:rPr lang="en-US" altLang="ja-JP" sz="1600" b="1" dirty="0">
                <a:solidFill>
                  <a:schemeClr val="tx1"/>
                </a:solidFill>
                <a:latin typeface="Meiryo UI" panose="020B0604030504040204" pitchFamily="50" charset="-128"/>
                <a:ea typeface="Meiryo UI" panose="020B0604030504040204" pitchFamily="50" charset="-128"/>
              </a:rPr>
              <a:t>2006</a:t>
            </a:r>
            <a:r>
              <a:rPr lang="ja-JP" altLang="en-US" sz="1600" b="1" dirty="0">
                <a:solidFill>
                  <a:schemeClr val="tx1"/>
                </a:solidFill>
                <a:latin typeface="Meiryo UI" panose="020B0604030504040204" pitchFamily="50" charset="-128"/>
                <a:ea typeface="Meiryo UI" panose="020B0604030504040204" pitchFamily="50" charset="-128"/>
              </a:rPr>
              <a:t>年度の指定管理者制度を</a:t>
            </a:r>
            <a:r>
              <a:rPr lang="ja-JP" altLang="en-US" sz="1600" b="1" dirty="0" smtClean="0">
                <a:solidFill>
                  <a:schemeClr val="tx1"/>
                </a:solidFill>
                <a:latin typeface="Meiryo UI" panose="020B0604030504040204" pitchFamily="50" charset="-128"/>
                <a:ea typeface="Meiryo UI" panose="020B0604030504040204" pitchFamily="50" charset="-128"/>
              </a:rPr>
              <a:t>導入後、精力的</a:t>
            </a:r>
            <a:r>
              <a:rPr lang="ja-JP" altLang="en-US" sz="1600" b="1" dirty="0">
                <a:solidFill>
                  <a:schemeClr val="tx1"/>
                </a:solidFill>
                <a:latin typeface="Meiryo UI" panose="020B0604030504040204" pitchFamily="50" charset="-128"/>
                <a:ea typeface="Meiryo UI" panose="020B0604030504040204" pitchFamily="50" charset="-128"/>
              </a:rPr>
              <a:t>な</a:t>
            </a:r>
            <a:r>
              <a:rPr lang="ja-JP" altLang="en-US" sz="1600" b="1" dirty="0" smtClean="0">
                <a:solidFill>
                  <a:schemeClr val="tx1"/>
                </a:solidFill>
                <a:latin typeface="Meiryo UI" panose="020B0604030504040204" pitchFamily="50" charset="-128"/>
                <a:ea typeface="Meiryo UI" panose="020B0604030504040204" pitchFamily="50" charset="-128"/>
              </a:rPr>
              <a:t>イベント開催や、</a:t>
            </a:r>
            <a:endParaRPr lang="en-US" altLang="ja-JP" sz="1600" b="1" dirty="0" smtClean="0">
              <a:solidFill>
                <a:schemeClr val="tx1"/>
              </a:solidFill>
              <a:latin typeface="Meiryo UI" panose="020B0604030504040204" pitchFamily="50" charset="-128"/>
              <a:ea typeface="Meiryo UI" panose="020B0604030504040204" pitchFamily="50" charset="-128"/>
            </a:endParaRPr>
          </a:p>
          <a:p>
            <a:r>
              <a:rPr lang="ja-JP" altLang="en-US" sz="1600" b="1" dirty="0">
                <a:solidFill>
                  <a:schemeClr val="tx1"/>
                </a:solidFill>
                <a:latin typeface="Meiryo UI" panose="020B0604030504040204" pitchFamily="50" charset="-128"/>
                <a:ea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rPr>
              <a:t>利便性向上のための取組み</a:t>
            </a:r>
            <a:r>
              <a:rPr lang="ja-JP" altLang="en-US" sz="1600" b="1" dirty="0">
                <a:solidFill>
                  <a:schemeClr val="tx1"/>
                </a:solidFill>
                <a:latin typeface="Meiryo UI" panose="020B0604030504040204" pitchFamily="50" charset="-128"/>
                <a:ea typeface="Meiryo UI" panose="020B0604030504040204" pitchFamily="50" charset="-128"/>
              </a:rPr>
              <a:t>を進めている</a:t>
            </a:r>
            <a:r>
              <a:rPr lang="ja-JP" altLang="en-US" sz="1600" b="1" dirty="0" smtClean="0">
                <a:solidFill>
                  <a:schemeClr val="tx1"/>
                </a:solidFill>
                <a:latin typeface="Meiryo UI" panose="020B0604030504040204" pitchFamily="50" charset="-128"/>
                <a:ea typeface="Meiryo UI" panose="020B0604030504040204" pitchFamily="50" charset="-128"/>
              </a:rPr>
              <a:t>。</a:t>
            </a:r>
            <a:endParaRPr lang="en-US" altLang="ja-JP" sz="1600" b="1" dirty="0">
              <a:solidFill>
                <a:schemeClr val="tx1"/>
              </a:solidFill>
              <a:latin typeface="Meiryo UI" panose="020B0604030504040204" pitchFamily="50" charset="-128"/>
              <a:ea typeface="Meiryo UI" panose="020B0604030504040204" pitchFamily="50" charset="-128"/>
            </a:endParaRPr>
          </a:p>
        </p:txBody>
      </p:sp>
      <p:pic>
        <p:nvPicPr>
          <p:cNvPr id="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5341" y="3660092"/>
            <a:ext cx="3442839" cy="2595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67829" y="3660092"/>
            <a:ext cx="3656389" cy="2576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テキスト ボックス 16"/>
          <p:cNvSpPr txBox="1"/>
          <p:nvPr/>
        </p:nvSpPr>
        <p:spPr>
          <a:xfrm>
            <a:off x="97398" y="3048071"/>
            <a:ext cx="8330237" cy="630942"/>
          </a:xfrm>
          <a:prstGeom prst="rect">
            <a:avLst/>
          </a:prstGeom>
          <a:noFill/>
          <a:ln>
            <a:noFill/>
          </a:ln>
        </p:spPr>
        <p:txBody>
          <a:bodyPr wrap="square" rtlCol="0">
            <a:spAutoFit/>
          </a:bodyPr>
          <a:lstStyle/>
          <a:p>
            <a:pPr>
              <a:lnSpc>
                <a:spcPts val="1400"/>
              </a:lnSpc>
            </a:pP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売店・飲食店の誘致等による利便性向上の取組</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a:t>
            </a:r>
          </a:p>
          <a:p>
            <a:pPr>
              <a:lnSpc>
                <a:spcPts val="1400"/>
              </a:lnSpc>
            </a:pP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年度から民間の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ノウハウによる売店・飲食店等の便益施設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の設置や、にぎわいイベントを開始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二等辺三角形 3"/>
          <p:cNvSpPr/>
          <p:nvPr/>
        </p:nvSpPr>
        <p:spPr>
          <a:xfrm rot="10800000">
            <a:off x="951227" y="6255821"/>
            <a:ext cx="2762250" cy="1714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タイトル 1"/>
          <p:cNvSpPr txBox="1">
            <a:spLocks/>
          </p:cNvSpPr>
          <p:nvPr/>
        </p:nvSpPr>
        <p:spPr>
          <a:xfrm>
            <a:off x="1126734" y="6411974"/>
            <a:ext cx="2235591" cy="454675"/>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☆公園利用者の利便性向上</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☆施設許可</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使用料</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の府</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収入</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二等辺三角形 20"/>
          <p:cNvSpPr/>
          <p:nvPr/>
        </p:nvSpPr>
        <p:spPr>
          <a:xfrm rot="10800000">
            <a:off x="5014898" y="6255821"/>
            <a:ext cx="2762250" cy="171450"/>
          </a:xfrm>
          <a:prstGeom prst="triangl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タイトル 1"/>
          <p:cNvSpPr txBox="1">
            <a:spLocks/>
          </p:cNvSpPr>
          <p:nvPr/>
        </p:nvSpPr>
        <p:spPr>
          <a:xfrm>
            <a:off x="4879160" y="6427272"/>
            <a:ext cx="3033727" cy="454675"/>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☆府民サービスの向上、にぎわい創出</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☆占用料の府収入、指定管理者の収益向上</a:t>
            </a:r>
            <a:endParaRPr lang="en-US" altLang="ja-JP" sz="12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6"/>
          <p:cNvSpPr>
            <a:spLocks noGrp="1"/>
          </p:cNvSpPr>
          <p:nvPr>
            <p:ph type="sldNum" sz="quarter" idx="12"/>
          </p:nvPr>
        </p:nvSpPr>
        <p:spPr/>
        <p:txBody>
          <a:bodyPr/>
          <a:lstStyle/>
          <a:p>
            <a:fld id="{138CA411-231B-42B9-AF63-97A64194AA60}" type="slidenum">
              <a:rPr lang="ja-JP" altLang="en-US" smtClean="0"/>
              <a:pPr/>
              <a:t>238</a:t>
            </a:fld>
            <a:endParaRPr lang="ja-JP" altLang="en-US"/>
          </a:p>
        </p:txBody>
      </p:sp>
    </p:spTree>
    <p:extLst>
      <p:ext uri="{BB962C8B-B14F-4D97-AF65-F5344CB8AC3E}">
        <p14:creationId xmlns:p14="http://schemas.microsoft.com/office/powerpoint/2010/main" val="22453961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テキスト ボックス 16"/>
          <p:cNvSpPr txBox="1"/>
          <p:nvPr/>
        </p:nvSpPr>
        <p:spPr>
          <a:xfrm>
            <a:off x="150832" y="3187764"/>
            <a:ext cx="8907443" cy="761747"/>
          </a:xfrm>
          <a:prstGeom prst="rect">
            <a:avLst/>
          </a:prstGeom>
          <a:solidFill>
            <a:schemeClr val="accent4">
              <a:lumMod val="40000"/>
              <a:lumOff val="60000"/>
            </a:schemeClr>
          </a:solidFill>
          <a:ln>
            <a:noFill/>
          </a:ln>
        </p:spPr>
        <p:txBody>
          <a:bodyPr wrap="square" rtlCol="0">
            <a:spAutoFit/>
          </a:bodyPr>
          <a:lstStyle/>
          <a:p>
            <a:pPr>
              <a:lnSpc>
                <a:spcPct val="150000"/>
              </a:lnSpc>
            </a:pPr>
            <a:r>
              <a:rPr lang="ja-JP" altLang="en-US" sz="15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年間来場者数が</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年間で約</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440</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万人（約</a:t>
            </a:r>
            <a:r>
              <a:rPr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割）増加</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 苦情（要望）が、全体で１／３に減少　</a:t>
            </a:r>
            <a:endParaRPr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179512" y="332656"/>
            <a:ext cx="869757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タイトル 1"/>
          <p:cNvSpPr txBox="1">
            <a:spLocks/>
          </p:cNvSpPr>
          <p:nvPr/>
        </p:nvSpPr>
        <p:spPr>
          <a:xfrm>
            <a:off x="4168397" y="6322040"/>
            <a:ext cx="3356354" cy="528151"/>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20000"/>
              </a:lnSpc>
            </a:pP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○全体</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件数は</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／３に減少。</a:t>
            </a:r>
            <a:endParaRPr lang="en-US" altLang="ja-JP"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lnSpc>
                <a:spcPct val="120000"/>
              </a:lnSpc>
            </a:pP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特に、ゴミ・生き物関係の苦情・不法投棄が減少（清掃など日常管理での対応）</a:t>
            </a:r>
            <a:endParaRPr lang="en-US" altLang="ja-JP"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l">
              <a:lnSpc>
                <a:spcPct val="120000"/>
              </a:lnSpc>
            </a:pP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○「その他」の配分が増加。（利用者のマナーに関する</a:t>
            </a:r>
            <a:r>
              <a:rPr lang="ja-JP" altLang="en-US" sz="7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苦情</a:t>
            </a:r>
            <a:r>
              <a:rPr lang="ja-JP" altLang="en-US" sz="7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が増加している。</a:t>
            </a:r>
            <a:r>
              <a:rPr lang="ja-JP" altLang="en-US" sz="8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8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251520" y="3284984"/>
            <a:ext cx="1252266" cy="307777"/>
          </a:xfrm>
          <a:prstGeom prst="rect">
            <a:avLst/>
          </a:prstGeom>
          <a:solidFill>
            <a:schemeClr val="bg1"/>
          </a:solidFill>
          <a:ln>
            <a:solidFill>
              <a:schemeClr val="bg1">
                <a:lumMod val="65000"/>
              </a:schemeClr>
            </a:solidFill>
          </a:ln>
        </p:spPr>
        <p:txBody>
          <a:bodyPr wrap="none" rtlCol="0">
            <a:spAutoFit/>
          </a:bodyPr>
          <a:lstStyle/>
          <a:p>
            <a:r>
              <a:rPr kumimoji="1" lang="ja-JP" altLang="en-US" sz="1400" dirty="0" smtClean="0">
                <a:latin typeface="Meiryo UI" panose="020B0604030504040204" pitchFamily="50" charset="-128"/>
                <a:ea typeface="Meiryo UI" panose="020B0604030504040204" pitchFamily="50" charset="-128"/>
              </a:rPr>
              <a:t>これまでの成果</a:t>
            </a:r>
            <a:endParaRPr kumimoji="1" lang="ja-JP" altLang="en-US" sz="1400" dirty="0">
              <a:latin typeface="Meiryo UI" panose="020B0604030504040204" pitchFamily="50" charset="-128"/>
              <a:ea typeface="Meiryo UI" panose="020B0604030504040204" pitchFamily="50" charset="-128"/>
            </a:endParaRPr>
          </a:p>
        </p:txBody>
      </p:sp>
      <p:sp>
        <p:nvSpPr>
          <p:cNvPr id="7" name="正方形/長方形 6"/>
          <p:cNvSpPr/>
          <p:nvPr/>
        </p:nvSpPr>
        <p:spPr>
          <a:xfrm>
            <a:off x="362288" y="4066906"/>
            <a:ext cx="2282996" cy="253916"/>
          </a:xfrm>
          <a:prstGeom prst="rect">
            <a:avLst/>
          </a:prstGeom>
        </p:spPr>
        <p:txBody>
          <a:bodyPr wrap="none">
            <a:spAutoFit/>
          </a:bodyPr>
          <a:lstStyle/>
          <a:p>
            <a:pPr algn="ctr">
              <a:defRPr sz="2000" b="1" i="0" u="none" strike="noStrike" kern="1200" baseline="0">
                <a:solidFill>
                  <a:prstClr val="black"/>
                </a:solidFill>
                <a:latin typeface="Meiryo UI" panose="020B0604030504040204" pitchFamily="50" charset="-128"/>
                <a:ea typeface="Meiryo UI" panose="020B0604030504040204" pitchFamily="50" charset="-128"/>
                <a:cs typeface="Meiryo UI" panose="020B0604030504040204" pitchFamily="50" charset="-128"/>
              </a:defRPr>
            </a:pP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全府営公園　年間来園者数の推移</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150832" y="476671"/>
            <a:ext cx="8822985" cy="2528897"/>
          </a:xfrm>
          <a:prstGeom prst="rect">
            <a:avLst/>
          </a:prstGeom>
          <a:noFill/>
          <a:ln>
            <a:noFill/>
          </a:ln>
        </p:spPr>
        <p:txBody>
          <a:bodyPr wrap="square" rtlCol="0">
            <a:spAutoFit/>
          </a:bodyPr>
          <a:lstStyle/>
          <a:p>
            <a:pPr>
              <a:lnSpc>
                <a:spcPts val="1400"/>
              </a:lnSpc>
            </a:pP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府民ニーズの実現とさらなる「にぎわい促進」をめざして</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■短期的</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取組み（</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月～予定）</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➢大阪府都市公園条例の改正（</a:t>
            </a:r>
            <a:r>
              <a:rPr lang="ja-JP" altLang="en-US" sz="1300" b="1" u="sng" dirty="0" smtClean="0">
                <a:latin typeface="Meiryo UI" panose="020B0604030504040204" pitchFamily="50" charset="-128"/>
                <a:ea typeface="Meiryo UI" panose="020B0604030504040204" pitchFamily="50" charset="-128"/>
                <a:cs typeface="Meiryo UI" panose="020B0604030504040204" pitchFamily="50" charset="-128"/>
              </a:rPr>
              <a:t>料金設定の見直し</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）を実施</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①　駐車場利用料金の見直し　⇒約</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割を占める</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時間以内利用者の駐車場利用料金の値下げ</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②　行為許可の権限と収入を府から指定管理者に移行　⇒指定管理者によるイベント等の誘致促進、収益による維持管理の充実</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③</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運動施設の目的外利用料金等の適用を</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拡大（一部運動施設から全運動施設へ）</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⇒公園</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施設の多様な活用を促進</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a:lnSpc>
                <a:spcPts val="1400"/>
              </a:lnSpc>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■中期的取組み</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➣民間</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の投資を促し、さらなる「にぎわい促進」等をめざして</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、次期</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公募に向け、</a:t>
            </a:r>
            <a:r>
              <a:rPr lang="ja-JP" altLang="en-US" sz="1300" b="1" u="sng" dirty="0">
                <a:latin typeface="Meiryo UI" panose="020B0604030504040204" pitchFamily="50" charset="-128"/>
                <a:ea typeface="Meiryo UI" panose="020B0604030504040204" pitchFamily="50" charset="-128"/>
                <a:cs typeface="Meiryo UI" panose="020B0604030504040204" pitchFamily="50" charset="-128"/>
              </a:rPr>
              <a:t>公園管理運営制度の見直し</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を進める</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民間の大胆な投資により新しい公園施設を設置し、公園の集客、にぎわい促進を図る。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収益を確保しつつ、公園全体の質の高い維持管理やイベント、プログラム、サービス提供など府民サービスの向上を図る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年度の</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か年で全府営公園を対象にサウンディング型市場調査を実施し、検討中</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832" y="4309380"/>
            <a:ext cx="3268643" cy="2432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正方形/長方形 17"/>
          <p:cNvSpPr/>
          <p:nvPr/>
        </p:nvSpPr>
        <p:spPr>
          <a:xfrm>
            <a:off x="4168397" y="4055466"/>
            <a:ext cx="3095720" cy="253916"/>
          </a:xfrm>
          <a:prstGeom prst="rect">
            <a:avLst/>
          </a:prstGeom>
        </p:spPr>
        <p:txBody>
          <a:bodyPr wrap="none">
            <a:spAutoFit/>
          </a:bodyPr>
          <a:lstStyle/>
          <a:p>
            <a:pPr algn="ctr">
              <a:defRPr sz="2000" b="1" i="0" u="none" strike="noStrike" kern="1200" baseline="0">
                <a:solidFill>
                  <a:prstClr val="black"/>
                </a:solidFill>
                <a:latin typeface="Meiryo UI" panose="020B0604030504040204" pitchFamily="50" charset="-128"/>
                <a:ea typeface="Meiryo UI" panose="020B0604030504040204" pitchFamily="50" charset="-128"/>
                <a:cs typeface="Meiryo UI" panose="020B0604030504040204" pitchFamily="50" charset="-128"/>
              </a:defRPr>
            </a:pP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苦情・要望件数（</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2008</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年度</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年度比較）</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30" name="Picture 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889275" y="4319999"/>
            <a:ext cx="4881962" cy="219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239</a:t>
            </a:fld>
            <a:endParaRPr lang="ja-JP" altLang="en-US"/>
          </a:p>
        </p:txBody>
      </p:sp>
    </p:spTree>
    <p:extLst>
      <p:ext uri="{BB962C8B-B14F-4D97-AF65-F5344CB8AC3E}">
        <p14:creationId xmlns:p14="http://schemas.microsoft.com/office/powerpoint/2010/main" val="36512825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テキスト ボックス 78"/>
          <p:cNvSpPr txBox="1"/>
          <p:nvPr/>
        </p:nvSpPr>
        <p:spPr>
          <a:xfrm>
            <a:off x="-1" y="5652"/>
            <a:ext cx="4258101"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官民連携による特色ある施設運営の実現 ①</a:t>
            </a:r>
            <a:endParaRPr kumimoji="1" lang="ja-JP" altLang="en-US" sz="1400" dirty="0">
              <a:latin typeface="Meiryo UI" panose="020B0604030504040204" pitchFamily="50" charset="-128"/>
              <a:ea typeface="Meiryo UI" panose="020B0604030504040204" pitchFamily="50" charset="-128"/>
            </a:endParaRPr>
          </a:p>
        </p:txBody>
      </p:sp>
      <p:cxnSp>
        <p:nvCxnSpPr>
          <p:cNvPr id="80" name="直線コネクタ 79"/>
          <p:cNvCxnSpPr/>
          <p:nvPr/>
        </p:nvCxnSpPr>
        <p:spPr>
          <a:xfrm>
            <a:off x="270457" y="58781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ectangle 105"/>
          <p:cNvSpPr>
            <a:spLocks noChangeArrowheads="1"/>
          </p:cNvSpPr>
          <p:nvPr/>
        </p:nvSpPr>
        <p:spPr bwMode="auto">
          <a:xfrm>
            <a:off x="264760" y="1770250"/>
            <a:ext cx="4985456" cy="2733419"/>
          </a:xfrm>
          <a:prstGeom prst="rect">
            <a:avLst/>
          </a:prstGeom>
          <a:solidFill>
            <a:schemeClr val="accent1">
              <a:lumMod val="40000"/>
              <a:lumOff val="60000"/>
              <a:alpha val="50195"/>
            </a:schemeClr>
          </a:solidFill>
          <a:ln w="25400">
            <a:solidFill>
              <a:srgbClr val="002060"/>
            </a:solidFill>
            <a:miter lim="800000"/>
            <a:headEnd/>
            <a:tailEnd/>
          </a:ln>
        </p:spPr>
        <p:txBody>
          <a:bodyPr wrap="square" anchor="ctr"/>
          <a:lstStyle/>
          <a:p>
            <a:pPr defTabSz="1056041"/>
            <a:endParaRPr kumimoji="0" lang="ja-JP" altLang="en-US" sz="1270" kern="0">
              <a:solidFill>
                <a:prstClr val="black"/>
              </a:solidFill>
              <a:latin typeface="Calibri"/>
              <a:ea typeface="ＭＳ Ｐゴシック" panose="020B0600070205080204" pitchFamily="50" charset="-128"/>
            </a:endParaRPr>
          </a:p>
        </p:txBody>
      </p:sp>
      <p:sp>
        <p:nvSpPr>
          <p:cNvPr id="35" name="テキスト ボックス 16"/>
          <p:cNvSpPr txBox="1"/>
          <p:nvPr/>
        </p:nvSpPr>
        <p:spPr>
          <a:xfrm>
            <a:off x="102823" y="1389656"/>
            <a:ext cx="5834045" cy="432000"/>
          </a:xfrm>
          <a:prstGeom prst="rect">
            <a:avLst/>
          </a:prstGeom>
          <a:noFill/>
          <a:ln w="38100">
            <a:noFill/>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56041">
              <a:defRPr/>
            </a:pPr>
            <a:r>
              <a:rPr kumimoji="0" lang="ja-JP" altLang="en-US" sz="1400" kern="0" dirty="0" smtClean="0">
                <a:latin typeface="メイリオ" panose="020B0604030504040204" pitchFamily="50" charset="-128"/>
                <a:ea typeface="メイリオ" panose="020B0604030504040204" pitchFamily="50" charset="-128"/>
              </a:rPr>
              <a:t>ＰＭＯ事業導入前</a:t>
            </a:r>
            <a:r>
              <a:rPr kumimoji="0" lang="ja-JP" altLang="en-US" sz="1400" kern="0" dirty="0">
                <a:latin typeface="メイリオ" panose="020B0604030504040204" pitchFamily="50" charset="-128"/>
                <a:ea typeface="メイリオ" panose="020B0604030504040204" pitchFamily="50" charset="-128"/>
              </a:rPr>
              <a:t>の</a:t>
            </a:r>
            <a:r>
              <a:rPr kumimoji="0" lang="ja-JP" altLang="en-US" sz="1400" kern="0" dirty="0" smtClean="0">
                <a:latin typeface="メイリオ" panose="020B0604030504040204" pitchFamily="50" charset="-128"/>
                <a:ea typeface="メイリオ" panose="020B0604030504040204" pitchFamily="50" charset="-128"/>
              </a:rPr>
              <a:t>状況：ポテンシャルを活かしきれていない</a:t>
            </a:r>
            <a:endParaRPr kumimoji="0" lang="en-US" altLang="ja-JP" sz="1400" kern="0" dirty="0">
              <a:latin typeface="メイリオ" panose="020B0604030504040204" pitchFamily="50" charset="-128"/>
              <a:ea typeface="メイリオ" panose="020B0604030504040204" pitchFamily="50" charset="-128"/>
            </a:endParaRPr>
          </a:p>
        </p:txBody>
      </p:sp>
      <p:sp>
        <p:nvSpPr>
          <p:cNvPr id="36" name="Rectangle 105"/>
          <p:cNvSpPr>
            <a:spLocks noChangeArrowheads="1"/>
          </p:cNvSpPr>
          <p:nvPr/>
        </p:nvSpPr>
        <p:spPr bwMode="auto">
          <a:xfrm>
            <a:off x="148145" y="1773442"/>
            <a:ext cx="6120000" cy="2772000"/>
          </a:xfrm>
          <a:prstGeom prst="roundRect">
            <a:avLst>
              <a:gd name="adj" fmla="val 6184"/>
            </a:avLst>
          </a:prstGeom>
          <a:grpFill/>
          <a:ln w="25400">
            <a:noFill/>
            <a:miter lim="800000"/>
            <a:headEnd/>
            <a:tailEnd/>
          </a:ln>
        </p:spPr>
        <p:txBody>
          <a:bodyPr wrap="square" anchor="ctr"/>
          <a:lstStyle/>
          <a:p>
            <a:pPr defTabSz="1056041"/>
            <a:endParaRPr kumimoji="0" lang="ja-JP" altLang="en-US" sz="1270" kern="0">
              <a:ln w="0"/>
              <a:solidFill>
                <a:schemeClr val="accent1"/>
              </a:solidFill>
              <a:effectLst>
                <a:outerShdw blurRad="38100" dist="25400" dir="5400000" algn="ctr" rotWithShape="0">
                  <a:srgbClr val="6E747A">
                    <a:alpha val="43000"/>
                  </a:srgbClr>
                </a:outerShdw>
              </a:effectLst>
              <a:latin typeface="Calibri"/>
              <a:ea typeface="ＭＳ Ｐゴシック" panose="020B0600070205080204" pitchFamily="50" charset="-128"/>
            </a:endParaRPr>
          </a:p>
        </p:txBody>
      </p:sp>
      <p:sp>
        <p:nvSpPr>
          <p:cNvPr id="38" name="正方形/長方形 37"/>
          <p:cNvSpPr/>
          <p:nvPr/>
        </p:nvSpPr>
        <p:spPr>
          <a:xfrm>
            <a:off x="2911567" y="2047650"/>
            <a:ext cx="2088000" cy="926788"/>
          </a:xfrm>
          <a:prstGeom prst="rect">
            <a:avLst/>
          </a:prstGeom>
          <a:solidFill>
            <a:schemeClr val="bg1">
              <a:lumMod val="65000"/>
            </a:schemeClr>
          </a:solidFill>
          <a:ln w="25400" cap="flat" cmpd="sng" algn="ctr">
            <a:solidFill>
              <a:schemeClr val="tx1">
                <a:lumMod val="75000"/>
                <a:lumOff val="25000"/>
              </a:schemeClr>
            </a:solidFill>
            <a:prstDash val="solid"/>
          </a:ln>
          <a:effectLst/>
        </p:spPr>
        <p:txBody>
          <a:bodyPr wrap="square" lIns="36000" tIns="36000" rIns="36000" bIns="36000" rtlCol="0" anchor="ctr" anchorCtr="1"/>
          <a:lstStyle/>
          <a:p>
            <a:pPr algn="ctr"/>
            <a:r>
              <a:rPr kumimoji="0" lang="en-US" altLang="ja-JP" sz="1200" kern="0" dirty="0" smtClean="0">
                <a:latin typeface="メイリオ" panose="020B0604030504040204" pitchFamily="50" charset="-128"/>
                <a:ea typeface="メイリオ" panose="020B0604030504040204" pitchFamily="50" charset="-128"/>
              </a:rPr>
              <a:t>【</a:t>
            </a:r>
            <a:r>
              <a:rPr kumimoji="0" lang="ja-JP" altLang="en-US" sz="1200" kern="0" dirty="0" smtClean="0">
                <a:latin typeface="メイリオ" panose="020B0604030504040204" pitchFamily="50" charset="-128"/>
                <a:ea typeface="メイリオ" panose="020B0604030504040204" pitchFamily="50" charset="-128"/>
              </a:rPr>
              <a:t>課題</a:t>
            </a:r>
            <a:r>
              <a:rPr kumimoji="0" lang="en-US" altLang="ja-JP" sz="1200" kern="0" dirty="0" smtClean="0">
                <a:latin typeface="メイリオ" panose="020B0604030504040204" pitchFamily="50" charset="-128"/>
                <a:ea typeface="メイリオ" panose="020B0604030504040204" pitchFamily="50" charset="-128"/>
              </a:rPr>
              <a:t>】</a:t>
            </a:r>
          </a:p>
          <a:p>
            <a:pPr algn="ctr"/>
            <a:r>
              <a:rPr kumimoji="0" lang="ja-JP" altLang="en-US" sz="1200" kern="0" dirty="0" smtClean="0">
                <a:solidFill>
                  <a:schemeClr val="bg1"/>
                </a:solidFill>
                <a:latin typeface="メイリオ" panose="020B0604030504040204" pitchFamily="50" charset="-128"/>
                <a:ea typeface="メイリオ" panose="020B0604030504040204" pitchFamily="50" charset="-128"/>
              </a:rPr>
              <a:t>ノウハウ</a:t>
            </a:r>
            <a:r>
              <a:rPr kumimoji="0" lang="ja-JP" altLang="en-US" sz="1200" kern="0" dirty="0">
                <a:solidFill>
                  <a:schemeClr val="bg1"/>
                </a:solidFill>
                <a:latin typeface="メイリオ" panose="020B0604030504040204" pitchFamily="50" charset="-128"/>
                <a:ea typeface="メイリオ" panose="020B0604030504040204" pitchFamily="50" charset="-128"/>
              </a:rPr>
              <a:t>も収入</a:t>
            </a:r>
            <a:r>
              <a:rPr kumimoji="0" lang="ja-JP" altLang="en-US" sz="1200" kern="0" dirty="0" smtClean="0">
                <a:solidFill>
                  <a:schemeClr val="bg1"/>
                </a:solidFill>
                <a:latin typeface="メイリオ" panose="020B0604030504040204" pitchFamily="50" charset="-128"/>
                <a:ea typeface="メイリオ" panose="020B0604030504040204" pitchFamily="50" charset="-128"/>
              </a:rPr>
              <a:t>も</a:t>
            </a:r>
            <a:endParaRPr kumimoji="0" lang="en-US" altLang="ja-JP" sz="1200" kern="0" dirty="0" smtClean="0">
              <a:solidFill>
                <a:schemeClr val="bg1"/>
              </a:solidFill>
              <a:latin typeface="メイリオ" panose="020B0604030504040204" pitchFamily="50" charset="-128"/>
              <a:ea typeface="メイリオ" panose="020B0604030504040204" pitchFamily="50" charset="-128"/>
            </a:endParaRPr>
          </a:p>
          <a:p>
            <a:pPr algn="ctr"/>
            <a:r>
              <a:rPr kumimoji="0" lang="ja-JP" altLang="en-US" sz="1200" kern="0" dirty="0" smtClean="0">
                <a:solidFill>
                  <a:schemeClr val="bg1"/>
                </a:solidFill>
                <a:latin typeface="メイリオ" panose="020B0604030504040204" pitchFamily="50" charset="-128"/>
                <a:ea typeface="メイリオ" panose="020B0604030504040204" pitchFamily="50" charset="-128"/>
              </a:rPr>
              <a:t>ないため、</a:t>
            </a:r>
            <a:endParaRPr kumimoji="0" lang="en-US" altLang="ja-JP" sz="1200" kern="0" dirty="0" smtClean="0">
              <a:solidFill>
                <a:schemeClr val="bg1"/>
              </a:solidFill>
              <a:latin typeface="メイリオ" panose="020B0604030504040204" pitchFamily="50" charset="-128"/>
              <a:ea typeface="メイリオ" panose="020B0604030504040204" pitchFamily="50" charset="-128"/>
            </a:endParaRPr>
          </a:p>
          <a:p>
            <a:pPr algn="ctr"/>
            <a:r>
              <a:rPr kumimoji="0" lang="ja-JP" altLang="en-US" sz="1600" kern="0" dirty="0" smtClean="0">
                <a:solidFill>
                  <a:srgbClr val="FF0000"/>
                </a:solidFill>
                <a:latin typeface="メイリオ" panose="020B0604030504040204" pitchFamily="50" charset="-128"/>
                <a:ea typeface="メイリオ" panose="020B0604030504040204" pitchFamily="50" charset="-128"/>
              </a:rPr>
              <a:t>投資</a:t>
            </a:r>
            <a:r>
              <a:rPr kumimoji="0" lang="ja-JP" altLang="en-US" sz="1600" kern="0" dirty="0">
                <a:solidFill>
                  <a:srgbClr val="FF0000"/>
                </a:solidFill>
                <a:latin typeface="メイリオ" panose="020B0604030504040204" pitchFamily="50" charset="-128"/>
                <a:ea typeface="メイリオ" panose="020B0604030504040204" pitchFamily="50" charset="-128"/>
              </a:rPr>
              <a:t>が</a:t>
            </a:r>
            <a:r>
              <a:rPr kumimoji="0" lang="ja-JP" altLang="en-US" sz="1600" kern="0" dirty="0" smtClean="0">
                <a:solidFill>
                  <a:srgbClr val="FF0000"/>
                </a:solidFill>
                <a:latin typeface="メイリオ" panose="020B0604030504040204" pitchFamily="50" charset="-128"/>
                <a:ea typeface="メイリオ" panose="020B0604030504040204" pitchFamily="50" charset="-128"/>
              </a:rPr>
              <a:t>できない</a:t>
            </a:r>
            <a:endParaRPr kumimoji="0" lang="ja-JP" altLang="en-US" sz="1600" kern="0" dirty="0">
              <a:solidFill>
                <a:srgbClr val="FF0000"/>
              </a:solidFill>
              <a:latin typeface="メイリオ" panose="020B0604030504040204" pitchFamily="50" charset="-128"/>
              <a:ea typeface="メイリオ" panose="020B0604030504040204" pitchFamily="50" charset="-128"/>
            </a:endParaRPr>
          </a:p>
        </p:txBody>
      </p:sp>
      <p:sp>
        <p:nvSpPr>
          <p:cNvPr id="48" name="角丸四角形 47"/>
          <p:cNvSpPr/>
          <p:nvPr/>
        </p:nvSpPr>
        <p:spPr>
          <a:xfrm>
            <a:off x="5816340" y="1774642"/>
            <a:ext cx="3241936" cy="2729027"/>
          </a:xfrm>
          <a:prstGeom prst="roundRect">
            <a:avLst>
              <a:gd name="adj" fmla="val 7386"/>
            </a:avLst>
          </a:prstGeom>
          <a:solidFill>
            <a:schemeClr val="accent1">
              <a:lumMod val="40000"/>
              <a:lumOff val="60000"/>
              <a:alpha val="50195"/>
            </a:schemeClr>
          </a:solidFill>
          <a:ln w="25400">
            <a:solidFill>
              <a:srgbClr val="002060"/>
            </a:solidFill>
            <a:miter lim="800000"/>
            <a:headEnd/>
            <a:tailEnd/>
          </a:ln>
        </p:spPr>
        <p:txBody>
          <a:bodyPr wrap="square" anchor="t"/>
          <a:lstStyle/>
          <a:p>
            <a:pPr algn="ctr" defTabSz="1056041"/>
            <a:r>
              <a:rPr kumimoji="0" lang="ja-JP" altLang="en-US" sz="1600" kern="0" dirty="0" smtClean="0">
                <a:solidFill>
                  <a:prstClr val="black"/>
                </a:solidFill>
                <a:latin typeface="メイリオ" panose="020B0604030504040204" pitchFamily="50" charset="-128"/>
                <a:ea typeface="メイリオ" panose="020B0604030504040204" pitchFamily="50" charset="-128"/>
              </a:rPr>
              <a:t>潜在</a:t>
            </a:r>
            <a:r>
              <a:rPr kumimoji="0" lang="ja-JP" altLang="en-US" sz="1600" kern="0" dirty="0">
                <a:solidFill>
                  <a:prstClr val="black"/>
                </a:solidFill>
                <a:latin typeface="メイリオ" panose="020B0604030504040204" pitchFamily="50" charset="-128"/>
                <a:ea typeface="メイリオ" panose="020B0604030504040204" pitchFamily="50" charset="-128"/>
              </a:rPr>
              <a:t>する</a:t>
            </a:r>
            <a:r>
              <a:rPr kumimoji="0" lang="ja-JP" altLang="en-US" sz="1600" kern="0" dirty="0" smtClean="0">
                <a:solidFill>
                  <a:prstClr val="black"/>
                </a:solidFill>
                <a:latin typeface="メイリオ" panose="020B0604030504040204" pitchFamily="50" charset="-128"/>
                <a:ea typeface="メイリオ" panose="020B0604030504040204" pitchFamily="50" charset="-128"/>
              </a:rPr>
              <a:t>ポテンシャル</a:t>
            </a:r>
            <a:endParaRPr kumimoji="0" lang="en-US" altLang="ja-JP" sz="1600" kern="0" dirty="0">
              <a:solidFill>
                <a:prstClr val="black"/>
              </a:solidFill>
              <a:latin typeface="メイリオ" panose="020B0604030504040204" pitchFamily="50" charset="-128"/>
              <a:ea typeface="メイリオ" panose="020B0604030504040204" pitchFamily="50" charset="-128"/>
            </a:endParaRPr>
          </a:p>
        </p:txBody>
      </p:sp>
      <p:sp>
        <p:nvSpPr>
          <p:cNvPr id="49" name="テキスト ボックス 16"/>
          <p:cNvSpPr txBox="1"/>
          <p:nvPr/>
        </p:nvSpPr>
        <p:spPr>
          <a:xfrm>
            <a:off x="1935357" y="4918934"/>
            <a:ext cx="2721357" cy="902564"/>
          </a:xfrm>
          <a:prstGeom prst="rect">
            <a:avLst/>
          </a:prstGeom>
          <a:noFill/>
          <a:ln w="38100">
            <a:noFill/>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56041">
              <a:defRPr/>
            </a:pPr>
            <a:r>
              <a:rPr kumimoji="0" lang="ja-JP" altLang="en-US" sz="1800" b="1" kern="0" dirty="0">
                <a:solidFill>
                  <a:prstClr val="black"/>
                </a:solidFill>
                <a:latin typeface="メイリオ" panose="020B0604030504040204" pitchFamily="50" charset="-128"/>
                <a:ea typeface="メイリオ" panose="020B0604030504040204" pitchFamily="50" charset="-128"/>
              </a:rPr>
              <a:t>民間事業者</a:t>
            </a:r>
            <a:r>
              <a:rPr kumimoji="0" lang="ja-JP" altLang="en-US" sz="1800" b="1" kern="0" dirty="0" smtClean="0">
                <a:solidFill>
                  <a:prstClr val="black"/>
                </a:solidFill>
                <a:latin typeface="メイリオ" panose="020B0604030504040204" pitchFamily="50" charset="-128"/>
                <a:ea typeface="メイリオ" panose="020B0604030504040204" pitchFamily="50" charset="-128"/>
              </a:rPr>
              <a:t>の</a:t>
            </a:r>
            <a:endParaRPr kumimoji="0" lang="en-US" altLang="ja-JP" sz="1800" b="1" kern="0" dirty="0" smtClean="0">
              <a:solidFill>
                <a:prstClr val="black"/>
              </a:solidFill>
              <a:latin typeface="メイリオ" panose="020B0604030504040204" pitchFamily="50" charset="-128"/>
              <a:ea typeface="メイリオ" panose="020B0604030504040204" pitchFamily="50" charset="-128"/>
            </a:endParaRPr>
          </a:p>
          <a:p>
            <a:pPr defTabSz="1056041">
              <a:defRPr/>
            </a:pPr>
            <a:r>
              <a:rPr kumimoji="0" lang="ja-JP" altLang="en-US" sz="1800" b="1" kern="0" dirty="0" smtClean="0">
                <a:solidFill>
                  <a:prstClr val="black"/>
                </a:solidFill>
                <a:latin typeface="メイリオ" panose="020B0604030504040204" pitchFamily="50" charset="-128"/>
                <a:ea typeface="メイリオ" panose="020B0604030504040204" pitchFamily="50" charset="-128"/>
              </a:rPr>
              <a:t>ノウハウ・資金力投入</a:t>
            </a:r>
            <a:endParaRPr kumimoji="0" lang="en-US" altLang="ja-JP" sz="1800" b="1" kern="0" dirty="0">
              <a:latin typeface="メイリオ" panose="020B0604030504040204" pitchFamily="50" charset="-128"/>
              <a:ea typeface="メイリオ" panose="020B0604030504040204" pitchFamily="50" charset="-128"/>
            </a:endParaRPr>
          </a:p>
        </p:txBody>
      </p:sp>
      <p:sp>
        <p:nvSpPr>
          <p:cNvPr id="50" name="正方形/長方形 49"/>
          <p:cNvSpPr/>
          <p:nvPr/>
        </p:nvSpPr>
        <p:spPr>
          <a:xfrm>
            <a:off x="5936870" y="2155088"/>
            <a:ext cx="3008117" cy="3751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3815" tIns="37938" rIns="37938" bIns="37938" numCol="1" spcCol="0" rtlCol="0" fromWordArt="0" anchor="ctr" anchorCtr="0" forceAA="0" compatLnSpc="1">
            <a:prstTxWarp prst="textNoShape">
              <a:avLst/>
            </a:prstTxWarp>
            <a:noAutofit/>
          </a:bodyPr>
          <a:lstStyle/>
          <a:p>
            <a:r>
              <a:rPr lang="ja-JP" altLang="en-US" sz="1200" b="1" dirty="0" smtClean="0">
                <a:solidFill>
                  <a:schemeClr val="bg1"/>
                </a:solidFill>
                <a:latin typeface="メイリオ" panose="020B0604030504040204" pitchFamily="50" charset="-128"/>
                <a:ea typeface="メイリオ" panose="020B0604030504040204" pitchFamily="50" charset="-128"/>
              </a:rPr>
              <a:t>圧倒</a:t>
            </a:r>
            <a:r>
              <a:rPr lang="ja-JP" altLang="en-US" sz="1200" b="1" dirty="0">
                <a:solidFill>
                  <a:schemeClr val="bg1"/>
                </a:solidFill>
                <a:latin typeface="メイリオ" panose="020B0604030504040204" pitchFamily="50" charset="-128"/>
                <a:ea typeface="メイリオ" panose="020B0604030504040204" pitchFamily="50" charset="-128"/>
              </a:rPr>
              <a:t>的</a:t>
            </a:r>
            <a:r>
              <a:rPr lang="ja-JP" altLang="en-US" sz="1200" b="1" dirty="0" smtClean="0">
                <a:solidFill>
                  <a:schemeClr val="bg1"/>
                </a:solidFill>
                <a:latin typeface="メイリオ" panose="020B0604030504040204" pitchFamily="50" charset="-128"/>
                <a:ea typeface="メイリオ" panose="020B0604030504040204" pitchFamily="50" charset="-128"/>
              </a:rPr>
              <a:t>なシンボル（天守閣）</a:t>
            </a:r>
            <a:endParaRPr lang="ja-JP" altLang="en-US" sz="1200" b="1" dirty="0">
              <a:solidFill>
                <a:schemeClr val="bg1"/>
              </a:solidFill>
              <a:latin typeface="メイリオ" panose="020B0604030504040204" pitchFamily="50" charset="-128"/>
              <a:ea typeface="メイリオ" panose="020B0604030504040204" pitchFamily="50" charset="-128"/>
            </a:endParaRPr>
          </a:p>
        </p:txBody>
      </p:sp>
      <p:sp>
        <p:nvSpPr>
          <p:cNvPr id="51" name="正方形/長方形 50"/>
          <p:cNvSpPr/>
          <p:nvPr/>
        </p:nvSpPr>
        <p:spPr>
          <a:xfrm>
            <a:off x="5936869" y="2612072"/>
            <a:ext cx="3008117" cy="3751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3815" tIns="37938" rIns="37938" bIns="37938" numCol="1" spcCol="0" rtlCol="0" fromWordArt="0" anchor="ctr" anchorCtr="0" forceAA="0" compatLnSpc="1">
            <a:prstTxWarp prst="textNoShape">
              <a:avLst/>
            </a:prstTxWarp>
            <a:noAutofit/>
          </a:bodyPr>
          <a:lstStyle/>
          <a:p>
            <a:r>
              <a:rPr lang="ja-JP" altLang="en-US" sz="1200" b="1" dirty="0" smtClean="0">
                <a:solidFill>
                  <a:schemeClr val="bg1"/>
                </a:solidFill>
                <a:latin typeface="メイリオ" panose="020B0604030504040204" pitchFamily="50" charset="-128"/>
                <a:ea typeface="メイリオ" panose="020B0604030504040204" pitchFamily="50" charset="-128"/>
              </a:rPr>
              <a:t>豊富な歴史資産</a:t>
            </a:r>
            <a:endParaRPr lang="ja-JP" altLang="en-US" sz="1200" b="1" dirty="0">
              <a:solidFill>
                <a:schemeClr val="bg1"/>
              </a:solidFill>
              <a:latin typeface="メイリオ" panose="020B0604030504040204" pitchFamily="50" charset="-128"/>
              <a:ea typeface="メイリオ" panose="020B0604030504040204" pitchFamily="50" charset="-128"/>
            </a:endParaRPr>
          </a:p>
        </p:txBody>
      </p:sp>
      <p:sp>
        <p:nvSpPr>
          <p:cNvPr id="52" name="正方形/長方形 51"/>
          <p:cNvSpPr/>
          <p:nvPr/>
        </p:nvSpPr>
        <p:spPr>
          <a:xfrm>
            <a:off x="5936870" y="3069058"/>
            <a:ext cx="3008117" cy="3751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3815" tIns="37938" rIns="37938" bIns="37938" numCol="1" spcCol="0" rtlCol="0" fromWordArt="0" anchor="ctr" anchorCtr="0" forceAA="0" compatLnSpc="1">
            <a:prstTxWarp prst="textNoShape">
              <a:avLst/>
            </a:prstTxWarp>
            <a:noAutofit/>
          </a:bodyPr>
          <a:lstStyle/>
          <a:p>
            <a:r>
              <a:rPr lang="ja-JP" altLang="en-US" sz="1200" b="1" dirty="0">
                <a:solidFill>
                  <a:schemeClr val="bg1"/>
                </a:solidFill>
                <a:latin typeface="メイリオ" panose="020B0604030504040204" pitchFamily="50" charset="-128"/>
                <a:ea typeface="メイリオ" panose="020B0604030504040204" pitchFamily="50" charset="-128"/>
              </a:rPr>
              <a:t>貴重な都心の大規模緑地・水辺空間</a:t>
            </a:r>
          </a:p>
        </p:txBody>
      </p:sp>
      <p:sp>
        <p:nvSpPr>
          <p:cNvPr id="53" name="右矢印 52"/>
          <p:cNvSpPr/>
          <p:nvPr/>
        </p:nvSpPr>
        <p:spPr>
          <a:xfrm rot="5400000">
            <a:off x="189330" y="5008576"/>
            <a:ext cx="1366261" cy="569077"/>
          </a:xfrm>
          <a:prstGeom prst="rightArrow">
            <a:avLst>
              <a:gd name="adj1" fmla="val 50000"/>
              <a:gd name="adj2" fmla="val 39921"/>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64" tIns="48182" rIns="96364" bIns="48182" numCol="1" spcCol="0" rtlCol="0" fromWordArt="0" anchor="ctr" anchorCtr="0" forceAA="0" compatLnSpc="1">
            <a:prstTxWarp prst="textNoShape">
              <a:avLst/>
            </a:prstTxWarp>
            <a:noAutofit/>
          </a:bodyPr>
          <a:lstStyle/>
          <a:p>
            <a:pPr algn="ctr"/>
            <a:endParaRPr lang="ja-JP" altLang="en-US" sz="2077"/>
          </a:p>
        </p:txBody>
      </p:sp>
      <p:sp>
        <p:nvSpPr>
          <p:cNvPr id="54" name="角丸四角形 53"/>
          <p:cNvSpPr/>
          <p:nvPr/>
        </p:nvSpPr>
        <p:spPr>
          <a:xfrm>
            <a:off x="4804012" y="4740611"/>
            <a:ext cx="4267078" cy="1990867"/>
          </a:xfrm>
          <a:prstGeom prst="roundRect">
            <a:avLst>
              <a:gd name="adj" fmla="val 9643"/>
            </a:avLst>
          </a:prstGeom>
          <a:solidFill>
            <a:schemeClr val="accent1">
              <a:lumMod val="40000"/>
              <a:lumOff val="60000"/>
              <a:alpha val="50195"/>
            </a:schemeClr>
          </a:solidFill>
          <a:ln w="25400">
            <a:solidFill>
              <a:srgbClr val="002060"/>
            </a:solidFill>
            <a:miter lim="800000"/>
            <a:headEnd/>
            <a:tailEnd/>
          </a:ln>
        </p:spPr>
        <p:txBody>
          <a:bodyPr wrap="square" anchor="t"/>
          <a:lstStyle/>
          <a:p>
            <a:pPr algn="ctr" defTabSz="1056041"/>
            <a:r>
              <a:rPr kumimoji="0" lang="ja-JP" altLang="en-US" sz="1600" kern="0" dirty="0" smtClean="0">
                <a:solidFill>
                  <a:prstClr val="black"/>
                </a:solidFill>
                <a:latin typeface="メイリオ" panose="020B0604030504040204" pitchFamily="50" charset="-128"/>
                <a:ea typeface="メイリオ" panose="020B0604030504040204" pitchFamily="50" charset="-128"/>
              </a:rPr>
              <a:t>官民連携</a:t>
            </a:r>
            <a:r>
              <a:rPr kumimoji="0" lang="ja-JP" altLang="en-US" sz="1600" kern="0" dirty="0">
                <a:solidFill>
                  <a:prstClr val="black"/>
                </a:solidFill>
                <a:latin typeface="メイリオ" panose="020B0604030504040204" pitchFamily="50" charset="-128"/>
                <a:ea typeface="メイリオ" panose="020B0604030504040204" pitchFamily="50" charset="-128"/>
              </a:rPr>
              <a:t>の仕組み（</a:t>
            </a:r>
            <a:r>
              <a:rPr kumimoji="0" lang="en-US" altLang="ja-JP" sz="1600" kern="0" dirty="0">
                <a:solidFill>
                  <a:prstClr val="black"/>
                </a:solidFill>
                <a:latin typeface="メイリオ" panose="020B0604030504040204" pitchFamily="50" charset="-128"/>
                <a:ea typeface="メイリオ" panose="020B0604030504040204" pitchFamily="50" charset="-128"/>
              </a:rPr>
              <a:t>PMO</a:t>
            </a:r>
            <a:r>
              <a:rPr kumimoji="0" lang="ja-JP" altLang="en-US" sz="1600" kern="0" dirty="0">
                <a:solidFill>
                  <a:prstClr val="black"/>
                </a:solidFill>
                <a:latin typeface="メイリオ" panose="020B0604030504040204" pitchFamily="50" charset="-128"/>
                <a:ea typeface="メイリオ" panose="020B0604030504040204" pitchFamily="50" charset="-128"/>
              </a:rPr>
              <a:t>事業）を導入</a:t>
            </a:r>
            <a:endParaRPr kumimoji="0" lang="en-US" altLang="ja-JP" sz="1600" kern="0" dirty="0">
              <a:solidFill>
                <a:prstClr val="black"/>
              </a:solidFill>
              <a:latin typeface="メイリオ" panose="020B0604030504040204" pitchFamily="50" charset="-128"/>
              <a:ea typeface="メイリオ" panose="020B0604030504040204" pitchFamily="50" charset="-128"/>
            </a:endParaRPr>
          </a:p>
        </p:txBody>
      </p:sp>
      <p:sp>
        <p:nvSpPr>
          <p:cNvPr id="55" name="正方形/長方形 54"/>
          <p:cNvSpPr/>
          <p:nvPr/>
        </p:nvSpPr>
        <p:spPr>
          <a:xfrm>
            <a:off x="5936869" y="3532040"/>
            <a:ext cx="3008117" cy="3751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3815" tIns="37938" rIns="37938" bIns="37938" numCol="1" spcCol="0" rtlCol="0" fromWordArt="0" anchor="ctr" anchorCtr="0" forceAA="0" compatLnSpc="1">
            <a:prstTxWarp prst="textNoShape">
              <a:avLst/>
            </a:prstTxWarp>
            <a:noAutofit/>
          </a:bodyPr>
          <a:lstStyle/>
          <a:p>
            <a:r>
              <a:rPr lang="ja-JP" altLang="en-US" sz="1200" b="1" dirty="0" smtClean="0">
                <a:solidFill>
                  <a:schemeClr val="bg1"/>
                </a:solidFill>
                <a:latin typeface="メイリオ" panose="020B0604030504040204" pitchFamily="50" charset="-128"/>
                <a:ea typeface="メイリオ" panose="020B0604030504040204" pitchFamily="50" charset="-128"/>
              </a:rPr>
              <a:t>交通至便な立地</a:t>
            </a:r>
            <a:endParaRPr lang="ja-JP" altLang="en-US" sz="1200" b="1" dirty="0">
              <a:solidFill>
                <a:schemeClr val="bg1"/>
              </a:solidFill>
              <a:latin typeface="メイリオ" panose="020B0604030504040204" pitchFamily="50" charset="-128"/>
              <a:ea typeface="メイリオ" panose="020B0604030504040204" pitchFamily="50" charset="-128"/>
            </a:endParaRPr>
          </a:p>
        </p:txBody>
      </p:sp>
      <p:sp>
        <p:nvSpPr>
          <p:cNvPr id="56" name="正方形/長方形 55"/>
          <p:cNvSpPr/>
          <p:nvPr/>
        </p:nvSpPr>
        <p:spPr>
          <a:xfrm>
            <a:off x="5936869" y="4008579"/>
            <a:ext cx="3008117" cy="3751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3815" tIns="37938" rIns="37938" bIns="37938" numCol="1" spcCol="0" rtlCol="0" fromWordArt="0" anchor="ctr" anchorCtr="0" forceAA="0" compatLnSpc="1">
            <a:prstTxWarp prst="textNoShape">
              <a:avLst/>
            </a:prstTxWarp>
            <a:noAutofit/>
          </a:bodyPr>
          <a:lstStyle/>
          <a:p>
            <a:r>
              <a:rPr lang="ja-JP" altLang="en-US" sz="1200" b="1" dirty="0" smtClean="0">
                <a:solidFill>
                  <a:schemeClr val="bg1"/>
                </a:solidFill>
                <a:latin typeface="メイリオ" panose="020B0604030504040204" pitchFamily="50" charset="-128"/>
                <a:ea typeface="メイリオ" panose="020B0604030504040204" pitchFamily="50" charset="-128"/>
              </a:rPr>
              <a:t>大阪城ホール、太陽の広場などの集客力</a:t>
            </a:r>
            <a:endParaRPr lang="ja-JP" altLang="en-US" sz="1200" b="1" dirty="0">
              <a:solidFill>
                <a:schemeClr val="bg1"/>
              </a:solidFill>
              <a:latin typeface="メイリオ" panose="020B0604030504040204" pitchFamily="50" charset="-128"/>
              <a:ea typeface="メイリオ" panose="020B0604030504040204" pitchFamily="50" charset="-128"/>
            </a:endParaRPr>
          </a:p>
        </p:txBody>
      </p:sp>
      <p:sp>
        <p:nvSpPr>
          <p:cNvPr id="57" name="左右矢印 56"/>
          <p:cNvSpPr/>
          <p:nvPr/>
        </p:nvSpPr>
        <p:spPr>
          <a:xfrm>
            <a:off x="5288006" y="3044594"/>
            <a:ext cx="500093" cy="356082"/>
          </a:xfrm>
          <a:prstGeom prst="leftRightArrow">
            <a:avLst/>
          </a:prstGeom>
          <a:solidFill>
            <a:schemeClr val="accent5">
              <a:lumMod val="7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64" tIns="48182" rIns="96364" bIns="48182" numCol="1" spcCol="0" rtlCol="0" fromWordArt="0" anchor="ctr" anchorCtr="0" forceAA="0" compatLnSpc="1">
            <a:prstTxWarp prst="textNoShape">
              <a:avLst/>
            </a:prstTxWarp>
            <a:noAutofit/>
          </a:bodyPr>
          <a:lstStyle/>
          <a:p>
            <a:pPr algn="ctr"/>
            <a:endParaRPr lang="ja-JP" altLang="en-US" sz="2077">
              <a:latin typeface="メイリオ" panose="020B0604030504040204" pitchFamily="50" charset="-128"/>
              <a:ea typeface="メイリオ" panose="020B0604030504040204" pitchFamily="50" charset="-128"/>
            </a:endParaRPr>
          </a:p>
        </p:txBody>
      </p:sp>
      <p:cxnSp>
        <p:nvCxnSpPr>
          <p:cNvPr id="58" name="直線矢印コネクタ 57"/>
          <p:cNvCxnSpPr/>
          <p:nvPr/>
        </p:nvCxnSpPr>
        <p:spPr>
          <a:xfrm flipH="1">
            <a:off x="1157001" y="5192354"/>
            <a:ext cx="640300" cy="11416"/>
          </a:xfrm>
          <a:prstGeom prst="straightConnector1">
            <a:avLst/>
          </a:prstGeom>
          <a:ln w="53975">
            <a:solidFill>
              <a:schemeClr val="tx1">
                <a:lumMod val="75000"/>
                <a:lumOff val="25000"/>
              </a:schemeClr>
            </a:solidFill>
            <a:headEnd type="none"/>
            <a:tailEnd type="triangle" w="med" len="sm"/>
          </a:ln>
        </p:spPr>
        <p:style>
          <a:lnRef idx="1">
            <a:schemeClr val="accent1"/>
          </a:lnRef>
          <a:fillRef idx="0">
            <a:schemeClr val="accent1"/>
          </a:fillRef>
          <a:effectRef idx="0">
            <a:schemeClr val="accent1"/>
          </a:effectRef>
          <a:fontRef idx="minor">
            <a:schemeClr val="tx1"/>
          </a:fontRef>
        </p:style>
      </p:cxnSp>
      <p:sp>
        <p:nvSpPr>
          <p:cNvPr id="59" name="正方形/長方形 58"/>
          <p:cNvSpPr/>
          <p:nvPr/>
        </p:nvSpPr>
        <p:spPr>
          <a:xfrm>
            <a:off x="352165" y="5976245"/>
            <a:ext cx="4016634" cy="842423"/>
          </a:xfrm>
          <a:prstGeom prst="rect">
            <a:avLst/>
          </a:prstGeom>
          <a:noFill/>
          <a:ln w="38100">
            <a:noFill/>
          </a:ln>
        </p:spPr>
        <p:txBody>
          <a:bodyPr wrap="square" anchor="ctr"/>
          <a:lstStyle/>
          <a:p>
            <a:pPr defTabSz="1056041"/>
            <a:r>
              <a:rPr kumimoji="0" lang="ja-JP" altLang="en-US" sz="2000" b="1" kern="0" dirty="0" smtClean="0">
                <a:solidFill>
                  <a:srgbClr val="FF0000"/>
                </a:solidFill>
                <a:latin typeface="メイリオ" panose="020B0604030504040204" pitchFamily="50" charset="-128"/>
                <a:ea typeface="メイリオ" panose="020B0604030504040204" pitchFamily="50" charset="-128"/>
              </a:rPr>
              <a:t>ポテンシャル</a:t>
            </a:r>
            <a:r>
              <a:rPr kumimoji="0" lang="ja-JP" altLang="en-US" sz="2000" b="1" kern="0" dirty="0">
                <a:solidFill>
                  <a:srgbClr val="FF0000"/>
                </a:solidFill>
                <a:latin typeface="メイリオ" panose="020B0604030504040204" pitchFamily="50" charset="-128"/>
                <a:ea typeface="メイリオ" panose="020B0604030504040204" pitchFamily="50" charset="-128"/>
              </a:rPr>
              <a:t>の最大</a:t>
            </a:r>
            <a:r>
              <a:rPr kumimoji="0" lang="ja-JP" altLang="en-US" sz="2000" b="1" kern="0" dirty="0" smtClean="0">
                <a:solidFill>
                  <a:srgbClr val="FF0000"/>
                </a:solidFill>
                <a:latin typeface="メイリオ" panose="020B0604030504040204" pitchFamily="50" charset="-128"/>
                <a:ea typeface="メイリオ" panose="020B0604030504040204" pitchFamily="50" charset="-128"/>
              </a:rPr>
              <a:t>活用</a:t>
            </a:r>
            <a:endParaRPr kumimoji="0" lang="en-US" altLang="ja-JP" sz="2000" b="1" kern="0" dirty="0" smtClean="0">
              <a:solidFill>
                <a:srgbClr val="FF0000"/>
              </a:solidFill>
              <a:latin typeface="メイリオ" panose="020B0604030504040204" pitchFamily="50" charset="-128"/>
              <a:ea typeface="メイリオ" panose="020B0604030504040204" pitchFamily="50" charset="-128"/>
            </a:endParaRPr>
          </a:p>
          <a:p>
            <a:pPr defTabSz="1056041"/>
            <a:r>
              <a:rPr kumimoji="0" lang="ja-JP" altLang="en-US" sz="2000" b="1" kern="0" dirty="0">
                <a:solidFill>
                  <a:srgbClr val="FF0000"/>
                </a:solidFill>
                <a:latin typeface="メイリオ" panose="020B0604030504040204" pitchFamily="50" charset="-128"/>
                <a:ea typeface="メイリオ" panose="020B0604030504040204" pitchFamily="50" charset="-128"/>
              </a:rPr>
              <a:t>　</a:t>
            </a:r>
            <a:r>
              <a:rPr kumimoji="0" lang="ja-JP" altLang="en-US" sz="2000" b="1" kern="0" dirty="0" smtClean="0">
                <a:solidFill>
                  <a:srgbClr val="FF0000"/>
                </a:solidFill>
                <a:latin typeface="メイリオ" panose="020B0604030504040204" pitchFamily="50" charset="-128"/>
                <a:ea typeface="メイリオ" panose="020B0604030504040204" pitchFamily="50" charset="-128"/>
              </a:rPr>
              <a:t>　　（</a:t>
            </a:r>
            <a:r>
              <a:rPr kumimoji="0" lang="ja-JP" altLang="en-US" sz="2000" b="1" kern="0" dirty="0">
                <a:solidFill>
                  <a:srgbClr val="FF0000"/>
                </a:solidFill>
                <a:latin typeface="メイリオ" panose="020B0604030504040204" pitchFamily="50" charset="-128"/>
                <a:ea typeface="メイリオ" panose="020B0604030504040204" pitchFamily="50" charset="-128"/>
              </a:rPr>
              <a:t>管理から活用へ）</a:t>
            </a:r>
          </a:p>
        </p:txBody>
      </p:sp>
      <p:sp>
        <p:nvSpPr>
          <p:cNvPr id="60" name="正方形/長方形 59"/>
          <p:cNvSpPr/>
          <p:nvPr/>
        </p:nvSpPr>
        <p:spPr>
          <a:xfrm>
            <a:off x="4999567" y="5192354"/>
            <a:ext cx="3945418" cy="4137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3815" tIns="37938" rIns="37938" bIns="37938" numCol="1" spcCol="0" rtlCol="0" fromWordArt="0" anchor="ctr" anchorCtr="0" forceAA="0" compatLnSpc="1">
            <a:prstTxWarp prst="textNoShape">
              <a:avLst/>
            </a:prstTxWarp>
            <a:noAutofit/>
          </a:bodyPr>
          <a:lstStyle/>
          <a:p>
            <a:pPr algn="ctr"/>
            <a:r>
              <a:rPr lang="ja-JP" altLang="en-US" sz="1265" b="1" dirty="0">
                <a:solidFill>
                  <a:schemeClr val="bg1"/>
                </a:solidFill>
                <a:latin typeface="メイリオ" panose="020B0604030504040204" pitchFamily="50" charset="-128"/>
                <a:ea typeface="メイリオ" panose="020B0604030504040204" pitchFamily="50" charset="-128"/>
              </a:rPr>
              <a:t>長期運営（</a:t>
            </a:r>
            <a:r>
              <a:rPr lang="en-US" altLang="ja-JP" sz="1265" b="1" dirty="0">
                <a:solidFill>
                  <a:schemeClr val="bg1"/>
                </a:solidFill>
                <a:latin typeface="メイリオ" panose="020B0604030504040204" pitchFamily="50" charset="-128"/>
                <a:ea typeface="メイリオ" panose="020B0604030504040204" pitchFamily="50" charset="-128"/>
              </a:rPr>
              <a:t>20</a:t>
            </a:r>
            <a:r>
              <a:rPr lang="ja-JP" altLang="en-US" sz="1265" b="1" dirty="0">
                <a:solidFill>
                  <a:schemeClr val="bg1"/>
                </a:solidFill>
                <a:latin typeface="メイリオ" panose="020B0604030504040204" pitchFamily="50" charset="-128"/>
                <a:ea typeface="メイリオ" panose="020B0604030504040204" pitchFamily="50" charset="-128"/>
              </a:rPr>
              <a:t>年間）</a:t>
            </a:r>
            <a:endParaRPr lang="en-US" altLang="ja-JP" sz="1265" b="1" dirty="0">
              <a:solidFill>
                <a:schemeClr val="bg1"/>
              </a:solidFill>
              <a:latin typeface="メイリオ" panose="020B0604030504040204" pitchFamily="50" charset="-128"/>
              <a:ea typeface="メイリオ" panose="020B0604030504040204" pitchFamily="50" charset="-128"/>
            </a:endParaRPr>
          </a:p>
        </p:txBody>
      </p:sp>
      <p:sp>
        <p:nvSpPr>
          <p:cNvPr id="61" name="正方形/長方形 60"/>
          <p:cNvSpPr/>
          <p:nvPr/>
        </p:nvSpPr>
        <p:spPr>
          <a:xfrm>
            <a:off x="4999566" y="5679192"/>
            <a:ext cx="3945418" cy="4137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3815" tIns="37938" rIns="37938" bIns="37938" numCol="1" spcCol="0" rtlCol="0" fromWordArt="0" anchor="ctr" anchorCtr="0" forceAA="0" compatLnSpc="1">
            <a:prstTxWarp prst="textNoShape">
              <a:avLst/>
            </a:prstTxWarp>
            <a:noAutofit/>
          </a:bodyPr>
          <a:lstStyle/>
          <a:p>
            <a:pPr algn="ctr"/>
            <a:r>
              <a:rPr lang="ja-JP" altLang="en-US" sz="1265" b="1" dirty="0">
                <a:solidFill>
                  <a:schemeClr val="bg1"/>
                </a:solidFill>
                <a:latin typeface="メイリオ" panose="020B0604030504040204" pitchFamily="50" charset="-128"/>
                <a:ea typeface="メイリオ" panose="020B0604030504040204" pitchFamily="50" charset="-128"/>
              </a:rPr>
              <a:t>収入確保</a:t>
            </a:r>
            <a:r>
              <a:rPr lang="ja-JP" altLang="en-US" sz="1265" b="1" dirty="0" smtClean="0">
                <a:solidFill>
                  <a:schemeClr val="bg1"/>
                </a:solidFill>
                <a:latin typeface="メイリオ" panose="020B0604030504040204" pitchFamily="50" charset="-128"/>
                <a:ea typeface="メイリオ" panose="020B0604030504040204" pitchFamily="50" charset="-128"/>
              </a:rPr>
              <a:t>（施設整備、イベント</a:t>
            </a:r>
            <a:r>
              <a:rPr lang="ja-JP" altLang="en-US" sz="1265" b="1" dirty="0">
                <a:solidFill>
                  <a:schemeClr val="bg1"/>
                </a:solidFill>
                <a:latin typeface="メイリオ" panose="020B0604030504040204" pitchFamily="50" charset="-128"/>
                <a:ea typeface="メイリオ" panose="020B0604030504040204" pitchFamily="50" charset="-128"/>
              </a:rPr>
              <a:t>実施）</a:t>
            </a:r>
            <a:endParaRPr lang="en-US" altLang="ja-JP" sz="1265" b="1" dirty="0">
              <a:solidFill>
                <a:schemeClr val="bg1"/>
              </a:solidFill>
              <a:latin typeface="メイリオ" panose="020B0604030504040204" pitchFamily="50" charset="-128"/>
              <a:ea typeface="メイリオ" panose="020B0604030504040204" pitchFamily="50" charset="-128"/>
            </a:endParaRPr>
          </a:p>
        </p:txBody>
      </p:sp>
      <p:sp>
        <p:nvSpPr>
          <p:cNvPr id="62" name="正方形/長方形 61"/>
          <p:cNvSpPr/>
          <p:nvPr/>
        </p:nvSpPr>
        <p:spPr>
          <a:xfrm>
            <a:off x="4999567" y="6166032"/>
            <a:ext cx="3945418" cy="41378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3815" tIns="37938" rIns="37938" bIns="37938" numCol="1" spcCol="0" rtlCol="0" fromWordArt="0" anchor="ctr" anchorCtr="0" forceAA="0" compatLnSpc="1">
            <a:prstTxWarp prst="textNoShape">
              <a:avLst/>
            </a:prstTxWarp>
            <a:noAutofit/>
          </a:bodyPr>
          <a:lstStyle/>
          <a:p>
            <a:pPr algn="ctr"/>
            <a:r>
              <a:rPr lang="ja-JP" altLang="en-US" sz="1265" b="1" dirty="0" smtClean="0">
                <a:solidFill>
                  <a:schemeClr val="bg1"/>
                </a:solidFill>
                <a:latin typeface="メイリオ" panose="020B0604030504040204" pitchFamily="50" charset="-128"/>
                <a:ea typeface="メイリオ" panose="020B0604030504040204" pitchFamily="50" charset="-128"/>
              </a:rPr>
              <a:t>大きな</a:t>
            </a:r>
            <a:r>
              <a:rPr lang="ja-JP" altLang="en-US" sz="1265" b="1" dirty="0">
                <a:solidFill>
                  <a:schemeClr val="bg1"/>
                </a:solidFill>
                <a:latin typeface="メイリオ" panose="020B0604030504040204" pitchFamily="50" charset="-128"/>
                <a:ea typeface="メイリオ" panose="020B0604030504040204" pitchFamily="50" charset="-128"/>
              </a:rPr>
              <a:t>裁量（行為許可、一括管理）</a:t>
            </a:r>
          </a:p>
        </p:txBody>
      </p:sp>
      <p:sp>
        <p:nvSpPr>
          <p:cNvPr id="3" name="正方形/長方形 2"/>
          <p:cNvSpPr/>
          <p:nvPr/>
        </p:nvSpPr>
        <p:spPr>
          <a:xfrm>
            <a:off x="525129" y="2052413"/>
            <a:ext cx="2088000" cy="926788"/>
          </a:xfrm>
          <a:prstGeom prst="rect">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77800" indent="-177800"/>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・既存施設の活用や新規施設整備、基盤整備等が実施</a:t>
            </a:r>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できない</a:t>
            </a:r>
            <a:endPar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0" name="正方形/長方形 69"/>
          <p:cNvSpPr/>
          <p:nvPr/>
        </p:nvSpPr>
        <p:spPr>
          <a:xfrm>
            <a:off x="525129" y="3219697"/>
            <a:ext cx="2088000" cy="926788"/>
          </a:xfrm>
          <a:prstGeom prst="rect">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77800" indent="-177800"/>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200" kern="0" dirty="0">
                <a:solidFill>
                  <a:schemeClr val="tx1">
                    <a:lumMod val="95000"/>
                    <a:lumOff val="5000"/>
                  </a:schemeClr>
                </a:solidFill>
                <a:latin typeface="メイリオ" panose="020B0604030504040204" pitchFamily="50" charset="-128"/>
                <a:ea typeface="メイリオ" panose="020B0604030504040204" pitchFamily="50" charset="-128"/>
              </a:rPr>
              <a:t>滞在時間が伸びない</a:t>
            </a:r>
            <a:endParaRPr kumimoji="0" lang="en-US" altLang="ja-JP" sz="1200" kern="0" dirty="0">
              <a:solidFill>
                <a:schemeClr val="tx1">
                  <a:lumMod val="95000"/>
                  <a:lumOff val="5000"/>
                </a:schemeClr>
              </a:solidFill>
              <a:latin typeface="メイリオ" panose="020B0604030504040204" pitchFamily="50" charset="-128"/>
              <a:ea typeface="メイリオ" panose="020B0604030504040204" pitchFamily="50" charset="-128"/>
            </a:endParaRPr>
          </a:p>
          <a:p>
            <a:pPr marL="177800" indent="-177800"/>
            <a:r>
              <a:rPr kumimoji="0" lang="ja-JP" altLang="en-US" sz="1200" kern="0" dirty="0">
                <a:solidFill>
                  <a:schemeClr val="tx1">
                    <a:lumMod val="95000"/>
                    <a:lumOff val="5000"/>
                  </a:schemeClr>
                </a:solidFill>
                <a:latin typeface="メイリオ" panose="020B0604030504040204" pitchFamily="50" charset="-128"/>
                <a:ea typeface="メイリオ" panose="020B0604030504040204" pitchFamily="50" charset="-128"/>
              </a:rPr>
              <a:t>・リピーターを獲得できない</a:t>
            </a:r>
            <a:endParaRPr kumimoji="0" lang="en-US" altLang="ja-JP" sz="1200" kern="0" dirty="0">
              <a:solidFill>
                <a:schemeClr val="tx1">
                  <a:lumMod val="95000"/>
                  <a:lumOff val="5000"/>
                </a:schemeClr>
              </a:solidFill>
              <a:latin typeface="メイリオ" panose="020B0604030504040204" pitchFamily="50" charset="-128"/>
              <a:ea typeface="メイリオ" panose="020B0604030504040204" pitchFamily="50" charset="-128"/>
            </a:endParaRPr>
          </a:p>
          <a:p>
            <a:pPr marL="177800" indent="-177800"/>
            <a:r>
              <a:rPr kumimoji="0" lang="ja-JP" altLang="en-US" sz="1200" kern="0" dirty="0">
                <a:solidFill>
                  <a:schemeClr val="tx1">
                    <a:lumMod val="95000"/>
                    <a:lumOff val="5000"/>
                  </a:schemeClr>
                </a:solidFill>
                <a:latin typeface="メイリオ" panose="020B0604030504040204" pitchFamily="50" charset="-128"/>
                <a:ea typeface="メイリオ" panose="020B0604030504040204" pitchFamily="50" charset="-128"/>
              </a:rPr>
              <a:t>・お金を使う場所がない</a:t>
            </a:r>
            <a:endParaRPr kumimoji="0" lang="en-US" altLang="ja-JP" sz="1200" kern="0" dirty="0">
              <a:solidFill>
                <a:schemeClr val="tx1">
                  <a:lumMod val="95000"/>
                  <a:lumOff val="5000"/>
                </a:schemeClr>
              </a:solidFill>
              <a:latin typeface="メイリオ" panose="020B0604030504040204" pitchFamily="50" charset="-128"/>
              <a:ea typeface="メイリオ" panose="020B0604030504040204" pitchFamily="50" charset="-128"/>
            </a:endParaRPr>
          </a:p>
          <a:p>
            <a:pPr marL="177800" indent="-177800"/>
            <a:r>
              <a:rPr kumimoji="0" lang="ja-JP" altLang="en-US" sz="1200" kern="0" dirty="0">
                <a:solidFill>
                  <a:schemeClr val="tx1">
                    <a:lumMod val="95000"/>
                    <a:lumOff val="5000"/>
                  </a:schemeClr>
                </a:solidFill>
                <a:latin typeface="メイリオ" panose="020B0604030504040204" pitchFamily="50" charset="-128"/>
                <a:ea typeface="メイリオ" panose="020B0604030504040204" pitchFamily="50" charset="-128"/>
              </a:rPr>
              <a:t>・来園者数や収益が頭打ち</a:t>
            </a:r>
          </a:p>
        </p:txBody>
      </p:sp>
      <p:sp>
        <p:nvSpPr>
          <p:cNvPr id="71" name="正方形/長方形 70"/>
          <p:cNvSpPr/>
          <p:nvPr/>
        </p:nvSpPr>
        <p:spPr>
          <a:xfrm>
            <a:off x="2911567" y="3219697"/>
            <a:ext cx="2088000" cy="926788"/>
          </a:xfrm>
          <a:prstGeom prst="rect">
            <a:avLst/>
          </a:prstGeom>
          <a:solidFill>
            <a:schemeClr val="bg1"/>
          </a:solid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77800" indent="-177800"/>
            <a:r>
              <a:rPr lang="ja-JP" altLang="en-US" sz="12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kumimoji="0" lang="ja-JP" altLang="en-US" sz="1200" kern="0" dirty="0">
                <a:solidFill>
                  <a:schemeClr val="tx1">
                    <a:lumMod val="95000"/>
                    <a:lumOff val="5000"/>
                  </a:schemeClr>
                </a:solidFill>
                <a:latin typeface="メイリオ" panose="020B0604030504040204" pitchFamily="50" charset="-128"/>
                <a:ea typeface="メイリオ" panose="020B0604030504040204" pitchFamily="50" charset="-128"/>
              </a:rPr>
              <a:t>公園全体で支出が収入</a:t>
            </a:r>
            <a:r>
              <a:rPr kumimoji="0" lang="ja-JP" altLang="en-US" sz="1200" kern="0" dirty="0" smtClean="0">
                <a:solidFill>
                  <a:schemeClr val="tx1">
                    <a:lumMod val="95000"/>
                    <a:lumOff val="5000"/>
                  </a:schemeClr>
                </a:solidFill>
                <a:latin typeface="メイリオ" panose="020B0604030504040204" pitchFamily="50" charset="-128"/>
                <a:ea typeface="メイリオ" panose="020B0604030504040204" pitchFamily="50" charset="-128"/>
              </a:rPr>
              <a:t>を上回って</a:t>
            </a:r>
            <a:r>
              <a:rPr kumimoji="0" lang="ja-JP" altLang="en-US" sz="1200" kern="0" dirty="0">
                <a:solidFill>
                  <a:schemeClr val="tx1">
                    <a:lumMod val="95000"/>
                    <a:lumOff val="5000"/>
                  </a:schemeClr>
                </a:solidFill>
                <a:latin typeface="メイリオ" panose="020B0604030504040204" pitchFamily="50" charset="-128"/>
                <a:ea typeface="メイリオ" panose="020B0604030504040204" pitchFamily="50" charset="-128"/>
              </a:rPr>
              <a:t>いる（赤字）</a:t>
            </a:r>
          </a:p>
        </p:txBody>
      </p:sp>
      <p:grpSp>
        <p:nvGrpSpPr>
          <p:cNvPr id="45" name="グループ化 44"/>
          <p:cNvGrpSpPr/>
          <p:nvPr/>
        </p:nvGrpSpPr>
        <p:grpSpPr>
          <a:xfrm>
            <a:off x="370791" y="2869911"/>
            <a:ext cx="4774650" cy="648000"/>
            <a:chOff x="286136" y="5183223"/>
            <a:chExt cx="5029924" cy="682240"/>
          </a:xfrm>
          <a:solidFill>
            <a:schemeClr val="accent1">
              <a:lumMod val="75000"/>
            </a:schemeClr>
          </a:solidFill>
        </p:grpSpPr>
        <p:sp>
          <p:nvSpPr>
            <p:cNvPr id="46" name="AutoShape 1089"/>
            <p:cNvSpPr>
              <a:spLocks noChangeArrowheads="1"/>
            </p:cNvSpPr>
            <p:nvPr/>
          </p:nvSpPr>
          <p:spPr bwMode="auto">
            <a:xfrm rot="5400000" flipH="1">
              <a:off x="4675740" y="5214506"/>
              <a:ext cx="671603" cy="609037"/>
            </a:xfrm>
            <a:custGeom>
              <a:avLst/>
              <a:gdLst>
                <a:gd name="T0" fmla="*/ 44633516 w 21600"/>
                <a:gd name="T1" fmla="*/ 279569 h 21600"/>
                <a:gd name="T2" fmla="*/ 12475069 w 21600"/>
                <a:gd name="T3" fmla="*/ 13831528 h 21600"/>
                <a:gd name="T4" fmla="*/ 47933963 w 21600"/>
                <a:gd name="T5" fmla="*/ 7177405 h 21600"/>
                <a:gd name="T6" fmla="*/ 105291534 w 21600"/>
                <a:gd name="T7" fmla="*/ 3824351 h 21600"/>
                <a:gd name="T8" fmla="*/ 102404190 w 21600"/>
                <a:gd name="T9" fmla="*/ 15569861 h 21600"/>
                <a:gd name="T10" fmla="*/ 69772875 w 21600"/>
                <a:gd name="T11" fmla="*/ 14528631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086" y="6374"/>
                  </a:moveTo>
                  <a:cubicBezTo>
                    <a:pt x="14776" y="4809"/>
                    <a:pt x="12840" y="3905"/>
                    <a:pt x="10800" y="3905"/>
                  </a:cubicBezTo>
                  <a:cubicBezTo>
                    <a:pt x="7918" y="3904"/>
                    <a:pt x="5340" y="5697"/>
                    <a:pt x="4336" y="8398"/>
                  </a:cubicBezTo>
                  <a:lnTo>
                    <a:pt x="676" y="7038"/>
                  </a:lnTo>
                  <a:cubicBezTo>
                    <a:pt x="2248" y="2807"/>
                    <a:pt x="6286" y="-1"/>
                    <a:pt x="10800" y="0"/>
                  </a:cubicBezTo>
                  <a:cubicBezTo>
                    <a:pt x="13996" y="0"/>
                    <a:pt x="17029" y="1416"/>
                    <a:pt x="19081" y="3867"/>
                  </a:cubicBezTo>
                  <a:lnTo>
                    <a:pt x="21151" y="2134"/>
                  </a:lnTo>
                  <a:lnTo>
                    <a:pt x="20571" y="8688"/>
                  </a:lnTo>
                  <a:lnTo>
                    <a:pt x="14016" y="8107"/>
                  </a:lnTo>
                  <a:lnTo>
                    <a:pt x="16086" y="6374"/>
                  </a:lnTo>
                  <a:close/>
                </a:path>
              </a:pathLst>
            </a:custGeom>
            <a:grpFill/>
            <a:ln w="25400">
              <a:no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56041">
                <a:defRPr/>
              </a:pPr>
              <a:endParaRPr kumimoji="0" lang="ja-JP" altLang="en-US" sz="1270" kern="0">
                <a:ln w="0"/>
                <a:solidFill>
                  <a:schemeClr val="accent1"/>
                </a:solidFill>
                <a:effectLst>
                  <a:outerShdw blurRad="38100" dist="25400" dir="5400000" algn="ctr" rotWithShape="0">
                    <a:srgbClr val="6E747A">
                      <a:alpha val="43000"/>
                    </a:srgbClr>
                  </a:outerShdw>
                </a:effectLst>
                <a:latin typeface="Calibri"/>
                <a:ea typeface="ＭＳ Ｐゴシック" panose="020B0600070205080204" pitchFamily="50" charset="-128"/>
              </a:endParaRPr>
            </a:p>
          </p:txBody>
        </p:sp>
        <p:sp>
          <p:nvSpPr>
            <p:cNvPr id="47" name="AutoShape 1091"/>
            <p:cNvSpPr>
              <a:spLocks noChangeArrowheads="1"/>
            </p:cNvSpPr>
            <p:nvPr/>
          </p:nvSpPr>
          <p:spPr bwMode="auto">
            <a:xfrm rot="16200000" flipH="1">
              <a:off x="254853" y="5225143"/>
              <a:ext cx="671603" cy="609037"/>
            </a:xfrm>
            <a:custGeom>
              <a:avLst/>
              <a:gdLst>
                <a:gd name="T0" fmla="*/ 44633516 w 21600"/>
                <a:gd name="T1" fmla="*/ 279569 h 21600"/>
                <a:gd name="T2" fmla="*/ 12475069 w 21600"/>
                <a:gd name="T3" fmla="*/ 13831528 h 21600"/>
                <a:gd name="T4" fmla="*/ 47933963 w 21600"/>
                <a:gd name="T5" fmla="*/ 7177405 h 21600"/>
                <a:gd name="T6" fmla="*/ 105291534 w 21600"/>
                <a:gd name="T7" fmla="*/ 3824351 h 21600"/>
                <a:gd name="T8" fmla="*/ 102404190 w 21600"/>
                <a:gd name="T9" fmla="*/ 15569861 h 21600"/>
                <a:gd name="T10" fmla="*/ 69772875 w 21600"/>
                <a:gd name="T11" fmla="*/ 14528631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086" y="6374"/>
                  </a:moveTo>
                  <a:cubicBezTo>
                    <a:pt x="14776" y="4809"/>
                    <a:pt x="12840" y="3905"/>
                    <a:pt x="10800" y="3905"/>
                  </a:cubicBezTo>
                  <a:cubicBezTo>
                    <a:pt x="7918" y="3904"/>
                    <a:pt x="5340" y="5697"/>
                    <a:pt x="4336" y="8398"/>
                  </a:cubicBezTo>
                  <a:lnTo>
                    <a:pt x="676" y="7038"/>
                  </a:lnTo>
                  <a:cubicBezTo>
                    <a:pt x="2248" y="2807"/>
                    <a:pt x="6286" y="-1"/>
                    <a:pt x="10800" y="0"/>
                  </a:cubicBezTo>
                  <a:cubicBezTo>
                    <a:pt x="13996" y="0"/>
                    <a:pt x="17029" y="1416"/>
                    <a:pt x="19081" y="3867"/>
                  </a:cubicBezTo>
                  <a:lnTo>
                    <a:pt x="21151" y="2134"/>
                  </a:lnTo>
                  <a:lnTo>
                    <a:pt x="20571" y="8688"/>
                  </a:lnTo>
                  <a:lnTo>
                    <a:pt x="14016" y="8107"/>
                  </a:lnTo>
                  <a:lnTo>
                    <a:pt x="16086" y="6374"/>
                  </a:lnTo>
                  <a:close/>
                </a:path>
              </a:pathLst>
            </a:custGeom>
            <a:grpFill/>
            <a:ln w="25400">
              <a:noFill/>
              <a:miter lim="800000"/>
              <a:headEnd/>
              <a:tailEnd/>
            </a:ln>
          </p:spPr>
          <p:txBody>
            <a:bodyPr wrap="square" anchor="ctr"/>
            <a:lstStyle/>
            <a:p>
              <a:pPr defTabSz="1056041"/>
              <a:endParaRPr kumimoji="0" lang="ja-JP" altLang="en-US" sz="1270" kern="0">
                <a:ln w="0"/>
                <a:solidFill>
                  <a:schemeClr val="accent1"/>
                </a:solidFill>
                <a:effectLst>
                  <a:outerShdw blurRad="38100" dist="25400" dir="5400000" algn="ctr" rotWithShape="0">
                    <a:srgbClr val="6E747A">
                      <a:alpha val="43000"/>
                    </a:srgbClr>
                  </a:outerShdw>
                </a:effectLst>
                <a:latin typeface="Calibri"/>
                <a:ea typeface="ＭＳ Ｐゴシック" panose="020B0600070205080204" pitchFamily="50" charset="-128"/>
              </a:endParaRPr>
            </a:p>
          </p:txBody>
        </p:sp>
      </p:grpSp>
      <p:grpSp>
        <p:nvGrpSpPr>
          <p:cNvPr id="42" name="グループ化 41"/>
          <p:cNvGrpSpPr/>
          <p:nvPr/>
        </p:nvGrpSpPr>
        <p:grpSpPr>
          <a:xfrm>
            <a:off x="2399977" y="1890967"/>
            <a:ext cx="720001" cy="2456980"/>
            <a:chOff x="2107935" y="4365103"/>
            <a:chExt cx="610283" cy="2402839"/>
          </a:xfrm>
          <a:solidFill>
            <a:schemeClr val="accent1">
              <a:lumMod val="75000"/>
            </a:schemeClr>
          </a:solidFill>
        </p:grpSpPr>
        <p:sp>
          <p:nvSpPr>
            <p:cNvPr id="43" name="AutoShape 1087"/>
            <p:cNvSpPr>
              <a:spLocks noChangeArrowheads="1"/>
            </p:cNvSpPr>
            <p:nvPr/>
          </p:nvSpPr>
          <p:spPr bwMode="auto">
            <a:xfrm flipH="1">
              <a:off x="2107935" y="4365103"/>
              <a:ext cx="610282" cy="647162"/>
            </a:xfrm>
            <a:custGeom>
              <a:avLst/>
              <a:gdLst>
                <a:gd name="T0" fmla="*/ 44633516 w 21600"/>
                <a:gd name="T1" fmla="*/ 279569 h 21600"/>
                <a:gd name="T2" fmla="*/ 12475069 w 21600"/>
                <a:gd name="T3" fmla="*/ 13831528 h 21600"/>
                <a:gd name="T4" fmla="*/ 47933963 w 21600"/>
                <a:gd name="T5" fmla="*/ 7177405 h 21600"/>
                <a:gd name="T6" fmla="*/ 105291534 w 21600"/>
                <a:gd name="T7" fmla="*/ 3824351 h 21600"/>
                <a:gd name="T8" fmla="*/ 102404190 w 21600"/>
                <a:gd name="T9" fmla="*/ 15569861 h 21600"/>
                <a:gd name="T10" fmla="*/ 69772875 w 21600"/>
                <a:gd name="T11" fmla="*/ 14528631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086" y="6374"/>
                  </a:moveTo>
                  <a:cubicBezTo>
                    <a:pt x="14776" y="4809"/>
                    <a:pt x="12840" y="3905"/>
                    <a:pt x="10800" y="3905"/>
                  </a:cubicBezTo>
                  <a:cubicBezTo>
                    <a:pt x="7918" y="3904"/>
                    <a:pt x="5340" y="5697"/>
                    <a:pt x="4336" y="8398"/>
                  </a:cubicBezTo>
                  <a:lnTo>
                    <a:pt x="676" y="7038"/>
                  </a:lnTo>
                  <a:cubicBezTo>
                    <a:pt x="2248" y="2807"/>
                    <a:pt x="6286" y="-1"/>
                    <a:pt x="10800" y="0"/>
                  </a:cubicBezTo>
                  <a:cubicBezTo>
                    <a:pt x="13996" y="0"/>
                    <a:pt x="17029" y="1416"/>
                    <a:pt x="19081" y="3867"/>
                  </a:cubicBezTo>
                  <a:lnTo>
                    <a:pt x="21151" y="2134"/>
                  </a:lnTo>
                  <a:lnTo>
                    <a:pt x="20571" y="8688"/>
                  </a:lnTo>
                  <a:lnTo>
                    <a:pt x="14016" y="8107"/>
                  </a:lnTo>
                  <a:lnTo>
                    <a:pt x="16086" y="6374"/>
                  </a:lnTo>
                  <a:close/>
                </a:path>
              </a:pathLst>
            </a:custGeom>
            <a:grpFill/>
            <a:ln w="25400">
              <a:no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56041">
                <a:defRPr/>
              </a:pPr>
              <a:endParaRPr kumimoji="0" lang="ja-JP" altLang="en-US" sz="1270" kern="0">
                <a:solidFill>
                  <a:prstClr val="black"/>
                </a:solidFill>
                <a:latin typeface="Calibri"/>
                <a:ea typeface="ＭＳ Ｐゴシック" panose="020B0600070205080204" pitchFamily="50" charset="-128"/>
              </a:endParaRPr>
            </a:p>
          </p:txBody>
        </p:sp>
        <p:sp>
          <p:nvSpPr>
            <p:cNvPr id="44" name="AutoShape 1088"/>
            <p:cNvSpPr>
              <a:spLocks noChangeArrowheads="1"/>
            </p:cNvSpPr>
            <p:nvPr/>
          </p:nvSpPr>
          <p:spPr bwMode="auto">
            <a:xfrm rot="10800000" flipH="1">
              <a:off x="2107936" y="6120780"/>
              <a:ext cx="610282" cy="647162"/>
            </a:xfrm>
            <a:custGeom>
              <a:avLst/>
              <a:gdLst>
                <a:gd name="T0" fmla="*/ 44633516 w 21600"/>
                <a:gd name="T1" fmla="*/ 279569 h 21600"/>
                <a:gd name="T2" fmla="*/ 12475069 w 21600"/>
                <a:gd name="T3" fmla="*/ 13831528 h 21600"/>
                <a:gd name="T4" fmla="*/ 47933963 w 21600"/>
                <a:gd name="T5" fmla="*/ 7177405 h 21600"/>
                <a:gd name="T6" fmla="*/ 105291534 w 21600"/>
                <a:gd name="T7" fmla="*/ 3824351 h 21600"/>
                <a:gd name="T8" fmla="*/ 102404190 w 21600"/>
                <a:gd name="T9" fmla="*/ 15569861 h 21600"/>
                <a:gd name="T10" fmla="*/ 69772875 w 21600"/>
                <a:gd name="T11" fmla="*/ 14528631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086" y="6374"/>
                  </a:moveTo>
                  <a:cubicBezTo>
                    <a:pt x="14776" y="4809"/>
                    <a:pt x="12840" y="3905"/>
                    <a:pt x="10800" y="3905"/>
                  </a:cubicBezTo>
                  <a:cubicBezTo>
                    <a:pt x="7918" y="3904"/>
                    <a:pt x="5340" y="5697"/>
                    <a:pt x="4336" y="8398"/>
                  </a:cubicBezTo>
                  <a:lnTo>
                    <a:pt x="676" y="7038"/>
                  </a:lnTo>
                  <a:cubicBezTo>
                    <a:pt x="2248" y="2807"/>
                    <a:pt x="6286" y="-1"/>
                    <a:pt x="10800" y="0"/>
                  </a:cubicBezTo>
                  <a:cubicBezTo>
                    <a:pt x="13996" y="0"/>
                    <a:pt x="17029" y="1416"/>
                    <a:pt x="19081" y="3867"/>
                  </a:cubicBezTo>
                  <a:lnTo>
                    <a:pt x="21151" y="2134"/>
                  </a:lnTo>
                  <a:lnTo>
                    <a:pt x="20571" y="8688"/>
                  </a:lnTo>
                  <a:lnTo>
                    <a:pt x="14016" y="8107"/>
                  </a:lnTo>
                  <a:lnTo>
                    <a:pt x="16086" y="6374"/>
                  </a:lnTo>
                  <a:close/>
                </a:path>
              </a:pathLst>
            </a:custGeom>
            <a:grpFill/>
            <a:ln w="25400">
              <a:no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56041">
                <a:defRPr/>
              </a:pPr>
              <a:endParaRPr kumimoji="0" lang="ja-JP" altLang="en-US" sz="1270" kern="0">
                <a:solidFill>
                  <a:prstClr val="black"/>
                </a:solidFill>
                <a:latin typeface="Calibri"/>
                <a:ea typeface="ＭＳ Ｐゴシック" panose="020B0600070205080204" pitchFamily="50" charset="-128"/>
              </a:endParaRPr>
            </a:p>
          </p:txBody>
        </p:sp>
      </p:grpSp>
      <p:sp>
        <p:nvSpPr>
          <p:cNvPr id="33" name="角丸四角形 32"/>
          <p:cNvSpPr/>
          <p:nvPr/>
        </p:nvSpPr>
        <p:spPr>
          <a:xfrm>
            <a:off x="264760" y="714222"/>
            <a:ext cx="8633580" cy="646067"/>
          </a:xfrm>
          <a:prstGeom prst="roundRect">
            <a:avLst>
              <a:gd name="adj" fmla="val 13437"/>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defTabSz="1056041">
              <a:defRPr/>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○大阪城公園はポテンシャルを活かしきれていない状態であったが、ＰＭＯ事業導入により、</a:t>
            </a:r>
            <a:r>
              <a:rPr kumimoji="0" lang="ja-JP" altLang="en-US" sz="1600" b="1" kern="0" dirty="0">
                <a:solidFill>
                  <a:prstClr val="black"/>
                </a:solidFill>
                <a:latin typeface="メイリオ" panose="020B0604030504040204" pitchFamily="50" charset="-128"/>
                <a:ea typeface="メイリオ" panose="020B0604030504040204" pitchFamily="50" charset="-128"/>
              </a:rPr>
              <a:t>民間事業者</a:t>
            </a:r>
            <a:r>
              <a:rPr kumimoji="0" lang="ja-JP" altLang="en-US" sz="1600" b="1" kern="0" dirty="0" smtClean="0">
                <a:solidFill>
                  <a:prstClr val="black"/>
                </a:solidFill>
                <a:latin typeface="メイリオ" panose="020B0604030504040204" pitchFamily="50" charset="-128"/>
                <a:ea typeface="メイリオ" panose="020B0604030504040204" pitchFamily="50" charset="-128"/>
              </a:rPr>
              <a:t>のノウハウ</a:t>
            </a:r>
            <a:r>
              <a:rPr kumimoji="0" lang="ja-JP" altLang="en-US" sz="1600" b="1" kern="0" dirty="0">
                <a:solidFill>
                  <a:prstClr val="black"/>
                </a:solidFill>
                <a:latin typeface="メイリオ" panose="020B0604030504040204" pitchFamily="50" charset="-128"/>
                <a:ea typeface="メイリオ" panose="020B0604030504040204" pitchFamily="50" charset="-128"/>
              </a:rPr>
              <a:t>・</a:t>
            </a:r>
            <a:r>
              <a:rPr kumimoji="0" lang="ja-JP" altLang="en-US" sz="1600" b="1" kern="0" dirty="0" smtClean="0">
                <a:solidFill>
                  <a:prstClr val="black"/>
                </a:solidFill>
                <a:latin typeface="メイリオ" panose="020B0604030504040204" pitchFamily="50" charset="-128"/>
                <a:ea typeface="メイリオ" panose="020B0604030504040204" pitchFamily="50" charset="-128"/>
              </a:rPr>
              <a:t>資金力を投入。</a:t>
            </a:r>
            <a:endParaRPr kumimoji="0" lang="en-US" altLang="ja-JP" sz="1600" b="1" kern="0" dirty="0">
              <a:latin typeface="メイリオ" panose="020B0604030504040204" pitchFamily="50" charset="-128"/>
              <a:ea typeface="メイリオ" panose="020B0604030504040204" pitchFamily="50" charset="-128"/>
            </a:endParaRPr>
          </a:p>
        </p:txBody>
      </p:sp>
      <p:sp>
        <p:nvSpPr>
          <p:cNvPr id="37" name="テキスト ボックス 36"/>
          <p:cNvSpPr txBox="1"/>
          <p:nvPr/>
        </p:nvSpPr>
        <p:spPr>
          <a:xfrm>
            <a:off x="3443802" y="103037"/>
            <a:ext cx="5614473"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rPr>
              <a:t>大阪城公園パークマネジメント（</a:t>
            </a:r>
            <a:r>
              <a:rPr lang="en-US" altLang="ja-JP" sz="2000" dirty="0" smtClean="0">
                <a:latin typeface="Meiryo UI" panose="020B0604030504040204" pitchFamily="50" charset="-128"/>
                <a:ea typeface="Meiryo UI" panose="020B0604030504040204" pitchFamily="50" charset="-128"/>
              </a:rPr>
              <a:t>PMO</a:t>
            </a:r>
            <a:r>
              <a:rPr lang="ja-JP" altLang="en-US" sz="2000" dirty="0" smtClean="0">
                <a:latin typeface="Meiryo UI" panose="020B0604030504040204" pitchFamily="50" charset="-128"/>
                <a:ea typeface="Meiryo UI" panose="020B0604030504040204" pitchFamily="50" charset="-128"/>
              </a:rPr>
              <a:t>）事業</a:t>
            </a:r>
            <a:endParaRPr kumimoji="1" lang="ja-JP" altLang="en-US" sz="20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240</a:t>
            </a:fld>
            <a:endParaRPr lang="ja-JP" altLang="en-US"/>
          </a:p>
        </p:txBody>
      </p:sp>
    </p:spTree>
    <p:extLst>
      <p:ext uri="{BB962C8B-B14F-4D97-AF65-F5344CB8AC3E}">
        <p14:creationId xmlns:p14="http://schemas.microsoft.com/office/powerpoint/2010/main" val="22083940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 name="直線コネクタ 79"/>
          <p:cNvCxnSpPr/>
          <p:nvPr/>
        </p:nvCxnSpPr>
        <p:spPr>
          <a:xfrm>
            <a:off x="270457" y="58781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正方形/長方形 39"/>
          <p:cNvSpPr/>
          <p:nvPr/>
        </p:nvSpPr>
        <p:spPr>
          <a:xfrm>
            <a:off x="5881229" y="2255477"/>
            <a:ext cx="3167522" cy="2078851"/>
          </a:xfrm>
          <a:prstGeom prst="rect">
            <a:avLst/>
          </a:prstGeom>
          <a:solidFill>
            <a:schemeClr val="accent1">
              <a:lumMod val="20000"/>
              <a:lumOff val="8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55"/>
          </a:p>
        </p:txBody>
      </p:sp>
      <p:graphicFrame>
        <p:nvGraphicFramePr>
          <p:cNvPr id="43" name="表 42"/>
          <p:cNvGraphicFramePr>
            <a:graphicFrameLocks noGrp="1"/>
          </p:cNvGraphicFramePr>
          <p:nvPr>
            <p:extLst/>
          </p:nvPr>
        </p:nvGraphicFramePr>
        <p:xfrm>
          <a:off x="386644" y="1972697"/>
          <a:ext cx="2991556" cy="2361632"/>
        </p:xfrm>
        <a:graphic>
          <a:graphicData uri="http://schemas.openxmlformats.org/drawingml/2006/table">
            <a:tbl>
              <a:tblPr firstRow="1" bandRow="1">
                <a:tableStyleId>{5C22544A-7EE6-4342-B048-85BDC9FD1C3A}</a:tableStyleId>
              </a:tblPr>
              <a:tblGrid>
                <a:gridCol w="1556456">
                  <a:extLst>
                    <a:ext uri="{9D8B030D-6E8A-4147-A177-3AD203B41FA5}">
                      <a16:colId xmlns="" xmlns:a16="http://schemas.microsoft.com/office/drawing/2014/main" val="20000"/>
                    </a:ext>
                  </a:extLst>
                </a:gridCol>
                <a:gridCol w="1435100">
                  <a:extLst>
                    <a:ext uri="{9D8B030D-6E8A-4147-A177-3AD203B41FA5}">
                      <a16:colId xmlns="" xmlns:a16="http://schemas.microsoft.com/office/drawing/2014/main" val="20001"/>
                    </a:ext>
                  </a:extLst>
                </a:gridCol>
              </a:tblGrid>
              <a:tr h="348428">
                <a:tc>
                  <a:txBody>
                    <a:bodyPr/>
                    <a:lstStyle/>
                    <a:p>
                      <a:pPr algn="ctr"/>
                      <a:r>
                        <a:rPr kumimoji="1" lang="ja-JP" altLang="en-US" sz="1300" b="0" dirty="0" smtClean="0">
                          <a:solidFill>
                            <a:schemeClr val="bg1"/>
                          </a:solidFill>
                        </a:rPr>
                        <a:t>施設名</a:t>
                      </a:r>
                      <a:endParaRPr kumimoji="1" lang="en-US" altLang="ja-JP" sz="1300" b="0" dirty="0" smtClean="0">
                        <a:solidFill>
                          <a:schemeClr val="bg1"/>
                        </a:solidFill>
                      </a:endParaRPr>
                    </a:p>
                  </a:txBody>
                  <a:tcPr marL="104394" marR="104394" marT="52197" marB="5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300" b="0" dirty="0" smtClean="0">
                          <a:solidFill>
                            <a:schemeClr val="bg1"/>
                          </a:solidFill>
                        </a:rPr>
                        <a:t>導入前</a:t>
                      </a:r>
                      <a:endParaRPr kumimoji="1" lang="ja-JP" altLang="en-US" sz="1300" b="0" dirty="0">
                        <a:solidFill>
                          <a:schemeClr val="bg1"/>
                        </a:solidFill>
                      </a:endParaRPr>
                    </a:p>
                  </a:txBody>
                  <a:tcPr marL="104394" marR="104394" marT="52197" marB="5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5840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dirty="0" smtClean="0">
                          <a:solidFill>
                            <a:schemeClr val="tx1"/>
                          </a:solidFill>
                        </a:rPr>
                        <a:t>大阪城公園（駐車場や売店等含む）</a:t>
                      </a:r>
                    </a:p>
                  </a:txBody>
                  <a:tcPr marL="104394" marR="104394" marT="52197" marB="5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300" dirty="0" smtClean="0">
                          <a:solidFill>
                            <a:schemeClr val="tx1"/>
                          </a:solidFill>
                        </a:rPr>
                        <a:t>直営（売店、駐車場は管理許可）</a:t>
                      </a:r>
                      <a:endParaRPr kumimoji="1" lang="ja-JP" altLang="en-US" sz="1300" dirty="0">
                        <a:solidFill>
                          <a:schemeClr val="tx1"/>
                        </a:solidFill>
                      </a:endParaRPr>
                    </a:p>
                  </a:txBody>
                  <a:tcPr marL="104394" marR="104394" marT="52197" marB="5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455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dirty="0" smtClean="0">
                          <a:solidFill>
                            <a:schemeClr val="tx1"/>
                          </a:solidFill>
                        </a:rPr>
                        <a:t>大阪城野球場</a:t>
                      </a:r>
                    </a:p>
                  </a:txBody>
                  <a:tcPr marL="104394" marR="104394" marT="52197" marB="5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300" dirty="0" smtClean="0">
                          <a:solidFill>
                            <a:schemeClr val="tx1"/>
                          </a:solidFill>
                        </a:rPr>
                        <a:t>直営</a:t>
                      </a:r>
                      <a:endParaRPr kumimoji="1" lang="ja-JP" altLang="en-US" sz="1300" dirty="0">
                        <a:solidFill>
                          <a:schemeClr val="tx1"/>
                        </a:solidFill>
                      </a:endParaRPr>
                    </a:p>
                  </a:txBody>
                  <a:tcPr marL="104394" marR="104394" marT="52197" marB="5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1859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dirty="0" smtClean="0">
                          <a:solidFill>
                            <a:schemeClr val="tx1"/>
                          </a:solidFill>
                        </a:rPr>
                        <a:t>大阪城西の丸庭園</a:t>
                      </a:r>
                    </a:p>
                  </a:txBody>
                  <a:tcPr marL="104394" marR="104394" marT="52197" marB="5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300" dirty="0" smtClean="0">
                          <a:solidFill>
                            <a:schemeClr val="tx1"/>
                          </a:solidFill>
                        </a:rPr>
                        <a:t>直営</a:t>
                      </a:r>
                      <a:endParaRPr kumimoji="1" lang="ja-JP" altLang="en-US" sz="1300" dirty="0">
                        <a:solidFill>
                          <a:schemeClr val="tx1"/>
                        </a:solidFill>
                      </a:endParaRPr>
                    </a:p>
                  </a:txBody>
                  <a:tcPr marL="104394" marR="104394" marT="52197" marB="5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18824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rPr>
                        <a:t>豊松庵（茶室）</a:t>
                      </a:r>
                    </a:p>
                  </a:txBody>
                  <a:tcPr marL="104394" marR="104394" marT="52197" marB="5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300" dirty="0" smtClean="0">
                          <a:solidFill>
                            <a:schemeClr val="tx1"/>
                          </a:solidFill>
                        </a:rPr>
                        <a:t>直営</a:t>
                      </a:r>
                      <a:endParaRPr kumimoji="1" lang="ja-JP" altLang="en-US" sz="1300" dirty="0">
                        <a:solidFill>
                          <a:schemeClr val="tx1"/>
                        </a:solidFill>
                      </a:endParaRPr>
                    </a:p>
                  </a:txBody>
                  <a:tcPr marL="104394" marR="104394" marT="52197" marB="5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rPr>
                        <a:t>大阪城天守閣</a:t>
                      </a:r>
                    </a:p>
                  </a:txBody>
                  <a:tcPr marL="104394" marR="104394" marT="52197" marB="5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300" dirty="0" smtClean="0">
                          <a:solidFill>
                            <a:schemeClr val="tx1"/>
                          </a:solidFill>
                        </a:rPr>
                        <a:t>指定管理</a:t>
                      </a:r>
                      <a:endParaRPr kumimoji="1" lang="ja-JP" altLang="en-US" sz="1300" dirty="0">
                        <a:solidFill>
                          <a:schemeClr val="tx1"/>
                        </a:solidFill>
                      </a:endParaRPr>
                    </a:p>
                  </a:txBody>
                  <a:tcPr marL="104394" marR="104394" marT="52197" marB="5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1547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rPr>
                        <a:t>大阪城音楽堂</a:t>
                      </a:r>
                    </a:p>
                  </a:txBody>
                  <a:tcPr marL="104394" marR="104394" marT="52197" marB="5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300" dirty="0" smtClean="0">
                          <a:solidFill>
                            <a:schemeClr val="tx1"/>
                          </a:solidFill>
                        </a:rPr>
                        <a:t>直営</a:t>
                      </a:r>
                      <a:endParaRPr kumimoji="1" lang="ja-JP" altLang="en-US" sz="1300" dirty="0">
                        <a:solidFill>
                          <a:schemeClr val="tx1"/>
                        </a:solidFill>
                      </a:endParaRPr>
                    </a:p>
                  </a:txBody>
                  <a:tcPr marL="104394" marR="104394" marT="52197" marB="5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graphicFrame>
        <p:nvGraphicFramePr>
          <p:cNvPr id="44" name="表 43"/>
          <p:cNvGraphicFramePr>
            <a:graphicFrameLocks noGrp="1"/>
          </p:cNvGraphicFramePr>
          <p:nvPr>
            <p:extLst/>
          </p:nvPr>
        </p:nvGraphicFramePr>
        <p:xfrm>
          <a:off x="3841088" y="1966250"/>
          <a:ext cx="1359561" cy="2368080"/>
        </p:xfrm>
        <a:graphic>
          <a:graphicData uri="http://schemas.openxmlformats.org/drawingml/2006/table">
            <a:tbl>
              <a:tblPr firstRow="1" bandRow="1">
                <a:tableStyleId>{5C22544A-7EE6-4342-B048-85BDC9FD1C3A}</a:tableStyleId>
              </a:tblPr>
              <a:tblGrid>
                <a:gridCol w="1359561">
                  <a:extLst>
                    <a:ext uri="{9D8B030D-6E8A-4147-A177-3AD203B41FA5}">
                      <a16:colId xmlns="" xmlns:a16="http://schemas.microsoft.com/office/drawing/2014/main" val="20000"/>
                    </a:ext>
                  </a:extLst>
                </a:gridCol>
              </a:tblGrid>
              <a:tr h="376274">
                <a:tc>
                  <a:txBody>
                    <a:bodyPr/>
                    <a:lstStyle/>
                    <a:p>
                      <a:pPr algn="ctr"/>
                      <a:r>
                        <a:rPr kumimoji="1" lang="ja-JP" altLang="en-US" sz="1400" b="0" dirty="0" smtClean="0">
                          <a:solidFill>
                            <a:schemeClr val="bg1"/>
                          </a:solidFill>
                        </a:rPr>
                        <a:t>導入後</a:t>
                      </a:r>
                      <a:endParaRPr kumimoji="1" lang="ja-JP" altLang="en-US" sz="1400" b="0" dirty="0">
                        <a:solidFill>
                          <a:schemeClr val="bg1"/>
                        </a:solidFill>
                      </a:endParaRPr>
                    </a:p>
                  </a:txBody>
                  <a:tcPr marL="104394" marR="104394" marT="52197" marB="5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1991806">
                <a:tc>
                  <a:txBody>
                    <a:bodyPr/>
                    <a:lstStyle/>
                    <a:p>
                      <a:pPr algn="l"/>
                      <a:endParaRPr kumimoji="1" lang="en-US" altLang="ja-JP" sz="1400" dirty="0" smtClean="0">
                        <a:solidFill>
                          <a:schemeClr val="tx1"/>
                        </a:solidFill>
                      </a:endParaRPr>
                    </a:p>
                    <a:p>
                      <a:pPr algn="l"/>
                      <a:endParaRPr kumimoji="1" lang="en-US" altLang="ja-JP" sz="1400" dirty="0" smtClean="0">
                        <a:solidFill>
                          <a:schemeClr val="tx1"/>
                        </a:solidFill>
                      </a:endParaRPr>
                    </a:p>
                    <a:p>
                      <a:pPr algn="l"/>
                      <a:endParaRPr kumimoji="1" lang="en-US" altLang="ja-JP" sz="1400" dirty="0" smtClean="0">
                        <a:solidFill>
                          <a:schemeClr val="tx1"/>
                        </a:solidFill>
                      </a:endParaRPr>
                    </a:p>
                    <a:p>
                      <a:pPr algn="l"/>
                      <a:r>
                        <a:rPr kumimoji="1" lang="ja-JP" altLang="en-US" sz="1400" dirty="0" smtClean="0">
                          <a:solidFill>
                            <a:schemeClr val="tx1"/>
                          </a:solidFill>
                        </a:rPr>
                        <a:t>指定管理</a:t>
                      </a:r>
                      <a:endParaRPr kumimoji="1" lang="en-US" altLang="ja-JP" sz="1400" dirty="0" smtClean="0">
                        <a:solidFill>
                          <a:schemeClr val="tx1"/>
                        </a:solidFill>
                      </a:endParaRPr>
                    </a:p>
                    <a:p>
                      <a:pPr marL="88900" indent="-88900" algn="l"/>
                      <a:r>
                        <a:rPr kumimoji="1" lang="ja-JP" altLang="en-US" sz="1400" dirty="0" smtClean="0">
                          <a:solidFill>
                            <a:schemeClr val="tx1"/>
                          </a:solidFill>
                        </a:rPr>
                        <a:t>（大阪城パークマネジメント共同事業体）</a:t>
                      </a:r>
                      <a:endParaRPr kumimoji="1" lang="ja-JP" altLang="en-US" sz="1400" dirty="0">
                        <a:solidFill>
                          <a:schemeClr val="tx1"/>
                        </a:solidFill>
                      </a:endParaRPr>
                    </a:p>
                  </a:txBody>
                  <a:tcPr marL="104394" marR="104394" marT="52197" marB="52197">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46" name="正方形/長方形 45"/>
          <p:cNvSpPr/>
          <p:nvPr/>
        </p:nvSpPr>
        <p:spPr>
          <a:xfrm>
            <a:off x="1795027" y="4549550"/>
            <a:ext cx="1266880" cy="2906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84"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事業期間</a:t>
            </a:r>
          </a:p>
        </p:txBody>
      </p:sp>
      <p:sp>
        <p:nvSpPr>
          <p:cNvPr id="47" name="テキスト ボックス 46"/>
          <p:cNvSpPr txBox="1"/>
          <p:nvPr/>
        </p:nvSpPr>
        <p:spPr>
          <a:xfrm>
            <a:off x="3200560" y="4535840"/>
            <a:ext cx="4965492" cy="400110"/>
          </a:xfrm>
          <a:prstGeom prst="rect">
            <a:avLst/>
          </a:prstGeom>
          <a:noFill/>
        </p:spPr>
        <p:txBody>
          <a:bodyPr wrap="square" rtlCol="0">
            <a:spAutoFit/>
          </a:bodyPr>
          <a:lstStyle/>
          <a:p>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２０年間</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2015.4.1</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2035.3.31</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49" name="直線コネクタ 48"/>
          <p:cNvCxnSpPr/>
          <p:nvPr/>
        </p:nvCxnSpPr>
        <p:spPr>
          <a:xfrm>
            <a:off x="4925725" y="5383557"/>
            <a:ext cx="0" cy="1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935578" y="5197504"/>
            <a:ext cx="590721" cy="215444"/>
          </a:xfrm>
          <a:prstGeom prst="rect">
            <a:avLst/>
          </a:prstGeom>
          <a:noFill/>
        </p:spPr>
        <p:txBody>
          <a:bodyPr wrap="square" lIns="0" tIns="0" rIns="0" bIns="0" rtlCol="0">
            <a:spAutoFit/>
          </a:bodyPr>
          <a:lstStyle/>
          <a:p>
            <a:r>
              <a:rPr lang="en-US" altLang="ja-JP" sz="1400" dirty="0"/>
              <a:t>2013</a:t>
            </a:r>
            <a:endParaRPr lang="ja-JP" altLang="en-US" sz="1400" dirty="0"/>
          </a:p>
        </p:txBody>
      </p:sp>
      <p:cxnSp>
        <p:nvCxnSpPr>
          <p:cNvPr id="51" name="直線コネクタ 50"/>
          <p:cNvCxnSpPr/>
          <p:nvPr/>
        </p:nvCxnSpPr>
        <p:spPr>
          <a:xfrm>
            <a:off x="1112713" y="5376285"/>
            <a:ext cx="0" cy="1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a:off x="7964400" y="5376285"/>
            <a:ext cx="0" cy="180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5" name="グループ化 54"/>
          <p:cNvGrpSpPr/>
          <p:nvPr/>
        </p:nvGrpSpPr>
        <p:grpSpPr>
          <a:xfrm>
            <a:off x="459295" y="5474445"/>
            <a:ext cx="8500556" cy="45719"/>
            <a:chOff x="107504" y="3429000"/>
            <a:chExt cx="8917872" cy="0"/>
          </a:xfrm>
        </p:grpSpPr>
        <p:cxnSp>
          <p:nvCxnSpPr>
            <p:cNvPr id="58" name="直線矢印コネクタ 57"/>
            <p:cNvCxnSpPr/>
            <p:nvPr/>
          </p:nvCxnSpPr>
          <p:spPr>
            <a:xfrm>
              <a:off x="8460432" y="3429000"/>
              <a:ext cx="564944" cy="0"/>
            </a:xfrm>
            <a:prstGeom prst="straightConnector1">
              <a:avLst/>
            </a:prstGeom>
            <a:ln w="762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flipH="1">
              <a:off x="598466" y="3429000"/>
              <a:ext cx="771795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flipH="1">
              <a:off x="107504" y="3429000"/>
              <a:ext cx="360039" cy="0"/>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56" name="四角形吹き出し 55"/>
          <p:cNvSpPr/>
          <p:nvPr/>
        </p:nvSpPr>
        <p:spPr>
          <a:xfrm>
            <a:off x="8200203" y="5836967"/>
            <a:ext cx="673342" cy="745187"/>
          </a:xfrm>
          <a:prstGeom prst="wedgeRectCallout">
            <a:avLst>
              <a:gd name="adj1" fmla="val -76506"/>
              <a:gd name="adj2" fmla="val -77056"/>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100" b="1" dirty="0" smtClean="0">
                <a:solidFill>
                  <a:schemeClr val="tx1"/>
                </a:solidFill>
              </a:rPr>
              <a:t>ＰＭＯ</a:t>
            </a:r>
            <a:endParaRPr lang="en-US" altLang="ja-JP" sz="1100" b="1" dirty="0" smtClean="0">
              <a:solidFill>
                <a:schemeClr val="tx1"/>
              </a:solidFill>
            </a:endParaRPr>
          </a:p>
          <a:p>
            <a:pPr algn="ctr"/>
            <a:r>
              <a:rPr lang="ja-JP" altLang="en-US" sz="1100" b="1" dirty="0" smtClean="0">
                <a:solidFill>
                  <a:schemeClr val="tx1"/>
                </a:solidFill>
              </a:rPr>
              <a:t>事業</a:t>
            </a:r>
            <a:endParaRPr lang="en-US" altLang="ja-JP" sz="1100" b="1" dirty="0" smtClean="0">
              <a:solidFill>
                <a:schemeClr val="tx1"/>
              </a:solidFill>
            </a:endParaRPr>
          </a:p>
          <a:p>
            <a:pPr algn="ctr"/>
            <a:r>
              <a:rPr lang="ja-JP" altLang="en-US" sz="1100" b="1" dirty="0" smtClean="0">
                <a:solidFill>
                  <a:schemeClr val="tx1"/>
                </a:solidFill>
              </a:rPr>
              <a:t>開始</a:t>
            </a:r>
            <a:endParaRPr lang="ja-JP" altLang="en-US" sz="1100" b="1" dirty="0">
              <a:solidFill>
                <a:schemeClr val="tx1"/>
              </a:solidFill>
            </a:endParaRPr>
          </a:p>
        </p:txBody>
      </p:sp>
      <p:sp>
        <p:nvSpPr>
          <p:cNvPr id="57" name="テキスト ボックス 56"/>
          <p:cNvSpPr txBox="1"/>
          <p:nvPr/>
        </p:nvSpPr>
        <p:spPr>
          <a:xfrm>
            <a:off x="7768044" y="5202544"/>
            <a:ext cx="590721" cy="215444"/>
          </a:xfrm>
          <a:prstGeom prst="rect">
            <a:avLst/>
          </a:prstGeom>
          <a:noFill/>
        </p:spPr>
        <p:txBody>
          <a:bodyPr wrap="square" lIns="0" tIns="0" rIns="0" bIns="0" rtlCol="0">
            <a:spAutoFit/>
          </a:bodyPr>
          <a:lstStyle/>
          <a:p>
            <a:r>
              <a:rPr lang="en-US" altLang="ja-JP" sz="1400" dirty="0"/>
              <a:t>2015</a:t>
            </a:r>
            <a:endParaRPr lang="ja-JP" altLang="en-US" sz="1400" dirty="0"/>
          </a:p>
        </p:txBody>
      </p:sp>
      <p:sp>
        <p:nvSpPr>
          <p:cNvPr id="54" name="テキスト ボックス 53"/>
          <p:cNvSpPr txBox="1"/>
          <p:nvPr/>
        </p:nvSpPr>
        <p:spPr>
          <a:xfrm>
            <a:off x="4734022" y="5205509"/>
            <a:ext cx="590721" cy="215444"/>
          </a:xfrm>
          <a:prstGeom prst="rect">
            <a:avLst/>
          </a:prstGeom>
          <a:noFill/>
        </p:spPr>
        <p:txBody>
          <a:bodyPr wrap="square" lIns="0" tIns="0" rIns="0" bIns="0" rtlCol="0">
            <a:spAutoFit/>
          </a:bodyPr>
          <a:lstStyle/>
          <a:p>
            <a:r>
              <a:rPr lang="en-US" altLang="ja-JP" sz="1400" dirty="0"/>
              <a:t>2014</a:t>
            </a:r>
            <a:endParaRPr lang="ja-JP" altLang="en-US" sz="1400" dirty="0"/>
          </a:p>
        </p:txBody>
      </p:sp>
      <p:sp>
        <p:nvSpPr>
          <p:cNvPr id="61" name="角丸四角形 60"/>
          <p:cNvSpPr/>
          <p:nvPr/>
        </p:nvSpPr>
        <p:spPr>
          <a:xfrm>
            <a:off x="386644" y="1456985"/>
            <a:ext cx="4814006" cy="432000"/>
          </a:xfrm>
          <a:prstGeom prst="roundRect">
            <a:avLst>
              <a:gd name="adj" fmla="val 1813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u="sng" dirty="0">
                <a:solidFill>
                  <a:schemeClr val="tx1"/>
                </a:solidFill>
                <a:latin typeface="HG丸ｺﾞｼｯｸM-PRO" panose="020F0600000000000000" pitchFamily="50" charset="-128"/>
                <a:ea typeface="HG丸ｺﾞｼｯｸM-PRO" panose="020F0600000000000000" pitchFamily="50" charset="-128"/>
              </a:rPr>
              <a:t>管理運営</a:t>
            </a:r>
            <a:endParaRPr lang="en-US" altLang="ja-JP" sz="1300" b="1" u="sng" dirty="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　管理</a:t>
            </a:r>
            <a:r>
              <a:rPr lang="ja-JP" altLang="en-US" sz="1300" dirty="0">
                <a:solidFill>
                  <a:schemeClr val="tx1"/>
                </a:solidFill>
                <a:latin typeface="HG丸ｺﾞｼｯｸM-PRO" panose="020F0600000000000000" pitchFamily="50" charset="-128"/>
                <a:ea typeface="HG丸ｺﾞｼｯｸM-PRO" panose="020F0600000000000000" pitchFamily="50" charset="-128"/>
              </a:rPr>
              <a:t>形態が異なっていた大阪城</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公園ほか</a:t>
            </a:r>
            <a:r>
              <a:rPr lang="en-US" altLang="ja-JP" sz="1300" dirty="0" smtClean="0">
                <a:solidFill>
                  <a:schemeClr val="tx1"/>
                </a:solidFill>
                <a:latin typeface="HG丸ｺﾞｼｯｸM-PRO" panose="020F0600000000000000" pitchFamily="50" charset="-128"/>
                <a:ea typeface="HG丸ｺﾞｼｯｸM-PRO" panose="020F0600000000000000" pitchFamily="50" charset="-128"/>
              </a:rPr>
              <a:t>5</a:t>
            </a:r>
            <a:r>
              <a:rPr lang="ja-JP" altLang="en-US" sz="1300" dirty="0">
                <a:solidFill>
                  <a:schemeClr val="tx1"/>
                </a:solidFill>
                <a:latin typeface="HG丸ｺﾞｼｯｸM-PRO" panose="020F0600000000000000" pitchFamily="50" charset="-128"/>
                <a:ea typeface="HG丸ｺﾞｼｯｸM-PRO" panose="020F0600000000000000" pitchFamily="50" charset="-128"/>
              </a:rPr>
              <a:t>施設の指定管理</a:t>
            </a:r>
            <a:endParaRPr lang="en-US" altLang="ja-JP" sz="13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2" name="角丸四角形 61"/>
          <p:cNvSpPr/>
          <p:nvPr/>
        </p:nvSpPr>
        <p:spPr>
          <a:xfrm>
            <a:off x="5994821" y="2367215"/>
            <a:ext cx="2939629" cy="547036"/>
          </a:xfrm>
          <a:prstGeom prst="roundRect">
            <a:avLst>
              <a:gd name="adj" fmla="val 1813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dirty="0">
                <a:solidFill>
                  <a:schemeClr val="tx1"/>
                </a:solidFill>
                <a:latin typeface="HG丸ｺﾞｼｯｸM-PRO" panose="020F0600000000000000" pitchFamily="50" charset="-128"/>
                <a:ea typeface="HG丸ｺﾞｼｯｸM-PRO" panose="020F0600000000000000" pitchFamily="50" charset="-128"/>
              </a:rPr>
              <a:t>既存施設（もと博物館、大阪迎賓館、もと音楽団事務所）の活用</a:t>
            </a:r>
            <a:endParaRPr lang="en-US" altLang="ja-JP" sz="13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4" name="右矢印 63"/>
          <p:cNvSpPr/>
          <p:nvPr/>
        </p:nvSpPr>
        <p:spPr>
          <a:xfrm>
            <a:off x="3427646" y="2842109"/>
            <a:ext cx="368133" cy="712338"/>
          </a:xfrm>
          <a:prstGeom prst="rightArrow">
            <a:avLst>
              <a:gd name="adj1" fmla="val 48217"/>
              <a:gd name="adj2" fmla="val 50114"/>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55" dirty="0"/>
          </a:p>
        </p:txBody>
      </p:sp>
      <p:sp>
        <p:nvSpPr>
          <p:cNvPr id="65" name="角丸四角形 64"/>
          <p:cNvSpPr/>
          <p:nvPr/>
        </p:nvSpPr>
        <p:spPr>
          <a:xfrm>
            <a:off x="5862386" y="1457446"/>
            <a:ext cx="3186365" cy="677865"/>
          </a:xfrm>
          <a:prstGeom prst="roundRect">
            <a:avLst>
              <a:gd name="adj" fmla="val 1110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b="1" u="sng" dirty="0">
                <a:solidFill>
                  <a:schemeClr val="tx1"/>
                </a:solidFill>
                <a:latin typeface="HG丸ｺﾞｼｯｸM-PRO" panose="020F0600000000000000" pitchFamily="50" charset="-128"/>
                <a:ea typeface="HG丸ｺﾞｼｯｸM-PRO" panose="020F0600000000000000" pitchFamily="50" charset="-128"/>
              </a:rPr>
              <a:t>魅力向上</a:t>
            </a:r>
            <a:endParaRPr lang="en-US" altLang="ja-JP" sz="1300" b="1" u="sng" dirty="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　新た</a:t>
            </a:r>
            <a:r>
              <a:rPr lang="ja-JP" altLang="en-US" sz="1300" dirty="0">
                <a:solidFill>
                  <a:schemeClr val="tx1"/>
                </a:solidFill>
                <a:latin typeface="HG丸ｺﾞｼｯｸM-PRO" panose="020F0600000000000000" pitchFamily="50" charset="-128"/>
                <a:ea typeface="HG丸ｺﾞｼｯｸM-PRO" panose="020F0600000000000000" pitchFamily="50" charset="-128"/>
              </a:rPr>
              <a:t>な魅力ある施設の整備</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や既存の</a:t>
            </a:r>
            <a:endParaRPr lang="en-US" altLang="ja-JP" sz="1300" dirty="0" smtClean="0">
              <a:solidFill>
                <a:schemeClr val="tx1"/>
              </a:solidFill>
              <a:latin typeface="HG丸ｺﾞｼｯｸM-PRO" panose="020F0600000000000000" pitchFamily="50" charset="-128"/>
              <a:ea typeface="HG丸ｺﾞｼｯｸM-PRO" panose="020F0600000000000000" pitchFamily="50" charset="-128"/>
            </a:endParaRPr>
          </a:p>
          <a:p>
            <a:r>
              <a:rPr lang="ja-JP" altLang="en-US" sz="1300" dirty="0">
                <a:solidFill>
                  <a:schemeClr val="tx1"/>
                </a:solidFill>
                <a:latin typeface="HG丸ｺﾞｼｯｸM-PRO" panose="020F0600000000000000" pitchFamily="50" charset="-128"/>
                <a:ea typeface="HG丸ｺﾞｼｯｸM-PRO" panose="020F0600000000000000" pitchFamily="50" charset="-128"/>
              </a:rPr>
              <a:t>　</a:t>
            </a:r>
            <a:r>
              <a:rPr lang="ja-JP" altLang="en-US" sz="1300" dirty="0" smtClean="0">
                <a:solidFill>
                  <a:schemeClr val="tx1"/>
                </a:solidFill>
                <a:latin typeface="HG丸ｺﾞｼｯｸM-PRO" panose="020F0600000000000000" pitchFamily="50" charset="-128"/>
                <a:ea typeface="HG丸ｺﾞｼｯｸM-PRO" panose="020F0600000000000000" pitchFamily="50" charset="-128"/>
              </a:rPr>
              <a:t>未利用</a:t>
            </a:r>
            <a:r>
              <a:rPr lang="ja-JP" altLang="en-US" sz="1300" dirty="0">
                <a:solidFill>
                  <a:schemeClr val="tx1"/>
                </a:solidFill>
                <a:latin typeface="HG丸ｺﾞｼｯｸM-PRO" panose="020F0600000000000000" pitchFamily="50" charset="-128"/>
                <a:ea typeface="HG丸ｺﾞｼｯｸM-PRO" panose="020F0600000000000000" pitchFamily="50" charset="-128"/>
              </a:rPr>
              <a:t>施設の活用</a:t>
            </a:r>
            <a:endParaRPr lang="en-US" altLang="ja-JP" sz="13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6" name="角丸四角形 65"/>
          <p:cNvSpPr/>
          <p:nvPr/>
        </p:nvSpPr>
        <p:spPr>
          <a:xfrm>
            <a:off x="5992074" y="3022724"/>
            <a:ext cx="2942135" cy="515364"/>
          </a:xfrm>
          <a:prstGeom prst="roundRect">
            <a:avLst>
              <a:gd name="adj" fmla="val 1813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dirty="0">
                <a:solidFill>
                  <a:schemeClr val="tx1"/>
                </a:solidFill>
                <a:latin typeface="HG丸ｺﾞｼｯｸM-PRO" panose="020F0600000000000000" pitchFamily="50" charset="-128"/>
                <a:ea typeface="HG丸ｺﾞｼｯｸM-PRO" panose="020F0600000000000000" pitchFamily="50" charset="-128"/>
              </a:rPr>
              <a:t>新規施設の整備</a:t>
            </a:r>
            <a:endParaRPr lang="en-US" altLang="ja-JP" sz="13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7" name="角丸四角形 66"/>
          <p:cNvSpPr/>
          <p:nvPr/>
        </p:nvSpPr>
        <p:spPr>
          <a:xfrm>
            <a:off x="5992074" y="3651955"/>
            <a:ext cx="2942135" cy="547036"/>
          </a:xfrm>
          <a:prstGeom prst="roundRect">
            <a:avLst>
              <a:gd name="adj" fmla="val 1813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dirty="0">
                <a:solidFill>
                  <a:schemeClr val="tx1"/>
                </a:solidFill>
                <a:latin typeface="HG丸ｺﾞｼｯｸM-PRO" panose="020F0600000000000000" pitchFamily="50" charset="-128"/>
                <a:ea typeface="HG丸ｺﾞｼｯｸM-PRO" panose="020F0600000000000000" pitchFamily="50" charset="-128"/>
              </a:rPr>
              <a:t>新たなイベントや事業実施</a:t>
            </a:r>
            <a:endParaRPr lang="en-US" altLang="ja-JP" sz="1300" dirty="0">
              <a:solidFill>
                <a:schemeClr val="tx1"/>
              </a:solidFill>
              <a:latin typeface="HG丸ｺﾞｼｯｸM-PRO" panose="020F0600000000000000" pitchFamily="50" charset="-128"/>
              <a:ea typeface="HG丸ｺﾞｼｯｸM-PRO" panose="020F0600000000000000" pitchFamily="50" charset="-128"/>
            </a:endParaRPr>
          </a:p>
        </p:txBody>
      </p:sp>
      <p:sp>
        <p:nvSpPr>
          <p:cNvPr id="68" name="正方形/長方形 67"/>
          <p:cNvSpPr/>
          <p:nvPr/>
        </p:nvSpPr>
        <p:spPr>
          <a:xfrm>
            <a:off x="604476" y="5619868"/>
            <a:ext cx="2182474" cy="1067242"/>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00"/>
              </a:lnSpc>
            </a:pPr>
            <a:r>
              <a:rPr lang="ja-JP" altLang="en-US" sz="1100" dirty="0">
                <a:solidFill>
                  <a:schemeClr val="tx1"/>
                </a:solidFill>
              </a:rPr>
              <a:t>事前事業提案を募集</a:t>
            </a:r>
            <a:endParaRPr lang="en-US" altLang="ja-JP" sz="1100" dirty="0">
              <a:solidFill>
                <a:schemeClr val="tx1"/>
              </a:solidFill>
            </a:endParaRPr>
          </a:p>
          <a:p>
            <a:pPr>
              <a:lnSpc>
                <a:spcPts val="1200"/>
              </a:lnSpc>
            </a:pPr>
            <a:r>
              <a:rPr lang="en-US" altLang="ja-JP" sz="1100" dirty="0">
                <a:solidFill>
                  <a:schemeClr val="tx1"/>
                </a:solidFill>
                <a:latin typeface="+mn-ea"/>
              </a:rPr>
              <a:t>2013. 7</a:t>
            </a:r>
            <a:r>
              <a:rPr lang="ja-JP" altLang="en-US" sz="1100" dirty="0">
                <a:solidFill>
                  <a:schemeClr val="tx1"/>
                </a:solidFill>
                <a:latin typeface="+mn-ea"/>
              </a:rPr>
              <a:t>月 募集</a:t>
            </a:r>
            <a:r>
              <a:rPr lang="ja-JP" altLang="en-US" sz="1100" dirty="0">
                <a:solidFill>
                  <a:schemeClr val="tx1"/>
                </a:solidFill>
              </a:rPr>
              <a:t>開始</a:t>
            </a:r>
          </a:p>
          <a:p>
            <a:pPr>
              <a:lnSpc>
                <a:spcPts val="1200"/>
              </a:lnSpc>
            </a:pPr>
            <a:r>
              <a:rPr lang="ja-JP" altLang="en-US" sz="1100" dirty="0">
                <a:solidFill>
                  <a:schemeClr val="tx1"/>
                </a:solidFill>
              </a:rPr>
              <a:t>⇒本事業への参画意向や事業ニーズの把握、関係法令に沿って設置可能な施設及び実施可能な事業の把握</a:t>
            </a:r>
            <a:endParaRPr lang="en-US" altLang="ja-JP" sz="1100" dirty="0">
              <a:solidFill>
                <a:schemeClr val="tx1"/>
              </a:solidFill>
            </a:endParaRPr>
          </a:p>
        </p:txBody>
      </p:sp>
      <p:sp>
        <p:nvSpPr>
          <p:cNvPr id="69" name="正方形/長方形 68"/>
          <p:cNvSpPr/>
          <p:nvPr/>
        </p:nvSpPr>
        <p:spPr>
          <a:xfrm>
            <a:off x="2917852" y="5619868"/>
            <a:ext cx="2527273" cy="361204"/>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00"/>
              </a:lnSpc>
            </a:pPr>
            <a:r>
              <a:rPr lang="en-US" altLang="ja-JP" sz="1100" dirty="0">
                <a:solidFill>
                  <a:schemeClr val="tx1"/>
                </a:solidFill>
                <a:latin typeface="+mn-ea"/>
              </a:rPr>
              <a:t>2013. 8</a:t>
            </a:r>
            <a:r>
              <a:rPr lang="ja-JP" altLang="en-US" sz="1100" dirty="0">
                <a:solidFill>
                  <a:schemeClr val="tx1"/>
                </a:solidFill>
                <a:latin typeface="+mn-ea"/>
              </a:rPr>
              <a:t>月　説明会、現地見学会</a:t>
            </a:r>
            <a:endParaRPr lang="en-US" altLang="ja-JP" sz="1100" dirty="0">
              <a:solidFill>
                <a:schemeClr val="tx1"/>
              </a:solidFill>
              <a:latin typeface="+mn-ea"/>
            </a:endParaRPr>
          </a:p>
          <a:p>
            <a:pPr>
              <a:lnSpc>
                <a:spcPts val="1200"/>
              </a:lnSpc>
            </a:pPr>
            <a:r>
              <a:rPr lang="en-US" altLang="ja-JP" sz="1100" dirty="0">
                <a:solidFill>
                  <a:schemeClr val="tx1"/>
                </a:solidFill>
                <a:latin typeface="+mn-ea"/>
              </a:rPr>
              <a:t>2013. 8</a:t>
            </a:r>
            <a:r>
              <a:rPr lang="ja-JP" altLang="en-US" sz="1100" dirty="0">
                <a:solidFill>
                  <a:schemeClr val="tx1"/>
                </a:solidFill>
                <a:latin typeface="+mn-ea"/>
              </a:rPr>
              <a:t>月～</a:t>
            </a:r>
            <a:r>
              <a:rPr lang="en-US" altLang="ja-JP" sz="1100" dirty="0">
                <a:solidFill>
                  <a:schemeClr val="tx1"/>
                </a:solidFill>
                <a:latin typeface="+mn-ea"/>
              </a:rPr>
              <a:t>9</a:t>
            </a:r>
            <a:r>
              <a:rPr lang="ja-JP" altLang="en-US" sz="1100" dirty="0">
                <a:solidFill>
                  <a:schemeClr val="tx1"/>
                </a:solidFill>
                <a:latin typeface="+mn-ea"/>
              </a:rPr>
              <a:t>月　質問の受付、回答</a:t>
            </a:r>
            <a:endParaRPr lang="en-US" altLang="ja-JP" sz="1100" dirty="0">
              <a:solidFill>
                <a:schemeClr val="tx1"/>
              </a:solidFill>
            </a:endParaRPr>
          </a:p>
        </p:txBody>
      </p:sp>
      <p:sp>
        <p:nvSpPr>
          <p:cNvPr id="70" name="正方形/長方形 69"/>
          <p:cNvSpPr/>
          <p:nvPr/>
        </p:nvSpPr>
        <p:spPr>
          <a:xfrm>
            <a:off x="2916447" y="6051084"/>
            <a:ext cx="2527273" cy="63602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00"/>
              </a:lnSpc>
            </a:pPr>
            <a:r>
              <a:rPr lang="en-US" altLang="ja-JP" sz="1100" dirty="0">
                <a:solidFill>
                  <a:schemeClr val="tx1"/>
                </a:solidFill>
                <a:latin typeface="+mn-ea"/>
              </a:rPr>
              <a:t>2013. 10</a:t>
            </a:r>
            <a:r>
              <a:rPr lang="ja-JP" altLang="en-US" sz="1100" dirty="0">
                <a:solidFill>
                  <a:schemeClr val="tx1"/>
                </a:solidFill>
                <a:latin typeface="+mn-ea"/>
              </a:rPr>
              <a:t>月　提案書類受付</a:t>
            </a:r>
            <a:endParaRPr lang="en-US" altLang="ja-JP" sz="1100" dirty="0">
              <a:solidFill>
                <a:schemeClr val="tx1"/>
              </a:solidFill>
              <a:latin typeface="+mn-ea"/>
            </a:endParaRPr>
          </a:p>
          <a:p>
            <a:pPr>
              <a:lnSpc>
                <a:spcPts val="1200"/>
              </a:lnSpc>
            </a:pPr>
            <a:r>
              <a:rPr lang="ja-JP" altLang="en-US" sz="1100" dirty="0" smtClean="0">
                <a:solidFill>
                  <a:schemeClr val="tx1"/>
                </a:solidFill>
                <a:latin typeface="+mn-ea"/>
              </a:rPr>
              <a:t>　　⇒</a:t>
            </a:r>
            <a:r>
              <a:rPr lang="en-US" altLang="ja-JP" sz="1100" dirty="0">
                <a:solidFill>
                  <a:schemeClr val="tx1"/>
                </a:solidFill>
                <a:latin typeface="+mn-ea"/>
              </a:rPr>
              <a:t>3</a:t>
            </a:r>
            <a:r>
              <a:rPr lang="ja-JP" altLang="en-US" sz="1100" dirty="0">
                <a:solidFill>
                  <a:schemeClr val="tx1"/>
                </a:solidFill>
                <a:latin typeface="+mn-ea"/>
              </a:rPr>
              <a:t>提案者より複数の魅力向上事業</a:t>
            </a:r>
            <a:endParaRPr lang="en-US" altLang="ja-JP" sz="1100" dirty="0">
              <a:solidFill>
                <a:schemeClr val="tx1"/>
              </a:solidFill>
              <a:latin typeface="+mn-ea"/>
            </a:endParaRPr>
          </a:p>
          <a:p>
            <a:pPr>
              <a:lnSpc>
                <a:spcPts val="1200"/>
              </a:lnSpc>
            </a:pPr>
            <a:r>
              <a:rPr lang="ja-JP" altLang="en-US" sz="1100" dirty="0">
                <a:solidFill>
                  <a:schemeClr val="tx1"/>
                </a:solidFill>
                <a:latin typeface="+mn-ea"/>
              </a:rPr>
              <a:t>　</a:t>
            </a:r>
            <a:r>
              <a:rPr lang="ja-JP" altLang="en-US" sz="1100" dirty="0" smtClean="0">
                <a:solidFill>
                  <a:schemeClr val="tx1"/>
                </a:solidFill>
                <a:latin typeface="+mn-ea"/>
              </a:rPr>
              <a:t>　　 </a:t>
            </a:r>
            <a:r>
              <a:rPr lang="ja-JP" altLang="en-US" sz="1100" dirty="0">
                <a:solidFill>
                  <a:schemeClr val="tx1"/>
                </a:solidFill>
                <a:latin typeface="+mn-ea"/>
              </a:rPr>
              <a:t>について提案あり</a:t>
            </a:r>
            <a:endParaRPr lang="en-US" altLang="ja-JP" sz="1100" dirty="0">
              <a:solidFill>
                <a:schemeClr val="tx1"/>
              </a:solidFill>
              <a:latin typeface="+mn-ea"/>
            </a:endParaRPr>
          </a:p>
          <a:p>
            <a:pPr>
              <a:lnSpc>
                <a:spcPts val="1200"/>
              </a:lnSpc>
            </a:pPr>
            <a:r>
              <a:rPr lang="en-US" altLang="ja-JP" sz="1100" dirty="0">
                <a:solidFill>
                  <a:schemeClr val="tx1"/>
                </a:solidFill>
                <a:latin typeface="+mn-ea"/>
              </a:rPr>
              <a:t>H2013. 10</a:t>
            </a:r>
            <a:r>
              <a:rPr lang="ja-JP" altLang="en-US" sz="1100" dirty="0">
                <a:solidFill>
                  <a:schemeClr val="tx1"/>
                </a:solidFill>
                <a:latin typeface="+mn-ea"/>
              </a:rPr>
              <a:t>月～</a:t>
            </a:r>
            <a:r>
              <a:rPr lang="en-US" altLang="ja-JP" sz="1100" dirty="0">
                <a:solidFill>
                  <a:schemeClr val="tx1"/>
                </a:solidFill>
                <a:latin typeface="+mn-ea"/>
              </a:rPr>
              <a:t>2</a:t>
            </a:r>
            <a:r>
              <a:rPr lang="ja-JP" altLang="en-US" sz="1100" dirty="0">
                <a:solidFill>
                  <a:schemeClr val="tx1"/>
                </a:solidFill>
                <a:latin typeface="+mn-ea"/>
              </a:rPr>
              <a:t>月　対話</a:t>
            </a:r>
          </a:p>
        </p:txBody>
      </p:sp>
      <p:sp>
        <p:nvSpPr>
          <p:cNvPr id="71" name="正方形/長方形 70"/>
          <p:cNvSpPr/>
          <p:nvPr/>
        </p:nvSpPr>
        <p:spPr>
          <a:xfrm>
            <a:off x="5579470" y="5619867"/>
            <a:ext cx="2131333" cy="352869"/>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00"/>
              </a:lnSpc>
            </a:pPr>
            <a:r>
              <a:rPr lang="en-US" altLang="ja-JP" sz="1100" dirty="0">
                <a:solidFill>
                  <a:schemeClr val="tx1"/>
                </a:solidFill>
                <a:latin typeface="+mn-ea"/>
              </a:rPr>
              <a:t>2014.6</a:t>
            </a:r>
            <a:r>
              <a:rPr lang="ja-JP" altLang="en-US" sz="1100" dirty="0">
                <a:solidFill>
                  <a:schemeClr val="tx1"/>
                </a:solidFill>
                <a:latin typeface="+mn-ea"/>
              </a:rPr>
              <a:t>月</a:t>
            </a:r>
            <a:r>
              <a:rPr lang="en-US" altLang="ja-JP" sz="1100" dirty="0">
                <a:solidFill>
                  <a:schemeClr val="tx1"/>
                </a:solidFill>
                <a:latin typeface="+mn-ea"/>
              </a:rPr>
              <a:t> </a:t>
            </a:r>
            <a:r>
              <a:rPr lang="ja-JP" altLang="en-US" sz="1100" dirty="0">
                <a:solidFill>
                  <a:schemeClr val="tx1"/>
                </a:solidFill>
              </a:rPr>
              <a:t>募集要項公表</a:t>
            </a:r>
            <a:endParaRPr lang="en-US" altLang="ja-JP" sz="1100" dirty="0">
              <a:solidFill>
                <a:schemeClr val="tx1"/>
              </a:solidFill>
            </a:endParaRPr>
          </a:p>
          <a:p>
            <a:pPr>
              <a:lnSpc>
                <a:spcPts val="1200"/>
              </a:lnSpc>
            </a:pPr>
            <a:r>
              <a:rPr lang="en-US" altLang="ja-JP" sz="1100" dirty="0">
                <a:solidFill>
                  <a:schemeClr val="tx1"/>
                </a:solidFill>
                <a:latin typeface="+mn-ea"/>
              </a:rPr>
              <a:t>2014.7</a:t>
            </a:r>
            <a:r>
              <a:rPr lang="ja-JP" altLang="en-US" sz="1100" dirty="0">
                <a:solidFill>
                  <a:schemeClr val="tx1"/>
                </a:solidFill>
                <a:latin typeface="+mn-ea"/>
              </a:rPr>
              <a:t>月</a:t>
            </a:r>
            <a:r>
              <a:rPr lang="en-US" altLang="ja-JP" sz="1100" dirty="0">
                <a:solidFill>
                  <a:schemeClr val="tx1"/>
                </a:solidFill>
                <a:latin typeface="+mn-ea"/>
              </a:rPr>
              <a:t> </a:t>
            </a:r>
            <a:r>
              <a:rPr lang="ja-JP" altLang="en-US" sz="1100" dirty="0">
                <a:solidFill>
                  <a:schemeClr val="tx1"/>
                </a:solidFill>
                <a:latin typeface="+mn-ea"/>
              </a:rPr>
              <a:t>説明会、現地見学会</a:t>
            </a:r>
            <a:endParaRPr lang="en-US" altLang="ja-JP" sz="1100" dirty="0">
              <a:solidFill>
                <a:schemeClr val="tx1"/>
              </a:solidFill>
              <a:latin typeface="+mn-ea"/>
            </a:endParaRPr>
          </a:p>
        </p:txBody>
      </p:sp>
      <p:sp>
        <p:nvSpPr>
          <p:cNvPr id="72" name="正方形/長方形 71"/>
          <p:cNvSpPr/>
          <p:nvPr/>
        </p:nvSpPr>
        <p:spPr>
          <a:xfrm>
            <a:off x="5792329" y="6047219"/>
            <a:ext cx="1918475" cy="19153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00"/>
              </a:lnSpc>
            </a:pPr>
            <a:r>
              <a:rPr lang="en-US" altLang="ja-JP" sz="1100" dirty="0">
                <a:solidFill>
                  <a:schemeClr val="tx1"/>
                </a:solidFill>
                <a:latin typeface="+mn-ea"/>
              </a:rPr>
              <a:t>2014.9</a:t>
            </a:r>
            <a:r>
              <a:rPr lang="ja-JP" altLang="en-US" sz="1100" dirty="0">
                <a:solidFill>
                  <a:schemeClr val="tx1"/>
                </a:solidFill>
                <a:latin typeface="+mn-ea"/>
              </a:rPr>
              <a:t>月</a:t>
            </a:r>
            <a:r>
              <a:rPr lang="en-US" altLang="ja-JP" sz="1100" dirty="0">
                <a:solidFill>
                  <a:schemeClr val="tx1"/>
                </a:solidFill>
                <a:latin typeface="+mn-ea"/>
              </a:rPr>
              <a:t> </a:t>
            </a:r>
            <a:r>
              <a:rPr lang="ja-JP" altLang="en-US" sz="1100" dirty="0">
                <a:solidFill>
                  <a:schemeClr val="tx1"/>
                </a:solidFill>
              </a:rPr>
              <a:t>申請書類提出</a:t>
            </a:r>
            <a:endParaRPr lang="en-US" altLang="ja-JP" sz="1100" dirty="0">
              <a:solidFill>
                <a:schemeClr val="tx1"/>
              </a:solidFill>
            </a:endParaRPr>
          </a:p>
        </p:txBody>
      </p:sp>
      <p:sp>
        <p:nvSpPr>
          <p:cNvPr id="73" name="正方形/長方形 72"/>
          <p:cNvSpPr/>
          <p:nvPr/>
        </p:nvSpPr>
        <p:spPr>
          <a:xfrm>
            <a:off x="6013794" y="6296890"/>
            <a:ext cx="1829726" cy="38990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altLang="ja-JP" sz="1100" dirty="0">
                <a:solidFill>
                  <a:schemeClr val="tx1"/>
                </a:solidFill>
                <a:latin typeface="+mn-ea"/>
              </a:rPr>
              <a:t>2014.10</a:t>
            </a:r>
            <a:r>
              <a:rPr lang="ja-JP" altLang="en-US" sz="1100" dirty="0">
                <a:solidFill>
                  <a:schemeClr val="tx1"/>
                </a:solidFill>
                <a:latin typeface="+mn-ea"/>
              </a:rPr>
              <a:t>月</a:t>
            </a:r>
            <a:r>
              <a:rPr lang="en-US" altLang="ja-JP" sz="1100" dirty="0">
                <a:solidFill>
                  <a:schemeClr val="tx1"/>
                </a:solidFill>
                <a:latin typeface="+mn-ea"/>
              </a:rPr>
              <a:t> </a:t>
            </a:r>
            <a:r>
              <a:rPr lang="ja-JP" altLang="en-US" sz="1100" dirty="0">
                <a:solidFill>
                  <a:schemeClr val="tx1"/>
                </a:solidFill>
              </a:rPr>
              <a:t>ＰＭＯ事業者の選定</a:t>
            </a:r>
            <a:endParaRPr lang="en-US" altLang="ja-JP" sz="1100" dirty="0">
              <a:solidFill>
                <a:schemeClr val="tx1"/>
              </a:solidFill>
            </a:endParaRPr>
          </a:p>
        </p:txBody>
      </p:sp>
      <p:sp>
        <p:nvSpPr>
          <p:cNvPr id="74" name="加算記号 73"/>
          <p:cNvSpPr/>
          <p:nvPr/>
        </p:nvSpPr>
        <p:spPr>
          <a:xfrm>
            <a:off x="5191124" y="2848272"/>
            <a:ext cx="671262" cy="715700"/>
          </a:xfrm>
          <a:prstGeom prst="mathPlus">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55"/>
          </a:p>
        </p:txBody>
      </p:sp>
      <p:sp>
        <p:nvSpPr>
          <p:cNvPr id="75" name="テキスト ボックス 74"/>
          <p:cNvSpPr txBox="1"/>
          <p:nvPr/>
        </p:nvSpPr>
        <p:spPr>
          <a:xfrm>
            <a:off x="8166052" y="5214280"/>
            <a:ext cx="501112" cy="169277"/>
          </a:xfrm>
          <a:prstGeom prst="rect">
            <a:avLst/>
          </a:prstGeom>
          <a:noFill/>
        </p:spPr>
        <p:txBody>
          <a:bodyPr wrap="square" lIns="0" tIns="0" rIns="0" bIns="0" rtlCol="0">
            <a:spAutoFit/>
          </a:bodyPr>
          <a:lstStyle/>
          <a:p>
            <a:r>
              <a:rPr lang="ja-JP" altLang="en-US" sz="1100" dirty="0" smtClean="0"/>
              <a:t>（年度）</a:t>
            </a:r>
            <a:endParaRPr lang="ja-JP" altLang="en-US" sz="1100" dirty="0"/>
          </a:p>
        </p:txBody>
      </p:sp>
      <p:sp>
        <p:nvSpPr>
          <p:cNvPr id="63" name="正方形/長方形 62"/>
          <p:cNvSpPr/>
          <p:nvPr/>
        </p:nvSpPr>
        <p:spPr>
          <a:xfrm>
            <a:off x="3847813" y="1950318"/>
            <a:ext cx="1352836" cy="238401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55"/>
          </a:p>
        </p:txBody>
      </p:sp>
      <p:sp>
        <p:nvSpPr>
          <p:cNvPr id="37" name="角丸四角形 36"/>
          <p:cNvSpPr/>
          <p:nvPr/>
        </p:nvSpPr>
        <p:spPr>
          <a:xfrm>
            <a:off x="264760" y="714222"/>
            <a:ext cx="8633580" cy="646067"/>
          </a:xfrm>
          <a:prstGeom prst="roundRect">
            <a:avLst>
              <a:gd name="adj" fmla="val 13437"/>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defTabSz="1056041">
              <a:defRPr/>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○市から指定管理者の指定を受けた民間事業者が、大阪城公園及び公園内の複数の公共施設の一体的な管理運営と、魅力向上事業</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を実施。</a:t>
            </a: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204137" y="4941582"/>
            <a:ext cx="8844614" cy="1834126"/>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155819" y="4924881"/>
            <a:ext cx="2169288" cy="307777"/>
          </a:xfrm>
          <a:prstGeom prst="rect">
            <a:avLst/>
          </a:prstGeom>
          <a:noFill/>
        </p:spPr>
        <p:txBody>
          <a:bodyPr wrap="square" rtlCol="0">
            <a:spAutoFit/>
          </a:bodyPr>
          <a:lstStyle/>
          <a:p>
            <a:r>
              <a:rPr lang="en-US" altLang="ja-JP" sz="1400" b="1" dirty="0" smtClean="0">
                <a:latin typeface="+mn-ea"/>
              </a:rPr>
              <a:t>【</a:t>
            </a:r>
            <a:r>
              <a:rPr lang="ja-JP" altLang="en-US" sz="1400" b="1" dirty="0" smtClean="0">
                <a:latin typeface="+mn-ea"/>
              </a:rPr>
              <a:t>導入までの取組</a:t>
            </a:r>
            <a:r>
              <a:rPr lang="en-US" altLang="ja-JP" sz="1400" b="1" dirty="0" smtClean="0">
                <a:latin typeface="+mn-ea"/>
              </a:rPr>
              <a:t>】</a:t>
            </a:r>
            <a:endParaRPr lang="ja-JP" altLang="en-US" sz="1400" b="1" dirty="0">
              <a:latin typeface="+mn-ea"/>
            </a:endParaRPr>
          </a:p>
        </p:txBody>
      </p:sp>
      <p:sp>
        <p:nvSpPr>
          <p:cNvPr id="38" name="テキスト ボックス 37"/>
          <p:cNvSpPr txBox="1"/>
          <p:nvPr/>
        </p:nvSpPr>
        <p:spPr>
          <a:xfrm>
            <a:off x="-1" y="5652"/>
            <a:ext cx="4258101"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官民連携による特色ある施設運営の実現 ①</a:t>
            </a:r>
            <a:endParaRPr kumimoji="1" lang="ja-JP" altLang="en-US" sz="1400" dirty="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3443802" y="103037"/>
            <a:ext cx="5614473"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rPr>
              <a:t>大阪城公園パークマネジメント（</a:t>
            </a:r>
            <a:r>
              <a:rPr lang="en-US" altLang="ja-JP" sz="2000" dirty="0" smtClean="0">
                <a:latin typeface="Meiryo UI" panose="020B0604030504040204" pitchFamily="50" charset="-128"/>
                <a:ea typeface="Meiryo UI" panose="020B0604030504040204" pitchFamily="50" charset="-128"/>
              </a:rPr>
              <a:t>PMO</a:t>
            </a:r>
            <a:r>
              <a:rPr lang="ja-JP" altLang="en-US" sz="2000" dirty="0" smtClean="0">
                <a:latin typeface="Meiryo UI" panose="020B0604030504040204" pitchFamily="50" charset="-128"/>
                <a:ea typeface="Meiryo UI" panose="020B0604030504040204" pitchFamily="50" charset="-128"/>
              </a:rPr>
              <a:t>）事業</a:t>
            </a:r>
            <a:endParaRPr kumimoji="1" lang="ja-JP" altLang="en-US" sz="20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241</a:t>
            </a:fld>
            <a:endParaRPr lang="ja-JP" altLang="en-US"/>
          </a:p>
        </p:txBody>
      </p:sp>
    </p:spTree>
    <p:extLst>
      <p:ext uri="{BB962C8B-B14F-4D97-AF65-F5344CB8AC3E}">
        <p14:creationId xmlns:p14="http://schemas.microsoft.com/office/powerpoint/2010/main" val="42838963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 name="直線コネクタ 79"/>
          <p:cNvCxnSpPr/>
          <p:nvPr/>
        </p:nvCxnSpPr>
        <p:spPr>
          <a:xfrm>
            <a:off x="270457" y="58781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105"/>
          <p:cNvSpPr>
            <a:spLocks noChangeArrowheads="1"/>
          </p:cNvSpPr>
          <p:nvPr/>
        </p:nvSpPr>
        <p:spPr bwMode="auto">
          <a:xfrm>
            <a:off x="277959" y="1548515"/>
            <a:ext cx="4624241" cy="2375078"/>
          </a:xfrm>
          <a:prstGeom prst="rect">
            <a:avLst/>
          </a:prstGeom>
          <a:solidFill>
            <a:schemeClr val="accent1">
              <a:lumMod val="40000"/>
              <a:lumOff val="60000"/>
              <a:alpha val="50195"/>
            </a:schemeClr>
          </a:solidFill>
          <a:ln w="25400">
            <a:solidFill>
              <a:srgbClr val="002060"/>
            </a:solidFill>
            <a:miter lim="800000"/>
            <a:headEnd/>
            <a:tailEnd/>
          </a:ln>
        </p:spPr>
        <p:txBody>
          <a:bodyPr wrap="square" anchor="ctr"/>
          <a:lstStyle/>
          <a:p>
            <a:pPr defTabSz="1056041"/>
            <a:endParaRPr kumimoji="0" lang="ja-JP" altLang="en-US" sz="1270" kern="0">
              <a:solidFill>
                <a:prstClr val="black"/>
              </a:solidFill>
              <a:latin typeface="Calibri"/>
              <a:ea typeface="ＭＳ Ｐゴシック" panose="020B0600070205080204" pitchFamily="50" charset="-128"/>
            </a:endParaRPr>
          </a:p>
        </p:txBody>
      </p:sp>
      <p:sp>
        <p:nvSpPr>
          <p:cNvPr id="7" name="角丸四角形 6"/>
          <p:cNvSpPr/>
          <p:nvPr/>
        </p:nvSpPr>
        <p:spPr>
          <a:xfrm>
            <a:off x="2740543" y="1823066"/>
            <a:ext cx="1856857" cy="813969"/>
          </a:xfrm>
          <a:prstGeom prst="roundRect">
            <a:avLst/>
          </a:prstGeom>
          <a:solidFill>
            <a:schemeClr val="bg1"/>
          </a:solidFill>
          <a:ln w="25400" cap="flat" cmpd="sng" algn="ctr">
            <a:solidFill>
              <a:schemeClr val="tx1">
                <a:lumMod val="75000"/>
                <a:lumOff val="25000"/>
              </a:schemeClr>
            </a:solidFill>
            <a:prstDash val="solid"/>
          </a:ln>
          <a:effectLst/>
        </p:spPr>
        <p:txBody>
          <a:bodyPr wrap="square" lIns="36000" tIns="36000" rIns="36000" bIns="36000" rtlCol="0" anchor="ctr" anchorCtr="1"/>
          <a:lstStyle/>
          <a:p>
            <a:r>
              <a:rPr kumimoji="0" lang="ja-JP" altLang="en-US" sz="1400" kern="0" dirty="0">
                <a:solidFill>
                  <a:schemeClr val="tx1">
                    <a:lumMod val="95000"/>
                    <a:lumOff val="5000"/>
                  </a:schemeClr>
                </a:solidFill>
                <a:latin typeface="メイリオ" panose="020B0604030504040204" pitchFamily="50" charset="-128"/>
                <a:ea typeface="メイリオ" panose="020B0604030504040204" pitchFamily="50" charset="-128"/>
              </a:rPr>
              <a:t>新たな魅力向上事業</a:t>
            </a:r>
            <a:endParaRPr kumimoji="0" lang="en-US" altLang="ja-JP" sz="1400" kern="0" dirty="0">
              <a:solidFill>
                <a:schemeClr val="tx1">
                  <a:lumMod val="95000"/>
                  <a:lumOff val="5000"/>
                </a:schemeClr>
              </a:solidFill>
              <a:latin typeface="メイリオ" panose="020B0604030504040204" pitchFamily="50" charset="-128"/>
              <a:ea typeface="メイリオ" panose="020B0604030504040204" pitchFamily="50" charset="-128"/>
            </a:endParaRPr>
          </a:p>
          <a:p>
            <a:r>
              <a:rPr kumimoji="0" lang="ja-JP" altLang="en-US" sz="1400" kern="0" dirty="0">
                <a:solidFill>
                  <a:schemeClr val="tx1">
                    <a:lumMod val="95000"/>
                    <a:lumOff val="5000"/>
                  </a:schemeClr>
                </a:solidFill>
                <a:latin typeface="メイリオ" panose="020B0604030504040204" pitchFamily="50" charset="-128"/>
                <a:ea typeface="メイリオ" panose="020B0604030504040204" pitchFamily="50" charset="-128"/>
              </a:rPr>
              <a:t>の企画・実施</a:t>
            </a:r>
          </a:p>
        </p:txBody>
      </p:sp>
      <p:sp>
        <p:nvSpPr>
          <p:cNvPr id="8" name="角丸四角形 7"/>
          <p:cNvSpPr/>
          <p:nvPr/>
        </p:nvSpPr>
        <p:spPr>
          <a:xfrm>
            <a:off x="592263" y="2894529"/>
            <a:ext cx="1856857" cy="813969"/>
          </a:xfrm>
          <a:prstGeom prst="roundRect">
            <a:avLst/>
          </a:prstGeom>
          <a:solidFill>
            <a:schemeClr val="bg1"/>
          </a:solidFill>
          <a:ln w="25400" cap="flat" cmpd="sng" algn="ctr">
            <a:solidFill>
              <a:schemeClr val="tx1">
                <a:lumMod val="75000"/>
                <a:lumOff val="25000"/>
              </a:schemeClr>
            </a:solidFill>
            <a:prstDash val="solid"/>
          </a:ln>
          <a:effectLst/>
        </p:spPr>
        <p:txBody>
          <a:bodyPr wrap="square" lIns="36000" tIns="36000" rIns="36000" bIns="36000" rtlCol="0" anchor="ctr" anchorCtr="1"/>
          <a:lstStyle/>
          <a:p>
            <a:r>
              <a:rPr kumimoji="0" lang="ja-JP" altLang="en-US" sz="1400" kern="0" dirty="0">
                <a:solidFill>
                  <a:schemeClr val="tx1">
                    <a:lumMod val="95000"/>
                    <a:lumOff val="5000"/>
                  </a:schemeClr>
                </a:solidFill>
                <a:latin typeface="メイリオ" panose="020B0604030504040204" pitchFamily="50" charset="-128"/>
                <a:ea typeface="メイリオ" panose="020B0604030504040204" pitchFamily="50" charset="-128"/>
              </a:rPr>
              <a:t>観光客、公園利用者</a:t>
            </a:r>
            <a:endParaRPr kumimoji="0" lang="en-US" altLang="ja-JP" sz="1400" kern="0" dirty="0">
              <a:solidFill>
                <a:schemeClr val="tx1">
                  <a:lumMod val="95000"/>
                  <a:lumOff val="5000"/>
                </a:schemeClr>
              </a:solidFill>
              <a:latin typeface="メイリオ" panose="020B0604030504040204" pitchFamily="50" charset="-128"/>
              <a:ea typeface="メイリオ" panose="020B0604030504040204" pitchFamily="50" charset="-128"/>
            </a:endParaRPr>
          </a:p>
          <a:p>
            <a:r>
              <a:rPr kumimoji="0" lang="ja-JP" altLang="en-US" sz="1400" kern="0" dirty="0">
                <a:solidFill>
                  <a:schemeClr val="tx1">
                    <a:lumMod val="95000"/>
                    <a:lumOff val="5000"/>
                  </a:schemeClr>
                </a:solidFill>
                <a:latin typeface="メイリオ" panose="020B0604030504040204" pitchFamily="50" charset="-128"/>
                <a:ea typeface="メイリオ" panose="020B0604030504040204" pitchFamily="50" charset="-128"/>
              </a:rPr>
              <a:t>の増加</a:t>
            </a:r>
          </a:p>
        </p:txBody>
      </p:sp>
      <p:sp>
        <p:nvSpPr>
          <p:cNvPr id="9" name="角丸四角形 8"/>
          <p:cNvSpPr/>
          <p:nvPr/>
        </p:nvSpPr>
        <p:spPr>
          <a:xfrm>
            <a:off x="2739794" y="2911586"/>
            <a:ext cx="1856857" cy="813969"/>
          </a:xfrm>
          <a:prstGeom prst="roundRect">
            <a:avLst/>
          </a:prstGeom>
          <a:solidFill>
            <a:schemeClr val="bg1"/>
          </a:solidFill>
          <a:ln w="25400" cap="flat" cmpd="sng" algn="ctr">
            <a:solidFill>
              <a:schemeClr val="tx1">
                <a:lumMod val="75000"/>
                <a:lumOff val="25000"/>
              </a:schemeClr>
            </a:solidFill>
            <a:prstDash val="solid"/>
          </a:ln>
          <a:effectLst/>
        </p:spPr>
        <p:txBody>
          <a:bodyPr wrap="square" lIns="36000" tIns="36000" rIns="36000" bIns="36000" rtlCol="0" anchor="ctr" anchorCtr="1"/>
          <a:lstStyle/>
          <a:p>
            <a:r>
              <a:rPr kumimoji="0" lang="ja-JP" altLang="en-US" sz="1400" kern="0" dirty="0">
                <a:solidFill>
                  <a:schemeClr val="tx1">
                    <a:lumMod val="95000"/>
                    <a:lumOff val="5000"/>
                  </a:schemeClr>
                </a:solidFill>
                <a:latin typeface="メイリオ" panose="020B0604030504040204" pitchFamily="50" charset="-128"/>
                <a:ea typeface="メイリオ" panose="020B0604030504040204" pitchFamily="50" charset="-128"/>
              </a:rPr>
              <a:t>公園内事業収益</a:t>
            </a:r>
            <a:endParaRPr kumimoji="0" lang="en-US" altLang="ja-JP" sz="1400" kern="0" dirty="0">
              <a:solidFill>
                <a:schemeClr val="tx1">
                  <a:lumMod val="95000"/>
                  <a:lumOff val="5000"/>
                </a:schemeClr>
              </a:solidFill>
              <a:latin typeface="メイリオ" panose="020B0604030504040204" pitchFamily="50" charset="-128"/>
              <a:ea typeface="メイリオ" panose="020B0604030504040204" pitchFamily="50" charset="-128"/>
            </a:endParaRPr>
          </a:p>
          <a:p>
            <a:r>
              <a:rPr kumimoji="0" lang="ja-JP" altLang="en-US" sz="1400" kern="0" dirty="0">
                <a:solidFill>
                  <a:schemeClr val="tx1">
                    <a:lumMod val="95000"/>
                    <a:lumOff val="5000"/>
                  </a:schemeClr>
                </a:solidFill>
                <a:latin typeface="メイリオ" panose="020B0604030504040204" pitchFamily="50" charset="-128"/>
                <a:ea typeface="メイリオ" panose="020B0604030504040204" pitchFamily="50" charset="-128"/>
              </a:rPr>
              <a:t>の増加</a:t>
            </a:r>
          </a:p>
        </p:txBody>
      </p:sp>
      <p:sp>
        <p:nvSpPr>
          <p:cNvPr id="10" name="角丸四角形 9"/>
          <p:cNvSpPr/>
          <p:nvPr/>
        </p:nvSpPr>
        <p:spPr>
          <a:xfrm>
            <a:off x="592085" y="1811947"/>
            <a:ext cx="1856857" cy="813969"/>
          </a:xfrm>
          <a:prstGeom prst="roundRect">
            <a:avLst/>
          </a:prstGeom>
          <a:solidFill>
            <a:schemeClr val="bg1"/>
          </a:solidFill>
          <a:ln w="25400" cap="flat" cmpd="sng" algn="ctr">
            <a:solidFill>
              <a:schemeClr val="tx1">
                <a:lumMod val="75000"/>
                <a:lumOff val="25000"/>
              </a:schemeClr>
            </a:solidFill>
            <a:prstDash val="solid"/>
          </a:ln>
          <a:effectLst/>
        </p:spPr>
        <p:txBody>
          <a:bodyPr wrap="square" lIns="36000" tIns="36000" rIns="36000" bIns="36000" rtlCol="0" anchor="ctr" anchorCtr="1"/>
          <a:lstStyle/>
          <a:p>
            <a:r>
              <a:rPr kumimoji="0" lang="ja-JP" altLang="en-US" sz="1400" kern="0" dirty="0">
                <a:solidFill>
                  <a:schemeClr val="tx1">
                    <a:lumMod val="95000"/>
                    <a:lumOff val="5000"/>
                  </a:schemeClr>
                </a:solidFill>
                <a:latin typeface="メイリオ" panose="020B0604030504040204" pitchFamily="50" charset="-128"/>
                <a:ea typeface="メイリオ" panose="020B0604030504040204" pitchFamily="50" charset="-128"/>
              </a:rPr>
              <a:t>利用者サービス</a:t>
            </a:r>
            <a:endParaRPr kumimoji="0" lang="en-US" altLang="ja-JP" sz="1400" kern="0" dirty="0">
              <a:solidFill>
                <a:schemeClr val="tx1">
                  <a:lumMod val="95000"/>
                  <a:lumOff val="5000"/>
                </a:schemeClr>
              </a:solidFill>
              <a:latin typeface="メイリオ" panose="020B0604030504040204" pitchFamily="50" charset="-128"/>
              <a:ea typeface="メイリオ" panose="020B0604030504040204" pitchFamily="50" charset="-128"/>
            </a:endParaRPr>
          </a:p>
          <a:p>
            <a:r>
              <a:rPr kumimoji="0" lang="ja-JP" altLang="en-US" sz="1400" kern="0" dirty="0">
                <a:solidFill>
                  <a:schemeClr val="tx1">
                    <a:lumMod val="95000"/>
                    <a:lumOff val="5000"/>
                  </a:schemeClr>
                </a:solidFill>
                <a:latin typeface="メイリオ" panose="020B0604030504040204" pitchFamily="50" charset="-128"/>
                <a:ea typeface="メイリオ" panose="020B0604030504040204" pitchFamily="50" charset="-128"/>
              </a:rPr>
              <a:t>公園の魅力・集客力</a:t>
            </a:r>
            <a:endParaRPr kumimoji="0" lang="en-US" altLang="ja-JP" sz="1400" kern="0" dirty="0">
              <a:solidFill>
                <a:schemeClr val="tx1">
                  <a:lumMod val="95000"/>
                  <a:lumOff val="5000"/>
                </a:schemeClr>
              </a:solidFill>
              <a:latin typeface="メイリオ" panose="020B0604030504040204" pitchFamily="50" charset="-128"/>
              <a:ea typeface="メイリオ" panose="020B0604030504040204" pitchFamily="50" charset="-128"/>
            </a:endParaRPr>
          </a:p>
          <a:p>
            <a:r>
              <a:rPr kumimoji="0" lang="ja-JP" altLang="en-US" sz="1400" kern="0" dirty="0">
                <a:solidFill>
                  <a:schemeClr val="tx1">
                    <a:lumMod val="95000"/>
                    <a:lumOff val="5000"/>
                  </a:schemeClr>
                </a:solidFill>
                <a:latin typeface="メイリオ" panose="020B0604030504040204" pitchFamily="50" charset="-128"/>
                <a:ea typeface="メイリオ" panose="020B0604030504040204" pitchFamily="50" charset="-128"/>
              </a:rPr>
              <a:t>の向上</a:t>
            </a:r>
          </a:p>
        </p:txBody>
      </p:sp>
      <p:grpSp>
        <p:nvGrpSpPr>
          <p:cNvPr id="11" name="グループ化 10"/>
          <p:cNvGrpSpPr/>
          <p:nvPr/>
        </p:nvGrpSpPr>
        <p:grpSpPr>
          <a:xfrm>
            <a:off x="2167404" y="1667601"/>
            <a:ext cx="851113" cy="2117577"/>
            <a:chOff x="1851290" y="4365106"/>
            <a:chExt cx="848502" cy="2304254"/>
          </a:xfrm>
          <a:solidFill>
            <a:srgbClr val="FF66CC"/>
          </a:solidFill>
        </p:grpSpPr>
        <p:sp>
          <p:nvSpPr>
            <p:cNvPr id="12" name="AutoShape 1087"/>
            <p:cNvSpPr>
              <a:spLocks noChangeArrowheads="1"/>
            </p:cNvSpPr>
            <p:nvPr/>
          </p:nvSpPr>
          <p:spPr bwMode="auto">
            <a:xfrm flipH="1">
              <a:off x="1851290" y="4365106"/>
              <a:ext cx="848502" cy="576809"/>
            </a:xfrm>
            <a:custGeom>
              <a:avLst/>
              <a:gdLst>
                <a:gd name="T0" fmla="*/ 44633516 w 21600"/>
                <a:gd name="T1" fmla="*/ 279569 h 21600"/>
                <a:gd name="T2" fmla="*/ 12475069 w 21600"/>
                <a:gd name="T3" fmla="*/ 13831528 h 21600"/>
                <a:gd name="T4" fmla="*/ 47933963 w 21600"/>
                <a:gd name="T5" fmla="*/ 7177405 h 21600"/>
                <a:gd name="T6" fmla="*/ 105291534 w 21600"/>
                <a:gd name="T7" fmla="*/ 3824351 h 21600"/>
                <a:gd name="T8" fmla="*/ 102404190 w 21600"/>
                <a:gd name="T9" fmla="*/ 15569861 h 21600"/>
                <a:gd name="T10" fmla="*/ 69772875 w 21600"/>
                <a:gd name="T11" fmla="*/ 14528631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086" y="6374"/>
                  </a:moveTo>
                  <a:cubicBezTo>
                    <a:pt x="14776" y="4809"/>
                    <a:pt x="12840" y="3905"/>
                    <a:pt x="10800" y="3905"/>
                  </a:cubicBezTo>
                  <a:cubicBezTo>
                    <a:pt x="7918" y="3904"/>
                    <a:pt x="5340" y="5697"/>
                    <a:pt x="4336" y="8398"/>
                  </a:cubicBezTo>
                  <a:lnTo>
                    <a:pt x="676" y="7038"/>
                  </a:lnTo>
                  <a:cubicBezTo>
                    <a:pt x="2248" y="2807"/>
                    <a:pt x="6286" y="-1"/>
                    <a:pt x="10800" y="0"/>
                  </a:cubicBezTo>
                  <a:cubicBezTo>
                    <a:pt x="13996" y="0"/>
                    <a:pt x="17029" y="1416"/>
                    <a:pt x="19081" y="3867"/>
                  </a:cubicBezTo>
                  <a:lnTo>
                    <a:pt x="21151" y="2134"/>
                  </a:lnTo>
                  <a:lnTo>
                    <a:pt x="20571" y="8688"/>
                  </a:lnTo>
                  <a:lnTo>
                    <a:pt x="14016" y="8107"/>
                  </a:lnTo>
                  <a:lnTo>
                    <a:pt x="16086" y="6374"/>
                  </a:lnTo>
                  <a:close/>
                </a:path>
              </a:pathLst>
            </a:custGeom>
            <a:grpFill/>
            <a:ln w="25400">
              <a:no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56041">
                <a:defRPr/>
              </a:pPr>
              <a:endParaRPr kumimoji="0" lang="ja-JP" altLang="en-US" sz="1270" kern="0">
                <a:solidFill>
                  <a:prstClr val="black"/>
                </a:solidFill>
                <a:latin typeface="Calibri"/>
                <a:ea typeface="ＭＳ Ｐゴシック" panose="020B0600070205080204" pitchFamily="50" charset="-128"/>
              </a:endParaRPr>
            </a:p>
          </p:txBody>
        </p:sp>
        <p:sp>
          <p:nvSpPr>
            <p:cNvPr id="13" name="AutoShape 1088"/>
            <p:cNvSpPr>
              <a:spLocks noChangeArrowheads="1"/>
            </p:cNvSpPr>
            <p:nvPr/>
          </p:nvSpPr>
          <p:spPr bwMode="auto">
            <a:xfrm rot="10800000" flipH="1">
              <a:off x="1851290" y="6095199"/>
              <a:ext cx="848502" cy="574161"/>
            </a:xfrm>
            <a:custGeom>
              <a:avLst/>
              <a:gdLst>
                <a:gd name="T0" fmla="*/ 44633516 w 21600"/>
                <a:gd name="T1" fmla="*/ 279569 h 21600"/>
                <a:gd name="T2" fmla="*/ 12475069 w 21600"/>
                <a:gd name="T3" fmla="*/ 13831528 h 21600"/>
                <a:gd name="T4" fmla="*/ 47933963 w 21600"/>
                <a:gd name="T5" fmla="*/ 7177405 h 21600"/>
                <a:gd name="T6" fmla="*/ 105291534 w 21600"/>
                <a:gd name="T7" fmla="*/ 3824351 h 21600"/>
                <a:gd name="T8" fmla="*/ 102404190 w 21600"/>
                <a:gd name="T9" fmla="*/ 15569861 h 21600"/>
                <a:gd name="T10" fmla="*/ 69772875 w 21600"/>
                <a:gd name="T11" fmla="*/ 14528631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086" y="6374"/>
                  </a:moveTo>
                  <a:cubicBezTo>
                    <a:pt x="14776" y="4809"/>
                    <a:pt x="12840" y="3905"/>
                    <a:pt x="10800" y="3905"/>
                  </a:cubicBezTo>
                  <a:cubicBezTo>
                    <a:pt x="7918" y="3904"/>
                    <a:pt x="5340" y="5697"/>
                    <a:pt x="4336" y="8398"/>
                  </a:cubicBezTo>
                  <a:lnTo>
                    <a:pt x="676" y="7038"/>
                  </a:lnTo>
                  <a:cubicBezTo>
                    <a:pt x="2248" y="2807"/>
                    <a:pt x="6286" y="-1"/>
                    <a:pt x="10800" y="0"/>
                  </a:cubicBezTo>
                  <a:cubicBezTo>
                    <a:pt x="13996" y="0"/>
                    <a:pt x="17029" y="1416"/>
                    <a:pt x="19081" y="3867"/>
                  </a:cubicBezTo>
                  <a:lnTo>
                    <a:pt x="21151" y="2134"/>
                  </a:lnTo>
                  <a:lnTo>
                    <a:pt x="20571" y="8688"/>
                  </a:lnTo>
                  <a:lnTo>
                    <a:pt x="14016" y="8107"/>
                  </a:lnTo>
                  <a:lnTo>
                    <a:pt x="16086" y="6374"/>
                  </a:lnTo>
                  <a:close/>
                </a:path>
              </a:pathLst>
            </a:custGeom>
            <a:grpFill/>
            <a:ln w="25400">
              <a:no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56041">
                <a:defRPr/>
              </a:pPr>
              <a:endParaRPr kumimoji="0" lang="ja-JP" altLang="en-US" sz="1270" kern="0">
                <a:solidFill>
                  <a:prstClr val="black"/>
                </a:solidFill>
                <a:latin typeface="Calibri"/>
                <a:ea typeface="ＭＳ Ｐゴシック" panose="020B0600070205080204" pitchFamily="50" charset="-128"/>
              </a:endParaRPr>
            </a:p>
          </p:txBody>
        </p:sp>
      </p:grpSp>
      <p:grpSp>
        <p:nvGrpSpPr>
          <p:cNvPr id="14" name="グループ化 13"/>
          <p:cNvGrpSpPr/>
          <p:nvPr/>
        </p:nvGrpSpPr>
        <p:grpSpPr>
          <a:xfrm>
            <a:off x="393987" y="2366104"/>
            <a:ext cx="4355813" cy="775608"/>
            <a:chOff x="300840" y="5193860"/>
            <a:chExt cx="3796168" cy="671603"/>
          </a:xfrm>
          <a:solidFill>
            <a:srgbClr val="FF66CC"/>
          </a:solidFill>
        </p:grpSpPr>
        <p:sp>
          <p:nvSpPr>
            <p:cNvPr id="15" name="AutoShape 1089"/>
            <p:cNvSpPr>
              <a:spLocks noChangeArrowheads="1"/>
            </p:cNvSpPr>
            <p:nvPr/>
          </p:nvSpPr>
          <p:spPr bwMode="auto">
            <a:xfrm rot="5400000" flipH="1">
              <a:off x="3458642" y="5227098"/>
              <a:ext cx="671603" cy="605128"/>
            </a:xfrm>
            <a:custGeom>
              <a:avLst/>
              <a:gdLst>
                <a:gd name="T0" fmla="*/ 44633516 w 21600"/>
                <a:gd name="T1" fmla="*/ 279569 h 21600"/>
                <a:gd name="T2" fmla="*/ 12475069 w 21600"/>
                <a:gd name="T3" fmla="*/ 13831528 h 21600"/>
                <a:gd name="T4" fmla="*/ 47933963 w 21600"/>
                <a:gd name="T5" fmla="*/ 7177405 h 21600"/>
                <a:gd name="T6" fmla="*/ 105291534 w 21600"/>
                <a:gd name="T7" fmla="*/ 3824351 h 21600"/>
                <a:gd name="T8" fmla="*/ 102404190 w 21600"/>
                <a:gd name="T9" fmla="*/ 15569861 h 21600"/>
                <a:gd name="T10" fmla="*/ 69772875 w 21600"/>
                <a:gd name="T11" fmla="*/ 14528631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086" y="6374"/>
                  </a:moveTo>
                  <a:cubicBezTo>
                    <a:pt x="14776" y="4809"/>
                    <a:pt x="12840" y="3905"/>
                    <a:pt x="10800" y="3905"/>
                  </a:cubicBezTo>
                  <a:cubicBezTo>
                    <a:pt x="7918" y="3904"/>
                    <a:pt x="5340" y="5697"/>
                    <a:pt x="4336" y="8398"/>
                  </a:cubicBezTo>
                  <a:lnTo>
                    <a:pt x="676" y="7038"/>
                  </a:lnTo>
                  <a:cubicBezTo>
                    <a:pt x="2248" y="2807"/>
                    <a:pt x="6286" y="-1"/>
                    <a:pt x="10800" y="0"/>
                  </a:cubicBezTo>
                  <a:cubicBezTo>
                    <a:pt x="13996" y="0"/>
                    <a:pt x="17029" y="1416"/>
                    <a:pt x="19081" y="3867"/>
                  </a:cubicBezTo>
                  <a:lnTo>
                    <a:pt x="21151" y="2134"/>
                  </a:lnTo>
                  <a:lnTo>
                    <a:pt x="20571" y="8688"/>
                  </a:lnTo>
                  <a:lnTo>
                    <a:pt x="14016" y="8107"/>
                  </a:lnTo>
                  <a:lnTo>
                    <a:pt x="16086" y="6374"/>
                  </a:lnTo>
                  <a:close/>
                </a:path>
              </a:pathLst>
            </a:custGeom>
            <a:grpFill/>
            <a:ln w="25400">
              <a:no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56041">
                <a:defRPr/>
              </a:pPr>
              <a:endParaRPr kumimoji="0" lang="ja-JP" altLang="en-US" sz="1270" kern="0">
                <a:solidFill>
                  <a:prstClr val="black"/>
                </a:solidFill>
                <a:latin typeface="Calibri"/>
                <a:ea typeface="ＭＳ Ｐゴシック" panose="020B0600070205080204" pitchFamily="50" charset="-128"/>
              </a:endParaRPr>
            </a:p>
          </p:txBody>
        </p:sp>
        <p:sp>
          <p:nvSpPr>
            <p:cNvPr id="16" name="AutoShape 1091"/>
            <p:cNvSpPr>
              <a:spLocks noChangeArrowheads="1"/>
            </p:cNvSpPr>
            <p:nvPr/>
          </p:nvSpPr>
          <p:spPr bwMode="auto">
            <a:xfrm rot="16200000" flipH="1">
              <a:off x="267602" y="5227098"/>
              <a:ext cx="671603" cy="605128"/>
            </a:xfrm>
            <a:custGeom>
              <a:avLst/>
              <a:gdLst>
                <a:gd name="T0" fmla="*/ 44633516 w 21600"/>
                <a:gd name="T1" fmla="*/ 279569 h 21600"/>
                <a:gd name="T2" fmla="*/ 12475069 w 21600"/>
                <a:gd name="T3" fmla="*/ 13831528 h 21600"/>
                <a:gd name="T4" fmla="*/ 47933963 w 21600"/>
                <a:gd name="T5" fmla="*/ 7177405 h 21600"/>
                <a:gd name="T6" fmla="*/ 105291534 w 21600"/>
                <a:gd name="T7" fmla="*/ 3824351 h 21600"/>
                <a:gd name="T8" fmla="*/ 102404190 w 21600"/>
                <a:gd name="T9" fmla="*/ 15569861 h 21600"/>
                <a:gd name="T10" fmla="*/ 69772875 w 21600"/>
                <a:gd name="T11" fmla="*/ 14528631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086" y="6374"/>
                  </a:moveTo>
                  <a:cubicBezTo>
                    <a:pt x="14776" y="4809"/>
                    <a:pt x="12840" y="3905"/>
                    <a:pt x="10800" y="3905"/>
                  </a:cubicBezTo>
                  <a:cubicBezTo>
                    <a:pt x="7918" y="3904"/>
                    <a:pt x="5340" y="5697"/>
                    <a:pt x="4336" y="8398"/>
                  </a:cubicBezTo>
                  <a:lnTo>
                    <a:pt x="676" y="7038"/>
                  </a:lnTo>
                  <a:cubicBezTo>
                    <a:pt x="2248" y="2807"/>
                    <a:pt x="6286" y="-1"/>
                    <a:pt x="10800" y="0"/>
                  </a:cubicBezTo>
                  <a:cubicBezTo>
                    <a:pt x="13996" y="0"/>
                    <a:pt x="17029" y="1416"/>
                    <a:pt x="19081" y="3867"/>
                  </a:cubicBezTo>
                  <a:lnTo>
                    <a:pt x="21151" y="2134"/>
                  </a:lnTo>
                  <a:lnTo>
                    <a:pt x="20571" y="8688"/>
                  </a:lnTo>
                  <a:lnTo>
                    <a:pt x="14016" y="8107"/>
                  </a:lnTo>
                  <a:lnTo>
                    <a:pt x="16086" y="6374"/>
                  </a:lnTo>
                  <a:close/>
                </a:path>
              </a:pathLst>
            </a:custGeom>
            <a:grpFill/>
            <a:ln w="25400">
              <a:noFill/>
              <a:miter lim="800000"/>
              <a:headEnd/>
              <a:tailEnd/>
            </a:ln>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56041">
                <a:defRPr/>
              </a:pPr>
              <a:endParaRPr kumimoji="0" lang="ja-JP" altLang="en-US" sz="1270" kern="0">
                <a:solidFill>
                  <a:prstClr val="black"/>
                </a:solidFill>
                <a:latin typeface="Calibri"/>
                <a:ea typeface="ＭＳ Ｐゴシック" panose="020B0600070205080204" pitchFamily="50" charset="-128"/>
              </a:endParaRPr>
            </a:p>
          </p:txBody>
        </p:sp>
      </p:grpSp>
      <p:sp>
        <p:nvSpPr>
          <p:cNvPr id="18" name="正方形/長方形 17"/>
          <p:cNvSpPr/>
          <p:nvPr/>
        </p:nvSpPr>
        <p:spPr>
          <a:xfrm>
            <a:off x="5155701" y="1525162"/>
            <a:ext cx="3749728" cy="3858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64" tIns="48182" rIns="96364" bIns="48182" numCol="1" spcCol="0" rtlCol="0" fromWordArt="0" anchor="b" anchorCtr="0" forceAA="0" compatLnSpc="1">
            <a:prstTxWarp prst="textNoShape">
              <a:avLst/>
            </a:prstTxWarp>
            <a:noAutofit/>
          </a:bodyPr>
          <a:lstStyle/>
          <a:p>
            <a:pPr algn="ctr"/>
            <a:r>
              <a:rPr lang="ja-JP" altLang="en-US" sz="1475" b="1" dirty="0" smtClean="0">
                <a:solidFill>
                  <a:schemeClr val="tx1"/>
                </a:solidFill>
                <a:latin typeface="メイリオ" panose="020B0604030504040204" pitchFamily="50" charset="-128"/>
                <a:ea typeface="メイリオ" panose="020B0604030504040204" pitchFamily="50" charset="-128"/>
              </a:rPr>
              <a:t>民間事業者による取組</a:t>
            </a:r>
            <a:endParaRPr lang="en-US" altLang="ja-JP" sz="1475" b="1" dirty="0">
              <a:solidFill>
                <a:schemeClr val="tx1"/>
              </a:solidFill>
              <a:latin typeface="メイリオ" panose="020B0604030504040204" pitchFamily="50" charset="-128"/>
              <a:ea typeface="メイリオ" panose="020B0604030504040204" pitchFamily="50" charset="-128"/>
            </a:endParaRPr>
          </a:p>
        </p:txBody>
      </p:sp>
      <p:sp>
        <p:nvSpPr>
          <p:cNvPr id="21" name="正方形/長方形 20"/>
          <p:cNvSpPr/>
          <p:nvPr/>
        </p:nvSpPr>
        <p:spPr>
          <a:xfrm>
            <a:off x="5232400" y="1983937"/>
            <a:ext cx="3719523" cy="1939656"/>
          </a:xfrm>
          <a:prstGeom prst="rect">
            <a:avLst/>
          </a:prstGeom>
          <a:no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877" tIns="37938" rIns="37938" bIns="37938" numCol="1" spcCol="0" rtlCol="0" fromWordArt="0" anchor="ctr" anchorCtr="0" forceAA="0" compatLnSpc="1">
            <a:prstTxWarp prst="textNoShape">
              <a:avLst/>
            </a:prstTxWarp>
            <a:noAutofit/>
          </a:bodyPr>
          <a:lstStyle/>
          <a:p>
            <a:pPr>
              <a:spcBef>
                <a:spcPts val="632"/>
              </a:spcBef>
            </a:pPr>
            <a:endParaRPr lang="en-US" altLang="ja-JP" sz="1265" dirty="0">
              <a:solidFill>
                <a:schemeClr val="tx1"/>
              </a:solidFill>
              <a:latin typeface="メイリオ" panose="020B0604030504040204" pitchFamily="50" charset="-128"/>
              <a:ea typeface="メイリオ" panose="020B0604030504040204" pitchFamily="50" charset="-128"/>
            </a:endParaRPr>
          </a:p>
        </p:txBody>
      </p:sp>
      <p:sp>
        <p:nvSpPr>
          <p:cNvPr id="22" name="正方形/長方形 21"/>
          <p:cNvSpPr/>
          <p:nvPr/>
        </p:nvSpPr>
        <p:spPr>
          <a:xfrm>
            <a:off x="5372518" y="2092457"/>
            <a:ext cx="3681005" cy="1092607"/>
          </a:xfrm>
          <a:prstGeom prst="rect">
            <a:avLst/>
          </a:prstGeom>
        </p:spPr>
        <p:txBody>
          <a:bodyPr wrap="square">
            <a:spAutoFit/>
          </a:bodyPr>
          <a:lstStyle/>
          <a:p>
            <a:pPr marL="180674" indent="-180674">
              <a:buFont typeface="Wingdings" panose="05000000000000000000" pitchFamily="2" charset="2"/>
              <a:buChar char="Ø"/>
            </a:pPr>
            <a:r>
              <a:rPr lang="ja-JP" altLang="en-US" sz="1300" dirty="0">
                <a:latin typeface="メイリオ" panose="020B0604030504040204" pitchFamily="50" charset="-128"/>
                <a:ea typeface="メイリオ" panose="020B0604030504040204" pitchFamily="50" charset="-128"/>
              </a:rPr>
              <a:t>資金調達</a:t>
            </a:r>
            <a:endParaRPr lang="en-US" altLang="ja-JP" sz="1300" dirty="0">
              <a:latin typeface="メイリオ" panose="020B0604030504040204" pitchFamily="50" charset="-128"/>
              <a:ea typeface="メイリオ" panose="020B0604030504040204" pitchFamily="50" charset="-128"/>
            </a:endParaRPr>
          </a:p>
          <a:p>
            <a:pPr marL="180674" indent="-180674">
              <a:buFont typeface="Wingdings" panose="05000000000000000000" pitchFamily="2" charset="2"/>
              <a:buChar char="Ø"/>
            </a:pPr>
            <a:r>
              <a:rPr lang="ja-JP" altLang="en-US" sz="1300" dirty="0">
                <a:latin typeface="メイリオ" panose="020B0604030504040204" pitchFamily="50" charset="-128"/>
                <a:ea typeface="メイリオ" panose="020B0604030504040204" pitchFamily="50" charset="-128"/>
              </a:rPr>
              <a:t>テナントの企画・誘致</a:t>
            </a:r>
            <a:endParaRPr lang="en-US" altLang="ja-JP" sz="1300" dirty="0">
              <a:latin typeface="メイリオ" panose="020B0604030504040204" pitchFamily="50" charset="-128"/>
              <a:ea typeface="メイリオ" panose="020B0604030504040204" pitchFamily="50" charset="-128"/>
            </a:endParaRPr>
          </a:p>
          <a:p>
            <a:pPr marL="180674" indent="-180674">
              <a:buFont typeface="Wingdings" panose="05000000000000000000" pitchFamily="2" charset="2"/>
              <a:buChar char="Ø"/>
            </a:pPr>
            <a:r>
              <a:rPr lang="ja-JP" altLang="en-US" sz="1300" dirty="0" smtClean="0">
                <a:latin typeface="メイリオ" panose="020B0604030504040204" pitchFamily="50" charset="-128"/>
                <a:ea typeface="メイリオ" panose="020B0604030504040204" pitchFamily="50" charset="-128"/>
              </a:rPr>
              <a:t>施設の計画</a:t>
            </a:r>
            <a:r>
              <a:rPr lang="ja-JP" altLang="en-US" sz="1300" dirty="0">
                <a:latin typeface="メイリオ" panose="020B0604030504040204" pitchFamily="50" charset="-128"/>
                <a:ea typeface="メイリオ" panose="020B0604030504040204" pitchFamily="50" charset="-128"/>
              </a:rPr>
              <a:t>・設計・</a:t>
            </a:r>
            <a:r>
              <a:rPr lang="ja-JP" altLang="en-US" sz="1300" dirty="0" smtClean="0">
                <a:latin typeface="メイリオ" panose="020B0604030504040204" pitchFamily="50" charset="-128"/>
                <a:ea typeface="メイリオ" panose="020B0604030504040204" pitchFamily="50" charset="-128"/>
              </a:rPr>
              <a:t>施工</a:t>
            </a:r>
            <a:endParaRPr lang="en-US" altLang="ja-JP" sz="1300" dirty="0" smtClean="0">
              <a:latin typeface="メイリオ" panose="020B0604030504040204" pitchFamily="50" charset="-128"/>
              <a:ea typeface="メイリオ" panose="020B0604030504040204" pitchFamily="50" charset="-128"/>
            </a:endParaRPr>
          </a:p>
          <a:p>
            <a:pPr marL="180674" indent="-180674">
              <a:buFont typeface="Wingdings" panose="05000000000000000000" pitchFamily="2" charset="2"/>
              <a:buChar char="Ø"/>
            </a:pPr>
            <a:r>
              <a:rPr lang="ja-JP" altLang="en-US" sz="1300" dirty="0" smtClean="0">
                <a:latin typeface="メイリオ" panose="020B0604030504040204" pitchFamily="50" charset="-128"/>
                <a:ea typeface="メイリオ" panose="020B0604030504040204" pitchFamily="50" charset="-128"/>
              </a:rPr>
              <a:t>イベント</a:t>
            </a:r>
            <a:r>
              <a:rPr lang="ja-JP" altLang="en-US" sz="1300" dirty="0">
                <a:latin typeface="メイリオ" panose="020B0604030504040204" pitchFamily="50" charset="-128"/>
                <a:ea typeface="メイリオ" panose="020B0604030504040204" pitchFamily="50" charset="-128"/>
              </a:rPr>
              <a:t>の企画・実施、</a:t>
            </a:r>
            <a:r>
              <a:rPr lang="ja-JP" altLang="en-US" sz="1300" dirty="0" smtClean="0">
                <a:latin typeface="メイリオ" panose="020B0604030504040204" pitchFamily="50" charset="-128"/>
                <a:ea typeface="メイリオ" panose="020B0604030504040204" pitchFamily="50" charset="-128"/>
              </a:rPr>
              <a:t>プロモーション</a:t>
            </a:r>
            <a:endParaRPr lang="en-US" altLang="ja-JP" sz="1300" dirty="0" smtClean="0">
              <a:latin typeface="メイリオ" panose="020B0604030504040204" pitchFamily="50" charset="-128"/>
              <a:ea typeface="メイリオ" panose="020B0604030504040204" pitchFamily="50" charset="-128"/>
            </a:endParaRPr>
          </a:p>
          <a:p>
            <a:r>
              <a:rPr lang="ja-JP" altLang="en-US" sz="1300" dirty="0">
                <a:latin typeface="メイリオ" panose="020B0604030504040204" pitchFamily="50" charset="-128"/>
                <a:ea typeface="メイリオ" panose="020B0604030504040204" pitchFamily="50" charset="-128"/>
              </a:rPr>
              <a:t>　</a:t>
            </a:r>
            <a:r>
              <a:rPr lang="ja-JP" altLang="en-US" sz="1300" dirty="0" smtClean="0">
                <a:latin typeface="メイリオ" panose="020B0604030504040204" pitchFamily="50" charset="-128"/>
                <a:ea typeface="メイリオ" panose="020B0604030504040204" pitchFamily="50" charset="-128"/>
              </a:rPr>
              <a:t>　　　　　　　　　　　　　　　　　など</a:t>
            </a:r>
            <a:endParaRPr lang="en-US" altLang="ja-JP" sz="1300" dirty="0">
              <a:latin typeface="メイリオ" panose="020B0604030504040204" pitchFamily="50" charset="-128"/>
              <a:ea typeface="メイリオ" panose="020B0604030504040204" pitchFamily="50" charset="-128"/>
            </a:endParaRPr>
          </a:p>
        </p:txBody>
      </p:sp>
      <p:sp>
        <p:nvSpPr>
          <p:cNvPr id="20" name="正方形/長方形 19"/>
          <p:cNvSpPr/>
          <p:nvPr/>
        </p:nvSpPr>
        <p:spPr>
          <a:xfrm>
            <a:off x="5834371" y="3137478"/>
            <a:ext cx="2513245" cy="6413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bg1"/>
                </a:solidFill>
                <a:latin typeface="メイリオ" panose="020B0604030504040204" pitchFamily="50" charset="-128"/>
                <a:ea typeface="メイリオ" panose="020B0604030504040204" pitchFamily="50" charset="-128"/>
              </a:rPr>
              <a:t>５０</a:t>
            </a:r>
            <a:r>
              <a:rPr kumimoji="1" lang="ja-JP" altLang="en-US" sz="1600" b="1" dirty="0" smtClean="0">
                <a:solidFill>
                  <a:schemeClr val="bg1"/>
                </a:solidFill>
                <a:latin typeface="メイリオ" panose="020B0604030504040204" pitchFamily="50" charset="-128"/>
                <a:ea typeface="メイリオ" panose="020B0604030504040204" pitchFamily="50" charset="-128"/>
              </a:rPr>
              <a:t>億円以上投資</a:t>
            </a:r>
            <a:endParaRPr kumimoji="1" lang="en-US" altLang="ja-JP" sz="1600" b="1" dirty="0" smtClean="0">
              <a:solidFill>
                <a:schemeClr val="bg1"/>
              </a:solidFill>
              <a:latin typeface="メイリオ" panose="020B0604030504040204" pitchFamily="50" charset="-128"/>
              <a:ea typeface="メイリオ" panose="020B0604030504040204" pitchFamily="50" charset="-128"/>
            </a:endParaRPr>
          </a:p>
          <a:p>
            <a:pPr algn="ctr"/>
            <a:r>
              <a:rPr lang="ja-JP" altLang="en-US" sz="1400" dirty="0" smtClean="0"/>
              <a:t>（十数年程度で回収</a:t>
            </a:r>
            <a:r>
              <a:rPr lang="ja-JP" altLang="en-US" sz="1400" dirty="0"/>
              <a:t>予定</a:t>
            </a:r>
            <a:r>
              <a:rPr lang="ja-JP" altLang="en-US" sz="1400" dirty="0" smtClean="0"/>
              <a:t>）</a:t>
            </a:r>
            <a:endParaRPr kumimoji="1" lang="ja-JP" altLang="en-US" sz="1400" dirty="0"/>
          </a:p>
        </p:txBody>
      </p:sp>
      <p:sp>
        <p:nvSpPr>
          <p:cNvPr id="23" name="正方形/長方形 22"/>
          <p:cNvSpPr/>
          <p:nvPr/>
        </p:nvSpPr>
        <p:spPr>
          <a:xfrm>
            <a:off x="306542" y="5255363"/>
            <a:ext cx="7171038" cy="1476000"/>
          </a:xfrm>
          <a:prstGeom prst="rect">
            <a:avLst/>
          </a:prstGeom>
          <a:solidFill>
            <a:schemeClr val="accent1">
              <a:lumMod val="40000"/>
              <a:lumOff val="60000"/>
              <a:alpha val="50195"/>
            </a:schemeClr>
          </a:solidFill>
          <a:ln w="38100">
            <a:solidFill>
              <a:srgbClr val="002060"/>
            </a:solidFill>
            <a:miter lim="800000"/>
            <a:headEnd/>
            <a:tailEnd/>
          </a:ln>
        </p:spPr>
        <p:txBody>
          <a:bodyPr wrap="square" anchor="t"/>
          <a:lstStyle/>
          <a:p>
            <a:pPr defTabSz="1056041"/>
            <a:r>
              <a:rPr kumimoji="0" lang="ja-JP" altLang="en-US" sz="1600" b="1" kern="0" dirty="0">
                <a:solidFill>
                  <a:prstClr val="black"/>
                </a:solidFill>
                <a:latin typeface="メイリオ" panose="020B0604030504040204" pitchFamily="50" charset="-128"/>
                <a:ea typeface="メイリオ" panose="020B0604030504040204" pitchFamily="50" charset="-128"/>
              </a:rPr>
              <a:t>■民間側のメリット</a:t>
            </a:r>
            <a:r>
              <a:rPr kumimoji="0" lang="ja-JP" altLang="ja-JP" sz="1600" b="1" kern="0" dirty="0">
                <a:solidFill>
                  <a:prstClr val="black"/>
                </a:solidFill>
                <a:latin typeface="メイリオ" panose="020B0604030504040204" pitchFamily="50" charset="-128"/>
                <a:ea typeface="メイリオ" panose="020B0604030504040204" pitchFamily="50" charset="-128"/>
              </a:rPr>
              <a:t>　</a:t>
            </a:r>
            <a:endParaRPr kumimoji="0" lang="en-US" altLang="ja-JP" sz="1600" b="1" kern="0" dirty="0">
              <a:solidFill>
                <a:prstClr val="black"/>
              </a:solidFill>
              <a:latin typeface="メイリオ" panose="020B0604030504040204" pitchFamily="50" charset="-128"/>
              <a:ea typeface="メイリオ" panose="020B0604030504040204" pitchFamily="50" charset="-128"/>
            </a:endParaRPr>
          </a:p>
          <a:p>
            <a:pPr defTabSz="1056041"/>
            <a:r>
              <a:rPr kumimoji="0" lang="ja-JP" altLang="en-US" sz="1500" kern="0" dirty="0">
                <a:solidFill>
                  <a:prstClr val="black"/>
                </a:solidFill>
                <a:latin typeface="メイリオ" panose="020B0604030504040204" pitchFamily="50" charset="-128"/>
                <a:ea typeface="メイリオ" panose="020B0604030504040204" pitchFamily="50" charset="-128"/>
              </a:rPr>
              <a:t>　</a:t>
            </a:r>
            <a:r>
              <a:rPr kumimoji="0" lang="ja-JP" altLang="en-US" sz="1500" kern="0" dirty="0" smtClean="0">
                <a:solidFill>
                  <a:prstClr val="black"/>
                </a:solidFill>
                <a:latin typeface="メイリオ" panose="020B0604030504040204" pitchFamily="50" charset="-128"/>
                <a:ea typeface="メイリオ" panose="020B0604030504040204" pitchFamily="50" charset="-128"/>
              </a:rPr>
              <a:t>・</a:t>
            </a:r>
            <a:r>
              <a:rPr kumimoji="0" lang="ja-JP" altLang="ja-JP" sz="1500" kern="0" dirty="0" smtClean="0">
                <a:solidFill>
                  <a:prstClr val="black"/>
                </a:solidFill>
                <a:latin typeface="メイリオ" panose="020B0604030504040204" pitchFamily="50" charset="-128"/>
                <a:ea typeface="メイリオ" panose="020B0604030504040204" pitchFamily="50" charset="-128"/>
              </a:rPr>
              <a:t>多く</a:t>
            </a:r>
            <a:r>
              <a:rPr kumimoji="0" lang="ja-JP" altLang="ja-JP" sz="1500" kern="0" dirty="0">
                <a:solidFill>
                  <a:prstClr val="black"/>
                </a:solidFill>
                <a:latin typeface="メイリオ" panose="020B0604030504040204" pitchFamily="50" charset="-128"/>
                <a:ea typeface="メイリオ" panose="020B0604030504040204" pitchFamily="50" charset="-128"/>
              </a:rPr>
              <a:t>の観光客が</a:t>
            </a:r>
            <a:r>
              <a:rPr kumimoji="0" lang="ja-JP" altLang="ja-JP" sz="1500" kern="0" dirty="0" smtClean="0">
                <a:solidFill>
                  <a:prstClr val="black"/>
                </a:solidFill>
                <a:latin typeface="メイリオ" panose="020B0604030504040204" pitchFamily="50" charset="-128"/>
                <a:ea typeface="メイリオ" panose="020B0604030504040204" pitchFamily="50" charset="-128"/>
              </a:rPr>
              <a:t>訪れ</a:t>
            </a:r>
            <a:r>
              <a:rPr kumimoji="0" lang="ja-JP" altLang="en-US" sz="1500" kern="0" dirty="0" smtClean="0">
                <a:solidFill>
                  <a:prstClr val="black"/>
                </a:solidFill>
                <a:latin typeface="メイリオ" panose="020B0604030504040204" pitchFamily="50" charset="-128"/>
                <a:ea typeface="メイリオ" panose="020B0604030504040204" pitchFamily="50" charset="-128"/>
              </a:rPr>
              <a:t>ており、</a:t>
            </a:r>
            <a:r>
              <a:rPr kumimoji="0" lang="ja-JP" altLang="ja-JP" sz="1500" kern="0" dirty="0" smtClean="0">
                <a:solidFill>
                  <a:prstClr val="black"/>
                </a:solidFill>
                <a:latin typeface="メイリオ" panose="020B0604030504040204" pitchFamily="50" charset="-128"/>
                <a:ea typeface="メイリオ" panose="020B0604030504040204" pitchFamily="50" charset="-128"/>
              </a:rPr>
              <a:t>新た</a:t>
            </a:r>
            <a:r>
              <a:rPr kumimoji="0" lang="ja-JP" altLang="ja-JP" sz="1500" kern="0" dirty="0">
                <a:solidFill>
                  <a:prstClr val="black"/>
                </a:solidFill>
                <a:latin typeface="メイリオ" panose="020B0604030504040204" pitchFamily="50" charset="-128"/>
                <a:ea typeface="メイリオ" panose="020B0604030504040204" pitchFamily="50" charset="-128"/>
              </a:rPr>
              <a:t>な施設設置などの賑わいを作ること</a:t>
            </a:r>
            <a:r>
              <a:rPr kumimoji="0" lang="ja-JP" altLang="ja-JP" sz="1500" kern="0" dirty="0" smtClean="0">
                <a:solidFill>
                  <a:prstClr val="black"/>
                </a:solidFill>
                <a:latin typeface="メイリオ" panose="020B0604030504040204" pitchFamily="50" charset="-128"/>
                <a:ea typeface="メイリオ" panose="020B0604030504040204" pitchFamily="50" charset="-128"/>
              </a:rPr>
              <a:t>で</a:t>
            </a:r>
            <a:endParaRPr kumimoji="0" lang="en-US" altLang="ja-JP" sz="1500" kern="0" dirty="0" smtClean="0">
              <a:solidFill>
                <a:prstClr val="black"/>
              </a:solidFill>
              <a:latin typeface="メイリオ" panose="020B0604030504040204" pitchFamily="50" charset="-128"/>
              <a:ea typeface="メイリオ" panose="020B0604030504040204" pitchFamily="50" charset="-128"/>
            </a:endParaRPr>
          </a:p>
          <a:p>
            <a:pPr defTabSz="1056041"/>
            <a:r>
              <a:rPr kumimoji="0" lang="ja-JP" altLang="en-US" sz="1500" kern="0" dirty="0">
                <a:solidFill>
                  <a:prstClr val="black"/>
                </a:solidFill>
                <a:latin typeface="メイリオ" panose="020B0604030504040204" pitchFamily="50" charset="-128"/>
                <a:ea typeface="メイリオ" panose="020B0604030504040204" pitchFamily="50" charset="-128"/>
              </a:rPr>
              <a:t>　</a:t>
            </a:r>
            <a:r>
              <a:rPr kumimoji="0" lang="ja-JP" altLang="en-US" sz="1500" kern="0" dirty="0" smtClean="0">
                <a:solidFill>
                  <a:prstClr val="black"/>
                </a:solidFill>
                <a:latin typeface="メイリオ" panose="020B0604030504040204" pitchFamily="50" charset="-128"/>
                <a:ea typeface="メイリオ" panose="020B0604030504040204" pitchFamily="50" charset="-128"/>
              </a:rPr>
              <a:t>　</a:t>
            </a:r>
            <a:r>
              <a:rPr kumimoji="0" lang="ja-JP" altLang="ja-JP" sz="1500" kern="0" dirty="0" smtClean="0">
                <a:solidFill>
                  <a:prstClr val="black"/>
                </a:solidFill>
                <a:latin typeface="メイリオ" panose="020B0604030504040204" pitchFamily="50" charset="-128"/>
                <a:ea typeface="メイリオ" panose="020B0604030504040204" pitchFamily="50" charset="-128"/>
              </a:rPr>
              <a:t>滞在性</a:t>
            </a:r>
            <a:r>
              <a:rPr kumimoji="0" lang="ja-JP" altLang="ja-JP" sz="1500" kern="0" dirty="0">
                <a:solidFill>
                  <a:prstClr val="black"/>
                </a:solidFill>
                <a:latin typeface="メイリオ" panose="020B0604030504040204" pitchFamily="50" charset="-128"/>
                <a:ea typeface="メイリオ" panose="020B0604030504040204" pitchFamily="50" charset="-128"/>
              </a:rPr>
              <a:t>を高め、事業的な採算も取れる。</a:t>
            </a:r>
            <a:r>
              <a:rPr kumimoji="0" lang="en-US" altLang="ja-JP" sz="1500" kern="0" dirty="0">
                <a:solidFill>
                  <a:prstClr val="black"/>
                </a:solidFill>
                <a:latin typeface="メイリオ" panose="020B0604030504040204" pitchFamily="50" charset="-128"/>
                <a:ea typeface="メイリオ" panose="020B0604030504040204" pitchFamily="50" charset="-128"/>
              </a:rPr>
              <a:t> </a:t>
            </a:r>
            <a:endParaRPr kumimoji="0" lang="ja-JP" altLang="ja-JP" sz="1500" kern="0" dirty="0">
              <a:solidFill>
                <a:prstClr val="black"/>
              </a:solidFill>
              <a:latin typeface="メイリオ" panose="020B0604030504040204" pitchFamily="50" charset="-128"/>
              <a:ea typeface="メイリオ" panose="020B0604030504040204" pitchFamily="50" charset="-128"/>
            </a:endParaRPr>
          </a:p>
          <a:p>
            <a:pPr defTabSz="1056041"/>
            <a:r>
              <a:rPr kumimoji="0" lang="ja-JP" altLang="en-US" sz="1500" kern="0" dirty="0">
                <a:solidFill>
                  <a:prstClr val="black"/>
                </a:solidFill>
                <a:latin typeface="メイリオ" panose="020B0604030504040204" pitchFamily="50" charset="-128"/>
                <a:ea typeface="メイリオ" panose="020B0604030504040204" pitchFamily="50" charset="-128"/>
              </a:rPr>
              <a:t>　</a:t>
            </a:r>
            <a:r>
              <a:rPr kumimoji="0" lang="ja-JP" altLang="en-US" sz="1500" kern="0" dirty="0" smtClean="0">
                <a:solidFill>
                  <a:prstClr val="black"/>
                </a:solidFill>
                <a:latin typeface="メイリオ" panose="020B0604030504040204" pitchFamily="50" charset="-128"/>
                <a:ea typeface="メイリオ" panose="020B0604030504040204" pitchFamily="50" charset="-128"/>
              </a:rPr>
              <a:t>・</a:t>
            </a:r>
            <a:r>
              <a:rPr kumimoji="0" lang="ja-JP" altLang="ja-JP" sz="1500" kern="0" dirty="0" smtClean="0">
                <a:solidFill>
                  <a:prstClr val="black"/>
                </a:solidFill>
                <a:latin typeface="メイリオ" panose="020B0604030504040204" pitchFamily="50" charset="-128"/>
                <a:ea typeface="メイリオ" panose="020B0604030504040204" pitchFamily="50" charset="-128"/>
              </a:rPr>
              <a:t>リスク</a:t>
            </a:r>
            <a:r>
              <a:rPr kumimoji="0" lang="ja-JP" altLang="en-US" sz="1500" kern="0" dirty="0">
                <a:solidFill>
                  <a:prstClr val="black"/>
                </a:solidFill>
                <a:latin typeface="メイリオ" panose="020B0604030504040204" pitchFamily="50" charset="-128"/>
                <a:ea typeface="メイリオ" panose="020B0604030504040204" pitchFamily="50" charset="-128"/>
              </a:rPr>
              <a:t>はあるが</a:t>
            </a:r>
            <a:r>
              <a:rPr kumimoji="0" lang="ja-JP" altLang="ja-JP" sz="1500" kern="0" dirty="0">
                <a:solidFill>
                  <a:prstClr val="black"/>
                </a:solidFill>
                <a:latin typeface="メイリオ" panose="020B0604030504040204" pitchFamily="50" charset="-128"/>
                <a:ea typeface="メイリオ" panose="020B0604030504040204" pitchFamily="50" charset="-128"/>
              </a:rPr>
              <a:t>、</a:t>
            </a:r>
            <a:r>
              <a:rPr kumimoji="0" lang="ja-JP" altLang="en-US" sz="1500" kern="0" dirty="0">
                <a:solidFill>
                  <a:prstClr val="black"/>
                </a:solidFill>
                <a:latin typeface="メイリオ" panose="020B0604030504040204" pitchFamily="50" charset="-128"/>
                <a:ea typeface="メイリオ" panose="020B0604030504040204" pitchFamily="50" charset="-128"/>
              </a:rPr>
              <a:t>事業機会でもある</a:t>
            </a:r>
            <a:r>
              <a:rPr kumimoji="0" lang="ja-JP" altLang="ja-JP" sz="1500" kern="0" dirty="0">
                <a:solidFill>
                  <a:prstClr val="black"/>
                </a:solidFill>
                <a:latin typeface="メイリオ" panose="020B0604030504040204" pitchFamily="50" charset="-128"/>
                <a:ea typeface="メイリオ" panose="020B0604030504040204" pitchFamily="50" charset="-128"/>
              </a:rPr>
              <a:t>。</a:t>
            </a:r>
            <a:r>
              <a:rPr kumimoji="0" lang="en-US" altLang="ja-JP" sz="1500" kern="0" dirty="0">
                <a:solidFill>
                  <a:prstClr val="black"/>
                </a:solidFill>
                <a:latin typeface="メイリオ" panose="020B0604030504040204" pitchFamily="50" charset="-128"/>
                <a:ea typeface="メイリオ" panose="020B0604030504040204" pitchFamily="50" charset="-128"/>
              </a:rPr>
              <a:t>20</a:t>
            </a:r>
            <a:r>
              <a:rPr kumimoji="0" lang="ja-JP" altLang="ja-JP" sz="1500" kern="0" dirty="0">
                <a:solidFill>
                  <a:prstClr val="black"/>
                </a:solidFill>
                <a:latin typeface="メイリオ" panose="020B0604030504040204" pitchFamily="50" charset="-128"/>
                <a:ea typeface="メイリオ" panose="020B0604030504040204" pitchFamily="50" charset="-128"/>
              </a:rPr>
              <a:t>年間と長期にわたる運営で</a:t>
            </a:r>
            <a:r>
              <a:rPr kumimoji="0" lang="ja-JP" altLang="ja-JP" sz="1500" kern="0" dirty="0" smtClean="0">
                <a:solidFill>
                  <a:prstClr val="black"/>
                </a:solidFill>
                <a:latin typeface="メイリオ" panose="020B0604030504040204" pitchFamily="50" charset="-128"/>
                <a:ea typeface="メイリオ" panose="020B0604030504040204" pitchFamily="50" charset="-128"/>
              </a:rPr>
              <a:t>投資</a:t>
            </a:r>
            <a:endParaRPr kumimoji="0" lang="en-US" altLang="ja-JP" sz="1500" kern="0" dirty="0" smtClean="0">
              <a:solidFill>
                <a:prstClr val="black"/>
              </a:solidFill>
              <a:latin typeface="メイリオ" panose="020B0604030504040204" pitchFamily="50" charset="-128"/>
              <a:ea typeface="メイリオ" panose="020B0604030504040204" pitchFamily="50" charset="-128"/>
            </a:endParaRPr>
          </a:p>
          <a:p>
            <a:pPr defTabSz="1056041"/>
            <a:r>
              <a:rPr kumimoji="0" lang="ja-JP" altLang="en-US" sz="1500" kern="0" dirty="0">
                <a:solidFill>
                  <a:prstClr val="black"/>
                </a:solidFill>
                <a:latin typeface="メイリオ" panose="020B0604030504040204" pitchFamily="50" charset="-128"/>
                <a:ea typeface="メイリオ" panose="020B0604030504040204" pitchFamily="50" charset="-128"/>
              </a:rPr>
              <a:t>　</a:t>
            </a:r>
            <a:r>
              <a:rPr kumimoji="0" lang="ja-JP" altLang="en-US" sz="1500" kern="0" dirty="0" smtClean="0">
                <a:solidFill>
                  <a:prstClr val="black"/>
                </a:solidFill>
                <a:latin typeface="メイリオ" panose="020B0604030504040204" pitchFamily="50" charset="-128"/>
                <a:ea typeface="メイリオ" panose="020B0604030504040204" pitchFamily="50" charset="-128"/>
              </a:rPr>
              <a:t>　</a:t>
            </a:r>
            <a:r>
              <a:rPr kumimoji="0" lang="ja-JP" altLang="ja-JP" sz="1500" kern="0" dirty="0" smtClean="0">
                <a:solidFill>
                  <a:prstClr val="black"/>
                </a:solidFill>
                <a:latin typeface="メイリオ" panose="020B0604030504040204" pitchFamily="50" charset="-128"/>
                <a:ea typeface="メイリオ" panose="020B0604030504040204" pitchFamily="50" charset="-128"/>
              </a:rPr>
              <a:t>回収</a:t>
            </a:r>
            <a:r>
              <a:rPr kumimoji="0" lang="ja-JP" altLang="ja-JP" sz="1500" kern="0" dirty="0">
                <a:solidFill>
                  <a:prstClr val="black"/>
                </a:solidFill>
                <a:latin typeface="メイリオ" panose="020B0604030504040204" pitchFamily="50" charset="-128"/>
                <a:ea typeface="メイリオ" panose="020B0604030504040204" pitchFamily="50" charset="-128"/>
              </a:rPr>
              <a:t>も十分</a:t>
            </a:r>
            <a:r>
              <a:rPr kumimoji="0" lang="ja-JP" altLang="en-US" sz="1500" kern="0" dirty="0">
                <a:solidFill>
                  <a:prstClr val="black"/>
                </a:solidFill>
                <a:latin typeface="メイリオ" panose="020B0604030504040204" pitchFamily="50" charset="-128"/>
                <a:ea typeface="メイリオ" panose="020B0604030504040204" pitchFamily="50" charset="-128"/>
              </a:rPr>
              <a:t>見込める</a:t>
            </a:r>
            <a:r>
              <a:rPr kumimoji="0" lang="ja-JP" altLang="ja-JP" sz="1500" kern="0" dirty="0">
                <a:solidFill>
                  <a:prstClr val="black"/>
                </a:solidFill>
                <a:latin typeface="メイリオ" panose="020B0604030504040204" pitchFamily="50" charset="-128"/>
                <a:ea typeface="メイリオ" panose="020B0604030504040204" pitchFamily="50" charset="-128"/>
              </a:rPr>
              <a:t>。</a:t>
            </a:r>
          </a:p>
          <a:p>
            <a:pPr defTabSz="1056041"/>
            <a:r>
              <a:rPr kumimoji="0" lang="ja-JP" altLang="en-US" sz="1500" kern="0" dirty="0">
                <a:solidFill>
                  <a:prstClr val="black"/>
                </a:solidFill>
                <a:latin typeface="メイリオ" panose="020B0604030504040204" pitchFamily="50" charset="-128"/>
                <a:ea typeface="メイリオ" panose="020B0604030504040204" pitchFamily="50" charset="-128"/>
              </a:rPr>
              <a:t>　</a:t>
            </a:r>
            <a:r>
              <a:rPr kumimoji="0" lang="ja-JP" altLang="en-US" sz="1500" kern="0" dirty="0" smtClean="0">
                <a:solidFill>
                  <a:prstClr val="black"/>
                </a:solidFill>
                <a:latin typeface="メイリオ" panose="020B0604030504040204" pitchFamily="50" charset="-128"/>
                <a:ea typeface="メイリオ" panose="020B0604030504040204" pitchFamily="50" charset="-128"/>
              </a:rPr>
              <a:t>・公共</a:t>
            </a:r>
            <a:r>
              <a:rPr kumimoji="0" lang="ja-JP" altLang="en-US" sz="1500" kern="0" dirty="0">
                <a:solidFill>
                  <a:prstClr val="black"/>
                </a:solidFill>
                <a:latin typeface="メイリオ" panose="020B0604030504040204" pitchFamily="50" charset="-128"/>
                <a:ea typeface="メイリオ" panose="020B0604030504040204" pitchFamily="50" charset="-128"/>
              </a:rPr>
              <a:t>事業に</a:t>
            </a:r>
            <a:r>
              <a:rPr kumimoji="0" lang="ja-JP" altLang="en-US" sz="1500" kern="0" dirty="0" smtClean="0">
                <a:solidFill>
                  <a:prstClr val="black"/>
                </a:solidFill>
                <a:latin typeface="メイリオ" panose="020B0604030504040204" pitchFamily="50" charset="-128"/>
                <a:ea typeface="メイリオ" panose="020B0604030504040204" pitchFamily="50" charset="-128"/>
              </a:rPr>
              <a:t>参加でき地域貢献の面も。</a:t>
            </a:r>
            <a:r>
              <a:rPr kumimoji="0" lang="ja-JP" altLang="en-US" sz="1500" kern="0" dirty="0">
                <a:solidFill>
                  <a:prstClr val="black"/>
                </a:solidFill>
                <a:latin typeface="メイリオ" panose="020B0604030504040204" pitchFamily="50" charset="-128"/>
                <a:ea typeface="メイリオ" panose="020B0604030504040204" pitchFamily="50" charset="-128"/>
              </a:rPr>
              <a:t>経営の多角化、収益</a:t>
            </a:r>
            <a:r>
              <a:rPr kumimoji="0" lang="ja-JP" altLang="en-US" sz="1500" kern="0" dirty="0" smtClean="0">
                <a:solidFill>
                  <a:prstClr val="black"/>
                </a:solidFill>
                <a:latin typeface="メイリオ" panose="020B0604030504040204" pitchFamily="50" charset="-128"/>
                <a:ea typeface="メイリオ" panose="020B0604030504040204" pitchFamily="50" charset="-128"/>
              </a:rPr>
              <a:t>アップにも寄与。</a:t>
            </a:r>
            <a:endParaRPr kumimoji="0" lang="ja-JP" altLang="ja-JP" sz="1500" kern="0" dirty="0">
              <a:solidFill>
                <a:prstClr val="black"/>
              </a:solidFill>
              <a:latin typeface="メイリオ" panose="020B0604030504040204" pitchFamily="50" charset="-128"/>
              <a:ea typeface="メイリオ" panose="020B0604030504040204" pitchFamily="50" charset="-128"/>
            </a:endParaRPr>
          </a:p>
        </p:txBody>
      </p:sp>
      <p:sp>
        <p:nvSpPr>
          <p:cNvPr id="24" name="正方形/長方形 23"/>
          <p:cNvSpPr/>
          <p:nvPr/>
        </p:nvSpPr>
        <p:spPr>
          <a:xfrm>
            <a:off x="306542" y="4331060"/>
            <a:ext cx="7171038" cy="792000"/>
          </a:xfrm>
          <a:prstGeom prst="rect">
            <a:avLst/>
          </a:prstGeom>
          <a:solidFill>
            <a:schemeClr val="accent1">
              <a:lumMod val="40000"/>
              <a:lumOff val="60000"/>
              <a:alpha val="50195"/>
            </a:schemeClr>
          </a:solidFill>
          <a:ln w="38100">
            <a:solidFill>
              <a:srgbClr val="002060"/>
            </a:solidFill>
            <a:miter lim="800000"/>
            <a:headEnd/>
            <a:tailEnd/>
          </a:ln>
        </p:spPr>
        <p:txBody>
          <a:bodyPr wrap="square" anchor="t"/>
          <a:lstStyle/>
          <a:p>
            <a:pPr defTabSz="1056041"/>
            <a:r>
              <a:rPr kumimoji="0" lang="ja-JP" altLang="en-US" sz="1600" b="1" kern="0" dirty="0">
                <a:solidFill>
                  <a:prstClr val="black"/>
                </a:solidFill>
                <a:latin typeface="メイリオ" panose="020B0604030504040204" pitchFamily="50" charset="-128"/>
                <a:ea typeface="メイリオ" panose="020B0604030504040204" pitchFamily="50" charset="-128"/>
              </a:rPr>
              <a:t>■行政側のメリット</a:t>
            </a:r>
            <a:r>
              <a:rPr kumimoji="0" lang="ja-JP" altLang="ja-JP" sz="1600" b="1" kern="0" dirty="0">
                <a:solidFill>
                  <a:prstClr val="black"/>
                </a:solidFill>
                <a:latin typeface="メイリオ" panose="020B0604030504040204" pitchFamily="50" charset="-128"/>
                <a:ea typeface="メイリオ" panose="020B0604030504040204" pitchFamily="50" charset="-128"/>
              </a:rPr>
              <a:t>　</a:t>
            </a:r>
            <a:endParaRPr kumimoji="0" lang="en-US" altLang="ja-JP" sz="1600" b="1" kern="0" dirty="0">
              <a:solidFill>
                <a:prstClr val="black"/>
              </a:solidFill>
              <a:latin typeface="メイリオ" panose="020B0604030504040204" pitchFamily="50" charset="-128"/>
              <a:ea typeface="メイリオ" panose="020B0604030504040204" pitchFamily="50" charset="-128"/>
            </a:endParaRPr>
          </a:p>
          <a:p>
            <a:pPr defTabSz="1056041"/>
            <a:r>
              <a:rPr kumimoji="0" lang="ja-JP" altLang="en-US" sz="1500" kern="0" dirty="0" smtClean="0">
                <a:solidFill>
                  <a:prstClr val="black"/>
                </a:solidFill>
                <a:latin typeface="メイリオ" panose="020B0604030504040204" pitchFamily="50" charset="-128"/>
                <a:ea typeface="メイリオ" panose="020B0604030504040204" pitchFamily="50" charset="-128"/>
              </a:rPr>
              <a:t>　・施設</a:t>
            </a:r>
            <a:r>
              <a:rPr kumimoji="0" lang="ja-JP" altLang="en-US" sz="1500" kern="0" dirty="0">
                <a:solidFill>
                  <a:prstClr val="black"/>
                </a:solidFill>
                <a:latin typeface="メイリオ" panose="020B0604030504040204" pitchFamily="50" charset="-128"/>
                <a:ea typeface="メイリオ" panose="020B0604030504040204" pitchFamily="50" charset="-128"/>
              </a:rPr>
              <a:t>ごとの管理による弊害解消。</a:t>
            </a:r>
            <a:r>
              <a:rPr kumimoji="0" lang="en-US" altLang="ja-JP" sz="1500" kern="0" dirty="0">
                <a:solidFill>
                  <a:prstClr val="black"/>
                </a:solidFill>
                <a:latin typeface="メイリオ" panose="020B0604030504040204" pitchFamily="50" charset="-128"/>
                <a:ea typeface="メイリオ" panose="020B0604030504040204" pitchFamily="50" charset="-128"/>
              </a:rPr>
              <a:t> </a:t>
            </a:r>
            <a:endParaRPr kumimoji="0" lang="ja-JP" altLang="ja-JP" sz="1500" kern="0" dirty="0">
              <a:solidFill>
                <a:prstClr val="black"/>
              </a:solidFill>
              <a:latin typeface="メイリオ" panose="020B0604030504040204" pitchFamily="50" charset="-128"/>
              <a:ea typeface="メイリオ" panose="020B0604030504040204" pitchFamily="50" charset="-128"/>
            </a:endParaRPr>
          </a:p>
          <a:p>
            <a:pPr defTabSz="1056041"/>
            <a:r>
              <a:rPr kumimoji="0" lang="ja-JP" altLang="en-US" sz="1500" kern="0" dirty="0">
                <a:solidFill>
                  <a:prstClr val="black"/>
                </a:solidFill>
                <a:latin typeface="メイリオ" panose="020B0604030504040204" pitchFamily="50" charset="-128"/>
                <a:ea typeface="メイリオ" panose="020B0604030504040204" pitchFamily="50" charset="-128"/>
              </a:rPr>
              <a:t>　</a:t>
            </a:r>
            <a:r>
              <a:rPr kumimoji="0" lang="ja-JP" altLang="en-US" sz="1500" kern="0" dirty="0" smtClean="0">
                <a:solidFill>
                  <a:prstClr val="black"/>
                </a:solidFill>
                <a:latin typeface="メイリオ" panose="020B0604030504040204" pitchFamily="50" charset="-128"/>
                <a:ea typeface="メイリオ" panose="020B0604030504040204" pitchFamily="50" charset="-128"/>
              </a:rPr>
              <a:t>・低リスク</a:t>
            </a:r>
            <a:r>
              <a:rPr kumimoji="0" lang="ja-JP" altLang="en-US" sz="1500" kern="0" dirty="0">
                <a:solidFill>
                  <a:prstClr val="black"/>
                </a:solidFill>
                <a:latin typeface="メイリオ" panose="020B0604030504040204" pitchFamily="50" charset="-128"/>
                <a:ea typeface="メイリオ" panose="020B0604030504040204" pitchFamily="50" charset="-128"/>
              </a:rPr>
              <a:t>、費用負担０で公共財の整備＆魅力向上＆地域経済活性化</a:t>
            </a:r>
            <a:endParaRPr kumimoji="0" lang="ja-JP" altLang="ja-JP" sz="1500" kern="0" dirty="0">
              <a:solidFill>
                <a:prstClr val="black"/>
              </a:solidFill>
              <a:latin typeface="メイリオ" panose="020B0604030504040204" pitchFamily="50" charset="-128"/>
              <a:ea typeface="メイリオ" panose="020B0604030504040204" pitchFamily="50" charset="-128"/>
            </a:endParaRPr>
          </a:p>
        </p:txBody>
      </p:sp>
      <p:sp>
        <p:nvSpPr>
          <p:cNvPr id="25" name="二等辺三角形 24"/>
          <p:cNvSpPr/>
          <p:nvPr/>
        </p:nvSpPr>
        <p:spPr>
          <a:xfrm rot="5400000">
            <a:off x="7200801" y="5322750"/>
            <a:ext cx="1104456" cy="29780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79"/>
          </a:p>
        </p:txBody>
      </p:sp>
      <p:sp>
        <p:nvSpPr>
          <p:cNvPr id="26" name="正方形/長方形 25"/>
          <p:cNvSpPr/>
          <p:nvPr/>
        </p:nvSpPr>
        <p:spPr>
          <a:xfrm>
            <a:off x="7837979" y="5217262"/>
            <a:ext cx="1237315" cy="646331"/>
          </a:xfrm>
          <a:prstGeom prst="rect">
            <a:avLst/>
          </a:prstGeom>
        </p:spPr>
        <p:txBody>
          <a:bodyPr wrap="square">
            <a:spAutoFit/>
          </a:bodyPr>
          <a:lstStyle/>
          <a:p>
            <a:pPr algn="r"/>
            <a:r>
              <a:rPr lang="en-US" altLang="ja-JP" b="1" dirty="0" smtClean="0">
                <a:latin typeface="メイリオ" panose="020B0604030504040204" pitchFamily="50" charset="-128"/>
                <a:ea typeface="メイリオ" panose="020B0604030504040204" pitchFamily="50" charset="-128"/>
              </a:rPr>
              <a:t>Win-Win</a:t>
            </a:r>
          </a:p>
          <a:p>
            <a:pPr algn="r"/>
            <a:r>
              <a:rPr lang="ja-JP" altLang="en-US" b="1" dirty="0">
                <a:latin typeface="メイリオ" panose="020B0604030504040204" pitchFamily="50" charset="-128"/>
                <a:ea typeface="メイリオ" panose="020B0604030504040204" pitchFamily="50" charset="-128"/>
              </a:rPr>
              <a:t>　</a:t>
            </a:r>
            <a:r>
              <a:rPr lang="ja-JP" altLang="en-US" b="1" dirty="0" smtClean="0">
                <a:latin typeface="メイリオ" panose="020B0604030504040204" pitchFamily="50" charset="-128"/>
                <a:ea typeface="メイリオ" panose="020B0604030504040204" pitchFamily="50" charset="-128"/>
              </a:rPr>
              <a:t>の関係</a:t>
            </a:r>
            <a:endParaRPr lang="ja-JP" altLang="en-US" b="1" dirty="0">
              <a:latin typeface="メイリオ" panose="020B0604030504040204" pitchFamily="50" charset="-128"/>
              <a:ea typeface="メイリオ" panose="020B0604030504040204" pitchFamily="50" charset="-128"/>
            </a:endParaRPr>
          </a:p>
        </p:txBody>
      </p:sp>
      <p:sp>
        <p:nvSpPr>
          <p:cNvPr id="27" name="角丸四角形 26"/>
          <p:cNvSpPr/>
          <p:nvPr/>
        </p:nvSpPr>
        <p:spPr>
          <a:xfrm>
            <a:off x="264760" y="714222"/>
            <a:ext cx="8633580" cy="570441"/>
          </a:xfrm>
          <a:prstGeom prst="roundRect">
            <a:avLst>
              <a:gd name="adj" fmla="val 13437"/>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defTabSz="1056041">
              <a:defRPr/>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○民間事業者の</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取組に</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好循環のスパイラルを構築。</a:t>
            </a: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1" y="5652"/>
            <a:ext cx="4258101"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官民連携による特色ある施設運営の実現 ①</a:t>
            </a:r>
            <a:endParaRPr kumimoji="1" lang="ja-JP" altLang="en-US" sz="1400" dirty="0">
              <a:latin typeface="Meiryo UI" panose="020B0604030504040204" pitchFamily="50" charset="-128"/>
              <a:ea typeface="Meiryo UI" panose="020B0604030504040204" pitchFamily="50" charset="-128"/>
            </a:endParaRPr>
          </a:p>
        </p:txBody>
      </p:sp>
      <p:sp>
        <p:nvSpPr>
          <p:cNvPr id="29" name="テキスト ボックス 28"/>
          <p:cNvSpPr txBox="1"/>
          <p:nvPr/>
        </p:nvSpPr>
        <p:spPr>
          <a:xfrm>
            <a:off x="3443802" y="103037"/>
            <a:ext cx="5614473"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rPr>
              <a:t>大阪城公園パークマネジメント（</a:t>
            </a:r>
            <a:r>
              <a:rPr lang="en-US" altLang="ja-JP" sz="2000" dirty="0" smtClean="0">
                <a:latin typeface="Meiryo UI" panose="020B0604030504040204" pitchFamily="50" charset="-128"/>
                <a:ea typeface="Meiryo UI" panose="020B0604030504040204" pitchFamily="50" charset="-128"/>
              </a:rPr>
              <a:t>PMO</a:t>
            </a:r>
            <a:r>
              <a:rPr lang="ja-JP" altLang="en-US" sz="2000" dirty="0" smtClean="0">
                <a:latin typeface="Meiryo UI" panose="020B0604030504040204" pitchFamily="50" charset="-128"/>
                <a:ea typeface="Meiryo UI" panose="020B0604030504040204" pitchFamily="50" charset="-128"/>
              </a:rPr>
              <a:t>）事業</a:t>
            </a:r>
            <a:endParaRPr kumimoji="1" lang="ja-JP" altLang="en-US" sz="20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242</a:t>
            </a:fld>
            <a:endParaRPr lang="ja-JP" altLang="en-US"/>
          </a:p>
        </p:txBody>
      </p:sp>
    </p:spTree>
    <p:extLst>
      <p:ext uri="{BB962C8B-B14F-4D97-AF65-F5344CB8AC3E}">
        <p14:creationId xmlns:p14="http://schemas.microsoft.com/office/powerpoint/2010/main" val="29435794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 name="直線コネクタ 79"/>
          <p:cNvCxnSpPr/>
          <p:nvPr/>
        </p:nvCxnSpPr>
        <p:spPr>
          <a:xfrm>
            <a:off x="270457" y="587813"/>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正方形/長方形 6"/>
          <p:cNvSpPr/>
          <p:nvPr/>
        </p:nvSpPr>
        <p:spPr>
          <a:xfrm>
            <a:off x="163362" y="3988708"/>
            <a:ext cx="8853004" cy="28371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55"/>
          </a:p>
        </p:txBody>
      </p:sp>
      <p:sp>
        <p:nvSpPr>
          <p:cNvPr id="8" name="角丸四角形 7"/>
          <p:cNvSpPr/>
          <p:nvPr/>
        </p:nvSpPr>
        <p:spPr>
          <a:xfrm>
            <a:off x="394446" y="1269705"/>
            <a:ext cx="1055645" cy="3264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56" b="1" dirty="0" smtClean="0">
                <a:solidFill>
                  <a:schemeClr val="tx1"/>
                </a:solidFill>
              </a:rPr>
              <a:t>【</a:t>
            </a:r>
            <a:r>
              <a:rPr lang="ja-JP" altLang="en-US" sz="1256" b="1" dirty="0" smtClean="0">
                <a:solidFill>
                  <a:schemeClr val="tx1"/>
                </a:solidFill>
              </a:rPr>
              <a:t>導入前</a:t>
            </a:r>
            <a:r>
              <a:rPr lang="en-US" altLang="ja-JP" sz="1256" b="1" dirty="0" smtClean="0">
                <a:solidFill>
                  <a:schemeClr val="tx1"/>
                </a:solidFill>
              </a:rPr>
              <a:t>】</a:t>
            </a:r>
            <a:endParaRPr lang="ja-JP" altLang="en-US" sz="1256" b="1" dirty="0">
              <a:solidFill>
                <a:schemeClr val="tx1"/>
              </a:solidFill>
            </a:endParaRPr>
          </a:p>
        </p:txBody>
      </p:sp>
      <p:sp>
        <p:nvSpPr>
          <p:cNvPr id="10" name="正方形/長方形 9"/>
          <p:cNvSpPr/>
          <p:nvPr/>
        </p:nvSpPr>
        <p:spPr>
          <a:xfrm>
            <a:off x="4820494" y="4035463"/>
            <a:ext cx="1803434" cy="292388"/>
          </a:xfrm>
          <a:prstGeom prst="rect">
            <a:avLst/>
          </a:prstGeom>
        </p:spPr>
        <p:txBody>
          <a:bodyPr wrap="square">
            <a:spAutoFit/>
          </a:bodyPr>
          <a:lstStyle/>
          <a:p>
            <a:pPr>
              <a:spcBef>
                <a:spcPts val="685"/>
              </a:spcBef>
              <a:buClr>
                <a:srgbClr val="727CA3"/>
              </a:buClr>
              <a:buSzPct val="76000"/>
            </a:pPr>
            <a:r>
              <a:rPr lang="ja-JP" altLang="en-US" sz="1300" u="sng" dirty="0" smtClean="0">
                <a:solidFill>
                  <a:prstClr val="black"/>
                </a:solidFill>
              </a:rPr>
              <a:t>大阪市の収支</a:t>
            </a:r>
            <a:r>
              <a:rPr lang="ja-JP" altLang="en-US" sz="1300" u="sng" dirty="0">
                <a:solidFill>
                  <a:prstClr val="black"/>
                </a:solidFill>
              </a:rPr>
              <a:t>変化</a:t>
            </a:r>
          </a:p>
        </p:txBody>
      </p:sp>
      <p:grpSp>
        <p:nvGrpSpPr>
          <p:cNvPr id="25" name="グループ化 24"/>
          <p:cNvGrpSpPr/>
          <p:nvPr/>
        </p:nvGrpSpPr>
        <p:grpSpPr>
          <a:xfrm>
            <a:off x="7029683" y="4251042"/>
            <a:ext cx="1722468" cy="297085"/>
            <a:chOff x="1187623" y="5662984"/>
            <a:chExt cx="7128792" cy="381573"/>
          </a:xfrm>
        </p:grpSpPr>
        <p:pic>
          <p:nvPicPr>
            <p:cNvPr id="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187623" y="5675224"/>
              <a:ext cx="7128792" cy="369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正方形/長方形 26"/>
            <p:cNvSpPr/>
            <p:nvPr/>
          </p:nvSpPr>
          <p:spPr>
            <a:xfrm>
              <a:off x="1331638" y="5662984"/>
              <a:ext cx="6984777" cy="323665"/>
            </a:xfrm>
            <a:prstGeom prst="rect">
              <a:avLst/>
            </a:prstGeom>
          </p:spPr>
          <p:txBody>
            <a:bodyPr wrap="square">
              <a:spAutoFit/>
            </a:bodyPr>
            <a:lstStyle/>
            <a:p>
              <a:pPr algn="ctr"/>
              <a:r>
                <a:rPr lang="ja-JP" altLang="en-US" sz="1142" b="1" dirty="0">
                  <a:latin typeface="HG丸ｺﾞｼｯｸM-PRO" panose="020F0600000000000000" pitchFamily="50" charset="-128"/>
                  <a:ea typeface="HG丸ｺﾞｼｯｸM-PRO" panose="020F0600000000000000" pitchFamily="50" charset="-128"/>
                </a:rPr>
                <a:t>約２億円超の収支改善</a:t>
              </a:r>
              <a:endParaRPr lang="en-US" altLang="ja-JP" sz="1142" b="1" dirty="0">
                <a:latin typeface="HG丸ｺﾞｼｯｸM-PRO" panose="020F0600000000000000" pitchFamily="50" charset="-128"/>
                <a:ea typeface="HG丸ｺﾞｼｯｸM-PRO" panose="020F0600000000000000" pitchFamily="50" charset="-128"/>
              </a:endParaRPr>
            </a:p>
          </p:txBody>
        </p:sp>
      </p:grpSp>
      <p:sp>
        <p:nvSpPr>
          <p:cNvPr id="29" name="正方形/長方形 28"/>
          <p:cNvSpPr/>
          <p:nvPr/>
        </p:nvSpPr>
        <p:spPr>
          <a:xfrm>
            <a:off x="222832" y="4023135"/>
            <a:ext cx="2783155" cy="292388"/>
          </a:xfrm>
          <a:prstGeom prst="rect">
            <a:avLst/>
          </a:prstGeom>
        </p:spPr>
        <p:txBody>
          <a:bodyPr wrap="square">
            <a:spAutoFit/>
          </a:bodyPr>
          <a:lstStyle/>
          <a:p>
            <a:pPr>
              <a:spcBef>
                <a:spcPts val="685"/>
              </a:spcBef>
              <a:buClr>
                <a:srgbClr val="727CA3"/>
              </a:buClr>
              <a:buSzPct val="76000"/>
            </a:pPr>
            <a:r>
              <a:rPr lang="ja-JP" altLang="en-US" sz="1300" u="sng" dirty="0">
                <a:solidFill>
                  <a:prstClr val="black"/>
                </a:solidFill>
              </a:rPr>
              <a:t>来園者数の推移</a:t>
            </a:r>
            <a:r>
              <a:rPr lang="ja-JP" altLang="en-US" sz="1300" dirty="0">
                <a:solidFill>
                  <a:prstClr val="black"/>
                </a:solidFill>
              </a:rPr>
              <a:t>　</a:t>
            </a:r>
            <a:r>
              <a:rPr lang="en-US" altLang="ja-JP" sz="1100" dirty="0">
                <a:solidFill>
                  <a:prstClr val="black"/>
                </a:solidFill>
              </a:rPr>
              <a:t>※</a:t>
            </a:r>
            <a:r>
              <a:rPr lang="ja-JP" altLang="en-US" sz="1100" dirty="0">
                <a:solidFill>
                  <a:prstClr val="black"/>
                </a:solidFill>
              </a:rPr>
              <a:t>天守閣入場者数</a:t>
            </a:r>
          </a:p>
        </p:txBody>
      </p:sp>
      <p:sp>
        <p:nvSpPr>
          <p:cNvPr id="52" name="フローチャート: 抜出し 51"/>
          <p:cNvSpPr/>
          <p:nvPr/>
        </p:nvSpPr>
        <p:spPr>
          <a:xfrm rot="5400000">
            <a:off x="3531502" y="2355036"/>
            <a:ext cx="830179" cy="491237"/>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角丸四角形 60"/>
          <p:cNvSpPr/>
          <p:nvPr/>
        </p:nvSpPr>
        <p:spPr>
          <a:xfrm>
            <a:off x="4039810" y="1271372"/>
            <a:ext cx="1055645" cy="3264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56" b="1" dirty="0" smtClean="0">
                <a:solidFill>
                  <a:schemeClr val="tx1"/>
                </a:solidFill>
              </a:rPr>
              <a:t>【</a:t>
            </a:r>
            <a:r>
              <a:rPr lang="ja-JP" altLang="en-US" sz="1256" b="1" dirty="0" smtClean="0">
                <a:solidFill>
                  <a:schemeClr val="tx1"/>
                </a:solidFill>
              </a:rPr>
              <a:t>導入後</a:t>
            </a:r>
            <a:r>
              <a:rPr lang="en-US" altLang="ja-JP" sz="1256" b="1" dirty="0" smtClean="0">
                <a:solidFill>
                  <a:schemeClr val="tx1"/>
                </a:solidFill>
              </a:rPr>
              <a:t>】</a:t>
            </a:r>
            <a:endParaRPr lang="ja-JP" altLang="en-US" sz="1256" b="1" dirty="0">
              <a:solidFill>
                <a:schemeClr val="tx1"/>
              </a:solidFill>
            </a:endParaRPr>
          </a:p>
        </p:txBody>
      </p:sp>
      <p:sp>
        <p:nvSpPr>
          <p:cNvPr id="62" name="角丸四角形 61"/>
          <p:cNvSpPr/>
          <p:nvPr/>
        </p:nvSpPr>
        <p:spPr>
          <a:xfrm>
            <a:off x="264760" y="714223"/>
            <a:ext cx="8633580" cy="511962"/>
          </a:xfrm>
          <a:prstGeom prst="roundRect">
            <a:avLst>
              <a:gd name="adj" fmla="val 13437"/>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defTabSz="1056041">
              <a:defRPr/>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○民間事業者の投資により、魅力向上事業を</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実施。来園者数は増加し、</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財政負担軽減</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も実現。</a:t>
            </a: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1" y="5652"/>
            <a:ext cx="4258101"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官民連携による特色ある施設運営の実現 ①</a:t>
            </a:r>
            <a:endParaRPr kumimoji="1" lang="ja-JP" altLang="en-US" sz="1400" dirty="0">
              <a:latin typeface="Meiryo UI" panose="020B0604030504040204" pitchFamily="50" charset="-128"/>
              <a:ea typeface="Meiryo UI" panose="020B0604030504040204" pitchFamily="50" charset="-128"/>
            </a:endParaRPr>
          </a:p>
        </p:txBody>
      </p:sp>
      <p:sp>
        <p:nvSpPr>
          <p:cNvPr id="64" name="テキスト ボックス 63"/>
          <p:cNvSpPr txBox="1"/>
          <p:nvPr/>
        </p:nvSpPr>
        <p:spPr>
          <a:xfrm>
            <a:off x="3443802" y="103037"/>
            <a:ext cx="5614473"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rPr>
              <a:t>大阪城公園パークマネジメント（</a:t>
            </a:r>
            <a:r>
              <a:rPr lang="en-US" altLang="ja-JP" sz="2000" dirty="0" smtClean="0">
                <a:latin typeface="Meiryo UI" panose="020B0604030504040204" pitchFamily="50" charset="-128"/>
                <a:ea typeface="Meiryo UI" panose="020B0604030504040204" pitchFamily="50" charset="-128"/>
              </a:rPr>
              <a:t>PMO</a:t>
            </a:r>
            <a:r>
              <a:rPr lang="ja-JP" altLang="en-US" sz="2000" dirty="0" smtClean="0">
                <a:latin typeface="Meiryo UI" panose="020B0604030504040204" pitchFamily="50" charset="-128"/>
                <a:ea typeface="Meiryo UI" panose="020B0604030504040204" pitchFamily="50" charset="-128"/>
              </a:rPr>
              <a:t>）事業</a:t>
            </a:r>
            <a:endParaRPr kumimoji="1" lang="ja-JP" altLang="en-US" sz="2000" dirty="0">
              <a:latin typeface="Meiryo UI" panose="020B0604030504040204" pitchFamily="50" charset="-128"/>
              <a:ea typeface="Meiryo UI" panose="020B0604030504040204" pitchFamily="50" charset="-128"/>
            </a:endParaRPr>
          </a:p>
        </p:txBody>
      </p:sp>
      <p:graphicFrame>
        <p:nvGraphicFramePr>
          <p:cNvPr id="4" name="グラフ 3"/>
          <p:cNvGraphicFramePr/>
          <p:nvPr>
            <p:extLst/>
          </p:nvPr>
        </p:nvGraphicFramePr>
        <p:xfrm>
          <a:off x="476332" y="4237221"/>
          <a:ext cx="3639764" cy="2310171"/>
        </p:xfrm>
        <a:graphic>
          <a:graphicData uri="http://schemas.openxmlformats.org/drawingml/2006/chart">
            <c:chart xmlns:c="http://schemas.openxmlformats.org/drawingml/2006/chart" xmlns:r="http://schemas.openxmlformats.org/officeDocument/2006/relationships" r:id="rId3"/>
          </a:graphicData>
        </a:graphic>
      </p:graphicFrame>
      <p:cxnSp>
        <p:nvCxnSpPr>
          <p:cNvPr id="81" name="直線コネクタ 80"/>
          <p:cNvCxnSpPr/>
          <p:nvPr/>
        </p:nvCxnSpPr>
        <p:spPr>
          <a:xfrm flipH="1">
            <a:off x="2325275" y="4454663"/>
            <a:ext cx="0" cy="21960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2" name="右矢印 81"/>
          <p:cNvSpPr/>
          <p:nvPr/>
        </p:nvSpPr>
        <p:spPr>
          <a:xfrm>
            <a:off x="2432409" y="6368376"/>
            <a:ext cx="1214793" cy="39779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142" dirty="0">
                <a:solidFill>
                  <a:schemeClr val="tx1"/>
                </a:solidFill>
              </a:rPr>
              <a:t>PMO</a:t>
            </a:r>
            <a:r>
              <a:rPr lang="ja-JP" altLang="en-US" sz="1142" dirty="0">
                <a:solidFill>
                  <a:schemeClr val="tx1"/>
                </a:solidFill>
              </a:rPr>
              <a:t>事業導入</a:t>
            </a:r>
          </a:p>
        </p:txBody>
      </p:sp>
      <p:sp>
        <p:nvSpPr>
          <p:cNvPr id="32" name="正方形/長方形 31"/>
          <p:cNvSpPr/>
          <p:nvPr/>
        </p:nvSpPr>
        <p:spPr>
          <a:xfrm>
            <a:off x="3089253" y="4549240"/>
            <a:ext cx="863100" cy="2041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050" b="1" dirty="0">
                <a:solidFill>
                  <a:schemeClr val="tx1"/>
                </a:solidFill>
                <a:latin typeface="+mn-ea"/>
              </a:rPr>
              <a:t>約</a:t>
            </a:r>
            <a:r>
              <a:rPr lang="en-US" altLang="ja-JP" sz="1050" b="1" dirty="0" smtClean="0">
                <a:solidFill>
                  <a:schemeClr val="tx1"/>
                </a:solidFill>
                <a:latin typeface="+mn-ea"/>
              </a:rPr>
              <a:t>275</a:t>
            </a:r>
            <a:r>
              <a:rPr lang="ja-JP" altLang="en-US" sz="1050" b="1" dirty="0" smtClean="0">
                <a:solidFill>
                  <a:schemeClr val="tx1"/>
                </a:solidFill>
                <a:latin typeface="+mn-ea"/>
              </a:rPr>
              <a:t>万人</a:t>
            </a:r>
            <a:endParaRPr lang="ja-JP" altLang="en-US" sz="1050" b="1" dirty="0">
              <a:solidFill>
                <a:schemeClr val="tx1"/>
              </a:solidFill>
              <a:latin typeface="+mn-ea"/>
            </a:endParaRPr>
          </a:p>
        </p:txBody>
      </p:sp>
      <p:sp>
        <p:nvSpPr>
          <p:cNvPr id="38" name="正方形/長方形 37"/>
          <p:cNvSpPr/>
          <p:nvPr/>
        </p:nvSpPr>
        <p:spPr>
          <a:xfrm>
            <a:off x="1614409" y="4995402"/>
            <a:ext cx="780900" cy="161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lang="ja-JP" altLang="en-US" sz="1050" b="1" dirty="0">
                <a:solidFill>
                  <a:schemeClr val="tx1"/>
                </a:solidFill>
                <a:latin typeface="+mn-ea"/>
              </a:rPr>
              <a:t>約</a:t>
            </a:r>
            <a:r>
              <a:rPr lang="en-US" altLang="ja-JP" sz="1050" b="1" dirty="0" smtClean="0">
                <a:solidFill>
                  <a:schemeClr val="tx1"/>
                </a:solidFill>
                <a:latin typeface="+mn-ea"/>
              </a:rPr>
              <a:t>184</a:t>
            </a:r>
            <a:r>
              <a:rPr lang="ja-JP" altLang="en-US" sz="1050" b="1" dirty="0" smtClean="0">
                <a:solidFill>
                  <a:schemeClr val="tx1"/>
                </a:solidFill>
                <a:latin typeface="+mn-ea"/>
              </a:rPr>
              <a:t>万人</a:t>
            </a:r>
            <a:endParaRPr lang="ja-JP" altLang="en-US" sz="1050" b="1" dirty="0">
              <a:solidFill>
                <a:schemeClr val="tx1"/>
              </a:solidFill>
              <a:latin typeface="+mn-ea"/>
            </a:endParaRPr>
          </a:p>
        </p:txBody>
      </p:sp>
      <p:grpSp>
        <p:nvGrpSpPr>
          <p:cNvPr id="36" name="グループ化 35"/>
          <p:cNvGrpSpPr/>
          <p:nvPr/>
        </p:nvGrpSpPr>
        <p:grpSpPr>
          <a:xfrm>
            <a:off x="2345444" y="4246143"/>
            <a:ext cx="1889349" cy="280722"/>
            <a:chOff x="1516649" y="5624265"/>
            <a:chExt cx="6984779" cy="269662"/>
          </a:xfrm>
        </p:grpSpPr>
        <p:pic>
          <p:nvPicPr>
            <p:cNvPr id="39"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01661" y="5662990"/>
              <a:ext cx="6614754" cy="23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正方形/長方形 39"/>
            <p:cNvSpPr/>
            <p:nvPr/>
          </p:nvSpPr>
          <p:spPr>
            <a:xfrm>
              <a:off x="1516649" y="5624265"/>
              <a:ext cx="6984779" cy="257525"/>
            </a:xfrm>
            <a:prstGeom prst="rect">
              <a:avLst/>
            </a:prstGeom>
          </p:spPr>
          <p:txBody>
            <a:bodyPr wrap="square">
              <a:spAutoFit/>
            </a:bodyPr>
            <a:lstStyle/>
            <a:p>
              <a:pPr algn="ctr"/>
              <a:r>
                <a:rPr lang="ja-JP" altLang="en-US" sz="1142" b="1" dirty="0">
                  <a:latin typeface="HG丸ｺﾞｼｯｸM-PRO" panose="020F0600000000000000" pitchFamily="50" charset="-128"/>
                  <a:ea typeface="HG丸ｺﾞｼｯｸM-PRO" panose="020F0600000000000000" pitchFamily="50" charset="-128"/>
                </a:rPr>
                <a:t>３</a:t>
              </a:r>
              <a:r>
                <a:rPr lang="ja-JP" altLang="en-US" sz="1142" b="1" dirty="0" smtClean="0">
                  <a:latin typeface="HG丸ｺﾞｼｯｸM-PRO" panose="020F0600000000000000" pitchFamily="50" charset="-128"/>
                  <a:ea typeface="HG丸ｺﾞｼｯｸM-PRO" panose="020F0600000000000000" pitchFamily="50" charset="-128"/>
                </a:rPr>
                <a:t>年</a:t>
              </a:r>
              <a:r>
                <a:rPr lang="ja-JP" altLang="en-US" sz="1142" b="1" dirty="0">
                  <a:latin typeface="HG丸ｺﾞｼｯｸM-PRO" panose="020F0600000000000000" pitchFamily="50" charset="-128"/>
                  <a:ea typeface="HG丸ｺﾞｼｯｸM-PRO" panose="020F0600000000000000" pitchFamily="50" charset="-128"/>
                </a:rPr>
                <a:t>連続過去最高を更新</a:t>
              </a:r>
              <a:endParaRPr lang="en-US" altLang="ja-JP" sz="1142" b="1" dirty="0">
                <a:latin typeface="HG丸ｺﾞｼｯｸM-PRO" panose="020F0600000000000000" pitchFamily="50" charset="-128"/>
                <a:ea typeface="HG丸ｺﾞｼｯｸM-PRO" panose="020F0600000000000000" pitchFamily="50" charset="-128"/>
              </a:endParaRPr>
            </a:p>
          </p:txBody>
        </p:sp>
      </p:grpSp>
      <p:graphicFrame>
        <p:nvGraphicFramePr>
          <p:cNvPr id="83" name="グラフ 82"/>
          <p:cNvGraphicFramePr/>
          <p:nvPr>
            <p:extLst/>
          </p:nvPr>
        </p:nvGraphicFramePr>
        <p:xfrm>
          <a:off x="5105113" y="4424171"/>
          <a:ext cx="3639764" cy="2489800"/>
        </p:xfrm>
        <a:graphic>
          <a:graphicData uri="http://schemas.openxmlformats.org/drawingml/2006/chart">
            <c:chart xmlns:c="http://schemas.openxmlformats.org/drawingml/2006/chart" xmlns:r="http://schemas.openxmlformats.org/officeDocument/2006/relationships" r:id="rId5"/>
          </a:graphicData>
        </a:graphic>
      </p:graphicFrame>
      <p:sp>
        <p:nvSpPr>
          <p:cNvPr id="84" name="正方形/長方形 83"/>
          <p:cNvSpPr/>
          <p:nvPr/>
        </p:nvSpPr>
        <p:spPr>
          <a:xfrm>
            <a:off x="7583515" y="4717519"/>
            <a:ext cx="863100" cy="2041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ja-JP" sz="1050" b="1" dirty="0" smtClean="0">
                <a:solidFill>
                  <a:schemeClr val="tx1"/>
                </a:solidFill>
                <a:latin typeface="+mn-ea"/>
              </a:rPr>
              <a:t>179</a:t>
            </a:r>
            <a:r>
              <a:rPr lang="ja-JP" altLang="en-US" sz="1050" b="1" dirty="0" smtClean="0">
                <a:solidFill>
                  <a:schemeClr val="tx1"/>
                </a:solidFill>
                <a:latin typeface="+mn-ea"/>
              </a:rPr>
              <a:t>百万円</a:t>
            </a:r>
            <a:endParaRPr lang="ja-JP" altLang="en-US" sz="1050" b="1" dirty="0">
              <a:solidFill>
                <a:schemeClr val="tx1"/>
              </a:solidFill>
              <a:latin typeface="+mn-ea"/>
            </a:endParaRPr>
          </a:p>
        </p:txBody>
      </p:sp>
      <p:sp>
        <p:nvSpPr>
          <p:cNvPr id="85" name="正方形/長方形 84"/>
          <p:cNvSpPr/>
          <p:nvPr/>
        </p:nvSpPr>
        <p:spPr>
          <a:xfrm>
            <a:off x="5476455" y="5882494"/>
            <a:ext cx="780900" cy="161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lang="ja-JP" altLang="en-US" sz="1050" b="1" dirty="0" smtClean="0">
                <a:solidFill>
                  <a:schemeClr val="tx1"/>
                </a:solidFill>
                <a:latin typeface="+mn-ea"/>
              </a:rPr>
              <a:t>▲</a:t>
            </a:r>
            <a:r>
              <a:rPr lang="en-US" altLang="ja-JP" sz="1050" b="1" dirty="0" smtClean="0">
                <a:solidFill>
                  <a:schemeClr val="tx1"/>
                </a:solidFill>
                <a:latin typeface="+mn-ea"/>
              </a:rPr>
              <a:t>40</a:t>
            </a:r>
            <a:r>
              <a:rPr lang="ja-JP" altLang="en-US" sz="1050" b="1" dirty="0" smtClean="0">
                <a:solidFill>
                  <a:schemeClr val="tx1"/>
                </a:solidFill>
                <a:latin typeface="+mn-ea"/>
              </a:rPr>
              <a:t>百万円</a:t>
            </a:r>
            <a:endParaRPr lang="ja-JP" altLang="en-US" sz="1050" b="1" dirty="0">
              <a:solidFill>
                <a:schemeClr val="tx1"/>
              </a:solidFill>
              <a:latin typeface="+mn-ea"/>
            </a:endParaRPr>
          </a:p>
        </p:txBody>
      </p:sp>
      <p:cxnSp>
        <p:nvCxnSpPr>
          <p:cNvPr id="86" name="直線コネクタ 85"/>
          <p:cNvCxnSpPr/>
          <p:nvPr/>
        </p:nvCxnSpPr>
        <p:spPr>
          <a:xfrm flipH="1">
            <a:off x="6308332" y="4482993"/>
            <a:ext cx="0" cy="2196000"/>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7" name="右矢印 86"/>
          <p:cNvSpPr/>
          <p:nvPr/>
        </p:nvSpPr>
        <p:spPr>
          <a:xfrm>
            <a:off x="6504366" y="6371306"/>
            <a:ext cx="1214793" cy="397790"/>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142" dirty="0">
                <a:solidFill>
                  <a:schemeClr val="tx1"/>
                </a:solidFill>
              </a:rPr>
              <a:t>PMO</a:t>
            </a:r>
            <a:r>
              <a:rPr lang="ja-JP" altLang="en-US" sz="1142" dirty="0">
                <a:solidFill>
                  <a:schemeClr val="tx1"/>
                </a:solidFill>
              </a:rPr>
              <a:t>事業導入</a:t>
            </a:r>
          </a:p>
        </p:txBody>
      </p:sp>
      <p:pic>
        <p:nvPicPr>
          <p:cNvPr id="5" name="図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58899" y="1304814"/>
            <a:ext cx="2072820" cy="2603218"/>
          </a:xfrm>
          <a:prstGeom prst="rect">
            <a:avLst/>
          </a:prstGeom>
        </p:spPr>
      </p:pic>
      <p:pic>
        <p:nvPicPr>
          <p:cNvPr id="9" name="図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22995" y="1322505"/>
            <a:ext cx="3950550" cy="2597121"/>
          </a:xfrm>
          <a:prstGeom prst="rect">
            <a:avLst/>
          </a:prstGeom>
        </p:spPr>
      </p:pic>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243</a:t>
            </a:fld>
            <a:endParaRPr lang="ja-JP" altLang="en-US"/>
          </a:p>
        </p:txBody>
      </p:sp>
    </p:spTree>
    <p:extLst>
      <p:ext uri="{BB962C8B-B14F-4D97-AF65-F5344CB8AC3E}">
        <p14:creationId xmlns:p14="http://schemas.microsoft.com/office/powerpoint/2010/main" val="34927943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 name="直線コネクタ 79"/>
          <p:cNvCxnSpPr/>
          <p:nvPr/>
        </p:nvCxnSpPr>
        <p:spPr>
          <a:xfrm>
            <a:off x="270457" y="66849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右矢印 4"/>
          <p:cNvSpPr/>
          <p:nvPr/>
        </p:nvSpPr>
        <p:spPr>
          <a:xfrm rot="5400000">
            <a:off x="895365" y="2634558"/>
            <a:ext cx="645869" cy="540000"/>
          </a:xfrm>
          <a:prstGeom prst="rightArrow">
            <a:avLst>
              <a:gd name="adj1" fmla="val 50000"/>
              <a:gd name="adj2" fmla="val 39921"/>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64" tIns="48182" rIns="96364" bIns="48182" numCol="1" spcCol="0" rtlCol="0" fromWordArt="0" anchor="ctr" anchorCtr="0" forceAA="0" compatLnSpc="1">
            <a:prstTxWarp prst="textNoShape">
              <a:avLst/>
            </a:prstTxWarp>
            <a:noAutofit/>
          </a:bodyPr>
          <a:lstStyle/>
          <a:p>
            <a:pPr algn="ctr"/>
            <a:endParaRPr lang="ja-JP" altLang="en-US" sz="2077"/>
          </a:p>
        </p:txBody>
      </p:sp>
      <p:sp>
        <p:nvSpPr>
          <p:cNvPr id="6" name="正方形/長方形 5"/>
          <p:cNvSpPr/>
          <p:nvPr/>
        </p:nvSpPr>
        <p:spPr>
          <a:xfrm>
            <a:off x="842788" y="3839079"/>
            <a:ext cx="8030757" cy="1127969"/>
          </a:xfrm>
          <a:prstGeom prst="rect">
            <a:avLst/>
          </a:prstGeom>
          <a:noFill/>
          <a:ln w="158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113815" tIns="0" rIns="151754" bIns="36000" rtlCol="0" anchor="b"/>
          <a:lstStyle/>
          <a:p>
            <a:pPr marL="55206">
              <a:lnSpc>
                <a:spcPts val="1700"/>
              </a:lnSpc>
            </a:pPr>
            <a:endParaRPr lang="en-US" altLang="ja-JP" sz="1140" dirty="0">
              <a:solidFill>
                <a:schemeClr val="tx1">
                  <a:lumMod val="65000"/>
                  <a:lumOff val="35000"/>
                </a:schemeClr>
              </a:solidFill>
              <a:latin typeface="メイリオ" panose="020B0604030504040204" pitchFamily="50" charset="-128"/>
              <a:ea typeface="メイリオ" panose="020B0604030504040204" pitchFamily="50" charset="-128"/>
            </a:endParaRPr>
          </a:p>
          <a:p>
            <a:pPr marL="202422" indent="-147216">
              <a:lnSpc>
                <a:spcPts val="1700"/>
              </a:lnSpc>
              <a:buFont typeface="Arial" panose="020B0604020202020204" pitchFamily="34" charset="0"/>
              <a:buChar char="•"/>
            </a:pPr>
            <a:r>
              <a:rPr lang="ja-JP" altLang="en-US" sz="1140" dirty="0">
                <a:solidFill>
                  <a:schemeClr val="tx1"/>
                </a:solidFill>
                <a:latin typeface="メイリオ" panose="020B0604030504040204" pitchFamily="50" charset="-128"/>
                <a:ea typeface="メイリオ" panose="020B0604030504040204" pitchFamily="50" charset="-128"/>
              </a:rPr>
              <a:t>大規模な空間を確保し、天王寺ターミナルからの玄関口として、</a:t>
            </a:r>
            <a:r>
              <a:rPr lang="ja-JP" altLang="en-US" sz="1140" b="1" u="sng" dirty="0">
                <a:solidFill>
                  <a:schemeClr val="tx1"/>
                </a:solidFill>
                <a:latin typeface="メイリオ" panose="020B0604030504040204" pitchFamily="50" charset="-128"/>
                <a:ea typeface="メイリオ" panose="020B0604030504040204" pitchFamily="50" charset="-128"/>
              </a:rPr>
              <a:t>大阪の代表的な風景となるランドマーク空間を創出</a:t>
            </a:r>
            <a:endParaRPr lang="en-US" altLang="ja-JP" sz="1140" dirty="0">
              <a:solidFill>
                <a:schemeClr val="tx1"/>
              </a:solidFill>
              <a:latin typeface="メイリオ" panose="020B0604030504040204" pitchFamily="50" charset="-128"/>
              <a:ea typeface="メイリオ" panose="020B0604030504040204" pitchFamily="50" charset="-128"/>
            </a:endParaRPr>
          </a:p>
          <a:p>
            <a:pPr marL="202422" indent="-147216">
              <a:lnSpc>
                <a:spcPts val="1700"/>
              </a:lnSpc>
              <a:buFont typeface="Arial" panose="020B0604020202020204" pitchFamily="34" charset="0"/>
              <a:buChar char="•"/>
            </a:pPr>
            <a:r>
              <a:rPr lang="ja-JP" altLang="en-US" sz="114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大規模なオープンスペースを設け、</a:t>
            </a:r>
            <a:r>
              <a:rPr lang="ja-JP" altLang="ja-JP" sz="114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ソフト・ハード両面にわたる工夫を行う</a:t>
            </a:r>
            <a:r>
              <a:rPr lang="ja-JP" altLang="en-US" sz="114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ことで、</a:t>
            </a:r>
            <a:r>
              <a:rPr lang="ja-JP" altLang="ja-JP" sz="1140" b="1" u="sng" dirty="0">
                <a:solidFill>
                  <a:schemeClr val="tx1"/>
                </a:solidFill>
                <a:latin typeface="メイリオ" panose="020B0604030504040204" pitchFamily="50" charset="-128"/>
                <a:ea typeface="メイリオ" panose="020B0604030504040204" pitchFamily="50" charset="-128"/>
              </a:rPr>
              <a:t>上質な都市空間</a:t>
            </a:r>
            <a:r>
              <a:rPr lang="ja-JP" altLang="en-US" sz="1140" b="1" u="sng" dirty="0">
                <a:solidFill>
                  <a:schemeClr val="tx1"/>
                </a:solidFill>
                <a:latin typeface="メイリオ" panose="020B0604030504040204" pitchFamily="50" charset="-128"/>
                <a:ea typeface="メイリオ" panose="020B0604030504040204" pitchFamily="50" charset="-128"/>
              </a:rPr>
              <a:t>を形成</a:t>
            </a:r>
            <a:endParaRPr lang="en-US" altLang="ja-JP" sz="1140" b="1" u="sng" dirty="0">
              <a:solidFill>
                <a:schemeClr val="tx1"/>
              </a:solidFill>
              <a:latin typeface="メイリオ" panose="020B0604030504040204" pitchFamily="50" charset="-128"/>
              <a:ea typeface="メイリオ" panose="020B0604030504040204" pitchFamily="50" charset="-128"/>
            </a:endParaRPr>
          </a:p>
          <a:p>
            <a:pPr marL="202422" indent="-147216">
              <a:lnSpc>
                <a:spcPts val="1700"/>
              </a:lnSpc>
              <a:buFont typeface="Arial" panose="020B0604020202020204" pitchFamily="34" charset="0"/>
              <a:buChar char="•"/>
            </a:pPr>
            <a:r>
              <a:rPr lang="ja-JP" altLang="ja-JP" sz="114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動物園・美術館等</a:t>
            </a:r>
            <a:r>
              <a:rPr lang="ja-JP" altLang="en-US" sz="114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への</a:t>
            </a:r>
            <a:r>
              <a:rPr lang="ja-JP" altLang="ja-JP" sz="114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メインゲートと</a:t>
            </a:r>
            <a:r>
              <a:rPr lang="ja-JP" altLang="en-US" sz="114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して、</a:t>
            </a:r>
            <a:r>
              <a:rPr lang="ja-JP" altLang="en-US" sz="1140" b="1" u="sng" dirty="0">
                <a:solidFill>
                  <a:schemeClr val="tx1"/>
                </a:solidFill>
                <a:latin typeface="メイリオ" panose="020B0604030504040204" pitchFamily="50" charset="-128"/>
                <a:ea typeface="メイリオ" panose="020B0604030504040204" pitchFamily="50" charset="-128"/>
              </a:rPr>
              <a:t>プレショー（期待感）・アフターショー（余韻）を高める空間を創出</a:t>
            </a:r>
            <a:endParaRPr lang="en-US" altLang="ja-JP" sz="1140" dirty="0">
              <a:solidFill>
                <a:schemeClr val="tx1"/>
              </a:solidFill>
              <a:latin typeface="メイリオ" panose="020B0604030504040204" pitchFamily="50" charset="-128"/>
              <a:ea typeface="メイリオ" panose="020B0604030504040204" pitchFamily="50" charset="-128"/>
            </a:endParaRPr>
          </a:p>
          <a:p>
            <a:pPr marL="202422" indent="-147216">
              <a:lnSpc>
                <a:spcPts val="1700"/>
              </a:lnSpc>
              <a:buFont typeface="Arial" panose="020B0604020202020204" pitchFamily="34" charset="0"/>
              <a:buChar char="•"/>
            </a:pPr>
            <a:r>
              <a:rPr lang="ja-JP" altLang="en-US" sz="114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多様なイベントの企画・実施・周辺施設や地域との連携への</a:t>
            </a:r>
            <a:r>
              <a:rPr lang="ja-JP" altLang="en-US" sz="114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取組み</a:t>
            </a:r>
            <a:r>
              <a:rPr lang="ja-JP" altLang="en-US" sz="114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によって、</a:t>
            </a:r>
            <a:r>
              <a:rPr lang="ja-JP" altLang="en-US" sz="1140" b="1" u="sng"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恒常的な賑わいを創出</a:t>
            </a:r>
            <a:endParaRPr lang="ja-JP" altLang="ja-JP" sz="114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正方形/長方形 6"/>
          <p:cNvSpPr/>
          <p:nvPr/>
        </p:nvSpPr>
        <p:spPr>
          <a:xfrm>
            <a:off x="6070600" y="2860911"/>
            <a:ext cx="2676525" cy="5556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877" tIns="48182" rIns="75877" bIns="48182" numCol="1" spcCol="0" rtlCol="0" fromWordArt="0" anchor="ctr" anchorCtr="0" forceAA="0" compatLnSpc="1">
            <a:prstTxWarp prst="textNoShape">
              <a:avLst/>
            </a:prstTxWarp>
            <a:noAutofit/>
          </a:bodyPr>
          <a:lstStyle/>
          <a:p>
            <a:r>
              <a:rPr lang="ja-JP" altLang="en-US" sz="1475" b="1" dirty="0">
                <a:solidFill>
                  <a:schemeClr val="tx1"/>
                </a:solidFill>
                <a:latin typeface="メイリオ" panose="020B0604030504040204" pitchFamily="50" charset="-128"/>
                <a:ea typeface="メイリオ" panose="020B0604030504040204" pitchFamily="50" charset="-128"/>
              </a:rPr>
              <a:t>投資効果を最大化する</a:t>
            </a:r>
            <a:r>
              <a:rPr lang="ja-JP" altLang="en-US" sz="1475" b="1" dirty="0" smtClean="0">
                <a:solidFill>
                  <a:schemeClr val="tx1"/>
                </a:solidFill>
                <a:latin typeface="メイリオ" panose="020B0604030504040204" pitchFamily="50" charset="-128"/>
                <a:ea typeface="メイリオ" panose="020B0604030504040204" pitchFamily="50" charset="-128"/>
              </a:rPr>
              <a:t>、</a:t>
            </a:r>
            <a:endParaRPr lang="en-US" altLang="ja-JP" sz="1475" b="1" dirty="0" smtClean="0">
              <a:solidFill>
                <a:schemeClr val="tx1"/>
              </a:solidFill>
              <a:latin typeface="メイリオ" panose="020B0604030504040204" pitchFamily="50" charset="-128"/>
              <a:ea typeface="メイリオ" panose="020B0604030504040204" pitchFamily="50" charset="-128"/>
            </a:endParaRPr>
          </a:p>
          <a:p>
            <a:r>
              <a:rPr lang="ja-JP" altLang="en-US" sz="1475" b="1" dirty="0" smtClean="0">
                <a:solidFill>
                  <a:schemeClr val="tx1"/>
                </a:solidFill>
                <a:latin typeface="メイリオ" panose="020B0604030504040204" pitchFamily="50" charset="-128"/>
                <a:ea typeface="メイリオ" panose="020B0604030504040204" pitchFamily="50" charset="-128"/>
              </a:rPr>
              <a:t>　　効果的</a:t>
            </a:r>
            <a:r>
              <a:rPr lang="ja-JP" altLang="en-US" sz="1475" b="1" dirty="0">
                <a:solidFill>
                  <a:schemeClr val="tx1"/>
                </a:solidFill>
                <a:latin typeface="メイリオ" panose="020B0604030504040204" pitchFamily="50" charset="-128"/>
                <a:ea typeface="メイリオ" panose="020B0604030504040204" pitchFamily="50" charset="-128"/>
              </a:rPr>
              <a:t>な事業手法</a:t>
            </a:r>
            <a:endParaRPr lang="ja-JP" altLang="en-US" sz="1159" b="1" dirty="0">
              <a:solidFill>
                <a:schemeClr val="tx1"/>
              </a:solidFill>
              <a:latin typeface="メイリオ" panose="020B0604030504040204" pitchFamily="50" charset="-128"/>
              <a:ea typeface="メイリオ" panose="020B0604030504040204" pitchFamily="50" charset="-128"/>
            </a:endParaRPr>
          </a:p>
        </p:txBody>
      </p:sp>
      <p:sp>
        <p:nvSpPr>
          <p:cNvPr id="8" name="円/楕円 7"/>
          <p:cNvSpPr/>
          <p:nvPr/>
        </p:nvSpPr>
        <p:spPr>
          <a:xfrm>
            <a:off x="221252" y="3307261"/>
            <a:ext cx="1940264" cy="681802"/>
          </a:xfrm>
          <a:prstGeom prst="ellipse">
            <a:avLst/>
          </a:prstGeom>
          <a:solidFill>
            <a:srgbClr val="64D864"/>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b="1" dirty="0">
                <a:solidFill>
                  <a:schemeClr val="bg1"/>
                </a:solidFill>
                <a:latin typeface="メイリオ" panose="020B0604030504040204" pitchFamily="50" charset="-128"/>
                <a:ea typeface="メイリオ" panose="020B0604030504040204" pitchFamily="50" charset="-128"/>
              </a:rPr>
              <a:t>エントランスエリア</a:t>
            </a:r>
            <a:endParaRPr lang="en-US" altLang="ja-JP" sz="1200" b="1" dirty="0">
              <a:solidFill>
                <a:schemeClr val="bg1"/>
              </a:solidFill>
              <a:latin typeface="メイリオ" panose="020B0604030504040204" pitchFamily="50" charset="-128"/>
              <a:ea typeface="メイリオ" panose="020B0604030504040204" pitchFamily="50" charset="-128"/>
            </a:endParaRPr>
          </a:p>
          <a:p>
            <a:pPr algn="ctr"/>
            <a:r>
              <a:rPr lang="ja-JP" altLang="en-US" sz="1200" b="1" dirty="0">
                <a:solidFill>
                  <a:schemeClr val="bg1"/>
                </a:solidFill>
                <a:latin typeface="メイリオ" panose="020B0604030504040204" pitchFamily="50" charset="-128"/>
                <a:ea typeface="メイリオ" panose="020B0604030504040204" pitchFamily="50" charset="-128"/>
              </a:rPr>
              <a:t>活用方針</a:t>
            </a:r>
          </a:p>
        </p:txBody>
      </p:sp>
      <p:sp>
        <p:nvSpPr>
          <p:cNvPr id="9" name="正方形/長方形 8"/>
          <p:cNvSpPr/>
          <p:nvPr/>
        </p:nvSpPr>
        <p:spPr>
          <a:xfrm>
            <a:off x="6177612" y="1588378"/>
            <a:ext cx="2872289" cy="976582"/>
          </a:xfrm>
          <a:prstGeom prst="rect">
            <a:avLst/>
          </a:prstGeom>
          <a:noFill/>
          <a:ln w="38100">
            <a:solidFill>
              <a:srgbClr val="FF0000"/>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3815" tIns="37938" rIns="113815" bIns="37938" numCol="1" spcCol="0" rtlCol="0" fromWordArt="0" anchor="ctr" anchorCtr="0" forceAA="0" compatLnSpc="1">
            <a:prstTxWarp prst="textNoShape">
              <a:avLst/>
            </a:prstTxWarp>
            <a:noAutofit/>
          </a:bodyPr>
          <a:lstStyle/>
          <a:p>
            <a:pPr>
              <a:spcBef>
                <a:spcPts val="316"/>
              </a:spcBef>
              <a:spcAft>
                <a:spcPts val="316"/>
              </a:spcAft>
            </a:pPr>
            <a:r>
              <a:rPr lang="en-US" altLang="ja-JP" sz="1265" b="1" dirty="0">
                <a:solidFill>
                  <a:schemeClr val="tx1"/>
                </a:solidFill>
                <a:latin typeface="メイリオ" panose="020B0604030504040204" pitchFamily="50" charset="-128"/>
                <a:ea typeface="メイリオ" panose="020B0604030504040204" pitchFamily="50" charset="-128"/>
              </a:rPr>
              <a:t>【</a:t>
            </a:r>
            <a:r>
              <a:rPr lang="ja-JP" altLang="en-US" sz="1265" b="1" dirty="0" smtClean="0">
                <a:solidFill>
                  <a:schemeClr val="tx1"/>
                </a:solidFill>
                <a:latin typeface="メイリオ" panose="020B0604030504040204" pitchFamily="50" charset="-128"/>
                <a:ea typeface="メイリオ" panose="020B0604030504040204" pitchFamily="50" charset="-128"/>
              </a:rPr>
              <a:t>課題</a:t>
            </a:r>
            <a:r>
              <a:rPr lang="en-US" altLang="ja-JP" sz="1265" b="1" dirty="0" smtClean="0">
                <a:solidFill>
                  <a:schemeClr val="tx1"/>
                </a:solidFill>
                <a:latin typeface="メイリオ" panose="020B0604030504040204" pitchFamily="50" charset="-128"/>
                <a:ea typeface="メイリオ" panose="020B0604030504040204" pitchFamily="50" charset="-128"/>
              </a:rPr>
              <a:t>】</a:t>
            </a:r>
            <a:endParaRPr lang="en-US" altLang="ja-JP" sz="1265" b="1" dirty="0">
              <a:solidFill>
                <a:schemeClr val="tx1"/>
              </a:solidFill>
              <a:latin typeface="メイリオ" panose="020B0604030504040204" pitchFamily="50" charset="-128"/>
              <a:ea typeface="メイリオ" panose="020B0604030504040204" pitchFamily="50" charset="-128"/>
            </a:endParaRPr>
          </a:p>
          <a:p>
            <a:pPr>
              <a:spcBef>
                <a:spcPts val="316"/>
              </a:spcBef>
              <a:spcAft>
                <a:spcPts val="316"/>
              </a:spcAft>
            </a:pPr>
            <a:r>
              <a:rPr lang="ja-JP" altLang="en-US" sz="1265" b="1" dirty="0">
                <a:solidFill>
                  <a:schemeClr val="tx1"/>
                </a:solidFill>
                <a:latin typeface="メイリオ" panose="020B0604030504040204" pitchFamily="50" charset="-128"/>
                <a:ea typeface="メイリオ" panose="020B0604030504040204" pitchFamily="50" charset="-128"/>
              </a:rPr>
              <a:t> </a:t>
            </a:r>
            <a:r>
              <a:rPr lang="ja-JP" altLang="en-US" sz="1400" dirty="0" smtClean="0">
                <a:solidFill>
                  <a:schemeClr val="tx1"/>
                </a:solidFill>
                <a:latin typeface="メイリオ" panose="020B0604030504040204" pitchFamily="50" charset="-128"/>
                <a:ea typeface="メイリオ" panose="020B0604030504040204" pitchFamily="50" charset="-128"/>
              </a:rPr>
              <a:t>充分</a:t>
            </a:r>
            <a:r>
              <a:rPr lang="ja-JP" altLang="en-US" sz="1400" dirty="0">
                <a:solidFill>
                  <a:schemeClr val="tx1"/>
                </a:solidFill>
                <a:latin typeface="メイリオ" panose="020B0604030504040204" pitchFamily="50" charset="-128"/>
                <a:ea typeface="メイリオ" panose="020B0604030504040204" pitchFamily="50" charset="-128"/>
              </a:rPr>
              <a:t>な活用ができておらず、</a:t>
            </a:r>
            <a:endParaRPr lang="en-US" altLang="ja-JP" sz="1400" dirty="0">
              <a:solidFill>
                <a:schemeClr val="tx1"/>
              </a:solidFill>
              <a:latin typeface="メイリオ" panose="020B0604030504040204" pitchFamily="50" charset="-128"/>
              <a:ea typeface="メイリオ" panose="020B0604030504040204" pitchFamily="50" charset="-128"/>
            </a:endParaRPr>
          </a:p>
          <a:p>
            <a:pPr algn="ctr">
              <a:spcBef>
                <a:spcPts val="316"/>
              </a:spcBef>
              <a:spcAft>
                <a:spcPts val="316"/>
              </a:spcAft>
            </a:pPr>
            <a:r>
              <a:rPr lang="ja-JP" altLang="en-US" sz="1400" dirty="0">
                <a:solidFill>
                  <a:schemeClr val="tx1"/>
                </a:solidFill>
                <a:latin typeface="メイリオ" panose="020B0604030504040204" pitchFamily="50" charset="-128"/>
                <a:ea typeface="メイリオ" panose="020B0604030504040204" pitchFamily="50" charset="-128"/>
              </a:rPr>
              <a:t>ポテンシャルを活かせていない</a:t>
            </a:r>
            <a:endParaRPr lang="en-US" altLang="ja-JP" sz="1400" dirty="0">
              <a:solidFill>
                <a:schemeClr val="tx1"/>
              </a:solidFill>
              <a:latin typeface="メイリオ" panose="020B0604030504040204" pitchFamily="50" charset="-128"/>
              <a:ea typeface="メイリオ" panose="020B0604030504040204" pitchFamily="50" charset="-128"/>
            </a:endParaRPr>
          </a:p>
        </p:txBody>
      </p:sp>
      <p:sp>
        <p:nvSpPr>
          <p:cNvPr id="10" name="正方形/長方形 9"/>
          <p:cNvSpPr/>
          <p:nvPr/>
        </p:nvSpPr>
        <p:spPr>
          <a:xfrm>
            <a:off x="2490513" y="3516392"/>
            <a:ext cx="5743335" cy="370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877" tIns="48182" rIns="0" bIns="48182" numCol="1" spcCol="0" rtlCol="0" fromWordArt="0" anchor="ctr" anchorCtr="0" forceAA="0" compatLnSpc="1">
            <a:prstTxWarp prst="textNoShape">
              <a:avLst/>
            </a:prstTxWarp>
            <a:noAutofit/>
          </a:bodyPr>
          <a:lstStyle/>
          <a:p>
            <a:r>
              <a:rPr lang="ja-JP" altLang="en-US" sz="1475" b="1" dirty="0">
                <a:solidFill>
                  <a:srgbClr val="FF0000"/>
                </a:solidFill>
                <a:latin typeface="メイリオ" panose="020B0604030504040204" pitchFamily="50" charset="-128"/>
                <a:ea typeface="メイリオ" panose="020B0604030504040204" pitchFamily="50" charset="-128"/>
              </a:rPr>
              <a:t>ポテンシャルの最大活用</a:t>
            </a:r>
            <a:r>
              <a:rPr lang="ja-JP" altLang="en-US" sz="1475" b="1" dirty="0">
                <a:solidFill>
                  <a:schemeClr val="tx1"/>
                </a:solidFill>
                <a:latin typeface="メイリオ" panose="020B0604030504040204" pitchFamily="50" charset="-128"/>
                <a:ea typeface="メイリオ" panose="020B0604030504040204" pitchFamily="50" charset="-128"/>
              </a:rPr>
              <a:t>（管理から活用へ）</a:t>
            </a:r>
            <a:endParaRPr lang="ja-JP" altLang="en-US" sz="1159" b="1" dirty="0">
              <a:solidFill>
                <a:schemeClr val="tx1"/>
              </a:solidFill>
              <a:latin typeface="メイリオ" panose="020B0604030504040204" pitchFamily="50" charset="-128"/>
              <a:ea typeface="メイリオ" panose="020B0604030504040204" pitchFamily="50" charset="-128"/>
            </a:endParaRPr>
          </a:p>
        </p:txBody>
      </p:sp>
      <p:sp>
        <p:nvSpPr>
          <p:cNvPr id="11" name="円/楕円 10"/>
          <p:cNvSpPr/>
          <p:nvPr/>
        </p:nvSpPr>
        <p:spPr>
          <a:xfrm>
            <a:off x="270457" y="1603638"/>
            <a:ext cx="1954583" cy="857876"/>
          </a:xfrm>
          <a:prstGeom prst="ellipse">
            <a:avLst/>
          </a:prstGeom>
          <a:solidFill>
            <a:srgbClr val="64D864"/>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r>
              <a:rPr lang="ja-JP" altLang="en-US" sz="1200" b="1" dirty="0">
                <a:solidFill>
                  <a:schemeClr val="bg1"/>
                </a:solidFill>
                <a:latin typeface="メイリオ" panose="020B0604030504040204" pitchFamily="50" charset="-128"/>
                <a:ea typeface="メイリオ" panose="020B0604030504040204" pitchFamily="50" charset="-128"/>
              </a:rPr>
              <a:t>エントランスエリアのポテンシャル</a:t>
            </a:r>
          </a:p>
        </p:txBody>
      </p:sp>
      <p:grpSp>
        <p:nvGrpSpPr>
          <p:cNvPr id="12" name="グループ化 11"/>
          <p:cNvGrpSpPr/>
          <p:nvPr/>
        </p:nvGrpSpPr>
        <p:grpSpPr>
          <a:xfrm>
            <a:off x="2327747" y="1588379"/>
            <a:ext cx="3218979" cy="976580"/>
            <a:chOff x="2207715" y="1294321"/>
            <a:chExt cx="3054506" cy="926681"/>
          </a:xfrm>
        </p:grpSpPr>
        <p:sp>
          <p:nvSpPr>
            <p:cNvPr id="13" name="正方形/長方形 12"/>
            <p:cNvSpPr/>
            <p:nvPr/>
          </p:nvSpPr>
          <p:spPr>
            <a:xfrm>
              <a:off x="2207716" y="1294321"/>
              <a:ext cx="3054505" cy="2732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3815" tIns="37938" rIns="37938" bIns="37938" numCol="1" spcCol="0" rtlCol="0" fromWordArt="0" anchor="ctr" anchorCtr="0" forceAA="0" compatLnSpc="1">
              <a:prstTxWarp prst="textNoShape">
                <a:avLst/>
              </a:prstTxWarp>
              <a:noAutofit/>
            </a:bodyPr>
            <a:lstStyle/>
            <a:p>
              <a:r>
                <a:rPr lang="ja-JP" altLang="en-US" sz="1100" dirty="0">
                  <a:solidFill>
                    <a:schemeClr val="bg1"/>
                  </a:solidFill>
                  <a:latin typeface="メイリオ" panose="020B0604030504040204" pitchFamily="50" charset="-128"/>
                  <a:ea typeface="メイリオ" panose="020B0604030504040204" pitchFamily="50" charset="-128"/>
                </a:rPr>
                <a:t>豊富な歴史・観光資源、大型ターミナルに近接</a:t>
              </a:r>
            </a:p>
          </p:txBody>
        </p:sp>
        <p:sp>
          <p:nvSpPr>
            <p:cNvPr id="14" name="正方形/長方形 13"/>
            <p:cNvSpPr/>
            <p:nvPr/>
          </p:nvSpPr>
          <p:spPr>
            <a:xfrm>
              <a:off x="2207715" y="1621020"/>
              <a:ext cx="3054505" cy="2732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3815" tIns="37938" rIns="37938" bIns="37938" numCol="1" spcCol="0" rtlCol="0" fromWordArt="0" anchor="ctr" anchorCtr="0" forceAA="0" compatLnSpc="1">
              <a:prstTxWarp prst="textNoShape">
                <a:avLst/>
              </a:prstTxWarp>
              <a:noAutofit/>
            </a:bodyPr>
            <a:lstStyle/>
            <a:p>
              <a:r>
                <a:rPr lang="ja-JP" altLang="en-US" sz="1100" dirty="0">
                  <a:solidFill>
                    <a:schemeClr val="bg1"/>
                  </a:solidFill>
                  <a:latin typeface="メイリオ" panose="020B0604030504040204" pitchFamily="50" charset="-128"/>
                  <a:ea typeface="メイリオ" panose="020B0604030504040204" pitchFamily="50" charset="-128"/>
                </a:rPr>
                <a:t>貴重な都心のオープンスペース</a:t>
              </a:r>
            </a:p>
          </p:txBody>
        </p:sp>
        <p:sp>
          <p:nvSpPr>
            <p:cNvPr id="15" name="正方形/長方形 14"/>
            <p:cNvSpPr/>
            <p:nvPr/>
          </p:nvSpPr>
          <p:spPr>
            <a:xfrm>
              <a:off x="2207716" y="1947718"/>
              <a:ext cx="3054505" cy="27328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13815" tIns="37938" rIns="37938" bIns="37938" numCol="1" spcCol="0" rtlCol="0" fromWordArt="0" anchor="ctr" anchorCtr="0" forceAA="0" compatLnSpc="1">
              <a:prstTxWarp prst="textNoShape">
                <a:avLst/>
              </a:prstTxWarp>
              <a:noAutofit/>
            </a:bodyPr>
            <a:lstStyle/>
            <a:p>
              <a:r>
                <a:rPr lang="ja-JP" altLang="en-US" sz="1100" dirty="0">
                  <a:solidFill>
                    <a:schemeClr val="bg1"/>
                  </a:solidFill>
                  <a:latin typeface="メイリオ" panose="020B0604030504040204" pitchFamily="50" charset="-128"/>
                  <a:ea typeface="メイリオ" panose="020B0604030504040204" pitchFamily="50" charset="-128"/>
                </a:rPr>
                <a:t>動物園・美術館・日本庭園への玄関口</a:t>
              </a:r>
            </a:p>
          </p:txBody>
        </p:sp>
      </p:grpSp>
      <p:sp>
        <p:nvSpPr>
          <p:cNvPr id="16" name="円/楕円 15"/>
          <p:cNvSpPr/>
          <p:nvPr/>
        </p:nvSpPr>
        <p:spPr>
          <a:xfrm>
            <a:off x="2937244" y="2799879"/>
            <a:ext cx="2973688" cy="588545"/>
          </a:xfrm>
          <a:prstGeom prst="ellipse">
            <a:avLst/>
          </a:prstGeom>
          <a:solidFill>
            <a:srgbClr val="64D864"/>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7938" rIns="0" bIns="37938" numCol="1" spcCol="0" rtlCol="0" fromWordArt="0" anchor="ctr" anchorCtr="0" forceAA="0" compatLnSpc="1">
            <a:prstTxWarp prst="textNoShape">
              <a:avLst/>
            </a:prstTxWarp>
            <a:noAutofit/>
          </a:bodyPr>
          <a:lstStyle/>
          <a:p>
            <a:pPr algn="ctr"/>
            <a:r>
              <a:rPr lang="ja-JP" altLang="en-US" sz="1200" b="1" dirty="0">
                <a:solidFill>
                  <a:schemeClr val="bg1"/>
                </a:solidFill>
                <a:latin typeface="メイリオ" panose="020B0604030504040204" pitchFamily="50" charset="-128"/>
                <a:ea typeface="メイリオ" panose="020B0604030504040204" pitchFamily="50" charset="-128"/>
              </a:rPr>
              <a:t>（</a:t>
            </a:r>
            <a:r>
              <a:rPr lang="en-US" altLang="ja-JP" sz="1200" b="1" dirty="0">
                <a:solidFill>
                  <a:schemeClr val="bg1"/>
                </a:solidFill>
                <a:latin typeface="メイリオ" panose="020B0604030504040204" pitchFamily="50" charset="-128"/>
                <a:ea typeface="メイリオ" panose="020B0604030504040204" pitchFamily="50" charset="-128"/>
              </a:rPr>
              <a:t>PPP</a:t>
            </a:r>
            <a:r>
              <a:rPr lang="ja-JP" altLang="en-US" sz="1200" b="1" dirty="0">
                <a:solidFill>
                  <a:schemeClr val="bg1"/>
                </a:solidFill>
                <a:latin typeface="メイリオ" panose="020B0604030504040204" pitchFamily="50" charset="-128"/>
                <a:ea typeface="メイリオ" panose="020B0604030504040204" pitchFamily="50" charset="-128"/>
              </a:rPr>
              <a:t>事業化）</a:t>
            </a:r>
            <a:endParaRPr lang="en-US" altLang="ja-JP" sz="1200" b="1" dirty="0">
              <a:solidFill>
                <a:schemeClr val="bg1"/>
              </a:solidFill>
              <a:latin typeface="メイリオ" panose="020B0604030504040204" pitchFamily="50" charset="-128"/>
              <a:ea typeface="メイリオ" panose="020B0604030504040204" pitchFamily="50" charset="-128"/>
            </a:endParaRPr>
          </a:p>
          <a:p>
            <a:pPr algn="ctr"/>
            <a:r>
              <a:rPr lang="ja-JP" altLang="en-US" sz="1200" b="1" dirty="0">
                <a:solidFill>
                  <a:schemeClr val="bg1"/>
                </a:solidFill>
                <a:latin typeface="メイリオ" panose="020B0604030504040204" pitchFamily="50" charset="-128"/>
                <a:ea typeface="メイリオ" panose="020B0604030504040204" pitchFamily="50" charset="-128"/>
              </a:rPr>
              <a:t>民間ノウハウの積極的な活用</a:t>
            </a:r>
          </a:p>
        </p:txBody>
      </p:sp>
      <p:cxnSp>
        <p:nvCxnSpPr>
          <p:cNvPr id="17" name="直線矢印コネクタ 16"/>
          <p:cNvCxnSpPr/>
          <p:nvPr/>
        </p:nvCxnSpPr>
        <p:spPr>
          <a:xfrm flipH="1" flipV="1">
            <a:off x="1619250" y="3070599"/>
            <a:ext cx="1115844" cy="0"/>
          </a:xfrm>
          <a:prstGeom prst="straightConnector1">
            <a:avLst/>
          </a:prstGeom>
          <a:ln w="53975">
            <a:solidFill>
              <a:schemeClr val="tx1">
                <a:lumMod val="75000"/>
                <a:lumOff val="25000"/>
              </a:schemeClr>
            </a:solidFill>
            <a:headEnd type="none"/>
            <a:tailEnd type="triangle" w="med" len="sm"/>
          </a:ln>
        </p:spPr>
        <p:style>
          <a:lnRef idx="1">
            <a:schemeClr val="accent1"/>
          </a:lnRef>
          <a:fillRef idx="0">
            <a:schemeClr val="accent1"/>
          </a:fillRef>
          <a:effectRef idx="0">
            <a:schemeClr val="accent1"/>
          </a:effectRef>
          <a:fontRef idx="minor">
            <a:schemeClr val="tx1"/>
          </a:fontRef>
        </p:style>
      </p:cxnSp>
      <p:sp>
        <p:nvSpPr>
          <p:cNvPr id="18" name="二等辺三角形 17"/>
          <p:cNvSpPr/>
          <p:nvPr/>
        </p:nvSpPr>
        <p:spPr>
          <a:xfrm rot="10800000">
            <a:off x="3245410" y="5269079"/>
            <a:ext cx="447508" cy="219316"/>
          </a:xfrm>
          <a:prstGeom prst="triangle">
            <a:avLst/>
          </a:prstGeom>
          <a:solidFill>
            <a:srgbClr val="FF000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64" tIns="48182" rIns="96364" bIns="48182" numCol="1" spcCol="0" rtlCol="0" fromWordArt="0" anchor="ctr" anchorCtr="0" forceAA="0" compatLnSpc="1">
            <a:prstTxWarp prst="textNoShape">
              <a:avLst/>
            </a:prstTxWarp>
            <a:noAutofit/>
          </a:bodyPr>
          <a:lstStyle/>
          <a:p>
            <a:pPr algn="ctr"/>
            <a:endParaRPr lang="ja-JP" altLang="en-US" sz="2077">
              <a:solidFill>
                <a:srgbClr val="FF0000"/>
              </a:solidFill>
              <a:latin typeface="メイリオ" panose="020B0604030504040204" pitchFamily="50" charset="-128"/>
              <a:ea typeface="メイリオ" panose="020B0604030504040204" pitchFamily="50" charset="-128"/>
            </a:endParaRPr>
          </a:p>
        </p:txBody>
      </p:sp>
      <p:sp>
        <p:nvSpPr>
          <p:cNvPr id="19" name="正方形/長方形 18"/>
          <p:cNvSpPr/>
          <p:nvPr/>
        </p:nvSpPr>
        <p:spPr>
          <a:xfrm>
            <a:off x="2531755" y="4937905"/>
            <a:ext cx="2476977" cy="3702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877" tIns="48182" rIns="0" bIns="48182" numCol="1" spcCol="0" rtlCol="0" fromWordArt="0" anchor="ctr" anchorCtr="0" forceAA="0" compatLnSpc="1">
            <a:prstTxWarp prst="textNoShape">
              <a:avLst/>
            </a:prstTxWarp>
            <a:noAutofit/>
          </a:bodyPr>
          <a:lstStyle/>
          <a:p>
            <a:r>
              <a:rPr lang="ja-JP" altLang="en-US" sz="1475" b="1" dirty="0">
                <a:solidFill>
                  <a:srgbClr val="FF0000"/>
                </a:solidFill>
                <a:latin typeface="メイリオ" panose="020B0604030504040204" pitchFamily="50" charset="-128"/>
                <a:ea typeface="メイリオ" panose="020B0604030504040204" pitchFamily="50" charset="-128"/>
              </a:rPr>
              <a:t>官民連携による取組み</a:t>
            </a:r>
            <a:endParaRPr lang="ja-JP" altLang="en-US" sz="1159" b="1" dirty="0">
              <a:solidFill>
                <a:schemeClr val="tx1"/>
              </a:solidFill>
              <a:latin typeface="メイリオ" panose="020B0604030504040204" pitchFamily="50" charset="-128"/>
              <a:ea typeface="メイリオ" panose="020B0604030504040204" pitchFamily="50" charset="-128"/>
            </a:endParaRPr>
          </a:p>
        </p:txBody>
      </p:sp>
      <p:sp>
        <p:nvSpPr>
          <p:cNvPr id="20" name="左右矢印 19"/>
          <p:cNvSpPr/>
          <p:nvPr/>
        </p:nvSpPr>
        <p:spPr>
          <a:xfrm>
            <a:off x="5635626" y="1864704"/>
            <a:ext cx="488949" cy="432775"/>
          </a:xfrm>
          <a:prstGeom prst="leftRightArrow">
            <a:avLst>
              <a:gd name="adj1" fmla="val 35327"/>
              <a:gd name="adj2" fmla="val 41196"/>
            </a:avLst>
          </a:prstGeom>
          <a:solidFill>
            <a:schemeClr val="accent5">
              <a:lumMod val="7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64" tIns="48182" rIns="96364" bIns="48182" numCol="1" spcCol="0" rtlCol="0" fromWordArt="0" anchor="ctr" anchorCtr="0" forceAA="0" compatLnSpc="1">
            <a:prstTxWarp prst="textNoShape">
              <a:avLst/>
            </a:prstTxWarp>
            <a:noAutofit/>
          </a:bodyPr>
          <a:lstStyle/>
          <a:p>
            <a:pPr algn="ctr"/>
            <a:endParaRPr lang="ja-JP" altLang="en-US" sz="2077">
              <a:latin typeface="メイリオ" panose="020B0604030504040204" pitchFamily="50" charset="-128"/>
              <a:ea typeface="メイリオ" panose="020B0604030504040204" pitchFamily="50" charset="-128"/>
            </a:endParaRPr>
          </a:p>
        </p:txBody>
      </p:sp>
      <p:sp>
        <p:nvSpPr>
          <p:cNvPr id="22" name="正方形/長方形 21"/>
          <p:cNvSpPr/>
          <p:nvPr/>
        </p:nvSpPr>
        <p:spPr>
          <a:xfrm>
            <a:off x="2515216" y="5461665"/>
            <a:ext cx="6465331" cy="3793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64" tIns="48182" rIns="96364" bIns="48182" numCol="1" spcCol="0" rtlCol="0" fromWordArt="0" anchor="b" anchorCtr="0" forceAA="0" compatLnSpc="1">
            <a:prstTxWarp prst="textNoShape">
              <a:avLst/>
            </a:prstTxWarp>
            <a:noAutofit/>
          </a:bodyPr>
          <a:lstStyle/>
          <a:p>
            <a:r>
              <a:rPr lang="ja-JP" altLang="en-US" sz="1475" b="1" dirty="0">
                <a:solidFill>
                  <a:schemeClr val="tx1"/>
                </a:solidFill>
                <a:latin typeface="メイリオ" panose="020B0604030504040204" pitchFamily="50" charset="-128"/>
                <a:ea typeface="メイリオ" panose="020B0604030504040204" pitchFamily="50" charset="-128"/>
              </a:rPr>
              <a:t>民間事業者によるトータルプロデュース</a:t>
            </a:r>
            <a:endParaRPr lang="en-US" altLang="ja-JP" sz="1475" b="1" dirty="0">
              <a:solidFill>
                <a:schemeClr val="tx1"/>
              </a:solidFill>
              <a:latin typeface="メイリオ" panose="020B0604030504040204" pitchFamily="50" charset="-128"/>
              <a:ea typeface="メイリオ" panose="020B0604030504040204" pitchFamily="50" charset="-128"/>
            </a:endParaRPr>
          </a:p>
        </p:txBody>
      </p:sp>
      <p:sp>
        <p:nvSpPr>
          <p:cNvPr id="26" name="円/楕円 25"/>
          <p:cNvSpPr/>
          <p:nvPr/>
        </p:nvSpPr>
        <p:spPr>
          <a:xfrm>
            <a:off x="324898" y="5900305"/>
            <a:ext cx="2007157" cy="779377"/>
          </a:xfrm>
          <a:prstGeom prst="ellipse">
            <a:avLst/>
          </a:prstGeom>
          <a:solidFill>
            <a:srgbClr val="64D864"/>
          </a:solidFill>
          <a:ln>
            <a:noFill/>
          </a:ln>
          <a:effectLst>
            <a:outerShdw blurRad="508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7938" rIns="0" bIns="37938" numCol="1" spcCol="0" rtlCol="0" fromWordArt="0" anchor="ctr" anchorCtr="0" forceAA="0" compatLnSpc="1">
            <a:prstTxWarp prst="textNoShape">
              <a:avLst/>
            </a:prstTxWarp>
            <a:noAutofit/>
          </a:bodyPr>
          <a:lstStyle/>
          <a:p>
            <a:pPr algn="ctr"/>
            <a:r>
              <a:rPr lang="ja-JP" altLang="en-US" sz="1265" b="1" dirty="0">
                <a:solidFill>
                  <a:schemeClr val="tx1"/>
                </a:solidFill>
                <a:latin typeface="メイリオ" panose="020B0604030504040204" pitchFamily="50" charset="-128"/>
                <a:ea typeface="メイリオ" panose="020B0604030504040204" pitchFamily="50" charset="-128"/>
              </a:rPr>
              <a:t>運営・維持管理</a:t>
            </a:r>
            <a:endParaRPr lang="en-US" altLang="ja-JP" sz="1265" b="1" dirty="0">
              <a:solidFill>
                <a:schemeClr val="tx1"/>
              </a:solidFill>
              <a:latin typeface="メイリオ" panose="020B0604030504040204" pitchFamily="50" charset="-128"/>
              <a:ea typeface="メイリオ" panose="020B0604030504040204" pitchFamily="50" charset="-128"/>
            </a:endParaRPr>
          </a:p>
          <a:p>
            <a:pPr algn="ctr"/>
            <a:r>
              <a:rPr lang="ja-JP" altLang="en-US" sz="1265" b="1" dirty="0">
                <a:solidFill>
                  <a:schemeClr val="tx1"/>
                </a:solidFill>
                <a:latin typeface="メイリオ" panose="020B0604030504040204" pitchFamily="50" charset="-128"/>
                <a:ea typeface="メイリオ" panose="020B0604030504040204" pitchFamily="50" charset="-128"/>
              </a:rPr>
              <a:t>賑わい創出</a:t>
            </a:r>
            <a:endParaRPr lang="en-US" altLang="ja-JP" sz="1265" b="1" dirty="0">
              <a:solidFill>
                <a:schemeClr val="tx1"/>
              </a:solidFill>
              <a:latin typeface="メイリオ" panose="020B0604030504040204" pitchFamily="50" charset="-128"/>
              <a:ea typeface="メイリオ" panose="020B0604030504040204" pitchFamily="50" charset="-128"/>
            </a:endParaRPr>
          </a:p>
          <a:p>
            <a:pPr algn="ctr"/>
            <a:r>
              <a:rPr lang="ja-JP" altLang="en-US" sz="1159" b="1" dirty="0">
                <a:solidFill>
                  <a:schemeClr val="tx1"/>
                </a:solidFill>
                <a:latin typeface="メイリオ" panose="020B0604030504040204" pitchFamily="50" charset="-128"/>
                <a:ea typeface="メイリオ" panose="020B0604030504040204" pitchFamily="50" charset="-128"/>
              </a:rPr>
              <a:t>（事業期間</a:t>
            </a:r>
            <a:r>
              <a:rPr lang="en-US" altLang="ja-JP" sz="1159" b="1" dirty="0">
                <a:solidFill>
                  <a:schemeClr val="tx1"/>
                </a:solidFill>
                <a:latin typeface="メイリオ" panose="020B0604030504040204" pitchFamily="50" charset="-128"/>
                <a:ea typeface="メイリオ" panose="020B0604030504040204" pitchFamily="50" charset="-128"/>
              </a:rPr>
              <a:t>20</a:t>
            </a:r>
            <a:r>
              <a:rPr lang="ja-JP" altLang="en-US" sz="1159" b="1" dirty="0">
                <a:solidFill>
                  <a:schemeClr val="tx1"/>
                </a:solidFill>
                <a:latin typeface="メイリオ" panose="020B0604030504040204" pitchFamily="50" charset="-128"/>
                <a:ea typeface="メイリオ" panose="020B0604030504040204" pitchFamily="50" charset="-128"/>
              </a:rPr>
              <a:t>年間）</a:t>
            </a:r>
            <a:endParaRPr lang="en-US" altLang="ja-JP" sz="1159" b="1" dirty="0">
              <a:solidFill>
                <a:schemeClr val="tx1"/>
              </a:solidFill>
              <a:latin typeface="メイリオ" panose="020B0604030504040204" pitchFamily="50" charset="-128"/>
              <a:ea typeface="メイリオ" panose="020B0604030504040204" pitchFamily="50" charset="-128"/>
            </a:endParaRPr>
          </a:p>
        </p:txBody>
      </p:sp>
      <p:sp>
        <p:nvSpPr>
          <p:cNvPr id="27" name="正方形/長方形 26"/>
          <p:cNvSpPr/>
          <p:nvPr/>
        </p:nvSpPr>
        <p:spPr>
          <a:xfrm>
            <a:off x="205670" y="5839808"/>
            <a:ext cx="8844231" cy="903891"/>
          </a:xfrm>
          <a:prstGeom prst="rect">
            <a:avLst/>
          </a:prstGeom>
          <a:no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877" tIns="37938" rIns="37938" bIns="37938" numCol="1" spcCol="0" rtlCol="0" fromWordArt="0" anchor="ctr" anchorCtr="0" forceAA="0" compatLnSpc="1">
            <a:prstTxWarp prst="textNoShape">
              <a:avLst/>
            </a:prstTxWarp>
            <a:noAutofit/>
          </a:bodyPr>
          <a:lstStyle/>
          <a:p>
            <a:pPr>
              <a:spcBef>
                <a:spcPts val="632"/>
              </a:spcBef>
            </a:pPr>
            <a:endParaRPr lang="en-US" altLang="ja-JP" sz="1265" dirty="0">
              <a:solidFill>
                <a:schemeClr val="tx1"/>
              </a:solidFill>
              <a:latin typeface="メイリオ" panose="020B0604030504040204" pitchFamily="50" charset="-128"/>
              <a:ea typeface="メイリオ" panose="020B0604030504040204" pitchFamily="50" charset="-128"/>
            </a:endParaRPr>
          </a:p>
        </p:txBody>
      </p:sp>
      <p:sp>
        <p:nvSpPr>
          <p:cNvPr id="28" name="正方形/長方形 27"/>
          <p:cNvSpPr/>
          <p:nvPr/>
        </p:nvSpPr>
        <p:spPr>
          <a:xfrm>
            <a:off x="2341973" y="5894401"/>
            <a:ext cx="4599681" cy="830997"/>
          </a:xfrm>
          <a:prstGeom prst="rect">
            <a:avLst/>
          </a:prstGeom>
        </p:spPr>
        <p:txBody>
          <a:bodyPr wrap="square">
            <a:spAutoFit/>
          </a:bodyPr>
          <a:lstStyle/>
          <a:p>
            <a:pPr marL="180674" indent="-180674">
              <a:buFont typeface="Wingdings" panose="05000000000000000000" pitchFamily="2" charset="2"/>
              <a:buChar char="Ø"/>
            </a:pPr>
            <a:r>
              <a:rPr lang="ja-JP" altLang="en-US" sz="1200" dirty="0">
                <a:latin typeface="メイリオ" panose="020B0604030504040204" pitchFamily="50" charset="-128"/>
                <a:ea typeface="メイリオ" panose="020B0604030504040204" pitchFamily="50" charset="-128"/>
              </a:rPr>
              <a:t>資金調達</a:t>
            </a:r>
            <a:endParaRPr lang="en-US" altLang="ja-JP" sz="1200" dirty="0">
              <a:latin typeface="メイリオ" panose="020B0604030504040204" pitchFamily="50" charset="-128"/>
              <a:ea typeface="メイリオ" panose="020B0604030504040204" pitchFamily="50" charset="-128"/>
            </a:endParaRPr>
          </a:p>
          <a:p>
            <a:pPr marL="180674" indent="-180674">
              <a:buFont typeface="Wingdings" panose="05000000000000000000" pitchFamily="2" charset="2"/>
              <a:buChar char="Ø"/>
            </a:pPr>
            <a:r>
              <a:rPr lang="ja-JP" altLang="en-US" sz="1200" dirty="0">
                <a:latin typeface="メイリオ" panose="020B0604030504040204" pitchFamily="50" charset="-128"/>
                <a:ea typeface="メイリオ" panose="020B0604030504040204" pitchFamily="50" charset="-128"/>
              </a:rPr>
              <a:t>テナントの企画・誘致</a:t>
            </a:r>
            <a:endParaRPr lang="en-US" altLang="ja-JP" sz="1200" dirty="0">
              <a:latin typeface="メイリオ" panose="020B0604030504040204" pitchFamily="50" charset="-128"/>
              <a:ea typeface="メイリオ" panose="020B0604030504040204" pitchFamily="50" charset="-128"/>
            </a:endParaRPr>
          </a:p>
          <a:p>
            <a:pPr marL="180674" indent="-180674">
              <a:buFont typeface="Wingdings" panose="05000000000000000000" pitchFamily="2" charset="2"/>
              <a:buChar char="Ø"/>
            </a:pPr>
            <a:r>
              <a:rPr lang="ja-JP" altLang="en-US" sz="1200" dirty="0">
                <a:latin typeface="メイリオ" panose="020B0604030504040204" pitchFamily="50" charset="-128"/>
                <a:ea typeface="メイリオ" panose="020B0604030504040204" pitchFamily="50" charset="-128"/>
              </a:rPr>
              <a:t>公園ランドスケープ・店舗等の計画・設計・施工（</a:t>
            </a:r>
            <a:r>
              <a:rPr lang="en-US" altLang="ja-JP" sz="1200" dirty="0">
                <a:latin typeface="メイリオ" panose="020B0604030504040204" pitchFamily="50" charset="-128"/>
                <a:ea typeface="メイリオ" panose="020B0604030504040204" pitchFamily="50" charset="-128"/>
              </a:rPr>
              <a:t>DBO</a:t>
            </a:r>
            <a:r>
              <a:rPr lang="ja-JP" altLang="en-US" sz="1200" dirty="0">
                <a:latin typeface="メイリオ" panose="020B0604030504040204" pitchFamily="50" charset="-128"/>
                <a:ea typeface="メイリオ" panose="020B0604030504040204" pitchFamily="50" charset="-128"/>
              </a:rPr>
              <a:t>）</a:t>
            </a:r>
            <a:endParaRPr lang="en-US" altLang="ja-JP" sz="1200" dirty="0">
              <a:latin typeface="メイリオ" panose="020B0604030504040204" pitchFamily="50" charset="-128"/>
              <a:ea typeface="メイリオ" panose="020B0604030504040204" pitchFamily="50" charset="-128"/>
            </a:endParaRPr>
          </a:p>
          <a:p>
            <a:pPr marL="180674" indent="-180674">
              <a:buFont typeface="Wingdings" panose="05000000000000000000" pitchFamily="2" charset="2"/>
              <a:buChar char="Ø"/>
            </a:pPr>
            <a:r>
              <a:rPr lang="ja-JP" altLang="en-US" sz="1200" dirty="0">
                <a:latin typeface="メイリオ" panose="020B0604030504040204" pitchFamily="50" charset="-128"/>
                <a:ea typeface="メイリオ" panose="020B0604030504040204" pitchFamily="50" charset="-128"/>
              </a:rPr>
              <a:t>イベントの企画・実施、プロモーション活動</a:t>
            </a:r>
            <a:endParaRPr lang="en-US" altLang="ja-JP" sz="1200" dirty="0">
              <a:latin typeface="メイリオ" panose="020B0604030504040204" pitchFamily="50" charset="-128"/>
              <a:ea typeface="メイリオ" panose="020B0604030504040204" pitchFamily="50" charset="-128"/>
            </a:endParaRPr>
          </a:p>
        </p:txBody>
      </p:sp>
      <p:sp>
        <p:nvSpPr>
          <p:cNvPr id="24" name="正方形/長方形 23"/>
          <p:cNvSpPr/>
          <p:nvPr/>
        </p:nvSpPr>
        <p:spPr>
          <a:xfrm>
            <a:off x="6631127" y="5886334"/>
            <a:ext cx="2451312" cy="287002"/>
          </a:xfrm>
          <a:prstGeom prst="rect">
            <a:avLst/>
          </a:prstGeom>
        </p:spPr>
        <p:txBody>
          <a:bodyPr wrap="none">
            <a:spAutoFit/>
          </a:bodyPr>
          <a:lstStyle/>
          <a:p>
            <a:r>
              <a:rPr lang="ja-JP" altLang="en-US" sz="1265" dirty="0">
                <a:latin typeface="メイリオ" panose="020B0604030504040204" pitchFamily="50" charset="-128"/>
                <a:ea typeface="メイリオ" panose="020B0604030504040204" pitchFamily="50" charset="-128"/>
              </a:rPr>
              <a:t>選定事業者：近鉄不動産（株）</a:t>
            </a:r>
            <a:endParaRPr lang="ja-JP" altLang="en-US" sz="1265" dirty="0"/>
          </a:p>
        </p:txBody>
      </p:sp>
      <p:sp>
        <p:nvSpPr>
          <p:cNvPr id="25" name="正方形/長方形 24"/>
          <p:cNvSpPr/>
          <p:nvPr/>
        </p:nvSpPr>
        <p:spPr>
          <a:xfrm>
            <a:off x="6631128" y="6146040"/>
            <a:ext cx="2360708" cy="54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bg1"/>
                </a:solidFill>
                <a:latin typeface="メイリオ" panose="020B0604030504040204" pitchFamily="50" charset="-128"/>
                <a:ea typeface="メイリオ" panose="020B0604030504040204" pitchFamily="50" charset="-128"/>
              </a:rPr>
              <a:t>約１６億円投資</a:t>
            </a:r>
            <a:endParaRPr kumimoji="1" lang="en-US" altLang="ja-JP" sz="1600" b="1" dirty="0" smtClean="0">
              <a:solidFill>
                <a:schemeClr val="bg1"/>
              </a:solidFill>
              <a:latin typeface="メイリオ" panose="020B0604030504040204" pitchFamily="50" charset="-128"/>
              <a:ea typeface="メイリオ" panose="020B0604030504040204" pitchFamily="50" charset="-128"/>
            </a:endParaRPr>
          </a:p>
          <a:p>
            <a:pPr algn="ctr"/>
            <a:r>
              <a:rPr lang="ja-JP" altLang="en-US" sz="1400" dirty="0" smtClean="0"/>
              <a:t>（十数年程度で回収予定）</a:t>
            </a:r>
            <a:endParaRPr kumimoji="1" lang="ja-JP" altLang="en-US" sz="1400" dirty="0"/>
          </a:p>
        </p:txBody>
      </p:sp>
      <p:sp>
        <p:nvSpPr>
          <p:cNvPr id="29" name="角丸四角形 28"/>
          <p:cNvSpPr/>
          <p:nvPr/>
        </p:nvSpPr>
        <p:spPr>
          <a:xfrm>
            <a:off x="283699" y="761511"/>
            <a:ext cx="8633580" cy="646067"/>
          </a:xfrm>
          <a:prstGeom prst="roundRect">
            <a:avLst>
              <a:gd name="adj" fmla="val 13437"/>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defTabSz="1056041">
              <a:defRPr/>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○天王寺公園エントランスエリアはポテンシャルを活かしきれていない状態であったが、民間事業者のトータルプロデュースにより</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、賑わいを創出するとともに運営</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・維持</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管理を実施。</a:t>
            </a:r>
            <a:endParaRPr lang="ja-JP" altLang="en-US" sz="1600" b="1" strike="sng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1" y="5652"/>
            <a:ext cx="4258101"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官民連携による特色ある施設運営の実現 ②</a:t>
            </a:r>
            <a:endParaRPr kumimoji="1" lang="ja-JP" altLang="en-US" sz="1400" dirty="0">
              <a:latin typeface="Meiryo UI" panose="020B0604030504040204" pitchFamily="50" charset="-128"/>
              <a:ea typeface="Meiryo UI" panose="020B0604030504040204" pitchFamily="50" charset="-128"/>
            </a:endParaRPr>
          </a:p>
        </p:txBody>
      </p:sp>
      <p:sp>
        <p:nvSpPr>
          <p:cNvPr id="31" name="テキスト ボックス 30"/>
          <p:cNvSpPr txBox="1"/>
          <p:nvPr/>
        </p:nvSpPr>
        <p:spPr>
          <a:xfrm>
            <a:off x="3443802" y="103037"/>
            <a:ext cx="5614473" cy="400110"/>
          </a:xfrm>
          <a:prstGeom prst="rect">
            <a:avLst/>
          </a:prstGeom>
          <a:noFill/>
        </p:spPr>
        <p:txBody>
          <a:bodyPr wrap="square" rtlCol="0">
            <a:spAutoFit/>
          </a:bodyPr>
          <a:lstStyle/>
          <a:p>
            <a:r>
              <a:rPr lang="ja-JP" altLang="en-US" sz="2000" spc="-60" dirty="0">
                <a:latin typeface="Meiryo UI" panose="020B0604030504040204" pitchFamily="50" charset="-128"/>
                <a:ea typeface="Meiryo UI" panose="020B0604030504040204" pitchFamily="50" charset="-128"/>
              </a:rPr>
              <a:t>天王寺</a:t>
            </a:r>
            <a:r>
              <a:rPr lang="ja-JP" altLang="en-US" sz="2000" spc="-60" dirty="0" smtClean="0">
                <a:latin typeface="Meiryo UI" panose="020B0604030504040204" pitchFamily="50" charset="-128"/>
                <a:ea typeface="Meiryo UI" panose="020B0604030504040204" pitchFamily="50" charset="-128"/>
              </a:rPr>
              <a:t>公園エントランスエリア魅力創造・管理運営事業</a:t>
            </a:r>
            <a:endParaRPr kumimoji="1" lang="ja-JP" altLang="en-US" sz="2000" spc="-60" dirty="0">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3482073" y="414439"/>
            <a:ext cx="5652000" cy="276999"/>
          </a:xfrm>
          <a:prstGeom prst="rect">
            <a:avLst/>
          </a:prstGeom>
          <a:noFill/>
        </p:spPr>
        <p:txBody>
          <a:bodyPr wrap="square" lIns="36000" rIns="36000" rtlCol="0">
            <a:spAutoFit/>
          </a:bodyPr>
          <a:lstStyle/>
          <a:p>
            <a:r>
              <a:rPr lang="ja-JP" altLang="en-US" sz="1200" dirty="0">
                <a:latin typeface="Meiryo UI" panose="020B0604030504040204" pitchFamily="50" charset="-128"/>
                <a:ea typeface="Meiryo UI" panose="020B0604030504040204" pitchFamily="50" charset="-128"/>
              </a:rPr>
              <a:t>（天王寺公園</a:t>
            </a:r>
            <a:r>
              <a:rPr lang="ja-JP" altLang="en-US" sz="1200" dirty="0" smtClean="0">
                <a:latin typeface="Meiryo UI" panose="020B0604030504040204" pitchFamily="50" charset="-128"/>
                <a:ea typeface="Meiryo UI" panose="020B0604030504040204" pitchFamily="50" charset="-128"/>
              </a:rPr>
              <a:t>エントランスエリア（愛称：「てんしば」）リニューアルオープンに関する取組み）</a:t>
            </a:r>
            <a:endParaRPr kumimoji="1" lang="ja-JP" altLang="en-US" sz="12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244</a:t>
            </a:fld>
            <a:endParaRPr lang="ja-JP" altLang="en-US"/>
          </a:p>
        </p:txBody>
      </p:sp>
    </p:spTree>
    <p:extLst>
      <p:ext uri="{BB962C8B-B14F-4D97-AF65-F5344CB8AC3E}">
        <p14:creationId xmlns:p14="http://schemas.microsoft.com/office/powerpoint/2010/main" val="6012880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 name="直線コネクタ 79"/>
          <p:cNvCxnSpPr/>
          <p:nvPr/>
        </p:nvCxnSpPr>
        <p:spPr>
          <a:xfrm>
            <a:off x="270457" y="681942"/>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角丸四角形 64"/>
          <p:cNvSpPr/>
          <p:nvPr/>
        </p:nvSpPr>
        <p:spPr>
          <a:xfrm>
            <a:off x="4252512" y="3300185"/>
            <a:ext cx="4697125" cy="720000"/>
          </a:xfrm>
          <a:prstGeom prst="roundRect">
            <a:avLst>
              <a:gd name="adj" fmla="val 1145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70" dirty="0" smtClean="0">
                <a:solidFill>
                  <a:schemeClr val="tx1"/>
                </a:solidFill>
                <a:latin typeface="HG丸ｺﾞｼｯｸM-PRO" panose="020F0600000000000000" pitchFamily="50" charset="-128"/>
                <a:ea typeface="HG丸ｺﾞｼｯｸM-PRO" panose="020F0600000000000000" pitchFamily="50" charset="-128"/>
              </a:rPr>
              <a:t>・事業</a:t>
            </a:r>
            <a:r>
              <a:rPr lang="ja-JP" altLang="en-US" sz="1370" dirty="0">
                <a:solidFill>
                  <a:schemeClr val="tx1"/>
                </a:solidFill>
                <a:latin typeface="HG丸ｺﾞｼｯｸM-PRO" panose="020F0600000000000000" pitchFamily="50" charset="-128"/>
                <a:ea typeface="HG丸ｺﾞｼｯｸM-PRO" panose="020F0600000000000000" pitchFamily="50" charset="-128"/>
              </a:rPr>
              <a:t>全般</a:t>
            </a:r>
            <a:r>
              <a:rPr lang="ja-JP" altLang="en-US" sz="1370" dirty="0" smtClean="0">
                <a:solidFill>
                  <a:schemeClr val="tx1"/>
                </a:solidFill>
                <a:latin typeface="HG丸ｺﾞｼｯｸM-PRO" panose="020F0600000000000000" pitchFamily="50" charset="-128"/>
                <a:ea typeface="HG丸ｺﾞｼｯｸM-PRO" panose="020F0600000000000000" pitchFamily="50" charset="-128"/>
              </a:rPr>
              <a:t>：事業</a:t>
            </a:r>
            <a:r>
              <a:rPr lang="ja-JP" altLang="en-US" sz="1370" dirty="0">
                <a:solidFill>
                  <a:schemeClr val="tx1"/>
                </a:solidFill>
                <a:latin typeface="HG丸ｺﾞｼｯｸM-PRO" panose="020F0600000000000000" pitchFamily="50" charset="-128"/>
                <a:ea typeface="HG丸ｺﾞｼｯｸM-PRO" panose="020F0600000000000000" pitchFamily="50" charset="-128"/>
              </a:rPr>
              <a:t>協定</a:t>
            </a:r>
            <a:endParaRPr lang="en-US" altLang="ja-JP" sz="137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370" dirty="0" smtClean="0">
                <a:solidFill>
                  <a:schemeClr val="tx1"/>
                </a:solidFill>
                <a:latin typeface="HG丸ｺﾞｼｯｸM-PRO" panose="020F0600000000000000" pitchFamily="50" charset="-128"/>
                <a:ea typeface="HG丸ｺﾞｼｯｸM-PRO" panose="020F0600000000000000" pitchFamily="50" charset="-128"/>
              </a:rPr>
              <a:t>・芝生</a:t>
            </a:r>
            <a:r>
              <a:rPr lang="ja-JP" altLang="en-US" sz="1370" dirty="0">
                <a:solidFill>
                  <a:schemeClr val="tx1"/>
                </a:solidFill>
                <a:latin typeface="HG丸ｺﾞｼｯｸM-PRO" panose="020F0600000000000000" pitchFamily="50" charset="-128"/>
                <a:ea typeface="HG丸ｺﾞｼｯｸM-PRO" panose="020F0600000000000000" pitchFamily="50" charset="-128"/>
              </a:rPr>
              <a:t>広場等オープンエリア維持管理</a:t>
            </a:r>
            <a:r>
              <a:rPr lang="ja-JP" altLang="en-US" sz="1370" dirty="0" smtClean="0">
                <a:solidFill>
                  <a:schemeClr val="tx1"/>
                </a:solidFill>
                <a:latin typeface="HG丸ｺﾞｼｯｸM-PRO" panose="020F0600000000000000" pitchFamily="50" charset="-128"/>
                <a:ea typeface="HG丸ｺﾞｼｯｸM-PRO" panose="020F0600000000000000" pitchFamily="50" charset="-128"/>
              </a:rPr>
              <a:t>：維持</a:t>
            </a:r>
            <a:r>
              <a:rPr lang="ja-JP" altLang="en-US" sz="1370" dirty="0">
                <a:solidFill>
                  <a:schemeClr val="tx1"/>
                </a:solidFill>
                <a:latin typeface="HG丸ｺﾞｼｯｸM-PRO" panose="020F0600000000000000" pitchFamily="50" charset="-128"/>
                <a:ea typeface="HG丸ｺﾞｼｯｸM-PRO" panose="020F0600000000000000" pitchFamily="50" charset="-128"/>
              </a:rPr>
              <a:t>管理協定</a:t>
            </a:r>
            <a:endParaRPr lang="en-US" altLang="ja-JP" sz="1370" dirty="0">
              <a:solidFill>
                <a:schemeClr val="tx1"/>
              </a:solidFill>
              <a:latin typeface="HG丸ｺﾞｼｯｸM-PRO" panose="020F0600000000000000" pitchFamily="50" charset="-128"/>
              <a:ea typeface="HG丸ｺﾞｼｯｸM-PRO" panose="020F0600000000000000" pitchFamily="50" charset="-128"/>
            </a:endParaRPr>
          </a:p>
          <a:p>
            <a:r>
              <a:rPr lang="ja-JP" altLang="en-US" sz="1370" dirty="0" smtClean="0">
                <a:solidFill>
                  <a:schemeClr val="tx1"/>
                </a:solidFill>
                <a:latin typeface="HG丸ｺﾞｼｯｸM-PRO" panose="020F0600000000000000" pitchFamily="50" charset="-128"/>
                <a:ea typeface="HG丸ｺﾞｼｯｸM-PRO" panose="020F0600000000000000" pitchFamily="50" charset="-128"/>
              </a:rPr>
              <a:t>・収益</a:t>
            </a:r>
            <a:r>
              <a:rPr lang="ja-JP" altLang="en-US" sz="1370" dirty="0">
                <a:solidFill>
                  <a:schemeClr val="tx1"/>
                </a:solidFill>
                <a:latin typeface="HG丸ｺﾞｼｯｸM-PRO" panose="020F0600000000000000" pitchFamily="50" charset="-128"/>
                <a:ea typeface="HG丸ｺﾞｼｯｸM-PRO" panose="020F0600000000000000" pitchFamily="50" charset="-128"/>
              </a:rPr>
              <a:t>施設設置</a:t>
            </a:r>
            <a:r>
              <a:rPr lang="ja-JP" altLang="en-US" sz="1370" dirty="0" smtClean="0">
                <a:solidFill>
                  <a:schemeClr val="tx1"/>
                </a:solidFill>
                <a:latin typeface="HG丸ｺﾞｼｯｸM-PRO" panose="020F0600000000000000" pitchFamily="50" charset="-128"/>
                <a:ea typeface="HG丸ｺﾞｼｯｸM-PRO" panose="020F0600000000000000" pitchFamily="50" charset="-128"/>
              </a:rPr>
              <a:t>：都市</a:t>
            </a:r>
            <a:r>
              <a:rPr lang="ja-JP" altLang="en-US" sz="1370" dirty="0">
                <a:solidFill>
                  <a:schemeClr val="tx1"/>
                </a:solidFill>
                <a:latin typeface="HG丸ｺﾞｼｯｸM-PRO" panose="020F0600000000000000" pitchFamily="50" charset="-128"/>
                <a:ea typeface="HG丸ｺﾞｼｯｸM-PRO" panose="020F0600000000000000" pitchFamily="50" charset="-128"/>
              </a:rPr>
              <a:t>公園法に基づく設置・管理許可</a:t>
            </a:r>
            <a:endParaRPr lang="en-US" altLang="ja-JP" sz="1370" dirty="0">
              <a:solidFill>
                <a:schemeClr val="tx1"/>
              </a:solidFill>
              <a:latin typeface="HG丸ｺﾞｼｯｸM-PRO" panose="020F0600000000000000" pitchFamily="50" charset="-128"/>
              <a:ea typeface="HG丸ｺﾞｼｯｸM-PRO" panose="020F0600000000000000" pitchFamily="50" charset="-128"/>
            </a:endParaRPr>
          </a:p>
        </p:txBody>
      </p:sp>
      <p:graphicFrame>
        <p:nvGraphicFramePr>
          <p:cNvPr id="66" name="表 65"/>
          <p:cNvGraphicFramePr>
            <a:graphicFrameLocks noGrp="1"/>
          </p:cNvGraphicFramePr>
          <p:nvPr>
            <p:extLst/>
          </p:nvPr>
        </p:nvGraphicFramePr>
        <p:xfrm>
          <a:off x="833369" y="1817978"/>
          <a:ext cx="2392431" cy="1452572"/>
        </p:xfrm>
        <a:graphic>
          <a:graphicData uri="http://schemas.openxmlformats.org/drawingml/2006/table">
            <a:tbl>
              <a:tblPr firstRow="1" bandRow="1">
                <a:tableStyleId>{93296810-A885-4BE3-A3E7-6D5BEEA58F35}</a:tableStyleId>
              </a:tblPr>
              <a:tblGrid>
                <a:gridCol w="1427231">
                  <a:extLst>
                    <a:ext uri="{9D8B030D-6E8A-4147-A177-3AD203B41FA5}">
                      <a16:colId xmlns="" xmlns:a16="http://schemas.microsoft.com/office/drawing/2014/main" val="20000"/>
                    </a:ext>
                  </a:extLst>
                </a:gridCol>
                <a:gridCol w="965200">
                  <a:extLst>
                    <a:ext uri="{9D8B030D-6E8A-4147-A177-3AD203B41FA5}">
                      <a16:colId xmlns="" xmlns:a16="http://schemas.microsoft.com/office/drawing/2014/main" val="20001"/>
                    </a:ext>
                  </a:extLst>
                </a:gridCol>
              </a:tblGrid>
              <a:tr h="316828">
                <a:tc>
                  <a:txBody>
                    <a:bodyPr/>
                    <a:lstStyle/>
                    <a:p>
                      <a:pPr algn="ctr"/>
                      <a:r>
                        <a:rPr kumimoji="1" lang="ja-JP" altLang="en-US" sz="1400" dirty="0" smtClean="0"/>
                        <a:t>施設名</a:t>
                      </a:r>
                      <a:endParaRPr kumimoji="1" lang="ja-JP" altLang="en-US" sz="1400" dirty="0"/>
                    </a:p>
                  </a:txBody>
                  <a:tcPr marL="104394" marR="104394" marT="52197" marB="5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t>管理形態</a:t>
                      </a:r>
                      <a:endParaRPr kumimoji="1" lang="ja-JP" altLang="en-US" sz="1400" dirty="0"/>
                    </a:p>
                  </a:txBody>
                  <a:tcPr marL="104394" marR="104394" marT="52197" marB="5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1134818">
                <a:tc>
                  <a:txBody>
                    <a:bodyPr/>
                    <a:lstStyle/>
                    <a:p>
                      <a:pPr algn="l"/>
                      <a:r>
                        <a:rPr kumimoji="1" lang="ja-JP" altLang="en-US" sz="1400" dirty="0" smtClean="0"/>
                        <a:t>天王寺公園</a:t>
                      </a:r>
                      <a:endParaRPr kumimoji="1" lang="ja-JP" altLang="en-US" sz="1400" dirty="0"/>
                    </a:p>
                  </a:txBody>
                  <a:tcPr marL="104394" marR="104394" marT="52197" marB="5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t>直営</a:t>
                      </a:r>
                      <a:endParaRPr kumimoji="1" lang="ja-JP" altLang="en-US" sz="1400" dirty="0"/>
                    </a:p>
                  </a:txBody>
                  <a:tcPr marL="104394" marR="104394" marT="52197" marB="5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graphicFrame>
        <p:nvGraphicFramePr>
          <p:cNvPr id="67" name="表 66"/>
          <p:cNvGraphicFramePr>
            <a:graphicFrameLocks noGrp="1"/>
          </p:cNvGraphicFramePr>
          <p:nvPr>
            <p:extLst/>
          </p:nvPr>
        </p:nvGraphicFramePr>
        <p:xfrm>
          <a:off x="4252512" y="1822060"/>
          <a:ext cx="4697125" cy="1379982"/>
        </p:xfrm>
        <a:graphic>
          <a:graphicData uri="http://schemas.openxmlformats.org/drawingml/2006/table">
            <a:tbl>
              <a:tblPr firstRow="1" bandRow="1">
                <a:tableStyleId>{93296810-A885-4BE3-A3E7-6D5BEEA58F35}</a:tableStyleId>
              </a:tblPr>
              <a:tblGrid>
                <a:gridCol w="2441436">
                  <a:extLst>
                    <a:ext uri="{9D8B030D-6E8A-4147-A177-3AD203B41FA5}">
                      <a16:colId xmlns="" xmlns:a16="http://schemas.microsoft.com/office/drawing/2014/main" val="20000"/>
                    </a:ext>
                  </a:extLst>
                </a:gridCol>
                <a:gridCol w="2255689">
                  <a:extLst>
                    <a:ext uri="{9D8B030D-6E8A-4147-A177-3AD203B41FA5}">
                      <a16:colId xmlns="" xmlns:a16="http://schemas.microsoft.com/office/drawing/2014/main" val="20001"/>
                    </a:ext>
                  </a:extLst>
                </a:gridCol>
              </a:tblGrid>
              <a:tr h="280981">
                <a:tc>
                  <a:txBody>
                    <a:bodyPr/>
                    <a:lstStyle/>
                    <a:p>
                      <a:pPr algn="ctr"/>
                      <a:r>
                        <a:rPr kumimoji="1" lang="ja-JP" altLang="en-US" sz="1400" dirty="0" smtClean="0"/>
                        <a:t>施設名</a:t>
                      </a:r>
                      <a:endParaRPr kumimoji="1" lang="ja-JP" altLang="en-US" sz="1400" dirty="0"/>
                    </a:p>
                  </a:txBody>
                  <a:tcPr marL="104394" marR="104394" marT="52197" marB="5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t>管理形態</a:t>
                      </a:r>
                      <a:endParaRPr kumimoji="1" lang="ja-JP" altLang="en-US" sz="1400" dirty="0"/>
                    </a:p>
                  </a:txBody>
                  <a:tcPr marL="104394" marR="104394" marT="52197" marB="5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5311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天王寺公園エントランス及び</a:t>
                      </a:r>
                      <a:r>
                        <a:rPr kumimoji="1" lang="ja-JP" altLang="ja-JP" sz="1400" kern="1200" dirty="0" smtClean="0">
                          <a:effectLst/>
                        </a:rPr>
                        <a:t>茶臼山北東部</a:t>
                      </a:r>
                      <a:endParaRPr kumimoji="1" lang="ja-JP" altLang="en-US" sz="1400" dirty="0" smtClean="0"/>
                    </a:p>
                  </a:txBody>
                  <a:tcPr marL="104394" marR="104394" marT="52197" marB="5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1043970" rtl="0" eaLnBrk="1" fontAlgn="auto" latinLnBrk="0" hangingPunct="1">
                        <a:lnSpc>
                          <a:spcPct val="100000"/>
                        </a:lnSpc>
                        <a:spcBef>
                          <a:spcPts val="0"/>
                        </a:spcBef>
                        <a:spcAft>
                          <a:spcPts val="0"/>
                        </a:spcAft>
                        <a:buClrTx/>
                        <a:buSzTx/>
                        <a:buFontTx/>
                        <a:buNone/>
                        <a:tabLst/>
                        <a:defRPr/>
                      </a:pPr>
                      <a:r>
                        <a:rPr kumimoji="1" lang="ja-JP" altLang="en-US" sz="1400" dirty="0" smtClean="0"/>
                        <a:t>管理運営（近鉄不動産）</a:t>
                      </a:r>
                    </a:p>
                  </a:txBody>
                  <a:tcPr marL="104394" marR="104394" marT="52197" marB="5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5311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400" kern="1200" dirty="0" smtClean="0">
                          <a:solidFill>
                            <a:schemeClr val="dk1"/>
                          </a:solidFill>
                          <a:effectLst/>
                          <a:latin typeface="+mn-lt"/>
                          <a:ea typeface="+mn-ea"/>
                          <a:cs typeface="+mn-cs"/>
                        </a:rPr>
                        <a:t>天王寺公園（その他のエリア）</a:t>
                      </a:r>
                      <a:endParaRPr kumimoji="1" lang="ja-JP" altLang="en-US" sz="1400" dirty="0" smtClean="0"/>
                    </a:p>
                  </a:txBody>
                  <a:tcPr marL="104394" marR="104394" marT="52197" marB="5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t>直営</a:t>
                      </a:r>
                      <a:endParaRPr kumimoji="1" lang="ja-JP" altLang="en-US" sz="1400" dirty="0"/>
                    </a:p>
                  </a:txBody>
                  <a:tcPr marL="104394" marR="104394" marT="52197" marB="5219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
        <p:nvSpPr>
          <p:cNvPr id="68" name="右矢印 67"/>
          <p:cNvSpPr/>
          <p:nvPr/>
        </p:nvSpPr>
        <p:spPr>
          <a:xfrm>
            <a:off x="3498921" y="2279767"/>
            <a:ext cx="517486" cy="780196"/>
          </a:xfrm>
          <a:prstGeom prst="rightArrow">
            <a:avLst>
              <a:gd name="adj1" fmla="val 50000"/>
              <a:gd name="adj2" fmla="val 49936"/>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55" dirty="0"/>
          </a:p>
        </p:txBody>
      </p:sp>
      <p:cxnSp>
        <p:nvCxnSpPr>
          <p:cNvPr id="83" name="直線コネクタ 82"/>
          <p:cNvCxnSpPr/>
          <p:nvPr/>
        </p:nvCxnSpPr>
        <p:spPr>
          <a:xfrm>
            <a:off x="2064669" y="5016160"/>
            <a:ext cx="0" cy="2466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6609622" y="5014508"/>
            <a:ext cx="0" cy="2466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7" name="グループ化 86"/>
          <p:cNvGrpSpPr/>
          <p:nvPr/>
        </p:nvGrpSpPr>
        <p:grpSpPr>
          <a:xfrm>
            <a:off x="248952" y="5139474"/>
            <a:ext cx="8561093" cy="85552"/>
            <a:chOff x="107504" y="3429000"/>
            <a:chExt cx="8743174" cy="0"/>
          </a:xfrm>
        </p:grpSpPr>
        <p:cxnSp>
          <p:nvCxnSpPr>
            <p:cNvPr id="90" name="直線矢印コネクタ 89"/>
            <p:cNvCxnSpPr/>
            <p:nvPr/>
          </p:nvCxnSpPr>
          <p:spPr>
            <a:xfrm>
              <a:off x="8304498" y="3429000"/>
              <a:ext cx="546180" cy="0"/>
            </a:xfrm>
            <a:prstGeom prst="straightConnector1">
              <a:avLst/>
            </a:prstGeom>
            <a:ln w="7620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91" name="直線コネクタ 90"/>
            <p:cNvCxnSpPr/>
            <p:nvPr/>
          </p:nvCxnSpPr>
          <p:spPr>
            <a:xfrm flipH="1">
              <a:off x="598468" y="3429000"/>
              <a:ext cx="7628090"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直線コネクタ 91"/>
            <p:cNvCxnSpPr/>
            <p:nvPr/>
          </p:nvCxnSpPr>
          <p:spPr>
            <a:xfrm flipH="1">
              <a:off x="107504" y="3429000"/>
              <a:ext cx="360039" cy="0"/>
            </a:xfrm>
            <a:prstGeom prst="line">
              <a:avLst/>
            </a:prstGeom>
            <a:ln w="7620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sp>
        <p:nvSpPr>
          <p:cNvPr id="88" name="四角形吹き出し 87"/>
          <p:cNvSpPr/>
          <p:nvPr/>
        </p:nvSpPr>
        <p:spPr>
          <a:xfrm>
            <a:off x="8028272" y="5434687"/>
            <a:ext cx="930768" cy="821012"/>
          </a:xfrm>
          <a:prstGeom prst="wedgeRectCallout">
            <a:avLst>
              <a:gd name="adj1" fmla="val -63450"/>
              <a:gd name="adj2" fmla="val -7187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ja-JP" altLang="en-US" sz="1100" b="1" dirty="0">
                <a:solidFill>
                  <a:sysClr val="windowText" lastClr="000000"/>
                </a:solidFill>
              </a:rPr>
              <a:t>リニューアルオープン</a:t>
            </a:r>
          </a:p>
        </p:txBody>
      </p:sp>
      <p:sp>
        <p:nvSpPr>
          <p:cNvPr id="89" name="テキスト ボックス 88"/>
          <p:cNvSpPr txBox="1"/>
          <p:nvPr/>
        </p:nvSpPr>
        <p:spPr>
          <a:xfrm>
            <a:off x="6421374" y="4824372"/>
            <a:ext cx="590721" cy="215444"/>
          </a:xfrm>
          <a:prstGeom prst="rect">
            <a:avLst/>
          </a:prstGeom>
          <a:noFill/>
        </p:spPr>
        <p:txBody>
          <a:bodyPr wrap="square" lIns="0" tIns="0" rIns="0" bIns="0" rtlCol="0">
            <a:spAutoFit/>
          </a:bodyPr>
          <a:lstStyle/>
          <a:p>
            <a:r>
              <a:rPr lang="en-US" altLang="ja-JP" sz="1400" dirty="0"/>
              <a:t>2015</a:t>
            </a:r>
            <a:endParaRPr lang="ja-JP" altLang="en-US" sz="1400" dirty="0"/>
          </a:p>
        </p:txBody>
      </p:sp>
      <p:sp>
        <p:nvSpPr>
          <p:cNvPr id="86" name="テキスト ボックス 85"/>
          <p:cNvSpPr txBox="1"/>
          <p:nvPr/>
        </p:nvSpPr>
        <p:spPr>
          <a:xfrm>
            <a:off x="1887860" y="4804872"/>
            <a:ext cx="590721" cy="215444"/>
          </a:xfrm>
          <a:prstGeom prst="rect">
            <a:avLst/>
          </a:prstGeom>
          <a:noFill/>
        </p:spPr>
        <p:txBody>
          <a:bodyPr wrap="square" lIns="0" tIns="0" rIns="0" bIns="0" rtlCol="0">
            <a:spAutoFit/>
          </a:bodyPr>
          <a:lstStyle/>
          <a:p>
            <a:r>
              <a:rPr lang="en-US" altLang="ja-JP" sz="1400" dirty="0"/>
              <a:t>2014</a:t>
            </a:r>
            <a:endParaRPr lang="ja-JP" altLang="en-US" sz="1400" dirty="0"/>
          </a:p>
        </p:txBody>
      </p:sp>
      <p:sp>
        <p:nvSpPr>
          <p:cNvPr id="75" name="正方形/長方形 74"/>
          <p:cNvSpPr/>
          <p:nvPr/>
        </p:nvSpPr>
        <p:spPr>
          <a:xfrm>
            <a:off x="283699" y="5343005"/>
            <a:ext cx="2354604" cy="592906"/>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00"/>
              </a:lnSpc>
            </a:pPr>
            <a:r>
              <a:rPr lang="en-US" altLang="ja-JP" sz="1100" dirty="0">
                <a:solidFill>
                  <a:schemeClr val="tx1"/>
                </a:solidFill>
                <a:latin typeface="+mn-ea"/>
              </a:rPr>
              <a:t>2014.1</a:t>
            </a:r>
            <a:r>
              <a:rPr lang="ja-JP" altLang="en-US" sz="1100" dirty="0">
                <a:solidFill>
                  <a:schemeClr val="tx1"/>
                </a:solidFill>
                <a:latin typeface="+mn-ea"/>
              </a:rPr>
              <a:t>月</a:t>
            </a:r>
            <a:r>
              <a:rPr lang="en-US" altLang="ja-JP" sz="1100" dirty="0">
                <a:solidFill>
                  <a:schemeClr val="tx1"/>
                </a:solidFill>
                <a:latin typeface="+mn-ea"/>
              </a:rPr>
              <a:t> 〔1</a:t>
            </a:r>
            <a:r>
              <a:rPr lang="ja-JP" altLang="en-US" sz="1100" dirty="0">
                <a:solidFill>
                  <a:schemeClr val="tx1"/>
                </a:solidFill>
                <a:latin typeface="+mn-ea"/>
              </a:rPr>
              <a:t>次提案</a:t>
            </a:r>
            <a:r>
              <a:rPr lang="en-US" altLang="ja-JP" sz="1100" dirty="0">
                <a:solidFill>
                  <a:schemeClr val="tx1"/>
                </a:solidFill>
                <a:latin typeface="+mn-ea"/>
              </a:rPr>
              <a:t>〕</a:t>
            </a:r>
            <a:r>
              <a:rPr lang="ja-JP" altLang="en-US" sz="1100" dirty="0">
                <a:solidFill>
                  <a:schemeClr val="tx1"/>
                </a:solidFill>
              </a:rPr>
              <a:t>募集要項公表</a:t>
            </a:r>
            <a:endParaRPr lang="en-US" altLang="ja-JP" sz="1100" dirty="0">
              <a:solidFill>
                <a:schemeClr val="tx1"/>
              </a:solidFill>
            </a:endParaRPr>
          </a:p>
          <a:p>
            <a:pPr>
              <a:lnSpc>
                <a:spcPts val="1200"/>
              </a:lnSpc>
            </a:pPr>
            <a:r>
              <a:rPr lang="ja-JP" altLang="en-US" sz="1100" dirty="0">
                <a:solidFill>
                  <a:schemeClr val="tx1"/>
                </a:solidFill>
                <a:latin typeface="+mn-ea"/>
              </a:rPr>
              <a:t>　　　　　　　  　説明会、現地見学会</a:t>
            </a:r>
            <a:endParaRPr lang="en-US" altLang="ja-JP" sz="1100" dirty="0">
              <a:solidFill>
                <a:schemeClr val="tx1"/>
              </a:solidFill>
              <a:latin typeface="+mn-ea"/>
            </a:endParaRPr>
          </a:p>
          <a:p>
            <a:pPr>
              <a:lnSpc>
                <a:spcPts val="1200"/>
              </a:lnSpc>
            </a:pPr>
            <a:r>
              <a:rPr lang="en-US" altLang="ja-JP" sz="1100" dirty="0">
                <a:solidFill>
                  <a:schemeClr val="tx1"/>
                </a:solidFill>
                <a:latin typeface="+mn-ea"/>
              </a:rPr>
              <a:t>2014.1</a:t>
            </a:r>
            <a:r>
              <a:rPr lang="ja-JP" altLang="en-US" sz="1100" dirty="0">
                <a:solidFill>
                  <a:schemeClr val="tx1"/>
                </a:solidFill>
                <a:latin typeface="+mn-ea"/>
              </a:rPr>
              <a:t>月～</a:t>
            </a:r>
            <a:r>
              <a:rPr lang="en-US" altLang="ja-JP" sz="1100" dirty="0">
                <a:solidFill>
                  <a:schemeClr val="tx1"/>
                </a:solidFill>
                <a:latin typeface="+mn-ea"/>
              </a:rPr>
              <a:t>2</a:t>
            </a:r>
            <a:r>
              <a:rPr lang="ja-JP" altLang="en-US" sz="1100" dirty="0">
                <a:solidFill>
                  <a:schemeClr val="tx1"/>
                </a:solidFill>
                <a:latin typeface="+mn-ea"/>
              </a:rPr>
              <a:t>月 質問の受付、回答</a:t>
            </a:r>
            <a:endParaRPr lang="en-US" altLang="ja-JP" sz="1100" dirty="0">
              <a:solidFill>
                <a:schemeClr val="tx1"/>
              </a:solidFill>
              <a:latin typeface="+mn-ea"/>
            </a:endParaRPr>
          </a:p>
        </p:txBody>
      </p:sp>
      <p:sp>
        <p:nvSpPr>
          <p:cNvPr id="76" name="正方形/長方形 75"/>
          <p:cNvSpPr/>
          <p:nvPr/>
        </p:nvSpPr>
        <p:spPr>
          <a:xfrm>
            <a:off x="2768445" y="5343004"/>
            <a:ext cx="2496112" cy="836013"/>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00"/>
              </a:lnSpc>
            </a:pPr>
            <a:r>
              <a:rPr lang="en-US" altLang="ja-JP" sz="1100" dirty="0">
                <a:solidFill>
                  <a:schemeClr val="tx1"/>
                </a:solidFill>
                <a:latin typeface="+mn-ea"/>
              </a:rPr>
              <a:t>2014. 3</a:t>
            </a:r>
            <a:r>
              <a:rPr lang="ja-JP" altLang="en-US" sz="1100" dirty="0">
                <a:solidFill>
                  <a:schemeClr val="tx1"/>
                </a:solidFill>
                <a:latin typeface="+mn-ea"/>
              </a:rPr>
              <a:t>月　応募書類受付</a:t>
            </a:r>
            <a:endParaRPr lang="en-US" altLang="ja-JP" sz="1100" dirty="0">
              <a:solidFill>
                <a:schemeClr val="tx1"/>
              </a:solidFill>
              <a:latin typeface="+mn-ea"/>
            </a:endParaRPr>
          </a:p>
          <a:p>
            <a:pPr>
              <a:lnSpc>
                <a:spcPts val="1200"/>
              </a:lnSpc>
            </a:pPr>
            <a:r>
              <a:rPr lang="ja-JP" altLang="en-US" sz="1100" dirty="0">
                <a:solidFill>
                  <a:schemeClr val="tx1"/>
                </a:solidFill>
                <a:latin typeface="+mn-ea"/>
              </a:rPr>
              <a:t>⇒応募者より広場整備も含めた一体的な実施の提案あり</a:t>
            </a:r>
            <a:endParaRPr lang="en-US" altLang="ja-JP" sz="1100" dirty="0">
              <a:solidFill>
                <a:schemeClr val="tx1"/>
              </a:solidFill>
              <a:latin typeface="+mn-ea"/>
            </a:endParaRPr>
          </a:p>
          <a:p>
            <a:pPr>
              <a:lnSpc>
                <a:spcPts val="1200"/>
              </a:lnSpc>
            </a:pPr>
            <a:r>
              <a:rPr lang="en-US" altLang="ja-JP" sz="1100" dirty="0">
                <a:solidFill>
                  <a:schemeClr val="tx1"/>
                </a:solidFill>
                <a:latin typeface="+mn-ea"/>
              </a:rPr>
              <a:t>2014.4</a:t>
            </a:r>
            <a:r>
              <a:rPr lang="ja-JP" altLang="en-US" sz="1100" dirty="0">
                <a:solidFill>
                  <a:schemeClr val="tx1"/>
                </a:solidFill>
                <a:latin typeface="+mn-ea"/>
              </a:rPr>
              <a:t>月～</a:t>
            </a:r>
            <a:r>
              <a:rPr lang="en-US" altLang="ja-JP" sz="1100" dirty="0">
                <a:solidFill>
                  <a:schemeClr val="tx1"/>
                </a:solidFill>
                <a:latin typeface="+mn-ea"/>
              </a:rPr>
              <a:t>7</a:t>
            </a:r>
            <a:r>
              <a:rPr lang="ja-JP" altLang="en-US" sz="1100" dirty="0">
                <a:solidFill>
                  <a:schemeClr val="tx1"/>
                </a:solidFill>
                <a:latin typeface="+mn-ea"/>
              </a:rPr>
              <a:t>月 応募者へのヒアリング</a:t>
            </a:r>
            <a:endParaRPr lang="en-US" altLang="ja-JP" sz="1100" dirty="0">
              <a:solidFill>
                <a:schemeClr val="tx1"/>
              </a:solidFill>
              <a:latin typeface="+mn-ea"/>
            </a:endParaRPr>
          </a:p>
          <a:p>
            <a:pPr>
              <a:lnSpc>
                <a:spcPts val="1200"/>
              </a:lnSpc>
            </a:pPr>
            <a:r>
              <a:rPr lang="en-US" altLang="ja-JP" sz="1100" dirty="0">
                <a:solidFill>
                  <a:schemeClr val="tx1"/>
                </a:solidFill>
                <a:latin typeface="+mn-ea"/>
              </a:rPr>
              <a:t>2014.7</a:t>
            </a:r>
            <a:r>
              <a:rPr lang="ja-JP" altLang="en-US" sz="1100" dirty="0">
                <a:solidFill>
                  <a:schemeClr val="tx1"/>
                </a:solidFill>
                <a:latin typeface="+mn-ea"/>
              </a:rPr>
              <a:t>月</a:t>
            </a:r>
            <a:r>
              <a:rPr lang="en-US" altLang="ja-JP" sz="1100" dirty="0">
                <a:solidFill>
                  <a:schemeClr val="tx1"/>
                </a:solidFill>
                <a:latin typeface="+mn-ea"/>
              </a:rPr>
              <a:t> 1</a:t>
            </a:r>
            <a:r>
              <a:rPr lang="ja-JP" altLang="en-US" sz="1100" dirty="0">
                <a:solidFill>
                  <a:schemeClr val="tx1"/>
                </a:solidFill>
                <a:latin typeface="+mn-ea"/>
              </a:rPr>
              <a:t>次通過者選定（</a:t>
            </a:r>
            <a:r>
              <a:rPr lang="en-US" altLang="ja-JP" sz="1100" dirty="0">
                <a:solidFill>
                  <a:schemeClr val="tx1"/>
                </a:solidFill>
                <a:latin typeface="+mn-ea"/>
              </a:rPr>
              <a:t>3</a:t>
            </a:r>
            <a:r>
              <a:rPr lang="ja-JP" altLang="en-US" sz="1100" dirty="0">
                <a:solidFill>
                  <a:schemeClr val="tx1"/>
                </a:solidFill>
                <a:latin typeface="+mn-ea"/>
              </a:rPr>
              <a:t>者）</a:t>
            </a:r>
          </a:p>
        </p:txBody>
      </p:sp>
      <p:sp>
        <p:nvSpPr>
          <p:cNvPr id="77" name="正方形/長方形 76"/>
          <p:cNvSpPr/>
          <p:nvPr/>
        </p:nvSpPr>
        <p:spPr>
          <a:xfrm>
            <a:off x="367363" y="6255698"/>
            <a:ext cx="3985475" cy="39600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00"/>
              </a:lnSpc>
            </a:pPr>
            <a:r>
              <a:rPr lang="ja-JP" altLang="en-US" sz="1100" dirty="0">
                <a:solidFill>
                  <a:schemeClr val="tx1"/>
                </a:solidFill>
                <a:latin typeface="+mn-ea"/>
              </a:rPr>
              <a:t>官民で構成する</a:t>
            </a:r>
            <a:r>
              <a:rPr lang="ja-JP" altLang="ja-JP" sz="1100" dirty="0">
                <a:solidFill>
                  <a:schemeClr val="tx1"/>
                </a:solidFill>
                <a:latin typeface="+mn-ea"/>
              </a:rPr>
              <a:t>「天王寺公園地区まちづくり検討会議」</a:t>
            </a:r>
            <a:r>
              <a:rPr lang="ja-JP" altLang="en-US" sz="1100" dirty="0">
                <a:solidFill>
                  <a:schemeClr val="tx1"/>
                </a:solidFill>
                <a:latin typeface="+mn-ea"/>
              </a:rPr>
              <a:t>を開催し、天王寺公園・動物園の活性化方策</a:t>
            </a:r>
            <a:r>
              <a:rPr lang="ja-JP" altLang="en-US" sz="1100" dirty="0" smtClean="0">
                <a:solidFill>
                  <a:schemeClr val="tx1"/>
                </a:solidFill>
                <a:latin typeface="+mn-ea"/>
              </a:rPr>
              <a:t>を</a:t>
            </a:r>
            <a:r>
              <a:rPr lang="ja-JP" altLang="en-US" sz="1100" dirty="0">
                <a:solidFill>
                  <a:schemeClr val="tx1"/>
                </a:solidFill>
                <a:latin typeface="+mn-ea"/>
              </a:rPr>
              <a:t>検討</a:t>
            </a:r>
            <a:endParaRPr lang="en-US" altLang="ja-JP" sz="1100" dirty="0">
              <a:solidFill>
                <a:schemeClr val="tx1"/>
              </a:solidFill>
            </a:endParaRPr>
          </a:p>
        </p:txBody>
      </p:sp>
      <p:sp>
        <p:nvSpPr>
          <p:cNvPr id="78" name="正方形/長方形 77"/>
          <p:cNvSpPr/>
          <p:nvPr/>
        </p:nvSpPr>
        <p:spPr>
          <a:xfrm>
            <a:off x="5385173" y="5343898"/>
            <a:ext cx="2348491" cy="42736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00"/>
              </a:lnSpc>
            </a:pPr>
            <a:r>
              <a:rPr lang="en-US" altLang="ja-JP" sz="1100" dirty="0">
                <a:solidFill>
                  <a:schemeClr val="tx1"/>
                </a:solidFill>
                <a:latin typeface="+mn-ea"/>
              </a:rPr>
              <a:t>2014.8</a:t>
            </a:r>
            <a:r>
              <a:rPr lang="ja-JP" altLang="en-US" sz="1100" dirty="0">
                <a:solidFill>
                  <a:schemeClr val="tx1"/>
                </a:solidFill>
                <a:latin typeface="+mn-ea"/>
              </a:rPr>
              <a:t>月</a:t>
            </a:r>
            <a:r>
              <a:rPr lang="en-US" altLang="ja-JP" sz="1100" dirty="0">
                <a:solidFill>
                  <a:schemeClr val="tx1"/>
                </a:solidFill>
                <a:latin typeface="+mn-ea"/>
              </a:rPr>
              <a:t> 〔2</a:t>
            </a:r>
            <a:r>
              <a:rPr lang="ja-JP" altLang="en-US" sz="1100" dirty="0">
                <a:solidFill>
                  <a:schemeClr val="tx1"/>
                </a:solidFill>
                <a:latin typeface="+mn-ea"/>
              </a:rPr>
              <a:t>次提案</a:t>
            </a:r>
            <a:r>
              <a:rPr lang="en-US" altLang="ja-JP" sz="1100" dirty="0">
                <a:solidFill>
                  <a:schemeClr val="tx1"/>
                </a:solidFill>
                <a:latin typeface="+mn-ea"/>
              </a:rPr>
              <a:t>〕</a:t>
            </a:r>
            <a:r>
              <a:rPr lang="ja-JP" altLang="en-US" sz="1100" dirty="0">
                <a:solidFill>
                  <a:schemeClr val="tx1"/>
                </a:solidFill>
              </a:rPr>
              <a:t>募集要項公表</a:t>
            </a:r>
            <a:endParaRPr lang="en-US" altLang="ja-JP" sz="1100" dirty="0">
              <a:solidFill>
                <a:schemeClr val="tx1"/>
              </a:solidFill>
            </a:endParaRPr>
          </a:p>
          <a:p>
            <a:pPr>
              <a:lnSpc>
                <a:spcPts val="1200"/>
              </a:lnSpc>
            </a:pPr>
            <a:r>
              <a:rPr lang="en-US" altLang="ja-JP" sz="1100" dirty="0">
                <a:solidFill>
                  <a:schemeClr val="tx1"/>
                </a:solidFill>
                <a:latin typeface="+mn-ea"/>
              </a:rPr>
              <a:t>2014.8</a:t>
            </a:r>
            <a:r>
              <a:rPr lang="ja-JP" altLang="en-US" sz="1100" dirty="0">
                <a:solidFill>
                  <a:schemeClr val="tx1"/>
                </a:solidFill>
                <a:latin typeface="+mn-ea"/>
              </a:rPr>
              <a:t>月 質問の受付、回答</a:t>
            </a:r>
            <a:endParaRPr lang="en-US" altLang="ja-JP" sz="1100" dirty="0">
              <a:solidFill>
                <a:schemeClr val="tx1"/>
              </a:solidFill>
              <a:latin typeface="+mn-ea"/>
            </a:endParaRPr>
          </a:p>
        </p:txBody>
      </p:sp>
      <p:sp>
        <p:nvSpPr>
          <p:cNvPr id="81" name="正方形/長方形 80"/>
          <p:cNvSpPr/>
          <p:nvPr/>
        </p:nvSpPr>
        <p:spPr>
          <a:xfrm>
            <a:off x="5522333" y="5855496"/>
            <a:ext cx="2211332" cy="333310"/>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200"/>
              </a:lnSpc>
            </a:pPr>
            <a:r>
              <a:rPr lang="en-US" altLang="ja-JP" sz="1100" dirty="0">
                <a:solidFill>
                  <a:schemeClr val="tx1"/>
                </a:solidFill>
                <a:latin typeface="+mn-ea"/>
              </a:rPr>
              <a:t>2014.9</a:t>
            </a:r>
            <a:r>
              <a:rPr lang="ja-JP" altLang="en-US" sz="1100" dirty="0">
                <a:solidFill>
                  <a:schemeClr val="tx1"/>
                </a:solidFill>
                <a:latin typeface="+mn-ea"/>
              </a:rPr>
              <a:t>月</a:t>
            </a:r>
            <a:r>
              <a:rPr lang="en-US" altLang="ja-JP" sz="1100" dirty="0">
                <a:solidFill>
                  <a:schemeClr val="tx1"/>
                </a:solidFill>
                <a:latin typeface="+mn-ea"/>
              </a:rPr>
              <a:t> </a:t>
            </a:r>
            <a:r>
              <a:rPr lang="ja-JP" altLang="en-US" sz="1100" dirty="0">
                <a:solidFill>
                  <a:schemeClr val="tx1"/>
                </a:solidFill>
              </a:rPr>
              <a:t>応募書類受付</a:t>
            </a:r>
            <a:endParaRPr lang="en-US" altLang="ja-JP" sz="1100" dirty="0">
              <a:solidFill>
                <a:schemeClr val="tx1"/>
              </a:solidFill>
            </a:endParaRPr>
          </a:p>
        </p:txBody>
      </p:sp>
      <p:sp>
        <p:nvSpPr>
          <p:cNvPr id="82" name="正方形/長方形 81"/>
          <p:cNvSpPr/>
          <p:nvPr/>
        </p:nvSpPr>
        <p:spPr>
          <a:xfrm>
            <a:off x="5667113" y="6273043"/>
            <a:ext cx="2173232" cy="37865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200"/>
              </a:lnSpc>
            </a:pPr>
            <a:r>
              <a:rPr lang="en-US" altLang="ja-JP" sz="1100" dirty="0">
                <a:solidFill>
                  <a:schemeClr val="tx1"/>
                </a:solidFill>
                <a:latin typeface="+mn-ea"/>
              </a:rPr>
              <a:t>2014.10</a:t>
            </a:r>
            <a:r>
              <a:rPr lang="ja-JP" altLang="en-US" sz="1100" dirty="0">
                <a:solidFill>
                  <a:schemeClr val="tx1"/>
                </a:solidFill>
                <a:latin typeface="+mn-ea"/>
              </a:rPr>
              <a:t>月</a:t>
            </a:r>
            <a:r>
              <a:rPr lang="en-US" altLang="ja-JP" sz="1100" dirty="0">
                <a:solidFill>
                  <a:schemeClr val="tx1"/>
                </a:solidFill>
                <a:latin typeface="+mn-ea"/>
              </a:rPr>
              <a:t> </a:t>
            </a:r>
            <a:r>
              <a:rPr lang="ja-JP" altLang="en-US" sz="1100" dirty="0">
                <a:solidFill>
                  <a:schemeClr val="tx1"/>
                </a:solidFill>
              </a:rPr>
              <a:t>事業予定者決定</a:t>
            </a:r>
            <a:endParaRPr lang="en-US" altLang="ja-JP" sz="1100" dirty="0">
              <a:solidFill>
                <a:schemeClr val="tx1"/>
              </a:solidFill>
            </a:endParaRPr>
          </a:p>
        </p:txBody>
      </p:sp>
      <p:sp>
        <p:nvSpPr>
          <p:cNvPr id="95" name="テキスト ボックス 94"/>
          <p:cNvSpPr txBox="1"/>
          <p:nvPr/>
        </p:nvSpPr>
        <p:spPr>
          <a:xfrm>
            <a:off x="7956473" y="4835650"/>
            <a:ext cx="743027" cy="184666"/>
          </a:xfrm>
          <a:prstGeom prst="rect">
            <a:avLst/>
          </a:prstGeom>
          <a:noFill/>
        </p:spPr>
        <p:txBody>
          <a:bodyPr wrap="square" lIns="0" tIns="0" rIns="0" bIns="0" rtlCol="0">
            <a:spAutoFit/>
          </a:bodyPr>
          <a:lstStyle/>
          <a:p>
            <a:r>
              <a:rPr lang="ja-JP" altLang="en-US" sz="1200" dirty="0" smtClean="0"/>
              <a:t>（年度）</a:t>
            </a:r>
            <a:endParaRPr lang="ja-JP" altLang="en-US" sz="1200" dirty="0"/>
          </a:p>
        </p:txBody>
      </p:sp>
      <p:sp>
        <p:nvSpPr>
          <p:cNvPr id="96" name="角丸四角形 95"/>
          <p:cNvSpPr/>
          <p:nvPr/>
        </p:nvSpPr>
        <p:spPr>
          <a:xfrm>
            <a:off x="511011" y="1473057"/>
            <a:ext cx="1055645" cy="3264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56" b="1" dirty="0" smtClean="0">
                <a:solidFill>
                  <a:schemeClr val="tx1"/>
                </a:solidFill>
              </a:rPr>
              <a:t>【</a:t>
            </a:r>
            <a:r>
              <a:rPr lang="ja-JP" altLang="en-US" sz="1256" b="1" dirty="0" smtClean="0">
                <a:solidFill>
                  <a:schemeClr val="tx1"/>
                </a:solidFill>
              </a:rPr>
              <a:t>導入前</a:t>
            </a:r>
            <a:r>
              <a:rPr lang="en-US" altLang="ja-JP" sz="1256" b="1" dirty="0" smtClean="0">
                <a:solidFill>
                  <a:schemeClr val="tx1"/>
                </a:solidFill>
              </a:rPr>
              <a:t>】</a:t>
            </a:r>
            <a:endParaRPr lang="ja-JP" altLang="en-US" sz="1256" b="1" dirty="0">
              <a:solidFill>
                <a:schemeClr val="tx1"/>
              </a:solidFill>
            </a:endParaRPr>
          </a:p>
        </p:txBody>
      </p:sp>
      <p:sp>
        <p:nvSpPr>
          <p:cNvPr id="97" name="角丸四角形 96"/>
          <p:cNvSpPr/>
          <p:nvPr/>
        </p:nvSpPr>
        <p:spPr>
          <a:xfrm>
            <a:off x="3938948" y="1471996"/>
            <a:ext cx="1055645" cy="32645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56" b="1" dirty="0" smtClean="0">
                <a:solidFill>
                  <a:schemeClr val="tx1"/>
                </a:solidFill>
              </a:rPr>
              <a:t>【</a:t>
            </a:r>
            <a:r>
              <a:rPr lang="ja-JP" altLang="en-US" sz="1256" b="1" dirty="0" smtClean="0">
                <a:solidFill>
                  <a:schemeClr val="tx1"/>
                </a:solidFill>
              </a:rPr>
              <a:t>導入後</a:t>
            </a:r>
            <a:r>
              <a:rPr lang="en-US" altLang="ja-JP" sz="1256" b="1" dirty="0" smtClean="0">
                <a:solidFill>
                  <a:schemeClr val="tx1"/>
                </a:solidFill>
              </a:rPr>
              <a:t>】</a:t>
            </a:r>
            <a:endParaRPr lang="ja-JP" altLang="en-US" sz="1256" b="1" dirty="0">
              <a:solidFill>
                <a:schemeClr val="tx1"/>
              </a:solidFill>
            </a:endParaRPr>
          </a:p>
        </p:txBody>
      </p:sp>
      <p:sp>
        <p:nvSpPr>
          <p:cNvPr id="30" name="角丸四角形 29"/>
          <p:cNvSpPr/>
          <p:nvPr/>
        </p:nvSpPr>
        <p:spPr>
          <a:xfrm>
            <a:off x="283699" y="774958"/>
            <a:ext cx="8633580" cy="646067"/>
          </a:xfrm>
          <a:prstGeom prst="roundRect">
            <a:avLst>
              <a:gd name="adj" fmla="val 13437"/>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defTabSz="1056041">
              <a:defRPr/>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○設置</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・管理許可により、民間事業者</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が来</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園者や地域住民に</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対し、新た</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な魅力創造事業や賑わい創出</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事業、維持</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管理を</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a:t>
            </a: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204137" y="4658552"/>
            <a:ext cx="8844614" cy="2080973"/>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テキスト ボックス 31"/>
          <p:cNvSpPr txBox="1"/>
          <p:nvPr/>
        </p:nvSpPr>
        <p:spPr>
          <a:xfrm>
            <a:off x="193919" y="4683952"/>
            <a:ext cx="2169288" cy="307777"/>
          </a:xfrm>
          <a:prstGeom prst="rect">
            <a:avLst/>
          </a:prstGeom>
          <a:noFill/>
        </p:spPr>
        <p:txBody>
          <a:bodyPr wrap="square" rtlCol="0">
            <a:spAutoFit/>
          </a:bodyPr>
          <a:lstStyle/>
          <a:p>
            <a:r>
              <a:rPr lang="en-US" altLang="ja-JP" sz="1400" b="1" dirty="0" smtClean="0">
                <a:latin typeface="+mn-ea"/>
              </a:rPr>
              <a:t>【</a:t>
            </a:r>
            <a:r>
              <a:rPr lang="ja-JP" altLang="en-US" sz="1400" b="1" dirty="0" smtClean="0">
                <a:latin typeface="+mn-ea"/>
              </a:rPr>
              <a:t>導入までの取組</a:t>
            </a:r>
            <a:r>
              <a:rPr lang="en-US" altLang="ja-JP" sz="1400" b="1" dirty="0" smtClean="0">
                <a:latin typeface="+mn-ea"/>
              </a:rPr>
              <a:t>】</a:t>
            </a:r>
            <a:endParaRPr lang="ja-JP" altLang="en-US" sz="1400" b="1" dirty="0">
              <a:latin typeface="+mn-ea"/>
            </a:endParaRPr>
          </a:p>
        </p:txBody>
      </p:sp>
      <p:sp>
        <p:nvSpPr>
          <p:cNvPr id="35" name="正方形/長方形 34"/>
          <p:cNvSpPr/>
          <p:nvPr/>
        </p:nvSpPr>
        <p:spPr>
          <a:xfrm>
            <a:off x="1795027" y="4235244"/>
            <a:ext cx="1266880" cy="2906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84"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事業期間</a:t>
            </a:r>
          </a:p>
        </p:txBody>
      </p:sp>
      <p:sp>
        <p:nvSpPr>
          <p:cNvPr id="36" name="テキスト ボックス 35"/>
          <p:cNvSpPr txBox="1"/>
          <p:nvPr/>
        </p:nvSpPr>
        <p:spPr>
          <a:xfrm>
            <a:off x="3200560" y="4207886"/>
            <a:ext cx="4965492" cy="400110"/>
          </a:xfrm>
          <a:prstGeom prst="rect">
            <a:avLst/>
          </a:prstGeom>
          <a:noFill/>
        </p:spPr>
        <p:txBody>
          <a:bodyPr wrap="square" rtlCol="0">
            <a:spAutoFit/>
          </a:bodyPr>
          <a:lstStyle/>
          <a:p>
            <a:r>
              <a:rPr lang="ja-JP" altLang="en-US" sz="2000" b="1" dirty="0" smtClean="0">
                <a:latin typeface="メイリオ" panose="020B0604030504040204" pitchFamily="50" charset="-128"/>
                <a:ea typeface="メイリオ" panose="020B0604030504040204" pitchFamily="50" charset="-128"/>
                <a:cs typeface="メイリオ" panose="020B0604030504040204" pitchFamily="50" charset="-128"/>
              </a:rPr>
              <a:t>２０年間</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2015.10.1</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r>
              <a:rPr lang="en-US" altLang="ja-JP" dirty="0" smtClean="0">
                <a:latin typeface="メイリオ" panose="020B0604030504040204" pitchFamily="50" charset="-128"/>
                <a:ea typeface="メイリオ" panose="020B0604030504040204" pitchFamily="50" charset="-128"/>
                <a:cs typeface="メイリオ" panose="020B0604030504040204" pitchFamily="50" charset="-128"/>
              </a:rPr>
              <a:t>2035.9.30</a:t>
            </a:r>
            <a:r>
              <a:rPr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テキスト ボックス 32"/>
          <p:cNvSpPr txBox="1"/>
          <p:nvPr/>
        </p:nvSpPr>
        <p:spPr>
          <a:xfrm>
            <a:off x="-1" y="5652"/>
            <a:ext cx="4258101"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官民連携による特色ある施設運営の実現 ②</a:t>
            </a:r>
            <a:endParaRPr kumimoji="1" lang="ja-JP" altLang="en-US" sz="1400"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3443802" y="103037"/>
            <a:ext cx="5614473" cy="400110"/>
          </a:xfrm>
          <a:prstGeom prst="rect">
            <a:avLst/>
          </a:prstGeom>
          <a:noFill/>
        </p:spPr>
        <p:txBody>
          <a:bodyPr wrap="square" rtlCol="0">
            <a:spAutoFit/>
          </a:bodyPr>
          <a:lstStyle/>
          <a:p>
            <a:r>
              <a:rPr lang="ja-JP" altLang="en-US" sz="2000" spc="-60" dirty="0">
                <a:latin typeface="Meiryo UI" panose="020B0604030504040204" pitchFamily="50" charset="-128"/>
                <a:ea typeface="Meiryo UI" panose="020B0604030504040204" pitchFamily="50" charset="-128"/>
              </a:rPr>
              <a:t>天王寺</a:t>
            </a:r>
            <a:r>
              <a:rPr lang="ja-JP" altLang="en-US" sz="2000" spc="-60" dirty="0" smtClean="0">
                <a:latin typeface="Meiryo UI" panose="020B0604030504040204" pitchFamily="50" charset="-128"/>
                <a:ea typeface="Meiryo UI" panose="020B0604030504040204" pitchFamily="50" charset="-128"/>
              </a:rPr>
              <a:t>公園エントランスエリア魅力創造・管理運営事業</a:t>
            </a:r>
            <a:endParaRPr kumimoji="1" lang="ja-JP" altLang="en-US" sz="2000" spc="-60" dirty="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3482073" y="414439"/>
            <a:ext cx="5652000" cy="276999"/>
          </a:xfrm>
          <a:prstGeom prst="rect">
            <a:avLst/>
          </a:prstGeom>
          <a:noFill/>
        </p:spPr>
        <p:txBody>
          <a:bodyPr wrap="square" lIns="36000" rIns="36000" rtlCol="0">
            <a:spAutoFit/>
          </a:bodyPr>
          <a:lstStyle/>
          <a:p>
            <a:r>
              <a:rPr lang="ja-JP" altLang="en-US" sz="1200" dirty="0">
                <a:latin typeface="Meiryo UI" panose="020B0604030504040204" pitchFamily="50" charset="-128"/>
                <a:ea typeface="Meiryo UI" panose="020B0604030504040204" pitchFamily="50" charset="-128"/>
              </a:rPr>
              <a:t>（天王寺公園</a:t>
            </a:r>
            <a:r>
              <a:rPr lang="ja-JP" altLang="en-US" sz="1200" dirty="0" smtClean="0">
                <a:latin typeface="Meiryo UI" panose="020B0604030504040204" pitchFamily="50" charset="-128"/>
                <a:ea typeface="Meiryo UI" panose="020B0604030504040204" pitchFamily="50" charset="-128"/>
              </a:rPr>
              <a:t>エントランスエリア（愛称：「てんしば」）リニューアルオープンに関する取組み）</a:t>
            </a:r>
            <a:endParaRPr kumimoji="1" lang="ja-JP" altLang="en-US" sz="1200" dirty="0">
              <a:latin typeface="Meiryo UI" panose="020B0604030504040204" pitchFamily="50" charset="-128"/>
              <a:ea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245</a:t>
            </a:fld>
            <a:endParaRPr lang="ja-JP" altLang="en-US"/>
          </a:p>
        </p:txBody>
      </p:sp>
    </p:spTree>
    <p:extLst>
      <p:ext uri="{BB962C8B-B14F-4D97-AF65-F5344CB8AC3E}">
        <p14:creationId xmlns:p14="http://schemas.microsoft.com/office/powerpoint/2010/main" val="991817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457" y="520926"/>
            <a:ext cx="1959191"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　改革前の状況</a:t>
            </a:r>
          </a:p>
        </p:txBody>
      </p:sp>
      <p:cxnSp>
        <p:nvCxnSpPr>
          <p:cNvPr id="5" name="直線コネクタ 4"/>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463121" y="1153786"/>
            <a:ext cx="8217759" cy="1000006"/>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0" rIns="0" bIns="0" rtlCol="0" anchor="t"/>
          <a:lstStyle/>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600" b="1" dirty="0">
                <a:solidFill>
                  <a:prstClr val="black"/>
                </a:solidFill>
                <a:latin typeface="Meiryo UI"/>
                <a:ea typeface="Meiryo UI"/>
              </a:rPr>
              <a:t>■</a:t>
            </a:r>
            <a:r>
              <a:rPr kumimoji="1" lang="ja-JP" altLang="en-US" sz="1600" b="1" i="0" u="none" strike="noStrike" kern="1200" cap="none" spc="0" normalizeH="0" baseline="0" noProof="0" dirty="0" smtClean="0">
                <a:ln>
                  <a:noFill/>
                </a:ln>
                <a:solidFill>
                  <a:prstClr val="black"/>
                </a:solidFill>
                <a:effectLst/>
                <a:uLnTx/>
                <a:uFillTx/>
                <a:latin typeface="Meiryo UI"/>
                <a:ea typeface="Meiryo UI"/>
                <a:cs typeface="+mn-cs"/>
              </a:rPr>
              <a:t>関空</a:t>
            </a: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の概要</a:t>
            </a:r>
          </a:p>
          <a:p>
            <a:pPr marL="0" marR="0" lvl="0" indent="0" algn="l" defTabSz="957700" rtl="0" eaLnBrk="1" fontAlgn="auto" latinLnBrk="0" hangingPunct="1">
              <a:lnSpc>
                <a:spcPct val="15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・開港日　</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1994</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年</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5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・面積　</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1</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期空港島　約</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510ha</a:t>
            </a:r>
            <a:r>
              <a:rPr kumimoji="1" lang="ja-JP" altLang="en-US" sz="1292" b="0" i="0" u="none" strike="noStrike" kern="1200" cap="none" spc="0" normalizeH="0" baseline="0" noProof="0" dirty="0" err="1">
                <a:ln>
                  <a:noFill/>
                </a:ln>
                <a:solidFill>
                  <a:prstClr val="black"/>
                </a:solidFill>
                <a:effectLst/>
                <a:uLnTx/>
                <a:uFillTx/>
                <a:latin typeface="Meiryo UI"/>
                <a:ea typeface="Meiryo UI"/>
                <a:cs typeface="+mn-cs"/>
              </a:rPr>
              <a:t>、</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2</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期空港島約</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545ha</a:t>
            </a:r>
          </a:p>
          <a:p>
            <a:pPr marL="0" marR="0" lvl="0" indent="0" algn="l" defTabSz="957700" rtl="0" eaLnBrk="1" fontAlgn="auto" latinLnBrk="0" hangingPunct="1">
              <a:lnSpc>
                <a:spcPct val="15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・主な機能　完全</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24</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時間運用可能、日本初の</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LCC</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専用ターミナル等</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p:txBody>
      </p:sp>
      <p:graphicFrame>
        <p:nvGraphicFramePr>
          <p:cNvPr id="3" name="表 2"/>
          <p:cNvGraphicFramePr>
            <a:graphicFrameLocks noGrp="1"/>
          </p:cNvGraphicFramePr>
          <p:nvPr>
            <p:extLst/>
          </p:nvPr>
        </p:nvGraphicFramePr>
        <p:xfrm>
          <a:off x="585826" y="2831596"/>
          <a:ext cx="8095054" cy="3351628"/>
        </p:xfrm>
        <a:graphic>
          <a:graphicData uri="http://schemas.openxmlformats.org/drawingml/2006/table">
            <a:tbl>
              <a:tblPr firstRow="1" bandRow="1">
                <a:tableStyleId>{BC89EF96-8CEA-46FF-86C4-4CE0E7609802}</a:tableStyleId>
              </a:tblPr>
              <a:tblGrid>
                <a:gridCol w="1098451">
                  <a:extLst>
                    <a:ext uri="{9D8B030D-6E8A-4147-A177-3AD203B41FA5}">
                      <a16:colId xmlns="" xmlns:a16="http://schemas.microsoft.com/office/drawing/2014/main" val="1094196666"/>
                    </a:ext>
                  </a:extLst>
                </a:gridCol>
                <a:gridCol w="6996603">
                  <a:extLst>
                    <a:ext uri="{9D8B030D-6E8A-4147-A177-3AD203B41FA5}">
                      <a16:colId xmlns="" xmlns:a16="http://schemas.microsoft.com/office/drawing/2014/main" val="3600283643"/>
                    </a:ext>
                  </a:extLst>
                </a:gridCol>
              </a:tblGrid>
              <a:tr h="478302">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1968</a:t>
                      </a:r>
                      <a:r>
                        <a:rPr kumimoji="1" lang="ja-JP" altLang="en-US" sz="1300" b="0" dirty="0" smtClean="0">
                          <a:solidFill>
                            <a:schemeClr val="tx1"/>
                          </a:solidFill>
                          <a:latin typeface="Meiryo UI" panose="020B0604030504040204" pitchFamily="50" charset="-128"/>
                          <a:ea typeface="Meiryo UI" panose="020B0604030504040204" pitchFamily="50" charset="-128"/>
                        </a:rPr>
                        <a:t>年</a:t>
                      </a:r>
                      <a:endParaRPr kumimoji="1" lang="ja-JP" altLang="en-US" sz="1300" b="0" dirty="0">
                        <a:solidFill>
                          <a:schemeClr val="tx1"/>
                        </a:solidFill>
                        <a:latin typeface="Meiryo UI" panose="020B0604030504040204" pitchFamily="50" charset="-128"/>
                        <a:ea typeface="Meiryo UI" panose="020B0604030504040204" pitchFamily="50" charset="-128"/>
                      </a:endParaRPr>
                    </a:p>
                  </a:txBody>
                  <a:tcPr marL="84406" marR="84406" marT="42203" marB="42203" anchor="ctr"/>
                </a:tc>
                <a:tc>
                  <a:txBody>
                    <a:bodyPr/>
                    <a:lstStyle/>
                    <a:p>
                      <a:r>
                        <a:rPr lang="ja-JP" altLang="en-US" sz="1300" b="1" dirty="0" smtClean="0">
                          <a:solidFill>
                            <a:schemeClr val="tx1"/>
                          </a:solidFill>
                          <a:latin typeface="Meiryo UI" panose="020B0604030504040204" pitchFamily="50" charset="-128"/>
                          <a:ea typeface="Meiryo UI" panose="020B0604030504040204" pitchFamily="50" charset="-128"/>
                        </a:rPr>
                        <a:t>伊丹空港の環境問題</a:t>
                      </a:r>
                      <a:r>
                        <a:rPr lang="ja-JP" altLang="en-US" sz="1300" b="0" dirty="0" smtClean="0">
                          <a:solidFill>
                            <a:schemeClr val="tx1"/>
                          </a:solidFill>
                          <a:latin typeface="Meiryo UI" panose="020B0604030504040204" pitchFamily="50" charset="-128"/>
                          <a:ea typeface="Meiryo UI" panose="020B0604030504040204" pitchFamily="50" charset="-128"/>
                        </a:rPr>
                        <a:t>と</a:t>
                      </a:r>
                      <a:r>
                        <a:rPr lang="ja-JP" altLang="en-US" sz="1300" b="1" dirty="0" smtClean="0">
                          <a:solidFill>
                            <a:schemeClr val="tx1"/>
                          </a:solidFill>
                          <a:latin typeface="Meiryo UI" panose="020B0604030504040204" pitchFamily="50" charset="-128"/>
                          <a:ea typeface="Meiryo UI" panose="020B0604030504040204" pitchFamily="50" charset="-128"/>
                        </a:rPr>
                        <a:t>航空輸送需要の増大</a:t>
                      </a:r>
                      <a:r>
                        <a:rPr lang="ja-JP" altLang="en-US" sz="1300" b="0" dirty="0" smtClean="0">
                          <a:solidFill>
                            <a:schemeClr val="tx1"/>
                          </a:solidFill>
                          <a:latin typeface="Meiryo UI" panose="020B0604030504040204" pitchFamily="50" charset="-128"/>
                          <a:ea typeface="Meiryo UI" panose="020B0604030504040204" pitchFamily="50" charset="-128"/>
                        </a:rPr>
                        <a:t>等に対応するため、</a:t>
                      </a:r>
                      <a:r>
                        <a:rPr lang="en-US" altLang="ja-JP" sz="1300" b="1" dirty="0" smtClean="0">
                          <a:solidFill>
                            <a:schemeClr val="tx1"/>
                          </a:solidFill>
                          <a:latin typeface="Meiryo UI" panose="020B0604030504040204" pitchFamily="50" charset="-128"/>
                          <a:ea typeface="Meiryo UI" panose="020B0604030504040204" pitchFamily="50" charset="-128"/>
                        </a:rPr>
                        <a:t>24</a:t>
                      </a:r>
                      <a:r>
                        <a:rPr lang="ja-JP" altLang="en-US" sz="1300" b="1" dirty="0" smtClean="0">
                          <a:solidFill>
                            <a:schemeClr val="tx1"/>
                          </a:solidFill>
                          <a:latin typeface="Meiryo UI" panose="020B0604030504040204" pitchFamily="50" charset="-128"/>
                          <a:ea typeface="Meiryo UI" panose="020B0604030504040204" pitchFamily="50" charset="-128"/>
                        </a:rPr>
                        <a:t>時間運用可能な新空港</a:t>
                      </a:r>
                      <a:r>
                        <a:rPr lang="ja-JP" altLang="en-US" sz="1300" b="0" dirty="0" smtClean="0">
                          <a:solidFill>
                            <a:schemeClr val="tx1"/>
                          </a:solidFill>
                          <a:latin typeface="Meiryo UI" panose="020B0604030504040204" pitchFamily="50" charset="-128"/>
                          <a:ea typeface="Meiryo UI" panose="020B0604030504040204" pitchFamily="50" charset="-128"/>
                        </a:rPr>
                        <a:t>の整備に向けて、運輸省が</a:t>
                      </a:r>
                      <a:r>
                        <a:rPr lang="ja-JP" altLang="en-US" sz="1300" b="0" strike="noStrike" dirty="0" smtClean="0">
                          <a:solidFill>
                            <a:schemeClr val="tx1"/>
                          </a:solidFill>
                          <a:latin typeface="Meiryo UI" panose="020B0604030504040204" pitchFamily="50" charset="-128"/>
                          <a:ea typeface="Meiryo UI" panose="020B0604030504040204" pitchFamily="50" charset="-128"/>
                        </a:rPr>
                        <a:t>候補対象地での</a:t>
                      </a:r>
                      <a:r>
                        <a:rPr lang="ja-JP" altLang="en-US" sz="1300" b="0" dirty="0" smtClean="0">
                          <a:solidFill>
                            <a:schemeClr val="tx1"/>
                          </a:solidFill>
                          <a:latin typeface="Meiryo UI" panose="020B0604030504040204" pitchFamily="50" charset="-128"/>
                          <a:ea typeface="Meiryo UI" panose="020B0604030504040204" pitchFamily="50" charset="-128"/>
                        </a:rPr>
                        <a:t>調査開始</a:t>
                      </a:r>
                      <a:endParaRPr kumimoji="1" lang="ja-JP" altLang="en-US" sz="1300" b="0" dirty="0">
                        <a:solidFill>
                          <a:schemeClr val="tx1"/>
                        </a:solidFill>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 xmlns:a16="http://schemas.microsoft.com/office/drawing/2014/main" val="1533039872"/>
                  </a:ext>
                </a:extLst>
              </a:tr>
              <a:tr h="342314">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1974</a:t>
                      </a:r>
                      <a:r>
                        <a:rPr kumimoji="1" lang="ja-JP" altLang="en-US" sz="1300" b="0" dirty="0" smtClean="0">
                          <a:solidFill>
                            <a:schemeClr val="tx1"/>
                          </a:solidFill>
                          <a:latin typeface="Meiryo UI" panose="020B0604030504040204" pitchFamily="50" charset="-128"/>
                          <a:ea typeface="Meiryo UI" panose="020B0604030504040204" pitchFamily="50" charset="-128"/>
                        </a:rPr>
                        <a:t>年</a:t>
                      </a:r>
                      <a:endParaRPr kumimoji="1" lang="ja-JP" altLang="en-US" sz="1300" b="0" dirty="0">
                        <a:solidFill>
                          <a:schemeClr val="tx1"/>
                        </a:solidFill>
                        <a:latin typeface="Meiryo UI" panose="020B0604030504040204" pitchFamily="50" charset="-128"/>
                        <a:ea typeface="Meiryo UI" panose="020B0604030504040204" pitchFamily="50" charset="-128"/>
                      </a:endParaRPr>
                    </a:p>
                  </a:txBody>
                  <a:tcPr marL="84406" marR="84406" marT="42203" marB="42203" anchor="ctr"/>
                </a:tc>
                <a:tc>
                  <a:txBody>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300" b="0" dirty="0" smtClean="0">
                          <a:solidFill>
                            <a:schemeClr val="tx1"/>
                          </a:solidFill>
                          <a:latin typeface="Meiryo UI" panose="020B0604030504040204" pitchFamily="50" charset="-128"/>
                          <a:ea typeface="Meiryo UI" panose="020B0604030504040204" pitchFamily="50" charset="-128"/>
                        </a:rPr>
                        <a:t>航空審議会が運輸大臣に「泉州沖が最適」との答申</a:t>
                      </a:r>
                      <a:endParaRPr kumimoji="1" lang="ja-JP" altLang="en-US" sz="1300" b="0" dirty="0">
                        <a:solidFill>
                          <a:schemeClr val="tx1"/>
                        </a:solidFill>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 xmlns:a16="http://schemas.microsoft.com/office/drawing/2014/main" val="2373794321"/>
                  </a:ext>
                </a:extLst>
              </a:tr>
              <a:tr h="478302">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1981</a:t>
                      </a:r>
                      <a:r>
                        <a:rPr kumimoji="1" lang="ja-JP" altLang="en-US" sz="1300" b="0" dirty="0" smtClean="0">
                          <a:solidFill>
                            <a:schemeClr val="tx1"/>
                          </a:solidFill>
                          <a:latin typeface="Meiryo UI" panose="020B0604030504040204" pitchFamily="50" charset="-128"/>
                          <a:ea typeface="Meiryo UI" panose="020B0604030504040204" pitchFamily="50" charset="-128"/>
                        </a:rPr>
                        <a:t>年</a:t>
                      </a:r>
                      <a:endParaRPr kumimoji="1" lang="ja-JP" altLang="en-US" sz="1300" b="0" dirty="0">
                        <a:solidFill>
                          <a:schemeClr val="tx1"/>
                        </a:solidFill>
                        <a:latin typeface="Meiryo UI" panose="020B0604030504040204" pitchFamily="50" charset="-128"/>
                        <a:ea typeface="Meiryo UI" panose="020B0604030504040204" pitchFamily="50" charset="-128"/>
                      </a:endParaRPr>
                    </a:p>
                  </a:txBody>
                  <a:tcPr marL="84406" marR="84406" marT="42203" marB="42203" anchor="ctr"/>
                </a:tc>
                <a:tc>
                  <a:txBody>
                    <a:bodyPr/>
                    <a:lstStyle/>
                    <a:p>
                      <a:r>
                        <a:rPr lang="ja-JP" altLang="en-US" sz="1300" b="0" dirty="0" smtClean="0">
                          <a:solidFill>
                            <a:schemeClr val="tx1"/>
                          </a:solidFill>
                          <a:latin typeface="Meiryo UI" panose="020B0604030504040204" pitchFamily="50" charset="-128"/>
                          <a:ea typeface="Meiryo UI" panose="020B0604030504040204" pitchFamily="50" charset="-128"/>
                        </a:rPr>
                        <a:t>運輸省が「関西国際空港の計画案」等を大阪府・兵庫県・和歌山県に対し提示</a:t>
                      </a:r>
                      <a:endParaRPr lang="en-US" altLang="ja-JP" sz="1300" b="0" dirty="0" smtClean="0">
                        <a:solidFill>
                          <a:schemeClr val="tx1"/>
                        </a:solidFill>
                        <a:latin typeface="Meiryo UI" panose="020B0604030504040204" pitchFamily="50" charset="-128"/>
                        <a:ea typeface="Meiryo UI" panose="020B0604030504040204" pitchFamily="50" charset="-128"/>
                      </a:endParaRPr>
                    </a:p>
                    <a:p>
                      <a:r>
                        <a:rPr lang="ja-JP" altLang="en-US" sz="1300" b="0" dirty="0" smtClean="0">
                          <a:solidFill>
                            <a:schemeClr val="tx1"/>
                          </a:solidFill>
                          <a:latin typeface="Meiryo UI" panose="020B0604030504040204" pitchFamily="50" charset="-128"/>
                          <a:ea typeface="Meiryo UI" panose="020B0604030504040204" pitchFamily="50" charset="-128"/>
                        </a:rPr>
                        <a:t>⇒</a:t>
                      </a:r>
                      <a:r>
                        <a:rPr lang="en-US" altLang="ja-JP" sz="1300" b="0" dirty="0" smtClean="0">
                          <a:solidFill>
                            <a:schemeClr val="tx1"/>
                          </a:solidFill>
                          <a:latin typeface="Meiryo UI" panose="020B0604030504040204" pitchFamily="50" charset="-128"/>
                          <a:ea typeface="Meiryo UI" panose="020B0604030504040204" pitchFamily="50" charset="-128"/>
                        </a:rPr>
                        <a:t>1982</a:t>
                      </a:r>
                      <a:r>
                        <a:rPr lang="ja-JP" altLang="en-US" sz="1300" b="0" dirty="0" smtClean="0">
                          <a:solidFill>
                            <a:schemeClr val="tx1"/>
                          </a:solidFill>
                          <a:latin typeface="Meiryo UI" panose="020B0604030504040204" pitchFamily="50" charset="-128"/>
                          <a:ea typeface="Meiryo UI" panose="020B0604030504040204" pitchFamily="50" charset="-128"/>
                        </a:rPr>
                        <a:t>～</a:t>
                      </a:r>
                      <a:r>
                        <a:rPr lang="en-US" altLang="ja-JP" sz="1300" b="0" dirty="0" smtClean="0">
                          <a:solidFill>
                            <a:schemeClr val="tx1"/>
                          </a:solidFill>
                          <a:latin typeface="Meiryo UI" panose="020B0604030504040204" pitchFamily="50" charset="-128"/>
                          <a:ea typeface="Meiryo UI" panose="020B0604030504040204" pitchFamily="50" charset="-128"/>
                        </a:rPr>
                        <a:t>1984</a:t>
                      </a:r>
                      <a:r>
                        <a:rPr lang="ja-JP" altLang="en-US" sz="1300" b="0" dirty="0" smtClean="0">
                          <a:solidFill>
                            <a:schemeClr val="tx1"/>
                          </a:solidFill>
                          <a:latin typeface="Meiryo UI" panose="020B0604030504040204" pitchFamily="50" charset="-128"/>
                          <a:ea typeface="Meiryo UI" panose="020B0604030504040204" pitchFamily="50" charset="-128"/>
                        </a:rPr>
                        <a:t>年 大阪府・兵庫県・和歌山県が具体化に同意</a:t>
                      </a:r>
                      <a:endParaRPr kumimoji="1" lang="ja-JP" altLang="en-US" sz="1300" b="0" dirty="0">
                        <a:solidFill>
                          <a:schemeClr val="tx1"/>
                        </a:solidFill>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 xmlns:a16="http://schemas.microsoft.com/office/drawing/2014/main" val="4120427142"/>
                  </a:ext>
                </a:extLst>
              </a:tr>
              <a:tr h="342314">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1983</a:t>
                      </a:r>
                      <a:r>
                        <a:rPr kumimoji="1" lang="ja-JP" altLang="en-US" sz="1300" b="0" dirty="0" smtClean="0">
                          <a:solidFill>
                            <a:schemeClr val="tx1"/>
                          </a:solidFill>
                          <a:latin typeface="Meiryo UI" panose="020B0604030504040204" pitchFamily="50" charset="-128"/>
                          <a:ea typeface="Meiryo UI" panose="020B0604030504040204" pitchFamily="50" charset="-128"/>
                        </a:rPr>
                        <a:t>年</a:t>
                      </a:r>
                      <a:endParaRPr kumimoji="1" lang="ja-JP" altLang="en-US" sz="1300" b="0" dirty="0">
                        <a:solidFill>
                          <a:schemeClr val="tx1"/>
                        </a:solidFill>
                        <a:latin typeface="Meiryo UI" panose="020B0604030504040204" pitchFamily="50" charset="-128"/>
                        <a:ea typeface="Meiryo UI" panose="020B0604030504040204" pitchFamily="50" charset="-128"/>
                      </a:endParaRPr>
                    </a:p>
                  </a:txBody>
                  <a:tcPr marL="84406" marR="84406" marT="42203" marB="42203" anchor="ctr"/>
                </a:tc>
                <a:tc>
                  <a:txBody>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en-US" altLang="ja-JP" sz="1300" b="0" dirty="0" smtClean="0">
                          <a:solidFill>
                            <a:schemeClr val="tx1"/>
                          </a:solidFill>
                          <a:latin typeface="Meiryo UI" panose="020B0604030504040204" pitchFamily="50" charset="-128"/>
                          <a:ea typeface="Meiryo UI" panose="020B0604030504040204" pitchFamily="50" charset="-128"/>
                        </a:rPr>
                        <a:t>1983</a:t>
                      </a:r>
                      <a:r>
                        <a:rPr lang="ja-JP" altLang="en-US" sz="1300" b="0" dirty="0" smtClean="0">
                          <a:solidFill>
                            <a:schemeClr val="tx1"/>
                          </a:solidFill>
                          <a:latin typeface="Meiryo UI" panose="020B0604030504040204" pitchFamily="50" charset="-128"/>
                          <a:ea typeface="Meiryo UI" panose="020B0604030504040204" pitchFamily="50" charset="-128"/>
                        </a:rPr>
                        <a:t>年度の国予算において、泉州沖設置を前提に着工準備経費が計上</a:t>
                      </a:r>
                      <a:endParaRPr kumimoji="1" lang="ja-JP" altLang="en-US" sz="1300" b="0" dirty="0">
                        <a:solidFill>
                          <a:schemeClr val="tx1"/>
                        </a:solidFill>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 xmlns:a16="http://schemas.microsoft.com/office/drawing/2014/main" val="919638980"/>
                  </a:ext>
                </a:extLst>
              </a:tr>
              <a:tr h="675249">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1984</a:t>
                      </a:r>
                      <a:r>
                        <a:rPr kumimoji="1" lang="ja-JP" altLang="en-US" sz="1300" b="0" dirty="0" smtClean="0">
                          <a:solidFill>
                            <a:schemeClr val="tx1"/>
                          </a:solidFill>
                          <a:latin typeface="Meiryo UI" panose="020B0604030504040204" pitchFamily="50" charset="-128"/>
                          <a:ea typeface="Meiryo UI" panose="020B0604030504040204" pitchFamily="50" charset="-128"/>
                        </a:rPr>
                        <a:t>年</a:t>
                      </a:r>
                      <a:endParaRPr kumimoji="1" lang="ja-JP" altLang="en-US" sz="1300" b="0" dirty="0">
                        <a:solidFill>
                          <a:schemeClr val="tx1"/>
                        </a:solidFill>
                        <a:latin typeface="Meiryo UI" panose="020B0604030504040204" pitchFamily="50" charset="-128"/>
                        <a:ea typeface="Meiryo UI" panose="020B0604030504040204" pitchFamily="50" charset="-128"/>
                      </a:endParaRPr>
                    </a:p>
                  </a:txBody>
                  <a:tcPr marL="84406" marR="84406" marT="42203" marB="42203" anchor="ctr"/>
                </a:tc>
                <a:tc>
                  <a:txBody>
                    <a:bodyPr/>
                    <a:lstStyle/>
                    <a:p>
                      <a:r>
                        <a:rPr lang="en-US" altLang="ja-JP" sz="1300" b="0" dirty="0" smtClean="0">
                          <a:solidFill>
                            <a:schemeClr val="tx1"/>
                          </a:solidFill>
                          <a:latin typeface="Meiryo UI" panose="020B0604030504040204" pitchFamily="50" charset="-128"/>
                          <a:ea typeface="Meiryo UI" panose="020B0604030504040204" pitchFamily="50" charset="-128"/>
                        </a:rPr>
                        <a:t>1984</a:t>
                      </a:r>
                      <a:r>
                        <a:rPr lang="ja-JP" altLang="en-US" sz="1300" b="0" dirty="0" smtClean="0">
                          <a:solidFill>
                            <a:schemeClr val="tx1"/>
                          </a:solidFill>
                          <a:latin typeface="Meiryo UI" panose="020B0604030504040204" pitchFamily="50" charset="-128"/>
                          <a:ea typeface="Meiryo UI" panose="020B0604030504040204" pitchFamily="50" charset="-128"/>
                        </a:rPr>
                        <a:t>年度の国予算において、</a:t>
                      </a:r>
                      <a:r>
                        <a:rPr lang="ja-JP" altLang="en-US" sz="1300" b="1" dirty="0" smtClean="0">
                          <a:solidFill>
                            <a:schemeClr val="tx1"/>
                          </a:solidFill>
                          <a:latin typeface="Meiryo UI" panose="020B0604030504040204" pitchFamily="50" charset="-128"/>
                          <a:ea typeface="Meiryo UI" panose="020B0604030504040204" pitchFamily="50" charset="-128"/>
                        </a:rPr>
                        <a:t>民間活力の導入</a:t>
                      </a:r>
                      <a:r>
                        <a:rPr lang="ja-JP" altLang="en-US" sz="1300" b="0" dirty="0" smtClean="0">
                          <a:solidFill>
                            <a:schemeClr val="tx1"/>
                          </a:solidFill>
                          <a:latin typeface="Meiryo UI" panose="020B0604030504040204" pitchFamily="50" charset="-128"/>
                          <a:ea typeface="Meiryo UI" panose="020B0604030504040204" pitchFamily="50" charset="-128"/>
                        </a:rPr>
                        <a:t>を提言した臨時行政調査会答申の趣旨等を踏まえ、</a:t>
                      </a:r>
                      <a:r>
                        <a:rPr lang="ja-JP" altLang="en-US" sz="1300" b="1" dirty="0" smtClean="0">
                          <a:solidFill>
                            <a:schemeClr val="tx1"/>
                          </a:solidFill>
                          <a:latin typeface="Meiryo UI" panose="020B0604030504040204" pitchFamily="50" charset="-128"/>
                          <a:ea typeface="Meiryo UI" panose="020B0604030504040204" pitchFamily="50" charset="-128"/>
                        </a:rPr>
                        <a:t>事業主体を国、地方公共団体及び民間が出資する「関西国際空港株式会社」</a:t>
                      </a:r>
                      <a:r>
                        <a:rPr lang="ja-JP" altLang="en-US" sz="1300" b="0" dirty="0" smtClean="0">
                          <a:solidFill>
                            <a:schemeClr val="tx1"/>
                          </a:solidFill>
                          <a:latin typeface="Meiryo UI" panose="020B0604030504040204" pitchFamily="50" charset="-128"/>
                          <a:ea typeface="Meiryo UI" panose="020B0604030504040204" pitchFamily="50" charset="-128"/>
                        </a:rPr>
                        <a:t>とする予算が計上 </a:t>
                      </a:r>
                      <a:endParaRPr lang="en-US" altLang="ja-JP" sz="1300" b="0" dirty="0" smtClean="0">
                        <a:solidFill>
                          <a:schemeClr val="tx1"/>
                        </a:solidFill>
                        <a:latin typeface="Meiryo UI" panose="020B0604030504040204" pitchFamily="50" charset="-128"/>
                        <a:ea typeface="Meiryo UI" panose="020B0604030504040204" pitchFamily="50" charset="-128"/>
                      </a:endParaRPr>
                    </a:p>
                    <a:p>
                      <a:r>
                        <a:rPr lang="ja-JP" altLang="en-US" sz="1300" b="0" dirty="0" smtClean="0">
                          <a:solidFill>
                            <a:schemeClr val="tx1"/>
                          </a:solidFill>
                          <a:latin typeface="Meiryo UI" panose="020B0604030504040204" pitchFamily="50" charset="-128"/>
                          <a:ea typeface="Meiryo UI" panose="020B0604030504040204" pitchFamily="50" charset="-128"/>
                        </a:rPr>
                        <a:t>⇒同年 関西国際空港株式会社が設立</a:t>
                      </a:r>
                      <a:endParaRPr kumimoji="1" lang="ja-JP" altLang="en-US" sz="1300" b="0" dirty="0">
                        <a:solidFill>
                          <a:schemeClr val="tx1"/>
                        </a:solidFill>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 xmlns:a16="http://schemas.microsoft.com/office/drawing/2014/main" val="1709969175"/>
                  </a:ext>
                </a:extLst>
              </a:tr>
              <a:tr h="342314">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1986</a:t>
                      </a:r>
                      <a:r>
                        <a:rPr kumimoji="1" lang="ja-JP" altLang="en-US" sz="1300" b="0" dirty="0" smtClean="0">
                          <a:solidFill>
                            <a:schemeClr val="tx1"/>
                          </a:solidFill>
                          <a:latin typeface="Meiryo UI" panose="020B0604030504040204" pitchFamily="50" charset="-128"/>
                          <a:ea typeface="Meiryo UI" panose="020B0604030504040204" pitchFamily="50" charset="-128"/>
                        </a:rPr>
                        <a:t>年</a:t>
                      </a:r>
                      <a:endParaRPr kumimoji="1" lang="ja-JP" altLang="en-US" sz="1300" b="0" dirty="0">
                        <a:solidFill>
                          <a:schemeClr val="tx1"/>
                        </a:solidFill>
                        <a:latin typeface="Meiryo UI" panose="020B0604030504040204" pitchFamily="50" charset="-128"/>
                        <a:ea typeface="Meiryo UI" panose="020B0604030504040204" pitchFamily="50" charset="-128"/>
                      </a:endParaRPr>
                    </a:p>
                  </a:txBody>
                  <a:tcPr marL="84406" marR="84406" marT="42203" marB="42203" anchor="ctr"/>
                </a:tc>
                <a:tc>
                  <a:txBody>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300" b="0" dirty="0" smtClean="0">
                          <a:solidFill>
                            <a:schemeClr val="tx1"/>
                          </a:solidFill>
                          <a:latin typeface="Meiryo UI" panose="020B0604030504040204" pitchFamily="50" charset="-128"/>
                          <a:ea typeface="Meiryo UI" panose="020B0604030504040204" pitchFamily="50" charset="-128"/>
                        </a:rPr>
                        <a:t>運輸省が関西国際空港の設置を許可</a:t>
                      </a:r>
                      <a:endParaRPr kumimoji="1" lang="ja-JP" altLang="en-US" sz="1300" b="0" dirty="0">
                        <a:solidFill>
                          <a:schemeClr val="tx1"/>
                        </a:solidFill>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 xmlns:a16="http://schemas.microsoft.com/office/drawing/2014/main" val="40108852"/>
                  </a:ext>
                </a:extLst>
              </a:tr>
              <a:tr h="342314">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1987</a:t>
                      </a:r>
                      <a:r>
                        <a:rPr kumimoji="1" lang="ja-JP" altLang="en-US" sz="1300" b="0" dirty="0" smtClean="0">
                          <a:solidFill>
                            <a:schemeClr val="tx1"/>
                          </a:solidFill>
                          <a:latin typeface="Meiryo UI" panose="020B0604030504040204" pitchFamily="50" charset="-128"/>
                          <a:ea typeface="Meiryo UI" panose="020B0604030504040204" pitchFamily="50" charset="-128"/>
                        </a:rPr>
                        <a:t>年</a:t>
                      </a:r>
                      <a:endParaRPr kumimoji="1" lang="ja-JP" altLang="en-US" sz="1300" b="0" dirty="0">
                        <a:solidFill>
                          <a:schemeClr val="tx1"/>
                        </a:solidFill>
                        <a:latin typeface="Meiryo UI" panose="020B0604030504040204" pitchFamily="50" charset="-128"/>
                        <a:ea typeface="Meiryo UI" panose="020B0604030504040204" pitchFamily="50" charset="-128"/>
                      </a:endParaRPr>
                    </a:p>
                  </a:txBody>
                  <a:tcPr marL="84406" marR="84406" marT="42203" marB="42203" anchor="ctr"/>
                </a:tc>
                <a:tc>
                  <a:txBody>
                    <a:bodyPr/>
                    <a:lstStyle/>
                    <a:p>
                      <a:r>
                        <a:rPr lang="ja-JP" altLang="en-US" sz="1300" b="0" dirty="0" smtClean="0">
                          <a:solidFill>
                            <a:schemeClr val="tx1"/>
                          </a:solidFill>
                          <a:latin typeface="Meiryo UI" panose="020B0604030504040204" pitchFamily="50" charset="-128"/>
                          <a:ea typeface="Meiryo UI" panose="020B0604030504040204" pitchFamily="50" charset="-128"/>
                        </a:rPr>
                        <a:t>空港島護岸工事着手</a:t>
                      </a:r>
                      <a:endParaRPr kumimoji="1" lang="ja-JP" altLang="en-US" sz="1300" b="0" dirty="0">
                        <a:solidFill>
                          <a:schemeClr val="tx1"/>
                        </a:solidFill>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 xmlns:a16="http://schemas.microsoft.com/office/drawing/2014/main" val="2152309389"/>
                  </a:ext>
                </a:extLst>
              </a:tr>
              <a:tr h="342314">
                <a:tc>
                  <a:txBody>
                    <a:bodyPr/>
                    <a:lstStyle/>
                    <a:p>
                      <a:pPr algn="ctr"/>
                      <a:r>
                        <a:rPr kumimoji="1" lang="en-US" altLang="ja-JP" sz="1300" b="0" dirty="0" smtClean="0">
                          <a:solidFill>
                            <a:schemeClr val="tx1"/>
                          </a:solidFill>
                          <a:latin typeface="Meiryo UI" panose="020B0604030504040204" pitchFamily="50" charset="-128"/>
                          <a:ea typeface="Meiryo UI" panose="020B0604030504040204" pitchFamily="50" charset="-128"/>
                        </a:rPr>
                        <a:t>1994</a:t>
                      </a:r>
                      <a:r>
                        <a:rPr kumimoji="1" lang="ja-JP" altLang="en-US" sz="1300" b="0" dirty="0" smtClean="0">
                          <a:solidFill>
                            <a:schemeClr val="tx1"/>
                          </a:solidFill>
                          <a:latin typeface="Meiryo UI" panose="020B0604030504040204" pitchFamily="50" charset="-128"/>
                          <a:ea typeface="Meiryo UI" panose="020B0604030504040204" pitchFamily="50" charset="-128"/>
                        </a:rPr>
                        <a:t>年</a:t>
                      </a:r>
                      <a:endParaRPr kumimoji="1" lang="ja-JP" altLang="en-US" sz="1300" b="0" dirty="0">
                        <a:solidFill>
                          <a:schemeClr val="tx1"/>
                        </a:solidFill>
                        <a:latin typeface="Meiryo UI" panose="020B0604030504040204" pitchFamily="50" charset="-128"/>
                        <a:ea typeface="Meiryo UI" panose="020B0604030504040204" pitchFamily="50" charset="-128"/>
                      </a:endParaRPr>
                    </a:p>
                  </a:txBody>
                  <a:tcPr marL="84406" marR="84406" marT="42203" marB="42203" anchor="ctr"/>
                </a:tc>
                <a:tc>
                  <a:txBody>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300" b="0" dirty="0" smtClean="0">
                          <a:solidFill>
                            <a:schemeClr val="tx1"/>
                          </a:solidFill>
                          <a:latin typeface="Meiryo UI" panose="020B0604030504040204" pitchFamily="50" charset="-128"/>
                          <a:ea typeface="Meiryo UI" panose="020B0604030504040204" pitchFamily="50" charset="-128"/>
                        </a:rPr>
                        <a:t>開港</a:t>
                      </a:r>
                      <a:endParaRPr kumimoji="1" lang="ja-JP" altLang="en-US" sz="1300" b="0" dirty="0">
                        <a:solidFill>
                          <a:schemeClr val="tx1"/>
                        </a:solidFill>
                        <a:latin typeface="Meiryo UI" panose="020B0604030504040204" pitchFamily="50" charset="-128"/>
                        <a:ea typeface="Meiryo UI" panose="020B0604030504040204" pitchFamily="50" charset="-128"/>
                      </a:endParaRPr>
                    </a:p>
                  </a:txBody>
                  <a:tcPr marL="84406" marR="84406" marT="42203" marB="42203" anchor="ctr"/>
                </a:tc>
                <a:extLst>
                  <a:ext uri="{0D108BD9-81ED-4DB2-BD59-A6C34878D82A}">
                    <a16:rowId xmlns="" xmlns:a16="http://schemas.microsoft.com/office/drawing/2014/main" val="382294132"/>
                  </a:ext>
                </a:extLst>
              </a:tr>
            </a:tbl>
          </a:graphicData>
        </a:graphic>
      </p:graphicFrame>
      <p:sp>
        <p:nvSpPr>
          <p:cNvPr id="18" name="正方形/長方形 17"/>
          <p:cNvSpPr/>
          <p:nvPr/>
        </p:nvSpPr>
        <p:spPr>
          <a:xfrm>
            <a:off x="463121" y="2440223"/>
            <a:ext cx="1493250" cy="38733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600" b="1" dirty="0">
                <a:solidFill>
                  <a:prstClr val="black"/>
                </a:solidFill>
                <a:latin typeface="Meiryo UI"/>
                <a:ea typeface="Meiryo UI"/>
              </a:rPr>
              <a:t>■</a:t>
            </a:r>
            <a:r>
              <a:rPr kumimoji="1" lang="ja-JP" altLang="en-US" sz="1600" b="1" i="0" u="none" strike="noStrike" kern="1200" cap="none" spc="0" normalizeH="0" baseline="0" noProof="0" dirty="0" smtClean="0">
                <a:ln>
                  <a:noFill/>
                </a:ln>
                <a:solidFill>
                  <a:prstClr val="black"/>
                </a:solidFill>
                <a:effectLst/>
                <a:uLnTx/>
                <a:uFillTx/>
                <a:latin typeface="Meiryo UI"/>
                <a:ea typeface="Meiryo UI"/>
                <a:cs typeface="+mn-cs"/>
              </a:rPr>
              <a:t>開港</a:t>
            </a:r>
            <a:r>
              <a:rPr kumimoji="1" lang="ja-JP" altLang="en-US" sz="1600" b="1" i="0" u="none" strike="noStrike" kern="1200" cap="none" spc="0" normalizeH="0" baseline="0" noProof="0" dirty="0">
                <a:ln>
                  <a:noFill/>
                </a:ln>
                <a:solidFill>
                  <a:prstClr val="black"/>
                </a:solidFill>
                <a:effectLst/>
                <a:uLnTx/>
                <a:uFillTx/>
                <a:latin typeface="Meiryo UI"/>
                <a:ea typeface="Meiryo UI"/>
                <a:cs typeface="+mn-cs"/>
              </a:rPr>
              <a:t>の経緯</a:t>
            </a:r>
            <a:endParaRPr kumimoji="1" lang="en-US" altLang="ja-JP" sz="1600" b="1"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22931" y="1324712"/>
            <a:ext cx="2791810" cy="1335958"/>
          </a:xfrm>
          <a:prstGeom prst="rect">
            <a:avLst/>
          </a:prstGeom>
        </p:spPr>
      </p:pic>
      <p:sp>
        <p:nvSpPr>
          <p:cNvPr id="6" name="スライド番号プレースホルダー 5"/>
          <p:cNvSpPr>
            <a:spLocks noGrp="1"/>
          </p:cNvSpPr>
          <p:nvPr>
            <p:ph type="sldNum" sz="quarter" idx="12"/>
          </p:nvPr>
        </p:nvSpPr>
        <p:spPr/>
        <p:txBody>
          <a:bodyPr/>
          <a:lstStyle/>
          <a:p>
            <a:fld id="{138CA411-231B-42B9-AF63-97A64194AA60}" type="slidenum">
              <a:rPr lang="ja-JP" altLang="en-US" smtClean="0"/>
              <a:pPr/>
              <a:t>219</a:t>
            </a:fld>
            <a:endParaRPr lang="ja-JP" altLang="en-US"/>
          </a:p>
        </p:txBody>
      </p:sp>
    </p:spTree>
    <p:extLst>
      <p:ext uri="{BB962C8B-B14F-4D97-AF65-F5344CB8AC3E}">
        <p14:creationId xmlns:p14="http://schemas.microsoft.com/office/powerpoint/2010/main" val="32247006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0" name="直線コネクタ 79"/>
          <p:cNvCxnSpPr/>
          <p:nvPr/>
        </p:nvCxnSpPr>
        <p:spPr>
          <a:xfrm>
            <a:off x="270457" y="681942"/>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グラフ 4"/>
          <p:cNvGraphicFramePr>
            <a:graphicFrameLocks/>
          </p:cNvGraphicFramePr>
          <p:nvPr>
            <p:extLst/>
          </p:nvPr>
        </p:nvGraphicFramePr>
        <p:xfrm>
          <a:off x="491420" y="4597385"/>
          <a:ext cx="4001707" cy="2104865"/>
        </p:xfrm>
        <a:graphic>
          <a:graphicData uri="http://schemas.openxmlformats.org/drawingml/2006/chart">
            <c:chart xmlns:c="http://schemas.openxmlformats.org/drawingml/2006/chart" xmlns:r="http://schemas.openxmlformats.org/officeDocument/2006/relationships" r:id="rId2"/>
          </a:graphicData>
        </a:graphic>
      </p:graphicFrame>
      <p:sp>
        <p:nvSpPr>
          <p:cNvPr id="6" name="正方形/長方形 5"/>
          <p:cNvSpPr/>
          <p:nvPr/>
        </p:nvSpPr>
        <p:spPr>
          <a:xfrm>
            <a:off x="2720322" y="4691528"/>
            <a:ext cx="1236886" cy="3224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64" tIns="48182" rIns="96364" bIns="48182" numCol="1" spcCol="0" rtlCol="0" fromWordArt="0" anchor="b" anchorCtr="0" forceAA="0" compatLnSpc="1">
            <a:prstTxWarp prst="textNoShape">
              <a:avLst/>
            </a:prstTxWarp>
            <a:noAutofit/>
          </a:bodyPr>
          <a:lstStyle/>
          <a:p>
            <a:pPr algn="ctr"/>
            <a:r>
              <a:rPr lang="ja-JP" altLang="en-US" sz="1000" b="1" dirty="0">
                <a:solidFill>
                  <a:srgbClr val="00B050"/>
                </a:solidFill>
                <a:latin typeface="メイリオ" panose="020B0604030504040204" pitchFamily="50" charset="-128"/>
                <a:ea typeface="メイリオ" panose="020B0604030504040204" pitchFamily="50" charset="-128"/>
              </a:rPr>
              <a:t>リニューアル後</a:t>
            </a:r>
          </a:p>
        </p:txBody>
      </p:sp>
      <p:sp>
        <p:nvSpPr>
          <p:cNvPr id="7" name="正方形/長方形 6"/>
          <p:cNvSpPr/>
          <p:nvPr/>
        </p:nvSpPr>
        <p:spPr>
          <a:xfrm>
            <a:off x="1154292" y="5455480"/>
            <a:ext cx="1661280" cy="3042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64" tIns="48182" rIns="96364" bIns="48182" numCol="1" spcCol="0" rtlCol="0" fromWordArt="0" anchor="b" anchorCtr="0" forceAA="0" compatLnSpc="1">
            <a:prstTxWarp prst="textNoShape">
              <a:avLst/>
            </a:prstTxWarp>
            <a:noAutofit/>
          </a:bodyPr>
          <a:lstStyle/>
          <a:p>
            <a:pPr algn="ctr"/>
            <a:r>
              <a:rPr lang="ja-JP" altLang="en-US" sz="1000" b="1" dirty="0" smtClean="0">
                <a:solidFill>
                  <a:schemeClr val="tx1">
                    <a:lumMod val="65000"/>
                    <a:lumOff val="35000"/>
                  </a:schemeClr>
                </a:solidFill>
                <a:latin typeface="メイリオ" panose="020B0604030504040204" pitchFamily="50" charset="-128"/>
                <a:ea typeface="メイリオ" panose="020B0604030504040204" pitchFamily="50" charset="-128"/>
              </a:rPr>
              <a:t>リニューアル前（</a:t>
            </a:r>
            <a:r>
              <a:rPr lang="ja-JP" altLang="en-US" sz="1000" b="1" dirty="0">
                <a:solidFill>
                  <a:schemeClr val="tx1">
                    <a:lumMod val="65000"/>
                    <a:lumOff val="35000"/>
                  </a:schemeClr>
                </a:solidFill>
                <a:latin typeface="メイリオ" panose="020B0604030504040204" pitchFamily="50" charset="-128"/>
                <a:ea typeface="メイリオ" panose="020B0604030504040204" pitchFamily="50" charset="-128"/>
              </a:rPr>
              <a:t>有料）</a:t>
            </a:r>
          </a:p>
        </p:txBody>
      </p:sp>
      <p:sp>
        <p:nvSpPr>
          <p:cNvPr id="8" name="二等辺三角形 7"/>
          <p:cNvSpPr/>
          <p:nvPr/>
        </p:nvSpPr>
        <p:spPr>
          <a:xfrm flipV="1">
            <a:off x="2883053" y="6269672"/>
            <a:ext cx="164198" cy="9968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6364" tIns="48182" rIns="96364" bIns="48182"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ja-JP" altLang="en-US" sz="1159"/>
          </a:p>
        </p:txBody>
      </p:sp>
      <p:sp>
        <p:nvSpPr>
          <p:cNvPr id="9" name="テキスト ボックス 3"/>
          <p:cNvSpPr txBox="1"/>
          <p:nvPr/>
        </p:nvSpPr>
        <p:spPr>
          <a:xfrm>
            <a:off x="2803132" y="5078670"/>
            <a:ext cx="277421" cy="128307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vert="wordArtVertRtl" wrap="square" rtlCol="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ja-JP" altLang="en-US" sz="1000" b="1" dirty="0">
                <a:solidFill>
                  <a:srgbClr val="FF0000"/>
                </a:solidFill>
                <a:latin typeface="+mn-ea"/>
              </a:rPr>
              <a:t>てんしば開業</a:t>
            </a:r>
          </a:p>
        </p:txBody>
      </p:sp>
      <p:sp>
        <p:nvSpPr>
          <p:cNvPr id="10" name="正方形/長方形 9"/>
          <p:cNvSpPr/>
          <p:nvPr/>
        </p:nvSpPr>
        <p:spPr>
          <a:xfrm>
            <a:off x="269982" y="3865343"/>
            <a:ext cx="2901988" cy="530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64" tIns="48182" rIns="96364" bIns="48182" numCol="1" spcCol="0" rtlCol="0" fromWordArt="0" anchor="ctr" anchorCtr="0" forceAA="0" compatLnSpc="1">
            <a:prstTxWarp prst="textNoShape">
              <a:avLst/>
            </a:prstTxWarp>
            <a:noAutofit/>
          </a:bodyPr>
          <a:lstStyle/>
          <a:p>
            <a:r>
              <a:rPr lang="ja-JP" altLang="en-US" sz="1400" u="sng" dirty="0" smtClean="0">
                <a:solidFill>
                  <a:schemeClr val="tx1"/>
                </a:solidFill>
                <a:latin typeface="メイリオ" panose="020B0604030504040204" pitchFamily="50" charset="-128"/>
                <a:ea typeface="メイリオ" panose="020B0604030504040204" pitchFamily="50" charset="-128"/>
              </a:rPr>
              <a:t>エントランスエリア</a:t>
            </a:r>
            <a:r>
              <a:rPr lang="ja-JP" altLang="en-US" sz="1400" u="sng" dirty="0">
                <a:solidFill>
                  <a:schemeClr val="tx1"/>
                </a:solidFill>
                <a:latin typeface="メイリオ" panose="020B0604030504040204" pitchFamily="50" charset="-128"/>
                <a:ea typeface="メイリオ" panose="020B0604030504040204" pitchFamily="50" charset="-128"/>
              </a:rPr>
              <a:t>来園者数</a:t>
            </a:r>
          </a:p>
        </p:txBody>
      </p:sp>
      <p:sp>
        <p:nvSpPr>
          <p:cNvPr id="12" name="正方形/長方形 11"/>
          <p:cNvSpPr/>
          <p:nvPr/>
        </p:nvSpPr>
        <p:spPr>
          <a:xfrm>
            <a:off x="4918967" y="3887985"/>
            <a:ext cx="2047578" cy="53016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64" tIns="48182" rIns="96364" bIns="48182" numCol="1" spcCol="0" rtlCol="0" fromWordArt="0" anchor="ctr" anchorCtr="0" forceAA="0" compatLnSpc="1">
            <a:prstTxWarp prst="textNoShape">
              <a:avLst/>
            </a:prstTxWarp>
            <a:noAutofit/>
          </a:bodyPr>
          <a:lstStyle/>
          <a:p>
            <a:r>
              <a:rPr lang="ja-JP" altLang="en-US" sz="1400" u="sng" dirty="0" smtClean="0">
                <a:solidFill>
                  <a:schemeClr val="tx1"/>
                </a:solidFill>
                <a:latin typeface="メイリオ" panose="020B0604030504040204" pitchFamily="50" charset="-128"/>
                <a:ea typeface="メイリオ" panose="020B0604030504040204" pitchFamily="50" charset="-128"/>
              </a:rPr>
              <a:t>大阪市</a:t>
            </a:r>
            <a:r>
              <a:rPr lang="ja-JP" altLang="en-US" sz="1400" u="sng" dirty="0">
                <a:solidFill>
                  <a:schemeClr val="tx1"/>
                </a:solidFill>
                <a:latin typeface="メイリオ" panose="020B0604030504040204" pitchFamily="50" charset="-128"/>
                <a:ea typeface="メイリオ" panose="020B0604030504040204" pitchFamily="50" charset="-128"/>
              </a:rPr>
              <a:t>の財政負担</a:t>
            </a:r>
          </a:p>
        </p:txBody>
      </p:sp>
      <p:sp>
        <p:nvSpPr>
          <p:cNvPr id="13" name="正方形/長方形 12"/>
          <p:cNvSpPr/>
          <p:nvPr/>
        </p:nvSpPr>
        <p:spPr>
          <a:xfrm>
            <a:off x="6876556" y="4694193"/>
            <a:ext cx="864000" cy="1548445"/>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7938" rIns="0" bIns="37938" numCol="1" spcCol="0" rtlCol="0" fromWordArt="0" anchor="ctr" anchorCtr="0" forceAA="0" compatLnSpc="1">
            <a:prstTxWarp prst="textNoShape">
              <a:avLst/>
            </a:prstTxWarp>
            <a:noAutofit/>
          </a:bodyPr>
          <a:lstStyle/>
          <a:p>
            <a:pPr algn="ctr"/>
            <a:r>
              <a:rPr lang="ja-JP" altLang="en-US" sz="1000" dirty="0">
                <a:solidFill>
                  <a:schemeClr val="bg1"/>
                </a:solidFill>
                <a:latin typeface="メイリオ" panose="020B0604030504040204" pitchFamily="50" charset="-128"/>
                <a:ea typeface="メイリオ" panose="020B0604030504040204" pitchFamily="50" charset="-128"/>
              </a:rPr>
              <a:t>維持管理費</a:t>
            </a:r>
            <a:endParaRPr lang="en-US" altLang="ja-JP" sz="1000" dirty="0">
              <a:solidFill>
                <a:schemeClr val="bg1"/>
              </a:solidFill>
              <a:latin typeface="メイリオ" panose="020B0604030504040204" pitchFamily="50" charset="-128"/>
              <a:ea typeface="メイリオ" panose="020B0604030504040204" pitchFamily="50" charset="-128"/>
            </a:endParaRPr>
          </a:p>
          <a:p>
            <a:pPr algn="ctr"/>
            <a:r>
              <a:rPr lang="ja-JP" altLang="en-US" sz="1000" spc="-158" dirty="0">
                <a:solidFill>
                  <a:schemeClr val="bg1"/>
                </a:solidFill>
                <a:latin typeface="メイリオ" panose="020B0604030504040204" pitchFamily="50" charset="-128"/>
                <a:ea typeface="メイリオ" panose="020B0604030504040204" pitchFamily="50" charset="-128"/>
              </a:rPr>
              <a:t>（</a:t>
            </a:r>
            <a:r>
              <a:rPr lang="en-US" altLang="ja-JP" sz="1000" spc="-158" dirty="0">
                <a:solidFill>
                  <a:schemeClr val="bg1"/>
                </a:solidFill>
                <a:latin typeface="メイリオ" panose="020B0604030504040204" pitchFamily="50" charset="-128"/>
                <a:ea typeface="メイリオ" panose="020B0604030504040204" pitchFamily="50" charset="-128"/>
              </a:rPr>
              <a:t>37</a:t>
            </a:r>
            <a:r>
              <a:rPr lang="ja-JP" altLang="en-US" sz="1000" spc="-158" dirty="0">
                <a:solidFill>
                  <a:schemeClr val="bg1"/>
                </a:solidFill>
                <a:latin typeface="メイリオ" panose="020B0604030504040204" pitchFamily="50" charset="-128"/>
                <a:ea typeface="メイリオ" panose="020B0604030504040204" pitchFamily="50" charset="-128"/>
              </a:rPr>
              <a:t>百万円）</a:t>
            </a:r>
          </a:p>
        </p:txBody>
      </p:sp>
      <p:sp>
        <p:nvSpPr>
          <p:cNvPr id="14" name="正方形/長方形 13"/>
          <p:cNvSpPr/>
          <p:nvPr/>
        </p:nvSpPr>
        <p:spPr>
          <a:xfrm>
            <a:off x="4562338" y="6301116"/>
            <a:ext cx="1383658" cy="402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64" tIns="48182" rIns="96364" bIns="48182" numCol="1" spcCol="0" rtlCol="0" fromWordArt="0" anchor="b" anchorCtr="0" forceAA="0" compatLnSpc="1">
            <a:prstTxWarp prst="textNoShape">
              <a:avLst/>
            </a:prstTxWarp>
            <a:noAutofit/>
          </a:bodyPr>
          <a:lstStyle/>
          <a:p>
            <a:pPr algn="ctr"/>
            <a:r>
              <a:rPr lang="ja-JP" altLang="en-US" sz="900" dirty="0" smtClean="0">
                <a:solidFill>
                  <a:schemeClr val="tx1"/>
                </a:solidFill>
                <a:latin typeface="メイリオ" panose="020B0604030504040204" pitchFamily="50" charset="-128"/>
                <a:ea typeface="メイリオ" panose="020B0604030504040204" pitchFamily="50" charset="-128"/>
              </a:rPr>
              <a:t>リニューアル前</a:t>
            </a:r>
            <a:endParaRPr lang="en-US" altLang="ja-JP" sz="900" dirty="0" smtClean="0">
              <a:solidFill>
                <a:schemeClr val="tx1"/>
              </a:solidFill>
              <a:latin typeface="メイリオ" panose="020B0604030504040204" pitchFamily="50" charset="-128"/>
              <a:ea typeface="メイリオ" panose="020B0604030504040204" pitchFamily="50" charset="-128"/>
            </a:endParaRPr>
          </a:p>
          <a:p>
            <a:pPr algn="ctr"/>
            <a:r>
              <a:rPr lang="ja-JP" altLang="en-US" sz="900" dirty="0" smtClean="0">
                <a:solidFill>
                  <a:schemeClr val="tx1"/>
                </a:solidFill>
                <a:latin typeface="メイリオ" panose="020B0604030504040204" pitchFamily="50" charset="-128"/>
                <a:ea typeface="メイリオ" panose="020B0604030504040204" pitchFamily="50" charset="-128"/>
              </a:rPr>
              <a:t>（</a:t>
            </a:r>
            <a:r>
              <a:rPr lang="en-US" altLang="ja-JP" sz="900" dirty="0" smtClean="0">
                <a:solidFill>
                  <a:schemeClr val="tx1"/>
                </a:solidFill>
                <a:latin typeface="メイリオ" panose="020B0604030504040204" pitchFamily="50" charset="-128"/>
                <a:ea typeface="メイリオ" panose="020B0604030504040204" pitchFamily="50" charset="-128"/>
              </a:rPr>
              <a:t>2014</a:t>
            </a:r>
            <a:r>
              <a:rPr lang="ja-JP" altLang="en-US" sz="900" dirty="0" smtClean="0">
                <a:solidFill>
                  <a:schemeClr val="tx1"/>
                </a:solidFill>
                <a:latin typeface="メイリオ" panose="020B0604030504040204" pitchFamily="50" charset="-128"/>
                <a:ea typeface="メイリオ" panose="020B0604030504040204" pitchFamily="50" charset="-128"/>
              </a:rPr>
              <a:t>）</a:t>
            </a:r>
            <a:endParaRPr lang="ja-JP" altLang="en-US" sz="900" dirty="0">
              <a:solidFill>
                <a:schemeClr val="tx1"/>
              </a:solidFill>
              <a:latin typeface="メイリオ" panose="020B0604030504040204" pitchFamily="50" charset="-128"/>
              <a:ea typeface="メイリオ" panose="020B0604030504040204" pitchFamily="50" charset="-128"/>
            </a:endParaRPr>
          </a:p>
        </p:txBody>
      </p:sp>
      <p:sp>
        <p:nvSpPr>
          <p:cNvPr id="15" name="上矢印 14"/>
          <p:cNvSpPr/>
          <p:nvPr/>
        </p:nvSpPr>
        <p:spPr>
          <a:xfrm rot="13522630" flipV="1">
            <a:off x="5260783" y="5591774"/>
            <a:ext cx="265569" cy="569077"/>
          </a:xfrm>
          <a:prstGeom prst="up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64" tIns="48182" rIns="96364" bIns="48182" numCol="1" spcCol="0" rtlCol="0" fromWordArt="0" anchor="ctr" anchorCtr="0" forceAA="0" compatLnSpc="1">
            <a:prstTxWarp prst="textNoShape">
              <a:avLst/>
            </a:prstTxWarp>
            <a:noAutofit/>
          </a:bodyPr>
          <a:lstStyle/>
          <a:p>
            <a:pPr algn="ctr"/>
            <a:endParaRPr lang="ja-JP" altLang="en-US" sz="2077"/>
          </a:p>
        </p:txBody>
      </p:sp>
      <p:sp>
        <p:nvSpPr>
          <p:cNvPr id="16" name="正方形/長方形 15"/>
          <p:cNvSpPr/>
          <p:nvPr/>
        </p:nvSpPr>
        <p:spPr>
          <a:xfrm>
            <a:off x="5734018" y="4935908"/>
            <a:ext cx="864000" cy="1303427"/>
          </a:xfrm>
          <a:prstGeom prst="rect">
            <a:avLst/>
          </a:prstGeom>
          <a:solidFill>
            <a:schemeClr val="tx1">
              <a:lumMod val="85000"/>
              <a:lumOff val="1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7938" rIns="0" bIns="37938" numCol="1" spcCol="0" rtlCol="0" fromWordArt="0" anchor="ctr" anchorCtr="0" forceAA="0" compatLnSpc="1">
            <a:prstTxWarp prst="textNoShape">
              <a:avLst/>
            </a:prstTxWarp>
            <a:noAutofit/>
          </a:bodyPr>
          <a:lstStyle/>
          <a:p>
            <a:pPr algn="ctr"/>
            <a:r>
              <a:rPr lang="ja-JP" altLang="en-US" sz="1000" dirty="0">
                <a:solidFill>
                  <a:schemeClr val="bg1"/>
                </a:solidFill>
                <a:latin typeface="メイリオ" panose="020B0604030504040204" pitchFamily="50" charset="-128"/>
                <a:ea typeface="メイリオ" panose="020B0604030504040204" pitchFamily="50" charset="-128"/>
              </a:rPr>
              <a:t>事業者からの</a:t>
            </a:r>
            <a:endParaRPr lang="en-US" altLang="ja-JP" sz="1000" dirty="0">
              <a:solidFill>
                <a:schemeClr val="bg1"/>
              </a:solidFill>
              <a:latin typeface="メイリオ" panose="020B0604030504040204" pitchFamily="50" charset="-128"/>
              <a:ea typeface="メイリオ" panose="020B0604030504040204" pitchFamily="50" charset="-128"/>
            </a:endParaRPr>
          </a:p>
          <a:p>
            <a:pPr algn="ctr"/>
            <a:r>
              <a:rPr lang="ja-JP" altLang="en-US" sz="1000" dirty="0">
                <a:solidFill>
                  <a:schemeClr val="bg1"/>
                </a:solidFill>
                <a:latin typeface="メイリオ" panose="020B0604030504040204" pitchFamily="50" charset="-128"/>
                <a:ea typeface="メイリオ" panose="020B0604030504040204" pitchFamily="50" charset="-128"/>
              </a:rPr>
              <a:t>公園使用料</a:t>
            </a:r>
            <a:endParaRPr lang="en-US" altLang="ja-JP" sz="1000" dirty="0">
              <a:solidFill>
                <a:schemeClr val="bg1"/>
              </a:solidFill>
              <a:latin typeface="メイリオ" panose="020B0604030504040204" pitchFamily="50" charset="-128"/>
              <a:ea typeface="メイリオ" panose="020B0604030504040204" pitchFamily="50" charset="-128"/>
            </a:endParaRPr>
          </a:p>
          <a:p>
            <a:pPr algn="ctr"/>
            <a:r>
              <a:rPr lang="ja-JP" altLang="en-US" sz="1000" dirty="0">
                <a:solidFill>
                  <a:schemeClr val="bg1"/>
                </a:solidFill>
                <a:latin typeface="メイリオ" panose="020B0604030504040204" pitchFamily="50" charset="-128"/>
                <a:ea typeface="メイリオ" panose="020B0604030504040204" pitchFamily="50" charset="-128"/>
              </a:rPr>
              <a:t>（</a:t>
            </a:r>
            <a:r>
              <a:rPr lang="en-US" altLang="ja-JP" sz="1000" dirty="0" smtClean="0">
                <a:solidFill>
                  <a:schemeClr val="bg1"/>
                </a:solidFill>
                <a:latin typeface="メイリオ" panose="020B0604030504040204" pitchFamily="50" charset="-128"/>
                <a:ea typeface="メイリオ" panose="020B0604030504040204" pitchFamily="50" charset="-128"/>
              </a:rPr>
              <a:t>32</a:t>
            </a:r>
            <a:r>
              <a:rPr lang="ja-JP" altLang="en-US" sz="1000" dirty="0" smtClean="0">
                <a:solidFill>
                  <a:schemeClr val="bg1"/>
                </a:solidFill>
                <a:latin typeface="メイリオ" panose="020B0604030504040204" pitchFamily="50" charset="-128"/>
                <a:ea typeface="メイリオ" panose="020B0604030504040204" pitchFamily="50" charset="-128"/>
              </a:rPr>
              <a:t>百万円</a:t>
            </a:r>
            <a:r>
              <a:rPr lang="ja-JP" altLang="en-US" sz="1000" dirty="0">
                <a:solidFill>
                  <a:schemeClr val="bg1"/>
                </a:solidFill>
                <a:latin typeface="メイリオ" panose="020B0604030504040204" pitchFamily="50" charset="-128"/>
                <a:ea typeface="メイリオ" panose="020B0604030504040204" pitchFamily="50" charset="-128"/>
              </a:rPr>
              <a:t>）</a:t>
            </a:r>
          </a:p>
        </p:txBody>
      </p:sp>
      <p:sp>
        <p:nvSpPr>
          <p:cNvPr id="17" name="正方形/長方形 16"/>
          <p:cNvSpPr/>
          <p:nvPr/>
        </p:nvSpPr>
        <p:spPr>
          <a:xfrm>
            <a:off x="7851543" y="5819145"/>
            <a:ext cx="864000" cy="415460"/>
          </a:xfrm>
          <a:prstGeom prst="rect">
            <a:avLst/>
          </a:prstGeom>
          <a:solidFill>
            <a:srgbClr val="008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37938" rIns="0" bIns="37938" numCol="1" spcCol="0" rtlCol="0" fromWordArt="0" anchor="ctr" anchorCtr="0" forceAA="0" compatLnSpc="1">
            <a:prstTxWarp prst="textNoShape">
              <a:avLst/>
            </a:prstTxWarp>
            <a:noAutofit/>
          </a:bodyPr>
          <a:lstStyle/>
          <a:p>
            <a:pPr algn="ctr"/>
            <a:r>
              <a:rPr lang="ja-JP" altLang="en-US" sz="1000" dirty="0">
                <a:solidFill>
                  <a:schemeClr val="bg1"/>
                </a:solidFill>
                <a:latin typeface="メイリオ" panose="020B0604030504040204" pitchFamily="50" charset="-128"/>
                <a:ea typeface="メイリオ" panose="020B0604030504040204" pitchFamily="50" charset="-128"/>
              </a:rPr>
              <a:t>警備費分担金</a:t>
            </a:r>
            <a:endParaRPr lang="en-US" altLang="ja-JP" sz="1000" dirty="0">
              <a:solidFill>
                <a:schemeClr val="bg1"/>
              </a:solidFill>
              <a:latin typeface="メイリオ" panose="020B0604030504040204" pitchFamily="50" charset="-128"/>
              <a:ea typeface="メイリオ" panose="020B0604030504040204" pitchFamily="50" charset="-128"/>
            </a:endParaRPr>
          </a:p>
          <a:p>
            <a:pPr algn="ctr"/>
            <a:r>
              <a:rPr lang="ja-JP" altLang="en-US" sz="1000" spc="-158" dirty="0">
                <a:solidFill>
                  <a:schemeClr val="bg1"/>
                </a:solidFill>
                <a:latin typeface="メイリオ" panose="020B0604030504040204" pitchFamily="50" charset="-128"/>
                <a:ea typeface="メイリオ" panose="020B0604030504040204" pitchFamily="50" charset="-128"/>
              </a:rPr>
              <a:t>（</a:t>
            </a:r>
            <a:r>
              <a:rPr lang="en-US" altLang="ja-JP" sz="1000" spc="-158" dirty="0">
                <a:solidFill>
                  <a:schemeClr val="bg1"/>
                </a:solidFill>
                <a:latin typeface="メイリオ" panose="020B0604030504040204" pitchFamily="50" charset="-128"/>
                <a:ea typeface="メイリオ" panose="020B0604030504040204" pitchFamily="50" charset="-128"/>
              </a:rPr>
              <a:t>7</a:t>
            </a:r>
            <a:r>
              <a:rPr lang="ja-JP" altLang="en-US" sz="1000" spc="-158" dirty="0">
                <a:solidFill>
                  <a:schemeClr val="bg1"/>
                </a:solidFill>
                <a:latin typeface="メイリオ" panose="020B0604030504040204" pitchFamily="50" charset="-128"/>
                <a:ea typeface="メイリオ" panose="020B0604030504040204" pitchFamily="50" charset="-128"/>
              </a:rPr>
              <a:t>百万円）</a:t>
            </a:r>
          </a:p>
        </p:txBody>
      </p:sp>
      <p:sp>
        <p:nvSpPr>
          <p:cNvPr id="18" name="正方形/長方形 17"/>
          <p:cNvSpPr/>
          <p:nvPr/>
        </p:nvSpPr>
        <p:spPr>
          <a:xfrm>
            <a:off x="5294521" y="4222674"/>
            <a:ext cx="907455" cy="4028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64" tIns="48182" rIns="96364" bIns="48182" numCol="1" spcCol="0" rtlCol="0" fromWordArt="0" anchor="b" anchorCtr="0" forceAA="0" compatLnSpc="1">
            <a:prstTxWarp prst="textNoShape">
              <a:avLst/>
            </a:prstTxWarp>
            <a:noAutofit/>
          </a:bodyPr>
          <a:lstStyle/>
          <a:p>
            <a:pPr algn="ctr"/>
            <a:r>
              <a:rPr lang="ja-JP" altLang="en-US" sz="1265" b="1" dirty="0">
                <a:solidFill>
                  <a:schemeClr val="tx1"/>
                </a:solidFill>
                <a:latin typeface="メイリオ" panose="020B0604030504040204" pitchFamily="50" charset="-128"/>
                <a:ea typeface="メイリオ" panose="020B0604030504040204" pitchFamily="50" charset="-128"/>
              </a:rPr>
              <a:t>（収入）</a:t>
            </a:r>
          </a:p>
        </p:txBody>
      </p:sp>
      <p:sp>
        <p:nvSpPr>
          <p:cNvPr id="19" name="正方形/長方形 18"/>
          <p:cNvSpPr/>
          <p:nvPr/>
        </p:nvSpPr>
        <p:spPr>
          <a:xfrm>
            <a:off x="7308209" y="4227661"/>
            <a:ext cx="895442" cy="402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64" tIns="48182" rIns="96364" bIns="48182" numCol="1" spcCol="0" rtlCol="0" fromWordArt="0" anchor="b" anchorCtr="0" forceAA="0" compatLnSpc="1">
            <a:prstTxWarp prst="textNoShape">
              <a:avLst/>
            </a:prstTxWarp>
            <a:noAutofit/>
          </a:bodyPr>
          <a:lstStyle/>
          <a:p>
            <a:pPr algn="ctr"/>
            <a:r>
              <a:rPr lang="ja-JP" altLang="en-US" sz="1265" b="1" dirty="0">
                <a:solidFill>
                  <a:schemeClr val="tx1"/>
                </a:solidFill>
                <a:latin typeface="メイリオ" panose="020B0604030504040204" pitchFamily="50" charset="-128"/>
                <a:ea typeface="メイリオ" panose="020B0604030504040204" pitchFamily="50" charset="-128"/>
              </a:rPr>
              <a:t>（支出）</a:t>
            </a:r>
          </a:p>
        </p:txBody>
      </p:sp>
      <p:sp>
        <p:nvSpPr>
          <p:cNvPr id="20" name="正方形/長方形 19"/>
          <p:cNvSpPr/>
          <p:nvPr/>
        </p:nvSpPr>
        <p:spPr>
          <a:xfrm>
            <a:off x="5541143" y="6301116"/>
            <a:ext cx="1281498" cy="402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64" tIns="48182" rIns="96364" bIns="48182" numCol="1" spcCol="0" rtlCol="0" fromWordArt="0" anchor="b" anchorCtr="0" forceAA="0" compatLnSpc="1">
            <a:prstTxWarp prst="textNoShape">
              <a:avLst/>
            </a:prstTxWarp>
            <a:noAutofit/>
          </a:bodyPr>
          <a:lstStyle/>
          <a:p>
            <a:pPr algn="ctr"/>
            <a:r>
              <a:rPr lang="ja-JP" altLang="en-US" sz="900" dirty="0" smtClean="0">
                <a:solidFill>
                  <a:schemeClr val="tx1"/>
                </a:solidFill>
                <a:latin typeface="メイリオ" panose="020B0604030504040204" pitchFamily="50" charset="-128"/>
                <a:ea typeface="メイリオ" panose="020B0604030504040204" pitchFamily="50" charset="-128"/>
              </a:rPr>
              <a:t>リニューアル後</a:t>
            </a:r>
            <a:endParaRPr lang="en-US" altLang="ja-JP" sz="900" dirty="0" smtClean="0">
              <a:solidFill>
                <a:schemeClr val="tx1"/>
              </a:solidFill>
              <a:latin typeface="メイリオ" panose="020B0604030504040204" pitchFamily="50" charset="-128"/>
              <a:ea typeface="メイリオ" panose="020B0604030504040204" pitchFamily="50" charset="-128"/>
            </a:endParaRPr>
          </a:p>
          <a:p>
            <a:pPr algn="ctr"/>
            <a:r>
              <a:rPr lang="ja-JP" altLang="en-US" sz="900" dirty="0" smtClean="0">
                <a:solidFill>
                  <a:schemeClr val="tx1"/>
                </a:solidFill>
                <a:latin typeface="メイリオ" panose="020B0604030504040204" pitchFamily="50" charset="-128"/>
                <a:ea typeface="メイリオ" panose="020B0604030504040204" pitchFamily="50" charset="-128"/>
              </a:rPr>
              <a:t>（</a:t>
            </a:r>
            <a:r>
              <a:rPr lang="en-US" altLang="ja-JP" sz="900" dirty="0" smtClean="0">
                <a:solidFill>
                  <a:schemeClr val="tx1"/>
                </a:solidFill>
                <a:latin typeface="メイリオ" panose="020B0604030504040204" pitchFamily="50" charset="-128"/>
                <a:ea typeface="メイリオ" panose="020B0604030504040204" pitchFamily="50" charset="-128"/>
              </a:rPr>
              <a:t>2017</a:t>
            </a:r>
            <a:r>
              <a:rPr lang="ja-JP" altLang="en-US" sz="900" dirty="0" smtClean="0">
                <a:solidFill>
                  <a:schemeClr val="tx1"/>
                </a:solidFill>
                <a:latin typeface="メイリオ" panose="020B0604030504040204" pitchFamily="50" charset="-128"/>
                <a:ea typeface="メイリオ" panose="020B0604030504040204" pitchFamily="50" charset="-128"/>
              </a:rPr>
              <a:t>）</a:t>
            </a:r>
            <a:endParaRPr lang="ja-JP" altLang="en-US" sz="900" dirty="0">
              <a:solidFill>
                <a:schemeClr val="tx1"/>
              </a:solidFill>
              <a:latin typeface="メイリオ" panose="020B0604030504040204" pitchFamily="50" charset="-128"/>
              <a:ea typeface="メイリオ" panose="020B0604030504040204" pitchFamily="50" charset="-128"/>
            </a:endParaRPr>
          </a:p>
        </p:txBody>
      </p:sp>
      <p:sp>
        <p:nvSpPr>
          <p:cNvPr id="21" name="上矢印 20"/>
          <p:cNvSpPr/>
          <p:nvPr/>
        </p:nvSpPr>
        <p:spPr>
          <a:xfrm rot="19260000" flipV="1">
            <a:off x="8048235" y="5188786"/>
            <a:ext cx="265569" cy="569077"/>
          </a:xfrm>
          <a:prstGeom prst="upArrow">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64" tIns="48182" rIns="96364" bIns="48182" numCol="1" spcCol="0" rtlCol="0" fromWordArt="0" anchor="ctr" anchorCtr="0" forceAA="0" compatLnSpc="1">
            <a:prstTxWarp prst="textNoShape">
              <a:avLst/>
            </a:prstTxWarp>
            <a:noAutofit/>
          </a:bodyPr>
          <a:lstStyle/>
          <a:p>
            <a:pPr algn="ctr"/>
            <a:endParaRPr lang="ja-JP" altLang="en-US" sz="2077"/>
          </a:p>
        </p:txBody>
      </p:sp>
      <p:sp>
        <p:nvSpPr>
          <p:cNvPr id="25" name="正方形/長方形 24"/>
          <p:cNvSpPr/>
          <p:nvPr/>
        </p:nvSpPr>
        <p:spPr>
          <a:xfrm>
            <a:off x="335442" y="1550932"/>
            <a:ext cx="4694737" cy="235636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5877" tIns="37938" rIns="75877" bIns="37938" numCol="1" spcCol="0" rtlCol="0" fromWordArt="0" anchor="t" anchorCtr="0" forceAA="0" compatLnSpc="1">
            <a:prstTxWarp prst="textNoShape">
              <a:avLst/>
            </a:prstTxWarp>
            <a:noAutofit/>
          </a:bodyPr>
          <a:lstStyle/>
          <a:p>
            <a:pPr marL="180674" indent="-180674">
              <a:lnSpc>
                <a:spcPts val="1500"/>
              </a:lnSpc>
              <a:spcBef>
                <a:spcPts val="600"/>
              </a:spcBef>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平日も沢山の人で賑わうようになり、お散歩の子どもやカップルなど</a:t>
            </a:r>
            <a:r>
              <a:rPr lang="ja-JP" altLang="en-US"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若い世代が目立つ</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ように</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なった。</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0674" indent="-180674">
              <a:lnSpc>
                <a:spcPts val="1500"/>
              </a:lnSpc>
              <a:spcBef>
                <a:spcPts val="600"/>
              </a:spcBef>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日常づかいからイベントづかいまで、</a:t>
            </a:r>
            <a:r>
              <a:rPr lang="ja-JP" altLang="en-US"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多様な使われ方</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がなされるように</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なった。</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0674" indent="-180674">
              <a:lnSpc>
                <a:spcPts val="1500"/>
              </a:lnSpc>
              <a:spcBef>
                <a:spcPts val="600"/>
              </a:spcBef>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イルミネーションや桜のライトアップなど、</a:t>
            </a:r>
            <a:r>
              <a:rPr lang="ja-JP" altLang="en-US"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夜間景観形成</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の工夫がなされて</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いる。</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0674" indent="-180674">
              <a:lnSpc>
                <a:spcPts val="1500"/>
              </a:lnSpc>
              <a:spcBef>
                <a:spcPts val="600"/>
              </a:spcBef>
              <a:buFont typeface="Arial" panose="020B0604020202020204" pitchFamily="34" charset="0"/>
              <a:buChar char="•"/>
            </a:pP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運営管理面での予算措置や</a:t>
            </a:r>
            <a:r>
              <a:rPr lang="ja-JP" altLang="en-US"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対応が迅速で</a:t>
            </a:r>
            <a:r>
              <a:rPr lang="ja-JP" altLang="en-US" sz="14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柔軟</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80674" indent="-180674">
              <a:lnSpc>
                <a:spcPts val="1500"/>
              </a:lnSpc>
              <a:spcBef>
                <a:spcPts val="600"/>
              </a:spcBef>
              <a:buFont typeface="Arial" panose="020B0604020202020204" pitchFamily="34" charset="0"/>
              <a:buChar char="•"/>
            </a:pPr>
            <a:r>
              <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SNS</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やテレビ・雑誌での取り上げも多く、てんしばが賑わうことで、</a:t>
            </a:r>
            <a:r>
              <a:rPr lang="ja-JP" altLang="en-US" sz="14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天王寺公園やエリアのイメージに変化</a:t>
            </a:r>
            <a:r>
              <a:rPr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が起きつつ</a:t>
            </a:r>
            <a:r>
              <a:rPr lang="ja-JP" altLang="en-US" sz="140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ある。</a:t>
            </a:r>
            <a:endParaRPr lang="en-US" altLang="ja-JP"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6" name="正方形/長方形 25"/>
          <p:cNvSpPr/>
          <p:nvPr/>
        </p:nvSpPr>
        <p:spPr>
          <a:xfrm>
            <a:off x="5255613" y="699821"/>
            <a:ext cx="1975487" cy="270110"/>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lIns="189692" tIns="50591" rIns="101182" bIns="50591" rtlCol="0" anchor="ctr"/>
          <a:lstStyle/>
          <a:p>
            <a:pPr marL="0" lvl="1">
              <a:lnSpc>
                <a:spcPts val="2951"/>
              </a:lnSpc>
            </a:pPr>
            <a:r>
              <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リニューアル前</a:t>
            </a:r>
            <a:r>
              <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p:cNvSpPr/>
          <p:nvPr/>
        </p:nvSpPr>
        <p:spPr>
          <a:xfrm>
            <a:off x="7195297" y="708690"/>
            <a:ext cx="1920103" cy="261910"/>
          </a:xfrm>
          <a:prstGeom prst="rect">
            <a:avLst/>
          </a:prstGeom>
          <a:noFill/>
          <a:ln w="15875">
            <a:noFill/>
          </a:ln>
        </p:spPr>
        <p:style>
          <a:lnRef idx="2">
            <a:schemeClr val="accent1">
              <a:shade val="50000"/>
            </a:schemeClr>
          </a:lnRef>
          <a:fillRef idx="1">
            <a:schemeClr val="accent1"/>
          </a:fillRef>
          <a:effectRef idx="0">
            <a:schemeClr val="accent1"/>
          </a:effectRef>
          <a:fontRef idx="minor">
            <a:schemeClr val="lt1"/>
          </a:fontRef>
        </p:style>
        <p:txBody>
          <a:bodyPr lIns="189692" tIns="50591" rIns="101182" bIns="50591" rtlCol="0" anchor="ctr"/>
          <a:lstStyle/>
          <a:p>
            <a:pPr marL="0" lvl="1">
              <a:lnSpc>
                <a:spcPts val="2951"/>
              </a:lnSpc>
            </a:pPr>
            <a:r>
              <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リニューアル後</a:t>
            </a:r>
            <a:r>
              <a:rPr lang="en-US" altLang="ja-JP" sz="1200" b="1"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8" name="Picture 2"/>
          <p:cNvPicPr>
            <a:picLocks noChangeArrowheads="1"/>
          </p:cNvPicPr>
          <p:nvPr/>
        </p:nvPicPr>
        <p:blipFill>
          <a:blip r:embed="rId3" cstate="email">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5596864" y="1008792"/>
            <a:ext cx="1260000" cy="900000"/>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9" name="Picture 2"/>
          <p:cNvPicPr>
            <a:picLocks noChangeArrowheads="1"/>
          </p:cNvPicPr>
          <p:nvPr/>
        </p:nvPicPr>
        <p:blipFill>
          <a:blip r:embed="rId5" cstate="email">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5596864" y="1979637"/>
            <a:ext cx="1260000" cy="900000"/>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0" name="図 29"/>
          <p:cNvPicPr>
            <a:picLocks/>
          </p:cNvPicPr>
          <p:nvPr/>
        </p:nvPicPr>
        <p:blipFill>
          <a:blip r:embed="rId7" cstate="email">
            <a:extLst>
              <a:ext uri="{28A0092B-C50C-407E-A947-70E740481C1C}">
                <a14:useLocalDpi xmlns:a14="http://schemas.microsoft.com/office/drawing/2010/main"/>
              </a:ext>
            </a:extLst>
          </a:blip>
          <a:stretch>
            <a:fillRect/>
          </a:stretch>
        </p:blipFill>
        <p:spPr>
          <a:xfrm>
            <a:off x="7536883" y="1008792"/>
            <a:ext cx="1440000" cy="900000"/>
          </a:xfrm>
          <a:prstGeom prst="rect">
            <a:avLst/>
          </a:prstGeom>
          <a:ln w="3175">
            <a:solidFill>
              <a:schemeClr val="tx1"/>
            </a:solidFill>
          </a:ln>
        </p:spPr>
      </p:pic>
      <p:pic>
        <p:nvPicPr>
          <p:cNvPr id="31" name="図 30"/>
          <p:cNvPicPr>
            <a:picLocks/>
          </p:cNvPicPr>
          <p:nvPr/>
        </p:nvPicPr>
        <p:blipFill>
          <a:blip r:embed="rId8" cstate="email">
            <a:extLst>
              <a:ext uri="{28A0092B-C50C-407E-A947-70E740481C1C}">
                <a14:useLocalDpi xmlns:a14="http://schemas.microsoft.com/office/drawing/2010/main"/>
              </a:ext>
            </a:extLst>
          </a:blip>
          <a:stretch>
            <a:fillRect/>
          </a:stretch>
        </p:blipFill>
        <p:spPr>
          <a:xfrm>
            <a:off x="7536883" y="1977052"/>
            <a:ext cx="1440000" cy="900000"/>
          </a:xfrm>
          <a:prstGeom prst="rect">
            <a:avLst/>
          </a:prstGeom>
          <a:ln w="3175">
            <a:solidFill>
              <a:schemeClr val="tx1"/>
            </a:solidFill>
          </a:ln>
        </p:spPr>
      </p:pic>
      <p:pic>
        <p:nvPicPr>
          <p:cNvPr id="32" name="Picture 3"/>
          <p:cNvPicPr>
            <a:picLocks noChangeArrowheads="1"/>
          </p:cNvPicPr>
          <p:nvPr/>
        </p:nvPicPr>
        <p:blipFill>
          <a:blip r:embed="rId9" cstate="email">
            <a:extLst>
              <a:ext uri="{BEBA8EAE-BF5A-486C-A8C5-ECC9F3942E4B}">
                <a14:imgProps xmlns:a14="http://schemas.microsoft.com/office/drawing/2010/main">
                  <a14:imgLayer r:embed="rId10">
                    <a14:imgEffect>
                      <a14:brightnessContrast contrast="20000"/>
                    </a14:imgEffect>
                  </a14:imgLayer>
                </a14:imgProps>
              </a:ext>
              <a:ext uri="{28A0092B-C50C-407E-A947-70E740481C1C}">
                <a14:useLocalDpi xmlns:a14="http://schemas.microsoft.com/office/drawing/2010/main"/>
              </a:ext>
            </a:extLst>
          </a:blip>
          <a:srcRect/>
          <a:stretch>
            <a:fillRect/>
          </a:stretch>
        </p:blipFill>
        <p:spPr bwMode="auto">
          <a:xfrm>
            <a:off x="5596864" y="2951040"/>
            <a:ext cx="1260000" cy="900000"/>
          </a:xfrm>
          <a:prstGeom prst="rect">
            <a:avLst/>
          </a:prstGeom>
          <a:noFill/>
          <a:ln w="31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33" name="Picture 11"/>
          <p:cNvPicPr>
            <a:picLocks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7536883" y="2951040"/>
            <a:ext cx="1440000" cy="900000"/>
          </a:xfrm>
          <a:prstGeom prst="rect">
            <a:avLst/>
          </a:prstGeom>
          <a:ln w="3175">
            <a:solidFill>
              <a:schemeClr val="tx1"/>
            </a:solidFill>
            <a:miter lim="800000"/>
            <a:headEnd/>
            <a:tailEnd/>
          </a:ln>
          <a:effectLst/>
          <a:extLst>
            <a:ext uri="{909E8E84-426E-40DD-AFC4-6F175D3DCCD1}">
              <a14:hiddenFill xmlns:a14="http://schemas.microsoft.com/office/drawing/2010/main">
                <a:solidFill>
                  <a:schemeClr val="accent1"/>
                </a:solidFill>
              </a14:hiddenFill>
            </a:ext>
          </a:extLst>
        </p:spPr>
      </p:pic>
      <p:sp>
        <p:nvSpPr>
          <p:cNvPr id="34" name="二等辺三角形 33"/>
          <p:cNvSpPr/>
          <p:nvPr/>
        </p:nvSpPr>
        <p:spPr>
          <a:xfrm rot="5400000">
            <a:off x="6920543" y="2263270"/>
            <a:ext cx="567024" cy="324709"/>
          </a:xfrm>
          <a:prstGeom prst="triangle">
            <a:avLst/>
          </a:prstGeom>
          <a:solidFill>
            <a:srgbClr val="FF000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64" tIns="48182" rIns="96364" bIns="48182" numCol="1" spcCol="0" rtlCol="0" fromWordArt="0" anchor="ctr" anchorCtr="0" forceAA="0" compatLnSpc="1">
            <a:prstTxWarp prst="textNoShape">
              <a:avLst/>
            </a:prstTxWarp>
            <a:noAutofit/>
          </a:bodyPr>
          <a:lstStyle/>
          <a:p>
            <a:pPr algn="ctr"/>
            <a:endParaRPr lang="ja-JP" altLang="en-US" sz="2077">
              <a:solidFill>
                <a:srgbClr val="FF0000"/>
              </a:solidFill>
              <a:latin typeface="メイリオ" panose="020B0604030504040204" pitchFamily="50" charset="-128"/>
              <a:ea typeface="メイリオ" panose="020B0604030504040204" pitchFamily="50" charset="-128"/>
            </a:endParaRPr>
          </a:p>
        </p:txBody>
      </p:sp>
      <p:sp>
        <p:nvSpPr>
          <p:cNvPr id="35" name="正方形/長方形 34"/>
          <p:cNvSpPr/>
          <p:nvPr/>
        </p:nvSpPr>
        <p:spPr>
          <a:xfrm>
            <a:off x="6656032" y="6287468"/>
            <a:ext cx="1383658" cy="402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64" tIns="48182" rIns="96364" bIns="48182" numCol="1" spcCol="0" rtlCol="0" fromWordArt="0" anchor="b" anchorCtr="0" forceAA="0" compatLnSpc="1">
            <a:prstTxWarp prst="textNoShape">
              <a:avLst/>
            </a:prstTxWarp>
            <a:noAutofit/>
          </a:bodyPr>
          <a:lstStyle/>
          <a:p>
            <a:pPr algn="ctr"/>
            <a:r>
              <a:rPr lang="ja-JP" altLang="en-US" sz="900" dirty="0" smtClean="0">
                <a:solidFill>
                  <a:schemeClr val="tx1"/>
                </a:solidFill>
                <a:latin typeface="メイリオ" panose="020B0604030504040204" pitchFamily="50" charset="-128"/>
                <a:ea typeface="メイリオ" panose="020B0604030504040204" pitchFamily="50" charset="-128"/>
              </a:rPr>
              <a:t>リニューアル前</a:t>
            </a:r>
            <a:endParaRPr lang="en-US" altLang="ja-JP" sz="900" dirty="0" smtClean="0">
              <a:solidFill>
                <a:schemeClr val="tx1"/>
              </a:solidFill>
              <a:latin typeface="メイリオ" panose="020B0604030504040204" pitchFamily="50" charset="-128"/>
              <a:ea typeface="メイリオ" panose="020B0604030504040204" pitchFamily="50" charset="-128"/>
            </a:endParaRPr>
          </a:p>
          <a:p>
            <a:pPr algn="ctr"/>
            <a:r>
              <a:rPr lang="ja-JP" altLang="en-US" sz="900" dirty="0" smtClean="0">
                <a:solidFill>
                  <a:schemeClr val="tx1"/>
                </a:solidFill>
                <a:latin typeface="メイリオ" panose="020B0604030504040204" pitchFamily="50" charset="-128"/>
                <a:ea typeface="メイリオ" panose="020B0604030504040204" pitchFamily="50" charset="-128"/>
              </a:rPr>
              <a:t>（</a:t>
            </a:r>
            <a:r>
              <a:rPr lang="en-US" altLang="ja-JP" sz="900" dirty="0" smtClean="0">
                <a:solidFill>
                  <a:schemeClr val="tx1"/>
                </a:solidFill>
                <a:latin typeface="メイリオ" panose="020B0604030504040204" pitchFamily="50" charset="-128"/>
                <a:ea typeface="メイリオ" panose="020B0604030504040204" pitchFamily="50" charset="-128"/>
              </a:rPr>
              <a:t>2014</a:t>
            </a:r>
            <a:r>
              <a:rPr lang="ja-JP" altLang="en-US" sz="900" dirty="0" smtClean="0">
                <a:solidFill>
                  <a:schemeClr val="tx1"/>
                </a:solidFill>
                <a:latin typeface="メイリオ" panose="020B0604030504040204" pitchFamily="50" charset="-128"/>
                <a:ea typeface="メイリオ" panose="020B0604030504040204" pitchFamily="50" charset="-128"/>
              </a:rPr>
              <a:t>）</a:t>
            </a:r>
            <a:endParaRPr lang="ja-JP" altLang="en-US" sz="900" dirty="0">
              <a:solidFill>
                <a:schemeClr val="tx1"/>
              </a:solidFill>
              <a:latin typeface="メイリオ" panose="020B0604030504040204" pitchFamily="50" charset="-128"/>
              <a:ea typeface="メイリオ" panose="020B0604030504040204" pitchFamily="50" charset="-128"/>
            </a:endParaRPr>
          </a:p>
        </p:txBody>
      </p:sp>
      <p:sp>
        <p:nvSpPr>
          <p:cNvPr id="36" name="正方形/長方形 35"/>
          <p:cNvSpPr/>
          <p:nvPr/>
        </p:nvSpPr>
        <p:spPr>
          <a:xfrm>
            <a:off x="7617352" y="6287468"/>
            <a:ext cx="1281498" cy="4028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64" tIns="48182" rIns="96364" bIns="48182" numCol="1" spcCol="0" rtlCol="0" fromWordArt="0" anchor="b" anchorCtr="0" forceAA="0" compatLnSpc="1">
            <a:prstTxWarp prst="textNoShape">
              <a:avLst/>
            </a:prstTxWarp>
            <a:noAutofit/>
          </a:bodyPr>
          <a:lstStyle/>
          <a:p>
            <a:pPr algn="ctr"/>
            <a:r>
              <a:rPr lang="ja-JP" altLang="en-US" sz="900" dirty="0" smtClean="0">
                <a:solidFill>
                  <a:schemeClr val="tx1"/>
                </a:solidFill>
                <a:latin typeface="メイリオ" panose="020B0604030504040204" pitchFamily="50" charset="-128"/>
                <a:ea typeface="メイリオ" panose="020B0604030504040204" pitchFamily="50" charset="-128"/>
              </a:rPr>
              <a:t>リニューアル後</a:t>
            </a:r>
            <a:endParaRPr lang="en-US" altLang="ja-JP" sz="900" dirty="0" smtClean="0">
              <a:solidFill>
                <a:schemeClr val="tx1"/>
              </a:solidFill>
              <a:latin typeface="メイリオ" panose="020B0604030504040204" pitchFamily="50" charset="-128"/>
              <a:ea typeface="メイリオ" panose="020B0604030504040204" pitchFamily="50" charset="-128"/>
            </a:endParaRPr>
          </a:p>
          <a:p>
            <a:pPr algn="ctr"/>
            <a:r>
              <a:rPr lang="ja-JP" altLang="en-US" sz="900" dirty="0" smtClean="0">
                <a:solidFill>
                  <a:schemeClr val="tx1"/>
                </a:solidFill>
                <a:latin typeface="メイリオ" panose="020B0604030504040204" pitchFamily="50" charset="-128"/>
                <a:ea typeface="メイリオ" panose="020B0604030504040204" pitchFamily="50" charset="-128"/>
              </a:rPr>
              <a:t>（</a:t>
            </a:r>
            <a:r>
              <a:rPr lang="en-US" altLang="ja-JP" sz="900" dirty="0" smtClean="0">
                <a:solidFill>
                  <a:schemeClr val="tx1"/>
                </a:solidFill>
                <a:latin typeface="メイリオ" panose="020B0604030504040204" pitchFamily="50" charset="-128"/>
                <a:ea typeface="メイリオ" panose="020B0604030504040204" pitchFamily="50" charset="-128"/>
              </a:rPr>
              <a:t>2017</a:t>
            </a:r>
            <a:r>
              <a:rPr lang="ja-JP" altLang="en-US" sz="900" dirty="0" smtClean="0">
                <a:solidFill>
                  <a:schemeClr val="tx1"/>
                </a:solidFill>
                <a:latin typeface="メイリオ" panose="020B0604030504040204" pitchFamily="50" charset="-128"/>
                <a:ea typeface="メイリオ" panose="020B0604030504040204" pitchFamily="50" charset="-128"/>
              </a:rPr>
              <a:t>）</a:t>
            </a:r>
            <a:endParaRPr lang="ja-JP" altLang="en-US" sz="900" dirty="0">
              <a:solidFill>
                <a:schemeClr val="tx1"/>
              </a:solidFill>
              <a:latin typeface="メイリオ" panose="020B0604030504040204" pitchFamily="50" charset="-128"/>
              <a:ea typeface="メイリオ" panose="020B0604030504040204" pitchFamily="50" charset="-128"/>
            </a:endParaRPr>
          </a:p>
        </p:txBody>
      </p:sp>
      <p:sp>
        <p:nvSpPr>
          <p:cNvPr id="38" name="正方形/長方形 37"/>
          <p:cNvSpPr/>
          <p:nvPr/>
        </p:nvSpPr>
        <p:spPr>
          <a:xfrm>
            <a:off x="226439" y="3915735"/>
            <a:ext cx="8748815" cy="28226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55"/>
          </a:p>
        </p:txBody>
      </p:sp>
      <p:pic>
        <p:nvPicPr>
          <p:cNvPr id="40" name="Picture 2"/>
          <p:cNvPicPr>
            <a:picLocks noChangeAspect="1" noChangeArrowheads="1"/>
          </p:cNvPicPr>
          <p:nvPr/>
        </p:nvPicPr>
        <p:blipFill>
          <a:blip r:embed="rId12" cstate="email">
            <a:extLst>
              <a:ext uri="{28A0092B-C50C-407E-A947-70E740481C1C}">
                <a14:useLocalDpi xmlns:a14="http://schemas.microsoft.com/office/drawing/2010/main"/>
              </a:ext>
            </a:extLst>
          </a:blip>
          <a:srcRect/>
          <a:stretch>
            <a:fillRect/>
          </a:stretch>
        </p:blipFill>
        <p:spPr bwMode="auto">
          <a:xfrm>
            <a:off x="374057" y="4299744"/>
            <a:ext cx="4011387" cy="266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正方形/長方形 10"/>
          <p:cNvSpPr/>
          <p:nvPr/>
        </p:nvSpPr>
        <p:spPr>
          <a:xfrm>
            <a:off x="326431" y="4307361"/>
            <a:ext cx="4822753" cy="290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64" tIns="48182" rIns="96364" bIns="48182" numCol="1" spcCol="0" rtlCol="0" fromWordArt="0" anchor="ctr" anchorCtr="0" forceAA="0" compatLnSpc="1">
            <a:prstTxWarp prst="textNoShape">
              <a:avLst/>
            </a:prstTxWarp>
            <a:noAutofit/>
          </a:bodyPr>
          <a:lstStyle/>
          <a:p>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リニューアル後１年間の来園者数 約</a:t>
            </a:r>
            <a:r>
              <a:rPr lang="en-US" altLang="ja-JP"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420</a:t>
            </a:r>
            <a:r>
              <a:rPr lang="ja-JP" altLang="en-US" sz="11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万人</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従前の約</a:t>
            </a:r>
            <a:r>
              <a:rPr lang="en-US" altLang="ja-JP"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3</a:t>
            </a:r>
            <a:r>
              <a:rPr lang="ja-JP" altLang="en-US" sz="12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倍</a:t>
            </a:r>
            <a:r>
              <a:rPr lang="ja-JP" altLang="en-US" sz="12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a:t>
            </a:r>
          </a:p>
        </p:txBody>
      </p:sp>
      <p:cxnSp>
        <p:nvCxnSpPr>
          <p:cNvPr id="3" name="直線コネクタ 2"/>
          <p:cNvCxnSpPr/>
          <p:nvPr/>
        </p:nvCxnSpPr>
        <p:spPr>
          <a:xfrm>
            <a:off x="4823717" y="6234605"/>
            <a:ext cx="3954578" cy="0"/>
          </a:xfrm>
          <a:prstGeom prst="line">
            <a:avLst/>
          </a:prstGeom>
        </p:spPr>
        <p:style>
          <a:lnRef idx="1">
            <a:schemeClr val="accent1"/>
          </a:lnRef>
          <a:fillRef idx="0">
            <a:schemeClr val="accent1"/>
          </a:fillRef>
          <a:effectRef idx="0">
            <a:schemeClr val="accent1"/>
          </a:effectRef>
          <a:fontRef idx="minor">
            <a:schemeClr val="tx1"/>
          </a:fontRef>
        </p:style>
      </p:cxnSp>
      <p:sp>
        <p:nvSpPr>
          <p:cNvPr id="39" name="角丸四角形 38"/>
          <p:cNvSpPr/>
          <p:nvPr/>
        </p:nvSpPr>
        <p:spPr>
          <a:xfrm>
            <a:off x="283699" y="789008"/>
            <a:ext cx="4814076" cy="646067"/>
          </a:xfrm>
          <a:prstGeom prst="roundRect">
            <a:avLst>
              <a:gd name="adj" fmla="val 13437"/>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defTabSz="1056041">
              <a:defRPr/>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○施設のリニューアルと賑わい創出、来園者数の増加、市の財政負担軽減も実現。</a:t>
            </a: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1" y="5652"/>
            <a:ext cx="4258101" cy="307777"/>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rPr>
              <a:t>官民連携による特色ある施設運営の実現 ②</a:t>
            </a:r>
            <a:endParaRPr kumimoji="1" lang="ja-JP" altLang="en-US" sz="1400" dirty="0">
              <a:latin typeface="Meiryo UI" panose="020B0604030504040204" pitchFamily="50" charset="-128"/>
              <a:ea typeface="Meiryo UI" panose="020B0604030504040204" pitchFamily="50" charset="-128"/>
            </a:endParaRPr>
          </a:p>
        </p:txBody>
      </p:sp>
      <p:sp>
        <p:nvSpPr>
          <p:cNvPr id="42" name="正方形/長方形 41"/>
          <p:cNvSpPr/>
          <p:nvPr/>
        </p:nvSpPr>
        <p:spPr>
          <a:xfrm>
            <a:off x="8402481" y="6451882"/>
            <a:ext cx="703572" cy="2737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6364" tIns="48182" rIns="96364" bIns="48182" numCol="1" spcCol="0" rtlCol="0" fromWordArt="0" anchor="b" anchorCtr="0" forceAA="0" compatLnSpc="1">
            <a:prstTxWarp prst="textNoShape">
              <a:avLst/>
            </a:prstTxWarp>
            <a:noAutofit/>
          </a:bodyPr>
          <a:lstStyle/>
          <a:p>
            <a:pPr algn="r"/>
            <a:r>
              <a:rPr lang="ja-JP" altLang="en-US" sz="900" dirty="0" smtClean="0">
                <a:solidFill>
                  <a:schemeClr val="tx1"/>
                </a:solidFill>
                <a:latin typeface="メイリオ" panose="020B0604030504040204" pitchFamily="50" charset="-128"/>
                <a:ea typeface="メイリオ" panose="020B0604030504040204" pitchFamily="50" charset="-128"/>
              </a:rPr>
              <a:t>（年度）</a:t>
            </a:r>
            <a:endParaRPr lang="ja-JP" altLang="en-US" sz="900" dirty="0">
              <a:solidFill>
                <a:schemeClr val="tx1"/>
              </a:solidFill>
              <a:latin typeface="メイリオ" panose="020B0604030504040204" pitchFamily="50" charset="-128"/>
              <a:ea typeface="メイリオ" panose="020B0604030504040204" pitchFamily="50" charset="-128"/>
            </a:endParaRPr>
          </a:p>
        </p:txBody>
      </p:sp>
      <p:sp>
        <p:nvSpPr>
          <p:cNvPr id="43" name="テキスト ボックス 42"/>
          <p:cNvSpPr txBox="1"/>
          <p:nvPr/>
        </p:nvSpPr>
        <p:spPr>
          <a:xfrm>
            <a:off x="3443802" y="103037"/>
            <a:ext cx="5614473" cy="400110"/>
          </a:xfrm>
          <a:prstGeom prst="rect">
            <a:avLst/>
          </a:prstGeom>
          <a:noFill/>
        </p:spPr>
        <p:txBody>
          <a:bodyPr wrap="square" rtlCol="0">
            <a:spAutoFit/>
          </a:bodyPr>
          <a:lstStyle/>
          <a:p>
            <a:r>
              <a:rPr lang="ja-JP" altLang="en-US" sz="2000" spc="-60" dirty="0">
                <a:latin typeface="Meiryo UI" panose="020B0604030504040204" pitchFamily="50" charset="-128"/>
                <a:ea typeface="Meiryo UI" panose="020B0604030504040204" pitchFamily="50" charset="-128"/>
              </a:rPr>
              <a:t>天王寺</a:t>
            </a:r>
            <a:r>
              <a:rPr lang="ja-JP" altLang="en-US" sz="2000" spc="-60" dirty="0" smtClean="0">
                <a:latin typeface="Meiryo UI" panose="020B0604030504040204" pitchFamily="50" charset="-128"/>
                <a:ea typeface="Meiryo UI" panose="020B0604030504040204" pitchFamily="50" charset="-128"/>
              </a:rPr>
              <a:t>公園エントランスエリア魅力創造・管理運営事業</a:t>
            </a:r>
            <a:endParaRPr kumimoji="1" lang="ja-JP" altLang="en-US" sz="2000" spc="-60" dirty="0">
              <a:latin typeface="Meiryo UI" panose="020B0604030504040204" pitchFamily="50" charset="-128"/>
              <a:ea typeface="Meiryo UI" panose="020B0604030504040204" pitchFamily="50" charset="-128"/>
            </a:endParaRPr>
          </a:p>
        </p:txBody>
      </p:sp>
      <p:sp>
        <p:nvSpPr>
          <p:cNvPr id="45" name="テキスト ボックス 44"/>
          <p:cNvSpPr txBox="1"/>
          <p:nvPr/>
        </p:nvSpPr>
        <p:spPr>
          <a:xfrm>
            <a:off x="3482073" y="414439"/>
            <a:ext cx="5652000" cy="276999"/>
          </a:xfrm>
          <a:prstGeom prst="rect">
            <a:avLst/>
          </a:prstGeom>
          <a:noFill/>
        </p:spPr>
        <p:txBody>
          <a:bodyPr wrap="square" lIns="36000" rIns="36000" rtlCol="0">
            <a:spAutoFit/>
          </a:bodyPr>
          <a:lstStyle/>
          <a:p>
            <a:r>
              <a:rPr lang="ja-JP" altLang="en-US" sz="1200" dirty="0">
                <a:latin typeface="Meiryo UI" panose="020B0604030504040204" pitchFamily="50" charset="-128"/>
                <a:ea typeface="Meiryo UI" panose="020B0604030504040204" pitchFamily="50" charset="-128"/>
              </a:rPr>
              <a:t>（天王寺公園</a:t>
            </a:r>
            <a:r>
              <a:rPr lang="ja-JP" altLang="en-US" sz="1200" dirty="0" smtClean="0">
                <a:latin typeface="Meiryo UI" panose="020B0604030504040204" pitchFamily="50" charset="-128"/>
                <a:ea typeface="Meiryo UI" panose="020B0604030504040204" pitchFamily="50" charset="-128"/>
              </a:rPr>
              <a:t>エントランスエリア（愛称：「てんしば」）リニューアルオープンに関する取組み）</a:t>
            </a:r>
            <a:endParaRPr kumimoji="1" lang="ja-JP" altLang="en-US" sz="12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246</a:t>
            </a:fld>
            <a:endParaRPr lang="ja-JP" altLang="en-US"/>
          </a:p>
        </p:txBody>
      </p:sp>
    </p:spTree>
    <p:extLst>
      <p:ext uri="{BB962C8B-B14F-4D97-AF65-F5344CB8AC3E}">
        <p14:creationId xmlns:p14="http://schemas.microsoft.com/office/powerpoint/2010/main" val="17258652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8101" y="133809"/>
            <a:ext cx="9067800"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rPr>
              <a:t>主な改革取組み　　③ 民間アイデアの積極的な取入れ（サウンディング型市場調査）</a:t>
            </a:r>
            <a:endParaRPr lang="en-US" altLang="ja-JP" sz="2000" dirty="0" smtClean="0">
              <a:latin typeface="Meiryo UI" panose="020B0604030504040204" pitchFamily="50" charset="-128"/>
              <a:ea typeface="Meiryo UI" panose="020B0604030504040204" pitchFamily="50" charset="-128"/>
            </a:endParaRPr>
          </a:p>
        </p:txBody>
      </p:sp>
      <p:cxnSp>
        <p:nvCxnSpPr>
          <p:cNvPr id="10" name="直線コネクタ 9"/>
          <p:cNvCxnSpPr/>
          <p:nvPr/>
        </p:nvCxnSpPr>
        <p:spPr>
          <a:xfrm>
            <a:off x="270457" y="667224"/>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343246" y="1754642"/>
            <a:ext cx="1173719" cy="338554"/>
          </a:xfrm>
          <a:prstGeom prst="rect">
            <a:avLst/>
          </a:prstGeom>
          <a:noFill/>
          <a:ln>
            <a:solidFill>
              <a:schemeClr val="bg1">
                <a:lumMod val="65000"/>
              </a:schemeClr>
            </a:solidFill>
          </a:ln>
        </p:spPr>
        <p:txBody>
          <a:bodyPr wrap="none" rtlCol="0">
            <a:spAutoFit/>
          </a:bodyPr>
          <a:lstStyle/>
          <a:p>
            <a:r>
              <a:rPr lang="ja-JP" altLang="en-US" sz="1600" dirty="0">
                <a:latin typeface="Meiryo UI" panose="020B0604030504040204" pitchFamily="50" charset="-128"/>
                <a:ea typeface="Meiryo UI" panose="020B0604030504040204" pitchFamily="50" charset="-128"/>
              </a:rPr>
              <a:t>改革</a:t>
            </a:r>
            <a:r>
              <a:rPr lang="ja-JP" altLang="en-US" sz="1600" dirty="0" smtClean="0">
                <a:latin typeface="Meiryo UI" panose="020B0604030504040204" pitchFamily="50" charset="-128"/>
                <a:ea typeface="Meiryo UI" panose="020B0604030504040204" pitchFamily="50" charset="-128"/>
              </a:rPr>
              <a:t>の取組</a:t>
            </a:r>
            <a:endParaRPr kumimoji="1" lang="ja-JP" altLang="en-US" sz="1600" dirty="0">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421234" y="2175246"/>
            <a:ext cx="8571414" cy="307777"/>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公平性と透明性を担保しつつ</a:t>
            </a:r>
            <a:r>
              <a:rPr lang="ja-JP" altLang="en-US" sz="1400" dirty="0" smtClean="0">
                <a:latin typeface="Meiryo UI" panose="020B0604030504040204" pitchFamily="50" charset="-128"/>
                <a:ea typeface="Meiryo UI" panose="020B0604030504040204" pitchFamily="50" charset="-128"/>
              </a:rPr>
              <a:t>、事業の実施前に、幅広く企業等の提案</a:t>
            </a:r>
            <a:r>
              <a:rPr lang="ja-JP" altLang="en-US" sz="1400" dirty="0">
                <a:latin typeface="Meiryo UI" panose="020B0604030504040204" pitchFamily="50" charset="-128"/>
                <a:ea typeface="Meiryo UI" panose="020B0604030504040204" pitchFamily="50" charset="-128"/>
              </a:rPr>
              <a:t>・意見</a:t>
            </a:r>
            <a:r>
              <a:rPr lang="ja-JP" altLang="en-US" sz="1400" dirty="0" smtClean="0">
                <a:latin typeface="Meiryo UI" panose="020B0604030504040204" pitchFamily="50" charset="-128"/>
                <a:ea typeface="Meiryo UI" panose="020B0604030504040204" pitchFamily="50" charset="-128"/>
              </a:rPr>
              <a:t>を募集</a:t>
            </a:r>
            <a:r>
              <a:rPr lang="ja-JP" altLang="en-US" sz="1400" dirty="0">
                <a:latin typeface="Meiryo UI" panose="020B0604030504040204" pitchFamily="50" charset="-128"/>
                <a:ea typeface="Meiryo UI" panose="020B0604030504040204" pitchFamily="50" charset="-128"/>
              </a:rPr>
              <a:t>し</a:t>
            </a:r>
            <a:r>
              <a:rPr lang="ja-JP" altLang="en-US" sz="1400" dirty="0" smtClean="0">
                <a:latin typeface="Meiryo UI" panose="020B0604030504040204" pitchFamily="50" charset="-128"/>
                <a:ea typeface="Meiryo UI" panose="020B0604030504040204" pitchFamily="50" charset="-128"/>
              </a:rPr>
              <a:t>、公募内容等に反映</a:t>
            </a:r>
            <a:endParaRPr kumimoji="1" lang="ja-JP" altLang="en-US" sz="1400" dirty="0">
              <a:latin typeface="Meiryo UI" panose="020B0604030504040204" pitchFamily="50" charset="-128"/>
              <a:ea typeface="Meiryo UI" panose="020B0604030504040204" pitchFamily="50" charset="-128"/>
            </a:endParaRPr>
          </a:p>
        </p:txBody>
      </p:sp>
      <p:pic>
        <p:nvPicPr>
          <p:cNvPr id="11" name="図 10" descr="D:\UedaYu\Desktop\nagare5.png"/>
          <p:cNvPicPr/>
          <p:nvPr/>
        </p:nvPicPr>
        <p:blipFill>
          <a:blip r:embed="rId2">
            <a:extLst>
              <a:ext uri="{28A0092B-C50C-407E-A947-70E740481C1C}">
                <a14:useLocalDpi xmlns:a14="http://schemas.microsoft.com/office/drawing/2010/main" val="0"/>
              </a:ext>
            </a:extLst>
          </a:blip>
          <a:srcRect/>
          <a:stretch>
            <a:fillRect/>
          </a:stretch>
        </p:blipFill>
        <p:spPr bwMode="auto">
          <a:xfrm>
            <a:off x="686967" y="3496280"/>
            <a:ext cx="7717482" cy="1612776"/>
          </a:xfrm>
          <a:prstGeom prst="rect">
            <a:avLst/>
          </a:prstGeom>
          <a:noFill/>
          <a:ln>
            <a:noFill/>
          </a:ln>
        </p:spPr>
      </p:pic>
      <p:sp>
        <p:nvSpPr>
          <p:cNvPr id="4" name="正方形/長方形 3"/>
          <p:cNvSpPr/>
          <p:nvPr/>
        </p:nvSpPr>
        <p:spPr>
          <a:xfrm>
            <a:off x="394310" y="2491035"/>
            <a:ext cx="8479235" cy="1277273"/>
          </a:xfrm>
          <a:prstGeom prst="rect">
            <a:avLst/>
          </a:prstGeom>
        </p:spPr>
        <p:txBody>
          <a:bodyPr wrap="square">
            <a:spAutoFit/>
          </a:bodyPr>
          <a:lstStyle/>
          <a:p>
            <a:r>
              <a:rPr lang="ja-JP" altLang="en-US" sz="1300" dirty="0">
                <a:latin typeface="Meiryo UI" panose="020B0604030504040204" pitchFamily="50" charset="-128"/>
                <a:ea typeface="Meiryo UI" panose="020B0604030504040204" pitchFamily="50" charset="-128"/>
              </a:rPr>
              <a:t>　</a:t>
            </a:r>
            <a:r>
              <a:rPr lang="ja-JP" altLang="ja-JP" sz="1300" dirty="0" smtClean="0">
                <a:latin typeface="Meiryo UI" panose="020B0604030504040204" pitchFamily="50" charset="-128"/>
                <a:ea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rPr>
              <a:t>活用例</a:t>
            </a:r>
            <a:r>
              <a:rPr lang="ja-JP" altLang="ja-JP" sz="1300" dirty="0" smtClean="0">
                <a:latin typeface="Meiryo UI" panose="020B0604030504040204" pitchFamily="50" charset="-128"/>
                <a:ea typeface="Meiryo UI" panose="020B0604030504040204" pitchFamily="50" charset="-128"/>
              </a:rPr>
              <a:t>＞</a:t>
            </a:r>
            <a:endParaRPr lang="ja-JP" altLang="ja-JP" sz="1300" dirty="0">
              <a:latin typeface="Meiryo UI" panose="020B0604030504040204" pitchFamily="50" charset="-128"/>
              <a:ea typeface="Meiryo UI" panose="020B0604030504040204" pitchFamily="50" charset="-128"/>
            </a:endParaRPr>
          </a:p>
          <a:p>
            <a:pPr lvl="0"/>
            <a:r>
              <a:rPr lang="ja-JP" altLang="en-US" sz="1300" dirty="0" smtClean="0">
                <a:latin typeface="Meiryo UI" panose="020B0604030504040204" pitchFamily="50" charset="-128"/>
                <a:ea typeface="Meiryo UI" panose="020B0604030504040204" pitchFamily="50" charset="-128"/>
              </a:rPr>
              <a:t>　　　　</a:t>
            </a:r>
            <a:r>
              <a:rPr lang="ja-JP" altLang="ja-JP" sz="1300" dirty="0" smtClean="0">
                <a:latin typeface="Meiryo UI" panose="020B0604030504040204" pitchFamily="50" charset="-128"/>
                <a:ea typeface="Meiryo UI" panose="020B0604030504040204" pitchFamily="50" charset="-128"/>
              </a:rPr>
              <a:t>土地</a:t>
            </a:r>
            <a:r>
              <a:rPr lang="ja-JP" altLang="ja-JP" sz="1300" dirty="0">
                <a:latin typeface="Meiryo UI" panose="020B0604030504040204" pitchFamily="50" charset="-128"/>
                <a:ea typeface="Meiryo UI" panose="020B0604030504040204" pitchFamily="50" charset="-128"/>
              </a:rPr>
              <a:t>・建物の活用方策の検討、施設整備方策の</a:t>
            </a:r>
            <a:r>
              <a:rPr lang="ja-JP" altLang="ja-JP" sz="1300" dirty="0" smtClean="0">
                <a:latin typeface="Meiryo UI" panose="020B0604030504040204" pitchFamily="50" charset="-128"/>
                <a:ea typeface="Meiryo UI" panose="020B0604030504040204" pitchFamily="50" charset="-128"/>
              </a:rPr>
              <a:t>検討</a:t>
            </a:r>
            <a:r>
              <a:rPr lang="ja-JP" altLang="en-US" sz="1300" dirty="0" smtClean="0">
                <a:latin typeface="Meiryo UI" panose="020B0604030504040204" pitchFamily="50" charset="-128"/>
                <a:ea typeface="Meiryo UI" panose="020B0604030504040204" pitchFamily="50" charset="-128"/>
              </a:rPr>
              <a:t>　</a:t>
            </a:r>
            <a:r>
              <a:rPr lang="ja-JP" altLang="ja-JP" sz="1300" dirty="0" smtClean="0">
                <a:latin typeface="Meiryo UI" panose="020B0604030504040204" pitchFamily="50" charset="-128"/>
                <a:ea typeface="Meiryo UI" panose="020B0604030504040204" pitchFamily="50" charset="-128"/>
              </a:rPr>
              <a:t>…</a:t>
            </a:r>
            <a:r>
              <a:rPr lang="ja-JP" altLang="ja-JP" sz="1300" dirty="0">
                <a:latin typeface="Meiryo UI" panose="020B0604030504040204" pitchFamily="50" charset="-128"/>
                <a:ea typeface="Meiryo UI" panose="020B0604030504040204" pitchFamily="50" charset="-128"/>
              </a:rPr>
              <a:t>企業等による参入可否や活用アイデアの把握</a:t>
            </a:r>
          </a:p>
          <a:p>
            <a:pPr lvl="0"/>
            <a:r>
              <a:rPr lang="ja-JP" altLang="en-US" sz="1300" dirty="0" smtClean="0">
                <a:latin typeface="Meiryo UI" panose="020B0604030504040204" pitchFamily="50" charset="-128"/>
                <a:ea typeface="Meiryo UI" panose="020B0604030504040204" pitchFamily="50" charset="-128"/>
              </a:rPr>
              <a:t>　　　　</a:t>
            </a:r>
            <a:r>
              <a:rPr lang="ja-JP" altLang="ja-JP" sz="1300" dirty="0" smtClean="0">
                <a:latin typeface="Meiryo UI" panose="020B0604030504040204" pitchFamily="50" charset="-128"/>
                <a:ea typeface="Meiryo UI" panose="020B0604030504040204" pitchFamily="50" charset="-128"/>
              </a:rPr>
              <a:t>運営</a:t>
            </a:r>
            <a:r>
              <a:rPr lang="ja-JP" altLang="ja-JP" sz="1300" dirty="0">
                <a:latin typeface="Meiryo UI" panose="020B0604030504040204" pitchFamily="50" charset="-128"/>
                <a:ea typeface="Meiryo UI" panose="020B0604030504040204" pitchFamily="50" charset="-128"/>
              </a:rPr>
              <a:t>手法の</a:t>
            </a:r>
            <a:r>
              <a:rPr lang="ja-JP" altLang="ja-JP" sz="1300" dirty="0" smtClean="0">
                <a:latin typeface="Meiryo UI" panose="020B0604030504040204" pitchFamily="50" charset="-128"/>
                <a:ea typeface="Meiryo UI" panose="020B0604030504040204" pitchFamily="50" charset="-128"/>
              </a:rPr>
              <a:t>検討</a:t>
            </a:r>
            <a:r>
              <a:rPr lang="ja-JP" altLang="en-US" sz="1300" dirty="0" smtClean="0">
                <a:latin typeface="Meiryo UI" panose="020B0604030504040204" pitchFamily="50" charset="-128"/>
                <a:ea typeface="Meiryo UI" panose="020B0604030504040204" pitchFamily="50" charset="-128"/>
              </a:rPr>
              <a:t>　</a:t>
            </a:r>
            <a:r>
              <a:rPr lang="ja-JP" altLang="ja-JP" sz="1300" dirty="0" smtClean="0">
                <a:latin typeface="Meiryo UI" panose="020B0604030504040204" pitchFamily="50" charset="-128"/>
                <a:ea typeface="Meiryo UI" panose="020B0604030504040204" pitchFamily="50" charset="-128"/>
              </a:rPr>
              <a:t>…</a:t>
            </a:r>
            <a:r>
              <a:rPr lang="ja-JP" altLang="ja-JP" sz="1300" dirty="0">
                <a:latin typeface="Meiryo UI" panose="020B0604030504040204" pitchFamily="50" charset="-128"/>
                <a:ea typeface="Meiryo UI" panose="020B0604030504040204" pitchFamily="50" charset="-128"/>
              </a:rPr>
              <a:t>市場性の有無や企業等による活用アイデアの把握</a:t>
            </a:r>
          </a:p>
          <a:p>
            <a:pPr lvl="0"/>
            <a:r>
              <a:rPr lang="ja-JP" altLang="en-US" sz="1300" dirty="0" smtClean="0">
                <a:latin typeface="Meiryo UI" panose="020B0604030504040204" pitchFamily="50" charset="-128"/>
                <a:ea typeface="Meiryo UI" panose="020B0604030504040204" pitchFamily="50" charset="-128"/>
              </a:rPr>
              <a:t>　　　　</a:t>
            </a:r>
            <a:r>
              <a:rPr lang="ja-JP" altLang="ja-JP" sz="1300" dirty="0" smtClean="0">
                <a:latin typeface="Meiryo UI" panose="020B0604030504040204" pitchFamily="50" charset="-128"/>
                <a:ea typeface="Meiryo UI" panose="020B0604030504040204" pitchFamily="50" charset="-128"/>
              </a:rPr>
              <a:t>公募</a:t>
            </a:r>
            <a:r>
              <a:rPr lang="ja-JP" altLang="ja-JP" sz="1300" dirty="0">
                <a:latin typeface="Meiryo UI" panose="020B0604030504040204" pitchFamily="50" charset="-128"/>
                <a:ea typeface="Meiryo UI" panose="020B0604030504040204" pitchFamily="50" charset="-128"/>
              </a:rPr>
              <a:t>条件の</a:t>
            </a:r>
            <a:r>
              <a:rPr lang="ja-JP" altLang="ja-JP" sz="1300" dirty="0" smtClean="0">
                <a:latin typeface="Meiryo UI" panose="020B0604030504040204" pitchFamily="50" charset="-128"/>
                <a:ea typeface="Meiryo UI" panose="020B0604030504040204" pitchFamily="50" charset="-128"/>
              </a:rPr>
              <a:t>整理</a:t>
            </a:r>
            <a:r>
              <a:rPr lang="ja-JP" altLang="ja-JP" sz="1300" dirty="0">
                <a:latin typeface="Meiryo UI" panose="020B0604030504040204" pitchFamily="50" charset="-128"/>
                <a:ea typeface="Meiryo UI" panose="020B0604030504040204" pitchFamily="50" charset="-128"/>
              </a:rPr>
              <a:t>　…土地の処分にあたり、売却、定期借地などの事業方式等に関する意見の把握</a:t>
            </a:r>
            <a:r>
              <a:rPr lang="ja-JP" altLang="ja-JP" sz="1300" dirty="0" smtClean="0">
                <a:latin typeface="Meiryo UI" panose="020B0604030504040204" pitchFamily="50" charset="-128"/>
                <a:ea typeface="Meiryo UI" panose="020B0604030504040204" pitchFamily="50" charset="-128"/>
              </a:rPr>
              <a:t>等</a:t>
            </a:r>
            <a:endParaRPr lang="en-US" altLang="ja-JP" sz="1300" dirty="0" smtClean="0">
              <a:latin typeface="Meiryo UI" panose="020B0604030504040204" pitchFamily="50" charset="-128"/>
              <a:ea typeface="Meiryo UI" panose="020B0604030504040204" pitchFamily="50" charset="-128"/>
            </a:endParaRPr>
          </a:p>
          <a:p>
            <a:pPr lvl="0"/>
            <a:endParaRPr lang="en-US" altLang="ja-JP" sz="1200" dirty="0">
              <a:latin typeface="Meiryo UI" panose="020B0604030504040204" pitchFamily="50" charset="-128"/>
              <a:ea typeface="Meiryo UI" panose="020B0604030504040204" pitchFamily="50" charset="-128"/>
            </a:endParaRPr>
          </a:p>
          <a:p>
            <a:pPr lvl="0"/>
            <a:r>
              <a:rPr lang="ja-JP" altLang="en-US" sz="1200" dirty="0" smtClean="0">
                <a:latin typeface="Meiryo UI" panose="020B0604030504040204" pitchFamily="50" charset="-128"/>
                <a:ea typeface="Meiryo UI" panose="020B0604030504040204" pitchFamily="50" charset="-128"/>
              </a:rPr>
              <a:t>　＜サウンディング型市場調査</a:t>
            </a:r>
            <a:r>
              <a:rPr lang="ja-JP" altLang="en-US" sz="1300" dirty="0" smtClean="0">
                <a:latin typeface="Meiryo UI" panose="020B0604030504040204" pitchFamily="50" charset="-128"/>
                <a:ea typeface="Meiryo UI" panose="020B0604030504040204" pitchFamily="50" charset="-128"/>
              </a:rPr>
              <a:t>実施のながれ＞</a:t>
            </a:r>
            <a:endParaRPr lang="ja-JP" altLang="en-US" sz="1300" dirty="0">
              <a:latin typeface="Meiryo UI" panose="020B0604030504040204" pitchFamily="50" charset="-128"/>
              <a:ea typeface="Meiryo UI" panose="020B0604030504040204" pitchFamily="50" charset="-128"/>
            </a:endParaRPr>
          </a:p>
        </p:txBody>
      </p:sp>
      <p:sp>
        <p:nvSpPr>
          <p:cNvPr id="19" name="角丸四角形 18"/>
          <p:cNvSpPr/>
          <p:nvPr/>
        </p:nvSpPr>
        <p:spPr>
          <a:xfrm>
            <a:off x="343247" y="823719"/>
            <a:ext cx="8603089" cy="643132"/>
          </a:xfrm>
          <a:prstGeom prst="roundRect">
            <a:avLst>
              <a:gd name="adj" fmla="val 10667"/>
            </a:avLst>
          </a:prstGeom>
          <a:solidFill>
            <a:schemeClr val="accent1">
              <a:lumMod val="20000"/>
              <a:lumOff val="80000"/>
            </a:schemeClr>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Meiryo UI" panose="020B0604030504040204" pitchFamily="50" charset="-128"/>
                <a:ea typeface="Meiryo UI" panose="020B0604030504040204" pitchFamily="50" charset="-128"/>
              </a:rPr>
              <a:t>○民間事業者の能力や創意工夫を幅広く取り入れるべく、積極的にサウンディング型市場調査も実施　</a:t>
            </a:r>
            <a:endParaRPr lang="en-US" altLang="ja-JP" sz="1600" dirty="0" smtClean="0">
              <a:solidFill>
                <a:schemeClr val="tx1"/>
              </a:solidFill>
              <a:latin typeface="Meiryo UI" panose="020B0604030504040204" pitchFamily="50" charset="-128"/>
              <a:ea typeface="Meiryo UI" panose="020B0604030504040204" pitchFamily="50" charset="-128"/>
            </a:endParaRPr>
          </a:p>
          <a:p>
            <a:r>
              <a:rPr lang="ja-JP" altLang="en-US" sz="1600" dirty="0">
                <a:solidFill>
                  <a:schemeClr val="tx1"/>
                </a:solidFill>
                <a:latin typeface="Meiryo UI" panose="020B0604030504040204" pitchFamily="50" charset="-128"/>
                <a:ea typeface="Meiryo UI" panose="020B0604030504040204" pitchFamily="50" charset="-128"/>
              </a:rPr>
              <a:t>　</a:t>
            </a:r>
            <a:r>
              <a:rPr lang="ja-JP" altLang="en-US" sz="1600" dirty="0" smtClean="0">
                <a:solidFill>
                  <a:schemeClr val="tx1"/>
                </a:solidFill>
                <a:latin typeface="Meiryo UI" panose="020B0604030504040204" pitchFamily="50" charset="-128"/>
                <a:ea typeface="Meiryo UI" panose="020B0604030504040204" pitchFamily="50" charset="-128"/>
              </a:rPr>
              <a:t>　し</a:t>
            </a:r>
            <a:r>
              <a:rPr lang="ja-JP" altLang="en-US" sz="1600" dirty="0">
                <a:solidFill>
                  <a:schemeClr val="tx1"/>
                </a:solidFill>
                <a:latin typeface="Meiryo UI" panose="020B0604030504040204" pitchFamily="50" charset="-128"/>
                <a:ea typeface="Meiryo UI" panose="020B0604030504040204" pitchFamily="50" charset="-128"/>
              </a:rPr>
              <a:t>、事業に</a:t>
            </a:r>
            <a:r>
              <a:rPr lang="ja-JP" altLang="en-US" sz="1600" dirty="0" smtClean="0">
                <a:solidFill>
                  <a:schemeClr val="tx1"/>
                </a:solidFill>
                <a:latin typeface="Meiryo UI" panose="020B0604030504040204" pitchFamily="50" charset="-128"/>
                <a:ea typeface="Meiryo UI" panose="020B0604030504040204" pitchFamily="50" charset="-128"/>
              </a:rPr>
              <a:t>活かしている</a:t>
            </a:r>
            <a:endParaRPr lang="ja-JP" altLang="en-US" sz="1600" dirty="0">
              <a:solidFill>
                <a:schemeClr val="tx1"/>
              </a:solidFill>
              <a:latin typeface="Meiryo UI" panose="020B0604030504040204" pitchFamily="50" charset="-128"/>
              <a:ea typeface="Meiryo UI" panose="020B0604030504040204" pitchFamily="50" charset="-128"/>
            </a:endParaRPr>
          </a:p>
        </p:txBody>
      </p:sp>
      <p:graphicFrame>
        <p:nvGraphicFramePr>
          <p:cNvPr id="21" name="表 20"/>
          <p:cNvGraphicFramePr>
            <a:graphicFrameLocks noGrp="1"/>
          </p:cNvGraphicFramePr>
          <p:nvPr>
            <p:extLst/>
          </p:nvPr>
        </p:nvGraphicFramePr>
        <p:xfrm>
          <a:off x="872048" y="5832745"/>
          <a:ext cx="6935632" cy="785182"/>
        </p:xfrm>
        <a:graphic>
          <a:graphicData uri="http://schemas.openxmlformats.org/drawingml/2006/table">
            <a:tbl>
              <a:tblPr firstRow="1" bandRow="1">
                <a:tableStyleId>{5C22544A-7EE6-4342-B048-85BDC9FD1C3A}</a:tableStyleId>
              </a:tblPr>
              <a:tblGrid>
                <a:gridCol w="866954">
                  <a:extLst>
                    <a:ext uri="{9D8B030D-6E8A-4147-A177-3AD203B41FA5}">
                      <a16:colId xmlns="" xmlns:a16="http://schemas.microsoft.com/office/drawing/2014/main" val="20000"/>
                    </a:ext>
                  </a:extLst>
                </a:gridCol>
                <a:gridCol w="866954">
                  <a:extLst>
                    <a:ext uri="{9D8B030D-6E8A-4147-A177-3AD203B41FA5}">
                      <a16:colId xmlns="" xmlns:a16="http://schemas.microsoft.com/office/drawing/2014/main" val="20001"/>
                    </a:ext>
                  </a:extLst>
                </a:gridCol>
                <a:gridCol w="866954">
                  <a:extLst>
                    <a:ext uri="{9D8B030D-6E8A-4147-A177-3AD203B41FA5}">
                      <a16:colId xmlns="" xmlns:a16="http://schemas.microsoft.com/office/drawing/2014/main" val="20002"/>
                    </a:ext>
                  </a:extLst>
                </a:gridCol>
                <a:gridCol w="866954">
                  <a:extLst>
                    <a:ext uri="{9D8B030D-6E8A-4147-A177-3AD203B41FA5}">
                      <a16:colId xmlns="" xmlns:a16="http://schemas.microsoft.com/office/drawing/2014/main" val="20003"/>
                    </a:ext>
                  </a:extLst>
                </a:gridCol>
                <a:gridCol w="866954">
                  <a:extLst>
                    <a:ext uri="{9D8B030D-6E8A-4147-A177-3AD203B41FA5}">
                      <a16:colId xmlns="" xmlns:a16="http://schemas.microsoft.com/office/drawing/2014/main" val="20004"/>
                    </a:ext>
                  </a:extLst>
                </a:gridCol>
                <a:gridCol w="866954">
                  <a:extLst>
                    <a:ext uri="{9D8B030D-6E8A-4147-A177-3AD203B41FA5}">
                      <a16:colId xmlns="" xmlns:a16="http://schemas.microsoft.com/office/drawing/2014/main" val="20005"/>
                    </a:ext>
                  </a:extLst>
                </a:gridCol>
                <a:gridCol w="866954">
                  <a:extLst>
                    <a:ext uri="{9D8B030D-6E8A-4147-A177-3AD203B41FA5}">
                      <a16:colId xmlns="" xmlns:a16="http://schemas.microsoft.com/office/drawing/2014/main" val="20006"/>
                    </a:ext>
                  </a:extLst>
                </a:gridCol>
                <a:gridCol w="866954">
                  <a:extLst>
                    <a:ext uri="{9D8B030D-6E8A-4147-A177-3AD203B41FA5}">
                      <a16:colId xmlns="" xmlns:a16="http://schemas.microsoft.com/office/drawing/2014/main" val="20007"/>
                    </a:ext>
                  </a:extLst>
                </a:gridCol>
              </a:tblGrid>
              <a:tr h="254500">
                <a:tc>
                  <a:txBody>
                    <a:bodyPr/>
                    <a:lstStyle/>
                    <a:p>
                      <a:pPr algn="ct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2012</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年度</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2013</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年度</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2014</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年度</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2015</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年度</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2016</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年度</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2017</a:t>
                      </a: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年度</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合計</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267022">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大阪府</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err="1" smtClean="0">
                          <a:latin typeface="メイリオ" panose="020B0604030504040204" pitchFamily="50" charset="-128"/>
                          <a:ea typeface="メイリオ" panose="020B0604030504040204" pitchFamily="50" charset="-128"/>
                          <a:cs typeface="メイリオ" panose="020B0604030504040204" pitchFamily="50" charset="-128"/>
                        </a:rPr>
                        <a:t>ー</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err="1" smtClean="0">
                          <a:latin typeface="メイリオ" panose="020B0604030504040204" pitchFamily="50" charset="-128"/>
                          <a:ea typeface="メイリオ" panose="020B0604030504040204" pitchFamily="50" charset="-128"/>
                          <a:cs typeface="メイリオ" panose="020B0604030504040204" pitchFamily="50" charset="-128"/>
                        </a:rPr>
                        <a:t>ー</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err="1" smtClean="0">
                          <a:latin typeface="メイリオ" panose="020B0604030504040204" pitchFamily="50" charset="-128"/>
                          <a:ea typeface="メイリオ" panose="020B0604030504040204" pitchFamily="50" charset="-128"/>
                          <a:cs typeface="メイリオ" panose="020B0604030504040204" pitchFamily="50" charset="-128"/>
                        </a:rPr>
                        <a:t>ー</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err="1" smtClean="0">
                          <a:latin typeface="メイリオ" panose="020B0604030504040204" pitchFamily="50" charset="-128"/>
                          <a:ea typeface="メイリオ" panose="020B0604030504040204" pitchFamily="50" charset="-128"/>
                          <a:cs typeface="メイリオ" panose="020B0604030504040204" pitchFamily="50" charset="-128"/>
                        </a:rPr>
                        <a:t>ー</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100" dirty="0" err="1"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7</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7</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222161">
                <a:tc>
                  <a:txBody>
                    <a:bodyPr/>
                    <a:lstStyle/>
                    <a:p>
                      <a:pPr algn="ctr"/>
                      <a:r>
                        <a:rPr kumimoji="1" lang="ja-JP" altLang="en-US" sz="1100" dirty="0" smtClean="0">
                          <a:latin typeface="メイリオ" panose="020B0604030504040204" pitchFamily="50" charset="-128"/>
                          <a:ea typeface="メイリオ" panose="020B0604030504040204" pitchFamily="50" charset="-128"/>
                          <a:cs typeface="メイリオ" panose="020B0604030504040204" pitchFamily="50" charset="-128"/>
                        </a:rPr>
                        <a:t>大阪市</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7</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4</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4</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4</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11</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rPr>
                        <a:t>31</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sp>
        <p:nvSpPr>
          <p:cNvPr id="16" name="テキスト ボックス 15"/>
          <p:cNvSpPr txBox="1"/>
          <p:nvPr/>
        </p:nvSpPr>
        <p:spPr>
          <a:xfrm>
            <a:off x="686083" y="5475778"/>
            <a:ext cx="3032089" cy="307777"/>
          </a:xfrm>
          <a:prstGeom prst="rect">
            <a:avLst/>
          </a:prstGeom>
          <a:solidFill>
            <a:schemeClr val="accent1"/>
          </a:solidFill>
          <a:ln>
            <a:noFill/>
          </a:ln>
        </p:spPr>
        <p:txBody>
          <a:bodyPr wrap="square" rtlCol="0">
            <a:spAutoFit/>
          </a:bodyPr>
          <a:lstStyle/>
          <a:p>
            <a:pPr algn="ctr"/>
            <a:r>
              <a:rPr lang="ja-JP" altLang="en-US" sz="1400" dirty="0" smtClean="0">
                <a:solidFill>
                  <a:schemeClr val="bg1"/>
                </a:solidFill>
                <a:latin typeface="Meiryo UI" panose="020B0604030504040204" pitchFamily="50" charset="-128"/>
                <a:ea typeface="Meiryo UI" panose="020B0604030504040204" pitchFamily="50" charset="-128"/>
              </a:rPr>
              <a:t>サウンディング型市場調査  実施件数</a:t>
            </a:r>
            <a:endParaRPr kumimoji="1" lang="ja-JP" altLang="en-US" sz="1200" dirty="0">
              <a:solidFill>
                <a:schemeClr val="bg1"/>
              </a:solidFill>
              <a:latin typeface="Meiryo UI" panose="020B0604030504040204" pitchFamily="50" charset="-128"/>
              <a:ea typeface="Meiryo UI" panose="020B0604030504040204" pitchFamily="50" charset="-128"/>
            </a:endParaRPr>
          </a:p>
        </p:txBody>
      </p:sp>
      <p:sp>
        <p:nvSpPr>
          <p:cNvPr id="6" name="右中かっこ 5"/>
          <p:cNvSpPr/>
          <p:nvPr/>
        </p:nvSpPr>
        <p:spPr>
          <a:xfrm rot="5400000">
            <a:off x="3456268" y="2148142"/>
            <a:ext cx="353788" cy="5515428"/>
          </a:xfrm>
          <a:prstGeom prst="rightBrace">
            <a:avLst>
              <a:gd name="adj1" fmla="val 28846"/>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5" name="テキスト ボックス 14"/>
          <p:cNvSpPr txBox="1"/>
          <p:nvPr/>
        </p:nvSpPr>
        <p:spPr>
          <a:xfrm>
            <a:off x="2791553" y="5109083"/>
            <a:ext cx="1853238" cy="261610"/>
          </a:xfrm>
          <a:prstGeom prst="rect">
            <a:avLst/>
          </a:prstGeom>
          <a:noFill/>
        </p:spPr>
        <p:txBody>
          <a:bodyPr wrap="square" rtlCol="0">
            <a:spAutoFit/>
          </a:bodyPr>
          <a:lstStyle/>
          <a:p>
            <a:r>
              <a:rPr lang="ja-JP" altLang="en-US" sz="1100" dirty="0" smtClean="0">
                <a:latin typeface="Meiryo UI" panose="020B0604030504040204" pitchFamily="50" charset="-128"/>
                <a:ea typeface="Meiryo UI" panose="020B0604030504040204" pitchFamily="50" charset="-128"/>
              </a:rPr>
              <a:t>サウンディング型市場</a:t>
            </a:r>
            <a:r>
              <a:rPr lang="ja-JP" altLang="en-US" sz="1100" dirty="0">
                <a:latin typeface="Meiryo UI" panose="020B0604030504040204" pitchFamily="50" charset="-128"/>
                <a:ea typeface="Meiryo UI" panose="020B0604030504040204" pitchFamily="50" charset="-128"/>
              </a:rPr>
              <a:t>調査</a:t>
            </a:r>
            <a:endParaRPr kumimoji="1" lang="ja-JP" altLang="en-US" sz="1100" dirty="0">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3241971" y="6595543"/>
            <a:ext cx="4768553" cy="2462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ja-JP" sz="1000" dirty="0" smtClean="0">
                <a:latin typeface="Meiryo UI" panose="020B0604030504040204" pitchFamily="50" charset="-128"/>
                <a:ea typeface="Meiryo UI" panose="020B0604030504040204" pitchFamily="50" charset="-128"/>
                <a:cs typeface="Meiryo UI" panose="020B0604030504040204" pitchFamily="50" charset="-128"/>
              </a:rPr>
              <a:t>府</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の</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2017</a:t>
            </a:r>
            <a:r>
              <a:rPr lang="ja-JP" altLang="ja-JP" sz="1000" dirty="0">
                <a:latin typeface="Meiryo UI" panose="020B0604030504040204" pitchFamily="50" charset="-128"/>
                <a:ea typeface="Meiryo UI" panose="020B0604030504040204" pitchFamily="50" charset="-128"/>
                <a:cs typeface="Meiryo UI" panose="020B0604030504040204" pitchFamily="50" charset="-128"/>
              </a:rPr>
              <a:t>年度実績には、府市の共同設置機関であるＩＲ推進局の１件を含む</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6"/>
          <p:cNvSpPr>
            <a:spLocks noGrp="1"/>
          </p:cNvSpPr>
          <p:nvPr>
            <p:ph type="sldNum" sz="quarter" idx="12"/>
          </p:nvPr>
        </p:nvSpPr>
        <p:spPr/>
        <p:txBody>
          <a:bodyPr/>
          <a:lstStyle/>
          <a:p>
            <a:fld id="{138CA411-231B-42B9-AF63-97A64194AA60}" type="slidenum">
              <a:rPr lang="ja-JP" altLang="en-US" smtClean="0"/>
              <a:pPr/>
              <a:t>247</a:t>
            </a:fld>
            <a:endParaRPr lang="ja-JP" altLang="en-US"/>
          </a:p>
        </p:txBody>
      </p:sp>
    </p:spTree>
    <p:extLst>
      <p:ext uri="{BB962C8B-B14F-4D97-AF65-F5344CB8AC3E}">
        <p14:creationId xmlns:p14="http://schemas.microsoft.com/office/powerpoint/2010/main" val="384715824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表 10"/>
          <p:cNvGraphicFramePr>
            <a:graphicFrameLocks noGrp="1"/>
          </p:cNvGraphicFramePr>
          <p:nvPr>
            <p:extLst/>
          </p:nvPr>
        </p:nvGraphicFramePr>
        <p:xfrm>
          <a:off x="59896" y="611571"/>
          <a:ext cx="4429124" cy="3014400"/>
        </p:xfrm>
        <a:graphic>
          <a:graphicData uri="http://schemas.openxmlformats.org/drawingml/2006/table">
            <a:tbl>
              <a:tblPr firstRow="1" firstCol="1" bandRow="1">
                <a:tableStyleId>{5940675A-B579-460E-94D1-54222C63F5DA}</a:tableStyleId>
              </a:tblPr>
              <a:tblGrid>
                <a:gridCol w="721020">
                  <a:extLst>
                    <a:ext uri="{9D8B030D-6E8A-4147-A177-3AD203B41FA5}">
                      <a16:colId xmlns="" xmlns:a16="http://schemas.microsoft.com/office/drawing/2014/main" val="20000"/>
                    </a:ext>
                  </a:extLst>
                </a:gridCol>
                <a:gridCol w="1395221">
                  <a:extLst>
                    <a:ext uri="{9D8B030D-6E8A-4147-A177-3AD203B41FA5}">
                      <a16:colId xmlns="" xmlns:a16="http://schemas.microsoft.com/office/drawing/2014/main" val="20001"/>
                    </a:ext>
                  </a:extLst>
                </a:gridCol>
                <a:gridCol w="1385857">
                  <a:extLst>
                    <a:ext uri="{9D8B030D-6E8A-4147-A177-3AD203B41FA5}">
                      <a16:colId xmlns="" xmlns:a16="http://schemas.microsoft.com/office/drawing/2014/main" val="20002"/>
                    </a:ext>
                  </a:extLst>
                </a:gridCol>
                <a:gridCol w="927026">
                  <a:extLst>
                    <a:ext uri="{9D8B030D-6E8A-4147-A177-3AD203B41FA5}">
                      <a16:colId xmlns="" xmlns:a16="http://schemas.microsoft.com/office/drawing/2014/main" val="20003"/>
                    </a:ext>
                  </a:extLst>
                </a:gridCol>
              </a:tblGrid>
              <a:tr h="212115">
                <a:tc>
                  <a:txBody>
                    <a:bodyPr/>
                    <a:lstStyle/>
                    <a:p>
                      <a:pPr algn="ctr">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部　局</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TlToBr w="12700" cap="flat" cmpd="sng" algn="ctr">
                      <a:noFill/>
                      <a:prstDash val="solid"/>
                      <a:round/>
                      <a:headEnd type="none" w="med" len="med"/>
                      <a:tailEnd type="none" w="med" len="med"/>
                    </a:lnTlToBr>
                    <a:solidFill>
                      <a:schemeClr val="accent1">
                        <a:lumMod val="40000"/>
                        <a:lumOff val="60000"/>
                      </a:schemeClr>
                    </a:solidFill>
                  </a:tcPr>
                </a:tc>
                <a:tc>
                  <a:txBody>
                    <a:bodyPr/>
                    <a:lstStyle/>
                    <a:p>
                      <a:pPr algn="ctr">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名　称</a:t>
                      </a:r>
                      <a:r>
                        <a:rPr lang="en-US" sz="10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TlToBr w="12700" cap="flat" cmpd="sng" algn="ctr">
                      <a:noFill/>
                      <a:prstDash val="solid"/>
                      <a:round/>
                      <a:headEnd type="none" w="med" len="med"/>
                      <a:tailEnd type="none" w="med" len="med"/>
                    </a:lnTlToBr>
                    <a:solidFill>
                      <a:schemeClr val="accent1">
                        <a:lumMod val="40000"/>
                        <a:lumOff val="60000"/>
                      </a:schemeClr>
                    </a:solidFill>
                  </a:tcPr>
                </a:tc>
                <a:tc>
                  <a:txBody>
                    <a:bodyPr/>
                    <a:lstStyle/>
                    <a:p>
                      <a:pPr algn="ctr">
                        <a:spcAft>
                          <a:spcPts val="0"/>
                        </a:spcAft>
                      </a:pP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目</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的</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solidFill>
                      <a:schemeClr val="accent1">
                        <a:lumMod val="40000"/>
                        <a:lumOff val="60000"/>
                      </a:schemeClr>
                    </a:solidFill>
                  </a:tcPr>
                </a:tc>
                <a:tc>
                  <a:txBody>
                    <a:bodyPr/>
                    <a:lstStyle/>
                    <a:p>
                      <a:pPr algn="ctr">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対話期間</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solidFill>
                      <a:schemeClr val="accent1">
                        <a:lumMod val="40000"/>
                        <a:lumOff val="60000"/>
                      </a:schemeClr>
                    </a:solidFill>
                  </a:tcPr>
                </a:tc>
                <a:extLst>
                  <a:ext uri="{0D108BD9-81ED-4DB2-BD59-A6C34878D82A}">
                    <a16:rowId xmlns="" xmlns:a16="http://schemas.microsoft.com/office/drawing/2014/main" val="10000"/>
                  </a:ext>
                </a:extLst>
              </a:tr>
              <a:tr h="152166">
                <a:tc>
                  <a:txBody>
                    <a:bodyPr/>
                    <a:lstStyle/>
                    <a:p>
                      <a:pPr algn="just">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府民文化部</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noFill/>
                  </a:tcPr>
                </a:tc>
                <a:tc>
                  <a:txBody>
                    <a:bodyPr/>
                    <a:lstStyle/>
                    <a:p>
                      <a:pPr algn="just">
                        <a:spcAft>
                          <a:spcPts val="0"/>
                        </a:spcAft>
                      </a:pPr>
                      <a:r>
                        <a:rPr kumimoji="1"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万博記念公園の指定管理者導入</a:t>
                      </a:r>
                      <a:endParaRPr kumimoji="1" lang="ja-JP" sz="10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noFill/>
                  </a:tcPr>
                </a:tc>
                <a:tc>
                  <a:txBody>
                    <a:bodyPr/>
                    <a:lstStyle/>
                    <a:p>
                      <a:pPr marL="133350" marR="0" lvl="0" indent="-133350" algn="l" defTabSz="914400" rtl="0" eaLnBrk="1" fontAlgn="auto" latinLnBrk="0" hangingPunct="1">
                        <a:lnSpc>
                          <a:spcPct val="100000"/>
                        </a:lnSpc>
                        <a:spcBef>
                          <a:spcPts val="0"/>
                        </a:spcBef>
                        <a:spcAft>
                          <a:spcPts val="0"/>
                        </a:spcAft>
                        <a:buClrTx/>
                        <a:buSzTx/>
                        <a:buFontTx/>
                        <a:buNone/>
                        <a:tabLst/>
                        <a:defRPr/>
                      </a:pPr>
                      <a:r>
                        <a:rPr kumimoji="1"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公募条件の検討</a:t>
                      </a:r>
                    </a:p>
                  </a:txBody>
                  <a:tcPr marL="36000" marR="36000" marT="36000" marB="36000" anchor="ctr">
                    <a:noFill/>
                  </a:tcPr>
                </a:tc>
                <a:tc>
                  <a:txBody>
                    <a:bodyPr/>
                    <a:lstStyle/>
                    <a:p>
                      <a:pPr algn="just">
                        <a:spcAft>
                          <a:spcPts val="0"/>
                        </a:spcAft>
                      </a:pPr>
                      <a:r>
                        <a:rPr kumimoji="1"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2017.4.24</a:t>
                      </a:r>
                    </a:p>
                    <a:p>
                      <a:pPr algn="just">
                        <a:spcAft>
                          <a:spcPts val="0"/>
                        </a:spcAft>
                      </a:pPr>
                      <a:r>
                        <a:rPr kumimoji="1"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ja-JP"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0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4.27</a:t>
                      </a:r>
                    </a:p>
                  </a:txBody>
                  <a:tcPr marL="36000" marR="36000" marT="36000" marB="36000" anchor="ctr">
                    <a:noFill/>
                  </a:tcPr>
                </a:tc>
                <a:extLst>
                  <a:ext uri="{0D108BD9-81ED-4DB2-BD59-A6C34878D82A}">
                    <a16:rowId xmlns="" xmlns:a16="http://schemas.microsoft.com/office/drawing/2014/main" val="3622391790"/>
                  </a:ext>
                </a:extLst>
              </a:tr>
              <a:tr h="152166">
                <a:tc>
                  <a:txBody>
                    <a:bodyPr/>
                    <a:lstStyle/>
                    <a:p>
                      <a:pPr algn="just">
                        <a:spcAft>
                          <a:spcPts val="0"/>
                        </a:spcAft>
                      </a:pP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IR</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推進局</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noFill/>
                  </a:tcPr>
                </a:tc>
                <a:tc>
                  <a:txBody>
                    <a:bodyPr/>
                    <a:lstStyle/>
                    <a:p>
                      <a:pPr algn="just">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ＩＲ関連項目の検討</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noFill/>
                  </a:tcPr>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事業実現可能性の検討</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noFill/>
                  </a:tcPr>
                </a:tc>
                <a:tc>
                  <a:txBody>
                    <a:bodyPr/>
                    <a:lstStyle/>
                    <a:p>
                      <a:pPr algn="just">
                        <a:spcAft>
                          <a:spcPts val="0"/>
                        </a:spcAft>
                      </a:pP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2017.5.16</a:t>
                      </a:r>
                    </a:p>
                    <a:p>
                      <a:pPr algn="just">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2018.3.30</a:t>
                      </a:r>
                    </a:p>
                  </a:txBody>
                  <a:tcPr marL="36000" marR="36000" marT="36000" marB="36000" anchor="ctr">
                    <a:noFill/>
                  </a:tcPr>
                </a:tc>
                <a:extLst>
                  <a:ext uri="{0D108BD9-81ED-4DB2-BD59-A6C34878D82A}">
                    <a16:rowId xmlns="" xmlns:a16="http://schemas.microsoft.com/office/drawing/2014/main" val="10001"/>
                  </a:ext>
                </a:extLst>
              </a:tr>
              <a:tr h="152166">
                <a:tc>
                  <a:txBody>
                    <a:bodyPr/>
                    <a:lstStyle/>
                    <a:p>
                      <a:pPr algn="just">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都市整備部</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noFill/>
                  </a:tcPr>
                </a:tc>
                <a:tc>
                  <a:txBody>
                    <a:bodyPr/>
                    <a:lstStyle/>
                    <a:p>
                      <a:pPr algn="just">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服部緑地の活用</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noFill/>
                  </a:tcPr>
                </a:tc>
                <a:tc>
                  <a:txBody>
                    <a:bodyPr/>
                    <a:lstStyle/>
                    <a:p>
                      <a:pPr marL="133350" marR="0" lvl="0" indent="-133350" algn="l" defTabSz="914400" rtl="0" eaLnBrk="1" fontAlgn="auto" latinLnBrk="0" hangingPunct="1">
                        <a:lnSpc>
                          <a:spcPct val="100000"/>
                        </a:lnSpc>
                        <a:spcBef>
                          <a:spcPts val="0"/>
                        </a:spcBef>
                        <a:spcAft>
                          <a:spcPts val="0"/>
                        </a:spcAft>
                        <a:buClrTx/>
                        <a:buSzTx/>
                        <a:buFontTx/>
                        <a:buNone/>
                        <a:tabLst/>
                        <a:defRPr/>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公園の魅力を高める活用</a:t>
                      </a:r>
                      <a:endPar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marL="133350" marR="0" lvl="0" indent="-133350" algn="l" defTabSz="914400" rtl="0" eaLnBrk="1" fontAlgn="auto" latinLnBrk="0" hangingPunct="1">
                        <a:lnSpc>
                          <a:spcPct val="100000"/>
                        </a:lnSpc>
                        <a:spcBef>
                          <a:spcPts val="0"/>
                        </a:spcBef>
                        <a:spcAft>
                          <a:spcPts val="0"/>
                        </a:spcAft>
                        <a:buClrTx/>
                        <a:buSzTx/>
                        <a:buFontTx/>
                        <a:buNone/>
                        <a:tabLst/>
                        <a:defRPr/>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方法や事業手法の検討</a:t>
                      </a:r>
                      <a:endPar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noFill/>
                  </a:tcPr>
                </a:tc>
                <a:tc>
                  <a:txBody>
                    <a:bodyPr/>
                    <a:lstStyle/>
                    <a:p>
                      <a:pPr algn="just">
                        <a:spcAft>
                          <a:spcPts val="0"/>
                        </a:spcAft>
                      </a:pP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2017.7.11</a:t>
                      </a:r>
                    </a:p>
                    <a:p>
                      <a:pPr algn="just">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     ～  </a:t>
                      </a: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9.13</a:t>
                      </a:r>
                    </a:p>
                  </a:txBody>
                  <a:tcPr marL="36000" marR="36000" marT="36000" marB="36000" anchor="ctr">
                    <a:noFill/>
                  </a:tcPr>
                </a:tc>
                <a:extLst>
                  <a:ext uri="{0D108BD9-81ED-4DB2-BD59-A6C34878D82A}">
                    <a16:rowId xmlns="" xmlns:a16="http://schemas.microsoft.com/office/drawing/2014/main" val="10002"/>
                  </a:ext>
                </a:extLst>
              </a:tr>
              <a:tr h="228600">
                <a:tc>
                  <a:txBody>
                    <a:bodyPr/>
                    <a:lstStyle/>
                    <a:p>
                      <a:pPr algn="just">
                        <a:spcAft>
                          <a:spcPts val="0"/>
                        </a:spcAft>
                      </a:pPr>
                      <a:r>
                        <a:rPr lang="ja-JP" altLang="en-US" sz="1000" kern="100" smtClean="0">
                          <a:effectLst/>
                          <a:latin typeface="Meiryo UI" panose="020B0604030504040204" pitchFamily="50" charset="-128"/>
                          <a:ea typeface="Meiryo UI" panose="020B0604030504040204" pitchFamily="50" charset="-128"/>
                          <a:cs typeface="Meiryo UI" panose="020B0604030504040204" pitchFamily="50" charset="-128"/>
                        </a:rPr>
                        <a:t>都市整備部</a:t>
                      </a:r>
                      <a:endParaRPr lang="ja-JP" alt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just">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箕面公園の活用</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marL="133350" marR="0" lvl="0" indent="-133350" algn="l" defTabSz="914400" rtl="0" eaLnBrk="1" fontAlgn="auto" latinLnBrk="0" hangingPunct="1">
                        <a:lnSpc>
                          <a:spcPct val="100000"/>
                        </a:lnSpc>
                        <a:spcBef>
                          <a:spcPts val="0"/>
                        </a:spcBef>
                        <a:spcAft>
                          <a:spcPts val="0"/>
                        </a:spcAft>
                        <a:buClrTx/>
                        <a:buSzTx/>
                        <a:buFontTx/>
                        <a:buNone/>
                        <a:tabLst/>
                        <a:defRPr/>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同上</a:t>
                      </a:r>
                      <a:endPar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just">
                        <a:spcAft>
                          <a:spcPts val="0"/>
                        </a:spcAft>
                      </a:pP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2017.7.11</a:t>
                      </a:r>
                    </a:p>
                    <a:p>
                      <a:pPr algn="just">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     ～  </a:t>
                      </a: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9.13</a:t>
                      </a:r>
                    </a:p>
                  </a:txBody>
                  <a:tcPr marL="36000" marR="36000" marT="36000" marB="36000" anchor="ctr"/>
                </a:tc>
                <a:extLst>
                  <a:ext uri="{0D108BD9-81ED-4DB2-BD59-A6C34878D82A}">
                    <a16:rowId xmlns="" xmlns:a16="http://schemas.microsoft.com/office/drawing/2014/main" val="10003"/>
                  </a:ext>
                </a:extLst>
              </a:tr>
              <a:tr h="228600">
                <a:tc>
                  <a:txBody>
                    <a:bodyPr/>
                    <a:lstStyle/>
                    <a:p>
                      <a:pPr algn="just">
                        <a:spcAft>
                          <a:spcPts val="0"/>
                        </a:spcAft>
                      </a:pPr>
                      <a:r>
                        <a:rPr lang="ja-JP" altLang="en-US" sz="1000" kern="100" smtClean="0">
                          <a:effectLst/>
                          <a:latin typeface="Meiryo UI" panose="020B0604030504040204" pitchFamily="50" charset="-128"/>
                          <a:ea typeface="Meiryo UI" panose="020B0604030504040204" pitchFamily="50" charset="-128"/>
                          <a:cs typeface="Meiryo UI" panose="020B0604030504040204" pitchFamily="50" charset="-128"/>
                        </a:rPr>
                        <a:t>都市整備部</a:t>
                      </a:r>
                      <a:endParaRPr lang="ja-JP" alt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just">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山田池公園の活用</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marL="133350" marR="0" lvl="0" indent="-133350" algn="l" defTabSz="914400" rtl="0" eaLnBrk="1" fontAlgn="auto" latinLnBrk="0" hangingPunct="1">
                        <a:lnSpc>
                          <a:spcPct val="100000"/>
                        </a:lnSpc>
                        <a:spcBef>
                          <a:spcPts val="0"/>
                        </a:spcBef>
                        <a:spcAft>
                          <a:spcPts val="0"/>
                        </a:spcAft>
                        <a:buClrTx/>
                        <a:buSzTx/>
                        <a:buFontTx/>
                        <a:buNone/>
                        <a:tabLst/>
                        <a:defRPr/>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同上</a:t>
                      </a:r>
                      <a:endPar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just">
                        <a:spcAft>
                          <a:spcPts val="0"/>
                        </a:spcAft>
                      </a:pP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2018.1.15</a:t>
                      </a:r>
                    </a:p>
                    <a:p>
                      <a:pPr algn="just">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     ～  </a:t>
                      </a: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2.28</a:t>
                      </a:r>
                    </a:p>
                  </a:txBody>
                  <a:tcPr marL="36000" marR="36000" marT="36000" marB="36000" anchor="ctr"/>
                </a:tc>
                <a:extLst>
                  <a:ext uri="{0D108BD9-81ED-4DB2-BD59-A6C34878D82A}">
                    <a16:rowId xmlns="" xmlns:a16="http://schemas.microsoft.com/office/drawing/2014/main" val="10004"/>
                  </a:ext>
                </a:extLst>
              </a:tr>
              <a:tr h="202866">
                <a:tc>
                  <a:txBody>
                    <a:bodyPr/>
                    <a:lstStyle/>
                    <a:p>
                      <a:pPr algn="just">
                        <a:spcAft>
                          <a:spcPts val="0"/>
                        </a:spcAft>
                      </a:pPr>
                      <a:r>
                        <a:rPr lang="ja-JP" altLang="en-US" sz="1000" kern="100" smtClean="0">
                          <a:effectLst/>
                          <a:latin typeface="Meiryo UI" panose="020B0604030504040204" pitchFamily="50" charset="-128"/>
                          <a:ea typeface="Meiryo UI" panose="020B0604030504040204" pitchFamily="50" charset="-128"/>
                          <a:cs typeface="Meiryo UI" panose="020B0604030504040204" pitchFamily="50" charset="-128"/>
                        </a:rPr>
                        <a:t>都市整備部</a:t>
                      </a:r>
                      <a:endParaRPr lang="ja-JP" alt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大泉緑地の活用</a:t>
                      </a:r>
                      <a:endPar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marL="133350" marR="0" lvl="0" indent="-133350" algn="l" defTabSz="914400" rtl="0" eaLnBrk="1" fontAlgn="auto" latinLnBrk="0" hangingPunct="1">
                        <a:lnSpc>
                          <a:spcPct val="100000"/>
                        </a:lnSpc>
                        <a:spcBef>
                          <a:spcPts val="0"/>
                        </a:spcBef>
                        <a:spcAft>
                          <a:spcPts val="0"/>
                        </a:spcAft>
                        <a:buClrTx/>
                        <a:buSzTx/>
                        <a:buFontTx/>
                        <a:buNone/>
                        <a:tabLst/>
                        <a:defRPr/>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同上</a:t>
                      </a:r>
                      <a:endPar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just">
                        <a:spcAft>
                          <a:spcPts val="0"/>
                        </a:spcAft>
                      </a:pP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2018.1.15</a:t>
                      </a:r>
                    </a:p>
                    <a:p>
                      <a:pPr algn="just">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     ～  </a:t>
                      </a: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2.28</a:t>
                      </a:r>
                    </a:p>
                  </a:txBody>
                  <a:tcPr marL="36000" marR="36000" marT="36000" marB="36000" anchor="ctr"/>
                </a:tc>
                <a:extLst>
                  <a:ext uri="{0D108BD9-81ED-4DB2-BD59-A6C34878D82A}">
                    <a16:rowId xmlns="" xmlns:a16="http://schemas.microsoft.com/office/drawing/2014/main" val="10005"/>
                  </a:ext>
                </a:extLst>
              </a:tr>
              <a:tr h="228600">
                <a:tc>
                  <a:txBody>
                    <a:bodyPr/>
                    <a:lstStyle/>
                    <a:p>
                      <a:pPr algn="just">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都市整備部</a:t>
                      </a:r>
                      <a:endParaRPr lang="ja-JP" alt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just">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せんなん里海公園の活用</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marL="133350" marR="0" lvl="0" indent="-133350" algn="l" defTabSz="914400" rtl="0" eaLnBrk="1" fontAlgn="auto" latinLnBrk="0" hangingPunct="1">
                        <a:lnSpc>
                          <a:spcPct val="100000"/>
                        </a:lnSpc>
                        <a:spcBef>
                          <a:spcPts val="0"/>
                        </a:spcBef>
                        <a:spcAft>
                          <a:spcPts val="0"/>
                        </a:spcAft>
                        <a:buClrTx/>
                        <a:buSzTx/>
                        <a:buFontTx/>
                        <a:buNone/>
                        <a:tabLst/>
                        <a:defRPr/>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同上</a:t>
                      </a:r>
                      <a:endParaRPr lang="ja-JP"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just">
                        <a:spcAft>
                          <a:spcPts val="0"/>
                        </a:spcAft>
                      </a:pP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2018.1.15</a:t>
                      </a:r>
                    </a:p>
                    <a:p>
                      <a:pPr algn="just">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     ～  </a:t>
                      </a:r>
                      <a:r>
                        <a:rPr lang="en-US" alt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2.28</a:t>
                      </a:r>
                    </a:p>
                  </a:txBody>
                  <a:tcPr marL="36000" marR="36000" marT="36000" marB="36000" anchor="ctr"/>
                </a:tc>
                <a:extLst>
                  <a:ext uri="{0D108BD9-81ED-4DB2-BD59-A6C34878D82A}">
                    <a16:rowId xmlns="" xmlns:a16="http://schemas.microsoft.com/office/drawing/2014/main" val="10006"/>
                  </a:ext>
                </a:extLst>
              </a:tr>
            </a:tbl>
          </a:graphicData>
        </a:graphic>
      </p:graphicFrame>
      <p:sp>
        <p:nvSpPr>
          <p:cNvPr id="19" name="テキスト ボックス 18"/>
          <p:cNvSpPr txBox="1"/>
          <p:nvPr/>
        </p:nvSpPr>
        <p:spPr>
          <a:xfrm>
            <a:off x="6852" y="8860"/>
            <a:ext cx="1536197"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rPr>
              <a:t>（実施</a:t>
            </a:r>
            <a:r>
              <a:rPr lang="ja-JP" altLang="en-US" sz="1600" dirty="0">
                <a:latin typeface="Meiryo UI" panose="020B0604030504040204" pitchFamily="50" charset="-128"/>
                <a:ea typeface="Meiryo UI" panose="020B0604030504040204" pitchFamily="50" charset="-128"/>
              </a:rPr>
              <a:t>状況</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59896" y="312682"/>
            <a:ext cx="751817" cy="276999"/>
          </a:xfrm>
          <a:prstGeom prst="rect">
            <a:avLst/>
          </a:prstGeom>
          <a:solidFill>
            <a:srgbClr val="0070C0"/>
          </a:solidFill>
        </p:spPr>
        <p:txBody>
          <a:bodyPr wrap="square" rtlCol="0">
            <a:spAutoFit/>
          </a:bodyPr>
          <a:lstStyle/>
          <a:p>
            <a:pPr algn="ctr"/>
            <a:r>
              <a:rPr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大阪府</a:t>
            </a:r>
            <a:endParaRPr kumimoji="1"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50372" y="3724950"/>
            <a:ext cx="751817" cy="276999"/>
          </a:xfrm>
          <a:prstGeom prst="rect">
            <a:avLst/>
          </a:prstGeom>
          <a:solidFill>
            <a:srgbClr val="0070C0"/>
          </a:solidFill>
        </p:spPr>
        <p:txBody>
          <a:bodyPr wrap="square" rtlCol="0">
            <a:spAutoFit/>
          </a:bodyPr>
          <a:lstStyle/>
          <a:p>
            <a:pPr algn="ctr"/>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大阪市</a:t>
            </a:r>
            <a:endParaRPr kumimoji="1"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 name="表 17"/>
          <p:cNvGraphicFramePr>
            <a:graphicFrameLocks noGrp="1"/>
          </p:cNvGraphicFramePr>
          <p:nvPr>
            <p:extLst/>
          </p:nvPr>
        </p:nvGraphicFramePr>
        <p:xfrm>
          <a:off x="59896" y="4038996"/>
          <a:ext cx="4417914" cy="2790000"/>
        </p:xfrm>
        <a:graphic>
          <a:graphicData uri="http://schemas.openxmlformats.org/drawingml/2006/table">
            <a:tbl>
              <a:tblPr firstRow="1" firstCol="1" bandRow="1">
                <a:tableStyleId>{5940675A-B579-460E-94D1-54222C63F5DA}</a:tableStyleId>
              </a:tblPr>
              <a:tblGrid>
                <a:gridCol w="712689">
                  <a:extLst>
                    <a:ext uri="{9D8B030D-6E8A-4147-A177-3AD203B41FA5}">
                      <a16:colId xmlns="" xmlns:a16="http://schemas.microsoft.com/office/drawing/2014/main" val="20000"/>
                    </a:ext>
                  </a:extLst>
                </a:gridCol>
                <a:gridCol w="1381125">
                  <a:extLst>
                    <a:ext uri="{9D8B030D-6E8A-4147-A177-3AD203B41FA5}">
                      <a16:colId xmlns="" xmlns:a16="http://schemas.microsoft.com/office/drawing/2014/main" val="20001"/>
                    </a:ext>
                  </a:extLst>
                </a:gridCol>
                <a:gridCol w="1390650">
                  <a:extLst>
                    <a:ext uri="{9D8B030D-6E8A-4147-A177-3AD203B41FA5}">
                      <a16:colId xmlns="" xmlns:a16="http://schemas.microsoft.com/office/drawing/2014/main" val="20002"/>
                    </a:ext>
                  </a:extLst>
                </a:gridCol>
                <a:gridCol w="933450">
                  <a:extLst>
                    <a:ext uri="{9D8B030D-6E8A-4147-A177-3AD203B41FA5}">
                      <a16:colId xmlns="" xmlns:a16="http://schemas.microsoft.com/office/drawing/2014/main" val="20003"/>
                    </a:ext>
                  </a:extLst>
                </a:gridCol>
              </a:tblGrid>
              <a:tr h="212115">
                <a:tc>
                  <a:txBody>
                    <a:bodyPr/>
                    <a:lstStyle/>
                    <a:p>
                      <a:pPr algn="ctr">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部　局</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TlToBr w="12700" cap="flat" cmpd="sng" algn="ctr">
                      <a:noFill/>
                      <a:prstDash val="solid"/>
                      <a:round/>
                      <a:headEnd type="none" w="med" len="med"/>
                      <a:tailEnd type="none" w="med" len="med"/>
                    </a:lnTlToBr>
                    <a:solidFill>
                      <a:schemeClr val="accent1">
                        <a:lumMod val="40000"/>
                        <a:lumOff val="60000"/>
                      </a:schemeClr>
                    </a:solidFill>
                  </a:tcPr>
                </a:tc>
                <a:tc>
                  <a:txBody>
                    <a:bodyPr/>
                    <a:lstStyle/>
                    <a:p>
                      <a:pPr algn="ctr">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名　称</a:t>
                      </a:r>
                      <a:r>
                        <a:rPr lang="en-US" sz="10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TlToBr w="12700" cap="flat" cmpd="sng" algn="ctr">
                      <a:noFill/>
                      <a:prstDash val="solid"/>
                      <a:round/>
                      <a:headEnd type="none" w="med" len="med"/>
                      <a:tailEnd type="none" w="med" len="med"/>
                    </a:lnTlToBr>
                    <a:solidFill>
                      <a:schemeClr val="accent1">
                        <a:lumMod val="40000"/>
                        <a:lumOff val="60000"/>
                      </a:schemeClr>
                    </a:solidFill>
                  </a:tcPr>
                </a:tc>
                <a:tc>
                  <a:txBody>
                    <a:bodyPr/>
                    <a:lstStyle/>
                    <a:p>
                      <a:pPr algn="ctr">
                        <a:spcAft>
                          <a:spcPts val="0"/>
                        </a:spcAft>
                      </a:pP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目</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的</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solidFill>
                      <a:schemeClr val="accent1">
                        <a:lumMod val="40000"/>
                        <a:lumOff val="60000"/>
                      </a:schemeClr>
                    </a:solidFill>
                  </a:tcPr>
                </a:tc>
                <a:tc>
                  <a:txBody>
                    <a:bodyPr/>
                    <a:lstStyle/>
                    <a:p>
                      <a:pPr algn="ctr">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対話期間</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solidFill>
                      <a:schemeClr val="accent1">
                        <a:lumMod val="40000"/>
                        <a:lumOff val="60000"/>
                      </a:schemeClr>
                    </a:solidFill>
                  </a:tcPr>
                </a:tc>
                <a:extLst>
                  <a:ext uri="{0D108BD9-81ED-4DB2-BD59-A6C34878D82A}">
                    <a16:rowId xmlns="" xmlns:a16="http://schemas.microsoft.com/office/drawing/2014/main" val="10000"/>
                  </a:ext>
                </a:extLst>
              </a:tr>
              <a:tr h="228600">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浪速区役所</a:t>
                      </a:r>
                    </a:p>
                  </a:txBody>
                  <a:tcPr marL="36000" marR="36000" marT="36000" marB="3600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もと「市民交流センターなにわ」</a:t>
                      </a:r>
                    </a:p>
                  </a:txBody>
                  <a:tcPr marL="36000" marR="36000" marT="36000" marB="36000" anchor="ct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事業実現可能性の検討</a:t>
                      </a:r>
                    </a:p>
                  </a:txBody>
                  <a:tcPr marL="36000" marR="36000" marT="36000" marB="36000" anchor="ct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2017.7.3</a:t>
                      </a:r>
                    </a:p>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24</a:t>
                      </a:r>
                    </a:p>
                  </a:txBody>
                  <a:tcPr marL="36000" marR="36000" marT="36000" marB="36000" anchor="ctr"/>
                </a:tc>
                <a:extLst>
                  <a:ext uri="{0D108BD9-81ED-4DB2-BD59-A6C34878D82A}">
                    <a16:rowId xmlns="" xmlns:a16="http://schemas.microsoft.com/office/drawing/2014/main" val="10002"/>
                  </a:ext>
                </a:extLst>
              </a:tr>
              <a:tr h="453000">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淀川区役所</a:t>
                      </a:r>
                    </a:p>
                  </a:txBody>
                  <a:tcPr marL="36000" marR="36000" marT="36000" marB="36000" anchor="ct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もと淀川区役所・もと淀川区保健福祉センター跡地の活用</a:t>
                      </a:r>
                    </a:p>
                  </a:txBody>
                  <a:tcPr marL="36000" marR="36000" marT="36000" marB="36000" anchor="ct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事業実現可能性の検討</a:t>
                      </a:r>
                    </a:p>
                  </a:txBody>
                  <a:tcPr marL="36000" marR="36000" marT="36000" marB="36000" anchor="ct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2016.2.22</a:t>
                      </a:r>
                    </a:p>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26</a:t>
                      </a:r>
                    </a:p>
                  </a:txBody>
                  <a:tcPr marL="36000" marR="36000" marT="36000" marB="36000" anchor="ctr"/>
                </a:tc>
                <a:extLst>
                  <a:ext uri="{0D108BD9-81ED-4DB2-BD59-A6C34878D82A}">
                    <a16:rowId xmlns="" xmlns:a16="http://schemas.microsoft.com/office/drawing/2014/main" val="10003"/>
                  </a:ext>
                </a:extLst>
              </a:tr>
              <a:tr h="2286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淀川区役所</a:t>
                      </a:r>
                    </a:p>
                  </a:txBody>
                  <a:tcPr marL="36000" marR="36000" marT="36000" marB="3600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もと淀川区役所跡地の土地活用</a:t>
                      </a:r>
                    </a:p>
                  </a:txBody>
                  <a:tcPr marL="36000" marR="36000" marT="36000" marB="36000" anchor="ct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公募条件の検討</a:t>
                      </a:r>
                    </a:p>
                  </a:txBody>
                  <a:tcPr marL="36000" marR="36000" marT="36000" marB="36000" anchor="ct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2018.2.5</a:t>
                      </a:r>
                    </a:p>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a:t>
                      </a:r>
                    </a:p>
                  </a:txBody>
                  <a:tcPr marL="36000" marR="36000" marT="36000" marB="36000" anchor="ctr"/>
                </a:tc>
                <a:extLst>
                  <a:ext uri="{0D108BD9-81ED-4DB2-BD59-A6C34878D82A}">
                    <a16:rowId xmlns="" xmlns:a16="http://schemas.microsoft.com/office/drawing/2014/main" val="10004"/>
                  </a:ext>
                </a:extLst>
              </a:tr>
              <a:tr h="228600">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城東区</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役所、</a:t>
                      </a:r>
                      <a:endPar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都市計画局、環境局</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大阪城東部地区の市有地の有効活用</a:t>
                      </a:r>
                    </a:p>
                  </a:txBody>
                  <a:tcPr marL="36000" marR="36000" marT="36000" marB="36000" anchor="ct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事業実現可能性の検討</a:t>
                      </a:r>
                    </a:p>
                  </a:txBody>
                  <a:tcPr marL="36000" marR="36000" marT="36000" marB="36000" anchor="ct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2016.9.29</a:t>
                      </a:r>
                    </a:p>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10.14</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extLst>
                  <a:ext uri="{0D108BD9-81ED-4DB2-BD59-A6C34878D82A}">
                    <a16:rowId xmlns="" xmlns:a16="http://schemas.microsoft.com/office/drawing/2014/main" val="10005"/>
                  </a:ext>
                </a:extLst>
              </a:tr>
              <a:tr h="228600">
                <a:tc>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東住吉区</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役所</a:t>
                      </a:r>
                    </a:p>
                  </a:txBody>
                  <a:tcPr marL="36000" marR="36000" marT="36000" marB="36000" anchor="ct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東住吉区矢田南部地域市有地利活用</a:t>
                      </a:r>
                    </a:p>
                  </a:txBody>
                  <a:tcPr marL="36000" marR="36000" marT="36000" marB="36000" anchor="ct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事業実現可能性の検討</a:t>
                      </a:r>
                    </a:p>
                  </a:txBody>
                  <a:tcPr marL="36000" marR="36000" marT="36000" marB="36000" anchor="ct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2017.6.21</a:t>
                      </a:r>
                    </a:p>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27</a:t>
                      </a:r>
                    </a:p>
                  </a:txBody>
                  <a:tcPr marL="36000" marR="36000" marT="36000" marB="36000" anchor="ctr"/>
                </a:tc>
                <a:extLst>
                  <a:ext uri="{0D108BD9-81ED-4DB2-BD59-A6C34878D82A}">
                    <a16:rowId xmlns="" xmlns:a16="http://schemas.microsoft.com/office/drawing/2014/main" val="10006"/>
                  </a:ext>
                </a:extLst>
              </a:tr>
              <a:tr h="228600">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平野区役所</a:t>
                      </a:r>
                    </a:p>
                  </a:txBody>
                  <a:tcPr marL="36000" marR="36000" marT="36000" marB="36000" anchor="ct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長原駅前用地活用</a:t>
                      </a:r>
                    </a:p>
                  </a:txBody>
                  <a:tcPr marL="36000" marR="36000" marT="36000" marB="36000" anchor="ct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事業実現可能性の検討</a:t>
                      </a:r>
                    </a:p>
                  </a:txBody>
                  <a:tcPr marL="36000" marR="36000" marT="36000" marB="36000" anchor="ct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2018.3.26</a:t>
                      </a:r>
                    </a:p>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30</a:t>
                      </a:r>
                    </a:p>
                  </a:txBody>
                  <a:tcPr marL="36000" marR="36000" marT="36000" marB="36000" anchor="ctr"/>
                </a:tc>
                <a:extLst>
                  <a:ext uri="{0D108BD9-81ED-4DB2-BD59-A6C34878D82A}">
                    <a16:rowId xmlns="" xmlns:a16="http://schemas.microsoft.com/office/drawing/2014/main" val="10007"/>
                  </a:ext>
                </a:extLst>
              </a:tr>
            </a:tbl>
          </a:graphicData>
        </a:graphic>
      </p:graphicFrame>
      <p:sp>
        <p:nvSpPr>
          <p:cNvPr id="9" name="テキスト ボックス 8"/>
          <p:cNvSpPr txBox="1"/>
          <p:nvPr/>
        </p:nvSpPr>
        <p:spPr>
          <a:xfrm>
            <a:off x="4489020" y="566644"/>
            <a:ext cx="3188130" cy="461665"/>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年度末までの実施状況</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ＩＲ推進局は、大阪府・市の共同設置機関</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表 11"/>
          <p:cNvGraphicFramePr>
            <a:graphicFrameLocks noGrp="1"/>
          </p:cNvGraphicFramePr>
          <p:nvPr>
            <p:extLst/>
          </p:nvPr>
        </p:nvGraphicFramePr>
        <p:xfrm>
          <a:off x="4639738" y="4053510"/>
          <a:ext cx="4417914" cy="2413200"/>
        </p:xfrm>
        <a:graphic>
          <a:graphicData uri="http://schemas.openxmlformats.org/drawingml/2006/table">
            <a:tbl>
              <a:tblPr firstRow="1" firstCol="1" bandRow="1">
                <a:tableStyleId>{5940675A-B579-460E-94D1-54222C63F5DA}</a:tableStyleId>
              </a:tblPr>
              <a:tblGrid>
                <a:gridCol w="712689">
                  <a:extLst>
                    <a:ext uri="{9D8B030D-6E8A-4147-A177-3AD203B41FA5}">
                      <a16:colId xmlns="" xmlns:a16="http://schemas.microsoft.com/office/drawing/2014/main" val="20000"/>
                    </a:ext>
                  </a:extLst>
                </a:gridCol>
                <a:gridCol w="1381125">
                  <a:extLst>
                    <a:ext uri="{9D8B030D-6E8A-4147-A177-3AD203B41FA5}">
                      <a16:colId xmlns="" xmlns:a16="http://schemas.microsoft.com/office/drawing/2014/main" val="20001"/>
                    </a:ext>
                  </a:extLst>
                </a:gridCol>
                <a:gridCol w="1390650">
                  <a:extLst>
                    <a:ext uri="{9D8B030D-6E8A-4147-A177-3AD203B41FA5}">
                      <a16:colId xmlns="" xmlns:a16="http://schemas.microsoft.com/office/drawing/2014/main" val="20002"/>
                    </a:ext>
                  </a:extLst>
                </a:gridCol>
                <a:gridCol w="933450">
                  <a:extLst>
                    <a:ext uri="{9D8B030D-6E8A-4147-A177-3AD203B41FA5}">
                      <a16:colId xmlns="" xmlns:a16="http://schemas.microsoft.com/office/drawing/2014/main" val="20003"/>
                    </a:ext>
                  </a:extLst>
                </a:gridCol>
              </a:tblGrid>
              <a:tr h="212115">
                <a:tc>
                  <a:txBody>
                    <a:bodyPr/>
                    <a:lstStyle/>
                    <a:p>
                      <a:pPr algn="ctr">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部　局</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TlToBr w="12700" cap="flat" cmpd="sng" algn="ctr">
                      <a:noFill/>
                      <a:prstDash val="solid"/>
                      <a:round/>
                      <a:headEnd type="none" w="med" len="med"/>
                      <a:tailEnd type="none" w="med" len="med"/>
                    </a:lnTlToBr>
                    <a:solidFill>
                      <a:schemeClr val="accent1">
                        <a:lumMod val="40000"/>
                        <a:lumOff val="60000"/>
                      </a:schemeClr>
                    </a:solidFill>
                  </a:tcPr>
                </a:tc>
                <a:tc>
                  <a:txBody>
                    <a:bodyPr/>
                    <a:lstStyle/>
                    <a:p>
                      <a:pPr algn="ctr">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名　称</a:t>
                      </a:r>
                      <a:r>
                        <a:rPr lang="en-US" sz="10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TlToBr w="12700" cap="flat" cmpd="sng" algn="ctr">
                      <a:noFill/>
                      <a:prstDash val="solid"/>
                      <a:round/>
                      <a:headEnd type="none" w="med" len="med"/>
                      <a:tailEnd type="none" w="med" len="med"/>
                    </a:lnTlToBr>
                    <a:solidFill>
                      <a:schemeClr val="accent1">
                        <a:lumMod val="40000"/>
                        <a:lumOff val="60000"/>
                      </a:schemeClr>
                    </a:solidFill>
                  </a:tcPr>
                </a:tc>
                <a:tc>
                  <a:txBody>
                    <a:bodyPr/>
                    <a:lstStyle/>
                    <a:p>
                      <a:pPr algn="ctr">
                        <a:spcAft>
                          <a:spcPts val="0"/>
                        </a:spcAft>
                      </a:pP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目</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的</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solidFill>
                      <a:schemeClr val="accent1">
                        <a:lumMod val="40000"/>
                        <a:lumOff val="60000"/>
                      </a:schemeClr>
                    </a:solidFill>
                  </a:tcPr>
                </a:tc>
                <a:tc>
                  <a:txBody>
                    <a:bodyPr/>
                    <a:lstStyle/>
                    <a:p>
                      <a:pPr algn="ctr">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対話期間</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solidFill>
                      <a:schemeClr val="accent1">
                        <a:lumMod val="40000"/>
                        <a:lumOff val="60000"/>
                      </a:schemeClr>
                    </a:solidFill>
                  </a:tcPr>
                </a:tc>
                <a:extLst>
                  <a:ext uri="{0D108BD9-81ED-4DB2-BD59-A6C34878D82A}">
                    <a16:rowId xmlns="" xmlns:a16="http://schemas.microsoft.com/office/drawing/2014/main" val="10000"/>
                  </a:ext>
                </a:extLst>
              </a:tr>
              <a:tr h="228600">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ICT</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戦略室</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中央情報処理センター運用業務委託にかかる情報提供依頼（</a:t>
                      </a: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RFI</a:t>
                      </a: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36000" marR="36000" marT="36000" marB="36000" anchor="ct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公募条件の検討</a:t>
                      </a:r>
                    </a:p>
                  </a:txBody>
                  <a:tcPr marL="36000" marR="36000" marT="36000" marB="36000" anchor="ct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2014.7.11</a:t>
                      </a:r>
                    </a:p>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31</a:t>
                      </a:r>
                    </a:p>
                  </a:txBody>
                  <a:tcPr marL="36000" marR="36000" marT="36000" marB="36000" anchor="ctr"/>
                </a:tc>
                <a:extLst>
                  <a:ext uri="{0D108BD9-81ED-4DB2-BD59-A6C34878D82A}">
                    <a16:rowId xmlns="" xmlns:a16="http://schemas.microsoft.com/office/drawing/2014/main" val="10008"/>
                  </a:ext>
                </a:extLst>
              </a:tr>
              <a:tr h="228600">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ICT</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戦略室</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大阪市産学官連携等による最先端</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ICT</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に関する提案制度</a:t>
                      </a:r>
                    </a:p>
                  </a:txBody>
                  <a:tcPr marL="36000" marR="36000" marT="36000" marB="36000" anchor="ct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アイデア・ノウハウの募集</a:t>
                      </a:r>
                    </a:p>
                  </a:txBody>
                  <a:tcPr marL="36000" marR="36000" marT="36000" marB="36000" anchor="ct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2017.12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36000" marR="36000" marT="36000" marB="36000" anchor="ctr"/>
                </a:tc>
                <a:extLst>
                  <a:ext uri="{0D108BD9-81ED-4DB2-BD59-A6C34878D82A}">
                    <a16:rowId xmlns="" xmlns:a16="http://schemas.microsoft.com/office/drawing/2014/main" val="10009"/>
                  </a:ext>
                </a:extLst>
              </a:tr>
              <a:tr h="228600">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経済戦略局</a:t>
                      </a:r>
                    </a:p>
                  </a:txBody>
                  <a:tcPr marL="36000" marR="36000" marT="36000" marB="3600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大阪城公園パークマネジメント事業導入</a:t>
                      </a:r>
                    </a:p>
                  </a:txBody>
                  <a:tcPr marL="36000" marR="36000" marT="36000" marB="36000" anchor="ct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事業実現可能性の検討</a:t>
                      </a:r>
                    </a:p>
                  </a:txBody>
                  <a:tcPr marL="36000" marR="36000" marT="36000" marB="36000" anchor="ct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2013.7.31</a:t>
                      </a:r>
                    </a:p>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2014.2</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末</a:t>
                      </a:r>
                    </a:p>
                  </a:txBody>
                  <a:tcPr marL="36000" marR="36000" marT="36000" marB="36000" anchor="ctr"/>
                </a:tc>
                <a:extLst>
                  <a:ext uri="{0D108BD9-81ED-4DB2-BD59-A6C34878D82A}">
                    <a16:rowId xmlns="" xmlns:a16="http://schemas.microsoft.com/office/drawing/2014/main" val="10010"/>
                  </a:ext>
                </a:extLst>
              </a:tr>
              <a:tr h="228600">
                <a:tc>
                  <a:txBody>
                    <a:bodyPr/>
                    <a:lstStyle/>
                    <a:p>
                      <a:pPr algn="l" fontAlgn="ctr"/>
                      <a:r>
                        <a:rPr lang="ja-JP" altLang="en-US" sz="1000" b="0" i="0" u="none" strike="noStrike"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経済戦略局</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天王寺動物園への民間活力導入</a:t>
                      </a:r>
                    </a:p>
                  </a:txBody>
                  <a:tcPr marL="36000" marR="36000" marT="36000" marB="36000" anchor="ct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公募条件の検討</a:t>
                      </a:r>
                    </a:p>
                  </a:txBody>
                  <a:tcPr marL="36000" marR="36000" marT="36000" marB="36000" anchor="ct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2015.10.6</a:t>
                      </a:r>
                    </a:p>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a:t>
                      </a:r>
                    </a:p>
                  </a:txBody>
                  <a:tcPr marL="36000" marR="36000" marT="36000" marB="36000" anchor="ctr"/>
                </a:tc>
                <a:extLst>
                  <a:ext uri="{0D108BD9-81ED-4DB2-BD59-A6C34878D82A}">
                    <a16:rowId xmlns="" xmlns:a16="http://schemas.microsoft.com/office/drawing/2014/main" val="10004"/>
                  </a:ext>
                </a:extLst>
              </a:tr>
              <a:tr h="228600">
                <a:tc>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経済戦略局</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（仮称）大阪新美術館の運営への</a:t>
                      </a: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PFI</a:t>
                      </a: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手法導入</a:t>
                      </a:r>
                    </a:p>
                  </a:txBody>
                  <a:tcPr marL="36000" marR="36000" marT="36000" marB="3600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公募条件の検討</a:t>
                      </a:r>
                    </a:p>
                  </a:txBody>
                  <a:tcPr marL="36000" marR="36000" marT="36000" marB="36000" anchor="ct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2018.1</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中旬</a:t>
                      </a:r>
                      <a:endPar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下旬</a:t>
                      </a:r>
                    </a:p>
                  </a:txBody>
                  <a:tcPr marL="36000" marR="36000" marT="36000" marB="36000" anchor="ctr"/>
                </a:tc>
                <a:extLst>
                  <a:ext uri="{0D108BD9-81ED-4DB2-BD59-A6C34878D82A}">
                    <a16:rowId xmlns="" xmlns:a16="http://schemas.microsoft.com/office/drawing/2014/main" val="10005"/>
                  </a:ext>
                </a:extLst>
              </a:tr>
            </a:tbl>
          </a:graphicData>
        </a:graphic>
      </p:graphicFrame>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248</a:t>
            </a:fld>
            <a:endParaRPr lang="ja-JP" altLang="en-US"/>
          </a:p>
        </p:txBody>
      </p:sp>
    </p:spTree>
    <p:extLst>
      <p:ext uri="{BB962C8B-B14F-4D97-AF65-F5344CB8AC3E}">
        <p14:creationId xmlns:p14="http://schemas.microsoft.com/office/powerpoint/2010/main" val="337394589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テキスト ボックス 18"/>
          <p:cNvSpPr txBox="1"/>
          <p:nvPr/>
        </p:nvSpPr>
        <p:spPr>
          <a:xfrm>
            <a:off x="6852" y="8860"/>
            <a:ext cx="1609725"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rPr>
              <a:t>（実施</a:t>
            </a:r>
            <a:r>
              <a:rPr lang="ja-JP" altLang="en-US" sz="1600" dirty="0">
                <a:latin typeface="Meiryo UI" panose="020B0604030504040204" pitchFamily="50" charset="-128"/>
                <a:ea typeface="Meiryo UI" panose="020B0604030504040204" pitchFamily="50" charset="-128"/>
              </a:rPr>
              <a:t>状況</a:t>
            </a:r>
            <a:r>
              <a:rPr lang="ja-JP" altLang="en-US" sz="1600" dirty="0" smtClean="0">
                <a:latin typeface="Meiryo UI" panose="020B0604030504040204" pitchFamily="50" charset="-128"/>
                <a:ea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59897" y="449894"/>
            <a:ext cx="751817" cy="276999"/>
          </a:xfrm>
          <a:prstGeom prst="rect">
            <a:avLst/>
          </a:prstGeom>
          <a:solidFill>
            <a:srgbClr val="0070C0"/>
          </a:solidFill>
        </p:spPr>
        <p:txBody>
          <a:bodyPr wrap="square" rtlCol="0">
            <a:spAutoFit/>
          </a:bodyPr>
          <a:lstStyle/>
          <a:p>
            <a:pPr algn="ctr"/>
            <a:r>
              <a:rPr lang="ja-JP" altLang="en-US" sz="12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大阪市</a:t>
            </a:r>
            <a:endParaRPr kumimoji="1" lang="ja-JP" altLang="en-US" sz="12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2" name="表 11"/>
          <p:cNvGraphicFramePr>
            <a:graphicFrameLocks noGrp="1"/>
          </p:cNvGraphicFramePr>
          <p:nvPr>
            <p:extLst/>
          </p:nvPr>
        </p:nvGraphicFramePr>
        <p:xfrm>
          <a:off x="68361" y="828260"/>
          <a:ext cx="4417914" cy="4778606"/>
        </p:xfrm>
        <a:graphic>
          <a:graphicData uri="http://schemas.openxmlformats.org/drawingml/2006/table">
            <a:tbl>
              <a:tblPr firstRow="1" firstCol="1" bandRow="1">
                <a:tableStyleId>{5940675A-B579-460E-94D1-54222C63F5DA}</a:tableStyleId>
              </a:tblPr>
              <a:tblGrid>
                <a:gridCol w="712689">
                  <a:extLst>
                    <a:ext uri="{9D8B030D-6E8A-4147-A177-3AD203B41FA5}">
                      <a16:colId xmlns="" xmlns:a16="http://schemas.microsoft.com/office/drawing/2014/main" val="20000"/>
                    </a:ext>
                  </a:extLst>
                </a:gridCol>
                <a:gridCol w="1381125">
                  <a:extLst>
                    <a:ext uri="{9D8B030D-6E8A-4147-A177-3AD203B41FA5}">
                      <a16:colId xmlns="" xmlns:a16="http://schemas.microsoft.com/office/drawing/2014/main" val="20001"/>
                    </a:ext>
                  </a:extLst>
                </a:gridCol>
                <a:gridCol w="1390650">
                  <a:extLst>
                    <a:ext uri="{9D8B030D-6E8A-4147-A177-3AD203B41FA5}">
                      <a16:colId xmlns="" xmlns:a16="http://schemas.microsoft.com/office/drawing/2014/main" val="20002"/>
                    </a:ext>
                  </a:extLst>
                </a:gridCol>
                <a:gridCol w="933450">
                  <a:extLst>
                    <a:ext uri="{9D8B030D-6E8A-4147-A177-3AD203B41FA5}">
                      <a16:colId xmlns="" xmlns:a16="http://schemas.microsoft.com/office/drawing/2014/main" val="20003"/>
                    </a:ext>
                  </a:extLst>
                </a:gridCol>
              </a:tblGrid>
              <a:tr h="212115">
                <a:tc>
                  <a:txBody>
                    <a:bodyPr/>
                    <a:lstStyle/>
                    <a:p>
                      <a:pPr algn="ctr">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部　局</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TlToBr w="12700" cap="flat" cmpd="sng" algn="ctr">
                      <a:noFill/>
                      <a:prstDash val="solid"/>
                      <a:round/>
                      <a:headEnd type="none" w="med" len="med"/>
                      <a:tailEnd type="none" w="med" len="med"/>
                    </a:lnTlToBr>
                    <a:solidFill>
                      <a:schemeClr val="accent1">
                        <a:lumMod val="40000"/>
                        <a:lumOff val="60000"/>
                      </a:schemeClr>
                    </a:solidFill>
                  </a:tcPr>
                </a:tc>
                <a:tc>
                  <a:txBody>
                    <a:bodyPr/>
                    <a:lstStyle/>
                    <a:p>
                      <a:pPr algn="ctr">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名　称</a:t>
                      </a:r>
                      <a:r>
                        <a:rPr lang="en-US" sz="10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TlToBr w="12700" cap="flat" cmpd="sng" algn="ctr">
                      <a:noFill/>
                      <a:prstDash val="solid"/>
                      <a:round/>
                      <a:headEnd type="none" w="med" len="med"/>
                      <a:tailEnd type="none" w="med" len="med"/>
                    </a:lnTlToBr>
                    <a:solidFill>
                      <a:schemeClr val="accent1">
                        <a:lumMod val="40000"/>
                        <a:lumOff val="60000"/>
                      </a:schemeClr>
                    </a:solidFill>
                  </a:tcPr>
                </a:tc>
                <a:tc>
                  <a:txBody>
                    <a:bodyPr/>
                    <a:lstStyle/>
                    <a:p>
                      <a:pPr algn="ctr">
                        <a:spcAft>
                          <a:spcPts val="0"/>
                        </a:spcAft>
                      </a:pP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目</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的</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solidFill>
                      <a:schemeClr val="accent1">
                        <a:lumMod val="40000"/>
                        <a:lumOff val="60000"/>
                      </a:schemeClr>
                    </a:solidFill>
                  </a:tcPr>
                </a:tc>
                <a:tc>
                  <a:txBody>
                    <a:bodyPr/>
                    <a:lstStyle/>
                    <a:p>
                      <a:pPr algn="ctr">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対話期間</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solidFill>
                      <a:schemeClr val="accent1">
                        <a:lumMod val="40000"/>
                        <a:lumOff val="60000"/>
                      </a:schemeClr>
                    </a:solidFill>
                  </a:tcPr>
                </a:tc>
                <a:extLst>
                  <a:ext uri="{0D108BD9-81ED-4DB2-BD59-A6C34878D82A}">
                    <a16:rowId xmlns="" xmlns:a16="http://schemas.microsoft.com/office/drawing/2014/main" val="10000"/>
                  </a:ext>
                </a:extLst>
              </a:tr>
              <a:tr h="228600">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総務局</a:t>
                      </a:r>
                    </a:p>
                  </a:txBody>
                  <a:tcPr marL="36000" marR="36000" marT="36000" marB="36000" anchor="ct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大阪市役所本庁舎内食堂スペースの活用</a:t>
                      </a:r>
                    </a:p>
                  </a:txBody>
                  <a:tcPr marL="36000" marR="36000" marT="36000" marB="36000" anchor="ct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公募条件の検討</a:t>
                      </a:r>
                    </a:p>
                  </a:txBody>
                  <a:tcPr marL="36000" marR="36000" marT="36000" marB="36000" anchor="ct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2017.8.30</a:t>
                      </a:r>
                    </a:p>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9.1</a:t>
                      </a:r>
                    </a:p>
                  </a:txBody>
                  <a:tcPr marL="36000" marR="36000" marT="36000" marB="36000" anchor="ctr"/>
                </a:tc>
                <a:extLst>
                  <a:ext uri="{0D108BD9-81ED-4DB2-BD59-A6C34878D82A}">
                    <a16:rowId xmlns="" xmlns:a16="http://schemas.microsoft.com/office/drawing/2014/main" val="10001"/>
                  </a:ext>
                </a:extLst>
              </a:tr>
              <a:tr h="228600">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都市計画局</a:t>
                      </a:r>
                    </a:p>
                  </a:txBody>
                  <a:tcPr marL="36000" marR="36000" marT="36000" marB="36000" anchor="ct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中之島４丁目用地の活用</a:t>
                      </a:r>
                    </a:p>
                  </a:txBody>
                  <a:tcPr marL="36000" marR="36000" marT="36000" marB="36000" anchor="ct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公募条件の検討</a:t>
                      </a:r>
                    </a:p>
                  </a:txBody>
                  <a:tcPr marL="36000" marR="36000" marT="36000" marB="36000" anchor="ct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2014.11.19</a:t>
                      </a:r>
                    </a:p>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2015.2.3</a:t>
                      </a:r>
                    </a:p>
                  </a:txBody>
                  <a:tcPr marL="36000" marR="36000" marT="36000" marB="36000" anchor="ctr"/>
                </a:tc>
                <a:extLst>
                  <a:ext uri="{0D108BD9-81ED-4DB2-BD59-A6C34878D82A}">
                    <a16:rowId xmlns="" xmlns:a16="http://schemas.microsoft.com/office/drawing/2014/main" val="10002"/>
                  </a:ext>
                </a:extLst>
              </a:tr>
              <a:tr h="228600">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福祉局</a:t>
                      </a:r>
                    </a:p>
                  </a:txBody>
                  <a:tcPr marL="36000" marR="36000" marT="36000" marB="36000" anchor="ct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弘済院の事業継承</a:t>
                      </a:r>
                    </a:p>
                  </a:txBody>
                  <a:tcPr marL="36000" marR="36000" marT="36000" marB="36000" anchor="ct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事業実現可能性の検討</a:t>
                      </a:r>
                    </a:p>
                  </a:txBody>
                  <a:tcPr marL="36000" marR="36000" marT="36000" marB="36000" anchor="ct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2013.9.24</a:t>
                      </a:r>
                    </a:p>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11.5</a:t>
                      </a:r>
                    </a:p>
                  </a:txBody>
                  <a:tcPr marL="36000" marR="36000" marT="36000" marB="36000" anchor="ctr"/>
                </a:tc>
                <a:extLst>
                  <a:ext uri="{0D108BD9-81ED-4DB2-BD59-A6C34878D82A}">
                    <a16:rowId xmlns="" xmlns:a16="http://schemas.microsoft.com/office/drawing/2014/main" val="10003"/>
                  </a:ext>
                </a:extLst>
              </a:tr>
              <a:tr h="228600">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健康局</a:t>
                      </a:r>
                    </a:p>
                  </a:txBody>
                  <a:tcPr marL="36000" marR="36000" marT="36000" marB="36000" anchor="ctr"/>
                </a:tc>
                <a:tc>
                  <a:txBody>
                    <a:bodyPr/>
                    <a:lstStyle/>
                    <a:p>
                      <a:pPr algn="l" fontAlgn="ctr"/>
                      <a:r>
                        <a:rPr lang="zh-TW"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民間病院誘致</a:t>
                      </a:r>
                    </a:p>
                  </a:txBody>
                  <a:tcPr marL="36000" marR="36000" marT="36000" marB="36000" anchor="ct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公募条件の検討</a:t>
                      </a:r>
                    </a:p>
                  </a:txBody>
                  <a:tcPr marL="36000" marR="36000" marT="36000" marB="36000" anchor="ctr"/>
                </a:tc>
                <a:tc>
                  <a:txBody>
                    <a:bodyPr/>
                    <a:lstStyle/>
                    <a:p>
                      <a:pPr algn="l" fontAlgn="ct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2013.4</a:t>
                      </a: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末</a:t>
                      </a:r>
                      <a:endPar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初旬</a:t>
                      </a:r>
                    </a:p>
                  </a:txBody>
                  <a:tcPr marL="36000" marR="36000" marT="36000" marB="36000" anchor="ctr"/>
                </a:tc>
                <a:extLst>
                  <a:ext uri="{0D108BD9-81ED-4DB2-BD59-A6C34878D82A}">
                    <a16:rowId xmlns="" xmlns:a16="http://schemas.microsoft.com/office/drawing/2014/main" val="10004"/>
                  </a:ext>
                </a:extLst>
              </a:tr>
              <a:tr h="228600">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こども青少年局</a:t>
                      </a:r>
                    </a:p>
                  </a:txBody>
                  <a:tcPr marL="36000" marR="36000" marT="36000" marB="36000" anchor="ct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青少年センターの利活用</a:t>
                      </a:r>
                    </a:p>
                  </a:txBody>
                  <a:tcPr marL="36000" marR="36000" marT="36000" marB="36000" anchor="ct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利活用方法の検討</a:t>
                      </a:r>
                    </a:p>
                  </a:txBody>
                  <a:tcPr marL="36000" marR="36000" marT="36000" marB="36000" anchor="ct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2014.1.30</a:t>
                      </a:r>
                    </a:p>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2.14</a:t>
                      </a:r>
                    </a:p>
                  </a:txBody>
                  <a:tcPr marL="36000" marR="36000" marT="36000" marB="36000" anchor="ctr"/>
                </a:tc>
                <a:extLst>
                  <a:ext uri="{0D108BD9-81ED-4DB2-BD59-A6C34878D82A}">
                    <a16:rowId xmlns="" xmlns:a16="http://schemas.microsoft.com/office/drawing/2014/main" val="10005"/>
                  </a:ext>
                </a:extLst>
              </a:tr>
              <a:tr h="347160">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環境局</a:t>
                      </a:r>
                    </a:p>
                  </a:txBody>
                  <a:tcPr marL="36000" marR="36000" marT="36000" marB="3600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家庭系ごみ収集輸送事業の経営形態</a:t>
                      </a:r>
                    </a:p>
                  </a:txBody>
                  <a:tcPr marL="36000" marR="36000" marT="36000" marB="36000" anchor="ct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事業実現可能性の検討</a:t>
                      </a:r>
                    </a:p>
                  </a:txBody>
                  <a:tcPr marL="36000" marR="36000" marT="36000" marB="36000" anchor="ct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2012.10.16</a:t>
                      </a:r>
                    </a:p>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11.16</a:t>
                      </a:r>
                    </a:p>
                  </a:txBody>
                  <a:tcPr marL="36000" marR="36000" marT="36000" marB="36000" anchor="ctr"/>
                </a:tc>
                <a:extLst>
                  <a:ext uri="{0D108BD9-81ED-4DB2-BD59-A6C34878D82A}">
                    <a16:rowId xmlns="" xmlns:a16="http://schemas.microsoft.com/office/drawing/2014/main" val="10006"/>
                  </a:ext>
                </a:extLst>
              </a:tr>
              <a:tr h="317520">
                <a:tc>
                  <a:txBody>
                    <a:bodyPr/>
                    <a:lstStyle/>
                    <a:p>
                      <a:pPr algn="l" fontAlgn="ctr"/>
                      <a:r>
                        <a:rPr lang="ja-JP" altLang="en-US" sz="1000" b="0" i="0" u="none" strike="noStrike"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環境局</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ごみ焼却工場跡地の利活用</a:t>
                      </a:r>
                    </a:p>
                  </a:txBody>
                  <a:tcPr marL="36000" marR="36000" marT="36000" marB="3600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事業実現可能性の検討</a:t>
                      </a:r>
                    </a:p>
                  </a:txBody>
                  <a:tcPr marL="36000" marR="36000" marT="36000" marB="36000" anchor="ctr"/>
                </a:tc>
                <a:tc>
                  <a:txBody>
                    <a:bodyPr/>
                    <a:lstStyle/>
                    <a:p>
                      <a:pPr algn="l"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2013.7.5</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12</a:t>
                      </a:r>
                    </a:p>
                  </a:txBody>
                  <a:tcPr marL="36000" marR="36000" marT="36000" marB="36000" anchor="ctr"/>
                </a:tc>
                <a:extLst>
                  <a:ext uri="{0D108BD9-81ED-4DB2-BD59-A6C34878D82A}">
                    <a16:rowId xmlns="" xmlns:a16="http://schemas.microsoft.com/office/drawing/2014/main" val="10007"/>
                  </a:ext>
                </a:extLst>
              </a:tr>
              <a:tr h="287880">
                <a:tc>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環境局</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家庭系ごみ収集輸送事業の経営形態変更</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公募条件の検討</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2013.8.12</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9.11</a:t>
                      </a:r>
                    </a:p>
                  </a:txBody>
                  <a:tcPr marL="36000" marR="36000" marT="36000" marB="36000" anchor="ctr"/>
                </a:tc>
                <a:extLst>
                  <a:ext uri="{0D108BD9-81ED-4DB2-BD59-A6C34878D82A}">
                    <a16:rowId xmlns="" xmlns:a16="http://schemas.microsoft.com/office/drawing/2014/main" val="10008"/>
                  </a:ext>
                </a:extLst>
              </a:tr>
              <a:tr h="409406">
                <a:tc>
                  <a:txBody>
                    <a:bodyPr/>
                    <a:lstStyle/>
                    <a:p>
                      <a:pPr algn="l" fontAlgn="ctr"/>
                      <a:r>
                        <a:rPr lang="ja-JP" altLang="en-US" sz="1000" b="0" i="0" u="none" strike="noStrike"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環境局</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「リフレうりわり」の利活用</a:t>
                      </a:r>
                    </a:p>
                  </a:txBody>
                  <a:tcPr marL="36000" marR="36000" marT="36000" marB="36000" anchor="ct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事業実現可能性の検討</a:t>
                      </a:r>
                    </a:p>
                  </a:txBody>
                  <a:tcPr marL="36000" marR="36000" marT="36000" marB="36000" anchor="ctr"/>
                </a:tc>
                <a:tc>
                  <a:txBody>
                    <a:bodyPr/>
                    <a:lstStyle/>
                    <a:p>
                      <a:pPr algn="l" fontAlgn="ctr"/>
                      <a:r>
                        <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2017.4.13</a:t>
                      </a:r>
                    </a:p>
                  </a:txBody>
                  <a:tcPr marL="36000" marR="36000" marT="36000" marB="36000" anchor="ctr"/>
                </a:tc>
                <a:extLst>
                  <a:ext uri="{0D108BD9-81ED-4DB2-BD59-A6C34878D82A}">
                    <a16:rowId xmlns="" xmlns:a16="http://schemas.microsoft.com/office/drawing/2014/main" val="10009"/>
                  </a:ext>
                </a:extLst>
              </a:tr>
              <a:tr h="228600">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都市整備局</a:t>
                      </a:r>
                    </a:p>
                  </a:txBody>
                  <a:tcPr marL="36000" marR="36000" marT="36000" marB="36000" anchor="ctr"/>
                </a:tc>
                <a:tc>
                  <a:txBody>
                    <a:bodyPr/>
                    <a:lstStyle/>
                    <a:p>
                      <a:pPr algn="l" fontAlgn="ctr"/>
                      <a:r>
                        <a:rPr lang="ja-JP" altLang="en-US" sz="10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（仮称）区画整理・記念交流会館の整備</a:t>
                      </a:r>
                    </a:p>
                  </a:txBody>
                  <a:tcPr marL="36000" marR="36000" marT="36000" marB="36000" anchor="ctr"/>
                </a:tc>
                <a:tc>
                  <a:txBody>
                    <a:bodyPr/>
                    <a:lstStyle/>
                    <a:p>
                      <a:pPr algn="l" fontAlgn="ctr"/>
                      <a:r>
                        <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公募条件の検討</a:t>
                      </a:r>
                    </a:p>
                  </a:txBody>
                  <a:tcPr marL="36000" marR="36000" marT="36000" marB="36000" anchor="ctr"/>
                </a:tc>
                <a:tc>
                  <a:txBody>
                    <a:bodyPr/>
                    <a:lstStyle/>
                    <a:p>
                      <a:pPr algn="l"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2016.7.19</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a:t>
                      </a: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extLst>
                  <a:ext uri="{0D108BD9-81ED-4DB2-BD59-A6C34878D82A}">
                    <a16:rowId xmlns="" xmlns:a16="http://schemas.microsoft.com/office/drawing/2014/main" val="10010"/>
                  </a:ext>
                </a:extLst>
              </a:tr>
              <a:tr h="228600">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建設局</a:t>
                      </a:r>
                    </a:p>
                  </a:txBody>
                  <a:tcPr marL="36000" marR="36000" marT="36000" marB="3600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TW"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鶴見緑地公園</a:t>
                      </a:r>
                    </a:p>
                  </a:txBody>
                  <a:tcPr marL="36000" marR="36000" marT="36000" marB="3600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事業実現可能性の検討、公募条件の検討</a:t>
                      </a:r>
                    </a:p>
                  </a:txBody>
                  <a:tcPr marL="36000" marR="36000" marT="36000" marB="36000" anchor="ctr"/>
                </a:tc>
                <a:tc>
                  <a:txBody>
                    <a:bodyPr/>
                    <a:lstStyle/>
                    <a:p>
                      <a:pPr algn="l"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2017.12.1</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p>
                  </a:txBody>
                  <a:tcPr marL="36000" marR="36000" marT="36000" marB="36000" anchor="ctr"/>
                </a:tc>
                <a:extLst>
                  <a:ext uri="{0D108BD9-81ED-4DB2-BD59-A6C34878D82A}">
                    <a16:rowId xmlns="" xmlns:a16="http://schemas.microsoft.com/office/drawing/2014/main" val="10011"/>
                  </a:ext>
                </a:extLst>
              </a:tr>
              <a:tr h="228600">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建設局</a:t>
                      </a:r>
                    </a:p>
                  </a:txBody>
                  <a:tcPr marL="36000" marR="36000" marT="36000" marB="3600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難波宮跡公園（北部ブロック）</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事業実現可能性の検討、公募条件の検討</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2018.3.20</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4.26</a:t>
                      </a:r>
                    </a:p>
                  </a:txBody>
                  <a:tcPr marL="36000" marR="36000" marT="36000" marB="36000" anchor="ctr"/>
                </a:tc>
                <a:extLst>
                  <a:ext uri="{0D108BD9-81ED-4DB2-BD59-A6C34878D82A}">
                    <a16:rowId xmlns="" xmlns:a16="http://schemas.microsoft.com/office/drawing/2014/main" val="10012"/>
                  </a:ext>
                </a:extLst>
              </a:tr>
            </a:tbl>
          </a:graphicData>
        </a:graphic>
      </p:graphicFrame>
      <p:graphicFrame>
        <p:nvGraphicFramePr>
          <p:cNvPr id="13" name="表 12"/>
          <p:cNvGraphicFramePr>
            <a:graphicFrameLocks noGrp="1"/>
          </p:cNvGraphicFramePr>
          <p:nvPr>
            <p:extLst/>
          </p:nvPr>
        </p:nvGraphicFramePr>
        <p:xfrm>
          <a:off x="4608563" y="828260"/>
          <a:ext cx="4417914" cy="3848400"/>
        </p:xfrm>
        <a:graphic>
          <a:graphicData uri="http://schemas.openxmlformats.org/drawingml/2006/table">
            <a:tbl>
              <a:tblPr firstRow="1" firstCol="1" bandRow="1">
                <a:tableStyleId>{5940675A-B579-460E-94D1-54222C63F5DA}</a:tableStyleId>
              </a:tblPr>
              <a:tblGrid>
                <a:gridCol w="712689">
                  <a:extLst>
                    <a:ext uri="{9D8B030D-6E8A-4147-A177-3AD203B41FA5}">
                      <a16:colId xmlns="" xmlns:a16="http://schemas.microsoft.com/office/drawing/2014/main" val="20000"/>
                    </a:ext>
                  </a:extLst>
                </a:gridCol>
                <a:gridCol w="1381125">
                  <a:extLst>
                    <a:ext uri="{9D8B030D-6E8A-4147-A177-3AD203B41FA5}">
                      <a16:colId xmlns="" xmlns:a16="http://schemas.microsoft.com/office/drawing/2014/main" val="20001"/>
                    </a:ext>
                  </a:extLst>
                </a:gridCol>
                <a:gridCol w="1390650">
                  <a:extLst>
                    <a:ext uri="{9D8B030D-6E8A-4147-A177-3AD203B41FA5}">
                      <a16:colId xmlns="" xmlns:a16="http://schemas.microsoft.com/office/drawing/2014/main" val="20002"/>
                    </a:ext>
                  </a:extLst>
                </a:gridCol>
                <a:gridCol w="933450">
                  <a:extLst>
                    <a:ext uri="{9D8B030D-6E8A-4147-A177-3AD203B41FA5}">
                      <a16:colId xmlns="" xmlns:a16="http://schemas.microsoft.com/office/drawing/2014/main" val="20003"/>
                    </a:ext>
                  </a:extLst>
                </a:gridCol>
              </a:tblGrid>
              <a:tr h="212115">
                <a:tc>
                  <a:txBody>
                    <a:bodyPr/>
                    <a:lstStyle/>
                    <a:p>
                      <a:pPr algn="ctr">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部　局</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TlToBr w="12700" cap="flat" cmpd="sng" algn="ctr">
                      <a:noFill/>
                      <a:prstDash val="solid"/>
                      <a:round/>
                      <a:headEnd type="none" w="med" len="med"/>
                      <a:tailEnd type="none" w="med" len="med"/>
                    </a:lnTlToBr>
                    <a:solidFill>
                      <a:schemeClr val="accent1">
                        <a:lumMod val="40000"/>
                        <a:lumOff val="60000"/>
                      </a:schemeClr>
                    </a:solidFill>
                  </a:tcPr>
                </a:tc>
                <a:tc>
                  <a:txBody>
                    <a:bodyPr/>
                    <a:lstStyle/>
                    <a:p>
                      <a:pPr algn="ctr">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名　称</a:t>
                      </a:r>
                      <a:r>
                        <a:rPr lang="en-US" sz="100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lnTlToBr w="12700" cap="flat" cmpd="sng" algn="ctr">
                      <a:noFill/>
                      <a:prstDash val="solid"/>
                      <a:round/>
                      <a:headEnd type="none" w="med" len="med"/>
                      <a:tailEnd type="none" w="med" len="med"/>
                    </a:lnTlToBr>
                    <a:solidFill>
                      <a:schemeClr val="accent1">
                        <a:lumMod val="40000"/>
                        <a:lumOff val="60000"/>
                      </a:schemeClr>
                    </a:solidFill>
                  </a:tcPr>
                </a:tc>
                <a:tc>
                  <a:txBody>
                    <a:bodyPr/>
                    <a:lstStyle/>
                    <a:p>
                      <a:pPr algn="ctr">
                        <a:spcAft>
                          <a:spcPts val="0"/>
                        </a:spcAft>
                      </a:pP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目</a:t>
                      </a: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ja-JP" sz="1000" kern="100" dirty="0" smtClean="0">
                          <a:effectLst/>
                          <a:latin typeface="Meiryo UI" panose="020B0604030504040204" pitchFamily="50" charset="-128"/>
                          <a:ea typeface="Meiryo UI" panose="020B0604030504040204" pitchFamily="50" charset="-128"/>
                          <a:cs typeface="Meiryo UI" panose="020B0604030504040204" pitchFamily="50" charset="-128"/>
                        </a:rPr>
                        <a:t>的</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solidFill>
                      <a:schemeClr val="accent1">
                        <a:lumMod val="40000"/>
                        <a:lumOff val="60000"/>
                      </a:schemeClr>
                    </a:solidFill>
                  </a:tcPr>
                </a:tc>
                <a:tc>
                  <a:txBody>
                    <a:bodyPr/>
                    <a:lstStyle/>
                    <a:p>
                      <a:pPr algn="ctr">
                        <a:spcAft>
                          <a:spcPts val="0"/>
                        </a:spcAft>
                      </a:pPr>
                      <a:r>
                        <a:rPr lang="ja-JP" altLang="en-US" sz="1000" kern="100" dirty="0" smtClean="0">
                          <a:effectLst/>
                          <a:latin typeface="Meiryo UI" panose="020B0604030504040204" pitchFamily="50" charset="-128"/>
                          <a:ea typeface="Meiryo UI" panose="020B0604030504040204" pitchFamily="50" charset="-128"/>
                          <a:cs typeface="Meiryo UI" panose="020B0604030504040204" pitchFamily="50" charset="-128"/>
                        </a:rPr>
                        <a:t>対話期間</a:t>
                      </a:r>
                      <a:endParaRPr lang="ja-JP" sz="10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solidFill>
                      <a:schemeClr val="accent1">
                        <a:lumMod val="40000"/>
                        <a:lumOff val="60000"/>
                      </a:schemeClr>
                    </a:solidFill>
                  </a:tcPr>
                </a:tc>
                <a:extLst>
                  <a:ext uri="{0D108BD9-81ED-4DB2-BD59-A6C34878D82A}">
                    <a16:rowId xmlns="" xmlns:a16="http://schemas.microsoft.com/office/drawing/2014/main" val="10000"/>
                  </a:ext>
                </a:extLst>
              </a:tr>
              <a:tr h="228600">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港湾局</a:t>
                      </a:r>
                    </a:p>
                  </a:txBody>
                  <a:tcPr marL="36000" marR="36000" marT="36000" marB="36000" anchor="ct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もと中央突堤</a:t>
                      </a:r>
                      <a:r>
                        <a:rPr lang="en-US" altLang="ja-JP"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a:t>
                      </a: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号上屋の利活用</a:t>
                      </a:r>
                    </a:p>
                  </a:txBody>
                  <a:tcPr marL="36000" marR="36000" marT="36000" marB="36000" anchor="ct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公募条件の検討</a:t>
                      </a:r>
                    </a:p>
                  </a:txBody>
                  <a:tcPr marL="36000" marR="36000" marT="36000" marB="36000" anchor="ct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2013.12.4</a:t>
                      </a:r>
                    </a:p>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18</a:t>
                      </a:r>
                    </a:p>
                  </a:txBody>
                  <a:tcPr marL="36000" marR="36000" marT="36000" marB="36000" anchor="ctr"/>
                </a:tc>
                <a:extLst>
                  <a:ext uri="{0D108BD9-81ED-4DB2-BD59-A6C34878D82A}">
                    <a16:rowId xmlns="" xmlns:a16="http://schemas.microsoft.com/office/drawing/2014/main" val="10001"/>
                  </a:ext>
                </a:extLst>
              </a:tr>
              <a:tr h="529200">
                <a:tc>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港湾局</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舞洲野球場及び舞洲地区地区計画Ｃ地区内未利用地の利活用</a:t>
                      </a:r>
                    </a:p>
                  </a:txBody>
                  <a:tcPr marL="36000" marR="36000" marT="36000" marB="36000" anchor="ct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事業実現可能性の検討</a:t>
                      </a:r>
                    </a:p>
                  </a:txBody>
                  <a:tcPr marL="36000" marR="36000" marT="36000" marB="36000" anchor="ct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2015.6.26</a:t>
                      </a:r>
                    </a:p>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7.3</a:t>
                      </a:r>
                    </a:p>
                  </a:txBody>
                  <a:tcPr marL="36000" marR="36000" marT="36000" marB="36000" anchor="ctr"/>
                </a:tc>
                <a:extLst>
                  <a:ext uri="{0D108BD9-81ED-4DB2-BD59-A6C34878D82A}">
                    <a16:rowId xmlns="" xmlns:a16="http://schemas.microsoft.com/office/drawing/2014/main" val="10002"/>
                  </a:ext>
                </a:extLst>
              </a:tr>
              <a:tr h="437760">
                <a:tc>
                  <a:txBody>
                    <a:bodyPr/>
                    <a:lstStyle/>
                    <a:p>
                      <a:pPr algn="l" fontAlgn="ctr"/>
                      <a:r>
                        <a:rPr lang="ja-JP" altLang="en-US" sz="1000" b="0" i="0" u="none" strike="noStrike"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港湾局</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舞洲運動広場及び舞洲</a:t>
                      </a:r>
                      <a:r>
                        <a:rPr lang="ja-JP" altLang="en-US" sz="1000" b="0" i="0" u="none" strike="noStrike" dirty="0" err="1">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地区地区</a:t>
                      </a: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計画Ｃ地区内分譲地の利活用</a:t>
                      </a:r>
                    </a:p>
                  </a:txBody>
                  <a:tcPr marL="36000" marR="36000" marT="36000" marB="36000" anchor="ct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事業実現可能性の検討</a:t>
                      </a:r>
                    </a:p>
                  </a:txBody>
                  <a:tcPr marL="36000" marR="36000" marT="36000" marB="36000" anchor="ct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2016.4.18</a:t>
                      </a:r>
                    </a:p>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25</a:t>
                      </a:r>
                    </a:p>
                  </a:txBody>
                  <a:tcPr marL="36000" marR="36000" marT="36000" marB="36000" anchor="ctr"/>
                </a:tc>
                <a:extLst>
                  <a:ext uri="{0D108BD9-81ED-4DB2-BD59-A6C34878D82A}">
                    <a16:rowId xmlns="" xmlns:a16="http://schemas.microsoft.com/office/drawing/2014/main" val="10003"/>
                  </a:ext>
                </a:extLst>
              </a:tr>
              <a:tr h="228600">
                <a:tc>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港湾局</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もと「なにわの海の時空館」の利活用</a:t>
                      </a:r>
                    </a:p>
                  </a:txBody>
                  <a:tcPr marL="36000" marR="36000" marT="36000" marB="36000" anchor="ct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事業実現可能性の検討</a:t>
                      </a:r>
                    </a:p>
                  </a:txBody>
                  <a:tcPr marL="36000" marR="36000" marT="36000" marB="36000" anchor="ct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2017.2.8</a:t>
                      </a:r>
                    </a:p>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a:t>
                      </a:r>
                    </a:p>
                  </a:txBody>
                  <a:tcPr marL="36000" marR="36000" marT="36000" marB="36000" anchor="ctr"/>
                </a:tc>
                <a:extLst>
                  <a:ext uri="{0D108BD9-81ED-4DB2-BD59-A6C34878D82A}">
                    <a16:rowId xmlns="" xmlns:a16="http://schemas.microsoft.com/office/drawing/2014/main" val="10004"/>
                  </a:ext>
                </a:extLst>
              </a:tr>
              <a:tr h="2286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港湾局</a:t>
                      </a:r>
                    </a:p>
                  </a:txBody>
                  <a:tcPr marL="36000" marR="36000" marT="36000" marB="3600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咲洲コスモスクエア地区複合一体開発</a:t>
                      </a:r>
                    </a:p>
                  </a:txBody>
                  <a:tcPr marL="36000" marR="36000" marT="36000" marB="3600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事業実現可能性の検討</a:t>
                      </a:r>
                    </a:p>
                  </a:txBody>
                  <a:tcPr marL="36000" marR="36000" marT="36000" marB="36000" anchor="ctr"/>
                </a:tc>
                <a:tc>
                  <a:txBody>
                    <a:bodyPr/>
                    <a:lstStyle/>
                    <a:p>
                      <a:pPr algn="l"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2017.7.18</a:t>
                      </a: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21</a:t>
                      </a:r>
                    </a:p>
                  </a:txBody>
                  <a:tcPr marL="36000" marR="36000" marT="36000" marB="36000" anchor="ctr"/>
                </a:tc>
                <a:extLst>
                  <a:ext uri="{0D108BD9-81ED-4DB2-BD59-A6C34878D82A}">
                    <a16:rowId xmlns="" xmlns:a16="http://schemas.microsoft.com/office/drawing/2014/main" val="10005"/>
                  </a:ext>
                </a:extLst>
              </a:tr>
              <a:tr h="228600">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水道局</a:t>
                      </a:r>
                    </a:p>
                  </a:txBody>
                  <a:tcPr marL="36000" marR="36000" marT="36000" marB="36000" anchor="ctr"/>
                </a:tc>
                <a:tc>
                  <a:txBody>
                    <a:bodyPr/>
                    <a:lstStyle/>
                    <a:p>
                      <a:pPr algn="l" fontAlgn="ctr"/>
                      <a:r>
                        <a:rPr lang="zh-TW"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水道事業民営化基本方針（案）</a:t>
                      </a:r>
                    </a:p>
                  </a:txBody>
                  <a:tcPr marL="36000" marR="36000" marT="36000" marB="36000" anchor="ct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事業実現可能性の検討</a:t>
                      </a:r>
                    </a:p>
                  </a:txBody>
                  <a:tcPr marL="36000" marR="36000" marT="36000" marB="36000" anchor="ct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2014.4.14</a:t>
                      </a:r>
                    </a:p>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7.25</a:t>
                      </a:r>
                    </a:p>
                  </a:txBody>
                  <a:tcPr marL="36000" marR="36000" marT="36000" marB="36000" anchor="ctr"/>
                </a:tc>
                <a:extLst>
                  <a:ext uri="{0D108BD9-81ED-4DB2-BD59-A6C34878D82A}">
                    <a16:rowId xmlns="" xmlns:a16="http://schemas.microsoft.com/office/drawing/2014/main" val="10006"/>
                  </a:ext>
                </a:extLst>
              </a:tr>
              <a:tr h="681600">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水道局</a:t>
                      </a:r>
                    </a:p>
                  </a:txBody>
                  <a:tcPr marL="36000" marR="36000" marT="36000" marB="36000" anchor="ct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大阪市水道局「もと扇町庁舎用地（北側用地）」及び「もと扇町庁舎南側用地」の有効活用</a:t>
                      </a:r>
                    </a:p>
                  </a:txBody>
                  <a:tcPr marL="36000" marR="36000" marT="36000" marB="3600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事業実現可能性の検討</a:t>
                      </a:r>
                    </a:p>
                  </a:txBody>
                  <a:tcPr marL="36000" marR="36000" marT="36000" marB="36000" anchor="ct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2015.12.16</a:t>
                      </a:r>
                    </a:p>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18</a:t>
                      </a:r>
                    </a:p>
                  </a:txBody>
                  <a:tcPr marL="36000" marR="36000" marT="36000" marB="36000" anchor="ctr"/>
                </a:tc>
                <a:extLst>
                  <a:ext uri="{0D108BD9-81ED-4DB2-BD59-A6C34878D82A}">
                    <a16:rowId xmlns="" xmlns:a16="http://schemas.microsoft.com/office/drawing/2014/main" val="10007"/>
                  </a:ext>
                </a:extLst>
              </a:tr>
              <a:tr h="228600">
                <a:tc>
                  <a:txBody>
                    <a:bodyPr/>
                    <a:lstStyle/>
                    <a:p>
                      <a:pPr algn="l" fontAlgn="ctr"/>
                      <a:r>
                        <a:rPr lang="zh-TW"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教育委員会事務局</a:t>
                      </a:r>
                    </a:p>
                  </a:txBody>
                  <a:tcPr marL="36000" marR="36000" marT="36000" marB="36000" anchor="ctr"/>
                </a:tc>
                <a:tc>
                  <a:txBody>
                    <a:bodyPr/>
                    <a:lstStyle/>
                    <a:p>
                      <a:pPr algn="l" fontAlgn="ctr"/>
                      <a:r>
                        <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公設民営学校のあり方</a:t>
                      </a:r>
                    </a:p>
                  </a:txBody>
                  <a:tcPr marL="36000" marR="36000" marT="36000" marB="36000" anchor="ctr"/>
                </a:tc>
                <a:tc>
                  <a:txBody>
                    <a:bodyPr/>
                    <a:lstStyle/>
                    <a:p>
                      <a:pPr algn="l" fontAlgn="ctr"/>
                      <a:r>
                        <a:rPr lang="ja-JP" altLang="en-US" sz="10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公募条件の検討</a:t>
                      </a:r>
                    </a:p>
                  </a:txBody>
                  <a:tcPr marL="36000" marR="36000" marT="36000" marB="36000" anchor="ctr"/>
                </a:tc>
                <a:tc>
                  <a:txBody>
                    <a:bodyPr/>
                    <a:lstStyle/>
                    <a:p>
                      <a:pPr algn="l"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2015.3.23</a:t>
                      </a:r>
                    </a:p>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4.17</a:t>
                      </a:r>
                    </a:p>
                  </a:txBody>
                  <a:tcPr marL="36000" marR="36000" marT="36000" marB="36000" anchor="ctr"/>
                </a:tc>
                <a:extLst>
                  <a:ext uri="{0D108BD9-81ED-4DB2-BD59-A6C34878D82A}">
                    <a16:rowId xmlns="" xmlns:a16="http://schemas.microsoft.com/office/drawing/2014/main" val="10008"/>
                  </a:ext>
                </a:extLst>
              </a:tr>
            </a:tbl>
          </a:graphicData>
        </a:graphic>
      </p:graphicFrame>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249</a:t>
            </a:fld>
            <a:endParaRPr lang="ja-JP" altLang="en-US"/>
          </a:p>
        </p:txBody>
      </p:sp>
    </p:spTree>
    <p:extLst>
      <p:ext uri="{BB962C8B-B14F-4D97-AF65-F5344CB8AC3E}">
        <p14:creationId xmlns:p14="http://schemas.microsoft.com/office/powerpoint/2010/main" val="8235074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正方形/長方形 19"/>
          <p:cNvSpPr/>
          <p:nvPr/>
        </p:nvSpPr>
        <p:spPr>
          <a:xfrm>
            <a:off x="4823259" y="5133477"/>
            <a:ext cx="4164840" cy="1637635"/>
          </a:xfrm>
          <a:prstGeom prst="rect">
            <a:avLst/>
          </a:prstGeom>
          <a:solidFill>
            <a:schemeClr val="bg1"/>
          </a:solid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p:cNvSpPr/>
          <p:nvPr/>
        </p:nvSpPr>
        <p:spPr>
          <a:xfrm>
            <a:off x="179512" y="5159982"/>
            <a:ext cx="4521337" cy="1637636"/>
          </a:xfrm>
          <a:prstGeom prst="rect">
            <a:avLst/>
          </a:prstGeom>
          <a:solidFill>
            <a:schemeClr val="bg1"/>
          </a:solidFill>
          <a:ln w="12700">
            <a:prstDash val="sysDash"/>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a:lnSpc>
                <a:spcPts val="1200"/>
              </a:lnSpc>
            </a:pPr>
            <a:r>
              <a:rPr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大阪府公民戦略連携デスクの取組み</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・設　置：</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・スタッフ：</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名専任体制（</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2018.4</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現在）</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・企業等へのアプローチ</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516</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月の</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累計）</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・企業等との連携の取組み数</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621</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月の</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累計）</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5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公民連携窓口のワンストップ化は、横浜市などの例はあるが、都道府県として</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は　　</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全国</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初</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dirty="0">
              <a:solidFill>
                <a:schemeClr val="tx1"/>
              </a:solidFill>
            </a:endParaRPr>
          </a:p>
        </p:txBody>
      </p:sp>
      <p:sp>
        <p:nvSpPr>
          <p:cNvPr id="2" name="テキスト ボックス 1"/>
          <p:cNvSpPr txBox="1"/>
          <p:nvPr/>
        </p:nvSpPr>
        <p:spPr>
          <a:xfrm>
            <a:off x="179512" y="116632"/>
            <a:ext cx="7483139" cy="400110"/>
          </a:xfrm>
          <a:prstGeom prst="rect">
            <a:avLst/>
          </a:prstGeom>
          <a:noFill/>
        </p:spPr>
        <p:txBody>
          <a:bodyPr wrap="none" rtlCol="0">
            <a:spAutoFit/>
          </a:bodyPr>
          <a:lstStyle/>
          <a:p>
            <a:r>
              <a:rPr lang="ja-JP" altLang="en-US" sz="2000" dirty="0" smtClean="0">
                <a:latin typeface="Meiryo UI" panose="020B0604030504040204" pitchFamily="50" charset="-128"/>
                <a:ea typeface="Meiryo UI" panose="020B0604030504040204" pitchFamily="50" charset="-128"/>
              </a:rPr>
              <a:t>主な改革取組み　　</a:t>
            </a:r>
            <a:r>
              <a:rPr lang="ja-JP" altLang="en-US" sz="2000" dirty="0">
                <a:latin typeface="Meiryo UI" panose="020B0604030504040204" pitchFamily="50" charset="-128"/>
                <a:ea typeface="Meiryo UI" panose="020B0604030504040204" pitchFamily="50" charset="-128"/>
              </a:rPr>
              <a:t>④</a:t>
            </a:r>
            <a:r>
              <a:rPr lang="ja-JP" altLang="en-US" sz="2000" dirty="0" smtClean="0">
                <a:latin typeface="Meiryo UI" panose="020B0604030504040204" pitchFamily="50" charset="-128"/>
                <a:ea typeface="Meiryo UI" panose="020B0604030504040204" pitchFamily="50" charset="-128"/>
              </a:rPr>
              <a:t>企業や大学等との連携を通じた行政課題の解決</a:t>
            </a:r>
            <a:endParaRPr lang="en-US" altLang="ja-JP" sz="2000" dirty="0" smtClean="0">
              <a:latin typeface="Meiryo UI" panose="020B0604030504040204" pitchFamily="50" charset="-128"/>
              <a:ea typeface="Meiryo UI" panose="020B0604030504040204" pitchFamily="50" charset="-128"/>
            </a:endParaRPr>
          </a:p>
        </p:txBody>
      </p:sp>
      <p:cxnSp>
        <p:nvCxnSpPr>
          <p:cNvPr id="10" name="直線コネクタ 9"/>
          <p:cNvCxnSpPr/>
          <p:nvPr/>
        </p:nvCxnSpPr>
        <p:spPr>
          <a:xfrm>
            <a:off x="270457" y="566669"/>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240569" y="1276781"/>
            <a:ext cx="1173719" cy="338554"/>
          </a:xfrm>
          <a:prstGeom prst="rect">
            <a:avLst/>
          </a:prstGeom>
          <a:noFill/>
          <a:ln>
            <a:solidFill>
              <a:schemeClr val="bg1">
                <a:lumMod val="65000"/>
              </a:schemeClr>
            </a:solidFill>
          </a:ln>
        </p:spPr>
        <p:txBody>
          <a:bodyPr wrap="none" rtlCol="0">
            <a:spAutoFit/>
          </a:bodyPr>
          <a:lstStyle/>
          <a:p>
            <a:r>
              <a:rPr lang="ja-JP" altLang="en-US" sz="1600" dirty="0">
                <a:latin typeface="Meiryo UI" panose="020B0604030504040204" pitchFamily="50" charset="-128"/>
                <a:ea typeface="Meiryo UI" panose="020B0604030504040204" pitchFamily="50" charset="-128"/>
              </a:rPr>
              <a:t>改革</a:t>
            </a:r>
            <a:r>
              <a:rPr lang="ja-JP" altLang="en-US" sz="1600" dirty="0" smtClean="0">
                <a:latin typeface="Meiryo UI" panose="020B0604030504040204" pitchFamily="50" charset="-128"/>
                <a:ea typeface="Meiryo UI" panose="020B0604030504040204" pitchFamily="50" charset="-128"/>
              </a:rPr>
              <a:t>の取組</a:t>
            </a:r>
            <a:endParaRPr kumimoji="1" lang="ja-JP" altLang="en-US" sz="160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240569" y="1711259"/>
            <a:ext cx="8455756" cy="692497"/>
          </a:xfrm>
          <a:prstGeom prst="rect">
            <a:avLst/>
          </a:prstGeom>
          <a:noFill/>
        </p:spPr>
        <p:txBody>
          <a:bodyPr wrap="square" rtlCol="0">
            <a:spAutoFit/>
          </a:bodyPr>
          <a:lstStyle/>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 府では、企業・大学等と府庁の各担当部局を繋ぐワンストップ窓口として、「公民戦略連携デスク」を設置（</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デスク設置後、府と企業や大学との包括連携協定の締結数は、</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年間で</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倍以上に増加</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 大阪市</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においても、企業等からの相談を区・局等につなぐ連携窓口を</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設置（</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年度～）している</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4823260" y="5235225"/>
            <a:ext cx="4164839" cy="1223412"/>
          </a:xfrm>
          <a:prstGeom prst="rect">
            <a:avLst/>
          </a:prstGeom>
          <a:noFill/>
        </p:spPr>
        <p:txBody>
          <a:bodyPr wrap="square" rtlCol="0">
            <a:spAutoFit/>
          </a:bodyPr>
          <a:lstStyle/>
          <a:p>
            <a:r>
              <a:rPr lang="en-US" altLang="ja-JP" sz="105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大阪市市民局区政支援室連携促進グループの取組</a:t>
            </a: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多様な協働（マルチパートナーシップ）による活力ある地域</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社会づくり</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を推進</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する観点から</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、企業</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等との連携窓口の設置</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a:t>
            </a: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スタッフ：５名体制</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2018</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月現在）</a:t>
            </a: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企業等と各所属とのコーディネート件数：</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403</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企業等との連携促進に向けて、各所属と企業等との約</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1,400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件</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に</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わたる</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連携状況の情報の一元化を行った</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1" name="図 20"/>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1151" y="2632941"/>
            <a:ext cx="4089359" cy="2555747"/>
          </a:xfrm>
          <a:prstGeom prst="rect">
            <a:avLst/>
          </a:prstGeom>
        </p:spPr>
      </p:pic>
      <p:sp>
        <p:nvSpPr>
          <p:cNvPr id="22" name="テキスト ボックス 21"/>
          <p:cNvSpPr txBox="1"/>
          <p:nvPr/>
        </p:nvSpPr>
        <p:spPr>
          <a:xfrm>
            <a:off x="221138" y="2375958"/>
            <a:ext cx="3514918" cy="276999"/>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大阪府</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：公民戦略連携デスク</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5221774" y="2375958"/>
            <a:ext cx="2707514" cy="276999"/>
          </a:xfrm>
          <a:prstGeom prst="rect">
            <a:avLst/>
          </a:prstGeom>
          <a:noFill/>
        </p:spPr>
        <p:txBody>
          <a:bodyPr wrap="square" rtlCol="0">
            <a:spAutoFit/>
          </a:bodyPr>
          <a:lstStyle/>
          <a:p>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大阪市</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：企業等との連携窓口</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左右矢印 23"/>
          <p:cNvSpPr/>
          <p:nvPr/>
        </p:nvSpPr>
        <p:spPr>
          <a:xfrm>
            <a:off x="4572001" y="3264415"/>
            <a:ext cx="453553" cy="706587"/>
          </a:xfrm>
          <a:prstGeom prst="leftRightArrow">
            <a:avLst>
              <a:gd name="adj1" fmla="val 60937"/>
              <a:gd name="adj2" fmla="val 33770"/>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p:cNvSpPr txBox="1"/>
          <p:nvPr/>
        </p:nvSpPr>
        <p:spPr>
          <a:xfrm>
            <a:off x="4462923" y="4072750"/>
            <a:ext cx="671707" cy="307777"/>
          </a:xfrm>
          <a:prstGeom prst="rect">
            <a:avLst/>
          </a:prstGeom>
          <a:noFill/>
        </p:spPr>
        <p:txBody>
          <a:bodyPr wrap="square" rtlCol="0">
            <a:spAutoFit/>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連携</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8151" y="2660163"/>
            <a:ext cx="2501074" cy="2385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角丸四角形 17"/>
          <p:cNvSpPr/>
          <p:nvPr/>
        </p:nvSpPr>
        <p:spPr>
          <a:xfrm>
            <a:off x="201244" y="754588"/>
            <a:ext cx="8672302" cy="394662"/>
          </a:xfrm>
          <a:prstGeom prst="roundRect">
            <a:avLst>
              <a:gd name="adj" fmla="val 10667"/>
            </a:avLst>
          </a:prstGeom>
          <a:solidFill>
            <a:schemeClr val="accent1">
              <a:lumMod val="20000"/>
              <a:lumOff val="80000"/>
            </a:schemeClr>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dirty="0" smtClean="0">
                <a:solidFill>
                  <a:schemeClr val="tx1"/>
                </a:solidFill>
                <a:latin typeface="Meiryo UI" panose="020B0604030504040204" pitchFamily="50" charset="-128"/>
                <a:ea typeface="Meiryo UI" panose="020B0604030504040204" pitchFamily="50" charset="-128"/>
              </a:rPr>
              <a:t>○企業や大学等</a:t>
            </a:r>
            <a:r>
              <a:rPr lang="ja-JP" altLang="en-US" sz="1600" dirty="0">
                <a:solidFill>
                  <a:schemeClr val="tx1"/>
                </a:solidFill>
                <a:latin typeface="Meiryo UI" panose="020B0604030504040204" pitchFamily="50" charset="-128"/>
                <a:ea typeface="Meiryo UI" panose="020B0604030504040204" pitchFamily="50" charset="-128"/>
              </a:rPr>
              <a:t>と</a:t>
            </a:r>
            <a:r>
              <a:rPr lang="ja-JP" altLang="en-US" sz="1600" dirty="0" smtClean="0">
                <a:solidFill>
                  <a:schemeClr val="tx1"/>
                </a:solidFill>
                <a:latin typeface="Meiryo UI" panose="020B0604030504040204" pitchFamily="50" charset="-128"/>
                <a:ea typeface="Meiryo UI" panose="020B0604030504040204" pitchFamily="50" charset="-128"/>
              </a:rPr>
              <a:t>の包括連携協定締結をはじめとする連携の取組が増加している</a:t>
            </a:r>
            <a:r>
              <a:rPr lang="ja-JP" altLang="en-US" sz="1600" dirty="0">
                <a:solidFill>
                  <a:schemeClr val="tx1"/>
                </a:solidFill>
                <a:latin typeface="Meiryo UI" panose="020B0604030504040204" pitchFamily="50" charset="-128"/>
                <a:ea typeface="Meiryo UI" panose="020B0604030504040204" pitchFamily="50" charset="-128"/>
              </a:rPr>
              <a:t>　 </a:t>
            </a:r>
          </a:p>
        </p:txBody>
      </p:sp>
      <p:pic>
        <p:nvPicPr>
          <p:cNvPr id="3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564" y="2652957"/>
            <a:ext cx="579100" cy="2392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ストライプ矢印 33"/>
          <p:cNvSpPr/>
          <p:nvPr/>
        </p:nvSpPr>
        <p:spPr>
          <a:xfrm rot="10800000">
            <a:off x="919609" y="3085257"/>
            <a:ext cx="161542" cy="925642"/>
          </a:xfrm>
          <a:prstGeom prst="stripedRightArrow">
            <a:avLst/>
          </a:prstGeom>
          <a:solidFill>
            <a:srgbClr val="4F81BD"/>
          </a:solidFill>
          <a:ln w="25400" cap="flat" cmpd="sng" algn="ctr">
            <a:solidFill>
              <a:srgbClr val="4F81BD">
                <a:shade val="50000"/>
              </a:srgbClr>
            </a:solidFill>
            <a:prstDash val="solid"/>
          </a:ln>
          <a:effectLst/>
        </p:spPr>
        <p:txBody>
          <a:bodyPr rtlCol="0" anchor="ctr"/>
          <a:lstStyle/>
          <a:p>
            <a:pPr algn="ctr">
              <a:defRPr/>
            </a:pPr>
            <a:endParaRPr lang="ja-JP" altLang="en-US" kern="0">
              <a:solidFill>
                <a:sysClr val="window" lastClr="FFFFFF"/>
              </a:solidFill>
            </a:endParaRPr>
          </a:p>
        </p:txBody>
      </p:sp>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250</a:t>
            </a:fld>
            <a:endParaRPr lang="ja-JP" altLang="en-US"/>
          </a:p>
        </p:txBody>
      </p:sp>
    </p:spTree>
    <p:extLst>
      <p:ext uri="{BB962C8B-B14F-4D97-AF65-F5344CB8AC3E}">
        <p14:creationId xmlns:p14="http://schemas.microsoft.com/office/powerpoint/2010/main" val="101540987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303" y="1118828"/>
            <a:ext cx="4351397" cy="2714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四角形吹き出し 1"/>
          <p:cNvSpPr/>
          <p:nvPr/>
        </p:nvSpPr>
        <p:spPr>
          <a:xfrm>
            <a:off x="5467350" y="1156232"/>
            <a:ext cx="3452812" cy="2677457"/>
          </a:xfrm>
          <a:prstGeom prst="wedgeRectCallout">
            <a:avLst>
              <a:gd name="adj1" fmla="val -72989"/>
              <a:gd name="adj2" fmla="val -30317"/>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9" name="Picture 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90487" y="1263697"/>
            <a:ext cx="3206538" cy="2462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テキスト ボックス 51"/>
          <p:cNvSpPr txBox="1"/>
          <p:nvPr/>
        </p:nvSpPr>
        <p:spPr>
          <a:xfrm>
            <a:off x="179512" y="62123"/>
            <a:ext cx="2199641" cy="338554"/>
          </a:xfrm>
          <a:prstGeom prst="rect">
            <a:avLst/>
          </a:prstGeom>
          <a:noFill/>
          <a:ln>
            <a:solidFill>
              <a:schemeClr val="bg1">
                <a:lumMod val="65000"/>
              </a:schemeClr>
            </a:solidFill>
          </a:ln>
        </p:spPr>
        <p:txBody>
          <a:bodyPr wrap="none" rtlCol="0">
            <a:spAutoFit/>
          </a:bodyPr>
          <a:lstStyle/>
          <a:p>
            <a:r>
              <a:rPr lang="ja-JP" altLang="en-US" sz="1600" dirty="0">
                <a:latin typeface="Meiryo UI" panose="020B0604030504040204" pitchFamily="50" charset="-128"/>
                <a:ea typeface="Meiryo UI" panose="020B0604030504040204" pitchFamily="50" charset="-128"/>
              </a:rPr>
              <a:t>改革</a:t>
            </a:r>
            <a:r>
              <a:rPr kumimoji="1" lang="ja-JP" altLang="en-US" sz="1600" dirty="0" smtClean="0">
                <a:latin typeface="Meiryo UI" panose="020B0604030504040204" pitchFamily="50" charset="-128"/>
                <a:ea typeface="Meiryo UI" panose="020B0604030504040204" pitchFamily="50" charset="-128"/>
              </a:rPr>
              <a:t>の効果（大阪府）</a:t>
            </a:r>
            <a:endParaRPr kumimoji="1" lang="ja-JP" altLang="en-US" sz="1600" dirty="0">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179512" y="476671"/>
            <a:ext cx="8888288" cy="484748"/>
          </a:xfrm>
          <a:prstGeom prst="rect">
            <a:avLst/>
          </a:prstGeom>
          <a:noFill/>
        </p:spPr>
        <p:txBody>
          <a:bodyPr wrap="square" rtlCol="0">
            <a:spAutoFit/>
          </a:bodyPr>
          <a:lstStyle/>
          <a:p>
            <a:r>
              <a:rPr kumimoji="1" lang="ja-JP" altLang="en-US" sz="1500" dirty="0" smtClean="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公民戦略連携デスクの設置後</a:t>
            </a:r>
            <a:r>
              <a:rPr kumimoji="1" lang="ja-JP" altLang="en-US" sz="1500" dirty="0" smtClean="0">
                <a:latin typeface="Meiryo UI" panose="020B0604030504040204" pitchFamily="50" charset="-128"/>
                <a:ea typeface="Meiryo UI" panose="020B0604030504040204" pitchFamily="50" charset="-128"/>
              </a:rPr>
              <a:t>、包括連携協定（</a:t>
            </a:r>
            <a:r>
              <a:rPr kumimoji="1" lang="en-US" altLang="ja-JP" sz="1500" dirty="0" smtClean="0">
                <a:latin typeface="Meiryo UI" panose="020B0604030504040204" pitchFamily="50" charset="-128"/>
                <a:ea typeface="Meiryo UI" panose="020B0604030504040204" pitchFamily="50" charset="-128"/>
              </a:rPr>
              <a:t>※</a:t>
            </a:r>
            <a:r>
              <a:rPr kumimoji="1" lang="ja-JP" altLang="en-US" sz="1500" dirty="0" smtClean="0">
                <a:latin typeface="Meiryo UI" panose="020B0604030504040204" pitchFamily="50" charset="-128"/>
                <a:ea typeface="Meiryo UI" panose="020B0604030504040204" pitchFamily="50" charset="-128"/>
              </a:rPr>
              <a:t>）締結数が飛躍的に増加（</a:t>
            </a:r>
            <a:r>
              <a:rPr lang="ja-JP" altLang="en-US" sz="1500" dirty="0">
                <a:latin typeface="Meiryo UI" panose="020B0604030504040204" pitchFamily="50" charset="-128"/>
                <a:ea typeface="Meiryo UI" panose="020B0604030504040204" pitchFamily="50" charset="-128"/>
              </a:rPr>
              <a:t>４</a:t>
            </a:r>
            <a:r>
              <a:rPr kumimoji="1" lang="ja-JP" altLang="en-US" sz="1500" dirty="0" smtClean="0">
                <a:latin typeface="Meiryo UI" panose="020B0604030504040204" pitchFamily="50" charset="-128"/>
                <a:ea typeface="Meiryo UI" panose="020B0604030504040204" pitchFamily="50" charset="-128"/>
              </a:rPr>
              <a:t>件→</a:t>
            </a:r>
            <a:r>
              <a:rPr kumimoji="1" lang="en-US" altLang="ja-JP" sz="1500" dirty="0" smtClean="0">
                <a:latin typeface="Meiryo UI" panose="020B0604030504040204" pitchFamily="50" charset="-128"/>
                <a:ea typeface="Meiryo UI" panose="020B0604030504040204" pitchFamily="50" charset="-128"/>
              </a:rPr>
              <a:t>30</a:t>
            </a:r>
            <a:r>
              <a:rPr kumimoji="1" lang="ja-JP" altLang="en-US" sz="1500" dirty="0" smtClean="0">
                <a:latin typeface="Meiryo UI" panose="020B0604030504040204" pitchFamily="50" charset="-128"/>
                <a:ea typeface="Meiryo UI" panose="020B0604030504040204" pitchFamily="50" charset="-128"/>
              </a:rPr>
              <a:t>件）</a:t>
            </a:r>
            <a:endParaRPr kumimoji="1" lang="en-US" altLang="ja-JP" sz="150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）大阪府における包括連携協定とは</a:t>
            </a:r>
            <a:r>
              <a:rPr lang="ja-JP" altLang="en-US" sz="1050" dirty="0" smtClean="0">
                <a:latin typeface="Meiryo UI" panose="020B0604030504040204" pitchFamily="50" charset="-128"/>
                <a:ea typeface="Meiryo UI" panose="020B0604030504040204" pitchFamily="50" charset="-128"/>
              </a:rPr>
              <a:t>、子どもや健康、雇用促進、安全・安心、地域活性化、府政の</a:t>
            </a:r>
            <a:r>
              <a:rPr lang="en-US" altLang="ja-JP" sz="1050" dirty="0" smtClean="0">
                <a:latin typeface="Meiryo UI" panose="020B0604030504040204" pitchFamily="50" charset="-128"/>
                <a:ea typeface="Meiryo UI" panose="020B0604030504040204" pitchFamily="50" charset="-128"/>
              </a:rPr>
              <a:t>PR</a:t>
            </a:r>
            <a:r>
              <a:rPr lang="ja-JP" altLang="en-US" sz="1050" dirty="0" smtClean="0">
                <a:latin typeface="Meiryo UI" panose="020B0604030504040204" pitchFamily="50" charset="-128"/>
                <a:ea typeface="Meiryo UI" panose="020B0604030504040204" pitchFamily="50" charset="-128"/>
              </a:rPr>
              <a:t>など</a:t>
            </a:r>
            <a:r>
              <a:rPr lang="ja-JP" altLang="en-US" sz="1050" dirty="0">
                <a:latin typeface="Meiryo UI" panose="020B0604030504040204" pitchFamily="50" charset="-128"/>
                <a:ea typeface="Meiryo UI" panose="020B0604030504040204" pitchFamily="50" charset="-128"/>
              </a:rPr>
              <a:t>府政のあらゆる分野を包括する</a:t>
            </a:r>
            <a:r>
              <a:rPr lang="ja-JP" altLang="en-US" sz="1050" dirty="0" smtClean="0">
                <a:latin typeface="Meiryo UI" panose="020B0604030504040204" pitchFamily="50" charset="-128"/>
                <a:ea typeface="Meiryo UI" panose="020B0604030504040204" pitchFamily="50" charset="-128"/>
              </a:rPr>
              <a:t>連携協定を指す</a:t>
            </a:r>
            <a:endParaRPr kumimoji="1" lang="en-US" altLang="ja-JP" sz="1050" dirty="0">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177364" y="3911751"/>
            <a:ext cx="8526338" cy="323165"/>
          </a:xfrm>
          <a:prstGeom prst="rect">
            <a:avLst/>
          </a:prstGeom>
          <a:noFill/>
        </p:spPr>
        <p:txBody>
          <a:bodyPr wrap="square" rtlCol="0">
            <a:spAutoFit/>
          </a:bodyPr>
          <a:lstStyle/>
          <a:p>
            <a:r>
              <a:rPr kumimoji="1" lang="ja-JP" altLang="en-US" sz="1500" dirty="0" smtClean="0">
                <a:latin typeface="Meiryo UI" panose="020B0604030504040204" pitchFamily="50" charset="-128"/>
                <a:ea typeface="Meiryo UI" panose="020B0604030504040204" pitchFamily="50" charset="-128"/>
              </a:rPr>
              <a:t>➣ 企業・大学とのネットワークを活かした新たな取組みとして、</a:t>
            </a:r>
            <a:r>
              <a:rPr kumimoji="1" lang="en-US" altLang="ja-JP" sz="1500" dirty="0" smtClean="0">
                <a:latin typeface="Meiryo UI" panose="020B0604030504040204" pitchFamily="50" charset="-128"/>
                <a:ea typeface="Meiryo UI" panose="020B0604030504040204" pitchFamily="50" charset="-128"/>
              </a:rPr>
              <a:t>『</a:t>
            </a:r>
            <a:r>
              <a:rPr kumimoji="1" lang="ja-JP" altLang="en-US" sz="1500" dirty="0" smtClean="0">
                <a:latin typeface="Meiryo UI" panose="020B0604030504040204" pitchFamily="50" charset="-128"/>
                <a:ea typeface="Meiryo UI" panose="020B0604030504040204" pitchFamily="50" charset="-128"/>
              </a:rPr>
              <a:t>創発ダイアログ</a:t>
            </a:r>
            <a:r>
              <a:rPr kumimoji="1" lang="en-US" altLang="ja-JP" sz="1500" dirty="0" smtClean="0">
                <a:latin typeface="Meiryo UI" panose="020B0604030504040204" pitchFamily="50" charset="-128"/>
                <a:ea typeface="Meiryo UI" panose="020B0604030504040204" pitchFamily="50" charset="-128"/>
              </a:rPr>
              <a:t>』</a:t>
            </a:r>
            <a:r>
              <a:rPr kumimoji="1" lang="ja-JP" altLang="en-US" sz="1500" dirty="0" smtClean="0">
                <a:latin typeface="Meiryo UI" panose="020B0604030504040204" pitchFamily="50" charset="-128"/>
                <a:ea typeface="Meiryo UI" panose="020B0604030504040204" pitchFamily="50" charset="-128"/>
              </a:rPr>
              <a:t>を開始（</a:t>
            </a:r>
            <a:r>
              <a:rPr kumimoji="1" lang="en-US" altLang="ja-JP" sz="1500" dirty="0" smtClean="0">
                <a:latin typeface="Meiryo UI" panose="020B0604030504040204" pitchFamily="50" charset="-128"/>
                <a:ea typeface="Meiryo UI" panose="020B0604030504040204" pitchFamily="50" charset="-128"/>
              </a:rPr>
              <a:t>2018</a:t>
            </a:r>
            <a:r>
              <a:rPr kumimoji="1" lang="ja-JP" altLang="en-US" sz="1500" dirty="0" smtClean="0">
                <a:latin typeface="Meiryo UI" panose="020B0604030504040204" pitchFamily="50" charset="-128"/>
                <a:ea typeface="Meiryo UI" panose="020B0604030504040204" pitchFamily="50" charset="-128"/>
              </a:rPr>
              <a:t>年２月～）</a:t>
            </a:r>
            <a:endParaRPr kumimoji="1" lang="en-US" altLang="ja-JP" sz="1500" dirty="0">
              <a:latin typeface="Meiryo UI" panose="020B0604030504040204" pitchFamily="50" charset="-128"/>
              <a:ea typeface="Meiryo UI" panose="020B0604030504040204" pitchFamily="50" charset="-128"/>
            </a:endParaRPr>
          </a:p>
        </p:txBody>
      </p:sp>
      <p:sp>
        <p:nvSpPr>
          <p:cNvPr id="17" name="テキスト ボックス 9"/>
          <p:cNvSpPr txBox="1"/>
          <p:nvPr/>
        </p:nvSpPr>
        <p:spPr>
          <a:xfrm>
            <a:off x="177364" y="4540269"/>
            <a:ext cx="4265317" cy="2192908"/>
          </a:xfrm>
          <a:prstGeom prst="rect">
            <a:avLst/>
          </a:prstGeom>
          <a:noFill/>
          <a:ln>
            <a:solidFill>
              <a:schemeClr val="tx1"/>
            </a:solidFill>
            <a:prstDash val="dash"/>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・公民連携で解決すべき行政課題をテーマに設定し、</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複数の事業者（公・民）間による「対話」から様々なアイデアを生み出す</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公民連携の新たな仕組み</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今まで</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企業等と府の</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対</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の取組み</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今後</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今までの取組みに加え、</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複数の事業者を巻き込んだ</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新たな取組みを推進</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創発ダイアログ実績</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テーマ「健康」（</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38</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の企業・大学より</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46</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名が参加</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テーマ「子どもの貧困」（</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201</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の企業</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大学</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より</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41</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名が参加</a:t>
            </a:r>
            <a:r>
              <a:rPr lang="ja-JP" altLang="en-US" sz="1050" dirty="0" smtClean="0">
                <a:solidFill>
                  <a:srgbClr val="FF0000"/>
                </a:solidFill>
              </a:rPr>
              <a:t>　　　　</a:t>
            </a:r>
            <a:endParaRPr kumimoji="1" lang="ja-JP" altLang="en-US" sz="1050" dirty="0">
              <a:solidFill>
                <a:srgbClr val="FF0000"/>
              </a:solidFill>
            </a:endParaRPr>
          </a:p>
        </p:txBody>
      </p:sp>
      <p:sp>
        <p:nvSpPr>
          <p:cNvPr id="18" name="フローチャート: 抜出し 51"/>
          <p:cNvSpPr/>
          <p:nvPr/>
        </p:nvSpPr>
        <p:spPr>
          <a:xfrm rot="5400000">
            <a:off x="4251406" y="5291188"/>
            <a:ext cx="830179" cy="245618"/>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p:cNvSpPr txBox="1"/>
          <p:nvPr/>
        </p:nvSpPr>
        <p:spPr>
          <a:xfrm>
            <a:off x="4743748" y="4275886"/>
            <a:ext cx="4164839" cy="261610"/>
          </a:xfrm>
          <a:prstGeom prst="rect">
            <a:avLst/>
          </a:prstGeom>
          <a:noFill/>
        </p:spPr>
        <p:txBody>
          <a:bodyPr wrap="square" rtlCol="0">
            <a:spAutoFit/>
          </a:bodyPr>
          <a:lstStyle/>
          <a:p>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創発ダイアログから生まれた取組み例</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9"/>
          <p:cNvSpPr txBox="1"/>
          <p:nvPr/>
        </p:nvSpPr>
        <p:spPr>
          <a:xfrm>
            <a:off x="4884385" y="4523148"/>
            <a:ext cx="3912639" cy="1223412"/>
          </a:xfrm>
          <a:prstGeom prst="rect">
            <a:avLst/>
          </a:prstGeom>
          <a:noFill/>
          <a:ln>
            <a:solidFill>
              <a:schemeClr val="tx1"/>
            </a:solidFill>
            <a:prstDash val="dash"/>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Well-Being OSAKA Lab</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の設立</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日設立</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・大阪府と企業・大学が連携し、働き方改革や健康経営等に関する</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課題・情報を共有し、課題解決に向けた取組みを進め、発信</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97</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企業・大学が参画（</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・ホームページでの情報発信、セミナーやダイアログの開催</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・府民向けセミナー・啓発など、企業の連携による取組みも創出</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9"/>
          <p:cNvSpPr txBox="1"/>
          <p:nvPr/>
        </p:nvSpPr>
        <p:spPr>
          <a:xfrm>
            <a:off x="4891013" y="5841724"/>
            <a:ext cx="3912639" cy="900246"/>
          </a:xfrm>
          <a:prstGeom prst="rect">
            <a:avLst/>
          </a:prstGeom>
          <a:noFill/>
          <a:ln>
            <a:solidFill>
              <a:schemeClr val="tx1"/>
            </a:solidFill>
            <a:prstDash val="dash"/>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○大阪府</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スペシャルマッチ・おおさかこども</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Day</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の開催</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（主催</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:FC</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大阪　協力</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:ET-KING</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小林製薬、ダイドードリンコ等）</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日開催</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SDGs</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の</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PR</a:t>
            </a:r>
            <a:r>
              <a:rPr lang="ja-JP" altLang="en-US" sz="105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府内の子どもたちの無料招待など</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ET-KING</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によるライブへの無料招待　　　　　　　　　　　　　　　　など</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22" name="Shape 54"/>
          <p:cNvPicPr preferRelativeResize="0">
            <a:picLocks noChangeAspect="1"/>
          </p:cNvPicPr>
          <p:nvPr/>
        </p:nvPicPr>
        <p:blipFill rotWithShape="1">
          <a:blip r:embed="rId4">
            <a:alphaModFix/>
          </a:blip>
          <a:srcRect t="33670" b="31291"/>
          <a:stretch/>
        </p:blipFill>
        <p:spPr>
          <a:xfrm>
            <a:off x="7858538" y="4562657"/>
            <a:ext cx="901334" cy="345390"/>
          </a:xfrm>
          <a:prstGeom prst="rect">
            <a:avLst/>
          </a:prstGeom>
          <a:noFill/>
          <a:ln>
            <a:noFill/>
          </a:ln>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29011" y="5028285"/>
            <a:ext cx="1521315" cy="108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テキスト ボックス 29"/>
          <p:cNvSpPr txBox="1"/>
          <p:nvPr/>
        </p:nvSpPr>
        <p:spPr>
          <a:xfrm>
            <a:off x="32664" y="4282514"/>
            <a:ext cx="4164839" cy="261610"/>
          </a:xfrm>
          <a:prstGeom prst="rect">
            <a:avLst/>
          </a:prstGeom>
          <a:noFill/>
        </p:spPr>
        <p:txBody>
          <a:bodyPr wrap="square" rtlCol="0">
            <a:spAutoFit/>
          </a:bodyPr>
          <a:lstStyle/>
          <a:p>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創発ダイアログとは</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楕円 2"/>
          <p:cNvSpPr/>
          <p:nvPr/>
        </p:nvSpPr>
        <p:spPr>
          <a:xfrm>
            <a:off x="3018193" y="1613645"/>
            <a:ext cx="742950" cy="291355"/>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t>デスク設置</a:t>
            </a:r>
            <a:endParaRPr kumimoji="1" lang="ja-JP" altLang="en-US" sz="800" dirty="0"/>
          </a:p>
        </p:txBody>
      </p:sp>
      <p:sp>
        <p:nvSpPr>
          <p:cNvPr id="5" name="スライド番号プレースホルダー 4"/>
          <p:cNvSpPr>
            <a:spLocks noGrp="1"/>
          </p:cNvSpPr>
          <p:nvPr>
            <p:ph type="sldNum" sz="quarter" idx="12"/>
          </p:nvPr>
        </p:nvSpPr>
        <p:spPr/>
        <p:txBody>
          <a:bodyPr/>
          <a:lstStyle/>
          <a:p>
            <a:fld id="{138CA411-231B-42B9-AF63-97A64194AA60}" type="slidenum">
              <a:rPr lang="ja-JP" altLang="en-US" smtClean="0"/>
              <a:pPr/>
              <a:t>251</a:t>
            </a:fld>
            <a:endParaRPr lang="ja-JP" altLang="en-US"/>
          </a:p>
        </p:txBody>
      </p:sp>
    </p:spTree>
    <p:extLst>
      <p:ext uri="{BB962C8B-B14F-4D97-AF65-F5344CB8AC3E}">
        <p14:creationId xmlns:p14="http://schemas.microsoft.com/office/powerpoint/2010/main" val="13664525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6837" y="5203828"/>
            <a:ext cx="1922871" cy="14677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テキスト ボックス 51"/>
          <p:cNvSpPr txBox="1"/>
          <p:nvPr/>
        </p:nvSpPr>
        <p:spPr>
          <a:xfrm>
            <a:off x="179512" y="62123"/>
            <a:ext cx="1774845" cy="338554"/>
          </a:xfrm>
          <a:prstGeom prst="rect">
            <a:avLst/>
          </a:prstGeom>
          <a:noFill/>
          <a:ln>
            <a:solidFill>
              <a:schemeClr val="bg1">
                <a:lumMod val="65000"/>
              </a:schemeClr>
            </a:solidFill>
          </a:ln>
        </p:spPr>
        <p:txBody>
          <a:bodyPr wrap="none" rtlCol="0">
            <a:spAutoFit/>
          </a:bodyPr>
          <a:lstStyle/>
          <a:p>
            <a:r>
              <a:rPr lang="ja-JP" altLang="en-US" sz="1600" dirty="0">
                <a:latin typeface="Meiryo UI" panose="020B0604030504040204" pitchFamily="50" charset="-128"/>
                <a:ea typeface="Meiryo UI" panose="020B0604030504040204" pitchFamily="50" charset="-128"/>
              </a:rPr>
              <a:t>具体的</a:t>
            </a:r>
            <a:r>
              <a:rPr lang="ja-JP" altLang="en-US" sz="1600" dirty="0" smtClean="0">
                <a:latin typeface="Meiryo UI" panose="020B0604030504040204" pitchFamily="50" charset="-128"/>
                <a:ea typeface="Meiryo UI" panose="020B0604030504040204" pitchFamily="50" charset="-128"/>
              </a:rPr>
              <a:t>な取組み例</a:t>
            </a:r>
            <a:endParaRPr kumimoji="1" lang="ja-JP" altLang="en-US" sz="1600" dirty="0">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179512" y="476671"/>
            <a:ext cx="8526338" cy="323165"/>
          </a:xfrm>
          <a:prstGeom prst="rect">
            <a:avLst/>
          </a:prstGeom>
          <a:noFill/>
        </p:spPr>
        <p:txBody>
          <a:bodyPr wrap="square" rtlCol="0">
            <a:spAutoFit/>
          </a:bodyPr>
          <a:lstStyle/>
          <a:p>
            <a:r>
              <a:rPr kumimoji="1" lang="ja-JP" altLang="en-US" sz="1500" dirty="0" smtClean="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子</a:t>
            </a:r>
            <a:r>
              <a:rPr kumimoji="1" lang="ja-JP" altLang="en-US" sz="1500" dirty="0" smtClean="0">
                <a:latin typeface="Meiryo UI" panose="020B0604030504040204" pitchFamily="50" charset="-128"/>
                <a:ea typeface="Meiryo UI" panose="020B0604030504040204" pitchFamily="50" charset="-128"/>
              </a:rPr>
              <a:t>どもに関する取組み</a:t>
            </a:r>
            <a:endParaRPr kumimoji="1" lang="en-US" altLang="ja-JP" sz="1500" dirty="0">
              <a:solidFill>
                <a:srgbClr val="FF0000"/>
              </a:solidFill>
              <a:latin typeface="Meiryo UI" panose="020B0604030504040204" pitchFamily="50" charset="-128"/>
              <a:ea typeface="Meiryo UI" panose="020B0604030504040204" pitchFamily="50" charset="-128"/>
            </a:endParaRPr>
          </a:p>
        </p:txBody>
      </p:sp>
      <p:sp>
        <p:nvSpPr>
          <p:cNvPr id="18" name="角丸四角形 17"/>
          <p:cNvSpPr/>
          <p:nvPr/>
        </p:nvSpPr>
        <p:spPr>
          <a:xfrm>
            <a:off x="179512" y="4305782"/>
            <a:ext cx="4431125" cy="2388919"/>
          </a:xfrm>
          <a:prstGeom prst="roundRect">
            <a:avLst>
              <a:gd name="adj" fmla="val 6320"/>
            </a:avLst>
          </a:prstGeom>
          <a:noFill/>
          <a:ln>
            <a:solidFill>
              <a:srgbClr val="000099"/>
            </a:solidFill>
          </a:ln>
        </p:spPr>
        <p:style>
          <a:lnRef idx="2">
            <a:schemeClr val="accent2"/>
          </a:lnRef>
          <a:fillRef idx="1">
            <a:schemeClr val="lt1"/>
          </a:fillRef>
          <a:effectRef idx="0">
            <a:schemeClr val="accent2"/>
          </a:effectRef>
          <a:fontRef idx="minor">
            <a:schemeClr val="dk1"/>
          </a:fontRef>
        </p:style>
        <p:txBody>
          <a:bodyPr wrap="square" lIns="108000" tIns="36000" rIns="36000" bIns="36000" rtlCol="0" anchor="t"/>
          <a:lstStyle/>
          <a:p>
            <a:r>
              <a:rPr lang="ja-JP" altLang="en-US"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府内で生まれた赤ちゃんへのプレゼント</a:t>
            </a:r>
            <a:r>
              <a:rPr lang="en-US" altLang="ja-JP" sz="20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20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・いずみ</a:t>
            </a:r>
            <a:r>
              <a:rPr lang="ja-JP" altLang="en-US" sz="105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市民生協をはじめ府内</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３生協が実施。</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・子育て家庭を応援するため、乳幼児家庭に対して、</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粉ミルクやおむつなどを入れた「はじまるばこ」をプレゼント</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・これまでに約</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20,000</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個をプレゼント</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・市町村と連携し、母子手帳申請や訪問時に</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案内チラシを配布</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・全市町村の協力により、</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府内全域の取組みが実現</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19"/>
          <p:cNvSpPr/>
          <p:nvPr/>
        </p:nvSpPr>
        <p:spPr>
          <a:xfrm>
            <a:off x="4783381" y="4289887"/>
            <a:ext cx="4198081" cy="2391028"/>
          </a:xfrm>
          <a:prstGeom prst="roundRect">
            <a:avLst>
              <a:gd name="adj" fmla="val 6320"/>
            </a:avLst>
          </a:prstGeom>
          <a:noFill/>
          <a:ln>
            <a:solidFill>
              <a:srgbClr val="000099"/>
            </a:solidFill>
          </a:ln>
        </p:spPr>
        <p:style>
          <a:lnRef idx="2">
            <a:schemeClr val="accent2"/>
          </a:lnRef>
          <a:fillRef idx="1">
            <a:schemeClr val="lt1"/>
          </a:fillRef>
          <a:effectRef idx="0">
            <a:schemeClr val="accent2"/>
          </a:effectRef>
          <a:fontRef idx="minor">
            <a:schemeClr val="dk1"/>
          </a:fontRef>
        </p:style>
        <p:txBody>
          <a:bodyPr wrap="square" lIns="108000" tIns="36000" rIns="36000" bIns="36000" rtlCol="0" anchor="t" anchorCtr="0"/>
          <a:lstStyle/>
          <a:p>
            <a:r>
              <a:rPr lang="ja-JP" altLang="en-US" sz="12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支援学校等</a:t>
            </a:r>
            <a:r>
              <a:rPr lang="ja-JP" altLang="en-US"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の生徒を対象とする研修の実施</a:t>
            </a:r>
            <a:endParaRPr lang="ja-JP" altLang="en-US" sz="12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・セブン</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イレブン・ジャパンと連携し、支援学校の生徒等の研修を実施。</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・同社の研修センターにおいて、レジの打ち方や接客などについて、</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障がいに</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配慮して考案されたプログラムによる実践的な研修を実施</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年度の</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間</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で、</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164</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人の生徒・教員が参加</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3649" y="5399061"/>
            <a:ext cx="1649641" cy="1247128"/>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角丸四角形 21"/>
          <p:cNvSpPr/>
          <p:nvPr/>
        </p:nvSpPr>
        <p:spPr>
          <a:xfrm>
            <a:off x="4767110" y="852205"/>
            <a:ext cx="4230624" cy="3361228"/>
          </a:xfrm>
          <a:prstGeom prst="roundRect">
            <a:avLst>
              <a:gd name="adj" fmla="val 6320"/>
            </a:avLst>
          </a:prstGeom>
          <a:noFill/>
          <a:ln>
            <a:solidFill>
              <a:srgbClr val="000099"/>
            </a:solidFill>
          </a:ln>
        </p:spPr>
        <p:style>
          <a:lnRef idx="2">
            <a:schemeClr val="accent2"/>
          </a:lnRef>
          <a:fillRef idx="1">
            <a:schemeClr val="lt1"/>
          </a:fillRef>
          <a:effectRef idx="0">
            <a:schemeClr val="accent2"/>
          </a:effectRef>
          <a:fontRef idx="minor">
            <a:schemeClr val="dk1"/>
          </a:fontRef>
        </p:style>
        <p:txBody>
          <a:bodyPr wrap="square" lIns="108000" tIns="36000" rIns="0" bIns="36000" rtlCol="0" anchor="t" anchorCtr="0"/>
          <a:lstStyle/>
          <a:p>
            <a:r>
              <a:rPr lang="ja-JP" altLang="en-US"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子どもたちへの絵本等の寄贈と</a:t>
            </a:r>
            <a:endParaRPr lang="en-US" altLang="ja-JP"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商業施設における「えほんのひろば」の開催</a:t>
            </a:r>
            <a:endParaRPr lang="ja-JP" altLang="en-US" sz="12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・サニクリーン近畿</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から</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、創業</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周年を記念して寄附のお申し出</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（絵本約</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450</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冊、展示用面展台、収納箱を寄贈）</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・イオンやららぽーと（三井不動産）、大学と連携し、商業施設での「</a:t>
            </a:r>
            <a:r>
              <a:rPr lang="ja-JP" altLang="en-US" sz="105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えほん</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のひろば」事業を実施。</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多くの方々が集まる場所で開催することで、日頃、本と接する機会の少ない</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子どもや保護者が読書の楽しさを実感できる取組みを展開中</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2737" y="2721011"/>
            <a:ext cx="1788231" cy="1312687"/>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角丸四角形 25"/>
          <p:cNvSpPr/>
          <p:nvPr/>
        </p:nvSpPr>
        <p:spPr>
          <a:xfrm>
            <a:off x="179512" y="832244"/>
            <a:ext cx="4431125" cy="3381850"/>
          </a:xfrm>
          <a:prstGeom prst="roundRect">
            <a:avLst>
              <a:gd name="adj" fmla="val 6320"/>
            </a:avLst>
          </a:prstGeom>
          <a:noFill/>
          <a:ln>
            <a:solidFill>
              <a:srgbClr val="000099"/>
            </a:solidFill>
          </a:ln>
        </p:spPr>
        <p:style>
          <a:lnRef idx="2">
            <a:schemeClr val="accent2"/>
          </a:lnRef>
          <a:fillRef idx="1">
            <a:schemeClr val="lt1"/>
          </a:fillRef>
          <a:effectRef idx="0">
            <a:schemeClr val="accent2"/>
          </a:effectRef>
          <a:fontRef idx="minor">
            <a:schemeClr val="dk1"/>
          </a:fontRef>
        </p:style>
        <p:txBody>
          <a:bodyPr wrap="square" lIns="108000" tIns="36000" rIns="36000" bIns="36000" rtlCol="0" anchor="t" anchorCtr="0"/>
          <a:lstStyle/>
          <a:p>
            <a:r>
              <a:rPr lang="ja-JP" altLang="en-US"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放課後こども教室への参画（出前プログラムの提供）</a:t>
            </a:r>
            <a:endParaRPr lang="en-US" altLang="ja-JP"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・府内の小学生を対象に、放課後や週末等に様々な体験・交流活動や</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学習</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活動</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等を行う「放課後こども教室」を展開</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・様々な企業・団体が、専門的なスキルやコンテンツを活かしたプログラムを</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提供</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、子どもや保護者に</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好評</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34</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企業・団体が、</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70</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プログラムを提供（</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月現在）</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・参画企業も増加し、多くの市町村に取組みの幅が拡大</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2836" y="2939337"/>
            <a:ext cx="1748522" cy="1222795"/>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1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5585" y="2939337"/>
            <a:ext cx="1837214" cy="1222795"/>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descr="\\10.19.144.21\公民戦略連携デスク\000 □庁内調整□（HP掲載ファイル、照会、議会、予算、各種ひな形、人事研修、公民連携会議、新聞記事）\090 HP掲載ファイル\大阪府庁HP更新用\最新ニュースの更新用\280625えほんのひろば\syasin3.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8395" y="2656319"/>
            <a:ext cx="1623925" cy="1351413"/>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16"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523400" y="4248819"/>
            <a:ext cx="472977" cy="48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11407" y="996276"/>
            <a:ext cx="395981" cy="378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93924" y="700004"/>
            <a:ext cx="921428" cy="304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 name="Picture 2" descr="izumi-logo">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87647" y="4390952"/>
            <a:ext cx="564607" cy="51018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23348" y="1099956"/>
            <a:ext cx="716511" cy="193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正方形/長方形 28"/>
          <p:cNvSpPr/>
          <p:nvPr/>
        </p:nvSpPr>
        <p:spPr>
          <a:xfrm>
            <a:off x="384287" y="2249719"/>
            <a:ext cx="4067967" cy="689618"/>
          </a:xfrm>
          <a:prstGeom prst="rect">
            <a:avLst/>
          </a:prstGeom>
          <a:noFill/>
          <a:ln>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dirty="0" smtClean="0">
                <a:solidFill>
                  <a:schemeClr val="tx1"/>
                </a:solidFill>
                <a:latin typeface="HGPｺﾞｼｯｸM" panose="020B0600000000000000" pitchFamily="50" charset="-128"/>
                <a:ea typeface="HGPｺﾞｼｯｸM" panose="020B0600000000000000" pitchFamily="50" charset="-128"/>
              </a:rPr>
              <a:t>平成</a:t>
            </a:r>
            <a:r>
              <a:rPr lang="en-US" altLang="ja-JP" sz="1000" dirty="0">
                <a:solidFill>
                  <a:schemeClr val="tx1"/>
                </a:solidFill>
                <a:latin typeface="HGPｺﾞｼｯｸM" panose="020B0600000000000000" pitchFamily="50" charset="-128"/>
                <a:ea typeface="HGPｺﾞｼｯｸM" panose="020B0600000000000000" pitchFamily="50" charset="-128"/>
              </a:rPr>
              <a:t>30</a:t>
            </a:r>
            <a:r>
              <a:rPr kumimoji="1" lang="ja-JP" altLang="en-US" sz="1000" dirty="0" smtClean="0">
                <a:solidFill>
                  <a:schemeClr val="tx1"/>
                </a:solidFill>
                <a:latin typeface="HGPｺﾞｼｯｸM" panose="020B0600000000000000" pitchFamily="50" charset="-128"/>
                <a:ea typeface="HGPｺﾞｼｯｸM" panose="020B0600000000000000" pitchFamily="50" charset="-128"/>
              </a:rPr>
              <a:t>年度参加企業</a:t>
            </a:r>
            <a:endParaRPr lang="en-US" altLang="ja-JP" sz="1000" dirty="0">
              <a:solidFill>
                <a:schemeClr val="tx1"/>
              </a:solidFill>
              <a:latin typeface="HGPｺﾞｼｯｸM" panose="020B0600000000000000" pitchFamily="50" charset="-128"/>
              <a:ea typeface="HGPｺﾞｼｯｸM" panose="020B0600000000000000" pitchFamily="50" charset="-128"/>
            </a:endParaRPr>
          </a:p>
          <a:p>
            <a:r>
              <a:rPr kumimoji="1" lang="ja-JP" altLang="en-US" sz="1000" dirty="0" smtClean="0">
                <a:solidFill>
                  <a:schemeClr val="tx1"/>
                </a:solidFill>
                <a:latin typeface="HGPｺﾞｼｯｸM" panose="020B0600000000000000" pitchFamily="50" charset="-128"/>
                <a:ea typeface="HGPｺﾞｼｯｸM" panose="020B0600000000000000" pitchFamily="50" charset="-128"/>
              </a:rPr>
              <a:t>ライオン、カプコン、グンゼ、</a:t>
            </a:r>
            <a:r>
              <a:rPr kumimoji="1" lang="en-US" altLang="ja-JP" sz="1000" dirty="0" smtClean="0">
                <a:solidFill>
                  <a:schemeClr val="tx1"/>
                </a:solidFill>
                <a:latin typeface="HGPｺﾞｼｯｸM" panose="020B0600000000000000" pitchFamily="50" charset="-128"/>
                <a:ea typeface="HGPｺﾞｼｯｸM" panose="020B0600000000000000" pitchFamily="50" charset="-128"/>
              </a:rPr>
              <a:t>NTT</a:t>
            </a:r>
            <a:r>
              <a:rPr kumimoji="1" lang="ja-JP" altLang="en-US" sz="1000" dirty="0" smtClean="0">
                <a:solidFill>
                  <a:schemeClr val="tx1"/>
                </a:solidFill>
                <a:latin typeface="HGPｺﾞｼｯｸM" panose="020B0600000000000000" pitchFamily="50" charset="-128"/>
                <a:ea typeface="HGPｺﾞｼｯｸM" panose="020B0600000000000000" pitchFamily="50" charset="-128"/>
              </a:rPr>
              <a:t>ドコモ、東京海上日動火災、</a:t>
            </a:r>
            <a:r>
              <a:rPr lang="ja-JP" altLang="en-US" sz="1000" dirty="0" smtClean="0">
                <a:solidFill>
                  <a:schemeClr val="tx1"/>
                </a:solidFill>
                <a:latin typeface="HGPｺﾞｼｯｸM" panose="020B0600000000000000" pitchFamily="50" charset="-128"/>
                <a:ea typeface="HGPｺﾞｼｯｸM" panose="020B0600000000000000" pitchFamily="50" charset="-128"/>
              </a:rPr>
              <a:t>セブン</a:t>
            </a:r>
            <a:r>
              <a:rPr lang="en-US" altLang="ja-JP" sz="1000" dirty="0" smtClean="0">
                <a:solidFill>
                  <a:schemeClr val="tx1"/>
                </a:solidFill>
                <a:latin typeface="HGPｺﾞｼｯｸM" panose="020B0600000000000000" pitchFamily="50" charset="-128"/>
                <a:ea typeface="HGPｺﾞｼｯｸM" panose="020B0600000000000000" pitchFamily="50" charset="-128"/>
              </a:rPr>
              <a:t>-</a:t>
            </a:r>
            <a:r>
              <a:rPr lang="ja-JP" altLang="en-US" sz="1000" dirty="0" smtClean="0">
                <a:solidFill>
                  <a:schemeClr val="tx1"/>
                </a:solidFill>
                <a:latin typeface="HGPｺﾞｼｯｸM" panose="020B0600000000000000" pitchFamily="50" charset="-128"/>
                <a:ea typeface="HGPｺﾞｼｯｸM" panose="020B0600000000000000" pitchFamily="50" charset="-128"/>
              </a:rPr>
              <a:t>イレブン・ジャパン、いずみ市民生協、</a:t>
            </a:r>
            <a:r>
              <a:rPr lang="en-US" altLang="ja-JP" sz="1000" dirty="0" smtClean="0">
                <a:solidFill>
                  <a:schemeClr val="tx1"/>
                </a:solidFill>
                <a:latin typeface="HGPｺﾞｼｯｸM" panose="020B0600000000000000" pitchFamily="50" charset="-128"/>
                <a:ea typeface="HGPｺﾞｼｯｸM" panose="020B0600000000000000" pitchFamily="50" charset="-128"/>
              </a:rPr>
              <a:t>FC</a:t>
            </a:r>
            <a:r>
              <a:rPr lang="ja-JP" altLang="en-US" sz="1000" dirty="0" smtClean="0">
                <a:solidFill>
                  <a:schemeClr val="tx1"/>
                </a:solidFill>
                <a:latin typeface="HGPｺﾞｼｯｸM" panose="020B0600000000000000" pitchFamily="50" charset="-128"/>
                <a:ea typeface="HGPｺﾞｼｯｸM" panose="020B0600000000000000" pitchFamily="50" charset="-128"/>
              </a:rPr>
              <a:t>大阪、不二製油、ネスレ日本、</a:t>
            </a:r>
            <a:r>
              <a:rPr lang="en-US" altLang="ja-JP" sz="1000" dirty="0" smtClean="0">
                <a:solidFill>
                  <a:schemeClr val="tx1"/>
                </a:solidFill>
                <a:latin typeface="HGPｺﾞｼｯｸM" panose="020B0600000000000000" pitchFamily="50" charset="-128"/>
                <a:ea typeface="HGPｺﾞｼｯｸM" panose="020B0600000000000000" pitchFamily="50" charset="-128"/>
              </a:rPr>
              <a:t>OSG</a:t>
            </a:r>
            <a:r>
              <a:rPr lang="ja-JP" altLang="en-US" sz="1000" dirty="0" smtClean="0">
                <a:solidFill>
                  <a:schemeClr val="tx1"/>
                </a:solidFill>
                <a:latin typeface="HGPｺﾞｼｯｸM" panose="020B0600000000000000" pitchFamily="50" charset="-128"/>
                <a:ea typeface="HGPｺﾞｼｯｸM" panose="020B0600000000000000" pitchFamily="50" charset="-128"/>
              </a:rPr>
              <a:t>コミュニケーションズ、ヤクルト、リーブ</a:t>
            </a:r>
            <a:r>
              <a:rPr lang="en-US" altLang="ja-JP" sz="1000" dirty="0" smtClean="0">
                <a:solidFill>
                  <a:schemeClr val="tx1"/>
                </a:solidFill>
                <a:latin typeface="HGPｺﾞｼｯｸM" panose="020B0600000000000000" pitchFamily="50" charset="-128"/>
                <a:ea typeface="HGPｺﾞｼｯｸM" panose="020B0600000000000000" pitchFamily="50" charset="-128"/>
              </a:rPr>
              <a:t>21</a:t>
            </a:r>
            <a:r>
              <a:rPr lang="ja-JP" altLang="en-US" sz="1000" dirty="0" err="1" smtClean="0">
                <a:solidFill>
                  <a:schemeClr val="tx1"/>
                </a:solidFill>
                <a:latin typeface="HGPｺﾞｼｯｸM" panose="020B0600000000000000" pitchFamily="50" charset="-128"/>
                <a:ea typeface="HGPｺﾞｼｯｸM" panose="020B0600000000000000" pitchFamily="50" charset="-128"/>
              </a:rPr>
              <a:t>、</a:t>
            </a:r>
            <a:r>
              <a:rPr lang="ja-JP" altLang="en-US" sz="1000" dirty="0" smtClean="0">
                <a:solidFill>
                  <a:schemeClr val="tx1"/>
                </a:solidFill>
                <a:latin typeface="HGPｺﾞｼｯｸM" panose="020B0600000000000000" pitchFamily="50" charset="-128"/>
                <a:ea typeface="HGPｺﾞｼｯｸM" panose="020B0600000000000000" pitchFamily="50" charset="-128"/>
              </a:rPr>
              <a:t>リコージャパン、協和発酵キリン　等</a:t>
            </a:r>
            <a:endParaRPr kumimoji="1" lang="ja-JP" altLang="en-US" sz="1000" dirty="0">
              <a:solidFill>
                <a:schemeClr val="tx1"/>
              </a:solidFill>
              <a:latin typeface="HGPｺﾞｼｯｸM" panose="020B0600000000000000" pitchFamily="50" charset="-128"/>
              <a:ea typeface="HGPｺﾞｼｯｸM" panose="020B0600000000000000" pitchFamily="50" charset="-128"/>
            </a:endParaRPr>
          </a:p>
        </p:txBody>
      </p:sp>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252</a:t>
            </a:fld>
            <a:endParaRPr lang="ja-JP" altLang="en-US"/>
          </a:p>
        </p:txBody>
      </p:sp>
    </p:spTree>
    <p:extLst>
      <p:ext uri="{BB962C8B-B14F-4D97-AF65-F5344CB8AC3E}">
        <p14:creationId xmlns:p14="http://schemas.microsoft.com/office/powerpoint/2010/main" val="16941643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テキスト ボックス 51"/>
          <p:cNvSpPr txBox="1"/>
          <p:nvPr/>
        </p:nvSpPr>
        <p:spPr>
          <a:xfrm>
            <a:off x="179512" y="62123"/>
            <a:ext cx="1774845" cy="338554"/>
          </a:xfrm>
          <a:prstGeom prst="rect">
            <a:avLst/>
          </a:prstGeom>
          <a:noFill/>
          <a:ln>
            <a:solidFill>
              <a:schemeClr val="bg1">
                <a:lumMod val="65000"/>
              </a:schemeClr>
            </a:solidFill>
          </a:ln>
        </p:spPr>
        <p:txBody>
          <a:bodyPr wrap="none" rtlCol="0">
            <a:spAutoFit/>
          </a:bodyPr>
          <a:lstStyle/>
          <a:p>
            <a:r>
              <a:rPr lang="ja-JP" altLang="en-US" sz="1600" dirty="0">
                <a:latin typeface="Meiryo UI" panose="020B0604030504040204" pitchFamily="50" charset="-128"/>
                <a:ea typeface="Meiryo UI" panose="020B0604030504040204" pitchFamily="50" charset="-128"/>
              </a:rPr>
              <a:t>具体的</a:t>
            </a:r>
            <a:r>
              <a:rPr lang="ja-JP" altLang="en-US" sz="1600" dirty="0" smtClean="0">
                <a:latin typeface="Meiryo UI" panose="020B0604030504040204" pitchFamily="50" charset="-128"/>
                <a:ea typeface="Meiryo UI" panose="020B0604030504040204" pitchFamily="50" charset="-128"/>
              </a:rPr>
              <a:t>な取組み例</a:t>
            </a:r>
            <a:endParaRPr kumimoji="1" lang="ja-JP" altLang="en-US" sz="1600" dirty="0">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179512" y="476671"/>
            <a:ext cx="2769750" cy="323165"/>
          </a:xfrm>
          <a:prstGeom prst="rect">
            <a:avLst/>
          </a:prstGeom>
          <a:noFill/>
        </p:spPr>
        <p:txBody>
          <a:bodyPr wrap="square" rtlCol="0">
            <a:spAutoFit/>
          </a:bodyPr>
          <a:lstStyle/>
          <a:p>
            <a:r>
              <a:rPr kumimoji="1" lang="ja-JP" altLang="en-US" sz="1500" dirty="0" smtClean="0">
                <a:latin typeface="Meiryo UI" panose="020B0604030504040204" pitchFamily="50" charset="-128"/>
                <a:ea typeface="Meiryo UI" panose="020B0604030504040204" pitchFamily="50" charset="-128"/>
              </a:rPr>
              <a:t>➣ 雇用促進に関す</a:t>
            </a:r>
            <a:r>
              <a:rPr lang="ja-JP" altLang="en-US" sz="1500" dirty="0" smtClean="0">
                <a:latin typeface="Meiryo UI" panose="020B0604030504040204" pitchFamily="50" charset="-128"/>
                <a:ea typeface="Meiryo UI" panose="020B0604030504040204" pitchFamily="50" charset="-128"/>
              </a:rPr>
              <a:t>る取組み</a:t>
            </a:r>
            <a:endParaRPr kumimoji="1" lang="en-US" altLang="ja-JP" sz="1500" dirty="0">
              <a:solidFill>
                <a:srgbClr val="FF0000"/>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177364" y="4049466"/>
            <a:ext cx="3106749" cy="323165"/>
          </a:xfrm>
          <a:prstGeom prst="rect">
            <a:avLst/>
          </a:prstGeom>
          <a:noFill/>
        </p:spPr>
        <p:txBody>
          <a:bodyPr wrap="square" rtlCol="0">
            <a:spAutoFit/>
          </a:bodyPr>
          <a:lstStyle/>
          <a:p>
            <a:r>
              <a:rPr kumimoji="1" lang="ja-JP" altLang="en-US" sz="1500" dirty="0" smtClean="0">
                <a:latin typeface="Meiryo UI" panose="020B0604030504040204" pitchFamily="50" charset="-128"/>
                <a:ea typeface="Meiryo UI" panose="020B0604030504040204" pitchFamily="50" charset="-128"/>
              </a:rPr>
              <a:t>➣ 府政の</a:t>
            </a:r>
            <a:r>
              <a:rPr lang="en-US" altLang="ja-JP" sz="1500" dirty="0" smtClean="0">
                <a:latin typeface="Meiryo UI" panose="020B0604030504040204" pitchFamily="50" charset="-128"/>
                <a:ea typeface="Meiryo UI" panose="020B0604030504040204" pitchFamily="50" charset="-128"/>
              </a:rPr>
              <a:t>PR</a:t>
            </a:r>
            <a:endParaRPr kumimoji="1" lang="en-US" altLang="ja-JP" sz="1500" dirty="0">
              <a:latin typeface="Meiryo UI" panose="020B0604030504040204" pitchFamily="50" charset="-128"/>
              <a:ea typeface="Meiryo UI" panose="020B0604030504040204" pitchFamily="50" charset="-128"/>
            </a:endParaRPr>
          </a:p>
        </p:txBody>
      </p:sp>
      <p:pic>
        <p:nvPicPr>
          <p:cNvPr id="38"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30" r="9470"/>
          <a:stretch/>
        </p:blipFill>
        <p:spPr bwMode="auto">
          <a:xfrm>
            <a:off x="4964245" y="5220143"/>
            <a:ext cx="1286412" cy="442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9" name="角丸四角形 38"/>
          <p:cNvSpPr/>
          <p:nvPr/>
        </p:nvSpPr>
        <p:spPr>
          <a:xfrm>
            <a:off x="2720051" y="843039"/>
            <a:ext cx="2317114" cy="3045894"/>
          </a:xfrm>
          <a:prstGeom prst="roundRect">
            <a:avLst>
              <a:gd name="adj" fmla="val 6320"/>
            </a:avLst>
          </a:prstGeom>
          <a:noFill/>
          <a:ln>
            <a:solidFill>
              <a:srgbClr val="000099"/>
            </a:solidFill>
          </a:ln>
        </p:spPr>
        <p:style>
          <a:lnRef idx="2">
            <a:schemeClr val="accent2"/>
          </a:lnRef>
          <a:fillRef idx="1">
            <a:schemeClr val="lt1"/>
          </a:fillRef>
          <a:effectRef idx="0">
            <a:schemeClr val="accent2"/>
          </a:effectRef>
          <a:fontRef idx="minor">
            <a:schemeClr val="dk1"/>
          </a:fontRef>
        </p:style>
        <p:txBody>
          <a:bodyPr wrap="square" lIns="108000" tIns="36000" rIns="36000" bIns="36000" rtlCol="0" anchor="t" anchorCtr="0"/>
          <a:lstStyle/>
          <a:p>
            <a:r>
              <a:rPr lang="ja-JP" altLang="en-US"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女性雇用の促進</a:t>
            </a:r>
            <a:endParaRPr lang="en-US" altLang="ja-JP"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05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・雇用施策の一環として、女性の就業</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率向上に向けて、多様な働き方に関し</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て情報を発信</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・女性の雇用を進めている企業や、女</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性活躍に貢献できるサービスを有する</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企業と連携し、イベントを開催。</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超える企業にご協力を頂いている</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5137537" y="488767"/>
            <a:ext cx="2769750" cy="323165"/>
          </a:xfrm>
          <a:prstGeom prst="rect">
            <a:avLst/>
          </a:prstGeom>
          <a:noFill/>
        </p:spPr>
        <p:txBody>
          <a:bodyPr wrap="square" rtlCol="0">
            <a:spAutoFit/>
          </a:bodyPr>
          <a:lstStyle/>
          <a:p>
            <a:r>
              <a:rPr kumimoji="1" lang="ja-JP" altLang="en-US" sz="1500" dirty="0" smtClean="0">
                <a:latin typeface="Meiryo UI" panose="020B0604030504040204" pitchFamily="50" charset="-128"/>
                <a:ea typeface="Meiryo UI" panose="020B0604030504040204" pitchFamily="50" charset="-128"/>
              </a:rPr>
              <a:t>➣ 地域活性化に関す</a:t>
            </a:r>
            <a:r>
              <a:rPr lang="ja-JP" altLang="en-US" sz="1500" dirty="0" smtClean="0">
                <a:latin typeface="Meiryo UI" panose="020B0604030504040204" pitchFamily="50" charset="-128"/>
                <a:ea typeface="Meiryo UI" panose="020B0604030504040204" pitchFamily="50" charset="-128"/>
              </a:rPr>
              <a:t>る取組み</a:t>
            </a:r>
            <a:endParaRPr kumimoji="1" lang="en-US" altLang="ja-JP" sz="1500" dirty="0">
              <a:solidFill>
                <a:srgbClr val="FF0000"/>
              </a:solidFill>
              <a:latin typeface="Meiryo UI" panose="020B0604030504040204" pitchFamily="50" charset="-128"/>
              <a:ea typeface="Meiryo UI" panose="020B0604030504040204" pitchFamily="50" charset="-128"/>
            </a:endParaRPr>
          </a:p>
        </p:txBody>
      </p:sp>
      <p:sp>
        <p:nvSpPr>
          <p:cNvPr id="48" name="角丸四角形 47"/>
          <p:cNvSpPr/>
          <p:nvPr/>
        </p:nvSpPr>
        <p:spPr>
          <a:xfrm>
            <a:off x="5190184" y="817894"/>
            <a:ext cx="3861053" cy="3045767"/>
          </a:xfrm>
          <a:prstGeom prst="roundRect">
            <a:avLst>
              <a:gd name="adj" fmla="val 6320"/>
            </a:avLst>
          </a:prstGeom>
          <a:noFill/>
          <a:ln>
            <a:solidFill>
              <a:srgbClr val="000099"/>
            </a:solidFill>
          </a:ln>
        </p:spPr>
        <p:style>
          <a:lnRef idx="2">
            <a:schemeClr val="accent2"/>
          </a:lnRef>
          <a:fillRef idx="1">
            <a:schemeClr val="lt1"/>
          </a:fillRef>
          <a:effectRef idx="0">
            <a:schemeClr val="accent2"/>
          </a:effectRef>
          <a:fontRef idx="minor">
            <a:schemeClr val="dk1"/>
          </a:fontRef>
        </p:style>
        <p:txBody>
          <a:bodyPr wrap="square" lIns="108000" tIns="36000" rIns="36000" bIns="36000" rtlCol="0" anchor="t" anchorCtr="0"/>
          <a:lstStyle/>
          <a:p>
            <a:r>
              <a:rPr lang="ja-JP" altLang="en-US"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大阪産</a:t>
            </a:r>
            <a:r>
              <a:rPr lang="en-US" altLang="ja-JP" sz="12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もん</a:t>
            </a:r>
            <a:r>
              <a:rPr lang="en-US" altLang="ja-JP"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の普及・促進</a:t>
            </a:r>
            <a:endParaRPr lang="ja-JP" altLang="en-US" sz="12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・大阪産（もん）の消費</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拡大を図る</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ため、ブランド化</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・キリンビールによる大阪産（もん）と自社のご当地ビールを</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PR</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するポ</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スターの掲示、レストラン「旬穀旬菜」（グランフロント大阪）における</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大阪産（も</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ん</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）を用いたメニューの開発・提供、セブン</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イレブン・ジャ</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パンでの大阪産を活用した商品開発・販売などを実施</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角丸四角形 48"/>
          <p:cNvSpPr/>
          <p:nvPr/>
        </p:nvSpPr>
        <p:spPr>
          <a:xfrm>
            <a:off x="177363" y="4351603"/>
            <a:ext cx="8873874" cy="2374084"/>
          </a:xfrm>
          <a:prstGeom prst="roundRect">
            <a:avLst>
              <a:gd name="adj" fmla="val 6320"/>
            </a:avLst>
          </a:prstGeom>
          <a:noFill/>
          <a:ln>
            <a:solidFill>
              <a:srgbClr val="000099"/>
            </a:solidFill>
          </a:ln>
        </p:spPr>
        <p:style>
          <a:lnRef idx="2">
            <a:schemeClr val="accent2"/>
          </a:lnRef>
          <a:fillRef idx="1">
            <a:schemeClr val="lt1"/>
          </a:fillRef>
          <a:effectRef idx="0">
            <a:schemeClr val="accent2"/>
          </a:effectRef>
          <a:fontRef idx="minor">
            <a:schemeClr val="dk1"/>
          </a:fontRef>
        </p:style>
        <p:txBody>
          <a:bodyPr wrap="square" lIns="144000" tIns="36000" rIns="36000" bIns="36000" rtlCol="0" anchor="t" anchorCtr="0"/>
          <a:lstStyle/>
          <a:p>
            <a:r>
              <a:rPr lang="ja-JP" altLang="en-US" sz="12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様々</a:t>
            </a:r>
            <a:r>
              <a:rPr lang="ja-JP" altLang="en-US"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2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府政</a:t>
            </a:r>
            <a:r>
              <a:rPr lang="ja-JP" altLang="en-US"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情報の発信</a:t>
            </a:r>
            <a:endParaRPr lang="ja-JP" altLang="en-US" sz="12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FC</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大阪、関西</a:t>
            </a:r>
            <a:r>
              <a:rPr lang="ja-JP" altLang="en-US" sz="105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ぱど</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、大阪信用金庫、ハークスレイをはじめ、包括連携協定</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締結企業は全て、新たな顧客開拓や信頼性の向上、社会貢献活動の一環</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として、各社のネット ワークツールを活かして府施策の</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PR</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に協力</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角丸四角形 13"/>
          <p:cNvSpPr/>
          <p:nvPr/>
        </p:nvSpPr>
        <p:spPr>
          <a:xfrm>
            <a:off x="191896" y="847908"/>
            <a:ext cx="2384040" cy="3045894"/>
          </a:xfrm>
          <a:prstGeom prst="roundRect">
            <a:avLst>
              <a:gd name="adj" fmla="val 6320"/>
            </a:avLst>
          </a:prstGeom>
          <a:noFill/>
          <a:ln>
            <a:solidFill>
              <a:srgbClr val="000099"/>
            </a:solidFill>
          </a:ln>
        </p:spPr>
        <p:style>
          <a:lnRef idx="2">
            <a:schemeClr val="accent2"/>
          </a:lnRef>
          <a:fillRef idx="1">
            <a:schemeClr val="lt1"/>
          </a:fillRef>
          <a:effectRef idx="0">
            <a:schemeClr val="accent2"/>
          </a:effectRef>
          <a:fontRef idx="minor">
            <a:schemeClr val="dk1"/>
          </a:fontRef>
        </p:style>
        <p:txBody>
          <a:bodyPr wrap="square" lIns="108000" tIns="36000" rIns="36000" bIns="36000" rtlCol="0" anchor="t" anchorCtr="0"/>
          <a:lstStyle/>
          <a:p>
            <a:r>
              <a:rPr lang="ja-JP" altLang="en-US" sz="120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シニア</a:t>
            </a:r>
            <a:r>
              <a:rPr lang="ja-JP" altLang="en-US"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雇用の促進</a:t>
            </a:r>
            <a:endParaRPr lang="en-US" altLang="ja-JP" sz="1200" u="sng"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050"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・雇用施策の一環として、「高齢者の就</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業の場」を開拓</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・セブン</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イレブン・</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ジャパンと連携</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し、仕事</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説明会を開催</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名採用</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・セブン</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イレブンでの採用に加え、連携企</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業が増加し、取組みが発展</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図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2277" y="2582098"/>
            <a:ext cx="1921134" cy="1203796"/>
          </a:xfrm>
          <a:prstGeom prst="rect">
            <a:avLst/>
          </a:prstGeom>
          <a:noFill/>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52167" y="2231307"/>
            <a:ext cx="803220" cy="1632353"/>
          </a:xfrm>
          <a:prstGeom prst="rect">
            <a:avLst/>
          </a:prstGeom>
        </p:spPr>
      </p:pic>
      <p:pic>
        <p:nvPicPr>
          <p:cNvPr id="18"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9255" y="2392539"/>
            <a:ext cx="784873" cy="6717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3"/>
          <p:cNvPicPr>
            <a:picLocks noChangeAspect="1" noChangeArrowheads="1"/>
          </p:cNvPicPr>
          <p:nvPr/>
        </p:nvPicPr>
        <p:blipFill>
          <a:blip r:embed="rId6" cstate="print">
            <a:extLst>
              <a:ext uri="{BEBA8EAE-BF5A-486C-A8C5-ECC9F3942E4B}">
                <a14:imgProps xmlns:a14="http://schemas.microsoft.com/office/drawing/2010/main">
                  <a14:imgLayer r:embed="rId7">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7349320" y="3195301"/>
            <a:ext cx="737235" cy="629722"/>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10.19.144.21\公民戦略連携デスク\H30.10.31_上山顧問提出資料\セブン_大阪なす麻婆丼_HP写真.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39516" y="2398180"/>
            <a:ext cx="914959" cy="60959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3"/>
          <p:cNvPicPr>
            <a:picLocks noChangeAspect="1" noChangeArrowheads="1"/>
          </p:cNvPicPr>
          <p:nvPr/>
        </p:nvPicPr>
        <p:blipFill>
          <a:blip r:embed="rId9" cstate="print">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673844" y="3007772"/>
            <a:ext cx="1225493" cy="855888"/>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47131" y="2392539"/>
            <a:ext cx="950839" cy="1344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29306" y="2700810"/>
            <a:ext cx="1089756" cy="726867"/>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56552" y="5254823"/>
            <a:ext cx="1613047" cy="1383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688909" y="5254823"/>
            <a:ext cx="1149249" cy="603603"/>
          </a:xfrm>
          <a:prstGeom prst="rect">
            <a:avLst/>
          </a:prstGeom>
          <a:noFill/>
          <a:ln>
            <a:noFill/>
          </a:ln>
          <a:effectLst>
            <a:outerShdw dist="35921" dir="2700000" algn="ctr" rotWithShape="0">
              <a:schemeClr val="bg2"/>
            </a:outerShdw>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1" descr="\\G0000sv0ns501\d11485$\doc\05公民戦略連携デスク\090 HP掲載ファイル\大阪府庁HP更新用\最新ニュースの更新用\281001大阪信用金庫\IMG_4637-2.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827899" y="5584349"/>
            <a:ext cx="1205490" cy="1097829"/>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pic>
        <p:nvPicPr>
          <p:cNvPr id="30" name="Picture 2"/>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4252511" y="5708086"/>
            <a:ext cx="2872946" cy="933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15"/>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660397" y="4425991"/>
            <a:ext cx="757971" cy="264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19"/>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2799808" y="4409478"/>
            <a:ext cx="886715" cy="297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10"/>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904663" y="4460265"/>
            <a:ext cx="895967" cy="241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12" descr="D:\ImamuraHa\Desktop\yjimage.jpg"/>
          <p:cNvPicPr>
            <a:picLocks noChangeAspect="1" noChangeArrowheads="1"/>
          </p:cNvPicPr>
          <p:nvPr/>
        </p:nvPicPr>
        <p:blipFill rotWithShape="1">
          <a:blip r:embed="rId20" cstate="print">
            <a:extLst>
              <a:ext uri="{28A0092B-C50C-407E-A947-70E740481C1C}">
                <a14:useLocalDpi xmlns:a14="http://schemas.microsoft.com/office/drawing/2010/main" val="0"/>
              </a:ext>
            </a:extLst>
          </a:blip>
          <a:srcRect/>
          <a:stretch/>
        </p:blipFill>
        <p:spPr bwMode="auto">
          <a:xfrm>
            <a:off x="7559589" y="4416312"/>
            <a:ext cx="316695" cy="29439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7"/>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2102959" y="811932"/>
            <a:ext cx="472977" cy="48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7"/>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8663119" y="811932"/>
            <a:ext cx="360982" cy="37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2" descr="KIRIN"/>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924877" y="937361"/>
            <a:ext cx="663196" cy="16740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descr="ロート製薬株式会社"/>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059064" y="847908"/>
            <a:ext cx="848223" cy="339289"/>
          </a:xfrm>
          <a:prstGeom prst="rect">
            <a:avLst/>
          </a:prstGeom>
          <a:noFill/>
          <a:extLst>
            <a:ext uri="{909E8E84-426E-40DD-AFC4-6F175D3DCCD1}">
              <a14:hiddenFill xmlns:a14="http://schemas.microsoft.com/office/drawing/2010/main">
                <a:solidFill>
                  <a:srgbClr val="FFFFFF"/>
                </a:solidFill>
              </a14:hiddenFill>
            </a:ext>
          </a:extLst>
        </p:spPr>
      </p:pic>
      <p:sp>
        <p:nvSpPr>
          <p:cNvPr id="45" name="テキスト ボックス 9"/>
          <p:cNvSpPr txBox="1"/>
          <p:nvPr/>
        </p:nvSpPr>
        <p:spPr>
          <a:xfrm>
            <a:off x="7143589" y="6232119"/>
            <a:ext cx="2142305" cy="477054"/>
          </a:xfrm>
          <a:prstGeom prst="rect">
            <a:avLst/>
          </a:prstGeom>
          <a:noFill/>
          <a:ln>
            <a:noFill/>
            <a:prstDash val="dash"/>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nSpc>
                <a:spcPts val="1000"/>
              </a:lnSpc>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インターネット上</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の生配信テレビ</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番組</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毎月</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第一木曜日</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時</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00</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分～</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企画・運営：大阪府　協力：</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FC</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4546290" y="4384984"/>
            <a:ext cx="4358249" cy="923330"/>
          </a:xfrm>
          <a:prstGeom prst="rect">
            <a:avLst/>
          </a:prstGeom>
        </p:spPr>
        <p:txBody>
          <a:bodyPr wrap="square">
            <a:spAutoFit/>
          </a:bodyPr>
          <a:lstStyle/>
          <a:p>
            <a:r>
              <a:rPr lang="en-US" altLang="ja-JP" sz="1200" u="sng"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愛鑑（おおさかめいかん）の実施</a:t>
            </a:r>
          </a:p>
          <a:p>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FC</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大阪と連携し、大阪府及び市町村の人やものの魅力を</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大阪</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から</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世界へ</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発信</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するため、市町村とも連携しながら「</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愛鑑」</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の</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HP</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SNS</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開設する</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 と</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ともに、インターネットテレビやラジオも放送</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 name="図 3"/>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7240916" y="5196012"/>
            <a:ext cx="1691278" cy="950945"/>
          </a:xfrm>
          <a:prstGeom prst="roundRect">
            <a:avLst>
              <a:gd name="adj" fmla="val 8594"/>
            </a:avLst>
          </a:prstGeom>
          <a:solidFill>
            <a:srgbClr val="FFFFFF">
              <a:shade val="85000"/>
            </a:srgbClr>
          </a:solidFill>
          <a:ln>
            <a:noFill/>
          </a:ln>
          <a:effectLst>
            <a:outerShdw blurRad="50800" dist="50800" dir="5400000" algn="ctr" rotWithShape="0">
              <a:schemeClr val="bg1"/>
            </a:outerShdw>
            <a:reflection blurRad="12700" stA="38000" endPos="28000" dist="5000" dir="5400000" sy="-100000" algn="bl" rotWithShape="0"/>
          </a:effectLst>
        </p:spPr>
      </p:pic>
      <p:sp>
        <p:nvSpPr>
          <p:cNvPr id="5" name="スライド番号プレースホルダー 4"/>
          <p:cNvSpPr>
            <a:spLocks noGrp="1"/>
          </p:cNvSpPr>
          <p:nvPr>
            <p:ph type="sldNum" sz="quarter" idx="12"/>
          </p:nvPr>
        </p:nvSpPr>
        <p:spPr/>
        <p:txBody>
          <a:bodyPr/>
          <a:lstStyle/>
          <a:p>
            <a:fld id="{138CA411-231B-42B9-AF63-97A64194AA60}" type="slidenum">
              <a:rPr lang="ja-JP" altLang="en-US" smtClean="0"/>
              <a:pPr/>
              <a:t>253</a:t>
            </a:fld>
            <a:endParaRPr lang="ja-JP" altLang="en-US"/>
          </a:p>
        </p:txBody>
      </p:sp>
    </p:spTree>
    <p:extLst>
      <p:ext uri="{BB962C8B-B14F-4D97-AF65-F5344CB8AC3E}">
        <p14:creationId xmlns:p14="http://schemas.microsoft.com/office/powerpoint/2010/main" val="7725974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stretch>
            <a:fillRect/>
          </a:stretch>
        </p:blipFill>
        <p:spPr>
          <a:xfrm>
            <a:off x="55286" y="1497776"/>
            <a:ext cx="4190241" cy="2229123"/>
          </a:xfrm>
          <a:prstGeom prst="rect">
            <a:avLst/>
          </a:prstGeom>
        </p:spPr>
      </p:pic>
      <p:sp>
        <p:nvSpPr>
          <p:cNvPr id="18" name="四角形吹き出し 17"/>
          <p:cNvSpPr/>
          <p:nvPr/>
        </p:nvSpPr>
        <p:spPr>
          <a:xfrm>
            <a:off x="4314423" y="1506829"/>
            <a:ext cx="4781100" cy="4250028"/>
          </a:xfrm>
          <a:prstGeom prst="wedgeRectCallout">
            <a:avLst>
              <a:gd name="adj1" fmla="val -60446"/>
              <a:gd name="adj2" fmla="val -38271"/>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179512" y="62123"/>
            <a:ext cx="2199641" cy="338554"/>
          </a:xfrm>
          <a:prstGeom prst="rect">
            <a:avLst/>
          </a:prstGeom>
          <a:noFill/>
          <a:ln>
            <a:solidFill>
              <a:schemeClr val="bg1">
                <a:lumMod val="65000"/>
              </a:schemeClr>
            </a:solidFill>
          </a:ln>
        </p:spPr>
        <p:txBody>
          <a:bodyPr wrap="none" rtlCol="0">
            <a:spAutoFit/>
          </a:bodyPr>
          <a:lstStyle/>
          <a:p>
            <a:r>
              <a:rPr lang="ja-JP" altLang="en-US" sz="1600" dirty="0">
                <a:latin typeface="Meiryo UI" panose="020B0604030504040204" pitchFamily="50" charset="-128"/>
                <a:ea typeface="Meiryo UI" panose="020B0604030504040204" pitchFamily="50" charset="-128"/>
              </a:rPr>
              <a:t>改革</a:t>
            </a:r>
            <a:r>
              <a:rPr kumimoji="1" lang="ja-JP" altLang="en-US" sz="1600" dirty="0" smtClean="0">
                <a:latin typeface="Meiryo UI" panose="020B0604030504040204" pitchFamily="50" charset="-128"/>
                <a:ea typeface="Meiryo UI" panose="020B0604030504040204" pitchFamily="50" charset="-128"/>
              </a:rPr>
              <a:t>の効果（大阪市）</a:t>
            </a:r>
            <a:endParaRPr kumimoji="1" lang="ja-JP" altLang="en-US" sz="16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55287" y="5095394"/>
            <a:ext cx="3962922" cy="553998"/>
          </a:xfrm>
          <a:prstGeom prst="rect">
            <a:avLst/>
          </a:prstGeom>
          <a:noFill/>
        </p:spPr>
        <p:txBody>
          <a:bodyPr wrap="square" rtlCol="0">
            <a:spAutoFit/>
          </a:bodyPr>
          <a:lstStyle/>
          <a:p>
            <a:r>
              <a:rPr lang="ja-JP" altLang="en-US" sz="1000" b="1" dirty="0">
                <a:latin typeface="Meiryo UI" panose="020B0604030504040204" pitchFamily="50" charset="-128"/>
                <a:ea typeface="Meiryo UI" panose="020B0604030504040204" pitchFamily="50" charset="-128"/>
                <a:cs typeface="Meiryo UI" panose="020B0604030504040204" pitchFamily="50" charset="-128"/>
              </a:rPr>
              <a:t>企業の社会貢献・地域貢献活動と府の施策を連携させた</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取組である、</a:t>
            </a:r>
            <a:endParaRPr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地域</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貢献企業バンク（大阪府政・地域貢献企業登録制度</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）において、</a:t>
            </a:r>
            <a:r>
              <a:rPr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年度より大阪市への事業連携の意向確認も行っている。</a:t>
            </a:r>
            <a:endParaRPr kumimoji="1" lang="ja-JP" altLang="en-US" sz="10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179512" y="459398"/>
            <a:ext cx="8624140" cy="646331"/>
          </a:xfrm>
          <a:prstGeom prst="rect">
            <a:avLst/>
          </a:prstGeom>
          <a:noFill/>
        </p:spPr>
        <p:txBody>
          <a:bodyPr wrap="square" rtlCol="0">
            <a:spAutoFit/>
          </a:bodyPr>
          <a:lstStyle/>
          <a:p>
            <a:r>
              <a:rPr kumimoji="1" lang="ja-JP" altLang="en-US" sz="1500" dirty="0" smtClean="0">
                <a:latin typeface="Meiryo UI" panose="020B0604030504040204" pitchFamily="50" charset="-128"/>
                <a:ea typeface="Meiryo UI" panose="020B0604030504040204" pitchFamily="50" charset="-128"/>
              </a:rPr>
              <a:t>➣ 包括連携協定（</a:t>
            </a:r>
            <a:r>
              <a:rPr kumimoji="1" lang="en-US" altLang="ja-JP" sz="1500" dirty="0" smtClean="0">
                <a:latin typeface="Meiryo UI" panose="020B0604030504040204" pitchFamily="50" charset="-128"/>
                <a:ea typeface="Meiryo UI" panose="020B0604030504040204" pitchFamily="50" charset="-128"/>
              </a:rPr>
              <a:t>※</a:t>
            </a:r>
            <a:r>
              <a:rPr kumimoji="1" lang="ja-JP" altLang="en-US" sz="1500" dirty="0" smtClean="0">
                <a:latin typeface="Meiryo UI" panose="020B0604030504040204" pitchFamily="50" charset="-128"/>
                <a:ea typeface="Meiryo UI" panose="020B0604030504040204" pitchFamily="50" charset="-128"/>
              </a:rPr>
              <a:t>）締結数</a:t>
            </a:r>
            <a:r>
              <a:rPr kumimoji="1" lang="ja-JP" altLang="en-US" sz="1500" smtClean="0">
                <a:latin typeface="Meiryo UI" panose="020B0604030504040204" pitchFamily="50" charset="-128"/>
                <a:ea typeface="Meiryo UI" panose="020B0604030504040204" pitchFamily="50" charset="-128"/>
              </a:rPr>
              <a:t>は増加（</a:t>
            </a:r>
            <a:r>
              <a:rPr kumimoji="1" lang="en-US" altLang="ja-JP" sz="1500" dirty="0" smtClean="0">
                <a:latin typeface="Meiryo UI" panose="020B0604030504040204" pitchFamily="50" charset="-128"/>
                <a:ea typeface="Meiryo UI" panose="020B0604030504040204" pitchFamily="50" charset="-128"/>
              </a:rPr>
              <a:t>2017</a:t>
            </a:r>
            <a:r>
              <a:rPr kumimoji="1" lang="ja-JP" altLang="en-US" sz="1500" dirty="0" smtClean="0">
                <a:latin typeface="Meiryo UI" panose="020B0604030504040204" pitchFamily="50" charset="-128"/>
                <a:ea typeface="Meiryo UI" panose="020B0604030504040204" pitchFamily="50" charset="-128"/>
              </a:rPr>
              <a:t>年度末現在：</a:t>
            </a:r>
            <a:r>
              <a:rPr kumimoji="1" lang="en-US" altLang="ja-JP" sz="1500" dirty="0" smtClean="0">
                <a:latin typeface="Meiryo UI" panose="020B0604030504040204" pitchFamily="50" charset="-128"/>
                <a:ea typeface="Meiryo UI" panose="020B0604030504040204" pitchFamily="50" charset="-128"/>
              </a:rPr>
              <a:t>38</a:t>
            </a:r>
            <a:r>
              <a:rPr kumimoji="1" lang="ja-JP" altLang="en-US" sz="1500" dirty="0" smtClean="0">
                <a:latin typeface="Meiryo UI" panose="020B0604030504040204" pitchFamily="50" charset="-128"/>
                <a:ea typeface="Meiryo UI" panose="020B0604030504040204" pitchFamily="50" charset="-128"/>
              </a:rPr>
              <a:t>件）</a:t>
            </a:r>
            <a:endParaRPr kumimoji="1" lang="en-US" altLang="ja-JP" sz="150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大阪市に</a:t>
            </a:r>
            <a:r>
              <a:rPr lang="ja-JP" altLang="en-US" sz="1050" dirty="0">
                <a:latin typeface="Meiryo UI" panose="020B0604030504040204" pitchFamily="50" charset="-128"/>
                <a:ea typeface="Meiryo UI" panose="020B0604030504040204" pitchFamily="50" charset="-128"/>
              </a:rPr>
              <a:t>おける包括連携協定とは</a:t>
            </a:r>
            <a:r>
              <a:rPr lang="ja-JP" altLang="en-US" sz="1050" dirty="0" smtClean="0">
                <a:latin typeface="Meiryo UI" panose="020B0604030504040204" pitchFamily="50" charset="-128"/>
                <a:ea typeface="Meiryo UI" panose="020B0604030504040204" pitchFamily="50" charset="-128"/>
              </a:rPr>
              <a:t>、市民</a:t>
            </a:r>
            <a:r>
              <a:rPr lang="ja-JP" altLang="en-US" sz="1050" dirty="0">
                <a:latin typeface="Meiryo UI" panose="020B0604030504040204" pitchFamily="50" charset="-128"/>
                <a:ea typeface="Meiryo UI" panose="020B0604030504040204" pitchFamily="50" charset="-128"/>
              </a:rPr>
              <a:t>サービスの</a:t>
            </a:r>
            <a:r>
              <a:rPr lang="ja-JP" altLang="en-US" sz="1050" dirty="0" smtClean="0">
                <a:latin typeface="Meiryo UI" panose="020B0604030504040204" pitchFamily="50" charset="-128"/>
                <a:ea typeface="Meiryo UI" panose="020B0604030504040204" pitchFamily="50" charset="-128"/>
              </a:rPr>
              <a:t>向上及び地域</a:t>
            </a:r>
            <a:r>
              <a:rPr lang="ja-JP" altLang="en-US" sz="1050" dirty="0">
                <a:latin typeface="Meiryo UI" panose="020B0604030504040204" pitchFamily="50" charset="-128"/>
                <a:ea typeface="Meiryo UI" panose="020B0604030504040204" pitchFamily="50" charset="-128"/>
              </a:rPr>
              <a:t>の</a:t>
            </a:r>
            <a:r>
              <a:rPr lang="ja-JP" altLang="en-US" sz="1050" dirty="0" smtClean="0">
                <a:latin typeface="Meiryo UI" panose="020B0604030504040204" pitchFamily="50" charset="-128"/>
                <a:ea typeface="Meiryo UI" panose="020B0604030504040204" pitchFamily="50" charset="-128"/>
              </a:rPr>
              <a:t>活性化等の推進に</a:t>
            </a:r>
            <a:r>
              <a:rPr lang="ja-JP" altLang="en-US" sz="1050" dirty="0">
                <a:latin typeface="Meiryo UI" panose="020B0604030504040204" pitchFamily="50" charset="-128"/>
                <a:ea typeface="Meiryo UI" panose="020B0604030504040204" pitchFamily="50" charset="-128"/>
              </a:rPr>
              <a:t>向け、安全・安心、福祉・子育て</a:t>
            </a:r>
            <a:r>
              <a:rPr lang="ja-JP" altLang="en-US" sz="1050" dirty="0" smtClean="0">
                <a:latin typeface="Meiryo UI" panose="020B0604030504040204" pitchFamily="50" charset="-128"/>
                <a:ea typeface="Meiryo UI" panose="020B0604030504040204" pitchFamily="50" charset="-128"/>
              </a:rPr>
              <a:t>、スポーツ、区政</a:t>
            </a:r>
            <a:r>
              <a:rPr lang="ja-JP" altLang="en-US" sz="1050" dirty="0">
                <a:latin typeface="Meiryo UI" panose="020B0604030504040204" pitchFamily="50" charset="-128"/>
                <a:ea typeface="Meiryo UI" panose="020B0604030504040204" pitchFamily="50" charset="-128"/>
              </a:rPr>
              <a:t>・市政</a:t>
            </a:r>
            <a:r>
              <a:rPr lang="ja-JP" altLang="en-US" sz="1050" dirty="0" smtClean="0">
                <a:latin typeface="Meiryo UI" panose="020B0604030504040204" pitchFamily="50" charset="-128"/>
                <a:ea typeface="Meiryo UI" panose="020B0604030504040204" pitchFamily="50" charset="-128"/>
              </a:rPr>
              <a:t>の</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rPr>
              <a:t>PR</a:t>
            </a:r>
            <a:r>
              <a:rPr lang="ja-JP" altLang="en-US" sz="1050" dirty="0" smtClean="0">
                <a:latin typeface="Meiryo UI" panose="020B0604030504040204" pitchFamily="50" charset="-128"/>
                <a:ea typeface="Meiryo UI" panose="020B0604030504040204" pitchFamily="50" charset="-128"/>
              </a:rPr>
              <a:t>など、市政のあらゆる分野を</a:t>
            </a:r>
            <a:r>
              <a:rPr lang="ja-JP" altLang="en-US" sz="1050" dirty="0">
                <a:latin typeface="Meiryo UI" panose="020B0604030504040204" pitchFamily="50" charset="-128"/>
                <a:ea typeface="Meiryo UI" panose="020B0604030504040204" pitchFamily="50" charset="-128"/>
              </a:rPr>
              <a:t>包括する連携</a:t>
            </a:r>
            <a:r>
              <a:rPr lang="ja-JP" altLang="en-US" sz="1050" dirty="0" smtClean="0">
                <a:latin typeface="Meiryo UI" panose="020B0604030504040204" pitchFamily="50" charset="-128"/>
                <a:ea typeface="Meiryo UI" panose="020B0604030504040204" pitchFamily="50" charset="-128"/>
              </a:rPr>
              <a:t>協定。ただし</a:t>
            </a:r>
            <a:r>
              <a:rPr lang="ja-JP" altLang="en-US" sz="1050" dirty="0">
                <a:latin typeface="Meiryo UI" panose="020B0604030504040204" pitchFamily="50" charset="-128"/>
                <a:ea typeface="Meiryo UI" panose="020B0604030504040204" pitchFamily="50" charset="-128"/>
              </a:rPr>
              <a:t>、区</a:t>
            </a:r>
            <a:r>
              <a:rPr lang="ja-JP" altLang="en-US" sz="1050" dirty="0" smtClean="0">
                <a:latin typeface="Meiryo UI" panose="020B0604030504040204" pitchFamily="50" charset="-128"/>
                <a:ea typeface="Meiryo UI" panose="020B0604030504040204" pitchFamily="50" charset="-128"/>
              </a:rPr>
              <a:t>役所におけ</a:t>
            </a:r>
            <a:r>
              <a:rPr lang="ja-JP" altLang="en-US" sz="1050" dirty="0">
                <a:latin typeface="Meiryo UI" panose="020B0604030504040204" pitchFamily="50" charset="-128"/>
                <a:ea typeface="Meiryo UI" panose="020B0604030504040204" pitchFamily="50" charset="-128"/>
              </a:rPr>
              <a:t>る</a:t>
            </a:r>
            <a:r>
              <a:rPr lang="ja-JP" altLang="en-US" sz="1050" dirty="0" smtClean="0">
                <a:latin typeface="Meiryo UI" panose="020B0604030504040204" pitchFamily="50" charset="-128"/>
                <a:ea typeface="Meiryo UI" panose="020B0604030504040204" pitchFamily="50" charset="-128"/>
              </a:rPr>
              <a:t>連携協定は、区政のあらゆる分野を包括する連携協定。</a:t>
            </a:r>
            <a:endParaRPr kumimoji="1" lang="en-US" altLang="ja-JP" sz="105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63708" y="5926390"/>
            <a:ext cx="3962921" cy="400110"/>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登録企業のうち</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、大阪市への</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協力も申し出があった企業：</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66</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社</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9</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月末現在）</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63708" y="4772229"/>
            <a:ext cx="4368834" cy="323165"/>
          </a:xfrm>
          <a:prstGeom prst="rect">
            <a:avLst/>
          </a:prstGeom>
          <a:noFill/>
        </p:spPr>
        <p:txBody>
          <a:bodyPr wrap="square" rtlCol="0">
            <a:spAutoFit/>
          </a:bodyPr>
          <a:lstStyle/>
          <a:p>
            <a:r>
              <a:rPr kumimoji="1" lang="ja-JP" altLang="en-US" sz="1500" dirty="0" smtClean="0">
                <a:latin typeface="Meiryo UI" panose="020B0604030504040204" pitchFamily="50" charset="-128"/>
                <a:ea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rPr>
              <a:t>府市連携による</a:t>
            </a:r>
            <a:r>
              <a:rPr kumimoji="1" lang="ja-JP" altLang="en-US" sz="1500" dirty="0" smtClean="0">
                <a:latin typeface="Meiryo UI" panose="020B0604030504040204" pitchFamily="50" charset="-128"/>
                <a:ea typeface="Meiryo UI" panose="020B0604030504040204" pitchFamily="50" charset="-128"/>
              </a:rPr>
              <a:t>協力企業の確保</a:t>
            </a:r>
            <a:endParaRPr kumimoji="1" lang="en-US" altLang="ja-JP" sz="1500" dirty="0">
              <a:latin typeface="Meiryo UI" panose="020B0604030504040204" pitchFamily="50" charset="-128"/>
              <a:ea typeface="Meiryo UI" panose="020B0604030504040204" pitchFamily="50" charset="-128"/>
            </a:endParaRPr>
          </a:p>
        </p:txBody>
      </p:sp>
      <p:pic>
        <p:nvPicPr>
          <p:cNvPr id="2" name="オブジェクト 1"/>
          <p:cNvPicPr>
            <a:picLocks noChangeAspect="1"/>
          </p:cNvPicPr>
          <p:nvPr/>
        </p:nvPicPr>
        <p:blipFill>
          <a:blip r:embed="rId3" cstate="print"/>
          <a:stretch>
            <a:fillRect/>
          </a:stretch>
        </p:blipFill>
        <p:spPr>
          <a:xfrm>
            <a:off x="4406163" y="1610441"/>
            <a:ext cx="4597619" cy="3981316"/>
          </a:xfrm>
          <a:prstGeom prst="rect">
            <a:avLst/>
          </a:prstGeom>
        </p:spPr>
      </p:pic>
      <p:sp>
        <p:nvSpPr>
          <p:cNvPr id="5" name="スライド番号プレースホルダー 4"/>
          <p:cNvSpPr>
            <a:spLocks noGrp="1"/>
          </p:cNvSpPr>
          <p:nvPr>
            <p:ph type="sldNum" sz="quarter" idx="12"/>
          </p:nvPr>
        </p:nvSpPr>
        <p:spPr/>
        <p:txBody>
          <a:bodyPr/>
          <a:lstStyle/>
          <a:p>
            <a:fld id="{138CA411-231B-42B9-AF63-97A64194AA60}" type="slidenum">
              <a:rPr lang="ja-JP" altLang="en-US" smtClean="0"/>
              <a:pPr/>
              <a:t>254</a:t>
            </a:fld>
            <a:endParaRPr lang="ja-JP" altLang="en-US"/>
          </a:p>
        </p:txBody>
      </p:sp>
    </p:spTree>
    <p:extLst>
      <p:ext uri="{BB962C8B-B14F-4D97-AF65-F5344CB8AC3E}">
        <p14:creationId xmlns:p14="http://schemas.microsoft.com/office/powerpoint/2010/main" val="225237226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テキスト ボックス 51"/>
          <p:cNvSpPr txBox="1"/>
          <p:nvPr/>
        </p:nvSpPr>
        <p:spPr>
          <a:xfrm>
            <a:off x="179512" y="62123"/>
            <a:ext cx="1774845" cy="338554"/>
          </a:xfrm>
          <a:prstGeom prst="rect">
            <a:avLst/>
          </a:prstGeom>
          <a:noFill/>
          <a:ln>
            <a:solidFill>
              <a:schemeClr val="bg1">
                <a:lumMod val="65000"/>
              </a:schemeClr>
            </a:solidFill>
          </a:ln>
        </p:spPr>
        <p:txBody>
          <a:bodyPr wrap="none" rtlCol="0">
            <a:spAutoFit/>
          </a:bodyPr>
          <a:lstStyle/>
          <a:p>
            <a:r>
              <a:rPr lang="ja-JP" altLang="en-US" sz="1600" dirty="0">
                <a:latin typeface="Meiryo UI" panose="020B0604030504040204" pitchFamily="50" charset="-128"/>
                <a:ea typeface="Meiryo UI" panose="020B0604030504040204" pitchFamily="50" charset="-128"/>
              </a:rPr>
              <a:t>具体的</a:t>
            </a:r>
            <a:r>
              <a:rPr lang="ja-JP" altLang="en-US" sz="1600" dirty="0" smtClean="0">
                <a:latin typeface="Meiryo UI" panose="020B0604030504040204" pitchFamily="50" charset="-128"/>
                <a:ea typeface="Meiryo UI" panose="020B0604030504040204" pitchFamily="50" charset="-128"/>
              </a:rPr>
              <a:t>な取組み例</a:t>
            </a:r>
            <a:endParaRPr kumimoji="1" lang="ja-JP" altLang="en-US" sz="1600" dirty="0">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179512" y="498714"/>
            <a:ext cx="2306111" cy="323165"/>
          </a:xfrm>
          <a:prstGeom prst="rect">
            <a:avLst/>
          </a:prstGeom>
          <a:noFill/>
        </p:spPr>
        <p:txBody>
          <a:bodyPr wrap="square" rtlCol="0">
            <a:spAutoFit/>
          </a:bodyPr>
          <a:lstStyle/>
          <a:p>
            <a:r>
              <a:rPr kumimoji="1" lang="ja-JP" altLang="en-US" sz="1500" dirty="0" smtClean="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子</a:t>
            </a:r>
            <a:r>
              <a:rPr kumimoji="1" lang="ja-JP" altLang="en-US" sz="1500" dirty="0" smtClean="0">
                <a:latin typeface="Meiryo UI" panose="020B0604030504040204" pitchFamily="50" charset="-128"/>
                <a:ea typeface="Meiryo UI" panose="020B0604030504040204" pitchFamily="50" charset="-128"/>
              </a:rPr>
              <a:t>どもに関する取組み</a:t>
            </a:r>
            <a:endParaRPr kumimoji="1" lang="en-US" altLang="ja-JP" sz="1500" dirty="0">
              <a:solidFill>
                <a:srgbClr val="FF0000"/>
              </a:solidFill>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4599928" y="498714"/>
            <a:ext cx="2306111" cy="323165"/>
          </a:xfrm>
          <a:prstGeom prst="rect">
            <a:avLst/>
          </a:prstGeom>
          <a:noFill/>
        </p:spPr>
        <p:txBody>
          <a:bodyPr wrap="square" rtlCol="0">
            <a:spAutoFit/>
          </a:bodyPr>
          <a:lstStyle/>
          <a:p>
            <a:r>
              <a:rPr kumimoji="1" lang="ja-JP" altLang="en-US" sz="1500" dirty="0" smtClean="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雇用</a:t>
            </a:r>
            <a:r>
              <a:rPr kumimoji="1" lang="ja-JP" altLang="en-US" sz="1500" dirty="0" smtClean="0">
                <a:latin typeface="Meiryo UI" panose="020B0604030504040204" pitchFamily="50" charset="-128"/>
                <a:ea typeface="Meiryo UI" panose="020B0604030504040204" pitchFamily="50" charset="-128"/>
              </a:rPr>
              <a:t>に関する取組み</a:t>
            </a:r>
            <a:endParaRPr kumimoji="1" lang="en-US" altLang="ja-JP" sz="1500" dirty="0">
              <a:solidFill>
                <a:srgbClr val="FF0000"/>
              </a:solidFill>
              <a:latin typeface="Meiryo UI" panose="020B0604030504040204" pitchFamily="50" charset="-128"/>
              <a:ea typeface="Meiryo UI" panose="020B0604030504040204" pitchFamily="50" charset="-128"/>
            </a:endParaRPr>
          </a:p>
        </p:txBody>
      </p:sp>
      <p:sp>
        <p:nvSpPr>
          <p:cNvPr id="41" name="角丸四角形 40"/>
          <p:cNvSpPr/>
          <p:nvPr/>
        </p:nvSpPr>
        <p:spPr>
          <a:xfrm>
            <a:off x="77273" y="921745"/>
            <a:ext cx="4326269" cy="2401003"/>
          </a:xfrm>
          <a:prstGeom prst="round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42" name="図 41"/>
          <p:cNvPicPr/>
          <p:nvPr/>
        </p:nvPicPr>
        <p:blipFill>
          <a:blip r:embed="rId2" cstate="print">
            <a:extLst>
              <a:ext uri="{28A0092B-C50C-407E-A947-70E740481C1C}">
                <a14:useLocalDpi xmlns:a14="http://schemas.microsoft.com/office/drawing/2010/main" val="0"/>
              </a:ext>
            </a:extLst>
          </a:blip>
          <a:stretch>
            <a:fillRect/>
          </a:stretch>
        </p:blipFill>
        <p:spPr>
          <a:xfrm>
            <a:off x="335535" y="1298637"/>
            <a:ext cx="801038" cy="1056762"/>
          </a:xfrm>
          <a:prstGeom prst="rect">
            <a:avLst/>
          </a:prstGeom>
        </p:spPr>
      </p:pic>
      <p:grpSp>
        <p:nvGrpSpPr>
          <p:cNvPr id="3" name="グループ化 2"/>
          <p:cNvGrpSpPr/>
          <p:nvPr/>
        </p:nvGrpSpPr>
        <p:grpSpPr>
          <a:xfrm>
            <a:off x="179512" y="2498476"/>
            <a:ext cx="4116005" cy="669915"/>
            <a:chOff x="653837" y="1309638"/>
            <a:chExt cx="8081708" cy="1439956"/>
          </a:xfrm>
        </p:grpSpPr>
        <p:sp>
          <p:nvSpPr>
            <p:cNvPr id="50" name="テキスト ボックス 49"/>
            <p:cNvSpPr txBox="1"/>
            <p:nvPr/>
          </p:nvSpPr>
          <p:spPr>
            <a:xfrm>
              <a:off x="3819184" y="1309638"/>
              <a:ext cx="1768677" cy="6889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smtClean="0">
                  <a:ln>
                    <a:noFill/>
                  </a:ln>
                  <a:solidFill>
                    <a:srgbClr val="FF0000"/>
                  </a:solidFill>
                  <a:effectLst/>
                  <a:uLnTx/>
                  <a:uFillTx/>
                </a:rPr>
                <a:t>ＷＩＮ</a:t>
              </a:r>
              <a:r>
                <a:rPr kumimoji="0" lang="en-US" altLang="ja-JP" sz="900" b="1" i="0" u="none" strike="noStrike" kern="0" cap="none" spc="0" normalizeH="0" baseline="0" noProof="0" dirty="0" smtClean="0">
                  <a:ln>
                    <a:noFill/>
                  </a:ln>
                  <a:solidFill>
                    <a:srgbClr val="FF0000"/>
                  </a:solidFill>
                  <a:effectLst/>
                  <a:uLnTx/>
                  <a:uFillTx/>
                </a:rPr>
                <a:t>×</a:t>
              </a:r>
              <a:r>
                <a:rPr kumimoji="0" lang="ja-JP" altLang="en-US" sz="900" b="1" i="0" u="none" strike="noStrike" kern="0" cap="none" spc="0" normalizeH="0" baseline="0" noProof="0" dirty="0" smtClean="0">
                  <a:ln>
                    <a:noFill/>
                  </a:ln>
                  <a:solidFill>
                    <a:srgbClr val="FF0000"/>
                  </a:solidFill>
                  <a:effectLst/>
                  <a:uLnTx/>
                  <a:uFillTx/>
                </a:rPr>
                <a:t>ＷＩＮ</a:t>
              </a:r>
            </a:p>
          </p:txBody>
        </p:sp>
        <p:sp>
          <p:nvSpPr>
            <p:cNvPr id="51" name="角丸四角形 50"/>
            <p:cNvSpPr/>
            <p:nvPr/>
          </p:nvSpPr>
          <p:spPr>
            <a:xfrm>
              <a:off x="653837" y="1845825"/>
              <a:ext cx="3244523" cy="806324"/>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900" dirty="0"/>
                <a:t>子育て層へのダイレクト</a:t>
              </a:r>
              <a:r>
                <a:rPr lang="ja-JP" altLang="en-US" sz="900" dirty="0" smtClean="0"/>
                <a:t>な</a:t>
              </a:r>
              <a:endParaRPr lang="en-US" altLang="ja-JP" sz="900" dirty="0" smtClean="0"/>
            </a:p>
            <a:p>
              <a:pPr algn="ctr"/>
              <a:r>
                <a:rPr lang="ja-JP" altLang="en-US" sz="900" dirty="0" smtClean="0"/>
                <a:t>ＰＲ</a:t>
              </a:r>
              <a:r>
                <a:rPr lang="ja-JP" altLang="en-US" sz="900" dirty="0"/>
                <a:t>が可能</a:t>
              </a:r>
            </a:p>
          </p:txBody>
        </p:sp>
        <p:sp>
          <p:nvSpPr>
            <p:cNvPr id="53" name="角丸四角形 52"/>
            <p:cNvSpPr/>
            <p:nvPr/>
          </p:nvSpPr>
          <p:spPr>
            <a:xfrm>
              <a:off x="5456577" y="1845825"/>
              <a:ext cx="3278968" cy="788308"/>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900" dirty="0"/>
                <a:t>保育所、幼稚園等へ</a:t>
              </a:r>
              <a:r>
                <a:rPr lang="ja-JP" altLang="en-US" sz="900" dirty="0" smtClean="0"/>
                <a:t>の</a:t>
              </a:r>
              <a:endParaRPr lang="en-US" altLang="ja-JP" sz="900" dirty="0" smtClean="0"/>
            </a:p>
            <a:p>
              <a:pPr algn="ctr"/>
              <a:r>
                <a:rPr lang="ja-JP" altLang="en-US" sz="900" dirty="0" smtClean="0"/>
                <a:t>配架</a:t>
              </a:r>
              <a:r>
                <a:rPr lang="ja-JP" altLang="en-US" sz="900" dirty="0"/>
                <a:t>による発行部数</a:t>
              </a:r>
              <a:r>
                <a:rPr lang="ja-JP" altLang="en-US" sz="900" dirty="0" smtClean="0"/>
                <a:t>の増</a:t>
              </a:r>
              <a:endParaRPr lang="ja-JP" altLang="en-US" sz="900" dirty="0"/>
            </a:p>
          </p:txBody>
        </p:sp>
        <p:pic>
          <p:nvPicPr>
            <p:cNvPr id="54" name="図 53"/>
            <p:cNvPicPr>
              <a:picLocks noChangeAspect="1"/>
            </p:cNvPicPr>
            <p:nvPr/>
          </p:nvPicPr>
          <p:blipFill>
            <a:blip r:embed="rId3"/>
            <a:stretch>
              <a:fillRect/>
            </a:stretch>
          </p:blipFill>
          <p:spPr>
            <a:xfrm>
              <a:off x="4144178" y="1703099"/>
              <a:ext cx="1065135" cy="1046495"/>
            </a:xfrm>
            <a:prstGeom prst="rect">
              <a:avLst/>
            </a:prstGeom>
            <a:ln w="6350">
              <a:noFill/>
              <a:prstDash val="dash"/>
            </a:ln>
          </p:spPr>
        </p:pic>
        <p:sp>
          <p:nvSpPr>
            <p:cNvPr id="55" name="角丸四角形 54"/>
            <p:cNvSpPr/>
            <p:nvPr/>
          </p:nvSpPr>
          <p:spPr>
            <a:xfrm>
              <a:off x="2728789" y="1511443"/>
              <a:ext cx="1086124" cy="354841"/>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大阪市</a:t>
              </a:r>
            </a:p>
          </p:txBody>
        </p:sp>
        <p:sp>
          <p:nvSpPr>
            <p:cNvPr id="57" name="角丸四角形 56"/>
            <p:cNvSpPr/>
            <p:nvPr/>
          </p:nvSpPr>
          <p:spPr>
            <a:xfrm>
              <a:off x="5538578" y="1433184"/>
              <a:ext cx="1340588" cy="391653"/>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連携企業</a:t>
              </a:r>
            </a:p>
          </p:txBody>
        </p:sp>
      </p:grpSp>
      <p:sp>
        <p:nvSpPr>
          <p:cNvPr id="58" name="角丸四角形 57"/>
          <p:cNvSpPr/>
          <p:nvPr/>
        </p:nvSpPr>
        <p:spPr>
          <a:xfrm>
            <a:off x="4613064" y="921745"/>
            <a:ext cx="4326269" cy="2401003"/>
          </a:xfrm>
          <a:prstGeom prst="roundRect">
            <a:avLst/>
          </a:prstGeom>
          <a:noFill/>
          <a:ln w="22225"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59" name="図 58"/>
          <p:cNvPicPr/>
          <p:nvPr/>
        </p:nvPicPr>
        <p:blipFill>
          <a:blip r:embed="rId4" cstate="print">
            <a:extLst>
              <a:ext uri="{28A0092B-C50C-407E-A947-70E740481C1C}">
                <a14:useLocalDpi xmlns:a14="http://schemas.microsoft.com/office/drawing/2010/main" val="0"/>
              </a:ext>
            </a:extLst>
          </a:blip>
          <a:stretch>
            <a:fillRect/>
          </a:stretch>
        </p:blipFill>
        <p:spPr>
          <a:xfrm>
            <a:off x="4694551" y="1378557"/>
            <a:ext cx="1161780" cy="928809"/>
          </a:xfrm>
          <a:prstGeom prst="rect">
            <a:avLst/>
          </a:prstGeom>
        </p:spPr>
      </p:pic>
      <p:sp>
        <p:nvSpPr>
          <p:cNvPr id="60" name="角丸四角形 59"/>
          <p:cNvSpPr/>
          <p:nvPr/>
        </p:nvSpPr>
        <p:spPr>
          <a:xfrm>
            <a:off x="4745429" y="988491"/>
            <a:ext cx="4141610" cy="272807"/>
          </a:xfrm>
          <a:prstGeom prst="roundRect">
            <a:avLst/>
          </a:prstGeom>
          <a:noFill/>
          <a:ln w="12700" cap="flat" cmpd="sng" algn="ctr">
            <a:noFill/>
            <a:prstDash val="solid"/>
            <a:miter lim="800000"/>
          </a:ln>
          <a:effectLst/>
        </p:spPr>
        <p:txBody>
          <a:bodyPr wrap="square" rtlCol="0" anchor="ctr">
            <a:noAutofit/>
          </a:bodyPr>
          <a:lstStyle/>
          <a:p>
            <a:pPr>
              <a:spcAft>
                <a:spcPts val="0"/>
              </a:spcAft>
            </a:pPr>
            <a:r>
              <a:rPr lang="ja-JP" sz="1100" u="sng" dirty="0">
                <a:effectLst/>
                <a:latin typeface="Meiryo UI" panose="020B0604030504040204" pitchFamily="50" charset="-128"/>
                <a:ea typeface="Meiryo UI" panose="020B0604030504040204" pitchFamily="50" charset="-128"/>
                <a:cs typeface="ＭＳ Ｐゴシック" panose="020B0600070205080204" pitchFamily="50" charset="-128"/>
              </a:rPr>
              <a:t>若者の就労支援</a:t>
            </a:r>
            <a:r>
              <a:rPr lang="ja-JP" sz="1100" u="sng" dirty="0" smtClean="0">
                <a:effectLst/>
                <a:latin typeface="Meiryo UI" panose="020B0604030504040204" pitchFamily="50" charset="-128"/>
                <a:ea typeface="Meiryo UI" panose="020B0604030504040204" pitchFamily="50" charset="-128"/>
                <a:cs typeface="ＭＳ Ｐゴシック" panose="020B0600070205080204" pitchFamily="50" charset="-128"/>
              </a:rPr>
              <a:t>の為</a:t>
            </a:r>
            <a:r>
              <a:rPr lang="ja-JP" sz="1100" u="sng" dirty="0">
                <a:effectLst/>
                <a:latin typeface="Meiryo UI" panose="020B0604030504040204" pitchFamily="50" charset="-128"/>
                <a:ea typeface="Meiryo UI" panose="020B0604030504040204" pitchFamily="50" charset="-128"/>
                <a:cs typeface="ＭＳ Ｐゴシック" panose="020B0600070205080204" pitchFamily="50" charset="-128"/>
              </a:rPr>
              <a:t>の合同企業</a:t>
            </a:r>
            <a:r>
              <a:rPr lang="ja-JP" sz="1100" u="sng" dirty="0" smtClean="0">
                <a:effectLst/>
                <a:latin typeface="Meiryo UI" panose="020B0604030504040204" pitchFamily="50" charset="-128"/>
                <a:ea typeface="Meiryo UI" panose="020B0604030504040204" pitchFamily="50" charset="-128"/>
                <a:cs typeface="ＭＳ Ｐゴシック" panose="020B0600070205080204" pitchFamily="50" charset="-128"/>
              </a:rPr>
              <a:t>説明会</a:t>
            </a:r>
            <a:r>
              <a:rPr lang="ja-JP" sz="1100" u="sng" dirty="0">
                <a:effectLst/>
                <a:latin typeface="Meiryo UI" panose="020B0604030504040204" pitchFamily="50" charset="-128"/>
                <a:ea typeface="Meiryo UI" panose="020B0604030504040204" pitchFamily="50" charset="-128"/>
                <a:cs typeface="ＭＳ Ｐゴシック" panose="020B0600070205080204" pitchFamily="50" charset="-128"/>
              </a:rPr>
              <a:t>の</a:t>
            </a:r>
            <a:r>
              <a:rPr lang="ja-JP" sz="1100" u="sng" dirty="0" smtClean="0">
                <a:effectLst/>
                <a:latin typeface="Meiryo UI" panose="020B0604030504040204" pitchFamily="50" charset="-128"/>
                <a:ea typeface="Meiryo UI" panose="020B0604030504040204" pitchFamily="50" charset="-128"/>
                <a:cs typeface="ＭＳ Ｐゴシック" panose="020B0600070205080204" pitchFamily="50" charset="-128"/>
              </a:rPr>
              <a:t>開催（</a:t>
            </a:r>
            <a:r>
              <a:rPr lang="ja-JP" sz="1100" u="sng" dirty="0">
                <a:effectLst/>
                <a:latin typeface="Meiryo UI" panose="020B0604030504040204" pitchFamily="50" charset="-128"/>
                <a:ea typeface="Meiryo UI" panose="020B0604030504040204" pitchFamily="50" charset="-128"/>
                <a:cs typeface="ＭＳ Ｐゴシック" panose="020B0600070205080204" pitchFamily="50" charset="-128"/>
              </a:rPr>
              <a:t>求人企業の推薦）</a:t>
            </a:r>
            <a:endParaRPr lang="ja-JP" sz="1200" u="sng"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grpSp>
        <p:nvGrpSpPr>
          <p:cNvPr id="4" name="グループ化 3"/>
          <p:cNvGrpSpPr/>
          <p:nvPr/>
        </p:nvGrpSpPr>
        <p:grpSpPr>
          <a:xfrm>
            <a:off x="4804934" y="2555954"/>
            <a:ext cx="4015646" cy="551263"/>
            <a:chOff x="385859" y="1525576"/>
            <a:chExt cx="8030617" cy="1568877"/>
          </a:xfrm>
        </p:grpSpPr>
        <p:sp>
          <p:nvSpPr>
            <p:cNvPr id="62" name="角丸四角形 61"/>
            <p:cNvSpPr/>
            <p:nvPr/>
          </p:nvSpPr>
          <p:spPr>
            <a:xfrm>
              <a:off x="385859" y="2098095"/>
              <a:ext cx="3111690" cy="968796"/>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9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大阪シティ信用金庫から</a:t>
              </a:r>
              <a:endParaRPr kumimoji="0" lang="en-US" altLang="ja-JP" sz="9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求人企業を推薦</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3" name="角丸四角形 62"/>
            <p:cNvSpPr/>
            <p:nvPr/>
          </p:nvSpPr>
          <p:spPr>
            <a:xfrm>
              <a:off x="5304786" y="2111814"/>
              <a:ext cx="3111690" cy="982639"/>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lvl="0" algn="ctr">
                <a:defRPr/>
              </a:pPr>
              <a:r>
                <a:rPr kumimoji="0" lang="ja-JP" altLang="en-US" sz="900" kern="0" dirty="0" smtClean="0">
                  <a:solidFill>
                    <a:prstClr val="black"/>
                  </a:solidFill>
                </a:rPr>
                <a:t>取引先企業への支援</a:t>
              </a:r>
              <a:endParaRPr kumimoji="0" lang="en-US" altLang="ja-JP" sz="900" kern="0" dirty="0" smtClean="0">
                <a:solidFill>
                  <a:prstClr val="black"/>
                </a:solidFill>
              </a:endParaRPr>
            </a:p>
            <a:p>
              <a:pPr lvl="0" algn="ctr">
                <a:defRPr/>
              </a:pPr>
              <a:r>
                <a:rPr kumimoji="0" lang="ja-JP" altLang="en-US" sz="900" kern="0" dirty="0" smtClean="0">
                  <a:solidFill>
                    <a:prstClr val="black"/>
                  </a:solidFill>
                </a:rPr>
                <a:t>（雇用</a:t>
              </a:r>
              <a:r>
                <a:rPr kumimoji="0" lang="ja-JP" altLang="en-US" sz="900" kern="0" dirty="0">
                  <a:solidFill>
                    <a:prstClr val="black"/>
                  </a:solidFill>
                </a:rPr>
                <a:t>機会</a:t>
              </a:r>
              <a:r>
                <a:rPr kumimoji="0" lang="ja-JP" altLang="en-US" sz="900" kern="0" dirty="0" smtClean="0">
                  <a:solidFill>
                    <a:prstClr val="black"/>
                  </a:solidFill>
                </a:rPr>
                <a:t>確保）</a:t>
              </a:r>
              <a:endParaRPr kumimoji="0" lang="en-US" altLang="ja-JP" sz="900" kern="0" dirty="0" smtClean="0">
                <a:solidFill>
                  <a:prstClr val="black"/>
                </a:solidFill>
              </a:endParaRPr>
            </a:p>
          </p:txBody>
        </p:sp>
        <p:pic>
          <p:nvPicPr>
            <p:cNvPr id="64" name="図 63"/>
            <p:cNvPicPr>
              <a:picLocks noChangeAspect="1"/>
            </p:cNvPicPr>
            <p:nvPr/>
          </p:nvPicPr>
          <p:blipFill>
            <a:blip r:embed="rId3"/>
            <a:stretch>
              <a:fillRect/>
            </a:stretch>
          </p:blipFill>
          <p:spPr>
            <a:xfrm>
              <a:off x="3785732" y="1855397"/>
              <a:ext cx="1208307" cy="1187162"/>
            </a:xfrm>
            <a:prstGeom prst="rect">
              <a:avLst/>
            </a:prstGeom>
            <a:ln w="6350">
              <a:noFill/>
              <a:prstDash val="dash"/>
            </a:ln>
          </p:spPr>
        </p:pic>
        <p:sp>
          <p:nvSpPr>
            <p:cNvPr id="65" name="テキスト ボックス 64"/>
            <p:cNvSpPr txBox="1"/>
            <p:nvPr/>
          </p:nvSpPr>
          <p:spPr>
            <a:xfrm>
              <a:off x="3510401" y="1525576"/>
              <a:ext cx="1768676" cy="55931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smtClean="0">
                  <a:ln>
                    <a:noFill/>
                  </a:ln>
                  <a:solidFill>
                    <a:srgbClr val="FF0000"/>
                  </a:solidFill>
                  <a:effectLst/>
                  <a:uLnTx/>
                  <a:uFillTx/>
                </a:rPr>
                <a:t>ＷＩＮ</a:t>
              </a:r>
              <a:r>
                <a:rPr kumimoji="0" lang="en-US" altLang="ja-JP" sz="900" b="1" i="0" u="none" strike="noStrike" kern="0" cap="none" spc="0" normalizeH="0" baseline="0" noProof="0" dirty="0" smtClean="0">
                  <a:ln>
                    <a:noFill/>
                  </a:ln>
                  <a:solidFill>
                    <a:srgbClr val="FF0000"/>
                  </a:solidFill>
                  <a:effectLst/>
                  <a:uLnTx/>
                  <a:uFillTx/>
                </a:rPr>
                <a:t>×</a:t>
              </a:r>
              <a:r>
                <a:rPr kumimoji="0" lang="ja-JP" altLang="en-US" sz="900" b="1" i="0" u="none" strike="noStrike" kern="0" cap="none" spc="0" normalizeH="0" baseline="0" noProof="0" dirty="0" smtClean="0">
                  <a:ln>
                    <a:noFill/>
                  </a:ln>
                  <a:solidFill>
                    <a:srgbClr val="FF0000"/>
                  </a:solidFill>
                  <a:effectLst/>
                  <a:uLnTx/>
                  <a:uFillTx/>
                </a:rPr>
                <a:t>ＷＩＮ</a:t>
              </a:r>
            </a:p>
          </p:txBody>
        </p:sp>
        <p:sp>
          <p:nvSpPr>
            <p:cNvPr id="66" name="角丸四角形 65"/>
            <p:cNvSpPr/>
            <p:nvPr/>
          </p:nvSpPr>
          <p:spPr>
            <a:xfrm>
              <a:off x="2389956" y="1818105"/>
              <a:ext cx="1086124" cy="354841"/>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smtClean="0">
                  <a:ln>
                    <a:noFill/>
                  </a:ln>
                  <a:solidFill>
                    <a:prstClr val="black"/>
                  </a:solidFill>
                  <a:effectLst/>
                  <a:uLnTx/>
                  <a:uFillTx/>
                </a:rPr>
                <a:t>大阪市</a:t>
              </a:r>
            </a:p>
          </p:txBody>
        </p:sp>
        <p:sp>
          <p:nvSpPr>
            <p:cNvPr id="67" name="角丸四角形 66"/>
            <p:cNvSpPr/>
            <p:nvPr/>
          </p:nvSpPr>
          <p:spPr>
            <a:xfrm>
              <a:off x="5373430" y="1748732"/>
              <a:ext cx="1340588" cy="391653"/>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smtClean="0">
                  <a:ln>
                    <a:noFill/>
                  </a:ln>
                  <a:solidFill>
                    <a:prstClr val="black"/>
                  </a:solidFill>
                  <a:effectLst/>
                  <a:uLnTx/>
                  <a:uFillTx/>
                </a:rPr>
                <a:t>連携企業</a:t>
              </a:r>
            </a:p>
          </p:txBody>
        </p:sp>
      </p:grpSp>
      <p:pic>
        <p:nvPicPr>
          <p:cNvPr id="44" name="図 43"/>
          <p:cNvPicPr/>
          <p:nvPr/>
        </p:nvPicPr>
        <p:blipFill>
          <a:blip r:embed="rId5">
            <a:extLst>
              <a:ext uri="{28A0092B-C50C-407E-A947-70E740481C1C}">
                <a14:useLocalDpi xmlns:a14="http://schemas.microsoft.com/office/drawing/2010/main" val="0"/>
              </a:ext>
            </a:extLst>
          </a:blip>
          <a:stretch>
            <a:fillRect/>
          </a:stretch>
        </p:blipFill>
        <p:spPr>
          <a:xfrm>
            <a:off x="3408173" y="2296204"/>
            <a:ext cx="937260" cy="441960"/>
          </a:xfrm>
          <a:prstGeom prst="rect">
            <a:avLst/>
          </a:prstGeom>
        </p:spPr>
      </p:pic>
      <p:pic>
        <p:nvPicPr>
          <p:cNvPr id="61" name="図 60"/>
          <p:cNvPicPr/>
          <p:nvPr/>
        </p:nvPicPr>
        <p:blipFill rotWithShape="1">
          <a:blip r:embed="rId6" cstate="print">
            <a:extLst>
              <a:ext uri="{28A0092B-C50C-407E-A947-70E740481C1C}">
                <a14:useLocalDpi xmlns:a14="http://schemas.microsoft.com/office/drawing/2010/main" val="0"/>
              </a:ext>
            </a:extLst>
          </a:blip>
          <a:srcRect/>
          <a:stretch/>
        </p:blipFill>
        <p:spPr>
          <a:xfrm>
            <a:off x="7676333" y="2205996"/>
            <a:ext cx="1217127" cy="386366"/>
          </a:xfrm>
          <a:prstGeom prst="rect">
            <a:avLst/>
          </a:prstGeom>
        </p:spPr>
      </p:pic>
      <p:sp>
        <p:nvSpPr>
          <p:cNvPr id="32" name="角丸四角形 31"/>
          <p:cNvSpPr/>
          <p:nvPr/>
        </p:nvSpPr>
        <p:spPr>
          <a:xfrm>
            <a:off x="77273" y="4112623"/>
            <a:ext cx="4326269" cy="2401003"/>
          </a:xfrm>
          <a:prstGeom prst="round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33" name="テキスト ボックス 32"/>
          <p:cNvSpPr txBox="1"/>
          <p:nvPr/>
        </p:nvSpPr>
        <p:spPr>
          <a:xfrm>
            <a:off x="55953" y="3635101"/>
            <a:ext cx="3123975" cy="323165"/>
          </a:xfrm>
          <a:prstGeom prst="rect">
            <a:avLst/>
          </a:prstGeom>
          <a:noFill/>
        </p:spPr>
        <p:txBody>
          <a:bodyPr wrap="square" rtlCol="0">
            <a:spAutoFit/>
          </a:bodyPr>
          <a:lstStyle/>
          <a:p>
            <a:r>
              <a:rPr kumimoji="1" lang="ja-JP" altLang="en-US" sz="1500" dirty="0" smtClean="0">
                <a:latin typeface="Meiryo UI" panose="020B0604030504040204" pitchFamily="50" charset="-128"/>
                <a:ea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rPr>
              <a:t>市民</a:t>
            </a:r>
            <a:r>
              <a:rPr lang="ja-JP" altLang="en-US" sz="1500" dirty="0">
                <a:latin typeface="Meiryo UI" panose="020B0604030504040204" pitchFamily="50" charset="-128"/>
                <a:ea typeface="Meiryo UI" panose="020B0604030504040204" pitchFamily="50" charset="-128"/>
              </a:rPr>
              <a:t>活動に</a:t>
            </a:r>
            <a:r>
              <a:rPr kumimoji="1" lang="ja-JP" altLang="en-US" sz="1500" dirty="0" smtClean="0">
                <a:latin typeface="Meiryo UI" panose="020B0604030504040204" pitchFamily="50" charset="-128"/>
                <a:ea typeface="Meiryo UI" panose="020B0604030504040204" pitchFamily="50" charset="-128"/>
              </a:rPr>
              <a:t>関する取組み</a:t>
            </a:r>
            <a:endParaRPr kumimoji="1" lang="en-US" altLang="ja-JP" sz="1500" dirty="0">
              <a:solidFill>
                <a:srgbClr val="FF0000"/>
              </a:solidFill>
              <a:latin typeface="Meiryo UI" panose="020B0604030504040204" pitchFamily="50" charset="-128"/>
              <a:ea typeface="Meiryo UI" panose="020B0604030504040204" pitchFamily="50" charset="-128"/>
            </a:endParaRPr>
          </a:p>
        </p:txBody>
      </p:sp>
      <p:sp>
        <p:nvSpPr>
          <p:cNvPr id="36" name="角丸四角形 35"/>
          <p:cNvSpPr/>
          <p:nvPr/>
        </p:nvSpPr>
        <p:spPr>
          <a:xfrm>
            <a:off x="335535" y="4160024"/>
            <a:ext cx="4078788" cy="271439"/>
          </a:xfrm>
          <a:prstGeom prst="roundRect">
            <a:avLst/>
          </a:prstGeom>
          <a:noFill/>
          <a:ln w="12700" cap="flat" cmpd="sng" algn="ctr">
            <a:noFill/>
            <a:prstDash val="solid"/>
            <a:miter lim="800000"/>
          </a:ln>
          <a:effectLst/>
        </p:spPr>
        <p:txBody>
          <a:bodyPr wrap="square" rtlCol="0" anchor="ctr">
            <a:noAutofit/>
          </a:bodyPr>
          <a:lstStyle/>
          <a:p>
            <a:pPr>
              <a:spcAft>
                <a:spcPts val="0"/>
              </a:spcAft>
            </a:pPr>
            <a:r>
              <a:rPr lang="ja-JP" sz="1100" u="sng" dirty="0">
                <a:effectLst/>
                <a:latin typeface="Meiryo UI" panose="020B0604030504040204" pitchFamily="50" charset="-128"/>
                <a:ea typeface="Meiryo UI" panose="020B0604030504040204" pitchFamily="50" charset="-128"/>
                <a:cs typeface="ＭＳ Ｐゴシック" panose="020B0600070205080204" pitchFamily="50" charset="-128"/>
              </a:rPr>
              <a:t>「すきや</a:t>
            </a:r>
            <a:r>
              <a:rPr lang="ja-JP" sz="1100" u="sng" dirty="0" err="1">
                <a:effectLst/>
                <a:latin typeface="Meiryo UI" panose="020B0604030504040204" pitchFamily="50" charset="-128"/>
                <a:ea typeface="Meiryo UI" panose="020B0604030504040204" pitchFamily="50" charset="-128"/>
                <a:cs typeface="ＭＳ Ｐゴシック" panose="020B0600070205080204" pitchFamily="50" charset="-128"/>
              </a:rPr>
              <a:t>ねん</a:t>
            </a:r>
            <a:r>
              <a:rPr lang="ja-JP" sz="1100" u="sng" dirty="0">
                <a:effectLst/>
                <a:latin typeface="Meiryo UI" panose="020B0604030504040204" pitchFamily="50" charset="-128"/>
                <a:ea typeface="Meiryo UI" panose="020B0604030504040204" pitchFamily="50" charset="-128"/>
                <a:cs typeface="ＭＳ Ｐゴシック" panose="020B0600070205080204" pitchFamily="50" charset="-128"/>
              </a:rPr>
              <a:t>大阪</a:t>
            </a:r>
            <a:r>
              <a:rPr lang="en-US" sz="1100" u="sng" dirty="0">
                <a:effectLst/>
                <a:latin typeface="Meiryo UI" panose="020B0604030504040204" pitchFamily="50" charset="-128"/>
                <a:ea typeface="Meiryo UI" panose="020B0604030504040204" pitchFamily="50" charset="-128"/>
                <a:cs typeface="ＭＳ Ｐゴシック" panose="020B0600070205080204" pitchFamily="50" charset="-128"/>
              </a:rPr>
              <a:t>WAON</a:t>
            </a:r>
            <a:r>
              <a:rPr lang="ja-JP" sz="1100" u="sng" dirty="0" smtClean="0">
                <a:effectLst/>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1100" u="sng" dirty="0" smtClean="0">
                <a:effectLst/>
                <a:latin typeface="Meiryo UI" panose="020B0604030504040204" pitchFamily="50" charset="-128"/>
                <a:ea typeface="Meiryo UI" panose="020B0604030504040204" pitchFamily="50" charset="-128"/>
                <a:cs typeface="ＭＳ Ｐゴシック" panose="020B0600070205080204" pitchFamily="50" charset="-128"/>
              </a:rPr>
              <a:t>カードを活用した市民活動への支援</a:t>
            </a:r>
            <a:endParaRPr lang="ja-JP" sz="1200" u="sng"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pic>
        <p:nvPicPr>
          <p:cNvPr id="37" name="Picture 17" descr="C:\Users\i4429052\Desktop\c0124.jpg"/>
          <p:cNvPicPr/>
          <p:nvPr/>
        </p:nvPicPr>
        <p:blipFill>
          <a:blip r:embed="rId7">
            <a:extLst>
              <a:ext uri="{28A0092B-C50C-407E-A947-70E740481C1C}">
                <a14:useLocalDpi xmlns:a14="http://schemas.microsoft.com/office/drawing/2010/main" val="0"/>
              </a:ext>
            </a:extLst>
          </a:blip>
          <a:srcRect/>
          <a:stretch>
            <a:fillRect/>
          </a:stretch>
        </p:blipFill>
        <p:spPr bwMode="auto">
          <a:xfrm>
            <a:off x="187912" y="4554908"/>
            <a:ext cx="1270877" cy="740674"/>
          </a:xfrm>
          <a:prstGeom prst="rect">
            <a:avLst/>
          </a:prstGeom>
          <a:noFill/>
          <a:ln>
            <a:noFill/>
          </a:ln>
          <a:extLst/>
        </p:spPr>
      </p:pic>
      <p:pic>
        <p:nvPicPr>
          <p:cNvPr id="38" name="図 37"/>
          <p:cNvPicPr/>
          <p:nvPr/>
        </p:nvPicPr>
        <p:blipFill>
          <a:blip r:embed="rId8">
            <a:extLst>
              <a:ext uri="{28A0092B-C50C-407E-A947-70E740481C1C}">
                <a14:useLocalDpi xmlns:a14="http://schemas.microsoft.com/office/drawing/2010/main" val="0"/>
              </a:ext>
            </a:extLst>
          </a:blip>
          <a:stretch>
            <a:fillRect/>
          </a:stretch>
        </p:blipFill>
        <p:spPr>
          <a:xfrm>
            <a:off x="3306570" y="5488815"/>
            <a:ext cx="933450" cy="507365"/>
          </a:xfrm>
          <a:prstGeom prst="rect">
            <a:avLst/>
          </a:prstGeom>
        </p:spPr>
      </p:pic>
      <p:grpSp>
        <p:nvGrpSpPr>
          <p:cNvPr id="39" name="グループ化 38"/>
          <p:cNvGrpSpPr/>
          <p:nvPr/>
        </p:nvGrpSpPr>
        <p:grpSpPr>
          <a:xfrm>
            <a:off x="199151" y="5643172"/>
            <a:ext cx="4060508" cy="716808"/>
            <a:chOff x="653837" y="1309638"/>
            <a:chExt cx="8081708" cy="1439956"/>
          </a:xfrm>
        </p:grpSpPr>
        <p:sp>
          <p:nvSpPr>
            <p:cNvPr id="40" name="テキスト ボックス 39"/>
            <p:cNvSpPr txBox="1"/>
            <p:nvPr/>
          </p:nvSpPr>
          <p:spPr>
            <a:xfrm>
              <a:off x="3819185" y="1309638"/>
              <a:ext cx="1768677" cy="54040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smtClean="0">
                  <a:ln>
                    <a:noFill/>
                  </a:ln>
                  <a:solidFill>
                    <a:srgbClr val="FF0000"/>
                  </a:solidFill>
                  <a:effectLst/>
                  <a:uLnTx/>
                  <a:uFillTx/>
                </a:rPr>
                <a:t>ＷＩＮ</a:t>
              </a:r>
              <a:r>
                <a:rPr kumimoji="0" lang="en-US" altLang="ja-JP" sz="900" b="1" i="0" u="none" strike="noStrike" kern="0" cap="none" spc="0" normalizeH="0" baseline="0" noProof="0" dirty="0" smtClean="0">
                  <a:ln>
                    <a:noFill/>
                  </a:ln>
                  <a:solidFill>
                    <a:srgbClr val="FF0000"/>
                  </a:solidFill>
                  <a:effectLst/>
                  <a:uLnTx/>
                  <a:uFillTx/>
                </a:rPr>
                <a:t>×</a:t>
              </a:r>
              <a:r>
                <a:rPr kumimoji="0" lang="ja-JP" altLang="en-US" sz="900" b="1" i="0" u="none" strike="noStrike" kern="0" cap="none" spc="0" normalizeH="0" baseline="0" noProof="0" dirty="0" smtClean="0">
                  <a:ln>
                    <a:noFill/>
                  </a:ln>
                  <a:solidFill>
                    <a:srgbClr val="FF0000"/>
                  </a:solidFill>
                  <a:effectLst/>
                  <a:uLnTx/>
                  <a:uFillTx/>
                </a:rPr>
                <a:t>ＷＩＮ</a:t>
              </a:r>
            </a:p>
          </p:txBody>
        </p:sp>
        <p:sp>
          <p:nvSpPr>
            <p:cNvPr id="45" name="角丸四角形 44"/>
            <p:cNvSpPr/>
            <p:nvPr/>
          </p:nvSpPr>
          <p:spPr>
            <a:xfrm>
              <a:off x="653837" y="1845825"/>
              <a:ext cx="3244523" cy="806324"/>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900" dirty="0"/>
                <a:t>寄附金</a:t>
              </a:r>
              <a:r>
                <a:rPr lang="ja-JP" altLang="en-US" sz="900" dirty="0" smtClean="0"/>
                <a:t>を活用した</a:t>
              </a:r>
              <a:endParaRPr lang="en-US" altLang="ja-JP" sz="900" dirty="0" smtClean="0"/>
            </a:p>
            <a:p>
              <a:pPr algn="ctr"/>
              <a:r>
                <a:rPr lang="ja-JP" altLang="en-US" sz="900" dirty="0" smtClean="0"/>
                <a:t>市民活動支援が可能</a:t>
              </a:r>
              <a:endParaRPr lang="ja-JP" altLang="en-US" sz="900" dirty="0"/>
            </a:p>
          </p:txBody>
        </p:sp>
        <p:sp>
          <p:nvSpPr>
            <p:cNvPr id="46" name="角丸四角形 45"/>
            <p:cNvSpPr/>
            <p:nvPr/>
          </p:nvSpPr>
          <p:spPr>
            <a:xfrm>
              <a:off x="5456577" y="1845825"/>
              <a:ext cx="3278968" cy="788308"/>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900" dirty="0" smtClean="0"/>
                <a:t>売上増の期待</a:t>
              </a:r>
              <a:endParaRPr lang="en-US" altLang="ja-JP" sz="900" dirty="0" smtClean="0"/>
            </a:p>
            <a:p>
              <a:pPr algn="ctr"/>
              <a:r>
                <a:rPr lang="ja-JP" altLang="en-US" sz="900" dirty="0" smtClean="0"/>
                <a:t>寄附を通じた地域貢献</a:t>
              </a:r>
              <a:endParaRPr lang="ja-JP" altLang="en-US" sz="900" dirty="0"/>
            </a:p>
          </p:txBody>
        </p:sp>
        <p:pic>
          <p:nvPicPr>
            <p:cNvPr id="47" name="図 46"/>
            <p:cNvPicPr>
              <a:picLocks noChangeAspect="1"/>
            </p:cNvPicPr>
            <p:nvPr/>
          </p:nvPicPr>
          <p:blipFill>
            <a:blip r:embed="rId3"/>
            <a:stretch>
              <a:fillRect/>
            </a:stretch>
          </p:blipFill>
          <p:spPr>
            <a:xfrm>
              <a:off x="4144178" y="1703099"/>
              <a:ext cx="1065135" cy="1046495"/>
            </a:xfrm>
            <a:prstGeom prst="rect">
              <a:avLst/>
            </a:prstGeom>
            <a:ln w="6350">
              <a:noFill/>
              <a:prstDash val="dash"/>
            </a:ln>
          </p:spPr>
        </p:pic>
        <p:sp>
          <p:nvSpPr>
            <p:cNvPr id="48" name="角丸四角形 47"/>
            <p:cNvSpPr/>
            <p:nvPr/>
          </p:nvSpPr>
          <p:spPr>
            <a:xfrm>
              <a:off x="2728789" y="1511443"/>
              <a:ext cx="1086124" cy="354841"/>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大阪市</a:t>
              </a:r>
            </a:p>
          </p:txBody>
        </p:sp>
        <p:sp>
          <p:nvSpPr>
            <p:cNvPr id="49" name="角丸四角形 48"/>
            <p:cNvSpPr/>
            <p:nvPr/>
          </p:nvSpPr>
          <p:spPr>
            <a:xfrm>
              <a:off x="5538578" y="1433184"/>
              <a:ext cx="1340588" cy="391653"/>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連携企業</a:t>
              </a:r>
            </a:p>
          </p:txBody>
        </p:sp>
      </p:grpSp>
      <p:sp>
        <p:nvSpPr>
          <p:cNvPr id="86" name="テキスト ボックス 85"/>
          <p:cNvSpPr txBox="1"/>
          <p:nvPr/>
        </p:nvSpPr>
        <p:spPr>
          <a:xfrm>
            <a:off x="4689619" y="3590718"/>
            <a:ext cx="2986714" cy="553998"/>
          </a:xfrm>
          <a:prstGeom prst="rect">
            <a:avLst/>
          </a:prstGeom>
          <a:noFill/>
        </p:spPr>
        <p:txBody>
          <a:bodyPr wrap="square" rtlCol="0">
            <a:spAutoFit/>
          </a:bodyPr>
          <a:lstStyle/>
          <a:p>
            <a:r>
              <a:rPr kumimoji="1" lang="ja-JP" altLang="en-US" sz="1500" dirty="0" smtClean="0">
                <a:latin typeface="Meiryo UI" panose="020B0604030504040204" pitchFamily="50" charset="-128"/>
                <a:ea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rPr>
              <a:t>人材育成を通じた市民サービスの　</a:t>
            </a:r>
            <a:endParaRPr lang="en-US" altLang="ja-JP" sz="1500" dirty="0" smtClean="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rPr>
              <a:t>向上に</a:t>
            </a:r>
            <a:r>
              <a:rPr kumimoji="1" lang="ja-JP" altLang="en-US" sz="1500" dirty="0" smtClean="0">
                <a:latin typeface="Meiryo UI" panose="020B0604030504040204" pitchFamily="50" charset="-128"/>
                <a:ea typeface="Meiryo UI" panose="020B0604030504040204" pitchFamily="50" charset="-128"/>
              </a:rPr>
              <a:t>関する取組み</a:t>
            </a:r>
            <a:endParaRPr kumimoji="1" lang="en-US" altLang="ja-JP" sz="1500" dirty="0">
              <a:solidFill>
                <a:srgbClr val="FF0000"/>
              </a:solidFill>
              <a:latin typeface="Meiryo UI" panose="020B0604030504040204" pitchFamily="50" charset="-128"/>
              <a:ea typeface="Meiryo UI" panose="020B0604030504040204" pitchFamily="50" charset="-128"/>
            </a:endParaRPr>
          </a:p>
        </p:txBody>
      </p:sp>
      <p:pic>
        <p:nvPicPr>
          <p:cNvPr id="87" name="図 86"/>
          <p:cNvPicPr>
            <a:picLocks noChangeAspect="1"/>
          </p:cNvPicPr>
          <p:nvPr/>
        </p:nvPicPr>
        <p:blipFill>
          <a:blip r:embed="rId9"/>
          <a:stretch>
            <a:fillRect/>
          </a:stretch>
        </p:blipFill>
        <p:spPr>
          <a:xfrm>
            <a:off x="5180050" y="4553940"/>
            <a:ext cx="1390008" cy="841321"/>
          </a:xfrm>
          <a:prstGeom prst="rect">
            <a:avLst/>
          </a:prstGeom>
        </p:spPr>
      </p:pic>
      <p:sp>
        <p:nvSpPr>
          <p:cNvPr id="88" name="角丸四角形 87"/>
          <p:cNvSpPr/>
          <p:nvPr/>
        </p:nvSpPr>
        <p:spPr>
          <a:xfrm>
            <a:off x="4804934" y="4241934"/>
            <a:ext cx="2753200" cy="208773"/>
          </a:xfrm>
          <a:prstGeom prst="roundRect">
            <a:avLst/>
          </a:prstGeom>
          <a:noFill/>
          <a:ln w="12700" cap="flat" cmpd="sng" algn="ctr">
            <a:noFill/>
            <a:prstDash val="solid"/>
            <a:miter lim="800000"/>
          </a:ln>
          <a:effectLst/>
        </p:spPr>
        <p:txBody>
          <a:bodyPr wrap="square" rtlCol="0" anchor="ctr">
            <a:noAutofit/>
          </a:bodyPr>
          <a:lstStyle/>
          <a:p>
            <a:pPr>
              <a:spcAft>
                <a:spcPts val="0"/>
              </a:spcAft>
            </a:pPr>
            <a:r>
              <a:rPr lang="ja-JP" altLang="en-US" sz="1100" u="sng" dirty="0">
                <a:latin typeface="Meiryo UI" panose="020B0604030504040204" pitchFamily="50" charset="-128"/>
                <a:ea typeface="Meiryo UI" panose="020B0604030504040204" pitchFamily="50" charset="-128"/>
                <a:cs typeface="ＭＳ Ｐゴシック" panose="020B0600070205080204" pitchFamily="50" charset="-128"/>
              </a:rPr>
              <a:t>本市コンプライアンス研修への講師</a:t>
            </a:r>
            <a:r>
              <a:rPr lang="ja-JP" altLang="en-US" sz="1100" u="sng" dirty="0" smtClean="0">
                <a:latin typeface="Meiryo UI" panose="020B0604030504040204" pitchFamily="50" charset="-128"/>
                <a:ea typeface="Meiryo UI" panose="020B0604030504040204" pitchFamily="50" charset="-128"/>
                <a:cs typeface="ＭＳ Ｐゴシック" panose="020B0600070205080204" pitchFamily="50" charset="-128"/>
              </a:rPr>
              <a:t>派遣</a:t>
            </a:r>
            <a:endParaRPr lang="ja-JP" altLang="en-US" sz="1100" u="sng" dirty="0">
              <a:latin typeface="Meiryo UI" panose="020B0604030504040204" pitchFamily="50" charset="-128"/>
              <a:ea typeface="Meiryo UI" panose="020B0604030504040204" pitchFamily="50" charset="-128"/>
              <a:cs typeface="ＭＳ Ｐゴシック" panose="020B0600070205080204" pitchFamily="50" charset="-128"/>
            </a:endParaRPr>
          </a:p>
        </p:txBody>
      </p:sp>
      <p:grpSp>
        <p:nvGrpSpPr>
          <p:cNvPr id="89" name="グループ化 88"/>
          <p:cNvGrpSpPr/>
          <p:nvPr/>
        </p:nvGrpSpPr>
        <p:grpSpPr>
          <a:xfrm>
            <a:off x="5090271" y="5839036"/>
            <a:ext cx="3510781" cy="626028"/>
            <a:chOff x="1340943" y="1309638"/>
            <a:chExt cx="7116914" cy="1439956"/>
          </a:xfrm>
        </p:grpSpPr>
        <p:sp>
          <p:nvSpPr>
            <p:cNvPr id="90" name="テキスト ボックス 89"/>
            <p:cNvSpPr txBox="1"/>
            <p:nvPr/>
          </p:nvSpPr>
          <p:spPr>
            <a:xfrm>
              <a:off x="3819185" y="1309638"/>
              <a:ext cx="1768678" cy="53094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smtClean="0">
                  <a:ln>
                    <a:noFill/>
                  </a:ln>
                  <a:solidFill>
                    <a:srgbClr val="FF0000"/>
                  </a:solidFill>
                  <a:effectLst/>
                  <a:uLnTx/>
                  <a:uFillTx/>
                </a:rPr>
                <a:t>ＷＩＮ</a:t>
              </a:r>
              <a:r>
                <a:rPr kumimoji="0" lang="en-US" altLang="ja-JP" sz="900" b="1" i="0" u="none" strike="noStrike" kern="0" cap="none" spc="0" normalizeH="0" baseline="0" noProof="0" dirty="0" smtClean="0">
                  <a:ln>
                    <a:noFill/>
                  </a:ln>
                  <a:solidFill>
                    <a:srgbClr val="FF0000"/>
                  </a:solidFill>
                  <a:effectLst/>
                  <a:uLnTx/>
                  <a:uFillTx/>
                </a:rPr>
                <a:t>×</a:t>
              </a:r>
              <a:r>
                <a:rPr kumimoji="0" lang="ja-JP" altLang="en-US" sz="900" b="1" i="0" u="none" strike="noStrike" kern="0" cap="none" spc="0" normalizeH="0" baseline="0" noProof="0" dirty="0" smtClean="0">
                  <a:ln>
                    <a:noFill/>
                  </a:ln>
                  <a:solidFill>
                    <a:srgbClr val="FF0000"/>
                  </a:solidFill>
                  <a:effectLst/>
                  <a:uLnTx/>
                  <a:uFillTx/>
                </a:rPr>
                <a:t>ＷＩＮ</a:t>
              </a:r>
            </a:p>
          </p:txBody>
        </p:sp>
        <p:sp>
          <p:nvSpPr>
            <p:cNvPr id="91" name="角丸四角形 90"/>
            <p:cNvSpPr/>
            <p:nvPr/>
          </p:nvSpPr>
          <p:spPr>
            <a:xfrm>
              <a:off x="1340943" y="1845825"/>
              <a:ext cx="2557418" cy="806323"/>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900" dirty="0" smtClean="0"/>
                <a:t>民間企業の取組を</a:t>
              </a:r>
              <a:endParaRPr lang="en-US" altLang="ja-JP" sz="900" dirty="0" smtClean="0"/>
            </a:p>
            <a:p>
              <a:pPr algn="ctr"/>
              <a:r>
                <a:rPr lang="ja-JP" altLang="en-US" sz="900" dirty="0" smtClean="0"/>
                <a:t>知る機会</a:t>
              </a:r>
              <a:endParaRPr lang="ja-JP" altLang="en-US" sz="900" dirty="0"/>
            </a:p>
          </p:txBody>
        </p:sp>
        <p:sp>
          <p:nvSpPr>
            <p:cNvPr id="92" name="角丸四角形 91"/>
            <p:cNvSpPr/>
            <p:nvPr/>
          </p:nvSpPr>
          <p:spPr>
            <a:xfrm>
              <a:off x="5209311" y="1845825"/>
              <a:ext cx="3248546" cy="788308"/>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900" dirty="0"/>
                <a:t>企業</a:t>
              </a:r>
              <a:r>
                <a:rPr lang="ja-JP" altLang="en-US" sz="900" dirty="0" smtClean="0"/>
                <a:t>が持つコンプライアンス</a:t>
              </a:r>
              <a:endParaRPr lang="en-US" altLang="ja-JP" sz="900" dirty="0" smtClean="0"/>
            </a:p>
            <a:p>
              <a:pPr algn="ctr"/>
              <a:r>
                <a:rPr lang="ja-JP" altLang="en-US" sz="900" dirty="0" smtClean="0"/>
                <a:t>に関するスキルの提供</a:t>
              </a:r>
              <a:endParaRPr lang="ja-JP" altLang="en-US" sz="900" dirty="0"/>
            </a:p>
          </p:txBody>
        </p:sp>
        <p:pic>
          <p:nvPicPr>
            <p:cNvPr id="93" name="図 92"/>
            <p:cNvPicPr>
              <a:picLocks noChangeAspect="1"/>
            </p:cNvPicPr>
            <p:nvPr/>
          </p:nvPicPr>
          <p:blipFill>
            <a:blip r:embed="rId3"/>
            <a:stretch>
              <a:fillRect/>
            </a:stretch>
          </p:blipFill>
          <p:spPr>
            <a:xfrm>
              <a:off x="4144178" y="1703099"/>
              <a:ext cx="1065135" cy="1046495"/>
            </a:xfrm>
            <a:prstGeom prst="rect">
              <a:avLst/>
            </a:prstGeom>
            <a:ln w="6350">
              <a:noFill/>
              <a:prstDash val="dash"/>
            </a:ln>
          </p:spPr>
        </p:pic>
        <p:sp>
          <p:nvSpPr>
            <p:cNvPr id="94" name="角丸四角形 93"/>
            <p:cNvSpPr/>
            <p:nvPr/>
          </p:nvSpPr>
          <p:spPr>
            <a:xfrm>
              <a:off x="2527881" y="1513500"/>
              <a:ext cx="1287032" cy="352785"/>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大阪市</a:t>
              </a:r>
            </a:p>
          </p:txBody>
        </p:sp>
        <p:sp>
          <p:nvSpPr>
            <p:cNvPr id="95" name="角丸四角形 94"/>
            <p:cNvSpPr/>
            <p:nvPr/>
          </p:nvSpPr>
          <p:spPr>
            <a:xfrm>
              <a:off x="5538578" y="1433184"/>
              <a:ext cx="1340588" cy="391653"/>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連携企業</a:t>
              </a:r>
            </a:p>
          </p:txBody>
        </p:sp>
      </p:grpSp>
      <p:sp>
        <p:nvSpPr>
          <p:cNvPr id="96" name="テキスト ボックス 95"/>
          <p:cNvSpPr txBox="1"/>
          <p:nvPr/>
        </p:nvSpPr>
        <p:spPr>
          <a:xfrm>
            <a:off x="6685799" y="4657368"/>
            <a:ext cx="2005032" cy="1061829"/>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rPr>
              <a:t>・課長・課長代理級職員対象のコンプライアンス研修の講師を依頼</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　民間ならではのコンプライアンスの取組等の紹介　</a:t>
            </a:r>
            <a:endParaRPr lang="en-US" altLang="ja-JP" sz="1050" dirty="0">
              <a:latin typeface="Meiryo UI" panose="020B0604030504040204" pitchFamily="50" charset="-128"/>
              <a:ea typeface="Meiryo UI" panose="020B0604030504040204" pitchFamily="50" charset="-128"/>
            </a:endParaRPr>
          </a:p>
          <a:p>
            <a:endParaRPr lang="en-US" altLang="ja-JP" sz="1050" dirty="0" smtClean="0">
              <a:latin typeface="Meiryo UI" panose="020B0604030504040204" pitchFamily="50" charset="-128"/>
              <a:ea typeface="Meiryo UI" panose="020B0604030504040204" pitchFamily="50" charset="-128"/>
            </a:endParaRPr>
          </a:p>
          <a:p>
            <a:r>
              <a:rPr lang="en-US" altLang="ja-JP" sz="1050" dirty="0" smtClean="0">
                <a:latin typeface="Meiryo UI" panose="020B0604030504040204" pitchFamily="50" charset="-128"/>
                <a:ea typeface="Meiryo UI" panose="020B0604030504040204" pitchFamily="50" charset="-128"/>
              </a:rPr>
              <a:t>201</a:t>
            </a:r>
            <a:r>
              <a:rPr lang="en-US" altLang="ja-JP" sz="1050" dirty="0">
                <a:latin typeface="Meiryo UI" panose="020B0604030504040204" pitchFamily="50" charset="-128"/>
                <a:ea typeface="Meiryo UI" panose="020B0604030504040204" pitchFamily="50" charset="-128"/>
              </a:rPr>
              <a:t>8</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8</a:t>
            </a:r>
            <a:r>
              <a:rPr lang="ja-JP" altLang="en-US" sz="1050" dirty="0" smtClean="0">
                <a:latin typeface="Meiryo UI" panose="020B0604030504040204" pitchFamily="50" charset="-128"/>
                <a:ea typeface="Meiryo UI" panose="020B0604030504040204" pitchFamily="50" charset="-128"/>
              </a:rPr>
              <a:t>月実施</a:t>
            </a:r>
            <a:endParaRPr lang="ja-JP" altLang="en-US" sz="1050" dirty="0">
              <a:latin typeface="Meiryo UI" panose="020B0604030504040204" pitchFamily="50" charset="-128"/>
              <a:ea typeface="Meiryo UI" panose="020B0604030504040204" pitchFamily="50" charset="-128"/>
            </a:endParaRPr>
          </a:p>
        </p:txBody>
      </p:sp>
      <p:sp>
        <p:nvSpPr>
          <p:cNvPr id="97" name="角丸四角形 96"/>
          <p:cNvSpPr/>
          <p:nvPr/>
        </p:nvSpPr>
        <p:spPr>
          <a:xfrm>
            <a:off x="4599927" y="4112622"/>
            <a:ext cx="4339405" cy="2427889"/>
          </a:xfrm>
          <a:prstGeom prst="round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5" name="図 4"/>
          <p:cNvPicPr>
            <a:picLocks noChangeAspect="1"/>
          </p:cNvPicPr>
          <p:nvPr/>
        </p:nvPicPr>
        <p:blipFill>
          <a:blip r:embed="rId10"/>
          <a:stretch>
            <a:fillRect/>
          </a:stretch>
        </p:blipFill>
        <p:spPr>
          <a:xfrm>
            <a:off x="7882208" y="5325612"/>
            <a:ext cx="938372" cy="509148"/>
          </a:xfrm>
          <a:prstGeom prst="rect">
            <a:avLst/>
          </a:prstGeom>
        </p:spPr>
      </p:pic>
      <p:sp>
        <p:nvSpPr>
          <p:cNvPr id="98" name="テキスト ボックス 97"/>
          <p:cNvSpPr txBox="1"/>
          <p:nvPr/>
        </p:nvSpPr>
        <p:spPr>
          <a:xfrm>
            <a:off x="5993236" y="1315010"/>
            <a:ext cx="2756482" cy="900246"/>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rPr>
              <a:t>・概ね</a:t>
            </a:r>
            <a:r>
              <a:rPr lang="en-US" altLang="ja-JP" sz="1050" dirty="0">
                <a:latin typeface="Meiryo UI" panose="020B0604030504040204" pitchFamily="50" charset="-128"/>
                <a:ea typeface="Meiryo UI" panose="020B0604030504040204" pitchFamily="50" charset="-128"/>
              </a:rPr>
              <a:t>34</a:t>
            </a:r>
            <a:r>
              <a:rPr lang="ja-JP" altLang="en-US" sz="1050" dirty="0">
                <a:latin typeface="Meiryo UI" panose="020B0604030504040204" pitchFamily="50" charset="-128"/>
                <a:ea typeface="Meiryo UI" panose="020B0604030504040204" pitchFamily="50" charset="-128"/>
              </a:rPr>
              <a:t>歳以下の若年求職者を対象</a:t>
            </a:r>
          </a:p>
          <a:p>
            <a:r>
              <a:rPr lang="ja-JP" altLang="en-US" sz="1050" dirty="0">
                <a:latin typeface="Meiryo UI" panose="020B0604030504040204" pitchFamily="50" charset="-128"/>
                <a:ea typeface="Meiryo UI" panose="020B0604030504040204" pitchFamily="50" charset="-128"/>
              </a:rPr>
              <a:t>・求人企業ブース出展企業　</a:t>
            </a:r>
            <a:r>
              <a:rPr lang="en-US" altLang="ja-JP" sz="1050" dirty="0">
                <a:latin typeface="Meiryo UI" panose="020B0604030504040204" pitchFamily="50" charset="-128"/>
                <a:ea typeface="Meiryo UI" panose="020B0604030504040204" pitchFamily="50" charset="-128"/>
              </a:rPr>
              <a:t>20</a:t>
            </a:r>
            <a:r>
              <a:rPr lang="ja-JP" altLang="en-US" sz="1050" dirty="0">
                <a:latin typeface="Meiryo UI" panose="020B0604030504040204" pitchFamily="50" charset="-128"/>
                <a:ea typeface="Meiryo UI" panose="020B0604030504040204" pitchFamily="50" charset="-128"/>
              </a:rPr>
              <a:t>社のうち、</a:t>
            </a:r>
          </a:p>
          <a:p>
            <a:r>
              <a:rPr lang="ja-JP" altLang="en-US" sz="1050" dirty="0">
                <a:latin typeface="Meiryo UI" panose="020B0604030504040204" pitchFamily="50" charset="-128"/>
                <a:ea typeface="Meiryo UI" panose="020B0604030504040204" pitchFamily="50" charset="-128"/>
              </a:rPr>
              <a:t>　大阪シティ信用金庫からの推薦企業 </a:t>
            </a:r>
            <a:r>
              <a:rPr lang="en-US" altLang="ja-JP" sz="1050" dirty="0">
                <a:latin typeface="Meiryo UI" panose="020B0604030504040204" pitchFamily="50" charset="-128"/>
                <a:ea typeface="Meiryo UI" panose="020B0604030504040204" pitchFamily="50" charset="-128"/>
              </a:rPr>
              <a:t>10</a:t>
            </a:r>
            <a:r>
              <a:rPr lang="ja-JP" altLang="en-US" sz="1050" dirty="0">
                <a:latin typeface="Meiryo UI" panose="020B0604030504040204" pitchFamily="50" charset="-128"/>
                <a:ea typeface="Meiryo UI" panose="020B0604030504040204" pitchFamily="50" charset="-128"/>
              </a:rPr>
              <a:t>社</a:t>
            </a:r>
          </a:p>
          <a:p>
            <a:endParaRPr lang="ja-JP" altLang="en-US" sz="1050" dirty="0">
              <a:latin typeface="Meiryo UI" panose="020B0604030504040204" pitchFamily="50" charset="-128"/>
              <a:ea typeface="Meiryo UI" panose="020B0604030504040204" pitchFamily="50" charset="-128"/>
            </a:endParaRPr>
          </a:p>
          <a:p>
            <a:r>
              <a:rPr lang="en-US" altLang="ja-JP" sz="1050" dirty="0" smtClean="0">
                <a:latin typeface="Meiryo UI" panose="020B0604030504040204" pitchFamily="50" charset="-128"/>
                <a:ea typeface="Meiryo UI" panose="020B0604030504040204" pitchFamily="50" charset="-128"/>
              </a:rPr>
              <a:t>201</a:t>
            </a:r>
            <a:r>
              <a:rPr lang="en-US" altLang="ja-JP" sz="1050" dirty="0">
                <a:latin typeface="Meiryo UI" panose="020B0604030504040204" pitchFamily="50" charset="-128"/>
                <a:ea typeface="Meiryo UI" panose="020B0604030504040204" pitchFamily="50" charset="-128"/>
              </a:rPr>
              <a:t>7</a:t>
            </a:r>
            <a:r>
              <a:rPr lang="ja-JP" altLang="en-US" sz="1050" dirty="0" smtClean="0">
                <a:latin typeface="Meiryo UI" panose="020B0604030504040204" pitchFamily="50" charset="-128"/>
                <a:ea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rPr>
              <a:t>11</a:t>
            </a:r>
            <a:r>
              <a:rPr lang="ja-JP" altLang="en-US" sz="1050" dirty="0" smtClean="0">
                <a:latin typeface="Meiryo UI" panose="020B0604030504040204" pitchFamily="50" charset="-128"/>
                <a:ea typeface="Meiryo UI" panose="020B0604030504040204" pitchFamily="50" charset="-128"/>
              </a:rPr>
              <a:t>月実施</a:t>
            </a:r>
            <a:endParaRPr lang="ja-JP" altLang="en-US" sz="1050" dirty="0">
              <a:latin typeface="Meiryo UI" panose="020B0604030504040204" pitchFamily="50" charset="-128"/>
              <a:ea typeface="Meiryo UI" panose="020B0604030504040204" pitchFamily="50" charset="-128"/>
            </a:endParaRPr>
          </a:p>
        </p:txBody>
      </p:sp>
      <p:sp>
        <p:nvSpPr>
          <p:cNvPr id="99" name="テキスト ボックス 98"/>
          <p:cNvSpPr txBox="1"/>
          <p:nvPr/>
        </p:nvSpPr>
        <p:spPr>
          <a:xfrm>
            <a:off x="1332567" y="1274849"/>
            <a:ext cx="2962950" cy="1061829"/>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rPr>
              <a:t>・毎号、本市施策</a:t>
            </a:r>
            <a:r>
              <a:rPr lang="ja-JP" altLang="en-US" sz="1050" dirty="0" smtClean="0">
                <a:latin typeface="Meiryo UI" panose="020B0604030504040204" pitchFamily="50" charset="-128"/>
                <a:ea typeface="Meiryo UI" panose="020B0604030504040204" pitchFamily="50" charset="-128"/>
              </a:rPr>
              <a:t>や</a:t>
            </a:r>
            <a:r>
              <a:rPr lang="en-US" altLang="ja-JP" sz="1050" dirty="0" smtClean="0">
                <a:latin typeface="Meiryo UI" panose="020B0604030504040204" pitchFamily="50" charset="-128"/>
                <a:ea typeface="Meiryo UI" panose="020B0604030504040204" pitchFamily="50" charset="-128"/>
              </a:rPr>
              <a:t>2</a:t>
            </a:r>
            <a:r>
              <a:rPr lang="en-US" altLang="ja-JP" sz="1050" dirty="0">
                <a:latin typeface="Meiryo UI" panose="020B0604030504040204" pitchFamily="50" charset="-128"/>
                <a:ea typeface="Meiryo UI" panose="020B0604030504040204" pitchFamily="50" charset="-128"/>
              </a:rPr>
              <a:t>4</a:t>
            </a:r>
            <a:r>
              <a:rPr lang="ja-JP" altLang="en-US" sz="1050" dirty="0" smtClean="0">
                <a:latin typeface="Meiryo UI" panose="020B0604030504040204" pitchFamily="50" charset="-128"/>
                <a:ea typeface="Meiryo UI" panose="020B0604030504040204" pitchFamily="50" charset="-128"/>
              </a:rPr>
              <a:t>区</a:t>
            </a:r>
            <a:r>
              <a:rPr lang="ja-JP" altLang="en-US" sz="1050" dirty="0">
                <a:latin typeface="Meiryo UI" panose="020B0604030504040204" pitchFamily="50" charset="-128"/>
                <a:ea typeface="Meiryo UI" panose="020B0604030504040204" pitchFamily="50" charset="-128"/>
              </a:rPr>
              <a:t>の子育て情報を</a:t>
            </a:r>
            <a:r>
              <a:rPr lang="ja-JP" altLang="en-US" sz="1050" dirty="0" smtClean="0">
                <a:latin typeface="Meiryo UI" panose="020B0604030504040204" pitchFamily="50" charset="-128"/>
                <a:ea typeface="Meiryo UI" panose="020B0604030504040204" pitchFamily="50" charset="-128"/>
              </a:rPr>
              <a:t>掲載</a:t>
            </a:r>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未就学児の保護者を対象として、保育所や幼稚園などで配付</a:t>
            </a:r>
          </a:p>
          <a:p>
            <a:endParaRPr lang="ja-JP" altLang="en-US"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発行回数：</a:t>
            </a:r>
            <a:r>
              <a:rPr lang="en-US" altLang="ja-JP" sz="1050" dirty="0">
                <a:latin typeface="Meiryo UI" panose="020B0604030504040204" pitchFamily="50" charset="-128"/>
                <a:ea typeface="Meiryo UI" panose="020B0604030504040204" pitchFamily="50" charset="-128"/>
              </a:rPr>
              <a:t>7</a:t>
            </a:r>
            <a:r>
              <a:rPr lang="ja-JP" altLang="en-US" sz="1050" dirty="0">
                <a:latin typeface="Meiryo UI" panose="020B0604030504040204" pitchFamily="50" charset="-128"/>
                <a:ea typeface="Meiryo UI" panose="020B0604030504040204" pitchFamily="50" charset="-128"/>
              </a:rPr>
              <a:t>回</a:t>
            </a: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201</a:t>
            </a:r>
            <a:r>
              <a:rPr lang="en-US" altLang="ja-JP" sz="1050" dirty="0">
                <a:latin typeface="Meiryo UI" panose="020B0604030504040204" pitchFamily="50" charset="-128"/>
                <a:ea typeface="Meiryo UI" panose="020B0604030504040204" pitchFamily="50" charset="-128"/>
              </a:rPr>
              <a:t>7</a:t>
            </a:r>
            <a:r>
              <a:rPr lang="ja-JP" altLang="en-US" sz="1050" dirty="0" smtClean="0">
                <a:latin typeface="Meiryo UI" panose="020B0604030504040204" pitchFamily="50" charset="-128"/>
                <a:ea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rPr>
              <a:t>7</a:t>
            </a:r>
            <a:r>
              <a:rPr lang="ja-JP" altLang="en-US" sz="1050" dirty="0">
                <a:latin typeface="Meiryo UI" panose="020B0604030504040204" pitchFamily="50" charset="-128"/>
                <a:ea typeface="Meiryo UI" panose="020B0604030504040204" pitchFamily="50" charset="-128"/>
              </a:rPr>
              <a:t>月～　隔月発行）</a:t>
            </a:r>
          </a:p>
        </p:txBody>
      </p:sp>
      <p:sp>
        <p:nvSpPr>
          <p:cNvPr id="100" name="テキスト ボックス 99"/>
          <p:cNvSpPr txBox="1"/>
          <p:nvPr/>
        </p:nvSpPr>
        <p:spPr>
          <a:xfrm>
            <a:off x="1568718" y="4466094"/>
            <a:ext cx="2682745" cy="1223412"/>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rPr>
              <a:t>・「すきや</a:t>
            </a:r>
            <a:r>
              <a:rPr lang="ja-JP" altLang="en-US" sz="1050" dirty="0" err="1">
                <a:latin typeface="Meiryo UI" panose="020B0604030504040204" pitchFamily="50" charset="-128"/>
                <a:ea typeface="Meiryo UI" panose="020B0604030504040204" pitchFamily="50" charset="-128"/>
              </a:rPr>
              <a:t>ねん</a:t>
            </a:r>
            <a:r>
              <a:rPr lang="ja-JP" altLang="en-US" sz="1050" dirty="0">
                <a:latin typeface="Meiryo UI" panose="020B0604030504040204" pitchFamily="50" charset="-128"/>
                <a:ea typeface="Meiryo UI" panose="020B0604030504040204" pitchFamily="50" charset="-128"/>
              </a:rPr>
              <a:t>大阪</a:t>
            </a:r>
            <a:r>
              <a:rPr lang="en-US" altLang="ja-JP" sz="1050" dirty="0">
                <a:latin typeface="Meiryo UI" panose="020B0604030504040204" pitchFamily="50" charset="-128"/>
                <a:ea typeface="Meiryo UI" panose="020B0604030504040204" pitchFamily="50" charset="-128"/>
              </a:rPr>
              <a:t>WAON</a:t>
            </a:r>
            <a:r>
              <a:rPr lang="ja-JP" altLang="en-US" sz="1050" dirty="0" smtClean="0">
                <a:latin typeface="Meiryo UI" panose="020B0604030504040204" pitchFamily="50" charset="-128"/>
                <a:ea typeface="Meiryo UI" panose="020B0604030504040204" pitchFamily="50" charset="-128"/>
              </a:rPr>
              <a:t>」利用金額の</a:t>
            </a:r>
            <a:r>
              <a:rPr lang="en-US" altLang="ja-JP" sz="1050" dirty="0" smtClean="0">
                <a:latin typeface="Meiryo UI" panose="020B0604030504040204" pitchFamily="50" charset="-128"/>
                <a:ea typeface="Meiryo UI" panose="020B0604030504040204" pitchFamily="50" charset="-128"/>
              </a:rPr>
              <a:t>0.1</a:t>
            </a:r>
            <a:r>
              <a:rPr lang="ja-JP" altLang="en-US" sz="1050" dirty="0" smtClean="0">
                <a:latin typeface="Meiryo UI" panose="020B0604030504040204" pitchFamily="50" charset="-128"/>
                <a:ea typeface="Meiryo UI" panose="020B0604030504040204" pitchFamily="50" charset="-128"/>
              </a:rPr>
              <a:t>％分を大阪市に寄附</a:t>
            </a:r>
            <a:endParaRPr lang="en-US" altLang="ja-JP" sz="1050" dirty="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寄附金は、大阪市を元気にする市民活動を支援するための助成金「大阪市市民活動推進助成事業」の原資として活用</a:t>
            </a:r>
          </a:p>
          <a:p>
            <a:endParaRPr lang="ja-JP" altLang="en-US" sz="1050" dirty="0">
              <a:latin typeface="Meiryo UI" panose="020B0604030504040204" pitchFamily="50" charset="-128"/>
              <a:ea typeface="Meiryo UI" panose="020B0604030504040204" pitchFamily="50" charset="-128"/>
            </a:endParaRPr>
          </a:p>
          <a:p>
            <a:r>
              <a:rPr lang="en-US" altLang="ja-JP" sz="1050" dirty="0" smtClean="0">
                <a:latin typeface="Meiryo UI" panose="020B0604030504040204" pitchFamily="50" charset="-128"/>
                <a:ea typeface="Meiryo UI" panose="020B0604030504040204" pitchFamily="50" charset="-128"/>
              </a:rPr>
              <a:t>201</a:t>
            </a:r>
            <a:r>
              <a:rPr lang="en-US" altLang="ja-JP" sz="1050" dirty="0">
                <a:latin typeface="Meiryo UI" panose="020B0604030504040204" pitchFamily="50" charset="-128"/>
                <a:ea typeface="Meiryo UI" panose="020B0604030504040204" pitchFamily="50" charset="-128"/>
              </a:rPr>
              <a:t>4</a:t>
            </a:r>
            <a:r>
              <a:rPr lang="ja-JP" altLang="en-US" sz="1050" dirty="0" smtClean="0">
                <a:latin typeface="Meiryo UI" panose="020B0604030504040204" pitchFamily="50" charset="-128"/>
                <a:ea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rPr>
              <a:t>12</a:t>
            </a:r>
            <a:r>
              <a:rPr lang="ja-JP" altLang="en-US" sz="1050" dirty="0" smtClean="0">
                <a:latin typeface="Meiryo UI" panose="020B0604030504040204" pitchFamily="50" charset="-128"/>
                <a:ea typeface="Meiryo UI" panose="020B0604030504040204" pitchFamily="50" charset="-128"/>
              </a:rPr>
              <a:t>月開始</a:t>
            </a:r>
            <a:endParaRPr lang="ja-JP" altLang="en-US" sz="1050" dirty="0">
              <a:latin typeface="Meiryo UI" panose="020B0604030504040204" pitchFamily="50" charset="-128"/>
              <a:ea typeface="Meiryo UI" panose="020B0604030504040204" pitchFamily="50" charset="-128"/>
            </a:endParaRPr>
          </a:p>
        </p:txBody>
      </p:sp>
      <p:sp>
        <p:nvSpPr>
          <p:cNvPr id="101" name="角丸四角形 100"/>
          <p:cNvSpPr/>
          <p:nvPr/>
        </p:nvSpPr>
        <p:spPr>
          <a:xfrm>
            <a:off x="197644" y="973120"/>
            <a:ext cx="4141610" cy="272807"/>
          </a:xfrm>
          <a:prstGeom prst="roundRect">
            <a:avLst/>
          </a:prstGeom>
          <a:noFill/>
          <a:ln w="12700" cap="flat" cmpd="sng" algn="ctr">
            <a:noFill/>
            <a:prstDash val="solid"/>
            <a:miter lim="800000"/>
          </a:ln>
          <a:effectLst/>
        </p:spPr>
        <p:txBody>
          <a:bodyPr wrap="square" rtlCol="0" anchor="ctr">
            <a:noAutofit/>
          </a:bodyPr>
          <a:lstStyle/>
          <a:p>
            <a:pPr>
              <a:spcAft>
                <a:spcPts val="0"/>
              </a:spcAft>
            </a:pPr>
            <a:r>
              <a:rPr lang="ja-JP" altLang="en-US" sz="1100" u="sng" dirty="0" smtClean="0">
                <a:latin typeface="Meiryo UI" panose="020B0604030504040204" pitchFamily="50" charset="-128"/>
                <a:ea typeface="Meiryo UI" panose="020B0604030504040204" pitchFamily="50" charset="-128"/>
                <a:cs typeface="ＭＳ Ｐゴシック" panose="020B0600070205080204" pitchFamily="50" charset="-128"/>
              </a:rPr>
              <a:t>子育て</a:t>
            </a:r>
            <a:r>
              <a:rPr lang="ja-JP" altLang="en-US" sz="1100" u="sng" dirty="0">
                <a:latin typeface="Meiryo UI" panose="020B0604030504040204" pitchFamily="50" charset="-128"/>
                <a:ea typeface="Meiryo UI" panose="020B0604030504040204" pitchFamily="50" charset="-128"/>
                <a:cs typeface="ＭＳ Ｐゴシック" panose="020B0600070205080204" pitchFamily="50" charset="-128"/>
              </a:rPr>
              <a:t>情報誌「まみたん</a:t>
            </a:r>
            <a:r>
              <a:rPr lang="ja-JP" altLang="en-US" sz="1100" u="sng" dirty="0" smtClean="0">
                <a:latin typeface="Meiryo UI" panose="020B0604030504040204" pitchFamily="50" charset="-128"/>
                <a:ea typeface="Meiryo UI" panose="020B0604030504040204" pitchFamily="50" charset="-128"/>
                <a:cs typeface="ＭＳ Ｐゴシック" panose="020B0600070205080204" pitchFamily="50" charset="-128"/>
              </a:rPr>
              <a:t>」への本市</a:t>
            </a:r>
            <a:r>
              <a:rPr lang="ja-JP" altLang="en-US" sz="1100" u="sng" dirty="0">
                <a:latin typeface="Meiryo UI" panose="020B0604030504040204" pitchFamily="50" charset="-128"/>
                <a:ea typeface="Meiryo UI" panose="020B0604030504040204" pitchFamily="50" charset="-128"/>
                <a:cs typeface="ＭＳ Ｐゴシック" panose="020B0600070205080204" pitchFamily="50" charset="-128"/>
              </a:rPr>
              <a:t>施策や子育て情報</a:t>
            </a:r>
            <a:r>
              <a:rPr lang="ja-JP" altLang="en-US" sz="1100" u="sng" dirty="0" smtClean="0">
                <a:latin typeface="Meiryo UI" panose="020B0604030504040204" pitchFamily="50" charset="-128"/>
                <a:ea typeface="Meiryo UI" panose="020B0604030504040204" pitchFamily="50" charset="-128"/>
                <a:cs typeface="ＭＳ Ｐゴシック" panose="020B0600070205080204" pitchFamily="50" charset="-128"/>
              </a:rPr>
              <a:t>の掲載</a:t>
            </a:r>
            <a:endParaRPr lang="ja-JP" altLang="en-US" sz="1100" u="sng" dirty="0">
              <a:latin typeface="Meiryo UI" panose="020B0604030504040204" pitchFamily="50" charset="-128"/>
              <a:ea typeface="Meiryo UI" panose="020B0604030504040204" pitchFamily="50" charset="-128"/>
              <a:cs typeface="ＭＳ Ｐゴシック" panose="020B0600070205080204" pitchFamily="50" charset="-128"/>
            </a:endParaRPr>
          </a:p>
        </p:txBody>
      </p:sp>
      <p:sp>
        <p:nvSpPr>
          <p:cNvPr id="6" name="スライド番号プレースホルダー 5"/>
          <p:cNvSpPr>
            <a:spLocks noGrp="1"/>
          </p:cNvSpPr>
          <p:nvPr>
            <p:ph type="sldNum" sz="quarter" idx="12"/>
          </p:nvPr>
        </p:nvSpPr>
        <p:spPr/>
        <p:txBody>
          <a:bodyPr/>
          <a:lstStyle/>
          <a:p>
            <a:fld id="{138CA411-231B-42B9-AF63-97A64194AA60}" type="slidenum">
              <a:rPr lang="ja-JP" altLang="en-US" smtClean="0"/>
              <a:pPr/>
              <a:t>255</a:t>
            </a:fld>
            <a:endParaRPr lang="ja-JP" altLang="en-US"/>
          </a:p>
        </p:txBody>
      </p:sp>
    </p:spTree>
    <p:extLst>
      <p:ext uri="{BB962C8B-B14F-4D97-AF65-F5344CB8AC3E}">
        <p14:creationId xmlns:p14="http://schemas.microsoft.com/office/powerpoint/2010/main" val="23321526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6535" y="2727480"/>
            <a:ext cx="3589373" cy="1919664"/>
          </a:xfrm>
          <a:prstGeom prst="rect">
            <a:avLst/>
          </a:prstGeom>
        </p:spPr>
      </p:pic>
      <p:sp>
        <p:nvSpPr>
          <p:cNvPr id="4" name="テキスト ボックス 3"/>
          <p:cNvSpPr txBox="1"/>
          <p:nvPr/>
        </p:nvSpPr>
        <p:spPr>
          <a:xfrm>
            <a:off x="270457" y="520926"/>
            <a:ext cx="1959191"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　改革前の状況</a:t>
            </a:r>
          </a:p>
        </p:txBody>
      </p:sp>
      <p:cxnSp>
        <p:nvCxnSpPr>
          <p:cNvPr id="5" name="直線コネクタ 4"/>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429334" y="4342835"/>
            <a:ext cx="7829693" cy="31963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6" name="正方形/長方形 5"/>
          <p:cNvSpPr/>
          <p:nvPr/>
        </p:nvSpPr>
        <p:spPr>
          <a:xfrm>
            <a:off x="356527" y="1068521"/>
            <a:ext cx="8600492" cy="603883"/>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〇関空は、法に基づき設置された特殊会社である関空会社が保有・管理。海上建設で多額の事業　</a:t>
            </a:r>
            <a:endParaRPr kumimoji="1" lang="en-US" altLang="ja-JP" sz="1662"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662" dirty="0">
                <a:solidFill>
                  <a:prstClr val="black"/>
                </a:solidFill>
                <a:latin typeface="Meiryo UI"/>
                <a:ea typeface="Meiryo UI"/>
              </a:rPr>
              <a:t>　</a:t>
            </a:r>
            <a:r>
              <a:rPr kumimoji="1" lang="ja-JP" altLang="en-US" sz="1662" b="0" i="0" u="none" strike="noStrike" kern="1200" cap="none" spc="0" normalizeH="0" baseline="0" noProof="0" dirty="0" smtClean="0">
                <a:ln>
                  <a:noFill/>
                </a:ln>
                <a:solidFill>
                  <a:prstClr val="black"/>
                </a:solidFill>
                <a:effectLst/>
                <a:uLnTx/>
                <a:uFillTx/>
                <a:latin typeface="Meiryo UI"/>
                <a:ea typeface="Meiryo UI"/>
                <a:cs typeface="+mn-cs"/>
              </a:rPr>
              <a:t>費</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を要した等の理由により</a:t>
            </a:r>
            <a:r>
              <a:rPr kumimoji="1" lang="en-US" altLang="ja-JP" sz="1662" b="1" i="0" u="none" strike="noStrike" kern="1200" cap="none" spc="0" normalizeH="0" baseline="0" noProof="0" dirty="0">
                <a:ln>
                  <a:noFill/>
                </a:ln>
                <a:solidFill>
                  <a:prstClr val="black"/>
                </a:solidFill>
                <a:effectLst/>
                <a:uLnTx/>
                <a:uFillTx/>
                <a:latin typeface="Meiryo UI"/>
                <a:ea typeface="Meiryo UI"/>
                <a:cs typeface="+mn-cs"/>
              </a:rPr>
              <a:t>1.3</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兆円もの巨額の負債</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を抱え、</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元利返済が経営上の大きな負担</a:t>
            </a:r>
            <a:r>
              <a:rPr kumimoji="1" lang="ja-JP" altLang="en-US" sz="1662" b="0" i="0" u="none" strike="noStrike" kern="1200" cap="none" spc="0" normalizeH="0" baseline="0" noProof="0" dirty="0" smtClean="0">
                <a:ln>
                  <a:noFill/>
                </a:ln>
                <a:solidFill>
                  <a:prstClr val="black"/>
                </a:solidFill>
                <a:effectLst/>
                <a:uLnTx/>
                <a:uFillTx/>
                <a:latin typeface="Meiryo UI"/>
                <a:ea typeface="Meiryo UI"/>
                <a:cs typeface="+mn-cs"/>
              </a:rPr>
              <a:t>。</a:t>
            </a:r>
            <a:endParaRPr kumimoji="1" lang="en-US" altLang="ja-JP" sz="1662"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4" name="正方形/長方形 13"/>
          <p:cNvSpPr/>
          <p:nvPr/>
        </p:nvSpPr>
        <p:spPr>
          <a:xfrm>
            <a:off x="573582" y="2022446"/>
            <a:ext cx="3730271" cy="705450"/>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■巨額の負債を抱える関空</a:t>
            </a:r>
            <a:endParaRPr kumimoji="1" lang="en-US" altLang="ja-JP" sz="14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関空は用地造成に多額の費用を要したため、有利子債務、資本金、総資産が成田や中部に比べて巨額</a:t>
            </a:r>
          </a:p>
        </p:txBody>
      </p:sp>
      <p:sp>
        <p:nvSpPr>
          <p:cNvPr id="15" name="正方形/長方形 14"/>
          <p:cNvSpPr/>
          <p:nvPr/>
        </p:nvSpPr>
        <p:spPr>
          <a:xfrm>
            <a:off x="4580754" y="2019149"/>
            <a:ext cx="4449071" cy="904287"/>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■経営を圧迫する金利負担</a:t>
            </a:r>
            <a:endParaRPr kumimoji="1" lang="en-US" altLang="ja-JP" sz="14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292" dirty="0">
                <a:solidFill>
                  <a:prstClr val="black"/>
                </a:solidFill>
                <a:latin typeface="Meiryo UI"/>
                <a:ea typeface="Meiryo UI"/>
              </a:rPr>
              <a:t>　</a:t>
            </a:r>
            <a:r>
              <a:rPr kumimoji="1" lang="ja-JP" altLang="en-US" sz="1292" b="0" i="0" u="none" strike="noStrike" kern="1200" cap="none" spc="0" normalizeH="0" baseline="0" noProof="0" dirty="0" smtClean="0">
                <a:ln>
                  <a:noFill/>
                </a:ln>
                <a:solidFill>
                  <a:prstClr val="black"/>
                </a:solidFill>
                <a:effectLst/>
                <a:uLnTx/>
                <a:uFillTx/>
                <a:latin typeface="Meiryo UI"/>
                <a:ea typeface="Meiryo UI"/>
                <a:cs typeface="+mn-cs"/>
              </a:rPr>
              <a:t>関空</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は売上に比して、支払利息が過大であり、経営を圧迫。</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292" dirty="0">
                <a:solidFill>
                  <a:prstClr val="black"/>
                </a:solidFill>
                <a:latin typeface="Meiryo UI"/>
                <a:ea typeface="Meiryo UI"/>
              </a:rPr>
              <a:t>　</a:t>
            </a:r>
            <a:r>
              <a:rPr kumimoji="1" lang="ja-JP" altLang="en-US" sz="1292" b="0" i="0" u="none" strike="noStrike" kern="1200" cap="none" spc="0" normalizeH="0" baseline="0" noProof="0" dirty="0" smtClean="0">
                <a:ln>
                  <a:noFill/>
                </a:ln>
                <a:solidFill>
                  <a:prstClr val="black"/>
                </a:solidFill>
                <a:effectLst/>
                <a:uLnTx/>
                <a:uFillTx/>
                <a:latin typeface="Meiryo UI"/>
                <a:ea typeface="Meiryo UI"/>
                <a:cs typeface="+mn-cs"/>
              </a:rPr>
              <a:t>売上高</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に対する有利子債務の比率は、関空</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11</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倍、成田</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3</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倍</a:t>
            </a:r>
            <a:r>
              <a:rPr kumimoji="1" lang="ja-JP" altLang="en-US" sz="1292" b="0" i="0" u="none" strike="noStrike" kern="1200" cap="none" spc="0" normalizeH="0" baseline="0" noProof="0" dirty="0" smtClean="0">
                <a:ln>
                  <a:noFill/>
                </a:ln>
                <a:solidFill>
                  <a:prstClr val="black"/>
                </a:solidFill>
                <a:effectLst/>
                <a:uLnTx/>
                <a:uFillTx/>
                <a:latin typeface="Meiryo UI"/>
                <a:ea typeface="Meiryo UI"/>
                <a:cs typeface="+mn-cs"/>
              </a:rPr>
              <a:t>、　</a:t>
            </a:r>
            <a:endParaRPr kumimoji="1" lang="en-US" altLang="ja-JP" sz="1292"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292" dirty="0">
                <a:solidFill>
                  <a:prstClr val="black"/>
                </a:solidFill>
                <a:latin typeface="Meiryo UI"/>
                <a:ea typeface="Meiryo UI"/>
              </a:rPr>
              <a:t>　</a:t>
            </a:r>
            <a:r>
              <a:rPr kumimoji="1" lang="ja-JP" altLang="en-US" sz="1292" b="0" i="0" u="none" strike="noStrike" kern="1200" cap="none" spc="0" normalizeH="0" baseline="0" noProof="0" dirty="0" smtClean="0">
                <a:ln>
                  <a:noFill/>
                </a:ln>
                <a:solidFill>
                  <a:prstClr val="black"/>
                </a:solidFill>
                <a:effectLst/>
                <a:uLnTx/>
                <a:uFillTx/>
                <a:latin typeface="Meiryo UI"/>
                <a:ea typeface="Meiryo UI"/>
                <a:cs typeface="+mn-cs"/>
              </a:rPr>
              <a:t>中部</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6</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倍</a:t>
            </a:r>
          </a:p>
        </p:txBody>
      </p:sp>
      <p:sp>
        <p:nvSpPr>
          <p:cNvPr id="16" name="正方形/長方形 15"/>
          <p:cNvSpPr/>
          <p:nvPr/>
        </p:nvSpPr>
        <p:spPr>
          <a:xfrm>
            <a:off x="361471" y="4868285"/>
            <a:ext cx="3203657" cy="1103122"/>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a:ea typeface="Meiryo UI"/>
                <a:cs typeface="+mn-cs"/>
              </a:rPr>
              <a:t>■政府補給金に依存せざるを得ない状況</a:t>
            </a:r>
            <a:endParaRPr kumimoji="1" lang="en-US" altLang="ja-JP" sz="1400"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smtClean="0">
                <a:ln>
                  <a:noFill/>
                </a:ln>
                <a:solidFill>
                  <a:prstClr val="black"/>
                </a:solidFill>
                <a:effectLst/>
                <a:uLnTx/>
                <a:uFillTx/>
                <a:latin typeface="Meiryo UI"/>
                <a:ea typeface="Meiryo UI"/>
                <a:cs typeface="+mn-cs"/>
              </a:rPr>
              <a:t>　　経常</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収支ベースのバランスを確保するため、</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smtClean="0">
                <a:ln>
                  <a:noFill/>
                </a:ln>
                <a:solidFill>
                  <a:prstClr val="black"/>
                </a:solidFill>
                <a:effectLst/>
                <a:uLnTx/>
                <a:uFillTx/>
                <a:latin typeface="Meiryo UI"/>
                <a:ea typeface="Meiryo UI"/>
                <a:cs typeface="+mn-cs"/>
              </a:rPr>
              <a:t>　　政府補</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給金に依存</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smtClean="0">
                <a:ln>
                  <a:noFill/>
                </a:ln>
                <a:solidFill>
                  <a:prstClr val="black"/>
                </a:solidFill>
                <a:effectLst/>
                <a:uLnTx/>
                <a:uFillTx/>
                <a:latin typeface="Meiryo UI"/>
                <a:ea typeface="Meiryo UI"/>
                <a:cs typeface="+mn-cs"/>
              </a:rPr>
              <a:t>　　</a:t>
            </a:r>
            <a:r>
              <a:rPr kumimoji="1" lang="en-US" altLang="ja-JP" sz="1292" b="0" i="0" u="none" strike="noStrike" kern="1200" cap="none" spc="0" normalizeH="0" baseline="0" noProof="0" dirty="0" smtClean="0">
                <a:ln>
                  <a:noFill/>
                </a:ln>
                <a:solidFill>
                  <a:prstClr val="black"/>
                </a:solidFill>
                <a:effectLst/>
                <a:uLnTx/>
                <a:uFillTx/>
                <a:latin typeface="Meiryo UI"/>
                <a:ea typeface="Meiryo UI"/>
                <a:cs typeface="+mn-cs"/>
              </a:rPr>
              <a:t>※</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2003</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年～政府補給金を支給</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smtClean="0">
                <a:ln>
                  <a:noFill/>
                </a:ln>
                <a:solidFill>
                  <a:prstClr val="black"/>
                </a:solidFill>
                <a:effectLst/>
                <a:uLnTx/>
                <a:uFillTx/>
                <a:latin typeface="Meiryo UI"/>
                <a:ea typeface="Meiryo UI"/>
                <a:cs typeface="+mn-cs"/>
              </a:rPr>
              <a:t>　　（</a:t>
            </a:r>
            <a:r>
              <a:rPr kumimoji="1" lang="en-US" altLang="ja-JP" sz="1292" b="0" i="0" u="none" strike="noStrike" kern="1200" cap="none" spc="0" normalizeH="0" baseline="0" noProof="0" dirty="0">
                <a:ln>
                  <a:noFill/>
                </a:ln>
                <a:solidFill>
                  <a:prstClr val="black"/>
                </a:solidFill>
                <a:effectLst/>
                <a:uLnTx/>
                <a:uFillTx/>
                <a:latin typeface="Meiryo UI"/>
                <a:ea typeface="Meiryo UI"/>
                <a:cs typeface="+mn-cs"/>
              </a:rPr>
              <a:t>2004</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年～黒字化）</a:t>
            </a:r>
          </a:p>
        </p:txBody>
      </p:sp>
      <p:sp>
        <p:nvSpPr>
          <p:cNvPr id="3" name="テキスト ボックス 2"/>
          <p:cNvSpPr txBox="1"/>
          <p:nvPr/>
        </p:nvSpPr>
        <p:spPr>
          <a:xfrm>
            <a:off x="5922418" y="6457662"/>
            <a:ext cx="2937097" cy="205890"/>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出典：</a:t>
            </a:r>
            <a:r>
              <a:rPr kumimoji="1" lang="zh-TW" altLang="en-US" sz="738" b="0" i="0" u="none" strike="noStrike" kern="1200" cap="none" spc="0" normalizeH="0" baseline="0" noProof="0" dirty="0">
                <a:ln>
                  <a:noFill/>
                </a:ln>
                <a:solidFill>
                  <a:prstClr val="black"/>
                </a:solidFill>
                <a:effectLst/>
                <a:uLnTx/>
                <a:uFillTx/>
                <a:latin typeface="Meiryo UI"/>
                <a:ea typeface="Meiryo UI"/>
                <a:cs typeface="+mn-cs"/>
              </a:rPr>
              <a:t>一般財団法人運輸総合研究所</a:t>
            </a:r>
            <a:r>
              <a:rPr kumimoji="1" lang="en-US" altLang="ja-JP" sz="738"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738" b="0" i="0" u="none" strike="noStrike" kern="1200" cap="none" spc="0" normalizeH="0" baseline="0" noProof="0" dirty="0">
                <a:ln>
                  <a:noFill/>
                </a:ln>
                <a:solidFill>
                  <a:prstClr val="black"/>
                </a:solidFill>
                <a:effectLst/>
                <a:uLnTx/>
                <a:uFillTx/>
                <a:latin typeface="Meiryo UI"/>
                <a:ea typeface="Meiryo UI"/>
                <a:cs typeface="+mn-cs"/>
              </a:rPr>
              <a:t>運輸政策研究</a:t>
            </a:r>
            <a:r>
              <a:rPr kumimoji="1" lang="en-US" altLang="ja-JP" sz="738" b="0" i="0" u="none" strike="noStrike" kern="1200" cap="none" spc="0" normalizeH="0" baseline="0" noProof="0" dirty="0">
                <a:ln>
                  <a:noFill/>
                </a:ln>
                <a:solidFill>
                  <a:prstClr val="black"/>
                </a:solidFill>
                <a:effectLst/>
                <a:uLnTx/>
                <a:uFillTx/>
                <a:latin typeface="Meiryo UI"/>
                <a:ea typeface="Meiryo UI"/>
                <a:cs typeface="+mn-cs"/>
              </a:rPr>
              <a:t>2011 No.3』</a:t>
            </a:r>
            <a:endParaRPr kumimoji="1" lang="ja-JP" altLang="en-US" sz="738"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815" y="2759622"/>
            <a:ext cx="3556038" cy="1951484"/>
          </a:xfrm>
          <a:prstGeom prst="rect">
            <a:avLst/>
          </a:prstGeom>
        </p:spPr>
      </p:pic>
      <p:pic>
        <p:nvPicPr>
          <p:cNvPr id="11" name="図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33606" y="4888607"/>
            <a:ext cx="5325909" cy="1538649"/>
          </a:xfrm>
          <a:prstGeom prst="rect">
            <a:avLst/>
          </a:prstGeom>
        </p:spPr>
      </p:pic>
      <p:sp>
        <p:nvSpPr>
          <p:cNvPr id="9" name="正方形/長方形 8"/>
          <p:cNvSpPr/>
          <p:nvPr/>
        </p:nvSpPr>
        <p:spPr>
          <a:xfrm>
            <a:off x="4303853" y="6185981"/>
            <a:ext cx="1538429" cy="38155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2003</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～政府補給金支給</a:t>
            </a: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015" b="0" i="0" u="none" strike="noStrike" kern="1200" cap="none" spc="0" normalizeH="0" baseline="0" noProof="0" dirty="0">
                <a:ln>
                  <a:noFill/>
                </a:ln>
                <a:solidFill>
                  <a:prstClr val="black"/>
                </a:solidFill>
                <a:effectLst/>
                <a:uLnTx/>
                <a:uFillTx/>
                <a:latin typeface="Meiryo UI"/>
                <a:ea typeface="Meiryo UI"/>
                <a:cs typeface="+mn-cs"/>
              </a:rPr>
              <a:t>2004</a:t>
            </a: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～黒字化</a:t>
            </a:r>
          </a:p>
        </p:txBody>
      </p:sp>
      <p:sp>
        <p:nvSpPr>
          <p:cNvPr id="18" name="正方形/長方形 17"/>
          <p:cNvSpPr/>
          <p:nvPr/>
        </p:nvSpPr>
        <p:spPr>
          <a:xfrm>
            <a:off x="3555390" y="3551202"/>
            <a:ext cx="673203" cy="22868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923" b="0" i="0" u="none" strike="noStrike" kern="1200" cap="none" spc="0" normalizeH="0" baseline="0" noProof="0" dirty="0">
                <a:ln>
                  <a:noFill/>
                </a:ln>
                <a:solidFill>
                  <a:prstClr val="black"/>
                </a:solidFill>
                <a:effectLst/>
                <a:uLnTx/>
                <a:uFillTx/>
                <a:latin typeface="Meiryo UI"/>
                <a:ea typeface="Meiryo UI"/>
                <a:cs typeface="+mn-cs"/>
              </a:rPr>
              <a:t>2010</a:t>
            </a: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年時点</a:t>
            </a:r>
          </a:p>
        </p:txBody>
      </p:sp>
      <p:sp>
        <p:nvSpPr>
          <p:cNvPr id="19" name="正方形/長方形 18"/>
          <p:cNvSpPr/>
          <p:nvPr/>
        </p:nvSpPr>
        <p:spPr>
          <a:xfrm>
            <a:off x="7708798" y="3621019"/>
            <a:ext cx="673203" cy="22868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923" b="0" i="0" u="none" strike="noStrike" kern="1200" cap="none" spc="0" normalizeH="0" baseline="0" noProof="0" dirty="0">
                <a:ln>
                  <a:noFill/>
                </a:ln>
                <a:solidFill>
                  <a:prstClr val="black"/>
                </a:solidFill>
                <a:effectLst/>
                <a:uLnTx/>
                <a:uFillTx/>
                <a:latin typeface="Meiryo UI"/>
                <a:ea typeface="Meiryo UI"/>
                <a:cs typeface="+mn-cs"/>
              </a:rPr>
              <a:t>2010</a:t>
            </a:r>
            <a:r>
              <a:rPr kumimoji="1" lang="ja-JP" altLang="en-US" sz="923" b="0" i="0" u="none" strike="noStrike" kern="1200" cap="none" spc="0" normalizeH="0" baseline="0" noProof="0" dirty="0">
                <a:ln>
                  <a:noFill/>
                </a:ln>
                <a:solidFill>
                  <a:prstClr val="black"/>
                </a:solidFill>
                <a:effectLst/>
                <a:uLnTx/>
                <a:uFillTx/>
                <a:latin typeface="Meiryo UI"/>
                <a:ea typeface="Meiryo UI"/>
                <a:cs typeface="+mn-cs"/>
              </a:rPr>
              <a:t>年時点</a:t>
            </a:r>
          </a:p>
        </p:txBody>
      </p:sp>
      <p:sp>
        <p:nvSpPr>
          <p:cNvPr id="8" name="正方形/長方形 7"/>
          <p:cNvSpPr/>
          <p:nvPr/>
        </p:nvSpPr>
        <p:spPr>
          <a:xfrm>
            <a:off x="1337422" y="2944930"/>
            <a:ext cx="529025" cy="11646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0" name="正方形/長方形 19"/>
          <p:cNvSpPr/>
          <p:nvPr/>
        </p:nvSpPr>
        <p:spPr>
          <a:xfrm>
            <a:off x="2525834" y="3779892"/>
            <a:ext cx="529025" cy="5739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1" name="正方形/長方形 20"/>
          <p:cNvSpPr/>
          <p:nvPr/>
        </p:nvSpPr>
        <p:spPr>
          <a:xfrm>
            <a:off x="3714245" y="4070812"/>
            <a:ext cx="529025" cy="3659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2" name="正方形/長方形 21"/>
          <p:cNvSpPr/>
          <p:nvPr/>
        </p:nvSpPr>
        <p:spPr>
          <a:xfrm>
            <a:off x="4876472" y="3711247"/>
            <a:ext cx="529025" cy="20767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3" name="正方形/長方形 22"/>
          <p:cNvSpPr/>
          <p:nvPr/>
        </p:nvSpPr>
        <p:spPr>
          <a:xfrm>
            <a:off x="6092196" y="3114873"/>
            <a:ext cx="529025" cy="10383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5" name="正方形/長方形 24"/>
          <p:cNvSpPr/>
          <p:nvPr/>
        </p:nvSpPr>
        <p:spPr>
          <a:xfrm>
            <a:off x="7326483" y="4225256"/>
            <a:ext cx="529025" cy="6915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2" name="スライド番号プレースホルダー 11"/>
          <p:cNvSpPr>
            <a:spLocks noGrp="1"/>
          </p:cNvSpPr>
          <p:nvPr>
            <p:ph type="sldNum" sz="quarter" idx="12"/>
          </p:nvPr>
        </p:nvSpPr>
        <p:spPr/>
        <p:txBody>
          <a:bodyPr/>
          <a:lstStyle/>
          <a:p>
            <a:fld id="{138CA411-231B-42B9-AF63-97A64194AA60}" type="slidenum">
              <a:rPr lang="ja-JP" altLang="en-US" smtClean="0"/>
              <a:pPr/>
              <a:t>220</a:t>
            </a:fld>
            <a:endParaRPr lang="ja-JP" altLang="en-US"/>
          </a:p>
        </p:txBody>
      </p:sp>
    </p:spTree>
    <p:extLst>
      <p:ext uri="{BB962C8B-B14F-4D97-AF65-F5344CB8AC3E}">
        <p14:creationId xmlns:p14="http://schemas.microsoft.com/office/powerpoint/2010/main" val="7826695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テキスト ボックス 12"/>
          <p:cNvSpPr txBox="1"/>
          <p:nvPr/>
        </p:nvSpPr>
        <p:spPr>
          <a:xfrm>
            <a:off x="5545939" y="1635336"/>
            <a:ext cx="3190896" cy="2516073"/>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rPr>
              <a:t>市政</a:t>
            </a:r>
            <a:r>
              <a:rPr lang="ja-JP" altLang="en-US" sz="1050" dirty="0">
                <a:latin typeface="Meiryo UI" panose="020B0604030504040204" pitchFamily="50" charset="-128"/>
                <a:ea typeface="Meiryo UI" panose="020B0604030504040204" pitchFamily="50" charset="-128"/>
              </a:rPr>
              <a:t>情報に関する</a:t>
            </a:r>
            <a:r>
              <a:rPr lang="ja-JP" altLang="en-US" sz="1050" dirty="0" smtClean="0">
                <a:latin typeface="Meiryo UI" panose="020B0604030504040204" pitchFamily="50" charset="-128"/>
                <a:ea typeface="Meiryo UI" panose="020B0604030504040204" pitchFamily="50" charset="-128"/>
              </a:rPr>
              <a:t>ポスターの掲示や、チラシ、リーフレットの配架等の協力、市主催イベントのグループ店舗での開催協力による、区政・市政のＰＲ</a:t>
            </a:r>
            <a:endParaRPr lang="ja-JP" altLang="en-US" sz="1050" dirty="0">
              <a:latin typeface="Meiryo UI" panose="020B0604030504040204" pitchFamily="50" charset="-128"/>
              <a:ea typeface="Meiryo UI" panose="020B0604030504040204" pitchFamily="50" charset="-128"/>
            </a:endParaRPr>
          </a:p>
          <a:p>
            <a:endParaRPr lang="ja-JP" altLang="en-US" sz="1050" dirty="0">
              <a:latin typeface="Meiryo UI" panose="020B0604030504040204" pitchFamily="50" charset="-128"/>
              <a:ea typeface="Meiryo UI" panose="020B0604030504040204" pitchFamily="50" charset="-128"/>
            </a:endParaRPr>
          </a:p>
          <a:p>
            <a:r>
              <a:rPr lang="en-US" altLang="ja-JP" sz="1050" dirty="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累計件数</a:t>
            </a:r>
            <a:r>
              <a:rPr lang="ja-JP" altLang="en-US" sz="105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201</a:t>
            </a:r>
            <a:r>
              <a:rPr lang="en-US" altLang="ja-JP" sz="1050" dirty="0">
                <a:latin typeface="Meiryo UI" panose="020B0604030504040204" pitchFamily="50" charset="-128"/>
                <a:ea typeface="Meiryo UI" panose="020B0604030504040204" pitchFamily="50" charset="-128"/>
              </a:rPr>
              <a:t>8</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9</a:t>
            </a:r>
            <a:r>
              <a:rPr lang="ja-JP" altLang="en-US" sz="1050" dirty="0" smtClean="0">
                <a:latin typeface="Meiryo UI" panose="020B0604030504040204" pitchFamily="50" charset="-128"/>
                <a:ea typeface="Meiryo UI" panose="020B0604030504040204" pitchFamily="50" charset="-128"/>
              </a:rPr>
              <a:t>月</a:t>
            </a:r>
            <a:r>
              <a:rPr lang="ja-JP" altLang="en-US" sz="1050" dirty="0">
                <a:latin typeface="Meiryo UI" panose="020B0604030504040204" pitchFamily="50" charset="-128"/>
                <a:ea typeface="Meiryo UI" panose="020B0604030504040204" pitchFamily="50" charset="-128"/>
              </a:rPr>
              <a:t>まで）</a:t>
            </a:r>
            <a:r>
              <a:rPr lang="en-US" altLang="ja-JP" sz="1050" dirty="0">
                <a:latin typeface="Meiryo UI" panose="020B0604030504040204" pitchFamily="50" charset="-128"/>
                <a:ea typeface="Meiryo UI" panose="020B0604030504040204" pitchFamily="50" charset="-128"/>
              </a:rPr>
              <a:t>】</a:t>
            </a:r>
          </a:p>
          <a:p>
            <a:r>
              <a:rPr lang="ja-JP" altLang="en-US" sz="1050" dirty="0">
                <a:latin typeface="Meiryo UI" panose="020B0604030504040204" pitchFamily="50" charset="-128"/>
                <a:ea typeface="Meiryo UI" panose="020B0604030504040204" pitchFamily="50" charset="-128"/>
              </a:rPr>
              <a:t>・ポスター掲示</a:t>
            </a: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イオン、大阪シティ信用金庫、</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セブンーイレブン</a:t>
            </a:r>
            <a:r>
              <a:rPr lang="ja-JP" altLang="en-US" sz="1050" dirty="0">
                <a:latin typeface="Meiryo UI" panose="020B0604030504040204" pitchFamily="50" charset="-128"/>
                <a:ea typeface="Meiryo UI" panose="020B0604030504040204" pitchFamily="50" charset="-128"/>
              </a:rPr>
              <a:t>・ジャパン　</a:t>
            </a:r>
            <a:r>
              <a:rPr lang="ja-JP" altLang="en-US" sz="1050" dirty="0" smtClean="0">
                <a:latin typeface="Meiryo UI" panose="020B0604030504040204" pitchFamily="50" charset="-128"/>
                <a:ea typeface="Meiryo UI" panose="020B0604030504040204" pitchFamily="50" charset="-128"/>
              </a:rPr>
              <a:t>　　　　計　　</a:t>
            </a:r>
            <a:r>
              <a:rPr lang="en-US" altLang="ja-JP" sz="1050" dirty="0" smtClean="0">
                <a:latin typeface="Meiryo UI" panose="020B0604030504040204" pitchFamily="50" charset="-128"/>
                <a:ea typeface="Meiryo UI" panose="020B0604030504040204" pitchFamily="50" charset="-128"/>
              </a:rPr>
              <a:t>344</a:t>
            </a:r>
            <a:r>
              <a:rPr lang="ja-JP" altLang="en-US" sz="1050" dirty="0" smtClean="0">
                <a:latin typeface="Meiryo UI" panose="020B0604030504040204" pitchFamily="50" charset="-128"/>
                <a:ea typeface="Meiryo UI" panose="020B0604030504040204" pitchFamily="50" charset="-128"/>
              </a:rPr>
              <a:t>件</a:t>
            </a:r>
            <a:endParaRPr lang="en-US" altLang="ja-JP" sz="1050" dirty="0" smtClean="0">
              <a:latin typeface="Meiryo UI" panose="020B0604030504040204" pitchFamily="50" charset="-128"/>
              <a:ea typeface="Meiryo UI" panose="020B0604030504040204" pitchFamily="50" charset="-128"/>
            </a:endParaRPr>
          </a:p>
          <a:p>
            <a:endParaRPr lang="en-US" altLang="ja-JP" sz="1050" dirty="0" smtClean="0">
              <a:latin typeface="Meiryo UI" panose="020B0604030504040204" pitchFamily="50" charset="-128"/>
              <a:ea typeface="Meiryo UI" panose="020B0604030504040204" pitchFamily="50" charset="-128"/>
            </a:endParaRPr>
          </a:p>
          <a:p>
            <a:r>
              <a:rPr lang="ja-JP" altLang="en-US" sz="1050" dirty="0" smtClean="0">
                <a:latin typeface="Meiryo UI" panose="020B0604030504040204" pitchFamily="50" charset="-128"/>
                <a:ea typeface="Meiryo UI" panose="020B0604030504040204" pitchFamily="50" charset="-128"/>
              </a:rPr>
              <a:t>・チラシ、リーフレットの店舗や代理店への配架等</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大阪シティ信用金庫、東京海上日動火災保険</a:t>
            </a:r>
            <a:endParaRPr lang="en-US" altLang="ja-JP" sz="1050" dirty="0" smtClean="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　　計</a:t>
            </a:r>
            <a:r>
              <a:rPr lang="en-US" altLang="ja-JP" sz="1050" dirty="0" smtClean="0">
                <a:latin typeface="Meiryo UI" panose="020B0604030504040204" pitchFamily="50" charset="-128"/>
                <a:ea typeface="Meiryo UI" panose="020B0604030504040204" pitchFamily="50" charset="-128"/>
              </a:rPr>
              <a:t>4</a:t>
            </a:r>
            <a:r>
              <a:rPr lang="ja-JP" altLang="en-US" sz="1050" dirty="0" smtClean="0">
                <a:latin typeface="Meiryo UI" panose="020B0604030504040204" pitchFamily="50" charset="-128"/>
                <a:ea typeface="Meiryo UI" panose="020B0604030504040204" pitchFamily="50" charset="-128"/>
              </a:rPr>
              <a:t>件</a:t>
            </a:r>
            <a:endParaRPr lang="en-US" altLang="ja-JP" sz="1050" dirty="0" smtClean="0">
              <a:latin typeface="Meiryo UI" panose="020B0604030504040204" pitchFamily="50" charset="-128"/>
              <a:ea typeface="Meiryo UI" panose="020B0604030504040204" pitchFamily="50" charset="-128"/>
            </a:endParaRPr>
          </a:p>
          <a:p>
            <a:endParaRPr lang="ja-JP" altLang="en-US"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・店舗でのイベント</a:t>
            </a:r>
            <a:r>
              <a:rPr lang="ja-JP" altLang="en-US" sz="1050" dirty="0" smtClean="0">
                <a:latin typeface="Meiryo UI" panose="020B0604030504040204" pitchFamily="50" charset="-128"/>
                <a:ea typeface="Meiryo UI" panose="020B0604030504040204" pitchFamily="50" charset="-128"/>
              </a:rPr>
              <a:t>開催</a:t>
            </a:r>
            <a:r>
              <a:rPr lang="ja-JP" altLang="en-US" sz="1050" dirty="0">
                <a:latin typeface="Meiryo UI" panose="020B0604030504040204" pitchFamily="50" charset="-128"/>
                <a:ea typeface="Meiryo UI" panose="020B0604030504040204" pitchFamily="50" charset="-128"/>
              </a:rPr>
              <a:t>　</a:t>
            </a:r>
          </a:p>
          <a:p>
            <a:r>
              <a:rPr lang="ja-JP" altLang="en-US" sz="1050" dirty="0">
                <a:latin typeface="Meiryo UI" panose="020B0604030504040204" pitchFamily="50" charset="-128"/>
                <a:ea typeface="Meiryo UI" panose="020B0604030504040204" pitchFamily="50" charset="-128"/>
              </a:rPr>
              <a:t>　　　イオン　</a:t>
            </a:r>
            <a:r>
              <a:rPr lang="en-US" altLang="ja-JP" sz="1050" dirty="0" smtClean="0">
                <a:latin typeface="Meiryo UI" panose="020B0604030504040204" pitchFamily="50" charset="-128"/>
                <a:ea typeface="Meiryo UI" panose="020B0604030504040204" pitchFamily="50" charset="-128"/>
              </a:rPr>
              <a:t>11</a:t>
            </a:r>
            <a:r>
              <a:rPr lang="ja-JP" altLang="en-US" sz="1050" dirty="0" smtClean="0">
                <a:latin typeface="Meiryo UI" panose="020B0604030504040204" pitchFamily="50" charset="-128"/>
                <a:ea typeface="Meiryo UI" panose="020B0604030504040204" pitchFamily="50" charset="-128"/>
              </a:rPr>
              <a:t>件</a:t>
            </a:r>
            <a:r>
              <a:rPr lang="ja-JP" altLang="en-US" sz="1050" dirty="0">
                <a:latin typeface="Meiryo UI" panose="020B0604030504040204" pitchFamily="50" charset="-128"/>
                <a:ea typeface="Meiryo UI" panose="020B0604030504040204" pitchFamily="50" charset="-128"/>
              </a:rPr>
              <a:t>　　</a:t>
            </a:r>
          </a:p>
        </p:txBody>
      </p:sp>
      <p:sp>
        <p:nvSpPr>
          <p:cNvPr id="52" name="テキスト ボックス 51"/>
          <p:cNvSpPr txBox="1"/>
          <p:nvPr/>
        </p:nvSpPr>
        <p:spPr>
          <a:xfrm>
            <a:off x="179512" y="62123"/>
            <a:ext cx="1774845" cy="338554"/>
          </a:xfrm>
          <a:prstGeom prst="rect">
            <a:avLst/>
          </a:prstGeom>
          <a:noFill/>
          <a:ln>
            <a:solidFill>
              <a:schemeClr val="bg1">
                <a:lumMod val="65000"/>
              </a:schemeClr>
            </a:solidFill>
          </a:ln>
        </p:spPr>
        <p:txBody>
          <a:bodyPr wrap="none" rtlCol="0">
            <a:spAutoFit/>
          </a:bodyPr>
          <a:lstStyle/>
          <a:p>
            <a:r>
              <a:rPr lang="ja-JP" altLang="en-US" sz="1600" dirty="0">
                <a:latin typeface="Meiryo UI" panose="020B0604030504040204" pitchFamily="50" charset="-128"/>
                <a:ea typeface="Meiryo UI" panose="020B0604030504040204" pitchFamily="50" charset="-128"/>
              </a:rPr>
              <a:t>具体的</a:t>
            </a:r>
            <a:r>
              <a:rPr lang="ja-JP" altLang="en-US" sz="1600" dirty="0" smtClean="0">
                <a:latin typeface="Meiryo UI" panose="020B0604030504040204" pitchFamily="50" charset="-128"/>
                <a:ea typeface="Meiryo UI" panose="020B0604030504040204" pitchFamily="50" charset="-128"/>
              </a:rPr>
              <a:t>な取組み例</a:t>
            </a:r>
            <a:endParaRPr kumimoji="1" lang="ja-JP" altLang="en-US" sz="1600" dirty="0">
              <a:latin typeface="Meiryo UI" panose="020B0604030504040204" pitchFamily="50" charset="-128"/>
              <a:ea typeface="Meiryo UI" panose="020B0604030504040204" pitchFamily="50" charset="-128"/>
            </a:endParaRPr>
          </a:p>
        </p:txBody>
      </p:sp>
      <p:sp>
        <p:nvSpPr>
          <p:cNvPr id="74" name="角丸四角形 73"/>
          <p:cNvSpPr/>
          <p:nvPr/>
        </p:nvSpPr>
        <p:spPr>
          <a:xfrm>
            <a:off x="141861" y="896759"/>
            <a:ext cx="5028779" cy="2886035"/>
          </a:xfrm>
          <a:prstGeom prst="round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75" name="角丸四角形 74"/>
          <p:cNvSpPr/>
          <p:nvPr/>
        </p:nvSpPr>
        <p:spPr>
          <a:xfrm>
            <a:off x="278356" y="1008089"/>
            <a:ext cx="4078788" cy="271439"/>
          </a:xfrm>
          <a:prstGeom prst="roundRect">
            <a:avLst/>
          </a:prstGeom>
          <a:noFill/>
          <a:ln w="12700" cap="flat" cmpd="sng" algn="ctr">
            <a:noFill/>
            <a:prstDash val="solid"/>
            <a:miter lim="800000"/>
          </a:ln>
          <a:effectLst/>
        </p:spPr>
        <p:txBody>
          <a:bodyPr wrap="square" rtlCol="0" anchor="ctr">
            <a:noAutofit/>
          </a:bodyPr>
          <a:lstStyle/>
          <a:p>
            <a:pPr>
              <a:spcAft>
                <a:spcPts val="0"/>
              </a:spcAft>
            </a:pPr>
            <a:r>
              <a:rPr lang="ja-JP" altLang="en-US" sz="1100" u="sng" dirty="0" smtClean="0">
                <a:effectLst/>
                <a:latin typeface="Meiryo UI" panose="020B0604030504040204" pitchFamily="50" charset="-128"/>
                <a:ea typeface="Meiryo UI" panose="020B0604030504040204" pitchFamily="50" charset="-128"/>
                <a:cs typeface="ＭＳ Ｐゴシック" panose="020B0600070205080204" pitchFamily="50" charset="-128"/>
              </a:rPr>
              <a:t>区役所と企業店舗での、地域実情に応じた連携の取組み</a:t>
            </a:r>
            <a:endParaRPr lang="ja-JP" sz="1200" u="sng"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grpSp>
        <p:nvGrpSpPr>
          <p:cNvPr id="78" name="グループ化 77"/>
          <p:cNvGrpSpPr/>
          <p:nvPr/>
        </p:nvGrpSpPr>
        <p:grpSpPr>
          <a:xfrm>
            <a:off x="267610" y="2957962"/>
            <a:ext cx="3986715" cy="626028"/>
            <a:chOff x="653837" y="1309638"/>
            <a:chExt cx="8081708" cy="1439956"/>
          </a:xfrm>
        </p:grpSpPr>
        <p:sp>
          <p:nvSpPr>
            <p:cNvPr id="79" name="テキスト ボックス 78"/>
            <p:cNvSpPr txBox="1"/>
            <p:nvPr/>
          </p:nvSpPr>
          <p:spPr>
            <a:xfrm>
              <a:off x="3819185" y="1309638"/>
              <a:ext cx="1768678" cy="53094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smtClean="0">
                  <a:ln>
                    <a:noFill/>
                  </a:ln>
                  <a:solidFill>
                    <a:srgbClr val="FF0000"/>
                  </a:solidFill>
                  <a:effectLst/>
                  <a:uLnTx/>
                  <a:uFillTx/>
                </a:rPr>
                <a:t>ＷＩＮ</a:t>
              </a:r>
              <a:r>
                <a:rPr kumimoji="0" lang="en-US" altLang="ja-JP" sz="900" b="1" i="0" u="none" strike="noStrike" kern="0" cap="none" spc="0" normalizeH="0" baseline="0" noProof="0" dirty="0" smtClean="0">
                  <a:ln>
                    <a:noFill/>
                  </a:ln>
                  <a:solidFill>
                    <a:srgbClr val="FF0000"/>
                  </a:solidFill>
                  <a:effectLst/>
                  <a:uLnTx/>
                  <a:uFillTx/>
                </a:rPr>
                <a:t>×</a:t>
              </a:r>
              <a:r>
                <a:rPr kumimoji="0" lang="ja-JP" altLang="en-US" sz="900" b="1" i="0" u="none" strike="noStrike" kern="0" cap="none" spc="0" normalizeH="0" baseline="0" noProof="0" dirty="0" smtClean="0">
                  <a:ln>
                    <a:noFill/>
                  </a:ln>
                  <a:solidFill>
                    <a:srgbClr val="FF0000"/>
                  </a:solidFill>
                  <a:effectLst/>
                  <a:uLnTx/>
                  <a:uFillTx/>
                </a:rPr>
                <a:t>ＷＩＮ</a:t>
              </a:r>
            </a:p>
          </p:txBody>
        </p:sp>
        <p:sp>
          <p:nvSpPr>
            <p:cNvPr id="80" name="角丸四角形 79"/>
            <p:cNvSpPr/>
            <p:nvPr/>
          </p:nvSpPr>
          <p:spPr>
            <a:xfrm>
              <a:off x="653837" y="1845825"/>
              <a:ext cx="3244523" cy="806324"/>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900" dirty="0" smtClean="0"/>
                <a:t>地域課題の解決や</a:t>
              </a:r>
              <a:endParaRPr lang="en-US" altLang="ja-JP" sz="900" dirty="0" smtClean="0"/>
            </a:p>
            <a:p>
              <a:pPr algn="ctr"/>
              <a:r>
                <a:rPr lang="ja-JP" altLang="en-US" sz="900" dirty="0" smtClean="0"/>
                <a:t>地域の活性化</a:t>
              </a:r>
              <a:endParaRPr lang="ja-JP" altLang="en-US" sz="900" dirty="0"/>
            </a:p>
          </p:txBody>
        </p:sp>
        <p:sp>
          <p:nvSpPr>
            <p:cNvPr id="81" name="角丸四角形 80"/>
            <p:cNvSpPr/>
            <p:nvPr/>
          </p:nvSpPr>
          <p:spPr>
            <a:xfrm>
              <a:off x="5456577" y="1845825"/>
              <a:ext cx="3278968" cy="788308"/>
            </a:xfrm>
            <a:prstGeom prst="round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900" dirty="0"/>
                <a:t>地域</a:t>
              </a:r>
              <a:r>
                <a:rPr lang="ja-JP" altLang="en-US" sz="900" dirty="0" smtClean="0"/>
                <a:t>への貢献、顔の見える関係づくりが可能</a:t>
              </a:r>
              <a:endParaRPr lang="ja-JP" altLang="en-US" sz="900" dirty="0"/>
            </a:p>
          </p:txBody>
        </p:sp>
        <p:pic>
          <p:nvPicPr>
            <p:cNvPr id="82" name="図 81"/>
            <p:cNvPicPr>
              <a:picLocks noChangeAspect="1"/>
            </p:cNvPicPr>
            <p:nvPr/>
          </p:nvPicPr>
          <p:blipFill>
            <a:blip r:embed="rId2"/>
            <a:stretch>
              <a:fillRect/>
            </a:stretch>
          </p:blipFill>
          <p:spPr>
            <a:xfrm>
              <a:off x="4144178" y="1703099"/>
              <a:ext cx="1065135" cy="1046495"/>
            </a:xfrm>
            <a:prstGeom prst="rect">
              <a:avLst/>
            </a:prstGeom>
            <a:ln w="6350">
              <a:noFill/>
              <a:prstDash val="dash"/>
            </a:ln>
          </p:spPr>
        </p:pic>
        <p:sp>
          <p:nvSpPr>
            <p:cNvPr id="83" name="角丸四角形 82"/>
            <p:cNvSpPr/>
            <p:nvPr/>
          </p:nvSpPr>
          <p:spPr>
            <a:xfrm>
              <a:off x="2527881" y="1513500"/>
              <a:ext cx="1287032" cy="352785"/>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大阪市</a:t>
              </a:r>
            </a:p>
          </p:txBody>
        </p:sp>
        <p:sp>
          <p:nvSpPr>
            <p:cNvPr id="84" name="角丸四角形 83"/>
            <p:cNvSpPr/>
            <p:nvPr/>
          </p:nvSpPr>
          <p:spPr>
            <a:xfrm>
              <a:off x="5538578" y="1433184"/>
              <a:ext cx="1340588" cy="391653"/>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連携企業</a:t>
              </a:r>
            </a:p>
          </p:txBody>
        </p:sp>
      </p:grpSp>
      <p:sp>
        <p:nvSpPr>
          <p:cNvPr id="86" name="テキスト ボックス 85"/>
          <p:cNvSpPr txBox="1"/>
          <p:nvPr/>
        </p:nvSpPr>
        <p:spPr>
          <a:xfrm>
            <a:off x="121454" y="509929"/>
            <a:ext cx="3665805" cy="323165"/>
          </a:xfrm>
          <a:prstGeom prst="rect">
            <a:avLst/>
          </a:prstGeom>
          <a:noFill/>
        </p:spPr>
        <p:txBody>
          <a:bodyPr wrap="square" rtlCol="0">
            <a:spAutoFit/>
          </a:bodyPr>
          <a:lstStyle/>
          <a:p>
            <a:r>
              <a:rPr kumimoji="1" lang="ja-JP" altLang="en-US" sz="1500" dirty="0" smtClean="0">
                <a:latin typeface="Meiryo UI" panose="020B0604030504040204" pitchFamily="50" charset="-128"/>
                <a:ea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rPr>
              <a:t>地域活性化に関する</a:t>
            </a:r>
            <a:r>
              <a:rPr kumimoji="1" lang="ja-JP" altLang="en-US" sz="1500" dirty="0" smtClean="0">
                <a:latin typeface="Meiryo UI" panose="020B0604030504040204" pitchFamily="50" charset="-128"/>
                <a:ea typeface="Meiryo UI" panose="020B0604030504040204" pitchFamily="50" charset="-128"/>
              </a:rPr>
              <a:t>取組み</a:t>
            </a:r>
            <a:endParaRPr kumimoji="1" lang="en-US" altLang="ja-JP" sz="1500" dirty="0">
              <a:solidFill>
                <a:srgbClr val="FF0000"/>
              </a:solidFill>
              <a:latin typeface="Meiryo UI" panose="020B0604030504040204" pitchFamily="50" charset="-128"/>
              <a:ea typeface="Meiryo UI" panose="020B0604030504040204" pitchFamily="50" charset="-128"/>
            </a:endParaRPr>
          </a:p>
        </p:txBody>
      </p:sp>
      <p:pic>
        <p:nvPicPr>
          <p:cNvPr id="87" name="図 86"/>
          <p:cNvPicPr/>
          <p:nvPr/>
        </p:nvPicPr>
        <p:blipFill rotWithShape="1">
          <a:blip r:embed="rId3" cstate="print">
            <a:extLst>
              <a:ext uri="{28A0092B-C50C-407E-A947-70E740481C1C}">
                <a14:useLocalDpi xmlns:a14="http://schemas.microsoft.com/office/drawing/2010/main" val="0"/>
              </a:ext>
            </a:extLst>
          </a:blip>
          <a:srcRect/>
          <a:stretch/>
        </p:blipFill>
        <p:spPr>
          <a:xfrm>
            <a:off x="3737746" y="2717442"/>
            <a:ext cx="1068947" cy="355043"/>
          </a:xfrm>
          <a:prstGeom prst="rect">
            <a:avLst/>
          </a:prstGeom>
        </p:spPr>
      </p:pic>
      <p:sp>
        <p:nvSpPr>
          <p:cNvPr id="88" name="角丸四角形 87"/>
          <p:cNvSpPr/>
          <p:nvPr/>
        </p:nvSpPr>
        <p:spPr>
          <a:xfrm>
            <a:off x="157853" y="3922151"/>
            <a:ext cx="5028779" cy="2463915"/>
          </a:xfrm>
          <a:prstGeom prst="round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89" name="角丸四角形 88"/>
          <p:cNvSpPr/>
          <p:nvPr/>
        </p:nvSpPr>
        <p:spPr>
          <a:xfrm>
            <a:off x="268248" y="4103662"/>
            <a:ext cx="2951470" cy="213518"/>
          </a:xfrm>
          <a:prstGeom prst="roundRect">
            <a:avLst/>
          </a:prstGeom>
          <a:noFill/>
          <a:ln w="12700" cap="flat" cmpd="sng" algn="ctr">
            <a:noFill/>
            <a:prstDash val="solid"/>
            <a:miter lim="800000"/>
          </a:ln>
          <a:effectLst/>
        </p:spPr>
        <p:txBody>
          <a:bodyPr wrap="square" rtlCol="0" anchor="ctr">
            <a:noAutofit/>
          </a:bodyPr>
          <a:lstStyle/>
          <a:p>
            <a:pPr>
              <a:spcAft>
                <a:spcPts val="0"/>
              </a:spcAft>
            </a:pPr>
            <a:r>
              <a:rPr lang="ja-JP" altLang="en-US" sz="1100" u="sng" dirty="0">
                <a:latin typeface="Meiryo UI" panose="020B0604030504040204" pitchFamily="50" charset="-128"/>
                <a:ea typeface="Meiryo UI" panose="020B0604030504040204" pitchFamily="50" charset="-128"/>
                <a:cs typeface="ＭＳ Ｐゴシック" panose="020B0600070205080204" pitchFamily="50" charset="-128"/>
              </a:rPr>
              <a:t>大阪市</a:t>
            </a:r>
            <a:r>
              <a:rPr lang="en-US" altLang="ja-JP" sz="1100" u="sng" dirty="0">
                <a:latin typeface="Meiryo UI" panose="020B0604030504040204" pitchFamily="50" charset="-128"/>
                <a:ea typeface="Meiryo UI" panose="020B0604030504040204" pitchFamily="50" charset="-128"/>
                <a:cs typeface="ＭＳ Ｐゴシック" panose="020B0600070205080204" pitchFamily="50" charset="-128"/>
              </a:rPr>
              <a:t>×</a:t>
            </a:r>
            <a:r>
              <a:rPr lang="ja-JP" altLang="en-US" sz="1100" u="sng" dirty="0">
                <a:latin typeface="Meiryo UI" panose="020B0604030504040204" pitchFamily="50" charset="-128"/>
                <a:ea typeface="Meiryo UI" panose="020B0604030504040204" pitchFamily="50" charset="-128"/>
                <a:cs typeface="ＭＳ Ｐゴシック" panose="020B0600070205080204" pitchFamily="50" charset="-128"/>
              </a:rPr>
              <a:t>吉本興業　地域活性化プロジェクト</a:t>
            </a:r>
            <a:endParaRPr lang="ja-JP" sz="1100" u="sng"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pic>
        <p:nvPicPr>
          <p:cNvPr id="103" name="図 102"/>
          <p:cNvPicPr/>
          <p:nvPr/>
        </p:nvPicPr>
        <p:blipFill>
          <a:blip r:embed="rId4" cstate="print">
            <a:extLst>
              <a:ext uri="{28A0092B-C50C-407E-A947-70E740481C1C}">
                <a14:useLocalDpi xmlns:a14="http://schemas.microsoft.com/office/drawing/2010/main" val="0"/>
              </a:ext>
            </a:extLst>
          </a:blip>
          <a:stretch>
            <a:fillRect/>
          </a:stretch>
        </p:blipFill>
        <p:spPr>
          <a:xfrm>
            <a:off x="314705" y="4557666"/>
            <a:ext cx="1553432" cy="723143"/>
          </a:xfrm>
          <a:prstGeom prst="rect">
            <a:avLst/>
          </a:prstGeom>
        </p:spPr>
      </p:pic>
      <p:grpSp>
        <p:nvGrpSpPr>
          <p:cNvPr id="5" name="グループ化 4"/>
          <p:cNvGrpSpPr/>
          <p:nvPr/>
        </p:nvGrpSpPr>
        <p:grpSpPr>
          <a:xfrm>
            <a:off x="321047" y="5546657"/>
            <a:ext cx="4095132" cy="691010"/>
            <a:chOff x="205107" y="4084589"/>
            <a:chExt cx="8359647" cy="1672244"/>
          </a:xfrm>
        </p:grpSpPr>
        <p:sp>
          <p:nvSpPr>
            <p:cNvPr id="104" name="角丸四角形 103"/>
            <p:cNvSpPr/>
            <p:nvPr/>
          </p:nvSpPr>
          <p:spPr>
            <a:xfrm>
              <a:off x="205107" y="4601622"/>
              <a:ext cx="3497882" cy="1155211"/>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rPr>
                <a:t>笑いを通じた地域の活性化「わかりやすく伝える</a:t>
              </a:r>
              <a:r>
                <a:rPr kumimoji="0" lang="ja-JP" altLang="en-US" sz="900" kern="0" dirty="0">
                  <a:solidFill>
                    <a:prstClr val="black"/>
                  </a:solidFill>
                  <a:latin typeface="+mn-ea"/>
                </a:rPr>
                <a:t>力</a:t>
              </a:r>
              <a:r>
                <a:rPr kumimoji="0" lang="ja-JP" altLang="en-US" sz="9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rPr>
                <a:t>」による区政情報等の発信</a:t>
              </a:r>
            </a:p>
          </p:txBody>
        </p:sp>
        <p:sp>
          <p:nvSpPr>
            <p:cNvPr id="105" name="角丸四角形 104"/>
            <p:cNvSpPr/>
            <p:nvPr/>
          </p:nvSpPr>
          <p:spPr>
            <a:xfrm>
              <a:off x="5170030" y="4640412"/>
              <a:ext cx="3394724" cy="982638"/>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若手芸人の活躍の場の確保</a:t>
              </a:r>
              <a:endParaRPr kumimoji="0" lang="en-US" altLang="ja-JP" sz="9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kern="0" dirty="0" smtClean="0">
                  <a:solidFill>
                    <a:prstClr val="black"/>
                  </a:solidFill>
                  <a:latin typeface="Calibri" panose="020F0502020204030204"/>
                  <a:ea typeface="ＭＳ Ｐゴシック" panose="020B0600070205080204" pitchFamily="50" charset="-128"/>
                </a:rPr>
                <a:t>地域に直接笑いを届けられる機会を得る</a:t>
              </a:r>
              <a:endParaRPr kumimoji="0" lang="ja-JP" altLang="en-US" sz="9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106" name="図 105"/>
            <p:cNvPicPr>
              <a:picLocks noChangeAspect="1"/>
            </p:cNvPicPr>
            <p:nvPr/>
          </p:nvPicPr>
          <p:blipFill>
            <a:blip r:embed="rId2"/>
            <a:stretch>
              <a:fillRect/>
            </a:stretch>
          </p:blipFill>
          <p:spPr>
            <a:xfrm>
              <a:off x="3810682" y="4383256"/>
              <a:ext cx="1208307" cy="1187162"/>
            </a:xfrm>
            <a:prstGeom prst="rect">
              <a:avLst/>
            </a:prstGeom>
            <a:ln w="6350">
              <a:noFill/>
              <a:prstDash val="dash"/>
            </a:ln>
          </p:spPr>
        </p:pic>
        <p:sp>
          <p:nvSpPr>
            <p:cNvPr id="107" name="テキスト ボックス 106"/>
            <p:cNvSpPr txBox="1"/>
            <p:nvPr/>
          </p:nvSpPr>
          <p:spPr>
            <a:xfrm>
              <a:off x="3536109" y="4084589"/>
              <a:ext cx="1768677" cy="167224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smtClean="0">
                  <a:ln>
                    <a:noFill/>
                  </a:ln>
                  <a:solidFill>
                    <a:srgbClr val="FF0000"/>
                  </a:solidFill>
                  <a:effectLst/>
                  <a:uLnTx/>
                  <a:uFillTx/>
                </a:rPr>
                <a:t>ＷＩＮ</a:t>
              </a:r>
              <a:r>
                <a:rPr kumimoji="0" lang="en-US" altLang="ja-JP" sz="900" b="1" i="0" u="none" strike="noStrike" kern="0" cap="none" spc="0" normalizeH="0" baseline="0" noProof="0" dirty="0" smtClean="0">
                  <a:ln>
                    <a:noFill/>
                  </a:ln>
                  <a:solidFill>
                    <a:srgbClr val="FF0000"/>
                  </a:solidFill>
                  <a:effectLst/>
                  <a:uLnTx/>
                  <a:uFillTx/>
                </a:rPr>
                <a:t>×</a:t>
              </a:r>
              <a:r>
                <a:rPr kumimoji="0" lang="ja-JP" altLang="en-US" sz="900" b="1" i="0" u="none" strike="noStrike" kern="0" cap="none" spc="0" normalizeH="0" baseline="0" noProof="0" dirty="0" smtClean="0">
                  <a:ln>
                    <a:noFill/>
                  </a:ln>
                  <a:solidFill>
                    <a:srgbClr val="FF0000"/>
                  </a:solidFill>
                  <a:effectLst/>
                  <a:uLnTx/>
                  <a:uFillTx/>
                </a:rPr>
                <a:t>ＷＩＮ</a:t>
              </a:r>
            </a:p>
          </p:txBody>
        </p:sp>
        <p:sp>
          <p:nvSpPr>
            <p:cNvPr id="108" name="角丸四角形 107"/>
            <p:cNvSpPr/>
            <p:nvPr/>
          </p:nvSpPr>
          <p:spPr>
            <a:xfrm>
              <a:off x="2299945" y="4217924"/>
              <a:ext cx="1156675" cy="365979"/>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smtClean="0">
                  <a:ln>
                    <a:noFill/>
                  </a:ln>
                  <a:solidFill>
                    <a:prstClr val="black"/>
                  </a:solidFill>
                  <a:effectLst/>
                  <a:uLnTx/>
                  <a:uFillTx/>
                </a:rPr>
                <a:t>大阪市</a:t>
              </a:r>
            </a:p>
          </p:txBody>
        </p:sp>
        <p:sp>
          <p:nvSpPr>
            <p:cNvPr id="109" name="角丸四角形 108"/>
            <p:cNvSpPr/>
            <p:nvPr/>
          </p:nvSpPr>
          <p:spPr>
            <a:xfrm>
              <a:off x="5369875" y="4127220"/>
              <a:ext cx="1480818" cy="449827"/>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smtClean="0">
                  <a:ln>
                    <a:noFill/>
                  </a:ln>
                  <a:solidFill>
                    <a:prstClr val="black"/>
                  </a:solidFill>
                  <a:effectLst/>
                  <a:uLnTx/>
                  <a:uFillTx/>
                </a:rPr>
                <a:t>連携企業</a:t>
              </a:r>
            </a:p>
          </p:txBody>
        </p:sp>
      </p:grpSp>
      <p:grpSp>
        <p:nvGrpSpPr>
          <p:cNvPr id="8" name="グループ化 7"/>
          <p:cNvGrpSpPr/>
          <p:nvPr/>
        </p:nvGrpSpPr>
        <p:grpSpPr>
          <a:xfrm>
            <a:off x="203343" y="1558691"/>
            <a:ext cx="2256184" cy="1213228"/>
            <a:chOff x="2483768" y="2525797"/>
            <a:chExt cx="4104456" cy="2640482"/>
          </a:xfrm>
        </p:grpSpPr>
        <p:sp>
          <p:nvSpPr>
            <p:cNvPr id="111" name="角丸四角形 110"/>
            <p:cNvSpPr/>
            <p:nvPr/>
          </p:nvSpPr>
          <p:spPr>
            <a:xfrm>
              <a:off x="2483768" y="2525797"/>
              <a:ext cx="4104456" cy="2640482"/>
            </a:xfrm>
            <a:prstGeom prst="roundRect">
              <a:avLst>
                <a:gd name="adj" fmla="val 5926"/>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sz="900"/>
            </a:p>
          </p:txBody>
        </p:sp>
        <p:pic>
          <p:nvPicPr>
            <p:cNvPr id="112" name="Picture 3" descr="C:\Users\i3941172\Desktop\握手.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41632" y="3560052"/>
              <a:ext cx="1002165" cy="1006638"/>
            </a:xfrm>
            <a:prstGeom prst="rect">
              <a:avLst/>
            </a:prstGeom>
            <a:noFill/>
            <a:extLst>
              <a:ext uri="{909E8E84-426E-40DD-AFC4-6F175D3DCCD1}">
                <a14:hiddenFill xmlns:a14="http://schemas.microsoft.com/office/drawing/2010/main">
                  <a:solidFill>
                    <a:srgbClr val="FFFFFF"/>
                  </a:solidFill>
                </a14:hiddenFill>
              </a:ext>
            </a:extLst>
          </p:spPr>
        </p:pic>
        <p:sp>
          <p:nvSpPr>
            <p:cNvPr id="113" name="円/楕円 112"/>
            <p:cNvSpPr/>
            <p:nvPr/>
          </p:nvSpPr>
          <p:spPr>
            <a:xfrm>
              <a:off x="2757975" y="2636912"/>
              <a:ext cx="1378800" cy="90720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700" b="1" dirty="0" smtClean="0"/>
                <a:t>大阪市</a:t>
              </a:r>
              <a:endParaRPr kumimoji="1" lang="en-US" altLang="ja-JP" sz="700" b="1" dirty="0" smtClean="0"/>
            </a:p>
            <a:p>
              <a:pPr algn="ctr"/>
              <a:r>
                <a:rPr lang="en-US" altLang="ja-JP" sz="700" b="1" dirty="0"/>
                <a:t>24</a:t>
              </a:r>
              <a:r>
                <a:rPr lang="ja-JP" altLang="en-US" sz="700" b="1" dirty="0"/>
                <a:t>区役所</a:t>
              </a:r>
              <a:endParaRPr kumimoji="1" lang="ja-JP" altLang="en-US" sz="700" b="1" dirty="0"/>
            </a:p>
          </p:txBody>
        </p:sp>
        <p:sp>
          <p:nvSpPr>
            <p:cNvPr id="114" name="円/楕円 113"/>
            <p:cNvSpPr/>
            <p:nvPr/>
          </p:nvSpPr>
          <p:spPr>
            <a:xfrm>
              <a:off x="5004048" y="2636934"/>
              <a:ext cx="1379665" cy="90715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600" b="1" dirty="0" smtClean="0"/>
                <a:t>大阪シティ</a:t>
              </a:r>
              <a:endParaRPr kumimoji="1" lang="en-US" altLang="ja-JP" sz="600" b="1" dirty="0" smtClean="0"/>
            </a:p>
            <a:p>
              <a:pPr algn="ctr"/>
              <a:r>
                <a:rPr lang="ja-JP" altLang="en-US" sz="600" b="1" dirty="0" smtClean="0"/>
                <a:t>信用金庫</a:t>
              </a:r>
              <a:endParaRPr kumimoji="1" lang="en-US" altLang="ja-JP" sz="600" b="1" dirty="0" smtClean="0"/>
            </a:p>
            <a:p>
              <a:pPr algn="ctr"/>
              <a:r>
                <a:rPr lang="ja-JP" altLang="en-US" sz="600" b="1" dirty="0" smtClean="0"/>
                <a:t>市内</a:t>
              </a:r>
              <a:r>
                <a:rPr lang="en-US" altLang="ja-JP" sz="600" b="1" dirty="0" smtClean="0"/>
                <a:t>43</a:t>
              </a:r>
              <a:r>
                <a:rPr lang="ja-JP" altLang="en-US" sz="600" b="1" dirty="0" smtClean="0"/>
                <a:t>店舗</a:t>
              </a:r>
              <a:endParaRPr kumimoji="1" lang="ja-JP" altLang="en-US" sz="600" b="1" dirty="0"/>
            </a:p>
          </p:txBody>
        </p:sp>
        <p:pic>
          <p:nvPicPr>
            <p:cNvPr id="115" name="Picture 8" descr="C:\Users\i3941172\Desktop\会社.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17802" y="3696339"/>
              <a:ext cx="430062" cy="380733"/>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8" descr="C:\Users\i3941172\Desktop\会社.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93692" y="4437112"/>
              <a:ext cx="430062" cy="380733"/>
            </a:xfrm>
            <a:prstGeom prst="rect">
              <a:avLst/>
            </a:prstGeom>
            <a:noFill/>
            <a:extLst>
              <a:ext uri="{909E8E84-426E-40DD-AFC4-6F175D3DCCD1}">
                <a14:hiddenFill xmlns:a14="http://schemas.microsoft.com/office/drawing/2010/main">
                  <a:solidFill>
                    <a:srgbClr val="FFFFFF"/>
                  </a:solidFill>
                </a14:hiddenFill>
              </a:ext>
            </a:extLst>
          </p:spPr>
        </p:pic>
        <p:pic>
          <p:nvPicPr>
            <p:cNvPr id="117" name="Picture 8" descr="C:\Users\i3941172\Desktop\会社.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843808" y="4581128"/>
              <a:ext cx="430062" cy="380733"/>
            </a:xfrm>
            <a:prstGeom prst="rect">
              <a:avLst/>
            </a:prstGeom>
            <a:noFill/>
            <a:extLst>
              <a:ext uri="{909E8E84-426E-40DD-AFC4-6F175D3DCCD1}">
                <a14:hiddenFill xmlns:a14="http://schemas.microsoft.com/office/drawing/2010/main">
                  <a:solidFill>
                    <a:srgbClr val="FFFFFF"/>
                  </a:solidFill>
                </a14:hiddenFill>
              </a:ext>
            </a:extLst>
          </p:spPr>
        </p:pic>
        <p:pic>
          <p:nvPicPr>
            <p:cNvPr id="118" name="Picture 8" descr="C:\Users\i3941172\Desktop\会社.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47375" y="3768347"/>
              <a:ext cx="430062" cy="380733"/>
            </a:xfrm>
            <a:prstGeom prst="rect">
              <a:avLst/>
            </a:prstGeom>
            <a:noFill/>
            <a:extLst>
              <a:ext uri="{909E8E84-426E-40DD-AFC4-6F175D3DCCD1}">
                <a14:hiddenFill xmlns:a14="http://schemas.microsoft.com/office/drawing/2010/main">
                  <a:solidFill>
                    <a:srgbClr val="FFFFFF"/>
                  </a:solidFill>
                </a14:hiddenFill>
              </a:ext>
            </a:extLst>
          </p:spPr>
        </p:pic>
        <p:pic>
          <p:nvPicPr>
            <p:cNvPr id="119" name="Picture 8" descr="C:\Users\i3941172\Desktop\会社.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47576" y="4158191"/>
              <a:ext cx="430062" cy="380733"/>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8" descr="C:\Users\i3941172\Desktop\会社.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27784" y="4077072"/>
              <a:ext cx="430062" cy="380733"/>
            </a:xfrm>
            <a:prstGeom prst="rect">
              <a:avLst/>
            </a:prstGeom>
            <a:noFill/>
            <a:extLst>
              <a:ext uri="{909E8E84-426E-40DD-AFC4-6F175D3DCCD1}">
                <a14:hiddenFill xmlns:a14="http://schemas.microsoft.com/office/drawing/2010/main">
                  <a:solidFill>
                    <a:srgbClr val="FFFFFF"/>
                  </a:solidFill>
                </a14:hiddenFill>
              </a:ext>
            </a:extLst>
          </p:spPr>
        </p:pic>
        <p:pic>
          <p:nvPicPr>
            <p:cNvPr id="121" name="Picture 2" descr="C:\Users\i3941172\Desktop\ビル.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99864" y="4664015"/>
              <a:ext cx="384979" cy="373118"/>
            </a:xfrm>
            <a:prstGeom prst="rect">
              <a:avLst/>
            </a:prstGeom>
            <a:solidFill>
              <a:schemeClr val="accent1">
                <a:alpha val="0"/>
              </a:schemeClr>
            </a:solidFill>
          </p:spPr>
        </p:pic>
        <p:pic>
          <p:nvPicPr>
            <p:cNvPr id="122" name="Picture 2" descr="C:\Users\i3941172\Desktop\ビル.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71159" y="4643696"/>
              <a:ext cx="384979" cy="373118"/>
            </a:xfrm>
            <a:prstGeom prst="rect">
              <a:avLst/>
            </a:prstGeom>
            <a:solidFill>
              <a:schemeClr val="accent1">
                <a:alpha val="0"/>
              </a:schemeClr>
            </a:solidFill>
          </p:spPr>
        </p:pic>
        <p:pic>
          <p:nvPicPr>
            <p:cNvPr id="123" name="Picture 2" descr="C:\Users\i3941172\Desktop\ビル.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45116" y="4109954"/>
              <a:ext cx="384979" cy="373118"/>
            </a:xfrm>
            <a:prstGeom prst="rect">
              <a:avLst/>
            </a:prstGeom>
            <a:solidFill>
              <a:schemeClr val="accent1">
                <a:alpha val="0"/>
              </a:schemeClr>
            </a:solidFill>
          </p:spPr>
        </p:pic>
        <p:pic>
          <p:nvPicPr>
            <p:cNvPr id="124" name="Picture 2" descr="C:\Users\i3941172\Desktop\ビル.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98022" y="4248676"/>
              <a:ext cx="384979" cy="373118"/>
            </a:xfrm>
            <a:prstGeom prst="rect">
              <a:avLst/>
            </a:prstGeom>
            <a:solidFill>
              <a:schemeClr val="accent1">
                <a:alpha val="0"/>
              </a:schemeClr>
            </a:solidFill>
          </p:spPr>
        </p:pic>
        <p:pic>
          <p:nvPicPr>
            <p:cNvPr id="125" name="Picture 2" descr="C:\Users\i3941172\Desktop\ビル.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84477" y="4208010"/>
              <a:ext cx="384979" cy="373118"/>
            </a:xfrm>
            <a:prstGeom prst="rect">
              <a:avLst/>
            </a:prstGeom>
            <a:solidFill>
              <a:schemeClr val="accent1">
                <a:alpha val="0"/>
              </a:schemeClr>
            </a:solidFill>
          </p:spPr>
        </p:pic>
        <p:pic>
          <p:nvPicPr>
            <p:cNvPr id="126" name="Picture 2" descr="C:\Users\i3941172\Desktop\ビル.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501390" y="3642094"/>
              <a:ext cx="384979" cy="373118"/>
            </a:xfrm>
            <a:prstGeom prst="rect">
              <a:avLst/>
            </a:prstGeom>
            <a:solidFill>
              <a:schemeClr val="accent1">
                <a:alpha val="0"/>
              </a:schemeClr>
            </a:solidFill>
          </p:spPr>
        </p:pic>
        <p:pic>
          <p:nvPicPr>
            <p:cNvPr id="127" name="Picture 2" descr="C:\Users\i3941172\Desktop\ビル.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70161" y="3671367"/>
              <a:ext cx="384979" cy="373118"/>
            </a:xfrm>
            <a:prstGeom prst="rect">
              <a:avLst/>
            </a:prstGeom>
            <a:solidFill>
              <a:schemeClr val="accent1">
                <a:alpha val="0"/>
              </a:schemeClr>
            </a:solidFill>
          </p:spPr>
        </p:pic>
        <p:pic>
          <p:nvPicPr>
            <p:cNvPr id="128" name="Picture 2" descr="C:\Users\i3941172\Desktop\ビル.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17098" y="3729468"/>
              <a:ext cx="384979" cy="373118"/>
            </a:xfrm>
            <a:prstGeom prst="rect">
              <a:avLst/>
            </a:prstGeom>
            <a:solidFill>
              <a:schemeClr val="accent1">
                <a:alpha val="0"/>
              </a:schemeClr>
            </a:solidFill>
          </p:spPr>
        </p:pic>
        <p:sp>
          <p:nvSpPr>
            <p:cNvPr id="130" name="四方向矢印 129"/>
            <p:cNvSpPr/>
            <p:nvPr/>
          </p:nvSpPr>
          <p:spPr>
            <a:xfrm rot="2693325">
              <a:off x="4297371" y="2844940"/>
              <a:ext cx="490677" cy="491145"/>
            </a:xfrm>
            <a:prstGeom prst="quadArrow">
              <a:avLst>
                <a:gd name="adj1" fmla="val 7498"/>
                <a:gd name="adj2" fmla="val 3749"/>
                <a:gd name="adj3" fmla="val 813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700"/>
            </a:p>
          </p:txBody>
        </p:sp>
      </p:grpSp>
      <p:sp>
        <p:nvSpPr>
          <p:cNvPr id="11" name="テキスト ボックス 10"/>
          <p:cNvSpPr txBox="1"/>
          <p:nvPr/>
        </p:nvSpPr>
        <p:spPr>
          <a:xfrm>
            <a:off x="2393168" y="1363922"/>
            <a:ext cx="2756482" cy="1223412"/>
          </a:xfrm>
          <a:prstGeom prst="rect">
            <a:avLst/>
          </a:prstGeom>
          <a:noFill/>
        </p:spPr>
        <p:txBody>
          <a:bodyPr wrap="square" rtlCol="0">
            <a:spAutoFit/>
          </a:bodyPr>
          <a:lstStyle/>
          <a:p>
            <a:r>
              <a:rPr lang="ja-JP" altLang="en-US" sz="1050" dirty="0" smtClean="0">
                <a:latin typeface="Meiryo UI" panose="020B0604030504040204" pitchFamily="50" charset="-128"/>
                <a:ea typeface="Meiryo UI" panose="020B0604030504040204" pitchFamily="50" charset="-128"/>
              </a:rPr>
              <a:t>各区役所と大阪シティ信用金庫の各店舗が顔の見える関係を作り、様々な取組を実施</a:t>
            </a:r>
            <a:endParaRPr lang="en-US" altLang="ja-JP" sz="1050" dirty="0" smtClean="0">
              <a:latin typeface="Meiryo UI" panose="020B0604030504040204" pitchFamily="50" charset="-128"/>
              <a:ea typeface="Meiryo UI" panose="020B0604030504040204" pitchFamily="50" charset="-128"/>
            </a:endParaRPr>
          </a:p>
          <a:p>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主な取組</a:t>
            </a:r>
            <a:r>
              <a:rPr lang="en-US" altLang="ja-JP" sz="1050" dirty="0" smtClean="0">
                <a:latin typeface="Meiryo UI" panose="020B0604030504040204" pitchFamily="50" charset="-128"/>
                <a:ea typeface="Meiryo UI" panose="020B0604030504040204" pitchFamily="50" charset="-128"/>
              </a:rPr>
              <a:t>】</a:t>
            </a:r>
            <a:endParaRPr lang="ja-JP" altLang="en-US"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・区主催イベントのポスター掲示等、広報協力</a:t>
            </a:r>
          </a:p>
          <a:p>
            <a:r>
              <a:rPr lang="ja-JP" altLang="en-US" sz="1050" dirty="0">
                <a:latin typeface="Meiryo UI" panose="020B0604030504040204" pitchFamily="50" charset="-128"/>
                <a:ea typeface="Meiryo UI" panose="020B0604030504040204" pitchFamily="50" charset="-128"/>
              </a:rPr>
              <a:t>　・地域見守りネットワーク関係事業への協力</a:t>
            </a:r>
          </a:p>
          <a:p>
            <a:r>
              <a:rPr lang="ja-JP" altLang="en-US" sz="1050" dirty="0">
                <a:latin typeface="Meiryo UI" panose="020B0604030504040204" pitchFamily="50" charset="-128"/>
                <a:ea typeface="Meiryo UI" panose="020B0604030504040204" pitchFamily="50" charset="-128"/>
              </a:rPr>
              <a:t>　・大規模災害時における協力事業所への登録</a:t>
            </a:r>
          </a:p>
          <a:p>
            <a:r>
              <a:rPr lang="ja-JP" altLang="en-US" sz="1050" dirty="0">
                <a:latin typeface="Meiryo UI" panose="020B0604030504040204" pitchFamily="50" charset="-128"/>
                <a:ea typeface="Meiryo UI" panose="020B0604030504040204" pitchFamily="50" charset="-128"/>
              </a:rPr>
              <a:t>　・「子ども</a:t>
            </a:r>
            <a:r>
              <a:rPr lang="en-US" altLang="ja-JP" sz="1050" dirty="0">
                <a:latin typeface="Meiryo UI" panose="020B0604030504040204" pitchFamily="50" charset="-128"/>
                <a:ea typeface="Meiryo UI" panose="020B0604030504040204" pitchFamily="50" charset="-128"/>
              </a:rPr>
              <a:t>110</a:t>
            </a:r>
            <a:r>
              <a:rPr lang="ja-JP" altLang="en-US" sz="1050" dirty="0">
                <a:latin typeface="Meiryo UI" panose="020B0604030504040204" pitchFamily="50" charset="-128"/>
                <a:ea typeface="Meiryo UI" panose="020B0604030504040204" pitchFamily="50" charset="-128"/>
              </a:rPr>
              <a:t>番の家」運動への協力　　など</a:t>
            </a:r>
          </a:p>
        </p:txBody>
      </p:sp>
      <p:sp>
        <p:nvSpPr>
          <p:cNvPr id="145" name="角丸四角形 144"/>
          <p:cNvSpPr/>
          <p:nvPr/>
        </p:nvSpPr>
        <p:spPr>
          <a:xfrm>
            <a:off x="5360909" y="896760"/>
            <a:ext cx="3627196" cy="5489306"/>
          </a:xfrm>
          <a:prstGeom prst="round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46" name="角丸四角形 145"/>
          <p:cNvSpPr/>
          <p:nvPr/>
        </p:nvSpPr>
        <p:spPr>
          <a:xfrm>
            <a:off x="5523205" y="1054352"/>
            <a:ext cx="3002609" cy="488971"/>
          </a:xfrm>
          <a:prstGeom prst="roundRect">
            <a:avLst/>
          </a:prstGeom>
          <a:noFill/>
          <a:ln w="12700" cap="flat" cmpd="sng" algn="ctr">
            <a:noFill/>
            <a:prstDash val="solid"/>
            <a:miter lim="800000"/>
          </a:ln>
          <a:effectLst/>
        </p:spPr>
        <p:txBody>
          <a:bodyPr wrap="square" rtlCol="0" anchor="ctr">
            <a:noAutofit/>
          </a:bodyPr>
          <a:lstStyle/>
          <a:p>
            <a:pPr>
              <a:spcAft>
                <a:spcPts val="0"/>
              </a:spcAft>
            </a:pPr>
            <a:r>
              <a:rPr lang="ja-JP" altLang="en-US" sz="1100" u="sng" dirty="0" smtClean="0">
                <a:latin typeface="Meiryo UI" panose="020B0604030504040204" pitchFamily="50" charset="-128"/>
                <a:ea typeface="Meiryo UI" panose="020B0604030504040204" pitchFamily="50" charset="-128"/>
                <a:cs typeface="ＭＳ Ｐゴシック" panose="020B0600070205080204" pitchFamily="50" charset="-128"/>
              </a:rPr>
              <a:t>店舗でのポスター</a:t>
            </a:r>
            <a:r>
              <a:rPr lang="ja-JP" altLang="en-US" sz="1100" u="sng" dirty="0">
                <a:latin typeface="Meiryo UI" panose="020B0604030504040204" pitchFamily="50" charset="-128"/>
                <a:ea typeface="Meiryo UI" panose="020B0604030504040204" pitchFamily="50" charset="-128"/>
                <a:cs typeface="ＭＳ Ｐゴシック" panose="020B0600070205080204" pitchFamily="50" charset="-128"/>
              </a:rPr>
              <a:t>掲示</a:t>
            </a:r>
            <a:r>
              <a:rPr lang="ja-JP" altLang="en-US" sz="1100" u="sng" dirty="0" smtClean="0">
                <a:latin typeface="Meiryo UI" panose="020B0604030504040204" pitchFamily="50" charset="-128"/>
                <a:ea typeface="Meiryo UI" panose="020B0604030504040204" pitchFamily="50" charset="-128"/>
                <a:cs typeface="ＭＳ Ｐゴシック" panose="020B0600070205080204" pitchFamily="50" charset="-128"/>
              </a:rPr>
              <a:t>やイベント</a:t>
            </a:r>
            <a:r>
              <a:rPr lang="ja-JP" altLang="en-US" sz="1100" u="sng" dirty="0">
                <a:latin typeface="Meiryo UI" panose="020B0604030504040204" pitchFamily="50" charset="-128"/>
                <a:ea typeface="Meiryo UI" panose="020B0604030504040204" pitchFamily="50" charset="-128"/>
                <a:cs typeface="ＭＳ Ｐゴシック" panose="020B0600070205080204" pitchFamily="50" charset="-128"/>
              </a:rPr>
              <a:t>開催などに</a:t>
            </a:r>
            <a:r>
              <a:rPr lang="ja-JP" altLang="en-US" sz="1100" u="sng" dirty="0" smtClean="0">
                <a:latin typeface="Meiryo UI" panose="020B0604030504040204" pitchFamily="50" charset="-128"/>
                <a:ea typeface="Meiryo UI" panose="020B0604030504040204" pitchFamily="50" charset="-128"/>
                <a:cs typeface="ＭＳ Ｐゴシック" panose="020B0600070205080204" pitchFamily="50" charset="-128"/>
              </a:rPr>
              <a:t>よる</a:t>
            </a:r>
            <a:endParaRPr lang="en-US" altLang="ja-JP" sz="1100" u="sng" dirty="0" smtClean="0">
              <a:latin typeface="Meiryo UI" panose="020B0604030504040204" pitchFamily="50" charset="-128"/>
              <a:ea typeface="Meiryo UI" panose="020B0604030504040204" pitchFamily="50" charset="-128"/>
              <a:cs typeface="ＭＳ Ｐゴシック" panose="020B0600070205080204" pitchFamily="50" charset="-128"/>
            </a:endParaRPr>
          </a:p>
          <a:p>
            <a:pPr>
              <a:spcAft>
                <a:spcPts val="0"/>
              </a:spcAft>
            </a:pPr>
            <a:r>
              <a:rPr lang="ja-JP" altLang="en-US" sz="1100" u="sng" dirty="0" smtClean="0">
                <a:latin typeface="Meiryo UI" panose="020B0604030504040204" pitchFamily="50" charset="-128"/>
                <a:ea typeface="Meiryo UI" panose="020B0604030504040204" pitchFamily="50" charset="-128"/>
                <a:cs typeface="ＭＳ Ｐゴシック" panose="020B0600070205080204" pitchFamily="50" charset="-128"/>
              </a:rPr>
              <a:t>区政</a:t>
            </a:r>
            <a:r>
              <a:rPr lang="ja-JP" altLang="en-US" sz="1100" u="sng" dirty="0">
                <a:latin typeface="Meiryo UI" panose="020B0604030504040204" pitchFamily="50" charset="-128"/>
                <a:ea typeface="Meiryo UI" panose="020B0604030504040204" pitchFamily="50" charset="-128"/>
                <a:cs typeface="ＭＳ Ｐゴシック" panose="020B0600070205080204" pitchFamily="50" charset="-128"/>
              </a:rPr>
              <a:t>・市政ＰＲ</a:t>
            </a:r>
            <a:endParaRPr lang="ja-JP" sz="1100" u="sng" dirty="0">
              <a:effectLst/>
              <a:latin typeface="Meiryo UI" panose="020B0604030504040204" pitchFamily="50" charset="-128"/>
              <a:ea typeface="Meiryo UI" panose="020B0604030504040204" pitchFamily="50" charset="-128"/>
              <a:cs typeface="ＭＳ Ｐゴシック" panose="020B0600070205080204" pitchFamily="50" charset="-128"/>
            </a:endParaRPr>
          </a:p>
        </p:txBody>
      </p:sp>
      <p:pic>
        <p:nvPicPr>
          <p:cNvPr id="148" name="図 147"/>
          <p:cNvPicPr/>
          <p:nvPr/>
        </p:nvPicPr>
        <p:blipFill rotWithShape="1">
          <a:blip r:embed="rId8" cstate="print">
            <a:extLst>
              <a:ext uri="{28A0092B-C50C-407E-A947-70E740481C1C}">
                <a14:useLocalDpi xmlns:a14="http://schemas.microsoft.com/office/drawing/2010/main" val="0"/>
              </a:ext>
            </a:extLst>
          </a:blip>
          <a:srcRect/>
          <a:stretch/>
        </p:blipFill>
        <p:spPr>
          <a:xfrm>
            <a:off x="6963646" y="4147618"/>
            <a:ext cx="933450" cy="334850"/>
          </a:xfrm>
          <a:prstGeom prst="rect">
            <a:avLst/>
          </a:prstGeom>
        </p:spPr>
      </p:pic>
      <p:pic>
        <p:nvPicPr>
          <p:cNvPr id="149" name="図 148"/>
          <p:cNvPicPr/>
          <p:nvPr/>
        </p:nvPicPr>
        <p:blipFill>
          <a:blip r:embed="rId9" cstate="print">
            <a:extLst>
              <a:ext uri="{28A0092B-C50C-407E-A947-70E740481C1C}">
                <a14:useLocalDpi xmlns:a14="http://schemas.microsoft.com/office/drawing/2010/main" val="0"/>
              </a:ext>
            </a:extLst>
          </a:blip>
          <a:stretch>
            <a:fillRect/>
          </a:stretch>
        </p:blipFill>
        <p:spPr>
          <a:xfrm>
            <a:off x="5475547" y="4474575"/>
            <a:ext cx="1236830" cy="741422"/>
          </a:xfrm>
          <a:prstGeom prst="rect">
            <a:avLst/>
          </a:prstGeom>
        </p:spPr>
      </p:pic>
      <p:grpSp>
        <p:nvGrpSpPr>
          <p:cNvPr id="150" name="グループ化 149"/>
          <p:cNvGrpSpPr/>
          <p:nvPr/>
        </p:nvGrpSpPr>
        <p:grpSpPr>
          <a:xfrm>
            <a:off x="5485744" y="5331234"/>
            <a:ext cx="3341558" cy="781397"/>
            <a:chOff x="1711481" y="4846124"/>
            <a:chExt cx="6294194" cy="1892791"/>
          </a:xfrm>
        </p:grpSpPr>
        <p:sp>
          <p:nvSpPr>
            <p:cNvPr id="151" name="角丸四角形 150"/>
            <p:cNvSpPr/>
            <p:nvPr/>
          </p:nvSpPr>
          <p:spPr>
            <a:xfrm>
              <a:off x="1711481" y="5255512"/>
              <a:ext cx="2357269" cy="990023"/>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幅広い層への</a:t>
              </a:r>
              <a:endParaRPr kumimoji="0" lang="en-US" altLang="ja-JP" sz="9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ＰＲが可能</a:t>
              </a:r>
            </a:p>
          </p:txBody>
        </p:sp>
        <p:sp>
          <p:nvSpPr>
            <p:cNvPr id="152" name="角丸四角形 151"/>
            <p:cNvSpPr/>
            <p:nvPr/>
          </p:nvSpPr>
          <p:spPr>
            <a:xfrm>
              <a:off x="5236035" y="5252896"/>
              <a:ext cx="2769640" cy="1486019"/>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地域社会貢献活動の</a:t>
              </a:r>
              <a:endParaRPr kumimoji="0" lang="en-US" altLang="ja-JP" sz="9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見える化</a:t>
              </a:r>
              <a:endParaRPr kumimoji="0" lang="en-US" altLang="ja-JP" sz="9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lvl="0" algn="ctr">
                <a:defRPr/>
              </a:pPr>
              <a:r>
                <a:rPr kumimoji="0" lang="ja-JP" altLang="en-US" sz="900" kern="0" dirty="0">
                  <a:solidFill>
                    <a:prstClr val="black"/>
                  </a:solidFill>
                </a:rPr>
                <a:t>イベント開催に</a:t>
              </a:r>
              <a:r>
                <a:rPr kumimoji="0" lang="ja-JP" altLang="en-US" sz="900" kern="0" dirty="0" smtClean="0">
                  <a:solidFill>
                    <a:prstClr val="black"/>
                  </a:solidFill>
                </a:rPr>
                <a:t>よる</a:t>
              </a:r>
              <a:endParaRPr kumimoji="0" lang="en-US" altLang="ja-JP" sz="900" kern="0" dirty="0" smtClean="0">
                <a:solidFill>
                  <a:prstClr val="black"/>
                </a:solidFill>
              </a:endParaRPr>
            </a:p>
            <a:p>
              <a:pPr lvl="0" algn="ctr">
                <a:defRPr/>
              </a:pPr>
              <a:r>
                <a:rPr kumimoji="0" lang="ja-JP" altLang="en-US" sz="900" kern="0" dirty="0" smtClean="0">
                  <a:solidFill>
                    <a:prstClr val="black"/>
                  </a:solidFill>
                </a:rPr>
                <a:t>集客増</a:t>
              </a:r>
              <a:r>
                <a:rPr kumimoji="0" lang="ja-JP" altLang="en-US" sz="900" kern="0" dirty="0">
                  <a:solidFill>
                    <a:prstClr val="black"/>
                  </a:solidFill>
                </a:rPr>
                <a:t>、売上増の</a:t>
              </a:r>
              <a:r>
                <a:rPr kumimoji="0" lang="ja-JP" altLang="en-US" sz="900" kern="0" dirty="0" smtClean="0">
                  <a:solidFill>
                    <a:prstClr val="black"/>
                  </a:solidFill>
                </a:rPr>
                <a:t>期待</a:t>
              </a:r>
              <a:endParaRPr kumimoji="0" lang="ja-JP" altLang="en-US" sz="900" kern="0" dirty="0">
                <a:solidFill>
                  <a:prstClr val="black"/>
                </a:solidFill>
              </a:endParaRPr>
            </a:p>
          </p:txBody>
        </p:sp>
        <p:pic>
          <p:nvPicPr>
            <p:cNvPr id="153" name="図 152"/>
            <p:cNvPicPr>
              <a:picLocks noChangeAspect="1"/>
            </p:cNvPicPr>
            <p:nvPr/>
          </p:nvPicPr>
          <p:blipFill>
            <a:blip r:embed="rId2"/>
            <a:stretch>
              <a:fillRect/>
            </a:stretch>
          </p:blipFill>
          <p:spPr>
            <a:xfrm>
              <a:off x="4189478" y="5198530"/>
              <a:ext cx="1017039" cy="999242"/>
            </a:xfrm>
            <a:prstGeom prst="rect">
              <a:avLst/>
            </a:prstGeom>
            <a:ln w="6350">
              <a:noFill/>
              <a:prstDash val="dash"/>
            </a:ln>
          </p:spPr>
        </p:pic>
        <p:sp>
          <p:nvSpPr>
            <p:cNvPr id="154" name="テキスト ボックス 153"/>
            <p:cNvSpPr txBox="1"/>
            <p:nvPr/>
          </p:nvSpPr>
          <p:spPr>
            <a:xfrm>
              <a:off x="3740806" y="4871156"/>
              <a:ext cx="1768677" cy="89480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smtClean="0">
                  <a:ln>
                    <a:noFill/>
                  </a:ln>
                  <a:solidFill>
                    <a:srgbClr val="FF0000"/>
                  </a:solidFill>
                  <a:effectLst/>
                  <a:uLnTx/>
                  <a:uFillTx/>
                </a:rPr>
                <a:t>ＷＩＮ</a:t>
              </a:r>
              <a:r>
                <a:rPr kumimoji="0" lang="en-US" altLang="ja-JP" sz="900" b="1" i="0" u="none" strike="noStrike" kern="0" cap="none" spc="0" normalizeH="0" baseline="0" noProof="0" dirty="0" smtClean="0">
                  <a:ln>
                    <a:noFill/>
                  </a:ln>
                  <a:solidFill>
                    <a:srgbClr val="FF0000"/>
                  </a:solidFill>
                  <a:effectLst/>
                  <a:uLnTx/>
                  <a:uFillTx/>
                </a:rPr>
                <a:t>×</a:t>
              </a:r>
              <a:r>
                <a:rPr kumimoji="0" lang="ja-JP" altLang="en-US" sz="900" b="1" i="0" u="none" strike="noStrike" kern="0" cap="none" spc="0" normalizeH="0" baseline="0" noProof="0" dirty="0" smtClean="0">
                  <a:ln>
                    <a:noFill/>
                  </a:ln>
                  <a:solidFill>
                    <a:srgbClr val="FF0000"/>
                  </a:solidFill>
                  <a:effectLst/>
                  <a:uLnTx/>
                  <a:uFillTx/>
                </a:rPr>
                <a:t>ＷＩＮ</a:t>
              </a:r>
            </a:p>
          </p:txBody>
        </p:sp>
        <p:sp>
          <p:nvSpPr>
            <p:cNvPr id="155" name="角丸四角形 154"/>
            <p:cNvSpPr/>
            <p:nvPr/>
          </p:nvSpPr>
          <p:spPr>
            <a:xfrm>
              <a:off x="2625164" y="4846124"/>
              <a:ext cx="1086124" cy="354840"/>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大阪市</a:t>
              </a:r>
            </a:p>
          </p:txBody>
        </p:sp>
        <p:sp>
          <p:nvSpPr>
            <p:cNvPr id="156" name="角丸四角形 155"/>
            <p:cNvSpPr/>
            <p:nvPr/>
          </p:nvSpPr>
          <p:spPr>
            <a:xfrm>
              <a:off x="5583235" y="4869160"/>
              <a:ext cx="1340588" cy="391653"/>
            </a:xfrm>
            <a:prstGeom prst="roundRect">
              <a:avLst/>
            </a:prstGeom>
            <a:solidFill>
              <a:sysClr val="window" lastClr="FFFFFF"/>
            </a:solidFill>
            <a:ln w="12700"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連携企業</a:t>
              </a:r>
            </a:p>
          </p:txBody>
        </p:sp>
      </p:grpSp>
      <p:pic>
        <p:nvPicPr>
          <p:cNvPr id="157" name="図 156"/>
          <p:cNvPicPr/>
          <p:nvPr/>
        </p:nvPicPr>
        <p:blipFill rotWithShape="1">
          <a:blip r:embed="rId3" cstate="print">
            <a:extLst>
              <a:ext uri="{28A0092B-C50C-407E-A947-70E740481C1C}">
                <a14:useLocalDpi xmlns:a14="http://schemas.microsoft.com/office/drawing/2010/main" val="0"/>
              </a:ext>
            </a:extLst>
          </a:blip>
          <a:srcRect/>
          <a:stretch/>
        </p:blipFill>
        <p:spPr>
          <a:xfrm>
            <a:off x="7823395" y="4385511"/>
            <a:ext cx="1068947" cy="355043"/>
          </a:xfrm>
          <a:prstGeom prst="rect">
            <a:avLst/>
          </a:prstGeom>
        </p:spPr>
      </p:pic>
      <p:pic>
        <p:nvPicPr>
          <p:cNvPr id="158" name="図 157"/>
          <p:cNvPicPr/>
          <p:nvPr/>
        </p:nvPicPr>
        <p:blipFill>
          <a:blip r:embed="rId10">
            <a:extLst>
              <a:ext uri="{28A0092B-C50C-407E-A947-70E740481C1C}">
                <a14:useLocalDpi xmlns:a14="http://schemas.microsoft.com/office/drawing/2010/main" val="0"/>
              </a:ext>
            </a:extLst>
          </a:blip>
          <a:stretch>
            <a:fillRect/>
          </a:stretch>
        </p:blipFill>
        <p:spPr>
          <a:xfrm>
            <a:off x="6941017" y="4792495"/>
            <a:ext cx="947420" cy="220980"/>
          </a:xfrm>
          <a:prstGeom prst="rect">
            <a:avLst/>
          </a:prstGeom>
        </p:spPr>
      </p:pic>
      <p:sp>
        <p:nvSpPr>
          <p:cNvPr id="159" name="テキスト ボックス 158"/>
          <p:cNvSpPr txBox="1"/>
          <p:nvPr/>
        </p:nvSpPr>
        <p:spPr>
          <a:xfrm>
            <a:off x="5322299" y="573594"/>
            <a:ext cx="3665805" cy="323165"/>
          </a:xfrm>
          <a:prstGeom prst="rect">
            <a:avLst/>
          </a:prstGeom>
          <a:noFill/>
        </p:spPr>
        <p:txBody>
          <a:bodyPr wrap="square" rtlCol="0">
            <a:spAutoFit/>
          </a:bodyPr>
          <a:lstStyle/>
          <a:p>
            <a:r>
              <a:rPr kumimoji="1" lang="ja-JP" altLang="en-US" sz="1500" dirty="0" smtClean="0">
                <a:latin typeface="Meiryo UI" panose="020B0604030504040204" pitchFamily="50" charset="-128"/>
                <a:ea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rPr>
              <a:t>区政・市政の</a:t>
            </a:r>
            <a:r>
              <a:rPr lang="en-US" altLang="ja-JP" sz="1500" dirty="0" smtClean="0">
                <a:latin typeface="Meiryo UI" panose="020B0604030504040204" pitchFamily="50" charset="-128"/>
                <a:ea typeface="Meiryo UI" panose="020B0604030504040204" pitchFamily="50" charset="-128"/>
              </a:rPr>
              <a:t>PR</a:t>
            </a:r>
            <a:r>
              <a:rPr lang="ja-JP" altLang="en-US" sz="1500" dirty="0" smtClean="0">
                <a:latin typeface="Meiryo UI" panose="020B0604030504040204" pitchFamily="50" charset="-128"/>
                <a:ea typeface="Meiryo UI" panose="020B0604030504040204" pitchFamily="50" charset="-128"/>
              </a:rPr>
              <a:t>に</a:t>
            </a:r>
            <a:r>
              <a:rPr kumimoji="1" lang="ja-JP" altLang="en-US" sz="1500" dirty="0" smtClean="0">
                <a:latin typeface="Meiryo UI" panose="020B0604030504040204" pitchFamily="50" charset="-128"/>
                <a:ea typeface="Meiryo UI" panose="020B0604030504040204" pitchFamily="50" charset="-128"/>
              </a:rPr>
              <a:t>関する取組み</a:t>
            </a:r>
            <a:endParaRPr kumimoji="1" lang="en-US" altLang="ja-JP" sz="1500" dirty="0">
              <a:solidFill>
                <a:srgbClr val="FF0000"/>
              </a:solidFill>
              <a:latin typeface="Meiryo UI" panose="020B0604030504040204" pitchFamily="50" charset="-128"/>
              <a:ea typeface="Meiryo UI" panose="020B0604030504040204" pitchFamily="50" charset="-128"/>
            </a:endParaRPr>
          </a:p>
        </p:txBody>
      </p:sp>
      <p:pic>
        <p:nvPicPr>
          <p:cNvPr id="12" name="図 11"/>
          <p:cNvPicPr>
            <a:picLocks noChangeAspect="1"/>
          </p:cNvPicPr>
          <p:nvPr/>
        </p:nvPicPr>
        <p:blipFill>
          <a:blip r:embed="rId11"/>
          <a:stretch>
            <a:fillRect/>
          </a:stretch>
        </p:blipFill>
        <p:spPr>
          <a:xfrm>
            <a:off x="7953477" y="4771947"/>
            <a:ext cx="938865" cy="506012"/>
          </a:xfrm>
          <a:prstGeom prst="rect">
            <a:avLst/>
          </a:prstGeom>
        </p:spPr>
      </p:pic>
      <p:sp>
        <p:nvSpPr>
          <p:cNvPr id="160" name="テキスト ボックス 159"/>
          <p:cNvSpPr txBox="1"/>
          <p:nvPr/>
        </p:nvSpPr>
        <p:spPr>
          <a:xfrm>
            <a:off x="2034551" y="4484187"/>
            <a:ext cx="2950914" cy="900246"/>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rPr>
              <a:t>・</a:t>
            </a:r>
            <a:r>
              <a:rPr lang="en-US" altLang="ja-JP" sz="1050" dirty="0">
                <a:latin typeface="Meiryo UI" panose="020B0604030504040204" pitchFamily="50" charset="-128"/>
                <a:ea typeface="Meiryo UI" panose="020B0604030504040204" pitchFamily="50" charset="-128"/>
              </a:rPr>
              <a:t>24</a:t>
            </a:r>
            <a:r>
              <a:rPr lang="ja-JP" altLang="en-US" sz="1050" dirty="0">
                <a:latin typeface="Meiryo UI" panose="020B0604030504040204" pitchFamily="50" charset="-128"/>
                <a:ea typeface="Meiryo UI" panose="020B0604030504040204" pitchFamily="50" charset="-128"/>
              </a:rPr>
              <a:t>区住みます芸人による地域の盛り上げ</a:t>
            </a:r>
          </a:p>
          <a:p>
            <a:r>
              <a:rPr lang="ja-JP" altLang="en-US" sz="1050" dirty="0">
                <a:latin typeface="Meiryo UI" panose="020B0604030504040204" pitchFamily="50" charset="-128"/>
                <a:ea typeface="Meiryo UI" panose="020B0604030504040204" pitchFamily="50" charset="-128"/>
              </a:rPr>
              <a:t>　活動　</a:t>
            </a:r>
            <a:r>
              <a:rPr lang="en-US" altLang="ja-JP" sz="1050" dirty="0">
                <a:latin typeface="Meiryo UI" panose="020B0604030504040204" pitchFamily="50" charset="-128"/>
                <a:ea typeface="Meiryo UI" panose="020B0604030504040204" pitchFamily="50" charset="-128"/>
              </a:rPr>
              <a:t>470</a:t>
            </a:r>
            <a:r>
              <a:rPr lang="ja-JP" altLang="en-US" sz="1050" dirty="0">
                <a:latin typeface="Meiryo UI" panose="020B0604030504040204" pitchFamily="50" charset="-128"/>
                <a:ea typeface="Meiryo UI" panose="020B0604030504040204" pitchFamily="50" charset="-128"/>
              </a:rPr>
              <a:t>件</a:t>
            </a:r>
            <a:r>
              <a:rPr lang="ja-JP" altLang="en-US" sz="105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201</a:t>
            </a:r>
            <a:r>
              <a:rPr lang="en-US" altLang="ja-JP" sz="1050" dirty="0">
                <a:latin typeface="Meiryo UI" panose="020B0604030504040204" pitchFamily="50" charset="-128"/>
                <a:ea typeface="Meiryo UI" panose="020B0604030504040204" pitchFamily="50" charset="-128"/>
              </a:rPr>
              <a:t>8</a:t>
            </a:r>
            <a:r>
              <a:rPr lang="ja-JP" altLang="en-US" sz="1050" dirty="0" smtClean="0">
                <a:latin typeface="Meiryo UI" panose="020B0604030504040204" pitchFamily="50" charset="-128"/>
                <a:ea typeface="Meiryo UI" panose="020B0604030504040204" pitchFamily="50" charset="-128"/>
              </a:rPr>
              <a:t>年</a:t>
            </a:r>
            <a:r>
              <a:rPr lang="en-US" altLang="ja-JP" sz="1050" dirty="0" smtClean="0">
                <a:latin typeface="Meiryo UI" panose="020B0604030504040204" pitchFamily="50" charset="-128"/>
                <a:ea typeface="Meiryo UI" panose="020B0604030504040204" pitchFamily="50" charset="-128"/>
              </a:rPr>
              <a:t>8</a:t>
            </a:r>
            <a:r>
              <a:rPr lang="ja-JP" altLang="en-US" sz="1050" dirty="0" smtClean="0">
                <a:latin typeface="Meiryo UI" panose="020B0604030504040204" pitchFamily="50" charset="-128"/>
                <a:ea typeface="Meiryo UI" panose="020B0604030504040204" pitchFamily="50" charset="-128"/>
              </a:rPr>
              <a:t>月</a:t>
            </a:r>
            <a:r>
              <a:rPr lang="ja-JP" altLang="en-US" sz="1050" dirty="0">
                <a:latin typeface="Meiryo UI" panose="020B0604030504040204" pitchFamily="50" charset="-128"/>
                <a:ea typeface="Meiryo UI" panose="020B0604030504040204" pitchFamily="50" charset="-128"/>
              </a:rPr>
              <a:t>末現在）</a:t>
            </a:r>
          </a:p>
          <a:p>
            <a:r>
              <a:rPr lang="ja-JP" altLang="en-US" sz="1050" dirty="0">
                <a:latin typeface="Meiryo UI" panose="020B0604030504040204" pitchFamily="50" charset="-128"/>
                <a:ea typeface="Meiryo UI" panose="020B0604030504040204" pitchFamily="50" charset="-128"/>
              </a:rPr>
              <a:t>・桂文枝　</a:t>
            </a:r>
            <a:r>
              <a:rPr lang="en-US" altLang="ja-JP" sz="1050" dirty="0">
                <a:latin typeface="Meiryo UI" panose="020B0604030504040204" pitchFamily="50" charset="-128"/>
                <a:ea typeface="Meiryo UI" panose="020B0604030504040204" pitchFamily="50" charset="-128"/>
              </a:rPr>
              <a:t>24</a:t>
            </a:r>
            <a:r>
              <a:rPr lang="ja-JP" altLang="en-US" sz="1050" dirty="0">
                <a:latin typeface="Meiryo UI" panose="020B0604030504040204" pitchFamily="50" charset="-128"/>
                <a:ea typeface="Meiryo UI" panose="020B0604030504040204" pitchFamily="50" charset="-128"/>
              </a:rPr>
              <a:t>区創作落語による地域の魅力発信</a:t>
            </a:r>
          </a:p>
          <a:p>
            <a:r>
              <a:rPr lang="ja-JP" altLang="en-US" sz="1050" dirty="0">
                <a:latin typeface="Meiryo UI" panose="020B0604030504040204" pitchFamily="50" charset="-128"/>
                <a:ea typeface="Meiryo UI" panose="020B0604030504040204" pitchFamily="50" charset="-128"/>
              </a:rPr>
              <a:t>　</a:t>
            </a:r>
            <a:r>
              <a:rPr lang="en-US" altLang="ja-JP" sz="1050" dirty="0" smtClean="0">
                <a:latin typeface="Meiryo UI" panose="020B0604030504040204" pitchFamily="50" charset="-128"/>
                <a:ea typeface="Meiryo UI" panose="020B0604030504040204" pitchFamily="50" charset="-128"/>
              </a:rPr>
              <a:t>201</a:t>
            </a:r>
            <a:r>
              <a:rPr lang="en-US" altLang="ja-JP" sz="1050" dirty="0">
                <a:latin typeface="Meiryo UI" panose="020B0604030504040204" pitchFamily="50" charset="-128"/>
                <a:ea typeface="Meiryo UI" panose="020B0604030504040204" pitchFamily="50" charset="-128"/>
              </a:rPr>
              <a:t>8</a:t>
            </a:r>
            <a:r>
              <a:rPr lang="ja-JP" altLang="en-US" sz="1050" dirty="0" smtClean="0">
                <a:latin typeface="Meiryo UI" panose="020B0604030504040204" pitchFamily="50" charset="-128"/>
                <a:ea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rPr>
              <a:t>3</a:t>
            </a:r>
            <a:r>
              <a:rPr lang="ja-JP" altLang="en-US" sz="1050" dirty="0">
                <a:latin typeface="Meiryo UI" panose="020B0604030504040204" pitchFamily="50" charset="-128"/>
                <a:ea typeface="Meiryo UI" panose="020B0604030504040204" pitchFamily="50" charset="-128"/>
              </a:rPr>
              <a:t>月開始、</a:t>
            </a:r>
            <a:r>
              <a:rPr lang="en-US" altLang="ja-JP" sz="1050" dirty="0">
                <a:latin typeface="Meiryo UI" panose="020B0604030504040204" pitchFamily="50" charset="-128"/>
                <a:ea typeface="Meiryo UI" panose="020B0604030504040204" pitchFamily="50" charset="-128"/>
              </a:rPr>
              <a:t>4</a:t>
            </a:r>
            <a:r>
              <a:rPr lang="ja-JP" altLang="en-US" sz="1050" dirty="0">
                <a:latin typeface="Meiryo UI" panose="020B0604030504040204" pitchFamily="50" charset="-128"/>
                <a:ea typeface="Meiryo UI" panose="020B0604030504040204" pitchFamily="50" charset="-128"/>
              </a:rPr>
              <a:t>区で実施済み</a:t>
            </a:r>
          </a:p>
          <a:p>
            <a:r>
              <a:rPr lang="ja-JP" altLang="en-US" sz="1050" dirty="0">
                <a:latin typeface="Meiryo UI" panose="020B0604030504040204" pitchFamily="50" charset="-128"/>
                <a:ea typeface="Meiryo UI" panose="020B0604030504040204" pitchFamily="50" charset="-128"/>
              </a:rPr>
              <a:t>　</a:t>
            </a:r>
            <a:r>
              <a:rPr lang="ja-JP" altLang="en-US" sz="1050" dirty="0" smtClean="0">
                <a:latin typeface="Meiryo UI" panose="020B0604030504040204" pitchFamily="50" charset="-128"/>
                <a:ea typeface="Meiryo UI" panose="020B0604030504040204" pitchFamily="50" charset="-128"/>
              </a:rPr>
              <a:t>（</a:t>
            </a:r>
            <a:r>
              <a:rPr lang="en-US" altLang="ja-JP" sz="1050" dirty="0" smtClean="0">
                <a:latin typeface="Meiryo UI" panose="020B0604030504040204" pitchFamily="50" charset="-128"/>
                <a:ea typeface="Meiryo UI" panose="020B0604030504040204" pitchFamily="50" charset="-128"/>
              </a:rPr>
              <a:t>201</a:t>
            </a:r>
            <a:r>
              <a:rPr lang="en-US" altLang="ja-JP" sz="1050" dirty="0">
                <a:latin typeface="Meiryo UI" panose="020B0604030504040204" pitchFamily="50" charset="-128"/>
                <a:ea typeface="Meiryo UI" panose="020B0604030504040204" pitchFamily="50" charset="-128"/>
              </a:rPr>
              <a:t>8</a:t>
            </a:r>
            <a:r>
              <a:rPr lang="ja-JP" altLang="en-US" sz="1050" dirty="0" smtClean="0">
                <a:latin typeface="Meiryo UI" panose="020B0604030504040204" pitchFamily="50" charset="-128"/>
                <a:ea typeface="Meiryo UI" panose="020B0604030504040204" pitchFamily="50" charset="-128"/>
              </a:rPr>
              <a:t>年</a:t>
            </a:r>
            <a:r>
              <a:rPr lang="en-US" altLang="ja-JP" sz="1050" dirty="0">
                <a:latin typeface="Meiryo UI" panose="020B0604030504040204" pitchFamily="50" charset="-128"/>
                <a:ea typeface="Meiryo UI" panose="020B0604030504040204" pitchFamily="50" charset="-128"/>
              </a:rPr>
              <a:t>9</a:t>
            </a:r>
            <a:r>
              <a:rPr lang="ja-JP" altLang="en-US" sz="1050" dirty="0">
                <a:latin typeface="Meiryo UI" panose="020B0604030504040204" pitchFamily="50" charset="-128"/>
                <a:ea typeface="Meiryo UI" panose="020B0604030504040204" pitchFamily="50" charset="-128"/>
              </a:rPr>
              <a:t>月末現在）</a:t>
            </a:r>
          </a:p>
        </p:txBody>
      </p:sp>
      <p:pic>
        <p:nvPicPr>
          <p:cNvPr id="14" name="図 13"/>
          <p:cNvPicPr>
            <a:picLocks noChangeAspect="1"/>
          </p:cNvPicPr>
          <p:nvPr/>
        </p:nvPicPr>
        <p:blipFill rotWithShape="1">
          <a:blip r:embed="rId12"/>
          <a:srcRect t="17576" b="15988"/>
          <a:stretch/>
        </p:blipFill>
        <p:spPr>
          <a:xfrm>
            <a:off x="3958967" y="5293090"/>
            <a:ext cx="1080991" cy="386367"/>
          </a:xfrm>
          <a:prstGeom prst="rect">
            <a:avLst/>
          </a:prstGeom>
        </p:spPr>
      </p:pic>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256</a:t>
            </a:fld>
            <a:endParaRPr lang="ja-JP" altLang="en-US"/>
          </a:p>
        </p:txBody>
      </p:sp>
    </p:spTree>
    <p:extLst>
      <p:ext uri="{BB962C8B-B14F-4D97-AF65-F5344CB8AC3E}">
        <p14:creationId xmlns:p14="http://schemas.microsoft.com/office/powerpoint/2010/main" val="2971346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161179" y="579141"/>
            <a:ext cx="8806575" cy="3545184"/>
          </a:xfrm>
          <a:prstGeom prst="rect">
            <a:avLst/>
          </a:prstGeom>
          <a:noFill/>
        </p:spPr>
        <p:txBody>
          <a:bodyPr wrap="square" rtlCol="0">
            <a:noAutofit/>
          </a:bodyPr>
          <a:lstStyle/>
          <a:p>
            <a:pPr marL="450850" indent="-273050">
              <a:lnSpc>
                <a:spcPts val="2700"/>
              </a:lnSpc>
              <a:spcAft>
                <a:spcPts val="1800"/>
              </a:spcAf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a:latin typeface="Meiryo UI" panose="020B0604030504040204" pitchFamily="50" charset="-128"/>
                <a:ea typeface="Meiryo UI" panose="020B0604030504040204" pitchFamily="50" charset="-128"/>
                <a:cs typeface="Meiryo UI" panose="020B0604030504040204" pitchFamily="50" charset="-128"/>
              </a:rPr>
              <a:t>公</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の施設の運営については、 </a:t>
            </a:r>
            <a:r>
              <a:rPr lang="ja-JP" altLang="en-US" dirty="0">
                <a:latin typeface="Meiryo UI" panose="020B0604030504040204" pitchFamily="50" charset="-128"/>
                <a:ea typeface="Meiryo UI" panose="020B0604030504040204" pitchFamily="50" charset="-128"/>
                <a:cs typeface="Meiryo UI" panose="020B0604030504040204" pitchFamily="50" charset="-128"/>
              </a:rPr>
              <a:t>指定</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管理者制度</a:t>
            </a:r>
            <a:r>
              <a:rPr lang="ja-JP" altLang="en-US" dirty="0">
                <a:latin typeface="Meiryo UI" panose="020B0604030504040204" pitchFamily="50" charset="-128"/>
                <a:ea typeface="Meiryo UI" panose="020B0604030504040204" pitchFamily="50" charset="-128"/>
                <a:cs typeface="Meiryo UI" panose="020B0604030504040204" pitchFamily="50" charset="-128"/>
              </a:rPr>
              <a:t>やＰＦＩ</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などを</a:t>
            </a:r>
            <a:r>
              <a:rPr lang="ja-JP" altLang="en-US" dirty="0">
                <a:latin typeface="Meiryo UI" panose="020B0604030504040204" pitchFamily="50" charset="-128"/>
                <a:ea typeface="Meiryo UI" panose="020B0604030504040204" pitchFamily="50" charset="-128"/>
                <a:cs typeface="Meiryo UI" panose="020B0604030504040204" pitchFamily="50" charset="-128"/>
              </a:rPr>
              <a:t>使い分けながら、民間の創意工夫を活かす取組みが進んでおり、大</a:t>
            </a:r>
            <a:r>
              <a:rPr lang="ja-JP" altLang="ja-JP" dirty="0">
                <a:latin typeface="Meiryo UI" panose="020B0604030504040204" pitchFamily="50" charset="-128"/>
                <a:ea typeface="Meiryo UI" panose="020B0604030504040204" pitchFamily="50" charset="-128"/>
                <a:cs typeface="Meiryo UI" panose="020B0604030504040204" pitchFamily="50" charset="-128"/>
              </a:rPr>
              <a:t>阪城ＰＭＯ、</a:t>
            </a:r>
            <a:r>
              <a:rPr lang="ja-JP" altLang="en-US" dirty="0">
                <a:latin typeface="Meiryo UI" panose="020B0604030504040204" pitchFamily="50" charset="-128"/>
                <a:ea typeface="Meiryo UI" panose="020B0604030504040204" pitchFamily="50" charset="-128"/>
                <a:cs typeface="Meiryo UI" panose="020B0604030504040204" pitchFamily="50" charset="-128"/>
              </a:rPr>
              <a:t>天王寺公園「</a:t>
            </a:r>
            <a:r>
              <a:rPr lang="ja-JP" altLang="ja-JP" dirty="0">
                <a:latin typeface="Meiryo UI" panose="020B0604030504040204" pitchFamily="50" charset="-128"/>
                <a:ea typeface="Meiryo UI" panose="020B0604030504040204" pitchFamily="50" charset="-128"/>
                <a:cs typeface="Meiryo UI" panose="020B0604030504040204" pitchFamily="50" charset="-128"/>
              </a:rPr>
              <a:t>てんしば</a:t>
            </a:r>
            <a:r>
              <a:rPr lang="ja-JP" altLang="en-US" dirty="0">
                <a:latin typeface="Meiryo UI" panose="020B0604030504040204" pitchFamily="50" charset="-128"/>
                <a:ea typeface="Meiryo UI" panose="020B0604030504040204" pitchFamily="50" charset="-128"/>
                <a:cs typeface="Meiryo UI" panose="020B0604030504040204" pitchFamily="50" charset="-128"/>
              </a:rPr>
              <a:t>」など、これまでにない特色</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ある運営</a:t>
            </a:r>
            <a:r>
              <a:rPr lang="ja-JP" altLang="en-US" dirty="0">
                <a:latin typeface="Meiryo UI" panose="020B0604030504040204" pitchFamily="50" charset="-128"/>
                <a:ea typeface="Meiryo UI" panose="020B0604030504040204" pitchFamily="50" charset="-128"/>
                <a:cs typeface="Meiryo UI" panose="020B0604030504040204" pitchFamily="50" charset="-128"/>
              </a:rPr>
              <a:t>で全国的にも注目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を集める施設も出てきている。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450850" indent="-273050">
              <a:lnSpc>
                <a:spcPts val="2700"/>
              </a:lnSpc>
              <a:spcAft>
                <a:spcPts val="1800"/>
              </a:spcAft>
            </a:pPr>
            <a:r>
              <a:rPr lang="ja-JP" altLang="en-US" dirty="0">
                <a:latin typeface="Meiryo UI" panose="020B0604030504040204" pitchFamily="50" charset="-128"/>
                <a:ea typeface="Meiryo UI" panose="020B0604030504040204" pitchFamily="50" charset="-128"/>
                <a:cs typeface="Meiryo UI" panose="020B0604030504040204" pitchFamily="50" charset="-128"/>
              </a:rPr>
              <a:t>➢　また、こうした</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取組み</a:t>
            </a:r>
            <a:r>
              <a:rPr lang="ja-JP" altLang="en-US" dirty="0">
                <a:latin typeface="Meiryo UI" panose="020B0604030504040204" pitchFamily="50" charset="-128"/>
                <a:ea typeface="Meiryo UI" panose="020B0604030504040204" pitchFamily="50" charset="-128"/>
                <a:cs typeface="Meiryo UI" panose="020B0604030504040204" pitchFamily="50" charset="-128"/>
              </a:rPr>
              <a:t>を実施するに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あたり、</a:t>
            </a:r>
            <a:r>
              <a:rPr lang="ja-JP" altLang="en-US" dirty="0">
                <a:latin typeface="Meiryo UI" panose="020B0604030504040204" pitchFamily="50" charset="-128"/>
                <a:ea typeface="Meiryo UI" panose="020B0604030504040204" pitchFamily="50" charset="-128"/>
                <a:cs typeface="Meiryo UI" panose="020B0604030504040204" pitchFamily="50" charset="-128"/>
              </a:rPr>
              <a:t>あらかじめ民間事業者の意見やアイデアを把握し</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、事業実施の検討に</a:t>
            </a:r>
            <a:r>
              <a:rPr lang="ja-JP" altLang="en-US" dirty="0">
                <a:latin typeface="Meiryo UI" panose="020B0604030504040204" pitchFamily="50" charset="-128"/>
                <a:ea typeface="Meiryo UI" panose="020B0604030504040204" pitchFamily="50" charset="-128"/>
                <a:cs typeface="Meiryo UI" panose="020B0604030504040204" pitchFamily="50" charset="-128"/>
              </a:rPr>
              <a:t>活かすためのサウンディング型市場</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調査の実施も増加しつつ</a:t>
            </a:r>
            <a:r>
              <a:rPr lang="ja-JP" altLang="en-US" dirty="0">
                <a:latin typeface="Meiryo UI" panose="020B0604030504040204" pitchFamily="50" charset="-128"/>
                <a:ea typeface="Meiryo UI" panose="020B0604030504040204" pitchFamily="50" charset="-128"/>
                <a:cs typeface="Meiryo UI" panose="020B0604030504040204" pitchFamily="50" charset="-128"/>
              </a:rPr>
              <a:t>ある。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450850" indent="-273050">
              <a:lnSpc>
                <a:spcPts val="2700"/>
              </a:lnSpc>
              <a:spcAft>
                <a:spcPts val="1800"/>
              </a:spcAft>
            </a:pPr>
            <a:r>
              <a:rPr lang="ja-JP" altLang="en-US" dirty="0">
                <a:latin typeface="Meiryo UI" panose="020B0604030504040204" pitchFamily="50" charset="-128"/>
                <a:ea typeface="Meiryo UI" panose="020B0604030504040204" pitchFamily="50" charset="-128"/>
                <a:cs typeface="Meiryo UI" panose="020B0604030504040204" pitchFamily="50" charset="-128"/>
              </a:rPr>
              <a:t>➢　さらに、</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施設運営にとどまらず、行政運営全般において、企業</a:t>
            </a:r>
            <a:r>
              <a:rPr lang="ja-JP" altLang="en-US" dirty="0">
                <a:latin typeface="Meiryo UI" panose="020B0604030504040204" pitchFamily="50" charset="-128"/>
                <a:ea typeface="Meiryo UI" panose="020B0604030504040204" pitchFamily="50" charset="-128"/>
                <a:cs typeface="Meiryo UI" panose="020B0604030504040204" pitchFamily="50" charset="-128"/>
              </a:rPr>
              <a:t>や大学等</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と連携しながら社会課題の解決や新たな政策創造に取り組む公民連携の取組も急速に拡大しており、新たな行政経営の手法のひとつとして定着した。　</a:t>
            </a:r>
            <a:r>
              <a:rPr lang="ja-JP" altLang="en-US"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marL="450850" indent="-273050">
              <a:lnSpc>
                <a:spcPts val="2700"/>
              </a:lnSpc>
              <a:spcAft>
                <a:spcPts val="1800"/>
              </a:spcAft>
            </a:pPr>
            <a:endParaRPr lang="en-US" altLang="ja-JP" sz="2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251518" y="44624"/>
            <a:ext cx="4863407" cy="461665"/>
          </a:xfrm>
          <a:prstGeom prst="rect">
            <a:avLst/>
          </a:prstGeom>
          <a:noFill/>
        </p:spPr>
        <p:txBody>
          <a:bodyPr wrap="square" rtlCol="0">
            <a:spAutoFit/>
          </a:bodyPr>
          <a:lstStyle/>
          <a:p>
            <a:r>
              <a:rPr lang="ja-JP" altLang="en-US" sz="2400" dirty="0">
                <a:latin typeface="Meiryo UI" panose="020B0604030504040204" pitchFamily="50" charset="-128"/>
                <a:ea typeface="Meiryo UI" panose="020B0604030504040204" pitchFamily="50" charset="-128"/>
              </a:rPr>
              <a:t>４</a:t>
            </a:r>
            <a:r>
              <a:rPr lang="ja-JP" altLang="en-US" sz="2400" dirty="0" smtClean="0">
                <a:latin typeface="Meiryo UI" panose="020B0604030504040204" pitchFamily="50" charset="-128"/>
                <a:ea typeface="Meiryo UI" panose="020B0604030504040204" pitchFamily="50" charset="-128"/>
              </a:rPr>
              <a:t>．成果（現時点での到達点）</a:t>
            </a:r>
            <a:endParaRPr lang="zh-TW" altLang="en-US" sz="24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51520" y="476672"/>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スライド番号プレースホルダー 4"/>
          <p:cNvSpPr>
            <a:spLocks noGrp="1"/>
          </p:cNvSpPr>
          <p:nvPr>
            <p:ph type="sldNum" sz="quarter" idx="12"/>
          </p:nvPr>
        </p:nvSpPr>
        <p:spPr/>
        <p:txBody>
          <a:bodyPr/>
          <a:lstStyle/>
          <a:p>
            <a:fld id="{138CA411-231B-42B9-AF63-97A64194AA60}" type="slidenum">
              <a:rPr lang="ja-JP" altLang="en-US" smtClean="0"/>
              <a:pPr/>
              <a:t>257</a:t>
            </a:fld>
            <a:endParaRPr lang="ja-JP" altLang="en-US"/>
          </a:p>
        </p:txBody>
      </p:sp>
    </p:spTree>
    <p:extLst>
      <p:ext uri="{BB962C8B-B14F-4D97-AF65-F5344CB8AC3E}">
        <p14:creationId xmlns:p14="http://schemas.microsoft.com/office/powerpoint/2010/main" val="25487505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91821" y="2847698"/>
            <a:ext cx="6946710" cy="546970"/>
          </a:xfrm>
          <a:prstGeom prst="rect">
            <a:avLst/>
          </a:prstGeom>
          <a:noFill/>
        </p:spPr>
        <p:txBody>
          <a:bodyPr wrap="square" lIns="27000" tIns="27000" rIns="27000" bIns="27000" rtlCol="0" anchor="ctr" anchorCtr="0">
            <a:spAutoFit/>
          </a:bodyPr>
          <a:lstStyle/>
          <a:p>
            <a:pPr algn="ctr"/>
            <a:r>
              <a:rPr lang="en-US" altLang="zh-CN" sz="3200" dirty="0">
                <a:latin typeface="Meiryo UI" panose="020B0604030504040204" pitchFamily="50" charset="-128"/>
                <a:ea typeface="Meiryo UI" panose="020B0604030504040204" pitchFamily="50" charset="-128"/>
              </a:rPr>
              <a:t>13</a:t>
            </a:r>
            <a:r>
              <a:rPr lang="zh-CN" altLang="en-US" sz="3200" dirty="0">
                <a:latin typeface="Meiryo UI" panose="020B0604030504040204" pitchFamily="50" charset="-128"/>
                <a:ea typeface="Meiryo UI" panose="020B0604030504040204" pitchFamily="50" charset="-128"/>
              </a:rPr>
              <a:t>．民営化／地方独立行政法人化</a:t>
            </a: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258</a:t>
            </a:fld>
            <a:endParaRPr lang="ja-JP" altLang="en-US"/>
          </a:p>
        </p:txBody>
      </p:sp>
    </p:spTree>
    <p:extLst>
      <p:ext uri="{BB962C8B-B14F-4D97-AF65-F5344CB8AC3E}">
        <p14:creationId xmlns:p14="http://schemas.microsoft.com/office/powerpoint/2010/main" val="19782842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6746" y="131041"/>
            <a:ext cx="3159660" cy="400110"/>
          </a:xfrm>
          <a:prstGeom prst="rect">
            <a:avLst/>
          </a:prstGeom>
          <a:noFill/>
        </p:spPr>
        <p:txBody>
          <a:bodyPr wrap="square" rtlCol="0">
            <a:spAutoFit/>
          </a:bodyPr>
          <a:lstStyle/>
          <a:p>
            <a:r>
              <a:rPr lang="zh-TW" altLang="en-US" sz="2000" dirty="0">
                <a:latin typeface="Meiryo UI" panose="020B0604030504040204" pitchFamily="50" charset="-128"/>
                <a:ea typeface="Meiryo UI" panose="020B0604030504040204" pitchFamily="50" charset="-128"/>
              </a:rPr>
              <a:t>１　全体総論（思想）</a:t>
            </a:r>
          </a:p>
        </p:txBody>
      </p:sp>
      <p:cxnSp>
        <p:nvCxnSpPr>
          <p:cNvPr id="3" name="直線コネクタ 2"/>
          <p:cNvCxnSpPr/>
          <p:nvPr/>
        </p:nvCxnSpPr>
        <p:spPr>
          <a:xfrm>
            <a:off x="247650" y="531151"/>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テキスト ボックス 4"/>
          <p:cNvSpPr txBox="1"/>
          <p:nvPr/>
        </p:nvSpPr>
        <p:spPr>
          <a:xfrm>
            <a:off x="314635" y="1464661"/>
            <a:ext cx="8558909" cy="4349985"/>
          </a:xfrm>
          <a:prstGeom prst="rect">
            <a:avLst/>
          </a:prstGeom>
          <a:noFill/>
        </p:spPr>
        <p:txBody>
          <a:bodyPr wrap="square" rtlCol="0">
            <a:noAutofit/>
          </a:bodyPr>
          <a:lstStyle/>
          <a:p>
            <a:pPr marL="450850" indent="-273050">
              <a:lnSpc>
                <a:spcPts val="3000"/>
              </a:lnSpc>
              <a:spcAft>
                <a:spcPts val="1800"/>
              </a:spcAft>
            </a:pPr>
            <a:r>
              <a:rPr lang="ja-JP" altLang="en-US" sz="2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大阪府・市</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では</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、効率的</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・効果的な行財政運営を</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めざし、経営分析の視点を踏まえた主要</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事業の事業分析を</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行うなど、経営</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形態の見直しを進め一定</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の改革成果</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を上げて</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きた。</a:t>
            </a:r>
            <a:endParaRPr lang="ja-JP" altLang="en-US" sz="2400" dirty="0">
              <a:latin typeface="Meiryo UI" panose="020B0604030504040204" pitchFamily="50" charset="-128"/>
              <a:ea typeface="Meiryo UI" panose="020B0604030504040204" pitchFamily="50" charset="-128"/>
              <a:cs typeface="Meiryo UI" panose="020B0604030504040204" pitchFamily="50" charset="-128"/>
            </a:endParaRPr>
          </a:p>
          <a:p>
            <a:pPr marL="450850" indent="-273050">
              <a:lnSpc>
                <a:spcPts val="3000"/>
              </a:lnSpc>
              <a:spcAft>
                <a:spcPts val="1800"/>
              </a:spcAft>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●さらに、大阪市では、橋</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下市長の就任後、少子高齢化や厳しい財政状況など各事業を取り巻く厳しい経営環境を踏まえつつ、「民間でできることは民間に」を基本原則としながら</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、それまでの見直しで公営企業の限界など法制度の壁にぶつかっていた地下鉄など、各事業において、現行制度の枠を超える経営</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形態の見直し検討</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を行って</a:t>
            </a:r>
            <a:r>
              <a:rPr lang="ja-JP" altLang="en-US" sz="2400" dirty="0">
                <a:latin typeface="Meiryo UI" panose="020B0604030504040204" pitchFamily="50" charset="-128"/>
                <a:ea typeface="Meiryo UI" panose="020B0604030504040204" pitchFamily="50" charset="-128"/>
                <a:cs typeface="Meiryo UI" panose="020B0604030504040204" pitchFamily="50" charset="-128"/>
              </a:rPr>
              <a:t>きた。</a:t>
            </a:r>
          </a:p>
        </p:txBody>
      </p:sp>
      <p:sp>
        <p:nvSpPr>
          <p:cNvPr id="8" name="正方形/長方形 7"/>
          <p:cNvSpPr/>
          <p:nvPr/>
        </p:nvSpPr>
        <p:spPr>
          <a:xfrm>
            <a:off x="358815" y="794952"/>
            <a:ext cx="1980348" cy="4455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改革前の状況</a:t>
            </a:r>
          </a:p>
        </p:txBody>
      </p:sp>
      <p:sp>
        <p:nvSpPr>
          <p:cNvPr id="6" name="スライド番号プレースホルダー 5"/>
          <p:cNvSpPr>
            <a:spLocks noGrp="1"/>
          </p:cNvSpPr>
          <p:nvPr>
            <p:ph type="sldNum" sz="quarter" idx="12"/>
          </p:nvPr>
        </p:nvSpPr>
        <p:spPr/>
        <p:txBody>
          <a:bodyPr/>
          <a:lstStyle/>
          <a:p>
            <a:fld id="{138CA411-231B-42B9-AF63-97A64194AA60}" type="slidenum">
              <a:rPr lang="ja-JP" altLang="en-US" smtClean="0"/>
              <a:pPr/>
              <a:t>259</a:t>
            </a:fld>
            <a:endParaRPr lang="ja-JP" altLang="en-US"/>
          </a:p>
        </p:txBody>
      </p:sp>
    </p:spTree>
    <p:extLst>
      <p:ext uri="{BB962C8B-B14F-4D97-AF65-F5344CB8AC3E}">
        <p14:creationId xmlns:p14="http://schemas.microsoft.com/office/powerpoint/2010/main" val="22398893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238233" y="2511188"/>
            <a:ext cx="6469039" cy="3868822"/>
          </a:xfrm>
          <a:prstGeom prst="rect">
            <a:avLst/>
          </a:prstGeom>
          <a:gradFill flip="none" rotWithShape="1">
            <a:gsLst>
              <a:gs pos="0">
                <a:schemeClr val="accent1">
                  <a:lumMod val="10000"/>
                  <a:lumOff val="90000"/>
                </a:schemeClr>
              </a:gs>
              <a:gs pos="100000">
                <a:schemeClr val="accent1">
                  <a:lumMod val="9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156746" y="131041"/>
            <a:ext cx="5863054"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２　</a:t>
            </a:r>
            <a:r>
              <a:rPr lang="ja-JP" altLang="en-US" sz="2000" dirty="0" smtClean="0">
                <a:latin typeface="Meiryo UI" panose="020B0604030504040204" pitchFamily="50" charset="-128"/>
                <a:ea typeface="Meiryo UI" panose="020B0604030504040204" pitchFamily="50" charset="-128"/>
              </a:rPr>
              <a:t>民営化／地方独立行政法人化の定義・位置付け</a:t>
            </a:r>
            <a:endParaRPr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47650" y="531151"/>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270457" y="655582"/>
            <a:ext cx="8757392" cy="630942"/>
          </a:xfrm>
          <a:prstGeom prst="rect">
            <a:avLst/>
          </a:prstGeom>
          <a:noFill/>
        </p:spPr>
        <p:txBody>
          <a:bodyPr wrap="square" rtlCol="0">
            <a:spAutoFit/>
          </a:bodyPr>
          <a:lstStyle/>
          <a:p>
            <a:pPr marL="285750" indent="-285750">
              <a:lnSpc>
                <a:spcPts val="1800"/>
              </a:lnSpc>
              <a:spcAft>
                <a:spcPts val="600"/>
              </a:spcAft>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cs typeface="Meiryo UI" panose="020B0604030504040204" pitchFamily="50" charset="-128"/>
              </a:rPr>
              <a:t>公営での直接実施が普通の時代と比べると、公共サービスの提供手法が格段に増加</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した。</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lnSpc>
                <a:spcPts val="1800"/>
              </a:lnSpc>
              <a:spcAft>
                <a:spcPts val="600"/>
              </a:spcAft>
              <a:buFont typeface="Wingdings" panose="05000000000000000000" pitchFamily="2" charset="2"/>
              <a:buChar char="l"/>
            </a:pPr>
            <a:r>
              <a:rPr lang="ja-JP" altLang="en-US" dirty="0">
                <a:latin typeface="Meiryo UI" panose="020B0604030504040204" pitchFamily="50" charset="-128"/>
                <a:ea typeface="Meiryo UI" panose="020B0604030504040204" pitchFamily="50" charset="-128"/>
                <a:cs typeface="Meiryo UI" panose="020B0604030504040204" pitchFamily="50" charset="-128"/>
              </a:rPr>
              <a:t>ここでは、何らかの形で民間経営ノウハウを活用する取組を、広義の「民営化」と定義</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する。</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6469913" y="6516063"/>
            <a:ext cx="2191801" cy="307777"/>
          </a:xfrm>
          <a:prstGeom prst="rect">
            <a:avLst/>
          </a:prstGeom>
          <a:noFill/>
        </p:spPr>
        <p:txBody>
          <a:bodyPr wrap="square" rtlCol="0">
            <a:spAutoFit/>
          </a:bodyPr>
          <a:lstStyle/>
          <a:p>
            <a:pPr algn="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民間活用レベルが高い</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矢印コネクタ 12"/>
          <p:cNvCxnSpPr/>
          <p:nvPr/>
        </p:nvCxnSpPr>
        <p:spPr>
          <a:xfrm flipV="1">
            <a:off x="2191871" y="6504126"/>
            <a:ext cx="6562725" cy="27233"/>
          </a:xfrm>
          <a:prstGeom prst="straightConnector1">
            <a:avLst/>
          </a:prstGeom>
          <a:ln w="34925">
            <a:solidFill>
              <a:schemeClr val="tx1"/>
            </a:solidFill>
            <a:prstDash val="sysDash"/>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39" name="テキスト ボックス 38"/>
          <p:cNvSpPr txBox="1"/>
          <p:nvPr/>
        </p:nvSpPr>
        <p:spPr>
          <a:xfrm>
            <a:off x="156746" y="1313195"/>
            <a:ext cx="2904564"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＜改革当初の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方向性</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2" name="表 41"/>
          <p:cNvGraphicFramePr>
            <a:graphicFrameLocks noGrp="1"/>
          </p:cNvGraphicFramePr>
          <p:nvPr>
            <p:extLst/>
          </p:nvPr>
        </p:nvGraphicFramePr>
        <p:xfrm>
          <a:off x="300500" y="1641847"/>
          <a:ext cx="8429790" cy="4738163"/>
        </p:xfrm>
        <a:graphic>
          <a:graphicData uri="http://schemas.openxmlformats.org/drawingml/2006/table">
            <a:tbl>
              <a:tblPr firstRow="1" bandRow="1">
                <a:tableStyleId>{5940675A-B579-460E-94D1-54222C63F5DA}</a:tableStyleId>
              </a:tblPr>
              <a:tblGrid>
                <a:gridCol w="348108">
                  <a:extLst>
                    <a:ext uri="{9D8B030D-6E8A-4147-A177-3AD203B41FA5}">
                      <a16:colId xmlns="" xmlns:a16="http://schemas.microsoft.com/office/drawing/2014/main" val="20000"/>
                    </a:ext>
                  </a:extLst>
                </a:gridCol>
                <a:gridCol w="1587606">
                  <a:extLst>
                    <a:ext uri="{9D8B030D-6E8A-4147-A177-3AD203B41FA5}">
                      <a16:colId xmlns="" xmlns:a16="http://schemas.microsoft.com/office/drawing/2014/main" val="20001"/>
                    </a:ext>
                  </a:extLst>
                </a:gridCol>
                <a:gridCol w="1623519">
                  <a:extLst>
                    <a:ext uri="{9D8B030D-6E8A-4147-A177-3AD203B41FA5}">
                      <a16:colId xmlns="" xmlns:a16="http://schemas.microsoft.com/office/drawing/2014/main" val="20002"/>
                    </a:ext>
                  </a:extLst>
                </a:gridCol>
                <a:gridCol w="1623519">
                  <a:extLst>
                    <a:ext uri="{9D8B030D-6E8A-4147-A177-3AD203B41FA5}">
                      <a16:colId xmlns="" xmlns:a16="http://schemas.microsoft.com/office/drawing/2014/main" val="20003"/>
                    </a:ext>
                  </a:extLst>
                </a:gridCol>
                <a:gridCol w="1623519">
                  <a:extLst>
                    <a:ext uri="{9D8B030D-6E8A-4147-A177-3AD203B41FA5}">
                      <a16:colId xmlns="" xmlns:a16="http://schemas.microsoft.com/office/drawing/2014/main" val="20004"/>
                    </a:ext>
                  </a:extLst>
                </a:gridCol>
                <a:gridCol w="1623519">
                  <a:extLst>
                    <a:ext uri="{9D8B030D-6E8A-4147-A177-3AD203B41FA5}">
                      <a16:colId xmlns="" xmlns:a16="http://schemas.microsoft.com/office/drawing/2014/main" val="20005"/>
                    </a:ext>
                  </a:extLst>
                </a:gridCol>
              </a:tblGrid>
              <a:tr h="310410">
                <a:tc rowSpan="2" gridSpan="2">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lnTlToBr w="12700" cap="flat" cmpd="sng" algn="ctr">
                      <a:solidFill>
                        <a:schemeClr val="tx1"/>
                      </a:solidFill>
                      <a:prstDash val="solid"/>
                      <a:round/>
                      <a:headEnd type="none" w="med" len="med"/>
                      <a:tailEnd type="none" w="med" len="med"/>
                    </a:lnTlToBr>
                  </a:tcPr>
                </a:tc>
                <a:tc rowSpan="2" hMerge="1">
                  <a:txBody>
                    <a:bodyPr/>
                    <a:lstStyle/>
                    <a:p>
                      <a:endParaRPr kumimoji="1" lang="ja-JP" altLang="en-US" dirty="0"/>
                    </a:p>
                  </a:txBody>
                  <a:tcPr/>
                </a:tc>
                <a:tc gridSpan="4">
                  <a:txBody>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主たる担い手</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c hMerge="1">
                  <a:txBody>
                    <a:bodyPr/>
                    <a:lstStyle/>
                    <a:p>
                      <a:endParaRPr lang="ja-JP" altLang="en-US" dirty="0"/>
                    </a:p>
                  </a:txBody>
                  <a:tcPr/>
                </a:tc>
                <a:tc hMerge="1">
                  <a:txBody>
                    <a:bodyPr/>
                    <a:lstStyle/>
                    <a:p>
                      <a:endParaRPr lang="ja-JP" altLang="en-US" dirty="0"/>
                    </a:p>
                  </a:txBody>
                  <a:tcPr/>
                </a:tc>
                <a:tc hMerge="1">
                  <a:txBody>
                    <a:bodyPr/>
                    <a:lstStyle/>
                    <a:p>
                      <a:endParaRPr lang="ja-JP" altLang="en-US" dirty="0"/>
                    </a:p>
                  </a:txBody>
                  <a:tcPr/>
                </a:tc>
                <a:extLst>
                  <a:ext uri="{0D108BD9-81ED-4DB2-BD59-A6C34878D82A}">
                    <a16:rowId xmlns="" xmlns:a16="http://schemas.microsoft.com/office/drawing/2014/main" val="10000"/>
                  </a:ext>
                </a:extLst>
              </a:tr>
              <a:tr h="570466">
                <a:tc gridSpan="2" vMerge="1">
                  <a:txBody>
                    <a:bodyPr/>
                    <a:lstStyle/>
                    <a:p>
                      <a:endParaRPr kumimoji="1" lang="ja-JP" altLang="en-US" dirty="0"/>
                    </a:p>
                  </a:txBody>
                  <a:tcPr/>
                </a:tc>
                <a:tc hMerge="1" vMerge="1">
                  <a:txBody>
                    <a:bodyPr/>
                    <a:lstStyle/>
                    <a:p>
                      <a:endParaRPr kumimoji="1" lang="ja-JP" altLang="en-US" dirty="0"/>
                    </a:p>
                  </a:txBody>
                  <a:tcPr/>
                </a:tc>
                <a:tc>
                  <a:txBody>
                    <a:bodyPr/>
                    <a:lstStyle/>
                    <a:p>
                      <a:pPr marL="0" algn="ctr" defTabSz="914400" rtl="0" eaLnBrk="1" latinLnBrk="0" hangingPunct="1"/>
                      <a:r>
                        <a:rPr kumimoji="1" lang="ja-JP" altLang="en-US" sz="14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地方公共団体</a:t>
                      </a:r>
                      <a:endParaRPr kumimoji="1" lang="ja-JP" altLang="en-US" sz="14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marL="0" algn="ctr" defTabSz="914400" rtl="0" eaLnBrk="1" latinLnBrk="0" hangingPunct="1"/>
                      <a:r>
                        <a:rPr kumimoji="1" lang="ja-JP" altLang="en-US" sz="14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地方独立</a:t>
                      </a:r>
                      <a:endParaRPr kumimoji="1" lang="en-US" altLang="ja-JP" sz="14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algn="ctr" defTabSz="914400" rtl="0" eaLnBrk="1" latinLnBrk="0" hangingPunct="1"/>
                      <a:r>
                        <a:rPr kumimoji="1" lang="ja-JP" altLang="en-US" sz="14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行政法人</a:t>
                      </a:r>
                      <a:endParaRPr kumimoji="1" lang="ja-JP" altLang="en-US" sz="14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72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marL="0" algn="ctr" defTabSz="914400" rtl="0" eaLnBrk="1" latinLnBrk="0" hangingPunct="1"/>
                      <a:r>
                        <a:rPr kumimoji="1" lang="ja-JP" altLang="en-US" sz="14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出資法人</a:t>
                      </a:r>
                    </a:p>
                    <a:p>
                      <a:pPr marL="0" algn="ctr" defTabSz="914400" rtl="0" eaLnBrk="1" latinLnBrk="0" hangingPunct="1"/>
                      <a:r>
                        <a:rPr kumimoji="1" lang="ja-JP" altLang="en-US" sz="14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（外郭団体）</a:t>
                      </a:r>
                      <a:endParaRPr kumimoji="1" lang="ja-JP" altLang="en-US" sz="14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72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kumimoji="1" lang="ja-JP" altLang="en-US" sz="14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民間会社</a:t>
                      </a:r>
                      <a:endParaRPr kumimoji="1" lang="en-US" altLang="ja-JP" sz="14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72000">
                    <a:lnL w="12700" cap="flat" cmpd="sng" algn="ctr">
                      <a:solidFill>
                        <a:schemeClr val="tx1"/>
                      </a:solidFill>
                      <a:prstDash val="sysDot"/>
                      <a:round/>
                      <a:headEnd type="none" w="med" len="med"/>
                      <a:tailEnd type="none" w="med" len="med"/>
                    </a:lnL>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692371">
                <a:tc rowSpan="6">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事 業 手 法</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vert="eaVert"/>
                </a:tc>
                <a:tc>
                  <a:txBody>
                    <a:bodyPr/>
                    <a:lstStyle/>
                    <a:p>
                      <a:pPr algn="l"/>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直接実施</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（一部委託を含む）</a:t>
                      </a:r>
                      <a:endParaRPr kumimoji="1" lang="ja-JP" altLang="en-US" sz="1300" b="1" dirty="0">
                        <a:latin typeface="Meiryo UI" panose="020B0604030504040204" pitchFamily="50" charset="-128"/>
                        <a:ea typeface="Meiryo UI" panose="020B0604030504040204" pitchFamily="50" charset="-128"/>
                        <a:cs typeface="Meiryo UI" panose="020B0604030504040204" pitchFamily="50" charset="-128"/>
                      </a:endParaRPr>
                    </a:p>
                  </a:txBody>
                  <a:tcPr marR="0" anchor="ct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 xmlns:a16="http://schemas.microsoft.com/office/drawing/2014/main" val="10002"/>
                  </a:ext>
                </a:extLst>
              </a:tr>
              <a:tr h="612000">
                <a:tc vMerge="1">
                  <a:txBody>
                    <a:bodyPr/>
                    <a:lstStyle/>
                    <a:p>
                      <a:endParaRPr kumimoji="1" lang="ja-JP" altLang="en-US" dirty="0"/>
                    </a:p>
                  </a:txBody>
                  <a:tcPr/>
                </a:tc>
                <a:tc>
                  <a:txBody>
                    <a:bodyPr/>
                    <a:lstStyle/>
                    <a:p>
                      <a:pPr algn="l"/>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地方独立行政法人化</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marR="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別掲</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 xmlns:a16="http://schemas.microsoft.com/office/drawing/2014/main" val="10003"/>
                  </a:ext>
                </a:extLst>
              </a:tr>
              <a:tr h="612000">
                <a:tc vMerge="1">
                  <a:txBody>
                    <a:bodyPr/>
                    <a:lstStyle/>
                    <a:p>
                      <a:endParaRPr kumimoji="1" lang="ja-JP" altLang="en-US"/>
                    </a:p>
                  </a:txBody>
                  <a:tcPr/>
                </a:tc>
                <a:tc>
                  <a:txBody>
                    <a:bodyPr/>
                    <a:lstStyle/>
                    <a:p>
                      <a:pPr algn="l"/>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包括委託</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R="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 xmlns:a16="http://schemas.microsoft.com/office/drawing/2014/main" val="10004"/>
                  </a:ext>
                </a:extLst>
              </a:tr>
              <a:tr h="612000">
                <a:tc vMerge="1">
                  <a:txBody>
                    <a:bodyPr/>
                    <a:lstStyle/>
                    <a:p>
                      <a:endParaRPr kumimoji="1" lang="ja-JP" altLang="en-US" dirty="0"/>
                    </a:p>
                  </a:txBody>
                  <a:tcPr/>
                </a:tc>
                <a:tc>
                  <a:txBody>
                    <a:bodyPr/>
                    <a:lstStyle/>
                    <a:p>
                      <a:pPr algn="l"/>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指定管理者制度</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R="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 xmlns:a16="http://schemas.microsoft.com/office/drawing/2014/main" val="10005"/>
                  </a:ext>
                </a:extLst>
              </a:tr>
              <a:tr h="612000">
                <a:tc vMerge="1">
                  <a:txBody>
                    <a:bodyPr/>
                    <a:lstStyle/>
                    <a:p>
                      <a:endParaRPr kumimoji="1" lang="ja-JP" altLang="en-US" dirty="0"/>
                    </a:p>
                  </a:txBody>
                  <a:tcPr vert="eaVert"/>
                </a:tc>
                <a:tc>
                  <a:txBody>
                    <a:bodyPr/>
                    <a:lstStyle/>
                    <a:p>
                      <a:pPr algn="l"/>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コンセッション</a:t>
                      </a:r>
                      <a:endParaRPr kumimoji="1" lang="ja-JP" altLang="en-US" sz="1300" b="1" dirty="0">
                        <a:latin typeface="Meiryo UI" panose="020B0604030504040204" pitchFamily="50" charset="-128"/>
                        <a:ea typeface="Meiryo UI" panose="020B0604030504040204" pitchFamily="50" charset="-128"/>
                        <a:cs typeface="Meiryo UI" panose="020B0604030504040204" pitchFamily="50" charset="-128"/>
                      </a:endParaRPr>
                    </a:p>
                  </a:txBody>
                  <a:tcPr marR="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 xmlns:a16="http://schemas.microsoft.com/office/drawing/2014/main" val="10006"/>
                  </a:ext>
                </a:extLst>
              </a:tr>
              <a:tr h="716916">
                <a:tc vMerge="1">
                  <a:txBody>
                    <a:bodyPr/>
                    <a:lstStyle/>
                    <a:p>
                      <a:endParaRPr kumimoji="1" lang="ja-JP" altLang="en-US" dirty="0"/>
                    </a:p>
                  </a:txBody>
                  <a:tcPr vert="eaVert"/>
                </a:tc>
                <a:tc>
                  <a:txBody>
                    <a:bodyPr/>
                    <a:lstStyle/>
                    <a:p>
                      <a:pPr algn="l"/>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事業譲渡</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R="0" anchor="ctr">
                    <a:lnT w="12700" cap="flat" cmpd="sng" algn="ctr">
                      <a:solidFill>
                        <a:schemeClr val="tx1"/>
                      </a:solidFill>
                      <a:prstDash val="sysDot"/>
                      <a:round/>
                      <a:headEnd type="none" w="med" len="med"/>
                      <a:tailEnd type="none" w="med" len="med"/>
                    </a:lnT>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7"/>
                  </a:ext>
                </a:extLst>
              </a:tr>
            </a:tbl>
          </a:graphicData>
        </a:graphic>
      </p:graphicFrame>
      <p:cxnSp>
        <p:nvCxnSpPr>
          <p:cNvPr id="70" name="直線矢印コネクタ 69"/>
          <p:cNvCxnSpPr/>
          <p:nvPr/>
        </p:nvCxnSpPr>
        <p:spPr>
          <a:xfrm>
            <a:off x="8913549" y="2511187"/>
            <a:ext cx="0" cy="3924000"/>
          </a:xfrm>
          <a:prstGeom prst="straightConnector1">
            <a:avLst/>
          </a:prstGeom>
          <a:ln w="34925">
            <a:solidFill>
              <a:schemeClr val="tx1"/>
            </a:solidFill>
            <a:prstDash val="sysDash"/>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7355449" y="1300684"/>
            <a:ext cx="1530762" cy="276999"/>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凡例：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 name="直線コネクタ 5"/>
          <p:cNvCxnSpPr/>
          <p:nvPr/>
        </p:nvCxnSpPr>
        <p:spPr>
          <a:xfrm flipH="1">
            <a:off x="3961331" y="3832412"/>
            <a:ext cx="86235" cy="17851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4412742" y="5244352"/>
            <a:ext cx="728010" cy="307777"/>
          </a:xfrm>
          <a:prstGeom prst="rect">
            <a:avLst/>
          </a:prstGeom>
          <a:noFill/>
          <a:ln w="25400">
            <a:solidFill>
              <a:schemeClr val="tx1"/>
            </a:solidFill>
          </a:ln>
        </p:spPr>
        <p:txBody>
          <a:bodyPr wrap="square" rtlCol="0">
            <a:spAutoFit/>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民営化</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3477237" y="4037743"/>
            <a:ext cx="1871010" cy="307777"/>
          </a:xfrm>
          <a:prstGeom prst="rect">
            <a:avLst/>
          </a:prstGeom>
          <a:noFill/>
          <a:ln w="25400">
            <a:solidFill>
              <a:schemeClr val="tx1"/>
            </a:solidFill>
          </a:ln>
        </p:spPr>
        <p:txBody>
          <a:bodyPr wrap="square" rtlCol="0">
            <a:spAutoFit/>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地方独立行政法人化</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コネクタ 32"/>
          <p:cNvCxnSpPr/>
          <p:nvPr/>
        </p:nvCxnSpPr>
        <p:spPr>
          <a:xfrm flipH="1">
            <a:off x="5155779" y="5034632"/>
            <a:ext cx="320013" cy="23549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4" name="円/楕円 13"/>
          <p:cNvSpPr/>
          <p:nvPr/>
        </p:nvSpPr>
        <p:spPr>
          <a:xfrm>
            <a:off x="7932571" y="1279872"/>
            <a:ext cx="376518" cy="3065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府</a:t>
            </a:r>
            <a:endParaRPr kumimoji="1" lang="ja-JP" altLang="en-US" sz="1200" dirty="0">
              <a:solidFill>
                <a:schemeClr val="tx1"/>
              </a:solidFill>
            </a:endParaRPr>
          </a:p>
        </p:txBody>
      </p:sp>
      <p:sp>
        <p:nvSpPr>
          <p:cNvPr id="36" name="正方形/長方形 35"/>
          <p:cNvSpPr/>
          <p:nvPr/>
        </p:nvSpPr>
        <p:spPr>
          <a:xfrm>
            <a:off x="8398936" y="1269986"/>
            <a:ext cx="331354" cy="30769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n-ea"/>
              </a:rPr>
              <a:t>市</a:t>
            </a:r>
            <a:endParaRPr kumimoji="1" lang="ja-JP" altLang="en-US" sz="1200" dirty="0">
              <a:solidFill>
                <a:schemeClr val="tx1"/>
              </a:solidFill>
              <a:latin typeface="+mn-ea"/>
            </a:endParaRPr>
          </a:p>
        </p:txBody>
      </p:sp>
      <p:sp>
        <p:nvSpPr>
          <p:cNvPr id="37" name="円/楕円 36"/>
          <p:cNvSpPr/>
          <p:nvPr/>
        </p:nvSpPr>
        <p:spPr>
          <a:xfrm>
            <a:off x="7194187" y="4612948"/>
            <a:ext cx="768329" cy="30328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市場</a:t>
            </a:r>
            <a:endParaRPr kumimoji="1" lang="ja-JP" altLang="en-US" sz="1200" dirty="0">
              <a:solidFill>
                <a:schemeClr val="tx1"/>
              </a:solidFill>
            </a:endParaRPr>
          </a:p>
        </p:txBody>
      </p:sp>
      <p:sp>
        <p:nvSpPr>
          <p:cNvPr id="38" name="円/楕円 37"/>
          <p:cNvSpPr/>
          <p:nvPr/>
        </p:nvSpPr>
        <p:spPr>
          <a:xfrm>
            <a:off x="7953002" y="5759223"/>
            <a:ext cx="706904" cy="52055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高速道路</a:t>
            </a:r>
            <a:endParaRPr kumimoji="1" lang="ja-JP" altLang="en-US" sz="1200" dirty="0">
              <a:solidFill>
                <a:schemeClr val="tx1"/>
              </a:solidFill>
            </a:endParaRPr>
          </a:p>
        </p:txBody>
      </p:sp>
      <p:sp>
        <p:nvSpPr>
          <p:cNvPr id="48" name="正方形/長方形 47"/>
          <p:cNvSpPr/>
          <p:nvPr/>
        </p:nvSpPr>
        <p:spPr>
          <a:xfrm>
            <a:off x="5619544" y="5184831"/>
            <a:ext cx="660231" cy="30156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mn-ea"/>
              </a:rPr>
              <a:t>水道</a:t>
            </a:r>
            <a:endParaRPr kumimoji="1" lang="ja-JP" altLang="en-US" sz="1200" dirty="0">
              <a:solidFill>
                <a:schemeClr val="tx1"/>
              </a:solidFill>
              <a:latin typeface="+mn-ea"/>
            </a:endParaRPr>
          </a:p>
        </p:txBody>
      </p:sp>
      <p:sp>
        <p:nvSpPr>
          <p:cNvPr id="50" name="正方形/長方形 49"/>
          <p:cNvSpPr/>
          <p:nvPr/>
        </p:nvSpPr>
        <p:spPr>
          <a:xfrm>
            <a:off x="6329399" y="5184830"/>
            <a:ext cx="649625" cy="30157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mn-ea"/>
              </a:rPr>
              <a:t>下水道</a:t>
            </a:r>
            <a:endParaRPr kumimoji="1" lang="ja-JP" altLang="en-US" sz="1200" dirty="0">
              <a:solidFill>
                <a:schemeClr val="tx1"/>
              </a:solidFill>
              <a:latin typeface="+mn-ea"/>
            </a:endParaRPr>
          </a:p>
        </p:txBody>
      </p:sp>
      <p:sp>
        <p:nvSpPr>
          <p:cNvPr id="51" name="正方形/長方形 50"/>
          <p:cNvSpPr/>
          <p:nvPr/>
        </p:nvSpPr>
        <p:spPr>
          <a:xfrm>
            <a:off x="7208360" y="5707401"/>
            <a:ext cx="693146" cy="27136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mn-ea"/>
              </a:rPr>
              <a:t>地下鉄</a:t>
            </a:r>
            <a:endParaRPr kumimoji="1" lang="ja-JP" altLang="en-US" sz="1200" dirty="0">
              <a:solidFill>
                <a:schemeClr val="tx1"/>
              </a:solidFill>
              <a:latin typeface="+mn-ea"/>
            </a:endParaRPr>
          </a:p>
        </p:txBody>
      </p:sp>
      <p:sp>
        <p:nvSpPr>
          <p:cNvPr id="52" name="正方形/長方形 51"/>
          <p:cNvSpPr/>
          <p:nvPr/>
        </p:nvSpPr>
        <p:spPr>
          <a:xfrm>
            <a:off x="7209144" y="6042925"/>
            <a:ext cx="693146" cy="27136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mn-ea"/>
              </a:rPr>
              <a:t>バス</a:t>
            </a:r>
            <a:endParaRPr kumimoji="1" lang="ja-JP" altLang="en-US" sz="1200" dirty="0">
              <a:solidFill>
                <a:schemeClr val="tx1"/>
              </a:solidFill>
              <a:latin typeface="+mn-ea"/>
            </a:endParaRPr>
          </a:p>
        </p:txBody>
      </p:sp>
      <p:sp>
        <p:nvSpPr>
          <p:cNvPr id="53" name="正方形/長方形 52"/>
          <p:cNvSpPr/>
          <p:nvPr/>
        </p:nvSpPr>
        <p:spPr>
          <a:xfrm>
            <a:off x="7992394" y="4612948"/>
            <a:ext cx="663268" cy="30328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n-ea"/>
              </a:rPr>
              <a:t>市場</a:t>
            </a:r>
            <a:endParaRPr kumimoji="1" lang="ja-JP" altLang="en-US" sz="1200" dirty="0">
              <a:solidFill>
                <a:schemeClr val="tx1"/>
              </a:solidFill>
              <a:latin typeface="+mn-ea"/>
            </a:endParaRPr>
          </a:p>
        </p:txBody>
      </p:sp>
      <p:sp>
        <p:nvSpPr>
          <p:cNvPr id="55" name="正方形/長方形 54"/>
          <p:cNvSpPr/>
          <p:nvPr/>
        </p:nvSpPr>
        <p:spPr>
          <a:xfrm>
            <a:off x="7194186" y="2573998"/>
            <a:ext cx="1461475" cy="276778"/>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mn-ea"/>
              </a:rPr>
              <a:t>一般廃棄物</a:t>
            </a:r>
            <a:endParaRPr kumimoji="1" lang="ja-JP" altLang="en-US" sz="1200" dirty="0">
              <a:solidFill>
                <a:schemeClr val="tx1"/>
              </a:solidFill>
              <a:latin typeface="+mn-ea"/>
            </a:endParaRPr>
          </a:p>
        </p:txBody>
      </p:sp>
      <p:sp>
        <p:nvSpPr>
          <p:cNvPr id="56" name="正方形/長方形 55"/>
          <p:cNvSpPr/>
          <p:nvPr/>
        </p:nvSpPr>
        <p:spPr>
          <a:xfrm>
            <a:off x="7194186" y="2892540"/>
            <a:ext cx="693146" cy="27136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mn-ea"/>
              </a:rPr>
              <a:t>幼稚園</a:t>
            </a:r>
            <a:endParaRPr kumimoji="1" lang="ja-JP" altLang="en-US" sz="1200" dirty="0">
              <a:solidFill>
                <a:schemeClr val="tx1"/>
              </a:solidFill>
              <a:latin typeface="+mn-ea"/>
            </a:endParaRPr>
          </a:p>
        </p:txBody>
      </p:sp>
      <p:sp>
        <p:nvSpPr>
          <p:cNvPr id="58" name="正方形/長方形 57"/>
          <p:cNvSpPr/>
          <p:nvPr/>
        </p:nvSpPr>
        <p:spPr>
          <a:xfrm>
            <a:off x="7962515" y="2892540"/>
            <a:ext cx="693146" cy="27136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mn-ea"/>
              </a:rPr>
              <a:t>保育所</a:t>
            </a:r>
            <a:endParaRPr kumimoji="1" lang="ja-JP" altLang="en-US" sz="1200" dirty="0">
              <a:solidFill>
                <a:schemeClr val="tx1"/>
              </a:solidFill>
              <a:latin typeface="+mn-ea"/>
            </a:endParaRPr>
          </a:p>
        </p:txBody>
      </p:sp>
      <p:sp>
        <p:nvSpPr>
          <p:cNvPr id="5" name="正方形/長方形 4"/>
          <p:cNvSpPr/>
          <p:nvPr/>
        </p:nvSpPr>
        <p:spPr>
          <a:xfrm>
            <a:off x="3845859" y="3209862"/>
            <a:ext cx="1629933" cy="62255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別掲</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6"/>
          <p:cNvSpPr>
            <a:spLocks noGrp="1"/>
          </p:cNvSpPr>
          <p:nvPr>
            <p:ph type="sldNum" sz="quarter" idx="12"/>
          </p:nvPr>
        </p:nvSpPr>
        <p:spPr>
          <a:xfrm>
            <a:off x="7086600" y="6492875"/>
            <a:ext cx="2057400" cy="365125"/>
          </a:xfrm>
        </p:spPr>
        <p:txBody>
          <a:bodyPr/>
          <a:lstStyle/>
          <a:p>
            <a:fld id="{138CA411-231B-42B9-AF63-97A64194AA60}" type="slidenum">
              <a:rPr lang="ja-JP" altLang="en-US" smtClean="0"/>
              <a:pPr/>
              <a:t>260</a:t>
            </a:fld>
            <a:endParaRPr lang="ja-JP" altLang="en-US" dirty="0"/>
          </a:p>
        </p:txBody>
      </p:sp>
    </p:spTree>
    <p:extLst>
      <p:ext uri="{BB962C8B-B14F-4D97-AF65-F5344CB8AC3E}">
        <p14:creationId xmlns:p14="http://schemas.microsoft.com/office/powerpoint/2010/main" val="722385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正方形/長方形 33"/>
          <p:cNvSpPr/>
          <p:nvPr/>
        </p:nvSpPr>
        <p:spPr>
          <a:xfrm>
            <a:off x="2247281" y="2017366"/>
            <a:ext cx="6469039" cy="4181728"/>
          </a:xfrm>
          <a:prstGeom prst="rect">
            <a:avLst/>
          </a:prstGeom>
          <a:gradFill flip="none" rotWithShape="1">
            <a:gsLst>
              <a:gs pos="0">
                <a:schemeClr val="accent1">
                  <a:lumMod val="10000"/>
                  <a:lumOff val="90000"/>
                </a:schemeClr>
              </a:gs>
              <a:gs pos="100000">
                <a:schemeClr val="accent1">
                  <a:lumMod val="9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40" name="表 39"/>
          <p:cNvGraphicFramePr>
            <a:graphicFrameLocks noGrp="1"/>
          </p:cNvGraphicFramePr>
          <p:nvPr>
            <p:extLst/>
          </p:nvPr>
        </p:nvGraphicFramePr>
        <p:xfrm>
          <a:off x="309548" y="1148025"/>
          <a:ext cx="8429790" cy="5064516"/>
        </p:xfrm>
        <a:graphic>
          <a:graphicData uri="http://schemas.openxmlformats.org/drawingml/2006/table">
            <a:tbl>
              <a:tblPr firstRow="1" bandRow="1">
                <a:tableStyleId>{5940675A-B579-460E-94D1-54222C63F5DA}</a:tableStyleId>
              </a:tblPr>
              <a:tblGrid>
                <a:gridCol w="348108">
                  <a:extLst>
                    <a:ext uri="{9D8B030D-6E8A-4147-A177-3AD203B41FA5}">
                      <a16:colId xmlns="" xmlns:a16="http://schemas.microsoft.com/office/drawing/2014/main" val="20000"/>
                    </a:ext>
                  </a:extLst>
                </a:gridCol>
                <a:gridCol w="1587606">
                  <a:extLst>
                    <a:ext uri="{9D8B030D-6E8A-4147-A177-3AD203B41FA5}">
                      <a16:colId xmlns="" xmlns:a16="http://schemas.microsoft.com/office/drawing/2014/main" val="20001"/>
                    </a:ext>
                  </a:extLst>
                </a:gridCol>
                <a:gridCol w="1623519">
                  <a:extLst>
                    <a:ext uri="{9D8B030D-6E8A-4147-A177-3AD203B41FA5}">
                      <a16:colId xmlns="" xmlns:a16="http://schemas.microsoft.com/office/drawing/2014/main" val="20002"/>
                    </a:ext>
                  </a:extLst>
                </a:gridCol>
                <a:gridCol w="1623519">
                  <a:extLst>
                    <a:ext uri="{9D8B030D-6E8A-4147-A177-3AD203B41FA5}">
                      <a16:colId xmlns="" xmlns:a16="http://schemas.microsoft.com/office/drawing/2014/main" val="20003"/>
                    </a:ext>
                  </a:extLst>
                </a:gridCol>
                <a:gridCol w="1623519">
                  <a:extLst>
                    <a:ext uri="{9D8B030D-6E8A-4147-A177-3AD203B41FA5}">
                      <a16:colId xmlns="" xmlns:a16="http://schemas.microsoft.com/office/drawing/2014/main" val="20004"/>
                    </a:ext>
                  </a:extLst>
                </a:gridCol>
                <a:gridCol w="1623519">
                  <a:extLst>
                    <a:ext uri="{9D8B030D-6E8A-4147-A177-3AD203B41FA5}">
                      <a16:colId xmlns="" xmlns:a16="http://schemas.microsoft.com/office/drawing/2014/main" val="20005"/>
                    </a:ext>
                  </a:extLst>
                </a:gridCol>
              </a:tblGrid>
              <a:tr h="310410">
                <a:tc rowSpan="2" gridSpan="2">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lnTlToBr w="12700" cap="flat" cmpd="sng" algn="ctr">
                      <a:solidFill>
                        <a:schemeClr val="tx1"/>
                      </a:solidFill>
                      <a:prstDash val="solid"/>
                      <a:round/>
                      <a:headEnd type="none" w="med" len="med"/>
                      <a:tailEnd type="none" w="med" len="med"/>
                    </a:lnTlToBr>
                  </a:tcPr>
                </a:tc>
                <a:tc rowSpan="2" hMerge="1">
                  <a:txBody>
                    <a:bodyPr/>
                    <a:lstStyle/>
                    <a:p>
                      <a:endParaRPr kumimoji="1" lang="ja-JP" altLang="en-US" dirty="0"/>
                    </a:p>
                  </a:txBody>
                  <a:tcPr/>
                </a:tc>
                <a:tc gridSpan="4">
                  <a:txBody>
                    <a:bodyPr/>
                    <a:lstStyle/>
                    <a:p>
                      <a:pPr algn="ct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主たる担い手</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tcPr>
                </a:tc>
                <a:tc hMerge="1">
                  <a:txBody>
                    <a:bodyPr/>
                    <a:lstStyle/>
                    <a:p>
                      <a:endParaRPr lang="ja-JP" altLang="en-US" dirty="0"/>
                    </a:p>
                  </a:txBody>
                  <a:tcPr/>
                </a:tc>
                <a:tc hMerge="1">
                  <a:txBody>
                    <a:bodyPr/>
                    <a:lstStyle/>
                    <a:p>
                      <a:endParaRPr lang="ja-JP" altLang="en-US" dirty="0"/>
                    </a:p>
                  </a:txBody>
                  <a:tcPr/>
                </a:tc>
                <a:tc hMerge="1">
                  <a:txBody>
                    <a:bodyPr/>
                    <a:lstStyle/>
                    <a:p>
                      <a:endParaRPr lang="ja-JP" altLang="en-US" dirty="0"/>
                    </a:p>
                  </a:txBody>
                  <a:tcPr/>
                </a:tc>
                <a:extLst>
                  <a:ext uri="{0D108BD9-81ED-4DB2-BD59-A6C34878D82A}">
                    <a16:rowId xmlns="" xmlns:a16="http://schemas.microsoft.com/office/drawing/2014/main" val="10000"/>
                  </a:ext>
                </a:extLst>
              </a:tr>
              <a:tr h="570466">
                <a:tc gridSpan="2" vMerge="1">
                  <a:txBody>
                    <a:bodyPr/>
                    <a:lstStyle/>
                    <a:p>
                      <a:endParaRPr kumimoji="1" lang="ja-JP" altLang="en-US" dirty="0"/>
                    </a:p>
                  </a:txBody>
                  <a:tcPr/>
                </a:tc>
                <a:tc hMerge="1" vMerge="1">
                  <a:txBody>
                    <a:bodyPr/>
                    <a:lstStyle/>
                    <a:p>
                      <a:endParaRPr kumimoji="1" lang="ja-JP" altLang="en-US" dirty="0"/>
                    </a:p>
                  </a:txBody>
                  <a:tcPr/>
                </a:tc>
                <a:tc>
                  <a:txBody>
                    <a:bodyPr/>
                    <a:lstStyle/>
                    <a:p>
                      <a:pPr marL="0" algn="ctr" defTabSz="914400" rtl="0" eaLnBrk="1" latinLnBrk="0" hangingPunct="1"/>
                      <a:r>
                        <a:rPr kumimoji="1" lang="ja-JP" altLang="en-US" sz="14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地方公共団体</a:t>
                      </a:r>
                      <a:endParaRPr kumimoji="1" lang="ja-JP" altLang="en-US" sz="14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72000">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marL="0" algn="ctr" defTabSz="914400" rtl="0" eaLnBrk="1" latinLnBrk="0" hangingPunct="1"/>
                      <a:r>
                        <a:rPr kumimoji="1" lang="ja-JP" altLang="en-US" sz="14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地方独立</a:t>
                      </a:r>
                      <a:endParaRPr kumimoji="1" lang="en-US" altLang="ja-JP" sz="14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algn="ctr" defTabSz="914400" rtl="0" eaLnBrk="1" latinLnBrk="0" hangingPunct="1"/>
                      <a:r>
                        <a:rPr kumimoji="1" lang="ja-JP" altLang="en-US" sz="14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行政法人</a:t>
                      </a:r>
                      <a:endParaRPr kumimoji="1" lang="ja-JP" altLang="en-US" sz="14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72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tcPr>
                </a:tc>
                <a:tc>
                  <a:txBody>
                    <a:bodyPr/>
                    <a:lstStyle/>
                    <a:p>
                      <a:pPr marL="0" algn="ctr" defTabSz="914400" rtl="0" eaLnBrk="1" latinLnBrk="0" hangingPunct="1"/>
                      <a:r>
                        <a:rPr kumimoji="1" lang="ja-JP" altLang="en-US" sz="14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出資法人</a:t>
                      </a:r>
                    </a:p>
                    <a:p>
                      <a:pPr marL="0" algn="ctr" defTabSz="914400" rtl="0" eaLnBrk="1" latinLnBrk="0" hangingPunct="1"/>
                      <a:r>
                        <a:rPr kumimoji="1" lang="ja-JP" altLang="en-US" sz="14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（外郭団体）</a:t>
                      </a:r>
                      <a:endParaRPr kumimoji="1" lang="ja-JP" altLang="en-US" sz="14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72000">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38100" cap="flat" cmpd="sng" algn="ctr">
                      <a:solidFill>
                        <a:schemeClr val="tx1"/>
                      </a:solidFill>
                      <a:prstDash val="solid"/>
                      <a:round/>
                      <a:headEnd type="none" w="med" len="med"/>
                      <a:tailEnd type="none" w="med" len="med"/>
                    </a:lnB>
                  </a:tcPr>
                </a:tc>
                <a:tc>
                  <a:txBody>
                    <a:bodyPr/>
                    <a:lstStyle/>
                    <a:p>
                      <a:pPr marL="0" algn="ctr" defTabSz="914400" rtl="0" eaLnBrk="1" latinLnBrk="0" hangingPunct="1"/>
                      <a:r>
                        <a:rPr kumimoji="1" lang="ja-JP" altLang="en-US" sz="14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民間会社</a:t>
                      </a:r>
                      <a:endParaRPr kumimoji="1" lang="en-US" altLang="ja-JP" sz="14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72000">
                    <a:lnL w="12700" cap="flat" cmpd="sng" algn="ctr">
                      <a:solidFill>
                        <a:schemeClr val="tx1"/>
                      </a:solidFill>
                      <a:prstDash val="sysDot"/>
                      <a:round/>
                      <a:headEnd type="none" w="med" len="med"/>
                      <a:tailEnd type="none" w="med" len="med"/>
                    </a:lnL>
                    <a:lnB w="381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692371">
                <a:tc rowSpan="6">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事 業 手 法</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vert="eaVert"/>
                </a:tc>
                <a:tc>
                  <a:txBody>
                    <a:bodyPr/>
                    <a:lstStyle/>
                    <a:p>
                      <a:pPr algn="l"/>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直接実施</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（一部委託を含む）</a:t>
                      </a:r>
                      <a:endParaRPr kumimoji="1" lang="ja-JP" altLang="en-US" sz="1300" b="1" dirty="0">
                        <a:latin typeface="Meiryo UI" panose="020B0604030504040204" pitchFamily="50" charset="-128"/>
                        <a:ea typeface="Meiryo UI" panose="020B0604030504040204" pitchFamily="50" charset="-128"/>
                        <a:cs typeface="Meiryo UI" panose="020B0604030504040204" pitchFamily="50" charset="-128"/>
                      </a:endParaRPr>
                    </a:p>
                  </a:txBody>
                  <a:tcPr marR="0" anchor="ct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38100" cap="flat" cmpd="sng" algn="ctr">
                      <a:solidFill>
                        <a:schemeClr val="tx1"/>
                      </a:solidFill>
                      <a:prstDash val="solid"/>
                      <a:round/>
                      <a:headEnd type="none" w="med" len="med"/>
                      <a:tailEnd type="none" w="med" len="med"/>
                    </a:lnR>
                    <a:lnB w="38100" cap="flat" cmpd="sng" algn="ctr">
                      <a:solidFill>
                        <a:schemeClr val="tx1"/>
                      </a:solidFill>
                      <a:prstDash val="solid"/>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 xmlns:a16="http://schemas.microsoft.com/office/drawing/2014/main" val="10002"/>
                  </a:ext>
                </a:extLst>
              </a:tr>
              <a:tr h="612000">
                <a:tc vMerge="1">
                  <a:txBody>
                    <a:bodyPr/>
                    <a:lstStyle/>
                    <a:p>
                      <a:endParaRPr kumimoji="1" lang="ja-JP" altLang="en-US" dirty="0"/>
                    </a:p>
                  </a:txBody>
                  <a:tcPr/>
                </a:tc>
                <a:tc>
                  <a:txBody>
                    <a:bodyPr/>
                    <a:lstStyle/>
                    <a:p>
                      <a:pPr algn="l"/>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地方独立行政法人化</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txBody>
                  <a:tcPr marR="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別掲</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 xmlns:a16="http://schemas.microsoft.com/office/drawing/2014/main" val="10003"/>
                  </a:ext>
                </a:extLst>
              </a:tr>
              <a:tr h="612000">
                <a:tc vMerge="1">
                  <a:txBody>
                    <a:bodyPr/>
                    <a:lstStyle/>
                    <a:p>
                      <a:endParaRPr kumimoji="1" lang="ja-JP" altLang="en-US"/>
                    </a:p>
                  </a:txBody>
                  <a:tcPr/>
                </a:tc>
                <a:tc>
                  <a:txBody>
                    <a:bodyPr/>
                    <a:lstStyle/>
                    <a:p>
                      <a:pPr algn="l"/>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包括委託</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R="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 xmlns:a16="http://schemas.microsoft.com/office/drawing/2014/main" val="10004"/>
                  </a:ext>
                </a:extLst>
              </a:tr>
              <a:tr h="612000">
                <a:tc vMerge="1">
                  <a:txBody>
                    <a:bodyPr/>
                    <a:lstStyle/>
                    <a:p>
                      <a:endParaRPr kumimoji="1" lang="ja-JP" altLang="en-US" dirty="0"/>
                    </a:p>
                  </a:txBody>
                  <a:tcPr/>
                </a:tc>
                <a:tc>
                  <a:txBody>
                    <a:bodyPr/>
                    <a:lstStyle/>
                    <a:p>
                      <a:pPr algn="l"/>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指定管理者制度</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R="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 xmlns:a16="http://schemas.microsoft.com/office/drawing/2014/main" val="10005"/>
                  </a:ext>
                </a:extLst>
              </a:tr>
              <a:tr h="612000">
                <a:tc vMerge="1">
                  <a:txBody>
                    <a:bodyPr/>
                    <a:lstStyle/>
                    <a:p>
                      <a:endParaRPr kumimoji="1" lang="ja-JP" altLang="en-US" dirty="0"/>
                    </a:p>
                  </a:txBody>
                  <a:tcPr vert="eaVert"/>
                </a:tc>
                <a:tc>
                  <a:txBody>
                    <a:bodyPr/>
                    <a:lstStyle/>
                    <a:p>
                      <a:pPr algn="l"/>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コンセッション</a:t>
                      </a:r>
                      <a:endParaRPr kumimoji="1" lang="ja-JP" altLang="en-US" sz="1300" b="1" dirty="0">
                        <a:latin typeface="Meiryo UI" panose="020B0604030504040204" pitchFamily="50" charset="-128"/>
                        <a:ea typeface="Meiryo UI" panose="020B0604030504040204" pitchFamily="50" charset="-128"/>
                        <a:cs typeface="Meiryo UI" panose="020B0604030504040204" pitchFamily="50" charset="-128"/>
                      </a:endParaRPr>
                    </a:p>
                  </a:txBody>
                  <a:tcPr marR="0" anchor="ct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 xmlns:a16="http://schemas.microsoft.com/office/drawing/2014/main" val="10006"/>
                  </a:ext>
                </a:extLst>
              </a:tr>
              <a:tr h="1043269">
                <a:tc vMerge="1">
                  <a:txBody>
                    <a:bodyPr/>
                    <a:lstStyle/>
                    <a:p>
                      <a:endParaRPr kumimoji="1" lang="ja-JP" altLang="en-US" dirty="0"/>
                    </a:p>
                  </a:txBody>
                  <a:tcPr vert="eaVert"/>
                </a:tc>
                <a:tc>
                  <a:txBody>
                    <a:bodyPr/>
                    <a:lstStyle/>
                    <a:p>
                      <a:pPr algn="l"/>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事業譲渡</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marR="0" anchor="ctr">
                    <a:lnT w="12700" cap="flat" cmpd="sng" algn="ctr">
                      <a:solidFill>
                        <a:schemeClr val="tx1"/>
                      </a:solidFill>
                      <a:prstDash val="sysDot"/>
                      <a:round/>
                      <a:headEnd type="none" w="med" len="med"/>
                      <a:tailEnd type="none" w="med" len="med"/>
                    </a:lnT>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381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7"/>
                  </a:ext>
                </a:extLst>
              </a:tr>
            </a:tbl>
          </a:graphicData>
        </a:graphic>
      </p:graphicFrame>
      <p:sp>
        <p:nvSpPr>
          <p:cNvPr id="2" name="テキスト ボックス 1"/>
          <p:cNvSpPr txBox="1"/>
          <p:nvPr/>
        </p:nvSpPr>
        <p:spPr>
          <a:xfrm>
            <a:off x="156746" y="131041"/>
            <a:ext cx="5863054"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rPr>
              <a:t>３</a:t>
            </a:r>
            <a:r>
              <a:rPr lang="ja-JP" altLang="en-US" sz="2000" dirty="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民営化の取組の現状</a:t>
            </a:r>
            <a:endParaRPr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47650" y="531151"/>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6584628" y="6459496"/>
            <a:ext cx="2191801" cy="307777"/>
          </a:xfrm>
          <a:prstGeom prst="rect">
            <a:avLst/>
          </a:prstGeom>
          <a:noFill/>
        </p:spPr>
        <p:txBody>
          <a:bodyPr wrap="square" rtlCol="0">
            <a:spAutoFit/>
          </a:bodyPr>
          <a:lstStyle/>
          <a:p>
            <a:pPr algn="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民間活用レベルが高い</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309548" y="726041"/>
            <a:ext cx="2904564"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改革の現状</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角丸四角形 67"/>
          <p:cNvSpPr/>
          <p:nvPr/>
        </p:nvSpPr>
        <p:spPr>
          <a:xfrm>
            <a:off x="6379127" y="691598"/>
            <a:ext cx="608945" cy="30890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dirty="0" smtClean="0">
                <a:solidFill>
                  <a:schemeClr val="bg1"/>
                </a:solidFill>
                <a:latin typeface="ＭＳ Ｐゴシック" panose="020B0600070205080204" pitchFamily="50" charset="-128"/>
                <a:ea typeface="ＭＳ Ｐゴシック" panose="020B0600070205080204" pitchFamily="50" charset="-128"/>
              </a:rPr>
              <a:t>実現済</a:t>
            </a:r>
            <a:endParaRPr kumimoji="1" lang="ja-JP" altLang="en-US" sz="1200" dirty="0">
              <a:solidFill>
                <a:schemeClr val="bg1"/>
              </a:solidFill>
              <a:latin typeface="ＭＳ Ｐゴシック" panose="020B0600070205080204" pitchFamily="50" charset="-128"/>
              <a:ea typeface="ＭＳ Ｐゴシック" panose="020B0600070205080204" pitchFamily="50" charset="-128"/>
            </a:endParaRPr>
          </a:p>
        </p:txBody>
      </p:sp>
      <p:sp>
        <p:nvSpPr>
          <p:cNvPr id="71" name="角丸四角形 70"/>
          <p:cNvSpPr/>
          <p:nvPr/>
        </p:nvSpPr>
        <p:spPr>
          <a:xfrm>
            <a:off x="7046436" y="691598"/>
            <a:ext cx="608945" cy="308904"/>
          </a:xfrm>
          <a:prstGeom prst="roundRect">
            <a:avLst/>
          </a:prstGeom>
          <a:pattFill prst="pct25">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取組中</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p:txBody>
      </p:sp>
      <p:cxnSp>
        <p:nvCxnSpPr>
          <p:cNvPr id="36" name="直線矢印コネクタ 35"/>
          <p:cNvCxnSpPr/>
          <p:nvPr/>
        </p:nvCxnSpPr>
        <p:spPr>
          <a:xfrm flipV="1">
            <a:off x="2200437" y="6390169"/>
            <a:ext cx="6562725" cy="27233"/>
          </a:xfrm>
          <a:prstGeom prst="straightConnector1">
            <a:avLst/>
          </a:prstGeom>
          <a:ln w="34925">
            <a:solidFill>
              <a:schemeClr val="tx1"/>
            </a:solidFill>
            <a:prstDash val="sysDash"/>
            <a:headEnd w="lg" len="lg"/>
            <a:tailEnd type="triangle" w="lg" len="lg"/>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a:off x="8969188" y="2017366"/>
            <a:ext cx="1" cy="4195175"/>
          </a:xfrm>
          <a:prstGeom prst="straightConnector1">
            <a:avLst/>
          </a:prstGeom>
          <a:ln w="34925">
            <a:solidFill>
              <a:schemeClr val="tx1"/>
            </a:solidFill>
            <a:prstDash val="sysDash"/>
            <a:headEnd w="lg" len="lg"/>
            <a:tailEnd type="triangle" w="lg" len="lg"/>
          </a:ln>
        </p:spPr>
        <p:style>
          <a:lnRef idx="1">
            <a:schemeClr val="accent1"/>
          </a:lnRef>
          <a:fillRef idx="0">
            <a:schemeClr val="accent1"/>
          </a:fillRef>
          <a:effectRef idx="0">
            <a:schemeClr val="accent1"/>
          </a:effectRef>
          <a:fontRef idx="minor">
            <a:schemeClr val="tx1"/>
          </a:fontRef>
        </p:style>
      </p:cxnSp>
      <p:sp>
        <p:nvSpPr>
          <p:cNvPr id="44" name="テキスト ボックス 43"/>
          <p:cNvSpPr txBox="1"/>
          <p:nvPr/>
        </p:nvSpPr>
        <p:spPr>
          <a:xfrm>
            <a:off x="5786931" y="711495"/>
            <a:ext cx="1530762" cy="276999"/>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凡例：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7" name="直線コネクタ 46"/>
          <p:cNvCxnSpPr/>
          <p:nvPr/>
        </p:nvCxnSpPr>
        <p:spPr>
          <a:xfrm flipH="1">
            <a:off x="3970379" y="3338590"/>
            <a:ext cx="86235" cy="178516"/>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48" name="テキスト ボックス 47"/>
          <p:cNvSpPr txBox="1"/>
          <p:nvPr/>
        </p:nvSpPr>
        <p:spPr>
          <a:xfrm>
            <a:off x="4421790" y="4750530"/>
            <a:ext cx="728010" cy="307777"/>
          </a:xfrm>
          <a:prstGeom prst="rect">
            <a:avLst/>
          </a:prstGeom>
          <a:noFill/>
          <a:ln w="25400">
            <a:solidFill>
              <a:schemeClr val="tx1"/>
            </a:solidFill>
          </a:ln>
        </p:spPr>
        <p:txBody>
          <a:bodyPr wrap="square" rtlCol="0">
            <a:spAutoFit/>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民営化</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3486285" y="3543921"/>
            <a:ext cx="1871010" cy="307777"/>
          </a:xfrm>
          <a:prstGeom prst="rect">
            <a:avLst/>
          </a:prstGeom>
          <a:noFill/>
          <a:ln w="25400">
            <a:solidFill>
              <a:schemeClr val="tx1"/>
            </a:solidFill>
          </a:ln>
        </p:spPr>
        <p:txBody>
          <a:bodyPr wrap="square" rtlCol="0">
            <a:spAutoFit/>
          </a:bodyP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地方独立行政法人化</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1" name="直線コネクタ 50"/>
          <p:cNvCxnSpPr/>
          <p:nvPr/>
        </p:nvCxnSpPr>
        <p:spPr>
          <a:xfrm flipH="1">
            <a:off x="5164827" y="4540810"/>
            <a:ext cx="320013" cy="23549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52" name="円/楕円 51"/>
          <p:cNvSpPr/>
          <p:nvPr/>
        </p:nvSpPr>
        <p:spPr>
          <a:xfrm>
            <a:off x="7799056" y="691669"/>
            <a:ext cx="376518" cy="2781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府</a:t>
            </a:r>
            <a:endParaRPr kumimoji="1" lang="ja-JP" altLang="en-US" sz="1200" dirty="0">
              <a:solidFill>
                <a:schemeClr val="tx1"/>
              </a:solidFill>
            </a:endParaRPr>
          </a:p>
        </p:txBody>
      </p:sp>
      <p:sp>
        <p:nvSpPr>
          <p:cNvPr id="53" name="正方形/長方形 52"/>
          <p:cNvSpPr/>
          <p:nvPr/>
        </p:nvSpPr>
        <p:spPr>
          <a:xfrm>
            <a:off x="8265421" y="681892"/>
            <a:ext cx="331354" cy="279211"/>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n-ea"/>
              </a:rPr>
              <a:t>市</a:t>
            </a:r>
            <a:endParaRPr kumimoji="1" lang="ja-JP" altLang="en-US" sz="1200" dirty="0">
              <a:solidFill>
                <a:schemeClr val="tx1"/>
              </a:solidFill>
              <a:latin typeface="+mn-ea"/>
            </a:endParaRPr>
          </a:p>
        </p:txBody>
      </p:sp>
      <p:sp>
        <p:nvSpPr>
          <p:cNvPr id="54" name="円/楕円 53"/>
          <p:cNvSpPr/>
          <p:nvPr/>
        </p:nvSpPr>
        <p:spPr>
          <a:xfrm>
            <a:off x="7203235" y="4119126"/>
            <a:ext cx="768329" cy="30328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bg1"/>
                </a:solidFill>
              </a:rPr>
              <a:t>市場</a:t>
            </a:r>
            <a:endParaRPr kumimoji="1" lang="ja-JP" altLang="en-US" sz="1200" dirty="0">
              <a:solidFill>
                <a:schemeClr val="bg1"/>
              </a:solidFill>
            </a:endParaRPr>
          </a:p>
        </p:txBody>
      </p:sp>
      <p:sp>
        <p:nvSpPr>
          <p:cNvPr id="55" name="円/楕円 54"/>
          <p:cNvSpPr/>
          <p:nvPr/>
        </p:nvSpPr>
        <p:spPr>
          <a:xfrm>
            <a:off x="7862930" y="5362523"/>
            <a:ext cx="836169" cy="578843"/>
          </a:xfrm>
          <a:prstGeom prst="ellipse">
            <a:avLst/>
          </a:prstGeom>
          <a:solidFill>
            <a:srgbClr val="0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800" dirty="0" smtClean="0">
                <a:solidFill>
                  <a:schemeClr val="bg1"/>
                </a:solidFill>
              </a:rPr>
              <a:t>高速道路（府公社）⇒</a:t>
            </a:r>
            <a:r>
              <a:rPr lang="ja-JP" altLang="en-US" sz="800" dirty="0" smtClean="0">
                <a:solidFill>
                  <a:schemeClr val="bg1"/>
                </a:solidFill>
              </a:rPr>
              <a:t>西日本</a:t>
            </a:r>
            <a:r>
              <a:rPr lang="ja-JP" altLang="en-US" sz="800" dirty="0">
                <a:solidFill>
                  <a:schemeClr val="bg1"/>
                </a:solidFill>
              </a:rPr>
              <a:t>高速</a:t>
            </a:r>
            <a:endParaRPr kumimoji="1" lang="ja-JP" altLang="en-US" sz="800" dirty="0">
              <a:solidFill>
                <a:schemeClr val="bg1"/>
              </a:solidFill>
            </a:endParaRPr>
          </a:p>
        </p:txBody>
      </p:sp>
      <p:sp>
        <p:nvSpPr>
          <p:cNvPr id="56" name="正方形/長方形 55"/>
          <p:cNvSpPr/>
          <p:nvPr/>
        </p:nvSpPr>
        <p:spPr>
          <a:xfrm>
            <a:off x="5628592" y="4691009"/>
            <a:ext cx="660231" cy="301569"/>
          </a:xfrm>
          <a:prstGeom prst="rect">
            <a:avLst/>
          </a:prstGeom>
          <a:pattFill prst="pct25">
            <a:fgClr>
              <a:schemeClr val="accent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mn-ea"/>
              </a:rPr>
              <a:t>水道</a:t>
            </a:r>
            <a:endParaRPr kumimoji="1" lang="ja-JP" altLang="en-US" sz="1200" dirty="0">
              <a:solidFill>
                <a:schemeClr val="tx1"/>
              </a:solidFill>
              <a:latin typeface="+mn-ea"/>
            </a:endParaRPr>
          </a:p>
        </p:txBody>
      </p:sp>
      <p:sp>
        <p:nvSpPr>
          <p:cNvPr id="58" name="正方形/長方形 57"/>
          <p:cNvSpPr/>
          <p:nvPr/>
        </p:nvSpPr>
        <p:spPr>
          <a:xfrm>
            <a:off x="6338447" y="4691008"/>
            <a:ext cx="649625" cy="301570"/>
          </a:xfrm>
          <a:prstGeom prst="rect">
            <a:avLst/>
          </a:prstGeom>
          <a:pattFill prst="pct25">
            <a:fgClr>
              <a:schemeClr val="accent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mn-ea"/>
              </a:rPr>
              <a:t>下水道</a:t>
            </a:r>
            <a:endParaRPr kumimoji="1" lang="ja-JP" altLang="en-US" sz="1200" dirty="0">
              <a:solidFill>
                <a:schemeClr val="tx1"/>
              </a:solidFill>
              <a:latin typeface="+mn-ea"/>
            </a:endParaRPr>
          </a:p>
        </p:txBody>
      </p:sp>
      <p:sp>
        <p:nvSpPr>
          <p:cNvPr id="59" name="正方形/長方形 58"/>
          <p:cNvSpPr/>
          <p:nvPr/>
        </p:nvSpPr>
        <p:spPr>
          <a:xfrm>
            <a:off x="7178176" y="5291020"/>
            <a:ext cx="648012" cy="302955"/>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mn-ea"/>
              </a:rPr>
              <a:t>地下鉄</a:t>
            </a:r>
            <a:endParaRPr kumimoji="1" lang="ja-JP" altLang="en-US" sz="1200" dirty="0">
              <a:solidFill>
                <a:schemeClr val="tx1"/>
              </a:solidFill>
              <a:latin typeface="+mn-ea"/>
            </a:endParaRPr>
          </a:p>
        </p:txBody>
      </p:sp>
      <p:sp>
        <p:nvSpPr>
          <p:cNvPr id="60" name="正方形/長方形 59"/>
          <p:cNvSpPr/>
          <p:nvPr/>
        </p:nvSpPr>
        <p:spPr>
          <a:xfrm>
            <a:off x="7186889" y="5719678"/>
            <a:ext cx="635802" cy="24994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mn-ea"/>
              </a:rPr>
              <a:t>バス</a:t>
            </a:r>
            <a:endParaRPr kumimoji="1" lang="ja-JP" altLang="en-US" sz="1200" dirty="0">
              <a:solidFill>
                <a:schemeClr val="tx1"/>
              </a:solidFill>
              <a:latin typeface="+mn-ea"/>
            </a:endParaRPr>
          </a:p>
        </p:txBody>
      </p:sp>
      <p:sp>
        <p:nvSpPr>
          <p:cNvPr id="61" name="正方形/長方形 60"/>
          <p:cNvSpPr/>
          <p:nvPr/>
        </p:nvSpPr>
        <p:spPr>
          <a:xfrm>
            <a:off x="8001442" y="4119126"/>
            <a:ext cx="663268" cy="303284"/>
          </a:xfrm>
          <a:prstGeom prst="rect">
            <a:avLst/>
          </a:prstGeom>
          <a:pattFill prst="pct25">
            <a:fgClr>
              <a:schemeClr val="accent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latin typeface="+mn-ea"/>
              </a:rPr>
              <a:t>市場</a:t>
            </a:r>
            <a:endParaRPr kumimoji="1" lang="ja-JP" altLang="en-US" sz="1200" dirty="0">
              <a:solidFill>
                <a:schemeClr val="tx1"/>
              </a:solidFill>
              <a:latin typeface="+mn-ea"/>
            </a:endParaRPr>
          </a:p>
        </p:txBody>
      </p:sp>
      <p:sp>
        <p:nvSpPr>
          <p:cNvPr id="65" name="正方形/長方形 64"/>
          <p:cNvSpPr/>
          <p:nvPr/>
        </p:nvSpPr>
        <p:spPr>
          <a:xfrm>
            <a:off x="7203234" y="2080176"/>
            <a:ext cx="1461475" cy="276778"/>
          </a:xfrm>
          <a:prstGeom prst="rect">
            <a:avLst/>
          </a:prstGeom>
          <a:pattFill prst="pct25">
            <a:fgClr>
              <a:schemeClr val="accent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mn-ea"/>
              </a:rPr>
              <a:t>一般廃棄物</a:t>
            </a:r>
            <a:endParaRPr kumimoji="1" lang="ja-JP" altLang="en-US" sz="1200" dirty="0">
              <a:solidFill>
                <a:schemeClr val="tx1"/>
              </a:solidFill>
              <a:latin typeface="+mn-ea"/>
            </a:endParaRPr>
          </a:p>
        </p:txBody>
      </p:sp>
      <p:sp>
        <p:nvSpPr>
          <p:cNvPr id="66" name="正方形/長方形 65"/>
          <p:cNvSpPr/>
          <p:nvPr/>
        </p:nvSpPr>
        <p:spPr>
          <a:xfrm>
            <a:off x="7203234" y="2398718"/>
            <a:ext cx="693146" cy="271360"/>
          </a:xfrm>
          <a:prstGeom prst="rect">
            <a:avLst/>
          </a:prstGeom>
          <a:pattFill prst="pct25">
            <a:fgClr>
              <a:schemeClr val="accent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mn-ea"/>
              </a:rPr>
              <a:t>幼稚園</a:t>
            </a:r>
            <a:endParaRPr kumimoji="1" lang="ja-JP" altLang="en-US" sz="1200" dirty="0">
              <a:solidFill>
                <a:schemeClr val="tx1"/>
              </a:solidFill>
              <a:latin typeface="+mn-ea"/>
            </a:endParaRPr>
          </a:p>
        </p:txBody>
      </p:sp>
      <p:sp>
        <p:nvSpPr>
          <p:cNvPr id="74" name="正方形/長方形 73"/>
          <p:cNvSpPr/>
          <p:nvPr/>
        </p:nvSpPr>
        <p:spPr>
          <a:xfrm>
            <a:off x="7971563" y="2398718"/>
            <a:ext cx="693146" cy="271360"/>
          </a:xfrm>
          <a:prstGeom prst="rect">
            <a:avLst/>
          </a:prstGeom>
          <a:pattFill prst="pct25">
            <a:fgClr>
              <a:schemeClr val="accent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tx1"/>
                </a:solidFill>
                <a:latin typeface="+mn-ea"/>
              </a:rPr>
              <a:t>保育所</a:t>
            </a:r>
            <a:endParaRPr kumimoji="1" lang="ja-JP" altLang="en-US" sz="1200" dirty="0">
              <a:solidFill>
                <a:schemeClr val="tx1"/>
              </a:solidFill>
              <a:latin typeface="+mn-ea"/>
            </a:endParaRPr>
          </a:p>
        </p:txBody>
      </p:sp>
      <p:sp>
        <p:nvSpPr>
          <p:cNvPr id="78" name="正方形/長方形 77"/>
          <p:cNvSpPr/>
          <p:nvPr/>
        </p:nvSpPr>
        <p:spPr>
          <a:xfrm>
            <a:off x="5645300" y="5269035"/>
            <a:ext cx="1253041" cy="324941"/>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bg1"/>
                </a:solidFill>
                <a:latin typeface="+mn-ea"/>
              </a:rPr>
              <a:t>地下鉄</a:t>
            </a:r>
            <a:endParaRPr lang="en-US" altLang="ja-JP" sz="1200" dirty="0" smtClean="0">
              <a:solidFill>
                <a:schemeClr val="bg1"/>
              </a:solidFill>
              <a:latin typeface="+mn-ea"/>
            </a:endParaRPr>
          </a:p>
          <a:p>
            <a:pPr algn="ctr"/>
            <a:r>
              <a:rPr kumimoji="1" lang="ja-JP" altLang="en-US" sz="1000" dirty="0" smtClean="0">
                <a:solidFill>
                  <a:schemeClr val="bg1"/>
                </a:solidFill>
                <a:latin typeface="+mn-ea"/>
              </a:rPr>
              <a:t>（</a:t>
            </a:r>
            <a:r>
              <a:rPr lang="en-US" altLang="ja-JP" sz="1000" dirty="0" smtClean="0">
                <a:solidFill>
                  <a:schemeClr val="bg1"/>
                </a:solidFill>
                <a:latin typeface="+mn-ea"/>
              </a:rPr>
              <a:t>Osaka Metro)</a:t>
            </a:r>
            <a:endParaRPr kumimoji="1" lang="ja-JP" altLang="en-US" sz="1000" dirty="0">
              <a:solidFill>
                <a:schemeClr val="bg1"/>
              </a:solidFill>
              <a:latin typeface="+mn-ea"/>
            </a:endParaRPr>
          </a:p>
        </p:txBody>
      </p:sp>
      <p:sp>
        <p:nvSpPr>
          <p:cNvPr id="79" name="正方形/長方形 78"/>
          <p:cNvSpPr/>
          <p:nvPr/>
        </p:nvSpPr>
        <p:spPr>
          <a:xfrm>
            <a:off x="5662405" y="5696598"/>
            <a:ext cx="1249383" cy="341131"/>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schemeClr val="bg1"/>
                </a:solidFill>
                <a:latin typeface="+mn-ea"/>
              </a:rPr>
              <a:t>バス</a:t>
            </a:r>
            <a:endParaRPr lang="en-US" altLang="ja-JP" sz="1200" dirty="0" smtClean="0">
              <a:solidFill>
                <a:schemeClr val="bg1"/>
              </a:solidFill>
              <a:latin typeface="+mn-ea"/>
            </a:endParaRPr>
          </a:p>
          <a:p>
            <a:pPr algn="ctr"/>
            <a:r>
              <a:rPr kumimoji="1" lang="ja-JP" altLang="en-US" sz="1000" dirty="0" smtClean="0">
                <a:solidFill>
                  <a:schemeClr val="bg1"/>
                </a:solidFill>
                <a:latin typeface="+mn-ea"/>
              </a:rPr>
              <a:t>（大阪シティバス）</a:t>
            </a:r>
            <a:endParaRPr kumimoji="1" lang="ja-JP" altLang="en-US" sz="1000" dirty="0">
              <a:solidFill>
                <a:schemeClr val="bg1"/>
              </a:solidFill>
              <a:latin typeface="+mn-ea"/>
            </a:endParaRPr>
          </a:p>
        </p:txBody>
      </p:sp>
      <p:sp>
        <p:nvSpPr>
          <p:cNvPr id="4" name="上矢印 3"/>
          <p:cNvSpPr/>
          <p:nvPr/>
        </p:nvSpPr>
        <p:spPr>
          <a:xfrm>
            <a:off x="6584628" y="3851698"/>
            <a:ext cx="245790" cy="806861"/>
          </a:xfrm>
          <a:prstGeom prst="upArrow">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左矢印 5"/>
          <p:cNvSpPr/>
          <p:nvPr/>
        </p:nvSpPr>
        <p:spPr>
          <a:xfrm>
            <a:off x="6948530" y="5407420"/>
            <a:ext cx="173700" cy="443754"/>
          </a:xfrm>
          <a:prstGeom prst="leftArrow">
            <a:avLst/>
          </a:prstGeom>
          <a:solidFill>
            <a:schemeClr val="bg1"/>
          </a:solid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3851866" y="2716040"/>
            <a:ext cx="1629933" cy="622550"/>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別掲</a:t>
            </a:r>
            <a:endPar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5662404" y="3456983"/>
            <a:ext cx="1262831" cy="375429"/>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schemeClr val="bg1"/>
                </a:solidFill>
                <a:latin typeface="+mn-ea"/>
              </a:rPr>
              <a:t>下水道</a:t>
            </a:r>
            <a:endParaRPr lang="en-US" altLang="ja-JP" sz="1050" dirty="0" smtClean="0">
              <a:solidFill>
                <a:schemeClr val="bg1"/>
              </a:solidFill>
              <a:latin typeface="+mn-ea"/>
            </a:endParaRPr>
          </a:p>
          <a:p>
            <a:pPr algn="ctr"/>
            <a:r>
              <a:rPr kumimoji="1" lang="ja-JP" altLang="en-US" sz="700" dirty="0" smtClean="0">
                <a:solidFill>
                  <a:schemeClr val="bg1"/>
                </a:solidFill>
                <a:latin typeface="+mn-ea"/>
              </a:rPr>
              <a:t>（</a:t>
            </a:r>
            <a:r>
              <a:rPr lang="ja-JP" altLang="en-US" sz="700" dirty="0" smtClean="0">
                <a:solidFill>
                  <a:schemeClr val="bg1"/>
                </a:solidFill>
                <a:latin typeface="+mn-ea"/>
              </a:rPr>
              <a:t>クリアウォーター</a:t>
            </a:r>
            <a:r>
              <a:rPr lang="en-US" altLang="ja-JP" sz="700" dirty="0" smtClean="0">
                <a:solidFill>
                  <a:schemeClr val="bg1"/>
                </a:solidFill>
                <a:latin typeface="+mn-ea"/>
              </a:rPr>
              <a:t>OSAKA</a:t>
            </a:r>
            <a:r>
              <a:rPr lang="en-US" altLang="ja-JP" sz="900" dirty="0" smtClean="0">
                <a:solidFill>
                  <a:schemeClr val="bg1"/>
                </a:solidFill>
                <a:latin typeface="+mn-ea"/>
              </a:rPr>
              <a:t>)</a:t>
            </a:r>
            <a:endParaRPr kumimoji="1" lang="ja-JP" altLang="en-US" sz="900" dirty="0">
              <a:solidFill>
                <a:schemeClr val="bg1"/>
              </a:solidFill>
              <a:latin typeface="+mn-ea"/>
            </a:endParaRPr>
          </a:p>
        </p:txBody>
      </p:sp>
      <p:sp>
        <p:nvSpPr>
          <p:cNvPr id="5" name="スライド番号プレースホルダー 4"/>
          <p:cNvSpPr>
            <a:spLocks noGrp="1"/>
          </p:cNvSpPr>
          <p:nvPr>
            <p:ph type="sldNum" sz="quarter" idx="12"/>
          </p:nvPr>
        </p:nvSpPr>
        <p:spPr>
          <a:xfrm>
            <a:off x="7086600" y="6492875"/>
            <a:ext cx="2057400" cy="365125"/>
          </a:xfrm>
        </p:spPr>
        <p:txBody>
          <a:bodyPr/>
          <a:lstStyle/>
          <a:p>
            <a:fld id="{138CA411-231B-42B9-AF63-97A64194AA60}" type="slidenum">
              <a:rPr lang="ja-JP" altLang="en-US" smtClean="0"/>
              <a:pPr/>
              <a:t>261</a:t>
            </a:fld>
            <a:endParaRPr lang="ja-JP" altLang="en-US" dirty="0"/>
          </a:p>
        </p:txBody>
      </p:sp>
    </p:spTree>
    <p:extLst>
      <p:ext uri="{BB962C8B-B14F-4D97-AF65-F5344CB8AC3E}">
        <p14:creationId xmlns:p14="http://schemas.microsoft.com/office/powerpoint/2010/main" val="32605912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6746" y="131041"/>
            <a:ext cx="5863054"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rPr>
              <a:t>３</a:t>
            </a:r>
            <a:r>
              <a:rPr lang="ja-JP" altLang="en-US" sz="2000" dirty="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民営化の取組の現状</a:t>
            </a:r>
            <a:endParaRPr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47650" y="531151"/>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表 3"/>
          <p:cNvGraphicFramePr>
            <a:graphicFrameLocks noGrp="1"/>
          </p:cNvGraphicFramePr>
          <p:nvPr>
            <p:extLst/>
          </p:nvPr>
        </p:nvGraphicFramePr>
        <p:xfrm>
          <a:off x="518616" y="719872"/>
          <a:ext cx="8286688" cy="5979344"/>
        </p:xfrm>
        <a:graphic>
          <a:graphicData uri="http://schemas.openxmlformats.org/drawingml/2006/table">
            <a:tbl>
              <a:tblPr firstRow="1" bandRow="1">
                <a:tableStyleId>{5C22544A-7EE6-4342-B048-85BDC9FD1C3A}</a:tableStyleId>
              </a:tblPr>
              <a:tblGrid>
                <a:gridCol w="1555619">
                  <a:extLst>
                    <a:ext uri="{9D8B030D-6E8A-4147-A177-3AD203B41FA5}">
                      <a16:colId xmlns="" xmlns:a16="http://schemas.microsoft.com/office/drawing/2014/main" val="20000"/>
                    </a:ext>
                  </a:extLst>
                </a:gridCol>
                <a:gridCol w="2511413">
                  <a:extLst>
                    <a:ext uri="{9D8B030D-6E8A-4147-A177-3AD203B41FA5}">
                      <a16:colId xmlns="" xmlns:a16="http://schemas.microsoft.com/office/drawing/2014/main" val="20001"/>
                    </a:ext>
                  </a:extLst>
                </a:gridCol>
                <a:gridCol w="4219656">
                  <a:extLst>
                    <a:ext uri="{9D8B030D-6E8A-4147-A177-3AD203B41FA5}">
                      <a16:colId xmlns="" xmlns:a16="http://schemas.microsoft.com/office/drawing/2014/main" val="20002"/>
                    </a:ext>
                  </a:extLst>
                </a:gridCol>
              </a:tblGrid>
              <a:tr h="358304">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項目</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当初の方向性</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現状</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68000">
                <a:tc>
                  <a:txBody>
                    <a:bodyPr/>
                    <a:lstStyle/>
                    <a:p>
                      <a:pPr algn="l"/>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地下鉄</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民営化（事業譲渡）</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年４月から、</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Metro</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％出資会社）による事業運営開始</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468000">
                <a:tc>
                  <a:txBody>
                    <a:bodyPr/>
                    <a:lstStyle/>
                    <a:p>
                      <a:pPr algn="l"/>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バス</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民営化（事業譲渡）</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年４月から、大阪シティバス（株）（市出資会社）による事業運営開始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468000">
                <a:tc>
                  <a:txBody>
                    <a:bodyPr/>
                    <a:lstStyle/>
                    <a:p>
                      <a:pPr algn="l"/>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水道</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コンセッションの導入</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年３月にコンセッション活用に関する条例改正案が廃案となり、改正水道法に盛り込まれた新たなコンセッションを含めた、今後採り得る有効な事業手法等を検討中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468000">
                <a:tc>
                  <a:txBody>
                    <a:bodyPr/>
                    <a:lstStyle/>
                    <a:p>
                      <a:pPr algn="l"/>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下水道</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コンセッションの導入</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月から、都市技術センターへ市職員を派遣し、包括委託を開始。</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月からは、クリアウォーター</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OSAKA</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（株）（市</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％出資会社）へ市職員を転籍させたうえで、包括委託を開始。引き続き、コンセッションの導入に向け検討中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468000">
                <a:tc>
                  <a:txBody>
                    <a:bodyPr/>
                    <a:lstStyle/>
                    <a:p>
                      <a:pPr algn="l"/>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幼稚園</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民営化（民間移管・廃園）</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年度までに、</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園あった公立幼稚園のうち、５園の民間移管・廃園を実施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468000">
                <a:tc>
                  <a:txBody>
                    <a:bodyPr/>
                    <a:lstStyle/>
                    <a:p>
                      <a:pPr algn="l"/>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保育所</a:t>
                      </a:r>
                      <a:endPar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民営化（民間移管・廃止）</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125</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あった公立保育所のうち、</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年度までに</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所の民間移管・休廃止を実施</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468000">
                <a:tc>
                  <a:txBody>
                    <a:bodyPr/>
                    <a:lstStyle/>
                    <a:p>
                      <a:pPr algn="l"/>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一般廃棄物</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収集輸送</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民間化</a:t>
                      </a:r>
                      <a:endPar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焼　　　却</a:t>
                      </a:r>
                      <a:r>
                        <a:rPr kumimoji="1" lang="en-US" altLang="ja-JP"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一部事務組合化</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収集輸送</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民間委託の拡大・推進を図るとともに、徹底した効率化等を行い、経費削減等を実施中</a:t>
                      </a:r>
                      <a:endPar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焼　　　却</a:t>
                      </a:r>
                      <a:r>
                        <a:rPr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一部事務組合（大阪市・八尾市・松原市環境施設組合）を設立し、運営する焼却工場は一部ＤＢＯ方式で事業を進めるなど民間活用を推進中</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468000">
                <a:tc>
                  <a:txBody>
                    <a:bodyPr/>
                    <a:lstStyle/>
                    <a:p>
                      <a:pPr algn="l"/>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a:t>
                      </a:r>
                      <a:r>
                        <a:rPr kumimoji="1" lang="en-US" altLang="ja-JP"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中央卸売市場</a:t>
                      </a:r>
                      <a:endParaRPr kumimoji="1" lang="ja-JP" altLang="en-US" sz="1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指定管理者制度の導入</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府の中央卸売市場では、</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年度から指定管理者制度導入済</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市の中央卸売市場（本場・東部市場）では、導入に向け検討中（卸売市場法の改正動向を踏まえる必要あり）</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468000">
                <a:tc>
                  <a:txBody>
                    <a:bodyPr/>
                    <a:lstStyle/>
                    <a:p>
                      <a:pPr algn="l"/>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府</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高速道路</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民営化（事業譲渡）</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府道路公社管理道路の</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NEXCO</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西日本への移管を推進中（</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月～堺泉北有料道路・南阪奈有料道路、</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月予定 第二阪奈有料道路）</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bl>
          </a:graphicData>
        </a:graphic>
      </p:graphicFrame>
      <p:sp>
        <p:nvSpPr>
          <p:cNvPr id="5" name="スライド番号プレースホルダー 4"/>
          <p:cNvSpPr>
            <a:spLocks noGrp="1"/>
          </p:cNvSpPr>
          <p:nvPr>
            <p:ph type="sldNum" sz="quarter" idx="12"/>
          </p:nvPr>
        </p:nvSpPr>
        <p:spPr>
          <a:xfrm>
            <a:off x="7086605" y="6492875"/>
            <a:ext cx="2057400" cy="365125"/>
          </a:xfrm>
        </p:spPr>
        <p:txBody>
          <a:bodyPr/>
          <a:lstStyle/>
          <a:p>
            <a:fld id="{138CA411-231B-42B9-AF63-97A64194AA60}" type="slidenum">
              <a:rPr lang="ja-JP" altLang="en-US" smtClean="0"/>
              <a:pPr/>
              <a:t>262</a:t>
            </a:fld>
            <a:endParaRPr lang="ja-JP" altLang="en-US" dirty="0"/>
          </a:p>
        </p:txBody>
      </p:sp>
    </p:spTree>
    <p:extLst>
      <p:ext uri="{BB962C8B-B14F-4D97-AF65-F5344CB8AC3E}">
        <p14:creationId xmlns:p14="http://schemas.microsoft.com/office/powerpoint/2010/main" val="99113114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6746" y="131041"/>
            <a:ext cx="5863054"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rPr>
              <a:t>４</a:t>
            </a:r>
            <a:r>
              <a:rPr lang="ja-JP" altLang="en-US" sz="2000" dirty="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地方独立行政法人化の取組の現状</a:t>
            </a:r>
            <a:endParaRPr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47650" y="531151"/>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8" name="表 27"/>
          <p:cNvGraphicFramePr>
            <a:graphicFrameLocks noGrp="1"/>
          </p:cNvGraphicFramePr>
          <p:nvPr>
            <p:extLst/>
          </p:nvPr>
        </p:nvGraphicFramePr>
        <p:xfrm>
          <a:off x="433668" y="1482726"/>
          <a:ext cx="8081682" cy="2271664"/>
        </p:xfrm>
        <a:graphic>
          <a:graphicData uri="http://schemas.openxmlformats.org/drawingml/2006/table">
            <a:tbl>
              <a:tblPr firstRow="1" bandRow="1">
                <a:tableStyleId>{5940675A-B579-460E-94D1-54222C63F5DA}</a:tableStyleId>
              </a:tblPr>
              <a:tblGrid>
                <a:gridCol w="1132566">
                  <a:extLst>
                    <a:ext uri="{9D8B030D-6E8A-4147-A177-3AD203B41FA5}">
                      <a16:colId xmlns="" xmlns:a16="http://schemas.microsoft.com/office/drawing/2014/main" val="20000"/>
                    </a:ext>
                  </a:extLst>
                </a:gridCol>
                <a:gridCol w="1158186">
                  <a:extLst>
                    <a:ext uri="{9D8B030D-6E8A-4147-A177-3AD203B41FA5}">
                      <a16:colId xmlns="" xmlns:a16="http://schemas.microsoft.com/office/drawing/2014/main" val="20001"/>
                    </a:ext>
                  </a:extLst>
                </a:gridCol>
                <a:gridCol w="1158186">
                  <a:extLst>
                    <a:ext uri="{9D8B030D-6E8A-4147-A177-3AD203B41FA5}">
                      <a16:colId xmlns="" xmlns:a16="http://schemas.microsoft.com/office/drawing/2014/main" val="20002"/>
                    </a:ext>
                  </a:extLst>
                </a:gridCol>
                <a:gridCol w="1158186">
                  <a:extLst>
                    <a:ext uri="{9D8B030D-6E8A-4147-A177-3AD203B41FA5}">
                      <a16:colId xmlns="" xmlns:a16="http://schemas.microsoft.com/office/drawing/2014/main" val="20003"/>
                    </a:ext>
                  </a:extLst>
                </a:gridCol>
                <a:gridCol w="1158186">
                  <a:extLst>
                    <a:ext uri="{9D8B030D-6E8A-4147-A177-3AD203B41FA5}">
                      <a16:colId xmlns="" xmlns:a16="http://schemas.microsoft.com/office/drawing/2014/main" val="20004"/>
                    </a:ext>
                  </a:extLst>
                </a:gridCol>
                <a:gridCol w="1158186">
                  <a:extLst>
                    <a:ext uri="{9D8B030D-6E8A-4147-A177-3AD203B41FA5}">
                      <a16:colId xmlns="" xmlns:a16="http://schemas.microsoft.com/office/drawing/2014/main" val="20005"/>
                    </a:ext>
                  </a:extLst>
                </a:gridCol>
                <a:gridCol w="1158186">
                  <a:extLst>
                    <a:ext uri="{9D8B030D-6E8A-4147-A177-3AD203B41FA5}">
                      <a16:colId xmlns="" xmlns:a16="http://schemas.microsoft.com/office/drawing/2014/main" val="20006"/>
                    </a:ext>
                  </a:extLst>
                </a:gridCol>
              </a:tblGrid>
              <a:tr h="278839">
                <a:tc>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20000"/>
                        <a:lumOff val="80000"/>
                      </a:schemeClr>
                    </a:solidFill>
                  </a:tcPr>
                </a:tc>
                <a:tc>
                  <a:txBody>
                    <a:bodyPr/>
                    <a:lstStyle/>
                    <a:p>
                      <a:pPr marL="0" algn="ctr" defTabSz="914400" rtl="0" eaLnBrk="1" latinLnBrk="0" hangingPunct="1"/>
                      <a:r>
                        <a:rPr kumimoji="1" lang="ja-JP" altLang="en-US" sz="14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a:t>
                      </a:r>
                      <a:endParaRPr kumimoji="1" lang="ja-JP" altLang="en-US" sz="14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72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algn="ctr" defTabSz="914400" rtl="0" eaLnBrk="1" latinLnBrk="0" hangingPunct="1"/>
                      <a:r>
                        <a:rPr kumimoji="1" lang="ja-JP" altLang="en-US" sz="14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病院</a:t>
                      </a:r>
                      <a:endParaRPr kumimoji="1" lang="en-US" altLang="ja-JP" sz="14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7200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algn="ctr" defTabSz="914400" rtl="0" eaLnBrk="1" latinLnBrk="0" hangingPunct="1"/>
                      <a:r>
                        <a:rPr kumimoji="1" lang="ja-JP" altLang="en-US" sz="14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産業系</a:t>
                      </a:r>
                    </a:p>
                  </a:txBody>
                  <a:tcPr marT="7200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r>
                        <a:rPr kumimoji="1" lang="ja-JP" altLang="en-US" sz="14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衛生系</a:t>
                      </a:r>
                      <a:endParaRPr kumimoji="1" lang="en-US" altLang="ja-JP" sz="14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7200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r>
                        <a:rPr kumimoji="1" lang="ja-JP" altLang="en-US" sz="14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農業系</a:t>
                      </a:r>
                      <a:endParaRPr kumimoji="1" lang="en-US" altLang="ja-JP" sz="14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7200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r>
                        <a:rPr kumimoji="1" lang="ja-JP" altLang="en-US" sz="14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博物館</a:t>
                      </a:r>
                      <a:endParaRPr kumimoji="1" lang="en-US" altLang="ja-JP" sz="14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72000" anchor="ctr">
                    <a:lnL w="12700" cap="flat" cmpd="sng" algn="ctr">
                      <a:solidFill>
                        <a:schemeClr val="tx1"/>
                      </a:solidFill>
                      <a:prstDash val="sysDot"/>
                      <a:round/>
                      <a:headEnd type="none" w="med" len="med"/>
                      <a:tailEnd type="none" w="med" len="med"/>
                    </a:lnL>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0000"/>
                  </a:ext>
                </a:extLst>
              </a:tr>
              <a:tr h="970292">
                <a:tc>
                  <a:txBody>
                    <a:bodyPr/>
                    <a:lstStyle/>
                    <a:p>
                      <a:pPr algn="ct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府</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txBody>
                  <a:tcPr marR="0" anchor="ct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accent5">
                        <a:lumMod val="20000"/>
                        <a:lumOff val="80000"/>
                      </a:schemeClr>
                    </a:solidFill>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 xmlns:a16="http://schemas.microsoft.com/office/drawing/2014/main" val="10001"/>
                  </a:ext>
                </a:extLst>
              </a:tr>
              <a:tr h="970292">
                <a:tc>
                  <a:txBody>
                    <a:bodyPr/>
                    <a:lstStyle/>
                    <a:p>
                      <a:pPr algn="ct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市</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txBody>
                  <a:tcPr marR="0" anchor="ct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9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bl>
          </a:graphicData>
        </a:graphic>
      </p:graphicFrame>
      <p:sp>
        <p:nvSpPr>
          <p:cNvPr id="29" name="テキスト ボックス 28"/>
          <p:cNvSpPr txBox="1"/>
          <p:nvPr/>
        </p:nvSpPr>
        <p:spPr>
          <a:xfrm>
            <a:off x="183709" y="1030807"/>
            <a:ext cx="2904564"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＜改革当初の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方向性</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円/楕円 29"/>
          <p:cNvSpPr/>
          <p:nvPr/>
        </p:nvSpPr>
        <p:spPr>
          <a:xfrm>
            <a:off x="2795795" y="1905159"/>
            <a:ext cx="978272" cy="64829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schemeClr val="bg1"/>
                </a:solidFill>
              </a:rPr>
              <a:t>（地独）</a:t>
            </a:r>
            <a:endParaRPr lang="en-US" altLang="ja-JP" sz="900" dirty="0" smtClean="0">
              <a:solidFill>
                <a:schemeClr val="bg1"/>
              </a:solidFill>
            </a:endParaRPr>
          </a:p>
          <a:p>
            <a:pPr algn="ctr"/>
            <a:r>
              <a:rPr kumimoji="1" lang="ja-JP" altLang="en-US" sz="900" dirty="0" smtClean="0">
                <a:solidFill>
                  <a:schemeClr val="bg1"/>
                </a:solidFill>
              </a:rPr>
              <a:t>府立</a:t>
            </a:r>
            <a:endParaRPr kumimoji="1" lang="en-US" altLang="ja-JP" sz="900" dirty="0" smtClean="0">
              <a:solidFill>
                <a:schemeClr val="bg1"/>
              </a:solidFill>
            </a:endParaRPr>
          </a:p>
          <a:p>
            <a:pPr algn="ctr"/>
            <a:r>
              <a:rPr lang="ja-JP" altLang="en-US" sz="900" dirty="0" smtClean="0">
                <a:solidFill>
                  <a:schemeClr val="bg1"/>
                </a:solidFill>
              </a:rPr>
              <a:t>病院</a:t>
            </a:r>
            <a:r>
              <a:rPr lang="ja-JP" altLang="en-US" sz="900" dirty="0">
                <a:solidFill>
                  <a:schemeClr val="bg1"/>
                </a:solidFill>
              </a:rPr>
              <a:t>機構</a:t>
            </a:r>
            <a:endParaRPr kumimoji="1" lang="ja-JP" altLang="en-US" sz="900" dirty="0">
              <a:solidFill>
                <a:schemeClr val="bg1"/>
              </a:solidFill>
            </a:endParaRPr>
          </a:p>
        </p:txBody>
      </p:sp>
      <p:sp>
        <p:nvSpPr>
          <p:cNvPr id="31" name="角丸四角形 30"/>
          <p:cNvSpPr/>
          <p:nvPr/>
        </p:nvSpPr>
        <p:spPr>
          <a:xfrm>
            <a:off x="5527302" y="979272"/>
            <a:ext cx="608945" cy="308904"/>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kumimoji="1" lang="ja-JP" altLang="en-US" sz="1200" dirty="0" smtClean="0">
                <a:solidFill>
                  <a:schemeClr val="bg1"/>
                </a:solidFill>
                <a:latin typeface="ＭＳ Ｐゴシック" panose="020B0600070205080204" pitchFamily="50" charset="-128"/>
                <a:ea typeface="ＭＳ Ｐゴシック" panose="020B0600070205080204" pitchFamily="50" charset="-128"/>
              </a:rPr>
              <a:t>実現済</a:t>
            </a:r>
            <a:endParaRPr kumimoji="1" lang="ja-JP" altLang="en-US" sz="1200" dirty="0">
              <a:solidFill>
                <a:schemeClr val="bg1"/>
              </a:solidFill>
              <a:latin typeface="ＭＳ Ｐゴシック" panose="020B0600070205080204" pitchFamily="50" charset="-128"/>
              <a:ea typeface="ＭＳ Ｐゴシック" panose="020B0600070205080204" pitchFamily="50" charset="-128"/>
            </a:endParaRPr>
          </a:p>
        </p:txBody>
      </p:sp>
      <p:sp>
        <p:nvSpPr>
          <p:cNvPr id="32" name="角丸四角形 31"/>
          <p:cNvSpPr/>
          <p:nvPr/>
        </p:nvSpPr>
        <p:spPr>
          <a:xfrm>
            <a:off x="6194611" y="990365"/>
            <a:ext cx="608945" cy="308904"/>
          </a:xfrm>
          <a:prstGeom prst="roundRect">
            <a:avLst/>
          </a:prstGeom>
          <a:pattFill prst="pct25">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ja-JP" altLang="en-US" sz="1200" dirty="0" smtClean="0">
                <a:solidFill>
                  <a:schemeClr val="tx1"/>
                </a:solidFill>
                <a:latin typeface="ＭＳ Ｐゴシック" panose="020B0600070205080204" pitchFamily="50" charset="-128"/>
                <a:ea typeface="ＭＳ Ｐゴシック" panose="020B0600070205080204" pitchFamily="50" charset="-128"/>
              </a:rPr>
              <a:t>取組中</a:t>
            </a:r>
            <a:endParaRPr kumimoji="1" lang="en-US" altLang="ja-JP" sz="1200" dirty="0" smtClean="0">
              <a:solidFill>
                <a:schemeClr val="tx1"/>
              </a:solidFill>
              <a:latin typeface="ＭＳ Ｐゴシック" panose="020B0600070205080204" pitchFamily="50" charset="-128"/>
              <a:ea typeface="ＭＳ Ｐゴシック" panose="020B0600070205080204" pitchFamily="50" charset="-128"/>
            </a:endParaRPr>
          </a:p>
        </p:txBody>
      </p:sp>
      <p:sp>
        <p:nvSpPr>
          <p:cNvPr id="33" name="テキスト ボックス 32"/>
          <p:cNvSpPr txBox="1"/>
          <p:nvPr/>
        </p:nvSpPr>
        <p:spPr>
          <a:xfrm>
            <a:off x="4816299" y="1012744"/>
            <a:ext cx="765381" cy="276999"/>
          </a:xfrm>
          <a:prstGeom prst="rect">
            <a:avLst/>
          </a:prstGeom>
          <a:noFill/>
        </p:spPr>
        <p:txBody>
          <a:bodyPr wrap="square" rtlCol="0">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凡例：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円/楕円 33"/>
          <p:cNvSpPr/>
          <p:nvPr/>
        </p:nvSpPr>
        <p:spPr>
          <a:xfrm>
            <a:off x="7028889" y="980840"/>
            <a:ext cx="376518" cy="306517"/>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solidFill>
                  <a:schemeClr val="tx1"/>
                </a:solidFill>
              </a:rPr>
              <a:t>府</a:t>
            </a:r>
            <a:endParaRPr kumimoji="1" lang="ja-JP" altLang="en-US" sz="1200" dirty="0">
              <a:solidFill>
                <a:schemeClr val="tx1"/>
              </a:solidFill>
            </a:endParaRPr>
          </a:p>
        </p:txBody>
      </p:sp>
      <p:sp>
        <p:nvSpPr>
          <p:cNvPr id="35" name="正方形/長方形 34"/>
          <p:cNvSpPr/>
          <p:nvPr/>
        </p:nvSpPr>
        <p:spPr>
          <a:xfrm>
            <a:off x="7476204" y="980479"/>
            <a:ext cx="331354" cy="307697"/>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tx1"/>
                </a:solidFill>
                <a:latin typeface="+mn-ea"/>
              </a:rPr>
              <a:t>市</a:t>
            </a:r>
            <a:endParaRPr kumimoji="1" lang="ja-JP" altLang="en-US" sz="1200" dirty="0">
              <a:solidFill>
                <a:schemeClr val="tx1"/>
              </a:solidFill>
              <a:latin typeface="+mn-ea"/>
            </a:endParaRPr>
          </a:p>
        </p:txBody>
      </p:sp>
      <p:sp>
        <p:nvSpPr>
          <p:cNvPr id="36" name="正方形/長方形 35"/>
          <p:cNvSpPr/>
          <p:nvPr/>
        </p:nvSpPr>
        <p:spPr>
          <a:xfrm>
            <a:off x="1612453" y="2978093"/>
            <a:ext cx="1036617" cy="578534"/>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schemeClr val="bg1"/>
                </a:solidFill>
                <a:latin typeface="+mn-ea"/>
              </a:rPr>
              <a:t>公立大学</a:t>
            </a:r>
            <a:endParaRPr lang="en-US" altLang="ja-JP" sz="900" dirty="0" smtClean="0">
              <a:solidFill>
                <a:schemeClr val="bg1"/>
              </a:solidFill>
              <a:latin typeface="+mn-ea"/>
            </a:endParaRPr>
          </a:p>
          <a:p>
            <a:pPr algn="ctr"/>
            <a:r>
              <a:rPr lang="ja-JP" altLang="en-US" sz="900" dirty="0" smtClean="0">
                <a:solidFill>
                  <a:schemeClr val="bg1"/>
                </a:solidFill>
                <a:latin typeface="+mn-ea"/>
              </a:rPr>
              <a:t>法人</a:t>
            </a:r>
            <a:endParaRPr lang="en-US" altLang="ja-JP" sz="900" dirty="0" smtClean="0">
              <a:solidFill>
                <a:schemeClr val="bg1"/>
              </a:solidFill>
              <a:latin typeface="+mn-ea"/>
            </a:endParaRPr>
          </a:p>
          <a:p>
            <a:pPr algn="ctr"/>
            <a:r>
              <a:rPr lang="ja-JP" altLang="en-US" sz="900" dirty="0" smtClean="0">
                <a:solidFill>
                  <a:schemeClr val="bg1"/>
                </a:solidFill>
                <a:latin typeface="+mn-ea"/>
              </a:rPr>
              <a:t>大阪市立</a:t>
            </a:r>
            <a:endParaRPr lang="en-US" altLang="ja-JP" sz="900" dirty="0" smtClean="0">
              <a:solidFill>
                <a:schemeClr val="bg1"/>
              </a:solidFill>
              <a:latin typeface="+mn-ea"/>
            </a:endParaRPr>
          </a:p>
          <a:p>
            <a:pPr algn="ctr"/>
            <a:r>
              <a:rPr lang="ja-JP" altLang="en-US" sz="900" dirty="0">
                <a:solidFill>
                  <a:schemeClr val="bg1"/>
                </a:solidFill>
                <a:latin typeface="+mn-ea"/>
              </a:rPr>
              <a:t>大学</a:t>
            </a:r>
            <a:endParaRPr lang="en-US" altLang="ja-JP" sz="900" dirty="0" smtClean="0">
              <a:solidFill>
                <a:schemeClr val="bg1"/>
              </a:solidFill>
              <a:latin typeface="+mn-ea"/>
            </a:endParaRPr>
          </a:p>
        </p:txBody>
      </p:sp>
      <p:sp>
        <p:nvSpPr>
          <p:cNvPr id="37" name="円/楕円 36"/>
          <p:cNvSpPr/>
          <p:nvPr/>
        </p:nvSpPr>
        <p:spPr>
          <a:xfrm>
            <a:off x="1612453" y="1918606"/>
            <a:ext cx="1036617" cy="64829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schemeClr val="bg1"/>
                </a:solidFill>
              </a:rPr>
              <a:t>公立大学法人</a:t>
            </a:r>
            <a:endParaRPr lang="en-US" altLang="ja-JP" sz="900" dirty="0" smtClean="0">
              <a:solidFill>
                <a:schemeClr val="bg1"/>
              </a:solidFill>
            </a:endParaRPr>
          </a:p>
          <a:p>
            <a:pPr algn="ctr"/>
            <a:r>
              <a:rPr lang="ja-JP" altLang="en-US" sz="900" dirty="0" smtClean="0">
                <a:solidFill>
                  <a:schemeClr val="bg1"/>
                </a:solidFill>
              </a:rPr>
              <a:t>大阪府立</a:t>
            </a:r>
            <a:r>
              <a:rPr lang="ja-JP" altLang="en-US" sz="900" dirty="0">
                <a:solidFill>
                  <a:schemeClr val="bg1"/>
                </a:solidFill>
              </a:rPr>
              <a:t>大学</a:t>
            </a:r>
            <a:endParaRPr kumimoji="1" lang="ja-JP" altLang="en-US" sz="900" dirty="0">
              <a:solidFill>
                <a:schemeClr val="bg1"/>
              </a:solidFill>
            </a:endParaRPr>
          </a:p>
        </p:txBody>
      </p:sp>
      <p:sp>
        <p:nvSpPr>
          <p:cNvPr id="4" name="上下矢印 3"/>
          <p:cNvSpPr/>
          <p:nvPr/>
        </p:nvSpPr>
        <p:spPr>
          <a:xfrm>
            <a:off x="1962673" y="2553451"/>
            <a:ext cx="336176" cy="411195"/>
          </a:xfrm>
          <a:prstGeom prst="upDownArrow">
            <a:avLst>
              <a:gd name="adj1" fmla="val 34000"/>
              <a:gd name="adj2" fmla="val 3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上下矢印 38"/>
          <p:cNvSpPr/>
          <p:nvPr/>
        </p:nvSpPr>
        <p:spPr>
          <a:xfrm>
            <a:off x="3088273" y="2566898"/>
            <a:ext cx="336176" cy="408986"/>
          </a:xfrm>
          <a:prstGeom prst="upDownArrow">
            <a:avLst>
              <a:gd name="adj1" fmla="val 34000"/>
              <a:gd name="adj2" fmla="val 3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2766622" y="2978093"/>
            <a:ext cx="1036617" cy="57853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schemeClr val="tx1"/>
                </a:solidFill>
                <a:latin typeface="+mn-ea"/>
              </a:rPr>
              <a:t>地独法人化</a:t>
            </a:r>
            <a:endParaRPr lang="en-US" altLang="ja-JP" sz="900" dirty="0" smtClean="0">
              <a:solidFill>
                <a:schemeClr val="tx1"/>
              </a:solidFill>
              <a:latin typeface="+mn-ea"/>
            </a:endParaRPr>
          </a:p>
        </p:txBody>
      </p:sp>
      <p:sp>
        <p:nvSpPr>
          <p:cNvPr id="44" name="円/楕円 43"/>
          <p:cNvSpPr/>
          <p:nvPr/>
        </p:nvSpPr>
        <p:spPr>
          <a:xfrm>
            <a:off x="3985373" y="1918606"/>
            <a:ext cx="978272" cy="64829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schemeClr val="tx1"/>
                </a:solidFill>
              </a:rPr>
              <a:t>地独</a:t>
            </a:r>
            <a:endParaRPr lang="en-US" altLang="ja-JP" sz="900" dirty="0" smtClean="0">
              <a:solidFill>
                <a:schemeClr val="tx1"/>
              </a:solidFill>
            </a:endParaRPr>
          </a:p>
          <a:p>
            <a:pPr algn="ctr"/>
            <a:r>
              <a:rPr lang="ja-JP" altLang="en-US" sz="900" dirty="0" smtClean="0">
                <a:solidFill>
                  <a:schemeClr val="tx1"/>
                </a:solidFill>
              </a:rPr>
              <a:t>法人化</a:t>
            </a:r>
            <a:endParaRPr kumimoji="1" lang="ja-JP" altLang="en-US" sz="900" dirty="0">
              <a:solidFill>
                <a:schemeClr val="tx1"/>
              </a:solidFill>
            </a:endParaRPr>
          </a:p>
        </p:txBody>
      </p:sp>
      <p:sp>
        <p:nvSpPr>
          <p:cNvPr id="45" name="正方形/長方形 44"/>
          <p:cNvSpPr/>
          <p:nvPr/>
        </p:nvSpPr>
        <p:spPr>
          <a:xfrm>
            <a:off x="3920791" y="2957492"/>
            <a:ext cx="1036617" cy="578534"/>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schemeClr val="bg1"/>
                </a:solidFill>
                <a:latin typeface="+mn-ea"/>
              </a:rPr>
              <a:t>（地独）</a:t>
            </a:r>
            <a:endParaRPr lang="en-US" altLang="ja-JP" sz="900" dirty="0" smtClean="0">
              <a:solidFill>
                <a:schemeClr val="bg1"/>
              </a:solidFill>
              <a:latin typeface="+mn-ea"/>
            </a:endParaRPr>
          </a:p>
          <a:p>
            <a:pPr algn="ctr"/>
            <a:r>
              <a:rPr lang="ja-JP" altLang="en-US" sz="900" dirty="0" smtClean="0">
                <a:solidFill>
                  <a:schemeClr val="bg1"/>
                </a:solidFill>
                <a:latin typeface="+mn-ea"/>
              </a:rPr>
              <a:t>市立</a:t>
            </a:r>
            <a:endParaRPr lang="en-US" altLang="ja-JP" sz="900" dirty="0" smtClean="0">
              <a:solidFill>
                <a:schemeClr val="bg1"/>
              </a:solidFill>
              <a:latin typeface="+mn-ea"/>
            </a:endParaRPr>
          </a:p>
          <a:p>
            <a:pPr algn="ctr"/>
            <a:r>
              <a:rPr lang="ja-JP" altLang="en-US" sz="900" dirty="0" smtClean="0">
                <a:solidFill>
                  <a:schemeClr val="bg1"/>
                </a:solidFill>
                <a:latin typeface="+mn-ea"/>
              </a:rPr>
              <a:t>工業</a:t>
            </a:r>
            <a:r>
              <a:rPr lang="ja-JP" altLang="en-US" sz="900" dirty="0">
                <a:solidFill>
                  <a:schemeClr val="bg1"/>
                </a:solidFill>
                <a:latin typeface="+mn-ea"/>
              </a:rPr>
              <a:t>研究所</a:t>
            </a:r>
            <a:endParaRPr lang="en-US" altLang="ja-JP" sz="900" dirty="0" smtClean="0">
              <a:solidFill>
                <a:schemeClr val="bg1"/>
              </a:solidFill>
              <a:latin typeface="+mn-ea"/>
            </a:endParaRPr>
          </a:p>
        </p:txBody>
      </p:sp>
      <p:sp>
        <p:nvSpPr>
          <p:cNvPr id="46" name="上下矢印 45"/>
          <p:cNvSpPr/>
          <p:nvPr/>
        </p:nvSpPr>
        <p:spPr>
          <a:xfrm>
            <a:off x="4306421" y="2566898"/>
            <a:ext cx="336176" cy="408986"/>
          </a:xfrm>
          <a:prstGeom prst="upDownArrow">
            <a:avLst>
              <a:gd name="adj1" fmla="val 34000"/>
              <a:gd name="adj2" fmla="val 3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5168714" y="1918607"/>
            <a:ext cx="851086" cy="161742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schemeClr val="tx1"/>
                </a:solidFill>
                <a:latin typeface="+mn-ea"/>
              </a:rPr>
              <a:t>統合・</a:t>
            </a:r>
            <a:endParaRPr lang="en-US" altLang="ja-JP" sz="900" dirty="0" smtClean="0">
              <a:solidFill>
                <a:schemeClr val="tx1"/>
              </a:solidFill>
              <a:latin typeface="+mn-ea"/>
            </a:endParaRPr>
          </a:p>
          <a:p>
            <a:pPr algn="ctr"/>
            <a:r>
              <a:rPr lang="ja-JP" altLang="en-US" sz="900" dirty="0" smtClean="0">
                <a:solidFill>
                  <a:schemeClr val="tx1"/>
                </a:solidFill>
                <a:latin typeface="+mn-ea"/>
              </a:rPr>
              <a:t>地独法人化</a:t>
            </a:r>
            <a:endParaRPr lang="en-US" altLang="ja-JP" sz="900" dirty="0">
              <a:solidFill>
                <a:schemeClr val="tx1"/>
              </a:solidFill>
              <a:latin typeface="+mn-ea"/>
            </a:endParaRPr>
          </a:p>
        </p:txBody>
      </p:sp>
      <p:sp>
        <p:nvSpPr>
          <p:cNvPr id="47" name="円/楕円 46"/>
          <p:cNvSpPr/>
          <p:nvPr/>
        </p:nvSpPr>
        <p:spPr>
          <a:xfrm>
            <a:off x="6285268" y="1974409"/>
            <a:ext cx="978272" cy="648292"/>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schemeClr val="tx1"/>
                </a:solidFill>
              </a:rPr>
              <a:t>地独</a:t>
            </a:r>
            <a:endParaRPr lang="en-US" altLang="ja-JP" sz="900" dirty="0" smtClean="0">
              <a:solidFill>
                <a:schemeClr val="tx1"/>
              </a:solidFill>
            </a:endParaRPr>
          </a:p>
          <a:p>
            <a:pPr algn="ctr"/>
            <a:r>
              <a:rPr kumimoji="1" lang="ja-JP" altLang="en-US" sz="900" dirty="0">
                <a:solidFill>
                  <a:schemeClr val="tx1"/>
                </a:solidFill>
              </a:rPr>
              <a:t>法人化</a:t>
            </a:r>
          </a:p>
        </p:txBody>
      </p:sp>
      <p:sp>
        <p:nvSpPr>
          <p:cNvPr id="49" name="正方形/長方形 48"/>
          <p:cNvSpPr/>
          <p:nvPr/>
        </p:nvSpPr>
        <p:spPr>
          <a:xfrm>
            <a:off x="7413485" y="2957492"/>
            <a:ext cx="1036617" cy="578534"/>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schemeClr val="tx1"/>
                </a:solidFill>
                <a:latin typeface="+mn-ea"/>
              </a:rPr>
              <a:t>地独法人化</a:t>
            </a:r>
            <a:endParaRPr lang="en-US" altLang="ja-JP" sz="900" dirty="0" smtClean="0">
              <a:solidFill>
                <a:schemeClr val="tx1"/>
              </a:solidFill>
              <a:latin typeface="+mn-ea"/>
            </a:endParaRPr>
          </a:p>
        </p:txBody>
      </p:sp>
      <p:graphicFrame>
        <p:nvGraphicFramePr>
          <p:cNvPr id="50" name="表 49"/>
          <p:cNvGraphicFramePr>
            <a:graphicFrameLocks noGrp="1"/>
          </p:cNvGraphicFramePr>
          <p:nvPr>
            <p:extLst/>
          </p:nvPr>
        </p:nvGraphicFramePr>
        <p:xfrm>
          <a:off x="433668" y="4331460"/>
          <a:ext cx="8081682" cy="2271664"/>
        </p:xfrm>
        <a:graphic>
          <a:graphicData uri="http://schemas.openxmlformats.org/drawingml/2006/table">
            <a:tbl>
              <a:tblPr firstRow="1" bandRow="1">
                <a:tableStyleId>{5940675A-B579-460E-94D1-54222C63F5DA}</a:tableStyleId>
              </a:tblPr>
              <a:tblGrid>
                <a:gridCol w="1132566">
                  <a:extLst>
                    <a:ext uri="{9D8B030D-6E8A-4147-A177-3AD203B41FA5}">
                      <a16:colId xmlns="" xmlns:a16="http://schemas.microsoft.com/office/drawing/2014/main" val="20000"/>
                    </a:ext>
                  </a:extLst>
                </a:gridCol>
                <a:gridCol w="1158186">
                  <a:extLst>
                    <a:ext uri="{9D8B030D-6E8A-4147-A177-3AD203B41FA5}">
                      <a16:colId xmlns="" xmlns:a16="http://schemas.microsoft.com/office/drawing/2014/main" val="20001"/>
                    </a:ext>
                  </a:extLst>
                </a:gridCol>
                <a:gridCol w="1158186">
                  <a:extLst>
                    <a:ext uri="{9D8B030D-6E8A-4147-A177-3AD203B41FA5}">
                      <a16:colId xmlns="" xmlns:a16="http://schemas.microsoft.com/office/drawing/2014/main" val="20002"/>
                    </a:ext>
                  </a:extLst>
                </a:gridCol>
                <a:gridCol w="1158186">
                  <a:extLst>
                    <a:ext uri="{9D8B030D-6E8A-4147-A177-3AD203B41FA5}">
                      <a16:colId xmlns="" xmlns:a16="http://schemas.microsoft.com/office/drawing/2014/main" val="20003"/>
                    </a:ext>
                  </a:extLst>
                </a:gridCol>
                <a:gridCol w="1158186">
                  <a:extLst>
                    <a:ext uri="{9D8B030D-6E8A-4147-A177-3AD203B41FA5}">
                      <a16:colId xmlns="" xmlns:a16="http://schemas.microsoft.com/office/drawing/2014/main" val="20004"/>
                    </a:ext>
                  </a:extLst>
                </a:gridCol>
                <a:gridCol w="1158186">
                  <a:extLst>
                    <a:ext uri="{9D8B030D-6E8A-4147-A177-3AD203B41FA5}">
                      <a16:colId xmlns="" xmlns:a16="http://schemas.microsoft.com/office/drawing/2014/main" val="20005"/>
                    </a:ext>
                  </a:extLst>
                </a:gridCol>
                <a:gridCol w="1158186">
                  <a:extLst>
                    <a:ext uri="{9D8B030D-6E8A-4147-A177-3AD203B41FA5}">
                      <a16:colId xmlns="" xmlns:a16="http://schemas.microsoft.com/office/drawing/2014/main" val="20006"/>
                    </a:ext>
                  </a:extLst>
                </a:gridCol>
              </a:tblGrid>
              <a:tr h="278839">
                <a:tc>
                  <a:txBody>
                    <a:bodyPr/>
                    <a:lstStyle/>
                    <a:p>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5">
                        <a:lumMod val="20000"/>
                        <a:lumOff val="80000"/>
                      </a:schemeClr>
                    </a:solidFill>
                  </a:tcPr>
                </a:tc>
                <a:tc>
                  <a:txBody>
                    <a:bodyPr/>
                    <a:lstStyle/>
                    <a:p>
                      <a:pPr marL="0" algn="ctr" defTabSz="914400" rtl="0" eaLnBrk="1" latinLnBrk="0" hangingPunct="1"/>
                      <a:r>
                        <a:rPr kumimoji="1" lang="ja-JP" altLang="en-US" sz="14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大学</a:t>
                      </a:r>
                      <a:endParaRPr kumimoji="1" lang="ja-JP" altLang="en-US" sz="14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7200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algn="ctr" defTabSz="914400" rtl="0" eaLnBrk="1" latinLnBrk="0" hangingPunct="1"/>
                      <a:r>
                        <a:rPr kumimoji="1" lang="ja-JP" altLang="en-US" sz="14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病院</a:t>
                      </a:r>
                      <a:endParaRPr kumimoji="1" lang="en-US" altLang="ja-JP" sz="14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7200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solidFill>
                      <a:schemeClr val="accent5">
                        <a:lumMod val="20000"/>
                        <a:lumOff val="80000"/>
                      </a:schemeClr>
                    </a:solidFill>
                  </a:tcPr>
                </a:tc>
                <a:tc>
                  <a:txBody>
                    <a:bodyPr/>
                    <a:lstStyle/>
                    <a:p>
                      <a:pPr marL="0" algn="ctr" defTabSz="914400" rtl="0" eaLnBrk="1" latinLnBrk="0" hangingPunct="1"/>
                      <a:r>
                        <a:rPr kumimoji="1" lang="ja-JP" altLang="en-US" sz="14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産業系</a:t>
                      </a:r>
                    </a:p>
                  </a:txBody>
                  <a:tcPr marT="7200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r>
                        <a:rPr kumimoji="1" lang="ja-JP" altLang="en-US" sz="14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衛生系</a:t>
                      </a:r>
                      <a:endParaRPr kumimoji="1" lang="en-US" altLang="ja-JP" sz="14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7200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r>
                        <a:rPr kumimoji="1" lang="ja-JP" altLang="en-US" sz="14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農業系</a:t>
                      </a:r>
                      <a:endParaRPr kumimoji="1" lang="en-US" altLang="ja-JP" sz="14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7200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algn="ctr" defTabSz="914400" rtl="0" eaLnBrk="1" latinLnBrk="0" hangingPunct="1"/>
                      <a:r>
                        <a:rPr kumimoji="1" lang="ja-JP" altLang="en-US" sz="14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博物館</a:t>
                      </a:r>
                      <a:endParaRPr kumimoji="1" lang="en-US" altLang="ja-JP" sz="14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T="72000" anchor="ctr">
                    <a:lnL w="12700" cap="flat" cmpd="sng" algn="ctr">
                      <a:solidFill>
                        <a:schemeClr val="tx1"/>
                      </a:solidFill>
                      <a:prstDash val="sysDot"/>
                      <a:round/>
                      <a:headEnd type="none" w="med" len="med"/>
                      <a:tailEnd type="none" w="med" len="med"/>
                    </a:lnL>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0000"/>
                  </a:ext>
                </a:extLst>
              </a:tr>
              <a:tr h="970292">
                <a:tc>
                  <a:txBody>
                    <a:bodyPr/>
                    <a:lstStyle/>
                    <a:p>
                      <a:pPr algn="ct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府</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txBody>
                  <a:tcPr marR="0" anchor="ct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solidFill>
                      <a:schemeClr val="accent5">
                        <a:lumMod val="20000"/>
                        <a:lumOff val="80000"/>
                      </a:schemeClr>
                    </a:solidFill>
                  </a:tcPr>
                </a:tc>
                <a:tc>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noFill/>
                  </a:tcPr>
                </a:tc>
                <a:extLst>
                  <a:ext uri="{0D108BD9-81ED-4DB2-BD59-A6C34878D82A}">
                    <a16:rowId xmlns="" xmlns:a16="http://schemas.microsoft.com/office/drawing/2014/main" val="10001"/>
                  </a:ext>
                </a:extLst>
              </a:tr>
              <a:tr h="970292">
                <a:tc>
                  <a:txBody>
                    <a:bodyPr/>
                    <a:lstStyle/>
                    <a:p>
                      <a:pPr algn="ct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市</a:t>
                      </a:r>
                      <a:endParaRPr kumimoji="1"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txBody>
                  <a:tcPr marR="0" anchor="ct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9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bl>
          </a:graphicData>
        </a:graphic>
      </p:graphicFrame>
      <p:sp>
        <p:nvSpPr>
          <p:cNvPr id="51" name="テキスト ボックス 50"/>
          <p:cNvSpPr txBox="1"/>
          <p:nvPr/>
        </p:nvSpPr>
        <p:spPr>
          <a:xfrm>
            <a:off x="183709" y="3879541"/>
            <a:ext cx="2904564" cy="338554"/>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改革の現状</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円/楕円 51"/>
          <p:cNvSpPr/>
          <p:nvPr/>
        </p:nvSpPr>
        <p:spPr>
          <a:xfrm>
            <a:off x="2795795" y="4753893"/>
            <a:ext cx="978272" cy="64829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schemeClr val="bg1"/>
                </a:solidFill>
              </a:rPr>
              <a:t>（地独）</a:t>
            </a:r>
            <a:endParaRPr lang="en-US" altLang="ja-JP" sz="900" dirty="0" smtClean="0">
              <a:solidFill>
                <a:schemeClr val="bg1"/>
              </a:solidFill>
            </a:endParaRPr>
          </a:p>
          <a:p>
            <a:pPr algn="ctr"/>
            <a:r>
              <a:rPr kumimoji="1" lang="ja-JP" altLang="en-US" sz="900" dirty="0" smtClean="0">
                <a:solidFill>
                  <a:schemeClr val="bg1"/>
                </a:solidFill>
              </a:rPr>
              <a:t>府立</a:t>
            </a:r>
            <a:endParaRPr kumimoji="1" lang="en-US" altLang="ja-JP" sz="900" dirty="0" smtClean="0">
              <a:solidFill>
                <a:schemeClr val="bg1"/>
              </a:solidFill>
            </a:endParaRPr>
          </a:p>
          <a:p>
            <a:pPr algn="ctr"/>
            <a:r>
              <a:rPr lang="ja-JP" altLang="en-US" sz="900" dirty="0" smtClean="0">
                <a:solidFill>
                  <a:schemeClr val="bg1"/>
                </a:solidFill>
              </a:rPr>
              <a:t>病院</a:t>
            </a:r>
            <a:r>
              <a:rPr lang="ja-JP" altLang="en-US" sz="900" dirty="0">
                <a:solidFill>
                  <a:schemeClr val="bg1"/>
                </a:solidFill>
              </a:rPr>
              <a:t>機構</a:t>
            </a:r>
            <a:endParaRPr kumimoji="1" lang="ja-JP" altLang="en-US" sz="900" dirty="0">
              <a:solidFill>
                <a:schemeClr val="bg1"/>
              </a:solidFill>
            </a:endParaRPr>
          </a:p>
        </p:txBody>
      </p:sp>
      <p:sp>
        <p:nvSpPr>
          <p:cNvPr id="58" name="正方形/長方形 57"/>
          <p:cNvSpPr/>
          <p:nvPr/>
        </p:nvSpPr>
        <p:spPr>
          <a:xfrm>
            <a:off x="1612453" y="5826827"/>
            <a:ext cx="1036617" cy="578534"/>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schemeClr val="bg1"/>
                </a:solidFill>
                <a:latin typeface="+mn-ea"/>
              </a:rPr>
              <a:t>公立大学</a:t>
            </a:r>
            <a:endParaRPr lang="en-US" altLang="ja-JP" sz="900" dirty="0" smtClean="0">
              <a:solidFill>
                <a:schemeClr val="bg1"/>
              </a:solidFill>
              <a:latin typeface="+mn-ea"/>
            </a:endParaRPr>
          </a:p>
          <a:p>
            <a:pPr algn="ctr"/>
            <a:r>
              <a:rPr lang="ja-JP" altLang="en-US" sz="900" dirty="0" smtClean="0">
                <a:solidFill>
                  <a:schemeClr val="bg1"/>
                </a:solidFill>
                <a:latin typeface="+mn-ea"/>
              </a:rPr>
              <a:t>法人</a:t>
            </a:r>
            <a:endParaRPr lang="en-US" altLang="ja-JP" sz="900" dirty="0" smtClean="0">
              <a:solidFill>
                <a:schemeClr val="bg1"/>
              </a:solidFill>
              <a:latin typeface="+mn-ea"/>
            </a:endParaRPr>
          </a:p>
          <a:p>
            <a:pPr algn="ctr"/>
            <a:r>
              <a:rPr lang="ja-JP" altLang="en-US" sz="900" dirty="0" smtClean="0">
                <a:solidFill>
                  <a:schemeClr val="bg1"/>
                </a:solidFill>
                <a:latin typeface="+mn-ea"/>
              </a:rPr>
              <a:t>大阪市立</a:t>
            </a:r>
            <a:endParaRPr lang="en-US" altLang="ja-JP" sz="900" dirty="0" smtClean="0">
              <a:solidFill>
                <a:schemeClr val="bg1"/>
              </a:solidFill>
              <a:latin typeface="+mn-ea"/>
            </a:endParaRPr>
          </a:p>
          <a:p>
            <a:pPr algn="ctr"/>
            <a:r>
              <a:rPr lang="ja-JP" altLang="en-US" sz="900" dirty="0">
                <a:solidFill>
                  <a:schemeClr val="bg1"/>
                </a:solidFill>
                <a:latin typeface="+mn-ea"/>
              </a:rPr>
              <a:t>大学</a:t>
            </a:r>
            <a:endParaRPr lang="en-US" altLang="ja-JP" sz="900" dirty="0" smtClean="0">
              <a:solidFill>
                <a:schemeClr val="bg1"/>
              </a:solidFill>
              <a:latin typeface="+mn-ea"/>
            </a:endParaRPr>
          </a:p>
        </p:txBody>
      </p:sp>
      <p:sp>
        <p:nvSpPr>
          <p:cNvPr id="59" name="円/楕円 58"/>
          <p:cNvSpPr/>
          <p:nvPr/>
        </p:nvSpPr>
        <p:spPr>
          <a:xfrm>
            <a:off x="1612453" y="4767340"/>
            <a:ext cx="1036617" cy="64829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schemeClr val="bg1"/>
                </a:solidFill>
              </a:rPr>
              <a:t>公立大学法人</a:t>
            </a:r>
            <a:endParaRPr lang="en-US" altLang="ja-JP" sz="900" dirty="0" smtClean="0">
              <a:solidFill>
                <a:schemeClr val="bg1"/>
              </a:solidFill>
            </a:endParaRPr>
          </a:p>
          <a:p>
            <a:pPr algn="ctr"/>
            <a:r>
              <a:rPr lang="ja-JP" altLang="en-US" sz="900" dirty="0" smtClean="0">
                <a:solidFill>
                  <a:schemeClr val="bg1"/>
                </a:solidFill>
              </a:rPr>
              <a:t>大阪府立</a:t>
            </a:r>
            <a:r>
              <a:rPr lang="ja-JP" altLang="en-US" sz="900" dirty="0">
                <a:solidFill>
                  <a:schemeClr val="bg1"/>
                </a:solidFill>
              </a:rPr>
              <a:t>大学</a:t>
            </a:r>
            <a:endParaRPr kumimoji="1" lang="ja-JP" altLang="en-US" sz="900" dirty="0">
              <a:solidFill>
                <a:schemeClr val="bg1"/>
              </a:solidFill>
            </a:endParaRPr>
          </a:p>
        </p:txBody>
      </p:sp>
      <p:sp>
        <p:nvSpPr>
          <p:cNvPr id="60" name="上下矢印 59"/>
          <p:cNvSpPr/>
          <p:nvPr/>
        </p:nvSpPr>
        <p:spPr>
          <a:xfrm>
            <a:off x="1962673" y="5402185"/>
            <a:ext cx="336176" cy="411195"/>
          </a:xfrm>
          <a:prstGeom prst="upDownArrow">
            <a:avLst>
              <a:gd name="adj1" fmla="val 34000"/>
              <a:gd name="adj2" fmla="val 30000"/>
            </a:avLst>
          </a:prstGeom>
          <a:pattFill prst="pct25">
            <a:fgClr>
              <a:schemeClr val="accent1"/>
            </a:fgClr>
            <a:bgClr>
              <a:schemeClr val="bg1"/>
            </a:bgClr>
          </a:patt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上下矢印 60"/>
          <p:cNvSpPr/>
          <p:nvPr/>
        </p:nvSpPr>
        <p:spPr>
          <a:xfrm>
            <a:off x="3088273" y="5415632"/>
            <a:ext cx="336176" cy="408986"/>
          </a:xfrm>
          <a:prstGeom prst="upDownArrow">
            <a:avLst>
              <a:gd name="adj1" fmla="val 34000"/>
              <a:gd name="adj2" fmla="val 3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p:cNvSpPr/>
          <p:nvPr/>
        </p:nvSpPr>
        <p:spPr>
          <a:xfrm>
            <a:off x="2766622" y="5826827"/>
            <a:ext cx="1036617" cy="578534"/>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schemeClr val="bg1"/>
                </a:solidFill>
                <a:latin typeface="+mn-ea"/>
              </a:rPr>
              <a:t>（地独）</a:t>
            </a:r>
            <a:endParaRPr lang="en-US" altLang="ja-JP" sz="900" dirty="0" smtClean="0">
              <a:solidFill>
                <a:schemeClr val="bg1"/>
              </a:solidFill>
              <a:latin typeface="+mn-ea"/>
            </a:endParaRPr>
          </a:p>
          <a:p>
            <a:pPr algn="ctr"/>
            <a:r>
              <a:rPr lang="ja-JP" altLang="en-US" sz="900" dirty="0" smtClean="0">
                <a:solidFill>
                  <a:schemeClr val="bg1"/>
                </a:solidFill>
                <a:latin typeface="+mn-ea"/>
              </a:rPr>
              <a:t>市民</a:t>
            </a:r>
            <a:endParaRPr lang="en-US" altLang="ja-JP" sz="900" dirty="0" smtClean="0">
              <a:solidFill>
                <a:schemeClr val="bg1"/>
              </a:solidFill>
              <a:latin typeface="+mn-ea"/>
            </a:endParaRPr>
          </a:p>
          <a:p>
            <a:pPr algn="ctr"/>
            <a:r>
              <a:rPr lang="ja-JP" altLang="en-US" sz="900" dirty="0" smtClean="0">
                <a:solidFill>
                  <a:schemeClr val="bg1"/>
                </a:solidFill>
                <a:latin typeface="+mn-ea"/>
              </a:rPr>
              <a:t>病院</a:t>
            </a:r>
            <a:r>
              <a:rPr lang="ja-JP" altLang="en-US" sz="900" dirty="0">
                <a:solidFill>
                  <a:schemeClr val="bg1"/>
                </a:solidFill>
                <a:latin typeface="+mn-ea"/>
              </a:rPr>
              <a:t>機構</a:t>
            </a:r>
            <a:endParaRPr lang="en-US" altLang="ja-JP" sz="900" dirty="0" smtClean="0">
              <a:solidFill>
                <a:schemeClr val="bg1"/>
              </a:solidFill>
              <a:latin typeface="+mn-ea"/>
            </a:endParaRPr>
          </a:p>
        </p:txBody>
      </p:sp>
      <p:sp>
        <p:nvSpPr>
          <p:cNvPr id="66" name="角丸四角形 65"/>
          <p:cNvSpPr/>
          <p:nvPr/>
        </p:nvSpPr>
        <p:spPr>
          <a:xfrm>
            <a:off x="5168714" y="4767341"/>
            <a:ext cx="851086" cy="161742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schemeClr val="bg1"/>
                </a:solidFill>
                <a:latin typeface="+mn-ea"/>
              </a:rPr>
              <a:t>（地独）</a:t>
            </a:r>
            <a:endParaRPr lang="en-US" altLang="ja-JP" sz="900" dirty="0" smtClean="0">
              <a:solidFill>
                <a:schemeClr val="bg1"/>
              </a:solidFill>
              <a:latin typeface="+mn-ea"/>
            </a:endParaRPr>
          </a:p>
          <a:p>
            <a:pPr algn="ctr"/>
            <a:r>
              <a:rPr lang="ja-JP" altLang="en-US" sz="900" dirty="0" smtClean="0">
                <a:solidFill>
                  <a:schemeClr val="bg1"/>
                </a:solidFill>
                <a:latin typeface="+mn-ea"/>
              </a:rPr>
              <a:t>大阪健康</a:t>
            </a:r>
            <a:endParaRPr lang="en-US" altLang="ja-JP" sz="900" dirty="0" smtClean="0">
              <a:solidFill>
                <a:schemeClr val="bg1"/>
              </a:solidFill>
              <a:latin typeface="+mn-ea"/>
            </a:endParaRPr>
          </a:p>
          <a:p>
            <a:pPr algn="ctr"/>
            <a:r>
              <a:rPr lang="ja-JP" altLang="en-US" sz="900" dirty="0" smtClean="0">
                <a:solidFill>
                  <a:schemeClr val="bg1"/>
                </a:solidFill>
                <a:latin typeface="+mn-ea"/>
              </a:rPr>
              <a:t>安全基盤</a:t>
            </a:r>
            <a:endParaRPr lang="en-US" altLang="ja-JP" sz="900" dirty="0" smtClean="0">
              <a:solidFill>
                <a:schemeClr val="bg1"/>
              </a:solidFill>
              <a:latin typeface="+mn-ea"/>
            </a:endParaRPr>
          </a:p>
          <a:p>
            <a:pPr algn="ctr"/>
            <a:r>
              <a:rPr lang="ja-JP" altLang="en-US" sz="900" dirty="0">
                <a:solidFill>
                  <a:schemeClr val="bg1"/>
                </a:solidFill>
                <a:latin typeface="+mn-ea"/>
              </a:rPr>
              <a:t>研究所</a:t>
            </a:r>
            <a:endParaRPr lang="en-US" altLang="ja-JP" sz="900" dirty="0">
              <a:solidFill>
                <a:schemeClr val="bg1"/>
              </a:solidFill>
              <a:latin typeface="+mn-ea"/>
            </a:endParaRPr>
          </a:p>
        </p:txBody>
      </p:sp>
      <p:sp>
        <p:nvSpPr>
          <p:cNvPr id="67" name="円/楕円 66"/>
          <p:cNvSpPr/>
          <p:nvPr/>
        </p:nvSpPr>
        <p:spPr>
          <a:xfrm>
            <a:off x="6244925" y="4780787"/>
            <a:ext cx="1083781" cy="717542"/>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schemeClr val="bg1"/>
                </a:solidFill>
              </a:rPr>
              <a:t>（地独）</a:t>
            </a:r>
            <a:r>
              <a:rPr kumimoji="1" lang="ja-JP" altLang="en-US" sz="900" dirty="0" smtClean="0">
                <a:solidFill>
                  <a:schemeClr val="bg1"/>
                </a:solidFill>
              </a:rPr>
              <a:t>大阪環境</a:t>
            </a:r>
            <a:r>
              <a:rPr lang="ja-JP" altLang="en-US" sz="900" dirty="0" smtClean="0">
                <a:solidFill>
                  <a:schemeClr val="bg1"/>
                </a:solidFill>
              </a:rPr>
              <a:t>農林</a:t>
            </a:r>
            <a:endParaRPr lang="en-US" altLang="ja-JP" sz="900" dirty="0" smtClean="0">
              <a:solidFill>
                <a:schemeClr val="bg1"/>
              </a:solidFill>
            </a:endParaRPr>
          </a:p>
          <a:p>
            <a:pPr algn="ctr"/>
            <a:r>
              <a:rPr lang="ja-JP" altLang="en-US" sz="900" dirty="0" smtClean="0">
                <a:solidFill>
                  <a:schemeClr val="bg1"/>
                </a:solidFill>
              </a:rPr>
              <a:t>水産</a:t>
            </a:r>
            <a:r>
              <a:rPr kumimoji="1" lang="ja-JP" altLang="en-US" sz="900" dirty="0" smtClean="0">
                <a:solidFill>
                  <a:schemeClr val="bg1"/>
                </a:solidFill>
              </a:rPr>
              <a:t>総合</a:t>
            </a:r>
            <a:endParaRPr kumimoji="1" lang="en-US" altLang="ja-JP" sz="900" dirty="0" smtClean="0">
              <a:solidFill>
                <a:schemeClr val="bg1"/>
              </a:solidFill>
            </a:endParaRPr>
          </a:p>
          <a:p>
            <a:pPr algn="ctr"/>
            <a:r>
              <a:rPr kumimoji="1" lang="ja-JP" altLang="en-US" sz="900" dirty="0" smtClean="0">
                <a:solidFill>
                  <a:schemeClr val="bg1"/>
                </a:solidFill>
              </a:rPr>
              <a:t>研究所</a:t>
            </a:r>
            <a:endParaRPr kumimoji="1" lang="ja-JP" altLang="en-US" sz="900" dirty="0">
              <a:solidFill>
                <a:schemeClr val="bg1"/>
              </a:solidFill>
            </a:endParaRPr>
          </a:p>
        </p:txBody>
      </p:sp>
      <p:sp>
        <p:nvSpPr>
          <p:cNvPr id="68" name="正方形/長方形 67"/>
          <p:cNvSpPr/>
          <p:nvPr/>
        </p:nvSpPr>
        <p:spPr>
          <a:xfrm>
            <a:off x="7413485" y="5806226"/>
            <a:ext cx="1036617" cy="578534"/>
          </a:xfrm>
          <a:prstGeom prst="rect">
            <a:avLst/>
          </a:prstGeom>
          <a:pattFill prst="pct25">
            <a:fgClr>
              <a:schemeClr val="accent1"/>
            </a:fgClr>
            <a:bgClr>
              <a:schemeClr val="bg1"/>
            </a:bgClr>
          </a:patt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schemeClr val="tx1"/>
                </a:solidFill>
                <a:latin typeface="+mn-ea"/>
              </a:rPr>
              <a:t>（地独）</a:t>
            </a:r>
            <a:endParaRPr lang="en-US" altLang="ja-JP" sz="900" dirty="0" smtClean="0">
              <a:solidFill>
                <a:schemeClr val="tx1"/>
              </a:solidFill>
              <a:latin typeface="+mn-ea"/>
            </a:endParaRPr>
          </a:p>
          <a:p>
            <a:pPr algn="ctr"/>
            <a:r>
              <a:rPr lang="ja-JP" altLang="en-US" sz="900" dirty="0" smtClean="0">
                <a:solidFill>
                  <a:schemeClr val="tx1"/>
                </a:solidFill>
                <a:latin typeface="+mn-ea"/>
              </a:rPr>
              <a:t>大阪市博物館</a:t>
            </a:r>
            <a:endParaRPr lang="en-US" altLang="ja-JP" sz="900" dirty="0" smtClean="0">
              <a:solidFill>
                <a:schemeClr val="tx1"/>
              </a:solidFill>
              <a:latin typeface="+mn-ea"/>
            </a:endParaRPr>
          </a:p>
          <a:p>
            <a:pPr algn="ctr"/>
            <a:r>
              <a:rPr lang="ja-JP" altLang="en-US" sz="900" dirty="0">
                <a:solidFill>
                  <a:schemeClr val="tx1"/>
                </a:solidFill>
                <a:latin typeface="+mn-ea"/>
              </a:rPr>
              <a:t>機構</a:t>
            </a:r>
            <a:endParaRPr lang="en-US" altLang="ja-JP" sz="900" dirty="0" smtClean="0">
              <a:solidFill>
                <a:schemeClr val="tx1"/>
              </a:solidFill>
              <a:latin typeface="+mn-ea"/>
            </a:endParaRPr>
          </a:p>
        </p:txBody>
      </p:sp>
      <p:sp>
        <p:nvSpPr>
          <p:cNvPr id="69" name="角丸四角形 68"/>
          <p:cNvSpPr/>
          <p:nvPr/>
        </p:nvSpPr>
        <p:spPr>
          <a:xfrm>
            <a:off x="4028650" y="4789883"/>
            <a:ext cx="851086" cy="161742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smtClean="0">
                <a:solidFill>
                  <a:schemeClr val="bg1"/>
                </a:solidFill>
                <a:latin typeface="+mn-ea"/>
              </a:rPr>
              <a:t>（地独）</a:t>
            </a:r>
            <a:endParaRPr lang="en-US" altLang="ja-JP" sz="900" dirty="0" smtClean="0">
              <a:solidFill>
                <a:schemeClr val="bg1"/>
              </a:solidFill>
              <a:latin typeface="+mn-ea"/>
            </a:endParaRPr>
          </a:p>
          <a:p>
            <a:pPr algn="ctr"/>
            <a:r>
              <a:rPr lang="ja-JP" altLang="en-US" sz="900" dirty="0" smtClean="0">
                <a:solidFill>
                  <a:schemeClr val="bg1"/>
                </a:solidFill>
                <a:latin typeface="+mn-ea"/>
              </a:rPr>
              <a:t>大阪産業</a:t>
            </a:r>
            <a:endParaRPr lang="en-US" altLang="ja-JP" sz="900" dirty="0" smtClean="0">
              <a:solidFill>
                <a:schemeClr val="bg1"/>
              </a:solidFill>
              <a:latin typeface="+mn-ea"/>
            </a:endParaRPr>
          </a:p>
          <a:p>
            <a:pPr algn="ctr"/>
            <a:r>
              <a:rPr lang="ja-JP" altLang="en-US" sz="900" dirty="0" smtClean="0">
                <a:solidFill>
                  <a:schemeClr val="bg1"/>
                </a:solidFill>
                <a:latin typeface="+mn-ea"/>
              </a:rPr>
              <a:t>技術</a:t>
            </a:r>
            <a:endParaRPr lang="en-US" altLang="ja-JP" sz="900" dirty="0" smtClean="0">
              <a:solidFill>
                <a:schemeClr val="bg1"/>
              </a:solidFill>
              <a:latin typeface="+mn-ea"/>
            </a:endParaRPr>
          </a:p>
          <a:p>
            <a:pPr algn="ctr"/>
            <a:r>
              <a:rPr lang="ja-JP" altLang="en-US" sz="900" dirty="0">
                <a:solidFill>
                  <a:schemeClr val="bg1"/>
                </a:solidFill>
                <a:latin typeface="+mn-ea"/>
              </a:rPr>
              <a:t>研究所</a:t>
            </a:r>
            <a:endParaRPr lang="en-US" altLang="ja-JP" sz="900" dirty="0">
              <a:solidFill>
                <a:schemeClr val="bg1"/>
              </a:solidFill>
              <a:latin typeface="+mn-ea"/>
            </a:endParaRPr>
          </a:p>
        </p:txBody>
      </p:sp>
      <p:sp>
        <p:nvSpPr>
          <p:cNvPr id="42" name="テキスト ボックス 41"/>
          <p:cNvSpPr txBox="1"/>
          <p:nvPr/>
        </p:nvSpPr>
        <p:spPr>
          <a:xfrm>
            <a:off x="7940668" y="1222148"/>
            <a:ext cx="683757" cy="128240"/>
          </a:xfrm>
          <a:prstGeom prst="rect">
            <a:avLst/>
          </a:prstGeom>
          <a:noFill/>
        </p:spPr>
        <p:txBody>
          <a:bodyPr wrap="square" lIns="36000" tIns="0" rIns="36000" bIns="0" rtlCol="0">
            <a:spAutoFit/>
          </a:bodyPr>
          <a:lstStyle/>
          <a:p>
            <a:pPr algn="ctr">
              <a:lnSpc>
                <a:spcPts val="1000"/>
              </a:lnSpc>
            </a:pPr>
            <a:r>
              <a:rPr lang="ja-JP" altLang="en-US" sz="900" dirty="0" smtClean="0">
                <a:latin typeface="+mn-ea"/>
                <a:cs typeface="Meiryo UI" panose="020B0604030504040204" pitchFamily="50" charset="-128"/>
              </a:rPr>
              <a:t>法人統合</a:t>
            </a:r>
            <a:endParaRPr kumimoji="1" lang="ja-JP" altLang="en-US" sz="900" dirty="0">
              <a:latin typeface="+mn-ea"/>
              <a:cs typeface="Meiryo UI" panose="020B0604030504040204" pitchFamily="50" charset="-128"/>
            </a:endParaRPr>
          </a:p>
        </p:txBody>
      </p:sp>
      <p:sp>
        <p:nvSpPr>
          <p:cNvPr id="48" name="上下矢印 47"/>
          <p:cNvSpPr/>
          <p:nvPr/>
        </p:nvSpPr>
        <p:spPr>
          <a:xfrm>
            <a:off x="8099219" y="981343"/>
            <a:ext cx="336176" cy="249317"/>
          </a:xfrm>
          <a:prstGeom prst="upDownArrow">
            <a:avLst>
              <a:gd name="adj1" fmla="val 34000"/>
              <a:gd name="adj2" fmla="val 32335"/>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6" name="スライド番号プレースホルダー 5"/>
          <p:cNvSpPr>
            <a:spLocks noGrp="1"/>
          </p:cNvSpPr>
          <p:nvPr>
            <p:ph type="sldNum" sz="quarter" idx="12"/>
          </p:nvPr>
        </p:nvSpPr>
        <p:spPr>
          <a:xfrm>
            <a:off x="7086600" y="6492875"/>
            <a:ext cx="2057400" cy="365125"/>
          </a:xfrm>
        </p:spPr>
        <p:txBody>
          <a:bodyPr/>
          <a:lstStyle/>
          <a:p>
            <a:fld id="{138CA411-231B-42B9-AF63-97A64194AA60}" type="slidenum">
              <a:rPr lang="ja-JP" altLang="en-US" smtClean="0"/>
              <a:pPr/>
              <a:t>263</a:t>
            </a:fld>
            <a:endParaRPr lang="ja-JP" altLang="en-US" dirty="0"/>
          </a:p>
        </p:txBody>
      </p:sp>
    </p:spTree>
    <p:extLst>
      <p:ext uri="{BB962C8B-B14F-4D97-AF65-F5344CB8AC3E}">
        <p14:creationId xmlns:p14="http://schemas.microsoft.com/office/powerpoint/2010/main" val="194029931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6746" y="131041"/>
            <a:ext cx="5863054"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rPr>
              <a:t>４</a:t>
            </a:r>
            <a:r>
              <a:rPr lang="ja-JP" altLang="en-US" sz="2000" dirty="0">
                <a:latin typeface="Meiryo UI" panose="020B0604030504040204" pitchFamily="50" charset="-128"/>
                <a:ea typeface="Meiryo UI" panose="020B0604030504040204" pitchFamily="50" charset="-128"/>
              </a:rPr>
              <a:t>　</a:t>
            </a:r>
            <a:r>
              <a:rPr lang="ja-JP" altLang="en-US" sz="2000" dirty="0" smtClean="0">
                <a:latin typeface="Meiryo UI" panose="020B0604030504040204" pitchFamily="50" charset="-128"/>
                <a:ea typeface="Meiryo UI" panose="020B0604030504040204" pitchFamily="50" charset="-128"/>
              </a:rPr>
              <a:t>地方独立行政</a:t>
            </a:r>
            <a:r>
              <a:rPr lang="ja-JP" altLang="en-US" sz="2000" dirty="0">
                <a:latin typeface="Meiryo UI" panose="020B0604030504040204" pitchFamily="50" charset="-128"/>
                <a:ea typeface="Meiryo UI" panose="020B0604030504040204" pitchFamily="50" charset="-128"/>
              </a:rPr>
              <a:t>法人化</a:t>
            </a:r>
            <a:r>
              <a:rPr lang="ja-JP" altLang="en-US" sz="2000" dirty="0" smtClean="0">
                <a:latin typeface="Meiryo UI" panose="020B0604030504040204" pitchFamily="50" charset="-128"/>
                <a:ea typeface="Meiryo UI" panose="020B0604030504040204" pitchFamily="50" charset="-128"/>
              </a:rPr>
              <a:t>の取組の現状</a:t>
            </a:r>
            <a:endParaRPr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47650" y="531151"/>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 name="表 3"/>
          <p:cNvGraphicFramePr>
            <a:graphicFrameLocks noGrp="1"/>
          </p:cNvGraphicFramePr>
          <p:nvPr>
            <p:extLst>
              <p:ext uri="{D42A27DB-BD31-4B8C-83A1-F6EECF244321}">
                <p14:modId xmlns:p14="http://schemas.microsoft.com/office/powerpoint/2010/main" val="125884648"/>
              </p:ext>
            </p:extLst>
          </p:nvPr>
        </p:nvGraphicFramePr>
        <p:xfrm>
          <a:off x="722468" y="931261"/>
          <a:ext cx="8000112" cy="5148000"/>
        </p:xfrm>
        <a:graphic>
          <a:graphicData uri="http://schemas.openxmlformats.org/drawingml/2006/table">
            <a:tbl>
              <a:tblPr firstRow="1" bandRow="1">
                <a:tableStyleId>{5C22544A-7EE6-4342-B048-85BDC9FD1C3A}</a:tableStyleId>
              </a:tblPr>
              <a:tblGrid>
                <a:gridCol w="1501822">
                  <a:extLst>
                    <a:ext uri="{9D8B030D-6E8A-4147-A177-3AD203B41FA5}">
                      <a16:colId xmlns="" xmlns:a16="http://schemas.microsoft.com/office/drawing/2014/main" val="20000"/>
                    </a:ext>
                  </a:extLst>
                </a:gridCol>
                <a:gridCol w="2568388">
                  <a:extLst>
                    <a:ext uri="{9D8B030D-6E8A-4147-A177-3AD203B41FA5}">
                      <a16:colId xmlns="" xmlns:a16="http://schemas.microsoft.com/office/drawing/2014/main" val="20001"/>
                    </a:ext>
                  </a:extLst>
                </a:gridCol>
                <a:gridCol w="3929902">
                  <a:extLst>
                    <a:ext uri="{9D8B030D-6E8A-4147-A177-3AD203B41FA5}">
                      <a16:colId xmlns="" xmlns:a16="http://schemas.microsoft.com/office/drawing/2014/main" val="20002"/>
                    </a:ext>
                  </a:extLst>
                </a:gridCol>
              </a:tblGrid>
              <a:tr h="468000">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項目</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当初の方向性</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現状</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468000">
                <a:tc>
                  <a:txBody>
                    <a:bodyPr/>
                    <a:lstStyle/>
                    <a:p>
                      <a:pPr algn="l"/>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府</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大学</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法人統合</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月に統合法人の「公立大学法人大阪」の定款が府議会で可決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468000">
                <a:tc>
                  <a:txBody>
                    <a:bodyPr/>
                    <a:lstStyle/>
                    <a:p>
                      <a:pPr algn="l"/>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大学</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年２月に統合法人の「公立大学法人大阪」の定款が市会で可決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468000">
                <a:tc>
                  <a:txBody>
                    <a:bodyPr/>
                    <a:lstStyle/>
                    <a:p>
                      <a:pPr algn="l"/>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府</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病院</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市は病院事業を地独法人化</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その後、法人統合</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2006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月に（地独）大阪府立病院機構を設立</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468000">
                <a:tc>
                  <a:txBody>
                    <a:bodyPr/>
                    <a:lstStyle/>
                    <a:p>
                      <a:pPr algn="l"/>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病院</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l"/>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月に（地独）大阪市民病院機構を設立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468000">
                <a:tc>
                  <a:txBody>
                    <a:bodyPr/>
                    <a:lstStyle/>
                    <a:p>
                      <a:pPr algn="l"/>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府</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産業系</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府は地独法人化</a:t>
                      </a:r>
                      <a:endParaRPr kumimoji="1"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その後、法人統合</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l"/>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年４月に（地独）府立産業技術総合研究所を設立</a:t>
                      </a:r>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年４月</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同法人と（地独）市立工業研究所を統合し、（地独）大阪産業技術研究所を設立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468000">
                <a:tc>
                  <a:txBody>
                    <a:bodyPr/>
                    <a:lstStyle/>
                    <a:p>
                      <a:pPr algn="l"/>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産業系</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vMerge="1">
                  <a:txBody>
                    <a:bodyPr/>
                    <a:lstStyle/>
                    <a:p>
                      <a:pPr algn="l"/>
                      <a:endPar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 xmlns:a16="http://schemas.microsoft.com/office/drawing/2014/main" val="10006"/>
                  </a:ext>
                </a:extLst>
              </a:tr>
              <a:tr h="468000">
                <a:tc>
                  <a:txBody>
                    <a:bodyPr/>
                    <a:lstStyle/>
                    <a:p>
                      <a:pPr algn="l"/>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府</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衛生系</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府市で統合・地独法人化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年４月</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kumimoji="1" lang="ja-JP" altLang="en-US" sz="1200"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府立公衆衛生研究所と市立環境科学研究所の衛生部門</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を統合し、新たに（地独）大阪健康安全基盤研究所を設立</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468000">
                <a:tc>
                  <a:txBody>
                    <a:bodyPr/>
                    <a:lstStyle/>
                    <a:p>
                      <a:pPr algn="l"/>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衛生系</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tc>
                <a:tc vMerge="1">
                  <a:txBody>
                    <a:bodyPr/>
                    <a:lstStyle/>
                    <a:p>
                      <a:pPr algn="l"/>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tc>
                <a:extLst>
                  <a:ext uri="{0D108BD9-81ED-4DB2-BD59-A6C34878D82A}">
                    <a16:rowId xmlns="" xmlns:a16="http://schemas.microsoft.com/office/drawing/2014/main" val="10008"/>
                  </a:ext>
                </a:extLst>
              </a:tr>
              <a:tr h="468000">
                <a:tc>
                  <a:txBody>
                    <a:bodyPr/>
                    <a:lstStyle/>
                    <a:p>
                      <a:pPr algn="l"/>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府</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農業系</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地独法人化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2012</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年４月に（地独</a:t>
                      </a:r>
                      <a:r>
                        <a:rPr kumimoji="1" lang="ja-JP" altLang="en-US" sz="1200" smtClean="0">
                          <a:latin typeface="Meiryo UI" panose="020B0604030504040204" pitchFamily="50" charset="-128"/>
                          <a:ea typeface="Meiryo UI" panose="020B0604030504040204" pitchFamily="50" charset="-128"/>
                          <a:cs typeface="Meiryo UI" panose="020B0604030504040204" pitchFamily="50" charset="-128"/>
                        </a:rPr>
                        <a:t>）大阪府立環境</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農林水産総合研究所を設立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r h="468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市</a:t>
                      </a:r>
                      <a:r>
                        <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博物館</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地独法人化</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年２月に（地独）大阪市博物館機構の定款が市会で可決、</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月に地独法化予定</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0"/>
                  </a:ext>
                </a:extLst>
              </a:tr>
            </a:tbl>
          </a:graphicData>
        </a:graphic>
      </p:graphicFrame>
      <p:sp>
        <p:nvSpPr>
          <p:cNvPr id="5" name="スライド番号プレースホルダー 4"/>
          <p:cNvSpPr>
            <a:spLocks noGrp="1"/>
          </p:cNvSpPr>
          <p:nvPr>
            <p:ph type="sldNum" sz="quarter" idx="12"/>
          </p:nvPr>
        </p:nvSpPr>
        <p:spPr>
          <a:xfrm>
            <a:off x="7100250" y="6492875"/>
            <a:ext cx="2057400" cy="365125"/>
          </a:xfrm>
        </p:spPr>
        <p:txBody>
          <a:bodyPr/>
          <a:lstStyle/>
          <a:p>
            <a:fld id="{138CA411-231B-42B9-AF63-97A64194AA60}" type="slidenum">
              <a:rPr lang="ja-JP" altLang="en-US" smtClean="0"/>
              <a:pPr/>
              <a:t>264</a:t>
            </a:fld>
            <a:endParaRPr lang="ja-JP" altLang="en-US" dirty="0"/>
          </a:p>
        </p:txBody>
      </p:sp>
    </p:spTree>
    <p:extLst>
      <p:ext uri="{BB962C8B-B14F-4D97-AF65-F5344CB8AC3E}">
        <p14:creationId xmlns:p14="http://schemas.microsoft.com/office/powerpoint/2010/main" val="242267085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6746" y="131041"/>
            <a:ext cx="5863054"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rPr>
              <a:t>５</a:t>
            </a:r>
            <a:r>
              <a:rPr lang="ja-JP" altLang="en-US" sz="2000" dirty="0">
                <a:latin typeface="Meiryo UI" panose="020B0604030504040204" pitchFamily="50" charset="-128"/>
                <a:ea typeface="Meiryo UI" panose="020B0604030504040204" pitchFamily="50" charset="-128"/>
              </a:rPr>
              <a:t>　民営化の取組項目と主な経過</a:t>
            </a:r>
          </a:p>
        </p:txBody>
      </p:sp>
      <p:cxnSp>
        <p:nvCxnSpPr>
          <p:cNvPr id="3" name="直線コネクタ 2"/>
          <p:cNvCxnSpPr/>
          <p:nvPr/>
        </p:nvCxnSpPr>
        <p:spPr>
          <a:xfrm>
            <a:off x="247650" y="531151"/>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2" name="表 41"/>
          <p:cNvGraphicFramePr>
            <a:graphicFrameLocks noGrp="1"/>
          </p:cNvGraphicFramePr>
          <p:nvPr>
            <p:extLst/>
          </p:nvPr>
        </p:nvGraphicFramePr>
        <p:xfrm>
          <a:off x="316520" y="798616"/>
          <a:ext cx="8658665" cy="5544740"/>
        </p:xfrm>
        <a:graphic>
          <a:graphicData uri="http://schemas.openxmlformats.org/drawingml/2006/table">
            <a:tbl>
              <a:tblPr>
                <a:tableStyleId>{5940675A-B579-460E-94D1-54222C63F5DA}</a:tableStyleId>
              </a:tblPr>
              <a:tblGrid>
                <a:gridCol w="983679">
                  <a:extLst>
                    <a:ext uri="{9D8B030D-6E8A-4147-A177-3AD203B41FA5}">
                      <a16:colId xmlns="" xmlns:a16="http://schemas.microsoft.com/office/drawing/2014/main" val="20000"/>
                    </a:ext>
                  </a:extLst>
                </a:gridCol>
                <a:gridCol w="697726">
                  <a:extLst>
                    <a:ext uri="{9D8B030D-6E8A-4147-A177-3AD203B41FA5}">
                      <a16:colId xmlns="" xmlns:a16="http://schemas.microsoft.com/office/drawing/2014/main" val="20001"/>
                    </a:ext>
                  </a:extLst>
                </a:gridCol>
                <a:gridCol w="697726">
                  <a:extLst>
                    <a:ext uri="{9D8B030D-6E8A-4147-A177-3AD203B41FA5}">
                      <a16:colId xmlns="" xmlns:a16="http://schemas.microsoft.com/office/drawing/2014/main" val="20002"/>
                    </a:ext>
                  </a:extLst>
                </a:gridCol>
                <a:gridCol w="697726">
                  <a:extLst>
                    <a:ext uri="{9D8B030D-6E8A-4147-A177-3AD203B41FA5}">
                      <a16:colId xmlns="" xmlns:a16="http://schemas.microsoft.com/office/drawing/2014/main" val="20003"/>
                    </a:ext>
                  </a:extLst>
                </a:gridCol>
                <a:gridCol w="697726">
                  <a:extLst>
                    <a:ext uri="{9D8B030D-6E8A-4147-A177-3AD203B41FA5}">
                      <a16:colId xmlns="" xmlns:a16="http://schemas.microsoft.com/office/drawing/2014/main" val="20004"/>
                    </a:ext>
                  </a:extLst>
                </a:gridCol>
                <a:gridCol w="697726">
                  <a:extLst>
                    <a:ext uri="{9D8B030D-6E8A-4147-A177-3AD203B41FA5}">
                      <a16:colId xmlns="" xmlns:a16="http://schemas.microsoft.com/office/drawing/2014/main" val="20005"/>
                    </a:ext>
                  </a:extLst>
                </a:gridCol>
                <a:gridCol w="697726">
                  <a:extLst>
                    <a:ext uri="{9D8B030D-6E8A-4147-A177-3AD203B41FA5}">
                      <a16:colId xmlns="" xmlns:a16="http://schemas.microsoft.com/office/drawing/2014/main" val="20006"/>
                    </a:ext>
                  </a:extLst>
                </a:gridCol>
                <a:gridCol w="697726">
                  <a:extLst>
                    <a:ext uri="{9D8B030D-6E8A-4147-A177-3AD203B41FA5}">
                      <a16:colId xmlns="" xmlns:a16="http://schemas.microsoft.com/office/drawing/2014/main" val="20007"/>
                    </a:ext>
                  </a:extLst>
                </a:gridCol>
                <a:gridCol w="697726">
                  <a:extLst>
                    <a:ext uri="{9D8B030D-6E8A-4147-A177-3AD203B41FA5}">
                      <a16:colId xmlns="" xmlns:a16="http://schemas.microsoft.com/office/drawing/2014/main" val="20008"/>
                    </a:ext>
                  </a:extLst>
                </a:gridCol>
                <a:gridCol w="697726">
                  <a:extLst>
                    <a:ext uri="{9D8B030D-6E8A-4147-A177-3AD203B41FA5}">
                      <a16:colId xmlns="" xmlns:a16="http://schemas.microsoft.com/office/drawing/2014/main" val="20009"/>
                    </a:ext>
                  </a:extLst>
                </a:gridCol>
                <a:gridCol w="697726">
                  <a:extLst>
                    <a:ext uri="{9D8B030D-6E8A-4147-A177-3AD203B41FA5}">
                      <a16:colId xmlns="" xmlns:a16="http://schemas.microsoft.com/office/drawing/2014/main" val="20010"/>
                    </a:ext>
                  </a:extLst>
                </a:gridCol>
                <a:gridCol w="697726">
                  <a:extLst>
                    <a:ext uri="{9D8B030D-6E8A-4147-A177-3AD203B41FA5}">
                      <a16:colId xmlns="" xmlns:a16="http://schemas.microsoft.com/office/drawing/2014/main" val="20011"/>
                    </a:ext>
                  </a:extLst>
                </a:gridCol>
              </a:tblGrid>
              <a:tr h="25255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9363" marT="9363"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4">
                        <a:lumMod val="40000"/>
                        <a:lumOff val="60000"/>
                      </a:schemeClr>
                    </a:solidFill>
                  </a:tcPr>
                </a:tc>
                <a:tc>
                  <a:txBody>
                    <a:bodyPr/>
                    <a:lstStyle/>
                    <a:p>
                      <a:pPr algn="ctr" fontAlgn="ctr"/>
                      <a:r>
                        <a:rPr lang="en-US" altLang="ja-JP"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2008</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2009</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2010</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ja-JP"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ja-JP"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ja-JP"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ja-JP"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ja-JP"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 xmlns:a16="http://schemas.microsoft.com/office/drawing/2014/main" val="10000"/>
                  </a:ext>
                </a:extLst>
              </a:tr>
              <a:tr h="596753">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地下鉄</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363" marT="936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596753">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バス</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363" marT="936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59675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水道</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363" marT="936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622497">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下水道</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363" marT="936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552450">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幼稚園</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363" marT="936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55245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保育所</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9363" marT="936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581025">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一般廃棄物</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（収集輸送／焼却）</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9363" marT="936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59675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中央卸売市場</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9363" marT="936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596753">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高速道路</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72000" marR="9363" marT="936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 xmlns:a16="http://schemas.microsoft.com/office/drawing/2014/main" val="10009"/>
                  </a:ext>
                </a:extLst>
              </a:tr>
            </a:tbl>
          </a:graphicData>
        </a:graphic>
      </p:graphicFrame>
      <p:sp>
        <p:nvSpPr>
          <p:cNvPr id="43" name="ホームベース 42"/>
          <p:cNvSpPr/>
          <p:nvPr/>
        </p:nvSpPr>
        <p:spPr>
          <a:xfrm>
            <a:off x="3936366" y="1097144"/>
            <a:ext cx="4333433" cy="497454"/>
          </a:xfrm>
          <a:prstGeom prst="homePlate">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正方形/長方形 43"/>
          <p:cNvSpPr/>
          <p:nvPr/>
        </p:nvSpPr>
        <p:spPr>
          <a:xfrm>
            <a:off x="4104205" y="1136713"/>
            <a:ext cx="1043958" cy="38745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民営化に向けた取組</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6481108" y="1093308"/>
            <a:ext cx="2543976" cy="2525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96</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条条例案可決</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7180238" y="1173431"/>
            <a:ext cx="1642129" cy="3789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1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●基本方針案可決</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正方形/長方形 46"/>
          <p:cNvSpPr/>
          <p:nvPr/>
        </p:nvSpPr>
        <p:spPr>
          <a:xfrm>
            <a:off x="974200" y="792281"/>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a:xfrm>
            <a:off x="298951" y="862619"/>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ホームベース 48"/>
          <p:cNvSpPr/>
          <p:nvPr/>
        </p:nvSpPr>
        <p:spPr>
          <a:xfrm>
            <a:off x="1301865" y="1109022"/>
            <a:ext cx="2607118" cy="471567"/>
          </a:xfrm>
          <a:prstGeom prst="homePlate">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1400498" y="1198682"/>
            <a:ext cx="1648466" cy="30942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改革型公営企業として取組</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p:cNvSpPr/>
          <p:nvPr/>
        </p:nvSpPr>
        <p:spPr>
          <a:xfrm>
            <a:off x="7312514" y="1374770"/>
            <a:ext cx="1307611" cy="28435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1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●廃止条例案可決</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ホームベース 51"/>
          <p:cNvSpPr/>
          <p:nvPr/>
        </p:nvSpPr>
        <p:spPr>
          <a:xfrm>
            <a:off x="1303627" y="1700887"/>
            <a:ext cx="2607118" cy="452699"/>
          </a:xfrm>
          <a:prstGeom prst="homePlate">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ホームベース 52"/>
          <p:cNvSpPr/>
          <p:nvPr/>
        </p:nvSpPr>
        <p:spPr>
          <a:xfrm>
            <a:off x="3936366" y="1705222"/>
            <a:ext cx="4333433" cy="465602"/>
          </a:xfrm>
          <a:prstGeom prst="homePlate">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900"/>
          </a:p>
        </p:txBody>
      </p:sp>
      <p:sp>
        <p:nvSpPr>
          <p:cNvPr id="54" name="正方形/長方形 53"/>
          <p:cNvSpPr/>
          <p:nvPr/>
        </p:nvSpPr>
        <p:spPr>
          <a:xfrm>
            <a:off x="6467968" y="1670838"/>
            <a:ext cx="2543976" cy="2525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96</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条条例案可決</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正方形/長方形 54"/>
          <p:cNvSpPr/>
          <p:nvPr/>
        </p:nvSpPr>
        <p:spPr>
          <a:xfrm>
            <a:off x="6724739" y="1750072"/>
            <a:ext cx="1642129" cy="3789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1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●引継ぎ基本方針案可決</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ホームベース 55"/>
          <p:cNvSpPr/>
          <p:nvPr/>
        </p:nvSpPr>
        <p:spPr>
          <a:xfrm>
            <a:off x="8279764" y="1109022"/>
            <a:ext cx="682722" cy="485576"/>
          </a:xfrm>
          <a:prstGeom prst="homePlate">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8276300" y="1146249"/>
            <a:ext cx="746782" cy="3989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100"/>
              </a:lnSpc>
            </a:pP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Osaka</a:t>
            </a:r>
          </a:p>
          <a:p>
            <a:pPr>
              <a:lnSpc>
                <a:spcPts val="1100"/>
              </a:lnSpc>
            </a:pP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Metro</a:t>
            </a:r>
          </a:p>
          <a:p>
            <a:pPr>
              <a:lnSpc>
                <a:spcPts val="11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による営業</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ホームベース 57"/>
          <p:cNvSpPr/>
          <p:nvPr/>
        </p:nvSpPr>
        <p:spPr>
          <a:xfrm>
            <a:off x="8279763" y="1689154"/>
            <a:ext cx="695421" cy="485576"/>
          </a:xfrm>
          <a:prstGeom prst="homePlate">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p:nvPr/>
        </p:nvSpPr>
        <p:spPr>
          <a:xfrm>
            <a:off x="8269799" y="1727395"/>
            <a:ext cx="746782" cy="39899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1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シティバス</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による営業</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正方形/長方形 59"/>
          <p:cNvSpPr/>
          <p:nvPr/>
        </p:nvSpPr>
        <p:spPr>
          <a:xfrm>
            <a:off x="1402751" y="1789291"/>
            <a:ext cx="1648466" cy="33709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改革型公営企業として取組</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ホームベース 60"/>
          <p:cNvSpPr/>
          <p:nvPr/>
        </p:nvSpPr>
        <p:spPr>
          <a:xfrm>
            <a:off x="5278413" y="2328479"/>
            <a:ext cx="2271443" cy="438872"/>
          </a:xfrm>
          <a:prstGeom prst="homePlate">
            <a:avLst>
              <a:gd name="adj" fmla="val 40743"/>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正方形/長方形 61"/>
          <p:cNvSpPr/>
          <p:nvPr/>
        </p:nvSpPr>
        <p:spPr>
          <a:xfrm>
            <a:off x="5310827" y="2471877"/>
            <a:ext cx="1615843" cy="19896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コンセッション導入に向けた取組</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正方形/長方形 62"/>
          <p:cNvSpPr/>
          <p:nvPr/>
        </p:nvSpPr>
        <p:spPr>
          <a:xfrm>
            <a:off x="7312503" y="1957785"/>
            <a:ext cx="1214068" cy="28435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1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●廃止条例案可決</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ホームベース 64"/>
          <p:cNvSpPr/>
          <p:nvPr/>
        </p:nvSpPr>
        <p:spPr>
          <a:xfrm>
            <a:off x="4781550" y="2869197"/>
            <a:ext cx="2809875" cy="349583"/>
          </a:xfrm>
          <a:prstGeom prst="homePlate">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ホームベース 65"/>
          <p:cNvSpPr/>
          <p:nvPr/>
        </p:nvSpPr>
        <p:spPr>
          <a:xfrm>
            <a:off x="3936367" y="3521670"/>
            <a:ext cx="5036184" cy="439902"/>
          </a:xfrm>
          <a:prstGeom prst="homePlate">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ホームベース 66"/>
          <p:cNvSpPr/>
          <p:nvPr/>
        </p:nvSpPr>
        <p:spPr>
          <a:xfrm>
            <a:off x="7591424" y="2869197"/>
            <a:ext cx="1383759" cy="352565"/>
          </a:xfrm>
          <a:prstGeom prst="homePlate">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p:cNvSpPr/>
          <p:nvPr/>
        </p:nvSpPr>
        <p:spPr>
          <a:xfrm>
            <a:off x="4797351" y="2881232"/>
            <a:ext cx="2442957" cy="3606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都市技術センターに包括委託</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西部方面のみ→</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～市内全域）</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正方形/長方形 68"/>
          <p:cNvSpPr/>
          <p:nvPr/>
        </p:nvSpPr>
        <p:spPr>
          <a:xfrm>
            <a:off x="7602152" y="2877652"/>
            <a:ext cx="1420929" cy="3606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クリアウォーター</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OSAKA</a:t>
            </a:r>
          </a:p>
          <a:p>
            <a:pPr>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包括委託（市内全域）</a:t>
            </a:r>
          </a:p>
        </p:txBody>
      </p:sp>
      <p:sp>
        <p:nvSpPr>
          <p:cNvPr id="70" name="ホームベース 69"/>
          <p:cNvSpPr/>
          <p:nvPr/>
        </p:nvSpPr>
        <p:spPr>
          <a:xfrm>
            <a:off x="3943695" y="3252766"/>
            <a:ext cx="5018790" cy="167625"/>
          </a:xfrm>
          <a:prstGeom prst="homePlate">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p:cNvSpPr/>
          <p:nvPr/>
        </p:nvSpPr>
        <p:spPr>
          <a:xfrm>
            <a:off x="4101307" y="3252766"/>
            <a:ext cx="1615843" cy="19896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コンセッション導入に向けた取組</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正方形/長方形 71"/>
          <p:cNvSpPr/>
          <p:nvPr/>
        </p:nvSpPr>
        <p:spPr>
          <a:xfrm>
            <a:off x="4096356" y="1746072"/>
            <a:ext cx="1043958" cy="38745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民営化に向けた取組</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正方形/長方形 72"/>
          <p:cNvSpPr/>
          <p:nvPr/>
        </p:nvSpPr>
        <p:spPr>
          <a:xfrm>
            <a:off x="5176410" y="3610281"/>
            <a:ext cx="1659717" cy="3081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1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●５園可決</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ホームベース 73"/>
          <p:cNvSpPr/>
          <p:nvPr/>
        </p:nvSpPr>
        <p:spPr>
          <a:xfrm>
            <a:off x="1294717" y="4063106"/>
            <a:ext cx="4877484" cy="439902"/>
          </a:xfrm>
          <a:prstGeom prst="homePlate">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p:cNvSpPr/>
          <p:nvPr/>
        </p:nvSpPr>
        <p:spPr>
          <a:xfrm>
            <a:off x="1400497" y="4089328"/>
            <a:ext cx="1276027" cy="38745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民間委託・統廃合を実施</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ホームベース 75"/>
          <p:cNvSpPr/>
          <p:nvPr/>
        </p:nvSpPr>
        <p:spPr>
          <a:xfrm>
            <a:off x="6172201" y="4074116"/>
            <a:ext cx="2802984" cy="439902"/>
          </a:xfrm>
          <a:prstGeom prst="homePlate">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ホームベース 77"/>
          <p:cNvSpPr/>
          <p:nvPr/>
        </p:nvSpPr>
        <p:spPr>
          <a:xfrm>
            <a:off x="3954424" y="4623593"/>
            <a:ext cx="2217777" cy="448788"/>
          </a:xfrm>
          <a:prstGeom prst="homePlate">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ホームベース 78"/>
          <p:cNvSpPr/>
          <p:nvPr/>
        </p:nvSpPr>
        <p:spPr>
          <a:xfrm>
            <a:off x="1303992" y="4638878"/>
            <a:ext cx="2641647" cy="178968"/>
          </a:xfrm>
          <a:prstGeom prst="homePlate">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p:cNvSpPr/>
          <p:nvPr/>
        </p:nvSpPr>
        <p:spPr>
          <a:xfrm>
            <a:off x="1445240" y="4594731"/>
            <a:ext cx="2593807" cy="2384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業務効率化・粗大ごみの民間委託開始（</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正方形/長方形 80"/>
          <p:cNvSpPr/>
          <p:nvPr/>
        </p:nvSpPr>
        <p:spPr>
          <a:xfrm>
            <a:off x="4065401" y="4764917"/>
            <a:ext cx="3527968" cy="16614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収集</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民間化＋非公務員化の検討</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焼却</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一部事務組合化の取組</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2" name="ホームベース 81"/>
          <p:cNvSpPr/>
          <p:nvPr/>
        </p:nvSpPr>
        <p:spPr>
          <a:xfrm>
            <a:off x="7602153" y="4634782"/>
            <a:ext cx="1373031" cy="200744"/>
          </a:xfrm>
          <a:prstGeom prst="homePlate">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ホームベース 82"/>
          <p:cNvSpPr/>
          <p:nvPr/>
        </p:nvSpPr>
        <p:spPr>
          <a:xfrm>
            <a:off x="6186487" y="4632387"/>
            <a:ext cx="1398097" cy="200744"/>
          </a:xfrm>
          <a:prstGeom prst="homePlate">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ホームベース 83"/>
          <p:cNvSpPr/>
          <p:nvPr/>
        </p:nvSpPr>
        <p:spPr>
          <a:xfrm>
            <a:off x="4092934" y="5213356"/>
            <a:ext cx="4882250" cy="208488"/>
          </a:xfrm>
          <a:prstGeom prst="homePlate">
            <a:avLst/>
          </a:prstGeom>
          <a:solidFill>
            <a:schemeClr val="accent2">
              <a:lumMod val="75000"/>
              <a:alpha val="50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5" name="正方形/長方形 84"/>
          <p:cNvSpPr/>
          <p:nvPr/>
        </p:nvSpPr>
        <p:spPr>
          <a:xfrm>
            <a:off x="6180986" y="4660500"/>
            <a:ext cx="1495965" cy="16614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収集</a:t>
            </a: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民間委託範囲拡大</a:t>
            </a:r>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ホームベース 85"/>
          <p:cNvSpPr/>
          <p:nvPr/>
        </p:nvSpPr>
        <p:spPr>
          <a:xfrm>
            <a:off x="1301865" y="2315370"/>
            <a:ext cx="1284215" cy="451981"/>
          </a:xfrm>
          <a:prstGeom prst="homePlate">
            <a:avLst/>
          </a:prstGeom>
          <a:pattFill prst="ltUpDiag">
            <a:fgClr>
              <a:srgbClr val="92D050"/>
            </a:fgClr>
            <a:bgClr>
              <a:schemeClr val="bg1"/>
            </a:bgClr>
          </a:patt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n w="31750">
                <a:solidFill>
                  <a:schemeClr val="bg1"/>
                </a:solidFill>
              </a:ln>
            </a:endParaRPr>
          </a:p>
        </p:txBody>
      </p:sp>
      <p:sp>
        <p:nvSpPr>
          <p:cNvPr id="87" name="正方形/長方形 86"/>
          <p:cNvSpPr/>
          <p:nvPr/>
        </p:nvSpPr>
        <p:spPr>
          <a:xfrm>
            <a:off x="1400497" y="2454665"/>
            <a:ext cx="771004" cy="18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府市統合協議</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ホームベース 88"/>
          <p:cNvSpPr/>
          <p:nvPr/>
        </p:nvSpPr>
        <p:spPr>
          <a:xfrm>
            <a:off x="6180720" y="4894173"/>
            <a:ext cx="2794464" cy="201600"/>
          </a:xfrm>
          <a:prstGeom prst="homePlate">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0" name="正方形/長方形 89"/>
          <p:cNvSpPr/>
          <p:nvPr/>
        </p:nvSpPr>
        <p:spPr>
          <a:xfrm>
            <a:off x="6180986" y="4905949"/>
            <a:ext cx="2692559" cy="16614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焼却</a:t>
            </a: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八尾市･松原市</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環境施設</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組合の事業開始</a:t>
            </a:r>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正方形/長方形 90"/>
          <p:cNvSpPr/>
          <p:nvPr/>
        </p:nvSpPr>
        <p:spPr>
          <a:xfrm>
            <a:off x="4141557" y="5242507"/>
            <a:ext cx="1869151" cy="16128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100"/>
              </a:lnSpc>
            </a:pPr>
            <a:r>
              <a:rPr lang="ja-JP" altLang="en-US" sz="1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指定管理者制度導入</a:t>
            </a:r>
            <a:endParaRPr lang="ja-JP" altLang="en-US"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ホームベース 91"/>
          <p:cNvSpPr/>
          <p:nvPr/>
        </p:nvSpPr>
        <p:spPr>
          <a:xfrm>
            <a:off x="3920142" y="5471565"/>
            <a:ext cx="5055042" cy="211152"/>
          </a:xfrm>
          <a:prstGeom prst="homePlate">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4" name="正方形/長方形 93"/>
          <p:cNvSpPr/>
          <p:nvPr/>
        </p:nvSpPr>
        <p:spPr>
          <a:xfrm>
            <a:off x="8239568" y="5271991"/>
            <a:ext cx="715458" cy="346906"/>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卸売市場法</a:t>
            </a: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改正の動きあり</a:t>
            </a:r>
            <a:endParaRPr lang="ja-JP" altLang="en-US" sz="8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正方形/長方形 94"/>
          <p:cNvSpPr/>
          <p:nvPr/>
        </p:nvSpPr>
        <p:spPr>
          <a:xfrm>
            <a:off x="3977291" y="5490595"/>
            <a:ext cx="2271445" cy="17811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100"/>
              </a:lnSpc>
            </a:pPr>
            <a:r>
              <a:rPr lang="ja-JP" altLang="en-US" sz="1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指定管理者制度導入の検討</a:t>
            </a:r>
            <a:endParaRPr lang="ja-JP" altLang="en-US"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正方形/長方形 95"/>
          <p:cNvSpPr/>
          <p:nvPr/>
        </p:nvSpPr>
        <p:spPr>
          <a:xfrm>
            <a:off x="5580591" y="5438153"/>
            <a:ext cx="1659717" cy="3081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1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●条例案否決（２回）</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ホームベース 96"/>
          <p:cNvSpPr/>
          <p:nvPr/>
        </p:nvSpPr>
        <p:spPr>
          <a:xfrm>
            <a:off x="5982563" y="6521739"/>
            <a:ext cx="612000" cy="216302"/>
          </a:xfrm>
          <a:prstGeom prst="homePlate">
            <a:avLst/>
          </a:prstGeom>
          <a:solidFill>
            <a:schemeClr val="accent2">
              <a:lumMod val="75000"/>
              <a:alpha val="50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8" name="正方形/長方形 97"/>
          <p:cNvSpPr/>
          <p:nvPr/>
        </p:nvSpPr>
        <p:spPr>
          <a:xfrm>
            <a:off x="6033079" y="6549246"/>
            <a:ext cx="511104" cy="15745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100"/>
              </a:lnSpc>
            </a:pPr>
            <a:r>
              <a:rPr lang="ja-JP" altLang="en-US" sz="1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ホームベース 98"/>
          <p:cNvSpPr/>
          <p:nvPr/>
        </p:nvSpPr>
        <p:spPr>
          <a:xfrm>
            <a:off x="6858597" y="6519551"/>
            <a:ext cx="612000" cy="216000"/>
          </a:xfrm>
          <a:prstGeom prst="homePlate">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0" name="正方形/長方形 99"/>
          <p:cNvSpPr/>
          <p:nvPr/>
        </p:nvSpPr>
        <p:spPr>
          <a:xfrm>
            <a:off x="6890348" y="6558387"/>
            <a:ext cx="511104" cy="15745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100"/>
              </a:lnSpc>
            </a:pPr>
            <a:r>
              <a:rPr lang="ja-JP" altLang="en-US" sz="1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a:t>
            </a:r>
            <a:endParaRPr lang="ja-JP" altLang="en-US"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ホームベース 100"/>
          <p:cNvSpPr/>
          <p:nvPr/>
        </p:nvSpPr>
        <p:spPr>
          <a:xfrm>
            <a:off x="7709635" y="6517480"/>
            <a:ext cx="876000" cy="216000"/>
          </a:xfrm>
          <a:prstGeom prst="homePlate">
            <a:avLst/>
          </a:prstGeom>
          <a:pattFill prst="ltUpDiag">
            <a:fgClr>
              <a:srgbClr val="92D050"/>
            </a:fgClr>
            <a:bgClr>
              <a:schemeClr val="bg1"/>
            </a:bgClr>
          </a:patt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2" name="正方形/長方形 101"/>
          <p:cNvSpPr/>
          <p:nvPr/>
        </p:nvSpPr>
        <p:spPr>
          <a:xfrm>
            <a:off x="7772412" y="6549246"/>
            <a:ext cx="641531" cy="15745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200"/>
              </a:lnSpc>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大阪府・市</a:t>
            </a:r>
          </a:p>
        </p:txBody>
      </p:sp>
      <p:sp>
        <p:nvSpPr>
          <p:cNvPr id="103" name="正方形/長方形 102"/>
          <p:cNvSpPr/>
          <p:nvPr/>
        </p:nvSpPr>
        <p:spPr>
          <a:xfrm>
            <a:off x="6552543" y="3598935"/>
            <a:ext cx="1659717" cy="3081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1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●１園可決</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正方形/長方形 103"/>
          <p:cNvSpPr/>
          <p:nvPr/>
        </p:nvSpPr>
        <p:spPr>
          <a:xfrm>
            <a:off x="4050021" y="3566057"/>
            <a:ext cx="1043958" cy="38745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民営化に向けた取組</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テキスト ボックス 104"/>
          <p:cNvSpPr txBox="1"/>
          <p:nvPr/>
        </p:nvSpPr>
        <p:spPr>
          <a:xfrm>
            <a:off x="5258013" y="6497459"/>
            <a:ext cx="717337"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凡例：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7622436" y="4660500"/>
            <a:ext cx="1251109" cy="16614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事業改革プランの実行</a:t>
            </a:r>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ホームベース 107"/>
          <p:cNvSpPr/>
          <p:nvPr/>
        </p:nvSpPr>
        <p:spPr>
          <a:xfrm>
            <a:off x="6928968" y="5808212"/>
            <a:ext cx="2033518" cy="475630"/>
          </a:xfrm>
          <a:prstGeom prst="homePlate">
            <a:avLst/>
          </a:prstGeom>
          <a:solidFill>
            <a:schemeClr val="accent2">
              <a:lumMod val="75000"/>
              <a:alpha val="50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0" name="正方形/長方形 109"/>
          <p:cNvSpPr/>
          <p:nvPr/>
        </p:nvSpPr>
        <p:spPr>
          <a:xfrm>
            <a:off x="8295167" y="5872010"/>
            <a:ext cx="661386" cy="35901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100"/>
              </a:lnSpc>
            </a:pPr>
            <a:r>
              <a:rPr lang="ja-JP" altLang="en-US" sz="8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先行</a:t>
            </a:r>
            <a:r>
              <a:rPr lang="ja-JP" altLang="en-US" sz="8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して</a:t>
            </a:r>
            <a:endParaRPr lang="en-US" altLang="ja-JP" sz="8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8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２路線移管</a:t>
            </a:r>
            <a:endParaRPr lang="ja-JP" altLang="en-US" sz="8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正方形/長方形 111"/>
          <p:cNvSpPr/>
          <p:nvPr/>
        </p:nvSpPr>
        <p:spPr>
          <a:xfrm>
            <a:off x="6973307" y="5969735"/>
            <a:ext cx="1407288" cy="15745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100"/>
              </a:lnSpc>
            </a:pPr>
            <a:r>
              <a:rPr lang="ja-JP" altLang="en-US" sz="8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路線移管に向けた取組</a:t>
            </a:r>
            <a:endParaRPr lang="ja-JP" altLang="en-US" sz="8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ホームベース 105"/>
          <p:cNvSpPr/>
          <p:nvPr/>
        </p:nvSpPr>
        <p:spPr>
          <a:xfrm>
            <a:off x="3920142" y="2311999"/>
            <a:ext cx="1192389" cy="452699"/>
          </a:xfrm>
          <a:prstGeom prst="homePlate">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正方形/長方形 108"/>
          <p:cNvSpPr/>
          <p:nvPr/>
        </p:nvSpPr>
        <p:spPr>
          <a:xfrm>
            <a:off x="3954424" y="2418768"/>
            <a:ext cx="1036676" cy="27112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市町村の企業団</a:t>
            </a: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と</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統合協議</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ホームベース 110"/>
          <p:cNvSpPr/>
          <p:nvPr/>
        </p:nvSpPr>
        <p:spPr>
          <a:xfrm>
            <a:off x="7591424" y="2328479"/>
            <a:ext cx="1371061" cy="438872"/>
          </a:xfrm>
          <a:prstGeom prst="homePlate">
            <a:avLst>
              <a:gd name="adj" fmla="val 40743"/>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3" name="正方形/長方形 112"/>
          <p:cNvSpPr/>
          <p:nvPr/>
        </p:nvSpPr>
        <p:spPr>
          <a:xfrm>
            <a:off x="8262396" y="2513397"/>
            <a:ext cx="692630" cy="314684"/>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水道法改正</a:t>
            </a: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の動きあり</a:t>
            </a:r>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正方形/長方形 113"/>
          <p:cNvSpPr/>
          <p:nvPr/>
        </p:nvSpPr>
        <p:spPr>
          <a:xfrm>
            <a:off x="7594970" y="2319407"/>
            <a:ext cx="1360056" cy="38205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新たな官民連携手法導入に向けた取組</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5" name="正方形/長方形 114"/>
          <p:cNvSpPr/>
          <p:nvPr/>
        </p:nvSpPr>
        <p:spPr>
          <a:xfrm>
            <a:off x="6855340" y="2410215"/>
            <a:ext cx="873345" cy="37456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900"/>
              </a:lnSpc>
            </a:pP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条例改正案</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900"/>
              </a:lnSpc>
            </a:pP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審議未了で廃案</a:t>
            </a:r>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正方形/長方形 116"/>
          <p:cNvSpPr/>
          <p:nvPr/>
        </p:nvSpPr>
        <p:spPr>
          <a:xfrm>
            <a:off x="6248737" y="4089328"/>
            <a:ext cx="2832228" cy="38745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民間移管・統廃合を実施（補完的に民間委託実施）</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38CA411-231B-42B9-AF63-97A64194AA60}" type="slidenum">
              <a:rPr lang="ja-JP" altLang="en-US" smtClean="0"/>
              <a:pPr/>
              <a:t>265</a:t>
            </a:fld>
            <a:endParaRPr lang="ja-JP" altLang="en-US"/>
          </a:p>
        </p:txBody>
      </p:sp>
    </p:spTree>
    <p:extLst>
      <p:ext uri="{BB962C8B-B14F-4D97-AF65-F5344CB8AC3E}">
        <p14:creationId xmlns:p14="http://schemas.microsoft.com/office/powerpoint/2010/main" val="30257886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0457" y="520926"/>
            <a:ext cx="1959191"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２　改革前の状況</a:t>
            </a:r>
          </a:p>
        </p:txBody>
      </p:sp>
      <p:cxnSp>
        <p:nvCxnSpPr>
          <p:cNvPr id="5" name="直線コネクタ 4"/>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正方形/長方形 40"/>
          <p:cNvSpPr/>
          <p:nvPr/>
        </p:nvSpPr>
        <p:spPr>
          <a:xfrm>
            <a:off x="429334" y="4342835"/>
            <a:ext cx="7829693" cy="319639"/>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477"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p>
        </p:txBody>
      </p:sp>
      <p:sp>
        <p:nvSpPr>
          <p:cNvPr id="6" name="正方形/長方形 5"/>
          <p:cNvSpPr/>
          <p:nvPr/>
        </p:nvSpPr>
        <p:spPr>
          <a:xfrm>
            <a:off x="346937" y="942804"/>
            <a:ext cx="8600492" cy="859659"/>
          </a:xfrm>
          <a:prstGeom prst="rect">
            <a:avLst/>
          </a:prstGeom>
        </p:spPr>
        <p:txBody>
          <a:bodyPr wrap="square">
            <a:spAutoFit/>
          </a:bodyPr>
          <a:lstStyle/>
          <a:p>
            <a:pPr defTabSz="957700">
              <a:defRPr/>
            </a:pPr>
            <a:r>
              <a:rPr lang="ja-JP" altLang="en-US" sz="1662" dirty="0">
                <a:solidFill>
                  <a:prstClr val="black"/>
                </a:solidFill>
                <a:latin typeface="Meiryo UI"/>
                <a:ea typeface="Meiryo UI"/>
              </a:rPr>
              <a:t>○巨額の負債による</a:t>
            </a:r>
            <a:r>
              <a:rPr lang="ja-JP" altLang="en-US" sz="1662" dirty="0" smtClean="0">
                <a:solidFill>
                  <a:prstClr val="black"/>
                </a:solidFill>
                <a:latin typeface="Meiryo UI"/>
                <a:ea typeface="Meiryo UI"/>
              </a:rPr>
              <a:t>バランスシート悪化</a:t>
            </a:r>
            <a:r>
              <a:rPr lang="ja-JP" altLang="en-US" sz="1662" dirty="0">
                <a:solidFill>
                  <a:prstClr val="black"/>
                </a:solidFill>
                <a:latin typeface="Meiryo UI"/>
                <a:ea typeface="Meiryo UI"/>
              </a:rPr>
              <a:t>が経営の足かせになって</a:t>
            </a:r>
            <a:r>
              <a:rPr lang="ja-JP" altLang="en-US" sz="1662" dirty="0" smtClean="0">
                <a:solidFill>
                  <a:prstClr val="black"/>
                </a:solidFill>
                <a:latin typeface="Meiryo UI"/>
                <a:ea typeface="Meiryo UI"/>
              </a:rPr>
              <a:t>、</a:t>
            </a:r>
            <a:r>
              <a:rPr lang="ja-JP" altLang="en-US" sz="1662" b="1" dirty="0">
                <a:solidFill>
                  <a:prstClr val="black"/>
                </a:solidFill>
                <a:latin typeface="Meiryo UI"/>
                <a:ea typeface="Meiryo UI"/>
              </a:rPr>
              <a:t>関空の空港利用料</a:t>
            </a:r>
            <a:r>
              <a:rPr lang="ja-JP" altLang="en-US" sz="1662" b="1" dirty="0" smtClean="0">
                <a:solidFill>
                  <a:prstClr val="black"/>
                </a:solidFill>
                <a:latin typeface="Meiryo UI"/>
                <a:ea typeface="Meiryo UI"/>
              </a:rPr>
              <a:t>はアジア</a:t>
            </a:r>
            <a:r>
              <a:rPr lang="ja-JP" altLang="en-US" sz="1662" b="1" dirty="0">
                <a:solidFill>
                  <a:prstClr val="black"/>
                </a:solidFill>
                <a:latin typeface="Meiryo UI"/>
                <a:ea typeface="Meiryo UI"/>
              </a:rPr>
              <a:t>の</a:t>
            </a:r>
            <a:r>
              <a:rPr lang="ja-JP" altLang="en-US" sz="1662" b="1" dirty="0" smtClean="0">
                <a:solidFill>
                  <a:prstClr val="black"/>
                </a:solidFill>
                <a:latin typeface="Meiryo UI"/>
                <a:ea typeface="Meiryo UI"/>
              </a:rPr>
              <a:t>諸空</a:t>
            </a:r>
            <a:endParaRPr lang="en-US" altLang="ja-JP" sz="1662" b="1" dirty="0" smtClean="0">
              <a:solidFill>
                <a:prstClr val="black"/>
              </a:solidFill>
              <a:latin typeface="Meiryo UI"/>
              <a:ea typeface="Meiryo UI"/>
            </a:endParaRPr>
          </a:p>
          <a:p>
            <a:pPr defTabSz="957700">
              <a:defRPr/>
            </a:pPr>
            <a:r>
              <a:rPr lang="ja-JP" altLang="en-US" sz="1662" b="1" dirty="0">
                <a:solidFill>
                  <a:prstClr val="black"/>
                </a:solidFill>
                <a:latin typeface="Meiryo UI"/>
                <a:ea typeface="Meiryo UI"/>
              </a:rPr>
              <a:t>　</a:t>
            </a:r>
            <a:r>
              <a:rPr lang="ja-JP" altLang="en-US" sz="1662" b="1" dirty="0" smtClean="0">
                <a:solidFill>
                  <a:prstClr val="black"/>
                </a:solidFill>
                <a:latin typeface="Meiryo UI"/>
                <a:ea typeface="Meiryo UI"/>
              </a:rPr>
              <a:t>港</a:t>
            </a:r>
            <a:r>
              <a:rPr lang="ja-JP" altLang="en-US" sz="1662" b="1" dirty="0">
                <a:solidFill>
                  <a:prstClr val="black"/>
                </a:solidFill>
                <a:latin typeface="Meiryo UI"/>
                <a:ea typeface="Meiryo UI"/>
              </a:rPr>
              <a:t>の中で</a:t>
            </a:r>
            <a:r>
              <a:rPr lang="ja-JP" altLang="en-US" sz="1662" b="1" dirty="0" smtClean="0">
                <a:solidFill>
                  <a:prstClr val="black"/>
                </a:solidFill>
                <a:latin typeface="Meiryo UI"/>
                <a:ea typeface="Meiryo UI"/>
              </a:rPr>
              <a:t>高水準</a:t>
            </a:r>
            <a:r>
              <a:rPr lang="ja-JP" altLang="en-US" sz="1662" dirty="0" smtClean="0">
                <a:solidFill>
                  <a:prstClr val="black"/>
                </a:solidFill>
                <a:latin typeface="Meiryo UI"/>
                <a:ea typeface="Meiryo UI"/>
              </a:rPr>
              <a:t>となっているとともに、</a:t>
            </a:r>
            <a:r>
              <a:rPr lang="en-US" altLang="ja-JP" sz="1662" dirty="0" smtClean="0">
                <a:solidFill>
                  <a:prstClr val="black"/>
                </a:solidFill>
                <a:latin typeface="Meiryo UI"/>
                <a:ea typeface="Meiryo UI"/>
              </a:rPr>
              <a:t>LCC</a:t>
            </a:r>
            <a:r>
              <a:rPr lang="ja-JP" altLang="en-US" sz="1662" dirty="0" smtClean="0">
                <a:solidFill>
                  <a:prstClr val="black"/>
                </a:solidFill>
                <a:latin typeface="Meiryo UI"/>
                <a:ea typeface="Meiryo UI"/>
              </a:rPr>
              <a:t>誘致や貨物ハブ機能強化等の</a:t>
            </a:r>
            <a:r>
              <a:rPr lang="ja-JP" altLang="en-US" sz="1662" b="1" dirty="0" smtClean="0">
                <a:solidFill>
                  <a:prstClr val="black"/>
                </a:solidFill>
                <a:latin typeface="Meiryo UI"/>
                <a:ea typeface="Meiryo UI"/>
              </a:rPr>
              <a:t>国際</a:t>
            </a:r>
            <a:r>
              <a:rPr lang="ja-JP" altLang="en-US" sz="1662" b="1" dirty="0">
                <a:solidFill>
                  <a:prstClr val="black"/>
                </a:solidFill>
                <a:latin typeface="Meiryo UI"/>
                <a:ea typeface="Meiryo UI"/>
              </a:rPr>
              <a:t>競争力強化に</a:t>
            </a:r>
            <a:r>
              <a:rPr lang="ja-JP" altLang="en-US" sz="1662" b="1" dirty="0" smtClean="0">
                <a:solidFill>
                  <a:prstClr val="black"/>
                </a:solidFill>
                <a:latin typeface="Meiryo UI"/>
                <a:ea typeface="Meiryo UI"/>
              </a:rPr>
              <a:t>向け</a:t>
            </a:r>
            <a:endParaRPr lang="en-US" altLang="ja-JP" sz="1662" b="1" dirty="0" smtClean="0">
              <a:solidFill>
                <a:prstClr val="black"/>
              </a:solidFill>
              <a:latin typeface="Meiryo UI"/>
              <a:ea typeface="Meiryo UI"/>
            </a:endParaRPr>
          </a:p>
          <a:p>
            <a:pPr defTabSz="957700">
              <a:defRPr/>
            </a:pPr>
            <a:r>
              <a:rPr lang="ja-JP" altLang="en-US" sz="1662" b="1" dirty="0">
                <a:solidFill>
                  <a:prstClr val="black"/>
                </a:solidFill>
                <a:latin typeface="Meiryo UI"/>
                <a:ea typeface="Meiryo UI"/>
              </a:rPr>
              <a:t>　</a:t>
            </a:r>
            <a:r>
              <a:rPr lang="ja-JP" altLang="en-US" sz="1662" b="1" dirty="0" err="1" smtClean="0">
                <a:solidFill>
                  <a:prstClr val="black"/>
                </a:solidFill>
                <a:latin typeface="Meiryo UI"/>
                <a:ea typeface="Meiryo UI"/>
              </a:rPr>
              <a:t>た</a:t>
            </a:r>
            <a:r>
              <a:rPr lang="ja-JP" altLang="en-US" sz="1662" b="1" dirty="0">
                <a:solidFill>
                  <a:prstClr val="black"/>
                </a:solidFill>
                <a:latin typeface="Meiryo UI"/>
                <a:ea typeface="Meiryo UI"/>
              </a:rPr>
              <a:t>前向き</a:t>
            </a:r>
            <a:r>
              <a:rPr lang="ja-JP" altLang="en-US" sz="1662" b="1" dirty="0" smtClean="0">
                <a:solidFill>
                  <a:prstClr val="black"/>
                </a:solidFill>
                <a:latin typeface="Meiryo UI"/>
                <a:ea typeface="Meiryo UI"/>
              </a:rPr>
              <a:t>な投資</a:t>
            </a:r>
            <a:r>
              <a:rPr lang="ja-JP" altLang="en-US" sz="1662" b="1" dirty="0">
                <a:solidFill>
                  <a:prstClr val="black"/>
                </a:solidFill>
                <a:latin typeface="Meiryo UI"/>
                <a:ea typeface="Meiryo UI"/>
              </a:rPr>
              <a:t>が困難</a:t>
            </a:r>
            <a:r>
              <a:rPr lang="ja-JP" altLang="en-US" sz="1662" dirty="0">
                <a:solidFill>
                  <a:prstClr val="black"/>
                </a:solidFill>
                <a:latin typeface="Meiryo UI"/>
                <a:ea typeface="Meiryo UI"/>
              </a:rPr>
              <a:t>な</a:t>
            </a:r>
            <a:r>
              <a:rPr lang="ja-JP" altLang="en-US" sz="1662" dirty="0" smtClean="0">
                <a:solidFill>
                  <a:prstClr val="black"/>
                </a:solidFill>
                <a:latin typeface="Meiryo UI"/>
                <a:ea typeface="Meiryo UI"/>
              </a:rPr>
              <a:t>状況。</a:t>
            </a:r>
            <a:endParaRPr lang="en-US" altLang="ja-JP" sz="1662" dirty="0" smtClean="0">
              <a:solidFill>
                <a:prstClr val="black"/>
              </a:solidFill>
              <a:latin typeface="Meiryo UI"/>
              <a:ea typeface="Meiryo UI"/>
            </a:endParaRPr>
          </a:p>
        </p:txBody>
      </p:sp>
      <p:sp>
        <p:nvSpPr>
          <p:cNvPr id="3" name="正方形/長方形 2"/>
          <p:cNvSpPr/>
          <p:nvPr/>
        </p:nvSpPr>
        <p:spPr>
          <a:xfrm>
            <a:off x="4572000" y="2146880"/>
            <a:ext cx="4572000" cy="490006"/>
          </a:xfrm>
          <a:prstGeom prst="rect">
            <a:avLst/>
          </a:prstGeom>
        </p:spPr>
        <p:txBody>
          <a:bodyPr>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■他の主要空港と比べて少ない就航数</a:t>
            </a:r>
            <a:endParaRPr kumimoji="1" lang="en-US" altLang="ja-JP" sz="1292"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92" b="0" i="0" u="none" strike="noStrike" kern="1200" cap="none" spc="0" normalizeH="0" baseline="0" noProof="0" dirty="0" smtClean="0">
                <a:ln>
                  <a:noFill/>
                </a:ln>
                <a:solidFill>
                  <a:prstClr val="black"/>
                </a:solidFill>
                <a:effectLst/>
                <a:uLnTx/>
                <a:uFillTx/>
                <a:latin typeface="Meiryo UI"/>
                <a:ea typeface="Meiryo UI"/>
                <a:cs typeface="+mn-cs"/>
              </a:rPr>
              <a:t>対アジア</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国際線就航数は、アジアの他の主要空港と比べ少ない。</a:t>
            </a:r>
          </a:p>
        </p:txBody>
      </p:sp>
      <p:sp>
        <p:nvSpPr>
          <p:cNvPr id="17" name="Text Box 14"/>
          <p:cNvSpPr txBox="1">
            <a:spLocks noChangeArrowheads="1"/>
          </p:cNvSpPr>
          <p:nvPr/>
        </p:nvSpPr>
        <p:spPr bwMode="auto">
          <a:xfrm>
            <a:off x="4934934" y="5372558"/>
            <a:ext cx="312670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2813" rtl="0" eaLnBrk="1" fontAlgn="auto" latinLnBrk="0" hangingPunct="1">
              <a:lnSpc>
                <a:spcPts val="554"/>
              </a:lnSpc>
              <a:spcBef>
                <a:spcPct val="50000"/>
              </a:spcBef>
              <a:spcAft>
                <a:spcPts val="0"/>
              </a:spcAft>
              <a:buClrTx/>
              <a:buSzTx/>
              <a:buFontTx/>
              <a:buNone/>
              <a:tabLst/>
              <a:defRPr/>
            </a:pPr>
            <a:r>
              <a:rPr kumimoji="1" lang="ja-JP" altLang="en-US" sz="738" b="0" i="0" u="none" strike="noStrike" kern="1200" cap="none" spc="0" normalizeH="0" baseline="0" noProof="0" dirty="0">
                <a:ln>
                  <a:noFill/>
                </a:ln>
                <a:solidFill>
                  <a:srgbClr val="000000"/>
                </a:solidFill>
                <a:effectLst/>
                <a:uLnTx/>
                <a:uFillTx/>
                <a:latin typeface="Meiryo UI"/>
                <a:ea typeface="Meiryo UI"/>
                <a:cs typeface="+mn-cs"/>
              </a:rPr>
              <a:t>出典：国土交通省「海外空港の実態について」　　２００９年</a:t>
            </a:r>
            <a:r>
              <a:rPr kumimoji="1" lang="en-US" altLang="ja-JP" sz="738" b="0" i="0" u="none" strike="noStrike" kern="1200" cap="none" spc="0" normalizeH="0" baseline="0" noProof="0" dirty="0">
                <a:ln>
                  <a:noFill/>
                </a:ln>
                <a:solidFill>
                  <a:srgbClr val="000000"/>
                </a:solidFill>
                <a:effectLst/>
                <a:uLnTx/>
                <a:uFillTx/>
                <a:latin typeface="Meiryo UI"/>
                <a:ea typeface="Meiryo UI"/>
                <a:cs typeface="+mn-cs"/>
              </a:rPr>
              <a:t>3</a:t>
            </a:r>
            <a:r>
              <a:rPr kumimoji="1" lang="ja-JP" altLang="en-US" sz="738" b="0" i="0" u="none" strike="noStrike" kern="1200" cap="none" spc="0" normalizeH="0" baseline="0" noProof="0" dirty="0">
                <a:ln>
                  <a:noFill/>
                </a:ln>
                <a:solidFill>
                  <a:srgbClr val="000000"/>
                </a:solidFill>
                <a:effectLst/>
                <a:uLnTx/>
                <a:uFillTx/>
                <a:latin typeface="Meiryo UI"/>
                <a:ea typeface="Meiryo UI"/>
                <a:cs typeface="+mn-cs"/>
              </a:rPr>
              <a:t>月時点</a:t>
            </a:r>
          </a:p>
        </p:txBody>
      </p:sp>
      <p:grpSp>
        <p:nvGrpSpPr>
          <p:cNvPr id="91" name="グループ化 90"/>
          <p:cNvGrpSpPr/>
          <p:nvPr/>
        </p:nvGrpSpPr>
        <p:grpSpPr>
          <a:xfrm>
            <a:off x="4758104" y="2629853"/>
            <a:ext cx="4248530" cy="2592778"/>
            <a:chOff x="1422400" y="820416"/>
            <a:chExt cx="6083300" cy="1821184"/>
          </a:xfrm>
        </p:grpSpPr>
        <p:graphicFrame>
          <p:nvGraphicFramePr>
            <p:cNvPr id="92" name="グラフ 91"/>
            <p:cNvGraphicFramePr/>
            <p:nvPr>
              <p:extLst>
                <p:ext uri="{D42A27DB-BD31-4B8C-83A1-F6EECF244321}">
                  <p14:modId xmlns:p14="http://schemas.microsoft.com/office/powerpoint/2010/main" val="1472376470"/>
                </p:ext>
              </p:extLst>
            </p:nvPr>
          </p:nvGraphicFramePr>
          <p:xfrm>
            <a:off x="1422400" y="1028700"/>
            <a:ext cx="6083300" cy="1612900"/>
          </p:xfrm>
          <a:graphic>
            <a:graphicData uri="http://schemas.openxmlformats.org/drawingml/2006/chart">
              <c:chart xmlns:c="http://schemas.openxmlformats.org/drawingml/2006/chart" xmlns:r="http://schemas.openxmlformats.org/officeDocument/2006/relationships" r:id="rId2"/>
            </a:graphicData>
          </a:graphic>
        </p:graphicFrame>
        <p:sp>
          <p:nvSpPr>
            <p:cNvPr id="93" name="テキスト ボックス 92"/>
            <p:cNvSpPr txBox="1"/>
            <p:nvPr/>
          </p:nvSpPr>
          <p:spPr>
            <a:xfrm>
              <a:off x="1675594" y="820416"/>
              <a:ext cx="1339900" cy="184613"/>
            </a:xfrm>
            <a:prstGeom prst="rect">
              <a:avLst/>
            </a:prstGeom>
            <a:noFill/>
          </p:spPr>
          <p:txBody>
            <a:bodyPr wrap="squar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108" b="0" i="0" u="none" strike="noStrike" kern="1200" cap="none" spc="0" normalizeH="0" baseline="0" noProof="0" dirty="0">
                  <a:ln>
                    <a:noFill/>
                  </a:ln>
                  <a:solidFill>
                    <a:prstClr val="black"/>
                  </a:solidFill>
                  <a:effectLst/>
                  <a:uLnTx/>
                  <a:uFillTx/>
                  <a:latin typeface="Meiryo UI"/>
                  <a:ea typeface="Meiryo UI"/>
                  <a:cs typeface="+mn-cs"/>
                </a:rPr>
                <a:t>便数／週</a:t>
              </a:r>
              <a:endParaRPr kumimoji="1" lang="en-US" altLang="ja-JP" sz="1108" b="0" i="0" u="none" strike="noStrike" kern="1200" cap="none" spc="0" normalizeH="0" baseline="0" noProof="0" dirty="0">
                <a:ln>
                  <a:noFill/>
                </a:ln>
                <a:solidFill>
                  <a:prstClr val="black"/>
                </a:solidFill>
                <a:effectLst/>
                <a:uLnTx/>
                <a:uFillTx/>
                <a:latin typeface="Meiryo UI"/>
                <a:ea typeface="Meiryo UI"/>
                <a:cs typeface="+mn-cs"/>
              </a:endParaRPr>
            </a:p>
          </p:txBody>
        </p:sp>
      </p:grpSp>
      <p:sp>
        <p:nvSpPr>
          <p:cNvPr id="86" name="正方形/長方形 85"/>
          <p:cNvSpPr/>
          <p:nvPr/>
        </p:nvSpPr>
        <p:spPr>
          <a:xfrm>
            <a:off x="452357" y="2156621"/>
            <a:ext cx="4010461" cy="490006"/>
          </a:xfrm>
          <a:prstGeom prst="rect">
            <a:avLst/>
          </a:prstGeom>
        </p:spPr>
        <p:txBody>
          <a:bodyPr wrap="square">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smtClean="0">
                <a:ln>
                  <a:noFill/>
                </a:ln>
                <a:solidFill>
                  <a:prstClr val="black"/>
                </a:solidFill>
                <a:effectLst/>
                <a:uLnTx/>
                <a:uFillTx/>
                <a:latin typeface="Meiryo UI"/>
                <a:ea typeface="Meiryo UI"/>
                <a:cs typeface="+mn-cs"/>
              </a:rPr>
              <a:t>■</a:t>
            </a:r>
            <a:r>
              <a:rPr lang="ja-JP" altLang="en-US" sz="1292" b="1" dirty="0" smtClean="0">
                <a:solidFill>
                  <a:prstClr val="black"/>
                </a:solidFill>
                <a:latin typeface="Meiryo UI"/>
                <a:ea typeface="Meiryo UI"/>
              </a:rPr>
              <a:t>アジア主要空港の着陸料比較</a:t>
            </a:r>
            <a:endParaRPr kumimoji="1" lang="en-US" altLang="ja-JP" sz="1292" b="1"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　</a:t>
            </a:r>
            <a:r>
              <a:rPr lang="ja-JP" altLang="en-US" sz="1292" dirty="0">
                <a:solidFill>
                  <a:prstClr val="black"/>
                </a:solidFill>
                <a:latin typeface="Meiryo UI"/>
                <a:ea typeface="Meiryo UI"/>
              </a:rPr>
              <a:t>関空</a:t>
            </a:r>
            <a:r>
              <a:rPr lang="ja-JP" altLang="en-US" sz="1292" dirty="0" smtClean="0">
                <a:solidFill>
                  <a:prstClr val="black"/>
                </a:solidFill>
                <a:latin typeface="Meiryo UI"/>
                <a:ea typeface="Meiryo UI"/>
              </a:rPr>
              <a:t>の空港利用料はアジアの諸空港の中で高水準</a:t>
            </a:r>
            <a:r>
              <a:rPr kumimoji="1" lang="ja-JP" altLang="en-US" sz="1292" i="0" u="none" strike="noStrike" kern="1200" cap="none" spc="0" normalizeH="0" baseline="0" noProof="0" dirty="0" err="1" smtClean="0">
                <a:ln>
                  <a:noFill/>
                </a:ln>
                <a:solidFill>
                  <a:prstClr val="black"/>
                </a:solidFill>
                <a:effectLst/>
                <a:uLnTx/>
                <a:uFillTx/>
                <a:latin typeface="Meiryo UI"/>
                <a:ea typeface="Meiryo UI"/>
                <a:cs typeface="+mn-cs"/>
              </a:rPr>
              <a:t>。</a:t>
            </a:r>
            <a:endParaRPr kumimoji="1" lang="ja-JP" altLang="en-US" sz="1292"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79" name="Text Box 14"/>
          <p:cNvSpPr txBox="1">
            <a:spLocks noChangeArrowheads="1"/>
          </p:cNvSpPr>
          <p:nvPr/>
        </p:nvSpPr>
        <p:spPr bwMode="auto">
          <a:xfrm>
            <a:off x="5357668" y="5179146"/>
            <a:ext cx="834356"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2813" rtl="0" eaLnBrk="1" fontAlgn="auto" latinLnBrk="0" hangingPunct="1">
              <a:lnSpc>
                <a:spcPts val="554"/>
              </a:lnSpc>
              <a:spcBef>
                <a:spcPct val="50000"/>
              </a:spcBef>
              <a:spcAft>
                <a:spcPts val="0"/>
              </a:spcAft>
              <a:buClrTx/>
              <a:buSzTx/>
              <a:buFontTx/>
              <a:buNone/>
              <a:tabLst/>
              <a:defRPr/>
            </a:pPr>
            <a:r>
              <a:rPr kumimoji="1" lang="ja-JP" altLang="en-US" sz="923" b="0" i="0" u="none" strike="noStrike" kern="1200" cap="none" spc="0" normalizeH="0" baseline="0" noProof="0" dirty="0">
                <a:ln>
                  <a:noFill/>
                </a:ln>
                <a:effectLst/>
                <a:uLnTx/>
                <a:uFillTx/>
                <a:latin typeface="Meiryo UI"/>
                <a:ea typeface="Meiryo UI"/>
                <a:cs typeface="+mn-cs"/>
              </a:rPr>
              <a:t>（関空）</a:t>
            </a:r>
          </a:p>
        </p:txBody>
      </p:sp>
      <p:sp>
        <p:nvSpPr>
          <p:cNvPr id="80" name="Text Box 14"/>
          <p:cNvSpPr txBox="1">
            <a:spLocks noChangeArrowheads="1"/>
          </p:cNvSpPr>
          <p:nvPr/>
        </p:nvSpPr>
        <p:spPr bwMode="auto">
          <a:xfrm>
            <a:off x="5949086" y="5179751"/>
            <a:ext cx="1017375" cy="173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2813" rtl="0" eaLnBrk="1" fontAlgn="auto" latinLnBrk="0" hangingPunct="1">
              <a:lnSpc>
                <a:spcPts val="554"/>
              </a:lnSpc>
              <a:spcBef>
                <a:spcPct val="50000"/>
              </a:spcBef>
              <a:spcAft>
                <a:spcPts val="0"/>
              </a:spcAft>
              <a:buClrTx/>
              <a:buSzTx/>
              <a:buFontTx/>
              <a:buNone/>
              <a:tabLst/>
              <a:defRPr/>
            </a:pPr>
            <a:r>
              <a:rPr kumimoji="1" lang="ja-JP" altLang="en-US" sz="923" b="0" i="0" u="none" strike="noStrike" kern="1200" cap="none" spc="0" normalizeH="0" baseline="0" noProof="0" dirty="0">
                <a:ln>
                  <a:noFill/>
                </a:ln>
                <a:effectLst/>
                <a:uLnTx/>
                <a:uFillTx/>
                <a:latin typeface="Meiryo UI"/>
                <a:ea typeface="Meiryo UI"/>
                <a:cs typeface="+mn-cs"/>
              </a:rPr>
              <a:t>（成田・羽田）</a:t>
            </a:r>
          </a:p>
        </p:txBody>
      </p:sp>
      <p:sp>
        <p:nvSpPr>
          <p:cNvPr id="81" name="Text Box 14"/>
          <p:cNvSpPr txBox="1">
            <a:spLocks noChangeArrowheads="1"/>
          </p:cNvSpPr>
          <p:nvPr/>
        </p:nvSpPr>
        <p:spPr bwMode="auto">
          <a:xfrm>
            <a:off x="6655699" y="5173679"/>
            <a:ext cx="1017375"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2813" rtl="0" eaLnBrk="1" fontAlgn="auto" latinLnBrk="0" hangingPunct="1">
              <a:lnSpc>
                <a:spcPts val="554"/>
              </a:lnSpc>
              <a:spcBef>
                <a:spcPct val="50000"/>
              </a:spcBef>
              <a:spcAft>
                <a:spcPts val="0"/>
              </a:spcAft>
              <a:buClrTx/>
              <a:buSzTx/>
              <a:buFontTx/>
              <a:buNone/>
              <a:tabLst/>
              <a:defRPr/>
            </a:pPr>
            <a:r>
              <a:rPr kumimoji="1" lang="ja-JP" altLang="en-US" sz="923" b="0" i="0" u="none" strike="noStrike" kern="1200" cap="none" spc="0" normalizeH="0" baseline="0" noProof="0" dirty="0">
                <a:ln>
                  <a:noFill/>
                </a:ln>
                <a:effectLst/>
                <a:uLnTx/>
                <a:uFillTx/>
                <a:latin typeface="Meiryo UI"/>
                <a:ea typeface="Meiryo UI"/>
                <a:cs typeface="+mn-cs"/>
              </a:rPr>
              <a:t>（仁川・金浦）</a:t>
            </a:r>
          </a:p>
        </p:txBody>
      </p:sp>
      <p:sp>
        <p:nvSpPr>
          <p:cNvPr id="82" name="Text Box 14"/>
          <p:cNvSpPr txBox="1">
            <a:spLocks noChangeArrowheads="1"/>
          </p:cNvSpPr>
          <p:nvPr/>
        </p:nvSpPr>
        <p:spPr bwMode="auto">
          <a:xfrm>
            <a:off x="7487718" y="5166246"/>
            <a:ext cx="1017375" cy="173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2813" rtl="0" eaLnBrk="1" fontAlgn="auto" latinLnBrk="0" hangingPunct="1">
              <a:lnSpc>
                <a:spcPts val="554"/>
              </a:lnSpc>
              <a:spcBef>
                <a:spcPct val="50000"/>
              </a:spcBef>
              <a:spcAft>
                <a:spcPts val="0"/>
              </a:spcAft>
              <a:buClrTx/>
              <a:buSzTx/>
              <a:buFontTx/>
              <a:buNone/>
              <a:tabLst/>
              <a:defRPr/>
            </a:pPr>
            <a:r>
              <a:rPr kumimoji="1" lang="ja-JP" altLang="en-US" sz="923" b="0" i="0" u="none" strike="noStrike" kern="1200" cap="none" spc="0" normalizeH="0" baseline="0" noProof="0" dirty="0">
                <a:ln>
                  <a:noFill/>
                </a:ln>
                <a:effectLst/>
                <a:uLnTx/>
                <a:uFillTx/>
                <a:latin typeface="Meiryo UI"/>
                <a:ea typeface="Meiryo UI"/>
                <a:cs typeface="+mn-cs"/>
              </a:rPr>
              <a:t>（香港）</a:t>
            </a:r>
          </a:p>
        </p:txBody>
      </p:sp>
      <p:sp>
        <p:nvSpPr>
          <p:cNvPr id="83" name="Text Box 14"/>
          <p:cNvSpPr txBox="1">
            <a:spLocks noChangeArrowheads="1"/>
          </p:cNvSpPr>
          <p:nvPr/>
        </p:nvSpPr>
        <p:spPr bwMode="auto">
          <a:xfrm>
            <a:off x="8057570" y="5149400"/>
            <a:ext cx="1017375" cy="173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l" defTabSz="912813" rtl="0" eaLnBrk="1" fontAlgn="auto" latinLnBrk="0" hangingPunct="1">
              <a:lnSpc>
                <a:spcPts val="554"/>
              </a:lnSpc>
              <a:spcBef>
                <a:spcPct val="50000"/>
              </a:spcBef>
              <a:spcAft>
                <a:spcPts val="0"/>
              </a:spcAft>
              <a:buClrTx/>
              <a:buSzTx/>
              <a:buFontTx/>
              <a:buNone/>
              <a:tabLst/>
              <a:defRPr/>
            </a:pPr>
            <a:r>
              <a:rPr kumimoji="1" lang="ja-JP" altLang="en-US" sz="923" b="0" i="0" u="none" strike="noStrike" kern="1200" cap="none" spc="0" normalizeH="0" baseline="0" noProof="0" dirty="0">
                <a:ln>
                  <a:noFill/>
                </a:ln>
                <a:effectLst/>
                <a:uLnTx/>
                <a:uFillTx/>
                <a:latin typeface="Meiryo UI"/>
                <a:ea typeface="Meiryo UI"/>
                <a:cs typeface="+mn-cs"/>
              </a:rPr>
              <a:t>（シンガポール）</a:t>
            </a:r>
          </a:p>
        </p:txBody>
      </p:sp>
      <p:pic>
        <p:nvPicPr>
          <p:cNvPr id="18" name="図 17" descr="画面の領域"/>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248" y="2857032"/>
            <a:ext cx="4090401" cy="2411085"/>
          </a:xfrm>
          <a:prstGeom prst="rect">
            <a:avLst/>
          </a:prstGeom>
        </p:spPr>
      </p:pic>
      <p:sp>
        <p:nvSpPr>
          <p:cNvPr id="19" name="Text Box 14"/>
          <p:cNvSpPr txBox="1">
            <a:spLocks noChangeArrowheads="1"/>
          </p:cNvSpPr>
          <p:nvPr/>
        </p:nvSpPr>
        <p:spPr bwMode="auto">
          <a:xfrm>
            <a:off x="452357" y="5426941"/>
            <a:ext cx="3126708" cy="1692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eaLnBrk="0" hangingPunct="0">
              <a:defRPr kumimoji="1">
                <a:solidFill>
                  <a:schemeClr val="tx1"/>
                </a:solidFill>
                <a:latin typeface="Arial" charset="0"/>
                <a:ea typeface="ＭＳ Ｐゴシック" charset="-128"/>
              </a:defRPr>
            </a:lvl1pPr>
            <a:lvl2pPr marL="742950" indent="-285750" defTabSz="912813" eaLnBrk="0" hangingPunct="0">
              <a:defRPr kumimoji="1">
                <a:solidFill>
                  <a:schemeClr val="tx1"/>
                </a:solidFill>
                <a:latin typeface="Arial" charset="0"/>
                <a:ea typeface="ＭＳ Ｐゴシック" charset="-128"/>
              </a:defRPr>
            </a:lvl2pPr>
            <a:lvl3pPr marL="1143000" indent="-228600" defTabSz="912813" eaLnBrk="0" hangingPunct="0">
              <a:defRPr kumimoji="1">
                <a:solidFill>
                  <a:schemeClr val="tx1"/>
                </a:solidFill>
                <a:latin typeface="Arial" charset="0"/>
                <a:ea typeface="ＭＳ Ｐゴシック" charset="-128"/>
              </a:defRPr>
            </a:lvl3pPr>
            <a:lvl4pPr marL="1600200" indent="-228600" defTabSz="912813" eaLnBrk="0" hangingPunct="0">
              <a:defRPr kumimoji="1">
                <a:solidFill>
                  <a:schemeClr val="tx1"/>
                </a:solidFill>
                <a:latin typeface="Arial" charset="0"/>
                <a:ea typeface="ＭＳ Ｐゴシック" charset="-128"/>
              </a:defRPr>
            </a:lvl4pPr>
            <a:lvl5pPr marL="2057400" indent="-228600" defTabSz="912813" eaLnBrk="0" hangingPunct="0">
              <a:defRPr kumimoji="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kumimoji="1">
                <a:solidFill>
                  <a:schemeClr val="tx1"/>
                </a:solidFill>
                <a:latin typeface="Arial" charset="0"/>
                <a:ea typeface="ＭＳ Ｐゴシック" charset="-128"/>
              </a:defRPr>
            </a:lvl9pPr>
          </a:lstStyle>
          <a:p>
            <a:pPr lvl="0" eaLnBrk="1" hangingPunct="1">
              <a:lnSpc>
                <a:spcPts val="554"/>
              </a:lnSpc>
              <a:spcBef>
                <a:spcPct val="50000"/>
              </a:spcBef>
              <a:defRPr/>
            </a:pPr>
            <a:r>
              <a:rPr kumimoji="1" lang="ja-JP" altLang="en-US" sz="738" b="0" i="0" u="none" strike="noStrike" kern="1200" cap="none" spc="0" normalizeH="0" baseline="0" noProof="0" dirty="0">
                <a:ln>
                  <a:noFill/>
                </a:ln>
                <a:solidFill>
                  <a:srgbClr val="000000"/>
                </a:solidFill>
                <a:effectLst/>
                <a:uLnTx/>
                <a:uFillTx/>
                <a:latin typeface="Meiryo UI"/>
                <a:ea typeface="Meiryo UI"/>
                <a:cs typeface="+mn-cs"/>
              </a:rPr>
              <a:t>出典</a:t>
            </a:r>
            <a:r>
              <a:rPr lang="ja-JP" altLang="en-US" sz="738" dirty="0" smtClean="0">
                <a:solidFill>
                  <a:srgbClr val="000000"/>
                </a:solidFill>
                <a:latin typeface="Meiryo UI"/>
                <a:ea typeface="Meiryo UI"/>
              </a:rPr>
              <a:t>：第</a:t>
            </a:r>
            <a:r>
              <a:rPr lang="en-US" altLang="ja-JP" sz="738" dirty="0" smtClean="0">
                <a:solidFill>
                  <a:srgbClr val="000000"/>
                </a:solidFill>
                <a:latin typeface="Meiryo UI"/>
                <a:ea typeface="Meiryo UI"/>
              </a:rPr>
              <a:t>5</a:t>
            </a:r>
            <a:r>
              <a:rPr lang="ja-JP" altLang="en-US" sz="738" dirty="0" smtClean="0">
                <a:solidFill>
                  <a:srgbClr val="000000"/>
                </a:solidFill>
                <a:latin typeface="Meiryo UI"/>
                <a:ea typeface="Meiryo UI"/>
              </a:rPr>
              <a:t>回国土</a:t>
            </a:r>
            <a:r>
              <a:rPr lang="ja-JP" altLang="en-US" sz="738" dirty="0">
                <a:solidFill>
                  <a:srgbClr val="000000"/>
                </a:solidFill>
                <a:latin typeface="Meiryo UI"/>
                <a:ea typeface="Meiryo UI"/>
              </a:rPr>
              <a:t>交通省成長戦略</a:t>
            </a:r>
            <a:r>
              <a:rPr lang="ja-JP" altLang="en-US" sz="738" dirty="0" smtClean="0">
                <a:solidFill>
                  <a:srgbClr val="000000"/>
                </a:solidFill>
                <a:latin typeface="Meiryo UI"/>
                <a:ea typeface="Meiryo UI"/>
              </a:rPr>
              <a:t>会議</a:t>
            </a:r>
            <a:r>
              <a:rPr lang="ja-JP" altLang="en-US" sz="738" dirty="0">
                <a:solidFill>
                  <a:srgbClr val="000000"/>
                </a:solidFill>
                <a:latin typeface="Meiryo UI"/>
                <a:ea typeface="Meiryo UI"/>
              </a:rPr>
              <a:t>　</a:t>
            </a:r>
            <a:r>
              <a:rPr lang="en-US" altLang="ja-JP" sz="738" dirty="0" smtClean="0">
                <a:solidFill>
                  <a:srgbClr val="000000"/>
                </a:solidFill>
                <a:latin typeface="Meiryo UI"/>
                <a:ea typeface="Meiryo UI"/>
              </a:rPr>
              <a:t>2009</a:t>
            </a:r>
            <a:r>
              <a:rPr lang="ja-JP" altLang="en-US" sz="738" dirty="0" smtClean="0">
                <a:solidFill>
                  <a:srgbClr val="000000"/>
                </a:solidFill>
                <a:latin typeface="Meiryo UI"/>
                <a:ea typeface="Meiryo UI"/>
              </a:rPr>
              <a:t>年</a:t>
            </a:r>
            <a:r>
              <a:rPr lang="en-US" altLang="ja-JP" sz="738" dirty="0">
                <a:solidFill>
                  <a:srgbClr val="000000"/>
                </a:solidFill>
                <a:latin typeface="Meiryo UI"/>
                <a:ea typeface="Meiryo UI"/>
              </a:rPr>
              <a:t>12</a:t>
            </a:r>
            <a:r>
              <a:rPr lang="ja-JP" altLang="en-US" sz="738" dirty="0" smtClean="0">
                <a:solidFill>
                  <a:srgbClr val="000000"/>
                </a:solidFill>
                <a:latin typeface="Meiryo UI"/>
                <a:ea typeface="Meiryo UI"/>
              </a:rPr>
              <a:t>月</a:t>
            </a:r>
            <a:endParaRPr kumimoji="1" lang="ja-JP" altLang="en-US" sz="738" b="0" i="0" u="none" strike="noStrike" kern="1200" cap="none" spc="0" normalizeH="0" baseline="0" noProof="0" dirty="0">
              <a:ln>
                <a:noFill/>
              </a:ln>
              <a:solidFill>
                <a:srgbClr val="000000"/>
              </a:solidFill>
              <a:effectLst/>
              <a:uLnTx/>
              <a:uFillTx/>
              <a:latin typeface="Meiryo UI"/>
              <a:ea typeface="Meiryo UI"/>
              <a:cs typeface="+mn-cs"/>
            </a:endParaRPr>
          </a:p>
        </p:txBody>
      </p:sp>
      <p:sp>
        <p:nvSpPr>
          <p:cNvPr id="7" name="スライド番号プレースホルダー 6"/>
          <p:cNvSpPr>
            <a:spLocks noGrp="1"/>
          </p:cNvSpPr>
          <p:nvPr>
            <p:ph type="sldNum" sz="quarter" idx="12"/>
          </p:nvPr>
        </p:nvSpPr>
        <p:spPr/>
        <p:txBody>
          <a:bodyPr/>
          <a:lstStyle/>
          <a:p>
            <a:fld id="{138CA411-231B-42B9-AF63-97A64194AA60}" type="slidenum">
              <a:rPr lang="ja-JP" altLang="en-US" smtClean="0"/>
              <a:pPr/>
              <a:t>221</a:t>
            </a:fld>
            <a:endParaRPr lang="ja-JP" altLang="en-US"/>
          </a:p>
        </p:txBody>
      </p:sp>
      <p:sp>
        <p:nvSpPr>
          <p:cNvPr id="2" name="正方形/長方形 1"/>
          <p:cNvSpPr/>
          <p:nvPr/>
        </p:nvSpPr>
        <p:spPr>
          <a:xfrm>
            <a:off x="876300" y="2705100"/>
            <a:ext cx="3649349" cy="168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742832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6746" y="131041"/>
            <a:ext cx="5863054"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rPr>
              <a:t>６</a:t>
            </a:r>
            <a:r>
              <a:rPr lang="ja-JP" altLang="en-US" sz="2000" dirty="0">
                <a:latin typeface="Meiryo UI" panose="020B0604030504040204" pitchFamily="50" charset="-128"/>
                <a:ea typeface="Meiryo UI" panose="020B0604030504040204" pitchFamily="50" charset="-128"/>
              </a:rPr>
              <a:t>　地方独立行政法人化の取組項目と主な経過</a:t>
            </a:r>
          </a:p>
        </p:txBody>
      </p:sp>
      <p:cxnSp>
        <p:nvCxnSpPr>
          <p:cNvPr id="3" name="直線コネクタ 2"/>
          <p:cNvCxnSpPr/>
          <p:nvPr/>
        </p:nvCxnSpPr>
        <p:spPr>
          <a:xfrm>
            <a:off x="247650" y="531151"/>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5" name="表 104"/>
          <p:cNvGraphicFramePr>
            <a:graphicFrameLocks noGrp="1"/>
          </p:cNvGraphicFramePr>
          <p:nvPr>
            <p:extLst/>
          </p:nvPr>
        </p:nvGraphicFramePr>
        <p:xfrm>
          <a:off x="180977" y="799756"/>
          <a:ext cx="8794209" cy="5103709"/>
        </p:xfrm>
        <a:graphic>
          <a:graphicData uri="http://schemas.openxmlformats.org/drawingml/2006/table">
            <a:tbl>
              <a:tblPr>
                <a:tableStyleId>{5940675A-B579-460E-94D1-54222C63F5DA}</a:tableStyleId>
              </a:tblPr>
              <a:tblGrid>
                <a:gridCol w="729385">
                  <a:extLst>
                    <a:ext uri="{9D8B030D-6E8A-4147-A177-3AD203B41FA5}">
                      <a16:colId xmlns="" xmlns:a16="http://schemas.microsoft.com/office/drawing/2014/main" val="20000"/>
                    </a:ext>
                  </a:extLst>
                </a:gridCol>
                <a:gridCol w="940964">
                  <a:extLst>
                    <a:ext uri="{9D8B030D-6E8A-4147-A177-3AD203B41FA5}">
                      <a16:colId xmlns="" xmlns:a16="http://schemas.microsoft.com/office/drawing/2014/main" val="20001"/>
                    </a:ext>
                  </a:extLst>
                </a:gridCol>
                <a:gridCol w="712386">
                  <a:extLst>
                    <a:ext uri="{9D8B030D-6E8A-4147-A177-3AD203B41FA5}">
                      <a16:colId xmlns="" xmlns:a16="http://schemas.microsoft.com/office/drawing/2014/main" val="20002"/>
                    </a:ext>
                  </a:extLst>
                </a:gridCol>
                <a:gridCol w="712386">
                  <a:extLst>
                    <a:ext uri="{9D8B030D-6E8A-4147-A177-3AD203B41FA5}">
                      <a16:colId xmlns="" xmlns:a16="http://schemas.microsoft.com/office/drawing/2014/main" val="20003"/>
                    </a:ext>
                  </a:extLst>
                </a:gridCol>
                <a:gridCol w="712386">
                  <a:extLst>
                    <a:ext uri="{9D8B030D-6E8A-4147-A177-3AD203B41FA5}">
                      <a16:colId xmlns="" xmlns:a16="http://schemas.microsoft.com/office/drawing/2014/main" val="20004"/>
                    </a:ext>
                  </a:extLst>
                </a:gridCol>
                <a:gridCol w="712386">
                  <a:extLst>
                    <a:ext uri="{9D8B030D-6E8A-4147-A177-3AD203B41FA5}">
                      <a16:colId xmlns="" xmlns:a16="http://schemas.microsoft.com/office/drawing/2014/main" val="20005"/>
                    </a:ext>
                  </a:extLst>
                </a:gridCol>
                <a:gridCol w="712386">
                  <a:extLst>
                    <a:ext uri="{9D8B030D-6E8A-4147-A177-3AD203B41FA5}">
                      <a16:colId xmlns="" xmlns:a16="http://schemas.microsoft.com/office/drawing/2014/main" val="20006"/>
                    </a:ext>
                  </a:extLst>
                </a:gridCol>
                <a:gridCol w="712386">
                  <a:extLst>
                    <a:ext uri="{9D8B030D-6E8A-4147-A177-3AD203B41FA5}">
                      <a16:colId xmlns="" xmlns:a16="http://schemas.microsoft.com/office/drawing/2014/main" val="20007"/>
                    </a:ext>
                  </a:extLst>
                </a:gridCol>
                <a:gridCol w="712386">
                  <a:extLst>
                    <a:ext uri="{9D8B030D-6E8A-4147-A177-3AD203B41FA5}">
                      <a16:colId xmlns="" xmlns:a16="http://schemas.microsoft.com/office/drawing/2014/main" val="20008"/>
                    </a:ext>
                  </a:extLst>
                </a:gridCol>
                <a:gridCol w="712386">
                  <a:extLst>
                    <a:ext uri="{9D8B030D-6E8A-4147-A177-3AD203B41FA5}">
                      <a16:colId xmlns="" xmlns:a16="http://schemas.microsoft.com/office/drawing/2014/main" val="20009"/>
                    </a:ext>
                  </a:extLst>
                </a:gridCol>
                <a:gridCol w="712386">
                  <a:extLst>
                    <a:ext uri="{9D8B030D-6E8A-4147-A177-3AD203B41FA5}">
                      <a16:colId xmlns="" xmlns:a16="http://schemas.microsoft.com/office/drawing/2014/main" val="20010"/>
                    </a:ext>
                  </a:extLst>
                </a:gridCol>
                <a:gridCol w="712386">
                  <a:extLst>
                    <a:ext uri="{9D8B030D-6E8A-4147-A177-3AD203B41FA5}">
                      <a16:colId xmlns="" xmlns:a16="http://schemas.microsoft.com/office/drawing/2014/main" val="20011"/>
                    </a:ext>
                  </a:extLst>
                </a:gridCol>
              </a:tblGrid>
              <a:tr h="252553">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chemeClr val="accent4">
                        <a:lumMod val="40000"/>
                        <a:lumOff val="60000"/>
                      </a:schemeClr>
                    </a:solidFill>
                  </a:tcPr>
                </a:tc>
                <a:tc>
                  <a:txBody>
                    <a:bodyPr/>
                    <a:lstStyle/>
                    <a:p>
                      <a:pPr algn="ctr" fontAlgn="ctr"/>
                      <a:r>
                        <a:rPr lang="en-US" altLang="ja-JP"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2003</a:t>
                      </a:r>
                      <a:r>
                        <a:rPr lang="ja-JP" altLang="en-US"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2008</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2009</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2010</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ja-JP"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ja-JP"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ja-JP"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ja-JP"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ja-JP" sz="100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fontAlgn="ct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endParaRPr lang="ja-JP" altLang="en-US"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 xmlns:a16="http://schemas.microsoft.com/office/drawing/2014/main" val="10000"/>
                  </a:ext>
                </a:extLst>
              </a:tr>
              <a:tr h="792000">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大学</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9363" marT="936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792000">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病院</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9363" marT="936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79200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試験研究</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機関</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（工業系）</a:t>
                      </a:r>
                      <a:endParaRPr lang="en-US" altLang="ja-JP" sz="9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9363" marT="936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792000">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試験研究</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機関</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（地方衛生</a:t>
                      </a:r>
                      <a:endParaRPr lang="en-US" altLang="ja-JP" sz="9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研究所）</a:t>
                      </a:r>
                      <a:endParaRPr lang="en-US" altLang="ja-JP" sz="9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9363" marT="936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792000">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試験研究</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機関</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9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（農業系）</a:t>
                      </a:r>
                      <a:endParaRPr lang="en-US" altLang="ja-JP" sz="9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9363" marT="936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89115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博物館</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9363" marT="9363"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L w="12700" cap="flat" cmpd="sng" algn="ctr">
                      <a:solidFill>
                        <a:schemeClr val="tx1"/>
                      </a:solidFill>
                      <a:prstDash val="sysDot"/>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bl>
          </a:graphicData>
        </a:graphic>
      </p:graphicFrame>
      <p:sp>
        <p:nvSpPr>
          <p:cNvPr id="106" name="正方形/長方形 105"/>
          <p:cNvSpPr/>
          <p:nvPr/>
        </p:nvSpPr>
        <p:spPr>
          <a:xfrm>
            <a:off x="610046" y="775327"/>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163409" y="884797"/>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4" name="ホームベース 113"/>
          <p:cNvSpPr/>
          <p:nvPr/>
        </p:nvSpPr>
        <p:spPr>
          <a:xfrm>
            <a:off x="1232659" y="1144240"/>
            <a:ext cx="7758941" cy="238757"/>
          </a:xfrm>
          <a:prstGeom prst="homePlate">
            <a:avLst/>
          </a:prstGeom>
          <a:solidFill>
            <a:schemeClr val="accent2">
              <a:lumMod val="75000"/>
              <a:alpha val="50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5" name="正方形/長方形 114"/>
          <p:cNvSpPr/>
          <p:nvPr/>
        </p:nvSpPr>
        <p:spPr>
          <a:xfrm>
            <a:off x="1259696" y="1125676"/>
            <a:ext cx="3655204" cy="29498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地方独立行政法人化（</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2005</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～）（公立大学法人大阪府立大学）</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6" name="ホームベース 115"/>
          <p:cNvSpPr/>
          <p:nvPr/>
        </p:nvSpPr>
        <p:spPr>
          <a:xfrm>
            <a:off x="1448898" y="1484187"/>
            <a:ext cx="7526287" cy="243735"/>
          </a:xfrm>
          <a:prstGeom prst="homePlate">
            <a:avLst>
              <a:gd name="adj" fmla="val 40743"/>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正方形/長方形 116"/>
          <p:cNvSpPr/>
          <p:nvPr/>
        </p:nvSpPr>
        <p:spPr>
          <a:xfrm>
            <a:off x="1467095" y="1450931"/>
            <a:ext cx="3645435" cy="31443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地方独立行政法人化（</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2006</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～）（公立大学法人大阪市立大学）</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8" name="ホームベース 117"/>
          <p:cNvSpPr/>
          <p:nvPr/>
        </p:nvSpPr>
        <p:spPr>
          <a:xfrm>
            <a:off x="1448899" y="1961344"/>
            <a:ext cx="7526286" cy="238757"/>
          </a:xfrm>
          <a:prstGeom prst="homePlate">
            <a:avLst/>
          </a:prstGeom>
          <a:solidFill>
            <a:schemeClr val="accent2">
              <a:lumMod val="75000"/>
              <a:alpha val="50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9" name="正方形/長方形 118"/>
          <p:cNvSpPr/>
          <p:nvPr/>
        </p:nvSpPr>
        <p:spPr>
          <a:xfrm>
            <a:off x="1467095" y="1933228"/>
            <a:ext cx="3655204" cy="29498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地方独立行政法人化（</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2006</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～）（大阪府立病院機構）</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0" name="ホームベース 119"/>
          <p:cNvSpPr/>
          <p:nvPr/>
        </p:nvSpPr>
        <p:spPr>
          <a:xfrm>
            <a:off x="7563661" y="2728585"/>
            <a:ext cx="1411523" cy="591471"/>
          </a:xfrm>
          <a:prstGeom prst="homePlate">
            <a:avLst/>
          </a:prstGeom>
          <a:pattFill prst="ltUpDiag">
            <a:fgClr>
              <a:srgbClr val="92D050"/>
            </a:fgClr>
            <a:bgClr>
              <a:schemeClr val="bg1"/>
            </a:bgClr>
          </a:patt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1" name="ホームベース 120"/>
          <p:cNvSpPr/>
          <p:nvPr/>
        </p:nvSpPr>
        <p:spPr>
          <a:xfrm>
            <a:off x="5762625" y="2280923"/>
            <a:ext cx="3212559" cy="243735"/>
          </a:xfrm>
          <a:prstGeom prst="homePlate">
            <a:avLst>
              <a:gd name="adj" fmla="val 40743"/>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2" name="正方形/長方形 121"/>
          <p:cNvSpPr/>
          <p:nvPr/>
        </p:nvSpPr>
        <p:spPr>
          <a:xfrm>
            <a:off x="5846501" y="2263389"/>
            <a:ext cx="2916500" cy="29498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地方独立行政法人化（大阪市民病院機構）</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3" name="正方形/長方形 122"/>
          <p:cNvSpPr/>
          <p:nvPr/>
        </p:nvSpPr>
        <p:spPr>
          <a:xfrm>
            <a:off x="8223179" y="1282213"/>
            <a:ext cx="724171" cy="346906"/>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に法人</a:t>
            </a: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統合予定</a:t>
            </a:r>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4" name="ホームベース 123"/>
          <p:cNvSpPr/>
          <p:nvPr/>
        </p:nvSpPr>
        <p:spPr>
          <a:xfrm>
            <a:off x="7563661" y="3549868"/>
            <a:ext cx="1411523" cy="552276"/>
          </a:xfrm>
          <a:prstGeom prst="homePlate">
            <a:avLst/>
          </a:prstGeom>
          <a:pattFill prst="ltUpDiag">
            <a:fgClr>
              <a:srgbClr val="92D050"/>
            </a:fgClr>
            <a:bgClr>
              <a:schemeClr val="bg1"/>
            </a:bgClr>
          </a:patt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5" name="ホームベース 124"/>
          <p:cNvSpPr/>
          <p:nvPr/>
        </p:nvSpPr>
        <p:spPr>
          <a:xfrm>
            <a:off x="1702341" y="3075153"/>
            <a:ext cx="5834160" cy="243735"/>
          </a:xfrm>
          <a:prstGeom prst="homePlate">
            <a:avLst>
              <a:gd name="adj" fmla="val 40743"/>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正方形/長方形 125"/>
          <p:cNvSpPr/>
          <p:nvPr/>
        </p:nvSpPr>
        <p:spPr>
          <a:xfrm>
            <a:off x="1771896" y="3039854"/>
            <a:ext cx="3515178" cy="31443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地方独立行政法人化（</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2008</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～）（大阪市立工業研究所）</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7" name="正方形/長方形 126"/>
          <p:cNvSpPr/>
          <p:nvPr/>
        </p:nvSpPr>
        <p:spPr>
          <a:xfrm>
            <a:off x="7585144" y="2846527"/>
            <a:ext cx="1146106" cy="35069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法人統合（新設合併）</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8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（大阪産業技術研究所）</a:t>
            </a:r>
          </a:p>
        </p:txBody>
      </p:sp>
      <p:sp>
        <p:nvSpPr>
          <p:cNvPr id="128" name="ホームベース 127"/>
          <p:cNvSpPr/>
          <p:nvPr/>
        </p:nvSpPr>
        <p:spPr>
          <a:xfrm>
            <a:off x="3985800" y="2736103"/>
            <a:ext cx="3567525" cy="238757"/>
          </a:xfrm>
          <a:prstGeom prst="homePlate">
            <a:avLst/>
          </a:prstGeom>
          <a:solidFill>
            <a:schemeClr val="accent2">
              <a:lumMod val="75000"/>
              <a:alpha val="50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9" name="正方形/長方形 128"/>
          <p:cNvSpPr/>
          <p:nvPr/>
        </p:nvSpPr>
        <p:spPr>
          <a:xfrm>
            <a:off x="4028667" y="2706945"/>
            <a:ext cx="3645435" cy="31443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地方独立行政法人化　　　　　　　（大阪府立産業技術総合研究所）</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0" name="正方形/長方形 129"/>
          <p:cNvSpPr/>
          <p:nvPr/>
        </p:nvSpPr>
        <p:spPr>
          <a:xfrm>
            <a:off x="961777" y="1080684"/>
            <a:ext cx="238373" cy="3901541"/>
          </a:xfrm>
          <a:prstGeom prst="rect">
            <a:avLst/>
          </a:prstGeom>
          <a:ln w="19050"/>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地方独立行政法人法 </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制定（</a:t>
            </a:r>
            <a:r>
              <a:rPr lang="en-US" altLang="ja-JP" sz="105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００３）</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1" name="正方形/長方形 130"/>
          <p:cNvSpPr/>
          <p:nvPr/>
        </p:nvSpPr>
        <p:spPr>
          <a:xfrm>
            <a:off x="7586625" y="3625259"/>
            <a:ext cx="1144625" cy="40632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000"/>
              </a:lnSpc>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共同設立</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（大阪健康安全基盤</a:t>
            </a:r>
            <a:endParaRPr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研究所）</a:t>
            </a:r>
          </a:p>
        </p:txBody>
      </p:sp>
      <p:sp>
        <p:nvSpPr>
          <p:cNvPr id="132" name="ホームベース 131"/>
          <p:cNvSpPr/>
          <p:nvPr/>
        </p:nvSpPr>
        <p:spPr>
          <a:xfrm>
            <a:off x="4003368" y="4489361"/>
            <a:ext cx="4963032" cy="252000"/>
          </a:xfrm>
          <a:prstGeom prst="homePlate">
            <a:avLst/>
          </a:prstGeom>
          <a:solidFill>
            <a:schemeClr val="accent2">
              <a:lumMod val="75000"/>
              <a:alpha val="50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33" name="正方形/長方形 132"/>
          <p:cNvSpPr/>
          <p:nvPr/>
        </p:nvSpPr>
        <p:spPr>
          <a:xfrm>
            <a:off x="4048201" y="4470261"/>
            <a:ext cx="3645435" cy="31443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地方独立行政法人化　　　　　　　（大阪府立環境農林水産総合研究所）</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4" name="ホームベース 133"/>
          <p:cNvSpPr/>
          <p:nvPr/>
        </p:nvSpPr>
        <p:spPr>
          <a:xfrm>
            <a:off x="4706091" y="5430725"/>
            <a:ext cx="4260309" cy="288000"/>
          </a:xfrm>
          <a:prstGeom prst="homePlate">
            <a:avLst>
              <a:gd name="adj" fmla="val 40743"/>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5" name="正方形/長方形 134"/>
          <p:cNvSpPr/>
          <p:nvPr/>
        </p:nvSpPr>
        <p:spPr>
          <a:xfrm>
            <a:off x="8031963" y="5432348"/>
            <a:ext cx="1112037" cy="30818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1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●定款案可決</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正方形/長方形 135"/>
          <p:cNvSpPr/>
          <p:nvPr/>
        </p:nvSpPr>
        <p:spPr>
          <a:xfrm>
            <a:off x="4773089" y="5422932"/>
            <a:ext cx="2790570" cy="31443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地方独立行政法人化に向けた取組</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7" name="正方形/長方形 136"/>
          <p:cNvSpPr/>
          <p:nvPr/>
        </p:nvSpPr>
        <p:spPr>
          <a:xfrm>
            <a:off x="1056683" y="5393859"/>
            <a:ext cx="1327841" cy="455761"/>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000"/>
              </a:lnSpc>
            </a:pP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構造改革特区提案（二度）地独法化を可能とする要望</a:t>
            </a:r>
            <a:endPar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→対応困難（</a:t>
            </a: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2009</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8" name="正方形/長方形 137"/>
          <p:cNvSpPr/>
          <p:nvPr/>
        </p:nvSpPr>
        <p:spPr>
          <a:xfrm>
            <a:off x="4235555" y="5475893"/>
            <a:ext cx="689770" cy="198198"/>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国への要望</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9" name="テキスト ボックス 138"/>
          <p:cNvSpPr txBox="1"/>
          <p:nvPr/>
        </p:nvSpPr>
        <p:spPr>
          <a:xfrm>
            <a:off x="1208128" y="3698552"/>
            <a:ext cx="6328373" cy="230832"/>
          </a:xfrm>
          <a:prstGeom prst="rect">
            <a:avLst/>
          </a:prstGeom>
          <a:solidFill>
            <a:schemeClr val="bg1"/>
          </a:solidFill>
          <a:ln>
            <a:solidFill>
              <a:schemeClr val="tx1"/>
            </a:solidFill>
          </a:ln>
        </p:spPr>
        <p:txBody>
          <a:bodyPr wrap="squar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府</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公衆衛生研究所、</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市</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環境科学研究所として運営</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0" name="テキスト ボックス 139"/>
          <p:cNvSpPr txBox="1"/>
          <p:nvPr/>
        </p:nvSpPr>
        <p:spPr>
          <a:xfrm>
            <a:off x="1498972" y="5103859"/>
            <a:ext cx="7467428" cy="230832"/>
          </a:xfrm>
          <a:prstGeom prst="rect">
            <a:avLst/>
          </a:prstGeom>
          <a:solidFill>
            <a:schemeClr val="bg1"/>
          </a:solidFill>
          <a:ln>
            <a:solidFill>
              <a:schemeClr val="tx1"/>
            </a:solidFill>
          </a:ln>
        </p:spPr>
        <p:txBody>
          <a:bodyPr wrap="square" rtlCol="0">
            <a:spAutoFit/>
          </a:bodyPr>
          <a:lstStyle/>
          <a:p>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対象５館は指定管理者制度で運営（</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2006</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～、美術館は</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2010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1" name="正方形/長方形 140"/>
          <p:cNvSpPr/>
          <p:nvPr/>
        </p:nvSpPr>
        <p:spPr>
          <a:xfrm>
            <a:off x="5406300" y="1093384"/>
            <a:ext cx="237098" cy="4758188"/>
          </a:xfrm>
          <a:prstGeom prst="rect">
            <a:avLst/>
          </a:prstGeom>
          <a:ln w="19050"/>
        </p:spPr>
        <p:style>
          <a:lnRef idx="2">
            <a:schemeClr val="accent6"/>
          </a:lnRef>
          <a:fillRef idx="1">
            <a:schemeClr val="lt1"/>
          </a:fillRef>
          <a:effectRef idx="0">
            <a:schemeClr val="accent6"/>
          </a:effectRef>
          <a:fontRef idx="minor">
            <a:schemeClr val="dk1"/>
          </a:fontRef>
        </p:style>
        <p:txBody>
          <a:bodyPr vert="eaVert" rtlCol="0" anchor="ctr"/>
          <a:lstStyle/>
          <a:p>
            <a:pPr algn="ct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改正法 施行</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（法人統合が可能に）</a:t>
            </a:r>
            <a:endParaRPr kumimoji="1"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2" name="正方形/長方形 141"/>
          <p:cNvSpPr/>
          <p:nvPr/>
        </p:nvSpPr>
        <p:spPr>
          <a:xfrm>
            <a:off x="4904423" y="5052766"/>
            <a:ext cx="465282" cy="786106"/>
          </a:xfrm>
          <a:prstGeom prst="rect">
            <a:avLst/>
          </a:prstGeom>
        </p:spPr>
        <p:style>
          <a:lnRef idx="2">
            <a:schemeClr val="accent6"/>
          </a:lnRef>
          <a:fillRef idx="1">
            <a:schemeClr val="lt1"/>
          </a:fillRef>
          <a:effectRef idx="0">
            <a:schemeClr val="accent6"/>
          </a:effectRef>
          <a:fontRef idx="minor">
            <a:schemeClr val="dk1"/>
          </a:fontRef>
        </p:style>
        <p:txBody>
          <a:bodyPr vert="eaVert" lIns="36000" tIns="36000" rIns="36000" bIns="0" rtlCol="0" anchor="ct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法施行令改正</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（博物館が</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対象業務に）</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3" name="正方形/長方形 142"/>
          <p:cNvSpPr/>
          <p:nvPr/>
        </p:nvSpPr>
        <p:spPr>
          <a:xfrm>
            <a:off x="8226692" y="5056976"/>
            <a:ext cx="724171" cy="324000"/>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に法人</a:t>
            </a:r>
            <a: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設立予定</a:t>
            </a:r>
            <a:endParaRPr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ホームベース 44"/>
          <p:cNvSpPr/>
          <p:nvPr/>
        </p:nvSpPr>
        <p:spPr>
          <a:xfrm>
            <a:off x="6212382" y="6263305"/>
            <a:ext cx="612000" cy="216302"/>
          </a:xfrm>
          <a:prstGeom prst="homePlate">
            <a:avLst/>
          </a:prstGeom>
          <a:solidFill>
            <a:schemeClr val="accent2">
              <a:lumMod val="75000"/>
              <a:alpha val="50000"/>
            </a:schemeClr>
          </a:solidFill>
          <a:ln w="3175">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正方形/長方形 45"/>
          <p:cNvSpPr/>
          <p:nvPr/>
        </p:nvSpPr>
        <p:spPr>
          <a:xfrm>
            <a:off x="6262898" y="6290812"/>
            <a:ext cx="511104" cy="15745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100"/>
              </a:lnSpc>
            </a:pPr>
            <a:r>
              <a:rPr lang="ja-JP" altLang="en-US" sz="1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endParaRPr lang="ja-JP" altLang="en-US"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ホームベース 46"/>
          <p:cNvSpPr/>
          <p:nvPr/>
        </p:nvSpPr>
        <p:spPr>
          <a:xfrm>
            <a:off x="7088416" y="6261117"/>
            <a:ext cx="612000" cy="216000"/>
          </a:xfrm>
          <a:prstGeom prst="homePlate">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7120167" y="6299953"/>
            <a:ext cx="511104" cy="15745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100"/>
              </a:lnSpc>
            </a:pPr>
            <a:r>
              <a:rPr lang="ja-JP" altLang="en-US" sz="1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a:t>
            </a:r>
            <a:endParaRPr lang="ja-JP" altLang="en-US"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ホームベース 48"/>
          <p:cNvSpPr/>
          <p:nvPr/>
        </p:nvSpPr>
        <p:spPr>
          <a:xfrm>
            <a:off x="7939454" y="6259046"/>
            <a:ext cx="876000" cy="216000"/>
          </a:xfrm>
          <a:prstGeom prst="homePlate">
            <a:avLst/>
          </a:prstGeom>
          <a:pattFill prst="ltUpDiag">
            <a:fgClr>
              <a:srgbClr val="92D050"/>
            </a:fgClr>
            <a:bgClr>
              <a:schemeClr val="bg1"/>
            </a:bgClr>
          </a:pattFill>
          <a:ln w="3175">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0" name="正方形/長方形 49"/>
          <p:cNvSpPr/>
          <p:nvPr/>
        </p:nvSpPr>
        <p:spPr>
          <a:xfrm>
            <a:off x="8002231" y="6290812"/>
            <a:ext cx="641531" cy="15745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lnSpc>
                <a:spcPts val="1200"/>
              </a:lnSpc>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大阪府・市</a:t>
            </a:r>
          </a:p>
        </p:txBody>
      </p:sp>
      <p:sp>
        <p:nvSpPr>
          <p:cNvPr id="51" name="テキスト ボックス 50"/>
          <p:cNvSpPr txBox="1"/>
          <p:nvPr/>
        </p:nvSpPr>
        <p:spPr>
          <a:xfrm>
            <a:off x="5487832" y="6239025"/>
            <a:ext cx="717337"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凡例：</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38CA411-231B-42B9-AF63-97A64194AA60}" type="slidenum">
              <a:rPr lang="ja-JP" altLang="en-US" smtClean="0"/>
              <a:pPr/>
              <a:t>266</a:t>
            </a:fld>
            <a:endParaRPr lang="ja-JP" altLang="en-US"/>
          </a:p>
        </p:txBody>
      </p:sp>
    </p:spTree>
    <p:extLst>
      <p:ext uri="{BB962C8B-B14F-4D97-AF65-F5344CB8AC3E}">
        <p14:creationId xmlns:p14="http://schemas.microsoft.com/office/powerpoint/2010/main" val="55363817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56746" y="131041"/>
            <a:ext cx="5863054"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７　</a:t>
            </a:r>
            <a:r>
              <a:rPr lang="ja-JP" altLang="en-US" sz="2000" dirty="0" smtClean="0">
                <a:latin typeface="Meiryo UI" panose="020B0604030504040204" pitchFamily="50" charset="-128"/>
                <a:ea typeface="Meiryo UI" panose="020B0604030504040204" pitchFamily="50" charset="-128"/>
              </a:rPr>
              <a:t>具体的な取組と成果（項目別）</a:t>
            </a:r>
            <a:endParaRPr lang="ja-JP" altLang="en-US" sz="2000" dirty="0">
              <a:latin typeface="Meiryo UI" panose="020B0604030504040204" pitchFamily="50" charset="-128"/>
              <a:ea typeface="Meiryo UI" panose="020B0604030504040204" pitchFamily="50" charset="-128"/>
            </a:endParaRPr>
          </a:p>
        </p:txBody>
      </p:sp>
      <p:cxnSp>
        <p:nvCxnSpPr>
          <p:cNvPr id="3" name="直線コネクタ 2"/>
          <p:cNvCxnSpPr/>
          <p:nvPr/>
        </p:nvCxnSpPr>
        <p:spPr>
          <a:xfrm>
            <a:off x="247650" y="531151"/>
            <a:ext cx="862589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650083" y="791561"/>
            <a:ext cx="7821028" cy="5940088"/>
          </a:xfrm>
          <a:prstGeom prst="rect">
            <a:avLst/>
          </a:prstGeom>
        </p:spPr>
        <p:txBody>
          <a:bodyPr wrap="square">
            <a:spAutoFit/>
          </a:bodyPr>
          <a:lstStyle/>
          <a:p>
            <a:pPr algn="just">
              <a:spcAft>
                <a:spcPts val="300"/>
              </a:spcAft>
            </a:pPr>
            <a:r>
              <a:rPr lang="ja-JP" altLang="en-US" sz="2000" b="1" u="sng" kern="100" dirty="0" smtClean="0">
                <a:latin typeface="Meiryo UI" panose="020B0604030504040204" pitchFamily="50" charset="-128"/>
                <a:ea typeface="Meiryo UI" panose="020B0604030504040204" pitchFamily="50" charset="-128"/>
                <a:cs typeface="Meiryo UI" panose="020B0604030504040204" pitchFamily="50" charset="-128"/>
              </a:rPr>
              <a:t>民 営 化</a:t>
            </a:r>
            <a:endParaRPr lang="en-US" altLang="ja-JP" sz="2000" b="1" u="sng" kern="100" dirty="0" smtClean="0">
              <a:latin typeface="Meiryo UI" panose="020B0604030504040204" pitchFamily="50" charset="-128"/>
              <a:ea typeface="Meiryo UI" panose="020B0604030504040204" pitchFamily="50" charset="-128"/>
              <a:cs typeface="Meiryo UI" panose="020B0604030504040204" pitchFamily="50" charset="-128"/>
            </a:endParaRPr>
          </a:p>
          <a:p>
            <a:pPr marL="266700" lvl="1" algn="just">
              <a:spcAft>
                <a:spcPts val="300"/>
              </a:spcAft>
            </a:pPr>
            <a:r>
              <a:rPr lang="ja-JP" altLang="ja-JP" sz="2000" kern="100" dirty="0" smtClean="0">
                <a:latin typeface="Meiryo UI" panose="020B0604030504040204" pitchFamily="50" charset="-128"/>
                <a:ea typeface="Meiryo UI" panose="020B0604030504040204" pitchFamily="50" charset="-128"/>
                <a:cs typeface="Meiryo UI" panose="020B0604030504040204" pitchFamily="50" charset="-128"/>
              </a:rPr>
              <a:t>① </a:t>
            </a:r>
            <a:r>
              <a:rPr lang="ja-JP" altLang="ja-JP" sz="2000" kern="100" dirty="0">
                <a:latin typeface="Meiryo UI" panose="020B0604030504040204" pitchFamily="50" charset="-128"/>
                <a:ea typeface="Meiryo UI" panose="020B0604030504040204" pitchFamily="50" charset="-128"/>
                <a:cs typeface="Meiryo UI" panose="020B0604030504040204" pitchFamily="50" charset="-128"/>
              </a:rPr>
              <a:t>地下鉄</a:t>
            </a:r>
          </a:p>
          <a:p>
            <a:pPr marL="266700" lvl="1" algn="just">
              <a:spcAft>
                <a:spcPts val="300"/>
              </a:spcAft>
            </a:pPr>
            <a:r>
              <a:rPr lang="ja-JP" altLang="ja-JP" sz="2000" kern="100" dirty="0">
                <a:latin typeface="Meiryo UI" panose="020B0604030504040204" pitchFamily="50" charset="-128"/>
                <a:ea typeface="Meiryo UI" panose="020B0604030504040204" pitchFamily="50" charset="-128"/>
                <a:cs typeface="Meiryo UI" panose="020B0604030504040204" pitchFamily="50" charset="-128"/>
              </a:rPr>
              <a:t>② </a:t>
            </a:r>
            <a:r>
              <a:rPr lang="ja-JP" altLang="ja-JP" sz="2000" kern="100" dirty="0" smtClean="0">
                <a:latin typeface="Meiryo UI" panose="020B0604030504040204" pitchFamily="50" charset="-128"/>
                <a:ea typeface="Meiryo UI" panose="020B0604030504040204" pitchFamily="50" charset="-128"/>
                <a:cs typeface="Meiryo UI" panose="020B0604030504040204" pitchFamily="50" charset="-128"/>
              </a:rPr>
              <a:t>バ</a:t>
            </a:r>
            <a:r>
              <a:rPr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000" kern="100" dirty="0" smtClean="0">
                <a:latin typeface="Meiryo UI" panose="020B0604030504040204" pitchFamily="50" charset="-128"/>
                <a:ea typeface="Meiryo UI" panose="020B0604030504040204" pitchFamily="50" charset="-128"/>
                <a:cs typeface="Meiryo UI" panose="020B0604030504040204" pitchFamily="50" charset="-128"/>
              </a:rPr>
              <a:t>ス</a:t>
            </a:r>
            <a:endParaRPr lang="ja-JP" altLang="ja-JP" sz="2000" kern="100" dirty="0">
              <a:latin typeface="Meiryo UI" panose="020B0604030504040204" pitchFamily="50" charset="-128"/>
              <a:ea typeface="Meiryo UI" panose="020B0604030504040204" pitchFamily="50" charset="-128"/>
              <a:cs typeface="Meiryo UI" panose="020B0604030504040204" pitchFamily="50" charset="-128"/>
            </a:endParaRPr>
          </a:p>
          <a:p>
            <a:pPr marL="266700" lvl="1" algn="just">
              <a:spcAft>
                <a:spcPts val="300"/>
              </a:spcAft>
            </a:pPr>
            <a:r>
              <a:rPr lang="ja-JP" altLang="ja-JP" sz="2000" kern="100" dirty="0">
                <a:latin typeface="Meiryo UI" panose="020B0604030504040204" pitchFamily="50" charset="-128"/>
                <a:ea typeface="Meiryo UI" panose="020B0604030504040204" pitchFamily="50" charset="-128"/>
                <a:cs typeface="Meiryo UI" panose="020B0604030504040204" pitchFamily="50" charset="-128"/>
              </a:rPr>
              <a:t>③ </a:t>
            </a:r>
            <a:r>
              <a:rPr lang="ja-JP" altLang="ja-JP" sz="2000" kern="100" dirty="0" smtClean="0">
                <a:latin typeface="Meiryo UI" panose="020B0604030504040204" pitchFamily="50" charset="-128"/>
                <a:ea typeface="Meiryo UI" panose="020B0604030504040204" pitchFamily="50" charset="-128"/>
                <a:cs typeface="Meiryo UI" panose="020B0604030504040204" pitchFamily="50" charset="-128"/>
              </a:rPr>
              <a:t>水</a:t>
            </a:r>
            <a:r>
              <a:rPr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000" kern="100" dirty="0" smtClean="0">
                <a:latin typeface="Meiryo UI" panose="020B0604030504040204" pitchFamily="50" charset="-128"/>
                <a:ea typeface="Meiryo UI" panose="020B0604030504040204" pitchFamily="50" charset="-128"/>
                <a:cs typeface="Meiryo UI" panose="020B0604030504040204" pitchFamily="50" charset="-128"/>
              </a:rPr>
              <a:t>道</a:t>
            </a:r>
            <a:endParaRPr lang="ja-JP" altLang="ja-JP" sz="2000" kern="100" dirty="0">
              <a:latin typeface="Meiryo UI" panose="020B0604030504040204" pitchFamily="50" charset="-128"/>
              <a:ea typeface="Meiryo UI" panose="020B0604030504040204" pitchFamily="50" charset="-128"/>
              <a:cs typeface="Meiryo UI" panose="020B0604030504040204" pitchFamily="50" charset="-128"/>
            </a:endParaRPr>
          </a:p>
          <a:p>
            <a:pPr marL="266700" lvl="1" algn="just">
              <a:spcAft>
                <a:spcPts val="300"/>
              </a:spcAft>
            </a:pPr>
            <a:r>
              <a:rPr lang="ja-JP" altLang="ja-JP" sz="2000" kern="100" dirty="0">
                <a:latin typeface="Meiryo UI" panose="020B0604030504040204" pitchFamily="50" charset="-128"/>
                <a:ea typeface="Meiryo UI" panose="020B0604030504040204" pitchFamily="50" charset="-128"/>
                <a:cs typeface="Meiryo UI" panose="020B0604030504040204" pitchFamily="50" charset="-128"/>
              </a:rPr>
              <a:t>④ 下水道</a:t>
            </a:r>
          </a:p>
          <a:p>
            <a:pPr marL="266700" lvl="1" algn="just">
              <a:spcAft>
                <a:spcPts val="300"/>
              </a:spcAft>
            </a:pPr>
            <a:r>
              <a:rPr lang="ja-JP" altLang="ja-JP" sz="2000" kern="100" dirty="0">
                <a:latin typeface="Meiryo UI" panose="020B0604030504040204" pitchFamily="50" charset="-128"/>
                <a:ea typeface="Meiryo UI" panose="020B0604030504040204" pitchFamily="50" charset="-128"/>
                <a:cs typeface="Meiryo UI" panose="020B0604030504040204" pitchFamily="50" charset="-128"/>
              </a:rPr>
              <a:t>⑤ 幼稚園</a:t>
            </a:r>
          </a:p>
          <a:p>
            <a:pPr marL="266700" lvl="1" algn="just">
              <a:spcAft>
                <a:spcPts val="300"/>
              </a:spcAft>
            </a:pPr>
            <a:r>
              <a:rPr lang="ja-JP" altLang="ja-JP" sz="2000" kern="100" dirty="0">
                <a:latin typeface="Meiryo UI" panose="020B0604030504040204" pitchFamily="50" charset="-128"/>
                <a:ea typeface="Meiryo UI" panose="020B0604030504040204" pitchFamily="50" charset="-128"/>
                <a:cs typeface="Meiryo UI" panose="020B0604030504040204" pitchFamily="50" charset="-128"/>
              </a:rPr>
              <a:t>⑥ 保育所</a:t>
            </a:r>
          </a:p>
          <a:p>
            <a:pPr marL="266700" lvl="1" algn="just">
              <a:spcAft>
                <a:spcPts val="300"/>
              </a:spcAft>
            </a:pPr>
            <a:r>
              <a:rPr lang="ja-JP" altLang="ja-JP" sz="2000" kern="100" dirty="0">
                <a:latin typeface="Meiryo UI" panose="020B0604030504040204" pitchFamily="50" charset="-128"/>
                <a:ea typeface="Meiryo UI" panose="020B0604030504040204" pitchFamily="50" charset="-128"/>
                <a:cs typeface="Meiryo UI" panose="020B0604030504040204" pitchFamily="50" charset="-128"/>
              </a:rPr>
              <a:t>⑦ 一般廃棄物（</a:t>
            </a:r>
            <a:r>
              <a:rPr lang="ja-JP" altLang="ja-JP" sz="2000" kern="100" dirty="0" smtClean="0">
                <a:latin typeface="Meiryo UI" panose="020B0604030504040204" pitchFamily="50" charset="-128"/>
                <a:ea typeface="Meiryo UI" panose="020B0604030504040204" pitchFamily="50" charset="-128"/>
                <a:cs typeface="Meiryo UI" panose="020B0604030504040204" pitchFamily="50" charset="-128"/>
              </a:rPr>
              <a:t>収集</a:t>
            </a:r>
            <a:r>
              <a:rPr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輸送</a:t>
            </a:r>
            <a:r>
              <a:rPr lang="ja-JP" altLang="ja-JP" sz="20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2000" kern="100" dirty="0">
                <a:latin typeface="Meiryo UI" panose="020B0604030504040204" pitchFamily="50" charset="-128"/>
                <a:ea typeface="Meiryo UI" panose="020B0604030504040204" pitchFamily="50" charset="-128"/>
                <a:cs typeface="Meiryo UI" panose="020B0604030504040204" pitchFamily="50" charset="-128"/>
              </a:rPr>
              <a:t>焼却）</a:t>
            </a:r>
          </a:p>
          <a:p>
            <a:pPr marL="266700" lvl="1" algn="just">
              <a:spcAft>
                <a:spcPts val="300"/>
              </a:spcAft>
            </a:pPr>
            <a:r>
              <a:rPr lang="ja-JP" altLang="ja-JP" sz="2000" kern="100" dirty="0">
                <a:latin typeface="Meiryo UI" panose="020B0604030504040204" pitchFamily="50" charset="-128"/>
                <a:ea typeface="Meiryo UI" panose="020B0604030504040204" pitchFamily="50" charset="-128"/>
                <a:cs typeface="Meiryo UI" panose="020B0604030504040204" pitchFamily="50" charset="-128"/>
              </a:rPr>
              <a:t>⑧ 中央</a:t>
            </a:r>
            <a:r>
              <a:rPr lang="ja-JP" altLang="ja-JP" sz="2000" kern="100" dirty="0" smtClean="0">
                <a:latin typeface="Meiryo UI" panose="020B0604030504040204" pitchFamily="50" charset="-128"/>
                <a:ea typeface="Meiryo UI" panose="020B0604030504040204" pitchFamily="50" charset="-128"/>
                <a:cs typeface="Meiryo UI" panose="020B0604030504040204" pitchFamily="50" charset="-128"/>
              </a:rPr>
              <a:t>卸売市場</a:t>
            </a:r>
            <a:r>
              <a:rPr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ja-JP" sz="2000" kern="100" dirty="0">
              <a:latin typeface="Meiryo UI" panose="020B0604030504040204" pitchFamily="50" charset="-128"/>
              <a:ea typeface="Meiryo UI" panose="020B0604030504040204" pitchFamily="50" charset="-128"/>
              <a:cs typeface="Meiryo UI" panose="020B0604030504040204" pitchFamily="50" charset="-128"/>
            </a:endParaRPr>
          </a:p>
          <a:p>
            <a:pPr marL="266700" lvl="1" algn="just">
              <a:spcAft>
                <a:spcPts val="300"/>
              </a:spcAft>
            </a:pPr>
            <a:r>
              <a:rPr lang="ja-JP" altLang="ja-JP" sz="2000" kern="100" dirty="0">
                <a:latin typeface="Meiryo UI" panose="020B0604030504040204" pitchFamily="50" charset="-128"/>
                <a:ea typeface="Meiryo UI" panose="020B0604030504040204" pitchFamily="50" charset="-128"/>
                <a:cs typeface="Meiryo UI" panose="020B0604030504040204" pitchFamily="50" charset="-128"/>
              </a:rPr>
              <a:t>⑨ 高速</a:t>
            </a:r>
            <a:r>
              <a:rPr lang="ja-JP" altLang="ja-JP" sz="2000" kern="100" dirty="0" smtClean="0">
                <a:latin typeface="Meiryo UI" panose="020B0604030504040204" pitchFamily="50" charset="-128"/>
                <a:ea typeface="Meiryo UI" panose="020B0604030504040204" pitchFamily="50" charset="-128"/>
                <a:cs typeface="Meiryo UI" panose="020B0604030504040204" pitchFamily="50" charset="-128"/>
              </a:rPr>
              <a:t>道路</a:t>
            </a:r>
            <a:endParaRPr lang="en-US" altLang="ja-JP" sz="20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spcAft>
                <a:spcPts val="300"/>
              </a:spcAft>
            </a:pPr>
            <a:endParaRPr lang="en-US" altLang="ja-JP" sz="20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just">
              <a:spcAft>
                <a:spcPts val="300"/>
              </a:spcAft>
            </a:pPr>
            <a:r>
              <a:rPr lang="ja-JP" altLang="en-US" sz="2000" b="1" u="sng" kern="100" dirty="0" smtClean="0">
                <a:latin typeface="Meiryo UI" panose="020B0604030504040204" pitchFamily="50" charset="-128"/>
                <a:ea typeface="Meiryo UI" panose="020B0604030504040204" pitchFamily="50" charset="-128"/>
                <a:cs typeface="Meiryo UI" panose="020B0604030504040204" pitchFamily="50" charset="-128"/>
              </a:rPr>
              <a:t>地方独立行政法人化</a:t>
            </a:r>
            <a:endParaRPr lang="ja-JP" altLang="ja-JP" sz="2000" b="1" u="sng" kern="100" dirty="0">
              <a:latin typeface="Meiryo UI" panose="020B0604030504040204" pitchFamily="50" charset="-128"/>
              <a:ea typeface="Meiryo UI" panose="020B0604030504040204" pitchFamily="50" charset="-128"/>
              <a:cs typeface="Meiryo UI" panose="020B0604030504040204" pitchFamily="50" charset="-128"/>
            </a:endParaRPr>
          </a:p>
          <a:p>
            <a:pPr marL="266700" lvl="1" algn="just">
              <a:spcAft>
                <a:spcPts val="300"/>
              </a:spcAft>
            </a:pPr>
            <a:r>
              <a:rPr lang="ja-JP" altLang="ja-JP" sz="2000" kern="100" dirty="0">
                <a:latin typeface="Meiryo UI" panose="020B0604030504040204" pitchFamily="50" charset="-128"/>
                <a:ea typeface="Meiryo UI" panose="020B0604030504040204" pitchFamily="50" charset="-128"/>
                <a:cs typeface="Meiryo UI" panose="020B0604030504040204" pitchFamily="50" charset="-128"/>
              </a:rPr>
              <a:t>① </a:t>
            </a:r>
            <a:r>
              <a:rPr lang="ja-JP" altLang="ja-JP" sz="2000" kern="100" dirty="0" smtClean="0">
                <a:latin typeface="Meiryo UI" panose="020B0604030504040204" pitchFamily="50" charset="-128"/>
                <a:ea typeface="Meiryo UI" panose="020B0604030504040204" pitchFamily="50" charset="-128"/>
                <a:cs typeface="Meiryo UI" panose="020B0604030504040204" pitchFamily="50" charset="-128"/>
              </a:rPr>
              <a:t>病</a:t>
            </a:r>
            <a:r>
              <a:rPr lang="ja-JP" altLang="en-US" sz="2000" kern="100" dirty="0">
                <a:latin typeface="Meiryo UI" panose="020B0604030504040204" pitchFamily="50" charset="-128"/>
                <a:ea typeface="Meiryo UI" panose="020B0604030504040204" pitchFamily="50" charset="-128"/>
                <a:cs typeface="Meiryo UI" panose="020B0604030504040204" pitchFamily="50" charset="-128"/>
              </a:rPr>
              <a:t> 　</a:t>
            </a:r>
            <a:r>
              <a:rPr lang="ja-JP" altLang="ja-JP" sz="2000" kern="100" dirty="0" smtClean="0">
                <a:latin typeface="Meiryo UI" panose="020B0604030504040204" pitchFamily="50" charset="-128"/>
                <a:ea typeface="Meiryo UI" panose="020B0604030504040204" pitchFamily="50" charset="-128"/>
                <a:cs typeface="Meiryo UI" panose="020B0604030504040204" pitchFamily="50" charset="-128"/>
              </a:rPr>
              <a:t>院</a:t>
            </a:r>
            <a:endParaRPr lang="ja-JP" altLang="ja-JP" sz="2000" kern="100" dirty="0">
              <a:latin typeface="Meiryo UI" panose="020B0604030504040204" pitchFamily="50" charset="-128"/>
              <a:ea typeface="Meiryo UI" panose="020B0604030504040204" pitchFamily="50" charset="-128"/>
              <a:cs typeface="Meiryo UI" panose="020B0604030504040204" pitchFamily="50" charset="-128"/>
            </a:endParaRPr>
          </a:p>
          <a:p>
            <a:pPr marL="266700" lvl="1" algn="just">
              <a:spcAft>
                <a:spcPts val="300"/>
              </a:spcAft>
            </a:pPr>
            <a:r>
              <a:rPr lang="ja-JP" altLang="ja-JP" sz="2000" kern="100" dirty="0">
                <a:latin typeface="Meiryo UI" panose="020B0604030504040204" pitchFamily="50" charset="-128"/>
                <a:ea typeface="Meiryo UI" panose="020B0604030504040204" pitchFamily="50" charset="-128"/>
                <a:cs typeface="Meiryo UI" panose="020B0604030504040204" pitchFamily="50" charset="-128"/>
              </a:rPr>
              <a:t>② 博物館</a:t>
            </a:r>
          </a:p>
          <a:p>
            <a:pPr marL="266700" lvl="1" algn="just">
              <a:spcAft>
                <a:spcPts val="300"/>
              </a:spcAft>
            </a:pPr>
            <a:r>
              <a:rPr lang="ja-JP" altLang="ja-JP" sz="2000" kern="100" dirty="0">
                <a:latin typeface="Meiryo UI" panose="020B0604030504040204" pitchFamily="50" charset="-128"/>
                <a:ea typeface="Meiryo UI" panose="020B0604030504040204" pitchFamily="50" charset="-128"/>
                <a:cs typeface="Meiryo UI" panose="020B0604030504040204" pitchFamily="50" charset="-128"/>
              </a:rPr>
              <a:t>③ 産業技術</a:t>
            </a:r>
            <a:r>
              <a:rPr lang="ja-JP" altLang="ja-JP" sz="2000" kern="100" dirty="0" smtClean="0">
                <a:latin typeface="Meiryo UI" panose="020B0604030504040204" pitchFamily="50" charset="-128"/>
                <a:ea typeface="Meiryo UI" panose="020B0604030504040204" pitchFamily="50" charset="-128"/>
                <a:cs typeface="Meiryo UI" panose="020B0604030504040204" pitchFamily="50" charset="-128"/>
              </a:rPr>
              <a:t>研究所</a:t>
            </a:r>
            <a:endParaRPr lang="en-US" altLang="ja-JP" sz="1600" kern="100" dirty="0">
              <a:latin typeface="Meiryo UI" panose="020B0604030504040204" pitchFamily="50" charset="-128"/>
              <a:ea typeface="Meiryo UI" panose="020B0604030504040204" pitchFamily="50" charset="-128"/>
              <a:cs typeface="Meiryo UI" panose="020B0604030504040204" pitchFamily="50" charset="-128"/>
            </a:endParaRPr>
          </a:p>
          <a:p>
            <a:pPr marL="266700" lvl="1" algn="just">
              <a:spcAft>
                <a:spcPts val="300"/>
              </a:spcAft>
            </a:pPr>
            <a:r>
              <a:rPr lang="ja-JP" altLang="ja-JP" sz="2000" kern="100" dirty="0" smtClean="0">
                <a:latin typeface="Meiryo UI" panose="020B0604030504040204" pitchFamily="50" charset="-128"/>
                <a:ea typeface="Meiryo UI" panose="020B0604030504040204" pitchFamily="50" charset="-128"/>
                <a:cs typeface="Meiryo UI" panose="020B0604030504040204" pitchFamily="50" charset="-128"/>
              </a:rPr>
              <a:t>④ 健康安全基盤研究所</a:t>
            </a:r>
            <a:r>
              <a:rPr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16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kern="1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kern="100" dirty="0" smtClean="0">
                <a:latin typeface="Meiryo UI" panose="020B0604030504040204" pitchFamily="50" charset="-128"/>
                <a:ea typeface="Meiryo UI" panose="020B0604030504040204" pitchFamily="50" charset="-128"/>
                <a:cs typeface="Meiryo UI" panose="020B0604030504040204" pitchFamily="50" charset="-128"/>
              </a:rPr>
              <a:t>17.</a:t>
            </a:r>
            <a:r>
              <a:rPr lang="ja-JP" altLang="en-US" sz="1600" kern="100" dirty="0" smtClean="0">
                <a:latin typeface="Meiryo UI" panose="020B0604030504040204" pitchFamily="50" charset="-128"/>
                <a:ea typeface="Meiryo UI" panose="020B0604030504040204" pitchFamily="50" charset="-128"/>
                <a:cs typeface="Meiryo UI" panose="020B0604030504040204" pitchFamily="50" charset="-128"/>
              </a:rPr>
              <a:t>大阪府市の</a:t>
            </a:r>
            <a:r>
              <a:rPr lang="ja-JP" altLang="ja-JP" sz="1600" kern="100" dirty="0" smtClean="0">
                <a:latin typeface="Meiryo UI" panose="020B0604030504040204" pitchFamily="50" charset="-128"/>
                <a:ea typeface="Meiryo UI" panose="020B0604030504040204" pitchFamily="50" charset="-128"/>
                <a:cs typeface="Meiryo UI" panose="020B0604030504040204" pitchFamily="50" charset="-128"/>
              </a:rPr>
              <a:t>連携</a:t>
            </a:r>
            <a:r>
              <a:rPr lang="ja-JP" altLang="en-US" sz="1600" kern="100" dirty="0" smtClean="0">
                <a:latin typeface="Meiryo UI" panose="020B0604030504040204" pitchFamily="50" charset="-128"/>
                <a:ea typeface="Meiryo UI" panose="020B0604030504040204" pitchFamily="50" charset="-128"/>
                <a:cs typeface="Meiryo UI" panose="020B0604030504040204" pitchFamily="50" charset="-128"/>
              </a:rPr>
              <a:t>」参照</a:t>
            </a:r>
            <a:r>
              <a:rPr lang="ja-JP" altLang="ja-JP" sz="1600" kern="100" dirty="0" smtClean="0">
                <a:latin typeface="Meiryo UI" panose="020B0604030504040204" pitchFamily="50" charset="-128"/>
                <a:ea typeface="Meiryo UI" panose="020B0604030504040204" pitchFamily="50" charset="-128"/>
                <a:cs typeface="Meiryo UI" panose="020B0604030504040204" pitchFamily="50" charset="-128"/>
              </a:rPr>
              <a:t>】</a:t>
            </a:r>
          </a:p>
          <a:p>
            <a:pPr marL="266700" lvl="1" algn="just">
              <a:spcAft>
                <a:spcPts val="300"/>
              </a:spcAft>
            </a:pPr>
            <a:r>
              <a:rPr lang="ja-JP" altLang="ja-JP" sz="2000" kern="100" dirty="0" smtClean="0">
                <a:latin typeface="Meiryo UI" panose="020B0604030504040204" pitchFamily="50" charset="-128"/>
                <a:ea typeface="Meiryo UI" panose="020B0604030504040204" pitchFamily="50" charset="-128"/>
                <a:cs typeface="Meiryo UI" panose="020B0604030504040204" pitchFamily="50" charset="-128"/>
              </a:rPr>
              <a:t>⑤ 大</a:t>
            </a:r>
            <a:r>
              <a:rPr lang="en-US" altLang="ja-JP" sz="20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000" kern="100" dirty="0" smtClean="0">
                <a:latin typeface="Meiryo UI" panose="020B0604030504040204" pitchFamily="50" charset="-128"/>
                <a:ea typeface="Meiryo UI" panose="020B0604030504040204" pitchFamily="50" charset="-128"/>
                <a:cs typeface="Meiryo UI" panose="020B0604030504040204" pitchFamily="50" charset="-128"/>
              </a:rPr>
              <a:t>学</a:t>
            </a:r>
            <a:endParaRPr lang="ja-JP" alt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右中かっこ 6"/>
          <p:cNvSpPr/>
          <p:nvPr/>
        </p:nvSpPr>
        <p:spPr>
          <a:xfrm>
            <a:off x="3697605" y="5697733"/>
            <a:ext cx="340360" cy="918968"/>
          </a:xfrm>
          <a:prstGeom prst="rightBrace">
            <a:avLst>
              <a:gd name="adj1" fmla="val 19583"/>
              <a:gd name="adj2" fmla="val 50000"/>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138CA411-231B-42B9-AF63-97A64194AA60}" type="slidenum">
              <a:rPr lang="ja-JP" altLang="en-US" smtClean="0"/>
              <a:pPr/>
              <a:t>267</a:t>
            </a:fld>
            <a:endParaRPr lang="ja-JP" altLang="en-US"/>
          </a:p>
        </p:txBody>
      </p:sp>
    </p:spTree>
    <p:extLst>
      <p:ext uri="{BB962C8B-B14F-4D97-AF65-F5344CB8AC3E}">
        <p14:creationId xmlns:p14="http://schemas.microsoft.com/office/powerpoint/2010/main" val="424153728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1603" y="14928"/>
            <a:ext cx="2505795" cy="257369"/>
          </a:xfrm>
          <a:prstGeom prst="rect">
            <a:avLst/>
          </a:prstGeom>
          <a:noFill/>
        </p:spPr>
        <p:txBody>
          <a:bodyPr wrap="square" lIns="36000" tIns="36000" rIns="36000" bIns="36000" rtlCol="0">
            <a:noAutofit/>
          </a:bodyPr>
          <a:lstStyle/>
          <a:p>
            <a:r>
              <a:rPr lang="ja-JP" altLang="en-US" sz="1200" dirty="0">
                <a:latin typeface="Meiryo UI" panose="020B0604030504040204" pitchFamily="50" charset="-128"/>
                <a:ea typeface="Meiryo UI" panose="020B0604030504040204" pitchFamily="50" charset="-128"/>
              </a:rPr>
              <a:t>７　</a:t>
            </a:r>
            <a:r>
              <a:rPr lang="ja-JP" altLang="en-US" sz="1200" dirty="0" smtClean="0">
                <a:latin typeface="Meiryo UI" panose="020B0604030504040204" pitchFamily="50" charset="-128"/>
                <a:ea typeface="Meiryo UI" panose="020B0604030504040204" pitchFamily="50" charset="-128"/>
              </a:rPr>
              <a:t>具体的な取組と成果 （民営化）</a:t>
            </a:r>
            <a:endParaRPr lang="ja-JP" altLang="en-US" sz="1200" dirty="0">
              <a:latin typeface="Meiryo UI" panose="020B0604030504040204" pitchFamily="50" charset="-128"/>
              <a:ea typeface="Meiryo UI" panose="020B0604030504040204" pitchFamily="50" charset="-128"/>
            </a:endParaRPr>
          </a:p>
        </p:txBody>
      </p:sp>
      <p:sp>
        <p:nvSpPr>
          <p:cNvPr id="3" name="角丸四角形 2"/>
          <p:cNvSpPr/>
          <p:nvPr/>
        </p:nvSpPr>
        <p:spPr>
          <a:xfrm>
            <a:off x="300244" y="2099310"/>
            <a:ext cx="2727619" cy="4378144"/>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6070303" y="2099309"/>
            <a:ext cx="2814391" cy="4378145"/>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331472" y="1097857"/>
            <a:ext cx="8648755" cy="830997"/>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年度以降、景気の緩やかな回復による雇用情勢の改善や大阪市の人口増加、外国人</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旅行客</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増加などにより、乗車人員の回復基調が続いて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いた。</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○しかし、長期的には、少子高齢化など人口減少により、乗車人員の減少が続くと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見込まれた。</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13306" y="2235786"/>
            <a:ext cx="2323016" cy="338554"/>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当初の方向性</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6067353" y="2234706"/>
            <a:ext cx="2869342"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現在の状況</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年度末）</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399337" y="2692550"/>
            <a:ext cx="2531619" cy="1323439"/>
          </a:xfrm>
          <a:prstGeom prst="rect">
            <a:avLst/>
          </a:prstGeom>
          <a:noFill/>
        </p:spPr>
        <p:txBody>
          <a:bodyPr wrap="square" rtlCol="0">
            <a:spAutoFit/>
          </a:bodyPr>
          <a:lstStyle/>
          <a:p>
            <a:pPr marL="177800" indent="-1778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●上下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（運行・運営、施設保有</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）一体での民営化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●当面の経営改善方策の実施</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3190264" y="3112183"/>
            <a:ext cx="2828037" cy="2067233"/>
          </a:xfrm>
          <a:prstGeom prst="rect">
            <a:avLst/>
          </a:prstGeom>
          <a:noFill/>
        </p:spPr>
        <p:txBody>
          <a:bodyPr wrap="square" rtlCol="0">
            <a:spAutoFit/>
          </a:bodyPr>
          <a:lstStyle/>
          <a:p>
            <a:pPr marL="177800" indent="-177800">
              <a:lnSpc>
                <a:spcPts val="1400"/>
              </a:lnSpc>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公営でも可能なサービス</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向上を実施。</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defRPr/>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defRPr/>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運賃</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値下げ</a:t>
            </a:r>
          </a:p>
          <a:p>
            <a:pPr marL="177800" indent="-177800">
              <a:lnSpc>
                <a:spcPts val="1400"/>
              </a:lnSpc>
              <a:defRPr/>
            </a:pP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defRPr/>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終発時間の</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延長</a:t>
            </a:r>
          </a:p>
          <a:p>
            <a:pPr marL="177800" indent="-177800">
              <a:lnSpc>
                <a:spcPts val="1400"/>
              </a:lnSpc>
              <a:defRPr/>
            </a:pP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defRPr/>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快適</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な</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トイレへ</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の改修</a:t>
            </a:r>
          </a:p>
          <a:p>
            <a:pPr marL="177800" indent="-177800">
              <a:lnSpc>
                <a:spcPts val="1400"/>
              </a:lnSpc>
              <a:defRPr/>
            </a:pP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defRPr/>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地下鉄</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売店</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のリニューアル</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defRPr/>
            </a:pP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defRPr/>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駅</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ナカ事業の</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展開</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ホームベース 8"/>
          <p:cNvSpPr/>
          <p:nvPr/>
        </p:nvSpPr>
        <p:spPr>
          <a:xfrm>
            <a:off x="3302760" y="2144235"/>
            <a:ext cx="2508235" cy="600504"/>
          </a:xfrm>
          <a:prstGeom prst="homePlate">
            <a:avLst>
              <a:gd name="adj" fmla="val 4545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45066" y="746324"/>
            <a:ext cx="1663251" cy="338554"/>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（背　　景）</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6238999" y="2774093"/>
            <a:ext cx="2526049" cy="3323987"/>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大阪市</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高速電気軌道株式会社（</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Osaka Metro</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）に地下鉄事業を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引き継ぎ（</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2018.4.1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乗車</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人員の回復や人件費の削減等により、</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2015</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年度決算において、過去最高の当年度</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損益（</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375</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億円）を達成</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ただし</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年度</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決算に</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おいて、バス事業の終結処理や高速鉄道事業の民営化処理を特別損失に計上したことなどにより、当年度黒字（</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29</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億円</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2536322" y="72242"/>
            <a:ext cx="3919816"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rPr>
              <a:t>① 地下鉄</a:t>
            </a:r>
            <a:endParaRPr lang="ja-JP" altLang="en-US" sz="2000" dirty="0">
              <a:latin typeface="Meiryo UI" panose="020B0604030504040204" pitchFamily="50" charset="-128"/>
              <a:ea typeface="Meiryo UI" panose="020B0604030504040204" pitchFamily="50" charset="-128"/>
            </a:endParaRPr>
          </a:p>
        </p:txBody>
      </p:sp>
      <p:sp>
        <p:nvSpPr>
          <p:cNvPr id="23" name="大かっこ 22"/>
          <p:cNvSpPr/>
          <p:nvPr/>
        </p:nvSpPr>
        <p:spPr>
          <a:xfrm>
            <a:off x="6238998" y="3969821"/>
            <a:ext cx="2526049" cy="2328314"/>
          </a:xfrm>
          <a:prstGeom prst="bracketPair">
            <a:avLst>
              <a:gd name="adj" fmla="val 6784"/>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endParaRPr kumimoji="1" lang="ja-JP" altLang="en-US"/>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268</a:t>
            </a:fld>
            <a:endParaRPr lang="ja-JP" altLang="en-US"/>
          </a:p>
        </p:txBody>
      </p:sp>
    </p:spTree>
    <p:extLst>
      <p:ext uri="{BB962C8B-B14F-4D97-AF65-F5344CB8AC3E}">
        <p14:creationId xmlns:p14="http://schemas.microsoft.com/office/powerpoint/2010/main" val="419391526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線コネクタ 33"/>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11603" y="14928"/>
            <a:ext cx="2505795" cy="257369"/>
          </a:xfrm>
          <a:prstGeom prst="rect">
            <a:avLst/>
          </a:prstGeom>
          <a:noFill/>
        </p:spPr>
        <p:txBody>
          <a:bodyPr wrap="square" lIns="36000" tIns="36000" rIns="36000" bIns="36000" rtlCol="0">
            <a:noAutofit/>
          </a:bodyPr>
          <a:lstStyle/>
          <a:p>
            <a:r>
              <a:rPr lang="ja-JP" altLang="en-US" sz="1200" dirty="0">
                <a:latin typeface="Meiryo UI" panose="020B0604030504040204" pitchFamily="50" charset="-128"/>
                <a:ea typeface="Meiryo UI" panose="020B0604030504040204" pitchFamily="50" charset="-128"/>
              </a:rPr>
              <a:t>７　</a:t>
            </a:r>
            <a:r>
              <a:rPr lang="ja-JP" altLang="en-US" sz="1200" dirty="0" smtClean="0">
                <a:latin typeface="Meiryo UI" panose="020B0604030504040204" pitchFamily="50" charset="-128"/>
                <a:ea typeface="Meiryo UI" panose="020B0604030504040204" pitchFamily="50" charset="-128"/>
              </a:rPr>
              <a:t>具体的な取組と成果 （民営化）</a:t>
            </a:r>
            <a:endParaRPr lang="ja-JP" altLang="en-US" sz="1200" dirty="0">
              <a:latin typeface="Meiryo UI" panose="020B0604030504040204" pitchFamily="50" charset="-128"/>
              <a:ea typeface="Meiryo UI" panose="020B0604030504040204" pitchFamily="50" charset="-128"/>
            </a:endParaRPr>
          </a:p>
        </p:txBody>
      </p:sp>
      <p:sp>
        <p:nvSpPr>
          <p:cNvPr id="44" name="正方形/長方形 43"/>
          <p:cNvSpPr/>
          <p:nvPr/>
        </p:nvSpPr>
        <p:spPr>
          <a:xfrm>
            <a:off x="145066" y="682824"/>
            <a:ext cx="2733533"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（主な改革取組経過）</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2536322" y="72242"/>
            <a:ext cx="3919816"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rPr>
              <a:t>① 地下鉄</a:t>
            </a:r>
            <a:endParaRPr lang="ja-JP" altLang="en-US" sz="2000" dirty="0">
              <a:latin typeface="Meiryo UI" panose="020B0604030504040204" pitchFamily="50" charset="-128"/>
              <a:ea typeface="Meiryo UI" panose="020B0604030504040204" pitchFamily="50" charset="-128"/>
            </a:endParaRPr>
          </a:p>
        </p:txBody>
      </p:sp>
      <p:graphicFrame>
        <p:nvGraphicFramePr>
          <p:cNvPr id="31" name="表 30"/>
          <p:cNvGraphicFramePr>
            <a:graphicFrameLocks noGrp="1"/>
          </p:cNvGraphicFramePr>
          <p:nvPr>
            <p:extLst/>
          </p:nvPr>
        </p:nvGraphicFramePr>
        <p:xfrm>
          <a:off x="316520" y="1078016"/>
          <a:ext cx="8560118" cy="5625257"/>
        </p:xfrm>
        <a:graphic>
          <a:graphicData uri="http://schemas.openxmlformats.org/drawingml/2006/table">
            <a:tbl>
              <a:tblPr>
                <a:tableStyleId>{5940675A-B579-460E-94D1-54222C63F5DA}</a:tableStyleId>
              </a:tblPr>
              <a:tblGrid>
                <a:gridCol w="711200">
                  <a:extLst>
                    <a:ext uri="{9D8B030D-6E8A-4147-A177-3AD203B41FA5}">
                      <a16:colId xmlns="" xmlns:a16="http://schemas.microsoft.com/office/drawing/2014/main" val="20000"/>
                    </a:ext>
                  </a:extLst>
                </a:gridCol>
                <a:gridCol w="965200">
                  <a:extLst>
                    <a:ext uri="{9D8B030D-6E8A-4147-A177-3AD203B41FA5}">
                      <a16:colId xmlns="" xmlns:a16="http://schemas.microsoft.com/office/drawing/2014/main" val="20001"/>
                    </a:ext>
                  </a:extLst>
                </a:gridCol>
                <a:gridCol w="133400">
                  <a:extLst>
                    <a:ext uri="{9D8B030D-6E8A-4147-A177-3AD203B41FA5}">
                      <a16:colId xmlns="" xmlns:a16="http://schemas.microsoft.com/office/drawing/2014/main" val="20002"/>
                    </a:ext>
                  </a:extLst>
                </a:gridCol>
                <a:gridCol w="991378">
                  <a:extLst>
                    <a:ext uri="{9D8B030D-6E8A-4147-A177-3AD203B41FA5}">
                      <a16:colId xmlns="" xmlns:a16="http://schemas.microsoft.com/office/drawing/2014/main" val="20003"/>
                    </a:ext>
                  </a:extLst>
                </a:gridCol>
                <a:gridCol w="991378">
                  <a:extLst>
                    <a:ext uri="{9D8B030D-6E8A-4147-A177-3AD203B41FA5}">
                      <a16:colId xmlns="" xmlns:a16="http://schemas.microsoft.com/office/drawing/2014/main" val="20004"/>
                    </a:ext>
                  </a:extLst>
                </a:gridCol>
                <a:gridCol w="991378">
                  <a:extLst>
                    <a:ext uri="{9D8B030D-6E8A-4147-A177-3AD203B41FA5}">
                      <a16:colId xmlns="" xmlns:a16="http://schemas.microsoft.com/office/drawing/2014/main" val="20005"/>
                    </a:ext>
                  </a:extLst>
                </a:gridCol>
                <a:gridCol w="991378">
                  <a:extLst>
                    <a:ext uri="{9D8B030D-6E8A-4147-A177-3AD203B41FA5}">
                      <a16:colId xmlns="" xmlns:a16="http://schemas.microsoft.com/office/drawing/2014/main" val="20006"/>
                    </a:ext>
                  </a:extLst>
                </a:gridCol>
                <a:gridCol w="991378">
                  <a:extLst>
                    <a:ext uri="{9D8B030D-6E8A-4147-A177-3AD203B41FA5}">
                      <a16:colId xmlns="" xmlns:a16="http://schemas.microsoft.com/office/drawing/2014/main" val="20007"/>
                    </a:ext>
                  </a:extLst>
                </a:gridCol>
                <a:gridCol w="1148659">
                  <a:extLst>
                    <a:ext uri="{9D8B030D-6E8A-4147-A177-3AD203B41FA5}">
                      <a16:colId xmlns="" xmlns:a16="http://schemas.microsoft.com/office/drawing/2014/main" val="20008"/>
                    </a:ext>
                  </a:extLst>
                </a:gridCol>
                <a:gridCol w="644769">
                  <a:extLst>
                    <a:ext uri="{9D8B030D-6E8A-4147-A177-3AD203B41FA5}">
                      <a16:colId xmlns="" xmlns:a16="http://schemas.microsoft.com/office/drawing/2014/main" val="20009"/>
                    </a:ext>
                  </a:extLst>
                </a:gridCol>
              </a:tblGrid>
              <a:tr h="252553">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TlToBr w="12700" cap="flat" cmpd="sng" algn="ctr">
                      <a:solidFill>
                        <a:schemeClr val="tx1"/>
                      </a:solidFill>
                      <a:prstDash val="solid"/>
                      <a:round/>
                      <a:headEnd type="none" w="med" len="med"/>
                      <a:tailEnd type="none" w="med" len="med"/>
                    </a:lnTlToBr>
                    <a:solidFill>
                      <a:schemeClr val="accent4">
                        <a:lumMod val="40000"/>
                        <a:lumOff val="60000"/>
                      </a:schemeClr>
                    </a:solidFill>
                  </a:tcPr>
                </a:tc>
                <a:tc hMerge="1">
                  <a:txBody>
                    <a:bodyPr/>
                    <a:lstStyle/>
                    <a:p>
                      <a:pPr algn="ctr" fontAlgn="ctr"/>
                      <a:endParaRPr lang="ja-JP" altLang="en-US" sz="12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ctr" fontAlgn="ct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extLst>
                  <a:ext uri="{0D108BD9-81ED-4DB2-BD59-A6C34878D82A}">
                    <a16:rowId xmlns="" xmlns:a16="http://schemas.microsoft.com/office/drawing/2014/main" val="10000"/>
                  </a:ext>
                </a:extLst>
              </a:tr>
              <a:tr h="53177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lnB w="12700" cap="flat" cmpd="sng" algn="ctr">
                      <a:noFill/>
                      <a:prstDash val="solid"/>
                      <a:round/>
                      <a:headEnd type="none" w="med" len="med"/>
                      <a:tailEnd type="none" w="med" len="med"/>
                    </a:lnB>
                    <a:solidFill>
                      <a:schemeClr val="accent4">
                        <a:lumMod val="40000"/>
                        <a:lumOff val="60000"/>
                      </a:schemeClr>
                    </a:solidFill>
                  </a:tcPr>
                </a:tc>
                <a:tc>
                  <a:txBody>
                    <a:bodyPr/>
                    <a:lstStyle/>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運賃</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値下げ</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extLst>
                  <a:ext uri="{0D108BD9-81ED-4DB2-BD59-A6C34878D82A}">
                    <a16:rowId xmlns="" xmlns:a16="http://schemas.microsoft.com/office/drawing/2014/main" val="10001"/>
                  </a:ext>
                </a:extLst>
              </a:tr>
              <a:tr h="53177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40000"/>
                        <a:lumOff val="60000"/>
                      </a:schemeClr>
                    </a:solidFill>
                  </a:tcPr>
                </a:tc>
                <a:tc>
                  <a:txBody>
                    <a:bodyPr/>
                    <a:lstStyle/>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終発時間の</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延長</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extLst>
                  <a:ext uri="{0D108BD9-81ED-4DB2-BD59-A6C34878D82A}">
                    <a16:rowId xmlns="" xmlns:a16="http://schemas.microsoft.com/office/drawing/2014/main" val="10002"/>
                  </a:ext>
                </a:extLst>
              </a:tr>
              <a:tr h="53177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サービス</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r>
                      <a:b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b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向上</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40000"/>
                        <a:lumOff val="60000"/>
                      </a:schemeClr>
                    </a:solidFill>
                  </a:tcPr>
                </a:tc>
                <a:tc>
                  <a:txBody>
                    <a:bodyPr/>
                    <a:lstStyle/>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快適なトイレ</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1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への</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改修</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extLst>
                  <a:ext uri="{0D108BD9-81ED-4DB2-BD59-A6C34878D82A}">
                    <a16:rowId xmlns="" xmlns:a16="http://schemas.microsoft.com/office/drawing/2014/main" val="10003"/>
                  </a:ext>
                </a:extLst>
              </a:tr>
              <a:tr h="53177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40000"/>
                        <a:lumOff val="60000"/>
                      </a:schemeClr>
                    </a:solidFill>
                  </a:tcPr>
                </a:tc>
                <a:tc>
                  <a:txBody>
                    <a:bodyPr/>
                    <a:lstStyle/>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地下鉄売店</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のリニューアル</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extLst>
                  <a:ext uri="{0D108BD9-81ED-4DB2-BD59-A6C34878D82A}">
                    <a16:rowId xmlns="" xmlns:a16="http://schemas.microsoft.com/office/drawing/2014/main" val="10004"/>
                  </a:ext>
                </a:extLst>
              </a:tr>
              <a:tr h="531772">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lnT w="12700" cap="flat" cmpd="sng" algn="ctr">
                      <a:noFill/>
                      <a:prstDash val="solid"/>
                      <a:round/>
                      <a:headEnd type="none" w="med" len="med"/>
                      <a:tailEnd type="none" w="med" len="med"/>
                    </a:lnT>
                    <a:solidFill>
                      <a:schemeClr val="accent4">
                        <a:lumMod val="40000"/>
                        <a:lumOff val="60000"/>
                      </a:schemeClr>
                    </a:solidFill>
                  </a:tcPr>
                </a:tc>
                <a:tc>
                  <a:txBody>
                    <a:bodyPr/>
                    <a:lstStyle/>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駅ナカ事業</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の展開</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solidFill>
                      <a:schemeClr val="accent4">
                        <a:lumMod val="40000"/>
                        <a:lumOff val="60000"/>
                      </a:schemeClr>
                    </a:solidFill>
                  </a:tcPr>
                </a:tc>
                <a:tc>
                  <a:txBody>
                    <a:bodyPr/>
                    <a:lstStyle/>
                    <a:p>
                      <a:pPr algn="l" fontAlgn="ct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extLst>
                  <a:ext uri="{0D108BD9-81ED-4DB2-BD59-A6C34878D82A}">
                    <a16:rowId xmlns="" xmlns:a16="http://schemas.microsoft.com/office/drawing/2014/main" val="10005"/>
                  </a:ext>
                </a:extLst>
              </a:tr>
              <a:tr h="934996">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収支の改善</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solidFill>
                      <a:schemeClr val="accent4">
                        <a:lumMod val="40000"/>
                        <a:lumOff val="60000"/>
                      </a:schemeClr>
                    </a:solidFill>
                  </a:tcPr>
                </a:tc>
                <a:tc hMerge="1">
                  <a:txBody>
                    <a:bodyPr/>
                    <a:lstStyle/>
                    <a:p>
                      <a:pPr algn="l" fontAlgn="ct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extLst>
                  <a:ext uri="{0D108BD9-81ED-4DB2-BD59-A6C34878D82A}">
                    <a16:rowId xmlns="" xmlns:a16="http://schemas.microsoft.com/office/drawing/2014/main" val="10006"/>
                  </a:ext>
                </a:extLst>
              </a:tr>
              <a:tr h="1778848">
                <a:tc grid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経営形態の見直し</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solidFill>
                      <a:schemeClr val="accent4">
                        <a:lumMod val="40000"/>
                        <a:lumOff val="60000"/>
                      </a:schemeClr>
                    </a:solidFill>
                  </a:tcPr>
                </a:tc>
                <a:tc hMerge="1">
                  <a:txBody>
                    <a:bodyPr/>
                    <a:lstStyle/>
                    <a:p>
                      <a:pPr algn="l" fontAlgn="ct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extLst>
                  <a:ext uri="{0D108BD9-81ED-4DB2-BD59-A6C34878D82A}">
                    <a16:rowId xmlns="" xmlns:a16="http://schemas.microsoft.com/office/drawing/2014/main" val="10007"/>
                  </a:ext>
                </a:extLst>
              </a:tr>
            </a:tbl>
          </a:graphicData>
        </a:graphic>
      </p:graphicFrame>
      <p:sp>
        <p:nvSpPr>
          <p:cNvPr id="33" name="ホームベース 32"/>
          <p:cNvSpPr/>
          <p:nvPr/>
        </p:nvSpPr>
        <p:spPr>
          <a:xfrm>
            <a:off x="2862758" y="1944944"/>
            <a:ext cx="5527849" cy="361245"/>
          </a:xfrm>
          <a:prstGeom prst="homePlate">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正方形/長方形 34"/>
          <p:cNvSpPr/>
          <p:nvPr/>
        </p:nvSpPr>
        <p:spPr>
          <a:xfrm>
            <a:off x="2878598" y="1950506"/>
            <a:ext cx="1598151" cy="18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●堺筋線以外</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3493367" y="2118806"/>
            <a:ext cx="1258267" cy="18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●堺筋線</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4508198" y="1950506"/>
            <a:ext cx="1947940" cy="18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●千日前線（追加延長）</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4870669" y="2115237"/>
            <a:ext cx="1930181" cy="18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●御堂筋線（追加延長）</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ホームベース 46"/>
          <p:cNvSpPr/>
          <p:nvPr/>
        </p:nvSpPr>
        <p:spPr>
          <a:xfrm>
            <a:off x="3096589" y="3512494"/>
            <a:ext cx="5294018" cy="411583"/>
          </a:xfrm>
          <a:prstGeom prst="homePlate">
            <a:avLst>
              <a:gd name="adj" fmla="val 40743"/>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3096589" y="3518020"/>
            <a:ext cx="1450411" cy="18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ekimo</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天王寺</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p:cNvSpPr/>
          <p:nvPr/>
        </p:nvSpPr>
        <p:spPr>
          <a:xfrm>
            <a:off x="3510928" y="3734551"/>
            <a:ext cx="1359741" cy="20154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ekimo</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なんば</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4368226" y="3530635"/>
            <a:ext cx="1146957" cy="18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ekimo</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梅田</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ホームベース 50"/>
          <p:cNvSpPr/>
          <p:nvPr/>
        </p:nvSpPr>
        <p:spPr>
          <a:xfrm>
            <a:off x="4119250" y="1406027"/>
            <a:ext cx="4271357" cy="360000"/>
          </a:xfrm>
          <a:prstGeom prst="homePlate">
            <a:avLst>
              <a:gd name="adj" fmla="val 47354"/>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正方形/長方形 51"/>
          <p:cNvSpPr/>
          <p:nvPr/>
        </p:nvSpPr>
        <p:spPr>
          <a:xfrm>
            <a:off x="4104204" y="1421069"/>
            <a:ext cx="1084009" cy="37147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●初乗り運賃</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値下げ</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正方形/長方形 52"/>
          <p:cNvSpPr/>
          <p:nvPr/>
        </p:nvSpPr>
        <p:spPr>
          <a:xfrm>
            <a:off x="6993898" y="1400396"/>
            <a:ext cx="1118052" cy="34277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●２区運賃</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値下げ</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p:cNvSpPr/>
          <p:nvPr/>
        </p:nvSpPr>
        <p:spPr>
          <a:xfrm>
            <a:off x="5754211" y="3474394"/>
            <a:ext cx="1572493" cy="4679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●新大阪</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新なにわ大食堂</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ホームベース 54"/>
          <p:cNvSpPr/>
          <p:nvPr/>
        </p:nvSpPr>
        <p:spPr>
          <a:xfrm>
            <a:off x="2499633" y="3003881"/>
            <a:ext cx="1436734" cy="379607"/>
          </a:xfrm>
          <a:prstGeom prst="homePlate">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正方形/長方形 55"/>
          <p:cNvSpPr/>
          <p:nvPr/>
        </p:nvSpPr>
        <p:spPr>
          <a:xfrm>
            <a:off x="2517398" y="3038691"/>
            <a:ext cx="1283075" cy="18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51</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店</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ホームベース 57"/>
          <p:cNvSpPr/>
          <p:nvPr/>
        </p:nvSpPr>
        <p:spPr>
          <a:xfrm>
            <a:off x="2725957" y="2474081"/>
            <a:ext cx="5664650" cy="360000"/>
          </a:xfrm>
          <a:prstGeom prst="homePlate">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p:nvPr/>
        </p:nvSpPr>
        <p:spPr>
          <a:xfrm>
            <a:off x="2731299" y="2484779"/>
            <a:ext cx="1315327" cy="31687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●トイレ改修</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正方形/長方形 59"/>
          <p:cNvSpPr/>
          <p:nvPr/>
        </p:nvSpPr>
        <p:spPr>
          <a:xfrm>
            <a:off x="3872886" y="2431817"/>
            <a:ext cx="1072784" cy="418284"/>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年度末</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40/112</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駅</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済</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正方形/長方形 60"/>
          <p:cNvSpPr/>
          <p:nvPr/>
        </p:nvSpPr>
        <p:spPr>
          <a:xfrm>
            <a:off x="7196790" y="2441665"/>
            <a:ext cx="1030109" cy="45212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年度末</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108/112</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駅</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済</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ホームベース 61"/>
          <p:cNvSpPr/>
          <p:nvPr/>
        </p:nvSpPr>
        <p:spPr>
          <a:xfrm>
            <a:off x="2166220" y="4106363"/>
            <a:ext cx="6224387" cy="734134"/>
          </a:xfrm>
          <a:prstGeom prst="homePlate">
            <a:avLst>
              <a:gd name="adj" fmla="val 20319"/>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正方形/長方形 62"/>
          <p:cNvSpPr/>
          <p:nvPr/>
        </p:nvSpPr>
        <p:spPr>
          <a:xfrm>
            <a:off x="2173900" y="4344846"/>
            <a:ext cx="928073"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給与</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カット</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最大</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200"/>
              </a:lnSpc>
            </a:pP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正方形/長方形 63"/>
          <p:cNvSpPr/>
          <p:nvPr/>
        </p:nvSpPr>
        <p:spPr>
          <a:xfrm>
            <a:off x="3115639" y="4363960"/>
            <a:ext cx="928073"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給与</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カット</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最大</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200"/>
              </a:lnSpc>
            </a:pP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正方形/長方形 64"/>
          <p:cNvSpPr/>
          <p:nvPr/>
        </p:nvSpPr>
        <p:spPr>
          <a:xfrm>
            <a:off x="4104205" y="4355805"/>
            <a:ext cx="1013584"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給与</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カット</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昇給停止等</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正方形/長方形 65"/>
          <p:cNvSpPr/>
          <p:nvPr/>
        </p:nvSpPr>
        <p:spPr>
          <a:xfrm>
            <a:off x="5096136" y="4283084"/>
            <a:ext cx="928073"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給与</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カット</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正方形/長方形 66"/>
          <p:cNvSpPr/>
          <p:nvPr/>
        </p:nvSpPr>
        <p:spPr>
          <a:xfrm>
            <a:off x="6087678" y="4302282"/>
            <a:ext cx="928073"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給与</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カット</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正方形/長方形 67"/>
          <p:cNvSpPr/>
          <p:nvPr/>
        </p:nvSpPr>
        <p:spPr>
          <a:xfrm>
            <a:off x="7073230" y="4292609"/>
            <a:ext cx="928073"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給与</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カット</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ホームベース 68"/>
          <p:cNvSpPr/>
          <p:nvPr/>
        </p:nvSpPr>
        <p:spPr>
          <a:xfrm>
            <a:off x="2166220" y="4998152"/>
            <a:ext cx="6224387" cy="1620000"/>
          </a:xfrm>
          <a:prstGeom prst="homePlate">
            <a:avLst>
              <a:gd name="adj" fmla="val 9537"/>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p:cNvSpPr/>
          <p:nvPr/>
        </p:nvSpPr>
        <p:spPr>
          <a:xfrm>
            <a:off x="2200038" y="5012625"/>
            <a:ext cx="1043958" cy="4998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●交通局長の</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民間人材登用</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正方形/長方形 70"/>
          <p:cNvSpPr/>
          <p:nvPr/>
        </p:nvSpPr>
        <p:spPr>
          <a:xfrm>
            <a:off x="2371762" y="5514404"/>
            <a:ext cx="1043958" cy="38745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●民営化推進室</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設置</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正方形/長方形 71"/>
          <p:cNvSpPr/>
          <p:nvPr/>
        </p:nvSpPr>
        <p:spPr>
          <a:xfrm>
            <a:off x="3484254" y="5514271"/>
            <a:ext cx="1043958" cy="38745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●交通政策室</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設置</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正方形/長方形 72"/>
          <p:cNvSpPr/>
          <p:nvPr/>
        </p:nvSpPr>
        <p:spPr>
          <a:xfrm>
            <a:off x="7164653" y="5216074"/>
            <a:ext cx="1062246" cy="39044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●都市交通局設置</a:t>
            </a:r>
            <a:endParaRPr lang="en-US" altLang="ja-JP" sz="1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(7</a:t>
            </a:r>
            <a:r>
              <a:rPr lang="ja-JP" altLang="en-US" sz="1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4" name="正方形/長方形 73"/>
          <p:cNvSpPr/>
          <p:nvPr/>
        </p:nvSpPr>
        <p:spPr>
          <a:xfrm>
            <a:off x="7043637" y="5015898"/>
            <a:ext cx="1414912" cy="21383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●準備会社設立</a:t>
            </a:r>
            <a:r>
              <a:rPr lang="en-US" altLang="ja-JP" sz="1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正方形/長方形 74"/>
          <p:cNvSpPr/>
          <p:nvPr/>
        </p:nvSpPr>
        <p:spPr>
          <a:xfrm>
            <a:off x="5286681" y="5479461"/>
            <a:ext cx="2543976" cy="2525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96</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条条例案</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手続き条例案</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可決</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正方形/長方形 75"/>
          <p:cNvSpPr/>
          <p:nvPr/>
        </p:nvSpPr>
        <p:spPr>
          <a:xfrm>
            <a:off x="6368742" y="5739257"/>
            <a:ext cx="1642129" cy="3789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1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●「事業の引継ぎに関する</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基本方針案」可決</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正方形/長方形 76"/>
          <p:cNvSpPr/>
          <p:nvPr/>
        </p:nvSpPr>
        <p:spPr>
          <a:xfrm>
            <a:off x="6627671" y="6131448"/>
            <a:ext cx="1642129" cy="45341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100"/>
              </a:lnSpc>
            </a:pPr>
            <a:r>
              <a:rPr lang="ja-JP" altLang="en-US" sz="1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●「交通事業の設置等に関する</a:t>
            </a:r>
            <a:endParaRPr lang="en-US" altLang="ja-JP" sz="1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条例を廃止する条例案」可決</a:t>
            </a:r>
            <a:endParaRPr lang="en-US" altLang="ja-JP" sz="1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正方形/長方形 77"/>
          <p:cNvSpPr/>
          <p:nvPr/>
        </p:nvSpPr>
        <p:spPr>
          <a:xfrm>
            <a:off x="8422101" y="1421069"/>
            <a:ext cx="310731" cy="5234185"/>
          </a:xfrm>
          <a:prstGeom prst="rect">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大阪市高速電気軌道株式会社による営業開始（４月）</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正方形/長方形 78"/>
          <p:cNvSpPr/>
          <p:nvPr/>
        </p:nvSpPr>
        <p:spPr>
          <a:xfrm>
            <a:off x="2087807" y="4094343"/>
            <a:ext cx="1013039" cy="24497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（人件費削減）</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正方形/長方形 79"/>
          <p:cNvSpPr/>
          <p:nvPr/>
        </p:nvSpPr>
        <p:spPr>
          <a:xfrm>
            <a:off x="1652890" y="1078015"/>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正方形/長方形 80"/>
          <p:cNvSpPr/>
          <p:nvPr/>
        </p:nvSpPr>
        <p:spPr>
          <a:xfrm>
            <a:off x="345095" y="1127481"/>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ホームベース 85"/>
          <p:cNvSpPr/>
          <p:nvPr/>
        </p:nvSpPr>
        <p:spPr>
          <a:xfrm>
            <a:off x="6897972" y="2974498"/>
            <a:ext cx="1492635" cy="419955"/>
          </a:xfrm>
          <a:prstGeom prst="homePlate">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p:cNvSpPr/>
          <p:nvPr/>
        </p:nvSpPr>
        <p:spPr>
          <a:xfrm>
            <a:off x="6897972" y="2924936"/>
            <a:ext cx="963434" cy="53855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000"/>
              </a:lnSpc>
            </a:pPr>
            <a:r>
              <a:rPr lang="ja-JP" altLang="en-US" sz="1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新事業者に</a:t>
            </a:r>
            <a:endParaRPr lang="en-US" altLang="ja-JP" sz="1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よる再オープン</a:t>
            </a:r>
            <a:endParaRPr lang="en-US" altLang="ja-JP" sz="1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r>
              <a:rPr lang="ja-JP" altLang="en-US" sz="1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269</a:t>
            </a:fld>
            <a:endParaRPr lang="ja-JP" altLang="en-US"/>
          </a:p>
        </p:txBody>
      </p:sp>
    </p:spTree>
    <p:extLst>
      <p:ext uri="{BB962C8B-B14F-4D97-AF65-F5344CB8AC3E}">
        <p14:creationId xmlns:p14="http://schemas.microsoft.com/office/powerpoint/2010/main" val="339716588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1603" y="14928"/>
            <a:ext cx="2505795" cy="257369"/>
          </a:xfrm>
          <a:prstGeom prst="rect">
            <a:avLst/>
          </a:prstGeom>
          <a:noFill/>
        </p:spPr>
        <p:txBody>
          <a:bodyPr wrap="square" lIns="36000" tIns="36000" rIns="36000" bIns="36000" rtlCol="0">
            <a:noAutofit/>
          </a:bodyPr>
          <a:lstStyle/>
          <a:p>
            <a:r>
              <a:rPr lang="ja-JP" altLang="en-US" sz="1200" dirty="0">
                <a:latin typeface="Meiryo UI" panose="020B0604030504040204" pitchFamily="50" charset="-128"/>
                <a:ea typeface="Meiryo UI" panose="020B0604030504040204" pitchFamily="50" charset="-128"/>
              </a:rPr>
              <a:t>７　</a:t>
            </a:r>
            <a:r>
              <a:rPr lang="ja-JP" altLang="en-US" sz="1200" dirty="0" smtClean="0">
                <a:latin typeface="Meiryo UI" panose="020B0604030504040204" pitchFamily="50" charset="-128"/>
                <a:ea typeface="Meiryo UI" panose="020B0604030504040204" pitchFamily="50" charset="-128"/>
              </a:rPr>
              <a:t>具体的な取組と成果 （民営化）</a:t>
            </a:r>
            <a:endParaRPr lang="ja-JP" altLang="en-US" sz="12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536322" y="72242"/>
            <a:ext cx="3919816"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rPr>
              <a:t>① 地下鉄</a:t>
            </a:r>
            <a:endParaRPr lang="ja-JP" altLang="en-US" sz="2000" dirty="0">
              <a:latin typeface="Meiryo UI" panose="020B0604030504040204" pitchFamily="50" charset="-128"/>
              <a:ea typeface="Meiryo UI" panose="020B0604030504040204" pitchFamily="50" charset="-128"/>
            </a:endParaRPr>
          </a:p>
        </p:txBody>
      </p:sp>
      <p:sp>
        <p:nvSpPr>
          <p:cNvPr id="17" name="角丸四角形 16"/>
          <p:cNvSpPr/>
          <p:nvPr/>
        </p:nvSpPr>
        <p:spPr>
          <a:xfrm>
            <a:off x="270457" y="1101652"/>
            <a:ext cx="8603088" cy="432000"/>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331472" y="1152453"/>
            <a:ext cx="8648755" cy="338554"/>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○経営</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形態の見直し議論を進めながら、公営でも可能なサービス向上、収支改善</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を推進。</a:t>
            </a:r>
            <a:endPar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1" name="オブジェクト 12"/>
          <p:cNvPicPr>
            <a:picLocks noChangeAspect="1"/>
          </p:cNvPicPr>
          <p:nvPr/>
        </p:nvPicPr>
        <p:blipFill>
          <a:blip r:embed="rId2" cstate="print">
            <a:grayscl/>
          </a:blip>
          <a:stretch>
            <a:fillRect/>
          </a:stretch>
        </p:blipFill>
        <p:spPr>
          <a:xfrm>
            <a:off x="6097324" y="2155039"/>
            <a:ext cx="2954160" cy="1673018"/>
          </a:xfrm>
          <a:prstGeom prst="rect">
            <a:avLst/>
          </a:prstGeom>
        </p:spPr>
      </p:pic>
      <p:sp>
        <p:nvSpPr>
          <p:cNvPr id="34" name="正方形/長方形 33"/>
          <p:cNvSpPr/>
          <p:nvPr/>
        </p:nvSpPr>
        <p:spPr>
          <a:xfrm>
            <a:off x="99243" y="1585512"/>
            <a:ext cx="2581910" cy="369332"/>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運賃</a:t>
            </a:r>
            <a:r>
              <a:rPr lang="ja-JP" altLang="en-US" b="1" dirty="0">
                <a:latin typeface="Meiryo UI" panose="020B0604030504040204" pitchFamily="50" charset="-128"/>
                <a:ea typeface="Meiryo UI" panose="020B0604030504040204" pitchFamily="50" charset="-128"/>
                <a:cs typeface="Meiryo UI" panose="020B0604030504040204" pitchFamily="50" charset="-128"/>
              </a:rPr>
              <a:t>値下げ</a:t>
            </a:r>
          </a:p>
        </p:txBody>
      </p:sp>
      <p:sp>
        <p:nvSpPr>
          <p:cNvPr id="35" name="正方形/長方形 34"/>
          <p:cNvSpPr/>
          <p:nvPr/>
        </p:nvSpPr>
        <p:spPr>
          <a:xfrm>
            <a:off x="99243" y="4593262"/>
            <a:ext cx="2581910" cy="369332"/>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駅</a:t>
            </a:r>
            <a:r>
              <a:rPr lang="ja-JP" altLang="en-US" b="1" dirty="0">
                <a:latin typeface="Meiryo UI" panose="020B0604030504040204" pitchFamily="50" charset="-128"/>
                <a:ea typeface="Meiryo UI" panose="020B0604030504040204" pitchFamily="50" charset="-128"/>
                <a:cs typeface="Meiryo UI" panose="020B0604030504040204" pitchFamily="50" charset="-128"/>
              </a:rPr>
              <a:t>ナカ事業の展開</a:t>
            </a:r>
          </a:p>
        </p:txBody>
      </p:sp>
      <p:sp>
        <p:nvSpPr>
          <p:cNvPr id="36" name="正方形/長方形 35"/>
          <p:cNvSpPr/>
          <p:nvPr/>
        </p:nvSpPr>
        <p:spPr>
          <a:xfrm>
            <a:off x="212608" y="5066596"/>
            <a:ext cx="6312017" cy="1631216"/>
          </a:xfrm>
          <a:prstGeom prst="rect">
            <a:avLst/>
          </a:prstGeom>
        </p:spPr>
        <p:txBody>
          <a:bodyPr wrap="square">
            <a:spAutoFit/>
          </a:bodyPr>
          <a:lstStyle/>
          <a:p>
            <a:pPr marL="266700" indent="-266700">
              <a:spcAft>
                <a:spcPts val="600"/>
              </a:spcAf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2013. 4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err="1">
                <a:latin typeface="Meiryo UI" panose="020B0604030504040204" pitchFamily="50" charset="-128"/>
                <a:ea typeface="Meiryo UI" panose="020B0604030504040204" pitchFamily="50" charset="-128"/>
                <a:cs typeface="Meiryo UI" panose="020B0604030504040204" pitchFamily="50" charset="-128"/>
              </a:rPr>
              <a:t>ekimo</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天王寺」オープン</a:t>
            </a:r>
          </a:p>
          <a:p>
            <a:pPr marL="266700" indent="-266700">
              <a:spcAft>
                <a:spcPts val="600"/>
              </a:spcAf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2013.10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err="1">
                <a:latin typeface="Meiryo UI" panose="020B0604030504040204" pitchFamily="50" charset="-128"/>
                <a:ea typeface="Meiryo UI" panose="020B0604030504040204" pitchFamily="50" charset="-128"/>
                <a:cs typeface="Meiryo UI" panose="020B0604030504040204" pitchFamily="50" charset="-128"/>
              </a:rPr>
              <a:t>ekimo</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なんば」オープン</a:t>
            </a:r>
          </a:p>
          <a:p>
            <a:pPr marL="266700" indent="-266700">
              <a:spcAft>
                <a:spcPts val="600"/>
              </a:spcAf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2014. 4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err="1">
                <a:latin typeface="Meiryo UI" panose="020B0604030504040204" pitchFamily="50" charset="-128"/>
                <a:ea typeface="Meiryo UI" panose="020B0604030504040204" pitchFamily="50" charset="-128"/>
                <a:cs typeface="Meiryo UI" panose="020B0604030504040204" pitchFamily="50" charset="-128"/>
              </a:rPr>
              <a:t>ekimo</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梅田」オープン</a:t>
            </a:r>
          </a:p>
          <a:p>
            <a:pPr marL="266700" indent="-266700">
              <a:spcAft>
                <a:spcPts val="600"/>
              </a:spcAf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2016. 3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「新なにわ大食堂」オープン（新大阪</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66700" indent="-266700">
              <a:spcAft>
                <a:spcPts val="600"/>
              </a:spcAf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　日本初出店、関西初出店となる店舗も誘致</a:t>
            </a:r>
          </a:p>
        </p:txBody>
      </p:sp>
      <p:sp>
        <p:nvSpPr>
          <p:cNvPr id="37" name="正方形/長方形 36"/>
          <p:cNvSpPr/>
          <p:nvPr/>
        </p:nvSpPr>
        <p:spPr>
          <a:xfrm>
            <a:off x="252285" y="2027832"/>
            <a:ext cx="5462715" cy="2369880"/>
          </a:xfrm>
          <a:prstGeom prst="rect">
            <a:avLst/>
          </a:prstGeom>
        </p:spPr>
        <p:txBody>
          <a:bodyPr wrap="square">
            <a:spAutoFit/>
          </a:bodyPr>
          <a:lstStyle/>
          <a:p>
            <a:pPr marL="266700" indent="-266700">
              <a:spcAft>
                <a:spcPts val="600"/>
              </a:spcAf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2014.4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に初乗り運賃</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円から</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180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円</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に値下げ。</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266700" indent="-266700">
              <a:spcAft>
                <a:spcPts val="600"/>
              </a:spcAf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IC</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カード</a:t>
            </a:r>
            <a:r>
              <a:rPr lang="en-US" altLang="ja-JP" sz="1600" dirty="0" err="1">
                <a:latin typeface="Meiryo UI" panose="020B0604030504040204" pitchFamily="50" charset="-128"/>
                <a:ea typeface="Meiryo UI" panose="020B0604030504040204" pitchFamily="50" charset="-128"/>
                <a:cs typeface="Meiryo UI" panose="020B0604030504040204" pitchFamily="50" charset="-128"/>
              </a:rPr>
              <a:t>PiTaPa</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の利用により、東京と</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比肩する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初乗り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運賃（</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162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円）</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266700" indent="-266700">
              <a:spcAft>
                <a:spcPts val="600"/>
              </a:spcAf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東京メトロ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IC:165</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円・切符</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:170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円</a:t>
            </a:r>
          </a:p>
          <a:p>
            <a:pPr marL="266700" indent="-266700">
              <a:spcAft>
                <a:spcPts val="600"/>
              </a:spcAf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東京都交通局・・・</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IC:174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円・切符</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:180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円</a:t>
            </a:r>
          </a:p>
          <a:p>
            <a:pPr marL="266700" indent="-266700">
              <a:spcAft>
                <a:spcPts val="600"/>
              </a:spcAf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2017.4</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は、初乗り運賃値下げにより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生じた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初乗り運賃</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と</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区運賃の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格差（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円</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を是正</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するため、</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区運賃を</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240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円から</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230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円</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値下げ。</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大かっこ 19"/>
          <p:cNvSpPr/>
          <p:nvPr/>
        </p:nvSpPr>
        <p:spPr>
          <a:xfrm>
            <a:off x="752967" y="2993760"/>
            <a:ext cx="3910473" cy="503782"/>
          </a:xfrm>
          <a:prstGeom prst="bracketPair">
            <a:avLst>
              <a:gd name="adj" fmla="val 1477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正方形/長方形 15"/>
          <p:cNvSpPr/>
          <p:nvPr/>
        </p:nvSpPr>
        <p:spPr>
          <a:xfrm>
            <a:off x="145066" y="682824"/>
            <a:ext cx="1663251" cy="338554"/>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（取組・成果）</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270</a:t>
            </a:fld>
            <a:endParaRPr lang="ja-JP" altLang="en-US"/>
          </a:p>
        </p:txBody>
      </p:sp>
    </p:spTree>
    <p:extLst>
      <p:ext uri="{BB962C8B-B14F-4D97-AF65-F5344CB8AC3E}">
        <p14:creationId xmlns:p14="http://schemas.microsoft.com/office/powerpoint/2010/main" val="37625712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1603" y="14928"/>
            <a:ext cx="2505795" cy="257369"/>
          </a:xfrm>
          <a:prstGeom prst="rect">
            <a:avLst/>
          </a:prstGeom>
          <a:noFill/>
        </p:spPr>
        <p:txBody>
          <a:bodyPr wrap="square" lIns="36000" tIns="36000" rIns="36000" bIns="36000" rtlCol="0">
            <a:noAutofit/>
          </a:bodyPr>
          <a:lstStyle/>
          <a:p>
            <a:r>
              <a:rPr lang="ja-JP" altLang="en-US" sz="1200" dirty="0">
                <a:latin typeface="Meiryo UI" panose="020B0604030504040204" pitchFamily="50" charset="-128"/>
                <a:ea typeface="Meiryo UI" panose="020B0604030504040204" pitchFamily="50" charset="-128"/>
              </a:rPr>
              <a:t>７　</a:t>
            </a:r>
            <a:r>
              <a:rPr lang="ja-JP" altLang="en-US" sz="1200" dirty="0" smtClean="0">
                <a:latin typeface="Meiryo UI" panose="020B0604030504040204" pitchFamily="50" charset="-128"/>
                <a:ea typeface="Meiryo UI" panose="020B0604030504040204" pitchFamily="50" charset="-128"/>
              </a:rPr>
              <a:t>具体的な取組と成果 （民営化）</a:t>
            </a:r>
            <a:endParaRPr lang="ja-JP" altLang="en-US" sz="12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536322" y="72242"/>
            <a:ext cx="3919816"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rPr>
              <a:t>① 地下鉄</a:t>
            </a:r>
            <a:endParaRPr lang="ja-JP" altLang="en-US" sz="2000" dirty="0">
              <a:latin typeface="Meiryo UI" panose="020B0604030504040204" pitchFamily="50" charset="-128"/>
              <a:ea typeface="Meiryo UI" panose="020B0604030504040204" pitchFamily="50" charset="-128"/>
            </a:endParaRPr>
          </a:p>
        </p:txBody>
      </p:sp>
      <p:sp>
        <p:nvSpPr>
          <p:cNvPr id="17" name="角丸四角形 16"/>
          <p:cNvSpPr/>
          <p:nvPr/>
        </p:nvSpPr>
        <p:spPr>
          <a:xfrm>
            <a:off x="270457" y="1101650"/>
            <a:ext cx="8603088" cy="432000"/>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331472" y="1152451"/>
            <a:ext cx="8648755" cy="338554"/>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○経営</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形態の見直し議論を進めながら、公営でも可能なサービス向上、収支改善</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を推進。</a:t>
            </a:r>
            <a:endPar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99243" y="1582288"/>
            <a:ext cx="4186154" cy="369332"/>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 快適</a:t>
            </a:r>
            <a:r>
              <a:rPr lang="ja-JP" altLang="en-US" b="1" dirty="0">
                <a:latin typeface="Meiryo UI" panose="020B0604030504040204" pitchFamily="50" charset="-128"/>
                <a:ea typeface="Meiryo UI" panose="020B0604030504040204" pitchFamily="50" charset="-128"/>
                <a:cs typeface="Meiryo UI" panose="020B0604030504040204" pitchFamily="50" charset="-128"/>
              </a:rPr>
              <a:t>な</a:t>
            </a:r>
            <a:r>
              <a:rPr lang="ja-JP" altLang="en-US" b="1" dirty="0" smtClean="0">
                <a:latin typeface="Meiryo UI" panose="020B0604030504040204" pitchFamily="50" charset="-128"/>
                <a:ea typeface="Meiryo UI" panose="020B0604030504040204" pitchFamily="50" charset="-128"/>
                <a:cs typeface="Meiryo UI" panose="020B0604030504040204" pitchFamily="50" charset="-128"/>
              </a:rPr>
              <a:t>トイレへ</a:t>
            </a:r>
            <a:r>
              <a:rPr lang="ja-JP" altLang="en-US" b="1" dirty="0">
                <a:latin typeface="Meiryo UI" panose="020B0604030504040204" pitchFamily="50" charset="-128"/>
                <a:ea typeface="Meiryo UI" panose="020B0604030504040204" pitchFamily="50" charset="-128"/>
                <a:cs typeface="Meiryo UI" panose="020B0604030504040204" pitchFamily="50" charset="-128"/>
              </a:rPr>
              <a:t>の改修</a:t>
            </a:r>
          </a:p>
        </p:txBody>
      </p:sp>
      <p:sp>
        <p:nvSpPr>
          <p:cNvPr id="16" name="正方形/長方形 15"/>
          <p:cNvSpPr/>
          <p:nvPr/>
        </p:nvSpPr>
        <p:spPr>
          <a:xfrm>
            <a:off x="252285" y="1942724"/>
            <a:ext cx="8509578" cy="1846659"/>
          </a:xfrm>
          <a:prstGeom prst="rect">
            <a:avLst/>
          </a:prstGeom>
        </p:spPr>
        <p:txBody>
          <a:bodyPr wrap="square">
            <a:spAutoFit/>
          </a:bodyPr>
          <a:lstStyle/>
          <a:p>
            <a:pPr marL="273050" indent="-273050">
              <a:spcAft>
                <a:spcPts val="1200"/>
              </a:spcAf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年度より、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暗い・汚い・臭い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という駅トイレ</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のマイナスイメージ</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を払拭し、明るく清涼感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あふれる快適</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空間を実感していただけるトイレに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順次リニューアル。</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273050" indent="-273050">
              <a:spcAft>
                <a:spcPts val="1200"/>
              </a:spcAf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年度末時点で、</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112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駅中</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40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駅で実施完了</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73050" indent="-273050">
              <a:spcAft>
                <a:spcPts val="1200"/>
              </a:spcAft>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年度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末時点で、</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112</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駅中</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108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駅</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で実施完了。</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273050" indent="-273050">
              <a:spcAft>
                <a:spcPts val="1200"/>
              </a:spcAft>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　利用者</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アンケートに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おいて、</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86</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％以上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が「満足」と回答。</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6610149" y="6325341"/>
            <a:ext cx="676275"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900" dirty="0">
                <a:solidFill>
                  <a:sysClr val="windowText" lastClr="000000"/>
                </a:solidFill>
              </a:rPr>
              <a:t>（年度）</a:t>
            </a:r>
            <a:endParaRPr kumimoji="1" lang="ja-JP" altLang="en-US" sz="900" dirty="0"/>
          </a:p>
        </p:txBody>
      </p:sp>
      <p:sp>
        <p:nvSpPr>
          <p:cNvPr id="22" name="正方形/長方形 21"/>
          <p:cNvSpPr/>
          <p:nvPr/>
        </p:nvSpPr>
        <p:spPr>
          <a:xfrm>
            <a:off x="1816245" y="3820321"/>
            <a:ext cx="690982" cy="241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900" dirty="0">
                <a:solidFill>
                  <a:sysClr val="windowText" lastClr="000000"/>
                </a:solidFill>
              </a:rPr>
              <a:t>（駅数）</a:t>
            </a:r>
            <a:endParaRPr kumimoji="1" lang="ja-JP" altLang="en-US" sz="900" dirty="0"/>
          </a:p>
        </p:txBody>
      </p:sp>
      <p:sp>
        <p:nvSpPr>
          <p:cNvPr id="23" name="正方形/長方形 22"/>
          <p:cNvSpPr/>
          <p:nvPr/>
        </p:nvSpPr>
        <p:spPr>
          <a:xfrm>
            <a:off x="6796182" y="3820321"/>
            <a:ext cx="690982" cy="2414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900" dirty="0">
                <a:solidFill>
                  <a:sysClr val="windowText" lastClr="000000"/>
                </a:solidFill>
              </a:rPr>
              <a:t>（実施率）</a:t>
            </a:r>
            <a:endParaRPr kumimoji="1" lang="ja-JP" altLang="en-US" sz="900" dirty="0"/>
          </a:p>
        </p:txBody>
      </p:sp>
      <p:sp>
        <p:nvSpPr>
          <p:cNvPr id="21" name="正方形/長方形 20"/>
          <p:cNvSpPr/>
          <p:nvPr/>
        </p:nvSpPr>
        <p:spPr>
          <a:xfrm>
            <a:off x="145066" y="682824"/>
            <a:ext cx="1663251" cy="338554"/>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（取組・成果）</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0" name="グラフ 19"/>
          <p:cNvGraphicFramePr>
            <a:graphicFrameLocks/>
          </p:cNvGraphicFramePr>
          <p:nvPr>
            <p:extLst/>
          </p:nvPr>
        </p:nvGraphicFramePr>
        <p:xfrm>
          <a:off x="1882674" y="3789383"/>
          <a:ext cx="5378653" cy="2923534"/>
        </p:xfrm>
        <a:graphic>
          <a:graphicData uri="http://schemas.openxmlformats.org/drawingml/2006/chart">
            <c:chart xmlns:c="http://schemas.openxmlformats.org/drawingml/2006/chart" xmlns:r="http://schemas.openxmlformats.org/officeDocument/2006/relationships" r:id="rId2"/>
          </a:graphicData>
        </a:graphic>
      </p:graphicFrame>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271</a:t>
            </a:fld>
            <a:endParaRPr lang="ja-JP" altLang="en-US"/>
          </a:p>
        </p:txBody>
      </p:sp>
    </p:spTree>
    <p:extLst>
      <p:ext uri="{BB962C8B-B14F-4D97-AF65-F5344CB8AC3E}">
        <p14:creationId xmlns:p14="http://schemas.microsoft.com/office/powerpoint/2010/main" val="24292808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1603" y="14928"/>
            <a:ext cx="2505795" cy="257369"/>
          </a:xfrm>
          <a:prstGeom prst="rect">
            <a:avLst/>
          </a:prstGeom>
          <a:noFill/>
        </p:spPr>
        <p:txBody>
          <a:bodyPr wrap="square" lIns="36000" tIns="36000" rIns="36000" bIns="36000" rtlCol="0">
            <a:noAutofit/>
          </a:bodyPr>
          <a:lstStyle/>
          <a:p>
            <a:r>
              <a:rPr lang="ja-JP" altLang="en-US" sz="1200" dirty="0">
                <a:latin typeface="Meiryo UI" panose="020B0604030504040204" pitchFamily="50" charset="-128"/>
                <a:ea typeface="Meiryo UI" panose="020B0604030504040204" pitchFamily="50" charset="-128"/>
              </a:rPr>
              <a:t>７　</a:t>
            </a:r>
            <a:r>
              <a:rPr lang="ja-JP" altLang="en-US" sz="1200" dirty="0" smtClean="0">
                <a:latin typeface="Meiryo UI" panose="020B0604030504040204" pitchFamily="50" charset="-128"/>
                <a:ea typeface="Meiryo UI" panose="020B0604030504040204" pitchFamily="50" charset="-128"/>
              </a:rPr>
              <a:t>具体的な取組と成果 （民営化）</a:t>
            </a:r>
            <a:endParaRPr lang="ja-JP" altLang="en-US" sz="12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536322" y="72242"/>
            <a:ext cx="3919816"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rPr>
              <a:t>① 地下鉄</a:t>
            </a:r>
            <a:endParaRPr lang="ja-JP" altLang="en-US" sz="2000" dirty="0">
              <a:latin typeface="Meiryo UI" panose="020B0604030504040204" pitchFamily="50" charset="-128"/>
              <a:ea typeface="Meiryo UI" panose="020B0604030504040204" pitchFamily="50" charset="-128"/>
            </a:endParaRPr>
          </a:p>
        </p:txBody>
      </p:sp>
      <p:sp>
        <p:nvSpPr>
          <p:cNvPr id="13" name="角丸四角形 12"/>
          <p:cNvSpPr/>
          <p:nvPr/>
        </p:nvSpPr>
        <p:spPr>
          <a:xfrm>
            <a:off x="270457" y="1115297"/>
            <a:ext cx="8603088" cy="647593"/>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182546" y="1137171"/>
            <a:ext cx="8751904" cy="584775"/>
          </a:xfrm>
          <a:prstGeom prst="rect">
            <a:avLst/>
          </a:prstGeom>
        </p:spPr>
        <p:txBody>
          <a:bodyPr wrap="square">
            <a:spAutoFit/>
          </a:bodyPr>
          <a:lstStyle/>
          <a:p>
            <a:pPr>
              <a:spcAft>
                <a:spcPts val="300"/>
              </a:spcAft>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○乗車人員の回復や人件費の削減等により、</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2015</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年度決算において、過去最高</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の当年度損益</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375</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億円）を</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達成。</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正方形/長方形 23"/>
          <p:cNvSpPr/>
          <p:nvPr/>
        </p:nvSpPr>
        <p:spPr>
          <a:xfrm>
            <a:off x="2793124" y="1955719"/>
            <a:ext cx="3547766" cy="307777"/>
          </a:xfrm>
          <a:prstGeom prst="rect">
            <a:avLst/>
          </a:prstGeom>
        </p:spPr>
        <p:txBody>
          <a:bodyPr wrap="none">
            <a:spAutoFit/>
          </a:bodyPr>
          <a:lstStyle/>
          <a:p>
            <a:r>
              <a:rPr lang="ja-JP" altLang="en-US" sz="1400" u="sng" dirty="0">
                <a:latin typeface="+mn-ea"/>
              </a:rPr>
              <a:t>累積剰余金及び欠損金と当年度損益の推移</a:t>
            </a:r>
            <a:endParaRPr lang="en-US" altLang="ja-JP" sz="1400" u="sng" dirty="0">
              <a:latin typeface="+mn-ea"/>
            </a:endParaRPr>
          </a:p>
        </p:txBody>
      </p:sp>
      <p:sp>
        <p:nvSpPr>
          <p:cNvPr id="25" name="正方形/長方形 24"/>
          <p:cNvSpPr/>
          <p:nvPr/>
        </p:nvSpPr>
        <p:spPr>
          <a:xfrm>
            <a:off x="311681" y="1842043"/>
            <a:ext cx="761747" cy="369332"/>
          </a:xfrm>
          <a:prstGeom prst="rect">
            <a:avLst/>
          </a:prstGeom>
        </p:spPr>
        <p:txBody>
          <a:bodyPr wrap="none">
            <a:spAutoFit/>
          </a:bodyPr>
          <a:lstStyle/>
          <a:p>
            <a:r>
              <a:rPr lang="ja-JP" altLang="en-US" sz="900" dirty="0">
                <a:latin typeface="+mn-ea"/>
              </a:rPr>
              <a:t>当年度損益</a:t>
            </a:r>
            <a:endParaRPr lang="en-US" altLang="ja-JP" sz="900" dirty="0">
              <a:latin typeface="+mn-ea"/>
            </a:endParaRPr>
          </a:p>
          <a:p>
            <a:r>
              <a:rPr lang="ja-JP" altLang="en-US" sz="900" dirty="0">
                <a:latin typeface="+mn-ea"/>
              </a:rPr>
              <a:t>（億円）</a:t>
            </a:r>
            <a:endParaRPr lang="en-US" altLang="ja-JP" sz="900" dirty="0">
              <a:latin typeface="+mn-ea"/>
            </a:endParaRPr>
          </a:p>
        </p:txBody>
      </p:sp>
      <p:sp>
        <p:nvSpPr>
          <p:cNvPr id="17" name="正方形/長方形 16"/>
          <p:cNvSpPr/>
          <p:nvPr/>
        </p:nvSpPr>
        <p:spPr>
          <a:xfrm>
            <a:off x="5887627" y="3452718"/>
            <a:ext cx="619126" cy="209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800" dirty="0">
                <a:solidFill>
                  <a:sysClr val="windowText" lastClr="000000"/>
                </a:solidFill>
                <a:latin typeface="MS UI Gothic" panose="020B0600070205080204" pitchFamily="50" charset="-128"/>
                <a:ea typeface="MS UI Gothic" panose="020B0600070205080204" pitchFamily="50" charset="-128"/>
              </a:rPr>
              <a:t>※</a:t>
            </a:r>
            <a:r>
              <a:rPr kumimoji="1" lang="ja-JP" altLang="en-US" sz="800" dirty="0">
                <a:solidFill>
                  <a:sysClr val="windowText" lastClr="000000"/>
                </a:solidFill>
                <a:latin typeface="MS UI Gothic" panose="020B0600070205080204" pitchFamily="50" charset="-128"/>
                <a:ea typeface="MS UI Gothic" panose="020B0600070205080204" pitchFamily="50" charset="-128"/>
              </a:rPr>
              <a:t>２</a:t>
            </a:r>
            <a:endParaRPr kumimoji="1" lang="en-US" altLang="ja-JP" sz="800" dirty="0">
              <a:solidFill>
                <a:sysClr val="windowText" lastClr="000000"/>
              </a:solidFill>
              <a:latin typeface="MS UI Gothic" panose="020B0600070205080204" pitchFamily="50" charset="-128"/>
              <a:ea typeface="MS UI Gothic" panose="020B0600070205080204" pitchFamily="50" charset="-128"/>
            </a:endParaRPr>
          </a:p>
          <a:p>
            <a:pPr algn="l"/>
            <a:endParaRPr kumimoji="1" lang="ja-JP" altLang="en-US" sz="600" dirty="0">
              <a:solidFill>
                <a:sysClr val="windowText" lastClr="000000"/>
              </a:solidFill>
            </a:endParaRPr>
          </a:p>
        </p:txBody>
      </p:sp>
      <p:sp>
        <p:nvSpPr>
          <p:cNvPr id="18" name="正方形/長方形 17"/>
          <p:cNvSpPr/>
          <p:nvPr/>
        </p:nvSpPr>
        <p:spPr>
          <a:xfrm>
            <a:off x="6858601" y="2518112"/>
            <a:ext cx="704850" cy="209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800" dirty="0">
                <a:solidFill>
                  <a:sysClr val="windowText" lastClr="000000"/>
                </a:solidFill>
                <a:latin typeface="MS UI Gothic" panose="020B0600070205080204" pitchFamily="50" charset="-128"/>
                <a:ea typeface="MS UI Gothic" panose="020B0600070205080204" pitchFamily="50" charset="-128"/>
              </a:rPr>
              <a:t>※</a:t>
            </a:r>
            <a:r>
              <a:rPr kumimoji="1" lang="ja-JP" altLang="en-US" sz="800" dirty="0">
                <a:solidFill>
                  <a:sysClr val="windowText" lastClr="000000"/>
                </a:solidFill>
                <a:latin typeface="MS UI Gothic" panose="020B0600070205080204" pitchFamily="50" charset="-128"/>
                <a:ea typeface="MS UI Gothic" panose="020B0600070205080204" pitchFamily="50" charset="-128"/>
              </a:rPr>
              <a:t>３</a:t>
            </a:r>
            <a:endParaRPr kumimoji="1" lang="en-US" altLang="ja-JP" sz="800" dirty="0">
              <a:solidFill>
                <a:sysClr val="windowText" lastClr="000000"/>
              </a:solidFill>
              <a:latin typeface="MS UI Gothic" panose="020B0600070205080204" pitchFamily="50" charset="-128"/>
              <a:ea typeface="MS UI Gothic" panose="020B0600070205080204" pitchFamily="50" charset="-128"/>
            </a:endParaRPr>
          </a:p>
          <a:p>
            <a:pPr algn="l"/>
            <a:endParaRPr kumimoji="1" lang="ja-JP" altLang="en-US" sz="600" dirty="0"/>
          </a:p>
        </p:txBody>
      </p:sp>
      <p:sp>
        <p:nvSpPr>
          <p:cNvPr id="19" name="正方形/長方形 18"/>
          <p:cNvSpPr/>
          <p:nvPr/>
        </p:nvSpPr>
        <p:spPr>
          <a:xfrm>
            <a:off x="6860556" y="4096221"/>
            <a:ext cx="704850" cy="209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800" dirty="0" smtClean="0">
                <a:solidFill>
                  <a:sysClr val="windowText" lastClr="000000"/>
                </a:solidFill>
                <a:latin typeface="MS UI Gothic" panose="020B0600070205080204" pitchFamily="50" charset="-128"/>
                <a:ea typeface="MS UI Gothic" panose="020B0600070205080204" pitchFamily="50" charset="-128"/>
              </a:rPr>
              <a:t>※</a:t>
            </a:r>
            <a:r>
              <a:rPr lang="ja-JP" altLang="en-US" sz="800" dirty="0">
                <a:solidFill>
                  <a:sysClr val="windowText" lastClr="000000"/>
                </a:solidFill>
                <a:latin typeface="MS UI Gothic" panose="020B0600070205080204" pitchFamily="50" charset="-128"/>
                <a:ea typeface="MS UI Gothic" panose="020B0600070205080204" pitchFamily="50" charset="-128"/>
              </a:rPr>
              <a:t>４</a:t>
            </a:r>
            <a:endParaRPr kumimoji="1" lang="en-US" altLang="ja-JP" sz="800" dirty="0">
              <a:solidFill>
                <a:sysClr val="windowText" lastClr="000000"/>
              </a:solidFill>
              <a:latin typeface="MS UI Gothic" panose="020B0600070205080204" pitchFamily="50" charset="-128"/>
              <a:ea typeface="MS UI Gothic" panose="020B0600070205080204" pitchFamily="50" charset="-128"/>
            </a:endParaRPr>
          </a:p>
          <a:p>
            <a:pPr algn="l"/>
            <a:endParaRPr kumimoji="1" lang="ja-JP" altLang="en-US" sz="600" dirty="0"/>
          </a:p>
        </p:txBody>
      </p:sp>
      <p:sp>
        <p:nvSpPr>
          <p:cNvPr id="20" name="正方形/長方形 19"/>
          <p:cNvSpPr/>
          <p:nvPr/>
        </p:nvSpPr>
        <p:spPr>
          <a:xfrm>
            <a:off x="7820634" y="3192046"/>
            <a:ext cx="704850" cy="209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800" dirty="0" smtClean="0">
                <a:solidFill>
                  <a:sysClr val="windowText" lastClr="000000"/>
                </a:solidFill>
                <a:latin typeface="MS UI Gothic" panose="020B0600070205080204" pitchFamily="50" charset="-128"/>
                <a:ea typeface="MS UI Gothic" panose="020B0600070205080204" pitchFamily="50" charset="-128"/>
              </a:rPr>
              <a:t>※</a:t>
            </a:r>
            <a:r>
              <a:rPr lang="ja-JP" altLang="en-US" sz="800" dirty="0">
                <a:solidFill>
                  <a:sysClr val="windowText" lastClr="000000"/>
                </a:solidFill>
                <a:latin typeface="MS UI Gothic" panose="020B0600070205080204" pitchFamily="50" charset="-128"/>
                <a:ea typeface="MS UI Gothic" panose="020B0600070205080204" pitchFamily="50" charset="-128"/>
              </a:rPr>
              <a:t>５</a:t>
            </a:r>
            <a:endParaRPr kumimoji="1" lang="en-US" altLang="ja-JP" sz="800" dirty="0">
              <a:solidFill>
                <a:sysClr val="windowText" lastClr="000000"/>
              </a:solidFill>
              <a:latin typeface="MS UI Gothic" panose="020B0600070205080204" pitchFamily="50" charset="-128"/>
              <a:ea typeface="MS UI Gothic" panose="020B0600070205080204" pitchFamily="50" charset="-128"/>
            </a:endParaRPr>
          </a:p>
          <a:p>
            <a:pPr algn="l"/>
            <a:endParaRPr kumimoji="1" lang="ja-JP" altLang="en-US" sz="600" dirty="0"/>
          </a:p>
        </p:txBody>
      </p:sp>
      <p:sp>
        <p:nvSpPr>
          <p:cNvPr id="21" name="正方形/長方形 20"/>
          <p:cNvSpPr/>
          <p:nvPr/>
        </p:nvSpPr>
        <p:spPr>
          <a:xfrm>
            <a:off x="8324278" y="3459815"/>
            <a:ext cx="704850" cy="209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800" dirty="0">
                <a:solidFill>
                  <a:sysClr val="windowText" lastClr="000000"/>
                </a:solidFill>
                <a:latin typeface="ＭＳ Ｐゴシック" panose="020B0600070205080204" pitchFamily="50" charset="-128"/>
                <a:ea typeface="ＭＳ Ｐゴシック" panose="020B0600070205080204" pitchFamily="50" charset="-128"/>
              </a:rPr>
              <a:t>（年度）</a:t>
            </a:r>
            <a:endParaRPr kumimoji="1" lang="en-US" altLang="ja-JP" sz="800" dirty="0">
              <a:solidFill>
                <a:sysClr val="windowText" lastClr="000000"/>
              </a:solidFill>
              <a:latin typeface="ＭＳ Ｐゴシック" panose="020B0600070205080204" pitchFamily="50" charset="-128"/>
              <a:ea typeface="ＭＳ Ｐゴシック" panose="020B0600070205080204" pitchFamily="50" charset="-128"/>
            </a:endParaRPr>
          </a:p>
          <a:p>
            <a:pPr algn="l"/>
            <a:endParaRPr kumimoji="1" lang="ja-JP" altLang="en-US" sz="600" dirty="0"/>
          </a:p>
        </p:txBody>
      </p:sp>
      <p:sp>
        <p:nvSpPr>
          <p:cNvPr id="30" name="AutoShape 14"/>
          <p:cNvSpPr>
            <a:spLocks noChangeArrowheads="1"/>
          </p:cNvSpPr>
          <p:nvPr/>
        </p:nvSpPr>
        <p:spPr bwMode="auto">
          <a:xfrm>
            <a:off x="1235521" y="2743698"/>
            <a:ext cx="911619" cy="299960"/>
          </a:xfrm>
          <a:prstGeom prst="wedgeRoundRectCallout">
            <a:avLst>
              <a:gd name="adj1" fmla="val -11796"/>
              <a:gd name="adj2" fmla="val 99542"/>
              <a:gd name="adj3" fmla="val 16667"/>
            </a:avLst>
          </a:prstGeom>
          <a:solidFill>
            <a:schemeClr val="bg1"/>
          </a:solidFill>
          <a:ln w="6350">
            <a:solidFill>
              <a:schemeClr val="tx1"/>
            </a:solidFill>
            <a:miter lim="800000"/>
            <a:headEnd/>
            <a:tailEnd/>
          </a:ln>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800" dirty="0">
                <a:latin typeface="MS UI Gothic" pitchFamily="50" charset="-128"/>
              </a:rPr>
              <a:t>黒字に転換</a:t>
            </a:r>
          </a:p>
        </p:txBody>
      </p:sp>
      <p:sp>
        <p:nvSpPr>
          <p:cNvPr id="31" name="Rectangle 58"/>
          <p:cNvSpPr>
            <a:spLocks noChangeArrowheads="1"/>
          </p:cNvSpPr>
          <p:nvPr/>
        </p:nvSpPr>
        <p:spPr bwMode="auto">
          <a:xfrm>
            <a:off x="1582779" y="4561698"/>
            <a:ext cx="396664" cy="17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177800" indent="-177800"/>
            <a:r>
              <a:rPr lang="en-US" altLang="ja-JP" sz="800" dirty="0">
                <a:latin typeface="MS UI Gothic" pitchFamily="50" charset="-128"/>
              </a:rPr>
              <a:t>※</a:t>
            </a:r>
            <a:r>
              <a:rPr lang="ja-JP" altLang="en-US" sz="800" dirty="0">
                <a:latin typeface="MS UI Gothic" pitchFamily="50" charset="-128"/>
              </a:rPr>
              <a:t>１</a:t>
            </a:r>
          </a:p>
        </p:txBody>
      </p:sp>
      <p:sp>
        <p:nvSpPr>
          <p:cNvPr id="33" name="AutoShape 14"/>
          <p:cNvSpPr>
            <a:spLocks noChangeArrowheads="1"/>
          </p:cNvSpPr>
          <p:nvPr/>
        </p:nvSpPr>
        <p:spPr bwMode="auto">
          <a:xfrm>
            <a:off x="4497077" y="4008056"/>
            <a:ext cx="1126225" cy="404867"/>
          </a:xfrm>
          <a:prstGeom prst="wedgeRoundRectCallout">
            <a:avLst>
              <a:gd name="adj1" fmla="val -17591"/>
              <a:gd name="adj2" fmla="val -83207"/>
              <a:gd name="adj3" fmla="val 16667"/>
            </a:avLst>
          </a:prstGeom>
          <a:solidFill>
            <a:schemeClr val="bg1"/>
          </a:solidFill>
          <a:ln w="6350">
            <a:solidFill>
              <a:schemeClr val="tx1"/>
            </a:solidFill>
            <a:miter lim="800000"/>
            <a:headEnd/>
            <a:tailEnd/>
          </a:ln>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ja-JP" altLang="en-US" sz="800" dirty="0">
                <a:latin typeface="MS UI Gothic" pitchFamily="50" charset="-128"/>
              </a:rPr>
              <a:t>累積欠損金を解消　</a:t>
            </a:r>
            <a:r>
              <a:rPr lang="en-US" altLang="ja-JP" sz="800" dirty="0">
                <a:latin typeface="MS UI Gothic" pitchFamily="50" charset="-128"/>
              </a:rPr>
              <a:t>※</a:t>
            </a:r>
            <a:r>
              <a:rPr lang="ja-JP" altLang="en-US" sz="800" dirty="0">
                <a:latin typeface="MS UI Gothic" pitchFamily="50" charset="-128"/>
              </a:rPr>
              <a:t>２</a:t>
            </a:r>
          </a:p>
        </p:txBody>
      </p:sp>
      <p:sp>
        <p:nvSpPr>
          <p:cNvPr id="39" name="正方形/長方形 38"/>
          <p:cNvSpPr/>
          <p:nvPr/>
        </p:nvSpPr>
        <p:spPr>
          <a:xfrm>
            <a:off x="5404736" y="3447112"/>
            <a:ext cx="619126" cy="234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800" dirty="0">
                <a:solidFill>
                  <a:sysClr val="windowText" lastClr="000000"/>
                </a:solidFill>
                <a:latin typeface="MS UI Gothic" panose="020B0600070205080204" pitchFamily="50" charset="-128"/>
                <a:ea typeface="MS UI Gothic" panose="020B0600070205080204" pitchFamily="50" charset="-128"/>
              </a:rPr>
              <a:t>※</a:t>
            </a:r>
            <a:r>
              <a:rPr kumimoji="1" lang="ja-JP" altLang="en-US" sz="800" dirty="0">
                <a:solidFill>
                  <a:sysClr val="windowText" lastClr="000000"/>
                </a:solidFill>
                <a:latin typeface="MS UI Gothic" panose="020B0600070205080204" pitchFamily="50" charset="-128"/>
                <a:ea typeface="MS UI Gothic" panose="020B0600070205080204" pitchFamily="50" charset="-128"/>
              </a:rPr>
              <a:t>２</a:t>
            </a:r>
            <a:endParaRPr kumimoji="1" lang="en-US" altLang="ja-JP" sz="800" dirty="0">
              <a:solidFill>
                <a:sysClr val="windowText" lastClr="000000"/>
              </a:solidFill>
              <a:latin typeface="MS UI Gothic" panose="020B0600070205080204" pitchFamily="50" charset="-128"/>
              <a:ea typeface="MS UI Gothic" panose="020B0600070205080204" pitchFamily="50" charset="-128"/>
            </a:endParaRPr>
          </a:p>
          <a:p>
            <a:pPr algn="l"/>
            <a:endParaRPr kumimoji="1" lang="ja-JP" altLang="en-US" sz="600" dirty="0">
              <a:solidFill>
                <a:sysClr val="windowText" lastClr="000000"/>
              </a:solidFill>
            </a:endParaRPr>
          </a:p>
        </p:txBody>
      </p:sp>
      <p:sp>
        <p:nvSpPr>
          <p:cNvPr id="23" name="正方形/長方形 22"/>
          <p:cNvSpPr/>
          <p:nvPr/>
        </p:nvSpPr>
        <p:spPr>
          <a:xfrm>
            <a:off x="8321103" y="3209320"/>
            <a:ext cx="379702" cy="2095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en-US" altLang="ja-JP" sz="800" dirty="0" smtClean="0">
                <a:solidFill>
                  <a:sysClr val="windowText" lastClr="000000"/>
                </a:solidFill>
                <a:latin typeface="MS UI Gothic" panose="020B0600070205080204" pitchFamily="50" charset="-128"/>
                <a:ea typeface="MS UI Gothic" panose="020B0600070205080204" pitchFamily="50" charset="-128"/>
              </a:rPr>
              <a:t>※</a:t>
            </a:r>
            <a:r>
              <a:rPr lang="ja-JP" altLang="en-US" sz="800" dirty="0">
                <a:solidFill>
                  <a:sysClr val="windowText" lastClr="000000"/>
                </a:solidFill>
                <a:latin typeface="MS UI Gothic" panose="020B0600070205080204" pitchFamily="50" charset="-128"/>
                <a:ea typeface="MS UI Gothic" panose="020B0600070205080204" pitchFamily="50" charset="-128"/>
              </a:rPr>
              <a:t>６</a:t>
            </a:r>
            <a:endParaRPr kumimoji="1" lang="en-US" altLang="ja-JP" sz="800" dirty="0">
              <a:solidFill>
                <a:sysClr val="windowText" lastClr="000000"/>
              </a:solidFill>
              <a:latin typeface="MS UI Gothic" panose="020B0600070205080204" pitchFamily="50" charset="-128"/>
              <a:ea typeface="MS UI Gothic" panose="020B0600070205080204" pitchFamily="50" charset="-128"/>
            </a:endParaRPr>
          </a:p>
          <a:p>
            <a:pPr algn="l"/>
            <a:endParaRPr kumimoji="1" lang="ja-JP" altLang="en-US" sz="600" dirty="0"/>
          </a:p>
        </p:txBody>
      </p:sp>
      <p:sp>
        <p:nvSpPr>
          <p:cNvPr id="32" name="AutoShape 14"/>
          <p:cNvSpPr>
            <a:spLocks noChangeArrowheads="1"/>
          </p:cNvSpPr>
          <p:nvPr/>
        </p:nvSpPr>
        <p:spPr bwMode="auto">
          <a:xfrm>
            <a:off x="1473595" y="4841117"/>
            <a:ext cx="1063081" cy="381742"/>
          </a:xfrm>
          <a:prstGeom prst="wedgeRoundRectCallout">
            <a:avLst>
              <a:gd name="adj1" fmla="val -73421"/>
              <a:gd name="adj2" fmla="val 218039"/>
              <a:gd name="adj3" fmla="val 16667"/>
            </a:avLst>
          </a:prstGeom>
          <a:solidFill>
            <a:schemeClr val="bg1"/>
          </a:solidFill>
          <a:ln w="6350">
            <a:solidFill>
              <a:schemeClr val="tx1"/>
            </a:solidFill>
            <a:miter lim="800000"/>
            <a:headEnd/>
            <a:tailEnd/>
          </a:ln>
        </p:spPr>
        <p:txBody>
          <a:bodyPr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r>
              <a:rPr lang="ja-JP" altLang="en-US" sz="800" dirty="0">
                <a:latin typeface="MS UI Gothic" pitchFamily="50" charset="-128"/>
              </a:rPr>
              <a:t>累積欠損金</a:t>
            </a:r>
            <a:endParaRPr lang="en-US" altLang="ja-JP" sz="800" dirty="0">
              <a:latin typeface="MS UI Gothic" pitchFamily="50" charset="-128"/>
            </a:endParaRPr>
          </a:p>
          <a:p>
            <a:pPr algn="just"/>
            <a:r>
              <a:rPr lang="ja-JP" altLang="en-US" sz="800" dirty="0">
                <a:latin typeface="MS UI Gothic" pitchFamily="50" charset="-128"/>
              </a:rPr>
              <a:t>最大 </a:t>
            </a:r>
            <a:r>
              <a:rPr lang="en-US" altLang="ja-JP" sz="800" dirty="0">
                <a:latin typeface="MS UI Gothic" pitchFamily="50" charset="-128"/>
              </a:rPr>
              <a:t>2,933</a:t>
            </a:r>
            <a:r>
              <a:rPr lang="ja-JP" altLang="en-US" sz="800" dirty="0">
                <a:latin typeface="MS UI Gothic" pitchFamily="50" charset="-128"/>
              </a:rPr>
              <a:t>億円</a:t>
            </a:r>
          </a:p>
        </p:txBody>
      </p:sp>
      <p:sp>
        <p:nvSpPr>
          <p:cNvPr id="27" name="正方形/長方形 26"/>
          <p:cNvSpPr/>
          <p:nvPr/>
        </p:nvSpPr>
        <p:spPr>
          <a:xfrm>
            <a:off x="145066" y="682824"/>
            <a:ext cx="1663251" cy="338554"/>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（成　　果）</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9" name="グラフ 28"/>
          <p:cNvGraphicFramePr>
            <a:graphicFrameLocks/>
          </p:cNvGraphicFramePr>
          <p:nvPr>
            <p:extLst/>
          </p:nvPr>
        </p:nvGraphicFramePr>
        <p:xfrm>
          <a:off x="320571" y="2249107"/>
          <a:ext cx="8380234" cy="4228348"/>
        </p:xfrm>
        <a:graphic>
          <a:graphicData uri="http://schemas.openxmlformats.org/drawingml/2006/chart">
            <c:chart xmlns:c="http://schemas.openxmlformats.org/drawingml/2006/chart" xmlns:r="http://schemas.openxmlformats.org/officeDocument/2006/relationships" r:id="rId2"/>
          </a:graphicData>
        </a:graphic>
      </p:graphicFrame>
      <p:sp>
        <p:nvSpPr>
          <p:cNvPr id="26" name="テキスト ボックス 1"/>
          <p:cNvSpPr txBox="1">
            <a:spLocks noChangeArrowheads="1"/>
          </p:cNvSpPr>
          <p:nvPr/>
        </p:nvSpPr>
        <p:spPr bwMode="auto">
          <a:xfrm>
            <a:off x="1563379" y="5543352"/>
            <a:ext cx="7534847" cy="1209292"/>
          </a:xfrm>
          <a:prstGeom prst="rect">
            <a:avLst/>
          </a:prstGeom>
          <a:noFill/>
          <a:ln>
            <a:noFill/>
          </a:ln>
          <a:extLst/>
        </p:spPr>
        <p:txBody>
          <a:bodyPr>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just">
              <a:spcAft>
                <a:spcPts val="300"/>
              </a:spcAft>
            </a:pPr>
            <a:r>
              <a:rPr lang="en-US" altLang="ja-JP" sz="1000" spc="-60" dirty="0">
                <a:latin typeface="MS UI Gothic" pitchFamily="50" charset="-128"/>
              </a:rPr>
              <a:t>※</a:t>
            </a:r>
            <a:r>
              <a:rPr lang="ja-JP" altLang="en-US" sz="1000" spc="-60" dirty="0">
                <a:latin typeface="MS UI Gothic" pitchFamily="50" charset="-128"/>
              </a:rPr>
              <a:t>１　総務省の指導により、特例債元金償還補助金相当額について、議会の議決を経て取り崩し、欠損金を</a:t>
            </a:r>
            <a:r>
              <a:rPr lang="ja-JP" altLang="en-US" sz="1000" spc="-60" dirty="0" smtClean="0">
                <a:latin typeface="MS UI Gothic" pitchFamily="50" charset="-128"/>
              </a:rPr>
              <a:t>処理。</a:t>
            </a:r>
            <a:endParaRPr lang="en-US" altLang="ja-JP" sz="1000" spc="-60" dirty="0">
              <a:latin typeface="MS UI Gothic" pitchFamily="50" charset="-128"/>
            </a:endParaRPr>
          </a:p>
          <a:p>
            <a:pPr algn="just">
              <a:spcAft>
                <a:spcPts val="300"/>
              </a:spcAft>
            </a:pPr>
            <a:r>
              <a:rPr lang="en-US" altLang="ja-JP" sz="1000" spc="-60" dirty="0">
                <a:latin typeface="MS UI Gothic" pitchFamily="50" charset="-128"/>
              </a:rPr>
              <a:t>※</a:t>
            </a:r>
            <a:r>
              <a:rPr lang="ja-JP" altLang="en-US" sz="1000" spc="-60" dirty="0">
                <a:latin typeface="MS UI Gothic" pitchFamily="50" charset="-128"/>
              </a:rPr>
              <a:t>２</a:t>
            </a:r>
            <a:r>
              <a:rPr lang="en-US" altLang="ja-JP" sz="1000" spc="-60" dirty="0">
                <a:latin typeface="MS UI Gothic" pitchFamily="50" charset="-128"/>
              </a:rPr>
              <a:t>   2010</a:t>
            </a:r>
            <a:r>
              <a:rPr lang="ja-JP" altLang="en-US" sz="1000" spc="-60" dirty="0">
                <a:latin typeface="MS UI Gothic" pitchFamily="50" charset="-128"/>
              </a:rPr>
              <a:t>年度～</a:t>
            </a:r>
            <a:r>
              <a:rPr lang="en-US" altLang="ja-JP" sz="1000" spc="-60" dirty="0">
                <a:latin typeface="MS UI Gothic" pitchFamily="50" charset="-128"/>
              </a:rPr>
              <a:t>2012</a:t>
            </a:r>
            <a:r>
              <a:rPr lang="ja-JP" altLang="en-US" sz="1000" spc="-60" dirty="0">
                <a:latin typeface="MS UI Gothic" pitchFamily="50" charset="-128"/>
              </a:rPr>
              <a:t>年度の利益剰余金について、</a:t>
            </a:r>
            <a:r>
              <a:rPr kumimoji="1" lang="ja-JP" altLang="ja-JP" sz="1000" kern="1200" spc="-60" dirty="0">
                <a:effectLst/>
              </a:rPr>
              <a:t>議会の議決を経て、</a:t>
            </a:r>
            <a:r>
              <a:rPr lang="ja-JP" altLang="en-US" sz="1000" spc="-60" dirty="0">
                <a:latin typeface="MS UI Gothic" pitchFamily="50" charset="-128"/>
              </a:rPr>
              <a:t>減債積立金に積立。</a:t>
            </a:r>
            <a:endParaRPr lang="en-US" altLang="ja-JP" sz="1000" strike="sngStrike" spc="-60" baseline="0" dirty="0">
              <a:latin typeface="MS UI Gothic" pitchFamily="50" charset="-128"/>
            </a:endParaRPr>
          </a:p>
          <a:p>
            <a:pPr algn="just">
              <a:spcAft>
                <a:spcPts val="300"/>
              </a:spcAft>
            </a:pPr>
            <a:r>
              <a:rPr lang="en-US" altLang="ja-JP" sz="1000" strike="noStrike" spc="-60" baseline="0" dirty="0">
                <a:latin typeface="MS UI Gothic" pitchFamily="50" charset="-128"/>
              </a:rPr>
              <a:t>※</a:t>
            </a:r>
            <a:r>
              <a:rPr lang="ja-JP" altLang="en-US" sz="1000" strike="noStrike" spc="-60" baseline="0" dirty="0">
                <a:latin typeface="MS UI Gothic" pitchFamily="50" charset="-128"/>
              </a:rPr>
              <a:t>３　 </a:t>
            </a:r>
            <a:r>
              <a:rPr lang="en-US" altLang="ja-JP" sz="1000" strike="noStrike" spc="-60" baseline="0" dirty="0">
                <a:latin typeface="MS UI Gothic" pitchFamily="50" charset="-128"/>
              </a:rPr>
              <a:t>2014</a:t>
            </a:r>
            <a:r>
              <a:rPr lang="ja-JP" altLang="en-US" sz="1000" strike="noStrike" spc="-60" baseline="0" dirty="0">
                <a:latin typeface="MS UI Gothic" pitchFamily="50" charset="-128"/>
              </a:rPr>
              <a:t>年度は地方公営企業会計制度の変更に伴い、これまでの補助金等の資本剰余金について、議会の議決を経て取り崩し、剰余金を</a:t>
            </a:r>
            <a:r>
              <a:rPr lang="ja-JP" altLang="en-US" sz="1000" strike="noStrike" spc="-60" baseline="0" dirty="0" smtClean="0">
                <a:latin typeface="MS UI Gothic" pitchFamily="50" charset="-128"/>
              </a:rPr>
              <a:t>処理。</a:t>
            </a:r>
            <a:endParaRPr lang="en-US" altLang="ja-JP" sz="1000" strike="noStrike" spc="-60" baseline="0" dirty="0">
              <a:latin typeface="MS UI Gothic" pitchFamily="50" charset="-128"/>
            </a:endParaRPr>
          </a:p>
          <a:p>
            <a:pPr algn="just">
              <a:spcAft>
                <a:spcPts val="300"/>
              </a:spcAft>
            </a:pPr>
            <a:r>
              <a:rPr lang="en-US" altLang="ja-JP" sz="1000" spc="-60" dirty="0">
                <a:latin typeface="MS UI Gothic" pitchFamily="50" charset="-128"/>
              </a:rPr>
              <a:t>※</a:t>
            </a:r>
            <a:r>
              <a:rPr lang="ja-JP" altLang="en-US" sz="1000" spc="-60" dirty="0">
                <a:latin typeface="MS UI Gothic" pitchFamily="50" charset="-128"/>
              </a:rPr>
              <a:t>４　 </a:t>
            </a:r>
            <a:r>
              <a:rPr lang="en-US" altLang="ja-JP" sz="1000" spc="-60" dirty="0">
                <a:latin typeface="MS UI Gothic" pitchFamily="50" charset="-128"/>
              </a:rPr>
              <a:t>2014</a:t>
            </a:r>
            <a:r>
              <a:rPr lang="ja-JP" altLang="en-US" sz="1000" spc="-60" dirty="0">
                <a:latin typeface="MS UI Gothic" pitchFamily="50" charset="-128"/>
              </a:rPr>
              <a:t>年度は地方公営企業会計制度の変更に伴い、退職給付引当金の一括計上等による特別損失の増加などにより大幅に</a:t>
            </a:r>
            <a:r>
              <a:rPr lang="ja-JP" altLang="en-US" sz="1000" spc="-60" dirty="0" smtClean="0">
                <a:latin typeface="MS UI Gothic" pitchFamily="50" charset="-128"/>
              </a:rPr>
              <a:t>悪化。</a:t>
            </a:r>
            <a:endParaRPr lang="en-US" altLang="ja-JP" sz="1000" spc="-60" dirty="0" smtClean="0">
              <a:latin typeface="MS UI Gothic" pitchFamily="50" charset="-128"/>
            </a:endParaRPr>
          </a:p>
          <a:p>
            <a:pPr algn="just">
              <a:spcAft>
                <a:spcPts val="300"/>
              </a:spcAft>
            </a:pPr>
            <a:r>
              <a:rPr lang="en-US" altLang="ja-JP" sz="1000" spc="-60" dirty="0" smtClean="0">
                <a:latin typeface="MS UI Gothic" pitchFamily="50" charset="-128"/>
              </a:rPr>
              <a:t>※</a:t>
            </a:r>
            <a:r>
              <a:rPr lang="ja-JP" altLang="en-US" sz="1000" spc="-60" dirty="0" smtClean="0">
                <a:latin typeface="MS UI Gothic" pitchFamily="50" charset="-128"/>
              </a:rPr>
              <a:t>５　 </a:t>
            </a:r>
            <a:r>
              <a:rPr lang="en-US" altLang="ja-JP" sz="1000" spc="-60" dirty="0" smtClean="0">
                <a:latin typeface="MS UI Gothic" pitchFamily="50" charset="-128"/>
              </a:rPr>
              <a:t>2016</a:t>
            </a:r>
            <a:r>
              <a:rPr lang="ja-JP" altLang="en-US" sz="1000" spc="-60" dirty="0">
                <a:latin typeface="MS UI Gothic" pitchFamily="50" charset="-128"/>
              </a:rPr>
              <a:t>年度はバス事業の終結に備えた出資金評価損や貸倒引当金を特別損失に計上したことなどにより大幅に</a:t>
            </a:r>
            <a:r>
              <a:rPr lang="ja-JP" altLang="en-US" sz="1000" spc="-60" dirty="0" smtClean="0">
                <a:latin typeface="MS UI Gothic" pitchFamily="50" charset="-128"/>
              </a:rPr>
              <a:t>悪化。</a:t>
            </a:r>
            <a:endParaRPr lang="en-US" altLang="ja-JP" sz="1000" spc="-60" dirty="0">
              <a:latin typeface="MS UI Gothic" pitchFamily="50" charset="-128"/>
            </a:endParaRPr>
          </a:p>
          <a:p>
            <a:pPr algn="just">
              <a:spcAft>
                <a:spcPts val="300"/>
              </a:spcAft>
            </a:pPr>
            <a:r>
              <a:rPr lang="en-US" altLang="ja-JP" sz="1000" spc="-60" dirty="0" smtClean="0">
                <a:latin typeface="MS UI Gothic" pitchFamily="50" charset="-128"/>
              </a:rPr>
              <a:t>※</a:t>
            </a:r>
            <a:r>
              <a:rPr lang="ja-JP" altLang="en-US" sz="1000" spc="-60" dirty="0" smtClean="0">
                <a:latin typeface="MS UI Gothic" pitchFamily="50" charset="-128"/>
              </a:rPr>
              <a:t>６　 </a:t>
            </a:r>
            <a:r>
              <a:rPr lang="en-US" altLang="ja-JP" sz="1000" spc="-60" dirty="0" smtClean="0">
                <a:latin typeface="MS UI Gothic" pitchFamily="50" charset="-128"/>
              </a:rPr>
              <a:t>2017</a:t>
            </a:r>
            <a:r>
              <a:rPr lang="ja-JP" altLang="en-US" sz="1000" spc="-60" dirty="0">
                <a:latin typeface="MS UI Gothic" pitchFamily="50" charset="-128"/>
              </a:rPr>
              <a:t>年度</a:t>
            </a:r>
            <a:r>
              <a:rPr lang="ja-JP" altLang="en-US" sz="1000" spc="-60" dirty="0" smtClean="0">
                <a:latin typeface="MS UI Gothic" pitchFamily="50" charset="-128"/>
              </a:rPr>
              <a:t>決算に</a:t>
            </a:r>
            <a:r>
              <a:rPr lang="ja-JP" altLang="en-US" sz="1000" spc="-60" dirty="0">
                <a:latin typeface="MS UI Gothic" pitchFamily="50" charset="-128"/>
              </a:rPr>
              <a:t>おいて、バス事業の終結処理や高速鉄道事業の民営化処理を特別損失に</a:t>
            </a:r>
            <a:r>
              <a:rPr lang="ja-JP" altLang="en-US" sz="1000" spc="-60" dirty="0" smtClean="0">
                <a:latin typeface="MS UI Gothic" pitchFamily="50" charset="-128"/>
              </a:rPr>
              <a:t>計上。</a:t>
            </a:r>
            <a:endParaRPr lang="en-US" altLang="ja-JP" sz="1000" spc="-60" dirty="0" smtClean="0">
              <a:latin typeface="MS UI Gothic"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272</a:t>
            </a:fld>
            <a:endParaRPr lang="ja-JP" altLang="en-US"/>
          </a:p>
        </p:txBody>
      </p:sp>
    </p:spTree>
    <p:extLst>
      <p:ext uri="{BB962C8B-B14F-4D97-AF65-F5344CB8AC3E}">
        <p14:creationId xmlns:p14="http://schemas.microsoft.com/office/powerpoint/2010/main" val="41057549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1603" y="14928"/>
            <a:ext cx="2505795" cy="257369"/>
          </a:xfrm>
          <a:prstGeom prst="rect">
            <a:avLst/>
          </a:prstGeom>
          <a:noFill/>
        </p:spPr>
        <p:txBody>
          <a:bodyPr wrap="square" lIns="36000" tIns="36000" rIns="36000" bIns="36000" rtlCol="0">
            <a:noAutofit/>
          </a:bodyPr>
          <a:lstStyle/>
          <a:p>
            <a:r>
              <a:rPr lang="ja-JP" altLang="en-US" sz="1200" dirty="0">
                <a:latin typeface="Meiryo UI" panose="020B0604030504040204" pitchFamily="50" charset="-128"/>
                <a:ea typeface="Meiryo UI" panose="020B0604030504040204" pitchFamily="50" charset="-128"/>
              </a:rPr>
              <a:t>７　</a:t>
            </a:r>
            <a:r>
              <a:rPr lang="ja-JP" altLang="en-US" sz="1200" dirty="0" smtClean="0">
                <a:latin typeface="Meiryo UI" panose="020B0604030504040204" pitchFamily="50" charset="-128"/>
                <a:ea typeface="Meiryo UI" panose="020B0604030504040204" pitchFamily="50" charset="-128"/>
              </a:rPr>
              <a:t>具体的な取組と成果 （民営化）</a:t>
            </a:r>
            <a:endParaRPr lang="ja-JP" altLang="en-US" sz="1200" dirty="0">
              <a:latin typeface="Meiryo UI" panose="020B0604030504040204" pitchFamily="50" charset="-128"/>
              <a:ea typeface="Meiryo UI" panose="020B0604030504040204" pitchFamily="50" charset="-128"/>
            </a:endParaRPr>
          </a:p>
        </p:txBody>
      </p:sp>
      <p:sp>
        <p:nvSpPr>
          <p:cNvPr id="12" name="テキスト ボックス 11"/>
          <p:cNvSpPr txBox="1"/>
          <p:nvPr/>
        </p:nvSpPr>
        <p:spPr>
          <a:xfrm>
            <a:off x="2536322" y="72242"/>
            <a:ext cx="3919816"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rPr>
              <a:t>① 地下鉄</a:t>
            </a:r>
            <a:endParaRPr lang="ja-JP" altLang="en-US" sz="2000" dirty="0">
              <a:latin typeface="Meiryo UI" panose="020B0604030504040204" pitchFamily="50" charset="-128"/>
              <a:ea typeface="Meiryo UI" panose="020B0604030504040204" pitchFamily="50" charset="-128"/>
            </a:endParaRPr>
          </a:p>
        </p:txBody>
      </p:sp>
      <p:sp>
        <p:nvSpPr>
          <p:cNvPr id="20" name="角丸四角形 19"/>
          <p:cNvSpPr/>
          <p:nvPr/>
        </p:nvSpPr>
        <p:spPr>
          <a:xfrm>
            <a:off x="270457" y="1060704"/>
            <a:ext cx="8603088" cy="684000"/>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コンテンツ プレースホルダー 2"/>
          <p:cNvSpPr txBox="1">
            <a:spLocks/>
          </p:cNvSpPr>
          <p:nvPr/>
        </p:nvSpPr>
        <p:spPr>
          <a:xfrm>
            <a:off x="478892" y="2869174"/>
            <a:ext cx="1225872" cy="318912"/>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Wingdings" pitchFamily="2" charset="2"/>
              <a:buNone/>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（考え方）</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4" name="グループ化 17"/>
          <p:cNvGrpSpPr/>
          <p:nvPr/>
        </p:nvGrpSpPr>
        <p:grpSpPr>
          <a:xfrm>
            <a:off x="478892" y="1940378"/>
            <a:ext cx="8293100" cy="792000"/>
            <a:chOff x="493713" y="5953125"/>
            <a:chExt cx="8293100" cy="792000"/>
          </a:xfrm>
        </p:grpSpPr>
        <p:sp>
          <p:nvSpPr>
            <p:cNvPr id="25" name="角丸四角形 24"/>
            <p:cNvSpPr/>
            <p:nvPr/>
          </p:nvSpPr>
          <p:spPr>
            <a:xfrm>
              <a:off x="493713" y="5953125"/>
              <a:ext cx="2273300" cy="792000"/>
            </a:xfrm>
            <a:prstGeom prst="roundRect">
              <a:avLst>
                <a:gd name="adj" fmla="val 11212"/>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年３月以前</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ctr">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地方公営企業</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3516313" y="5953125"/>
              <a:ext cx="2273300" cy="792000"/>
            </a:xfrm>
            <a:prstGeom prst="roundRect">
              <a:avLst>
                <a:gd name="adj" fmla="val 11212"/>
              </a:avLst>
            </a:prstGeom>
            <a:solidFill>
              <a:schemeClr val="accent6">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900"/>
                </a:lnSpc>
                <a:defRPr/>
              </a:pPr>
              <a:r>
                <a:rPr lang="en-US" altLang="ja-JP"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【2018</a:t>
              </a:r>
              <a:r>
                <a:rPr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年４月</a:t>
              </a:r>
              <a:r>
                <a:rPr lang="en-US" altLang="ja-JP"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p>
            <a:p>
              <a:pPr algn="ctr">
                <a:lnSpc>
                  <a:spcPts val="1900"/>
                </a:lnSpc>
                <a:defRPr/>
              </a:pPr>
              <a:r>
                <a:rPr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株式会社</a:t>
              </a:r>
              <a:endParaRPr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900"/>
                </a:lnSpc>
                <a:defRPr/>
              </a:pPr>
              <a:r>
                <a:rPr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（市出資</a:t>
              </a:r>
              <a:r>
                <a:rPr lang="en-US" altLang="ja-JP"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100</a:t>
              </a:r>
              <a:r>
                <a:rPr lang="ja-JP" altLang="en-US"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6513513" y="5953125"/>
              <a:ext cx="2273300" cy="792000"/>
            </a:xfrm>
            <a:prstGeom prst="roundRect">
              <a:avLst>
                <a:gd name="adj" fmla="val 11212"/>
              </a:avLst>
            </a:prstGeom>
            <a:solidFill>
              <a:schemeClr val="accent6">
                <a:lumMod val="60000"/>
                <a:lumOff val="40000"/>
              </a:schemeClr>
            </a:solidFill>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900"/>
                </a:lnSpc>
                <a:defRPr/>
              </a:pP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将　来</a:t>
              </a:r>
              <a:r>
                <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gn="ctr">
                <a:lnSpc>
                  <a:spcPts val="1900"/>
                </a:lnSpc>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株式上場が可能な</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1900"/>
                </a:lnSpc>
                <a:defRPr/>
              </a:pP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企業体を目指す</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二等辺三角形 27"/>
            <p:cNvSpPr/>
            <p:nvPr/>
          </p:nvSpPr>
          <p:spPr>
            <a:xfrm rot="5400000">
              <a:off x="2805113" y="6270625"/>
              <a:ext cx="685800" cy="228600"/>
            </a:xfrm>
            <a:prstGeom prst="triangle">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二等辺三角形 28"/>
            <p:cNvSpPr/>
            <p:nvPr/>
          </p:nvSpPr>
          <p:spPr>
            <a:xfrm rot="5400000">
              <a:off x="5834063" y="6270625"/>
              <a:ext cx="685800" cy="228600"/>
            </a:xfrm>
            <a:prstGeom prst="triangle">
              <a:avLst/>
            </a:prstGeom>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60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0" name="テキスト ボックス 29"/>
          <p:cNvSpPr txBox="1"/>
          <p:nvPr/>
        </p:nvSpPr>
        <p:spPr>
          <a:xfrm>
            <a:off x="715530" y="3102546"/>
            <a:ext cx="7712942" cy="2977738"/>
          </a:xfrm>
          <a:prstGeom prst="rect">
            <a:avLst/>
          </a:prstGeom>
          <a:noFill/>
        </p:spPr>
        <p:txBody>
          <a:bodyPr wrap="square" rtlCol="0">
            <a:spAutoFit/>
          </a:bodyPr>
          <a:lstStyle/>
          <a:p>
            <a:pPr marL="355600" indent="-266700" algn="just">
              <a:lnSpc>
                <a:spcPts val="2300"/>
              </a:lnSpc>
              <a:spcAft>
                <a:spcPts val="60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今後の事業環境の悪化を想定すると、概ね鉄道整備が進み、事業の管理・運営が中心となっている現在の地下鉄事業の現状を考えると、自立した企業体として自らの経営責任で、持続的にさらなる効率性や生産性を追求し、成長力を高めていくことが極めて重要</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355600" indent="-266700" algn="just">
              <a:lnSpc>
                <a:spcPts val="2300"/>
              </a:lnSpc>
              <a:spcAft>
                <a:spcPts val="600"/>
              </a:spcAft>
              <a:defRPr/>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効率性や生産性を追求するためには、柔軟かつ機動的な経営が可能な経営形態を指向するべき</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a:p>
            <a:pPr marL="355600" indent="-266700" algn="just">
              <a:lnSpc>
                <a:spcPts val="2300"/>
              </a:lnSpc>
              <a:spcAft>
                <a:spcPts val="600"/>
              </a:spcAf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民営化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は上下分離方式ではなく、上下一体の株式会社とし、</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％大阪市出資の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株式会社化</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を図る。</a:t>
            </a:r>
            <a:r>
              <a:rPr lang="en-US" altLang="ja-JP" sz="1600" baseline="30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aseline="30000" dirty="0" smtClean="0">
                <a:latin typeface="Meiryo UI" panose="020B0604030504040204" pitchFamily="50" charset="-128"/>
                <a:ea typeface="Meiryo UI" panose="020B0604030504040204" pitchFamily="50" charset="-128"/>
                <a:cs typeface="Meiryo UI" panose="020B0604030504040204" pitchFamily="50" charset="-128"/>
              </a:rPr>
              <a:t>注</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355600" indent="-266700" algn="just">
              <a:lnSpc>
                <a:spcPts val="2300"/>
              </a:lnSpc>
              <a:spcAft>
                <a:spcPts val="600"/>
              </a:spcAft>
              <a:defRPr/>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民間事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業者としての機能を最大限発揮して、将来、株式上場が可能な企業体を目指し、経営力を高めていく</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3442321" y="5969663"/>
            <a:ext cx="5211042" cy="798039"/>
          </a:xfrm>
          <a:prstGeom prst="rect">
            <a:avLst/>
          </a:prstGeom>
          <a:noFill/>
        </p:spPr>
        <p:txBody>
          <a:bodyPr wrap="square" rtlCol="0">
            <a:spAutoFit/>
          </a:bodyPr>
          <a:lstStyle/>
          <a:p>
            <a:pPr marL="355600" lvl="0" indent="-266700">
              <a:lnSpc>
                <a:spcPts val="1900"/>
              </a:lnSpc>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（注</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）会社法</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に基づく株主としての</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権利</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lvl="0" indent="-266700">
              <a:lnSpc>
                <a:spcPts val="1900"/>
              </a:lnSpc>
              <a:defRPr/>
            </a:pP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配当</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を受ける権利、株主総会への議案</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提出権</a:t>
            </a:r>
            <a:endParaRPr lang="en-US" altLang="ja-JP"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355600" lvl="0" indent="-266700">
              <a:lnSpc>
                <a:spcPts val="1900"/>
              </a:lnSpc>
              <a:defRPr/>
            </a:pP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定款の変更、役員の選任・解任</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、配当</a:t>
            </a:r>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の金額　など</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293372" y="1095961"/>
            <a:ext cx="8814421" cy="584775"/>
          </a:xfrm>
          <a:prstGeom prst="rect">
            <a:avLst/>
          </a:prstGeom>
        </p:spPr>
        <p:txBody>
          <a:bodyPr wrap="square">
            <a:spAutoFit/>
          </a:bodyPr>
          <a:lstStyle/>
          <a:p>
            <a:pPr marL="177800" indent="-1778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○お客さま満足度の向上</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沿線・</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地域の活性化</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への</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貢献、効率的</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な事業経営による収支</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改善を</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実現</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するために、民営化を</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実施。</a:t>
            </a:r>
            <a:endParaRPr lang="ja-JP" altLang="en-US" sz="16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145066" y="682824"/>
            <a:ext cx="1663251" cy="338554"/>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（成　　果）</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273</a:t>
            </a:fld>
            <a:endParaRPr lang="ja-JP" altLang="en-US"/>
          </a:p>
        </p:txBody>
      </p:sp>
    </p:spTree>
    <p:extLst>
      <p:ext uri="{BB962C8B-B14F-4D97-AF65-F5344CB8AC3E}">
        <p14:creationId xmlns:p14="http://schemas.microsoft.com/office/powerpoint/2010/main" val="273888842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1603" y="14928"/>
            <a:ext cx="2505795" cy="257369"/>
          </a:xfrm>
          <a:prstGeom prst="rect">
            <a:avLst/>
          </a:prstGeom>
          <a:noFill/>
        </p:spPr>
        <p:txBody>
          <a:bodyPr wrap="square" lIns="36000" tIns="36000" rIns="36000" bIns="36000" rtlCol="0">
            <a:noAutofit/>
          </a:bodyPr>
          <a:lstStyle/>
          <a:p>
            <a:r>
              <a:rPr lang="ja-JP" altLang="en-US" sz="1200" dirty="0">
                <a:latin typeface="Meiryo UI" panose="020B0604030504040204" pitchFamily="50" charset="-128"/>
                <a:ea typeface="Meiryo UI" panose="020B0604030504040204" pitchFamily="50" charset="-128"/>
              </a:rPr>
              <a:t>７　</a:t>
            </a:r>
            <a:r>
              <a:rPr lang="ja-JP" altLang="en-US" sz="1200" dirty="0" smtClean="0">
                <a:latin typeface="Meiryo UI" panose="020B0604030504040204" pitchFamily="50" charset="-128"/>
                <a:ea typeface="Meiryo UI" panose="020B0604030504040204" pitchFamily="50" charset="-128"/>
              </a:rPr>
              <a:t>具体的な取組と成果 （民営化）</a:t>
            </a:r>
            <a:endParaRPr lang="ja-JP" altLang="en-US" sz="1200" dirty="0">
              <a:latin typeface="Meiryo UI" panose="020B0604030504040204" pitchFamily="50" charset="-128"/>
              <a:ea typeface="Meiryo UI" panose="020B0604030504040204" pitchFamily="50" charset="-128"/>
            </a:endParaRPr>
          </a:p>
        </p:txBody>
      </p:sp>
      <p:sp>
        <p:nvSpPr>
          <p:cNvPr id="3" name="角丸四角形 2"/>
          <p:cNvSpPr/>
          <p:nvPr/>
        </p:nvSpPr>
        <p:spPr>
          <a:xfrm>
            <a:off x="300244" y="2099310"/>
            <a:ext cx="2727619" cy="3928857"/>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6070303" y="2099310"/>
            <a:ext cx="2814391" cy="3928857"/>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331472" y="1097857"/>
            <a:ext cx="8648755" cy="584775"/>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○路線再構築、事業所再編に管理委託や給与カット等に抜本的なコスト削減に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取り組んで</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きたが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、公営</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企業</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での改善は限界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13306" y="2235786"/>
            <a:ext cx="2304092" cy="338554"/>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当初の方向性</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6067353" y="2234706"/>
            <a:ext cx="2869342"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現在の状況</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年度末）</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399337" y="2692550"/>
            <a:ext cx="2531619" cy="2308324"/>
          </a:xfrm>
          <a:prstGeom prst="rect">
            <a:avLst/>
          </a:prstGeom>
          <a:noFill/>
        </p:spPr>
        <p:txBody>
          <a:bodyPr wrap="square" rtlCol="0">
            <a:spAutoFit/>
          </a:bodyPr>
          <a:lstStyle/>
          <a:p>
            <a:pPr marL="177800" indent="-1778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●地下鉄事業とは完全分離して運営、かつ民営化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●民営化に向けて、路線譲渡及び管理委託の拡大を図る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●当面の経営改善方策の実施</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3190264" y="3112183"/>
            <a:ext cx="2734393" cy="1349087"/>
          </a:xfrm>
          <a:prstGeom prst="rect">
            <a:avLst/>
          </a:prstGeom>
          <a:noFill/>
        </p:spPr>
        <p:txBody>
          <a:bodyPr wrap="square" rtlCol="0">
            <a:spAutoFit/>
          </a:bodyPr>
          <a:lstStyle/>
          <a:p>
            <a:pPr marL="177800" indent="-177800">
              <a:lnSpc>
                <a:spcPts val="1400"/>
              </a:lnSpc>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●国</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の許可を得られる最大限（事業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規模の</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）に近いところ</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まで管理</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委託を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推進（</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管理委託比率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58.9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defRPr/>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●営業所</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の統廃合を実施（</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ヵ所→７ヵ所）。</a:t>
            </a:r>
          </a:p>
        </p:txBody>
      </p:sp>
      <p:sp>
        <p:nvSpPr>
          <p:cNvPr id="9" name="ホームベース 8"/>
          <p:cNvSpPr/>
          <p:nvPr/>
        </p:nvSpPr>
        <p:spPr>
          <a:xfrm>
            <a:off x="3302760" y="2144235"/>
            <a:ext cx="2508235" cy="600504"/>
          </a:xfrm>
          <a:prstGeom prst="homePlate">
            <a:avLst>
              <a:gd name="adj" fmla="val 4545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45066" y="746324"/>
            <a:ext cx="1663251" cy="338554"/>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（背　　景）</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6238999" y="2774093"/>
            <a:ext cx="2526049" cy="830997"/>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シティバス（株）にバス事業を一括</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譲渡（</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2018.4.1</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2536322" y="72242"/>
            <a:ext cx="3919816"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rPr>
              <a:t>② バ　ス</a:t>
            </a:r>
            <a:endParaRPr lang="ja-JP" altLang="en-US" sz="2000"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6211702" y="3800966"/>
            <a:ext cx="2526049" cy="1738938"/>
          </a:xfrm>
          <a:prstGeom prst="rect">
            <a:avLst/>
          </a:prstGeom>
          <a:noFill/>
        </p:spPr>
        <p:txBody>
          <a:bodyPr wrap="square" rtlCol="0">
            <a:spAutoFit/>
          </a:bodyPr>
          <a:lstStyle/>
          <a:p>
            <a:pPr marL="177800" indent="-1778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路線</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の見直し等により、 </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年度決算において</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年ぶりの経常黒字（</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億</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千万円）を達成</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年度決算に</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おいて、運輸収益の増加や人件費の減少などにより</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連続の経常</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黒字（</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億</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千万円</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）を達成</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大かっこ 1"/>
          <p:cNvSpPr/>
          <p:nvPr/>
        </p:nvSpPr>
        <p:spPr>
          <a:xfrm>
            <a:off x="6238998" y="3705430"/>
            <a:ext cx="2526049" cy="1881397"/>
          </a:xfrm>
          <a:prstGeom prst="bracketPair">
            <a:avLst>
              <a:gd name="adj" fmla="val 6784"/>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スライド番号プレースホルダー 4"/>
          <p:cNvSpPr>
            <a:spLocks noGrp="1"/>
          </p:cNvSpPr>
          <p:nvPr>
            <p:ph type="sldNum" sz="quarter" idx="12"/>
          </p:nvPr>
        </p:nvSpPr>
        <p:spPr/>
        <p:txBody>
          <a:bodyPr/>
          <a:lstStyle/>
          <a:p>
            <a:fld id="{138CA411-231B-42B9-AF63-97A64194AA60}" type="slidenum">
              <a:rPr lang="ja-JP" altLang="en-US" smtClean="0"/>
              <a:pPr/>
              <a:t>274</a:t>
            </a:fld>
            <a:endParaRPr lang="ja-JP" altLang="en-US"/>
          </a:p>
        </p:txBody>
      </p:sp>
    </p:spTree>
    <p:extLst>
      <p:ext uri="{BB962C8B-B14F-4D97-AF65-F5344CB8AC3E}">
        <p14:creationId xmlns:p14="http://schemas.microsoft.com/office/powerpoint/2010/main" val="32340508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線コネクタ 33"/>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11603" y="14928"/>
            <a:ext cx="2505795" cy="257369"/>
          </a:xfrm>
          <a:prstGeom prst="rect">
            <a:avLst/>
          </a:prstGeom>
          <a:noFill/>
        </p:spPr>
        <p:txBody>
          <a:bodyPr wrap="square" lIns="36000" tIns="36000" rIns="36000" bIns="36000" rtlCol="0">
            <a:noAutofit/>
          </a:bodyPr>
          <a:lstStyle/>
          <a:p>
            <a:r>
              <a:rPr lang="ja-JP" altLang="en-US" sz="1200" dirty="0">
                <a:latin typeface="Meiryo UI" panose="020B0604030504040204" pitchFamily="50" charset="-128"/>
                <a:ea typeface="Meiryo UI" panose="020B0604030504040204" pitchFamily="50" charset="-128"/>
              </a:rPr>
              <a:t>７　</a:t>
            </a:r>
            <a:r>
              <a:rPr lang="ja-JP" altLang="en-US" sz="1200" dirty="0" smtClean="0">
                <a:latin typeface="Meiryo UI" panose="020B0604030504040204" pitchFamily="50" charset="-128"/>
                <a:ea typeface="Meiryo UI" panose="020B0604030504040204" pitchFamily="50" charset="-128"/>
              </a:rPr>
              <a:t>具体的な取組と成果 （民営化）</a:t>
            </a:r>
            <a:endParaRPr lang="ja-JP" altLang="en-US" sz="1200" dirty="0">
              <a:latin typeface="Meiryo UI" panose="020B0604030504040204" pitchFamily="50" charset="-128"/>
              <a:ea typeface="Meiryo UI" panose="020B0604030504040204" pitchFamily="50" charset="-128"/>
            </a:endParaRPr>
          </a:p>
        </p:txBody>
      </p:sp>
      <p:sp>
        <p:nvSpPr>
          <p:cNvPr id="82" name="テキスト ボックス 81"/>
          <p:cNvSpPr txBox="1"/>
          <p:nvPr/>
        </p:nvSpPr>
        <p:spPr>
          <a:xfrm>
            <a:off x="2536322" y="72242"/>
            <a:ext cx="3919816"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rPr>
              <a:t>② バ　ス</a:t>
            </a:r>
            <a:endParaRPr lang="ja-JP" altLang="en-US" sz="2000" dirty="0">
              <a:latin typeface="Meiryo UI" panose="020B0604030504040204" pitchFamily="50" charset="-128"/>
              <a:ea typeface="Meiryo UI" panose="020B0604030504040204" pitchFamily="50" charset="-128"/>
            </a:endParaRPr>
          </a:p>
        </p:txBody>
      </p:sp>
      <p:graphicFrame>
        <p:nvGraphicFramePr>
          <p:cNvPr id="83" name="表 82"/>
          <p:cNvGraphicFramePr>
            <a:graphicFrameLocks noGrp="1"/>
          </p:cNvGraphicFramePr>
          <p:nvPr>
            <p:extLst/>
          </p:nvPr>
        </p:nvGraphicFramePr>
        <p:xfrm>
          <a:off x="532261" y="1201988"/>
          <a:ext cx="8192156" cy="5436132"/>
        </p:xfrm>
        <a:graphic>
          <a:graphicData uri="http://schemas.openxmlformats.org/drawingml/2006/table">
            <a:tbl>
              <a:tblPr>
                <a:tableStyleId>{5940675A-B579-460E-94D1-54222C63F5DA}</a:tableStyleId>
              </a:tblPr>
              <a:tblGrid>
                <a:gridCol w="1378424">
                  <a:extLst>
                    <a:ext uri="{9D8B030D-6E8A-4147-A177-3AD203B41FA5}">
                      <a16:colId xmlns="" xmlns:a16="http://schemas.microsoft.com/office/drawing/2014/main" val="20000"/>
                    </a:ext>
                  </a:extLst>
                </a:gridCol>
                <a:gridCol w="63414">
                  <a:extLst>
                    <a:ext uri="{9D8B030D-6E8A-4147-A177-3AD203B41FA5}">
                      <a16:colId xmlns="" xmlns:a16="http://schemas.microsoft.com/office/drawing/2014/main" val="20001"/>
                    </a:ext>
                  </a:extLst>
                </a:gridCol>
                <a:gridCol w="991378">
                  <a:extLst>
                    <a:ext uri="{9D8B030D-6E8A-4147-A177-3AD203B41FA5}">
                      <a16:colId xmlns="" xmlns:a16="http://schemas.microsoft.com/office/drawing/2014/main" val="20002"/>
                    </a:ext>
                  </a:extLst>
                </a:gridCol>
                <a:gridCol w="991378">
                  <a:extLst>
                    <a:ext uri="{9D8B030D-6E8A-4147-A177-3AD203B41FA5}">
                      <a16:colId xmlns="" xmlns:a16="http://schemas.microsoft.com/office/drawing/2014/main" val="20003"/>
                    </a:ext>
                  </a:extLst>
                </a:gridCol>
                <a:gridCol w="991378">
                  <a:extLst>
                    <a:ext uri="{9D8B030D-6E8A-4147-A177-3AD203B41FA5}">
                      <a16:colId xmlns="" xmlns:a16="http://schemas.microsoft.com/office/drawing/2014/main" val="20004"/>
                    </a:ext>
                  </a:extLst>
                </a:gridCol>
                <a:gridCol w="991378">
                  <a:extLst>
                    <a:ext uri="{9D8B030D-6E8A-4147-A177-3AD203B41FA5}">
                      <a16:colId xmlns="" xmlns:a16="http://schemas.microsoft.com/office/drawing/2014/main" val="20005"/>
                    </a:ext>
                  </a:extLst>
                </a:gridCol>
                <a:gridCol w="991378">
                  <a:extLst>
                    <a:ext uri="{9D8B030D-6E8A-4147-A177-3AD203B41FA5}">
                      <a16:colId xmlns="" xmlns:a16="http://schemas.microsoft.com/office/drawing/2014/main" val="20006"/>
                    </a:ext>
                  </a:extLst>
                </a:gridCol>
                <a:gridCol w="1148659">
                  <a:extLst>
                    <a:ext uri="{9D8B030D-6E8A-4147-A177-3AD203B41FA5}">
                      <a16:colId xmlns="" xmlns:a16="http://schemas.microsoft.com/office/drawing/2014/main" val="20007"/>
                    </a:ext>
                  </a:extLst>
                </a:gridCol>
                <a:gridCol w="644769">
                  <a:extLst>
                    <a:ext uri="{9D8B030D-6E8A-4147-A177-3AD203B41FA5}">
                      <a16:colId xmlns="" xmlns:a16="http://schemas.microsoft.com/office/drawing/2014/main" val="20008"/>
                    </a:ext>
                  </a:extLst>
                </a:gridCol>
              </a:tblGrid>
              <a:tr h="30749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lnTlToBr w="12700" cap="flat" cmpd="sng" algn="ctr">
                      <a:solidFill>
                        <a:schemeClr val="tx1"/>
                      </a:solidFill>
                      <a:prstDash val="solid"/>
                      <a:round/>
                      <a:headEnd type="none" w="med" len="med"/>
                      <a:tailEnd type="none" w="med" len="med"/>
                    </a:lnTlToBr>
                    <a:solidFill>
                      <a:schemeClr val="accent4">
                        <a:lumMod val="40000"/>
                        <a:lumOff val="60000"/>
                      </a:schemeClr>
                    </a:solidFill>
                  </a:tcPr>
                </a:tc>
                <a:tc>
                  <a:txBody>
                    <a:bodyPr/>
                    <a:lstStyle/>
                    <a:p>
                      <a:pPr algn="ctr" fontAlgn="ct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extLst>
                  <a:ext uri="{0D108BD9-81ED-4DB2-BD59-A6C34878D82A}">
                    <a16:rowId xmlns="" xmlns:a16="http://schemas.microsoft.com/office/drawing/2014/main" val="10000"/>
                  </a:ext>
                </a:extLst>
              </a:tr>
              <a:tr h="952419">
                <a:tc>
                  <a:txBody>
                    <a:bodyPr/>
                    <a:lstStyle/>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路線の再構築</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extLst>
                  <a:ext uri="{0D108BD9-81ED-4DB2-BD59-A6C34878D82A}">
                    <a16:rowId xmlns="" xmlns:a16="http://schemas.microsoft.com/office/drawing/2014/main" val="10001"/>
                  </a:ext>
                </a:extLst>
              </a:tr>
              <a:tr h="107817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収支の改善</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extLst>
                  <a:ext uri="{0D108BD9-81ED-4DB2-BD59-A6C34878D82A}">
                    <a16:rowId xmlns="" xmlns:a16="http://schemas.microsoft.com/office/drawing/2014/main" val="10002"/>
                  </a:ext>
                </a:extLst>
              </a:tr>
              <a:tr h="3098042">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経営形態の見直し</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extLst>
                  <a:ext uri="{0D108BD9-81ED-4DB2-BD59-A6C34878D82A}">
                    <a16:rowId xmlns="" xmlns:a16="http://schemas.microsoft.com/office/drawing/2014/main" val="10003"/>
                  </a:ext>
                </a:extLst>
              </a:tr>
            </a:tbl>
          </a:graphicData>
        </a:graphic>
      </p:graphicFrame>
      <p:sp>
        <p:nvSpPr>
          <p:cNvPr id="84" name="ホームベース 83"/>
          <p:cNvSpPr/>
          <p:nvPr/>
        </p:nvSpPr>
        <p:spPr>
          <a:xfrm>
            <a:off x="2074887" y="2586213"/>
            <a:ext cx="6224387" cy="836344"/>
          </a:xfrm>
          <a:prstGeom prst="homePlate">
            <a:avLst>
              <a:gd name="adj" fmla="val 20840"/>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正方形/長方形 84"/>
          <p:cNvSpPr/>
          <p:nvPr/>
        </p:nvSpPr>
        <p:spPr>
          <a:xfrm>
            <a:off x="2085742" y="2882928"/>
            <a:ext cx="928073"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給与</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カット</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最大</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200"/>
              </a:lnSpc>
            </a:pP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正方形/長方形 85"/>
          <p:cNvSpPr/>
          <p:nvPr/>
        </p:nvSpPr>
        <p:spPr>
          <a:xfrm>
            <a:off x="2957631" y="2882992"/>
            <a:ext cx="928073"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給与</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カット</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最大</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200"/>
              </a:lnSpc>
            </a:pP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正方形/長方形 86"/>
          <p:cNvSpPr/>
          <p:nvPr/>
        </p:nvSpPr>
        <p:spPr>
          <a:xfrm>
            <a:off x="3974772" y="2874837"/>
            <a:ext cx="1013584"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●給与カット、</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昇給停止等</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正方形/長方形 87"/>
          <p:cNvSpPr/>
          <p:nvPr/>
        </p:nvSpPr>
        <p:spPr>
          <a:xfrm>
            <a:off x="4966703" y="2811641"/>
            <a:ext cx="928073"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●給与カット</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正方形/長方形 88"/>
          <p:cNvSpPr/>
          <p:nvPr/>
        </p:nvSpPr>
        <p:spPr>
          <a:xfrm>
            <a:off x="5948720" y="2821314"/>
            <a:ext cx="928073"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●給与カット</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正方形/長方形 89"/>
          <p:cNvSpPr/>
          <p:nvPr/>
        </p:nvSpPr>
        <p:spPr>
          <a:xfrm>
            <a:off x="6943797" y="2811641"/>
            <a:ext cx="928073"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●給与カット</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ホームベース 90"/>
          <p:cNvSpPr/>
          <p:nvPr/>
        </p:nvSpPr>
        <p:spPr>
          <a:xfrm>
            <a:off x="2069118" y="3660483"/>
            <a:ext cx="6230156" cy="2863149"/>
          </a:xfrm>
          <a:prstGeom prst="homePlate">
            <a:avLst>
              <a:gd name="adj" fmla="val 6297"/>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2" name="正方形/長方形 91"/>
          <p:cNvSpPr/>
          <p:nvPr/>
        </p:nvSpPr>
        <p:spPr>
          <a:xfrm>
            <a:off x="2077241" y="3723151"/>
            <a:ext cx="1043958" cy="4998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●交通局長の</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民間人材登用</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3" name="正方形/長方形 92"/>
          <p:cNvSpPr/>
          <p:nvPr/>
        </p:nvSpPr>
        <p:spPr>
          <a:xfrm>
            <a:off x="2280429" y="4340840"/>
            <a:ext cx="1043958" cy="38745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●民営化推進室</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設置</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4" name="正方形/長方形 93"/>
          <p:cNvSpPr/>
          <p:nvPr/>
        </p:nvSpPr>
        <p:spPr>
          <a:xfrm>
            <a:off x="3392921" y="4313411"/>
            <a:ext cx="1043958" cy="38745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●交通政策室</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設置</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5" name="正方形/長方形 94"/>
          <p:cNvSpPr/>
          <p:nvPr/>
        </p:nvSpPr>
        <p:spPr>
          <a:xfrm>
            <a:off x="7073320" y="4301295"/>
            <a:ext cx="1062246" cy="39044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●都市交通局設置</a:t>
            </a:r>
            <a:endParaRPr lang="en-US" altLang="ja-JP" sz="1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(7</a:t>
            </a:r>
            <a:r>
              <a:rPr lang="ja-JP" altLang="en-US" sz="1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正方形/長方形 96"/>
          <p:cNvSpPr/>
          <p:nvPr/>
        </p:nvSpPr>
        <p:spPr>
          <a:xfrm>
            <a:off x="5195348" y="4715186"/>
            <a:ext cx="2543976" cy="25256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96</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条条例案</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手続き条例案</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可決</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8" name="正方形/長方形 97"/>
          <p:cNvSpPr/>
          <p:nvPr/>
        </p:nvSpPr>
        <p:spPr>
          <a:xfrm>
            <a:off x="5651031" y="5038482"/>
            <a:ext cx="1642129" cy="3789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1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●「事業の引継ぎに関する</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基本方針案」可決</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9" name="正方形/長方形 98"/>
          <p:cNvSpPr/>
          <p:nvPr/>
        </p:nvSpPr>
        <p:spPr>
          <a:xfrm>
            <a:off x="6536338" y="5954548"/>
            <a:ext cx="1642129" cy="45341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100"/>
              </a:lnSpc>
            </a:pPr>
            <a:r>
              <a:rPr lang="ja-JP" altLang="en-US" sz="1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●「交通事業の設置等に関する</a:t>
            </a:r>
            <a:endParaRPr lang="en-US" altLang="ja-JP" sz="1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条例を廃止する条例案」可決</a:t>
            </a:r>
            <a:endParaRPr lang="en-US" altLang="ja-JP" sz="1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spc="-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spc="-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正方形/長方形 99"/>
          <p:cNvSpPr/>
          <p:nvPr/>
        </p:nvSpPr>
        <p:spPr>
          <a:xfrm>
            <a:off x="8330768" y="1609873"/>
            <a:ext cx="310731" cy="4913759"/>
          </a:xfrm>
          <a:prstGeom prst="rect">
            <a:avLst/>
          </a:prstGeom>
          <a:solidFill>
            <a:schemeClr val="bg1"/>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大阪シティバス株式会社による営業開始（４月）</a:t>
            </a:r>
            <a:endParaRPr kumimoji="1" lang="ja-JP" altLang="en-US" sz="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正方形/長方形 100"/>
          <p:cNvSpPr/>
          <p:nvPr/>
        </p:nvSpPr>
        <p:spPr>
          <a:xfrm>
            <a:off x="5651031" y="5508382"/>
            <a:ext cx="1642129" cy="37899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1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●「バス事業経営健全化</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計画」可決</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ホームベース 101"/>
          <p:cNvSpPr/>
          <p:nvPr/>
        </p:nvSpPr>
        <p:spPr>
          <a:xfrm>
            <a:off x="2634544" y="1602308"/>
            <a:ext cx="5667228" cy="762318"/>
          </a:xfrm>
          <a:prstGeom prst="homePlate">
            <a:avLst>
              <a:gd name="adj" fmla="val 24514"/>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正方形/長方形 102"/>
          <p:cNvSpPr/>
          <p:nvPr/>
        </p:nvSpPr>
        <p:spPr>
          <a:xfrm>
            <a:off x="2637515" y="1651374"/>
            <a:ext cx="928073"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●赤バス廃止</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正方形/長方形 103"/>
          <p:cNvSpPr/>
          <p:nvPr/>
        </p:nvSpPr>
        <p:spPr>
          <a:xfrm>
            <a:off x="3956705" y="1619651"/>
            <a:ext cx="1048875" cy="39602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●バス路線</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見直し</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5" name="正方形/長方形 104"/>
          <p:cNvSpPr/>
          <p:nvPr/>
        </p:nvSpPr>
        <p:spPr>
          <a:xfrm>
            <a:off x="4274550" y="1930179"/>
            <a:ext cx="991424" cy="43197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●バス路線</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見直し</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(9</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正方形/長方形 105"/>
          <p:cNvSpPr/>
          <p:nvPr/>
        </p:nvSpPr>
        <p:spPr>
          <a:xfrm>
            <a:off x="5265974" y="1616239"/>
            <a:ext cx="991424" cy="43197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●バス路線</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見直し</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(10</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2043393" y="2601942"/>
            <a:ext cx="1013039" cy="24497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（人件費削減）</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正方形/長方形 107"/>
          <p:cNvSpPr/>
          <p:nvPr/>
        </p:nvSpPr>
        <p:spPr>
          <a:xfrm>
            <a:off x="1576690" y="1201840"/>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9" name="正方形/長方形 108"/>
          <p:cNvSpPr/>
          <p:nvPr/>
        </p:nvSpPr>
        <p:spPr>
          <a:xfrm>
            <a:off x="554645" y="1298931"/>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145066" y="682824"/>
            <a:ext cx="2733533"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（主な改革取組経過）</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275</a:t>
            </a:fld>
            <a:endParaRPr lang="ja-JP" altLang="en-US"/>
          </a:p>
        </p:txBody>
      </p:sp>
    </p:spTree>
    <p:extLst>
      <p:ext uri="{BB962C8B-B14F-4D97-AF65-F5344CB8AC3E}">
        <p14:creationId xmlns:p14="http://schemas.microsoft.com/office/powerpoint/2010/main" val="1318430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nvPr>
        </p:nvGraphicFramePr>
        <p:xfrm>
          <a:off x="458108" y="1345036"/>
          <a:ext cx="8246281" cy="4210690"/>
        </p:xfrm>
        <a:graphic>
          <a:graphicData uri="http://schemas.openxmlformats.org/drawingml/2006/table">
            <a:tbl>
              <a:tblPr firstRow="1" bandRow="1">
                <a:tableStyleId>{5940675A-B579-460E-94D1-54222C63F5DA}</a:tableStyleId>
              </a:tblPr>
              <a:tblGrid>
                <a:gridCol w="209395">
                  <a:extLst>
                    <a:ext uri="{9D8B030D-6E8A-4147-A177-3AD203B41FA5}">
                      <a16:colId xmlns="" xmlns:a16="http://schemas.microsoft.com/office/drawing/2014/main" val="20000"/>
                    </a:ext>
                  </a:extLst>
                </a:gridCol>
                <a:gridCol w="730626">
                  <a:extLst>
                    <a:ext uri="{9D8B030D-6E8A-4147-A177-3AD203B41FA5}">
                      <a16:colId xmlns="" xmlns:a16="http://schemas.microsoft.com/office/drawing/2014/main" val="20001"/>
                    </a:ext>
                  </a:extLst>
                </a:gridCol>
                <a:gridCol w="730626">
                  <a:extLst>
                    <a:ext uri="{9D8B030D-6E8A-4147-A177-3AD203B41FA5}">
                      <a16:colId xmlns="" xmlns:a16="http://schemas.microsoft.com/office/drawing/2014/main" val="20002"/>
                    </a:ext>
                  </a:extLst>
                </a:gridCol>
                <a:gridCol w="730626">
                  <a:extLst>
                    <a:ext uri="{9D8B030D-6E8A-4147-A177-3AD203B41FA5}">
                      <a16:colId xmlns="" xmlns:a16="http://schemas.microsoft.com/office/drawing/2014/main" val="20003"/>
                    </a:ext>
                  </a:extLst>
                </a:gridCol>
                <a:gridCol w="730626">
                  <a:extLst>
                    <a:ext uri="{9D8B030D-6E8A-4147-A177-3AD203B41FA5}">
                      <a16:colId xmlns="" xmlns:a16="http://schemas.microsoft.com/office/drawing/2014/main" val="20004"/>
                    </a:ext>
                  </a:extLst>
                </a:gridCol>
                <a:gridCol w="730626">
                  <a:extLst>
                    <a:ext uri="{9D8B030D-6E8A-4147-A177-3AD203B41FA5}">
                      <a16:colId xmlns="" xmlns:a16="http://schemas.microsoft.com/office/drawing/2014/main" val="20005"/>
                    </a:ext>
                  </a:extLst>
                </a:gridCol>
                <a:gridCol w="730626">
                  <a:extLst>
                    <a:ext uri="{9D8B030D-6E8A-4147-A177-3AD203B41FA5}">
                      <a16:colId xmlns="" xmlns:a16="http://schemas.microsoft.com/office/drawing/2014/main" val="20006"/>
                    </a:ext>
                  </a:extLst>
                </a:gridCol>
                <a:gridCol w="730626">
                  <a:extLst>
                    <a:ext uri="{9D8B030D-6E8A-4147-A177-3AD203B41FA5}">
                      <a16:colId xmlns="" xmlns:a16="http://schemas.microsoft.com/office/drawing/2014/main" val="20007"/>
                    </a:ext>
                  </a:extLst>
                </a:gridCol>
                <a:gridCol w="730626">
                  <a:extLst>
                    <a:ext uri="{9D8B030D-6E8A-4147-A177-3AD203B41FA5}">
                      <a16:colId xmlns="" xmlns:a16="http://schemas.microsoft.com/office/drawing/2014/main" val="20008"/>
                    </a:ext>
                  </a:extLst>
                </a:gridCol>
                <a:gridCol w="730626">
                  <a:extLst>
                    <a:ext uri="{9D8B030D-6E8A-4147-A177-3AD203B41FA5}">
                      <a16:colId xmlns="" xmlns:a16="http://schemas.microsoft.com/office/drawing/2014/main" val="20009"/>
                    </a:ext>
                  </a:extLst>
                </a:gridCol>
                <a:gridCol w="730626">
                  <a:extLst>
                    <a:ext uri="{9D8B030D-6E8A-4147-A177-3AD203B41FA5}">
                      <a16:colId xmlns="" xmlns:a16="http://schemas.microsoft.com/office/drawing/2014/main" val="20010"/>
                    </a:ext>
                  </a:extLst>
                </a:gridCol>
                <a:gridCol w="730626">
                  <a:extLst>
                    <a:ext uri="{9D8B030D-6E8A-4147-A177-3AD203B41FA5}">
                      <a16:colId xmlns="" xmlns:a16="http://schemas.microsoft.com/office/drawing/2014/main" val="20011"/>
                    </a:ext>
                  </a:extLst>
                </a:gridCol>
              </a:tblGrid>
              <a:tr h="317064">
                <a:tc>
                  <a:txBody>
                    <a:bodyPr/>
                    <a:lstStyle/>
                    <a:p>
                      <a:pPr algn="ctr"/>
                      <a:endParaRPr kumimoji="1" lang="ja-JP" altLang="en-US" sz="1600" dirty="0">
                        <a:ea typeface="Meiryo UI" panose="020B0604030504040204" pitchFamily="50" charset="-128"/>
                      </a:endParaRPr>
                    </a:p>
                  </a:txBody>
                  <a:tcPr marL="84406" marR="84406" marT="38957" marB="38957" vert="eaVert"/>
                </a:tc>
                <a:tc>
                  <a:txBody>
                    <a:bodyPr/>
                    <a:lstStyle/>
                    <a:p>
                      <a:pPr algn="ctr"/>
                      <a:endParaRPr kumimoji="1" lang="ja-JP" altLang="en-US" sz="160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600" dirty="0" smtClean="0">
                          <a:solidFill>
                            <a:schemeClr val="bg1"/>
                          </a:solidFill>
                          <a:ea typeface="Meiryo UI" panose="020B0604030504040204" pitchFamily="50" charset="-128"/>
                        </a:rPr>
                        <a:t>2008</a:t>
                      </a:r>
                      <a:endParaRPr kumimoji="1" lang="ja-JP" altLang="en-US" sz="160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600" dirty="0" smtClean="0">
                          <a:solidFill>
                            <a:schemeClr val="bg1"/>
                          </a:solidFill>
                          <a:ea typeface="Meiryo UI" panose="020B0604030504040204" pitchFamily="50" charset="-128"/>
                        </a:rPr>
                        <a:t>2009</a:t>
                      </a:r>
                      <a:endParaRPr kumimoji="1" lang="ja-JP" altLang="en-US" sz="160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600" dirty="0" smtClean="0">
                          <a:solidFill>
                            <a:schemeClr val="bg1"/>
                          </a:solidFill>
                          <a:ea typeface="Meiryo UI" panose="020B0604030504040204" pitchFamily="50" charset="-128"/>
                        </a:rPr>
                        <a:t>2010</a:t>
                      </a:r>
                      <a:endParaRPr kumimoji="1" lang="ja-JP" altLang="en-US" sz="160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600" dirty="0" smtClean="0">
                          <a:solidFill>
                            <a:schemeClr val="bg1"/>
                          </a:solidFill>
                          <a:ea typeface="Meiryo UI" panose="020B0604030504040204" pitchFamily="50" charset="-128"/>
                        </a:rPr>
                        <a:t>2011</a:t>
                      </a:r>
                      <a:endParaRPr kumimoji="1" lang="ja-JP" altLang="en-US" sz="160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600" dirty="0" smtClean="0">
                          <a:solidFill>
                            <a:schemeClr val="bg1"/>
                          </a:solidFill>
                          <a:ea typeface="Meiryo UI" panose="020B0604030504040204" pitchFamily="50" charset="-128"/>
                        </a:rPr>
                        <a:t>2012</a:t>
                      </a:r>
                      <a:endParaRPr kumimoji="1" lang="ja-JP" altLang="en-US" sz="160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600" dirty="0" smtClean="0">
                          <a:solidFill>
                            <a:schemeClr val="bg1"/>
                          </a:solidFill>
                          <a:ea typeface="Meiryo UI" panose="020B0604030504040204" pitchFamily="50" charset="-128"/>
                        </a:rPr>
                        <a:t>2013</a:t>
                      </a:r>
                      <a:endParaRPr kumimoji="1" lang="ja-JP" altLang="en-US" sz="160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600" dirty="0" smtClean="0">
                          <a:solidFill>
                            <a:schemeClr val="bg1"/>
                          </a:solidFill>
                          <a:ea typeface="Meiryo UI" panose="020B0604030504040204" pitchFamily="50" charset="-128"/>
                        </a:rPr>
                        <a:t>2014</a:t>
                      </a:r>
                      <a:endParaRPr kumimoji="1" lang="ja-JP" altLang="en-US" sz="160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600" dirty="0" smtClean="0">
                          <a:solidFill>
                            <a:schemeClr val="bg1"/>
                          </a:solidFill>
                          <a:ea typeface="Meiryo UI" panose="020B0604030504040204" pitchFamily="50" charset="-128"/>
                        </a:rPr>
                        <a:t>2015</a:t>
                      </a:r>
                      <a:endParaRPr kumimoji="1" lang="ja-JP" altLang="en-US" sz="160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600" dirty="0" smtClean="0">
                          <a:solidFill>
                            <a:schemeClr val="bg1"/>
                          </a:solidFill>
                          <a:ea typeface="Meiryo UI" panose="020B0604030504040204" pitchFamily="50" charset="-128"/>
                        </a:rPr>
                        <a:t>2016</a:t>
                      </a:r>
                      <a:endParaRPr kumimoji="1" lang="ja-JP" altLang="en-US" sz="1600" dirty="0">
                        <a:solidFill>
                          <a:schemeClr val="bg1"/>
                        </a:solidFill>
                        <a:ea typeface="Meiryo UI" panose="020B0604030504040204" pitchFamily="50" charset="-128"/>
                      </a:endParaRPr>
                    </a:p>
                  </a:txBody>
                  <a:tcPr marL="84406" marR="84406" marT="38957" marB="38957">
                    <a:solidFill>
                      <a:schemeClr val="accent6"/>
                    </a:solidFill>
                  </a:tcPr>
                </a:tc>
                <a:tc>
                  <a:txBody>
                    <a:bodyPr/>
                    <a:lstStyle/>
                    <a:p>
                      <a:pPr algn="ctr"/>
                      <a:r>
                        <a:rPr kumimoji="1" lang="en-US" altLang="ja-JP" sz="1600" dirty="0" smtClean="0">
                          <a:solidFill>
                            <a:schemeClr val="bg1"/>
                          </a:solidFill>
                          <a:ea typeface="Meiryo UI" panose="020B0604030504040204" pitchFamily="50" charset="-128"/>
                        </a:rPr>
                        <a:t>2017</a:t>
                      </a:r>
                      <a:endParaRPr kumimoji="1" lang="ja-JP" altLang="en-US" sz="1600" dirty="0">
                        <a:solidFill>
                          <a:schemeClr val="bg1"/>
                        </a:solidFill>
                        <a:ea typeface="Meiryo UI" panose="020B0604030504040204" pitchFamily="50" charset="-128"/>
                      </a:endParaRPr>
                    </a:p>
                  </a:txBody>
                  <a:tcPr marL="84406" marR="84406" marT="38957" marB="38957">
                    <a:solidFill>
                      <a:schemeClr val="accent6"/>
                    </a:solidFill>
                  </a:tcPr>
                </a:tc>
                <a:extLst>
                  <a:ext uri="{0D108BD9-81ED-4DB2-BD59-A6C34878D82A}">
                    <a16:rowId xmlns="" xmlns:a16="http://schemas.microsoft.com/office/drawing/2014/main" val="10000"/>
                  </a:ext>
                </a:extLst>
              </a:tr>
              <a:tr h="3888936">
                <a:tc>
                  <a:txBody>
                    <a:bodyPr/>
                    <a:lstStyle/>
                    <a:p>
                      <a:pPr algn="ctr"/>
                      <a:r>
                        <a:rPr kumimoji="1" lang="ja-JP" altLang="en-US" sz="1400" dirty="0" smtClean="0">
                          <a:solidFill>
                            <a:schemeClr val="tx1"/>
                          </a:solidFill>
                          <a:ea typeface="Meiryo UI" panose="020B0604030504040204" pitchFamily="50" charset="-128"/>
                        </a:rPr>
                        <a:t>国際拠点空港機能の強化</a:t>
                      </a:r>
                      <a:endParaRPr kumimoji="1" lang="ja-JP" altLang="en-US" sz="1400" dirty="0">
                        <a:solidFill>
                          <a:schemeClr val="tx1"/>
                        </a:solidFill>
                        <a:ea typeface="Meiryo UI" panose="020B0604030504040204" pitchFamily="50" charset="-128"/>
                      </a:endParaRPr>
                    </a:p>
                  </a:txBody>
                  <a:tcPr marL="84406" marR="84406" marT="38957" marB="38957" vert="eaVert" anchor="ctr"/>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tc>
                  <a:txBody>
                    <a:bodyPr/>
                    <a:lstStyle/>
                    <a:p>
                      <a:endParaRPr kumimoji="1" lang="ja-JP" altLang="en-US" sz="1600" dirty="0">
                        <a:ea typeface="Meiryo UI" panose="020B0604030504040204" pitchFamily="50" charset="-128"/>
                      </a:endParaRPr>
                    </a:p>
                  </a:txBody>
                  <a:tcPr marL="84406" marR="84406" marT="38957" marB="38957"/>
                </a:tc>
                <a:extLst>
                  <a:ext uri="{0D108BD9-81ED-4DB2-BD59-A6C34878D82A}">
                    <a16:rowId xmlns="" xmlns:a16="http://schemas.microsoft.com/office/drawing/2014/main" val="10001"/>
                  </a:ext>
                </a:extLst>
              </a:tr>
            </a:tbl>
          </a:graphicData>
        </a:graphic>
      </p:graphicFrame>
      <p:grpSp>
        <p:nvGrpSpPr>
          <p:cNvPr id="4" name="グループ化 3"/>
          <p:cNvGrpSpPr/>
          <p:nvPr/>
        </p:nvGrpSpPr>
        <p:grpSpPr>
          <a:xfrm>
            <a:off x="702686" y="2193546"/>
            <a:ext cx="7954376" cy="528962"/>
            <a:chOff x="598650" y="1338308"/>
            <a:chExt cx="8617241" cy="573042"/>
          </a:xfrm>
        </p:grpSpPr>
        <p:cxnSp>
          <p:nvCxnSpPr>
            <p:cNvPr id="52" name="直線矢印コネクタ 51"/>
            <p:cNvCxnSpPr/>
            <p:nvPr/>
          </p:nvCxnSpPr>
          <p:spPr>
            <a:xfrm>
              <a:off x="2969965" y="1586864"/>
              <a:ext cx="6245926" cy="1"/>
            </a:xfrm>
            <a:prstGeom prst="straightConnector1">
              <a:avLst/>
            </a:prstGeom>
            <a:ln w="28575">
              <a:headEnd w="lg" len="lg"/>
              <a:tailEnd type="triangle" w="lg" len="lg"/>
            </a:ln>
          </p:spPr>
          <p:style>
            <a:lnRef idx="3">
              <a:schemeClr val="dk1"/>
            </a:lnRef>
            <a:fillRef idx="0">
              <a:schemeClr val="dk1"/>
            </a:fillRef>
            <a:effectRef idx="2">
              <a:schemeClr val="dk1"/>
            </a:effectRef>
            <a:fontRef idx="minor">
              <a:schemeClr val="tx1"/>
            </a:fontRef>
          </p:style>
        </p:cxnSp>
        <p:sp>
          <p:nvSpPr>
            <p:cNvPr id="54" name="角丸四角形 53"/>
            <p:cNvSpPr/>
            <p:nvPr/>
          </p:nvSpPr>
          <p:spPr>
            <a:xfrm>
              <a:off x="598650" y="1338308"/>
              <a:ext cx="720000" cy="573042"/>
            </a:xfrm>
            <a:prstGeom prst="roundRect">
              <a:avLst/>
            </a:prstGeom>
          </p:spPr>
          <p:style>
            <a:lnRef idx="1">
              <a:schemeClr val="accent2"/>
            </a:lnRef>
            <a:fillRef idx="2">
              <a:schemeClr val="accent2"/>
            </a:fillRef>
            <a:effectRef idx="1">
              <a:schemeClr val="accent2"/>
            </a:effectRef>
            <a:fontRef idx="minor">
              <a:schemeClr val="dk1"/>
            </a:fontRef>
          </p:style>
          <p:txBody>
            <a:bodyPr lIns="33231" tIns="0" rIns="33231"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923"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rPr>
                <a:t>大阪府</a:t>
              </a:r>
              <a:endParaRPr kumimoji="1" lang="en-US" altLang="ja-JP" sz="923" b="0" i="0" u="none" strike="noStrike" kern="1200" cap="none" spc="0" normalizeH="0" baseline="0" noProof="0" dirty="0">
                <a:ln>
                  <a:noFill/>
                </a:ln>
                <a:solidFill>
                  <a:prstClr val="black"/>
                </a:solidFill>
                <a:effectLst/>
                <a:uLnTx/>
                <a:uFillTx/>
                <a:latin typeface="Meiryo UI"/>
                <a:ea typeface="Meiryo UI" panose="020B0604030504040204" pitchFamily="50" charset="-128"/>
                <a:cs typeface="+mn-cs"/>
              </a:endParaRPr>
            </a:p>
          </p:txBody>
        </p:sp>
      </p:grpSp>
      <p:grpSp>
        <p:nvGrpSpPr>
          <p:cNvPr id="64" name="グループ化 63"/>
          <p:cNvGrpSpPr/>
          <p:nvPr/>
        </p:nvGrpSpPr>
        <p:grpSpPr>
          <a:xfrm>
            <a:off x="7274318" y="2372002"/>
            <a:ext cx="664615" cy="513306"/>
            <a:chOff x="8275838" y="1373418"/>
            <a:chExt cx="720000" cy="556081"/>
          </a:xfrm>
        </p:grpSpPr>
        <p:sp>
          <p:nvSpPr>
            <p:cNvPr id="65" name="大かっこ 64"/>
            <p:cNvSpPr/>
            <p:nvPr/>
          </p:nvSpPr>
          <p:spPr>
            <a:xfrm>
              <a:off x="8275838" y="1529269"/>
              <a:ext cx="720000" cy="40023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事業運営権の売却</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6" name="フローチャート: 結合子 50"/>
            <p:cNvSpPr>
              <a:spLocks noChangeAspect="1"/>
            </p:cNvSpPr>
            <p:nvPr/>
          </p:nvSpPr>
          <p:spPr>
            <a:xfrm>
              <a:off x="8608091" y="1373418"/>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grpSp>
      <p:grpSp>
        <p:nvGrpSpPr>
          <p:cNvPr id="61" name="グループ化 60"/>
          <p:cNvGrpSpPr/>
          <p:nvPr/>
        </p:nvGrpSpPr>
        <p:grpSpPr>
          <a:xfrm>
            <a:off x="4354083" y="2371801"/>
            <a:ext cx="664615" cy="478901"/>
            <a:chOff x="8260691" y="1373418"/>
            <a:chExt cx="720000" cy="518809"/>
          </a:xfrm>
        </p:grpSpPr>
        <p:sp>
          <p:nvSpPr>
            <p:cNvPr id="62" name="大かっこ 61"/>
            <p:cNvSpPr/>
            <p:nvPr/>
          </p:nvSpPr>
          <p:spPr>
            <a:xfrm>
              <a:off x="8260691" y="1511407"/>
              <a:ext cx="720000" cy="38082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関空と伊丹空港の経営統合</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3" name="フローチャート: 結合子 50"/>
            <p:cNvSpPr>
              <a:spLocks noChangeAspect="1"/>
            </p:cNvSpPr>
            <p:nvPr/>
          </p:nvSpPr>
          <p:spPr>
            <a:xfrm>
              <a:off x="8569991" y="1373418"/>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grpSp>
      <p:sp>
        <p:nvSpPr>
          <p:cNvPr id="27" name="フローチャート: 結合子 50"/>
          <p:cNvSpPr>
            <a:spLocks noChangeAspect="1"/>
          </p:cNvSpPr>
          <p:nvPr/>
        </p:nvSpPr>
        <p:spPr>
          <a:xfrm>
            <a:off x="3179839" y="2371801"/>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31" name="大かっこ 30"/>
          <p:cNvSpPr/>
          <p:nvPr/>
        </p:nvSpPr>
        <p:spPr>
          <a:xfrm>
            <a:off x="7274318" y="3371929"/>
            <a:ext cx="664615" cy="35152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LCC</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専用ターミナルビル供用開始</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3" name="大かっこ 32"/>
          <p:cNvSpPr/>
          <p:nvPr/>
        </p:nvSpPr>
        <p:spPr>
          <a:xfrm>
            <a:off x="7274318" y="2947984"/>
            <a:ext cx="664615" cy="35152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関西エアポート</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株</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事業開始</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30" name="グループ化 29"/>
          <p:cNvGrpSpPr/>
          <p:nvPr/>
        </p:nvGrpSpPr>
        <p:grpSpPr>
          <a:xfrm>
            <a:off x="5820706" y="2364657"/>
            <a:ext cx="664615" cy="478901"/>
            <a:chOff x="8260691" y="1373418"/>
            <a:chExt cx="720000" cy="518809"/>
          </a:xfrm>
        </p:grpSpPr>
        <p:sp>
          <p:nvSpPr>
            <p:cNvPr id="34" name="大かっこ 33"/>
            <p:cNvSpPr/>
            <p:nvPr/>
          </p:nvSpPr>
          <p:spPr>
            <a:xfrm>
              <a:off x="8260691" y="1511407"/>
              <a:ext cx="720000" cy="38082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最大手フェデックスによる北太平洋地区ハブ化</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5" name="フローチャート: 結合子 50"/>
            <p:cNvSpPr>
              <a:spLocks noChangeAspect="1"/>
            </p:cNvSpPr>
            <p:nvPr/>
          </p:nvSpPr>
          <p:spPr>
            <a:xfrm>
              <a:off x="8569991" y="1373418"/>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grpSp>
      <p:sp>
        <p:nvSpPr>
          <p:cNvPr id="37" name="大かっこ 36"/>
          <p:cNvSpPr/>
          <p:nvPr/>
        </p:nvSpPr>
        <p:spPr>
          <a:xfrm>
            <a:off x="2891592" y="3458503"/>
            <a:ext cx="664615" cy="35152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zh-CN"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医薬品物流</a:t>
            </a:r>
            <a:endParaRPr kumimoji="1" lang="en-US" altLang="zh-CN"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zh-CN"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拠点</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整備</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38" name="タイトル 1"/>
          <p:cNvSpPr txBox="1">
            <a:spLocks/>
          </p:cNvSpPr>
          <p:nvPr/>
        </p:nvSpPr>
        <p:spPr>
          <a:xfrm>
            <a:off x="351694" y="483917"/>
            <a:ext cx="4018716" cy="306780"/>
          </a:xfrm>
          <a:prstGeom prst="rect">
            <a:avLst/>
          </a:prstGeom>
        </p:spPr>
        <p:txBody>
          <a:bodyPr vert="horz" lIns="77913" tIns="38957" rIns="77913" bIns="38957"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rPr>
              <a:t>３　主な改革取組みの経過</a:t>
            </a:r>
          </a:p>
        </p:txBody>
      </p:sp>
      <p:cxnSp>
        <p:nvCxnSpPr>
          <p:cNvPr id="39" name="直線コネクタ 38"/>
          <p:cNvCxnSpPr/>
          <p:nvPr/>
        </p:nvCxnSpPr>
        <p:spPr>
          <a:xfrm>
            <a:off x="155807" y="816491"/>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フローチャート: 結合子 50"/>
          <p:cNvSpPr>
            <a:spLocks noChangeAspect="1"/>
          </p:cNvSpPr>
          <p:nvPr/>
        </p:nvSpPr>
        <p:spPr>
          <a:xfrm>
            <a:off x="1725136" y="2371801"/>
            <a:ext cx="102866"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48" name="大かっこ 47"/>
          <p:cNvSpPr/>
          <p:nvPr/>
        </p:nvSpPr>
        <p:spPr>
          <a:xfrm>
            <a:off x="1416061" y="2538893"/>
            <a:ext cx="685774" cy="35152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政府補助金</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支給</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(2003</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p:txBody>
      </p:sp>
      <p:sp>
        <p:nvSpPr>
          <p:cNvPr id="3" name="角丸四角形 2"/>
          <p:cNvSpPr/>
          <p:nvPr/>
        </p:nvSpPr>
        <p:spPr>
          <a:xfrm>
            <a:off x="4223500" y="2956764"/>
            <a:ext cx="1613842" cy="438947"/>
          </a:xfrm>
          <a:prstGeom prst="roundRect">
            <a:avLst/>
          </a:prstGeom>
          <a:solidFill>
            <a:srgbClr val="FF66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29" name="大かっこ 28"/>
          <p:cNvSpPr/>
          <p:nvPr/>
        </p:nvSpPr>
        <p:spPr>
          <a:xfrm>
            <a:off x="4357129" y="3000099"/>
            <a:ext cx="664615" cy="35152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第</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2</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ターミナル</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(LCC</a:t>
            </a: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専用</a:t>
            </a:r>
            <a:r>
              <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a:t>
            </a: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運用開始</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55" name="グループ化 54"/>
          <p:cNvGrpSpPr/>
          <p:nvPr/>
        </p:nvGrpSpPr>
        <p:grpSpPr>
          <a:xfrm>
            <a:off x="5080889" y="2383985"/>
            <a:ext cx="664615" cy="947752"/>
            <a:chOff x="8260691" y="1373418"/>
            <a:chExt cx="720000" cy="1026731"/>
          </a:xfrm>
        </p:grpSpPr>
        <p:sp>
          <p:nvSpPr>
            <p:cNvPr id="56" name="大かっこ 55"/>
            <p:cNvSpPr/>
            <p:nvPr/>
          </p:nvSpPr>
          <p:spPr>
            <a:xfrm>
              <a:off x="8260691" y="2019329"/>
              <a:ext cx="720000" cy="380820"/>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医薬品等輸出入手続きの</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電子化</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57" name="フローチャート: 結合子 50"/>
            <p:cNvSpPr>
              <a:spLocks noChangeAspect="1"/>
            </p:cNvSpPr>
            <p:nvPr/>
          </p:nvSpPr>
          <p:spPr>
            <a:xfrm>
              <a:off x="8569991" y="1373418"/>
              <a:ext cx="108000" cy="10800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grpSp>
      <p:sp>
        <p:nvSpPr>
          <p:cNvPr id="45" name="角丸四角形 44"/>
          <p:cNvSpPr/>
          <p:nvPr/>
        </p:nvSpPr>
        <p:spPr>
          <a:xfrm>
            <a:off x="7186752" y="3762307"/>
            <a:ext cx="862351" cy="814747"/>
          </a:xfrm>
          <a:prstGeom prst="roundRect">
            <a:avLst/>
          </a:prstGeom>
          <a:solidFill>
            <a:srgbClr val="FF66CC"/>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60" name="大かっこ 59"/>
          <p:cNvSpPr/>
          <p:nvPr/>
        </p:nvSpPr>
        <p:spPr>
          <a:xfrm>
            <a:off x="7277318" y="3792930"/>
            <a:ext cx="664615" cy="35152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支付宝（アリペイ）決済スタート</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68" name="大かっこ 67"/>
          <p:cNvSpPr/>
          <p:nvPr/>
        </p:nvSpPr>
        <p:spPr>
          <a:xfrm>
            <a:off x="7280310" y="4184992"/>
            <a:ext cx="664615" cy="351526"/>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ウォークスルー型免税店舗の</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導入</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grpSp>
        <p:nvGrpSpPr>
          <p:cNvPr id="6" name="グループ化 5"/>
          <p:cNvGrpSpPr/>
          <p:nvPr/>
        </p:nvGrpSpPr>
        <p:grpSpPr>
          <a:xfrm>
            <a:off x="3823245" y="3533417"/>
            <a:ext cx="824460" cy="526451"/>
            <a:chOff x="3662034" y="2223269"/>
            <a:chExt cx="893164" cy="570321"/>
          </a:xfrm>
        </p:grpSpPr>
        <p:sp>
          <p:nvSpPr>
            <p:cNvPr id="5" name="二等辺三角形 4"/>
            <p:cNvSpPr/>
            <p:nvPr/>
          </p:nvSpPr>
          <p:spPr>
            <a:xfrm rot="2419419">
              <a:off x="4355800" y="2223269"/>
              <a:ext cx="199398" cy="407276"/>
            </a:xfrm>
            <a:prstGeom prst="triangle">
              <a:avLst/>
            </a:prstGeom>
            <a:solidFill>
              <a:srgbClr val="FF66CC"/>
            </a:solidFill>
            <a:ln w="1905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9" name="角丸四角形吹き出し 58"/>
            <p:cNvSpPr/>
            <p:nvPr/>
          </p:nvSpPr>
          <p:spPr>
            <a:xfrm>
              <a:off x="3662034" y="2505337"/>
              <a:ext cx="783525" cy="288253"/>
            </a:xfrm>
            <a:prstGeom prst="wedgeRoundRectCallout">
              <a:avLst>
                <a:gd name="adj1" fmla="val -82404"/>
                <a:gd name="adj2" fmla="val -117338"/>
                <a:gd name="adj3" fmla="val 16667"/>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全国初</a:t>
              </a:r>
            </a:p>
          </p:txBody>
        </p:sp>
      </p:grpSp>
      <p:grpSp>
        <p:nvGrpSpPr>
          <p:cNvPr id="49" name="グループ化 48"/>
          <p:cNvGrpSpPr/>
          <p:nvPr/>
        </p:nvGrpSpPr>
        <p:grpSpPr>
          <a:xfrm>
            <a:off x="6388678" y="3717691"/>
            <a:ext cx="891632" cy="266080"/>
            <a:chOff x="3701890" y="2520534"/>
            <a:chExt cx="965935" cy="288253"/>
          </a:xfrm>
        </p:grpSpPr>
        <p:sp>
          <p:nvSpPr>
            <p:cNvPr id="50" name="二等辺三角形 49"/>
            <p:cNvSpPr/>
            <p:nvPr/>
          </p:nvSpPr>
          <p:spPr>
            <a:xfrm rot="5400000">
              <a:off x="4439174" y="2555722"/>
              <a:ext cx="227051" cy="230251"/>
            </a:xfrm>
            <a:prstGeom prst="triangle">
              <a:avLst/>
            </a:prstGeom>
            <a:solidFill>
              <a:srgbClr val="FF66CC"/>
            </a:solidFill>
            <a:ln w="19050">
              <a:solidFill>
                <a:srgbClr val="385D8A"/>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015"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70" name="角丸四角形吹き出し 69"/>
            <p:cNvSpPr/>
            <p:nvPr/>
          </p:nvSpPr>
          <p:spPr>
            <a:xfrm>
              <a:off x="3701890" y="2520534"/>
              <a:ext cx="783525" cy="288253"/>
            </a:xfrm>
            <a:prstGeom prst="wedgeRoundRectCallout">
              <a:avLst>
                <a:gd name="adj1" fmla="val 72281"/>
                <a:gd name="adj2" fmla="val -376494"/>
                <a:gd name="adj3" fmla="val 16667"/>
              </a:avLst>
            </a:prstGeom>
            <a:solidFill>
              <a:srgbClr val="FF66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全国初</a:t>
              </a:r>
            </a:p>
          </p:txBody>
        </p:sp>
      </p:grpSp>
      <p:sp>
        <p:nvSpPr>
          <p:cNvPr id="44" name="大かっこ 43"/>
          <p:cNvSpPr/>
          <p:nvPr/>
        </p:nvSpPr>
        <p:spPr>
          <a:xfrm>
            <a:off x="1416061" y="2959953"/>
            <a:ext cx="685774" cy="653507"/>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関空の財務構造等について</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知事が国に</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問題提起</a:t>
            </a:r>
            <a:endParaRPr kumimoji="1" lang="en-US" altLang="ja-JP" sz="738"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endParaRPr>
          </a:p>
        </p:txBody>
      </p:sp>
      <p:sp>
        <p:nvSpPr>
          <p:cNvPr id="43" name="大かっこ 42"/>
          <p:cNvSpPr/>
          <p:nvPr/>
        </p:nvSpPr>
        <p:spPr>
          <a:xfrm>
            <a:off x="2868479" y="2497949"/>
            <a:ext cx="685774" cy="40909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lvl="0" algn="ctr" defTabSz="957700">
              <a:defRPr/>
            </a:pPr>
            <a:r>
              <a:rPr lang="ja-JP" altLang="en-US" sz="738" dirty="0">
                <a:solidFill>
                  <a:schemeClr val="tx2"/>
                </a:solidFill>
                <a:latin typeface="Meiryo UI" panose="020B0604030504040204" pitchFamily="50" charset="-128"/>
                <a:ea typeface="Meiryo UI" panose="020B0604030504040204" pitchFamily="50" charset="-128"/>
              </a:rPr>
              <a:t>国が関空・伊丹両空港を統合する方針を決定</a:t>
            </a:r>
            <a:endParaRPr kumimoji="1" lang="en-US" altLang="ja-JP" sz="738"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endParaRPr>
          </a:p>
        </p:txBody>
      </p:sp>
      <p:cxnSp>
        <p:nvCxnSpPr>
          <p:cNvPr id="53" name="直線コネクタ 52"/>
          <p:cNvCxnSpPr/>
          <p:nvPr/>
        </p:nvCxnSpPr>
        <p:spPr>
          <a:xfrm>
            <a:off x="1623601" y="2432858"/>
            <a:ext cx="1267991" cy="0"/>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41" name="大かっこ 40"/>
          <p:cNvSpPr/>
          <p:nvPr/>
        </p:nvSpPr>
        <p:spPr>
          <a:xfrm>
            <a:off x="2153133" y="2511895"/>
            <a:ext cx="685774" cy="373413"/>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lang="ja-JP" altLang="en-US" sz="738" dirty="0" smtClean="0">
                <a:solidFill>
                  <a:schemeClr val="tx2"/>
                </a:solidFill>
                <a:latin typeface="Meiryo UI" panose="020B0604030504040204" pitchFamily="50" charset="-128"/>
                <a:ea typeface="Meiryo UI" panose="020B0604030504040204" pitchFamily="50" charset="-128"/>
              </a:rPr>
              <a:t>関西</a:t>
            </a:r>
            <a:r>
              <a:rPr lang="en-US" altLang="ja-JP" sz="738" dirty="0" smtClean="0">
                <a:solidFill>
                  <a:schemeClr val="tx2"/>
                </a:solidFill>
                <a:latin typeface="Meiryo UI" panose="020B0604030504040204" pitchFamily="50" charset="-128"/>
                <a:ea typeface="Meiryo UI" panose="020B0604030504040204" pitchFamily="50" charset="-128"/>
              </a:rPr>
              <a:t>3</a:t>
            </a:r>
            <a:r>
              <a:rPr lang="ja-JP" altLang="en-US" sz="738" dirty="0" smtClean="0">
                <a:solidFill>
                  <a:schemeClr val="tx2"/>
                </a:solidFill>
                <a:latin typeface="Meiryo UI" panose="020B0604030504040204" pitchFamily="50" charset="-128"/>
                <a:ea typeface="Meiryo UI" panose="020B0604030504040204" pitchFamily="50" charset="-128"/>
              </a:rPr>
              <a:t>空港</a:t>
            </a:r>
            <a:endParaRPr lang="en-US" altLang="ja-JP" sz="738" dirty="0" smtClean="0">
              <a:solidFill>
                <a:schemeClr val="tx2"/>
              </a:solidFill>
              <a:latin typeface="Meiryo UI" panose="020B0604030504040204" pitchFamily="50" charset="-128"/>
              <a:ea typeface="Meiryo UI" panose="020B0604030504040204" pitchFamily="50" charset="-128"/>
            </a:endParaRPr>
          </a:p>
          <a:p>
            <a:pPr marL="0" marR="0" lvl="0" indent="0" algn="ctr" defTabSz="957700" rtl="0" eaLnBrk="1" fontAlgn="auto" latinLnBrk="0" hangingPunct="1">
              <a:lnSpc>
                <a:spcPct val="100000"/>
              </a:lnSpc>
              <a:spcBef>
                <a:spcPts val="0"/>
              </a:spcBef>
              <a:spcAft>
                <a:spcPts val="0"/>
              </a:spcAft>
              <a:buClrTx/>
              <a:buSzTx/>
              <a:buFontTx/>
              <a:buNone/>
              <a:tabLst/>
              <a:defRPr/>
            </a:pPr>
            <a:r>
              <a:rPr lang="ja-JP" altLang="en-US" sz="738" dirty="0" smtClean="0">
                <a:solidFill>
                  <a:schemeClr val="tx2"/>
                </a:solidFill>
                <a:latin typeface="Meiryo UI" panose="020B0604030504040204" pitchFamily="50" charset="-128"/>
                <a:ea typeface="Meiryo UI" panose="020B0604030504040204" pitchFamily="50" charset="-128"/>
              </a:rPr>
              <a:t>懇談会で議論</a:t>
            </a:r>
            <a:endParaRPr kumimoji="1" lang="en-US" altLang="ja-JP" sz="738"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cs typeface="+mn-cs"/>
            </a:endParaRPr>
          </a:p>
        </p:txBody>
      </p:sp>
      <p:sp>
        <p:nvSpPr>
          <p:cNvPr id="42" name="大かっこ 41"/>
          <p:cNvSpPr/>
          <p:nvPr/>
        </p:nvSpPr>
        <p:spPr>
          <a:xfrm>
            <a:off x="2155096" y="2937040"/>
            <a:ext cx="685774" cy="373413"/>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lang="ja-JP" altLang="en-US" sz="738" dirty="0" smtClean="0">
                <a:solidFill>
                  <a:schemeClr val="tx2"/>
                </a:solidFill>
                <a:latin typeface="Meiryo UI" panose="020B0604030504040204" pitchFamily="50" charset="-128"/>
                <a:ea typeface="Meiryo UI" panose="020B0604030504040204" pitchFamily="50" charset="-128"/>
              </a:rPr>
              <a:t>知事が「関空・</a:t>
            </a:r>
            <a:endParaRPr lang="en-US" altLang="ja-JP" sz="738" dirty="0" smtClean="0">
              <a:solidFill>
                <a:schemeClr val="tx2"/>
              </a:solidFill>
              <a:latin typeface="Meiryo UI" panose="020B0604030504040204" pitchFamily="50" charset="-128"/>
              <a:ea typeface="Meiryo UI" panose="020B0604030504040204" pitchFamily="50" charset="-128"/>
            </a:endParaRPr>
          </a:p>
          <a:p>
            <a:pPr marL="0" marR="0" lvl="0" indent="0" algn="ctr" defTabSz="957700" rtl="0" eaLnBrk="1" fontAlgn="auto" latinLnBrk="0" hangingPunct="1">
              <a:lnSpc>
                <a:spcPct val="100000"/>
              </a:lnSpc>
              <a:spcBef>
                <a:spcPts val="0"/>
              </a:spcBef>
              <a:spcAft>
                <a:spcPts val="0"/>
              </a:spcAft>
              <a:buClrTx/>
              <a:buSzTx/>
              <a:buFontTx/>
              <a:buNone/>
              <a:tabLst/>
              <a:defRPr/>
            </a:pPr>
            <a:r>
              <a:rPr lang="ja-JP" altLang="en-US" sz="738" dirty="0" smtClean="0">
                <a:solidFill>
                  <a:schemeClr val="tx2"/>
                </a:solidFill>
                <a:latin typeface="Meiryo UI" panose="020B0604030504040204" pitchFamily="50" charset="-128"/>
                <a:ea typeface="Meiryo UI" panose="020B0604030504040204" pitchFamily="50" charset="-128"/>
              </a:rPr>
              <a:t>伊丹プロジェクト」</a:t>
            </a:r>
            <a:endParaRPr lang="en-US" altLang="ja-JP" sz="738" dirty="0" smtClean="0">
              <a:solidFill>
                <a:schemeClr val="tx2"/>
              </a:solidFill>
              <a:latin typeface="Meiryo UI" panose="020B0604030504040204" pitchFamily="50" charset="-128"/>
              <a:ea typeface="Meiryo UI" panose="020B0604030504040204" pitchFamily="50" charset="-128"/>
            </a:endParaRPr>
          </a:p>
          <a:p>
            <a:pPr marL="0" marR="0" lvl="0" indent="0" algn="ctr" defTabSz="957700" rtl="0" eaLnBrk="1" fontAlgn="auto" latinLnBrk="0" hangingPunct="1">
              <a:lnSpc>
                <a:spcPct val="100000"/>
              </a:lnSpc>
              <a:spcBef>
                <a:spcPts val="0"/>
              </a:spcBef>
              <a:spcAft>
                <a:spcPts val="0"/>
              </a:spcAft>
              <a:buClrTx/>
              <a:buSzTx/>
              <a:buFontTx/>
              <a:buNone/>
              <a:tabLst/>
              <a:defRPr/>
            </a:pPr>
            <a:r>
              <a:rPr lang="ja-JP" altLang="en-US" sz="738" dirty="0" smtClean="0">
                <a:solidFill>
                  <a:schemeClr val="tx2"/>
                </a:solidFill>
                <a:latin typeface="Meiryo UI" panose="020B0604030504040204" pitchFamily="50" charset="-128"/>
                <a:ea typeface="Meiryo UI" panose="020B0604030504040204" pitchFamily="50" charset="-128"/>
              </a:rPr>
              <a:t>を提唱</a:t>
            </a:r>
            <a:endParaRPr lang="en-US" altLang="ja-JP" sz="738" dirty="0" smtClean="0">
              <a:solidFill>
                <a:schemeClr val="tx2"/>
              </a:solidFill>
              <a:latin typeface="Meiryo UI" panose="020B0604030504040204" pitchFamily="50" charset="-128"/>
              <a:ea typeface="Meiryo UI" panose="020B0604030504040204" pitchFamily="50" charset="-128"/>
            </a:endParaRPr>
          </a:p>
        </p:txBody>
      </p:sp>
      <p:sp>
        <p:nvSpPr>
          <p:cNvPr id="46" name="大かっこ 45"/>
          <p:cNvSpPr/>
          <p:nvPr/>
        </p:nvSpPr>
        <p:spPr>
          <a:xfrm>
            <a:off x="2868479" y="2948375"/>
            <a:ext cx="685774" cy="40909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lvl="0" algn="ctr" defTabSz="957700">
              <a:defRPr/>
            </a:pPr>
            <a:r>
              <a:rPr lang="ja-JP" altLang="en-US" sz="738" dirty="0" smtClean="0">
                <a:solidFill>
                  <a:schemeClr val="tx2"/>
                </a:solidFill>
                <a:latin typeface="Meiryo UI" panose="020B0604030504040204" pitchFamily="50" charset="-128"/>
                <a:ea typeface="Meiryo UI" panose="020B0604030504040204" pitchFamily="50" charset="-128"/>
              </a:rPr>
              <a:t>統合スキームに</a:t>
            </a:r>
            <a:endParaRPr lang="en-US" altLang="ja-JP" sz="738" dirty="0" smtClean="0">
              <a:solidFill>
                <a:schemeClr val="tx2"/>
              </a:solidFill>
              <a:latin typeface="Meiryo UI" panose="020B0604030504040204" pitchFamily="50" charset="-128"/>
              <a:ea typeface="Meiryo UI" panose="020B0604030504040204" pitchFamily="50" charset="-128"/>
            </a:endParaRPr>
          </a:p>
          <a:p>
            <a:pPr lvl="0" algn="ctr" defTabSz="957700">
              <a:defRPr/>
            </a:pPr>
            <a:r>
              <a:rPr lang="ja-JP" altLang="en-US" sz="738" dirty="0" smtClean="0">
                <a:solidFill>
                  <a:schemeClr val="tx2"/>
                </a:solidFill>
                <a:latin typeface="Meiryo UI" panose="020B0604030504040204" pitchFamily="50" charset="-128"/>
                <a:ea typeface="Meiryo UI" panose="020B0604030504040204" pitchFamily="50" charset="-128"/>
              </a:rPr>
              <a:t>ついて国に対し</a:t>
            </a:r>
            <a:endParaRPr lang="en-US" altLang="ja-JP" sz="738" dirty="0" smtClean="0">
              <a:solidFill>
                <a:schemeClr val="tx2"/>
              </a:solidFill>
              <a:latin typeface="Meiryo UI" panose="020B0604030504040204" pitchFamily="50" charset="-128"/>
              <a:ea typeface="Meiryo UI" panose="020B0604030504040204" pitchFamily="50" charset="-128"/>
            </a:endParaRPr>
          </a:p>
          <a:p>
            <a:pPr lvl="0" algn="ctr" defTabSz="957700">
              <a:defRPr/>
            </a:pPr>
            <a:r>
              <a:rPr lang="ja-JP" altLang="en-US" sz="738" dirty="0" smtClean="0">
                <a:solidFill>
                  <a:schemeClr val="tx2"/>
                </a:solidFill>
                <a:latin typeface="Meiryo UI" panose="020B0604030504040204" pitchFamily="50" charset="-128"/>
                <a:ea typeface="Meiryo UI" panose="020B0604030504040204" pitchFamily="50" charset="-128"/>
              </a:rPr>
              <a:t>意見書提出</a:t>
            </a:r>
            <a:endParaRPr kumimoji="1" lang="en-US" altLang="ja-JP" sz="738"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endParaRPr>
          </a:p>
        </p:txBody>
      </p:sp>
      <p:sp>
        <p:nvSpPr>
          <p:cNvPr id="51" name="大かっこ 50"/>
          <p:cNvSpPr/>
          <p:nvPr/>
        </p:nvSpPr>
        <p:spPr>
          <a:xfrm>
            <a:off x="3623830" y="2487947"/>
            <a:ext cx="685774" cy="409091"/>
          </a:xfrm>
          <a:prstGeom prst="bracketPair">
            <a:avLst/>
          </a:prstGeom>
          <a:gradFill>
            <a:gsLst>
              <a:gs pos="0">
                <a:schemeClr val="accent3">
                  <a:tint val="50000"/>
                  <a:satMod val="300000"/>
                  <a:lumMod val="97000"/>
                </a:schemeClr>
              </a:gs>
              <a:gs pos="35000">
                <a:schemeClr val="accent3">
                  <a:tint val="37000"/>
                  <a:satMod val="300000"/>
                </a:schemeClr>
              </a:gs>
              <a:gs pos="100000">
                <a:schemeClr val="accent3">
                  <a:tint val="15000"/>
                  <a:satMod val="350000"/>
                </a:schemeClr>
              </a:gs>
            </a:gsLst>
          </a:gradFill>
          <a:ln w="22225">
            <a:solidFill>
              <a:schemeClr val="accent3">
                <a:lumMod val="50000"/>
              </a:schemeClr>
            </a:solidFill>
            <a:prstDash val="solid"/>
            <a:headEnd type="none" w="med" len="med"/>
            <a:tailEnd type="none" w="med" len="med"/>
          </a:ln>
          <a:effectLst/>
        </p:spPr>
        <p:style>
          <a:lnRef idx="1">
            <a:schemeClr val="accent3"/>
          </a:lnRef>
          <a:fillRef idx="2">
            <a:schemeClr val="accent3"/>
          </a:fillRef>
          <a:effectRef idx="1">
            <a:schemeClr val="accent3"/>
          </a:effectRef>
          <a:fontRef idx="minor">
            <a:schemeClr val="dk1"/>
          </a:fontRef>
        </p:style>
        <p:txBody>
          <a:bodyPr lIns="0" tIns="0" rIns="0" bIns="0" rtlCol="0" anchor="ctr">
            <a:noAutofit/>
          </a:bodyPr>
          <a:lstStyle/>
          <a:p>
            <a:pPr lvl="0" algn="ctr" defTabSz="957700">
              <a:defRPr/>
            </a:pPr>
            <a:r>
              <a:rPr kumimoji="1" lang="ja-JP" altLang="en-US" sz="738" b="0" i="0" u="none" strike="noStrike" kern="1200" cap="none" spc="0" normalizeH="0" baseline="0" noProof="0" dirty="0" smtClean="0">
                <a:ln>
                  <a:noFill/>
                </a:ln>
                <a:solidFill>
                  <a:schemeClr val="tx2"/>
                </a:solidFill>
                <a:effectLst/>
                <a:uLnTx/>
                <a:uFillTx/>
                <a:latin typeface="Meiryo UI" panose="020B0604030504040204" pitchFamily="50" charset="-128"/>
                <a:ea typeface="Meiryo UI" panose="020B0604030504040204" pitchFamily="50" charset="-128"/>
              </a:rPr>
              <a:t>関空と伊丹空港の経営統合を定めた法律成立</a:t>
            </a:r>
            <a:endParaRPr kumimoji="1" lang="en-US" altLang="ja-JP" sz="738" b="0" i="0" u="none" strike="noStrike" kern="1200" cap="none" spc="0" normalizeH="0" baseline="0" noProof="0" dirty="0">
              <a:ln>
                <a:noFill/>
              </a:ln>
              <a:solidFill>
                <a:schemeClr val="tx2"/>
              </a:solidFill>
              <a:effectLst/>
              <a:uLnTx/>
              <a:uFillTx/>
              <a:latin typeface="Meiryo UI" panose="020B0604030504040204" pitchFamily="50" charset="-128"/>
              <a:ea typeface="Meiryo UI" panose="020B0604030504040204" pitchFamily="50" charset="-128"/>
            </a:endParaRPr>
          </a:p>
        </p:txBody>
      </p:sp>
      <p:sp>
        <p:nvSpPr>
          <p:cNvPr id="7" name="スライド番号プレースホルダー 6"/>
          <p:cNvSpPr>
            <a:spLocks noGrp="1"/>
          </p:cNvSpPr>
          <p:nvPr>
            <p:ph type="sldNum" sz="quarter" idx="12"/>
          </p:nvPr>
        </p:nvSpPr>
        <p:spPr/>
        <p:txBody>
          <a:bodyPr/>
          <a:lstStyle/>
          <a:p>
            <a:fld id="{138CA411-231B-42B9-AF63-97A64194AA60}" type="slidenum">
              <a:rPr lang="ja-JP" altLang="en-US" smtClean="0"/>
              <a:pPr/>
              <a:t>222</a:t>
            </a:fld>
            <a:endParaRPr lang="ja-JP" altLang="en-US"/>
          </a:p>
        </p:txBody>
      </p:sp>
      <p:sp>
        <p:nvSpPr>
          <p:cNvPr id="58" name="フローチャート: 結合子 50"/>
          <p:cNvSpPr>
            <a:spLocks noChangeAspect="1"/>
          </p:cNvSpPr>
          <p:nvPr/>
        </p:nvSpPr>
        <p:spPr>
          <a:xfrm>
            <a:off x="3919656" y="2355773"/>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67" name="フローチャート: 結合子 50"/>
          <p:cNvSpPr>
            <a:spLocks noChangeAspect="1"/>
          </p:cNvSpPr>
          <p:nvPr/>
        </p:nvSpPr>
        <p:spPr>
          <a:xfrm>
            <a:off x="2424975" y="2383012"/>
            <a:ext cx="99692" cy="99692"/>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Tree>
    <p:extLst>
      <p:ext uri="{BB962C8B-B14F-4D97-AF65-F5344CB8AC3E}">
        <p14:creationId xmlns:p14="http://schemas.microsoft.com/office/powerpoint/2010/main" val="424166769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線コネクタ 33"/>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11603" y="14928"/>
            <a:ext cx="2505795" cy="257369"/>
          </a:xfrm>
          <a:prstGeom prst="rect">
            <a:avLst/>
          </a:prstGeom>
          <a:noFill/>
        </p:spPr>
        <p:txBody>
          <a:bodyPr wrap="square" lIns="36000" tIns="36000" rIns="36000" bIns="36000" rtlCol="0">
            <a:noAutofit/>
          </a:bodyPr>
          <a:lstStyle/>
          <a:p>
            <a:r>
              <a:rPr lang="ja-JP" altLang="en-US" sz="1200" dirty="0">
                <a:latin typeface="Meiryo UI" panose="020B0604030504040204" pitchFamily="50" charset="-128"/>
                <a:ea typeface="Meiryo UI" panose="020B0604030504040204" pitchFamily="50" charset="-128"/>
              </a:rPr>
              <a:t>７　</a:t>
            </a:r>
            <a:r>
              <a:rPr lang="ja-JP" altLang="en-US" sz="1200" dirty="0" smtClean="0">
                <a:latin typeface="Meiryo UI" panose="020B0604030504040204" pitchFamily="50" charset="-128"/>
                <a:ea typeface="Meiryo UI" panose="020B0604030504040204" pitchFamily="50" charset="-128"/>
              </a:rPr>
              <a:t>具体的な取組と成果 （民営化）</a:t>
            </a:r>
            <a:endParaRPr lang="ja-JP" altLang="en-US" sz="1200" dirty="0">
              <a:latin typeface="Meiryo UI" panose="020B0604030504040204" pitchFamily="50" charset="-128"/>
              <a:ea typeface="Meiryo UI" panose="020B0604030504040204" pitchFamily="50" charset="-128"/>
            </a:endParaRPr>
          </a:p>
        </p:txBody>
      </p:sp>
      <p:sp>
        <p:nvSpPr>
          <p:cNvPr id="82" name="テキスト ボックス 81"/>
          <p:cNvSpPr txBox="1"/>
          <p:nvPr/>
        </p:nvSpPr>
        <p:spPr>
          <a:xfrm>
            <a:off x="2536322" y="72242"/>
            <a:ext cx="3919816"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rPr>
              <a:t>② バ　ス</a:t>
            </a:r>
            <a:endParaRPr lang="ja-JP" altLang="en-US" sz="2000" dirty="0">
              <a:latin typeface="Meiryo UI" panose="020B0604030504040204" pitchFamily="50" charset="-128"/>
              <a:ea typeface="Meiryo UI" panose="020B0604030504040204" pitchFamily="50" charset="-128"/>
            </a:endParaRPr>
          </a:p>
        </p:txBody>
      </p:sp>
      <p:cxnSp>
        <p:nvCxnSpPr>
          <p:cNvPr id="6" name="カギ線コネクタ 83"/>
          <p:cNvCxnSpPr/>
          <p:nvPr/>
        </p:nvCxnSpPr>
        <p:spPr bwMode="auto">
          <a:xfrm>
            <a:off x="5816449" y="1982191"/>
            <a:ext cx="792000" cy="2580045"/>
          </a:xfrm>
          <a:prstGeom prst="bentConnector2">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bwMode="auto">
          <a:xfrm>
            <a:off x="467544" y="4215843"/>
            <a:ext cx="8302625" cy="2094535"/>
          </a:xfrm>
          <a:prstGeom prst="roundRect">
            <a:avLst>
              <a:gd name="adj" fmla="val 12106"/>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solidFill>
                <a:schemeClr val="tx1"/>
              </a:solidFill>
            </a:endParaRPr>
          </a:p>
        </p:txBody>
      </p:sp>
      <p:cxnSp>
        <p:nvCxnSpPr>
          <p:cNvPr id="8" name="カギ線コネクタ 83"/>
          <p:cNvCxnSpPr/>
          <p:nvPr/>
        </p:nvCxnSpPr>
        <p:spPr bwMode="auto">
          <a:xfrm rot="10800000" flipV="1">
            <a:off x="2566219" y="1978940"/>
            <a:ext cx="791132" cy="2556000"/>
          </a:xfrm>
          <a:prstGeom prst="bentConnector2">
            <a:avLst/>
          </a:prstGeom>
          <a:ln w="444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 name="正方形/長方形 8"/>
          <p:cNvSpPr/>
          <p:nvPr/>
        </p:nvSpPr>
        <p:spPr bwMode="auto">
          <a:xfrm>
            <a:off x="1586731" y="3338786"/>
            <a:ext cx="1958975" cy="47942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b="1" dirty="0">
                <a:solidFill>
                  <a:schemeClr val="tx1"/>
                </a:solidFill>
              </a:rPr>
              <a:t>重複系統の集約などにより効率的な運行を行う</a:t>
            </a:r>
          </a:p>
        </p:txBody>
      </p:sp>
      <p:sp>
        <p:nvSpPr>
          <p:cNvPr id="10" name="正方形/長方形 9"/>
          <p:cNvSpPr/>
          <p:nvPr/>
        </p:nvSpPr>
        <p:spPr bwMode="auto">
          <a:xfrm>
            <a:off x="777106" y="4548588"/>
            <a:ext cx="3578225" cy="50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400" b="1" dirty="0">
                <a:solidFill>
                  <a:schemeClr val="tx1"/>
                </a:solidFill>
              </a:rPr>
              <a:t>事業性のある路線</a:t>
            </a:r>
            <a:endParaRPr lang="en-US" altLang="ja-JP" sz="1400" b="1" dirty="0">
              <a:solidFill>
                <a:schemeClr val="tx1"/>
              </a:solidFill>
            </a:endParaRPr>
          </a:p>
          <a:p>
            <a:pPr algn="ctr">
              <a:defRPr/>
            </a:pPr>
            <a:r>
              <a:rPr lang="ja-JP" altLang="en-US" sz="1400" b="1" dirty="0">
                <a:solidFill>
                  <a:schemeClr val="tx1"/>
                </a:solidFill>
              </a:rPr>
              <a:t>　５９系統</a:t>
            </a:r>
          </a:p>
        </p:txBody>
      </p:sp>
      <p:sp>
        <p:nvSpPr>
          <p:cNvPr id="11" name="正方形/長方形 10"/>
          <p:cNvSpPr/>
          <p:nvPr/>
        </p:nvSpPr>
        <p:spPr bwMode="auto">
          <a:xfrm>
            <a:off x="4864919" y="4548588"/>
            <a:ext cx="3578225" cy="50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400" b="1" dirty="0">
                <a:solidFill>
                  <a:schemeClr val="tx1"/>
                </a:solidFill>
              </a:rPr>
              <a:t>新たな地域サービス系路線</a:t>
            </a:r>
            <a:endParaRPr lang="en-US" altLang="ja-JP" sz="1400" b="1" dirty="0">
              <a:solidFill>
                <a:schemeClr val="tx1"/>
              </a:solidFill>
            </a:endParaRPr>
          </a:p>
          <a:p>
            <a:pPr algn="ctr">
              <a:defRPr/>
            </a:pPr>
            <a:r>
              <a:rPr lang="ja-JP" altLang="en-US" sz="1400" b="1" dirty="0">
                <a:solidFill>
                  <a:schemeClr val="tx1"/>
                </a:solidFill>
              </a:rPr>
              <a:t>３０系統</a:t>
            </a:r>
          </a:p>
        </p:txBody>
      </p:sp>
      <p:sp>
        <p:nvSpPr>
          <p:cNvPr id="12" name="テキスト ボックス 3"/>
          <p:cNvSpPr>
            <a:spLocks noChangeArrowheads="1"/>
          </p:cNvSpPr>
          <p:nvPr/>
        </p:nvSpPr>
        <p:spPr bwMode="auto">
          <a:xfrm>
            <a:off x="1662931" y="6054230"/>
            <a:ext cx="5911850" cy="514350"/>
          </a:xfrm>
          <a:prstGeom prst="roundRect">
            <a:avLst>
              <a:gd name="adj" fmla="val 18850"/>
            </a:avLst>
          </a:prstGeom>
          <a:solidFill>
            <a:schemeClr val="bg1"/>
          </a:solidFill>
          <a:ln w="9525">
            <a:solidFill>
              <a:schemeClr val="tx1"/>
            </a:solidFill>
            <a:round/>
            <a:headEnd/>
            <a:tailEnd/>
          </a:ln>
        </p:spPr>
        <p:txBody>
          <a:bodyPr lIns="72000" tIns="0" rIns="72000" bIns="0" anchor="ctr">
            <a:spAutoFit/>
          </a:bodyPr>
          <a:lstStyle/>
          <a:p>
            <a:pPr algn="ctr">
              <a:defRPr/>
            </a:pPr>
            <a:r>
              <a:rPr lang="ja-JP" altLang="en-US" b="1" dirty="0">
                <a:latin typeface="+mn-ea"/>
                <a:ea typeface="+mn-ea"/>
              </a:rPr>
              <a:t>大阪市の交通政策（バスインフラ）</a:t>
            </a:r>
          </a:p>
          <a:p>
            <a:pPr algn="ctr">
              <a:defRPr/>
            </a:pPr>
            <a:r>
              <a:rPr lang="en-US" altLang="ja-JP" sz="1200" b="1" dirty="0">
                <a:latin typeface="+mn-ea"/>
                <a:ea typeface="+mn-ea"/>
              </a:rPr>
              <a:t>[</a:t>
            </a:r>
            <a:r>
              <a:rPr lang="ja-JP" altLang="en-US" sz="1200" b="1" dirty="0">
                <a:latin typeface="+mn-ea"/>
                <a:ea typeface="+mn-ea"/>
              </a:rPr>
              <a:t>地域サービス系路線については</a:t>
            </a:r>
            <a:r>
              <a:rPr lang="en-US" altLang="ja-JP" sz="1200" b="1" dirty="0">
                <a:latin typeface="+mn-ea"/>
                <a:ea typeface="+mn-ea"/>
              </a:rPr>
              <a:t>10</a:t>
            </a:r>
            <a:r>
              <a:rPr lang="ja-JP" altLang="en-US" sz="1200" b="1" dirty="0">
                <a:latin typeface="+mn-ea"/>
                <a:ea typeface="+mn-ea"/>
              </a:rPr>
              <a:t>億円未満の補助で維持</a:t>
            </a:r>
            <a:r>
              <a:rPr lang="en-US" altLang="ja-JP" sz="1200" b="1" dirty="0">
                <a:latin typeface="+mn-ea"/>
                <a:ea typeface="+mn-ea"/>
              </a:rPr>
              <a:t>]</a:t>
            </a:r>
          </a:p>
        </p:txBody>
      </p:sp>
      <p:sp>
        <p:nvSpPr>
          <p:cNvPr id="13" name="正方形/長方形 12"/>
          <p:cNvSpPr/>
          <p:nvPr/>
        </p:nvSpPr>
        <p:spPr bwMode="auto">
          <a:xfrm>
            <a:off x="3357351" y="1779939"/>
            <a:ext cx="2459098" cy="431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defRPr/>
            </a:pPr>
            <a:endParaRPr lang="en-US" altLang="ja-JP" sz="1400" b="1" dirty="0">
              <a:solidFill>
                <a:schemeClr val="tx1"/>
              </a:solidFill>
            </a:endParaRPr>
          </a:p>
          <a:p>
            <a:pPr algn="ctr">
              <a:defRPr/>
            </a:pPr>
            <a:r>
              <a:rPr lang="ja-JP" altLang="en-US" sz="1400" b="1" dirty="0">
                <a:solidFill>
                  <a:schemeClr val="tx1"/>
                </a:solidFill>
              </a:rPr>
              <a:t>既存のバス路線　　１０３系統</a:t>
            </a:r>
            <a:endParaRPr lang="en-US" altLang="ja-JP" sz="1400" b="1" dirty="0">
              <a:solidFill>
                <a:schemeClr val="tx1"/>
              </a:solidFill>
            </a:endParaRPr>
          </a:p>
          <a:p>
            <a:pPr algn="ctr">
              <a:defRPr/>
            </a:pPr>
            <a:endParaRPr lang="en-US" altLang="ja-JP" sz="1400" b="1" dirty="0">
              <a:solidFill>
                <a:schemeClr val="tx1"/>
              </a:solidFill>
            </a:endParaRPr>
          </a:p>
        </p:txBody>
      </p:sp>
      <p:sp>
        <p:nvSpPr>
          <p:cNvPr id="14" name="正方形/長方形 13"/>
          <p:cNvSpPr/>
          <p:nvPr/>
        </p:nvSpPr>
        <p:spPr bwMode="auto">
          <a:xfrm>
            <a:off x="1440681" y="2297337"/>
            <a:ext cx="2303463" cy="9525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400" b="1" dirty="0">
                <a:solidFill>
                  <a:schemeClr val="tx1"/>
                </a:solidFill>
              </a:rPr>
              <a:t>事業性のある路線</a:t>
            </a:r>
            <a:endParaRPr lang="en-US" altLang="ja-JP" sz="1400" b="1" dirty="0">
              <a:solidFill>
                <a:schemeClr val="tx1"/>
              </a:solidFill>
            </a:endParaRPr>
          </a:p>
          <a:p>
            <a:pPr algn="ctr">
              <a:defRPr/>
            </a:pPr>
            <a:r>
              <a:rPr lang="ja-JP" altLang="en-US" sz="1400" b="1" dirty="0">
                <a:solidFill>
                  <a:schemeClr val="tx1"/>
                </a:solidFill>
              </a:rPr>
              <a:t>　５９系統</a:t>
            </a:r>
            <a:endParaRPr lang="en-US" altLang="ja-JP" sz="1400" b="1" dirty="0">
              <a:solidFill>
                <a:schemeClr val="tx1"/>
              </a:solidFill>
            </a:endParaRPr>
          </a:p>
          <a:p>
            <a:pPr algn="ctr">
              <a:defRPr/>
            </a:pPr>
            <a:r>
              <a:rPr lang="ja-JP" altLang="en-US" sz="1200" b="1" dirty="0">
                <a:solidFill>
                  <a:schemeClr val="tx1"/>
                </a:solidFill>
              </a:rPr>
              <a:t>独立採算による運営</a:t>
            </a:r>
            <a:endParaRPr lang="en-US" altLang="ja-JP" sz="1200" b="1" dirty="0">
              <a:solidFill>
                <a:schemeClr val="tx1"/>
              </a:solidFill>
            </a:endParaRPr>
          </a:p>
          <a:p>
            <a:pPr algn="ctr">
              <a:defRPr/>
            </a:pPr>
            <a:r>
              <a:rPr lang="ja-JP" altLang="en-US" sz="1200" b="1" dirty="0">
                <a:solidFill>
                  <a:schemeClr val="tx1"/>
                </a:solidFill>
              </a:rPr>
              <a:t>によって維持</a:t>
            </a:r>
          </a:p>
        </p:txBody>
      </p:sp>
      <p:sp>
        <p:nvSpPr>
          <p:cNvPr id="15" name="テキスト ボックス 113"/>
          <p:cNvSpPr txBox="1">
            <a:spLocks noChangeArrowheads="1"/>
          </p:cNvSpPr>
          <p:nvPr/>
        </p:nvSpPr>
        <p:spPr bwMode="auto">
          <a:xfrm>
            <a:off x="5298306" y="3293388"/>
            <a:ext cx="2755900" cy="830262"/>
          </a:xfrm>
          <a:prstGeom prst="rect">
            <a:avLst/>
          </a:prstGeom>
          <a:solidFill>
            <a:schemeClr val="bg1"/>
          </a:solidFill>
          <a:ln w="25400">
            <a:solidFill>
              <a:schemeClr val="tx1"/>
            </a:solidFill>
            <a:miter lim="800000"/>
            <a:headEnd/>
            <a:tailEnd/>
          </a:ln>
        </p:spPr>
        <p:txBody>
          <a:bodyPr>
            <a:spAutoFit/>
          </a:bodyPr>
          <a:lstStyle/>
          <a:p>
            <a:pPr marL="95250" indent="-95250"/>
            <a:r>
              <a:rPr lang="ja-JP" altLang="en-US" sz="1200" b="1"/>
              <a:t>公共交通ネットワークの観点から交通不</a:t>
            </a:r>
          </a:p>
          <a:p>
            <a:pPr marL="95250" indent="-95250"/>
            <a:r>
              <a:rPr lang="ja-JP" altLang="en-US" sz="1200" b="1"/>
              <a:t>便地域を極力生じさせないように検討</a:t>
            </a:r>
          </a:p>
          <a:p>
            <a:pPr marL="95250" indent="-95250"/>
            <a:r>
              <a:rPr lang="ja-JP" altLang="en-US" sz="1200" b="1"/>
              <a:t>を加えるとともに、重複系統を統合する</a:t>
            </a:r>
          </a:p>
          <a:p>
            <a:pPr marL="95250" indent="-95250"/>
            <a:r>
              <a:rPr lang="ja-JP" altLang="en-US" sz="1200" b="1"/>
              <a:t>など効率性の観点からも見直しを行う</a:t>
            </a:r>
            <a:endParaRPr lang="en-US" altLang="ja-JP" sz="1200" b="1"/>
          </a:p>
        </p:txBody>
      </p:sp>
      <p:sp>
        <p:nvSpPr>
          <p:cNvPr id="16" name="正方形/長方形 15"/>
          <p:cNvSpPr/>
          <p:nvPr/>
        </p:nvSpPr>
        <p:spPr bwMode="auto">
          <a:xfrm>
            <a:off x="5503094" y="2285276"/>
            <a:ext cx="2301875" cy="95091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400" b="1" dirty="0">
                <a:solidFill>
                  <a:schemeClr val="tx1"/>
                </a:solidFill>
              </a:rPr>
              <a:t>地域サービス系路線</a:t>
            </a:r>
            <a:endParaRPr lang="en-US" altLang="ja-JP" sz="1400" b="1" dirty="0">
              <a:solidFill>
                <a:schemeClr val="tx1"/>
              </a:solidFill>
            </a:endParaRPr>
          </a:p>
          <a:p>
            <a:pPr algn="ctr">
              <a:defRPr/>
            </a:pPr>
            <a:r>
              <a:rPr lang="ja-JP" altLang="en-US" sz="1400" b="1" dirty="0">
                <a:solidFill>
                  <a:schemeClr val="tx1"/>
                </a:solidFill>
              </a:rPr>
              <a:t>４４系統</a:t>
            </a:r>
            <a:endParaRPr lang="en-US" altLang="ja-JP" sz="1400" b="1" dirty="0">
              <a:solidFill>
                <a:schemeClr val="tx1"/>
              </a:solidFill>
            </a:endParaRPr>
          </a:p>
          <a:p>
            <a:pPr algn="ctr">
              <a:defRPr/>
            </a:pPr>
            <a:r>
              <a:rPr lang="ja-JP" altLang="en-US" sz="1200" b="1" dirty="0">
                <a:solidFill>
                  <a:schemeClr val="tx1"/>
                </a:solidFill>
              </a:rPr>
              <a:t>大阪市が支援して真に必要な</a:t>
            </a:r>
            <a:endParaRPr lang="en-US" altLang="ja-JP" sz="1200" b="1" dirty="0">
              <a:solidFill>
                <a:schemeClr val="tx1"/>
              </a:solidFill>
            </a:endParaRPr>
          </a:p>
          <a:p>
            <a:pPr algn="ctr">
              <a:defRPr/>
            </a:pPr>
            <a:r>
              <a:rPr lang="ja-JP" altLang="en-US" sz="1200" b="1" dirty="0">
                <a:solidFill>
                  <a:schemeClr val="tx1"/>
                </a:solidFill>
              </a:rPr>
              <a:t>地域の移動手段を確保</a:t>
            </a:r>
          </a:p>
        </p:txBody>
      </p:sp>
      <p:sp>
        <p:nvSpPr>
          <p:cNvPr id="17" name="大かっこ 16"/>
          <p:cNvSpPr/>
          <p:nvPr/>
        </p:nvSpPr>
        <p:spPr>
          <a:xfrm>
            <a:off x="1758181" y="2789332"/>
            <a:ext cx="1651000" cy="382587"/>
          </a:xfrm>
          <a:prstGeom prst="bracketPair">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8" name="大かっこ 17"/>
          <p:cNvSpPr/>
          <p:nvPr/>
        </p:nvSpPr>
        <p:spPr>
          <a:xfrm>
            <a:off x="5631681" y="2795682"/>
            <a:ext cx="2066925" cy="384175"/>
          </a:xfrm>
          <a:prstGeom prst="bracketPair">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ja-JP" altLang="en-US"/>
          </a:p>
        </p:txBody>
      </p:sp>
      <p:sp>
        <p:nvSpPr>
          <p:cNvPr id="19" name="テキスト ボックス 70"/>
          <p:cNvSpPr txBox="1">
            <a:spLocks noChangeArrowheads="1"/>
          </p:cNvSpPr>
          <p:nvPr/>
        </p:nvSpPr>
        <p:spPr bwMode="auto">
          <a:xfrm>
            <a:off x="3493319" y="2206029"/>
            <a:ext cx="2251075" cy="339725"/>
          </a:xfrm>
          <a:prstGeom prst="rect">
            <a:avLst/>
          </a:prstGeom>
          <a:noFill/>
          <a:ln>
            <a:noFill/>
          </a:ln>
          <a:extLst/>
        </p:spPr>
        <p:txBody>
          <a:bodyPr anchor="ctr" anchorCtr="1">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1600" b="1" dirty="0">
                <a:latin typeface="+mn-ea"/>
                <a:ea typeface="+mn-ea"/>
              </a:rPr>
              <a:t>（　</a:t>
            </a:r>
            <a:r>
              <a:rPr lang="en-US" altLang="ja-JP" sz="1600" b="1" dirty="0">
                <a:latin typeface="+mn-ea"/>
                <a:ea typeface="+mn-ea"/>
              </a:rPr>
              <a:t>2013.4.1</a:t>
            </a:r>
            <a:r>
              <a:rPr lang="ja-JP" altLang="en-US" sz="1600" b="1" dirty="0">
                <a:latin typeface="+mn-ea"/>
                <a:ea typeface="+mn-ea"/>
              </a:rPr>
              <a:t>　）</a:t>
            </a:r>
          </a:p>
        </p:txBody>
      </p:sp>
      <p:sp>
        <p:nvSpPr>
          <p:cNvPr id="20" name="テキスト ボックス 70"/>
          <p:cNvSpPr txBox="1">
            <a:spLocks noChangeArrowheads="1"/>
          </p:cNvSpPr>
          <p:nvPr/>
        </p:nvSpPr>
        <p:spPr bwMode="auto">
          <a:xfrm>
            <a:off x="3494906" y="4215844"/>
            <a:ext cx="2251075" cy="339725"/>
          </a:xfrm>
          <a:prstGeom prst="rect">
            <a:avLst/>
          </a:prstGeom>
          <a:noFill/>
          <a:ln>
            <a:noFill/>
          </a:ln>
          <a:extLst/>
        </p:spPr>
        <p:txBody>
          <a:bodyPr anchor="ctr" anchorCtr="1">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1600" b="1" dirty="0">
                <a:latin typeface="+mn-ea"/>
                <a:ea typeface="+mn-ea"/>
              </a:rPr>
              <a:t>（　</a:t>
            </a:r>
            <a:r>
              <a:rPr lang="en-US" altLang="ja-JP" sz="1600" b="1" dirty="0">
                <a:latin typeface="+mn-ea"/>
                <a:ea typeface="+mn-ea"/>
              </a:rPr>
              <a:t>2014.4.1</a:t>
            </a:r>
            <a:r>
              <a:rPr lang="ja-JP" altLang="en-US" sz="1600" b="1" dirty="0">
                <a:latin typeface="+mn-ea"/>
                <a:ea typeface="+mn-ea"/>
              </a:rPr>
              <a:t>　）</a:t>
            </a:r>
          </a:p>
        </p:txBody>
      </p:sp>
      <p:sp>
        <p:nvSpPr>
          <p:cNvPr id="21" name="正方形/長方形 20"/>
          <p:cNvSpPr/>
          <p:nvPr/>
        </p:nvSpPr>
        <p:spPr bwMode="auto">
          <a:xfrm>
            <a:off x="755576" y="5467053"/>
            <a:ext cx="3578225" cy="50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400" b="1" dirty="0">
                <a:solidFill>
                  <a:schemeClr val="tx1"/>
                </a:solidFill>
              </a:rPr>
              <a:t>事業性のある路線</a:t>
            </a:r>
            <a:endParaRPr lang="en-US" altLang="ja-JP" sz="1400" b="1" dirty="0">
              <a:solidFill>
                <a:schemeClr val="tx1"/>
              </a:solidFill>
            </a:endParaRPr>
          </a:p>
          <a:p>
            <a:pPr algn="ctr">
              <a:defRPr/>
            </a:pPr>
            <a:r>
              <a:rPr lang="ja-JP" altLang="en-US" sz="1400" b="1" dirty="0">
                <a:solidFill>
                  <a:schemeClr val="tx1"/>
                </a:solidFill>
              </a:rPr>
              <a:t>　５７系統</a:t>
            </a:r>
          </a:p>
        </p:txBody>
      </p:sp>
      <p:sp>
        <p:nvSpPr>
          <p:cNvPr id="23" name="正方形/長方形 22"/>
          <p:cNvSpPr/>
          <p:nvPr/>
        </p:nvSpPr>
        <p:spPr bwMode="auto">
          <a:xfrm>
            <a:off x="4843389" y="5467053"/>
            <a:ext cx="3578225" cy="504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400" b="1" dirty="0">
                <a:solidFill>
                  <a:schemeClr val="tx1"/>
                </a:solidFill>
              </a:rPr>
              <a:t>新たな地域サービス系路線</a:t>
            </a:r>
            <a:endParaRPr lang="en-US" altLang="ja-JP" sz="1400" b="1" dirty="0">
              <a:solidFill>
                <a:schemeClr val="tx1"/>
              </a:solidFill>
            </a:endParaRPr>
          </a:p>
          <a:p>
            <a:pPr algn="ctr">
              <a:defRPr/>
            </a:pPr>
            <a:r>
              <a:rPr lang="ja-JP" altLang="en-US" sz="1400" b="1" dirty="0">
                <a:solidFill>
                  <a:schemeClr val="tx1"/>
                </a:solidFill>
              </a:rPr>
              <a:t>２９系統</a:t>
            </a:r>
          </a:p>
        </p:txBody>
      </p:sp>
      <p:cxnSp>
        <p:nvCxnSpPr>
          <p:cNvPr id="24" name="直線矢印コネクタ 23"/>
          <p:cNvCxnSpPr/>
          <p:nvPr/>
        </p:nvCxnSpPr>
        <p:spPr>
          <a:xfrm flipH="1">
            <a:off x="2544689" y="5060402"/>
            <a:ext cx="0" cy="396000"/>
          </a:xfrm>
          <a:prstGeom prst="straightConnector1">
            <a:avLst/>
          </a:prstGeom>
          <a:ln w="444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flipH="1">
            <a:off x="6603902" y="5060402"/>
            <a:ext cx="0" cy="396000"/>
          </a:xfrm>
          <a:prstGeom prst="straightConnector1">
            <a:avLst/>
          </a:prstGeom>
          <a:ln w="4445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26" name="テキスト ボックス 70"/>
          <p:cNvSpPr txBox="1">
            <a:spLocks noChangeArrowheads="1"/>
          </p:cNvSpPr>
          <p:nvPr/>
        </p:nvSpPr>
        <p:spPr bwMode="auto">
          <a:xfrm>
            <a:off x="3491880" y="5162383"/>
            <a:ext cx="2251075" cy="339725"/>
          </a:xfrm>
          <a:prstGeom prst="rect">
            <a:avLst/>
          </a:prstGeom>
          <a:noFill/>
          <a:ln>
            <a:noFill/>
          </a:ln>
          <a:extLst/>
        </p:spPr>
        <p:txBody>
          <a:bodyPr anchor="ctr" anchorCtr="1">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defRPr/>
            </a:pPr>
            <a:r>
              <a:rPr lang="ja-JP" altLang="en-US" sz="1600" b="1" dirty="0">
                <a:latin typeface="+mn-ea"/>
                <a:ea typeface="+mn-ea"/>
              </a:rPr>
              <a:t>（　</a:t>
            </a:r>
            <a:r>
              <a:rPr lang="en-US" altLang="ja-JP" sz="1600" b="1" dirty="0">
                <a:latin typeface="+mn-ea"/>
                <a:ea typeface="+mn-ea"/>
              </a:rPr>
              <a:t>2015.10.1</a:t>
            </a:r>
            <a:r>
              <a:rPr lang="ja-JP" altLang="en-US" sz="1600" b="1" dirty="0">
                <a:latin typeface="+mn-ea"/>
                <a:ea typeface="+mn-ea"/>
              </a:rPr>
              <a:t>　）</a:t>
            </a:r>
          </a:p>
        </p:txBody>
      </p:sp>
      <p:sp>
        <p:nvSpPr>
          <p:cNvPr id="27" name="角丸四角形 26"/>
          <p:cNvSpPr/>
          <p:nvPr/>
        </p:nvSpPr>
        <p:spPr>
          <a:xfrm>
            <a:off x="270457" y="1082368"/>
            <a:ext cx="8603088" cy="471382"/>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293373" y="1117625"/>
            <a:ext cx="8478620" cy="338554"/>
          </a:xfrm>
          <a:prstGeom prst="rect">
            <a:avLst/>
          </a:prstGeom>
        </p:spPr>
        <p:txBody>
          <a:bodyPr wrap="square">
            <a:spAutoFit/>
          </a:bodyPr>
          <a:lstStyle/>
          <a:p>
            <a:pPr marL="177800" indent="-1778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○路線再構築、事業所</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再編、管理委託</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給与カット等、抜本的</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なコスト</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削減を実施。</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145066" y="682824"/>
            <a:ext cx="1663251" cy="338554"/>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（取組・成果）</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276</a:t>
            </a:fld>
            <a:endParaRPr lang="ja-JP" altLang="en-US"/>
          </a:p>
        </p:txBody>
      </p:sp>
    </p:spTree>
    <p:extLst>
      <p:ext uri="{BB962C8B-B14F-4D97-AF65-F5344CB8AC3E}">
        <p14:creationId xmlns:p14="http://schemas.microsoft.com/office/powerpoint/2010/main" val="1234732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線コネクタ 33"/>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11603" y="14928"/>
            <a:ext cx="2505795" cy="257369"/>
          </a:xfrm>
          <a:prstGeom prst="rect">
            <a:avLst/>
          </a:prstGeom>
          <a:noFill/>
        </p:spPr>
        <p:txBody>
          <a:bodyPr wrap="square" lIns="36000" tIns="36000" rIns="36000" bIns="36000" rtlCol="0">
            <a:noAutofit/>
          </a:bodyPr>
          <a:lstStyle/>
          <a:p>
            <a:r>
              <a:rPr lang="ja-JP" altLang="en-US" sz="1200" dirty="0">
                <a:latin typeface="Meiryo UI" panose="020B0604030504040204" pitchFamily="50" charset="-128"/>
                <a:ea typeface="Meiryo UI" panose="020B0604030504040204" pitchFamily="50" charset="-128"/>
              </a:rPr>
              <a:t>７　</a:t>
            </a:r>
            <a:r>
              <a:rPr lang="ja-JP" altLang="en-US" sz="1200" dirty="0" smtClean="0">
                <a:latin typeface="Meiryo UI" panose="020B0604030504040204" pitchFamily="50" charset="-128"/>
                <a:ea typeface="Meiryo UI" panose="020B0604030504040204" pitchFamily="50" charset="-128"/>
              </a:rPr>
              <a:t>具体的な取組と成果 （民営化）</a:t>
            </a:r>
            <a:endParaRPr lang="ja-JP" altLang="en-US" sz="1200" dirty="0">
              <a:latin typeface="Meiryo UI" panose="020B0604030504040204" pitchFamily="50" charset="-128"/>
              <a:ea typeface="Meiryo UI" panose="020B0604030504040204" pitchFamily="50" charset="-128"/>
            </a:endParaRPr>
          </a:p>
        </p:txBody>
      </p:sp>
      <p:sp>
        <p:nvSpPr>
          <p:cNvPr id="82" name="テキスト ボックス 81"/>
          <p:cNvSpPr txBox="1"/>
          <p:nvPr/>
        </p:nvSpPr>
        <p:spPr>
          <a:xfrm>
            <a:off x="2536322" y="72242"/>
            <a:ext cx="3919816"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rPr>
              <a:t>② バ　ス</a:t>
            </a:r>
            <a:endParaRPr lang="ja-JP" altLang="en-US" sz="2000"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386643" y="2143674"/>
            <a:ext cx="4937675" cy="1386804"/>
          </a:xfrm>
          <a:prstGeom prst="rect">
            <a:avLst/>
          </a:prstGeom>
          <a:noFill/>
        </p:spPr>
        <p:txBody>
          <a:bodyPr wrap="square" rtlCol="0" anchor="t" anchorCtr="0">
            <a:noAutofit/>
          </a:bodyPr>
          <a:lstStyle/>
          <a:p>
            <a:pPr>
              <a:lnSpc>
                <a:spcPts val="1500"/>
              </a:lnSpc>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●管理</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委託の</a:t>
            </a: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2002</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古市・</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住之江営業所</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2005</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：長吉営業所</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2006</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酉島</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営業所</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2007</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：井高野営業所（南海バス）</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2010</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古市</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営業所廃止</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伴い鶴町</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営業所</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を管理委託</a:t>
            </a:r>
          </a:p>
        </p:txBody>
      </p:sp>
      <p:sp>
        <p:nvSpPr>
          <p:cNvPr id="37" name="正方形/長方形 36"/>
          <p:cNvSpPr/>
          <p:nvPr/>
        </p:nvSpPr>
        <p:spPr>
          <a:xfrm>
            <a:off x="399996" y="3554068"/>
            <a:ext cx="828675"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800" dirty="0">
                <a:solidFill>
                  <a:sysClr val="windowText" lastClr="000000"/>
                </a:solidFill>
                <a:latin typeface="+mn-ea"/>
              </a:rPr>
              <a:t>（営業所数）</a:t>
            </a:r>
          </a:p>
        </p:txBody>
      </p:sp>
      <p:sp>
        <p:nvSpPr>
          <p:cNvPr id="39" name="テキスト ボックス 38"/>
          <p:cNvSpPr txBox="1"/>
          <p:nvPr/>
        </p:nvSpPr>
        <p:spPr>
          <a:xfrm>
            <a:off x="5718019" y="2155684"/>
            <a:ext cx="2948824" cy="1177135"/>
          </a:xfrm>
          <a:prstGeom prst="rect">
            <a:avLst/>
          </a:prstGeom>
          <a:noFill/>
        </p:spPr>
        <p:txBody>
          <a:bodyPr wrap="square" rtlCol="0" anchor="t" anchorCtr="0">
            <a:noAutofit/>
          </a:bodyPr>
          <a:lstStyle/>
          <a:p>
            <a:pPr>
              <a:lnSpc>
                <a:spcPts val="1500"/>
              </a:lnSpc>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●営業所の統廃合</a:t>
            </a:r>
            <a:r>
              <a:rPr lang="ja-JP" altLang="en-US" sz="1300" b="1" dirty="0">
                <a:latin typeface="Meiryo UI" panose="020B0604030504040204" pitchFamily="50" charset="-128"/>
                <a:ea typeface="Meiryo UI" panose="020B0604030504040204" pitchFamily="50" charset="-128"/>
                <a:cs typeface="Meiryo UI" panose="020B0604030504040204" pitchFamily="50" charset="-128"/>
              </a:rPr>
              <a:t/>
            </a:r>
            <a:br>
              <a:rPr lang="ja-JP" altLang="en-US" sz="1300" b="1" dirty="0">
                <a:latin typeface="Meiryo UI" panose="020B0604030504040204" pitchFamily="50" charset="-128"/>
                <a:ea typeface="Meiryo UI" panose="020B0604030504040204" pitchFamily="50" charset="-128"/>
                <a:cs typeface="Meiryo UI" panose="020B0604030504040204" pitchFamily="50" charset="-128"/>
              </a:rPr>
            </a:b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2009</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古市</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営業所</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2012</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港・長吉</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営業所</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500"/>
              </a:lnSpc>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2013</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東成</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営業所</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39"/>
          <p:cNvSpPr/>
          <p:nvPr/>
        </p:nvSpPr>
        <p:spPr>
          <a:xfrm>
            <a:off x="270457" y="1082362"/>
            <a:ext cx="8603088" cy="972000"/>
          </a:xfrm>
          <a:prstGeom prst="roundRect">
            <a:avLst>
              <a:gd name="adj" fmla="val 12653"/>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正方形/長方形 40"/>
          <p:cNvSpPr/>
          <p:nvPr/>
        </p:nvSpPr>
        <p:spPr>
          <a:xfrm>
            <a:off x="293373" y="1117619"/>
            <a:ext cx="8478620" cy="907941"/>
          </a:xfrm>
          <a:prstGeom prst="rect">
            <a:avLst/>
          </a:prstGeom>
        </p:spPr>
        <p:txBody>
          <a:bodyPr wrap="square">
            <a:spAutoFit/>
          </a:bodyPr>
          <a:lstStyle/>
          <a:p>
            <a:pPr marL="177800" indent="-177800">
              <a:spcAft>
                <a:spcPts val="600"/>
              </a:spcAft>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○コスト削減の一環として</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、国の許可を得られる最大限（事業規模の</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2/3</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）に近いところまで</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管理委託を推進（管理委託</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比率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年度：</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58.9</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spcAft>
                <a:spcPts val="600"/>
              </a:spcAft>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○また、事業規模の縮小に伴い、営業所の</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統廃合を実施（</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ヵ所→７ヵ所）。</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グラフ 13"/>
          <p:cNvGraphicFramePr>
            <a:graphicFrameLocks/>
          </p:cNvGraphicFramePr>
          <p:nvPr>
            <p:extLst/>
          </p:nvPr>
        </p:nvGraphicFramePr>
        <p:xfrm>
          <a:off x="759610" y="3393343"/>
          <a:ext cx="7755740" cy="3281771"/>
        </p:xfrm>
        <a:graphic>
          <a:graphicData uri="http://schemas.openxmlformats.org/drawingml/2006/chart">
            <c:chart xmlns:c="http://schemas.openxmlformats.org/drawingml/2006/chart" xmlns:r="http://schemas.openxmlformats.org/officeDocument/2006/relationships" r:id="rId2"/>
          </a:graphicData>
        </a:graphic>
      </p:graphicFrame>
      <p:sp>
        <p:nvSpPr>
          <p:cNvPr id="15" name="正方形/長方形 14"/>
          <p:cNvSpPr/>
          <p:nvPr/>
        </p:nvSpPr>
        <p:spPr>
          <a:xfrm>
            <a:off x="7740070" y="3499068"/>
            <a:ext cx="1133475"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700">
                <a:solidFill>
                  <a:sysClr val="windowText" lastClr="000000"/>
                </a:solidFill>
              </a:rPr>
              <a:t>（管理委託比率）</a:t>
            </a:r>
          </a:p>
        </p:txBody>
      </p:sp>
      <p:grpSp>
        <p:nvGrpSpPr>
          <p:cNvPr id="16" name="Group 652"/>
          <p:cNvGrpSpPr>
            <a:grpSpLocks/>
          </p:cNvGrpSpPr>
          <p:nvPr/>
        </p:nvGrpSpPr>
        <p:grpSpPr bwMode="auto">
          <a:xfrm rot="5400000">
            <a:off x="958853" y="4841065"/>
            <a:ext cx="2442754" cy="316042"/>
            <a:chOff x="-1563687" y="1563687"/>
            <a:chExt cx="2268" cy="454"/>
          </a:xfrm>
        </p:grpSpPr>
        <p:sp>
          <p:nvSpPr>
            <p:cNvPr id="17" name="Freeform 653"/>
            <p:cNvSpPr>
              <a:spLocks/>
            </p:cNvSpPr>
            <p:nvPr/>
          </p:nvSpPr>
          <p:spPr bwMode="auto">
            <a:xfrm>
              <a:off x="-1563687" y="1563687"/>
              <a:ext cx="2268" cy="453"/>
            </a:xfrm>
            <a:custGeom>
              <a:avLst/>
              <a:gdLst>
                <a:gd name="T0" fmla="*/ 0 w 2268"/>
                <a:gd name="T1" fmla="*/ 227 h 453"/>
                <a:gd name="T2" fmla="*/ 453 w 2268"/>
                <a:gd name="T3" fmla="*/ 0 h 453"/>
                <a:gd name="T4" fmla="*/ 907 w 2268"/>
                <a:gd name="T5" fmla="*/ 227 h 453"/>
                <a:gd name="T6" fmla="*/ 1360 w 2268"/>
                <a:gd name="T7" fmla="*/ 0 h 453"/>
                <a:gd name="T8" fmla="*/ 1814 w 2268"/>
                <a:gd name="T9" fmla="*/ 227 h 453"/>
                <a:gd name="T10" fmla="*/ 2268 w 2268"/>
                <a:gd name="T11" fmla="*/ 0 h 453"/>
                <a:gd name="T12" fmla="*/ 2268 w 2268"/>
                <a:gd name="T13" fmla="*/ 227 h 453"/>
                <a:gd name="T14" fmla="*/ 1814 w 2268"/>
                <a:gd name="T15" fmla="*/ 453 h 453"/>
                <a:gd name="T16" fmla="*/ 1360 w 2268"/>
                <a:gd name="T17" fmla="*/ 227 h 453"/>
                <a:gd name="T18" fmla="*/ 907 w 2268"/>
                <a:gd name="T19" fmla="*/ 453 h 453"/>
                <a:gd name="T20" fmla="*/ 453 w 2268"/>
                <a:gd name="T21" fmla="*/ 227 h 453"/>
                <a:gd name="T22" fmla="*/ 0 w 2268"/>
                <a:gd name="T23" fmla="*/ 453 h 453"/>
                <a:gd name="T24" fmla="*/ 0 w 2268"/>
                <a:gd name="T25" fmla="*/ 227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68" h="453">
                  <a:moveTo>
                    <a:pt x="0" y="227"/>
                  </a:moveTo>
                  <a:cubicBezTo>
                    <a:pt x="101" y="151"/>
                    <a:pt x="302" y="0"/>
                    <a:pt x="453" y="0"/>
                  </a:cubicBezTo>
                  <a:cubicBezTo>
                    <a:pt x="604" y="0"/>
                    <a:pt x="756" y="227"/>
                    <a:pt x="907" y="227"/>
                  </a:cubicBezTo>
                  <a:cubicBezTo>
                    <a:pt x="1058" y="227"/>
                    <a:pt x="1209" y="0"/>
                    <a:pt x="1360" y="0"/>
                  </a:cubicBezTo>
                  <a:cubicBezTo>
                    <a:pt x="1511" y="0"/>
                    <a:pt x="1663" y="227"/>
                    <a:pt x="1814" y="227"/>
                  </a:cubicBezTo>
                  <a:cubicBezTo>
                    <a:pt x="1965" y="227"/>
                    <a:pt x="2117" y="109"/>
                    <a:pt x="2268" y="0"/>
                  </a:cubicBezTo>
                  <a:cubicBezTo>
                    <a:pt x="2268" y="0"/>
                    <a:pt x="2268" y="113"/>
                    <a:pt x="2268" y="227"/>
                  </a:cubicBezTo>
                  <a:cubicBezTo>
                    <a:pt x="2192" y="302"/>
                    <a:pt x="1965" y="453"/>
                    <a:pt x="1814" y="453"/>
                  </a:cubicBezTo>
                  <a:cubicBezTo>
                    <a:pt x="1663" y="453"/>
                    <a:pt x="1511" y="227"/>
                    <a:pt x="1360" y="227"/>
                  </a:cubicBezTo>
                  <a:cubicBezTo>
                    <a:pt x="1209" y="227"/>
                    <a:pt x="1058" y="453"/>
                    <a:pt x="907" y="453"/>
                  </a:cubicBezTo>
                  <a:cubicBezTo>
                    <a:pt x="756" y="453"/>
                    <a:pt x="604" y="227"/>
                    <a:pt x="453" y="227"/>
                  </a:cubicBezTo>
                  <a:cubicBezTo>
                    <a:pt x="302" y="227"/>
                    <a:pt x="113" y="364"/>
                    <a:pt x="0" y="453"/>
                  </a:cubicBezTo>
                  <a:cubicBezTo>
                    <a:pt x="0" y="340"/>
                    <a:pt x="0" y="227"/>
                    <a:pt x="0" y="227"/>
                  </a:cubicBezTo>
                  <a:close/>
                </a:path>
              </a:pathLst>
            </a:custGeom>
            <a:solidFill>
              <a:schemeClr val="bg1"/>
            </a:solidFill>
            <a:ln>
              <a:noFill/>
            </a:ln>
            <a:effectLst/>
            <a:extLst>
              <a:ext uri="{91240B29-F687-4F45-9708-019B960494DF}">
                <a14:hiddenLine xmlns:a14="http://schemas.microsoft.com/office/drawing/2010/main" w="635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18" name="Freeform 654"/>
            <p:cNvSpPr>
              <a:spLocks/>
            </p:cNvSpPr>
            <p:nvPr/>
          </p:nvSpPr>
          <p:spPr bwMode="auto">
            <a:xfrm>
              <a:off x="-1563687" y="1563687"/>
              <a:ext cx="2268" cy="227"/>
            </a:xfrm>
            <a:custGeom>
              <a:avLst/>
              <a:gdLst>
                <a:gd name="T0" fmla="*/ 0 w 2268"/>
                <a:gd name="T1" fmla="*/ 227 h 227"/>
                <a:gd name="T2" fmla="*/ 453 w 2268"/>
                <a:gd name="T3" fmla="*/ 0 h 227"/>
                <a:gd name="T4" fmla="*/ 907 w 2268"/>
                <a:gd name="T5" fmla="*/ 227 h 227"/>
                <a:gd name="T6" fmla="*/ 1360 w 2268"/>
                <a:gd name="T7" fmla="*/ 0 h 227"/>
                <a:gd name="T8" fmla="*/ 1814 w 2268"/>
                <a:gd name="T9" fmla="*/ 227 h 227"/>
                <a:gd name="T10" fmla="*/ 2268 w 2268"/>
                <a:gd name="T11" fmla="*/ 0 h 227"/>
              </a:gdLst>
              <a:ahLst/>
              <a:cxnLst>
                <a:cxn ang="0">
                  <a:pos x="T0" y="T1"/>
                </a:cxn>
                <a:cxn ang="0">
                  <a:pos x="T2" y="T3"/>
                </a:cxn>
                <a:cxn ang="0">
                  <a:pos x="T4" y="T5"/>
                </a:cxn>
                <a:cxn ang="0">
                  <a:pos x="T6" y="T7"/>
                </a:cxn>
                <a:cxn ang="0">
                  <a:pos x="T8" y="T9"/>
                </a:cxn>
                <a:cxn ang="0">
                  <a:pos x="T10" y="T11"/>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a:solidFill>
                <a:schemeClr val="bg1">
                  <a:lumMod val="65000"/>
                </a:schemeClr>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sp>
          <p:nvSpPr>
            <p:cNvPr id="19" name="Freeform 655"/>
            <p:cNvSpPr>
              <a:spLocks/>
            </p:cNvSpPr>
            <p:nvPr/>
          </p:nvSpPr>
          <p:spPr bwMode="auto">
            <a:xfrm>
              <a:off x="-1563687" y="1563914"/>
              <a:ext cx="2268" cy="227"/>
            </a:xfrm>
            <a:custGeom>
              <a:avLst/>
              <a:gdLst>
                <a:gd name="T0" fmla="*/ 0 w 2268"/>
                <a:gd name="T1" fmla="*/ 227 h 227"/>
                <a:gd name="T2" fmla="*/ 453 w 2268"/>
                <a:gd name="T3" fmla="*/ 0 h 227"/>
                <a:gd name="T4" fmla="*/ 907 w 2268"/>
                <a:gd name="T5" fmla="*/ 227 h 227"/>
                <a:gd name="T6" fmla="*/ 1360 w 2268"/>
                <a:gd name="T7" fmla="*/ 0 h 227"/>
                <a:gd name="T8" fmla="*/ 1814 w 2268"/>
                <a:gd name="T9" fmla="*/ 227 h 227"/>
                <a:gd name="T10" fmla="*/ 2268 w 2268"/>
                <a:gd name="T11" fmla="*/ 0 h 227"/>
              </a:gdLst>
              <a:ahLst/>
              <a:cxnLst>
                <a:cxn ang="0">
                  <a:pos x="T0" y="T1"/>
                </a:cxn>
                <a:cxn ang="0">
                  <a:pos x="T2" y="T3"/>
                </a:cxn>
                <a:cxn ang="0">
                  <a:pos x="T4" y="T5"/>
                </a:cxn>
                <a:cxn ang="0">
                  <a:pos x="T6" y="T7"/>
                </a:cxn>
                <a:cxn ang="0">
                  <a:pos x="T8" y="T9"/>
                </a:cxn>
                <a:cxn ang="0">
                  <a:pos x="T10" y="T11"/>
                </a:cxn>
              </a:cxnLst>
              <a:rect l="0" t="0" r="r" b="b"/>
              <a:pathLst>
                <a:path w="2268" h="227">
                  <a:moveTo>
                    <a:pt x="0" y="227"/>
                  </a:moveTo>
                  <a:cubicBezTo>
                    <a:pt x="151" y="113"/>
                    <a:pt x="302" y="0"/>
                    <a:pt x="453" y="0"/>
                  </a:cubicBezTo>
                  <a:cubicBezTo>
                    <a:pt x="604" y="0"/>
                    <a:pt x="756" y="227"/>
                    <a:pt x="907" y="227"/>
                  </a:cubicBezTo>
                  <a:cubicBezTo>
                    <a:pt x="1058" y="227"/>
                    <a:pt x="1209" y="0"/>
                    <a:pt x="1360" y="0"/>
                  </a:cubicBezTo>
                  <a:cubicBezTo>
                    <a:pt x="1511" y="0"/>
                    <a:pt x="1663" y="227"/>
                    <a:pt x="1814" y="227"/>
                  </a:cubicBezTo>
                  <a:cubicBezTo>
                    <a:pt x="1965" y="227"/>
                    <a:pt x="2116" y="113"/>
                    <a:pt x="2268" y="0"/>
                  </a:cubicBezTo>
                </a:path>
              </a:pathLst>
            </a:custGeom>
            <a:noFill/>
            <a:ln w="6350">
              <a:solidFill>
                <a:schemeClr val="bg1">
                  <a:lumMod val="75000"/>
                </a:schemeClr>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ja-JP" altLang="en-US"/>
            </a:p>
          </p:txBody>
        </p:sp>
      </p:grpSp>
      <p:sp>
        <p:nvSpPr>
          <p:cNvPr id="21" name="正方形/長方形 20"/>
          <p:cNvSpPr/>
          <p:nvPr/>
        </p:nvSpPr>
        <p:spPr>
          <a:xfrm>
            <a:off x="145066" y="682824"/>
            <a:ext cx="1663251" cy="338554"/>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（取組・成果）</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277</a:t>
            </a:fld>
            <a:endParaRPr lang="ja-JP" altLang="en-US"/>
          </a:p>
        </p:txBody>
      </p:sp>
    </p:spTree>
    <p:extLst>
      <p:ext uri="{BB962C8B-B14F-4D97-AF65-F5344CB8AC3E}">
        <p14:creationId xmlns:p14="http://schemas.microsoft.com/office/powerpoint/2010/main" val="26410573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グラフ 21"/>
          <p:cNvGraphicFramePr>
            <a:graphicFrameLocks/>
          </p:cNvGraphicFramePr>
          <p:nvPr>
            <p:extLst/>
          </p:nvPr>
        </p:nvGraphicFramePr>
        <p:xfrm>
          <a:off x="591663" y="4651584"/>
          <a:ext cx="8203086" cy="2040931"/>
        </p:xfrm>
        <a:graphic>
          <a:graphicData uri="http://schemas.openxmlformats.org/drawingml/2006/chart">
            <c:chart xmlns:c="http://schemas.openxmlformats.org/drawingml/2006/chart" xmlns:r="http://schemas.openxmlformats.org/officeDocument/2006/relationships" r:id="rId2"/>
          </a:graphicData>
        </a:graphic>
      </p:graphicFrame>
      <p:cxnSp>
        <p:nvCxnSpPr>
          <p:cNvPr id="10" name="直線コネクタ 9"/>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1603" y="14928"/>
            <a:ext cx="2505795" cy="257369"/>
          </a:xfrm>
          <a:prstGeom prst="rect">
            <a:avLst/>
          </a:prstGeom>
          <a:noFill/>
        </p:spPr>
        <p:txBody>
          <a:bodyPr wrap="square" lIns="36000" tIns="36000" rIns="36000" bIns="36000" rtlCol="0">
            <a:noAutofit/>
          </a:bodyPr>
          <a:lstStyle/>
          <a:p>
            <a:r>
              <a:rPr lang="ja-JP" altLang="en-US" sz="1200" dirty="0">
                <a:latin typeface="Meiryo UI" panose="020B0604030504040204" pitchFamily="50" charset="-128"/>
                <a:ea typeface="Meiryo UI" panose="020B0604030504040204" pitchFamily="50" charset="-128"/>
              </a:rPr>
              <a:t>７　</a:t>
            </a:r>
            <a:r>
              <a:rPr lang="ja-JP" altLang="en-US" sz="1200" dirty="0" smtClean="0">
                <a:latin typeface="Meiryo UI" panose="020B0604030504040204" pitchFamily="50" charset="-128"/>
                <a:ea typeface="Meiryo UI" panose="020B0604030504040204" pitchFamily="50" charset="-128"/>
              </a:rPr>
              <a:t>具体的な取組と成果 （民営化）</a:t>
            </a:r>
            <a:endParaRPr lang="ja-JP" altLang="en-US" sz="1200" dirty="0">
              <a:latin typeface="Meiryo UI" panose="020B0604030504040204" pitchFamily="50" charset="-128"/>
              <a:ea typeface="Meiryo UI" panose="020B0604030504040204" pitchFamily="50" charset="-128"/>
            </a:endParaRPr>
          </a:p>
        </p:txBody>
      </p:sp>
      <p:sp>
        <p:nvSpPr>
          <p:cNvPr id="13" name="角丸四角形 12"/>
          <p:cNvSpPr/>
          <p:nvPr/>
        </p:nvSpPr>
        <p:spPr>
          <a:xfrm>
            <a:off x="270457" y="1053337"/>
            <a:ext cx="8603088" cy="932287"/>
          </a:xfrm>
          <a:prstGeom prst="roundRect">
            <a:avLst>
              <a:gd name="adj" fmla="val 11996"/>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p:cNvSpPr/>
          <p:nvPr/>
        </p:nvSpPr>
        <p:spPr>
          <a:xfrm>
            <a:off x="382136" y="1116155"/>
            <a:ext cx="8552313" cy="869469"/>
          </a:xfrm>
          <a:prstGeom prst="rect">
            <a:avLst/>
          </a:prstGeom>
        </p:spPr>
        <p:txBody>
          <a:bodyPr wrap="square">
            <a:spAutoFit/>
          </a:bodyPr>
          <a:lstStyle/>
          <a:p>
            <a:pPr marL="177800" indent="-177800">
              <a:spcAft>
                <a:spcPts val="300"/>
              </a:spcAft>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路線の見直し等により、 </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2013</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年度決算において</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31</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年ぶりの経常黒字（</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4</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千万円）を達成。</a:t>
            </a:r>
          </a:p>
          <a:p>
            <a:pPr marL="177800" indent="-177800">
              <a:spcAft>
                <a:spcPts val="300"/>
              </a:spcAft>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年度決算（見込）に</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おいて、運輸収益の増加や人件費の減少などにより</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5</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連続の経常</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黒字（</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9</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億</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3</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千万円</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）を達成。</a:t>
            </a:r>
          </a:p>
        </p:txBody>
      </p:sp>
      <p:sp>
        <p:nvSpPr>
          <p:cNvPr id="16" name="テキスト ボックス 15"/>
          <p:cNvSpPr txBox="1"/>
          <p:nvPr/>
        </p:nvSpPr>
        <p:spPr>
          <a:xfrm>
            <a:off x="2536322" y="72242"/>
            <a:ext cx="3919816"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rPr>
              <a:t>② バ　ス</a:t>
            </a:r>
            <a:endParaRPr lang="ja-JP" altLang="en-US" sz="2000" dirty="0">
              <a:latin typeface="Meiryo UI" panose="020B0604030504040204" pitchFamily="50" charset="-128"/>
              <a:ea typeface="Meiryo UI" panose="020B0604030504040204" pitchFamily="50" charset="-128"/>
            </a:endParaRPr>
          </a:p>
        </p:txBody>
      </p:sp>
      <p:sp>
        <p:nvSpPr>
          <p:cNvPr id="28" name="正方形/長方形 27"/>
          <p:cNvSpPr/>
          <p:nvPr/>
        </p:nvSpPr>
        <p:spPr>
          <a:xfrm>
            <a:off x="8288183" y="4762740"/>
            <a:ext cx="533400"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000" dirty="0">
                <a:solidFill>
                  <a:sysClr val="windowText" lastClr="000000"/>
                </a:solidFill>
              </a:rPr>
              <a:t>（人）</a:t>
            </a:r>
            <a:endParaRPr kumimoji="1" lang="ja-JP" altLang="en-US" sz="1000" dirty="0"/>
          </a:p>
        </p:txBody>
      </p:sp>
      <p:sp>
        <p:nvSpPr>
          <p:cNvPr id="30" name="正方形/長方形 29"/>
          <p:cNvSpPr/>
          <p:nvPr/>
        </p:nvSpPr>
        <p:spPr>
          <a:xfrm>
            <a:off x="226691" y="4762740"/>
            <a:ext cx="676275"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1000" dirty="0">
                <a:solidFill>
                  <a:sysClr val="windowText" lastClr="000000"/>
                </a:solidFill>
              </a:rPr>
              <a:t>（億円）</a:t>
            </a:r>
            <a:endParaRPr kumimoji="1" lang="ja-JP" altLang="en-US" sz="1000" dirty="0"/>
          </a:p>
        </p:txBody>
      </p:sp>
      <p:sp>
        <p:nvSpPr>
          <p:cNvPr id="31" name="正方形/長方形 30"/>
          <p:cNvSpPr/>
          <p:nvPr/>
        </p:nvSpPr>
        <p:spPr>
          <a:xfrm>
            <a:off x="8173855" y="6475266"/>
            <a:ext cx="676275" cy="2476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900" dirty="0">
                <a:solidFill>
                  <a:sysClr val="windowText" lastClr="000000"/>
                </a:solidFill>
              </a:rPr>
              <a:t>（年度）</a:t>
            </a:r>
            <a:endParaRPr kumimoji="1" lang="ja-JP" altLang="en-US" sz="900" dirty="0"/>
          </a:p>
        </p:txBody>
      </p:sp>
      <p:sp>
        <p:nvSpPr>
          <p:cNvPr id="33" name="テキスト ボックス 32"/>
          <p:cNvSpPr txBox="1"/>
          <p:nvPr/>
        </p:nvSpPr>
        <p:spPr>
          <a:xfrm>
            <a:off x="2996433" y="4762740"/>
            <a:ext cx="2880320" cy="276999"/>
          </a:xfrm>
          <a:prstGeom prst="rect">
            <a:avLst/>
          </a:prstGeom>
          <a:noFill/>
        </p:spPr>
        <p:txBody>
          <a:bodyPr wrap="square" rtlCol="0">
            <a:spAutoFit/>
          </a:bodyPr>
          <a:lstStyle/>
          <a:p>
            <a:pPr algn="ctr"/>
            <a:r>
              <a:rPr lang="ja-JP" altLang="en-US" sz="1200" u="sng" dirty="0"/>
              <a:t>職員数及び人件費</a:t>
            </a:r>
            <a:endParaRPr kumimoji="1" lang="ja-JP" altLang="en-US" sz="1200" u="sng" dirty="0"/>
          </a:p>
        </p:txBody>
      </p:sp>
      <p:graphicFrame>
        <p:nvGraphicFramePr>
          <p:cNvPr id="26" name="グラフ 25"/>
          <p:cNvGraphicFramePr>
            <a:graphicFrameLocks noGrp="1"/>
          </p:cNvGraphicFramePr>
          <p:nvPr>
            <p:extLst/>
          </p:nvPr>
        </p:nvGraphicFramePr>
        <p:xfrm>
          <a:off x="384851" y="2222711"/>
          <a:ext cx="8035250" cy="2331790"/>
        </p:xfrm>
        <a:graphic>
          <a:graphicData uri="http://schemas.openxmlformats.org/drawingml/2006/chart">
            <c:chart xmlns:c="http://schemas.openxmlformats.org/drawingml/2006/chart" xmlns:r="http://schemas.openxmlformats.org/officeDocument/2006/relationships" r:id="rId3"/>
          </a:graphicData>
        </a:graphic>
      </p:graphicFrame>
      <p:sp>
        <p:nvSpPr>
          <p:cNvPr id="2" name="線吹き出し 1 (枠付き) 1"/>
          <p:cNvSpPr/>
          <p:nvPr/>
        </p:nvSpPr>
        <p:spPr>
          <a:xfrm>
            <a:off x="5235871" y="3906564"/>
            <a:ext cx="1281764" cy="329936"/>
          </a:xfrm>
          <a:prstGeom prst="borderCallout1">
            <a:avLst>
              <a:gd name="adj1" fmla="val 45946"/>
              <a:gd name="adj2" fmla="val 99148"/>
              <a:gd name="adj3" fmla="val -13845"/>
              <a:gd name="adj4" fmla="val 14779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700" dirty="0" smtClean="0">
                <a:solidFill>
                  <a:schemeClr val="tx1"/>
                </a:solidFill>
              </a:rPr>
              <a:t>住之江用地土地信託事業</a:t>
            </a:r>
            <a:endParaRPr lang="en-US" altLang="ja-JP" sz="700" dirty="0" smtClean="0">
              <a:solidFill>
                <a:schemeClr val="tx1"/>
              </a:solidFill>
            </a:endParaRPr>
          </a:p>
          <a:p>
            <a:pPr algn="ctr"/>
            <a:r>
              <a:rPr lang="ja-JP" altLang="en-US" sz="700" dirty="0" smtClean="0">
                <a:solidFill>
                  <a:schemeClr val="tx1"/>
                </a:solidFill>
              </a:rPr>
              <a:t>の和解金支払い（</a:t>
            </a:r>
            <a:r>
              <a:rPr lang="en-US" altLang="ja-JP" sz="700" dirty="0" smtClean="0">
                <a:solidFill>
                  <a:schemeClr val="tx1"/>
                </a:solidFill>
              </a:rPr>
              <a:t>2014</a:t>
            </a:r>
            <a:r>
              <a:rPr lang="ja-JP" altLang="en-US" sz="700" dirty="0" smtClean="0">
                <a:solidFill>
                  <a:schemeClr val="tx1"/>
                </a:solidFill>
              </a:rPr>
              <a:t>）</a:t>
            </a:r>
            <a:endParaRPr kumimoji="1" lang="ja-JP" altLang="en-US" sz="700" dirty="0">
              <a:solidFill>
                <a:schemeClr val="tx1"/>
              </a:solidFill>
            </a:endParaRPr>
          </a:p>
        </p:txBody>
      </p:sp>
      <p:sp>
        <p:nvSpPr>
          <p:cNvPr id="19" name="テキスト ボックス 18"/>
          <p:cNvSpPr txBox="1"/>
          <p:nvPr/>
        </p:nvSpPr>
        <p:spPr>
          <a:xfrm>
            <a:off x="7824633" y="2119852"/>
            <a:ext cx="927100" cy="338554"/>
          </a:xfrm>
          <a:prstGeom prst="rect">
            <a:avLst/>
          </a:prstGeom>
          <a:noFill/>
        </p:spPr>
        <p:txBody>
          <a:bodyPr wrap="square" rtlCol="0">
            <a:spAutoFit/>
          </a:bodyPr>
          <a:lstStyle/>
          <a:p>
            <a:pPr algn="ctr"/>
            <a:r>
              <a:rPr lang="ja-JP" altLang="en-US" sz="800" dirty="0"/>
              <a:t>経常損益</a:t>
            </a:r>
            <a:endParaRPr lang="en-US" altLang="ja-JP" sz="800" dirty="0"/>
          </a:p>
          <a:p>
            <a:pPr algn="ctr"/>
            <a:r>
              <a:rPr kumimoji="1" lang="ja-JP" altLang="en-US" sz="800" dirty="0"/>
              <a:t>（億円）</a:t>
            </a:r>
          </a:p>
        </p:txBody>
      </p:sp>
      <p:sp>
        <p:nvSpPr>
          <p:cNvPr id="17" name="テキスト ボックス 16"/>
          <p:cNvSpPr txBox="1"/>
          <p:nvPr/>
        </p:nvSpPr>
        <p:spPr>
          <a:xfrm>
            <a:off x="3080920" y="2123673"/>
            <a:ext cx="2830619" cy="276999"/>
          </a:xfrm>
          <a:prstGeom prst="rect">
            <a:avLst/>
          </a:prstGeom>
          <a:noFill/>
        </p:spPr>
        <p:txBody>
          <a:bodyPr wrap="square" rtlCol="0">
            <a:spAutoFit/>
          </a:bodyPr>
          <a:lstStyle/>
          <a:p>
            <a:pPr algn="ctr"/>
            <a:r>
              <a:rPr lang="ja-JP" altLang="en-US" sz="1200" u="sng" dirty="0"/>
              <a:t>経常損益及び累積欠損金</a:t>
            </a:r>
            <a:endParaRPr kumimoji="1" lang="ja-JP" altLang="en-US" sz="1200" u="sng" dirty="0"/>
          </a:p>
        </p:txBody>
      </p:sp>
      <p:sp>
        <p:nvSpPr>
          <p:cNvPr id="18" name="テキスト ボックス 17"/>
          <p:cNvSpPr txBox="1"/>
          <p:nvPr/>
        </p:nvSpPr>
        <p:spPr>
          <a:xfrm>
            <a:off x="96100" y="2062118"/>
            <a:ext cx="1168400" cy="338554"/>
          </a:xfrm>
          <a:prstGeom prst="rect">
            <a:avLst/>
          </a:prstGeom>
          <a:noFill/>
        </p:spPr>
        <p:txBody>
          <a:bodyPr wrap="square" rtlCol="0">
            <a:spAutoFit/>
          </a:bodyPr>
          <a:lstStyle/>
          <a:p>
            <a:pPr algn="ctr"/>
            <a:r>
              <a:rPr kumimoji="1" lang="ja-JP" altLang="en-US" sz="800" dirty="0"/>
              <a:t>累積欠損金</a:t>
            </a:r>
            <a:endParaRPr kumimoji="1" lang="en-US" altLang="ja-JP" sz="800" dirty="0"/>
          </a:p>
          <a:p>
            <a:pPr algn="ctr"/>
            <a:r>
              <a:rPr kumimoji="1" lang="ja-JP" altLang="en-US" sz="800" dirty="0"/>
              <a:t>（億円）</a:t>
            </a:r>
          </a:p>
        </p:txBody>
      </p:sp>
      <p:sp>
        <p:nvSpPr>
          <p:cNvPr id="21" name="正方形/長方形 20"/>
          <p:cNvSpPr/>
          <p:nvPr/>
        </p:nvSpPr>
        <p:spPr>
          <a:xfrm>
            <a:off x="8224827" y="4387889"/>
            <a:ext cx="574333" cy="27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r>
              <a:rPr kumimoji="1" lang="ja-JP" altLang="en-US" sz="900" dirty="0">
                <a:solidFill>
                  <a:sysClr val="windowText" lastClr="000000"/>
                </a:solidFill>
              </a:rPr>
              <a:t>（年度）</a:t>
            </a:r>
            <a:endParaRPr kumimoji="1" lang="ja-JP" altLang="en-US" sz="900" dirty="0"/>
          </a:p>
        </p:txBody>
      </p:sp>
      <p:sp>
        <p:nvSpPr>
          <p:cNvPr id="24" name="正方形/長方形 23"/>
          <p:cNvSpPr/>
          <p:nvPr/>
        </p:nvSpPr>
        <p:spPr>
          <a:xfrm>
            <a:off x="145066" y="682824"/>
            <a:ext cx="1663251" cy="338554"/>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（成　　果）</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278</a:t>
            </a:fld>
            <a:endParaRPr lang="ja-JP" altLang="en-US"/>
          </a:p>
        </p:txBody>
      </p:sp>
    </p:spTree>
    <p:extLst>
      <p:ext uri="{BB962C8B-B14F-4D97-AF65-F5344CB8AC3E}">
        <p14:creationId xmlns:p14="http://schemas.microsoft.com/office/powerpoint/2010/main" val="163687589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1603" y="14928"/>
            <a:ext cx="2505795" cy="257369"/>
          </a:xfrm>
          <a:prstGeom prst="rect">
            <a:avLst/>
          </a:prstGeom>
          <a:noFill/>
        </p:spPr>
        <p:txBody>
          <a:bodyPr wrap="square" lIns="36000" tIns="36000" rIns="36000" bIns="36000" rtlCol="0">
            <a:noAutofit/>
          </a:bodyPr>
          <a:lstStyle/>
          <a:p>
            <a:r>
              <a:rPr lang="ja-JP" altLang="en-US" sz="1200" dirty="0">
                <a:latin typeface="Meiryo UI" panose="020B0604030504040204" pitchFamily="50" charset="-128"/>
                <a:ea typeface="Meiryo UI" panose="020B0604030504040204" pitchFamily="50" charset="-128"/>
              </a:rPr>
              <a:t>７　</a:t>
            </a:r>
            <a:r>
              <a:rPr lang="ja-JP" altLang="en-US" sz="1200" dirty="0" smtClean="0">
                <a:latin typeface="Meiryo UI" panose="020B0604030504040204" pitchFamily="50" charset="-128"/>
                <a:ea typeface="Meiryo UI" panose="020B0604030504040204" pitchFamily="50" charset="-128"/>
              </a:rPr>
              <a:t>具体的な取組と成果 （民営化）</a:t>
            </a:r>
            <a:endParaRPr lang="ja-JP" altLang="en-US" sz="1200" dirty="0">
              <a:latin typeface="Meiryo UI" panose="020B0604030504040204" pitchFamily="50" charset="-128"/>
              <a:ea typeface="Meiryo UI" panose="020B0604030504040204" pitchFamily="50" charset="-128"/>
            </a:endParaRPr>
          </a:p>
        </p:txBody>
      </p:sp>
      <p:sp>
        <p:nvSpPr>
          <p:cNvPr id="16" name="テキスト ボックス 15"/>
          <p:cNvSpPr txBox="1"/>
          <p:nvPr/>
        </p:nvSpPr>
        <p:spPr>
          <a:xfrm>
            <a:off x="2536322" y="72242"/>
            <a:ext cx="3919816"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rPr>
              <a:t>② バ　ス</a:t>
            </a:r>
            <a:endParaRPr lang="ja-JP" altLang="en-US" sz="2000" dirty="0">
              <a:latin typeface="Meiryo UI" panose="020B0604030504040204" pitchFamily="50" charset="-128"/>
              <a:ea typeface="Meiryo UI" panose="020B0604030504040204" pitchFamily="50" charset="-128"/>
            </a:endParaRPr>
          </a:p>
        </p:txBody>
      </p:sp>
      <p:sp>
        <p:nvSpPr>
          <p:cNvPr id="24" name="コンテンツ プレースホルダー 2"/>
          <p:cNvSpPr txBox="1">
            <a:spLocks/>
          </p:cNvSpPr>
          <p:nvPr/>
        </p:nvSpPr>
        <p:spPr>
          <a:xfrm>
            <a:off x="174092" y="4105211"/>
            <a:ext cx="1225872" cy="440692"/>
          </a:xfrm>
          <a:prstGeom prst="rect">
            <a:avLst/>
          </a:prstGeom>
        </p:spPr>
        <p:txBody>
          <a:bodyPr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Wingdings" pitchFamily="2" charset="2"/>
              <a:buNone/>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（考え方）</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270457" y="4446987"/>
            <a:ext cx="8766039" cy="1592744"/>
          </a:xfrm>
          <a:prstGeom prst="rect">
            <a:avLst/>
          </a:prstGeom>
          <a:noFill/>
        </p:spPr>
        <p:txBody>
          <a:bodyPr wrap="square" rtlCol="0">
            <a:spAutoFit/>
          </a:bodyPr>
          <a:lstStyle/>
          <a:p>
            <a:pPr marL="355600" indent="-266700" algn="just">
              <a:lnSpc>
                <a:spcPts val="1500"/>
              </a:lnSpc>
              <a:spcAft>
                <a:spcPts val="600"/>
              </a:spcAft>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バス</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事業を取り巻く環境の悪化や、民間バス事業者と比べた場合の生産性の低さ、多額の累積欠損金の蓄積、市財政の硬直化といった状況を考えると、「公営企業体」として現状のままバスサービスを継続することは極めて困難</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355600" indent="-266700" algn="just">
              <a:lnSpc>
                <a:spcPts val="1500"/>
              </a:lnSpc>
              <a:spcAft>
                <a:spcPts val="600"/>
              </a:spcAft>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引き続き</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、市民の足として必要なバスによる輸送サービスを確保するためには、官と民の適切な役割分担を再構築し、持続可能な輸送サービスを維持するための仕組みを確立することが必須</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355600" indent="-266700" algn="just">
              <a:lnSpc>
                <a:spcPts val="1500"/>
              </a:lnSpc>
              <a:spcAft>
                <a:spcPts val="600"/>
              </a:spcAft>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現行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バス路線を「事業性のある路線」と「地域サービス系路線」に再構築した上で、バス事業の運営を大阪シティバス㈱に委ねることとし、大阪市は交通政策の観点から路線・サービス維持にかかる支援（補助金交付、大阪シティバス㈱との協議・調整）を行う</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2809690" y="3586119"/>
            <a:ext cx="1070268" cy="389897"/>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2938381" y="2007612"/>
            <a:ext cx="800567" cy="146632"/>
          </a:xfrm>
          <a:prstGeom prst="roundRect">
            <a:avLst>
              <a:gd name="adj" fmla="val 3640"/>
            </a:avLst>
          </a:prstGeom>
          <a:solidFill>
            <a:schemeClr val="accent6">
              <a:lumMod val="60000"/>
              <a:lumOff val="40000"/>
              <a:alpha val="50000"/>
            </a:schemeClr>
          </a:solidFill>
          <a:ln w="3810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31"/>
          <p:cNvSpPr/>
          <p:nvPr/>
        </p:nvSpPr>
        <p:spPr>
          <a:xfrm>
            <a:off x="1066799" y="1692496"/>
            <a:ext cx="5210175" cy="2391224"/>
          </a:xfrm>
          <a:prstGeom prst="roundRect">
            <a:avLst>
              <a:gd name="adj" fmla="val 0"/>
            </a:avLst>
          </a:prstGeom>
          <a:solidFill>
            <a:schemeClr val="accent5">
              <a:lumMod val="20000"/>
              <a:lumOff val="80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endParaRPr kumimoji="1" lang="ja-JP" altLang="en-US" b="1" dirty="0">
              <a:solidFill>
                <a:schemeClr val="tx1"/>
              </a:solidFill>
            </a:endParaRPr>
          </a:p>
        </p:txBody>
      </p:sp>
      <p:sp>
        <p:nvSpPr>
          <p:cNvPr id="34" name="角丸四角形 33"/>
          <p:cNvSpPr/>
          <p:nvPr/>
        </p:nvSpPr>
        <p:spPr>
          <a:xfrm>
            <a:off x="2714331" y="3590681"/>
            <a:ext cx="1238544" cy="376168"/>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100" b="1" dirty="0">
                <a:solidFill>
                  <a:schemeClr val="tx1"/>
                </a:solidFill>
              </a:rPr>
              <a:t>大阪</a:t>
            </a:r>
            <a:endParaRPr lang="en-US" altLang="ja-JP" sz="1100" b="1" dirty="0">
              <a:solidFill>
                <a:schemeClr val="tx1"/>
              </a:solidFill>
            </a:endParaRPr>
          </a:p>
          <a:p>
            <a:pPr algn="ctr">
              <a:defRPr/>
            </a:pPr>
            <a:r>
              <a:rPr lang="ja-JP" altLang="en-US" sz="1100" b="1" dirty="0">
                <a:solidFill>
                  <a:schemeClr val="tx1"/>
                </a:solidFill>
              </a:rPr>
              <a:t>シティバス㈱</a:t>
            </a:r>
          </a:p>
        </p:txBody>
      </p:sp>
      <p:sp>
        <p:nvSpPr>
          <p:cNvPr id="35" name="右矢印 34"/>
          <p:cNvSpPr/>
          <p:nvPr/>
        </p:nvSpPr>
        <p:spPr>
          <a:xfrm rot="16200000">
            <a:off x="2404690" y="2626326"/>
            <a:ext cx="1349021" cy="556212"/>
          </a:xfrm>
          <a:prstGeom prst="rightArrow">
            <a:avLst>
              <a:gd name="adj1" fmla="val 47663"/>
              <a:gd name="adj2" fmla="val 42249"/>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a:defRPr/>
            </a:pPr>
            <a:r>
              <a:rPr lang="ja-JP" altLang="en-US" sz="1200" dirty="0">
                <a:solidFill>
                  <a:schemeClr val="tx1"/>
                </a:solidFill>
              </a:rPr>
              <a:t>報</a:t>
            </a:r>
            <a:endParaRPr lang="en-US" altLang="ja-JP" sz="1200" dirty="0">
              <a:solidFill>
                <a:schemeClr val="tx1"/>
              </a:solidFill>
            </a:endParaRPr>
          </a:p>
          <a:p>
            <a:pPr algn="ctr">
              <a:defRPr/>
            </a:pPr>
            <a:r>
              <a:rPr lang="ja-JP" altLang="en-US" sz="1200" dirty="0">
                <a:solidFill>
                  <a:schemeClr val="tx1"/>
                </a:solidFill>
              </a:rPr>
              <a:t>　　告</a:t>
            </a:r>
          </a:p>
        </p:txBody>
      </p:sp>
      <p:sp>
        <p:nvSpPr>
          <p:cNvPr id="36" name="四角形吹き出し 35"/>
          <p:cNvSpPr/>
          <p:nvPr/>
        </p:nvSpPr>
        <p:spPr>
          <a:xfrm>
            <a:off x="1920875" y="2497157"/>
            <a:ext cx="842605" cy="367635"/>
          </a:xfrm>
          <a:prstGeom prst="wedgeRectCallout">
            <a:avLst>
              <a:gd name="adj1" fmla="val 69859"/>
              <a:gd name="adj2" fmla="val 7677"/>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chemeClr val="tx1"/>
                </a:solidFill>
              </a:rPr>
              <a:t>増収対策</a:t>
            </a:r>
          </a:p>
        </p:txBody>
      </p:sp>
      <p:sp>
        <p:nvSpPr>
          <p:cNvPr id="37" name="四角形吹き出し 36"/>
          <p:cNvSpPr/>
          <p:nvPr/>
        </p:nvSpPr>
        <p:spPr>
          <a:xfrm>
            <a:off x="1920875" y="2921943"/>
            <a:ext cx="842604" cy="358413"/>
          </a:xfrm>
          <a:prstGeom prst="wedgeRectCallout">
            <a:avLst>
              <a:gd name="adj1" fmla="val 69859"/>
              <a:gd name="adj2" fmla="val 825"/>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chemeClr val="tx1"/>
                </a:solidFill>
              </a:rPr>
              <a:t>系統別</a:t>
            </a:r>
            <a:endParaRPr lang="en-US" altLang="ja-JP" sz="1000" dirty="0">
              <a:solidFill>
                <a:schemeClr val="tx1"/>
              </a:solidFill>
            </a:endParaRPr>
          </a:p>
          <a:p>
            <a:pPr algn="ctr">
              <a:defRPr/>
            </a:pPr>
            <a:r>
              <a:rPr lang="ja-JP" altLang="en-US" sz="1000" dirty="0">
                <a:solidFill>
                  <a:schemeClr val="tx1"/>
                </a:solidFill>
              </a:rPr>
              <a:t>利用状況等</a:t>
            </a:r>
          </a:p>
        </p:txBody>
      </p:sp>
      <p:sp>
        <p:nvSpPr>
          <p:cNvPr id="38" name="右矢印 37"/>
          <p:cNvSpPr/>
          <p:nvPr/>
        </p:nvSpPr>
        <p:spPr>
          <a:xfrm rot="5400000">
            <a:off x="2929980" y="2622722"/>
            <a:ext cx="1356423" cy="556469"/>
          </a:xfrm>
          <a:prstGeom prst="rightArrow">
            <a:avLst>
              <a:gd name="adj1" fmla="val 51448"/>
              <a:gd name="adj2" fmla="val 42249"/>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ja-JP" altLang="en-US" sz="1200" dirty="0">
                <a:solidFill>
                  <a:schemeClr val="tx1"/>
                </a:solidFill>
              </a:rPr>
              <a:t>　　補</a:t>
            </a:r>
            <a:endParaRPr lang="en-US" altLang="ja-JP" sz="1200" dirty="0">
              <a:solidFill>
                <a:schemeClr val="tx1"/>
              </a:solidFill>
            </a:endParaRPr>
          </a:p>
          <a:p>
            <a:pPr algn="ctr">
              <a:defRPr/>
            </a:pPr>
            <a:r>
              <a:rPr lang="ja-JP" altLang="en-US" sz="1200" dirty="0">
                <a:solidFill>
                  <a:schemeClr val="tx1"/>
                </a:solidFill>
              </a:rPr>
              <a:t>助</a:t>
            </a:r>
            <a:endParaRPr lang="en-US" altLang="ja-JP" sz="1200" dirty="0">
              <a:solidFill>
                <a:schemeClr val="tx1"/>
              </a:solidFill>
            </a:endParaRPr>
          </a:p>
          <a:p>
            <a:pPr algn="ctr">
              <a:defRPr/>
            </a:pPr>
            <a:r>
              <a:rPr lang="ja-JP" altLang="en-US" sz="1200" dirty="0">
                <a:solidFill>
                  <a:schemeClr val="tx1"/>
                </a:solidFill>
              </a:rPr>
              <a:t>金</a:t>
            </a:r>
            <a:endParaRPr lang="en-US" altLang="ja-JP" sz="1200" dirty="0">
              <a:solidFill>
                <a:schemeClr val="tx1"/>
              </a:solidFill>
            </a:endParaRPr>
          </a:p>
        </p:txBody>
      </p:sp>
      <p:sp>
        <p:nvSpPr>
          <p:cNvPr id="39" name="角丸四角形 38"/>
          <p:cNvSpPr/>
          <p:nvPr/>
        </p:nvSpPr>
        <p:spPr>
          <a:xfrm>
            <a:off x="4035426" y="2321868"/>
            <a:ext cx="1333500" cy="1171576"/>
          </a:xfrm>
          <a:prstGeom prst="roundRect">
            <a:avLst>
              <a:gd name="adj" fmla="val 13505"/>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36000" bIns="36000" anchor="ctr"/>
          <a:lstStyle/>
          <a:p>
            <a:pPr algn="ctr">
              <a:defRPr/>
            </a:pPr>
            <a:endParaRPr lang="en-US" altLang="ja-JP" sz="1050" dirty="0">
              <a:solidFill>
                <a:schemeClr val="tx1"/>
              </a:solidFill>
            </a:endParaRPr>
          </a:p>
          <a:p>
            <a:pPr algn="ctr">
              <a:defRPr/>
            </a:pPr>
            <a:endParaRPr lang="en-US" altLang="ja-JP" sz="1050" dirty="0">
              <a:solidFill>
                <a:schemeClr val="tx1"/>
              </a:solidFill>
            </a:endParaRPr>
          </a:p>
          <a:p>
            <a:pPr algn="ctr">
              <a:defRPr/>
            </a:pPr>
            <a:endParaRPr lang="en-US" altLang="ja-JP" sz="1050" dirty="0">
              <a:solidFill>
                <a:schemeClr val="tx1"/>
              </a:solidFill>
            </a:endParaRPr>
          </a:p>
          <a:p>
            <a:pPr>
              <a:defRPr/>
            </a:pPr>
            <a:r>
              <a:rPr lang="ja-JP" altLang="en-US" sz="1050" dirty="0">
                <a:solidFill>
                  <a:schemeClr val="tx1"/>
                </a:solidFill>
              </a:rPr>
              <a:t>・ニーズの共有</a:t>
            </a:r>
            <a:endParaRPr lang="en-US" altLang="ja-JP" sz="1050" dirty="0">
              <a:solidFill>
                <a:schemeClr val="tx1"/>
              </a:solidFill>
            </a:endParaRPr>
          </a:p>
          <a:p>
            <a:pPr marL="87313" indent="-87313">
              <a:defRPr/>
            </a:pPr>
            <a:r>
              <a:rPr lang="ja-JP" altLang="en-US" sz="1050" dirty="0">
                <a:solidFill>
                  <a:schemeClr val="tx1"/>
                </a:solidFill>
              </a:rPr>
              <a:t>・路線・サービスの維持・向上に向けた協議・調整</a:t>
            </a:r>
          </a:p>
        </p:txBody>
      </p:sp>
      <p:sp>
        <p:nvSpPr>
          <p:cNvPr id="40" name="曲折矢印 39"/>
          <p:cNvSpPr/>
          <p:nvPr/>
        </p:nvSpPr>
        <p:spPr>
          <a:xfrm rot="5400000">
            <a:off x="4156722" y="1679868"/>
            <a:ext cx="415927" cy="829977"/>
          </a:xfrm>
          <a:prstGeom prst="bentArrow">
            <a:avLst>
              <a:gd name="adj1" fmla="val 31870"/>
              <a:gd name="adj2" fmla="val 31870"/>
              <a:gd name="adj3" fmla="val 25000"/>
              <a:gd name="adj4" fmla="val 43750"/>
            </a:avLst>
          </a:prstGeom>
          <a:solidFill>
            <a:schemeClr val="tx1">
              <a:lumMod val="85000"/>
              <a:lumOff val="1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a:solidFill>
                <a:schemeClr val="tx1"/>
              </a:solidFill>
            </a:endParaRPr>
          </a:p>
        </p:txBody>
      </p:sp>
      <p:sp>
        <p:nvSpPr>
          <p:cNvPr id="41" name="角丸四角形 40"/>
          <p:cNvSpPr/>
          <p:nvPr/>
        </p:nvSpPr>
        <p:spPr>
          <a:xfrm>
            <a:off x="4237043" y="2402136"/>
            <a:ext cx="958375" cy="374791"/>
          </a:xfrm>
          <a:prstGeom prst="round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ja-JP" altLang="en-US" sz="1000" b="1" dirty="0">
                <a:solidFill>
                  <a:schemeClr val="tx1"/>
                </a:solidFill>
              </a:rPr>
              <a:t>バス運行に</a:t>
            </a:r>
            <a:endParaRPr lang="en-US" altLang="ja-JP" sz="1000" b="1" dirty="0">
              <a:solidFill>
                <a:schemeClr val="tx1"/>
              </a:solidFill>
            </a:endParaRPr>
          </a:p>
          <a:p>
            <a:pPr algn="ctr">
              <a:defRPr/>
            </a:pPr>
            <a:r>
              <a:rPr lang="ja-JP" altLang="en-US" sz="1000" b="1" dirty="0">
                <a:solidFill>
                  <a:schemeClr val="tx1"/>
                </a:solidFill>
              </a:rPr>
              <a:t>かかる協議体</a:t>
            </a:r>
          </a:p>
        </p:txBody>
      </p:sp>
      <p:sp>
        <p:nvSpPr>
          <p:cNvPr id="42" name="角丸四角形 41"/>
          <p:cNvSpPr/>
          <p:nvPr/>
        </p:nvSpPr>
        <p:spPr>
          <a:xfrm>
            <a:off x="1181933" y="2340918"/>
            <a:ext cx="650491" cy="364261"/>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200" dirty="0">
                <a:solidFill>
                  <a:schemeClr val="tx1"/>
                </a:solidFill>
              </a:rPr>
              <a:t>市民</a:t>
            </a:r>
          </a:p>
        </p:txBody>
      </p:sp>
      <p:sp>
        <p:nvSpPr>
          <p:cNvPr id="43" name="四角形吹き出し 42"/>
          <p:cNvSpPr/>
          <p:nvPr/>
        </p:nvSpPr>
        <p:spPr>
          <a:xfrm>
            <a:off x="4884647" y="3564715"/>
            <a:ext cx="1274853" cy="427477"/>
          </a:xfrm>
          <a:prstGeom prst="wedgeRectCallout">
            <a:avLst>
              <a:gd name="adj1" fmla="val -64321"/>
              <a:gd name="adj2" fmla="val -25306"/>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dirty="0">
                <a:solidFill>
                  <a:schemeClr val="tx1"/>
                </a:solidFill>
              </a:rPr>
              <a:t>・お客さまニーズ</a:t>
            </a:r>
            <a:endParaRPr lang="en-US" altLang="ja-JP" sz="1000" dirty="0">
              <a:solidFill>
                <a:schemeClr val="tx1"/>
              </a:solidFill>
            </a:endParaRPr>
          </a:p>
          <a:p>
            <a:pPr marL="87313" indent="-87313">
              <a:defRPr/>
            </a:pPr>
            <a:r>
              <a:rPr lang="ja-JP" altLang="en-US" sz="1000" dirty="0">
                <a:solidFill>
                  <a:schemeClr val="tx1"/>
                </a:solidFill>
              </a:rPr>
              <a:t>・事業者の経営判断</a:t>
            </a:r>
          </a:p>
        </p:txBody>
      </p:sp>
      <p:sp>
        <p:nvSpPr>
          <p:cNvPr id="44" name="四角形吹き出し 43"/>
          <p:cNvSpPr/>
          <p:nvPr/>
        </p:nvSpPr>
        <p:spPr>
          <a:xfrm>
            <a:off x="4884647" y="1821797"/>
            <a:ext cx="1113787" cy="387191"/>
          </a:xfrm>
          <a:prstGeom prst="wedgeRectCallout">
            <a:avLst>
              <a:gd name="adj1" fmla="val -69057"/>
              <a:gd name="adj2" fmla="val 8226"/>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900" dirty="0">
                <a:solidFill>
                  <a:schemeClr val="tx1"/>
                </a:solidFill>
              </a:rPr>
              <a:t>・市民ニーズ</a:t>
            </a:r>
            <a:endParaRPr lang="en-US" altLang="ja-JP" sz="900" dirty="0">
              <a:solidFill>
                <a:schemeClr val="tx1"/>
              </a:solidFill>
            </a:endParaRPr>
          </a:p>
          <a:p>
            <a:pPr>
              <a:defRPr/>
            </a:pPr>
            <a:r>
              <a:rPr lang="ja-JP" altLang="en-US" sz="900" dirty="0">
                <a:solidFill>
                  <a:schemeClr val="tx1"/>
                </a:solidFill>
              </a:rPr>
              <a:t>・市の交通政策</a:t>
            </a:r>
          </a:p>
        </p:txBody>
      </p:sp>
      <p:sp>
        <p:nvSpPr>
          <p:cNvPr id="45" name="角丸四角形 44"/>
          <p:cNvSpPr/>
          <p:nvPr/>
        </p:nvSpPr>
        <p:spPr>
          <a:xfrm>
            <a:off x="1175134" y="3013908"/>
            <a:ext cx="650491" cy="365235"/>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ja-JP" altLang="en-US" sz="1050" dirty="0">
                <a:solidFill>
                  <a:schemeClr val="tx1"/>
                </a:solidFill>
              </a:rPr>
              <a:t>お客さま</a:t>
            </a:r>
          </a:p>
        </p:txBody>
      </p:sp>
      <p:sp>
        <p:nvSpPr>
          <p:cNvPr id="46" name="曲折矢印 45"/>
          <p:cNvSpPr/>
          <p:nvPr/>
        </p:nvSpPr>
        <p:spPr>
          <a:xfrm flipV="1">
            <a:off x="1446424" y="3377105"/>
            <a:ext cx="1258293" cy="562186"/>
          </a:xfrm>
          <a:prstGeom prst="bentArrow">
            <a:avLst>
              <a:gd name="adj1" fmla="val 30150"/>
              <a:gd name="adj2" fmla="val 32724"/>
              <a:gd name="adj3" fmla="val 25000"/>
              <a:gd name="adj4" fmla="val 43750"/>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a:solidFill>
                <a:schemeClr val="tx1"/>
              </a:solidFill>
            </a:endParaRPr>
          </a:p>
        </p:txBody>
      </p:sp>
      <p:sp>
        <p:nvSpPr>
          <p:cNvPr id="47" name="テキスト ボックス 45"/>
          <p:cNvSpPr txBox="1">
            <a:spLocks noChangeArrowheads="1"/>
          </p:cNvSpPr>
          <p:nvPr/>
        </p:nvSpPr>
        <p:spPr bwMode="auto">
          <a:xfrm>
            <a:off x="1744765" y="3628124"/>
            <a:ext cx="890212" cy="268514"/>
          </a:xfrm>
          <a:prstGeom prst="rect">
            <a:avLst/>
          </a:prstGeom>
          <a:noFill/>
          <a:ln w="9525">
            <a:noFill/>
            <a:miter lim="800000"/>
            <a:headEnd/>
            <a:tailEnd/>
          </a:ln>
        </p:spPr>
        <p:txBody>
          <a:bodyPr>
            <a:spAutoFit/>
          </a:bodyPr>
          <a:lstStyle/>
          <a:p>
            <a:r>
              <a:rPr lang="ja-JP" altLang="en-US" sz="1000" dirty="0"/>
              <a:t>意見・要望</a:t>
            </a:r>
          </a:p>
        </p:txBody>
      </p:sp>
      <p:sp>
        <p:nvSpPr>
          <p:cNvPr id="48" name="角丸四角形 47"/>
          <p:cNvSpPr/>
          <p:nvPr/>
        </p:nvSpPr>
        <p:spPr>
          <a:xfrm>
            <a:off x="2749550" y="1797993"/>
            <a:ext cx="1209675" cy="419100"/>
          </a:xfrm>
          <a:prstGeom prst="round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ja-JP" altLang="en-US" sz="1100" b="1" dirty="0">
                <a:solidFill>
                  <a:schemeClr val="tx1"/>
                </a:solidFill>
              </a:rPr>
              <a:t>大阪市</a:t>
            </a:r>
            <a:endParaRPr lang="en-US" altLang="ja-JP" sz="1100" b="1" dirty="0">
              <a:solidFill>
                <a:schemeClr val="tx1"/>
              </a:solidFill>
            </a:endParaRPr>
          </a:p>
          <a:p>
            <a:pPr algn="ctr">
              <a:defRPr/>
            </a:pPr>
            <a:r>
              <a:rPr lang="ja-JP" altLang="en-US" sz="900" b="1" dirty="0">
                <a:solidFill>
                  <a:schemeClr val="tx1"/>
                </a:solidFill>
              </a:rPr>
              <a:t>（都市交通局）</a:t>
            </a:r>
          </a:p>
        </p:txBody>
      </p:sp>
      <p:sp>
        <p:nvSpPr>
          <p:cNvPr id="49" name="二等辺三角形 48"/>
          <p:cNvSpPr/>
          <p:nvPr/>
        </p:nvSpPr>
        <p:spPr>
          <a:xfrm rot="5400000">
            <a:off x="5925999" y="2601503"/>
            <a:ext cx="1233055" cy="25007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a:p>
        </p:txBody>
      </p:sp>
      <p:sp>
        <p:nvSpPr>
          <p:cNvPr id="50" name="角丸四角形 49"/>
          <p:cNvSpPr/>
          <p:nvPr/>
        </p:nvSpPr>
        <p:spPr>
          <a:xfrm>
            <a:off x="6899067" y="2098894"/>
            <a:ext cx="2043187" cy="1242149"/>
          </a:xfrm>
          <a:prstGeom prst="roundRect">
            <a:avLst>
              <a:gd name="adj" fmla="val 11405"/>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kumimoji="1" lang="ja-JP" altLang="en-US" b="1" dirty="0">
                <a:solidFill>
                  <a:schemeClr val="bg1"/>
                </a:solidFill>
              </a:rPr>
              <a:t>利便性の向上や</a:t>
            </a:r>
            <a:endParaRPr kumimoji="1" lang="en-US" altLang="ja-JP" b="1" dirty="0">
              <a:solidFill>
                <a:schemeClr val="bg1"/>
              </a:solidFill>
            </a:endParaRPr>
          </a:p>
          <a:p>
            <a:pPr algn="ctr"/>
            <a:r>
              <a:rPr kumimoji="1" lang="ja-JP" altLang="en-US" b="1" dirty="0">
                <a:solidFill>
                  <a:schemeClr val="bg1"/>
                </a:solidFill>
              </a:rPr>
              <a:t>安定した路線・</a:t>
            </a:r>
            <a:endParaRPr kumimoji="1" lang="en-US" altLang="ja-JP" b="1" dirty="0">
              <a:solidFill>
                <a:schemeClr val="bg1"/>
              </a:solidFill>
            </a:endParaRPr>
          </a:p>
          <a:p>
            <a:pPr algn="ctr"/>
            <a:r>
              <a:rPr kumimoji="1" lang="ja-JP" altLang="en-US" b="1" dirty="0">
                <a:solidFill>
                  <a:schemeClr val="bg1"/>
                </a:solidFill>
              </a:rPr>
              <a:t>サービスの提供</a:t>
            </a:r>
          </a:p>
        </p:txBody>
      </p:sp>
      <p:sp>
        <p:nvSpPr>
          <p:cNvPr id="51" name="テキスト ボックス 50"/>
          <p:cNvSpPr txBox="1"/>
          <p:nvPr/>
        </p:nvSpPr>
        <p:spPr>
          <a:xfrm>
            <a:off x="612440" y="1452887"/>
            <a:ext cx="346249" cy="2618149"/>
          </a:xfrm>
          <a:prstGeom prst="rect">
            <a:avLst/>
          </a:prstGeom>
          <a:noFill/>
        </p:spPr>
        <p:txBody>
          <a:bodyPr vert="eaVert" wrap="square" rtlCol="0">
            <a:spAutoFit/>
          </a:bodyPr>
          <a:lstStyle/>
          <a:p>
            <a:pPr algn="ct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cs typeface="Meiryo UI" panose="020B0604030504040204" pitchFamily="50" charset="-128"/>
              </a:rPr>
              <a:t>路線・サービス維持確保スキーム</a:t>
            </a:r>
            <a:r>
              <a:rPr kumimoji="1" lang="en-US" altLang="ja-JP" sz="1050" dirty="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05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曲折矢印 51"/>
          <p:cNvSpPr/>
          <p:nvPr/>
        </p:nvSpPr>
        <p:spPr>
          <a:xfrm>
            <a:off x="1494049" y="1776905"/>
            <a:ext cx="1258293" cy="562186"/>
          </a:xfrm>
          <a:prstGeom prst="bentArrow">
            <a:avLst>
              <a:gd name="adj1" fmla="val 30150"/>
              <a:gd name="adj2" fmla="val 32724"/>
              <a:gd name="adj3" fmla="val 25000"/>
              <a:gd name="adj4" fmla="val 43750"/>
            </a:avLst>
          </a:prstGeom>
          <a:solidFill>
            <a:schemeClr val="accent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a:solidFill>
                <a:schemeClr val="tx1"/>
              </a:solidFill>
            </a:endParaRPr>
          </a:p>
        </p:txBody>
      </p:sp>
      <p:sp>
        <p:nvSpPr>
          <p:cNvPr id="53" name="テキスト ボックス 1"/>
          <p:cNvSpPr txBox="1">
            <a:spLocks noChangeArrowheads="1"/>
          </p:cNvSpPr>
          <p:nvPr/>
        </p:nvSpPr>
        <p:spPr bwMode="auto">
          <a:xfrm>
            <a:off x="1762487" y="1850613"/>
            <a:ext cx="888848" cy="268514"/>
          </a:xfrm>
          <a:prstGeom prst="rect">
            <a:avLst/>
          </a:prstGeom>
          <a:noFill/>
          <a:ln w="9525">
            <a:noFill/>
            <a:miter lim="800000"/>
            <a:headEnd/>
            <a:tailEnd/>
          </a:ln>
        </p:spPr>
        <p:txBody>
          <a:bodyPr>
            <a:spAutoFit/>
          </a:bodyPr>
          <a:lstStyle/>
          <a:p>
            <a:r>
              <a:rPr lang="ja-JP" altLang="en-US" sz="1000" dirty="0"/>
              <a:t>意見・要望</a:t>
            </a:r>
          </a:p>
        </p:txBody>
      </p:sp>
      <p:sp>
        <p:nvSpPr>
          <p:cNvPr id="54" name="曲折矢印 53"/>
          <p:cNvSpPr/>
          <p:nvPr/>
        </p:nvSpPr>
        <p:spPr>
          <a:xfrm rot="16200000" flipV="1">
            <a:off x="4156722" y="3299118"/>
            <a:ext cx="415927" cy="829977"/>
          </a:xfrm>
          <a:prstGeom prst="bentArrow">
            <a:avLst>
              <a:gd name="adj1" fmla="val 31870"/>
              <a:gd name="adj2" fmla="val 31870"/>
              <a:gd name="adj3" fmla="val 25000"/>
              <a:gd name="adj4" fmla="val 43750"/>
            </a:avLst>
          </a:prstGeom>
          <a:solidFill>
            <a:schemeClr val="tx1">
              <a:lumMod val="85000"/>
              <a:lumOff val="15000"/>
            </a:schemeClr>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200">
              <a:solidFill>
                <a:schemeClr val="tx1"/>
              </a:solidFill>
            </a:endParaRPr>
          </a:p>
        </p:txBody>
      </p:sp>
      <p:sp>
        <p:nvSpPr>
          <p:cNvPr id="55" name="角丸四角形 54"/>
          <p:cNvSpPr/>
          <p:nvPr/>
        </p:nvSpPr>
        <p:spPr>
          <a:xfrm>
            <a:off x="6611132" y="3397969"/>
            <a:ext cx="2425364" cy="656048"/>
          </a:xfrm>
          <a:prstGeom prst="roundRect">
            <a:avLst>
              <a:gd name="adj" fmla="val 11405"/>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horz" lIns="36000" tIns="36000" rIns="36000" bIns="36000" rtlCol="0" anchor="ctr"/>
          <a:lstStyle/>
          <a:p>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路線、運行回数、運賃などは原則として少なくとも</a:t>
            </a:r>
            <a:r>
              <a:rPr kumimoji="1"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年は引継ぎ時の水準を維持する</a:t>
            </a:r>
          </a:p>
        </p:txBody>
      </p:sp>
      <p:sp>
        <p:nvSpPr>
          <p:cNvPr id="56" name="テキスト ボックス 55"/>
          <p:cNvSpPr txBox="1"/>
          <p:nvPr/>
        </p:nvSpPr>
        <p:spPr>
          <a:xfrm>
            <a:off x="919439" y="6133655"/>
            <a:ext cx="7763034" cy="630942"/>
          </a:xfrm>
          <a:prstGeom prst="rect">
            <a:avLst/>
          </a:prstGeom>
          <a:noFill/>
        </p:spPr>
        <p:txBody>
          <a:bodyPr wrap="square" rtlCol="0">
            <a:spAutoFit/>
          </a:bodyPr>
          <a:lstStyle/>
          <a:p>
            <a:pPr marL="355600" indent="-266700" algn="just">
              <a:lnSpc>
                <a:spcPts val="1400"/>
              </a:lnSpc>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事業性</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のある</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路線・・・・・</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民間</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バス事業者の経営努力を前提として独立採算をめざす</a:t>
            </a:r>
          </a:p>
          <a:p>
            <a:pPr marL="355600" indent="-266700" algn="just">
              <a:lnSpc>
                <a:spcPts val="1400"/>
              </a:lnSpc>
              <a:defRPr/>
            </a:pP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地域</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サービス系</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路線・・・・</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民間</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バス事業者並のコストでも採算性の確保が困難な路線であるが、市民ニーズなどを踏まえ</a:t>
            </a:r>
          </a:p>
          <a:p>
            <a:pPr marL="355600" indent="-266700" algn="just">
              <a:lnSpc>
                <a:spcPts val="1400"/>
              </a:lnSpc>
              <a:defRPr/>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大阪市</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が一定の支援を行いながら民間バス事業者に運行を委ねる</a:t>
            </a:r>
          </a:p>
        </p:txBody>
      </p:sp>
      <p:sp>
        <p:nvSpPr>
          <p:cNvPr id="57" name="大かっこ 56"/>
          <p:cNvSpPr/>
          <p:nvPr/>
        </p:nvSpPr>
        <p:spPr>
          <a:xfrm>
            <a:off x="919439" y="6143181"/>
            <a:ext cx="7661482" cy="576000"/>
          </a:xfrm>
          <a:prstGeom prst="bracketPair">
            <a:avLst>
              <a:gd name="adj" fmla="val 1248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8" name="角丸四角形 57"/>
          <p:cNvSpPr/>
          <p:nvPr/>
        </p:nvSpPr>
        <p:spPr>
          <a:xfrm>
            <a:off x="270457" y="1033412"/>
            <a:ext cx="8603088" cy="468000"/>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正方形/長方形 58"/>
          <p:cNvSpPr/>
          <p:nvPr/>
        </p:nvSpPr>
        <p:spPr>
          <a:xfrm>
            <a:off x="293373" y="1095964"/>
            <a:ext cx="8478620" cy="338554"/>
          </a:xfrm>
          <a:prstGeom prst="rect">
            <a:avLst/>
          </a:prstGeom>
        </p:spPr>
        <p:txBody>
          <a:bodyPr wrap="square">
            <a:spAutoFit/>
          </a:bodyPr>
          <a:lstStyle/>
          <a:p>
            <a:pPr marL="177800" indent="-1778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○市の関与は補助金等の支援に限り、</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持続可能な輸送サービスを確保するため、民営化を実施。</a:t>
            </a:r>
          </a:p>
        </p:txBody>
      </p:sp>
      <p:sp>
        <p:nvSpPr>
          <p:cNvPr id="60" name="正方形/長方形 59"/>
          <p:cNvSpPr/>
          <p:nvPr/>
        </p:nvSpPr>
        <p:spPr>
          <a:xfrm>
            <a:off x="145066" y="682824"/>
            <a:ext cx="1663251" cy="338554"/>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（成　　果）</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279</a:t>
            </a:fld>
            <a:endParaRPr lang="ja-JP" altLang="en-US"/>
          </a:p>
        </p:txBody>
      </p:sp>
    </p:spTree>
    <p:extLst>
      <p:ext uri="{BB962C8B-B14F-4D97-AF65-F5344CB8AC3E}">
        <p14:creationId xmlns:p14="http://schemas.microsoft.com/office/powerpoint/2010/main" val="346385833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536322" y="72242"/>
            <a:ext cx="3919816"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③</a:t>
            </a:r>
            <a:r>
              <a:rPr lang="ja-JP" altLang="en-US" sz="2000" dirty="0" smtClean="0">
                <a:latin typeface="Meiryo UI" panose="020B0604030504040204" pitchFamily="50" charset="-128"/>
                <a:ea typeface="Meiryo UI" panose="020B0604030504040204" pitchFamily="50" charset="-128"/>
              </a:rPr>
              <a:t> 水　道</a:t>
            </a:r>
            <a:endParaRPr lang="ja-JP" altLang="en-US" sz="2000"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11603" y="14928"/>
            <a:ext cx="2505795" cy="257369"/>
          </a:xfrm>
          <a:prstGeom prst="rect">
            <a:avLst/>
          </a:prstGeom>
          <a:noFill/>
        </p:spPr>
        <p:txBody>
          <a:bodyPr wrap="square" lIns="36000" tIns="36000" rIns="36000" bIns="36000" rtlCol="0">
            <a:noAutofit/>
          </a:bodyPr>
          <a:lstStyle/>
          <a:p>
            <a:r>
              <a:rPr lang="ja-JP" altLang="en-US" sz="1200" dirty="0">
                <a:latin typeface="Meiryo UI" panose="020B0604030504040204" pitchFamily="50" charset="-128"/>
                <a:ea typeface="Meiryo UI" panose="020B0604030504040204" pitchFamily="50" charset="-128"/>
              </a:rPr>
              <a:t>７　</a:t>
            </a:r>
            <a:r>
              <a:rPr lang="ja-JP" altLang="en-US" sz="1200" dirty="0" smtClean="0">
                <a:latin typeface="Meiryo UI" panose="020B0604030504040204" pitchFamily="50" charset="-128"/>
                <a:ea typeface="Meiryo UI" panose="020B0604030504040204" pitchFamily="50" charset="-128"/>
              </a:rPr>
              <a:t>具体的な取組と成果 （民営化）</a:t>
            </a:r>
            <a:endParaRPr lang="ja-JP" altLang="en-US" sz="1200" dirty="0">
              <a:latin typeface="Meiryo UI" panose="020B0604030504040204" pitchFamily="50" charset="-128"/>
              <a:ea typeface="Meiryo UI" panose="020B0604030504040204" pitchFamily="50" charset="-128"/>
            </a:endParaRPr>
          </a:p>
        </p:txBody>
      </p:sp>
      <p:sp>
        <p:nvSpPr>
          <p:cNvPr id="3" name="角丸四角形 2"/>
          <p:cNvSpPr/>
          <p:nvPr/>
        </p:nvSpPr>
        <p:spPr>
          <a:xfrm>
            <a:off x="300244" y="2099310"/>
            <a:ext cx="2727619" cy="3928857"/>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6070303" y="2099310"/>
            <a:ext cx="2814391" cy="3928857"/>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331472" y="1097857"/>
            <a:ext cx="8648755" cy="338554"/>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○水道事業が抱える管路耐震化の迅速化や広域連携の拡大などの課題に対応する必要がある</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13306" y="2235786"/>
            <a:ext cx="1986555" cy="338554"/>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当初</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の方向性）</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6067353" y="2234706"/>
            <a:ext cx="2869342"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現在の状況</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年度末）</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399337" y="2859977"/>
            <a:ext cx="2644114" cy="338554"/>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コンセッションの導入</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ホームベース 8"/>
          <p:cNvSpPr/>
          <p:nvPr/>
        </p:nvSpPr>
        <p:spPr>
          <a:xfrm>
            <a:off x="3302760" y="2144235"/>
            <a:ext cx="2508235" cy="600504"/>
          </a:xfrm>
          <a:prstGeom prst="homePlate">
            <a:avLst>
              <a:gd name="adj" fmla="val 4545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45066" y="746324"/>
            <a:ext cx="1663251" cy="338554"/>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（背　　景）</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6238999" y="2774093"/>
            <a:ext cx="2526049" cy="1077218"/>
          </a:xfrm>
          <a:prstGeom prst="rect">
            <a:avLst/>
          </a:prstGeom>
          <a:noFill/>
        </p:spPr>
        <p:txBody>
          <a:bodyPr wrap="square" rtlCol="0">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改正</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水道法に基づくコンセッションの活用も含め、新たな官民連携手法の導入を検討中</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3212147" y="2942284"/>
            <a:ext cx="2828037" cy="451406"/>
          </a:xfrm>
          <a:prstGeom prst="rect">
            <a:avLst/>
          </a:prstGeom>
          <a:noFill/>
        </p:spPr>
        <p:txBody>
          <a:bodyPr wrap="square" rtlCol="0">
            <a:spAutoFit/>
          </a:bodyPr>
          <a:lstStyle/>
          <a:p>
            <a:pPr marL="177800" indent="-177800">
              <a:lnSpc>
                <a:spcPts val="1400"/>
              </a:lnSpc>
              <a:defRPr/>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●「民営化基本方針（案）」を策定（</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3226678" y="3452563"/>
            <a:ext cx="2828037" cy="630942"/>
          </a:xfrm>
          <a:prstGeom prst="rect">
            <a:avLst/>
          </a:prstGeom>
          <a:noFill/>
        </p:spPr>
        <p:txBody>
          <a:bodyPr wrap="square" rtlCol="0">
            <a:spAutoFit/>
          </a:bodyPr>
          <a:lstStyle/>
          <a:p>
            <a:pPr marL="177800" indent="-177800">
              <a:lnSpc>
                <a:spcPts val="1400"/>
              </a:lnSpc>
              <a:defRPr/>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●「公共施設等運営権制度の活用について（実施プラン案）」等を策定（</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3226677" y="4142378"/>
            <a:ext cx="2828037" cy="630942"/>
          </a:xfrm>
          <a:prstGeom prst="rect">
            <a:avLst/>
          </a:prstGeom>
          <a:noFill/>
        </p:spPr>
        <p:txBody>
          <a:bodyPr wrap="square" rtlCol="0">
            <a:spAutoFit/>
          </a:bodyPr>
          <a:lstStyle/>
          <a:p>
            <a:pPr marL="177800" indent="-177800">
              <a:lnSpc>
                <a:spcPts val="1400"/>
              </a:lnSpc>
              <a:defRPr/>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●コンセッションの活用に関する条例改正案を提出⇒市会で審議未了により廃案（</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3226677" y="4899563"/>
            <a:ext cx="2828037" cy="271869"/>
          </a:xfrm>
          <a:prstGeom prst="rect">
            <a:avLst/>
          </a:prstGeom>
          <a:noFill/>
        </p:spPr>
        <p:txBody>
          <a:bodyPr wrap="square" rtlCol="0">
            <a:spAutoFit/>
          </a:bodyPr>
          <a:lstStyle/>
          <a:p>
            <a:pPr marL="177800" indent="-177800">
              <a:lnSpc>
                <a:spcPts val="1400"/>
              </a:lnSpc>
              <a:defRPr/>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●水道法改正案が国会で審議</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280</a:t>
            </a:fld>
            <a:endParaRPr lang="ja-JP" altLang="en-US"/>
          </a:p>
        </p:txBody>
      </p:sp>
    </p:spTree>
    <p:extLst>
      <p:ext uri="{BB962C8B-B14F-4D97-AF65-F5344CB8AC3E}">
        <p14:creationId xmlns:p14="http://schemas.microsoft.com/office/powerpoint/2010/main" val="157206416"/>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p:cNvGraphicFramePr>
            <a:graphicFrameLocks noGrp="1"/>
          </p:cNvGraphicFramePr>
          <p:nvPr>
            <p:extLst/>
          </p:nvPr>
        </p:nvGraphicFramePr>
        <p:xfrm>
          <a:off x="529668" y="1324372"/>
          <a:ext cx="8235220" cy="4459328"/>
        </p:xfrm>
        <a:graphic>
          <a:graphicData uri="http://schemas.openxmlformats.org/drawingml/2006/table">
            <a:tbl>
              <a:tblPr>
                <a:tableStyleId>{5940675A-B579-460E-94D1-54222C63F5DA}</a:tableStyleId>
              </a:tblPr>
              <a:tblGrid>
                <a:gridCol w="1548880">
                  <a:extLst>
                    <a:ext uri="{9D8B030D-6E8A-4147-A177-3AD203B41FA5}">
                      <a16:colId xmlns="" xmlns:a16="http://schemas.microsoft.com/office/drawing/2014/main" val="20000"/>
                    </a:ext>
                  </a:extLst>
                </a:gridCol>
                <a:gridCol w="71256">
                  <a:extLst>
                    <a:ext uri="{9D8B030D-6E8A-4147-A177-3AD203B41FA5}">
                      <a16:colId xmlns="" xmlns:a16="http://schemas.microsoft.com/office/drawing/2014/main" val="20001"/>
                    </a:ext>
                  </a:extLst>
                </a:gridCol>
                <a:gridCol w="1027475">
                  <a:extLst>
                    <a:ext uri="{9D8B030D-6E8A-4147-A177-3AD203B41FA5}">
                      <a16:colId xmlns="" xmlns:a16="http://schemas.microsoft.com/office/drawing/2014/main" val="20002"/>
                    </a:ext>
                  </a:extLst>
                </a:gridCol>
                <a:gridCol w="1284343">
                  <a:extLst>
                    <a:ext uri="{9D8B030D-6E8A-4147-A177-3AD203B41FA5}">
                      <a16:colId xmlns="" xmlns:a16="http://schemas.microsoft.com/office/drawing/2014/main" val="20003"/>
                    </a:ext>
                  </a:extLst>
                </a:gridCol>
                <a:gridCol w="1284343">
                  <a:extLst>
                    <a:ext uri="{9D8B030D-6E8A-4147-A177-3AD203B41FA5}">
                      <a16:colId xmlns="" xmlns:a16="http://schemas.microsoft.com/office/drawing/2014/main" val="20004"/>
                    </a:ext>
                  </a:extLst>
                </a:gridCol>
                <a:gridCol w="1193684">
                  <a:extLst>
                    <a:ext uri="{9D8B030D-6E8A-4147-A177-3AD203B41FA5}">
                      <a16:colId xmlns="" xmlns:a16="http://schemas.microsoft.com/office/drawing/2014/main" val="20005"/>
                    </a:ext>
                  </a:extLst>
                </a:gridCol>
                <a:gridCol w="1100738">
                  <a:extLst>
                    <a:ext uri="{9D8B030D-6E8A-4147-A177-3AD203B41FA5}">
                      <a16:colId xmlns="" xmlns:a16="http://schemas.microsoft.com/office/drawing/2014/main" val="20006"/>
                    </a:ext>
                  </a:extLst>
                </a:gridCol>
                <a:gridCol w="724501">
                  <a:extLst>
                    <a:ext uri="{9D8B030D-6E8A-4147-A177-3AD203B41FA5}">
                      <a16:colId xmlns="" xmlns:a16="http://schemas.microsoft.com/office/drawing/2014/main" val="20007"/>
                    </a:ext>
                  </a:extLst>
                </a:gridCol>
              </a:tblGrid>
              <a:tr h="668809">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lnTlToBr w="12700" cap="flat" cmpd="sng" algn="ctr">
                      <a:solidFill>
                        <a:schemeClr val="tx1"/>
                      </a:solidFill>
                      <a:prstDash val="solid"/>
                      <a:round/>
                      <a:headEnd type="none" w="med" len="med"/>
                      <a:tailEnd type="none" w="med" len="med"/>
                    </a:lnTlToBr>
                    <a:solidFill>
                      <a:schemeClr val="accent4">
                        <a:lumMod val="40000"/>
                        <a:lumOff val="60000"/>
                      </a:schemeClr>
                    </a:solidFill>
                  </a:tcPr>
                </a:tc>
                <a:tc>
                  <a:txBody>
                    <a:bodyPr/>
                    <a:lstStyle/>
                    <a:p>
                      <a:pPr algn="ctr" fontAlgn="ct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extLst>
                  <a:ext uri="{0D108BD9-81ED-4DB2-BD59-A6C34878D82A}">
                    <a16:rowId xmlns="" xmlns:a16="http://schemas.microsoft.com/office/drawing/2014/main" val="10000"/>
                  </a:ext>
                </a:extLst>
              </a:tr>
              <a:tr h="3790519">
                <a:tc>
                  <a:txBody>
                    <a:bodyPr/>
                    <a:lstStyle/>
                    <a:p>
                      <a:pPr marL="0" algn="l" defTabSz="914400" rtl="0" eaLnBrk="1" fontAlgn="ctr" latinLnBrk="0" hangingPunct="1"/>
                      <a:r>
                        <a:rPr kumimoji="1" lang="ja-JP" altLang="en-US" sz="1100" b="0" i="0" u="none" strike="noStrike" kern="12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経営形態の見直し</a:t>
                      </a:r>
                    </a:p>
                  </a:txBody>
                  <a:tcPr marL="108000" marR="72000" marT="36000" marB="36000" anchor="ct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extLst>
                  <a:ext uri="{0D108BD9-81ED-4DB2-BD59-A6C34878D82A}">
                    <a16:rowId xmlns="" xmlns:a16="http://schemas.microsoft.com/office/drawing/2014/main" val="10001"/>
                  </a:ext>
                </a:extLst>
              </a:tr>
            </a:tbl>
          </a:graphicData>
        </a:graphic>
      </p:graphicFrame>
      <p:cxnSp>
        <p:nvCxnSpPr>
          <p:cNvPr id="27" name="直線コネクタ 26"/>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2536322" y="72242"/>
            <a:ext cx="3919816"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③</a:t>
            </a:r>
            <a:r>
              <a:rPr lang="ja-JP" altLang="en-US" sz="2000" dirty="0" smtClean="0">
                <a:latin typeface="Meiryo UI" panose="020B0604030504040204" pitchFamily="50" charset="-128"/>
                <a:ea typeface="Meiryo UI" panose="020B0604030504040204" pitchFamily="50" charset="-128"/>
              </a:rPr>
              <a:t> 水　道</a:t>
            </a:r>
            <a:endParaRPr lang="ja-JP" altLang="en-US" sz="20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11603" y="14928"/>
            <a:ext cx="2505795" cy="257369"/>
          </a:xfrm>
          <a:prstGeom prst="rect">
            <a:avLst/>
          </a:prstGeom>
          <a:noFill/>
        </p:spPr>
        <p:txBody>
          <a:bodyPr wrap="square" lIns="36000" tIns="36000" rIns="36000" bIns="36000" rtlCol="0">
            <a:noAutofit/>
          </a:bodyPr>
          <a:lstStyle/>
          <a:p>
            <a:r>
              <a:rPr lang="ja-JP" altLang="en-US" sz="1200" dirty="0">
                <a:latin typeface="Meiryo UI" panose="020B0604030504040204" pitchFamily="50" charset="-128"/>
                <a:ea typeface="Meiryo UI" panose="020B0604030504040204" pitchFamily="50" charset="-128"/>
              </a:rPr>
              <a:t>７　</a:t>
            </a:r>
            <a:r>
              <a:rPr lang="ja-JP" altLang="en-US" sz="1200" dirty="0" smtClean="0">
                <a:latin typeface="Meiryo UI" panose="020B0604030504040204" pitchFamily="50" charset="-128"/>
                <a:ea typeface="Meiryo UI" panose="020B0604030504040204" pitchFamily="50" charset="-128"/>
              </a:rPr>
              <a:t>具体的な取組と成果 （民営化）</a:t>
            </a:r>
            <a:endParaRPr lang="ja-JP" altLang="en-US" sz="1200" dirty="0">
              <a:latin typeface="Meiryo UI" panose="020B0604030504040204" pitchFamily="50" charset="-128"/>
              <a:ea typeface="Meiryo UI" panose="020B0604030504040204" pitchFamily="50" charset="-128"/>
            </a:endParaRPr>
          </a:p>
        </p:txBody>
      </p:sp>
      <p:grpSp>
        <p:nvGrpSpPr>
          <p:cNvPr id="3" name="グループ化 2"/>
          <p:cNvGrpSpPr/>
          <p:nvPr/>
        </p:nvGrpSpPr>
        <p:grpSpPr>
          <a:xfrm>
            <a:off x="592272" y="1473033"/>
            <a:ext cx="7921309" cy="3517776"/>
            <a:chOff x="554645" y="1201840"/>
            <a:chExt cx="7921309" cy="3517776"/>
          </a:xfrm>
        </p:grpSpPr>
        <p:grpSp>
          <p:nvGrpSpPr>
            <p:cNvPr id="2" name="グループ化 1"/>
            <p:cNvGrpSpPr/>
            <p:nvPr/>
          </p:nvGrpSpPr>
          <p:grpSpPr>
            <a:xfrm>
              <a:off x="554645" y="1201840"/>
              <a:ext cx="7921309" cy="3517776"/>
              <a:chOff x="554645" y="1201840"/>
              <a:chExt cx="7921309" cy="3517776"/>
            </a:xfrm>
          </p:grpSpPr>
          <p:sp>
            <p:nvSpPr>
              <p:cNvPr id="31" name="ホームベース 30"/>
              <p:cNvSpPr/>
              <p:nvPr/>
            </p:nvSpPr>
            <p:spPr>
              <a:xfrm>
                <a:off x="2446921" y="2479320"/>
                <a:ext cx="6029033" cy="2240296"/>
              </a:xfrm>
              <a:prstGeom prst="homePlate">
                <a:avLst>
                  <a:gd name="adj" fmla="val 15749"/>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1576690" y="1201840"/>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554645" y="1298931"/>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3" name="正方形/長方形 12"/>
            <p:cNvSpPr/>
            <p:nvPr/>
          </p:nvSpPr>
          <p:spPr>
            <a:xfrm>
              <a:off x="2653558" y="2479320"/>
              <a:ext cx="1575417"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●市戦略会議（</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3110957" y="2881811"/>
              <a:ext cx="1500072"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●民営化基本方針（案）</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の策定（</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4096570" y="4096010"/>
              <a:ext cx="1281741"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●条例</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改正</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案の提出</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⇒市会で否決（</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4932624" y="3210738"/>
              <a:ext cx="2465045"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●実施プラン（案）修正版の策定（</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８</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3731206" y="3362124"/>
              <a:ext cx="1270389"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●実施プラン（案）・実施方針（案）の策定（</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5266670" y="3462653"/>
              <a:ext cx="2465045"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方針</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（案）修正版の策定（</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5393743" y="4096010"/>
              <a:ext cx="1237964"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●条例</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改正</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案の提出</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⇒市会で継続</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審査</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正方形/長方形 22"/>
            <p:cNvSpPr/>
            <p:nvPr/>
          </p:nvSpPr>
          <p:spPr>
            <a:xfrm>
              <a:off x="6631707" y="4030315"/>
              <a:ext cx="1533372"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●条例</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改正</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案の市会審議</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⇒審議未了により</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廃案（３月）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25" name="正方形/長方形 24"/>
          <p:cNvSpPr/>
          <p:nvPr/>
        </p:nvSpPr>
        <p:spPr>
          <a:xfrm>
            <a:off x="7898912" y="4450574"/>
            <a:ext cx="852700" cy="422292"/>
          </a:xfrm>
          <a:prstGeom prst="rect">
            <a:avLst/>
          </a:prstGeom>
          <a:solidFill>
            <a:schemeClr val="bg1"/>
          </a:solidFill>
          <a:ln w="127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水道法改正</a:t>
            </a:r>
            <a: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r>
            <a:br>
              <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b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の動きあり</a:t>
            </a:r>
            <a:endPar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145066" y="682824"/>
            <a:ext cx="2733533"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（主な改革取組経過）</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4"/>
          <p:cNvSpPr>
            <a:spLocks noGrp="1"/>
          </p:cNvSpPr>
          <p:nvPr>
            <p:ph type="sldNum" sz="quarter" idx="12"/>
          </p:nvPr>
        </p:nvSpPr>
        <p:spPr/>
        <p:txBody>
          <a:bodyPr/>
          <a:lstStyle/>
          <a:p>
            <a:fld id="{138CA411-231B-42B9-AF63-97A64194AA60}" type="slidenum">
              <a:rPr lang="ja-JP" altLang="en-US" smtClean="0"/>
              <a:pPr/>
              <a:t>281</a:t>
            </a:fld>
            <a:endParaRPr lang="ja-JP" altLang="en-US"/>
          </a:p>
        </p:txBody>
      </p:sp>
    </p:spTree>
    <p:extLst>
      <p:ext uri="{BB962C8B-B14F-4D97-AF65-F5344CB8AC3E}">
        <p14:creationId xmlns:p14="http://schemas.microsoft.com/office/powerpoint/2010/main" val="417410837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7" name="直線コネクタ 26"/>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テキスト ボックス 29"/>
          <p:cNvSpPr txBox="1"/>
          <p:nvPr/>
        </p:nvSpPr>
        <p:spPr>
          <a:xfrm>
            <a:off x="2536322" y="72242"/>
            <a:ext cx="3919816"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③</a:t>
            </a:r>
            <a:r>
              <a:rPr lang="ja-JP" altLang="en-US" sz="2000" dirty="0" smtClean="0">
                <a:latin typeface="Meiryo UI" panose="020B0604030504040204" pitchFamily="50" charset="-128"/>
                <a:ea typeface="Meiryo UI" panose="020B0604030504040204" pitchFamily="50" charset="-128"/>
              </a:rPr>
              <a:t> 水　道</a:t>
            </a:r>
            <a:endParaRPr lang="ja-JP" altLang="en-US" sz="20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11603" y="14928"/>
            <a:ext cx="2505795" cy="257369"/>
          </a:xfrm>
          <a:prstGeom prst="rect">
            <a:avLst/>
          </a:prstGeom>
          <a:noFill/>
        </p:spPr>
        <p:txBody>
          <a:bodyPr wrap="square" lIns="36000" tIns="36000" rIns="36000" bIns="36000" rtlCol="0">
            <a:noAutofit/>
          </a:bodyPr>
          <a:lstStyle/>
          <a:p>
            <a:r>
              <a:rPr lang="ja-JP" altLang="en-US" sz="1200" dirty="0">
                <a:latin typeface="Meiryo UI" panose="020B0604030504040204" pitchFamily="50" charset="-128"/>
                <a:ea typeface="Meiryo UI" panose="020B0604030504040204" pitchFamily="50" charset="-128"/>
              </a:rPr>
              <a:t>７　</a:t>
            </a:r>
            <a:r>
              <a:rPr lang="ja-JP" altLang="en-US" sz="1200" dirty="0" smtClean="0">
                <a:latin typeface="Meiryo UI" panose="020B0604030504040204" pitchFamily="50" charset="-128"/>
                <a:ea typeface="Meiryo UI" panose="020B0604030504040204" pitchFamily="50" charset="-128"/>
              </a:rPr>
              <a:t>具体的な取組と成果 （民営化）</a:t>
            </a:r>
            <a:endParaRPr lang="ja-JP" altLang="en-US" sz="1200" dirty="0">
              <a:latin typeface="Meiryo UI" panose="020B0604030504040204" pitchFamily="50" charset="-128"/>
              <a:ea typeface="Meiryo UI" panose="020B0604030504040204" pitchFamily="50" charset="-128"/>
            </a:endParaRPr>
          </a:p>
        </p:txBody>
      </p:sp>
      <p:sp>
        <p:nvSpPr>
          <p:cNvPr id="36" name="角丸四角形 35"/>
          <p:cNvSpPr/>
          <p:nvPr/>
        </p:nvSpPr>
        <p:spPr>
          <a:xfrm>
            <a:off x="243160" y="1101770"/>
            <a:ext cx="8680433" cy="728991"/>
          </a:xfrm>
          <a:prstGeom prst="roundRect">
            <a:avLst>
              <a:gd name="adj" fmla="val 13729"/>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○上下</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分離</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方式によるコンセッション</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活用に関する条例</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改正案を市会に提出したが</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、公共性の担保への懸念等、指摘・意見が示され、</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３月</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、審議未了により廃案。</a:t>
            </a: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表 8"/>
          <p:cNvGraphicFramePr>
            <a:graphicFrameLocks noGrp="1"/>
          </p:cNvGraphicFramePr>
          <p:nvPr>
            <p:extLst/>
          </p:nvPr>
        </p:nvGraphicFramePr>
        <p:xfrm>
          <a:off x="674308" y="2891117"/>
          <a:ext cx="8005666" cy="3475612"/>
        </p:xfrm>
        <a:graphic>
          <a:graphicData uri="http://schemas.openxmlformats.org/drawingml/2006/table">
            <a:tbl>
              <a:tblPr firstRow="1" firstCol="1" bandRow="1"/>
              <a:tblGrid>
                <a:gridCol w="1320379">
                  <a:extLst>
                    <a:ext uri="{9D8B030D-6E8A-4147-A177-3AD203B41FA5}">
                      <a16:colId xmlns="" xmlns:a16="http://schemas.microsoft.com/office/drawing/2014/main" val="20000"/>
                    </a:ext>
                  </a:extLst>
                </a:gridCol>
                <a:gridCol w="4600478">
                  <a:extLst>
                    <a:ext uri="{9D8B030D-6E8A-4147-A177-3AD203B41FA5}">
                      <a16:colId xmlns="" xmlns:a16="http://schemas.microsoft.com/office/drawing/2014/main" val="20001"/>
                    </a:ext>
                  </a:extLst>
                </a:gridCol>
                <a:gridCol w="403063">
                  <a:extLst>
                    <a:ext uri="{9D8B030D-6E8A-4147-A177-3AD203B41FA5}">
                      <a16:colId xmlns="" xmlns:a16="http://schemas.microsoft.com/office/drawing/2014/main" val="20002"/>
                    </a:ext>
                  </a:extLst>
                </a:gridCol>
                <a:gridCol w="1681746">
                  <a:extLst>
                    <a:ext uri="{9D8B030D-6E8A-4147-A177-3AD203B41FA5}">
                      <a16:colId xmlns="" xmlns:a16="http://schemas.microsoft.com/office/drawing/2014/main" val="20003"/>
                    </a:ext>
                  </a:extLst>
                </a:gridCol>
              </a:tblGrid>
              <a:tr h="553449">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視点</a:t>
                      </a:r>
                    </a:p>
                  </a:txBody>
                  <a:tcPr marL="67515" marR="675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指摘・意見</a:t>
                      </a:r>
                    </a:p>
                  </a:txBody>
                  <a:tcPr marL="67515" marR="675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15" marR="6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今後の検討に</a:t>
                      </a:r>
                    </a:p>
                    <a:p>
                      <a:pPr algn="ctr">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おける留意点</a:t>
                      </a:r>
                    </a:p>
                  </a:txBody>
                  <a:tcPr marL="67515" marR="675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 xmlns:a16="http://schemas.microsoft.com/office/drawing/2014/main" val="10000"/>
                  </a:ext>
                </a:extLst>
              </a:tr>
              <a:tr h="401292">
                <a:tc rowSpan="3">
                  <a:txBody>
                    <a:bodyPr/>
                    <a:lstStyle/>
                    <a:p>
                      <a:pPr algn="ctr">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公共性</a:t>
                      </a:r>
                    </a:p>
                  </a:txBody>
                  <a:tcPr marL="67515" marR="675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運営会社に対する経営監視の仕組みには限界がある</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15" marR="675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endParaRPr lang="en-US"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15" marR="6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3">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公的ガバナンス</a:t>
                      </a: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の確保</a:t>
                      </a:r>
                    </a:p>
                  </a:txBody>
                  <a:tcPr marL="67515" marR="675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410635">
                <a:tc vMerge="1">
                  <a:txBody>
                    <a:bodyPr/>
                    <a:lstStyle/>
                    <a:p>
                      <a:endParaRPr kumimoji="1" lang="ja-JP" altLang="en-US"/>
                    </a:p>
                  </a:txBody>
                  <a:tcPr/>
                </a:tc>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運営会社が経営破綻した場合、すぐに代替の会社はない</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15" marR="675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15" marR="6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extLst>
                  <a:ext uri="{0D108BD9-81ED-4DB2-BD59-A6C34878D82A}">
                    <a16:rowId xmlns="" xmlns:a16="http://schemas.microsoft.com/office/drawing/2014/main" val="10002"/>
                  </a:ext>
                </a:extLst>
              </a:tr>
              <a:tr h="410635">
                <a:tc vMerge="1">
                  <a:txBody>
                    <a:bodyPr/>
                    <a:lstStyle/>
                    <a:p>
                      <a:endParaRPr kumimoji="1" lang="ja-JP" altLang="en-US"/>
                    </a:p>
                  </a:txBody>
                  <a:tcPr/>
                </a:tc>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全職員転籍のため、ノウハウは市に残らず公営に戻せない</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15" marR="675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15" marR="6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extLst>
                  <a:ext uri="{0D108BD9-81ED-4DB2-BD59-A6C34878D82A}">
                    <a16:rowId xmlns="" xmlns:a16="http://schemas.microsoft.com/office/drawing/2014/main" val="10003"/>
                  </a:ext>
                </a:extLst>
              </a:tr>
              <a:tr h="410635">
                <a:tc rowSpan="2">
                  <a:txBody>
                    <a:bodyPr/>
                    <a:lstStyle/>
                    <a:p>
                      <a:pPr algn="ctr">
                        <a:spcAft>
                          <a:spcPts val="0"/>
                        </a:spcAft>
                      </a:pPr>
                      <a:r>
                        <a:rPr lang="ja-JP" sz="1400" kern="100">
                          <a:effectLst/>
                          <a:latin typeface="Meiryo UI" panose="020B0604030504040204" pitchFamily="50" charset="-128"/>
                          <a:ea typeface="Meiryo UI" panose="020B0604030504040204" pitchFamily="50" charset="-128"/>
                          <a:cs typeface="Times New Roman" panose="02020603050405020304" pitchFamily="18" charset="0"/>
                        </a:rPr>
                        <a:t>メリット</a:t>
                      </a:r>
                    </a:p>
                  </a:txBody>
                  <a:tcPr marL="67515" marR="675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民間運営の効果がユーザー</a:t>
                      </a:r>
                      <a:r>
                        <a:rPr 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市民・お客さま</a:t>
                      </a:r>
                      <a:r>
                        <a:rPr lang="en-US" sz="1400" kern="100" dirty="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に見えにくい</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15" marR="675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endParaRPr lang="en-US" sz="2000" kern="100">
                        <a:effectLst/>
                        <a:latin typeface="Meiryo UI" panose="020B0604030504040204" pitchFamily="50" charset="-128"/>
                        <a:ea typeface="Meiryo UI" panose="020B0604030504040204" pitchFamily="50" charset="-128"/>
                        <a:cs typeface="Times New Roman" panose="02020603050405020304" pitchFamily="18" charset="0"/>
                      </a:endParaRPr>
                    </a:p>
                  </a:txBody>
                  <a:tcPr marL="67515" marR="6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市民・お客さま</a:t>
                      </a: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メリットの</a:t>
                      </a: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最大化・可視化</a:t>
                      </a:r>
                    </a:p>
                  </a:txBody>
                  <a:tcPr marL="67515" marR="675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4"/>
                  </a:ext>
                </a:extLst>
              </a:tr>
              <a:tr h="429522">
                <a:tc vMerge="1">
                  <a:txBody>
                    <a:bodyPr/>
                    <a:lstStyle/>
                    <a:p>
                      <a:endParaRPr kumimoji="1" lang="ja-JP" altLang="en-US"/>
                    </a:p>
                  </a:txBody>
                  <a:tcPr/>
                </a:tc>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経営シミュレーションや管路耐震化のメリットが小さい</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15" marR="675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15" marR="6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extLst>
                  <a:ext uri="{0D108BD9-81ED-4DB2-BD59-A6C34878D82A}">
                    <a16:rowId xmlns="" xmlns:a16="http://schemas.microsoft.com/office/drawing/2014/main" val="10005"/>
                  </a:ext>
                </a:extLst>
              </a:tr>
              <a:tr h="410635">
                <a:tc rowSpan="2">
                  <a:txBody>
                    <a:bodyPr/>
                    <a:lstStyle/>
                    <a:p>
                      <a:pPr algn="ctr">
                        <a:spcAft>
                          <a:spcPts val="0"/>
                        </a:spcAft>
                      </a:pPr>
                      <a:r>
                        <a:rPr lang="ja-JP" sz="1400" kern="100">
                          <a:effectLst/>
                          <a:latin typeface="Meiryo UI" panose="020B0604030504040204" pitchFamily="50" charset="-128"/>
                          <a:ea typeface="Meiryo UI" panose="020B0604030504040204" pitchFamily="50" charset="-128"/>
                          <a:cs typeface="Times New Roman" panose="02020603050405020304" pitchFamily="18" charset="0"/>
                        </a:rPr>
                        <a:t>導入手法</a:t>
                      </a:r>
                    </a:p>
                  </a:txBody>
                  <a:tcPr marL="67515" marR="675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段階的に包括委託から始めるか、部分導入して検証すべき</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15" marR="675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dot"/>
                      <a:round/>
                      <a:headEnd type="none" w="med" len="med"/>
                      <a:tailEnd type="none" w="med" len="med"/>
                    </a:lnB>
                  </a:tcPr>
                </a:tc>
                <a:tc>
                  <a:txBody>
                    <a:bodyPr/>
                    <a:lstStyle/>
                    <a:p>
                      <a:pPr algn="ctr">
                        <a:spcAft>
                          <a:spcPts val="0"/>
                        </a:spcAft>
                      </a:pPr>
                      <a:endParaRPr lang="en-US" sz="20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15" marR="6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a:txBody>
                    <a:bodyPr/>
                    <a:lstStyle/>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有効なオプション</a:t>
                      </a: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の組合せ</a:t>
                      </a:r>
                    </a:p>
                  </a:txBody>
                  <a:tcPr marL="67515" marR="675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6"/>
                  </a:ext>
                </a:extLst>
              </a:tr>
              <a:tr h="448809">
                <a:tc vMerge="1">
                  <a:txBody>
                    <a:bodyPr/>
                    <a:lstStyle/>
                    <a:p>
                      <a:endParaRPr kumimoji="1" lang="ja-JP" altLang="en-US"/>
                    </a:p>
                  </a:txBody>
                  <a:tcPr/>
                </a:tc>
                <a:tc>
                  <a:txBody>
                    <a:bodyPr/>
                    <a:lstStyle/>
                    <a:p>
                      <a:pPr algn="just">
                        <a:spcAft>
                          <a:spcPts val="0"/>
                        </a:spcAft>
                      </a:pPr>
                      <a:r>
                        <a:rPr lang="ja-JP" altLang="en-US"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コンセッション</a:t>
                      </a:r>
                      <a:r>
                        <a:rPr lang="ja-JP"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活用</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以前に、公営でできる改革をやるべき</a:t>
                      </a:r>
                      <a:endParaRPr lang="ja-JP" sz="16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15" marR="675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ot"/>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n-US" sz="20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7515" marR="67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kumimoji="1" lang="ja-JP" altLang="en-US"/>
                    </a:p>
                  </a:txBody>
                  <a:tcPr/>
                </a:tc>
                <a:extLst>
                  <a:ext uri="{0D108BD9-81ED-4DB2-BD59-A6C34878D82A}">
                    <a16:rowId xmlns="" xmlns:a16="http://schemas.microsoft.com/office/drawing/2014/main" val="10007"/>
                  </a:ext>
                </a:extLst>
              </a:tr>
            </a:tbl>
          </a:graphicData>
        </a:graphic>
      </p:graphicFrame>
      <p:sp>
        <p:nvSpPr>
          <p:cNvPr id="13" name="Rectangle 8"/>
          <p:cNvSpPr>
            <a:spLocks noChangeArrowheads="1"/>
          </p:cNvSpPr>
          <p:nvPr/>
        </p:nvSpPr>
        <p:spPr bwMode="auto">
          <a:xfrm>
            <a:off x="457200" y="2277973"/>
            <a:ext cx="409439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コンセッション</a:t>
            </a:r>
            <a:r>
              <a:rPr kumimoji="0" lang="ja-JP" altLang="ja-JP"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活用に関する市会の指摘・意見〕</a:t>
            </a:r>
            <a:endParaRPr kumimoji="0" lang="ja-JP" altLang="ja-JP" sz="2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p:txBody>
      </p:sp>
      <p:grpSp>
        <p:nvGrpSpPr>
          <p:cNvPr id="17" name="グループ化 16"/>
          <p:cNvGrpSpPr/>
          <p:nvPr/>
        </p:nvGrpSpPr>
        <p:grpSpPr>
          <a:xfrm>
            <a:off x="6729101" y="3654329"/>
            <a:ext cx="174812" cy="2654821"/>
            <a:chOff x="6521823" y="3653580"/>
            <a:chExt cx="174812" cy="2654821"/>
          </a:xfrm>
        </p:grpSpPr>
        <p:sp>
          <p:nvSpPr>
            <p:cNvPr id="14" name="二等辺三角形 60"/>
            <p:cNvSpPr>
              <a:spLocks/>
            </p:cNvSpPr>
            <p:nvPr/>
          </p:nvSpPr>
          <p:spPr bwMode="auto">
            <a:xfrm rot="5400000">
              <a:off x="6227810" y="5839577"/>
              <a:ext cx="762837" cy="174812"/>
            </a:xfrm>
            <a:prstGeom prst="triangle">
              <a:avLst>
                <a:gd name="adj" fmla="val 49565"/>
              </a:avLst>
            </a:prstGeom>
            <a:solidFill>
              <a:srgbClr val="BFBFBF"/>
            </a:solidFill>
            <a:ln>
              <a:noFill/>
            </a:ln>
            <a:extLst>
              <a:ext uri="{91240B29-F687-4F45-9708-019B960494DF}">
                <a14:hiddenLine xmlns:a14="http://schemas.microsoft.com/office/drawing/2010/main" w="127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15" name="二等辺三角形 61"/>
            <p:cNvSpPr>
              <a:spLocks/>
            </p:cNvSpPr>
            <p:nvPr/>
          </p:nvSpPr>
          <p:spPr bwMode="auto">
            <a:xfrm rot="5400000">
              <a:off x="6227811" y="4984342"/>
              <a:ext cx="762837" cy="174811"/>
            </a:xfrm>
            <a:prstGeom prst="triangle">
              <a:avLst>
                <a:gd name="adj" fmla="val 49565"/>
              </a:avLst>
            </a:prstGeom>
            <a:solidFill>
              <a:srgbClr val="BFBFBF"/>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sp>
          <p:nvSpPr>
            <p:cNvPr id="16" name="二等辺三角形 62"/>
            <p:cNvSpPr>
              <a:spLocks/>
            </p:cNvSpPr>
            <p:nvPr/>
          </p:nvSpPr>
          <p:spPr bwMode="auto">
            <a:xfrm rot="5400000">
              <a:off x="6227810" y="3947593"/>
              <a:ext cx="762838" cy="174811"/>
            </a:xfrm>
            <a:prstGeom prst="triangle">
              <a:avLst>
                <a:gd name="adj" fmla="val 49565"/>
              </a:avLst>
            </a:prstGeom>
            <a:solidFill>
              <a:srgbClr val="BFBFBF"/>
            </a:solidFill>
            <a:ln>
              <a:noFill/>
            </a:ln>
            <a:extLst>
              <a:ext uri="{91240B29-F687-4F45-9708-019B960494DF}">
                <a14:hiddenLine xmlns:a14="http://schemas.microsoft.com/office/drawing/2010/main" w="25400" algn="ctr">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ja-JP" altLang="en-US"/>
            </a:p>
          </p:txBody>
        </p:sp>
      </p:grpSp>
      <p:sp>
        <p:nvSpPr>
          <p:cNvPr id="18" name="正方形/長方形 17"/>
          <p:cNvSpPr/>
          <p:nvPr/>
        </p:nvSpPr>
        <p:spPr>
          <a:xfrm>
            <a:off x="145066" y="682824"/>
            <a:ext cx="1663251" cy="338554"/>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（取　　組）</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282</a:t>
            </a:fld>
            <a:endParaRPr lang="ja-JP" altLang="en-US"/>
          </a:p>
        </p:txBody>
      </p:sp>
    </p:spTree>
    <p:extLst>
      <p:ext uri="{BB962C8B-B14F-4D97-AF65-F5344CB8AC3E}">
        <p14:creationId xmlns:p14="http://schemas.microsoft.com/office/powerpoint/2010/main" val="15563271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p:cNvSpPr txBox="1"/>
          <p:nvPr/>
        </p:nvSpPr>
        <p:spPr>
          <a:xfrm>
            <a:off x="2536322" y="72242"/>
            <a:ext cx="3919816"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③</a:t>
            </a:r>
            <a:r>
              <a:rPr lang="ja-JP" altLang="en-US" sz="2000" dirty="0" smtClean="0">
                <a:latin typeface="Meiryo UI" panose="020B0604030504040204" pitchFamily="50" charset="-128"/>
                <a:ea typeface="Meiryo UI" panose="020B0604030504040204" pitchFamily="50" charset="-128"/>
              </a:rPr>
              <a:t> 水　道</a:t>
            </a:r>
            <a:endParaRPr lang="ja-JP" altLang="en-US" sz="20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11603" y="14928"/>
            <a:ext cx="2505795" cy="257369"/>
          </a:xfrm>
          <a:prstGeom prst="rect">
            <a:avLst/>
          </a:prstGeom>
          <a:noFill/>
        </p:spPr>
        <p:txBody>
          <a:bodyPr wrap="square" lIns="36000" tIns="36000" rIns="36000" bIns="36000" rtlCol="0">
            <a:noAutofit/>
          </a:bodyPr>
          <a:lstStyle/>
          <a:p>
            <a:r>
              <a:rPr lang="ja-JP" altLang="en-US" sz="1200" dirty="0">
                <a:latin typeface="Meiryo UI" panose="020B0604030504040204" pitchFamily="50" charset="-128"/>
                <a:ea typeface="Meiryo UI" panose="020B0604030504040204" pitchFamily="50" charset="-128"/>
              </a:rPr>
              <a:t>７　</a:t>
            </a:r>
            <a:r>
              <a:rPr lang="ja-JP" altLang="en-US" sz="1200" dirty="0" smtClean="0">
                <a:latin typeface="Meiryo UI" panose="020B0604030504040204" pitchFamily="50" charset="-128"/>
                <a:ea typeface="Meiryo UI" panose="020B0604030504040204" pitchFamily="50" charset="-128"/>
              </a:rPr>
              <a:t>具体的な取組と成果 （民営化）</a:t>
            </a:r>
            <a:endParaRPr lang="ja-JP" altLang="en-US" sz="1200" dirty="0">
              <a:latin typeface="Meiryo UI" panose="020B0604030504040204" pitchFamily="50" charset="-128"/>
              <a:ea typeface="Meiryo UI" panose="020B0604030504040204" pitchFamily="50" charset="-128"/>
            </a:endParaRPr>
          </a:p>
        </p:txBody>
      </p:sp>
      <p:sp>
        <p:nvSpPr>
          <p:cNvPr id="36" name="角丸四角形 35"/>
          <p:cNvSpPr/>
          <p:nvPr/>
        </p:nvSpPr>
        <p:spPr>
          <a:xfrm>
            <a:off x="243160" y="1063685"/>
            <a:ext cx="8726028" cy="904422"/>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spcAft>
                <a:spcPts val="600"/>
              </a:spcAft>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○法定耐用年数超過管路率については、大都市</a:t>
            </a:r>
            <a:r>
              <a:rPr lang="en-US" altLang="ja-JP" sz="1600" b="1" baseline="30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平均と比較して高く、経年化が進んでいる。</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77800" indent="-177800">
              <a:spcAft>
                <a:spcPts val="600"/>
              </a:spcAft>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○基幹管路</a:t>
            </a:r>
            <a:r>
              <a:rPr lang="en-US" altLang="ja-JP" sz="1600" b="1" baseline="30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耐震適合率</a:t>
            </a:r>
            <a:r>
              <a:rPr lang="en-US" altLang="ja-JP" sz="1600" b="1" baseline="30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については、</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大都市平均</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より高い水準にあるものの、管路の耐震管率については、大都市平均と同等レベルで</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％にも満たない</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 name="直線コネクタ 12"/>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145066" y="682824"/>
            <a:ext cx="1663251" cy="338554"/>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（取　　組）</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4731730" y="2532874"/>
            <a:ext cx="4361889" cy="1546577"/>
          </a:xfrm>
          <a:prstGeom prst="rect">
            <a:avLst/>
          </a:prstGeom>
          <a:noFill/>
        </p:spPr>
        <p:txBody>
          <a:bodyPr wrap="square" rtlCol="0">
            <a:spAutoFit/>
          </a:bodyPr>
          <a:lstStyle/>
          <a:p>
            <a:r>
              <a:rPr lang="en-US" altLang="ja-JP" sz="1050" dirty="0" smtClean="0">
                <a:latin typeface="Meiryo UI" panose="020B0604030504040204" pitchFamily="50" charset="-128"/>
                <a:ea typeface="Meiryo UI" panose="020B0604030504040204" pitchFamily="50" charset="-128"/>
              </a:rPr>
              <a:t>※1</a:t>
            </a:r>
            <a:r>
              <a:rPr lang="ja-JP" altLang="en-US" sz="1050" dirty="0" smtClean="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大都市とは、東京都及び給水人口概ね</a:t>
            </a:r>
            <a:r>
              <a:rPr lang="en-US" altLang="ja-JP" sz="1050" dirty="0">
                <a:latin typeface="Meiryo UI" panose="020B0604030504040204" pitchFamily="50" charset="-128"/>
                <a:ea typeface="Meiryo UI" panose="020B0604030504040204" pitchFamily="50" charset="-128"/>
              </a:rPr>
              <a:t>100 </a:t>
            </a:r>
            <a:r>
              <a:rPr lang="ja-JP" altLang="en-US" sz="1050" dirty="0">
                <a:latin typeface="Meiryo UI" panose="020B0604030504040204" pitchFamily="50" charset="-128"/>
                <a:ea typeface="Meiryo UI" panose="020B0604030504040204" pitchFamily="50" charset="-128"/>
              </a:rPr>
              <a:t>万人以上の次の</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政令</a:t>
            </a:r>
            <a:r>
              <a:rPr lang="ja-JP" altLang="en-US" sz="1050" dirty="0" smtClean="0">
                <a:latin typeface="Meiryo UI" panose="020B0604030504040204" pitchFamily="50" charset="-128"/>
                <a:ea typeface="Meiryo UI" panose="020B0604030504040204" pitchFamily="50" charset="-128"/>
              </a:rPr>
              <a:t>市。</a:t>
            </a:r>
            <a:r>
              <a:rPr lang="ja-JP" altLang="en-US" sz="1050" dirty="0">
                <a:latin typeface="Meiryo UI" panose="020B0604030504040204" pitchFamily="50" charset="-128"/>
                <a:ea typeface="Meiryo UI" panose="020B0604030504040204" pitchFamily="50" charset="-128"/>
              </a:rPr>
              <a:t>（以下同じ。）</a:t>
            </a:r>
          </a:p>
          <a:p>
            <a:r>
              <a:rPr lang="ja-JP" altLang="en-US" sz="1050" dirty="0">
                <a:latin typeface="Meiryo UI" panose="020B0604030504040204" pitchFamily="50" charset="-128"/>
                <a:ea typeface="Meiryo UI" panose="020B0604030504040204" pitchFamily="50" charset="-128"/>
              </a:rPr>
              <a:t>　　　　大阪市を除く計</a:t>
            </a:r>
            <a:r>
              <a:rPr lang="en-US" altLang="ja-JP" sz="1050" dirty="0">
                <a:latin typeface="Meiryo UI" panose="020B0604030504040204" pitchFamily="50" charset="-128"/>
                <a:ea typeface="Meiryo UI" panose="020B0604030504040204" pitchFamily="50" charset="-128"/>
              </a:rPr>
              <a:t>12 </a:t>
            </a:r>
            <a:r>
              <a:rPr lang="ja-JP" altLang="en-US" sz="1050" dirty="0">
                <a:latin typeface="Meiryo UI" panose="020B0604030504040204" pitchFamily="50" charset="-128"/>
                <a:ea typeface="Meiryo UI" panose="020B0604030504040204" pitchFamily="50" charset="-128"/>
              </a:rPr>
              <a:t>都市（札幌市、仙台市、東京都、さいたま市、</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川崎市、横浜市、名古屋市、京都市、神戸市、</a:t>
            </a:r>
            <a:r>
              <a:rPr lang="zh-TW" altLang="en-US" sz="1050" dirty="0">
                <a:latin typeface="Meiryo UI" panose="020B0604030504040204" pitchFamily="50" charset="-128"/>
                <a:ea typeface="Meiryo UI" panose="020B0604030504040204" pitchFamily="50" charset="-128"/>
              </a:rPr>
              <a:t>広島市、北九州市、</a:t>
            </a:r>
            <a:endParaRPr lang="en-US" altLang="zh-TW"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a:t>
            </a:r>
            <a:r>
              <a:rPr lang="zh-TW" altLang="en-US" sz="1050" dirty="0">
                <a:latin typeface="Meiryo UI" panose="020B0604030504040204" pitchFamily="50" charset="-128"/>
                <a:ea typeface="Meiryo UI" panose="020B0604030504040204" pitchFamily="50" charset="-128"/>
              </a:rPr>
              <a:t>福岡市</a:t>
            </a:r>
            <a:r>
              <a:rPr lang="zh-TW" altLang="en-US" sz="1050" dirty="0" smtClean="0">
                <a:latin typeface="Meiryo UI" panose="020B0604030504040204" pitchFamily="50" charset="-128"/>
                <a:ea typeface="Meiryo UI" panose="020B0604030504040204" pitchFamily="50" charset="-128"/>
              </a:rPr>
              <a:t>）</a:t>
            </a:r>
            <a:endParaRPr lang="en-US" altLang="ja-JP" sz="1050" dirty="0">
              <a:latin typeface="Meiryo UI" panose="020B0604030504040204" pitchFamily="50" charset="-128"/>
              <a:ea typeface="Meiryo UI" panose="020B0604030504040204" pitchFamily="50" charset="-128"/>
            </a:endParaRPr>
          </a:p>
          <a:p>
            <a:r>
              <a:rPr kumimoji="1" lang="en-US" altLang="ja-JP" sz="1050" dirty="0" smtClean="0">
                <a:latin typeface="Meiryo UI" panose="020B0604030504040204" pitchFamily="50" charset="-128"/>
                <a:ea typeface="Meiryo UI" panose="020B0604030504040204" pitchFamily="50" charset="-128"/>
              </a:rPr>
              <a:t>※2</a:t>
            </a:r>
            <a:r>
              <a:rPr kumimoji="1" lang="ja-JP" altLang="en-US" sz="1050" dirty="0" smtClean="0">
                <a:latin typeface="Meiryo UI" panose="020B0604030504040204" pitchFamily="50" charset="-128"/>
                <a:ea typeface="Meiryo UI" panose="020B0604030504040204" pitchFamily="50" charset="-128"/>
              </a:rPr>
              <a:t>　</a:t>
            </a:r>
            <a:r>
              <a:rPr lang="ja-JP" altLang="en-US" sz="1050" dirty="0">
                <a:latin typeface="Meiryo UI" panose="020B0604030504040204" pitchFamily="50" charset="-128"/>
                <a:ea typeface="Meiryo UI" panose="020B0604030504040204" pitchFamily="50" charset="-128"/>
              </a:rPr>
              <a:t>導水管、送水管と給水分岐のない</a:t>
            </a:r>
            <a:r>
              <a:rPr lang="ja-JP" altLang="en-US" sz="1050" dirty="0" smtClean="0">
                <a:latin typeface="Meiryo UI" panose="020B0604030504040204" pitchFamily="50" charset="-128"/>
                <a:ea typeface="Meiryo UI" panose="020B0604030504040204" pitchFamily="50" charset="-128"/>
              </a:rPr>
              <a:t>配水管</a:t>
            </a:r>
            <a:endParaRPr lang="en-US" altLang="ja-JP" sz="1050" dirty="0" smtClean="0">
              <a:latin typeface="Meiryo UI" panose="020B0604030504040204" pitchFamily="50" charset="-128"/>
              <a:ea typeface="Meiryo UI" panose="020B0604030504040204" pitchFamily="50" charset="-128"/>
            </a:endParaRPr>
          </a:p>
          <a:p>
            <a:r>
              <a:rPr kumimoji="1" lang="en-US" altLang="ja-JP" sz="1050" dirty="0" smtClean="0">
                <a:latin typeface="Meiryo UI" panose="020B0604030504040204" pitchFamily="50" charset="-128"/>
                <a:ea typeface="Meiryo UI" panose="020B0604030504040204" pitchFamily="50" charset="-128"/>
              </a:rPr>
              <a:t>※3</a:t>
            </a:r>
            <a:r>
              <a:rPr lang="ja-JP" altLang="en-US" sz="1050" dirty="0">
                <a:latin typeface="Meiryo UI" panose="020B0604030504040204" pitchFamily="50" charset="-128"/>
                <a:ea typeface="Meiryo UI" panose="020B0604030504040204" pitchFamily="50" charset="-128"/>
              </a:rPr>
              <a:t>　耐震管以外でも布設されている周辺地盤の性状を勘案すれば耐震性が</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あると評価できる管があり、それらに耐震管を加えた「耐震適合性のある</a:t>
            </a:r>
            <a:endParaRPr lang="en-US" altLang="ja-JP" sz="1050" dirty="0">
              <a:latin typeface="Meiryo UI" panose="020B0604030504040204" pitchFamily="50" charset="-128"/>
              <a:ea typeface="Meiryo UI" panose="020B0604030504040204" pitchFamily="50" charset="-128"/>
            </a:endParaRPr>
          </a:p>
          <a:p>
            <a:r>
              <a:rPr lang="ja-JP" altLang="en-US" sz="1050" dirty="0">
                <a:latin typeface="Meiryo UI" panose="020B0604030504040204" pitchFamily="50" charset="-128"/>
                <a:ea typeface="Meiryo UI" panose="020B0604030504040204" pitchFamily="50" charset="-128"/>
              </a:rPr>
              <a:t>　　　 管」の</a:t>
            </a:r>
            <a:r>
              <a:rPr lang="ja-JP" altLang="en-US" sz="1050" dirty="0" smtClean="0">
                <a:latin typeface="Meiryo UI" panose="020B0604030504040204" pitchFamily="50" charset="-128"/>
                <a:ea typeface="Meiryo UI" panose="020B0604030504040204" pitchFamily="50" charset="-128"/>
              </a:rPr>
              <a:t>割合</a:t>
            </a:r>
            <a:endParaRPr kumimoji="1" lang="ja-JP" altLang="en-US" sz="1050" dirty="0">
              <a:latin typeface="Meiryo UI" panose="020B0604030504040204" pitchFamily="50" charset="-128"/>
              <a:ea typeface="Meiryo UI" panose="020B0604030504040204" pitchFamily="50" charset="-128"/>
            </a:endParaRPr>
          </a:p>
        </p:txBody>
      </p:sp>
      <p:grpSp>
        <p:nvGrpSpPr>
          <p:cNvPr id="23" name="グループ化 22"/>
          <p:cNvGrpSpPr/>
          <p:nvPr/>
        </p:nvGrpSpPr>
        <p:grpSpPr>
          <a:xfrm>
            <a:off x="4598493" y="4375575"/>
            <a:ext cx="4275052" cy="2521616"/>
            <a:chOff x="1264500" y="2413455"/>
            <a:chExt cx="6126900" cy="4064000"/>
          </a:xfrm>
        </p:grpSpPr>
        <p:graphicFrame>
          <p:nvGraphicFramePr>
            <p:cNvPr id="22" name="グラフ 21"/>
            <p:cNvGraphicFramePr/>
            <p:nvPr>
              <p:extLst/>
            </p:nvPr>
          </p:nvGraphicFramePr>
          <p:xfrm>
            <a:off x="1295401" y="2413455"/>
            <a:ext cx="6095999"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33" name="テキスト ボックス 1"/>
            <p:cNvSpPr txBox="1"/>
            <p:nvPr/>
          </p:nvSpPr>
          <p:spPr>
            <a:xfrm>
              <a:off x="1264500" y="2645538"/>
              <a:ext cx="879402" cy="3894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smtClean="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a:t>
              </a:r>
            </a:p>
          </p:txBody>
        </p:sp>
      </p:grpSp>
      <p:grpSp>
        <p:nvGrpSpPr>
          <p:cNvPr id="8" name="グループ化 7"/>
          <p:cNvGrpSpPr/>
          <p:nvPr/>
        </p:nvGrpSpPr>
        <p:grpSpPr>
          <a:xfrm>
            <a:off x="242739" y="1947534"/>
            <a:ext cx="4262088" cy="2521616"/>
            <a:chOff x="242738" y="4408954"/>
            <a:chExt cx="4262088" cy="2521616"/>
          </a:xfrm>
        </p:grpSpPr>
        <p:grpSp>
          <p:nvGrpSpPr>
            <p:cNvPr id="35" name="グループ化 34"/>
            <p:cNvGrpSpPr/>
            <p:nvPr/>
          </p:nvGrpSpPr>
          <p:grpSpPr>
            <a:xfrm>
              <a:off x="242738" y="4408954"/>
              <a:ext cx="4253491" cy="2521616"/>
              <a:chOff x="1295400" y="2413455"/>
              <a:chExt cx="6096000" cy="4064000"/>
            </a:xfrm>
          </p:grpSpPr>
          <p:graphicFrame>
            <p:nvGraphicFramePr>
              <p:cNvPr id="37" name="グラフ 36"/>
              <p:cNvGraphicFramePr/>
              <p:nvPr>
                <p:extLst/>
              </p:nvPr>
            </p:nvGraphicFramePr>
            <p:xfrm>
              <a:off x="1295400" y="2413455"/>
              <a:ext cx="6096000" cy="4064000"/>
            </p:xfrm>
            <a:graphic>
              <a:graphicData uri="http://schemas.openxmlformats.org/drawingml/2006/chart">
                <c:chart xmlns:c="http://schemas.openxmlformats.org/drawingml/2006/chart" xmlns:r="http://schemas.openxmlformats.org/officeDocument/2006/relationships" r:id="rId3"/>
              </a:graphicData>
            </a:graphic>
          </p:graphicFrame>
          <p:sp>
            <p:nvSpPr>
              <p:cNvPr id="38" name="テキスト ボックス 1"/>
              <p:cNvSpPr txBox="1"/>
              <p:nvPr/>
            </p:nvSpPr>
            <p:spPr>
              <a:xfrm>
                <a:off x="1326301" y="2645538"/>
                <a:ext cx="730740" cy="34270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smtClean="0"/>
                  <a:t>（％</a:t>
                </a:r>
                <a:r>
                  <a:rPr lang="ja-JP" altLang="en-US" sz="1050" dirty="0"/>
                  <a:t>）</a:t>
                </a:r>
              </a:p>
            </p:txBody>
          </p:sp>
        </p:grpSp>
        <p:sp>
          <p:nvSpPr>
            <p:cNvPr id="43" name="角丸四角形 42"/>
            <p:cNvSpPr/>
            <p:nvPr/>
          </p:nvSpPr>
          <p:spPr>
            <a:xfrm>
              <a:off x="2415489" y="4536669"/>
              <a:ext cx="1980000" cy="619239"/>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3" name="グループ化 62"/>
            <p:cNvGrpSpPr/>
            <p:nvPr/>
          </p:nvGrpSpPr>
          <p:grpSpPr>
            <a:xfrm>
              <a:off x="2448847" y="4491663"/>
              <a:ext cx="2055979" cy="648000"/>
              <a:chOff x="759196" y="2233190"/>
              <a:chExt cx="2009359" cy="648000"/>
            </a:xfrm>
          </p:grpSpPr>
          <p:sp>
            <p:nvSpPr>
              <p:cNvPr id="64" name="テキスト ボックス 63"/>
              <p:cNvSpPr txBox="1"/>
              <p:nvPr/>
            </p:nvSpPr>
            <p:spPr>
              <a:xfrm>
                <a:off x="759196" y="2233190"/>
                <a:ext cx="1497103" cy="648000"/>
              </a:xfrm>
              <a:prstGeom prst="rect">
                <a:avLst/>
              </a:prstGeom>
              <a:noFill/>
            </p:spPr>
            <p:txBody>
              <a:bodyPr wrap="square" rtlCol="0" anchor="ctr" anchorCtr="0">
                <a:noAutofit/>
              </a:bodyPr>
              <a:lstStyle/>
              <a:p>
                <a:pPr algn="ctr">
                  <a:spcAft>
                    <a:spcPts val="600"/>
                  </a:spcAft>
                </a:pPr>
                <a:r>
                  <a:rPr lang="ja-JP" altLang="en-US" sz="900" dirty="0" smtClean="0">
                    <a:latin typeface="Meiryo UI" panose="020B0604030504040204" pitchFamily="50" charset="-128"/>
                    <a:ea typeface="Meiryo UI" panose="020B0604030504040204" pitchFamily="50" charset="-128"/>
                  </a:rPr>
                  <a:t>法定耐用年数（</a:t>
                </a:r>
                <a:r>
                  <a:rPr lang="en-US" altLang="ja-JP" sz="900" dirty="0" smtClean="0">
                    <a:latin typeface="Meiryo UI" panose="020B0604030504040204" pitchFamily="50" charset="-128"/>
                    <a:ea typeface="Meiryo UI" panose="020B0604030504040204" pitchFamily="50" charset="-128"/>
                  </a:rPr>
                  <a:t>40</a:t>
                </a:r>
                <a:r>
                  <a:rPr lang="ja-JP" altLang="en-US" sz="900" dirty="0" smtClean="0">
                    <a:latin typeface="Meiryo UI" panose="020B0604030504040204" pitchFamily="50" charset="-128"/>
                    <a:ea typeface="Meiryo UI" panose="020B0604030504040204" pitchFamily="50" charset="-128"/>
                  </a:rPr>
                  <a:t>年）を</a:t>
                </a:r>
                <a:r>
                  <a:rPr lang="en-US" altLang="ja-JP" sz="900" dirty="0" smtClean="0">
                    <a:latin typeface="Meiryo UI" panose="020B0604030504040204" pitchFamily="50" charset="-128"/>
                    <a:ea typeface="Meiryo UI" panose="020B0604030504040204" pitchFamily="50" charset="-128"/>
                  </a:rPr>
                  <a:t/>
                </a:r>
                <a:br>
                  <a:rPr lang="en-US" altLang="ja-JP" sz="900" dirty="0" smtClean="0">
                    <a:latin typeface="Meiryo UI" panose="020B0604030504040204" pitchFamily="50" charset="-128"/>
                    <a:ea typeface="Meiryo UI" panose="020B0604030504040204" pitchFamily="50" charset="-128"/>
                  </a:rPr>
                </a:br>
                <a:r>
                  <a:rPr lang="ja-JP" altLang="en-US" sz="900" dirty="0" smtClean="0">
                    <a:latin typeface="Meiryo UI" panose="020B0604030504040204" pitchFamily="50" charset="-128"/>
                    <a:ea typeface="Meiryo UI" panose="020B0604030504040204" pitchFamily="50" charset="-128"/>
                  </a:rPr>
                  <a:t>超えている管路延長</a:t>
                </a:r>
                <a:endParaRPr lang="en-US" altLang="ja-JP" sz="900" dirty="0" smtClean="0">
                  <a:latin typeface="Meiryo UI" panose="020B0604030504040204" pitchFamily="50" charset="-128"/>
                  <a:ea typeface="Meiryo UI" panose="020B0604030504040204" pitchFamily="50" charset="-128"/>
                </a:endParaRPr>
              </a:p>
              <a:p>
                <a:pPr algn="ctr">
                  <a:spcAft>
                    <a:spcPts val="600"/>
                  </a:spcAft>
                </a:pPr>
                <a:r>
                  <a:rPr lang="ja-JP" altLang="en-US" sz="900" dirty="0" smtClean="0">
                    <a:latin typeface="Meiryo UI" panose="020B0604030504040204" pitchFamily="50" charset="-128"/>
                    <a:ea typeface="Meiryo UI" panose="020B0604030504040204" pitchFamily="50" charset="-128"/>
                  </a:rPr>
                  <a:t>管路延長</a:t>
                </a:r>
                <a:endParaRPr lang="ja-JP" altLang="en-US" sz="900" dirty="0">
                  <a:latin typeface="Meiryo UI" panose="020B0604030504040204" pitchFamily="50" charset="-128"/>
                  <a:ea typeface="Meiryo UI" panose="020B0604030504040204" pitchFamily="50" charset="-128"/>
                </a:endParaRPr>
              </a:p>
            </p:txBody>
          </p:sp>
          <p:cxnSp>
            <p:nvCxnSpPr>
              <p:cNvPr id="65" name="直線コネクタ 64"/>
              <p:cNvCxnSpPr/>
              <p:nvPr/>
            </p:nvCxnSpPr>
            <p:spPr>
              <a:xfrm flipV="1">
                <a:off x="840052" y="2619246"/>
                <a:ext cx="1336980" cy="657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1983851" y="2342561"/>
                <a:ext cx="784704" cy="538609"/>
              </a:xfrm>
              <a:prstGeom prst="rect">
                <a:avLst/>
              </a:prstGeom>
              <a:noFill/>
            </p:spPr>
            <p:txBody>
              <a:bodyPr wrap="square" rtlCol="0" anchor="ctr" anchorCtr="0">
                <a:noAutofit/>
              </a:bodyPr>
              <a:lstStyle/>
              <a:p>
                <a:pPr algn="ctr">
                  <a:spcAft>
                    <a:spcPts val="600"/>
                  </a:spcAft>
                </a:pPr>
                <a:r>
                  <a:rPr lang="en-US" altLang="ja-JP" sz="900" dirty="0" smtClean="0">
                    <a:latin typeface="Meiryo UI" panose="020B0604030504040204" pitchFamily="50" charset="-128"/>
                    <a:ea typeface="Meiryo UI" panose="020B0604030504040204" pitchFamily="50" charset="-128"/>
                  </a:rPr>
                  <a:t>× 100</a:t>
                </a:r>
                <a:endParaRPr lang="ja-JP" altLang="en-US" sz="900" dirty="0">
                  <a:latin typeface="Meiryo UI" panose="020B0604030504040204" pitchFamily="50" charset="-128"/>
                  <a:ea typeface="Meiryo UI" panose="020B0604030504040204" pitchFamily="50" charset="-128"/>
                </a:endParaRPr>
              </a:p>
            </p:txBody>
          </p:sp>
          <p:sp>
            <p:nvSpPr>
              <p:cNvPr id="67" name="大かっこ 66"/>
              <p:cNvSpPr/>
              <p:nvPr/>
            </p:nvSpPr>
            <p:spPr>
              <a:xfrm>
                <a:off x="774176" y="2323204"/>
                <a:ext cx="1836614" cy="517425"/>
              </a:xfrm>
              <a:prstGeom prst="bracketPair">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200"/>
              </a:p>
            </p:txBody>
          </p:sp>
        </p:grpSp>
      </p:grpSp>
      <p:grpSp>
        <p:nvGrpSpPr>
          <p:cNvPr id="7" name="グループ化 6"/>
          <p:cNvGrpSpPr/>
          <p:nvPr/>
        </p:nvGrpSpPr>
        <p:grpSpPr>
          <a:xfrm>
            <a:off x="232525" y="4442814"/>
            <a:ext cx="4361890" cy="2473536"/>
            <a:chOff x="4782110" y="2047191"/>
            <a:chExt cx="4361890" cy="2473536"/>
          </a:xfrm>
        </p:grpSpPr>
        <p:grpSp>
          <p:nvGrpSpPr>
            <p:cNvPr id="41" name="グループ化 40"/>
            <p:cNvGrpSpPr/>
            <p:nvPr/>
          </p:nvGrpSpPr>
          <p:grpSpPr>
            <a:xfrm>
              <a:off x="4782110" y="2085922"/>
              <a:ext cx="4361890" cy="2434805"/>
              <a:chOff x="4706470" y="2286371"/>
              <a:chExt cx="4361890" cy="2541123"/>
            </a:xfrm>
          </p:grpSpPr>
          <p:graphicFrame>
            <p:nvGraphicFramePr>
              <p:cNvPr id="34" name="グラフ 33"/>
              <p:cNvGraphicFramePr/>
              <p:nvPr>
                <p:extLst/>
              </p:nvPr>
            </p:nvGraphicFramePr>
            <p:xfrm>
              <a:off x="4706470" y="2286371"/>
              <a:ext cx="3925851" cy="2541123"/>
            </p:xfrm>
            <a:graphic>
              <a:graphicData uri="http://schemas.openxmlformats.org/drawingml/2006/chart">
                <c:chart xmlns:c="http://schemas.openxmlformats.org/drawingml/2006/chart" xmlns:r="http://schemas.openxmlformats.org/officeDocument/2006/relationships" r:id="rId4"/>
              </a:graphicData>
            </a:graphic>
          </p:graphicFrame>
          <p:sp>
            <p:nvSpPr>
              <p:cNvPr id="44" name="テキスト ボックス 1"/>
              <p:cNvSpPr txBox="1"/>
              <p:nvPr/>
            </p:nvSpPr>
            <p:spPr>
              <a:xfrm>
                <a:off x="8461562" y="4534881"/>
                <a:ext cx="606798" cy="262306"/>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smtClean="0">
                    <a:latin typeface="Meiryo UI" panose="020B0604030504040204" pitchFamily="50" charset="-128"/>
                    <a:ea typeface="Meiryo UI" panose="020B0604030504040204" pitchFamily="50" charset="-128"/>
                  </a:rPr>
                  <a:t>（％</a:t>
                </a:r>
                <a:r>
                  <a:rPr lang="ja-JP" altLang="en-US" sz="1050" dirty="0">
                    <a:latin typeface="Meiryo UI" panose="020B0604030504040204" pitchFamily="50" charset="-128"/>
                    <a:ea typeface="Meiryo UI" panose="020B0604030504040204" pitchFamily="50" charset="-128"/>
                  </a:rPr>
                  <a:t>）</a:t>
                </a:r>
              </a:p>
            </p:txBody>
          </p:sp>
        </p:grpSp>
        <p:sp>
          <p:nvSpPr>
            <p:cNvPr id="39" name="角丸四角形 38"/>
            <p:cNvSpPr/>
            <p:nvPr/>
          </p:nvSpPr>
          <p:spPr>
            <a:xfrm>
              <a:off x="6491760" y="2088030"/>
              <a:ext cx="1548000" cy="619239"/>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7" name="グループ化 76"/>
            <p:cNvGrpSpPr/>
            <p:nvPr/>
          </p:nvGrpSpPr>
          <p:grpSpPr>
            <a:xfrm>
              <a:off x="6530057" y="2047191"/>
              <a:ext cx="1635085" cy="652845"/>
              <a:chOff x="6394334" y="5986626"/>
              <a:chExt cx="1635085" cy="652845"/>
            </a:xfrm>
          </p:grpSpPr>
          <p:grpSp>
            <p:nvGrpSpPr>
              <p:cNvPr id="72" name="グループ化 71"/>
              <p:cNvGrpSpPr/>
              <p:nvPr/>
            </p:nvGrpSpPr>
            <p:grpSpPr>
              <a:xfrm>
                <a:off x="6394334" y="5986626"/>
                <a:ext cx="1635085" cy="652845"/>
                <a:chOff x="728740" y="2233190"/>
                <a:chExt cx="1598007" cy="652845"/>
              </a:xfrm>
            </p:grpSpPr>
            <p:sp>
              <p:nvSpPr>
                <p:cNvPr id="73" name="テキスト ボックス 72"/>
                <p:cNvSpPr txBox="1"/>
                <p:nvPr/>
              </p:nvSpPr>
              <p:spPr>
                <a:xfrm>
                  <a:off x="728740" y="2233190"/>
                  <a:ext cx="1055510" cy="648000"/>
                </a:xfrm>
                <a:prstGeom prst="rect">
                  <a:avLst/>
                </a:prstGeom>
                <a:noFill/>
              </p:spPr>
              <p:txBody>
                <a:bodyPr wrap="square" rtlCol="0" anchor="ctr" anchorCtr="0">
                  <a:noAutofit/>
                </a:bodyPr>
                <a:lstStyle/>
                <a:p>
                  <a:pPr algn="ctr">
                    <a:spcAft>
                      <a:spcPts val="600"/>
                    </a:spcAft>
                  </a:pPr>
                  <a:r>
                    <a:rPr lang="ja-JP" altLang="en-US" sz="900" dirty="0" smtClean="0">
                      <a:latin typeface="Meiryo UI" panose="020B0604030504040204" pitchFamily="50" charset="-128"/>
                      <a:ea typeface="Meiryo UI" panose="020B0604030504040204" pitchFamily="50" charset="-128"/>
                    </a:rPr>
                    <a:t>耐震適合性のある基幹管路延長</a:t>
                  </a:r>
                  <a:endParaRPr lang="en-US" altLang="ja-JP" sz="900" dirty="0" smtClean="0">
                    <a:latin typeface="Meiryo UI" panose="020B0604030504040204" pitchFamily="50" charset="-128"/>
                    <a:ea typeface="Meiryo UI" panose="020B0604030504040204" pitchFamily="50" charset="-128"/>
                  </a:endParaRPr>
                </a:p>
                <a:p>
                  <a:pPr algn="ctr">
                    <a:spcAft>
                      <a:spcPts val="600"/>
                    </a:spcAft>
                  </a:pPr>
                  <a:r>
                    <a:rPr lang="ja-JP" altLang="en-US" sz="900" dirty="0" smtClean="0">
                      <a:latin typeface="Meiryo UI" panose="020B0604030504040204" pitchFamily="50" charset="-128"/>
                      <a:ea typeface="Meiryo UI" panose="020B0604030504040204" pitchFamily="50" charset="-128"/>
                    </a:rPr>
                    <a:t>基幹管路延長</a:t>
                  </a:r>
                  <a:endParaRPr lang="ja-JP" altLang="en-US" sz="900" dirty="0">
                    <a:latin typeface="Meiryo UI" panose="020B0604030504040204" pitchFamily="50" charset="-128"/>
                    <a:ea typeface="Meiryo UI" panose="020B0604030504040204" pitchFamily="50" charset="-128"/>
                  </a:endParaRPr>
                </a:p>
              </p:txBody>
            </p:sp>
            <p:sp>
              <p:nvSpPr>
                <p:cNvPr id="75" name="テキスト ボックス 74"/>
                <p:cNvSpPr txBox="1"/>
                <p:nvPr/>
              </p:nvSpPr>
              <p:spPr>
                <a:xfrm>
                  <a:off x="1539166" y="2347426"/>
                  <a:ext cx="787581" cy="538609"/>
                </a:xfrm>
                <a:prstGeom prst="rect">
                  <a:avLst/>
                </a:prstGeom>
                <a:noFill/>
              </p:spPr>
              <p:txBody>
                <a:bodyPr wrap="square" rtlCol="0" anchor="ctr" anchorCtr="0">
                  <a:noAutofit/>
                </a:bodyPr>
                <a:lstStyle/>
                <a:p>
                  <a:pPr algn="ctr">
                    <a:spcAft>
                      <a:spcPts val="600"/>
                    </a:spcAft>
                  </a:pPr>
                  <a:r>
                    <a:rPr lang="en-US" altLang="ja-JP" sz="900" dirty="0" smtClean="0">
                      <a:latin typeface="Meiryo UI" panose="020B0604030504040204" pitchFamily="50" charset="-128"/>
                      <a:ea typeface="Meiryo UI" panose="020B0604030504040204" pitchFamily="50" charset="-128"/>
                    </a:rPr>
                    <a:t>× 100</a:t>
                  </a:r>
                  <a:endParaRPr lang="ja-JP" altLang="en-US" sz="900" dirty="0">
                    <a:latin typeface="Meiryo UI" panose="020B0604030504040204" pitchFamily="50" charset="-128"/>
                    <a:ea typeface="Meiryo UI" panose="020B0604030504040204" pitchFamily="50" charset="-128"/>
                  </a:endParaRPr>
                </a:p>
              </p:txBody>
            </p:sp>
            <p:sp>
              <p:nvSpPr>
                <p:cNvPr id="76" name="大かっこ 75"/>
                <p:cNvSpPr/>
                <p:nvPr/>
              </p:nvSpPr>
              <p:spPr>
                <a:xfrm>
                  <a:off x="731622" y="2296310"/>
                  <a:ext cx="1407346" cy="540000"/>
                </a:xfrm>
                <a:prstGeom prst="bracketPair">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200"/>
                </a:p>
              </p:txBody>
            </p:sp>
          </p:grpSp>
          <p:cxnSp>
            <p:nvCxnSpPr>
              <p:cNvPr id="80" name="直線コネクタ 79"/>
              <p:cNvCxnSpPr/>
              <p:nvPr/>
            </p:nvCxnSpPr>
            <p:spPr>
              <a:xfrm>
                <a:off x="6463411" y="6371823"/>
                <a:ext cx="972000" cy="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 name="テキスト ボックス 2"/>
            <p:cNvSpPr txBox="1"/>
            <p:nvPr/>
          </p:nvSpPr>
          <p:spPr>
            <a:xfrm>
              <a:off x="6744386" y="2707269"/>
              <a:ext cx="2140901" cy="253916"/>
            </a:xfrm>
            <a:prstGeom prst="rect">
              <a:avLst/>
            </a:prstGeom>
            <a:noFill/>
          </p:spPr>
          <p:txBody>
            <a:bodyPr wrap="square" rtlCol="0">
              <a:spAutoFit/>
            </a:bodyPr>
            <a:lstStyle/>
            <a:p>
              <a:r>
                <a:rPr lang="en-US" altLang="ja-JP" sz="1050" dirty="0" smtClean="0">
                  <a:latin typeface="Meiryo UI" panose="020B0604030504040204" pitchFamily="50" charset="-128"/>
                  <a:ea typeface="Meiryo UI" panose="020B0604030504040204" pitchFamily="50" charset="-128"/>
                </a:rPr>
                <a:t>※</a:t>
              </a:r>
              <a:r>
                <a:rPr lang="ja-JP" altLang="en-US" sz="1050" dirty="0" smtClean="0">
                  <a:latin typeface="Meiryo UI" panose="020B0604030504040204" pitchFamily="50" charset="-128"/>
                  <a:ea typeface="Meiryo UI" panose="020B0604030504040204" pitchFamily="50" charset="-128"/>
                </a:rPr>
                <a:t>大阪市の</a:t>
              </a:r>
              <a:r>
                <a:rPr lang="en-US" altLang="ja-JP" sz="1050" dirty="0" smtClean="0">
                  <a:latin typeface="Meiryo UI" panose="020B0604030504040204" pitchFamily="50" charset="-128"/>
                  <a:ea typeface="Meiryo UI" panose="020B0604030504040204" pitchFamily="50" charset="-128"/>
                </a:rPr>
                <a:t>2017</a:t>
              </a:r>
              <a:r>
                <a:rPr lang="ja-JP" altLang="en-US" sz="1050" dirty="0" smtClean="0">
                  <a:latin typeface="Meiryo UI" panose="020B0604030504040204" pitchFamily="50" charset="-128"/>
                  <a:ea typeface="Meiryo UI" panose="020B0604030504040204" pitchFamily="50" charset="-128"/>
                </a:rPr>
                <a:t>年度は</a:t>
              </a:r>
              <a:r>
                <a:rPr lang="en-US" altLang="ja-JP" sz="1050" dirty="0" smtClean="0">
                  <a:latin typeface="Meiryo UI" panose="020B0604030504040204" pitchFamily="50" charset="-128"/>
                  <a:ea typeface="Meiryo UI" panose="020B0604030504040204" pitchFamily="50" charset="-128"/>
                </a:rPr>
                <a:t>67.0%</a:t>
              </a:r>
              <a:endParaRPr kumimoji="1" lang="ja-JP" altLang="en-US" sz="1050" dirty="0">
                <a:latin typeface="Meiryo UI" panose="020B0604030504040204" pitchFamily="50" charset="-128"/>
                <a:ea typeface="Meiryo UI" panose="020B0604030504040204" pitchFamily="50" charset="-128"/>
              </a:endParaRPr>
            </a:p>
          </p:txBody>
        </p:sp>
      </p:grpSp>
      <p:grpSp>
        <p:nvGrpSpPr>
          <p:cNvPr id="9" name="グループ化 8"/>
          <p:cNvGrpSpPr/>
          <p:nvPr/>
        </p:nvGrpSpPr>
        <p:grpSpPr>
          <a:xfrm>
            <a:off x="6204412" y="4526907"/>
            <a:ext cx="1513183" cy="648000"/>
            <a:chOff x="6204412" y="4526907"/>
            <a:chExt cx="1513183" cy="648000"/>
          </a:xfrm>
        </p:grpSpPr>
        <p:sp>
          <p:nvSpPr>
            <p:cNvPr id="2" name="角丸四角形 1"/>
            <p:cNvSpPr/>
            <p:nvPr/>
          </p:nvSpPr>
          <p:spPr>
            <a:xfrm>
              <a:off x="6239589" y="4569601"/>
              <a:ext cx="1368000" cy="57600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テキスト ボックス 50"/>
            <p:cNvSpPr txBox="1"/>
            <p:nvPr/>
          </p:nvSpPr>
          <p:spPr>
            <a:xfrm>
              <a:off x="6204412" y="4526907"/>
              <a:ext cx="1019950" cy="648000"/>
            </a:xfrm>
            <a:prstGeom prst="rect">
              <a:avLst/>
            </a:prstGeom>
            <a:noFill/>
          </p:spPr>
          <p:txBody>
            <a:bodyPr wrap="square" rtlCol="0" anchor="ctr" anchorCtr="0">
              <a:noAutofit/>
            </a:bodyPr>
            <a:lstStyle/>
            <a:p>
              <a:pPr algn="ctr">
                <a:spcAft>
                  <a:spcPts val="600"/>
                </a:spcAft>
              </a:pPr>
              <a:r>
                <a:rPr lang="ja-JP" altLang="en-US" sz="900" dirty="0" smtClean="0">
                  <a:latin typeface="Meiryo UI" panose="020B0604030504040204" pitchFamily="50" charset="-128"/>
                  <a:ea typeface="Meiryo UI" panose="020B0604030504040204" pitchFamily="50" charset="-128"/>
                </a:rPr>
                <a:t>耐震管延長</a:t>
              </a:r>
              <a:endParaRPr lang="en-US" altLang="ja-JP" sz="900" dirty="0" smtClean="0">
                <a:latin typeface="Meiryo UI" panose="020B0604030504040204" pitchFamily="50" charset="-128"/>
                <a:ea typeface="Meiryo UI" panose="020B0604030504040204" pitchFamily="50" charset="-128"/>
              </a:endParaRPr>
            </a:p>
            <a:p>
              <a:pPr algn="ctr">
                <a:spcAft>
                  <a:spcPts val="600"/>
                </a:spcAft>
              </a:pPr>
              <a:r>
                <a:rPr lang="ja-JP" altLang="en-US" sz="900" dirty="0" smtClean="0">
                  <a:latin typeface="Meiryo UI" panose="020B0604030504040204" pitchFamily="50" charset="-128"/>
                  <a:ea typeface="Meiryo UI" panose="020B0604030504040204" pitchFamily="50" charset="-128"/>
                </a:rPr>
                <a:t>管路延長</a:t>
              </a:r>
              <a:endParaRPr lang="ja-JP" altLang="en-US" sz="900" dirty="0">
                <a:latin typeface="Meiryo UI" panose="020B0604030504040204" pitchFamily="50" charset="-128"/>
                <a:ea typeface="Meiryo UI" panose="020B0604030504040204" pitchFamily="50" charset="-128"/>
              </a:endParaRPr>
            </a:p>
          </p:txBody>
        </p:sp>
        <p:cxnSp>
          <p:nvCxnSpPr>
            <p:cNvPr id="52" name="直線コネクタ 51"/>
            <p:cNvCxnSpPr/>
            <p:nvPr/>
          </p:nvCxnSpPr>
          <p:spPr>
            <a:xfrm>
              <a:off x="6344680" y="4848739"/>
              <a:ext cx="756000" cy="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テキスト ボックス 52"/>
            <p:cNvSpPr txBox="1"/>
            <p:nvPr/>
          </p:nvSpPr>
          <p:spPr>
            <a:xfrm>
              <a:off x="6914210" y="4579446"/>
              <a:ext cx="803385" cy="538609"/>
            </a:xfrm>
            <a:prstGeom prst="rect">
              <a:avLst/>
            </a:prstGeom>
            <a:noFill/>
          </p:spPr>
          <p:txBody>
            <a:bodyPr wrap="square" rtlCol="0" anchor="ctr" anchorCtr="0">
              <a:noAutofit/>
            </a:bodyPr>
            <a:lstStyle/>
            <a:p>
              <a:pPr algn="ctr">
                <a:spcAft>
                  <a:spcPts val="600"/>
                </a:spcAft>
              </a:pPr>
              <a:r>
                <a:rPr lang="en-US" altLang="ja-JP" sz="900" dirty="0" smtClean="0">
                  <a:latin typeface="Meiryo UI" panose="020B0604030504040204" pitchFamily="50" charset="-128"/>
                  <a:ea typeface="Meiryo UI" panose="020B0604030504040204" pitchFamily="50" charset="-128"/>
                </a:rPr>
                <a:t>× 100</a:t>
              </a:r>
              <a:endParaRPr lang="ja-JP" altLang="en-US" sz="900" dirty="0">
                <a:latin typeface="Meiryo UI" panose="020B0604030504040204" pitchFamily="50" charset="-128"/>
                <a:ea typeface="Meiryo UI" panose="020B0604030504040204" pitchFamily="50" charset="-128"/>
              </a:endParaRPr>
            </a:p>
          </p:txBody>
        </p:sp>
        <p:sp>
          <p:nvSpPr>
            <p:cNvPr id="54" name="大かっこ 53"/>
            <p:cNvSpPr/>
            <p:nvPr/>
          </p:nvSpPr>
          <p:spPr>
            <a:xfrm>
              <a:off x="6279930" y="4616922"/>
              <a:ext cx="1265491" cy="468000"/>
            </a:xfrm>
            <a:prstGeom prst="bracketPair">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100"/>
            </a:p>
          </p:txBody>
        </p:sp>
      </p:grpSp>
      <p:sp>
        <p:nvSpPr>
          <p:cNvPr id="5" name="スライド番号プレースホルダー 4"/>
          <p:cNvSpPr>
            <a:spLocks noGrp="1"/>
          </p:cNvSpPr>
          <p:nvPr>
            <p:ph type="sldNum" sz="quarter" idx="12"/>
          </p:nvPr>
        </p:nvSpPr>
        <p:spPr/>
        <p:txBody>
          <a:bodyPr/>
          <a:lstStyle/>
          <a:p>
            <a:fld id="{138CA411-231B-42B9-AF63-97A64194AA60}" type="slidenum">
              <a:rPr lang="ja-JP" altLang="en-US" smtClean="0"/>
              <a:pPr/>
              <a:t>283</a:t>
            </a:fld>
            <a:endParaRPr lang="ja-JP" altLang="en-US"/>
          </a:p>
        </p:txBody>
      </p:sp>
    </p:spTree>
    <p:extLst>
      <p:ext uri="{BB962C8B-B14F-4D97-AF65-F5344CB8AC3E}">
        <p14:creationId xmlns:p14="http://schemas.microsoft.com/office/powerpoint/2010/main" val="211652627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p:cNvSpPr txBox="1"/>
          <p:nvPr/>
        </p:nvSpPr>
        <p:spPr>
          <a:xfrm>
            <a:off x="2536322" y="72242"/>
            <a:ext cx="3919816"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③</a:t>
            </a:r>
            <a:r>
              <a:rPr lang="ja-JP" altLang="en-US" sz="2000" dirty="0" smtClean="0">
                <a:latin typeface="Meiryo UI" panose="020B0604030504040204" pitchFamily="50" charset="-128"/>
                <a:ea typeface="Meiryo UI" panose="020B0604030504040204" pitchFamily="50" charset="-128"/>
              </a:rPr>
              <a:t> 水　道</a:t>
            </a:r>
            <a:endParaRPr lang="ja-JP" altLang="en-US" sz="20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11603" y="14928"/>
            <a:ext cx="2505795" cy="257369"/>
          </a:xfrm>
          <a:prstGeom prst="rect">
            <a:avLst/>
          </a:prstGeom>
          <a:noFill/>
        </p:spPr>
        <p:txBody>
          <a:bodyPr wrap="square" lIns="36000" tIns="36000" rIns="36000" bIns="36000" rtlCol="0">
            <a:noAutofit/>
          </a:bodyPr>
          <a:lstStyle/>
          <a:p>
            <a:r>
              <a:rPr lang="ja-JP" altLang="en-US" sz="1200" dirty="0">
                <a:latin typeface="Meiryo UI" panose="020B0604030504040204" pitchFamily="50" charset="-128"/>
                <a:ea typeface="Meiryo UI" panose="020B0604030504040204" pitchFamily="50" charset="-128"/>
              </a:rPr>
              <a:t>７　</a:t>
            </a:r>
            <a:r>
              <a:rPr lang="ja-JP" altLang="en-US" sz="1200" dirty="0" smtClean="0">
                <a:latin typeface="Meiryo UI" panose="020B0604030504040204" pitchFamily="50" charset="-128"/>
                <a:ea typeface="Meiryo UI" panose="020B0604030504040204" pitchFamily="50" charset="-128"/>
              </a:rPr>
              <a:t>具体的な取組と成果 （民営化）</a:t>
            </a:r>
            <a:endParaRPr lang="ja-JP" altLang="en-US" sz="1200" dirty="0">
              <a:latin typeface="Meiryo UI" panose="020B0604030504040204" pitchFamily="50" charset="-128"/>
              <a:ea typeface="Meiryo UI" panose="020B0604030504040204" pitchFamily="50" charset="-128"/>
            </a:endParaRPr>
          </a:p>
        </p:txBody>
      </p:sp>
      <p:sp>
        <p:nvSpPr>
          <p:cNvPr id="36" name="角丸四角形 35"/>
          <p:cNvSpPr/>
          <p:nvPr/>
        </p:nvSpPr>
        <p:spPr>
          <a:xfrm>
            <a:off x="243160" y="1063685"/>
            <a:ext cx="8680433" cy="713867"/>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spcAft>
                <a:spcPts val="600"/>
              </a:spcAft>
            </a:pP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○切迫する南海トラフ巨大地震等に備え、早期に管路の耐震化を進める必要があるため、水道法改正によるコンセッションの活用も含め、新たな官民連携手法導入の検討を実施中。</a:t>
            </a: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nvPr>
        </p:nvGraphicFramePr>
        <p:xfrm>
          <a:off x="765864" y="2185219"/>
          <a:ext cx="7886700" cy="1767325"/>
        </p:xfrm>
        <a:graphic>
          <a:graphicData uri="http://schemas.openxmlformats.org/drawingml/2006/table">
            <a:tbl>
              <a:tblPr firstRow="1" firstCol="1" bandRow="1"/>
              <a:tblGrid>
                <a:gridCol w="542605">
                  <a:extLst>
                    <a:ext uri="{9D8B030D-6E8A-4147-A177-3AD203B41FA5}">
                      <a16:colId xmlns="" xmlns:a16="http://schemas.microsoft.com/office/drawing/2014/main" val="20000"/>
                    </a:ext>
                  </a:extLst>
                </a:gridCol>
                <a:gridCol w="3782461">
                  <a:extLst>
                    <a:ext uri="{9D8B030D-6E8A-4147-A177-3AD203B41FA5}">
                      <a16:colId xmlns="" xmlns:a16="http://schemas.microsoft.com/office/drawing/2014/main" val="20001"/>
                    </a:ext>
                  </a:extLst>
                </a:gridCol>
                <a:gridCol w="3561634">
                  <a:extLst>
                    <a:ext uri="{9D8B030D-6E8A-4147-A177-3AD203B41FA5}">
                      <a16:colId xmlns="" xmlns:a16="http://schemas.microsoft.com/office/drawing/2014/main" val="20002"/>
                    </a:ext>
                  </a:extLst>
                </a:gridCol>
              </a:tblGrid>
              <a:tr h="372865">
                <a:tc>
                  <a:txBody>
                    <a:bodyPr/>
                    <a:lstStyle/>
                    <a:p>
                      <a:pPr algn="ctr">
                        <a:spcAft>
                          <a:spcPts val="0"/>
                        </a:spcAft>
                      </a:pPr>
                      <a:r>
                        <a:rPr lang="en-US" sz="1400" kern="100" dirty="0">
                          <a:effectLst/>
                          <a:latin typeface="Meiryo UI" panose="020B0604030504040204" pitchFamily="50" charset="-128"/>
                          <a:ea typeface="Meiryo UI" panose="020B0604030504040204" pitchFamily="50" charset="-128"/>
                          <a:cs typeface="Times New Roman" panose="02020603050405020304" pitchFamily="18" charset="0"/>
                        </a:rPr>
                        <a:t> </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036" marR="6803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solidFill>
                      <a:srgbClr val="F2F2F2"/>
                    </a:solidFill>
                  </a:tcPr>
                </a:tc>
                <a:tc>
                  <a:txBody>
                    <a:bodyPr/>
                    <a:lstStyle/>
                    <a:p>
                      <a:pPr algn="ctr">
                        <a:spcAft>
                          <a:spcPts val="0"/>
                        </a:spcAft>
                      </a:pPr>
                      <a:r>
                        <a:rPr lang="ja-JP" altLang="en-US" sz="14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改正前</a:t>
                      </a:r>
                      <a:endParaRPr lang="ja-JP" sz="1400" strike="sng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036" marR="68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spcAft>
                          <a:spcPts val="0"/>
                        </a:spcAft>
                      </a:pPr>
                      <a:r>
                        <a:rPr lang="ja-JP" altLang="en-US" sz="1400" strike="noStrike"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改正後</a:t>
                      </a:r>
                      <a:endParaRPr lang="ja-JP" sz="1400" strike="sngStrike"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txBody>
                  <a:tcPr marL="68036" marR="68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 xmlns:a16="http://schemas.microsoft.com/office/drawing/2014/main" val="10000"/>
                  </a:ext>
                </a:extLst>
              </a:tr>
              <a:tr h="1394460">
                <a:tc>
                  <a:txBody>
                    <a:bodyPr/>
                    <a:lstStyle/>
                    <a:p>
                      <a:pPr marL="71755" marR="71755" algn="ctr">
                        <a:spcAft>
                          <a:spcPts val="0"/>
                        </a:spcAft>
                      </a:pPr>
                      <a:r>
                        <a:rPr lang="ja-JP" altLang="en-US"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コンセッション</a:t>
                      </a: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0" marR="0" marT="0" marB="0" vert="eaVert"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indent="-114300"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・運営会社が新たに事業認可を受けることが</a:t>
                      </a:r>
                      <a:r>
                        <a:rPr lang="ja-JP"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必要</a:t>
                      </a:r>
                      <a:endParaRPr lang="en-US" altLang="ja-JP" sz="14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marL="114300" indent="-114300" algn="just">
                        <a:spcAft>
                          <a:spcPts val="0"/>
                        </a:spcAft>
                      </a:pP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・事業運営全般を運営会社が担う</a:t>
                      </a:r>
                      <a:r>
                        <a:rPr lang="ja-JP" sz="1400" kern="0" dirty="0">
                          <a:effectLst/>
                          <a:latin typeface="Meiryo UI" panose="020B0604030504040204" pitchFamily="50" charset="-128"/>
                          <a:ea typeface="Meiryo UI" panose="020B0604030504040204" pitchFamily="50" charset="-128"/>
                          <a:cs typeface="ＭＳ Ｐゴシック" panose="020B0600070205080204" pitchFamily="50" charset="-128"/>
                        </a:rPr>
                        <a:t> </a:t>
                      </a:r>
                      <a:endParaRPr lang="en-US" altLang="ja-JP" sz="1400" kern="0" dirty="0" smtClean="0">
                        <a:effectLst/>
                        <a:latin typeface="Meiryo UI" panose="020B0604030504040204" pitchFamily="50" charset="-128"/>
                        <a:ea typeface="Meiryo UI" panose="020B0604030504040204" pitchFamily="50" charset="-128"/>
                        <a:cs typeface="ＭＳ Ｐゴシック" panose="020B0600070205080204" pitchFamily="50" charset="-128"/>
                      </a:endParaRPr>
                    </a:p>
                    <a:p>
                      <a:pPr algn="just">
                        <a:spcAft>
                          <a:spcPts val="0"/>
                        </a:spcAft>
                      </a:pP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p>
                      <a:pPr marL="203200" indent="-203200" algn="just">
                        <a:spcAft>
                          <a:spcPts val="0"/>
                        </a:spcAft>
                      </a:pP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コンセッション</a:t>
                      </a:r>
                      <a:r>
                        <a:rPr lang="ja-JP"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に</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関する規定はなく</a:t>
                      </a:r>
                      <a:r>
                        <a:rPr lang="ja-JP"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改正前</a:t>
                      </a:r>
                      <a:r>
                        <a:rPr lang="ja-JP"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水道法</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と</a:t>
                      </a:r>
                      <a:r>
                        <a:rPr lang="en-US" sz="1400" kern="100" dirty="0">
                          <a:effectLst/>
                          <a:latin typeface="Meiryo UI" panose="020B0604030504040204" pitchFamily="50" charset="-128"/>
                          <a:ea typeface="Meiryo UI" panose="020B0604030504040204" pitchFamily="50" charset="-128"/>
                          <a:cs typeface="Times New Roman" panose="02020603050405020304" pitchFamily="18" charset="0"/>
                        </a:rPr>
                        <a:t>PFI</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法の解釈に基づく制度運用</a:t>
                      </a:r>
                    </a:p>
                  </a:txBody>
                  <a:tcPr marL="68036" marR="68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14300" indent="-114300" algn="just">
                        <a:spcAft>
                          <a:spcPts val="0"/>
                        </a:spcAft>
                      </a:pPr>
                      <a:r>
                        <a:rPr 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・事業認可は市に残し、別途国の許可を</a:t>
                      </a:r>
                      <a:r>
                        <a:rPr lang="ja-JP" sz="14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得て</a:t>
                      </a:r>
                      <a:r>
                        <a:rPr lang="ja-JP" altLang="en-US" sz="14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運営権者に</a:t>
                      </a:r>
                      <a:r>
                        <a:rPr lang="ja-JP" sz="14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運営権</a:t>
                      </a:r>
                      <a:r>
                        <a:rPr lang="ja-JP" sz="1400" kern="100" dirty="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を</a:t>
                      </a:r>
                      <a:r>
                        <a:rPr lang="ja-JP" sz="14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設定</a:t>
                      </a:r>
                      <a:endParaRPr lang="en-US" altLang="ja-JP" sz="1400" kern="100" dirty="0" smtClean="0">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114300" indent="-114300" algn="just">
                        <a:spcAft>
                          <a:spcPts val="0"/>
                        </a:spcAft>
                      </a:pPr>
                      <a:endParaRPr lang="en-US" altLang="ja-JP" sz="14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marL="114300" indent="-114300" algn="just">
                        <a:spcAft>
                          <a:spcPts val="0"/>
                        </a:spcAft>
                      </a:pPr>
                      <a:r>
                        <a:rPr lang="ja-JP"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事業</a:t>
                      </a:r>
                      <a:r>
                        <a:rPr lang="ja-JP"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の一部</a:t>
                      </a:r>
                      <a:r>
                        <a:rPr lang="ja-JP" sz="1400" kern="100" dirty="0">
                          <a:effectLst/>
                          <a:latin typeface="Meiryo UI" panose="020B0604030504040204" pitchFamily="50" charset="-128"/>
                          <a:ea typeface="Meiryo UI" panose="020B0604030504040204" pitchFamily="50" charset="-128"/>
                          <a:cs typeface="Times New Roman" panose="02020603050405020304" pitchFamily="18" charset="0"/>
                        </a:rPr>
                        <a:t>のみ運営権を活用することも</a:t>
                      </a:r>
                      <a:r>
                        <a:rPr lang="ja-JP" sz="1400" kern="100" dirty="0" smtClean="0">
                          <a:effectLst/>
                          <a:latin typeface="Meiryo UI" panose="020B0604030504040204" pitchFamily="50" charset="-128"/>
                          <a:ea typeface="Meiryo UI" panose="020B0604030504040204" pitchFamily="50" charset="-128"/>
                          <a:cs typeface="Times New Roman" panose="02020603050405020304" pitchFamily="18" charset="0"/>
                        </a:rPr>
                        <a:t>可能</a:t>
                      </a:r>
                      <a:endParaRPr lang="en-US" altLang="ja-JP" sz="14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marL="114300" indent="-114300" algn="just">
                        <a:spcAft>
                          <a:spcPts val="0"/>
                        </a:spcAft>
                      </a:pPr>
                      <a:endParaRPr lang="en-US" altLang="ja-JP" sz="1400" kern="100" dirty="0" smtClean="0">
                        <a:effectLst/>
                        <a:latin typeface="Meiryo UI" panose="020B0604030504040204" pitchFamily="50" charset="-128"/>
                        <a:ea typeface="Meiryo UI" panose="020B0604030504040204" pitchFamily="50" charset="-128"/>
                        <a:cs typeface="Times New Roman" panose="02020603050405020304" pitchFamily="18" charset="0"/>
                      </a:endParaRPr>
                    </a:p>
                    <a:p>
                      <a:pPr marL="114300" indent="-114300" algn="just">
                        <a:spcAft>
                          <a:spcPts val="0"/>
                        </a:spcAft>
                      </a:pPr>
                      <a:endParaRPr lang="ja-JP" sz="1400" kern="100" dirty="0">
                        <a:effectLst/>
                        <a:latin typeface="Meiryo UI" panose="020B0604030504040204" pitchFamily="50" charset="-128"/>
                        <a:ea typeface="Meiryo UI" panose="020B0604030504040204" pitchFamily="50" charset="-128"/>
                        <a:cs typeface="Times New Roman" panose="02020603050405020304" pitchFamily="18" charset="0"/>
                      </a:endParaRPr>
                    </a:p>
                  </a:txBody>
                  <a:tcPr marL="68036" marR="6803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bl>
          </a:graphicData>
        </a:graphic>
      </p:graphicFrame>
      <p:sp>
        <p:nvSpPr>
          <p:cNvPr id="3" name="Rectangle 1"/>
          <p:cNvSpPr>
            <a:spLocks noChangeArrowheads="1"/>
          </p:cNvSpPr>
          <p:nvPr/>
        </p:nvSpPr>
        <p:spPr bwMode="auto">
          <a:xfrm>
            <a:off x="243160" y="1838064"/>
            <a:ext cx="294503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600" b="0" i="0" u="none" cap="none" normalizeH="0" baseline="0" dirty="0" smtClean="0">
                <a:ln>
                  <a:noFill/>
                </a:ln>
                <a:effectLst/>
                <a:latin typeface="Meiryo UI" panose="020B0604030504040204" pitchFamily="50" charset="-128"/>
                <a:ea typeface="Meiryo UI" panose="020B0604030504040204" pitchFamily="50" charset="-128"/>
                <a:cs typeface="Times New Roman" panose="02020603050405020304" pitchFamily="18" charset="0"/>
              </a:rPr>
              <a:t>水道法改正前と改正後の</a:t>
            </a:r>
            <a:r>
              <a:rPr kumimoji="0" lang="ja-JP" altLang="ja-JP" sz="1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比較〕</a:t>
            </a:r>
            <a:endParaRPr kumimoji="0" lang="ja-JP" altLang="ja-JP" sz="2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endParaRPr>
          </a:p>
        </p:txBody>
      </p:sp>
      <p:sp>
        <p:nvSpPr>
          <p:cNvPr id="9" name="テキスト ボックス 8"/>
          <p:cNvSpPr txBox="1"/>
          <p:nvPr/>
        </p:nvSpPr>
        <p:spPr>
          <a:xfrm>
            <a:off x="6830115" y="5987935"/>
            <a:ext cx="2196426" cy="707886"/>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rPr>
              <a:t>（厚生労働省「水道事業における官民連携に関する手引き（</a:t>
            </a:r>
            <a:r>
              <a:rPr kumimoji="1" lang="en-US" altLang="ja-JP" sz="1000" dirty="0" smtClean="0">
                <a:latin typeface="Meiryo UI" panose="020B0604030504040204" pitchFamily="50" charset="-128"/>
                <a:ea typeface="Meiryo UI" panose="020B0604030504040204" pitchFamily="50" charset="-128"/>
              </a:rPr>
              <a:t>2014</a:t>
            </a:r>
            <a:r>
              <a:rPr kumimoji="1" lang="ja-JP" altLang="en-US" sz="1000" dirty="0" smtClean="0">
                <a:latin typeface="Meiryo UI" panose="020B0604030504040204" pitchFamily="50" charset="-128"/>
                <a:ea typeface="Meiryo UI" panose="020B0604030504040204" pitchFamily="50" charset="-128"/>
              </a:rPr>
              <a:t>（平成</a:t>
            </a:r>
            <a:r>
              <a:rPr kumimoji="1" lang="en-US" altLang="ja-JP" sz="1000" dirty="0" smtClean="0">
                <a:latin typeface="Meiryo UI" panose="020B0604030504040204" pitchFamily="50" charset="-128"/>
                <a:ea typeface="Meiryo UI" panose="020B0604030504040204" pitchFamily="50" charset="-128"/>
              </a:rPr>
              <a:t>26</a:t>
            </a:r>
            <a:r>
              <a:rPr lang="ja-JP" altLang="en-US" sz="1000" dirty="0" smtClean="0">
                <a:latin typeface="Meiryo UI" panose="020B0604030504040204" pitchFamily="50" charset="-128"/>
                <a:ea typeface="Meiryo UI" panose="020B0604030504040204" pitchFamily="50" charset="-128"/>
              </a:rPr>
              <a:t>）年</a:t>
            </a:r>
            <a:r>
              <a:rPr lang="en-US" altLang="ja-JP" sz="1000" dirty="0" smtClean="0">
                <a:latin typeface="Meiryo UI" panose="020B0604030504040204" pitchFamily="50" charset="-128"/>
                <a:ea typeface="Meiryo UI" panose="020B0604030504040204" pitchFamily="50" charset="-128"/>
              </a:rPr>
              <a:t>3</a:t>
            </a:r>
            <a:r>
              <a:rPr lang="ja-JP" altLang="en-US" sz="1000" dirty="0" smtClean="0">
                <a:latin typeface="Meiryo UI" panose="020B0604030504040204" pitchFamily="50" charset="-128"/>
                <a:ea typeface="Meiryo UI" panose="020B0604030504040204" pitchFamily="50" charset="-128"/>
              </a:rPr>
              <a:t>月）（</a:t>
            </a:r>
            <a:r>
              <a:rPr lang="en-US" altLang="ja-JP" sz="1000" dirty="0" smtClean="0">
                <a:latin typeface="Meiryo UI" panose="020B0604030504040204" pitchFamily="50" charset="-128"/>
                <a:ea typeface="Meiryo UI" panose="020B0604030504040204" pitchFamily="50" charset="-128"/>
              </a:rPr>
              <a:t>2016</a:t>
            </a:r>
            <a:r>
              <a:rPr lang="ja-JP" altLang="en-US" sz="1000" dirty="0" smtClean="0">
                <a:latin typeface="Meiryo UI" panose="020B0604030504040204" pitchFamily="50" charset="-128"/>
                <a:ea typeface="Meiryo UI" panose="020B0604030504040204" pitchFamily="50" charset="-128"/>
              </a:rPr>
              <a:t>（平成</a:t>
            </a:r>
            <a:r>
              <a:rPr lang="en-US" altLang="ja-JP" sz="1000" dirty="0" smtClean="0">
                <a:latin typeface="Meiryo UI" panose="020B0604030504040204" pitchFamily="50" charset="-128"/>
                <a:ea typeface="Meiryo UI" panose="020B0604030504040204" pitchFamily="50" charset="-128"/>
              </a:rPr>
              <a:t>28</a:t>
            </a:r>
            <a:r>
              <a:rPr lang="ja-JP" altLang="en-US" sz="1000" dirty="0" smtClean="0">
                <a:latin typeface="Meiryo UI" panose="020B0604030504040204" pitchFamily="50" charset="-128"/>
                <a:ea typeface="Meiryo UI" panose="020B0604030504040204" pitchFamily="50" charset="-128"/>
              </a:rPr>
              <a:t>）年</a:t>
            </a:r>
            <a:r>
              <a:rPr lang="en-US" altLang="ja-JP" sz="1000" dirty="0" smtClean="0">
                <a:latin typeface="Meiryo UI" panose="020B0604030504040204" pitchFamily="50" charset="-128"/>
                <a:ea typeface="Meiryo UI" panose="020B0604030504040204" pitchFamily="50" charset="-128"/>
              </a:rPr>
              <a:t>12</a:t>
            </a:r>
            <a:r>
              <a:rPr lang="ja-JP" altLang="en-US" sz="1000" dirty="0" smtClean="0">
                <a:latin typeface="Meiryo UI" panose="020B0604030504040204" pitchFamily="50" charset="-128"/>
                <a:ea typeface="Meiryo UI" panose="020B0604030504040204" pitchFamily="50" charset="-128"/>
              </a:rPr>
              <a:t>月一部追記）」を基に作成）</a:t>
            </a:r>
            <a:endParaRPr lang="en-US" altLang="ja-JP" sz="1000" dirty="0">
              <a:latin typeface="Meiryo UI" panose="020B0604030504040204" pitchFamily="50" charset="-128"/>
              <a:ea typeface="Meiryo UI" panose="020B0604030504040204" pitchFamily="50" charset="-128"/>
            </a:endParaRPr>
          </a:p>
        </p:txBody>
      </p:sp>
      <p:sp>
        <p:nvSpPr>
          <p:cNvPr id="8" name="テキスト ボックス 7"/>
          <p:cNvSpPr txBox="1"/>
          <p:nvPr/>
        </p:nvSpPr>
        <p:spPr>
          <a:xfrm>
            <a:off x="243160" y="4026388"/>
            <a:ext cx="6212978" cy="338554"/>
          </a:xfrm>
          <a:prstGeom prst="rect">
            <a:avLst/>
          </a:prstGeom>
          <a:noFill/>
        </p:spPr>
        <p:txBody>
          <a:bodyPr wrap="square" rtlCol="0">
            <a:spAutoFit/>
          </a:bodyPr>
          <a:lstStyle/>
          <a:p>
            <a:r>
              <a:rPr lang="en-US" altLang="ja-JP" sz="1600" dirty="0">
                <a:latin typeface="Meiryo UI" panose="020B0604030504040204" pitchFamily="50" charset="-128"/>
                <a:ea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rPr>
              <a:t>水道事業における業務範囲と民間活用に係る連携形態との関係図</a:t>
            </a:r>
            <a:r>
              <a:rPr kumimoji="1" lang="en-US" altLang="ja-JP" sz="1600" dirty="0" smtClean="0">
                <a:latin typeface="Meiryo UI" panose="020B0604030504040204" pitchFamily="50" charset="-128"/>
                <a:ea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endParaRPr>
          </a:p>
        </p:txBody>
      </p:sp>
      <p:cxnSp>
        <p:nvCxnSpPr>
          <p:cNvPr id="13" name="直線コネクタ 12"/>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正方形/長方形 11"/>
          <p:cNvSpPr/>
          <p:nvPr/>
        </p:nvSpPr>
        <p:spPr>
          <a:xfrm>
            <a:off x="145066" y="682824"/>
            <a:ext cx="1663251" cy="338554"/>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（取　　組）</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p:cNvPicPr>
            <a:picLocks noChangeAspect="1"/>
          </p:cNvPicPr>
          <p:nvPr/>
        </p:nvPicPr>
        <p:blipFill>
          <a:blip r:embed="rId2"/>
          <a:stretch>
            <a:fillRect/>
          </a:stretch>
        </p:blipFill>
        <p:spPr>
          <a:xfrm>
            <a:off x="765864" y="4450718"/>
            <a:ext cx="5946792" cy="2824141"/>
          </a:xfrm>
          <a:prstGeom prst="rect">
            <a:avLst/>
          </a:prstGeom>
        </p:spPr>
      </p:pic>
      <p:sp>
        <p:nvSpPr>
          <p:cNvPr id="5" name="スライド番号プレースホルダー 4"/>
          <p:cNvSpPr>
            <a:spLocks noGrp="1"/>
          </p:cNvSpPr>
          <p:nvPr>
            <p:ph type="sldNum" sz="quarter" idx="12"/>
          </p:nvPr>
        </p:nvSpPr>
        <p:spPr/>
        <p:txBody>
          <a:bodyPr/>
          <a:lstStyle/>
          <a:p>
            <a:fld id="{138CA411-231B-42B9-AF63-97A64194AA60}" type="slidenum">
              <a:rPr lang="ja-JP" altLang="en-US" smtClean="0"/>
              <a:pPr/>
              <a:t>284</a:t>
            </a:fld>
            <a:endParaRPr lang="ja-JP" altLang="en-US"/>
          </a:p>
        </p:txBody>
      </p:sp>
    </p:spTree>
    <p:extLst>
      <p:ext uri="{BB962C8B-B14F-4D97-AF65-F5344CB8AC3E}">
        <p14:creationId xmlns:p14="http://schemas.microsoft.com/office/powerpoint/2010/main" val="258329013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p:cNvSpPr txBox="1"/>
          <p:nvPr/>
        </p:nvSpPr>
        <p:spPr>
          <a:xfrm>
            <a:off x="2536322" y="72242"/>
            <a:ext cx="3919816"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rPr>
              <a:t>④ 下水道</a:t>
            </a:r>
            <a:endParaRPr lang="ja-JP" altLang="en-US" sz="20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11603" y="14928"/>
            <a:ext cx="2505795" cy="257369"/>
          </a:xfrm>
          <a:prstGeom prst="rect">
            <a:avLst/>
          </a:prstGeom>
          <a:noFill/>
        </p:spPr>
        <p:txBody>
          <a:bodyPr wrap="square" lIns="36000" tIns="36000" rIns="36000" bIns="36000" rtlCol="0">
            <a:noAutofit/>
          </a:bodyPr>
          <a:lstStyle/>
          <a:p>
            <a:r>
              <a:rPr lang="ja-JP" altLang="en-US" sz="1200" dirty="0">
                <a:latin typeface="Meiryo UI" panose="020B0604030504040204" pitchFamily="50" charset="-128"/>
                <a:ea typeface="Meiryo UI" panose="020B0604030504040204" pitchFamily="50" charset="-128"/>
              </a:rPr>
              <a:t>７　</a:t>
            </a:r>
            <a:r>
              <a:rPr lang="ja-JP" altLang="en-US" sz="1200" dirty="0" smtClean="0">
                <a:latin typeface="Meiryo UI" panose="020B0604030504040204" pitchFamily="50" charset="-128"/>
                <a:ea typeface="Meiryo UI" panose="020B0604030504040204" pitchFamily="50" charset="-128"/>
              </a:rPr>
              <a:t>具体的な取組と成果 （民営化）</a:t>
            </a:r>
            <a:endParaRPr lang="ja-JP" altLang="en-US" sz="1200" dirty="0">
              <a:latin typeface="Meiryo UI" panose="020B0604030504040204" pitchFamily="50" charset="-128"/>
              <a:ea typeface="Meiryo UI" panose="020B0604030504040204" pitchFamily="50" charset="-128"/>
            </a:endParaRPr>
          </a:p>
        </p:txBody>
      </p:sp>
      <p:cxnSp>
        <p:nvCxnSpPr>
          <p:cNvPr id="13" name="直線コネクタ 12"/>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角丸四角形 38"/>
          <p:cNvSpPr/>
          <p:nvPr/>
        </p:nvSpPr>
        <p:spPr>
          <a:xfrm>
            <a:off x="300244" y="2099310"/>
            <a:ext cx="2727619" cy="3928857"/>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角丸四角形 39"/>
          <p:cNvSpPr/>
          <p:nvPr/>
        </p:nvSpPr>
        <p:spPr>
          <a:xfrm>
            <a:off x="6070303" y="2099310"/>
            <a:ext cx="2814391" cy="3928857"/>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331472" y="1097857"/>
            <a:ext cx="8648755" cy="338554"/>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○使用水量減少による減収と、老朽施設の改築・</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更新の増加等から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、経営環境は厳しさを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増す</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213306" y="2235786"/>
            <a:ext cx="1988981" cy="338554"/>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当初</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の方向性）</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6067353" y="2234706"/>
            <a:ext cx="2869342"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現在の状況</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年度末）</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3151627" y="2931877"/>
            <a:ext cx="2828037" cy="2964914"/>
          </a:xfrm>
          <a:prstGeom prst="rect">
            <a:avLst/>
          </a:prstGeom>
          <a:noFill/>
        </p:spPr>
        <p:txBody>
          <a:bodyPr wrap="square" rtlCol="0">
            <a:spAutoFit/>
          </a:bodyPr>
          <a:lstStyle/>
          <a:p>
            <a:pPr marL="177800" indent="-177800">
              <a:lnSpc>
                <a:spcPts val="1400"/>
              </a:lnSpc>
              <a:defRPr/>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一財</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都市技術</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センターに</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運転維持管理業務</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を包括委託（西部方面）</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2013.4</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defRPr/>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defRPr/>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●委託</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範囲を</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市内全域</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拡大</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2014.4</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defRPr/>
            </a:pP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●クリアウォーター</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（株）を</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設立</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defRPr/>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2016.7</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defRPr/>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defRPr/>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●同社へ運転維持管理に携わる職員を転籍</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2017.3</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末）</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defRPr/>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defRPr/>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●同社に運転</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維持管理業務</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を包括</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委託</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2017.4</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defRPr/>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ホームベース 45"/>
          <p:cNvSpPr/>
          <p:nvPr/>
        </p:nvSpPr>
        <p:spPr>
          <a:xfrm>
            <a:off x="3302760" y="2144235"/>
            <a:ext cx="2508235" cy="600504"/>
          </a:xfrm>
          <a:prstGeom prst="homePlate">
            <a:avLst>
              <a:gd name="adj" fmla="val 4545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145066" y="746324"/>
            <a:ext cx="1663251" cy="338554"/>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（背　　景）</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6238999" y="2774093"/>
            <a:ext cx="2526049" cy="3046988"/>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クリアウォーター</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OSAKA</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（株</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運転維持管理業務を包括委託し、コスト縮減を拡大するとともに、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国内外への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事業</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展開に向けて取組み中。</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コンセッションの導入をめざし、段階的に進めるスキームも含めて多様なバリエーションについて検討中。</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399337" y="2692550"/>
            <a:ext cx="2644114" cy="2800767"/>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市民サービスの維持・向上を目的として、民間の経営手法の導入による収益性の向上と大阪市の技術・ノウハウを活かした国内外事業展開をはかるた</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め、まずは新組織を設立し、上下分離方式で新組織による下水道施設の運転維持管理の包括</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委託を実施、最終的にコンセッションの</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導入を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めざす。</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285</a:t>
            </a:fld>
            <a:endParaRPr lang="ja-JP" altLang="en-US"/>
          </a:p>
        </p:txBody>
      </p:sp>
    </p:spTree>
    <p:extLst>
      <p:ext uri="{BB962C8B-B14F-4D97-AF65-F5344CB8AC3E}">
        <p14:creationId xmlns:p14="http://schemas.microsoft.com/office/powerpoint/2010/main" val="36267678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520926"/>
            <a:ext cx="2177199"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　主な改革取組み</a:t>
            </a: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365994" y="1076186"/>
            <a:ext cx="8382224" cy="816762"/>
          </a:xfrm>
          <a:prstGeom prst="rect">
            <a:avLst/>
          </a:prstGeom>
        </p:spPr>
        <p:txBody>
          <a:bodyPr wrap="square">
            <a:spAutoFit/>
          </a:bodyPr>
          <a:lstStyle/>
          <a:p>
            <a:pPr marL="0" marR="0" lvl="0" indent="0" algn="l" defTabSz="957700" rtl="0" eaLnBrk="1" fontAlgn="auto" latinLnBrk="0" hangingPunct="1">
              <a:lnSpc>
                <a:spcPct val="150000"/>
              </a:lnSpc>
              <a:spcBef>
                <a:spcPts val="0"/>
              </a:spcBef>
              <a:spcAft>
                <a:spcPts val="0"/>
              </a:spcAft>
              <a:buClrTx/>
              <a:buSzTx/>
              <a:buFontTx/>
              <a:buNone/>
              <a:tabLst/>
              <a:defRPr/>
            </a:pPr>
            <a:r>
              <a:rPr kumimoji="1" lang="ja-JP" altLang="en-US" sz="1569" b="0" i="0" u="none" strike="noStrike" kern="1200" cap="none" spc="0" normalizeH="0" baseline="0" noProof="0" dirty="0" smtClean="0">
                <a:ln>
                  <a:noFill/>
                </a:ln>
                <a:effectLst/>
                <a:uLnTx/>
                <a:uFillTx/>
                <a:latin typeface="Meiryo UI"/>
                <a:ea typeface="Meiryo UI"/>
                <a:cs typeface="+mn-cs"/>
              </a:rPr>
              <a:t>○</a:t>
            </a:r>
            <a:r>
              <a:rPr kumimoji="1" lang="en-US" altLang="ja-JP" sz="1569" b="0" i="0" u="none" strike="noStrike" kern="1200" cap="none" spc="0" normalizeH="0" baseline="0" noProof="0" dirty="0" smtClean="0">
                <a:ln>
                  <a:noFill/>
                </a:ln>
                <a:effectLst/>
                <a:uLnTx/>
                <a:uFillTx/>
                <a:latin typeface="Meiryo UI"/>
                <a:ea typeface="Meiryo UI"/>
                <a:cs typeface="+mn-cs"/>
              </a:rPr>
              <a:t>2008</a:t>
            </a:r>
            <a:r>
              <a:rPr kumimoji="1" lang="ja-JP" altLang="en-US" sz="1569" b="0" i="0" u="none" strike="noStrike" kern="1200" cap="none" spc="0" normalizeH="0" baseline="0" noProof="0" dirty="0" smtClean="0">
                <a:ln>
                  <a:noFill/>
                </a:ln>
                <a:effectLst/>
                <a:uLnTx/>
                <a:uFillTx/>
                <a:latin typeface="Meiryo UI"/>
                <a:ea typeface="Meiryo UI"/>
                <a:cs typeface="+mn-cs"/>
              </a:rPr>
              <a:t>年に、知事が伊丹</a:t>
            </a:r>
            <a:r>
              <a:rPr kumimoji="1" lang="ja-JP" altLang="en-US" sz="1569" b="0" i="0" u="none" strike="noStrike" kern="1200" cap="none" spc="0" normalizeH="0" baseline="0" noProof="0" dirty="0">
                <a:ln>
                  <a:noFill/>
                </a:ln>
                <a:effectLst/>
                <a:uLnTx/>
                <a:uFillTx/>
                <a:latin typeface="Meiryo UI"/>
                <a:ea typeface="Meiryo UI"/>
                <a:cs typeface="+mn-cs"/>
              </a:rPr>
              <a:t>空港の廃止も視野に、関空の財務状況等に</a:t>
            </a:r>
            <a:r>
              <a:rPr kumimoji="1" lang="ja-JP" altLang="en-US" sz="1569" b="0" i="0" u="none" strike="noStrike" kern="1200" cap="none" spc="0" normalizeH="0" baseline="0" noProof="0" dirty="0" smtClean="0">
                <a:ln>
                  <a:noFill/>
                </a:ln>
                <a:effectLst/>
                <a:uLnTx/>
                <a:uFillTx/>
                <a:latin typeface="Meiryo UI"/>
                <a:ea typeface="Meiryo UI"/>
                <a:cs typeface="+mn-cs"/>
              </a:rPr>
              <a:t>ついて</a:t>
            </a:r>
            <a:r>
              <a:rPr kumimoji="1" lang="ja-JP" altLang="en-US" sz="1569" b="1" i="0" u="none" strike="noStrike" kern="1200" cap="none" spc="0" normalizeH="0" baseline="0" noProof="0" dirty="0" smtClean="0">
                <a:ln>
                  <a:noFill/>
                </a:ln>
                <a:effectLst/>
                <a:uLnTx/>
                <a:uFillTx/>
                <a:latin typeface="Meiryo UI"/>
                <a:ea typeface="Meiryo UI"/>
                <a:cs typeface="+mn-cs"/>
              </a:rPr>
              <a:t>国家</a:t>
            </a:r>
            <a:r>
              <a:rPr kumimoji="1" lang="ja-JP" altLang="en-US" sz="1569" b="1" i="0" u="none" strike="noStrike" kern="1200" cap="none" spc="0" normalizeH="0" baseline="0" noProof="0" dirty="0">
                <a:ln>
                  <a:noFill/>
                </a:ln>
                <a:effectLst/>
                <a:uLnTx/>
                <a:uFillTx/>
                <a:latin typeface="Meiryo UI"/>
                <a:ea typeface="Meiryo UI"/>
                <a:cs typeface="+mn-cs"/>
              </a:rPr>
              <a:t>レベルの課題と</a:t>
            </a:r>
            <a:r>
              <a:rPr kumimoji="1" lang="ja-JP" altLang="en-US" sz="1569" b="1" i="0" u="none" strike="noStrike" kern="1200" cap="none" spc="0" normalizeH="0" baseline="0" noProof="0" dirty="0" smtClean="0">
                <a:ln>
                  <a:noFill/>
                </a:ln>
                <a:effectLst/>
                <a:uLnTx/>
                <a:uFillTx/>
                <a:latin typeface="Meiryo UI"/>
                <a:ea typeface="Meiryo UI"/>
                <a:cs typeface="+mn-cs"/>
              </a:rPr>
              <a:t>して</a:t>
            </a:r>
            <a:endParaRPr kumimoji="1" lang="en-US" altLang="ja-JP" sz="1569" b="1" i="0" u="none" strike="noStrike" kern="1200" cap="none" spc="0" normalizeH="0" baseline="0" noProof="0" dirty="0" smtClean="0">
              <a:ln>
                <a:noFill/>
              </a:ln>
              <a:effectLst/>
              <a:uLnTx/>
              <a:uFillTx/>
              <a:latin typeface="Meiryo UI"/>
              <a:ea typeface="Meiryo UI"/>
              <a:cs typeface="+mn-cs"/>
            </a:endParaRPr>
          </a:p>
          <a:p>
            <a:pPr marL="0" marR="0" lvl="0" indent="0" algn="l" defTabSz="957700" rtl="0" eaLnBrk="1" fontAlgn="auto" latinLnBrk="0" hangingPunct="1">
              <a:lnSpc>
                <a:spcPct val="150000"/>
              </a:lnSpc>
              <a:spcBef>
                <a:spcPts val="0"/>
              </a:spcBef>
              <a:spcAft>
                <a:spcPts val="0"/>
              </a:spcAft>
              <a:buClrTx/>
              <a:buSzTx/>
              <a:buFontTx/>
              <a:buNone/>
              <a:tabLst/>
              <a:defRPr/>
            </a:pPr>
            <a:r>
              <a:rPr lang="ja-JP" altLang="en-US" sz="1569" b="1" dirty="0">
                <a:latin typeface="Meiryo UI"/>
                <a:ea typeface="Meiryo UI"/>
              </a:rPr>
              <a:t>　</a:t>
            </a:r>
            <a:r>
              <a:rPr kumimoji="1" lang="ja-JP" altLang="en-US" sz="1569" b="1" i="0" u="none" strike="noStrike" kern="1200" cap="none" spc="0" normalizeH="0" baseline="0" noProof="0" dirty="0" smtClean="0">
                <a:ln>
                  <a:noFill/>
                </a:ln>
                <a:effectLst/>
                <a:uLnTx/>
                <a:uFillTx/>
                <a:latin typeface="Meiryo UI"/>
                <a:ea typeface="Meiryo UI"/>
                <a:cs typeface="+mn-cs"/>
              </a:rPr>
              <a:t>国に問題提起。</a:t>
            </a:r>
            <a:r>
              <a:rPr kumimoji="1" lang="ja-JP" altLang="en-US" sz="1569" i="0" u="none" strike="noStrike" kern="1200" cap="none" spc="0" normalizeH="0" baseline="0" noProof="0" dirty="0" smtClean="0">
                <a:ln>
                  <a:noFill/>
                </a:ln>
                <a:effectLst/>
                <a:uLnTx/>
                <a:uFillTx/>
                <a:latin typeface="Meiryo UI"/>
                <a:ea typeface="Meiryo UI"/>
              </a:rPr>
              <a:t>これを契機とした議論を</a:t>
            </a:r>
            <a:r>
              <a:rPr lang="ja-JP" altLang="en-US" sz="1569" dirty="0">
                <a:latin typeface="Meiryo UI"/>
                <a:ea typeface="Meiryo UI"/>
              </a:rPr>
              <a:t>踏まえ、</a:t>
            </a:r>
            <a:r>
              <a:rPr lang="ja-JP" altLang="en-US" sz="1569" b="1" dirty="0">
                <a:latin typeface="Meiryo UI"/>
                <a:ea typeface="Meiryo UI"/>
              </a:rPr>
              <a:t>国が関空・伊丹両空港を統合する方針を</a:t>
            </a:r>
            <a:r>
              <a:rPr lang="ja-JP" altLang="en-US" sz="1569" b="1" dirty="0" smtClean="0">
                <a:latin typeface="Meiryo UI"/>
                <a:ea typeface="Meiryo UI"/>
              </a:rPr>
              <a:t>決定。</a:t>
            </a:r>
            <a:endParaRPr kumimoji="1" lang="en-US" altLang="ja-JP" sz="1569" b="0" i="0" u="none" strike="noStrike" kern="1200" cap="none" spc="0" normalizeH="0" baseline="0" noProof="0" dirty="0">
              <a:ln>
                <a:noFill/>
              </a:ln>
              <a:effectLst/>
              <a:uLnTx/>
              <a:uFillTx/>
              <a:latin typeface="Meiryo UI"/>
              <a:ea typeface="Meiryo UI"/>
            </a:endParaRPr>
          </a:p>
        </p:txBody>
      </p:sp>
      <p:graphicFrame>
        <p:nvGraphicFramePr>
          <p:cNvPr id="4" name="表 3"/>
          <p:cNvGraphicFramePr>
            <a:graphicFrameLocks noGrp="1"/>
          </p:cNvGraphicFramePr>
          <p:nvPr>
            <p:extLst/>
          </p:nvPr>
        </p:nvGraphicFramePr>
        <p:xfrm>
          <a:off x="979795" y="2244403"/>
          <a:ext cx="7184409" cy="3747080"/>
        </p:xfrm>
        <a:graphic>
          <a:graphicData uri="http://schemas.openxmlformats.org/drawingml/2006/table">
            <a:tbl>
              <a:tblPr firstRow="1" bandRow="1">
                <a:tableStyleId>{5940675A-B579-460E-94D1-54222C63F5DA}</a:tableStyleId>
              </a:tblPr>
              <a:tblGrid>
                <a:gridCol w="1292121">
                  <a:extLst>
                    <a:ext uri="{9D8B030D-6E8A-4147-A177-3AD203B41FA5}">
                      <a16:colId xmlns="" xmlns:a16="http://schemas.microsoft.com/office/drawing/2014/main" val="1130108050"/>
                    </a:ext>
                  </a:extLst>
                </a:gridCol>
                <a:gridCol w="5892288">
                  <a:extLst>
                    <a:ext uri="{9D8B030D-6E8A-4147-A177-3AD203B41FA5}">
                      <a16:colId xmlns="" xmlns:a16="http://schemas.microsoft.com/office/drawing/2014/main" val="434019119"/>
                    </a:ext>
                  </a:extLst>
                </a:gridCol>
              </a:tblGrid>
              <a:tr h="418610">
                <a:tc>
                  <a:txBody>
                    <a:bodyPr/>
                    <a:lstStyle/>
                    <a:p>
                      <a:r>
                        <a:rPr kumimoji="1" lang="en-US" altLang="ja-JP" sz="1400" dirty="0" smtClean="0">
                          <a:solidFill>
                            <a:schemeClr val="tx1"/>
                          </a:solidFill>
                          <a:latin typeface="Meiryo UI" panose="020B0604030504040204" pitchFamily="50" charset="-128"/>
                          <a:ea typeface="Meiryo UI" panose="020B0604030504040204" pitchFamily="50" charset="-128"/>
                        </a:rPr>
                        <a:t>2008.7</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知事が</a:t>
                      </a:r>
                      <a:r>
                        <a:rPr kumimoji="1" lang="ja-JP" altLang="en-US" sz="1400" b="1" dirty="0" smtClean="0">
                          <a:solidFill>
                            <a:schemeClr val="tx1"/>
                          </a:solidFill>
                          <a:latin typeface="Meiryo UI" panose="020B0604030504040204" pitchFamily="50" charset="-128"/>
                          <a:ea typeface="Meiryo UI" panose="020B0604030504040204" pitchFamily="50" charset="-128"/>
                        </a:rPr>
                        <a:t>伊丹空港の廃止も視野に、関西</a:t>
                      </a:r>
                      <a:r>
                        <a:rPr kumimoji="1" lang="en-US" altLang="ja-JP" sz="1400" b="1" dirty="0" smtClean="0">
                          <a:solidFill>
                            <a:schemeClr val="tx1"/>
                          </a:solidFill>
                          <a:latin typeface="Meiryo UI" panose="020B0604030504040204" pitchFamily="50" charset="-128"/>
                          <a:ea typeface="Meiryo UI" panose="020B0604030504040204" pitchFamily="50" charset="-128"/>
                        </a:rPr>
                        <a:t>3</a:t>
                      </a:r>
                      <a:r>
                        <a:rPr kumimoji="1" lang="ja-JP" altLang="en-US" sz="1400" b="1" dirty="0" smtClean="0">
                          <a:solidFill>
                            <a:schemeClr val="tx1"/>
                          </a:solidFill>
                          <a:latin typeface="Meiryo UI" panose="020B0604030504040204" pitchFamily="50" charset="-128"/>
                          <a:ea typeface="Meiryo UI" panose="020B0604030504040204" pitchFamily="50" charset="-128"/>
                        </a:rPr>
                        <a:t>空港のあり方を検討</a:t>
                      </a:r>
                      <a:r>
                        <a:rPr kumimoji="1" lang="ja-JP" altLang="en-US" sz="1400" dirty="0" smtClean="0">
                          <a:solidFill>
                            <a:schemeClr val="tx1"/>
                          </a:solidFill>
                          <a:latin typeface="Meiryo UI" panose="020B0604030504040204" pitchFamily="50" charset="-128"/>
                          <a:ea typeface="Meiryo UI" panose="020B0604030504040204" pitchFamily="50" charset="-128"/>
                        </a:rPr>
                        <a:t>することを発表</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 xmlns:a16="http://schemas.microsoft.com/office/drawing/2014/main" val="1812583561"/>
                  </a:ext>
                </a:extLst>
              </a:tr>
              <a:tr h="418610">
                <a:tc>
                  <a:txBody>
                    <a:bodyPr/>
                    <a:lstStyle/>
                    <a:p>
                      <a:r>
                        <a:rPr kumimoji="1" lang="en-US" altLang="ja-JP" sz="1400" dirty="0" smtClean="0">
                          <a:solidFill>
                            <a:schemeClr val="tx1"/>
                          </a:solidFill>
                          <a:latin typeface="Meiryo UI" panose="020B0604030504040204" pitchFamily="50" charset="-128"/>
                          <a:ea typeface="Meiryo UI" panose="020B0604030504040204" pitchFamily="50" charset="-128"/>
                        </a:rPr>
                        <a:t>2009.9</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関西</a:t>
                      </a:r>
                      <a:r>
                        <a:rPr kumimoji="1" lang="en-US" altLang="ja-JP" sz="1400" dirty="0" smtClean="0">
                          <a:solidFill>
                            <a:schemeClr val="tx1"/>
                          </a:solidFill>
                          <a:latin typeface="Meiryo UI" panose="020B0604030504040204" pitchFamily="50" charset="-128"/>
                          <a:ea typeface="Meiryo UI" panose="020B0604030504040204" pitchFamily="50" charset="-128"/>
                        </a:rPr>
                        <a:t>3</a:t>
                      </a:r>
                      <a:r>
                        <a:rPr kumimoji="1" lang="ja-JP" altLang="en-US" sz="1400" dirty="0" smtClean="0">
                          <a:solidFill>
                            <a:schemeClr val="tx1"/>
                          </a:solidFill>
                          <a:latin typeface="Meiryo UI" panose="020B0604030504040204" pitchFamily="50" charset="-128"/>
                          <a:ea typeface="Meiryo UI" panose="020B0604030504040204" pitchFamily="50" charset="-128"/>
                        </a:rPr>
                        <a:t>空港懇談会で</a:t>
                      </a:r>
                      <a:r>
                        <a:rPr kumimoji="1" lang="en-US" altLang="ja-JP" sz="1400" dirty="0" smtClean="0">
                          <a:solidFill>
                            <a:schemeClr val="tx1"/>
                          </a:solidFill>
                          <a:latin typeface="Meiryo UI" panose="020B0604030504040204" pitchFamily="50" charset="-128"/>
                          <a:ea typeface="Meiryo UI" panose="020B0604030504040204" pitchFamily="50" charset="-128"/>
                        </a:rPr>
                        <a:t>3</a:t>
                      </a:r>
                      <a:r>
                        <a:rPr kumimoji="1" lang="ja-JP" altLang="en-US" sz="1400" dirty="0" smtClean="0">
                          <a:solidFill>
                            <a:schemeClr val="tx1"/>
                          </a:solidFill>
                          <a:latin typeface="Meiryo UI" panose="020B0604030504040204" pitchFamily="50" charset="-128"/>
                          <a:ea typeface="Meiryo UI" panose="020B0604030504040204" pitchFamily="50" charset="-128"/>
                        </a:rPr>
                        <a:t>空港のあり方について議論</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 xmlns:a16="http://schemas.microsoft.com/office/drawing/2014/main" val="2166183687"/>
                  </a:ext>
                </a:extLst>
              </a:tr>
              <a:tr h="418610">
                <a:tc>
                  <a:txBody>
                    <a:bodyPr/>
                    <a:lstStyle/>
                    <a:p>
                      <a:r>
                        <a:rPr kumimoji="1" lang="en-US" altLang="ja-JP" sz="1400" dirty="0" smtClean="0">
                          <a:solidFill>
                            <a:schemeClr val="tx1"/>
                          </a:solidFill>
                          <a:latin typeface="Meiryo UI" panose="020B0604030504040204" pitchFamily="50" charset="-128"/>
                          <a:ea typeface="Meiryo UI" panose="020B0604030504040204" pitchFamily="50" charset="-128"/>
                        </a:rPr>
                        <a:t>2009.11</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国の「事業仕分け」で、伊丹空港を含めた抜本的解決策が得られるまで、</a:t>
                      </a:r>
                      <a:r>
                        <a:rPr kumimoji="1" lang="ja-JP" altLang="en-US" sz="1400" b="1" dirty="0" smtClean="0">
                          <a:solidFill>
                            <a:schemeClr val="tx1"/>
                          </a:solidFill>
                          <a:latin typeface="Meiryo UI" panose="020B0604030504040204" pitchFamily="50" charset="-128"/>
                          <a:ea typeface="Meiryo UI" panose="020B0604030504040204" pitchFamily="50" charset="-128"/>
                        </a:rPr>
                        <a:t>関空への政府補給金が凍結</a:t>
                      </a:r>
                      <a:endParaRPr kumimoji="1" lang="en-US" altLang="ja-JP" sz="1400" b="1" dirty="0" smtClean="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 xmlns:a16="http://schemas.microsoft.com/office/drawing/2014/main" val="3857793002"/>
                  </a:ext>
                </a:extLst>
              </a:tr>
              <a:tr h="418610">
                <a:tc>
                  <a:txBody>
                    <a:bodyPr/>
                    <a:lstStyle/>
                    <a:p>
                      <a:r>
                        <a:rPr kumimoji="1" lang="en-US" altLang="ja-JP" sz="1400" dirty="0" smtClean="0">
                          <a:solidFill>
                            <a:schemeClr val="tx1"/>
                          </a:solidFill>
                          <a:latin typeface="Meiryo UI" panose="020B0604030504040204" pitchFamily="50" charset="-128"/>
                          <a:ea typeface="Meiryo UI" panose="020B0604030504040204" pitchFamily="50" charset="-128"/>
                        </a:rPr>
                        <a:t>2009.12</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知事が国土交通省成長戦略会議の場で、「関空・伊丹プロジェクト」を提唱し、</a:t>
                      </a:r>
                      <a:r>
                        <a:rPr kumimoji="1" lang="ja-JP" altLang="en-US" sz="1400" b="1" dirty="0" smtClean="0">
                          <a:solidFill>
                            <a:schemeClr val="tx1"/>
                          </a:solidFill>
                          <a:latin typeface="Meiryo UI" panose="020B0604030504040204" pitchFamily="50" charset="-128"/>
                          <a:ea typeface="Meiryo UI" panose="020B0604030504040204" pitchFamily="50" charset="-128"/>
                        </a:rPr>
                        <a:t>関空の財務構造改善と国際ハブ化に向けて問題提起</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 xmlns:a16="http://schemas.microsoft.com/office/drawing/2014/main" val="1770566870"/>
                  </a:ext>
                </a:extLst>
              </a:tr>
              <a:tr h="418610">
                <a:tc>
                  <a:txBody>
                    <a:bodyPr/>
                    <a:lstStyle/>
                    <a:p>
                      <a:r>
                        <a:rPr kumimoji="1" lang="en-US" altLang="ja-JP" sz="1400" dirty="0" smtClean="0">
                          <a:solidFill>
                            <a:schemeClr val="tx1"/>
                          </a:solidFill>
                          <a:latin typeface="Meiryo UI" panose="020B0604030504040204" pitchFamily="50" charset="-128"/>
                          <a:ea typeface="Meiryo UI" panose="020B0604030504040204" pitchFamily="50" charset="-128"/>
                        </a:rPr>
                        <a:t>2010.5</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上記議論を踏まえ、</a:t>
                      </a:r>
                      <a:r>
                        <a:rPr kumimoji="1" lang="ja-JP" altLang="en-US" sz="1400" b="1" dirty="0" smtClean="0">
                          <a:solidFill>
                            <a:schemeClr val="tx1"/>
                          </a:solidFill>
                          <a:latin typeface="Meiryo UI" panose="020B0604030504040204" pitchFamily="50" charset="-128"/>
                          <a:ea typeface="Meiryo UI" panose="020B0604030504040204" pitchFamily="50" charset="-128"/>
                        </a:rPr>
                        <a:t>国が関空・伊丹両空港を統合する方針を決定</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 xmlns:a16="http://schemas.microsoft.com/office/drawing/2014/main" val="1940377960"/>
                  </a:ext>
                </a:extLst>
              </a:tr>
              <a:tr h="418610">
                <a:tc>
                  <a:txBody>
                    <a:bodyPr/>
                    <a:lstStyle/>
                    <a:p>
                      <a:r>
                        <a:rPr kumimoji="1" lang="en-US" altLang="ja-JP" sz="1400" dirty="0" smtClean="0">
                          <a:solidFill>
                            <a:schemeClr val="tx1"/>
                          </a:solidFill>
                          <a:latin typeface="Meiryo UI" panose="020B0604030504040204" pitchFamily="50" charset="-128"/>
                          <a:ea typeface="Meiryo UI" panose="020B0604030504040204" pitchFamily="50" charset="-128"/>
                        </a:rPr>
                        <a:t>2010.6</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関空への政府補給金の執行凍結解除</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 xmlns:a16="http://schemas.microsoft.com/office/drawing/2014/main" val="126583597"/>
                  </a:ext>
                </a:extLst>
              </a:tr>
              <a:tr h="418610">
                <a:tc>
                  <a:txBody>
                    <a:bodyPr/>
                    <a:lstStyle/>
                    <a:p>
                      <a:r>
                        <a:rPr kumimoji="1" lang="en-US" altLang="ja-JP" sz="1400" dirty="0" smtClean="0">
                          <a:solidFill>
                            <a:schemeClr val="tx1"/>
                          </a:solidFill>
                          <a:latin typeface="Meiryo UI" panose="020B0604030504040204" pitchFamily="50" charset="-128"/>
                          <a:ea typeface="Meiryo UI" panose="020B0604030504040204" pitchFamily="50" charset="-128"/>
                        </a:rPr>
                        <a:t>2010.9</a:t>
                      </a:r>
                      <a:r>
                        <a:rPr kumimoji="1" lang="ja-JP" altLang="en-US" sz="1400" dirty="0" smtClean="0">
                          <a:solidFill>
                            <a:schemeClr val="tx1"/>
                          </a:solidFill>
                          <a:latin typeface="Meiryo UI" panose="020B0604030504040204" pitchFamily="50" charset="-128"/>
                          <a:ea typeface="Meiryo UI" panose="020B0604030504040204" pitchFamily="50" charset="-128"/>
                        </a:rPr>
                        <a:t>～</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400" b="1" dirty="0" smtClean="0">
                          <a:solidFill>
                            <a:schemeClr val="tx1"/>
                          </a:solidFill>
                          <a:latin typeface="Meiryo UI" panose="020B0604030504040204" pitchFamily="50" charset="-128"/>
                          <a:ea typeface="Meiryo UI" panose="020B0604030504040204" pitchFamily="50" charset="-128"/>
                        </a:rPr>
                        <a:t>国と地元で統合スキームを議論</a:t>
                      </a:r>
                      <a:endParaRPr kumimoji="1" lang="en-US" altLang="ja-JP" sz="1400" dirty="0" smtClean="0">
                        <a:solidFill>
                          <a:schemeClr val="tx1"/>
                        </a:solidFill>
                        <a:latin typeface="Meiryo UI" panose="020B0604030504040204" pitchFamily="50" charset="-128"/>
                        <a:ea typeface="Meiryo UI" panose="020B0604030504040204" pitchFamily="50" charset="-128"/>
                      </a:endParaRPr>
                    </a:p>
                    <a:p>
                      <a:r>
                        <a:rPr kumimoji="1" lang="ja-JP" altLang="en-US" sz="1400" dirty="0" smtClean="0">
                          <a:solidFill>
                            <a:schemeClr val="tx1"/>
                          </a:solidFill>
                          <a:latin typeface="Meiryo UI" panose="020B0604030504040204" pitchFamily="50" charset="-128"/>
                          <a:ea typeface="Meiryo UI" panose="020B0604030504040204" pitchFamily="50" charset="-128"/>
                        </a:rPr>
                        <a:t>府として</a:t>
                      </a:r>
                      <a:r>
                        <a:rPr kumimoji="1" lang="en-US" altLang="ja-JP" sz="1400" dirty="0" smtClean="0">
                          <a:solidFill>
                            <a:schemeClr val="tx1"/>
                          </a:solidFill>
                          <a:latin typeface="Meiryo UI" panose="020B0604030504040204" pitchFamily="50" charset="-128"/>
                          <a:ea typeface="Meiryo UI" panose="020B0604030504040204" pitchFamily="50" charset="-128"/>
                        </a:rPr>
                        <a:t>2</a:t>
                      </a:r>
                      <a:r>
                        <a:rPr kumimoji="1" lang="ja-JP" altLang="en-US" sz="1400" dirty="0" smtClean="0">
                          <a:solidFill>
                            <a:schemeClr val="tx1"/>
                          </a:solidFill>
                          <a:latin typeface="Meiryo UI" panose="020B0604030504040204" pitchFamily="50" charset="-128"/>
                          <a:ea typeface="Meiryo UI" panose="020B0604030504040204" pitchFamily="50" charset="-128"/>
                        </a:rPr>
                        <a:t>度にわたり、国土交通大臣に対して意見書を提出</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 xmlns:a16="http://schemas.microsoft.com/office/drawing/2014/main" val="1991119812"/>
                  </a:ext>
                </a:extLst>
              </a:tr>
              <a:tr h="418610">
                <a:tc>
                  <a:txBody>
                    <a:bodyPr/>
                    <a:lstStyle/>
                    <a:p>
                      <a:r>
                        <a:rPr kumimoji="1" lang="en-US" altLang="ja-JP" sz="1400" dirty="0" smtClean="0">
                          <a:solidFill>
                            <a:schemeClr val="tx1"/>
                          </a:solidFill>
                          <a:latin typeface="Meiryo UI" panose="020B0604030504040204" pitchFamily="50" charset="-128"/>
                          <a:ea typeface="Meiryo UI" panose="020B0604030504040204" pitchFamily="50" charset="-128"/>
                        </a:rPr>
                        <a:t>2011.5</a:t>
                      </a:r>
                      <a:endParaRPr kumimoji="1" lang="ja-JP" altLang="en-US" sz="1400" dirty="0">
                        <a:solidFill>
                          <a:schemeClr val="tx1"/>
                        </a:solidFill>
                        <a:latin typeface="Meiryo UI" panose="020B0604030504040204" pitchFamily="50" charset="-128"/>
                        <a:ea typeface="Meiryo UI" panose="020B0604030504040204" pitchFamily="50" charset="-128"/>
                      </a:endParaRPr>
                    </a:p>
                  </a:txBody>
                  <a:tcPr anchor="ctr"/>
                </a:tc>
                <a:tc>
                  <a:txBody>
                    <a:bodyPr/>
                    <a:lstStyle/>
                    <a:p>
                      <a:r>
                        <a:rPr kumimoji="1" lang="ja-JP" altLang="en-US" sz="1400" dirty="0" smtClean="0">
                          <a:solidFill>
                            <a:schemeClr val="tx1"/>
                          </a:solidFill>
                          <a:latin typeface="Meiryo UI" panose="020B0604030504040204" pitchFamily="50" charset="-128"/>
                          <a:ea typeface="Meiryo UI" panose="020B0604030504040204" pitchFamily="50" charset="-128"/>
                        </a:rPr>
                        <a:t>関空と伊丹空港の経営統合について定めた</a:t>
                      </a:r>
                      <a:r>
                        <a:rPr kumimoji="1" lang="ja-JP" altLang="en-US" sz="1400" b="1" dirty="0" smtClean="0">
                          <a:solidFill>
                            <a:schemeClr val="tx1"/>
                          </a:solidFill>
                          <a:latin typeface="Meiryo UI" panose="020B0604030504040204" pitchFamily="50" charset="-128"/>
                          <a:ea typeface="Meiryo UI" panose="020B0604030504040204" pitchFamily="50" charset="-128"/>
                        </a:rPr>
                        <a:t>「関西国際空港及び大阪国際空港の一体的かつ効率的な設置及び管理に関する法律」が成立</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tc>
                <a:extLst>
                  <a:ext uri="{0D108BD9-81ED-4DB2-BD59-A6C34878D82A}">
                    <a16:rowId xmlns="" xmlns:a16="http://schemas.microsoft.com/office/drawing/2014/main" val="206570463"/>
                  </a:ext>
                </a:extLst>
              </a:tr>
            </a:tbl>
          </a:graphicData>
        </a:graphic>
      </p:graphicFrame>
      <p:sp>
        <p:nvSpPr>
          <p:cNvPr id="6" name="スライド番号プレースホルダー 5"/>
          <p:cNvSpPr>
            <a:spLocks noGrp="1"/>
          </p:cNvSpPr>
          <p:nvPr>
            <p:ph type="sldNum" sz="quarter" idx="12"/>
          </p:nvPr>
        </p:nvSpPr>
        <p:spPr/>
        <p:txBody>
          <a:bodyPr/>
          <a:lstStyle/>
          <a:p>
            <a:fld id="{138CA411-231B-42B9-AF63-97A64194AA60}" type="slidenum">
              <a:rPr lang="ja-JP" altLang="en-US" smtClean="0"/>
              <a:pPr/>
              <a:t>223</a:t>
            </a:fld>
            <a:endParaRPr lang="ja-JP" altLang="en-US"/>
          </a:p>
        </p:txBody>
      </p:sp>
    </p:spTree>
    <p:extLst>
      <p:ext uri="{BB962C8B-B14F-4D97-AF65-F5344CB8AC3E}">
        <p14:creationId xmlns:p14="http://schemas.microsoft.com/office/powerpoint/2010/main" val="171367212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p:cNvSpPr txBox="1"/>
          <p:nvPr/>
        </p:nvSpPr>
        <p:spPr>
          <a:xfrm>
            <a:off x="2536322" y="72242"/>
            <a:ext cx="3919816"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rPr>
              <a:t>④ 下水道</a:t>
            </a:r>
            <a:endParaRPr lang="ja-JP" altLang="en-US" sz="20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11603" y="14928"/>
            <a:ext cx="2505795" cy="257369"/>
          </a:xfrm>
          <a:prstGeom prst="rect">
            <a:avLst/>
          </a:prstGeom>
          <a:noFill/>
        </p:spPr>
        <p:txBody>
          <a:bodyPr wrap="square" lIns="36000" tIns="36000" rIns="36000" bIns="36000" rtlCol="0">
            <a:noAutofit/>
          </a:bodyPr>
          <a:lstStyle/>
          <a:p>
            <a:r>
              <a:rPr lang="ja-JP" altLang="en-US" sz="1200" dirty="0">
                <a:latin typeface="Meiryo UI" panose="020B0604030504040204" pitchFamily="50" charset="-128"/>
                <a:ea typeface="Meiryo UI" panose="020B0604030504040204" pitchFamily="50" charset="-128"/>
              </a:rPr>
              <a:t>７　</a:t>
            </a:r>
            <a:r>
              <a:rPr lang="ja-JP" altLang="en-US" sz="1200" dirty="0" smtClean="0">
                <a:latin typeface="Meiryo UI" panose="020B0604030504040204" pitchFamily="50" charset="-128"/>
                <a:ea typeface="Meiryo UI" panose="020B0604030504040204" pitchFamily="50" charset="-128"/>
              </a:rPr>
              <a:t>具体的な取組と成果 （民営化）</a:t>
            </a:r>
            <a:endParaRPr lang="ja-JP" altLang="en-US" sz="1200" dirty="0">
              <a:latin typeface="Meiryo UI" panose="020B0604030504040204" pitchFamily="50" charset="-128"/>
              <a:ea typeface="Meiryo UI" panose="020B0604030504040204" pitchFamily="50" charset="-128"/>
            </a:endParaRPr>
          </a:p>
        </p:txBody>
      </p:sp>
      <p:cxnSp>
        <p:nvCxnSpPr>
          <p:cNvPr id="13" name="直線コネクタ 12"/>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8" name="表 7"/>
          <p:cNvGraphicFramePr>
            <a:graphicFrameLocks noGrp="1"/>
          </p:cNvGraphicFramePr>
          <p:nvPr>
            <p:extLst/>
          </p:nvPr>
        </p:nvGraphicFramePr>
        <p:xfrm>
          <a:off x="314325" y="1181100"/>
          <a:ext cx="8410092" cy="5481853"/>
        </p:xfrm>
        <a:graphic>
          <a:graphicData uri="http://schemas.openxmlformats.org/drawingml/2006/table">
            <a:tbl>
              <a:tblPr>
                <a:tableStyleId>{5940675A-B579-460E-94D1-54222C63F5DA}</a:tableStyleId>
              </a:tblPr>
              <a:tblGrid>
                <a:gridCol w="171450">
                  <a:extLst>
                    <a:ext uri="{9D8B030D-6E8A-4147-A177-3AD203B41FA5}">
                      <a16:colId xmlns="" xmlns:a16="http://schemas.microsoft.com/office/drawing/2014/main" val="20000"/>
                    </a:ext>
                  </a:extLst>
                </a:gridCol>
                <a:gridCol w="1424910">
                  <a:extLst>
                    <a:ext uri="{9D8B030D-6E8A-4147-A177-3AD203B41FA5}">
                      <a16:colId xmlns="" xmlns:a16="http://schemas.microsoft.com/office/drawing/2014/main" val="20001"/>
                    </a:ext>
                  </a:extLst>
                </a:gridCol>
                <a:gridCol w="63414">
                  <a:extLst>
                    <a:ext uri="{9D8B030D-6E8A-4147-A177-3AD203B41FA5}">
                      <a16:colId xmlns="" xmlns:a16="http://schemas.microsoft.com/office/drawing/2014/main" val="20002"/>
                    </a:ext>
                  </a:extLst>
                </a:gridCol>
                <a:gridCol w="991378">
                  <a:extLst>
                    <a:ext uri="{9D8B030D-6E8A-4147-A177-3AD203B41FA5}">
                      <a16:colId xmlns="" xmlns:a16="http://schemas.microsoft.com/office/drawing/2014/main" val="20003"/>
                    </a:ext>
                  </a:extLst>
                </a:gridCol>
                <a:gridCol w="991378">
                  <a:extLst>
                    <a:ext uri="{9D8B030D-6E8A-4147-A177-3AD203B41FA5}">
                      <a16:colId xmlns="" xmlns:a16="http://schemas.microsoft.com/office/drawing/2014/main" val="20004"/>
                    </a:ext>
                  </a:extLst>
                </a:gridCol>
                <a:gridCol w="991378">
                  <a:extLst>
                    <a:ext uri="{9D8B030D-6E8A-4147-A177-3AD203B41FA5}">
                      <a16:colId xmlns="" xmlns:a16="http://schemas.microsoft.com/office/drawing/2014/main" val="20005"/>
                    </a:ext>
                  </a:extLst>
                </a:gridCol>
                <a:gridCol w="991378">
                  <a:extLst>
                    <a:ext uri="{9D8B030D-6E8A-4147-A177-3AD203B41FA5}">
                      <a16:colId xmlns="" xmlns:a16="http://schemas.microsoft.com/office/drawing/2014/main" val="20006"/>
                    </a:ext>
                  </a:extLst>
                </a:gridCol>
                <a:gridCol w="991378">
                  <a:extLst>
                    <a:ext uri="{9D8B030D-6E8A-4147-A177-3AD203B41FA5}">
                      <a16:colId xmlns="" xmlns:a16="http://schemas.microsoft.com/office/drawing/2014/main" val="20007"/>
                    </a:ext>
                  </a:extLst>
                </a:gridCol>
                <a:gridCol w="1148659">
                  <a:extLst>
                    <a:ext uri="{9D8B030D-6E8A-4147-A177-3AD203B41FA5}">
                      <a16:colId xmlns="" xmlns:a16="http://schemas.microsoft.com/office/drawing/2014/main" val="20008"/>
                    </a:ext>
                  </a:extLst>
                </a:gridCol>
                <a:gridCol w="644769">
                  <a:extLst>
                    <a:ext uri="{9D8B030D-6E8A-4147-A177-3AD203B41FA5}">
                      <a16:colId xmlns="" xmlns:a16="http://schemas.microsoft.com/office/drawing/2014/main" val="20009"/>
                    </a:ext>
                  </a:extLst>
                </a:gridCol>
              </a:tblGrid>
              <a:tr h="300741">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TlToBr w="12700" cap="flat" cmpd="sng" algn="ctr">
                      <a:solidFill>
                        <a:schemeClr val="tx1"/>
                      </a:solidFill>
                      <a:prstDash val="solid"/>
                      <a:round/>
                      <a:headEnd type="none" w="med" len="med"/>
                      <a:tailEnd type="none" w="med" len="med"/>
                    </a:lnTlToBr>
                    <a:solidFill>
                      <a:schemeClr val="accent4">
                        <a:lumMod val="40000"/>
                        <a:lumOff val="60000"/>
                      </a:schemeClr>
                    </a:solidFill>
                  </a:tcPr>
                </a:tc>
                <a:tc hMerge="1">
                  <a:txBody>
                    <a:bodyPr/>
                    <a:lstStyle/>
                    <a:p>
                      <a:endParaRPr kumimoji="1" lang="ja-JP" altLang="en-US"/>
                    </a:p>
                  </a:txBody>
                  <a:tcPr/>
                </a:tc>
                <a:tc>
                  <a:txBody>
                    <a:bodyPr/>
                    <a:lstStyle/>
                    <a:p>
                      <a:pPr algn="ctr" fontAlgn="ct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ja-JP" altLang="en-US" sz="11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1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extLst>
                  <a:ext uri="{0D108BD9-81ED-4DB2-BD59-A6C34878D82A}">
                    <a16:rowId xmlns="" xmlns:a16="http://schemas.microsoft.com/office/drawing/2014/main" val="10000"/>
                  </a:ext>
                </a:extLst>
              </a:tr>
              <a:tr h="510739">
                <a:tc gridSpan="2">
                  <a:txBody>
                    <a:bodyPr/>
                    <a:lstStyle/>
                    <a:p>
                      <a:pPr algn="l"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経営形態の見直し</a:t>
                      </a:r>
                      <a:endPar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noFill/>
                      <a:prstDash val="solid"/>
                      <a:round/>
                      <a:headEnd type="none" w="med" len="med"/>
                      <a:tailEnd type="none" w="med" len="med"/>
                    </a:lnB>
                    <a:solidFill>
                      <a:schemeClr val="accent4">
                        <a:lumMod val="40000"/>
                        <a:lumOff val="60000"/>
                      </a:schemeClr>
                    </a:solidFill>
                  </a:tcPr>
                </a:tc>
                <a:tc hMerge="1">
                  <a:txBody>
                    <a:bodyPr/>
                    <a:lstStyle/>
                    <a:p>
                      <a:endParaRPr kumimoji="1" lang="ja-JP" altLang="en-US"/>
                    </a:p>
                  </a:txBody>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extLst>
                  <a:ext uri="{0D108BD9-81ED-4DB2-BD59-A6C34878D82A}">
                    <a16:rowId xmlns="" xmlns:a16="http://schemas.microsoft.com/office/drawing/2014/main" val="10001"/>
                  </a:ext>
                </a:extLst>
              </a:tr>
              <a:tr h="174690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2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フェーズ１</a:t>
                      </a:r>
                      <a:r>
                        <a:rPr lang="en-US" altLang="ja-JP" sz="12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外郭団体の活用</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一財</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都市技術</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センターへの包括</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委託）</a:t>
                      </a:r>
                    </a:p>
                  </a:txBody>
                  <a:tcPr marL="9363" marR="9363" marT="9363" marB="0" anchor="ct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extLst>
                  <a:ext uri="{0D108BD9-81ED-4DB2-BD59-A6C34878D82A}">
                    <a16:rowId xmlns="" xmlns:a16="http://schemas.microsoft.com/office/drawing/2014/main" val="10002"/>
                  </a:ext>
                </a:extLst>
              </a:tr>
              <a:tr h="158326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solidFill>
                      <a:schemeClr val="accent4">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フェーズ２</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914400" rtl="0" eaLnBrk="1" fontAlgn="ctr" latinLnBrk="0" hangingPunct="1">
                        <a:lnSpc>
                          <a:spcPct val="100000"/>
                        </a:lnSpc>
                        <a:spcBef>
                          <a:spcPts val="0"/>
                        </a:spcBef>
                        <a:spcAft>
                          <a:spcPts val="0"/>
                        </a:spcAft>
                        <a:buClrTx/>
                        <a:buSzTx/>
                        <a:buFontTx/>
                        <a:buNone/>
                        <a:tabLst/>
                        <a:defRPr/>
                      </a:pP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クリアウォーター</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OSAKA</a:t>
                      </a: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（株）への包括委託</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extLst>
                  <a:ext uri="{0D108BD9-81ED-4DB2-BD59-A6C34878D82A}">
                    <a16:rowId xmlns="" xmlns:a16="http://schemas.microsoft.com/office/drawing/2014/main" val="10003"/>
                  </a:ext>
                </a:extLst>
              </a:tr>
              <a:tr h="1340197">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フェーズ３</a:t>
                      </a:r>
                      <a:r>
                        <a:rPr lang="en-US" altLang="ja-JP"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marL="0" marR="0" indent="0" algn="l" defTabSz="914400" rtl="0" eaLnBrk="1" fontAlgn="ctr" latinLnBrk="0" hangingPunct="1">
                        <a:lnSpc>
                          <a:spcPct val="100000"/>
                        </a:lnSpc>
                        <a:spcBef>
                          <a:spcPts val="0"/>
                        </a:spcBef>
                        <a:spcAft>
                          <a:spcPts val="0"/>
                        </a:spcAft>
                        <a:buClrTx/>
                        <a:buSzTx/>
                        <a:buFontTx/>
                        <a:buNone/>
                        <a:tabLst/>
                        <a:defRPr/>
                      </a:pP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コンセッションの導入</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に向けて</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extLst>
                  <a:ext uri="{0D108BD9-81ED-4DB2-BD59-A6C34878D82A}">
                    <a16:rowId xmlns="" xmlns:a16="http://schemas.microsoft.com/office/drawing/2014/main" val="10004"/>
                  </a:ext>
                </a:extLst>
              </a:tr>
            </a:tbl>
          </a:graphicData>
        </a:graphic>
      </p:graphicFrame>
      <p:sp>
        <p:nvSpPr>
          <p:cNvPr id="9" name="正方形/長方形 8"/>
          <p:cNvSpPr/>
          <p:nvPr/>
        </p:nvSpPr>
        <p:spPr>
          <a:xfrm>
            <a:off x="3043451" y="1606129"/>
            <a:ext cx="3739486" cy="266394"/>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フェーズ１</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7042245" y="1603437"/>
            <a:ext cx="1682172" cy="266394"/>
          </a:xfrm>
          <a:prstGeom prst="re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フェーズ２</a:t>
            </a:r>
            <a:endParaRPr kumimoji="1" lang="ja-JP" altLang="en-US" sz="14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大かっこ 10"/>
          <p:cNvSpPr/>
          <p:nvPr/>
        </p:nvSpPr>
        <p:spPr>
          <a:xfrm>
            <a:off x="596900" y="2967587"/>
            <a:ext cx="1239521" cy="504825"/>
          </a:xfrm>
          <a:prstGeom prst="bracketPair">
            <a:avLst>
              <a:gd name="adj" fmla="val 12139"/>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2" name="ホームベース 11"/>
          <p:cNvSpPr/>
          <p:nvPr/>
        </p:nvSpPr>
        <p:spPr>
          <a:xfrm>
            <a:off x="6979920" y="3858793"/>
            <a:ext cx="1631817" cy="1331341"/>
          </a:xfrm>
          <a:prstGeom prst="homePlate">
            <a:avLst>
              <a:gd name="adj" fmla="val 12075"/>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4" name="正方形/長方形 13"/>
          <p:cNvSpPr/>
          <p:nvPr/>
        </p:nvSpPr>
        <p:spPr>
          <a:xfrm>
            <a:off x="6234257" y="3873977"/>
            <a:ext cx="1488976" cy="49693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クリアウォーター</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OSAKA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設立　　　</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7038974" y="4418445"/>
            <a:ext cx="1854201" cy="49693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クリアウォーター</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OSAK</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株</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p>
          <a:p>
            <a:pPr>
              <a:lnSpc>
                <a:spcPts val="1200"/>
              </a:lnSpc>
            </a:pP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に運転</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維持管理業務</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包括</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委託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2428798" y="5329149"/>
            <a:ext cx="2014373" cy="59397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●大阪市下水道事業</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経営計画 ～基本方針</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と実施計画</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案</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4629429" y="5327056"/>
            <a:ext cx="1571655" cy="59397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●大阪市下水道事業</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経営形態見直し基本</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方針（案）　</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21"/>
          <p:cNvSpPr/>
          <p:nvPr/>
        </p:nvSpPr>
        <p:spPr>
          <a:xfrm>
            <a:off x="6945042" y="5324155"/>
            <a:ext cx="1374596" cy="59397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●包括委託による</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業務の実施状況</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の点検</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フリーフォーム 22"/>
          <p:cNvSpPr/>
          <p:nvPr/>
        </p:nvSpPr>
        <p:spPr>
          <a:xfrm>
            <a:off x="3014005" y="2100232"/>
            <a:ext cx="3885187" cy="1548039"/>
          </a:xfrm>
          <a:custGeom>
            <a:avLst/>
            <a:gdLst>
              <a:gd name="connsiteX0" fmla="*/ 0 w 3885187"/>
              <a:gd name="connsiteY0" fmla="*/ 0 h 1668652"/>
              <a:gd name="connsiteX1" fmla="*/ 3560868 w 3885187"/>
              <a:gd name="connsiteY1" fmla="*/ 0 h 1668652"/>
              <a:gd name="connsiteX2" fmla="*/ 3885187 w 3885187"/>
              <a:gd name="connsiteY2" fmla="*/ 834326 h 1668652"/>
              <a:gd name="connsiteX3" fmla="*/ 3560868 w 3885187"/>
              <a:gd name="connsiteY3" fmla="*/ 1668652 h 1668652"/>
              <a:gd name="connsiteX4" fmla="*/ 899986 w 3885187"/>
              <a:gd name="connsiteY4" fmla="*/ 1668652 h 1668652"/>
              <a:gd name="connsiteX5" fmla="*/ 899986 w 3885187"/>
              <a:gd name="connsiteY5" fmla="*/ 543421 h 1668652"/>
              <a:gd name="connsiteX6" fmla="*/ 0 w 3885187"/>
              <a:gd name="connsiteY6" fmla="*/ 543421 h 1668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85187" h="1668652">
                <a:moveTo>
                  <a:pt x="0" y="0"/>
                </a:moveTo>
                <a:lnTo>
                  <a:pt x="3560868" y="0"/>
                </a:lnTo>
                <a:lnTo>
                  <a:pt x="3885187" y="834326"/>
                </a:lnTo>
                <a:lnTo>
                  <a:pt x="3560868" y="1668652"/>
                </a:lnTo>
                <a:lnTo>
                  <a:pt x="899986" y="1668652"/>
                </a:lnTo>
                <a:lnTo>
                  <a:pt x="899986" y="543421"/>
                </a:lnTo>
                <a:lnTo>
                  <a:pt x="0" y="543421"/>
                </a:lnTo>
                <a:close/>
              </a:path>
            </a:pathLst>
          </a:cu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24" name="正方形/長方形 23"/>
          <p:cNvSpPr/>
          <p:nvPr/>
        </p:nvSpPr>
        <p:spPr>
          <a:xfrm>
            <a:off x="3043451" y="2038260"/>
            <a:ext cx="1885852" cy="63712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一財</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都市</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技術</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センター</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に運転</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維持管理</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業務</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を</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包括委託</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西部方面</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3945433" y="2683253"/>
            <a:ext cx="1352451" cy="49693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●委託範囲を市内</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全域に拡大</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p:cNvSpPr/>
          <p:nvPr/>
        </p:nvSpPr>
        <p:spPr>
          <a:xfrm>
            <a:off x="1566313" y="1193761"/>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336169" y="1270011"/>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145066" y="682824"/>
            <a:ext cx="2733533"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（主な改革取組経過）</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ホームベース 48"/>
          <p:cNvSpPr/>
          <p:nvPr/>
        </p:nvSpPr>
        <p:spPr>
          <a:xfrm>
            <a:off x="5062104" y="5949615"/>
            <a:ext cx="3662313" cy="665670"/>
          </a:xfrm>
          <a:prstGeom prst="homePlate">
            <a:avLst>
              <a:gd name="adj" fmla="val 25668"/>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0" name="正方形/長方形 49"/>
          <p:cNvSpPr/>
          <p:nvPr/>
        </p:nvSpPr>
        <p:spPr>
          <a:xfrm>
            <a:off x="5297884" y="5985463"/>
            <a:ext cx="2520824" cy="59397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●国</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の交付金の申請、収受といった</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具体的な手続きにおける役割分担</a:t>
            </a:r>
            <a:endPar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等について、国等関係機関との協議</a:t>
            </a:r>
            <a:endPar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286</a:t>
            </a:fld>
            <a:endParaRPr lang="ja-JP" altLang="en-US"/>
          </a:p>
        </p:txBody>
      </p:sp>
    </p:spTree>
    <p:extLst>
      <p:ext uri="{BB962C8B-B14F-4D97-AF65-F5344CB8AC3E}">
        <p14:creationId xmlns:p14="http://schemas.microsoft.com/office/powerpoint/2010/main" val="292239661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p:cNvSpPr txBox="1"/>
          <p:nvPr/>
        </p:nvSpPr>
        <p:spPr>
          <a:xfrm>
            <a:off x="2536322" y="72242"/>
            <a:ext cx="3919816"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rPr>
              <a:t>④ 下水道</a:t>
            </a:r>
            <a:endParaRPr lang="ja-JP" altLang="en-US" sz="20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11603" y="14928"/>
            <a:ext cx="2505795" cy="257369"/>
          </a:xfrm>
          <a:prstGeom prst="rect">
            <a:avLst/>
          </a:prstGeom>
          <a:noFill/>
        </p:spPr>
        <p:txBody>
          <a:bodyPr wrap="square" lIns="36000" tIns="36000" rIns="36000" bIns="36000" rtlCol="0">
            <a:noAutofit/>
          </a:bodyPr>
          <a:lstStyle/>
          <a:p>
            <a:r>
              <a:rPr lang="ja-JP" altLang="en-US" sz="1200" dirty="0">
                <a:latin typeface="Meiryo UI" panose="020B0604030504040204" pitchFamily="50" charset="-128"/>
                <a:ea typeface="Meiryo UI" panose="020B0604030504040204" pitchFamily="50" charset="-128"/>
              </a:rPr>
              <a:t>７　</a:t>
            </a:r>
            <a:r>
              <a:rPr lang="ja-JP" altLang="en-US" sz="1200" dirty="0" smtClean="0">
                <a:latin typeface="Meiryo UI" panose="020B0604030504040204" pitchFamily="50" charset="-128"/>
                <a:ea typeface="Meiryo UI" panose="020B0604030504040204" pitchFamily="50" charset="-128"/>
              </a:rPr>
              <a:t>具体的な取組と成果 （民営化）</a:t>
            </a:r>
            <a:endParaRPr lang="ja-JP" altLang="en-US" sz="1200" dirty="0">
              <a:latin typeface="Meiryo UI" panose="020B0604030504040204" pitchFamily="50" charset="-128"/>
              <a:ea typeface="Meiryo UI" panose="020B0604030504040204" pitchFamily="50" charset="-128"/>
            </a:endParaRPr>
          </a:p>
        </p:txBody>
      </p:sp>
      <p:cxnSp>
        <p:nvCxnSpPr>
          <p:cNvPr id="13" name="直線コネクタ 12"/>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角丸四角形 7"/>
          <p:cNvSpPr/>
          <p:nvPr/>
        </p:nvSpPr>
        <p:spPr>
          <a:xfrm>
            <a:off x="243161" y="1063685"/>
            <a:ext cx="8470534" cy="713867"/>
          </a:xfrm>
          <a:prstGeom prst="roundRect">
            <a:avLst>
              <a:gd name="adj" fmla="val 15436"/>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spcAft>
                <a:spcPts val="600"/>
              </a:spcAft>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〇クリアウォーター</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OSAKA</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株式会社を設立し、</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月から同社に運転維持管理業務を包括委託。</a:t>
            </a:r>
          </a:p>
        </p:txBody>
      </p:sp>
      <p:sp>
        <p:nvSpPr>
          <p:cNvPr id="9" name="正方形/長方形 8"/>
          <p:cNvSpPr/>
          <p:nvPr/>
        </p:nvSpPr>
        <p:spPr>
          <a:xfrm>
            <a:off x="145066" y="682824"/>
            <a:ext cx="1663251" cy="338554"/>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（取　　組）</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右矢印 34"/>
          <p:cNvSpPr/>
          <p:nvPr/>
        </p:nvSpPr>
        <p:spPr>
          <a:xfrm rot="5400000">
            <a:off x="6429880" y="3591031"/>
            <a:ext cx="1192907" cy="711200"/>
          </a:xfrm>
          <a:prstGeom prst="rightArrow">
            <a:avLst>
              <a:gd name="adj1" fmla="val 50000"/>
              <a:gd name="adj2" fmla="val 29018"/>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6" name="角丸四角形 35"/>
          <p:cNvSpPr/>
          <p:nvPr/>
        </p:nvSpPr>
        <p:spPr>
          <a:xfrm>
            <a:off x="360003" y="4145213"/>
            <a:ext cx="4548665" cy="1815212"/>
          </a:xfrm>
          <a:prstGeom prst="roundRect">
            <a:avLst>
              <a:gd name="adj" fmla="val 7658"/>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2000"/>
          </a:p>
        </p:txBody>
      </p:sp>
      <p:sp>
        <p:nvSpPr>
          <p:cNvPr id="37" name="テキスト ボックス 36"/>
          <p:cNvSpPr txBox="1"/>
          <p:nvPr/>
        </p:nvSpPr>
        <p:spPr>
          <a:xfrm>
            <a:off x="326254" y="2797968"/>
            <a:ext cx="3677874" cy="783913"/>
          </a:xfrm>
          <a:prstGeom prst="rect">
            <a:avLst/>
          </a:prstGeom>
          <a:noFill/>
        </p:spPr>
        <p:txBody>
          <a:bodyPr wrap="square" rtlCol="0">
            <a:noAutofit/>
          </a:bodyPr>
          <a:lstStyle/>
          <a:p>
            <a:r>
              <a:rPr lang="ja-JP" altLang="en-US" sz="1400" dirty="0">
                <a:latin typeface="Meiryo UI" panose="020B0604030504040204" pitchFamily="50" charset="-128"/>
                <a:ea typeface="Meiryo UI" panose="020B0604030504040204" pitchFamily="50" charset="-128"/>
              </a:rPr>
              <a:t>設 　立　：　</a:t>
            </a:r>
            <a:r>
              <a:rPr lang="en-US" altLang="ja-JP" sz="1400" dirty="0">
                <a:latin typeface="Meiryo UI" panose="020B0604030504040204" pitchFamily="50" charset="-128"/>
                <a:ea typeface="Meiryo UI" panose="020B0604030504040204" pitchFamily="50" charset="-128"/>
              </a:rPr>
              <a:t>2016</a:t>
            </a:r>
            <a:r>
              <a:rPr lang="ja-JP" altLang="en-US" sz="1400" dirty="0" smtClean="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7</a:t>
            </a:r>
            <a:r>
              <a:rPr lang="ja-JP" altLang="en-US" sz="1400" dirty="0">
                <a:latin typeface="Meiryo UI" panose="020B0604030504040204" pitchFamily="50" charset="-128"/>
                <a:ea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日</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資本金　：　</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億円（大阪市</a:t>
            </a:r>
            <a:r>
              <a:rPr lang="en-US" altLang="ja-JP" sz="1400" dirty="0">
                <a:latin typeface="Meiryo UI" panose="020B0604030504040204" pitchFamily="50" charset="-128"/>
                <a:ea typeface="Meiryo UI" panose="020B0604030504040204" pitchFamily="50" charset="-128"/>
              </a:rPr>
              <a:t>100%</a:t>
            </a:r>
            <a:r>
              <a:rPr lang="ja-JP" altLang="en-US" sz="1400" dirty="0">
                <a:latin typeface="Meiryo UI" panose="020B0604030504040204" pitchFamily="50" charset="-128"/>
                <a:ea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社員数　：　約</a:t>
            </a:r>
            <a:r>
              <a:rPr lang="en-US" altLang="ja-JP" sz="1400" dirty="0">
                <a:latin typeface="Meiryo UI" panose="020B0604030504040204" pitchFamily="50" charset="-128"/>
                <a:ea typeface="Meiryo UI" panose="020B0604030504040204" pitchFamily="50" charset="-128"/>
              </a:rPr>
              <a:t>1,000</a:t>
            </a:r>
            <a:r>
              <a:rPr lang="ja-JP" altLang="en-US" sz="1400" dirty="0" smtClean="0">
                <a:latin typeface="Meiryo UI" panose="020B0604030504040204" pitchFamily="50" charset="-128"/>
                <a:ea typeface="Meiryo UI" panose="020B0604030504040204" pitchFamily="50" charset="-128"/>
              </a:rPr>
              <a:t>人</a:t>
            </a:r>
            <a:endParaRPr lang="en-US" altLang="ja-JP" sz="1400" dirty="0">
              <a:latin typeface="Meiryo UI" panose="020B0604030504040204" pitchFamily="50" charset="-128"/>
              <a:ea typeface="Meiryo UI" panose="020B0604030504040204" pitchFamily="50" charset="-128"/>
            </a:endParaRPr>
          </a:p>
        </p:txBody>
      </p:sp>
      <p:sp>
        <p:nvSpPr>
          <p:cNvPr id="38" name="角丸四角形 37"/>
          <p:cNvSpPr/>
          <p:nvPr/>
        </p:nvSpPr>
        <p:spPr>
          <a:xfrm>
            <a:off x="232084" y="2529358"/>
            <a:ext cx="4298356" cy="228263"/>
          </a:xfrm>
          <a:prstGeom prst="roundRect">
            <a:avLst/>
          </a:prstGeom>
          <a:noFill/>
          <a:ln>
            <a:noFill/>
          </a:ln>
        </p:spPr>
        <p:style>
          <a:lnRef idx="2">
            <a:schemeClr val="dk1"/>
          </a:lnRef>
          <a:fillRef idx="1">
            <a:schemeClr val="lt1"/>
          </a:fillRef>
          <a:effectRef idx="0">
            <a:schemeClr val="dk1"/>
          </a:effectRef>
          <a:fontRef idx="minor">
            <a:schemeClr val="dk1"/>
          </a:fontRef>
        </p:style>
        <p:txBody>
          <a:bodyPr vert="horz" lIns="36000" rIns="36000" rtlCol="0" anchor="ctr"/>
          <a:lstStyle/>
          <a:p>
            <a:r>
              <a:rPr lang="ja-JP" altLang="en-US" sz="1600" dirty="0" smtClean="0">
                <a:latin typeface="Meiryo UI" panose="020B0604030504040204" pitchFamily="50" charset="-128"/>
                <a:ea typeface="Meiryo UI" panose="020B0604030504040204" pitchFamily="50" charset="-128"/>
              </a:rPr>
              <a:t>＜クリアウォーター</a:t>
            </a:r>
            <a:r>
              <a:rPr lang="en-US" altLang="ja-JP" sz="1600" dirty="0" smtClean="0">
                <a:latin typeface="Meiryo UI" panose="020B0604030504040204" pitchFamily="50" charset="-128"/>
                <a:ea typeface="Meiryo UI" panose="020B0604030504040204" pitchFamily="50" charset="-128"/>
              </a:rPr>
              <a:t>OSAKA</a:t>
            </a:r>
            <a:r>
              <a:rPr lang="ja-JP" altLang="en-US" sz="1600" dirty="0" smtClean="0">
                <a:latin typeface="Meiryo UI" panose="020B0604030504040204" pitchFamily="50" charset="-128"/>
                <a:ea typeface="Meiryo UI" panose="020B0604030504040204" pitchFamily="50" charset="-128"/>
              </a:rPr>
              <a:t>株式会社　企業概要＞</a:t>
            </a:r>
            <a:endParaRPr lang="ja-JP" altLang="en-US" sz="1600" dirty="0">
              <a:latin typeface="Meiryo UI" panose="020B0604030504040204" pitchFamily="50" charset="-128"/>
              <a:ea typeface="Meiryo UI" panose="020B0604030504040204" pitchFamily="50" charset="-128"/>
            </a:endParaRPr>
          </a:p>
        </p:txBody>
      </p:sp>
      <p:sp>
        <p:nvSpPr>
          <p:cNvPr id="39" name="角丸四角形 38"/>
          <p:cNvSpPr/>
          <p:nvPr/>
        </p:nvSpPr>
        <p:spPr>
          <a:xfrm>
            <a:off x="610184" y="4165686"/>
            <a:ext cx="2837831" cy="421872"/>
          </a:xfrm>
          <a:prstGeom prst="roundRect">
            <a:avLst>
              <a:gd name="adj" fmla="val 7372"/>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1400" dirty="0" smtClean="0">
                <a:latin typeface="Meiryo UI" panose="020B0604030504040204" pitchFamily="50" charset="-128"/>
                <a:ea typeface="Meiryo UI" panose="020B0604030504040204" pitchFamily="50" charset="-128"/>
              </a:rPr>
              <a:t>大阪市（施設の保有）</a:t>
            </a:r>
            <a:endParaRPr lang="ja-JP" altLang="en-US" sz="1400" dirty="0">
              <a:latin typeface="Meiryo UI" panose="020B0604030504040204" pitchFamily="50" charset="-128"/>
              <a:ea typeface="Meiryo UI" panose="020B0604030504040204" pitchFamily="50" charset="-128"/>
            </a:endParaRPr>
          </a:p>
        </p:txBody>
      </p:sp>
      <p:pic>
        <p:nvPicPr>
          <p:cNvPr id="40" name="図 39"/>
          <p:cNvPicPr>
            <a:picLocks noChangeAspect="1"/>
          </p:cNvPicPr>
          <p:nvPr/>
        </p:nvPicPr>
        <p:blipFill>
          <a:blip r:embed="rId2"/>
          <a:stretch>
            <a:fillRect/>
          </a:stretch>
        </p:blipFill>
        <p:spPr>
          <a:xfrm>
            <a:off x="1282078" y="5542519"/>
            <a:ext cx="2593236" cy="239376"/>
          </a:xfrm>
          <a:prstGeom prst="rect">
            <a:avLst/>
          </a:prstGeom>
        </p:spPr>
      </p:pic>
      <p:pic>
        <p:nvPicPr>
          <p:cNvPr id="41" name="図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254" y="4242665"/>
            <a:ext cx="366672" cy="366672"/>
          </a:xfrm>
          <a:prstGeom prst="rect">
            <a:avLst/>
          </a:prstGeom>
        </p:spPr>
      </p:pic>
      <p:pic>
        <p:nvPicPr>
          <p:cNvPr id="42" name="図 41"/>
          <p:cNvPicPr>
            <a:picLocks noChangeAspect="1"/>
          </p:cNvPicPr>
          <p:nvPr/>
        </p:nvPicPr>
        <p:blipFill>
          <a:blip r:embed="rId4"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828598" y="5349244"/>
            <a:ext cx="424389" cy="517265"/>
          </a:xfrm>
          <a:prstGeom prst="rect">
            <a:avLst/>
          </a:prstGeom>
        </p:spPr>
      </p:pic>
      <p:pic>
        <p:nvPicPr>
          <p:cNvPr id="43" name="図 42"/>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3574698" flipV="1">
            <a:off x="216020" y="4800490"/>
            <a:ext cx="859276" cy="563376"/>
          </a:xfrm>
          <a:prstGeom prst="rect">
            <a:avLst/>
          </a:prstGeom>
        </p:spPr>
      </p:pic>
      <p:sp>
        <p:nvSpPr>
          <p:cNvPr id="44" name="角丸四角形 43"/>
          <p:cNvSpPr/>
          <p:nvPr/>
        </p:nvSpPr>
        <p:spPr>
          <a:xfrm>
            <a:off x="1386695" y="4524451"/>
            <a:ext cx="3405188" cy="843055"/>
          </a:xfrm>
          <a:prstGeom prst="roundRect">
            <a:avLst>
              <a:gd name="adj" fmla="val 7372"/>
            </a:avLst>
          </a:prstGeom>
          <a:ln w="6350">
            <a:prstDash val="sysDash"/>
          </a:ln>
        </p:spPr>
        <p:style>
          <a:lnRef idx="2">
            <a:schemeClr val="accent1"/>
          </a:lnRef>
          <a:fillRef idx="1">
            <a:schemeClr val="lt1"/>
          </a:fillRef>
          <a:effectRef idx="0">
            <a:schemeClr val="accent1"/>
          </a:effectRef>
          <a:fontRef idx="minor">
            <a:schemeClr val="dk1"/>
          </a:fontRef>
        </p:style>
        <p:txBody>
          <a:bodyPr lIns="36000" rIns="36000" rtlCol="0" anchor="ctr"/>
          <a:lstStyle/>
          <a:p>
            <a:r>
              <a:rPr lang="ja-JP" altLang="en-US" sz="1400" b="1" dirty="0" smtClean="0">
                <a:latin typeface="Meiryo UI" panose="020B0604030504040204" pitchFamily="50" charset="-128"/>
                <a:ea typeface="Meiryo UI" panose="020B0604030504040204" pitchFamily="50" charset="-128"/>
              </a:rPr>
              <a:t>・大阪</a:t>
            </a:r>
            <a:r>
              <a:rPr lang="ja-JP" altLang="en-US" sz="1400" b="1" dirty="0">
                <a:latin typeface="Meiryo UI" panose="020B0604030504040204" pitchFamily="50" charset="-128"/>
                <a:ea typeface="Meiryo UI" panose="020B0604030504040204" pitchFamily="50" charset="-128"/>
              </a:rPr>
              <a:t>市内一円包括業務</a:t>
            </a:r>
            <a:r>
              <a:rPr lang="ja-JP" altLang="en-US" sz="1400" b="1" dirty="0" smtClean="0">
                <a:latin typeface="Meiryo UI" panose="020B0604030504040204" pitchFamily="50" charset="-128"/>
                <a:ea typeface="Meiryo UI" panose="020B0604030504040204" pitchFamily="50" charset="-128"/>
              </a:rPr>
              <a:t>委託</a:t>
            </a:r>
            <a:r>
              <a:rPr lang="ja-JP" altLang="en-US" sz="1400" dirty="0" smtClean="0">
                <a:latin typeface="Meiryo UI" panose="020B0604030504040204" pitchFamily="50" charset="-128"/>
                <a:ea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rPr>
              <a:t>年間）</a:t>
            </a:r>
            <a:endParaRPr lang="en-US" altLang="ja-JP" sz="1400" dirty="0">
              <a:latin typeface="Meiryo UI" panose="020B0604030504040204" pitchFamily="50" charset="-128"/>
              <a:ea typeface="Meiryo UI" panose="020B0604030504040204" pitchFamily="50" charset="-128"/>
            </a:endParaRPr>
          </a:p>
          <a:p>
            <a:r>
              <a:rPr lang="ja-JP" altLang="en-US" sz="15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契約期間　</a:t>
            </a:r>
            <a:r>
              <a:rPr lang="en-US" altLang="ja-JP" sz="1200" dirty="0">
                <a:latin typeface="Meiryo UI" panose="020B0604030504040204" pitchFamily="50" charset="-128"/>
                <a:ea typeface="Meiryo UI" panose="020B0604030504040204" pitchFamily="50" charset="-128"/>
              </a:rPr>
              <a:t>2017</a:t>
            </a:r>
            <a:r>
              <a:rPr lang="en-US" altLang="ja-JP" sz="1200" dirty="0" smtClean="0">
                <a:latin typeface="Meiryo UI" panose="020B0604030504040204" pitchFamily="50" charset="-128"/>
                <a:ea typeface="Meiryo UI" panose="020B0604030504040204" pitchFamily="50" charset="-128"/>
              </a:rPr>
              <a:t>.4.1</a:t>
            </a:r>
            <a:r>
              <a:rPr lang="ja-JP" altLang="en-US" sz="1200" dirty="0" smtClean="0">
                <a:latin typeface="Meiryo UI" panose="020B0604030504040204" pitchFamily="50" charset="-128"/>
                <a:ea typeface="Meiryo UI" panose="020B0604030504040204" pitchFamily="50" charset="-128"/>
              </a:rPr>
              <a:t>～</a:t>
            </a:r>
            <a:r>
              <a:rPr lang="en-US" altLang="ja-JP" sz="1200" dirty="0">
                <a:latin typeface="Meiryo UI" panose="020B0604030504040204" pitchFamily="50" charset="-128"/>
                <a:ea typeface="Meiryo UI" panose="020B0604030504040204" pitchFamily="50" charset="-128"/>
              </a:rPr>
              <a:t>2022</a:t>
            </a:r>
            <a:r>
              <a:rPr lang="en-US" altLang="ja-JP" sz="1200" dirty="0" smtClean="0">
                <a:latin typeface="Meiryo UI" panose="020B0604030504040204" pitchFamily="50" charset="-128"/>
                <a:ea typeface="Meiryo UI" panose="020B0604030504040204" pitchFamily="50" charset="-128"/>
              </a:rPr>
              <a:t>.3.31</a:t>
            </a:r>
            <a:endParaRPr lang="en-US" altLang="ja-JP" sz="1200" dirty="0">
              <a:latin typeface="Meiryo UI" panose="020B0604030504040204" pitchFamily="50" charset="-128"/>
              <a:ea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rPr>
              <a:t>市内の管路・ポンプ場・処理場</a:t>
            </a:r>
            <a:r>
              <a:rPr lang="ja-JP" altLang="en-US" sz="1200" dirty="0">
                <a:latin typeface="Meiryo UI" panose="020B0604030504040204" pitchFamily="50" charset="-128"/>
                <a:ea typeface="Meiryo UI" panose="020B0604030504040204" pitchFamily="50" charset="-128"/>
              </a:rPr>
              <a:t>の運転</a:t>
            </a:r>
            <a:r>
              <a:rPr lang="ja-JP" altLang="en-US" sz="1200" dirty="0" smtClean="0">
                <a:latin typeface="Meiryo UI" panose="020B0604030504040204" pitchFamily="50" charset="-128"/>
                <a:ea typeface="Meiryo UI" panose="020B0604030504040204" pitchFamily="50" charset="-128"/>
              </a:rPr>
              <a:t>・保全管理</a:t>
            </a:r>
            <a:endParaRPr lang="ja-JP" altLang="en-US" sz="1200" dirty="0">
              <a:latin typeface="Meiryo UI" panose="020B0604030504040204" pitchFamily="50" charset="-128"/>
              <a:ea typeface="Meiryo UI" panose="020B0604030504040204" pitchFamily="50" charset="-128"/>
            </a:endParaRPr>
          </a:p>
        </p:txBody>
      </p:sp>
      <p:sp>
        <p:nvSpPr>
          <p:cNvPr id="45" name="角丸四角形 44"/>
          <p:cNvSpPr/>
          <p:nvPr/>
        </p:nvSpPr>
        <p:spPr>
          <a:xfrm>
            <a:off x="693670" y="4603438"/>
            <a:ext cx="582429" cy="338231"/>
          </a:xfrm>
          <a:prstGeom prst="roundRect">
            <a:avLst>
              <a:gd name="adj" fmla="val 7372"/>
            </a:avLst>
          </a:prstGeom>
          <a:ln w="6350">
            <a:prstDash val="sysDash"/>
          </a:ln>
        </p:spPr>
        <p:style>
          <a:lnRef idx="2">
            <a:schemeClr val="accent1"/>
          </a:lnRef>
          <a:fillRef idx="1">
            <a:schemeClr val="lt1"/>
          </a:fillRef>
          <a:effectRef idx="0">
            <a:schemeClr val="accent1"/>
          </a:effectRef>
          <a:fontRef idx="minor">
            <a:schemeClr val="dk1"/>
          </a:fontRef>
        </p:style>
        <p:txBody>
          <a:bodyPr lIns="36000" rIns="36000" rtlCol="0" anchor="ctr"/>
          <a:lstStyle/>
          <a:p>
            <a:r>
              <a:rPr lang="ja-JP" altLang="en-US" sz="1100" b="1" dirty="0">
                <a:latin typeface="Meiryo UI" panose="020B0604030504040204" pitchFamily="50" charset="-128"/>
                <a:ea typeface="Meiryo UI" panose="020B0604030504040204" pitchFamily="50" charset="-128"/>
              </a:rPr>
              <a:t>・</a:t>
            </a:r>
            <a:r>
              <a:rPr lang="ja-JP" altLang="en-US" sz="1100" b="1" dirty="0" smtClean="0">
                <a:latin typeface="Meiryo UI" panose="020B0604030504040204" pitchFamily="50" charset="-128"/>
                <a:ea typeface="Meiryo UI" panose="020B0604030504040204" pitchFamily="50" charset="-128"/>
              </a:rPr>
              <a:t>資本金</a:t>
            </a:r>
            <a:endParaRPr lang="en-US" altLang="ja-JP" sz="1100" b="1" dirty="0" smtClean="0">
              <a:latin typeface="Meiryo UI" panose="020B0604030504040204" pitchFamily="50" charset="-128"/>
              <a:ea typeface="Meiryo UI" panose="020B0604030504040204" pitchFamily="50" charset="-128"/>
            </a:endParaRPr>
          </a:p>
          <a:p>
            <a:r>
              <a:rPr lang="ja-JP" altLang="en-US" sz="1100" b="1" dirty="0" smtClean="0">
                <a:latin typeface="Meiryo UI" panose="020B0604030504040204" pitchFamily="50" charset="-128"/>
                <a:ea typeface="Meiryo UI" panose="020B0604030504040204" pitchFamily="50" charset="-128"/>
              </a:rPr>
              <a:t>・人材</a:t>
            </a:r>
            <a:endParaRPr lang="ja-JP" altLang="en-US" sz="1100" b="1" dirty="0">
              <a:latin typeface="Meiryo UI" panose="020B0604030504040204" pitchFamily="50" charset="-128"/>
              <a:ea typeface="Meiryo UI" panose="020B0604030504040204" pitchFamily="50" charset="-128"/>
            </a:endParaRPr>
          </a:p>
        </p:txBody>
      </p:sp>
      <p:sp>
        <p:nvSpPr>
          <p:cNvPr id="46" name="角丸四角形 45"/>
          <p:cNvSpPr/>
          <p:nvPr/>
        </p:nvSpPr>
        <p:spPr>
          <a:xfrm>
            <a:off x="5041434" y="2872933"/>
            <a:ext cx="1414704" cy="604933"/>
          </a:xfrm>
          <a:prstGeom prst="roundRect">
            <a:avLst>
              <a:gd name="adj" fmla="val 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大阪市</a:t>
            </a:r>
            <a:endParaRPr lang="en-US" altLang="ja-JP" sz="14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a:p>
            <a:pPr algn="ctr"/>
            <a:r>
              <a:rPr lang="en-US" altLang="ja-JP" sz="14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100%</a:t>
            </a:r>
            <a:r>
              <a:rPr lang="ja-JP" altLang="en-US" sz="1400" dirty="0" smtClean="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出資</a:t>
            </a:r>
            <a:endParaRPr lang="ja-JP" altLang="en-US" sz="14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p:txBody>
      </p:sp>
      <p:sp>
        <p:nvSpPr>
          <p:cNvPr id="47" name="角丸四角形 46"/>
          <p:cNvSpPr/>
          <p:nvPr/>
        </p:nvSpPr>
        <p:spPr>
          <a:xfrm>
            <a:off x="5041434" y="3603813"/>
            <a:ext cx="1414704" cy="604933"/>
          </a:xfrm>
          <a:prstGeom prst="roundRect">
            <a:avLst>
              <a:gd name="adj" fmla="val 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蓄積されている</a:t>
            </a:r>
            <a:endParaRPr lang="en-US" altLang="ja-JP" sz="14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endParaRPr>
          </a:p>
          <a:p>
            <a:pPr algn="ctr"/>
            <a:r>
              <a:rPr lang="ja-JP" altLang="en-US" sz="1400" dirty="0">
                <a:ln w="0"/>
                <a:solidFill>
                  <a:schemeClr val="tx1"/>
                </a:solidFill>
                <a:effectLst>
                  <a:outerShdw blurRad="38100" dist="19050" dir="2700000" algn="tl" rotWithShape="0">
                    <a:schemeClr val="dk1">
                      <a:alpha val="40000"/>
                    </a:schemeClr>
                  </a:outerShdw>
                </a:effectLst>
                <a:latin typeface="Meiryo UI" panose="020B0604030504040204" pitchFamily="50" charset="-128"/>
                <a:ea typeface="Meiryo UI" panose="020B0604030504040204" pitchFamily="50" charset="-128"/>
              </a:rPr>
              <a:t>技術・ノウハウ</a:t>
            </a:r>
          </a:p>
        </p:txBody>
      </p:sp>
      <p:sp>
        <p:nvSpPr>
          <p:cNvPr id="48" name="角丸四角形 47"/>
          <p:cNvSpPr/>
          <p:nvPr/>
        </p:nvSpPr>
        <p:spPr>
          <a:xfrm>
            <a:off x="6456878" y="2872933"/>
            <a:ext cx="2515672" cy="604933"/>
          </a:xfrm>
          <a:prstGeom prst="roundRect">
            <a:avLst>
              <a:gd name="adj" fmla="val 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Meiryo UI" panose="020B0604030504040204" pitchFamily="50" charset="-128"/>
                <a:ea typeface="Meiryo UI" panose="020B0604030504040204" pitchFamily="50" charset="-128"/>
              </a:rPr>
              <a:t>・下水道事業への貢献が目的</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49" name="角丸四角形 48"/>
          <p:cNvSpPr/>
          <p:nvPr/>
        </p:nvSpPr>
        <p:spPr>
          <a:xfrm>
            <a:off x="6463228" y="3603813"/>
            <a:ext cx="2509322" cy="604933"/>
          </a:xfrm>
          <a:prstGeom prst="roundRect">
            <a:avLst>
              <a:gd name="adj" fmla="val 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dirty="0">
                <a:solidFill>
                  <a:schemeClr val="tx1"/>
                </a:solidFill>
                <a:latin typeface="Meiryo UI" panose="020B0604030504040204" pitchFamily="50" charset="-128"/>
                <a:ea typeface="Meiryo UI" panose="020B0604030504040204" pitchFamily="50" charset="-128"/>
              </a:rPr>
              <a:t>・長年に渡る運転</a:t>
            </a:r>
            <a:r>
              <a:rPr lang="ja-JP" altLang="en-US" sz="1200" dirty="0" smtClean="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保全</a:t>
            </a:r>
            <a:r>
              <a:rPr lang="ja-JP" altLang="en-US" sz="1200" dirty="0" smtClean="0">
                <a:solidFill>
                  <a:schemeClr val="tx1"/>
                </a:solidFill>
                <a:latin typeface="Meiryo UI" panose="020B0604030504040204" pitchFamily="50" charset="-128"/>
                <a:ea typeface="Meiryo UI" panose="020B0604030504040204" pitchFamily="50" charset="-128"/>
              </a:rPr>
              <a:t>管理</a:t>
            </a:r>
            <a:r>
              <a:rPr lang="ja-JP" altLang="en-US" sz="1200" dirty="0">
                <a:solidFill>
                  <a:schemeClr val="tx1"/>
                </a:solidFill>
                <a:latin typeface="Meiryo UI" panose="020B0604030504040204" pitchFamily="50" charset="-128"/>
                <a:ea typeface="Meiryo UI" panose="020B0604030504040204" pitchFamily="50" charset="-128"/>
              </a:rPr>
              <a:t>経験</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a:t>
            </a:r>
            <a:r>
              <a:rPr lang="ja-JP" altLang="en-US" sz="1200" dirty="0" smtClean="0">
                <a:solidFill>
                  <a:schemeClr val="tx1"/>
                </a:solidFill>
                <a:latin typeface="Meiryo UI" panose="020B0604030504040204" pitchFamily="50" charset="-128"/>
                <a:ea typeface="Meiryo UI" panose="020B0604030504040204" pitchFamily="50" charset="-128"/>
              </a:rPr>
              <a:t>⇒下水道</a:t>
            </a:r>
            <a:r>
              <a:rPr lang="ja-JP" altLang="en-US" sz="1200" dirty="0">
                <a:solidFill>
                  <a:schemeClr val="tx1"/>
                </a:solidFill>
                <a:latin typeface="Meiryo UI" panose="020B0604030504040204" pitchFamily="50" charset="-128"/>
                <a:ea typeface="Meiryo UI" panose="020B0604030504040204" pitchFamily="50" charset="-128"/>
              </a:rPr>
              <a:t>事業の</a:t>
            </a:r>
            <a:r>
              <a:rPr lang="ja-JP" altLang="en-US" sz="1200" dirty="0" smtClean="0">
                <a:solidFill>
                  <a:schemeClr val="tx1"/>
                </a:solidFill>
                <a:latin typeface="Meiryo UI" panose="020B0604030504040204" pitchFamily="50" charset="-128"/>
                <a:ea typeface="Meiryo UI" panose="020B0604030504040204" pitchFamily="50" charset="-128"/>
              </a:rPr>
              <a:t>安定</a:t>
            </a:r>
            <a:r>
              <a:rPr lang="ja-JP" altLang="en-US" sz="1200" dirty="0">
                <a:solidFill>
                  <a:schemeClr val="tx1"/>
                </a:solidFill>
                <a:latin typeface="Meiryo UI" panose="020B0604030504040204" pitchFamily="50" charset="-128"/>
                <a:ea typeface="Meiryo UI" panose="020B0604030504040204" pitchFamily="50" charset="-128"/>
              </a:rPr>
              <a:t>経営</a:t>
            </a:r>
            <a:endParaRPr lang="en-US" altLang="ja-JP" sz="1200" dirty="0">
              <a:solidFill>
                <a:schemeClr val="tx1"/>
              </a:solidFill>
              <a:latin typeface="Meiryo UI" panose="020B0604030504040204" pitchFamily="50" charset="-128"/>
              <a:ea typeface="Meiryo UI" panose="020B0604030504040204" pitchFamily="50" charset="-128"/>
            </a:endParaRPr>
          </a:p>
        </p:txBody>
      </p:sp>
      <p:sp>
        <p:nvSpPr>
          <p:cNvPr id="50" name="角丸四角形 49"/>
          <p:cNvSpPr/>
          <p:nvPr/>
        </p:nvSpPr>
        <p:spPr>
          <a:xfrm>
            <a:off x="5069292" y="4901528"/>
            <a:ext cx="3987220" cy="670184"/>
          </a:xfrm>
          <a:prstGeom prst="roundRect">
            <a:avLst>
              <a:gd name="adj" fmla="val 11252"/>
            </a:avLst>
          </a:prstGeom>
        </p:spPr>
        <p:style>
          <a:lnRef idx="1">
            <a:schemeClr val="accent1"/>
          </a:lnRef>
          <a:fillRef idx="3">
            <a:schemeClr val="accent1"/>
          </a:fillRef>
          <a:effectRef idx="2">
            <a:schemeClr val="accent1"/>
          </a:effectRef>
          <a:fontRef idx="minor">
            <a:schemeClr val="lt1"/>
          </a:fontRef>
        </p:style>
        <p:txBody>
          <a:bodyPr rtlCol="0" anchor="ctr"/>
          <a:lstStyle/>
          <a:p>
            <a:pPr marL="285750" indent="-285750">
              <a:buFont typeface="Wingdings" panose="05000000000000000000" pitchFamily="2" charset="2"/>
              <a:buChar char="u"/>
            </a:pPr>
            <a:r>
              <a:rPr lang="ja-JP" altLang="en-US" sz="1400" dirty="0" smtClean="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これまで大阪市が築いてきた都市環境の技術を継承、発展させ、下水道トータルシステムとして培ってきた経営資源を活かし、国内外に貢献　</a:t>
            </a:r>
            <a:endParaRPr lang="ja-JP" altLang="en-US" sz="140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51" name="角丸四角形 50"/>
          <p:cNvSpPr/>
          <p:nvPr/>
        </p:nvSpPr>
        <p:spPr>
          <a:xfrm>
            <a:off x="232084" y="3817662"/>
            <a:ext cx="4457668" cy="290837"/>
          </a:xfrm>
          <a:prstGeom prst="roundRect">
            <a:avLst/>
          </a:prstGeom>
          <a:noFill/>
          <a:ln>
            <a:noFill/>
          </a:ln>
        </p:spPr>
        <p:style>
          <a:lnRef idx="2">
            <a:schemeClr val="dk1"/>
          </a:lnRef>
          <a:fillRef idx="1">
            <a:schemeClr val="lt1"/>
          </a:fillRef>
          <a:effectRef idx="0">
            <a:schemeClr val="dk1"/>
          </a:effectRef>
          <a:fontRef idx="minor">
            <a:schemeClr val="dk1"/>
          </a:fontRef>
        </p:style>
        <p:txBody>
          <a:bodyPr vert="horz" lIns="36000" rIns="36000" rtlCol="0" anchor="ctr"/>
          <a:lstStyle/>
          <a:p>
            <a:r>
              <a:rPr lang="ja-JP" altLang="en-US" sz="1600" dirty="0" smtClean="0">
                <a:latin typeface="Meiryo UI" panose="020B0604030504040204" pitchFamily="50" charset="-128"/>
                <a:ea typeface="Meiryo UI" panose="020B0604030504040204" pitchFamily="50" charset="-128"/>
              </a:rPr>
              <a:t>＜下水道</a:t>
            </a:r>
            <a:r>
              <a:rPr lang="ja-JP" altLang="en-US" sz="1600" dirty="0">
                <a:latin typeface="Meiryo UI" panose="020B0604030504040204" pitchFamily="50" charset="-128"/>
                <a:ea typeface="Meiryo UI" panose="020B0604030504040204" pitchFamily="50" charset="-128"/>
              </a:rPr>
              <a:t>事業</a:t>
            </a:r>
            <a:r>
              <a:rPr lang="ja-JP" altLang="en-US" sz="1600" dirty="0" smtClean="0">
                <a:latin typeface="Meiryo UI" panose="020B0604030504040204" pitchFamily="50" charset="-128"/>
                <a:ea typeface="Meiryo UI" panose="020B0604030504040204" pitchFamily="50" charset="-128"/>
              </a:rPr>
              <a:t>の上下分離（大阪市包括業務）＞</a:t>
            </a:r>
            <a:endParaRPr lang="ja-JP" altLang="en-US" sz="1600" dirty="0">
              <a:latin typeface="Meiryo UI" panose="020B0604030504040204" pitchFamily="50" charset="-128"/>
              <a:ea typeface="Meiryo UI" panose="020B0604030504040204" pitchFamily="50" charset="-128"/>
            </a:endParaRPr>
          </a:p>
        </p:txBody>
      </p:sp>
      <p:sp>
        <p:nvSpPr>
          <p:cNvPr id="52" name="角丸四角形 51"/>
          <p:cNvSpPr/>
          <p:nvPr/>
        </p:nvSpPr>
        <p:spPr>
          <a:xfrm>
            <a:off x="3654639" y="5449173"/>
            <a:ext cx="2136813" cy="421872"/>
          </a:xfrm>
          <a:prstGeom prst="roundRect">
            <a:avLst>
              <a:gd name="adj" fmla="val 7372"/>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1400" dirty="0" smtClean="0">
                <a:latin typeface="Meiryo UI" panose="020B0604030504040204" pitchFamily="50" charset="-128"/>
                <a:ea typeface="Meiryo UI" panose="020B0604030504040204" pitchFamily="50" charset="-128"/>
              </a:rPr>
              <a:t>（施設の運営）</a:t>
            </a:r>
            <a:endParaRPr lang="ja-JP" altLang="en-US" sz="1400" dirty="0">
              <a:latin typeface="Meiryo UI" panose="020B0604030504040204" pitchFamily="50" charset="-128"/>
              <a:ea typeface="Meiryo UI" panose="020B0604030504040204" pitchFamily="50" charset="-128"/>
            </a:endParaRPr>
          </a:p>
        </p:txBody>
      </p:sp>
      <p:sp>
        <p:nvSpPr>
          <p:cNvPr id="53" name="角丸四角形 52"/>
          <p:cNvSpPr/>
          <p:nvPr/>
        </p:nvSpPr>
        <p:spPr>
          <a:xfrm>
            <a:off x="4908668" y="2562453"/>
            <a:ext cx="4235332" cy="178479"/>
          </a:xfrm>
          <a:prstGeom prst="roundRect">
            <a:avLst/>
          </a:prstGeom>
          <a:noFill/>
          <a:ln>
            <a:noFill/>
          </a:ln>
        </p:spPr>
        <p:style>
          <a:lnRef idx="2">
            <a:schemeClr val="dk1"/>
          </a:lnRef>
          <a:fillRef idx="1">
            <a:schemeClr val="lt1"/>
          </a:fillRef>
          <a:effectRef idx="0">
            <a:schemeClr val="dk1"/>
          </a:effectRef>
          <a:fontRef idx="minor">
            <a:schemeClr val="dk1"/>
          </a:fontRef>
        </p:style>
        <p:txBody>
          <a:bodyPr vert="horz" lIns="36000" rIns="36000" rtlCol="0" anchor="ctr"/>
          <a:lstStyle/>
          <a:p>
            <a:r>
              <a:rPr lang="ja-JP" altLang="en-US" sz="1600" dirty="0" smtClean="0">
                <a:latin typeface="Meiryo UI" panose="020B0604030504040204" pitchFamily="50" charset="-128"/>
                <a:ea typeface="Meiryo UI" panose="020B0604030504040204" pitchFamily="50" charset="-128"/>
              </a:rPr>
              <a:t>＜クリアウォーター</a:t>
            </a:r>
            <a:r>
              <a:rPr lang="en-US" altLang="ja-JP" sz="1600" dirty="0" smtClean="0">
                <a:latin typeface="Meiryo UI" panose="020B0604030504040204" pitchFamily="50" charset="-128"/>
                <a:ea typeface="Meiryo UI" panose="020B0604030504040204" pitchFamily="50" charset="-128"/>
              </a:rPr>
              <a:t>OSAKA</a:t>
            </a:r>
            <a:r>
              <a:rPr lang="ja-JP" altLang="en-US" sz="1600" dirty="0" smtClean="0">
                <a:latin typeface="Meiryo UI" panose="020B0604030504040204" pitchFamily="50" charset="-128"/>
                <a:ea typeface="Meiryo UI" panose="020B0604030504040204" pitchFamily="50" charset="-128"/>
              </a:rPr>
              <a:t>株式会社の特長＞</a:t>
            </a:r>
            <a:endParaRPr lang="ja-JP" altLang="en-US" sz="1600" dirty="0">
              <a:latin typeface="Meiryo UI" panose="020B0604030504040204" pitchFamily="50" charset="-128"/>
              <a:ea typeface="Meiryo UI" panose="020B0604030504040204" pitchFamily="50" charset="-128"/>
            </a:endParaRPr>
          </a:p>
        </p:txBody>
      </p:sp>
      <p:sp>
        <p:nvSpPr>
          <p:cNvPr id="54" name="角丸四角形 53"/>
          <p:cNvSpPr/>
          <p:nvPr/>
        </p:nvSpPr>
        <p:spPr>
          <a:xfrm>
            <a:off x="4869970" y="4543085"/>
            <a:ext cx="4274030" cy="290837"/>
          </a:xfrm>
          <a:prstGeom prst="roundRect">
            <a:avLst/>
          </a:prstGeom>
          <a:noFill/>
          <a:ln>
            <a:noFill/>
          </a:ln>
        </p:spPr>
        <p:style>
          <a:lnRef idx="2">
            <a:schemeClr val="dk1"/>
          </a:lnRef>
          <a:fillRef idx="1">
            <a:schemeClr val="lt1"/>
          </a:fillRef>
          <a:effectRef idx="0">
            <a:schemeClr val="dk1"/>
          </a:effectRef>
          <a:fontRef idx="minor">
            <a:schemeClr val="dk1"/>
          </a:fontRef>
        </p:style>
        <p:txBody>
          <a:bodyPr vert="horz" lIns="36000" rIns="36000" rtlCol="0" anchor="ctr"/>
          <a:lstStyle/>
          <a:p>
            <a:r>
              <a:rPr lang="ja-JP" altLang="en-US" sz="1600" dirty="0" smtClean="0">
                <a:latin typeface="Meiryo UI" panose="020B0604030504040204" pitchFamily="50" charset="-128"/>
                <a:ea typeface="Meiryo UI" panose="020B0604030504040204" pitchFamily="50" charset="-128"/>
              </a:rPr>
              <a:t>＜特長を活かして（大阪市域外業務）＞</a:t>
            </a:r>
            <a:endParaRPr lang="ja-JP" altLang="en-US" sz="16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287</a:t>
            </a:fld>
            <a:endParaRPr lang="ja-JP" altLang="en-US"/>
          </a:p>
        </p:txBody>
      </p:sp>
    </p:spTree>
    <p:extLst>
      <p:ext uri="{BB962C8B-B14F-4D97-AF65-F5344CB8AC3E}">
        <p14:creationId xmlns:p14="http://schemas.microsoft.com/office/powerpoint/2010/main" val="27546024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p:cNvSpPr txBox="1"/>
          <p:nvPr/>
        </p:nvSpPr>
        <p:spPr>
          <a:xfrm>
            <a:off x="2536322" y="72242"/>
            <a:ext cx="3919816"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rPr>
              <a:t>④ 下水道</a:t>
            </a:r>
            <a:endParaRPr lang="ja-JP" altLang="en-US" sz="20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11603" y="14928"/>
            <a:ext cx="2505795" cy="257369"/>
          </a:xfrm>
          <a:prstGeom prst="rect">
            <a:avLst/>
          </a:prstGeom>
          <a:noFill/>
        </p:spPr>
        <p:txBody>
          <a:bodyPr wrap="square" lIns="36000" tIns="36000" rIns="36000" bIns="36000" rtlCol="0">
            <a:noAutofit/>
          </a:bodyPr>
          <a:lstStyle/>
          <a:p>
            <a:r>
              <a:rPr lang="ja-JP" altLang="en-US" sz="1200" dirty="0">
                <a:latin typeface="Meiryo UI" panose="020B0604030504040204" pitchFamily="50" charset="-128"/>
                <a:ea typeface="Meiryo UI" panose="020B0604030504040204" pitchFamily="50" charset="-128"/>
              </a:rPr>
              <a:t>７　</a:t>
            </a:r>
            <a:r>
              <a:rPr lang="ja-JP" altLang="en-US" sz="1200" dirty="0" smtClean="0">
                <a:latin typeface="Meiryo UI" panose="020B0604030504040204" pitchFamily="50" charset="-128"/>
                <a:ea typeface="Meiryo UI" panose="020B0604030504040204" pitchFamily="50" charset="-128"/>
              </a:rPr>
              <a:t>具体的な取組と成果 （民営化）</a:t>
            </a:r>
            <a:endParaRPr lang="ja-JP" altLang="en-US" sz="1200" dirty="0">
              <a:latin typeface="Meiryo UI" panose="020B0604030504040204" pitchFamily="50" charset="-128"/>
              <a:ea typeface="Meiryo UI" panose="020B0604030504040204" pitchFamily="50" charset="-128"/>
            </a:endParaRPr>
          </a:p>
        </p:txBody>
      </p:sp>
      <p:cxnSp>
        <p:nvCxnSpPr>
          <p:cNvPr id="13" name="直線コネクタ 12"/>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角丸四角形 8"/>
          <p:cNvSpPr/>
          <p:nvPr/>
        </p:nvSpPr>
        <p:spPr>
          <a:xfrm>
            <a:off x="243161" y="1063685"/>
            <a:ext cx="8470534" cy="713867"/>
          </a:xfrm>
          <a:prstGeom prst="roundRect">
            <a:avLst>
              <a:gd name="adj" fmla="val 15436"/>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spcAft>
                <a:spcPts val="600"/>
              </a:spcAft>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〇下水道事業の持続可能性を確保するための手法としてコンセッション方式の導入をめざし、</a:t>
            </a:r>
          </a:p>
          <a:p>
            <a:pPr marL="177800" indent="-177800">
              <a:spcAft>
                <a:spcPts val="600"/>
              </a:spcAft>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多様なバリエーションについて検討を進める</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145066" y="682824"/>
            <a:ext cx="1663251" cy="338554"/>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（取　　組）</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474573" y="2315821"/>
            <a:ext cx="8398972" cy="954107"/>
          </a:xfrm>
          <a:prstGeom prst="rect">
            <a:avLst/>
          </a:prstGeom>
        </p:spPr>
        <p:txBody>
          <a:bodyPr wrap="square">
            <a:spAutoFit/>
          </a:bodyPr>
          <a:lstStyle/>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下水道使用料収入の減少傾向に対し、今後管渠老朽化の進行に伴う</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改築更新事業の本格化等によって、ますます厳しい経営環境となる状況</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であり、事業の効率化が必要</a:t>
            </a:r>
          </a:p>
          <a:p>
            <a:pPr marL="285750" indent="-285750">
              <a:buFont typeface="Arial" panose="020B0604020202020204" pitchFamily="34" charset="0"/>
              <a:buChar cha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他都市下水道事業において、本市の技術・経験が活用できていない</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224790" y="1996850"/>
            <a:ext cx="8648755" cy="338554"/>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○下水道事業における課題</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270457" y="3985464"/>
            <a:ext cx="8648755" cy="338554"/>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○下水道事業の持続可能性を確保するための手法検討</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520240" y="4317135"/>
            <a:ext cx="8398972" cy="954107"/>
          </a:xfrm>
          <a:prstGeom prst="rect">
            <a:avLst/>
          </a:prstGeom>
        </p:spPr>
        <p:txBody>
          <a:bodyPr wrap="square">
            <a:spAutoFit/>
          </a:bodyPr>
          <a:lstStyle/>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業務改善・合理化の観点から、事業の一部を外部組織に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委ねる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対象とする施設は、一体的な対応が可能な</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ことか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市域全体と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285750" indent="-285750">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形態としては、経営の自由度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や国内外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への事業展開の観点から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上下分離</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方式と</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二等辺三角形 16"/>
          <p:cNvSpPr/>
          <p:nvPr/>
        </p:nvSpPr>
        <p:spPr>
          <a:xfrm rot="10800000">
            <a:off x="3823934" y="5545631"/>
            <a:ext cx="1429555" cy="25745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二等辺三角形 17"/>
          <p:cNvSpPr/>
          <p:nvPr/>
        </p:nvSpPr>
        <p:spPr>
          <a:xfrm rot="10800000">
            <a:off x="3781452" y="3501430"/>
            <a:ext cx="1429555" cy="25745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9" name="グラフ 18"/>
          <p:cNvGraphicFramePr/>
          <p:nvPr>
            <p:extLst/>
          </p:nvPr>
        </p:nvGraphicFramePr>
        <p:xfrm>
          <a:off x="5973578" y="2040095"/>
          <a:ext cx="2945634" cy="2844246"/>
        </p:xfrm>
        <a:graphic>
          <a:graphicData uri="http://schemas.openxmlformats.org/drawingml/2006/chart">
            <c:chart xmlns:c="http://schemas.openxmlformats.org/drawingml/2006/chart" xmlns:r="http://schemas.openxmlformats.org/officeDocument/2006/relationships" r:id="rId2"/>
          </a:graphicData>
        </a:graphic>
      </p:graphicFrame>
      <p:grpSp>
        <p:nvGrpSpPr>
          <p:cNvPr id="20" name="グループ化 19"/>
          <p:cNvGrpSpPr/>
          <p:nvPr/>
        </p:nvGrpSpPr>
        <p:grpSpPr>
          <a:xfrm>
            <a:off x="5999336" y="4970237"/>
            <a:ext cx="2899967" cy="700219"/>
            <a:chOff x="5289084" y="5991202"/>
            <a:chExt cx="2899967" cy="700219"/>
          </a:xfrm>
        </p:grpSpPr>
        <p:sp>
          <p:nvSpPr>
            <p:cNvPr id="21" name="テキスト ボックス 20"/>
            <p:cNvSpPr txBox="1"/>
            <p:nvPr/>
          </p:nvSpPr>
          <p:spPr>
            <a:xfrm>
              <a:off x="5443313" y="5991202"/>
              <a:ext cx="2025649" cy="698955"/>
            </a:xfrm>
            <a:prstGeom prst="rect">
              <a:avLst/>
            </a:prstGeom>
            <a:noFill/>
          </p:spPr>
          <p:txBody>
            <a:bodyPr wrap="square" rtlCol="0" anchor="ctr" anchorCtr="0">
              <a:noAutofit/>
            </a:bodyPr>
            <a:lstStyle/>
            <a:p>
              <a:pPr algn="ctr">
                <a:spcAft>
                  <a:spcPts val="600"/>
                </a:spcAft>
              </a:pPr>
              <a:r>
                <a:rPr lang="ja-JP" altLang="en-US" sz="1100" dirty="0" smtClean="0">
                  <a:latin typeface="Meiryo UI" panose="020B0604030504040204" pitchFamily="50" charset="-128"/>
                  <a:ea typeface="Meiryo UI" panose="020B0604030504040204" pitchFamily="50" charset="-128"/>
                </a:rPr>
                <a:t>法定耐用年数（</a:t>
              </a:r>
              <a:r>
                <a:rPr lang="en-US" altLang="ja-JP" sz="1100" dirty="0">
                  <a:latin typeface="Meiryo UI" panose="020B0604030504040204" pitchFamily="50" charset="-128"/>
                  <a:ea typeface="Meiryo UI" panose="020B0604030504040204" pitchFamily="50" charset="-128"/>
                </a:rPr>
                <a:t>5</a:t>
              </a:r>
              <a:r>
                <a:rPr lang="en-US" altLang="ja-JP" sz="1100" dirty="0" smtClean="0">
                  <a:latin typeface="Meiryo UI" panose="020B0604030504040204" pitchFamily="50" charset="-128"/>
                  <a:ea typeface="Meiryo UI" panose="020B0604030504040204" pitchFamily="50" charset="-128"/>
                </a:rPr>
                <a:t>0</a:t>
              </a:r>
              <a:r>
                <a:rPr lang="ja-JP" altLang="en-US" sz="1100" dirty="0" smtClean="0">
                  <a:latin typeface="Meiryo UI" panose="020B0604030504040204" pitchFamily="50" charset="-128"/>
                  <a:ea typeface="Meiryo UI" panose="020B0604030504040204" pitchFamily="50" charset="-128"/>
                </a:rPr>
                <a:t>年）を</a:t>
              </a:r>
              <a:r>
                <a:rPr lang="en-US" altLang="ja-JP" sz="1100" dirty="0" smtClean="0">
                  <a:latin typeface="Meiryo UI" panose="020B0604030504040204" pitchFamily="50" charset="-128"/>
                  <a:ea typeface="Meiryo UI" panose="020B0604030504040204" pitchFamily="50" charset="-128"/>
                </a:rPr>
                <a:t/>
              </a:r>
              <a:br>
                <a:rPr lang="en-US" altLang="ja-JP" sz="1100" dirty="0" smtClean="0">
                  <a:latin typeface="Meiryo UI" panose="020B0604030504040204" pitchFamily="50" charset="-128"/>
                  <a:ea typeface="Meiryo UI" panose="020B0604030504040204" pitchFamily="50" charset="-128"/>
                </a:rPr>
              </a:br>
              <a:r>
                <a:rPr lang="ja-JP" altLang="en-US" sz="1100" dirty="0" smtClean="0">
                  <a:latin typeface="Meiryo UI" panose="020B0604030504040204" pitchFamily="50" charset="-128"/>
                  <a:ea typeface="Meiryo UI" panose="020B0604030504040204" pitchFamily="50" charset="-128"/>
                </a:rPr>
                <a:t>経過した管渠延長</a:t>
              </a:r>
              <a:endParaRPr lang="en-US" altLang="ja-JP" sz="1100" dirty="0" smtClean="0">
                <a:latin typeface="Meiryo UI" panose="020B0604030504040204" pitchFamily="50" charset="-128"/>
                <a:ea typeface="Meiryo UI" panose="020B0604030504040204" pitchFamily="50" charset="-128"/>
              </a:endParaRPr>
            </a:p>
            <a:p>
              <a:pPr algn="ctr">
                <a:spcAft>
                  <a:spcPts val="600"/>
                </a:spcAft>
              </a:pPr>
              <a:r>
                <a:rPr lang="ja-JP" altLang="en-US" sz="1100" dirty="0" smtClean="0">
                  <a:latin typeface="Meiryo UI" panose="020B0604030504040204" pitchFamily="50" charset="-128"/>
                  <a:ea typeface="Meiryo UI" panose="020B0604030504040204" pitchFamily="50" charset="-128"/>
                </a:rPr>
                <a:t>下水道布設延長</a:t>
              </a:r>
              <a:endParaRPr lang="ja-JP" altLang="en-US" sz="1100" dirty="0">
                <a:latin typeface="Meiryo UI" panose="020B0604030504040204" pitchFamily="50" charset="-128"/>
                <a:ea typeface="Meiryo UI" panose="020B0604030504040204" pitchFamily="50" charset="-128"/>
              </a:endParaRPr>
            </a:p>
          </p:txBody>
        </p:sp>
        <p:cxnSp>
          <p:nvCxnSpPr>
            <p:cNvPr id="22" name="直線コネクタ 21"/>
            <p:cNvCxnSpPr/>
            <p:nvPr/>
          </p:nvCxnSpPr>
          <p:spPr>
            <a:xfrm>
              <a:off x="5414738" y="6427431"/>
              <a:ext cx="2025649"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7364187" y="6152811"/>
              <a:ext cx="796289" cy="538610"/>
            </a:xfrm>
            <a:prstGeom prst="rect">
              <a:avLst/>
            </a:prstGeom>
            <a:noFill/>
          </p:spPr>
          <p:txBody>
            <a:bodyPr wrap="square" rtlCol="0" anchor="ctr" anchorCtr="0">
              <a:noAutofit/>
            </a:bodyPr>
            <a:lstStyle/>
            <a:p>
              <a:pPr algn="ctr">
                <a:spcAft>
                  <a:spcPts val="600"/>
                </a:spcAft>
              </a:pPr>
              <a:r>
                <a:rPr lang="en-US" altLang="ja-JP" sz="1100" dirty="0" smtClean="0">
                  <a:latin typeface="Meiryo UI" panose="020B0604030504040204" pitchFamily="50" charset="-128"/>
                  <a:ea typeface="Meiryo UI" panose="020B0604030504040204" pitchFamily="50" charset="-128"/>
                </a:rPr>
                <a:t>× 100</a:t>
              </a:r>
              <a:endParaRPr lang="ja-JP" altLang="en-US" sz="1100" dirty="0">
                <a:latin typeface="Meiryo UI" panose="020B0604030504040204" pitchFamily="50" charset="-128"/>
                <a:ea typeface="Meiryo UI" panose="020B0604030504040204" pitchFamily="50" charset="-128"/>
              </a:endParaRPr>
            </a:p>
          </p:txBody>
        </p:sp>
        <p:sp>
          <p:nvSpPr>
            <p:cNvPr id="24" name="大かっこ 23"/>
            <p:cNvSpPr/>
            <p:nvPr/>
          </p:nvSpPr>
          <p:spPr>
            <a:xfrm>
              <a:off x="5289084" y="6057877"/>
              <a:ext cx="2899967" cy="619580"/>
            </a:xfrm>
            <a:prstGeom prst="bracketPair">
              <a:avLst/>
            </a:prstGeom>
            <a:ln w="31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25" name="Text Box 4"/>
          <p:cNvSpPr txBox="1">
            <a:spLocks noChangeArrowheads="1"/>
          </p:cNvSpPr>
          <p:nvPr/>
        </p:nvSpPr>
        <p:spPr bwMode="auto">
          <a:xfrm>
            <a:off x="545058" y="6111736"/>
            <a:ext cx="8374154" cy="523220"/>
          </a:xfrm>
          <a:prstGeom prst="rect">
            <a:avLst/>
          </a:prstGeom>
          <a:noFill/>
          <a:ln>
            <a:noFill/>
          </a:ln>
        </p:spPr>
        <p:txBody>
          <a:bodyPr wrap="square">
            <a:spAutoFit/>
          </a:bodyPr>
          <a:lstStyle>
            <a:defPPr>
              <a:defRPr lang="ja-JP"/>
            </a:defPPr>
            <a:lvl1pPr>
              <a:defRPr sz="1600">
                <a:latin typeface="Meiryo UI" panose="020B0604030504040204" pitchFamily="50" charset="-128"/>
                <a:ea typeface="Meiryo UI" panose="020B0604030504040204" pitchFamily="50" charset="-128"/>
                <a:cs typeface="Meiryo UI" panose="020B0604030504040204" pitchFamily="50" charset="-128"/>
              </a:defRPr>
            </a:lvl1pPr>
          </a:lstStyle>
          <a:p>
            <a:r>
              <a:rPr lang="ja-JP" altLang="en-US" sz="1400" dirty="0"/>
              <a:t>上下分離方式を導入した場合の事業スキームと</a:t>
            </a:r>
            <a:r>
              <a:rPr lang="ja-JP" altLang="en-US" sz="1400" dirty="0" smtClean="0"/>
              <a:t>して、最も</a:t>
            </a:r>
            <a:r>
              <a:rPr lang="ja-JP" altLang="en-US" sz="1400" dirty="0"/>
              <a:t>コスト縮減を図ることができる</a:t>
            </a:r>
            <a:r>
              <a:rPr lang="ja-JP" altLang="en-US" sz="1400" u="sng" dirty="0"/>
              <a:t>コンセッション</a:t>
            </a:r>
            <a:r>
              <a:rPr lang="ja-JP" altLang="en-US" sz="1400" u="sng" dirty="0" smtClean="0"/>
              <a:t>方式</a:t>
            </a:r>
            <a:r>
              <a:rPr lang="ja-JP" altLang="en-US" sz="1400" dirty="0" smtClean="0"/>
              <a:t>を</a:t>
            </a:r>
            <a:r>
              <a:rPr lang="ja-JP" altLang="en-US" sz="1400" dirty="0"/>
              <a:t>検討</a:t>
            </a:r>
            <a:endParaRPr lang="en-US" altLang="ja-JP" sz="1400" dirty="0" smtClean="0"/>
          </a:p>
          <a:p>
            <a:r>
              <a:rPr lang="ja-JP" altLang="en-US" sz="1400" dirty="0" smtClean="0"/>
              <a:t>検討にあたっては、段階的に進めるスキームも含めて、多様なバリエーションについて検証</a:t>
            </a:r>
            <a:endParaRPr lang="en-US" altLang="ja-JP" sz="1400" dirty="0"/>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288</a:t>
            </a:fld>
            <a:endParaRPr lang="ja-JP" altLang="en-US"/>
          </a:p>
        </p:txBody>
      </p:sp>
    </p:spTree>
    <p:extLst>
      <p:ext uri="{BB962C8B-B14F-4D97-AF65-F5344CB8AC3E}">
        <p14:creationId xmlns:p14="http://schemas.microsoft.com/office/powerpoint/2010/main" val="320011186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テキスト ボックス 29"/>
          <p:cNvSpPr txBox="1"/>
          <p:nvPr/>
        </p:nvSpPr>
        <p:spPr>
          <a:xfrm>
            <a:off x="2536322" y="72242"/>
            <a:ext cx="3919816"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rPr>
              <a:t>④ 下水道</a:t>
            </a:r>
            <a:endParaRPr lang="ja-JP" altLang="en-US" sz="2000" dirty="0">
              <a:latin typeface="Meiryo UI" panose="020B0604030504040204" pitchFamily="50" charset="-128"/>
              <a:ea typeface="Meiryo UI" panose="020B0604030504040204" pitchFamily="50" charset="-128"/>
            </a:endParaRPr>
          </a:p>
        </p:txBody>
      </p:sp>
      <p:sp>
        <p:nvSpPr>
          <p:cNvPr id="32" name="テキスト ボックス 31"/>
          <p:cNvSpPr txBox="1"/>
          <p:nvPr/>
        </p:nvSpPr>
        <p:spPr>
          <a:xfrm>
            <a:off x="11603" y="14928"/>
            <a:ext cx="2505795" cy="257369"/>
          </a:xfrm>
          <a:prstGeom prst="rect">
            <a:avLst/>
          </a:prstGeom>
          <a:noFill/>
        </p:spPr>
        <p:txBody>
          <a:bodyPr wrap="square" lIns="36000" tIns="36000" rIns="36000" bIns="36000" rtlCol="0">
            <a:noAutofit/>
          </a:bodyPr>
          <a:lstStyle/>
          <a:p>
            <a:r>
              <a:rPr lang="ja-JP" altLang="en-US" sz="1200" dirty="0">
                <a:latin typeface="Meiryo UI" panose="020B0604030504040204" pitchFamily="50" charset="-128"/>
                <a:ea typeface="Meiryo UI" panose="020B0604030504040204" pitchFamily="50" charset="-128"/>
              </a:rPr>
              <a:t>７　</a:t>
            </a:r>
            <a:r>
              <a:rPr lang="ja-JP" altLang="en-US" sz="1200" dirty="0" smtClean="0">
                <a:latin typeface="Meiryo UI" panose="020B0604030504040204" pitchFamily="50" charset="-128"/>
                <a:ea typeface="Meiryo UI" panose="020B0604030504040204" pitchFamily="50" charset="-128"/>
              </a:rPr>
              <a:t>具体的な取組と成果 （民営化）</a:t>
            </a:r>
            <a:endParaRPr lang="ja-JP" altLang="en-US" sz="1200" dirty="0">
              <a:latin typeface="Meiryo UI" panose="020B0604030504040204" pitchFamily="50" charset="-128"/>
              <a:ea typeface="Meiryo UI" panose="020B0604030504040204" pitchFamily="50" charset="-128"/>
            </a:endParaRPr>
          </a:p>
        </p:txBody>
      </p:sp>
      <p:cxnSp>
        <p:nvCxnSpPr>
          <p:cNvPr id="13" name="直線コネクタ 12"/>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a:xfrm>
            <a:off x="243161" y="1063685"/>
            <a:ext cx="8470534" cy="713867"/>
          </a:xfrm>
          <a:prstGeom prst="roundRect">
            <a:avLst>
              <a:gd name="adj" fmla="val 15436"/>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spcAft>
                <a:spcPts val="600"/>
              </a:spcAft>
            </a:pP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〇包括委託の実施により、維持管理に要する職員数や人件費相当額を縮減。</a:t>
            </a:r>
          </a:p>
        </p:txBody>
      </p:sp>
      <p:sp>
        <p:nvSpPr>
          <p:cNvPr id="8" name="正方形/長方形 7"/>
          <p:cNvSpPr/>
          <p:nvPr/>
        </p:nvSpPr>
        <p:spPr>
          <a:xfrm>
            <a:off x="145066" y="682824"/>
            <a:ext cx="1663251" cy="338554"/>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（成　　果）</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 name="グラフ 8"/>
          <p:cNvGraphicFramePr>
            <a:graphicFrameLocks/>
          </p:cNvGraphicFramePr>
          <p:nvPr>
            <p:extLst/>
          </p:nvPr>
        </p:nvGraphicFramePr>
        <p:xfrm>
          <a:off x="656163" y="2224083"/>
          <a:ext cx="8217382" cy="3098728"/>
        </p:xfrm>
        <a:graphic>
          <a:graphicData uri="http://schemas.openxmlformats.org/drawingml/2006/chart">
            <c:chart xmlns:c="http://schemas.openxmlformats.org/drawingml/2006/chart" xmlns:r="http://schemas.openxmlformats.org/officeDocument/2006/relationships" r:id="rId2"/>
          </a:graphicData>
        </a:graphic>
      </p:graphicFrame>
      <p:sp>
        <p:nvSpPr>
          <p:cNvPr id="10" name="テキスト ボックス 9"/>
          <p:cNvSpPr txBox="1"/>
          <p:nvPr/>
        </p:nvSpPr>
        <p:spPr>
          <a:xfrm>
            <a:off x="495529" y="1878419"/>
            <a:ext cx="3018275" cy="382005"/>
          </a:xfrm>
          <a:prstGeom prst="rect">
            <a:avLst/>
          </a:prstGeom>
          <a:noFill/>
        </p:spPr>
        <p:txBody>
          <a:bodyPr wrap="square" lIns="36000" tIns="36000" rIns="36000" bIns="36000" rtlCol="0">
            <a:noAutofit/>
          </a:bodyPr>
          <a:lstStyle>
            <a:defPPr>
              <a:defRPr lang="ja-JP"/>
            </a:defPPr>
            <a:lvl1pPr>
              <a:defRPr sz="1200">
                <a:latin typeface="Meiryo UI" panose="020B0604030504040204" pitchFamily="50" charset="-128"/>
                <a:ea typeface="Meiryo UI" panose="020B0604030504040204" pitchFamily="50" charset="-128"/>
              </a:defRPr>
            </a:lvl1pPr>
          </a:lstStyle>
          <a:p>
            <a:r>
              <a:rPr lang="ja-JP" altLang="en-US" sz="1400" dirty="0" smtClean="0"/>
              <a:t>＜維持管理に携わる職員数の推移＞</a:t>
            </a:r>
            <a:endParaRPr lang="ja-JP" altLang="en-US" sz="1400" dirty="0"/>
          </a:p>
        </p:txBody>
      </p:sp>
      <p:sp>
        <p:nvSpPr>
          <p:cNvPr id="11" name="テキスト ボックス 10"/>
          <p:cNvSpPr txBox="1"/>
          <p:nvPr/>
        </p:nvSpPr>
        <p:spPr>
          <a:xfrm>
            <a:off x="7527781" y="2046697"/>
            <a:ext cx="1386918" cy="276999"/>
          </a:xfrm>
          <a:prstGeom prst="rect">
            <a:avLst/>
          </a:prstGeom>
          <a:noFill/>
        </p:spPr>
        <p:txBody>
          <a:bodyPr wrap="square" lIns="36000" tIns="36000" rIns="36000" bIns="36000" rtlCol="0">
            <a:noAutofit/>
          </a:bodyPr>
          <a:lstStyle>
            <a:defPPr>
              <a:defRPr lang="ja-JP"/>
            </a:defPPr>
            <a:lvl1pPr algn="r">
              <a:defRPr sz="1000">
                <a:latin typeface="Meiryo UI" panose="020B0604030504040204" pitchFamily="50" charset="-128"/>
                <a:ea typeface="Meiryo UI" panose="020B0604030504040204" pitchFamily="50" charset="-128"/>
              </a:defRPr>
            </a:lvl1pPr>
          </a:lstStyle>
          <a:p>
            <a:r>
              <a:rPr lang="ja-JP" altLang="en-US" dirty="0"/>
              <a:t>（単位：人）</a:t>
            </a:r>
          </a:p>
        </p:txBody>
      </p:sp>
      <p:cxnSp>
        <p:nvCxnSpPr>
          <p:cNvPr id="12" name="直線コネクタ 11"/>
          <p:cNvCxnSpPr/>
          <p:nvPr/>
        </p:nvCxnSpPr>
        <p:spPr>
          <a:xfrm>
            <a:off x="4908637" y="2395223"/>
            <a:ext cx="0" cy="2809245"/>
          </a:xfrm>
          <a:prstGeom prst="line">
            <a:avLst/>
          </a:prstGeom>
          <a:ln w="28575">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V="1">
            <a:off x="4904581" y="2788120"/>
            <a:ext cx="681038" cy="4763"/>
          </a:xfrm>
          <a:prstGeom prst="straightConnector1">
            <a:avLst/>
          </a:prstGeom>
          <a:ln w="127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4943360" y="2346024"/>
            <a:ext cx="1059228" cy="382005"/>
          </a:xfrm>
          <a:prstGeom prst="rect">
            <a:avLst/>
          </a:prstGeom>
          <a:noFill/>
        </p:spPr>
        <p:txBody>
          <a:bodyPr wrap="square" lIns="36000" tIns="36000" rIns="36000" bIns="36000" rtlCol="0">
            <a:noAutofit/>
          </a:bodyPr>
          <a:lstStyle>
            <a:defPPr>
              <a:defRPr lang="ja-JP"/>
            </a:defPPr>
            <a:lvl1pPr>
              <a:defRPr sz="1200">
                <a:latin typeface="Meiryo UI" panose="020B0604030504040204" pitchFamily="50" charset="-128"/>
                <a:ea typeface="Meiryo UI" panose="020B0604030504040204" pitchFamily="50" charset="-128"/>
              </a:defRPr>
            </a:lvl1pPr>
          </a:lstStyle>
          <a:p>
            <a:r>
              <a:rPr lang="ja-JP" altLang="en-US" sz="1100" dirty="0" smtClean="0">
                <a:solidFill>
                  <a:schemeClr val="accent5"/>
                </a:solidFill>
              </a:rPr>
              <a:t>包括委託開始</a:t>
            </a:r>
            <a:endParaRPr lang="en-US" altLang="ja-JP" sz="1100" dirty="0" smtClean="0">
              <a:solidFill>
                <a:schemeClr val="accent5"/>
              </a:solidFill>
            </a:endParaRPr>
          </a:p>
          <a:p>
            <a:r>
              <a:rPr lang="ja-JP" altLang="en-US" sz="1100" dirty="0" smtClean="0">
                <a:solidFill>
                  <a:schemeClr val="accent5"/>
                </a:solidFill>
              </a:rPr>
              <a:t>（西部方面）</a:t>
            </a:r>
            <a:endParaRPr lang="ja-JP" altLang="en-US" sz="1100" dirty="0">
              <a:solidFill>
                <a:schemeClr val="accent5"/>
              </a:solidFill>
            </a:endParaRPr>
          </a:p>
        </p:txBody>
      </p:sp>
      <p:sp>
        <p:nvSpPr>
          <p:cNvPr id="16" name="テキスト ボックス 15"/>
          <p:cNvSpPr txBox="1"/>
          <p:nvPr/>
        </p:nvSpPr>
        <p:spPr>
          <a:xfrm>
            <a:off x="1400648" y="6213296"/>
            <a:ext cx="7152767" cy="606749"/>
          </a:xfrm>
          <a:prstGeom prst="rect">
            <a:avLst/>
          </a:prstGeom>
          <a:noFill/>
        </p:spPr>
        <p:txBody>
          <a:bodyPr wrap="square" lIns="36000" tIns="36000" rIns="36000" bIns="36000" rtlCol="0">
            <a:noAutofit/>
          </a:bodyPr>
          <a:lstStyle>
            <a:defPPr>
              <a:defRPr lang="ja-JP"/>
            </a:defPPr>
            <a:lvl1pPr>
              <a:defRPr sz="1200">
                <a:latin typeface="Meiryo UI" panose="020B0604030504040204" pitchFamily="50" charset="-128"/>
                <a:ea typeface="Meiryo UI" panose="020B0604030504040204" pitchFamily="50" charset="-128"/>
              </a:defRPr>
            </a:lvl1pPr>
          </a:lstStyle>
          <a:p>
            <a:pPr marL="171450" indent="-171450">
              <a:buFont typeface="Wingdings" panose="05000000000000000000" pitchFamily="2" charset="2"/>
              <a:buChar char="l"/>
            </a:pPr>
            <a:r>
              <a:rPr lang="en-US" altLang="ja-JP" sz="1400" dirty="0"/>
              <a:t>2008</a:t>
            </a:r>
            <a:r>
              <a:rPr lang="ja-JP" altLang="en-US" sz="1400" dirty="0" smtClean="0"/>
              <a:t>年度　→　</a:t>
            </a:r>
            <a:r>
              <a:rPr lang="en-US" altLang="ja-JP" sz="1400" dirty="0"/>
              <a:t>2017</a:t>
            </a:r>
            <a:r>
              <a:rPr lang="ja-JP" altLang="en-US" sz="1400" dirty="0" smtClean="0"/>
              <a:t>年度　　職員数　約</a:t>
            </a:r>
            <a:r>
              <a:rPr lang="en-US" altLang="ja-JP" sz="1400" dirty="0"/>
              <a:t>93</a:t>
            </a:r>
            <a:r>
              <a:rPr lang="ja-JP" altLang="en-US" sz="1400" dirty="0" smtClean="0"/>
              <a:t>％縮減</a:t>
            </a:r>
            <a:endParaRPr lang="en-US" altLang="ja-JP" sz="1400" dirty="0" smtClean="0"/>
          </a:p>
          <a:p>
            <a:pPr marL="171450" indent="-171450">
              <a:buFont typeface="Wingdings" panose="05000000000000000000" pitchFamily="2" charset="2"/>
              <a:buChar char="l"/>
            </a:pPr>
            <a:r>
              <a:rPr lang="en-US" altLang="ja-JP" sz="1400" dirty="0" smtClean="0"/>
              <a:t>2012</a:t>
            </a:r>
            <a:r>
              <a:rPr lang="ja-JP" altLang="en-US" sz="1400" dirty="0" smtClean="0"/>
              <a:t>年度　→　</a:t>
            </a:r>
            <a:r>
              <a:rPr lang="en-US" altLang="ja-JP" sz="1400" dirty="0" smtClean="0"/>
              <a:t>2017</a:t>
            </a:r>
            <a:r>
              <a:rPr lang="ja-JP" altLang="en-US" sz="1400" dirty="0" smtClean="0"/>
              <a:t>年度　　維持</a:t>
            </a:r>
            <a:r>
              <a:rPr lang="ja-JP" altLang="en-US" sz="1400" dirty="0"/>
              <a:t>管理</a:t>
            </a:r>
            <a:r>
              <a:rPr lang="ja-JP" altLang="en-US" sz="1400" dirty="0" smtClean="0"/>
              <a:t>に</a:t>
            </a:r>
            <a:r>
              <a:rPr lang="ja-JP" altLang="en-US" sz="1400" dirty="0"/>
              <a:t>要</a:t>
            </a:r>
            <a:r>
              <a:rPr lang="ja-JP" altLang="en-US" sz="1400" dirty="0" smtClean="0"/>
              <a:t>する人件費相当額　約</a:t>
            </a:r>
            <a:r>
              <a:rPr lang="en-US" altLang="ja-JP" sz="1400" dirty="0" smtClean="0"/>
              <a:t>9</a:t>
            </a:r>
            <a:r>
              <a:rPr lang="ja-JP" altLang="en-US" sz="1400" dirty="0" smtClean="0"/>
              <a:t>億円縮減</a:t>
            </a:r>
            <a:endParaRPr lang="ja-JP" altLang="en-US" sz="1400" dirty="0"/>
          </a:p>
        </p:txBody>
      </p:sp>
      <p:cxnSp>
        <p:nvCxnSpPr>
          <p:cNvPr id="17" name="直線コネクタ 16"/>
          <p:cNvCxnSpPr/>
          <p:nvPr/>
        </p:nvCxnSpPr>
        <p:spPr>
          <a:xfrm>
            <a:off x="5702724" y="2979254"/>
            <a:ext cx="0" cy="2207475"/>
          </a:xfrm>
          <a:prstGeom prst="line">
            <a:avLst/>
          </a:prstGeom>
          <a:ln w="28575">
            <a:solidFill>
              <a:schemeClr val="accent5"/>
            </a:solidFill>
            <a:prstDash val="sysDot"/>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V="1">
            <a:off x="5702724" y="3481457"/>
            <a:ext cx="681038" cy="4763"/>
          </a:xfrm>
          <a:prstGeom prst="straightConnector1">
            <a:avLst/>
          </a:prstGeom>
          <a:ln w="127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5758860" y="3048619"/>
            <a:ext cx="1059228" cy="382005"/>
          </a:xfrm>
          <a:prstGeom prst="rect">
            <a:avLst/>
          </a:prstGeom>
          <a:noFill/>
        </p:spPr>
        <p:txBody>
          <a:bodyPr wrap="square" lIns="36000" tIns="36000" rIns="36000" bIns="36000" rtlCol="0">
            <a:noAutofit/>
          </a:bodyPr>
          <a:lstStyle>
            <a:defPPr>
              <a:defRPr lang="ja-JP"/>
            </a:defPPr>
            <a:lvl1pPr>
              <a:defRPr sz="1200">
                <a:latin typeface="Meiryo UI" panose="020B0604030504040204" pitchFamily="50" charset="-128"/>
                <a:ea typeface="Meiryo UI" panose="020B0604030504040204" pitchFamily="50" charset="-128"/>
              </a:defRPr>
            </a:lvl1pPr>
          </a:lstStyle>
          <a:p>
            <a:r>
              <a:rPr lang="ja-JP" altLang="en-US" sz="1100" dirty="0" smtClean="0">
                <a:solidFill>
                  <a:schemeClr val="accent5"/>
                </a:solidFill>
              </a:rPr>
              <a:t>委託範囲を</a:t>
            </a:r>
            <a:endParaRPr lang="en-US" altLang="ja-JP" sz="1100" dirty="0" smtClean="0">
              <a:solidFill>
                <a:schemeClr val="accent5"/>
              </a:solidFill>
            </a:endParaRPr>
          </a:p>
          <a:p>
            <a:r>
              <a:rPr lang="ja-JP" altLang="en-US" sz="1100" dirty="0" smtClean="0">
                <a:solidFill>
                  <a:schemeClr val="accent5"/>
                </a:solidFill>
              </a:rPr>
              <a:t>市内全域に拡大</a:t>
            </a:r>
            <a:endParaRPr lang="ja-JP" altLang="en-US" sz="1100" dirty="0">
              <a:solidFill>
                <a:schemeClr val="accent5"/>
              </a:solidFill>
            </a:endParaRPr>
          </a:p>
        </p:txBody>
      </p:sp>
      <p:sp>
        <p:nvSpPr>
          <p:cNvPr id="20" name="二等辺三角形 19"/>
          <p:cNvSpPr/>
          <p:nvPr/>
        </p:nvSpPr>
        <p:spPr>
          <a:xfrm rot="10800000">
            <a:off x="4352289" y="5331196"/>
            <a:ext cx="379731" cy="9238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p:cNvSpPr txBox="1"/>
          <p:nvPr/>
        </p:nvSpPr>
        <p:spPr>
          <a:xfrm>
            <a:off x="4077917" y="5425485"/>
            <a:ext cx="819455" cy="276999"/>
          </a:xfrm>
          <a:prstGeom prst="rect">
            <a:avLst/>
          </a:prstGeom>
          <a:noFill/>
        </p:spPr>
        <p:txBody>
          <a:bodyPr wrap="none" rtlCol="0">
            <a:spAutoFit/>
          </a:bodyPr>
          <a:lstStyle/>
          <a:p>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87</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二等辺三角形 21"/>
          <p:cNvSpPr/>
          <p:nvPr/>
        </p:nvSpPr>
        <p:spPr>
          <a:xfrm rot="10800000">
            <a:off x="5878777" y="5318856"/>
            <a:ext cx="379731" cy="9238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二等辺三角形 22"/>
          <p:cNvSpPr/>
          <p:nvPr/>
        </p:nvSpPr>
        <p:spPr>
          <a:xfrm rot="10800000">
            <a:off x="6653622" y="5318857"/>
            <a:ext cx="379731" cy="9238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二等辺三角形 23"/>
          <p:cNvSpPr/>
          <p:nvPr/>
        </p:nvSpPr>
        <p:spPr>
          <a:xfrm rot="10800000">
            <a:off x="7401280" y="5324893"/>
            <a:ext cx="379731" cy="9238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二等辺三角形 24"/>
          <p:cNvSpPr/>
          <p:nvPr/>
        </p:nvSpPr>
        <p:spPr>
          <a:xfrm rot="10800000">
            <a:off x="8173684" y="5321187"/>
            <a:ext cx="379731" cy="9238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3846620" y="5707391"/>
            <a:ext cx="1770800" cy="382005"/>
          </a:xfrm>
          <a:prstGeom prst="rect">
            <a:avLst/>
          </a:prstGeom>
          <a:noFill/>
        </p:spPr>
        <p:txBody>
          <a:bodyPr wrap="square" lIns="36000" tIns="36000" rIns="36000" bIns="36000" rtlCol="0">
            <a:noAutofit/>
          </a:bodyPr>
          <a:lstStyle>
            <a:defPPr>
              <a:defRPr lang="ja-JP"/>
            </a:defPPr>
            <a:lvl1pPr>
              <a:defRPr sz="1200">
                <a:latin typeface="Meiryo UI" panose="020B0604030504040204" pitchFamily="50" charset="-128"/>
                <a:ea typeface="Meiryo UI" panose="020B0604030504040204" pitchFamily="50" charset="-128"/>
              </a:defRPr>
            </a:lvl1pPr>
          </a:lstStyle>
          <a:p>
            <a:r>
              <a:rPr lang="ja-JP" altLang="en-US" sz="1100" dirty="0" smtClean="0"/>
              <a:t>（包括委託実施前）</a:t>
            </a:r>
            <a:endParaRPr lang="ja-JP" altLang="en-US" sz="1100" dirty="0"/>
          </a:p>
        </p:txBody>
      </p:sp>
      <p:sp>
        <p:nvSpPr>
          <p:cNvPr id="27" name="テキスト ボックス 26"/>
          <p:cNvSpPr txBox="1"/>
          <p:nvPr/>
        </p:nvSpPr>
        <p:spPr>
          <a:xfrm>
            <a:off x="5572242" y="5418576"/>
            <a:ext cx="877163"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6401267" y="5411242"/>
            <a:ext cx="877163"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7936973" y="5407293"/>
            <a:ext cx="877163"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7153880" y="5403344"/>
            <a:ext cx="877163"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50" dirty="0" smtClean="0">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1200" dirty="0" smtClean="0">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億円</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5886955" y="5680450"/>
            <a:ext cx="2628395" cy="382005"/>
          </a:xfrm>
          <a:prstGeom prst="rect">
            <a:avLst/>
          </a:prstGeom>
          <a:noFill/>
        </p:spPr>
        <p:txBody>
          <a:bodyPr wrap="square" lIns="36000" tIns="36000" rIns="36000" bIns="36000" rtlCol="0">
            <a:noAutofit/>
          </a:bodyPr>
          <a:lstStyle>
            <a:defPPr>
              <a:defRPr lang="ja-JP"/>
            </a:defPPr>
            <a:lvl1pPr>
              <a:defRPr sz="1200">
                <a:latin typeface="Meiryo UI" panose="020B0604030504040204" pitchFamily="50" charset="-128"/>
                <a:ea typeface="Meiryo UI" panose="020B0604030504040204" pitchFamily="50" charset="-128"/>
              </a:defRPr>
            </a:lvl1pPr>
          </a:lstStyle>
          <a:p>
            <a:pPr algn="ctr"/>
            <a:r>
              <a:rPr lang="ja-JP" altLang="en-US" sz="1100" dirty="0" smtClean="0"/>
              <a:t>維持管理に要する人件費相当額の縮減効果</a:t>
            </a:r>
            <a:endParaRPr lang="en-US" altLang="ja-JP" sz="1100" dirty="0" smtClean="0"/>
          </a:p>
          <a:p>
            <a:pPr algn="ctr"/>
            <a:r>
              <a:rPr lang="ja-JP" altLang="en-US" sz="1100" dirty="0" smtClean="0"/>
              <a:t>（包括委託実施前との比較）</a:t>
            </a:r>
            <a:endParaRPr lang="ja-JP" altLang="en-US" sz="1100" dirty="0"/>
          </a:p>
        </p:txBody>
      </p:sp>
      <p:sp>
        <p:nvSpPr>
          <p:cNvPr id="34" name="テキスト ボックス 33"/>
          <p:cNvSpPr txBox="1"/>
          <p:nvPr/>
        </p:nvSpPr>
        <p:spPr>
          <a:xfrm>
            <a:off x="558810" y="5479161"/>
            <a:ext cx="3376466" cy="382005"/>
          </a:xfrm>
          <a:prstGeom prst="rect">
            <a:avLst/>
          </a:prstGeom>
          <a:noFill/>
        </p:spPr>
        <p:txBody>
          <a:bodyPr wrap="square" lIns="36000" tIns="36000" rIns="36000" bIns="36000" rtlCol="0">
            <a:noAutofit/>
          </a:bodyPr>
          <a:lstStyle>
            <a:defPPr>
              <a:defRPr lang="ja-JP"/>
            </a:defPPr>
            <a:lvl1pPr>
              <a:defRPr sz="1200">
                <a:latin typeface="Meiryo UI" panose="020B0604030504040204" pitchFamily="50" charset="-128"/>
                <a:ea typeface="Meiryo UI" panose="020B0604030504040204" pitchFamily="50" charset="-128"/>
              </a:defRPr>
            </a:lvl1pPr>
          </a:lstStyle>
          <a:p>
            <a:r>
              <a:rPr lang="ja-JP" altLang="en-US" sz="1400" dirty="0" smtClean="0"/>
              <a:t>＜維持管理に要する人件費相当額の推移＞</a:t>
            </a:r>
            <a:endParaRPr lang="ja-JP" altLang="en-US" sz="1400" dirty="0"/>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289</a:t>
            </a:fld>
            <a:endParaRPr lang="ja-JP" altLang="en-US"/>
          </a:p>
        </p:txBody>
      </p:sp>
    </p:spTree>
    <p:extLst>
      <p:ext uri="{BB962C8B-B14F-4D97-AF65-F5344CB8AC3E}">
        <p14:creationId xmlns:p14="http://schemas.microsoft.com/office/powerpoint/2010/main" val="124422789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536322" y="72242"/>
            <a:ext cx="3919816"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⑤</a:t>
            </a:r>
            <a:r>
              <a:rPr lang="ja-JP" altLang="en-US" sz="2000" dirty="0" smtClean="0">
                <a:latin typeface="Meiryo UI" panose="020B0604030504040204" pitchFamily="50" charset="-128"/>
                <a:ea typeface="Meiryo UI" panose="020B0604030504040204" pitchFamily="50" charset="-128"/>
              </a:rPr>
              <a:t> 幼稚園</a:t>
            </a:r>
            <a:endParaRPr lang="ja-JP" altLang="en-US" sz="2000"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11603" y="14928"/>
            <a:ext cx="2505795" cy="257369"/>
          </a:xfrm>
          <a:prstGeom prst="rect">
            <a:avLst/>
          </a:prstGeom>
          <a:noFill/>
        </p:spPr>
        <p:txBody>
          <a:bodyPr wrap="square" lIns="36000" tIns="36000" rIns="36000" bIns="36000" rtlCol="0">
            <a:noAutofit/>
          </a:bodyPr>
          <a:lstStyle/>
          <a:p>
            <a:r>
              <a:rPr lang="ja-JP" altLang="en-US" sz="1200" dirty="0">
                <a:latin typeface="Meiryo UI" panose="020B0604030504040204" pitchFamily="50" charset="-128"/>
                <a:ea typeface="Meiryo UI" panose="020B0604030504040204" pitchFamily="50" charset="-128"/>
              </a:rPr>
              <a:t>７　</a:t>
            </a:r>
            <a:r>
              <a:rPr lang="ja-JP" altLang="en-US" sz="1200" dirty="0" smtClean="0">
                <a:latin typeface="Meiryo UI" panose="020B0604030504040204" pitchFamily="50" charset="-128"/>
                <a:ea typeface="Meiryo UI" panose="020B0604030504040204" pitchFamily="50" charset="-128"/>
              </a:rPr>
              <a:t>具体的な取組と成果 （民営化）</a:t>
            </a:r>
            <a:endParaRPr lang="ja-JP" altLang="en-US" sz="1200" dirty="0">
              <a:latin typeface="Meiryo UI" panose="020B0604030504040204" pitchFamily="50" charset="-128"/>
              <a:ea typeface="Meiryo UI" panose="020B0604030504040204" pitchFamily="50" charset="-128"/>
            </a:endParaRPr>
          </a:p>
        </p:txBody>
      </p:sp>
      <p:sp>
        <p:nvSpPr>
          <p:cNvPr id="3" name="角丸四角形 2"/>
          <p:cNvSpPr/>
          <p:nvPr/>
        </p:nvSpPr>
        <p:spPr>
          <a:xfrm>
            <a:off x="300244" y="1927501"/>
            <a:ext cx="2630713" cy="4372807"/>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6143121" y="1927502"/>
            <a:ext cx="2741573" cy="4372806"/>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331472" y="1097857"/>
            <a:ext cx="8648755" cy="584775"/>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○市内の幼稚園に通う園児の約</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割が私立幼稚園に通っている。</a:t>
            </a: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○私立に比べ、園児</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人あたりの運営費が高く、市費負担額が高い。</a:t>
            </a:r>
          </a:p>
        </p:txBody>
      </p:sp>
      <p:sp>
        <p:nvSpPr>
          <p:cNvPr id="7" name="テキスト ボックス 6"/>
          <p:cNvSpPr txBox="1"/>
          <p:nvPr/>
        </p:nvSpPr>
        <p:spPr>
          <a:xfrm>
            <a:off x="213306" y="2063978"/>
            <a:ext cx="1927728" cy="338554"/>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（当初の方向性）</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6130853" y="2062898"/>
            <a:ext cx="2869342"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現在の状況）</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399337" y="2520742"/>
            <a:ext cx="2531620" cy="1815882"/>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民間</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で成立している事業は民間に任せる （民営化・再編等）</a:t>
            </a: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ニーズに沿った運営によるサービス向上と効率化</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を期待</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612834" y="4856968"/>
            <a:ext cx="2303047" cy="830997"/>
          </a:xfrm>
          <a:prstGeom prst="rect">
            <a:avLst/>
          </a:prstGeom>
          <a:noFill/>
        </p:spPr>
        <p:txBody>
          <a:bodyPr wrap="square" rtlCol="0">
            <a:spAutoFit/>
          </a:bodyPr>
          <a:lstStyle/>
          <a:p>
            <a:pPr marL="177800" indent="-1778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市立幼稚園数</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か所</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月時点）</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大かっこ 7"/>
          <p:cNvSpPr/>
          <p:nvPr/>
        </p:nvSpPr>
        <p:spPr>
          <a:xfrm>
            <a:off x="500852" y="4827715"/>
            <a:ext cx="2152340" cy="865709"/>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6" name="テキスト ボックス 25"/>
          <p:cNvSpPr txBox="1"/>
          <p:nvPr/>
        </p:nvSpPr>
        <p:spPr>
          <a:xfrm>
            <a:off x="6247567" y="2572931"/>
            <a:ext cx="2896433" cy="584775"/>
          </a:xfrm>
          <a:prstGeom prst="rect">
            <a:avLst/>
          </a:prstGeom>
          <a:noFill/>
        </p:spPr>
        <p:txBody>
          <a:bodyPr wrap="square" rtlCol="0">
            <a:spAutoFit/>
          </a:bodyPr>
          <a:lstStyle/>
          <a:p>
            <a:pPr marL="177800" indent="-1778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市立幼稚園数</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54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か所（</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月時点）</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ホームベース 8"/>
          <p:cNvSpPr/>
          <p:nvPr/>
        </p:nvSpPr>
        <p:spPr>
          <a:xfrm>
            <a:off x="3302760" y="1972427"/>
            <a:ext cx="2508235" cy="600504"/>
          </a:xfrm>
          <a:prstGeom prst="homePlate">
            <a:avLst>
              <a:gd name="adj" fmla="val 4545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6247567" y="3661661"/>
            <a:ext cx="2689478" cy="1169551"/>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＜今後</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市立幼稚園について＞</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具体化が可能な園について、個々の園の進め方の方針をそれぞれ策定し、取組を進める</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145066" y="746324"/>
            <a:ext cx="1663251" cy="338554"/>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（背　　景）</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2926310" y="2745490"/>
            <a:ext cx="3208508" cy="3554819"/>
          </a:xfrm>
          <a:prstGeom prst="rect">
            <a:avLst/>
          </a:prstGeom>
          <a:noFill/>
        </p:spPr>
        <p:txBody>
          <a:bodyPr wrap="square" rtlCol="0">
            <a:spAutoFit/>
          </a:bodyPr>
          <a:lstStyle/>
          <a:p>
            <a:pPr marL="177800" indent="-177800">
              <a:lnSpc>
                <a:spcPts val="1400"/>
              </a:lnSpc>
              <a:defRPr/>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市立幼稚園民営化</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計画（</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案）の基本的な</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考え方」を</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公表（</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2013.2</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defRPr/>
            </a:pP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defRPr/>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市立幼稚園民営化</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計画（</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案）」を公表（</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2013.8</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defRPr/>
            </a:pP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defRPr/>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市立幼稚園民営化計画の見直し（案）」を公表（</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2014.4</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defRPr/>
            </a:pP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defRPr/>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新たな市立幼稚園民営化計画（案）」を公表（</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2015.7</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defRPr/>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800"/>
              </a:lnSpc>
              <a:spcAft>
                <a:spcPts val="600"/>
              </a:spcAft>
              <a:defRPr/>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●大阪市立学校設置条例一部改正</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案</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上程</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800"/>
              </a:lnSpc>
              <a:spcAft>
                <a:spcPts val="600"/>
              </a:spcAft>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園可決・</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14</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園否決（</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2013.11</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
            </a:r>
            <a:br>
              <a:rPr lang="en-US" altLang="ja-JP" sz="1300" dirty="0">
                <a:latin typeface="Meiryo UI" panose="020B0604030504040204" pitchFamily="50" charset="-128"/>
                <a:ea typeface="Meiryo UI" panose="020B0604030504040204" pitchFamily="50" charset="-128"/>
                <a:cs typeface="Meiryo UI" panose="020B0604030504040204" pitchFamily="50" charset="-128"/>
              </a:rPr>
            </a:b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14</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園否決</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(2014.5</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
            </a:r>
            <a:b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b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園可決</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園否決</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(2015.10</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800"/>
              </a:lnSpc>
              <a:spcAft>
                <a:spcPts val="600"/>
              </a:spcAft>
              <a:defRPr/>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園可決は</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2020</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年度に民間移管予定</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290</a:t>
            </a:fld>
            <a:endParaRPr lang="ja-JP" altLang="en-US"/>
          </a:p>
        </p:txBody>
      </p:sp>
    </p:spTree>
    <p:extLst>
      <p:ext uri="{BB962C8B-B14F-4D97-AF65-F5344CB8AC3E}">
        <p14:creationId xmlns:p14="http://schemas.microsoft.com/office/powerpoint/2010/main" val="121250650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ホームベース 21"/>
          <p:cNvSpPr/>
          <p:nvPr/>
        </p:nvSpPr>
        <p:spPr>
          <a:xfrm>
            <a:off x="2536322" y="1626174"/>
            <a:ext cx="5778705" cy="1460794"/>
          </a:xfrm>
          <a:prstGeom prst="homePlate">
            <a:avLst>
              <a:gd name="adj" fmla="val 24514"/>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ホームベース 22"/>
          <p:cNvSpPr/>
          <p:nvPr/>
        </p:nvSpPr>
        <p:spPr>
          <a:xfrm>
            <a:off x="3431525" y="3264164"/>
            <a:ext cx="4548653" cy="1460794"/>
          </a:xfrm>
          <a:prstGeom prst="homePlate">
            <a:avLst>
              <a:gd name="adj" fmla="val 24514"/>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ホームベース 23"/>
          <p:cNvSpPr/>
          <p:nvPr/>
        </p:nvSpPr>
        <p:spPr>
          <a:xfrm>
            <a:off x="4647420" y="4892387"/>
            <a:ext cx="3318438" cy="1298994"/>
          </a:xfrm>
          <a:prstGeom prst="homePlate">
            <a:avLst>
              <a:gd name="adj" fmla="val 24514"/>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01" name="表 100"/>
          <p:cNvGraphicFramePr>
            <a:graphicFrameLocks noGrp="1"/>
          </p:cNvGraphicFramePr>
          <p:nvPr>
            <p:extLst/>
          </p:nvPr>
        </p:nvGraphicFramePr>
        <p:xfrm>
          <a:off x="532261" y="1201988"/>
          <a:ext cx="8187993" cy="5095782"/>
        </p:xfrm>
        <a:graphic>
          <a:graphicData uri="http://schemas.openxmlformats.org/drawingml/2006/table">
            <a:tbl>
              <a:tblPr>
                <a:tableStyleId>{5940675A-B579-460E-94D1-54222C63F5DA}</a:tableStyleId>
              </a:tblPr>
              <a:tblGrid>
                <a:gridCol w="1343246">
                  <a:extLst>
                    <a:ext uri="{9D8B030D-6E8A-4147-A177-3AD203B41FA5}">
                      <a16:colId xmlns="" xmlns:a16="http://schemas.microsoft.com/office/drawing/2014/main" val="20000"/>
                    </a:ext>
                  </a:extLst>
                </a:gridCol>
                <a:gridCol w="61796">
                  <a:extLst>
                    <a:ext uri="{9D8B030D-6E8A-4147-A177-3AD203B41FA5}">
                      <a16:colId xmlns="" xmlns:a16="http://schemas.microsoft.com/office/drawing/2014/main" val="20001"/>
                    </a:ext>
                  </a:extLst>
                </a:gridCol>
                <a:gridCol w="999406">
                  <a:extLst>
                    <a:ext uri="{9D8B030D-6E8A-4147-A177-3AD203B41FA5}">
                      <a16:colId xmlns="" xmlns:a16="http://schemas.microsoft.com/office/drawing/2014/main" val="20002"/>
                    </a:ext>
                  </a:extLst>
                </a:gridCol>
                <a:gridCol w="932749">
                  <a:extLst>
                    <a:ext uri="{9D8B030D-6E8A-4147-A177-3AD203B41FA5}">
                      <a16:colId xmlns="" xmlns:a16="http://schemas.microsoft.com/office/drawing/2014/main" val="20003"/>
                    </a:ext>
                  </a:extLst>
                </a:gridCol>
                <a:gridCol w="966078">
                  <a:extLst>
                    <a:ext uri="{9D8B030D-6E8A-4147-A177-3AD203B41FA5}">
                      <a16:colId xmlns="" xmlns:a16="http://schemas.microsoft.com/office/drawing/2014/main" val="20004"/>
                    </a:ext>
                  </a:extLst>
                </a:gridCol>
                <a:gridCol w="966078">
                  <a:extLst>
                    <a:ext uri="{9D8B030D-6E8A-4147-A177-3AD203B41FA5}">
                      <a16:colId xmlns="" xmlns:a16="http://schemas.microsoft.com/office/drawing/2014/main" val="20005"/>
                    </a:ext>
                  </a:extLst>
                </a:gridCol>
                <a:gridCol w="966078">
                  <a:extLst>
                    <a:ext uri="{9D8B030D-6E8A-4147-A177-3AD203B41FA5}">
                      <a16:colId xmlns="" xmlns:a16="http://schemas.microsoft.com/office/drawing/2014/main" val="20006"/>
                    </a:ext>
                  </a:extLst>
                </a:gridCol>
                <a:gridCol w="1119345">
                  <a:extLst>
                    <a:ext uri="{9D8B030D-6E8A-4147-A177-3AD203B41FA5}">
                      <a16:colId xmlns="" xmlns:a16="http://schemas.microsoft.com/office/drawing/2014/main" val="20007"/>
                    </a:ext>
                  </a:extLst>
                </a:gridCol>
                <a:gridCol w="833217">
                  <a:extLst>
                    <a:ext uri="{9D8B030D-6E8A-4147-A177-3AD203B41FA5}">
                      <a16:colId xmlns="" xmlns:a16="http://schemas.microsoft.com/office/drawing/2014/main" val="20008"/>
                    </a:ext>
                  </a:extLst>
                </a:gridCol>
              </a:tblGrid>
              <a:tr h="3106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lnTlToBr w="12700" cap="flat" cmpd="sng" algn="ctr">
                      <a:solidFill>
                        <a:schemeClr val="tx1"/>
                      </a:solidFill>
                      <a:prstDash val="solid"/>
                      <a:round/>
                      <a:headEnd type="none" w="med" len="med"/>
                      <a:tailEnd type="none" w="med" len="med"/>
                    </a:lnTlToBr>
                    <a:solidFill>
                      <a:schemeClr val="accent4">
                        <a:lumMod val="40000"/>
                        <a:lumOff val="60000"/>
                      </a:schemeClr>
                    </a:solidFill>
                  </a:tcPr>
                </a:tc>
                <a:tc>
                  <a:txBody>
                    <a:bodyPr/>
                    <a:lstStyle/>
                    <a:p>
                      <a:pPr algn="ctr" fontAlgn="ct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extLst>
                  <a:ext uri="{0D108BD9-81ED-4DB2-BD59-A6C34878D82A}">
                    <a16:rowId xmlns="" xmlns:a16="http://schemas.microsoft.com/office/drawing/2014/main" val="10000"/>
                  </a:ext>
                </a:extLst>
              </a:tr>
              <a:tr h="1714688">
                <a:tc>
                  <a:txBody>
                    <a:bodyPr/>
                    <a:lstStyle/>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計画の策定状況</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extLst>
                  <a:ext uri="{0D108BD9-81ED-4DB2-BD59-A6C34878D82A}">
                    <a16:rowId xmlns="" xmlns:a16="http://schemas.microsoft.com/office/drawing/2014/main" val="10001"/>
                  </a:ext>
                </a:extLst>
              </a:tr>
              <a:tr h="158726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議案の可決状況</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extLst>
                  <a:ext uri="{0D108BD9-81ED-4DB2-BD59-A6C34878D82A}">
                    <a16:rowId xmlns="" xmlns:a16="http://schemas.microsoft.com/office/drawing/2014/main" val="10002"/>
                  </a:ext>
                </a:extLst>
              </a:tr>
              <a:tr h="1483187">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民営移管等の状況</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extLst>
                  <a:ext uri="{0D108BD9-81ED-4DB2-BD59-A6C34878D82A}">
                    <a16:rowId xmlns="" xmlns:a16="http://schemas.microsoft.com/office/drawing/2014/main" val="10003"/>
                  </a:ext>
                </a:extLst>
              </a:tr>
            </a:tbl>
          </a:graphicData>
        </a:graphic>
      </p:graphicFrame>
      <p:sp>
        <p:nvSpPr>
          <p:cNvPr id="165" name="正方形/長方形 164"/>
          <p:cNvSpPr/>
          <p:nvPr/>
        </p:nvSpPr>
        <p:spPr>
          <a:xfrm>
            <a:off x="2671924" y="1615175"/>
            <a:ext cx="4313731"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●「市立幼稚園民営化計画（案）の 基本的な考え方」の公表（２月）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4" name="直線コネクタ 33"/>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1576690" y="1201840"/>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554645" y="1298931"/>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正方形/長方形 35"/>
          <p:cNvSpPr/>
          <p:nvPr/>
        </p:nvSpPr>
        <p:spPr>
          <a:xfrm>
            <a:off x="3284297" y="1936413"/>
            <a:ext cx="3022342"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●「市立幼稚園民営化計画（案）」の公表（</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８</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3900630" y="2252554"/>
            <a:ext cx="3701575"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●「市立幼稚園民営化計画の見直し（案）」の公表（４月）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5126486" y="2535571"/>
            <a:ext cx="3400772"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●「新たな市立幼稚園民営化計画（案）」の公表（７月）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3476215" y="3281857"/>
            <a:ext cx="3300541"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●可決５園・否決</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園（</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4055582" y="3565288"/>
            <a:ext cx="3300541"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●再度否決</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園（</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５</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4679637" y="4829668"/>
            <a:ext cx="3300541"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●廃園１園（</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5226717" y="3847638"/>
            <a:ext cx="3300541"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●否決７園（</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43"/>
          <p:cNvSpPr/>
          <p:nvPr/>
        </p:nvSpPr>
        <p:spPr>
          <a:xfrm>
            <a:off x="5646111" y="5060449"/>
            <a:ext cx="3300541"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●廃園３園（</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5802350" y="5395940"/>
            <a:ext cx="3300541"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●民間移管１園（４月）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2536322" y="72242"/>
            <a:ext cx="3919816"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⑤</a:t>
            </a:r>
            <a:r>
              <a:rPr lang="ja-JP" altLang="en-US" sz="2000" dirty="0" smtClean="0">
                <a:latin typeface="Meiryo UI" panose="020B0604030504040204" pitchFamily="50" charset="-128"/>
                <a:ea typeface="Meiryo UI" panose="020B0604030504040204" pitchFamily="50" charset="-128"/>
              </a:rPr>
              <a:t> 幼稚園</a:t>
            </a:r>
            <a:endParaRPr lang="ja-JP" altLang="en-US" sz="20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11603" y="14928"/>
            <a:ext cx="2505795" cy="257369"/>
          </a:xfrm>
          <a:prstGeom prst="rect">
            <a:avLst/>
          </a:prstGeom>
          <a:noFill/>
        </p:spPr>
        <p:txBody>
          <a:bodyPr wrap="square" lIns="36000" tIns="36000" rIns="36000" bIns="36000" rtlCol="0">
            <a:noAutofit/>
          </a:bodyPr>
          <a:lstStyle/>
          <a:p>
            <a:r>
              <a:rPr lang="ja-JP" altLang="en-US" sz="1200" dirty="0">
                <a:latin typeface="Meiryo UI" panose="020B0604030504040204" pitchFamily="50" charset="-128"/>
                <a:ea typeface="Meiryo UI" panose="020B0604030504040204" pitchFamily="50" charset="-128"/>
              </a:rPr>
              <a:t>７　</a:t>
            </a:r>
            <a:r>
              <a:rPr lang="ja-JP" altLang="en-US" sz="1200" dirty="0" smtClean="0">
                <a:latin typeface="Meiryo UI" panose="020B0604030504040204" pitchFamily="50" charset="-128"/>
                <a:ea typeface="Meiryo UI" panose="020B0604030504040204" pitchFamily="50" charset="-128"/>
              </a:rPr>
              <a:t>具体的な取組と成果 （民営化）</a:t>
            </a:r>
            <a:endParaRPr lang="ja-JP" altLang="en-US" sz="1200" dirty="0">
              <a:latin typeface="Meiryo UI" panose="020B0604030504040204" pitchFamily="50" charset="-128"/>
              <a:ea typeface="Meiryo UI" panose="020B0604030504040204" pitchFamily="50" charset="-128"/>
            </a:endParaRPr>
          </a:p>
        </p:txBody>
      </p:sp>
      <p:sp>
        <p:nvSpPr>
          <p:cNvPr id="25" name="正方形/長方形 24"/>
          <p:cNvSpPr/>
          <p:nvPr/>
        </p:nvSpPr>
        <p:spPr>
          <a:xfrm>
            <a:off x="5529134" y="4135276"/>
            <a:ext cx="2785893"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●可決１園（</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145066" y="682824"/>
            <a:ext cx="2733533"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（主な改革取組経過）</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291</a:t>
            </a:fld>
            <a:endParaRPr lang="ja-JP" altLang="en-US"/>
          </a:p>
        </p:txBody>
      </p:sp>
    </p:spTree>
    <p:extLst>
      <p:ext uri="{BB962C8B-B14F-4D97-AF65-F5344CB8AC3E}">
        <p14:creationId xmlns:p14="http://schemas.microsoft.com/office/powerpoint/2010/main" val="299933335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線コネクタ 13"/>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正方形/長方形 20"/>
          <p:cNvSpPr/>
          <p:nvPr/>
        </p:nvSpPr>
        <p:spPr>
          <a:xfrm>
            <a:off x="8272672" y="6006978"/>
            <a:ext cx="790575" cy="23242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2536322" y="72242"/>
            <a:ext cx="3919816"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⑤</a:t>
            </a:r>
            <a:r>
              <a:rPr lang="ja-JP" altLang="en-US" sz="2000" dirty="0" smtClean="0">
                <a:latin typeface="Meiryo UI" panose="020B0604030504040204" pitchFamily="50" charset="-128"/>
                <a:ea typeface="Meiryo UI" panose="020B0604030504040204" pitchFamily="50" charset="-128"/>
              </a:rPr>
              <a:t> 幼稚園</a:t>
            </a:r>
            <a:endParaRPr lang="ja-JP" altLang="en-US" sz="20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11603" y="14928"/>
            <a:ext cx="2505795" cy="257369"/>
          </a:xfrm>
          <a:prstGeom prst="rect">
            <a:avLst/>
          </a:prstGeom>
          <a:noFill/>
        </p:spPr>
        <p:txBody>
          <a:bodyPr wrap="square" lIns="36000" tIns="36000" rIns="36000" bIns="36000" rtlCol="0">
            <a:noAutofit/>
          </a:bodyPr>
          <a:lstStyle/>
          <a:p>
            <a:r>
              <a:rPr lang="ja-JP" altLang="en-US" sz="1200" dirty="0">
                <a:latin typeface="Meiryo UI" panose="020B0604030504040204" pitchFamily="50" charset="-128"/>
                <a:ea typeface="Meiryo UI" panose="020B0604030504040204" pitchFamily="50" charset="-128"/>
              </a:rPr>
              <a:t>７　</a:t>
            </a:r>
            <a:r>
              <a:rPr lang="ja-JP" altLang="en-US" sz="1200" dirty="0" smtClean="0">
                <a:latin typeface="Meiryo UI" panose="020B0604030504040204" pitchFamily="50" charset="-128"/>
                <a:ea typeface="Meiryo UI" panose="020B0604030504040204" pitchFamily="50" charset="-128"/>
              </a:rPr>
              <a:t>具体的な取組と成果 （民営化）</a:t>
            </a:r>
            <a:endParaRPr lang="ja-JP" altLang="en-US" sz="1200" dirty="0">
              <a:latin typeface="Meiryo UI" panose="020B0604030504040204" pitchFamily="50" charset="-128"/>
              <a:ea typeface="Meiryo UI" panose="020B0604030504040204" pitchFamily="50" charset="-128"/>
            </a:endParaRPr>
          </a:p>
        </p:txBody>
      </p:sp>
      <p:grpSp>
        <p:nvGrpSpPr>
          <p:cNvPr id="13" name="グループ化 12"/>
          <p:cNvGrpSpPr/>
          <p:nvPr/>
        </p:nvGrpSpPr>
        <p:grpSpPr>
          <a:xfrm>
            <a:off x="270457" y="1101653"/>
            <a:ext cx="8603088" cy="674680"/>
            <a:chOff x="270457" y="719513"/>
            <a:chExt cx="8603088" cy="674680"/>
          </a:xfrm>
        </p:grpSpPr>
        <p:sp>
          <p:nvSpPr>
            <p:cNvPr id="15" name="角丸四角形 14"/>
            <p:cNvSpPr/>
            <p:nvPr/>
          </p:nvSpPr>
          <p:spPr>
            <a:xfrm>
              <a:off x="270457" y="719513"/>
              <a:ext cx="8603088" cy="674680"/>
            </a:xfrm>
            <a:prstGeom prst="roundRect">
              <a:avLst>
                <a:gd name="adj" fmla="val 9656"/>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p:cNvSpPr/>
            <p:nvPr/>
          </p:nvSpPr>
          <p:spPr>
            <a:xfrm>
              <a:off x="293372" y="777323"/>
              <a:ext cx="8474109" cy="584775"/>
            </a:xfrm>
            <a:prstGeom prst="rect">
              <a:avLst/>
            </a:prstGeom>
          </p:spPr>
          <p:txBody>
            <a:bodyPr wrap="square">
              <a:spAutoFit/>
            </a:bodyPr>
            <a:lstStyle/>
            <a:p>
              <a:pPr marL="177800" indent="-177800">
                <a:spcAft>
                  <a:spcPts val="600"/>
                </a:spcAft>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年度までに市立幼稚園の廃園（４園）、民間移管（１園）を実施</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さらに、</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年度に民間移管（１園）を実施予定。</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pSp>
      <p:graphicFrame>
        <p:nvGraphicFramePr>
          <p:cNvPr id="4" name="表 3"/>
          <p:cNvGraphicFramePr>
            <a:graphicFrameLocks noGrp="1"/>
          </p:cNvGraphicFramePr>
          <p:nvPr>
            <p:extLst/>
          </p:nvPr>
        </p:nvGraphicFramePr>
        <p:xfrm>
          <a:off x="335676" y="2134761"/>
          <a:ext cx="4401291" cy="4104640"/>
        </p:xfrm>
        <a:graphic>
          <a:graphicData uri="http://schemas.openxmlformats.org/drawingml/2006/table">
            <a:tbl>
              <a:tblPr firstRow="1" bandRow="1">
                <a:tableStyleId>{5C22544A-7EE6-4342-B048-85BDC9FD1C3A}</a:tableStyleId>
              </a:tblPr>
              <a:tblGrid>
                <a:gridCol w="1483571">
                  <a:extLst>
                    <a:ext uri="{9D8B030D-6E8A-4147-A177-3AD203B41FA5}">
                      <a16:colId xmlns="" xmlns:a16="http://schemas.microsoft.com/office/drawing/2014/main" val="20000"/>
                    </a:ext>
                  </a:extLst>
                </a:gridCol>
                <a:gridCol w="2917720">
                  <a:extLst>
                    <a:ext uri="{9D8B030D-6E8A-4147-A177-3AD203B41FA5}">
                      <a16:colId xmlns="" xmlns:a16="http://schemas.microsoft.com/office/drawing/2014/main" val="20001"/>
                    </a:ext>
                  </a:extLst>
                </a:gridCol>
              </a:tblGrid>
              <a:tr h="370840">
                <a:tc>
                  <a:txBody>
                    <a:bodyPr/>
                    <a:lstStyle/>
                    <a:p>
                      <a:pPr algn="ctr"/>
                      <a:r>
                        <a:rPr kumimoji="1" lang="ja-JP" altLang="en-US" sz="1300" dirty="0" smtClean="0">
                          <a:solidFill>
                            <a:schemeClr val="tx1"/>
                          </a:solidFill>
                        </a:rPr>
                        <a:t>計　画</a:t>
                      </a:r>
                      <a:endParaRPr kumimoji="1" lang="ja-JP" alt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300" dirty="0" smtClean="0">
                          <a:solidFill>
                            <a:schemeClr val="tx1"/>
                          </a:solidFill>
                        </a:rPr>
                        <a:t>内　容</a:t>
                      </a:r>
                      <a:endParaRPr kumimoji="1" lang="ja-JP" altLang="en-US" sz="13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000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zh-TW" altLang="en-US" sz="1300" dirty="0" smtClean="0">
                          <a:latin typeface="Meiryo UI" panose="020B0604030504040204" pitchFamily="50" charset="-128"/>
                          <a:ea typeface="Meiryo UI" panose="020B0604030504040204" pitchFamily="50" charset="-128"/>
                          <a:cs typeface="Meiryo UI" panose="020B0604030504040204" pitchFamily="50" charset="-128"/>
                        </a:rPr>
                        <a:t>「市立幼稚園民営化計画（案）</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の基本的考え方</a:t>
                      </a:r>
                      <a:r>
                        <a:rPr kumimoji="1" lang="zh-TW"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を公表</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廃園又は民間移管の考え方など民営化計画（案）の基本的な考え方を示す。</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endParaRPr>
                    </a:p>
                    <a:p>
                      <a:pPr algn="l"/>
                      <a:r>
                        <a:rPr kumimoji="1" lang="zh-TW" altLang="en-US" sz="1300" dirty="0" smtClean="0">
                          <a:latin typeface="Meiryo UI" panose="020B0604030504040204" pitchFamily="50" charset="-128"/>
                          <a:ea typeface="Meiryo UI" panose="020B0604030504040204" pitchFamily="50" charset="-128"/>
                          <a:cs typeface="Meiryo UI" panose="020B0604030504040204" pitchFamily="50" charset="-128"/>
                        </a:rPr>
                        <a:t>「市立幼稚園民営化計画（案）」</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を公表</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年度及び</a:t>
                      </a: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年度に民営化に着手する市立幼稚園の民営化計画（案）を策定。</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【2014</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「市立幼稚園民営化計画の見直し（案）」を公表</a:t>
                      </a:r>
                      <a:endPar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2013</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月に公表した「市立幼稚園民営化計画（案）」の見直し。</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【2015</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300" dirty="0" smtClean="0">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「新たな市立幼稚園民営化計画（案）」を公表</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kumimoji="1" lang="ja-JP" altLang="en-US" sz="1300" dirty="0" smtClean="0">
                          <a:latin typeface="Meiryo UI" panose="020B0604030504040204" pitchFamily="50" charset="-128"/>
                          <a:ea typeface="Meiryo UI" panose="020B0604030504040204" pitchFamily="50" charset="-128"/>
                          <a:cs typeface="Meiryo UI" panose="020B0604030504040204" pitchFamily="50" charset="-128"/>
                        </a:rPr>
                        <a:t>新たに廃園又は民間移管を検討する市立幼稚園を示す。</a:t>
                      </a:r>
                      <a:endParaRPr kumimoji="1" lang="ja-JP" altLang="en-US" sz="1300" dirty="0">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 xmlns:a16="http://schemas.microsoft.com/office/drawing/2014/main" val="10004"/>
                  </a:ext>
                </a:extLst>
              </a:tr>
            </a:tbl>
          </a:graphicData>
        </a:graphic>
      </p:graphicFrame>
      <p:sp>
        <p:nvSpPr>
          <p:cNvPr id="17" name="正方形/長方形 16"/>
          <p:cNvSpPr/>
          <p:nvPr/>
        </p:nvSpPr>
        <p:spPr>
          <a:xfrm>
            <a:off x="7053169" y="6261015"/>
            <a:ext cx="1776506" cy="3686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各年度</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日現在）</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 name="グラフ 17"/>
          <p:cNvGraphicFramePr>
            <a:graphicFrameLocks/>
          </p:cNvGraphicFramePr>
          <p:nvPr>
            <p:extLst/>
          </p:nvPr>
        </p:nvGraphicFramePr>
        <p:xfrm>
          <a:off x="5029200" y="1884556"/>
          <a:ext cx="3638760" cy="4560804"/>
        </p:xfrm>
        <a:graphic>
          <a:graphicData uri="http://schemas.openxmlformats.org/drawingml/2006/chart">
            <c:chart xmlns:c="http://schemas.openxmlformats.org/drawingml/2006/chart" xmlns:r="http://schemas.openxmlformats.org/officeDocument/2006/relationships" r:id="rId2"/>
          </a:graphicData>
        </a:graphic>
      </p:graphicFrame>
      <p:sp>
        <p:nvSpPr>
          <p:cNvPr id="19" name="正方形/長方形 18"/>
          <p:cNvSpPr/>
          <p:nvPr/>
        </p:nvSpPr>
        <p:spPr>
          <a:xfrm>
            <a:off x="145066" y="682824"/>
            <a:ext cx="1663251" cy="338554"/>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（取組・成果）</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292</a:t>
            </a:fld>
            <a:endParaRPr lang="ja-JP" altLang="en-US"/>
          </a:p>
        </p:txBody>
      </p:sp>
    </p:spTree>
    <p:extLst>
      <p:ext uri="{BB962C8B-B14F-4D97-AF65-F5344CB8AC3E}">
        <p14:creationId xmlns:p14="http://schemas.microsoft.com/office/powerpoint/2010/main" val="318435891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2536322" y="72242"/>
            <a:ext cx="3919816"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rPr>
              <a:t>⑥ 保育所</a:t>
            </a:r>
            <a:endParaRPr lang="ja-JP" altLang="en-US" sz="2000" dirty="0">
              <a:latin typeface="Meiryo UI" panose="020B0604030504040204" pitchFamily="50" charset="-128"/>
              <a:ea typeface="Meiryo UI" panose="020B0604030504040204" pitchFamily="50" charset="-128"/>
            </a:endParaRPr>
          </a:p>
        </p:txBody>
      </p:sp>
      <p:sp>
        <p:nvSpPr>
          <p:cNvPr id="14" name="テキスト ボックス 13"/>
          <p:cNvSpPr txBox="1"/>
          <p:nvPr/>
        </p:nvSpPr>
        <p:spPr>
          <a:xfrm>
            <a:off x="11603" y="14928"/>
            <a:ext cx="2505795" cy="257369"/>
          </a:xfrm>
          <a:prstGeom prst="rect">
            <a:avLst/>
          </a:prstGeom>
          <a:noFill/>
        </p:spPr>
        <p:txBody>
          <a:bodyPr wrap="square" lIns="36000" tIns="36000" rIns="36000" bIns="36000" rtlCol="0">
            <a:noAutofit/>
          </a:bodyPr>
          <a:lstStyle/>
          <a:p>
            <a:r>
              <a:rPr lang="ja-JP" altLang="en-US" sz="1200" dirty="0">
                <a:latin typeface="Meiryo UI" panose="020B0604030504040204" pitchFamily="50" charset="-128"/>
                <a:ea typeface="Meiryo UI" panose="020B0604030504040204" pitchFamily="50" charset="-128"/>
              </a:rPr>
              <a:t>７　</a:t>
            </a:r>
            <a:r>
              <a:rPr lang="ja-JP" altLang="en-US" sz="1200" dirty="0" smtClean="0">
                <a:latin typeface="Meiryo UI" panose="020B0604030504040204" pitchFamily="50" charset="-128"/>
                <a:ea typeface="Meiryo UI" panose="020B0604030504040204" pitchFamily="50" charset="-128"/>
              </a:rPr>
              <a:t>具体的な取組と成果 （民営化）</a:t>
            </a:r>
            <a:endParaRPr lang="ja-JP" altLang="en-US" sz="1200" dirty="0">
              <a:latin typeface="Meiryo UI" panose="020B0604030504040204" pitchFamily="50" charset="-128"/>
              <a:ea typeface="Meiryo UI" panose="020B0604030504040204" pitchFamily="50" charset="-128"/>
            </a:endParaRPr>
          </a:p>
        </p:txBody>
      </p:sp>
      <p:sp>
        <p:nvSpPr>
          <p:cNvPr id="3" name="角丸四角形 2"/>
          <p:cNvSpPr/>
          <p:nvPr/>
        </p:nvSpPr>
        <p:spPr>
          <a:xfrm>
            <a:off x="300244" y="1815152"/>
            <a:ext cx="2727619" cy="4310769"/>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6070303" y="1815152"/>
            <a:ext cx="2814391" cy="4310769"/>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331472" y="1097857"/>
            <a:ext cx="8648755" cy="338554"/>
          </a:xfrm>
          <a:prstGeom prst="rect">
            <a:avLst/>
          </a:prstGeom>
        </p:spPr>
        <p:txBody>
          <a:bodyPr wrap="square">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○公立保育所は児童</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人あたりの保育にかかる経費が民間保育所に比して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高い。</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13306" y="1951629"/>
            <a:ext cx="2106984" cy="338554"/>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（当初の方向性）</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6067353" y="1950549"/>
            <a:ext cx="2869342"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現在の状況）</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399337" y="2408393"/>
            <a:ext cx="2644114" cy="1569660"/>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セーフティネット</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として必要な保育所</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を除き</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統合</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・休廃止も視野に入れながら、原則民間</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移管（</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民間移管が困難な場合</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には</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、補完的に委託化）を</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推進。</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644866" y="4373774"/>
            <a:ext cx="2303047" cy="830997"/>
          </a:xfrm>
          <a:prstGeom prst="rect">
            <a:avLst/>
          </a:prstGeom>
          <a:noFill/>
        </p:spPr>
        <p:txBody>
          <a:bodyPr wrap="square" rtlCol="0">
            <a:spAutoFit/>
          </a:bodyPr>
          <a:lstStyle/>
          <a:p>
            <a:pPr marL="177800" indent="-177800"/>
            <a:r>
              <a:rPr lang="ja-JP" altLang="en-US" sz="1600" dirty="0">
                <a:latin typeface="Meiryo UI" panose="020B0604030504040204" pitchFamily="50" charset="-128"/>
                <a:ea typeface="Meiryo UI" panose="020B0604030504040204" pitchFamily="50" charset="-128"/>
                <a:cs typeface="Meiryo UI" panose="020B0604030504040204" pitchFamily="50" charset="-128"/>
              </a:rPr>
              <a:t>公</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立保育所数</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125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か所</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2012</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月時点）</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大かっこ 7"/>
          <p:cNvSpPr/>
          <p:nvPr/>
        </p:nvSpPr>
        <p:spPr>
          <a:xfrm>
            <a:off x="601139" y="4366357"/>
            <a:ext cx="2152340" cy="865709"/>
          </a:xfrm>
          <a:prstGeom prst="bracketPair">
            <a:avLst/>
          </a:prstGeom>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26" name="テキスト ボックス 25"/>
          <p:cNvSpPr txBox="1"/>
          <p:nvPr/>
        </p:nvSpPr>
        <p:spPr>
          <a:xfrm>
            <a:off x="6184068" y="2460582"/>
            <a:ext cx="2893258" cy="584775"/>
          </a:xfrm>
          <a:prstGeom prst="rect">
            <a:avLst/>
          </a:prstGeom>
          <a:noFill/>
        </p:spPr>
        <p:txBody>
          <a:bodyPr wrap="square" rtlCol="0">
            <a:spAutoFit/>
          </a:bodyPr>
          <a:lstStyle/>
          <a:p>
            <a:pPr marL="177800" indent="-177800"/>
            <a:r>
              <a:rPr lang="ja-JP" altLang="en-US" sz="1600" dirty="0">
                <a:latin typeface="Meiryo UI" panose="020B0604030504040204" pitchFamily="50" charset="-128"/>
                <a:ea typeface="Meiryo UI" panose="020B0604030504040204" pitchFamily="50" charset="-128"/>
                <a:cs typeface="Meiryo UI" panose="020B0604030504040204" pitchFamily="50" charset="-128"/>
              </a:rPr>
              <a:t>公</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立保育所数</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94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か所（</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月時点）</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3142933" y="2828026"/>
            <a:ext cx="2819353" cy="2741520"/>
          </a:xfrm>
          <a:prstGeom prst="rect">
            <a:avLst/>
          </a:prstGeom>
          <a:noFill/>
        </p:spPr>
        <p:txBody>
          <a:bodyPr wrap="square" rtlCol="0">
            <a:spAutoFit/>
          </a:bodyPr>
          <a:lstStyle/>
          <a:p>
            <a:pPr marL="177800" indent="-177800">
              <a:lnSpc>
                <a:spcPts val="1600"/>
              </a:lnSpc>
              <a:defRPr/>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●「公立</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保育所新再編整備計画（案</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）」公表（</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2013.2</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a:lnSpc>
                <a:spcPts val="1600"/>
              </a:lnSpc>
              <a:defRPr/>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600"/>
              </a:lnSpc>
              <a:defRPr/>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●「公立</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保育所新再編整備計画（</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改訂）」公表（</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2017.6</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450850" indent="-273050">
              <a:lnSpc>
                <a:spcPts val="1600"/>
              </a:lnSpc>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600"/>
              </a:lnSpc>
              <a:defRPr/>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●「大阪</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市立保育所の</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あり方について」により、</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セーフティーネットとしての機能・役割を果たす公立保育所（直営</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）数を公表（</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2017.12</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600"/>
              </a:lnSpc>
              <a:defRPr/>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600"/>
              </a:lnSpc>
              <a:defRPr/>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23</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か所を民間移管、</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か</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所を休廃止</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450850" indent="-273050">
              <a:lnSpc>
                <a:spcPts val="1600"/>
              </a:lnSpc>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ホームベース 8"/>
          <p:cNvSpPr/>
          <p:nvPr/>
        </p:nvSpPr>
        <p:spPr>
          <a:xfrm>
            <a:off x="3302760" y="1860078"/>
            <a:ext cx="2508235" cy="600504"/>
          </a:xfrm>
          <a:prstGeom prst="homePlate">
            <a:avLst>
              <a:gd name="adj" fmla="val 4545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6214176" y="3697102"/>
            <a:ext cx="2575696" cy="2246769"/>
          </a:xfrm>
          <a:prstGeom prst="rect">
            <a:avLst/>
          </a:prstGeom>
          <a:noFill/>
        </p:spPr>
        <p:txBody>
          <a:bodyPr wrap="square" rtlCol="0">
            <a:spAutoFit/>
          </a:bodyPr>
          <a:lstStyle/>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＜今後の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保育所に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ついて＞</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年度までに</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、セーフティーネットとしての機能・役割を果たす公立</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保育所（直営）を</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か所にすることをめざす。</a:t>
            </a: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（その他の</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立保育所については民間移管。民間移管が困難な場合は民間委託、あるいは休廃止を検討。）</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正方形/長方形 19"/>
          <p:cNvSpPr/>
          <p:nvPr/>
        </p:nvSpPr>
        <p:spPr>
          <a:xfrm>
            <a:off x="145066" y="746324"/>
            <a:ext cx="1663251" cy="338554"/>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（背　　景）</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293</a:t>
            </a:fld>
            <a:endParaRPr lang="ja-JP" altLang="en-US"/>
          </a:p>
        </p:txBody>
      </p:sp>
    </p:spTree>
    <p:extLst>
      <p:ext uri="{BB962C8B-B14F-4D97-AF65-F5344CB8AC3E}">
        <p14:creationId xmlns:p14="http://schemas.microsoft.com/office/powerpoint/2010/main" val="171092516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1" name="表 100"/>
          <p:cNvGraphicFramePr>
            <a:graphicFrameLocks noGrp="1"/>
          </p:cNvGraphicFramePr>
          <p:nvPr>
            <p:extLst/>
          </p:nvPr>
        </p:nvGraphicFramePr>
        <p:xfrm>
          <a:off x="518464" y="1170954"/>
          <a:ext cx="8063098" cy="5242546"/>
        </p:xfrm>
        <a:graphic>
          <a:graphicData uri="http://schemas.openxmlformats.org/drawingml/2006/table">
            <a:tbl>
              <a:tblPr>
                <a:tableStyleId>{5940675A-B579-460E-94D1-54222C63F5DA}</a:tableStyleId>
              </a:tblPr>
              <a:tblGrid>
                <a:gridCol w="1265465">
                  <a:extLst>
                    <a:ext uri="{9D8B030D-6E8A-4147-A177-3AD203B41FA5}">
                      <a16:colId xmlns="" xmlns:a16="http://schemas.microsoft.com/office/drawing/2014/main" val="20000"/>
                    </a:ext>
                  </a:extLst>
                </a:gridCol>
                <a:gridCol w="58218">
                  <a:extLst>
                    <a:ext uri="{9D8B030D-6E8A-4147-A177-3AD203B41FA5}">
                      <a16:colId xmlns="" xmlns:a16="http://schemas.microsoft.com/office/drawing/2014/main" val="20001"/>
                    </a:ext>
                  </a:extLst>
                </a:gridCol>
                <a:gridCol w="931617">
                  <a:extLst>
                    <a:ext uri="{9D8B030D-6E8A-4147-A177-3AD203B41FA5}">
                      <a16:colId xmlns="" xmlns:a16="http://schemas.microsoft.com/office/drawing/2014/main" val="20002"/>
                    </a:ext>
                  </a:extLst>
                </a:gridCol>
                <a:gridCol w="954707">
                  <a:extLst>
                    <a:ext uri="{9D8B030D-6E8A-4147-A177-3AD203B41FA5}">
                      <a16:colId xmlns="" xmlns:a16="http://schemas.microsoft.com/office/drawing/2014/main" val="20003"/>
                    </a:ext>
                  </a:extLst>
                </a:gridCol>
                <a:gridCol w="988803">
                  <a:extLst>
                    <a:ext uri="{9D8B030D-6E8A-4147-A177-3AD203B41FA5}">
                      <a16:colId xmlns="" xmlns:a16="http://schemas.microsoft.com/office/drawing/2014/main" val="20004"/>
                    </a:ext>
                  </a:extLst>
                </a:gridCol>
                <a:gridCol w="954707">
                  <a:extLst>
                    <a:ext uri="{9D8B030D-6E8A-4147-A177-3AD203B41FA5}">
                      <a16:colId xmlns="" xmlns:a16="http://schemas.microsoft.com/office/drawing/2014/main" val="20005"/>
                    </a:ext>
                  </a:extLst>
                </a:gridCol>
                <a:gridCol w="909244">
                  <a:extLst>
                    <a:ext uri="{9D8B030D-6E8A-4147-A177-3AD203B41FA5}">
                      <a16:colId xmlns="" xmlns:a16="http://schemas.microsoft.com/office/drawing/2014/main" val="20006"/>
                    </a:ext>
                  </a:extLst>
                </a:gridCol>
                <a:gridCol w="1011534">
                  <a:extLst>
                    <a:ext uri="{9D8B030D-6E8A-4147-A177-3AD203B41FA5}">
                      <a16:colId xmlns="" xmlns:a16="http://schemas.microsoft.com/office/drawing/2014/main" val="20007"/>
                    </a:ext>
                  </a:extLst>
                </a:gridCol>
                <a:gridCol w="988803">
                  <a:extLst>
                    <a:ext uri="{9D8B030D-6E8A-4147-A177-3AD203B41FA5}">
                      <a16:colId xmlns="" xmlns:a16="http://schemas.microsoft.com/office/drawing/2014/main" val="20008"/>
                    </a:ext>
                  </a:extLst>
                </a:gridCol>
              </a:tblGrid>
              <a:tr h="310638">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lnTlToBr w="12700" cap="flat" cmpd="sng" algn="ctr">
                      <a:solidFill>
                        <a:schemeClr val="tx1"/>
                      </a:solidFill>
                      <a:prstDash val="solid"/>
                      <a:round/>
                      <a:headEnd type="none" w="med" len="med"/>
                      <a:tailEnd type="none" w="med" len="med"/>
                    </a:lnTlToBr>
                    <a:solidFill>
                      <a:schemeClr val="accent4">
                        <a:lumMod val="40000"/>
                        <a:lumOff val="60000"/>
                      </a:schemeClr>
                    </a:solidFill>
                  </a:tcPr>
                </a:tc>
                <a:tc>
                  <a:txBody>
                    <a:bodyPr/>
                    <a:lstStyle/>
                    <a:p>
                      <a:pPr algn="ctr" fontAlgn="ct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extLst>
                  <a:ext uri="{0D108BD9-81ED-4DB2-BD59-A6C34878D82A}">
                    <a16:rowId xmlns="" xmlns:a16="http://schemas.microsoft.com/office/drawing/2014/main" val="10000"/>
                  </a:ext>
                </a:extLst>
              </a:tr>
              <a:tr h="1642608">
                <a:tc>
                  <a:txBody>
                    <a:bodyPr/>
                    <a:lstStyle/>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計画の策定状況</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extLst>
                  <a:ext uri="{0D108BD9-81ED-4DB2-BD59-A6C34878D82A}">
                    <a16:rowId xmlns="" xmlns:a16="http://schemas.microsoft.com/office/drawing/2014/main" val="10001"/>
                  </a:ext>
                </a:extLst>
              </a:tr>
              <a:tr h="150272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議案の可決状況</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extLst>
                  <a:ext uri="{0D108BD9-81ED-4DB2-BD59-A6C34878D82A}">
                    <a16:rowId xmlns="" xmlns:a16="http://schemas.microsoft.com/office/drawing/2014/main" val="10002"/>
                  </a:ext>
                </a:extLst>
              </a:tr>
              <a:tr h="1786580">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民間移管等の</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状況</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extLst>
                  <a:ext uri="{0D108BD9-81ED-4DB2-BD59-A6C34878D82A}">
                    <a16:rowId xmlns="" xmlns:a16="http://schemas.microsoft.com/office/drawing/2014/main" val="10003"/>
                  </a:ext>
                </a:extLst>
              </a:tr>
            </a:tbl>
          </a:graphicData>
        </a:graphic>
      </p:graphicFrame>
      <p:sp>
        <p:nvSpPr>
          <p:cNvPr id="39" name="ホームベース 38"/>
          <p:cNvSpPr/>
          <p:nvPr/>
        </p:nvSpPr>
        <p:spPr>
          <a:xfrm>
            <a:off x="2517398" y="1643930"/>
            <a:ext cx="5997952" cy="1381873"/>
          </a:xfrm>
          <a:prstGeom prst="homePlate">
            <a:avLst>
              <a:gd name="adj" fmla="val 24514"/>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ホームベース 39"/>
          <p:cNvSpPr/>
          <p:nvPr/>
        </p:nvSpPr>
        <p:spPr>
          <a:xfrm>
            <a:off x="4498445" y="3205322"/>
            <a:ext cx="4016905" cy="1310952"/>
          </a:xfrm>
          <a:prstGeom prst="homePlate">
            <a:avLst>
              <a:gd name="adj" fmla="val 24514"/>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ホームベース 40"/>
          <p:cNvSpPr/>
          <p:nvPr/>
        </p:nvSpPr>
        <p:spPr>
          <a:xfrm>
            <a:off x="2570148" y="4734768"/>
            <a:ext cx="5945202" cy="1570336"/>
          </a:xfrm>
          <a:prstGeom prst="homePlate">
            <a:avLst>
              <a:gd name="adj" fmla="val 24514"/>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4" name="直線コネクタ 33"/>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正方形/長方形 30"/>
          <p:cNvSpPr/>
          <p:nvPr/>
        </p:nvSpPr>
        <p:spPr>
          <a:xfrm>
            <a:off x="1460374" y="1194105"/>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554645" y="1298931"/>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2536322" y="72242"/>
            <a:ext cx="3919816"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rPr>
              <a:t>⑥ 保育所</a:t>
            </a:r>
            <a:endParaRPr lang="ja-JP" altLang="en-US" sz="20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11603" y="14928"/>
            <a:ext cx="2505795" cy="257369"/>
          </a:xfrm>
          <a:prstGeom prst="rect">
            <a:avLst/>
          </a:prstGeom>
          <a:noFill/>
        </p:spPr>
        <p:txBody>
          <a:bodyPr wrap="square" lIns="36000" tIns="36000" rIns="36000" bIns="36000" rtlCol="0">
            <a:noAutofit/>
          </a:bodyPr>
          <a:lstStyle/>
          <a:p>
            <a:r>
              <a:rPr lang="ja-JP" altLang="en-US" sz="1200" dirty="0">
                <a:latin typeface="Meiryo UI" panose="020B0604030504040204" pitchFamily="50" charset="-128"/>
                <a:ea typeface="Meiryo UI" panose="020B0604030504040204" pitchFamily="50" charset="-128"/>
              </a:rPr>
              <a:t>７　</a:t>
            </a:r>
            <a:r>
              <a:rPr lang="ja-JP" altLang="en-US" sz="1200" dirty="0" smtClean="0">
                <a:latin typeface="Meiryo UI" panose="020B0604030504040204" pitchFamily="50" charset="-128"/>
                <a:ea typeface="Meiryo UI" panose="020B0604030504040204" pitchFamily="50" charset="-128"/>
              </a:rPr>
              <a:t>具体的な取組と成果 （民営化）</a:t>
            </a:r>
            <a:endParaRPr lang="ja-JP" altLang="en-US" sz="1200" dirty="0">
              <a:latin typeface="Meiryo UI" panose="020B0604030504040204" pitchFamily="50" charset="-128"/>
              <a:ea typeface="Meiryo UI" panose="020B0604030504040204" pitchFamily="50" charset="-128"/>
            </a:endParaRPr>
          </a:p>
        </p:txBody>
      </p:sp>
      <p:sp>
        <p:nvSpPr>
          <p:cNvPr id="26" name="正方形/長方形 25"/>
          <p:cNvSpPr/>
          <p:nvPr/>
        </p:nvSpPr>
        <p:spPr>
          <a:xfrm>
            <a:off x="2517398" y="1616327"/>
            <a:ext cx="3300541"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●新再編整備計画（案）の公表（２月）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26"/>
          <p:cNvSpPr/>
          <p:nvPr/>
        </p:nvSpPr>
        <p:spPr>
          <a:xfrm>
            <a:off x="6896470" y="1969767"/>
            <a:ext cx="2030360"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●新再編整備計画</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の改訂（</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7283709" y="2472904"/>
            <a:ext cx="1650271"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●大阪市立保育所</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のあり方を公表</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2570148" y="4692744"/>
            <a:ext cx="997152"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●休止</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園</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正方形/長方形 46"/>
          <p:cNvSpPr/>
          <p:nvPr/>
        </p:nvSpPr>
        <p:spPr>
          <a:xfrm>
            <a:off x="3567300" y="4692744"/>
            <a:ext cx="1091885"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●休止</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園</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a:xfrm>
            <a:off x="4674425" y="5471026"/>
            <a:ext cx="1249905"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●民間移管</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９園（</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p:cNvSpPr/>
          <p:nvPr/>
        </p:nvSpPr>
        <p:spPr>
          <a:xfrm>
            <a:off x="5626289" y="5468772"/>
            <a:ext cx="1249905"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●民間移管</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園（</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正方形/長方形 49"/>
          <p:cNvSpPr/>
          <p:nvPr/>
        </p:nvSpPr>
        <p:spPr>
          <a:xfrm>
            <a:off x="5507286" y="5026446"/>
            <a:ext cx="1211272"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●廃止</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園</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50"/>
          <p:cNvSpPr/>
          <p:nvPr/>
        </p:nvSpPr>
        <p:spPr>
          <a:xfrm>
            <a:off x="6549816" y="5469265"/>
            <a:ext cx="1230964"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●民間移管</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４園（</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4525343" y="3295450"/>
            <a:ext cx="980346"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●可決</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園</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7445508" y="3304738"/>
            <a:ext cx="1306798"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●可決</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６</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園</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正方形/長方形 36"/>
          <p:cNvSpPr/>
          <p:nvPr/>
        </p:nvSpPr>
        <p:spPr>
          <a:xfrm>
            <a:off x="7555020" y="5460446"/>
            <a:ext cx="1254432"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●民間移管</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園（</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7445507" y="5008916"/>
            <a:ext cx="1372907"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●廃止</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園</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5792764" y="5742117"/>
            <a:ext cx="1092021"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園（</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41"/>
          <p:cNvSpPr/>
          <p:nvPr/>
        </p:nvSpPr>
        <p:spPr>
          <a:xfrm>
            <a:off x="6896470" y="5742117"/>
            <a:ext cx="1138527"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園（</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7044425" y="5933942"/>
            <a:ext cx="1149696"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園（</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44"/>
          <p:cNvSpPr/>
          <p:nvPr/>
        </p:nvSpPr>
        <p:spPr>
          <a:xfrm>
            <a:off x="4861618" y="5755033"/>
            <a:ext cx="1195427"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園（</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６</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正方形/長方形 51"/>
          <p:cNvSpPr/>
          <p:nvPr/>
        </p:nvSpPr>
        <p:spPr>
          <a:xfrm>
            <a:off x="6432110" y="3295450"/>
            <a:ext cx="1092430"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●可決</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６</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園</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正方形/長方形 52"/>
          <p:cNvSpPr/>
          <p:nvPr/>
        </p:nvSpPr>
        <p:spPr>
          <a:xfrm>
            <a:off x="5505688" y="3295450"/>
            <a:ext cx="1051748"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●可決</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６</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園</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正方形/長方形 56"/>
          <p:cNvSpPr/>
          <p:nvPr/>
        </p:nvSpPr>
        <p:spPr>
          <a:xfrm>
            <a:off x="145066" y="682824"/>
            <a:ext cx="2733533"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（主な改革取組経過）</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294</a:t>
            </a:fld>
            <a:endParaRPr lang="ja-JP" altLang="en-US"/>
          </a:p>
        </p:txBody>
      </p:sp>
    </p:spTree>
    <p:extLst>
      <p:ext uri="{BB962C8B-B14F-4D97-AF65-F5344CB8AC3E}">
        <p14:creationId xmlns:p14="http://schemas.microsoft.com/office/powerpoint/2010/main" val="66421957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直線コネクタ 13"/>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4" name="グラフ 23"/>
          <p:cNvGraphicFramePr>
            <a:graphicFrameLocks/>
          </p:cNvGraphicFramePr>
          <p:nvPr>
            <p:extLst/>
          </p:nvPr>
        </p:nvGraphicFramePr>
        <p:xfrm>
          <a:off x="5508702" y="1884556"/>
          <a:ext cx="3159258" cy="4549883"/>
        </p:xfrm>
        <a:graphic>
          <a:graphicData uri="http://schemas.openxmlformats.org/drawingml/2006/chart">
            <c:chart xmlns:c="http://schemas.openxmlformats.org/drawingml/2006/chart" xmlns:r="http://schemas.openxmlformats.org/officeDocument/2006/relationships" r:id="rId2"/>
          </a:graphicData>
        </a:graphic>
      </p:graphicFrame>
      <p:sp>
        <p:nvSpPr>
          <p:cNvPr id="9" name="テキスト ボックス 8"/>
          <p:cNvSpPr txBox="1"/>
          <p:nvPr/>
        </p:nvSpPr>
        <p:spPr>
          <a:xfrm>
            <a:off x="2536322" y="72242"/>
            <a:ext cx="3919816"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⑥</a:t>
            </a:r>
            <a:r>
              <a:rPr lang="ja-JP" altLang="en-US" sz="2000" dirty="0" smtClean="0">
                <a:latin typeface="Meiryo UI" panose="020B0604030504040204" pitchFamily="50" charset="-128"/>
                <a:ea typeface="Meiryo UI" panose="020B0604030504040204" pitchFamily="50" charset="-128"/>
              </a:rPr>
              <a:t> 保育所</a:t>
            </a:r>
            <a:endParaRPr lang="ja-JP" altLang="en-US" sz="20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11603" y="14928"/>
            <a:ext cx="2505795" cy="257369"/>
          </a:xfrm>
          <a:prstGeom prst="rect">
            <a:avLst/>
          </a:prstGeom>
          <a:noFill/>
        </p:spPr>
        <p:txBody>
          <a:bodyPr wrap="square" lIns="36000" tIns="36000" rIns="36000" bIns="36000" rtlCol="0">
            <a:noAutofit/>
          </a:bodyPr>
          <a:lstStyle/>
          <a:p>
            <a:r>
              <a:rPr lang="ja-JP" altLang="en-US" sz="1200" dirty="0">
                <a:latin typeface="Meiryo UI" panose="020B0604030504040204" pitchFamily="50" charset="-128"/>
                <a:ea typeface="Meiryo UI" panose="020B0604030504040204" pitchFamily="50" charset="-128"/>
              </a:rPr>
              <a:t>７　</a:t>
            </a:r>
            <a:r>
              <a:rPr lang="ja-JP" altLang="en-US" sz="1200" dirty="0" smtClean="0">
                <a:latin typeface="Meiryo UI" panose="020B0604030504040204" pitchFamily="50" charset="-128"/>
                <a:ea typeface="Meiryo UI" panose="020B0604030504040204" pitchFamily="50" charset="-128"/>
              </a:rPr>
              <a:t>具体的な取組と成果 （民営化）</a:t>
            </a:r>
            <a:endParaRPr lang="ja-JP" altLang="en-US" sz="1200" dirty="0">
              <a:latin typeface="Meiryo UI" panose="020B0604030504040204" pitchFamily="50" charset="-128"/>
              <a:ea typeface="Meiryo UI" panose="020B0604030504040204" pitchFamily="50" charset="-128"/>
            </a:endParaRPr>
          </a:p>
        </p:txBody>
      </p:sp>
      <p:graphicFrame>
        <p:nvGraphicFramePr>
          <p:cNvPr id="2" name="表 1"/>
          <p:cNvGraphicFramePr>
            <a:graphicFrameLocks noGrp="1"/>
          </p:cNvGraphicFramePr>
          <p:nvPr>
            <p:extLst/>
          </p:nvPr>
        </p:nvGraphicFramePr>
        <p:xfrm>
          <a:off x="270458" y="1856092"/>
          <a:ext cx="4546870" cy="4361831"/>
        </p:xfrm>
        <a:graphic>
          <a:graphicData uri="http://schemas.openxmlformats.org/drawingml/2006/table">
            <a:tbl>
              <a:tblPr firstRow="1" bandRow="1">
                <a:tableStyleId>{5C22544A-7EE6-4342-B048-85BDC9FD1C3A}</a:tableStyleId>
              </a:tblPr>
              <a:tblGrid>
                <a:gridCol w="1671532">
                  <a:extLst>
                    <a:ext uri="{9D8B030D-6E8A-4147-A177-3AD203B41FA5}">
                      <a16:colId xmlns="" xmlns:a16="http://schemas.microsoft.com/office/drawing/2014/main" val="20000"/>
                    </a:ext>
                  </a:extLst>
                </a:gridCol>
                <a:gridCol w="2875338">
                  <a:extLst>
                    <a:ext uri="{9D8B030D-6E8A-4147-A177-3AD203B41FA5}">
                      <a16:colId xmlns="" xmlns:a16="http://schemas.microsoft.com/office/drawing/2014/main" val="20001"/>
                    </a:ext>
                  </a:extLst>
                </a:gridCol>
              </a:tblGrid>
              <a:tr h="416209">
                <a:tc>
                  <a:txBody>
                    <a:bodyPr/>
                    <a:lstStyle/>
                    <a:p>
                      <a:pPr algn="ctr"/>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　画</a:t>
                      </a:r>
                      <a:endPar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　容</a:t>
                      </a:r>
                      <a:endParaRPr kumimoji="1" lang="ja-JP" altLang="en-US" sz="13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0000"/>
                  </a:ext>
                </a:extLst>
              </a:tr>
              <a:tr h="9920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3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【2013</a:t>
                      </a:r>
                      <a:r>
                        <a:rPr kumimoji="1" lang="zh-TW" altLang="en-US" sz="13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zh-TW" sz="13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a:t>
                      </a:r>
                      <a:r>
                        <a:rPr kumimoji="1" lang="zh-TW" altLang="en-US" sz="13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zh-TW" sz="13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algn="l"/>
                      <a:r>
                        <a:rPr kumimoji="1" lang="ja-JP" altLang="en-US" sz="13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「公立保育所新再編整備計画（案）」を公表</a:t>
                      </a:r>
                      <a:endParaRPr kumimoji="1" lang="en-US" altLang="ja-JP" sz="13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セーフティネットとしての必要性を考慮しつつ原則民間移管に取り組む。</a:t>
                      </a:r>
                      <a:endParaRPr kumimoji="1" lang="en-US" altLang="ja-JP" sz="13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3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1"/>
                  </a:ext>
                </a:extLst>
              </a:tr>
              <a:tr h="10862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3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3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3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3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「公立保育所新再編整備計画（改訂）」を公表</a:t>
                      </a:r>
                      <a:endParaRPr kumimoji="1" lang="en-US" altLang="ja-JP" sz="13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円滑に民間移管を進めることを目的として計画内容を一部改訂。「スケジュールの見直し」や「委託保育所の公募手法の見直し」に取り組む。</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2"/>
                  </a:ext>
                </a:extLst>
              </a:tr>
              <a:tr h="186726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3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【2017</a:t>
                      </a:r>
                      <a:r>
                        <a:rPr kumimoji="1" lang="ja-JP" altLang="en-US" sz="13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3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13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月</a:t>
                      </a:r>
                      <a:r>
                        <a:rPr kumimoji="1" lang="en-US" altLang="ja-JP" sz="13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「大阪市立保育所のあり方について」を公表</a:t>
                      </a:r>
                      <a:endParaRPr kumimoji="1" lang="en-US" altLang="ja-JP" sz="13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en-US" altLang="ja-JP" sz="13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3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今後の公立保育所について</a:t>
                      </a:r>
                      <a:r>
                        <a:rPr kumimoji="1" lang="en-US" altLang="ja-JP" sz="13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r>
                        <a:rPr kumimoji="1" lang="ja-JP" altLang="en-US" sz="13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セーフティーネットとしての直営保育所の必要性に</a:t>
                      </a:r>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ついて、本市の基本的な考え方をまとめ、</a:t>
                      </a:r>
                      <a:r>
                        <a:rPr kumimoji="1"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2026</a:t>
                      </a:r>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年度までに、公立保育所（直営）を</a:t>
                      </a:r>
                      <a:r>
                        <a:rPr kumimoji="1"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36</a:t>
                      </a:r>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か所にすることをめざす。</a:t>
                      </a:r>
                      <a:endParaRPr kumimoji="1" lang="en-US" altLang="ja-JP"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3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（その他の公立保育所については、民間移管、民間移管が困難な場合は</a:t>
                      </a:r>
                      <a:r>
                        <a:rPr kumimoji="1" lang="ja-JP" altLang="en-US" sz="13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民間委託、あるいは休廃止を検討する。）</a:t>
                      </a:r>
                      <a:endParaRPr kumimoji="1" lang="en-US" altLang="ja-JP" sz="13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bl>
          </a:graphicData>
        </a:graphic>
      </p:graphicFrame>
      <p:grpSp>
        <p:nvGrpSpPr>
          <p:cNvPr id="13" name="グループ化 12"/>
          <p:cNvGrpSpPr/>
          <p:nvPr/>
        </p:nvGrpSpPr>
        <p:grpSpPr>
          <a:xfrm>
            <a:off x="270457" y="1074357"/>
            <a:ext cx="8603088" cy="566532"/>
            <a:chOff x="270457" y="719513"/>
            <a:chExt cx="8603088" cy="788393"/>
          </a:xfrm>
        </p:grpSpPr>
        <p:sp>
          <p:nvSpPr>
            <p:cNvPr id="15" name="角丸四角形 14"/>
            <p:cNvSpPr/>
            <p:nvPr/>
          </p:nvSpPr>
          <p:spPr>
            <a:xfrm>
              <a:off x="270457" y="719513"/>
              <a:ext cx="8603088" cy="788393"/>
            </a:xfrm>
            <a:prstGeom prst="roundRect">
              <a:avLst>
                <a:gd name="adj" fmla="val 19847"/>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p:cNvSpPr/>
            <p:nvPr/>
          </p:nvSpPr>
          <p:spPr>
            <a:xfrm>
              <a:off x="293372" y="839395"/>
              <a:ext cx="8474109" cy="471136"/>
            </a:xfrm>
            <a:prstGeom prst="rect">
              <a:avLst/>
            </a:prstGeom>
          </p:spPr>
          <p:txBody>
            <a:bodyPr wrap="square">
              <a:spAutoFit/>
            </a:bodyPr>
            <a:lstStyle/>
            <a:p>
              <a:pPr marL="177800" indent="-177800">
                <a:spcAft>
                  <a:spcPts val="600"/>
                </a:spcAft>
              </a:pP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2018.4.1</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までに、公立</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保育所の民間移管</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23</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か所</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）、休廃止</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8</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か所</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実施。</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7" name="正方形/長方形 16"/>
          <p:cNvSpPr/>
          <p:nvPr/>
        </p:nvSpPr>
        <p:spPr>
          <a:xfrm>
            <a:off x="8016749" y="5985715"/>
            <a:ext cx="1006588" cy="3686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6980663" y="6371417"/>
            <a:ext cx="1776506" cy="36868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各年度</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日現在）</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9" name="グラフ 18"/>
          <p:cNvGraphicFramePr>
            <a:graphicFrameLocks/>
          </p:cNvGraphicFramePr>
          <p:nvPr>
            <p:extLst/>
          </p:nvPr>
        </p:nvGraphicFramePr>
        <p:xfrm>
          <a:off x="5001513" y="1696061"/>
          <a:ext cx="3958300" cy="4781394"/>
        </p:xfrm>
        <a:graphic>
          <a:graphicData uri="http://schemas.openxmlformats.org/drawingml/2006/chart">
            <c:chart xmlns:c="http://schemas.openxmlformats.org/drawingml/2006/chart" xmlns:r="http://schemas.openxmlformats.org/officeDocument/2006/relationships" r:id="rId3"/>
          </a:graphicData>
        </a:graphic>
      </p:graphicFrame>
      <p:sp>
        <p:nvSpPr>
          <p:cNvPr id="20" name="正方形/長方形 19"/>
          <p:cNvSpPr/>
          <p:nvPr/>
        </p:nvSpPr>
        <p:spPr>
          <a:xfrm>
            <a:off x="145066" y="682824"/>
            <a:ext cx="1663251" cy="338554"/>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（取組・成果）</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295</a:t>
            </a:fld>
            <a:endParaRPr lang="ja-JP" altLang="en-US"/>
          </a:p>
        </p:txBody>
      </p:sp>
    </p:spTree>
    <p:extLst>
      <p:ext uri="{BB962C8B-B14F-4D97-AF65-F5344CB8AC3E}">
        <p14:creationId xmlns:p14="http://schemas.microsoft.com/office/powerpoint/2010/main" val="26671671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520926"/>
            <a:ext cx="2177199"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　主な改革取組み</a:t>
            </a: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正方形/長方形 10"/>
          <p:cNvSpPr/>
          <p:nvPr/>
        </p:nvSpPr>
        <p:spPr>
          <a:xfrm>
            <a:off x="270457" y="928865"/>
            <a:ext cx="8603087" cy="575286"/>
          </a:xfrm>
          <a:prstGeom prst="rect">
            <a:avLst/>
          </a:prstGeom>
        </p:spPr>
        <p:txBody>
          <a:bodyPr wrap="square">
            <a:spAutoFit/>
          </a:bodyPr>
          <a:lstStyle/>
          <a:p>
            <a:pPr marL="0" marR="0" lvl="0" indent="0" algn="l" defTabSz="957700" rtl="0" eaLnBrk="1" fontAlgn="auto" latinLnBrk="0" hangingPunct="1">
              <a:spcBef>
                <a:spcPts val="0"/>
              </a:spcBef>
              <a:spcAft>
                <a:spcPts val="0"/>
              </a:spcAft>
              <a:buClrTx/>
              <a:buSzTx/>
              <a:buFontTx/>
              <a:buNone/>
              <a:tabLst/>
              <a:defRPr/>
            </a:pPr>
            <a:r>
              <a:rPr kumimoji="1" lang="ja-JP" altLang="en-US" sz="1569" b="0" i="0" u="none" strike="noStrike" kern="1200" cap="none" spc="0" normalizeH="0" baseline="0" noProof="0" dirty="0" smtClean="0">
                <a:ln>
                  <a:noFill/>
                </a:ln>
                <a:effectLst/>
                <a:uLnTx/>
                <a:uFillTx/>
                <a:latin typeface="Meiryo UI"/>
                <a:ea typeface="Meiryo UI"/>
                <a:cs typeface="+mn-cs"/>
              </a:rPr>
              <a:t>○国</a:t>
            </a:r>
            <a:r>
              <a:rPr kumimoji="1" lang="ja-JP" altLang="en-US" sz="1569" b="0" i="0" u="none" strike="noStrike" kern="1200" cap="none" spc="0" normalizeH="0" baseline="0" noProof="0" dirty="0">
                <a:ln>
                  <a:noFill/>
                </a:ln>
                <a:effectLst/>
                <a:uLnTx/>
                <a:uFillTx/>
                <a:latin typeface="Meiryo UI"/>
                <a:ea typeface="Meiryo UI"/>
                <a:cs typeface="+mn-cs"/>
              </a:rPr>
              <a:t>が関空・伊丹統合の方針を決定するなど、</a:t>
            </a:r>
            <a:r>
              <a:rPr kumimoji="1" lang="ja-JP" altLang="en-US" sz="1569" b="1" i="0" u="none" strike="noStrike" kern="1200" cap="none" spc="0" normalizeH="0" baseline="0" noProof="0" dirty="0">
                <a:ln>
                  <a:noFill/>
                </a:ln>
                <a:effectLst/>
                <a:uLnTx/>
                <a:uFillTx/>
                <a:latin typeface="Meiryo UI"/>
                <a:ea typeface="Meiryo UI"/>
                <a:cs typeface="+mn-cs"/>
              </a:rPr>
              <a:t>関空の財務状況の改善や戦略的な経営を</a:t>
            </a:r>
            <a:r>
              <a:rPr kumimoji="1" lang="ja-JP" altLang="en-US" sz="1569" b="1" i="0" u="none" strike="noStrike" kern="1200" cap="none" spc="0" normalizeH="0" baseline="0" noProof="0" dirty="0" smtClean="0">
                <a:ln>
                  <a:noFill/>
                </a:ln>
                <a:effectLst/>
                <a:uLnTx/>
                <a:uFillTx/>
                <a:latin typeface="Meiryo UI"/>
                <a:ea typeface="Meiryo UI"/>
                <a:cs typeface="+mn-cs"/>
              </a:rPr>
              <a:t>実現するため</a:t>
            </a:r>
            <a:endParaRPr kumimoji="1" lang="en-US" altLang="ja-JP" sz="1569" b="1" i="0" u="none" strike="noStrike" kern="1200" cap="none" spc="0" normalizeH="0" baseline="0" noProof="0" dirty="0" smtClean="0">
              <a:ln>
                <a:noFill/>
              </a:ln>
              <a:effectLst/>
              <a:uLnTx/>
              <a:uFillTx/>
              <a:latin typeface="Meiryo UI"/>
              <a:ea typeface="Meiryo UI"/>
              <a:cs typeface="+mn-cs"/>
            </a:endParaRPr>
          </a:p>
          <a:p>
            <a:pPr marL="0" marR="0" lvl="0" indent="0" algn="l" defTabSz="957700" rtl="0" eaLnBrk="1" fontAlgn="auto" latinLnBrk="0" hangingPunct="1">
              <a:spcBef>
                <a:spcPts val="0"/>
              </a:spcBef>
              <a:spcAft>
                <a:spcPts val="0"/>
              </a:spcAft>
              <a:buClrTx/>
              <a:buSzTx/>
              <a:buFontTx/>
              <a:buNone/>
              <a:tabLst/>
              <a:defRPr/>
            </a:pPr>
            <a:r>
              <a:rPr lang="ja-JP" altLang="en-US" sz="1569" b="1" dirty="0">
                <a:latin typeface="Meiryo UI"/>
                <a:ea typeface="Meiryo UI"/>
              </a:rPr>
              <a:t>　</a:t>
            </a:r>
            <a:r>
              <a:rPr kumimoji="1" lang="ja-JP" altLang="en-US" sz="1569" b="1" i="0" u="none" strike="noStrike" kern="1200" cap="none" spc="0" normalizeH="0" baseline="0" noProof="0" dirty="0" smtClean="0">
                <a:ln>
                  <a:noFill/>
                </a:ln>
                <a:effectLst/>
                <a:uLnTx/>
                <a:uFillTx/>
                <a:latin typeface="Meiryo UI"/>
                <a:ea typeface="Meiryo UI"/>
                <a:cs typeface="+mn-cs"/>
              </a:rPr>
              <a:t>の</a:t>
            </a:r>
            <a:r>
              <a:rPr kumimoji="1" lang="ja-JP" altLang="en-US" sz="1569" b="1" i="0" u="none" strike="noStrike" kern="1200" cap="none" spc="0" normalizeH="0" baseline="0" noProof="0" dirty="0">
                <a:ln>
                  <a:noFill/>
                </a:ln>
                <a:effectLst/>
                <a:uLnTx/>
                <a:uFillTx/>
                <a:latin typeface="Meiryo UI"/>
                <a:ea typeface="Meiryo UI"/>
                <a:cs typeface="+mn-cs"/>
              </a:rPr>
              <a:t>取組みが進展</a:t>
            </a:r>
            <a:r>
              <a:rPr kumimoji="1" lang="ja-JP" altLang="en-US" sz="1569" b="0" i="0" u="none" strike="noStrike" kern="1200" cap="none" spc="0" normalizeH="0" baseline="0" noProof="0" dirty="0">
                <a:ln>
                  <a:noFill/>
                </a:ln>
                <a:effectLst/>
                <a:uLnTx/>
                <a:uFillTx/>
                <a:latin typeface="Meiryo UI"/>
                <a:ea typeface="Meiryo UI"/>
                <a:cs typeface="+mn-cs"/>
              </a:rPr>
              <a:t>。</a:t>
            </a:r>
            <a:endParaRPr kumimoji="1" lang="en-US" altLang="ja-JP" sz="1569" b="0" i="0" u="none" strike="noStrike" kern="1200" cap="none" spc="0" normalizeH="0" baseline="0" noProof="0" dirty="0">
              <a:ln>
                <a:noFill/>
              </a:ln>
              <a:effectLst/>
              <a:uLnTx/>
              <a:uFillTx/>
              <a:latin typeface="Meiryo UI"/>
              <a:ea typeface="Meiryo UI"/>
              <a:cs typeface="+mn-cs"/>
            </a:endParaRPr>
          </a:p>
        </p:txBody>
      </p:sp>
      <p:grpSp>
        <p:nvGrpSpPr>
          <p:cNvPr id="9" name="グループ化 8"/>
          <p:cNvGrpSpPr/>
          <p:nvPr/>
        </p:nvGrpSpPr>
        <p:grpSpPr>
          <a:xfrm>
            <a:off x="531449" y="1485456"/>
            <a:ext cx="8155770" cy="2381048"/>
            <a:chOff x="605307" y="1600087"/>
            <a:chExt cx="8835418" cy="2579469"/>
          </a:xfrm>
        </p:grpSpPr>
        <p:grpSp>
          <p:nvGrpSpPr>
            <p:cNvPr id="7" name="グループ化 6"/>
            <p:cNvGrpSpPr/>
            <p:nvPr/>
          </p:nvGrpSpPr>
          <p:grpSpPr>
            <a:xfrm>
              <a:off x="605307" y="1600087"/>
              <a:ext cx="8731876" cy="2579469"/>
              <a:chOff x="605307" y="1854087"/>
              <a:chExt cx="8731876" cy="2579469"/>
            </a:xfrm>
          </p:grpSpPr>
          <p:sp>
            <p:nvSpPr>
              <p:cNvPr id="8" name="テキスト ボックス 7"/>
              <p:cNvSpPr txBox="1"/>
              <p:nvPr/>
            </p:nvSpPr>
            <p:spPr>
              <a:xfrm>
                <a:off x="605307" y="1854087"/>
                <a:ext cx="8731876" cy="2579469"/>
              </a:xfrm>
              <a:prstGeom prst="rect">
                <a:avLst/>
              </a:prstGeom>
              <a:noFill/>
              <a:ln>
                <a:noFill/>
              </a:ln>
            </p:spPr>
            <p:txBody>
              <a:bodyPr wrap="square" rtlCol="0">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1" i="0" u="sng" strike="noStrike" kern="1200" cap="none" spc="0" normalizeH="0" baseline="0" noProof="0" dirty="0">
                    <a:ln>
                      <a:noFill/>
                    </a:ln>
                    <a:effectLst/>
                    <a:uLnTx/>
                    <a:uFillTx/>
                    <a:latin typeface="Meiryo UI"/>
                    <a:ea typeface="Meiryo UI"/>
                    <a:cs typeface="+mn-cs"/>
                  </a:rPr>
                  <a:t>①関空・伊丹両空港の経営を統合</a:t>
                </a:r>
                <a:r>
                  <a:rPr kumimoji="1" lang="en-US" altLang="ja-JP" sz="1200" b="1" i="0" u="sng" strike="noStrike" kern="1200" cap="none" spc="0" normalizeH="0" baseline="0" noProof="0" dirty="0">
                    <a:ln>
                      <a:noFill/>
                    </a:ln>
                    <a:effectLst/>
                    <a:uLnTx/>
                    <a:uFillTx/>
                    <a:latin typeface="Meiryo UI"/>
                    <a:ea typeface="Meiryo UI"/>
                    <a:cs typeface="+mn-cs"/>
                  </a:rPr>
                  <a:t>(2012</a:t>
                </a:r>
                <a:r>
                  <a:rPr kumimoji="1" lang="ja-JP" altLang="en-US" sz="1200" b="1" i="0" u="sng" strike="noStrike" kern="1200" cap="none" spc="0" normalizeH="0" baseline="0" noProof="0" dirty="0">
                    <a:ln>
                      <a:noFill/>
                    </a:ln>
                    <a:effectLst/>
                    <a:uLnTx/>
                    <a:uFillTx/>
                    <a:latin typeface="Meiryo UI"/>
                    <a:ea typeface="Meiryo UI"/>
                    <a:cs typeface="+mn-cs"/>
                  </a:rPr>
                  <a:t>年</a:t>
                </a:r>
                <a:r>
                  <a:rPr kumimoji="1" lang="en-US" altLang="ja-JP" sz="1200" b="1" i="0" u="sng" strike="noStrike" kern="1200" cap="none" spc="0" normalizeH="0" baseline="0" noProof="0" dirty="0">
                    <a:ln>
                      <a:noFill/>
                    </a:ln>
                    <a:effectLst/>
                    <a:uLnTx/>
                    <a:uFillTx/>
                    <a:latin typeface="Meiryo UI"/>
                    <a:ea typeface="Meiryo UI"/>
                    <a:cs typeface="+mn-cs"/>
                  </a:rPr>
                  <a:t>7</a:t>
                </a:r>
                <a:r>
                  <a:rPr kumimoji="1" lang="ja-JP" altLang="en-US" sz="1200" b="1" i="0" u="sng" strike="noStrike" kern="1200" cap="none" spc="0" normalizeH="0" baseline="0" noProof="0" dirty="0">
                    <a:ln>
                      <a:noFill/>
                    </a:ln>
                    <a:effectLst/>
                    <a:uLnTx/>
                    <a:uFillTx/>
                    <a:latin typeface="Meiryo UI"/>
                    <a:ea typeface="Meiryo UI"/>
                    <a:cs typeface="+mn-cs"/>
                  </a:rPr>
                  <a:t>月</a:t>
                </a:r>
                <a:r>
                  <a:rPr kumimoji="1" lang="en-US" altLang="ja-JP" sz="1200" b="1" i="0" u="sng" strike="noStrike" kern="1200" cap="none" spc="0" normalizeH="0" baseline="0" noProof="0" dirty="0">
                    <a:ln>
                      <a:noFill/>
                    </a:ln>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Meiryo UI"/>
                    <a:ea typeface="Meiryo UI"/>
                    <a:cs typeface="+mn-cs"/>
                  </a:rPr>
                  <a:t>・一体運用による経営の効率化</a:t>
                </a:r>
                <a:endParaRPr kumimoji="1" lang="en-US" altLang="ja-JP" sz="1050" b="0" i="0" u="none" strike="noStrike" kern="1200" cap="none" spc="0" normalizeH="0" baseline="0" noProof="0" dirty="0">
                  <a:ln>
                    <a:noFill/>
                  </a:ln>
                  <a:effectLst/>
                  <a:uLnTx/>
                  <a:uFillTx/>
                  <a:latin typeface="Meiryo UI"/>
                  <a:ea typeface="Meiryo UI"/>
                  <a:cs typeface="+mn-cs"/>
                </a:endParaRPr>
              </a:p>
              <a:p>
                <a:pPr marL="82064" marR="0" lvl="0" indent="-82064" algn="l" defTabSz="9577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Meiryo UI"/>
                    <a:ea typeface="Meiryo UI"/>
                    <a:cs typeface="+mn-cs"/>
                  </a:rPr>
                  <a:t>・伊丹空港の収益も活用し、戦略的な設備投資など、関空の経営基盤を強化</a:t>
                </a:r>
                <a:endParaRPr kumimoji="1" lang="en-US" altLang="ja-JP" sz="1050" b="0" i="0" u="none" strike="noStrike" kern="1200" cap="none" spc="0" normalizeH="0" baseline="0" noProof="0" dirty="0">
                  <a:ln>
                    <a:noFill/>
                  </a:ln>
                  <a:effectLst/>
                  <a:uLnTx/>
                  <a:uFillTx/>
                  <a:latin typeface="Meiryo UI"/>
                  <a:ea typeface="Meiryo UI"/>
                  <a:cs typeface="+mn-cs"/>
                </a:endParaRPr>
              </a:p>
              <a:p>
                <a:pPr marL="82064" marR="0" lvl="0" indent="-82064" algn="l" defTabSz="9577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effectLst/>
                  <a:uLnTx/>
                  <a:uFillTx/>
                  <a:latin typeface="Meiryo UI"/>
                  <a:ea typeface="Meiryo UI"/>
                  <a:cs typeface="+mn-cs"/>
                </a:endParaRPr>
              </a:p>
              <a:p>
                <a:pPr marL="328254"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effectLst/>
                  <a:uLnTx/>
                  <a:uFillTx/>
                  <a:latin typeface="Meiryo UI"/>
                  <a:ea typeface="Meiryo UI"/>
                  <a:cs typeface="+mn-cs"/>
                </a:endParaRPr>
              </a:p>
              <a:p>
                <a:pPr marL="328254"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500" b="0" i="0" u="none" strike="noStrike" kern="1200" cap="none" spc="0" normalizeH="0" baseline="0" noProof="0" dirty="0">
                    <a:ln>
                      <a:noFill/>
                    </a:ln>
                    <a:effectLst/>
                    <a:uLnTx/>
                    <a:uFillTx/>
                    <a:latin typeface="Meiryo UI"/>
                    <a:ea typeface="Meiryo UI"/>
                    <a:cs typeface="+mn-cs"/>
                  </a:rPr>
                  <a:t>　</a:t>
                </a:r>
                <a:r>
                  <a:rPr kumimoji="1" lang="ja-JP" altLang="en-US" sz="1050" b="0" i="0" u="none" strike="noStrike" kern="1200" cap="none" spc="0" normalizeH="0" baseline="0" noProof="0" dirty="0">
                    <a:ln>
                      <a:noFill/>
                    </a:ln>
                    <a:effectLst/>
                    <a:uLnTx/>
                    <a:uFillTx/>
                    <a:latin typeface="Meiryo UI"/>
                    <a:ea typeface="Meiryo UI"/>
                    <a:cs typeface="+mn-cs"/>
                  </a:rPr>
                  <a:t>　</a:t>
                </a:r>
                <a:endParaRPr kumimoji="1" lang="en-US" altLang="ja-JP" sz="1050" b="0" i="0" u="none" strike="noStrike" kern="1200" cap="none" spc="0" normalizeH="0" baseline="0" noProof="0" dirty="0">
                  <a:ln>
                    <a:noFill/>
                  </a:ln>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1" i="0" u="sng" strike="noStrike" kern="1200" cap="none" spc="0" normalizeH="0" baseline="0" noProof="0" dirty="0">
                    <a:ln>
                      <a:noFill/>
                    </a:ln>
                    <a:effectLst/>
                    <a:uLnTx/>
                    <a:uFillTx/>
                    <a:latin typeface="Meiryo UI"/>
                    <a:ea typeface="Meiryo UI"/>
                    <a:cs typeface="+mn-cs"/>
                  </a:rPr>
                  <a:t>②戦略的な経営</a:t>
                </a:r>
                <a:endParaRPr kumimoji="1" lang="en-US" altLang="ja-JP" sz="1200" b="1" i="0" u="sng" strike="noStrike" kern="1200" cap="none" spc="0" normalizeH="0" baseline="0" noProof="0" dirty="0">
                  <a:ln>
                    <a:noFill/>
                  </a:ln>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effectLst/>
                    <a:uLnTx/>
                    <a:uFillTx/>
                    <a:latin typeface="Meiryo UI"/>
                    <a:ea typeface="Meiryo UI"/>
                    <a:cs typeface="+mn-cs"/>
                  </a:rPr>
                  <a:t>・伊丹空港とターミナルビルの経営一元化</a:t>
                </a:r>
                <a:r>
                  <a:rPr kumimoji="1" lang="en-US" altLang="ja-JP" sz="1050" b="0" i="0" u="none" strike="noStrike" kern="1200" cap="none" spc="0" normalizeH="0" baseline="0" noProof="0" dirty="0">
                    <a:ln>
                      <a:noFill/>
                    </a:ln>
                    <a:effectLst/>
                    <a:uLnTx/>
                    <a:uFillTx/>
                    <a:latin typeface="Meiryo UI"/>
                    <a:ea typeface="Meiryo UI"/>
                    <a:cs typeface="+mn-cs"/>
                  </a:rPr>
                  <a:t>(2013</a:t>
                </a:r>
                <a:r>
                  <a:rPr kumimoji="1" lang="ja-JP" altLang="en-US" sz="1050" b="0" i="0" u="none" strike="noStrike" kern="1200" cap="none" spc="0" normalizeH="0" baseline="0" noProof="0" dirty="0">
                    <a:ln>
                      <a:noFill/>
                    </a:ln>
                    <a:effectLst/>
                    <a:uLnTx/>
                    <a:uFillTx/>
                    <a:latin typeface="Meiryo UI"/>
                    <a:ea typeface="Meiryo UI"/>
                    <a:cs typeface="+mn-cs"/>
                  </a:rPr>
                  <a:t>年</a:t>
                </a:r>
                <a:r>
                  <a:rPr kumimoji="1" lang="en-US" altLang="ja-JP" sz="1050" b="0" i="0" u="none" strike="noStrike" kern="1200" cap="none" spc="0" normalizeH="0" baseline="0" noProof="0" dirty="0">
                    <a:ln>
                      <a:noFill/>
                    </a:ln>
                    <a:effectLst/>
                    <a:uLnTx/>
                    <a:uFillTx/>
                    <a:latin typeface="Meiryo UI"/>
                    <a:ea typeface="Meiryo UI"/>
                    <a:cs typeface="+mn-cs"/>
                  </a:rPr>
                  <a:t>10</a:t>
                </a:r>
                <a:r>
                  <a:rPr kumimoji="1" lang="ja-JP" altLang="en-US" sz="1050" b="0" i="0" u="none" strike="noStrike" kern="1200" cap="none" spc="0" normalizeH="0" baseline="0" noProof="0" dirty="0">
                    <a:ln>
                      <a:noFill/>
                    </a:ln>
                    <a:effectLst/>
                    <a:uLnTx/>
                    <a:uFillTx/>
                    <a:latin typeface="Meiryo UI"/>
                    <a:ea typeface="Meiryo UI"/>
                    <a:cs typeface="+mn-cs"/>
                  </a:rPr>
                  <a:t>月</a:t>
                </a:r>
                <a:r>
                  <a:rPr kumimoji="1" lang="en-US" altLang="ja-JP" sz="1050" b="0" i="0" u="none" strike="noStrike" kern="1200" cap="none" spc="0" normalizeH="0" baseline="0" noProof="0" dirty="0">
                    <a:ln>
                      <a:noFill/>
                    </a:ln>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050" b="1" i="0" u="sng" strike="noStrike" kern="1200" cap="none" spc="0" normalizeH="0" baseline="0" noProof="0" dirty="0">
                  <a:ln>
                    <a:noFill/>
                  </a:ln>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600" b="1" i="0" u="sng" strike="noStrike" kern="1200" cap="none" spc="0" normalizeH="0" baseline="0" noProof="0" dirty="0">
                  <a:ln>
                    <a:noFill/>
                  </a:ln>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00" b="1" i="0" u="sng" strike="noStrike" kern="1200" cap="none" spc="0" normalizeH="0" baseline="0" noProof="0" dirty="0">
                    <a:ln>
                      <a:noFill/>
                    </a:ln>
                    <a:effectLst/>
                    <a:uLnTx/>
                    <a:uFillTx/>
                    <a:latin typeface="Meiryo UI"/>
                    <a:ea typeface="Meiryo UI"/>
                    <a:cs typeface="+mn-cs"/>
                  </a:rPr>
                  <a:t>③運営権売却（コンセッション）</a:t>
                </a:r>
                <a:endParaRPr kumimoji="1" lang="en-US" altLang="ja-JP" sz="1200" b="1" i="0" u="sng" strike="noStrike" kern="1200" cap="none" spc="0" normalizeH="0" baseline="0" noProof="0" dirty="0">
                  <a:ln>
                    <a:noFill/>
                  </a:ln>
                  <a:effectLst/>
                  <a:uLnTx/>
                  <a:uFillTx/>
                  <a:latin typeface="Meiryo UI"/>
                  <a:ea typeface="Meiryo UI"/>
                  <a:cs typeface="+mn-cs"/>
                </a:endParaRPr>
              </a:p>
              <a:p>
                <a:pPr marL="164127" marR="0" lvl="0" indent="-164127" algn="l" defTabSz="9577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effectLst/>
                  <a:uLnTx/>
                  <a:uFillTx/>
                  <a:latin typeface="Meiryo UI"/>
                  <a:ea typeface="Meiryo UI"/>
                  <a:cs typeface="+mn-cs"/>
                </a:endParaRPr>
              </a:p>
              <a:p>
                <a:pPr marL="164127" marR="0" lvl="0" indent="-164127" algn="l" defTabSz="9577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effectLst/>
                  <a:uLnTx/>
                  <a:uFillTx/>
                  <a:latin typeface="Meiryo UI"/>
                  <a:ea typeface="Meiryo UI"/>
                  <a:cs typeface="+mn-cs"/>
                </a:endParaRPr>
              </a:p>
              <a:p>
                <a:pPr marL="164127" marR="0" lvl="0" indent="-164127" algn="l" defTabSz="9577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effectLst/>
                  <a:uLnTx/>
                  <a:uFillTx/>
                  <a:latin typeface="Meiryo UI"/>
                  <a:ea typeface="Meiryo UI"/>
                  <a:cs typeface="+mn-cs"/>
                </a:endParaRPr>
              </a:p>
              <a:p>
                <a:pPr marL="164127" marR="0" lvl="0" indent="-164127" algn="l" defTabSz="957700" rtl="0" eaLnBrk="1" fontAlgn="auto" latinLnBrk="0" hangingPunct="1">
                  <a:lnSpc>
                    <a:spcPct val="100000"/>
                  </a:lnSpc>
                  <a:spcBef>
                    <a:spcPts val="0"/>
                  </a:spcBef>
                  <a:spcAft>
                    <a:spcPts val="0"/>
                  </a:spcAft>
                  <a:buClrTx/>
                  <a:buSzTx/>
                  <a:buFontTx/>
                  <a:buNone/>
                  <a:tabLst/>
                  <a:defRPr/>
                </a:pPr>
                <a:endParaRPr kumimoji="1" lang="en-US" altLang="ja-JP" sz="1050" b="0" i="0" u="none" strike="noStrike" kern="1200" cap="none" spc="0" normalizeH="0" baseline="0" noProof="0" dirty="0">
                  <a:ln>
                    <a:noFill/>
                  </a:ln>
                  <a:effectLst/>
                  <a:uLnTx/>
                  <a:uFillTx/>
                  <a:latin typeface="Meiryo UI"/>
                  <a:ea typeface="Meiryo UI"/>
                  <a:cs typeface="+mn-cs"/>
                </a:endParaRPr>
              </a:p>
            </p:txBody>
          </p:sp>
          <p:sp>
            <p:nvSpPr>
              <p:cNvPr id="6" name="四角形吹き出し 5"/>
              <p:cNvSpPr/>
              <p:nvPr/>
            </p:nvSpPr>
            <p:spPr>
              <a:xfrm>
                <a:off x="3196261" y="3640249"/>
                <a:ext cx="3066842" cy="223646"/>
              </a:xfrm>
              <a:prstGeom prst="wedgeRectCallout">
                <a:avLst>
                  <a:gd name="adj1" fmla="val -60033"/>
                  <a:gd name="adj2" fmla="val -11096"/>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schemeClr val="tx1"/>
                    </a:solidFill>
                    <a:effectLst/>
                    <a:uLnTx/>
                    <a:uFillTx/>
                    <a:latin typeface="Meiryo UI"/>
                    <a:ea typeface="Meiryo UI"/>
                    <a:cs typeface="+mn-cs"/>
                  </a:rPr>
                  <a:t>全国初のコンセッションによる複数空港運営</a:t>
                </a:r>
              </a:p>
            </p:txBody>
          </p:sp>
        </p:grpSp>
        <p:sp>
          <p:nvSpPr>
            <p:cNvPr id="10" name="大かっこ 9"/>
            <p:cNvSpPr/>
            <p:nvPr/>
          </p:nvSpPr>
          <p:spPr>
            <a:xfrm>
              <a:off x="1024204" y="3080779"/>
              <a:ext cx="7804491" cy="250332"/>
            </a:xfrm>
            <a:prstGeom prst="bracketPair">
              <a:avLst>
                <a:gd name="adj" fmla="val 1025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66462" tIns="33231" rIns="66462" bIns="33231" rtlCol="0" anchor="t"/>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Meiryo UI"/>
                  <a:ea typeface="Meiryo UI"/>
                  <a:cs typeface="+mn-cs"/>
                </a:rPr>
                <a:t>自治体及び民間が新関空会社にターミナルビル会社の全株式を売却</a:t>
              </a:r>
              <a:r>
                <a:rPr kumimoji="1" lang="en-US" altLang="ja-JP" sz="1000" b="0" i="0" u="none" strike="noStrike" kern="1200" cap="none" spc="0" normalizeH="0" baseline="0" noProof="0" dirty="0">
                  <a:ln>
                    <a:noFill/>
                  </a:ln>
                  <a:effectLst/>
                  <a:uLnTx/>
                  <a:uFillTx/>
                  <a:latin typeface="Meiryo UI"/>
                  <a:ea typeface="Meiryo UI"/>
                  <a:cs typeface="+mn-cs"/>
                </a:rPr>
                <a:t>(</a:t>
              </a:r>
              <a:r>
                <a:rPr kumimoji="1" lang="ja-JP" altLang="en-US" sz="1000" b="0" i="0" u="none" strike="noStrike" kern="1200" cap="none" spc="0" normalizeH="0" baseline="0" noProof="0" dirty="0">
                  <a:ln>
                    <a:noFill/>
                  </a:ln>
                  <a:effectLst/>
                  <a:uLnTx/>
                  <a:uFillTx/>
                  <a:latin typeface="Meiryo UI"/>
                  <a:ea typeface="Meiryo UI"/>
                  <a:cs typeface="+mn-cs"/>
                </a:rPr>
                <a:t>売却額総額　</a:t>
              </a:r>
              <a:r>
                <a:rPr kumimoji="1" lang="en-US" altLang="ja-JP" sz="1000" b="0" i="0" u="none" strike="noStrike" kern="1200" cap="none" spc="0" normalizeH="0" baseline="0" noProof="0" dirty="0">
                  <a:ln>
                    <a:noFill/>
                  </a:ln>
                  <a:effectLst/>
                  <a:uLnTx/>
                  <a:uFillTx/>
                  <a:latin typeface="Meiryo UI"/>
                  <a:ea typeface="Meiryo UI"/>
                  <a:cs typeface="+mn-cs"/>
                </a:rPr>
                <a:t>278</a:t>
              </a:r>
              <a:r>
                <a:rPr kumimoji="1" lang="ja-JP" altLang="en-US" sz="1000" b="0" i="0" u="none" strike="noStrike" kern="1200" cap="none" spc="0" normalizeH="0" baseline="0" noProof="0" dirty="0">
                  <a:ln>
                    <a:noFill/>
                  </a:ln>
                  <a:effectLst/>
                  <a:uLnTx/>
                  <a:uFillTx/>
                  <a:latin typeface="Meiryo UI"/>
                  <a:ea typeface="Meiryo UI"/>
                  <a:cs typeface="+mn-cs"/>
                </a:rPr>
                <a:t>億円　うち府、市保有分　各々</a:t>
              </a:r>
              <a:r>
                <a:rPr kumimoji="1" lang="en-US" altLang="ja-JP" sz="1000" b="0" i="0" u="none" strike="noStrike" kern="1200" cap="none" spc="0" normalizeH="0" baseline="0" noProof="0" dirty="0">
                  <a:ln>
                    <a:noFill/>
                  </a:ln>
                  <a:effectLst/>
                  <a:uLnTx/>
                  <a:uFillTx/>
                  <a:latin typeface="Meiryo UI"/>
                  <a:ea typeface="Meiryo UI"/>
                  <a:cs typeface="+mn-cs"/>
                </a:rPr>
                <a:t>55</a:t>
              </a:r>
              <a:r>
                <a:rPr kumimoji="1" lang="ja-JP" altLang="en-US" sz="1000" b="0" i="0" u="none" strike="noStrike" kern="1200" cap="none" spc="0" normalizeH="0" baseline="0" noProof="0" dirty="0">
                  <a:ln>
                    <a:noFill/>
                  </a:ln>
                  <a:effectLst/>
                  <a:uLnTx/>
                  <a:uFillTx/>
                  <a:latin typeface="Meiryo UI"/>
                  <a:ea typeface="Meiryo UI"/>
                  <a:cs typeface="+mn-cs"/>
                </a:rPr>
                <a:t>億</a:t>
              </a:r>
              <a:r>
                <a:rPr kumimoji="1" lang="en-US" altLang="ja-JP" sz="1000" b="0" i="0" u="none" strike="noStrike" kern="1200" cap="none" spc="0" normalizeH="0" baseline="0" noProof="0" dirty="0">
                  <a:ln>
                    <a:noFill/>
                  </a:ln>
                  <a:effectLst/>
                  <a:uLnTx/>
                  <a:uFillTx/>
                  <a:latin typeface="Meiryo UI"/>
                  <a:ea typeface="Meiryo UI"/>
                  <a:cs typeface="+mn-cs"/>
                </a:rPr>
                <a:t>6,464</a:t>
              </a:r>
              <a:r>
                <a:rPr kumimoji="1" lang="ja-JP" altLang="en-US" sz="1000" b="0" i="0" u="none" strike="noStrike" kern="1200" cap="none" spc="0" normalizeH="0" baseline="0" noProof="0" dirty="0">
                  <a:ln>
                    <a:noFill/>
                  </a:ln>
                  <a:effectLst/>
                  <a:uLnTx/>
                  <a:uFillTx/>
                  <a:latin typeface="Meiryo UI"/>
                  <a:ea typeface="Meiryo UI"/>
                  <a:cs typeface="+mn-cs"/>
                </a:rPr>
                <a:t>万円</a:t>
              </a:r>
              <a:r>
                <a:rPr kumimoji="1" lang="en-US" altLang="ja-JP" sz="1000" b="0" i="0" u="none" strike="noStrike" kern="1200" cap="none" spc="0" normalizeH="0" baseline="0" noProof="0" dirty="0">
                  <a:ln>
                    <a:noFill/>
                  </a:ln>
                  <a:effectLst/>
                  <a:uLnTx/>
                  <a:uFillTx/>
                  <a:latin typeface="Meiryo UI"/>
                  <a:ea typeface="Meiryo UI"/>
                  <a:cs typeface="+mn-cs"/>
                </a:rPr>
                <a:t>)</a:t>
              </a:r>
              <a:endParaRPr kumimoji="1" lang="ja-JP" altLang="en-US" sz="1000" b="0" i="0" u="none" strike="noStrike" kern="1200" cap="none" spc="0" normalizeH="0" baseline="0" noProof="0" dirty="0">
                <a:ln>
                  <a:noFill/>
                </a:ln>
                <a:effectLst/>
                <a:uLnTx/>
                <a:uFillTx/>
                <a:latin typeface="Meiryo UI"/>
                <a:ea typeface="Meiryo UI"/>
                <a:cs typeface="+mn-cs"/>
              </a:endParaRPr>
            </a:p>
          </p:txBody>
        </p:sp>
        <p:sp>
          <p:nvSpPr>
            <p:cNvPr id="12" name="大かっこ 11"/>
            <p:cNvSpPr/>
            <p:nvPr/>
          </p:nvSpPr>
          <p:spPr>
            <a:xfrm>
              <a:off x="1009323" y="2210929"/>
              <a:ext cx="6697398" cy="434049"/>
            </a:xfrm>
            <a:prstGeom prst="bracketPair">
              <a:avLst>
                <a:gd name="adj" fmla="val 1025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66462" tIns="33231" rIns="66462" bIns="33231" rtlCol="0" anchor="t"/>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Meiryo UI"/>
                  <a:ea typeface="Meiryo UI"/>
                  <a:cs typeface="+mn-cs"/>
                </a:rPr>
                <a:t>・</a:t>
              </a:r>
              <a:r>
                <a:rPr kumimoji="1" lang="ja-JP" altLang="ja-JP" sz="1000" b="0" i="0" u="none" strike="noStrike" kern="1200" cap="none" spc="0" normalizeH="0" baseline="0" noProof="0" dirty="0">
                  <a:ln>
                    <a:noFill/>
                  </a:ln>
                  <a:effectLst/>
                  <a:uLnTx/>
                  <a:uFillTx/>
                  <a:latin typeface="Meiryo UI"/>
                  <a:ea typeface="Meiryo UI"/>
                  <a:cs typeface="+mn-cs"/>
                </a:rPr>
                <a:t>新たに国</a:t>
              </a:r>
              <a:r>
                <a:rPr kumimoji="1" lang="en-US" altLang="ja-JP" sz="1000" b="0" i="0" u="none" strike="noStrike" kern="1200" cap="none" spc="0" normalizeH="0" baseline="0" noProof="0" dirty="0">
                  <a:ln>
                    <a:noFill/>
                  </a:ln>
                  <a:effectLst/>
                  <a:uLnTx/>
                  <a:uFillTx/>
                  <a:latin typeface="Meiryo UI"/>
                  <a:ea typeface="Meiryo UI"/>
                  <a:cs typeface="+mn-cs"/>
                </a:rPr>
                <a:t>100%</a:t>
              </a:r>
              <a:r>
                <a:rPr kumimoji="1" lang="ja-JP" altLang="ja-JP" sz="1000" b="0" i="0" u="none" strike="noStrike" kern="1200" cap="none" spc="0" normalizeH="0" baseline="0" noProof="0" dirty="0">
                  <a:ln>
                    <a:noFill/>
                  </a:ln>
                  <a:effectLst/>
                  <a:uLnTx/>
                  <a:uFillTx/>
                  <a:latin typeface="Meiryo UI"/>
                  <a:ea typeface="Meiryo UI"/>
                  <a:cs typeface="+mn-cs"/>
                </a:rPr>
                <a:t>出資で設立された「新関空会社」が、両空港を一体的に管理・運営。</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Meiryo UI"/>
                  <a:ea typeface="Meiryo UI"/>
                  <a:cs typeface="+mn-cs"/>
                </a:rPr>
                <a:t>・旧</a:t>
              </a:r>
              <a:r>
                <a:rPr kumimoji="1" lang="ja-JP" altLang="ja-JP" sz="1000" b="0" i="0" u="none" strike="noStrike" kern="1200" cap="none" spc="0" normalizeH="0" baseline="0" noProof="0" dirty="0">
                  <a:ln>
                    <a:noFill/>
                  </a:ln>
                  <a:effectLst/>
                  <a:uLnTx/>
                  <a:uFillTx/>
                  <a:latin typeface="Meiryo UI"/>
                  <a:ea typeface="Meiryo UI"/>
                  <a:cs typeface="+mn-cs"/>
                </a:rPr>
                <a:t>関空会社は、「関空土地保有会社」として、関空の空港用地の保有管理及び新関空会社への貸付業務を実施。</a:t>
              </a:r>
            </a:p>
          </p:txBody>
        </p:sp>
        <p:sp>
          <p:nvSpPr>
            <p:cNvPr id="13" name="大かっこ 12"/>
            <p:cNvSpPr/>
            <p:nvPr/>
          </p:nvSpPr>
          <p:spPr>
            <a:xfrm>
              <a:off x="1024204" y="3594014"/>
              <a:ext cx="8416521" cy="220598"/>
            </a:xfrm>
            <a:prstGeom prst="bracketPair">
              <a:avLst>
                <a:gd name="adj" fmla="val 10254"/>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lIns="66462" tIns="33231" rIns="66462" bIns="33231" rtlCol="0" anchor="t"/>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effectLst/>
                  <a:uLnTx/>
                  <a:uFillTx/>
                  <a:latin typeface="Meiryo UI"/>
                  <a:ea typeface="Meiryo UI"/>
                  <a:cs typeface="+mn-cs"/>
                </a:rPr>
                <a:t>関西エアポート㈱が公共施設等運営権を取得し、両空港の運営を実施</a:t>
              </a:r>
              <a:r>
                <a:rPr kumimoji="1" lang="en-US" altLang="ja-JP" sz="1000" b="0" i="0" u="none" strike="noStrike" kern="1200" cap="none" spc="0" normalizeH="0" baseline="0" noProof="0" dirty="0">
                  <a:ln>
                    <a:noFill/>
                  </a:ln>
                  <a:effectLst/>
                  <a:uLnTx/>
                  <a:uFillTx/>
                  <a:latin typeface="Meiryo UI"/>
                  <a:ea typeface="Meiryo UI"/>
                  <a:cs typeface="+mn-cs"/>
                </a:rPr>
                <a:t>(</a:t>
              </a:r>
              <a:r>
                <a:rPr kumimoji="1" lang="ja-JP" altLang="en-US" sz="1000" b="0" i="0" u="none" strike="noStrike" kern="1200" cap="none" spc="0" normalizeH="0" baseline="0" noProof="0" dirty="0">
                  <a:ln>
                    <a:noFill/>
                  </a:ln>
                  <a:effectLst/>
                  <a:uLnTx/>
                  <a:uFillTx/>
                  <a:latin typeface="Meiryo UI"/>
                  <a:ea typeface="Meiryo UI"/>
                  <a:cs typeface="+mn-cs"/>
                </a:rPr>
                <a:t>実施期間は</a:t>
              </a:r>
              <a:r>
                <a:rPr kumimoji="1" lang="en-US" altLang="ja-JP" sz="1000" b="0" i="0" u="none" strike="noStrike" kern="1200" cap="none" spc="0" normalizeH="0" baseline="0" noProof="0" dirty="0">
                  <a:ln>
                    <a:noFill/>
                  </a:ln>
                  <a:effectLst/>
                  <a:uLnTx/>
                  <a:uFillTx/>
                  <a:latin typeface="Meiryo UI"/>
                  <a:ea typeface="Meiryo UI"/>
                  <a:cs typeface="+mn-cs"/>
                </a:rPr>
                <a:t>2016</a:t>
              </a:r>
              <a:r>
                <a:rPr kumimoji="1" lang="ja-JP" altLang="en-US" sz="1000" b="0" i="0" u="none" strike="noStrike" kern="1200" cap="none" spc="0" normalizeH="0" baseline="0" noProof="0" dirty="0">
                  <a:ln>
                    <a:noFill/>
                  </a:ln>
                  <a:effectLst/>
                  <a:uLnTx/>
                  <a:uFillTx/>
                  <a:latin typeface="Meiryo UI"/>
                  <a:ea typeface="Meiryo UI"/>
                  <a:cs typeface="+mn-cs"/>
                </a:rPr>
                <a:t>年</a:t>
              </a:r>
              <a:r>
                <a:rPr kumimoji="1" lang="en-US" altLang="ja-JP" sz="1000" b="0" i="0" u="none" strike="noStrike" kern="1200" cap="none" spc="0" normalizeH="0" baseline="0" noProof="0" dirty="0">
                  <a:ln>
                    <a:noFill/>
                  </a:ln>
                  <a:effectLst/>
                  <a:uLnTx/>
                  <a:uFillTx/>
                  <a:latin typeface="Meiryo UI"/>
                  <a:ea typeface="Meiryo UI"/>
                  <a:cs typeface="+mn-cs"/>
                </a:rPr>
                <a:t>4</a:t>
              </a:r>
              <a:r>
                <a:rPr kumimoji="1" lang="ja-JP" altLang="en-US" sz="1000" b="0" i="0" u="none" strike="noStrike" kern="1200" cap="none" spc="0" normalizeH="0" baseline="0" noProof="0" dirty="0">
                  <a:ln>
                    <a:noFill/>
                  </a:ln>
                  <a:effectLst/>
                  <a:uLnTx/>
                  <a:uFillTx/>
                  <a:latin typeface="Meiryo UI"/>
                  <a:ea typeface="Meiryo UI"/>
                  <a:cs typeface="+mn-cs"/>
                </a:rPr>
                <a:t>月</a:t>
              </a:r>
              <a:r>
                <a:rPr kumimoji="1" lang="en-US" altLang="ja-JP" sz="1000" b="0" i="0" u="none" strike="noStrike" kern="1200" cap="none" spc="0" normalizeH="0" baseline="0" noProof="0" dirty="0">
                  <a:ln>
                    <a:noFill/>
                  </a:ln>
                  <a:effectLst/>
                  <a:uLnTx/>
                  <a:uFillTx/>
                  <a:latin typeface="Meiryo UI"/>
                  <a:ea typeface="Meiryo UI"/>
                  <a:cs typeface="+mn-cs"/>
                </a:rPr>
                <a:t>1</a:t>
              </a:r>
              <a:r>
                <a:rPr kumimoji="1" lang="ja-JP" altLang="en-US" sz="1000" b="0" i="0" u="none" strike="noStrike" kern="1200" cap="none" spc="0" normalizeH="0" baseline="0" noProof="0" dirty="0">
                  <a:ln>
                    <a:noFill/>
                  </a:ln>
                  <a:effectLst/>
                  <a:uLnTx/>
                  <a:uFillTx/>
                  <a:latin typeface="Meiryo UI"/>
                  <a:ea typeface="Meiryo UI"/>
                  <a:cs typeface="+mn-cs"/>
                </a:rPr>
                <a:t>日から</a:t>
              </a:r>
              <a:r>
                <a:rPr kumimoji="1" lang="en-US" altLang="ja-JP" sz="1000" b="0" i="0" u="none" strike="noStrike" kern="1200" cap="none" spc="0" normalizeH="0" baseline="0" noProof="0" dirty="0">
                  <a:ln>
                    <a:noFill/>
                  </a:ln>
                  <a:effectLst/>
                  <a:uLnTx/>
                  <a:uFillTx/>
                  <a:latin typeface="Meiryo UI"/>
                  <a:ea typeface="Meiryo UI"/>
                  <a:cs typeface="+mn-cs"/>
                </a:rPr>
                <a:t>44</a:t>
              </a:r>
              <a:r>
                <a:rPr kumimoji="1" lang="ja-JP" altLang="en-US" sz="1000" b="0" i="0" u="none" strike="noStrike" kern="1200" cap="none" spc="0" normalizeH="0" baseline="0" noProof="0" dirty="0">
                  <a:ln>
                    <a:noFill/>
                  </a:ln>
                  <a:effectLst/>
                  <a:uLnTx/>
                  <a:uFillTx/>
                  <a:latin typeface="Meiryo UI"/>
                  <a:ea typeface="Meiryo UI"/>
                  <a:cs typeface="+mn-cs"/>
                </a:rPr>
                <a:t>年間　・運営権対価等は総額</a:t>
              </a:r>
              <a:r>
                <a:rPr kumimoji="1" lang="en-US" altLang="ja-JP" sz="1000" b="0" i="0" u="none" strike="noStrike" kern="1200" cap="none" spc="0" normalizeH="0" baseline="0" noProof="0" dirty="0">
                  <a:ln>
                    <a:noFill/>
                  </a:ln>
                  <a:effectLst/>
                  <a:uLnTx/>
                  <a:uFillTx/>
                  <a:latin typeface="Meiryo UI"/>
                  <a:ea typeface="Meiryo UI"/>
                  <a:cs typeface="+mn-cs"/>
                </a:rPr>
                <a:t>2.2</a:t>
              </a:r>
              <a:r>
                <a:rPr kumimoji="1" lang="ja-JP" altLang="en-US" sz="1000" b="0" i="0" u="none" strike="noStrike" kern="1200" cap="none" spc="0" normalizeH="0" baseline="0" noProof="0" dirty="0">
                  <a:ln>
                    <a:noFill/>
                  </a:ln>
                  <a:effectLst/>
                  <a:uLnTx/>
                  <a:uFillTx/>
                  <a:latin typeface="Meiryo UI"/>
                  <a:ea typeface="Meiryo UI"/>
                  <a:cs typeface="+mn-cs"/>
                </a:rPr>
                <a:t>兆円</a:t>
              </a:r>
              <a:r>
                <a:rPr kumimoji="1" lang="en-US" altLang="ja-JP" sz="1000" b="0" i="0" u="none" strike="noStrike" kern="1200" cap="none" spc="0" normalizeH="0" baseline="0" noProof="0" dirty="0">
                  <a:ln>
                    <a:noFill/>
                  </a:ln>
                  <a:effectLst/>
                  <a:uLnTx/>
                  <a:uFillTx/>
                  <a:latin typeface="Meiryo UI"/>
                  <a:ea typeface="Meiryo UI"/>
                  <a:cs typeface="+mn-cs"/>
                </a:rPr>
                <a:t>)</a:t>
              </a:r>
              <a:endParaRPr kumimoji="1" lang="ja-JP" altLang="en-US" sz="1000" b="0" i="0" u="none" strike="noStrike" kern="1200" cap="none" spc="0" normalizeH="0" baseline="0" noProof="0" dirty="0">
                <a:ln>
                  <a:noFill/>
                </a:ln>
                <a:effectLst/>
                <a:uLnTx/>
                <a:uFillTx/>
                <a:latin typeface="Meiryo UI"/>
                <a:ea typeface="Meiryo UI"/>
                <a:cs typeface="+mn-cs"/>
              </a:endParaRPr>
            </a:p>
          </p:txBody>
        </p:sp>
      </p:grpSp>
      <p:sp>
        <p:nvSpPr>
          <p:cNvPr id="20" name="右矢印 19"/>
          <p:cNvSpPr/>
          <p:nvPr/>
        </p:nvSpPr>
        <p:spPr>
          <a:xfrm>
            <a:off x="3609373" y="4524333"/>
            <a:ext cx="347300" cy="11496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grpSp>
        <p:nvGrpSpPr>
          <p:cNvPr id="21" name="グループ化 20"/>
          <p:cNvGrpSpPr>
            <a:grpSpLocks noChangeAspect="1"/>
          </p:cNvGrpSpPr>
          <p:nvPr/>
        </p:nvGrpSpPr>
        <p:grpSpPr>
          <a:xfrm>
            <a:off x="1242496" y="3690035"/>
            <a:ext cx="1641741" cy="2642670"/>
            <a:chOff x="199192" y="2798053"/>
            <a:chExt cx="1616866" cy="2602634"/>
          </a:xfrm>
        </p:grpSpPr>
        <p:cxnSp>
          <p:nvCxnSpPr>
            <p:cNvPr id="24" name="直線コネクタ 23"/>
            <p:cNvCxnSpPr/>
            <p:nvPr/>
          </p:nvCxnSpPr>
          <p:spPr>
            <a:xfrm>
              <a:off x="771327" y="3190951"/>
              <a:ext cx="1037590" cy="5715"/>
            </a:xfrm>
            <a:prstGeom prst="line">
              <a:avLst/>
            </a:prstGeom>
            <a:noFill/>
            <a:ln w="38100" cap="flat" cmpd="sng" algn="ctr">
              <a:solidFill>
                <a:srgbClr val="0070C0"/>
              </a:solidFill>
              <a:prstDash val="solid"/>
            </a:ln>
            <a:effectLst/>
          </p:spPr>
        </p:cxnSp>
        <p:grpSp>
          <p:nvGrpSpPr>
            <p:cNvPr id="22" name="グループ化 21"/>
            <p:cNvGrpSpPr/>
            <p:nvPr/>
          </p:nvGrpSpPr>
          <p:grpSpPr>
            <a:xfrm>
              <a:off x="244918" y="2798053"/>
              <a:ext cx="1571140" cy="2602634"/>
              <a:chOff x="1454915" y="184854"/>
              <a:chExt cx="2835956" cy="3664095"/>
            </a:xfrm>
          </p:grpSpPr>
          <p:grpSp>
            <p:nvGrpSpPr>
              <p:cNvPr id="26" name="グループ化 25"/>
              <p:cNvGrpSpPr/>
              <p:nvPr/>
            </p:nvGrpSpPr>
            <p:grpSpPr>
              <a:xfrm>
                <a:off x="1648205" y="798489"/>
                <a:ext cx="2409130" cy="1181107"/>
                <a:chOff x="1648205" y="798489"/>
                <a:chExt cx="2409130" cy="1181107"/>
              </a:xfrm>
            </p:grpSpPr>
            <p:sp>
              <p:nvSpPr>
                <p:cNvPr id="47" name="正方形/長方形 46"/>
                <p:cNvSpPr/>
                <p:nvPr/>
              </p:nvSpPr>
              <p:spPr>
                <a:xfrm>
                  <a:off x="1648205" y="798489"/>
                  <a:ext cx="409443" cy="565972"/>
                </a:xfrm>
                <a:prstGeom prst="rect">
                  <a:avLst/>
                </a:prstGeom>
                <a:noFill/>
                <a:ln w="25400" cap="flat" cmpd="sng" algn="ctr">
                  <a:solidFill>
                    <a:srgbClr val="C0504D">
                      <a:lumMod val="75000"/>
                    </a:srgbClr>
                  </a:solidFill>
                  <a:prstDash val="solid"/>
                </a:ln>
                <a:effectLst/>
              </p:spPr>
              <p:txBody>
                <a:bodyPr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48" name="正方形/長方形 47"/>
                <p:cNvSpPr/>
                <p:nvPr/>
              </p:nvSpPr>
              <p:spPr>
                <a:xfrm>
                  <a:off x="2571397" y="925219"/>
                  <a:ext cx="1485936" cy="540060"/>
                </a:xfrm>
                <a:prstGeom prst="rect">
                  <a:avLst/>
                </a:prstGeom>
                <a:noFill/>
                <a:ln w="25400" cap="flat" cmpd="sng" algn="ctr">
                  <a:solidFill>
                    <a:srgbClr val="9BBB59">
                      <a:lumMod val="75000"/>
                    </a:srgbClr>
                  </a:solidFill>
                  <a:prstDash val="solid"/>
                </a:ln>
                <a:effectLst/>
              </p:spPr>
              <p:txBody>
                <a:bodyPr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49" name="正方形/長方形 48"/>
                <p:cNvSpPr/>
                <p:nvPr/>
              </p:nvSpPr>
              <p:spPr>
                <a:xfrm>
                  <a:off x="1668820" y="1619554"/>
                  <a:ext cx="2388515" cy="360042"/>
                </a:xfrm>
                <a:prstGeom prst="rect">
                  <a:avLst/>
                </a:prstGeom>
                <a:noFill/>
                <a:ln w="25400" cap="flat" cmpd="sng" algn="ctr">
                  <a:solidFill>
                    <a:srgbClr val="9BBB59">
                      <a:lumMod val="75000"/>
                    </a:srgbClr>
                  </a:solidFill>
                  <a:prstDash val="solid"/>
                </a:ln>
                <a:effectLst/>
              </p:spPr>
              <p:txBody>
                <a:bodyPr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grpSp>
          <p:sp>
            <p:nvSpPr>
              <p:cNvPr id="27" name="テキスト ボックス 7"/>
              <p:cNvSpPr txBox="1"/>
              <p:nvPr/>
            </p:nvSpPr>
            <p:spPr>
              <a:xfrm>
                <a:off x="1509598" y="761920"/>
                <a:ext cx="685072" cy="565971"/>
              </a:xfrm>
              <a:prstGeom prst="rect">
                <a:avLst/>
              </a:prstGeom>
              <a:noFill/>
            </p:spPr>
            <p:txBody>
              <a:bodyPr vert="eaVert" wrap="square" rtlCol="0">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Century"/>
                    <a:ea typeface="ＭＳ 明朝"/>
                    <a:cs typeface="Times New Roman"/>
                  </a:rPr>
                  <a:t>ビ</a:t>
                </a:r>
                <a:r>
                  <a:rPr kumimoji="1" lang="ja-JP" altLang="en-US" sz="1015" b="0" i="0" u="none" strike="noStrike" kern="1200" cap="none" spc="0" normalizeH="0" baseline="0" noProof="0" dirty="0">
                    <a:ln>
                      <a:noFill/>
                    </a:ln>
                    <a:solidFill>
                      <a:prstClr val="black"/>
                    </a:solidFill>
                    <a:effectLst/>
                    <a:uLnTx/>
                    <a:uFillTx/>
                    <a:latin typeface="ＭＳ Ｐゴシック"/>
                    <a:ea typeface="Century"/>
                    <a:cs typeface="Times New Roman"/>
                  </a:rPr>
                  <a:t> </a:t>
                </a:r>
                <a:r>
                  <a:rPr kumimoji="1" lang="ja-JP" altLang="en-US" sz="1015" b="0" i="0" u="none" strike="noStrike" kern="1200" cap="none" spc="0" normalizeH="0" baseline="0" noProof="0" dirty="0">
                    <a:ln>
                      <a:noFill/>
                    </a:ln>
                    <a:solidFill>
                      <a:prstClr val="black"/>
                    </a:solidFill>
                    <a:effectLst/>
                    <a:uLnTx/>
                    <a:uFillTx/>
                    <a:latin typeface="Century"/>
                    <a:ea typeface="ＭＳ 明朝"/>
                    <a:cs typeface="Times New Roman"/>
                  </a:rPr>
                  <a:t>ル</a:t>
                </a:r>
                <a:endParaRPr kumimoji="1" lang="ja-JP" altLang="en-US" sz="1108" b="0" i="0" u="none" strike="noStrike" kern="1200" cap="none" spc="0" normalizeH="0" baseline="0" noProof="0" dirty="0">
                  <a:ln>
                    <a:noFill/>
                  </a:ln>
                  <a:solidFill>
                    <a:prstClr val="black"/>
                  </a:solidFill>
                  <a:effectLst/>
                  <a:uLnTx/>
                  <a:uFillTx/>
                  <a:latin typeface="ＭＳ Ｐゴシック"/>
                  <a:ea typeface="Meiryo UI"/>
                  <a:cs typeface="ＭＳ Ｐゴシック"/>
                </a:endParaRPr>
              </a:p>
            </p:txBody>
          </p:sp>
          <p:sp>
            <p:nvSpPr>
              <p:cNvPr id="28" name="テキスト ボックス 8"/>
              <p:cNvSpPr txBox="1"/>
              <p:nvPr/>
            </p:nvSpPr>
            <p:spPr>
              <a:xfrm>
                <a:off x="2324956" y="952078"/>
                <a:ext cx="1908374" cy="401432"/>
              </a:xfrm>
              <a:prstGeom prst="rect">
                <a:avLst/>
              </a:prstGeom>
              <a:noFill/>
            </p:spPr>
            <p:txBody>
              <a:bodyPr wrap="square" rtlCol="0">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Century"/>
                    <a:ea typeface="ＭＳ 明朝"/>
                    <a:cs typeface="Times New Roman"/>
                  </a:rPr>
                  <a:t>滑走路等</a:t>
                </a:r>
                <a:endParaRPr kumimoji="1" lang="ja-JP" altLang="en-US" sz="1108" b="0" i="0" u="none" strike="noStrike" kern="1200" cap="none" spc="0" normalizeH="0" baseline="0" noProof="0">
                  <a:ln>
                    <a:noFill/>
                  </a:ln>
                  <a:solidFill>
                    <a:prstClr val="black"/>
                  </a:solidFill>
                  <a:effectLst/>
                  <a:uLnTx/>
                  <a:uFillTx/>
                  <a:latin typeface="ＭＳ Ｐゴシック"/>
                  <a:ea typeface="Meiryo UI"/>
                  <a:cs typeface="ＭＳ Ｐゴシック"/>
                </a:endParaRPr>
              </a:p>
            </p:txBody>
          </p:sp>
          <p:sp>
            <p:nvSpPr>
              <p:cNvPr id="29" name="テキスト ボックス 9"/>
              <p:cNvSpPr txBox="1"/>
              <p:nvPr/>
            </p:nvSpPr>
            <p:spPr>
              <a:xfrm>
                <a:off x="2156263" y="1627371"/>
                <a:ext cx="1526511" cy="401431"/>
              </a:xfrm>
              <a:prstGeom prst="rect">
                <a:avLst/>
              </a:prstGeom>
              <a:noFill/>
            </p:spPr>
            <p:txBody>
              <a:bodyPr wrap="square" rtlCol="0">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Century"/>
                    <a:ea typeface="ＭＳ 明朝"/>
                    <a:cs typeface="Times New Roman"/>
                  </a:rPr>
                  <a:t>土　　地</a:t>
                </a:r>
                <a:endParaRPr kumimoji="1" lang="ja-JP" altLang="en-US" sz="1108" b="0" i="0" u="none" strike="noStrike" kern="1200" cap="none" spc="0" normalizeH="0" baseline="0" noProof="0" dirty="0">
                  <a:ln>
                    <a:noFill/>
                  </a:ln>
                  <a:solidFill>
                    <a:prstClr val="black"/>
                  </a:solidFill>
                  <a:effectLst/>
                  <a:uLnTx/>
                  <a:uFillTx/>
                  <a:latin typeface="ＭＳ Ｐゴシック"/>
                  <a:ea typeface="Meiryo UI"/>
                  <a:cs typeface="ＭＳ Ｐゴシック"/>
                </a:endParaRPr>
              </a:p>
            </p:txBody>
          </p:sp>
          <p:sp>
            <p:nvSpPr>
              <p:cNvPr id="30" name="正方形/長方形 29"/>
              <p:cNvSpPr/>
              <p:nvPr/>
            </p:nvSpPr>
            <p:spPr>
              <a:xfrm>
                <a:off x="1660597" y="2716498"/>
                <a:ext cx="1353803" cy="525536"/>
              </a:xfrm>
              <a:prstGeom prst="rect">
                <a:avLst/>
              </a:prstGeom>
              <a:noFill/>
              <a:ln w="25400" cap="flat" cmpd="sng" algn="ctr">
                <a:solidFill>
                  <a:srgbClr val="9BBB59">
                    <a:lumMod val="75000"/>
                  </a:srgbClr>
                </a:solidFill>
                <a:prstDash val="solid"/>
              </a:ln>
              <a:effectLst/>
            </p:spPr>
            <p:txBody>
              <a:bodyPr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31" name="正方形/長方形 30"/>
              <p:cNvSpPr/>
              <p:nvPr/>
            </p:nvSpPr>
            <p:spPr>
              <a:xfrm>
                <a:off x="1660597" y="3357968"/>
                <a:ext cx="2426285" cy="360218"/>
              </a:xfrm>
              <a:prstGeom prst="rect">
                <a:avLst/>
              </a:prstGeom>
              <a:noFill/>
              <a:ln w="25400" cap="flat" cmpd="sng" algn="ctr">
                <a:solidFill>
                  <a:srgbClr val="9BBB59">
                    <a:lumMod val="75000"/>
                  </a:srgbClr>
                </a:solidFill>
                <a:prstDash val="solid"/>
              </a:ln>
              <a:effectLst/>
            </p:spPr>
            <p:txBody>
              <a:bodyPr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32" name="テキスト ボックス 12"/>
              <p:cNvSpPr txBox="1"/>
              <p:nvPr/>
            </p:nvSpPr>
            <p:spPr>
              <a:xfrm>
                <a:off x="3380615" y="2691106"/>
                <a:ext cx="648895" cy="657793"/>
              </a:xfrm>
              <a:prstGeom prst="rect">
                <a:avLst/>
              </a:prstGeom>
              <a:noFill/>
            </p:spPr>
            <p:txBody>
              <a:bodyPr vert="eaVert" wrap="square" rtlCol="0">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Century"/>
                    <a:ea typeface="ＭＳ 明朝"/>
                    <a:cs typeface="Times New Roman"/>
                  </a:rPr>
                  <a:t>ビル</a:t>
                </a:r>
                <a:endParaRPr kumimoji="1" lang="ja-JP" altLang="en-US" sz="1108" b="0" i="0" u="none" strike="noStrike" kern="1200" cap="none" spc="0" normalizeH="0" baseline="0" noProof="0" dirty="0">
                  <a:ln>
                    <a:noFill/>
                  </a:ln>
                  <a:solidFill>
                    <a:prstClr val="black"/>
                  </a:solidFill>
                  <a:effectLst/>
                  <a:uLnTx/>
                  <a:uFillTx/>
                  <a:latin typeface="ＭＳ Ｐゴシック"/>
                  <a:ea typeface="Meiryo UI"/>
                  <a:cs typeface="ＭＳ Ｐゴシック"/>
                </a:endParaRPr>
              </a:p>
            </p:txBody>
          </p:sp>
          <p:sp>
            <p:nvSpPr>
              <p:cNvPr id="33" name="テキスト ボックス 13"/>
              <p:cNvSpPr txBox="1"/>
              <p:nvPr/>
            </p:nvSpPr>
            <p:spPr>
              <a:xfrm>
                <a:off x="1490425" y="2746927"/>
                <a:ext cx="1716502" cy="401431"/>
              </a:xfrm>
              <a:prstGeom prst="rect">
                <a:avLst/>
              </a:prstGeom>
              <a:noFill/>
            </p:spPr>
            <p:txBody>
              <a:bodyPr wrap="square" rtlCol="0">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a:ln>
                      <a:noFill/>
                    </a:ln>
                    <a:solidFill>
                      <a:prstClr val="black"/>
                    </a:solidFill>
                    <a:effectLst/>
                    <a:uLnTx/>
                    <a:uFillTx/>
                    <a:latin typeface="Century"/>
                    <a:ea typeface="ＭＳ 明朝"/>
                    <a:cs typeface="Times New Roman"/>
                  </a:rPr>
                  <a:t>滑走路等</a:t>
                </a:r>
                <a:endParaRPr kumimoji="1" lang="ja-JP" altLang="en-US" sz="1108" b="0" i="0" u="none" strike="noStrike" kern="1200" cap="none" spc="0" normalizeH="0" baseline="0" noProof="0">
                  <a:ln>
                    <a:noFill/>
                  </a:ln>
                  <a:solidFill>
                    <a:prstClr val="black"/>
                  </a:solidFill>
                  <a:effectLst/>
                  <a:uLnTx/>
                  <a:uFillTx/>
                  <a:latin typeface="ＭＳ Ｐゴシック"/>
                  <a:ea typeface="Meiryo UI"/>
                  <a:cs typeface="ＭＳ Ｐゴシック"/>
                </a:endParaRPr>
              </a:p>
            </p:txBody>
          </p:sp>
          <p:sp>
            <p:nvSpPr>
              <p:cNvPr id="34" name="テキスト ボックス 14"/>
              <p:cNvSpPr txBox="1"/>
              <p:nvPr/>
            </p:nvSpPr>
            <p:spPr>
              <a:xfrm>
                <a:off x="2170462" y="3317431"/>
                <a:ext cx="1586706" cy="401431"/>
              </a:xfrm>
              <a:prstGeom prst="rect">
                <a:avLst/>
              </a:prstGeom>
              <a:noFill/>
            </p:spPr>
            <p:txBody>
              <a:bodyPr wrap="square" rtlCol="0">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Century"/>
                    <a:ea typeface="ＭＳ 明朝"/>
                    <a:cs typeface="Times New Roman"/>
                  </a:rPr>
                  <a:t>土　　地</a:t>
                </a:r>
                <a:endParaRPr kumimoji="1" lang="ja-JP" altLang="en-US" sz="1108" b="0" i="0" u="none" strike="noStrike" kern="1200" cap="none" spc="0" normalizeH="0" baseline="0" noProof="0" dirty="0">
                  <a:ln>
                    <a:noFill/>
                  </a:ln>
                  <a:solidFill>
                    <a:prstClr val="black"/>
                  </a:solidFill>
                  <a:effectLst/>
                  <a:uLnTx/>
                  <a:uFillTx/>
                  <a:latin typeface="ＭＳ Ｐゴシック"/>
                  <a:ea typeface="Meiryo UI"/>
                  <a:cs typeface="ＭＳ Ｐゴシック"/>
                </a:endParaRPr>
              </a:p>
            </p:txBody>
          </p:sp>
          <p:sp>
            <p:nvSpPr>
              <p:cNvPr id="35" name="正方形/長方形 34"/>
              <p:cNvSpPr/>
              <p:nvPr/>
            </p:nvSpPr>
            <p:spPr>
              <a:xfrm>
                <a:off x="1457198" y="745855"/>
                <a:ext cx="792087" cy="719424"/>
              </a:xfrm>
              <a:prstGeom prst="rect">
                <a:avLst/>
              </a:prstGeom>
              <a:noFill/>
              <a:ln w="19050" cap="flat" cmpd="sng" algn="ctr">
                <a:solidFill>
                  <a:srgbClr val="FF0000"/>
                </a:solidFill>
                <a:prstDash val="solid"/>
              </a:ln>
              <a:effectLst/>
            </p:spPr>
            <p:txBody>
              <a:bodyPr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cxnSp>
            <p:nvCxnSpPr>
              <p:cNvPr id="36" name="直線コネクタ 35"/>
              <p:cNvCxnSpPr/>
              <p:nvPr/>
            </p:nvCxnSpPr>
            <p:spPr>
              <a:xfrm>
                <a:off x="2388897" y="1919393"/>
                <a:ext cx="0" cy="0"/>
              </a:xfrm>
              <a:prstGeom prst="line">
                <a:avLst/>
              </a:prstGeom>
              <a:noFill/>
              <a:ln w="9525" cap="flat" cmpd="sng" algn="ctr">
                <a:solidFill>
                  <a:srgbClr val="4F81BD">
                    <a:shade val="95000"/>
                    <a:satMod val="105000"/>
                  </a:srgbClr>
                </a:solidFill>
                <a:prstDash val="solid"/>
              </a:ln>
              <a:effectLst/>
            </p:spPr>
          </p:cxnSp>
          <p:cxnSp>
            <p:nvCxnSpPr>
              <p:cNvPr id="37" name="直線コネクタ 36"/>
              <p:cNvCxnSpPr/>
              <p:nvPr/>
            </p:nvCxnSpPr>
            <p:spPr>
              <a:xfrm>
                <a:off x="1524801" y="1573652"/>
                <a:ext cx="0" cy="524611"/>
              </a:xfrm>
              <a:prstGeom prst="line">
                <a:avLst/>
              </a:prstGeom>
              <a:noFill/>
              <a:ln w="38100" cap="flat" cmpd="sng" algn="ctr">
                <a:solidFill>
                  <a:srgbClr val="0070C0"/>
                </a:solidFill>
                <a:prstDash val="solid"/>
              </a:ln>
              <a:effectLst/>
            </p:spPr>
          </p:cxnSp>
          <p:cxnSp>
            <p:nvCxnSpPr>
              <p:cNvPr id="38" name="直線コネクタ 37"/>
              <p:cNvCxnSpPr/>
              <p:nvPr/>
            </p:nvCxnSpPr>
            <p:spPr>
              <a:xfrm>
                <a:off x="1491409" y="1553940"/>
                <a:ext cx="879303" cy="0"/>
              </a:xfrm>
              <a:prstGeom prst="line">
                <a:avLst/>
              </a:prstGeom>
              <a:noFill/>
              <a:ln w="38100" cap="flat" cmpd="sng" algn="ctr">
                <a:solidFill>
                  <a:srgbClr val="0070C0"/>
                </a:solidFill>
                <a:prstDash val="solid"/>
              </a:ln>
              <a:effectLst/>
            </p:spPr>
          </p:cxnSp>
          <p:cxnSp>
            <p:nvCxnSpPr>
              <p:cNvPr id="39" name="直線コネクタ 38"/>
              <p:cNvCxnSpPr/>
              <p:nvPr/>
            </p:nvCxnSpPr>
            <p:spPr>
              <a:xfrm flipV="1">
                <a:off x="2388897" y="731758"/>
                <a:ext cx="0" cy="910986"/>
              </a:xfrm>
              <a:prstGeom prst="line">
                <a:avLst/>
              </a:prstGeom>
              <a:noFill/>
              <a:ln w="38100" cap="flat" cmpd="sng" algn="ctr">
                <a:solidFill>
                  <a:srgbClr val="0070C0"/>
                </a:solidFill>
                <a:prstDash val="solid"/>
              </a:ln>
              <a:effectLst/>
            </p:spPr>
          </p:cxnSp>
          <p:cxnSp>
            <p:nvCxnSpPr>
              <p:cNvPr id="40" name="直線コネクタ 39"/>
              <p:cNvCxnSpPr/>
              <p:nvPr/>
            </p:nvCxnSpPr>
            <p:spPr>
              <a:xfrm flipV="1">
                <a:off x="1537974" y="2089282"/>
                <a:ext cx="2708527" cy="590"/>
              </a:xfrm>
              <a:prstGeom prst="line">
                <a:avLst/>
              </a:prstGeom>
              <a:noFill/>
              <a:ln w="38100" cap="flat" cmpd="sng" algn="ctr">
                <a:solidFill>
                  <a:srgbClr val="0070C0"/>
                </a:solidFill>
                <a:prstDash val="solid"/>
              </a:ln>
              <a:effectLst/>
            </p:spPr>
          </p:cxnSp>
          <p:sp>
            <p:nvSpPr>
              <p:cNvPr id="41" name="正方形/長方形 40"/>
              <p:cNvSpPr/>
              <p:nvPr/>
            </p:nvSpPr>
            <p:spPr>
              <a:xfrm>
                <a:off x="1454915" y="2572355"/>
                <a:ext cx="2835956" cy="1276594"/>
              </a:xfrm>
              <a:prstGeom prst="rect">
                <a:avLst/>
              </a:prstGeom>
              <a:noFill/>
              <a:ln w="28575" cap="flat" cmpd="sng" algn="ctr">
                <a:solidFill>
                  <a:srgbClr val="0070C0"/>
                </a:solidFill>
                <a:prstDash val="solid"/>
              </a:ln>
              <a:effectLst/>
            </p:spPr>
            <p:txBody>
              <a:bodyPr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42" name="テキスト ボックス 34"/>
              <p:cNvSpPr txBox="1"/>
              <p:nvPr/>
            </p:nvSpPr>
            <p:spPr>
              <a:xfrm>
                <a:off x="2224843" y="2376167"/>
                <a:ext cx="1470862" cy="337306"/>
              </a:xfrm>
              <a:prstGeom prst="rect">
                <a:avLst/>
              </a:prstGeom>
              <a:solidFill>
                <a:schemeClr val="bg1"/>
              </a:solidFill>
            </p:spPr>
            <p:txBody>
              <a:bodyPr wrap="square" rtlCol="0">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dirty="0">
                    <a:ln>
                      <a:noFill/>
                    </a:ln>
                    <a:solidFill>
                      <a:prstClr val="black"/>
                    </a:solidFill>
                    <a:effectLst/>
                    <a:uLnTx/>
                    <a:uFillTx/>
                    <a:latin typeface="Century"/>
                    <a:ea typeface="ＭＳ 明朝"/>
                    <a:cs typeface="Times New Roman"/>
                  </a:rPr>
                  <a:t>関空会社</a:t>
                </a:r>
                <a:endParaRPr kumimoji="1" lang="ja-JP" altLang="en-US" sz="1108" b="0" i="0" u="none" strike="noStrike" kern="1200" cap="none" spc="0" normalizeH="0" baseline="0" noProof="0" dirty="0">
                  <a:ln>
                    <a:noFill/>
                  </a:ln>
                  <a:solidFill>
                    <a:prstClr val="black"/>
                  </a:solidFill>
                  <a:effectLst/>
                  <a:uLnTx/>
                  <a:uFillTx/>
                  <a:latin typeface="ＭＳ Ｐゴシック"/>
                  <a:ea typeface="Meiryo UI"/>
                  <a:cs typeface="ＭＳ Ｐゴシック"/>
                </a:endParaRPr>
              </a:p>
            </p:txBody>
          </p:sp>
          <p:sp>
            <p:nvSpPr>
              <p:cNvPr id="44" name="正方形/長方形 43"/>
              <p:cNvSpPr/>
              <p:nvPr/>
            </p:nvSpPr>
            <p:spPr>
              <a:xfrm>
                <a:off x="3491682" y="2670811"/>
                <a:ext cx="485355" cy="610945"/>
              </a:xfrm>
              <a:prstGeom prst="rect">
                <a:avLst/>
              </a:prstGeom>
              <a:noFill/>
              <a:ln w="25400" cap="flat" cmpd="sng" algn="ctr">
                <a:solidFill>
                  <a:srgbClr val="9BBB59">
                    <a:lumMod val="75000"/>
                  </a:srgbClr>
                </a:solidFill>
                <a:prstDash val="solid"/>
              </a:ln>
              <a:effectLst/>
            </p:spPr>
            <p:txBody>
              <a:bodyPr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black"/>
                  </a:solidFill>
                  <a:effectLst/>
                  <a:uLnTx/>
                  <a:uFillTx/>
                  <a:latin typeface="Meiryo UI"/>
                  <a:ea typeface="Meiryo UI"/>
                  <a:cs typeface="+mn-cs"/>
                </a:endParaRPr>
              </a:p>
            </p:txBody>
          </p:sp>
          <p:sp>
            <p:nvSpPr>
              <p:cNvPr id="45" name="テキスト ボックス 37"/>
              <p:cNvSpPr txBox="1"/>
              <p:nvPr/>
            </p:nvSpPr>
            <p:spPr>
              <a:xfrm>
                <a:off x="2151270" y="184854"/>
                <a:ext cx="1987651" cy="401431"/>
              </a:xfrm>
              <a:prstGeom prst="rect">
                <a:avLst/>
              </a:prstGeom>
              <a:noFill/>
            </p:spPr>
            <p:txBody>
              <a:bodyPr wrap="square" rtlCol="0">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015" b="1" i="0" u="none" strike="noStrike" kern="1200" cap="none" spc="0" normalizeH="0" baseline="0" noProof="0" dirty="0">
                    <a:ln>
                      <a:noFill/>
                    </a:ln>
                    <a:solidFill>
                      <a:prstClr val="black"/>
                    </a:solidFill>
                    <a:effectLst/>
                    <a:uLnTx/>
                    <a:uFillTx/>
                    <a:latin typeface="Century"/>
                    <a:ea typeface="ＭＳ 明朝"/>
                    <a:cs typeface="Times New Roman"/>
                  </a:rPr>
                  <a:t>〔</a:t>
                </a:r>
                <a:r>
                  <a:rPr kumimoji="1" lang="ja-JP" altLang="en-US" sz="1015" b="1" i="0" u="none" strike="noStrike" kern="1200" cap="none" spc="0" normalizeH="0" baseline="0" noProof="0" dirty="0">
                    <a:ln>
                      <a:noFill/>
                    </a:ln>
                    <a:solidFill>
                      <a:prstClr val="black"/>
                    </a:solidFill>
                    <a:effectLst/>
                    <a:uLnTx/>
                    <a:uFillTx/>
                    <a:latin typeface="Century"/>
                    <a:ea typeface="ＭＳ 明朝"/>
                    <a:cs typeface="Times New Roman"/>
                  </a:rPr>
                  <a:t>伊丹空港</a:t>
                </a:r>
                <a:r>
                  <a:rPr kumimoji="1" lang="en-US" altLang="ja-JP" sz="1015" b="1" i="0" u="none" strike="noStrike" kern="1200" cap="none" spc="0" normalizeH="0" baseline="0" noProof="0" dirty="0">
                    <a:ln>
                      <a:noFill/>
                    </a:ln>
                    <a:solidFill>
                      <a:prstClr val="black"/>
                    </a:solidFill>
                    <a:effectLst/>
                    <a:uLnTx/>
                    <a:uFillTx/>
                    <a:latin typeface="Century"/>
                    <a:ea typeface="ＭＳ 明朝"/>
                    <a:cs typeface="Times New Roman"/>
                  </a:rPr>
                  <a:t>〕</a:t>
                </a:r>
                <a:endParaRPr kumimoji="1" lang="ja-JP" altLang="en-US" sz="1108" b="0" i="0" u="none" strike="noStrike" kern="1200" cap="none" spc="0" normalizeH="0" baseline="0" noProof="0" dirty="0">
                  <a:ln>
                    <a:noFill/>
                  </a:ln>
                  <a:solidFill>
                    <a:prstClr val="black"/>
                  </a:solidFill>
                  <a:effectLst/>
                  <a:uLnTx/>
                  <a:uFillTx/>
                  <a:latin typeface="ＭＳ Ｐゴシック"/>
                  <a:ea typeface="Meiryo UI"/>
                  <a:cs typeface="ＭＳ Ｐゴシック"/>
                </a:endParaRPr>
              </a:p>
            </p:txBody>
          </p:sp>
          <p:sp>
            <p:nvSpPr>
              <p:cNvPr id="46" name="テキスト ボックス 38"/>
              <p:cNvSpPr txBox="1"/>
              <p:nvPr/>
            </p:nvSpPr>
            <p:spPr>
              <a:xfrm>
                <a:off x="2088172" y="2105082"/>
                <a:ext cx="2191417" cy="401431"/>
              </a:xfrm>
              <a:prstGeom prst="rect">
                <a:avLst/>
              </a:prstGeom>
              <a:noFill/>
            </p:spPr>
            <p:txBody>
              <a:bodyPr wrap="square" rtlCol="0">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015" b="1" i="0" u="none" strike="noStrike" kern="1200" cap="none" spc="0" normalizeH="0" baseline="0" noProof="0" dirty="0">
                    <a:ln>
                      <a:noFill/>
                    </a:ln>
                    <a:solidFill>
                      <a:prstClr val="black"/>
                    </a:solidFill>
                    <a:effectLst/>
                    <a:uLnTx/>
                    <a:uFillTx/>
                    <a:latin typeface="Century"/>
                    <a:ea typeface="ＭＳ 明朝"/>
                    <a:cs typeface="Times New Roman"/>
                  </a:rPr>
                  <a:t>〔</a:t>
                </a:r>
                <a:r>
                  <a:rPr kumimoji="1" lang="ja-JP" altLang="en-US" sz="1015" b="1" i="0" u="none" strike="noStrike" kern="1200" cap="none" spc="0" normalizeH="0" baseline="0" noProof="0" dirty="0">
                    <a:ln>
                      <a:noFill/>
                    </a:ln>
                    <a:solidFill>
                      <a:prstClr val="black"/>
                    </a:solidFill>
                    <a:effectLst/>
                    <a:uLnTx/>
                    <a:uFillTx/>
                    <a:latin typeface="Century"/>
                    <a:ea typeface="ＭＳ 明朝"/>
                    <a:cs typeface="Times New Roman"/>
                  </a:rPr>
                  <a:t>関西空港</a:t>
                </a:r>
                <a:r>
                  <a:rPr kumimoji="1" lang="en-US" altLang="ja-JP" sz="1015" b="1" i="0" u="none" strike="noStrike" kern="1200" cap="none" spc="0" normalizeH="0" baseline="0" noProof="0" dirty="0">
                    <a:ln>
                      <a:noFill/>
                    </a:ln>
                    <a:solidFill>
                      <a:prstClr val="black"/>
                    </a:solidFill>
                    <a:effectLst/>
                    <a:uLnTx/>
                    <a:uFillTx/>
                    <a:latin typeface="Century"/>
                    <a:ea typeface="ＭＳ 明朝"/>
                    <a:cs typeface="Times New Roman"/>
                  </a:rPr>
                  <a:t>〕</a:t>
                </a:r>
                <a:endParaRPr kumimoji="1" lang="ja-JP" altLang="en-US" sz="1108" b="0" i="0" u="none" strike="noStrike" kern="1200" cap="none" spc="0" normalizeH="0" baseline="0" noProof="0" dirty="0">
                  <a:ln>
                    <a:noFill/>
                  </a:ln>
                  <a:solidFill>
                    <a:prstClr val="black"/>
                  </a:solidFill>
                  <a:effectLst/>
                  <a:uLnTx/>
                  <a:uFillTx/>
                  <a:latin typeface="ＭＳ Ｐゴシック"/>
                  <a:ea typeface="Meiryo UI"/>
                  <a:cs typeface="ＭＳ Ｐゴシック"/>
                </a:endParaRPr>
              </a:p>
            </p:txBody>
          </p:sp>
          <p:sp>
            <p:nvSpPr>
              <p:cNvPr id="43" name="テキスト ボックス 35"/>
              <p:cNvSpPr txBox="1"/>
              <p:nvPr/>
            </p:nvSpPr>
            <p:spPr>
              <a:xfrm>
                <a:off x="2942843" y="583989"/>
                <a:ext cx="859218" cy="267338"/>
              </a:xfrm>
              <a:prstGeom prst="rect">
                <a:avLst/>
              </a:prstGeom>
              <a:solidFill>
                <a:schemeClr val="bg1"/>
              </a:solidFill>
            </p:spPr>
            <p:txBody>
              <a:bodyPr wrap="square" tIns="0" bIns="0" rtlCol="0">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Century"/>
                    <a:ea typeface="ＭＳ 明朝"/>
                    <a:cs typeface="Times New Roman"/>
                  </a:rPr>
                  <a:t>国</a:t>
                </a:r>
                <a:endParaRPr kumimoji="1" lang="ja-JP" altLang="en-US" sz="1108" b="0" i="0" u="none" strike="noStrike" kern="1200" cap="none" spc="0" normalizeH="0" baseline="0" noProof="0" dirty="0">
                  <a:ln>
                    <a:noFill/>
                  </a:ln>
                  <a:solidFill>
                    <a:prstClr val="black"/>
                  </a:solidFill>
                  <a:effectLst/>
                  <a:uLnTx/>
                  <a:uFillTx/>
                  <a:latin typeface="ＭＳ Ｐゴシック"/>
                  <a:ea typeface="Meiryo UI"/>
                  <a:cs typeface="ＭＳ Ｐゴシック"/>
                </a:endParaRPr>
              </a:p>
            </p:txBody>
          </p:sp>
        </p:grpSp>
        <p:cxnSp>
          <p:nvCxnSpPr>
            <p:cNvPr id="23" name="直線コネクタ 22"/>
            <p:cNvCxnSpPr/>
            <p:nvPr/>
          </p:nvCxnSpPr>
          <p:spPr>
            <a:xfrm>
              <a:off x="1786057" y="3171901"/>
              <a:ext cx="0" cy="985260"/>
            </a:xfrm>
            <a:prstGeom prst="line">
              <a:avLst/>
            </a:prstGeom>
            <a:noFill/>
            <a:ln w="38100" cap="flat" cmpd="sng" algn="ctr">
              <a:solidFill>
                <a:srgbClr val="0070C0"/>
              </a:solidFill>
              <a:prstDash val="solid"/>
            </a:ln>
            <a:effectLst/>
          </p:spPr>
        </p:cxnSp>
        <p:sp>
          <p:nvSpPr>
            <p:cNvPr id="25" name="テキスト ボックス 35"/>
            <p:cNvSpPr txBox="1"/>
            <p:nvPr/>
          </p:nvSpPr>
          <p:spPr>
            <a:xfrm>
              <a:off x="199192" y="2818206"/>
              <a:ext cx="614742" cy="444500"/>
            </a:xfrm>
            <a:prstGeom prst="rect">
              <a:avLst/>
            </a:prstGeom>
            <a:noFill/>
          </p:spPr>
          <p:txBody>
            <a:bodyPr wrap="square" rtlCol="0">
              <a:noAutofit/>
            </a:bodyPr>
            <a:lstStyle/>
            <a:p>
              <a:pPr marL="0" marR="0" lvl="0" indent="0" algn="l" defTabSz="957700" rtl="0" eaLnBrk="1" fontAlgn="auto" latinLnBrk="0" hangingPunct="1">
                <a:lnSpc>
                  <a:spcPts val="1108"/>
                </a:lnSpc>
                <a:spcBef>
                  <a:spcPts val="0"/>
                </a:spcBef>
                <a:spcAft>
                  <a:spcPts val="0"/>
                </a:spcAft>
                <a:buClrTx/>
                <a:buSzTx/>
                <a:buFontTx/>
                <a:buNone/>
                <a:tabLst/>
                <a:defRPr/>
              </a:pPr>
              <a:r>
                <a:rPr kumimoji="1" lang="ja-JP" altLang="en-US" sz="646"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a:rPr>
                <a:t>大阪空港</a:t>
              </a:r>
            </a:p>
            <a:p>
              <a:pPr marL="0" marR="0" lvl="0" indent="0" algn="l" defTabSz="957700" rtl="0" eaLnBrk="1" fontAlgn="auto" latinLnBrk="0" hangingPunct="1">
                <a:lnSpc>
                  <a:spcPts val="1108"/>
                </a:lnSpc>
                <a:spcBef>
                  <a:spcPts val="0"/>
                </a:spcBef>
                <a:spcAft>
                  <a:spcPts val="0"/>
                </a:spcAft>
                <a:buClrTx/>
                <a:buSzTx/>
                <a:buFontTx/>
                <a:buNone/>
                <a:tabLst/>
                <a:defRPr/>
              </a:pPr>
              <a:r>
                <a:rPr kumimoji="1" lang="ja-JP" altLang="en-US" sz="646"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a:rPr>
                <a:t>ﾀｰﾐﾅﾙ</a:t>
              </a:r>
              <a:r>
                <a:rPr kumimoji="1" lang="en-US" altLang="ja-JP" sz="646"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a:rPr>
                <a:t>(</a:t>
              </a:r>
              <a:r>
                <a:rPr kumimoji="1" lang="ja-JP" altLang="en-US" sz="646"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a:rPr>
                <a:t>株</a:t>
              </a:r>
              <a:r>
                <a:rPr kumimoji="1" lang="en-US" altLang="ja-JP" sz="646"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Times New Roman"/>
                </a:rPr>
                <a:t>)</a:t>
              </a:r>
              <a:endParaRPr kumimoji="1" lang="ja-JP" altLang="en-US" sz="969"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ＭＳ Ｐゴシック"/>
              </a:endParaRPr>
            </a:p>
          </p:txBody>
        </p:sp>
      </p:grpSp>
      <p:grpSp>
        <p:nvGrpSpPr>
          <p:cNvPr id="50" name="グループ化 49"/>
          <p:cNvGrpSpPr>
            <a:grpSpLocks noChangeAspect="1"/>
          </p:cNvGrpSpPr>
          <p:nvPr/>
        </p:nvGrpSpPr>
        <p:grpSpPr>
          <a:xfrm>
            <a:off x="4588842" y="3725216"/>
            <a:ext cx="4216269" cy="2876318"/>
            <a:chOff x="4846970" y="2297395"/>
            <a:chExt cx="4152386" cy="2832739"/>
          </a:xfrm>
        </p:grpSpPr>
        <p:sp>
          <p:nvSpPr>
            <p:cNvPr id="51" name="テキスト ボックス 50"/>
            <p:cNvSpPr txBox="1">
              <a:spLocks noChangeAspect="1"/>
            </p:cNvSpPr>
            <p:nvPr/>
          </p:nvSpPr>
          <p:spPr>
            <a:xfrm>
              <a:off x="4846970" y="4892317"/>
              <a:ext cx="4152386" cy="237817"/>
            </a:xfrm>
            <a:prstGeom prst="rect">
              <a:avLst/>
            </a:prstGeom>
            <a:noFill/>
          </p:spPr>
          <p:txBody>
            <a:bodyPr wrap="square" rtlCol="0">
              <a:spAutoFit/>
            </a:bodyPr>
            <a:lstStyle/>
            <a:p>
              <a:pPr marL="0" marR="0" lvl="0" indent="164127" algn="just" defTabSz="957700" rtl="0" eaLnBrk="1" fontAlgn="auto" latinLnBrk="0" hangingPunct="1">
                <a:lnSpc>
                  <a:spcPct val="100000"/>
                </a:lnSpc>
                <a:spcBef>
                  <a:spcPts val="554"/>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a:t>
              </a:r>
              <a:r>
                <a:rPr kumimoji="1" lang="en-US" altLang="ja-JP" sz="969" b="0" i="0" u="none" strike="noStrike" kern="1200" cap="none" spc="0" normalizeH="0" baseline="0" noProof="0" dirty="0">
                  <a:ln>
                    <a:noFill/>
                  </a:ln>
                  <a:solidFill>
                    <a:prstClr val="black"/>
                  </a:solidFill>
                  <a:effectLst/>
                  <a:uLnTx/>
                  <a:uFillTx/>
                  <a:latin typeface="Meiryo UI"/>
                  <a:ea typeface="Meiryo UI"/>
                  <a:cs typeface="+mn-cs"/>
                </a:rPr>
                <a:t>2018</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年</a:t>
              </a:r>
              <a:r>
                <a:rPr kumimoji="1" lang="en-US" altLang="ja-JP" sz="969" b="0" i="0" u="none" strike="noStrike" kern="1200" cap="none" spc="0" normalizeH="0" baseline="0" noProof="0" dirty="0">
                  <a:ln>
                    <a:noFill/>
                  </a:ln>
                  <a:solidFill>
                    <a:prstClr val="black"/>
                  </a:solidFill>
                  <a:effectLst/>
                  <a:uLnTx/>
                  <a:uFillTx/>
                  <a:latin typeface="Meiryo UI"/>
                  <a:ea typeface="Meiryo UI"/>
                  <a:cs typeface="+mn-cs"/>
                </a:rPr>
                <a:t>4</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月からは神戸空港を含めた</a:t>
              </a:r>
              <a:r>
                <a:rPr kumimoji="1" lang="en-US" altLang="ja-JP" sz="969" b="0" i="0" u="none" strike="noStrike" kern="1200" cap="none" spc="0" normalizeH="0" baseline="0" noProof="0" dirty="0">
                  <a:ln>
                    <a:noFill/>
                  </a:ln>
                  <a:solidFill>
                    <a:prstClr val="black"/>
                  </a:solidFill>
                  <a:effectLst/>
                  <a:uLnTx/>
                  <a:uFillTx/>
                  <a:latin typeface="Meiryo UI"/>
                  <a:ea typeface="Meiryo UI"/>
                  <a:cs typeface="+mn-cs"/>
                </a:rPr>
                <a:t>3</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空港の一体運営が実現）</a:t>
              </a:r>
              <a:endParaRPr kumimoji="1" lang="en-US" altLang="ja-JP" sz="969"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52" name="テキスト ボックス 51"/>
            <p:cNvSpPr txBox="1">
              <a:spLocks noChangeArrowheads="1"/>
            </p:cNvSpPr>
            <p:nvPr/>
          </p:nvSpPr>
          <p:spPr bwMode="auto">
            <a:xfrm>
              <a:off x="6053954" y="2482741"/>
              <a:ext cx="1513379" cy="209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spAutoFit/>
            </a:body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ja-JP" sz="831" b="0" i="0" u="none" strike="noStrike" kern="1200" cap="none" spc="0" normalizeH="0" baseline="0" noProof="0" dirty="0">
                  <a:ln>
                    <a:noFill/>
                  </a:ln>
                  <a:solidFill>
                    <a:srgbClr val="000000"/>
                  </a:solidFill>
                  <a:effectLst/>
                  <a:uLnTx/>
                  <a:uFillTx/>
                  <a:latin typeface="ＭＳ 明朝" pitchFamily="17" charset="-128"/>
                  <a:ea typeface="ＭＳ 明朝" pitchFamily="17" charset="-128"/>
                  <a:cs typeface="Times New Roman" pitchFamily="18" charset="0"/>
                </a:rPr>
                <a:t>（国１００％出資）</a:t>
              </a:r>
              <a:endParaRPr kumimoji="1" lang="ja-JP" altLang="ja-JP" sz="1662"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53" name="テキスト ボックス 7"/>
            <p:cNvSpPr txBox="1">
              <a:spLocks noChangeArrowheads="1"/>
            </p:cNvSpPr>
            <p:nvPr/>
          </p:nvSpPr>
          <p:spPr bwMode="auto">
            <a:xfrm>
              <a:off x="5170739" y="2830062"/>
              <a:ext cx="349250"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ja-JP" sz="1015" b="0" i="0" u="none" strike="noStrike" kern="1200" cap="none" spc="0" normalizeH="0" baseline="0" noProof="0" dirty="0">
                  <a:ln>
                    <a:noFill/>
                  </a:ln>
                  <a:solidFill>
                    <a:srgbClr val="000000"/>
                  </a:solidFill>
                  <a:effectLst/>
                  <a:uLnTx/>
                  <a:uFillTx/>
                  <a:latin typeface="ＭＳ 明朝" pitchFamily="17" charset="-128"/>
                  <a:ea typeface="ＭＳ 明朝" pitchFamily="17" charset="-128"/>
                  <a:cs typeface="Times New Roman" pitchFamily="18" charset="0"/>
                </a:rPr>
                <a:t>ビ　ル</a:t>
              </a:r>
              <a:endParaRPr kumimoji="1" lang="ja-JP" altLang="ja-JP" sz="1662"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54" name="テキスト ボックス 8"/>
            <p:cNvSpPr txBox="1">
              <a:spLocks noChangeArrowheads="1"/>
            </p:cNvSpPr>
            <p:nvPr/>
          </p:nvSpPr>
          <p:spPr bwMode="auto">
            <a:xfrm>
              <a:off x="5656036" y="2932026"/>
              <a:ext cx="9334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ja-JP" sz="1015" b="0" i="0" u="none" strike="noStrike" kern="1200" cap="none" spc="0" normalizeH="0" baseline="0" noProof="0" dirty="0">
                  <a:ln>
                    <a:noFill/>
                  </a:ln>
                  <a:solidFill>
                    <a:srgbClr val="000000"/>
                  </a:solidFill>
                  <a:effectLst/>
                  <a:uLnTx/>
                  <a:uFillTx/>
                  <a:latin typeface="ＭＳ 明朝" pitchFamily="17" charset="-128"/>
                  <a:ea typeface="ＭＳ 明朝" pitchFamily="17" charset="-128"/>
                  <a:cs typeface="Times New Roman" pitchFamily="18" charset="0"/>
                </a:rPr>
                <a:t>滑走路等</a:t>
              </a:r>
              <a:endParaRPr kumimoji="1" lang="ja-JP" altLang="ja-JP" sz="1662"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55" name="テキスト ボックス 9"/>
            <p:cNvSpPr txBox="1">
              <a:spLocks noChangeArrowheads="1"/>
            </p:cNvSpPr>
            <p:nvPr/>
          </p:nvSpPr>
          <p:spPr bwMode="auto">
            <a:xfrm>
              <a:off x="5432929" y="3674106"/>
              <a:ext cx="7477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ja-JP" sz="1015" b="0" i="0" u="none" strike="noStrike" kern="1200" cap="none" spc="0" normalizeH="0" baseline="0" noProof="0" dirty="0">
                  <a:ln>
                    <a:noFill/>
                  </a:ln>
                  <a:solidFill>
                    <a:srgbClr val="000000"/>
                  </a:solidFill>
                  <a:effectLst/>
                  <a:uLnTx/>
                  <a:uFillTx/>
                  <a:latin typeface="ＭＳ 明朝" pitchFamily="17" charset="-128"/>
                  <a:ea typeface="ＭＳ 明朝" pitchFamily="17" charset="-128"/>
                  <a:cs typeface="Times New Roman" pitchFamily="18" charset="0"/>
                </a:rPr>
                <a:t>土　　地</a:t>
              </a:r>
              <a:endParaRPr kumimoji="1" lang="ja-JP" altLang="ja-JP" sz="1662"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56" name="テキスト ボックス 12"/>
            <p:cNvSpPr txBox="1">
              <a:spLocks noChangeArrowheads="1"/>
            </p:cNvSpPr>
            <p:nvPr/>
          </p:nvSpPr>
          <p:spPr bwMode="auto">
            <a:xfrm>
              <a:off x="7653191" y="2872657"/>
              <a:ext cx="377825"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ja-JP" sz="1015" b="0" i="0" u="none" strike="noStrike" kern="1200" cap="none" spc="0" normalizeH="0" baseline="0" noProof="0">
                  <a:ln>
                    <a:noFill/>
                  </a:ln>
                  <a:solidFill>
                    <a:srgbClr val="000000"/>
                  </a:solidFill>
                  <a:effectLst/>
                  <a:uLnTx/>
                  <a:uFillTx/>
                  <a:latin typeface="ＭＳ 明朝" pitchFamily="17" charset="-128"/>
                  <a:ea typeface="ＭＳ 明朝" pitchFamily="17" charset="-128"/>
                  <a:cs typeface="Times New Roman" pitchFamily="18" charset="0"/>
                </a:rPr>
                <a:t>ビ　ル</a:t>
              </a:r>
              <a:endParaRPr kumimoji="1" lang="ja-JP" altLang="ja-JP" sz="1662" b="0" i="0" u="none" strike="noStrike" kern="1200" cap="none" spc="0" normalizeH="0" baseline="0" noProof="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57" name="テキスト ボックス 13"/>
            <p:cNvSpPr txBox="1">
              <a:spLocks noChangeArrowheads="1"/>
            </p:cNvSpPr>
            <p:nvPr/>
          </p:nvSpPr>
          <p:spPr bwMode="auto">
            <a:xfrm>
              <a:off x="6742943" y="2948943"/>
              <a:ext cx="83978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ja-JP" sz="1015" b="0" i="0" u="none" strike="noStrike" kern="1200" cap="none" spc="0" normalizeH="0" baseline="0" noProof="0" dirty="0">
                  <a:ln>
                    <a:noFill/>
                  </a:ln>
                  <a:solidFill>
                    <a:srgbClr val="000000"/>
                  </a:solidFill>
                  <a:effectLst/>
                  <a:uLnTx/>
                  <a:uFillTx/>
                  <a:latin typeface="ＭＳ 明朝" pitchFamily="17" charset="-128"/>
                  <a:ea typeface="ＭＳ 明朝" pitchFamily="17" charset="-128"/>
                  <a:cs typeface="Times New Roman" pitchFamily="18" charset="0"/>
                </a:rPr>
                <a:t>滑走路等</a:t>
              </a:r>
              <a:endParaRPr kumimoji="1" lang="ja-JP" altLang="ja-JP" sz="1662"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58" name="テキスト ボックス 18"/>
            <p:cNvSpPr txBox="1">
              <a:spLocks noChangeArrowheads="1"/>
            </p:cNvSpPr>
            <p:nvPr/>
          </p:nvSpPr>
          <p:spPr bwMode="auto">
            <a:xfrm>
              <a:off x="6703437" y="3593583"/>
              <a:ext cx="708025"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ja-JP" sz="1015" b="1" i="0" u="none" strike="noStrike" kern="1200" cap="none" spc="0" normalizeH="0" baseline="0" noProof="0" dirty="0">
                  <a:ln>
                    <a:noFill/>
                  </a:ln>
                  <a:solidFill>
                    <a:srgbClr val="000000"/>
                  </a:solidFill>
                  <a:effectLst/>
                  <a:uLnTx/>
                  <a:uFillTx/>
                  <a:latin typeface="ＭＳ 明朝" pitchFamily="17" charset="-128"/>
                  <a:ea typeface="ＭＳ 明朝" pitchFamily="17" charset="-128"/>
                  <a:cs typeface="Times New Roman" pitchFamily="18" charset="0"/>
                </a:rPr>
                <a:t>貸付け</a:t>
              </a:r>
              <a:endParaRPr kumimoji="1" lang="ja-JP" altLang="ja-JP" sz="1662"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59" name="テキスト ボックス 20"/>
            <p:cNvSpPr txBox="1">
              <a:spLocks noChangeArrowheads="1"/>
            </p:cNvSpPr>
            <p:nvPr/>
          </p:nvSpPr>
          <p:spPr bwMode="auto">
            <a:xfrm>
              <a:off x="7757674" y="3614062"/>
              <a:ext cx="515938"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ctr" defTabSz="844083" rtl="0" eaLnBrk="1" fontAlgn="base" latinLnBrk="0" hangingPunct="1">
                <a:lnSpc>
                  <a:spcPct val="100000"/>
                </a:lnSpc>
                <a:spcBef>
                  <a:spcPct val="0"/>
                </a:spcBef>
                <a:spcAft>
                  <a:spcPct val="0"/>
                </a:spcAft>
                <a:buClrTx/>
                <a:buSzTx/>
                <a:buFontTx/>
                <a:buNone/>
                <a:tabLst/>
                <a:defRPr/>
              </a:pPr>
              <a:r>
                <a:rPr kumimoji="1" lang="ja-JP" altLang="ja-JP" sz="1015" b="1" i="0" u="none" strike="noStrike" kern="1200" cap="none" spc="0" normalizeH="0" baseline="0" noProof="0" dirty="0">
                  <a:ln>
                    <a:noFill/>
                  </a:ln>
                  <a:solidFill>
                    <a:srgbClr val="000000"/>
                  </a:solidFill>
                  <a:effectLst/>
                  <a:uLnTx/>
                  <a:uFillTx/>
                  <a:latin typeface="ＭＳ 明朝" pitchFamily="17" charset="-128"/>
                  <a:ea typeface="ＭＳ 明朝" pitchFamily="17" charset="-128"/>
                  <a:cs typeface="Times New Roman" pitchFamily="18" charset="0"/>
                </a:rPr>
                <a:t>地代</a:t>
              </a:r>
              <a:endParaRPr kumimoji="1" lang="ja-JP" altLang="ja-JP" sz="1662"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62" name="テキスト ボックス 37"/>
            <p:cNvSpPr txBox="1">
              <a:spLocks noChangeArrowheads="1"/>
            </p:cNvSpPr>
            <p:nvPr/>
          </p:nvSpPr>
          <p:spPr bwMode="auto">
            <a:xfrm>
              <a:off x="5244016" y="2334254"/>
              <a:ext cx="113665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ja-JP" sz="1015" b="1" i="0" u="none" strike="noStrike" kern="1200" cap="none" spc="0" normalizeH="0" baseline="0" noProof="0" dirty="0">
                  <a:ln>
                    <a:noFill/>
                  </a:ln>
                  <a:solidFill>
                    <a:srgbClr val="000000"/>
                  </a:solidFill>
                  <a:effectLst/>
                  <a:uLnTx/>
                  <a:uFillTx/>
                  <a:latin typeface="ＭＳ 明朝" pitchFamily="17" charset="-128"/>
                  <a:ea typeface="ＭＳ 明朝" pitchFamily="17" charset="-128"/>
                  <a:cs typeface="Times New Roman" pitchFamily="18" charset="0"/>
                </a:rPr>
                <a:t>〔伊丹空港〕</a:t>
              </a:r>
              <a:endParaRPr kumimoji="1" lang="ja-JP" altLang="ja-JP" sz="1662"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63" name="テキスト ボックス 38"/>
            <p:cNvSpPr txBox="1">
              <a:spLocks noChangeArrowheads="1"/>
            </p:cNvSpPr>
            <p:nvPr/>
          </p:nvSpPr>
          <p:spPr bwMode="auto">
            <a:xfrm>
              <a:off x="6979799" y="2297395"/>
              <a:ext cx="129381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ja-JP" sz="1015" b="1" i="0" u="none" strike="noStrike" kern="1200" cap="none" spc="0" normalizeH="0" baseline="0" noProof="0" dirty="0">
                  <a:ln>
                    <a:noFill/>
                  </a:ln>
                  <a:solidFill>
                    <a:srgbClr val="000000"/>
                  </a:solidFill>
                  <a:effectLst/>
                  <a:uLnTx/>
                  <a:uFillTx/>
                  <a:latin typeface="ＭＳ 明朝" pitchFamily="17" charset="-128"/>
                  <a:ea typeface="ＭＳ 明朝" pitchFamily="17" charset="-128"/>
                  <a:cs typeface="Times New Roman" pitchFamily="18" charset="0"/>
                </a:rPr>
                <a:t>〔関西空港〕</a:t>
              </a:r>
              <a:endParaRPr kumimoji="1" lang="ja-JP" altLang="ja-JP" sz="1662"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endParaRPr>
            </a:p>
          </p:txBody>
        </p:sp>
        <p:grpSp>
          <p:nvGrpSpPr>
            <p:cNvPr id="64" name="グループ化 63"/>
            <p:cNvGrpSpPr/>
            <p:nvPr/>
          </p:nvGrpSpPr>
          <p:grpSpPr>
            <a:xfrm>
              <a:off x="5076228" y="2724156"/>
              <a:ext cx="3472815" cy="2189480"/>
              <a:chOff x="962025" y="5829300"/>
              <a:chExt cx="3472815" cy="2189480"/>
            </a:xfrm>
          </p:grpSpPr>
          <p:cxnSp>
            <p:nvCxnSpPr>
              <p:cNvPr id="67" name="直線コネクタ 66"/>
              <p:cNvCxnSpPr/>
              <p:nvPr/>
            </p:nvCxnSpPr>
            <p:spPr>
              <a:xfrm>
                <a:off x="1727835" y="6765925"/>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直線矢印コネクタ 67"/>
              <p:cNvCxnSpPr/>
              <p:nvPr/>
            </p:nvCxnSpPr>
            <p:spPr>
              <a:xfrm flipV="1">
                <a:off x="3354705" y="6663055"/>
                <a:ext cx="0" cy="25527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9" name="直線矢印コネクタ 68"/>
              <p:cNvCxnSpPr/>
              <p:nvPr/>
            </p:nvCxnSpPr>
            <p:spPr>
              <a:xfrm>
                <a:off x="3658870" y="6665595"/>
                <a:ext cx="0" cy="25527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70" name="グループ化 69"/>
              <p:cNvGrpSpPr/>
              <p:nvPr/>
            </p:nvGrpSpPr>
            <p:grpSpPr>
              <a:xfrm>
                <a:off x="4063365" y="6372860"/>
                <a:ext cx="371475" cy="894715"/>
                <a:chOff x="7663849" y="1465235"/>
                <a:chExt cx="543489" cy="1494559"/>
              </a:xfrm>
            </p:grpSpPr>
            <p:cxnSp>
              <p:nvCxnSpPr>
                <p:cNvPr id="92" name="直線コネクタ 91"/>
                <p:cNvCxnSpPr/>
                <p:nvPr/>
              </p:nvCxnSpPr>
              <p:spPr>
                <a:xfrm>
                  <a:off x="7882271" y="1465235"/>
                  <a:ext cx="196" cy="149455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直線コネクタ 92"/>
                <p:cNvCxnSpPr/>
                <p:nvPr/>
              </p:nvCxnSpPr>
              <p:spPr>
                <a:xfrm flipH="1">
                  <a:off x="7666636" y="1465235"/>
                  <a:ext cx="21602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直線矢印コネクタ 93"/>
                <p:cNvCxnSpPr/>
                <p:nvPr/>
              </p:nvCxnSpPr>
              <p:spPr>
                <a:xfrm flipH="1">
                  <a:off x="7666636" y="2959794"/>
                  <a:ext cx="21602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95" name="テキスト ボックス 42"/>
                <p:cNvSpPr txBox="1"/>
                <p:nvPr/>
              </p:nvSpPr>
              <p:spPr>
                <a:xfrm>
                  <a:off x="7663849" y="1744057"/>
                  <a:ext cx="543489" cy="1008359"/>
                </a:xfrm>
                <a:prstGeom prst="rect">
                  <a:avLst/>
                </a:prstGeom>
                <a:solidFill>
                  <a:schemeClr val="lt1"/>
                </a:solidFill>
                <a:ln>
                  <a:noFill/>
                </a:ln>
              </p:spPr>
              <p:txBody>
                <a:bodyPr vert="eaVert" wrap="square" rtlCol="0">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831" b="0" i="0" u="none" strike="noStrike" kern="1200" cap="none" spc="0" normalizeH="0" baseline="0" noProof="0">
                      <a:ln>
                        <a:noFill/>
                      </a:ln>
                      <a:solidFill>
                        <a:prstClr val="black"/>
                      </a:solidFill>
                      <a:effectLst/>
                      <a:uLnTx/>
                      <a:uFillTx/>
                      <a:latin typeface="ＭＳ Ｐゴシック"/>
                      <a:ea typeface="Meiryo UI"/>
                      <a:cs typeface="ＭＳ Ｐゴシック"/>
                    </a:rPr>
                    <a:t>連結関係</a:t>
                  </a:r>
                  <a:endParaRPr kumimoji="1" lang="ja-JP" altLang="en-US" sz="1108" b="0" i="0" u="none" strike="noStrike" kern="1200" cap="none" spc="0" normalizeH="0" baseline="0" noProof="0">
                    <a:ln>
                      <a:noFill/>
                    </a:ln>
                    <a:solidFill>
                      <a:prstClr val="black"/>
                    </a:solidFill>
                    <a:effectLst/>
                    <a:uLnTx/>
                    <a:uFillTx/>
                    <a:latin typeface="ＭＳ Ｐゴシック"/>
                    <a:ea typeface="Meiryo UI"/>
                    <a:cs typeface="ＭＳ Ｐゴシック"/>
                  </a:endParaRPr>
                </a:p>
              </p:txBody>
            </p:sp>
          </p:grpSp>
          <p:cxnSp>
            <p:nvCxnSpPr>
              <p:cNvPr id="71" name="直線コネクタ 70"/>
              <p:cNvCxnSpPr/>
              <p:nvPr/>
            </p:nvCxnSpPr>
            <p:spPr>
              <a:xfrm>
                <a:off x="4054475" y="5829300"/>
                <a:ext cx="0" cy="838835"/>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72" name="グループ化 71"/>
              <p:cNvGrpSpPr/>
              <p:nvPr/>
            </p:nvGrpSpPr>
            <p:grpSpPr>
              <a:xfrm>
                <a:off x="962025" y="5857875"/>
                <a:ext cx="3118485" cy="2160905"/>
                <a:chOff x="-13335" y="0"/>
                <a:chExt cx="3118485" cy="2160925"/>
              </a:xfrm>
            </p:grpSpPr>
            <p:cxnSp>
              <p:nvCxnSpPr>
                <p:cNvPr id="82" name="直線コネクタ 81"/>
                <p:cNvCxnSpPr/>
                <p:nvPr/>
              </p:nvCxnSpPr>
              <p:spPr>
                <a:xfrm>
                  <a:off x="-13335" y="0"/>
                  <a:ext cx="3114675" cy="1"/>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75" name="グループ化 74"/>
                <p:cNvGrpSpPr/>
                <p:nvPr/>
              </p:nvGrpSpPr>
              <p:grpSpPr>
                <a:xfrm>
                  <a:off x="133350" y="142876"/>
                  <a:ext cx="1246105" cy="1064260"/>
                  <a:chOff x="1414930" y="938626"/>
                  <a:chExt cx="2545591" cy="1497960"/>
                </a:xfrm>
              </p:grpSpPr>
              <p:sp>
                <p:nvSpPr>
                  <p:cNvPr id="90" name="正方形/長方形 89"/>
                  <p:cNvSpPr/>
                  <p:nvPr/>
                </p:nvSpPr>
                <p:spPr>
                  <a:xfrm>
                    <a:off x="2450097" y="938626"/>
                    <a:ext cx="1485936" cy="540059"/>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91" name="正方形/長方形 90"/>
                  <p:cNvSpPr/>
                  <p:nvPr/>
                </p:nvSpPr>
                <p:spPr>
                  <a:xfrm>
                    <a:off x="1414930" y="2076547"/>
                    <a:ext cx="2545591" cy="360039"/>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grpSp>
            <p:sp>
              <p:nvSpPr>
                <p:cNvPr id="76" name="正方形/長方形 75"/>
                <p:cNvSpPr/>
                <p:nvPr/>
              </p:nvSpPr>
              <p:spPr>
                <a:xfrm>
                  <a:off x="1666875" y="152400"/>
                  <a:ext cx="810895" cy="37338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77" name="正方形/長方形 76"/>
                <p:cNvSpPr/>
                <p:nvPr/>
              </p:nvSpPr>
              <p:spPr>
                <a:xfrm>
                  <a:off x="1724025" y="1356879"/>
                  <a:ext cx="1304594" cy="222168"/>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78" name="テキスト ボックス 14"/>
                <p:cNvSpPr txBox="1"/>
                <p:nvPr/>
              </p:nvSpPr>
              <p:spPr>
                <a:xfrm>
                  <a:off x="2009775" y="1309254"/>
                  <a:ext cx="776605" cy="285115"/>
                </a:xfrm>
                <a:prstGeom prst="rect">
                  <a:avLst/>
                </a:prstGeom>
                <a:noFill/>
              </p:spPr>
              <p:txBody>
                <a:bodyPr wrap="square" rtlCol="0">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srgbClr val="000000"/>
                      </a:solidFill>
                      <a:effectLst/>
                      <a:uLnTx/>
                      <a:uFillTx/>
                      <a:latin typeface="Century"/>
                      <a:ea typeface="ＭＳ 明朝"/>
                      <a:cs typeface="Times New Roman"/>
                    </a:rPr>
                    <a:t>土　　地</a:t>
                  </a:r>
                  <a:endParaRPr kumimoji="1" lang="ja-JP" altLang="en-US" sz="1108" b="0" i="0" u="none" strike="noStrike" kern="1200" cap="none" spc="0" normalizeH="0" baseline="0" noProof="0" dirty="0">
                    <a:ln>
                      <a:noFill/>
                    </a:ln>
                    <a:solidFill>
                      <a:prstClr val="black"/>
                    </a:solidFill>
                    <a:effectLst/>
                    <a:uLnTx/>
                    <a:uFillTx/>
                    <a:latin typeface="ＭＳ Ｐゴシック"/>
                    <a:ea typeface="Meiryo UI"/>
                    <a:cs typeface="ＭＳ Ｐゴシック"/>
                  </a:endParaRPr>
                </a:p>
              </p:txBody>
            </p:sp>
            <p:sp>
              <p:nvSpPr>
                <p:cNvPr id="79" name="下矢印 78"/>
                <p:cNvSpPr/>
                <p:nvPr/>
              </p:nvSpPr>
              <p:spPr>
                <a:xfrm>
                  <a:off x="209197" y="1327150"/>
                  <a:ext cx="134169" cy="534035"/>
                </a:xfrm>
                <a:prstGeom prst="down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grpSp>
              <p:nvGrpSpPr>
                <p:cNvPr id="80" name="グループ化 79"/>
                <p:cNvGrpSpPr/>
                <p:nvPr/>
              </p:nvGrpSpPr>
              <p:grpSpPr>
                <a:xfrm>
                  <a:off x="95160" y="1875693"/>
                  <a:ext cx="2367170" cy="285232"/>
                  <a:chOff x="1198868" y="3375319"/>
                  <a:chExt cx="4834330" cy="401431"/>
                </a:xfrm>
              </p:grpSpPr>
              <p:sp>
                <p:nvSpPr>
                  <p:cNvPr id="88" name="角丸四角形 87"/>
                  <p:cNvSpPr/>
                  <p:nvPr/>
                </p:nvSpPr>
                <p:spPr>
                  <a:xfrm>
                    <a:off x="1198868" y="3400528"/>
                    <a:ext cx="4834330" cy="341956"/>
                  </a:xfrm>
                  <a:prstGeom prst="round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89" name="テキスト ボックス 44"/>
                  <p:cNvSpPr txBox="1"/>
                  <p:nvPr/>
                </p:nvSpPr>
                <p:spPr>
                  <a:xfrm>
                    <a:off x="1392832" y="3375319"/>
                    <a:ext cx="3443473" cy="401431"/>
                  </a:xfrm>
                  <a:prstGeom prst="rect">
                    <a:avLst/>
                  </a:prstGeom>
                  <a:noFill/>
                </p:spPr>
                <p:txBody>
                  <a:bodyPr wrap="square" rtlCol="0">
                    <a:noAutofit/>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1" i="0" u="none" strike="noStrike" kern="1200" cap="none" spc="0" normalizeH="0" baseline="0" noProof="0">
                        <a:ln>
                          <a:noFill/>
                        </a:ln>
                        <a:solidFill>
                          <a:prstClr val="black"/>
                        </a:solidFill>
                        <a:effectLst/>
                        <a:uLnTx/>
                        <a:uFillTx/>
                        <a:latin typeface="Century"/>
                        <a:ea typeface="ＭＳ 明朝"/>
                        <a:cs typeface="Times New Roman"/>
                      </a:rPr>
                      <a:t>関西エアポート㈱</a:t>
                    </a:r>
                    <a:endParaRPr kumimoji="1" lang="ja-JP" altLang="en-US" sz="1108" b="0" i="0" u="none" strike="noStrike" kern="1200" cap="none" spc="0" normalizeH="0" baseline="0" noProof="0">
                      <a:ln>
                        <a:noFill/>
                      </a:ln>
                      <a:solidFill>
                        <a:prstClr val="black"/>
                      </a:solidFill>
                      <a:effectLst/>
                      <a:uLnTx/>
                      <a:uFillTx/>
                      <a:latin typeface="ＭＳ Ｐゴシック"/>
                      <a:ea typeface="Meiryo UI"/>
                      <a:cs typeface="ＭＳ Ｐゴシック"/>
                    </a:endParaRPr>
                  </a:p>
                </p:txBody>
              </p:sp>
            </p:grpSp>
            <p:cxnSp>
              <p:nvCxnSpPr>
                <p:cNvPr id="81" name="直線コネクタ 80"/>
                <p:cNvCxnSpPr/>
                <p:nvPr/>
              </p:nvCxnSpPr>
              <p:spPr>
                <a:xfrm>
                  <a:off x="0" y="0"/>
                  <a:ext cx="1" cy="131445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flipH="1">
                  <a:off x="1571625" y="819150"/>
                  <a:ext cx="152527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1571625" y="838200"/>
                  <a:ext cx="0" cy="46990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0" y="1295400"/>
                  <a:ext cx="1571625"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sp>
              <p:nvSpPr>
                <p:cNvPr id="86" name="正方形/長方形 85"/>
                <p:cNvSpPr/>
                <p:nvPr/>
              </p:nvSpPr>
              <p:spPr>
                <a:xfrm>
                  <a:off x="1628775" y="1175905"/>
                  <a:ext cx="1476375" cy="544699"/>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87" name="正方形/長方形 86"/>
                <p:cNvSpPr/>
                <p:nvPr/>
              </p:nvSpPr>
              <p:spPr>
                <a:xfrm>
                  <a:off x="2581275" y="123825"/>
                  <a:ext cx="344805" cy="575310"/>
                </a:xfrm>
                <a:prstGeom prst="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grpSp>
          <p:sp>
            <p:nvSpPr>
              <p:cNvPr id="73" name="上矢印 72"/>
              <p:cNvSpPr/>
              <p:nvPr/>
            </p:nvSpPr>
            <p:spPr>
              <a:xfrm>
                <a:off x="2190750" y="7199630"/>
                <a:ext cx="123825" cy="523240"/>
              </a:xfrm>
              <a:prstGeom prst="upArrow">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sp>
            <p:nvSpPr>
              <p:cNvPr id="74" name="正方形/長方形 73"/>
              <p:cNvSpPr/>
              <p:nvPr/>
            </p:nvSpPr>
            <p:spPr>
              <a:xfrm>
                <a:off x="1102995" y="5939790"/>
                <a:ext cx="238125" cy="65151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84406" tIns="42203" rIns="84406" bIns="42203" numCol="1" spcCol="0" rtlCol="0" fromWordArt="0" anchor="ctr" anchorCtr="0" forceAA="0" compatLnSpc="1">
                <a:prstTxWarp prst="textNoShape">
                  <a:avLst/>
                </a:prstTxWarp>
                <a:no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ja-JP" altLang="en-US" sz="1754" b="0" i="0" u="none" strike="noStrike" kern="1200" cap="none" spc="0" normalizeH="0" baseline="0" noProof="0">
                  <a:ln>
                    <a:noFill/>
                  </a:ln>
                  <a:solidFill>
                    <a:prstClr val="white"/>
                  </a:solidFill>
                  <a:effectLst/>
                  <a:uLnTx/>
                  <a:uFillTx/>
                  <a:latin typeface="Meiryo UI"/>
                  <a:ea typeface="Meiryo UI"/>
                  <a:cs typeface="+mn-cs"/>
                </a:endParaRPr>
              </a:p>
            </p:txBody>
          </p:sp>
        </p:grpSp>
        <p:sp>
          <p:nvSpPr>
            <p:cNvPr id="65" name="Text Box 1"/>
            <p:cNvSpPr txBox="1">
              <a:spLocks noChangeArrowheads="1"/>
            </p:cNvSpPr>
            <p:nvPr/>
          </p:nvSpPr>
          <p:spPr bwMode="auto">
            <a:xfrm>
              <a:off x="6299201" y="4637351"/>
              <a:ext cx="1947863"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4406" tIns="42203" rIns="84406" bIns="42203" numCol="1" anchor="t" anchorCtr="0" compatLnSpc="1">
              <a:prstTxWarp prst="textNoShape">
                <a:avLst/>
              </a:prstTxWarp>
            </a:bodyPr>
            <a:lstStyle/>
            <a:p>
              <a:pPr marL="0" marR="0" lvl="0" indent="351701" algn="l" defTabSz="844083" rtl="0" eaLnBrk="1" fontAlgn="base" latinLnBrk="0" hangingPunct="1">
                <a:lnSpc>
                  <a:spcPct val="100000"/>
                </a:lnSpc>
                <a:spcBef>
                  <a:spcPct val="0"/>
                </a:spcBef>
                <a:spcAft>
                  <a:spcPct val="0"/>
                </a:spcAft>
                <a:buClrTx/>
                <a:buSzTx/>
                <a:buFontTx/>
                <a:buNone/>
                <a:tabLst/>
                <a:defRPr/>
              </a:pPr>
              <a:r>
                <a:rPr kumimoji="1" lang="en-US" altLang="ja-JP" sz="923" b="0" i="0" u="none" strike="noStrike" kern="1200" cap="none" spc="0" normalizeH="0" baseline="0" noProof="0" dirty="0">
                  <a:ln>
                    <a:noFill/>
                  </a:ln>
                  <a:solidFill>
                    <a:prstClr val="black"/>
                  </a:solidFill>
                  <a:effectLst/>
                  <a:uLnTx/>
                  <a:uFillTx/>
                  <a:latin typeface="Arial" pitchFamily="34" charset="0"/>
                  <a:ea typeface="ＭＳ ゴシック" pitchFamily="49" charset="-128"/>
                  <a:cs typeface="Times New Roman" pitchFamily="18" charset="0"/>
                </a:rPr>
                <a:t>2016</a:t>
              </a:r>
              <a:r>
                <a:rPr kumimoji="1" lang="ja-JP" altLang="en-US" sz="923" b="0" i="0" u="none" strike="noStrike" kern="1200" cap="none" spc="0" normalizeH="0" baseline="0" noProof="0" dirty="0">
                  <a:ln>
                    <a:noFill/>
                  </a:ln>
                  <a:solidFill>
                    <a:prstClr val="black"/>
                  </a:solidFill>
                  <a:effectLst/>
                  <a:uLnTx/>
                  <a:uFillTx/>
                  <a:latin typeface="Arial" pitchFamily="34" charset="0"/>
                  <a:ea typeface="ＭＳ ゴシック" pitchFamily="49" charset="-128"/>
                  <a:cs typeface="Times New Roman" pitchFamily="18" charset="0"/>
                </a:rPr>
                <a:t>年</a:t>
              </a:r>
              <a:r>
                <a:rPr kumimoji="1" lang="en-US" altLang="ja-JP" sz="923" b="0" i="0" u="none" strike="noStrike" kern="1200" cap="none" spc="0" normalizeH="0" baseline="0" noProof="0" dirty="0">
                  <a:ln>
                    <a:noFill/>
                  </a:ln>
                  <a:solidFill>
                    <a:prstClr val="black"/>
                  </a:solidFill>
                  <a:effectLst/>
                  <a:uLnTx/>
                  <a:uFillTx/>
                  <a:latin typeface="Arial" pitchFamily="34" charset="0"/>
                  <a:ea typeface="ＭＳ ゴシック" pitchFamily="49" charset="-128"/>
                  <a:cs typeface="Times New Roman" pitchFamily="18" charset="0"/>
                </a:rPr>
                <a:t>4</a:t>
              </a:r>
              <a:r>
                <a:rPr kumimoji="1" lang="ja-JP" altLang="en-US" sz="923" b="0" i="0" u="none" strike="noStrike" kern="1200" cap="none" spc="0" normalizeH="0" baseline="0" noProof="0" dirty="0">
                  <a:ln>
                    <a:noFill/>
                  </a:ln>
                  <a:solidFill>
                    <a:prstClr val="black"/>
                  </a:solidFill>
                  <a:effectLst/>
                  <a:uLnTx/>
                  <a:uFillTx/>
                  <a:latin typeface="Arial" pitchFamily="34" charset="0"/>
                  <a:ea typeface="ＭＳ ゴシック" pitchFamily="49" charset="-128"/>
                  <a:cs typeface="Times New Roman" pitchFamily="18" charset="0"/>
                </a:rPr>
                <a:t>月～</a:t>
              </a:r>
              <a:endParaRPr kumimoji="1" lang="ja-JP" altLang="en-US" sz="1662"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66" name="Rectangle 59"/>
            <p:cNvSpPr>
              <a:spLocks noChangeArrowheads="1"/>
            </p:cNvSpPr>
            <p:nvPr/>
          </p:nvSpPr>
          <p:spPr bwMode="auto">
            <a:xfrm>
              <a:off x="4914366" y="3828788"/>
              <a:ext cx="1704891" cy="95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4406" tIns="42203" rIns="84406" bIns="42203" numCol="1" anchor="ctr" anchorCtr="0" compatLnSpc="1">
              <a:prstTxWarp prst="textNoShape">
                <a:avLst/>
              </a:prstTxWarp>
              <a:spAutoFit/>
            </a:bodyPr>
            <a:lstStyle/>
            <a:p>
              <a:pPr marL="0" marR="0" lvl="0" indent="0" algn="l" defTabSz="844083" rtl="0" eaLnBrk="1" fontAlgn="base" latinLnBrk="0" hangingPunct="1">
                <a:lnSpc>
                  <a:spcPct val="100000"/>
                </a:lnSpc>
                <a:spcBef>
                  <a:spcPct val="0"/>
                </a:spcBef>
                <a:spcAft>
                  <a:spcPct val="0"/>
                </a:spcAft>
                <a:buClrTx/>
                <a:buSzTx/>
                <a:buFontTx/>
                <a:buNone/>
                <a:tabLst/>
                <a:defRPr/>
              </a:pPr>
              <a:r>
                <a:rPr kumimoji="1" lang="ja-JP" altLang="ja-JP" sz="738"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rPr>
                <a:t/>
              </a:r>
              <a:br>
                <a:rPr kumimoji="1" lang="ja-JP" altLang="ja-JP" sz="738"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rPr>
              </a:br>
              <a:endParaRPr kumimoji="1" lang="ja-JP" altLang="ja-JP" sz="1108"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endParaRP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ja-JP" sz="1108"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ＭＳ Ｐゴシック" pitchFamily="50" charset="-128"/>
                </a:rPr>
                <a:t>　　　</a:t>
              </a:r>
              <a:r>
                <a:rPr kumimoji="1" lang="ja-JP" altLang="ja-JP" sz="923"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ＭＳ Ｐゴシック" pitchFamily="50" charset="-128"/>
                </a:rPr>
                <a:t>運営権設定</a:t>
              </a:r>
              <a:endParaRPr kumimoji="1" lang="ja-JP" altLang="ja-JP" sz="738"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endParaRPr>
            </a:p>
            <a:p>
              <a:pPr marL="0" marR="0" lvl="0" indent="0" algn="l" defTabSz="844083" rtl="0" eaLnBrk="0" fontAlgn="base" latinLnBrk="0" hangingPunct="0">
                <a:lnSpc>
                  <a:spcPct val="100000"/>
                </a:lnSpc>
                <a:spcBef>
                  <a:spcPct val="0"/>
                </a:spcBef>
                <a:spcAft>
                  <a:spcPct val="0"/>
                </a:spcAft>
                <a:buClrTx/>
                <a:buSzTx/>
                <a:buFontTx/>
                <a:buNone/>
                <a:tabLst/>
                <a:defRPr/>
              </a:pPr>
              <a:r>
                <a:rPr kumimoji="1" lang="ja-JP" altLang="ja-JP" sz="1108"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ＭＳ Ｐゴシック" pitchFamily="50" charset="-128"/>
                </a:rPr>
                <a:t>　　　　</a:t>
              </a:r>
              <a:r>
                <a:rPr kumimoji="1" lang="ja-JP" altLang="ja-JP" sz="923"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ＭＳ Ｐゴシック" pitchFamily="50" charset="-128"/>
                </a:rPr>
                <a:t>運営権対価</a:t>
              </a:r>
              <a:endParaRPr kumimoji="1" lang="ja-JP" altLang="ja-JP" sz="1108"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endParaRPr>
            </a:p>
            <a:p>
              <a:pPr marL="0" marR="0" lvl="0" indent="0" algn="l" defTabSz="844083" rtl="0" eaLnBrk="0" fontAlgn="base" latinLnBrk="0" hangingPunct="0">
                <a:lnSpc>
                  <a:spcPct val="100000"/>
                </a:lnSpc>
                <a:spcBef>
                  <a:spcPct val="0"/>
                </a:spcBef>
                <a:spcAft>
                  <a:spcPct val="0"/>
                </a:spcAft>
                <a:buClrTx/>
                <a:buSzTx/>
                <a:buFontTx/>
                <a:buNone/>
                <a:tabLst/>
                <a:defRPr/>
              </a:pPr>
              <a:endParaRPr kumimoji="1" lang="ja-JP" altLang="ja-JP" sz="1662"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endParaRPr>
            </a:p>
          </p:txBody>
        </p:sp>
      </p:grpSp>
      <p:sp>
        <p:nvSpPr>
          <p:cNvPr id="96" name="テキスト ボックス 95"/>
          <p:cNvSpPr txBox="1">
            <a:spLocks noChangeAspect="1"/>
          </p:cNvSpPr>
          <p:nvPr/>
        </p:nvSpPr>
        <p:spPr>
          <a:xfrm>
            <a:off x="253803" y="6313468"/>
            <a:ext cx="2993745" cy="241476"/>
          </a:xfrm>
          <a:prstGeom prst="rect">
            <a:avLst/>
          </a:prstGeom>
          <a:noFill/>
        </p:spPr>
        <p:txBody>
          <a:bodyPr wrap="square" rtlCol="0">
            <a:spAutoFit/>
          </a:bodyPr>
          <a:lstStyle/>
          <a:p>
            <a:pPr marL="0" marR="0" lvl="0" indent="164127" algn="just" defTabSz="957700" rtl="0" eaLnBrk="1" fontAlgn="auto" latinLnBrk="0" hangingPunct="1">
              <a:lnSpc>
                <a:spcPct val="100000"/>
              </a:lnSpc>
              <a:spcBef>
                <a:spcPts val="554"/>
              </a:spcBef>
              <a:spcAft>
                <a:spcPts val="0"/>
              </a:spcAft>
              <a:buClrTx/>
              <a:buSzTx/>
              <a:buFontTx/>
              <a:buNone/>
              <a:tabLst/>
              <a:defRPr/>
            </a:pP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　</a:t>
            </a:r>
            <a:r>
              <a:rPr kumimoji="1" lang="en-US" altLang="ja-JP" sz="969" b="0"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969" b="0" i="0" u="none" strike="noStrike" kern="1200" cap="none" spc="0" normalizeH="0" baseline="0" noProof="0" dirty="0">
                <a:ln>
                  <a:noFill/>
                </a:ln>
                <a:solidFill>
                  <a:prstClr val="black"/>
                </a:solidFill>
                <a:effectLst/>
                <a:uLnTx/>
                <a:uFillTx/>
                <a:latin typeface="Meiryo UI"/>
                <a:ea typeface="Meiryo UI"/>
                <a:cs typeface="+mn-cs"/>
              </a:rPr>
              <a:t>管制施設は上記経営統合に関わらず、国が管理</a:t>
            </a:r>
            <a:endParaRPr kumimoji="1" lang="en-US" altLang="ja-JP" sz="969" b="0" i="0" u="none" strike="noStrike" kern="1200" cap="none" spc="0" normalizeH="0" baseline="0" noProof="0" dirty="0">
              <a:ln>
                <a:noFill/>
              </a:ln>
              <a:solidFill>
                <a:prstClr val="black"/>
              </a:solidFill>
              <a:effectLst/>
              <a:uLnTx/>
              <a:uFillTx/>
              <a:latin typeface="Meiryo UI"/>
              <a:ea typeface="Meiryo UI"/>
              <a:cs typeface="+mn-cs"/>
            </a:endParaRPr>
          </a:p>
        </p:txBody>
      </p:sp>
      <p:sp>
        <p:nvSpPr>
          <p:cNvPr id="122" name="正方形/長方形 121"/>
          <p:cNvSpPr/>
          <p:nvPr/>
        </p:nvSpPr>
        <p:spPr>
          <a:xfrm>
            <a:off x="7996422" y="3805861"/>
            <a:ext cx="690797" cy="566868"/>
          </a:xfrm>
          <a:prstGeom prst="rect">
            <a:avLst/>
          </a:prstGeom>
          <a:solidFill>
            <a:schemeClr val="bg1"/>
          </a:solidFill>
          <a:ln w="254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①</a:t>
            </a: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関空・伊丹の経営統合</a:t>
            </a:r>
          </a:p>
        </p:txBody>
      </p:sp>
      <p:sp>
        <p:nvSpPr>
          <p:cNvPr id="123" name="正方形/長方形 122"/>
          <p:cNvSpPr/>
          <p:nvPr/>
        </p:nvSpPr>
        <p:spPr>
          <a:xfrm>
            <a:off x="4002265" y="3844898"/>
            <a:ext cx="753394" cy="415223"/>
          </a:xfrm>
          <a:prstGeom prst="rect">
            <a:avLst/>
          </a:prstGeom>
          <a:solidFill>
            <a:schemeClr val="bg1"/>
          </a:solidFill>
          <a:ln w="254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②</a:t>
            </a:r>
            <a:endParaRPr kumimoji="1" lang="en-US" altLang="ja-JP" sz="1015"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ターミナルビル経営一元化</a:t>
            </a:r>
          </a:p>
        </p:txBody>
      </p:sp>
      <p:cxnSp>
        <p:nvCxnSpPr>
          <p:cNvPr id="125" name="直線矢印コネクタ 124"/>
          <p:cNvCxnSpPr>
            <a:stCxn id="123" idx="2"/>
            <a:endCxn id="74" idx="1"/>
          </p:cNvCxnSpPr>
          <p:nvPr/>
        </p:nvCxnSpPr>
        <p:spPr>
          <a:xfrm>
            <a:off x="4378962" y="4260121"/>
            <a:ext cx="585804" cy="341378"/>
          </a:xfrm>
          <a:prstGeom prst="straightConnector1">
            <a:avLst/>
          </a:prstGeom>
          <a:ln w="31750">
            <a:solidFill>
              <a:srgbClr val="793905"/>
            </a:solidFill>
            <a:tailEnd type="triangle"/>
          </a:ln>
        </p:spPr>
        <p:style>
          <a:lnRef idx="1">
            <a:schemeClr val="accent1"/>
          </a:lnRef>
          <a:fillRef idx="0">
            <a:schemeClr val="accent1"/>
          </a:fillRef>
          <a:effectRef idx="0">
            <a:schemeClr val="accent1"/>
          </a:effectRef>
          <a:fontRef idx="minor">
            <a:schemeClr val="tx1"/>
          </a:fontRef>
        </p:style>
      </p:cxnSp>
      <p:sp>
        <p:nvSpPr>
          <p:cNvPr id="127" name="正方形/長方形 126"/>
          <p:cNvSpPr/>
          <p:nvPr/>
        </p:nvSpPr>
        <p:spPr>
          <a:xfrm>
            <a:off x="3654953" y="6154833"/>
            <a:ext cx="998534" cy="236482"/>
          </a:xfrm>
          <a:prstGeom prst="rect">
            <a:avLst/>
          </a:prstGeom>
          <a:solidFill>
            <a:schemeClr val="bg1"/>
          </a:solidFill>
          <a:ln w="25400">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r" defTabSz="957700" rtl="0" eaLnBrk="1" fontAlgn="auto" latinLnBrk="0" hangingPunct="1">
              <a:lnSpc>
                <a:spcPct val="100000"/>
              </a:lnSpc>
              <a:spcBef>
                <a:spcPts val="0"/>
              </a:spcBef>
              <a:spcAft>
                <a:spcPts val="0"/>
              </a:spcAft>
              <a:buClrTx/>
              <a:buSzTx/>
              <a:buFontTx/>
              <a:buNone/>
              <a:tabLst/>
              <a:defRPr/>
            </a:pPr>
            <a:r>
              <a:rPr kumimoji="1" lang="ja-JP" altLang="en-US" sz="1015" b="0" i="0" u="none" strike="noStrike" kern="1200" cap="none" spc="0" normalizeH="0" baseline="0" noProof="0" dirty="0">
                <a:ln>
                  <a:noFill/>
                </a:ln>
                <a:solidFill>
                  <a:prstClr val="black"/>
                </a:solidFill>
                <a:effectLst/>
                <a:uLnTx/>
                <a:uFillTx/>
                <a:latin typeface="Meiryo UI"/>
                <a:ea typeface="Meiryo UI"/>
                <a:cs typeface="+mn-cs"/>
              </a:rPr>
              <a:t>③コンセッション</a:t>
            </a:r>
          </a:p>
        </p:txBody>
      </p:sp>
      <p:cxnSp>
        <p:nvCxnSpPr>
          <p:cNvPr id="128" name="直線矢印コネクタ 127"/>
          <p:cNvCxnSpPr>
            <a:stCxn id="127" idx="3"/>
          </p:cNvCxnSpPr>
          <p:nvPr/>
        </p:nvCxnSpPr>
        <p:spPr>
          <a:xfrm flipV="1">
            <a:off x="4653487" y="6254103"/>
            <a:ext cx="317082" cy="18971"/>
          </a:xfrm>
          <a:prstGeom prst="straightConnector1">
            <a:avLst/>
          </a:prstGeom>
          <a:ln w="31750">
            <a:solidFill>
              <a:srgbClr val="793905"/>
            </a:solidFill>
            <a:tailEnd type="triangle"/>
          </a:ln>
        </p:spPr>
        <p:style>
          <a:lnRef idx="1">
            <a:schemeClr val="accent1"/>
          </a:lnRef>
          <a:fillRef idx="0">
            <a:schemeClr val="accent1"/>
          </a:fillRef>
          <a:effectRef idx="0">
            <a:schemeClr val="accent1"/>
          </a:effectRef>
          <a:fontRef idx="minor">
            <a:schemeClr val="tx1"/>
          </a:fontRef>
        </p:style>
      </p:cxnSp>
      <p:sp>
        <p:nvSpPr>
          <p:cNvPr id="104" name="正方形/長方形 103"/>
          <p:cNvSpPr/>
          <p:nvPr/>
        </p:nvSpPr>
        <p:spPr>
          <a:xfrm>
            <a:off x="5968644" y="4070000"/>
            <a:ext cx="859535" cy="20053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新関空会社</a:t>
            </a:r>
          </a:p>
        </p:txBody>
      </p:sp>
      <p:sp>
        <p:nvSpPr>
          <p:cNvPr id="113" name="正方形/長方形 112"/>
          <p:cNvSpPr/>
          <p:nvPr/>
        </p:nvSpPr>
        <p:spPr>
          <a:xfrm>
            <a:off x="6662199" y="5285950"/>
            <a:ext cx="1192059" cy="18972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108" b="1"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関空土地保有会社</a:t>
            </a:r>
          </a:p>
        </p:txBody>
      </p:sp>
      <p:cxnSp>
        <p:nvCxnSpPr>
          <p:cNvPr id="114" name="直線矢印コネクタ 113"/>
          <p:cNvCxnSpPr/>
          <p:nvPr/>
        </p:nvCxnSpPr>
        <p:spPr>
          <a:xfrm flipH="1">
            <a:off x="6939371" y="4080302"/>
            <a:ext cx="1048718" cy="37395"/>
          </a:xfrm>
          <a:prstGeom prst="straightConnector1">
            <a:avLst/>
          </a:prstGeom>
          <a:ln w="317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5338491" y="4200787"/>
            <a:ext cx="0" cy="804337"/>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a:off x="4828733" y="5037360"/>
            <a:ext cx="509760" cy="0"/>
          </a:xfrm>
          <a:prstGeom prst="line">
            <a:avLst/>
          </a:prstGeom>
          <a:ln w="38100">
            <a:solidFill>
              <a:srgbClr val="0070C0"/>
            </a:solidFill>
            <a:prstDash val="sysDot"/>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224</a:t>
            </a:fld>
            <a:endParaRPr lang="ja-JP" altLang="en-US"/>
          </a:p>
        </p:txBody>
      </p:sp>
    </p:spTree>
    <p:extLst>
      <p:ext uri="{BB962C8B-B14F-4D97-AF65-F5344CB8AC3E}">
        <p14:creationId xmlns:p14="http://schemas.microsoft.com/office/powerpoint/2010/main" val="326319222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1603" y="14928"/>
            <a:ext cx="2505795" cy="257369"/>
          </a:xfrm>
          <a:prstGeom prst="rect">
            <a:avLst/>
          </a:prstGeom>
          <a:noFill/>
        </p:spPr>
        <p:txBody>
          <a:bodyPr wrap="square" lIns="36000" tIns="36000" rIns="36000" bIns="36000" rtlCol="0">
            <a:noAutofit/>
          </a:bodyPr>
          <a:lstStyle/>
          <a:p>
            <a:r>
              <a:rPr lang="ja-JP" altLang="en-US" sz="1200" dirty="0">
                <a:latin typeface="Meiryo UI" panose="020B0604030504040204" pitchFamily="50" charset="-128"/>
                <a:ea typeface="Meiryo UI" panose="020B0604030504040204" pitchFamily="50" charset="-128"/>
              </a:rPr>
              <a:t>７　</a:t>
            </a:r>
            <a:r>
              <a:rPr lang="ja-JP" altLang="en-US" sz="1200" dirty="0" smtClean="0">
                <a:latin typeface="Meiryo UI" panose="020B0604030504040204" pitchFamily="50" charset="-128"/>
                <a:ea typeface="Meiryo UI" panose="020B0604030504040204" pitchFamily="50" charset="-128"/>
              </a:rPr>
              <a:t>具体的な取組と成果 （民営化）</a:t>
            </a:r>
            <a:endParaRPr lang="ja-JP" altLang="en-US" sz="1200" dirty="0">
              <a:latin typeface="Meiryo UI" panose="020B0604030504040204" pitchFamily="50" charset="-128"/>
              <a:ea typeface="Meiryo UI" panose="020B0604030504040204" pitchFamily="50" charset="-128"/>
            </a:endParaRPr>
          </a:p>
        </p:txBody>
      </p:sp>
      <p:sp>
        <p:nvSpPr>
          <p:cNvPr id="3" name="角丸四角形 2"/>
          <p:cNvSpPr/>
          <p:nvPr/>
        </p:nvSpPr>
        <p:spPr>
          <a:xfrm>
            <a:off x="300244" y="2099310"/>
            <a:ext cx="2727619" cy="4215765"/>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6070303" y="2099310"/>
            <a:ext cx="2814391" cy="4215765"/>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331472" y="1097857"/>
            <a:ext cx="8648755" cy="830997"/>
          </a:xfrm>
          <a:prstGeom prst="rect">
            <a:avLst/>
          </a:prstGeom>
        </p:spPr>
        <p:txBody>
          <a:bodyPr wrap="square">
            <a:spAutoFit/>
          </a:bodyPr>
          <a:lstStyle/>
          <a:p>
            <a:pPr marL="180975" indent="-180975"/>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○収集輸送事業については、事業のコストの大半が人件費であり、これら事業コストの抑制が必要</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○焼却処理事業については、広域化が必要との国の方針もある中、将来のごみ量や人口減を踏まえた焼却工場配置の再検討が必要</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6067353" y="2225181"/>
            <a:ext cx="2869342"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現在の状況</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年度末）</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370761" y="2873525"/>
            <a:ext cx="2702411" cy="2308324"/>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○収集輸送事業</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975"/>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事業の民間化と現業職員の非公務員化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○焼却処理事業</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975"/>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八尾市・松原市とともに一部事務組合を設立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975"/>
            <a:r>
              <a:rPr lang="ja-JP" altLang="en-US" sz="1600" dirty="0">
                <a:latin typeface="Meiryo UI" panose="020B0604030504040204" pitchFamily="50" charset="-128"/>
                <a:ea typeface="Meiryo UI" panose="020B0604030504040204" pitchFamily="50" charset="-128"/>
                <a:cs typeface="Meiryo UI" panose="020B0604030504040204" pitchFamily="50" charset="-128"/>
              </a:rPr>
              <a:t>工場</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運営・建設における民間活用</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3190264" y="2934383"/>
            <a:ext cx="2828037" cy="3426579"/>
          </a:xfrm>
          <a:prstGeom prst="rect">
            <a:avLst/>
          </a:prstGeom>
          <a:noFill/>
        </p:spPr>
        <p:txBody>
          <a:bodyPr wrap="square" rtlCol="0">
            <a:spAutoFit/>
          </a:bodyPr>
          <a:lstStyle/>
          <a:p>
            <a:pPr marL="177800" indent="-177800">
              <a:lnSpc>
                <a:spcPts val="1400"/>
              </a:lnSpc>
              <a:spcAft>
                <a:spcPts val="600"/>
              </a:spcAft>
              <a:defRPr/>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（収集輸送事業）</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spcAft>
                <a:spcPts val="600"/>
              </a:spcAft>
              <a:defRPr/>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●退職不補充により民間委託の範囲を拡大（</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2011.4</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spcAft>
                <a:spcPts val="600"/>
              </a:spcAft>
              <a:defRPr/>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●職員転籍や契約期間、消費税等の課題から、当初方針の実現は困難となり</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人事・勤務制度の見直しを含めた短期計画「家庭系ごみ収集輸送事業改革プラン」を策定（</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2017.6</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spcAft>
                <a:spcPts val="600"/>
              </a:spcAft>
              <a:defRPr/>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spcAft>
                <a:spcPts val="600"/>
              </a:spcAft>
              <a:defRPr/>
            </a:pPr>
            <a:r>
              <a:rPr lang="ja-JP" altLang="en-US" sz="1300" b="1" dirty="0" smtClean="0">
                <a:latin typeface="Meiryo UI" panose="020B0604030504040204" pitchFamily="50" charset="-128"/>
                <a:ea typeface="Meiryo UI" panose="020B0604030504040204" pitchFamily="50" charset="-128"/>
                <a:cs typeface="Meiryo UI" panose="020B0604030504040204" pitchFamily="50" charset="-128"/>
              </a:rPr>
              <a:t>（焼却処理事業）</a:t>
            </a:r>
            <a:endParaRPr lang="en-US" altLang="ja-JP" sz="1300" b="1"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spcAft>
                <a:spcPts val="600"/>
              </a:spcAft>
              <a:defRPr/>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●大阪市・八尾市・松原市環境施設組合を設立し、事業開始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2015.4</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400"/>
              </a:lnSpc>
              <a:spcAft>
                <a:spcPts val="600"/>
              </a:spcAft>
              <a:defRPr/>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●住之江工場更新・運営事業</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ＤＢＯ方式を導入</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の事業者を選定（</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2018.3</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ホームベース 8"/>
          <p:cNvSpPr/>
          <p:nvPr/>
        </p:nvSpPr>
        <p:spPr>
          <a:xfrm>
            <a:off x="3302760" y="2144235"/>
            <a:ext cx="2508235" cy="600504"/>
          </a:xfrm>
          <a:prstGeom prst="homePlate">
            <a:avLst>
              <a:gd name="adj" fmla="val 4545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45066" y="746324"/>
            <a:ext cx="1663251" cy="338554"/>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（背　　景）</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6135392" y="2878868"/>
            <a:ext cx="2749301" cy="3293209"/>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○収集輸送事業</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975"/>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家庭系ごみ収集輸送事業改革プラン</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に基づき、</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民間委託化の拡大は継続しつつ、</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経費の削減（職員定数の約</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％を削減）と市民サービス向上を図る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○焼却処理事業</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80975"/>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大阪市・八尾市・松原市環境施設組合により、民間活用を進めながら事業実施</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279981" y="2199279"/>
            <a:ext cx="2106984" cy="338554"/>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（当初の方向性）</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2536322"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⑦</a:t>
            </a:r>
            <a:r>
              <a:rPr lang="ja-JP" altLang="en-US" sz="2000" dirty="0" smtClean="0">
                <a:latin typeface="Meiryo UI" panose="020B0604030504040204" pitchFamily="50" charset="-128"/>
                <a:ea typeface="Meiryo UI" panose="020B0604030504040204" pitchFamily="50" charset="-128"/>
              </a:rPr>
              <a:t> 一般廃棄物（収集輸送／焼却）</a:t>
            </a:r>
            <a:endParaRPr lang="ja-JP" altLang="en-US" sz="2000" dirty="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296</a:t>
            </a:fld>
            <a:endParaRPr lang="ja-JP" altLang="en-US"/>
          </a:p>
        </p:txBody>
      </p:sp>
    </p:spTree>
    <p:extLst>
      <p:ext uri="{BB962C8B-B14F-4D97-AF65-F5344CB8AC3E}">
        <p14:creationId xmlns:p14="http://schemas.microsoft.com/office/powerpoint/2010/main" val="289926451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nvPr>
        </p:nvGraphicFramePr>
        <p:xfrm>
          <a:off x="288739" y="1078014"/>
          <a:ext cx="8566521" cy="5430362"/>
        </p:xfrm>
        <a:graphic>
          <a:graphicData uri="http://schemas.openxmlformats.org/drawingml/2006/table">
            <a:tbl>
              <a:tblPr>
                <a:tableStyleId>{5940675A-B579-460E-94D1-54222C63F5DA}</a:tableStyleId>
              </a:tblPr>
              <a:tblGrid>
                <a:gridCol w="711200">
                  <a:extLst>
                    <a:ext uri="{9D8B030D-6E8A-4147-A177-3AD203B41FA5}">
                      <a16:colId xmlns="" xmlns:a16="http://schemas.microsoft.com/office/drawing/2014/main" val="20000"/>
                    </a:ext>
                  </a:extLst>
                </a:gridCol>
                <a:gridCol w="971600">
                  <a:extLst>
                    <a:ext uri="{9D8B030D-6E8A-4147-A177-3AD203B41FA5}">
                      <a16:colId xmlns="" xmlns:a16="http://schemas.microsoft.com/office/drawing/2014/main" val="20001"/>
                    </a:ext>
                  </a:extLst>
                </a:gridCol>
                <a:gridCol w="97400">
                  <a:extLst>
                    <a:ext uri="{9D8B030D-6E8A-4147-A177-3AD203B41FA5}">
                      <a16:colId xmlns="" xmlns:a16="http://schemas.microsoft.com/office/drawing/2014/main" val="20002"/>
                    </a:ext>
                  </a:extLst>
                </a:gridCol>
                <a:gridCol w="799194">
                  <a:extLst>
                    <a:ext uri="{9D8B030D-6E8A-4147-A177-3AD203B41FA5}">
                      <a16:colId xmlns="" xmlns:a16="http://schemas.microsoft.com/office/drawing/2014/main" val="20003"/>
                    </a:ext>
                  </a:extLst>
                </a:gridCol>
                <a:gridCol w="763194">
                  <a:extLst>
                    <a:ext uri="{9D8B030D-6E8A-4147-A177-3AD203B41FA5}">
                      <a16:colId xmlns="" xmlns:a16="http://schemas.microsoft.com/office/drawing/2014/main" val="20004"/>
                    </a:ext>
                  </a:extLst>
                </a:gridCol>
                <a:gridCol w="763194">
                  <a:extLst>
                    <a:ext uri="{9D8B030D-6E8A-4147-A177-3AD203B41FA5}">
                      <a16:colId xmlns="" xmlns:a16="http://schemas.microsoft.com/office/drawing/2014/main" val="20005"/>
                    </a:ext>
                  </a:extLst>
                </a:gridCol>
                <a:gridCol w="763194">
                  <a:extLst>
                    <a:ext uri="{9D8B030D-6E8A-4147-A177-3AD203B41FA5}">
                      <a16:colId xmlns="" xmlns:a16="http://schemas.microsoft.com/office/drawing/2014/main" val="20006"/>
                    </a:ext>
                  </a:extLst>
                </a:gridCol>
                <a:gridCol w="763194">
                  <a:extLst>
                    <a:ext uri="{9D8B030D-6E8A-4147-A177-3AD203B41FA5}">
                      <a16:colId xmlns="" xmlns:a16="http://schemas.microsoft.com/office/drawing/2014/main" val="20007"/>
                    </a:ext>
                  </a:extLst>
                </a:gridCol>
                <a:gridCol w="763194">
                  <a:extLst>
                    <a:ext uri="{9D8B030D-6E8A-4147-A177-3AD203B41FA5}">
                      <a16:colId xmlns="" xmlns:a16="http://schemas.microsoft.com/office/drawing/2014/main" val="20008"/>
                    </a:ext>
                  </a:extLst>
                </a:gridCol>
                <a:gridCol w="763194">
                  <a:extLst>
                    <a:ext uri="{9D8B030D-6E8A-4147-A177-3AD203B41FA5}">
                      <a16:colId xmlns="" xmlns:a16="http://schemas.microsoft.com/office/drawing/2014/main" val="20009"/>
                    </a:ext>
                  </a:extLst>
                </a:gridCol>
                <a:gridCol w="763194">
                  <a:extLst>
                    <a:ext uri="{9D8B030D-6E8A-4147-A177-3AD203B41FA5}">
                      <a16:colId xmlns="" xmlns:a16="http://schemas.microsoft.com/office/drawing/2014/main" val="20010"/>
                    </a:ext>
                  </a:extLst>
                </a:gridCol>
                <a:gridCol w="644769">
                  <a:extLst>
                    <a:ext uri="{9D8B030D-6E8A-4147-A177-3AD203B41FA5}">
                      <a16:colId xmlns="" xmlns:a16="http://schemas.microsoft.com/office/drawing/2014/main" val="20011"/>
                    </a:ext>
                  </a:extLst>
                </a:gridCol>
              </a:tblGrid>
              <a:tr h="252553">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TlToBr w="12700" cap="flat" cmpd="sng" algn="ctr">
                      <a:solidFill>
                        <a:schemeClr val="tx1"/>
                      </a:solidFill>
                      <a:prstDash val="solid"/>
                      <a:round/>
                      <a:headEnd type="none" w="med" len="med"/>
                      <a:tailEnd type="none" w="med" len="med"/>
                    </a:lnTlToBr>
                    <a:solidFill>
                      <a:schemeClr val="accent4">
                        <a:lumMod val="40000"/>
                        <a:lumOff val="60000"/>
                      </a:schemeClr>
                    </a:solidFill>
                  </a:tcPr>
                </a:tc>
                <a:tc hMerge="1">
                  <a:txBody>
                    <a:bodyPr/>
                    <a:lstStyle/>
                    <a:p>
                      <a:pPr algn="ctr" fontAlgn="ctr"/>
                      <a:endParaRPr lang="ja-JP" altLang="en-US" sz="12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ctr" fontAlgn="ct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ja-JP" altLang="en-US" sz="105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5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2010</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extLst>
                  <a:ext uri="{0D108BD9-81ED-4DB2-BD59-A6C34878D82A}">
                    <a16:rowId xmlns="" xmlns:a16="http://schemas.microsoft.com/office/drawing/2014/main" val="10000"/>
                  </a:ext>
                </a:extLst>
              </a:tr>
              <a:tr h="1520209">
                <a:tc rowSpan="2">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収集</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輸送</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solidFill>
                      <a:schemeClr val="accent4">
                        <a:lumMod val="40000"/>
                        <a:lumOff val="60000"/>
                      </a:schemeClr>
                    </a:solidFill>
                  </a:tcPr>
                </a:tc>
                <a:tc>
                  <a:txBody>
                    <a:bodyPr/>
                    <a:lstStyle/>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民間委託</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extLst>
                  <a:ext uri="{0D108BD9-81ED-4DB2-BD59-A6C34878D82A}">
                    <a16:rowId xmlns="" xmlns:a16="http://schemas.microsoft.com/office/drawing/2014/main" val="10001"/>
                  </a:ext>
                </a:extLst>
              </a:tr>
              <a:tr h="1842248">
                <a:tc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lnT w="12700" cap="flat" cmpd="sng" algn="ctr">
                      <a:noFill/>
                      <a:prstDash val="solid"/>
                      <a:round/>
                      <a:headEnd type="none" w="med" len="med"/>
                      <a:tailEnd type="none" w="med" len="med"/>
                    </a:lnT>
                    <a:solidFill>
                      <a:schemeClr val="accent4">
                        <a:lumMod val="40000"/>
                        <a:lumOff val="60000"/>
                      </a:schemeClr>
                    </a:solidFill>
                  </a:tcPr>
                </a:tc>
                <a:tc>
                  <a:txBody>
                    <a:bodyPr/>
                    <a:lstStyle/>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経営形態の</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見直し</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solidFill>
                      <a:schemeClr val="accent4">
                        <a:lumMod val="40000"/>
                        <a:lumOff val="60000"/>
                      </a:schemeClr>
                    </a:solidFill>
                  </a:tcPr>
                </a:tc>
                <a:tc>
                  <a:txBody>
                    <a:bodyPr/>
                    <a:lstStyle/>
                    <a:p>
                      <a:pPr algn="l" fontAlgn="ct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extLst>
                  <a:ext uri="{0D108BD9-81ED-4DB2-BD59-A6C34878D82A}">
                    <a16:rowId xmlns="" xmlns:a16="http://schemas.microsoft.com/office/drawing/2014/main" val="10002"/>
                  </a:ext>
                </a:extLst>
              </a:tr>
              <a:tr h="820270">
                <a:tc rowSpan="2">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焼却</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solidFill>
                      <a:schemeClr val="accent4">
                        <a:lumMod val="40000"/>
                        <a:lumOff val="60000"/>
                      </a:schemeClr>
                    </a:solidFill>
                  </a:tcPr>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工場数の</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見直し</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extLst>
                  <a:ext uri="{0D108BD9-81ED-4DB2-BD59-A6C34878D82A}">
                    <a16:rowId xmlns="" xmlns:a16="http://schemas.microsoft.com/office/drawing/2014/main" val="10003"/>
                  </a:ext>
                </a:extLst>
              </a:tr>
              <a:tr h="995082">
                <a:tc vMerge="1">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solidFill>
                      <a:schemeClr val="accent4">
                        <a:lumMod val="40000"/>
                        <a:lumOff val="60000"/>
                      </a:schemeClr>
                    </a:solidFill>
                  </a:tcPr>
                </a:tc>
                <a:tc>
                  <a:txBody>
                    <a:bodyPr/>
                    <a:lstStyle/>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一部事務</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組合化</a:t>
                      </a: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extLst>
                  <a:ext uri="{0D108BD9-81ED-4DB2-BD59-A6C34878D82A}">
                    <a16:rowId xmlns="" xmlns:a16="http://schemas.microsoft.com/office/drawing/2014/main" val="10004"/>
                  </a:ext>
                </a:extLst>
              </a:tr>
            </a:tbl>
          </a:graphicData>
        </a:graphic>
      </p:graphicFrame>
      <p:sp>
        <p:nvSpPr>
          <p:cNvPr id="128" name="ホームベース 127"/>
          <p:cNvSpPr/>
          <p:nvPr/>
        </p:nvSpPr>
        <p:spPr>
          <a:xfrm>
            <a:off x="3438813" y="2922396"/>
            <a:ext cx="5402695" cy="1715618"/>
          </a:xfrm>
          <a:prstGeom prst="homePlate">
            <a:avLst>
              <a:gd name="adj" fmla="val 10959"/>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 name="ホームベース 149"/>
          <p:cNvSpPr/>
          <p:nvPr/>
        </p:nvSpPr>
        <p:spPr>
          <a:xfrm>
            <a:off x="1993901" y="4822202"/>
            <a:ext cx="6847608" cy="580582"/>
          </a:xfrm>
          <a:prstGeom prst="homePlate">
            <a:avLst>
              <a:gd name="adj" fmla="val 20319"/>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1" name="正方形/長方形 150"/>
          <p:cNvSpPr/>
          <p:nvPr/>
        </p:nvSpPr>
        <p:spPr>
          <a:xfrm>
            <a:off x="4950698" y="4932109"/>
            <a:ext cx="928073"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●大正</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工場廃止</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2014.3</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正方形/長方形 46"/>
          <p:cNvSpPr/>
          <p:nvPr/>
        </p:nvSpPr>
        <p:spPr>
          <a:xfrm>
            <a:off x="1652890" y="1078015"/>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a:xfrm>
            <a:off x="345095" y="1127481"/>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4353688" y="3241971"/>
            <a:ext cx="2316670" cy="18134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●経営形態の変更に係る方針</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案）策定</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正方形/長方形 56"/>
          <p:cNvSpPr/>
          <p:nvPr/>
        </p:nvSpPr>
        <p:spPr>
          <a:xfrm>
            <a:off x="4922375" y="3954583"/>
            <a:ext cx="939441" cy="6375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全センターの</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民間委託の</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準備</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予算が</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修正・削除</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7459591" y="3154757"/>
            <a:ext cx="898597" cy="29596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●家庭系ごみ収集輸送事業改革プラン策定</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5575426" y="4121535"/>
            <a:ext cx="898597" cy="29596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２センターの</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民間委託の</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準備</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予算が</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削除</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2462195" y="4886679"/>
            <a:ext cx="976619" cy="54167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●港工場</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廃止（</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2010.3</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4146751" y="4932109"/>
            <a:ext cx="928073"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●森之宮</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工場廃止</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2013.3</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正方形/長方形 32"/>
          <p:cNvSpPr/>
          <p:nvPr/>
        </p:nvSpPr>
        <p:spPr>
          <a:xfrm>
            <a:off x="6315949" y="4929147"/>
            <a:ext cx="928073"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●住之江</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工場</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休止</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ホームベース 34"/>
          <p:cNvSpPr/>
          <p:nvPr/>
        </p:nvSpPr>
        <p:spPr>
          <a:xfrm>
            <a:off x="5925957" y="5607277"/>
            <a:ext cx="2929303" cy="759592"/>
          </a:xfrm>
          <a:prstGeom prst="homePlate">
            <a:avLst>
              <a:gd name="adj" fmla="val 17729"/>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正方形/長方形 35"/>
          <p:cNvSpPr/>
          <p:nvPr/>
        </p:nvSpPr>
        <p:spPr>
          <a:xfrm>
            <a:off x="5945782" y="5786286"/>
            <a:ext cx="1470592"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●大阪市・八尾市・松原市環境施設組合事業開始</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ホームベース 36"/>
          <p:cNvSpPr/>
          <p:nvPr/>
        </p:nvSpPr>
        <p:spPr>
          <a:xfrm>
            <a:off x="3438170" y="5632843"/>
            <a:ext cx="2506968" cy="759592"/>
          </a:xfrm>
          <a:prstGeom prst="homePlate">
            <a:avLst>
              <a:gd name="adj" fmla="val 40743"/>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0" name="正方形/長方形 129"/>
          <p:cNvSpPr/>
          <p:nvPr/>
        </p:nvSpPr>
        <p:spPr>
          <a:xfrm>
            <a:off x="3777763" y="5807073"/>
            <a:ext cx="1146957" cy="18000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●一部事務組合化</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方向性</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を決定</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5323903" y="5845408"/>
            <a:ext cx="1115557" cy="3628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●組合</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規約案</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３市議会</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承認</a:t>
            </a:r>
          </a:p>
        </p:txBody>
      </p:sp>
      <p:sp>
        <p:nvSpPr>
          <p:cNvPr id="34" name="正方形/長方形 33"/>
          <p:cNvSpPr/>
          <p:nvPr/>
        </p:nvSpPr>
        <p:spPr>
          <a:xfrm>
            <a:off x="7928186" y="5593199"/>
            <a:ext cx="1192026" cy="9006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●住之江工場更新・運営事業（ＤＢＯ） 総合評価落札方式により事業者選定</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右矢印 1"/>
          <p:cNvSpPr/>
          <p:nvPr/>
        </p:nvSpPr>
        <p:spPr>
          <a:xfrm rot="1973464">
            <a:off x="6961905" y="5231224"/>
            <a:ext cx="1056548" cy="285910"/>
          </a:xfrm>
          <a:prstGeom prst="rightArrow">
            <a:avLst/>
          </a:prstGeom>
          <a:solidFill>
            <a:schemeClr val="accent1">
              <a:lumMod val="20000"/>
              <a:lumOff val="8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3916489" y="3067741"/>
            <a:ext cx="2316670" cy="18134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●マーケット・サウンディング実施</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4691654" y="3442903"/>
            <a:ext cx="2316670" cy="18134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●マーケット・サウンディング再実施</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2536322"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⑦</a:t>
            </a:r>
            <a:r>
              <a:rPr lang="ja-JP" altLang="en-US" sz="2000" dirty="0" smtClean="0">
                <a:latin typeface="Meiryo UI" panose="020B0604030504040204" pitchFamily="50" charset="-128"/>
                <a:ea typeface="Meiryo UI" panose="020B0604030504040204" pitchFamily="50" charset="-128"/>
              </a:rPr>
              <a:t> 一般廃棄物（収集輸送／焼却）</a:t>
            </a:r>
            <a:endParaRPr lang="ja-JP" altLang="en-US" sz="2000"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11603" y="14928"/>
            <a:ext cx="2505795" cy="257369"/>
          </a:xfrm>
          <a:prstGeom prst="rect">
            <a:avLst/>
          </a:prstGeom>
          <a:noFill/>
        </p:spPr>
        <p:txBody>
          <a:bodyPr wrap="square" lIns="36000" tIns="36000" rIns="36000" bIns="36000" rtlCol="0">
            <a:noAutofit/>
          </a:bodyPr>
          <a:lstStyle/>
          <a:p>
            <a:r>
              <a:rPr lang="ja-JP" altLang="en-US" sz="1200" dirty="0">
                <a:latin typeface="Meiryo UI" panose="020B0604030504040204" pitchFamily="50" charset="-128"/>
                <a:ea typeface="Meiryo UI" panose="020B0604030504040204" pitchFamily="50" charset="-128"/>
              </a:rPr>
              <a:t>７　</a:t>
            </a:r>
            <a:r>
              <a:rPr lang="ja-JP" altLang="en-US" sz="1200" dirty="0" smtClean="0">
                <a:latin typeface="Meiryo UI" panose="020B0604030504040204" pitchFamily="50" charset="-128"/>
                <a:ea typeface="Meiryo UI" panose="020B0604030504040204" pitchFamily="50" charset="-128"/>
              </a:rPr>
              <a:t>具体的な取組と成果 （民営化）</a:t>
            </a:r>
            <a:endParaRPr lang="ja-JP" altLang="en-US" sz="1200" dirty="0">
              <a:latin typeface="Meiryo UI" panose="020B0604030504040204" pitchFamily="50" charset="-128"/>
              <a:ea typeface="Meiryo UI" panose="020B0604030504040204" pitchFamily="50" charset="-128"/>
            </a:endParaRPr>
          </a:p>
        </p:txBody>
      </p:sp>
      <p:cxnSp>
        <p:nvCxnSpPr>
          <p:cNvPr id="59" name="直線コネクタ 58"/>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正方形/長方形 42"/>
          <p:cNvSpPr/>
          <p:nvPr/>
        </p:nvSpPr>
        <p:spPr>
          <a:xfrm>
            <a:off x="145066" y="682824"/>
            <a:ext cx="2733533"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（主な改革取組経過）</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ホームベース 43"/>
          <p:cNvSpPr/>
          <p:nvPr/>
        </p:nvSpPr>
        <p:spPr>
          <a:xfrm>
            <a:off x="2863531" y="1391957"/>
            <a:ext cx="5977977" cy="1337542"/>
          </a:xfrm>
          <a:prstGeom prst="homePlate">
            <a:avLst>
              <a:gd name="adj" fmla="val 14177"/>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正方形/長方形 44"/>
          <p:cNvSpPr/>
          <p:nvPr/>
        </p:nvSpPr>
        <p:spPr>
          <a:xfrm>
            <a:off x="2915647" y="1604617"/>
            <a:ext cx="1631352" cy="46800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●粗大ごみ</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（５区）</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45"/>
          <p:cNvSpPr/>
          <p:nvPr/>
        </p:nvSpPr>
        <p:spPr>
          <a:xfrm>
            <a:off x="2926231" y="1376712"/>
            <a:ext cx="2030022" cy="32680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●退職不補充による民間委託の開始</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p:cNvSpPr/>
          <p:nvPr/>
        </p:nvSpPr>
        <p:spPr>
          <a:xfrm>
            <a:off x="5130105" y="1604617"/>
            <a:ext cx="1631352" cy="46800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●粗大ごみ</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（全区）</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正方形/長方形 57"/>
          <p:cNvSpPr/>
          <p:nvPr/>
        </p:nvSpPr>
        <p:spPr>
          <a:xfrm>
            <a:off x="5898529" y="1813349"/>
            <a:ext cx="1631352" cy="46800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●資源・容プラ・古紙衣類</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（２区）</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正方形/長方形 59"/>
          <p:cNvSpPr/>
          <p:nvPr/>
        </p:nvSpPr>
        <p:spPr>
          <a:xfrm>
            <a:off x="6669217" y="2338519"/>
            <a:ext cx="1631352" cy="46800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●普通ごみ</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（２区）</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正方形/長方形 60"/>
          <p:cNvSpPr/>
          <p:nvPr/>
        </p:nvSpPr>
        <p:spPr>
          <a:xfrm>
            <a:off x="6628301" y="2025871"/>
            <a:ext cx="1678270" cy="23589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正方形/長方形 61"/>
          <p:cNvSpPr/>
          <p:nvPr/>
        </p:nvSpPr>
        <p:spPr>
          <a:xfrm>
            <a:off x="7416373" y="1802919"/>
            <a:ext cx="1631352" cy="46800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●資源・容プラ</a:t>
            </a:r>
            <a:endParaRPr lang="en-US" altLang="ja-JP" sz="1000" strike="sngStrike"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（５区）</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正方形/長方形 62"/>
          <p:cNvSpPr/>
          <p:nvPr/>
        </p:nvSpPr>
        <p:spPr>
          <a:xfrm>
            <a:off x="6669217" y="2004076"/>
            <a:ext cx="1631352" cy="468003"/>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●古紙衣類</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p:txBody>
          <a:bodyPr/>
          <a:lstStyle/>
          <a:p>
            <a:fld id="{138CA411-231B-42B9-AF63-97A64194AA60}" type="slidenum">
              <a:rPr lang="ja-JP" altLang="en-US" smtClean="0"/>
              <a:pPr/>
              <a:t>297</a:t>
            </a:fld>
            <a:endParaRPr lang="ja-JP" altLang="en-US"/>
          </a:p>
        </p:txBody>
      </p:sp>
    </p:spTree>
    <p:extLst>
      <p:ext uri="{BB962C8B-B14F-4D97-AF65-F5344CB8AC3E}">
        <p14:creationId xmlns:p14="http://schemas.microsoft.com/office/powerpoint/2010/main" val="325334577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38"/>
          <p:cNvSpPr txBox="1"/>
          <p:nvPr/>
        </p:nvSpPr>
        <p:spPr>
          <a:xfrm>
            <a:off x="2536322"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⑦</a:t>
            </a:r>
            <a:r>
              <a:rPr lang="ja-JP" altLang="en-US" sz="2000" dirty="0" smtClean="0">
                <a:latin typeface="Meiryo UI" panose="020B0604030504040204" pitchFamily="50" charset="-128"/>
                <a:ea typeface="Meiryo UI" panose="020B0604030504040204" pitchFamily="50" charset="-128"/>
              </a:rPr>
              <a:t> 一般廃棄物（収集輸送／焼却）</a:t>
            </a:r>
            <a:endParaRPr lang="ja-JP" altLang="en-US" sz="2000"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11603" y="14928"/>
            <a:ext cx="2505795" cy="257369"/>
          </a:xfrm>
          <a:prstGeom prst="rect">
            <a:avLst/>
          </a:prstGeom>
          <a:noFill/>
        </p:spPr>
        <p:txBody>
          <a:bodyPr wrap="square" lIns="36000" tIns="36000" rIns="36000" bIns="36000" rtlCol="0">
            <a:noAutofit/>
          </a:bodyPr>
          <a:lstStyle/>
          <a:p>
            <a:r>
              <a:rPr lang="ja-JP" altLang="en-US" sz="1200" dirty="0">
                <a:latin typeface="Meiryo UI" panose="020B0604030504040204" pitchFamily="50" charset="-128"/>
                <a:ea typeface="Meiryo UI" panose="020B0604030504040204" pitchFamily="50" charset="-128"/>
              </a:rPr>
              <a:t>７　</a:t>
            </a:r>
            <a:r>
              <a:rPr lang="ja-JP" altLang="en-US" sz="1200" dirty="0" smtClean="0">
                <a:latin typeface="Meiryo UI" panose="020B0604030504040204" pitchFamily="50" charset="-128"/>
                <a:ea typeface="Meiryo UI" panose="020B0604030504040204" pitchFamily="50" charset="-128"/>
              </a:rPr>
              <a:t>具体的な取組と成果 （民営化）</a:t>
            </a:r>
            <a:endParaRPr lang="ja-JP" altLang="en-US" sz="1200" dirty="0">
              <a:latin typeface="Meiryo UI" panose="020B0604030504040204" pitchFamily="50" charset="-128"/>
              <a:ea typeface="Meiryo UI" panose="020B0604030504040204" pitchFamily="50" charset="-128"/>
            </a:endParaRPr>
          </a:p>
        </p:txBody>
      </p:sp>
      <p:sp>
        <p:nvSpPr>
          <p:cNvPr id="8" name="角丸四角形 7"/>
          <p:cNvSpPr/>
          <p:nvPr/>
        </p:nvSpPr>
        <p:spPr>
          <a:xfrm>
            <a:off x="259053" y="1048006"/>
            <a:ext cx="8603088" cy="593811"/>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収集輸送では、職員</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の退職不補充による民間委託化を</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拡大。今後継続するとともに、効率化を徹底。</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 name="直線コネクタ 8"/>
          <p:cNvCxnSpPr/>
          <p:nvPr/>
        </p:nvCxnSpPr>
        <p:spPr>
          <a:xfrm>
            <a:off x="179512" y="6759208"/>
            <a:ext cx="8640000" cy="0"/>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grpSp>
        <p:nvGrpSpPr>
          <p:cNvPr id="10" name="グループ化 9"/>
          <p:cNvGrpSpPr/>
          <p:nvPr/>
        </p:nvGrpSpPr>
        <p:grpSpPr>
          <a:xfrm>
            <a:off x="215996" y="1795709"/>
            <a:ext cx="8640000" cy="1544573"/>
            <a:chOff x="179512" y="1865211"/>
            <a:chExt cx="8640000" cy="1544573"/>
          </a:xfrm>
        </p:grpSpPr>
        <p:grpSp>
          <p:nvGrpSpPr>
            <p:cNvPr id="11" name="グループ化 113"/>
            <p:cNvGrpSpPr/>
            <p:nvPr/>
          </p:nvGrpSpPr>
          <p:grpSpPr>
            <a:xfrm>
              <a:off x="598085" y="1865211"/>
              <a:ext cx="8102414" cy="362222"/>
              <a:chOff x="627824" y="1616243"/>
              <a:chExt cx="8315307" cy="417189"/>
            </a:xfrm>
            <a:solidFill>
              <a:schemeClr val="accent1">
                <a:lumMod val="20000"/>
                <a:lumOff val="80000"/>
              </a:schemeClr>
            </a:solidFill>
          </p:grpSpPr>
          <p:sp>
            <p:nvSpPr>
              <p:cNvPr id="22" name="ホームベース 21"/>
              <p:cNvSpPr/>
              <p:nvPr/>
            </p:nvSpPr>
            <p:spPr bwMode="auto">
              <a:xfrm>
                <a:off x="627824" y="1616747"/>
                <a:ext cx="1770714" cy="414630"/>
              </a:xfrm>
              <a:prstGeom prst="homePlate">
                <a:avLst/>
              </a:prstGeom>
              <a:solidFill>
                <a:schemeClr val="bg1"/>
              </a:solidFill>
              <a:ln w="9525">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r>
                  <a:rPr lang="ja-JP" altLang="en-US" sz="1600" b="1" dirty="0">
                    <a:solidFill>
                      <a:schemeClr val="tx1"/>
                    </a:solidFill>
                    <a:latin typeface="+mn-ea"/>
                  </a:rPr>
                  <a:t>～</a:t>
                </a:r>
                <a:r>
                  <a:rPr lang="en-US" altLang="ja-JP" sz="1600" b="1" dirty="0">
                    <a:solidFill>
                      <a:schemeClr val="tx1"/>
                    </a:solidFill>
                    <a:latin typeface="+mn-ea"/>
                  </a:rPr>
                  <a:t>2011</a:t>
                </a:r>
                <a:r>
                  <a:rPr lang="ja-JP" altLang="en-US" sz="1600" b="1" dirty="0">
                    <a:solidFill>
                      <a:schemeClr val="tx1"/>
                    </a:solidFill>
                    <a:latin typeface="+mn-ea"/>
                  </a:rPr>
                  <a:t>年度</a:t>
                </a:r>
              </a:p>
            </p:txBody>
          </p:sp>
          <p:sp>
            <p:nvSpPr>
              <p:cNvPr id="23" name="山形 22"/>
              <p:cNvSpPr/>
              <p:nvPr/>
            </p:nvSpPr>
            <p:spPr bwMode="auto">
              <a:xfrm>
                <a:off x="4403912" y="1616243"/>
                <a:ext cx="2364537" cy="413606"/>
              </a:xfrm>
              <a:prstGeom prst="chevron">
                <a:avLst/>
              </a:prstGeom>
              <a:solidFill>
                <a:schemeClr val="bg2">
                  <a:lumMod val="25000"/>
                </a:schemeClr>
              </a:solidFill>
              <a:ln w="9525">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r>
                  <a:rPr lang="en-US" altLang="ja-JP" sz="1600" b="1" dirty="0">
                    <a:solidFill>
                      <a:schemeClr val="bg1"/>
                    </a:solidFill>
                    <a:latin typeface="+mn-ea"/>
                  </a:rPr>
                  <a:t>2017</a:t>
                </a:r>
                <a:r>
                  <a:rPr lang="ja-JP" altLang="en-US" sz="1600" b="1" dirty="0">
                    <a:solidFill>
                      <a:schemeClr val="bg1"/>
                    </a:solidFill>
                    <a:latin typeface="+mn-ea"/>
                  </a:rPr>
                  <a:t>～</a:t>
                </a:r>
                <a:r>
                  <a:rPr lang="en-US" altLang="ja-JP" sz="1600" b="1" dirty="0">
                    <a:solidFill>
                      <a:schemeClr val="bg1"/>
                    </a:solidFill>
                    <a:latin typeface="+mn-ea"/>
                  </a:rPr>
                  <a:t>2019</a:t>
                </a:r>
                <a:r>
                  <a:rPr lang="ja-JP" altLang="en-US" sz="1600" b="1" dirty="0">
                    <a:solidFill>
                      <a:schemeClr val="bg1"/>
                    </a:solidFill>
                    <a:latin typeface="+mn-ea"/>
                  </a:rPr>
                  <a:t>年度</a:t>
                </a:r>
                <a:endParaRPr lang="en-US" altLang="ja-JP" sz="1600" b="1" dirty="0">
                  <a:solidFill>
                    <a:schemeClr val="bg1"/>
                  </a:solidFill>
                  <a:latin typeface="+mn-ea"/>
                </a:endParaRPr>
              </a:p>
            </p:txBody>
          </p:sp>
          <p:sp>
            <p:nvSpPr>
              <p:cNvPr id="24" name="山形 23"/>
              <p:cNvSpPr/>
              <p:nvPr/>
            </p:nvSpPr>
            <p:spPr bwMode="auto">
              <a:xfrm>
                <a:off x="6578594" y="1618802"/>
                <a:ext cx="2364537" cy="414630"/>
              </a:xfrm>
              <a:prstGeom prst="chevron">
                <a:avLst/>
              </a:prstGeom>
              <a:solidFill>
                <a:schemeClr val="bg1"/>
              </a:solidFill>
              <a:ln w="9525">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Ins="36000" anchor="ctr" anchorCtr="1"/>
              <a:lstStyle/>
              <a:p>
                <a:pPr algn="ctr">
                  <a:defRPr/>
                </a:pPr>
                <a:r>
                  <a:rPr lang="ja-JP" altLang="en-US" sz="1600" b="1" dirty="0">
                    <a:solidFill>
                      <a:schemeClr val="tx1"/>
                    </a:solidFill>
                    <a:latin typeface="+mn-ea"/>
                  </a:rPr>
                  <a:t>将来形</a:t>
                </a:r>
              </a:p>
            </p:txBody>
          </p:sp>
          <p:sp>
            <p:nvSpPr>
              <p:cNvPr id="25" name="山形 24"/>
              <p:cNvSpPr/>
              <p:nvPr/>
            </p:nvSpPr>
            <p:spPr bwMode="auto">
              <a:xfrm>
                <a:off x="2214358" y="1616243"/>
                <a:ext cx="2364537" cy="414630"/>
              </a:xfrm>
              <a:prstGeom prst="chevron">
                <a:avLst/>
              </a:prstGeom>
              <a:solidFill>
                <a:schemeClr val="bg1"/>
              </a:solidFill>
              <a:ln w="9525" cmpd="thickThin">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a:defRPr/>
                </a:pPr>
                <a:r>
                  <a:rPr lang="en-US" altLang="ja-JP" sz="1600" b="1" dirty="0">
                    <a:solidFill>
                      <a:schemeClr val="tx1"/>
                    </a:solidFill>
                    <a:latin typeface="+mn-ea"/>
                  </a:rPr>
                  <a:t>2011</a:t>
                </a:r>
                <a:r>
                  <a:rPr lang="ja-JP" altLang="en-US" sz="1600" b="1" dirty="0">
                    <a:solidFill>
                      <a:schemeClr val="tx1"/>
                    </a:solidFill>
                    <a:latin typeface="+mn-ea"/>
                  </a:rPr>
                  <a:t>～</a:t>
                </a:r>
                <a:r>
                  <a:rPr lang="en-US" altLang="ja-JP" sz="1600" b="1" dirty="0">
                    <a:solidFill>
                      <a:schemeClr val="tx1"/>
                    </a:solidFill>
                    <a:latin typeface="+mn-ea"/>
                  </a:rPr>
                  <a:t>2017</a:t>
                </a:r>
                <a:r>
                  <a:rPr lang="ja-JP" altLang="en-US" sz="1600" b="1" dirty="0">
                    <a:solidFill>
                      <a:schemeClr val="tx1"/>
                    </a:solidFill>
                    <a:latin typeface="+mn-ea"/>
                  </a:rPr>
                  <a:t>年度</a:t>
                </a:r>
                <a:endParaRPr lang="en-US" altLang="ja-JP" sz="1600" b="1" dirty="0">
                  <a:solidFill>
                    <a:schemeClr val="tx1"/>
                  </a:solidFill>
                  <a:latin typeface="+mn-ea"/>
                </a:endParaRPr>
              </a:p>
            </p:txBody>
          </p:sp>
        </p:grpSp>
        <p:sp>
          <p:nvSpPr>
            <p:cNvPr id="12" name="正方形/長方形 11"/>
            <p:cNvSpPr/>
            <p:nvPr/>
          </p:nvSpPr>
          <p:spPr>
            <a:xfrm>
              <a:off x="2530018" y="2395130"/>
              <a:ext cx="1296000" cy="936104"/>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kumimoji="1" lang="ja-JP" altLang="en-US" sz="1400" b="1" dirty="0">
                  <a:solidFill>
                    <a:schemeClr val="tx1"/>
                  </a:solidFill>
                  <a:latin typeface="ＭＳ ゴシック" pitchFamily="49" charset="-128"/>
                  <a:ea typeface="ＭＳ ゴシック" pitchFamily="49" charset="-128"/>
                </a:rPr>
                <a:t>民間委託化</a:t>
              </a:r>
              <a:endParaRPr kumimoji="1" lang="en-US" altLang="ja-JP" sz="1400" b="1" dirty="0">
                <a:solidFill>
                  <a:schemeClr val="tx1"/>
                </a:solidFill>
                <a:latin typeface="ＭＳ ゴシック" pitchFamily="49" charset="-128"/>
                <a:ea typeface="ＭＳ ゴシック" pitchFamily="49" charset="-128"/>
              </a:endParaRPr>
            </a:p>
            <a:p>
              <a:pPr algn="ctr"/>
              <a:r>
                <a:rPr lang="ja-JP" altLang="en-US" sz="1400" b="1" dirty="0">
                  <a:solidFill>
                    <a:schemeClr val="tx1"/>
                  </a:solidFill>
                  <a:latin typeface="ＭＳ ゴシック" pitchFamily="49" charset="-128"/>
                  <a:ea typeface="ＭＳ ゴシック" pitchFamily="49" charset="-128"/>
                </a:rPr>
                <a:t>順次拡大</a:t>
              </a:r>
              <a:endParaRPr kumimoji="1" lang="ja-JP" altLang="en-US" sz="1050" b="1" dirty="0">
                <a:solidFill>
                  <a:schemeClr val="tx1"/>
                </a:solidFill>
                <a:latin typeface="ＭＳ ゴシック" pitchFamily="49" charset="-128"/>
                <a:ea typeface="ＭＳ ゴシック" pitchFamily="49" charset="-128"/>
              </a:endParaRPr>
            </a:p>
          </p:txBody>
        </p:sp>
        <p:cxnSp>
          <p:nvCxnSpPr>
            <p:cNvPr id="13" name="直線コネクタ 12"/>
            <p:cNvCxnSpPr/>
            <p:nvPr/>
          </p:nvCxnSpPr>
          <p:spPr>
            <a:xfrm>
              <a:off x="179512" y="2348880"/>
              <a:ext cx="8640000" cy="0"/>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a:off x="179512" y="3409784"/>
              <a:ext cx="8640000" cy="0"/>
            </a:xfrm>
            <a:prstGeom prst="line">
              <a:avLst/>
            </a:prstGeom>
            <a:ln w="19050">
              <a:prstDash val="solid"/>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6914742" y="2406625"/>
              <a:ext cx="1692208" cy="936000"/>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0" rtlCol="0" anchor="ctr" anchorCtr="0"/>
            <a:lstStyle/>
            <a:p>
              <a:pPr algn="ctr"/>
              <a:r>
                <a:rPr kumimoji="1" lang="ja-JP" altLang="en-US" sz="1400" b="1" dirty="0">
                  <a:solidFill>
                    <a:schemeClr val="tx1"/>
                  </a:solidFill>
                  <a:latin typeface="ＭＳ ゴシック" pitchFamily="49" charset="-128"/>
                  <a:ea typeface="ＭＳ ゴシック" pitchFamily="49" charset="-128"/>
                </a:rPr>
                <a:t>民間委託化</a:t>
              </a:r>
              <a:endParaRPr kumimoji="1" lang="en-US" altLang="ja-JP" sz="1400" b="1" dirty="0">
                <a:solidFill>
                  <a:schemeClr val="tx1"/>
                </a:solidFill>
                <a:latin typeface="ＭＳ ゴシック" pitchFamily="49" charset="-128"/>
                <a:ea typeface="ＭＳ ゴシック" pitchFamily="49" charset="-128"/>
              </a:endParaRPr>
            </a:p>
          </p:txBody>
        </p:sp>
        <p:sp>
          <p:nvSpPr>
            <p:cNvPr id="16" name="正方形/長方形 15"/>
            <p:cNvSpPr/>
            <p:nvPr/>
          </p:nvSpPr>
          <p:spPr>
            <a:xfrm>
              <a:off x="408599" y="2393167"/>
              <a:ext cx="1643121" cy="936104"/>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kumimoji="1" lang="ja-JP" altLang="en-US" sz="1400" b="1" dirty="0">
                  <a:solidFill>
                    <a:schemeClr val="tx1"/>
                  </a:solidFill>
                  <a:latin typeface="ＭＳ ゴシック" pitchFamily="49" charset="-128"/>
                  <a:ea typeface="ＭＳ ゴシック" pitchFamily="49" charset="-128"/>
                </a:rPr>
                <a:t>退職不補充による民間委託化の開始</a:t>
              </a:r>
            </a:p>
          </p:txBody>
        </p:sp>
        <p:cxnSp>
          <p:nvCxnSpPr>
            <p:cNvPr id="17" name="直線矢印コネクタ 16"/>
            <p:cNvCxnSpPr/>
            <p:nvPr/>
          </p:nvCxnSpPr>
          <p:spPr>
            <a:xfrm>
              <a:off x="2051720" y="2852936"/>
              <a:ext cx="360000" cy="0"/>
            </a:xfrm>
            <a:prstGeom prst="straightConnector1">
              <a:avLst/>
            </a:prstGeom>
            <a:ln w="57150">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3923968" y="2852936"/>
              <a:ext cx="360000" cy="0"/>
            </a:xfrm>
            <a:prstGeom prst="straightConnector1">
              <a:avLst/>
            </a:prstGeom>
            <a:ln w="57150">
              <a:tailEnd type="triangle" w="med" len="med"/>
            </a:ln>
          </p:spPr>
          <p:style>
            <a:lnRef idx="1">
              <a:schemeClr val="accent1"/>
            </a:lnRef>
            <a:fillRef idx="0">
              <a:schemeClr val="accent1"/>
            </a:fillRef>
            <a:effectRef idx="0">
              <a:schemeClr val="accent1"/>
            </a:effectRef>
            <a:fontRef idx="minor">
              <a:schemeClr val="tx1"/>
            </a:fontRef>
          </p:style>
        </p:cxnSp>
        <p:sp>
          <p:nvSpPr>
            <p:cNvPr id="19" name="正方形/長方形 18"/>
            <p:cNvSpPr/>
            <p:nvPr/>
          </p:nvSpPr>
          <p:spPr>
            <a:xfrm>
              <a:off x="4501378" y="2446403"/>
              <a:ext cx="1908000" cy="468000"/>
            </a:xfrm>
            <a:prstGeom prst="rect">
              <a:avLst/>
            </a:prstGeom>
            <a:solidFill>
              <a:schemeClr val="bg1"/>
            </a:solidFill>
            <a:ln w="25400" cmpd="dbl">
              <a:solidFill>
                <a:schemeClr val="accent1">
                  <a:shade val="95000"/>
                  <a:satMod val="10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400" b="1" dirty="0">
                  <a:solidFill>
                    <a:schemeClr val="tx1"/>
                  </a:solidFill>
                  <a:latin typeface="ＭＳ ゴシック" pitchFamily="49" charset="-128"/>
                  <a:ea typeface="ＭＳ ゴシック" pitchFamily="49" charset="-128"/>
                </a:rPr>
                <a:t>家庭系ごみ収集輸送事業　改革プラン</a:t>
              </a:r>
              <a:endParaRPr kumimoji="1" lang="ja-JP" altLang="en-US" sz="1400" b="1" dirty="0">
                <a:solidFill>
                  <a:schemeClr val="tx1"/>
                </a:solidFill>
                <a:latin typeface="ＭＳ ゴシック" pitchFamily="49" charset="-128"/>
                <a:ea typeface="ＭＳ ゴシック" pitchFamily="49" charset="-128"/>
              </a:endParaRPr>
            </a:p>
          </p:txBody>
        </p:sp>
        <p:sp>
          <p:nvSpPr>
            <p:cNvPr id="20" name="正方形/長方形 19"/>
            <p:cNvSpPr/>
            <p:nvPr/>
          </p:nvSpPr>
          <p:spPr>
            <a:xfrm>
              <a:off x="4420555" y="2930210"/>
              <a:ext cx="2123124" cy="452836"/>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ctr"/>
              <a:r>
                <a:rPr lang="ja-JP" altLang="en-US" sz="1200" b="1" dirty="0">
                  <a:solidFill>
                    <a:schemeClr val="tx1"/>
                  </a:solidFill>
                  <a:latin typeface="ＭＳ ゴシック" pitchFamily="49" charset="-128"/>
                  <a:ea typeface="ＭＳ ゴシック" pitchFamily="49" charset="-128"/>
                </a:rPr>
                <a:t>職員数の約</a:t>
              </a:r>
              <a:r>
                <a:rPr lang="en-US" altLang="ja-JP" sz="1200" b="1" dirty="0">
                  <a:solidFill>
                    <a:schemeClr val="tx1"/>
                  </a:solidFill>
                  <a:latin typeface="ＭＳ ゴシック" pitchFamily="49" charset="-128"/>
                  <a:ea typeface="ＭＳ ゴシック" pitchFamily="49" charset="-128"/>
                </a:rPr>
                <a:t>10</a:t>
              </a:r>
              <a:r>
                <a:rPr lang="ja-JP" altLang="en-US" sz="1200" b="1" dirty="0">
                  <a:solidFill>
                    <a:schemeClr val="tx1"/>
                  </a:solidFill>
                  <a:latin typeface="ＭＳ ゴシック" pitchFamily="49" charset="-128"/>
                  <a:ea typeface="ＭＳ ゴシック" pitchFamily="49" charset="-128"/>
                </a:rPr>
                <a:t>％相当の削減（人数にして約</a:t>
              </a:r>
              <a:r>
                <a:rPr lang="en-US" altLang="ja-JP" sz="1200" b="1" dirty="0">
                  <a:solidFill>
                    <a:schemeClr val="tx1"/>
                  </a:solidFill>
                  <a:latin typeface="ＭＳ ゴシック" pitchFamily="49" charset="-128"/>
                  <a:ea typeface="ＭＳ ゴシック" pitchFamily="49" charset="-128"/>
                </a:rPr>
                <a:t>150</a:t>
              </a:r>
              <a:r>
                <a:rPr lang="ja-JP" altLang="en-US" sz="1200" b="1" dirty="0">
                  <a:solidFill>
                    <a:schemeClr val="tx1"/>
                  </a:solidFill>
                  <a:latin typeface="ＭＳ ゴシック" pitchFamily="49" charset="-128"/>
                  <a:ea typeface="ＭＳ ゴシック" pitchFamily="49" charset="-128"/>
                </a:rPr>
                <a:t>名程度）</a:t>
              </a:r>
              <a:endParaRPr kumimoji="1" lang="ja-JP" altLang="en-US" sz="1200" b="1" dirty="0">
                <a:solidFill>
                  <a:schemeClr val="tx1"/>
                </a:solidFill>
                <a:latin typeface="ＭＳ ゴシック" pitchFamily="49" charset="-128"/>
                <a:ea typeface="ＭＳ ゴシック" pitchFamily="49" charset="-128"/>
              </a:endParaRPr>
            </a:p>
          </p:txBody>
        </p:sp>
        <p:cxnSp>
          <p:nvCxnSpPr>
            <p:cNvPr id="21" name="直線矢印コネクタ 20"/>
            <p:cNvCxnSpPr/>
            <p:nvPr/>
          </p:nvCxnSpPr>
          <p:spPr>
            <a:xfrm>
              <a:off x="6554742" y="2872068"/>
              <a:ext cx="360000" cy="0"/>
            </a:xfrm>
            <a:prstGeom prst="straightConnector1">
              <a:avLst/>
            </a:prstGeom>
            <a:ln w="57150">
              <a:tailEnd type="triangle" w="med" len="med"/>
            </a:ln>
          </p:spPr>
          <p:style>
            <a:lnRef idx="1">
              <a:schemeClr val="accent1"/>
            </a:lnRef>
            <a:fillRef idx="0">
              <a:schemeClr val="accent1"/>
            </a:fillRef>
            <a:effectRef idx="0">
              <a:schemeClr val="accent1"/>
            </a:effectRef>
            <a:fontRef idx="minor">
              <a:schemeClr val="tx1"/>
            </a:fontRef>
          </p:style>
        </p:cxnSp>
      </p:grpSp>
      <p:sp>
        <p:nvSpPr>
          <p:cNvPr id="26" name="正方形/長方形 25"/>
          <p:cNvSpPr/>
          <p:nvPr/>
        </p:nvSpPr>
        <p:spPr>
          <a:xfrm>
            <a:off x="6200820" y="4687880"/>
            <a:ext cx="265844" cy="828708"/>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a:r>
              <a:rPr kumimoji="1" lang="ja-JP" altLang="en-US" sz="1200" b="1" dirty="0">
                <a:solidFill>
                  <a:schemeClr val="tx1"/>
                </a:solidFill>
                <a:latin typeface="ＭＳ ゴシック" pitchFamily="49" charset="-128"/>
                <a:ea typeface="ＭＳ ゴシック" pitchFamily="49" charset="-128"/>
              </a:rPr>
              <a:t>委託継続</a:t>
            </a:r>
          </a:p>
        </p:txBody>
      </p:sp>
      <p:grpSp>
        <p:nvGrpSpPr>
          <p:cNvPr id="27" name="グループ化 26"/>
          <p:cNvGrpSpPr/>
          <p:nvPr/>
        </p:nvGrpSpPr>
        <p:grpSpPr>
          <a:xfrm>
            <a:off x="684346" y="3442648"/>
            <a:ext cx="7676577" cy="3204183"/>
            <a:chOff x="684346" y="3429000"/>
            <a:chExt cx="7676577" cy="3204183"/>
          </a:xfrm>
        </p:grpSpPr>
        <p:grpSp>
          <p:nvGrpSpPr>
            <p:cNvPr id="28" name="グループ化 27"/>
            <p:cNvGrpSpPr/>
            <p:nvPr/>
          </p:nvGrpSpPr>
          <p:grpSpPr>
            <a:xfrm>
              <a:off x="684346" y="3429000"/>
              <a:ext cx="7676577" cy="3204183"/>
              <a:chOff x="684346" y="3429000"/>
              <a:chExt cx="7676577" cy="3204183"/>
            </a:xfrm>
          </p:grpSpPr>
          <p:grpSp>
            <p:nvGrpSpPr>
              <p:cNvPr id="30" name="グループ化 29"/>
              <p:cNvGrpSpPr/>
              <p:nvPr/>
            </p:nvGrpSpPr>
            <p:grpSpPr>
              <a:xfrm>
                <a:off x="684346" y="3429000"/>
                <a:ext cx="7676577" cy="3204183"/>
                <a:chOff x="684346" y="3476270"/>
                <a:chExt cx="7676577" cy="3156914"/>
              </a:xfrm>
            </p:grpSpPr>
            <p:grpSp>
              <p:nvGrpSpPr>
                <p:cNvPr id="33" name="グループ化 121"/>
                <p:cNvGrpSpPr/>
                <p:nvPr/>
              </p:nvGrpSpPr>
              <p:grpSpPr>
                <a:xfrm>
                  <a:off x="684346" y="3476828"/>
                  <a:ext cx="3143200" cy="3156356"/>
                  <a:chOff x="324902" y="3260804"/>
                  <a:chExt cx="3143200" cy="3156356"/>
                </a:xfrm>
              </p:grpSpPr>
              <p:sp>
                <p:nvSpPr>
                  <p:cNvPr id="51" name="正方形/長方形 50"/>
                  <p:cNvSpPr/>
                  <p:nvPr/>
                </p:nvSpPr>
                <p:spPr>
                  <a:xfrm>
                    <a:off x="2172102" y="3260804"/>
                    <a:ext cx="1296000" cy="468000"/>
                  </a:xfrm>
                  <a:prstGeom prst="rect">
                    <a:avLst/>
                  </a:prstGeom>
                  <a:gradFill>
                    <a:gsLst>
                      <a:gs pos="0">
                        <a:schemeClr val="tx2">
                          <a:lumMod val="60000"/>
                          <a:lumOff val="40000"/>
                        </a:schemeClr>
                      </a:gs>
                      <a:gs pos="35000">
                        <a:schemeClr val="accent1">
                          <a:tint val="37000"/>
                          <a:satMod val="300000"/>
                        </a:schemeClr>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400" b="1" dirty="0">
                        <a:latin typeface="+mn-ea"/>
                      </a:rPr>
                      <a:t>民間委託</a:t>
                    </a:r>
                  </a:p>
                </p:txBody>
              </p:sp>
              <p:sp>
                <p:nvSpPr>
                  <p:cNvPr id="52" name="正方形/長方形 51"/>
                  <p:cNvSpPr/>
                  <p:nvPr/>
                </p:nvSpPr>
                <p:spPr>
                  <a:xfrm>
                    <a:off x="2172102" y="4327036"/>
                    <a:ext cx="1296000" cy="2090124"/>
                  </a:xfrm>
                  <a:prstGeom prst="rect">
                    <a:avLst/>
                  </a:prstGeom>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tLang="ja-JP" sz="1400" b="1" dirty="0">
                      <a:latin typeface="+mn-ea"/>
                    </a:endParaRPr>
                  </a:p>
                  <a:p>
                    <a:pPr algn="ctr" fontAlgn="auto">
                      <a:spcBef>
                        <a:spcPts val="0"/>
                      </a:spcBef>
                      <a:spcAft>
                        <a:spcPts val="0"/>
                      </a:spcAft>
                      <a:defRPr/>
                    </a:pPr>
                    <a:r>
                      <a:rPr lang="ja-JP" altLang="en-US" sz="1400" b="1" dirty="0">
                        <a:solidFill>
                          <a:schemeClr val="tx1"/>
                        </a:solidFill>
                        <a:latin typeface="+mn-ea"/>
                      </a:rPr>
                      <a:t>直　営</a:t>
                    </a:r>
                    <a:endParaRPr lang="en-US" altLang="ja-JP" sz="1400" b="1" dirty="0">
                      <a:solidFill>
                        <a:schemeClr val="tx1"/>
                      </a:solidFill>
                      <a:latin typeface="+mn-ea"/>
                    </a:endParaRPr>
                  </a:p>
                </p:txBody>
              </p:sp>
              <p:sp>
                <p:nvSpPr>
                  <p:cNvPr id="53" name="正方形/長方形 52"/>
                  <p:cNvSpPr/>
                  <p:nvPr/>
                </p:nvSpPr>
                <p:spPr>
                  <a:xfrm>
                    <a:off x="324902" y="3263002"/>
                    <a:ext cx="1296144" cy="3131449"/>
                  </a:xfrm>
                  <a:prstGeom prst="rect">
                    <a:avLst/>
                  </a:prstGeom>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tLang="ja-JP" sz="1400" b="1" dirty="0">
                      <a:solidFill>
                        <a:schemeClr val="tx1"/>
                      </a:solidFill>
                      <a:latin typeface="+mn-ea"/>
                    </a:endParaRPr>
                  </a:p>
                  <a:p>
                    <a:pPr algn="ctr" fontAlgn="auto">
                      <a:spcBef>
                        <a:spcPts val="0"/>
                      </a:spcBef>
                      <a:spcAft>
                        <a:spcPts val="0"/>
                      </a:spcAft>
                      <a:defRPr/>
                    </a:pPr>
                    <a:r>
                      <a:rPr lang="ja-JP" altLang="en-US" sz="1400" b="1" dirty="0">
                        <a:solidFill>
                          <a:schemeClr val="tx1"/>
                        </a:solidFill>
                        <a:latin typeface="+mn-ea"/>
                      </a:rPr>
                      <a:t>直　営</a:t>
                    </a:r>
                    <a:endParaRPr lang="en-US" altLang="ja-JP" sz="1400" b="1" dirty="0">
                      <a:solidFill>
                        <a:schemeClr val="tx1"/>
                      </a:solidFill>
                      <a:latin typeface="+mn-ea"/>
                    </a:endParaRPr>
                  </a:p>
                </p:txBody>
              </p:sp>
              <p:sp>
                <p:nvSpPr>
                  <p:cNvPr id="54" name="正方形/長方形 53"/>
                  <p:cNvSpPr/>
                  <p:nvPr/>
                </p:nvSpPr>
                <p:spPr>
                  <a:xfrm>
                    <a:off x="2172102" y="3795490"/>
                    <a:ext cx="1296000" cy="468000"/>
                  </a:xfrm>
                  <a:prstGeom prst="rect">
                    <a:avLst/>
                  </a:prstGeom>
                  <a:gradFill>
                    <a:gsLst>
                      <a:gs pos="0">
                        <a:schemeClr val="tx2">
                          <a:lumMod val="60000"/>
                          <a:lumOff val="40000"/>
                        </a:schemeClr>
                      </a:gs>
                      <a:gs pos="35000">
                        <a:schemeClr val="accent1">
                          <a:tint val="37000"/>
                          <a:satMod val="300000"/>
                        </a:schemeClr>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400" b="1" dirty="0">
                        <a:latin typeface="+mn-ea"/>
                      </a:rPr>
                      <a:t>民間委託</a:t>
                    </a:r>
                  </a:p>
                </p:txBody>
              </p:sp>
            </p:grpSp>
            <p:sp>
              <p:nvSpPr>
                <p:cNvPr id="34" name="正方形/長方形 33"/>
                <p:cNvSpPr/>
                <p:nvPr/>
              </p:nvSpPr>
              <p:spPr>
                <a:xfrm>
                  <a:off x="4777066" y="4547220"/>
                  <a:ext cx="1296000" cy="1548000"/>
                </a:xfrm>
                <a:prstGeom prst="rect">
                  <a:avLst/>
                </a:prstGeom>
                <a:solidFill>
                  <a:schemeClr val="bg1"/>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ltLang="ja-JP" sz="1400" b="1" dirty="0">
                    <a:latin typeface="+mn-ea"/>
                  </a:endParaRPr>
                </a:p>
                <a:p>
                  <a:pPr algn="ctr" fontAlgn="auto">
                    <a:spcBef>
                      <a:spcPts val="0"/>
                    </a:spcBef>
                    <a:spcAft>
                      <a:spcPts val="0"/>
                    </a:spcAft>
                    <a:defRPr/>
                  </a:pPr>
                  <a:r>
                    <a:rPr lang="ja-JP" altLang="en-US" sz="1400" b="1" dirty="0">
                      <a:solidFill>
                        <a:schemeClr val="tx1"/>
                      </a:solidFill>
                      <a:latin typeface="+mn-ea"/>
                    </a:rPr>
                    <a:t>直　営</a:t>
                  </a:r>
                  <a:endParaRPr lang="en-US" altLang="ja-JP" sz="1400" b="1" dirty="0">
                    <a:solidFill>
                      <a:schemeClr val="tx1"/>
                    </a:solidFill>
                    <a:latin typeface="+mn-ea"/>
                  </a:endParaRPr>
                </a:p>
              </p:txBody>
            </p:sp>
            <p:sp>
              <p:nvSpPr>
                <p:cNvPr id="35" name="正方形/長方形 34"/>
                <p:cNvSpPr/>
                <p:nvPr/>
              </p:nvSpPr>
              <p:spPr>
                <a:xfrm>
                  <a:off x="4777066" y="3476270"/>
                  <a:ext cx="1296000" cy="468000"/>
                </a:xfrm>
                <a:prstGeom prst="rect">
                  <a:avLst/>
                </a:prstGeom>
                <a:gradFill>
                  <a:gsLst>
                    <a:gs pos="0">
                      <a:schemeClr val="bg2">
                        <a:lumMod val="50000"/>
                      </a:schemeClr>
                    </a:gs>
                    <a:gs pos="35000">
                      <a:schemeClr val="accent1">
                        <a:tint val="37000"/>
                        <a:satMod val="300000"/>
                      </a:schemeClr>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400" b="1" dirty="0">
                      <a:latin typeface="+mn-ea"/>
                    </a:rPr>
                    <a:t>民間委託</a:t>
                  </a:r>
                </a:p>
              </p:txBody>
            </p:sp>
            <p:sp>
              <p:nvSpPr>
                <p:cNvPr id="36" name="正方形/長方形 35"/>
                <p:cNvSpPr/>
                <p:nvPr/>
              </p:nvSpPr>
              <p:spPr>
                <a:xfrm>
                  <a:off x="4777066" y="4010956"/>
                  <a:ext cx="1296000" cy="468000"/>
                </a:xfrm>
                <a:prstGeom prst="rect">
                  <a:avLst/>
                </a:prstGeom>
                <a:gradFill>
                  <a:gsLst>
                    <a:gs pos="0">
                      <a:schemeClr val="bg2">
                        <a:lumMod val="50000"/>
                      </a:schemeClr>
                    </a:gs>
                    <a:gs pos="35000">
                      <a:schemeClr val="accent1">
                        <a:tint val="37000"/>
                        <a:satMod val="300000"/>
                      </a:schemeClr>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400" b="1" dirty="0">
                      <a:latin typeface="+mn-ea"/>
                    </a:rPr>
                    <a:t>民間委託</a:t>
                  </a:r>
                </a:p>
              </p:txBody>
            </p:sp>
            <p:sp>
              <p:nvSpPr>
                <p:cNvPr id="37" name="正方形/長方形 36"/>
                <p:cNvSpPr/>
                <p:nvPr/>
              </p:nvSpPr>
              <p:spPr>
                <a:xfrm>
                  <a:off x="4777066" y="6155779"/>
                  <a:ext cx="1296000" cy="468000"/>
                </a:xfrm>
                <a:prstGeom prst="rect">
                  <a:avLst/>
                </a:prstGeom>
                <a:solidFill>
                  <a:schemeClr val="tx2">
                    <a:lumMod val="75000"/>
                  </a:schemeClr>
                </a:solidFill>
                <a:ln w="31750">
                  <a:prstDash val="sysDot"/>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400" b="1" dirty="0">
                      <a:solidFill>
                        <a:schemeClr val="bg1"/>
                      </a:solidFill>
                      <a:latin typeface="+mn-ea"/>
                    </a:rPr>
                    <a:t>効率化</a:t>
                  </a:r>
                  <a:endParaRPr lang="en-US" altLang="ja-JP" sz="1400" b="1" dirty="0">
                    <a:solidFill>
                      <a:schemeClr val="bg1"/>
                    </a:solidFill>
                    <a:latin typeface="+mn-ea"/>
                  </a:endParaRPr>
                </a:p>
                <a:p>
                  <a:pPr algn="ctr" fontAlgn="auto">
                    <a:spcBef>
                      <a:spcPts val="0"/>
                    </a:spcBef>
                    <a:spcAft>
                      <a:spcPts val="0"/>
                    </a:spcAft>
                    <a:defRPr/>
                  </a:pPr>
                  <a:r>
                    <a:rPr lang="ja-JP" altLang="en-US" sz="1400" b="1" dirty="0">
                      <a:solidFill>
                        <a:schemeClr val="bg1"/>
                      </a:solidFill>
                      <a:latin typeface="+mn-ea"/>
                    </a:rPr>
                    <a:t>（▲</a:t>
                  </a:r>
                  <a:r>
                    <a:rPr lang="en-US" altLang="ja-JP" sz="1400" b="1" dirty="0">
                      <a:solidFill>
                        <a:schemeClr val="bg1"/>
                      </a:solidFill>
                      <a:latin typeface="+mn-ea"/>
                    </a:rPr>
                    <a:t>150</a:t>
                  </a:r>
                  <a:r>
                    <a:rPr lang="ja-JP" altLang="en-US" sz="1400" b="1" dirty="0">
                      <a:solidFill>
                        <a:schemeClr val="bg1"/>
                      </a:solidFill>
                      <a:latin typeface="+mn-ea"/>
                    </a:rPr>
                    <a:t>名）</a:t>
                  </a:r>
                </a:p>
              </p:txBody>
            </p:sp>
            <p:grpSp>
              <p:nvGrpSpPr>
                <p:cNvPr id="38" name="グループ化 37"/>
                <p:cNvGrpSpPr/>
                <p:nvPr/>
              </p:nvGrpSpPr>
              <p:grpSpPr>
                <a:xfrm>
                  <a:off x="4056761" y="4605929"/>
                  <a:ext cx="529727" cy="1060704"/>
                  <a:chOff x="3674533" y="4605929"/>
                  <a:chExt cx="529727" cy="1060704"/>
                </a:xfrm>
              </p:grpSpPr>
              <p:sp>
                <p:nvSpPr>
                  <p:cNvPr id="49" name="二等辺三角形 48"/>
                  <p:cNvSpPr/>
                  <p:nvPr/>
                </p:nvSpPr>
                <p:spPr>
                  <a:xfrm rot="5400000">
                    <a:off x="3566468" y="5028841"/>
                    <a:ext cx="1060704" cy="214880"/>
                  </a:xfrm>
                  <a:prstGeom prst="triangle">
                    <a:avLst>
                      <a:gd name="adj" fmla="val 44402"/>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3674533" y="4630800"/>
                    <a:ext cx="265844" cy="961147"/>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vert="eaVert" rtlCol="0" anchor="ctr" anchorCtr="0"/>
                  <a:lstStyle/>
                  <a:p>
                    <a:pPr algn="ctr"/>
                    <a:r>
                      <a:rPr kumimoji="1" lang="ja-JP" altLang="en-US" sz="1200" b="1" dirty="0">
                        <a:solidFill>
                          <a:schemeClr val="tx1"/>
                        </a:solidFill>
                        <a:latin typeface="ＭＳ ゴシック" pitchFamily="49" charset="-128"/>
                        <a:ea typeface="ＭＳ ゴシック" pitchFamily="49" charset="-128"/>
                      </a:rPr>
                      <a:t>定数削減</a:t>
                    </a:r>
                  </a:p>
                </p:txBody>
              </p:sp>
            </p:grpSp>
            <p:sp>
              <p:nvSpPr>
                <p:cNvPr id="40" name="正方形/長方形 39"/>
                <p:cNvSpPr/>
                <p:nvPr/>
              </p:nvSpPr>
              <p:spPr>
                <a:xfrm>
                  <a:off x="7064923" y="3489628"/>
                  <a:ext cx="1296000" cy="468000"/>
                </a:xfrm>
                <a:prstGeom prst="rect">
                  <a:avLst/>
                </a:prstGeom>
                <a:gradFill>
                  <a:gsLst>
                    <a:gs pos="0">
                      <a:schemeClr val="bg2">
                        <a:lumMod val="50000"/>
                      </a:schemeClr>
                    </a:gs>
                    <a:gs pos="35000">
                      <a:schemeClr val="accent1">
                        <a:tint val="37000"/>
                        <a:satMod val="300000"/>
                      </a:schemeClr>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400" b="1" dirty="0">
                      <a:latin typeface="+mn-ea"/>
                    </a:rPr>
                    <a:t>民間委託</a:t>
                  </a:r>
                </a:p>
              </p:txBody>
            </p:sp>
            <p:sp>
              <p:nvSpPr>
                <p:cNvPr id="41" name="正方形/長方形 40"/>
                <p:cNvSpPr/>
                <p:nvPr/>
              </p:nvSpPr>
              <p:spPr>
                <a:xfrm>
                  <a:off x="7064923" y="4014789"/>
                  <a:ext cx="1296000" cy="468000"/>
                </a:xfrm>
                <a:prstGeom prst="rect">
                  <a:avLst/>
                </a:prstGeom>
                <a:gradFill>
                  <a:gsLst>
                    <a:gs pos="0">
                      <a:schemeClr val="bg2">
                        <a:lumMod val="50000"/>
                      </a:schemeClr>
                    </a:gs>
                    <a:gs pos="35000">
                      <a:schemeClr val="accent1">
                        <a:tint val="37000"/>
                        <a:satMod val="300000"/>
                      </a:schemeClr>
                    </a:gs>
                    <a:gs pos="100000">
                      <a:schemeClr val="accent1">
                        <a:tint val="15000"/>
                        <a:satMod val="350000"/>
                      </a:schemeClr>
                    </a:gs>
                  </a:gsLst>
                </a:gradFill>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400" b="1" dirty="0">
                      <a:latin typeface="+mn-ea"/>
                    </a:rPr>
                    <a:t>民間委託</a:t>
                  </a:r>
                </a:p>
              </p:txBody>
            </p:sp>
            <p:sp>
              <p:nvSpPr>
                <p:cNvPr id="43" name="正方形/長方形 42"/>
                <p:cNvSpPr/>
                <p:nvPr/>
              </p:nvSpPr>
              <p:spPr>
                <a:xfrm>
                  <a:off x="7064923" y="5081616"/>
                  <a:ext cx="1296000" cy="468000"/>
                </a:xfrm>
                <a:prstGeom prst="rect">
                  <a:avLst/>
                </a:prstGeom>
                <a:solidFill>
                  <a:schemeClr val="accent1">
                    <a:lumMod val="40000"/>
                    <a:lumOff val="60000"/>
                  </a:schemeClr>
                </a:solidFill>
                <a:ln w="31750">
                  <a:solidFill>
                    <a:schemeClr val="tx2">
                      <a:lumMod val="75000"/>
                    </a:schemeClr>
                  </a:solidFill>
                  <a:prstDash val="sysDash"/>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400" b="1" dirty="0">
                      <a:latin typeface="+mn-ea"/>
                    </a:rPr>
                    <a:t>民間委託</a:t>
                  </a:r>
                </a:p>
              </p:txBody>
            </p:sp>
            <p:sp>
              <p:nvSpPr>
                <p:cNvPr id="44" name="正方形/長方形 43"/>
                <p:cNvSpPr/>
                <p:nvPr/>
              </p:nvSpPr>
              <p:spPr>
                <a:xfrm>
                  <a:off x="7064923" y="5606380"/>
                  <a:ext cx="1296000" cy="468000"/>
                </a:xfrm>
                <a:prstGeom prst="rect">
                  <a:avLst/>
                </a:prstGeom>
                <a:solidFill>
                  <a:schemeClr val="accent1">
                    <a:lumMod val="40000"/>
                    <a:lumOff val="60000"/>
                  </a:schemeClr>
                </a:solidFill>
                <a:ln w="31750">
                  <a:solidFill>
                    <a:schemeClr val="tx2">
                      <a:lumMod val="75000"/>
                    </a:schemeClr>
                  </a:solidFill>
                  <a:prstDash val="sysDash"/>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400" b="1" dirty="0">
                      <a:latin typeface="+mn-ea"/>
                    </a:rPr>
                    <a:t>民間委託</a:t>
                  </a:r>
                </a:p>
              </p:txBody>
            </p:sp>
            <p:sp>
              <p:nvSpPr>
                <p:cNvPr id="46" name="正方形/長方形 45"/>
                <p:cNvSpPr/>
                <p:nvPr/>
              </p:nvSpPr>
              <p:spPr>
                <a:xfrm>
                  <a:off x="7064923" y="6146347"/>
                  <a:ext cx="1296000" cy="468000"/>
                </a:xfrm>
                <a:prstGeom prst="rect">
                  <a:avLst/>
                </a:prstGeom>
                <a:solidFill>
                  <a:schemeClr val="tx2">
                    <a:lumMod val="75000"/>
                  </a:schemeClr>
                </a:solidFill>
                <a:ln w="31750">
                  <a:prstDash val="sysDot"/>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400" b="1" dirty="0">
                      <a:solidFill>
                        <a:schemeClr val="bg1"/>
                      </a:solidFill>
                      <a:latin typeface="+mn-ea"/>
                    </a:rPr>
                    <a:t>効率化</a:t>
                  </a:r>
                  <a:endParaRPr lang="en-US" altLang="ja-JP" sz="1400" b="1" dirty="0">
                    <a:solidFill>
                      <a:schemeClr val="bg1"/>
                    </a:solidFill>
                    <a:latin typeface="+mn-ea"/>
                  </a:endParaRPr>
                </a:p>
                <a:p>
                  <a:pPr algn="ctr" fontAlgn="auto">
                    <a:spcBef>
                      <a:spcPts val="0"/>
                    </a:spcBef>
                    <a:spcAft>
                      <a:spcPts val="0"/>
                    </a:spcAft>
                    <a:defRPr/>
                  </a:pPr>
                  <a:r>
                    <a:rPr lang="ja-JP" altLang="en-US" sz="1400" b="1" dirty="0">
                      <a:solidFill>
                        <a:schemeClr val="bg1"/>
                      </a:solidFill>
                      <a:latin typeface="+mn-ea"/>
                    </a:rPr>
                    <a:t>（▲</a:t>
                  </a:r>
                  <a:r>
                    <a:rPr lang="en-US" altLang="ja-JP" sz="1400" b="1" dirty="0">
                      <a:solidFill>
                        <a:schemeClr val="bg1"/>
                      </a:solidFill>
                      <a:latin typeface="+mn-ea"/>
                    </a:rPr>
                    <a:t>150</a:t>
                  </a:r>
                  <a:r>
                    <a:rPr lang="ja-JP" altLang="en-US" sz="1400" b="1" dirty="0">
                      <a:solidFill>
                        <a:schemeClr val="bg1"/>
                      </a:solidFill>
                      <a:latin typeface="+mn-ea"/>
                    </a:rPr>
                    <a:t>名）</a:t>
                  </a:r>
                </a:p>
              </p:txBody>
            </p:sp>
            <p:sp>
              <p:nvSpPr>
                <p:cNvPr id="47" name="正方形/長方形 46"/>
                <p:cNvSpPr/>
                <p:nvPr/>
              </p:nvSpPr>
              <p:spPr>
                <a:xfrm>
                  <a:off x="6156176" y="5901301"/>
                  <a:ext cx="866410" cy="329990"/>
                </a:xfrm>
                <a:prstGeom prst="rect">
                  <a:avLst/>
                </a:prstGeom>
                <a:no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r>
                    <a:rPr kumimoji="1" lang="ja-JP" altLang="en-US" sz="1200" b="1" dirty="0">
                      <a:solidFill>
                        <a:schemeClr val="tx1"/>
                      </a:solidFill>
                      <a:latin typeface="ＭＳ ゴシック" pitchFamily="49" charset="-128"/>
                      <a:ea typeface="ＭＳ ゴシック" pitchFamily="49" charset="-128"/>
                    </a:rPr>
                    <a:t>効果継続</a:t>
                  </a:r>
                </a:p>
              </p:txBody>
            </p:sp>
            <p:sp>
              <p:nvSpPr>
                <p:cNvPr id="48" name="右矢印 47"/>
                <p:cNvSpPr/>
                <p:nvPr/>
              </p:nvSpPr>
              <p:spPr>
                <a:xfrm>
                  <a:off x="6271084" y="6250958"/>
                  <a:ext cx="619211" cy="301155"/>
                </a:xfrm>
                <a:prstGeom prst="rightArrow">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1" name="二等辺三角形 30"/>
              <p:cNvSpPr/>
              <p:nvPr/>
            </p:nvSpPr>
            <p:spPr>
              <a:xfrm rot="5400000">
                <a:off x="1784837" y="4980698"/>
                <a:ext cx="1087522" cy="255407"/>
              </a:xfrm>
              <a:prstGeom prst="triangle">
                <a:avLst>
                  <a:gd name="adj" fmla="val 44402"/>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二等辺三角形 31"/>
              <p:cNvSpPr/>
              <p:nvPr/>
            </p:nvSpPr>
            <p:spPr>
              <a:xfrm rot="5400000">
                <a:off x="6132783" y="4980698"/>
                <a:ext cx="1087521" cy="255407"/>
              </a:xfrm>
              <a:prstGeom prst="triangle">
                <a:avLst>
                  <a:gd name="adj" fmla="val 44402"/>
                </a:avLst>
              </a:prstGeom>
              <a:solidFill>
                <a:schemeClr val="bg2">
                  <a:lumMod val="50000"/>
                </a:schemeClr>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9" name="正方形/長方形 28"/>
            <p:cNvSpPr/>
            <p:nvPr/>
          </p:nvSpPr>
          <p:spPr>
            <a:xfrm>
              <a:off x="7064923" y="4517099"/>
              <a:ext cx="1296000" cy="475007"/>
            </a:xfrm>
            <a:prstGeom prst="rect">
              <a:avLst/>
            </a:prstGeom>
            <a:solidFill>
              <a:schemeClr val="accent1">
                <a:lumMod val="40000"/>
                <a:lumOff val="60000"/>
              </a:schemeClr>
            </a:solidFill>
            <a:ln w="31750">
              <a:solidFill>
                <a:schemeClr val="tx2">
                  <a:lumMod val="75000"/>
                </a:schemeClr>
              </a:solidFill>
              <a:prstDash val="sysDash"/>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400" b="1" dirty="0">
                  <a:latin typeface="+mn-ea"/>
                </a:rPr>
                <a:t>民間委託</a:t>
              </a:r>
            </a:p>
          </p:txBody>
        </p:sp>
      </p:grpSp>
      <p:cxnSp>
        <p:nvCxnSpPr>
          <p:cNvPr id="57" name="直線コネクタ 56"/>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5" name="正方形/長方形 54"/>
          <p:cNvSpPr/>
          <p:nvPr/>
        </p:nvSpPr>
        <p:spPr>
          <a:xfrm>
            <a:off x="145066" y="682824"/>
            <a:ext cx="1663251" cy="338554"/>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（取　　組）</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298</a:t>
            </a:fld>
            <a:endParaRPr lang="ja-JP" altLang="en-US"/>
          </a:p>
        </p:txBody>
      </p:sp>
    </p:spTree>
    <p:extLst>
      <p:ext uri="{BB962C8B-B14F-4D97-AF65-F5344CB8AC3E}">
        <p14:creationId xmlns:p14="http://schemas.microsoft.com/office/powerpoint/2010/main" val="84503454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角丸四角形 6"/>
          <p:cNvSpPr/>
          <p:nvPr/>
        </p:nvSpPr>
        <p:spPr>
          <a:xfrm>
            <a:off x="270456" y="1063303"/>
            <a:ext cx="8603089" cy="662298"/>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331472" y="1101405"/>
            <a:ext cx="8416743" cy="584775"/>
          </a:xfrm>
          <a:prstGeom prst="rect">
            <a:avLst/>
          </a:prstGeom>
        </p:spPr>
        <p:txBody>
          <a:bodyPr wrap="square">
            <a:spAutoFit/>
          </a:bodyPr>
          <a:lstStyle/>
          <a:p>
            <a:pPr marL="177800" indent="-1778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○焼却処理では、一部事務組合化にあわせ、工場建設・運営に民間活力を導入し効率的な運営を実施。</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表 12"/>
          <p:cNvGraphicFramePr>
            <a:graphicFrameLocks noGrp="1"/>
          </p:cNvGraphicFramePr>
          <p:nvPr>
            <p:extLst/>
          </p:nvPr>
        </p:nvGraphicFramePr>
        <p:xfrm>
          <a:off x="270457" y="1844897"/>
          <a:ext cx="8670969" cy="1511806"/>
        </p:xfrm>
        <a:graphic>
          <a:graphicData uri="http://schemas.openxmlformats.org/drawingml/2006/table">
            <a:tbl>
              <a:tblPr firstRow="1" bandRow="1">
                <a:tableStyleId>{5C22544A-7EE6-4342-B048-85BDC9FD1C3A}</a:tableStyleId>
              </a:tblPr>
              <a:tblGrid>
                <a:gridCol w="2872052">
                  <a:extLst>
                    <a:ext uri="{9D8B030D-6E8A-4147-A177-3AD203B41FA5}">
                      <a16:colId xmlns="" xmlns:a16="http://schemas.microsoft.com/office/drawing/2014/main" val="20001"/>
                    </a:ext>
                  </a:extLst>
                </a:gridCol>
                <a:gridCol w="5798917">
                  <a:extLst>
                    <a:ext uri="{9D8B030D-6E8A-4147-A177-3AD203B41FA5}">
                      <a16:colId xmlns="" xmlns:a16="http://schemas.microsoft.com/office/drawing/2014/main" val="20002"/>
                    </a:ext>
                  </a:extLst>
                </a:gridCol>
              </a:tblGrid>
              <a:tr h="243369">
                <a:tc>
                  <a:txBody>
                    <a:bodyPr/>
                    <a:lstStyle/>
                    <a:p>
                      <a:pPr marL="0" marR="0" indent="0" algn="ctr" defTabSz="914400" rtl="0" eaLnBrk="1" fontAlgn="auto" latinLnBrk="0" hangingPunct="1">
                        <a:lnSpc>
                          <a:spcPts val="1500"/>
                        </a:lnSpc>
                        <a:spcBef>
                          <a:spcPts val="0"/>
                        </a:spcBef>
                        <a:spcAft>
                          <a:spcPts val="0"/>
                        </a:spcAft>
                        <a:buClrTx/>
                        <a:buSzTx/>
                        <a:buFontTx/>
                        <a:buNone/>
                        <a:tabLst/>
                        <a:defRPr/>
                      </a:pPr>
                      <a:r>
                        <a:rPr kumimoji="0" lang="ja-JP" altLang="en-US" sz="12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課　　　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lnSpc>
                          <a:spcPts val="1500"/>
                        </a:lnSpc>
                      </a:pP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対応の方向性</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0000"/>
                  </a:ext>
                </a:extLst>
              </a:tr>
              <a:tr h="1229866">
                <a:tc>
                  <a:txBody>
                    <a:bodyPr/>
                    <a:lstStyle/>
                    <a:p>
                      <a:pPr>
                        <a:lnSpc>
                          <a:spcPts val="1500"/>
                        </a:lnSpc>
                      </a:pPr>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・ごみ量減に基づく焼却工場配置</a:t>
                      </a:r>
                      <a:r>
                        <a:rPr kumimoji="1" lang="ja-JP" altLang="en-US" sz="1200" b="0" strike="noStrik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の再検討</a:t>
                      </a:r>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が必要</a:t>
                      </a:r>
                    </a:p>
                    <a:p>
                      <a:pPr>
                        <a:lnSpc>
                          <a:spcPts val="1500"/>
                        </a:lnSpc>
                      </a:pPr>
                      <a:r>
                        <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・焼却工場建設のコストが</a:t>
                      </a:r>
                      <a:r>
                        <a:rPr kumimoji="1" lang="ja-JP" altLang="en-US" sz="12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大きい</a:t>
                      </a:r>
                      <a:endParaRPr kumimoji="1" lang="ja-JP" altLang="en-US" sz="12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効率化を実施しながら、周辺自治体と広域化を図る</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一部事務組合設立</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大阪市・八尾市・松原市環境施設組合設立（</a:t>
                      </a:r>
                      <a:r>
                        <a:rPr lang="en-US" altLang="ja-JP" sz="1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2015.4</a:t>
                      </a:r>
                      <a:r>
                        <a:rPr lang="ja-JP" altLang="en-US" sz="1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1"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工場運営・建設に係る技術力を確保しながら、効率的な運営を行う </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algn="l"/>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    </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民間活用</a:t>
                      </a:r>
                      <a:r>
                        <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 工場業務（運転等）の一部委託</a:t>
                      </a:r>
                      <a:endParaRPr lang="en-US" altLang="ja-JP"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 ＤＢＯ方式等の活用による一部工場の民間運営</a:t>
                      </a:r>
                      <a:endParaRPr kumimoji="1" lang="ja-JP" altLang="en-US" sz="1200" b="0" strike="dblStrike" baseline="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003"/>
                  </a:ext>
                </a:extLst>
              </a:tr>
            </a:tbl>
          </a:graphicData>
        </a:graphic>
      </p:graphicFrame>
      <p:sp>
        <p:nvSpPr>
          <p:cNvPr id="14" name="正方形/長方形 13"/>
          <p:cNvSpPr/>
          <p:nvPr/>
        </p:nvSpPr>
        <p:spPr bwMode="auto">
          <a:xfrm>
            <a:off x="6150860" y="6296181"/>
            <a:ext cx="2005013" cy="2349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dirty="0">
                <a:solidFill>
                  <a:schemeClr val="tx1"/>
                </a:solidFill>
              </a:rPr>
              <a:t>民間運営　（２工場）</a:t>
            </a:r>
            <a:r>
              <a:rPr kumimoji="0" lang="en-US" altLang="ja-JP" sz="800" dirty="0">
                <a:solidFill>
                  <a:schemeClr val="tx1"/>
                </a:solidFill>
              </a:rPr>
              <a:t>※</a:t>
            </a:r>
            <a:endParaRPr kumimoji="0" lang="ja-JP" altLang="en-US" sz="800" dirty="0">
              <a:solidFill>
                <a:schemeClr val="tx1"/>
              </a:solidFill>
            </a:endParaRPr>
          </a:p>
        </p:txBody>
      </p:sp>
      <p:sp>
        <p:nvSpPr>
          <p:cNvPr id="15" name="ホームベース 14"/>
          <p:cNvSpPr/>
          <p:nvPr/>
        </p:nvSpPr>
        <p:spPr bwMode="auto">
          <a:xfrm>
            <a:off x="1991307" y="3496949"/>
            <a:ext cx="1665593" cy="245910"/>
          </a:xfrm>
          <a:prstGeom prst="homePlate">
            <a:avLst/>
          </a:prstGeom>
          <a:solidFill>
            <a:schemeClr val="accent5">
              <a:lumMod val="20000"/>
              <a:lumOff val="80000"/>
            </a:schemeClr>
          </a:solidFill>
          <a:scene3d>
            <a:camera prst="orthographicFront"/>
            <a:lightRig rig="threePt" dir="t"/>
          </a:scene3d>
          <a:sp3d extrusionH="76200">
            <a:bevelT w="19050"/>
            <a:bevelB w="6350"/>
            <a:extrusionClr>
              <a:schemeClr val="tx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en-US" altLang="ja-JP" sz="1600" dirty="0">
                <a:solidFill>
                  <a:schemeClr val="tx1"/>
                </a:solidFill>
              </a:rPr>
              <a:t>Before</a:t>
            </a:r>
            <a:endParaRPr kumimoji="0" lang="ja-JP" altLang="en-US" sz="1600" dirty="0">
              <a:solidFill>
                <a:schemeClr val="tx1"/>
              </a:solidFill>
            </a:endParaRPr>
          </a:p>
        </p:txBody>
      </p:sp>
      <p:sp>
        <p:nvSpPr>
          <p:cNvPr id="16" name="山形 15"/>
          <p:cNvSpPr/>
          <p:nvPr/>
        </p:nvSpPr>
        <p:spPr bwMode="auto">
          <a:xfrm>
            <a:off x="3728908" y="3496704"/>
            <a:ext cx="4765548" cy="231991"/>
          </a:xfrm>
          <a:prstGeom prst="chevron">
            <a:avLst/>
          </a:prstGeom>
          <a:solidFill>
            <a:schemeClr val="accent5">
              <a:lumMod val="20000"/>
              <a:lumOff val="80000"/>
            </a:schemeClr>
          </a:solidFill>
          <a:scene3d>
            <a:camera prst="orthographicFront"/>
            <a:lightRig rig="threePt" dir="t"/>
          </a:scene3d>
          <a:sp3d extrusionH="76200">
            <a:bevelT w="19050"/>
            <a:bevelB w="6350"/>
            <a:extrusionClr>
              <a:schemeClr val="tx2">
                <a:lumMod val="40000"/>
                <a:lumOff val="60000"/>
              </a:schemeClr>
            </a:extrusionClr>
          </a:sp3d>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en-US" altLang="ja-JP" sz="1600" dirty="0">
                <a:solidFill>
                  <a:schemeClr val="tx1"/>
                </a:solidFill>
              </a:rPr>
              <a:t>After</a:t>
            </a:r>
            <a:endParaRPr kumimoji="0" lang="ja-JP" altLang="en-US" sz="1600" dirty="0">
              <a:solidFill>
                <a:schemeClr val="tx1"/>
              </a:solidFill>
            </a:endParaRPr>
          </a:p>
        </p:txBody>
      </p:sp>
      <p:sp>
        <p:nvSpPr>
          <p:cNvPr id="17" name="角丸四角形 16"/>
          <p:cNvSpPr/>
          <p:nvPr/>
        </p:nvSpPr>
        <p:spPr bwMode="auto">
          <a:xfrm>
            <a:off x="704572" y="3855356"/>
            <a:ext cx="973906" cy="241300"/>
          </a:xfrm>
          <a:prstGeom prst="round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dirty="0">
                <a:solidFill>
                  <a:schemeClr val="tx1"/>
                </a:solidFill>
              </a:rPr>
              <a:t>範　囲</a:t>
            </a:r>
          </a:p>
        </p:txBody>
      </p:sp>
      <p:sp>
        <p:nvSpPr>
          <p:cNvPr id="18" name="角丸四角形 17"/>
          <p:cNvSpPr/>
          <p:nvPr/>
        </p:nvSpPr>
        <p:spPr bwMode="auto">
          <a:xfrm>
            <a:off x="704572" y="4232812"/>
            <a:ext cx="973906" cy="241300"/>
          </a:xfrm>
          <a:prstGeom prst="round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a:solidFill>
                  <a:schemeClr val="tx1"/>
                </a:solidFill>
              </a:rPr>
              <a:t>主　体</a:t>
            </a:r>
          </a:p>
        </p:txBody>
      </p:sp>
      <p:sp>
        <p:nvSpPr>
          <p:cNvPr id="19" name="角丸四角形 18"/>
          <p:cNvSpPr/>
          <p:nvPr/>
        </p:nvSpPr>
        <p:spPr bwMode="auto">
          <a:xfrm>
            <a:off x="704572" y="4596621"/>
            <a:ext cx="973906" cy="241300"/>
          </a:xfrm>
          <a:prstGeom prst="round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a:solidFill>
                  <a:schemeClr val="tx1"/>
                </a:solidFill>
              </a:rPr>
              <a:t>工場数</a:t>
            </a:r>
          </a:p>
        </p:txBody>
      </p:sp>
      <p:sp>
        <p:nvSpPr>
          <p:cNvPr id="20" name="角丸四角形 19"/>
          <p:cNvSpPr/>
          <p:nvPr/>
        </p:nvSpPr>
        <p:spPr bwMode="auto">
          <a:xfrm>
            <a:off x="704572" y="4956331"/>
            <a:ext cx="973906" cy="1808162"/>
          </a:xfrm>
          <a:prstGeom prst="roundRect">
            <a:avLst>
              <a:gd name="adj" fmla="val 6887"/>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dirty="0">
                <a:solidFill>
                  <a:schemeClr val="tx1"/>
                </a:solidFill>
              </a:rPr>
              <a:t>運営方法</a:t>
            </a:r>
            <a:endParaRPr kumimoji="0" lang="en-US" altLang="ja-JP" sz="1200" dirty="0">
              <a:solidFill>
                <a:schemeClr val="tx1"/>
              </a:solidFill>
            </a:endParaRPr>
          </a:p>
          <a:p>
            <a:pPr algn="ctr" eaLnBrk="0" hangingPunct="0">
              <a:defRPr/>
            </a:pPr>
            <a:endParaRPr kumimoji="0" lang="en-US" altLang="ja-JP" sz="1200" dirty="0">
              <a:solidFill>
                <a:schemeClr val="tx1"/>
              </a:solidFill>
            </a:endParaRPr>
          </a:p>
          <a:p>
            <a:pPr algn="ctr" eaLnBrk="0" hangingPunct="0">
              <a:defRPr/>
            </a:pPr>
            <a:endParaRPr kumimoji="0" lang="en-US" altLang="ja-JP" sz="1200" dirty="0">
              <a:solidFill>
                <a:schemeClr val="tx1"/>
              </a:solidFill>
            </a:endParaRPr>
          </a:p>
          <a:p>
            <a:pPr algn="ctr" eaLnBrk="0" hangingPunct="0">
              <a:defRPr/>
            </a:pPr>
            <a:r>
              <a:rPr kumimoji="0" lang="ja-JP" altLang="en-US" sz="1200" dirty="0">
                <a:solidFill>
                  <a:schemeClr val="tx1"/>
                </a:solidFill>
              </a:rPr>
              <a:t>工場建設</a:t>
            </a:r>
            <a:endParaRPr kumimoji="0" lang="en-US" altLang="ja-JP" sz="1200" dirty="0">
              <a:solidFill>
                <a:schemeClr val="tx1"/>
              </a:solidFill>
            </a:endParaRPr>
          </a:p>
          <a:p>
            <a:pPr algn="ctr" eaLnBrk="0" hangingPunct="0">
              <a:defRPr/>
            </a:pPr>
            <a:r>
              <a:rPr kumimoji="0" lang="ja-JP" altLang="en-US" sz="1200" dirty="0">
                <a:solidFill>
                  <a:schemeClr val="tx1"/>
                </a:solidFill>
              </a:rPr>
              <a:t>方法</a:t>
            </a:r>
          </a:p>
        </p:txBody>
      </p:sp>
      <p:sp>
        <p:nvSpPr>
          <p:cNvPr id="21" name="正方形/長方形 20"/>
          <p:cNvSpPr/>
          <p:nvPr/>
        </p:nvSpPr>
        <p:spPr bwMode="auto">
          <a:xfrm>
            <a:off x="1985883" y="3864881"/>
            <a:ext cx="1022945" cy="23653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dirty="0">
                <a:solidFill>
                  <a:schemeClr val="tx1"/>
                </a:solidFill>
              </a:rPr>
              <a:t>大阪市域</a:t>
            </a:r>
          </a:p>
        </p:txBody>
      </p:sp>
      <p:sp>
        <p:nvSpPr>
          <p:cNvPr id="22" name="正方形/長方形 21"/>
          <p:cNvSpPr/>
          <p:nvPr/>
        </p:nvSpPr>
        <p:spPr bwMode="auto">
          <a:xfrm>
            <a:off x="1985883" y="4242337"/>
            <a:ext cx="1022945" cy="23653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a:solidFill>
                  <a:schemeClr val="tx1"/>
                </a:solidFill>
              </a:rPr>
              <a:t>大阪市</a:t>
            </a:r>
          </a:p>
        </p:txBody>
      </p:sp>
      <p:sp>
        <p:nvSpPr>
          <p:cNvPr id="23" name="正方形/長方形 22"/>
          <p:cNvSpPr/>
          <p:nvPr/>
        </p:nvSpPr>
        <p:spPr bwMode="auto">
          <a:xfrm>
            <a:off x="1985883" y="4596621"/>
            <a:ext cx="1022945" cy="23653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a:solidFill>
                  <a:schemeClr val="tx1"/>
                </a:solidFill>
              </a:rPr>
              <a:t>９工場</a:t>
            </a:r>
          </a:p>
        </p:txBody>
      </p:sp>
      <p:sp>
        <p:nvSpPr>
          <p:cNvPr id="24" name="正方形/長方形 23"/>
          <p:cNvSpPr/>
          <p:nvPr/>
        </p:nvSpPr>
        <p:spPr bwMode="auto">
          <a:xfrm>
            <a:off x="1982708" y="5367493"/>
            <a:ext cx="1022945" cy="2413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a:solidFill>
                  <a:schemeClr val="tx1"/>
                </a:solidFill>
              </a:rPr>
              <a:t>公　営</a:t>
            </a:r>
          </a:p>
        </p:txBody>
      </p:sp>
      <p:sp>
        <p:nvSpPr>
          <p:cNvPr id="25" name="正方形/長方形 24"/>
          <p:cNvSpPr/>
          <p:nvPr/>
        </p:nvSpPr>
        <p:spPr bwMode="auto">
          <a:xfrm>
            <a:off x="3957952" y="3864881"/>
            <a:ext cx="4160837" cy="23653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dirty="0">
                <a:solidFill>
                  <a:schemeClr val="tx1"/>
                </a:solidFill>
              </a:rPr>
              <a:t>大阪市、八尾市、松原市 （</a:t>
            </a:r>
            <a:r>
              <a:rPr kumimoji="0" lang="en-US" altLang="ja-JP" sz="1200" dirty="0">
                <a:solidFill>
                  <a:schemeClr val="tx1"/>
                </a:solidFill>
              </a:rPr>
              <a:t>2015.4</a:t>
            </a:r>
            <a:r>
              <a:rPr kumimoji="0" lang="ja-JP" altLang="en-US" sz="1200" dirty="0">
                <a:solidFill>
                  <a:schemeClr val="tx1"/>
                </a:solidFill>
              </a:rPr>
              <a:t>～）</a:t>
            </a:r>
          </a:p>
        </p:txBody>
      </p:sp>
      <p:sp>
        <p:nvSpPr>
          <p:cNvPr id="26" name="正方形/長方形 25"/>
          <p:cNvSpPr/>
          <p:nvPr/>
        </p:nvSpPr>
        <p:spPr bwMode="auto">
          <a:xfrm>
            <a:off x="3961127" y="4242337"/>
            <a:ext cx="4152900" cy="23653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dirty="0">
                <a:solidFill>
                  <a:schemeClr val="tx1"/>
                </a:solidFill>
              </a:rPr>
              <a:t>一部事務組合</a:t>
            </a:r>
          </a:p>
        </p:txBody>
      </p:sp>
      <p:sp>
        <p:nvSpPr>
          <p:cNvPr id="27" name="正方形/長方形 26"/>
          <p:cNvSpPr/>
          <p:nvPr/>
        </p:nvSpPr>
        <p:spPr bwMode="auto">
          <a:xfrm>
            <a:off x="3961127" y="4596621"/>
            <a:ext cx="4157662" cy="23653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dirty="0">
                <a:solidFill>
                  <a:schemeClr val="tx1"/>
                </a:solidFill>
              </a:rPr>
              <a:t>配置工場数の見直し（６工場稼働体制）　（</a:t>
            </a:r>
            <a:r>
              <a:rPr kumimoji="0" lang="en-US" altLang="ja-JP" sz="1200" dirty="0">
                <a:solidFill>
                  <a:schemeClr val="tx1"/>
                </a:solidFill>
              </a:rPr>
              <a:t>2016.3</a:t>
            </a:r>
            <a:r>
              <a:rPr kumimoji="0" lang="ja-JP" altLang="en-US" sz="1200" dirty="0">
                <a:solidFill>
                  <a:schemeClr val="tx1"/>
                </a:solidFill>
              </a:rPr>
              <a:t>～）</a:t>
            </a:r>
          </a:p>
        </p:txBody>
      </p:sp>
      <p:cxnSp>
        <p:nvCxnSpPr>
          <p:cNvPr id="28" name="直線矢印コネクタ 27"/>
          <p:cNvCxnSpPr>
            <a:stCxn id="23" idx="3"/>
            <a:endCxn id="27" idx="1"/>
          </p:cNvCxnSpPr>
          <p:nvPr/>
        </p:nvCxnSpPr>
        <p:spPr bwMode="auto">
          <a:xfrm>
            <a:off x="3008828" y="4714890"/>
            <a:ext cx="95229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a:stCxn id="24" idx="3"/>
            <a:endCxn id="44" idx="1"/>
          </p:cNvCxnSpPr>
          <p:nvPr/>
        </p:nvCxnSpPr>
        <p:spPr bwMode="auto">
          <a:xfrm flipV="1">
            <a:off x="3005653" y="5486556"/>
            <a:ext cx="1117229" cy="1587"/>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a:stCxn id="24" idx="3"/>
          </p:cNvCxnSpPr>
          <p:nvPr/>
        </p:nvCxnSpPr>
        <p:spPr bwMode="auto">
          <a:xfrm>
            <a:off x="3005653" y="5488143"/>
            <a:ext cx="1106903" cy="770329"/>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a:stCxn id="22" idx="3"/>
            <a:endCxn id="26" idx="1"/>
          </p:cNvCxnSpPr>
          <p:nvPr/>
        </p:nvCxnSpPr>
        <p:spPr bwMode="auto">
          <a:xfrm>
            <a:off x="3008828" y="4360606"/>
            <a:ext cx="952299"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a:stCxn id="21" idx="3"/>
            <a:endCxn id="25" idx="1"/>
          </p:cNvCxnSpPr>
          <p:nvPr/>
        </p:nvCxnSpPr>
        <p:spPr bwMode="auto">
          <a:xfrm>
            <a:off x="3008828" y="3983150"/>
            <a:ext cx="949124"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a:stCxn id="44" idx="3"/>
          </p:cNvCxnSpPr>
          <p:nvPr/>
        </p:nvCxnSpPr>
        <p:spPr bwMode="auto">
          <a:xfrm>
            <a:off x="5250178" y="5486556"/>
            <a:ext cx="868014" cy="809625"/>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a:stCxn id="43" idx="3"/>
            <a:endCxn id="14" idx="1"/>
          </p:cNvCxnSpPr>
          <p:nvPr/>
        </p:nvCxnSpPr>
        <p:spPr bwMode="auto">
          <a:xfrm>
            <a:off x="5212077" y="6201726"/>
            <a:ext cx="938783" cy="211930"/>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a:stCxn id="44" idx="3"/>
            <a:endCxn id="38" idx="1"/>
          </p:cNvCxnSpPr>
          <p:nvPr/>
        </p:nvCxnSpPr>
        <p:spPr bwMode="auto">
          <a:xfrm>
            <a:off x="5250178" y="5486556"/>
            <a:ext cx="905445" cy="454818"/>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6" name="直線矢印コネクタ 35"/>
          <p:cNvCxnSpPr>
            <a:stCxn id="44" idx="3"/>
            <a:endCxn id="37" idx="1"/>
          </p:cNvCxnSpPr>
          <p:nvPr/>
        </p:nvCxnSpPr>
        <p:spPr bwMode="auto">
          <a:xfrm flipV="1">
            <a:off x="5250178" y="5485762"/>
            <a:ext cx="916557" cy="794"/>
          </a:xfrm>
          <a:prstGeom prst="straightConnector1">
            <a:avLst/>
          </a:prstGeom>
          <a:ln w="190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7" name="正方形/長方形 36"/>
          <p:cNvSpPr/>
          <p:nvPr/>
        </p:nvSpPr>
        <p:spPr bwMode="auto">
          <a:xfrm>
            <a:off x="6166735" y="5365906"/>
            <a:ext cx="1989138" cy="2397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dirty="0">
                <a:solidFill>
                  <a:schemeClr val="tx1"/>
                </a:solidFill>
              </a:rPr>
              <a:t>公　営　（２工場）</a:t>
            </a:r>
          </a:p>
        </p:txBody>
      </p:sp>
      <p:sp>
        <p:nvSpPr>
          <p:cNvPr id="38" name="正方形/長方形 37"/>
          <p:cNvSpPr/>
          <p:nvPr/>
        </p:nvSpPr>
        <p:spPr bwMode="auto">
          <a:xfrm>
            <a:off x="6155623" y="5685785"/>
            <a:ext cx="1989137" cy="51117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fontAlgn="auto" hangingPunct="0">
              <a:spcBef>
                <a:spcPts val="0"/>
              </a:spcBef>
              <a:spcAft>
                <a:spcPts val="0"/>
              </a:spcAft>
              <a:defRPr/>
            </a:pPr>
            <a:r>
              <a:rPr kumimoji="0" lang="ja-JP" altLang="ja-JP" sz="1200" dirty="0">
                <a:solidFill>
                  <a:schemeClr val="tx1"/>
                </a:solidFill>
              </a:rPr>
              <a:t>一部業務（運転）の民間委託</a:t>
            </a:r>
            <a:endParaRPr kumimoji="0" lang="en-US" altLang="ja-JP" sz="1200" dirty="0">
              <a:solidFill>
                <a:schemeClr val="tx1"/>
              </a:solidFill>
            </a:endParaRPr>
          </a:p>
          <a:p>
            <a:pPr algn="ctr" eaLnBrk="0" fontAlgn="auto" hangingPunct="0">
              <a:spcBef>
                <a:spcPts val="0"/>
              </a:spcBef>
              <a:spcAft>
                <a:spcPts val="0"/>
              </a:spcAft>
              <a:defRPr/>
            </a:pPr>
            <a:r>
              <a:rPr kumimoji="0" lang="ja-JP" altLang="en-US" sz="1200" dirty="0">
                <a:solidFill>
                  <a:schemeClr val="tx1"/>
                </a:solidFill>
              </a:rPr>
              <a:t>（２工場）</a:t>
            </a:r>
            <a:endParaRPr kumimoji="0" lang="ja-JP" altLang="ja-JP" sz="1200" dirty="0">
              <a:solidFill>
                <a:schemeClr val="tx1"/>
              </a:solidFill>
            </a:endParaRPr>
          </a:p>
        </p:txBody>
      </p:sp>
      <p:sp>
        <p:nvSpPr>
          <p:cNvPr id="40" name="角丸四角形 39"/>
          <p:cNvSpPr/>
          <p:nvPr/>
        </p:nvSpPr>
        <p:spPr bwMode="auto">
          <a:xfrm>
            <a:off x="6006844" y="5076981"/>
            <a:ext cx="2271588" cy="1549673"/>
          </a:xfrm>
          <a:prstGeom prst="roundRect">
            <a:avLst>
              <a:gd name="adj" fmla="val 7878"/>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endParaRPr kumimoji="0" lang="ja-JP" altLang="en-US" sz="1200"/>
          </a:p>
        </p:txBody>
      </p:sp>
      <p:sp>
        <p:nvSpPr>
          <p:cNvPr id="41" name="正方形/長方形 40"/>
          <p:cNvSpPr/>
          <p:nvPr/>
        </p:nvSpPr>
        <p:spPr bwMode="auto">
          <a:xfrm>
            <a:off x="6222868" y="4946781"/>
            <a:ext cx="1094458" cy="250825"/>
          </a:xfrm>
          <a:prstGeom prst="rect">
            <a:avLst/>
          </a:prstGeom>
          <a:solidFill>
            <a:schemeClr val="bg1"/>
          </a:solidFill>
          <a:ln w="1905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a:solidFill>
                  <a:schemeClr val="tx1"/>
                </a:solidFill>
              </a:rPr>
              <a:t>≪運営≫</a:t>
            </a:r>
          </a:p>
        </p:txBody>
      </p:sp>
      <p:sp>
        <p:nvSpPr>
          <p:cNvPr id="43" name="正方形/長方形 42"/>
          <p:cNvSpPr/>
          <p:nvPr/>
        </p:nvSpPr>
        <p:spPr bwMode="auto">
          <a:xfrm>
            <a:off x="4112556" y="5885019"/>
            <a:ext cx="1099521" cy="63341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dirty="0">
                <a:solidFill>
                  <a:schemeClr val="tx1"/>
                </a:solidFill>
              </a:rPr>
              <a:t>ＰＦＩ・ＤＢＯ</a:t>
            </a:r>
            <a:endParaRPr kumimoji="0" lang="en-US" altLang="ja-JP" sz="1200" dirty="0">
              <a:solidFill>
                <a:schemeClr val="tx1"/>
              </a:solidFill>
            </a:endParaRPr>
          </a:p>
        </p:txBody>
      </p:sp>
      <p:sp>
        <p:nvSpPr>
          <p:cNvPr id="44" name="正方形/長方形 43"/>
          <p:cNvSpPr/>
          <p:nvPr/>
        </p:nvSpPr>
        <p:spPr bwMode="auto">
          <a:xfrm>
            <a:off x="4122882" y="5362731"/>
            <a:ext cx="1127296" cy="24765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dirty="0">
                <a:solidFill>
                  <a:schemeClr val="tx1"/>
                </a:solidFill>
              </a:rPr>
              <a:t>公　設</a:t>
            </a:r>
          </a:p>
        </p:txBody>
      </p:sp>
      <p:sp>
        <p:nvSpPr>
          <p:cNvPr id="46" name="角丸四角形 45"/>
          <p:cNvSpPr/>
          <p:nvPr/>
        </p:nvSpPr>
        <p:spPr bwMode="auto">
          <a:xfrm>
            <a:off x="3957952" y="5088093"/>
            <a:ext cx="1438275" cy="1549673"/>
          </a:xfrm>
          <a:prstGeom prst="roundRect">
            <a:avLst>
              <a:gd name="adj" fmla="val 9382"/>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endParaRPr kumimoji="0" lang="ja-JP" altLang="en-US" sz="1200"/>
          </a:p>
        </p:txBody>
      </p:sp>
      <p:sp>
        <p:nvSpPr>
          <p:cNvPr id="47" name="正方形/長方形 46"/>
          <p:cNvSpPr/>
          <p:nvPr/>
        </p:nvSpPr>
        <p:spPr bwMode="auto">
          <a:xfrm>
            <a:off x="4129402" y="4954743"/>
            <a:ext cx="1065213" cy="250825"/>
          </a:xfrm>
          <a:prstGeom prst="rect">
            <a:avLst/>
          </a:prstGeom>
          <a:solidFill>
            <a:schemeClr val="bg1"/>
          </a:solidFill>
          <a:ln w="19050" cmpd="thickThi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eaLnBrk="0" hangingPunct="0">
              <a:defRPr/>
            </a:pPr>
            <a:r>
              <a:rPr kumimoji="0" lang="ja-JP" altLang="en-US" sz="1200" dirty="0">
                <a:solidFill>
                  <a:schemeClr val="tx1"/>
                </a:solidFill>
              </a:rPr>
              <a:t>≪工場建設≫</a:t>
            </a:r>
          </a:p>
        </p:txBody>
      </p:sp>
      <p:sp>
        <p:nvSpPr>
          <p:cNvPr id="48" name="正方形/長方形 47"/>
          <p:cNvSpPr/>
          <p:nvPr/>
        </p:nvSpPr>
        <p:spPr>
          <a:xfrm>
            <a:off x="7112885" y="6606606"/>
            <a:ext cx="1860053" cy="2380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defRPr/>
            </a:pPr>
            <a:r>
              <a:rPr kumimoji="0" lang="en-US" altLang="ja-JP" sz="800" dirty="0">
                <a:solidFill>
                  <a:schemeClr val="tx1"/>
                </a:solidFill>
              </a:rPr>
              <a:t>※</a:t>
            </a:r>
            <a:r>
              <a:rPr kumimoji="0" lang="ja-JP" altLang="en-US" sz="800" dirty="0">
                <a:solidFill>
                  <a:schemeClr val="tx1"/>
                </a:solidFill>
              </a:rPr>
              <a:t>住之江工場でＤＢＯ方式を導入</a:t>
            </a:r>
          </a:p>
        </p:txBody>
      </p:sp>
      <p:sp>
        <p:nvSpPr>
          <p:cNvPr id="51" name="テキスト ボックス 50"/>
          <p:cNvSpPr txBox="1"/>
          <p:nvPr/>
        </p:nvSpPr>
        <p:spPr>
          <a:xfrm>
            <a:off x="2536322"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⑦</a:t>
            </a:r>
            <a:r>
              <a:rPr lang="ja-JP" altLang="en-US" sz="2000" dirty="0" smtClean="0">
                <a:latin typeface="Meiryo UI" panose="020B0604030504040204" pitchFamily="50" charset="-128"/>
                <a:ea typeface="Meiryo UI" panose="020B0604030504040204" pitchFamily="50" charset="-128"/>
              </a:rPr>
              <a:t> 一般廃棄物（収集輸送／焼却）</a:t>
            </a:r>
            <a:endParaRPr lang="ja-JP" altLang="en-US" sz="2000" dirty="0">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11603" y="14928"/>
            <a:ext cx="2505795" cy="257369"/>
          </a:xfrm>
          <a:prstGeom prst="rect">
            <a:avLst/>
          </a:prstGeom>
          <a:noFill/>
        </p:spPr>
        <p:txBody>
          <a:bodyPr wrap="square" lIns="36000" tIns="36000" rIns="36000" bIns="36000" rtlCol="0">
            <a:noAutofit/>
          </a:bodyPr>
          <a:lstStyle/>
          <a:p>
            <a:r>
              <a:rPr lang="ja-JP" altLang="en-US" sz="1200" dirty="0">
                <a:latin typeface="Meiryo UI" panose="020B0604030504040204" pitchFamily="50" charset="-128"/>
                <a:ea typeface="Meiryo UI" panose="020B0604030504040204" pitchFamily="50" charset="-128"/>
              </a:rPr>
              <a:t>７　</a:t>
            </a:r>
            <a:r>
              <a:rPr lang="ja-JP" altLang="en-US" sz="1200" dirty="0" smtClean="0">
                <a:latin typeface="Meiryo UI" panose="020B0604030504040204" pitchFamily="50" charset="-128"/>
                <a:ea typeface="Meiryo UI" panose="020B0604030504040204" pitchFamily="50" charset="-128"/>
              </a:rPr>
              <a:t>具体的な取組と成果 （民営化）</a:t>
            </a:r>
            <a:endParaRPr lang="ja-JP" altLang="en-US" sz="1200" dirty="0">
              <a:latin typeface="Meiryo UI" panose="020B0604030504040204" pitchFamily="50" charset="-128"/>
              <a:ea typeface="Meiryo UI" panose="020B0604030504040204" pitchFamily="50" charset="-128"/>
            </a:endParaRPr>
          </a:p>
        </p:txBody>
      </p:sp>
      <p:cxnSp>
        <p:nvCxnSpPr>
          <p:cNvPr id="45" name="直線コネクタ 44"/>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正方形/長方形 48"/>
          <p:cNvSpPr/>
          <p:nvPr/>
        </p:nvSpPr>
        <p:spPr>
          <a:xfrm>
            <a:off x="145066" y="682824"/>
            <a:ext cx="1663251" cy="338554"/>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（成　　果）</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299</a:t>
            </a:fld>
            <a:endParaRPr lang="ja-JP" altLang="en-US"/>
          </a:p>
        </p:txBody>
      </p:sp>
    </p:spTree>
    <p:extLst>
      <p:ext uri="{BB962C8B-B14F-4D97-AF65-F5344CB8AC3E}">
        <p14:creationId xmlns:p14="http://schemas.microsoft.com/office/powerpoint/2010/main" val="366108228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38"/>
          <p:cNvSpPr txBox="1"/>
          <p:nvPr/>
        </p:nvSpPr>
        <p:spPr>
          <a:xfrm>
            <a:off x="2536322"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⑦</a:t>
            </a:r>
            <a:r>
              <a:rPr lang="ja-JP" altLang="en-US" sz="2000" dirty="0" smtClean="0">
                <a:latin typeface="Meiryo UI" panose="020B0604030504040204" pitchFamily="50" charset="-128"/>
                <a:ea typeface="Meiryo UI" panose="020B0604030504040204" pitchFamily="50" charset="-128"/>
              </a:rPr>
              <a:t> 一般廃棄物（収集輸送／焼却）</a:t>
            </a:r>
            <a:endParaRPr lang="ja-JP" altLang="en-US" sz="2000"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11603" y="14928"/>
            <a:ext cx="2505795" cy="257369"/>
          </a:xfrm>
          <a:prstGeom prst="rect">
            <a:avLst/>
          </a:prstGeom>
          <a:noFill/>
        </p:spPr>
        <p:txBody>
          <a:bodyPr wrap="square" lIns="36000" tIns="36000" rIns="36000" bIns="36000" rtlCol="0">
            <a:noAutofit/>
          </a:bodyPr>
          <a:lstStyle/>
          <a:p>
            <a:r>
              <a:rPr lang="ja-JP" altLang="en-US" sz="1200" dirty="0">
                <a:latin typeface="Meiryo UI" panose="020B0604030504040204" pitchFamily="50" charset="-128"/>
                <a:ea typeface="Meiryo UI" panose="020B0604030504040204" pitchFamily="50" charset="-128"/>
              </a:rPr>
              <a:t>７　</a:t>
            </a:r>
            <a:r>
              <a:rPr lang="ja-JP" altLang="en-US" sz="1200" dirty="0" smtClean="0">
                <a:latin typeface="Meiryo UI" panose="020B0604030504040204" pitchFamily="50" charset="-128"/>
                <a:ea typeface="Meiryo UI" panose="020B0604030504040204" pitchFamily="50" charset="-128"/>
              </a:rPr>
              <a:t>具体的な取組と成果 （民営化）</a:t>
            </a:r>
            <a:endParaRPr lang="ja-JP" altLang="en-US" sz="1200" dirty="0">
              <a:latin typeface="Meiryo UI" panose="020B0604030504040204" pitchFamily="50" charset="-128"/>
              <a:ea typeface="Meiryo UI" panose="020B0604030504040204" pitchFamily="50" charset="-128"/>
            </a:endParaRPr>
          </a:p>
        </p:txBody>
      </p:sp>
      <p:sp>
        <p:nvSpPr>
          <p:cNvPr id="62" name="角丸四角形 61"/>
          <p:cNvSpPr/>
          <p:nvPr/>
        </p:nvSpPr>
        <p:spPr>
          <a:xfrm>
            <a:off x="259053" y="1103461"/>
            <a:ext cx="8603088" cy="449294"/>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○民間委託の範囲拡大などにより、収集輸送部門及び焼却部門の技能職員数を大幅に削減。</a:t>
            </a:r>
            <a:endParaRPr kumimoji="1" lang="ja-JP" altLang="en-US"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グラフ 15"/>
          <p:cNvGraphicFramePr>
            <a:graphicFrameLocks/>
          </p:cNvGraphicFramePr>
          <p:nvPr>
            <p:extLst/>
          </p:nvPr>
        </p:nvGraphicFramePr>
        <p:xfrm>
          <a:off x="247650" y="1728825"/>
          <a:ext cx="8352928" cy="4881528"/>
        </p:xfrm>
        <a:graphic>
          <a:graphicData uri="http://schemas.openxmlformats.org/drawingml/2006/chart">
            <c:chart xmlns:c="http://schemas.openxmlformats.org/drawingml/2006/chart" xmlns:r="http://schemas.openxmlformats.org/officeDocument/2006/relationships" r:id="rId2"/>
          </a:graphicData>
        </a:graphic>
      </p:graphicFrame>
      <p:cxnSp>
        <p:nvCxnSpPr>
          <p:cNvPr id="44" name="直線矢印コネクタ 43"/>
          <p:cNvCxnSpPr/>
          <p:nvPr/>
        </p:nvCxnSpPr>
        <p:spPr>
          <a:xfrm>
            <a:off x="955343" y="1928880"/>
            <a:ext cx="7192370" cy="1264696"/>
          </a:xfrm>
          <a:prstGeom prst="straightConnector1">
            <a:avLst/>
          </a:prstGeom>
          <a:ln>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4" name="Rectangle 52"/>
          <p:cNvSpPr>
            <a:spLocks noChangeArrowheads="1"/>
          </p:cNvSpPr>
          <p:nvPr/>
        </p:nvSpPr>
        <p:spPr bwMode="auto">
          <a:xfrm>
            <a:off x="1621644" y="6227694"/>
            <a:ext cx="931685" cy="216000"/>
          </a:xfrm>
          <a:prstGeom prst="rect">
            <a:avLst/>
          </a:prstGeom>
          <a:solidFill>
            <a:schemeClr val="bg1"/>
          </a:solidFill>
          <a:ln w="19050">
            <a:solidFill>
              <a:schemeClr val="tx1"/>
            </a:solidFill>
            <a:miter lim="800000"/>
            <a:headEnd/>
            <a:tailEnd/>
          </a:ln>
          <a:effectLst/>
        </p:spPr>
        <p:txBody>
          <a:bodyPr wrap="square" lIns="36000" tIns="36000" rIns="36000" bIns="36000" anchor="t" anchorCtr="0"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fontAlgn="auto">
              <a:spcBef>
                <a:spcPts val="0"/>
              </a:spcBef>
              <a:spcAft>
                <a:spcPts val="0"/>
              </a:spcAft>
              <a:defRPr sz="1000"/>
            </a:pPr>
            <a:r>
              <a:rPr lang="ja-JP" altLang="en-US" sz="800" dirty="0">
                <a:latin typeface="HGｺﾞｼｯｸM" pitchFamily="49" charset="-128"/>
                <a:ea typeface="HGｺﾞｼｯｸM" pitchFamily="49" charset="-128"/>
              </a:rPr>
              <a:t>技能職員採用凍結 </a:t>
            </a:r>
            <a:endParaRPr lang="en-US" altLang="ja-JP" sz="800" dirty="0">
              <a:latin typeface="HGｺﾞｼｯｸM" pitchFamily="49" charset="-128"/>
              <a:ea typeface="HGｺﾞｼｯｸM" pitchFamily="49" charset="-128"/>
            </a:endParaRPr>
          </a:p>
        </p:txBody>
      </p:sp>
      <p:cxnSp>
        <p:nvCxnSpPr>
          <p:cNvPr id="58" name="直線コネクタ 57"/>
          <p:cNvCxnSpPr/>
          <p:nvPr/>
        </p:nvCxnSpPr>
        <p:spPr bwMode="auto">
          <a:xfrm flipH="1">
            <a:off x="1518844" y="6169996"/>
            <a:ext cx="0" cy="384019"/>
          </a:xfrm>
          <a:prstGeom prst="line">
            <a:avLst/>
          </a:prstGeom>
          <a:ln w="25400">
            <a:solidFill>
              <a:schemeClr val="tx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p:nvPr/>
        </p:nvCxnSpPr>
        <p:spPr>
          <a:xfrm>
            <a:off x="1518844" y="6554015"/>
            <a:ext cx="792088" cy="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Text Box 11"/>
          <p:cNvSpPr txBox="1">
            <a:spLocks noChangeArrowheads="1"/>
          </p:cNvSpPr>
          <p:nvPr/>
        </p:nvSpPr>
        <p:spPr bwMode="auto">
          <a:xfrm>
            <a:off x="2727996" y="6211490"/>
            <a:ext cx="6107101" cy="459999"/>
          </a:xfrm>
          <a:prstGeom prst="rect">
            <a:avLst/>
          </a:prstGeom>
          <a:noFill/>
          <a:ln w="9525">
            <a:noFill/>
            <a:miter lim="800000"/>
            <a:headEnd/>
            <a:tailEnd/>
          </a:ln>
        </p:spPr>
        <p:txBody>
          <a:bodyPr wrap="square" lIns="90000" tIns="46800" rIns="90000" bIns="46800" anchor="ctr">
            <a:spAutoFit/>
          </a:bodyPr>
          <a:lstStyle/>
          <a:p>
            <a:pPr>
              <a:spcBef>
                <a:spcPct val="50000"/>
              </a:spcBef>
              <a:defRPr/>
            </a:pPr>
            <a:r>
              <a:rPr lang="ja-JP" altLang="en-US" sz="950" dirty="0">
                <a:solidFill>
                  <a:prstClr val="black"/>
                </a:solidFill>
                <a:latin typeface="ＭＳ Ｐゴシック"/>
              </a:rPr>
              <a:t>資料：大阪市環境局調べ。職員数は各年度の</a:t>
            </a:r>
            <a:r>
              <a:rPr lang="en-US" altLang="ja-JP" sz="950" dirty="0">
                <a:solidFill>
                  <a:prstClr val="black"/>
                </a:solidFill>
                <a:latin typeface="ＭＳ Ｐゴシック"/>
              </a:rPr>
              <a:t>4</a:t>
            </a:r>
            <a:r>
              <a:rPr lang="ja-JP" altLang="en-US" sz="950" dirty="0">
                <a:solidFill>
                  <a:prstClr val="black"/>
                </a:solidFill>
                <a:latin typeface="ＭＳ Ｐゴシック"/>
              </a:rPr>
              <a:t>月</a:t>
            </a:r>
            <a:r>
              <a:rPr lang="en-US" altLang="ja-JP" sz="950" dirty="0">
                <a:solidFill>
                  <a:prstClr val="black"/>
                </a:solidFill>
                <a:latin typeface="ＭＳ Ｐゴシック"/>
              </a:rPr>
              <a:t>1</a:t>
            </a:r>
            <a:r>
              <a:rPr lang="ja-JP" altLang="en-US" sz="950" dirty="0">
                <a:solidFill>
                  <a:prstClr val="black"/>
                </a:solidFill>
                <a:latin typeface="ＭＳ Ｐゴシック"/>
              </a:rPr>
              <a:t>日現在。</a:t>
            </a:r>
            <a:endParaRPr lang="en-US" altLang="ja-JP" sz="950" dirty="0">
              <a:solidFill>
                <a:prstClr val="black"/>
              </a:solidFill>
              <a:latin typeface="ＭＳ Ｐゴシック"/>
            </a:endParaRPr>
          </a:p>
          <a:p>
            <a:pPr>
              <a:spcBef>
                <a:spcPct val="50000"/>
              </a:spcBef>
              <a:defRPr/>
            </a:pPr>
            <a:r>
              <a:rPr lang="ja-JP" altLang="en-US" sz="950" dirty="0">
                <a:solidFill>
                  <a:prstClr val="black"/>
                </a:solidFill>
                <a:latin typeface="ＭＳ Ｐゴシック"/>
              </a:rPr>
              <a:t>　　　　</a:t>
            </a:r>
            <a:r>
              <a:rPr lang="en-US" altLang="ja-JP" sz="950" dirty="0">
                <a:solidFill>
                  <a:prstClr val="black"/>
                </a:solidFill>
                <a:latin typeface="ＭＳ Ｐゴシック"/>
              </a:rPr>
              <a:t>2015</a:t>
            </a:r>
            <a:r>
              <a:rPr lang="ja-JP" altLang="en-US" sz="950" dirty="0">
                <a:solidFill>
                  <a:prstClr val="black"/>
                </a:solidFill>
                <a:latin typeface="ＭＳ Ｐゴシック"/>
              </a:rPr>
              <a:t>年度以降の焼却部門の技能職員数は大阪市・八尾市・松原市環境施設組合の職員数を参考として記載。</a:t>
            </a:r>
            <a:endParaRPr lang="en-US" altLang="ja-JP" sz="950" dirty="0">
              <a:solidFill>
                <a:prstClr val="black"/>
              </a:solidFill>
              <a:latin typeface="ＭＳ Ｐゴシック"/>
            </a:endParaRPr>
          </a:p>
        </p:txBody>
      </p:sp>
      <p:cxnSp>
        <p:nvCxnSpPr>
          <p:cNvPr id="19" name="直線コネクタ 18"/>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正方形/長方形 14"/>
          <p:cNvSpPr/>
          <p:nvPr/>
        </p:nvSpPr>
        <p:spPr>
          <a:xfrm>
            <a:off x="145066" y="682824"/>
            <a:ext cx="1663251" cy="338554"/>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（成　　果）</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Rectangle 12"/>
          <p:cNvSpPr>
            <a:spLocks noChangeArrowheads="1"/>
          </p:cNvSpPr>
          <p:nvPr/>
        </p:nvSpPr>
        <p:spPr bwMode="auto">
          <a:xfrm>
            <a:off x="6343798" y="2214454"/>
            <a:ext cx="2470664" cy="666370"/>
          </a:xfrm>
          <a:prstGeom prst="rect">
            <a:avLst/>
          </a:prstGeom>
          <a:noFill/>
          <a:ln w="9525">
            <a:noFill/>
            <a:miter lim="800000"/>
            <a:headEnd/>
            <a:tailEnd/>
          </a:ln>
        </p:spPr>
        <p:txBody>
          <a:bodyPr/>
          <a:lstStyle/>
          <a:p>
            <a:pPr algn="ctr" eaLnBrk="0" hangingPunct="0">
              <a:spcAft>
                <a:spcPts val="600"/>
              </a:spcAft>
            </a:pPr>
            <a:r>
              <a:rPr lang="ja-JP" altLang="en-US" sz="1400" b="1" dirty="0" smtClean="0">
                <a:latin typeface="ＭＳ Ｐゴシック" charset="-128"/>
              </a:rPr>
              <a:t>技能</a:t>
            </a:r>
            <a:r>
              <a:rPr lang="ja-JP" altLang="en-US" sz="1400" b="1" dirty="0">
                <a:latin typeface="ＭＳ Ｐゴシック" charset="-128"/>
              </a:rPr>
              <a:t>職員約</a:t>
            </a:r>
            <a:r>
              <a:rPr lang="en-US" altLang="ja-JP" sz="1400" b="1" dirty="0">
                <a:latin typeface="ＭＳ Ｐゴシック" charset="-128"/>
              </a:rPr>
              <a:t>1,200</a:t>
            </a:r>
            <a:r>
              <a:rPr lang="ja-JP" altLang="en-US" sz="1400" b="1" dirty="0">
                <a:latin typeface="ＭＳ Ｐゴシック" charset="-128"/>
              </a:rPr>
              <a:t>人</a:t>
            </a:r>
            <a:r>
              <a:rPr lang="ja-JP" altLang="en-US" sz="1400" b="1" dirty="0" smtClean="0">
                <a:latin typeface="ＭＳ Ｐゴシック" charset="-128"/>
              </a:rPr>
              <a:t>減少</a:t>
            </a:r>
            <a:endParaRPr lang="en-US" altLang="ja-JP" sz="1400" b="1" dirty="0" smtClean="0">
              <a:latin typeface="ＭＳ Ｐゴシック" charset="-128"/>
            </a:endParaRPr>
          </a:p>
          <a:p>
            <a:pPr algn="ctr" eaLnBrk="0" hangingPunct="0">
              <a:spcAft>
                <a:spcPts val="600"/>
              </a:spcAft>
            </a:pPr>
            <a:r>
              <a:rPr lang="ja-JP" altLang="en-US" sz="1600" b="1" dirty="0" smtClean="0">
                <a:latin typeface="ＭＳ Ｐゴシック" charset="-128"/>
              </a:rPr>
              <a:t>（約４割減）</a:t>
            </a:r>
            <a:endParaRPr lang="en-US" altLang="ja-JP" sz="1600" b="1" dirty="0">
              <a:latin typeface="ＭＳ Ｐゴシック"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300</a:t>
            </a:fld>
            <a:endParaRPr lang="ja-JP" altLang="en-US"/>
          </a:p>
        </p:txBody>
      </p:sp>
    </p:spTree>
    <p:extLst>
      <p:ext uri="{BB962C8B-B14F-4D97-AF65-F5344CB8AC3E}">
        <p14:creationId xmlns:p14="http://schemas.microsoft.com/office/powerpoint/2010/main" val="3619303391"/>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角丸四角形 19"/>
          <p:cNvSpPr/>
          <p:nvPr/>
        </p:nvSpPr>
        <p:spPr>
          <a:xfrm>
            <a:off x="5280603" y="2521674"/>
            <a:ext cx="3421328" cy="3792040"/>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9" name="直線コネクタ 18"/>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a:xfrm>
            <a:off x="300244" y="2521674"/>
            <a:ext cx="3966956" cy="3792040"/>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331472" y="1135957"/>
            <a:ext cx="8648755" cy="1231106"/>
          </a:xfrm>
          <a:prstGeom prst="rect">
            <a:avLst/>
          </a:prstGeom>
        </p:spPr>
        <p:txBody>
          <a:bodyPr wrap="square">
            <a:spAutoFit/>
          </a:bodyPr>
          <a:lstStyle/>
          <a:p>
            <a:pPr marL="180975" indent="-180975">
              <a:spcAft>
                <a:spcPts val="1200"/>
              </a:spcAft>
              <a:tabLst>
                <a:tab pos="180975" algn="l"/>
              </a:tabLst>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○卸売市場は、少子高齢、消費者ニーズの多様化、流通構造の変化などの環境の中、取扱量は減少傾向となっており、合理化、高度化への取り組みが求められている。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spcAft>
                <a:spcPts val="1200"/>
              </a:spcAft>
              <a:tabLst>
                <a:tab pos="180975" algn="l"/>
              </a:tabLst>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○そのため、流通の効率化やより高度な品質管理を実現するため、市場の規模や特徴に合わせて経営形態や経営改善に向けた見直しが必要</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284971" y="2738197"/>
            <a:ext cx="2061264" cy="338554"/>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当初</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の方向性）</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5283209" y="2705344"/>
            <a:ext cx="2830286"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現在の状況）</a:t>
            </a:r>
            <a:r>
              <a:rPr lang="ja-JP" altLang="en-US" sz="11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100" b="1"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年度末）</a:t>
            </a:r>
            <a:endParaRPr kumimoji="1" lang="en-US" altLang="ja-JP" sz="11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361237" y="3084987"/>
            <a:ext cx="3746306" cy="3139321"/>
          </a:xfrm>
          <a:prstGeom prst="rect">
            <a:avLst/>
          </a:prstGeom>
          <a:noFill/>
        </p:spPr>
        <p:txBody>
          <a:bodyPr wrap="square" rtlCol="0">
            <a:spAutoFit/>
          </a:bodyPr>
          <a:lstStyle/>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上記に対応するためには、民間の創意工夫により、</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流通の変化に対し、柔軟な対応を図り、市場機能を十分発揮できるようにすることが効果的である</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「大阪府戦略本部会議」（</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2010.2</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指定管理者制度導入については、効果的な制度を設計し、適切な者を指定管理者とするのに時間を要することを踏まえ、</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2012</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年度を目途に導入する。</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府市統合本部会議」（</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2012.6)</a:t>
            </a:r>
          </a:p>
          <a:p>
            <a:pPr marL="266700" indent="-266700"/>
            <a:r>
              <a:rPr lang="ja-JP" altLang="en-US" sz="1300" dirty="0">
                <a:latin typeface="Meiryo UI" panose="020B0604030504040204" pitchFamily="50" charset="-128"/>
                <a:ea typeface="Meiryo UI" panose="020B0604030504040204" pitchFamily="50" charset="-128"/>
                <a:cs typeface="Meiryo UI" panose="020B0604030504040204" pitchFamily="50" charset="-128"/>
              </a:rPr>
              <a:t>　→中央卸売市場としての役割・機能を果たすため、府市</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市場（府市場、市本場、市東部市場、市南港市場）それぞれにおいて「運営の効率化」「競争力の強化」に取り組むことを確認。</a:t>
            </a:r>
          </a:p>
          <a:p>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ホームベース 14"/>
          <p:cNvSpPr/>
          <p:nvPr/>
        </p:nvSpPr>
        <p:spPr>
          <a:xfrm>
            <a:off x="4443245" y="3036646"/>
            <a:ext cx="651269" cy="2304608"/>
          </a:xfrm>
          <a:prstGeom prst="homePlate">
            <a:avLst>
              <a:gd name="adj" fmla="val 9671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45066" y="746324"/>
            <a:ext cx="1663251" cy="338554"/>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（背　　景）</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2536322" y="72242"/>
            <a:ext cx="5488562"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rPr>
              <a:t>⑧</a:t>
            </a:r>
            <a:r>
              <a:rPr lang="ja-JP" altLang="en-US" sz="2000" dirty="0">
                <a:latin typeface="Meiryo UI" panose="020B0604030504040204" pitchFamily="50" charset="-128"/>
                <a:ea typeface="Meiryo UI" panose="020B0604030504040204" pitchFamily="50" charset="-128"/>
              </a:rPr>
              <a:t>中央</a:t>
            </a:r>
            <a:r>
              <a:rPr lang="ja-JP" altLang="en-US" sz="2000" dirty="0" smtClean="0">
                <a:latin typeface="Meiryo UI" panose="020B0604030504040204" pitchFamily="50" charset="-128"/>
                <a:ea typeface="Meiryo UI" panose="020B0604030504040204" pitchFamily="50" charset="-128"/>
              </a:rPr>
              <a:t>卸売市場 </a:t>
            </a:r>
            <a:r>
              <a:rPr lang="en-US" altLang="ja-JP" sz="2000" dirty="0" smtClean="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府</a:t>
            </a:r>
            <a:r>
              <a:rPr lang="en-US" altLang="ja-JP" sz="2000" dirty="0" smtClean="0">
                <a:latin typeface="Meiryo UI" panose="020B0604030504040204" pitchFamily="50" charset="-128"/>
                <a:ea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1603" y="14928"/>
            <a:ext cx="2505795" cy="257369"/>
          </a:xfrm>
          <a:prstGeom prst="rect">
            <a:avLst/>
          </a:prstGeom>
          <a:noFill/>
        </p:spPr>
        <p:txBody>
          <a:bodyPr wrap="square" lIns="36000" tIns="36000" rIns="36000" bIns="36000" rtlCol="0">
            <a:noAutofit/>
          </a:bodyPr>
          <a:lstStyle/>
          <a:p>
            <a:r>
              <a:rPr lang="ja-JP" altLang="en-US" sz="1200" dirty="0">
                <a:latin typeface="Meiryo UI" panose="020B0604030504040204" pitchFamily="50" charset="-128"/>
                <a:ea typeface="Meiryo UI" panose="020B0604030504040204" pitchFamily="50" charset="-128"/>
              </a:rPr>
              <a:t>７　</a:t>
            </a:r>
            <a:r>
              <a:rPr lang="ja-JP" altLang="en-US" sz="1200" dirty="0" smtClean="0">
                <a:latin typeface="Meiryo UI" panose="020B0604030504040204" pitchFamily="50" charset="-128"/>
                <a:ea typeface="Meiryo UI" panose="020B0604030504040204" pitchFamily="50" charset="-128"/>
              </a:rPr>
              <a:t>具体的な取組と成果 （民営化）</a:t>
            </a:r>
            <a:endParaRPr lang="ja-JP" altLang="en-US" sz="12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5399314" y="3109853"/>
            <a:ext cx="3164116" cy="1908215"/>
          </a:xfrm>
          <a:prstGeom prst="rect">
            <a:avLst/>
          </a:prstGeom>
          <a:noFill/>
          <a:ln w="12700">
            <a:solidFill>
              <a:schemeClr val="accent6">
                <a:lumMod val="75000"/>
              </a:schemeClr>
            </a:solidFill>
            <a:prstDash val="dash"/>
          </a:ln>
        </p:spPr>
        <p:txBody>
          <a:bodyPr wrap="square" rtlCol="0">
            <a:spAutoFit/>
          </a:bodyPr>
          <a:lstStyle/>
          <a:p>
            <a:pPr indent="-17780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indent="-17780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2012</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から指定管理者制度を</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導入</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indent="-17780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中央卸売市場として全国初。</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indent="-177800"/>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（期間：</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2012</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月）　</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indent="-17780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・利用料金制</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indent="-17780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・指定管理者独自の取り組みとしての</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indent="-17780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活性化事業の導入</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indent="-17780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・府に納付金の収入</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有</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spcAft>
                <a:spcPts val="1200"/>
              </a:spcAft>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p>
        </p:txBody>
      </p:sp>
      <p:sp>
        <p:nvSpPr>
          <p:cNvPr id="23" name="テキスト ボックス 22"/>
          <p:cNvSpPr txBox="1"/>
          <p:nvPr/>
        </p:nvSpPr>
        <p:spPr>
          <a:xfrm>
            <a:off x="5263613" y="4864179"/>
            <a:ext cx="3438318" cy="1107996"/>
          </a:xfrm>
          <a:prstGeom prst="rect">
            <a:avLst/>
          </a:prstGeom>
          <a:noFill/>
        </p:spPr>
        <p:txBody>
          <a:bodyPr wrap="square" rtlCol="0">
            <a:spAutoFit/>
          </a:bodyPr>
          <a:lstStyle/>
          <a:p>
            <a:pPr indent="-17780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indent="-177800"/>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2017</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から指定管理者制度第</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期が</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indent="-177800"/>
            <a:r>
              <a:rPr lang="ja-JP" altLang="en-US" sz="1300" dirty="0">
                <a:latin typeface="Meiryo UI" panose="020B0604030504040204" pitchFamily="50" charset="-128"/>
                <a:ea typeface="Meiryo UI" panose="020B0604030504040204" pitchFamily="50" charset="-128"/>
                <a:cs typeface="Meiryo UI" panose="020B0604030504040204" pitchFamily="50" charset="-128"/>
              </a:rPr>
              <a:t>　スタート。</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indent="-177800"/>
            <a:r>
              <a:rPr lang="ja-JP" altLang="en-US" sz="1300" dirty="0">
                <a:latin typeface="Meiryo UI" panose="020B0604030504040204" pitchFamily="50" charset="-128"/>
                <a:ea typeface="Meiryo UI" panose="020B0604030504040204" pitchFamily="50" charset="-128"/>
                <a:cs typeface="Meiryo UI" panose="020B0604030504040204" pitchFamily="50" charset="-128"/>
              </a:rPr>
              <a:t>　 （期間：</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月</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spcAft>
                <a:spcPts val="1200"/>
              </a:spcAft>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301</a:t>
            </a:fld>
            <a:endParaRPr lang="ja-JP" altLang="en-US"/>
          </a:p>
        </p:txBody>
      </p:sp>
    </p:spTree>
    <p:extLst>
      <p:ext uri="{BB962C8B-B14F-4D97-AF65-F5344CB8AC3E}">
        <p14:creationId xmlns:p14="http://schemas.microsoft.com/office/powerpoint/2010/main" val="395947370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70457" y="1029076"/>
            <a:ext cx="8723418" cy="770546"/>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331472" y="1118845"/>
            <a:ext cx="8498203" cy="584775"/>
          </a:xfrm>
          <a:prstGeom prst="rect">
            <a:avLst/>
          </a:prstGeom>
        </p:spPr>
        <p:txBody>
          <a:bodyPr wrap="square">
            <a:spAutoFit/>
          </a:bodyPr>
          <a:lstStyle/>
          <a:p>
            <a:pPr marL="177800" indent="-1778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指定管理者の導入は、民間の活力やノウハウにより市場の活性化、コスト削減を図ることができた。</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特に施設の修繕や市場利用者のサービス向上に効果を上げている。</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331472" y="1868110"/>
            <a:ext cx="8812528" cy="1554272"/>
          </a:xfrm>
          <a:prstGeom prst="rect">
            <a:avLst/>
          </a:prstGeom>
          <a:noFill/>
          <a:ln>
            <a:noFill/>
          </a:ln>
        </p:spPr>
        <p:txBody>
          <a:bodyPr wrap="square" rtlCol="0">
            <a:spAutoFit/>
          </a:bodyPr>
          <a:lstStyle/>
          <a:p>
            <a:pPr>
              <a:lnSpc>
                <a:spcPts val="1800"/>
              </a:lnSpc>
              <a:spcAft>
                <a:spcPts val="600"/>
              </a:spcAft>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■指定管理者による管理運営期間 第</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期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指定管理者による管理運営</a:t>
            </a:r>
            <a:r>
              <a:rPr lang="ja-JP" altLang="en-US" sz="14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期間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第</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期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2022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31</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年間）</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■指定管理者制度導入の効果</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・人件費や委託料等のコスト削減に取り組むとともに収入</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の確保（利用料金の滞納者ゼロ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）に努め、当初提案額</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を大きく上回る財源を生み出し、市場に投資（活性化事業費、修繕費）</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・契約納付金約</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616</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百万円を上回る額（納付金</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Ⅱ</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）を府に納付</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340430" y="3362367"/>
            <a:ext cx="8226016" cy="307777"/>
          </a:xfrm>
          <a:prstGeom prst="rect">
            <a:avLst/>
          </a:prstGeom>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■効果額（税抜）：第</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期指定</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管理者制度の効果額</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単位：千円　）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正方形/長方形 12"/>
          <p:cNvSpPr/>
          <p:nvPr/>
        </p:nvSpPr>
        <p:spPr>
          <a:xfrm>
            <a:off x="145066" y="653796"/>
            <a:ext cx="1663251" cy="338554"/>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（成　　果）</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2536322"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⑧</a:t>
            </a:r>
            <a:r>
              <a:rPr lang="ja-JP" altLang="en-US" sz="2000" dirty="0" smtClean="0">
                <a:latin typeface="Meiryo UI" panose="020B0604030504040204" pitchFamily="50" charset="-128"/>
                <a:ea typeface="Meiryo UI" panose="020B0604030504040204" pitchFamily="50" charset="-128"/>
              </a:rPr>
              <a:t> 中央卸売市場 </a:t>
            </a:r>
            <a:r>
              <a:rPr lang="en-US" altLang="ja-JP" sz="2000" dirty="0" smtClean="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府</a:t>
            </a:r>
            <a:r>
              <a:rPr lang="en-US" altLang="ja-JP" sz="2000" dirty="0" smtClean="0">
                <a:latin typeface="Meiryo UI" panose="020B0604030504040204" pitchFamily="50" charset="-128"/>
                <a:ea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endParaRPr>
          </a:p>
        </p:txBody>
      </p:sp>
      <p:sp>
        <p:nvSpPr>
          <p:cNvPr id="18" name="テキスト ボックス 17"/>
          <p:cNvSpPr txBox="1"/>
          <p:nvPr/>
        </p:nvSpPr>
        <p:spPr>
          <a:xfrm>
            <a:off x="11603" y="14928"/>
            <a:ext cx="2505795" cy="257369"/>
          </a:xfrm>
          <a:prstGeom prst="rect">
            <a:avLst/>
          </a:prstGeom>
          <a:noFill/>
        </p:spPr>
        <p:txBody>
          <a:bodyPr wrap="square" lIns="36000" tIns="36000" rIns="36000" bIns="36000" rtlCol="0">
            <a:noAutofit/>
          </a:bodyPr>
          <a:lstStyle/>
          <a:p>
            <a:r>
              <a:rPr lang="ja-JP" altLang="en-US" sz="1200" dirty="0">
                <a:latin typeface="Meiryo UI" panose="020B0604030504040204" pitchFamily="50" charset="-128"/>
                <a:ea typeface="Meiryo UI" panose="020B0604030504040204" pitchFamily="50" charset="-128"/>
              </a:rPr>
              <a:t>７　</a:t>
            </a:r>
            <a:r>
              <a:rPr lang="ja-JP" altLang="en-US" sz="1200" dirty="0" smtClean="0">
                <a:latin typeface="Meiryo UI" panose="020B0604030504040204" pitchFamily="50" charset="-128"/>
                <a:ea typeface="Meiryo UI" panose="020B0604030504040204" pitchFamily="50" charset="-128"/>
              </a:rPr>
              <a:t>具体的な取組と成果 （民営化）</a:t>
            </a:r>
            <a:endParaRPr lang="ja-JP" altLang="en-US" sz="1200" dirty="0">
              <a:latin typeface="Meiryo UI" panose="020B0604030504040204" pitchFamily="50" charset="-128"/>
              <a:ea typeface="Meiryo UI" panose="020B0604030504040204" pitchFamily="50" charset="-128"/>
            </a:endParaRPr>
          </a:p>
        </p:txBody>
      </p:sp>
      <p:graphicFrame>
        <p:nvGraphicFramePr>
          <p:cNvPr id="7" name="表 6"/>
          <p:cNvGraphicFramePr>
            <a:graphicFrameLocks noGrp="1"/>
          </p:cNvGraphicFramePr>
          <p:nvPr>
            <p:extLst/>
          </p:nvPr>
        </p:nvGraphicFramePr>
        <p:xfrm>
          <a:off x="743336" y="3752798"/>
          <a:ext cx="7402288" cy="1706880"/>
        </p:xfrm>
        <a:graphic>
          <a:graphicData uri="http://schemas.openxmlformats.org/drawingml/2006/table">
            <a:tbl>
              <a:tblPr firstRow="1" bandRow="1">
                <a:tableStyleId>{93296810-A885-4BE3-A3E7-6D5BEEA58F35}</a:tableStyleId>
              </a:tblPr>
              <a:tblGrid>
                <a:gridCol w="1274518">
                  <a:extLst>
                    <a:ext uri="{9D8B030D-6E8A-4147-A177-3AD203B41FA5}">
                      <a16:colId xmlns="" xmlns:a16="http://schemas.microsoft.com/office/drawing/2014/main" val="20000"/>
                    </a:ext>
                  </a:extLst>
                </a:gridCol>
                <a:gridCol w="1021295">
                  <a:extLst>
                    <a:ext uri="{9D8B030D-6E8A-4147-A177-3AD203B41FA5}">
                      <a16:colId xmlns="" xmlns:a16="http://schemas.microsoft.com/office/drawing/2014/main" val="20001"/>
                    </a:ext>
                  </a:extLst>
                </a:gridCol>
                <a:gridCol w="1021295">
                  <a:extLst>
                    <a:ext uri="{9D8B030D-6E8A-4147-A177-3AD203B41FA5}">
                      <a16:colId xmlns="" xmlns:a16="http://schemas.microsoft.com/office/drawing/2014/main" val="20002"/>
                    </a:ext>
                  </a:extLst>
                </a:gridCol>
                <a:gridCol w="1021295">
                  <a:extLst>
                    <a:ext uri="{9D8B030D-6E8A-4147-A177-3AD203B41FA5}">
                      <a16:colId xmlns="" xmlns:a16="http://schemas.microsoft.com/office/drawing/2014/main" val="20003"/>
                    </a:ext>
                  </a:extLst>
                </a:gridCol>
                <a:gridCol w="1021295">
                  <a:extLst>
                    <a:ext uri="{9D8B030D-6E8A-4147-A177-3AD203B41FA5}">
                      <a16:colId xmlns="" xmlns:a16="http://schemas.microsoft.com/office/drawing/2014/main" val="20004"/>
                    </a:ext>
                  </a:extLst>
                </a:gridCol>
                <a:gridCol w="1021295">
                  <a:extLst>
                    <a:ext uri="{9D8B030D-6E8A-4147-A177-3AD203B41FA5}">
                      <a16:colId xmlns="" xmlns:a16="http://schemas.microsoft.com/office/drawing/2014/main" val="20005"/>
                    </a:ext>
                  </a:extLst>
                </a:gridCol>
                <a:gridCol w="1021295">
                  <a:extLst>
                    <a:ext uri="{9D8B030D-6E8A-4147-A177-3AD203B41FA5}">
                      <a16:colId xmlns="" xmlns:a16="http://schemas.microsoft.com/office/drawing/2014/main" val="20006"/>
                    </a:ext>
                  </a:extLst>
                </a:gridCol>
              </a:tblGrid>
              <a:tr h="292956">
                <a:tc rowSpan="2">
                  <a:txBody>
                    <a:bodyPr/>
                    <a:lstStyle/>
                    <a:p>
                      <a:endParaRPr kumimoji="1" lang="ja-JP" altLang="en-US" dirty="0"/>
                    </a:p>
                  </a:txBody>
                  <a:tcPr/>
                </a:tc>
                <a:tc rowSpan="2">
                  <a:txBody>
                    <a:bodyPr/>
                    <a:lstStyle/>
                    <a:p>
                      <a:pPr algn="ctr"/>
                      <a:r>
                        <a:rPr kumimoji="1" lang="ja-JP" altLang="en-US" sz="14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契約額</a:t>
                      </a:r>
                      <a:endParaRPr kumimoji="1" lang="ja-JP" altLang="en-US"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gridSpan="5">
                  <a:txBody>
                    <a:bodyPr/>
                    <a:lstStyle/>
                    <a:p>
                      <a:pPr algn="ctr"/>
                      <a:r>
                        <a:rPr kumimoji="1" lang="ja-JP" altLang="en-US" sz="1400" b="1"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実績額</a:t>
                      </a:r>
                      <a:endParaRPr kumimoji="1" lang="ja-JP" altLang="en-US" sz="1400" b="1"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B w="12700" cap="flat" cmpd="sng" algn="ctr">
                      <a:solidFill>
                        <a:schemeClr val="bg1"/>
                      </a:solidFill>
                      <a:prstDash val="solid"/>
                      <a:round/>
                      <a:headEnd type="none" w="med" len="med"/>
                      <a:tailEnd type="none" w="med" len="med"/>
                    </a:lnB>
                  </a:tcPr>
                </a:tc>
                <a:tc hMerge="1">
                  <a:txBody>
                    <a:bodyPr/>
                    <a:lstStyle/>
                    <a:p>
                      <a:endParaRPr lang="ja-JP" altLang="en-US" dirty="0"/>
                    </a:p>
                  </a:txBody>
                  <a:tcPr anchor="ctr">
                    <a:lnB w="12700" cap="flat" cmpd="sng" algn="ctr">
                      <a:solidFill>
                        <a:schemeClr val="tx1"/>
                      </a:solidFill>
                      <a:prstDash val="solid"/>
                      <a:round/>
                      <a:headEnd type="none" w="med" len="med"/>
                      <a:tailEnd type="none" w="med" len="med"/>
                    </a:lnB>
                  </a:tcPr>
                </a:tc>
                <a:tc hMerge="1">
                  <a:txBody>
                    <a:bodyPr/>
                    <a:lstStyle/>
                    <a:p>
                      <a:endParaRPr lang="ja-JP" altLang="en-US" dirty="0"/>
                    </a:p>
                  </a:txBody>
                  <a:tcPr anchor="ctr">
                    <a:lnB w="12700" cap="flat" cmpd="sng" algn="ctr">
                      <a:solidFill>
                        <a:schemeClr val="tx1"/>
                      </a:solidFill>
                      <a:prstDash val="solid"/>
                      <a:round/>
                      <a:headEnd type="none" w="med" len="med"/>
                      <a:tailEnd type="none" w="med" len="med"/>
                    </a:lnB>
                  </a:tcPr>
                </a:tc>
                <a:tc hMerge="1">
                  <a:txBody>
                    <a:bodyPr/>
                    <a:lstStyle/>
                    <a:p>
                      <a:endParaRPr lang="ja-JP" altLang="en-US" dirty="0"/>
                    </a:p>
                  </a:txBody>
                  <a:tcPr anchor="ctr">
                    <a:lnB w="12700" cap="flat" cmpd="sng" algn="ctr">
                      <a:solidFill>
                        <a:schemeClr val="tx1"/>
                      </a:solidFill>
                      <a:prstDash val="solid"/>
                      <a:round/>
                      <a:headEnd type="none" w="med" len="med"/>
                      <a:tailEnd type="none" w="med" len="med"/>
                    </a:lnB>
                  </a:tcPr>
                </a:tc>
                <a:tc hMerge="1">
                  <a:txBody>
                    <a:bodyPr/>
                    <a:lstStyle/>
                    <a:p>
                      <a:endParaRPr lang="ja-JP" altLang="en-US" dirty="0"/>
                    </a:p>
                  </a:txBody>
                  <a:tcPr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292956">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sz="14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endParaRPr kumimoji="1" lang="ja-JP" altLang="en-US"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solidFill>
                      <a:schemeClr val="accent6"/>
                    </a:solidFill>
                  </a:tcPr>
                </a:tc>
                <a:tc>
                  <a:txBody>
                    <a:bodyPr/>
                    <a:lstStyle/>
                    <a:p>
                      <a:pPr algn="ctr"/>
                      <a:r>
                        <a:rPr kumimoji="1" lang="en-US" altLang="ja-JP" sz="14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2013</a:t>
                      </a:r>
                      <a:endParaRPr kumimoji="1" lang="ja-JP" altLang="en-US"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solidFill>
                      <a:schemeClr val="accent6"/>
                    </a:solidFill>
                  </a:tcPr>
                </a:tc>
                <a:tc>
                  <a:txBody>
                    <a:bodyPr/>
                    <a:lstStyle/>
                    <a:p>
                      <a:pPr algn="ctr"/>
                      <a:r>
                        <a:rPr kumimoji="1" lang="en-US" altLang="ja-JP" sz="14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endParaRPr kumimoji="1" lang="ja-JP" altLang="en-US"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solidFill>
                      <a:schemeClr val="accent6"/>
                    </a:solidFill>
                  </a:tcPr>
                </a:tc>
                <a:tc>
                  <a:txBody>
                    <a:bodyPr/>
                    <a:lstStyle/>
                    <a:p>
                      <a:pPr algn="ctr"/>
                      <a:r>
                        <a:rPr kumimoji="1" lang="en-US" altLang="ja-JP" sz="14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endParaRPr kumimoji="1" lang="ja-JP" altLang="en-US"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solidFill>
                      <a:schemeClr val="accent6"/>
                    </a:solidFill>
                  </a:tcPr>
                </a:tc>
                <a:tc>
                  <a:txBody>
                    <a:bodyPr/>
                    <a:lstStyle/>
                    <a:p>
                      <a:pPr algn="ctr"/>
                      <a:r>
                        <a:rPr kumimoji="1" lang="en-US" altLang="ja-JP" sz="14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endParaRPr kumimoji="1" lang="ja-JP" altLang="en-US"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T w="12700" cap="flat" cmpd="sng" algn="ctr">
                      <a:solidFill>
                        <a:schemeClr val="bg1"/>
                      </a:solidFill>
                      <a:prstDash val="solid"/>
                      <a:round/>
                      <a:headEnd type="none" w="med" len="med"/>
                      <a:tailEnd type="none" w="med" len="med"/>
                    </a:lnT>
                    <a:solidFill>
                      <a:schemeClr val="accent6"/>
                    </a:solidFill>
                  </a:tcPr>
                </a:tc>
                <a:extLst>
                  <a:ext uri="{0D108BD9-81ED-4DB2-BD59-A6C34878D82A}">
                    <a16:rowId xmlns="" xmlns:a16="http://schemas.microsoft.com/office/drawing/2014/main" val="10001"/>
                  </a:ext>
                </a:extLst>
              </a:tr>
              <a:tr h="351547">
                <a:tc>
                  <a:txBody>
                    <a:bodyPr/>
                    <a:lstStyle/>
                    <a:p>
                      <a:pPr marL="0" algn="ctr" defTabSz="914400" rtl="0" eaLnBrk="1" latinLnBrk="0" hangingPunct="1">
                        <a:lnSpc>
                          <a:spcPts val="1800"/>
                        </a:lnSpc>
                        <a:spcAft>
                          <a:spcPts val="600"/>
                        </a:spcAft>
                      </a:pPr>
                      <a:r>
                        <a:rPr kumimoji="1" lang="ja-JP" altLang="en-US" sz="1400" kern="1200" dirty="0" smtClean="0"/>
                        <a:t>活性化事業費</a:t>
                      </a:r>
                      <a:endParaRPr kumimoji="1" lang="ja-JP" altLang="en-US"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en-US" altLang="ja-JP" dirty="0" smtClean="0"/>
                        <a:t>58,000</a:t>
                      </a:r>
                      <a:endParaRPr kumimoji="1" lang="ja-JP" altLang="en-US" dirty="0"/>
                    </a:p>
                  </a:txBody>
                  <a:tcPr anchor="ctr"/>
                </a:tc>
                <a:tc>
                  <a:txBody>
                    <a:bodyPr/>
                    <a:lstStyle/>
                    <a:p>
                      <a:pPr algn="r"/>
                      <a:r>
                        <a:rPr kumimoji="1" lang="en-US" altLang="ja-JP" dirty="0" smtClean="0"/>
                        <a:t>56,090</a:t>
                      </a:r>
                      <a:endParaRPr kumimoji="1" lang="ja-JP" altLang="en-US" dirty="0"/>
                    </a:p>
                  </a:txBody>
                  <a:tcPr anchor="ctr"/>
                </a:tc>
                <a:tc>
                  <a:txBody>
                    <a:bodyPr/>
                    <a:lstStyle/>
                    <a:p>
                      <a:pPr algn="r"/>
                      <a:r>
                        <a:rPr kumimoji="1" lang="en-US" altLang="ja-JP" dirty="0" smtClean="0"/>
                        <a:t>106,348</a:t>
                      </a:r>
                      <a:endParaRPr kumimoji="1" lang="ja-JP" altLang="en-US" dirty="0"/>
                    </a:p>
                  </a:txBody>
                  <a:tcPr anchor="ctr"/>
                </a:tc>
                <a:tc>
                  <a:txBody>
                    <a:bodyPr/>
                    <a:lstStyle/>
                    <a:p>
                      <a:pPr algn="r"/>
                      <a:r>
                        <a:rPr kumimoji="1" lang="en-US" altLang="ja-JP" dirty="0" smtClean="0"/>
                        <a:t>118,739</a:t>
                      </a:r>
                      <a:endParaRPr kumimoji="1" lang="ja-JP" altLang="en-US" dirty="0"/>
                    </a:p>
                  </a:txBody>
                  <a:tcPr anchor="ctr"/>
                </a:tc>
                <a:tc>
                  <a:txBody>
                    <a:bodyPr/>
                    <a:lstStyle/>
                    <a:p>
                      <a:pPr algn="r"/>
                      <a:r>
                        <a:rPr kumimoji="1" lang="en-US" altLang="ja-JP" dirty="0" smtClean="0"/>
                        <a:t>116,892</a:t>
                      </a:r>
                      <a:endParaRPr kumimoji="1" lang="ja-JP" altLang="en-US" dirty="0"/>
                    </a:p>
                  </a:txBody>
                  <a:tcPr anchor="ctr"/>
                </a:tc>
                <a:tc>
                  <a:txBody>
                    <a:bodyPr/>
                    <a:lstStyle/>
                    <a:p>
                      <a:pPr algn="r"/>
                      <a:r>
                        <a:rPr kumimoji="1" lang="en-US" altLang="ja-JP" dirty="0" smtClean="0"/>
                        <a:t>96,863</a:t>
                      </a:r>
                      <a:endParaRPr kumimoji="1" lang="ja-JP" altLang="en-US" dirty="0"/>
                    </a:p>
                  </a:txBody>
                  <a:tcPr anchor="ctr"/>
                </a:tc>
                <a:extLst>
                  <a:ext uri="{0D108BD9-81ED-4DB2-BD59-A6C34878D82A}">
                    <a16:rowId xmlns="" xmlns:a16="http://schemas.microsoft.com/office/drawing/2014/main" val="10002"/>
                  </a:ext>
                </a:extLst>
              </a:tr>
              <a:tr h="351547">
                <a:tc>
                  <a:txBody>
                    <a:bodyPr/>
                    <a:lstStyle/>
                    <a:p>
                      <a:pPr algn="ctr"/>
                      <a:r>
                        <a:rPr kumimoji="1" lang="ja-JP" altLang="en-US" sz="1400" kern="1200" dirty="0" smtClean="0">
                          <a:solidFill>
                            <a:schemeClr val="dk1"/>
                          </a:solidFill>
                          <a:latin typeface="+mn-lt"/>
                          <a:ea typeface="+mn-ea"/>
                          <a:cs typeface="+mn-cs"/>
                        </a:rPr>
                        <a:t>修繕費</a:t>
                      </a:r>
                      <a:endParaRPr kumimoji="1" lang="ja-JP" altLang="en-US"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dirty="0" smtClean="0"/>
                        <a:t>50,000</a:t>
                      </a:r>
                      <a:endParaRPr kumimoji="1" lang="ja-JP" altLang="en-US" dirty="0" smtClean="0"/>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dirty="0" smtClean="0"/>
                        <a:t>50,820</a:t>
                      </a:r>
                      <a:endParaRPr kumimoji="1" lang="ja-JP" altLang="en-US" dirty="0" smtClean="0"/>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dirty="0" smtClean="0"/>
                        <a:t>117,747</a:t>
                      </a:r>
                      <a:endParaRPr kumimoji="1" lang="ja-JP" altLang="en-US" dirty="0" smtClean="0"/>
                    </a:p>
                  </a:txBody>
                  <a:tcPr anchor="ctr"/>
                </a:tc>
                <a:tc>
                  <a:txBody>
                    <a:bodyPr/>
                    <a:lstStyle/>
                    <a:p>
                      <a:pPr algn="r"/>
                      <a:r>
                        <a:rPr kumimoji="1" lang="en-US" altLang="ja-JP" dirty="0" smtClean="0"/>
                        <a:t>68,753</a:t>
                      </a:r>
                      <a:endParaRPr kumimoji="1" lang="ja-JP" altLang="en-US" dirty="0"/>
                    </a:p>
                  </a:txBody>
                  <a:tcPr anchor="ctr"/>
                </a:tc>
                <a:tc>
                  <a:txBody>
                    <a:bodyPr/>
                    <a:lstStyle/>
                    <a:p>
                      <a:pPr algn="r"/>
                      <a:r>
                        <a:rPr kumimoji="1" lang="en-US" altLang="ja-JP" dirty="0" smtClean="0"/>
                        <a:t>104,559</a:t>
                      </a:r>
                      <a:endParaRPr kumimoji="1" lang="ja-JP" altLang="en-US" dirty="0"/>
                    </a:p>
                  </a:txBody>
                  <a:tcPr anchor="ctr"/>
                </a:tc>
                <a:tc>
                  <a:txBody>
                    <a:bodyPr/>
                    <a:lstStyle/>
                    <a:p>
                      <a:pPr algn="r"/>
                      <a:r>
                        <a:rPr kumimoji="1" lang="en-US" altLang="ja-JP" dirty="0" smtClean="0"/>
                        <a:t>119,158</a:t>
                      </a:r>
                      <a:endParaRPr kumimoji="1" lang="ja-JP" altLang="en-US" dirty="0"/>
                    </a:p>
                  </a:txBody>
                  <a:tcPr anchor="ctr"/>
                </a:tc>
                <a:extLst>
                  <a:ext uri="{0D108BD9-81ED-4DB2-BD59-A6C34878D82A}">
                    <a16:rowId xmlns="" xmlns:a16="http://schemas.microsoft.com/office/drawing/2014/main" val="10003"/>
                  </a:ext>
                </a:extLst>
              </a:tr>
              <a:tr h="351547">
                <a:tc>
                  <a:txBody>
                    <a:bodyPr/>
                    <a:lstStyle/>
                    <a:p>
                      <a:pPr algn="ctr"/>
                      <a:r>
                        <a:rPr kumimoji="1" lang="ja-JP" altLang="en-US" sz="14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納付金</a:t>
                      </a:r>
                      <a:r>
                        <a:rPr kumimoji="1" lang="en-US" altLang="ja-JP" sz="1400" kern="1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Ⅱ</a:t>
                      </a:r>
                      <a:endParaRPr kumimoji="1" lang="ja-JP" altLang="en-US" sz="1400" kern="12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tc>
                <a:tc>
                  <a:txBody>
                    <a:bodyPr/>
                    <a:lstStyle/>
                    <a:p>
                      <a:pPr algn="r"/>
                      <a:r>
                        <a:rPr kumimoji="1" lang="ja-JP" altLang="en-US" dirty="0" smtClean="0"/>
                        <a:t>－</a:t>
                      </a:r>
                      <a:endParaRPr kumimoji="1" lang="ja-JP" altLang="en-US" dirty="0"/>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dirty="0" smtClean="0"/>
                        <a:t>－</a:t>
                      </a:r>
                    </a:p>
                  </a:txBody>
                  <a:tcPr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en-US" altLang="ja-JP" dirty="0" smtClean="0"/>
                        <a:t>5,095</a:t>
                      </a:r>
                      <a:endParaRPr kumimoji="1" lang="ja-JP" altLang="en-US" dirty="0" smtClean="0"/>
                    </a:p>
                  </a:txBody>
                  <a:tcPr anchor="ctr"/>
                </a:tc>
                <a:tc>
                  <a:txBody>
                    <a:bodyPr/>
                    <a:lstStyle/>
                    <a:p>
                      <a:pPr algn="r"/>
                      <a:r>
                        <a:rPr kumimoji="1" lang="en-US" altLang="ja-JP" dirty="0" smtClean="0"/>
                        <a:t>16,787</a:t>
                      </a:r>
                      <a:endParaRPr kumimoji="1" lang="ja-JP" altLang="en-US" dirty="0"/>
                    </a:p>
                  </a:txBody>
                  <a:tcPr anchor="ctr"/>
                </a:tc>
                <a:tc>
                  <a:txBody>
                    <a:bodyPr/>
                    <a:lstStyle/>
                    <a:p>
                      <a:pPr algn="r"/>
                      <a:r>
                        <a:rPr kumimoji="1" lang="en-US" altLang="ja-JP" dirty="0" smtClean="0"/>
                        <a:t>18,799</a:t>
                      </a:r>
                      <a:endParaRPr kumimoji="1" lang="ja-JP" altLang="en-US" dirty="0"/>
                    </a:p>
                  </a:txBody>
                  <a:tcPr anchor="ctr"/>
                </a:tc>
                <a:tc>
                  <a:txBody>
                    <a:bodyPr/>
                    <a:lstStyle/>
                    <a:p>
                      <a:pPr algn="r"/>
                      <a:r>
                        <a:rPr kumimoji="1" lang="ja-JP" altLang="en-US" dirty="0" smtClean="0"/>
                        <a:t>－</a:t>
                      </a:r>
                      <a:endParaRPr kumimoji="1" lang="ja-JP" altLang="en-US" dirty="0"/>
                    </a:p>
                  </a:txBody>
                  <a:tcPr anchor="ctr"/>
                </a:tc>
                <a:extLst>
                  <a:ext uri="{0D108BD9-81ED-4DB2-BD59-A6C34878D82A}">
                    <a16:rowId xmlns="" xmlns:a16="http://schemas.microsoft.com/office/drawing/2014/main" val="10004"/>
                  </a:ext>
                </a:extLst>
              </a:tr>
            </a:tbl>
          </a:graphicData>
        </a:graphic>
      </p:graphicFrame>
      <p:sp>
        <p:nvSpPr>
          <p:cNvPr id="14" name="正方形/長方形 13"/>
          <p:cNvSpPr/>
          <p:nvPr/>
        </p:nvSpPr>
        <p:spPr>
          <a:xfrm>
            <a:off x="331472" y="5604818"/>
            <a:ext cx="8226016" cy="830997"/>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活性化事業 ：指定管理者独自の取り組み。ハード、ソフト問わず、市場の活性化に向け公募時に提案いただいた事業を実施。</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修　　繕 　費：老朽化した市場施設の機能を維持するための費用。場内事業者からの意見等に即時対応可。</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納 付 金  </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Ⅱ</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：契約納付金（約</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616</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百円）に上乗せで府に納めるもの。指定管理者の努力により計画以上の収入があった場合、</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　　　　　　　　　その２分の１を納付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スライド番号プレースホルダー 5"/>
          <p:cNvSpPr>
            <a:spLocks noGrp="1"/>
          </p:cNvSpPr>
          <p:nvPr>
            <p:ph type="sldNum" sz="quarter" idx="12"/>
          </p:nvPr>
        </p:nvSpPr>
        <p:spPr/>
        <p:txBody>
          <a:bodyPr/>
          <a:lstStyle/>
          <a:p>
            <a:fld id="{138CA411-231B-42B9-AF63-97A64194AA60}" type="slidenum">
              <a:rPr lang="ja-JP" altLang="en-US" smtClean="0"/>
              <a:pPr/>
              <a:t>302</a:t>
            </a:fld>
            <a:endParaRPr lang="ja-JP" altLang="en-US"/>
          </a:p>
        </p:txBody>
      </p:sp>
    </p:spTree>
    <p:extLst>
      <p:ext uri="{BB962C8B-B14F-4D97-AF65-F5344CB8AC3E}">
        <p14:creationId xmlns:p14="http://schemas.microsoft.com/office/powerpoint/2010/main" val="1022039751"/>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38"/>
          <p:cNvSpPr txBox="1"/>
          <p:nvPr/>
        </p:nvSpPr>
        <p:spPr>
          <a:xfrm>
            <a:off x="2536322" y="72242"/>
            <a:ext cx="5488562"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rPr>
              <a:t>⑧</a:t>
            </a:r>
            <a:r>
              <a:rPr lang="ja-JP" altLang="en-US" sz="2000" dirty="0">
                <a:latin typeface="Meiryo UI" panose="020B0604030504040204" pitchFamily="50" charset="-128"/>
                <a:ea typeface="Meiryo UI" panose="020B0604030504040204" pitchFamily="50" charset="-128"/>
              </a:rPr>
              <a:t>中央</a:t>
            </a:r>
            <a:r>
              <a:rPr lang="ja-JP" altLang="en-US" sz="2000" dirty="0" smtClean="0">
                <a:latin typeface="Meiryo UI" panose="020B0604030504040204" pitchFamily="50" charset="-128"/>
                <a:ea typeface="Meiryo UI" panose="020B0604030504040204" pitchFamily="50" charset="-128"/>
              </a:rPr>
              <a:t>卸売市場 </a:t>
            </a:r>
            <a:r>
              <a:rPr lang="en-US" altLang="ja-JP" sz="2000" dirty="0" smtClean="0">
                <a:latin typeface="Meiryo UI" panose="020B0604030504040204" pitchFamily="50" charset="-128"/>
                <a:ea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rPr>
              <a:t>市</a:t>
            </a:r>
            <a:r>
              <a:rPr lang="en-US" altLang="ja-JP" sz="2000" dirty="0" smtClean="0">
                <a:latin typeface="Meiryo UI" panose="020B0604030504040204" pitchFamily="50" charset="-128"/>
                <a:ea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11603" y="14928"/>
            <a:ext cx="2505795" cy="257369"/>
          </a:xfrm>
          <a:prstGeom prst="rect">
            <a:avLst/>
          </a:prstGeom>
          <a:noFill/>
        </p:spPr>
        <p:txBody>
          <a:bodyPr wrap="square" lIns="36000" tIns="36000" rIns="36000" bIns="36000" rtlCol="0">
            <a:noAutofit/>
          </a:bodyPr>
          <a:lstStyle/>
          <a:p>
            <a:r>
              <a:rPr lang="ja-JP" altLang="en-US" sz="1200" dirty="0">
                <a:latin typeface="Meiryo UI" panose="020B0604030504040204" pitchFamily="50" charset="-128"/>
                <a:ea typeface="Meiryo UI" panose="020B0604030504040204" pitchFamily="50" charset="-128"/>
              </a:rPr>
              <a:t>７　</a:t>
            </a:r>
            <a:r>
              <a:rPr lang="ja-JP" altLang="en-US" sz="1200" dirty="0" smtClean="0">
                <a:latin typeface="Meiryo UI" panose="020B0604030504040204" pitchFamily="50" charset="-128"/>
                <a:ea typeface="Meiryo UI" panose="020B0604030504040204" pitchFamily="50" charset="-128"/>
              </a:rPr>
              <a:t>具体的な取組と成果 （民営化）</a:t>
            </a:r>
            <a:endParaRPr lang="ja-JP" altLang="en-US" sz="1200" dirty="0">
              <a:latin typeface="Meiryo UI" panose="020B0604030504040204" pitchFamily="50" charset="-128"/>
              <a:ea typeface="Meiryo UI" panose="020B0604030504040204" pitchFamily="50" charset="-128"/>
            </a:endParaRPr>
          </a:p>
        </p:txBody>
      </p:sp>
      <p:cxnSp>
        <p:nvCxnSpPr>
          <p:cNvPr id="19" name="直線コネクタ 18"/>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角丸四角形 6"/>
          <p:cNvSpPr/>
          <p:nvPr/>
        </p:nvSpPr>
        <p:spPr>
          <a:xfrm>
            <a:off x="300244" y="2429303"/>
            <a:ext cx="2727619" cy="4048152"/>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角丸四角形 7"/>
          <p:cNvSpPr/>
          <p:nvPr/>
        </p:nvSpPr>
        <p:spPr>
          <a:xfrm>
            <a:off x="6070303" y="2429303"/>
            <a:ext cx="2814391" cy="4048152"/>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331472" y="1135957"/>
            <a:ext cx="8648755" cy="984885"/>
          </a:xfrm>
          <a:prstGeom prst="rect">
            <a:avLst/>
          </a:prstGeom>
        </p:spPr>
        <p:txBody>
          <a:bodyPr wrap="square">
            <a:spAutoFit/>
          </a:bodyPr>
          <a:lstStyle/>
          <a:p>
            <a:pPr marL="180975" indent="-180975">
              <a:spcAft>
                <a:spcPts val="1200"/>
              </a:spcAft>
              <a:tabLst>
                <a:tab pos="180975" algn="l"/>
              </a:tabLst>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○事業</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収入</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が減少傾向にあり、これまでも業務の民間委託化による人員削減やその他コストの見直しによる収支の改善に取り組んできたが、依然として多額の累積欠損金を計上しているなど、厳しい状況。</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spcAft>
                <a:spcPts val="1200"/>
              </a:spcAft>
              <a:tabLst>
                <a:tab pos="180975" algn="l"/>
              </a:tabLst>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○管理運営手法を抜本的に見直すことなどにより、収支構造の改善を図る必要がある。</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213306" y="2565779"/>
            <a:ext cx="2061264" cy="338554"/>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当初</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の方向性）</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0"/>
          <p:cNvSpPr txBox="1"/>
          <p:nvPr/>
        </p:nvSpPr>
        <p:spPr>
          <a:xfrm>
            <a:off x="6067353" y="2564699"/>
            <a:ext cx="2869342"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現在の状況</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年度末）</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361237" y="3022543"/>
            <a:ext cx="2644114" cy="3339376"/>
          </a:xfrm>
          <a:prstGeom prst="rect">
            <a:avLst/>
          </a:prstGeom>
          <a:noFill/>
        </p:spPr>
        <p:txBody>
          <a:bodyPr wrap="square" rtlCol="0">
            <a:spAutoFit/>
          </a:bodyPr>
          <a:lstStyle/>
          <a:p>
            <a:r>
              <a:rPr lang="ja-JP" altLang="en-US" sz="1300" dirty="0">
                <a:latin typeface="Meiryo UI" panose="020B0604030504040204" pitchFamily="50" charset="-128"/>
                <a:ea typeface="Meiryo UI" panose="020B0604030504040204" pitchFamily="50" charset="-128"/>
                <a:cs typeface="Meiryo UI" panose="020B0604030504040204" pitchFamily="50" charset="-128"/>
              </a:rPr>
              <a:t>安全・安心な生鮮食料品の安定供給を行う流通の拠点施設であるとともに、大阪経済における産業基盤としても重要な存在であり、大都市の基本インフラとしてその役割・機能を十分に発揮し、公共の福祉の増進と市民・消費者の生活の安定に</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資する。</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府市統合本部会議」（</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2012.6)</a:t>
            </a:r>
          </a:p>
          <a:p>
            <a:pPr marL="266700" indent="-266700"/>
            <a:r>
              <a:rPr lang="ja-JP" altLang="en-US" sz="1300" dirty="0">
                <a:latin typeface="Meiryo UI" panose="020B0604030504040204" pitchFamily="50" charset="-128"/>
                <a:ea typeface="Meiryo UI" panose="020B0604030504040204" pitchFamily="50" charset="-128"/>
                <a:cs typeface="Meiryo UI" panose="020B0604030504040204" pitchFamily="50" charset="-128"/>
              </a:rPr>
              <a:t>　→中央卸売市場としての役割・機能を果たすため、府市</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市場（府市場、市本場、市東部市場、市南港市場）それぞれにおいて「運営の効率化」「競争力の強化」に取り組むことを確認。</a:t>
            </a:r>
          </a:p>
          <a:p>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6003342" y="3150622"/>
            <a:ext cx="2795491" cy="3077766"/>
          </a:xfrm>
          <a:prstGeom prst="rect">
            <a:avLst/>
          </a:prstGeom>
          <a:noFill/>
        </p:spPr>
        <p:txBody>
          <a:bodyPr wrap="square" rtlCol="0">
            <a:spAutoFit/>
          </a:bodyPr>
          <a:lstStyle/>
          <a:p>
            <a:pPr marL="177800" indent="-177800">
              <a:spcAft>
                <a:spcPts val="1200"/>
              </a:spcAft>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本場・東部市場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a:p>
            <a:pPr marL="266700">
              <a:spcAft>
                <a:spcPts val="1200"/>
              </a:spcAft>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卸売市場法の抜本的改正が予定されているため、改正状況を踏まえつつ、指定管理者制度導入について、検討を継続。</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spcAft>
                <a:spcPts val="1200"/>
              </a:spcAft>
            </a:pP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  </a:t>
            </a:r>
          </a:p>
          <a:p>
            <a:pPr marL="177800" indent="-177800">
              <a:spcAft>
                <a:spcPts val="1200"/>
              </a:spcAf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南港市場</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p>
          <a:p>
            <a:pPr marL="266700">
              <a:spcAft>
                <a:spcPts val="1200"/>
              </a:spcAft>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南港市場将来戦略</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プラン</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」に基づき、施設整備を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はじめ</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とする市場機能の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向上や市場</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運営の効率化に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向けた</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取組を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実施。</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3118454" y="3231042"/>
            <a:ext cx="2952760" cy="3631763"/>
          </a:xfrm>
          <a:prstGeom prst="rect">
            <a:avLst/>
          </a:prstGeom>
          <a:noFill/>
        </p:spPr>
        <p:txBody>
          <a:bodyPr wrap="square" rtlCol="0">
            <a:spAutoFit/>
          </a:bodyPr>
          <a:lstStyle/>
          <a:p>
            <a:pPr marL="177800" indent="-177800">
              <a:lnSpc>
                <a:spcPts val="1800"/>
              </a:lnSpc>
              <a:spcAft>
                <a:spcPts val="600"/>
              </a:spcAft>
              <a:defRPr/>
            </a:pP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本場・東部市場</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a:t>
            </a:r>
          </a:p>
          <a:p>
            <a:pPr marL="177800" indent="-177800">
              <a:lnSpc>
                <a:spcPts val="1800"/>
              </a:lnSpc>
              <a:spcAft>
                <a:spcPts val="600"/>
              </a:spcAft>
              <a:defRPr/>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●指定</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管理者制度を導入するための中央卸売市場業務条例改正案</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上程</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(2014.5</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及び</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2014.</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９</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a:t>
            </a:r>
          </a:p>
          <a:p>
            <a:pPr marL="450850" indent="-450850">
              <a:lnSpc>
                <a:spcPts val="1800"/>
              </a:lnSpc>
              <a:spcAft>
                <a:spcPts val="600"/>
              </a:spcAft>
              <a:defRPr/>
            </a:pP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 事業者の撤退や倒産リスク、市場機能低下への懸念等から否決</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Aft>
                <a:spcPts val="600"/>
              </a:spcAft>
              <a:defRPr/>
            </a:pP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spcAft>
                <a:spcPts val="600"/>
              </a:spcAft>
              <a:defRPr/>
            </a:pP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南港市場</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800"/>
              </a:lnSpc>
              <a:spcAft>
                <a:spcPts val="600"/>
              </a:spcAft>
              <a:defRPr/>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南港市場将来戦略プラン」</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策定</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			(2015.1</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a:p>
            <a:pPr marL="177800" indent="-177800">
              <a:lnSpc>
                <a:spcPts val="1800"/>
              </a:lnSpc>
              <a:spcAft>
                <a:spcPts val="600"/>
              </a:spcAft>
              <a:defRPr/>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南港市場整備基本計画」</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策定</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			(2016.11</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p>
          <a:p>
            <a:pPr>
              <a:lnSpc>
                <a:spcPts val="1800"/>
              </a:lnSpc>
              <a:spcAft>
                <a:spcPts val="600"/>
              </a:spcAft>
              <a:defRPr/>
            </a:pP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ホームベース 14"/>
          <p:cNvSpPr/>
          <p:nvPr/>
        </p:nvSpPr>
        <p:spPr>
          <a:xfrm>
            <a:off x="3302760" y="2474228"/>
            <a:ext cx="2508235" cy="600504"/>
          </a:xfrm>
          <a:prstGeom prst="homePlate">
            <a:avLst>
              <a:gd name="adj" fmla="val 4545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145066" y="746324"/>
            <a:ext cx="1663251" cy="338554"/>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（背　　景）</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303</a:t>
            </a:fld>
            <a:endParaRPr lang="ja-JP" altLang="en-US"/>
          </a:p>
        </p:txBody>
      </p:sp>
    </p:spTree>
    <p:extLst>
      <p:ext uri="{BB962C8B-B14F-4D97-AF65-F5344CB8AC3E}">
        <p14:creationId xmlns:p14="http://schemas.microsoft.com/office/powerpoint/2010/main" val="390292984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38"/>
          <p:cNvSpPr txBox="1"/>
          <p:nvPr/>
        </p:nvSpPr>
        <p:spPr>
          <a:xfrm>
            <a:off x="2536322" y="72242"/>
            <a:ext cx="5488562"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rPr>
              <a:t>⑧</a:t>
            </a:r>
            <a:r>
              <a:rPr lang="ja-JP" altLang="en-US" sz="2000" dirty="0">
                <a:latin typeface="Meiryo UI" panose="020B0604030504040204" pitchFamily="50" charset="-128"/>
                <a:ea typeface="Meiryo UI" panose="020B0604030504040204" pitchFamily="50" charset="-128"/>
              </a:rPr>
              <a:t>中央</a:t>
            </a:r>
            <a:r>
              <a:rPr lang="ja-JP" altLang="en-US" sz="2000" dirty="0" smtClean="0">
                <a:latin typeface="Meiryo UI" panose="020B0604030504040204" pitchFamily="50" charset="-128"/>
                <a:ea typeface="Meiryo UI" panose="020B0604030504040204" pitchFamily="50" charset="-128"/>
              </a:rPr>
              <a:t>卸売市場 </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市</a:t>
            </a:r>
            <a:r>
              <a:rPr lang="en-US" altLang="ja-JP" sz="2000" dirty="0">
                <a:latin typeface="Meiryo UI" panose="020B0604030504040204" pitchFamily="50" charset="-128"/>
                <a:ea typeface="Meiryo UI" panose="020B0604030504040204" pitchFamily="50" charset="-128"/>
              </a:rPr>
              <a:t>】</a:t>
            </a:r>
          </a:p>
        </p:txBody>
      </p:sp>
      <p:sp>
        <p:nvSpPr>
          <p:cNvPr id="42" name="テキスト ボックス 41"/>
          <p:cNvSpPr txBox="1"/>
          <p:nvPr/>
        </p:nvSpPr>
        <p:spPr>
          <a:xfrm>
            <a:off x="11603" y="14928"/>
            <a:ext cx="2505795" cy="257369"/>
          </a:xfrm>
          <a:prstGeom prst="rect">
            <a:avLst/>
          </a:prstGeom>
          <a:noFill/>
        </p:spPr>
        <p:txBody>
          <a:bodyPr wrap="square" lIns="36000" tIns="36000" rIns="36000" bIns="36000" rtlCol="0">
            <a:noAutofit/>
          </a:bodyPr>
          <a:lstStyle/>
          <a:p>
            <a:r>
              <a:rPr lang="ja-JP" altLang="en-US" sz="1200" dirty="0">
                <a:latin typeface="Meiryo UI" panose="020B0604030504040204" pitchFamily="50" charset="-128"/>
                <a:ea typeface="Meiryo UI" panose="020B0604030504040204" pitchFamily="50" charset="-128"/>
              </a:rPr>
              <a:t>７　</a:t>
            </a:r>
            <a:r>
              <a:rPr lang="ja-JP" altLang="en-US" sz="1200" dirty="0" smtClean="0">
                <a:latin typeface="Meiryo UI" panose="020B0604030504040204" pitchFamily="50" charset="-128"/>
                <a:ea typeface="Meiryo UI" panose="020B0604030504040204" pitchFamily="50" charset="-128"/>
              </a:rPr>
              <a:t>具体的な取組と成果 （民営化）</a:t>
            </a:r>
            <a:endParaRPr lang="ja-JP" altLang="en-US" sz="1200" dirty="0">
              <a:latin typeface="Meiryo UI" panose="020B0604030504040204" pitchFamily="50" charset="-128"/>
              <a:ea typeface="Meiryo UI" panose="020B0604030504040204" pitchFamily="50" charset="-128"/>
            </a:endParaRPr>
          </a:p>
        </p:txBody>
      </p:sp>
      <p:cxnSp>
        <p:nvCxnSpPr>
          <p:cNvPr id="19" name="直線コネクタ 18"/>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ホームベース 6"/>
          <p:cNvSpPr/>
          <p:nvPr/>
        </p:nvSpPr>
        <p:spPr>
          <a:xfrm>
            <a:off x="2161323" y="1587027"/>
            <a:ext cx="6712221" cy="1321298"/>
          </a:xfrm>
          <a:prstGeom prst="homePlate">
            <a:avLst>
              <a:gd name="adj" fmla="val 24514"/>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ホームベース 7"/>
          <p:cNvSpPr/>
          <p:nvPr/>
        </p:nvSpPr>
        <p:spPr>
          <a:xfrm>
            <a:off x="2161324" y="3251885"/>
            <a:ext cx="6712221" cy="1620366"/>
          </a:xfrm>
          <a:prstGeom prst="homePlate">
            <a:avLst>
              <a:gd name="adj" fmla="val 24514"/>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9" name="表 8"/>
          <p:cNvGraphicFramePr>
            <a:graphicFrameLocks noGrp="1"/>
          </p:cNvGraphicFramePr>
          <p:nvPr>
            <p:extLst/>
          </p:nvPr>
        </p:nvGraphicFramePr>
        <p:xfrm>
          <a:off x="274681" y="1201989"/>
          <a:ext cx="8650378" cy="3802517"/>
        </p:xfrm>
        <a:graphic>
          <a:graphicData uri="http://schemas.openxmlformats.org/drawingml/2006/table">
            <a:tbl>
              <a:tblPr>
                <a:tableStyleId>{5940675A-B579-460E-94D1-54222C63F5DA}</a:tableStyleId>
              </a:tblPr>
              <a:tblGrid>
                <a:gridCol w="1378424">
                  <a:extLst>
                    <a:ext uri="{9D8B030D-6E8A-4147-A177-3AD203B41FA5}">
                      <a16:colId xmlns="" xmlns:a16="http://schemas.microsoft.com/office/drawing/2014/main" val="20000"/>
                    </a:ext>
                  </a:extLst>
                </a:gridCol>
                <a:gridCol w="63414">
                  <a:extLst>
                    <a:ext uri="{9D8B030D-6E8A-4147-A177-3AD203B41FA5}">
                      <a16:colId xmlns="" xmlns:a16="http://schemas.microsoft.com/office/drawing/2014/main" val="20001"/>
                    </a:ext>
                  </a:extLst>
                </a:gridCol>
                <a:gridCol w="991378">
                  <a:extLst>
                    <a:ext uri="{9D8B030D-6E8A-4147-A177-3AD203B41FA5}">
                      <a16:colId xmlns="" xmlns:a16="http://schemas.microsoft.com/office/drawing/2014/main" val="20002"/>
                    </a:ext>
                  </a:extLst>
                </a:gridCol>
                <a:gridCol w="991378">
                  <a:extLst>
                    <a:ext uri="{9D8B030D-6E8A-4147-A177-3AD203B41FA5}">
                      <a16:colId xmlns="" xmlns:a16="http://schemas.microsoft.com/office/drawing/2014/main" val="20003"/>
                    </a:ext>
                  </a:extLst>
                </a:gridCol>
                <a:gridCol w="991378">
                  <a:extLst>
                    <a:ext uri="{9D8B030D-6E8A-4147-A177-3AD203B41FA5}">
                      <a16:colId xmlns="" xmlns:a16="http://schemas.microsoft.com/office/drawing/2014/main" val="20004"/>
                    </a:ext>
                  </a:extLst>
                </a:gridCol>
                <a:gridCol w="991378">
                  <a:extLst>
                    <a:ext uri="{9D8B030D-6E8A-4147-A177-3AD203B41FA5}">
                      <a16:colId xmlns="" xmlns:a16="http://schemas.microsoft.com/office/drawing/2014/main" val="20005"/>
                    </a:ext>
                  </a:extLst>
                </a:gridCol>
                <a:gridCol w="991378">
                  <a:extLst>
                    <a:ext uri="{9D8B030D-6E8A-4147-A177-3AD203B41FA5}">
                      <a16:colId xmlns="" xmlns:a16="http://schemas.microsoft.com/office/drawing/2014/main" val="20006"/>
                    </a:ext>
                  </a:extLst>
                </a:gridCol>
                <a:gridCol w="1015278">
                  <a:extLst>
                    <a:ext uri="{9D8B030D-6E8A-4147-A177-3AD203B41FA5}">
                      <a16:colId xmlns="" xmlns:a16="http://schemas.microsoft.com/office/drawing/2014/main" val="20007"/>
                    </a:ext>
                  </a:extLst>
                </a:gridCol>
                <a:gridCol w="1236372">
                  <a:extLst>
                    <a:ext uri="{9D8B030D-6E8A-4147-A177-3AD203B41FA5}">
                      <a16:colId xmlns="" xmlns:a16="http://schemas.microsoft.com/office/drawing/2014/main" val="20008"/>
                    </a:ext>
                  </a:extLst>
                </a:gridCol>
              </a:tblGrid>
              <a:tr h="27356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lnTlToBr w="12700" cap="flat" cmpd="sng" algn="ctr">
                      <a:solidFill>
                        <a:schemeClr val="tx1"/>
                      </a:solidFill>
                      <a:prstDash val="solid"/>
                      <a:round/>
                      <a:headEnd type="none" w="med" len="med"/>
                      <a:tailEnd type="none" w="med" len="med"/>
                    </a:lnTlToBr>
                    <a:solidFill>
                      <a:schemeClr val="accent4">
                        <a:lumMod val="40000"/>
                        <a:lumOff val="60000"/>
                      </a:schemeClr>
                    </a:solidFill>
                  </a:tcPr>
                </a:tc>
                <a:tc>
                  <a:txBody>
                    <a:bodyPr/>
                    <a:lstStyle/>
                    <a:p>
                      <a:pPr algn="ctr" fontAlgn="ct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extLst>
                  <a:ext uri="{0D108BD9-81ED-4DB2-BD59-A6C34878D82A}">
                    <a16:rowId xmlns="" xmlns:a16="http://schemas.microsoft.com/office/drawing/2014/main" val="10000"/>
                  </a:ext>
                </a:extLst>
              </a:tr>
              <a:tr h="1615571">
                <a:tc>
                  <a:txBody>
                    <a:bodyPr/>
                    <a:lstStyle/>
                    <a:p>
                      <a:pPr algn="l"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本場・東部市場</a:t>
                      </a:r>
                      <a:endPar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extLst>
                  <a:ext uri="{0D108BD9-81ED-4DB2-BD59-A6C34878D82A}">
                    <a16:rowId xmlns="" xmlns:a16="http://schemas.microsoft.com/office/drawing/2014/main" val="10001"/>
                  </a:ext>
                </a:extLst>
              </a:tr>
              <a:tr h="191338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南港市場</a:t>
                      </a:r>
                      <a:endPar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lnT w="12700" cap="flat" cmpd="sng" algn="ctr">
                      <a:solidFill>
                        <a:schemeClr val="tx1"/>
                      </a:solidFill>
                      <a:prstDash val="solid"/>
                      <a:round/>
                      <a:headEnd type="none" w="med" len="med"/>
                      <a:tailEnd type="none" w="med" len="med"/>
                    </a:lnT>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extLst>
                  <a:ext uri="{0D108BD9-81ED-4DB2-BD59-A6C34878D82A}">
                    <a16:rowId xmlns="" xmlns:a16="http://schemas.microsoft.com/office/drawing/2014/main" val="10002"/>
                  </a:ext>
                </a:extLst>
              </a:tr>
            </a:tbl>
          </a:graphicData>
        </a:graphic>
      </p:graphicFrame>
      <p:sp>
        <p:nvSpPr>
          <p:cNvPr id="10" name="正方形/長方形 9"/>
          <p:cNvSpPr/>
          <p:nvPr/>
        </p:nvSpPr>
        <p:spPr>
          <a:xfrm>
            <a:off x="1306231" y="1201840"/>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554645" y="1298931"/>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4352961" y="3620812"/>
            <a:ext cx="3300541"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●「戦略会議」（１月）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6248896" y="4338776"/>
            <a:ext cx="2621151"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●「南港市場整備基本計画」策定（</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2161325" y="1637372"/>
            <a:ext cx="3300541"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●「府市統合本部会議」（</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６</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→指定管理者制度の導入の方向性を示す</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2161323" y="3320084"/>
            <a:ext cx="4934935"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●「府市統合本部会議」（</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６</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南港市場の</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老朽化等への対応及び衛生水準・機能の向上が必要であることを確認</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5"/>
          <p:cNvSpPr/>
          <p:nvPr/>
        </p:nvSpPr>
        <p:spPr>
          <a:xfrm>
            <a:off x="3967030" y="2076788"/>
            <a:ext cx="3300541"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●「条例改正案」上程（５月）</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→否決</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4183825" y="2422683"/>
            <a:ext cx="3300541"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●「条例改正案」上程（</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９</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→否決</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4311256" y="3838017"/>
            <a:ext cx="3300541"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「南港市場将来戦略プラン」策定（１月）</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「南港市場整備基本計画」策定の方向性を示す</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145066" y="682824"/>
            <a:ext cx="2733533"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（主な改革取組経過）</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304</a:t>
            </a:fld>
            <a:endParaRPr lang="ja-JP" altLang="en-US"/>
          </a:p>
        </p:txBody>
      </p:sp>
    </p:spTree>
    <p:extLst>
      <p:ext uri="{BB962C8B-B14F-4D97-AF65-F5344CB8AC3E}">
        <p14:creationId xmlns:p14="http://schemas.microsoft.com/office/powerpoint/2010/main" val="111414832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38"/>
          <p:cNvSpPr txBox="1"/>
          <p:nvPr/>
        </p:nvSpPr>
        <p:spPr>
          <a:xfrm>
            <a:off x="2536322" y="72242"/>
            <a:ext cx="5488562" cy="400110"/>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rPr>
              <a:t>⑧</a:t>
            </a:r>
            <a:r>
              <a:rPr lang="ja-JP" altLang="en-US" sz="2000" dirty="0">
                <a:latin typeface="Meiryo UI" panose="020B0604030504040204" pitchFamily="50" charset="-128"/>
                <a:ea typeface="Meiryo UI" panose="020B0604030504040204" pitchFamily="50" charset="-128"/>
              </a:rPr>
              <a:t>中央</a:t>
            </a:r>
            <a:r>
              <a:rPr lang="ja-JP" altLang="en-US" sz="2000" dirty="0" smtClean="0">
                <a:latin typeface="Meiryo UI" panose="020B0604030504040204" pitchFamily="50" charset="-128"/>
                <a:ea typeface="Meiryo UI" panose="020B0604030504040204" pitchFamily="50" charset="-128"/>
              </a:rPr>
              <a:t>卸売市場 </a:t>
            </a:r>
            <a:r>
              <a:rPr lang="en-US" altLang="ja-JP" sz="2000" dirty="0">
                <a:latin typeface="Meiryo UI" panose="020B0604030504040204" pitchFamily="50" charset="-128"/>
                <a:ea typeface="Meiryo UI" panose="020B0604030504040204" pitchFamily="50" charset="-128"/>
              </a:rPr>
              <a:t>【</a:t>
            </a:r>
            <a:r>
              <a:rPr lang="ja-JP" altLang="en-US" sz="2000" dirty="0">
                <a:latin typeface="Meiryo UI" panose="020B0604030504040204" pitchFamily="50" charset="-128"/>
                <a:ea typeface="Meiryo UI" panose="020B0604030504040204" pitchFamily="50" charset="-128"/>
              </a:rPr>
              <a:t>市</a:t>
            </a:r>
            <a:r>
              <a:rPr lang="en-US" altLang="ja-JP" sz="2000" dirty="0">
                <a:latin typeface="Meiryo UI" panose="020B0604030504040204" pitchFamily="50" charset="-128"/>
                <a:ea typeface="Meiryo UI" panose="020B0604030504040204" pitchFamily="50" charset="-128"/>
              </a:rPr>
              <a:t>】</a:t>
            </a:r>
            <a:endParaRPr lang="ja-JP" altLang="en-US" sz="2000"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11603" y="14928"/>
            <a:ext cx="2505795" cy="257369"/>
          </a:xfrm>
          <a:prstGeom prst="rect">
            <a:avLst/>
          </a:prstGeom>
          <a:noFill/>
        </p:spPr>
        <p:txBody>
          <a:bodyPr wrap="square" lIns="36000" tIns="36000" rIns="36000" bIns="36000" rtlCol="0">
            <a:noAutofit/>
          </a:bodyPr>
          <a:lstStyle/>
          <a:p>
            <a:r>
              <a:rPr lang="ja-JP" altLang="en-US" sz="1200" dirty="0">
                <a:latin typeface="Meiryo UI" panose="020B0604030504040204" pitchFamily="50" charset="-128"/>
                <a:ea typeface="Meiryo UI" panose="020B0604030504040204" pitchFamily="50" charset="-128"/>
              </a:rPr>
              <a:t>７　</a:t>
            </a:r>
            <a:r>
              <a:rPr lang="ja-JP" altLang="en-US" sz="1200" dirty="0" smtClean="0">
                <a:latin typeface="Meiryo UI" panose="020B0604030504040204" pitchFamily="50" charset="-128"/>
                <a:ea typeface="Meiryo UI" panose="020B0604030504040204" pitchFamily="50" charset="-128"/>
              </a:rPr>
              <a:t>具体的な取組と成果 （民営化）</a:t>
            </a:r>
            <a:endParaRPr lang="ja-JP" altLang="en-US" sz="1200" dirty="0">
              <a:latin typeface="Meiryo UI" panose="020B0604030504040204" pitchFamily="50" charset="-128"/>
              <a:ea typeface="Meiryo UI" panose="020B0604030504040204" pitchFamily="50" charset="-128"/>
            </a:endParaRPr>
          </a:p>
        </p:txBody>
      </p:sp>
      <p:cxnSp>
        <p:nvCxnSpPr>
          <p:cNvPr id="19" name="直線コネクタ 18"/>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21" name="表 20"/>
          <p:cNvGraphicFramePr>
            <a:graphicFrameLocks noGrp="1"/>
          </p:cNvGraphicFramePr>
          <p:nvPr>
            <p:extLst/>
          </p:nvPr>
        </p:nvGraphicFramePr>
        <p:xfrm>
          <a:off x="457201" y="2001519"/>
          <a:ext cx="8229599" cy="4746240"/>
        </p:xfrm>
        <a:graphic>
          <a:graphicData uri="http://schemas.openxmlformats.org/drawingml/2006/table">
            <a:tbl>
              <a:tblPr firstRow="1" bandRow="1">
                <a:tableStyleId>{5C22544A-7EE6-4342-B048-85BDC9FD1C3A}</a:tableStyleId>
              </a:tblPr>
              <a:tblGrid>
                <a:gridCol w="914399">
                  <a:extLst>
                    <a:ext uri="{9D8B030D-6E8A-4147-A177-3AD203B41FA5}">
                      <a16:colId xmlns="" xmlns:a16="http://schemas.microsoft.com/office/drawing/2014/main" val="20000"/>
                    </a:ext>
                  </a:extLst>
                </a:gridCol>
                <a:gridCol w="3588137">
                  <a:extLst>
                    <a:ext uri="{9D8B030D-6E8A-4147-A177-3AD203B41FA5}">
                      <a16:colId xmlns="" xmlns:a16="http://schemas.microsoft.com/office/drawing/2014/main" val="20001"/>
                    </a:ext>
                  </a:extLst>
                </a:gridCol>
                <a:gridCol w="3727063">
                  <a:extLst>
                    <a:ext uri="{9D8B030D-6E8A-4147-A177-3AD203B41FA5}">
                      <a16:colId xmlns="" xmlns:a16="http://schemas.microsoft.com/office/drawing/2014/main" val="20002"/>
                    </a:ext>
                  </a:extLst>
                </a:gridCol>
              </a:tblGrid>
              <a:tr h="217352">
                <a:tc>
                  <a:txBody>
                    <a:bodyPr/>
                    <a:lstStyle/>
                    <a:p>
                      <a:pPr algn="ctr"/>
                      <a:endParaRPr kumimoji="1" lang="ja-JP" altLang="en-US" sz="18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solidFill>
                      <a:schemeClr val="accent5">
                        <a:lumMod val="20000"/>
                        <a:lumOff val="80000"/>
                      </a:schemeClr>
                    </a:solidFill>
                  </a:tcPr>
                </a:tc>
                <a:tc>
                  <a:txBody>
                    <a:bodyPr/>
                    <a:lstStyle/>
                    <a:p>
                      <a:pPr algn="ctr"/>
                      <a:r>
                        <a:rPr kumimoji="1" lang="ja-JP" altLang="en-US" sz="18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本場・東部市場</a:t>
                      </a:r>
                      <a:endParaRPr kumimoji="1" lang="ja-JP" altLang="en-US" sz="18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108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algn="ctr"/>
                      <a:r>
                        <a:rPr kumimoji="1" lang="ja-JP" altLang="en-US" sz="18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南港市場</a:t>
                      </a:r>
                      <a:endParaRPr kumimoji="1" lang="ja-JP" altLang="en-US" sz="18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108000" marB="72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 xmlns:a16="http://schemas.microsoft.com/office/drawing/2014/main" val="10000"/>
                  </a:ext>
                </a:extLst>
              </a:tr>
              <a:tr h="1647640">
                <a:tc>
                  <a:txBody>
                    <a:bodyPr/>
                    <a:lstStyle/>
                    <a:p>
                      <a:pPr algn="ctr"/>
                      <a:r>
                        <a:rPr kumimoji="1" lang="ja-JP" altLang="en-US" sz="14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取組の</a:t>
                      </a:r>
                      <a:endParaRPr kumimoji="1" lang="en-US" altLang="ja-JP" sz="14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方向性</a:t>
                      </a:r>
                      <a:endParaRPr kumimoji="1" lang="ja-JP" altLang="en-US" sz="1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4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本場・東部市場への指定管理者制度の</a:t>
                      </a:r>
                      <a:r>
                        <a:rPr kumimoji="1" lang="en-US" altLang="ja-JP" sz="14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sz="14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sz="14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導⼊</a:t>
                      </a:r>
                    </a:p>
                    <a:p>
                      <a:pPr marL="177800" marR="0" lvl="0" indent="-177800" algn="l" defTabSz="914400" rtl="0" eaLnBrk="1" fontAlgn="auto" latinLnBrk="0" hangingPunct="1">
                        <a:lnSpc>
                          <a:spcPct val="100000"/>
                        </a:lnSpc>
                        <a:spcBef>
                          <a:spcPts val="0"/>
                        </a:spcBef>
                        <a:spcAft>
                          <a:spcPts val="600"/>
                        </a:spcAft>
                        <a:buClrTx/>
                        <a:buSzTx/>
                        <a:buFontTx/>
                        <a:buNone/>
                        <a:tabLst/>
                        <a:defRPr/>
                      </a:pPr>
                      <a:r>
                        <a:rPr kumimoji="1" lang="ja-JP" altLang="en-US" sz="13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・先⾏事例や指定管理者の撤退リスクにかかる対応策についてのさらなる調査を⾏</a:t>
                      </a:r>
                      <a:r>
                        <a:rPr kumimoji="1" lang="ja-JP" altLang="en-US" sz="1300" b="0" i="0" u="none" strike="noStrike" kern="1200" cap="none" spc="0" normalizeH="0" baseline="0" noProof="0" dirty="0" err="1"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い</a:t>
                      </a:r>
                      <a:r>
                        <a:rPr kumimoji="1" lang="ja-JP" altLang="en-US" sz="13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、制度導⼊についての検討を継続実施。</a:t>
                      </a:r>
                    </a:p>
                  </a:txBody>
                  <a:tcPr marT="108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1" lang="ja-JP" altLang="en-US" sz="1400" b="1"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南港市場将来戦略プランに基づく市場機能の向上と市場運営の効率化</a:t>
                      </a:r>
                      <a:endParaRPr kumimoji="1" lang="en-US" altLang="ja-JP" sz="14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endParaRPr>
                    </a:p>
                    <a:p>
                      <a:pPr marL="177800" marR="0" lvl="0" indent="-177800" algn="l" defTabSz="914400" rtl="0" eaLnBrk="1" fontAlgn="auto" latinLnBrk="0" hangingPunct="1">
                        <a:lnSpc>
                          <a:spcPct val="100000"/>
                        </a:lnSpc>
                        <a:spcBef>
                          <a:spcPts val="0"/>
                        </a:spcBef>
                        <a:spcAft>
                          <a:spcPts val="600"/>
                        </a:spcAft>
                        <a:buClrTx/>
                        <a:buSzTx/>
                        <a:buFontTx/>
                        <a:buNone/>
                        <a:tabLst/>
                        <a:defRPr/>
                      </a:pPr>
                      <a:r>
                        <a:rPr kumimoji="1" lang="ja-JP" altLang="en-US" sz="1300" b="0" i="0" u="none" strike="noStrike" kern="1200" cap="none" spc="0" normalizeH="0" baseline="0" noProof="0" dirty="0" smtClean="0">
                          <a:ln>
                            <a:noFill/>
                          </a:ln>
                          <a:solidFill>
                            <a:schemeClr val="tx1"/>
                          </a:solidFill>
                          <a:effectLst/>
                          <a:uLnTx/>
                          <a:uFillTx/>
                          <a:latin typeface="メイリオ" panose="020B0604030504040204" pitchFamily="50" charset="-128"/>
                          <a:ea typeface="メイリオ" panose="020B0604030504040204" pitchFamily="50" charset="-128"/>
                          <a:cs typeface="メイリオ" panose="020B0604030504040204" pitchFamily="50" charset="-128"/>
                        </a:rPr>
                        <a:t>・⻄⽇本の⾷⾁流通の拠点市場としての役割・機能を今後とも果たしていくための戦略として策定した「南港市場将来戦略プラン」に基づき、施設整備をはじめとする市場機能の向上や市場運営の効率化に向けた取組を実施</a:t>
                      </a:r>
                    </a:p>
                  </a:txBody>
                  <a:tcPr marT="108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2444815">
                <a:tc>
                  <a:txBody>
                    <a:bodyPr/>
                    <a:lstStyle/>
                    <a:p>
                      <a:pPr algn="ctr"/>
                      <a:r>
                        <a:rPr kumimoji="1" lang="ja-JP" altLang="en-US" sz="14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具体的</a:t>
                      </a:r>
                      <a:endParaRPr kumimoji="1" lang="en-US" altLang="ja-JP" sz="14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1400" b="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取組</a:t>
                      </a:r>
                      <a:endParaRPr kumimoji="1" lang="ja-JP" altLang="en-US" sz="14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c>
                  <a:txBody>
                    <a:bodyPr/>
                    <a:lstStyle/>
                    <a:p>
                      <a:pPr marL="177800" indent="-177800" algn="l">
                        <a:spcAft>
                          <a:spcPts val="600"/>
                        </a:spcAft>
                      </a:pPr>
                      <a:r>
                        <a:rPr lang="ja-JP" altLang="en-US" sz="1300" b="0" i="0" u="none" strike="noStrike"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・先⾏事例調査</a:t>
                      </a:r>
                    </a:p>
                    <a:p>
                      <a:pPr marL="177800" indent="-177800" algn="l">
                        <a:spcAft>
                          <a:spcPts val="600"/>
                        </a:spcAft>
                      </a:pPr>
                      <a:r>
                        <a:rPr lang="ja-JP" altLang="en-US" sz="1300" b="0" i="0" u="none" strike="noStrike"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・課題への対応策について調査・検討等実施</a:t>
                      </a:r>
                    </a:p>
                    <a:p>
                      <a:pPr marL="177800" indent="-177800" algn="l">
                        <a:spcAft>
                          <a:spcPts val="600"/>
                        </a:spcAft>
                      </a:pPr>
                      <a:r>
                        <a:rPr lang="ja-JP" altLang="en-US" sz="1300" b="0" i="0" u="none" strike="noStrike"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・委託範囲拡⼤等によるさらなる管理運営経費削減⽅策の精査</a:t>
                      </a:r>
                      <a:endParaRPr lang="en-US" altLang="ja-JP" sz="1300" b="0" i="0" u="none" strike="noStrike"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gn="l">
                        <a:spcAft>
                          <a:spcPts val="600"/>
                        </a:spcAft>
                      </a:pPr>
                      <a:endParaRPr lang="en-US" altLang="ja-JP" sz="1300" b="0" i="0" u="none" strike="noStrike"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gn="l">
                        <a:spcAft>
                          <a:spcPts val="600"/>
                        </a:spcAft>
                      </a:pPr>
                      <a:r>
                        <a:rPr kumimoji="1" lang="ja-JP" altLang="en-US" sz="1300" b="0" i="0" u="none" strike="noStrike"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（今後について）</a:t>
                      </a:r>
                      <a:endParaRPr kumimoji="1" lang="en-US" altLang="ja-JP" sz="1300" b="0" i="0" u="none" strike="noStrike"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gn="l">
                        <a:spcAft>
                          <a:spcPts val="600"/>
                        </a:spcAft>
                      </a:pPr>
                      <a:r>
                        <a:rPr lang="ja-JP" altLang="en-US" sz="1300" b="0" i="0" u="none" strike="noStrike"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・卸売市場法の抜本的改正が予定されているため、改正状況を踏まえつつ、制度導⼊について、検討を継続する。</a:t>
                      </a:r>
                    </a:p>
                  </a:txBody>
                  <a:tcPr marT="108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77800" indent="-177800" algn="l">
                        <a:spcAft>
                          <a:spcPts val="600"/>
                        </a:spcAft>
                      </a:pPr>
                      <a:r>
                        <a:rPr lang="ja-JP" altLang="en-US" sz="1300" b="0" i="0" u="none" strike="noStrike"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・南港市場整備基本計画（南港市場将来戦略プランアクションプランを含む）の策定</a:t>
                      </a:r>
                    </a:p>
                    <a:p>
                      <a:pPr marL="177800" indent="-177800" algn="l">
                        <a:spcAft>
                          <a:spcPts val="600"/>
                        </a:spcAft>
                      </a:pPr>
                      <a:r>
                        <a:rPr lang="ja-JP" altLang="en-US" sz="1300" b="0" i="0" u="none" strike="noStrike"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・施設整備基本設計を実施</a:t>
                      </a:r>
                      <a:endParaRPr lang="en-US" altLang="ja-JP" sz="1300" b="0" i="0" u="none" strike="noStrike"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gn="l">
                        <a:spcAft>
                          <a:spcPts val="600"/>
                        </a:spcAft>
                      </a:pPr>
                      <a:endParaRPr lang="en-US" altLang="ja-JP" sz="1300" b="0" i="0" u="none" strike="noStrike"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gn="l">
                        <a:spcAft>
                          <a:spcPts val="600"/>
                        </a:spcAft>
                      </a:pPr>
                      <a:endParaRPr lang="en-US" altLang="ja-JP" sz="1300" b="0" i="0" u="none" strike="noStrike"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p>
                      <a:pPr marL="177800" indent="-177800" algn="l">
                        <a:spcAft>
                          <a:spcPts val="600"/>
                        </a:spcAft>
                      </a:pPr>
                      <a:r>
                        <a:rPr kumimoji="1" lang="ja-JP" altLang="en-US" sz="1300" b="0" i="0" u="none" strike="noStrike"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（今後について）</a:t>
                      </a:r>
                    </a:p>
                    <a:p>
                      <a:pPr marL="177800" indent="-177800" algn="l">
                        <a:spcAft>
                          <a:spcPts val="600"/>
                        </a:spcAft>
                      </a:pPr>
                      <a:r>
                        <a:rPr lang="ja-JP" altLang="en-US" sz="1300" b="0" i="0" u="none" strike="noStrike"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・設備運転維持管理（３年間）を含めたデザイン・ビルド⽅式（実施設計・⼯事施⼯の⼀括実施）による発注を実施</a:t>
                      </a:r>
                    </a:p>
                    <a:p>
                      <a:pPr marL="177800" indent="-177800" algn="l">
                        <a:spcAft>
                          <a:spcPts val="600"/>
                        </a:spcAft>
                      </a:pPr>
                      <a:r>
                        <a:rPr lang="ja-JP" altLang="en-US" sz="1300" b="0" i="0" u="none" strike="noStrike" baseline="0" dirty="0" smtClean="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・実施設計・⼯事施⼯を開始</a:t>
                      </a:r>
                      <a:endParaRPr kumimoji="1" lang="ja-JP" altLang="en-US" sz="13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T="108000" marB="72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bl>
          </a:graphicData>
        </a:graphic>
      </p:graphicFrame>
      <p:sp>
        <p:nvSpPr>
          <p:cNvPr id="22" name="角丸四角形 21"/>
          <p:cNvSpPr/>
          <p:nvPr/>
        </p:nvSpPr>
        <p:spPr>
          <a:xfrm>
            <a:off x="270457" y="1053338"/>
            <a:ext cx="8603088" cy="725078"/>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正方形/長方形 22"/>
          <p:cNvSpPr/>
          <p:nvPr/>
        </p:nvSpPr>
        <p:spPr>
          <a:xfrm>
            <a:off x="331472" y="1128593"/>
            <a:ext cx="8498203" cy="584775"/>
          </a:xfrm>
          <a:prstGeom prst="rect">
            <a:avLst/>
          </a:prstGeom>
        </p:spPr>
        <p:txBody>
          <a:bodyPr wrap="square">
            <a:spAutoFit/>
          </a:bodyPr>
          <a:lstStyle/>
          <a:p>
            <a:pPr marL="177800" indent="-1778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○安全・安⼼な⽣鮮⾷料品を安定的に供給するという公的インフラとしての役割を果たしていくため、⺠間活⼒を最⼤限活⽤しながら、効率的な管理運営</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を実施。</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145066" y="682824"/>
            <a:ext cx="1663251" cy="338554"/>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（取　　組）</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305</a:t>
            </a:fld>
            <a:endParaRPr lang="ja-JP" altLang="en-US"/>
          </a:p>
        </p:txBody>
      </p:sp>
    </p:spTree>
    <p:extLst>
      <p:ext uri="{BB962C8B-B14F-4D97-AF65-F5344CB8AC3E}">
        <p14:creationId xmlns:p14="http://schemas.microsoft.com/office/powerpoint/2010/main" val="3773694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458" y="520926"/>
            <a:ext cx="2177199" cy="376385"/>
          </a:xfrm>
          <a:prstGeom prst="rect">
            <a:avLst/>
          </a:prstGeom>
          <a:noFill/>
        </p:spPr>
        <p:txBody>
          <a:bodyPr wrap="none" rtlCol="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846"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４　主な改革取組み</a:t>
            </a:r>
          </a:p>
        </p:txBody>
      </p:sp>
      <p:cxnSp>
        <p:nvCxnSpPr>
          <p:cNvPr id="3" name="直線コネクタ 2"/>
          <p:cNvCxnSpPr/>
          <p:nvPr/>
        </p:nvCxnSpPr>
        <p:spPr>
          <a:xfrm>
            <a:off x="270457" y="88195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正方形/長方形 9"/>
          <p:cNvSpPr/>
          <p:nvPr/>
        </p:nvSpPr>
        <p:spPr>
          <a:xfrm>
            <a:off x="233630" y="2390662"/>
            <a:ext cx="4120006" cy="2317816"/>
          </a:xfrm>
          <a:prstGeom prst="rect">
            <a:avLst/>
          </a:prstGeom>
          <a:ln w="19050">
            <a:solidFill>
              <a:schemeClr val="tx1"/>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1" i="1" u="none" strike="noStrike" kern="1200" cap="none" spc="0" normalizeH="0" baseline="0" noProof="0" dirty="0">
                <a:ln>
                  <a:noFill/>
                </a:ln>
                <a:solidFill>
                  <a:prstClr val="black"/>
                </a:solidFill>
                <a:effectLst/>
                <a:uLnTx/>
                <a:uFillTx/>
                <a:latin typeface="Meiryo UI"/>
                <a:ea typeface="Meiryo UI"/>
              </a:rPr>
              <a:t>路線誘致インセンティブの拡充</a:t>
            </a:r>
            <a:endParaRPr kumimoji="1" lang="en-US" altLang="ja-JP" sz="1292" b="1" i="1" u="none" strike="noStrike" kern="1200" cap="none" spc="0" normalizeH="0" baseline="0" noProof="0" dirty="0">
              <a:ln>
                <a:noFill/>
              </a:ln>
              <a:solidFill>
                <a:prstClr val="black"/>
              </a:solidFill>
              <a:effectLst/>
              <a:uLnTx/>
              <a:uFillTx/>
              <a:latin typeface="Meiryo UI"/>
              <a:ea typeface="Meiryo UI"/>
            </a:endParaRPr>
          </a:p>
          <a:p>
            <a:pPr lvl="0" indent="164127" algn="just" defTabSz="957700">
              <a:spcBef>
                <a:spcPts val="554"/>
              </a:spcBef>
              <a:defRPr/>
            </a:pPr>
            <a:r>
              <a:rPr kumimoji="1" lang="ja-JP" altLang="en-US" sz="1292" b="0" i="1" u="none" strike="noStrike" kern="1200" cap="none" spc="0" normalizeH="0" baseline="0" noProof="0" dirty="0">
                <a:ln>
                  <a:noFill/>
                </a:ln>
                <a:solidFill>
                  <a:prstClr val="black"/>
                </a:solidFill>
                <a:effectLst/>
                <a:uLnTx/>
                <a:uFillTx/>
                <a:latin typeface="Meiryo UI"/>
                <a:ea typeface="Meiryo UI"/>
              </a:rPr>
              <a:t>　</a:t>
            </a:r>
            <a:r>
              <a:rPr kumimoji="1" lang="ja-JP" altLang="en-US" sz="1292" b="0" i="1" u="none" strike="noStrike" kern="1200" cap="none" spc="0" normalizeH="0" baseline="0" noProof="0" dirty="0" smtClean="0">
                <a:ln>
                  <a:noFill/>
                </a:ln>
                <a:solidFill>
                  <a:prstClr val="black"/>
                </a:solidFill>
                <a:effectLst/>
                <a:uLnTx/>
                <a:uFillTx/>
                <a:latin typeface="Meiryo UI"/>
                <a:ea typeface="Meiryo UI"/>
              </a:rPr>
              <a:t>新関空会社が、競争力</a:t>
            </a:r>
            <a:r>
              <a:rPr kumimoji="1" lang="ja-JP" altLang="en-US" sz="1292" b="0" i="1" u="none" strike="noStrike" kern="1200" cap="none" spc="0" normalizeH="0" baseline="0" noProof="0" dirty="0">
                <a:ln>
                  <a:noFill/>
                </a:ln>
                <a:solidFill>
                  <a:prstClr val="black"/>
                </a:solidFill>
                <a:effectLst/>
                <a:uLnTx/>
                <a:uFillTx/>
                <a:latin typeface="Meiryo UI"/>
                <a:ea typeface="Meiryo UI"/>
              </a:rPr>
              <a:t>強化、空港施設の運用最大化</a:t>
            </a:r>
            <a:r>
              <a:rPr kumimoji="1" lang="ja-JP" altLang="en-US" sz="1292" b="0" i="1" u="none" strike="noStrike" kern="1200" cap="none" spc="0" normalizeH="0" baseline="0" noProof="0" dirty="0" smtClean="0">
                <a:ln>
                  <a:noFill/>
                </a:ln>
                <a:solidFill>
                  <a:prstClr val="black"/>
                </a:solidFill>
                <a:effectLst/>
                <a:uLnTx/>
                <a:uFillTx/>
                <a:latin typeface="Meiryo UI"/>
                <a:ea typeface="Meiryo UI"/>
              </a:rPr>
              <a:t>を</a:t>
            </a:r>
            <a:endParaRPr kumimoji="1" lang="en-US" altLang="ja-JP" sz="1292" b="0" i="1" u="none" strike="noStrike" kern="1200" cap="none" spc="0" normalizeH="0" baseline="0" noProof="0" dirty="0" smtClean="0">
              <a:ln>
                <a:noFill/>
              </a:ln>
              <a:solidFill>
                <a:prstClr val="black"/>
              </a:solidFill>
              <a:effectLst/>
              <a:uLnTx/>
              <a:uFillTx/>
              <a:latin typeface="Meiryo UI"/>
              <a:ea typeface="Meiryo UI"/>
            </a:endParaRPr>
          </a:p>
          <a:p>
            <a:pPr lvl="0" indent="164127" algn="just" defTabSz="957700">
              <a:spcBef>
                <a:spcPts val="554"/>
              </a:spcBef>
              <a:defRPr/>
            </a:pPr>
            <a:r>
              <a:rPr lang="ja-JP" altLang="en-US" sz="1292" i="1" dirty="0">
                <a:solidFill>
                  <a:prstClr val="black"/>
                </a:solidFill>
                <a:latin typeface="Meiryo UI"/>
                <a:ea typeface="Meiryo UI"/>
              </a:rPr>
              <a:t>　</a:t>
            </a:r>
            <a:r>
              <a:rPr kumimoji="1" lang="ja-JP" altLang="en-US" sz="1292" b="0" i="1" u="none" strike="noStrike" kern="1200" cap="none" spc="0" normalizeH="0" baseline="0" noProof="0" dirty="0" smtClean="0">
                <a:ln>
                  <a:noFill/>
                </a:ln>
                <a:solidFill>
                  <a:prstClr val="black"/>
                </a:solidFill>
                <a:effectLst/>
                <a:uLnTx/>
                <a:uFillTx/>
                <a:latin typeface="Meiryo UI"/>
                <a:ea typeface="Meiryo UI"/>
              </a:rPr>
              <a:t>図る</a:t>
            </a:r>
            <a:r>
              <a:rPr kumimoji="1" lang="ja-JP" altLang="en-US" sz="1292" b="0" i="1" u="none" strike="noStrike" kern="1200" cap="none" spc="0" normalizeH="0" baseline="0" noProof="0" dirty="0">
                <a:ln>
                  <a:noFill/>
                </a:ln>
                <a:solidFill>
                  <a:prstClr val="black"/>
                </a:solidFill>
                <a:effectLst/>
                <a:uLnTx/>
                <a:uFillTx/>
                <a:latin typeface="Meiryo UI"/>
                <a:ea typeface="Meiryo UI"/>
              </a:rPr>
              <a:t>ため</a:t>
            </a:r>
            <a:r>
              <a:rPr lang="ja-JP" altLang="en-US" sz="1292" i="1" dirty="0" err="1" smtClean="0">
                <a:solidFill>
                  <a:prstClr val="black"/>
                </a:solidFill>
                <a:latin typeface="Meiryo UI"/>
                <a:ea typeface="Meiryo UI"/>
              </a:rPr>
              <a:t>、</a:t>
            </a:r>
            <a:r>
              <a:rPr lang="ja-JP" altLang="en-US" sz="1292" i="1" dirty="0" smtClean="0">
                <a:solidFill>
                  <a:prstClr val="black"/>
                </a:solidFill>
                <a:latin typeface="Meiryo UI"/>
                <a:ea typeface="Meiryo UI"/>
              </a:rPr>
              <a:t>国際線着陸料の引き下げ等を実施。</a:t>
            </a:r>
            <a:endParaRPr lang="en-US" altLang="ja-JP" sz="1292" i="1" dirty="0" smtClean="0">
              <a:solidFill>
                <a:prstClr val="black"/>
              </a:solidFill>
              <a:latin typeface="Meiryo UI"/>
              <a:ea typeface="Meiryo UI"/>
            </a:endParaRPr>
          </a:p>
          <a:p>
            <a:pPr lvl="0" indent="164127" algn="just" defTabSz="957700">
              <a:spcBef>
                <a:spcPts val="554"/>
              </a:spcBef>
              <a:defRPr/>
            </a:pPr>
            <a:r>
              <a:rPr lang="ja-JP" altLang="en-US" sz="1292" i="1" dirty="0">
                <a:solidFill>
                  <a:prstClr val="black"/>
                </a:solidFill>
                <a:latin typeface="Meiryo UI"/>
                <a:ea typeface="Meiryo UI"/>
              </a:rPr>
              <a:t>　</a:t>
            </a:r>
            <a:r>
              <a:rPr lang="ja-JP" altLang="en-US" sz="1292" i="1" dirty="0" smtClean="0">
                <a:solidFill>
                  <a:prstClr val="black"/>
                </a:solidFill>
                <a:latin typeface="Meiryo UI"/>
                <a:ea typeface="Meiryo UI"/>
              </a:rPr>
              <a:t>さらに、関西エアポート</a:t>
            </a:r>
            <a:r>
              <a:rPr lang="ja-JP" altLang="en-US" sz="1292" i="1" dirty="0">
                <a:solidFill>
                  <a:prstClr val="black"/>
                </a:solidFill>
                <a:latin typeface="Meiryo UI"/>
                <a:ea typeface="Meiryo UI"/>
              </a:rPr>
              <a:t>株式</a:t>
            </a:r>
            <a:r>
              <a:rPr lang="ja-JP" altLang="en-US" sz="1292" i="1" dirty="0" smtClean="0">
                <a:solidFill>
                  <a:prstClr val="black"/>
                </a:solidFill>
                <a:latin typeface="Meiryo UI"/>
                <a:ea typeface="Meiryo UI"/>
              </a:rPr>
              <a:t>会社においても路線誘致</a:t>
            </a:r>
            <a:endParaRPr lang="en-US" altLang="ja-JP" sz="1292" i="1" dirty="0" smtClean="0">
              <a:solidFill>
                <a:prstClr val="black"/>
              </a:solidFill>
              <a:latin typeface="Meiryo UI"/>
              <a:ea typeface="Meiryo UI"/>
            </a:endParaRPr>
          </a:p>
          <a:p>
            <a:pPr lvl="0" indent="164127" algn="just" defTabSz="957700">
              <a:spcBef>
                <a:spcPts val="554"/>
              </a:spcBef>
              <a:defRPr/>
            </a:pPr>
            <a:r>
              <a:rPr lang="ja-JP" altLang="en-US" sz="1292" i="1" dirty="0">
                <a:solidFill>
                  <a:prstClr val="black"/>
                </a:solidFill>
                <a:latin typeface="Meiryo UI"/>
                <a:ea typeface="Meiryo UI"/>
              </a:rPr>
              <a:t>　</a:t>
            </a:r>
            <a:r>
              <a:rPr lang="ja-JP" altLang="en-US" sz="1292" i="1" dirty="0" smtClean="0">
                <a:solidFill>
                  <a:prstClr val="black"/>
                </a:solidFill>
                <a:latin typeface="Meiryo UI"/>
                <a:ea typeface="Meiryo UI"/>
              </a:rPr>
              <a:t>インセンティブ</a:t>
            </a:r>
            <a:r>
              <a:rPr lang="ja-JP" altLang="en-US" sz="1292" i="1" dirty="0">
                <a:solidFill>
                  <a:prstClr val="black"/>
                </a:solidFill>
                <a:latin typeface="Meiryo UI"/>
                <a:ea typeface="Meiryo UI"/>
              </a:rPr>
              <a:t>の拡充など</a:t>
            </a:r>
            <a:r>
              <a:rPr lang="ja-JP" altLang="en-US" sz="1292" i="1" dirty="0" smtClean="0">
                <a:solidFill>
                  <a:prstClr val="black"/>
                </a:solidFill>
                <a:latin typeface="Meiryo UI"/>
                <a:ea typeface="Meiryo UI"/>
              </a:rPr>
              <a:t>を展開。</a:t>
            </a:r>
            <a:endParaRPr kumimoji="1" lang="en-US" altLang="ja-JP" sz="1292" b="0" i="1" u="none" strike="noStrike" kern="1200" cap="none" spc="0" normalizeH="0" baseline="0" noProof="0" dirty="0">
              <a:ln>
                <a:noFill/>
              </a:ln>
              <a:solidFill>
                <a:prstClr val="black"/>
              </a:solidFill>
              <a:effectLst/>
              <a:uLnTx/>
              <a:uFillTx/>
              <a:latin typeface="Meiryo UI"/>
              <a:ea typeface="Meiryo UI"/>
            </a:endParaRPr>
          </a:p>
          <a:p>
            <a:pPr marL="0" marR="0" lvl="0" indent="164127" algn="just" defTabSz="957700" rtl="0" eaLnBrk="1" fontAlgn="auto" latinLnBrk="0" hangingPunct="1">
              <a:lnSpc>
                <a:spcPct val="100000"/>
              </a:lnSpc>
              <a:spcBef>
                <a:spcPts val="554"/>
              </a:spcBef>
              <a:spcAft>
                <a:spcPts val="0"/>
              </a:spcAft>
              <a:buClrTx/>
              <a:buSzTx/>
              <a:buFontTx/>
              <a:buNone/>
              <a:tabLst/>
              <a:defRPr/>
            </a:pPr>
            <a:r>
              <a:rPr kumimoji="1" lang="ja-JP" altLang="en-US" sz="1292" b="0" i="1" u="none" strike="noStrike" kern="1200" cap="none" spc="0" normalizeH="0" baseline="0" noProof="0" dirty="0">
                <a:ln>
                  <a:noFill/>
                </a:ln>
                <a:solidFill>
                  <a:prstClr val="black"/>
                </a:solidFill>
                <a:effectLst/>
                <a:uLnTx/>
                <a:uFillTx/>
                <a:latin typeface="Meiryo UI"/>
                <a:ea typeface="Meiryo UI"/>
              </a:rPr>
              <a:t>　</a:t>
            </a:r>
            <a:r>
              <a:rPr kumimoji="1" lang="en-US" altLang="ja-JP" sz="1200" b="0" i="1" u="none" strike="noStrike" kern="1200" cap="none" spc="0" normalizeH="0" baseline="0" noProof="0" dirty="0">
                <a:ln>
                  <a:noFill/>
                </a:ln>
                <a:solidFill>
                  <a:prstClr val="black"/>
                </a:solidFill>
                <a:effectLst/>
                <a:uLnTx/>
                <a:uFillTx/>
                <a:latin typeface="Meiryo UI"/>
                <a:ea typeface="Meiryo UI"/>
              </a:rPr>
              <a:t>〔2017</a:t>
            </a:r>
            <a:r>
              <a:rPr kumimoji="1" lang="ja-JP" altLang="en-US" sz="1200" b="0" i="1" u="none" strike="noStrike" kern="1200" cap="none" spc="0" normalizeH="0" baseline="0" noProof="0" dirty="0">
                <a:ln>
                  <a:noFill/>
                </a:ln>
                <a:solidFill>
                  <a:prstClr val="black"/>
                </a:solidFill>
                <a:effectLst/>
                <a:uLnTx/>
                <a:uFillTx/>
                <a:latin typeface="Meiryo UI"/>
                <a:ea typeface="Meiryo UI"/>
              </a:rPr>
              <a:t>年度以降の新料金制度</a:t>
            </a:r>
            <a:r>
              <a:rPr kumimoji="1" lang="en-US" altLang="ja-JP" sz="1200" b="0" i="1" u="none" strike="noStrike" kern="1200" cap="none" spc="0" normalizeH="0" baseline="0" noProof="0" dirty="0" smtClean="0">
                <a:ln>
                  <a:noFill/>
                </a:ln>
                <a:solidFill>
                  <a:prstClr val="black"/>
                </a:solidFill>
                <a:effectLst/>
                <a:uLnTx/>
                <a:uFillTx/>
                <a:latin typeface="Meiryo UI"/>
                <a:ea typeface="Meiryo UI"/>
              </a:rPr>
              <a:t>〕</a:t>
            </a:r>
          </a:p>
          <a:p>
            <a:pPr marL="0" marR="0" lvl="0" indent="164127" algn="just" defTabSz="957700" rtl="0" eaLnBrk="1" fontAlgn="auto" latinLnBrk="0" hangingPunct="1">
              <a:lnSpc>
                <a:spcPct val="100000"/>
              </a:lnSpc>
              <a:spcBef>
                <a:spcPts val="554"/>
              </a:spcBef>
              <a:spcAft>
                <a:spcPts val="0"/>
              </a:spcAft>
              <a:buClrTx/>
              <a:buSzTx/>
              <a:buFontTx/>
              <a:buNone/>
              <a:tabLst/>
              <a:defRPr/>
            </a:pPr>
            <a:r>
              <a:rPr kumimoji="1" lang="ja-JP" altLang="en-US" sz="1200" b="0" i="1" u="none" strike="noStrike" kern="1200" cap="none" spc="0" normalizeH="0" baseline="0" noProof="0" dirty="0">
                <a:ln>
                  <a:noFill/>
                </a:ln>
                <a:solidFill>
                  <a:prstClr val="black"/>
                </a:solidFill>
                <a:effectLst/>
                <a:uLnTx/>
                <a:uFillTx/>
                <a:latin typeface="Meiryo UI"/>
                <a:ea typeface="Meiryo UI"/>
              </a:rPr>
              <a:t>　・国際線着陸料の引き下げ（</a:t>
            </a:r>
            <a:r>
              <a:rPr kumimoji="1" lang="en-US" altLang="ja-JP" sz="1200" b="0" i="1" u="none" strike="noStrike" kern="1200" cap="none" spc="0" normalizeH="0" baseline="0" noProof="0" dirty="0">
                <a:ln>
                  <a:noFill/>
                </a:ln>
                <a:solidFill>
                  <a:prstClr val="black"/>
                </a:solidFill>
                <a:effectLst/>
                <a:uLnTx/>
                <a:uFillTx/>
                <a:latin typeface="Meiryo UI"/>
                <a:ea typeface="Meiryo UI"/>
              </a:rPr>
              <a:t>2,300</a:t>
            </a:r>
            <a:r>
              <a:rPr kumimoji="1" lang="ja-JP" altLang="en-US" sz="1200" b="0" i="1" u="none" strike="noStrike" kern="1200" cap="none" spc="0" normalizeH="0" baseline="0" noProof="0" dirty="0">
                <a:ln>
                  <a:noFill/>
                </a:ln>
                <a:solidFill>
                  <a:prstClr val="black"/>
                </a:solidFill>
                <a:effectLst/>
                <a:uLnTx/>
                <a:uFillTx/>
                <a:latin typeface="Meiryo UI"/>
                <a:ea typeface="Meiryo UI"/>
              </a:rPr>
              <a:t>円</a:t>
            </a:r>
            <a:r>
              <a:rPr kumimoji="1" lang="en-US" altLang="ja-JP" sz="1200" b="0" i="1" u="none" strike="noStrike" kern="1200" cap="none" spc="0" normalizeH="0" baseline="0" noProof="0" dirty="0">
                <a:ln>
                  <a:noFill/>
                </a:ln>
                <a:solidFill>
                  <a:prstClr val="black"/>
                </a:solidFill>
                <a:effectLst/>
                <a:uLnTx/>
                <a:uFillTx/>
                <a:latin typeface="Meiryo UI"/>
                <a:ea typeface="Meiryo UI"/>
              </a:rPr>
              <a:t>/</a:t>
            </a:r>
            <a:r>
              <a:rPr kumimoji="1" lang="ja-JP" altLang="en-US" sz="1200" b="0" i="1" u="none" strike="noStrike" kern="1200" cap="none" spc="0" normalizeH="0" baseline="0" noProof="0" dirty="0">
                <a:ln>
                  <a:noFill/>
                </a:ln>
                <a:solidFill>
                  <a:prstClr val="black"/>
                </a:solidFill>
                <a:effectLst/>
                <a:uLnTx/>
                <a:uFillTx/>
                <a:latin typeface="Meiryo UI"/>
                <a:ea typeface="Meiryo UI"/>
              </a:rPr>
              <a:t>ｔ→</a:t>
            </a:r>
            <a:r>
              <a:rPr kumimoji="1" lang="en-US" altLang="ja-JP" sz="1200" b="0" i="1" u="none" strike="noStrike" kern="1200" cap="none" spc="0" normalizeH="0" baseline="0" noProof="0" dirty="0">
                <a:ln>
                  <a:noFill/>
                </a:ln>
                <a:solidFill>
                  <a:prstClr val="black"/>
                </a:solidFill>
                <a:effectLst/>
                <a:uLnTx/>
                <a:uFillTx/>
                <a:latin typeface="Meiryo UI"/>
                <a:ea typeface="Meiryo UI"/>
              </a:rPr>
              <a:t>1,900</a:t>
            </a:r>
            <a:r>
              <a:rPr kumimoji="1" lang="ja-JP" altLang="en-US" sz="1200" b="0" i="1" u="none" strike="noStrike" kern="1200" cap="none" spc="0" normalizeH="0" baseline="0" noProof="0" dirty="0">
                <a:ln>
                  <a:noFill/>
                </a:ln>
                <a:solidFill>
                  <a:prstClr val="black"/>
                </a:solidFill>
                <a:effectLst/>
                <a:uLnTx/>
                <a:uFillTx/>
                <a:latin typeface="Meiryo UI"/>
                <a:ea typeface="Meiryo UI"/>
              </a:rPr>
              <a:t>円</a:t>
            </a:r>
            <a:r>
              <a:rPr kumimoji="1" lang="en-US" altLang="ja-JP" sz="1200" b="0" i="1" u="none" strike="noStrike" kern="1200" cap="none" spc="0" normalizeH="0" baseline="0" noProof="0" dirty="0">
                <a:ln>
                  <a:noFill/>
                </a:ln>
                <a:solidFill>
                  <a:prstClr val="black"/>
                </a:solidFill>
                <a:effectLst/>
                <a:uLnTx/>
                <a:uFillTx/>
                <a:latin typeface="Meiryo UI"/>
                <a:ea typeface="Meiryo UI"/>
              </a:rPr>
              <a:t>/</a:t>
            </a:r>
            <a:r>
              <a:rPr kumimoji="1" lang="ja-JP" altLang="en-US" sz="1200" b="0" i="1" u="none" strike="noStrike" kern="1200" cap="none" spc="0" normalizeH="0" baseline="0" noProof="0" dirty="0">
                <a:ln>
                  <a:noFill/>
                </a:ln>
                <a:solidFill>
                  <a:prstClr val="black"/>
                </a:solidFill>
                <a:effectLst/>
                <a:uLnTx/>
                <a:uFillTx/>
                <a:latin typeface="Meiryo UI"/>
                <a:ea typeface="Meiryo UI"/>
              </a:rPr>
              <a:t>ｔ）</a:t>
            </a:r>
            <a:endParaRPr kumimoji="1" lang="en-US" altLang="ja-JP" sz="1200" b="0" i="1" u="none" strike="noStrike" kern="1200" cap="none" spc="0" normalizeH="0" baseline="0" noProof="0" dirty="0">
              <a:ln>
                <a:noFill/>
              </a:ln>
              <a:solidFill>
                <a:prstClr val="black"/>
              </a:solidFill>
              <a:effectLst/>
              <a:uLnTx/>
              <a:uFillTx/>
              <a:latin typeface="Meiryo UI"/>
              <a:ea typeface="Meiryo UI"/>
            </a:endParaRPr>
          </a:p>
          <a:p>
            <a:pPr marL="0" marR="0" lvl="0" indent="164127" algn="just" defTabSz="957700" rtl="0" eaLnBrk="1" fontAlgn="auto" latinLnBrk="0" hangingPunct="1">
              <a:lnSpc>
                <a:spcPct val="100000"/>
              </a:lnSpc>
              <a:spcBef>
                <a:spcPts val="554"/>
              </a:spcBef>
              <a:spcAft>
                <a:spcPts val="0"/>
              </a:spcAft>
              <a:buClrTx/>
              <a:buSzTx/>
              <a:buFontTx/>
              <a:buNone/>
              <a:tabLst/>
              <a:defRPr/>
            </a:pPr>
            <a:r>
              <a:rPr kumimoji="1" lang="ja-JP" altLang="en-US" sz="1200" b="0" i="1" u="none" strike="noStrike" kern="1200" cap="none" spc="0" normalizeH="0" baseline="0" noProof="0" dirty="0" smtClean="0">
                <a:ln>
                  <a:noFill/>
                </a:ln>
                <a:solidFill>
                  <a:prstClr val="black"/>
                </a:solidFill>
                <a:effectLst/>
                <a:uLnTx/>
                <a:uFillTx/>
                <a:latin typeface="Meiryo UI"/>
                <a:ea typeface="Meiryo UI"/>
              </a:rPr>
              <a:t>　・</a:t>
            </a:r>
            <a:r>
              <a:rPr kumimoji="1" lang="ja-JP" altLang="en-US" sz="1200" b="0" i="1" u="none" strike="noStrike" kern="1200" cap="none" spc="0" normalizeH="0" baseline="0" noProof="0" dirty="0">
                <a:ln>
                  <a:noFill/>
                </a:ln>
                <a:solidFill>
                  <a:prstClr val="black"/>
                </a:solidFill>
                <a:effectLst/>
                <a:uLnTx/>
                <a:uFillTx/>
                <a:latin typeface="Meiryo UI"/>
                <a:ea typeface="Meiryo UI"/>
              </a:rPr>
              <a:t>新規路線割引（初年度</a:t>
            </a:r>
            <a:r>
              <a:rPr kumimoji="1" lang="en-US" altLang="ja-JP" sz="1200" b="0" i="1" u="none" strike="noStrike" kern="1200" cap="none" spc="0" normalizeH="0" baseline="0" noProof="0" dirty="0">
                <a:ln>
                  <a:noFill/>
                </a:ln>
                <a:solidFill>
                  <a:prstClr val="black"/>
                </a:solidFill>
                <a:effectLst/>
                <a:uLnTx/>
                <a:uFillTx/>
                <a:latin typeface="Meiryo UI"/>
                <a:ea typeface="Meiryo UI"/>
              </a:rPr>
              <a:t>90</a:t>
            </a:r>
            <a:r>
              <a:rPr kumimoji="1" lang="ja-JP" altLang="en-US" sz="1200" b="0" i="1" u="none" strike="noStrike" kern="1200" cap="none" spc="0" normalizeH="0" baseline="0" noProof="0" dirty="0">
                <a:ln>
                  <a:noFill/>
                </a:ln>
                <a:solidFill>
                  <a:prstClr val="black"/>
                </a:solidFill>
                <a:effectLst/>
                <a:uLnTx/>
                <a:uFillTx/>
                <a:latin typeface="Meiryo UI"/>
                <a:ea typeface="Meiryo UI"/>
              </a:rPr>
              <a:t>～</a:t>
            </a:r>
            <a:r>
              <a:rPr kumimoji="1" lang="en-US" altLang="ja-JP" sz="1200" b="0" i="1" u="none" strike="noStrike" kern="1200" cap="none" spc="0" normalizeH="0" baseline="0" noProof="0" dirty="0">
                <a:ln>
                  <a:noFill/>
                </a:ln>
                <a:solidFill>
                  <a:prstClr val="black"/>
                </a:solidFill>
                <a:effectLst/>
                <a:uLnTx/>
                <a:uFillTx/>
                <a:latin typeface="Meiryo UI"/>
                <a:ea typeface="Meiryo UI"/>
              </a:rPr>
              <a:t>100</a:t>
            </a:r>
            <a:r>
              <a:rPr kumimoji="1" lang="ja-JP" altLang="en-US" sz="1200" b="0" i="1" u="none" strike="noStrike" kern="1200" cap="none" spc="0" normalizeH="0" baseline="0" noProof="0" dirty="0">
                <a:ln>
                  <a:noFill/>
                </a:ln>
                <a:solidFill>
                  <a:prstClr val="black"/>
                </a:solidFill>
                <a:effectLst/>
                <a:uLnTx/>
                <a:uFillTx/>
                <a:latin typeface="Meiryo UI"/>
                <a:ea typeface="Meiryo UI"/>
              </a:rPr>
              <a:t>％）　　　</a:t>
            </a:r>
            <a:r>
              <a:rPr kumimoji="1" lang="ja-JP" altLang="en-US" sz="1200" b="0" i="1" u="none" strike="noStrike" kern="1200" cap="none" spc="0" normalizeH="0" baseline="0" noProof="0" dirty="0" smtClean="0">
                <a:ln>
                  <a:noFill/>
                </a:ln>
                <a:solidFill>
                  <a:prstClr val="black"/>
                </a:solidFill>
                <a:effectLst/>
                <a:uLnTx/>
                <a:uFillTx/>
                <a:latin typeface="Meiryo UI"/>
                <a:ea typeface="Meiryo UI"/>
              </a:rPr>
              <a:t>等</a:t>
            </a:r>
            <a:endParaRPr kumimoji="1" lang="en-US" altLang="ja-JP" sz="1200" b="0" i="1" u="none" strike="noStrike" kern="1200" cap="none" spc="0" normalizeH="0" baseline="0" noProof="0" dirty="0">
              <a:ln>
                <a:noFill/>
              </a:ln>
              <a:solidFill>
                <a:prstClr val="black"/>
              </a:solidFill>
              <a:effectLst/>
              <a:uLnTx/>
              <a:uFillTx/>
              <a:latin typeface="Meiryo UI"/>
              <a:ea typeface="Meiryo UI"/>
            </a:endParaRPr>
          </a:p>
        </p:txBody>
      </p:sp>
      <p:sp>
        <p:nvSpPr>
          <p:cNvPr id="11" name="正方形/長方形 10"/>
          <p:cNvSpPr/>
          <p:nvPr/>
        </p:nvSpPr>
        <p:spPr>
          <a:xfrm>
            <a:off x="270457" y="943002"/>
            <a:ext cx="8603087" cy="348109"/>
          </a:xfrm>
          <a:prstGeom prst="rect">
            <a:avLst/>
          </a:prstGeom>
        </p:spPr>
        <p:txBody>
          <a:bodyPr wrap="square">
            <a:spAutoFit/>
          </a:bodyPr>
          <a:lstStyle/>
          <a:p>
            <a:pPr lvl="0" defTabSz="957700">
              <a:defRPr/>
            </a:pPr>
            <a:r>
              <a:rPr kumimoji="1" lang="ja-JP" altLang="en-US" sz="1662" b="0" i="0" u="none" strike="noStrike" kern="1200" cap="none" spc="0" normalizeH="0" baseline="0" noProof="0" dirty="0" smtClean="0">
                <a:ln>
                  <a:noFill/>
                </a:ln>
                <a:solidFill>
                  <a:prstClr val="black"/>
                </a:solidFill>
                <a:effectLst/>
                <a:uLnTx/>
                <a:uFillTx/>
                <a:latin typeface="Meiryo UI"/>
                <a:ea typeface="Meiryo UI"/>
                <a:cs typeface="+mn-cs"/>
              </a:rPr>
              <a:t>○</a:t>
            </a:r>
            <a:r>
              <a:rPr kumimoji="1" lang="en-US" altLang="ja-JP" sz="1662" b="1" i="0" u="none" strike="noStrike" kern="1200" cap="none" spc="0" normalizeH="0" baseline="0" noProof="0" dirty="0" smtClean="0">
                <a:ln>
                  <a:noFill/>
                </a:ln>
                <a:solidFill>
                  <a:prstClr val="black"/>
                </a:solidFill>
                <a:effectLst/>
                <a:uLnTx/>
                <a:uFillTx/>
                <a:latin typeface="Meiryo UI"/>
                <a:ea typeface="Meiryo UI"/>
                <a:cs typeface="+mn-cs"/>
              </a:rPr>
              <a:t>LCC</a:t>
            </a:r>
            <a:r>
              <a:rPr kumimoji="1" lang="ja-JP" altLang="en-US" sz="1662" b="1" i="0" u="none" strike="noStrike" kern="1200" cap="none" spc="0" normalizeH="0" baseline="0" noProof="0" dirty="0" smtClean="0">
                <a:ln>
                  <a:noFill/>
                </a:ln>
                <a:solidFill>
                  <a:prstClr val="black"/>
                </a:solidFill>
                <a:effectLst/>
                <a:uLnTx/>
                <a:uFillTx/>
                <a:latin typeface="Meiryo UI"/>
                <a:ea typeface="Meiryo UI"/>
                <a:cs typeface="+mn-cs"/>
              </a:rPr>
              <a:t>の拠点化</a:t>
            </a:r>
            <a:r>
              <a:rPr lang="ja-JP" altLang="en-US" sz="1662" b="1" noProof="0" dirty="0" smtClean="0">
                <a:solidFill>
                  <a:prstClr val="black"/>
                </a:solidFill>
                <a:latin typeface="Meiryo UI"/>
                <a:ea typeface="Meiryo UI"/>
              </a:rPr>
              <a:t>、</a:t>
            </a:r>
            <a:r>
              <a:rPr lang="ja-JP" altLang="en-US" sz="1662" b="1" dirty="0" smtClean="0">
                <a:solidFill>
                  <a:prstClr val="black"/>
                </a:solidFill>
                <a:latin typeface="Meiryo UI"/>
                <a:ea typeface="Meiryo UI"/>
              </a:rPr>
              <a:t>路線</a:t>
            </a:r>
            <a:r>
              <a:rPr lang="ja-JP" altLang="en-US" sz="1662" b="1" dirty="0">
                <a:solidFill>
                  <a:prstClr val="black"/>
                </a:solidFill>
                <a:latin typeface="Meiryo UI"/>
                <a:ea typeface="Meiryo UI"/>
              </a:rPr>
              <a:t>誘致インセンティブの</a:t>
            </a:r>
            <a:r>
              <a:rPr lang="ja-JP" altLang="en-US" sz="1662" b="1" dirty="0" smtClean="0">
                <a:solidFill>
                  <a:prstClr val="black"/>
                </a:solidFill>
                <a:latin typeface="Meiryo UI"/>
                <a:ea typeface="Meiryo UI"/>
              </a:rPr>
              <a:t>拡充、インバウンド</a:t>
            </a:r>
            <a:r>
              <a:rPr kumimoji="1" lang="ja-JP" altLang="en-US" sz="1662" b="1" i="0" u="none" strike="noStrike" kern="1200" cap="none" spc="0" normalizeH="0" baseline="0" noProof="0" dirty="0">
                <a:ln>
                  <a:noFill/>
                </a:ln>
                <a:solidFill>
                  <a:prstClr val="black"/>
                </a:solidFill>
                <a:effectLst/>
                <a:uLnTx/>
                <a:uFillTx/>
                <a:latin typeface="Meiryo UI"/>
                <a:ea typeface="Meiryo UI"/>
                <a:cs typeface="+mn-cs"/>
              </a:rPr>
              <a:t>受入機能</a:t>
            </a:r>
            <a:r>
              <a:rPr kumimoji="1" lang="ja-JP" altLang="en-US" sz="1662" b="1" i="0" u="none" strike="noStrike" kern="1200" cap="none" spc="0" normalizeH="0" baseline="0" noProof="0" dirty="0" smtClean="0">
                <a:ln>
                  <a:noFill/>
                </a:ln>
                <a:solidFill>
                  <a:prstClr val="black"/>
                </a:solidFill>
                <a:effectLst/>
                <a:uLnTx/>
                <a:uFillTx/>
                <a:latin typeface="Meiryo UI"/>
                <a:ea typeface="Meiryo UI"/>
                <a:cs typeface="+mn-cs"/>
              </a:rPr>
              <a:t>強化等</a:t>
            </a:r>
            <a:r>
              <a:rPr kumimoji="1" lang="ja-JP" altLang="en-US" sz="1662" b="0" i="0" u="none" strike="noStrike" kern="1200" cap="none" spc="0" normalizeH="0" baseline="0" noProof="0" dirty="0" smtClean="0">
                <a:ln>
                  <a:noFill/>
                </a:ln>
                <a:solidFill>
                  <a:prstClr val="black"/>
                </a:solidFill>
                <a:effectLst/>
                <a:uLnTx/>
                <a:uFillTx/>
                <a:latin typeface="Meiryo UI"/>
                <a:ea typeface="Meiryo UI"/>
                <a:cs typeface="+mn-cs"/>
              </a:rPr>
              <a:t>の</a:t>
            </a:r>
            <a:r>
              <a:rPr kumimoji="1" lang="ja-JP" altLang="en-US" sz="1662" b="0" i="0" u="none" strike="noStrike" kern="1200" cap="none" spc="0" normalizeH="0" baseline="0" noProof="0" dirty="0">
                <a:ln>
                  <a:noFill/>
                </a:ln>
                <a:solidFill>
                  <a:prstClr val="black"/>
                </a:solidFill>
                <a:effectLst/>
                <a:uLnTx/>
                <a:uFillTx/>
                <a:latin typeface="Meiryo UI"/>
                <a:ea typeface="Meiryo UI"/>
                <a:cs typeface="+mn-cs"/>
              </a:rPr>
              <a:t>取組みを実施。</a:t>
            </a:r>
          </a:p>
        </p:txBody>
      </p:sp>
      <p:sp>
        <p:nvSpPr>
          <p:cNvPr id="14" name="正方形/長方形 13"/>
          <p:cNvSpPr/>
          <p:nvPr/>
        </p:nvSpPr>
        <p:spPr>
          <a:xfrm>
            <a:off x="270457" y="1234757"/>
            <a:ext cx="8544197" cy="1086516"/>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wrap="square" rtlCol="0" anchor="ctr">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smtClean="0">
                <a:ln>
                  <a:noFill/>
                </a:ln>
                <a:solidFill>
                  <a:schemeClr val="tx1"/>
                </a:solidFill>
                <a:effectLst/>
                <a:uLnTx/>
                <a:uFillTx/>
                <a:latin typeface="Meiryo UI"/>
                <a:ea typeface="Meiryo UI"/>
                <a:cs typeface="+mn-cs"/>
              </a:rPr>
              <a:t>■</a:t>
            </a:r>
            <a:r>
              <a:rPr kumimoji="1" lang="en-US" altLang="ja-JP" sz="1292" b="1" i="0" u="none" strike="noStrike" kern="1200" cap="none" spc="0" normalizeH="0" baseline="0" noProof="0" dirty="0" smtClean="0">
                <a:ln>
                  <a:noFill/>
                </a:ln>
                <a:solidFill>
                  <a:schemeClr val="tx1"/>
                </a:solidFill>
                <a:effectLst/>
                <a:uLnTx/>
                <a:uFillTx/>
                <a:latin typeface="Meiryo UI"/>
                <a:ea typeface="Meiryo UI"/>
                <a:cs typeface="+mn-cs"/>
              </a:rPr>
              <a:t>LCC</a:t>
            </a:r>
            <a:r>
              <a:rPr kumimoji="1" lang="ja-JP" altLang="en-US" sz="1292" b="1" i="0" u="none" strike="noStrike" kern="1200" cap="none" spc="0" normalizeH="0" baseline="0" noProof="0" dirty="0" smtClean="0">
                <a:ln>
                  <a:noFill/>
                </a:ln>
                <a:solidFill>
                  <a:schemeClr val="tx1"/>
                </a:solidFill>
                <a:effectLst/>
                <a:uLnTx/>
                <a:uFillTx/>
                <a:latin typeface="Meiryo UI"/>
                <a:ea typeface="Meiryo UI"/>
                <a:cs typeface="+mn-cs"/>
              </a:rPr>
              <a:t>の拠点化</a:t>
            </a:r>
            <a:endParaRPr kumimoji="1" lang="en-US" altLang="ja-JP" sz="1292" b="1" i="0" u="none" strike="noStrike" kern="1200" cap="none" spc="0" normalizeH="0" baseline="0" noProof="0" dirty="0" smtClean="0">
              <a:ln>
                <a:noFill/>
              </a:ln>
              <a:solidFill>
                <a:schemeClr val="tx1"/>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lang="ja-JP" altLang="en-US" sz="1292" b="1" dirty="0" smtClean="0">
                <a:solidFill>
                  <a:schemeClr val="tx1"/>
                </a:solidFill>
                <a:latin typeface="Meiryo UI"/>
                <a:ea typeface="Meiryo UI"/>
              </a:rPr>
              <a:t>　</a:t>
            </a:r>
            <a:r>
              <a:rPr lang="ja-JP" altLang="en-US" sz="1292" dirty="0" smtClean="0">
                <a:solidFill>
                  <a:schemeClr val="tx1"/>
                </a:solidFill>
                <a:latin typeface="Meiryo UI"/>
                <a:ea typeface="Meiryo UI"/>
              </a:rPr>
              <a:t>・ビーチ・アビエーションが、関空を拠点に就航開始（</a:t>
            </a:r>
            <a:r>
              <a:rPr lang="en-US" altLang="ja-JP" sz="1292" dirty="0" smtClean="0">
                <a:solidFill>
                  <a:schemeClr val="tx1"/>
                </a:solidFill>
                <a:latin typeface="Meiryo UI"/>
                <a:ea typeface="Meiryo UI"/>
              </a:rPr>
              <a:t>2012</a:t>
            </a:r>
            <a:r>
              <a:rPr lang="ja-JP" altLang="en-US" sz="1292" dirty="0" smtClean="0">
                <a:solidFill>
                  <a:schemeClr val="tx1"/>
                </a:solidFill>
                <a:latin typeface="Meiryo UI"/>
                <a:ea typeface="Meiryo UI"/>
              </a:rPr>
              <a:t>年</a:t>
            </a:r>
            <a:r>
              <a:rPr lang="en-US" altLang="ja-JP" sz="1292" dirty="0" smtClean="0">
                <a:solidFill>
                  <a:schemeClr val="tx1"/>
                </a:solidFill>
                <a:latin typeface="Meiryo UI"/>
                <a:ea typeface="Meiryo UI"/>
              </a:rPr>
              <a:t>3</a:t>
            </a:r>
            <a:r>
              <a:rPr lang="ja-JP" altLang="en-US" sz="1292" dirty="0" smtClean="0">
                <a:solidFill>
                  <a:schemeClr val="tx1"/>
                </a:solidFill>
                <a:latin typeface="Meiryo UI"/>
                <a:ea typeface="Meiryo UI"/>
              </a:rPr>
              <a:t>月）</a:t>
            </a:r>
            <a:endParaRPr kumimoji="1" lang="en-US" altLang="ja-JP" sz="1292" i="0" u="none" strike="noStrike" kern="1200" cap="none" spc="0" normalizeH="0" baseline="0" noProof="0" dirty="0" smtClean="0">
              <a:ln>
                <a:noFill/>
              </a:ln>
              <a:solidFill>
                <a:schemeClr val="tx1"/>
              </a:solidFill>
              <a:effectLst/>
              <a:uLnTx/>
              <a:uFillTx/>
              <a:latin typeface="Meiryo UI"/>
              <a:ea typeface="Meiryo UI"/>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smtClean="0">
                <a:ln>
                  <a:noFill/>
                </a:ln>
                <a:solidFill>
                  <a:schemeClr val="tx1"/>
                </a:solidFill>
                <a:effectLst/>
                <a:uLnTx/>
                <a:uFillTx/>
                <a:latin typeface="Meiryo UI"/>
                <a:ea typeface="Meiryo UI"/>
                <a:cs typeface="+mn-cs"/>
              </a:rPr>
              <a:t>　・関空第</a:t>
            </a:r>
            <a:r>
              <a:rPr kumimoji="1" lang="en-US" altLang="ja-JP" sz="1292" b="0" i="0" u="none" strike="noStrike" kern="1200" cap="none" spc="0" normalizeH="0" baseline="0" noProof="0" dirty="0" smtClean="0">
                <a:ln>
                  <a:noFill/>
                </a:ln>
                <a:solidFill>
                  <a:schemeClr val="tx1"/>
                </a:solidFill>
                <a:effectLst/>
                <a:uLnTx/>
                <a:uFillTx/>
                <a:latin typeface="Meiryo UI"/>
                <a:ea typeface="Meiryo UI"/>
                <a:cs typeface="+mn-cs"/>
              </a:rPr>
              <a:t>2</a:t>
            </a:r>
            <a:r>
              <a:rPr kumimoji="1" lang="ja-JP" altLang="en-US" sz="1292" b="0" i="0" u="none" strike="noStrike" kern="1200" cap="none" spc="0" normalizeH="0" baseline="0" noProof="0" dirty="0" smtClean="0">
                <a:ln>
                  <a:noFill/>
                </a:ln>
                <a:solidFill>
                  <a:schemeClr val="tx1"/>
                </a:solidFill>
                <a:effectLst/>
                <a:uLnTx/>
                <a:uFillTx/>
                <a:latin typeface="Meiryo UI"/>
                <a:ea typeface="Meiryo UI"/>
                <a:cs typeface="+mn-cs"/>
              </a:rPr>
              <a:t>ターミナル（ＬＣＣ専用）の供用開始（</a:t>
            </a:r>
            <a:r>
              <a:rPr kumimoji="1" lang="en-US" altLang="ja-JP" sz="1292" b="0" i="0" u="none" strike="noStrike" kern="1200" cap="none" spc="0" normalizeH="0" baseline="0" noProof="0" dirty="0" smtClean="0">
                <a:ln>
                  <a:noFill/>
                </a:ln>
                <a:solidFill>
                  <a:schemeClr val="tx1"/>
                </a:solidFill>
                <a:effectLst/>
                <a:uLnTx/>
                <a:uFillTx/>
                <a:latin typeface="Meiryo UI"/>
                <a:ea typeface="Meiryo UI"/>
                <a:cs typeface="+mn-cs"/>
              </a:rPr>
              <a:t>2012</a:t>
            </a:r>
            <a:r>
              <a:rPr kumimoji="1" lang="ja-JP" altLang="en-US" sz="1292" b="0" i="0" u="none" strike="noStrike" kern="1200" cap="none" spc="0" normalizeH="0" baseline="0" noProof="0" dirty="0" smtClean="0">
                <a:ln>
                  <a:noFill/>
                </a:ln>
                <a:solidFill>
                  <a:schemeClr val="tx1"/>
                </a:solidFill>
                <a:effectLst/>
                <a:uLnTx/>
                <a:uFillTx/>
                <a:latin typeface="Meiryo UI"/>
                <a:ea typeface="Meiryo UI"/>
                <a:cs typeface="+mn-cs"/>
              </a:rPr>
              <a:t>年</a:t>
            </a:r>
            <a:r>
              <a:rPr kumimoji="1" lang="en-US" altLang="ja-JP" sz="1292" b="0" i="0" u="none" strike="noStrike" kern="1200" cap="none" spc="0" normalizeH="0" baseline="0" noProof="0" dirty="0" smtClean="0">
                <a:ln>
                  <a:noFill/>
                </a:ln>
                <a:solidFill>
                  <a:schemeClr val="tx1"/>
                </a:solidFill>
                <a:effectLst/>
                <a:uLnTx/>
                <a:uFillTx/>
                <a:latin typeface="Meiryo UI"/>
                <a:ea typeface="Meiryo UI"/>
                <a:cs typeface="+mn-cs"/>
              </a:rPr>
              <a:t>10</a:t>
            </a:r>
            <a:r>
              <a:rPr kumimoji="1" lang="ja-JP" altLang="en-US" sz="1292" b="0" i="0" u="none" strike="noStrike" kern="1200" cap="none" spc="0" normalizeH="0" baseline="0" noProof="0" dirty="0" smtClean="0">
                <a:ln>
                  <a:noFill/>
                </a:ln>
                <a:solidFill>
                  <a:schemeClr val="tx1"/>
                </a:solidFill>
                <a:effectLst/>
                <a:uLnTx/>
                <a:uFillTx/>
                <a:latin typeface="Meiryo UI"/>
                <a:ea typeface="Meiryo UI"/>
                <a:cs typeface="+mn-cs"/>
              </a:rPr>
              <a:t>月）</a:t>
            </a:r>
            <a:endParaRPr kumimoji="1" lang="en-US" altLang="ja-JP" sz="1292" b="0" i="0" u="none" strike="noStrike" kern="1200" cap="none" spc="0" normalizeH="0" baseline="0" noProof="0" dirty="0" smtClean="0">
              <a:ln>
                <a:noFill/>
              </a:ln>
              <a:solidFill>
                <a:schemeClr val="tx1"/>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　・ＬＣＣ専用ターミナルの整備（</a:t>
            </a:r>
            <a:r>
              <a:rPr kumimoji="1" lang="en-US" altLang="ja-JP" sz="1292" b="0" i="0" u="none" strike="noStrike" kern="1200" cap="none" spc="0" normalizeH="0" baseline="0" noProof="0" dirty="0">
                <a:ln>
                  <a:noFill/>
                </a:ln>
                <a:solidFill>
                  <a:schemeClr val="tx1"/>
                </a:solidFill>
                <a:effectLst/>
                <a:uLnTx/>
                <a:uFillTx/>
                <a:latin typeface="Meiryo UI"/>
                <a:ea typeface="Meiryo UI"/>
                <a:cs typeface="+mn-cs"/>
              </a:rPr>
              <a:t>2017</a:t>
            </a: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年</a:t>
            </a:r>
            <a:r>
              <a:rPr kumimoji="1" lang="en-US" altLang="ja-JP" sz="1292" b="0" i="0" u="none" strike="noStrike" kern="1200" cap="none" spc="0" normalizeH="0" baseline="0" noProof="0" dirty="0">
                <a:ln>
                  <a:noFill/>
                </a:ln>
                <a:solidFill>
                  <a:schemeClr val="tx1"/>
                </a:solidFill>
                <a:effectLst/>
                <a:uLnTx/>
                <a:uFillTx/>
                <a:latin typeface="Meiryo UI"/>
                <a:ea typeface="Meiryo UI"/>
                <a:cs typeface="+mn-cs"/>
              </a:rPr>
              <a:t>1</a:t>
            </a: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月）　</a:t>
            </a:r>
            <a:endParaRPr kumimoji="1" lang="en-US" altLang="ja-JP" sz="1292" b="0" i="0" u="none" strike="noStrike" kern="1200" cap="none" spc="0" normalizeH="0" baseline="0" noProof="0" dirty="0">
              <a:ln>
                <a:noFill/>
              </a:ln>
              <a:solidFill>
                <a:schemeClr val="tx1"/>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➡関空は日本最大の</a:t>
            </a:r>
            <a:r>
              <a:rPr kumimoji="1" lang="en-US" altLang="ja-JP" sz="1292" b="0" i="0" u="none" strike="noStrike" kern="1200" cap="none" spc="0" normalizeH="0" baseline="0" noProof="0" dirty="0">
                <a:ln>
                  <a:noFill/>
                </a:ln>
                <a:solidFill>
                  <a:schemeClr val="tx1"/>
                </a:solidFill>
                <a:effectLst/>
                <a:uLnTx/>
                <a:uFillTx/>
                <a:latin typeface="Meiryo UI"/>
                <a:ea typeface="Meiryo UI"/>
                <a:cs typeface="+mn-cs"/>
              </a:rPr>
              <a:t>LCC</a:t>
            </a: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拠点（</a:t>
            </a:r>
            <a:r>
              <a:rPr kumimoji="1" lang="en-US" altLang="ja-JP" sz="1292" b="0" i="0" u="none" strike="noStrike" kern="1200" cap="none" spc="0" normalizeH="0" baseline="0" noProof="0" dirty="0">
                <a:ln>
                  <a:noFill/>
                </a:ln>
                <a:solidFill>
                  <a:schemeClr val="tx1"/>
                </a:solidFill>
                <a:effectLst/>
                <a:uLnTx/>
                <a:uFillTx/>
                <a:latin typeface="Meiryo UI"/>
                <a:ea typeface="Meiryo UI"/>
                <a:cs typeface="+mn-cs"/>
              </a:rPr>
              <a:t>17</a:t>
            </a: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社、</a:t>
            </a:r>
            <a:r>
              <a:rPr kumimoji="1" lang="en-US" altLang="ja-JP" sz="1292" b="0" i="0" u="none" strike="noStrike" kern="1200" cap="none" spc="0" normalizeH="0" baseline="0" noProof="0" dirty="0">
                <a:ln>
                  <a:noFill/>
                </a:ln>
                <a:solidFill>
                  <a:schemeClr val="tx1"/>
                </a:solidFill>
                <a:effectLst/>
                <a:uLnTx/>
                <a:uFillTx/>
                <a:latin typeface="Meiryo UI"/>
                <a:ea typeface="Meiryo UI"/>
                <a:cs typeface="+mn-cs"/>
              </a:rPr>
              <a:t>20</a:t>
            </a:r>
            <a:r>
              <a:rPr kumimoji="1" lang="ja-JP" altLang="en-US" sz="1292" b="0" i="0" u="none" strike="noStrike" kern="1200" cap="none" spc="0" normalizeH="0" baseline="0" noProof="0" dirty="0">
                <a:ln>
                  <a:noFill/>
                </a:ln>
                <a:solidFill>
                  <a:schemeClr val="tx1"/>
                </a:solidFill>
                <a:effectLst/>
                <a:uLnTx/>
                <a:uFillTx/>
                <a:latin typeface="Meiryo UI"/>
                <a:ea typeface="Meiryo UI"/>
                <a:cs typeface="+mn-cs"/>
              </a:rPr>
              <a:t>都市）</a:t>
            </a:r>
            <a:endParaRPr kumimoji="1" lang="en-US" altLang="ja-JP" sz="1292" b="0" i="0" u="none" strike="noStrike" kern="1200" cap="none" spc="0" normalizeH="0" baseline="0" noProof="0" dirty="0">
              <a:ln>
                <a:noFill/>
              </a:ln>
              <a:solidFill>
                <a:schemeClr val="tx1"/>
              </a:solidFill>
              <a:effectLst/>
              <a:uLnTx/>
              <a:uFillTx/>
              <a:latin typeface="Meiryo UI"/>
              <a:ea typeface="Meiryo UI"/>
              <a:cs typeface="+mn-cs"/>
            </a:endParaRPr>
          </a:p>
        </p:txBody>
      </p:sp>
      <p:sp>
        <p:nvSpPr>
          <p:cNvPr id="17" name="正方形/長方形 16"/>
          <p:cNvSpPr/>
          <p:nvPr/>
        </p:nvSpPr>
        <p:spPr>
          <a:xfrm>
            <a:off x="233629" y="4877286"/>
            <a:ext cx="4119604" cy="1683025"/>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wrap="square" rtlCol="0" anchor="t">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■関空アクセスの利便性向上</a:t>
            </a:r>
            <a:endParaRPr kumimoji="1" lang="en-US" altLang="ja-JP" sz="1292" b="1" i="0" u="none" strike="noStrike" kern="1200" cap="none" spc="0" normalizeH="0" baseline="0" noProof="0" dirty="0">
              <a:ln>
                <a:noFill/>
              </a:ln>
              <a:solidFill>
                <a:prstClr val="black"/>
              </a:solidFill>
              <a:effectLst/>
              <a:uLnTx/>
              <a:uFillTx/>
              <a:latin typeface="Meiryo UI"/>
              <a:ea typeface="Meiryo UI"/>
              <a:cs typeface="+mn-cs"/>
            </a:endParaRPr>
          </a:p>
          <a:p>
            <a:pPr marL="164127" marR="0" lvl="0" indent="-164127"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・リムジンバスの完全</a:t>
            </a:r>
            <a:r>
              <a:rPr kumimoji="1" lang="en-US" altLang="ja-JP"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時間化：</a:t>
            </a:r>
            <a:endParaRPr kumimoji="1" lang="en-US" altLang="ja-JP"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64127" marR="0" lvl="0" indent="-164127"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関空から大阪駅前まで、</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64127" marR="0" lvl="0" indent="-164127"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毎時</a:t>
            </a:r>
            <a:r>
              <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時間運行。</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64127" marR="0" lvl="0" indent="-164127"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92" b="1"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リムジンバス案内表示の国際化：</a:t>
            </a:r>
            <a:endParaRPr kumimoji="1" lang="en-US" altLang="ja-JP"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64127" marR="0" lvl="0" indent="-164127" algn="l" defTabSz="957700" rtl="0" eaLnBrk="1" fontAlgn="auto" latinLnBrk="0" hangingPunct="1">
              <a:lnSpc>
                <a:spcPct val="100000"/>
              </a:lnSpc>
              <a:spcBef>
                <a:spcPts val="0"/>
              </a:spcBef>
              <a:spcAft>
                <a:spcPts val="0"/>
              </a:spcAft>
              <a:buClrTx/>
              <a:buSzTx/>
              <a:buFontTx/>
              <a:buNone/>
              <a:tabLst/>
              <a:defRPr/>
            </a:pPr>
            <a:r>
              <a:rPr kumimoji="1" lang="ja-JP" altLang="en-US" sz="1292"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停留所の案内板や</a:t>
            </a:r>
            <a:endParaRPr kumimoji="1" lang="en-US" altLang="ja-JP"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64127" marR="0" lvl="0" indent="-164127"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　　路線図の多言語化等</a:t>
            </a:r>
            <a:r>
              <a:rPr kumimoji="1" lang="ja-JP" altLang="en-US" sz="1292"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292" b="0" i="0" u="none" strike="noStrike" kern="1200" cap="none" spc="0" normalizeH="0" baseline="0" noProof="0" dirty="0" smtClean="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164127" marR="0" lvl="0" indent="-164127" algn="l" defTabSz="957700" rtl="0" eaLnBrk="1" fontAlgn="auto" latinLnBrk="0" hangingPunct="1">
              <a:lnSpc>
                <a:spcPct val="100000"/>
              </a:lnSpc>
              <a:spcBef>
                <a:spcPts val="0"/>
              </a:spcBef>
              <a:spcAft>
                <a:spcPts val="0"/>
              </a:spcAft>
              <a:buClrTx/>
              <a:buSzTx/>
              <a:buFontTx/>
              <a:buNone/>
              <a:tabLst/>
              <a:defRPr/>
            </a:pPr>
            <a:endParaRPr kumimoji="1" lang="ja-JP" altLang="en-US" sz="1292" b="0" i="0" u="none" strike="noStrike" kern="1200" cap="none" spc="0" normalizeH="0" baseline="0" noProof="0" dirty="0">
              <a:ln>
                <a:noFill/>
              </a:ln>
              <a:solidFill>
                <a:prstClr val="black"/>
              </a:solidFill>
              <a:effectLst/>
              <a:uLnTx/>
              <a:uFillTx/>
              <a:latin typeface="Meiryo UI"/>
              <a:ea typeface="Meiryo UI"/>
              <a:cs typeface="+mn-cs"/>
            </a:endParaRPr>
          </a:p>
        </p:txBody>
      </p:sp>
      <p:pic>
        <p:nvPicPr>
          <p:cNvPr id="18" name="図 1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6225" y="5284262"/>
            <a:ext cx="799223" cy="1146571"/>
          </a:xfrm>
          <a:prstGeom prst="rect">
            <a:avLst/>
          </a:prstGeom>
          <a:noFill/>
          <a:ln>
            <a:noFill/>
          </a:ln>
        </p:spPr>
      </p:pic>
      <p:sp>
        <p:nvSpPr>
          <p:cNvPr id="20" name="正方形/長方形 19"/>
          <p:cNvSpPr/>
          <p:nvPr/>
        </p:nvSpPr>
        <p:spPr>
          <a:xfrm>
            <a:off x="4503762" y="2384993"/>
            <a:ext cx="4274066" cy="4069063"/>
          </a:xfrm>
          <a:prstGeom prst="rect">
            <a:avLst/>
          </a:prstGeom>
          <a:ln w="19050">
            <a:solidFill>
              <a:schemeClr val="tx1"/>
            </a:solidFill>
          </a:ln>
        </p:spPr>
        <p:style>
          <a:lnRef idx="2">
            <a:schemeClr val="accent6"/>
          </a:lnRef>
          <a:fillRef idx="1">
            <a:schemeClr val="lt1"/>
          </a:fillRef>
          <a:effectRef idx="0">
            <a:schemeClr val="accent6"/>
          </a:effectRef>
          <a:fontRef idx="minor">
            <a:schemeClr val="dk1"/>
          </a:fontRef>
        </p:style>
        <p:txBody>
          <a:bodyPr wrap="square" rtlCol="0" anchor="t" anchorCtr="0">
            <a:spAutoFit/>
          </a:bodyPr>
          <a:lstStyle/>
          <a:p>
            <a:pPr marL="0" marR="0" lvl="0" indent="0" algn="l" defTabSz="957700" rtl="0" eaLnBrk="1" fontAlgn="auto" latinLnBrk="0" hangingPunct="1">
              <a:lnSpc>
                <a:spcPct val="100000"/>
              </a:lnSpc>
              <a:spcBef>
                <a:spcPts val="0"/>
              </a:spcBef>
              <a:spcAft>
                <a:spcPts val="0"/>
              </a:spcAft>
              <a:buClrTx/>
              <a:buSzTx/>
              <a:buFontTx/>
              <a:buNone/>
              <a:tabLst/>
              <a:defRPr/>
            </a:pPr>
            <a:r>
              <a:rPr kumimoji="1" lang="en-US" altLang="ja-JP" sz="1292" b="1" i="0" u="none" strike="noStrike" kern="1200" cap="none" spc="0" normalizeH="0" baseline="0" noProof="0" dirty="0">
                <a:ln>
                  <a:noFill/>
                </a:ln>
                <a:solidFill>
                  <a:prstClr val="black"/>
                </a:solidFill>
                <a:effectLst/>
                <a:uLnTx/>
                <a:uFillTx/>
                <a:latin typeface="Meiryo UI"/>
                <a:ea typeface="Meiryo UI"/>
                <a:cs typeface="+mn-cs"/>
              </a:rPr>
              <a:t>【</a:t>
            </a:r>
            <a:r>
              <a:rPr kumimoji="1" lang="ja-JP" altLang="en-US" sz="1292" b="1" i="0" u="none" strike="noStrike" kern="1200" cap="none" spc="0" normalizeH="0" baseline="0" noProof="0" dirty="0">
                <a:ln>
                  <a:noFill/>
                </a:ln>
                <a:solidFill>
                  <a:prstClr val="black"/>
                </a:solidFill>
                <a:effectLst/>
                <a:uLnTx/>
                <a:uFillTx/>
                <a:latin typeface="Meiryo UI"/>
                <a:ea typeface="Meiryo UI"/>
                <a:cs typeface="+mn-cs"/>
              </a:rPr>
              <a:t>インバウンド受入機能の強化</a:t>
            </a:r>
            <a:r>
              <a:rPr kumimoji="1" lang="en-US" altLang="ja-JP" sz="1292" b="1" i="0" u="none" strike="noStrike" kern="1200" cap="none" spc="0" normalizeH="0" baseline="0" noProof="0" dirty="0">
                <a:ln>
                  <a:noFill/>
                </a:ln>
                <a:solidFill>
                  <a:prstClr val="black"/>
                </a:solidFill>
                <a:effectLst/>
                <a:uLnTx/>
                <a:uFillTx/>
                <a:latin typeface="Meiryo UI"/>
                <a:ea typeface="Meiryo UI"/>
                <a:cs typeface="+mn-cs"/>
              </a:rPr>
              <a:t>】</a:t>
            </a: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関空に</a:t>
            </a:r>
            <a:r>
              <a:rPr kumimoji="1" lang="ja-JP" altLang="en-US" sz="1292" b="0" i="0" u="none" strike="noStrike" kern="1200" cap="none" spc="0" normalizeH="0" baseline="0" noProof="0" dirty="0" smtClean="0">
                <a:ln>
                  <a:noFill/>
                </a:ln>
                <a:solidFill>
                  <a:prstClr val="black"/>
                </a:solidFill>
                <a:effectLst/>
                <a:uLnTx/>
                <a:uFillTx/>
                <a:latin typeface="Meiryo UI"/>
                <a:ea typeface="Meiryo UI"/>
                <a:cs typeface="+mn-cs"/>
              </a:rPr>
              <a:t>おいて出国</a:t>
            </a: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時保安検査場や入国審査ブースの増設、</a:t>
            </a: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r>
              <a:rPr kumimoji="1" lang="ja-JP" altLang="en-US" sz="1292" b="0" i="0" u="none" strike="noStrike" kern="1200" cap="none" spc="0" normalizeH="0" baseline="0" noProof="0" dirty="0">
                <a:ln>
                  <a:noFill/>
                </a:ln>
                <a:solidFill>
                  <a:prstClr val="black"/>
                </a:solidFill>
                <a:effectLst/>
                <a:uLnTx/>
                <a:uFillTx/>
                <a:latin typeface="Meiryo UI"/>
                <a:ea typeface="Meiryo UI"/>
                <a:cs typeface="+mn-cs"/>
              </a:rPr>
              <a:t>　入国審査官の緊急増員などインバウンド受入体制を強化</a:t>
            </a:r>
            <a:r>
              <a:rPr kumimoji="1" lang="ja-JP" altLang="en-US" sz="1292" b="0" i="0" u="none" strike="noStrike" kern="1200" cap="none" spc="0" normalizeH="0" baseline="0" noProof="0" dirty="0" smtClean="0">
                <a:ln>
                  <a:noFill/>
                </a:ln>
                <a:solidFill>
                  <a:prstClr val="black"/>
                </a:solidFill>
                <a:effectLst/>
                <a:uLnTx/>
                <a:uFillTx/>
                <a:latin typeface="Meiryo UI"/>
                <a:ea typeface="Meiryo UI"/>
                <a:cs typeface="+mn-cs"/>
              </a:rPr>
              <a:t>。</a:t>
            </a:r>
            <a:endParaRPr kumimoji="1" lang="en-US" altLang="ja-JP" sz="1292"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lang="en-US" altLang="ja-JP" sz="1292" dirty="0">
              <a:solidFill>
                <a:prstClr val="black"/>
              </a:solidFill>
              <a:latin typeface="Meiryo UI"/>
              <a:ea typeface="Meiryo UI"/>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292" b="0" i="0" u="none" strike="noStrike" kern="1200" cap="none" spc="0" normalizeH="0" baseline="0" noProof="0" dirty="0" smtClean="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lang="en-US" altLang="ja-JP" sz="1292" dirty="0">
              <a:solidFill>
                <a:prstClr val="black"/>
              </a:solidFill>
              <a:latin typeface="Meiryo UI"/>
              <a:ea typeface="Meiryo UI"/>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a:p>
            <a:pPr marL="0" marR="0" lvl="0" indent="0" algn="l" defTabSz="957700" rtl="0" eaLnBrk="1" fontAlgn="auto" latinLnBrk="0" hangingPunct="1">
              <a:lnSpc>
                <a:spcPct val="100000"/>
              </a:lnSpc>
              <a:spcBef>
                <a:spcPts val="0"/>
              </a:spcBef>
              <a:spcAft>
                <a:spcPts val="0"/>
              </a:spcAft>
              <a:buClrTx/>
              <a:buSzTx/>
              <a:buFontTx/>
              <a:buNone/>
              <a:tabLst/>
              <a:defRPr/>
            </a:pPr>
            <a:endParaRPr kumimoji="1" lang="en-US" altLang="ja-JP" sz="1292" b="0" i="0" u="none" strike="noStrike" kern="1200" cap="none" spc="0" normalizeH="0" baseline="0" noProof="0" dirty="0">
              <a:ln>
                <a:noFill/>
              </a:ln>
              <a:solidFill>
                <a:prstClr val="black"/>
              </a:solidFill>
              <a:effectLst/>
              <a:uLnTx/>
              <a:uFillTx/>
              <a:latin typeface="Meiryo UI"/>
              <a:ea typeface="Meiryo UI"/>
              <a:cs typeface="+mn-cs"/>
            </a:endParaRPr>
          </a:p>
        </p:txBody>
      </p:sp>
      <p:graphicFrame>
        <p:nvGraphicFramePr>
          <p:cNvPr id="21" name="表 20"/>
          <p:cNvGraphicFramePr>
            <a:graphicFrameLocks noGrp="1"/>
          </p:cNvGraphicFramePr>
          <p:nvPr>
            <p:extLst/>
          </p:nvPr>
        </p:nvGraphicFramePr>
        <p:xfrm>
          <a:off x="4654290" y="3133249"/>
          <a:ext cx="3973009" cy="3154519"/>
        </p:xfrm>
        <a:graphic>
          <a:graphicData uri="http://schemas.openxmlformats.org/drawingml/2006/table">
            <a:tbl>
              <a:tblPr firstRow="1" bandRow="1">
                <a:tableStyleId>{5C22544A-7EE6-4342-B048-85BDC9FD1C3A}</a:tableStyleId>
              </a:tblPr>
              <a:tblGrid>
                <a:gridCol w="1060699">
                  <a:extLst>
                    <a:ext uri="{9D8B030D-6E8A-4147-A177-3AD203B41FA5}">
                      <a16:colId xmlns="" xmlns:a16="http://schemas.microsoft.com/office/drawing/2014/main" val="3470529406"/>
                    </a:ext>
                  </a:extLst>
                </a:gridCol>
                <a:gridCol w="2912310">
                  <a:extLst>
                    <a:ext uri="{9D8B030D-6E8A-4147-A177-3AD203B41FA5}">
                      <a16:colId xmlns="" xmlns:a16="http://schemas.microsoft.com/office/drawing/2014/main" val="3233657943"/>
                    </a:ext>
                  </a:extLst>
                </a:gridCol>
              </a:tblGrid>
              <a:tr h="1918853">
                <a:tc>
                  <a:txBody>
                    <a:bodyPr/>
                    <a:lstStyle/>
                    <a:p>
                      <a:r>
                        <a:rPr kumimoji="1" lang="ja-JP" altLang="en-US" sz="1300" dirty="0" smtClean="0"/>
                        <a:t>◎空港運営者の取組み</a:t>
                      </a:r>
                    </a:p>
                    <a:p>
                      <a:endParaRPr kumimoji="1" lang="ja-JP" altLang="en-US" sz="1300" dirty="0"/>
                    </a:p>
                  </a:txBody>
                  <a:tcPr marL="84406" marR="84406" marT="42203" marB="42203"/>
                </a:tc>
                <a:tc>
                  <a:txBody>
                    <a:bodyPr/>
                    <a:lstStyle/>
                    <a:p>
                      <a:r>
                        <a:rPr kumimoji="1" lang="ja-JP" altLang="en-US" sz="1300" dirty="0" smtClean="0"/>
                        <a:t>・国際線保安検査場の増設</a:t>
                      </a:r>
                      <a:endParaRPr kumimoji="1" lang="en-US" altLang="ja-JP" sz="1300" dirty="0" smtClean="0"/>
                    </a:p>
                    <a:p>
                      <a:r>
                        <a:rPr kumimoji="1" lang="ja-JP" altLang="en-US" sz="1300" dirty="0" smtClean="0"/>
                        <a:t>（</a:t>
                      </a:r>
                      <a:r>
                        <a:rPr kumimoji="1" lang="en-US" altLang="ja-JP" sz="1300" dirty="0" smtClean="0"/>
                        <a:t>14⇒24</a:t>
                      </a:r>
                      <a:r>
                        <a:rPr kumimoji="1" lang="ja-JP" altLang="en-US" sz="1300" dirty="0" smtClean="0"/>
                        <a:t>ブース）</a:t>
                      </a:r>
                    </a:p>
                    <a:p>
                      <a:r>
                        <a:rPr kumimoji="1" lang="ja-JP" altLang="en-US" sz="1300" dirty="0" smtClean="0"/>
                        <a:t>・エリアマネージャーの配置</a:t>
                      </a:r>
                    </a:p>
                    <a:p>
                      <a:r>
                        <a:rPr kumimoji="1" lang="ja-JP" altLang="en-US" sz="1300" dirty="0" smtClean="0"/>
                        <a:t>・入国審査場における誘導案内の増強</a:t>
                      </a:r>
                    </a:p>
                    <a:p>
                      <a:r>
                        <a:rPr kumimoji="1" lang="ja-JP" altLang="en-US" sz="1300" dirty="0" smtClean="0"/>
                        <a:t>・仮眠・休憩</a:t>
                      </a:r>
                      <a:r>
                        <a:rPr kumimoji="1" lang="ja-JP" altLang="en-US" sz="1300" dirty="0" smtClean="0">
                          <a:solidFill>
                            <a:schemeClr val="bg1"/>
                          </a:solidFill>
                        </a:rPr>
                        <a:t>スペースの整備</a:t>
                      </a:r>
                    </a:p>
                    <a:p>
                      <a:r>
                        <a:rPr kumimoji="1" lang="ja-JP" altLang="en-US" sz="1300" dirty="0" smtClean="0">
                          <a:solidFill>
                            <a:schemeClr val="bg1"/>
                          </a:solidFill>
                        </a:rPr>
                        <a:t>・案内カウンターの</a:t>
                      </a:r>
                      <a:r>
                        <a:rPr kumimoji="1" lang="en-US" altLang="ja-JP" sz="1300" dirty="0" smtClean="0">
                          <a:solidFill>
                            <a:schemeClr val="bg1"/>
                          </a:solidFill>
                        </a:rPr>
                        <a:t>24</a:t>
                      </a:r>
                      <a:r>
                        <a:rPr kumimoji="1" lang="ja-JP" altLang="en-US" sz="1300" dirty="0" smtClean="0">
                          <a:solidFill>
                            <a:schemeClr val="bg1"/>
                          </a:solidFill>
                        </a:rPr>
                        <a:t>時間化</a:t>
                      </a:r>
                    </a:p>
                    <a:p>
                      <a:r>
                        <a:rPr kumimoji="1" lang="ja-JP" altLang="en-US" sz="1300" dirty="0" smtClean="0">
                          <a:solidFill>
                            <a:schemeClr val="bg1"/>
                          </a:solidFill>
                        </a:rPr>
                        <a:t>・空港島内へのホテル誘致</a:t>
                      </a:r>
                      <a:endParaRPr kumimoji="1" lang="en-US" altLang="ja-JP" sz="1300" dirty="0" smtClean="0">
                        <a:solidFill>
                          <a:schemeClr val="bg1"/>
                        </a:solidFill>
                      </a:endParaRPr>
                    </a:p>
                    <a:p>
                      <a:r>
                        <a:rPr kumimoji="1" lang="ja-JP" altLang="en-US" sz="1300" dirty="0" smtClean="0">
                          <a:solidFill>
                            <a:schemeClr val="bg1"/>
                          </a:solidFill>
                        </a:rPr>
                        <a:t>・キャッシュレス化の推進</a:t>
                      </a:r>
                    </a:p>
                  </a:txBody>
                  <a:tcPr marL="84406" marR="84406" marT="42203" marB="42203"/>
                </a:tc>
                <a:extLst>
                  <a:ext uri="{0D108BD9-81ED-4DB2-BD59-A6C34878D82A}">
                    <a16:rowId xmlns="" xmlns:a16="http://schemas.microsoft.com/office/drawing/2014/main" val="2709112730"/>
                  </a:ext>
                </a:extLst>
              </a:tr>
              <a:tr h="1235666">
                <a:tc>
                  <a:txBody>
                    <a:bodyPr/>
                    <a:lstStyle/>
                    <a:p>
                      <a:r>
                        <a:rPr kumimoji="1" lang="ja-JP" altLang="en-US" sz="1300" dirty="0" smtClean="0"/>
                        <a:t>◎国の取組み</a:t>
                      </a:r>
                      <a:endParaRPr kumimoji="1" lang="ja-JP" altLang="en-US" sz="1300" dirty="0"/>
                    </a:p>
                  </a:txBody>
                  <a:tcPr marL="84406" marR="84406" marT="42203" marB="42203"/>
                </a:tc>
                <a:tc>
                  <a:txBody>
                    <a:bodyPr/>
                    <a:lstStyle/>
                    <a:p>
                      <a:r>
                        <a:rPr kumimoji="1" lang="ja-JP" altLang="en-US" sz="1300" dirty="0" smtClean="0"/>
                        <a:t>・入国審査ブースの増設</a:t>
                      </a:r>
                      <a:r>
                        <a:rPr kumimoji="1" lang="en-US" altLang="ja-JP" sz="1300" dirty="0" smtClean="0"/>
                        <a:t>(40⇒80</a:t>
                      </a:r>
                      <a:r>
                        <a:rPr kumimoji="1" lang="ja-JP" altLang="en-US" sz="1300" dirty="0" smtClean="0"/>
                        <a:t>ﾌﾞｰｽ</a:t>
                      </a:r>
                      <a:r>
                        <a:rPr kumimoji="1" lang="en-US" altLang="ja-JP" sz="1300" dirty="0" smtClean="0"/>
                        <a:t>)</a:t>
                      </a:r>
                    </a:p>
                    <a:p>
                      <a:r>
                        <a:rPr kumimoji="1" lang="ja-JP" altLang="en-US" sz="1300" dirty="0" smtClean="0"/>
                        <a:t>・入国審査官等の緊急増員</a:t>
                      </a:r>
                    </a:p>
                    <a:p>
                      <a:r>
                        <a:rPr kumimoji="1" lang="ja-JP" altLang="en-US" sz="1300" dirty="0" smtClean="0"/>
                        <a:t>・入国審査の迅速化に向けた審査機器</a:t>
                      </a:r>
                      <a:r>
                        <a:rPr kumimoji="1" lang="en-US" altLang="ja-JP" sz="1300" dirty="0" smtClean="0"/>
                        <a:t>(</a:t>
                      </a:r>
                      <a:r>
                        <a:rPr kumimoji="1" lang="ja-JP" altLang="en-US" sz="1300" dirty="0" smtClean="0"/>
                        <a:t>バイオカート</a:t>
                      </a:r>
                      <a:r>
                        <a:rPr kumimoji="1" lang="en-US" altLang="ja-JP" sz="1300" dirty="0" smtClean="0"/>
                        <a:t>)</a:t>
                      </a:r>
                      <a:r>
                        <a:rPr kumimoji="1" lang="ja-JP" altLang="en-US" sz="1300" dirty="0" smtClean="0"/>
                        <a:t>の導入</a:t>
                      </a:r>
                      <a:endParaRPr kumimoji="1" lang="en-US" altLang="ja-JP" sz="1300" dirty="0" smtClean="0"/>
                    </a:p>
                    <a:p>
                      <a:r>
                        <a:rPr kumimoji="1" lang="ja-JP" altLang="en-US" sz="1300" dirty="0" smtClean="0"/>
                        <a:t>・顔認証ゲートの導入</a:t>
                      </a:r>
                    </a:p>
                  </a:txBody>
                  <a:tcPr marL="84406" marR="84406" marT="42203" marB="42203"/>
                </a:tc>
                <a:extLst>
                  <a:ext uri="{0D108BD9-81ED-4DB2-BD59-A6C34878D82A}">
                    <a16:rowId xmlns="" xmlns:a16="http://schemas.microsoft.com/office/drawing/2014/main" val="1076818883"/>
                  </a:ext>
                </a:extLst>
              </a:tr>
            </a:tbl>
          </a:graphicData>
        </a:graphic>
      </p:graphicFrame>
      <p:pic>
        <p:nvPicPr>
          <p:cNvPr id="1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0041" y="1293457"/>
            <a:ext cx="1801505" cy="9691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Lst>
        </p:spPr>
      </p:pic>
      <p:sp>
        <p:nvSpPr>
          <p:cNvPr id="16" name="テキスト ボックス 15"/>
          <p:cNvSpPr txBox="1"/>
          <p:nvPr/>
        </p:nvSpPr>
        <p:spPr>
          <a:xfrm>
            <a:off x="7152418" y="1971351"/>
            <a:ext cx="1152128" cy="246221"/>
          </a:xfrm>
          <a:prstGeom prst="rect">
            <a:avLst/>
          </a:prstGeom>
          <a:noFill/>
        </p:spPr>
        <p:txBody>
          <a:bodyPr wrap="square" rtlCol="0">
            <a:spAutoFit/>
          </a:bodyPr>
          <a:lstStyle/>
          <a:p>
            <a:r>
              <a:rPr lang="en-US" altLang="ja-JP" sz="1000" dirty="0"/>
              <a:t>© Peach Aviation</a:t>
            </a:r>
            <a:endParaRPr kumimoji="1" lang="ja-JP" altLang="en-US" sz="1000" dirty="0"/>
          </a:p>
        </p:txBody>
      </p:sp>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225</a:t>
            </a:fld>
            <a:endParaRPr lang="ja-JP" altLang="en-US"/>
          </a:p>
        </p:txBody>
      </p:sp>
    </p:spTree>
    <p:extLst>
      <p:ext uri="{BB962C8B-B14F-4D97-AF65-F5344CB8AC3E}">
        <p14:creationId xmlns:p14="http://schemas.microsoft.com/office/powerpoint/2010/main" val="35691216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表 9"/>
          <p:cNvGraphicFramePr>
            <a:graphicFrameLocks noGrp="1"/>
          </p:cNvGraphicFramePr>
          <p:nvPr>
            <p:extLst/>
          </p:nvPr>
        </p:nvGraphicFramePr>
        <p:xfrm>
          <a:off x="270457" y="1605688"/>
          <a:ext cx="8679826" cy="1815839"/>
        </p:xfrm>
        <a:graphic>
          <a:graphicData uri="http://schemas.openxmlformats.org/drawingml/2006/table">
            <a:tbl>
              <a:tblPr>
                <a:tableStyleId>{5940675A-B579-460E-94D1-54222C63F5DA}</a:tableStyleId>
              </a:tblPr>
              <a:tblGrid>
                <a:gridCol w="1358318">
                  <a:extLst>
                    <a:ext uri="{9D8B030D-6E8A-4147-A177-3AD203B41FA5}">
                      <a16:colId xmlns="" xmlns:a16="http://schemas.microsoft.com/office/drawing/2014/main" val="20000"/>
                    </a:ext>
                  </a:extLst>
                </a:gridCol>
                <a:gridCol w="114300">
                  <a:extLst>
                    <a:ext uri="{9D8B030D-6E8A-4147-A177-3AD203B41FA5}">
                      <a16:colId xmlns="" xmlns:a16="http://schemas.microsoft.com/office/drawing/2014/main" val="20001"/>
                    </a:ext>
                  </a:extLst>
                </a:gridCol>
                <a:gridCol w="2581275">
                  <a:extLst>
                    <a:ext uri="{9D8B030D-6E8A-4147-A177-3AD203B41FA5}">
                      <a16:colId xmlns="" xmlns:a16="http://schemas.microsoft.com/office/drawing/2014/main" val="20002"/>
                    </a:ext>
                  </a:extLst>
                </a:gridCol>
                <a:gridCol w="2352675">
                  <a:extLst>
                    <a:ext uri="{9D8B030D-6E8A-4147-A177-3AD203B41FA5}">
                      <a16:colId xmlns="" xmlns:a16="http://schemas.microsoft.com/office/drawing/2014/main" val="20003"/>
                    </a:ext>
                  </a:extLst>
                </a:gridCol>
                <a:gridCol w="2273258">
                  <a:extLst>
                    <a:ext uri="{9D8B030D-6E8A-4147-A177-3AD203B41FA5}">
                      <a16:colId xmlns="" xmlns:a16="http://schemas.microsoft.com/office/drawing/2014/main" val="20004"/>
                    </a:ext>
                  </a:extLst>
                </a:gridCol>
              </a:tblGrid>
              <a:tr h="261212">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lnTlToBr w="12700" cap="flat" cmpd="sng" algn="ctr">
                      <a:solidFill>
                        <a:schemeClr val="tx1"/>
                      </a:solidFill>
                      <a:prstDash val="solid"/>
                      <a:round/>
                      <a:headEnd type="none" w="med" len="med"/>
                      <a:tailEnd type="none" w="med" len="med"/>
                    </a:lnTlToBr>
                    <a:solidFill>
                      <a:schemeClr val="accent4">
                        <a:lumMod val="40000"/>
                        <a:lumOff val="60000"/>
                      </a:schemeClr>
                    </a:solidFill>
                  </a:tcPr>
                </a:tc>
                <a:tc>
                  <a:txBody>
                    <a:bodyPr/>
                    <a:lstStyle/>
                    <a:p>
                      <a:pPr algn="ctr" fontAlgn="ct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extLst>
                  <a:ext uri="{0D108BD9-81ED-4DB2-BD59-A6C34878D82A}">
                    <a16:rowId xmlns="" xmlns:a16="http://schemas.microsoft.com/office/drawing/2014/main" val="10000"/>
                  </a:ext>
                </a:extLst>
              </a:tr>
              <a:tr h="1554627">
                <a:tc>
                  <a:txBody>
                    <a:bodyPr/>
                    <a:lstStyle/>
                    <a:p>
                      <a:pPr algn="l"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公社管理道路の</a:t>
                      </a:r>
                      <a:endPar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移管に向けた取組</a:t>
                      </a:r>
                      <a:endPar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extLst>
                  <a:ext uri="{0D108BD9-81ED-4DB2-BD59-A6C34878D82A}">
                    <a16:rowId xmlns="" xmlns:a16="http://schemas.microsoft.com/office/drawing/2014/main" val="10001"/>
                  </a:ext>
                </a:extLst>
              </a:tr>
            </a:tbl>
          </a:graphicData>
        </a:graphic>
      </p:graphicFrame>
      <p:sp>
        <p:nvSpPr>
          <p:cNvPr id="22" name="ホームベース 21"/>
          <p:cNvSpPr/>
          <p:nvPr/>
        </p:nvSpPr>
        <p:spPr>
          <a:xfrm>
            <a:off x="1756803" y="2000250"/>
            <a:ext cx="7116742" cy="1295064"/>
          </a:xfrm>
          <a:prstGeom prst="homePlate">
            <a:avLst>
              <a:gd name="adj" fmla="val 17177"/>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テキスト ボックス 38"/>
          <p:cNvSpPr txBox="1"/>
          <p:nvPr/>
        </p:nvSpPr>
        <p:spPr>
          <a:xfrm>
            <a:off x="2536322"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⑨</a:t>
            </a:r>
            <a:r>
              <a:rPr lang="ja-JP" altLang="en-US" sz="2000" dirty="0" smtClean="0">
                <a:latin typeface="Meiryo UI" panose="020B0604030504040204" pitchFamily="50" charset="-128"/>
                <a:ea typeface="Meiryo UI" panose="020B0604030504040204" pitchFamily="50" charset="-128"/>
              </a:rPr>
              <a:t> 高速道路</a:t>
            </a:r>
            <a:endParaRPr lang="ja-JP" altLang="en-US" sz="2000"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11603" y="14928"/>
            <a:ext cx="2505795" cy="257369"/>
          </a:xfrm>
          <a:prstGeom prst="rect">
            <a:avLst/>
          </a:prstGeom>
          <a:noFill/>
        </p:spPr>
        <p:txBody>
          <a:bodyPr wrap="square" lIns="36000" tIns="36000" rIns="36000" bIns="36000" rtlCol="0">
            <a:noAutofit/>
          </a:bodyPr>
          <a:lstStyle/>
          <a:p>
            <a:r>
              <a:rPr lang="ja-JP" altLang="en-US" sz="1200" dirty="0">
                <a:latin typeface="Meiryo UI" panose="020B0604030504040204" pitchFamily="50" charset="-128"/>
                <a:ea typeface="Meiryo UI" panose="020B0604030504040204" pitchFamily="50" charset="-128"/>
              </a:rPr>
              <a:t>７　</a:t>
            </a:r>
            <a:r>
              <a:rPr lang="ja-JP" altLang="en-US" sz="1200" dirty="0" smtClean="0">
                <a:latin typeface="Meiryo UI" panose="020B0604030504040204" pitchFamily="50" charset="-128"/>
                <a:ea typeface="Meiryo UI" panose="020B0604030504040204" pitchFamily="50" charset="-128"/>
              </a:rPr>
              <a:t>具体的な取組と成果 （民営化）</a:t>
            </a:r>
            <a:endParaRPr lang="ja-JP" altLang="en-US" sz="1200" dirty="0">
              <a:latin typeface="Meiryo UI" panose="020B0604030504040204" pitchFamily="50" charset="-128"/>
              <a:ea typeface="Meiryo UI" panose="020B0604030504040204" pitchFamily="50" charset="-128"/>
            </a:endParaRPr>
          </a:p>
        </p:txBody>
      </p:sp>
      <p:cxnSp>
        <p:nvCxnSpPr>
          <p:cNvPr id="19" name="直線コネクタ 18"/>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正方形/長方形 7"/>
          <p:cNvSpPr/>
          <p:nvPr/>
        </p:nvSpPr>
        <p:spPr>
          <a:xfrm>
            <a:off x="93552" y="614175"/>
            <a:ext cx="1663251" cy="338554"/>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（背　　景）</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301529" y="907895"/>
            <a:ext cx="8648755" cy="338554"/>
          </a:xfrm>
          <a:prstGeom prst="rect">
            <a:avLst/>
          </a:prstGeom>
        </p:spPr>
        <p:txBody>
          <a:bodyPr wrap="square">
            <a:spAutoFit/>
          </a:bodyPr>
          <a:lstStyle/>
          <a:p>
            <a:pPr marL="174625" indent="-174625"/>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高速道路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の料金体系が運営主体によってバラバラで分かりにくく、利用しにくい</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57350" y="1267134"/>
            <a:ext cx="2733533"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（主な改革取組経過）</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3375454" y="2834662"/>
            <a:ext cx="2393093" cy="400110"/>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●国交省</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が</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、「近畿圏の新たな高速料金に</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関する具体的方針</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案</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」公表（</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6630563" y="2019545"/>
            <a:ext cx="2086545" cy="553998"/>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●堺泉北有料道路、南阪奈道路の </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管理を</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府道路公社から</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NEXCO</a:t>
            </a:r>
          </a:p>
          <a:p>
            <a:r>
              <a:rPr lang="en-US" altLang="ja-JP" sz="10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西日本に移管</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1676400" y="2019545"/>
            <a:ext cx="2535560" cy="553998"/>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国土幹線道路部会で、新たな料金</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体系</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ついて提案（府市連名）（</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→公社路線の移管も明記</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p:cNvSpPr txBox="1"/>
          <p:nvPr/>
        </p:nvSpPr>
        <p:spPr>
          <a:xfrm>
            <a:off x="3962431" y="1990272"/>
            <a:ext cx="1905699" cy="553998"/>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●国交省が、堺泉北有料道路、</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南阪奈道路の移管に係る事業</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認可（</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6143209" y="2713318"/>
            <a:ext cx="1530626" cy="553998"/>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●国交省が、第二阪奈</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有料道路の移管に係る</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事業認可</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191198" y="4679454"/>
            <a:ext cx="4223950" cy="1323439"/>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堺</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泉北有料道路及び南阪奈有料道路は</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2018</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４月</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に</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NEXCO</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西日本に移管</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が完了</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第二阪奈</a:t>
            </a:r>
            <a:r>
              <a:rPr lang="ja-JP" altLang="ja-JP" sz="1600" dirty="0">
                <a:latin typeface="Meiryo UI" panose="020B0604030504040204" pitchFamily="50" charset="-128"/>
                <a:ea typeface="Meiryo UI" panose="020B0604030504040204" pitchFamily="50" charset="-128"/>
                <a:cs typeface="Meiryo UI" panose="020B0604030504040204" pitchFamily="50" charset="-128"/>
              </a:rPr>
              <a:t>有料道路は</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2019</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年４月に</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NEXCO</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西日本に</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移管予定</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・箕面有料道路についても、早期移管を目指す</a:t>
            </a:r>
            <a:endParaRPr lang="ja-JP"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347196" y="3884913"/>
            <a:ext cx="8603088" cy="649577"/>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○管理</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主体を超えたシームレスな料金体系の実現に向け、府道路</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公社管理路線の</a:t>
            </a:r>
            <a:r>
              <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NEXCO</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西日本　</a:t>
            </a:r>
            <a:endParaRPr lang="en-US" altLang="ja-JP"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へ</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の移管が進行中</a:t>
            </a:r>
          </a:p>
        </p:txBody>
      </p:sp>
      <p:sp>
        <p:nvSpPr>
          <p:cNvPr id="30" name="正方形/長方形 29"/>
          <p:cNvSpPr/>
          <p:nvPr/>
        </p:nvSpPr>
        <p:spPr>
          <a:xfrm>
            <a:off x="11603" y="3501008"/>
            <a:ext cx="1745200" cy="338554"/>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（取組・成果）</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960" y="4581128"/>
            <a:ext cx="4871840" cy="2241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テキスト ボックス 22"/>
          <p:cNvSpPr txBox="1"/>
          <p:nvPr/>
        </p:nvSpPr>
        <p:spPr>
          <a:xfrm>
            <a:off x="3243602" y="2590207"/>
            <a:ext cx="2209742" cy="246221"/>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●地方５団体要望の実施</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306</a:t>
            </a:fld>
            <a:endParaRPr lang="ja-JP" altLang="en-US"/>
          </a:p>
        </p:txBody>
      </p:sp>
    </p:spTree>
    <p:extLst>
      <p:ext uri="{BB962C8B-B14F-4D97-AF65-F5344CB8AC3E}">
        <p14:creationId xmlns:p14="http://schemas.microsoft.com/office/powerpoint/2010/main" val="487374077"/>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テキスト ボックス 38"/>
          <p:cNvSpPr txBox="1"/>
          <p:nvPr/>
        </p:nvSpPr>
        <p:spPr>
          <a:xfrm>
            <a:off x="2536322"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⑨</a:t>
            </a:r>
            <a:r>
              <a:rPr lang="ja-JP" altLang="en-US" sz="2000" dirty="0" smtClean="0">
                <a:latin typeface="Meiryo UI" panose="020B0604030504040204" pitchFamily="50" charset="-128"/>
                <a:ea typeface="Meiryo UI" panose="020B0604030504040204" pitchFamily="50" charset="-128"/>
              </a:rPr>
              <a:t> 高速道路</a:t>
            </a:r>
            <a:endParaRPr lang="ja-JP" altLang="en-US" sz="2000"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11603" y="14928"/>
            <a:ext cx="2505795" cy="257369"/>
          </a:xfrm>
          <a:prstGeom prst="rect">
            <a:avLst/>
          </a:prstGeom>
          <a:noFill/>
        </p:spPr>
        <p:txBody>
          <a:bodyPr wrap="square" lIns="36000" tIns="36000" rIns="36000" bIns="36000" rtlCol="0">
            <a:noAutofit/>
          </a:bodyPr>
          <a:lstStyle/>
          <a:p>
            <a:r>
              <a:rPr lang="ja-JP" altLang="en-US" sz="1200" dirty="0">
                <a:latin typeface="Meiryo UI" panose="020B0604030504040204" pitchFamily="50" charset="-128"/>
                <a:ea typeface="Meiryo UI" panose="020B0604030504040204" pitchFamily="50" charset="-128"/>
              </a:rPr>
              <a:t>７　</a:t>
            </a:r>
            <a:r>
              <a:rPr lang="ja-JP" altLang="en-US" sz="1200" dirty="0" smtClean="0">
                <a:latin typeface="Meiryo UI" panose="020B0604030504040204" pitchFamily="50" charset="-128"/>
                <a:ea typeface="Meiryo UI" panose="020B0604030504040204" pitchFamily="50" charset="-128"/>
              </a:rPr>
              <a:t>具体的な取組と成果 （民営化）</a:t>
            </a:r>
            <a:endParaRPr lang="ja-JP" altLang="en-US" sz="1200" dirty="0">
              <a:latin typeface="Meiryo UI" panose="020B0604030504040204" pitchFamily="50" charset="-128"/>
              <a:ea typeface="Meiryo UI" panose="020B0604030504040204" pitchFamily="50" charset="-128"/>
            </a:endParaRPr>
          </a:p>
        </p:txBody>
      </p:sp>
      <p:cxnSp>
        <p:nvCxnSpPr>
          <p:cNvPr id="19" name="直線コネクタ 18"/>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7240" y="1570633"/>
            <a:ext cx="6229521" cy="4934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375232" y="711115"/>
            <a:ext cx="5718181" cy="338554"/>
          </a:xfrm>
          <a:prstGeom prst="rect">
            <a:avLst/>
          </a:prstGeom>
        </p:spPr>
        <p:txBody>
          <a:bodyPr wrap="square">
            <a:spAutoFit/>
          </a:bodyPr>
          <a:lstStyle/>
          <a:p>
            <a:r>
              <a:rPr lang="ja-JP" altLang="ja-JP" sz="1600" dirty="0">
                <a:latin typeface="Meiryo UI" panose="020B0604030504040204" pitchFamily="50" charset="-128"/>
                <a:ea typeface="Meiryo UI" panose="020B0604030504040204" pitchFamily="50" charset="-128"/>
                <a:cs typeface="Meiryo UI" panose="020B0604030504040204" pitchFamily="50" charset="-128"/>
              </a:rPr>
              <a:t>◎より利用しやすいシームレスな料金体系の実現</a:t>
            </a:r>
            <a:r>
              <a:rPr lang="ja-JP" altLang="ja-JP" sz="1600" dirty="0" smtClean="0">
                <a:latin typeface="Meiryo UI" panose="020B0604030504040204" pitchFamily="50" charset="-128"/>
                <a:ea typeface="Meiryo UI" panose="020B0604030504040204" pitchFamily="50" charset="-128"/>
                <a:cs typeface="Meiryo UI" panose="020B0604030504040204" pitchFamily="50" charset="-128"/>
              </a:rPr>
              <a:t>へ</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角丸四角形 2"/>
          <p:cNvSpPr/>
          <p:nvPr/>
        </p:nvSpPr>
        <p:spPr>
          <a:xfrm>
            <a:off x="1975510" y="1189883"/>
            <a:ext cx="1879223" cy="289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改革前</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角丸四角形 10"/>
          <p:cNvSpPr/>
          <p:nvPr/>
        </p:nvSpPr>
        <p:spPr>
          <a:xfrm>
            <a:off x="5153802" y="1207652"/>
            <a:ext cx="1879223" cy="2890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現　　状</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2"/>
          </p:nvPr>
        </p:nvSpPr>
        <p:spPr/>
        <p:txBody>
          <a:bodyPr/>
          <a:lstStyle/>
          <a:p>
            <a:fld id="{138CA411-231B-42B9-AF63-97A64194AA60}" type="slidenum">
              <a:rPr lang="ja-JP" altLang="en-US" smtClean="0"/>
              <a:pPr/>
              <a:t>307</a:t>
            </a:fld>
            <a:endParaRPr lang="ja-JP" altLang="en-US"/>
          </a:p>
        </p:txBody>
      </p:sp>
    </p:spTree>
    <p:extLst>
      <p:ext uri="{BB962C8B-B14F-4D97-AF65-F5344CB8AC3E}">
        <p14:creationId xmlns:p14="http://schemas.microsoft.com/office/powerpoint/2010/main" val="51192496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11603" y="14928"/>
            <a:ext cx="3753573" cy="314718"/>
          </a:xfrm>
          <a:prstGeom prst="rect">
            <a:avLst/>
          </a:prstGeom>
          <a:noFill/>
        </p:spPr>
        <p:txBody>
          <a:bodyPr wrap="square" lIns="36000" tIns="36000" rIns="36000" bIns="36000" rtlCol="0">
            <a:noAutofit/>
          </a:bodyPr>
          <a:lstStyle/>
          <a:p>
            <a:r>
              <a:rPr lang="ja-JP" altLang="en-US" sz="1200" dirty="0">
                <a:latin typeface="Meiryo UI" panose="020B0604030504040204" pitchFamily="50" charset="-128"/>
                <a:ea typeface="Meiryo UI" panose="020B0604030504040204" pitchFamily="50" charset="-128"/>
              </a:rPr>
              <a:t>７　</a:t>
            </a:r>
            <a:r>
              <a:rPr lang="ja-JP" altLang="en-US" sz="1200" dirty="0" smtClean="0">
                <a:latin typeface="Meiryo UI" panose="020B0604030504040204" pitchFamily="50" charset="-128"/>
                <a:ea typeface="Meiryo UI" panose="020B0604030504040204" pitchFamily="50" charset="-128"/>
              </a:rPr>
              <a:t>具体的な取組と成果 （地方独立行政法人化）</a:t>
            </a:r>
            <a:endParaRPr lang="ja-JP" altLang="en-US" sz="1200" dirty="0">
              <a:latin typeface="Meiryo UI" panose="020B0604030504040204" pitchFamily="50" charset="-128"/>
              <a:ea typeface="Meiryo UI" panose="020B0604030504040204" pitchFamily="50" charset="-128"/>
            </a:endParaRPr>
          </a:p>
        </p:txBody>
      </p:sp>
      <p:sp>
        <p:nvSpPr>
          <p:cNvPr id="3" name="角丸四角形 2"/>
          <p:cNvSpPr/>
          <p:nvPr/>
        </p:nvSpPr>
        <p:spPr>
          <a:xfrm>
            <a:off x="300244" y="2099310"/>
            <a:ext cx="2727619" cy="3928857"/>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6070303" y="2099310"/>
            <a:ext cx="2814391" cy="3928857"/>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331472" y="1097857"/>
            <a:ext cx="8648755" cy="584775"/>
          </a:xfrm>
          <a:prstGeom prst="rect">
            <a:avLst/>
          </a:prstGeom>
        </p:spPr>
        <p:txBody>
          <a:bodyPr wrap="square">
            <a:spAutoFit/>
          </a:bodyPr>
          <a:lstStyle/>
          <a:p>
            <a:pPr marL="174625" indent="-174625"/>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○年々抑制傾向にはあるものの、年間数十億円もの公費負担を実施しており、より自律的・効率的・効果的な経営形態への移行が必要</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13306" y="2235786"/>
            <a:ext cx="1976102" cy="338554"/>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当初</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の方向性）</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6067353" y="2234706"/>
            <a:ext cx="2869342"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現在の状況</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年度末）</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399337" y="2692550"/>
            <a:ext cx="2644114" cy="1077218"/>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病院事業の地方独立行政法人化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3190264" y="3112183"/>
            <a:ext cx="2828037" cy="451406"/>
          </a:xfrm>
          <a:prstGeom prst="rect">
            <a:avLst/>
          </a:prstGeom>
          <a:noFill/>
        </p:spPr>
        <p:txBody>
          <a:bodyPr wrap="square" rtlCol="0">
            <a:spAutoFit/>
          </a:bodyPr>
          <a:lstStyle/>
          <a:p>
            <a:pPr marL="177800" indent="-177800">
              <a:lnSpc>
                <a:spcPts val="1400"/>
              </a:lnSpc>
              <a:defRPr/>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●（地独）大阪市民病院機構を設立</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し、事業運営開始（</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2014.10</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ホームベース 8"/>
          <p:cNvSpPr/>
          <p:nvPr/>
        </p:nvSpPr>
        <p:spPr>
          <a:xfrm>
            <a:off x="3302760" y="2144235"/>
            <a:ext cx="2508235" cy="600504"/>
          </a:xfrm>
          <a:prstGeom prst="homePlate">
            <a:avLst>
              <a:gd name="adj" fmla="val 4545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45066" y="746324"/>
            <a:ext cx="1663251" cy="338554"/>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（背　　景）</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6165114" y="2692550"/>
            <a:ext cx="2644114" cy="1077218"/>
          </a:xfrm>
          <a:prstGeom prst="rect">
            <a:avLst/>
          </a:prstGeom>
          <a:noFill/>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地方独立行政法人化後、市からの運営費交付金を中期計画に基づき着実に削減</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① 病　院</a:t>
            </a: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308</a:t>
            </a:fld>
            <a:endParaRPr lang="ja-JP" altLang="en-US"/>
          </a:p>
        </p:txBody>
      </p:sp>
    </p:spTree>
    <p:extLst>
      <p:ext uri="{BB962C8B-B14F-4D97-AF65-F5344CB8AC3E}">
        <p14:creationId xmlns:p14="http://schemas.microsoft.com/office/powerpoint/2010/main" val="128971416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ホームベース 21"/>
          <p:cNvSpPr/>
          <p:nvPr/>
        </p:nvSpPr>
        <p:spPr>
          <a:xfrm>
            <a:off x="1682619" y="3338876"/>
            <a:ext cx="3782936" cy="789354"/>
          </a:xfrm>
          <a:prstGeom prst="homePlate">
            <a:avLst>
              <a:gd name="adj" fmla="val 12780"/>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0" name="表 9"/>
          <p:cNvGraphicFramePr>
            <a:graphicFrameLocks noGrp="1"/>
          </p:cNvGraphicFramePr>
          <p:nvPr>
            <p:extLst/>
          </p:nvPr>
        </p:nvGraphicFramePr>
        <p:xfrm>
          <a:off x="288739" y="1146254"/>
          <a:ext cx="8584808" cy="4838692"/>
        </p:xfrm>
        <a:graphic>
          <a:graphicData uri="http://schemas.openxmlformats.org/drawingml/2006/table">
            <a:tbl>
              <a:tblPr>
                <a:tableStyleId>{5940675A-B579-460E-94D1-54222C63F5DA}</a:tableStyleId>
              </a:tblPr>
              <a:tblGrid>
                <a:gridCol w="1061828">
                  <a:extLst>
                    <a:ext uri="{9D8B030D-6E8A-4147-A177-3AD203B41FA5}">
                      <a16:colId xmlns="" xmlns:a16="http://schemas.microsoft.com/office/drawing/2014/main" val="20000"/>
                    </a:ext>
                  </a:extLst>
                </a:gridCol>
                <a:gridCol w="752298">
                  <a:extLst>
                    <a:ext uri="{9D8B030D-6E8A-4147-A177-3AD203B41FA5}">
                      <a16:colId xmlns="" xmlns:a16="http://schemas.microsoft.com/office/drawing/2014/main" val="20001"/>
                    </a:ext>
                  </a:extLst>
                </a:gridCol>
                <a:gridCol w="752298">
                  <a:extLst>
                    <a:ext uri="{9D8B030D-6E8A-4147-A177-3AD203B41FA5}">
                      <a16:colId xmlns="" xmlns:a16="http://schemas.microsoft.com/office/drawing/2014/main" val="20002"/>
                    </a:ext>
                  </a:extLst>
                </a:gridCol>
                <a:gridCol w="752298">
                  <a:extLst>
                    <a:ext uri="{9D8B030D-6E8A-4147-A177-3AD203B41FA5}">
                      <a16:colId xmlns="" xmlns:a16="http://schemas.microsoft.com/office/drawing/2014/main" val="20003"/>
                    </a:ext>
                  </a:extLst>
                </a:gridCol>
                <a:gridCol w="752298">
                  <a:extLst>
                    <a:ext uri="{9D8B030D-6E8A-4147-A177-3AD203B41FA5}">
                      <a16:colId xmlns="" xmlns:a16="http://schemas.microsoft.com/office/drawing/2014/main" val="20004"/>
                    </a:ext>
                  </a:extLst>
                </a:gridCol>
                <a:gridCol w="752298">
                  <a:extLst>
                    <a:ext uri="{9D8B030D-6E8A-4147-A177-3AD203B41FA5}">
                      <a16:colId xmlns="" xmlns:a16="http://schemas.microsoft.com/office/drawing/2014/main" val="20005"/>
                    </a:ext>
                  </a:extLst>
                </a:gridCol>
                <a:gridCol w="752298">
                  <a:extLst>
                    <a:ext uri="{9D8B030D-6E8A-4147-A177-3AD203B41FA5}">
                      <a16:colId xmlns="" xmlns:a16="http://schemas.microsoft.com/office/drawing/2014/main" val="20006"/>
                    </a:ext>
                  </a:extLst>
                </a:gridCol>
                <a:gridCol w="752298">
                  <a:extLst>
                    <a:ext uri="{9D8B030D-6E8A-4147-A177-3AD203B41FA5}">
                      <a16:colId xmlns="" xmlns:a16="http://schemas.microsoft.com/office/drawing/2014/main" val="20007"/>
                    </a:ext>
                  </a:extLst>
                </a:gridCol>
                <a:gridCol w="752298">
                  <a:extLst>
                    <a:ext uri="{9D8B030D-6E8A-4147-A177-3AD203B41FA5}">
                      <a16:colId xmlns="" xmlns:a16="http://schemas.microsoft.com/office/drawing/2014/main" val="20008"/>
                    </a:ext>
                  </a:extLst>
                </a:gridCol>
                <a:gridCol w="752298">
                  <a:extLst>
                    <a:ext uri="{9D8B030D-6E8A-4147-A177-3AD203B41FA5}">
                      <a16:colId xmlns="" xmlns:a16="http://schemas.microsoft.com/office/drawing/2014/main" val="20009"/>
                    </a:ext>
                  </a:extLst>
                </a:gridCol>
                <a:gridCol w="752298">
                  <a:extLst>
                    <a:ext uri="{9D8B030D-6E8A-4147-A177-3AD203B41FA5}">
                      <a16:colId xmlns="" xmlns:a16="http://schemas.microsoft.com/office/drawing/2014/main" val="20010"/>
                    </a:ext>
                  </a:extLst>
                </a:gridCol>
              </a:tblGrid>
              <a:tr h="333086">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105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TlToBr w="12700" cap="flat" cmpd="sng" algn="ctr">
                      <a:solidFill>
                        <a:schemeClr val="tx1"/>
                      </a:solidFill>
                      <a:prstDash val="solid"/>
                      <a:round/>
                      <a:headEnd type="none" w="med" len="med"/>
                      <a:tailEnd type="none" w="med" len="med"/>
                    </a:lnTlToBr>
                    <a:solidFill>
                      <a:schemeClr val="accent4">
                        <a:lumMod val="40000"/>
                        <a:lumOff val="60000"/>
                      </a:schemeClr>
                    </a:solidFill>
                  </a:tcPr>
                </a:tc>
                <a:tc>
                  <a:txBody>
                    <a:bodyPr/>
                    <a:lstStyle/>
                    <a:p>
                      <a:pPr algn="ctr" fontAlgn="ctr"/>
                      <a:r>
                        <a:rPr lang="ja-JP" altLang="en-US"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2009</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2010</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2011</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tc>
                  <a:txBody>
                    <a:bodyPr/>
                    <a:lstStyle/>
                    <a:p>
                      <a:pPr algn="ctr" fontAlgn="ctr"/>
                      <a:r>
                        <a:rPr lang="en-US" altLang="ja-JP" sz="105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endParaRPr lang="ja-JP" altLang="en-US" sz="105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solidFill>
                      <a:schemeClr val="accent4">
                        <a:lumMod val="40000"/>
                        <a:lumOff val="60000"/>
                      </a:schemeClr>
                    </a:solidFill>
                  </a:tcPr>
                </a:tc>
                <a:extLst>
                  <a:ext uri="{0D108BD9-81ED-4DB2-BD59-A6C34878D82A}">
                    <a16:rowId xmlns="" xmlns:a16="http://schemas.microsoft.com/office/drawing/2014/main" val="10000"/>
                  </a:ext>
                </a:extLst>
              </a:tr>
              <a:tr h="2270991">
                <a:tc>
                  <a:txBody>
                    <a:bodyPr/>
                    <a:lstStyle/>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収支改善</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extLst>
                  <a:ext uri="{0D108BD9-81ED-4DB2-BD59-A6C34878D82A}">
                    <a16:rowId xmlns="" xmlns:a16="http://schemas.microsoft.com/office/drawing/2014/main" val="10001"/>
                  </a:ext>
                </a:extLst>
              </a:tr>
              <a:tr h="2234615">
                <a:tc>
                  <a:txBody>
                    <a:bodyPr/>
                    <a:lstStyle/>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経営形態の</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見直し</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08000" marR="36000" marT="36000" marB="36000" anchor="ctr">
                    <a:solidFill>
                      <a:schemeClr val="accent4">
                        <a:lumMod val="40000"/>
                        <a:lumOff val="60000"/>
                      </a:schemeClr>
                    </a:solidFill>
                  </a:tcPr>
                </a:tc>
                <a:tc>
                  <a:txBody>
                    <a:bodyPr/>
                    <a:lstStyle/>
                    <a:p>
                      <a:pPr algn="l" fontAlgn="ctr"/>
                      <a:endPar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tc>
                <a:extLst>
                  <a:ext uri="{0D108BD9-81ED-4DB2-BD59-A6C34878D82A}">
                    <a16:rowId xmlns="" xmlns:a16="http://schemas.microsoft.com/office/drawing/2014/main" val="10002"/>
                  </a:ext>
                </a:extLst>
              </a:tr>
            </a:tbl>
          </a:graphicData>
        </a:graphic>
      </p:graphicFrame>
      <p:sp>
        <p:nvSpPr>
          <p:cNvPr id="128" name="ホームベース 127"/>
          <p:cNvSpPr/>
          <p:nvPr/>
        </p:nvSpPr>
        <p:spPr>
          <a:xfrm>
            <a:off x="3438814" y="4395855"/>
            <a:ext cx="2061033" cy="1454620"/>
          </a:xfrm>
          <a:prstGeom prst="homePlate">
            <a:avLst>
              <a:gd name="adj" fmla="val 17177"/>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2" name="ホームベース 131"/>
          <p:cNvSpPr/>
          <p:nvPr/>
        </p:nvSpPr>
        <p:spPr>
          <a:xfrm>
            <a:off x="1682619" y="1881590"/>
            <a:ext cx="1891468" cy="1038593"/>
          </a:xfrm>
          <a:prstGeom prst="homePlate">
            <a:avLst>
              <a:gd name="adj" fmla="val 12780"/>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1020878" y="1146253"/>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a:xfrm>
            <a:off x="288739" y="1253203"/>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正方形/長方形 48"/>
          <p:cNvSpPr/>
          <p:nvPr/>
        </p:nvSpPr>
        <p:spPr>
          <a:xfrm>
            <a:off x="1756352" y="1873801"/>
            <a:ext cx="1137939" cy="65935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●市民病院</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改革プラン</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2009</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2011</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正方形/長方形 55"/>
          <p:cNvSpPr/>
          <p:nvPr/>
        </p:nvSpPr>
        <p:spPr>
          <a:xfrm>
            <a:off x="4642231" y="4931105"/>
            <a:ext cx="920587" cy="51766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●定款案の</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可決</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3633759" y="4425205"/>
            <a:ext cx="1244058" cy="4089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●地方独立行政法人化の方針を決定</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正方形/長方形 39"/>
          <p:cNvSpPr/>
          <p:nvPr/>
        </p:nvSpPr>
        <p:spPr>
          <a:xfrm>
            <a:off x="1753167" y="3286957"/>
            <a:ext cx="2282248" cy="92668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●地方公営企業法全部適用</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2009.4</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2014.9</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2665220" y="1769252"/>
            <a:ext cx="1137939" cy="65935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●不良債務</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解消（</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2010</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ホームベース 41"/>
          <p:cNvSpPr/>
          <p:nvPr/>
        </p:nvSpPr>
        <p:spPr>
          <a:xfrm>
            <a:off x="5499847" y="3840041"/>
            <a:ext cx="3373698" cy="1997128"/>
          </a:xfrm>
          <a:prstGeom prst="homePlate">
            <a:avLst>
              <a:gd name="adj" fmla="val 17177"/>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p:cNvSpPr/>
          <p:nvPr/>
        </p:nvSpPr>
        <p:spPr>
          <a:xfrm>
            <a:off x="5499845" y="3860605"/>
            <a:ext cx="1546583" cy="51468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●大阪市民病院機構設立・事業運営開始</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2014.10</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正方形/長方形 53"/>
          <p:cNvSpPr/>
          <p:nvPr/>
        </p:nvSpPr>
        <p:spPr>
          <a:xfrm>
            <a:off x="6334126" y="5097440"/>
            <a:ext cx="1705208" cy="40896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第１期中期目標期間</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2014.10</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2019.3)</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 name="直線矢印コネクタ 3"/>
          <p:cNvCxnSpPr/>
          <p:nvPr/>
        </p:nvCxnSpPr>
        <p:spPr>
          <a:xfrm>
            <a:off x="5499845" y="5301920"/>
            <a:ext cx="3329830"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11603" y="14928"/>
            <a:ext cx="3729734" cy="257369"/>
          </a:xfrm>
          <a:prstGeom prst="rect">
            <a:avLst/>
          </a:prstGeom>
          <a:noFill/>
        </p:spPr>
        <p:txBody>
          <a:bodyPr wrap="square" lIns="36000" tIns="36000" rIns="36000" bIns="36000" rtlCol="0">
            <a:noAutofit/>
          </a:bodyPr>
          <a:lstStyle/>
          <a:p>
            <a:r>
              <a:rPr lang="ja-JP" altLang="en-US" sz="1200" dirty="0">
                <a:latin typeface="Meiryo UI" panose="020B0604030504040204" pitchFamily="50" charset="-128"/>
                <a:ea typeface="Meiryo UI" panose="020B0604030504040204" pitchFamily="50" charset="-128"/>
              </a:rPr>
              <a:t>７　</a:t>
            </a:r>
            <a:r>
              <a:rPr lang="ja-JP" altLang="en-US" sz="1200" dirty="0" smtClean="0">
                <a:latin typeface="Meiryo UI" panose="020B0604030504040204" pitchFamily="50" charset="-128"/>
                <a:ea typeface="Meiryo UI" panose="020B0604030504040204" pitchFamily="50" charset="-128"/>
              </a:rPr>
              <a:t>具体的な取組と成果 （地方独立行政法人化）</a:t>
            </a:r>
            <a:endParaRPr lang="ja-JP" altLang="en-US" sz="1200" dirty="0">
              <a:latin typeface="Meiryo UI" panose="020B0604030504040204" pitchFamily="50" charset="-128"/>
              <a:ea typeface="Meiryo UI" panose="020B0604030504040204" pitchFamily="50" charset="-128"/>
            </a:endParaRPr>
          </a:p>
        </p:txBody>
      </p:sp>
      <p:cxnSp>
        <p:nvCxnSpPr>
          <p:cNvPr id="24" name="直線コネクタ 23"/>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① 病　院</a:t>
            </a:r>
          </a:p>
        </p:txBody>
      </p:sp>
      <p:sp>
        <p:nvSpPr>
          <p:cNvPr id="25" name="正方形/長方形 24"/>
          <p:cNvSpPr/>
          <p:nvPr/>
        </p:nvSpPr>
        <p:spPr>
          <a:xfrm>
            <a:off x="145066" y="682824"/>
            <a:ext cx="2733533"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（主な改革取組経過）</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309</a:t>
            </a:fld>
            <a:endParaRPr lang="ja-JP" altLang="en-US"/>
          </a:p>
        </p:txBody>
      </p:sp>
    </p:spTree>
    <p:extLst>
      <p:ext uri="{BB962C8B-B14F-4D97-AF65-F5344CB8AC3E}">
        <p14:creationId xmlns:p14="http://schemas.microsoft.com/office/powerpoint/2010/main" val="337986814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70457" y="1101646"/>
            <a:ext cx="8603088" cy="770546"/>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331472" y="1176901"/>
            <a:ext cx="8498203" cy="584775"/>
          </a:xfrm>
          <a:prstGeom prst="rect">
            <a:avLst/>
          </a:prstGeom>
        </p:spPr>
        <p:txBody>
          <a:bodyPr wrap="square">
            <a:spAutoFit/>
          </a:bodyPr>
          <a:lstStyle/>
          <a:p>
            <a:pPr marL="177800" indent="-1778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○公営企業の制約があり、より自律的、効率的・効果的な経営形態をめざして地方独立行政法人化を実施。</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425602" y="2085820"/>
            <a:ext cx="8447943" cy="1800493"/>
          </a:xfrm>
          <a:prstGeom prst="rect">
            <a:avLst/>
          </a:prstGeom>
          <a:noFill/>
        </p:spPr>
        <p:txBody>
          <a:bodyPr wrap="square" rtlCol="0">
            <a:spAutoFit/>
          </a:bodyPr>
          <a:lstStyle/>
          <a:p>
            <a:pPr>
              <a:lnSpc>
                <a:spcPts val="1800"/>
              </a:lnSpc>
              <a:spcAft>
                <a:spcPts val="600"/>
              </a:spcAft>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公営企業の制約（経営資源の調達における法律上の限界、行政の非効率性）</a:t>
            </a:r>
          </a:p>
          <a:p>
            <a:pPr>
              <a:lnSpc>
                <a:spcPts val="1800"/>
              </a:lnSpc>
              <a:spcAft>
                <a:spcPts val="600"/>
              </a:spcAf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・資金不足</a:t>
            </a:r>
          </a:p>
          <a:p>
            <a:pPr>
              <a:spcAft>
                <a:spcPts val="600"/>
              </a:spcAft>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⇒公立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病院としての役割を果たすため、市立病院は、より自律的・効率的・効果的な経営形態への移行が必要。</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88900" indent="-88900">
              <a:spcAft>
                <a:spcPts val="600"/>
              </a:spcAft>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意思決定の迅速化を図り、地域医療のニーズや医療環境の変化に対応した高度専門医療の提供</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88900" indent="-88900">
              <a:spcAft>
                <a:spcPts val="600"/>
              </a:spcAf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・業務運営の改善・効率化</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88900" indent="-88900">
              <a:spcAft>
                <a:spcPts val="600"/>
              </a:spcAft>
              <a:defRPr/>
            </a:pP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地方公営企業</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から地方独立</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行政法人への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移行</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正方形/長方形 2"/>
          <p:cNvSpPr/>
          <p:nvPr/>
        </p:nvSpPr>
        <p:spPr>
          <a:xfrm>
            <a:off x="366442" y="4236209"/>
            <a:ext cx="5897880" cy="338554"/>
          </a:xfrm>
          <a:prstGeom prst="rect">
            <a:avLst/>
          </a:prstGeom>
        </p:spPr>
        <p:txBody>
          <a:bodyPr wrap="square">
            <a:spAutoFit/>
          </a:bodyPr>
          <a:lstStyle/>
          <a:p>
            <a:r>
              <a:rPr lang="zh-CN" altLang="en-US" sz="1600" dirty="0">
                <a:latin typeface="Meiryo UI" panose="020B0604030504040204" pitchFamily="50" charset="-128"/>
                <a:ea typeface="Meiryo UI" panose="020B0604030504040204" pitchFamily="50" charset="-128"/>
                <a:cs typeface="Meiryo UI" panose="020B0604030504040204" pitchFamily="50" charset="-128"/>
              </a:rPr>
              <a:t>地方独立行政法人</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化後の運営費交付金（</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単位：億円）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 name="表 5"/>
          <p:cNvGraphicFramePr>
            <a:graphicFrameLocks noGrp="1"/>
          </p:cNvGraphicFramePr>
          <p:nvPr>
            <p:extLst/>
          </p:nvPr>
        </p:nvGraphicFramePr>
        <p:xfrm>
          <a:off x="425603" y="4729823"/>
          <a:ext cx="8193697" cy="2011680"/>
        </p:xfrm>
        <a:graphic>
          <a:graphicData uri="http://schemas.openxmlformats.org/drawingml/2006/table">
            <a:tbl>
              <a:tblPr firstRow="1" bandRow="1">
                <a:tableStyleId>{5C22544A-7EE6-4342-B048-85BDC9FD1C3A}</a:tableStyleId>
              </a:tblPr>
              <a:tblGrid>
                <a:gridCol w="1326997">
                  <a:extLst>
                    <a:ext uri="{9D8B030D-6E8A-4147-A177-3AD203B41FA5}">
                      <a16:colId xmlns="" xmlns:a16="http://schemas.microsoft.com/office/drawing/2014/main" val="20000"/>
                    </a:ext>
                  </a:extLst>
                </a:gridCol>
                <a:gridCol w="1144450">
                  <a:extLst>
                    <a:ext uri="{9D8B030D-6E8A-4147-A177-3AD203B41FA5}">
                      <a16:colId xmlns="" xmlns:a16="http://schemas.microsoft.com/office/drawing/2014/main" val="20001"/>
                    </a:ext>
                  </a:extLst>
                </a:gridCol>
                <a:gridCol w="1144450">
                  <a:extLst>
                    <a:ext uri="{9D8B030D-6E8A-4147-A177-3AD203B41FA5}">
                      <a16:colId xmlns="" xmlns:a16="http://schemas.microsoft.com/office/drawing/2014/main" val="20002"/>
                    </a:ext>
                  </a:extLst>
                </a:gridCol>
                <a:gridCol w="1144450">
                  <a:extLst>
                    <a:ext uri="{9D8B030D-6E8A-4147-A177-3AD203B41FA5}">
                      <a16:colId xmlns="" xmlns:a16="http://schemas.microsoft.com/office/drawing/2014/main" val="20003"/>
                    </a:ext>
                  </a:extLst>
                </a:gridCol>
                <a:gridCol w="1144450">
                  <a:extLst>
                    <a:ext uri="{9D8B030D-6E8A-4147-A177-3AD203B41FA5}">
                      <a16:colId xmlns="" xmlns:a16="http://schemas.microsoft.com/office/drawing/2014/main" val="20004"/>
                    </a:ext>
                  </a:extLst>
                </a:gridCol>
                <a:gridCol w="1144450">
                  <a:extLst>
                    <a:ext uri="{9D8B030D-6E8A-4147-A177-3AD203B41FA5}">
                      <a16:colId xmlns="" xmlns:a16="http://schemas.microsoft.com/office/drawing/2014/main" val="20005"/>
                    </a:ext>
                  </a:extLst>
                </a:gridCol>
                <a:gridCol w="1144450">
                  <a:extLst>
                    <a:ext uri="{9D8B030D-6E8A-4147-A177-3AD203B41FA5}">
                      <a16:colId xmlns="" xmlns:a16="http://schemas.microsoft.com/office/drawing/2014/main" val="20006"/>
                    </a:ext>
                  </a:extLst>
                </a:gridCol>
              </a:tblGrid>
              <a:tr h="269279">
                <a:tc>
                  <a:txBody>
                    <a:bodyPr/>
                    <a:lstStyle/>
                    <a:p>
                      <a:pPr algn="ctr"/>
                      <a:endParaRPr kumimoji="1" lang="ja-JP" altLang="en-US" sz="12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ctr"/>
                      <a:r>
                        <a:rPr kumimoji="1" lang="en-US" altLang="ja-JP" sz="12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2012</a:t>
                      </a:r>
                      <a:endParaRPr kumimoji="1" lang="ja-JP" altLang="en-US" sz="12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b="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2014</a:t>
                      </a:r>
                      <a:endParaRPr kumimoji="1" lang="ja-JP" altLang="en-US" sz="1200" b="0" u="none" strike="noStrik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2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2015</a:t>
                      </a:r>
                      <a:endParaRPr kumimoji="1" lang="ja-JP" altLang="en-US" sz="1200" b="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2016</a:t>
                      </a:r>
                      <a:endParaRPr kumimoji="1" lang="ja-JP" altLang="en-US" sz="1200" b="0" u="none" strike="noStrik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2017</a:t>
                      </a:r>
                      <a:endParaRPr kumimoji="1" lang="ja-JP" altLang="en-US" sz="1200" b="0" u="none" strike="noStrik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2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12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見込</a:t>
                      </a:r>
                      <a:r>
                        <a:rPr kumimoji="1" lang="en-US" altLang="ja-JP" sz="1200" b="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200" b="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579120">
                <a:tc>
                  <a:txBody>
                    <a:bodyPr/>
                    <a:lstStyle/>
                    <a:p>
                      <a:pPr algn="ct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運営費</a:t>
                      </a:r>
                      <a:r>
                        <a:rPr kumimoji="1" lang="ja-JP" altLang="en-US" sz="12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交付</a:t>
                      </a: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金</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97.5</a:t>
                      </a: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u="none" strike="noStrike"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47.1</a:t>
                      </a:r>
                      <a:endParaRPr kumimoji="1" lang="ja-JP" altLang="en-US" sz="1400" u="none" strike="noStrike"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86.0</a:t>
                      </a: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75.1</a:t>
                      </a: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72.2</a:t>
                      </a: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71.0</a:t>
                      </a: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579120">
                <a:tc>
                  <a:txBody>
                    <a:bodyPr/>
                    <a:lstStyle/>
                    <a:p>
                      <a:pPr algn="ct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住吉市民病院</a:t>
                      </a:r>
                      <a:endParaRPr kumimoji="1" lang="en-US" altLang="ja-JP"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（閉院延長に伴う</a:t>
                      </a:r>
                      <a:endParaRPr kumimoji="1" lang="en-US" altLang="ja-JP"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特別措置分）</a:t>
                      </a:r>
                      <a:endParaRPr kumimoji="1" lang="ja-JP" altLang="en-US" sz="10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2.1</a:t>
                      </a: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8.5</a:t>
                      </a: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9.6</a:t>
                      </a: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579120">
                <a:tc>
                  <a:txBody>
                    <a:bodyPr/>
                    <a:lstStyle/>
                    <a:p>
                      <a:pPr algn="ctr"/>
                      <a:r>
                        <a:rPr kumimoji="1" lang="ja-JP" altLang="en-US" sz="12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住之江診療所</a:t>
                      </a:r>
                      <a:endParaRPr kumimoji="1" lang="ja-JP" altLang="en-US" sz="12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u="none">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u="none">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sz="1400" u="non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1.8</a:t>
                      </a:r>
                      <a:endParaRPr kumimoji="1" lang="ja-JP" altLang="en-US" sz="1400" u="non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14" name="テキスト ボックス 13"/>
          <p:cNvSpPr txBox="1"/>
          <p:nvPr/>
        </p:nvSpPr>
        <p:spPr>
          <a:xfrm>
            <a:off x="11603" y="14928"/>
            <a:ext cx="3729734" cy="257369"/>
          </a:xfrm>
          <a:prstGeom prst="rect">
            <a:avLst/>
          </a:prstGeom>
          <a:noFill/>
        </p:spPr>
        <p:txBody>
          <a:bodyPr wrap="square" lIns="36000" tIns="36000" rIns="36000" bIns="36000" rtlCol="0">
            <a:noAutofit/>
          </a:bodyPr>
          <a:lstStyle/>
          <a:p>
            <a:r>
              <a:rPr lang="ja-JP" altLang="en-US" sz="1200" dirty="0">
                <a:latin typeface="Meiryo UI" panose="020B0604030504040204" pitchFamily="50" charset="-128"/>
                <a:ea typeface="Meiryo UI" panose="020B0604030504040204" pitchFamily="50" charset="-128"/>
              </a:rPr>
              <a:t>７　</a:t>
            </a:r>
            <a:r>
              <a:rPr lang="ja-JP" altLang="en-US" sz="1200" dirty="0" smtClean="0">
                <a:latin typeface="Meiryo UI" panose="020B0604030504040204" pitchFamily="50" charset="-128"/>
                <a:ea typeface="Meiryo UI" panose="020B0604030504040204" pitchFamily="50" charset="-128"/>
              </a:rPr>
              <a:t>具体的な取組と成果 （地方独立行政法人化）</a:t>
            </a:r>
            <a:endParaRPr lang="ja-JP" altLang="en-US" sz="1200" dirty="0">
              <a:latin typeface="Meiryo UI" panose="020B0604030504040204" pitchFamily="50" charset="-128"/>
              <a:ea typeface="Meiryo UI" panose="020B0604030504040204" pitchFamily="50" charset="-128"/>
            </a:endParaRPr>
          </a:p>
        </p:txBody>
      </p:sp>
      <p:sp>
        <p:nvSpPr>
          <p:cNvPr id="15" name="正方形/長方形 14"/>
          <p:cNvSpPr/>
          <p:nvPr/>
        </p:nvSpPr>
        <p:spPr>
          <a:xfrm>
            <a:off x="7893787" y="4404286"/>
            <a:ext cx="1075588" cy="276999"/>
          </a:xfrm>
          <a:prstGeom prst="rect">
            <a:avLst/>
          </a:prstGeom>
        </p:spPr>
        <p:txBody>
          <a:bodyPr wrap="square">
            <a:spAutoFit/>
          </a:bodyPr>
          <a:lstStyle/>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 name="直線コネクタ 11"/>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① 病　院</a:t>
            </a:r>
          </a:p>
        </p:txBody>
      </p:sp>
      <p:sp>
        <p:nvSpPr>
          <p:cNvPr id="13" name="正方形/長方形 12"/>
          <p:cNvSpPr/>
          <p:nvPr/>
        </p:nvSpPr>
        <p:spPr>
          <a:xfrm>
            <a:off x="145066" y="682824"/>
            <a:ext cx="1663251" cy="338554"/>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（取組・成果）</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スライド番号プレースホルダー 6"/>
          <p:cNvSpPr>
            <a:spLocks noGrp="1"/>
          </p:cNvSpPr>
          <p:nvPr>
            <p:ph type="sldNum" sz="quarter" idx="12"/>
          </p:nvPr>
        </p:nvSpPr>
        <p:spPr/>
        <p:txBody>
          <a:bodyPr/>
          <a:lstStyle/>
          <a:p>
            <a:fld id="{138CA411-231B-42B9-AF63-97A64194AA60}" type="slidenum">
              <a:rPr lang="ja-JP" altLang="en-US" smtClean="0"/>
              <a:pPr/>
              <a:t>310</a:t>
            </a:fld>
            <a:endParaRPr lang="ja-JP" altLang="en-US"/>
          </a:p>
        </p:txBody>
      </p:sp>
    </p:spTree>
    <p:extLst>
      <p:ext uri="{BB962C8B-B14F-4D97-AF65-F5344CB8AC3E}">
        <p14:creationId xmlns:p14="http://schemas.microsoft.com/office/powerpoint/2010/main" val="196405545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テキスト ボックス 14"/>
          <p:cNvSpPr txBox="1"/>
          <p:nvPr/>
        </p:nvSpPr>
        <p:spPr>
          <a:xfrm>
            <a:off x="3269738" y="2468479"/>
            <a:ext cx="2518638" cy="307777"/>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a:spAutoFit/>
          </a:bodyPr>
          <a:lstStyle/>
          <a:p>
            <a:pPr fontAlgn="auto">
              <a:spcBef>
                <a:spcPts val="0"/>
              </a:spcBef>
              <a:spcAft>
                <a:spcPts val="0"/>
              </a:spcAft>
              <a:defRPr/>
            </a:pPr>
            <a:r>
              <a:rPr lang="ja-JP" altLang="en-US" sz="1400" dirty="0">
                <a:latin typeface="メイリオ" pitchFamily="50" charset="-128"/>
                <a:ea typeface="メイリオ" pitchFamily="50" charset="-128"/>
                <a:cs typeface="メイリオ" pitchFamily="50" charset="-128"/>
              </a:rPr>
              <a:t>＜市民病院（３病院合計）＞</a:t>
            </a:r>
          </a:p>
        </p:txBody>
      </p:sp>
      <p:sp>
        <p:nvSpPr>
          <p:cNvPr id="16" name="テキスト ボックス 15"/>
          <p:cNvSpPr txBox="1"/>
          <p:nvPr/>
        </p:nvSpPr>
        <p:spPr>
          <a:xfrm>
            <a:off x="1754490" y="2785827"/>
            <a:ext cx="1460656" cy="469359"/>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none">
            <a:spAutoFit/>
          </a:bodyPr>
          <a:lstStyle/>
          <a:p>
            <a:pPr algn="ctr" fontAlgn="auto">
              <a:spcBef>
                <a:spcPts val="0"/>
              </a:spcBef>
              <a:spcAft>
                <a:spcPts val="0"/>
              </a:spcAft>
              <a:defRPr/>
            </a:pPr>
            <a:r>
              <a:rPr lang="ja-JP" altLang="en-US" sz="1400" u="sng" dirty="0" smtClean="0">
                <a:latin typeface="メイリオ" pitchFamily="50" charset="-128"/>
                <a:ea typeface="メイリオ" pitchFamily="50" charset="-128"/>
                <a:cs typeface="メイリオ" pitchFamily="50" charset="-128"/>
              </a:rPr>
              <a:t>運営費</a:t>
            </a:r>
            <a:r>
              <a:rPr lang="ja-JP" altLang="en-US" sz="1400" u="sng" dirty="0">
                <a:latin typeface="メイリオ" pitchFamily="50" charset="-128"/>
                <a:ea typeface="メイリオ" pitchFamily="50" charset="-128"/>
                <a:cs typeface="メイリオ" pitchFamily="50" charset="-128"/>
              </a:rPr>
              <a:t>交付</a:t>
            </a:r>
            <a:r>
              <a:rPr lang="ja-JP" altLang="en-US" sz="1400" u="sng" dirty="0" smtClean="0">
                <a:latin typeface="メイリオ" pitchFamily="50" charset="-128"/>
                <a:ea typeface="メイリオ" pitchFamily="50" charset="-128"/>
                <a:cs typeface="メイリオ" pitchFamily="50" charset="-128"/>
              </a:rPr>
              <a:t>金</a:t>
            </a:r>
            <a:endParaRPr lang="en-US" altLang="ja-JP" sz="1400" u="sng" dirty="0">
              <a:latin typeface="メイリオ" pitchFamily="50" charset="-128"/>
              <a:ea typeface="メイリオ" pitchFamily="50" charset="-128"/>
              <a:cs typeface="メイリオ" pitchFamily="50" charset="-128"/>
            </a:endParaRPr>
          </a:p>
          <a:p>
            <a:pPr algn="ctr" fontAlgn="auto">
              <a:spcBef>
                <a:spcPts val="0"/>
              </a:spcBef>
              <a:spcAft>
                <a:spcPts val="0"/>
              </a:spcAft>
              <a:defRPr/>
            </a:pPr>
            <a:r>
              <a:rPr lang="en-US" altLang="ja-JP" sz="1050" dirty="0">
                <a:latin typeface="メイリオ" pitchFamily="50" charset="-128"/>
                <a:ea typeface="メイリオ" pitchFamily="50" charset="-128"/>
                <a:cs typeface="メイリオ" pitchFamily="50" charset="-128"/>
              </a:rPr>
              <a:t>※2014</a:t>
            </a:r>
            <a:r>
              <a:rPr lang="ja-JP" altLang="en-US" sz="1050" dirty="0">
                <a:latin typeface="メイリオ" pitchFamily="50" charset="-128"/>
                <a:ea typeface="メイリオ" pitchFamily="50" charset="-128"/>
                <a:cs typeface="メイリオ" pitchFamily="50" charset="-128"/>
              </a:rPr>
              <a:t>までは繰出金</a:t>
            </a:r>
            <a:endParaRPr lang="en-US" altLang="ja-JP" sz="1050" dirty="0">
              <a:latin typeface="メイリオ" pitchFamily="50" charset="-128"/>
              <a:ea typeface="メイリオ" pitchFamily="50" charset="-128"/>
              <a:cs typeface="メイリオ" pitchFamily="50" charset="-128"/>
            </a:endParaRPr>
          </a:p>
        </p:txBody>
      </p:sp>
      <p:sp>
        <p:nvSpPr>
          <p:cNvPr id="17" name="四角形吹き出し 16"/>
          <p:cNvSpPr/>
          <p:nvPr/>
        </p:nvSpPr>
        <p:spPr>
          <a:xfrm>
            <a:off x="5244374" y="6379821"/>
            <a:ext cx="954107" cy="400110"/>
          </a:xfrm>
          <a:prstGeom prst="wedgeRectCallout">
            <a:avLst>
              <a:gd name="adj1" fmla="val 64585"/>
              <a:gd name="adj2" fmla="val -211608"/>
            </a:avLst>
          </a:prstGeom>
          <a:noFill/>
          <a:ln w="12700"/>
        </p:spPr>
        <p:style>
          <a:lnRef idx="2">
            <a:schemeClr val="dk1"/>
          </a:lnRef>
          <a:fillRef idx="1">
            <a:schemeClr val="lt1"/>
          </a:fillRef>
          <a:effectRef idx="0">
            <a:schemeClr val="dk1"/>
          </a:effectRef>
          <a:fontRef idx="minor">
            <a:schemeClr val="dk1"/>
          </a:fontRef>
        </p:style>
        <p:txBody>
          <a:bodyPr wrap="none" anchor="ctr">
            <a:spAutoFit/>
          </a:bodyPr>
          <a:lstStyle/>
          <a:p>
            <a:pPr algn="ctr" fontAlgn="auto">
              <a:spcBef>
                <a:spcPts val="0"/>
              </a:spcBef>
              <a:spcAft>
                <a:spcPts val="0"/>
              </a:spcAft>
              <a:defRPr/>
            </a:pPr>
            <a:r>
              <a:rPr lang="ja-JP" altLang="en-US" sz="1000" dirty="0">
                <a:latin typeface="メイリオ" pitchFamily="50" charset="-128"/>
                <a:ea typeface="メイリオ" pitchFamily="50" charset="-128"/>
                <a:cs typeface="メイリオ" pitchFamily="50" charset="-128"/>
              </a:rPr>
              <a:t>十三移転開院</a:t>
            </a:r>
            <a:endParaRPr lang="en-US" altLang="ja-JP" sz="1000" dirty="0">
              <a:latin typeface="メイリオ" pitchFamily="50" charset="-128"/>
              <a:ea typeface="メイリオ" pitchFamily="50" charset="-128"/>
              <a:cs typeface="メイリオ" pitchFamily="50" charset="-128"/>
            </a:endParaRPr>
          </a:p>
          <a:p>
            <a:pPr algn="ctr" fontAlgn="auto">
              <a:spcBef>
                <a:spcPts val="0"/>
              </a:spcBef>
              <a:spcAft>
                <a:spcPts val="0"/>
              </a:spcAft>
              <a:defRPr/>
            </a:pPr>
            <a:r>
              <a:rPr lang="ja-JP" altLang="en-US" sz="1000" dirty="0">
                <a:latin typeface="メイリオ" pitchFamily="50" charset="-128"/>
                <a:ea typeface="メイリオ" pitchFamily="50" charset="-128"/>
                <a:cs typeface="メイリオ" pitchFamily="50" charset="-128"/>
              </a:rPr>
              <a:t>（</a:t>
            </a:r>
            <a:r>
              <a:rPr lang="en-US" altLang="ja-JP" sz="1000" dirty="0">
                <a:latin typeface="メイリオ" pitchFamily="50" charset="-128"/>
                <a:ea typeface="メイリオ" pitchFamily="50" charset="-128"/>
                <a:cs typeface="メイリオ" pitchFamily="50" charset="-128"/>
              </a:rPr>
              <a:t>2002</a:t>
            </a:r>
            <a:r>
              <a:rPr lang="ja-JP" altLang="en-US" sz="1000" dirty="0">
                <a:latin typeface="メイリオ" pitchFamily="50" charset="-128"/>
                <a:ea typeface="メイリオ" pitchFamily="50" charset="-128"/>
                <a:cs typeface="メイリオ" pitchFamily="50" charset="-128"/>
              </a:rPr>
              <a:t>）</a:t>
            </a:r>
            <a:endParaRPr lang="en-US" altLang="ja-JP" sz="1000" dirty="0">
              <a:latin typeface="メイリオ" pitchFamily="50" charset="-128"/>
              <a:ea typeface="メイリオ" pitchFamily="50" charset="-128"/>
              <a:cs typeface="メイリオ" pitchFamily="50" charset="-128"/>
            </a:endParaRPr>
          </a:p>
        </p:txBody>
      </p:sp>
      <p:sp>
        <p:nvSpPr>
          <p:cNvPr id="18" name="四角形吹き出し 17"/>
          <p:cNvSpPr/>
          <p:nvPr/>
        </p:nvSpPr>
        <p:spPr>
          <a:xfrm>
            <a:off x="4142097" y="6379821"/>
            <a:ext cx="1008112" cy="400110"/>
          </a:xfrm>
          <a:prstGeom prst="wedgeRectCallout">
            <a:avLst>
              <a:gd name="adj1" fmla="val 39859"/>
              <a:gd name="adj2" fmla="val -210860"/>
            </a:avLst>
          </a:prstGeom>
          <a:noFill/>
          <a:ln w="12700"/>
        </p:spPr>
        <p:style>
          <a:lnRef idx="2">
            <a:schemeClr val="dk1"/>
          </a:lnRef>
          <a:fillRef idx="1">
            <a:schemeClr val="lt1"/>
          </a:fillRef>
          <a:effectRef idx="0">
            <a:schemeClr val="dk1"/>
          </a:effectRef>
          <a:fontRef idx="minor">
            <a:schemeClr val="dk1"/>
          </a:fontRef>
        </p:style>
        <p:txBody>
          <a:bodyPr wrap="square" anchor="ctr">
            <a:spAutoFit/>
          </a:bodyPr>
          <a:lstStyle/>
          <a:p>
            <a:pPr algn="ctr" fontAlgn="auto">
              <a:spcBef>
                <a:spcPts val="0"/>
              </a:spcBef>
              <a:spcAft>
                <a:spcPts val="0"/>
              </a:spcAft>
              <a:defRPr/>
            </a:pPr>
            <a:r>
              <a:rPr lang="ja-JP" altLang="en-US" sz="1000" dirty="0">
                <a:latin typeface="メイリオ" pitchFamily="50" charset="-128"/>
                <a:ea typeface="メイリオ" pitchFamily="50" charset="-128"/>
                <a:cs typeface="メイリオ" pitchFamily="50" charset="-128"/>
              </a:rPr>
              <a:t>市総合開院</a:t>
            </a:r>
            <a:endParaRPr lang="en-US" altLang="ja-JP" sz="1000" dirty="0">
              <a:latin typeface="メイリオ" pitchFamily="50" charset="-128"/>
              <a:ea typeface="メイリオ" pitchFamily="50" charset="-128"/>
              <a:cs typeface="メイリオ" pitchFamily="50" charset="-128"/>
            </a:endParaRPr>
          </a:p>
          <a:p>
            <a:pPr algn="ctr" fontAlgn="auto">
              <a:spcBef>
                <a:spcPts val="0"/>
              </a:spcBef>
              <a:spcAft>
                <a:spcPts val="0"/>
              </a:spcAft>
              <a:defRPr/>
            </a:pPr>
            <a:r>
              <a:rPr lang="ja-JP" altLang="en-US" sz="1000" dirty="0">
                <a:latin typeface="メイリオ" pitchFamily="50" charset="-128"/>
                <a:ea typeface="メイリオ" pitchFamily="50" charset="-128"/>
                <a:cs typeface="メイリオ" pitchFamily="50" charset="-128"/>
              </a:rPr>
              <a:t>（</a:t>
            </a:r>
            <a:r>
              <a:rPr lang="en-US" altLang="ja-JP" sz="1000" dirty="0">
                <a:latin typeface="メイリオ" pitchFamily="50" charset="-128"/>
                <a:ea typeface="メイリオ" pitchFamily="50" charset="-128"/>
                <a:cs typeface="メイリオ" pitchFamily="50" charset="-128"/>
              </a:rPr>
              <a:t>1993)</a:t>
            </a:r>
            <a:endParaRPr lang="ja-JP" altLang="en-US" sz="1000" dirty="0">
              <a:latin typeface="メイリオ" pitchFamily="50" charset="-128"/>
              <a:ea typeface="メイリオ" pitchFamily="50" charset="-128"/>
              <a:cs typeface="メイリオ" pitchFamily="50" charset="-128"/>
            </a:endParaRPr>
          </a:p>
        </p:txBody>
      </p:sp>
      <p:sp>
        <p:nvSpPr>
          <p:cNvPr id="20" name="四角形吹き出し 19"/>
          <p:cNvSpPr/>
          <p:nvPr/>
        </p:nvSpPr>
        <p:spPr>
          <a:xfrm>
            <a:off x="7557801" y="6235458"/>
            <a:ext cx="1191910" cy="553998"/>
          </a:xfrm>
          <a:prstGeom prst="wedgeRectCallout">
            <a:avLst>
              <a:gd name="adj1" fmla="val -173"/>
              <a:gd name="adj2" fmla="val -141035"/>
            </a:avLst>
          </a:prstGeom>
          <a:noFill/>
          <a:ln w="12700"/>
        </p:spPr>
        <p:style>
          <a:lnRef idx="2">
            <a:schemeClr val="dk1"/>
          </a:lnRef>
          <a:fillRef idx="1">
            <a:schemeClr val="lt1"/>
          </a:fillRef>
          <a:effectRef idx="0">
            <a:schemeClr val="dk1"/>
          </a:effectRef>
          <a:fontRef idx="minor">
            <a:schemeClr val="dk1"/>
          </a:fontRef>
        </p:style>
        <p:txBody>
          <a:bodyPr wrap="square" anchor="ctr">
            <a:spAutoFit/>
          </a:bodyPr>
          <a:lstStyle/>
          <a:p>
            <a:pPr algn="ctr" fontAlgn="auto">
              <a:spcBef>
                <a:spcPts val="0"/>
              </a:spcBef>
              <a:spcAft>
                <a:spcPts val="0"/>
              </a:spcAft>
              <a:defRPr/>
            </a:pPr>
            <a:r>
              <a:rPr lang="ja-JP" altLang="en-US" sz="1000" dirty="0">
                <a:solidFill>
                  <a:schemeClr val="tx1"/>
                </a:solidFill>
                <a:latin typeface="メイリオ" pitchFamily="50" charset="-128"/>
                <a:ea typeface="メイリオ" pitchFamily="50" charset="-128"/>
                <a:cs typeface="メイリオ" pitchFamily="50" charset="-128"/>
              </a:rPr>
              <a:t>地方独立行政</a:t>
            </a:r>
            <a:endParaRPr lang="en-US" altLang="ja-JP" sz="1000" dirty="0">
              <a:solidFill>
                <a:schemeClr val="tx1"/>
              </a:solidFill>
              <a:latin typeface="メイリオ" pitchFamily="50" charset="-128"/>
              <a:ea typeface="メイリオ" pitchFamily="50" charset="-128"/>
              <a:cs typeface="メイリオ" pitchFamily="50" charset="-128"/>
            </a:endParaRPr>
          </a:p>
          <a:p>
            <a:pPr algn="ctr" fontAlgn="auto">
              <a:spcBef>
                <a:spcPts val="0"/>
              </a:spcBef>
              <a:spcAft>
                <a:spcPts val="0"/>
              </a:spcAft>
              <a:defRPr/>
            </a:pPr>
            <a:r>
              <a:rPr lang="ja-JP" altLang="en-US" sz="1000" dirty="0">
                <a:solidFill>
                  <a:schemeClr val="tx1"/>
                </a:solidFill>
                <a:latin typeface="メイリオ" pitchFamily="50" charset="-128"/>
                <a:ea typeface="メイリオ" pitchFamily="50" charset="-128"/>
                <a:cs typeface="メイリオ" pitchFamily="50" charset="-128"/>
              </a:rPr>
              <a:t>法人移行</a:t>
            </a:r>
            <a:endParaRPr lang="en-US" altLang="ja-JP" sz="1000" dirty="0">
              <a:solidFill>
                <a:schemeClr val="tx1"/>
              </a:solidFill>
              <a:latin typeface="メイリオ" pitchFamily="50" charset="-128"/>
              <a:ea typeface="メイリオ" pitchFamily="50" charset="-128"/>
              <a:cs typeface="メイリオ" pitchFamily="50" charset="-128"/>
            </a:endParaRPr>
          </a:p>
          <a:p>
            <a:pPr algn="ctr" fontAlgn="auto">
              <a:spcBef>
                <a:spcPts val="0"/>
              </a:spcBef>
              <a:spcAft>
                <a:spcPts val="0"/>
              </a:spcAft>
              <a:defRPr/>
            </a:pPr>
            <a:r>
              <a:rPr lang="ja-JP" altLang="en-US" sz="1000" dirty="0">
                <a:solidFill>
                  <a:schemeClr val="tx1"/>
                </a:solidFill>
                <a:latin typeface="メイリオ" pitchFamily="50" charset="-128"/>
                <a:ea typeface="メイリオ" pitchFamily="50" charset="-128"/>
                <a:cs typeface="メイリオ" pitchFamily="50" charset="-128"/>
              </a:rPr>
              <a:t>（</a:t>
            </a:r>
            <a:r>
              <a:rPr lang="en-US" altLang="ja-JP" sz="1000" dirty="0">
                <a:solidFill>
                  <a:schemeClr val="tx1"/>
                </a:solidFill>
                <a:latin typeface="メイリオ" pitchFamily="50" charset="-128"/>
                <a:ea typeface="メイリオ" pitchFamily="50" charset="-128"/>
                <a:cs typeface="メイリオ" pitchFamily="50" charset="-128"/>
              </a:rPr>
              <a:t>2014.10</a:t>
            </a:r>
            <a:r>
              <a:rPr lang="ja-JP" altLang="en-US" sz="1000" dirty="0">
                <a:solidFill>
                  <a:schemeClr val="tx1"/>
                </a:solidFill>
                <a:latin typeface="メイリオ" pitchFamily="50" charset="-128"/>
                <a:ea typeface="メイリオ" pitchFamily="50" charset="-128"/>
                <a:cs typeface="メイリオ" pitchFamily="50" charset="-128"/>
              </a:rPr>
              <a:t>）</a:t>
            </a:r>
          </a:p>
        </p:txBody>
      </p:sp>
      <p:sp>
        <p:nvSpPr>
          <p:cNvPr id="21" name="テキスト ボックス 20"/>
          <p:cNvSpPr txBox="1"/>
          <p:nvPr/>
        </p:nvSpPr>
        <p:spPr>
          <a:xfrm>
            <a:off x="6407876" y="2856049"/>
            <a:ext cx="902811" cy="307777"/>
          </a:xfrm>
          <a:prstGeom prst="rect">
            <a:avLst/>
          </a:prstGeom>
          <a:noFill/>
          <a:ln>
            <a:noFill/>
          </a:ln>
          <a:effectLst/>
        </p:spPr>
        <p:style>
          <a:lnRef idx="1">
            <a:schemeClr val="accent1"/>
          </a:lnRef>
          <a:fillRef idx="2">
            <a:schemeClr val="accent1"/>
          </a:fillRef>
          <a:effectRef idx="1">
            <a:schemeClr val="accent1"/>
          </a:effectRef>
          <a:fontRef idx="minor">
            <a:schemeClr val="dk1"/>
          </a:fontRef>
        </p:style>
        <p:txBody>
          <a:bodyPr wrap="none">
            <a:spAutoFit/>
          </a:bodyPr>
          <a:lstStyle/>
          <a:p>
            <a:pPr algn="ctr" fontAlgn="auto">
              <a:spcBef>
                <a:spcPts val="0"/>
              </a:spcBef>
              <a:spcAft>
                <a:spcPts val="0"/>
              </a:spcAft>
              <a:defRPr/>
            </a:pPr>
            <a:r>
              <a:rPr lang="ja-JP" altLang="en-US" sz="1400" u="sng" dirty="0" smtClean="0">
                <a:latin typeface="メイリオ" pitchFamily="50" charset="-128"/>
                <a:ea typeface="メイリオ" pitchFamily="50" charset="-128"/>
                <a:cs typeface="メイリオ" pitchFamily="50" charset="-128"/>
              </a:rPr>
              <a:t>経常損益</a:t>
            </a:r>
            <a:endParaRPr lang="en-US" altLang="ja-JP" sz="1400" u="sng" dirty="0">
              <a:latin typeface="メイリオ" pitchFamily="50" charset="-128"/>
              <a:ea typeface="メイリオ" pitchFamily="50" charset="-128"/>
              <a:cs typeface="メイリオ" pitchFamily="50" charset="-128"/>
            </a:endParaRPr>
          </a:p>
        </p:txBody>
      </p:sp>
      <p:sp>
        <p:nvSpPr>
          <p:cNvPr id="22" name="テキスト ボックス 21"/>
          <p:cNvSpPr txBox="1"/>
          <p:nvPr/>
        </p:nvSpPr>
        <p:spPr>
          <a:xfrm>
            <a:off x="416609" y="1807553"/>
            <a:ext cx="8424936" cy="553998"/>
          </a:xfrm>
          <a:prstGeom prst="rect">
            <a:avLst/>
          </a:prstGeom>
          <a:noFill/>
        </p:spPr>
        <p:txBody>
          <a:bodyPr wrap="square" rtlCol="0">
            <a:spAutoFit/>
          </a:bodyPr>
          <a:lstStyle/>
          <a:p>
            <a:r>
              <a:rPr lang="ja-JP" altLang="en-US" sz="1500" dirty="0">
                <a:latin typeface="Meiryo UI" panose="020B0604030504040204" pitchFamily="50" charset="-128"/>
                <a:ea typeface="Meiryo UI" panose="020B0604030504040204" pitchFamily="50" charset="-128"/>
                <a:cs typeface="Meiryo UI" panose="020B0604030504040204" pitchFamily="50" charset="-128"/>
              </a:rPr>
              <a:t>地方独立行政法人の特長である自律性、機動性、柔軟性を発揮し、経営効率を上げることで、設立団体である大阪市からの</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運営費交付金</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の削減に</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取り組み、中期計画に基づき着実に削減を行った。 </a:t>
            </a:r>
            <a:endParaRPr lang="en-US" altLang="ja-JP" sz="15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179512" y="2937930"/>
            <a:ext cx="864096" cy="246221"/>
          </a:xfrm>
          <a:prstGeom prst="rect">
            <a:avLst/>
          </a:prstGeom>
          <a:noFill/>
        </p:spPr>
        <p:txBody>
          <a:bodyPr wrap="square" rtlCol="0">
            <a:spAutoFit/>
          </a:bodyPr>
          <a:lstStyle/>
          <a:p>
            <a:r>
              <a:rPr lang="ja-JP" altLang="en-US" sz="1000" dirty="0"/>
              <a:t>（</a:t>
            </a:r>
            <a:r>
              <a:rPr kumimoji="1" lang="ja-JP" altLang="en-US" sz="1000" dirty="0" smtClean="0"/>
              <a:t>億円</a:t>
            </a:r>
            <a:r>
              <a:rPr lang="ja-JP" altLang="en-US" sz="1000" dirty="0"/>
              <a:t>）</a:t>
            </a:r>
            <a:endParaRPr kumimoji="1" lang="ja-JP" altLang="en-US" sz="1000" dirty="0"/>
          </a:p>
        </p:txBody>
      </p:sp>
      <p:sp>
        <p:nvSpPr>
          <p:cNvPr id="25" name="テキスト ボックス 24"/>
          <p:cNvSpPr txBox="1"/>
          <p:nvPr/>
        </p:nvSpPr>
        <p:spPr>
          <a:xfrm>
            <a:off x="4427984" y="3009938"/>
            <a:ext cx="864096" cy="246221"/>
          </a:xfrm>
          <a:prstGeom prst="rect">
            <a:avLst/>
          </a:prstGeom>
          <a:noFill/>
        </p:spPr>
        <p:txBody>
          <a:bodyPr wrap="square" rtlCol="0">
            <a:spAutoFit/>
          </a:bodyPr>
          <a:lstStyle/>
          <a:p>
            <a:r>
              <a:rPr lang="ja-JP" altLang="en-US" sz="1000" dirty="0"/>
              <a:t>（</a:t>
            </a:r>
            <a:r>
              <a:rPr kumimoji="1" lang="ja-JP" altLang="en-US" sz="1000" dirty="0" smtClean="0"/>
              <a:t>億円</a:t>
            </a:r>
            <a:r>
              <a:rPr lang="ja-JP" altLang="en-US" sz="1000" dirty="0"/>
              <a:t>）</a:t>
            </a:r>
            <a:endParaRPr kumimoji="1" lang="ja-JP" altLang="en-US" sz="1000" dirty="0"/>
          </a:p>
        </p:txBody>
      </p:sp>
      <p:sp>
        <p:nvSpPr>
          <p:cNvPr id="26" name="テキスト ボックス 25"/>
          <p:cNvSpPr txBox="1"/>
          <p:nvPr/>
        </p:nvSpPr>
        <p:spPr>
          <a:xfrm>
            <a:off x="3851920" y="5697371"/>
            <a:ext cx="648072" cy="246221"/>
          </a:xfrm>
          <a:prstGeom prst="rect">
            <a:avLst/>
          </a:prstGeom>
          <a:noFill/>
        </p:spPr>
        <p:txBody>
          <a:bodyPr wrap="square" rtlCol="0">
            <a:spAutoFit/>
          </a:bodyPr>
          <a:lstStyle/>
          <a:p>
            <a:r>
              <a:rPr lang="ja-JP" altLang="en-US" sz="1000" dirty="0"/>
              <a:t>（</a:t>
            </a:r>
            <a:r>
              <a:rPr kumimoji="1" lang="ja-JP" altLang="en-US" sz="1000" dirty="0" smtClean="0"/>
              <a:t>年度</a:t>
            </a:r>
            <a:r>
              <a:rPr lang="ja-JP" altLang="en-US" sz="1000" dirty="0"/>
              <a:t>）</a:t>
            </a:r>
            <a:endParaRPr kumimoji="1" lang="ja-JP" altLang="en-US" sz="1000" dirty="0"/>
          </a:p>
        </p:txBody>
      </p:sp>
      <p:sp>
        <p:nvSpPr>
          <p:cNvPr id="27" name="テキスト ボックス 26"/>
          <p:cNvSpPr txBox="1"/>
          <p:nvPr/>
        </p:nvSpPr>
        <p:spPr>
          <a:xfrm>
            <a:off x="8196783" y="5706896"/>
            <a:ext cx="648072" cy="246221"/>
          </a:xfrm>
          <a:prstGeom prst="rect">
            <a:avLst/>
          </a:prstGeom>
          <a:noFill/>
        </p:spPr>
        <p:txBody>
          <a:bodyPr wrap="square" rtlCol="0">
            <a:spAutoFit/>
          </a:bodyPr>
          <a:lstStyle/>
          <a:p>
            <a:r>
              <a:rPr lang="ja-JP" altLang="en-US" sz="1000" dirty="0"/>
              <a:t>（</a:t>
            </a:r>
            <a:r>
              <a:rPr kumimoji="1" lang="ja-JP" altLang="en-US" sz="1000" dirty="0" smtClean="0"/>
              <a:t>年度</a:t>
            </a:r>
            <a:r>
              <a:rPr lang="ja-JP" altLang="en-US" sz="1000" dirty="0"/>
              <a:t>）</a:t>
            </a:r>
            <a:endParaRPr kumimoji="1" lang="ja-JP" altLang="en-US" sz="1000" dirty="0"/>
          </a:p>
        </p:txBody>
      </p:sp>
      <p:sp>
        <p:nvSpPr>
          <p:cNvPr id="30" name="四角形吹き出し 29"/>
          <p:cNvSpPr/>
          <p:nvPr/>
        </p:nvSpPr>
        <p:spPr>
          <a:xfrm>
            <a:off x="6296341" y="6249017"/>
            <a:ext cx="1135025" cy="553998"/>
          </a:xfrm>
          <a:prstGeom prst="wedgeRectCallout">
            <a:avLst>
              <a:gd name="adj1" fmla="val 37351"/>
              <a:gd name="adj2" fmla="val -145794"/>
            </a:avLst>
          </a:prstGeom>
          <a:noFill/>
          <a:ln w="12700"/>
        </p:spPr>
        <p:style>
          <a:lnRef idx="2">
            <a:schemeClr val="dk1"/>
          </a:lnRef>
          <a:fillRef idx="1">
            <a:schemeClr val="lt1"/>
          </a:fillRef>
          <a:effectRef idx="0">
            <a:schemeClr val="dk1"/>
          </a:effectRef>
          <a:fontRef idx="minor">
            <a:schemeClr val="dk1"/>
          </a:fontRef>
        </p:style>
        <p:txBody>
          <a:bodyPr wrap="square" anchor="ctr">
            <a:spAutoFit/>
          </a:bodyPr>
          <a:lstStyle/>
          <a:p>
            <a:pPr algn="ctr" fontAlgn="auto">
              <a:spcBef>
                <a:spcPts val="0"/>
              </a:spcBef>
              <a:spcAft>
                <a:spcPts val="0"/>
              </a:spcAft>
              <a:defRPr/>
            </a:pPr>
            <a:r>
              <a:rPr lang="ja-JP" altLang="en-US" sz="1000" dirty="0">
                <a:solidFill>
                  <a:schemeClr val="tx1"/>
                </a:solidFill>
                <a:latin typeface="メイリオ" pitchFamily="50" charset="-128"/>
                <a:ea typeface="メイリオ" pitchFamily="50" charset="-128"/>
                <a:cs typeface="メイリオ" pitchFamily="50" charset="-128"/>
              </a:rPr>
              <a:t>地方公営企業法</a:t>
            </a:r>
            <a:endParaRPr lang="en-US" altLang="ja-JP" sz="1000" dirty="0">
              <a:solidFill>
                <a:schemeClr val="tx1"/>
              </a:solidFill>
              <a:latin typeface="メイリオ" pitchFamily="50" charset="-128"/>
              <a:ea typeface="メイリオ" pitchFamily="50" charset="-128"/>
              <a:cs typeface="メイリオ" pitchFamily="50" charset="-128"/>
            </a:endParaRPr>
          </a:p>
          <a:p>
            <a:pPr algn="ctr" fontAlgn="auto">
              <a:spcBef>
                <a:spcPts val="0"/>
              </a:spcBef>
              <a:spcAft>
                <a:spcPts val="0"/>
              </a:spcAft>
              <a:defRPr/>
            </a:pPr>
            <a:r>
              <a:rPr lang="ja-JP" altLang="en-US" sz="1000" dirty="0">
                <a:solidFill>
                  <a:schemeClr val="tx1"/>
                </a:solidFill>
                <a:latin typeface="メイリオ" pitchFamily="50" charset="-128"/>
                <a:ea typeface="メイリオ" pitchFamily="50" charset="-128"/>
                <a:cs typeface="メイリオ" pitchFamily="50" charset="-128"/>
              </a:rPr>
              <a:t>全部適用移行</a:t>
            </a:r>
            <a:endParaRPr lang="en-US" altLang="ja-JP" sz="1000" dirty="0">
              <a:solidFill>
                <a:schemeClr val="tx1"/>
              </a:solidFill>
              <a:latin typeface="メイリオ" pitchFamily="50" charset="-128"/>
              <a:ea typeface="メイリオ" pitchFamily="50" charset="-128"/>
              <a:cs typeface="メイリオ" pitchFamily="50" charset="-128"/>
            </a:endParaRPr>
          </a:p>
          <a:p>
            <a:pPr algn="ctr" fontAlgn="auto">
              <a:spcBef>
                <a:spcPts val="0"/>
              </a:spcBef>
              <a:spcAft>
                <a:spcPts val="0"/>
              </a:spcAft>
              <a:defRPr/>
            </a:pPr>
            <a:r>
              <a:rPr lang="ja-JP" altLang="en-US" sz="1000" dirty="0">
                <a:solidFill>
                  <a:schemeClr val="tx1"/>
                </a:solidFill>
                <a:latin typeface="メイリオ" pitchFamily="50" charset="-128"/>
                <a:ea typeface="メイリオ" pitchFamily="50" charset="-128"/>
                <a:cs typeface="メイリオ" pitchFamily="50" charset="-128"/>
              </a:rPr>
              <a:t>（</a:t>
            </a:r>
            <a:r>
              <a:rPr lang="en-US" altLang="ja-JP" sz="1000" dirty="0">
                <a:solidFill>
                  <a:schemeClr val="tx1"/>
                </a:solidFill>
                <a:latin typeface="メイリオ" pitchFamily="50" charset="-128"/>
                <a:ea typeface="メイリオ" pitchFamily="50" charset="-128"/>
                <a:cs typeface="メイリオ" pitchFamily="50" charset="-128"/>
              </a:rPr>
              <a:t>2009</a:t>
            </a:r>
            <a:r>
              <a:rPr lang="ja-JP" altLang="en-US" sz="1000" dirty="0">
                <a:solidFill>
                  <a:schemeClr val="tx1"/>
                </a:solidFill>
                <a:latin typeface="メイリオ" pitchFamily="50" charset="-128"/>
                <a:ea typeface="メイリオ" pitchFamily="50" charset="-128"/>
                <a:cs typeface="メイリオ" pitchFamily="50" charset="-128"/>
              </a:rPr>
              <a:t>）</a:t>
            </a:r>
          </a:p>
        </p:txBody>
      </p:sp>
      <p:sp>
        <p:nvSpPr>
          <p:cNvPr id="31" name="角丸四角形 30"/>
          <p:cNvSpPr/>
          <p:nvPr/>
        </p:nvSpPr>
        <p:spPr>
          <a:xfrm>
            <a:off x="270457" y="1033414"/>
            <a:ext cx="8603088" cy="671000"/>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331472" y="1084215"/>
            <a:ext cx="8498203" cy="584775"/>
          </a:xfrm>
          <a:prstGeom prst="rect">
            <a:avLst/>
          </a:prstGeom>
        </p:spPr>
        <p:txBody>
          <a:bodyPr wrap="square">
            <a:spAutoFit/>
          </a:bodyPr>
          <a:lstStyle/>
          <a:p>
            <a:pPr marL="177800" indent="-1778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zh-CN" altLang="en-US" sz="1600" b="1" dirty="0">
                <a:latin typeface="Meiryo UI" panose="020B0604030504040204" pitchFamily="50" charset="-128"/>
                <a:ea typeface="Meiryo UI" panose="020B0604030504040204" pitchFamily="50" charset="-128"/>
                <a:cs typeface="Meiryo UI" panose="020B0604030504040204" pitchFamily="50" charset="-128"/>
              </a:rPr>
              <a:t>地方独立行政法人</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化を機に、さらに経営効率を高めることにより、運営費交付金（公費負担）を削減</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36" name="テキスト ボックス 35"/>
          <p:cNvSpPr txBox="1"/>
          <p:nvPr/>
        </p:nvSpPr>
        <p:spPr>
          <a:xfrm>
            <a:off x="11603" y="14928"/>
            <a:ext cx="3729734" cy="257369"/>
          </a:xfrm>
          <a:prstGeom prst="rect">
            <a:avLst/>
          </a:prstGeom>
          <a:noFill/>
        </p:spPr>
        <p:txBody>
          <a:bodyPr wrap="square" lIns="36000" tIns="36000" rIns="36000" bIns="36000" rtlCol="0">
            <a:noAutofit/>
          </a:bodyPr>
          <a:lstStyle/>
          <a:p>
            <a:r>
              <a:rPr lang="ja-JP" altLang="en-US" sz="1200" dirty="0">
                <a:latin typeface="Meiryo UI" panose="020B0604030504040204" pitchFamily="50" charset="-128"/>
                <a:ea typeface="Meiryo UI" panose="020B0604030504040204" pitchFamily="50" charset="-128"/>
              </a:rPr>
              <a:t>７　</a:t>
            </a:r>
            <a:r>
              <a:rPr lang="ja-JP" altLang="en-US" sz="1200" dirty="0" smtClean="0">
                <a:latin typeface="Meiryo UI" panose="020B0604030504040204" pitchFamily="50" charset="-128"/>
                <a:ea typeface="Meiryo UI" panose="020B0604030504040204" pitchFamily="50" charset="-128"/>
              </a:rPr>
              <a:t>具体的な取組と成果 （地方独立行政法人化）</a:t>
            </a:r>
            <a:endParaRPr lang="ja-JP" altLang="en-US" sz="1200" dirty="0">
              <a:latin typeface="Meiryo UI" panose="020B0604030504040204" pitchFamily="50" charset="-128"/>
              <a:ea typeface="Meiryo UI" panose="020B0604030504040204" pitchFamily="50" charset="-128"/>
            </a:endParaRPr>
          </a:p>
        </p:txBody>
      </p:sp>
      <p:graphicFrame>
        <p:nvGraphicFramePr>
          <p:cNvPr id="24" name="グラフ 23"/>
          <p:cNvGraphicFramePr>
            <a:graphicFrameLocks/>
          </p:cNvGraphicFramePr>
          <p:nvPr>
            <p:extLst/>
          </p:nvPr>
        </p:nvGraphicFramePr>
        <p:xfrm>
          <a:off x="331472" y="3142504"/>
          <a:ext cx="4096512" cy="2673377"/>
        </p:xfrm>
        <a:graphic>
          <a:graphicData uri="http://schemas.openxmlformats.org/drawingml/2006/chart">
            <c:chart xmlns:c="http://schemas.openxmlformats.org/drawingml/2006/chart" xmlns:r="http://schemas.openxmlformats.org/officeDocument/2006/relationships" r:id="rId2"/>
          </a:graphicData>
        </a:graphic>
      </p:graphicFrame>
      <p:cxnSp>
        <p:nvCxnSpPr>
          <p:cNvPr id="28" name="直線コネクタ 27"/>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 name="テキスト ボックス 36"/>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① 病　院</a:t>
            </a:r>
          </a:p>
        </p:txBody>
      </p:sp>
      <p:sp>
        <p:nvSpPr>
          <p:cNvPr id="29" name="正方形/長方形 28"/>
          <p:cNvSpPr/>
          <p:nvPr/>
        </p:nvSpPr>
        <p:spPr>
          <a:xfrm>
            <a:off x="145066" y="682824"/>
            <a:ext cx="1663251" cy="338554"/>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（成　　果）</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2" name="グラフ 31"/>
          <p:cNvGraphicFramePr>
            <a:graphicFrameLocks/>
          </p:cNvGraphicFramePr>
          <p:nvPr>
            <p:extLst/>
          </p:nvPr>
        </p:nvGraphicFramePr>
        <p:xfrm>
          <a:off x="4648199" y="3316166"/>
          <a:ext cx="4225345" cy="2489586"/>
        </p:xfrm>
        <a:graphic>
          <a:graphicData uri="http://schemas.openxmlformats.org/drawingml/2006/chart">
            <c:chart xmlns:c="http://schemas.openxmlformats.org/drawingml/2006/chart" xmlns:r="http://schemas.openxmlformats.org/officeDocument/2006/relationships" r:id="rId3"/>
          </a:graphicData>
        </a:graphic>
      </p:graphicFrame>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311</a:t>
            </a:fld>
            <a:endParaRPr lang="ja-JP" altLang="en-US"/>
          </a:p>
        </p:txBody>
      </p:sp>
    </p:spTree>
    <p:extLst>
      <p:ext uri="{BB962C8B-B14F-4D97-AF65-F5344CB8AC3E}">
        <p14:creationId xmlns:p14="http://schemas.microsoft.com/office/powerpoint/2010/main" val="76430833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テキスト ボックス 21"/>
          <p:cNvSpPr txBox="1"/>
          <p:nvPr/>
        </p:nvSpPr>
        <p:spPr>
          <a:xfrm>
            <a:off x="629657" y="2108380"/>
            <a:ext cx="7937209" cy="492443"/>
          </a:xfrm>
          <a:prstGeom prst="rect">
            <a:avLst/>
          </a:prstGeom>
          <a:noFill/>
          <a:ln>
            <a:solidFill>
              <a:schemeClr val="tx1"/>
            </a:solidFill>
          </a:ln>
        </p:spPr>
        <p:txBody>
          <a:bodyPr wrap="square" rtlCol="0">
            <a:spAutoFit/>
          </a:bodyPr>
          <a:lstStyle/>
          <a:p>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（評価方法）法人による自己評価、評価委員会による小項目評価、大項目評価の手順で評価を行い、</a:t>
            </a:r>
            <a:endParaRPr lang="en-US" altLang="ja-JP" sz="1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3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その結果を踏まえ、評価委員会において年度計画及び中期計画の全体的な進捗状況の評価を行う。</a:t>
            </a:r>
            <a:endParaRPr lang="en-US" altLang="ja-JP" sz="1300"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30"/>
          <p:cNvSpPr/>
          <p:nvPr/>
        </p:nvSpPr>
        <p:spPr>
          <a:xfrm>
            <a:off x="270457" y="1028605"/>
            <a:ext cx="8603088" cy="699995"/>
          </a:xfrm>
          <a:prstGeom prst="roundRect">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331472" y="1079407"/>
            <a:ext cx="8664610" cy="584775"/>
          </a:xfrm>
          <a:prstGeom prst="rect">
            <a:avLst/>
          </a:prstGeom>
        </p:spPr>
        <p:txBody>
          <a:bodyPr wrap="square">
            <a:spAutoFit/>
          </a:bodyPr>
          <a:lstStyle/>
          <a:p>
            <a:pPr marL="177800" indent="-17780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○評価委員会の評価結果（</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事業年度）は、「全体として、おおむね年度計画及び中期計画の</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177800" indent="-177800"/>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 とおり進捗している」となっており、法人による運営は順調に進んでいる。</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nvPr>
        </p:nvGraphicFramePr>
        <p:xfrm>
          <a:off x="985113" y="3785554"/>
          <a:ext cx="7102819" cy="1850497"/>
        </p:xfrm>
        <a:graphic>
          <a:graphicData uri="http://schemas.openxmlformats.org/drawingml/2006/table">
            <a:tbl>
              <a:tblPr firstRow="1" bandRow="1">
                <a:tableStyleId>{5C22544A-7EE6-4342-B048-85BDC9FD1C3A}</a:tableStyleId>
              </a:tblPr>
              <a:tblGrid>
                <a:gridCol w="1589349">
                  <a:extLst>
                    <a:ext uri="{9D8B030D-6E8A-4147-A177-3AD203B41FA5}">
                      <a16:colId xmlns="" xmlns:a16="http://schemas.microsoft.com/office/drawing/2014/main" val="20000"/>
                    </a:ext>
                  </a:extLst>
                </a:gridCol>
                <a:gridCol w="1379352">
                  <a:extLst>
                    <a:ext uri="{9D8B030D-6E8A-4147-A177-3AD203B41FA5}">
                      <a16:colId xmlns="" xmlns:a16="http://schemas.microsoft.com/office/drawing/2014/main" val="20001"/>
                    </a:ext>
                  </a:extLst>
                </a:gridCol>
                <a:gridCol w="1365161">
                  <a:extLst>
                    <a:ext uri="{9D8B030D-6E8A-4147-A177-3AD203B41FA5}">
                      <a16:colId xmlns="" xmlns:a16="http://schemas.microsoft.com/office/drawing/2014/main" val="20002"/>
                    </a:ext>
                  </a:extLst>
                </a:gridCol>
                <a:gridCol w="1390918">
                  <a:extLst>
                    <a:ext uri="{9D8B030D-6E8A-4147-A177-3AD203B41FA5}">
                      <a16:colId xmlns="" xmlns:a16="http://schemas.microsoft.com/office/drawing/2014/main" val="20003"/>
                    </a:ext>
                  </a:extLst>
                </a:gridCol>
                <a:gridCol w="1378039">
                  <a:extLst>
                    <a:ext uri="{9D8B030D-6E8A-4147-A177-3AD203B41FA5}">
                      <a16:colId xmlns="" xmlns:a16="http://schemas.microsoft.com/office/drawing/2014/main" val="20004"/>
                    </a:ext>
                  </a:extLst>
                </a:gridCol>
              </a:tblGrid>
              <a:tr h="456210">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tcPr>
                </a:tc>
                <a:tc>
                  <a:txBody>
                    <a:bodyPr/>
                    <a:lstStyle/>
                    <a:p>
                      <a:pPr algn="ctr"/>
                      <a:r>
                        <a:rPr kumimoji="1" lang="en-US" altLang="ja-JP" sz="1400" dirty="0" smtClean="0"/>
                        <a:t>2014</a:t>
                      </a:r>
                      <a:r>
                        <a:rPr kumimoji="1" lang="ja-JP" altLang="en-US" sz="1400" dirty="0" smtClean="0"/>
                        <a:t>事業年度</a:t>
                      </a:r>
                      <a:endParaRPr kumimoji="1" lang="ja-JP" alt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2015</a:t>
                      </a:r>
                      <a:r>
                        <a:rPr kumimoji="1" lang="ja-JP" altLang="en-US" sz="1400" dirty="0" smtClean="0"/>
                        <a:t>事業年度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2016</a:t>
                      </a:r>
                      <a:r>
                        <a:rPr kumimoji="1" lang="ja-JP" altLang="en-US" sz="1400" dirty="0" smtClean="0"/>
                        <a:t>事業年度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2017</a:t>
                      </a:r>
                      <a:r>
                        <a:rPr kumimoji="1" lang="ja-JP" altLang="en-US" sz="1400" dirty="0" smtClean="0"/>
                        <a:t>事業年度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694917">
                <a:tc>
                  <a:txBody>
                    <a:bodyPr/>
                    <a:lstStyle/>
                    <a:p>
                      <a:r>
                        <a:rPr kumimoji="1" lang="ja-JP" altLang="en-US" sz="1200" dirty="0" smtClean="0"/>
                        <a:t>住民に提供するサービスその他の業務の質の向上</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Ｂ</a:t>
                      </a:r>
                      <a:endParaRPr kumimoji="1" lang="en-US" altLang="ja-JP" sz="1200" dirty="0" smtClean="0"/>
                    </a:p>
                    <a:p>
                      <a:pPr algn="ctr"/>
                      <a:endParaRPr kumimoji="1" lang="en-US" altLang="ja-JP" sz="500" dirty="0" smtClean="0"/>
                    </a:p>
                    <a:p>
                      <a:pPr algn="ctr"/>
                      <a:r>
                        <a:rPr kumimoji="1" lang="ja-JP" altLang="en-US" sz="1100" dirty="0" smtClean="0"/>
                        <a:t>おおむね計画どおり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Ｂ</a:t>
                      </a:r>
                      <a:endParaRPr kumimoji="1" lang="en-US" altLang="ja-JP" sz="1200" dirty="0" smtClean="0"/>
                    </a:p>
                    <a:p>
                      <a:pPr algn="ctr"/>
                      <a:endParaRPr kumimoji="1" lang="en-US" altLang="ja-JP" sz="500" dirty="0" smtClean="0"/>
                    </a:p>
                    <a:p>
                      <a:pPr algn="ctr"/>
                      <a:r>
                        <a:rPr kumimoji="1" lang="ja-JP" altLang="en-US" sz="1100" dirty="0" smtClean="0"/>
                        <a:t>おおむね計画どおり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Ａ</a:t>
                      </a:r>
                      <a:endParaRPr kumimoji="1" lang="en-US" altLang="ja-JP" sz="1200" dirty="0" smtClean="0"/>
                    </a:p>
                    <a:p>
                      <a:pPr algn="ctr"/>
                      <a:endParaRPr kumimoji="1" lang="en-US" altLang="ja-JP" sz="500" dirty="0" smtClean="0"/>
                    </a:p>
                    <a:p>
                      <a:pPr algn="ctr"/>
                      <a:r>
                        <a:rPr kumimoji="1" lang="ja-JP" altLang="en-US" sz="1100" dirty="0" smtClean="0"/>
                        <a:t>計画どおり</a:t>
                      </a:r>
                      <a:endParaRPr kumimoji="1" lang="ja-JP" altLang="en-US"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Ａ</a:t>
                      </a:r>
                      <a:endParaRPr kumimoji="1" lang="en-US" altLang="ja-JP" sz="1200" dirty="0" smtClean="0"/>
                    </a:p>
                    <a:p>
                      <a:pPr algn="ctr"/>
                      <a:endParaRPr kumimoji="1" lang="ja-JP" altLang="en-US" sz="500" dirty="0" smtClean="0"/>
                    </a:p>
                    <a:p>
                      <a:pPr algn="ctr"/>
                      <a:r>
                        <a:rPr kumimoji="1" lang="ja-JP" altLang="en-US" sz="1100" dirty="0" smtClean="0"/>
                        <a:t>計画どおり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699370">
                <a:tc>
                  <a:txBody>
                    <a:bodyPr/>
                    <a:lstStyle/>
                    <a:p>
                      <a:r>
                        <a:rPr kumimoji="1" lang="ja-JP" altLang="en-US" sz="1200" dirty="0" smtClean="0"/>
                        <a:t>業務運営の改善及び効率化、並びに財務内容の改善</a:t>
                      </a:r>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Ａ</a:t>
                      </a:r>
                      <a:endParaRPr kumimoji="1" lang="en-US" altLang="ja-JP" sz="1200" dirty="0" smtClean="0"/>
                    </a:p>
                    <a:p>
                      <a:pPr algn="ctr"/>
                      <a:endParaRPr kumimoji="1" lang="en-US" altLang="ja-JP" sz="500" dirty="0" smtClean="0"/>
                    </a:p>
                    <a:p>
                      <a:pPr algn="ctr"/>
                      <a:r>
                        <a:rPr kumimoji="1" lang="ja-JP" altLang="en-US" sz="1100" dirty="0" smtClean="0"/>
                        <a:t>計画どおり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Ａ</a:t>
                      </a:r>
                      <a:endParaRPr kumimoji="1" lang="en-US" altLang="ja-JP" sz="1200" dirty="0" smtClean="0"/>
                    </a:p>
                    <a:p>
                      <a:pPr algn="ctr"/>
                      <a:endParaRPr kumimoji="1" lang="en-US" altLang="ja-JP" sz="500" dirty="0" smtClean="0"/>
                    </a:p>
                    <a:p>
                      <a:pPr algn="ctr"/>
                      <a:r>
                        <a:rPr kumimoji="1" lang="ja-JP" altLang="en-US" sz="1100" dirty="0" smtClean="0"/>
                        <a:t>計画どおり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Ａ</a:t>
                      </a:r>
                      <a:endParaRPr kumimoji="1" lang="en-US" altLang="ja-JP" sz="1200" dirty="0" smtClean="0"/>
                    </a:p>
                    <a:p>
                      <a:pPr algn="ctr"/>
                      <a:endParaRPr kumimoji="1" lang="en-US" altLang="ja-JP" sz="500" dirty="0" smtClean="0"/>
                    </a:p>
                    <a:p>
                      <a:pPr algn="ctr"/>
                      <a:r>
                        <a:rPr kumimoji="1" lang="ja-JP" altLang="en-US" sz="1100" dirty="0" smtClean="0"/>
                        <a:t>計画どおり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dirty="0" smtClean="0"/>
                        <a:t>Ｂ</a:t>
                      </a:r>
                    </a:p>
                    <a:p>
                      <a:pPr algn="ctr"/>
                      <a:endParaRPr kumimoji="1" lang="ja-JP" altLang="en-US" sz="500" dirty="0" smtClean="0"/>
                    </a:p>
                    <a:p>
                      <a:pPr algn="ctr"/>
                      <a:r>
                        <a:rPr kumimoji="1" lang="ja-JP" altLang="en-US" sz="1100" dirty="0" smtClean="0"/>
                        <a:t>おおむね計画どおり</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bl>
          </a:graphicData>
        </a:graphic>
      </p:graphicFrame>
      <p:grpSp>
        <p:nvGrpSpPr>
          <p:cNvPr id="10" name="グループ化 9"/>
          <p:cNvGrpSpPr/>
          <p:nvPr/>
        </p:nvGrpSpPr>
        <p:grpSpPr>
          <a:xfrm>
            <a:off x="2954140" y="5697443"/>
            <a:ext cx="4744350" cy="147097"/>
            <a:chOff x="2998866" y="4857395"/>
            <a:chExt cx="4744350" cy="283335"/>
          </a:xfrm>
        </p:grpSpPr>
        <p:sp>
          <p:nvSpPr>
            <p:cNvPr id="3" name="二等辺三角形 2"/>
            <p:cNvSpPr/>
            <p:nvPr/>
          </p:nvSpPr>
          <p:spPr>
            <a:xfrm rot="10800000">
              <a:off x="2998866" y="4857395"/>
              <a:ext cx="578701" cy="25757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二等辺三角形 27"/>
            <p:cNvSpPr/>
            <p:nvPr/>
          </p:nvSpPr>
          <p:spPr>
            <a:xfrm rot="10800000">
              <a:off x="4379396" y="4877128"/>
              <a:ext cx="578701" cy="25757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二等辺三角形 28"/>
            <p:cNvSpPr/>
            <p:nvPr/>
          </p:nvSpPr>
          <p:spPr>
            <a:xfrm rot="10800000">
              <a:off x="5757701" y="4877128"/>
              <a:ext cx="578701" cy="25757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二等辺三角形 36"/>
            <p:cNvSpPr/>
            <p:nvPr/>
          </p:nvSpPr>
          <p:spPr>
            <a:xfrm rot="10800000">
              <a:off x="7164515" y="4883153"/>
              <a:ext cx="578701" cy="25757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 name="正方形/長方形 4"/>
          <p:cNvSpPr/>
          <p:nvPr/>
        </p:nvSpPr>
        <p:spPr>
          <a:xfrm>
            <a:off x="2644140" y="5955020"/>
            <a:ext cx="3992880" cy="69724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smtClean="0">
                <a:solidFill>
                  <a:schemeClr val="tx1"/>
                </a:solidFill>
              </a:rPr>
              <a:t>「全体として年度計画及び中期計画のとおり進捗している」</a:t>
            </a:r>
            <a:endParaRPr kumimoji="1" lang="ja-JP" altLang="en-US" sz="1050" b="1" dirty="0">
              <a:solidFill>
                <a:schemeClr val="tx1"/>
              </a:solidFill>
            </a:endParaRPr>
          </a:p>
        </p:txBody>
      </p:sp>
      <p:sp>
        <p:nvSpPr>
          <p:cNvPr id="38" name="正方形/長方形 37"/>
          <p:cNvSpPr/>
          <p:nvPr/>
        </p:nvSpPr>
        <p:spPr>
          <a:xfrm>
            <a:off x="636152" y="2621617"/>
            <a:ext cx="1850265" cy="3799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300" dirty="0" smtClean="0">
                <a:solidFill>
                  <a:schemeClr val="tx1"/>
                </a:solidFill>
              </a:rPr>
              <a:t>　</a:t>
            </a:r>
            <a:r>
              <a:rPr kumimoji="1" lang="en-US" altLang="ja-JP" sz="1300" dirty="0" smtClean="0">
                <a:solidFill>
                  <a:schemeClr val="tx1"/>
                </a:solidFill>
              </a:rPr>
              <a:t>〈</a:t>
            </a:r>
            <a:r>
              <a:rPr kumimoji="1" lang="ja-JP" altLang="en-US" sz="1300" dirty="0" smtClean="0">
                <a:solidFill>
                  <a:schemeClr val="tx1"/>
                </a:solidFill>
              </a:rPr>
              <a:t>大項目の評価結果</a:t>
            </a:r>
            <a:r>
              <a:rPr kumimoji="1" lang="en-US" altLang="ja-JP" sz="1300" dirty="0" smtClean="0">
                <a:solidFill>
                  <a:schemeClr val="tx1"/>
                </a:solidFill>
              </a:rPr>
              <a:t>〉</a:t>
            </a:r>
            <a:endParaRPr kumimoji="1" lang="ja-JP" altLang="en-US" sz="1300" dirty="0">
              <a:solidFill>
                <a:schemeClr val="tx1"/>
              </a:solidFill>
            </a:endParaRPr>
          </a:p>
        </p:txBody>
      </p:sp>
      <p:graphicFrame>
        <p:nvGraphicFramePr>
          <p:cNvPr id="9" name="表 8"/>
          <p:cNvGraphicFramePr>
            <a:graphicFrameLocks noGrp="1"/>
          </p:cNvGraphicFramePr>
          <p:nvPr>
            <p:extLst/>
          </p:nvPr>
        </p:nvGraphicFramePr>
        <p:xfrm>
          <a:off x="3167597" y="3022171"/>
          <a:ext cx="4507508" cy="571500"/>
        </p:xfrm>
        <a:graphic>
          <a:graphicData uri="http://schemas.openxmlformats.org/drawingml/2006/table">
            <a:tbl>
              <a:tblPr firstRow="1" bandRow="1">
                <a:tableStyleId>{5C22544A-7EE6-4342-B048-85BDC9FD1C3A}</a:tableStyleId>
              </a:tblPr>
              <a:tblGrid>
                <a:gridCol w="927181">
                  <a:extLst>
                    <a:ext uri="{9D8B030D-6E8A-4147-A177-3AD203B41FA5}">
                      <a16:colId xmlns="" xmlns:a16="http://schemas.microsoft.com/office/drawing/2014/main" val="20000"/>
                    </a:ext>
                  </a:extLst>
                </a:gridCol>
                <a:gridCol w="875764">
                  <a:extLst>
                    <a:ext uri="{9D8B030D-6E8A-4147-A177-3AD203B41FA5}">
                      <a16:colId xmlns="" xmlns:a16="http://schemas.microsoft.com/office/drawing/2014/main" val="20001"/>
                    </a:ext>
                  </a:extLst>
                </a:gridCol>
                <a:gridCol w="888642">
                  <a:extLst>
                    <a:ext uri="{9D8B030D-6E8A-4147-A177-3AD203B41FA5}">
                      <a16:colId xmlns="" xmlns:a16="http://schemas.microsoft.com/office/drawing/2014/main" val="20002"/>
                    </a:ext>
                  </a:extLst>
                </a:gridCol>
                <a:gridCol w="914400">
                  <a:extLst>
                    <a:ext uri="{9D8B030D-6E8A-4147-A177-3AD203B41FA5}">
                      <a16:colId xmlns="" xmlns:a16="http://schemas.microsoft.com/office/drawing/2014/main" val="20003"/>
                    </a:ext>
                  </a:extLst>
                </a:gridCol>
                <a:gridCol w="901521">
                  <a:extLst>
                    <a:ext uri="{9D8B030D-6E8A-4147-A177-3AD203B41FA5}">
                      <a16:colId xmlns="" xmlns:a16="http://schemas.microsoft.com/office/drawing/2014/main" val="20004"/>
                    </a:ext>
                  </a:extLst>
                </a:gridCol>
              </a:tblGrid>
              <a:tr h="569262">
                <a:tc>
                  <a:txBody>
                    <a:bodyPr/>
                    <a:lstStyle/>
                    <a:p>
                      <a:pPr algn="ctr"/>
                      <a:r>
                        <a:rPr kumimoji="1" lang="ja-JP" altLang="en-US" sz="1050" b="0" dirty="0" smtClean="0">
                          <a:solidFill>
                            <a:schemeClr val="tx1"/>
                          </a:solidFill>
                        </a:rPr>
                        <a:t>Ｓ</a:t>
                      </a:r>
                      <a:endParaRPr kumimoji="1" lang="en-US" altLang="ja-JP" sz="1050" b="0" dirty="0" smtClean="0">
                        <a:solidFill>
                          <a:schemeClr val="tx1"/>
                        </a:solidFill>
                      </a:endParaRPr>
                    </a:p>
                    <a:p>
                      <a:pPr algn="ctr"/>
                      <a:r>
                        <a:rPr kumimoji="1" lang="ja-JP" altLang="en-US" sz="1050" b="0" dirty="0" smtClean="0">
                          <a:solidFill>
                            <a:schemeClr val="tx1"/>
                          </a:solidFill>
                        </a:rPr>
                        <a:t>特筆すべき進捗状況</a:t>
                      </a:r>
                    </a:p>
                  </a:txBody>
                  <a:tcPr>
                    <a:solidFill>
                      <a:schemeClr val="accent3">
                        <a:lumMod val="60000"/>
                        <a:lumOff val="40000"/>
                      </a:schemeClr>
                    </a:solidFill>
                  </a:tcPr>
                </a:tc>
                <a:tc>
                  <a:txBody>
                    <a:bodyPr/>
                    <a:lstStyle/>
                    <a:p>
                      <a:pPr algn="ctr"/>
                      <a:r>
                        <a:rPr kumimoji="1" lang="ja-JP" altLang="en-US" sz="1050" b="0" dirty="0" smtClean="0">
                          <a:solidFill>
                            <a:schemeClr val="tx1"/>
                          </a:solidFill>
                        </a:rPr>
                        <a:t>Ａ</a:t>
                      </a:r>
                      <a:endParaRPr kumimoji="1" lang="en-US" altLang="ja-JP" sz="1050" b="0" dirty="0" smtClean="0">
                        <a:solidFill>
                          <a:schemeClr val="tx1"/>
                        </a:solidFill>
                      </a:endParaRPr>
                    </a:p>
                    <a:p>
                      <a:pPr algn="ctr"/>
                      <a:endParaRPr kumimoji="1" lang="en-US" altLang="ja-JP" sz="600" b="0" dirty="0" smtClean="0">
                        <a:solidFill>
                          <a:schemeClr val="tx1"/>
                        </a:solidFill>
                      </a:endParaRPr>
                    </a:p>
                    <a:p>
                      <a:pPr algn="ctr"/>
                      <a:r>
                        <a:rPr kumimoji="1" lang="ja-JP" altLang="en-US" sz="1050" b="0" dirty="0" smtClean="0">
                          <a:solidFill>
                            <a:schemeClr val="tx1"/>
                          </a:solidFill>
                        </a:rPr>
                        <a:t>計画どおり</a:t>
                      </a:r>
                      <a:endParaRPr kumimoji="1" lang="ja-JP" altLang="en-US" sz="1050" b="0" dirty="0">
                        <a:solidFill>
                          <a:schemeClr val="tx1"/>
                        </a:solidFill>
                      </a:endParaRPr>
                    </a:p>
                  </a:txBody>
                  <a:tcPr>
                    <a:solidFill>
                      <a:schemeClr val="accent3">
                        <a:lumMod val="60000"/>
                        <a:lumOff val="40000"/>
                      </a:schemeClr>
                    </a:solidFill>
                  </a:tcPr>
                </a:tc>
                <a:tc>
                  <a:txBody>
                    <a:bodyPr/>
                    <a:lstStyle/>
                    <a:p>
                      <a:pPr algn="ctr"/>
                      <a:r>
                        <a:rPr kumimoji="1" lang="ja-JP" altLang="en-US" sz="1050" b="0" dirty="0" smtClean="0">
                          <a:solidFill>
                            <a:schemeClr val="tx1"/>
                          </a:solidFill>
                        </a:rPr>
                        <a:t>Ｂ</a:t>
                      </a:r>
                      <a:endParaRPr kumimoji="1" lang="en-US" altLang="ja-JP" sz="1050" b="0" dirty="0" smtClean="0">
                        <a:solidFill>
                          <a:schemeClr val="tx1"/>
                        </a:solidFill>
                      </a:endParaRPr>
                    </a:p>
                    <a:p>
                      <a:pPr algn="ctr"/>
                      <a:r>
                        <a:rPr kumimoji="1" lang="ja-JP" altLang="en-US" sz="1050" b="0" dirty="0" smtClean="0">
                          <a:solidFill>
                            <a:schemeClr val="tx1"/>
                          </a:solidFill>
                        </a:rPr>
                        <a:t>おおむね計画どおり</a:t>
                      </a:r>
                      <a:endParaRPr kumimoji="1" lang="ja-JP" altLang="en-US" sz="1050" b="0" dirty="0">
                        <a:solidFill>
                          <a:schemeClr val="tx1"/>
                        </a:solidFill>
                      </a:endParaRPr>
                    </a:p>
                  </a:txBody>
                  <a:tcPr>
                    <a:solidFill>
                      <a:schemeClr val="accent3">
                        <a:lumMod val="60000"/>
                        <a:lumOff val="40000"/>
                      </a:schemeClr>
                    </a:solidFill>
                  </a:tcPr>
                </a:tc>
                <a:tc>
                  <a:txBody>
                    <a:bodyPr/>
                    <a:lstStyle/>
                    <a:p>
                      <a:pPr algn="ctr"/>
                      <a:r>
                        <a:rPr kumimoji="1" lang="ja-JP" altLang="en-US" sz="1050" b="0" dirty="0" smtClean="0">
                          <a:solidFill>
                            <a:schemeClr val="tx1"/>
                          </a:solidFill>
                        </a:rPr>
                        <a:t>Ｃ</a:t>
                      </a:r>
                      <a:endParaRPr kumimoji="1" lang="en-US" altLang="ja-JP" sz="1050" b="0" dirty="0" smtClean="0">
                        <a:solidFill>
                          <a:schemeClr val="tx1"/>
                        </a:solidFill>
                      </a:endParaRPr>
                    </a:p>
                    <a:p>
                      <a:pPr algn="ctr"/>
                      <a:r>
                        <a:rPr kumimoji="1" lang="ja-JP" altLang="en-US" sz="1050" b="0" dirty="0" smtClean="0">
                          <a:solidFill>
                            <a:schemeClr val="tx1"/>
                          </a:solidFill>
                        </a:rPr>
                        <a:t>やや遅れている</a:t>
                      </a:r>
                      <a:endParaRPr kumimoji="1" lang="ja-JP" altLang="en-US" sz="1050" b="0" dirty="0">
                        <a:solidFill>
                          <a:schemeClr val="tx1"/>
                        </a:solidFill>
                      </a:endParaRPr>
                    </a:p>
                  </a:txBody>
                  <a:tcPr>
                    <a:solidFill>
                      <a:schemeClr val="accent3">
                        <a:lumMod val="60000"/>
                        <a:lumOff val="40000"/>
                      </a:schemeClr>
                    </a:solidFill>
                  </a:tcPr>
                </a:tc>
                <a:tc>
                  <a:txBody>
                    <a:bodyPr/>
                    <a:lstStyle/>
                    <a:p>
                      <a:pPr algn="ctr"/>
                      <a:r>
                        <a:rPr kumimoji="1" lang="ja-JP" altLang="en-US" sz="1050" b="0" dirty="0" smtClean="0">
                          <a:solidFill>
                            <a:schemeClr val="tx1"/>
                          </a:solidFill>
                        </a:rPr>
                        <a:t>Ｄ</a:t>
                      </a:r>
                      <a:endParaRPr kumimoji="1" lang="en-US" altLang="ja-JP" sz="1050" b="0" dirty="0" smtClean="0">
                        <a:solidFill>
                          <a:schemeClr val="tx1"/>
                        </a:solidFill>
                      </a:endParaRPr>
                    </a:p>
                    <a:p>
                      <a:pPr algn="ctr"/>
                      <a:r>
                        <a:rPr kumimoji="1" lang="ja-JP" altLang="en-US" sz="1050" b="0" dirty="0" smtClean="0">
                          <a:solidFill>
                            <a:schemeClr val="tx1"/>
                          </a:solidFill>
                        </a:rPr>
                        <a:t>重大な改善事項あり</a:t>
                      </a:r>
                      <a:endParaRPr kumimoji="1" lang="ja-JP" altLang="en-US" sz="1050" b="0" dirty="0">
                        <a:solidFill>
                          <a:schemeClr val="tx1"/>
                        </a:solidFill>
                      </a:endParaRPr>
                    </a:p>
                  </a:txBody>
                  <a:tcPr>
                    <a:solidFill>
                      <a:schemeClr val="accent3">
                        <a:lumMod val="60000"/>
                        <a:lumOff val="40000"/>
                      </a:schemeClr>
                    </a:solidFill>
                  </a:tcPr>
                </a:tc>
                <a:extLst>
                  <a:ext uri="{0D108BD9-81ED-4DB2-BD59-A6C34878D82A}">
                    <a16:rowId xmlns="" xmlns:a16="http://schemas.microsoft.com/office/drawing/2014/main" val="10000"/>
                  </a:ext>
                </a:extLst>
              </a:tr>
            </a:tbl>
          </a:graphicData>
        </a:graphic>
      </p:graphicFrame>
      <p:grpSp>
        <p:nvGrpSpPr>
          <p:cNvPr id="12" name="グループ化 11"/>
          <p:cNvGrpSpPr/>
          <p:nvPr/>
        </p:nvGrpSpPr>
        <p:grpSpPr>
          <a:xfrm>
            <a:off x="997891" y="2945188"/>
            <a:ext cx="6764993" cy="704883"/>
            <a:chOff x="1287318" y="2059873"/>
            <a:chExt cx="6764993" cy="704883"/>
          </a:xfrm>
        </p:grpSpPr>
        <p:sp>
          <p:nvSpPr>
            <p:cNvPr id="11" name="正方形/長方形 10"/>
            <p:cNvSpPr/>
            <p:nvPr/>
          </p:nvSpPr>
          <p:spPr>
            <a:xfrm>
              <a:off x="1287318" y="2059873"/>
              <a:ext cx="6764993" cy="7048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正方形/長方形 39"/>
            <p:cNvSpPr/>
            <p:nvPr/>
          </p:nvSpPr>
          <p:spPr>
            <a:xfrm>
              <a:off x="1351714" y="2183348"/>
              <a:ext cx="2208342" cy="50427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200" dirty="0" smtClean="0">
                  <a:solidFill>
                    <a:schemeClr val="tx1"/>
                  </a:solidFill>
                </a:rPr>
                <a:t>大項目ごとの進捗状況は、</a:t>
              </a:r>
              <a:endParaRPr kumimoji="1" lang="en-US" altLang="ja-JP" sz="1200" dirty="0" smtClean="0">
                <a:solidFill>
                  <a:schemeClr val="tx1"/>
                </a:solidFill>
              </a:endParaRPr>
            </a:p>
            <a:p>
              <a:r>
                <a:rPr kumimoji="1" lang="ja-JP" altLang="en-US" sz="1200" dirty="0" smtClean="0">
                  <a:solidFill>
                    <a:schemeClr val="tx1"/>
                  </a:solidFill>
                </a:rPr>
                <a:t>Ｓ・Ａ～Ｄの</a:t>
              </a:r>
              <a:r>
                <a:rPr kumimoji="1" lang="en-US" altLang="ja-JP" sz="1200" dirty="0" smtClean="0">
                  <a:solidFill>
                    <a:schemeClr val="tx1"/>
                  </a:solidFill>
                </a:rPr>
                <a:t>5</a:t>
              </a:r>
              <a:r>
                <a:rPr kumimoji="1" lang="ja-JP" altLang="en-US" sz="1200" dirty="0" smtClean="0">
                  <a:solidFill>
                    <a:schemeClr val="tx1"/>
                  </a:solidFill>
                </a:rPr>
                <a:t>段階による評価　</a:t>
              </a:r>
              <a:endParaRPr kumimoji="1" lang="ja-JP" altLang="en-US" dirty="0">
                <a:solidFill>
                  <a:schemeClr val="tx1"/>
                </a:solidFill>
              </a:endParaRPr>
            </a:p>
          </p:txBody>
        </p:sp>
      </p:grpSp>
      <p:sp>
        <p:nvSpPr>
          <p:cNvPr id="41" name="テキスト ボックス 40"/>
          <p:cNvSpPr txBox="1"/>
          <p:nvPr/>
        </p:nvSpPr>
        <p:spPr>
          <a:xfrm>
            <a:off x="292391" y="1812133"/>
            <a:ext cx="8559219" cy="307777"/>
          </a:xfrm>
          <a:prstGeom prst="rect">
            <a:avLst/>
          </a:prstGeom>
          <a:noFill/>
        </p:spPr>
        <p:txBody>
          <a:bodyPr wrap="square" rtlCol="0">
            <a:sp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大阪市</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市民病院機構評価委員会による業務実績に関する評価</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結果</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11603" y="14928"/>
            <a:ext cx="3729734" cy="257369"/>
          </a:xfrm>
          <a:prstGeom prst="rect">
            <a:avLst/>
          </a:prstGeom>
          <a:noFill/>
        </p:spPr>
        <p:txBody>
          <a:bodyPr wrap="square" lIns="36000" tIns="36000" rIns="36000" bIns="36000" rtlCol="0">
            <a:noAutofit/>
          </a:bodyPr>
          <a:lstStyle/>
          <a:p>
            <a:r>
              <a:rPr lang="ja-JP" altLang="en-US" sz="1200" dirty="0">
                <a:latin typeface="Meiryo UI" panose="020B0604030504040204" pitchFamily="50" charset="-128"/>
                <a:ea typeface="Meiryo UI" panose="020B0604030504040204" pitchFamily="50" charset="-128"/>
              </a:rPr>
              <a:t>７　</a:t>
            </a:r>
            <a:r>
              <a:rPr lang="ja-JP" altLang="en-US" sz="1200" dirty="0" smtClean="0">
                <a:latin typeface="Meiryo UI" panose="020B0604030504040204" pitchFamily="50" charset="-128"/>
                <a:ea typeface="Meiryo UI" panose="020B0604030504040204" pitchFamily="50" charset="-128"/>
              </a:rPr>
              <a:t>具体的な取組と成果 （地方独立行政法人化）</a:t>
            </a:r>
            <a:endParaRPr lang="ja-JP" altLang="en-US" sz="1200" dirty="0">
              <a:latin typeface="Meiryo UI" panose="020B0604030504040204" pitchFamily="50" charset="-128"/>
              <a:ea typeface="Meiryo UI" panose="020B0604030504040204" pitchFamily="50" charset="-128"/>
            </a:endParaRPr>
          </a:p>
        </p:txBody>
      </p:sp>
      <p:cxnSp>
        <p:nvCxnSpPr>
          <p:cNvPr id="24" name="直線コネクタ 23"/>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① 病　院</a:t>
            </a:r>
          </a:p>
        </p:txBody>
      </p:sp>
      <p:sp>
        <p:nvSpPr>
          <p:cNvPr id="26" name="正方形/長方形 25"/>
          <p:cNvSpPr/>
          <p:nvPr/>
        </p:nvSpPr>
        <p:spPr>
          <a:xfrm>
            <a:off x="145066" y="682824"/>
            <a:ext cx="1663251" cy="338554"/>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（成　　果）</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正方形/長方形 29"/>
          <p:cNvSpPr/>
          <p:nvPr/>
        </p:nvSpPr>
        <p:spPr>
          <a:xfrm>
            <a:off x="6737684" y="5955020"/>
            <a:ext cx="1350248" cy="697241"/>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b="1" dirty="0" smtClean="0">
                <a:solidFill>
                  <a:schemeClr val="tx1"/>
                </a:solidFill>
              </a:rPr>
              <a:t>「全体として、おおむね年度計画及び中期計画のとおり進捗している」</a:t>
            </a:r>
            <a:endParaRPr kumimoji="1" lang="ja-JP" altLang="en-US" sz="1050" b="1" dirty="0">
              <a:solidFill>
                <a:schemeClr val="tx1"/>
              </a:solidFill>
            </a:endParaRPr>
          </a:p>
        </p:txBody>
      </p:sp>
      <p:sp>
        <p:nvSpPr>
          <p:cNvPr id="32" name="正方形/長方形 31"/>
          <p:cNvSpPr/>
          <p:nvPr/>
        </p:nvSpPr>
        <p:spPr>
          <a:xfrm>
            <a:off x="636152" y="5923676"/>
            <a:ext cx="2165675" cy="3799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300" dirty="0" smtClean="0">
                <a:solidFill>
                  <a:schemeClr val="tx1"/>
                </a:solidFill>
              </a:rPr>
              <a:t>　</a:t>
            </a:r>
            <a:r>
              <a:rPr kumimoji="1" lang="en-US" altLang="ja-JP" sz="1300" dirty="0" smtClean="0">
                <a:solidFill>
                  <a:schemeClr val="tx1"/>
                </a:solidFill>
              </a:rPr>
              <a:t>〈</a:t>
            </a:r>
            <a:r>
              <a:rPr kumimoji="1" lang="ja-JP" altLang="en-US" sz="1300" dirty="0" smtClean="0">
                <a:solidFill>
                  <a:schemeClr val="tx1"/>
                </a:solidFill>
              </a:rPr>
              <a:t>全体評価の評価結果</a:t>
            </a:r>
            <a:r>
              <a:rPr kumimoji="1" lang="en-US" altLang="ja-JP" sz="1300" dirty="0" smtClean="0">
                <a:solidFill>
                  <a:schemeClr val="tx1"/>
                </a:solidFill>
              </a:rPr>
              <a:t>〉</a:t>
            </a:r>
            <a:endParaRPr kumimoji="1" lang="ja-JP" altLang="en-US" sz="1300" dirty="0">
              <a:solidFill>
                <a:schemeClr val="tx1"/>
              </a:solidFill>
            </a:endParaRPr>
          </a:p>
        </p:txBody>
      </p:sp>
      <p:sp>
        <p:nvSpPr>
          <p:cNvPr id="6" name="スライド番号プレースホルダー 5"/>
          <p:cNvSpPr>
            <a:spLocks noGrp="1"/>
          </p:cNvSpPr>
          <p:nvPr>
            <p:ph type="sldNum" sz="quarter" idx="12"/>
          </p:nvPr>
        </p:nvSpPr>
        <p:spPr/>
        <p:txBody>
          <a:bodyPr/>
          <a:lstStyle/>
          <a:p>
            <a:fld id="{138CA411-231B-42B9-AF63-97A64194AA60}" type="slidenum">
              <a:rPr lang="ja-JP" altLang="en-US" smtClean="0"/>
              <a:pPr/>
              <a:t>312</a:t>
            </a:fld>
            <a:endParaRPr lang="ja-JP" altLang="en-US"/>
          </a:p>
        </p:txBody>
      </p:sp>
    </p:spTree>
    <p:extLst>
      <p:ext uri="{BB962C8B-B14F-4D97-AF65-F5344CB8AC3E}">
        <p14:creationId xmlns:p14="http://schemas.microsoft.com/office/powerpoint/2010/main" val="261886411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a:off x="11603" y="14928"/>
            <a:ext cx="3753573" cy="314718"/>
          </a:xfrm>
          <a:prstGeom prst="rect">
            <a:avLst/>
          </a:prstGeom>
          <a:noFill/>
        </p:spPr>
        <p:txBody>
          <a:bodyPr wrap="square" lIns="36000" tIns="36000" rIns="36000" bIns="36000" rtlCol="0">
            <a:noAutofit/>
          </a:bodyPr>
          <a:lstStyle/>
          <a:p>
            <a:r>
              <a:rPr lang="ja-JP" altLang="en-US" sz="1200" dirty="0">
                <a:latin typeface="Meiryo UI" panose="020B0604030504040204" pitchFamily="50" charset="-128"/>
                <a:ea typeface="Meiryo UI" panose="020B0604030504040204" pitchFamily="50" charset="-128"/>
              </a:rPr>
              <a:t>７　</a:t>
            </a:r>
            <a:r>
              <a:rPr lang="ja-JP" altLang="en-US" sz="1200" dirty="0" smtClean="0">
                <a:latin typeface="Meiryo UI" panose="020B0604030504040204" pitchFamily="50" charset="-128"/>
                <a:ea typeface="Meiryo UI" panose="020B0604030504040204" pitchFamily="50" charset="-128"/>
              </a:rPr>
              <a:t>具体的な取組と成果 （地方独立行政法人化）</a:t>
            </a:r>
            <a:endParaRPr lang="ja-JP" altLang="en-US" sz="1200" dirty="0">
              <a:latin typeface="Meiryo UI" panose="020B0604030504040204" pitchFamily="50" charset="-128"/>
              <a:ea typeface="Meiryo UI" panose="020B0604030504040204" pitchFamily="50" charset="-128"/>
            </a:endParaRPr>
          </a:p>
        </p:txBody>
      </p:sp>
      <p:sp>
        <p:nvSpPr>
          <p:cNvPr id="3" name="角丸四角形 2"/>
          <p:cNvSpPr/>
          <p:nvPr/>
        </p:nvSpPr>
        <p:spPr>
          <a:xfrm>
            <a:off x="300244" y="2422038"/>
            <a:ext cx="2727619" cy="3928857"/>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6070303" y="2422038"/>
            <a:ext cx="2814391" cy="3928857"/>
          </a:xfrm>
          <a:prstGeom prst="roundRect">
            <a:avLst>
              <a:gd name="adj" fmla="val 4592"/>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331472" y="1097857"/>
            <a:ext cx="8648755" cy="1077218"/>
          </a:xfrm>
          <a:prstGeom prst="rect">
            <a:avLst/>
          </a:prstGeom>
        </p:spPr>
        <p:txBody>
          <a:bodyPr wrap="square">
            <a:spAutoFit/>
          </a:bodyPr>
          <a:lstStyle/>
          <a:p>
            <a:pPr marL="174625" indent="-1800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指</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定管理者制度による運営は、期間の定めがあるため、事業の継続性や専門人材の安定的確保が難しい。 また、協定書に基づく管理代行にとどまり、自主性や柔軟性、迅速性が発揮しづらい。</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80000"/>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○自治体による施策の企画・立案と、指定</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管理者に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よる現場運営が分離され、ガバナンスの利いた事業や施策の展開に課題が残る。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213306" y="2622014"/>
            <a:ext cx="2036599" cy="338554"/>
          </a:xfrm>
          <a:prstGeom prst="rect">
            <a:avLst/>
          </a:prstGeom>
          <a:noFill/>
        </p:spPr>
        <p:txBody>
          <a:bodyPr wrap="square" rtlCol="0">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当初</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の方向性）</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p:cNvSpPr txBox="1"/>
          <p:nvPr/>
        </p:nvSpPr>
        <p:spPr>
          <a:xfrm>
            <a:off x="6067353" y="2620934"/>
            <a:ext cx="2869342" cy="338554"/>
          </a:xfrm>
          <a:prstGeom prst="rect">
            <a:avLst/>
          </a:prstGeom>
          <a:noFill/>
        </p:spPr>
        <p:txBody>
          <a:bodyPr wrap="square" rtlCol="0">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現在の状況</a:t>
            </a:r>
            <a:r>
              <a:rPr kumimoji="1"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b="1" dirty="0" smtClean="0">
                <a:latin typeface="Meiryo UI" panose="020B0604030504040204" pitchFamily="50" charset="-128"/>
                <a:ea typeface="Meiryo UI" panose="020B0604030504040204" pitchFamily="50" charset="-128"/>
                <a:cs typeface="Meiryo UI" panose="020B0604030504040204" pitchFamily="50" charset="-128"/>
              </a:rPr>
              <a:t>2017</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年度末）</a:t>
            </a:r>
            <a:r>
              <a:rPr kumimoji="1"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387305" y="3193078"/>
            <a:ext cx="2644114" cy="830997"/>
          </a:xfrm>
          <a:prstGeom prst="rect">
            <a:avLst/>
          </a:prstGeom>
          <a:noFill/>
        </p:spPr>
        <p:txBody>
          <a:bodyPr wrap="square" rtlCol="0">
            <a:spAutoFit/>
          </a:bodyPr>
          <a:lstStyle/>
          <a:p>
            <a:pPr>
              <a:lnSpc>
                <a:spcPct val="1500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博物館</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施設</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の地方独立行政法人化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ホームベース 8"/>
          <p:cNvSpPr/>
          <p:nvPr/>
        </p:nvSpPr>
        <p:spPr>
          <a:xfrm>
            <a:off x="3302760" y="2466963"/>
            <a:ext cx="2508235" cy="600504"/>
          </a:xfrm>
          <a:prstGeom prst="homePlate">
            <a:avLst>
              <a:gd name="adj" fmla="val 4545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145066" y="746324"/>
            <a:ext cx="1663251" cy="338554"/>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（背　　景）</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6165114" y="3193078"/>
            <a:ext cx="2644114" cy="1148712"/>
          </a:xfrm>
          <a:prstGeom prst="rect">
            <a:avLst/>
          </a:prstGeom>
          <a:noFill/>
        </p:spPr>
        <p:txBody>
          <a:bodyPr wrap="square" rtlCol="0">
            <a:spAutoFit/>
          </a:bodyPr>
          <a:lstStyle/>
          <a:p>
            <a:pPr>
              <a:lnSpc>
                <a:spcPct val="150000"/>
              </a:lnSpc>
            </a:pPr>
            <a:r>
              <a:rPr lang="en-US" altLang="ja-JP" sz="16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月に地方独立行政法人大阪市博物館機構を設立予定</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3189933" y="3364820"/>
            <a:ext cx="2828037" cy="492443"/>
          </a:xfrm>
          <a:prstGeom prst="rect">
            <a:avLst/>
          </a:prstGeom>
          <a:noFill/>
        </p:spPr>
        <p:txBody>
          <a:bodyPr wrap="square" rtlCol="0">
            <a:spAutoFit/>
          </a:bodyPr>
          <a:lstStyle/>
          <a:p>
            <a:pPr marL="177800" indent="-177800">
              <a:defRPr/>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大阪市ミュージアムビジョン」を策定（</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2016.12</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3192883" y="3996850"/>
            <a:ext cx="2712617" cy="689676"/>
          </a:xfrm>
          <a:prstGeom prst="rect">
            <a:avLst/>
          </a:prstGeom>
          <a:noFill/>
        </p:spPr>
        <p:txBody>
          <a:bodyPr wrap="square" rtlCol="0">
            <a:spAutoFit/>
          </a:bodyPr>
          <a:lstStyle/>
          <a:p>
            <a:pPr marL="177800" indent="-177800">
              <a:defRPr/>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博物館施設の地方独立行政法人化に向けた基本プランを策定（</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2017</a:t>
            </a:r>
            <a:r>
              <a:rPr lang="en-US" altLang="ja-JP" sz="13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３）</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3189933" y="4774748"/>
            <a:ext cx="2715567" cy="502702"/>
          </a:xfrm>
          <a:prstGeom prst="rect">
            <a:avLst/>
          </a:prstGeom>
          <a:noFill/>
        </p:spPr>
        <p:txBody>
          <a:bodyPr wrap="square" rtlCol="0">
            <a:spAutoFit/>
          </a:bodyPr>
          <a:lstStyle/>
          <a:p>
            <a:pPr marL="177800" indent="-177800">
              <a:defRPr/>
            </a:pP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「定款」</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及び「評価</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委員会</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条例」を</a:t>
            </a:r>
            <a:r>
              <a:rPr lang="ja-JP" altLang="en-US" sz="1300" dirty="0">
                <a:latin typeface="Meiryo UI" panose="020B0604030504040204" pitchFamily="50" charset="-128"/>
                <a:ea typeface="Meiryo UI" panose="020B0604030504040204" pitchFamily="50" charset="-128"/>
                <a:cs typeface="Meiryo UI" panose="020B0604030504040204" pitchFamily="50" charset="-128"/>
              </a:rPr>
              <a:t>制定（</a:t>
            </a:r>
            <a:r>
              <a:rPr lang="en-US" altLang="ja-JP" sz="1300" dirty="0" smtClean="0">
                <a:latin typeface="Meiryo UI" panose="020B0604030504040204" pitchFamily="50" charset="-128"/>
                <a:ea typeface="Meiryo UI" panose="020B0604030504040204" pitchFamily="50" charset="-128"/>
                <a:cs typeface="Meiryo UI" panose="020B0604030504040204" pitchFamily="50" charset="-128"/>
              </a:rPr>
              <a:t>2018.2</a:t>
            </a:r>
            <a:r>
              <a:rPr lang="ja-JP" altLang="en-US" sz="13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3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5" name="直線コネクタ 24"/>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テキスト ボックス 28"/>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② 博物館</a:t>
            </a: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313</a:t>
            </a:fld>
            <a:endParaRPr lang="ja-JP" altLang="en-US"/>
          </a:p>
        </p:txBody>
      </p:sp>
    </p:spTree>
    <p:extLst>
      <p:ext uri="{BB962C8B-B14F-4D97-AF65-F5344CB8AC3E}">
        <p14:creationId xmlns:p14="http://schemas.microsoft.com/office/powerpoint/2010/main" val="51557393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線コネクタ 31"/>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11603" y="14928"/>
            <a:ext cx="3729734" cy="257369"/>
          </a:xfrm>
          <a:prstGeom prst="rect">
            <a:avLst/>
          </a:prstGeom>
          <a:noFill/>
        </p:spPr>
        <p:txBody>
          <a:bodyPr wrap="square" lIns="36000" tIns="36000" rIns="36000" bIns="36000" rtlCol="0">
            <a:noAutofit/>
          </a:bodyPr>
          <a:lstStyle/>
          <a:p>
            <a:r>
              <a:rPr lang="ja-JP" altLang="en-US" sz="1200" dirty="0">
                <a:latin typeface="Meiryo UI" panose="020B0604030504040204" pitchFamily="50" charset="-128"/>
                <a:ea typeface="Meiryo UI" panose="020B0604030504040204" pitchFamily="50" charset="-128"/>
              </a:rPr>
              <a:t>７　</a:t>
            </a:r>
            <a:r>
              <a:rPr lang="ja-JP" altLang="en-US" sz="1200" dirty="0" smtClean="0">
                <a:latin typeface="Meiryo UI" panose="020B0604030504040204" pitchFamily="50" charset="-128"/>
                <a:ea typeface="Meiryo UI" panose="020B0604030504040204" pitchFamily="50" charset="-128"/>
              </a:rPr>
              <a:t>具体的な取組と成果 （地方独立行政法人化）</a:t>
            </a:r>
            <a:endParaRPr lang="ja-JP" altLang="en-US" sz="1200" dirty="0">
              <a:latin typeface="Meiryo UI" panose="020B0604030504040204" pitchFamily="50" charset="-128"/>
              <a:ea typeface="Meiryo UI" panose="020B0604030504040204" pitchFamily="50" charset="-128"/>
            </a:endParaRPr>
          </a:p>
        </p:txBody>
      </p:sp>
      <p:graphicFrame>
        <p:nvGraphicFramePr>
          <p:cNvPr id="6" name="表 5"/>
          <p:cNvGraphicFramePr>
            <a:graphicFrameLocks noGrp="1"/>
          </p:cNvGraphicFramePr>
          <p:nvPr>
            <p:extLst/>
          </p:nvPr>
        </p:nvGraphicFramePr>
        <p:xfrm>
          <a:off x="518613" y="1201988"/>
          <a:ext cx="8409487" cy="5226108"/>
        </p:xfrm>
        <a:graphic>
          <a:graphicData uri="http://schemas.openxmlformats.org/drawingml/2006/table">
            <a:tbl>
              <a:tblPr>
                <a:tableStyleId>{5940675A-B579-460E-94D1-54222C63F5DA}</a:tableStyleId>
              </a:tblPr>
              <a:tblGrid>
                <a:gridCol w="1378424">
                  <a:extLst>
                    <a:ext uri="{9D8B030D-6E8A-4147-A177-3AD203B41FA5}">
                      <a16:colId xmlns="" xmlns:a16="http://schemas.microsoft.com/office/drawing/2014/main" val="20000"/>
                    </a:ext>
                  </a:extLst>
                </a:gridCol>
                <a:gridCol w="63414">
                  <a:extLst>
                    <a:ext uri="{9D8B030D-6E8A-4147-A177-3AD203B41FA5}">
                      <a16:colId xmlns="" xmlns:a16="http://schemas.microsoft.com/office/drawing/2014/main" val="20001"/>
                    </a:ext>
                  </a:extLst>
                </a:gridCol>
                <a:gridCol w="991378">
                  <a:extLst>
                    <a:ext uri="{9D8B030D-6E8A-4147-A177-3AD203B41FA5}">
                      <a16:colId xmlns="" xmlns:a16="http://schemas.microsoft.com/office/drawing/2014/main" val="20002"/>
                    </a:ext>
                  </a:extLst>
                </a:gridCol>
                <a:gridCol w="991378">
                  <a:extLst>
                    <a:ext uri="{9D8B030D-6E8A-4147-A177-3AD203B41FA5}">
                      <a16:colId xmlns="" xmlns:a16="http://schemas.microsoft.com/office/drawing/2014/main" val="20003"/>
                    </a:ext>
                  </a:extLst>
                </a:gridCol>
                <a:gridCol w="991378">
                  <a:extLst>
                    <a:ext uri="{9D8B030D-6E8A-4147-A177-3AD203B41FA5}">
                      <a16:colId xmlns="" xmlns:a16="http://schemas.microsoft.com/office/drawing/2014/main" val="20004"/>
                    </a:ext>
                  </a:extLst>
                </a:gridCol>
                <a:gridCol w="991378">
                  <a:extLst>
                    <a:ext uri="{9D8B030D-6E8A-4147-A177-3AD203B41FA5}">
                      <a16:colId xmlns="" xmlns:a16="http://schemas.microsoft.com/office/drawing/2014/main" val="20005"/>
                    </a:ext>
                  </a:extLst>
                </a:gridCol>
                <a:gridCol w="991378">
                  <a:extLst>
                    <a:ext uri="{9D8B030D-6E8A-4147-A177-3AD203B41FA5}">
                      <a16:colId xmlns="" xmlns:a16="http://schemas.microsoft.com/office/drawing/2014/main" val="20006"/>
                    </a:ext>
                  </a:extLst>
                </a:gridCol>
                <a:gridCol w="1148659">
                  <a:extLst>
                    <a:ext uri="{9D8B030D-6E8A-4147-A177-3AD203B41FA5}">
                      <a16:colId xmlns="" xmlns:a16="http://schemas.microsoft.com/office/drawing/2014/main" val="20007"/>
                    </a:ext>
                  </a:extLst>
                </a:gridCol>
                <a:gridCol w="862100">
                  <a:extLst>
                    <a:ext uri="{9D8B030D-6E8A-4147-A177-3AD203B41FA5}">
                      <a16:colId xmlns="" xmlns:a16="http://schemas.microsoft.com/office/drawing/2014/main" val="20008"/>
                    </a:ext>
                  </a:extLst>
                </a:gridCol>
              </a:tblGrid>
              <a:tr h="30144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endParaRPr lang="en-US" altLang="ja-JP" sz="11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108000" marR="72000" marT="36000" marB="36000" anchor="ctr">
                    <a:lnTlToBr w="12700" cap="flat" cmpd="sng" algn="ctr">
                      <a:solidFill>
                        <a:schemeClr val="tx1"/>
                      </a:solidFill>
                      <a:prstDash val="solid"/>
                      <a:round/>
                      <a:headEnd type="none" w="med" len="med"/>
                      <a:tailEnd type="none" w="med" len="med"/>
                    </a:lnTlToBr>
                    <a:solidFill>
                      <a:schemeClr val="accent4">
                        <a:lumMod val="40000"/>
                        <a:lumOff val="60000"/>
                      </a:schemeClr>
                    </a:solidFill>
                  </a:tcPr>
                </a:tc>
                <a:tc>
                  <a:txBody>
                    <a:bodyPr/>
                    <a:lstStyle/>
                    <a:p>
                      <a:pPr algn="ctr" fontAlgn="ct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2012</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2017</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2018</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solidFill>
                      <a:schemeClr val="accent4">
                        <a:lumMod val="40000"/>
                        <a:lumOff val="60000"/>
                      </a:schemeClr>
                    </a:solidFill>
                  </a:tcPr>
                </a:tc>
                <a:extLst>
                  <a:ext uri="{0D108BD9-81ED-4DB2-BD59-A6C34878D82A}">
                    <a16:rowId xmlns="" xmlns:a16="http://schemas.microsoft.com/office/drawing/2014/main" val="10000"/>
                  </a:ext>
                </a:extLst>
              </a:tr>
              <a:tr h="1531509">
                <a:tc>
                  <a:txBody>
                    <a:bodyPr/>
                    <a:lstStyle/>
                    <a:p>
                      <a:pPr algn="l"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制度整備や予算</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extLst>
                  <a:ext uri="{0D108BD9-81ED-4DB2-BD59-A6C34878D82A}">
                    <a16:rowId xmlns="" xmlns:a16="http://schemas.microsoft.com/office/drawing/2014/main" val="10001"/>
                  </a:ext>
                </a:extLst>
              </a:tr>
              <a:tr h="2070463">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ミュージアムビジョン</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tc>
                <a:extLst>
                  <a:ext uri="{0D108BD9-81ED-4DB2-BD59-A6C34878D82A}">
                    <a16:rowId xmlns="" xmlns:a16="http://schemas.microsoft.com/office/drawing/2014/main" val="10002"/>
                  </a:ext>
                </a:extLst>
              </a:tr>
              <a:tr h="1322696">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具体的な組織設計</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36000" marB="3600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solidFill>
                        <a:schemeClr val="tx1"/>
                      </a:solidFill>
                      <a:prstDash val="solid"/>
                      <a:round/>
                      <a:headEnd type="none" w="med" len="med"/>
                      <a:tailEnd type="none" w="med" len="med"/>
                    </a:lnB>
                  </a:tcPr>
                </a:tc>
                <a:tc>
                  <a:txBody>
                    <a:bodyPr/>
                    <a:lstStyle/>
                    <a:p>
                      <a:pPr algn="l" fontAlgn="ctr"/>
                      <a:endParaRPr lang="en-US" altLang="ja-JP" sz="10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363" marR="9363" marT="9363" marB="0" anchor="ctr">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8" name="正方形/長方形 7"/>
          <p:cNvSpPr/>
          <p:nvPr/>
        </p:nvSpPr>
        <p:spPr>
          <a:xfrm>
            <a:off x="1576690" y="1201840"/>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正方形/長方形 8"/>
          <p:cNvSpPr/>
          <p:nvPr/>
        </p:nvSpPr>
        <p:spPr>
          <a:xfrm>
            <a:off x="554645" y="1298931"/>
            <a:ext cx="446637" cy="209651"/>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ホームベース 20"/>
          <p:cNvSpPr/>
          <p:nvPr/>
        </p:nvSpPr>
        <p:spPr>
          <a:xfrm>
            <a:off x="3481539" y="1695082"/>
            <a:ext cx="5348136" cy="1148582"/>
          </a:xfrm>
          <a:prstGeom prst="homePlate">
            <a:avLst>
              <a:gd name="adj" fmla="val 24514"/>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7577485" y="2099913"/>
            <a:ext cx="1525564" cy="836605"/>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●定款、評価委員会</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条例案が可決（</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3577355" y="1685436"/>
            <a:ext cx="2980379" cy="93537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●地方独立行政法人法施行令が改正</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博物館を地独業務の対象施設に</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追加</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正方形/長方形 12"/>
          <p:cNvSpPr/>
          <p:nvPr/>
        </p:nvSpPr>
        <p:spPr>
          <a:xfrm>
            <a:off x="6638004" y="1672510"/>
            <a:ext cx="2072765" cy="808986"/>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●準備予算を含む一般会計予算が</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附帯決議を付して可決（</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ホームベース 21"/>
          <p:cNvSpPr/>
          <p:nvPr/>
        </p:nvSpPr>
        <p:spPr>
          <a:xfrm>
            <a:off x="4556808" y="5268772"/>
            <a:ext cx="4285240" cy="936144"/>
          </a:xfrm>
          <a:prstGeom prst="homePlate">
            <a:avLst>
              <a:gd name="adj" fmla="val 24514"/>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3146" y="5359377"/>
            <a:ext cx="2050616"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●地方独立行政法人化に向けた</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基本プラン（素案）を策定（</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6534041" y="5339913"/>
            <a:ext cx="2465045"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●博物館施設の地方独立行政法人化</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に向けた基本プラン（案）を策定（</a:t>
            </a:r>
            <a:r>
              <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正方形/長方形 16"/>
          <p:cNvSpPr/>
          <p:nvPr/>
        </p:nvSpPr>
        <p:spPr>
          <a:xfrm>
            <a:off x="6663762" y="5782954"/>
            <a:ext cx="2465045" cy="421962"/>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●博物館施設の地方独立行政法人化</a:t>
            </a:r>
            <a:endParaRPr lang="en-US" altLang="ja-JP"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に向けた基本プランを策定（</a:t>
            </a:r>
            <a:r>
              <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３</a:t>
            </a:r>
            <a:r>
              <a:rPr lang="ja-JP" altLang="en-US" sz="10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6361296" y="3334115"/>
            <a:ext cx="2308722" cy="117921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0975" indent="-180975">
              <a:lnSpc>
                <a:spcPts val="1200"/>
              </a:lnSpc>
            </a:pP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7"/>
          <p:cNvSpPr/>
          <p:nvPr/>
        </p:nvSpPr>
        <p:spPr>
          <a:xfrm>
            <a:off x="6451162" y="4142037"/>
            <a:ext cx="2390886" cy="635757"/>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nSpc>
                <a:spcPts val="1200"/>
              </a:lnSpc>
            </a:pPr>
            <a:endParaRPr lang="ja-JP" altLang="en-US" sz="10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ホームベース 22"/>
          <p:cNvSpPr/>
          <p:nvPr/>
        </p:nvSpPr>
        <p:spPr>
          <a:xfrm>
            <a:off x="6285503" y="3212966"/>
            <a:ext cx="2544172" cy="1722834"/>
          </a:xfrm>
          <a:prstGeom prst="homePlate">
            <a:avLst>
              <a:gd name="adj" fmla="val 24514"/>
            </a:avLst>
          </a:prstGeom>
          <a:solidFill>
            <a:schemeClr val="accent1">
              <a:lumMod val="40000"/>
              <a:lumOff val="60000"/>
              <a:alpha val="50000"/>
            </a:schemeClr>
          </a:solidFill>
          <a:ln w="31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0975" indent="-180975" algn="just">
              <a:lnSpc>
                <a:spcPts val="12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●大阪市ミュージアムビジョン（案）</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975" indent="-90488" algn="just">
              <a:lnSpc>
                <a:spcPts val="12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975" indent="-90488" algn="just">
              <a:lnSpc>
                <a:spcPts val="1200"/>
              </a:lnSpc>
            </a:pP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gn="just">
              <a:lnSpc>
                <a:spcPts val="12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●大阪市ミュージアムビジョン（案）</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、ビジョン</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の実現にふさわしい経営形態のパブリックコメントの実施及び結果公表 </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975" indent="-90488" algn="just">
              <a:lnSpc>
                <a:spcPts val="1200"/>
              </a:lnSpc>
            </a:pP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975" indent="-180975" algn="just">
              <a:lnSpc>
                <a:spcPts val="12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●大阪市ミュージアムビジョンの策定</a:t>
            </a:r>
            <a:endPar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975" indent="-90488" algn="just">
              <a:lnSpc>
                <a:spcPts val="1200"/>
              </a:lnSpc>
            </a:pP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月）</a:t>
            </a:r>
          </a:p>
        </p:txBody>
      </p:sp>
      <p:sp>
        <p:nvSpPr>
          <p:cNvPr id="25" name="テキスト ボックス 24"/>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② 博物館</a:t>
            </a:r>
          </a:p>
        </p:txBody>
      </p:sp>
      <p:sp>
        <p:nvSpPr>
          <p:cNvPr id="26" name="正方形/長方形 25"/>
          <p:cNvSpPr/>
          <p:nvPr/>
        </p:nvSpPr>
        <p:spPr>
          <a:xfrm>
            <a:off x="145066" y="682824"/>
            <a:ext cx="2733533" cy="338554"/>
          </a:xfrm>
          <a:prstGeom prst="rect">
            <a:avLst/>
          </a:prstGeom>
        </p:spPr>
        <p:txBody>
          <a:bodyPr wrap="square">
            <a:spAutoFit/>
          </a:bodyP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（主な改革取組経過）</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314</a:t>
            </a:fld>
            <a:endParaRPr lang="ja-JP" altLang="en-US"/>
          </a:p>
        </p:txBody>
      </p:sp>
    </p:spTree>
    <p:extLst>
      <p:ext uri="{BB962C8B-B14F-4D97-AF65-F5344CB8AC3E}">
        <p14:creationId xmlns:p14="http://schemas.microsoft.com/office/powerpoint/2010/main" val="286980323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2" name="直線コネクタ 31"/>
          <p:cNvCxnSpPr/>
          <p:nvPr/>
        </p:nvCxnSpPr>
        <p:spPr>
          <a:xfrm>
            <a:off x="270457" y="574165"/>
            <a:ext cx="86030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11603" y="14928"/>
            <a:ext cx="3729734" cy="257369"/>
          </a:xfrm>
          <a:prstGeom prst="rect">
            <a:avLst/>
          </a:prstGeom>
          <a:noFill/>
        </p:spPr>
        <p:txBody>
          <a:bodyPr wrap="square" lIns="36000" tIns="36000" rIns="36000" bIns="36000" rtlCol="0">
            <a:noAutofit/>
          </a:bodyPr>
          <a:lstStyle/>
          <a:p>
            <a:r>
              <a:rPr lang="ja-JP" altLang="en-US" sz="1200" dirty="0">
                <a:latin typeface="Meiryo UI" panose="020B0604030504040204" pitchFamily="50" charset="-128"/>
                <a:ea typeface="Meiryo UI" panose="020B0604030504040204" pitchFamily="50" charset="-128"/>
              </a:rPr>
              <a:t>７　</a:t>
            </a:r>
            <a:r>
              <a:rPr lang="ja-JP" altLang="en-US" sz="1200" dirty="0" smtClean="0">
                <a:latin typeface="Meiryo UI" panose="020B0604030504040204" pitchFamily="50" charset="-128"/>
                <a:ea typeface="Meiryo UI" panose="020B0604030504040204" pitchFamily="50" charset="-128"/>
              </a:rPr>
              <a:t>具体的な取組と成果 （地方独立行政法人化）</a:t>
            </a:r>
            <a:endParaRPr lang="ja-JP" altLang="en-US" sz="1200" dirty="0">
              <a:latin typeface="Meiryo UI" panose="020B0604030504040204" pitchFamily="50" charset="-128"/>
              <a:ea typeface="Meiryo UI" panose="020B0604030504040204" pitchFamily="50" charset="-128"/>
            </a:endParaRPr>
          </a:p>
        </p:txBody>
      </p:sp>
      <p:sp>
        <p:nvSpPr>
          <p:cNvPr id="6" name="正方形/長方形 5"/>
          <p:cNvSpPr/>
          <p:nvPr/>
        </p:nvSpPr>
        <p:spPr>
          <a:xfrm>
            <a:off x="365889" y="1965278"/>
            <a:ext cx="8504729" cy="4566769"/>
          </a:xfrm>
          <a:prstGeom prst="rect">
            <a:avLst/>
          </a:prstGeom>
          <a:solidFill>
            <a:schemeClr val="accent6">
              <a:lumMod val="20000"/>
              <a:lumOff val="80000"/>
            </a:schemeClr>
          </a:solidFill>
          <a:ln w="2222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ホームベース 6"/>
          <p:cNvSpPr/>
          <p:nvPr/>
        </p:nvSpPr>
        <p:spPr>
          <a:xfrm rot="5400000">
            <a:off x="2917476" y="3863613"/>
            <a:ext cx="4145700" cy="814917"/>
          </a:xfrm>
          <a:prstGeom prst="homePlate">
            <a:avLst>
              <a:gd name="adj" fmla="val 17384"/>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7357834" y="5896766"/>
            <a:ext cx="1720850" cy="3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月予定）</a:t>
            </a:r>
            <a:endParaRPr kumimoji="1" lang="ja-JP" altLang="en-US" sz="11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角丸四角形 8"/>
          <p:cNvSpPr/>
          <p:nvPr/>
        </p:nvSpPr>
        <p:spPr>
          <a:xfrm>
            <a:off x="324945" y="1058940"/>
            <a:ext cx="8603088" cy="690917"/>
          </a:xfrm>
          <a:prstGeom prst="roundRect">
            <a:avLst>
              <a:gd name="adj" fmla="val 12716"/>
            </a:avLst>
          </a:prstGeom>
          <a:solidFill>
            <a:srgbClr val="FFFF00"/>
          </a:solidFill>
          <a:ln w="50800"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○地方独立行政法人化に向けて、ビジョンや基本プランをもとに定款・評価委員会条例を制定。</a:t>
            </a:r>
            <a:endPar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2019</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月に地方独立行政法人大阪市博物館機構を設立予定。</a:t>
            </a:r>
            <a:endParaRPr lang="ja-JP" altLang="en-US"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p:cNvSpPr/>
          <p:nvPr/>
        </p:nvSpPr>
        <p:spPr>
          <a:xfrm>
            <a:off x="7963693" y="2345775"/>
            <a:ext cx="525792" cy="3578287"/>
          </a:xfrm>
          <a:prstGeom prst="rect">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smtClean="0">
                <a:solidFill>
                  <a:schemeClr val="tx1"/>
                </a:solidFill>
              </a:rPr>
              <a:t>地</a:t>
            </a:r>
            <a:endParaRPr lang="en-US" altLang="ja-JP" sz="1600" b="1" dirty="0" smtClean="0">
              <a:solidFill>
                <a:schemeClr val="tx1"/>
              </a:solidFill>
            </a:endParaRPr>
          </a:p>
          <a:p>
            <a:pPr algn="ctr"/>
            <a:r>
              <a:rPr lang="ja-JP" altLang="en-US" sz="1600" b="1" dirty="0" smtClean="0">
                <a:solidFill>
                  <a:schemeClr val="tx1"/>
                </a:solidFill>
              </a:rPr>
              <a:t>方</a:t>
            </a:r>
            <a:endParaRPr lang="en-US" altLang="ja-JP" sz="1600" b="1" dirty="0" smtClean="0">
              <a:solidFill>
                <a:schemeClr val="tx1"/>
              </a:solidFill>
            </a:endParaRPr>
          </a:p>
          <a:p>
            <a:pPr algn="ctr"/>
            <a:r>
              <a:rPr lang="ja-JP" altLang="en-US" sz="1600" b="1" dirty="0" smtClean="0">
                <a:solidFill>
                  <a:schemeClr val="tx1"/>
                </a:solidFill>
              </a:rPr>
              <a:t>独</a:t>
            </a:r>
            <a:endParaRPr lang="en-US" altLang="ja-JP" sz="1600" b="1" dirty="0" smtClean="0">
              <a:solidFill>
                <a:schemeClr val="tx1"/>
              </a:solidFill>
            </a:endParaRPr>
          </a:p>
          <a:p>
            <a:pPr algn="ctr"/>
            <a:r>
              <a:rPr lang="ja-JP" altLang="en-US" sz="1600" b="1" dirty="0" smtClean="0">
                <a:solidFill>
                  <a:schemeClr val="tx1"/>
                </a:solidFill>
              </a:rPr>
              <a:t>立</a:t>
            </a:r>
            <a:endParaRPr lang="en-US" altLang="ja-JP" sz="1600" b="1" dirty="0" smtClean="0">
              <a:solidFill>
                <a:schemeClr val="tx1"/>
              </a:solidFill>
            </a:endParaRPr>
          </a:p>
          <a:p>
            <a:pPr algn="ctr"/>
            <a:r>
              <a:rPr lang="ja-JP" altLang="en-US" sz="1600" b="1" dirty="0" smtClean="0">
                <a:solidFill>
                  <a:schemeClr val="tx1"/>
                </a:solidFill>
              </a:rPr>
              <a:t>行</a:t>
            </a:r>
            <a:endParaRPr lang="en-US" altLang="ja-JP" sz="1600" b="1" dirty="0" smtClean="0">
              <a:solidFill>
                <a:schemeClr val="tx1"/>
              </a:solidFill>
            </a:endParaRPr>
          </a:p>
          <a:p>
            <a:pPr algn="ctr"/>
            <a:r>
              <a:rPr lang="ja-JP" altLang="en-US" sz="1600" b="1" dirty="0" smtClean="0">
                <a:solidFill>
                  <a:schemeClr val="tx1"/>
                </a:solidFill>
              </a:rPr>
              <a:t>政</a:t>
            </a:r>
            <a:endParaRPr lang="en-US" altLang="ja-JP" sz="1600" b="1" dirty="0" smtClean="0">
              <a:solidFill>
                <a:schemeClr val="tx1"/>
              </a:solidFill>
            </a:endParaRPr>
          </a:p>
          <a:p>
            <a:pPr algn="ctr"/>
            <a:r>
              <a:rPr lang="ja-JP" altLang="en-US" sz="1600" b="1" dirty="0" smtClean="0">
                <a:solidFill>
                  <a:schemeClr val="tx1"/>
                </a:solidFill>
              </a:rPr>
              <a:t>法</a:t>
            </a:r>
            <a:endParaRPr lang="en-US" altLang="ja-JP" sz="1600" b="1" dirty="0" smtClean="0">
              <a:solidFill>
                <a:schemeClr val="tx1"/>
              </a:solidFill>
            </a:endParaRPr>
          </a:p>
          <a:p>
            <a:pPr algn="ctr"/>
            <a:r>
              <a:rPr lang="ja-JP" altLang="en-US" sz="1600" b="1" dirty="0" smtClean="0">
                <a:solidFill>
                  <a:schemeClr val="tx1"/>
                </a:solidFill>
              </a:rPr>
              <a:t>人</a:t>
            </a:r>
            <a:endParaRPr lang="en-US" altLang="ja-JP" sz="1600" b="1" dirty="0" smtClean="0">
              <a:solidFill>
                <a:schemeClr val="tx1"/>
              </a:solidFill>
            </a:endParaRPr>
          </a:p>
          <a:p>
            <a:pPr algn="ctr"/>
            <a:r>
              <a:rPr lang="ja-JP" altLang="en-US" sz="1600" b="1" dirty="0" smtClean="0">
                <a:solidFill>
                  <a:schemeClr val="tx1"/>
                </a:solidFill>
              </a:rPr>
              <a:t>設</a:t>
            </a:r>
            <a:endParaRPr lang="en-US" altLang="ja-JP" sz="1600" b="1" dirty="0" smtClean="0">
              <a:solidFill>
                <a:schemeClr val="tx1"/>
              </a:solidFill>
            </a:endParaRPr>
          </a:p>
          <a:p>
            <a:pPr algn="ctr"/>
            <a:r>
              <a:rPr lang="ja-JP" altLang="en-US" sz="1600" b="1" dirty="0" smtClean="0">
                <a:solidFill>
                  <a:schemeClr val="tx1"/>
                </a:solidFill>
              </a:rPr>
              <a:t>立</a:t>
            </a:r>
            <a:endParaRPr kumimoji="1" lang="ja-JP" altLang="en-US" sz="1600" b="1" dirty="0">
              <a:solidFill>
                <a:schemeClr val="tx1"/>
              </a:solidFill>
            </a:endParaRPr>
          </a:p>
        </p:txBody>
      </p:sp>
      <p:sp>
        <p:nvSpPr>
          <p:cNvPr id="11" name="二等辺三角形 10"/>
          <p:cNvSpPr/>
          <p:nvPr/>
        </p:nvSpPr>
        <p:spPr>
          <a:xfrm rot="5400000">
            <a:off x="2296876" y="3916291"/>
            <a:ext cx="858766" cy="35414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12" name="表 11"/>
          <p:cNvGraphicFramePr>
            <a:graphicFrameLocks noGrp="1"/>
          </p:cNvGraphicFramePr>
          <p:nvPr>
            <p:extLst/>
          </p:nvPr>
        </p:nvGraphicFramePr>
        <p:xfrm>
          <a:off x="2989710" y="2292471"/>
          <a:ext cx="4307896" cy="1187993"/>
        </p:xfrm>
        <a:graphic>
          <a:graphicData uri="http://schemas.openxmlformats.org/drawingml/2006/table">
            <a:tbl>
              <a:tblPr firstRow="1" bandRow="1">
                <a:tableStyleId>{5C22544A-7EE6-4342-B048-85BDC9FD1C3A}</a:tableStyleId>
              </a:tblPr>
              <a:tblGrid>
                <a:gridCol w="4307896">
                  <a:extLst>
                    <a:ext uri="{9D8B030D-6E8A-4147-A177-3AD203B41FA5}">
                      <a16:colId xmlns="" xmlns:a16="http://schemas.microsoft.com/office/drawing/2014/main" val="20000"/>
                    </a:ext>
                  </a:extLst>
                </a:gridCol>
              </a:tblGrid>
              <a:tr h="329998">
                <a:tc>
                  <a:txBody>
                    <a:bodyPr/>
                    <a:lstStyle/>
                    <a:p>
                      <a:r>
                        <a:rPr kumimoji="1" lang="en-US" altLang="ja-JP" sz="1400" dirty="0" smtClean="0"/>
                        <a:t>2016</a:t>
                      </a:r>
                      <a:r>
                        <a:rPr kumimoji="1" lang="ja-JP" altLang="en-US" sz="1400" dirty="0" smtClean="0"/>
                        <a:t>年度</a:t>
                      </a:r>
                      <a:endParaRPr kumimoji="1" lang="ja-JP" altLang="en-US" sz="1400" dirty="0"/>
                    </a:p>
                  </a:txBody>
                  <a:tcPr/>
                </a:tc>
                <a:extLst>
                  <a:ext uri="{0D108BD9-81ED-4DB2-BD59-A6C34878D82A}">
                    <a16:rowId xmlns="" xmlns:a16="http://schemas.microsoft.com/office/drawing/2014/main" val="10000"/>
                  </a:ext>
                </a:extLst>
              </a:tr>
              <a:tr h="857995">
                <a:tc>
                  <a:txBody>
                    <a:bodyPr/>
                    <a:lstStyle/>
                    <a:p>
                      <a:pPr marL="85725" indent="-85725" algn="just">
                        <a:buFont typeface="Arial" panose="020B0604020202020204" pitchFamily="34" charset="0"/>
                        <a:buChar char="•"/>
                      </a:pPr>
                      <a:r>
                        <a:rPr lang="ja-JP" altLang="en-US" sz="1200" dirty="0" smtClean="0">
                          <a:solidFill>
                            <a:schemeClr val="tx1"/>
                          </a:solidFill>
                          <a:latin typeface="繝｡繧､繝ｪ繧ｪ"/>
                        </a:rPr>
                        <a:t>改めて博物館・美術館としてめざすべき姿を、「大阪市ミュージアムビジョン」として策定（</a:t>
                      </a:r>
                      <a:r>
                        <a:rPr lang="en-US" altLang="ja-JP" sz="1200" dirty="0" smtClean="0">
                          <a:solidFill>
                            <a:schemeClr val="tx1"/>
                          </a:solidFill>
                          <a:latin typeface="ãƒ¡ã‚¤ãƒªã‚ª"/>
                        </a:rPr>
                        <a:t>12</a:t>
                      </a:r>
                      <a:r>
                        <a:rPr lang="ja-JP" altLang="en-US" sz="1200" dirty="0" smtClean="0">
                          <a:solidFill>
                            <a:schemeClr val="tx1"/>
                          </a:solidFill>
                          <a:latin typeface="繝｡繧､繝ｪ繧ｪ"/>
                        </a:rPr>
                        <a:t>月）</a:t>
                      </a:r>
                    </a:p>
                    <a:p>
                      <a:pPr marL="85725" indent="-85725" algn="just">
                        <a:buFont typeface="Arial" panose="020B0604020202020204" pitchFamily="34" charset="0"/>
                        <a:buChar char="•"/>
                      </a:pPr>
                      <a:r>
                        <a:rPr lang="ja-JP" altLang="en-US" sz="1200" dirty="0" smtClean="0">
                          <a:solidFill>
                            <a:schemeClr val="tx1"/>
                          </a:solidFill>
                          <a:latin typeface="繝｡繧､繝ｪ繧ｪ"/>
                        </a:rPr>
                        <a:t> 上記の実現に向けた「博物館施設の地方独立行政法人化に向けた基本プラン」策定（</a:t>
                      </a:r>
                      <a:r>
                        <a:rPr lang="en-US" altLang="ja-JP" sz="1200" dirty="0" smtClean="0">
                          <a:solidFill>
                            <a:schemeClr val="tx1"/>
                          </a:solidFill>
                          <a:latin typeface="繝｡繧､繝ｪ繧ｪ"/>
                        </a:rPr>
                        <a:t>3</a:t>
                      </a:r>
                      <a:r>
                        <a:rPr lang="ja-JP" altLang="en-US" sz="1200" dirty="0" smtClean="0">
                          <a:solidFill>
                            <a:schemeClr val="tx1"/>
                          </a:solidFill>
                          <a:latin typeface="繝｡繧､繝ｪ繧ｪ"/>
                        </a:rPr>
                        <a:t>月）</a:t>
                      </a:r>
                      <a:endParaRPr kumimoji="1" lang="ja-JP" altLang="en-US" sz="1200" dirty="0">
                        <a:solidFill>
                          <a:schemeClr val="tx1"/>
                        </a:solidFill>
                      </a:endParaRPr>
                    </a:p>
                  </a:txBody>
                  <a:tcPr/>
                </a:tc>
                <a:extLst>
                  <a:ext uri="{0D108BD9-81ED-4DB2-BD59-A6C34878D82A}">
                    <a16:rowId xmlns="" xmlns:a16="http://schemas.microsoft.com/office/drawing/2014/main" val="10001"/>
                  </a:ext>
                </a:extLst>
              </a:tr>
            </a:tbl>
          </a:graphicData>
        </a:graphic>
      </p:graphicFrame>
      <p:graphicFrame>
        <p:nvGraphicFramePr>
          <p:cNvPr id="13" name="表 12"/>
          <p:cNvGraphicFramePr>
            <a:graphicFrameLocks noGrp="1"/>
          </p:cNvGraphicFramePr>
          <p:nvPr>
            <p:extLst/>
          </p:nvPr>
        </p:nvGraphicFramePr>
        <p:xfrm>
          <a:off x="2989710" y="3596122"/>
          <a:ext cx="4302284" cy="1175084"/>
        </p:xfrm>
        <a:graphic>
          <a:graphicData uri="http://schemas.openxmlformats.org/drawingml/2006/table">
            <a:tbl>
              <a:tblPr firstRow="1" bandRow="1">
                <a:tableStyleId>{5C22544A-7EE6-4342-B048-85BDC9FD1C3A}</a:tableStyleId>
              </a:tblPr>
              <a:tblGrid>
                <a:gridCol w="4302284">
                  <a:extLst>
                    <a:ext uri="{9D8B030D-6E8A-4147-A177-3AD203B41FA5}">
                      <a16:colId xmlns="" xmlns:a16="http://schemas.microsoft.com/office/drawing/2014/main" val="20000"/>
                    </a:ext>
                  </a:extLst>
                </a:gridCol>
              </a:tblGrid>
              <a:tr h="263723">
                <a:tc>
                  <a:txBody>
                    <a:bodyPr/>
                    <a:lstStyle/>
                    <a:p>
                      <a:r>
                        <a:rPr kumimoji="1" lang="en-US" altLang="ja-JP" sz="1400" dirty="0" smtClean="0"/>
                        <a:t>2017</a:t>
                      </a:r>
                      <a:r>
                        <a:rPr kumimoji="1" lang="ja-JP" altLang="en-US" sz="1400" dirty="0" smtClean="0"/>
                        <a:t>年度</a:t>
                      </a:r>
                      <a:endParaRPr kumimoji="1" lang="ja-JP" altLang="en-US" sz="1400" dirty="0"/>
                    </a:p>
                  </a:txBody>
                  <a:tcPr/>
                </a:tc>
                <a:extLst>
                  <a:ext uri="{0D108BD9-81ED-4DB2-BD59-A6C34878D82A}">
                    <a16:rowId xmlns="" xmlns:a16="http://schemas.microsoft.com/office/drawing/2014/main" val="10000"/>
                  </a:ext>
                </a:extLst>
              </a:tr>
              <a:tr h="870284">
                <a:tc>
                  <a:txBody>
                    <a:bodyPr/>
                    <a:lstStyle/>
                    <a:p>
                      <a:pPr marL="85725" indent="-85725" algn="just">
                        <a:buFont typeface="Arial" panose="020B0604020202020204" pitchFamily="34" charset="0"/>
                        <a:buChar char="•"/>
                      </a:pPr>
                      <a:r>
                        <a:rPr lang="ja-JP" altLang="en-US" sz="1200" dirty="0" smtClean="0">
                          <a:solidFill>
                            <a:schemeClr val="tx1"/>
                          </a:solidFill>
                          <a:latin typeface="繝｡繧､繝ｪ繧ｪ"/>
                        </a:rPr>
                        <a:t>具体的な準備業務に着手し、法人の定款案及び評価委員会条例案を策定し、市会に提案</a:t>
                      </a:r>
                      <a:endParaRPr lang="en-US" altLang="ja-JP" sz="1200" dirty="0" smtClean="0">
                        <a:solidFill>
                          <a:schemeClr val="tx1"/>
                        </a:solidFill>
                        <a:latin typeface="繝｡繧､繝ｪ繧ｪ"/>
                      </a:endParaRPr>
                    </a:p>
                    <a:p>
                      <a:pPr marL="85725" indent="-85725" algn="just">
                        <a:buFont typeface="Arial" panose="020B0604020202020204" pitchFamily="34" charset="0"/>
                        <a:buChar char="•"/>
                      </a:pPr>
                      <a:r>
                        <a:rPr lang="ja-JP" altLang="en-US" sz="1200" dirty="0" smtClean="0">
                          <a:solidFill>
                            <a:schemeClr val="tx1"/>
                          </a:solidFill>
                          <a:latin typeface="繝｡繧､繝ｪ繧ｪ"/>
                        </a:rPr>
                        <a:t>市会で可決（</a:t>
                      </a:r>
                      <a:r>
                        <a:rPr lang="en-US" altLang="ja-JP" sz="1200" dirty="0" smtClean="0">
                          <a:solidFill>
                            <a:schemeClr val="tx1"/>
                          </a:solidFill>
                          <a:latin typeface="繝｡繧､繝ｪ繧ｪ"/>
                        </a:rPr>
                        <a:t>2</a:t>
                      </a:r>
                      <a:r>
                        <a:rPr lang="ja-JP" altLang="en-US" sz="1200" dirty="0" smtClean="0">
                          <a:solidFill>
                            <a:schemeClr val="tx1"/>
                          </a:solidFill>
                          <a:latin typeface="繝｡繧､繝ｪ繧ｪ"/>
                        </a:rPr>
                        <a:t>月）し定款及び評価委員会条例を制定</a:t>
                      </a:r>
                      <a:endParaRPr kumimoji="1" lang="ja-JP" altLang="en-US" sz="1200" dirty="0" smtClean="0">
                        <a:solidFill>
                          <a:schemeClr val="tx1"/>
                        </a:solidFill>
                      </a:endParaRPr>
                    </a:p>
                  </a:txBody>
                  <a:tcPr/>
                </a:tc>
                <a:extLst>
                  <a:ext uri="{0D108BD9-81ED-4DB2-BD59-A6C34878D82A}">
                    <a16:rowId xmlns="" xmlns:a16="http://schemas.microsoft.com/office/drawing/2014/main" val="10001"/>
                  </a:ext>
                </a:extLst>
              </a:tr>
            </a:tbl>
          </a:graphicData>
        </a:graphic>
      </p:graphicFrame>
      <p:graphicFrame>
        <p:nvGraphicFramePr>
          <p:cNvPr id="14" name="表 13"/>
          <p:cNvGraphicFramePr>
            <a:graphicFrameLocks noGrp="1"/>
          </p:cNvGraphicFramePr>
          <p:nvPr>
            <p:extLst/>
          </p:nvPr>
        </p:nvGraphicFramePr>
        <p:xfrm>
          <a:off x="2989710" y="4886609"/>
          <a:ext cx="4301370" cy="1135339"/>
        </p:xfrm>
        <a:graphic>
          <a:graphicData uri="http://schemas.openxmlformats.org/drawingml/2006/table">
            <a:tbl>
              <a:tblPr firstRow="1" bandRow="1">
                <a:tableStyleId>{21E4AEA4-8DFA-4A89-87EB-49C32662AFE0}</a:tableStyleId>
              </a:tblPr>
              <a:tblGrid>
                <a:gridCol w="4301370">
                  <a:extLst>
                    <a:ext uri="{9D8B030D-6E8A-4147-A177-3AD203B41FA5}">
                      <a16:colId xmlns="" xmlns:a16="http://schemas.microsoft.com/office/drawing/2014/main" val="20000"/>
                    </a:ext>
                  </a:extLst>
                </a:gridCol>
              </a:tblGrid>
              <a:tr h="343606">
                <a:tc>
                  <a:txBody>
                    <a:bodyPr/>
                    <a:lstStyle/>
                    <a:p>
                      <a:pPr algn="l"/>
                      <a:r>
                        <a:rPr kumimoji="1" lang="en-US" altLang="ja-JP" sz="1400" dirty="0" smtClean="0"/>
                        <a:t>2018</a:t>
                      </a:r>
                      <a:r>
                        <a:rPr kumimoji="1" lang="ja-JP" altLang="en-US" sz="1400" dirty="0" smtClean="0"/>
                        <a:t>年度</a:t>
                      </a:r>
                      <a:r>
                        <a:rPr kumimoji="1" lang="ja-JP" altLang="en-US" sz="1300" dirty="0" smtClean="0"/>
                        <a:t>（予定）</a:t>
                      </a:r>
                      <a:endParaRPr kumimoji="1" lang="ja-JP" altLang="en-US" sz="1300" dirty="0"/>
                    </a:p>
                  </a:txBody>
                  <a:tcPr/>
                </a:tc>
                <a:extLst>
                  <a:ext uri="{0D108BD9-81ED-4DB2-BD59-A6C34878D82A}">
                    <a16:rowId xmlns="" xmlns:a16="http://schemas.microsoft.com/office/drawing/2014/main" val="10000"/>
                  </a:ext>
                </a:extLst>
              </a:tr>
              <a:tr h="791733">
                <a:tc>
                  <a:txBody>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200" dirty="0" smtClean="0"/>
                        <a:t>中期目標案及び関連議案の策定、市</a:t>
                      </a:r>
                      <a:r>
                        <a:rPr lang="ja-JP" altLang="en-US" sz="1200" dirty="0" smtClean="0">
                          <a:solidFill>
                            <a:schemeClr val="tx1"/>
                          </a:solidFill>
                        </a:rPr>
                        <a:t>会へ提案</a:t>
                      </a:r>
                      <a:endParaRPr lang="en-US" altLang="ja-JP" sz="1200" dirty="0" smtClean="0">
                        <a:solidFill>
                          <a:schemeClr val="tx1"/>
                        </a:solidFill>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ja-JP" altLang="en-US" sz="1200" dirty="0" smtClean="0"/>
                        <a:t>議案可決後に総務省へ法人設立認可申請</a:t>
                      </a:r>
                      <a:endParaRPr lang="en-US" altLang="ja-JP" sz="1200" dirty="0" smtClean="0"/>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ja-JP" altLang="en-US" sz="1200" dirty="0" smtClean="0"/>
                        <a:t>並行して各種のシステム構築や法人諸規定等の整備</a:t>
                      </a:r>
                    </a:p>
                  </a:txBody>
                  <a:tcPr/>
                </a:tc>
                <a:extLst>
                  <a:ext uri="{0D108BD9-81ED-4DB2-BD59-A6C34878D82A}">
                    <a16:rowId xmlns="" xmlns:a16="http://schemas.microsoft.com/office/drawing/2014/main" val="10001"/>
                  </a:ext>
                </a:extLst>
              </a:tr>
            </a:tbl>
          </a:graphicData>
        </a:graphic>
      </p:graphicFrame>
      <p:sp>
        <p:nvSpPr>
          <p:cNvPr id="15" name="二等辺三角形 14"/>
          <p:cNvSpPr/>
          <p:nvPr/>
        </p:nvSpPr>
        <p:spPr>
          <a:xfrm rot="5400000">
            <a:off x="7218687" y="3817615"/>
            <a:ext cx="858766" cy="35414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p:cNvGrpSpPr/>
          <p:nvPr/>
        </p:nvGrpSpPr>
        <p:grpSpPr>
          <a:xfrm>
            <a:off x="619935" y="2821072"/>
            <a:ext cx="1777544" cy="2546305"/>
            <a:chOff x="632211" y="1972179"/>
            <a:chExt cx="1777544" cy="1610744"/>
          </a:xfrm>
        </p:grpSpPr>
        <p:sp>
          <p:nvSpPr>
            <p:cNvPr id="18" name="角丸四角形 17"/>
            <p:cNvSpPr/>
            <p:nvPr/>
          </p:nvSpPr>
          <p:spPr>
            <a:xfrm>
              <a:off x="632211" y="1972179"/>
              <a:ext cx="1777544" cy="1610744"/>
            </a:xfrm>
            <a:prstGeom prst="roundRect">
              <a:avLst>
                <a:gd name="adj" fmla="val 797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00" b="1" dirty="0">
                <a:solidFill>
                  <a:schemeClr val="bg1"/>
                </a:solidFill>
                <a:latin typeface="繝｡繧､繝ｪ繧ｪ"/>
              </a:endParaRPr>
            </a:p>
            <a:p>
              <a:endParaRPr lang="en-US" altLang="ja-JP" sz="1200" b="1" dirty="0">
                <a:solidFill>
                  <a:schemeClr val="bg1"/>
                </a:solidFill>
                <a:latin typeface="繝｡繧､繝ｪ繧ｪ"/>
              </a:endParaRPr>
            </a:p>
            <a:p>
              <a:endParaRPr lang="en-US" altLang="ja-JP" sz="1200" b="1" dirty="0" smtClean="0">
                <a:solidFill>
                  <a:schemeClr val="bg1"/>
                </a:solidFill>
                <a:latin typeface="繝｡繧､繝ｪ繧ｪ"/>
              </a:endParaRPr>
            </a:p>
            <a:p>
              <a:r>
                <a:rPr lang="ja-JP" altLang="en-US" sz="1200" b="1" dirty="0" smtClean="0">
                  <a:solidFill>
                    <a:schemeClr val="bg1"/>
                  </a:solidFill>
                  <a:latin typeface="繝｡繧､繝ｪ繧ｪ"/>
                </a:rPr>
                <a:t>対象業務の範囲に</a:t>
              </a:r>
              <a:r>
                <a:rPr lang="ja-JP" altLang="en-US" sz="1200" b="1" dirty="0">
                  <a:solidFill>
                    <a:schemeClr val="bg1"/>
                  </a:solidFill>
                  <a:latin typeface="繝｡繧､繝ｪ繧ｪ"/>
                </a:rPr>
                <a:t>「博物館、美術館、植物園、動物園又は</a:t>
              </a:r>
              <a:r>
                <a:rPr lang="ja-JP" altLang="en-US" sz="1200" b="1" dirty="0" smtClean="0">
                  <a:solidFill>
                    <a:schemeClr val="bg1"/>
                  </a:solidFill>
                  <a:latin typeface="繝｡繧､繝ｪ繧ｪ"/>
                </a:rPr>
                <a:t>水族館」</a:t>
              </a:r>
              <a:r>
                <a:rPr lang="ja-JP" altLang="en-US" sz="1200" b="1" dirty="0">
                  <a:solidFill>
                    <a:schemeClr val="bg1"/>
                  </a:solidFill>
                  <a:latin typeface="繝｡繧､繝ｪ繧ｪ"/>
                </a:rPr>
                <a:t>施設を追加</a:t>
              </a:r>
            </a:p>
          </p:txBody>
        </p:sp>
        <p:sp>
          <p:nvSpPr>
            <p:cNvPr id="19" name="正方形/長方形 18"/>
            <p:cNvSpPr/>
            <p:nvPr/>
          </p:nvSpPr>
          <p:spPr>
            <a:xfrm>
              <a:off x="761859" y="2100113"/>
              <a:ext cx="1499891" cy="39454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繝｡繧､繝ｪ繧ｪ"/>
                </a:rPr>
                <a:t>地方独立行政法人法施行令</a:t>
              </a:r>
              <a:r>
                <a:rPr lang="ja-JP" altLang="en-US" sz="1200" b="1" dirty="0" smtClean="0">
                  <a:solidFill>
                    <a:schemeClr val="tx1"/>
                  </a:solidFill>
                  <a:latin typeface="繝｡繧､繝ｪ繧ｪ"/>
                </a:rPr>
                <a:t>改正</a:t>
              </a:r>
              <a:endParaRPr lang="en-US" altLang="ja-JP" sz="1200" b="1" dirty="0">
                <a:solidFill>
                  <a:schemeClr val="tx1"/>
                </a:solidFill>
                <a:latin typeface="繝｡繧､繝ｪ繧ｪ"/>
              </a:endParaRPr>
            </a:p>
          </p:txBody>
        </p:sp>
      </p:grpSp>
      <p:sp>
        <p:nvSpPr>
          <p:cNvPr id="20" name="テキスト ボックス 19"/>
          <p:cNvSpPr txBox="1"/>
          <p:nvPr/>
        </p:nvSpPr>
        <p:spPr>
          <a:xfrm>
            <a:off x="3508774" y="72242"/>
            <a:ext cx="5488562" cy="400110"/>
          </a:xfrm>
          <a:prstGeom prst="rect">
            <a:avLst/>
          </a:prstGeom>
          <a:noFill/>
        </p:spPr>
        <p:txBody>
          <a:bodyPr wrap="square" rtlCol="0">
            <a:spAutoFit/>
          </a:bodyPr>
          <a:lstStyle/>
          <a:p>
            <a:r>
              <a:rPr lang="ja-JP" altLang="en-US" sz="2000" dirty="0">
                <a:latin typeface="Meiryo UI" panose="020B0604030504040204" pitchFamily="50" charset="-128"/>
                <a:ea typeface="Meiryo UI" panose="020B0604030504040204" pitchFamily="50" charset="-128"/>
              </a:rPr>
              <a:t>② 博物館</a:t>
            </a:r>
          </a:p>
        </p:txBody>
      </p:sp>
      <p:sp>
        <p:nvSpPr>
          <p:cNvPr id="21" name="正方形/長方形 20"/>
          <p:cNvSpPr/>
          <p:nvPr/>
        </p:nvSpPr>
        <p:spPr>
          <a:xfrm>
            <a:off x="145066" y="682824"/>
            <a:ext cx="1663251" cy="338554"/>
          </a:xfrm>
          <a:prstGeom prst="rect">
            <a:avLst/>
          </a:prstGeom>
        </p:spPr>
        <p:txBody>
          <a:bodyPr wrap="square">
            <a:spAutoFit/>
          </a:bodyPr>
          <a:lstStyle/>
          <a:p>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（成　　果）</a:t>
            </a:r>
            <a:endParaRPr lang="ja-JP" altLang="en-US" sz="16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p:txBody>
          <a:bodyPr/>
          <a:lstStyle/>
          <a:p>
            <a:fld id="{138CA411-231B-42B9-AF63-97A64194AA60}" type="slidenum">
              <a:rPr lang="ja-JP" altLang="en-US" smtClean="0"/>
              <a:pPr/>
              <a:t>315</a:t>
            </a:fld>
            <a:endParaRPr lang="ja-JP" altLang="en-US"/>
          </a:p>
        </p:txBody>
      </p:sp>
    </p:spTree>
    <p:extLst>
      <p:ext uri="{BB962C8B-B14F-4D97-AF65-F5344CB8AC3E}">
        <p14:creationId xmlns:p14="http://schemas.microsoft.com/office/powerpoint/2010/main" val="890068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17781</Words>
  <Application>Microsoft Office PowerPoint</Application>
  <PresentationFormat>画面に合わせる (4:3)</PresentationFormat>
  <Paragraphs>3901</Paragraphs>
  <Slides>121</Slides>
  <Notes>28</Notes>
  <HiddenSlides>0</HiddenSlides>
  <MMClips>0</MMClips>
  <ScaleCrop>false</ScaleCrop>
  <HeadingPairs>
    <vt:vector size="6" baseType="variant">
      <vt:variant>
        <vt:lpstr>使用されているフォント</vt:lpstr>
      </vt:variant>
      <vt:variant>
        <vt:i4>21</vt:i4>
      </vt:variant>
      <vt:variant>
        <vt:lpstr>テーマ</vt:lpstr>
      </vt:variant>
      <vt:variant>
        <vt:i4>1</vt:i4>
      </vt:variant>
      <vt:variant>
        <vt:lpstr>スライド タイトル</vt:lpstr>
      </vt:variant>
      <vt:variant>
        <vt:i4>121</vt:i4>
      </vt:variant>
    </vt:vector>
  </HeadingPairs>
  <TitlesOfParts>
    <vt:vector size="143" baseType="lpstr">
      <vt:lpstr>ãƒ¡ã‚¤ãƒªã‚ª</vt:lpstr>
      <vt:lpstr>ＤＦＰ太丸ゴシック体</vt:lpstr>
      <vt:lpstr>HGPｺﾞｼｯｸM</vt:lpstr>
      <vt:lpstr>HGｺﾞｼｯｸM</vt:lpstr>
      <vt:lpstr>HG丸ｺﾞｼｯｸM-PRO</vt:lpstr>
      <vt:lpstr>Meiryo UI</vt:lpstr>
      <vt:lpstr>MS PGothic</vt:lpstr>
      <vt:lpstr>MS PGothic</vt:lpstr>
      <vt:lpstr>MS PMincho</vt:lpstr>
      <vt:lpstr>MS PMincho</vt:lpstr>
      <vt:lpstr>MS UI Gothic</vt:lpstr>
      <vt:lpstr>ＭＳ ゴシック</vt:lpstr>
      <vt:lpstr>ＭＳ 明朝</vt:lpstr>
      <vt:lpstr>メイリオ</vt:lpstr>
      <vt:lpstr>繝｡繧､繝ｪ繧ｪ</vt:lpstr>
      <vt:lpstr>Arial</vt:lpstr>
      <vt:lpstr>Calibri</vt:lpstr>
      <vt:lpstr>Calibri Light</vt:lpstr>
      <vt:lpstr>Century</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2019-02-12T06:20:17Z</dcterms:created>
  <dcterms:modified xsi:type="dcterms:W3CDTF">2019-02-12T06:21:28Z</dcterms:modified>
</cp:coreProperties>
</file>