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8" removePersonalInfoOnSave="1" saveSubsetFonts="1">
  <p:sldMasterIdLst>
    <p:sldMasterId id="2147483660" r:id="rId1"/>
  </p:sldMasterIdLst>
  <p:notesMasterIdLst>
    <p:notesMasterId r:id="rId67"/>
  </p:notesMasterIdLst>
  <p:sldIdLst>
    <p:sldId id="876" r:id="rId2"/>
    <p:sldId id="877" r:id="rId3"/>
    <p:sldId id="878" r:id="rId4"/>
    <p:sldId id="879" r:id="rId5"/>
    <p:sldId id="1177" r:id="rId6"/>
    <p:sldId id="881" r:id="rId7"/>
    <p:sldId id="882" r:id="rId8"/>
    <p:sldId id="883" r:id="rId9"/>
    <p:sldId id="884" r:id="rId10"/>
    <p:sldId id="885" r:id="rId11"/>
    <p:sldId id="886" r:id="rId12"/>
    <p:sldId id="887" r:id="rId13"/>
    <p:sldId id="600" r:id="rId14"/>
    <p:sldId id="1105" r:id="rId15"/>
    <p:sldId id="1106" r:id="rId16"/>
    <p:sldId id="1107" r:id="rId17"/>
    <p:sldId id="1108" r:id="rId18"/>
    <p:sldId id="1109" r:id="rId19"/>
    <p:sldId id="1110" r:id="rId20"/>
    <p:sldId id="1111" r:id="rId21"/>
    <p:sldId id="1112" r:id="rId22"/>
    <p:sldId id="1612" r:id="rId23"/>
    <p:sldId id="1613" r:id="rId24"/>
    <p:sldId id="1115" r:id="rId25"/>
    <p:sldId id="1116" r:id="rId26"/>
    <p:sldId id="1117" r:id="rId27"/>
    <p:sldId id="484" r:id="rId28"/>
    <p:sldId id="1357" r:id="rId29"/>
    <p:sldId id="1358" r:id="rId30"/>
    <p:sldId id="1359" r:id="rId31"/>
    <p:sldId id="1360" r:id="rId32"/>
    <p:sldId id="1361" r:id="rId33"/>
    <p:sldId id="1393" r:id="rId34"/>
    <p:sldId id="1363" r:id="rId35"/>
    <p:sldId id="1394" r:id="rId36"/>
    <p:sldId id="1365" r:id="rId37"/>
    <p:sldId id="1366" r:id="rId38"/>
    <p:sldId id="1367" r:id="rId39"/>
    <p:sldId id="1368" r:id="rId40"/>
    <p:sldId id="1369" r:id="rId41"/>
    <p:sldId id="1370" r:id="rId42"/>
    <p:sldId id="1371" r:id="rId43"/>
    <p:sldId id="1372" r:id="rId44"/>
    <p:sldId id="1373" r:id="rId45"/>
    <p:sldId id="1374" r:id="rId46"/>
    <p:sldId id="1375" r:id="rId47"/>
    <p:sldId id="1376" r:id="rId48"/>
    <p:sldId id="1377" r:id="rId49"/>
    <p:sldId id="1378" r:id="rId50"/>
    <p:sldId id="1379" r:id="rId51"/>
    <p:sldId id="1380" r:id="rId52"/>
    <p:sldId id="1381" r:id="rId53"/>
    <p:sldId id="1382" r:id="rId54"/>
    <p:sldId id="1383" r:id="rId55"/>
    <p:sldId id="1384" r:id="rId56"/>
    <p:sldId id="1385" r:id="rId57"/>
    <p:sldId id="1386" r:id="rId58"/>
    <p:sldId id="1387" r:id="rId59"/>
    <p:sldId id="1388" r:id="rId60"/>
    <p:sldId id="1395" r:id="rId61"/>
    <p:sldId id="1390" r:id="rId62"/>
    <p:sldId id="1391" r:id="rId63"/>
    <p:sldId id="1392" r:id="rId64"/>
    <p:sldId id="1104" r:id="rId65"/>
    <p:sldId id="481" r:id="rId6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198" y="36"/>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売上高</c:v>
                </c:pt>
              </c:strCache>
            </c:strRef>
          </c:tx>
          <c:spPr>
            <a:solidFill>
              <a:srgbClr val="A1C0D2"/>
            </a:solidFill>
            <a:ln w="12700" cap="flat">
              <a:noFill/>
              <a:miter lim="400000"/>
            </a:ln>
            <a:effectLst/>
          </c:spPr>
          <c:dPt>
            <c:idx val="0"/>
            <c:bubble3D val="0"/>
            <c:extLst xmlns:c16r2="http://schemas.microsoft.com/office/drawing/2015/06/chart">
              <c:ext xmlns:c16="http://schemas.microsoft.com/office/drawing/2014/chart" uri="{C3380CC4-5D6E-409C-BE32-E72D297353CC}">
                <c16:uniqueId val="{00000000-97AB-46C1-9001-4269640A5D7B}"/>
              </c:ext>
            </c:extLst>
          </c:dPt>
          <c:dPt>
            <c:idx val="1"/>
            <c:bubble3D val="0"/>
            <c:spPr>
              <a:solidFill>
                <a:srgbClr val="DA7972"/>
              </a:solidFill>
              <a:ln w="12700" cap="flat">
                <a:noFill/>
                <a:miter lim="400000"/>
              </a:ln>
              <a:effectLst/>
            </c:spPr>
            <c:extLst xmlns:c16r2="http://schemas.microsoft.com/office/drawing/2015/06/chart">
              <c:ext xmlns:c16="http://schemas.microsoft.com/office/drawing/2014/chart" uri="{C3380CC4-5D6E-409C-BE32-E72D297353CC}">
                <c16:uniqueId val="{00000002-97AB-46C1-9001-4269640A5D7B}"/>
              </c:ext>
            </c:extLst>
          </c:dPt>
          <c:dPt>
            <c:idx val="2"/>
            <c:bubble3D val="0"/>
            <c:spPr>
              <a:solidFill>
                <a:srgbClr val="FFFFFF"/>
              </a:solidFill>
              <a:ln w="12700" cap="flat">
                <a:noFill/>
                <a:miter lim="400000"/>
              </a:ln>
              <a:effectLst/>
            </c:spPr>
            <c:extLst xmlns:c16r2="http://schemas.microsoft.com/office/drawing/2015/06/chart">
              <c:ext xmlns:c16="http://schemas.microsoft.com/office/drawing/2014/chart" uri="{C3380CC4-5D6E-409C-BE32-E72D297353CC}">
                <c16:uniqueId val="{00000004-97AB-46C1-9001-4269640A5D7B}"/>
              </c:ext>
            </c:extLst>
          </c:dPt>
          <c:dPt>
            <c:idx val="3"/>
            <c:bubble3D val="0"/>
            <c:spPr>
              <a:solidFill>
                <a:srgbClr val="000000"/>
              </a:solidFill>
              <a:ln w="12700" cap="flat">
                <a:noFill/>
                <a:miter lim="400000"/>
              </a:ln>
              <a:effectLst/>
            </c:spPr>
            <c:extLst xmlns:c16r2="http://schemas.microsoft.com/office/drawing/2015/06/chart">
              <c:ext xmlns:c16="http://schemas.microsoft.com/office/drawing/2014/chart" uri="{C3380CC4-5D6E-409C-BE32-E72D297353CC}">
                <c16:uniqueId val="{00000006-97AB-46C1-9001-4269640A5D7B}"/>
              </c:ext>
            </c:extLst>
          </c:dPt>
          <c:dLbls>
            <c:dLbl>
              <c:idx val="0"/>
              <c:numFmt formatCode="0%" sourceLinked="0"/>
              <c:spPr/>
              <c:txPr>
                <a:bodyPr/>
                <a:lstStyle/>
                <a:p>
                  <a:pPr>
                    <a:defRPr sz="1600" b="0" i="0" u="none" strike="noStrike" baseline="0">
                      <a:solidFill>
                        <a:srgbClr val="000000"/>
                      </a:solidFill>
                      <a:latin typeface="Meiryo UI"/>
                    </a:defRPr>
                  </a:pPr>
                  <a:endParaRPr lang="ja-JP"/>
                </a:p>
              </c:txPr>
              <c:showLegendKey val="0"/>
              <c:showVal val="0"/>
              <c:showCatName val="0"/>
              <c:showSerName val="0"/>
              <c:showPercent val="1"/>
              <c:showBubbleSize val="0"/>
            </c:dLbl>
            <c:dLbl>
              <c:idx val="1"/>
              <c:numFmt formatCode="0%" sourceLinked="0"/>
              <c:spPr/>
              <c:txPr>
                <a:bodyPr/>
                <a:lstStyle/>
                <a:p>
                  <a:pPr>
                    <a:defRPr sz="1600" b="0" i="0" u="none" strike="noStrike" baseline="0">
                      <a:solidFill>
                        <a:srgbClr val="000000"/>
                      </a:solidFill>
                      <a:latin typeface="Meiryo UI"/>
                    </a:defRPr>
                  </a:pPr>
                  <a:endParaRPr lang="ja-JP"/>
                </a:p>
              </c:txPr>
              <c:showLegendKey val="0"/>
              <c:showVal val="0"/>
              <c:showCatName val="0"/>
              <c:showSerName val="0"/>
              <c:showPercent val="1"/>
              <c:showBubbleSize val="0"/>
            </c:dLbl>
            <c:dLbl>
              <c:idx val="2"/>
              <c:delete val="1"/>
              <c:extLst xmlns:c16r2="http://schemas.microsoft.com/office/drawing/2015/06/chart">
                <c:ext xmlns:c16="http://schemas.microsoft.com/office/drawing/2014/chart" uri="{C3380CC4-5D6E-409C-BE32-E72D297353CC}">
                  <c16:uniqueId val="{00000004-97AB-46C1-9001-4269640A5D7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6-97AB-46C1-9001-4269640A5D7B}"/>
                </c:ext>
                <c:ext xmlns:c15="http://schemas.microsoft.com/office/drawing/2012/chart" uri="{CE6537A1-D6FC-4f65-9D91-7224C49458BB}"/>
              </c:extLst>
            </c:dLbl>
            <c:numFmt formatCode="0%" sourceLinked="0"/>
            <c:spPr>
              <a:noFill/>
              <a:ln>
                <a:noFill/>
              </a:ln>
              <a:effectLst/>
            </c:spPr>
            <c:txPr>
              <a:bodyPr/>
              <a:lstStyle/>
              <a:p>
                <a:pPr>
                  <a:defRPr sz="1600" b="0" i="0" u="none" strike="noStrike" baseline="0">
                    <a:solidFill>
                      <a:srgbClr val="000000"/>
                    </a:solidFill>
                    <a:latin typeface="Meiryo UI"/>
                  </a:defRPr>
                </a:pPr>
                <a:endParaRPr lang="ja-JP"/>
              </a:p>
            </c:txPr>
            <c:showLegendKey val="0"/>
            <c:showVal val="0"/>
            <c:showCatName val="0"/>
            <c:showSerName val="0"/>
            <c:showPercent val="1"/>
            <c:showBubbleSize val="0"/>
            <c:showLeaderLines val="1"/>
            <c:leaderLines>
              <c:spPr>
                <a:ln w="9525" cap="flat">
                  <a:solidFill>
                    <a:srgbClr val="A6A6A6"/>
                  </a:solidFill>
                  <a:prstDash val="solid"/>
                  <a:round/>
                </a:ln>
                <a:effectLst/>
              </c:spPr>
            </c:leaderLines>
            <c:extLst xmlns:c16r2="http://schemas.microsoft.com/office/drawing/2015/06/chart">
              <c:ext xmlns:c15="http://schemas.microsoft.com/office/drawing/2012/chart" uri="{CE6537A1-D6FC-4f65-9D91-7224C49458BB}"/>
            </c:extLst>
          </c:dLbls>
          <c:cat>
            <c:multiLvlStrRef>
              <c:f>Sheet1!$B$1:$E$1</c:f>
            </c:multiLvlStrRef>
          </c:cat>
          <c:val>
            <c:numRef>
              <c:f>Sheet1!$B$2:$E$2</c:f>
              <c:numCache>
                <c:formatCode>General</c:formatCode>
                <c:ptCount val="4"/>
                <c:pt idx="0">
                  <c:v>2.7</c:v>
                </c:pt>
                <c:pt idx="1">
                  <c:v>3.3</c:v>
                </c:pt>
                <c:pt idx="2">
                  <c:v>4</c:v>
                </c:pt>
                <c:pt idx="3">
                  <c:v>0</c:v>
                </c:pt>
              </c:numCache>
            </c:numRef>
          </c:val>
          <c:extLst xmlns:c16r2="http://schemas.microsoft.com/office/drawing/2015/06/chart">
            <c:ext xmlns:c16="http://schemas.microsoft.com/office/drawing/2014/chart" uri="{C3380CC4-5D6E-409C-BE32-E72D297353CC}">
              <c16:uniqueId val="{00000007-97AB-46C1-9001-4269640A5D7B}"/>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2016</c:v>
                </c:pt>
              </c:strCache>
            </c:strRef>
          </c:tx>
          <c:spPr>
            <a:solidFill>
              <a:schemeClr val="tx2"/>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Sheet1!$B$2:$B$21</c:f>
              <c:numCache>
                <c:formatCode>General</c:formatCode>
                <c:ptCount val="20"/>
                <c:pt idx="0">
                  <c:v>0</c:v>
                </c:pt>
                <c:pt idx="1">
                  <c:v>1</c:v>
                </c:pt>
                <c:pt idx="2">
                  <c:v>0</c:v>
                </c:pt>
                <c:pt idx="3">
                  <c:v>0</c:v>
                </c:pt>
                <c:pt idx="4">
                  <c:v>1</c:v>
                </c:pt>
                <c:pt idx="5">
                  <c:v>0</c:v>
                </c:pt>
                <c:pt idx="6">
                  <c:v>0</c:v>
                </c:pt>
                <c:pt idx="7">
                  <c:v>2</c:v>
                </c:pt>
                <c:pt idx="8">
                  <c:v>0</c:v>
                </c:pt>
                <c:pt idx="9">
                  <c:v>0</c:v>
                </c:pt>
                <c:pt idx="10">
                  <c:v>2</c:v>
                </c:pt>
                <c:pt idx="11">
                  <c:v>1</c:v>
                </c:pt>
                <c:pt idx="12">
                  <c:v>5</c:v>
                </c:pt>
                <c:pt idx="13">
                  <c:v>0</c:v>
                </c:pt>
                <c:pt idx="14">
                  <c:v>1</c:v>
                </c:pt>
                <c:pt idx="15">
                  <c:v>1</c:v>
                </c:pt>
                <c:pt idx="16">
                  <c:v>2</c:v>
                </c:pt>
                <c:pt idx="17">
                  <c:v>0</c:v>
                </c:pt>
                <c:pt idx="18">
                  <c:v>0</c:v>
                </c:pt>
                <c:pt idx="19">
                  <c:v>0</c:v>
                </c:pt>
              </c:numCache>
            </c:numRef>
          </c:val>
          <c:extLst xmlns:c16r2="http://schemas.microsoft.com/office/drawing/2015/06/chart">
            <c:ext xmlns:c16="http://schemas.microsoft.com/office/drawing/2014/chart" uri="{C3380CC4-5D6E-409C-BE32-E72D297353CC}">
              <c16:uniqueId val="{00000000-63C5-4423-A307-5E20F1725D88}"/>
            </c:ext>
          </c:extLst>
        </c:ser>
        <c:ser>
          <c:idx val="1"/>
          <c:order val="1"/>
          <c:tx>
            <c:strRef>
              <c:f>Sheet1!$C$1</c:f>
              <c:strCache>
                <c:ptCount val="1"/>
                <c:pt idx="0">
                  <c:v>2017</c:v>
                </c:pt>
              </c:strCache>
            </c:strRef>
          </c:tx>
          <c:spPr>
            <a:solidFill>
              <a:schemeClr val="accent1">
                <a:lumMod val="20000"/>
                <a:lumOff val="80000"/>
              </a:schemeClr>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Sheet1!$C$2:$C$21</c:f>
              <c:numCache>
                <c:formatCode>General</c:formatCode>
                <c:ptCount val="20"/>
                <c:pt idx="0">
                  <c:v>0</c:v>
                </c:pt>
                <c:pt idx="1">
                  <c:v>0</c:v>
                </c:pt>
                <c:pt idx="2">
                  <c:v>0</c:v>
                </c:pt>
                <c:pt idx="3">
                  <c:v>0</c:v>
                </c:pt>
                <c:pt idx="4">
                  <c:v>0</c:v>
                </c:pt>
                <c:pt idx="5">
                  <c:v>0</c:v>
                </c:pt>
                <c:pt idx="6">
                  <c:v>0</c:v>
                </c:pt>
                <c:pt idx="7">
                  <c:v>1</c:v>
                </c:pt>
                <c:pt idx="8">
                  <c:v>0</c:v>
                </c:pt>
                <c:pt idx="9">
                  <c:v>0</c:v>
                </c:pt>
                <c:pt idx="10">
                  <c:v>0</c:v>
                </c:pt>
                <c:pt idx="11">
                  <c:v>1</c:v>
                </c:pt>
                <c:pt idx="12">
                  <c:v>3</c:v>
                </c:pt>
                <c:pt idx="13">
                  <c:v>0</c:v>
                </c:pt>
                <c:pt idx="14">
                  <c:v>1</c:v>
                </c:pt>
                <c:pt idx="15">
                  <c:v>1</c:v>
                </c:pt>
                <c:pt idx="16">
                  <c:v>2</c:v>
                </c:pt>
                <c:pt idx="17">
                  <c:v>0</c:v>
                </c:pt>
                <c:pt idx="18">
                  <c:v>0</c:v>
                </c:pt>
                <c:pt idx="19">
                  <c:v>1</c:v>
                </c:pt>
              </c:numCache>
            </c:numRef>
          </c:val>
          <c:extLst xmlns:c16r2="http://schemas.microsoft.com/office/drawing/2015/06/chart">
            <c:ext xmlns:c16="http://schemas.microsoft.com/office/drawing/2014/chart" uri="{C3380CC4-5D6E-409C-BE32-E72D297353CC}">
              <c16:uniqueId val="{00000001-63C5-4423-A307-5E20F1725D88}"/>
            </c:ext>
          </c:extLst>
        </c:ser>
        <c:dLbls>
          <c:showLegendKey val="0"/>
          <c:showVal val="0"/>
          <c:showCatName val="0"/>
          <c:showSerName val="0"/>
          <c:showPercent val="0"/>
          <c:showBubbleSize val="0"/>
        </c:dLbls>
        <c:gapWidth val="90"/>
        <c:overlap val="100"/>
        <c:axId val="283189056"/>
        <c:axId val="278645400"/>
      </c:barChart>
      <c:catAx>
        <c:axId val="2831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78645400"/>
        <c:crosses val="autoZero"/>
        <c:auto val="1"/>
        <c:lblAlgn val="ctr"/>
        <c:lblOffset val="100"/>
        <c:noMultiLvlLbl val="0"/>
      </c:catAx>
      <c:valAx>
        <c:axId val="278645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3189056"/>
        <c:crosses val="autoZero"/>
        <c:crossBetween val="between"/>
      </c:valAx>
      <c:spPr>
        <a:noFill/>
        <a:ln>
          <a:noFill/>
        </a:ln>
        <a:effectLst/>
      </c:spPr>
    </c:plotArea>
    <c:legend>
      <c:legendPos val="r"/>
      <c:layout>
        <c:manualLayout>
          <c:xMode val="edge"/>
          <c:yMode val="edge"/>
          <c:x val="0.83709861760872328"/>
          <c:y val="8.0632137373844642E-2"/>
          <c:w val="0.14546827659482797"/>
          <c:h val="0.17240555142995809"/>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派遣職員</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Sheet1!$B$2:$B$4</c:f>
              <c:numCache>
                <c:formatCode>General</c:formatCode>
                <c:ptCount val="3"/>
                <c:pt idx="0">
                  <c:v>36</c:v>
                </c:pt>
                <c:pt idx="1">
                  <c:v>76</c:v>
                </c:pt>
                <c:pt idx="2">
                  <c:v>76</c:v>
                </c:pt>
              </c:numCache>
            </c:numRef>
          </c:val>
          <c:extLst xmlns:c16r2="http://schemas.microsoft.com/office/drawing/2015/06/chart">
            <c:ext xmlns:c16="http://schemas.microsoft.com/office/drawing/2014/chart" uri="{C3380CC4-5D6E-409C-BE32-E72D297353CC}">
              <c16:uniqueId val="{00000000-5FC2-4DD0-953D-54B3CDB4E5F7}"/>
            </c:ext>
          </c:extLst>
        </c:ser>
        <c:ser>
          <c:idx val="1"/>
          <c:order val="1"/>
          <c:tx>
            <c:strRef>
              <c:f>Sheet1!$C$1</c:f>
              <c:strCache>
                <c:ptCount val="1"/>
                <c:pt idx="0">
                  <c:v>併任職員</c:v>
                </c:pt>
              </c:strCache>
            </c:strRef>
          </c:tx>
          <c:spPr>
            <a:pattFill prst="ltUpDiag">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Sheet1!$C$2:$C$4</c:f>
              <c:numCache>
                <c:formatCode>General</c:formatCode>
                <c:ptCount val="3"/>
                <c:pt idx="0">
                  <c:v>37</c:v>
                </c:pt>
                <c:pt idx="1">
                  <c:v>247</c:v>
                </c:pt>
                <c:pt idx="2">
                  <c:v>304</c:v>
                </c:pt>
              </c:numCache>
            </c:numRef>
          </c:val>
          <c:extLst xmlns:c16r2="http://schemas.microsoft.com/office/drawing/2015/06/chart">
            <c:ext xmlns:c16="http://schemas.microsoft.com/office/drawing/2014/chart" uri="{C3380CC4-5D6E-409C-BE32-E72D297353CC}">
              <c16:uniqueId val="{00000001-5FC2-4DD0-953D-54B3CDB4E5F7}"/>
            </c:ext>
          </c:extLst>
        </c:ser>
        <c:dLbls>
          <c:showLegendKey val="0"/>
          <c:showVal val="0"/>
          <c:showCatName val="0"/>
          <c:showSerName val="0"/>
          <c:showPercent val="0"/>
          <c:showBubbleSize val="0"/>
        </c:dLbls>
        <c:gapWidth val="219"/>
        <c:overlap val="-27"/>
        <c:axId val="474693856"/>
        <c:axId val="474689152"/>
      </c:barChart>
      <c:catAx>
        <c:axId val="474693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689152"/>
        <c:crosses val="autoZero"/>
        <c:auto val="1"/>
        <c:lblAlgn val="ctr"/>
        <c:lblOffset val="100"/>
        <c:noMultiLvlLbl val="0"/>
      </c:catAx>
      <c:valAx>
        <c:axId val="474689152"/>
        <c:scaling>
          <c:orientation val="minMax"/>
          <c:max val="32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6938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府県</c:v>
                </c:pt>
              </c:strCache>
            </c:strRef>
          </c:tx>
          <c:spPr>
            <a:solidFill>
              <a:schemeClr val="accent1"/>
            </a:solidFill>
            <a:ln>
              <a:noFill/>
            </a:ln>
            <a:effectLst/>
          </c:spPr>
          <c:invertIfNegative val="0"/>
          <c:cat>
            <c:strRef>
              <c:f>Sheet1!$A$2:$A$7</c:f>
              <c:strCache>
                <c:ptCount val="6"/>
                <c:pt idx="0">
                  <c:v>大阪</c:v>
                </c:pt>
                <c:pt idx="1">
                  <c:v>京都</c:v>
                </c:pt>
                <c:pt idx="2">
                  <c:v>神奈川</c:v>
                </c:pt>
                <c:pt idx="3">
                  <c:v>愛知</c:v>
                </c:pt>
                <c:pt idx="4">
                  <c:v>福岡</c:v>
                </c:pt>
                <c:pt idx="5">
                  <c:v>兵庫</c:v>
                </c:pt>
              </c:strCache>
            </c:strRef>
          </c:cat>
          <c:val>
            <c:numRef>
              <c:f>Sheet1!$B$2:$B$7</c:f>
              <c:numCache>
                <c:formatCode>General</c:formatCode>
                <c:ptCount val="6"/>
                <c:pt idx="0">
                  <c:v>60.1</c:v>
                </c:pt>
                <c:pt idx="1">
                  <c:v>35.9</c:v>
                </c:pt>
                <c:pt idx="2">
                  <c:v>14</c:v>
                </c:pt>
                <c:pt idx="3">
                  <c:v>5.9</c:v>
                </c:pt>
                <c:pt idx="4">
                  <c:v>1.3</c:v>
                </c:pt>
                <c:pt idx="5">
                  <c:v>1.3</c:v>
                </c:pt>
              </c:numCache>
            </c:numRef>
          </c:val>
          <c:extLst xmlns:c16r2="http://schemas.microsoft.com/office/drawing/2015/06/chart">
            <c:ext xmlns:c16="http://schemas.microsoft.com/office/drawing/2014/chart" uri="{C3380CC4-5D6E-409C-BE32-E72D297353CC}">
              <c16:uniqueId val="{00000000-B491-499F-9029-D539719A4B96}"/>
            </c:ext>
          </c:extLst>
        </c:ser>
        <c:ser>
          <c:idx val="1"/>
          <c:order val="1"/>
          <c:tx>
            <c:strRef>
              <c:f>Sheet1!$C$1</c:f>
              <c:strCache>
                <c:ptCount val="1"/>
                <c:pt idx="0">
                  <c:v>県庁所在地政令市</c:v>
                </c:pt>
              </c:strCache>
            </c:strRef>
          </c:tx>
          <c:spPr>
            <a:pattFill prst="ltUpDiag">
              <a:fgClr>
                <a:schemeClr val="accent1"/>
              </a:fgClr>
              <a:bgClr>
                <a:schemeClr val="bg1"/>
              </a:bgClr>
            </a:pattFill>
            <a:ln>
              <a:solidFill>
                <a:schemeClr val="accent1"/>
              </a:solidFill>
            </a:ln>
            <a:effectLst/>
          </c:spPr>
          <c:invertIfNegative val="0"/>
          <c:cat>
            <c:strRef>
              <c:f>Sheet1!$A$2:$A$7</c:f>
              <c:strCache>
                <c:ptCount val="6"/>
                <c:pt idx="0">
                  <c:v>大阪</c:v>
                </c:pt>
                <c:pt idx="1">
                  <c:v>京都</c:v>
                </c:pt>
                <c:pt idx="2">
                  <c:v>神奈川</c:v>
                </c:pt>
                <c:pt idx="3">
                  <c:v>愛知</c:v>
                </c:pt>
                <c:pt idx="4">
                  <c:v>福岡</c:v>
                </c:pt>
                <c:pt idx="5">
                  <c:v>兵庫</c:v>
                </c:pt>
              </c:strCache>
            </c:strRef>
          </c:cat>
          <c:val>
            <c:numRef>
              <c:f>Sheet1!$C$2:$C$7</c:f>
              <c:numCache>
                <c:formatCode>General</c:formatCode>
                <c:ptCount val="6"/>
                <c:pt idx="0">
                  <c:v>35.4</c:v>
                </c:pt>
                <c:pt idx="1">
                  <c:v>10.8</c:v>
                </c:pt>
                <c:pt idx="2">
                  <c:v>0.7</c:v>
                </c:pt>
                <c:pt idx="3">
                  <c:v>0.9</c:v>
                </c:pt>
                <c:pt idx="4">
                  <c:v>1.4</c:v>
                </c:pt>
                <c:pt idx="5">
                  <c:v>1.8</c:v>
                </c:pt>
              </c:numCache>
            </c:numRef>
          </c:val>
          <c:extLst xmlns:c16r2="http://schemas.microsoft.com/office/drawing/2015/06/chart">
            <c:ext xmlns:c16="http://schemas.microsoft.com/office/drawing/2014/chart" uri="{C3380CC4-5D6E-409C-BE32-E72D297353CC}">
              <c16:uniqueId val="{00000001-B491-499F-9029-D539719A4B96}"/>
            </c:ext>
          </c:extLst>
        </c:ser>
        <c:dLbls>
          <c:showLegendKey val="0"/>
          <c:showVal val="0"/>
          <c:showCatName val="0"/>
          <c:showSerName val="0"/>
          <c:showPercent val="0"/>
          <c:showBubbleSize val="0"/>
        </c:dLbls>
        <c:gapWidth val="90"/>
        <c:overlap val="-27"/>
        <c:axId val="474692680"/>
        <c:axId val="474694640"/>
      </c:barChart>
      <c:catAx>
        <c:axId val="474692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694640"/>
        <c:crosses val="autoZero"/>
        <c:auto val="1"/>
        <c:lblAlgn val="ctr"/>
        <c:lblOffset val="100"/>
        <c:noMultiLvlLbl val="0"/>
      </c:catAx>
      <c:valAx>
        <c:axId val="47469464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692680"/>
        <c:crosses val="autoZero"/>
        <c:crossBetween val="between"/>
        <c:majorUnit val="20"/>
      </c:valAx>
      <c:spPr>
        <a:noFill/>
        <a:ln>
          <a:noFill/>
        </a:ln>
        <a:effectLst/>
      </c:spPr>
    </c:plotArea>
    <c:legend>
      <c:legendPos val="t"/>
      <c:layout>
        <c:manualLayout>
          <c:xMode val="edge"/>
          <c:yMode val="edge"/>
          <c:x val="0.49820072824553868"/>
          <c:y val="0.10299727982488251"/>
          <c:w val="0.47230183267212866"/>
          <c:h val="0.21710370370370372"/>
        </c:manualLayout>
      </c:layout>
      <c:overlay val="1"/>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Sheet1!$A$2:$A$5</c:f>
              <c:numCache>
                <c:formatCode>General</c:formatCode>
                <c:ptCount val="4"/>
                <c:pt idx="0">
                  <c:v>2017.9</c:v>
                </c:pt>
                <c:pt idx="1">
                  <c:v>2017.11</c:v>
                </c:pt>
                <c:pt idx="2">
                  <c:v>2018.9</c:v>
                </c:pt>
                <c:pt idx="3">
                  <c:v>2018.11</c:v>
                </c:pt>
              </c:numCache>
            </c:numRef>
          </c:cat>
          <c:val>
            <c:numRef>
              <c:f>Sheet1!$B$2:$B$5</c:f>
              <c:numCache>
                <c:formatCode>General</c:formatCode>
                <c:ptCount val="4"/>
                <c:pt idx="0">
                  <c:v>6</c:v>
                </c:pt>
                <c:pt idx="1">
                  <c:v>17</c:v>
                </c:pt>
                <c:pt idx="2">
                  <c:v>50</c:v>
                </c:pt>
                <c:pt idx="3">
                  <c:v>133</c:v>
                </c:pt>
              </c:numCache>
            </c:numRef>
          </c:val>
          <c:extLst xmlns:c16r2="http://schemas.microsoft.com/office/drawing/2015/06/chart">
            <c:ext xmlns:c16="http://schemas.microsoft.com/office/drawing/2014/chart" uri="{C3380CC4-5D6E-409C-BE32-E72D297353CC}">
              <c16:uniqueId val="{00000000-F949-47E6-8207-D496406D4853}"/>
            </c:ext>
          </c:extLst>
        </c:ser>
        <c:dLbls>
          <c:showLegendKey val="0"/>
          <c:showVal val="0"/>
          <c:showCatName val="0"/>
          <c:showSerName val="0"/>
          <c:showPercent val="0"/>
          <c:showBubbleSize val="0"/>
        </c:dLbls>
        <c:gapWidth val="46"/>
        <c:overlap val="-15"/>
        <c:axId val="474687976"/>
        <c:axId val="474689544"/>
      </c:barChart>
      <c:catAx>
        <c:axId val="47468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689544"/>
        <c:crosses val="autoZero"/>
        <c:auto val="1"/>
        <c:lblAlgn val="ctr"/>
        <c:lblOffset val="100"/>
        <c:noMultiLvlLbl val="0"/>
      </c:catAx>
      <c:valAx>
        <c:axId val="474689544"/>
        <c:scaling>
          <c:orientation val="minMax"/>
        </c:scaling>
        <c:delete val="1"/>
        <c:axPos val="l"/>
        <c:numFmt formatCode="General" sourceLinked="1"/>
        <c:majorTickMark val="none"/>
        <c:minorTickMark val="none"/>
        <c:tickLblPos val="nextTo"/>
        <c:crossAx val="4746879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a:noFill/>
            </a:ln>
            <a:effectLst/>
          </c:spPr>
          <c:invertIfNegative val="0"/>
          <c:cat>
            <c:strRef>
              <c:f>'2-3採択状況'!$A$7:$A$16</c:f>
              <c:strCache>
                <c:ptCount val="9"/>
                <c:pt idx="0">
                  <c:v>大阪</c:v>
                </c:pt>
                <c:pt idx="1">
                  <c:v>北海道</c:v>
                </c:pt>
                <c:pt idx="2">
                  <c:v>群馬県</c:v>
                </c:pt>
                <c:pt idx="3">
                  <c:v>千葉県</c:v>
                </c:pt>
                <c:pt idx="4">
                  <c:v>神奈川県</c:v>
                </c:pt>
                <c:pt idx="5">
                  <c:v>富山県</c:v>
                </c:pt>
                <c:pt idx="6">
                  <c:v>静岡県</c:v>
                </c:pt>
                <c:pt idx="7">
                  <c:v>愛知県</c:v>
                </c:pt>
                <c:pt idx="8">
                  <c:v>福岡県</c:v>
                </c:pt>
              </c:strCache>
            </c:strRef>
          </c:cat>
          <c:val>
            <c:numRef>
              <c:f>'2-3採択状況'!$B$7:$B$16</c:f>
              <c:numCache>
                <c:formatCode>#,##0_);[Red]\(#,##0\)</c:formatCode>
                <c:ptCount val="10"/>
                <c:pt idx="0">
                  <c:v>36920</c:v>
                </c:pt>
                <c:pt idx="1">
                  <c:v>4940</c:v>
                </c:pt>
                <c:pt idx="2">
                  <c:v>4940</c:v>
                </c:pt>
                <c:pt idx="3">
                  <c:v>1430</c:v>
                </c:pt>
                <c:pt idx="4">
                  <c:v>1690</c:v>
                </c:pt>
                <c:pt idx="5">
                  <c:v>4160</c:v>
                </c:pt>
                <c:pt idx="6">
                  <c:v>4290</c:v>
                </c:pt>
                <c:pt idx="7">
                  <c:v>1300</c:v>
                </c:pt>
                <c:pt idx="8">
                  <c:v>3120</c:v>
                </c:pt>
                <c:pt idx="9">
                  <c:v>3640</c:v>
                </c:pt>
              </c:numCache>
            </c:numRef>
          </c:val>
          <c:extLst xmlns:c16r2="http://schemas.microsoft.com/office/drawing/2015/06/chart">
            <c:ext xmlns:c16="http://schemas.microsoft.com/office/drawing/2014/chart" uri="{C3380CC4-5D6E-409C-BE32-E72D297353CC}">
              <c16:uniqueId val="{00000000-744D-4AE3-9907-018C8FE684C0}"/>
            </c:ext>
          </c:extLst>
        </c:ser>
        <c:dLbls>
          <c:showLegendKey val="0"/>
          <c:showVal val="0"/>
          <c:showCatName val="0"/>
          <c:showSerName val="0"/>
          <c:showPercent val="0"/>
          <c:showBubbleSize val="0"/>
        </c:dLbls>
        <c:gapWidth val="120"/>
        <c:axId val="475727640"/>
        <c:axId val="475729992"/>
      </c:barChart>
      <c:lineChart>
        <c:grouping val="standard"/>
        <c:varyColors val="0"/>
        <c:ser>
          <c:idx val="1"/>
          <c:order val="1"/>
          <c:spPr>
            <a:ln w="9525" cap="rnd">
              <a:solidFill>
                <a:schemeClr val="tx1"/>
              </a:solidFill>
              <a:round/>
            </a:ln>
            <a:effectLst/>
          </c:spPr>
          <c:marker>
            <c:symbol val="diamond"/>
            <c:size val="5"/>
            <c:spPr>
              <a:solidFill>
                <a:schemeClr val="tx1"/>
              </a:solidFill>
              <a:ln w="9525">
                <a:noFill/>
              </a:ln>
              <a:effectLst/>
            </c:spPr>
          </c:marker>
          <c:cat>
            <c:strRef>
              <c:f>'2-3採択状況'!$A$7:$A$16</c:f>
              <c:strCache>
                <c:ptCount val="9"/>
                <c:pt idx="0">
                  <c:v>大阪</c:v>
                </c:pt>
                <c:pt idx="1">
                  <c:v>北海道</c:v>
                </c:pt>
                <c:pt idx="2">
                  <c:v>群馬県</c:v>
                </c:pt>
                <c:pt idx="3">
                  <c:v>千葉県</c:v>
                </c:pt>
                <c:pt idx="4">
                  <c:v>神奈川県</c:v>
                </c:pt>
                <c:pt idx="5">
                  <c:v>富山県</c:v>
                </c:pt>
                <c:pt idx="6">
                  <c:v>静岡県</c:v>
                </c:pt>
                <c:pt idx="7">
                  <c:v>愛知県</c:v>
                </c:pt>
                <c:pt idx="8">
                  <c:v>福岡県</c:v>
                </c:pt>
              </c:strCache>
            </c:strRef>
          </c:cat>
          <c:val>
            <c:numRef>
              <c:f>'2-3採択状況'!$C$7:$C$16</c:f>
              <c:numCache>
                <c:formatCode>General</c:formatCode>
                <c:ptCount val="10"/>
                <c:pt idx="0">
                  <c:v>26</c:v>
                </c:pt>
                <c:pt idx="1">
                  <c:v>3</c:v>
                </c:pt>
                <c:pt idx="2">
                  <c:v>3</c:v>
                </c:pt>
                <c:pt idx="3">
                  <c:v>1</c:v>
                </c:pt>
                <c:pt idx="4">
                  <c:v>1</c:v>
                </c:pt>
                <c:pt idx="5">
                  <c:v>3</c:v>
                </c:pt>
                <c:pt idx="6">
                  <c:v>2</c:v>
                </c:pt>
                <c:pt idx="7">
                  <c:v>1</c:v>
                </c:pt>
                <c:pt idx="8">
                  <c:v>2</c:v>
                </c:pt>
                <c:pt idx="9">
                  <c:v>2</c:v>
                </c:pt>
              </c:numCache>
            </c:numRef>
          </c:val>
          <c:smooth val="0"/>
          <c:extLst xmlns:c16r2="http://schemas.microsoft.com/office/drawing/2015/06/chart">
            <c:ext xmlns:c16="http://schemas.microsoft.com/office/drawing/2014/chart" uri="{C3380CC4-5D6E-409C-BE32-E72D297353CC}">
              <c16:uniqueId val="{00000001-744D-4AE3-9907-018C8FE684C0}"/>
            </c:ext>
          </c:extLst>
        </c:ser>
        <c:dLbls>
          <c:showLegendKey val="0"/>
          <c:showVal val="0"/>
          <c:showCatName val="0"/>
          <c:showSerName val="0"/>
          <c:showPercent val="0"/>
          <c:showBubbleSize val="0"/>
        </c:dLbls>
        <c:marker val="1"/>
        <c:smooth val="0"/>
        <c:axId val="475726856"/>
        <c:axId val="475731168"/>
      </c:lineChart>
      <c:catAx>
        <c:axId val="47572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729992"/>
        <c:crosses val="autoZero"/>
        <c:auto val="1"/>
        <c:lblAlgn val="ctr"/>
        <c:lblOffset val="100"/>
        <c:noMultiLvlLbl val="0"/>
      </c:catAx>
      <c:valAx>
        <c:axId val="475729992"/>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727640"/>
        <c:crosses val="autoZero"/>
        <c:crossBetween val="between"/>
      </c:valAx>
      <c:valAx>
        <c:axId val="4757311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726856"/>
        <c:crosses val="max"/>
        <c:crossBetween val="between"/>
      </c:valAx>
      <c:catAx>
        <c:axId val="475726856"/>
        <c:scaling>
          <c:orientation val="minMax"/>
        </c:scaling>
        <c:delete val="1"/>
        <c:axPos val="b"/>
        <c:numFmt formatCode="General" sourceLinked="1"/>
        <c:majorTickMark val="out"/>
        <c:minorTickMark val="none"/>
        <c:tickLblPos val="nextTo"/>
        <c:crossAx val="4757311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管理戸数</c:v>
                </c:pt>
              </c:strCache>
            </c:strRef>
          </c:tx>
          <c:spPr>
            <a:solidFill>
              <a:schemeClr val="accent1"/>
            </a:solidFill>
            <a:ln>
              <a:noFill/>
            </a:ln>
            <a:effectLst/>
            <a:sp3d/>
          </c:spPr>
          <c:invertIfNegative val="0"/>
          <c:cat>
            <c:strRef>
              <c:f>Sheet1!$A$2:$A$3</c:f>
              <c:strCache>
                <c:ptCount val="2"/>
                <c:pt idx="0">
                  <c:v>市営住宅</c:v>
                </c:pt>
                <c:pt idx="1">
                  <c:v>府営住宅</c:v>
                </c:pt>
              </c:strCache>
            </c:strRef>
          </c:cat>
          <c:val>
            <c:numRef>
              <c:f>Sheet1!$B$2:$B$3</c:f>
              <c:numCache>
                <c:formatCode>General</c:formatCode>
                <c:ptCount val="2"/>
                <c:pt idx="0">
                  <c:v>100610</c:v>
                </c:pt>
                <c:pt idx="1">
                  <c:v>15195</c:v>
                </c:pt>
              </c:numCache>
            </c:numRef>
          </c:val>
          <c:extLst xmlns:c16r2="http://schemas.microsoft.com/office/drawing/2015/06/chart">
            <c:ext xmlns:c16="http://schemas.microsoft.com/office/drawing/2014/chart" uri="{C3380CC4-5D6E-409C-BE32-E72D297353CC}">
              <c16:uniqueId val="{00000000-146E-4E4B-88E0-165A01D292F2}"/>
            </c:ext>
          </c:extLst>
        </c:ser>
        <c:dLbls>
          <c:showLegendKey val="0"/>
          <c:showVal val="0"/>
          <c:showCatName val="0"/>
          <c:showSerName val="0"/>
          <c:showPercent val="0"/>
          <c:showBubbleSize val="0"/>
        </c:dLbls>
        <c:gapWidth val="150"/>
        <c:shape val="box"/>
        <c:axId val="475726072"/>
        <c:axId val="475729208"/>
        <c:axId val="0"/>
      </c:bar3DChart>
      <c:catAx>
        <c:axId val="475726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5729208"/>
        <c:crosses val="autoZero"/>
        <c:auto val="1"/>
        <c:lblAlgn val="ctr"/>
        <c:lblOffset val="100"/>
        <c:noMultiLvlLbl val="0"/>
      </c:catAx>
      <c:valAx>
        <c:axId val="475729208"/>
        <c:scaling>
          <c:orientation val="minMax"/>
          <c:max val="110000"/>
          <c:min val="0"/>
        </c:scaling>
        <c:delete val="1"/>
        <c:axPos val="l"/>
        <c:numFmt formatCode="General" sourceLinked="1"/>
        <c:majorTickMark val="out"/>
        <c:minorTickMark val="none"/>
        <c:tickLblPos val="nextTo"/>
        <c:crossAx val="475726072"/>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学部</c:v>
                </c:pt>
              </c:strCache>
            </c:strRef>
          </c:tx>
          <c:spPr>
            <a:solidFill>
              <a:schemeClr val="bg1">
                <a:lumMod val="50000"/>
              </a:schemeClr>
            </a:solidFill>
            <a:ln>
              <a:solidFill>
                <a:schemeClr val="tx1">
                  <a:lumMod val="75000"/>
                  <a:lumOff val="25000"/>
                </a:schemeClr>
              </a:solidFill>
            </a:ln>
          </c:spPr>
          <c:invertIfNegative val="0"/>
          <c:cat>
            <c:strRef>
              <c:f>Sheet1!$A$2:$A$10</c:f>
              <c:strCache>
                <c:ptCount val="9"/>
                <c:pt idx="0">
                  <c:v>首都大学</c:v>
                </c:pt>
                <c:pt idx="1">
                  <c:v>大阪府立</c:v>
                </c:pt>
                <c:pt idx="2">
                  <c:v>大阪市立</c:v>
                </c:pt>
                <c:pt idx="4">
                  <c:v>新大学</c:v>
                </c:pt>
                <c:pt idx="6">
                  <c:v>神戸大学</c:v>
                </c:pt>
                <c:pt idx="7">
                  <c:v>大阪大学</c:v>
                </c:pt>
                <c:pt idx="8">
                  <c:v>京都大学</c:v>
                </c:pt>
              </c:strCache>
            </c:strRef>
          </c:cat>
          <c:val>
            <c:numRef>
              <c:f>Sheet1!$B$2:$B$10</c:f>
              <c:numCache>
                <c:formatCode>General</c:formatCode>
                <c:ptCount val="9"/>
                <c:pt idx="0" formatCode="#,##0">
                  <c:v>6883</c:v>
                </c:pt>
                <c:pt idx="1">
                  <c:v>5910</c:v>
                </c:pt>
                <c:pt idx="2" formatCode="#,##0">
                  <c:v>6595</c:v>
                </c:pt>
                <c:pt idx="4">
                  <c:v>12505</c:v>
                </c:pt>
                <c:pt idx="6" formatCode="#,##0">
                  <c:v>11596</c:v>
                </c:pt>
                <c:pt idx="7" formatCode="#,##0">
                  <c:v>15250</c:v>
                </c:pt>
                <c:pt idx="8">
                  <c:v>13117</c:v>
                </c:pt>
              </c:numCache>
            </c:numRef>
          </c:val>
          <c:extLst xmlns:c16r2="http://schemas.microsoft.com/office/drawing/2015/06/chart">
            <c:ext xmlns:c16="http://schemas.microsoft.com/office/drawing/2014/chart" uri="{C3380CC4-5D6E-409C-BE32-E72D297353CC}">
              <c16:uniqueId val="{00000000-8DE5-4C00-9663-79F661613ED3}"/>
            </c:ext>
          </c:extLst>
        </c:ser>
        <c:ser>
          <c:idx val="1"/>
          <c:order val="1"/>
          <c:tx>
            <c:strRef>
              <c:f>Sheet1!$C$1</c:f>
              <c:strCache>
                <c:ptCount val="1"/>
                <c:pt idx="0">
                  <c:v>院</c:v>
                </c:pt>
              </c:strCache>
            </c:strRef>
          </c:tx>
          <c:spPr>
            <a:solidFill>
              <a:schemeClr val="bg1">
                <a:lumMod val="85000"/>
              </a:schemeClr>
            </a:solidFill>
            <a:ln>
              <a:solidFill>
                <a:schemeClr val="tx1">
                  <a:lumMod val="75000"/>
                  <a:lumOff val="25000"/>
                </a:schemeClr>
              </a:solidFill>
            </a:ln>
          </c:spPr>
          <c:invertIfNegative val="0"/>
          <c:cat>
            <c:strRef>
              <c:f>Sheet1!$A$2:$A$10</c:f>
              <c:strCache>
                <c:ptCount val="9"/>
                <c:pt idx="0">
                  <c:v>首都大学</c:v>
                </c:pt>
                <c:pt idx="1">
                  <c:v>大阪府立</c:v>
                </c:pt>
                <c:pt idx="2">
                  <c:v>大阪市立</c:v>
                </c:pt>
                <c:pt idx="4">
                  <c:v>新大学</c:v>
                </c:pt>
                <c:pt idx="6">
                  <c:v>神戸大学</c:v>
                </c:pt>
                <c:pt idx="7">
                  <c:v>大阪大学</c:v>
                </c:pt>
                <c:pt idx="8">
                  <c:v>京都大学</c:v>
                </c:pt>
              </c:strCache>
            </c:strRef>
          </c:cat>
          <c:val>
            <c:numRef>
              <c:f>Sheet1!$C$2:$C$10</c:f>
              <c:numCache>
                <c:formatCode>General</c:formatCode>
                <c:ptCount val="9"/>
                <c:pt idx="0" formatCode="#,##0">
                  <c:v>2193</c:v>
                </c:pt>
                <c:pt idx="1">
                  <c:v>1814</c:v>
                </c:pt>
                <c:pt idx="2" formatCode="#,##0">
                  <c:v>1652</c:v>
                </c:pt>
                <c:pt idx="4">
                  <c:v>3466</c:v>
                </c:pt>
                <c:pt idx="6">
                  <c:v>4660</c:v>
                </c:pt>
                <c:pt idx="7">
                  <c:v>8054</c:v>
                </c:pt>
                <c:pt idx="8">
                  <c:v>8657</c:v>
                </c:pt>
              </c:numCache>
            </c:numRef>
          </c:val>
          <c:extLst xmlns:c16r2="http://schemas.microsoft.com/office/drawing/2015/06/chart">
            <c:ext xmlns:c16="http://schemas.microsoft.com/office/drawing/2014/chart" uri="{C3380CC4-5D6E-409C-BE32-E72D297353CC}">
              <c16:uniqueId val="{00000001-8DE5-4C00-9663-79F661613ED3}"/>
            </c:ext>
          </c:extLst>
        </c:ser>
        <c:dLbls>
          <c:showLegendKey val="0"/>
          <c:showVal val="0"/>
          <c:showCatName val="0"/>
          <c:showSerName val="0"/>
          <c:showPercent val="0"/>
          <c:showBubbleSize val="0"/>
        </c:dLbls>
        <c:gapWidth val="60"/>
        <c:overlap val="100"/>
        <c:axId val="475730776"/>
        <c:axId val="475732344"/>
      </c:barChart>
      <c:catAx>
        <c:axId val="475730776"/>
        <c:scaling>
          <c:orientation val="minMax"/>
        </c:scaling>
        <c:delete val="0"/>
        <c:axPos val="b"/>
        <c:numFmt formatCode="General" sourceLinked="0"/>
        <c:majorTickMark val="out"/>
        <c:minorTickMark val="none"/>
        <c:tickLblPos val="nextTo"/>
        <c:crossAx val="475732344"/>
        <c:crosses val="autoZero"/>
        <c:auto val="1"/>
        <c:lblAlgn val="ctr"/>
        <c:lblOffset val="100"/>
        <c:noMultiLvlLbl val="0"/>
      </c:catAx>
      <c:valAx>
        <c:axId val="47573234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475730776"/>
        <c:crosses val="autoZero"/>
        <c:crossBetween val="between"/>
      </c:val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339</a:t>
            </a:fld>
            <a:endParaRPr kumimoji="1" lang="ja-JP" altLang="en-US"/>
          </a:p>
        </p:txBody>
      </p:sp>
    </p:spTree>
    <p:extLst>
      <p:ext uri="{BB962C8B-B14F-4D97-AF65-F5344CB8AC3E}">
        <p14:creationId xmlns:p14="http://schemas.microsoft.com/office/powerpoint/2010/main" val="324494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367</a:t>
            </a:fld>
            <a:endParaRPr kumimoji="1" lang="ja-JP" altLang="en-US"/>
          </a:p>
        </p:txBody>
      </p:sp>
    </p:spTree>
    <p:extLst>
      <p:ext uri="{BB962C8B-B14F-4D97-AF65-F5344CB8AC3E}">
        <p14:creationId xmlns:p14="http://schemas.microsoft.com/office/powerpoint/2010/main" val="159785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375</a:t>
            </a:fld>
            <a:endParaRPr kumimoji="1" lang="ja-JP" altLang="en-US"/>
          </a:p>
        </p:txBody>
      </p:sp>
    </p:spTree>
    <p:extLst>
      <p:ext uri="{BB962C8B-B14F-4D97-AF65-F5344CB8AC3E}">
        <p14:creationId xmlns:p14="http://schemas.microsoft.com/office/powerpoint/2010/main" val="385896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376</a:t>
            </a:fld>
            <a:endParaRPr kumimoji="1" lang="ja-JP" altLang="en-US"/>
          </a:p>
        </p:txBody>
      </p:sp>
    </p:spTree>
    <p:extLst>
      <p:ext uri="{BB962C8B-B14F-4D97-AF65-F5344CB8AC3E}">
        <p14:creationId xmlns:p14="http://schemas.microsoft.com/office/powerpoint/2010/main" val="237127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378</a:t>
            </a:fld>
            <a:endParaRPr kumimoji="1" lang="ja-JP" altLang="en-US"/>
          </a:p>
        </p:txBody>
      </p:sp>
    </p:spTree>
    <p:extLst>
      <p:ext uri="{BB962C8B-B14F-4D97-AF65-F5344CB8AC3E}">
        <p14:creationId xmlns:p14="http://schemas.microsoft.com/office/powerpoint/2010/main" val="67272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379</a:t>
            </a:fld>
            <a:endParaRPr kumimoji="1" lang="ja-JP" altLang="en-US"/>
          </a:p>
        </p:txBody>
      </p:sp>
    </p:spTree>
    <p:extLst>
      <p:ext uri="{BB962C8B-B14F-4D97-AF65-F5344CB8AC3E}">
        <p14:creationId xmlns:p14="http://schemas.microsoft.com/office/powerpoint/2010/main" val="213302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380</a:t>
            </a:fld>
            <a:endParaRPr kumimoji="1" lang="ja-JP" altLang="en-US"/>
          </a:p>
        </p:txBody>
      </p:sp>
    </p:spTree>
    <p:extLst>
      <p:ext uri="{BB962C8B-B14F-4D97-AF65-F5344CB8AC3E}">
        <p14:creationId xmlns:p14="http://schemas.microsoft.com/office/powerpoint/2010/main" val="197219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385</a:t>
            </a:fld>
            <a:endParaRPr kumimoji="1" lang="ja-JP" altLang="en-US"/>
          </a:p>
        </p:txBody>
      </p:sp>
    </p:spTree>
    <p:extLst>
      <p:ext uri="{BB962C8B-B14F-4D97-AF65-F5344CB8AC3E}">
        <p14:creationId xmlns:p14="http://schemas.microsoft.com/office/powerpoint/2010/main" val="207178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388</a:t>
            </a:fld>
            <a:endParaRPr kumimoji="1" lang="ja-JP" altLang="en-US"/>
          </a:p>
        </p:txBody>
      </p:sp>
    </p:spTree>
    <p:extLst>
      <p:ext uri="{BB962C8B-B14F-4D97-AF65-F5344CB8AC3E}">
        <p14:creationId xmlns:p14="http://schemas.microsoft.com/office/powerpoint/2010/main" val="123650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391</a:t>
            </a:fld>
            <a:endParaRPr kumimoji="1" lang="ja-JP" altLang="en-US"/>
          </a:p>
        </p:txBody>
      </p:sp>
    </p:spTree>
    <p:extLst>
      <p:ext uri="{BB962C8B-B14F-4D97-AF65-F5344CB8AC3E}">
        <p14:creationId xmlns:p14="http://schemas.microsoft.com/office/powerpoint/2010/main" val="30540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394</a:t>
            </a:fld>
            <a:endParaRPr kumimoji="1" lang="ja-JP" altLang="en-US"/>
          </a:p>
        </p:txBody>
      </p:sp>
    </p:spTree>
    <p:extLst>
      <p:ext uri="{BB962C8B-B14F-4D97-AF65-F5344CB8AC3E}">
        <p14:creationId xmlns:p14="http://schemas.microsoft.com/office/powerpoint/2010/main" val="15195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340</a:t>
            </a:fld>
            <a:endParaRPr kumimoji="1" lang="ja-JP" altLang="en-US"/>
          </a:p>
        </p:txBody>
      </p:sp>
    </p:spTree>
    <p:extLst>
      <p:ext uri="{BB962C8B-B14F-4D97-AF65-F5344CB8AC3E}">
        <p14:creationId xmlns:p14="http://schemas.microsoft.com/office/powerpoint/2010/main" val="178833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397</a:t>
            </a:fld>
            <a:endParaRPr kumimoji="1" lang="ja-JP" altLang="en-US"/>
          </a:p>
        </p:txBody>
      </p:sp>
    </p:spTree>
    <p:extLst>
      <p:ext uri="{BB962C8B-B14F-4D97-AF65-F5344CB8AC3E}">
        <p14:creationId xmlns:p14="http://schemas.microsoft.com/office/powerpoint/2010/main" val="370208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398</a:t>
            </a:fld>
            <a:endParaRPr kumimoji="1" lang="ja-JP" altLang="en-US"/>
          </a:p>
        </p:txBody>
      </p:sp>
    </p:spTree>
    <p:extLst>
      <p:ext uri="{BB962C8B-B14F-4D97-AF65-F5344CB8AC3E}">
        <p14:creationId xmlns:p14="http://schemas.microsoft.com/office/powerpoint/2010/main" val="267022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399</a:t>
            </a:fld>
            <a:endParaRPr kumimoji="1" lang="ja-JP" altLang="en-US"/>
          </a:p>
        </p:txBody>
      </p:sp>
    </p:spTree>
    <p:extLst>
      <p:ext uri="{BB962C8B-B14F-4D97-AF65-F5344CB8AC3E}">
        <p14:creationId xmlns:p14="http://schemas.microsoft.com/office/powerpoint/2010/main" val="1657301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400</a:t>
            </a:fld>
            <a:endParaRPr kumimoji="1" lang="ja-JP" altLang="en-US"/>
          </a:p>
        </p:txBody>
      </p:sp>
    </p:spTree>
    <p:extLst>
      <p:ext uri="{BB962C8B-B14F-4D97-AF65-F5344CB8AC3E}">
        <p14:creationId xmlns:p14="http://schemas.microsoft.com/office/powerpoint/2010/main" val="3644614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9432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5136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341</a:t>
            </a:fld>
            <a:endParaRPr kumimoji="1" lang="ja-JP" altLang="en-US"/>
          </a:p>
        </p:txBody>
      </p:sp>
    </p:spTree>
    <p:extLst>
      <p:ext uri="{BB962C8B-B14F-4D97-AF65-F5344CB8AC3E}">
        <p14:creationId xmlns:p14="http://schemas.microsoft.com/office/powerpoint/2010/main" val="71207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342</a:t>
            </a:fld>
            <a:endParaRPr kumimoji="1" lang="ja-JP" altLang="en-US"/>
          </a:p>
        </p:txBody>
      </p:sp>
    </p:spTree>
    <p:extLst>
      <p:ext uri="{BB962C8B-B14F-4D97-AF65-F5344CB8AC3E}">
        <p14:creationId xmlns:p14="http://schemas.microsoft.com/office/powerpoint/2010/main" val="10316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349</a:t>
            </a:fld>
            <a:endParaRPr kumimoji="1" lang="ja-JP" altLang="en-US"/>
          </a:p>
        </p:txBody>
      </p:sp>
    </p:spTree>
    <p:extLst>
      <p:ext uri="{BB962C8B-B14F-4D97-AF65-F5344CB8AC3E}">
        <p14:creationId xmlns:p14="http://schemas.microsoft.com/office/powerpoint/2010/main" val="25524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033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55838" y="9440647"/>
            <a:ext cx="2949787" cy="498692"/>
          </a:xfrm>
          <a:prstGeom prst="rect">
            <a:avLst/>
          </a:prstGeom>
        </p:spPr>
        <p:txBody>
          <a:bodyPr/>
          <a:lstStyle/>
          <a:p>
            <a:fld id="{54E77E6D-4318-4181-B329-ED3A8DAEF872}" type="slidenum">
              <a:rPr kumimoji="1" lang="ja-JP" altLang="en-US" smtClean="0"/>
              <a:pPr/>
              <a:t>356</a:t>
            </a:fld>
            <a:endParaRPr kumimoji="1" lang="ja-JP" altLang="en-US"/>
          </a:p>
        </p:txBody>
      </p:sp>
    </p:spTree>
    <p:extLst>
      <p:ext uri="{BB962C8B-B14F-4D97-AF65-F5344CB8AC3E}">
        <p14:creationId xmlns:p14="http://schemas.microsoft.com/office/powerpoint/2010/main" val="139383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55838" y="9440647"/>
            <a:ext cx="2949787" cy="498692"/>
          </a:xfrm>
          <a:prstGeom prst="rect">
            <a:avLst/>
          </a:prstGeom>
        </p:spPr>
        <p:txBody>
          <a:bodyPr/>
          <a:lstStyle/>
          <a:p>
            <a:fld id="{54E77E6D-4318-4181-B329-ED3A8DAEF872}" type="slidenum">
              <a:rPr kumimoji="1" lang="ja-JP" altLang="en-US" smtClean="0"/>
              <a:pPr/>
              <a:t>357</a:t>
            </a:fld>
            <a:endParaRPr kumimoji="1" lang="ja-JP" altLang="en-US"/>
          </a:p>
        </p:txBody>
      </p:sp>
    </p:spTree>
    <p:extLst>
      <p:ext uri="{BB962C8B-B14F-4D97-AF65-F5344CB8AC3E}">
        <p14:creationId xmlns:p14="http://schemas.microsoft.com/office/powerpoint/2010/main" val="4135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365</a:t>
            </a:fld>
            <a:endParaRPr kumimoji="1" lang="ja-JP" altLang="en-US"/>
          </a:p>
        </p:txBody>
      </p:sp>
    </p:spTree>
    <p:extLst>
      <p:ext uri="{BB962C8B-B14F-4D97-AF65-F5344CB8AC3E}">
        <p14:creationId xmlns:p14="http://schemas.microsoft.com/office/powerpoint/2010/main" val="110912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7.png"/><Relationship Id="rId3" Type="http://schemas.openxmlformats.org/officeDocument/2006/relationships/image" Target="../media/image12.png"/><Relationship Id="rId21"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15.png"/><Relationship Id="rId2" Type="http://schemas.openxmlformats.org/officeDocument/2006/relationships/image" Target="../media/image11.png"/><Relationship Id="rId16" Type="http://schemas.openxmlformats.org/officeDocument/2006/relationships/image" Target="../media/image29.png"/><Relationship Id="rId20" Type="http://schemas.openxmlformats.org/officeDocument/2006/relationships/image" Target="../media/image32.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6.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5.png"/><Relationship Id="rId28" Type="http://schemas.openxmlformats.org/officeDocument/2006/relationships/image" Target="../media/image14.png"/><Relationship Id="rId10" Type="http://schemas.openxmlformats.org/officeDocument/2006/relationships/image" Target="../media/image23.png"/><Relationship Id="rId19"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png"/><Relationship Id="rId27" Type="http://schemas.openxmlformats.org/officeDocument/2006/relationships/image" Target="../media/image38.png"/><Relationship Id="rId30"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hart" Target="../charts/chart1.xm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6.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6326" y="3036384"/>
            <a:ext cx="3261584" cy="546970"/>
          </a:xfrm>
          <a:prstGeom prst="rect">
            <a:avLst/>
          </a:prstGeom>
          <a:noFill/>
        </p:spPr>
        <p:txBody>
          <a:bodyPr wrap="square" lIns="27000" tIns="27000" rIns="27000" bIns="27000" rtlCol="0" anchor="ctr" anchorCtr="0">
            <a:spAutoFit/>
          </a:bodyPr>
          <a:lstStyle/>
          <a:p>
            <a:pPr algn="ctr"/>
            <a:r>
              <a:rPr lang="ja-JP" altLang="en-US" sz="3200" dirty="0" smtClean="0">
                <a:latin typeface="Meiryo UI" panose="020B0604030504040204" pitchFamily="50" charset="-128"/>
                <a:ea typeface="Meiryo UI" panose="020B0604030504040204" pitchFamily="50" charset="-128"/>
              </a:rPr>
              <a:t>１</a:t>
            </a:r>
            <a:r>
              <a:rPr lang="en-US" altLang="ja-JP" sz="3200" dirty="0" smtClean="0">
                <a:latin typeface="Meiryo UI" panose="020B0604030504040204" pitchFamily="50" charset="-128"/>
                <a:ea typeface="Meiryo UI" panose="020B0604030504040204" pitchFamily="50" charset="-128"/>
              </a:rPr>
              <a:t>5</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市町村連携</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338</a:t>
            </a:fld>
            <a:endParaRPr lang="ja-JP" altLang="en-US"/>
          </a:p>
        </p:txBody>
      </p:sp>
    </p:spTree>
    <p:extLst>
      <p:ext uri="{BB962C8B-B14F-4D97-AF65-F5344CB8AC3E}">
        <p14:creationId xmlns:p14="http://schemas.microsoft.com/office/powerpoint/2010/main" val="450058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7516029"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府と府内市町村とのパートナーシップ強化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51745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57263" y="597446"/>
            <a:ext cx="8603089" cy="427766"/>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大阪府と府内市町村がパートナーシップを強化し、共通する課題の解決に向けた取組を強力に推進</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9512" y="1052736"/>
            <a:ext cx="5926830"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　大阪府域地方税徴収機構の設置・運営（</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34114" y="1779512"/>
            <a:ext cx="8899462" cy="1077218"/>
          </a:xfrm>
          <a:prstGeom prst="rect">
            <a:avLst/>
          </a:prstGeom>
          <a:solidFill>
            <a:schemeClr val="bg1"/>
          </a:solid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概　要</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府</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と府内市町村の地方税滞納額は</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年度末時点で</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940</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上っていた。</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月に豊能地域</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市</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町　</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の首長から、府知事あてに「地方税徴収機構設置検討を求める要望書」の提出もあり、</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月から府内</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町村と検討を重ね、個人住民税をはじめとした税収の確保と、徴収技術の向上を図るため、</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月から「大</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阪府域地方税徴収機構」を設置</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34114" y="2863831"/>
            <a:ext cx="1664920" cy="292388"/>
          </a:xfrm>
          <a:prstGeom prst="rect">
            <a:avLst/>
          </a:prstGeom>
          <a:noFill/>
        </p:spPr>
        <p:txBody>
          <a:bodyPr wrap="square" rtlCol="0">
            <a:spAutoFit/>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運営</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体制</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nvPr>
        </p:nvGraphicFramePr>
        <p:xfrm>
          <a:off x="5326829" y="5900463"/>
          <a:ext cx="3527779" cy="784080"/>
        </p:xfrm>
        <a:graphic>
          <a:graphicData uri="http://schemas.openxmlformats.org/drawingml/2006/table">
            <a:tbl>
              <a:tblPr firstRow="1" bandRow="1">
                <a:tableStyleId>{5C22544A-7EE6-4342-B048-85BDC9FD1C3A}</a:tableStyleId>
              </a:tblPr>
              <a:tblGrid>
                <a:gridCol w="1001275">
                  <a:extLst>
                    <a:ext uri="{9D8B030D-6E8A-4147-A177-3AD203B41FA5}">
                      <a16:colId xmlns:a16="http://schemas.microsoft.com/office/drawing/2014/main" xmlns="" val="3605798700"/>
                    </a:ext>
                  </a:extLst>
                </a:gridCol>
                <a:gridCol w="1231104">
                  <a:extLst>
                    <a:ext uri="{9D8B030D-6E8A-4147-A177-3AD203B41FA5}">
                      <a16:colId xmlns:a16="http://schemas.microsoft.com/office/drawing/2014/main" xmlns="" val="1274440771"/>
                    </a:ext>
                  </a:extLst>
                </a:gridCol>
                <a:gridCol w="1295400">
                  <a:extLst>
                    <a:ext uri="{9D8B030D-6E8A-4147-A177-3AD203B41FA5}">
                      <a16:colId xmlns:a16="http://schemas.microsoft.com/office/drawing/2014/main" xmlns="" val="3665805224"/>
                    </a:ext>
                  </a:extLst>
                </a:gridCol>
              </a:tblGrid>
              <a:tr h="143168">
                <a:tc>
                  <a:txBody>
                    <a:bodyPr/>
                    <a:lstStyle/>
                    <a:p>
                      <a:pPr algn="ctr"/>
                      <a:endParaRPr kumimoji="1" lang="ja-JP" altLang="en-US" sz="105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引継税額</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直接徴収額</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9016294"/>
                  </a:ext>
                </a:extLst>
              </a:tr>
              <a:tr h="143168">
                <a:tc>
                  <a:txBody>
                    <a:bodyPr/>
                    <a:lstStyle/>
                    <a:p>
                      <a:pPr algn="ctr"/>
                      <a:r>
                        <a:rPr kumimoji="1" lang="en-US" altLang="ja-JP" sz="1050" b="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３３億７千万円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１２億４千万円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3273436"/>
                  </a:ext>
                </a:extLst>
              </a:tr>
              <a:tr h="143168">
                <a:tc>
                  <a:txBody>
                    <a:bodyPr/>
                    <a:lstStyle/>
                    <a:p>
                      <a:pPr algn="ctr"/>
                      <a:r>
                        <a:rPr kumimoji="1" lang="en-US" altLang="ja-JP" sz="1050" b="0"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３２億７千万円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１６億１千万円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0966607"/>
                  </a:ext>
                </a:extLst>
              </a:tr>
              <a:tr h="143168">
                <a:tc>
                  <a:txBody>
                    <a:bodyPr/>
                    <a:lstStyle/>
                    <a:p>
                      <a:pPr algn="ctr"/>
                      <a:r>
                        <a:rPr kumimoji="1" lang="en-US" altLang="ja-JP" sz="1050" b="0" dirty="0" smtClean="0">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２７億１千万円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rPr>
                        <a:t>１５億円</a:t>
                      </a:r>
                      <a:endParaRPr kumimoji="1" lang="ja-JP" altLang="en-US" sz="10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6" name="テキスト ボックス 25"/>
          <p:cNvSpPr txBox="1"/>
          <p:nvPr/>
        </p:nvSpPr>
        <p:spPr>
          <a:xfrm>
            <a:off x="5642535" y="2666715"/>
            <a:ext cx="2960333" cy="276999"/>
          </a:xfrm>
          <a:prstGeom prst="rect">
            <a:avLst/>
          </a:prstGeom>
          <a:solidFill>
            <a:schemeClr val="bg1"/>
          </a:solidFill>
        </p:spPr>
        <p:txBody>
          <a:bodyPr wrap="square" rtlCol="0">
            <a:spAutoFit/>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2018.4.1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現在　府及び</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町</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30741" y="5481954"/>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の効果</a:t>
            </a:r>
            <a:endParaRPr kumimoji="1" lang="ja-JP" altLang="en-US" sz="16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1520" y="1412075"/>
            <a:ext cx="1173719"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79513" y="5850277"/>
            <a:ext cx="4979172" cy="892552"/>
          </a:xfrm>
          <a:prstGeom prst="rect">
            <a:avLst/>
          </a:prstGeom>
          <a:solidFill>
            <a:schemeClr val="bg1"/>
          </a:solid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 機構発足当初は</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27</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市町の参加であったが、</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年度には</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30</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市町</a:t>
            </a:r>
            <a:endParaRPr lang="en-US" altLang="ja-JP" sz="13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の参加となり、継続設置となった</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2018</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年度からは</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34</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市町が参加する</a:t>
            </a:r>
            <a:endParaRPr lang="en-US" altLang="ja-JP" sz="13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こととなった。　引き続き税収の確保に努め、</a:t>
            </a:r>
            <a:r>
              <a:rPr lang="en-US" altLang="ja-JP" sz="1300" dirty="0" smtClean="0">
                <a:latin typeface="Meiryo UI" panose="020B0604030504040204" pitchFamily="50" charset="-128"/>
                <a:ea typeface="Meiryo UI" panose="020B0604030504040204" pitchFamily="50" charset="-128"/>
                <a:cs typeface="メイリオ" panose="020B0604030504040204" pitchFamily="50" charset="-128"/>
              </a:rPr>
              <a:t>OJT</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等を通じた市町職員の</a:t>
            </a:r>
            <a:endParaRPr lang="en-US" altLang="ja-JP" sz="13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メイリオ" panose="020B0604030504040204" pitchFamily="50" charset="-128"/>
              </a:rPr>
              <a:t>徴収技術の向上を図っていく。</a:t>
            </a:r>
            <a:endParaRPr lang="en-US" altLang="ja-JP" sz="1300" dirty="0">
              <a:latin typeface="Meiryo UI" panose="020B0604030504040204" pitchFamily="50" charset="-128"/>
              <a:ea typeface="Meiryo UI" panose="020B0604030504040204" pitchFamily="50" charset="-128"/>
            </a:endParaRPr>
          </a:p>
        </p:txBody>
      </p:sp>
      <p:pic>
        <p:nvPicPr>
          <p:cNvPr id="33" name="図 32" descr="D:\KitabatakeK\My Documents\My Pictures\無題.png"/>
          <p:cNvPicPr/>
          <p:nvPr/>
        </p:nvPicPr>
        <p:blipFill>
          <a:blip r:embed="rId2">
            <a:extLst>
              <a:ext uri="{28A0092B-C50C-407E-A947-70E740481C1C}">
                <a14:useLocalDpi xmlns:a14="http://schemas.microsoft.com/office/drawing/2010/main" val="0"/>
              </a:ext>
            </a:extLst>
          </a:blip>
          <a:srcRect/>
          <a:stretch>
            <a:fillRect/>
          </a:stretch>
        </p:blipFill>
        <p:spPr bwMode="auto">
          <a:xfrm>
            <a:off x="5848597" y="2957803"/>
            <a:ext cx="2202287" cy="2892473"/>
          </a:xfrm>
          <a:prstGeom prst="rect">
            <a:avLst/>
          </a:prstGeom>
          <a:noFill/>
          <a:ln>
            <a:noFill/>
          </a:ln>
        </p:spPr>
      </p:pic>
      <p:sp>
        <p:nvSpPr>
          <p:cNvPr id="34" name="角丸四角形 33"/>
          <p:cNvSpPr/>
          <p:nvPr/>
        </p:nvSpPr>
        <p:spPr>
          <a:xfrm>
            <a:off x="330741" y="3139709"/>
            <a:ext cx="1298694" cy="287436"/>
          </a:xfrm>
          <a:prstGeom prst="roundRect">
            <a:avLst>
              <a:gd name="adj" fmla="val 50000"/>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本部・中央支部</a:t>
            </a:r>
            <a:endParaRPr kumimoji="1" lang="ja-JP" altLang="en-US" sz="12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386304" y="3093962"/>
            <a:ext cx="5183294" cy="600164"/>
          </a:xfrm>
          <a:prstGeom prst="rect">
            <a:avLst/>
          </a:prstGeom>
          <a:noFill/>
          <a:ln w="25400" cmpd="sng">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本部参加市町</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　６市町　　　　</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中央支部</a:t>
            </a:r>
            <a:r>
              <a:rPr lang="en-US" altLang="ja-JP" sz="1100" b="1" dirty="0" smtClean="0">
                <a:latin typeface="Meiryo UI" panose="020B0604030504040204" pitchFamily="50" charset="-128"/>
                <a:ea typeface="Meiryo UI" panose="020B0604030504040204" pitchFamily="50" charset="-128"/>
              </a:rPr>
              <a:t>】</a:t>
            </a:r>
          </a:p>
          <a:p>
            <a:r>
              <a:rPr kumimoji="1" lang="ja-JP" altLang="en-US" sz="1100" dirty="0" smtClean="0">
                <a:latin typeface="Meiryo UI" panose="020B0604030504040204" pitchFamily="50" charset="-128"/>
                <a:ea typeface="Meiryo UI" panose="020B0604030504040204" pitchFamily="50" charset="-128"/>
              </a:rPr>
              <a:t>吹田市、八尾市、泉佐野市</a:t>
            </a:r>
            <a:r>
              <a:rPr lang="ja-JP" altLang="en-US" sz="1100" dirty="0" smtClean="0">
                <a:latin typeface="Meiryo UI" panose="020B0604030504040204" pitchFamily="50" charset="-128"/>
                <a:ea typeface="Meiryo UI" panose="020B0604030504040204" pitchFamily="50" charset="-128"/>
              </a:rPr>
              <a:t>、　　　　大阪府</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豊能町、島本町、太子町</a:t>
            </a:r>
            <a:endParaRPr kumimoji="1" lang="ja-JP" altLang="en-US" sz="1100"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330741" y="3772448"/>
            <a:ext cx="1298693" cy="308695"/>
          </a:xfrm>
          <a:prstGeom prst="roundRect">
            <a:avLst>
              <a:gd name="adj" fmla="val 50000"/>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北支部</a:t>
            </a:r>
            <a:endParaRPr kumimoji="1" lang="ja-JP" altLang="en-US" sz="12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18296" y="3783733"/>
            <a:ext cx="5185038" cy="600164"/>
          </a:xfrm>
          <a:prstGeom prst="rect">
            <a:avLst/>
          </a:prstGeom>
          <a:noFill/>
          <a:ln w="25400" cmpd="sng">
            <a:noFill/>
          </a:ln>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参加市町</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１１市町</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大阪市、豊中市、箕面市、</a:t>
            </a:r>
            <a:r>
              <a:rPr lang="ja-JP" altLang="en-US" sz="1100" dirty="0">
                <a:latin typeface="Meiryo UI" panose="020B0604030504040204" pitchFamily="50" charset="-128"/>
                <a:ea typeface="Meiryo UI" panose="020B0604030504040204" pitchFamily="50" charset="-128"/>
              </a:rPr>
              <a:t>柏原市</a:t>
            </a:r>
            <a:r>
              <a:rPr lang="ja-JP" altLang="en-US" sz="1100" dirty="0" smtClean="0">
                <a:latin typeface="Meiryo UI" panose="020B0604030504040204" pitchFamily="50" charset="-128"/>
                <a:ea typeface="Meiryo UI" panose="020B0604030504040204" pitchFamily="50" charset="-128"/>
              </a:rPr>
              <a:t>、枚方市、守口市、</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寝屋川市、大東市、門真市、</a:t>
            </a:r>
            <a:r>
              <a:rPr kumimoji="1" lang="ja-JP" altLang="en-US" sz="1100" dirty="0" smtClean="0">
                <a:latin typeface="Meiryo UI" panose="020B0604030504040204" pitchFamily="50" charset="-128"/>
                <a:ea typeface="Meiryo UI" panose="020B0604030504040204" pitchFamily="50" charset="-128"/>
              </a:rPr>
              <a:t>四條畷市、交野市</a:t>
            </a:r>
          </a:p>
        </p:txBody>
      </p:sp>
      <p:grpSp>
        <p:nvGrpSpPr>
          <p:cNvPr id="39" name="グループ化 38"/>
          <p:cNvGrpSpPr/>
          <p:nvPr/>
        </p:nvGrpSpPr>
        <p:grpSpPr>
          <a:xfrm>
            <a:off x="357082" y="4493915"/>
            <a:ext cx="6502507" cy="938719"/>
            <a:chOff x="122027" y="3996281"/>
            <a:chExt cx="6502507" cy="938719"/>
          </a:xfrm>
        </p:grpSpPr>
        <p:sp>
          <p:nvSpPr>
            <p:cNvPr id="40" name="テキスト ボックス 39"/>
            <p:cNvSpPr txBox="1"/>
            <p:nvPr/>
          </p:nvSpPr>
          <p:spPr>
            <a:xfrm>
              <a:off x="2183240" y="3996281"/>
              <a:ext cx="4441294" cy="938719"/>
            </a:xfrm>
            <a:prstGeom prst="rect">
              <a:avLst/>
            </a:prstGeom>
            <a:noFill/>
            <a:ln w="25400" cmpd="sng">
              <a:noFill/>
            </a:ln>
          </p:spPr>
          <p:txBody>
            <a:bodyPr wrap="squar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参加市町</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１７市町</a:t>
              </a:r>
              <a:endParaRPr kumimoji="1" lang="en-US" altLang="ja-JP" sz="11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堺市、泉大津市、和泉市、高石市、岸和田市、</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貝塚市、泉南市、阪南市、富田林市、</a:t>
              </a:r>
              <a:r>
                <a:rPr kumimoji="1" lang="ja-JP" altLang="en-US" sz="1100" dirty="0" smtClean="0">
                  <a:latin typeface="Meiryo UI" panose="020B0604030504040204" pitchFamily="50" charset="-128"/>
                  <a:ea typeface="Meiryo UI" panose="020B0604030504040204" pitchFamily="50" charset="-128"/>
                </a:rPr>
                <a:t>河内長野市、</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羽曳野市、大阪狭山市、藤井寺市、</a:t>
              </a:r>
              <a:r>
                <a:rPr lang="ja-JP" altLang="en-US" sz="1100" dirty="0" smtClean="0">
                  <a:latin typeface="Meiryo UI" panose="020B0604030504040204" pitchFamily="50" charset="-128"/>
                  <a:ea typeface="Meiryo UI" panose="020B0604030504040204" pitchFamily="50" charset="-128"/>
                </a:rPr>
                <a:t>松原市、</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忠岡町、熊取町、河南町</a:t>
              </a:r>
              <a:endParaRPr kumimoji="1" lang="ja-JP" altLang="en-US" sz="11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122027" y="4025333"/>
              <a:ext cx="1272352" cy="308618"/>
            </a:xfrm>
            <a:prstGeom prst="roundRect">
              <a:avLst>
                <a:gd name="adj" fmla="val 50000"/>
              </a:avLst>
            </a:prstGeom>
            <a:solidFill>
              <a:srgbClr val="0099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南支部</a:t>
              </a:r>
              <a:endParaRPr kumimoji="1" lang="ja-JP" altLang="en-US" sz="1200" b="1" dirty="0">
                <a:latin typeface="Meiryo UI" panose="020B0604030504040204" pitchFamily="50" charset="-128"/>
                <a:ea typeface="Meiryo UI" panose="020B0604030504040204" pitchFamily="50" charset="-128"/>
              </a:endParaRPr>
            </a:p>
          </p:txBody>
        </p:sp>
      </p:grpSp>
      <p:sp>
        <p:nvSpPr>
          <p:cNvPr id="44" name="大かっこ 43"/>
          <p:cNvSpPr/>
          <p:nvPr/>
        </p:nvSpPr>
        <p:spPr>
          <a:xfrm>
            <a:off x="362734" y="4171562"/>
            <a:ext cx="1942315" cy="212335"/>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大阪府なにわ北府税</a:t>
            </a:r>
            <a:r>
              <a:rPr lang="ja-JP" altLang="en-US" sz="1000" b="1" u="sng" dirty="0" smtClean="0">
                <a:latin typeface="Meiryo UI" panose="020B0604030504040204" pitchFamily="50" charset="-128"/>
                <a:ea typeface="Meiryo UI" panose="020B0604030504040204" pitchFamily="50" charset="-128"/>
              </a:rPr>
              <a:t>事務所庁舎内</a:t>
            </a:r>
            <a:r>
              <a:rPr lang="ja-JP" altLang="en-US" sz="1000" dirty="0" smtClean="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45" name="大かっこ 44"/>
          <p:cNvSpPr/>
          <p:nvPr/>
        </p:nvSpPr>
        <p:spPr>
          <a:xfrm>
            <a:off x="357082" y="3454234"/>
            <a:ext cx="1947967" cy="251370"/>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smtClean="0">
                <a:latin typeface="Meiryo UI" panose="020B0604030504040204" pitchFamily="50" charset="-128"/>
                <a:ea typeface="Meiryo UI" panose="020B0604030504040204" pitchFamily="50" charset="-128"/>
              </a:rPr>
              <a:t>大阪府新別館北館</a:t>
            </a:r>
            <a:r>
              <a:rPr lang="ja-JP" altLang="en-US" sz="1000" dirty="0" smtClean="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46" name="大かっこ 45"/>
          <p:cNvSpPr/>
          <p:nvPr/>
        </p:nvSpPr>
        <p:spPr>
          <a:xfrm>
            <a:off x="357082" y="4844715"/>
            <a:ext cx="1947967" cy="417023"/>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大阪府泉北府税</a:t>
            </a:r>
            <a:r>
              <a:rPr lang="ja-JP" altLang="en-US" sz="1000" b="1" u="sng" dirty="0" smtClean="0">
                <a:latin typeface="Meiryo UI" panose="020B0604030504040204" pitchFamily="50" charset="-128"/>
                <a:ea typeface="Meiryo UI" panose="020B0604030504040204" pitchFamily="50" charset="-128"/>
              </a:rPr>
              <a:t>事務所庁舎内</a:t>
            </a:r>
            <a:r>
              <a:rPr lang="ja-JP" altLang="en-US" sz="1000" dirty="0" smtClean="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347</a:t>
            </a:fld>
            <a:endParaRPr lang="ja-JP" altLang="en-US"/>
          </a:p>
        </p:txBody>
      </p:sp>
    </p:spTree>
    <p:extLst>
      <p:ext uri="{BB962C8B-B14F-4D97-AF65-F5344CB8AC3E}">
        <p14:creationId xmlns:p14="http://schemas.microsoft.com/office/powerpoint/2010/main" val="60082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913" y="272415"/>
            <a:ext cx="67310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地域維持管理連携プラットフォームの構築・運営（</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12754" y="958931"/>
            <a:ext cx="8784976" cy="1446550"/>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老朽化する施設が今後増大する一方で、府内の市町村では人材や技術力不足が課題となっており、市長会・町村長会において府への支援要望があった。そのため、都市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基盤施設の効率的・効果的な維持管理の推進や、持続可能な維持管理の仕組みづくりの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ため、土木事務所単位で、「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」を設置し、府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・市町村・大学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し、維持管理に関する情報及びノウハウの共有や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研修、データベースの共同利用等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を通じて、技術連携や人材育成等に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2754" y="2358140"/>
            <a:ext cx="1863880"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体制</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438443" y="2298903"/>
            <a:ext cx="2736000"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取組実績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4913" y="2733638"/>
            <a:ext cx="6315059" cy="2575329"/>
            <a:chOff x="61583" y="3410619"/>
            <a:chExt cx="6227198" cy="2290355"/>
          </a:xfrm>
        </p:grpSpPr>
        <p:grpSp>
          <p:nvGrpSpPr>
            <p:cNvPr id="7" name="グループ化 6"/>
            <p:cNvGrpSpPr/>
            <p:nvPr/>
          </p:nvGrpSpPr>
          <p:grpSpPr>
            <a:xfrm>
              <a:off x="61583" y="3410619"/>
              <a:ext cx="4828418" cy="2290355"/>
              <a:chOff x="3070405" y="3893548"/>
              <a:chExt cx="4828418" cy="2290355"/>
            </a:xfrm>
          </p:grpSpPr>
          <p:sp>
            <p:nvSpPr>
              <p:cNvPr id="9" name="角丸四角形 8"/>
              <p:cNvSpPr/>
              <p:nvPr/>
            </p:nvSpPr>
            <p:spPr>
              <a:xfrm>
                <a:off x="3070405" y="4324281"/>
                <a:ext cx="3364669" cy="1859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141333"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5738360"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128441"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5744849"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65833" y="4512173"/>
                <a:ext cx="1979016"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府土木事務所</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土木事務所：池田・茨木・</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枚方・　八尾・富田林・鳳・岸和田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956484" y="5087649"/>
                <a:ext cx="2129934" cy="51322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032659" y="5589586"/>
                <a:ext cx="1440160" cy="501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近隣の大学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土木</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系</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89541" y="3893548"/>
                <a:ext cx="4309282" cy="333005"/>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管理連携プラットフォーム</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正方形/長方形 7"/>
            <p:cNvSpPr/>
            <p:nvPr/>
          </p:nvSpPr>
          <p:spPr>
            <a:xfrm>
              <a:off x="3327866" y="3875024"/>
              <a:ext cx="2960915" cy="177471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府と市町村との連携</a:t>
              </a:r>
              <a:endPar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①維持管理ノウハウや情報の共有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管理業務の地域一括発注の検討</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①府・市町村に対する技術的助言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②府・市町村のフィールドやデータを活用し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維持管理の共同研究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①研修などによる一体的な人材育成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（例：施設点検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街路樹管理研修等）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二等辺三角形 17"/>
          <p:cNvSpPr/>
          <p:nvPr/>
        </p:nvSpPr>
        <p:spPr>
          <a:xfrm>
            <a:off x="318443" y="5498239"/>
            <a:ext cx="6120000" cy="2771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246443" y="5775388"/>
            <a:ext cx="6192000" cy="733422"/>
          </a:xfrm>
          <a:prstGeom prst="roundRect">
            <a:avLst>
              <a:gd name="adj" fmla="val 8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34818" y="5807977"/>
            <a:ext cx="1475351" cy="648000"/>
          </a:xfrm>
          <a:prstGeom prst="rect">
            <a:avLst/>
          </a:prstGeom>
          <a:solidFill>
            <a:sysClr val="window" lastClr="FFFFFF"/>
          </a:solidFill>
          <a:ln w="19050">
            <a:solidFill>
              <a:sysClr val="windowText" lastClr="000000"/>
            </a:solidFill>
            <a:prstDash val="dash"/>
          </a:ln>
        </p:spPr>
        <p:txBody>
          <a:bodyPr wrap="square" anchor="ctr">
            <a:spAutoFit/>
          </a:bodyPr>
          <a:lstStyle/>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国土交通省</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近畿地方整備局</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大阪市・堺市　など</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687395" y="5904157"/>
            <a:ext cx="1227261" cy="451406"/>
          </a:xfrm>
          <a:prstGeom prst="rect">
            <a:avLst/>
          </a:prstGeom>
          <a:solidFill>
            <a:sysClr val="window" lastClr="FFFFFF"/>
          </a:solidFill>
          <a:ln w="19050">
            <a:solidFill>
              <a:sysClr val="windowText" lastClr="000000"/>
            </a:solidFill>
            <a:prstDash val="dash"/>
          </a:ln>
        </p:spPr>
        <p:txBody>
          <a:bodyPr wrap="square" anchor="ctr">
            <a:spAutoFit/>
          </a:bodyPr>
          <a:lstStyle/>
          <a:p>
            <a:pPr marL="0" marR="0" lvl="0" indent="0" algn="ctr"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ts val="1400"/>
              </a:lnSpc>
              <a:spcBef>
                <a:spcPts val="0"/>
              </a:spcBef>
              <a:spcAft>
                <a:spcPts val="0"/>
              </a:spcAft>
              <a:buClrTx/>
              <a:buSzTx/>
              <a:buFontTx/>
              <a:buNone/>
              <a:tabLst/>
              <a:defRPr/>
            </a:pP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都市整備部</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23145" y="5890995"/>
            <a:ext cx="1440000" cy="451406"/>
          </a:xfrm>
          <a:prstGeom prst="rect">
            <a:avLst/>
          </a:prstGeom>
          <a:solidFill>
            <a:sysClr val="window" lastClr="FFFFFF"/>
          </a:solidFill>
          <a:ln w="19050">
            <a:solidFill>
              <a:sysClr val="windowText" lastClr="000000"/>
            </a:solidFill>
            <a:prstDash val="dash"/>
          </a:ln>
        </p:spPr>
        <p:txBody>
          <a:bodyPr wrap="square" anchor="ctr">
            <a:spAutoFit/>
          </a:bodyPr>
          <a:lstStyle/>
          <a:p>
            <a:pPr lvl="0" fontAlgn="base">
              <a:lnSpc>
                <a:spcPts val="1400"/>
              </a:lnSpc>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近隣</a:t>
            </a: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kumimoji="0" lang="zh-CN"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土木</a:t>
            </a:r>
            <a:r>
              <a:rPr kumimoji="0" lang="zh-CN"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工学系</a:t>
            </a:r>
            <a:r>
              <a:rPr kumimoji="0" lang="zh-CN"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（８大学）</a:t>
            </a:r>
            <a:endParaRPr kumimoji="0"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左右矢印 22"/>
          <p:cNvSpPr/>
          <p:nvPr/>
        </p:nvSpPr>
        <p:spPr>
          <a:xfrm>
            <a:off x="1847074" y="5932746"/>
            <a:ext cx="792000" cy="371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左右矢印 23"/>
          <p:cNvSpPr/>
          <p:nvPr/>
        </p:nvSpPr>
        <p:spPr>
          <a:xfrm>
            <a:off x="4007314" y="5921241"/>
            <a:ext cx="792000" cy="371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625972" y="2637457"/>
            <a:ext cx="2484000" cy="4062651"/>
          </a:xfrm>
          <a:prstGeom prst="rect">
            <a:avLst/>
          </a:prstGeom>
          <a:solidFill>
            <a:schemeClr val="accent2">
              <a:lumMod val="20000"/>
              <a:lumOff val="80000"/>
            </a:schemeClr>
          </a:solidFill>
        </p:spPr>
        <p:txBody>
          <a:bodyPr wrap="square" rtlCol="0">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・橋梁点検業務支援</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（延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べ</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）の点検業務を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括発注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・橋梁設計業務支援</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貝塚市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で試行実施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・橋梁補修工事支援</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枚方市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・守口市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で単価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契約</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制度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の仕組み支援</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・維持管理データベース</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構築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からデータベース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本格運用開始予定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03293" y="671919"/>
            <a:ext cx="1173719"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27" name="スライド番号プレースホルダー 26"/>
          <p:cNvSpPr>
            <a:spLocks noGrp="1"/>
          </p:cNvSpPr>
          <p:nvPr>
            <p:ph type="sldNum" sz="quarter" idx="12"/>
          </p:nvPr>
        </p:nvSpPr>
        <p:spPr/>
        <p:txBody>
          <a:bodyPr/>
          <a:lstStyle/>
          <a:p>
            <a:fld id="{138CA411-231B-42B9-AF63-97A64194AA60}" type="slidenum">
              <a:rPr lang="ja-JP" altLang="en-US" smtClean="0"/>
              <a:pPr/>
              <a:t>348</a:t>
            </a:fld>
            <a:endParaRPr lang="ja-JP" altLang="en-US"/>
          </a:p>
        </p:txBody>
      </p:sp>
    </p:spTree>
    <p:extLst>
      <p:ext uri="{BB962C8B-B14F-4D97-AF65-F5344CB8AC3E}">
        <p14:creationId xmlns:p14="http://schemas.microsoft.com/office/powerpoint/2010/main" val="259802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32637" y="664866"/>
            <a:ext cx="8806575" cy="4885928"/>
          </a:xfrm>
          <a:prstGeom prst="rect">
            <a:avLst/>
          </a:prstGeom>
          <a:noFill/>
        </p:spPr>
        <p:txBody>
          <a:bodyPr wrap="square" rtlCol="0">
            <a:noAutofit/>
          </a:bodyPr>
          <a:lstStyle/>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府内市町村の基礎自治機能の充実に向けた取組みとして、特例市並みの権限移譲、豊中市</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枚方市・八尾市の</a:t>
            </a:r>
            <a:r>
              <a:rPr lang="ja-JP" altLang="en-US" dirty="0">
                <a:latin typeface="Meiryo UI" panose="020B0604030504040204" pitchFamily="50" charset="-128"/>
                <a:ea typeface="Meiryo UI" panose="020B0604030504040204" pitchFamily="50" charset="-128"/>
                <a:cs typeface="Meiryo UI" panose="020B0604030504040204" pitchFamily="50" charset="-128"/>
              </a:rPr>
              <a:t>中核市移行 、広域連携による権限移譲の受入体制の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dirty="0">
                <a:latin typeface="Meiryo UI" panose="020B0604030504040204" pitchFamily="50" charset="-128"/>
                <a:ea typeface="Meiryo UI" panose="020B0604030504040204" pitchFamily="50" charset="-128"/>
                <a:cs typeface="Meiryo UI" panose="020B0604030504040204" pitchFamily="50" charset="-128"/>
              </a:rPr>
              <a:t>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自治体クラウド</a:t>
            </a:r>
            <a:r>
              <a:rPr lang="ja-JP" altLang="en-US" dirty="0">
                <a:latin typeface="Meiryo UI" panose="020B0604030504040204" pitchFamily="50" charset="-128"/>
                <a:ea typeface="Meiryo UI" panose="020B0604030504040204" pitchFamily="50" charset="-128"/>
                <a:cs typeface="Meiryo UI" panose="020B0604030504040204" pitchFamily="50" charset="-128"/>
              </a:rPr>
              <a:t>の導入をはじめとする市町村事務での広域連携</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などが実現した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府と市町村のパートナーシップ強化について</a:t>
            </a:r>
            <a:r>
              <a:rPr lang="ja-JP" altLang="en-US" dirty="0">
                <a:latin typeface="Meiryo UI" panose="020B0604030504040204" pitchFamily="50" charset="-128"/>
                <a:ea typeface="Meiryo UI" panose="020B0604030504040204" pitchFamily="50" charset="-128"/>
                <a:cs typeface="Meiryo UI" panose="020B0604030504040204" pitchFamily="50" charset="-128"/>
              </a:rPr>
              <a:t>も、大阪府域地方税徴収機構の設置・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運営など、共通</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する課題の解決に向けた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取組みが実現している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一方で、人口減少・高齢化など社会情勢は厳しさを増しており、今後、府内市町村の行財政運営はより厳しいものとなることが見込まれる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そのため、今後も、府の積極的なコーディネートのもと、市町村間の広域連携などの体制整備を</a:t>
            </a:r>
            <a:r>
              <a:rPr lang="ja-JP" altLang="en-US" dirty="0">
                <a:latin typeface="Meiryo UI" panose="020B0604030504040204" pitchFamily="50" charset="-128"/>
                <a:ea typeface="Meiryo UI" panose="020B0604030504040204" pitchFamily="50" charset="-128"/>
                <a:cs typeface="Meiryo UI" panose="020B0604030504040204" pitchFamily="50" charset="-128"/>
              </a:rPr>
              <a:t>更に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進めていく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dirty="0" smtClean="0">
                <a:latin typeface="Meiryo UI" panose="020B0604030504040204" pitchFamily="50" charset="-128"/>
                <a:ea typeface="Meiryo UI" panose="020B0604030504040204" pitchFamily="50" charset="-128"/>
              </a:rPr>
              <a:t>府</a:t>
            </a:r>
            <a:r>
              <a:rPr lang="ja-JP" altLang="en-US" dirty="0">
                <a:latin typeface="Meiryo UI" panose="020B0604030504040204" pitchFamily="50" charset="-128"/>
                <a:ea typeface="Meiryo UI" panose="020B0604030504040204" pitchFamily="50" charset="-128"/>
              </a:rPr>
              <a:t>と府内</a:t>
            </a:r>
            <a:r>
              <a:rPr lang="ja-JP" altLang="en-US" dirty="0" smtClean="0">
                <a:latin typeface="Meiryo UI" panose="020B0604030504040204" pitchFamily="50" charset="-128"/>
                <a:ea typeface="Meiryo UI" panose="020B0604030504040204" pitchFamily="50" charset="-128"/>
              </a:rPr>
              <a:t>市町村のパートナーシップについても、共通</a:t>
            </a:r>
            <a:r>
              <a:rPr lang="ja-JP" altLang="en-US" dirty="0">
                <a:latin typeface="Meiryo UI" panose="020B0604030504040204" pitchFamily="50" charset="-128"/>
                <a:ea typeface="Meiryo UI" panose="020B0604030504040204" pitchFamily="50" charset="-128"/>
              </a:rPr>
              <a:t>する課題の</a:t>
            </a:r>
            <a:r>
              <a:rPr lang="ja-JP" altLang="en-US" dirty="0" smtClean="0">
                <a:latin typeface="Meiryo UI" panose="020B0604030504040204" pitchFamily="50" charset="-128"/>
                <a:ea typeface="Meiryo UI" panose="020B0604030504040204" pitchFamily="50" charset="-128"/>
              </a:rPr>
              <a:t>解決に向け、引き続き積極的な取組を展開していく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18" y="44624"/>
            <a:ext cx="6854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４</a:t>
            </a:r>
            <a:r>
              <a:rPr lang="ja-JP" altLang="en-US" sz="2400" dirty="0" smtClean="0">
                <a:latin typeface="Meiryo UI" panose="020B0604030504040204" pitchFamily="50" charset="-128"/>
                <a:ea typeface="Meiryo UI" panose="020B0604030504040204" pitchFamily="50" charset="-128"/>
              </a:rPr>
              <a:t>．成果（現時点での到達点）と今後の方向性</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349</a:t>
            </a:fld>
            <a:endParaRPr lang="ja-JP" altLang="en-US"/>
          </a:p>
        </p:txBody>
      </p:sp>
    </p:spTree>
    <p:extLst>
      <p:ext uri="{BB962C8B-B14F-4D97-AF65-F5344CB8AC3E}">
        <p14:creationId xmlns:p14="http://schemas.microsoft.com/office/powerpoint/2010/main" val="3442271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en-US" altLang="zh-TW" sz="3200" dirty="0">
                <a:latin typeface="Meiryo UI" panose="020B0604030504040204" pitchFamily="50" charset="-128"/>
                <a:ea typeface="Meiryo UI" panose="020B0604030504040204" pitchFamily="50" charset="-128"/>
              </a:rPr>
              <a:t>16</a:t>
            </a:r>
            <a:r>
              <a:rPr lang="zh-TW" altLang="en-US" sz="3200" dirty="0">
                <a:latin typeface="Meiryo UI" panose="020B0604030504040204" pitchFamily="50" charset="-128"/>
                <a:ea typeface="Meiryo UI" panose="020B0604030504040204" pitchFamily="50" charset="-128"/>
              </a:rPr>
              <a:t>．</a:t>
            </a:r>
            <a:r>
              <a:rPr lang="en-US" altLang="zh-TW" sz="3200" dirty="0">
                <a:latin typeface="Meiryo UI" panose="020B0604030504040204" pitchFamily="50" charset="-128"/>
                <a:ea typeface="Meiryo UI" panose="020B0604030504040204" pitchFamily="50" charset="-128"/>
              </a:rPr>
              <a:t>ICT</a:t>
            </a:r>
            <a:r>
              <a:rPr lang="zh-TW" altLang="en-US" sz="3200" dirty="0">
                <a:latin typeface="Meiryo UI" panose="020B0604030504040204" pitchFamily="50" charset="-128"/>
                <a:ea typeface="Meiryo UI" panose="020B0604030504040204" pitchFamily="50" charset="-128"/>
              </a:rPr>
              <a:t>活用</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350</a:t>
            </a:fld>
            <a:endParaRPr lang="ja-JP" altLang="en-US"/>
          </a:p>
        </p:txBody>
      </p:sp>
    </p:spTree>
    <p:extLst>
      <p:ext uri="{BB962C8B-B14F-4D97-AF65-F5344CB8AC3E}">
        <p14:creationId xmlns:p14="http://schemas.microsoft.com/office/powerpoint/2010/main" val="272381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１ ICT活用【総論】"/>
          <p:cNvSpPr txBox="1">
            <a:spLocks noGrp="1"/>
          </p:cNvSpPr>
          <p:nvPr>
            <p:ph type="subTitle" idx="1"/>
          </p:nvPr>
        </p:nvSpPr>
        <p:spPr>
          <a:xfrm>
            <a:off x="746703" y="663044"/>
            <a:ext cx="7650594" cy="313532"/>
          </a:xfrm>
          <a:prstGeom prst="rect">
            <a:avLst/>
          </a:prstGeom>
        </p:spPr>
        <p:txBody>
          <a:bodyPr anchor="ctr">
            <a:noAutofit/>
          </a:bodyPr>
          <a:lstStyle>
            <a:lvl1pPr algn="l" defTabSz="1056850">
              <a:defRPr sz="6700"/>
            </a:lvl1pPr>
          </a:lstStyle>
          <a:p>
            <a:r>
              <a:rPr sz="2000" dirty="0"/>
              <a:t>１．総論</a:t>
            </a:r>
          </a:p>
        </p:txBody>
      </p:sp>
      <p:sp>
        <p:nvSpPr>
          <p:cNvPr id="112" name="線"/>
          <p:cNvSpPr/>
          <p:nvPr/>
        </p:nvSpPr>
        <p:spPr>
          <a:xfrm>
            <a:off x="749460" y="1082175"/>
            <a:ext cx="7645081" cy="0"/>
          </a:xfrm>
          <a:prstGeom prst="line">
            <a:avLst/>
          </a:prstGeom>
          <a:ln w="15875">
            <a:solidFill>
              <a:srgbClr val="000000"/>
            </a:solidFill>
          </a:ln>
        </p:spPr>
        <p:txBody>
          <a:bodyPr lIns="14073" tIns="14073" rIns="14073" bIns="14073"/>
          <a:lstStyle/>
          <a:p>
            <a:endParaRPr sz="1416"/>
          </a:p>
        </p:txBody>
      </p:sp>
      <p:sp>
        <p:nvSpPr>
          <p:cNvPr id="113" name="角丸四角形"/>
          <p:cNvSpPr/>
          <p:nvPr/>
        </p:nvSpPr>
        <p:spPr>
          <a:xfrm>
            <a:off x="817235" y="1193636"/>
            <a:ext cx="7373660" cy="2477124"/>
          </a:xfrm>
          <a:prstGeom prst="roundRect">
            <a:avLst>
              <a:gd name="adj" fmla="val 2367"/>
            </a:avLst>
          </a:prstGeom>
          <a:ln w="15875">
            <a:solidFill>
              <a:srgbClr val="000000"/>
            </a:solidFill>
            <a:miter lim="400000"/>
          </a:ln>
        </p:spPr>
        <p:txBody>
          <a:bodyPr lIns="25257" tIns="25257" rIns="25257" bIns="25257" anchor="ctr"/>
          <a:lstStyle/>
          <a:p>
            <a:pPr>
              <a:defRPr sz="7900">
                <a:latin typeface="+mj-lt"/>
                <a:ea typeface="+mj-ea"/>
                <a:cs typeface="+mj-cs"/>
                <a:sym typeface="Helvetica"/>
              </a:defRPr>
            </a:pPr>
            <a:endParaRPr sz="2432"/>
          </a:p>
        </p:txBody>
      </p:sp>
      <p:sp>
        <p:nvSpPr>
          <p:cNvPr id="114" name="図形"/>
          <p:cNvSpPr/>
          <p:nvPr/>
        </p:nvSpPr>
        <p:spPr>
          <a:xfrm>
            <a:off x="834697" y="1193636"/>
            <a:ext cx="1558032" cy="369071"/>
          </a:xfrm>
          <a:custGeom>
            <a:avLst/>
            <a:gdLst/>
            <a:ahLst/>
            <a:cxnLst>
              <a:cxn ang="0">
                <a:pos x="wd2" y="hd2"/>
              </a:cxn>
              <a:cxn ang="5400000">
                <a:pos x="wd2" y="hd2"/>
              </a:cxn>
              <a:cxn ang="10800000">
                <a:pos x="wd2" y="hd2"/>
              </a:cxn>
              <a:cxn ang="16200000">
                <a:pos x="wd2" y="hd2"/>
              </a:cxn>
            </a:cxnLst>
            <a:rect l="0" t="0" r="r" b="b"/>
            <a:pathLst>
              <a:path w="21600" h="21600" extrusionOk="0">
                <a:moveTo>
                  <a:pt x="1364" y="0"/>
                </a:moveTo>
                <a:lnTo>
                  <a:pt x="20236" y="0"/>
                </a:lnTo>
                <a:cubicBezTo>
                  <a:pt x="20431" y="0"/>
                  <a:pt x="20579" y="0"/>
                  <a:pt x="20704" y="30"/>
                </a:cubicBezTo>
                <a:cubicBezTo>
                  <a:pt x="20829" y="61"/>
                  <a:pt x="20931" y="121"/>
                  <a:pt x="21036" y="243"/>
                </a:cubicBezTo>
                <a:cubicBezTo>
                  <a:pt x="21152" y="395"/>
                  <a:pt x="21255" y="637"/>
                  <a:pt x="21340" y="944"/>
                </a:cubicBezTo>
                <a:cubicBezTo>
                  <a:pt x="21425" y="1252"/>
                  <a:pt x="21491" y="1627"/>
                  <a:pt x="21533" y="2046"/>
                </a:cubicBezTo>
                <a:cubicBezTo>
                  <a:pt x="21567" y="2429"/>
                  <a:pt x="21583" y="2801"/>
                  <a:pt x="21592" y="3257"/>
                </a:cubicBezTo>
                <a:cubicBezTo>
                  <a:pt x="21600" y="3713"/>
                  <a:pt x="21600" y="4254"/>
                  <a:pt x="21600" y="4975"/>
                </a:cubicBezTo>
                <a:lnTo>
                  <a:pt x="21600" y="16647"/>
                </a:lnTo>
                <a:cubicBezTo>
                  <a:pt x="21600" y="17357"/>
                  <a:pt x="21600" y="17892"/>
                  <a:pt x="21592" y="18346"/>
                </a:cubicBezTo>
                <a:cubicBezTo>
                  <a:pt x="21583" y="18799"/>
                  <a:pt x="21567" y="19171"/>
                  <a:pt x="21533" y="19554"/>
                </a:cubicBezTo>
                <a:cubicBezTo>
                  <a:pt x="21491" y="19973"/>
                  <a:pt x="21425" y="20348"/>
                  <a:pt x="21340" y="20656"/>
                </a:cubicBezTo>
                <a:cubicBezTo>
                  <a:pt x="21255" y="20963"/>
                  <a:pt x="21152" y="21205"/>
                  <a:pt x="21036" y="21357"/>
                </a:cubicBezTo>
                <a:cubicBezTo>
                  <a:pt x="20931" y="21479"/>
                  <a:pt x="20829" y="21539"/>
                  <a:pt x="20703" y="21570"/>
                </a:cubicBezTo>
                <a:cubicBezTo>
                  <a:pt x="20577" y="21600"/>
                  <a:pt x="20428" y="21600"/>
                  <a:pt x="20230" y="21600"/>
                </a:cubicBezTo>
                <a:lnTo>
                  <a:pt x="1364" y="21600"/>
                </a:lnTo>
                <a:cubicBezTo>
                  <a:pt x="1169" y="21600"/>
                  <a:pt x="1021" y="21600"/>
                  <a:pt x="896" y="21570"/>
                </a:cubicBezTo>
                <a:cubicBezTo>
                  <a:pt x="771" y="21539"/>
                  <a:pt x="669" y="21479"/>
                  <a:pt x="564" y="21357"/>
                </a:cubicBezTo>
                <a:cubicBezTo>
                  <a:pt x="448" y="21205"/>
                  <a:pt x="345" y="20963"/>
                  <a:pt x="260" y="20656"/>
                </a:cubicBezTo>
                <a:cubicBezTo>
                  <a:pt x="175" y="20348"/>
                  <a:pt x="109" y="19973"/>
                  <a:pt x="67" y="19554"/>
                </a:cubicBezTo>
                <a:cubicBezTo>
                  <a:pt x="33" y="19171"/>
                  <a:pt x="17" y="18799"/>
                  <a:pt x="8" y="18343"/>
                </a:cubicBezTo>
                <a:cubicBezTo>
                  <a:pt x="0" y="17887"/>
                  <a:pt x="0" y="17346"/>
                  <a:pt x="0" y="16625"/>
                </a:cubicBezTo>
                <a:lnTo>
                  <a:pt x="0" y="4953"/>
                </a:lnTo>
                <a:cubicBezTo>
                  <a:pt x="0" y="4243"/>
                  <a:pt x="0" y="3708"/>
                  <a:pt x="8" y="3254"/>
                </a:cubicBezTo>
                <a:cubicBezTo>
                  <a:pt x="17" y="2801"/>
                  <a:pt x="33" y="2429"/>
                  <a:pt x="67" y="2046"/>
                </a:cubicBezTo>
                <a:cubicBezTo>
                  <a:pt x="109" y="1627"/>
                  <a:pt x="175" y="1252"/>
                  <a:pt x="260" y="944"/>
                </a:cubicBezTo>
                <a:cubicBezTo>
                  <a:pt x="345" y="637"/>
                  <a:pt x="448" y="395"/>
                  <a:pt x="564" y="243"/>
                </a:cubicBezTo>
                <a:cubicBezTo>
                  <a:pt x="669" y="121"/>
                  <a:pt x="771" y="61"/>
                  <a:pt x="897" y="30"/>
                </a:cubicBezTo>
                <a:cubicBezTo>
                  <a:pt x="1023" y="0"/>
                  <a:pt x="1172" y="0"/>
                  <a:pt x="1370" y="0"/>
                </a:cubicBezTo>
                <a:lnTo>
                  <a:pt x="1364" y="0"/>
                </a:lnTo>
                <a:close/>
              </a:path>
            </a:pathLst>
          </a:custGeom>
          <a:ln w="15875">
            <a:solidFill>
              <a:srgbClr val="000000"/>
            </a:solidFill>
          </a:ln>
        </p:spPr>
        <p:txBody>
          <a:bodyPr lIns="25257" tIns="25257" rIns="25257" bIns="25257" anchor="ctr"/>
          <a:lstStyle/>
          <a:p>
            <a:pPr defTabSz="281504">
              <a:defRPr sz="2400"/>
            </a:pPr>
            <a:endParaRPr sz="739"/>
          </a:p>
        </p:txBody>
      </p:sp>
      <p:sp>
        <p:nvSpPr>
          <p:cNvPr id="115" name="矢印"/>
          <p:cNvSpPr/>
          <p:nvPr/>
        </p:nvSpPr>
        <p:spPr>
          <a:xfrm rot="5400000">
            <a:off x="4138690" y="3595330"/>
            <a:ext cx="464851" cy="830814"/>
          </a:xfrm>
          <a:prstGeom prst="rightArrow">
            <a:avLst>
              <a:gd name="adj1" fmla="val 32000"/>
              <a:gd name="adj2" fmla="val 53824"/>
            </a:avLst>
          </a:prstGeom>
          <a:solidFill>
            <a:schemeClr val="accent1"/>
          </a:solidFill>
          <a:ln w="25400">
            <a:solidFill>
              <a:schemeClr val="accent1"/>
            </a:solidFill>
          </a:ln>
        </p:spPr>
        <p:txBody>
          <a:bodyPr lIns="25257" tIns="25257" rIns="25257" bIns="25257" anchor="ctr"/>
          <a:lstStyle/>
          <a:p>
            <a:pPr>
              <a:defRPr sz="8000">
                <a:latin typeface="+mj-lt"/>
                <a:ea typeface="+mj-ea"/>
                <a:cs typeface="+mj-cs"/>
                <a:sym typeface="Helvetica"/>
              </a:defRPr>
            </a:pPr>
            <a:endParaRPr sz="2463"/>
          </a:p>
        </p:txBody>
      </p:sp>
      <p:sp>
        <p:nvSpPr>
          <p:cNvPr id="116" name="角丸四角形"/>
          <p:cNvSpPr/>
          <p:nvPr/>
        </p:nvSpPr>
        <p:spPr>
          <a:xfrm>
            <a:off x="817235" y="4337797"/>
            <a:ext cx="7373660" cy="1994920"/>
          </a:xfrm>
          <a:prstGeom prst="roundRect">
            <a:avLst>
              <a:gd name="adj" fmla="val 3186"/>
            </a:avLst>
          </a:prstGeom>
          <a:solidFill>
            <a:srgbClr val="FFFFFF"/>
          </a:solidFill>
          <a:ln w="15875">
            <a:solidFill>
              <a:srgbClr val="000000"/>
            </a:solidFill>
          </a:ln>
        </p:spPr>
        <p:txBody>
          <a:bodyPr lIns="25257" tIns="25257" rIns="25257" bIns="25257" anchor="ctr"/>
          <a:lstStyle/>
          <a:p>
            <a:pPr>
              <a:defRPr sz="8000">
                <a:latin typeface="+mj-lt"/>
                <a:ea typeface="+mj-ea"/>
                <a:cs typeface="+mj-cs"/>
                <a:sym typeface="Helvetica"/>
              </a:defRPr>
            </a:pPr>
            <a:endParaRPr sz="2463"/>
          </a:p>
        </p:txBody>
      </p:sp>
      <p:sp>
        <p:nvSpPr>
          <p:cNvPr id="117"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20769" y="1628877"/>
            <a:ext cx="7166592" cy="1927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257" tIns="25257" rIns="25257" bIns="25257" anchor="ctr">
            <a:spAutoFit/>
          </a:bodyPr>
          <a:lstStyle/>
          <a:p>
            <a:pPr algn="l">
              <a:defRPr sz="3800">
                <a:latin typeface="+mj-lt"/>
                <a:ea typeface="+mj-ea"/>
                <a:cs typeface="+mj-cs"/>
                <a:sym typeface="Helvetica"/>
              </a:defRPr>
            </a:pPr>
            <a:r>
              <a:rPr sz="1170" dirty="0"/>
              <a:t>　</a:t>
            </a:r>
            <a:r>
              <a:rPr sz="1355" dirty="0" err="1"/>
              <a:t>これまで、市民サービスの基礎となる住民</a:t>
            </a:r>
            <a:r>
              <a:rPr lang="ja-JP" altLang="en-US" sz="1355" dirty="0"/>
              <a:t>情報</a:t>
            </a:r>
            <a:r>
              <a:rPr sz="1355" dirty="0"/>
              <a:t>や福祉、税務など各種業務のシステム化を進めることに加え、大都市として効率的に業務を行うため、これら基幹系システムを統合するネットワークの構築に取り組んできた。</a:t>
            </a:r>
          </a:p>
          <a:p>
            <a:pPr algn="l">
              <a:defRPr sz="3800">
                <a:latin typeface="+mj-lt"/>
                <a:ea typeface="+mj-ea"/>
                <a:cs typeface="+mj-cs"/>
                <a:sym typeface="Helvetica"/>
              </a:defRPr>
            </a:pPr>
            <a:r>
              <a:rPr sz="1355" dirty="0"/>
              <a:t>　しかし、2000年代から世界的にインターネットが急速に拡大するとともに、スマートフォンなど人々の生活や社会に大きな影響を与える革新的なICTが次々と登場しつつある。</a:t>
            </a:r>
          </a:p>
          <a:p>
            <a:pPr algn="l">
              <a:defRPr sz="3800">
                <a:latin typeface="+mj-lt"/>
                <a:ea typeface="+mj-ea"/>
                <a:cs typeface="+mj-cs"/>
                <a:sym typeface="Helvetica"/>
              </a:defRPr>
            </a:pPr>
            <a:r>
              <a:rPr sz="1355" dirty="0"/>
              <a:t>　グローバル化が進展し、国境を越えた都市間競争の現代において、新たなICTに積極的に対応し、都市機能を「アップデート」していくことによって、さらなる市民サービスの向上を図ることはもとより、都市の安全・安心、さらには活力と成長を促進することが可能と期待されており、</a:t>
            </a:r>
            <a:r>
              <a:rPr lang="ja-JP" altLang="en-US" sz="1355" dirty="0"/>
              <a:t>そのための</a:t>
            </a:r>
            <a:r>
              <a:rPr sz="1355" dirty="0" err="1"/>
              <a:t>戦略的な対応が求められている</a:t>
            </a:r>
            <a:r>
              <a:rPr sz="1355" dirty="0"/>
              <a:t>。</a:t>
            </a:r>
          </a:p>
        </p:txBody>
      </p:sp>
      <p:sp>
        <p:nvSpPr>
          <p:cNvPr id="118" name="改革前の状況"/>
          <p:cNvSpPr txBox="1"/>
          <p:nvPr/>
        </p:nvSpPr>
        <p:spPr>
          <a:xfrm>
            <a:off x="1114061" y="1257866"/>
            <a:ext cx="1003191" cy="240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257" tIns="25257" rIns="25257" bIns="25257" anchor="ctr">
            <a:spAutoFit/>
          </a:bodyPr>
          <a:lstStyle>
            <a:lvl1pPr>
              <a:defRPr sz="4000">
                <a:latin typeface="+mj-lt"/>
                <a:ea typeface="+mj-ea"/>
                <a:cs typeface="+mj-cs"/>
                <a:sym typeface="Helvetica"/>
              </a:defRPr>
            </a:lvl1pPr>
          </a:lstStyle>
          <a:p>
            <a:r>
              <a:rPr sz="1232"/>
              <a:t>改革前の状況</a:t>
            </a:r>
          </a:p>
        </p:txBody>
      </p:sp>
      <p:sp>
        <p:nvSpPr>
          <p:cNvPr id="119" name="図形"/>
          <p:cNvSpPr/>
          <p:nvPr/>
        </p:nvSpPr>
        <p:spPr>
          <a:xfrm>
            <a:off x="825983" y="4337797"/>
            <a:ext cx="1558032" cy="369071"/>
          </a:xfrm>
          <a:custGeom>
            <a:avLst/>
            <a:gdLst/>
            <a:ahLst/>
            <a:cxnLst>
              <a:cxn ang="0">
                <a:pos x="wd2" y="hd2"/>
              </a:cxn>
              <a:cxn ang="5400000">
                <a:pos x="wd2" y="hd2"/>
              </a:cxn>
              <a:cxn ang="10800000">
                <a:pos x="wd2" y="hd2"/>
              </a:cxn>
              <a:cxn ang="16200000">
                <a:pos x="wd2" y="hd2"/>
              </a:cxn>
            </a:cxnLst>
            <a:rect l="0" t="0" r="r" b="b"/>
            <a:pathLst>
              <a:path w="21600" h="21600" extrusionOk="0">
                <a:moveTo>
                  <a:pt x="1364" y="0"/>
                </a:moveTo>
                <a:lnTo>
                  <a:pt x="20236" y="0"/>
                </a:lnTo>
                <a:cubicBezTo>
                  <a:pt x="20431" y="0"/>
                  <a:pt x="20579" y="0"/>
                  <a:pt x="20704" y="30"/>
                </a:cubicBezTo>
                <a:cubicBezTo>
                  <a:pt x="20829" y="61"/>
                  <a:pt x="20931" y="121"/>
                  <a:pt x="21036" y="243"/>
                </a:cubicBezTo>
                <a:cubicBezTo>
                  <a:pt x="21152" y="395"/>
                  <a:pt x="21255" y="637"/>
                  <a:pt x="21340" y="944"/>
                </a:cubicBezTo>
                <a:cubicBezTo>
                  <a:pt x="21425" y="1252"/>
                  <a:pt x="21491" y="1627"/>
                  <a:pt x="21533" y="2046"/>
                </a:cubicBezTo>
                <a:cubicBezTo>
                  <a:pt x="21567" y="2429"/>
                  <a:pt x="21583" y="2801"/>
                  <a:pt x="21592" y="3257"/>
                </a:cubicBezTo>
                <a:cubicBezTo>
                  <a:pt x="21600" y="3713"/>
                  <a:pt x="21600" y="4254"/>
                  <a:pt x="21600" y="4975"/>
                </a:cubicBezTo>
                <a:lnTo>
                  <a:pt x="21600" y="16647"/>
                </a:lnTo>
                <a:cubicBezTo>
                  <a:pt x="21600" y="17357"/>
                  <a:pt x="21600" y="17892"/>
                  <a:pt x="21592" y="18346"/>
                </a:cubicBezTo>
                <a:cubicBezTo>
                  <a:pt x="21583" y="18799"/>
                  <a:pt x="21567" y="19171"/>
                  <a:pt x="21533" y="19554"/>
                </a:cubicBezTo>
                <a:cubicBezTo>
                  <a:pt x="21491" y="19973"/>
                  <a:pt x="21425" y="20348"/>
                  <a:pt x="21340" y="20656"/>
                </a:cubicBezTo>
                <a:cubicBezTo>
                  <a:pt x="21255" y="20963"/>
                  <a:pt x="21152" y="21205"/>
                  <a:pt x="21036" y="21357"/>
                </a:cubicBezTo>
                <a:cubicBezTo>
                  <a:pt x="20931" y="21479"/>
                  <a:pt x="20829" y="21539"/>
                  <a:pt x="20703" y="21570"/>
                </a:cubicBezTo>
                <a:cubicBezTo>
                  <a:pt x="20577" y="21600"/>
                  <a:pt x="20428" y="21600"/>
                  <a:pt x="20230" y="21600"/>
                </a:cubicBezTo>
                <a:lnTo>
                  <a:pt x="1364" y="21600"/>
                </a:lnTo>
                <a:cubicBezTo>
                  <a:pt x="1169" y="21600"/>
                  <a:pt x="1021" y="21600"/>
                  <a:pt x="896" y="21570"/>
                </a:cubicBezTo>
                <a:cubicBezTo>
                  <a:pt x="771" y="21539"/>
                  <a:pt x="669" y="21479"/>
                  <a:pt x="564" y="21357"/>
                </a:cubicBezTo>
                <a:cubicBezTo>
                  <a:pt x="448" y="21205"/>
                  <a:pt x="345" y="20963"/>
                  <a:pt x="260" y="20656"/>
                </a:cubicBezTo>
                <a:cubicBezTo>
                  <a:pt x="175" y="20348"/>
                  <a:pt x="109" y="19973"/>
                  <a:pt x="67" y="19554"/>
                </a:cubicBezTo>
                <a:cubicBezTo>
                  <a:pt x="33" y="19171"/>
                  <a:pt x="17" y="18799"/>
                  <a:pt x="8" y="18343"/>
                </a:cubicBezTo>
                <a:cubicBezTo>
                  <a:pt x="0" y="17887"/>
                  <a:pt x="0" y="17346"/>
                  <a:pt x="0" y="16625"/>
                </a:cubicBezTo>
                <a:lnTo>
                  <a:pt x="0" y="4953"/>
                </a:lnTo>
                <a:cubicBezTo>
                  <a:pt x="0" y="4243"/>
                  <a:pt x="0" y="3708"/>
                  <a:pt x="8" y="3254"/>
                </a:cubicBezTo>
                <a:cubicBezTo>
                  <a:pt x="17" y="2801"/>
                  <a:pt x="33" y="2429"/>
                  <a:pt x="67" y="2046"/>
                </a:cubicBezTo>
                <a:cubicBezTo>
                  <a:pt x="109" y="1627"/>
                  <a:pt x="175" y="1252"/>
                  <a:pt x="260" y="944"/>
                </a:cubicBezTo>
                <a:cubicBezTo>
                  <a:pt x="345" y="637"/>
                  <a:pt x="448" y="395"/>
                  <a:pt x="564" y="243"/>
                </a:cubicBezTo>
                <a:cubicBezTo>
                  <a:pt x="669" y="121"/>
                  <a:pt x="771" y="61"/>
                  <a:pt x="897" y="30"/>
                </a:cubicBezTo>
                <a:cubicBezTo>
                  <a:pt x="1023" y="0"/>
                  <a:pt x="1172" y="0"/>
                  <a:pt x="1370" y="0"/>
                </a:cubicBezTo>
                <a:lnTo>
                  <a:pt x="1364" y="0"/>
                </a:lnTo>
                <a:close/>
              </a:path>
            </a:pathLst>
          </a:custGeom>
          <a:ln w="15875">
            <a:solidFill>
              <a:srgbClr val="000000"/>
            </a:solidFill>
          </a:ln>
        </p:spPr>
        <p:txBody>
          <a:bodyPr lIns="25257" tIns="25257" rIns="25257" bIns="25257" anchor="ctr"/>
          <a:lstStyle/>
          <a:p>
            <a:pPr defTabSz="281504">
              <a:defRPr sz="2400"/>
            </a:pPr>
            <a:endParaRPr sz="739"/>
          </a:p>
        </p:txBody>
      </p:sp>
      <p:sp>
        <p:nvSpPr>
          <p:cNvPr id="120" name="取組内容・手法"/>
          <p:cNvSpPr txBox="1"/>
          <p:nvPr/>
        </p:nvSpPr>
        <p:spPr>
          <a:xfrm>
            <a:off x="1272111" y="4402027"/>
            <a:ext cx="685796" cy="240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257" tIns="25257" rIns="25257" bIns="25257" anchor="ctr">
            <a:spAutoFit/>
          </a:bodyPr>
          <a:lstStyle>
            <a:lvl1pPr>
              <a:defRPr sz="4000">
                <a:latin typeface="+mj-lt"/>
                <a:ea typeface="+mj-ea"/>
                <a:cs typeface="+mj-cs"/>
                <a:sym typeface="Helvetica"/>
              </a:defRPr>
            </a:lvl1pPr>
          </a:lstStyle>
          <a:p>
            <a:r>
              <a:rPr sz="1232" dirty="0" err="1"/>
              <a:t>取組内容</a:t>
            </a:r>
            <a:endParaRPr sz="1232" dirty="0"/>
          </a:p>
        </p:txBody>
      </p:sp>
      <p:sp>
        <p:nvSpPr>
          <p:cNvPr id="121" name="徹底的なICT活用を行う最先端ICT都市をめざして「大阪市ICT戦略」「同アクションプラン」を策定するとともに、従来の情報統括部門に加え、ICT活用の企画・推進を担う「ICT戦略室」を設置し、全庁的にさまざまな施策におけるICT活用の取り組みを進めている。"/>
          <p:cNvSpPr txBox="1"/>
          <p:nvPr/>
        </p:nvSpPr>
        <p:spPr>
          <a:xfrm>
            <a:off x="869002" y="4830677"/>
            <a:ext cx="7270126" cy="1378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257" tIns="25257" rIns="25257" bIns="25257" anchor="ctr">
            <a:spAutoFit/>
          </a:bodyPr>
          <a:lstStyle/>
          <a:p>
            <a:pPr algn="l">
              <a:defRPr sz="3800">
                <a:latin typeface="+mj-lt"/>
                <a:ea typeface="+mj-ea"/>
                <a:cs typeface="+mj-cs"/>
                <a:sym typeface="Helvetica"/>
              </a:defRPr>
            </a:pPr>
            <a:r>
              <a:rPr sz="1170" dirty="0"/>
              <a:t>　</a:t>
            </a:r>
            <a:r>
              <a:rPr sz="1232" dirty="0"/>
              <a:t>大阪市では平成26年9月にICT活用を検討する準備チームを発足して以降、</a:t>
            </a:r>
            <a:r>
              <a:rPr lang="en-US" altLang="ja-JP" sz="1232" dirty="0"/>
              <a:t>2015</a:t>
            </a:r>
            <a:r>
              <a:rPr sz="1232" dirty="0"/>
              <a:t>年3月に「大阪市ICT戦略」「同アクションプラン」を策定、さらに</a:t>
            </a:r>
            <a:r>
              <a:rPr lang="en-US" altLang="ja-JP" sz="1232" dirty="0"/>
              <a:t>2016</a:t>
            </a:r>
            <a:r>
              <a:rPr sz="1232" dirty="0"/>
              <a:t>年４月に従来のシステム部門とICT活用の企画・推進を統合した「ICT戦略室」を設置し、全庁的にさまざまな施策におけるICT</a:t>
            </a:r>
            <a:r>
              <a:rPr lang="ja-JP" altLang="en-US" sz="1232" dirty="0"/>
              <a:t>の徹底</a:t>
            </a:r>
            <a:r>
              <a:rPr sz="1232" dirty="0" err="1"/>
              <a:t>活用</a:t>
            </a:r>
            <a:r>
              <a:rPr lang="ja-JP" altLang="en-US" sz="1232" dirty="0"/>
              <a:t>を推進し</a:t>
            </a:r>
            <a:r>
              <a:rPr sz="1232" dirty="0" err="1"/>
              <a:t>ている</a:t>
            </a:r>
            <a:r>
              <a:rPr sz="1232" dirty="0"/>
              <a:t>。</a:t>
            </a:r>
            <a:endParaRPr lang="en-US" sz="1232" dirty="0"/>
          </a:p>
          <a:p>
            <a:pPr algn="l">
              <a:defRPr sz="3800">
                <a:latin typeface="+mj-lt"/>
                <a:ea typeface="+mj-ea"/>
                <a:cs typeface="+mj-cs"/>
                <a:sym typeface="Helvetica"/>
              </a:defRPr>
            </a:pPr>
            <a:r>
              <a:rPr lang="ja-JP" altLang="en-US" sz="1232" dirty="0"/>
              <a:t>　また、大阪府では、業務プロセスの改革等を図るため、</a:t>
            </a:r>
            <a:r>
              <a:rPr lang="en-US" altLang="ja-JP" sz="1232" dirty="0"/>
              <a:t>2017</a:t>
            </a:r>
            <a:r>
              <a:rPr lang="ja-JP" altLang="en-US" sz="1232" dirty="0"/>
              <a:t>年度からＩＴ担当課において働き方改革や業務改革の観点から新たなＩＣＴの導入を検討。</a:t>
            </a:r>
            <a:r>
              <a:rPr lang="en-US" altLang="ja-JP" sz="1232" dirty="0"/>
              <a:t>2017</a:t>
            </a:r>
            <a:r>
              <a:rPr lang="ja-JP" altLang="en-US" sz="1232" dirty="0"/>
              <a:t>年</a:t>
            </a:r>
            <a:r>
              <a:rPr lang="en-US" altLang="ja-JP" sz="1232" dirty="0"/>
              <a:t>12</a:t>
            </a:r>
            <a:r>
              <a:rPr lang="ja-JP" altLang="en-US" sz="1232" dirty="0"/>
              <a:t>月には、</a:t>
            </a:r>
            <a:r>
              <a:rPr lang="ja-JP" altLang="en-US" sz="1232" dirty="0">
                <a:sym typeface="Helvetica"/>
              </a:rPr>
              <a:t>次世代情報システム技術の利活用検討ワーキンググループを設置し、</a:t>
            </a:r>
            <a:r>
              <a:rPr lang="ja-JP" altLang="en-US" sz="1232" dirty="0"/>
              <a:t>ＩＣＴの利活用について関係する部局所属が協力の上、ＩＣＴ関連施策の立案・検討に活用することを目的として活動している。</a:t>
            </a:r>
            <a:endParaRPr lang="en-US" altLang="ja-JP" sz="1232" dirty="0"/>
          </a:p>
        </p:txBody>
      </p:sp>
      <p:sp>
        <p:nvSpPr>
          <p:cNvPr id="2" name="テキスト ボックス 1"/>
          <p:cNvSpPr txBox="1"/>
          <p:nvPr/>
        </p:nvSpPr>
        <p:spPr>
          <a:xfrm>
            <a:off x="4605405" y="1958113"/>
            <a:ext cx="51072" cy="268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257" tIns="25257" rIns="25257" bIns="25257" numCol="1" spcCol="38100" rtlCol="0" anchor="ctr">
            <a:spAutoFit/>
          </a:bodyPr>
          <a:lstStyle/>
          <a:p>
            <a:pPr defTabSz="387332"/>
            <a:endParaRPr lang="ja-JP" altLang="en-US" sz="1416" dirty="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351</a:t>
            </a:fld>
            <a:endParaRPr lang="ja-JP" altLang="en-US"/>
          </a:p>
        </p:txBody>
      </p:sp>
    </p:spTree>
    <p:extLst>
      <p:ext uri="{BB962C8B-B14F-4D97-AF65-F5344CB8AC3E}">
        <p14:creationId xmlns:p14="http://schemas.microsoft.com/office/powerpoint/2010/main" val="389093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ビッグデータ"/>
          <p:cNvSpPr txBox="1"/>
          <p:nvPr/>
        </p:nvSpPr>
        <p:spPr>
          <a:xfrm>
            <a:off x="4876233" y="3816082"/>
            <a:ext cx="1430532"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IoT        　</a:t>
            </a:r>
          </a:p>
        </p:txBody>
      </p:sp>
      <p:sp>
        <p:nvSpPr>
          <p:cNvPr id="124" name="ビッグデータ"/>
          <p:cNvSpPr txBox="1"/>
          <p:nvPr/>
        </p:nvSpPr>
        <p:spPr>
          <a:xfrm>
            <a:off x="3329526" y="5133901"/>
            <a:ext cx="1449885"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スマートフォン      　</a:t>
            </a:r>
          </a:p>
        </p:txBody>
      </p:sp>
      <p:sp>
        <p:nvSpPr>
          <p:cNvPr id="125" name="ビッグデータ"/>
          <p:cNvSpPr txBox="1"/>
          <p:nvPr/>
        </p:nvSpPr>
        <p:spPr>
          <a:xfrm>
            <a:off x="384044" y="1371666"/>
            <a:ext cx="1449885"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インターネット      　</a:t>
            </a:r>
          </a:p>
        </p:txBody>
      </p:sp>
      <p:sp>
        <p:nvSpPr>
          <p:cNvPr id="126" name="ビッグデータ"/>
          <p:cNvSpPr txBox="1"/>
          <p:nvPr/>
        </p:nvSpPr>
        <p:spPr>
          <a:xfrm>
            <a:off x="1412543" y="343233"/>
            <a:ext cx="6041109" cy="37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800" b="1" u="sng">
                <a:latin typeface="+mj-lt"/>
                <a:ea typeface="+mj-ea"/>
                <a:cs typeface="+mj-cs"/>
                <a:sym typeface="Helvetica"/>
              </a:defRPr>
            </a:lvl1pPr>
          </a:lstStyle>
          <a:p>
            <a:r>
              <a:rPr sz="2094" dirty="0" err="1"/>
              <a:t>インターネットの拡大とともに革新的なICTが登場</a:t>
            </a:r>
            <a:endParaRPr sz="2094" dirty="0"/>
          </a:p>
        </p:txBody>
      </p:sp>
      <p:sp>
        <p:nvSpPr>
          <p:cNvPr id="127" name="ビッグデータ"/>
          <p:cNvSpPr txBox="1"/>
          <p:nvPr/>
        </p:nvSpPr>
        <p:spPr>
          <a:xfrm>
            <a:off x="3349594" y="4828372"/>
            <a:ext cx="737093"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2007年~</a:t>
            </a:r>
          </a:p>
        </p:txBody>
      </p:sp>
      <p:sp>
        <p:nvSpPr>
          <p:cNvPr id="128" name="ビッグデータ"/>
          <p:cNvSpPr txBox="1"/>
          <p:nvPr/>
        </p:nvSpPr>
        <p:spPr>
          <a:xfrm>
            <a:off x="2979613" y="1561834"/>
            <a:ext cx="737093"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2006年~</a:t>
            </a:r>
          </a:p>
        </p:txBody>
      </p:sp>
      <p:sp>
        <p:nvSpPr>
          <p:cNvPr id="129" name="ビッグデータ"/>
          <p:cNvSpPr txBox="1"/>
          <p:nvPr/>
        </p:nvSpPr>
        <p:spPr>
          <a:xfrm>
            <a:off x="4894862" y="3548269"/>
            <a:ext cx="935865"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2010年代~</a:t>
            </a:r>
          </a:p>
        </p:txBody>
      </p:sp>
      <p:sp>
        <p:nvSpPr>
          <p:cNvPr id="130" name="ビッグデータ"/>
          <p:cNvSpPr txBox="1"/>
          <p:nvPr/>
        </p:nvSpPr>
        <p:spPr>
          <a:xfrm>
            <a:off x="5651945" y="4272137"/>
            <a:ext cx="737093"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2012年~</a:t>
            </a:r>
          </a:p>
        </p:txBody>
      </p:sp>
      <p:sp>
        <p:nvSpPr>
          <p:cNvPr id="131" name="四角形"/>
          <p:cNvSpPr/>
          <p:nvPr/>
        </p:nvSpPr>
        <p:spPr>
          <a:xfrm>
            <a:off x="322798" y="756226"/>
            <a:ext cx="8625037" cy="5716203"/>
          </a:xfrm>
          <a:prstGeom prst="rect">
            <a:avLst/>
          </a:prstGeom>
          <a:ln w="22225">
            <a:solidFill>
              <a:srgbClr val="000000"/>
            </a:solidFill>
          </a:ln>
        </p:spPr>
        <p:txBody>
          <a:bodyPr lIns="25257" tIns="25257" rIns="25257" bIns="25257" anchor="ctr"/>
          <a:lstStyle/>
          <a:p>
            <a:pPr>
              <a:defRPr sz="8000">
                <a:latin typeface="+mj-lt"/>
                <a:ea typeface="+mj-ea"/>
                <a:cs typeface="+mj-cs"/>
                <a:sym typeface="Helvetica"/>
              </a:defRPr>
            </a:pPr>
            <a:endParaRPr sz="2463"/>
          </a:p>
        </p:txBody>
      </p:sp>
      <p:sp>
        <p:nvSpPr>
          <p:cNvPr id="132" name="線"/>
          <p:cNvSpPr/>
          <p:nvPr/>
        </p:nvSpPr>
        <p:spPr>
          <a:xfrm flipV="1">
            <a:off x="835810" y="794904"/>
            <a:ext cx="0" cy="5638847"/>
          </a:xfrm>
          <a:prstGeom prst="line">
            <a:avLst/>
          </a:prstGeom>
          <a:ln w="12700">
            <a:solidFill>
              <a:srgbClr val="000000"/>
            </a:solidFill>
            <a:custDash>
              <a:ds d="200000" sp="200000"/>
            </a:custDash>
            <a:miter lim="400000"/>
          </a:ln>
        </p:spPr>
        <p:txBody>
          <a:bodyPr lIns="14073" tIns="14073" rIns="14073" bIns="14073"/>
          <a:lstStyle/>
          <a:p>
            <a:endParaRPr sz="1416"/>
          </a:p>
        </p:txBody>
      </p:sp>
      <p:sp>
        <p:nvSpPr>
          <p:cNvPr id="133" name="矢印"/>
          <p:cNvSpPr/>
          <p:nvPr/>
        </p:nvSpPr>
        <p:spPr>
          <a:xfrm>
            <a:off x="1837398" y="1450507"/>
            <a:ext cx="7091546" cy="130185"/>
          </a:xfrm>
          <a:prstGeom prst="rightArrow">
            <a:avLst>
              <a:gd name="adj1" fmla="val 32000"/>
              <a:gd name="adj2" fmla="val 192132"/>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34" name="線"/>
          <p:cNvSpPr/>
          <p:nvPr/>
        </p:nvSpPr>
        <p:spPr>
          <a:xfrm flipV="1">
            <a:off x="2691425" y="794904"/>
            <a:ext cx="0" cy="5638847"/>
          </a:xfrm>
          <a:prstGeom prst="line">
            <a:avLst/>
          </a:prstGeom>
          <a:ln w="12700">
            <a:solidFill>
              <a:srgbClr val="000000"/>
            </a:solidFill>
            <a:custDash>
              <a:ds d="200000" sp="200000"/>
            </a:custDash>
            <a:miter lim="400000"/>
          </a:ln>
        </p:spPr>
        <p:txBody>
          <a:bodyPr lIns="14073" tIns="14073" rIns="14073" bIns="14073"/>
          <a:lstStyle/>
          <a:p>
            <a:endParaRPr sz="1416"/>
          </a:p>
        </p:txBody>
      </p:sp>
      <p:sp>
        <p:nvSpPr>
          <p:cNvPr id="135" name="線"/>
          <p:cNvSpPr/>
          <p:nvPr/>
        </p:nvSpPr>
        <p:spPr>
          <a:xfrm flipV="1">
            <a:off x="4870370" y="794904"/>
            <a:ext cx="0" cy="5638847"/>
          </a:xfrm>
          <a:prstGeom prst="line">
            <a:avLst/>
          </a:prstGeom>
          <a:ln w="12700">
            <a:solidFill>
              <a:srgbClr val="000000"/>
            </a:solidFill>
            <a:custDash>
              <a:ds d="200000" sp="200000"/>
            </a:custDash>
            <a:miter lim="400000"/>
          </a:ln>
        </p:spPr>
        <p:txBody>
          <a:bodyPr lIns="14073" tIns="14073" rIns="14073" bIns="14073"/>
          <a:lstStyle/>
          <a:p>
            <a:endParaRPr sz="1416"/>
          </a:p>
        </p:txBody>
      </p:sp>
      <p:sp>
        <p:nvSpPr>
          <p:cNvPr id="136" name="線"/>
          <p:cNvSpPr/>
          <p:nvPr/>
        </p:nvSpPr>
        <p:spPr>
          <a:xfrm flipV="1">
            <a:off x="7049316" y="794904"/>
            <a:ext cx="0" cy="5638847"/>
          </a:xfrm>
          <a:prstGeom prst="line">
            <a:avLst/>
          </a:prstGeom>
          <a:ln w="12700">
            <a:solidFill>
              <a:srgbClr val="000000"/>
            </a:solidFill>
            <a:custDash>
              <a:ds d="200000" sp="200000"/>
            </a:custDash>
            <a:miter lim="400000"/>
          </a:ln>
        </p:spPr>
        <p:txBody>
          <a:bodyPr lIns="14073" tIns="14073" rIns="14073" bIns="14073"/>
          <a:lstStyle/>
          <a:p>
            <a:endParaRPr sz="1416"/>
          </a:p>
        </p:txBody>
      </p:sp>
      <p:sp>
        <p:nvSpPr>
          <p:cNvPr id="137" name="矢印"/>
          <p:cNvSpPr/>
          <p:nvPr/>
        </p:nvSpPr>
        <p:spPr>
          <a:xfrm>
            <a:off x="7049315" y="4625342"/>
            <a:ext cx="1893566" cy="111193"/>
          </a:xfrm>
          <a:prstGeom prst="rightArrow">
            <a:avLst>
              <a:gd name="adj1" fmla="val 32000"/>
              <a:gd name="adj2" fmla="val 236999"/>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38" name="ビッグデータ"/>
          <p:cNvSpPr txBox="1"/>
          <p:nvPr/>
        </p:nvSpPr>
        <p:spPr>
          <a:xfrm>
            <a:off x="2973848" y="1832810"/>
            <a:ext cx="1490693"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クラウド</a:t>
            </a:r>
          </a:p>
        </p:txBody>
      </p:sp>
      <p:sp>
        <p:nvSpPr>
          <p:cNvPr id="139" name="矢印"/>
          <p:cNvSpPr/>
          <p:nvPr/>
        </p:nvSpPr>
        <p:spPr>
          <a:xfrm>
            <a:off x="4474097" y="1925410"/>
            <a:ext cx="4482053" cy="103622"/>
          </a:xfrm>
          <a:prstGeom prst="rightArrow">
            <a:avLst>
              <a:gd name="adj1" fmla="val 32000"/>
              <a:gd name="adj2" fmla="val 241384"/>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40" name="矢印"/>
          <p:cNvSpPr/>
          <p:nvPr/>
        </p:nvSpPr>
        <p:spPr>
          <a:xfrm>
            <a:off x="6322548" y="3895697"/>
            <a:ext cx="2640313" cy="103525"/>
          </a:xfrm>
          <a:prstGeom prst="rightArrow">
            <a:avLst>
              <a:gd name="adj1" fmla="val 32000"/>
              <a:gd name="adj2" fmla="val 241611"/>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41" name="ビッグデータ"/>
          <p:cNvSpPr txBox="1"/>
          <p:nvPr/>
        </p:nvSpPr>
        <p:spPr>
          <a:xfrm>
            <a:off x="4871785" y="3122141"/>
            <a:ext cx="1442414"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pPr algn="ctr"/>
            <a:r>
              <a:rPr sz="1539" dirty="0" err="1" smtClean="0"/>
              <a:t>ビッグデータ</a:t>
            </a:r>
            <a:r>
              <a:rPr sz="1539" dirty="0" smtClean="0"/>
              <a:t>　</a:t>
            </a:r>
            <a:endParaRPr sz="1539" dirty="0"/>
          </a:p>
        </p:txBody>
      </p:sp>
      <p:sp>
        <p:nvSpPr>
          <p:cNvPr id="142" name="矢印"/>
          <p:cNvSpPr/>
          <p:nvPr/>
        </p:nvSpPr>
        <p:spPr>
          <a:xfrm>
            <a:off x="4775725" y="5222773"/>
            <a:ext cx="4153219" cy="108675"/>
          </a:xfrm>
          <a:prstGeom prst="rightArrow">
            <a:avLst>
              <a:gd name="adj1" fmla="val 32000"/>
              <a:gd name="adj2" fmla="val 232350"/>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43" name="ビッグデータ"/>
          <p:cNvSpPr txBox="1"/>
          <p:nvPr/>
        </p:nvSpPr>
        <p:spPr>
          <a:xfrm>
            <a:off x="2710931" y="769515"/>
            <a:ext cx="762741" cy="335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000" b="1">
                <a:latin typeface="+mj-lt"/>
                <a:ea typeface="+mj-ea"/>
                <a:cs typeface="+mj-cs"/>
                <a:sym typeface="Helvetica"/>
              </a:defRPr>
            </a:lvl1pPr>
          </a:lstStyle>
          <a:p>
            <a:r>
              <a:rPr sz="1847"/>
              <a:t>2005年</a:t>
            </a:r>
          </a:p>
        </p:txBody>
      </p:sp>
      <p:sp>
        <p:nvSpPr>
          <p:cNvPr id="144" name="ビッグデータ"/>
          <p:cNvSpPr txBox="1"/>
          <p:nvPr/>
        </p:nvSpPr>
        <p:spPr>
          <a:xfrm>
            <a:off x="849843" y="769515"/>
            <a:ext cx="762741" cy="335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000" b="1">
                <a:latin typeface="+mj-lt"/>
                <a:ea typeface="+mj-ea"/>
                <a:cs typeface="+mj-cs"/>
                <a:sym typeface="Helvetica"/>
              </a:defRPr>
            </a:lvl1pPr>
          </a:lstStyle>
          <a:p>
            <a:r>
              <a:rPr sz="1847"/>
              <a:t>2000年</a:t>
            </a:r>
          </a:p>
        </p:txBody>
      </p:sp>
      <p:sp>
        <p:nvSpPr>
          <p:cNvPr id="145" name="ビッグデータ"/>
          <p:cNvSpPr txBox="1"/>
          <p:nvPr/>
        </p:nvSpPr>
        <p:spPr>
          <a:xfrm>
            <a:off x="4902796" y="769515"/>
            <a:ext cx="762741" cy="335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000" b="1">
                <a:latin typeface="+mj-lt"/>
                <a:ea typeface="+mj-ea"/>
                <a:cs typeface="+mj-cs"/>
                <a:sym typeface="Helvetica"/>
              </a:defRPr>
            </a:lvl1pPr>
          </a:lstStyle>
          <a:p>
            <a:r>
              <a:rPr sz="1847"/>
              <a:t>2010年</a:t>
            </a:r>
          </a:p>
        </p:txBody>
      </p:sp>
      <p:sp>
        <p:nvSpPr>
          <p:cNvPr id="146" name="ビッグデータ"/>
          <p:cNvSpPr txBox="1"/>
          <p:nvPr/>
        </p:nvSpPr>
        <p:spPr>
          <a:xfrm>
            <a:off x="7070997" y="769515"/>
            <a:ext cx="762741" cy="335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000" b="1">
                <a:latin typeface="+mj-lt"/>
                <a:ea typeface="+mj-ea"/>
                <a:cs typeface="+mj-cs"/>
                <a:sym typeface="Helvetica"/>
              </a:defRPr>
            </a:lvl1pPr>
          </a:lstStyle>
          <a:p>
            <a:r>
              <a:rPr sz="1847"/>
              <a:t>2015年</a:t>
            </a:r>
          </a:p>
        </p:txBody>
      </p:sp>
      <p:sp>
        <p:nvSpPr>
          <p:cNvPr id="147" name="四角形"/>
          <p:cNvSpPr/>
          <p:nvPr/>
        </p:nvSpPr>
        <p:spPr>
          <a:xfrm>
            <a:off x="315674" y="749101"/>
            <a:ext cx="8625037" cy="299998"/>
          </a:xfrm>
          <a:prstGeom prst="rect">
            <a:avLst/>
          </a:prstGeom>
          <a:ln w="22225">
            <a:solidFill>
              <a:srgbClr val="000000"/>
            </a:solidFill>
          </a:ln>
        </p:spPr>
        <p:txBody>
          <a:bodyPr lIns="25257" tIns="25257" rIns="25257" bIns="25257" anchor="ctr"/>
          <a:lstStyle/>
          <a:p>
            <a:pPr>
              <a:defRPr sz="8000">
                <a:latin typeface="+mj-lt"/>
                <a:ea typeface="+mj-ea"/>
                <a:cs typeface="+mj-cs"/>
                <a:sym typeface="Helvetica"/>
              </a:defRPr>
            </a:pPr>
            <a:endParaRPr sz="2463"/>
          </a:p>
        </p:txBody>
      </p:sp>
      <p:sp>
        <p:nvSpPr>
          <p:cNvPr id="148" name="ビッグデータ"/>
          <p:cNvSpPr txBox="1"/>
          <p:nvPr/>
        </p:nvSpPr>
        <p:spPr>
          <a:xfrm>
            <a:off x="3770366" y="4153510"/>
            <a:ext cx="60083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2008年~</a:t>
            </a:r>
          </a:p>
        </p:txBody>
      </p:sp>
      <p:sp>
        <p:nvSpPr>
          <p:cNvPr id="149" name="ビッグデータ"/>
          <p:cNvSpPr txBox="1"/>
          <p:nvPr/>
        </p:nvSpPr>
        <p:spPr>
          <a:xfrm>
            <a:off x="4428342" y="2182466"/>
            <a:ext cx="737093"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2009年~</a:t>
            </a:r>
          </a:p>
        </p:txBody>
      </p:sp>
      <p:sp>
        <p:nvSpPr>
          <p:cNvPr id="150" name="ビッグデータ"/>
          <p:cNvSpPr txBox="1"/>
          <p:nvPr/>
        </p:nvSpPr>
        <p:spPr>
          <a:xfrm>
            <a:off x="4408465" y="2447746"/>
            <a:ext cx="1490693"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r>
              <a:rPr sz="1539"/>
              <a:t>オープンデータ</a:t>
            </a:r>
          </a:p>
        </p:txBody>
      </p:sp>
      <p:sp>
        <p:nvSpPr>
          <p:cNvPr id="151" name="矢印"/>
          <p:cNvSpPr/>
          <p:nvPr/>
        </p:nvSpPr>
        <p:spPr>
          <a:xfrm>
            <a:off x="5909322" y="2541734"/>
            <a:ext cx="3046828" cy="103622"/>
          </a:xfrm>
          <a:prstGeom prst="rightArrow">
            <a:avLst>
              <a:gd name="adj1" fmla="val 32000"/>
              <a:gd name="adj2" fmla="val 241384"/>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52" name="矢印"/>
          <p:cNvSpPr/>
          <p:nvPr/>
        </p:nvSpPr>
        <p:spPr>
          <a:xfrm>
            <a:off x="6356409" y="3217085"/>
            <a:ext cx="2572535" cy="111085"/>
          </a:xfrm>
          <a:prstGeom prst="rightArrow">
            <a:avLst>
              <a:gd name="adj1" fmla="val 32000"/>
              <a:gd name="adj2" fmla="val 225166"/>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53" name="ビッグデータ"/>
          <p:cNvSpPr txBox="1"/>
          <p:nvPr/>
        </p:nvSpPr>
        <p:spPr>
          <a:xfrm>
            <a:off x="4894862" y="2824400"/>
            <a:ext cx="935865"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2010年代~</a:t>
            </a:r>
          </a:p>
        </p:txBody>
      </p:sp>
      <p:sp>
        <p:nvSpPr>
          <p:cNvPr id="154" name="ビッグデータ"/>
          <p:cNvSpPr txBox="1"/>
          <p:nvPr/>
        </p:nvSpPr>
        <p:spPr>
          <a:xfrm>
            <a:off x="5631878" y="4529571"/>
            <a:ext cx="1386029"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AI           </a:t>
            </a:r>
          </a:p>
        </p:txBody>
      </p:sp>
      <p:sp>
        <p:nvSpPr>
          <p:cNvPr id="155" name="ビッグデータ"/>
          <p:cNvSpPr txBox="1"/>
          <p:nvPr/>
        </p:nvSpPr>
        <p:spPr>
          <a:xfrm>
            <a:off x="4896301" y="5544328"/>
            <a:ext cx="737093"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2010年~</a:t>
            </a:r>
          </a:p>
        </p:txBody>
      </p:sp>
      <p:sp>
        <p:nvSpPr>
          <p:cNvPr id="156" name="ビッグデータ"/>
          <p:cNvSpPr txBox="1"/>
          <p:nvPr/>
        </p:nvSpPr>
        <p:spPr>
          <a:xfrm>
            <a:off x="4891351" y="5831565"/>
            <a:ext cx="1449885"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タブレット      　</a:t>
            </a:r>
          </a:p>
        </p:txBody>
      </p:sp>
      <p:sp>
        <p:nvSpPr>
          <p:cNvPr id="157" name="矢印"/>
          <p:cNvSpPr/>
          <p:nvPr/>
        </p:nvSpPr>
        <p:spPr>
          <a:xfrm>
            <a:off x="6356330" y="5943129"/>
            <a:ext cx="2572804" cy="103622"/>
          </a:xfrm>
          <a:prstGeom prst="rightArrow">
            <a:avLst>
              <a:gd name="adj1" fmla="val 32000"/>
              <a:gd name="adj2" fmla="val 260492"/>
            </a:avLst>
          </a:prstGeom>
          <a:solidFill>
            <a:schemeClr val="accent1">
              <a:lumOff val="25000"/>
            </a:schemeClr>
          </a:solidFill>
          <a:ln w="12700">
            <a:solidFill>
              <a:schemeClr val="accent1"/>
            </a:solidFill>
            <a:miter lim="400000"/>
          </a:ln>
        </p:spPr>
        <p:txBody>
          <a:bodyPr lIns="25257" tIns="25257" rIns="25257" bIns="25257" anchor="ctr"/>
          <a:lstStyle/>
          <a:p>
            <a:endParaRPr sz="1416"/>
          </a:p>
        </p:txBody>
      </p:sp>
      <p:sp>
        <p:nvSpPr>
          <p:cNvPr id="158" name="ビッグデータ"/>
          <p:cNvSpPr txBox="1"/>
          <p:nvPr/>
        </p:nvSpPr>
        <p:spPr>
          <a:xfrm>
            <a:off x="2733944" y="1212878"/>
            <a:ext cx="1637980"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光ファイバー回線普及</a:t>
            </a:r>
          </a:p>
        </p:txBody>
      </p:sp>
      <p:sp>
        <p:nvSpPr>
          <p:cNvPr id="159" name="ビッグデータ"/>
          <p:cNvSpPr txBox="1"/>
          <p:nvPr/>
        </p:nvSpPr>
        <p:spPr>
          <a:xfrm>
            <a:off x="5157453" y="1199366"/>
            <a:ext cx="1080969"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幹線速度1Gbps</a:t>
            </a:r>
          </a:p>
        </p:txBody>
      </p:sp>
      <p:sp>
        <p:nvSpPr>
          <p:cNvPr id="160" name="ビッグデータ"/>
          <p:cNvSpPr txBox="1"/>
          <p:nvPr/>
        </p:nvSpPr>
        <p:spPr>
          <a:xfrm>
            <a:off x="1449561" y="1135903"/>
            <a:ext cx="368402"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ADSL</a:t>
            </a:r>
          </a:p>
        </p:txBody>
      </p:sp>
      <p:sp>
        <p:nvSpPr>
          <p:cNvPr id="161" name="ビッグデータ"/>
          <p:cNvSpPr txBox="1"/>
          <p:nvPr/>
        </p:nvSpPr>
        <p:spPr>
          <a:xfrm>
            <a:off x="8716031" y="4958283"/>
            <a:ext cx="22733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5G</a:t>
            </a:r>
          </a:p>
        </p:txBody>
      </p:sp>
      <p:sp>
        <p:nvSpPr>
          <p:cNvPr id="162" name="ビッグデータ"/>
          <p:cNvSpPr txBox="1"/>
          <p:nvPr/>
        </p:nvSpPr>
        <p:spPr>
          <a:xfrm>
            <a:off x="1123519" y="4996177"/>
            <a:ext cx="1020825"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携帯電話網3G</a:t>
            </a:r>
          </a:p>
        </p:txBody>
      </p:sp>
      <p:sp>
        <p:nvSpPr>
          <p:cNvPr id="163" name="ビッグデータ"/>
          <p:cNvSpPr txBox="1"/>
          <p:nvPr/>
        </p:nvSpPr>
        <p:spPr>
          <a:xfrm>
            <a:off x="5634697" y="4996177"/>
            <a:ext cx="1020825"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携帯電話網4G</a:t>
            </a:r>
          </a:p>
        </p:txBody>
      </p:sp>
      <p:sp>
        <p:nvSpPr>
          <p:cNvPr id="164" name="ビッグデータ"/>
          <p:cNvSpPr txBox="1"/>
          <p:nvPr/>
        </p:nvSpPr>
        <p:spPr>
          <a:xfrm>
            <a:off x="528480" y="2206095"/>
            <a:ext cx="1161889"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オープンソース</a:t>
            </a:r>
          </a:p>
        </p:txBody>
      </p:sp>
      <p:sp>
        <p:nvSpPr>
          <p:cNvPr id="165" name="ビッグデータ"/>
          <p:cNvSpPr txBox="1"/>
          <p:nvPr/>
        </p:nvSpPr>
        <p:spPr>
          <a:xfrm>
            <a:off x="2726213" y="3215365"/>
            <a:ext cx="1003191"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動画サービス</a:t>
            </a:r>
          </a:p>
        </p:txBody>
      </p:sp>
      <p:sp>
        <p:nvSpPr>
          <p:cNvPr id="166" name="ビッグデータ"/>
          <p:cNvSpPr txBox="1"/>
          <p:nvPr/>
        </p:nvSpPr>
        <p:spPr>
          <a:xfrm>
            <a:off x="3740744" y="4387739"/>
            <a:ext cx="1003191"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地図サービス</a:t>
            </a:r>
          </a:p>
        </p:txBody>
      </p:sp>
      <p:sp>
        <p:nvSpPr>
          <p:cNvPr id="167" name="ビッグデータ"/>
          <p:cNvSpPr txBox="1"/>
          <p:nvPr/>
        </p:nvSpPr>
        <p:spPr>
          <a:xfrm>
            <a:off x="2762986" y="2971053"/>
            <a:ext cx="60083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2005年~</a:t>
            </a:r>
          </a:p>
        </p:txBody>
      </p:sp>
      <p:sp>
        <p:nvSpPr>
          <p:cNvPr id="168" name="ビッグデータ"/>
          <p:cNvSpPr txBox="1"/>
          <p:nvPr/>
        </p:nvSpPr>
        <p:spPr>
          <a:xfrm>
            <a:off x="3116966" y="3588437"/>
            <a:ext cx="60083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2006年~</a:t>
            </a:r>
          </a:p>
        </p:txBody>
      </p:sp>
      <p:sp>
        <p:nvSpPr>
          <p:cNvPr id="169" name="ビッグデータ"/>
          <p:cNvSpPr txBox="1"/>
          <p:nvPr/>
        </p:nvSpPr>
        <p:spPr>
          <a:xfrm>
            <a:off x="3204127" y="3839710"/>
            <a:ext cx="29145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SNS</a:t>
            </a:r>
          </a:p>
        </p:txBody>
      </p:sp>
      <p:sp>
        <p:nvSpPr>
          <p:cNvPr id="170" name="ビッグデータ"/>
          <p:cNvSpPr txBox="1"/>
          <p:nvPr/>
        </p:nvSpPr>
        <p:spPr>
          <a:xfrm>
            <a:off x="664720" y="2467400"/>
            <a:ext cx="3066256"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開発言語、基幹ソフトウェアの公開・発展</a:t>
            </a:r>
          </a:p>
        </p:txBody>
      </p:sp>
      <p:sp>
        <p:nvSpPr>
          <p:cNvPr id="171" name="ビッグデータ"/>
          <p:cNvSpPr txBox="1"/>
          <p:nvPr/>
        </p:nvSpPr>
        <p:spPr>
          <a:xfrm>
            <a:off x="639665" y="3259328"/>
            <a:ext cx="1003191"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検索サービス</a:t>
            </a:r>
          </a:p>
        </p:txBody>
      </p:sp>
      <p:sp>
        <p:nvSpPr>
          <p:cNvPr id="172" name="ビッグデータ"/>
          <p:cNvSpPr txBox="1"/>
          <p:nvPr/>
        </p:nvSpPr>
        <p:spPr>
          <a:xfrm>
            <a:off x="634775" y="3054905"/>
            <a:ext cx="600838"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4000" b="1">
                <a:latin typeface="+mj-lt"/>
                <a:ea typeface="+mj-ea"/>
                <a:cs typeface="+mj-cs"/>
                <a:sym typeface="Helvetica"/>
              </a:defRPr>
            </a:lvl1pPr>
          </a:lstStyle>
          <a:p>
            <a:r>
              <a:rPr sz="1232"/>
              <a:t>1998年~</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352</a:t>
            </a:fld>
            <a:endParaRPr lang="ja-JP" altLang="en-US"/>
          </a:p>
        </p:txBody>
      </p:sp>
    </p:spTree>
    <p:extLst>
      <p:ext uri="{BB962C8B-B14F-4D97-AF65-F5344CB8AC3E}">
        <p14:creationId xmlns:p14="http://schemas.microsoft.com/office/powerpoint/2010/main" val="356462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１ ICT活用【総論】"/>
          <p:cNvSpPr txBox="1">
            <a:spLocks noGrp="1"/>
          </p:cNvSpPr>
          <p:nvPr>
            <p:ph type="subTitle" idx="1"/>
          </p:nvPr>
        </p:nvSpPr>
        <p:spPr>
          <a:xfrm>
            <a:off x="746703" y="663044"/>
            <a:ext cx="7650594" cy="313532"/>
          </a:xfrm>
          <a:prstGeom prst="rect">
            <a:avLst/>
          </a:prstGeom>
        </p:spPr>
        <p:txBody>
          <a:bodyPr anchor="ctr">
            <a:noAutofit/>
          </a:bodyPr>
          <a:lstStyle>
            <a:lvl1pPr algn="l" defTabSz="1056850">
              <a:defRPr sz="6700"/>
            </a:lvl1pPr>
          </a:lstStyle>
          <a:p>
            <a:r>
              <a:rPr sz="2000" dirty="0"/>
              <a:t>２．ICT改革の基本姿勢</a:t>
            </a:r>
          </a:p>
        </p:txBody>
      </p:sp>
      <p:sp>
        <p:nvSpPr>
          <p:cNvPr id="175" name="線"/>
          <p:cNvSpPr/>
          <p:nvPr/>
        </p:nvSpPr>
        <p:spPr>
          <a:xfrm>
            <a:off x="749460" y="1082175"/>
            <a:ext cx="7645081" cy="0"/>
          </a:xfrm>
          <a:prstGeom prst="line">
            <a:avLst/>
          </a:prstGeom>
          <a:ln w="15875">
            <a:solidFill>
              <a:srgbClr val="000000"/>
            </a:solidFill>
          </a:ln>
        </p:spPr>
        <p:txBody>
          <a:bodyPr lIns="14073" tIns="14073" rIns="14073" bIns="14073"/>
          <a:lstStyle/>
          <a:p>
            <a:endParaRPr sz="1416"/>
          </a:p>
        </p:txBody>
      </p:sp>
      <p:sp>
        <p:nvSpPr>
          <p:cNvPr id="176" name="矢印"/>
          <p:cNvSpPr/>
          <p:nvPr/>
        </p:nvSpPr>
        <p:spPr>
          <a:xfrm rot="5400000">
            <a:off x="4138690" y="3152595"/>
            <a:ext cx="464851" cy="830814"/>
          </a:xfrm>
          <a:prstGeom prst="rightArrow">
            <a:avLst>
              <a:gd name="adj1" fmla="val 32000"/>
              <a:gd name="adj2" fmla="val 53824"/>
            </a:avLst>
          </a:prstGeom>
          <a:solidFill>
            <a:schemeClr val="accent1"/>
          </a:solidFill>
          <a:ln w="25400">
            <a:solidFill>
              <a:schemeClr val="accent1"/>
            </a:solidFill>
          </a:ln>
        </p:spPr>
        <p:txBody>
          <a:bodyPr lIns="25257" tIns="25257" rIns="25257" bIns="25257" anchor="ctr"/>
          <a:lstStyle/>
          <a:p>
            <a:pPr>
              <a:defRPr sz="8000">
                <a:latin typeface="+mj-lt"/>
                <a:ea typeface="+mj-ea"/>
                <a:cs typeface="+mj-cs"/>
                <a:sym typeface="Helvetica"/>
              </a:defRPr>
            </a:pPr>
            <a:endParaRPr sz="2463"/>
          </a:p>
        </p:txBody>
      </p:sp>
      <p:sp>
        <p:nvSpPr>
          <p:cNvPr id="177"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20769" y="1232955"/>
            <a:ext cx="7307658" cy="1842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57" tIns="25257" rIns="25257" bIns="25257" anchor="ctr">
            <a:spAutoFit/>
          </a:bodyPr>
          <a:lstStyle/>
          <a:p>
            <a:pPr marL="211128" indent="-211128">
              <a:buSzPct val="100000"/>
              <a:buFont typeface="Wingdings" panose="05000000000000000000" pitchFamily="2" charset="2"/>
              <a:buChar char="Ø"/>
              <a:defRPr sz="4500">
                <a:latin typeface="+mj-lt"/>
                <a:ea typeface="+mj-ea"/>
                <a:cs typeface="+mj-cs"/>
                <a:sym typeface="Helvetica"/>
              </a:defRPr>
            </a:pPr>
            <a:r>
              <a:rPr sz="1663" dirty="0"/>
              <a:t>海外の都市では、すでに多くの手続きがインターネットで完結できる国もあり、また、街中の駐車場やごみ箱などにセンサーを設置し、そこから取得したデータを活用することで、便利で効率的な「スマートシティ」をめざす動きが始まっている。</a:t>
            </a:r>
          </a:p>
          <a:p>
            <a:pPr marL="211128" indent="-211128">
              <a:buFont typeface="Wingdings" panose="05000000000000000000" pitchFamily="2" charset="2"/>
              <a:buChar char="Ø"/>
              <a:defRPr sz="4500">
                <a:latin typeface="+mj-lt"/>
                <a:ea typeface="+mj-ea"/>
                <a:cs typeface="+mj-cs"/>
                <a:sym typeface="Helvetica"/>
              </a:defRPr>
            </a:pPr>
            <a:endParaRPr sz="1663" dirty="0"/>
          </a:p>
          <a:p>
            <a:pPr marL="211128" indent="-211128">
              <a:buSzPct val="100000"/>
              <a:buFont typeface="Wingdings" panose="05000000000000000000" pitchFamily="2" charset="2"/>
              <a:buChar char="Ø"/>
              <a:defRPr sz="4500">
                <a:latin typeface="+mj-lt"/>
                <a:ea typeface="+mj-ea"/>
                <a:cs typeface="+mj-cs"/>
                <a:sym typeface="Helvetica"/>
              </a:defRPr>
            </a:pPr>
            <a:r>
              <a:rPr sz="1663" dirty="0" err="1"/>
              <a:t>日本における「ICT戦略」は</a:t>
            </a:r>
            <a:r>
              <a:rPr sz="1663" dirty="0"/>
              <a:t>、「</a:t>
            </a:r>
            <a:r>
              <a:rPr sz="1663" dirty="0" err="1"/>
              <a:t>情報システム化」から端を発しており</a:t>
            </a:r>
            <a:r>
              <a:rPr sz="1663" dirty="0"/>
              <a:t>、</a:t>
            </a:r>
            <a:endParaRPr lang="en-US" sz="1663" dirty="0"/>
          </a:p>
          <a:p>
            <a:pPr algn="l">
              <a:buSzPct val="100000"/>
              <a:defRPr sz="4500">
                <a:latin typeface="+mj-lt"/>
                <a:ea typeface="+mj-ea"/>
                <a:cs typeface="+mj-cs"/>
                <a:sym typeface="Helvetica"/>
              </a:defRPr>
            </a:pPr>
            <a:r>
              <a:rPr lang="ja-JP" altLang="en-US" sz="1663" dirty="0"/>
              <a:t>　</a:t>
            </a:r>
            <a:r>
              <a:rPr sz="1663" dirty="0"/>
              <a:t>「</a:t>
            </a:r>
            <a:r>
              <a:rPr sz="1663" dirty="0" err="1"/>
              <a:t>ICTの活用」についてはあまり進んでいないのが現状</a:t>
            </a:r>
            <a:r>
              <a:rPr sz="1663" dirty="0"/>
              <a:t>。</a:t>
            </a:r>
          </a:p>
        </p:txBody>
      </p:sp>
      <p:sp>
        <p:nvSpPr>
          <p:cNvPr id="178"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20769" y="4060717"/>
            <a:ext cx="7307658" cy="1842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57" tIns="25257" rIns="25257" bIns="25257" anchor="ctr">
            <a:spAutoFit/>
          </a:bodyPr>
          <a:lstStyle/>
          <a:p>
            <a:pPr marL="211128" indent="-211128">
              <a:buSzPct val="100000"/>
              <a:buFont typeface="Wingdings" panose="05000000000000000000" pitchFamily="2" charset="2"/>
              <a:buChar char="Ø"/>
              <a:defRPr sz="4500">
                <a:latin typeface="+mj-lt"/>
                <a:ea typeface="+mj-ea"/>
                <a:cs typeface="+mj-cs"/>
                <a:sym typeface="Helvetica"/>
              </a:defRPr>
            </a:pPr>
            <a:r>
              <a:rPr sz="1663" dirty="0" err="1"/>
              <a:t>国内の動向を注視することはもちろん、上記のような海外先進都市を参考事例として調査・研究しながら</a:t>
            </a:r>
            <a:r>
              <a:rPr sz="1663" dirty="0"/>
              <a:t>、「</a:t>
            </a:r>
            <a:r>
              <a:rPr sz="1663" dirty="0" err="1"/>
              <a:t>スマートシティ」の実現に向けてICT活用施策を検討していく</a:t>
            </a:r>
            <a:r>
              <a:rPr sz="1663" dirty="0"/>
              <a:t>。</a:t>
            </a:r>
          </a:p>
          <a:p>
            <a:pPr marL="211128" indent="-211128">
              <a:buFont typeface="Wingdings" panose="05000000000000000000" pitchFamily="2" charset="2"/>
              <a:buChar char="Ø"/>
              <a:defRPr sz="4500">
                <a:latin typeface="+mj-lt"/>
                <a:ea typeface="+mj-ea"/>
                <a:cs typeface="+mj-cs"/>
                <a:sym typeface="Helvetica"/>
              </a:defRPr>
            </a:pPr>
            <a:endParaRPr sz="1663" dirty="0"/>
          </a:p>
          <a:p>
            <a:pPr marL="211128" indent="-211128">
              <a:buSzPct val="100000"/>
              <a:buFont typeface="Wingdings" panose="05000000000000000000" pitchFamily="2" charset="2"/>
              <a:buChar char="Ø"/>
              <a:defRPr sz="4500">
                <a:latin typeface="+mj-lt"/>
                <a:ea typeface="+mj-ea"/>
                <a:cs typeface="+mj-cs"/>
                <a:sym typeface="Helvetica"/>
              </a:defRPr>
            </a:pPr>
            <a:r>
              <a:rPr sz="1663" dirty="0"/>
              <a:t>「ICTでできることはICTで行う」方針のもと、最先端のICTについて調査・研究を行い、積極的に取り入れることをめざして、民間企業や大学、研究機関等とも連携しながら、ICT活用の実証事例を積み重ねていく。</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353</a:t>
            </a:fld>
            <a:endParaRPr lang="ja-JP" altLang="en-US"/>
          </a:p>
        </p:txBody>
      </p:sp>
    </p:spTree>
    <p:extLst>
      <p:ext uri="{BB962C8B-B14F-4D97-AF65-F5344CB8AC3E}">
        <p14:creationId xmlns:p14="http://schemas.microsoft.com/office/powerpoint/2010/main" val="390178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289" y="2034873"/>
            <a:ext cx="2966093" cy="4121425"/>
          </a:xfrm>
          <a:prstGeom prst="rect">
            <a:avLst/>
          </a:prstGeom>
        </p:spPr>
      </p:pic>
      <p:pic>
        <p:nvPicPr>
          <p:cNvPr id="180" name="イメージ" descr="イメージ"/>
          <p:cNvPicPr>
            <a:picLocks noChangeAspect="1"/>
          </p:cNvPicPr>
          <p:nvPr/>
        </p:nvPicPr>
        <p:blipFill>
          <a:blip r:embed="rId3">
            <a:extLst/>
          </a:blip>
          <a:stretch>
            <a:fillRect/>
          </a:stretch>
        </p:blipFill>
        <p:spPr>
          <a:xfrm>
            <a:off x="3252064" y="1794482"/>
            <a:ext cx="1264545" cy="1264545"/>
          </a:xfrm>
          <a:prstGeom prst="rect">
            <a:avLst/>
          </a:prstGeom>
          <a:ln w="12700">
            <a:miter lim="400000"/>
          </a:ln>
        </p:spPr>
      </p:pic>
      <p:pic>
        <p:nvPicPr>
          <p:cNvPr id="181" name="イメージ" descr="イメージ"/>
          <p:cNvPicPr>
            <a:picLocks noChangeAspect="1"/>
          </p:cNvPicPr>
          <p:nvPr/>
        </p:nvPicPr>
        <p:blipFill>
          <a:blip r:embed="rId4">
            <a:extLst/>
          </a:blip>
          <a:stretch>
            <a:fillRect/>
          </a:stretch>
        </p:blipFill>
        <p:spPr>
          <a:xfrm>
            <a:off x="479381" y="1080717"/>
            <a:ext cx="2454042" cy="916086"/>
          </a:xfrm>
          <a:prstGeom prst="rect">
            <a:avLst/>
          </a:prstGeom>
          <a:ln w="12700">
            <a:miter lim="400000"/>
          </a:ln>
        </p:spPr>
      </p:pic>
      <p:pic>
        <p:nvPicPr>
          <p:cNvPr id="182" name="イメージ" descr="イメージ"/>
          <p:cNvPicPr>
            <a:picLocks noChangeAspect="1"/>
          </p:cNvPicPr>
          <p:nvPr/>
        </p:nvPicPr>
        <p:blipFill>
          <a:blip r:embed="rId5">
            <a:extLst/>
          </a:blip>
          <a:stretch>
            <a:fillRect/>
          </a:stretch>
        </p:blipFill>
        <p:spPr>
          <a:xfrm>
            <a:off x="1266599" y="2161995"/>
            <a:ext cx="879607" cy="879607"/>
          </a:xfrm>
          <a:prstGeom prst="rect">
            <a:avLst/>
          </a:prstGeom>
          <a:ln w="12700">
            <a:miter lim="400000"/>
          </a:ln>
        </p:spPr>
      </p:pic>
      <p:sp>
        <p:nvSpPr>
          <p:cNvPr id="184" name="線"/>
          <p:cNvSpPr/>
          <p:nvPr/>
        </p:nvSpPr>
        <p:spPr>
          <a:xfrm flipV="1">
            <a:off x="668448" y="989870"/>
            <a:ext cx="8084571" cy="4666010"/>
          </a:xfrm>
          <a:prstGeom prst="line">
            <a:avLst/>
          </a:prstGeom>
          <a:ln w="127000">
            <a:solidFill>
              <a:schemeClr val="accent1"/>
            </a:solidFill>
            <a:tailEnd type="triangle"/>
          </a:ln>
        </p:spPr>
        <p:txBody>
          <a:bodyPr lIns="14073" tIns="14073" rIns="14073" bIns="14073"/>
          <a:lstStyle/>
          <a:p>
            <a:endParaRPr sz="1416"/>
          </a:p>
        </p:txBody>
      </p:sp>
      <p:sp>
        <p:nvSpPr>
          <p:cNvPr id="186" name="ビッグデータ"/>
          <p:cNvSpPr txBox="1"/>
          <p:nvPr/>
        </p:nvSpPr>
        <p:spPr>
          <a:xfrm>
            <a:off x="526971" y="884252"/>
            <a:ext cx="5446715"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インターネットによる産業構造の変容</a:t>
            </a:r>
          </a:p>
        </p:txBody>
      </p:sp>
      <p:sp>
        <p:nvSpPr>
          <p:cNvPr id="188" name="ビッグデータ"/>
          <p:cNvSpPr txBox="1"/>
          <p:nvPr/>
        </p:nvSpPr>
        <p:spPr>
          <a:xfrm>
            <a:off x="7418756" y="2051016"/>
            <a:ext cx="1637980"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都市の発展</a:t>
            </a:r>
          </a:p>
        </p:txBody>
      </p:sp>
      <p:sp>
        <p:nvSpPr>
          <p:cNvPr id="189" name="ビッグデータ"/>
          <p:cNvSpPr txBox="1"/>
          <p:nvPr/>
        </p:nvSpPr>
        <p:spPr>
          <a:xfrm>
            <a:off x="3666250" y="4494927"/>
            <a:ext cx="2907559"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dirty="0" err="1"/>
              <a:t>市民サービスの向上</a:t>
            </a:r>
            <a:endParaRPr sz="2463" dirty="0"/>
          </a:p>
        </p:txBody>
      </p:sp>
      <p:sp>
        <p:nvSpPr>
          <p:cNvPr id="190" name="ビッグデータ"/>
          <p:cNvSpPr txBox="1"/>
          <p:nvPr/>
        </p:nvSpPr>
        <p:spPr>
          <a:xfrm>
            <a:off x="6685085" y="5913020"/>
            <a:ext cx="1955375"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行政の効率化</a:t>
            </a:r>
          </a:p>
        </p:txBody>
      </p:sp>
      <p:sp>
        <p:nvSpPr>
          <p:cNvPr id="191" name="ビッグデータ"/>
          <p:cNvSpPr txBox="1"/>
          <p:nvPr/>
        </p:nvSpPr>
        <p:spPr>
          <a:xfrm>
            <a:off x="2587882" y="5543796"/>
            <a:ext cx="3224953"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dirty="0" err="1"/>
              <a:t>都市インフラ機能強化</a:t>
            </a:r>
            <a:endParaRPr sz="2463" dirty="0"/>
          </a:p>
        </p:txBody>
      </p:sp>
      <p:sp>
        <p:nvSpPr>
          <p:cNvPr id="192" name="ビッグデータ"/>
          <p:cNvSpPr txBox="1"/>
          <p:nvPr/>
        </p:nvSpPr>
        <p:spPr>
          <a:xfrm>
            <a:off x="4870763" y="3523689"/>
            <a:ext cx="1955375"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dirty="0" err="1"/>
              <a:t>新産業の創出</a:t>
            </a:r>
            <a:endParaRPr sz="2463" dirty="0"/>
          </a:p>
        </p:txBody>
      </p:sp>
      <p:sp>
        <p:nvSpPr>
          <p:cNvPr id="193" name="ビッグデータ"/>
          <p:cNvSpPr txBox="1"/>
          <p:nvPr/>
        </p:nvSpPr>
        <p:spPr>
          <a:xfrm>
            <a:off x="3406844" y="1550156"/>
            <a:ext cx="1637980"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データ保護</a:t>
            </a:r>
          </a:p>
        </p:txBody>
      </p:sp>
      <p:sp>
        <p:nvSpPr>
          <p:cNvPr id="194" name="ビッグデータ"/>
          <p:cNvSpPr txBox="1"/>
          <p:nvPr/>
        </p:nvSpPr>
        <p:spPr>
          <a:xfrm>
            <a:off x="810981" y="323224"/>
            <a:ext cx="7926240" cy="37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800" b="1" u="sng">
                <a:latin typeface="+mj-lt"/>
                <a:ea typeface="+mj-ea"/>
                <a:cs typeface="+mj-cs"/>
                <a:sym typeface="Helvetica"/>
              </a:defRPr>
            </a:lvl1pPr>
          </a:lstStyle>
          <a:p>
            <a:r>
              <a:rPr sz="2094"/>
              <a:t>発展し続けるICTによる生活・社会の変容に対応が求められている</a:t>
            </a:r>
          </a:p>
        </p:txBody>
      </p:sp>
      <p:pic>
        <p:nvPicPr>
          <p:cNvPr id="195" name="baseline_language_black_48dp.png" descr="baseline_language_black_48dp.png"/>
          <p:cNvPicPr>
            <a:picLocks noChangeAspect="1"/>
          </p:cNvPicPr>
          <p:nvPr/>
        </p:nvPicPr>
        <p:blipFill>
          <a:blip r:embed="rId6">
            <a:extLst/>
          </a:blip>
          <a:stretch>
            <a:fillRect/>
          </a:stretch>
        </p:blipFill>
        <p:spPr>
          <a:xfrm>
            <a:off x="202489" y="4368339"/>
            <a:ext cx="499943" cy="499944"/>
          </a:xfrm>
          <a:prstGeom prst="rect">
            <a:avLst/>
          </a:prstGeom>
          <a:ln w="12700">
            <a:miter lim="400000"/>
          </a:ln>
        </p:spPr>
      </p:pic>
      <p:sp>
        <p:nvSpPr>
          <p:cNvPr id="196" name="ビッグデータ"/>
          <p:cNvSpPr txBox="1"/>
          <p:nvPr/>
        </p:nvSpPr>
        <p:spPr>
          <a:xfrm>
            <a:off x="7089365" y="1408405"/>
            <a:ext cx="1147461"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lang="ja-JP" altLang="en-US" sz="2463" dirty="0"/>
              <a:t>　　</a:t>
            </a:r>
            <a:r>
              <a:rPr sz="2463" dirty="0"/>
              <a:t>AI</a:t>
            </a:r>
            <a:r>
              <a:rPr lang="ja-JP" altLang="en-US" sz="2463" dirty="0"/>
              <a:t>　　</a:t>
            </a:r>
            <a:endParaRPr sz="2463" dirty="0"/>
          </a:p>
        </p:txBody>
      </p:sp>
      <p:sp>
        <p:nvSpPr>
          <p:cNvPr id="197" name="ビッグデータ"/>
          <p:cNvSpPr txBox="1"/>
          <p:nvPr/>
        </p:nvSpPr>
        <p:spPr>
          <a:xfrm>
            <a:off x="4166755" y="2961865"/>
            <a:ext cx="2096439"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lang="ja-JP" altLang="en-US" sz="2463" dirty="0"/>
              <a:t> </a:t>
            </a:r>
            <a:r>
              <a:rPr sz="2463" dirty="0" err="1"/>
              <a:t>ビッグデータ</a:t>
            </a:r>
            <a:r>
              <a:rPr lang="en-US" sz="2463" dirty="0"/>
              <a:t> </a:t>
            </a:r>
            <a:endParaRPr sz="2463" dirty="0"/>
          </a:p>
        </p:txBody>
      </p:sp>
      <p:sp>
        <p:nvSpPr>
          <p:cNvPr id="198" name="ビッグデータ"/>
          <p:cNvSpPr txBox="1"/>
          <p:nvPr/>
        </p:nvSpPr>
        <p:spPr>
          <a:xfrm>
            <a:off x="5317837" y="2232648"/>
            <a:ext cx="1694841"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8000" b="1">
                <a:latin typeface="+mj-lt"/>
                <a:ea typeface="+mj-ea"/>
                <a:cs typeface="+mj-cs"/>
                <a:sym typeface="Helvetica"/>
              </a:defRPr>
            </a:lvl1pPr>
          </a:lstStyle>
          <a:p>
            <a:pPr algn="ctr"/>
            <a:r>
              <a:rPr sz="2463"/>
              <a:t>IoT        　</a:t>
            </a:r>
          </a:p>
        </p:txBody>
      </p:sp>
      <p:sp>
        <p:nvSpPr>
          <p:cNvPr id="199" name="ビッグデータ"/>
          <p:cNvSpPr txBox="1"/>
          <p:nvPr/>
        </p:nvSpPr>
        <p:spPr>
          <a:xfrm>
            <a:off x="2426383" y="3697293"/>
            <a:ext cx="2122243"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8000" b="1">
                <a:latin typeface="+mj-lt"/>
                <a:ea typeface="+mj-ea"/>
                <a:cs typeface="+mj-cs"/>
                <a:sym typeface="Helvetica"/>
              </a:defRPr>
            </a:lvl1pPr>
          </a:lstStyle>
          <a:p>
            <a:pPr algn="ctr"/>
            <a:r>
              <a:rPr sz="2463" dirty="0" err="1"/>
              <a:t>モバイル</a:t>
            </a:r>
            <a:r>
              <a:rPr sz="2463" dirty="0"/>
              <a:t>       　</a:t>
            </a:r>
          </a:p>
        </p:txBody>
      </p:sp>
      <p:sp>
        <p:nvSpPr>
          <p:cNvPr id="200" name="ビッグデータ"/>
          <p:cNvSpPr txBox="1"/>
          <p:nvPr/>
        </p:nvSpPr>
        <p:spPr>
          <a:xfrm>
            <a:off x="281562" y="5051529"/>
            <a:ext cx="2590035"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8000" b="1">
                <a:latin typeface="+mj-lt"/>
                <a:ea typeface="+mj-ea"/>
                <a:cs typeface="+mj-cs"/>
                <a:sym typeface="Helvetica"/>
              </a:defRPr>
            </a:lvl1pPr>
          </a:lstStyle>
          <a:p>
            <a:pPr algn="ctr"/>
            <a:r>
              <a:rPr sz="2463" dirty="0" err="1"/>
              <a:t>インターネット</a:t>
            </a:r>
            <a:r>
              <a:rPr sz="2463" dirty="0"/>
              <a:t>      　</a:t>
            </a:r>
          </a:p>
        </p:txBody>
      </p:sp>
      <p:sp>
        <p:nvSpPr>
          <p:cNvPr id="201" name="ビッグデータ"/>
          <p:cNvSpPr txBox="1"/>
          <p:nvPr/>
        </p:nvSpPr>
        <p:spPr>
          <a:xfrm>
            <a:off x="600703" y="2333465"/>
            <a:ext cx="530306"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SNS</a:t>
            </a:r>
          </a:p>
        </p:txBody>
      </p:sp>
      <p:pic>
        <p:nvPicPr>
          <p:cNvPr id="202" name="baseline_phone_iphone_black_48dp.png" descr="baseline_phone_iphone_black_48dp.png"/>
          <p:cNvPicPr>
            <a:picLocks noChangeAspect="1"/>
          </p:cNvPicPr>
          <p:nvPr/>
        </p:nvPicPr>
        <p:blipFill>
          <a:blip r:embed="rId7">
            <a:extLst/>
          </a:blip>
          <a:stretch>
            <a:fillRect/>
          </a:stretch>
        </p:blipFill>
        <p:spPr>
          <a:xfrm>
            <a:off x="1345197" y="3518678"/>
            <a:ext cx="556027" cy="556028"/>
          </a:xfrm>
          <a:prstGeom prst="rect">
            <a:avLst/>
          </a:prstGeom>
          <a:ln w="12700">
            <a:miter lim="400000"/>
          </a:ln>
        </p:spPr>
      </p:pic>
      <p:sp>
        <p:nvSpPr>
          <p:cNvPr id="203" name="ビッグデータ"/>
          <p:cNvSpPr txBox="1"/>
          <p:nvPr/>
        </p:nvSpPr>
        <p:spPr>
          <a:xfrm>
            <a:off x="1605942" y="1806015"/>
            <a:ext cx="1320586" cy="430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8000" b="1">
                <a:latin typeface="+mj-lt"/>
                <a:ea typeface="+mj-ea"/>
                <a:cs typeface="+mj-cs"/>
                <a:sym typeface="Helvetica"/>
              </a:defRPr>
            </a:lvl1pPr>
          </a:lstStyle>
          <a:p>
            <a:r>
              <a:rPr sz="2463"/>
              <a:t>クラウド</a:t>
            </a:r>
          </a:p>
        </p:txBody>
      </p:sp>
      <p:pic>
        <p:nvPicPr>
          <p:cNvPr id="205" name="baseline_router_black_48dp.png" descr="baseline_router_black_48dp.png"/>
          <p:cNvPicPr>
            <a:picLocks noChangeAspect="1"/>
          </p:cNvPicPr>
          <p:nvPr/>
        </p:nvPicPr>
        <p:blipFill>
          <a:blip r:embed="rId8">
            <a:extLst/>
          </a:blip>
          <a:stretch>
            <a:fillRect/>
          </a:stretch>
        </p:blipFill>
        <p:spPr>
          <a:xfrm>
            <a:off x="5113185" y="1586076"/>
            <a:ext cx="615848" cy="615848"/>
          </a:xfrm>
          <a:prstGeom prst="rect">
            <a:avLst/>
          </a:prstGeom>
          <a:ln w="12700">
            <a:miter lim="400000"/>
          </a:ln>
        </p:spPr>
      </p:pic>
      <p:pic>
        <p:nvPicPr>
          <p:cNvPr id="206" name="baseline_chat_black_48dp.png" descr="baseline_chat_black_48dp.png"/>
          <p:cNvPicPr>
            <a:picLocks noChangeAspect="1"/>
          </p:cNvPicPr>
          <p:nvPr/>
        </p:nvPicPr>
        <p:blipFill>
          <a:blip r:embed="rId9">
            <a:extLst/>
          </a:blip>
          <a:stretch>
            <a:fillRect/>
          </a:stretch>
        </p:blipFill>
        <p:spPr>
          <a:xfrm>
            <a:off x="615402" y="1872808"/>
            <a:ext cx="499944" cy="499944"/>
          </a:xfrm>
          <a:prstGeom prst="rect">
            <a:avLst/>
          </a:prstGeom>
          <a:ln w="12700">
            <a:miter lim="400000"/>
          </a:ln>
        </p:spPr>
      </p:pic>
      <p:pic>
        <p:nvPicPr>
          <p:cNvPr id="207" name="baseline_dvr_black_48dp.png" descr="baseline_dvr_black_48dp.png"/>
          <p:cNvPicPr>
            <a:picLocks noChangeAspect="1"/>
          </p:cNvPicPr>
          <p:nvPr/>
        </p:nvPicPr>
        <p:blipFill>
          <a:blip r:embed="rId10">
            <a:extLst/>
          </a:blip>
          <a:stretch>
            <a:fillRect/>
          </a:stretch>
        </p:blipFill>
        <p:spPr>
          <a:xfrm>
            <a:off x="6268042" y="1137176"/>
            <a:ext cx="375300" cy="375300"/>
          </a:xfrm>
          <a:prstGeom prst="rect">
            <a:avLst/>
          </a:prstGeom>
          <a:ln w="12700">
            <a:miter lim="400000"/>
          </a:ln>
        </p:spPr>
      </p:pic>
      <p:pic>
        <p:nvPicPr>
          <p:cNvPr id="208" name="baseline_dns_black_48dp.png" descr="baseline_dns_black_48dp.png"/>
          <p:cNvPicPr>
            <a:picLocks noChangeAspect="1"/>
          </p:cNvPicPr>
          <p:nvPr/>
        </p:nvPicPr>
        <p:blipFill>
          <a:blip r:embed="rId11">
            <a:extLst/>
          </a:blip>
          <a:stretch>
            <a:fillRect/>
          </a:stretch>
        </p:blipFill>
        <p:spPr>
          <a:xfrm>
            <a:off x="6062654" y="1486900"/>
            <a:ext cx="375300" cy="375300"/>
          </a:xfrm>
          <a:prstGeom prst="rect">
            <a:avLst/>
          </a:prstGeom>
          <a:ln w="12700">
            <a:miter lim="400000"/>
          </a:ln>
        </p:spPr>
      </p:pic>
      <p:pic>
        <p:nvPicPr>
          <p:cNvPr id="209" name="baseline_dns_black_48dp.png" descr="baseline_dns_black_48dp.png"/>
          <p:cNvPicPr>
            <a:picLocks noChangeAspect="1"/>
          </p:cNvPicPr>
          <p:nvPr/>
        </p:nvPicPr>
        <p:blipFill>
          <a:blip r:embed="rId11">
            <a:extLst/>
          </a:blip>
          <a:stretch>
            <a:fillRect/>
          </a:stretch>
        </p:blipFill>
        <p:spPr>
          <a:xfrm>
            <a:off x="6426852" y="1487643"/>
            <a:ext cx="375300" cy="375300"/>
          </a:xfrm>
          <a:prstGeom prst="rect">
            <a:avLst/>
          </a:prstGeom>
          <a:ln w="12700">
            <a:miter lim="400000"/>
          </a:ln>
        </p:spPr>
      </p:pic>
      <p:pic>
        <p:nvPicPr>
          <p:cNvPr id="210" name="baseline_https_black_48dp.png" descr="baseline_https_black_48dp.png"/>
          <p:cNvPicPr>
            <a:picLocks noChangeAspect="1"/>
          </p:cNvPicPr>
          <p:nvPr/>
        </p:nvPicPr>
        <p:blipFill>
          <a:blip r:embed="rId12">
            <a:extLst/>
          </a:blip>
          <a:stretch>
            <a:fillRect/>
          </a:stretch>
        </p:blipFill>
        <p:spPr>
          <a:xfrm>
            <a:off x="3091436" y="1580873"/>
            <a:ext cx="313532" cy="313532"/>
          </a:xfrm>
          <a:prstGeom prst="rect">
            <a:avLst/>
          </a:prstGeom>
          <a:ln w="12700">
            <a:miter lim="400000"/>
          </a:ln>
        </p:spPr>
      </p:pic>
      <p:sp>
        <p:nvSpPr>
          <p:cNvPr id="35" name="ビッグデータ"/>
          <p:cNvSpPr txBox="1"/>
          <p:nvPr/>
        </p:nvSpPr>
        <p:spPr>
          <a:xfrm>
            <a:off x="1256905" y="4399177"/>
            <a:ext cx="2122243" cy="43002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8000" b="1">
                <a:latin typeface="+mj-lt"/>
                <a:ea typeface="+mj-ea"/>
                <a:cs typeface="+mj-cs"/>
                <a:sym typeface="Helvetica"/>
              </a:defRPr>
            </a:lvl1pPr>
          </a:lstStyle>
          <a:p>
            <a:pPr algn="ctr"/>
            <a:r>
              <a:rPr lang="ja-JP" altLang="en-US" sz="2463" dirty="0"/>
              <a:t>クラウド</a:t>
            </a:r>
            <a:r>
              <a:rPr sz="2463" dirty="0"/>
              <a:t>       　</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354</a:t>
            </a:fld>
            <a:endParaRPr lang="ja-JP" altLang="en-US"/>
          </a:p>
        </p:txBody>
      </p:sp>
    </p:spTree>
    <p:extLst>
      <p:ext uri="{BB962C8B-B14F-4D97-AF65-F5344CB8AC3E}">
        <p14:creationId xmlns:p14="http://schemas.microsoft.com/office/powerpoint/2010/main" val="26677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磁気ディスク 4"/>
          <p:cNvSpPr/>
          <p:nvPr/>
        </p:nvSpPr>
        <p:spPr>
          <a:xfrm>
            <a:off x="2270532" y="4347161"/>
            <a:ext cx="4540818" cy="534134"/>
          </a:xfrm>
          <a:prstGeom prst="flowChartMagneticDisk">
            <a:avLst/>
          </a:prstGeom>
          <a:solidFill>
            <a:srgbClr val="FFC000"/>
          </a:solidFill>
          <a:ln w="349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257" tIns="25257" rIns="25257" bIns="25257" numCol="1" spcCol="38100" rtlCol="0" anchor="ctr">
            <a:spAutoFit/>
          </a:bodyPr>
          <a:lstStyle/>
          <a:p>
            <a:pPr defTabSz="387332"/>
            <a:endParaRPr lang="ja-JP" altLang="en-US" sz="1416"/>
          </a:p>
        </p:txBody>
      </p:sp>
      <p:sp>
        <p:nvSpPr>
          <p:cNvPr id="3" name="アーチ 2"/>
          <p:cNvSpPr/>
          <p:nvPr/>
        </p:nvSpPr>
        <p:spPr>
          <a:xfrm>
            <a:off x="1185087" y="2441308"/>
            <a:ext cx="6730741" cy="3984589"/>
          </a:xfrm>
          <a:prstGeom prst="blockArc">
            <a:avLst>
              <a:gd name="adj1" fmla="val 10809844"/>
              <a:gd name="adj2" fmla="val 0"/>
              <a:gd name="adj3" fmla="val 25000"/>
            </a:avLst>
          </a:prstGeom>
          <a:solidFill>
            <a:schemeClr val="accent1">
              <a:lumMod val="40000"/>
              <a:lumOff val="60000"/>
            </a:schemeClr>
          </a:solid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257" tIns="25257" rIns="25257" bIns="25257" numCol="1" spcCol="38100" rtlCol="0" anchor="ctr">
            <a:spAutoFit/>
          </a:bodyPr>
          <a:lstStyle/>
          <a:p>
            <a:pPr defTabSz="387332"/>
            <a:endParaRPr lang="ja-JP" altLang="en-US" sz="1416"/>
          </a:p>
        </p:txBody>
      </p:sp>
      <p:sp>
        <p:nvSpPr>
          <p:cNvPr id="212" name="線"/>
          <p:cNvSpPr/>
          <p:nvPr/>
        </p:nvSpPr>
        <p:spPr>
          <a:xfrm flipV="1">
            <a:off x="5834419" y="2594200"/>
            <a:ext cx="1518842" cy="1100310"/>
          </a:xfrm>
          <a:prstGeom prst="line">
            <a:avLst/>
          </a:prstGeom>
          <a:ln w="57150">
            <a:solidFill>
              <a:srgbClr val="000000"/>
            </a:solidFill>
            <a:miter lim="400000"/>
            <a:tailEnd type="triangle"/>
          </a:ln>
        </p:spPr>
        <p:txBody>
          <a:bodyPr lIns="14073" tIns="14073" rIns="14073" bIns="14073"/>
          <a:lstStyle/>
          <a:p>
            <a:endParaRPr sz="1416" dirty="0"/>
          </a:p>
        </p:txBody>
      </p:sp>
      <p:sp>
        <p:nvSpPr>
          <p:cNvPr id="213" name="線"/>
          <p:cNvSpPr/>
          <p:nvPr/>
        </p:nvSpPr>
        <p:spPr>
          <a:xfrm flipV="1">
            <a:off x="5472410" y="2242867"/>
            <a:ext cx="976565" cy="1260055"/>
          </a:xfrm>
          <a:prstGeom prst="line">
            <a:avLst/>
          </a:prstGeom>
          <a:ln w="57150">
            <a:solidFill>
              <a:srgbClr val="000000"/>
            </a:solidFill>
            <a:miter lim="400000"/>
            <a:tailEnd type="triangle"/>
          </a:ln>
        </p:spPr>
        <p:txBody>
          <a:bodyPr lIns="14073" tIns="14073" rIns="14073" bIns="14073"/>
          <a:lstStyle/>
          <a:p>
            <a:endParaRPr sz="1416"/>
          </a:p>
        </p:txBody>
      </p:sp>
      <p:sp>
        <p:nvSpPr>
          <p:cNvPr id="215" name="線"/>
          <p:cNvSpPr/>
          <p:nvPr/>
        </p:nvSpPr>
        <p:spPr>
          <a:xfrm flipH="1" flipV="1">
            <a:off x="2152979" y="2310053"/>
            <a:ext cx="1319718" cy="1332804"/>
          </a:xfrm>
          <a:prstGeom prst="line">
            <a:avLst/>
          </a:prstGeom>
          <a:ln w="57150">
            <a:solidFill>
              <a:srgbClr val="000000"/>
            </a:solidFill>
            <a:miter lim="400000"/>
            <a:tailEnd type="triangle"/>
          </a:ln>
        </p:spPr>
        <p:txBody>
          <a:bodyPr lIns="14073" tIns="14073" rIns="14073" bIns="14073"/>
          <a:lstStyle/>
          <a:p>
            <a:endParaRPr sz="1416"/>
          </a:p>
        </p:txBody>
      </p:sp>
      <p:sp>
        <p:nvSpPr>
          <p:cNvPr id="217" name="線"/>
          <p:cNvSpPr/>
          <p:nvPr/>
        </p:nvSpPr>
        <p:spPr>
          <a:xfrm flipV="1">
            <a:off x="5151192" y="2136883"/>
            <a:ext cx="311283" cy="1066741"/>
          </a:xfrm>
          <a:prstGeom prst="line">
            <a:avLst/>
          </a:prstGeom>
          <a:ln w="57150">
            <a:solidFill>
              <a:srgbClr val="000000"/>
            </a:solidFill>
            <a:miter lim="400000"/>
            <a:tailEnd type="triangle"/>
          </a:ln>
        </p:spPr>
        <p:txBody>
          <a:bodyPr lIns="14073" tIns="14073" rIns="14073" bIns="14073"/>
          <a:lstStyle/>
          <a:p>
            <a:endParaRPr sz="1416"/>
          </a:p>
        </p:txBody>
      </p:sp>
      <p:sp>
        <p:nvSpPr>
          <p:cNvPr id="218" name="線"/>
          <p:cNvSpPr/>
          <p:nvPr/>
        </p:nvSpPr>
        <p:spPr>
          <a:xfrm flipH="1" flipV="1">
            <a:off x="3603465" y="2187979"/>
            <a:ext cx="404716" cy="1194528"/>
          </a:xfrm>
          <a:prstGeom prst="line">
            <a:avLst/>
          </a:prstGeom>
          <a:ln w="57150">
            <a:solidFill>
              <a:srgbClr val="000000"/>
            </a:solidFill>
            <a:miter lim="400000"/>
            <a:tailEnd type="triangle"/>
          </a:ln>
        </p:spPr>
        <p:txBody>
          <a:bodyPr lIns="14073" tIns="14073" rIns="14073" bIns="14073"/>
          <a:lstStyle/>
          <a:p>
            <a:endParaRPr sz="1416"/>
          </a:p>
        </p:txBody>
      </p:sp>
      <p:pic>
        <p:nvPicPr>
          <p:cNvPr id="220" name="baseline_phone_iphone_black_48dp.png" descr="baseline_phone_iphone_black_48dp.png"/>
          <p:cNvPicPr>
            <a:picLocks noChangeAspect="1"/>
          </p:cNvPicPr>
          <p:nvPr/>
        </p:nvPicPr>
        <p:blipFill>
          <a:blip r:embed="rId2">
            <a:extLst/>
          </a:blip>
          <a:stretch>
            <a:fillRect/>
          </a:stretch>
        </p:blipFill>
        <p:spPr>
          <a:xfrm>
            <a:off x="1545559" y="2431664"/>
            <a:ext cx="683606" cy="683606"/>
          </a:xfrm>
          <a:prstGeom prst="rect">
            <a:avLst/>
          </a:prstGeom>
          <a:ln w="12700">
            <a:miter lim="400000"/>
          </a:ln>
        </p:spPr>
      </p:pic>
      <p:pic>
        <p:nvPicPr>
          <p:cNvPr id="221" name="baseline_router_black_48dp.png" descr="baseline_router_black_48dp.png"/>
          <p:cNvPicPr>
            <a:picLocks noChangeAspect="1"/>
          </p:cNvPicPr>
          <p:nvPr/>
        </p:nvPicPr>
        <p:blipFill>
          <a:blip r:embed="rId3">
            <a:extLst/>
          </a:blip>
          <a:stretch>
            <a:fillRect/>
          </a:stretch>
        </p:blipFill>
        <p:spPr>
          <a:xfrm>
            <a:off x="853065" y="5117368"/>
            <a:ext cx="615848" cy="615848"/>
          </a:xfrm>
          <a:prstGeom prst="rect">
            <a:avLst/>
          </a:prstGeom>
          <a:ln w="12700">
            <a:miter lim="400000"/>
          </a:ln>
        </p:spPr>
      </p:pic>
      <p:pic>
        <p:nvPicPr>
          <p:cNvPr id="223" name="baseline_school_black_48dp.png" descr="baseline_school_black_48dp.png"/>
          <p:cNvPicPr>
            <a:picLocks noChangeAspect="1"/>
          </p:cNvPicPr>
          <p:nvPr/>
        </p:nvPicPr>
        <p:blipFill>
          <a:blip r:embed="rId4">
            <a:extLst/>
          </a:blip>
          <a:stretch>
            <a:fillRect/>
          </a:stretch>
        </p:blipFill>
        <p:spPr>
          <a:xfrm>
            <a:off x="6399182" y="1699047"/>
            <a:ext cx="376949" cy="376949"/>
          </a:xfrm>
          <a:prstGeom prst="rect">
            <a:avLst/>
          </a:prstGeom>
          <a:ln w="12700">
            <a:miter lim="400000"/>
          </a:ln>
        </p:spPr>
      </p:pic>
      <p:pic>
        <p:nvPicPr>
          <p:cNvPr id="224" name="baseline_people_black_48dp.png" descr="baseline_people_black_48dp.png"/>
          <p:cNvPicPr>
            <a:picLocks noChangeAspect="1"/>
          </p:cNvPicPr>
          <p:nvPr/>
        </p:nvPicPr>
        <p:blipFill>
          <a:blip r:embed="rId5">
            <a:extLst/>
          </a:blip>
          <a:stretch>
            <a:fillRect/>
          </a:stretch>
        </p:blipFill>
        <p:spPr>
          <a:xfrm>
            <a:off x="4338319" y="5580849"/>
            <a:ext cx="432532" cy="432532"/>
          </a:xfrm>
          <a:prstGeom prst="rect">
            <a:avLst/>
          </a:prstGeom>
          <a:ln w="12700">
            <a:miter lim="400000"/>
          </a:ln>
        </p:spPr>
      </p:pic>
      <p:pic>
        <p:nvPicPr>
          <p:cNvPr id="225" name="baseline_public_black_48dp.png" descr="baseline_public_black_48dp.png"/>
          <p:cNvPicPr>
            <a:picLocks noChangeAspect="1"/>
          </p:cNvPicPr>
          <p:nvPr/>
        </p:nvPicPr>
        <p:blipFill>
          <a:blip r:embed="rId6">
            <a:extLst/>
          </a:blip>
          <a:stretch>
            <a:fillRect/>
          </a:stretch>
        </p:blipFill>
        <p:spPr>
          <a:xfrm>
            <a:off x="8147713" y="4740088"/>
            <a:ext cx="375300" cy="375300"/>
          </a:xfrm>
          <a:prstGeom prst="rect">
            <a:avLst/>
          </a:prstGeom>
          <a:ln w="12700">
            <a:miter lim="400000"/>
          </a:ln>
        </p:spPr>
      </p:pic>
      <p:pic>
        <p:nvPicPr>
          <p:cNvPr id="226" name="baseline_child_friendly_black_48dp.png" descr="baseline_child_friendly_black_48dp.png"/>
          <p:cNvPicPr>
            <a:picLocks noChangeAspect="1"/>
          </p:cNvPicPr>
          <p:nvPr/>
        </p:nvPicPr>
        <p:blipFill>
          <a:blip r:embed="rId7">
            <a:extLst/>
          </a:blip>
          <a:stretch>
            <a:fillRect/>
          </a:stretch>
        </p:blipFill>
        <p:spPr>
          <a:xfrm>
            <a:off x="7426716" y="2095211"/>
            <a:ext cx="499944" cy="499944"/>
          </a:xfrm>
          <a:prstGeom prst="rect">
            <a:avLst/>
          </a:prstGeom>
          <a:ln w="12700">
            <a:miter lim="400000"/>
          </a:ln>
        </p:spPr>
      </p:pic>
      <p:pic>
        <p:nvPicPr>
          <p:cNvPr id="229" name="baseline_business_center_black_48dp.png" descr="baseline_business_center_black_48dp.png"/>
          <p:cNvPicPr>
            <a:picLocks noChangeAspect="1"/>
          </p:cNvPicPr>
          <p:nvPr/>
        </p:nvPicPr>
        <p:blipFill>
          <a:blip r:embed="rId8">
            <a:extLst/>
          </a:blip>
          <a:stretch>
            <a:fillRect/>
          </a:stretch>
        </p:blipFill>
        <p:spPr>
          <a:xfrm>
            <a:off x="8236582" y="2621140"/>
            <a:ext cx="441453" cy="441453"/>
          </a:xfrm>
          <a:prstGeom prst="rect">
            <a:avLst/>
          </a:prstGeom>
          <a:ln w="12700">
            <a:miter lim="400000"/>
          </a:ln>
        </p:spPr>
      </p:pic>
      <p:pic>
        <p:nvPicPr>
          <p:cNvPr id="230" name="baseline_wifi_black_48dp.png" descr="baseline_wifi_black_48dp.png"/>
          <p:cNvPicPr>
            <a:picLocks noChangeAspect="1"/>
          </p:cNvPicPr>
          <p:nvPr/>
        </p:nvPicPr>
        <p:blipFill>
          <a:blip r:embed="rId9">
            <a:extLst/>
          </a:blip>
          <a:stretch>
            <a:fillRect/>
          </a:stretch>
        </p:blipFill>
        <p:spPr>
          <a:xfrm>
            <a:off x="1577511" y="1784252"/>
            <a:ext cx="567586" cy="567586"/>
          </a:xfrm>
          <a:prstGeom prst="rect">
            <a:avLst/>
          </a:prstGeom>
          <a:ln w="12700">
            <a:miter lim="400000"/>
          </a:ln>
        </p:spPr>
      </p:pic>
      <p:pic>
        <p:nvPicPr>
          <p:cNvPr id="231" name="baseline_time_to_leave_black_48dp.png" descr="baseline_time_to_leave_black_48dp.png"/>
          <p:cNvPicPr>
            <a:picLocks noChangeAspect="1"/>
          </p:cNvPicPr>
          <p:nvPr/>
        </p:nvPicPr>
        <p:blipFill>
          <a:blip r:embed="rId10">
            <a:extLst/>
          </a:blip>
          <a:stretch>
            <a:fillRect/>
          </a:stretch>
        </p:blipFill>
        <p:spPr>
          <a:xfrm>
            <a:off x="5300287" y="5547143"/>
            <a:ext cx="499944" cy="499944"/>
          </a:xfrm>
          <a:prstGeom prst="rect">
            <a:avLst/>
          </a:prstGeom>
          <a:ln w="12700">
            <a:miter lim="400000"/>
          </a:ln>
        </p:spPr>
      </p:pic>
      <p:pic>
        <p:nvPicPr>
          <p:cNvPr id="232" name="baseline_subway_black_48dp.png" descr="baseline_subway_black_48dp.png"/>
          <p:cNvPicPr>
            <a:picLocks noChangeAspect="1"/>
          </p:cNvPicPr>
          <p:nvPr/>
        </p:nvPicPr>
        <p:blipFill>
          <a:blip r:embed="rId11">
            <a:extLst/>
          </a:blip>
          <a:stretch>
            <a:fillRect/>
          </a:stretch>
        </p:blipFill>
        <p:spPr>
          <a:xfrm>
            <a:off x="6326093" y="5478726"/>
            <a:ext cx="499944" cy="499944"/>
          </a:xfrm>
          <a:prstGeom prst="rect">
            <a:avLst/>
          </a:prstGeom>
          <a:ln w="12700">
            <a:miter lim="400000"/>
          </a:ln>
        </p:spPr>
      </p:pic>
      <p:pic>
        <p:nvPicPr>
          <p:cNvPr id="234" name="baseline_train_black_48dp.png" descr="baseline_train_black_48dp.png"/>
          <p:cNvPicPr>
            <a:picLocks noChangeAspect="1"/>
          </p:cNvPicPr>
          <p:nvPr/>
        </p:nvPicPr>
        <p:blipFill>
          <a:blip r:embed="rId12">
            <a:extLst/>
          </a:blip>
          <a:stretch>
            <a:fillRect/>
          </a:stretch>
        </p:blipFill>
        <p:spPr>
          <a:xfrm>
            <a:off x="2235969" y="1638131"/>
            <a:ext cx="615848" cy="615848"/>
          </a:xfrm>
          <a:prstGeom prst="rect">
            <a:avLst/>
          </a:prstGeom>
          <a:ln w="12700">
            <a:miter lim="400000"/>
          </a:ln>
        </p:spPr>
      </p:pic>
      <p:pic>
        <p:nvPicPr>
          <p:cNvPr id="235" name="baseline_local_hotel_black_48dp.png" descr="baseline_local_hotel_black_48dp.png"/>
          <p:cNvPicPr>
            <a:picLocks noChangeAspect="1"/>
          </p:cNvPicPr>
          <p:nvPr/>
        </p:nvPicPr>
        <p:blipFill>
          <a:blip r:embed="rId13">
            <a:extLst/>
          </a:blip>
          <a:stretch>
            <a:fillRect/>
          </a:stretch>
        </p:blipFill>
        <p:spPr>
          <a:xfrm>
            <a:off x="4045707" y="1653424"/>
            <a:ext cx="441453" cy="441453"/>
          </a:xfrm>
          <a:prstGeom prst="rect">
            <a:avLst/>
          </a:prstGeom>
          <a:ln w="12700">
            <a:miter lim="400000"/>
          </a:ln>
        </p:spPr>
      </p:pic>
      <p:pic>
        <p:nvPicPr>
          <p:cNvPr id="236" name="baseline_local_hospital_black_48dp.png" descr="baseline_local_hospital_black_48dp.png"/>
          <p:cNvPicPr>
            <a:picLocks noChangeAspect="1"/>
          </p:cNvPicPr>
          <p:nvPr/>
        </p:nvPicPr>
        <p:blipFill>
          <a:blip r:embed="rId14">
            <a:extLst/>
          </a:blip>
          <a:stretch>
            <a:fillRect/>
          </a:stretch>
        </p:blipFill>
        <p:spPr>
          <a:xfrm>
            <a:off x="3266655" y="1577963"/>
            <a:ext cx="498743" cy="498743"/>
          </a:xfrm>
          <a:prstGeom prst="rect">
            <a:avLst/>
          </a:prstGeom>
          <a:ln w="12700">
            <a:miter lim="400000"/>
          </a:ln>
        </p:spPr>
      </p:pic>
      <p:pic>
        <p:nvPicPr>
          <p:cNvPr id="238" name="baseline_directions_walk_black_48dp.png" descr="baseline_directions_walk_black_48dp.png"/>
          <p:cNvPicPr>
            <a:picLocks noChangeAspect="1"/>
          </p:cNvPicPr>
          <p:nvPr/>
        </p:nvPicPr>
        <p:blipFill>
          <a:blip r:embed="rId15">
            <a:extLst/>
          </a:blip>
          <a:stretch>
            <a:fillRect/>
          </a:stretch>
        </p:blipFill>
        <p:spPr>
          <a:xfrm>
            <a:off x="1054237" y="2719036"/>
            <a:ext cx="554000" cy="554000"/>
          </a:xfrm>
          <a:prstGeom prst="rect">
            <a:avLst/>
          </a:prstGeom>
          <a:ln w="12700">
            <a:miter lim="400000"/>
          </a:ln>
        </p:spPr>
      </p:pic>
      <p:pic>
        <p:nvPicPr>
          <p:cNvPr id="239" name="baseline_local_florist_black_48dp.png" descr="baseline_local_florist_black_48dp.png"/>
          <p:cNvPicPr>
            <a:picLocks noChangeAspect="1"/>
          </p:cNvPicPr>
          <p:nvPr/>
        </p:nvPicPr>
        <p:blipFill>
          <a:blip r:embed="rId16">
            <a:extLst/>
          </a:blip>
          <a:stretch>
            <a:fillRect/>
          </a:stretch>
        </p:blipFill>
        <p:spPr>
          <a:xfrm>
            <a:off x="736656" y="3343136"/>
            <a:ext cx="553999" cy="553999"/>
          </a:xfrm>
          <a:prstGeom prst="rect">
            <a:avLst/>
          </a:prstGeom>
          <a:ln w="12700">
            <a:miter lim="400000"/>
          </a:ln>
        </p:spPr>
      </p:pic>
      <p:pic>
        <p:nvPicPr>
          <p:cNvPr id="241" name="baseline_computer_black_48dp.png" descr="baseline_computer_black_48dp.png"/>
          <p:cNvPicPr>
            <a:picLocks noChangeAspect="1"/>
          </p:cNvPicPr>
          <p:nvPr/>
        </p:nvPicPr>
        <p:blipFill>
          <a:blip r:embed="rId17">
            <a:extLst/>
          </a:blip>
          <a:stretch>
            <a:fillRect/>
          </a:stretch>
        </p:blipFill>
        <p:spPr>
          <a:xfrm>
            <a:off x="8102387" y="3409850"/>
            <a:ext cx="499944" cy="499944"/>
          </a:xfrm>
          <a:prstGeom prst="rect">
            <a:avLst/>
          </a:prstGeom>
          <a:ln w="12700">
            <a:miter lim="400000"/>
          </a:ln>
        </p:spPr>
      </p:pic>
      <p:pic>
        <p:nvPicPr>
          <p:cNvPr id="242" name="baseline_location_on_black_48dp.png" descr="baseline_location_on_black_48dp.png"/>
          <p:cNvPicPr>
            <a:picLocks noChangeAspect="1"/>
          </p:cNvPicPr>
          <p:nvPr/>
        </p:nvPicPr>
        <p:blipFill>
          <a:blip r:embed="rId18">
            <a:extLst/>
          </a:blip>
          <a:stretch>
            <a:fillRect/>
          </a:stretch>
        </p:blipFill>
        <p:spPr>
          <a:xfrm>
            <a:off x="7334227" y="5251499"/>
            <a:ext cx="468842" cy="468842"/>
          </a:xfrm>
          <a:prstGeom prst="rect">
            <a:avLst/>
          </a:prstGeom>
          <a:ln w="12700">
            <a:miter lim="400000"/>
          </a:ln>
        </p:spPr>
      </p:pic>
      <p:pic>
        <p:nvPicPr>
          <p:cNvPr id="243" name="baseline_chat_black_48dp.png" descr="baseline_chat_black_48dp.png"/>
          <p:cNvPicPr>
            <a:picLocks noChangeAspect="1"/>
          </p:cNvPicPr>
          <p:nvPr/>
        </p:nvPicPr>
        <p:blipFill>
          <a:blip r:embed="rId19">
            <a:extLst/>
          </a:blip>
          <a:stretch>
            <a:fillRect/>
          </a:stretch>
        </p:blipFill>
        <p:spPr>
          <a:xfrm>
            <a:off x="564354" y="4428651"/>
            <a:ext cx="499944" cy="499944"/>
          </a:xfrm>
          <a:prstGeom prst="rect">
            <a:avLst/>
          </a:prstGeom>
          <a:ln w="12700">
            <a:miter lim="400000"/>
          </a:ln>
        </p:spPr>
      </p:pic>
      <p:pic>
        <p:nvPicPr>
          <p:cNvPr id="244" name="baseline_accessible_black_48dp.png" descr="baseline_accessible_black_48dp.png"/>
          <p:cNvPicPr>
            <a:picLocks noChangeAspect="1"/>
          </p:cNvPicPr>
          <p:nvPr/>
        </p:nvPicPr>
        <p:blipFill>
          <a:blip r:embed="rId20">
            <a:extLst/>
          </a:blip>
          <a:stretch>
            <a:fillRect/>
          </a:stretch>
        </p:blipFill>
        <p:spPr>
          <a:xfrm>
            <a:off x="6957874" y="1777716"/>
            <a:ext cx="468842" cy="468842"/>
          </a:xfrm>
          <a:prstGeom prst="rect">
            <a:avLst/>
          </a:prstGeom>
          <a:ln w="12700">
            <a:miter lim="400000"/>
          </a:ln>
        </p:spPr>
      </p:pic>
      <p:pic>
        <p:nvPicPr>
          <p:cNvPr id="245" name="baseline_account_balance_black_48dp.png" descr="baseline_account_balance_black_48dp.png"/>
          <p:cNvPicPr>
            <a:picLocks noChangeAspect="1"/>
          </p:cNvPicPr>
          <p:nvPr/>
        </p:nvPicPr>
        <p:blipFill>
          <a:blip r:embed="rId21">
            <a:extLst/>
          </a:blip>
          <a:stretch>
            <a:fillRect/>
          </a:stretch>
        </p:blipFill>
        <p:spPr>
          <a:xfrm>
            <a:off x="5375603" y="1626594"/>
            <a:ext cx="432532" cy="432532"/>
          </a:xfrm>
          <a:prstGeom prst="rect">
            <a:avLst/>
          </a:prstGeom>
          <a:ln w="12700">
            <a:miter lim="400000"/>
          </a:ln>
        </p:spPr>
      </p:pic>
      <p:pic>
        <p:nvPicPr>
          <p:cNvPr id="246" name="baseline_home_black_48dp.png" descr="baseline_home_black_48dp.png"/>
          <p:cNvPicPr>
            <a:picLocks noChangeAspect="1"/>
          </p:cNvPicPr>
          <p:nvPr/>
        </p:nvPicPr>
        <p:blipFill>
          <a:blip r:embed="rId22">
            <a:extLst/>
          </a:blip>
          <a:stretch>
            <a:fillRect/>
          </a:stretch>
        </p:blipFill>
        <p:spPr>
          <a:xfrm>
            <a:off x="3282694" y="5603951"/>
            <a:ext cx="432532" cy="432532"/>
          </a:xfrm>
          <a:prstGeom prst="rect">
            <a:avLst/>
          </a:prstGeom>
          <a:ln w="12700">
            <a:miter lim="400000"/>
          </a:ln>
        </p:spPr>
      </p:pic>
      <p:pic>
        <p:nvPicPr>
          <p:cNvPr id="248" name="baseline_info_black_48dp.png" descr="baseline_info_black_48dp.png"/>
          <p:cNvPicPr>
            <a:picLocks noChangeAspect="1"/>
          </p:cNvPicPr>
          <p:nvPr/>
        </p:nvPicPr>
        <p:blipFill>
          <a:blip r:embed="rId23">
            <a:extLst/>
          </a:blip>
          <a:stretch>
            <a:fillRect/>
          </a:stretch>
        </p:blipFill>
        <p:spPr>
          <a:xfrm>
            <a:off x="1136052" y="1895173"/>
            <a:ext cx="375300" cy="375300"/>
          </a:xfrm>
          <a:prstGeom prst="rect">
            <a:avLst/>
          </a:prstGeom>
          <a:ln w="12700">
            <a:miter lim="400000"/>
          </a:ln>
        </p:spPr>
      </p:pic>
      <p:pic>
        <p:nvPicPr>
          <p:cNvPr id="249" name="baseline_videocam_black_48dp.png" descr="baseline_videocam_black_48dp.png"/>
          <p:cNvPicPr>
            <a:picLocks noChangeAspect="1"/>
          </p:cNvPicPr>
          <p:nvPr/>
        </p:nvPicPr>
        <p:blipFill>
          <a:blip r:embed="rId24">
            <a:extLst/>
          </a:blip>
          <a:stretch>
            <a:fillRect/>
          </a:stretch>
        </p:blipFill>
        <p:spPr>
          <a:xfrm>
            <a:off x="2256261" y="5618136"/>
            <a:ext cx="404162" cy="404162"/>
          </a:xfrm>
          <a:prstGeom prst="rect">
            <a:avLst/>
          </a:prstGeom>
          <a:ln w="12700">
            <a:miter lim="400000"/>
          </a:ln>
        </p:spPr>
      </p:pic>
      <p:sp>
        <p:nvSpPr>
          <p:cNvPr id="251" name="利便性の向上・豊かな都市生活の実現に向けて"/>
          <p:cNvSpPr txBox="1"/>
          <p:nvPr/>
        </p:nvSpPr>
        <p:spPr>
          <a:xfrm>
            <a:off x="866530" y="1203424"/>
            <a:ext cx="7168340" cy="335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6000" b="1" u="sng">
                <a:latin typeface="+mj-lt"/>
                <a:ea typeface="+mj-ea"/>
                <a:cs typeface="+mj-cs"/>
                <a:sym typeface="Helvetica"/>
              </a:defRPr>
            </a:lvl1pPr>
          </a:lstStyle>
          <a:p>
            <a:r>
              <a:rPr sz="1847"/>
              <a:t>データ利活用による利便性の向上・豊かな都市生活の実現に向けて</a:t>
            </a:r>
          </a:p>
        </p:txBody>
      </p:sp>
      <p:sp>
        <p:nvSpPr>
          <p:cNvPr id="254" name="角丸四角形"/>
          <p:cNvSpPr/>
          <p:nvPr/>
        </p:nvSpPr>
        <p:spPr>
          <a:xfrm>
            <a:off x="3243067" y="4004780"/>
            <a:ext cx="2508546" cy="537878"/>
          </a:xfrm>
          <a:prstGeom prst="roundRect">
            <a:avLst>
              <a:gd name="adj" fmla="val 10902"/>
            </a:avLst>
          </a:prstGeom>
          <a:solidFill>
            <a:schemeClr val="bg1"/>
          </a:solidFill>
          <a:ln w="25400">
            <a:solidFill>
              <a:srgbClr val="000000"/>
            </a:solidFill>
          </a:ln>
        </p:spPr>
        <p:txBody>
          <a:bodyPr lIns="25257" tIns="25257" rIns="25257" bIns="25257" anchor="ctr"/>
          <a:lstStyle/>
          <a:p>
            <a:pPr>
              <a:defRPr sz="8000">
                <a:latin typeface="+mj-lt"/>
                <a:ea typeface="+mj-ea"/>
                <a:cs typeface="+mj-cs"/>
                <a:sym typeface="Helvetica"/>
              </a:defRPr>
            </a:pPr>
            <a:endParaRPr sz="2463"/>
          </a:p>
        </p:txBody>
      </p:sp>
      <p:pic>
        <p:nvPicPr>
          <p:cNvPr id="255" name="baseline_dns_black_48dp.png" descr="baseline_dns_black_48dp.png"/>
          <p:cNvPicPr>
            <a:picLocks noChangeAspect="1"/>
          </p:cNvPicPr>
          <p:nvPr/>
        </p:nvPicPr>
        <p:blipFill>
          <a:blip r:embed="rId25">
            <a:extLst/>
          </a:blip>
          <a:stretch>
            <a:fillRect/>
          </a:stretch>
        </p:blipFill>
        <p:spPr>
          <a:xfrm>
            <a:off x="4106979" y="4099817"/>
            <a:ext cx="375300" cy="375300"/>
          </a:xfrm>
          <a:prstGeom prst="rect">
            <a:avLst/>
          </a:prstGeom>
          <a:ln w="12700">
            <a:miter lim="400000"/>
          </a:ln>
        </p:spPr>
      </p:pic>
      <p:pic>
        <p:nvPicPr>
          <p:cNvPr id="256" name="baseline_dns_black_48dp.png" descr="baseline_dns_black_48dp.png"/>
          <p:cNvPicPr>
            <a:picLocks noChangeAspect="1"/>
          </p:cNvPicPr>
          <p:nvPr/>
        </p:nvPicPr>
        <p:blipFill>
          <a:blip r:embed="rId25">
            <a:extLst/>
          </a:blip>
          <a:stretch>
            <a:fillRect/>
          </a:stretch>
        </p:blipFill>
        <p:spPr>
          <a:xfrm>
            <a:off x="4516049" y="4100500"/>
            <a:ext cx="375300" cy="375300"/>
          </a:xfrm>
          <a:prstGeom prst="rect">
            <a:avLst/>
          </a:prstGeom>
          <a:ln w="12700">
            <a:miter lim="400000"/>
          </a:ln>
        </p:spPr>
      </p:pic>
      <p:sp>
        <p:nvSpPr>
          <p:cNvPr id="258" name="角丸四角形"/>
          <p:cNvSpPr/>
          <p:nvPr/>
        </p:nvSpPr>
        <p:spPr>
          <a:xfrm>
            <a:off x="3248206" y="4606047"/>
            <a:ext cx="2508545" cy="312190"/>
          </a:xfrm>
          <a:prstGeom prst="roundRect">
            <a:avLst>
              <a:gd name="adj" fmla="val 18784"/>
            </a:avLst>
          </a:prstGeom>
          <a:solidFill>
            <a:schemeClr val="bg1"/>
          </a:solidFill>
          <a:ln w="25400">
            <a:solidFill>
              <a:srgbClr val="000000"/>
            </a:solidFill>
          </a:ln>
        </p:spPr>
        <p:txBody>
          <a:bodyPr lIns="25257" tIns="25257" rIns="25257" bIns="25257" anchor="ctr"/>
          <a:lstStyle/>
          <a:p>
            <a:pPr>
              <a:defRPr sz="8000">
                <a:latin typeface="+mj-lt"/>
                <a:ea typeface="+mj-ea"/>
                <a:cs typeface="+mj-cs"/>
                <a:sym typeface="Helvetica"/>
              </a:defRPr>
            </a:pPr>
            <a:endParaRPr sz="2463"/>
          </a:p>
        </p:txBody>
      </p:sp>
      <p:sp>
        <p:nvSpPr>
          <p:cNvPr id="259" name="線"/>
          <p:cNvSpPr/>
          <p:nvPr/>
        </p:nvSpPr>
        <p:spPr>
          <a:xfrm flipV="1">
            <a:off x="4497340" y="4981627"/>
            <a:ext cx="1" cy="534147"/>
          </a:xfrm>
          <a:prstGeom prst="line">
            <a:avLst/>
          </a:prstGeom>
          <a:ln w="57150">
            <a:solidFill>
              <a:srgbClr val="000000"/>
            </a:solidFill>
            <a:miter lim="400000"/>
            <a:tailEnd type="triangle"/>
          </a:ln>
        </p:spPr>
        <p:txBody>
          <a:bodyPr lIns="14073" tIns="14073" rIns="14073" bIns="14073"/>
          <a:lstStyle/>
          <a:p>
            <a:endParaRPr sz="1416"/>
          </a:p>
        </p:txBody>
      </p:sp>
      <p:sp>
        <p:nvSpPr>
          <p:cNvPr id="260" name="線"/>
          <p:cNvSpPr/>
          <p:nvPr/>
        </p:nvSpPr>
        <p:spPr>
          <a:xfrm flipV="1">
            <a:off x="3641515" y="5014974"/>
            <a:ext cx="247764" cy="491631"/>
          </a:xfrm>
          <a:prstGeom prst="line">
            <a:avLst/>
          </a:prstGeom>
          <a:ln w="57150">
            <a:solidFill>
              <a:srgbClr val="000000"/>
            </a:solidFill>
            <a:miter lim="400000"/>
            <a:tailEnd type="triangle"/>
          </a:ln>
        </p:spPr>
        <p:txBody>
          <a:bodyPr lIns="14073" tIns="14073" rIns="14073" bIns="14073"/>
          <a:lstStyle/>
          <a:p>
            <a:endParaRPr sz="1416"/>
          </a:p>
        </p:txBody>
      </p:sp>
      <p:sp>
        <p:nvSpPr>
          <p:cNvPr id="262" name="映像"/>
          <p:cNvSpPr txBox="1"/>
          <p:nvPr/>
        </p:nvSpPr>
        <p:spPr>
          <a:xfrm>
            <a:off x="2171099" y="5992064"/>
            <a:ext cx="448552"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映像</a:t>
            </a:r>
          </a:p>
        </p:txBody>
      </p:sp>
      <p:sp>
        <p:nvSpPr>
          <p:cNvPr id="263" name="各種センサー"/>
          <p:cNvSpPr txBox="1"/>
          <p:nvPr/>
        </p:nvSpPr>
        <p:spPr>
          <a:xfrm>
            <a:off x="540446" y="5817528"/>
            <a:ext cx="1243641"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各種センサー</a:t>
            </a:r>
          </a:p>
        </p:txBody>
      </p:sp>
      <p:sp>
        <p:nvSpPr>
          <p:cNvPr id="264" name="線"/>
          <p:cNvSpPr/>
          <p:nvPr/>
        </p:nvSpPr>
        <p:spPr>
          <a:xfrm flipV="1">
            <a:off x="2490411" y="5035919"/>
            <a:ext cx="824249" cy="517753"/>
          </a:xfrm>
          <a:prstGeom prst="line">
            <a:avLst/>
          </a:prstGeom>
          <a:ln w="57150">
            <a:solidFill>
              <a:srgbClr val="000000"/>
            </a:solidFill>
            <a:miter lim="400000"/>
            <a:tailEnd type="triangle"/>
          </a:ln>
        </p:spPr>
        <p:txBody>
          <a:bodyPr lIns="14073" tIns="14073" rIns="14073" bIns="14073"/>
          <a:lstStyle/>
          <a:p>
            <a:endParaRPr sz="1416"/>
          </a:p>
        </p:txBody>
      </p:sp>
      <p:sp>
        <p:nvSpPr>
          <p:cNvPr id="265" name="線"/>
          <p:cNvSpPr/>
          <p:nvPr/>
        </p:nvSpPr>
        <p:spPr>
          <a:xfrm flipV="1">
            <a:off x="1623623" y="4824479"/>
            <a:ext cx="1550924" cy="555539"/>
          </a:xfrm>
          <a:prstGeom prst="line">
            <a:avLst/>
          </a:prstGeom>
          <a:ln w="57150">
            <a:solidFill>
              <a:srgbClr val="000000"/>
            </a:solidFill>
            <a:miter lim="400000"/>
            <a:tailEnd type="triangle"/>
          </a:ln>
        </p:spPr>
        <p:txBody>
          <a:bodyPr lIns="14073" tIns="14073" rIns="14073" bIns="14073"/>
          <a:lstStyle/>
          <a:p>
            <a:endParaRPr sz="1416"/>
          </a:p>
        </p:txBody>
      </p:sp>
      <p:sp>
        <p:nvSpPr>
          <p:cNvPr id="266" name="線"/>
          <p:cNvSpPr/>
          <p:nvPr/>
        </p:nvSpPr>
        <p:spPr>
          <a:xfrm flipH="1" flipV="1">
            <a:off x="5211340" y="4998850"/>
            <a:ext cx="212499" cy="490374"/>
          </a:xfrm>
          <a:prstGeom prst="line">
            <a:avLst/>
          </a:prstGeom>
          <a:ln w="57150">
            <a:solidFill>
              <a:srgbClr val="000000"/>
            </a:solidFill>
            <a:miter lim="400000"/>
            <a:tailEnd type="triangle"/>
          </a:ln>
        </p:spPr>
        <p:txBody>
          <a:bodyPr lIns="14073" tIns="14073" rIns="14073" bIns="14073"/>
          <a:lstStyle/>
          <a:p>
            <a:endParaRPr sz="1416"/>
          </a:p>
        </p:txBody>
      </p:sp>
      <p:sp>
        <p:nvSpPr>
          <p:cNvPr id="267" name="線"/>
          <p:cNvSpPr/>
          <p:nvPr/>
        </p:nvSpPr>
        <p:spPr>
          <a:xfrm flipH="1" flipV="1">
            <a:off x="5868648" y="4996589"/>
            <a:ext cx="452257" cy="452257"/>
          </a:xfrm>
          <a:prstGeom prst="line">
            <a:avLst/>
          </a:prstGeom>
          <a:ln w="57150">
            <a:solidFill>
              <a:srgbClr val="000000"/>
            </a:solidFill>
            <a:miter lim="400000"/>
            <a:tailEnd type="triangle"/>
          </a:ln>
        </p:spPr>
        <p:txBody>
          <a:bodyPr lIns="14073" tIns="14073" rIns="14073" bIns="14073"/>
          <a:lstStyle/>
          <a:p>
            <a:endParaRPr sz="1416"/>
          </a:p>
        </p:txBody>
      </p:sp>
      <p:sp>
        <p:nvSpPr>
          <p:cNvPr id="268" name="電気・水道"/>
          <p:cNvSpPr txBox="1"/>
          <p:nvPr/>
        </p:nvSpPr>
        <p:spPr>
          <a:xfrm>
            <a:off x="2909655" y="6057514"/>
            <a:ext cx="1044869"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電気・水道</a:t>
            </a:r>
          </a:p>
        </p:txBody>
      </p:sp>
      <p:sp>
        <p:nvSpPr>
          <p:cNvPr id="269" name="市民"/>
          <p:cNvSpPr txBox="1"/>
          <p:nvPr/>
        </p:nvSpPr>
        <p:spPr>
          <a:xfrm>
            <a:off x="4330733" y="6059283"/>
            <a:ext cx="448552"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市民</a:t>
            </a:r>
          </a:p>
        </p:txBody>
      </p:sp>
      <p:sp>
        <p:nvSpPr>
          <p:cNvPr id="270" name="車"/>
          <p:cNvSpPr txBox="1"/>
          <p:nvPr/>
        </p:nvSpPr>
        <p:spPr>
          <a:xfrm>
            <a:off x="5425580" y="6030485"/>
            <a:ext cx="249780"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車</a:t>
            </a:r>
          </a:p>
        </p:txBody>
      </p:sp>
      <p:sp>
        <p:nvSpPr>
          <p:cNvPr id="271" name="鉄道"/>
          <p:cNvSpPr txBox="1"/>
          <p:nvPr/>
        </p:nvSpPr>
        <p:spPr>
          <a:xfrm>
            <a:off x="6352214" y="5992064"/>
            <a:ext cx="448552"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鉄道</a:t>
            </a:r>
          </a:p>
        </p:txBody>
      </p:sp>
      <p:sp>
        <p:nvSpPr>
          <p:cNvPr id="272" name="位置情報"/>
          <p:cNvSpPr txBox="1"/>
          <p:nvPr/>
        </p:nvSpPr>
        <p:spPr>
          <a:xfrm>
            <a:off x="7150115" y="5754047"/>
            <a:ext cx="846097"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位置情報</a:t>
            </a:r>
          </a:p>
        </p:txBody>
      </p:sp>
      <p:sp>
        <p:nvSpPr>
          <p:cNvPr id="273" name="線"/>
          <p:cNvSpPr/>
          <p:nvPr/>
        </p:nvSpPr>
        <p:spPr>
          <a:xfrm flipH="1" flipV="1">
            <a:off x="5907336" y="4812848"/>
            <a:ext cx="1329747" cy="460284"/>
          </a:xfrm>
          <a:prstGeom prst="line">
            <a:avLst/>
          </a:prstGeom>
          <a:ln w="57150">
            <a:solidFill>
              <a:srgbClr val="000000"/>
            </a:solidFill>
            <a:miter lim="400000"/>
            <a:tailEnd type="triangle"/>
          </a:ln>
        </p:spPr>
        <p:txBody>
          <a:bodyPr lIns="14073" tIns="14073" rIns="14073" bIns="14073"/>
          <a:lstStyle/>
          <a:p>
            <a:endParaRPr sz="1416"/>
          </a:p>
        </p:txBody>
      </p:sp>
      <p:sp>
        <p:nvSpPr>
          <p:cNvPr id="274" name="WEB"/>
          <p:cNvSpPr txBox="1"/>
          <p:nvPr/>
        </p:nvSpPr>
        <p:spPr>
          <a:xfrm>
            <a:off x="8125380" y="5160793"/>
            <a:ext cx="419698"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WEB</a:t>
            </a:r>
          </a:p>
        </p:txBody>
      </p:sp>
      <p:sp>
        <p:nvSpPr>
          <p:cNvPr id="275" name="SNS"/>
          <p:cNvSpPr txBox="1"/>
          <p:nvPr/>
        </p:nvSpPr>
        <p:spPr>
          <a:xfrm>
            <a:off x="511196" y="4960827"/>
            <a:ext cx="350769"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a:t>SNS</a:t>
            </a:r>
          </a:p>
        </p:txBody>
      </p:sp>
      <p:sp>
        <p:nvSpPr>
          <p:cNvPr id="276" name="線"/>
          <p:cNvSpPr/>
          <p:nvPr/>
        </p:nvSpPr>
        <p:spPr>
          <a:xfrm flipV="1">
            <a:off x="1246957" y="4707465"/>
            <a:ext cx="1809506" cy="47981"/>
          </a:xfrm>
          <a:prstGeom prst="line">
            <a:avLst/>
          </a:prstGeom>
          <a:ln w="57150">
            <a:solidFill>
              <a:srgbClr val="000000"/>
            </a:solidFill>
            <a:miter lim="400000"/>
            <a:tailEnd type="triangle"/>
          </a:ln>
        </p:spPr>
        <p:txBody>
          <a:bodyPr lIns="14073" tIns="14073" rIns="14073" bIns="14073"/>
          <a:lstStyle/>
          <a:p>
            <a:endParaRPr sz="1416"/>
          </a:p>
        </p:txBody>
      </p:sp>
      <p:sp>
        <p:nvSpPr>
          <p:cNvPr id="277" name="線"/>
          <p:cNvSpPr/>
          <p:nvPr/>
        </p:nvSpPr>
        <p:spPr>
          <a:xfrm>
            <a:off x="732284" y="1038359"/>
            <a:ext cx="7645081" cy="0"/>
          </a:xfrm>
          <a:prstGeom prst="line">
            <a:avLst/>
          </a:prstGeom>
          <a:ln w="15875">
            <a:solidFill>
              <a:srgbClr val="000000"/>
            </a:solidFill>
          </a:ln>
        </p:spPr>
        <p:txBody>
          <a:bodyPr lIns="14073" tIns="14073" rIns="14073" bIns="14073"/>
          <a:lstStyle/>
          <a:p>
            <a:endParaRPr sz="1416"/>
          </a:p>
        </p:txBody>
      </p:sp>
      <p:sp>
        <p:nvSpPr>
          <p:cNvPr id="279" name="ICTを活用したスマートシティのイメージ"/>
          <p:cNvSpPr txBox="1"/>
          <p:nvPr/>
        </p:nvSpPr>
        <p:spPr>
          <a:xfrm>
            <a:off x="732284" y="679447"/>
            <a:ext cx="7650596" cy="358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6500"/>
            </a:lvl1pPr>
          </a:lstStyle>
          <a:p>
            <a:pPr algn="ctr"/>
            <a:r>
              <a:rPr sz="2001" dirty="0" err="1"/>
              <a:t>ICT</a:t>
            </a:r>
            <a:r>
              <a:rPr sz="2001" dirty="0" err="1" smtClean="0"/>
              <a:t>を活用したスマートシティのイメージ</a:t>
            </a:r>
            <a:endParaRPr sz="2001" dirty="0"/>
          </a:p>
        </p:txBody>
      </p:sp>
      <p:sp>
        <p:nvSpPr>
          <p:cNvPr id="284" name="角丸四角形"/>
          <p:cNvSpPr/>
          <p:nvPr/>
        </p:nvSpPr>
        <p:spPr>
          <a:xfrm>
            <a:off x="2788908" y="2480023"/>
            <a:ext cx="1638281" cy="361843"/>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ja-JP" altLang="en-US" sz="1663" b="1" dirty="0"/>
              <a:t>ビッグデータ</a:t>
            </a:r>
            <a:endParaRPr sz="1663" b="1" dirty="0"/>
          </a:p>
        </p:txBody>
      </p:sp>
      <p:sp>
        <p:nvSpPr>
          <p:cNvPr id="288" name="線"/>
          <p:cNvSpPr/>
          <p:nvPr/>
        </p:nvSpPr>
        <p:spPr>
          <a:xfrm flipH="1" flipV="1">
            <a:off x="6058926" y="4639150"/>
            <a:ext cx="2023099" cy="148664"/>
          </a:xfrm>
          <a:prstGeom prst="line">
            <a:avLst/>
          </a:prstGeom>
          <a:ln w="57150">
            <a:solidFill>
              <a:srgbClr val="000000"/>
            </a:solidFill>
            <a:miter lim="400000"/>
            <a:tailEnd type="triangle"/>
          </a:ln>
        </p:spPr>
        <p:txBody>
          <a:bodyPr lIns="14073" tIns="14073" rIns="14073" bIns="14073"/>
          <a:lstStyle/>
          <a:p>
            <a:endParaRPr sz="1416"/>
          </a:p>
        </p:txBody>
      </p:sp>
      <p:pic>
        <p:nvPicPr>
          <p:cNvPr id="290" name="baseline_domain_black_48dp.png" descr="baseline_domain_black_48dp.png"/>
          <p:cNvPicPr>
            <a:picLocks noChangeAspect="1"/>
          </p:cNvPicPr>
          <p:nvPr/>
        </p:nvPicPr>
        <p:blipFill>
          <a:blip r:embed="rId26">
            <a:extLst/>
          </a:blip>
          <a:stretch>
            <a:fillRect/>
          </a:stretch>
        </p:blipFill>
        <p:spPr>
          <a:xfrm>
            <a:off x="3820438" y="3409850"/>
            <a:ext cx="567586" cy="567586"/>
          </a:xfrm>
          <a:prstGeom prst="rect">
            <a:avLst/>
          </a:prstGeom>
          <a:ln w="12700">
            <a:miter lim="400000"/>
          </a:ln>
        </p:spPr>
      </p:pic>
      <p:pic>
        <p:nvPicPr>
          <p:cNvPr id="291" name="baseline_location_city_black_48dp.png" descr="baseline_location_city_black_48dp.png"/>
          <p:cNvPicPr>
            <a:picLocks noChangeAspect="1"/>
          </p:cNvPicPr>
          <p:nvPr/>
        </p:nvPicPr>
        <p:blipFill>
          <a:blip r:embed="rId27">
            <a:extLst/>
          </a:blip>
          <a:stretch>
            <a:fillRect/>
          </a:stretch>
        </p:blipFill>
        <p:spPr>
          <a:xfrm>
            <a:off x="4615329" y="3331130"/>
            <a:ext cx="683606" cy="683606"/>
          </a:xfrm>
          <a:prstGeom prst="rect">
            <a:avLst/>
          </a:prstGeom>
          <a:ln w="12700">
            <a:miter lim="400000"/>
          </a:ln>
        </p:spPr>
      </p:pic>
      <p:sp>
        <p:nvSpPr>
          <p:cNvPr id="292" name="四角形"/>
          <p:cNvSpPr/>
          <p:nvPr/>
        </p:nvSpPr>
        <p:spPr>
          <a:xfrm>
            <a:off x="322798" y="1172531"/>
            <a:ext cx="8625037" cy="5299898"/>
          </a:xfrm>
          <a:prstGeom prst="rect">
            <a:avLst/>
          </a:prstGeom>
          <a:ln w="15875">
            <a:solidFill>
              <a:srgbClr val="000000"/>
            </a:solidFill>
          </a:ln>
        </p:spPr>
        <p:txBody>
          <a:bodyPr lIns="25257" tIns="25257" rIns="25257" bIns="25257" anchor="ctr"/>
          <a:lstStyle/>
          <a:p>
            <a:pPr>
              <a:defRPr sz="8000">
                <a:latin typeface="+mj-lt"/>
                <a:ea typeface="+mj-ea"/>
                <a:cs typeface="+mj-cs"/>
                <a:sym typeface="Helvetica"/>
              </a:defRPr>
            </a:pPr>
            <a:endParaRPr sz="2463"/>
          </a:p>
        </p:txBody>
      </p:sp>
      <p:sp>
        <p:nvSpPr>
          <p:cNvPr id="86" name="角丸四角形"/>
          <p:cNvSpPr/>
          <p:nvPr/>
        </p:nvSpPr>
        <p:spPr>
          <a:xfrm>
            <a:off x="4703699" y="2499732"/>
            <a:ext cx="1718754" cy="361843"/>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en-US" altLang="ja-JP" sz="1663" b="1" dirty="0"/>
              <a:t>EBPM</a:t>
            </a:r>
            <a:endParaRPr sz="1663" b="1" dirty="0"/>
          </a:p>
        </p:txBody>
      </p:sp>
      <p:sp>
        <p:nvSpPr>
          <p:cNvPr id="87" name="角丸四角形"/>
          <p:cNvSpPr/>
          <p:nvPr/>
        </p:nvSpPr>
        <p:spPr>
          <a:xfrm>
            <a:off x="2483300" y="2949592"/>
            <a:ext cx="1588041" cy="342576"/>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en-US" sz="1663" b="1" dirty="0" err="1"/>
              <a:t>IoT</a:t>
            </a:r>
            <a:endParaRPr sz="1663" b="1" dirty="0"/>
          </a:p>
        </p:txBody>
      </p:sp>
      <p:sp>
        <p:nvSpPr>
          <p:cNvPr id="88" name="角丸四角形"/>
          <p:cNvSpPr/>
          <p:nvPr/>
        </p:nvSpPr>
        <p:spPr>
          <a:xfrm>
            <a:off x="4388024" y="2987382"/>
            <a:ext cx="1584024" cy="295036"/>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en-US" sz="1663" b="1" dirty="0"/>
              <a:t>AI</a:t>
            </a:r>
            <a:endParaRPr sz="1663" b="1" dirty="0"/>
          </a:p>
        </p:txBody>
      </p:sp>
      <p:pic>
        <p:nvPicPr>
          <p:cNvPr id="253" name="baseline_dvr_black_48dp.png" descr="baseline_dvr_black_48dp.png"/>
          <p:cNvPicPr>
            <a:picLocks noChangeAspect="1"/>
          </p:cNvPicPr>
          <p:nvPr/>
        </p:nvPicPr>
        <p:blipFill>
          <a:blip r:embed="rId28">
            <a:extLst/>
          </a:blip>
          <a:stretch>
            <a:fillRect/>
          </a:stretch>
        </p:blipFill>
        <p:spPr>
          <a:xfrm>
            <a:off x="3624617" y="4099817"/>
            <a:ext cx="375300" cy="375300"/>
          </a:xfrm>
          <a:prstGeom prst="rect">
            <a:avLst/>
          </a:prstGeom>
          <a:ln w="12700">
            <a:miter lim="400000"/>
          </a:ln>
        </p:spPr>
      </p:pic>
      <p:pic>
        <p:nvPicPr>
          <p:cNvPr id="252" name="baseline_security_black_48dp.png" descr="baseline_security_black_48dp.png"/>
          <p:cNvPicPr>
            <a:picLocks noChangeAspect="1"/>
          </p:cNvPicPr>
          <p:nvPr/>
        </p:nvPicPr>
        <p:blipFill>
          <a:blip r:embed="rId29">
            <a:extLst/>
          </a:blip>
          <a:stretch>
            <a:fillRect/>
          </a:stretch>
        </p:blipFill>
        <p:spPr>
          <a:xfrm>
            <a:off x="4949987" y="4071638"/>
            <a:ext cx="404162" cy="404162"/>
          </a:xfrm>
          <a:prstGeom prst="rect">
            <a:avLst/>
          </a:prstGeom>
          <a:ln w="12700">
            <a:miter lim="400000"/>
          </a:ln>
        </p:spPr>
      </p:pic>
      <p:pic>
        <p:nvPicPr>
          <p:cNvPr id="247" name="baseline_https_black_48dp.png" descr="baseline_https_black_48dp.png"/>
          <p:cNvPicPr>
            <a:picLocks noChangeAspect="1"/>
          </p:cNvPicPr>
          <p:nvPr/>
        </p:nvPicPr>
        <p:blipFill>
          <a:blip r:embed="rId30">
            <a:extLst/>
          </a:blip>
          <a:stretch>
            <a:fillRect/>
          </a:stretch>
        </p:blipFill>
        <p:spPr>
          <a:xfrm>
            <a:off x="5320535" y="4596273"/>
            <a:ext cx="313532" cy="313532"/>
          </a:xfrm>
          <a:prstGeom prst="rect">
            <a:avLst/>
          </a:prstGeom>
          <a:ln w="12700">
            <a:miter lim="400000"/>
          </a:ln>
        </p:spPr>
      </p:pic>
      <p:sp>
        <p:nvSpPr>
          <p:cNvPr id="257" name="都市データ"/>
          <p:cNvSpPr txBox="1"/>
          <p:nvPr/>
        </p:nvSpPr>
        <p:spPr>
          <a:xfrm>
            <a:off x="3981108" y="4618207"/>
            <a:ext cx="1044869" cy="287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257" tIns="25257" rIns="25257" bIns="25257" anchor="ctr">
            <a:spAutoFit/>
          </a:bodyPr>
          <a:lstStyle>
            <a:lvl1pPr>
              <a:defRPr sz="5000" b="1">
                <a:latin typeface="+mj-lt"/>
                <a:ea typeface="+mj-ea"/>
                <a:cs typeface="+mj-cs"/>
                <a:sym typeface="Helvetica"/>
              </a:defRPr>
            </a:lvl1pPr>
          </a:lstStyle>
          <a:p>
            <a:r>
              <a:rPr sz="1539" dirty="0" err="1"/>
              <a:t>都市データ</a:t>
            </a:r>
            <a:endParaRPr sz="1539" dirty="0"/>
          </a:p>
        </p:txBody>
      </p:sp>
      <p:sp>
        <p:nvSpPr>
          <p:cNvPr id="78" name="線"/>
          <p:cNvSpPr/>
          <p:nvPr/>
        </p:nvSpPr>
        <p:spPr>
          <a:xfrm flipV="1">
            <a:off x="6267301" y="3235950"/>
            <a:ext cx="1845996" cy="673162"/>
          </a:xfrm>
          <a:prstGeom prst="line">
            <a:avLst/>
          </a:prstGeom>
          <a:ln w="57150">
            <a:solidFill>
              <a:srgbClr val="000000"/>
            </a:solidFill>
            <a:miter lim="400000"/>
            <a:tailEnd type="triangle"/>
          </a:ln>
        </p:spPr>
        <p:txBody>
          <a:bodyPr lIns="14073" tIns="14073" rIns="14073" bIns="14073"/>
          <a:lstStyle/>
          <a:p>
            <a:endParaRPr sz="1416" dirty="0"/>
          </a:p>
        </p:txBody>
      </p:sp>
      <p:sp>
        <p:nvSpPr>
          <p:cNvPr id="79" name="線"/>
          <p:cNvSpPr/>
          <p:nvPr/>
        </p:nvSpPr>
        <p:spPr>
          <a:xfrm flipH="1" flipV="1">
            <a:off x="1318441" y="3311226"/>
            <a:ext cx="1638202" cy="772366"/>
          </a:xfrm>
          <a:prstGeom prst="line">
            <a:avLst/>
          </a:prstGeom>
          <a:ln w="57150">
            <a:solidFill>
              <a:srgbClr val="000000"/>
            </a:solidFill>
            <a:miter lim="400000"/>
            <a:tailEnd type="triangle"/>
          </a:ln>
        </p:spPr>
        <p:txBody>
          <a:bodyPr lIns="14073" tIns="14073" rIns="14073" bIns="14073"/>
          <a:lstStyle/>
          <a:p>
            <a:endParaRPr sz="1416"/>
          </a:p>
        </p:txBody>
      </p:sp>
      <p:sp>
        <p:nvSpPr>
          <p:cNvPr id="89" name="角丸四角形"/>
          <p:cNvSpPr/>
          <p:nvPr/>
        </p:nvSpPr>
        <p:spPr>
          <a:xfrm>
            <a:off x="1661368" y="3487331"/>
            <a:ext cx="1249215" cy="361843"/>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ja-JP" altLang="en-US" sz="1663" b="1" dirty="0"/>
              <a:t>モバイル</a:t>
            </a:r>
            <a:endParaRPr sz="1663" b="1" dirty="0"/>
          </a:p>
        </p:txBody>
      </p:sp>
      <p:sp>
        <p:nvSpPr>
          <p:cNvPr id="91" name="角丸四角形"/>
          <p:cNvSpPr/>
          <p:nvPr/>
        </p:nvSpPr>
        <p:spPr>
          <a:xfrm>
            <a:off x="6076515" y="3276754"/>
            <a:ext cx="1499044" cy="361843"/>
          </a:xfrm>
          <a:prstGeom prst="roundRect">
            <a:avLst>
              <a:gd name="adj" fmla="val 12207"/>
            </a:avLst>
          </a:prstGeom>
          <a:solidFill>
            <a:srgbClr val="FFFFFF"/>
          </a:solidFill>
          <a:ln w="25400">
            <a:solidFill>
              <a:srgbClr val="000000"/>
            </a:solidFill>
          </a:ln>
        </p:spPr>
        <p:txBody>
          <a:bodyPr lIns="25257" tIns="25257" rIns="25257" bIns="25257" anchor="ctr"/>
          <a:lstStyle/>
          <a:p>
            <a:pPr algn="ctr">
              <a:defRPr sz="8000">
                <a:latin typeface="+mj-lt"/>
                <a:ea typeface="+mj-ea"/>
                <a:cs typeface="+mj-cs"/>
                <a:sym typeface="Helvetica"/>
              </a:defRPr>
            </a:pPr>
            <a:r>
              <a:rPr lang="ja-JP" altLang="en-US" sz="1478" b="1" dirty="0"/>
              <a:t>行政オンライン</a:t>
            </a:r>
            <a:endParaRPr sz="1478" b="1" dirty="0"/>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355</a:t>
            </a:fld>
            <a:endParaRPr lang="ja-JP" altLang="en-US"/>
          </a:p>
        </p:txBody>
      </p:sp>
    </p:spTree>
    <p:extLst>
      <p:ext uri="{BB962C8B-B14F-4D97-AF65-F5344CB8AC3E}">
        <p14:creationId xmlns:p14="http://schemas.microsoft.com/office/powerpoint/2010/main" val="190282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0434" y="326140"/>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３．主な改革取組み経過</a:t>
            </a:r>
          </a:p>
        </p:txBody>
      </p:sp>
      <p:cxnSp>
        <p:nvCxnSpPr>
          <p:cNvPr id="3" name="直線コネクタ 2"/>
          <p:cNvCxnSpPr/>
          <p:nvPr/>
        </p:nvCxnSpPr>
        <p:spPr>
          <a:xfrm>
            <a:off x="516277" y="700601"/>
            <a:ext cx="8111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435363" y="758574"/>
          <a:ext cx="8297922" cy="5806252"/>
        </p:xfrm>
        <a:graphic>
          <a:graphicData uri="http://schemas.openxmlformats.org/drawingml/2006/table">
            <a:tbl>
              <a:tblPr>
                <a:tableStyleId>{E8B1032C-EA38-4F05-BA0D-38AFFFC7BED3}</a:tableStyleId>
              </a:tblPr>
              <a:tblGrid>
                <a:gridCol w="373555">
                  <a:extLst>
                    <a:ext uri="{9D8B030D-6E8A-4147-A177-3AD203B41FA5}">
                      <a16:colId xmlns:a16="http://schemas.microsoft.com/office/drawing/2014/main" xmlns="" val="20000"/>
                    </a:ext>
                  </a:extLst>
                </a:gridCol>
                <a:gridCol w="1285864">
                  <a:extLst>
                    <a:ext uri="{9D8B030D-6E8A-4147-A177-3AD203B41FA5}">
                      <a16:colId xmlns:a16="http://schemas.microsoft.com/office/drawing/2014/main" xmlns="" val="20001"/>
                    </a:ext>
                  </a:extLst>
                </a:gridCol>
                <a:gridCol w="1373146">
                  <a:extLst>
                    <a:ext uri="{9D8B030D-6E8A-4147-A177-3AD203B41FA5}">
                      <a16:colId xmlns:a16="http://schemas.microsoft.com/office/drawing/2014/main" xmlns="" val="20002"/>
                    </a:ext>
                  </a:extLst>
                </a:gridCol>
                <a:gridCol w="1373145">
                  <a:extLst>
                    <a:ext uri="{9D8B030D-6E8A-4147-A177-3AD203B41FA5}">
                      <a16:colId xmlns:a16="http://schemas.microsoft.com/office/drawing/2014/main" xmlns="" val="20003"/>
                    </a:ext>
                  </a:extLst>
                </a:gridCol>
                <a:gridCol w="1328124">
                  <a:extLst>
                    <a:ext uri="{9D8B030D-6E8A-4147-A177-3AD203B41FA5}">
                      <a16:colId xmlns:a16="http://schemas.microsoft.com/office/drawing/2014/main" xmlns="" val="20004"/>
                    </a:ext>
                  </a:extLst>
                </a:gridCol>
                <a:gridCol w="1305615">
                  <a:extLst>
                    <a:ext uri="{9D8B030D-6E8A-4147-A177-3AD203B41FA5}">
                      <a16:colId xmlns:a16="http://schemas.microsoft.com/office/drawing/2014/main" xmlns="" val="20005"/>
                    </a:ext>
                  </a:extLst>
                </a:gridCol>
                <a:gridCol w="1258473">
                  <a:extLst>
                    <a:ext uri="{9D8B030D-6E8A-4147-A177-3AD203B41FA5}">
                      <a16:colId xmlns:a16="http://schemas.microsoft.com/office/drawing/2014/main" xmlns="" val="20006"/>
                    </a:ext>
                  </a:extLst>
                </a:gridCol>
              </a:tblGrid>
              <a:tr h="435671">
                <a:tc>
                  <a:txBody>
                    <a:bodyPr/>
                    <a:lstStyle/>
                    <a:p>
                      <a:pPr algn="ctr" fontAlgn="ctr"/>
                      <a:r>
                        <a:rPr lang="ja-JP" altLang="en-US" sz="1100" u="none" strike="noStrike" dirty="0">
                          <a:solidFill>
                            <a:schemeClr val="bg1"/>
                          </a:solidFill>
                          <a:effectLst/>
                        </a:rPr>
                        <a:t>　</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8828" marR="8828" marT="8828" marB="0" anchor="ctr">
                    <a:solidFill>
                      <a:schemeClr val="accent6">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8828" marR="8828" marT="8828" marB="0" anchor="ctr">
                    <a:solidFill>
                      <a:schemeClr val="accent6">
                        <a:lumMod val="75000"/>
                      </a:schemeClr>
                    </a:solidFill>
                  </a:tcPr>
                </a:tc>
                <a:tc>
                  <a:txBody>
                    <a:bodyPr/>
                    <a:lstStyle/>
                    <a:p>
                      <a:pPr marL="0" algn="ctr" defTabSz="914400" rtl="0" eaLnBrk="1" fontAlgn="ctr" latinLnBrk="0" hangingPunct="1"/>
                      <a:r>
                        <a:rPr kumimoji="1" lang="ja-JP" altLang="en-US" sz="1300" u="none" strike="noStrike" kern="1200" dirty="0" smtClean="0">
                          <a:solidFill>
                            <a:schemeClr val="bg1"/>
                          </a:solidFill>
                          <a:effectLst/>
                          <a:latin typeface="+mn-lt"/>
                          <a:ea typeface="+mn-ea"/>
                          <a:cs typeface="+mn-cs"/>
                        </a:rPr>
                        <a:t>～</a:t>
                      </a:r>
                      <a:r>
                        <a:rPr kumimoji="1" lang="en-US" altLang="ja-JP" sz="1300" u="none" strike="noStrike" kern="1200" dirty="0" smtClean="0">
                          <a:solidFill>
                            <a:schemeClr val="bg1"/>
                          </a:solidFill>
                          <a:effectLst/>
                          <a:latin typeface="+mn-lt"/>
                          <a:ea typeface="+mn-ea"/>
                          <a:cs typeface="+mn-cs"/>
                        </a:rPr>
                        <a:t>2014</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lang="en-US" altLang="ja-JP" sz="1300" u="none" strike="noStrike" dirty="0" smtClean="0">
                          <a:solidFill>
                            <a:schemeClr val="bg1"/>
                          </a:solidFill>
                          <a:effectLst/>
                        </a:rPr>
                        <a:t>2</a:t>
                      </a:r>
                      <a:r>
                        <a:rPr kumimoji="1" lang="en-US" altLang="ja-JP" sz="1300" u="none" strike="noStrike" kern="1200" dirty="0" smtClean="0">
                          <a:solidFill>
                            <a:schemeClr val="bg1"/>
                          </a:solidFill>
                          <a:effectLst/>
                          <a:latin typeface="+mn-lt"/>
                          <a:ea typeface="+mn-ea"/>
                          <a:cs typeface="+mn-cs"/>
                        </a:rPr>
                        <a:t>015</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kumimoji="1" lang="en-US" altLang="ja-JP" sz="1300" u="none" strike="noStrike" kern="1200" dirty="0" smtClean="0">
                          <a:solidFill>
                            <a:schemeClr val="bg1"/>
                          </a:solidFill>
                          <a:effectLst/>
                          <a:latin typeface="+mn-lt"/>
                          <a:ea typeface="+mn-ea"/>
                          <a:cs typeface="+mn-cs"/>
                        </a:rPr>
                        <a:t>2016</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marL="0" algn="ctr" defTabSz="914400" rtl="0" eaLnBrk="1" fontAlgn="ctr" latinLnBrk="0" hangingPunct="1"/>
                      <a:r>
                        <a:rPr lang="en-US" altLang="ja-JP" sz="1300" u="none" strike="noStrike" dirty="0" smtClean="0">
                          <a:solidFill>
                            <a:schemeClr val="bg1"/>
                          </a:solidFill>
                          <a:effectLst/>
                        </a:rPr>
                        <a:t>2</a:t>
                      </a:r>
                      <a:r>
                        <a:rPr kumimoji="1" lang="en-US" altLang="ja-JP" sz="1300" u="none" strike="noStrike" kern="1200" dirty="0" smtClean="0">
                          <a:solidFill>
                            <a:schemeClr val="bg1"/>
                          </a:solidFill>
                          <a:effectLst/>
                          <a:latin typeface="+mn-lt"/>
                          <a:ea typeface="+mn-ea"/>
                          <a:cs typeface="+mn-cs"/>
                        </a:rPr>
                        <a:t>017</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lang="en-US" altLang="ja-JP" sz="1300" b="0" i="0" u="none" strike="noStrike" dirty="0" smtClean="0">
                          <a:solidFill>
                            <a:schemeClr val="bg1"/>
                          </a:solidFill>
                          <a:effectLst/>
                          <a:latin typeface="+mn-lt"/>
                          <a:ea typeface="Meiryo UI" panose="020B0604030504040204" pitchFamily="50" charset="-128"/>
                        </a:rPr>
                        <a:t>2018</a:t>
                      </a:r>
                      <a:endParaRPr lang="ja-JP" altLang="en-US" sz="1300" b="0" i="0" u="none" strike="noStrike" dirty="0">
                        <a:solidFill>
                          <a:schemeClr val="bg1"/>
                        </a:solidFill>
                        <a:effectLst/>
                        <a:latin typeface="+mn-lt"/>
                        <a:ea typeface="Meiryo UI" panose="020B0604030504040204" pitchFamily="50" charset="-128"/>
                      </a:endParaRPr>
                    </a:p>
                  </a:txBody>
                  <a:tcPr marL="8828" marR="8828" marT="8828" marB="0" anchor="ctr">
                    <a:solidFill>
                      <a:schemeClr val="accent6">
                        <a:lumMod val="75000"/>
                      </a:schemeClr>
                    </a:solidFill>
                  </a:tcPr>
                </a:tc>
                <a:extLst>
                  <a:ext uri="{0D108BD9-81ED-4DB2-BD59-A6C34878D82A}">
                    <a16:rowId xmlns:a16="http://schemas.microsoft.com/office/drawing/2014/main" xmlns="" val="10000"/>
                  </a:ext>
                </a:extLst>
              </a:tr>
              <a:tr h="5370581">
                <a:tc>
                  <a:txBody>
                    <a:bodyPr/>
                    <a:lstStyle/>
                    <a:p>
                      <a:pPr algn="l" fontAlgn="ctr"/>
                      <a:r>
                        <a:rPr lang="ja-JP" altLang="en-US" sz="1300" b="0" u="none" strike="noStrike" dirty="0" smtClean="0">
                          <a:effectLst/>
                          <a:latin typeface="Meiryo UI" panose="020B0604030504040204" pitchFamily="50" charset="-128"/>
                          <a:ea typeface="Meiryo UI" panose="020B0604030504040204" pitchFamily="50" charset="-128"/>
                        </a:rPr>
                        <a:t>　　　　　　　　　データ活用社会の実現</a:t>
                      </a:r>
                      <a:endParaRPr lang="en-US" altLang="zh-TW" sz="1300" b="0" u="none" strike="noStrike" dirty="0" smtClean="0">
                        <a:effectLst/>
                        <a:latin typeface="Meiryo UI" panose="020B0604030504040204" pitchFamily="50" charset="-128"/>
                        <a:ea typeface="Meiryo UI" panose="020B0604030504040204" pitchFamily="50" charset="-128"/>
                      </a:endParaRPr>
                    </a:p>
                  </a:txBody>
                  <a:tcPr marL="8828" marR="8828" marT="8828" marB="0" vert="eaVert"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extLst>
                  <a:ext uri="{0D108BD9-81ED-4DB2-BD59-A6C34878D82A}">
                    <a16:rowId xmlns:a16="http://schemas.microsoft.com/office/drawing/2014/main" xmlns="" val="10001"/>
                  </a:ext>
                </a:extLst>
              </a:tr>
            </a:tbl>
          </a:graphicData>
        </a:graphic>
      </p:graphicFrame>
      <p:sp>
        <p:nvSpPr>
          <p:cNvPr id="88" name="テキスト ボックス 87"/>
          <p:cNvSpPr txBox="1"/>
          <p:nvPr/>
        </p:nvSpPr>
        <p:spPr>
          <a:xfrm>
            <a:off x="2301541" y="1325989"/>
            <a:ext cx="982961" cy="251928"/>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037" dirty="0">
                <a:solidFill>
                  <a:srgbClr val="000000"/>
                </a:solidFill>
                <a:latin typeface="Meiryo UI" panose="020B0604030504040204" pitchFamily="50" charset="-128"/>
                <a:ea typeface="Meiryo UI" panose="020B0604030504040204" pitchFamily="50" charset="-128"/>
              </a:rPr>
              <a:t>点線</a:t>
            </a:r>
            <a:r>
              <a:rPr lang="ja-JP" altLang="en-US" sz="1037" b="1" dirty="0">
                <a:solidFill>
                  <a:srgbClr val="000000"/>
                </a:solidFill>
                <a:ea typeface="Meiryo UI" panose="020B0604030504040204" pitchFamily="50" charset="-128"/>
              </a:rPr>
              <a:t>：</a:t>
            </a:r>
            <a:r>
              <a:rPr lang="ja-JP" altLang="en-US" sz="1037" dirty="0">
                <a:solidFill>
                  <a:srgbClr val="000000"/>
                </a:solidFill>
                <a:latin typeface="Meiryo UI" panose="020B0604030504040204" pitchFamily="50" charset="-128"/>
                <a:ea typeface="Meiryo UI" panose="020B0604030504040204" pitchFamily="50" charset="-128"/>
              </a:rPr>
              <a:t>未実施</a:t>
            </a:r>
          </a:p>
        </p:txBody>
      </p:sp>
      <p:sp>
        <p:nvSpPr>
          <p:cNvPr id="80" name="角丸四角形 79"/>
          <p:cNvSpPr/>
          <p:nvPr/>
        </p:nvSpPr>
        <p:spPr>
          <a:xfrm>
            <a:off x="869570" y="1412938"/>
            <a:ext cx="1112432" cy="2344261"/>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ja-JP" altLang="en-US" sz="1045" dirty="0">
                <a:solidFill>
                  <a:schemeClr val="tx1"/>
                </a:solidFill>
                <a:ea typeface="Meiryo UI" panose="020B0604030504040204" pitchFamily="50" charset="-128"/>
              </a:rPr>
              <a:t>ビッグデータ活用</a:t>
            </a:r>
            <a:endParaRPr lang="en-US" altLang="ja-JP" sz="1045" dirty="0">
              <a:solidFill>
                <a:schemeClr val="tx1"/>
              </a:solidFill>
              <a:ea typeface="Meiryo UI" panose="020B0604030504040204" pitchFamily="50" charset="-128"/>
            </a:endParaRPr>
          </a:p>
        </p:txBody>
      </p:sp>
      <p:grpSp>
        <p:nvGrpSpPr>
          <p:cNvPr id="15" name="グループ化 14"/>
          <p:cNvGrpSpPr/>
          <p:nvPr/>
        </p:nvGrpSpPr>
        <p:grpSpPr>
          <a:xfrm>
            <a:off x="2088667" y="1619710"/>
            <a:ext cx="6618003" cy="780147"/>
            <a:chOff x="6836229" y="4197208"/>
            <a:chExt cx="21499319" cy="2534395"/>
          </a:xfrm>
        </p:grpSpPr>
        <p:cxnSp>
          <p:nvCxnSpPr>
            <p:cNvPr id="166" name="直線コネクタ 165"/>
            <p:cNvCxnSpPr/>
            <p:nvPr/>
          </p:nvCxnSpPr>
          <p:spPr>
            <a:xfrm>
              <a:off x="6836229" y="4397134"/>
              <a:ext cx="6662057"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1" name="直線矢印コネクタ 110"/>
            <p:cNvCxnSpPr/>
            <p:nvPr/>
          </p:nvCxnSpPr>
          <p:spPr>
            <a:xfrm>
              <a:off x="13470683" y="4397134"/>
              <a:ext cx="14864865" cy="0"/>
            </a:xfrm>
            <a:prstGeom prst="straightConnector1">
              <a:avLst/>
            </a:prstGeom>
            <a:ln w="12700">
              <a:tailEnd type="triangle" w="lg" len="lg"/>
            </a:ln>
          </p:spPr>
          <p:style>
            <a:lnRef idx="3">
              <a:schemeClr val="dk1"/>
            </a:lnRef>
            <a:fillRef idx="0">
              <a:schemeClr val="dk1"/>
            </a:fillRef>
            <a:effectRef idx="2">
              <a:schemeClr val="dk1"/>
            </a:effectRef>
            <a:fontRef idx="minor">
              <a:schemeClr val="tx1"/>
            </a:fontRef>
          </p:style>
        </p:cxnSp>
        <p:sp>
          <p:nvSpPr>
            <p:cNvPr id="112" name="フローチャート: 結合子 72"/>
            <p:cNvSpPr>
              <a:spLocks noChangeAspect="1"/>
            </p:cNvSpPr>
            <p:nvPr/>
          </p:nvSpPr>
          <p:spPr>
            <a:xfrm>
              <a:off x="13305283" y="4197208"/>
              <a:ext cx="330800" cy="330800"/>
            </a:xfrm>
            <a:prstGeom prst="flowChartConnector">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113" name="フローチャート: 結合子 72"/>
            <p:cNvSpPr>
              <a:spLocks noChangeAspect="1"/>
            </p:cNvSpPr>
            <p:nvPr/>
          </p:nvSpPr>
          <p:spPr>
            <a:xfrm>
              <a:off x="17740324" y="4226196"/>
              <a:ext cx="330800" cy="330800"/>
            </a:xfrm>
            <a:prstGeom prst="flowChartConnector">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115" name="大かっこ 114"/>
            <p:cNvSpPr/>
            <p:nvPr/>
          </p:nvSpPr>
          <p:spPr>
            <a:xfrm>
              <a:off x="16430769" y="4770949"/>
              <a:ext cx="2949911" cy="1890503"/>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ヒヤリハット</a:t>
              </a:r>
              <a:r>
                <a:rPr lang="en-US" altLang="ja-JP" sz="849" dirty="0">
                  <a:solidFill>
                    <a:srgbClr val="000000"/>
                  </a:solidFill>
                  <a:latin typeface="Meiryo UI" panose="020B0604030504040204" pitchFamily="50" charset="-128"/>
                  <a:ea typeface="Meiryo UI" panose="020B0604030504040204" pitchFamily="50" charset="-128"/>
                </a:rPr>
                <a:t/>
              </a:r>
              <a:br>
                <a:rPr lang="en-US" altLang="ja-JP" sz="849" dirty="0">
                  <a:solidFill>
                    <a:srgbClr val="000000"/>
                  </a:solidFill>
                  <a:latin typeface="Meiryo UI" panose="020B0604030504040204" pitchFamily="50" charset="-128"/>
                  <a:ea typeface="Meiryo UI" panose="020B0604030504040204" pitchFamily="50" charset="-128"/>
                </a:rPr>
              </a:br>
              <a:r>
                <a:rPr lang="ja-JP" altLang="en-US" sz="849" dirty="0">
                  <a:solidFill>
                    <a:srgbClr val="000000"/>
                  </a:solidFill>
                  <a:latin typeface="Meiryo UI" panose="020B0604030504040204" pitchFamily="50" charset="-128"/>
                  <a:ea typeface="Meiryo UI" panose="020B0604030504040204" pitchFamily="50" charset="-128"/>
                </a:rPr>
                <a:t>マップの作成</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116" name="大かっこ 115"/>
            <p:cNvSpPr/>
            <p:nvPr/>
          </p:nvSpPr>
          <p:spPr>
            <a:xfrm>
              <a:off x="11709443" y="4690034"/>
              <a:ext cx="3571199" cy="2041569"/>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クルマのビッグデータ活用実証実験の実施</a:t>
              </a:r>
              <a:endParaRPr lang="en-US" altLang="ja-JP" sz="849" dirty="0">
                <a:solidFill>
                  <a:srgbClr val="000000"/>
                </a:solidFill>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2048092" y="2769156"/>
            <a:ext cx="6674266" cy="855400"/>
            <a:chOff x="6650015" y="8114594"/>
            <a:chExt cx="21682096" cy="2778862"/>
          </a:xfrm>
        </p:grpSpPr>
        <p:cxnSp>
          <p:nvCxnSpPr>
            <p:cNvPr id="87" name="直線コネクタ 86"/>
            <p:cNvCxnSpPr/>
            <p:nvPr/>
          </p:nvCxnSpPr>
          <p:spPr>
            <a:xfrm>
              <a:off x="6650015" y="8270712"/>
              <a:ext cx="12417046"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04" name="直線矢印コネクタ 103"/>
            <p:cNvCxnSpPr/>
            <p:nvPr/>
          </p:nvCxnSpPr>
          <p:spPr>
            <a:xfrm flipV="1">
              <a:off x="18240060" y="8212302"/>
              <a:ext cx="10092051" cy="35053"/>
            </a:xfrm>
            <a:prstGeom prst="straightConnector1">
              <a:avLst/>
            </a:prstGeom>
            <a:ln w="12700">
              <a:tailEnd type="triangle" w="lg" len="lg"/>
            </a:ln>
          </p:spPr>
          <p:style>
            <a:lnRef idx="3">
              <a:schemeClr val="dk1"/>
            </a:lnRef>
            <a:fillRef idx="0">
              <a:schemeClr val="dk1"/>
            </a:fillRef>
            <a:effectRef idx="2">
              <a:schemeClr val="dk1"/>
            </a:effectRef>
            <a:fontRef idx="minor">
              <a:schemeClr val="tx1"/>
            </a:fontRef>
          </p:style>
        </p:cxnSp>
        <p:sp>
          <p:nvSpPr>
            <p:cNvPr id="105" name="フローチャート: 結合子 104"/>
            <p:cNvSpPr>
              <a:spLocks noChangeAspect="1"/>
            </p:cNvSpPr>
            <p:nvPr/>
          </p:nvSpPr>
          <p:spPr>
            <a:xfrm>
              <a:off x="17909261" y="8114594"/>
              <a:ext cx="330800" cy="330800"/>
            </a:xfrm>
            <a:prstGeom prst="flowChartConnector">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61" name="大かっこ 60"/>
            <p:cNvSpPr/>
            <p:nvPr/>
          </p:nvSpPr>
          <p:spPr>
            <a:xfrm>
              <a:off x="16304787" y="8703137"/>
              <a:ext cx="3093074" cy="2190319"/>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chemeClr val="tx1"/>
                  </a:solidFill>
                  <a:latin typeface="Meiryo UI" panose="020B0604030504040204" pitchFamily="50" charset="-128"/>
                  <a:ea typeface="Meiryo UI" panose="020B0604030504040204" pitchFamily="50" charset="-128"/>
                </a:rPr>
                <a:t>生活保護</a:t>
              </a:r>
              <a:endParaRPr lang="en-US" altLang="ja-JP" sz="849" dirty="0">
                <a:solidFill>
                  <a:schemeClr val="tx1"/>
                </a:solidFill>
                <a:latin typeface="Meiryo UI" panose="020B0604030504040204" pitchFamily="50" charset="-128"/>
                <a:ea typeface="Meiryo UI" panose="020B0604030504040204" pitchFamily="50" charset="-128"/>
              </a:endParaRPr>
            </a:p>
            <a:p>
              <a:pPr algn="ctr"/>
              <a:r>
                <a:rPr lang="ja-JP" altLang="en-US" sz="849" dirty="0">
                  <a:solidFill>
                    <a:schemeClr val="tx1"/>
                  </a:solidFill>
                  <a:latin typeface="Meiryo UI" panose="020B0604030504040204" pitchFamily="50" charset="-128"/>
                  <a:ea typeface="Meiryo UI" panose="020B0604030504040204" pitchFamily="50" charset="-128"/>
                </a:rPr>
                <a:t>データ分析</a:t>
              </a:r>
            </a:p>
          </p:txBody>
        </p:sp>
      </p:grpSp>
      <p:sp>
        <p:nvSpPr>
          <p:cNvPr id="66" name="角丸四角形 65"/>
          <p:cNvSpPr/>
          <p:nvPr/>
        </p:nvSpPr>
        <p:spPr>
          <a:xfrm>
            <a:off x="6343297" y="322667"/>
            <a:ext cx="814500" cy="317234"/>
          </a:xfrm>
          <a:prstGeom prst="roundRect">
            <a:avLst/>
          </a:prstGeom>
          <a:solidFill>
            <a:srgbClr val="4F81BD"/>
          </a:solidFill>
          <a:ln w="317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大阪府・市の</a:t>
            </a:r>
            <a:endParaRPr lang="en-US" altLang="ja-JP"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294834">
              <a:defRPr/>
            </a:pPr>
            <a:r>
              <a:rPr lang="ja-JP" altLang="en-US"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7199263" y="311659"/>
            <a:ext cx="628094" cy="330638"/>
          </a:xfrm>
          <a:prstGeom prst="roundRect">
            <a:avLst/>
          </a:prstGeom>
          <a:solidFill>
            <a:srgbClr val="E6B9B8"/>
          </a:solidFill>
          <a:ln w="317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black"/>
                </a:solidFill>
                <a:latin typeface="Calibri"/>
                <a:ea typeface="Meiryo UI" panose="020B0604030504040204" pitchFamily="50" charset="-128"/>
              </a:rPr>
              <a:t>大阪府の</a:t>
            </a:r>
            <a:endParaRPr lang="en-US" altLang="ja-JP" sz="862" dirty="0">
              <a:solidFill>
                <a:prstClr val="black"/>
              </a:solidFill>
              <a:latin typeface="Calibri"/>
              <a:ea typeface="Meiryo UI" panose="020B0604030504040204" pitchFamily="50" charset="-128"/>
            </a:endParaRPr>
          </a:p>
          <a:p>
            <a:pPr algn="ctr" defTabSz="294834">
              <a:defRPr/>
            </a:pPr>
            <a:r>
              <a:rPr lang="ja-JP" altLang="en-US" sz="862" dirty="0">
                <a:solidFill>
                  <a:prstClr val="black"/>
                </a:solidFill>
                <a:latin typeface="Calibri"/>
                <a:ea typeface="Meiryo UI" panose="020B0604030504040204" pitchFamily="50" charset="-128"/>
              </a:rPr>
              <a:t>取組み</a:t>
            </a:r>
            <a:endParaRPr lang="en-US" altLang="ja-JP" sz="862" dirty="0">
              <a:solidFill>
                <a:prstClr val="black"/>
              </a:solidFill>
              <a:latin typeface="Calibri"/>
              <a:ea typeface="Meiryo UI" panose="020B0604030504040204" pitchFamily="50" charset="-128"/>
            </a:endParaRPr>
          </a:p>
        </p:txBody>
      </p:sp>
      <p:sp>
        <p:nvSpPr>
          <p:cNvPr id="68" name="角丸四角形 67"/>
          <p:cNvSpPr/>
          <p:nvPr/>
        </p:nvSpPr>
        <p:spPr>
          <a:xfrm>
            <a:off x="7868822" y="311659"/>
            <a:ext cx="673165" cy="335885"/>
          </a:xfrm>
          <a:prstGeom prst="roundRect">
            <a:avLst/>
          </a:prstGeom>
          <a:gradFill>
            <a:gsLst>
              <a:gs pos="0">
                <a:schemeClr val="bg1"/>
              </a:gs>
              <a:gs pos="35000">
                <a:schemeClr val="bg1">
                  <a:lumMod val="95000"/>
                </a:schemeClr>
              </a:gs>
              <a:gs pos="100000">
                <a:schemeClr val="bg1">
                  <a:lumMod val="85000"/>
                </a:schemeClr>
              </a:gs>
            </a:gsLst>
            <a:lin ang="16200000" scaled="1"/>
          </a:gradFill>
          <a:ln w="3175" cap="flat" cmpd="sng" algn="ctr">
            <a:solidFill>
              <a:srgbClr val="0070C0"/>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black"/>
                </a:solidFill>
                <a:latin typeface="Calibri"/>
                <a:ea typeface="Meiryo UI" panose="020B0604030504040204" pitchFamily="50" charset="-128"/>
              </a:rPr>
              <a:t>大阪市の</a:t>
            </a:r>
            <a:endParaRPr lang="en-US" altLang="ja-JP" sz="862" dirty="0">
              <a:solidFill>
                <a:prstClr val="black"/>
              </a:solidFill>
              <a:latin typeface="Calibri"/>
              <a:ea typeface="Meiryo UI" panose="020B0604030504040204" pitchFamily="50" charset="-128"/>
            </a:endParaRPr>
          </a:p>
          <a:p>
            <a:pPr algn="ctr" defTabSz="294834">
              <a:defRPr/>
            </a:pPr>
            <a:r>
              <a:rPr lang="ja-JP" altLang="en-US" sz="862" dirty="0">
                <a:solidFill>
                  <a:prstClr val="black"/>
                </a:solidFill>
                <a:latin typeface="Calibri"/>
                <a:ea typeface="Meiryo UI" panose="020B0604030504040204" pitchFamily="50" charset="-128"/>
              </a:rPr>
              <a:t>取組み</a:t>
            </a:r>
            <a:endParaRPr lang="en-US" altLang="ja-JP" sz="862" dirty="0">
              <a:solidFill>
                <a:prstClr val="black"/>
              </a:solidFill>
              <a:latin typeface="Calibri"/>
              <a:ea typeface="Meiryo UI" panose="020B0604030504040204" pitchFamily="50" charset="-128"/>
            </a:endParaRPr>
          </a:p>
        </p:txBody>
      </p:sp>
      <p:sp>
        <p:nvSpPr>
          <p:cNvPr id="16" name="角丸四角形 15"/>
          <p:cNvSpPr/>
          <p:nvPr/>
        </p:nvSpPr>
        <p:spPr>
          <a:xfrm>
            <a:off x="891898" y="4001626"/>
            <a:ext cx="1136293" cy="2309619"/>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ja-JP"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データ活用に</a:t>
            </a:r>
            <a:endParaRPr lang="en-US"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よる効果的な</a:t>
            </a:r>
            <a:endParaRPr lang="en-US"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政策推進</a:t>
            </a:r>
            <a:endParaRPr lang="en-US"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（ＥＢＰＭ）</a:t>
            </a:r>
            <a:endParaRPr lang="en-US" altLang="ja-JP" sz="104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088666" y="4286259"/>
            <a:ext cx="6644618" cy="2024987"/>
            <a:chOff x="2088666" y="4286259"/>
            <a:chExt cx="6644618" cy="2024987"/>
          </a:xfrm>
        </p:grpSpPr>
        <p:sp>
          <p:nvSpPr>
            <p:cNvPr id="79" name="フローチャート: 結合子 78"/>
            <p:cNvSpPr>
              <a:spLocks noChangeAspect="1"/>
            </p:cNvSpPr>
            <p:nvPr/>
          </p:nvSpPr>
          <p:spPr>
            <a:xfrm>
              <a:off x="8056101" y="4293500"/>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cxnSp>
          <p:nvCxnSpPr>
            <p:cNvPr id="58" name="直線矢印コネクタ 57"/>
            <p:cNvCxnSpPr/>
            <p:nvPr/>
          </p:nvCxnSpPr>
          <p:spPr>
            <a:xfrm flipV="1">
              <a:off x="2577213" y="4340920"/>
              <a:ext cx="6150607" cy="17854"/>
            </a:xfrm>
            <a:prstGeom prst="straightConnector1">
              <a:avLst/>
            </a:prstGeom>
            <a:ln w="9525">
              <a:tailEnd type="triangle" w="lg" len="lg"/>
            </a:ln>
          </p:spPr>
          <p:style>
            <a:lnRef idx="3">
              <a:schemeClr val="dk1"/>
            </a:lnRef>
            <a:fillRef idx="0">
              <a:schemeClr val="dk1"/>
            </a:fillRef>
            <a:effectRef idx="2">
              <a:schemeClr val="dk1"/>
            </a:effectRef>
            <a:fontRef idx="minor">
              <a:schemeClr val="tx1"/>
            </a:fontRef>
          </p:style>
        </p:cxnSp>
        <p:sp>
          <p:nvSpPr>
            <p:cNvPr id="81" name="大かっこ 80"/>
            <p:cNvSpPr/>
            <p:nvPr/>
          </p:nvSpPr>
          <p:spPr>
            <a:xfrm>
              <a:off x="3710613" y="4459969"/>
              <a:ext cx="750280" cy="460267"/>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95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849" dirty="0">
                  <a:solidFill>
                    <a:srgbClr val="000000"/>
                  </a:solidFill>
                  <a:latin typeface="Meiryo UI" panose="020B0604030504040204" pitchFamily="50" charset="-128"/>
                  <a:ea typeface="Meiryo UI" panose="020B0604030504040204" pitchFamily="50" charset="-128"/>
                </a:rPr>
                <a:t>オープンデータ</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ja-JP" altLang="en-US" sz="849" dirty="0">
                  <a:solidFill>
                    <a:srgbClr val="000000"/>
                  </a:solidFill>
                  <a:latin typeface="Meiryo UI" panose="020B0604030504040204" pitchFamily="50" charset="-128"/>
                  <a:ea typeface="Meiryo UI" panose="020B0604030504040204" pitchFamily="50" charset="-128"/>
                </a:rPr>
                <a:t>ポータルサイトの開設</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82" name="大かっこ 81"/>
            <p:cNvSpPr/>
            <p:nvPr/>
          </p:nvSpPr>
          <p:spPr>
            <a:xfrm>
              <a:off x="7653415" y="4400424"/>
              <a:ext cx="974309" cy="449129"/>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95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データの</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ja-JP" altLang="en-US" sz="849" dirty="0">
                  <a:solidFill>
                    <a:srgbClr val="000000"/>
                  </a:solidFill>
                  <a:latin typeface="Meiryo UI" panose="020B0604030504040204" pitchFamily="50" charset="-128"/>
                  <a:ea typeface="Meiryo UI" panose="020B0604030504040204" pitchFamily="50" charset="-128"/>
                </a:rPr>
                <a:t>機械判読性向上</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en-US" altLang="ja-JP" sz="849" dirty="0">
                  <a:solidFill>
                    <a:srgbClr val="000000"/>
                  </a:solidFill>
                  <a:latin typeface="Meiryo UI" panose="020B0604030504040204" pitchFamily="50" charset="-128"/>
                  <a:ea typeface="Meiryo UI" panose="020B0604030504040204" pitchFamily="50" charset="-128"/>
                </a:rPr>
                <a:t>(</a:t>
              </a:r>
              <a:r>
                <a:rPr lang="ja-JP" altLang="en-US" sz="849" dirty="0">
                  <a:solidFill>
                    <a:srgbClr val="000000"/>
                  </a:solidFill>
                  <a:latin typeface="Meiryo UI" panose="020B0604030504040204" pitchFamily="50" charset="-128"/>
                  <a:ea typeface="Meiryo UI" panose="020B0604030504040204" pitchFamily="50" charset="-128"/>
                </a:rPr>
                <a:t>質的向上</a:t>
              </a:r>
              <a:r>
                <a:rPr lang="en-US" altLang="ja-JP" sz="849" dirty="0">
                  <a:solidFill>
                    <a:srgbClr val="000000"/>
                  </a:solidFill>
                  <a:latin typeface="Meiryo UI" panose="020B0604030504040204" pitchFamily="50" charset="-128"/>
                  <a:ea typeface="Meiryo UI" panose="020B0604030504040204" pitchFamily="50" charset="-128"/>
                </a:rPr>
                <a:t>)</a:t>
              </a:r>
            </a:p>
          </p:txBody>
        </p:sp>
        <p:sp>
          <p:nvSpPr>
            <p:cNvPr id="86" name="大かっこ 85"/>
            <p:cNvSpPr/>
            <p:nvPr/>
          </p:nvSpPr>
          <p:spPr>
            <a:xfrm>
              <a:off x="2164740" y="4400424"/>
              <a:ext cx="524351" cy="538268"/>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95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初の</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ja-JP" altLang="en-US" sz="849" dirty="0">
                  <a:solidFill>
                    <a:srgbClr val="000000"/>
                  </a:solidFill>
                  <a:latin typeface="Meiryo UI" panose="020B0604030504040204" pitchFamily="50" charset="-128"/>
                  <a:ea typeface="Meiryo UI" panose="020B0604030504040204" pitchFamily="50" charset="-128"/>
                </a:rPr>
                <a:t>オープンデータ公開</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95" name="大かっこ 94"/>
            <p:cNvSpPr/>
            <p:nvPr/>
          </p:nvSpPr>
          <p:spPr>
            <a:xfrm>
              <a:off x="2737753" y="4426232"/>
              <a:ext cx="693550" cy="527740"/>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95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「オープンデータの取り組みに関する指針」策定</a:t>
              </a:r>
              <a:endParaRPr lang="en-US" altLang="ja-JP" sz="849" dirty="0">
                <a:solidFill>
                  <a:srgbClr val="000000"/>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2104354" y="4355168"/>
              <a:ext cx="394374"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59" name="フローチャート: 結合子 58"/>
            <p:cNvSpPr>
              <a:spLocks noChangeAspect="1"/>
            </p:cNvSpPr>
            <p:nvPr/>
          </p:nvSpPr>
          <p:spPr>
            <a:xfrm>
              <a:off x="3094089" y="4286259"/>
              <a:ext cx="101828" cy="101828"/>
            </a:xfrm>
            <a:prstGeom prst="flowChartConnector">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cxnSp>
          <p:nvCxnSpPr>
            <p:cNvPr id="50" name="直線矢印コネクタ 49"/>
            <p:cNvCxnSpPr/>
            <p:nvPr/>
          </p:nvCxnSpPr>
          <p:spPr>
            <a:xfrm flipV="1">
              <a:off x="3111436" y="5145724"/>
              <a:ext cx="5595233" cy="15376"/>
            </a:xfrm>
            <a:prstGeom prst="straightConnector1">
              <a:avLst/>
            </a:prstGeom>
            <a:ln w="9525">
              <a:tailEnd type="triangle" w="lg" len="lg"/>
            </a:ln>
          </p:spPr>
          <p:style>
            <a:lnRef idx="3">
              <a:schemeClr val="dk1"/>
            </a:lnRef>
            <a:fillRef idx="0">
              <a:schemeClr val="dk1"/>
            </a:fillRef>
            <a:effectRef idx="2">
              <a:schemeClr val="dk1"/>
            </a:effectRef>
            <a:fontRef idx="minor">
              <a:schemeClr val="tx1"/>
            </a:fontRef>
          </p:style>
        </p:cxnSp>
        <p:cxnSp>
          <p:nvCxnSpPr>
            <p:cNvPr id="51" name="直線コネクタ 50"/>
            <p:cNvCxnSpPr/>
            <p:nvPr/>
          </p:nvCxnSpPr>
          <p:spPr>
            <a:xfrm>
              <a:off x="2088666" y="5155666"/>
              <a:ext cx="1009425"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71" name="大かっこ 70"/>
            <p:cNvSpPr/>
            <p:nvPr/>
          </p:nvSpPr>
          <p:spPr>
            <a:xfrm>
              <a:off x="2701613" y="5210655"/>
              <a:ext cx="712797" cy="460267"/>
            </a:xfrm>
            <a:prstGeom prst="bracketPair">
              <a:avLst/>
            </a:prstGeom>
            <a:solidFill>
              <a:srgbClr val="E6B9B8"/>
            </a:solidFill>
            <a:ln w="95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オープンデータサイトの開設</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100" name="大かっこ 99"/>
            <p:cNvSpPr/>
            <p:nvPr/>
          </p:nvSpPr>
          <p:spPr>
            <a:xfrm>
              <a:off x="7532784" y="5827063"/>
              <a:ext cx="1046634" cy="484183"/>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849" dirty="0">
                  <a:solidFill>
                    <a:schemeClr val="tx1"/>
                  </a:solidFill>
                  <a:latin typeface="Meiryo UI" panose="020B0604030504040204" pitchFamily="50" charset="-128"/>
                  <a:ea typeface="Meiryo UI" panose="020B0604030504040204" pitchFamily="50" charset="-128"/>
                </a:rPr>
                <a:t>市保有データ</a:t>
              </a:r>
              <a:r>
                <a:rPr lang="ja-JP" altLang="en-US" sz="849" dirty="0">
                  <a:solidFill>
                    <a:srgbClr val="000000"/>
                  </a:solidFill>
                  <a:latin typeface="Meiryo UI" panose="020B0604030504040204" pitchFamily="50" charset="-128"/>
                  <a:ea typeface="Meiryo UI" panose="020B0604030504040204" pitchFamily="50" charset="-128"/>
                </a:rPr>
                <a:t>の棚卸・</a:t>
              </a:r>
              <a:endParaRPr lang="en-US" altLang="ja-JP" sz="849" dirty="0">
                <a:solidFill>
                  <a:srgbClr val="000000"/>
                </a:solidFill>
                <a:latin typeface="Meiryo UI" panose="020B0604030504040204" pitchFamily="50" charset="-128"/>
                <a:ea typeface="Meiryo UI" panose="020B0604030504040204" pitchFamily="50" charset="-128"/>
              </a:endParaRPr>
            </a:p>
            <a:p>
              <a:r>
                <a:rPr lang="ja-JP" altLang="en-US" sz="849" dirty="0">
                  <a:solidFill>
                    <a:srgbClr val="000000"/>
                  </a:solidFill>
                  <a:latin typeface="Meiryo UI" panose="020B0604030504040204" pitchFamily="50" charset="-128"/>
                  <a:ea typeface="Meiryo UI" panose="020B0604030504040204" pitchFamily="50" charset="-128"/>
                </a:rPr>
                <a:t>パイロット分析の実施</a:t>
              </a:r>
              <a:endParaRPr lang="en-US" altLang="ja-JP" sz="849" dirty="0">
                <a:solidFill>
                  <a:srgbClr val="000000"/>
                </a:solidFill>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2104355" y="5698749"/>
              <a:ext cx="6628929" cy="101828"/>
              <a:chOff x="6790680" y="14311874"/>
              <a:chExt cx="21534814" cy="330800"/>
            </a:xfrm>
          </p:grpSpPr>
          <p:grpSp>
            <p:nvGrpSpPr>
              <p:cNvPr id="11" name="グループ化 10"/>
              <p:cNvGrpSpPr/>
              <p:nvPr/>
            </p:nvGrpSpPr>
            <p:grpSpPr>
              <a:xfrm>
                <a:off x="26144970" y="14311874"/>
                <a:ext cx="2180524" cy="330800"/>
                <a:chOff x="26144970" y="14311874"/>
                <a:chExt cx="2180524" cy="330800"/>
              </a:xfrm>
            </p:grpSpPr>
            <p:cxnSp>
              <p:nvCxnSpPr>
                <p:cNvPr id="93" name="直線矢印コネクタ 92"/>
                <p:cNvCxnSpPr>
                  <a:stCxn id="98" idx="2"/>
                </p:cNvCxnSpPr>
                <p:nvPr/>
              </p:nvCxnSpPr>
              <p:spPr>
                <a:xfrm flipV="1">
                  <a:off x="26144970" y="14464455"/>
                  <a:ext cx="2180524" cy="12819"/>
                </a:xfrm>
                <a:prstGeom prst="straightConnector1">
                  <a:avLst/>
                </a:prstGeom>
                <a:ln w="9525">
                  <a:tailEnd type="triangle" w="lg" len="lg"/>
                </a:ln>
              </p:spPr>
              <p:style>
                <a:lnRef idx="3">
                  <a:schemeClr val="dk1"/>
                </a:lnRef>
                <a:fillRef idx="0">
                  <a:schemeClr val="dk1"/>
                </a:fillRef>
                <a:effectRef idx="2">
                  <a:schemeClr val="dk1"/>
                </a:effectRef>
                <a:fontRef idx="minor">
                  <a:schemeClr val="tx1"/>
                </a:fontRef>
              </p:style>
            </p:cxnSp>
            <p:sp>
              <p:nvSpPr>
                <p:cNvPr id="98" name="フローチャート: 結合子 97"/>
                <p:cNvSpPr>
                  <a:spLocks noChangeAspect="1"/>
                </p:cNvSpPr>
                <p:nvPr/>
              </p:nvSpPr>
              <p:spPr>
                <a:xfrm>
                  <a:off x="26144970" y="14311874"/>
                  <a:ext cx="330800" cy="330800"/>
                </a:xfrm>
                <a:prstGeom prst="flowChartConnector">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grpSp>
          <p:cxnSp>
            <p:nvCxnSpPr>
              <p:cNvPr id="125" name="直線コネクタ 124"/>
              <p:cNvCxnSpPr>
                <a:endCxn id="98" idx="6"/>
              </p:cNvCxnSpPr>
              <p:nvPr/>
            </p:nvCxnSpPr>
            <p:spPr>
              <a:xfrm flipV="1">
                <a:off x="6790680" y="14477274"/>
                <a:ext cx="19685090" cy="63109"/>
              </a:xfrm>
              <a:prstGeom prst="line">
                <a:avLst/>
              </a:prstGeom>
              <a:ln w="9525">
                <a:prstDash val="dash"/>
              </a:ln>
            </p:spPr>
            <p:style>
              <a:lnRef idx="1">
                <a:schemeClr val="dk1"/>
              </a:lnRef>
              <a:fillRef idx="0">
                <a:schemeClr val="dk1"/>
              </a:fillRef>
              <a:effectRef idx="0">
                <a:schemeClr val="dk1"/>
              </a:effectRef>
              <a:fontRef idx="minor">
                <a:schemeClr val="tx1"/>
              </a:fontRef>
            </p:style>
          </p:cxnSp>
        </p:grpSp>
        <p:sp>
          <p:nvSpPr>
            <p:cNvPr id="90" name="フローチャート: 結合子 89"/>
            <p:cNvSpPr>
              <a:spLocks noChangeAspect="1"/>
            </p:cNvSpPr>
            <p:nvPr/>
          </p:nvSpPr>
          <p:spPr>
            <a:xfrm>
              <a:off x="2469923" y="4295080"/>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49" name="フローチャート: 結合子 48"/>
            <p:cNvSpPr>
              <a:spLocks noChangeAspect="1"/>
            </p:cNvSpPr>
            <p:nvPr/>
          </p:nvSpPr>
          <p:spPr>
            <a:xfrm>
              <a:off x="3098091" y="5103416"/>
              <a:ext cx="91125" cy="911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pic>
          <p:nvPicPr>
            <p:cNvPr id="38" name="図 37"/>
            <p:cNvPicPr>
              <a:picLocks noChangeAspect="1"/>
            </p:cNvPicPr>
            <p:nvPr/>
          </p:nvPicPr>
          <p:blipFill>
            <a:blip r:embed="rId3"/>
            <a:stretch>
              <a:fillRect/>
            </a:stretch>
          </p:blipFill>
          <p:spPr>
            <a:xfrm>
              <a:off x="4030393" y="4298654"/>
              <a:ext cx="110723" cy="110723"/>
            </a:xfrm>
            <a:prstGeom prst="rect">
              <a:avLst/>
            </a:prstGeom>
          </p:spPr>
        </p:pic>
      </p:gr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356</a:t>
            </a:fld>
            <a:endParaRPr lang="ja-JP" altLang="en-US"/>
          </a:p>
        </p:txBody>
      </p:sp>
    </p:spTree>
    <p:extLst>
      <p:ext uri="{BB962C8B-B14F-4D97-AF65-F5344CB8AC3E}">
        <p14:creationId xmlns:p14="http://schemas.microsoft.com/office/powerpoint/2010/main" val="2774216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62400"/>
            <a:ext cx="201516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１．</a:t>
            </a:r>
            <a:r>
              <a:rPr lang="zh-TW" altLang="en-US" sz="2400" dirty="0" smtClean="0">
                <a:latin typeface="Meiryo UI" panose="020B0604030504040204" pitchFamily="50" charset="-128"/>
                <a:ea typeface="Meiryo UI" panose="020B0604030504040204" pitchFamily="50" charset="-128"/>
              </a:rPr>
              <a:t>総論</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51521" y="672294"/>
            <a:ext cx="8625894" cy="17579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1520" y="2996952"/>
            <a:ext cx="8625894" cy="16592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51523" y="5220235"/>
            <a:ext cx="8625894" cy="1593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1522" y="672294"/>
            <a:ext cx="1654552"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51522" y="2996952"/>
            <a:ext cx="1786828"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改革の取組</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51519" y="5220235"/>
            <a:ext cx="2186881"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成果と今後の方向性</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3851920" y="2492896"/>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779912" y="4725144"/>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6403" y="1129492"/>
            <a:ext cx="8136130" cy="1477328"/>
          </a:xfrm>
          <a:prstGeom prst="rect">
            <a:avLst/>
          </a:prstGeom>
          <a:noFill/>
        </p:spPr>
        <p:txBody>
          <a:bodyPr wrap="square" rtlCol="0">
            <a:spAutoFit/>
          </a:bodyPr>
          <a:lstStyle/>
          <a:p>
            <a:r>
              <a:rPr lang="ja-JP" altLang="en-US" dirty="0" smtClean="0"/>
              <a:t>・府内市町村</a:t>
            </a:r>
            <a:r>
              <a:rPr lang="ja-JP" altLang="en-US" dirty="0"/>
              <a:t>は、同じ都市圏内に位置しながらも</a:t>
            </a:r>
            <a:r>
              <a:rPr lang="ja-JP" altLang="en-US" dirty="0" smtClean="0"/>
              <a:t>、規模</a:t>
            </a:r>
            <a:r>
              <a:rPr lang="ja-JP" altLang="en-US" dirty="0"/>
              <a:t>や権限の面</a:t>
            </a:r>
            <a:r>
              <a:rPr lang="ja-JP" altLang="en-US" dirty="0" smtClean="0"/>
              <a:t>で大きな差が</a:t>
            </a:r>
            <a:endParaRPr lang="en-US" altLang="ja-JP" dirty="0" smtClean="0"/>
          </a:p>
          <a:p>
            <a:r>
              <a:rPr lang="ja-JP" altLang="en-US" dirty="0"/>
              <a:t>　</a:t>
            </a:r>
            <a:r>
              <a:rPr lang="ja-JP" altLang="en-US" dirty="0" smtClean="0"/>
              <a:t>ある</a:t>
            </a:r>
            <a:r>
              <a:rPr lang="ja-JP" altLang="en-US" dirty="0"/>
              <a:t>状況</a:t>
            </a:r>
          </a:p>
          <a:p>
            <a:r>
              <a:rPr lang="ja-JP" altLang="en-US" dirty="0"/>
              <a:t>・基礎自治体である市町村が、住民に身近な住民サービス</a:t>
            </a:r>
            <a:r>
              <a:rPr lang="ja-JP" altLang="en-US" dirty="0" smtClean="0"/>
              <a:t>を総合的に担う</a:t>
            </a:r>
            <a:r>
              <a:rPr lang="ja-JP" altLang="en-US" dirty="0"/>
              <a:t>ため</a:t>
            </a:r>
            <a:r>
              <a:rPr lang="ja-JP" altLang="en-US" dirty="0" smtClean="0"/>
              <a:t>に</a:t>
            </a:r>
            <a:endParaRPr lang="en-US" altLang="ja-JP" dirty="0" smtClean="0"/>
          </a:p>
          <a:p>
            <a:r>
              <a:rPr lang="ja-JP" altLang="en-US" dirty="0"/>
              <a:t>　</a:t>
            </a:r>
            <a:r>
              <a:rPr lang="ja-JP" altLang="en-US" dirty="0" smtClean="0"/>
              <a:t>は</a:t>
            </a:r>
            <a:r>
              <a:rPr lang="ja-JP" altLang="en-US" dirty="0"/>
              <a:t>、一定の行財政基盤が必要</a:t>
            </a:r>
          </a:p>
          <a:p>
            <a:endParaRPr lang="ja-JP" altLang="en-US" dirty="0"/>
          </a:p>
        </p:txBody>
      </p:sp>
      <p:sp>
        <p:nvSpPr>
          <p:cNvPr id="15" name="テキスト ボックス 14"/>
          <p:cNvSpPr txBox="1"/>
          <p:nvPr/>
        </p:nvSpPr>
        <p:spPr>
          <a:xfrm>
            <a:off x="496405" y="3443886"/>
            <a:ext cx="8136130" cy="1200329"/>
          </a:xfrm>
          <a:prstGeom prst="rect">
            <a:avLst/>
          </a:prstGeom>
          <a:noFill/>
        </p:spPr>
        <p:txBody>
          <a:bodyPr wrap="square" rtlCol="0">
            <a:spAutoFit/>
          </a:bodyPr>
          <a:lstStyle/>
          <a:p>
            <a:r>
              <a:rPr lang="ja-JP" altLang="en-US" dirty="0"/>
              <a:t>・基礎自治機能の充実に</a:t>
            </a:r>
            <a:r>
              <a:rPr lang="ja-JP" altLang="en-US" dirty="0" smtClean="0"/>
              <a:t>向け、権限移譲、中核市移行や市町村間の広域連携を</a:t>
            </a:r>
            <a:endParaRPr kumimoji="1" lang="en-US" altLang="ja-JP" dirty="0" smtClean="0"/>
          </a:p>
          <a:p>
            <a:r>
              <a:rPr lang="ja-JP" altLang="en-US" dirty="0" smtClean="0"/>
              <a:t>　府が積極的に支援し、推進</a:t>
            </a:r>
            <a:endParaRPr lang="en-US" altLang="ja-JP" dirty="0" smtClean="0"/>
          </a:p>
          <a:p>
            <a:r>
              <a:rPr lang="ja-JP" altLang="en-US" dirty="0" smtClean="0"/>
              <a:t>・税の徴収や都市</a:t>
            </a:r>
            <a:r>
              <a:rPr lang="ja-JP" altLang="en-US" dirty="0"/>
              <a:t>基盤</a:t>
            </a:r>
            <a:r>
              <a:rPr lang="ja-JP" altLang="en-US" dirty="0" smtClean="0"/>
              <a:t>施設</a:t>
            </a:r>
            <a:r>
              <a:rPr lang="ja-JP" altLang="en-US" dirty="0"/>
              <a:t>の</a:t>
            </a:r>
            <a:r>
              <a:rPr lang="ja-JP" altLang="en-US" dirty="0" smtClean="0"/>
              <a:t>維持管理といった府と市町村の共通課題の解決に</a:t>
            </a:r>
            <a:endParaRPr lang="en-US" altLang="ja-JP" dirty="0" smtClean="0"/>
          </a:p>
          <a:p>
            <a:r>
              <a:rPr lang="ja-JP" altLang="en-US" dirty="0"/>
              <a:t>　</a:t>
            </a:r>
            <a:r>
              <a:rPr lang="ja-JP" altLang="en-US" dirty="0" smtClean="0"/>
              <a:t>向けてパートナーシップ</a:t>
            </a:r>
            <a:r>
              <a:rPr lang="ja-JP" altLang="en-US" dirty="0"/>
              <a:t>を</a:t>
            </a:r>
            <a:r>
              <a:rPr lang="ja-JP" altLang="en-US" dirty="0" smtClean="0"/>
              <a:t>強化</a:t>
            </a:r>
            <a:endParaRPr lang="ja-JP" altLang="en-US" dirty="0"/>
          </a:p>
        </p:txBody>
      </p:sp>
      <p:sp>
        <p:nvSpPr>
          <p:cNvPr id="16" name="テキスト ボックス 15"/>
          <p:cNvSpPr txBox="1"/>
          <p:nvPr/>
        </p:nvSpPr>
        <p:spPr>
          <a:xfrm>
            <a:off x="490700" y="5734307"/>
            <a:ext cx="8136130" cy="923330"/>
          </a:xfrm>
          <a:prstGeom prst="rect">
            <a:avLst/>
          </a:prstGeom>
          <a:noFill/>
        </p:spPr>
        <p:txBody>
          <a:bodyPr wrap="square" rtlCol="0">
            <a:spAutoFit/>
          </a:bodyPr>
          <a:lstStyle/>
          <a:p>
            <a:r>
              <a:rPr lang="ja-JP" altLang="en-US" dirty="0" smtClean="0"/>
              <a:t>・権限</a:t>
            </a:r>
            <a:r>
              <a:rPr lang="ja-JP" altLang="en-US" dirty="0"/>
              <a:t>移譲</a:t>
            </a:r>
            <a:r>
              <a:rPr lang="ja-JP" altLang="en-US" dirty="0" smtClean="0"/>
              <a:t>、中核</a:t>
            </a:r>
            <a:r>
              <a:rPr lang="ja-JP" altLang="en-US" dirty="0"/>
              <a:t>市</a:t>
            </a:r>
            <a:r>
              <a:rPr lang="ja-JP" altLang="en-US" dirty="0" smtClean="0"/>
              <a:t>移行や市町村間の広域連携等が実現した</a:t>
            </a:r>
            <a:endParaRPr kumimoji="1" lang="en-US" altLang="ja-JP" dirty="0" smtClean="0"/>
          </a:p>
          <a:p>
            <a:r>
              <a:rPr lang="ja-JP" altLang="en-US" dirty="0" smtClean="0"/>
              <a:t>　⇒今後も、</a:t>
            </a:r>
            <a:r>
              <a:rPr lang="ja-JP" altLang="en-US" dirty="0"/>
              <a:t>府内市町村の行財政運営は一層厳しいものとなることが見込まれる</a:t>
            </a:r>
            <a:endParaRPr lang="en-US" altLang="ja-JP" dirty="0" smtClean="0"/>
          </a:p>
          <a:p>
            <a:r>
              <a:rPr lang="ja-JP" altLang="en-US" dirty="0"/>
              <a:t>　</a:t>
            </a:r>
            <a:r>
              <a:rPr lang="ja-JP" altLang="en-US" dirty="0" smtClean="0"/>
              <a:t>　ので、引き続き、市町村間</a:t>
            </a:r>
            <a:r>
              <a:rPr lang="ja-JP" altLang="en-US" dirty="0"/>
              <a:t>の広域連携などの体制整備を更に進めて</a:t>
            </a:r>
            <a:r>
              <a:rPr lang="ja-JP" altLang="en-US" dirty="0" smtClean="0"/>
              <a:t>いく</a:t>
            </a:r>
            <a:endParaRPr lang="ja-JP" altLang="en-US" dirty="0"/>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339</a:t>
            </a:fld>
            <a:endParaRPr lang="ja-JP" altLang="en-US"/>
          </a:p>
        </p:txBody>
      </p:sp>
    </p:spTree>
    <p:extLst>
      <p:ext uri="{BB962C8B-B14F-4D97-AF65-F5344CB8AC3E}">
        <p14:creationId xmlns:p14="http://schemas.microsoft.com/office/powerpoint/2010/main" val="4251517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矢印コネクタ 57"/>
          <p:cNvCxnSpPr/>
          <p:nvPr/>
        </p:nvCxnSpPr>
        <p:spPr>
          <a:xfrm>
            <a:off x="6141873" y="3358724"/>
            <a:ext cx="2530727" cy="0"/>
          </a:xfrm>
          <a:prstGeom prst="straightConnector1">
            <a:avLst/>
          </a:prstGeom>
          <a:ln w="15875">
            <a:tailEnd type="triangle" w="lg" len="lg"/>
          </a:ln>
        </p:spPr>
        <p:style>
          <a:lnRef idx="3">
            <a:schemeClr val="dk1"/>
          </a:lnRef>
          <a:fillRef idx="0">
            <a:schemeClr val="dk1"/>
          </a:fillRef>
          <a:effectRef idx="2">
            <a:schemeClr val="dk1"/>
          </a:effectRef>
          <a:fontRef idx="minor">
            <a:schemeClr val="tx1"/>
          </a:fontRef>
        </p:style>
      </p:cxnSp>
      <p:sp>
        <p:nvSpPr>
          <p:cNvPr id="2" name="テキスト ボックス 1"/>
          <p:cNvSpPr txBox="1"/>
          <p:nvPr/>
        </p:nvSpPr>
        <p:spPr>
          <a:xfrm>
            <a:off x="379783" y="343415"/>
            <a:ext cx="294022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３．主な改革取組み経過</a:t>
            </a:r>
          </a:p>
        </p:txBody>
      </p:sp>
      <p:cxnSp>
        <p:nvCxnSpPr>
          <p:cNvPr id="3" name="直線コネクタ 2"/>
          <p:cNvCxnSpPr/>
          <p:nvPr/>
        </p:nvCxnSpPr>
        <p:spPr>
          <a:xfrm>
            <a:off x="516277" y="700601"/>
            <a:ext cx="8111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435363" y="758574"/>
          <a:ext cx="8285936" cy="5806252"/>
        </p:xfrm>
        <a:graphic>
          <a:graphicData uri="http://schemas.openxmlformats.org/drawingml/2006/table">
            <a:tbl>
              <a:tblPr>
                <a:tableStyleId>{E8B1032C-EA38-4F05-BA0D-38AFFFC7BED3}</a:tableStyleId>
              </a:tblPr>
              <a:tblGrid>
                <a:gridCol w="373015">
                  <a:extLst>
                    <a:ext uri="{9D8B030D-6E8A-4147-A177-3AD203B41FA5}">
                      <a16:colId xmlns:a16="http://schemas.microsoft.com/office/drawing/2014/main" xmlns="" val="20000"/>
                    </a:ext>
                  </a:extLst>
                </a:gridCol>
                <a:gridCol w="1284007">
                  <a:extLst>
                    <a:ext uri="{9D8B030D-6E8A-4147-A177-3AD203B41FA5}">
                      <a16:colId xmlns:a16="http://schemas.microsoft.com/office/drawing/2014/main" xmlns="" val="20001"/>
                    </a:ext>
                  </a:extLst>
                </a:gridCol>
                <a:gridCol w="1371163">
                  <a:extLst>
                    <a:ext uri="{9D8B030D-6E8A-4147-A177-3AD203B41FA5}">
                      <a16:colId xmlns:a16="http://schemas.microsoft.com/office/drawing/2014/main" xmlns="" val="20002"/>
                    </a:ext>
                  </a:extLst>
                </a:gridCol>
                <a:gridCol w="1371161">
                  <a:extLst>
                    <a:ext uri="{9D8B030D-6E8A-4147-A177-3AD203B41FA5}">
                      <a16:colId xmlns:a16="http://schemas.microsoft.com/office/drawing/2014/main" xmlns="" val="20003"/>
                    </a:ext>
                  </a:extLst>
                </a:gridCol>
                <a:gridCol w="1326206">
                  <a:extLst>
                    <a:ext uri="{9D8B030D-6E8A-4147-A177-3AD203B41FA5}">
                      <a16:colId xmlns:a16="http://schemas.microsoft.com/office/drawing/2014/main" xmlns="" val="20004"/>
                    </a:ext>
                  </a:extLst>
                </a:gridCol>
                <a:gridCol w="1303729">
                  <a:extLst>
                    <a:ext uri="{9D8B030D-6E8A-4147-A177-3AD203B41FA5}">
                      <a16:colId xmlns:a16="http://schemas.microsoft.com/office/drawing/2014/main" xmlns="" val="20005"/>
                    </a:ext>
                  </a:extLst>
                </a:gridCol>
                <a:gridCol w="1256655">
                  <a:extLst>
                    <a:ext uri="{9D8B030D-6E8A-4147-A177-3AD203B41FA5}">
                      <a16:colId xmlns:a16="http://schemas.microsoft.com/office/drawing/2014/main" xmlns="" val="20006"/>
                    </a:ext>
                  </a:extLst>
                </a:gridCol>
              </a:tblGrid>
              <a:tr h="435671">
                <a:tc>
                  <a:txBody>
                    <a:bodyPr/>
                    <a:lstStyle/>
                    <a:p>
                      <a:pPr algn="ctr" fontAlgn="ctr"/>
                      <a:r>
                        <a:rPr lang="ja-JP" altLang="en-US" sz="1100" u="none" strike="noStrike" dirty="0">
                          <a:solidFill>
                            <a:schemeClr val="bg1"/>
                          </a:solidFill>
                          <a:effectLst/>
                        </a:rPr>
                        <a:t>　</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8828" marR="8828" marT="8828" marB="0" anchor="ctr">
                    <a:solidFill>
                      <a:schemeClr val="accent6">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8828" marR="8828" marT="8828" marB="0" anchor="ctr">
                    <a:solidFill>
                      <a:schemeClr val="accent6">
                        <a:lumMod val="75000"/>
                      </a:schemeClr>
                    </a:solidFill>
                  </a:tcPr>
                </a:tc>
                <a:tc>
                  <a:txBody>
                    <a:bodyPr/>
                    <a:lstStyle/>
                    <a:p>
                      <a:pPr marL="0" algn="ctr" defTabSz="914400" rtl="0" eaLnBrk="1" fontAlgn="ctr" latinLnBrk="0" hangingPunct="1"/>
                      <a:r>
                        <a:rPr kumimoji="1" lang="ja-JP" altLang="en-US" sz="1300" u="none" strike="noStrike" kern="1200" dirty="0" smtClean="0">
                          <a:solidFill>
                            <a:schemeClr val="bg1"/>
                          </a:solidFill>
                          <a:effectLst/>
                          <a:latin typeface="+mn-lt"/>
                          <a:ea typeface="+mn-ea"/>
                          <a:cs typeface="+mn-cs"/>
                        </a:rPr>
                        <a:t>～</a:t>
                      </a:r>
                      <a:r>
                        <a:rPr kumimoji="1" lang="en-US" altLang="ja-JP" sz="1300" u="none" strike="noStrike" kern="1200" dirty="0" smtClean="0">
                          <a:solidFill>
                            <a:schemeClr val="bg1"/>
                          </a:solidFill>
                          <a:effectLst/>
                          <a:latin typeface="+mn-lt"/>
                          <a:ea typeface="+mn-ea"/>
                          <a:cs typeface="+mn-cs"/>
                        </a:rPr>
                        <a:t>2014</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lang="en-US" altLang="ja-JP" sz="1300" u="none" strike="noStrike" dirty="0" smtClean="0">
                          <a:solidFill>
                            <a:schemeClr val="bg1"/>
                          </a:solidFill>
                          <a:effectLst/>
                        </a:rPr>
                        <a:t>2</a:t>
                      </a:r>
                      <a:r>
                        <a:rPr kumimoji="1" lang="en-US" altLang="ja-JP" sz="1300" u="none" strike="noStrike" kern="1200" dirty="0" smtClean="0">
                          <a:solidFill>
                            <a:schemeClr val="bg1"/>
                          </a:solidFill>
                          <a:effectLst/>
                          <a:latin typeface="+mn-lt"/>
                          <a:ea typeface="+mn-ea"/>
                          <a:cs typeface="+mn-cs"/>
                        </a:rPr>
                        <a:t>015</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kumimoji="1" lang="en-US" altLang="ja-JP" sz="1300" u="none" strike="noStrike" kern="1200" dirty="0" smtClean="0">
                          <a:solidFill>
                            <a:schemeClr val="bg1"/>
                          </a:solidFill>
                          <a:effectLst/>
                          <a:latin typeface="+mn-lt"/>
                          <a:ea typeface="+mn-ea"/>
                          <a:cs typeface="+mn-cs"/>
                        </a:rPr>
                        <a:t>2016</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marL="0" algn="ctr" defTabSz="914400" rtl="0" eaLnBrk="1" fontAlgn="ctr" latinLnBrk="0" hangingPunct="1"/>
                      <a:r>
                        <a:rPr lang="en-US" altLang="ja-JP" sz="1300" u="none" strike="noStrike" dirty="0" smtClean="0">
                          <a:solidFill>
                            <a:schemeClr val="bg1"/>
                          </a:solidFill>
                          <a:effectLst/>
                        </a:rPr>
                        <a:t>2</a:t>
                      </a:r>
                      <a:r>
                        <a:rPr kumimoji="1" lang="en-US" altLang="ja-JP" sz="1300" u="none" strike="noStrike" kern="1200" dirty="0" smtClean="0">
                          <a:solidFill>
                            <a:schemeClr val="bg1"/>
                          </a:solidFill>
                          <a:effectLst/>
                          <a:latin typeface="+mn-lt"/>
                          <a:ea typeface="+mn-ea"/>
                          <a:cs typeface="+mn-cs"/>
                        </a:rPr>
                        <a:t>017</a:t>
                      </a:r>
                      <a:endParaRPr kumimoji="1" lang="ja-JP" altLang="en-US" sz="1300" u="none" strike="noStrike" kern="1200" dirty="0">
                        <a:solidFill>
                          <a:schemeClr val="bg1"/>
                        </a:solidFill>
                        <a:effectLst/>
                        <a:latin typeface="+mn-lt"/>
                        <a:ea typeface="+mn-ea"/>
                        <a:cs typeface="+mn-cs"/>
                      </a:endParaRPr>
                    </a:p>
                  </a:txBody>
                  <a:tcPr marL="8828" marR="8828" marT="8828" marB="0" anchor="ctr">
                    <a:solidFill>
                      <a:schemeClr val="accent6">
                        <a:lumMod val="75000"/>
                      </a:schemeClr>
                    </a:solidFill>
                  </a:tcPr>
                </a:tc>
                <a:tc>
                  <a:txBody>
                    <a:bodyPr/>
                    <a:lstStyle/>
                    <a:p>
                      <a:pPr algn="ctr" fontAlgn="ctr"/>
                      <a:r>
                        <a:rPr lang="en-US" altLang="ja-JP" sz="1300" b="0" i="0" u="none" strike="noStrike" dirty="0" smtClean="0">
                          <a:solidFill>
                            <a:schemeClr val="bg1"/>
                          </a:solidFill>
                          <a:effectLst/>
                          <a:latin typeface="+mn-lt"/>
                          <a:ea typeface="Meiryo UI" panose="020B0604030504040204" pitchFamily="50" charset="-128"/>
                        </a:rPr>
                        <a:t>2018</a:t>
                      </a:r>
                      <a:endParaRPr lang="ja-JP" altLang="en-US" sz="1300" b="0" i="0" u="none" strike="noStrike" dirty="0">
                        <a:solidFill>
                          <a:schemeClr val="bg1"/>
                        </a:solidFill>
                        <a:effectLst/>
                        <a:latin typeface="+mn-lt"/>
                        <a:ea typeface="Meiryo UI" panose="020B0604030504040204" pitchFamily="50" charset="-128"/>
                      </a:endParaRPr>
                    </a:p>
                  </a:txBody>
                  <a:tcPr marL="8828" marR="8828" marT="8828" marB="0" anchor="ctr">
                    <a:solidFill>
                      <a:schemeClr val="accent6">
                        <a:lumMod val="75000"/>
                      </a:schemeClr>
                    </a:solidFill>
                  </a:tcPr>
                </a:tc>
                <a:extLst>
                  <a:ext uri="{0D108BD9-81ED-4DB2-BD59-A6C34878D82A}">
                    <a16:rowId xmlns:a16="http://schemas.microsoft.com/office/drawing/2014/main" xmlns="" val="10000"/>
                  </a:ext>
                </a:extLst>
              </a:tr>
              <a:tr h="5370581">
                <a:tc>
                  <a:txBody>
                    <a:bodyPr/>
                    <a:lstStyle/>
                    <a:p>
                      <a:pPr marL="0" marR="0" lvl="0" indent="0" algn="l" defTabSz="1258157" rtl="0" eaLnBrk="1" fontAlgn="ctr" latinLnBrk="0" hangingPunct="1">
                        <a:lnSpc>
                          <a:spcPct val="100000"/>
                        </a:lnSpc>
                        <a:spcBef>
                          <a:spcPts val="0"/>
                        </a:spcBef>
                        <a:spcAft>
                          <a:spcPts val="0"/>
                        </a:spcAft>
                        <a:buClrTx/>
                        <a:buSzTx/>
                        <a:buFontTx/>
                        <a:buNone/>
                        <a:tabLst/>
                        <a:defRPr/>
                      </a:pPr>
                      <a:r>
                        <a:rPr lang="ja-JP" altLang="en-US" sz="1300" b="0" u="none" strike="noStrike" dirty="0" smtClean="0">
                          <a:effectLst/>
                          <a:latin typeface="Meiryo UI" panose="020B0604030504040204" pitchFamily="50" charset="-128"/>
                          <a:ea typeface="Meiryo UI" panose="020B0604030504040204" pitchFamily="50" charset="-128"/>
                        </a:rPr>
                        <a:t>　　　最先端テクノロジーの活用　　　デジタルファーストの推進　</a:t>
                      </a:r>
                      <a:endParaRPr lang="en-US" altLang="zh-TW" sz="1300" b="0" u="none" strike="noStrike" dirty="0" smtClean="0">
                        <a:effectLst/>
                        <a:latin typeface="Meiryo UI" panose="020B0604030504040204" pitchFamily="50" charset="-128"/>
                        <a:ea typeface="Meiryo UI" panose="020B0604030504040204" pitchFamily="50" charset="-128"/>
                      </a:endParaRPr>
                    </a:p>
                  </a:txBody>
                  <a:tcPr marL="8828" marR="8828" marT="8828" marB="0" vert="eaVert"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tc>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828" marR="8828" marT="8828" marB="0" anchor="ctr"/>
                </a:tc>
                <a:extLst>
                  <a:ext uri="{0D108BD9-81ED-4DB2-BD59-A6C34878D82A}">
                    <a16:rowId xmlns:a16="http://schemas.microsoft.com/office/drawing/2014/main" xmlns="" val="10001"/>
                  </a:ext>
                </a:extLst>
              </a:tr>
            </a:tbl>
          </a:graphicData>
        </a:graphic>
      </p:graphicFrame>
      <p:sp>
        <p:nvSpPr>
          <p:cNvPr id="88" name="テキスト ボックス 87"/>
          <p:cNvSpPr txBox="1"/>
          <p:nvPr/>
        </p:nvSpPr>
        <p:spPr>
          <a:xfrm>
            <a:off x="2312277" y="1233997"/>
            <a:ext cx="982961" cy="251928"/>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037" dirty="0">
                <a:solidFill>
                  <a:srgbClr val="000000"/>
                </a:solidFill>
                <a:latin typeface="Meiryo UI" panose="020B0604030504040204" pitchFamily="50" charset="-128"/>
                <a:ea typeface="Meiryo UI" panose="020B0604030504040204" pitchFamily="50" charset="-128"/>
              </a:rPr>
              <a:t>点線</a:t>
            </a:r>
            <a:r>
              <a:rPr lang="ja-JP" altLang="en-US" sz="1037" b="1" dirty="0">
                <a:solidFill>
                  <a:srgbClr val="000000"/>
                </a:solidFill>
                <a:ea typeface="Meiryo UI" panose="020B0604030504040204" pitchFamily="50" charset="-128"/>
              </a:rPr>
              <a:t>：</a:t>
            </a:r>
            <a:r>
              <a:rPr lang="ja-JP" altLang="en-US" sz="1037" dirty="0">
                <a:solidFill>
                  <a:srgbClr val="000000"/>
                </a:solidFill>
                <a:latin typeface="Meiryo UI" panose="020B0604030504040204" pitchFamily="50" charset="-128"/>
                <a:ea typeface="Meiryo UI" panose="020B0604030504040204" pitchFamily="50" charset="-128"/>
              </a:rPr>
              <a:t>未実施</a:t>
            </a:r>
          </a:p>
        </p:txBody>
      </p:sp>
      <p:cxnSp>
        <p:nvCxnSpPr>
          <p:cNvPr id="166" name="直線コネクタ 165"/>
          <p:cNvCxnSpPr/>
          <p:nvPr/>
        </p:nvCxnSpPr>
        <p:spPr>
          <a:xfrm>
            <a:off x="2117758" y="1557120"/>
            <a:ext cx="1300143"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5" name="角丸四角形 144"/>
          <p:cNvSpPr/>
          <p:nvPr/>
        </p:nvSpPr>
        <p:spPr>
          <a:xfrm>
            <a:off x="906613" y="3012814"/>
            <a:ext cx="1083285" cy="1079319"/>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en-US" altLang="ja-JP" sz="1045" dirty="0">
                <a:solidFill>
                  <a:srgbClr val="000000"/>
                </a:solidFill>
                <a:ea typeface="Meiryo UI" panose="020B0604030504040204" pitchFamily="50" charset="-128"/>
              </a:rPr>
              <a:t>AI</a:t>
            </a:r>
          </a:p>
        </p:txBody>
      </p:sp>
      <p:sp>
        <p:nvSpPr>
          <p:cNvPr id="80" name="角丸四角形 79"/>
          <p:cNvSpPr/>
          <p:nvPr/>
        </p:nvSpPr>
        <p:spPr>
          <a:xfrm>
            <a:off x="917944" y="1325036"/>
            <a:ext cx="1067672" cy="1583352"/>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en-US" altLang="ja-JP" sz="1045" dirty="0" err="1">
                <a:solidFill>
                  <a:srgbClr val="000000"/>
                </a:solidFill>
                <a:ea typeface="Meiryo UI" panose="020B0604030504040204" pitchFamily="50" charset="-128"/>
              </a:rPr>
              <a:t>IoT</a:t>
            </a:r>
            <a:endParaRPr lang="en-US" altLang="ja-JP" sz="1045" dirty="0">
              <a:solidFill>
                <a:srgbClr val="000000"/>
              </a:solidFill>
              <a:ea typeface="Meiryo UI" panose="020B0604030504040204" pitchFamily="50" charset="-128"/>
            </a:endParaRPr>
          </a:p>
        </p:txBody>
      </p:sp>
      <p:cxnSp>
        <p:nvCxnSpPr>
          <p:cNvPr id="77" name="直線矢印コネクタ 76"/>
          <p:cNvCxnSpPr/>
          <p:nvPr/>
        </p:nvCxnSpPr>
        <p:spPr>
          <a:xfrm flipV="1">
            <a:off x="4811868" y="5624171"/>
            <a:ext cx="3895527" cy="21035"/>
          </a:xfrm>
          <a:prstGeom prst="straightConnector1">
            <a:avLst/>
          </a:prstGeom>
          <a:ln w="15875">
            <a:tailEnd type="triangle" w="lg" len="lg"/>
          </a:ln>
        </p:spPr>
        <p:style>
          <a:lnRef idx="3">
            <a:schemeClr val="dk1"/>
          </a:lnRef>
          <a:fillRef idx="0">
            <a:schemeClr val="dk1"/>
          </a:fillRef>
          <a:effectRef idx="2">
            <a:schemeClr val="dk1"/>
          </a:effectRef>
          <a:fontRef idx="minor">
            <a:schemeClr val="tx1"/>
          </a:fontRef>
        </p:style>
      </p:cxnSp>
      <p:sp>
        <p:nvSpPr>
          <p:cNvPr id="78" name="フローチャート: 結合子 77"/>
          <p:cNvSpPr>
            <a:spLocks noChangeAspect="1"/>
          </p:cNvSpPr>
          <p:nvPr/>
        </p:nvSpPr>
        <p:spPr>
          <a:xfrm>
            <a:off x="6772891" y="3316484"/>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79" name="フローチャート: 結合子 78"/>
          <p:cNvSpPr>
            <a:spLocks noChangeAspect="1"/>
          </p:cNvSpPr>
          <p:nvPr/>
        </p:nvSpPr>
        <p:spPr>
          <a:xfrm>
            <a:off x="8036841" y="3308021"/>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81" name="大かっこ 80"/>
          <p:cNvSpPr/>
          <p:nvPr/>
        </p:nvSpPr>
        <p:spPr>
          <a:xfrm>
            <a:off x="6273477" y="3477435"/>
            <a:ext cx="1060459" cy="357808"/>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49" dirty="0">
                <a:solidFill>
                  <a:srgbClr val="000000"/>
                </a:solidFill>
                <a:latin typeface="Meiryo UI" panose="020B0604030504040204" pitchFamily="50" charset="-128"/>
                <a:ea typeface="Meiryo UI" panose="020B0604030504040204" pitchFamily="50" charset="-128"/>
              </a:rPr>
              <a:t>AI</a:t>
            </a:r>
            <a:r>
              <a:rPr lang="ja-JP" altLang="en-US" sz="849" dirty="0">
                <a:solidFill>
                  <a:srgbClr val="000000"/>
                </a:solidFill>
                <a:latin typeface="Meiryo UI" panose="020B0604030504040204" pitchFamily="50" charset="-128"/>
                <a:ea typeface="Meiryo UI" panose="020B0604030504040204" pitchFamily="50" charset="-128"/>
              </a:rPr>
              <a:t>サービス構築</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ja-JP" altLang="en-US" sz="849" dirty="0">
                <a:solidFill>
                  <a:schemeClr val="tx1"/>
                </a:solidFill>
                <a:latin typeface="Meiryo UI" panose="020B0604030504040204" pitchFamily="50" charset="-128"/>
                <a:ea typeface="Meiryo UI" panose="020B0604030504040204" pitchFamily="50" charset="-128"/>
              </a:rPr>
              <a:t>（戸籍業務）</a:t>
            </a:r>
            <a:endParaRPr lang="en-US" altLang="ja-JP" sz="849" dirty="0">
              <a:solidFill>
                <a:schemeClr val="tx1"/>
              </a:solidFill>
              <a:latin typeface="Meiryo UI" panose="020B0604030504040204" pitchFamily="50" charset="-128"/>
              <a:ea typeface="Meiryo UI" panose="020B0604030504040204" pitchFamily="50" charset="-128"/>
            </a:endParaRPr>
          </a:p>
        </p:txBody>
      </p:sp>
      <p:sp>
        <p:nvSpPr>
          <p:cNvPr id="82" name="大かっこ 81"/>
          <p:cNvSpPr/>
          <p:nvPr/>
        </p:nvSpPr>
        <p:spPr>
          <a:xfrm>
            <a:off x="7569170" y="3464771"/>
            <a:ext cx="1026744" cy="460819"/>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49" dirty="0">
                <a:solidFill>
                  <a:schemeClr val="tx1"/>
                </a:solidFill>
                <a:latin typeface="Meiryo UI" panose="020B0604030504040204" pitchFamily="50" charset="-128"/>
                <a:ea typeface="Meiryo UI" panose="020B0604030504040204" pitchFamily="50" charset="-128"/>
              </a:rPr>
              <a:t>AI</a:t>
            </a:r>
            <a:r>
              <a:rPr lang="ja-JP" altLang="en-US" sz="849" dirty="0">
                <a:solidFill>
                  <a:schemeClr val="tx1"/>
                </a:solidFill>
                <a:latin typeface="Meiryo UI" panose="020B0604030504040204" pitchFamily="50" charset="-128"/>
                <a:ea typeface="Meiryo UI" panose="020B0604030504040204" pitchFamily="50" charset="-128"/>
              </a:rPr>
              <a:t>サービスモデル運用・効果検証</a:t>
            </a:r>
            <a:endParaRPr lang="en-US" altLang="ja-JP" sz="849" dirty="0">
              <a:solidFill>
                <a:schemeClr val="tx1"/>
              </a:solidFill>
              <a:latin typeface="Meiryo UI" panose="020B0604030504040204" pitchFamily="50" charset="-128"/>
              <a:ea typeface="Meiryo UI" panose="020B0604030504040204" pitchFamily="50" charset="-128"/>
            </a:endParaRPr>
          </a:p>
          <a:p>
            <a:pPr algn="ctr"/>
            <a:r>
              <a:rPr lang="ja-JP" altLang="en-US" sz="849" dirty="0">
                <a:solidFill>
                  <a:schemeClr val="tx1"/>
                </a:solidFill>
                <a:latin typeface="Meiryo UI" panose="020B0604030504040204" pitchFamily="50" charset="-128"/>
                <a:ea typeface="Meiryo UI" panose="020B0604030504040204" pitchFamily="50" charset="-128"/>
              </a:rPr>
              <a:t>（戸籍業務）</a:t>
            </a:r>
            <a:endParaRPr lang="en-US" altLang="ja-JP" sz="849" dirty="0">
              <a:solidFill>
                <a:schemeClr val="tx1"/>
              </a:solidFill>
              <a:latin typeface="Meiryo UI" panose="020B0604030504040204" pitchFamily="50" charset="-128"/>
              <a:ea typeface="Meiryo UI" panose="020B0604030504040204" pitchFamily="50" charset="-128"/>
            </a:endParaRPr>
          </a:p>
        </p:txBody>
      </p:sp>
      <p:cxnSp>
        <p:nvCxnSpPr>
          <p:cNvPr id="97" name="直線コネクタ 96"/>
          <p:cNvCxnSpPr/>
          <p:nvPr/>
        </p:nvCxnSpPr>
        <p:spPr>
          <a:xfrm flipV="1">
            <a:off x="2117758" y="5651901"/>
            <a:ext cx="2694110" cy="1340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1" name="直線矢印コネクタ 110"/>
          <p:cNvCxnSpPr/>
          <p:nvPr/>
        </p:nvCxnSpPr>
        <p:spPr>
          <a:xfrm flipV="1">
            <a:off x="3417900" y="1549309"/>
            <a:ext cx="5301363" cy="10167"/>
          </a:xfrm>
          <a:prstGeom prst="straightConnector1">
            <a:avLst/>
          </a:prstGeom>
          <a:ln w="12700">
            <a:tailEnd type="triangle" w="lg" len="lg"/>
          </a:ln>
        </p:spPr>
        <p:style>
          <a:lnRef idx="3">
            <a:schemeClr val="dk1"/>
          </a:lnRef>
          <a:fillRef idx="0">
            <a:schemeClr val="dk1"/>
          </a:fillRef>
          <a:effectRef idx="2">
            <a:schemeClr val="dk1"/>
          </a:effectRef>
          <a:fontRef idx="minor">
            <a:schemeClr val="tx1"/>
          </a:fontRef>
        </p:style>
      </p:cxnSp>
      <p:sp>
        <p:nvSpPr>
          <p:cNvPr id="113" name="フローチャート: 結合子 72"/>
          <p:cNvSpPr>
            <a:spLocks noChangeAspect="1"/>
          </p:cNvSpPr>
          <p:nvPr/>
        </p:nvSpPr>
        <p:spPr>
          <a:xfrm>
            <a:off x="6772891" y="1505660"/>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115" name="大かっこ 114"/>
          <p:cNvSpPr/>
          <p:nvPr/>
        </p:nvSpPr>
        <p:spPr>
          <a:xfrm>
            <a:off x="6257629" y="2411916"/>
            <a:ext cx="1075492" cy="447835"/>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49" dirty="0" err="1">
                <a:solidFill>
                  <a:srgbClr val="000000"/>
                </a:solidFill>
                <a:latin typeface="Meiryo UI" panose="020B0604030504040204" pitchFamily="50" charset="-128"/>
                <a:ea typeface="Meiryo UI" panose="020B0604030504040204" pitchFamily="50" charset="-128"/>
              </a:rPr>
              <a:t>IoT</a:t>
            </a:r>
            <a:r>
              <a:rPr lang="ja-JP" altLang="en-US" sz="849" dirty="0">
                <a:solidFill>
                  <a:srgbClr val="000000"/>
                </a:solidFill>
                <a:latin typeface="Meiryo UI" panose="020B0604030504040204" pitchFamily="50" charset="-128"/>
                <a:ea typeface="Meiryo UI" panose="020B0604030504040204" pitchFamily="50" charset="-128"/>
              </a:rPr>
              <a:t>ガイドラインに参画</a:t>
            </a:r>
            <a:endParaRPr lang="en-US" altLang="ja-JP" sz="849" dirty="0">
              <a:solidFill>
                <a:srgbClr val="000000"/>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flipV="1">
            <a:off x="2117758" y="3358724"/>
            <a:ext cx="4072816" cy="867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a:off x="6190573" y="4648461"/>
            <a:ext cx="2528690" cy="0"/>
          </a:xfrm>
          <a:prstGeom prst="straightConnector1">
            <a:avLst/>
          </a:prstGeom>
          <a:ln w="15875">
            <a:tailEnd type="triangle" w="lg" len="lg"/>
          </a:ln>
        </p:spPr>
        <p:style>
          <a:lnRef idx="3">
            <a:schemeClr val="dk1"/>
          </a:lnRef>
          <a:fillRef idx="0">
            <a:schemeClr val="dk1"/>
          </a:fillRef>
          <a:effectRef idx="2">
            <a:schemeClr val="dk1"/>
          </a:effectRef>
          <a:fontRef idx="minor">
            <a:schemeClr val="tx1"/>
          </a:fontRef>
        </p:style>
      </p:cxnSp>
      <p:cxnSp>
        <p:nvCxnSpPr>
          <p:cNvPr id="125" name="直線コネクタ 124"/>
          <p:cNvCxnSpPr/>
          <p:nvPr/>
        </p:nvCxnSpPr>
        <p:spPr>
          <a:xfrm flipV="1">
            <a:off x="2064144" y="4655087"/>
            <a:ext cx="4077729" cy="1756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1" name="フローチャート: 結合子 72"/>
          <p:cNvSpPr>
            <a:spLocks noChangeAspect="1"/>
          </p:cNvSpPr>
          <p:nvPr/>
        </p:nvSpPr>
        <p:spPr>
          <a:xfrm>
            <a:off x="5433889" y="1508176"/>
            <a:ext cx="96797" cy="9679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35" name="大かっこ 34"/>
          <p:cNvSpPr/>
          <p:nvPr/>
        </p:nvSpPr>
        <p:spPr>
          <a:xfrm>
            <a:off x="4963976" y="2409258"/>
            <a:ext cx="1058258" cy="447835"/>
          </a:xfrm>
          <a:prstGeom prst="bracketPair">
            <a:avLst/>
          </a:prstGeom>
          <a:solidFill>
            <a:srgbClr val="4E7BBE"/>
          </a:soli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chemeClr val="bg1"/>
                </a:solidFill>
                <a:latin typeface="Meiryo UI" panose="020B0604030504040204" pitchFamily="50" charset="-128"/>
                <a:ea typeface="Meiryo UI" panose="020B0604030504040204" pitchFamily="50" charset="-128"/>
              </a:rPr>
              <a:t>地方版</a:t>
            </a:r>
            <a:endParaRPr lang="en-US" altLang="ja-JP" sz="849" dirty="0">
              <a:solidFill>
                <a:schemeClr val="bg1"/>
              </a:solidFill>
              <a:latin typeface="Meiryo UI" panose="020B0604030504040204" pitchFamily="50" charset="-128"/>
              <a:ea typeface="Meiryo UI" panose="020B0604030504040204" pitchFamily="50" charset="-128"/>
            </a:endParaRPr>
          </a:p>
          <a:p>
            <a:pPr algn="ctr"/>
            <a:r>
              <a:rPr lang="en-US" altLang="ja-JP" sz="849" dirty="0" err="1">
                <a:solidFill>
                  <a:schemeClr val="bg1"/>
                </a:solidFill>
                <a:latin typeface="Meiryo UI" panose="020B0604030504040204" pitchFamily="50" charset="-128"/>
                <a:ea typeface="Meiryo UI" panose="020B0604030504040204" pitchFamily="50" charset="-128"/>
              </a:rPr>
              <a:t>IoT</a:t>
            </a:r>
            <a:r>
              <a:rPr lang="ja-JP" altLang="en-US" sz="849" dirty="0">
                <a:solidFill>
                  <a:schemeClr val="bg1"/>
                </a:solidFill>
                <a:latin typeface="Meiryo UI" panose="020B0604030504040204" pitchFamily="50" charset="-128"/>
                <a:ea typeface="Meiryo UI" panose="020B0604030504040204" pitchFamily="50" charset="-128"/>
              </a:rPr>
              <a:t>推進ラボ</a:t>
            </a:r>
            <a:endParaRPr lang="en-US" altLang="ja-JP" sz="849" dirty="0">
              <a:solidFill>
                <a:schemeClr val="bg1"/>
              </a:solidFill>
              <a:latin typeface="Meiryo UI" panose="020B0604030504040204" pitchFamily="50" charset="-128"/>
              <a:ea typeface="Meiryo UI" panose="020B0604030504040204" pitchFamily="50" charset="-128"/>
            </a:endParaRPr>
          </a:p>
        </p:txBody>
      </p:sp>
      <p:sp>
        <p:nvSpPr>
          <p:cNvPr id="37" name="大かっこ 36"/>
          <p:cNvSpPr/>
          <p:nvPr/>
        </p:nvSpPr>
        <p:spPr>
          <a:xfrm>
            <a:off x="7633919" y="2406718"/>
            <a:ext cx="955706" cy="447835"/>
          </a:xfrm>
          <a:prstGeom prst="bracketPair">
            <a:avLst/>
          </a:prstGeom>
          <a:solidFill>
            <a:srgbClr val="4E7BBE"/>
          </a:soli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49" dirty="0">
                <a:solidFill>
                  <a:schemeClr val="bg1"/>
                </a:solidFill>
                <a:latin typeface="Meiryo UI" panose="020B0604030504040204" pitchFamily="50" charset="-128"/>
                <a:ea typeface="Meiryo UI" panose="020B0604030504040204" pitchFamily="50" charset="-128"/>
              </a:rPr>
              <a:t>5G</a:t>
            </a:r>
            <a:r>
              <a:rPr lang="ja-JP" altLang="en-US" sz="849" dirty="0">
                <a:solidFill>
                  <a:schemeClr val="bg1"/>
                </a:solidFill>
                <a:latin typeface="Meiryo UI" panose="020B0604030504040204" pitchFamily="50" charset="-128"/>
                <a:ea typeface="Meiryo UI" panose="020B0604030504040204" pitchFamily="50" charset="-128"/>
              </a:rPr>
              <a:t>実証実験</a:t>
            </a:r>
            <a:endParaRPr lang="en-US" altLang="ja-JP" sz="849" dirty="0">
              <a:solidFill>
                <a:schemeClr val="bg1"/>
              </a:solidFill>
              <a:latin typeface="Meiryo UI" panose="020B0604030504040204" pitchFamily="50" charset="-128"/>
              <a:ea typeface="Meiryo UI" panose="020B0604030504040204" pitchFamily="50" charset="-128"/>
            </a:endParaRPr>
          </a:p>
          <a:p>
            <a:pPr algn="ctr"/>
            <a:r>
              <a:rPr lang="ja-JP" altLang="en-US" sz="849" dirty="0">
                <a:solidFill>
                  <a:schemeClr val="bg1"/>
                </a:solidFill>
                <a:latin typeface="Meiryo UI" panose="020B0604030504040204" pitchFamily="50" charset="-128"/>
                <a:ea typeface="Meiryo UI" panose="020B0604030504040204" pitchFamily="50" charset="-128"/>
              </a:rPr>
              <a:t>ネットワーク</a:t>
            </a:r>
            <a:endParaRPr lang="en-US" altLang="ja-JP" sz="849" dirty="0">
              <a:solidFill>
                <a:schemeClr val="bg1"/>
              </a:solidFill>
              <a:latin typeface="Meiryo UI" panose="020B0604030504040204" pitchFamily="50" charset="-128"/>
              <a:ea typeface="Meiryo UI" panose="020B0604030504040204" pitchFamily="50" charset="-128"/>
            </a:endParaRPr>
          </a:p>
        </p:txBody>
      </p:sp>
      <p:sp>
        <p:nvSpPr>
          <p:cNvPr id="38" name="フローチャート: 結合子 72"/>
          <p:cNvSpPr>
            <a:spLocks noChangeAspect="1"/>
          </p:cNvSpPr>
          <p:nvPr/>
        </p:nvSpPr>
        <p:spPr>
          <a:xfrm>
            <a:off x="8062221" y="1497400"/>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40" name="角丸四角形 39"/>
          <p:cNvSpPr/>
          <p:nvPr/>
        </p:nvSpPr>
        <p:spPr>
          <a:xfrm>
            <a:off x="894990" y="4205283"/>
            <a:ext cx="1082040" cy="1012376"/>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ja-JP" altLang="en-US" sz="1043" dirty="0">
                <a:solidFill>
                  <a:srgbClr val="000000"/>
                </a:solidFill>
                <a:ea typeface="Meiryo UI" panose="020B0604030504040204" pitchFamily="50" charset="-128"/>
              </a:rPr>
              <a:t>行政の申請・手続きの</a:t>
            </a:r>
            <a:r>
              <a:rPr lang="ja-JP" altLang="en-US" sz="1043" dirty="0">
                <a:solidFill>
                  <a:schemeClr val="tx1"/>
                </a:solidFill>
                <a:ea typeface="Meiryo UI" panose="020B0604030504040204" pitchFamily="50" charset="-128"/>
              </a:rPr>
              <a:t>オンライン化の拡大</a:t>
            </a:r>
            <a:endParaRPr lang="en-US" altLang="ja-JP" sz="1043" dirty="0">
              <a:solidFill>
                <a:schemeClr val="tx1"/>
              </a:solidFill>
              <a:ea typeface="Meiryo UI" panose="020B0604030504040204" pitchFamily="50" charset="-128"/>
            </a:endParaRPr>
          </a:p>
        </p:txBody>
      </p:sp>
      <p:sp>
        <p:nvSpPr>
          <p:cNvPr id="41" name="角丸四角形 40"/>
          <p:cNvSpPr/>
          <p:nvPr/>
        </p:nvSpPr>
        <p:spPr>
          <a:xfrm>
            <a:off x="906613" y="5392004"/>
            <a:ext cx="1089735" cy="868024"/>
          </a:xfrm>
          <a:prstGeom prst="roundRect">
            <a:avLst/>
          </a:prstGeom>
          <a:solidFill>
            <a:schemeClr val="accent6">
              <a:lumMod val="40000"/>
              <a:lumOff val="6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33943" rIns="33943" rtlCol="0" anchor="ctr"/>
          <a:lstStyle/>
          <a:p>
            <a:pPr algn="ctr"/>
            <a:r>
              <a:rPr lang="ja-JP" altLang="en-US" sz="1045" dirty="0">
                <a:solidFill>
                  <a:srgbClr val="000000"/>
                </a:solidFill>
                <a:ea typeface="Meiryo UI" panose="020B0604030504040204" pitchFamily="50" charset="-128"/>
              </a:rPr>
              <a:t>モバイルファースト</a:t>
            </a:r>
            <a:endParaRPr lang="en-US" altLang="ja-JP" sz="1045" dirty="0">
              <a:solidFill>
                <a:srgbClr val="000000"/>
              </a:solidFill>
              <a:ea typeface="Meiryo UI" panose="020B0604030504040204" pitchFamily="50" charset="-128"/>
            </a:endParaRPr>
          </a:p>
        </p:txBody>
      </p:sp>
      <p:sp>
        <p:nvSpPr>
          <p:cNvPr id="42" name="大かっこ 41"/>
          <p:cNvSpPr/>
          <p:nvPr/>
        </p:nvSpPr>
        <p:spPr>
          <a:xfrm>
            <a:off x="6306497" y="4777935"/>
            <a:ext cx="1060459" cy="447835"/>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次期電子申請システムの構築にかかる調査</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43" name="大かっこ 42"/>
          <p:cNvSpPr/>
          <p:nvPr/>
        </p:nvSpPr>
        <p:spPr>
          <a:xfrm>
            <a:off x="7569170" y="4778246"/>
            <a:ext cx="1026743" cy="447835"/>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電子申請システム</a:t>
            </a:r>
            <a:endParaRPr lang="en-US" altLang="ja-JP" sz="849" dirty="0">
              <a:solidFill>
                <a:srgbClr val="000000"/>
              </a:solidFill>
              <a:latin typeface="Meiryo UI" panose="020B0604030504040204" pitchFamily="50" charset="-128"/>
              <a:ea typeface="Meiryo UI" panose="020B0604030504040204" pitchFamily="50" charset="-128"/>
            </a:endParaRPr>
          </a:p>
          <a:p>
            <a:pPr algn="ctr"/>
            <a:r>
              <a:rPr lang="ja-JP" altLang="en-US" sz="849" dirty="0">
                <a:solidFill>
                  <a:srgbClr val="000000"/>
                </a:solidFill>
                <a:latin typeface="Meiryo UI" panose="020B0604030504040204" pitchFamily="50" charset="-128"/>
                <a:ea typeface="Meiryo UI" panose="020B0604030504040204" pitchFamily="50" charset="-128"/>
              </a:rPr>
              <a:t>の調達</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47" name="フローチャート: 結合子 72"/>
          <p:cNvSpPr>
            <a:spLocks noChangeAspect="1"/>
          </p:cNvSpPr>
          <p:nvPr/>
        </p:nvSpPr>
        <p:spPr>
          <a:xfrm>
            <a:off x="6777571" y="4598036"/>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48" name="フローチャート: 結合子 72"/>
          <p:cNvSpPr>
            <a:spLocks noChangeAspect="1"/>
          </p:cNvSpPr>
          <p:nvPr/>
        </p:nvSpPr>
        <p:spPr>
          <a:xfrm>
            <a:off x="8031627" y="4604951"/>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49" name="大かっこ 48"/>
          <p:cNvSpPr/>
          <p:nvPr/>
        </p:nvSpPr>
        <p:spPr>
          <a:xfrm>
            <a:off x="4951784" y="5812192"/>
            <a:ext cx="3703844" cy="447835"/>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rgbClr val="000000"/>
                </a:solidFill>
                <a:latin typeface="Meiryo UI" panose="020B0604030504040204" pitchFamily="50" charset="-128"/>
                <a:ea typeface="Meiryo UI" panose="020B0604030504040204" pitchFamily="50" charset="-128"/>
              </a:rPr>
              <a:t>モバイル向け情報発信方策の検討・推進</a:t>
            </a:r>
            <a:endParaRPr lang="en-US" altLang="ja-JP" sz="849" dirty="0">
              <a:solidFill>
                <a:srgbClr val="000000"/>
              </a:solidFill>
              <a:latin typeface="Meiryo UI" panose="020B0604030504040204" pitchFamily="50" charset="-128"/>
              <a:ea typeface="Meiryo UI" panose="020B0604030504040204" pitchFamily="50" charset="-128"/>
            </a:endParaRPr>
          </a:p>
        </p:txBody>
      </p:sp>
      <p:sp>
        <p:nvSpPr>
          <p:cNvPr id="51" name="フローチャート: 結合子 72"/>
          <p:cNvSpPr>
            <a:spLocks noChangeAspect="1"/>
          </p:cNvSpPr>
          <p:nvPr/>
        </p:nvSpPr>
        <p:spPr>
          <a:xfrm>
            <a:off x="5448244" y="5587591"/>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52" name="フローチャート: 結合子 72"/>
          <p:cNvSpPr>
            <a:spLocks noChangeAspect="1"/>
          </p:cNvSpPr>
          <p:nvPr/>
        </p:nvSpPr>
        <p:spPr>
          <a:xfrm>
            <a:off x="6803904" y="5586672"/>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53" name="フローチャート: 結合子 72"/>
          <p:cNvSpPr>
            <a:spLocks noChangeAspect="1"/>
          </p:cNvSpPr>
          <p:nvPr/>
        </p:nvSpPr>
        <p:spPr>
          <a:xfrm>
            <a:off x="8052096" y="5580891"/>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4338">
              <a:solidFill>
                <a:srgbClr val="FFFFFF"/>
              </a:solidFill>
            </a:endParaRPr>
          </a:p>
        </p:txBody>
      </p:sp>
      <p:sp>
        <p:nvSpPr>
          <p:cNvPr id="55" name="角丸四角形 54"/>
          <p:cNvSpPr/>
          <p:nvPr/>
        </p:nvSpPr>
        <p:spPr>
          <a:xfrm>
            <a:off x="6365641" y="301841"/>
            <a:ext cx="814500" cy="331315"/>
          </a:xfrm>
          <a:prstGeom prst="roundRect">
            <a:avLst/>
          </a:prstGeom>
          <a:solidFill>
            <a:srgbClr val="4E7BBE"/>
          </a:solidFill>
          <a:ln w="317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大阪府・市の</a:t>
            </a:r>
            <a:endParaRPr lang="en-US" altLang="ja-JP"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294834">
              <a:defRPr/>
            </a:pPr>
            <a:r>
              <a:rPr lang="ja-JP" altLang="en-US"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8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7224627" y="305227"/>
            <a:ext cx="628094" cy="330638"/>
          </a:xfrm>
          <a:prstGeom prst="roundRect">
            <a:avLst/>
          </a:prstGeom>
          <a:solidFill>
            <a:srgbClr val="C0504D">
              <a:lumMod val="40000"/>
              <a:lumOff val="60000"/>
            </a:srgbClr>
          </a:solidFill>
          <a:ln w="317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black"/>
                </a:solidFill>
                <a:latin typeface="Calibri"/>
                <a:ea typeface="Meiryo UI" panose="020B0604030504040204" pitchFamily="50" charset="-128"/>
              </a:rPr>
              <a:t>大阪府の</a:t>
            </a:r>
            <a:endParaRPr lang="en-US" altLang="ja-JP" sz="862" dirty="0">
              <a:solidFill>
                <a:prstClr val="black"/>
              </a:solidFill>
              <a:latin typeface="Calibri"/>
              <a:ea typeface="Meiryo UI" panose="020B0604030504040204" pitchFamily="50" charset="-128"/>
            </a:endParaRPr>
          </a:p>
          <a:p>
            <a:pPr algn="ctr" defTabSz="294834">
              <a:defRPr/>
            </a:pPr>
            <a:r>
              <a:rPr lang="ja-JP" altLang="en-US" sz="862" dirty="0">
                <a:solidFill>
                  <a:prstClr val="black"/>
                </a:solidFill>
                <a:latin typeface="Calibri"/>
                <a:ea typeface="Meiryo UI" panose="020B0604030504040204" pitchFamily="50" charset="-128"/>
              </a:rPr>
              <a:t>取組み</a:t>
            </a:r>
            <a:endParaRPr lang="en-US" altLang="ja-JP" sz="862" dirty="0">
              <a:solidFill>
                <a:prstClr val="black"/>
              </a:solidFill>
              <a:latin typeface="Calibri"/>
              <a:ea typeface="Meiryo UI" panose="020B0604030504040204" pitchFamily="50" charset="-128"/>
            </a:endParaRPr>
          </a:p>
        </p:txBody>
      </p:sp>
      <p:sp>
        <p:nvSpPr>
          <p:cNvPr id="59" name="角丸四角形 58"/>
          <p:cNvSpPr/>
          <p:nvPr/>
        </p:nvSpPr>
        <p:spPr>
          <a:xfrm>
            <a:off x="7900946" y="305227"/>
            <a:ext cx="673165" cy="334960"/>
          </a:xfrm>
          <a:prstGeom prst="roundRect">
            <a:avLst/>
          </a:prstGeom>
          <a:gradFill>
            <a:gsLst>
              <a:gs pos="0">
                <a:schemeClr val="bg1"/>
              </a:gs>
              <a:gs pos="35000">
                <a:schemeClr val="bg1">
                  <a:lumMod val="95000"/>
                </a:schemeClr>
              </a:gs>
              <a:gs pos="100000">
                <a:schemeClr val="bg1">
                  <a:lumMod val="85000"/>
                </a:schemeClr>
              </a:gs>
            </a:gsLst>
            <a:lin ang="16200000" scaled="1"/>
          </a:gradFill>
          <a:ln w="3175" cap="flat" cmpd="sng" algn="ctr">
            <a:solidFill>
              <a:srgbClr val="0070C0"/>
            </a:solidFill>
            <a:prstDash val="solid"/>
          </a:ln>
          <a:effectLst>
            <a:outerShdw blurRad="40000" dist="20000" dir="5400000" rotWithShape="0">
              <a:srgbClr val="000000">
                <a:alpha val="38000"/>
              </a:srgbClr>
            </a:outerShdw>
          </a:effectLst>
        </p:spPr>
        <p:txBody>
          <a:bodyPr lIns="11082" tIns="0" rIns="11082" bIns="0" rtlCol="0" anchor="ctr"/>
          <a:lstStyle/>
          <a:p>
            <a:pPr algn="ctr" defTabSz="294834">
              <a:defRPr/>
            </a:pPr>
            <a:r>
              <a:rPr lang="ja-JP" altLang="en-US" sz="862" dirty="0">
                <a:solidFill>
                  <a:prstClr val="black"/>
                </a:solidFill>
                <a:latin typeface="Calibri"/>
                <a:ea typeface="Meiryo UI" panose="020B0604030504040204" pitchFamily="50" charset="-128"/>
              </a:rPr>
              <a:t>大阪市の</a:t>
            </a:r>
            <a:endParaRPr lang="en-US" altLang="ja-JP" sz="862" dirty="0">
              <a:solidFill>
                <a:prstClr val="black"/>
              </a:solidFill>
              <a:latin typeface="Calibri"/>
              <a:ea typeface="Meiryo UI" panose="020B0604030504040204" pitchFamily="50" charset="-128"/>
            </a:endParaRPr>
          </a:p>
          <a:p>
            <a:pPr algn="ctr" defTabSz="294834">
              <a:defRPr/>
            </a:pPr>
            <a:r>
              <a:rPr lang="ja-JP" altLang="en-US" sz="862" dirty="0">
                <a:solidFill>
                  <a:prstClr val="black"/>
                </a:solidFill>
                <a:latin typeface="Calibri"/>
                <a:ea typeface="Meiryo UI" panose="020B0604030504040204" pitchFamily="50" charset="-128"/>
              </a:rPr>
              <a:t>取組み</a:t>
            </a:r>
            <a:endParaRPr lang="en-US" altLang="ja-JP" sz="862" dirty="0">
              <a:solidFill>
                <a:prstClr val="black"/>
              </a:solidFill>
              <a:latin typeface="Calibri"/>
              <a:ea typeface="Meiryo UI" panose="020B0604030504040204" pitchFamily="50" charset="-128"/>
            </a:endParaRPr>
          </a:p>
        </p:txBody>
      </p:sp>
      <p:sp>
        <p:nvSpPr>
          <p:cNvPr id="60" name="大かっこ 59"/>
          <p:cNvSpPr/>
          <p:nvPr/>
        </p:nvSpPr>
        <p:spPr>
          <a:xfrm>
            <a:off x="3640900" y="1739864"/>
            <a:ext cx="3704235" cy="447835"/>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chemeClr val="tx1"/>
                </a:solidFill>
                <a:latin typeface="Meiryo UI" panose="020B0604030504040204" pitchFamily="50" charset="-128"/>
                <a:ea typeface="Meiryo UI" panose="020B0604030504040204" pitchFamily="50" charset="-128"/>
              </a:rPr>
              <a:t>水道スマートメーター実証実験の実施</a:t>
            </a:r>
          </a:p>
        </p:txBody>
      </p:sp>
      <p:sp>
        <p:nvSpPr>
          <p:cNvPr id="61" name="大かっこ 60"/>
          <p:cNvSpPr/>
          <p:nvPr/>
        </p:nvSpPr>
        <p:spPr>
          <a:xfrm>
            <a:off x="7629390" y="1729649"/>
            <a:ext cx="955707" cy="449129"/>
          </a:xfrm>
          <a:prstGeom prst="bracketPair">
            <a:avLst/>
          </a:prstGeom>
          <a:gradFill flip="none" rotWithShape="1">
            <a:gsLst>
              <a:gs pos="0">
                <a:schemeClr val="bg1"/>
              </a:gs>
              <a:gs pos="35000">
                <a:schemeClr val="bg1">
                  <a:lumMod val="95000"/>
                </a:schemeClr>
              </a:gs>
              <a:gs pos="100000">
                <a:schemeClr val="bg1">
                  <a:lumMod val="85000"/>
                </a:schemeClr>
              </a:gs>
            </a:gsLst>
            <a:lin ang="16200000" scaled="1"/>
            <a:tileRec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49" dirty="0">
                <a:solidFill>
                  <a:schemeClr val="tx1"/>
                </a:solidFill>
                <a:latin typeface="Meiryo UI" panose="020B0604030504040204" pitchFamily="50" charset="-128"/>
                <a:ea typeface="Meiryo UI" panose="020B0604030504040204" pitchFamily="50" charset="-128"/>
              </a:rPr>
              <a:t>水道スマートメーター先行導入準備</a:t>
            </a:r>
            <a:endParaRPr lang="en-US" altLang="ja-JP" sz="849" dirty="0">
              <a:solidFill>
                <a:schemeClr val="tx1"/>
              </a:solidFill>
              <a:latin typeface="Meiryo UI" panose="020B0604030504040204" pitchFamily="50" charset="-128"/>
              <a:ea typeface="Meiryo UI" panose="020B0604030504040204" pitchFamily="50" charset="-128"/>
            </a:endParaRPr>
          </a:p>
        </p:txBody>
      </p:sp>
      <p:sp>
        <p:nvSpPr>
          <p:cNvPr id="65" name="フローチャート: 結合子 64"/>
          <p:cNvSpPr>
            <a:spLocks noChangeAspect="1"/>
          </p:cNvSpPr>
          <p:nvPr/>
        </p:nvSpPr>
        <p:spPr>
          <a:xfrm>
            <a:off x="4022439" y="1508562"/>
            <a:ext cx="101828" cy="1018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ja-JP" altLang="en-US" sz="4338">
              <a:solidFill>
                <a:srgbClr val="FFFFFF"/>
              </a:solidFill>
            </a:endParaRPr>
          </a:p>
        </p:txBody>
      </p:sp>
      <p:sp>
        <p:nvSpPr>
          <p:cNvPr id="44" name="大かっこ 43"/>
          <p:cNvSpPr/>
          <p:nvPr/>
        </p:nvSpPr>
        <p:spPr>
          <a:xfrm>
            <a:off x="7572167" y="4043029"/>
            <a:ext cx="1023746" cy="370555"/>
          </a:xfrm>
          <a:prstGeom prst="bracketPair">
            <a:avLst/>
          </a:prstGeom>
          <a:solidFill>
            <a:srgbClr val="E6B9B8"/>
          </a:soli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49" dirty="0">
                <a:solidFill>
                  <a:schemeClr val="tx1"/>
                </a:solidFill>
                <a:latin typeface="Meiryo UI" panose="020B0604030504040204" pitchFamily="50" charset="-128"/>
                <a:ea typeface="Meiryo UI" panose="020B0604030504040204" pitchFamily="50" charset="-128"/>
              </a:rPr>
              <a:t>AI</a:t>
            </a:r>
            <a:r>
              <a:rPr lang="ja-JP" altLang="en-US" sz="849" dirty="0">
                <a:solidFill>
                  <a:schemeClr val="tx1"/>
                </a:solidFill>
                <a:latin typeface="Meiryo UI" panose="020B0604030504040204" pitchFamily="50" charset="-128"/>
                <a:ea typeface="Meiryo UI" panose="020B0604030504040204" pitchFamily="50" charset="-128"/>
              </a:rPr>
              <a:t>を活用した</a:t>
            </a:r>
            <a:endParaRPr lang="en-US" altLang="ja-JP" sz="849" dirty="0">
              <a:solidFill>
                <a:schemeClr val="tx1"/>
              </a:solidFill>
              <a:latin typeface="Meiryo UI" panose="020B0604030504040204" pitchFamily="50" charset="-128"/>
              <a:ea typeface="Meiryo UI" panose="020B0604030504040204" pitchFamily="50" charset="-128"/>
            </a:endParaRPr>
          </a:p>
          <a:p>
            <a:pPr algn="ctr"/>
            <a:r>
              <a:rPr lang="ja-JP" altLang="en-US" sz="849" dirty="0">
                <a:solidFill>
                  <a:schemeClr val="tx1"/>
                </a:solidFill>
                <a:latin typeface="Meiryo UI" panose="020B0604030504040204" pitchFamily="50" charset="-128"/>
                <a:ea typeface="Meiryo UI" panose="020B0604030504040204" pitchFamily="50" charset="-128"/>
              </a:rPr>
              <a:t>議事録作成の開始</a:t>
            </a:r>
            <a:endParaRPr lang="en-US" altLang="ja-JP" sz="849"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357</a:t>
            </a:fld>
            <a:endParaRPr lang="ja-JP" altLang="en-US"/>
          </a:p>
        </p:txBody>
      </p:sp>
    </p:spTree>
    <p:extLst>
      <p:ext uri="{BB962C8B-B14F-4D97-AF65-F5344CB8AC3E}">
        <p14:creationId xmlns:p14="http://schemas.microsoft.com/office/powerpoint/2010/main" val="34896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１ ICT活用【総論】"/>
          <p:cNvSpPr txBox="1">
            <a:spLocks noGrp="1"/>
          </p:cNvSpPr>
          <p:nvPr>
            <p:ph type="subTitle" sz="quarter" idx="1"/>
          </p:nvPr>
        </p:nvSpPr>
        <p:spPr>
          <a:xfrm>
            <a:off x="746703" y="663044"/>
            <a:ext cx="7650594" cy="313532"/>
          </a:xfrm>
          <a:prstGeom prst="rect">
            <a:avLst/>
          </a:prstGeom>
        </p:spPr>
        <p:txBody>
          <a:bodyPr anchor="ctr">
            <a:noAutofit/>
          </a:bodyPr>
          <a:lstStyle>
            <a:lvl1pPr algn="l" defTabSz="1056850">
              <a:defRPr sz="6700"/>
            </a:lvl1pPr>
          </a:lstStyle>
          <a:p>
            <a:r>
              <a:rPr sz="2000" dirty="0"/>
              <a:t>４．主な改革取組み</a:t>
            </a:r>
          </a:p>
        </p:txBody>
      </p:sp>
      <p:sp>
        <p:nvSpPr>
          <p:cNvPr id="299" name="線"/>
          <p:cNvSpPr/>
          <p:nvPr/>
        </p:nvSpPr>
        <p:spPr>
          <a:xfrm>
            <a:off x="749460" y="1082175"/>
            <a:ext cx="7645081" cy="0"/>
          </a:xfrm>
          <a:prstGeom prst="line">
            <a:avLst/>
          </a:prstGeom>
          <a:ln w="22225">
            <a:solidFill>
              <a:srgbClr val="000000"/>
            </a:solidFill>
          </a:ln>
        </p:spPr>
        <p:txBody>
          <a:bodyPr lIns="14073" tIns="14073" rIns="14073" bIns="14073"/>
          <a:lstStyle/>
          <a:p>
            <a:endParaRPr sz="1416" dirty="0"/>
          </a:p>
        </p:txBody>
      </p:sp>
      <p:sp>
        <p:nvSpPr>
          <p:cNvPr id="300"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44266" y="1358668"/>
            <a:ext cx="7166592" cy="999024"/>
          </a:xfrm>
          <a:prstGeom prst="rect">
            <a:avLst/>
          </a:prstGeom>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l">
              <a:defRPr sz="4000">
                <a:latin typeface="+mj-lt"/>
                <a:ea typeface="+mj-ea"/>
                <a:cs typeface="+mj-cs"/>
                <a:sym typeface="Helvetica"/>
              </a:defRPr>
            </a:pPr>
            <a:r>
              <a:rPr sz="1232" dirty="0"/>
              <a:t>＜</a:t>
            </a:r>
            <a:r>
              <a:rPr sz="1232" dirty="0" err="1"/>
              <a:t>めざす姿</a:t>
            </a:r>
            <a:r>
              <a:rPr sz="1232" dirty="0"/>
              <a:t>＞</a:t>
            </a:r>
          </a:p>
          <a:p>
            <a:pPr marL="117293" indent="-117293">
              <a:buSzPct val="100000"/>
              <a:buChar char="•"/>
              <a:defRPr sz="4000">
                <a:latin typeface="+mj-lt"/>
                <a:ea typeface="+mj-ea"/>
                <a:cs typeface="+mj-cs"/>
                <a:sym typeface="Helvetica"/>
              </a:defRPr>
            </a:pPr>
            <a:r>
              <a:rPr sz="1232" dirty="0" err="1"/>
              <a:t>都市の中で行き交う大量のさまざまなデータの活用を行うことにより、便利で効率的かつ、安全・安心なスマートシティの実現をめざす</a:t>
            </a:r>
            <a:r>
              <a:rPr sz="1232" dirty="0"/>
              <a:t>。</a:t>
            </a:r>
          </a:p>
          <a:p>
            <a:pPr marL="117293" indent="-117293">
              <a:buSzPct val="100000"/>
              <a:buChar char="•"/>
              <a:defRPr sz="4000">
                <a:latin typeface="+mj-lt"/>
                <a:ea typeface="+mj-ea"/>
                <a:cs typeface="+mj-cs"/>
                <a:sym typeface="Helvetica"/>
              </a:defRPr>
            </a:pPr>
            <a:r>
              <a:rPr sz="1232" dirty="0" err="1"/>
              <a:t>民間企業、大学・研究機関と連携し、実社会におけるデータの取得・分析の実証を積み重ね、効果的なデータ活用施策の検討を進める</a:t>
            </a:r>
            <a:r>
              <a:rPr sz="1232" dirty="0"/>
              <a:t>。</a:t>
            </a:r>
          </a:p>
        </p:txBody>
      </p:sp>
      <p:sp>
        <p:nvSpPr>
          <p:cNvPr id="301" name="ビッグデータ"/>
          <p:cNvSpPr txBox="1"/>
          <p:nvPr/>
        </p:nvSpPr>
        <p:spPr>
          <a:xfrm>
            <a:off x="3960582" y="652183"/>
            <a:ext cx="4123914" cy="33525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ctr">
              <a:defRPr sz="6000">
                <a:latin typeface="+mj-lt"/>
                <a:ea typeface="+mj-ea"/>
                <a:cs typeface="+mj-cs"/>
                <a:sym typeface="Helvetica"/>
              </a:defRPr>
            </a:pPr>
            <a:r>
              <a:rPr sz="1847" dirty="0" err="1"/>
              <a:t>データ活用社会の実現</a:t>
            </a:r>
            <a:r>
              <a:rPr sz="1232" dirty="0"/>
              <a:t>（</a:t>
            </a:r>
            <a:r>
              <a:rPr lang="ja-JP" altLang="en-US" sz="1232" dirty="0"/>
              <a:t>ビッグデータ</a:t>
            </a:r>
            <a:r>
              <a:rPr sz="1232" dirty="0"/>
              <a:t>）</a:t>
            </a:r>
            <a:r>
              <a:rPr sz="1847" dirty="0"/>
              <a:t>　</a:t>
            </a:r>
          </a:p>
        </p:txBody>
      </p:sp>
      <p:sp>
        <p:nvSpPr>
          <p:cNvPr id="302" name="正方形/長方形 8"/>
          <p:cNvSpPr/>
          <p:nvPr/>
        </p:nvSpPr>
        <p:spPr>
          <a:xfrm>
            <a:off x="949073" y="2522182"/>
            <a:ext cx="3872027"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クルマのビッグデータ活用実証実験</a:t>
            </a:r>
            <a:r>
              <a:rPr lang="ja-JP" altLang="en-US" sz="1478" dirty="0"/>
              <a:t>　</a:t>
            </a:r>
            <a:r>
              <a:rPr lang="en-US" altLang="ja-JP" sz="1478" dirty="0"/>
              <a:t>(</a:t>
            </a:r>
            <a:r>
              <a:rPr lang="ja-JP" altLang="en-US" sz="1478" dirty="0"/>
              <a:t>大阪市</a:t>
            </a:r>
            <a:r>
              <a:rPr lang="en-US" altLang="ja-JP" sz="1478" dirty="0"/>
              <a:t>)</a:t>
            </a:r>
            <a:endParaRPr sz="1478" dirty="0"/>
          </a:p>
        </p:txBody>
      </p:sp>
      <p:sp>
        <p:nvSpPr>
          <p:cNvPr id="303" name="■クルマのビッグデータ活用実証実験…"/>
          <p:cNvSpPr/>
          <p:nvPr/>
        </p:nvSpPr>
        <p:spPr>
          <a:xfrm>
            <a:off x="936773" y="2512582"/>
            <a:ext cx="7174085" cy="2048942"/>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04" name="正方形/長方形 9"/>
          <p:cNvSpPr txBox="1"/>
          <p:nvPr/>
        </p:nvSpPr>
        <p:spPr>
          <a:xfrm>
            <a:off x="1021714" y="2798271"/>
            <a:ext cx="7018866" cy="1392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marL="111120" indent="-111120">
              <a:buSzPct val="100000"/>
              <a:buChar char="•"/>
              <a:defRPr sz="3600">
                <a:latin typeface="Meiryo UI"/>
                <a:ea typeface="Meiryo UI"/>
                <a:cs typeface="Meiryo UI"/>
                <a:sym typeface="Meiryo UI"/>
              </a:defRPr>
            </a:pPr>
            <a:r>
              <a:rPr sz="1108" dirty="0"/>
              <a:t>「</a:t>
            </a:r>
            <a:r>
              <a:rPr sz="1108" dirty="0" err="1"/>
              <a:t>株式会社トヨタIT開発センタ</a:t>
            </a:r>
            <a:r>
              <a:rPr sz="1108" dirty="0"/>
              <a:t>ー」と協働で実証実験を実施（2015~2016年度）</a:t>
            </a:r>
          </a:p>
          <a:p>
            <a:pPr marL="111120" indent="-111120">
              <a:buSzPct val="100000"/>
              <a:buChar char="•"/>
              <a:defRPr sz="3600">
                <a:latin typeface="Meiryo UI"/>
                <a:ea typeface="Meiryo UI"/>
                <a:cs typeface="Meiryo UI"/>
                <a:sym typeface="Meiryo UI"/>
              </a:defRPr>
            </a:pPr>
            <a:r>
              <a:rPr sz="1108" dirty="0"/>
              <a:t>大阪市の北区・中央区・福島区の３区において、</a:t>
            </a:r>
            <a:br>
              <a:rPr sz="1108" dirty="0"/>
            </a:br>
            <a:r>
              <a:rPr sz="1108" dirty="0"/>
              <a:t>協力企業、市民の約80台のクルマにデータ取得端末</a:t>
            </a:r>
            <a:br>
              <a:rPr sz="1108" dirty="0"/>
            </a:br>
            <a:r>
              <a:rPr sz="1108" dirty="0" err="1"/>
              <a:t>を取り付け、実際に走行した位置、速度、ブレーキ</a:t>
            </a:r>
            <a:r>
              <a:rPr sz="1108" dirty="0"/>
              <a:t/>
            </a:r>
            <a:br>
              <a:rPr sz="1108" dirty="0"/>
            </a:br>
            <a:r>
              <a:rPr sz="1108" dirty="0" err="1"/>
              <a:t>等のデータをリアルタイムに取得し、分析</a:t>
            </a:r>
            <a:r>
              <a:rPr sz="1108" dirty="0"/>
              <a:t>。</a:t>
            </a:r>
          </a:p>
          <a:p>
            <a:pPr marL="111120" indent="-111120">
              <a:buSzPct val="100000"/>
              <a:buChar char="•"/>
              <a:defRPr sz="3600">
                <a:latin typeface="Meiryo UI"/>
                <a:ea typeface="Meiryo UI"/>
                <a:cs typeface="Meiryo UI"/>
                <a:sym typeface="Meiryo UI"/>
              </a:defRPr>
            </a:pPr>
            <a:r>
              <a:rPr sz="1108" dirty="0" err="1"/>
              <a:t>それらデータの分析に加え、協力企業のドライバ</a:t>
            </a:r>
            <a:r>
              <a:rPr sz="1108" dirty="0"/>
              <a:t>ー</a:t>
            </a:r>
            <a:br>
              <a:rPr sz="1108" dirty="0"/>
            </a:br>
            <a:r>
              <a:rPr sz="1108" dirty="0"/>
              <a:t>の知見等をもとに、約110ヶ所のヒヤリハット場所を</a:t>
            </a:r>
            <a:br>
              <a:rPr sz="1108" dirty="0"/>
            </a:br>
            <a:r>
              <a:rPr sz="1108" dirty="0" err="1"/>
              <a:t>抽出し、ヒヤリハットマップを作成</a:t>
            </a:r>
            <a:r>
              <a:rPr sz="1108" dirty="0"/>
              <a:t>。</a:t>
            </a:r>
          </a:p>
        </p:txBody>
      </p:sp>
      <p:pic>
        <p:nvPicPr>
          <p:cNvPr id="305" name="図 10" descr="図 10"/>
          <p:cNvPicPr>
            <a:picLocks noChangeAspect="1"/>
          </p:cNvPicPr>
          <p:nvPr/>
        </p:nvPicPr>
        <p:blipFill>
          <a:blip r:embed="rId2">
            <a:extLst/>
          </a:blip>
          <a:stretch>
            <a:fillRect/>
          </a:stretch>
        </p:blipFill>
        <p:spPr>
          <a:xfrm>
            <a:off x="4700618" y="3503136"/>
            <a:ext cx="3124370" cy="969822"/>
          </a:xfrm>
          <a:prstGeom prst="rect">
            <a:avLst/>
          </a:prstGeom>
          <a:ln w="12700">
            <a:miter lim="400000"/>
          </a:ln>
        </p:spPr>
      </p:pic>
      <p:pic>
        <p:nvPicPr>
          <p:cNvPr id="306" name="図 11" descr="図 11"/>
          <p:cNvPicPr>
            <a:picLocks noChangeAspect="1"/>
          </p:cNvPicPr>
          <p:nvPr/>
        </p:nvPicPr>
        <p:blipFill>
          <a:blip r:embed="rId3">
            <a:extLst/>
          </a:blip>
          <a:stretch>
            <a:fillRect/>
          </a:stretch>
        </p:blipFill>
        <p:spPr>
          <a:xfrm>
            <a:off x="6487800" y="2566079"/>
            <a:ext cx="1593631" cy="1027007"/>
          </a:xfrm>
          <a:prstGeom prst="rect">
            <a:avLst/>
          </a:prstGeom>
          <a:ln w="12700">
            <a:miter lim="400000"/>
          </a:ln>
        </p:spPr>
      </p:pic>
      <p:sp>
        <p:nvSpPr>
          <p:cNvPr id="18" name="正方形/長方形 8"/>
          <p:cNvSpPr/>
          <p:nvPr/>
        </p:nvSpPr>
        <p:spPr>
          <a:xfrm>
            <a:off x="936773" y="4702513"/>
            <a:ext cx="4168498"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生活保護データの分析</a:t>
            </a:r>
            <a:r>
              <a:rPr lang="ja-JP" altLang="en-US" sz="1478" dirty="0"/>
              <a:t>　（政令市初）</a:t>
            </a:r>
            <a:r>
              <a:rPr lang="en-US" altLang="ja-JP" sz="1478" dirty="0"/>
              <a:t>(</a:t>
            </a:r>
            <a:r>
              <a:rPr lang="ja-JP" altLang="en-US" sz="1478" dirty="0"/>
              <a:t>大阪市</a:t>
            </a:r>
            <a:r>
              <a:rPr lang="en-US" altLang="ja-JP" sz="1478" dirty="0"/>
              <a:t>)</a:t>
            </a:r>
            <a:endParaRPr sz="1478" dirty="0"/>
          </a:p>
        </p:txBody>
      </p:sp>
      <p:sp>
        <p:nvSpPr>
          <p:cNvPr id="19" name="■クルマのビッグデータ活用実証実験…"/>
          <p:cNvSpPr/>
          <p:nvPr/>
        </p:nvSpPr>
        <p:spPr>
          <a:xfrm>
            <a:off x="936773" y="4694656"/>
            <a:ext cx="7174086" cy="1543703"/>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20" name="正方形/長方形 9"/>
          <p:cNvSpPr txBox="1"/>
          <p:nvPr/>
        </p:nvSpPr>
        <p:spPr>
          <a:xfrm>
            <a:off x="956693" y="4991823"/>
            <a:ext cx="7161659" cy="88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p>
            <a:pPr marL="111120" indent="-111120">
              <a:buSzPct val="100000"/>
              <a:buChar char="•"/>
              <a:defRPr sz="3600">
                <a:latin typeface="Meiryo UI"/>
                <a:ea typeface="Meiryo UI"/>
                <a:cs typeface="Meiryo UI"/>
                <a:sym typeface="Meiryo UI"/>
              </a:defRPr>
            </a:pPr>
            <a:r>
              <a:rPr sz="1108" dirty="0" err="1"/>
              <a:t>大阪市立大学と連携し、大阪市が保有する行政データを活用して分析した初の事例</a:t>
            </a:r>
            <a:r>
              <a:rPr sz="1108" dirty="0"/>
              <a:t>。</a:t>
            </a:r>
            <a:r>
              <a:rPr lang="ja-JP" altLang="en-US" sz="1108" dirty="0"/>
              <a:t>生活保護データの分析は政令市初。</a:t>
            </a:r>
            <a:endParaRPr sz="1108" dirty="0"/>
          </a:p>
          <a:p>
            <a:pPr marL="111120" indent="-111120">
              <a:buSzPct val="100000"/>
              <a:buChar char="•"/>
              <a:defRPr sz="3600">
                <a:latin typeface="Meiryo UI"/>
                <a:ea typeface="Meiryo UI"/>
                <a:cs typeface="Meiryo UI"/>
                <a:sym typeface="Meiryo UI"/>
              </a:defRPr>
            </a:pPr>
            <a:r>
              <a:rPr sz="1108" dirty="0" err="1"/>
              <a:t>生活保護システムの持つデータを活用し、生活保護と年齢や性別、受給期間などさまざまな事項の関係や要因分析を実施</a:t>
            </a:r>
            <a:r>
              <a:rPr sz="1108" dirty="0"/>
              <a:t>。</a:t>
            </a:r>
          </a:p>
          <a:p>
            <a:pPr marL="111120" indent="-111120">
              <a:buSzPct val="100000"/>
              <a:buChar char="•"/>
              <a:defRPr sz="3600">
                <a:latin typeface="Meiryo UI"/>
                <a:ea typeface="Meiryo UI"/>
                <a:cs typeface="Meiryo UI"/>
                <a:sym typeface="Meiryo UI"/>
              </a:defRPr>
            </a:pPr>
            <a:r>
              <a:rPr sz="1108" dirty="0"/>
              <a:t>同時に、ビッグデータ分析に必要となる作業工程の洗い出し（データ項目指定、システムからの抽出作業等）をはじめ、データを取り扱う際の留意点（個人情報匿名化、作業環境におけるセキュリティ確保等）、</a:t>
            </a:r>
            <a:r>
              <a:rPr sz="1108" dirty="0" err="1"/>
              <a:t>また付随する手続き（データ保護管理、個人情報保護、秘密保持契約等）を検証</a:t>
            </a:r>
            <a:r>
              <a:rPr sz="1108" dirty="0"/>
              <a:t>。</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358</a:t>
            </a:fld>
            <a:endParaRPr lang="ja-JP" altLang="en-US"/>
          </a:p>
        </p:txBody>
      </p:sp>
    </p:spTree>
    <p:extLst>
      <p:ext uri="{BB962C8B-B14F-4D97-AF65-F5344CB8AC3E}">
        <p14:creationId xmlns:p14="http://schemas.microsoft.com/office/powerpoint/2010/main" val="196788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１ ICT活用【総論】"/>
          <p:cNvSpPr txBox="1">
            <a:spLocks noGrp="1"/>
          </p:cNvSpPr>
          <p:nvPr>
            <p:ph type="subTitle" sz="quarter" idx="1"/>
          </p:nvPr>
        </p:nvSpPr>
        <p:spPr>
          <a:xfrm>
            <a:off x="746703" y="663044"/>
            <a:ext cx="7650594" cy="313532"/>
          </a:xfrm>
          <a:prstGeom prst="rect">
            <a:avLst/>
          </a:prstGeom>
        </p:spPr>
        <p:txBody>
          <a:bodyPr anchor="ctr">
            <a:noAutofit/>
          </a:bodyPr>
          <a:lstStyle>
            <a:lvl1pPr algn="l" defTabSz="1056850">
              <a:defRPr sz="6700"/>
            </a:lvl1pPr>
          </a:lstStyle>
          <a:p>
            <a:r>
              <a:rPr sz="2000" dirty="0"/>
              <a:t>４．主な改革取組み</a:t>
            </a:r>
          </a:p>
        </p:txBody>
      </p:sp>
      <p:sp>
        <p:nvSpPr>
          <p:cNvPr id="328" name="線"/>
          <p:cNvSpPr/>
          <p:nvPr/>
        </p:nvSpPr>
        <p:spPr>
          <a:xfrm>
            <a:off x="749460" y="1082175"/>
            <a:ext cx="7645081" cy="0"/>
          </a:xfrm>
          <a:prstGeom prst="line">
            <a:avLst/>
          </a:prstGeom>
          <a:ln w="22225">
            <a:solidFill>
              <a:srgbClr val="000000"/>
            </a:solidFill>
          </a:ln>
        </p:spPr>
        <p:txBody>
          <a:bodyPr lIns="14073" tIns="14073" rIns="14073" bIns="14073"/>
          <a:lstStyle/>
          <a:p>
            <a:endParaRPr sz="1416"/>
          </a:p>
        </p:txBody>
      </p:sp>
      <p:sp>
        <p:nvSpPr>
          <p:cNvPr id="329"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44266" y="1169065"/>
            <a:ext cx="7166592" cy="1378230"/>
          </a:xfrm>
          <a:prstGeom prst="rect">
            <a:avLst/>
          </a:prstGeom>
          <a:ln w="22225">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257" tIns="25257" rIns="25257" bIns="25257" anchor="ctr">
            <a:spAutoFit/>
          </a:bodyPr>
          <a:lstStyle/>
          <a:p>
            <a:pPr algn="l">
              <a:defRPr sz="4000">
                <a:latin typeface="+mj-lt"/>
                <a:ea typeface="+mj-ea"/>
                <a:cs typeface="+mj-cs"/>
                <a:sym typeface="Helvetica"/>
              </a:defRPr>
            </a:pPr>
            <a:r>
              <a:rPr sz="1232" dirty="0"/>
              <a:t>＜</a:t>
            </a:r>
            <a:r>
              <a:rPr sz="1232" dirty="0" err="1"/>
              <a:t>めざす姿</a:t>
            </a:r>
            <a:r>
              <a:rPr sz="1232" dirty="0"/>
              <a:t>＞</a:t>
            </a:r>
          </a:p>
          <a:p>
            <a:pPr marL="117293" indent="-117293">
              <a:buSzPct val="100000"/>
              <a:buChar char="•"/>
              <a:defRPr sz="4000">
                <a:latin typeface="+mj-lt"/>
                <a:ea typeface="+mj-ea"/>
                <a:cs typeface="+mj-cs"/>
                <a:sym typeface="Helvetica"/>
              </a:defRPr>
            </a:pPr>
            <a:r>
              <a:rPr sz="1232" dirty="0" err="1"/>
              <a:t>行政が保有するデータを広く公開することによって、官民におけるデータ活用社会の実現を促進するため、オープンデータを推進</a:t>
            </a:r>
            <a:r>
              <a:rPr sz="1232" dirty="0"/>
              <a:t>。</a:t>
            </a:r>
            <a:endParaRPr lang="en-US" sz="1232" dirty="0"/>
          </a:p>
          <a:p>
            <a:pPr marL="117293" indent="-117293">
              <a:buSzPct val="100000"/>
              <a:buChar char="•"/>
              <a:defRPr sz="4000">
                <a:latin typeface="+mj-lt"/>
                <a:ea typeface="+mj-ea"/>
                <a:cs typeface="+mj-cs"/>
                <a:sym typeface="Helvetica"/>
              </a:defRPr>
            </a:pPr>
            <a:r>
              <a:rPr lang="ja-JP" altLang="en-US" sz="1232" dirty="0">
                <a:sym typeface="Helvetica"/>
              </a:rPr>
              <a:t>行政が保有するデータを活用・分析することにより、客観的な証拠に基づく効果的な施策の実施（</a:t>
            </a:r>
            <a:r>
              <a:rPr lang="en-US" altLang="ja-JP" sz="1232" dirty="0">
                <a:sym typeface="Helvetica"/>
              </a:rPr>
              <a:t>EBPM=Evidence Based Policy Making</a:t>
            </a:r>
            <a:r>
              <a:rPr lang="ja-JP" altLang="en-US" sz="1232" dirty="0">
                <a:sym typeface="Helvetica"/>
              </a:rPr>
              <a:t>）を推進する。</a:t>
            </a:r>
          </a:p>
          <a:p>
            <a:pPr marL="117293" indent="-117293">
              <a:buSzPct val="100000"/>
              <a:buChar char="•"/>
              <a:defRPr sz="4000">
                <a:latin typeface="+mj-lt"/>
                <a:ea typeface="+mj-ea"/>
                <a:cs typeface="+mj-cs"/>
                <a:sym typeface="Helvetica"/>
              </a:defRPr>
            </a:pPr>
            <a:r>
              <a:rPr lang="ja-JP" altLang="en-US" sz="1232" dirty="0">
                <a:sym typeface="Helvetica"/>
              </a:rPr>
              <a:t>民間企業、大学・研究機関と連携し、実社会におけるデータの取得・分析の実証を積み重ね、効果的なデータ活用施策の検討を進める。</a:t>
            </a:r>
          </a:p>
        </p:txBody>
      </p:sp>
      <p:sp>
        <p:nvSpPr>
          <p:cNvPr id="330" name="ビッグデータ"/>
          <p:cNvSpPr txBox="1"/>
          <p:nvPr/>
        </p:nvSpPr>
        <p:spPr>
          <a:xfrm>
            <a:off x="3960582" y="652183"/>
            <a:ext cx="4123914" cy="335252"/>
          </a:xfrm>
          <a:prstGeom prst="rect">
            <a:avLst/>
          </a:prstGeom>
          <a:solidFill>
            <a:srgbClr val="FFFFFF"/>
          </a:solidFill>
          <a:ln w="22225">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257" tIns="25257" rIns="25257" bIns="25257" anchor="ctr">
            <a:spAutoFit/>
          </a:bodyPr>
          <a:lstStyle/>
          <a:p>
            <a:pPr algn="ctr">
              <a:defRPr sz="6000">
                <a:latin typeface="+mj-lt"/>
                <a:ea typeface="+mj-ea"/>
                <a:cs typeface="+mj-cs"/>
                <a:sym typeface="Helvetica"/>
              </a:defRPr>
            </a:pPr>
            <a:r>
              <a:rPr sz="1847" dirty="0" err="1"/>
              <a:t>データ活用社会の実現</a:t>
            </a:r>
            <a:r>
              <a:rPr sz="1232" dirty="0" err="1"/>
              <a:t>（</a:t>
            </a:r>
            <a:r>
              <a:rPr lang="en-US" altLang="ja-JP" sz="1232" dirty="0" err="1"/>
              <a:t>EBPM</a:t>
            </a:r>
            <a:r>
              <a:rPr sz="1232" dirty="0"/>
              <a:t>）</a:t>
            </a:r>
            <a:r>
              <a:rPr sz="1847" dirty="0"/>
              <a:t>　</a:t>
            </a:r>
          </a:p>
        </p:txBody>
      </p:sp>
      <p:sp>
        <p:nvSpPr>
          <p:cNvPr id="331" name="正方形/長方形 8"/>
          <p:cNvSpPr/>
          <p:nvPr/>
        </p:nvSpPr>
        <p:spPr>
          <a:xfrm>
            <a:off x="952547" y="2726250"/>
            <a:ext cx="3619453" cy="255855"/>
          </a:xfrm>
          <a:prstGeom prst="rect">
            <a:avLst/>
          </a:prstGeom>
          <a:solidFill>
            <a:srgbClr val="007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大阪府オープンデータサイト</a:t>
            </a:r>
            <a:r>
              <a:rPr lang="ja-JP" altLang="en-US" sz="1478" dirty="0"/>
              <a:t>　</a:t>
            </a:r>
            <a:r>
              <a:rPr lang="en-US" sz="1478" dirty="0"/>
              <a:t>(</a:t>
            </a:r>
            <a:r>
              <a:rPr lang="ja-JP" altLang="en-US" sz="1478" dirty="0"/>
              <a:t>大阪府</a:t>
            </a:r>
            <a:r>
              <a:rPr lang="en-US" sz="1478" dirty="0"/>
              <a:t>)</a:t>
            </a:r>
            <a:endParaRPr sz="1478" dirty="0"/>
          </a:p>
        </p:txBody>
      </p:sp>
      <p:sp>
        <p:nvSpPr>
          <p:cNvPr id="332" name="■クルマのビッグデータ活用実証実験…"/>
          <p:cNvSpPr/>
          <p:nvPr/>
        </p:nvSpPr>
        <p:spPr>
          <a:xfrm>
            <a:off x="952548" y="2718600"/>
            <a:ext cx="3602345" cy="1663665"/>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33" name="正方形/長方形 8"/>
          <p:cNvSpPr/>
          <p:nvPr/>
        </p:nvSpPr>
        <p:spPr>
          <a:xfrm>
            <a:off x="4702976" y="2726249"/>
            <a:ext cx="3396230" cy="252000"/>
          </a:xfrm>
          <a:prstGeom prst="rect">
            <a:avLst/>
          </a:prstGeom>
          <a:solidFill>
            <a:srgbClr val="007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355" dirty="0"/>
              <a:t> </a:t>
            </a:r>
            <a:r>
              <a:rPr sz="1355" dirty="0" err="1"/>
              <a:t>大阪市オープンデータポータルサイト</a:t>
            </a:r>
            <a:r>
              <a:rPr lang="en-US" sz="1355" dirty="0"/>
              <a:t>(</a:t>
            </a:r>
            <a:r>
              <a:rPr lang="ja-JP" altLang="en-US" sz="1355" dirty="0"/>
              <a:t>大阪市</a:t>
            </a:r>
            <a:r>
              <a:rPr lang="en-US" sz="1355" dirty="0"/>
              <a:t>)</a:t>
            </a:r>
            <a:endParaRPr sz="1355" dirty="0"/>
          </a:p>
        </p:txBody>
      </p:sp>
      <p:sp>
        <p:nvSpPr>
          <p:cNvPr id="334" name="■クルマのビッグデータ活用実証実験…"/>
          <p:cNvSpPr/>
          <p:nvPr/>
        </p:nvSpPr>
        <p:spPr>
          <a:xfrm>
            <a:off x="4682493" y="2718601"/>
            <a:ext cx="3424333" cy="1663665"/>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35" name="正方形/長方形 13"/>
          <p:cNvSpPr txBox="1"/>
          <p:nvPr/>
        </p:nvSpPr>
        <p:spPr>
          <a:xfrm>
            <a:off x="4818741" y="3055661"/>
            <a:ext cx="3072093" cy="1221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073" tIns="14073" rIns="14073" bIns="14073">
            <a:spAutoFit/>
          </a:bodyPr>
          <a:lstStyle/>
          <a:p>
            <a:pPr marL="111120" indent="-111120">
              <a:buSzPct val="100000"/>
              <a:buChar char="•"/>
              <a:defRPr sz="3600">
                <a:latin typeface="Meiryo UI"/>
                <a:ea typeface="Meiryo UI"/>
                <a:cs typeface="Meiryo UI"/>
                <a:sym typeface="Meiryo UI"/>
              </a:defRPr>
            </a:pPr>
            <a:r>
              <a:rPr sz="1108" dirty="0"/>
              <a:t>「大阪市オープンデータの取り組みに関する指針」策定</a:t>
            </a:r>
            <a:r>
              <a:rPr sz="862" dirty="0" smtClean="0"/>
              <a:t>（</a:t>
            </a:r>
            <a:r>
              <a:rPr lang="en-US" sz="862" dirty="0" smtClean="0"/>
              <a:t>2015</a:t>
            </a:r>
            <a:r>
              <a:rPr sz="862" dirty="0" smtClean="0"/>
              <a:t>年</a:t>
            </a:r>
            <a:r>
              <a:rPr sz="862" dirty="0"/>
              <a:t>1月）</a:t>
            </a:r>
            <a:br>
              <a:rPr sz="862" dirty="0"/>
            </a:br>
            <a:r>
              <a:rPr sz="862" dirty="0"/>
              <a:t>　</a:t>
            </a:r>
            <a:r>
              <a:rPr sz="1108" dirty="0" err="1"/>
              <a:t>公開できない理由が明確なものを除き、保有するデータはオープン・バイ・デフォルトとして取り扱う</a:t>
            </a:r>
            <a:endParaRPr sz="1108" dirty="0"/>
          </a:p>
          <a:p>
            <a:pPr marL="111120" indent="-111120">
              <a:buSzPct val="100000"/>
              <a:buChar char="•"/>
              <a:defRPr sz="3600">
                <a:latin typeface="Meiryo UI"/>
                <a:ea typeface="Meiryo UI"/>
                <a:cs typeface="Meiryo UI"/>
                <a:sym typeface="Meiryo UI"/>
              </a:defRPr>
            </a:pPr>
            <a:r>
              <a:rPr sz="1108" dirty="0"/>
              <a:t>大阪市オープンデータポータルサイト開設</a:t>
            </a:r>
            <a:r>
              <a:rPr sz="1108" dirty="0" smtClean="0"/>
              <a:t>（</a:t>
            </a:r>
            <a:r>
              <a:rPr lang="en-US" sz="1108" dirty="0" smtClean="0"/>
              <a:t>2016</a:t>
            </a:r>
            <a:r>
              <a:rPr sz="1108" dirty="0" smtClean="0"/>
              <a:t>年</a:t>
            </a:r>
            <a:r>
              <a:rPr sz="1108" dirty="0"/>
              <a:t>3月）</a:t>
            </a:r>
          </a:p>
          <a:p>
            <a:pPr marL="111120" indent="-111120">
              <a:buSzPct val="100000"/>
              <a:buChar char="•"/>
              <a:defRPr sz="3600">
                <a:latin typeface="Meiryo UI"/>
                <a:ea typeface="Meiryo UI"/>
                <a:cs typeface="Meiryo UI"/>
                <a:sym typeface="Meiryo UI"/>
              </a:defRPr>
            </a:pPr>
            <a:r>
              <a:rPr sz="1108" dirty="0" err="1"/>
              <a:t>内閣官房推奨データセット公開</a:t>
            </a:r>
            <a:endParaRPr sz="1108" dirty="0"/>
          </a:p>
        </p:txBody>
      </p:sp>
      <p:sp>
        <p:nvSpPr>
          <p:cNvPr id="16" name="正方形/長方形 8"/>
          <p:cNvSpPr/>
          <p:nvPr/>
        </p:nvSpPr>
        <p:spPr>
          <a:xfrm>
            <a:off x="958769" y="4562280"/>
            <a:ext cx="3596123" cy="255855"/>
          </a:xfrm>
          <a:prstGeom prst="rect">
            <a:avLst/>
          </a:prstGeom>
          <a:solidFill>
            <a:srgbClr val="007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EBPMに向けたデータ活用調査</a:t>
            </a:r>
            <a:r>
              <a:rPr lang="en-US" sz="1478" dirty="0"/>
              <a:t>(</a:t>
            </a:r>
            <a:r>
              <a:rPr lang="ja-JP" altLang="en-US" sz="1478" dirty="0"/>
              <a:t>大阪市</a:t>
            </a:r>
            <a:r>
              <a:rPr lang="en-US" sz="1478" dirty="0"/>
              <a:t>)</a:t>
            </a:r>
            <a:endParaRPr sz="1478" dirty="0"/>
          </a:p>
        </p:txBody>
      </p:sp>
      <p:sp>
        <p:nvSpPr>
          <p:cNvPr id="17" name="正方形/長方形 9"/>
          <p:cNvSpPr txBox="1"/>
          <p:nvPr/>
        </p:nvSpPr>
        <p:spPr>
          <a:xfrm>
            <a:off x="1061113" y="4878416"/>
            <a:ext cx="3382263" cy="880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Char char="•"/>
              <a:defRPr sz="3600">
                <a:latin typeface="Meiryo UI"/>
                <a:ea typeface="Meiryo UI"/>
                <a:cs typeface="Meiryo UI"/>
                <a:sym typeface="Meiryo UI"/>
              </a:defRPr>
            </a:pPr>
            <a:r>
              <a:rPr sz="1108" dirty="0" smtClean="0"/>
              <a:t>大阪市では</a:t>
            </a:r>
            <a:r>
              <a:rPr lang="en-US" sz="1108" dirty="0" smtClean="0"/>
              <a:t>2018</a:t>
            </a:r>
            <a:r>
              <a:rPr sz="1108" dirty="0" smtClean="0"/>
              <a:t>年度にデータ分析チームを設置</a:t>
            </a:r>
            <a:endParaRPr sz="1108" dirty="0"/>
          </a:p>
          <a:p>
            <a:pPr marL="111120" indent="-111120">
              <a:buSzPct val="100000"/>
              <a:buChar char="•"/>
              <a:defRPr sz="3600">
                <a:latin typeface="Meiryo UI"/>
                <a:ea typeface="Meiryo UI"/>
                <a:cs typeface="Meiryo UI"/>
                <a:sym typeface="Meiryo UI"/>
              </a:defRPr>
            </a:pPr>
            <a:r>
              <a:rPr sz="1108" dirty="0" err="1"/>
              <a:t>市が保有するデータ利活用を推進するための環境整備と体制づくりに関する調査を実施</a:t>
            </a:r>
            <a:endParaRPr sz="1108" dirty="0"/>
          </a:p>
          <a:p>
            <a:pPr marL="111120" indent="-111120">
              <a:buSzPct val="100000"/>
              <a:buChar char="•"/>
              <a:defRPr sz="3600">
                <a:latin typeface="Meiryo UI"/>
                <a:ea typeface="Meiryo UI"/>
                <a:cs typeface="Meiryo UI"/>
                <a:sym typeface="Meiryo UI"/>
              </a:defRPr>
            </a:pPr>
            <a:r>
              <a:rPr sz="1108" dirty="0" err="1"/>
              <a:t>同時に「健康寿命の延伸」をテーマにがん検診等のデータ分析をするパイロット事業を実施</a:t>
            </a:r>
            <a:r>
              <a:rPr sz="1108" dirty="0"/>
              <a:t>。</a:t>
            </a:r>
          </a:p>
        </p:txBody>
      </p:sp>
      <p:sp>
        <p:nvSpPr>
          <p:cNvPr id="18" name="■クルマのビッグデータ活用実証実験…"/>
          <p:cNvSpPr/>
          <p:nvPr/>
        </p:nvSpPr>
        <p:spPr>
          <a:xfrm>
            <a:off x="944267" y="4554853"/>
            <a:ext cx="3610625" cy="1485353"/>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19" name="正方形/長方形 8"/>
          <p:cNvSpPr/>
          <p:nvPr/>
        </p:nvSpPr>
        <p:spPr>
          <a:xfrm>
            <a:off x="4698161" y="4558087"/>
            <a:ext cx="3427235" cy="274225"/>
          </a:xfrm>
          <a:prstGeom prst="rect">
            <a:avLst/>
          </a:prstGeom>
          <a:solidFill>
            <a:srgbClr val="007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88653" rIns="14073" bIns="14073">
            <a:spAutoFit/>
          </a:bodyPr>
          <a:lstStyle>
            <a:lvl1pPr algn="l">
              <a:defRPr sz="4800" b="1">
                <a:solidFill>
                  <a:srgbClr val="FFFFFF"/>
                </a:solidFill>
                <a:latin typeface="Meiryo UI"/>
                <a:ea typeface="Meiryo UI"/>
                <a:cs typeface="Meiryo UI"/>
                <a:sym typeface="Meiryo UI"/>
              </a:defRPr>
            </a:lvl1pPr>
          </a:lstStyle>
          <a:p>
            <a:r>
              <a:rPr sz="985" dirty="0"/>
              <a:t> </a:t>
            </a:r>
            <a:r>
              <a:rPr sz="1108" dirty="0" err="1"/>
              <a:t>大阪府立大学</a:t>
            </a:r>
            <a:r>
              <a:rPr lang="ja-JP" altLang="en-US" sz="1108" dirty="0"/>
              <a:t>・</a:t>
            </a:r>
            <a:r>
              <a:rPr sz="1108" dirty="0" err="1"/>
              <a:t>大阪市立大学との連携</a:t>
            </a:r>
            <a:r>
              <a:rPr lang="en-US" sz="985" dirty="0"/>
              <a:t>(</a:t>
            </a:r>
            <a:r>
              <a:rPr lang="ja-JP" altLang="en-US" sz="985" dirty="0"/>
              <a:t>大阪府・大阪市</a:t>
            </a:r>
            <a:r>
              <a:rPr lang="en-US" sz="985" dirty="0"/>
              <a:t>)</a:t>
            </a:r>
            <a:endParaRPr sz="985" dirty="0"/>
          </a:p>
        </p:txBody>
      </p:sp>
      <p:sp>
        <p:nvSpPr>
          <p:cNvPr id="20" name="■クルマのビッグデータ活用実証実験…"/>
          <p:cNvSpPr/>
          <p:nvPr/>
        </p:nvSpPr>
        <p:spPr>
          <a:xfrm>
            <a:off x="4682493" y="4562280"/>
            <a:ext cx="3436809" cy="1485353"/>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22" name="正方形/長方形 9"/>
          <p:cNvSpPr txBox="1"/>
          <p:nvPr/>
        </p:nvSpPr>
        <p:spPr>
          <a:xfrm>
            <a:off x="4749228" y="4878416"/>
            <a:ext cx="3382263" cy="880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Char char="•"/>
              <a:defRPr sz="3600">
                <a:latin typeface="Meiryo UI"/>
                <a:ea typeface="Meiryo UI"/>
                <a:cs typeface="Meiryo UI"/>
                <a:sym typeface="Meiryo UI"/>
              </a:defRPr>
            </a:pPr>
            <a:r>
              <a:rPr sz="1108" dirty="0" err="1"/>
              <a:t>都市シンクタンクとして両大学がデータに基づき、都市課題の分析を実施。あわせて、データ活用に必要となる人材育成を実施</a:t>
            </a:r>
            <a:r>
              <a:rPr sz="1108" dirty="0"/>
              <a:t>。</a:t>
            </a:r>
          </a:p>
          <a:p>
            <a:pPr marL="111120" indent="-111120">
              <a:buSzPct val="100000"/>
              <a:buChar char="•"/>
              <a:defRPr sz="3600">
                <a:latin typeface="Meiryo UI"/>
                <a:ea typeface="Meiryo UI"/>
                <a:cs typeface="Meiryo UI"/>
                <a:sym typeface="Meiryo UI"/>
              </a:defRPr>
            </a:pPr>
            <a:r>
              <a:rPr sz="1108" dirty="0" err="1"/>
              <a:t>都市におけるデータマネジメントのあり方を検討するため、大阪府市とワーキングを立ち上げ</a:t>
            </a:r>
            <a:r>
              <a:rPr sz="1108" dirty="0"/>
              <a:t>。</a:t>
            </a:r>
          </a:p>
        </p:txBody>
      </p:sp>
      <p:sp>
        <p:nvSpPr>
          <p:cNvPr id="21" name="正方形/長方形 9"/>
          <p:cNvSpPr txBox="1"/>
          <p:nvPr/>
        </p:nvSpPr>
        <p:spPr>
          <a:xfrm>
            <a:off x="1061113" y="3052072"/>
            <a:ext cx="3278658" cy="1221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FontTx/>
              <a:buChar char="•"/>
              <a:defRPr sz="3600">
                <a:latin typeface="Meiryo UI"/>
                <a:ea typeface="Meiryo UI"/>
                <a:cs typeface="Meiryo UI"/>
                <a:sym typeface="Meiryo UI"/>
              </a:defRPr>
            </a:pPr>
            <a:r>
              <a:rPr lang="ja-JP" altLang="en-US" sz="1108" dirty="0" smtClean="0"/>
              <a:t>他自治体における事例、ニーズ等について研究</a:t>
            </a:r>
            <a:r>
              <a:rPr lang="en-US" altLang="ja-JP" sz="1108" dirty="0" smtClean="0"/>
              <a:t>(2014</a:t>
            </a:r>
            <a:r>
              <a:rPr lang="ja-JP" altLang="en-US" sz="1108" dirty="0" smtClean="0"/>
              <a:t>年</a:t>
            </a:r>
            <a:r>
              <a:rPr lang="en-US" altLang="ja-JP" sz="1108" dirty="0" smtClean="0"/>
              <a:t>4</a:t>
            </a:r>
            <a:r>
              <a:rPr lang="ja-JP" altLang="en-US" sz="1108" dirty="0" smtClean="0"/>
              <a:t>月～</a:t>
            </a:r>
            <a:r>
              <a:rPr lang="en-US" altLang="ja-JP" sz="1108" dirty="0" smtClean="0"/>
              <a:t>)</a:t>
            </a:r>
          </a:p>
          <a:p>
            <a:pPr marL="111120" indent="-111120">
              <a:buSzPct val="100000"/>
              <a:buFontTx/>
              <a:buChar char="•"/>
              <a:defRPr sz="3600">
                <a:latin typeface="Meiryo UI"/>
                <a:ea typeface="Meiryo UI"/>
                <a:cs typeface="Meiryo UI"/>
                <a:sym typeface="Meiryo UI"/>
              </a:defRPr>
            </a:pPr>
            <a:r>
              <a:rPr lang="ja-JP" altLang="en-US" sz="1108" dirty="0" smtClean="0"/>
              <a:t>大阪府</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オープンデータサイト開設</a:t>
            </a:r>
            <a:r>
              <a:rPr lang="ja-JP" altLang="en-US" sz="1108"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8"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8"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1108" dirty="0" smtClean="0">
                <a:latin typeface="Meiryo UI" panose="020B0604030504040204" pitchFamily="50" charset="-128"/>
                <a:ea typeface="Meiryo UI" panose="020B0604030504040204" pitchFamily="50" charset="-128"/>
                <a:cs typeface="Meiryo UI" panose="020B0604030504040204" pitchFamily="50" charset="-128"/>
              </a:rPr>
              <a:t>　認可</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保育所、高齢者施設、指定文化財、</a:t>
            </a:r>
            <a:r>
              <a:rPr lang="ja-JP" altLang="en-US" sz="1108" dirty="0" smtClean="0">
                <a:latin typeface="Meiryo UI" panose="020B0604030504040204" pitchFamily="50" charset="-128"/>
                <a:ea typeface="Meiryo UI" panose="020B0604030504040204" pitchFamily="50" charset="-128"/>
                <a:cs typeface="Meiryo UI" panose="020B0604030504040204" pitchFamily="50" charset="-128"/>
              </a:rPr>
              <a:t>災害用備蓄</a:t>
            </a:r>
            <a:endParaRPr lang="en-US" altLang="ja-JP" sz="1108"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smtClean="0">
                <a:latin typeface="Meiryo UI" panose="020B0604030504040204" pitchFamily="50" charset="-128"/>
                <a:ea typeface="Meiryo UI" panose="020B0604030504040204" pitchFamily="50" charset="-128"/>
                <a:cs typeface="Meiryo UI" panose="020B0604030504040204" pitchFamily="50" charset="-128"/>
              </a:rPr>
              <a:t>物資</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・保管状況の一覧等を掲載。</a:t>
            </a:r>
          </a:p>
          <a:p>
            <a:endParaRPr lang="ja-JP" altLang="en-US" sz="1108" dirty="0"/>
          </a:p>
          <a:p>
            <a:pPr marL="111120" indent="-111120">
              <a:buSzPct val="100000"/>
              <a:buChar char="•"/>
              <a:defRPr sz="3600">
                <a:latin typeface="Meiryo UI"/>
                <a:ea typeface="Meiryo UI"/>
                <a:cs typeface="Meiryo UI"/>
                <a:sym typeface="Meiryo UI"/>
              </a:defRPr>
            </a:pPr>
            <a:endParaRPr sz="1108" dirty="0" smtClean="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359</a:t>
            </a:fld>
            <a:endParaRPr lang="ja-JP" altLang="en-US"/>
          </a:p>
        </p:txBody>
      </p:sp>
    </p:spTree>
    <p:extLst>
      <p:ext uri="{BB962C8B-B14F-4D97-AF65-F5344CB8AC3E}">
        <p14:creationId xmlns:p14="http://schemas.microsoft.com/office/powerpoint/2010/main" val="216308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１ ICT活用【総論】"/>
          <p:cNvSpPr txBox="1">
            <a:spLocks noGrp="1"/>
          </p:cNvSpPr>
          <p:nvPr>
            <p:ph type="subTitle" idx="1"/>
          </p:nvPr>
        </p:nvSpPr>
        <p:spPr>
          <a:xfrm>
            <a:off x="746703" y="663044"/>
            <a:ext cx="7650594" cy="313532"/>
          </a:xfrm>
          <a:prstGeom prst="rect">
            <a:avLst/>
          </a:prstGeom>
        </p:spPr>
        <p:txBody>
          <a:bodyPr anchor="ctr">
            <a:noAutofit/>
          </a:bodyPr>
          <a:lstStyle>
            <a:lvl1pPr algn="l" defTabSz="1056850">
              <a:defRPr sz="6700"/>
            </a:lvl1pPr>
          </a:lstStyle>
          <a:p>
            <a:r>
              <a:rPr sz="2000" dirty="0"/>
              <a:t>４．主な改革取組み</a:t>
            </a:r>
          </a:p>
        </p:txBody>
      </p:sp>
      <p:sp>
        <p:nvSpPr>
          <p:cNvPr id="340" name="線"/>
          <p:cNvSpPr/>
          <p:nvPr/>
        </p:nvSpPr>
        <p:spPr>
          <a:xfrm>
            <a:off x="749460" y="1082175"/>
            <a:ext cx="7645081" cy="0"/>
          </a:xfrm>
          <a:prstGeom prst="line">
            <a:avLst/>
          </a:prstGeom>
          <a:ln w="22225">
            <a:solidFill>
              <a:srgbClr val="000000"/>
            </a:solidFill>
          </a:ln>
        </p:spPr>
        <p:txBody>
          <a:bodyPr lIns="14073" tIns="14073" rIns="14073" bIns="14073"/>
          <a:lstStyle/>
          <a:p>
            <a:endParaRPr sz="1416"/>
          </a:p>
        </p:txBody>
      </p:sp>
      <p:sp>
        <p:nvSpPr>
          <p:cNvPr id="341"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44266" y="1415608"/>
            <a:ext cx="7166592" cy="885146"/>
          </a:xfrm>
          <a:prstGeom prst="rect">
            <a:avLst/>
          </a:prstGeom>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l">
              <a:defRPr sz="4000">
                <a:latin typeface="+mj-lt"/>
                <a:ea typeface="+mj-ea"/>
                <a:cs typeface="+mj-cs"/>
                <a:sym typeface="Helvetica"/>
              </a:defRPr>
            </a:pPr>
            <a:r>
              <a:rPr sz="1232"/>
              <a:t>＜めざす姿＞</a:t>
            </a:r>
          </a:p>
          <a:p>
            <a:pPr marL="117293" indent="-117293">
              <a:buSzPct val="100000"/>
              <a:buChar char="•"/>
              <a:defRPr sz="4000">
                <a:latin typeface="+mj-lt"/>
                <a:ea typeface="+mj-ea"/>
                <a:cs typeface="+mj-cs"/>
                <a:sym typeface="Helvetica"/>
              </a:defRPr>
            </a:pPr>
            <a:r>
              <a:rPr sz="1232"/>
              <a:t>「IoT」の活用による付加価値の創出によって、生産性の向上、新たな事業の創出並びに就業の機会の増大をもたらし、もって市民生活の向上及び大阪経済の健全な発展に寄与する</a:t>
            </a:r>
          </a:p>
          <a:p>
            <a:pPr marL="117293" indent="-117293">
              <a:buSzPct val="100000"/>
              <a:buChar char="•"/>
              <a:defRPr sz="2800">
                <a:latin typeface="+mj-lt"/>
                <a:ea typeface="+mj-ea"/>
                <a:cs typeface="+mj-cs"/>
                <a:sym typeface="Helvetica"/>
              </a:defRPr>
            </a:pPr>
            <a:r>
              <a:rPr sz="862"/>
              <a:t>※1「IoT」＝Internet of Things 「モノのインターネット」と訳され、身の回りのさまざまなモノに組み込まれたセンサーがインターネットを通じてデータ処理を行うことにより、くらしや仕事に役立つサービスを実現する技術。</a:t>
            </a:r>
          </a:p>
        </p:txBody>
      </p:sp>
      <p:sp>
        <p:nvSpPr>
          <p:cNvPr id="342" name="ビッグデータ"/>
          <p:cNvSpPr txBox="1"/>
          <p:nvPr/>
        </p:nvSpPr>
        <p:spPr>
          <a:xfrm>
            <a:off x="3960582" y="652183"/>
            <a:ext cx="4123914" cy="33525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ctr">
              <a:defRPr sz="6000">
                <a:latin typeface="+mj-lt"/>
                <a:ea typeface="+mj-ea"/>
                <a:cs typeface="+mj-cs"/>
                <a:sym typeface="Helvetica"/>
              </a:defRPr>
            </a:pPr>
            <a:r>
              <a:rPr sz="1847" dirty="0" err="1"/>
              <a:t>最先端テクノロジーの活用</a:t>
            </a:r>
            <a:r>
              <a:rPr sz="1232" dirty="0" err="1"/>
              <a:t>（</a:t>
            </a:r>
            <a:r>
              <a:rPr sz="1539" dirty="0" err="1"/>
              <a:t>IoT</a:t>
            </a:r>
            <a:r>
              <a:rPr sz="1232" dirty="0"/>
              <a:t>）</a:t>
            </a:r>
            <a:r>
              <a:rPr sz="1847" dirty="0"/>
              <a:t>　</a:t>
            </a:r>
          </a:p>
        </p:txBody>
      </p:sp>
      <p:grpSp>
        <p:nvGrpSpPr>
          <p:cNvPr id="4" name="グループ化 3"/>
          <p:cNvGrpSpPr/>
          <p:nvPr/>
        </p:nvGrpSpPr>
        <p:grpSpPr>
          <a:xfrm>
            <a:off x="943156" y="3775534"/>
            <a:ext cx="7181579" cy="1059952"/>
            <a:chOff x="7797748" y="6932549"/>
            <a:chExt cx="23330158" cy="3443371"/>
          </a:xfrm>
        </p:grpSpPr>
        <p:sp>
          <p:nvSpPr>
            <p:cNvPr id="343" name="正方形/長方形 8"/>
            <p:cNvSpPr/>
            <p:nvPr/>
          </p:nvSpPr>
          <p:spPr>
            <a:xfrm>
              <a:off x="7797748" y="6963736"/>
              <a:ext cx="14086547" cy="831173"/>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IoTガイドライン」に参画（アジア都市初</a:t>
              </a:r>
              <a:r>
                <a:rPr sz="1478" dirty="0"/>
                <a:t>）</a:t>
              </a:r>
              <a:r>
                <a:rPr lang="en-US" sz="1478" dirty="0"/>
                <a:t>(</a:t>
              </a:r>
              <a:r>
                <a:rPr lang="ja-JP" altLang="en-US" sz="1478" dirty="0"/>
                <a:t>大阪市</a:t>
              </a:r>
              <a:r>
                <a:rPr lang="en-US" sz="1478" dirty="0"/>
                <a:t>)</a:t>
              </a:r>
              <a:endParaRPr sz="1478" dirty="0"/>
            </a:p>
          </p:txBody>
        </p:sp>
        <p:sp>
          <p:nvSpPr>
            <p:cNvPr id="344" name="■クルマのビッグデータ活用実証実験…"/>
            <p:cNvSpPr/>
            <p:nvPr/>
          </p:nvSpPr>
          <p:spPr>
            <a:xfrm>
              <a:off x="7797748" y="6932549"/>
              <a:ext cx="23330158" cy="3443371"/>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45" name="正方形/長方形 9"/>
            <p:cNvSpPr txBox="1"/>
            <p:nvPr/>
          </p:nvSpPr>
          <p:spPr>
            <a:xfrm>
              <a:off x="8073688" y="7860641"/>
              <a:ext cx="22801567" cy="2307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marL="111120" indent="-111120">
                <a:buSzPct val="100000"/>
                <a:buChar char="•"/>
                <a:defRPr sz="3600">
                  <a:latin typeface="Meiryo UI"/>
                  <a:ea typeface="Meiryo UI"/>
                  <a:cs typeface="Meiryo UI"/>
                  <a:sym typeface="Meiryo UI"/>
                </a:defRPr>
              </a:pPr>
              <a:r>
                <a:rPr sz="1108" dirty="0" err="1"/>
                <a:t>ニューヨーク市が提唱する「IoTガイドライン」に大阪市がアジア都市で初めて参画</a:t>
              </a:r>
              <a:r>
                <a:rPr sz="1108" dirty="0"/>
                <a:t>。</a:t>
              </a:r>
            </a:p>
            <a:p>
              <a:pPr marL="111120" indent="-111120">
                <a:buSzPct val="100000"/>
                <a:buChar char="•"/>
                <a:defRPr sz="3600">
                  <a:latin typeface="Meiryo UI"/>
                  <a:ea typeface="Meiryo UI"/>
                  <a:cs typeface="Meiryo UI"/>
                  <a:sym typeface="Meiryo UI"/>
                </a:defRPr>
              </a:pPr>
              <a:r>
                <a:rPr sz="1108" dirty="0"/>
                <a:t>今後、社会的に利用の増加が見込まれるIoTの活用に関して、公共の利益を最大限にすべく、IoT機器やIoTシステム、さらにそこから得られる情報を適切に管理・運営していくため、また市民に対して説明責任を果たすため、地方自治体に求められる役割等の枠組みを定める。</a:t>
              </a:r>
            </a:p>
          </p:txBody>
        </p:sp>
      </p:grpSp>
      <p:sp>
        <p:nvSpPr>
          <p:cNvPr id="346" name="正方形/長方形 8"/>
          <p:cNvSpPr/>
          <p:nvPr/>
        </p:nvSpPr>
        <p:spPr>
          <a:xfrm>
            <a:off x="961639" y="4949583"/>
            <a:ext cx="3430979"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p>
            <a:pPr algn="l">
              <a:defRPr sz="4800" b="1">
                <a:solidFill>
                  <a:srgbClr val="FFFFFF"/>
                </a:solidFill>
                <a:latin typeface="Meiryo UI"/>
                <a:ea typeface="Meiryo UI"/>
                <a:cs typeface="Meiryo UI"/>
                <a:sym typeface="Meiryo UI"/>
              </a:defRPr>
            </a:pPr>
            <a:r>
              <a:rPr sz="1478" dirty="0"/>
              <a:t>　</a:t>
            </a:r>
            <a:r>
              <a:rPr sz="1478" dirty="0" err="1"/>
              <a:t>地方版「IoT推進ラボ</a:t>
            </a:r>
            <a:r>
              <a:rPr sz="1232" dirty="0"/>
              <a:t>」（</a:t>
            </a:r>
            <a:r>
              <a:rPr sz="1232" dirty="0" err="1"/>
              <a:t>大阪府・大阪市</a:t>
            </a:r>
            <a:r>
              <a:rPr sz="1232" dirty="0"/>
              <a:t>）</a:t>
            </a:r>
          </a:p>
        </p:txBody>
      </p:sp>
      <p:sp>
        <p:nvSpPr>
          <p:cNvPr id="348" name="■クルマのビッグデータ活用実証実験…"/>
          <p:cNvSpPr/>
          <p:nvPr/>
        </p:nvSpPr>
        <p:spPr>
          <a:xfrm>
            <a:off x="946843" y="4941015"/>
            <a:ext cx="3427957" cy="1282909"/>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49" name="正方形/長方形 8"/>
          <p:cNvSpPr/>
          <p:nvPr/>
        </p:nvSpPr>
        <p:spPr>
          <a:xfrm>
            <a:off x="4543993" y="4952393"/>
            <a:ext cx="3576913" cy="26066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5G実証実験ネットワーク</a:t>
            </a:r>
            <a:r>
              <a:rPr lang="en-US" sz="1478" dirty="0"/>
              <a:t> </a:t>
            </a:r>
            <a:r>
              <a:rPr lang="en-US" sz="1232" dirty="0"/>
              <a:t>(</a:t>
            </a:r>
            <a:r>
              <a:rPr lang="ja-JP" altLang="en-US" sz="1232" dirty="0"/>
              <a:t>大阪府・大阪市</a:t>
            </a:r>
            <a:r>
              <a:rPr lang="en-US" sz="1232" dirty="0"/>
              <a:t>)</a:t>
            </a:r>
            <a:endParaRPr sz="1232" dirty="0"/>
          </a:p>
        </p:txBody>
      </p:sp>
      <p:sp>
        <p:nvSpPr>
          <p:cNvPr id="350" name="■クルマのビッグデータ活用実証実験…"/>
          <p:cNvSpPr/>
          <p:nvPr/>
        </p:nvSpPr>
        <p:spPr>
          <a:xfrm>
            <a:off x="4526174" y="4941015"/>
            <a:ext cx="3594922" cy="1282909"/>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51" name="正方形/長方形 9"/>
          <p:cNvSpPr txBox="1"/>
          <p:nvPr/>
        </p:nvSpPr>
        <p:spPr>
          <a:xfrm>
            <a:off x="4616235" y="5281862"/>
            <a:ext cx="3259001" cy="198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lvl1pPr marL="360947" indent="-360947" algn="l">
              <a:buSzPct val="100000"/>
              <a:buChar char="•"/>
              <a:defRPr sz="3600">
                <a:latin typeface="Meiryo UI"/>
                <a:ea typeface="Meiryo UI"/>
                <a:cs typeface="Meiryo UI"/>
                <a:sym typeface="Meiryo UI"/>
              </a:defRPr>
            </a:lvl1pPr>
          </a:lstStyle>
          <a:p>
            <a:endParaRPr sz="1108" dirty="0"/>
          </a:p>
        </p:txBody>
      </p:sp>
      <p:sp>
        <p:nvSpPr>
          <p:cNvPr id="20" name="正方形/長方形 8"/>
          <p:cNvSpPr/>
          <p:nvPr/>
        </p:nvSpPr>
        <p:spPr>
          <a:xfrm>
            <a:off x="955907" y="2514504"/>
            <a:ext cx="3591297"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lvl1pPr algn="l">
              <a:defRPr sz="4800" b="1">
                <a:solidFill>
                  <a:srgbClr val="FFFFFF"/>
                </a:solidFill>
                <a:latin typeface="Meiryo UI"/>
                <a:ea typeface="Meiryo UI"/>
                <a:cs typeface="Meiryo UI"/>
                <a:sym typeface="Meiryo UI"/>
              </a:defRPr>
            </a:lvl1pPr>
          </a:lstStyle>
          <a:p>
            <a:r>
              <a:rPr sz="1478" dirty="0"/>
              <a:t>　</a:t>
            </a:r>
            <a:r>
              <a:rPr sz="1478" dirty="0" err="1"/>
              <a:t>水道スマートメーター実証実験</a:t>
            </a:r>
            <a:r>
              <a:rPr lang="ja-JP" altLang="en-US" sz="1478" dirty="0"/>
              <a:t>　</a:t>
            </a:r>
            <a:r>
              <a:rPr lang="en-US" altLang="ja-JP" sz="1478" dirty="0"/>
              <a:t>(</a:t>
            </a:r>
            <a:r>
              <a:rPr lang="ja-JP" altLang="en-US" sz="1478" dirty="0"/>
              <a:t>大阪市</a:t>
            </a:r>
            <a:r>
              <a:rPr lang="en-US" altLang="ja-JP" sz="1478" dirty="0"/>
              <a:t>)</a:t>
            </a:r>
            <a:endParaRPr sz="1478" dirty="0"/>
          </a:p>
        </p:txBody>
      </p:sp>
      <p:grpSp>
        <p:nvGrpSpPr>
          <p:cNvPr id="5" name="グループ化 4"/>
          <p:cNvGrpSpPr/>
          <p:nvPr/>
        </p:nvGrpSpPr>
        <p:grpSpPr>
          <a:xfrm>
            <a:off x="943156" y="2520368"/>
            <a:ext cx="7174411" cy="1145772"/>
            <a:chOff x="3063945" y="7616392"/>
            <a:chExt cx="23306871" cy="3722168"/>
          </a:xfrm>
        </p:grpSpPr>
        <p:sp>
          <p:nvSpPr>
            <p:cNvPr id="21" name="正方形/長方形 9"/>
            <p:cNvSpPr txBox="1"/>
            <p:nvPr/>
          </p:nvSpPr>
          <p:spPr>
            <a:xfrm>
              <a:off x="3304954" y="8677529"/>
              <a:ext cx="22801567" cy="2514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noAutofit/>
            </a:bodyPr>
            <a:lstStyle/>
            <a:p>
              <a:pPr marL="111120" indent="-111120">
                <a:buSzPct val="100000"/>
                <a:buChar char="•"/>
                <a:defRPr sz="3600">
                  <a:latin typeface="Meiryo UI"/>
                  <a:ea typeface="Meiryo UI"/>
                  <a:cs typeface="Meiryo UI"/>
                  <a:sym typeface="Meiryo UI"/>
                </a:defRPr>
              </a:pPr>
              <a:r>
                <a:rPr lang="en-US" sz="1108" dirty="0" smtClean="0"/>
                <a:t>2015</a:t>
              </a:r>
              <a:r>
                <a:rPr sz="1108" dirty="0" smtClean="0"/>
                <a:t>年度から</a:t>
              </a:r>
              <a:r>
                <a:rPr lang="en-US" sz="1108" dirty="0" smtClean="0"/>
                <a:t>2017</a:t>
              </a:r>
              <a:r>
                <a:rPr sz="1108" dirty="0" smtClean="0"/>
                <a:t>年度にかけて</a:t>
              </a:r>
              <a:r>
                <a:rPr sz="1108" dirty="0"/>
                <a:t>、無線通信を活用した水道メーター検針の導入に係る技術的な実証実験を実施。実証実験では、低消費電力で数km間のデータ通信が可能な技術のひとつであるLoRaWAN（ローラワン）を採用。</a:t>
              </a:r>
            </a:p>
            <a:p>
              <a:pPr marL="111120" indent="-111120">
                <a:buSzPct val="100000"/>
                <a:buChar char="•"/>
                <a:defRPr sz="3600">
                  <a:latin typeface="Meiryo UI"/>
                  <a:ea typeface="Meiryo UI"/>
                  <a:cs typeface="Meiryo UI"/>
                  <a:sym typeface="Meiryo UI"/>
                </a:defRPr>
              </a:pPr>
              <a:r>
                <a:rPr sz="1108" dirty="0"/>
                <a:t>様々な水道メーターの設置環境に電波発信機を設置し、実用の際に必要な通信距離や電力、通信データの暗号化による情報セキュリティが、場所や季節など幅広い条件の下で確保できることを確認。</a:t>
              </a:r>
            </a:p>
          </p:txBody>
        </p:sp>
        <p:sp>
          <p:nvSpPr>
            <p:cNvPr id="22" name="■クルマのビッグデータ活用実証実験…"/>
            <p:cNvSpPr/>
            <p:nvPr/>
          </p:nvSpPr>
          <p:spPr>
            <a:xfrm>
              <a:off x="3063945" y="7616392"/>
              <a:ext cx="23306871" cy="3722168"/>
            </a:xfrm>
            <a:prstGeom prst="rect">
              <a:avLst/>
            </a:prstGeom>
            <a:ln w="22225">
              <a:solidFill>
                <a:srgbClr val="000000"/>
              </a:solidFill>
              <a:miter lim="400000"/>
            </a:ln>
          </p:spPr>
          <p:txBody>
            <a:bodyPr lIns="25257" tIns="25257" rIns="25257" bIns="25257" anchor="ctr"/>
            <a:lstStyle/>
            <a:p>
              <a:pPr algn="l">
                <a:defRPr sz="3600"/>
              </a:pPr>
              <a:endParaRPr sz="1108"/>
            </a:p>
          </p:txBody>
        </p:sp>
      </p:grpSp>
      <p:sp>
        <p:nvSpPr>
          <p:cNvPr id="23" name="正方形/長方形 9"/>
          <p:cNvSpPr txBox="1"/>
          <p:nvPr/>
        </p:nvSpPr>
        <p:spPr>
          <a:xfrm>
            <a:off x="4644348" y="5240563"/>
            <a:ext cx="3320949" cy="880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FontTx/>
              <a:buChar char="•"/>
              <a:defRPr sz="3600">
                <a:latin typeface="Meiryo UI"/>
                <a:ea typeface="Meiryo UI"/>
                <a:cs typeface="Meiryo UI"/>
                <a:sym typeface="Meiryo UI"/>
              </a:defRPr>
            </a:pPr>
            <a:r>
              <a:rPr lang="en-US" altLang="ja-JP" sz="1108" dirty="0" smtClean="0"/>
              <a:t>2020</a:t>
            </a:r>
            <a:r>
              <a:rPr lang="ja-JP" altLang="en-US" sz="1108" dirty="0"/>
              <a:t>年にサービス開始をめざしている第５世代移動通信方式（５</a:t>
            </a:r>
            <a:r>
              <a:rPr lang="en-US" altLang="ja-JP" sz="1108" dirty="0"/>
              <a:t>G</a:t>
            </a:r>
            <a:r>
              <a:rPr lang="ja-JP" altLang="en-US" sz="1108" dirty="0"/>
              <a:t>）を活用した事業創出をめざし、大阪府・大阪市・大阪商工会議所、通信事業者、民間企業がネットワークを構築</a:t>
            </a:r>
          </a:p>
          <a:p>
            <a:pPr marL="111120" indent="-111120">
              <a:buSzPct val="100000"/>
              <a:buChar char="•"/>
              <a:defRPr sz="3600">
                <a:latin typeface="Meiryo UI"/>
                <a:ea typeface="Meiryo UI"/>
                <a:cs typeface="Meiryo UI"/>
                <a:sym typeface="Meiryo UI"/>
              </a:defRPr>
            </a:pPr>
            <a:endParaRPr sz="1108" dirty="0"/>
          </a:p>
        </p:txBody>
      </p:sp>
      <p:sp>
        <p:nvSpPr>
          <p:cNvPr id="24" name="正方形/長方形 9"/>
          <p:cNvSpPr txBox="1"/>
          <p:nvPr/>
        </p:nvSpPr>
        <p:spPr>
          <a:xfrm>
            <a:off x="1017345" y="5263961"/>
            <a:ext cx="3249856" cy="71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FontTx/>
              <a:buChar char="•"/>
              <a:defRPr sz="3600">
                <a:latin typeface="Meiryo UI"/>
                <a:ea typeface="Meiryo UI"/>
                <a:cs typeface="Meiryo UI"/>
                <a:sym typeface="Meiryo UI"/>
              </a:defRPr>
            </a:pPr>
            <a:r>
              <a:rPr lang="ja-JP" altLang="en-US" sz="1108" dirty="0" smtClean="0"/>
              <a:t>経済</a:t>
            </a:r>
            <a:r>
              <a:rPr lang="ja-JP" altLang="en-US" sz="1108" dirty="0"/>
              <a:t>産業省が推進する</a:t>
            </a:r>
            <a:r>
              <a:rPr lang="en-US" altLang="ja-JP" sz="1108" dirty="0" err="1"/>
              <a:t>IoT</a:t>
            </a:r>
            <a:r>
              <a:rPr lang="ja-JP" altLang="en-US" sz="1108" dirty="0"/>
              <a:t>プロジェクト創出のための取組を支援する「地方版</a:t>
            </a:r>
            <a:r>
              <a:rPr lang="en-US" altLang="ja-JP" sz="1108" dirty="0" err="1"/>
              <a:t>IoT</a:t>
            </a:r>
            <a:r>
              <a:rPr lang="ja-JP" altLang="en-US" sz="1108" dirty="0"/>
              <a:t>推進ラボ」に大阪府、大阪市がともに選定され、在阪企業の</a:t>
            </a:r>
            <a:r>
              <a:rPr lang="en-US" altLang="ja-JP" sz="1108" dirty="0" err="1"/>
              <a:t>IoT</a:t>
            </a:r>
            <a:r>
              <a:rPr lang="ja-JP" altLang="en-US" sz="1108" dirty="0"/>
              <a:t>事業創出を支援</a:t>
            </a:r>
          </a:p>
          <a:p>
            <a:pPr marL="111120" indent="-111120">
              <a:buSzPct val="100000"/>
              <a:buFontTx/>
              <a:buChar char="•"/>
              <a:defRPr sz="3600">
                <a:latin typeface="Meiryo UI"/>
                <a:ea typeface="Meiryo UI"/>
                <a:cs typeface="Meiryo UI"/>
                <a:sym typeface="Meiryo UI"/>
              </a:defRPr>
            </a:pPr>
            <a:endParaRPr sz="1108" dirty="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360</a:t>
            </a:fld>
            <a:endParaRPr lang="ja-JP" altLang="en-US"/>
          </a:p>
        </p:txBody>
      </p:sp>
    </p:spTree>
    <p:extLst>
      <p:ext uri="{BB962C8B-B14F-4D97-AF65-F5344CB8AC3E}">
        <p14:creationId xmlns:p14="http://schemas.microsoft.com/office/powerpoint/2010/main" val="236826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図 1" descr="図 1"/>
          <p:cNvPicPr>
            <a:picLocks noChangeAspect="1"/>
          </p:cNvPicPr>
          <p:nvPr/>
        </p:nvPicPr>
        <p:blipFill>
          <a:blip r:embed="rId2">
            <a:extLst/>
          </a:blip>
          <a:stretch>
            <a:fillRect/>
          </a:stretch>
        </p:blipFill>
        <p:spPr>
          <a:xfrm>
            <a:off x="3045008" y="5185658"/>
            <a:ext cx="5041745" cy="1227638"/>
          </a:xfrm>
          <a:prstGeom prst="rect">
            <a:avLst/>
          </a:prstGeom>
          <a:ln w="12700">
            <a:miter lim="400000"/>
          </a:ln>
        </p:spPr>
      </p:pic>
      <p:sp>
        <p:nvSpPr>
          <p:cNvPr id="356" name="１ ICT活用【総論】"/>
          <p:cNvSpPr txBox="1">
            <a:spLocks noGrp="1"/>
          </p:cNvSpPr>
          <p:nvPr>
            <p:ph type="subTitle" idx="1"/>
          </p:nvPr>
        </p:nvSpPr>
        <p:spPr>
          <a:xfrm>
            <a:off x="746703" y="663044"/>
            <a:ext cx="7650594" cy="313532"/>
          </a:xfrm>
          <a:prstGeom prst="rect">
            <a:avLst/>
          </a:prstGeom>
        </p:spPr>
        <p:txBody>
          <a:bodyPr anchor="ctr">
            <a:noAutofit/>
          </a:bodyPr>
          <a:lstStyle>
            <a:lvl1pPr algn="l" defTabSz="1056850">
              <a:defRPr sz="6700"/>
            </a:lvl1pPr>
          </a:lstStyle>
          <a:p>
            <a:r>
              <a:rPr sz="2000" dirty="0"/>
              <a:t>４．主な改革取組み</a:t>
            </a:r>
          </a:p>
        </p:txBody>
      </p:sp>
      <p:sp>
        <p:nvSpPr>
          <p:cNvPr id="357" name="線"/>
          <p:cNvSpPr/>
          <p:nvPr/>
        </p:nvSpPr>
        <p:spPr>
          <a:xfrm>
            <a:off x="749460" y="1082175"/>
            <a:ext cx="7645081" cy="0"/>
          </a:xfrm>
          <a:prstGeom prst="line">
            <a:avLst/>
          </a:prstGeom>
          <a:ln w="22225">
            <a:solidFill>
              <a:srgbClr val="000000"/>
            </a:solidFill>
          </a:ln>
        </p:spPr>
        <p:txBody>
          <a:bodyPr lIns="14073" tIns="14073" rIns="14073" bIns="14073"/>
          <a:lstStyle/>
          <a:p>
            <a:endParaRPr sz="1416"/>
          </a:p>
        </p:txBody>
      </p:sp>
      <p:sp>
        <p:nvSpPr>
          <p:cNvPr id="358"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44266" y="1358668"/>
            <a:ext cx="7166592" cy="999024"/>
          </a:xfrm>
          <a:prstGeom prst="rect">
            <a:avLst/>
          </a:prstGeom>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l">
              <a:defRPr sz="4000">
                <a:latin typeface="+mj-lt"/>
                <a:ea typeface="+mj-ea"/>
                <a:cs typeface="+mj-cs"/>
                <a:sym typeface="Helvetica"/>
              </a:defRPr>
            </a:pPr>
            <a:r>
              <a:rPr sz="1232"/>
              <a:t>＜めざす姿＞</a:t>
            </a:r>
          </a:p>
          <a:p>
            <a:pPr marL="117293" indent="-117293">
              <a:buSzPct val="100000"/>
              <a:buChar char="•"/>
              <a:defRPr sz="4000">
                <a:latin typeface="+mj-lt"/>
                <a:ea typeface="+mj-ea"/>
                <a:cs typeface="+mj-cs"/>
                <a:sym typeface="Helvetica"/>
              </a:defRPr>
            </a:pPr>
            <a:r>
              <a:rPr sz="1232"/>
              <a:t>近年のコンピューターの計算速度の飛躍的な向上により、AIが脚光を浴び、これらの技術を利用した様々なサービスや業務利用の事例が生まれてきている。</a:t>
            </a:r>
          </a:p>
          <a:p>
            <a:pPr marL="117293" indent="-117293">
              <a:buSzPct val="100000"/>
              <a:buChar char="•"/>
              <a:defRPr sz="4000">
                <a:latin typeface="+mj-lt"/>
                <a:ea typeface="+mj-ea"/>
                <a:cs typeface="+mj-cs"/>
                <a:sym typeface="Helvetica"/>
              </a:defRPr>
            </a:pPr>
            <a:r>
              <a:rPr sz="1232"/>
              <a:t>AIに関する様々な技術について調査・研究を行い、活用策の検討をすすめ、AIサービスを試行的に実施する取組みを進める。</a:t>
            </a:r>
          </a:p>
        </p:txBody>
      </p:sp>
      <p:sp>
        <p:nvSpPr>
          <p:cNvPr id="359" name="ビッグデータ"/>
          <p:cNvSpPr txBox="1"/>
          <p:nvPr/>
        </p:nvSpPr>
        <p:spPr>
          <a:xfrm>
            <a:off x="3960582" y="652183"/>
            <a:ext cx="4123914" cy="33525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ctr">
              <a:defRPr sz="6000">
                <a:latin typeface="+mj-lt"/>
                <a:ea typeface="+mj-ea"/>
                <a:cs typeface="+mj-cs"/>
                <a:sym typeface="Helvetica"/>
              </a:defRPr>
            </a:pPr>
            <a:r>
              <a:rPr sz="1847"/>
              <a:t>最先端テクノロジーの活用</a:t>
            </a:r>
            <a:r>
              <a:rPr sz="1232"/>
              <a:t>（</a:t>
            </a:r>
            <a:r>
              <a:rPr sz="1539"/>
              <a:t>AI</a:t>
            </a:r>
            <a:r>
              <a:rPr sz="1232"/>
              <a:t>）</a:t>
            </a:r>
            <a:r>
              <a:rPr sz="1847"/>
              <a:t>　</a:t>
            </a:r>
          </a:p>
        </p:txBody>
      </p:sp>
      <p:sp>
        <p:nvSpPr>
          <p:cNvPr id="360" name="正方形/長方形 9"/>
          <p:cNvSpPr txBox="1"/>
          <p:nvPr/>
        </p:nvSpPr>
        <p:spPr>
          <a:xfrm>
            <a:off x="1387143" y="3205607"/>
            <a:ext cx="3779051" cy="539908"/>
          </a:xfrm>
          <a:prstGeom prst="rect">
            <a:avLst/>
          </a:prstGeom>
          <a:ln w="34925">
            <a:solidFill>
              <a:srgbClr val="000000"/>
            </a:solidFill>
            <a:custDash>
              <a:ds d="200000" sp="200000"/>
            </a:custDash>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marL="111120" indent="-111120">
              <a:buSzPct val="100000"/>
              <a:buChar char="•"/>
              <a:defRPr sz="3600">
                <a:latin typeface="Meiryo UI"/>
                <a:ea typeface="Meiryo UI"/>
                <a:cs typeface="Meiryo UI"/>
                <a:sym typeface="Meiryo UI"/>
              </a:defRPr>
            </a:pPr>
            <a:r>
              <a:rPr sz="1108" dirty="0" err="1"/>
              <a:t>画像認識</a:t>
            </a:r>
            <a:r>
              <a:rPr sz="1108" dirty="0"/>
              <a:t>　　　→     </a:t>
            </a:r>
            <a:r>
              <a:rPr sz="1108" dirty="0" err="1"/>
              <a:t>顔認証サービス、防犯カメラ</a:t>
            </a:r>
            <a:r>
              <a:rPr lang="ja-JP" altLang="en-US" sz="1108" dirty="0" err="1"/>
              <a:t>、</a:t>
            </a:r>
            <a:r>
              <a:rPr lang="ja-JP" altLang="en-US" sz="1108" dirty="0"/>
              <a:t>診断</a:t>
            </a:r>
            <a:r>
              <a:rPr sz="1108" dirty="0"/>
              <a:t>等</a:t>
            </a:r>
          </a:p>
          <a:p>
            <a:pPr marL="111120" indent="-111120">
              <a:buSzPct val="100000"/>
              <a:buChar char="•"/>
              <a:defRPr sz="3600">
                <a:latin typeface="Meiryo UI"/>
                <a:ea typeface="Meiryo UI"/>
                <a:cs typeface="Meiryo UI"/>
                <a:sym typeface="Meiryo UI"/>
              </a:defRPr>
            </a:pPr>
            <a:r>
              <a:rPr sz="1108" dirty="0" err="1"/>
              <a:t>音声認識</a:t>
            </a:r>
            <a:r>
              <a:rPr sz="1108" dirty="0"/>
              <a:t>　　　→     </a:t>
            </a:r>
            <a:r>
              <a:rPr sz="1108" dirty="0" err="1"/>
              <a:t>翻訳、スマートスピーカー等</a:t>
            </a:r>
            <a:endParaRPr sz="1108" dirty="0"/>
          </a:p>
          <a:p>
            <a:pPr marL="111120" indent="-111120">
              <a:buSzPct val="100000"/>
              <a:buChar char="•"/>
              <a:defRPr sz="3600">
                <a:latin typeface="Meiryo UI"/>
                <a:ea typeface="Meiryo UI"/>
                <a:cs typeface="Meiryo UI"/>
                <a:sym typeface="Meiryo UI"/>
              </a:defRPr>
            </a:pPr>
            <a:r>
              <a:rPr sz="1108" dirty="0" err="1"/>
              <a:t>自然言語処理</a:t>
            </a:r>
            <a:r>
              <a:rPr sz="1108" dirty="0"/>
              <a:t>　→   </a:t>
            </a:r>
            <a:r>
              <a:rPr sz="1108" dirty="0" err="1" smtClean="0"/>
              <a:t>記事検索</a:t>
            </a:r>
            <a:r>
              <a:rPr sz="1108" dirty="0" err="1"/>
              <a:t>、FAQ等</a:t>
            </a:r>
            <a:endParaRPr sz="1108" dirty="0"/>
          </a:p>
        </p:txBody>
      </p:sp>
      <p:sp>
        <p:nvSpPr>
          <p:cNvPr id="361" name="正方形/長方形 8"/>
          <p:cNvSpPr/>
          <p:nvPr/>
        </p:nvSpPr>
        <p:spPr>
          <a:xfrm>
            <a:off x="5432613" y="3095334"/>
            <a:ext cx="2685739"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a:spAutoFit/>
          </a:bodyPr>
          <a:lstStyle/>
          <a:p>
            <a:pPr algn="ctr">
              <a:defRPr sz="4800" b="1">
                <a:solidFill>
                  <a:srgbClr val="FFFFFF"/>
                </a:solidFill>
                <a:latin typeface="Meiryo UI"/>
                <a:ea typeface="Meiryo UI"/>
                <a:cs typeface="Meiryo UI"/>
                <a:sym typeface="Meiryo UI"/>
              </a:defRPr>
            </a:pPr>
            <a:r>
              <a:rPr sz="1478" dirty="0"/>
              <a:t>　</a:t>
            </a:r>
            <a:r>
              <a:rPr sz="1478" dirty="0" err="1"/>
              <a:t>議事録作成支援</a:t>
            </a:r>
            <a:r>
              <a:rPr sz="1016" dirty="0" err="1"/>
              <a:t>（大阪府</a:t>
            </a:r>
            <a:r>
              <a:rPr sz="1016" dirty="0"/>
              <a:t>)</a:t>
            </a:r>
          </a:p>
        </p:txBody>
      </p:sp>
      <p:sp>
        <p:nvSpPr>
          <p:cNvPr id="362" name="■クルマのビッグデータ活用実証実験…"/>
          <p:cNvSpPr/>
          <p:nvPr/>
        </p:nvSpPr>
        <p:spPr>
          <a:xfrm>
            <a:off x="5432613" y="3101197"/>
            <a:ext cx="2675942" cy="1013305"/>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63" name="■クルマのビッグデータ活用実証実験…"/>
          <p:cNvSpPr/>
          <p:nvPr/>
        </p:nvSpPr>
        <p:spPr>
          <a:xfrm>
            <a:off x="936773" y="4248539"/>
            <a:ext cx="7181579" cy="2165532"/>
          </a:xfrm>
          <a:prstGeom prst="rect">
            <a:avLst/>
          </a:prstGeom>
          <a:ln w="22225">
            <a:solidFill>
              <a:srgbClr val="000000"/>
            </a:solidFill>
            <a:miter lim="400000"/>
          </a:ln>
        </p:spPr>
        <p:txBody>
          <a:bodyPr lIns="25257" tIns="25257" rIns="25257" bIns="25257" anchor="ctr"/>
          <a:lstStyle/>
          <a:p>
            <a:pPr algn="l">
              <a:defRPr sz="3600"/>
            </a:pPr>
            <a:endParaRPr sz="1108"/>
          </a:p>
        </p:txBody>
      </p:sp>
      <p:sp>
        <p:nvSpPr>
          <p:cNvPr id="364" name="ビッグデータ"/>
          <p:cNvSpPr txBox="1"/>
          <p:nvPr/>
        </p:nvSpPr>
        <p:spPr>
          <a:xfrm>
            <a:off x="1272529" y="2644519"/>
            <a:ext cx="1386029"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AIサービス例           </a:t>
            </a:r>
          </a:p>
        </p:txBody>
      </p:sp>
      <p:sp>
        <p:nvSpPr>
          <p:cNvPr id="365" name="ビッグデータ"/>
          <p:cNvSpPr txBox="1"/>
          <p:nvPr/>
        </p:nvSpPr>
        <p:spPr>
          <a:xfrm>
            <a:off x="4130652" y="2644519"/>
            <a:ext cx="3923826" cy="287867"/>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5000" b="1">
                <a:latin typeface="+mj-lt"/>
                <a:ea typeface="+mj-ea"/>
                <a:cs typeface="+mj-cs"/>
                <a:sym typeface="Helvetica"/>
              </a:defRPr>
            </a:lvl1pPr>
          </a:lstStyle>
          <a:p>
            <a:pPr algn="ctr"/>
            <a:r>
              <a:rPr sz="1539"/>
              <a:t>まずは行政内部の事務支援の検証に着手     </a:t>
            </a:r>
          </a:p>
        </p:txBody>
      </p:sp>
      <p:sp>
        <p:nvSpPr>
          <p:cNvPr id="366" name="矢印"/>
          <p:cNvSpPr/>
          <p:nvPr/>
        </p:nvSpPr>
        <p:spPr>
          <a:xfrm>
            <a:off x="3177098" y="2592983"/>
            <a:ext cx="595385" cy="390937"/>
          </a:xfrm>
          <a:prstGeom prst="rightArrow">
            <a:avLst>
              <a:gd name="adj1" fmla="val 32000"/>
              <a:gd name="adj2" fmla="val 64000"/>
            </a:avLst>
          </a:prstGeom>
          <a:solidFill>
            <a:schemeClr val="accent1"/>
          </a:solidFill>
          <a:ln w="25400">
            <a:solidFill>
              <a:schemeClr val="accent1"/>
            </a:solidFill>
          </a:ln>
        </p:spPr>
        <p:txBody>
          <a:bodyPr lIns="25257" tIns="25257" rIns="25257" bIns="25257" anchor="ctr"/>
          <a:lstStyle/>
          <a:p>
            <a:endParaRPr sz="1416"/>
          </a:p>
        </p:txBody>
      </p:sp>
      <p:sp>
        <p:nvSpPr>
          <p:cNvPr id="367" name="角丸四角形"/>
          <p:cNvSpPr/>
          <p:nvPr/>
        </p:nvSpPr>
        <p:spPr>
          <a:xfrm>
            <a:off x="1387143" y="3555461"/>
            <a:ext cx="1035944" cy="173849"/>
          </a:xfrm>
          <a:prstGeom prst="roundRect">
            <a:avLst>
              <a:gd name="adj" fmla="val 24233"/>
            </a:avLst>
          </a:prstGeom>
          <a:ln w="34925">
            <a:solidFill>
              <a:schemeClr val="accent5">
                <a:satOff val="-41871"/>
                <a:lumOff val="-13058"/>
              </a:schemeClr>
            </a:solidFill>
          </a:ln>
        </p:spPr>
        <p:txBody>
          <a:bodyPr lIns="25257" tIns="25257" rIns="25257" bIns="25257" anchor="ctr"/>
          <a:lstStyle/>
          <a:p>
            <a:endParaRPr sz="1416"/>
          </a:p>
        </p:txBody>
      </p:sp>
      <p:sp>
        <p:nvSpPr>
          <p:cNvPr id="368" name="線"/>
          <p:cNvSpPr/>
          <p:nvPr/>
        </p:nvSpPr>
        <p:spPr>
          <a:xfrm flipV="1">
            <a:off x="2180062" y="3108232"/>
            <a:ext cx="3252551" cy="0"/>
          </a:xfrm>
          <a:prstGeom prst="line">
            <a:avLst/>
          </a:prstGeom>
          <a:ln w="34925">
            <a:solidFill>
              <a:srgbClr val="59606D"/>
            </a:solidFill>
            <a:tailEnd type="triangle"/>
          </a:ln>
        </p:spPr>
        <p:txBody>
          <a:bodyPr lIns="14073" tIns="14073" rIns="14073" bIns="14073"/>
          <a:lstStyle/>
          <a:p>
            <a:endParaRPr sz="1416"/>
          </a:p>
        </p:txBody>
      </p:sp>
      <p:sp>
        <p:nvSpPr>
          <p:cNvPr id="369" name="角丸四角形"/>
          <p:cNvSpPr/>
          <p:nvPr/>
        </p:nvSpPr>
        <p:spPr>
          <a:xfrm>
            <a:off x="1387143" y="3378804"/>
            <a:ext cx="758708" cy="175619"/>
          </a:xfrm>
          <a:prstGeom prst="roundRect">
            <a:avLst>
              <a:gd name="adj" fmla="val 24233"/>
            </a:avLst>
          </a:prstGeom>
          <a:ln w="34925">
            <a:solidFill>
              <a:schemeClr val="accent5">
                <a:satOff val="-41871"/>
                <a:lumOff val="-13058"/>
              </a:schemeClr>
            </a:solidFill>
          </a:ln>
        </p:spPr>
        <p:txBody>
          <a:bodyPr lIns="25257" tIns="25257" rIns="25257" bIns="25257" anchor="ctr"/>
          <a:lstStyle/>
          <a:p>
            <a:endParaRPr sz="1416"/>
          </a:p>
        </p:txBody>
      </p:sp>
      <p:sp>
        <p:nvSpPr>
          <p:cNvPr id="370" name="線"/>
          <p:cNvSpPr/>
          <p:nvPr/>
        </p:nvSpPr>
        <p:spPr>
          <a:xfrm>
            <a:off x="2102883" y="3737367"/>
            <a:ext cx="77180" cy="503810"/>
          </a:xfrm>
          <a:prstGeom prst="line">
            <a:avLst/>
          </a:prstGeom>
          <a:ln w="34925">
            <a:solidFill>
              <a:schemeClr val="accent5">
                <a:satOff val="-41871"/>
                <a:lumOff val="-13058"/>
              </a:schemeClr>
            </a:solidFill>
            <a:tailEnd type="triangle"/>
          </a:ln>
        </p:spPr>
        <p:txBody>
          <a:bodyPr lIns="14073" tIns="14073" rIns="14073" bIns="14073"/>
          <a:lstStyle/>
          <a:p>
            <a:endParaRPr sz="1416"/>
          </a:p>
        </p:txBody>
      </p:sp>
      <p:sp>
        <p:nvSpPr>
          <p:cNvPr id="371" name="正方形/長方形 37"/>
          <p:cNvSpPr/>
          <p:nvPr/>
        </p:nvSpPr>
        <p:spPr>
          <a:xfrm>
            <a:off x="952013" y="4268894"/>
            <a:ext cx="3966291"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algn="ctr">
              <a:defRPr sz="4800" b="1">
                <a:solidFill>
                  <a:srgbClr val="FFFFFF"/>
                </a:solidFill>
                <a:latin typeface="Meiryo UI"/>
                <a:ea typeface="Meiryo UI"/>
                <a:cs typeface="Meiryo UI"/>
                <a:sym typeface="Meiryo UI"/>
              </a:defRPr>
            </a:pPr>
            <a:r>
              <a:rPr sz="1478" dirty="0" err="1"/>
              <a:t>職員の知恵袋</a:t>
            </a:r>
            <a:r>
              <a:rPr sz="1478" dirty="0"/>
              <a:t> (</a:t>
            </a:r>
            <a:r>
              <a:rPr sz="1478" dirty="0" err="1"/>
              <a:t>戸籍業務支援</a:t>
            </a:r>
            <a:r>
              <a:rPr sz="1478" dirty="0"/>
              <a:t>）</a:t>
            </a:r>
            <a:r>
              <a:rPr sz="1016" dirty="0"/>
              <a:t>（大阪市)</a:t>
            </a:r>
          </a:p>
        </p:txBody>
      </p:sp>
      <p:sp>
        <p:nvSpPr>
          <p:cNvPr id="372" name="正方形/長方形 35"/>
          <p:cNvSpPr txBox="1"/>
          <p:nvPr/>
        </p:nvSpPr>
        <p:spPr>
          <a:xfrm>
            <a:off x="1050201" y="4423948"/>
            <a:ext cx="6923124" cy="1733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algn="l">
              <a:defRPr sz="3600">
                <a:solidFill>
                  <a:srgbClr val="FF0000"/>
                </a:solidFill>
                <a:latin typeface="Meiryo UI"/>
                <a:ea typeface="Meiryo UI"/>
                <a:cs typeface="Meiryo UI"/>
                <a:sym typeface="Meiryo UI"/>
              </a:defRPr>
            </a:pPr>
            <a:endParaRPr sz="1108" dirty="0"/>
          </a:p>
          <a:p>
            <a:pPr algn="l">
              <a:defRPr sz="3600">
                <a:latin typeface="Meiryo UI"/>
                <a:ea typeface="Meiryo UI"/>
                <a:cs typeface="Meiryo UI"/>
                <a:sym typeface="Meiryo UI"/>
              </a:defRPr>
            </a:pPr>
            <a:r>
              <a:rPr sz="1108" dirty="0" err="1"/>
              <a:t>問合せ対応業務を行う職員の知識を補完・サポートし、即戦力化にAIを活用</a:t>
            </a:r>
            <a:endParaRPr sz="1108" dirty="0"/>
          </a:p>
          <a:p>
            <a:pPr algn="l">
              <a:defRPr sz="3600">
                <a:latin typeface="Meiryo UI"/>
                <a:ea typeface="Meiryo UI"/>
                <a:cs typeface="Meiryo UI"/>
                <a:sym typeface="Meiryo UI"/>
              </a:defRPr>
            </a:pPr>
            <a:r>
              <a:rPr sz="1108" dirty="0"/>
              <a:t>職員が従事する各業務に必要となる知識をサポートするAI（人工知能）を導入することによって、業務効率化と市民サービスの質の向上を図るとともに、ベテラン職員がこれまで培った知識・技術の継承を行い、次世代の人材育成に役立てる。</a:t>
            </a:r>
          </a:p>
          <a:p>
            <a:pPr algn="l">
              <a:defRPr sz="3600">
                <a:latin typeface="Meiryo UI"/>
                <a:ea typeface="Meiryo UI"/>
                <a:cs typeface="Meiryo UI"/>
                <a:sym typeface="Meiryo UI"/>
              </a:defRPr>
            </a:pPr>
            <a:endParaRPr lang="en-US" sz="1108" dirty="0"/>
          </a:p>
          <a:p>
            <a:pPr algn="l">
              <a:defRPr sz="3600">
                <a:latin typeface="Meiryo UI"/>
                <a:ea typeface="Meiryo UI"/>
                <a:cs typeface="Meiryo UI"/>
                <a:sym typeface="Meiryo UI"/>
              </a:defRPr>
            </a:pPr>
            <a:r>
              <a:rPr sz="1108" dirty="0"/>
              <a:t>2017年度に戸籍業務を対象とした</a:t>
            </a:r>
            <a:endParaRPr lang="en-US" sz="1108" dirty="0"/>
          </a:p>
          <a:p>
            <a:pPr algn="l">
              <a:defRPr sz="3600">
                <a:latin typeface="Meiryo UI"/>
                <a:ea typeface="Meiryo UI"/>
                <a:cs typeface="Meiryo UI"/>
                <a:sym typeface="Meiryo UI"/>
              </a:defRPr>
            </a:pPr>
            <a:r>
              <a:rPr sz="1108" dirty="0"/>
              <a:t>AIを開発、2018年度に２つの区役所</a:t>
            </a:r>
            <a:endParaRPr lang="en-US" sz="1108" dirty="0"/>
          </a:p>
          <a:p>
            <a:pPr algn="l">
              <a:defRPr sz="3600">
                <a:latin typeface="Meiryo UI"/>
                <a:ea typeface="Meiryo UI"/>
                <a:cs typeface="Meiryo UI"/>
                <a:sym typeface="Meiryo UI"/>
              </a:defRPr>
            </a:pPr>
            <a:r>
              <a:rPr sz="1108" dirty="0" err="1"/>
              <a:t>でモデル運用を経て評価を実施し</a:t>
            </a:r>
            <a:r>
              <a:rPr sz="1108" dirty="0"/>
              <a:t>、</a:t>
            </a:r>
            <a:endParaRPr lang="en-US" sz="1108" dirty="0"/>
          </a:p>
          <a:p>
            <a:pPr algn="l">
              <a:defRPr sz="3600">
                <a:latin typeface="Meiryo UI"/>
                <a:ea typeface="Meiryo UI"/>
                <a:cs typeface="Meiryo UI"/>
                <a:sym typeface="Meiryo UI"/>
              </a:defRPr>
            </a:pPr>
            <a:r>
              <a:rPr sz="1108" dirty="0"/>
              <a:t>2019年度からの24区への展開を</a:t>
            </a:r>
            <a:endParaRPr lang="en-US" sz="1108" dirty="0"/>
          </a:p>
          <a:p>
            <a:pPr algn="l">
              <a:defRPr sz="3600">
                <a:latin typeface="Meiryo UI"/>
                <a:ea typeface="Meiryo UI"/>
                <a:cs typeface="Meiryo UI"/>
                <a:sym typeface="Meiryo UI"/>
              </a:defRPr>
            </a:pPr>
            <a:r>
              <a:rPr sz="1108" dirty="0" err="1"/>
              <a:t>検討する</a:t>
            </a:r>
            <a:r>
              <a:rPr sz="1108" dirty="0"/>
              <a:t>。</a:t>
            </a:r>
          </a:p>
        </p:txBody>
      </p:sp>
      <p:cxnSp>
        <p:nvCxnSpPr>
          <p:cNvPr id="3" name="直線コネクタ 2"/>
          <p:cNvCxnSpPr/>
          <p:nvPr/>
        </p:nvCxnSpPr>
        <p:spPr>
          <a:xfrm flipH="1">
            <a:off x="2102882" y="3099026"/>
            <a:ext cx="71136" cy="293419"/>
          </a:xfrm>
          <a:prstGeom prst="line">
            <a:avLst/>
          </a:prstGeom>
          <a:noFill/>
          <a:ln w="34925" cap="flat">
            <a:solidFill>
              <a:srgbClr val="59606D"/>
            </a:solidFill>
            <a:prstDash val="solid"/>
            <a:round/>
          </a:ln>
          <a:effectLst/>
          <a:sp3d/>
        </p:spPr>
        <p:style>
          <a:lnRef idx="0">
            <a:scrgbClr r="0" g="0" b="0"/>
          </a:lnRef>
          <a:fillRef idx="0">
            <a:scrgbClr r="0" g="0" b="0"/>
          </a:fillRef>
          <a:effectRef idx="0">
            <a:scrgbClr r="0" g="0" b="0"/>
          </a:effectRef>
          <a:fontRef idx="none"/>
        </p:style>
      </p:cxnSp>
      <p:sp>
        <p:nvSpPr>
          <p:cNvPr id="23" name="正方形/長方形 9"/>
          <p:cNvSpPr txBox="1"/>
          <p:nvPr/>
        </p:nvSpPr>
        <p:spPr>
          <a:xfrm>
            <a:off x="5565880" y="3390383"/>
            <a:ext cx="2407445" cy="71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073" tIns="14073" rIns="14073" bIns="14073">
            <a:spAutoFit/>
          </a:bodyPr>
          <a:lstStyle/>
          <a:p>
            <a:pPr marL="111120" indent="-111120">
              <a:buSzPct val="100000"/>
              <a:buFontTx/>
              <a:buChar char="•"/>
              <a:defRPr sz="3600">
                <a:latin typeface="Meiryo UI"/>
                <a:ea typeface="Meiryo UI"/>
                <a:cs typeface="Meiryo UI"/>
                <a:sym typeface="Meiryo UI"/>
              </a:defRPr>
            </a:pPr>
            <a:r>
              <a:rPr lang="ja-JP" altLang="en-US" sz="1108" dirty="0" smtClean="0"/>
              <a:t>音声</a:t>
            </a:r>
            <a:r>
              <a:rPr lang="ja-JP" altLang="en-US" sz="1108" dirty="0"/>
              <a:t>認識</a:t>
            </a:r>
            <a:r>
              <a:rPr lang="en-US" altLang="ja-JP" sz="1108" dirty="0"/>
              <a:t>AI</a:t>
            </a:r>
            <a:r>
              <a:rPr lang="ja-JP" altLang="en-US" sz="1108" dirty="0"/>
              <a:t>を導入し、会議録等の作成支援を行い、職員の業務負担の軽減を図る。</a:t>
            </a:r>
          </a:p>
          <a:p>
            <a:pPr marL="111120" indent="-111120">
              <a:buSzPct val="100000"/>
              <a:buFontTx/>
              <a:buChar char="•"/>
              <a:defRPr sz="3600">
                <a:latin typeface="Meiryo UI"/>
                <a:ea typeface="Meiryo UI"/>
                <a:cs typeface="Meiryo UI"/>
                <a:sym typeface="Meiryo UI"/>
              </a:defRPr>
            </a:pPr>
            <a:endParaRPr sz="1108" dirty="0"/>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361</a:t>
            </a:fld>
            <a:endParaRPr lang="ja-JP" altLang="en-US"/>
          </a:p>
        </p:txBody>
      </p:sp>
    </p:spTree>
    <p:extLst>
      <p:ext uri="{BB962C8B-B14F-4D97-AF65-F5344CB8AC3E}">
        <p14:creationId xmlns:p14="http://schemas.microsoft.com/office/powerpoint/2010/main" val="301228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下矢印 8"/>
          <p:cNvSpPr/>
          <p:nvPr/>
        </p:nvSpPr>
        <p:spPr>
          <a:xfrm rot="10800000">
            <a:off x="5884394" y="3987710"/>
            <a:ext cx="1397621" cy="3532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DFF7D7"/>
          </a:solidFill>
          <a:ln w="12700">
            <a:miter lim="400000"/>
          </a:ln>
        </p:spPr>
        <p:txBody>
          <a:bodyPr lIns="25257" tIns="25257" rIns="25257" bIns="25257" anchor="ctr"/>
          <a:lstStyle/>
          <a:p>
            <a:pPr>
              <a:defRPr sz="8000"/>
            </a:pPr>
            <a:endParaRPr sz="2463"/>
          </a:p>
        </p:txBody>
      </p:sp>
      <p:sp>
        <p:nvSpPr>
          <p:cNvPr id="377" name="正方形/長方形 3"/>
          <p:cNvSpPr/>
          <p:nvPr/>
        </p:nvSpPr>
        <p:spPr>
          <a:xfrm>
            <a:off x="926793" y="1964764"/>
            <a:ext cx="2963234" cy="2254885"/>
          </a:xfrm>
          <a:prstGeom prst="rect">
            <a:avLst/>
          </a:prstGeom>
          <a:solidFill>
            <a:srgbClr val="DFF7D7"/>
          </a:solidFill>
          <a:ln w="9525">
            <a:solidFill>
              <a:srgbClr val="000000"/>
            </a:solidFill>
          </a:ln>
        </p:spPr>
        <p:txBody>
          <a:bodyPr lIns="25257" tIns="25257" rIns="25257" bIns="25257" anchor="ctr"/>
          <a:lstStyle/>
          <a:p>
            <a:pPr>
              <a:defRPr sz="8000"/>
            </a:pPr>
            <a:endParaRPr sz="2463"/>
          </a:p>
        </p:txBody>
      </p:sp>
      <p:sp>
        <p:nvSpPr>
          <p:cNvPr id="378" name="正方形/長方形 188"/>
          <p:cNvSpPr/>
          <p:nvPr/>
        </p:nvSpPr>
        <p:spPr>
          <a:xfrm>
            <a:off x="4989909" y="1968487"/>
            <a:ext cx="3214589" cy="2255792"/>
          </a:xfrm>
          <a:prstGeom prst="rect">
            <a:avLst/>
          </a:prstGeom>
          <a:solidFill>
            <a:srgbClr val="DFF7D7"/>
          </a:solidFill>
          <a:ln w="9525">
            <a:solidFill>
              <a:srgbClr val="000000"/>
            </a:solidFill>
          </a:ln>
        </p:spPr>
        <p:txBody>
          <a:bodyPr lIns="25257" tIns="25257" rIns="25257" bIns="25257" anchor="ctr"/>
          <a:lstStyle/>
          <a:p>
            <a:pPr>
              <a:defRPr sz="8000"/>
            </a:pPr>
            <a:endParaRPr sz="2463"/>
          </a:p>
        </p:txBody>
      </p:sp>
      <p:sp>
        <p:nvSpPr>
          <p:cNvPr id="379" name="ホームベース 155"/>
          <p:cNvSpPr/>
          <p:nvPr/>
        </p:nvSpPr>
        <p:spPr>
          <a:xfrm>
            <a:off x="4020224" y="2299111"/>
            <a:ext cx="957010" cy="1594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90" y="0"/>
                </a:lnTo>
                <a:lnTo>
                  <a:pt x="21600" y="10800"/>
                </a:lnTo>
                <a:lnTo>
                  <a:pt x="13290" y="21600"/>
                </a:lnTo>
                <a:lnTo>
                  <a:pt x="0" y="21600"/>
                </a:lnTo>
                <a:close/>
              </a:path>
            </a:pathLst>
          </a:custGeom>
          <a:solidFill>
            <a:srgbClr val="CCFF99"/>
          </a:solidFill>
          <a:ln>
            <a:solidFill>
              <a:srgbClr val="FFA295"/>
            </a:solidFill>
          </a:ln>
          <a:effectLst>
            <a:outerShdw blurRad="50800" dist="101600" dir="2700000" rotWithShape="0">
              <a:srgbClr val="000000">
                <a:alpha val="40000"/>
              </a:srgbClr>
            </a:outerShdw>
          </a:effectLst>
        </p:spPr>
        <p:txBody>
          <a:bodyPr lIns="25257" tIns="25257" rIns="25257" bIns="25257" anchor="ctr"/>
          <a:lstStyle/>
          <a:p>
            <a:pPr defTabSz="281504">
              <a:defRPr sz="4800" b="1">
                <a:latin typeface="Meiryo UI"/>
                <a:ea typeface="Meiryo UI"/>
                <a:cs typeface="Meiryo UI"/>
                <a:sym typeface="Meiryo UI"/>
              </a:defRPr>
            </a:pPr>
            <a:endParaRPr sz="1478"/>
          </a:p>
        </p:txBody>
      </p:sp>
      <p:sp>
        <p:nvSpPr>
          <p:cNvPr id="380" name="円/楕円 7"/>
          <p:cNvSpPr/>
          <p:nvPr/>
        </p:nvSpPr>
        <p:spPr>
          <a:xfrm>
            <a:off x="3320451" y="2604992"/>
            <a:ext cx="2275616" cy="787001"/>
          </a:xfrm>
          <a:prstGeom prst="ellipse">
            <a:avLst/>
          </a:prstGeom>
          <a:solidFill>
            <a:srgbClr val="928104">
              <a:alpha val="30000"/>
            </a:srgbClr>
          </a:solidFill>
          <a:ln w="12700">
            <a:miter lim="400000"/>
          </a:ln>
        </p:spPr>
        <p:txBody>
          <a:bodyPr lIns="25257" tIns="25257" rIns="25257" bIns="25257" anchor="ctr"/>
          <a:lstStyle/>
          <a:p>
            <a:pPr>
              <a:defRPr sz="8000"/>
            </a:pPr>
            <a:endParaRPr sz="2463"/>
          </a:p>
        </p:txBody>
      </p:sp>
      <p:sp>
        <p:nvSpPr>
          <p:cNvPr id="381" name="正方形/長方形 6"/>
          <p:cNvSpPr/>
          <p:nvPr/>
        </p:nvSpPr>
        <p:spPr>
          <a:xfrm>
            <a:off x="933673" y="4318013"/>
            <a:ext cx="7280215" cy="2245537"/>
          </a:xfrm>
          <a:prstGeom prst="rect">
            <a:avLst/>
          </a:prstGeom>
          <a:solidFill>
            <a:srgbClr val="DFF7D7"/>
          </a:solidFill>
          <a:ln w="12700">
            <a:miter lim="400000"/>
          </a:ln>
        </p:spPr>
        <p:txBody>
          <a:bodyPr lIns="25257" tIns="25257" rIns="25257" bIns="25257" anchor="ctr"/>
          <a:lstStyle/>
          <a:p>
            <a:pPr>
              <a:defRPr sz="8000"/>
            </a:pPr>
            <a:endParaRPr sz="2463"/>
          </a:p>
        </p:txBody>
      </p:sp>
      <p:grpSp>
        <p:nvGrpSpPr>
          <p:cNvPr id="387" name="グループ化 91"/>
          <p:cNvGrpSpPr/>
          <p:nvPr/>
        </p:nvGrpSpPr>
        <p:grpSpPr>
          <a:xfrm>
            <a:off x="1118877" y="2283009"/>
            <a:ext cx="2298599" cy="1210723"/>
            <a:chOff x="-1" y="0"/>
            <a:chExt cx="7467253" cy="3933166"/>
          </a:xfrm>
        </p:grpSpPr>
        <p:sp>
          <p:nvSpPr>
            <p:cNvPr id="384" name="平行四辺形 152"/>
            <p:cNvSpPr/>
            <p:nvPr/>
          </p:nvSpPr>
          <p:spPr>
            <a:xfrm>
              <a:off x="-2" y="1168746"/>
              <a:ext cx="7441916" cy="2719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3" y="0"/>
                  </a:lnTo>
                  <a:lnTo>
                    <a:pt x="21600" y="0"/>
                  </a:lnTo>
                  <a:lnTo>
                    <a:pt x="16197" y="21600"/>
                  </a:lnTo>
                  <a:close/>
                </a:path>
              </a:pathLst>
            </a:custGeom>
            <a:blipFill rotWithShape="1">
              <a:blip r:embed="rId2"/>
              <a:srcRect/>
              <a:tile tx="0" ty="0" sx="100000" sy="100000" flip="none" algn="tl"/>
            </a:blipFill>
            <a:ln w="9525" cap="flat">
              <a:solidFill>
                <a:srgbClr val="808080"/>
              </a:solidFill>
              <a:prstDash val="solid"/>
              <a:round/>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sp>
          <p:nvSpPr>
            <p:cNvPr id="385" name="フローチャート: 処理 153"/>
            <p:cNvSpPr/>
            <p:nvPr/>
          </p:nvSpPr>
          <p:spPr>
            <a:xfrm>
              <a:off x="1569828" y="-1"/>
              <a:ext cx="5897425" cy="1164949"/>
            </a:xfrm>
            <a:prstGeom prst="rect">
              <a:avLst/>
            </a:prstGeom>
            <a:solidFill>
              <a:srgbClr val="FEF9D6"/>
            </a:solidFill>
            <a:ln w="9525" cap="flat">
              <a:solidFill>
                <a:srgbClr val="808080"/>
              </a:solidFill>
              <a:prstDash val="solid"/>
              <a:round/>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sp>
          <p:nvSpPr>
            <p:cNvPr id="386" name="平行四辺形 154"/>
            <p:cNvSpPr/>
            <p:nvPr/>
          </p:nvSpPr>
          <p:spPr>
            <a:xfrm rot="5400000" flipH="1">
              <a:off x="-1173873" y="1204629"/>
              <a:ext cx="3928158" cy="15289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165" y="0"/>
                  </a:lnTo>
                  <a:lnTo>
                    <a:pt x="21600" y="0"/>
                  </a:lnTo>
                  <a:lnTo>
                    <a:pt x="9435" y="21600"/>
                  </a:lnTo>
                  <a:close/>
                </a:path>
              </a:pathLst>
            </a:custGeom>
            <a:solidFill>
              <a:srgbClr val="FEF9D6"/>
            </a:solidFill>
            <a:ln w="9525" cap="flat">
              <a:solidFill>
                <a:srgbClr val="808080"/>
              </a:solidFill>
              <a:prstDash val="solid"/>
              <a:round/>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grpSp>
      <p:grpSp>
        <p:nvGrpSpPr>
          <p:cNvPr id="397" name="グループ化 92"/>
          <p:cNvGrpSpPr/>
          <p:nvPr/>
        </p:nvGrpSpPr>
        <p:grpSpPr>
          <a:xfrm>
            <a:off x="1764063" y="2495834"/>
            <a:ext cx="573212" cy="339874"/>
            <a:chOff x="0" y="-1"/>
            <a:chExt cx="1862140" cy="1104117"/>
          </a:xfrm>
        </p:grpSpPr>
        <p:grpSp>
          <p:nvGrpSpPr>
            <p:cNvPr id="395" name="グループ化 147"/>
            <p:cNvGrpSpPr/>
            <p:nvPr/>
          </p:nvGrpSpPr>
          <p:grpSpPr>
            <a:xfrm>
              <a:off x="27983" y="-2"/>
              <a:ext cx="1805152" cy="1104119"/>
              <a:chOff x="-1" y="-1"/>
              <a:chExt cx="1805150" cy="1104117"/>
            </a:xfrm>
          </p:grpSpPr>
          <p:grpSp>
            <p:nvGrpSpPr>
              <p:cNvPr id="392" name="直方体 149"/>
              <p:cNvGrpSpPr/>
              <p:nvPr/>
            </p:nvGrpSpPr>
            <p:grpSpPr>
              <a:xfrm>
                <a:off x="-2" y="648929"/>
                <a:ext cx="1805152" cy="455188"/>
                <a:chOff x="0" y="0"/>
                <a:chExt cx="1805150" cy="455186"/>
              </a:xfrm>
            </p:grpSpPr>
            <p:sp>
              <p:nvSpPr>
                <p:cNvPr id="388" name="図形"/>
                <p:cNvSpPr/>
                <p:nvPr/>
              </p:nvSpPr>
              <p:spPr>
                <a:xfrm>
                  <a:off x="-1" y="0"/>
                  <a:ext cx="1805152" cy="455186"/>
                </a:xfrm>
                <a:custGeom>
                  <a:avLst/>
                  <a:gdLst/>
                  <a:ahLst/>
                  <a:cxnLst>
                    <a:cxn ang="0">
                      <a:pos x="wd2" y="hd2"/>
                    </a:cxn>
                    <a:cxn ang="5400000">
                      <a:pos x="wd2" y="hd2"/>
                    </a:cxn>
                    <a:cxn ang="10800000">
                      <a:pos x="wd2" y="hd2"/>
                    </a:cxn>
                    <a:cxn ang="16200000">
                      <a:pos x="wd2" y="hd2"/>
                    </a:cxn>
                  </a:cxnLst>
                  <a:rect l="0" t="0" r="r" b="b"/>
                  <a:pathLst>
                    <a:path w="21600" h="21600" extrusionOk="0">
                      <a:moveTo>
                        <a:pt x="0" y="6895"/>
                      </a:moveTo>
                      <a:lnTo>
                        <a:pt x="1739" y="0"/>
                      </a:lnTo>
                      <a:lnTo>
                        <a:pt x="21600" y="0"/>
                      </a:lnTo>
                      <a:lnTo>
                        <a:pt x="21600" y="14705"/>
                      </a:lnTo>
                      <a:lnTo>
                        <a:pt x="19861"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389" name="図形"/>
                <p:cNvSpPr/>
                <p:nvPr/>
              </p:nvSpPr>
              <p:spPr>
                <a:xfrm>
                  <a:off x="1659853" y="0"/>
                  <a:ext cx="145298" cy="455186"/>
                </a:xfrm>
                <a:custGeom>
                  <a:avLst/>
                  <a:gdLst/>
                  <a:ahLst/>
                  <a:cxnLst>
                    <a:cxn ang="0">
                      <a:pos x="wd2" y="hd2"/>
                    </a:cxn>
                    <a:cxn ang="5400000">
                      <a:pos x="wd2" y="hd2"/>
                    </a:cxn>
                    <a:cxn ang="10800000">
                      <a:pos x="wd2" y="hd2"/>
                    </a:cxn>
                    <a:cxn ang="16200000">
                      <a:pos x="wd2" y="hd2"/>
                    </a:cxn>
                  </a:cxnLst>
                  <a:rect l="0" t="0" r="r" b="b"/>
                  <a:pathLst>
                    <a:path w="21600" h="21600" extrusionOk="0">
                      <a:moveTo>
                        <a:pt x="0" y="6895"/>
                      </a:moveTo>
                      <a:lnTo>
                        <a:pt x="21600" y="0"/>
                      </a:lnTo>
                      <a:lnTo>
                        <a:pt x="21600" y="14705"/>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390" name="図形"/>
                <p:cNvSpPr/>
                <p:nvPr/>
              </p:nvSpPr>
              <p:spPr>
                <a:xfrm>
                  <a:off x="-1" y="-1"/>
                  <a:ext cx="1805152" cy="1452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39" y="0"/>
                      </a:lnTo>
                      <a:lnTo>
                        <a:pt x="21600" y="0"/>
                      </a:lnTo>
                      <a:lnTo>
                        <a:pt x="19861"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391" name="図形"/>
                <p:cNvSpPr/>
                <p:nvPr/>
              </p:nvSpPr>
              <p:spPr>
                <a:xfrm>
                  <a:off x="-1" y="0"/>
                  <a:ext cx="1805152" cy="455186"/>
                </a:xfrm>
                <a:custGeom>
                  <a:avLst/>
                  <a:gdLst/>
                  <a:ahLst/>
                  <a:cxnLst>
                    <a:cxn ang="0">
                      <a:pos x="wd2" y="hd2"/>
                    </a:cxn>
                    <a:cxn ang="5400000">
                      <a:pos x="wd2" y="hd2"/>
                    </a:cxn>
                    <a:cxn ang="10800000">
                      <a:pos x="wd2" y="hd2"/>
                    </a:cxn>
                    <a:cxn ang="16200000">
                      <a:pos x="wd2" y="hd2"/>
                    </a:cxn>
                  </a:cxnLst>
                  <a:rect l="0" t="0" r="r" b="b"/>
                  <a:pathLst>
                    <a:path w="21600" h="21600" extrusionOk="0">
                      <a:moveTo>
                        <a:pt x="0" y="6895"/>
                      </a:moveTo>
                      <a:lnTo>
                        <a:pt x="1739" y="0"/>
                      </a:lnTo>
                      <a:lnTo>
                        <a:pt x="21600" y="0"/>
                      </a:lnTo>
                      <a:lnTo>
                        <a:pt x="21600" y="14705"/>
                      </a:lnTo>
                      <a:lnTo>
                        <a:pt x="19861" y="21600"/>
                      </a:lnTo>
                      <a:lnTo>
                        <a:pt x="0" y="21600"/>
                      </a:lnTo>
                      <a:close/>
                      <a:moveTo>
                        <a:pt x="0" y="6895"/>
                      </a:moveTo>
                      <a:lnTo>
                        <a:pt x="19861" y="6895"/>
                      </a:lnTo>
                      <a:lnTo>
                        <a:pt x="21600" y="0"/>
                      </a:lnTo>
                      <a:moveTo>
                        <a:pt x="19861" y="6895"/>
                      </a:moveTo>
                      <a:lnTo>
                        <a:pt x="19861"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pic>
            <p:nvPicPr>
              <p:cNvPr id="393" name="Picture 26" descr="Picture 26"/>
              <p:cNvPicPr>
                <a:picLocks noChangeAspect="1"/>
              </p:cNvPicPr>
              <p:nvPr/>
            </p:nvPicPr>
            <p:blipFill>
              <a:blip r:embed="rId3">
                <a:extLst/>
              </a:blip>
              <a:stretch>
                <a:fillRect/>
              </a:stretch>
            </p:blipFill>
            <p:spPr>
              <a:xfrm>
                <a:off x="166574" y="-2"/>
                <a:ext cx="816363" cy="823408"/>
              </a:xfrm>
              <a:prstGeom prst="rect">
                <a:avLst/>
              </a:prstGeom>
              <a:ln w="12700" cap="flat">
                <a:noFill/>
                <a:miter lim="400000"/>
              </a:ln>
              <a:effectLst/>
            </p:spPr>
          </p:pic>
          <p:pic>
            <p:nvPicPr>
              <p:cNvPr id="394" name="Picture 26" descr="Picture 26"/>
              <p:cNvPicPr>
                <a:picLocks noChangeAspect="1"/>
              </p:cNvPicPr>
              <p:nvPr/>
            </p:nvPicPr>
            <p:blipFill>
              <a:blip r:embed="rId3">
                <a:extLst/>
              </a:blip>
              <a:stretch>
                <a:fillRect/>
              </a:stretch>
            </p:blipFill>
            <p:spPr>
              <a:xfrm>
                <a:off x="898436" y="-2"/>
                <a:ext cx="816364" cy="823408"/>
              </a:xfrm>
              <a:prstGeom prst="rect">
                <a:avLst/>
              </a:prstGeom>
              <a:ln w="12700" cap="flat">
                <a:noFill/>
                <a:miter lim="400000"/>
              </a:ln>
              <a:effectLst/>
            </p:spPr>
          </p:pic>
        </p:grpSp>
        <p:sp>
          <p:nvSpPr>
            <p:cNvPr id="396" name="正方形/長方形 148"/>
            <p:cNvSpPr/>
            <p:nvPr/>
          </p:nvSpPr>
          <p:spPr>
            <a:xfrm>
              <a:off x="-1" y="28269"/>
              <a:ext cx="1862141" cy="1075844"/>
            </a:xfrm>
            <a:prstGeom prst="rect">
              <a:avLst/>
            </a:prstGeom>
            <a:solidFill>
              <a:srgbClr val="FFFFFF">
                <a:alpha val="50195"/>
              </a:srgbClr>
            </a:solidFill>
            <a:ln w="12700" cap="flat">
              <a:noFill/>
              <a:miter lim="400000"/>
            </a:ln>
            <a:effectLst/>
          </p:spPr>
          <p:txBody>
            <a:bodyPr wrap="square" lIns="25257" tIns="25257" rIns="25257" bIns="25257" numCol="1" anchor="ctr">
              <a:noAutofit/>
            </a:bodyPr>
            <a:lstStyle/>
            <a:p>
              <a:pPr defTabSz="281504">
                <a:lnSpc>
                  <a:spcPct val="90000"/>
                </a:lnSpc>
                <a:spcBef>
                  <a:spcPts val="831"/>
                </a:spcBef>
                <a:defRPr sz="900">
                  <a:latin typeface="游ゴシック"/>
                  <a:ea typeface="游ゴシック"/>
                  <a:cs typeface="游ゴシック"/>
                  <a:sym typeface="游ゴシック"/>
                </a:defRPr>
              </a:pPr>
              <a:endParaRPr sz="277"/>
            </a:p>
          </p:txBody>
        </p:sp>
      </p:grpSp>
      <p:pic>
        <p:nvPicPr>
          <p:cNvPr id="398" name="図 93" descr="図 93"/>
          <p:cNvPicPr>
            <a:picLocks noChangeAspect="1"/>
          </p:cNvPicPr>
          <p:nvPr/>
        </p:nvPicPr>
        <p:blipFill>
          <a:blip r:embed="rId4">
            <a:extLst/>
          </a:blip>
          <a:stretch>
            <a:fillRect/>
          </a:stretch>
        </p:blipFill>
        <p:spPr>
          <a:xfrm flipV="1">
            <a:off x="1687032" y="3330946"/>
            <a:ext cx="459607" cy="121659"/>
          </a:xfrm>
          <a:prstGeom prst="rect">
            <a:avLst/>
          </a:prstGeom>
          <a:ln w="12700">
            <a:miter lim="400000"/>
          </a:ln>
        </p:spPr>
      </p:pic>
      <p:pic>
        <p:nvPicPr>
          <p:cNvPr id="399" name="図 94" descr="図 94"/>
          <p:cNvPicPr>
            <a:picLocks noChangeAspect="1"/>
          </p:cNvPicPr>
          <p:nvPr/>
        </p:nvPicPr>
        <p:blipFill>
          <a:blip r:embed="rId4">
            <a:extLst/>
          </a:blip>
          <a:stretch>
            <a:fillRect/>
          </a:stretch>
        </p:blipFill>
        <p:spPr>
          <a:xfrm flipV="1">
            <a:off x="2186195" y="3334767"/>
            <a:ext cx="459607" cy="121659"/>
          </a:xfrm>
          <a:prstGeom prst="rect">
            <a:avLst/>
          </a:prstGeom>
          <a:ln w="12700">
            <a:miter lim="400000"/>
          </a:ln>
        </p:spPr>
      </p:pic>
      <p:pic>
        <p:nvPicPr>
          <p:cNvPr id="400" name="Picture 28" descr="Picture 28"/>
          <p:cNvPicPr>
            <a:picLocks noChangeAspect="1"/>
          </p:cNvPicPr>
          <p:nvPr/>
        </p:nvPicPr>
        <p:blipFill>
          <a:blip r:embed="rId5">
            <a:extLst/>
          </a:blip>
          <a:stretch>
            <a:fillRect/>
          </a:stretch>
        </p:blipFill>
        <p:spPr>
          <a:xfrm>
            <a:off x="1842782" y="3214384"/>
            <a:ext cx="136025" cy="205488"/>
          </a:xfrm>
          <a:prstGeom prst="rect">
            <a:avLst/>
          </a:prstGeom>
          <a:ln w="12700">
            <a:miter lim="400000"/>
          </a:ln>
        </p:spPr>
      </p:pic>
      <p:pic>
        <p:nvPicPr>
          <p:cNvPr id="401" name="図 96" descr="図 96"/>
          <p:cNvPicPr>
            <a:picLocks noChangeAspect="1"/>
          </p:cNvPicPr>
          <p:nvPr/>
        </p:nvPicPr>
        <p:blipFill>
          <a:blip r:embed="rId6">
            <a:extLst/>
          </a:blip>
          <a:stretch>
            <a:fillRect/>
          </a:stretch>
        </p:blipFill>
        <p:spPr>
          <a:xfrm>
            <a:off x="2441321" y="2485564"/>
            <a:ext cx="520782" cy="341238"/>
          </a:xfrm>
          <a:prstGeom prst="rect">
            <a:avLst/>
          </a:prstGeom>
          <a:ln w="12700">
            <a:miter lim="400000"/>
          </a:ln>
        </p:spPr>
      </p:pic>
      <p:grpSp>
        <p:nvGrpSpPr>
          <p:cNvPr id="445" name="グループ化 97"/>
          <p:cNvGrpSpPr/>
          <p:nvPr/>
        </p:nvGrpSpPr>
        <p:grpSpPr>
          <a:xfrm>
            <a:off x="1457659" y="2706986"/>
            <a:ext cx="905792" cy="444212"/>
            <a:chOff x="-1" y="-1"/>
            <a:chExt cx="2942566" cy="1443071"/>
          </a:xfrm>
        </p:grpSpPr>
        <p:pic>
          <p:nvPicPr>
            <p:cNvPr id="402" name="Picture 14" descr="Picture 14"/>
            <p:cNvPicPr>
              <a:picLocks noChangeAspect="1"/>
            </p:cNvPicPr>
            <p:nvPr/>
          </p:nvPicPr>
          <p:blipFill>
            <a:blip r:embed="rId7">
              <a:extLst/>
            </a:blip>
            <a:stretch>
              <a:fillRect/>
            </a:stretch>
          </p:blipFill>
          <p:spPr>
            <a:xfrm>
              <a:off x="393015" y="-2"/>
              <a:ext cx="705039" cy="711124"/>
            </a:xfrm>
            <a:prstGeom prst="rect">
              <a:avLst/>
            </a:prstGeom>
            <a:ln w="12700" cap="flat">
              <a:noFill/>
              <a:miter lim="400000"/>
            </a:ln>
            <a:effectLst/>
          </p:spPr>
        </p:pic>
        <p:pic>
          <p:nvPicPr>
            <p:cNvPr id="403" name="Picture 14" descr="Picture 14"/>
            <p:cNvPicPr>
              <a:picLocks noChangeAspect="1"/>
            </p:cNvPicPr>
            <p:nvPr/>
          </p:nvPicPr>
          <p:blipFill>
            <a:blip r:embed="rId7">
              <a:extLst/>
            </a:blip>
            <a:stretch>
              <a:fillRect/>
            </a:stretch>
          </p:blipFill>
          <p:spPr>
            <a:xfrm>
              <a:off x="1148434" y="-2"/>
              <a:ext cx="705040" cy="711124"/>
            </a:xfrm>
            <a:prstGeom prst="rect">
              <a:avLst/>
            </a:prstGeom>
            <a:ln w="12700" cap="flat">
              <a:noFill/>
              <a:miter lim="400000"/>
            </a:ln>
            <a:effectLst/>
          </p:spPr>
        </p:pic>
        <p:pic>
          <p:nvPicPr>
            <p:cNvPr id="404" name="Picture 14" descr="Picture 14"/>
            <p:cNvPicPr>
              <a:picLocks noChangeAspect="1"/>
            </p:cNvPicPr>
            <p:nvPr/>
          </p:nvPicPr>
          <p:blipFill>
            <a:blip r:embed="rId7">
              <a:extLst/>
            </a:blip>
            <a:stretch>
              <a:fillRect/>
            </a:stretch>
          </p:blipFill>
          <p:spPr>
            <a:xfrm>
              <a:off x="1955553" y="-2"/>
              <a:ext cx="705040" cy="711124"/>
            </a:xfrm>
            <a:prstGeom prst="rect">
              <a:avLst/>
            </a:prstGeom>
            <a:ln w="12700" cap="flat">
              <a:noFill/>
              <a:miter lim="400000"/>
            </a:ln>
            <a:effectLst/>
          </p:spPr>
        </p:pic>
        <p:grpSp>
          <p:nvGrpSpPr>
            <p:cNvPr id="409" name="直方体 123"/>
            <p:cNvGrpSpPr/>
            <p:nvPr/>
          </p:nvGrpSpPr>
          <p:grpSpPr>
            <a:xfrm>
              <a:off x="-2" y="635646"/>
              <a:ext cx="2942567" cy="474087"/>
              <a:chOff x="0" y="0"/>
              <a:chExt cx="2942566" cy="474086"/>
            </a:xfrm>
          </p:grpSpPr>
          <p:sp>
            <p:nvSpPr>
              <p:cNvPr id="405" name="図形"/>
              <p:cNvSpPr/>
              <p:nvPr/>
            </p:nvSpPr>
            <p:spPr>
              <a:xfrm>
                <a:off x="-1" y="-1"/>
                <a:ext cx="2942567" cy="474087"/>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1349" y="0"/>
                    </a:lnTo>
                    <a:lnTo>
                      <a:pt x="21600" y="0"/>
                    </a:lnTo>
                    <a:lnTo>
                      <a:pt x="21600" y="13228"/>
                    </a:lnTo>
                    <a:lnTo>
                      <a:pt x="20251"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06" name="図形"/>
              <p:cNvSpPr/>
              <p:nvPr/>
            </p:nvSpPr>
            <p:spPr>
              <a:xfrm>
                <a:off x="2758807" y="-1"/>
                <a:ext cx="183757" cy="474087"/>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21600" y="0"/>
                    </a:lnTo>
                    <a:lnTo>
                      <a:pt x="21600" y="132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07" name="図形"/>
              <p:cNvSpPr/>
              <p:nvPr/>
            </p:nvSpPr>
            <p:spPr>
              <a:xfrm>
                <a:off x="-1" y="-1"/>
                <a:ext cx="2942567" cy="1837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49" y="0"/>
                    </a:lnTo>
                    <a:lnTo>
                      <a:pt x="21600" y="0"/>
                    </a:lnTo>
                    <a:lnTo>
                      <a:pt x="20251"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08" name="図形"/>
              <p:cNvSpPr/>
              <p:nvPr/>
            </p:nvSpPr>
            <p:spPr>
              <a:xfrm>
                <a:off x="-1" y="-1"/>
                <a:ext cx="2942567" cy="474087"/>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1349" y="0"/>
                    </a:lnTo>
                    <a:lnTo>
                      <a:pt x="21600" y="0"/>
                    </a:lnTo>
                    <a:lnTo>
                      <a:pt x="21600" y="13228"/>
                    </a:lnTo>
                    <a:lnTo>
                      <a:pt x="20251" y="21600"/>
                    </a:lnTo>
                    <a:lnTo>
                      <a:pt x="0" y="21600"/>
                    </a:lnTo>
                    <a:close/>
                    <a:moveTo>
                      <a:pt x="0" y="8372"/>
                    </a:moveTo>
                    <a:lnTo>
                      <a:pt x="20251" y="8372"/>
                    </a:lnTo>
                    <a:lnTo>
                      <a:pt x="21600" y="0"/>
                    </a:lnTo>
                    <a:moveTo>
                      <a:pt x="20251" y="8372"/>
                    </a:moveTo>
                    <a:lnTo>
                      <a:pt x="20251"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14" name="直方体 124"/>
            <p:cNvGrpSpPr/>
            <p:nvPr/>
          </p:nvGrpSpPr>
          <p:grpSpPr>
            <a:xfrm>
              <a:off x="981670" y="124528"/>
              <a:ext cx="203193" cy="671620"/>
              <a:chOff x="-1" y="-1"/>
              <a:chExt cx="203192" cy="671619"/>
            </a:xfrm>
          </p:grpSpPr>
          <p:sp>
            <p:nvSpPr>
              <p:cNvPr id="410" name="図形"/>
              <p:cNvSpPr/>
              <p:nvPr/>
            </p:nvSpPr>
            <p:spPr>
              <a:xfrm>
                <a:off x="-2" y="-2"/>
                <a:ext cx="203194"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11" name="図形"/>
              <p:cNvSpPr/>
              <p:nvPr/>
            </p:nvSpPr>
            <p:spPr>
              <a:xfrm>
                <a:off x="51714" y="-2"/>
                <a:ext cx="151478"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21600" y="0"/>
                    </a:lnTo>
                    <a:lnTo>
                      <a:pt x="21600" y="167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12" name="図形"/>
              <p:cNvSpPr/>
              <p:nvPr/>
            </p:nvSpPr>
            <p:spPr>
              <a:xfrm>
                <a:off x="-2" y="-1"/>
                <a:ext cx="203194" cy="1514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102" y="0"/>
                    </a:lnTo>
                    <a:lnTo>
                      <a:pt x="21600" y="0"/>
                    </a:lnTo>
                    <a:lnTo>
                      <a:pt x="54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13" name="図形"/>
              <p:cNvSpPr/>
              <p:nvPr/>
            </p:nvSpPr>
            <p:spPr>
              <a:xfrm>
                <a:off x="-2" y="-2"/>
                <a:ext cx="203194"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moveTo>
                      <a:pt x="0" y="4872"/>
                    </a:moveTo>
                    <a:lnTo>
                      <a:pt x="5498" y="4872"/>
                    </a:lnTo>
                    <a:lnTo>
                      <a:pt x="21600" y="0"/>
                    </a:lnTo>
                    <a:moveTo>
                      <a:pt x="5498" y="4872"/>
                    </a:moveTo>
                    <a:lnTo>
                      <a:pt x="54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20" name="グループ化 140"/>
            <p:cNvGrpSpPr/>
            <p:nvPr/>
          </p:nvGrpSpPr>
          <p:grpSpPr>
            <a:xfrm>
              <a:off x="92124" y="1018529"/>
              <a:ext cx="676578" cy="411907"/>
              <a:chOff x="-2" y="-1"/>
              <a:chExt cx="676577" cy="411906"/>
            </a:xfrm>
          </p:grpSpPr>
          <p:sp>
            <p:nvSpPr>
              <p:cNvPr id="415" name="Freeform 364"/>
              <p:cNvSpPr/>
              <p:nvPr/>
            </p:nvSpPr>
            <p:spPr>
              <a:xfrm>
                <a:off x="91485" y="81030"/>
                <a:ext cx="585091" cy="330875"/>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9575" y="0"/>
                    </a:lnTo>
                    <a:lnTo>
                      <a:pt x="8573" y="198"/>
                    </a:lnTo>
                    <a:lnTo>
                      <a:pt x="7682" y="198"/>
                    </a:lnTo>
                    <a:lnTo>
                      <a:pt x="6903" y="594"/>
                    </a:lnTo>
                    <a:lnTo>
                      <a:pt x="6012" y="991"/>
                    </a:lnTo>
                    <a:lnTo>
                      <a:pt x="5456" y="1189"/>
                    </a:lnTo>
                    <a:lnTo>
                      <a:pt x="5010" y="1387"/>
                    </a:lnTo>
                    <a:lnTo>
                      <a:pt x="4676" y="1783"/>
                    </a:lnTo>
                    <a:lnTo>
                      <a:pt x="3563" y="594"/>
                    </a:lnTo>
                    <a:lnTo>
                      <a:pt x="3118" y="198"/>
                    </a:lnTo>
                    <a:lnTo>
                      <a:pt x="1336" y="198"/>
                    </a:lnTo>
                    <a:lnTo>
                      <a:pt x="445" y="991"/>
                    </a:lnTo>
                    <a:lnTo>
                      <a:pt x="223" y="1387"/>
                    </a:lnTo>
                    <a:lnTo>
                      <a:pt x="0" y="1982"/>
                    </a:lnTo>
                    <a:lnTo>
                      <a:pt x="0" y="2972"/>
                    </a:lnTo>
                    <a:lnTo>
                      <a:pt x="223" y="3567"/>
                    </a:lnTo>
                    <a:lnTo>
                      <a:pt x="557" y="4161"/>
                    </a:lnTo>
                    <a:lnTo>
                      <a:pt x="891" y="4558"/>
                    </a:lnTo>
                    <a:lnTo>
                      <a:pt x="1336" y="4954"/>
                    </a:lnTo>
                    <a:lnTo>
                      <a:pt x="1336" y="16448"/>
                    </a:lnTo>
                    <a:lnTo>
                      <a:pt x="1447" y="17042"/>
                    </a:lnTo>
                    <a:lnTo>
                      <a:pt x="1670" y="17439"/>
                    </a:lnTo>
                    <a:lnTo>
                      <a:pt x="1781" y="18033"/>
                    </a:lnTo>
                    <a:lnTo>
                      <a:pt x="2115" y="18628"/>
                    </a:lnTo>
                    <a:lnTo>
                      <a:pt x="2449" y="19024"/>
                    </a:lnTo>
                    <a:lnTo>
                      <a:pt x="2895" y="19420"/>
                    </a:lnTo>
                    <a:lnTo>
                      <a:pt x="3452" y="20015"/>
                    </a:lnTo>
                    <a:lnTo>
                      <a:pt x="4008" y="20213"/>
                    </a:lnTo>
                    <a:lnTo>
                      <a:pt x="5567" y="21006"/>
                    </a:lnTo>
                    <a:lnTo>
                      <a:pt x="7348" y="21402"/>
                    </a:lnTo>
                    <a:lnTo>
                      <a:pt x="8462" y="21402"/>
                    </a:lnTo>
                    <a:lnTo>
                      <a:pt x="9575" y="21600"/>
                    </a:lnTo>
                    <a:lnTo>
                      <a:pt x="12025" y="21600"/>
                    </a:lnTo>
                    <a:lnTo>
                      <a:pt x="13138" y="21402"/>
                    </a:lnTo>
                    <a:lnTo>
                      <a:pt x="14252" y="21402"/>
                    </a:lnTo>
                    <a:lnTo>
                      <a:pt x="16033" y="21006"/>
                    </a:lnTo>
                    <a:lnTo>
                      <a:pt x="17592" y="20213"/>
                    </a:lnTo>
                    <a:lnTo>
                      <a:pt x="18148" y="20015"/>
                    </a:lnTo>
                    <a:lnTo>
                      <a:pt x="18705" y="19420"/>
                    </a:lnTo>
                    <a:lnTo>
                      <a:pt x="19039" y="19024"/>
                    </a:lnTo>
                    <a:lnTo>
                      <a:pt x="19485" y="18628"/>
                    </a:lnTo>
                    <a:lnTo>
                      <a:pt x="19819" y="18033"/>
                    </a:lnTo>
                    <a:lnTo>
                      <a:pt x="20041" y="17439"/>
                    </a:lnTo>
                    <a:lnTo>
                      <a:pt x="20264" y="17042"/>
                    </a:lnTo>
                    <a:lnTo>
                      <a:pt x="20375" y="16448"/>
                    </a:lnTo>
                    <a:lnTo>
                      <a:pt x="20375" y="4954"/>
                    </a:lnTo>
                    <a:lnTo>
                      <a:pt x="20709" y="4558"/>
                    </a:lnTo>
                    <a:lnTo>
                      <a:pt x="21155" y="4161"/>
                    </a:lnTo>
                    <a:lnTo>
                      <a:pt x="21600" y="2972"/>
                    </a:lnTo>
                    <a:lnTo>
                      <a:pt x="21600" y="1982"/>
                    </a:lnTo>
                    <a:lnTo>
                      <a:pt x="21377" y="1387"/>
                    </a:lnTo>
                    <a:lnTo>
                      <a:pt x="21155" y="991"/>
                    </a:lnTo>
                    <a:lnTo>
                      <a:pt x="20821" y="594"/>
                    </a:lnTo>
                    <a:lnTo>
                      <a:pt x="20375" y="198"/>
                    </a:lnTo>
                    <a:lnTo>
                      <a:pt x="18482" y="198"/>
                    </a:lnTo>
                    <a:lnTo>
                      <a:pt x="18037" y="594"/>
                    </a:lnTo>
                    <a:lnTo>
                      <a:pt x="16924" y="1783"/>
                    </a:lnTo>
                    <a:lnTo>
                      <a:pt x="16701" y="1387"/>
                    </a:lnTo>
                    <a:lnTo>
                      <a:pt x="15588" y="991"/>
                    </a:lnTo>
                    <a:lnTo>
                      <a:pt x="14029" y="198"/>
                    </a:lnTo>
                    <a:lnTo>
                      <a:pt x="13138" y="198"/>
                    </a:lnTo>
                    <a:lnTo>
                      <a:pt x="12136" y="0"/>
                    </a:lnTo>
                    <a:lnTo>
                      <a:pt x="10911" y="0"/>
                    </a:lnTo>
                    <a:close/>
                  </a:path>
                </a:pathLst>
              </a:custGeom>
              <a:solidFill>
                <a:srgbClr val="BFBFBF"/>
              </a:solidFill>
              <a:ln w="12700" cap="flat">
                <a:noFill/>
                <a:miter lim="400000"/>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nvGrpSpPr>
              <p:cNvPr id="419" name="Group 363"/>
              <p:cNvGrpSpPr/>
              <p:nvPr/>
            </p:nvGrpSpPr>
            <p:grpSpPr>
              <a:xfrm>
                <a:off x="-3" y="-2"/>
                <a:ext cx="586464" cy="329317"/>
                <a:chOff x="-1" y="0"/>
                <a:chExt cx="586462" cy="329316"/>
              </a:xfrm>
            </p:grpSpPr>
            <p:sp>
              <p:nvSpPr>
                <p:cNvPr id="416" name="Freeform 366"/>
                <p:cNvSpPr/>
                <p:nvPr/>
              </p:nvSpPr>
              <p:spPr>
                <a:xfrm>
                  <a:off x="-2" y="-1"/>
                  <a:ext cx="586464" cy="329317"/>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9525" cap="flat">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17" name="Freeform 368"/>
                <p:cNvSpPr/>
                <p:nvPr/>
              </p:nvSpPr>
              <p:spPr>
                <a:xfrm>
                  <a:off x="-2" y="-1"/>
                  <a:ext cx="586464" cy="329317"/>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18" name="Freeform 369"/>
                <p:cNvSpPr/>
                <p:nvPr/>
              </p:nvSpPr>
              <p:spPr>
                <a:xfrm>
                  <a:off x="123942" y="24393"/>
                  <a:ext cx="338578" cy="2408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2"/>
                      </a:lnTo>
                      <a:lnTo>
                        <a:pt x="193" y="18046"/>
                      </a:lnTo>
                      <a:lnTo>
                        <a:pt x="386" y="18592"/>
                      </a:lnTo>
                      <a:lnTo>
                        <a:pt x="964" y="19413"/>
                      </a:lnTo>
                      <a:lnTo>
                        <a:pt x="2314" y="19959"/>
                      </a:lnTo>
                      <a:lnTo>
                        <a:pt x="5400" y="21053"/>
                      </a:lnTo>
                      <a:lnTo>
                        <a:pt x="7329" y="21327"/>
                      </a:lnTo>
                      <a:lnTo>
                        <a:pt x="9064" y="21600"/>
                      </a:lnTo>
                      <a:lnTo>
                        <a:pt x="12536" y="21600"/>
                      </a:lnTo>
                      <a:lnTo>
                        <a:pt x="14271" y="21327"/>
                      </a:lnTo>
                      <a:lnTo>
                        <a:pt x="16200" y="21053"/>
                      </a:lnTo>
                      <a:lnTo>
                        <a:pt x="17936" y="20506"/>
                      </a:lnTo>
                      <a:lnTo>
                        <a:pt x="19286" y="19959"/>
                      </a:lnTo>
                      <a:lnTo>
                        <a:pt x="20443" y="19413"/>
                      </a:lnTo>
                      <a:lnTo>
                        <a:pt x="21021" y="18866"/>
                      </a:lnTo>
                      <a:lnTo>
                        <a:pt x="21407" y="18592"/>
                      </a:lnTo>
                      <a:lnTo>
                        <a:pt x="21600" y="18046"/>
                      </a:lnTo>
                      <a:lnTo>
                        <a:pt x="21600" y="0"/>
                      </a:lnTo>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grpSp>
        <p:grpSp>
          <p:nvGrpSpPr>
            <p:cNvPr id="425" name="直方体 126"/>
            <p:cNvGrpSpPr/>
            <p:nvPr/>
          </p:nvGrpSpPr>
          <p:grpSpPr>
            <a:xfrm>
              <a:off x="1779733" y="124528"/>
              <a:ext cx="203193" cy="671620"/>
              <a:chOff x="-1" y="-1"/>
              <a:chExt cx="203192" cy="671619"/>
            </a:xfrm>
          </p:grpSpPr>
          <p:sp>
            <p:nvSpPr>
              <p:cNvPr id="421" name="図形"/>
              <p:cNvSpPr/>
              <p:nvPr/>
            </p:nvSpPr>
            <p:spPr>
              <a:xfrm>
                <a:off x="-2" y="-2"/>
                <a:ext cx="203194"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2" name="図形"/>
              <p:cNvSpPr/>
              <p:nvPr/>
            </p:nvSpPr>
            <p:spPr>
              <a:xfrm>
                <a:off x="51714" y="-2"/>
                <a:ext cx="151478"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21600" y="0"/>
                    </a:lnTo>
                    <a:lnTo>
                      <a:pt x="21600" y="167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3" name="図形"/>
              <p:cNvSpPr/>
              <p:nvPr/>
            </p:nvSpPr>
            <p:spPr>
              <a:xfrm>
                <a:off x="-2" y="-1"/>
                <a:ext cx="203194" cy="1514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102" y="0"/>
                    </a:lnTo>
                    <a:lnTo>
                      <a:pt x="21600" y="0"/>
                    </a:lnTo>
                    <a:lnTo>
                      <a:pt x="54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4" name="図形"/>
              <p:cNvSpPr/>
              <p:nvPr/>
            </p:nvSpPr>
            <p:spPr>
              <a:xfrm>
                <a:off x="-2" y="-2"/>
                <a:ext cx="203194"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moveTo>
                      <a:pt x="0" y="4872"/>
                    </a:moveTo>
                    <a:lnTo>
                      <a:pt x="5498" y="4872"/>
                    </a:lnTo>
                    <a:lnTo>
                      <a:pt x="21600" y="0"/>
                    </a:lnTo>
                    <a:moveTo>
                      <a:pt x="5498" y="4872"/>
                    </a:moveTo>
                    <a:lnTo>
                      <a:pt x="54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30" name="直方体 127"/>
            <p:cNvGrpSpPr/>
            <p:nvPr/>
          </p:nvGrpSpPr>
          <p:grpSpPr>
            <a:xfrm>
              <a:off x="2575350" y="114652"/>
              <a:ext cx="203194" cy="671620"/>
              <a:chOff x="-1" y="-1"/>
              <a:chExt cx="203193" cy="671619"/>
            </a:xfrm>
          </p:grpSpPr>
          <p:sp>
            <p:nvSpPr>
              <p:cNvPr id="426" name="図形"/>
              <p:cNvSpPr/>
              <p:nvPr/>
            </p:nvSpPr>
            <p:spPr>
              <a:xfrm>
                <a:off x="-2" y="-2"/>
                <a:ext cx="203195"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7" name="図形"/>
              <p:cNvSpPr/>
              <p:nvPr/>
            </p:nvSpPr>
            <p:spPr>
              <a:xfrm>
                <a:off x="51714" y="-2"/>
                <a:ext cx="151479"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21600" y="0"/>
                    </a:lnTo>
                    <a:lnTo>
                      <a:pt x="21600" y="167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8" name="図形"/>
              <p:cNvSpPr/>
              <p:nvPr/>
            </p:nvSpPr>
            <p:spPr>
              <a:xfrm>
                <a:off x="-2" y="-1"/>
                <a:ext cx="203195" cy="1514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102" y="0"/>
                    </a:lnTo>
                    <a:lnTo>
                      <a:pt x="21600" y="0"/>
                    </a:lnTo>
                    <a:lnTo>
                      <a:pt x="54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29" name="図形"/>
              <p:cNvSpPr/>
              <p:nvPr/>
            </p:nvSpPr>
            <p:spPr>
              <a:xfrm>
                <a:off x="-2" y="-2"/>
                <a:ext cx="203195"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moveTo>
                      <a:pt x="0" y="4872"/>
                    </a:moveTo>
                    <a:lnTo>
                      <a:pt x="5498" y="4872"/>
                    </a:lnTo>
                    <a:lnTo>
                      <a:pt x="21600" y="0"/>
                    </a:lnTo>
                    <a:moveTo>
                      <a:pt x="5498" y="4872"/>
                    </a:moveTo>
                    <a:lnTo>
                      <a:pt x="54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36" name="グループ化 152"/>
            <p:cNvGrpSpPr/>
            <p:nvPr/>
          </p:nvGrpSpPr>
          <p:grpSpPr>
            <a:xfrm>
              <a:off x="1006383" y="1030197"/>
              <a:ext cx="675436" cy="412874"/>
              <a:chOff x="-2" y="-1"/>
              <a:chExt cx="675434" cy="412873"/>
            </a:xfrm>
          </p:grpSpPr>
          <p:sp>
            <p:nvSpPr>
              <p:cNvPr id="431" name="Freeform 364"/>
              <p:cNvSpPr/>
              <p:nvPr/>
            </p:nvSpPr>
            <p:spPr>
              <a:xfrm>
                <a:off x="90342" y="81999"/>
                <a:ext cx="585091" cy="33087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9575" y="0"/>
                    </a:lnTo>
                    <a:lnTo>
                      <a:pt x="8573" y="198"/>
                    </a:lnTo>
                    <a:lnTo>
                      <a:pt x="7682" y="198"/>
                    </a:lnTo>
                    <a:lnTo>
                      <a:pt x="6903" y="594"/>
                    </a:lnTo>
                    <a:lnTo>
                      <a:pt x="6012" y="991"/>
                    </a:lnTo>
                    <a:lnTo>
                      <a:pt x="5456" y="1189"/>
                    </a:lnTo>
                    <a:lnTo>
                      <a:pt x="5010" y="1387"/>
                    </a:lnTo>
                    <a:lnTo>
                      <a:pt x="4676" y="1783"/>
                    </a:lnTo>
                    <a:lnTo>
                      <a:pt x="3563" y="594"/>
                    </a:lnTo>
                    <a:lnTo>
                      <a:pt x="3118" y="198"/>
                    </a:lnTo>
                    <a:lnTo>
                      <a:pt x="1336" y="198"/>
                    </a:lnTo>
                    <a:lnTo>
                      <a:pt x="445" y="991"/>
                    </a:lnTo>
                    <a:lnTo>
                      <a:pt x="223" y="1387"/>
                    </a:lnTo>
                    <a:lnTo>
                      <a:pt x="0" y="1982"/>
                    </a:lnTo>
                    <a:lnTo>
                      <a:pt x="0" y="2972"/>
                    </a:lnTo>
                    <a:lnTo>
                      <a:pt x="223" y="3567"/>
                    </a:lnTo>
                    <a:lnTo>
                      <a:pt x="557" y="4161"/>
                    </a:lnTo>
                    <a:lnTo>
                      <a:pt x="891" y="4558"/>
                    </a:lnTo>
                    <a:lnTo>
                      <a:pt x="1336" y="4954"/>
                    </a:lnTo>
                    <a:lnTo>
                      <a:pt x="1336" y="16448"/>
                    </a:lnTo>
                    <a:lnTo>
                      <a:pt x="1447" y="17042"/>
                    </a:lnTo>
                    <a:lnTo>
                      <a:pt x="1670" y="17439"/>
                    </a:lnTo>
                    <a:lnTo>
                      <a:pt x="1781" y="18033"/>
                    </a:lnTo>
                    <a:lnTo>
                      <a:pt x="2115" y="18628"/>
                    </a:lnTo>
                    <a:lnTo>
                      <a:pt x="2449" y="19024"/>
                    </a:lnTo>
                    <a:lnTo>
                      <a:pt x="2895" y="19420"/>
                    </a:lnTo>
                    <a:lnTo>
                      <a:pt x="3452" y="20015"/>
                    </a:lnTo>
                    <a:lnTo>
                      <a:pt x="4008" y="20213"/>
                    </a:lnTo>
                    <a:lnTo>
                      <a:pt x="5567" y="21006"/>
                    </a:lnTo>
                    <a:lnTo>
                      <a:pt x="7348" y="21402"/>
                    </a:lnTo>
                    <a:lnTo>
                      <a:pt x="8462" y="21402"/>
                    </a:lnTo>
                    <a:lnTo>
                      <a:pt x="9575" y="21600"/>
                    </a:lnTo>
                    <a:lnTo>
                      <a:pt x="12025" y="21600"/>
                    </a:lnTo>
                    <a:lnTo>
                      <a:pt x="13138" y="21402"/>
                    </a:lnTo>
                    <a:lnTo>
                      <a:pt x="14252" y="21402"/>
                    </a:lnTo>
                    <a:lnTo>
                      <a:pt x="16033" y="21006"/>
                    </a:lnTo>
                    <a:lnTo>
                      <a:pt x="17592" y="20213"/>
                    </a:lnTo>
                    <a:lnTo>
                      <a:pt x="18148" y="20015"/>
                    </a:lnTo>
                    <a:lnTo>
                      <a:pt x="18705" y="19420"/>
                    </a:lnTo>
                    <a:lnTo>
                      <a:pt x="19039" y="19024"/>
                    </a:lnTo>
                    <a:lnTo>
                      <a:pt x="19485" y="18628"/>
                    </a:lnTo>
                    <a:lnTo>
                      <a:pt x="19819" y="18033"/>
                    </a:lnTo>
                    <a:lnTo>
                      <a:pt x="20041" y="17439"/>
                    </a:lnTo>
                    <a:lnTo>
                      <a:pt x="20264" y="17042"/>
                    </a:lnTo>
                    <a:lnTo>
                      <a:pt x="20375" y="16448"/>
                    </a:lnTo>
                    <a:lnTo>
                      <a:pt x="20375" y="4954"/>
                    </a:lnTo>
                    <a:lnTo>
                      <a:pt x="20709" y="4558"/>
                    </a:lnTo>
                    <a:lnTo>
                      <a:pt x="21155" y="4161"/>
                    </a:lnTo>
                    <a:lnTo>
                      <a:pt x="21600" y="2972"/>
                    </a:lnTo>
                    <a:lnTo>
                      <a:pt x="21600" y="1982"/>
                    </a:lnTo>
                    <a:lnTo>
                      <a:pt x="21377" y="1387"/>
                    </a:lnTo>
                    <a:lnTo>
                      <a:pt x="21155" y="991"/>
                    </a:lnTo>
                    <a:lnTo>
                      <a:pt x="20821" y="594"/>
                    </a:lnTo>
                    <a:lnTo>
                      <a:pt x="20375" y="198"/>
                    </a:lnTo>
                    <a:lnTo>
                      <a:pt x="18482" y="198"/>
                    </a:lnTo>
                    <a:lnTo>
                      <a:pt x="18037" y="594"/>
                    </a:lnTo>
                    <a:lnTo>
                      <a:pt x="16924" y="1783"/>
                    </a:lnTo>
                    <a:lnTo>
                      <a:pt x="16701" y="1387"/>
                    </a:lnTo>
                    <a:lnTo>
                      <a:pt x="15588" y="991"/>
                    </a:lnTo>
                    <a:lnTo>
                      <a:pt x="14029" y="198"/>
                    </a:lnTo>
                    <a:lnTo>
                      <a:pt x="13138" y="198"/>
                    </a:lnTo>
                    <a:lnTo>
                      <a:pt x="12136" y="0"/>
                    </a:lnTo>
                    <a:lnTo>
                      <a:pt x="10911" y="0"/>
                    </a:lnTo>
                    <a:close/>
                  </a:path>
                </a:pathLst>
              </a:custGeom>
              <a:solidFill>
                <a:srgbClr val="BFBFBF"/>
              </a:solidFill>
              <a:ln w="12700" cap="flat">
                <a:noFill/>
                <a:miter lim="400000"/>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nvGrpSpPr>
              <p:cNvPr id="435" name="Group 363"/>
              <p:cNvGrpSpPr/>
              <p:nvPr/>
            </p:nvGrpSpPr>
            <p:grpSpPr>
              <a:xfrm>
                <a:off x="-3" y="-2"/>
                <a:ext cx="586462" cy="329316"/>
                <a:chOff x="-1" y="0"/>
                <a:chExt cx="586460" cy="329314"/>
              </a:xfrm>
            </p:grpSpPr>
            <p:sp>
              <p:nvSpPr>
                <p:cNvPr id="432" name="Freeform 366"/>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9525" cap="flat">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33" name="Freeform 368"/>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6350" cap="rnd">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34" name="Freeform 369"/>
                <p:cNvSpPr/>
                <p:nvPr/>
              </p:nvSpPr>
              <p:spPr>
                <a:xfrm>
                  <a:off x="123941" y="24393"/>
                  <a:ext cx="338576" cy="24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2"/>
                      </a:lnTo>
                      <a:lnTo>
                        <a:pt x="193" y="18046"/>
                      </a:lnTo>
                      <a:lnTo>
                        <a:pt x="386" y="18592"/>
                      </a:lnTo>
                      <a:lnTo>
                        <a:pt x="964" y="19413"/>
                      </a:lnTo>
                      <a:lnTo>
                        <a:pt x="2314" y="19959"/>
                      </a:lnTo>
                      <a:lnTo>
                        <a:pt x="5400" y="21053"/>
                      </a:lnTo>
                      <a:lnTo>
                        <a:pt x="7329" y="21327"/>
                      </a:lnTo>
                      <a:lnTo>
                        <a:pt x="9064" y="21600"/>
                      </a:lnTo>
                      <a:lnTo>
                        <a:pt x="12536" y="21600"/>
                      </a:lnTo>
                      <a:lnTo>
                        <a:pt x="14271" y="21327"/>
                      </a:lnTo>
                      <a:lnTo>
                        <a:pt x="16200" y="21053"/>
                      </a:lnTo>
                      <a:lnTo>
                        <a:pt x="17936" y="20506"/>
                      </a:lnTo>
                      <a:lnTo>
                        <a:pt x="19286" y="19959"/>
                      </a:lnTo>
                      <a:lnTo>
                        <a:pt x="20443" y="19413"/>
                      </a:lnTo>
                      <a:lnTo>
                        <a:pt x="21021" y="18866"/>
                      </a:lnTo>
                      <a:lnTo>
                        <a:pt x="21407" y="18592"/>
                      </a:lnTo>
                      <a:lnTo>
                        <a:pt x="21600" y="18046"/>
                      </a:lnTo>
                      <a:lnTo>
                        <a:pt x="21600" y="0"/>
                      </a:lnTo>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grpSp>
        <p:grpSp>
          <p:nvGrpSpPr>
            <p:cNvPr id="442" name="グループ化 153"/>
            <p:cNvGrpSpPr/>
            <p:nvPr/>
          </p:nvGrpSpPr>
          <p:grpSpPr>
            <a:xfrm>
              <a:off x="1904425" y="1030197"/>
              <a:ext cx="675829" cy="412874"/>
              <a:chOff x="-2" y="-1"/>
              <a:chExt cx="675828" cy="412873"/>
            </a:xfrm>
          </p:grpSpPr>
          <p:sp>
            <p:nvSpPr>
              <p:cNvPr id="437" name="Freeform 364"/>
              <p:cNvSpPr/>
              <p:nvPr/>
            </p:nvSpPr>
            <p:spPr>
              <a:xfrm>
                <a:off x="90738" y="81999"/>
                <a:ext cx="585089" cy="33087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9575" y="0"/>
                    </a:lnTo>
                    <a:lnTo>
                      <a:pt x="8573" y="198"/>
                    </a:lnTo>
                    <a:lnTo>
                      <a:pt x="7682" y="198"/>
                    </a:lnTo>
                    <a:lnTo>
                      <a:pt x="6903" y="594"/>
                    </a:lnTo>
                    <a:lnTo>
                      <a:pt x="6012" y="991"/>
                    </a:lnTo>
                    <a:lnTo>
                      <a:pt x="5456" y="1189"/>
                    </a:lnTo>
                    <a:lnTo>
                      <a:pt x="5010" y="1387"/>
                    </a:lnTo>
                    <a:lnTo>
                      <a:pt x="4676" y="1783"/>
                    </a:lnTo>
                    <a:lnTo>
                      <a:pt x="3563" y="594"/>
                    </a:lnTo>
                    <a:lnTo>
                      <a:pt x="3118" y="198"/>
                    </a:lnTo>
                    <a:lnTo>
                      <a:pt x="1336" y="198"/>
                    </a:lnTo>
                    <a:lnTo>
                      <a:pt x="445" y="991"/>
                    </a:lnTo>
                    <a:lnTo>
                      <a:pt x="223" y="1387"/>
                    </a:lnTo>
                    <a:lnTo>
                      <a:pt x="0" y="1982"/>
                    </a:lnTo>
                    <a:lnTo>
                      <a:pt x="0" y="2972"/>
                    </a:lnTo>
                    <a:lnTo>
                      <a:pt x="223" y="3567"/>
                    </a:lnTo>
                    <a:lnTo>
                      <a:pt x="557" y="4161"/>
                    </a:lnTo>
                    <a:lnTo>
                      <a:pt x="891" y="4558"/>
                    </a:lnTo>
                    <a:lnTo>
                      <a:pt x="1336" y="4954"/>
                    </a:lnTo>
                    <a:lnTo>
                      <a:pt x="1336" y="16448"/>
                    </a:lnTo>
                    <a:lnTo>
                      <a:pt x="1447" y="17042"/>
                    </a:lnTo>
                    <a:lnTo>
                      <a:pt x="1670" y="17439"/>
                    </a:lnTo>
                    <a:lnTo>
                      <a:pt x="1781" y="18033"/>
                    </a:lnTo>
                    <a:lnTo>
                      <a:pt x="2115" y="18628"/>
                    </a:lnTo>
                    <a:lnTo>
                      <a:pt x="2449" y="19024"/>
                    </a:lnTo>
                    <a:lnTo>
                      <a:pt x="2895" y="19420"/>
                    </a:lnTo>
                    <a:lnTo>
                      <a:pt x="3452" y="20015"/>
                    </a:lnTo>
                    <a:lnTo>
                      <a:pt x="4008" y="20213"/>
                    </a:lnTo>
                    <a:lnTo>
                      <a:pt x="5567" y="21006"/>
                    </a:lnTo>
                    <a:lnTo>
                      <a:pt x="7348" y="21402"/>
                    </a:lnTo>
                    <a:lnTo>
                      <a:pt x="8462" y="21402"/>
                    </a:lnTo>
                    <a:lnTo>
                      <a:pt x="9575" y="21600"/>
                    </a:lnTo>
                    <a:lnTo>
                      <a:pt x="12025" y="21600"/>
                    </a:lnTo>
                    <a:lnTo>
                      <a:pt x="13138" y="21402"/>
                    </a:lnTo>
                    <a:lnTo>
                      <a:pt x="14252" y="21402"/>
                    </a:lnTo>
                    <a:lnTo>
                      <a:pt x="16033" y="21006"/>
                    </a:lnTo>
                    <a:lnTo>
                      <a:pt x="17592" y="20213"/>
                    </a:lnTo>
                    <a:lnTo>
                      <a:pt x="18148" y="20015"/>
                    </a:lnTo>
                    <a:lnTo>
                      <a:pt x="18705" y="19420"/>
                    </a:lnTo>
                    <a:lnTo>
                      <a:pt x="19039" y="19024"/>
                    </a:lnTo>
                    <a:lnTo>
                      <a:pt x="19485" y="18628"/>
                    </a:lnTo>
                    <a:lnTo>
                      <a:pt x="19819" y="18033"/>
                    </a:lnTo>
                    <a:lnTo>
                      <a:pt x="20041" y="17439"/>
                    </a:lnTo>
                    <a:lnTo>
                      <a:pt x="20264" y="17042"/>
                    </a:lnTo>
                    <a:lnTo>
                      <a:pt x="20375" y="16448"/>
                    </a:lnTo>
                    <a:lnTo>
                      <a:pt x="20375" y="4954"/>
                    </a:lnTo>
                    <a:lnTo>
                      <a:pt x="20709" y="4558"/>
                    </a:lnTo>
                    <a:lnTo>
                      <a:pt x="21155" y="4161"/>
                    </a:lnTo>
                    <a:lnTo>
                      <a:pt x="21600" y="2972"/>
                    </a:lnTo>
                    <a:lnTo>
                      <a:pt x="21600" y="1982"/>
                    </a:lnTo>
                    <a:lnTo>
                      <a:pt x="21377" y="1387"/>
                    </a:lnTo>
                    <a:lnTo>
                      <a:pt x="21155" y="991"/>
                    </a:lnTo>
                    <a:lnTo>
                      <a:pt x="20821" y="594"/>
                    </a:lnTo>
                    <a:lnTo>
                      <a:pt x="20375" y="198"/>
                    </a:lnTo>
                    <a:lnTo>
                      <a:pt x="18482" y="198"/>
                    </a:lnTo>
                    <a:lnTo>
                      <a:pt x="18037" y="594"/>
                    </a:lnTo>
                    <a:lnTo>
                      <a:pt x="16924" y="1783"/>
                    </a:lnTo>
                    <a:lnTo>
                      <a:pt x="16701" y="1387"/>
                    </a:lnTo>
                    <a:lnTo>
                      <a:pt x="15588" y="991"/>
                    </a:lnTo>
                    <a:lnTo>
                      <a:pt x="14029" y="198"/>
                    </a:lnTo>
                    <a:lnTo>
                      <a:pt x="13138" y="198"/>
                    </a:lnTo>
                    <a:lnTo>
                      <a:pt x="12136" y="0"/>
                    </a:lnTo>
                    <a:lnTo>
                      <a:pt x="10911" y="0"/>
                    </a:lnTo>
                    <a:close/>
                  </a:path>
                </a:pathLst>
              </a:custGeom>
              <a:solidFill>
                <a:srgbClr val="BFBFBF"/>
              </a:solidFill>
              <a:ln w="12700" cap="flat">
                <a:noFill/>
                <a:miter lim="400000"/>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nvGrpSpPr>
              <p:cNvPr id="441" name="Group 363"/>
              <p:cNvGrpSpPr/>
              <p:nvPr/>
            </p:nvGrpSpPr>
            <p:grpSpPr>
              <a:xfrm>
                <a:off x="-3" y="-2"/>
                <a:ext cx="586462" cy="329316"/>
                <a:chOff x="-1" y="0"/>
                <a:chExt cx="586460" cy="329314"/>
              </a:xfrm>
            </p:grpSpPr>
            <p:sp>
              <p:nvSpPr>
                <p:cNvPr id="438" name="Freeform 366"/>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9525" cap="flat">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39" name="Freeform 368"/>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6350" cap="rnd">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40" name="Freeform 369"/>
                <p:cNvSpPr/>
                <p:nvPr/>
              </p:nvSpPr>
              <p:spPr>
                <a:xfrm>
                  <a:off x="123941" y="24393"/>
                  <a:ext cx="338576" cy="24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2"/>
                      </a:lnTo>
                      <a:lnTo>
                        <a:pt x="193" y="18046"/>
                      </a:lnTo>
                      <a:lnTo>
                        <a:pt x="386" y="18592"/>
                      </a:lnTo>
                      <a:lnTo>
                        <a:pt x="964" y="19413"/>
                      </a:lnTo>
                      <a:lnTo>
                        <a:pt x="2314" y="19959"/>
                      </a:lnTo>
                      <a:lnTo>
                        <a:pt x="5400" y="21053"/>
                      </a:lnTo>
                      <a:lnTo>
                        <a:pt x="7329" y="21327"/>
                      </a:lnTo>
                      <a:lnTo>
                        <a:pt x="9064" y="21600"/>
                      </a:lnTo>
                      <a:lnTo>
                        <a:pt x="12536" y="21600"/>
                      </a:lnTo>
                      <a:lnTo>
                        <a:pt x="14271" y="21327"/>
                      </a:lnTo>
                      <a:lnTo>
                        <a:pt x="16200" y="21053"/>
                      </a:lnTo>
                      <a:lnTo>
                        <a:pt x="17936" y="20506"/>
                      </a:lnTo>
                      <a:lnTo>
                        <a:pt x="19286" y="19959"/>
                      </a:lnTo>
                      <a:lnTo>
                        <a:pt x="20443" y="19413"/>
                      </a:lnTo>
                      <a:lnTo>
                        <a:pt x="21021" y="18866"/>
                      </a:lnTo>
                      <a:lnTo>
                        <a:pt x="21407" y="18592"/>
                      </a:lnTo>
                      <a:lnTo>
                        <a:pt x="21600" y="18046"/>
                      </a:lnTo>
                      <a:lnTo>
                        <a:pt x="21600" y="0"/>
                      </a:lnTo>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grpSp>
        <p:pic>
          <p:nvPicPr>
            <p:cNvPr id="443" name="Picture 289" descr="Picture 289"/>
            <p:cNvPicPr>
              <a:picLocks noChangeAspect="1"/>
            </p:cNvPicPr>
            <p:nvPr/>
          </p:nvPicPr>
          <p:blipFill>
            <a:blip r:embed="rId8">
              <a:extLst/>
            </a:blip>
            <a:stretch>
              <a:fillRect/>
            </a:stretch>
          </p:blipFill>
          <p:spPr>
            <a:xfrm rot="20782300">
              <a:off x="705226" y="418288"/>
              <a:ext cx="645564" cy="651135"/>
            </a:xfrm>
            <a:prstGeom prst="rect">
              <a:avLst/>
            </a:prstGeom>
            <a:ln w="12700" cap="flat">
              <a:noFill/>
              <a:miter lim="400000"/>
            </a:ln>
            <a:effectLst/>
          </p:spPr>
        </p:pic>
        <p:pic>
          <p:nvPicPr>
            <p:cNvPr id="444" name="Picture 28" descr="Picture 28"/>
            <p:cNvPicPr>
              <a:picLocks noChangeAspect="1"/>
            </p:cNvPicPr>
            <p:nvPr/>
          </p:nvPicPr>
          <p:blipFill>
            <a:blip r:embed="rId5">
              <a:extLst/>
            </a:blip>
            <a:stretch>
              <a:fillRect/>
            </a:stretch>
          </p:blipFill>
          <p:spPr>
            <a:xfrm>
              <a:off x="1094541" y="609376"/>
              <a:ext cx="441894" cy="667551"/>
            </a:xfrm>
            <a:prstGeom prst="rect">
              <a:avLst/>
            </a:prstGeom>
            <a:ln w="12700" cap="flat">
              <a:noFill/>
              <a:miter lim="400000"/>
            </a:ln>
            <a:effectLst/>
          </p:spPr>
        </p:pic>
      </p:grpSp>
      <p:grpSp>
        <p:nvGrpSpPr>
          <p:cNvPr id="476" name="グループ化 98"/>
          <p:cNvGrpSpPr/>
          <p:nvPr/>
        </p:nvGrpSpPr>
        <p:grpSpPr>
          <a:xfrm>
            <a:off x="2393207" y="2706986"/>
            <a:ext cx="674454" cy="444212"/>
            <a:chOff x="-1" y="-1"/>
            <a:chExt cx="2191038" cy="1443071"/>
          </a:xfrm>
        </p:grpSpPr>
        <p:pic>
          <p:nvPicPr>
            <p:cNvPr id="446" name="Picture 14" descr="Picture 14"/>
            <p:cNvPicPr>
              <a:picLocks noChangeAspect="1"/>
            </p:cNvPicPr>
            <p:nvPr/>
          </p:nvPicPr>
          <p:blipFill>
            <a:blip r:embed="rId7">
              <a:extLst/>
            </a:blip>
            <a:stretch>
              <a:fillRect/>
            </a:stretch>
          </p:blipFill>
          <p:spPr>
            <a:xfrm>
              <a:off x="396906" y="-2"/>
              <a:ext cx="705040" cy="711124"/>
            </a:xfrm>
            <a:prstGeom prst="rect">
              <a:avLst/>
            </a:prstGeom>
            <a:ln w="12700" cap="flat">
              <a:noFill/>
              <a:miter lim="400000"/>
            </a:ln>
            <a:effectLst/>
          </p:spPr>
        </p:pic>
        <p:pic>
          <p:nvPicPr>
            <p:cNvPr id="447" name="Picture 14" descr="Picture 14"/>
            <p:cNvPicPr>
              <a:picLocks noChangeAspect="1"/>
            </p:cNvPicPr>
            <p:nvPr/>
          </p:nvPicPr>
          <p:blipFill>
            <a:blip r:embed="rId7">
              <a:extLst/>
            </a:blip>
            <a:stretch>
              <a:fillRect/>
            </a:stretch>
          </p:blipFill>
          <p:spPr>
            <a:xfrm>
              <a:off x="1204026" y="-2"/>
              <a:ext cx="705039" cy="711124"/>
            </a:xfrm>
            <a:prstGeom prst="rect">
              <a:avLst/>
            </a:prstGeom>
            <a:ln w="12700" cap="flat">
              <a:noFill/>
              <a:miter lim="400000"/>
            </a:ln>
            <a:effectLst/>
          </p:spPr>
        </p:pic>
        <p:grpSp>
          <p:nvGrpSpPr>
            <p:cNvPr id="452" name="直方体 104"/>
            <p:cNvGrpSpPr/>
            <p:nvPr/>
          </p:nvGrpSpPr>
          <p:grpSpPr>
            <a:xfrm>
              <a:off x="-2" y="635645"/>
              <a:ext cx="2191040" cy="471532"/>
              <a:chOff x="0" y="-2"/>
              <a:chExt cx="2191038" cy="471531"/>
            </a:xfrm>
          </p:grpSpPr>
          <p:sp>
            <p:nvSpPr>
              <p:cNvPr id="448" name="図形"/>
              <p:cNvSpPr/>
              <p:nvPr/>
            </p:nvSpPr>
            <p:spPr>
              <a:xfrm>
                <a:off x="-1" y="-1"/>
                <a:ext cx="2191040" cy="471531"/>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1802" y="0"/>
                    </a:lnTo>
                    <a:lnTo>
                      <a:pt x="21600" y="0"/>
                    </a:lnTo>
                    <a:lnTo>
                      <a:pt x="21600" y="13228"/>
                    </a:lnTo>
                    <a:lnTo>
                      <a:pt x="197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49" name="図形"/>
              <p:cNvSpPr/>
              <p:nvPr/>
            </p:nvSpPr>
            <p:spPr>
              <a:xfrm>
                <a:off x="2008271" y="-1"/>
                <a:ext cx="182768" cy="471531"/>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21600" y="0"/>
                    </a:lnTo>
                    <a:lnTo>
                      <a:pt x="21600" y="132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0" name="図形"/>
              <p:cNvSpPr/>
              <p:nvPr/>
            </p:nvSpPr>
            <p:spPr>
              <a:xfrm>
                <a:off x="-1" y="-3"/>
                <a:ext cx="2191040" cy="1827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02" y="0"/>
                    </a:lnTo>
                    <a:lnTo>
                      <a:pt x="21600" y="0"/>
                    </a:lnTo>
                    <a:lnTo>
                      <a:pt x="197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1" name="図形"/>
              <p:cNvSpPr/>
              <p:nvPr/>
            </p:nvSpPr>
            <p:spPr>
              <a:xfrm>
                <a:off x="-1" y="-1"/>
                <a:ext cx="2191040" cy="471531"/>
              </a:xfrm>
              <a:custGeom>
                <a:avLst/>
                <a:gdLst/>
                <a:ahLst/>
                <a:cxnLst>
                  <a:cxn ang="0">
                    <a:pos x="wd2" y="hd2"/>
                  </a:cxn>
                  <a:cxn ang="5400000">
                    <a:pos x="wd2" y="hd2"/>
                  </a:cxn>
                  <a:cxn ang="10800000">
                    <a:pos x="wd2" y="hd2"/>
                  </a:cxn>
                  <a:cxn ang="16200000">
                    <a:pos x="wd2" y="hd2"/>
                  </a:cxn>
                </a:cxnLst>
                <a:rect l="0" t="0" r="r" b="b"/>
                <a:pathLst>
                  <a:path w="21600" h="21600" extrusionOk="0">
                    <a:moveTo>
                      <a:pt x="0" y="8372"/>
                    </a:moveTo>
                    <a:lnTo>
                      <a:pt x="1802" y="0"/>
                    </a:lnTo>
                    <a:lnTo>
                      <a:pt x="21600" y="0"/>
                    </a:lnTo>
                    <a:lnTo>
                      <a:pt x="21600" y="13228"/>
                    </a:lnTo>
                    <a:lnTo>
                      <a:pt x="19798" y="21600"/>
                    </a:lnTo>
                    <a:lnTo>
                      <a:pt x="0" y="21600"/>
                    </a:lnTo>
                    <a:close/>
                    <a:moveTo>
                      <a:pt x="0" y="8372"/>
                    </a:moveTo>
                    <a:lnTo>
                      <a:pt x="19798" y="8372"/>
                    </a:lnTo>
                    <a:lnTo>
                      <a:pt x="21600" y="0"/>
                    </a:lnTo>
                    <a:moveTo>
                      <a:pt x="19798" y="8372"/>
                    </a:moveTo>
                    <a:lnTo>
                      <a:pt x="197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57" name="直方体 105"/>
            <p:cNvGrpSpPr/>
            <p:nvPr/>
          </p:nvGrpSpPr>
          <p:grpSpPr>
            <a:xfrm>
              <a:off x="1028206" y="124528"/>
              <a:ext cx="203193" cy="671620"/>
              <a:chOff x="0" y="-1"/>
              <a:chExt cx="203192" cy="671619"/>
            </a:xfrm>
          </p:grpSpPr>
          <p:sp>
            <p:nvSpPr>
              <p:cNvPr id="453" name="図形"/>
              <p:cNvSpPr/>
              <p:nvPr/>
            </p:nvSpPr>
            <p:spPr>
              <a:xfrm>
                <a:off x="0" y="-2"/>
                <a:ext cx="203193"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4" name="図形"/>
              <p:cNvSpPr/>
              <p:nvPr/>
            </p:nvSpPr>
            <p:spPr>
              <a:xfrm>
                <a:off x="51714" y="-2"/>
                <a:ext cx="151479"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21600" y="0"/>
                    </a:lnTo>
                    <a:lnTo>
                      <a:pt x="21600" y="167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5" name="図形"/>
              <p:cNvSpPr/>
              <p:nvPr/>
            </p:nvSpPr>
            <p:spPr>
              <a:xfrm>
                <a:off x="0" y="-1"/>
                <a:ext cx="203193" cy="1514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102" y="0"/>
                    </a:lnTo>
                    <a:lnTo>
                      <a:pt x="21600" y="0"/>
                    </a:lnTo>
                    <a:lnTo>
                      <a:pt x="54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6" name="図形"/>
              <p:cNvSpPr/>
              <p:nvPr/>
            </p:nvSpPr>
            <p:spPr>
              <a:xfrm>
                <a:off x="0" y="-2"/>
                <a:ext cx="203193"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moveTo>
                      <a:pt x="0" y="4872"/>
                    </a:moveTo>
                    <a:lnTo>
                      <a:pt x="5498" y="4872"/>
                    </a:lnTo>
                    <a:lnTo>
                      <a:pt x="21600" y="0"/>
                    </a:lnTo>
                    <a:moveTo>
                      <a:pt x="5498" y="4872"/>
                    </a:moveTo>
                    <a:lnTo>
                      <a:pt x="54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62" name="直方体 106"/>
            <p:cNvGrpSpPr/>
            <p:nvPr/>
          </p:nvGrpSpPr>
          <p:grpSpPr>
            <a:xfrm>
              <a:off x="1823825" y="114652"/>
              <a:ext cx="203192" cy="671620"/>
              <a:chOff x="0" y="-1"/>
              <a:chExt cx="203191" cy="671619"/>
            </a:xfrm>
          </p:grpSpPr>
          <p:sp>
            <p:nvSpPr>
              <p:cNvPr id="458" name="図形"/>
              <p:cNvSpPr/>
              <p:nvPr/>
            </p:nvSpPr>
            <p:spPr>
              <a:xfrm>
                <a:off x="-1" y="-2"/>
                <a:ext cx="203193"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path>
                </a:pathLst>
              </a:custGeom>
              <a:solidFill>
                <a:srgbClr val="FFFFFF"/>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59" name="図形"/>
              <p:cNvSpPr/>
              <p:nvPr/>
            </p:nvSpPr>
            <p:spPr>
              <a:xfrm>
                <a:off x="51714" y="-2"/>
                <a:ext cx="151478"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21600" y="0"/>
                    </a:lnTo>
                    <a:lnTo>
                      <a:pt x="21600" y="16728"/>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60" name="図形"/>
              <p:cNvSpPr/>
              <p:nvPr/>
            </p:nvSpPr>
            <p:spPr>
              <a:xfrm>
                <a:off x="-1" y="-1"/>
                <a:ext cx="203193" cy="1514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102" y="0"/>
                    </a:lnTo>
                    <a:lnTo>
                      <a:pt x="21600" y="0"/>
                    </a:lnTo>
                    <a:lnTo>
                      <a:pt x="5498"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61" name="図形"/>
              <p:cNvSpPr/>
              <p:nvPr/>
            </p:nvSpPr>
            <p:spPr>
              <a:xfrm>
                <a:off x="-1" y="-2"/>
                <a:ext cx="203193" cy="671621"/>
              </a:xfrm>
              <a:custGeom>
                <a:avLst/>
                <a:gdLst/>
                <a:ahLst/>
                <a:cxnLst>
                  <a:cxn ang="0">
                    <a:pos x="wd2" y="hd2"/>
                  </a:cxn>
                  <a:cxn ang="5400000">
                    <a:pos x="wd2" y="hd2"/>
                  </a:cxn>
                  <a:cxn ang="10800000">
                    <a:pos x="wd2" y="hd2"/>
                  </a:cxn>
                  <a:cxn ang="16200000">
                    <a:pos x="wd2" y="hd2"/>
                  </a:cxn>
                </a:cxnLst>
                <a:rect l="0" t="0" r="r" b="b"/>
                <a:pathLst>
                  <a:path w="21600" h="21600" extrusionOk="0">
                    <a:moveTo>
                      <a:pt x="0" y="4872"/>
                    </a:moveTo>
                    <a:lnTo>
                      <a:pt x="16102" y="0"/>
                    </a:lnTo>
                    <a:lnTo>
                      <a:pt x="21600" y="0"/>
                    </a:lnTo>
                    <a:lnTo>
                      <a:pt x="21600" y="16728"/>
                    </a:lnTo>
                    <a:lnTo>
                      <a:pt x="5498" y="21600"/>
                    </a:lnTo>
                    <a:lnTo>
                      <a:pt x="0" y="21600"/>
                    </a:lnTo>
                    <a:close/>
                    <a:moveTo>
                      <a:pt x="0" y="4872"/>
                    </a:moveTo>
                    <a:lnTo>
                      <a:pt x="5498" y="4872"/>
                    </a:lnTo>
                    <a:lnTo>
                      <a:pt x="21600" y="0"/>
                    </a:lnTo>
                    <a:moveTo>
                      <a:pt x="5498" y="4872"/>
                    </a:moveTo>
                    <a:lnTo>
                      <a:pt x="5498"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grpSp>
          <p:nvGrpSpPr>
            <p:cNvPr id="468" name="グループ化 152"/>
            <p:cNvGrpSpPr/>
            <p:nvPr/>
          </p:nvGrpSpPr>
          <p:grpSpPr>
            <a:xfrm>
              <a:off x="254855" y="1030197"/>
              <a:ext cx="675435" cy="412874"/>
              <a:chOff x="-2" y="-1"/>
              <a:chExt cx="675434" cy="412873"/>
            </a:xfrm>
          </p:grpSpPr>
          <p:sp>
            <p:nvSpPr>
              <p:cNvPr id="463" name="Freeform 364"/>
              <p:cNvSpPr/>
              <p:nvPr/>
            </p:nvSpPr>
            <p:spPr>
              <a:xfrm>
                <a:off x="90342" y="81999"/>
                <a:ext cx="585091" cy="33087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9575" y="0"/>
                    </a:lnTo>
                    <a:lnTo>
                      <a:pt x="8573" y="198"/>
                    </a:lnTo>
                    <a:lnTo>
                      <a:pt x="7682" y="198"/>
                    </a:lnTo>
                    <a:lnTo>
                      <a:pt x="6903" y="594"/>
                    </a:lnTo>
                    <a:lnTo>
                      <a:pt x="6012" y="991"/>
                    </a:lnTo>
                    <a:lnTo>
                      <a:pt x="5456" y="1189"/>
                    </a:lnTo>
                    <a:lnTo>
                      <a:pt x="5010" y="1387"/>
                    </a:lnTo>
                    <a:lnTo>
                      <a:pt x="4676" y="1783"/>
                    </a:lnTo>
                    <a:lnTo>
                      <a:pt x="3563" y="594"/>
                    </a:lnTo>
                    <a:lnTo>
                      <a:pt x="3118" y="198"/>
                    </a:lnTo>
                    <a:lnTo>
                      <a:pt x="1336" y="198"/>
                    </a:lnTo>
                    <a:lnTo>
                      <a:pt x="445" y="991"/>
                    </a:lnTo>
                    <a:lnTo>
                      <a:pt x="223" y="1387"/>
                    </a:lnTo>
                    <a:lnTo>
                      <a:pt x="0" y="1982"/>
                    </a:lnTo>
                    <a:lnTo>
                      <a:pt x="0" y="2972"/>
                    </a:lnTo>
                    <a:lnTo>
                      <a:pt x="223" y="3567"/>
                    </a:lnTo>
                    <a:lnTo>
                      <a:pt x="557" y="4161"/>
                    </a:lnTo>
                    <a:lnTo>
                      <a:pt x="891" y="4558"/>
                    </a:lnTo>
                    <a:lnTo>
                      <a:pt x="1336" y="4954"/>
                    </a:lnTo>
                    <a:lnTo>
                      <a:pt x="1336" y="16448"/>
                    </a:lnTo>
                    <a:lnTo>
                      <a:pt x="1447" y="17042"/>
                    </a:lnTo>
                    <a:lnTo>
                      <a:pt x="1670" y="17439"/>
                    </a:lnTo>
                    <a:lnTo>
                      <a:pt x="1781" y="18033"/>
                    </a:lnTo>
                    <a:lnTo>
                      <a:pt x="2115" y="18628"/>
                    </a:lnTo>
                    <a:lnTo>
                      <a:pt x="2449" y="19024"/>
                    </a:lnTo>
                    <a:lnTo>
                      <a:pt x="2895" y="19420"/>
                    </a:lnTo>
                    <a:lnTo>
                      <a:pt x="3452" y="20015"/>
                    </a:lnTo>
                    <a:lnTo>
                      <a:pt x="4008" y="20213"/>
                    </a:lnTo>
                    <a:lnTo>
                      <a:pt x="5567" y="21006"/>
                    </a:lnTo>
                    <a:lnTo>
                      <a:pt x="7348" y="21402"/>
                    </a:lnTo>
                    <a:lnTo>
                      <a:pt x="8462" y="21402"/>
                    </a:lnTo>
                    <a:lnTo>
                      <a:pt x="9575" y="21600"/>
                    </a:lnTo>
                    <a:lnTo>
                      <a:pt x="12025" y="21600"/>
                    </a:lnTo>
                    <a:lnTo>
                      <a:pt x="13138" y="21402"/>
                    </a:lnTo>
                    <a:lnTo>
                      <a:pt x="14252" y="21402"/>
                    </a:lnTo>
                    <a:lnTo>
                      <a:pt x="16033" y="21006"/>
                    </a:lnTo>
                    <a:lnTo>
                      <a:pt x="17592" y="20213"/>
                    </a:lnTo>
                    <a:lnTo>
                      <a:pt x="18148" y="20015"/>
                    </a:lnTo>
                    <a:lnTo>
                      <a:pt x="18705" y="19420"/>
                    </a:lnTo>
                    <a:lnTo>
                      <a:pt x="19039" y="19024"/>
                    </a:lnTo>
                    <a:lnTo>
                      <a:pt x="19485" y="18628"/>
                    </a:lnTo>
                    <a:lnTo>
                      <a:pt x="19819" y="18033"/>
                    </a:lnTo>
                    <a:lnTo>
                      <a:pt x="20041" y="17439"/>
                    </a:lnTo>
                    <a:lnTo>
                      <a:pt x="20264" y="17042"/>
                    </a:lnTo>
                    <a:lnTo>
                      <a:pt x="20375" y="16448"/>
                    </a:lnTo>
                    <a:lnTo>
                      <a:pt x="20375" y="4954"/>
                    </a:lnTo>
                    <a:lnTo>
                      <a:pt x="20709" y="4558"/>
                    </a:lnTo>
                    <a:lnTo>
                      <a:pt x="21155" y="4161"/>
                    </a:lnTo>
                    <a:lnTo>
                      <a:pt x="21600" y="2972"/>
                    </a:lnTo>
                    <a:lnTo>
                      <a:pt x="21600" y="1982"/>
                    </a:lnTo>
                    <a:lnTo>
                      <a:pt x="21377" y="1387"/>
                    </a:lnTo>
                    <a:lnTo>
                      <a:pt x="21155" y="991"/>
                    </a:lnTo>
                    <a:lnTo>
                      <a:pt x="20821" y="594"/>
                    </a:lnTo>
                    <a:lnTo>
                      <a:pt x="20375" y="198"/>
                    </a:lnTo>
                    <a:lnTo>
                      <a:pt x="18482" y="198"/>
                    </a:lnTo>
                    <a:lnTo>
                      <a:pt x="18037" y="594"/>
                    </a:lnTo>
                    <a:lnTo>
                      <a:pt x="16924" y="1783"/>
                    </a:lnTo>
                    <a:lnTo>
                      <a:pt x="16701" y="1387"/>
                    </a:lnTo>
                    <a:lnTo>
                      <a:pt x="15588" y="991"/>
                    </a:lnTo>
                    <a:lnTo>
                      <a:pt x="14029" y="198"/>
                    </a:lnTo>
                    <a:lnTo>
                      <a:pt x="13138" y="198"/>
                    </a:lnTo>
                    <a:lnTo>
                      <a:pt x="12136" y="0"/>
                    </a:lnTo>
                    <a:lnTo>
                      <a:pt x="10911" y="0"/>
                    </a:lnTo>
                    <a:close/>
                  </a:path>
                </a:pathLst>
              </a:custGeom>
              <a:solidFill>
                <a:srgbClr val="BFBFBF"/>
              </a:solidFill>
              <a:ln w="12700" cap="flat">
                <a:noFill/>
                <a:miter lim="400000"/>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nvGrpSpPr>
              <p:cNvPr id="467" name="Group 363"/>
              <p:cNvGrpSpPr/>
              <p:nvPr/>
            </p:nvGrpSpPr>
            <p:grpSpPr>
              <a:xfrm>
                <a:off x="-3" y="-2"/>
                <a:ext cx="586462" cy="329316"/>
                <a:chOff x="-1" y="0"/>
                <a:chExt cx="586460" cy="329314"/>
              </a:xfrm>
            </p:grpSpPr>
            <p:sp>
              <p:nvSpPr>
                <p:cNvPr id="464" name="Freeform 366"/>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9525" cap="flat">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65" name="Freeform 368"/>
                <p:cNvSpPr/>
                <p:nvPr/>
              </p:nvSpPr>
              <p:spPr>
                <a:xfrm>
                  <a:off x="-2"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6350" cap="rnd">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66" name="Freeform 369"/>
                <p:cNvSpPr/>
                <p:nvPr/>
              </p:nvSpPr>
              <p:spPr>
                <a:xfrm>
                  <a:off x="123941" y="24393"/>
                  <a:ext cx="338576" cy="24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2"/>
                      </a:lnTo>
                      <a:lnTo>
                        <a:pt x="193" y="18046"/>
                      </a:lnTo>
                      <a:lnTo>
                        <a:pt x="386" y="18592"/>
                      </a:lnTo>
                      <a:lnTo>
                        <a:pt x="964" y="19413"/>
                      </a:lnTo>
                      <a:lnTo>
                        <a:pt x="2314" y="19959"/>
                      </a:lnTo>
                      <a:lnTo>
                        <a:pt x="5400" y="21053"/>
                      </a:lnTo>
                      <a:lnTo>
                        <a:pt x="7329" y="21327"/>
                      </a:lnTo>
                      <a:lnTo>
                        <a:pt x="9064" y="21600"/>
                      </a:lnTo>
                      <a:lnTo>
                        <a:pt x="12536" y="21600"/>
                      </a:lnTo>
                      <a:lnTo>
                        <a:pt x="14271" y="21327"/>
                      </a:lnTo>
                      <a:lnTo>
                        <a:pt x="16200" y="21053"/>
                      </a:lnTo>
                      <a:lnTo>
                        <a:pt x="17936" y="20506"/>
                      </a:lnTo>
                      <a:lnTo>
                        <a:pt x="19286" y="19959"/>
                      </a:lnTo>
                      <a:lnTo>
                        <a:pt x="20443" y="19413"/>
                      </a:lnTo>
                      <a:lnTo>
                        <a:pt x="21021" y="18866"/>
                      </a:lnTo>
                      <a:lnTo>
                        <a:pt x="21407" y="18592"/>
                      </a:lnTo>
                      <a:lnTo>
                        <a:pt x="21600" y="18046"/>
                      </a:lnTo>
                      <a:lnTo>
                        <a:pt x="21600" y="0"/>
                      </a:lnTo>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grpSp>
        <p:grpSp>
          <p:nvGrpSpPr>
            <p:cNvPr id="474" name="グループ化 153"/>
            <p:cNvGrpSpPr/>
            <p:nvPr/>
          </p:nvGrpSpPr>
          <p:grpSpPr>
            <a:xfrm>
              <a:off x="1152897" y="1030197"/>
              <a:ext cx="675830" cy="412874"/>
              <a:chOff x="-1" y="-1"/>
              <a:chExt cx="675829" cy="412873"/>
            </a:xfrm>
          </p:grpSpPr>
          <p:sp>
            <p:nvSpPr>
              <p:cNvPr id="469" name="Freeform 364"/>
              <p:cNvSpPr/>
              <p:nvPr/>
            </p:nvSpPr>
            <p:spPr>
              <a:xfrm>
                <a:off x="90738" y="81999"/>
                <a:ext cx="585090" cy="33087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9575" y="0"/>
                    </a:lnTo>
                    <a:lnTo>
                      <a:pt x="8573" y="198"/>
                    </a:lnTo>
                    <a:lnTo>
                      <a:pt x="7682" y="198"/>
                    </a:lnTo>
                    <a:lnTo>
                      <a:pt x="6903" y="594"/>
                    </a:lnTo>
                    <a:lnTo>
                      <a:pt x="6012" y="991"/>
                    </a:lnTo>
                    <a:lnTo>
                      <a:pt x="5456" y="1189"/>
                    </a:lnTo>
                    <a:lnTo>
                      <a:pt x="5010" y="1387"/>
                    </a:lnTo>
                    <a:lnTo>
                      <a:pt x="4676" y="1783"/>
                    </a:lnTo>
                    <a:lnTo>
                      <a:pt x="3563" y="594"/>
                    </a:lnTo>
                    <a:lnTo>
                      <a:pt x="3118" y="198"/>
                    </a:lnTo>
                    <a:lnTo>
                      <a:pt x="1336" y="198"/>
                    </a:lnTo>
                    <a:lnTo>
                      <a:pt x="445" y="991"/>
                    </a:lnTo>
                    <a:lnTo>
                      <a:pt x="223" y="1387"/>
                    </a:lnTo>
                    <a:lnTo>
                      <a:pt x="0" y="1982"/>
                    </a:lnTo>
                    <a:lnTo>
                      <a:pt x="0" y="2972"/>
                    </a:lnTo>
                    <a:lnTo>
                      <a:pt x="223" y="3567"/>
                    </a:lnTo>
                    <a:lnTo>
                      <a:pt x="557" y="4161"/>
                    </a:lnTo>
                    <a:lnTo>
                      <a:pt x="891" y="4558"/>
                    </a:lnTo>
                    <a:lnTo>
                      <a:pt x="1336" y="4954"/>
                    </a:lnTo>
                    <a:lnTo>
                      <a:pt x="1336" y="16448"/>
                    </a:lnTo>
                    <a:lnTo>
                      <a:pt x="1447" y="17042"/>
                    </a:lnTo>
                    <a:lnTo>
                      <a:pt x="1670" y="17439"/>
                    </a:lnTo>
                    <a:lnTo>
                      <a:pt x="1781" y="18033"/>
                    </a:lnTo>
                    <a:lnTo>
                      <a:pt x="2115" y="18628"/>
                    </a:lnTo>
                    <a:lnTo>
                      <a:pt x="2449" y="19024"/>
                    </a:lnTo>
                    <a:lnTo>
                      <a:pt x="2895" y="19420"/>
                    </a:lnTo>
                    <a:lnTo>
                      <a:pt x="3452" y="20015"/>
                    </a:lnTo>
                    <a:lnTo>
                      <a:pt x="4008" y="20213"/>
                    </a:lnTo>
                    <a:lnTo>
                      <a:pt x="5567" y="21006"/>
                    </a:lnTo>
                    <a:lnTo>
                      <a:pt x="7348" y="21402"/>
                    </a:lnTo>
                    <a:lnTo>
                      <a:pt x="8462" y="21402"/>
                    </a:lnTo>
                    <a:lnTo>
                      <a:pt x="9575" y="21600"/>
                    </a:lnTo>
                    <a:lnTo>
                      <a:pt x="12025" y="21600"/>
                    </a:lnTo>
                    <a:lnTo>
                      <a:pt x="13138" y="21402"/>
                    </a:lnTo>
                    <a:lnTo>
                      <a:pt x="14252" y="21402"/>
                    </a:lnTo>
                    <a:lnTo>
                      <a:pt x="16033" y="21006"/>
                    </a:lnTo>
                    <a:lnTo>
                      <a:pt x="17592" y="20213"/>
                    </a:lnTo>
                    <a:lnTo>
                      <a:pt x="18148" y="20015"/>
                    </a:lnTo>
                    <a:lnTo>
                      <a:pt x="18705" y="19420"/>
                    </a:lnTo>
                    <a:lnTo>
                      <a:pt x="19039" y="19024"/>
                    </a:lnTo>
                    <a:lnTo>
                      <a:pt x="19485" y="18628"/>
                    </a:lnTo>
                    <a:lnTo>
                      <a:pt x="19819" y="18033"/>
                    </a:lnTo>
                    <a:lnTo>
                      <a:pt x="20041" y="17439"/>
                    </a:lnTo>
                    <a:lnTo>
                      <a:pt x="20264" y="17042"/>
                    </a:lnTo>
                    <a:lnTo>
                      <a:pt x="20375" y="16448"/>
                    </a:lnTo>
                    <a:lnTo>
                      <a:pt x="20375" y="4954"/>
                    </a:lnTo>
                    <a:lnTo>
                      <a:pt x="20709" y="4558"/>
                    </a:lnTo>
                    <a:lnTo>
                      <a:pt x="21155" y="4161"/>
                    </a:lnTo>
                    <a:lnTo>
                      <a:pt x="21600" y="2972"/>
                    </a:lnTo>
                    <a:lnTo>
                      <a:pt x="21600" y="1982"/>
                    </a:lnTo>
                    <a:lnTo>
                      <a:pt x="21377" y="1387"/>
                    </a:lnTo>
                    <a:lnTo>
                      <a:pt x="21155" y="991"/>
                    </a:lnTo>
                    <a:lnTo>
                      <a:pt x="20821" y="594"/>
                    </a:lnTo>
                    <a:lnTo>
                      <a:pt x="20375" y="198"/>
                    </a:lnTo>
                    <a:lnTo>
                      <a:pt x="18482" y="198"/>
                    </a:lnTo>
                    <a:lnTo>
                      <a:pt x="18037" y="594"/>
                    </a:lnTo>
                    <a:lnTo>
                      <a:pt x="16924" y="1783"/>
                    </a:lnTo>
                    <a:lnTo>
                      <a:pt x="16701" y="1387"/>
                    </a:lnTo>
                    <a:lnTo>
                      <a:pt x="15588" y="991"/>
                    </a:lnTo>
                    <a:lnTo>
                      <a:pt x="14029" y="198"/>
                    </a:lnTo>
                    <a:lnTo>
                      <a:pt x="13138" y="198"/>
                    </a:lnTo>
                    <a:lnTo>
                      <a:pt x="12136" y="0"/>
                    </a:lnTo>
                    <a:lnTo>
                      <a:pt x="10911" y="0"/>
                    </a:lnTo>
                    <a:close/>
                  </a:path>
                </a:pathLst>
              </a:custGeom>
              <a:solidFill>
                <a:srgbClr val="BFBFBF"/>
              </a:solidFill>
              <a:ln w="12700" cap="flat">
                <a:noFill/>
                <a:miter lim="400000"/>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nvGrpSpPr>
              <p:cNvPr id="473" name="Group 363"/>
              <p:cNvGrpSpPr/>
              <p:nvPr/>
            </p:nvGrpSpPr>
            <p:grpSpPr>
              <a:xfrm>
                <a:off x="-2" y="-2"/>
                <a:ext cx="586462" cy="329316"/>
                <a:chOff x="0" y="0"/>
                <a:chExt cx="586461" cy="329314"/>
              </a:xfrm>
            </p:grpSpPr>
            <p:sp>
              <p:nvSpPr>
                <p:cNvPr id="470" name="Freeform 366"/>
                <p:cNvSpPr/>
                <p:nvPr/>
              </p:nvSpPr>
              <p:spPr>
                <a:xfrm>
                  <a:off x="-1"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9525" cap="flat">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71" name="Freeform 368"/>
                <p:cNvSpPr/>
                <p:nvPr/>
              </p:nvSpPr>
              <p:spPr>
                <a:xfrm>
                  <a:off x="-1" y="-1"/>
                  <a:ext cx="586462" cy="329316"/>
                </a:xfrm>
                <a:custGeom>
                  <a:avLst/>
                  <a:gdLst/>
                  <a:ahLst/>
                  <a:cxnLst>
                    <a:cxn ang="0">
                      <a:pos x="wd2" y="hd2"/>
                    </a:cxn>
                    <a:cxn ang="5400000">
                      <a:pos x="wd2" y="hd2"/>
                    </a:cxn>
                    <a:cxn ang="10800000">
                      <a:pos x="wd2" y="hd2"/>
                    </a:cxn>
                    <a:cxn ang="16200000">
                      <a:pos x="wd2" y="hd2"/>
                    </a:cxn>
                  </a:cxnLst>
                  <a:rect l="0" t="0" r="r" b="b"/>
                  <a:pathLst>
                    <a:path w="21600" h="21600" extrusionOk="0">
                      <a:moveTo>
                        <a:pt x="11023" y="0"/>
                      </a:moveTo>
                      <a:lnTo>
                        <a:pt x="8685" y="0"/>
                      </a:lnTo>
                      <a:lnTo>
                        <a:pt x="7682" y="200"/>
                      </a:lnTo>
                      <a:lnTo>
                        <a:pt x="6903" y="400"/>
                      </a:lnTo>
                      <a:lnTo>
                        <a:pt x="6012" y="800"/>
                      </a:lnTo>
                      <a:lnTo>
                        <a:pt x="5456" y="1000"/>
                      </a:lnTo>
                      <a:lnTo>
                        <a:pt x="5010" y="1400"/>
                      </a:lnTo>
                      <a:lnTo>
                        <a:pt x="4676" y="1600"/>
                      </a:lnTo>
                      <a:lnTo>
                        <a:pt x="4231" y="1000"/>
                      </a:lnTo>
                      <a:lnTo>
                        <a:pt x="3118" y="200"/>
                      </a:lnTo>
                      <a:lnTo>
                        <a:pt x="2561" y="0"/>
                      </a:lnTo>
                      <a:lnTo>
                        <a:pt x="2004" y="0"/>
                      </a:lnTo>
                      <a:lnTo>
                        <a:pt x="1336" y="200"/>
                      </a:lnTo>
                      <a:lnTo>
                        <a:pt x="1002" y="600"/>
                      </a:lnTo>
                      <a:lnTo>
                        <a:pt x="445" y="1000"/>
                      </a:lnTo>
                      <a:lnTo>
                        <a:pt x="223" y="1400"/>
                      </a:lnTo>
                      <a:lnTo>
                        <a:pt x="0" y="2000"/>
                      </a:lnTo>
                      <a:lnTo>
                        <a:pt x="0" y="3000"/>
                      </a:lnTo>
                      <a:lnTo>
                        <a:pt x="557" y="4000"/>
                      </a:lnTo>
                      <a:lnTo>
                        <a:pt x="1002" y="4400"/>
                      </a:lnTo>
                      <a:lnTo>
                        <a:pt x="1336" y="4800"/>
                      </a:lnTo>
                      <a:lnTo>
                        <a:pt x="1336" y="16400"/>
                      </a:lnTo>
                      <a:lnTo>
                        <a:pt x="1447" y="17200"/>
                      </a:lnTo>
                      <a:lnTo>
                        <a:pt x="1670" y="17600"/>
                      </a:lnTo>
                      <a:lnTo>
                        <a:pt x="1893" y="18200"/>
                      </a:lnTo>
                      <a:lnTo>
                        <a:pt x="2115" y="18600"/>
                      </a:lnTo>
                      <a:lnTo>
                        <a:pt x="2561" y="19200"/>
                      </a:lnTo>
                      <a:lnTo>
                        <a:pt x="2895" y="19600"/>
                      </a:lnTo>
                      <a:lnTo>
                        <a:pt x="3452" y="20000"/>
                      </a:lnTo>
                      <a:lnTo>
                        <a:pt x="4008" y="20200"/>
                      </a:lnTo>
                      <a:lnTo>
                        <a:pt x="5567" y="21000"/>
                      </a:lnTo>
                      <a:lnTo>
                        <a:pt x="7348" y="21400"/>
                      </a:lnTo>
                      <a:lnTo>
                        <a:pt x="8462" y="21400"/>
                      </a:lnTo>
                      <a:lnTo>
                        <a:pt x="9575" y="21600"/>
                      </a:lnTo>
                      <a:lnTo>
                        <a:pt x="12025" y="21600"/>
                      </a:lnTo>
                      <a:lnTo>
                        <a:pt x="13249" y="21400"/>
                      </a:lnTo>
                      <a:lnTo>
                        <a:pt x="14363" y="21400"/>
                      </a:lnTo>
                      <a:lnTo>
                        <a:pt x="16144" y="21000"/>
                      </a:lnTo>
                      <a:lnTo>
                        <a:pt x="16924" y="20600"/>
                      </a:lnTo>
                      <a:lnTo>
                        <a:pt x="17592" y="20200"/>
                      </a:lnTo>
                      <a:lnTo>
                        <a:pt x="18148" y="20000"/>
                      </a:lnTo>
                      <a:lnTo>
                        <a:pt x="18705" y="19600"/>
                      </a:lnTo>
                      <a:lnTo>
                        <a:pt x="19151" y="19200"/>
                      </a:lnTo>
                      <a:lnTo>
                        <a:pt x="19485" y="18600"/>
                      </a:lnTo>
                      <a:lnTo>
                        <a:pt x="19819" y="18200"/>
                      </a:lnTo>
                      <a:lnTo>
                        <a:pt x="20041" y="17600"/>
                      </a:lnTo>
                      <a:lnTo>
                        <a:pt x="20264" y="17200"/>
                      </a:lnTo>
                      <a:lnTo>
                        <a:pt x="20375" y="16400"/>
                      </a:lnTo>
                      <a:lnTo>
                        <a:pt x="20375" y="4800"/>
                      </a:lnTo>
                      <a:lnTo>
                        <a:pt x="20709" y="4400"/>
                      </a:lnTo>
                      <a:lnTo>
                        <a:pt x="21155" y="4000"/>
                      </a:lnTo>
                      <a:lnTo>
                        <a:pt x="21489" y="3400"/>
                      </a:lnTo>
                      <a:lnTo>
                        <a:pt x="21600" y="3000"/>
                      </a:lnTo>
                      <a:lnTo>
                        <a:pt x="21600" y="2000"/>
                      </a:lnTo>
                      <a:lnTo>
                        <a:pt x="21489" y="1400"/>
                      </a:lnTo>
                      <a:lnTo>
                        <a:pt x="21266" y="1000"/>
                      </a:lnTo>
                      <a:lnTo>
                        <a:pt x="20375" y="200"/>
                      </a:lnTo>
                      <a:lnTo>
                        <a:pt x="19707" y="0"/>
                      </a:lnTo>
                      <a:lnTo>
                        <a:pt x="19151" y="0"/>
                      </a:lnTo>
                      <a:lnTo>
                        <a:pt x="18482" y="200"/>
                      </a:lnTo>
                      <a:lnTo>
                        <a:pt x="18037" y="600"/>
                      </a:lnTo>
                      <a:lnTo>
                        <a:pt x="17480" y="1000"/>
                      </a:lnTo>
                      <a:lnTo>
                        <a:pt x="17035" y="1600"/>
                      </a:lnTo>
                      <a:lnTo>
                        <a:pt x="16701" y="1400"/>
                      </a:lnTo>
                      <a:lnTo>
                        <a:pt x="16256" y="1000"/>
                      </a:lnTo>
                      <a:lnTo>
                        <a:pt x="15588" y="800"/>
                      </a:lnTo>
                      <a:lnTo>
                        <a:pt x="14920" y="400"/>
                      </a:lnTo>
                      <a:lnTo>
                        <a:pt x="14140" y="200"/>
                      </a:lnTo>
                      <a:lnTo>
                        <a:pt x="13249" y="0"/>
                      </a:lnTo>
                      <a:lnTo>
                        <a:pt x="11023" y="0"/>
                      </a:lnTo>
                      <a:close/>
                    </a:path>
                  </a:pathLst>
                </a:custGeom>
                <a:solidFill>
                  <a:srgbClr val="F1F9F9"/>
                </a:solidFill>
                <a:ln w="6350" cap="rnd">
                  <a:solidFill>
                    <a:srgbClr val="808080"/>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sp>
              <p:nvSpPr>
                <p:cNvPr id="472" name="Freeform 369"/>
                <p:cNvSpPr/>
                <p:nvPr/>
              </p:nvSpPr>
              <p:spPr>
                <a:xfrm>
                  <a:off x="123941" y="24393"/>
                  <a:ext cx="338577" cy="24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2"/>
                      </a:lnTo>
                      <a:lnTo>
                        <a:pt x="193" y="18046"/>
                      </a:lnTo>
                      <a:lnTo>
                        <a:pt x="386" y="18592"/>
                      </a:lnTo>
                      <a:lnTo>
                        <a:pt x="964" y="19413"/>
                      </a:lnTo>
                      <a:lnTo>
                        <a:pt x="2314" y="19959"/>
                      </a:lnTo>
                      <a:lnTo>
                        <a:pt x="5400" y="21053"/>
                      </a:lnTo>
                      <a:lnTo>
                        <a:pt x="7329" y="21327"/>
                      </a:lnTo>
                      <a:lnTo>
                        <a:pt x="9064" y="21600"/>
                      </a:lnTo>
                      <a:lnTo>
                        <a:pt x="12536" y="21600"/>
                      </a:lnTo>
                      <a:lnTo>
                        <a:pt x="14271" y="21327"/>
                      </a:lnTo>
                      <a:lnTo>
                        <a:pt x="16200" y="21053"/>
                      </a:lnTo>
                      <a:lnTo>
                        <a:pt x="17936" y="20506"/>
                      </a:lnTo>
                      <a:lnTo>
                        <a:pt x="19286" y="19959"/>
                      </a:lnTo>
                      <a:lnTo>
                        <a:pt x="20443" y="19413"/>
                      </a:lnTo>
                      <a:lnTo>
                        <a:pt x="21021" y="18866"/>
                      </a:lnTo>
                      <a:lnTo>
                        <a:pt x="21407" y="18592"/>
                      </a:lnTo>
                      <a:lnTo>
                        <a:pt x="21600" y="18046"/>
                      </a:lnTo>
                      <a:lnTo>
                        <a:pt x="21600" y="0"/>
                      </a:lnTo>
                    </a:path>
                  </a:pathLst>
                </a:custGeom>
                <a:solidFill>
                  <a:srgbClr val="F1F9F9"/>
                </a:solidFill>
                <a:ln w="6350" cap="rnd">
                  <a:solidFill>
                    <a:srgbClr val="333399"/>
                  </a:solidFill>
                  <a:prstDash val="solid"/>
                  <a:round/>
                </a:ln>
                <a:effectLst/>
              </p:spPr>
              <p:txBody>
                <a:bodyPr wrap="square" lIns="25257" tIns="25257" rIns="25257" bIns="25257" numCol="1" anchor="t">
                  <a:noAutofit/>
                </a:bodyPr>
                <a:lstStyle/>
                <a:p>
                  <a:pPr defTabSz="281504">
                    <a:defRPr sz="1800">
                      <a:latin typeface="游ゴシック"/>
                      <a:ea typeface="游ゴシック"/>
                      <a:cs typeface="游ゴシック"/>
                      <a:sym typeface="游ゴシック"/>
                    </a:defRPr>
                  </a:pPr>
                  <a:endParaRPr sz="554"/>
                </a:p>
              </p:txBody>
            </p:sp>
          </p:grpSp>
        </p:grpSp>
        <p:pic>
          <p:nvPicPr>
            <p:cNvPr id="475" name="Picture 28" descr="Picture 28"/>
            <p:cNvPicPr>
              <a:picLocks noChangeAspect="1"/>
            </p:cNvPicPr>
            <p:nvPr/>
          </p:nvPicPr>
          <p:blipFill>
            <a:blip r:embed="rId5">
              <a:extLst/>
            </a:blip>
            <a:stretch>
              <a:fillRect/>
            </a:stretch>
          </p:blipFill>
          <p:spPr>
            <a:xfrm>
              <a:off x="343013" y="609376"/>
              <a:ext cx="441893" cy="667551"/>
            </a:xfrm>
            <a:prstGeom prst="rect">
              <a:avLst/>
            </a:prstGeom>
            <a:ln w="12700" cap="flat">
              <a:noFill/>
              <a:miter lim="400000"/>
            </a:ln>
            <a:effectLst/>
          </p:spPr>
        </p:pic>
      </p:grpSp>
      <p:grpSp>
        <p:nvGrpSpPr>
          <p:cNvPr id="479" name="グループ化 99"/>
          <p:cNvGrpSpPr/>
          <p:nvPr/>
        </p:nvGrpSpPr>
        <p:grpSpPr>
          <a:xfrm>
            <a:off x="1262021" y="2975325"/>
            <a:ext cx="144864" cy="339378"/>
            <a:chOff x="0" y="0"/>
            <a:chExt cx="470604" cy="1102504"/>
          </a:xfrm>
        </p:grpSpPr>
        <p:sp>
          <p:nvSpPr>
            <p:cNvPr id="477" name="フローチャート: 手作業 100"/>
            <p:cNvSpPr/>
            <p:nvPr/>
          </p:nvSpPr>
          <p:spPr>
            <a:xfrm>
              <a:off x="80001" y="588596"/>
              <a:ext cx="310599" cy="51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gradFill flip="none" rotWithShape="1">
              <a:gsLst>
                <a:gs pos="2083">
                  <a:srgbClr val="0085CA"/>
                </a:gs>
                <a:gs pos="46000">
                  <a:srgbClr val="009DDD"/>
                </a:gs>
                <a:gs pos="100000">
                  <a:srgbClr val="7FC8ED"/>
                </a:gs>
              </a:gsLst>
              <a:lin ang="5400000" scaled="0"/>
            </a:gradFill>
            <a:ln w="12700" cap="flat">
              <a:noFill/>
              <a:miter lim="400000"/>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pic>
          <p:nvPicPr>
            <p:cNvPr id="478" name="Picture 28" descr="Picture 28"/>
            <p:cNvPicPr>
              <a:picLocks noChangeAspect="1"/>
            </p:cNvPicPr>
            <p:nvPr/>
          </p:nvPicPr>
          <p:blipFill>
            <a:blip r:embed="rId5">
              <a:extLst/>
            </a:blip>
            <a:stretch>
              <a:fillRect/>
            </a:stretch>
          </p:blipFill>
          <p:spPr>
            <a:xfrm>
              <a:off x="0" y="-1"/>
              <a:ext cx="470606" cy="710631"/>
            </a:xfrm>
            <a:prstGeom prst="rect">
              <a:avLst/>
            </a:prstGeom>
            <a:ln w="12700" cap="flat">
              <a:noFill/>
              <a:miter lim="400000"/>
            </a:ln>
            <a:effectLst/>
          </p:spPr>
        </p:pic>
      </p:grpSp>
      <p:sp>
        <p:nvSpPr>
          <p:cNvPr id="480" name="上矢印 79"/>
          <p:cNvSpPr/>
          <p:nvPr/>
        </p:nvSpPr>
        <p:spPr>
          <a:xfrm>
            <a:off x="5696745" y="2587877"/>
            <a:ext cx="1699596" cy="9558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8963" y="10800"/>
                </a:lnTo>
                <a:lnTo>
                  <a:pt x="18963" y="21600"/>
                </a:lnTo>
                <a:lnTo>
                  <a:pt x="2637" y="21600"/>
                </a:lnTo>
                <a:lnTo>
                  <a:pt x="2637" y="10800"/>
                </a:lnTo>
                <a:close/>
              </a:path>
            </a:pathLst>
          </a:custGeom>
          <a:gradFill>
            <a:gsLst>
              <a:gs pos="0">
                <a:srgbClr val="F2FAFF"/>
              </a:gs>
              <a:gs pos="73000">
                <a:srgbClr val="CCECFF"/>
              </a:gs>
              <a:gs pos="88000">
                <a:srgbClr val="8CD5FF"/>
              </a:gs>
              <a:gs pos="100000">
                <a:srgbClr val="0079BF"/>
              </a:gs>
            </a:gsLst>
            <a:lin ang="5400000"/>
          </a:gradFill>
          <a:ln w="25400">
            <a:solidFill>
              <a:schemeClr val="accent5"/>
            </a:solidFill>
          </a:ln>
        </p:spPr>
        <p:txBody>
          <a:bodyPr lIns="25257" tIns="25257" rIns="25257" bIns="25257" anchor="ctr"/>
          <a:lstStyle/>
          <a:p>
            <a:pPr defTabSz="281504">
              <a:spcBef>
                <a:spcPts val="339"/>
              </a:spcBef>
              <a:defRPr sz="1200">
                <a:latin typeface="游ゴシック"/>
                <a:ea typeface="游ゴシック"/>
                <a:cs typeface="游ゴシック"/>
                <a:sym typeface="游ゴシック"/>
              </a:defRPr>
            </a:pPr>
            <a:endParaRPr sz="369"/>
          </a:p>
        </p:txBody>
      </p:sp>
      <p:grpSp>
        <p:nvGrpSpPr>
          <p:cNvPr id="485" name="直方体 158"/>
          <p:cNvGrpSpPr/>
          <p:nvPr/>
        </p:nvGrpSpPr>
        <p:grpSpPr>
          <a:xfrm>
            <a:off x="6368752" y="3051171"/>
            <a:ext cx="466667" cy="330065"/>
            <a:chOff x="0" y="-1"/>
            <a:chExt cx="1516018" cy="1072251"/>
          </a:xfrm>
        </p:grpSpPr>
        <p:sp>
          <p:nvSpPr>
            <p:cNvPr id="481" name="図形"/>
            <p:cNvSpPr/>
            <p:nvPr/>
          </p:nvSpPr>
          <p:spPr>
            <a:xfrm>
              <a:off x="-1" y="-2"/>
              <a:ext cx="1516020" cy="1072253"/>
            </a:xfrm>
            <a:custGeom>
              <a:avLst/>
              <a:gdLst/>
              <a:ahLst/>
              <a:cxnLst>
                <a:cxn ang="0">
                  <a:pos x="wd2" y="hd2"/>
                </a:cxn>
                <a:cxn ang="5400000">
                  <a:pos x="wd2" y="hd2"/>
                </a:cxn>
                <a:cxn ang="10800000">
                  <a:pos x="wd2" y="hd2"/>
                </a:cxn>
                <a:cxn ang="16200000">
                  <a:pos x="wd2" y="hd2"/>
                </a:cxn>
              </a:cxnLst>
              <a:rect l="0" t="0" r="r" b="b"/>
              <a:pathLst>
                <a:path w="21600" h="21600" extrusionOk="0">
                  <a:moveTo>
                    <a:pt x="0" y="11900"/>
                  </a:moveTo>
                  <a:lnTo>
                    <a:pt x="8417" y="0"/>
                  </a:lnTo>
                  <a:lnTo>
                    <a:pt x="21600" y="0"/>
                  </a:lnTo>
                  <a:lnTo>
                    <a:pt x="21600" y="9700"/>
                  </a:lnTo>
                  <a:lnTo>
                    <a:pt x="13183" y="21600"/>
                  </a:lnTo>
                  <a:lnTo>
                    <a:pt x="0" y="21600"/>
                  </a:lnTo>
                  <a:close/>
                </a:path>
              </a:pathLst>
            </a:custGeom>
            <a:blipFill rotWithShape="1">
              <a:blip r:embed="rId9"/>
              <a:srcRect/>
              <a:tile tx="0" ty="0" sx="100000" sy="100000" flip="none" algn="tl"/>
            </a:blip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82" name="図形"/>
            <p:cNvSpPr/>
            <p:nvPr/>
          </p:nvSpPr>
          <p:spPr>
            <a:xfrm>
              <a:off x="925271" y="-2"/>
              <a:ext cx="590747" cy="1072253"/>
            </a:xfrm>
            <a:custGeom>
              <a:avLst/>
              <a:gdLst/>
              <a:ahLst/>
              <a:cxnLst>
                <a:cxn ang="0">
                  <a:pos x="wd2" y="hd2"/>
                </a:cxn>
                <a:cxn ang="5400000">
                  <a:pos x="wd2" y="hd2"/>
                </a:cxn>
                <a:cxn ang="10800000">
                  <a:pos x="wd2" y="hd2"/>
                </a:cxn>
                <a:cxn ang="16200000">
                  <a:pos x="wd2" y="hd2"/>
                </a:cxn>
              </a:cxnLst>
              <a:rect l="0" t="0" r="r" b="b"/>
              <a:pathLst>
                <a:path w="21600" h="21600" extrusionOk="0">
                  <a:moveTo>
                    <a:pt x="0" y="11900"/>
                  </a:moveTo>
                  <a:lnTo>
                    <a:pt x="21600" y="0"/>
                  </a:lnTo>
                  <a:lnTo>
                    <a:pt x="21600" y="9700"/>
                  </a:lnTo>
                  <a:lnTo>
                    <a:pt x="0" y="21600"/>
                  </a:lnTo>
                  <a:close/>
                </a:path>
              </a:pathLst>
            </a:custGeom>
            <a:solidFill>
              <a:srgbClr val="000000">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83" name="図形"/>
            <p:cNvSpPr/>
            <p:nvPr/>
          </p:nvSpPr>
          <p:spPr>
            <a:xfrm>
              <a:off x="-1" y="-2"/>
              <a:ext cx="1516020" cy="590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417" y="0"/>
                  </a:lnTo>
                  <a:lnTo>
                    <a:pt x="21600" y="0"/>
                  </a:lnTo>
                  <a:lnTo>
                    <a:pt x="13183" y="21600"/>
                  </a:lnTo>
                  <a:close/>
                </a:path>
              </a:pathLst>
            </a:custGeom>
            <a:solidFill>
              <a:srgbClr val="FFFFFF">
                <a:alpha val="20000"/>
              </a:srgbClr>
            </a:solidFill>
            <a:ln w="12700" cap="flat">
              <a:noFill/>
              <a:miter lim="400000"/>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sp>
          <p:nvSpPr>
            <p:cNvPr id="484" name="図形"/>
            <p:cNvSpPr/>
            <p:nvPr/>
          </p:nvSpPr>
          <p:spPr>
            <a:xfrm>
              <a:off x="-1" y="-2"/>
              <a:ext cx="1516020" cy="1072253"/>
            </a:xfrm>
            <a:custGeom>
              <a:avLst/>
              <a:gdLst/>
              <a:ahLst/>
              <a:cxnLst>
                <a:cxn ang="0">
                  <a:pos x="wd2" y="hd2"/>
                </a:cxn>
                <a:cxn ang="5400000">
                  <a:pos x="wd2" y="hd2"/>
                </a:cxn>
                <a:cxn ang="10800000">
                  <a:pos x="wd2" y="hd2"/>
                </a:cxn>
                <a:cxn ang="16200000">
                  <a:pos x="wd2" y="hd2"/>
                </a:cxn>
              </a:cxnLst>
              <a:rect l="0" t="0" r="r" b="b"/>
              <a:pathLst>
                <a:path w="21600" h="21600" extrusionOk="0">
                  <a:moveTo>
                    <a:pt x="0" y="11900"/>
                  </a:moveTo>
                  <a:lnTo>
                    <a:pt x="8417" y="0"/>
                  </a:lnTo>
                  <a:lnTo>
                    <a:pt x="21600" y="0"/>
                  </a:lnTo>
                  <a:lnTo>
                    <a:pt x="21600" y="9700"/>
                  </a:lnTo>
                  <a:lnTo>
                    <a:pt x="13183" y="21600"/>
                  </a:lnTo>
                  <a:lnTo>
                    <a:pt x="0" y="21600"/>
                  </a:lnTo>
                  <a:close/>
                  <a:moveTo>
                    <a:pt x="0" y="11900"/>
                  </a:moveTo>
                  <a:lnTo>
                    <a:pt x="13183" y="11900"/>
                  </a:lnTo>
                  <a:lnTo>
                    <a:pt x="21600" y="0"/>
                  </a:lnTo>
                  <a:moveTo>
                    <a:pt x="13183" y="11900"/>
                  </a:moveTo>
                  <a:lnTo>
                    <a:pt x="13183" y="21600"/>
                  </a:lnTo>
                </a:path>
              </a:pathLst>
            </a:custGeom>
            <a:noFill/>
            <a:ln w="9525" cap="flat">
              <a:solidFill>
                <a:srgbClr val="808080"/>
              </a:solidFill>
              <a:prstDash val="solid"/>
              <a:round/>
            </a:ln>
            <a:effectLst/>
          </p:spPr>
          <p:txBody>
            <a:bodyPr wrap="square" lIns="25257" tIns="25257" rIns="25257" bIns="25257" numCol="1" anchor="ctr">
              <a:noAutofit/>
            </a:bodyPr>
            <a:lstStyle/>
            <a:p>
              <a:pPr defTabSz="281504">
                <a:defRPr sz="1000">
                  <a:latin typeface="游ゴシック"/>
                  <a:ea typeface="游ゴシック"/>
                  <a:cs typeface="游ゴシック"/>
                  <a:sym typeface="游ゴシック"/>
                </a:defRPr>
              </a:pPr>
              <a:endParaRPr sz="308"/>
            </a:p>
          </p:txBody>
        </p:sp>
      </p:grpSp>
      <p:pic>
        <p:nvPicPr>
          <p:cNvPr id="486" name="Picture 282" descr="Picture 282"/>
          <p:cNvPicPr>
            <a:picLocks noChangeAspect="1"/>
          </p:cNvPicPr>
          <p:nvPr/>
        </p:nvPicPr>
        <p:blipFill>
          <a:blip r:embed="rId10">
            <a:extLst/>
          </a:blip>
          <a:stretch>
            <a:fillRect/>
          </a:stretch>
        </p:blipFill>
        <p:spPr>
          <a:xfrm rot="21060000" flipH="1">
            <a:off x="6362974" y="2920265"/>
            <a:ext cx="372560" cy="295241"/>
          </a:xfrm>
          <a:prstGeom prst="rect">
            <a:avLst/>
          </a:prstGeom>
          <a:ln w="12700">
            <a:miter lim="400000"/>
          </a:ln>
        </p:spPr>
      </p:pic>
      <p:grpSp>
        <p:nvGrpSpPr>
          <p:cNvPr id="491" name="グループ化 160"/>
          <p:cNvGrpSpPr/>
          <p:nvPr/>
        </p:nvGrpSpPr>
        <p:grpSpPr>
          <a:xfrm>
            <a:off x="7292739" y="3150266"/>
            <a:ext cx="384988" cy="425201"/>
            <a:chOff x="0" y="-2"/>
            <a:chExt cx="1250674" cy="1381313"/>
          </a:xfrm>
        </p:grpSpPr>
        <p:pic>
          <p:nvPicPr>
            <p:cNvPr id="487" name="Picture 8" descr="Picture 8"/>
            <p:cNvPicPr>
              <a:picLocks noChangeAspect="1"/>
            </p:cNvPicPr>
            <p:nvPr/>
          </p:nvPicPr>
          <p:blipFill>
            <a:blip r:embed="rId11">
              <a:extLst/>
            </a:blip>
            <a:stretch>
              <a:fillRect/>
            </a:stretch>
          </p:blipFill>
          <p:spPr>
            <a:xfrm rot="1260000" flipH="1">
              <a:off x="430377" y="172028"/>
              <a:ext cx="733299" cy="621435"/>
            </a:xfrm>
            <a:prstGeom prst="rect">
              <a:avLst/>
            </a:prstGeom>
            <a:ln w="12700" cap="flat">
              <a:noFill/>
              <a:miter lim="400000"/>
            </a:ln>
            <a:effectLst/>
          </p:spPr>
        </p:pic>
        <p:grpSp>
          <p:nvGrpSpPr>
            <p:cNvPr id="490" name="グループ化 168"/>
            <p:cNvGrpSpPr/>
            <p:nvPr/>
          </p:nvGrpSpPr>
          <p:grpSpPr>
            <a:xfrm>
              <a:off x="-1" y="-3"/>
              <a:ext cx="701761" cy="1381315"/>
              <a:chOff x="0" y="-1"/>
              <a:chExt cx="701759" cy="1381313"/>
            </a:xfrm>
          </p:grpSpPr>
          <p:sp>
            <p:nvSpPr>
              <p:cNvPr id="488" name="フローチャート: 手作業 169"/>
              <p:cNvSpPr/>
              <p:nvPr/>
            </p:nvSpPr>
            <p:spPr>
              <a:xfrm flipH="1">
                <a:off x="170970" y="737435"/>
                <a:ext cx="463162" cy="6438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gradFill flip="none" rotWithShape="1">
                <a:gsLst>
                  <a:gs pos="2083">
                    <a:srgbClr val="0085CA"/>
                  </a:gs>
                  <a:gs pos="46000">
                    <a:srgbClr val="009DDD"/>
                  </a:gs>
                  <a:gs pos="100000">
                    <a:srgbClr val="7FC8ED"/>
                  </a:gs>
                </a:gsLst>
                <a:lin ang="5400000" scaled="0"/>
              </a:gradFill>
              <a:ln w="12700" cap="flat">
                <a:noFill/>
                <a:miter lim="400000"/>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pic>
            <p:nvPicPr>
              <p:cNvPr id="489" name="Picture 28" descr="Picture 28"/>
              <p:cNvPicPr>
                <a:picLocks noChangeAspect="1"/>
              </p:cNvPicPr>
              <p:nvPr/>
            </p:nvPicPr>
            <p:blipFill>
              <a:blip r:embed="rId5">
                <a:extLst/>
              </a:blip>
              <a:stretch>
                <a:fillRect/>
              </a:stretch>
            </p:blipFill>
            <p:spPr>
              <a:xfrm flipH="1">
                <a:off x="-1" y="-2"/>
                <a:ext cx="701761" cy="890354"/>
              </a:xfrm>
              <a:prstGeom prst="rect">
                <a:avLst/>
              </a:prstGeom>
              <a:ln w="12700" cap="flat">
                <a:noFill/>
                <a:miter lim="400000"/>
              </a:ln>
              <a:effectLst/>
            </p:spPr>
          </p:pic>
        </p:grpSp>
      </p:grpSp>
      <p:grpSp>
        <p:nvGrpSpPr>
          <p:cNvPr id="494" name="グループ化 161"/>
          <p:cNvGrpSpPr/>
          <p:nvPr/>
        </p:nvGrpSpPr>
        <p:grpSpPr>
          <a:xfrm>
            <a:off x="6771549" y="2928559"/>
            <a:ext cx="216021" cy="425328"/>
            <a:chOff x="0" y="0"/>
            <a:chExt cx="701767" cy="1381725"/>
          </a:xfrm>
        </p:grpSpPr>
        <p:sp>
          <p:nvSpPr>
            <p:cNvPr id="492" name="フローチャート: 手作業 36"/>
            <p:cNvSpPr/>
            <p:nvPr/>
          </p:nvSpPr>
          <p:spPr>
            <a:xfrm>
              <a:off x="119297" y="737655"/>
              <a:ext cx="463166" cy="644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gradFill flip="none" rotWithShape="1">
              <a:gsLst>
                <a:gs pos="0">
                  <a:srgbClr val="0085CA"/>
                </a:gs>
                <a:gs pos="2083">
                  <a:srgbClr val="0085CA"/>
                </a:gs>
                <a:gs pos="46001">
                  <a:srgbClr val="009DDD"/>
                </a:gs>
                <a:gs pos="100000">
                  <a:srgbClr val="7FC8ED"/>
                </a:gs>
              </a:gsLst>
              <a:lin ang="5400000" scaled="0"/>
            </a:gradFill>
            <a:ln w="12700" cap="flat">
              <a:noFill/>
              <a:miter lim="400000"/>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pic>
          <p:nvPicPr>
            <p:cNvPr id="493" name="Picture 28" descr="Picture 28"/>
            <p:cNvPicPr>
              <a:picLocks noChangeAspect="1"/>
            </p:cNvPicPr>
            <p:nvPr/>
          </p:nvPicPr>
          <p:blipFill>
            <a:blip r:embed="rId5">
              <a:extLst/>
            </a:blip>
            <a:stretch>
              <a:fillRect/>
            </a:stretch>
          </p:blipFill>
          <p:spPr>
            <a:xfrm>
              <a:off x="-1" y="0"/>
              <a:ext cx="701768" cy="890619"/>
            </a:xfrm>
            <a:prstGeom prst="rect">
              <a:avLst/>
            </a:prstGeom>
            <a:ln w="12700" cap="flat">
              <a:noFill/>
              <a:miter lim="400000"/>
            </a:ln>
            <a:effectLst/>
          </p:spPr>
        </p:pic>
      </p:grpSp>
      <p:grpSp>
        <p:nvGrpSpPr>
          <p:cNvPr id="497" name="グループ化 162"/>
          <p:cNvGrpSpPr/>
          <p:nvPr/>
        </p:nvGrpSpPr>
        <p:grpSpPr>
          <a:xfrm>
            <a:off x="7012952" y="2190187"/>
            <a:ext cx="744632" cy="526303"/>
            <a:chOff x="0" y="0"/>
            <a:chExt cx="2419017" cy="1709754"/>
          </a:xfrm>
        </p:grpSpPr>
        <p:pic>
          <p:nvPicPr>
            <p:cNvPr id="495" name="Picture 7" descr="Picture 7"/>
            <p:cNvPicPr>
              <a:picLocks noChangeAspect="1"/>
            </p:cNvPicPr>
            <p:nvPr/>
          </p:nvPicPr>
          <p:blipFill>
            <a:blip r:embed="rId12">
              <a:extLst/>
            </a:blip>
            <a:stretch>
              <a:fillRect/>
            </a:stretch>
          </p:blipFill>
          <p:spPr>
            <a:xfrm>
              <a:off x="-1" y="630465"/>
              <a:ext cx="1273567" cy="1079290"/>
            </a:xfrm>
            <a:prstGeom prst="rect">
              <a:avLst/>
            </a:prstGeom>
            <a:ln w="12700" cap="flat">
              <a:noFill/>
              <a:miter lim="400000"/>
            </a:ln>
            <a:effectLst/>
          </p:spPr>
        </p:pic>
        <p:sp>
          <p:nvSpPr>
            <p:cNvPr id="496" name="稲妻 164"/>
            <p:cNvSpPr/>
            <p:nvPr/>
          </p:nvSpPr>
          <p:spPr>
            <a:xfrm rot="20718179" flipH="1">
              <a:off x="1321018" y="124173"/>
              <a:ext cx="1047567" cy="532659"/>
            </a:xfrm>
            <a:custGeom>
              <a:avLst/>
              <a:gdLst/>
              <a:ahLst/>
              <a:cxnLst>
                <a:cxn ang="0">
                  <a:pos x="wd2" y="hd2"/>
                </a:cxn>
                <a:cxn ang="5400000">
                  <a:pos x="wd2" y="hd2"/>
                </a:cxn>
                <a:cxn ang="10800000">
                  <a:pos x="wd2" y="hd2"/>
                </a:cxn>
                <a:cxn ang="16200000">
                  <a:pos x="wd2" y="hd2"/>
                </a:cxn>
              </a:cxnLst>
              <a:rect l="0" t="0" r="r" b="b"/>
              <a:pathLst>
                <a:path w="21600" h="21600"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FF99"/>
            </a:solidFill>
            <a:ln w="9525" cap="flat">
              <a:solidFill>
                <a:srgbClr val="DA7972"/>
              </a:solidFill>
              <a:prstDash val="solid"/>
              <a:round/>
            </a:ln>
            <a:effectLst/>
          </p:spPr>
          <p:txBody>
            <a:bodyPr wrap="square" lIns="25257" tIns="25257" rIns="25257" bIns="25257" numCol="1" anchor="ctr">
              <a:noAutofit/>
            </a:bodyPr>
            <a:lstStyle/>
            <a:p>
              <a:pPr defTabSz="281504">
                <a:spcBef>
                  <a:spcPts val="339"/>
                </a:spcBef>
                <a:defRPr sz="1200">
                  <a:latin typeface="游ゴシック"/>
                  <a:ea typeface="游ゴシック"/>
                  <a:cs typeface="游ゴシック"/>
                  <a:sym typeface="游ゴシック"/>
                </a:defRPr>
              </a:pPr>
              <a:endParaRPr sz="369"/>
            </a:p>
          </p:txBody>
        </p:sp>
      </p:grpSp>
      <p:sp>
        <p:nvSpPr>
          <p:cNvPr id="498" name="テキスト ボックス 2"/>
          <p:cNvSpPr txBox="1"/>
          <p:nvPr/>
        </p:nvSpPr>
        <p:spPr>
          <a:xfrm>
            <a:off x="1595628" y="3640774"/>
            <a:ext cx="1608417"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4000">
                <a:latin typeface="Meiryo UI"/>
                <a:ea typeface="Meiryo UI"/>
                <a:cs typeface="Meiryo UI"/>
                <a:sym typeface="Meiryo UI"/>
              </a:defRPr>
            </a:lvl1pPr>
          </a:lstStyle>
          <a:p>
            <a:r>
              <a:rPr sz="1232"/>
              <a:t>【区役所の窓口で申請】</a:t>
            </a:r>
          </a:p>
        </p:txBody>
      </p:sp>
      <p:sp>
        <p:nvSpPr>
          <p:cNvPr id="499" name="テキスト ボックス 172"/>
          <p:cNvSpPr txBox="1"/>
          <p:nvPr/>
        </p:nvSpPr>
        <p:spPr>
          <a:xfrm>
            <a:off x="5040702" y="3642888"/>
            <a:ext cx="3139267" cy="24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lvl1pPr>
              <a:defRPr sz="4000">
                <a:latin typeface="Meiryo UI"/>
                <a:ea typeface="Meiryo UI"/>
                <a:cs typeface="Meiryo UI"/>
                <a:sym typeface="Meiryo UI"/>
              </a:defRPr>
            </a:lvl1pPr>
          </a:lstStyle>
          <a:p>
            <a:r>
              <a:rPr sz="1232"/>
              <a:t>【自宅のパソコンや外出先のモバイル等で申請】</a:t>
            </a:r>
          </a:p>
        </p:txBody>
      </p:sp>
      <p:grpSp>
        <p:nvGrpSpPr>
          <p:cNvPr id="510" name="グループ化 173"/>
          <p:cNvGrpSpPr/>
          <p:nvPr/>
        </p:nvGrpSpPr>
        <p:grpSpPr>
          <a:xfrm>
            <a:off x="3771333" y="4547991"/>
            <a:ext cx="4178771" cy="1808637"/>
            <a:chOff x="0" y="0"/>
            <a:chExt cx="13575202" cy="5875557"/>
          </a:xfrm>
        </p:grpSpPr>
        <p:graphicFrame>
          <p:nvGraphicFramePr>
            <p:cNvPr id="500" name="グラフ 174"/>
            <p:cNvGraphicFramePr/>
            <p:nvPr>
              <p:extLst/>
            </p:nvPr>
          </p:nvGraphicFramePr>
          <p:xfrm>
            <a:off x="0" y="0"/>
            <a:ext cx="5875557" cy="5875557"/>
          </p:xfrm>
          <a:graphic>
            <a:graphicData uri="http://schemas.openxmlformats.org/drawingml/2006/chart">
              <c:chart xmlns:c="http://schemas.openxmlformats.org/drawingml/2006/chart" xmlns:r="http://schemas.openxmlformats.org/officeDocument/2006/relationships" r:id="rId13"/>
            </a:graphicData>
          </a:graphic>
        </p:graphicFrame>
        <p:pic>
          <p:nvPicPr>
            <p:cNvPr id="501" name="図 175" descr="図 175"/>
            <p:cNvPicPr>
              <a:picLocks noChangeAspect="1"/>
            </p:cNvPicPr>
            <p:nvPr/>
          </p:nvPicPr>
          <p:blipFill>
            <a:blip r:embed="rId14">
              <a:extLst/>
            </a:blip>
            <a:stretch>
              <a:fillRect/>
            </a:stretch>
          </p:blipFill>
          <p:spPr>
            <a:xfrm>
              <a:off x="7683767" y="1382510"/>
              <a:ext cx="1052734" cy="821292"/>
            </a:xfrm>
            <a:prstGeom prst="rect">
              <a:avLst/>
            </a:prstGeom>
            <a:ln w="12700" cap="flat">
              <a:noFill/>
              <a:miter lim="400000"/>
            </a:ln>
            <a:effectLst/>
          </p:spPr>
        </p:pic>
        <p:pic>
          <p:nvPicPr>
            <p:cNvPr id="502" name="図 176" descr="図 176"/>
            <p:cNvPicPr>
              <a:picLocks noChangeAspect="1"/>
            </p:cNvPicPr>
            <p:nvPr/>
          </p:nvPicPr>
          <p:blipFill>
            <a:blip r:embed="rId15">
              <a:extLst/>
            </a:blip>
            <a:stretch>
              <a:fillRect/>
            </a:stretch>
          </p:blipFill>
          <p:spPr>
            <a:xfrm>
              <a:off x="7479077" y="4409823"/>
              <a:ext cx="1411651" cy="600211"/>
            </a:xfrm>
            <a:prstGeom prst="rect">
              <a:avLst/>
            </a:prstGeom>
            <a:ln w="12700" cap="flat">
              <a:noFill/>
              <a:miter lim="400000"/>
            </a:ln>
            <a:effectLst/>
          </p:spPr>
        </p:pic>
        <p:sp>
          <p:nvSpPr>
            <p:cNvPr id="503" name="直線コネクタ 177"/>
            <p:cNvSpPr/>
            <p:nvPr/>
          </p:nvSpPr>
          <p:spPr>
            <a:xfrm>
              <a:off x="5756927" y="1787269"/>
              <a:ext cx="2357066" cy="583447"/>
            </a:xfrm>
            <a:prstGeom prst="line">
              <a:avLst/>
            </a:prstGeom>
            <a:solidFill>
              <a:srgbClr val="FFFFFF"/>
            </a:solidFill>
            <a:ln w="9525" cap="flat">
              <a:solidFill>
                <a:srgbClr val="3C657D"/>
              </a:solidFill>
              <a:prstDash val="solid"/>
              <a:round/>
            </a:ln>
            <a:effectLst/>
          </p:spPr>
          <p:txBody>
            <a:bodyPr wrap="square" lIns="14073" tIns="14073" rIns="14073" bIns="14073" numCol="1" anchor="t">
              <a:noAutofit/>
            </a:bodyPr>
            <a:lstStyle/>
            <a:p>
              <a:endParaRPr sz="1416"/>
            </a:p>
          </p:txBody>
        </p:sp>
        <p:sp>
          <p:nvSpPr>
            <p:cNvPr id="504" name="直線コネクタ 178"/>
            <p:cNvSpPr/>
            <p:nvPr/>
          </p:nvSpPr>
          <p:spPr>
            <a:xfrm>
              <a:off x="8003056" y="2370714"/>
              <a:ext cx="5572146" cy="4"/>
            </a:xfrm>
            <a:prstGeom prst="line">
              <a:avLst/>
            </a:prstGeom>
            <a:solidFill>
              <a:srgbClr val="FFFFFF"/>
            </a:solidFill>
            <a:ln w="9525" cap="flat">
              <a:solidFill>
                <a:srgbClr val="3C657D"/>
              </a:solidFill>
              <a:prstDash val="solid"/>
              <a:round/>
            </a:ln>
            <a:effectLst/>
          </p:spPr>
          <p:txBody>
            <a:bodyPr wrap="square" lIns="14073" tIns="14073" rIns="14073" bIns="14073" numCol="1" anchor="t">
              <a:noAutofit/>
            </a:bodyPr>
            <a:lstStyle/>
            <a:p>
              <a:endParaRPr sz="1416"/>
            </a:p>
          </p:txBody>
        </p:sp>
        <p:sp>
          <p:nvSpPr>
            <p:cNvPr id="505" name="直線コネクタ 179"/>
            <p:cNvSpPr/>
            <p:nvPr/>
          </p:nvSpPr>
          <p:spPr>
            <a:xfrm>
              <a:off x="4975522" y="4965024"/>
              <a:ext cx="2542468" cy="198236"/>
            </a:xfrm>
            <a:prstGeom prst="line">
              <a:avLst/>
            </a:prstGeom>
            <a:solidFill>
              <a:srgbClr val="FFFFFF"/>
            </a:solidFill>
            <a:ln w="9525" cap="flat">
              <a:solidFill>
                <a:srgbClr val="C56D67"/>
              </a:solidFill>
              <a:prstDash val="solid"/>
              <a:round/>
            </a:ln>
            <a:effectLst/>
          </p:spPr>
          <p:txBody>
            <a:bodyPr wrap="square" lIns="14073" tIns="14073" rIns="14073" bIns="14073" numCol="1" anchor="t">
              <a:noAutofit/>
            </a:bodyPr>
            <a:lstStyle/>
            <a:p>
              <a:endParaRPr sz="1416"/>
            </a:p>
          </p:txBody>
        </p:sp>
        <p:sp>
          <p:nvSpPr>
            <p:cNvPr id="506" name="直線コネクタ 180"/>
            <p:cNvSpPr/>
            <p:nvPr/>
          </p:nvSpPr>
          <p:spPr>
            <a:xfrm>
              <a:off x="7404397" y="5161269"/>
              <a:ext cx="6086892" cy="4"/>
            </a:xfrm>
            <a:prstGeom prst="line">
              <a:avLst/>
            </a:prstGeom>
            <a:solidFill>
              <a:srgbClr val="FFFFFF"/>
            </a:solidFill>
            <a:ln w="9525" cap="flat">
              <a:solidFill>
                <a:srgbClr val="C56D67"/>
              </a:solidFill>
              <a:prstDash val="solid"/>
              <a:round/>
            </a:ln>
            <a:effectLst/>
          </p:spPr>
          <p:txBody>
            <a:bodyPr wrap="square" lIns="14073" tIns="14073" rIns="14073" bIns="14073" numCol="1" anchor="t">
              <a:noAutofit/>
            </a:bodyPr>
            <a:lstStyle/>
            <a:p>
              <a:endParaRPr sz="1416"/>
            </a:p>
          </p:txBody>
        </p:sp>
        <p:sp>
          <p:nvSpPr>
            <p:cNvPr id="507" name="テキスト ボックス 181"/>
            <p:cNvSpPr txBox="1"/>
            <p:nvPr/>
          </p:nvSpPr>
          <p:spPr>
            <a:xfrm>
              <a:off x="1596666" y="2698146"/>
              <a:ext cx="3378858" cy="6462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numCol="1" anchor="t">
              <a:spAutoFit/>
            </a:bodyPr>
            <a:lstStyle>
              <a:lvl1pPr algn="l" defTabSz="914400">
                <a:defRPr sz="3600">
                  <a:latin typeface="Meiryo UI"/>
                  <a:ea typeface="Meiryo UI"/>
                  <a:cs typeface="Meiryo UI"/>
                  <a:sym typeface="Meiryo UI"/>
                </a:defRPr>
              </a:lvl1pPr>
            </a:lstStyle>
            <a:p>
              <a:r>
                <a:rPr sz="1108"/>
                <a:t>全行政手続き</a:t>
              </a:r>
            </a:p>
          </p:txBody>
        </p:sp>
        <p:sp>
          <p:nvSpPr>
            <p:cNvPr id="508" name="テキスト ボックス 182"/>
            <p:cNvSpPr txBox="1"/>
            <p:nvPr/>
          </p:nvSpPr>
          <p:spPr>
            <a:xfrm>
              <a:off x="8643619" y="1497723"/>
              <a:ext cx="4086509" cy="8311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073" tIns="14073" rIns="14073" bIns="14073" numCol="1" anchor="t">
              <a:spAutoFit/>
            </a:bodyPr>
            <a:lstStyle>
              <a:lvl1pPr algn="l" defTabSz="914400">
                <a:defRPr sz="4800">
                  <a:latin typeface="Meiryo UI"/>
                  <a:ea typeface="Meiryo UI"/>
                  <a:cs typeface="Meiryo UI"/>
                  <a:sym typeface="Meiryo UI"/>
                </a:defRPr>
              </a:lvl1pPr>
            </a:lstStyle>
            <a:p>
              <a:r>
                <a:rPr sz="1478"/>
                <a:t>オンラインで完結</a:t>
              </a:r>
            </a:p>
          </p:txBody>
        </p:sp>
        <p:sp>
          <p:nvSpPr>
            <p:cNvPr id="509" name="テキスト ボックス 183"/>
            <p:cNvSpPr txBox="1"/>
            <p:nvPr/>
          </p:nvSpPr>
          <p:spPr>
            <a:xfrm>
              <a:off x="9051414" y="3656782"/>
              <a:ext cx="4284395" cy="15700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073" tIns="14073" rIns="14073" bIns="14073" numCol="1" anchor="t">
              <a:spAutoFit/>
            </a:bodyPr>
            <a:lstStyle/>
            <a:p>
              <a:pPr defTabSz="281504">
                <a:defRPr sz="4800">
                  <a:latin typeface="Meiryo UI"/>
                  <a:ea typeface="Meiryo UI"/>
                  <a:cs typeface="Meiryo UI"/>
                  <a:sym typeface="Meiryo UI"/>
                </a:defRPr>
              </a:pPr>
              <a:r>
                <a:rPr sz="1478"/>
                <a:t>郵送交付導入で</a:t>
              </a:r>
            </a:p>
            <a:p>
              <a:pPr defTabSz="281504">
                <a:defRPr sz="4800">
                  <a:latin typeface="Meiryo UI"/>
                  <a:ea typeface="Meiryo UI"/>
                  <a:cs typeface="Meiryo UI"/>
                  <a:sym typeface="Meiryo UI"/>
                </a:defRPr>
              </a:pPr>
              <a:r>
                <a:rPr sz="1478"/>
                <a:t>来庁不要</a:t>
              </a:r>
            </a:p>
          </p:txBody>
        </p:sp>
      </p:grpSp>
      <p:grpSp>
        <p:nvGrpSpPr>
          <p:cNvPr id="513" name="コンテンツ プレースホルダー 2"/>
          <p:cNvGrpSpPr/>
          <p:nvPr/>
        </p:nvGrpSpPr>
        <p:grpSpPr>
          <a:xfrm>
            <a:off x="1043800" y="4417736"/>
            <a:ext cx="2603637" cy="2066807"/>
            <a:chOff x="0" y="-1"/>
            <a:chExt cx="8458204" cy="6714251"/>
          </a:xfrm>
        </p:grpSpPr>
        <p:sp>
          <p:nvSpPr>
            <p:cNvPr id="511" name="四角形"/>
            <p:cNvSpPr/>
            <p:nvPr/>
          </p:nvSpPr>
          <p:spPr>
            <a:xfrm>
              <a:off x="0" y="-1"/>
              <a:ext cx="8458204" cy="6714251"/>
            </a:xfrm>
            <a:prstGeom prst="rect">
              <a:avLst/>
            </a:prstGeom>
            <a:solidFill>
              <a:srgbClr val="A0E886"/>
            </a:solidFill>
            <a:ln w="12700" cap="flat">
              <a:noFill/>
              <a:miter lim="400000"/>
            </a:ln>
            <a:effectLst/>
          </p:spPr>
          <p:txBody>
            <a:bodyPr wrap="square" lIns="25257" tIns="25257" rIns="25257" bIns="25257" numCol="1" anchor="t">
              <a:noAutofit/>
            </a:bodyPr>
            <a:lstStyle/>
            <a:p>
              <a:pPr defTabSz="281504">
                <a:defRPr sz="2400">
                  <a:latin typeface="游ゴシック"/>
                  <a:ea typeface="游ゴシック"/>
                  <a:cs typeface="游ゴシック"/>
                  <a:sym typeface="游ゴシック"/>
                </a:defRPr>
              </a:pPr>
              <a:endParaRPr sz="739"/>
            </a:p>
          </p:txBody>
        </p:sp>
        <p:sp>
          <p:nvSpPr>
            <p:cNvPr id="512" name="・業務調査の結果、次期電子申請システムの導入により、行政手続きの約27％がオンライン上で完結できる余地があり、また、郵送交付を行うことにより、行政手続きの約33％が来庁不要で完結できる余地がある。…"/>
            <p:cNvSpPr txBox="1"/>
            <p:nvPr/>
          </p:nvSpPr>
          <p:spPr>
            <a:xfrm>
              <a:off x="0" y="-1"/>
              <a:ext cx="8458204" cy="64246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numCol="1" anchor="t">
              <a:spAutoFit/>
            </a:bodyPr>
            <a:lstStyle/>
            <a:p>
              <a:pPr defTabSz="281504">
                <a:lnSpc>
                  <a:spcPts val="1909"/>
                </a:lnSpc>
                <a:defRPr sz="3600">
                  <a:latin typeface="Meiryo UI"/>
                  <a:ea typeface="Meiryo UI"/>
                  <a:cs typeface="Meiryo UI"/>
                  <a:sym typeface="Meiryo UI"/>
                </a:defRPr>
              </a:pPr>
              <a:r>
                <a:rPr sz="1108" dirty="0"/>
                <a:t>・業務調査の結果、次期電子申請システムの導入により、行政手続きの</a:t>
              </a:r>
              <a:r>
                <a:rPr sz="1108" u="sng" dirty="0"/>
                <a:t>約27％</a:t>
              </a:r>
              <a:r>
                <a:rPr sz="1108" dirty="0"/>
                <a:t>がオンライン上で完結できる余地があり、また、郵送交付を行うことにより、行政手続きの</a:t>
              </a:r>
              <a:r>
                <a:rPr sz="1108" u="sng" dirty="0"/>
                <a:t>約33％</a:t>
              </a:r>
              <a:r>
                <a:rPr sz="1108" dirty="0"/>
                <a:t>が来庁不要で完結できる余地がある。</a:t>
              </a:r>
            </a:p>
            <a:p>
              <a:pPr defTabSz="281504">
                <a:lnSpc>
                  <a:spcPts val="1909"/>
                </a:lnSpc>
                <a:defRPr sz="3600">
                  <a:latin typeface="Meiryo UI"/>
                  <a:ea typeface="Meiryo UI"/>
                  <a:cs typeface="Meiryo UI"/>
                  <a:sym typeface="Meiryo UI"/>
                </a:defRPr>
              </a:pPr>
              <a:r>
                <a:rPr sz="1108" dirty="0"/>
                <a:t>・</a:t>
              </a:r>
              <a:r>
                <a:rPr sz="1108" dirty="0" err="1"/>
                <a:t>今後、各行政手続きの運用上の課題等を洗い出し、オンライン化の実現性について精査を進める</a:t>
              </a:r>
              <a:r>
                <a:rPr sz="1108" dirty="0"/>
                <a:t>。</a:t>
              </a:r>
            </a:p>
          </p:txBody>
        </p:sp>
      </p:grpSp>
      <p:sp>
        <p:nvSpPr>
          <p:cNvPr id="514" name="正方形/長方形 185"/>
          <p:cNvSpPr/>
          <p:nvPr/>
        </p:nvSpPr>
        <p:spPr>
          <a:xfrm>
            <a:off x="933673" y="1961993"/>
            <a:ext cx="1246872"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lvl1pPr>
              <a:defRPr sz="4800" b="1">
                <a:solidFill>
                  <a:srgbClr val="FFFFFF"/>
                </a:solidFill>
                <a:latin typeface="Meiryo UI"/>
                <a:ea typeface="Meiryo UI"/>
                <a:cs typeface="Meiryo UI"/>
                <a:sym typeface="Meiryo UI"/>
              </a:defRPr>
            </a:lvl1pPr>
          </a:lstStyle>
          <a:p>
            <a:pPr algn="ctr"/>
            <a:r>
              <a:rPr sz="1478"/>
              <a:t>現　在</a:t>
            </a:r>
          </a:p>
        </p:txBody>
      </p:sp>
      <p:sp>
        <p:nvSpPr>
          <p:cNvPr id="515" name="正方形/長方形 186"/>
          <p:cNvSpPr/>
          <p:nvPr/>
        </p:nvSpPr>
        <p:spPr>
          <a:xfrm>
            <a:off x="5000876" y="1961993"/>
            <a:ext cx="1246872"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lvl1pPr>
              <a:defRPr sz="4800" b="1">
                <a:solidFill>
                  <a:srgbClr val="FFFFFF"/>
                </a:solidFill>
                <a:latin typeface="Meiryo UI"/>
                <a:ea typeface="Meiryo UI"/>
                <a:cs typeface="Meiryo UI"/>
                <a:sym typeface="Meiryo UI"/>
              </a:defRPr>
            </a:lvl1pPr>
          </a:lstStyle>
          <a:p>
            <a:pPr algn="ctr"/>
            <a:r>
              <a:rPr sz="1478" dirty="0"/>
              <a:t>将　来</a:t>
            </a:r>
          </a:p>
        </p:txBody>
      </p:sp>
      <p:sp>
        <p:nvSpPr>
          <p:cNvPr id="517" name="テキスト ボックス 5"/>
          <p:cNvSpPr txBox="1"/>
          <p:nvPr/>
        </p:nvSpPr>
        <p:spPr>
          <a:xfrm>
            <a:off x="3418010" y="2700843"/>
            <a:ext cx="3511072" cy="615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nSpc>
                <a:spcPts val="2217"/>
              </a:lnSpc>
              <a:defRPr sz="4800" b="1">
                <a:latin typeface="Meiryo UI"/>
                <a:ea typeface="Meiryo UI"/>
                <a:cs typeface="Meiryo UI"/>
                <a:sym typeface="Meiryo UI"/>
              </a:defRPr>
            </a:pPr>
            <a:r>
              <a:rPr sz="1478" dirty="0"/>
              <a:t>電子申請システムの再構築</a:t>
            </a:r>
          </a:p>
          <a:p>
            <a:pPr>
              <a:lnSpc>
                <a:spcPts val="2217"/>
              </a:lnSpc>
              <a:defRPr sz="4800" b="1">
                <a:latin typeface="Meiryo UI"/>
                <a:ea typeface="Meiryo UI"/>
                <a:cs typeface="Meiryo UI"/>
                <a:sym typeface="Meiryo UI"/>
              </a:defRPr>
            </a:pPr>
            <a:r>
              <a:rPr sz="1478" dirty="0"/>
              <a:t>業務改革の取組み</a:t>
            </a:r>
          </a:p>
        </p:txBody>
      </p:sp>
      <p:sp>
        <p:nvSpPr>
          <p:cNvPr id="145" name="１ ICT活用【総論】"/>
          <p:cNvSpPr txBox="1">
            <a:spLocks/>
          </p:cNvSpPr>
          <p:nvPr/>
        </p:nvSpPr>
        <p:spPr>
          <a:xfrm>
            <a:off x="743603" y="598300"/>
            <a:ext cx="7650594" cy="313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noAutofit/>
          </a:bodyPr>
          <a:lstStyle>
            <a:lvl1pPr marL="0" marR="0" indent="0" algn="l" defTabSz="1056850" rtl="0" latinLnBrk="0">
              <a:lnSpc>
                <a:spcPct val="100000"/>
              </a:lnSpc>
              <a:spcBef>
                <a:spcPts val="0"/>
              </a:spcBef>
              <a:spcAft>
                <a:spcPts val="0"/>
              </a:spcAft>
              <a:buClrTx/>
              <a:buSzTx/>
              <a:buFontTx/>
              <a:buNone/>
              <a:tabLst/>
              <a:defRPr sz="6700" b="0" i="0" u="none" strike="noStrike" cap="none" spc="0" baseline="0">
                <a:ln>
                  <a:noFill/>
                </a:ln>
                <a:solidFill>
                  <a:srgbClr val="000000"/>
                </a:solidFill>
                <a:uFillTx/>
                <a:latin typeface="+mn-lt"/>
                <a:ea typeface="+mn-ea"/>
                <a:cs typeface="+mn-cs"/>
                <a:sym typeface="ヒラギノ角ゴ ProN W3"/>
              </a:defRPr>
            </a:lvl1pPr>
            <a:lvl2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2pPr>
            <a:lvl3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3pPr>
            <a:lvl4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4pPr>
            <a:lvl5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5pPr>
            <a:lvl6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6pPr>
            <a:lvl7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7pPr>
            <a:lvl8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8pPr>
            <a:lvl9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9pPr>
          </a:lstStyle>
          <a:p>
            <a:pPr hangingPunct="1"/>
            <a:r>
              <a:rPr lang="ja-JP" altLang="en-US" sz="2000" dirty="0"/>
              <a:t>４．主な改革取組み</a:t>
            </a:r>
          </a:p>
        </p:txBody>
      </p:sp>
      <p:sp>
        <p:nvSpPr>
          <p:cNvPr id="146" name="線"/>
          <p:cNvSpPr/>
          <p:nvPr/>
        </p:nvSpPr>
        <p:spPr>
          <a:xfrm>
            <a:off x="746360" y="1017431"/>
            <a:ext cx="7645081" cy="0"/>
          </a:xfrm>
          <a:prstGeom prst="line">
            <a:avLst/>
          </a:prstGeom>
          <a:ln w="22225">
            <a:solidFill>
              <a:srgbClr val="000000"/>
            </a:solidFill>
          </a:ln>
        </p:spPr>
        <p:txBody>
          <a:bodyPr lIns="14073" tIns="14073" rIns="14073" bIns="14073"/>
          <a:lstStyle/>
          <a:p>
            <a:endParaRPr sz="1416"/>
          </a:p>
        </p:txBody>
      </p:sp>
      <p:sp>
        <p:nvSpPr>
          <p:cNvPr id="147"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33673" y="1118167"/>
            <a:ext cx="7166592" cy="449130"/>
          </a:xfrm>
          <a:prstGeom prst="rect">
            <a:avLst/>
          </a:prstGeom>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spAutoFit/>
          </a:bodyPr>
          <a:lstStyle/>
          <a:p>
            <a:pPr algn="l">
              <a:defRPr sz="4000">
                <a:latin typeface="+mj-lt"/>
                <a:ea typeface="+mj-ea"/>
                <a:cs typeface="+mj-cs"/>
                <a:sym typeface="Helvetica"/>
              </a:defRPr>
            </a:pPr>
            <a:r>
              <a:rPr sz="1232" dirty="0"/>
              <a:t>＜</a:t>
            </a:r>
            <a:r>
              <a:rPr sz="1232" dirty="0" err="1"/>
              <a:t>めざす姿</a:t>
            </a:r>
            <a:r>
              <a:rPr sz="1232" dirty="0"/>
              <a:t>＞</a:t>
            </a:r>
            <a:endParaRPr sz="1478" dirty="0"/>
          </a:p>
          <a:p>
            <a:pPr marL="117293" indent="-117293">
              <a:buSzPct val="100000"/>
              <a:buChar char="•"/>
              <a:defRPr sz="4000">
                <a:latin typeface="+mj-lt"/>
                <a:ea typeface="+mj-ea"/>
                <a:cs typeface="+mj-cs"/>
                <a:sym typeface="Helvetica"/>
              </a:defRPr>
            </a:pPr>
            <a:r>
              <a:rPr lang="ja-JP" altLang="en-US" sz="1355" dirty="0">
                <a:sym typeface="Helvetica"/>
              </a:rPr>
              <a:t>窓口に行くことなく自宅や外出先からオンラインで行える申請や手続きを拡大する</a:t>
            </a:r>
            <a:endParaRPr sz="1355" dirty="0"/>
          </a:p>
        </p:txBody>
      </p:sp>
      <p:sp>
        <p:nvSpPr>
          <p:cNvPr id="148" name="ビッグデータ"/>
          <p:cNvSpPr txBox="1"/>
          <p:nvPr/>
        </p:nvSpPr>
        <p:spPr>
          <a:xfrm>
            <a:off x="3890026" y="587440"/>
            <a:ext cx="4191370" cy="33525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57" tIns="25257" rIns="25257" bIns="25257" anchor="ctr">
            <a:spAutoFit/>
          </a:bodyPr>
          <a:lstStyle/>
          <a:p>
            <a:pPr algn="ctr">
              <a:defRPr sz="6000">
                <a:latin typeface="+mj-lt"/>
                <a:ea typeface="+mj-ea"/>
                <a:cs typeface="+mj-cs"/>
                <a:sym typeface="Helvetica"/>
              </a:defRPr>
            </a:pPr>
            <a:r>
              <a:rPr lang="ja-JP" altLang="en-US" sz="1847" dirty="0"/>
              <a:t>デジタルファースト</a:t>
            </a:r>
            <a:r>
              <a:rPr sz="1847" dirty="0"/>
              <a:t>の</a:t>
            </a:r>
            <a:r>
              <a:rPr lang="ja-JP" altLang="en-US" sz="1847" dirty="0"/>
              <a:t>推進</a:t>
            </a:r>
            <a:r>
              <a:rPr lang="ja-JP" altLang="en-US" sz="1108" dirty="0">
                <a:sym typeface="Helvetica"/>
              </a:rPr>
              <a:t>（行政オンライン）</a:t>
            </a:r>
            <a:r>
              <a:rPr lang="ja-JP" altLang="en-US" sz="1355" dirty="0">
                <a:sym typeface="Helvetica"/>
              </a:rPr>
              <a:t> </a:t>
            </a:r>
            <a:r>
              <a:rPr sz="1847" dirty="0"/>
              <a:t>　</a:t>
            </a:r>
          </a:p>
        </p:txBody>
      </p:sp>
      <p:sp>
        <p:nvSpPr>
          <p:cNvPr id="149" name="正方形/長方形 37"/>
          <p:cNvSpPr/>
          <p:nvPr/>
        </p:nvSpPr>
        <p:spPr>
          <a:xfrm>
            <a:off x="926793" y="1690580"/>
            <a:ext cx="3966291"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algn="ctr">
              <a:defRPr sz="4800" b="1">
                <a:solidFill>
                  <a:srgbClr val="FFFFFF"/>
                </a:solidFill>
                <a:latin typeface="Meiryo UI"/>
                <a:ea typeface="Meiryo UI"/>
                <a:cs typeface="Meiryo UI"/>
                <a:sym typeface="Meiryo UI"/>
              </a:defRPr>
            </a:pPr>
            <a:r>
              <a:rPr lang="ja-JP" altLang="en-US" sz="1478" dirty="0"/>
              <a:t>行政の申請・手続きのオンライン化（大阪市）</a:t>
            </a:r>
            <a:endParaRPr sz="1478" dirty="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362</a:t>
            </a:fld>
            <a:endParaRPr lang="ja-JP" altLang="en-US"/>
          </a:p>
        </p:txBody>
      </p:sp>
    </p:spTree>
    <p:extLst>
      <p:ext uri="{BB962C8B-B14F-4D97-AF65-F5344CB8AC3E}">
        <p14:creationId xmlns:p14="http://schemas.microsoft.com/office/powerpoint/2010/main" val="186976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8255" y="2405384"/>
            <a:ext cx="8182802" cy="4103173"/>
            <a:chOff x="468255" y="2405384"/>
            <a:chExt cx="8182802" cy="4103173"/>
          </a:xfrm>
        </p:grpSpPr>
        <p:sp>
          <p:nvSpPr>
            <p:cNvPr id="519" name="正方形/長方形 143"/>
            <p:cNvSpPr/>
            <p:nvPr/>
          </p:nvSpPr>
          <p:spPr>
            <a:xfrm>
              <a:off x="5450935" y="2405384"/>
              <a:ext cx="3200122" cy="4103173"/>
            </a:xfrm>
            <a:prstGeom prst="rect">
              <a:avLst/>
            </a:prstGeom>
            <a:solidFill>
              <a:srgbClr val="FCDFED"/>
            </a:solidFill>
            <a:ln w="12700" cap="flat">
              <a:solidFill>
                <a:srgbClr val="0076BA"/>
              </a:solidFill>
              <a:prstDash val="solid"/>
              <a:round/>
            </a:ln>
            <a:effectLst/>
          </p:spPr>
          <p:txBody>
            <a:bodyPr wrap="square" lIns="25257" tIns="25257" rIns="25257" bIns="25257" numCol="1" anchor="ctr">
              <a:noAutofit/>
            </a:bodyPr>
            <a:lstStyle/>
            <a:p>
              <a:pPr>
                <a:defRPr sz="14000">
                  <a:solidFill>
                    <a:srgbClr val="FFFFFF"/>
                  </a:solidFill>
                  <a:latin typeface="Meiryo UI"/>
                  <a:ea typeface="Meiryo UI"/>
                  <a:cs typeface="Meiryo UI"/>
                  <a:sym typeface="Meiryo UI"/>
                </a:defRPr>
              </a:pPr>
              <a:endParaRPr sz="4310"/>
            </a:p>
          </p:txBody>
        </p:sp>
        <p:sp>
          <p:nvSpPr>
            <p:cNvPr id="520" name="正方形/長方形 9"/>
            <p:cNvSpPr/>
            <p:nvPr/>
          </p:nvSpPr>
          <p:spPr>
            <a:xfrm>
              <a:off x="468255" y="2405384"/>
              <a:ext cx="4917375" cy="4103173"/>
            </a:xfrm>
            <a:prstGeom prst="rect">
              <a:avLst/>
            </a:prstGeom>
            <a:solidFill>
              <a:srgbClr val="CCECFF"/>
            </a:solidFill>
            <a:ln w="12700" cap="flat">
              <a:solidFill>
                <a:srgbClr val="0076BA"/>
              </a:solidFill>
              <a:prstDash val="solid"/>
              <a:round/>
            </a:ln>
            <a:effectLst/>
          </p:spPr>
          <p:txBody>
            <a:bodyPr wrap="square" lIns="25257" tIns="25257" rIns="25257" bIns="25257" numCol="1" anchor="ctr">
              <a:noAutofit/>
            </a:bodyPr>
            <a:lstStyle/>
            <a:p>
              <a:pPr>
                <a:defRPr sz="14000">
                  <a:solidFill>
                    <a:srgbClr val="FFFFFF"/>
                  </a:solidFill>
                  <a:latin typeface="Meiryo UI"/>
                  <a:ea typeface="Meiryo UI"/>
                  <a:cs typeface="Meiryo UI"/>
                  <a:sym typeface="Meiryo UI"/>
                </a:defRPr>
              </a:pPr>
              <a:endParaRPr sz="4310"/>
            </a:p>
          </p:txBody>
        </p:sp>
        <p:pic>
          <p:nvPicPr>
            <p:cNvPr id="521" name="図 75" descr="図 75"/>
            <p:cNvPicPr>
              <a:picLocks noChangeAspect="1"/>
            </p:cNvPicPr>
            <p:nvPr/>
          </p:nvPicPr>
          <p:blipFill>
            <a:blip r:embed="rId2">
              <a:extLst/>
            </a:blip>
            <a:srcRect l="2933" t="1737" r="3189" b="2740"/>
            <a:stretch>
              <a:fillRect/>
            </a:stretch>
          </p:blipFill>
          <p:spPr>
            <a:xfrm>
              <a:off x="5662056" y="2844124"/>
              <a:ext cx="1331832" cy="2372731"/>
            </a:xfrm>
            <a:prstGeom prst="rect">
              <a:avLst/>
            </a:prstGeom>
            <a:ln w="28575" cap="flat">
              <a:solidFill>
                <a:srgbClr val="000000"/>
              </a:solidFill>
              <a:prstDash val="solid"/>
              <a:round/>
            </a:ln>
            <a:effectLst>
              <a:outerShdw blurRad="50800" dist="38100" dir="2700000" rotWithShape="0">
                <a:srgbClr val="000000">
                  <a:alpha val="40000"/>
                </a:srgbClr>
              </a:outerShdw>
            </a:effectLst>
          </p:spPr>
        </p:pic>
        <p:pic>
          <p:nvPicPr>
            <p:cNvPr id="522" name="図 76" descr="図 76"/>
            <p:cNvPicPr>
              <a:picLocks noChangeAspect="1"/>
            </p:cNvPicPr>
            <p:nvPr/>
          </p:nvPicPr>
          <p:blipFill>
            <a:blip r:embed="rId3">
              <a:extLst/>
            </a:blip>
            <a:stretch>
              <a:fillRect/>
            </a:stretch>
          </p:blipFill>
          <p:spPr>
            <a:xfrm>
              <a:off x="7164951" y="2844865"/>
              <a:ext cx="1312013" cy="1891678"/>
            </a:xfrm>
            <a:prstGeom prst="rect">
              <a:avLst/>
            </a:prstGeom>
            <a:ln w="28575" cap="flat">
              <a:solidFill>
                <a:srgbClr val="000000"/>
              </a:solidFill>
              <a:prstDash val="solid"/>
              <a:round/>
            </a:ln>
            <a:effectLst>
              <a:outerShdw blurRad="50800" dist="38100" dir="2700000" rotWithShape="0">
                <a:srgbClr val="000000">
                  <a:alpha val="40000"/>
                </a:srgbClr>
              </a:outerShdw>
            </a:effectLst>
          </p:spPr>
        </p:pic>
        <p:sp>
          <p:nvSpPr>
            <p:cNvPr id="523" name="正方形/長方形 4"/>
            <p:cNvSpPr txBox="1"/>
            <p:nvPr/>
          </p:nvSpPr>
          <p:spPr>
            <a:xfrm>
              <a:off x="5608111" y="5354257"/>
              <a:ext cx="1495881" cy="7863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numCol="1" anchor="t">
              <a:spAutoFit/>
            </a:bodyPr>
            <a:lstStyle/>
            <a:p>
              <a:pPr>
                <a:defRPr sz="3200">
                  <a:latin typeface="Meiryo UI"/>
                  <a:ea typeface="Meiryo UI"/>
                  <a:cs typeface="Meiryo UI"/>
                  <a:sym typeface="Meiryo UI"/>
                </a:defRPr>
              </a:pPr>
              <a:r>
                <a:rPr sz="985"/>
                <a:t>【非常招集アプリ】 </a:t>
              </a:r>
            </a:p>
            <a:p>
              <a:pPr>
                <a:defRPr sz="3200">
                  <a:latin typeface="Meiryo UI"/>
                  <a:ea typeface="Meiryo UI"/>
                  <a:cs typeface="Meiryo UI"/>
                  <a:sym typeface="Meiryo UI"/>
                </a:defRPr>
              </a:pPr>
              <a:r>
                <a:rPr sz="985"/>
                <a:t>震災、風水害等が勤務時間外に発生した際、各種計画等を紙で持ち歩くことなく参集の要否確認。</a:t>
              </a:r>
            </a:p>
          </p:txBody>
        </p:sp>
        <p:pic>
          <p:nvPicPr>
            <p:cNvPr id="524" name="図 15" descr="図 15"/>
            <p:cNvPicPr>
              <a:picLocks noChangeAspect="1"/>
            </p:cNvPicPr>
            <p:nvPr/>
          </p:nvPicPr>
          <p:blipFill>
            <a:blip r:embed="rId4">
              <a:extLst/>
            </a:blip>
            <a:srcRect l="32593" t="23007" r="51296" b="24037"/>
            <a:stretch>
              <a:fillRect/>
            </a:stretch>
          </p:blipFill>
          <p:spPr>
            <a:xfrm>
              <a:off x="3737433" y="3479240"/>
              <a:ext cx="1148799" cy="2033508"/>
            </a:xfrm>
            <a:prstGeom prst="rect">
              <a:avLst/>
            </a:prstGeom>
            <a:ln w="28575" cap="flat">
              <a:solidFill>
                <a:srgbClr val="000000"/>
              </a:solidFill>
              <a:prstDash val="solid"/>
              <a:round/>
            </a:ln>
            <a:effectLst>
              <a:outerShdw blurRad="50800" dist="38100" dir="2700000" rotWithShape="0">
                <a:srgbClr val="000000">
                  <a:alpha val="40000"/>
                </a:srgbClr>
              </a:outerShdw>
            </a:effectLst>
          </p:spPr>
        </p:pic>
        <p:pic>
          <p:nvPicPr>
            <p:cNvPr id="525" name="図 16" descr="図 16"/>
            <p:cNvPicPr>
              <a:picLocks noChangeAspect="1"/>
            </p:cNvPicPr>
            <p:nvPr/>
          </p:nvPicPr>
          <p:blipFill>
            <a:blip r:embed="rId5">
              <a:extLst/>
            </a:blip>
            <a:srcRect l="32499" t="23007" r="51480" b="24381"/>
            <a:stretch>
              <a:fillRect/>
            </a:stretch>
          </p:blipFill>
          <p:spPr>
            <a:xfrm>
              <a:off x="2620439" y="2875346"/>
              <a:ext cx="1201974" cy="2126035"/>
            </a:xfrm>
            <a:prstGeom prst="rect">
              <a:avLst/>
            </a:prstGeom>
            <a:ln w="28575" cap="flat">
              <a:solidFill>
                <a:srgbClr val="000000"/>
              </a:solidFill>
              <a:prstDash val="solid"/>
              <a:round/>
            </a:ln>
            <a:effectLst>
              <a:outerShdw blurRad="50800" dist="38100" dir="2700000" rotWithShape="0">
                <a:srgbClr val="000000">
                  <a:alpha val="40000"/>
                </a:srgbClr>
              </a:outerShdw>
            </a:effectLst>
          </p:spPr>
        </p:pic>
        <p:sp>
          <p:nvSpPr>
            <p:cNvPr id="526" name="正方形/長方形 18"/>
            <p:cNvSpPr/>
            <p:nvPr/>
          </p:nvSpPr>
          <p:spPr>
            <a:xfrm>
              <a:off x="5450934" y="2413970"/>
              <a:ext cx="1225865" cy="227386"/>
            </a:xfrm>
            <a:prstGeom prst="rect">
              <a:avLst/>
            </a:prstGeom>
            <a:solidFill>
              <a:schemeClr val="accent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073" tIns="14073" rIns="14073" bIns="14073" numCol="1" anchor="t">
              <a:spAutoFit/>
            </a:bodyPr>
            <a:lstStyle>
              <a:lvl1pPr>
                <a:defRPr sz="4200" b="1">
                  <a:solidFill>
                    <a:srgbClr val="FFFFFF"/>
                  </a:solidFill>
                  <a:latin typeface="Meiryo UI"/>
                  <a:ea typeface="Meiryo UI"/>
                  <a:cs typeface="Meiryo UI"/>
                  <a:sym typeface="Meiryo UI"/>
                </a:defRPr>
              </a:lvl1pPr>
            </a:lstStyle>
            <a:p>
              <a:r>
                <a:rPr sz="1293" dirty="0"/>
                <a:t>職員向けアプリ例</a:t>
              </a:r>
            </a:p>
          </p:txBody>
        </p:sp>
        <p:sp>
          <p:nvSpPr>
            <p:cNvPr id="527" name="正方形/長方形 145"/>
            <p:cNvSpPr/>
            <p:nvPr/>
          </p:nvSpPr>
          <p:spPr>
            <a:xfrm>
              <a:off x="468255" y="2413970"/>
              <a:ext cx="1060755" cy="227386"/>
            </a:xfrm>
            <a:prstGeom prst="rect">
              <a:avLst/>
            </a:prstGeom>
            <a:solidFill>
              <a:schemeClr val="accent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073" tIns="14073" rIns="14073" bIns="14073" numCol="1" anchor="t">
              <a:spAutoFit/>
            </a:bodyPr>
            <a:lstStyle>
              <a:lvl1pPr>
                <a:defRPr sz="4200" b="1">
                  <a:solidFill>
                    <a:srgbClr val="FFFFFF"/>
                  </a:solidFill>
                  <a:latin typeface="Meiryo UI"/>
                  <a:ea typeface="Meiryo UI"/>
                  <a:cs typeface="Meiryo UI"/>
                  <a:sym typeface="Meiryo UI"/>
                </a:defRPr>
              </a:lvl1pPr>
            </a:lstStyle>
            <a:p>
              <a:r>
                <a:rPr sz="1293" dirty="0"/>
                <a:t>市民向けアプリ</a:t>
              </a:r>
            </a:p>
          </p:txBody>
        </p:sp>
        <p:pic>
          <p:nvPicPr>
            <p:cNvPr id="528" name="図 20" descr="図 20"/>
            <p:cNvPicPr>
              <a:picLocks noChangeAspect="1"/>
            </p:cNvPicPr>
            <p:nvPr/>
          </p:nvPicPr>
          <p:blipFill>
            <a:blip r:embed="rId6">
              <a:extLst/>
            </a:blip>
            <a:srcRect l="32871" t="23006" r="51203" b="24382"/>
            <a:stretch>
              <a:fillRect/>
            </a:stretch>
          </p:blipFill>
          <p:spPr>
            <a:xfrm>
              <a:off x="597408" y="2778637"/>
              <a:ext cx="1661787" cy="2956437"/>
            </a:xfrm>
            <a:prstGeom prst="rect">
              <a:avLst/>
            </a:prstGeom>
            <a:ln w="28575" cap="flat">
              <a:solidFill>
                <a:srgbClr val="000000"/>
              </a:solidFill>
              <a:prstDash val="solid"/>
              <a:round/>
            </a:ln>
            <a:effectLst>
              <a:outerShdw blurRad="50800" dist="38100" dir="2700000" rotWithShape="0">
                <a:srgbClr val="000000">
                  <a:alpha val="40000"/>
                </a:srgbClr>
              </a:outerShdw>
            </a:effectLst>
          </p:spPr>
        </p:pic>
        <p:sp>
          <p:nvSpPr>
            <p:cNvPr id="529" name="正方形/長方形 21"/>
            <p:cNvSpPr txBox="1"/>
            <p:nvPr/>
          </p:nvSpPr>
          <p:spPr>
            <a:xfrm>
              <a:off x="7172915" y="5354608"/>
              <a:ext cx="1319289" cy="7863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numCol="1" anchor="t">
              <a:spAutoFit/>
            </a:bodyPr>
            <a:lstStyle/>
            <a:p>
              <a:pPr>
                <a:defRPr sz="3200">
                  <a:latin typeface="Meiryo UI"/>
                  <a:ea typeface="Meiryo UI"/>
                  <a:cs typeface="Meiryo UI"/>
                  <a:sym typeface="Meiryo UI"/>
                </a:defRPr>
              </a:pPr>
              <a:r>
                <a:rPr sz="985" dirty="0"/>
                <a:t>【</a:t>
              </a:r>
              <a:r>
                <a:rPr sz="985" dirty="0" err="1"/>
                <a:t>救急問診翻訳アプリ</a:t>
              </a:r>
              <a:r>
                <a:rPr sz="985" dirty="0"/>
                <a:t>】</a:t>
              </a:r>
            </a:p>
            <a:p>
              <a:pPr>
                <a:defRPr sz="3200">
                  <a:latin typeface="Meiryo UI"/>
                  <a:ea typeface="Meiryo UI"/>
                  <a:cs typeface="Meiryo UI"/>
                  <a:sym typeface="Meiryo UI"/>
                </a:defRPr>
              </a:pPr>
              <a:r>
                <a:rPr sz="985" dirty="0"/>
                <a:t>観光客の増加に伴い外国語対応が増加。あらかじめ問診項目を14ヶ国語対応、全救急隊に配備。</a:t>
              </a:r>
            </a:p>
          </p:txBody>
        </p:sp>
        <p:sp>
          <p:nvSpPr>
            <p:cNvPr id="530" name="正方形/長方形 146"/>
            <p:cNvSpPr txBox="1"/>
            <p:nvPr/>
          </p:nvSpPr>
          <p:spPr>
            <a:xfrm>
              <a:off x="539606" y="5806479"/>
              <a:ext cx="4846024" cy="539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073" tIns="14073" rIns="14073" bIns="14073" numCol="1" anchor="t">
              <a:spAutoFit/>
            </a:bodyPr>
            <a:lstStyle>
              <a:lvl1pPr>
                <a:defRPr sz="3600">
                  <a:latin typeface="Meiryo UI"/>
                  <a:ea typeface="Meiryo UI"/>
                  <a:cs typeface="Meiryo UI"/>
                  <a:sym typeface="Meiryo UI"/>
                </a:defRPr>
              </a:lvl1pPr>
            </a:lstStyle>
            <a:p>
              <a:r>
                <a:rPr sz="1108"/>
                <a:t>地図情報と連携して保育所空き状況を簡易に検索できる「保育所マップ」、緊急時に応急措置方法を動画で確認できる「救命サポートアプリ」、火災予防の啓蒙に関する情報発信等のアプリを提供している。</a:t>
              </a:r>
            </a:p>
          </p:txBody>
        </p:sp>
      </p:grpSp>
      <p:sp>
        <p:nvSpPr>
          <p:cNvPr id="17" name="１ ICT活用【総論】"/>
          <p:cNvSpPr txBox="1">
            <a:spLocks/>
          </p:cNvSpPr>
          <p:nvPr/>
        </p:nvSpPr>
        <p:spPr>
          <a:xfrm>
            <a:off x="743603" y="598300"/>
            <a:ext cx="7650594" cy="313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257" tIns="25257" rIns="25257" bIns="25257" anchor="ctr">
            <a:noAutofit/>
          </a:bodyPr>
          <a:lstStyle>
            <a:lvl1pPr marL="0" marR="0" indent="0" algn="l" defTabSz="1056850" rtl="0" latinLnBrk="0">
              <a:lnSpc>
                <a:spcPct val="100000"/>
              </a:lnSpc>
              <a:spcBef>
                <a:spcPts val="0"/>
              </a:spcBef>
              <a:spcAft>
                <a:spcPts val="0"/>
              </a:spcAft>
              <a:buClrTx/>
              <a:buSzTx/>
              <a:buFontTx/>
              <a:buNone/>
              <a:tabLst/>
              <a:defRPr sz="6700" b="0" i="0" u="none" strike="noStrike" cap="none" spc="0" baseline="0">
                <a:ln>
                  <a:noFill/>
                </a:ln>
                <a:solidFill>
                  <a:srgbClr val="000000"/>
                </a:solidFill>
                <a:uFillTx/>
                <a:latin typeface="+mn-lt"/>
                <a:ea typeface="+mn-ea"/>
                <a:cs typeface="+mn-cs"/>
                <a:sym typeface="ヒラギノ角ゴ ProN W3"/>
              </a:defRPr>
            </a:lvl1pPr>
            <a:lvl2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2pPr>
            <a:lvl3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3pPr>
            <a:lvl4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4pPr>
            <a:lvl5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5pPr>
            <a:lvl6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6pPr>
            <a:lvl7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7pPr>
            <a:lvl8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8pPr>
            <a:lvl9pPr marL="0" marR="0" indent="0" algn="ctr" defTabSz="1258157"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ヒラギノ角ゴ ProN W3"/>
              </a:defRPr>
            </a:lvl9pPr>
          </a:lstStyle>
          <a:p>
            <a:pPr hangingPunct="1"/>
            <a:r>
              <a:rPr lang="ja-JP" altLang="en-US" sz="2000" dirty="0"/>
              <a:t>４．主な改革取組み</a:t>
            </a:r>
          </a:p>
        </p:txBody>
      </p:sp>
      <p:sp>
        <p:nvSpPr>
          <p:cNvPr id="18" name="線"/>
          <p:cNvSpPr/>
          <p:nvPr/>
        </p:nvSpPr>
        <p:spPr>
          <a:xfrm>
            <a:off x="746360" y="1017431"/>
            <a:ext cx="7645081" cy="0"/>
          </a:xfrm>
          <a:prstGeom prst="line">
            <a:avLst/>
          </a:prstGeom>
          <a:ln w="22225">
            <a:solidFill>
              <a:srgbClr val="000000"/>
            </a:solidFill>
          </a:ln>
        </p:spPr>
        <p:txBody>
          <a:bodyPr lIns="14073" tIns="14073" rIns="14073" bIns="14073"/>
          <a:lstStyle/>
          <a:p>
            <a:endParaRPr sz="1416"/>
          </a:p>
        </p:txBody>
      </p:sp>
      <p:sp>
        <p:nvSpPr>
          <p:cNvPr id="19" name="スマートフォンの普及をはじめ、AIやIoT、ビッグデータなど著しく発展するICTを積極的に活用することにより、市民サービスの向上や都市機能の強化が可能となりつつある。また、平成28年12月に「官民データ活用推進基本法」が成立し、国、地方公共団体におけるICT活用の具体的な取り組みが求められている。"/>
          <p:cNvSpPr txBox="1"/>
          <p:nvPr/>
        </p:nvSpPr>
        <p:spPr>
          <a:xfrm>
            <a:off x="914803" y="1191435"/>
            <a:ext cx="7332389" cy="809420"/>
          </a:xfrm>
          <a:prstGeom prst="rect">
            <a:avLst/>
          </a:prstGeom>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57" tIns="25257" rIns="25257" bIns="25257" anchor="ctr">
            <a:spAutoFit/>
          </a:bodyPr>
          <a:lstStyle/>
          <a:p>
            <a:pPr algn="l">
              <a:defRPr sz="4000">
                <a:latin typeface="+mj-lt"/>
                <a:ea typeface="+mj-ea"/>
                <a:cs typeface="+mj-cs"/>
                <a:sym typeface="Helvetica"/>
              </a:defRPr>
            </a:pPr>
            <a:r>
              <a:rPr sz="1232" dirty="0"/>
              <a:t>＜</a:t>
            </a:r>
            <a:r>
              <a:rPr sz="1232" dirty="0" err="1"/>
              <a:t>めざす姿</a:t>
            </a:r>
            <a:r>
              <a:rPr sz="1232" dirty="0"/>
              <a:t>＞</a:t>
            </a:r>
            <a:endParaRPr sz="1478" dirty="0"/>
          </a:p>
          <a:p>
            <a:pPr algn="l">
              <a:defRPr sz="3600"/>
            </a:pPr>
            <a:r>
              <a:rPr lang="ja-JP" altLang="en-US" sz="1232" dirty="0"/>
              <a:t>・</a:t>
            </a:r>
            <a:r>
              <a:rPr lang="en-US" altLang="ja-JP" sz="1232" dirty="0"/>
              <a:t>ICT</a:t>
            </a:r>
            <a:r>
              <a:rPr lang="ja-JP" altLang="en-US" sz="1232" dirty="0"/>
              <a:t>の発展に伴う行政サービスの新たなニーズへの対応として、</a:t>
            </a:r>
          </a:p>
          <a:p>
            <a:pPr algn="l">
              <a:defRPr sz="3600"/>
            </a:pPr>
            <a:r>
              <a:rPr lang="ja-JP" altLang="en-US" sz="1232" dirty="0"/>
              <a:t>　　①パソコンだけではなくモバイル（スマートフォン等）を中心とした行政サービスの提供（モバイルファースト）</a:t>
            </a:r>
          </a:p>
          <a:p>
            <a:pPr algn="l">
              <a:defRPr sz="3600"/>
            </a:pPr>
            <a:r>
              <a:rPr lang="ja-JP" altLang="en-US" sz="1232" dirty="0"/>
              <a:t>　　②利用者の利便性や快適性等の質の向上（ユーザーファースト）</a:t>
            </a:r>
          </a:p>
        </p:txBody>
      </p:sp>
      <p:sp>
        <p:nvSpPr>
          <p:cNvPr id="20" name="ビッグデータ"/>
          <p:cNvSpPr txBox="1"/>
          <p:nvPr/>
        </p:nvSpPr>
        <p:spPr>
          <a:xfrm>
            <a:off x="3822413" y="587440"/>
            <a:ext cx="4258983" cy="335252"/>
          </a:xfrm>
          <a:prstGeom prst="rect">
            <a:avLst/>
          </a:prstGeom>
          <a:solidFill>
            <a:srgbClr val="FFFFFF"/>
          </a:solidFill>
          <a:ln w="2222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57" tIns="25257" rIns="25257" bIns="25257" anchor="ctr">
            <a:spAutoFit/>
          </a:bodyPr>
          <a:lstStyle/>
          <a:p>
            <a:pPr algn="ctr">
              <a:defRPr sz="6000">
                <a:latin typeface="+mj-lt"/>
                <a:ea typeface="+mj-ea"/>
                <a:cs typeface="+mj-cs"/>
                <a:sym typeface="Helvetica"/>
              </a:defRPr>
            </a:pPr>
            <a:r>
              <a:rPr lang="ja-JP" altLang="en-US" sz="1847" dirty="0"/>
              <a:t>デジタルファースト</a:t>
            </a:r>
            <a:r>
              <a:rPr sz="1847" dirty="0"/>
              <a:t>の</a:t>
            </a:r>
            <a:r>
              <a:rPr lang="ja-JP" altLang="en-US" sz="1847" dirty="0"/>
              <a:t>推進</a:t>
            </a:r>
            <a:r>
              <a:rPr lang="ja-JP" altLang="en-US" sz="1108" dirty="0">
                <a:sym typeface="Helvetica"/>
              </a:rPr>
              <a:t>（モバイル） </a:t>
            </a:r>
            <a:r>
              <a:rPr sz="1108" dirty="0"/>
              <a:t>　</a:t>
            </a:r>
          </a:p>
        </p:txBody>
      </p:sp>
      <p:sp>
        <p:nvSpPr>
          <p:cNvPr id="22" name="正方形/長方形 37"/>
          <p:cNvSpPr/>
          <p:nvPr/>
        </p:nvSpPr>
        <p:spPr>
          <a:xfrm>
            <a:off x="468255" y="2105157"/>
            <a:ext cx="3966291" cy="255855"/>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073" tIns="14073" rIns="14073" bIns="14073">
            <a:spAutoFit/>
          </a:bodyPr>
          <a:lstStyle/>
          <a:p>
            <a:pPr algn="ctr">
              <a:defRPr sz="4800" b="1">
                <a:solidFill>
                  <a:srgbClr val="FFFFFF"/>
                </a:solidFill>
                <a:latin typeface="Meiryo UI"/>
                <a:ea typeface="Meiryo UI"/>
                <a:cs typeface="Meiryo UI"/>
                <a:sym typeface="Meiryo UI"/>
              </a:defRPr>
            </a:pPr>
            <a:r>
              <a:rPr lang="ja-JP" altLang="en-US" sz="1478" dirty="0"/>
              <a:t>モバイル・ファースト（大阪市）</a:t>
            </a:r>
            <a:endParaRPr sz="1478" dirty="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363</a:t>
            </a:fld>
            <a:endParaRPr lang="ja-JP" altLang="en-US"/>
          </a:p>
        </p:txBody>
      </p:sp>
    </p:spTree>
    <p:extLst>
      <p:ext uri="{BB962C8B-B14F-4D97-AF65-F5344CB8AC3E}">
        <p14:creationId xmlns:p14="http://schemas.microsoft.com/office/powerpoint/2010/main" val="210401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2155" y="2847698"/>
            <a:ext cx="3901845" cy="546970"/>
          </a:xfrm>
          <a:prstGeom prst="rect">
            <a:avLst/>
          </a:prstGeom>
          <a:noFill/>
        </p:spPr>
        <p:txBody>
          <a:bodyPr wrap="square" lIns="27000" tIns="27000" rIns="27000" bIns="27000" rtlCol="0" anchor="ctr" anchorCtr="0">
            <a:spAutoFit/>
          </a:bodyPr>
          <a:lstStyle/>
          <a:p>
            <a:pPr algn="ctr"/>
            <a:r>
              <a:rPr lang="en-US" altLang="ja-JP" sz="3200" dirty="0" smtClean="0">
                <a:latin typeface="Meiryo UI" panose="020B0604030504040204" pitchFamily="50" charset="-128"/>
                <a:ea typeface="Meiryo UI" panose="020B0604030504040204" pitchFamily="50" charset="-128"/>
              </a:rPr>
              <a:t>17</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大阪府</a:t>
            </a:r>
            <a:r>
              <a:rPr lang="ja-JP" altLang="en-US" sz="3200" dirty="0">
                <a:latin typeface="Meiryo UI" panose="020B0604030504040204" pitchFamily="50" charset="-128"/>
                <a:ea typeface="Meiryo UI" panose="020B0604030504040204" pitchFamily="50" charset="-128"/>
              </a:rPr>
              <a:t>市</a:t>
            </a:r>
            <a:r>
              <a:rPr lang="ja-JP" altLang="en-US" sz="3200" dirty="0" smtClean="0">
                <a:latin typeface="Meiryo UI" panose="020B0604030504040204" pitchFamily="50" charset="-128"/>
                <a:ea typeface="Meiryo UI" panose="020B0604030504040204" pitchFamily="50" charset="-128"/>
              </a:rPr>
              <a:t>の連携</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364</a:t>
            </a:fld>
            <a:endParaRPr lang="ja-JP" altLang="en-US"/>
          </a:p>
        </p:txBody>
      </p:sp>
    </p:spTree>
    <p:extLst>
      <p:ext uri="{BB962C8B-B14F-4D97-AF65-F5344CB8AC3E}">
        <p14:creationId xmlns:p14="http://schemas.microsoft.com/office/powerpoint/2010/main" val="1184022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7650" y="131041"/>
            <a:ext cx="3159660"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１．</a:t>
            </a:r>
            <a:r>
              <a:rPr lang="zh-TW" altLang="en-US" sz="1600" dirty="0" smtClean="0">
                <a:latin typeface="Meiryo UI" panose="020B0604030504040204" pitchFamily="50" charset="-128"/>
                <a:ea typeface="Meiryo UI" panose="020B0604030504040204" pitchFamily="50" charset="-128"/>
              </a:rPr>
              <a:t>全体総論</a:t>
            </a:r>
            <a:endParaRPr lang="zh-TW" altLang="en-US" sz="16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55576" y="1412776"/>
            <a:ext cx="7807141" cy="329320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これまで、広域機能を有する大阪府と大阪市が、狭い府域の中で、大阪トータルの視点が十分でないまま、役割分担を明確にすることなく、府市それぞれが、それぞれの考え方に基づくサービス提供が行われ、大阪都市圏全体として最適になっていない状態にあっ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こうした二重行政の解消のため、大阪府・大阪市では、長年にわたる協議を重ねてきたが、必ずしも十分な成果が上がっていなかった。</a:t>
            </a: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そこで、二重行政の解消・広域行政の一元化を図り、大阪の都市圏の成長を図るため、府市統合本部会議や副首都推進本部会議の場を活用し、府市の戦略を統一するなど、府市連携の取組みを推進してきた。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その結果、成長戦略の一元化などの政策連携や、研究所の統合などの組織・機能統合も進み、大阪の都市機能の充実が図られている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365</a:t>
            </a:fld>
            <a:endParaRPr lang="ja-JP" altLang="en-US"/>
          </a:p>
        </p:txBody>
      </p:sp>
    </p:spTree>
    <p:extLst>
      <p:ext uri="{BB962C8B-B14F-4D97-AF65-F5344CB8AC3E}">
        <p14:creationId xmlns:p14="http://schemas.microsoft.com/office/powerpoint/2010/main" val="34220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nvPr>
        </p:nvGraphicFramePr>
        <p:xfrm>
          <a:off x="665312" y="620688"/>
          <a:ext cx="8227167" cy="6047984"/>
        </p:xfrm>
        <a:graphic>
          <a:graphicData uri="http://schemas.openxmlformats.org/drawingml/2006/table">
            <a:tbl>
              <a:tblPr firstRow="1" bandRow="1">
                <a:tableStyleId>{5940675A-B579-460E-94D1-54222C63F5DA}</a:tableStyleId>
              </a:tblPr>
              <a:tblGrid>
                <a:gridCol w="2742389">
                  <a:extLst>
                    <a:ext uri="{9D8B030D-6E8A-4147-A177-3AD203B41FA5}">
                      <a16:colId xmlns:a16="http://schemas.microsoft.com/office/drawing/2014/main" xmlns="" val="20000"/>
                    </a:ext>
                  </a:extLst>
                </a:gridCol>
                <a:gridCol w="2742389">
                  <a:extLst>
                    <a:ext uri="{9D8B030D-6E8A-4147-A177-3AD203B41FA5}">
                      <a16:colId xmlns:a16="http://schemas.microsoft.com/office/drawing/2014/main" xmlns="" val="20001"/>
                    </a:ext>
                  </a:extLst>
                </a:gridCol>
                <a:gridCol w="2742389">
                  <a:extLst>
                    <a:ext uri="{9D8B030D-6E8A-4147-A177-3AD203B41FA5}">
                      <a16:colId xmlns:a16="http://schemas.microsoft.com/office/drawing/2014/main" xmlns="" val="20002"/>
                    </a:ext>
                  </a:extLst>
                </a:gridCol>
              </a:tblGrid>
              <a:tr h="323984">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no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noFill/>
                  </a:tcPr>
                </a:tc>
                <a:tc>
                  <a:txBody>
                    <a:bodyPr/>
                    <a:lstStyle/>
                    <a:p>
                      <a:pPr algn="l"/>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noFill/>
                  </a:tcPr>
                </a:tc>
                <a:extLst>
                  <a:ext uri="{0D108BD9-81ED-4DB2-BD59-A6C34878D82A}">
                    <a16:rowId xmlns:a16="http://schemas.microsoft.com/office/drawing/2014/main" xmlns="" val="10000"/>
                  </a:ext>
                </a:extLst>
              </a:tr>
              <a:tr h="2520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xmlns="" val="10001"/>
                  </a:ext>
                </a:extLst>
              </a:tr>
              <a:tr h="3204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tcPr>
                </a:tc>
                <a:extLst>
                  <a:ext uri="{0D108BD9-81ED-4DB2-BD59-A6C34878D82A}">
                    <a16:rowId xmlns:a16="http://schemas.microsoft.com/office/drawing/2014/main" xmlns="" val="10002"/>
                  </a:ext>
                </a:extLst>
              </a:tr>
            </a:tbl>
          </a:graphicData>
        </a:graphic>
      </p:graphicFrame>
      <p:sp>
        <p:nvSpPr>
          <p:cNvPr id="15" name="角丸四角形 14"/>
          <p:cNvSpPr/>
          <p:nvPr/>
        </p:nvSpPr>
        <p:spPr>
          <a:xfrm>
            <a:off x="143560" y="1016992"/>
            <a:ext cx="468000" cy="2340000"/>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大都市制度の議論</a:t>
            </a:r>
          </a:p>
        </p:txBody>
      </p:sp>
      <p:sp>
        <p:nvSpPr>
          <p:cNvPr id="16" name="角丸四角形 15"/>
          <p:cNvSpPr/>
          <p:nvPr/>
        </p:nvSpPr>
        <p:spPr>
          <a:xfrm>
            <a:off x="143560" y="3541658"/>
            <a:ext cx="468000" cy="3060000"/>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府市の事業連携・再編</a:t>
            </a:r>
          </a:p>
        </p:txBody>
      </p:sp>
      <p:sp>
        <p:nvSpPr>
          <p:cNvPr id="10" name="テキスト ボックス 9"/>
          <p:cNvSpPr txBox="1"/>
          <p:nvPr/>
        </p:nvSpPr>
        <p:spPr>
          <a:xfrm>
            <a:off x="827584" y="980728"/>
            <a:ext cx="213256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＜大阪府・市の動き</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正方形/長方形 11"/>
          <p:cNvSpPr/>
          <p:nvPr/>
        </p:nvSpPr>
        <p:spPr>
          <a:xfrm>
            <a:off x="1619672" y="1268760"/>
            <a:ext cx="7435079" cy="2062103"/>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／大阪府自治制度研究会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橋下知事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／大阪にふさわしい大都市制度推進協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／特別区設置協</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投票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大都市</a:t>
            </a:r>
            <a:r>
              <a:rPr lang="zh-TW" altLang="en-US" sz="1600" b="1"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zh-TW"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特別区設置）協</a:t>
            </a:r>
            <a:r>
              <a:rPr lang="zh-TW" altLang="en-US" sz="1600" b="1" dirty="0" smtClean="0">
                <a:latin typeface="Meiryo UI" panose="020B0604030504040204" pitchFamily="50" charset="-128"/>
                <a:ea typeface="Meiryo UI" panose="020B0604030504040204" pitchFamily="50" charset="-128"/>
                <a:cs typeface="Meiryo UI" panose="020B0604030504040204" pitchFamily="50" charset="-128"/>
              </a:rPr>
              <a:t>議会</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27584" y="3327030"/>
            <a:ext cx="5531379" cy="1303809"/>
          </a:xfrm>
          <a:prstGeom prst="rect">
            <a:avLst/>
          </a:prstGeom>
          <a:noFill/>
        </p:spPr>
        <p:txBody>
          <a:bodyPr wrap="square" lIns="36000" tIns="36000" rIns="36000" bIns="36000" rtlCol="0" anchor="ctr" anchorCtr="0">
            <a:spAutoFit/>
          </a:bodyPr>
          <a:lstStyle/>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～／知事と市長との意見交換会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橋下知事・平松市長</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⇒上記</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項目に「水道事業」を協議事項に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／夢洲・咲洲地区活性化合同チーム設置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⇒大阪府によるＷＴＣ購入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55776" y="4801100"/>
            <a:ext cx="7200800" cy="1796252"/>
          </a:xfrm>
          <a:prstGeom prst="rect">
            <a:avLst/>
          </a:prstGeom>
          <a:noFill/>
        </p:spPr>
        <p:txBody>
          <a:bodyPr wrap="square" lIns="36000" tIns="36000" rIns="36000" bIns="36000" rtlCol="0" anchor="ctr" anchorCtr="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／大阪府市統合本部の設置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松井知事・橋下市長</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／大阪府市大都市局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／大阪戦略調整会議の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／副首都推進本部の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松井知事・吉村市長</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／副首都推進局の設置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0493" y="76562"/>
            <a:ext cx="6898042"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～これまでの経緯～</a:t>
            </a:r>
            <a:endParaRPr lang="ja-JP" altLang="en-US" sz="160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366</a:t>
            </a:fld>
            <a:endParaRPr lang="ja-JP" altLang="en-US"/>
          </a:p>
        </p:txBody>
      </p:sp>
    </p:spTree>
    <p:extLst>
      <p:ext uri="{BB962C8B-B14F-4D97-AF65-F5344CB8AC3E}">
        <p14:creationId xmlns:p14="http://schemas.microsoft.com/office/powerpoint/2010/main" val="2005291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19" y="44624"/>
            <a:ext cx="389185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２．改革前の大阪の状況</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0840" y="548681"/>
            <a:ext cx="8987254" cy="5962956"/>
          </a:xfrm>
          <a:prstGeom prst="rect">
            <a:avLst/>
          </a:prstGeom>
          <a:noFill/>
        </p:spPr>
        <p:txBody>
          <a:bodyPr wrap="square" rtlCol="0">
            <a:noAutofit/>
          </a:bodyPr>
          <a:lstStyle/>
          <a:p>
            <a:pPr marL="450850" indent="-273050">
              <a:lnSpc>
                <a:spcPts val="12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市町村ごとに見ると、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・現行の中核市の指定要件である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人口</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万人以上の市が計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⇒これらの市は財政規模が大きく、また、政令市や中核市に</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移行した団体は、幅広い権限を有している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・一方で、人口５万未満の町村が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団体あるなど、</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規模の小さい市町村も多くある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nvPr>
        </p:nvGraphicFramePr>
        <p:xfrm>
          <a:off x="6382290" y="4003499"/>
          <a:ext cx="2234218" cy="1988016"/>
        </p:xfrm>
        <a:graphic>
          <a:graphicData uri="http://schemas.openxmlformats.org/drawingml/2006/table">
            <a:tbl>
              <a:tblPr firstRow="1" bandRow="1">
                <a:tableStyleId>{5940675A-B579-460E-94D1-54222C63F5DA}</a:tableStyleId>
              </a:tblPr>
              <a:tblGrid>
                <a:gridCol w="1205518">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tblGrid>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0"/>
                  </a:ext>
                </a:extLst>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graphicFrame>
        <p:nvGraphicFramePr>
          <p:cNvPr id="8" name="表 7"/>
          <p:cNvGraphicFramePr>
            <a:graphicFrameLocks noGrp="1"/>
          </p:cNvGraphicFramePr>
          <p:nvPr>
            <p:extLst/>
          </p:nvPr>
        </p:nvGraphicFramePr>
        <p:xfrm>
          <a:off x="6381440" y="1702697"/>
          <a:ext cx="2235068" cy="1793556"/>
        </p:xfrm>
        <a:graphic>
          <a:graphicData uri="http://schemas.openxmlformats.org/drawingml/2006/table">
            <a:tbl>
              <a:tblPr firstRow="1" bandRow="1">
                <a:tableStyleId>{5940675A-B579-460E-94D1-54222C63F5DA}</a:tableStyleId>
              </a:tblPr>
              <a:tblGrid>
                <a:gridCol w="1209315">
                  <a:extLst>
                    <a:ext uri="{9D8B030D-6E8A-4147-A177-3AD203B41FA5}">
                      <a16:colId xmlns:a16="http://schemas.microsoft.com/office/drawing/2014/main" xmlns="" val="20000"/>
                    </a:ext>
                  </a:extLst>
                </a:gridCol>
                <a:gridCol w="1025753">
                  <a:extLst>
                    <a:ext uri="{9D8B030D-6E8A-4147-A177-3AD203B41FA5}">
                      <a16:colId xmlns:a16="http://schemas.microsoft.com/office/drawing/2014/main" xmlns="" val="20001"/>
                    </a:ext>
                  </a:extLst>
                </a:gridCol>
              </a:tblGrid>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0"/>
                  </a:ext>
                </a:extLst>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特例市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9" name="角丸四角形 8"/>
          <p:cNvSpPr/>
          <p:nvPr/>
        </p:nvSpPr>
        <p:spPr bwMode="auto">
          <a:xfrm>
            <a:off x="6189961" y="1465909"/>
            <a:ext cx="2452306" cy="7096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◆府内市町村関係データ</a:t>
            </a:r>
            <a:endParaRPr kumimoji="0"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0" name="テキスト ボックス 9"/>
          <p:cNvSpPr txBox="1"/>
          <p:nvPr/>
        </p:nvSpPr>
        <p:spPr>
          <a:xfrm>
            <a:off x="430693" y="1055871"/>
            <a:ext cx="5590894" cy="961995"/>
          </a:xfrm>
          <a:prstGeom prst="roundRect">
            <a:avLst>
              <a:gd name="adj" fmla="val 15519"/>
            </a:avLst>
          </a:prstGeom>
          <a:solidFill>
            <a:schemeClr val="accent2">
              <a:lumMod val="20000"/>
              <a:lumOff val="80000"/>
            </a:schemeClr>
          </a:solidFill>
        </p:spPr>
        <p:txBody>
          <a:bodyPr wrap="square" rtlCol="0" anchor="ctr">
            <a:spAutoFit/>
          </a:bodyPr>
          <a:lstStyle/>
          <a:p>
            <a:pPr algn="ctr">
              <a:lnSpc>
                <a:spcPct val="150000"/>
              </a:lnSpc>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市町村は、同じ都市圏内</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に位置</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しながらも</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や権限の面</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で大きな</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差がある</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30693" y="5237922"/>
            <a:ext cx="5590894" cy="961995"/>
          </a:xfrm>
          <a:prstGeom prst="roundRect">
            <a:avLst>
              <a:gd name="adj" fmla="val 15519"/>
            </a:avLst>
          </a:prstGeom>
          <a:solidFill>
            <a:schemeClr val="accent2">
              <a:lumMod val="20000"/>
              <a:lumOff val="80000"/>
            </a:schemeClr>
          </a:solidFill>
        </p:spPr>
        <p:txBody>
          <a:bodyPr wrap="square" rtlCol="0" anchor="ctr">
            <a:spAutoFit/>
          </a:bodyPr>
          <a:lstStyle/>
          <a:p>
            <a:pPr algn="ctr">
              <a:lnSpc>
                <a:spcPct val="150000"/>
              </a:lnSpc>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基礎自治体である市町村が、住民に身近な住民サービスを</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総合的に担うためには、一定の行財政基盤が必要</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105023" y="3511513"/>
            <a:ext cx="1554438" cy="276999"/>
          </a:xfrm>
          <a:prstGeom prst="rect">
            <a:avLst/>
          </a:prstGeom>
          <a:noFill/>
          <a:ln>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日現在</a:t>
            </a:r>
            <a:endParaRPr kumimoji="1" lang="ja-JP" altLang="en-US" sz="16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105023" y="6020155"/>
            <a:ext cx="1706838" cy="276999"/>
          </a:xfrm>
          <a:prstGeom prst="rect">
            <a:avLst/>
          </a:prstGeom>
          <a:noFill/>
          <a:ln>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2005</a:t>
            </a:r>
            <a:r>
              <a:rPr lang="ja-JP" altLang="en-US" sz="1200" dirty="0" smtClean="0">
                <a:latin typeface="Meiryo UI" panose="020B0604030504040204" pitchFamily="50" charset="-128"/>
                <a:ea typeface="Meiryo UI" panose="020B0604030504040204" pitchFamily="50" charset="-128"/>
              </a:rPr>
              <a:t>年国勢調査結果</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340</a:t>
            </a:fld>
            <a:endParaRPr lang="ja-JP" altLang="en-US"/>
          </a:p>
        </p:txBody>
      </p:sp>
    </p:spTree>
    <p:extLst>
      <p:ext uri="{BB962C8B-B14F-4D97-AF65-F5344CB8AC3E}">
        <p14:creationId xmlns:p14="http://schemas.microsoft.com/office/powerpoint/2010/main" val="981266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0493" y="76562"/>
            <a:ext cx="8183651"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a:t>
            </a:r>
            <a:r>
              <a:rPr lang="ja-JP" altLang="en-US" sz="1600" dirty="0">
                <a:latin typeface="Meiryo UI" panose="020B0604030504040204" pitchFamily="50" charset="-128"/>
                <a:ea typeface="Meiryo UI" panose="020B0604030504040204" pitchFamily="50" charset="-128"/>
              </a:rPr>
              <a:t>府市両首長による方針確認の</a:t>
            </a:r>
            <a:r>
              <a:rPr lang="ja-JP" altLang="en-US" sz="1600" dirty="0" smtClean="0">
                <a:latin typeface="Meiryo UI" panose="020B0604030504040204" pitchFamily="50" charset="-128"/>
                <a:ea typeface="Meiryo UI" panose="020B0604030504040204" pitchFamily="50" charset="-128"/>
              </a:rPr>
              <a:t>場</a:t>
            </a:r>
            <a:r>
              <a:rPr lang="ja-JP" altLang="en-US" sz="1600"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797841" y="2260627"/>
            <a:ext cx="2592000" cy="972149"/>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03536" y="3399497"/>
            <a:ext cx="2592000" cy="893599"/>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744579" y="2220118"/>
            <a:ext cx="1548000" cy="2072978"/>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t"/>
          <a:lstStyle/>
          <a:p>
            <a:pPr algn="ctr"/>
            <a:endParaRPr lang="en-US" altLang="ja-JP" sz="11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821731" y="2015375"/>
            <a:ext cx="2367728"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6" name="正方形/長方形 15"/>
          <p:cNvSpPr/>
          <p:nvPr/>
        </p:nvSpPr>
        <p:spPr>
          <a:xfrm>
            <a:off x="1809200" y="2417157"/>
            <a:ext cx="2369249" cy="776676"/>
          </a:xfrm>
          <a:prstGeom prst="rect">
            <a:avLst/>
          </a:prstGeom>
        </p:spPr>
        <p:txBody>
          <a:bodyPr wrap="square" lIns="36000" tIns="36000" rIns="36000" bIns="36000">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00" dirty="0">
                <a:latin typeface="Meiryo UI" panose="020B0604030504040204" pitchFamily="50" charset="-128"/>
                <a:ea typeface="Meiryo UI" panose="020B0604030504040204" pitchFamily="50" charset="-128"/>
              </a:rPr>
              <a:t>副首都化に向けた課題の協議・検討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知事・市長・行政</a:t>
            </a:r>
            <a:r>
              <a:rPr lang="ja-JP" altLang="en-US" sz="1100" dirty="0" smtClean="0">
                <a:latin typeface="Meiryo UI" panose="020B0604030504040204" pitchFamily="50" charset="-128"/>
                <a:ea typeface="Meiryo UI" panose="020B0604030504040204" pitchFamily="50" charset="-128"/>
                <a:cs typeface="メイリオ" panose="020B0604030504040204" pitchFamily="50" charset="-128"/>
              </a:rPr>
              <a:t>部局</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角丸四角形 16"/>
          <p:cNvSpPr/>
          <p:nvPr/>
        </p:nvSpPr>
        <p:spPr>
          <a:xfrm>
            <a:off x="1913543" y="2145179"/>
            <a:ext cx="2170418" cy="233316"/>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100" b="1" dirty="0">
                <a:solidFill>
                  <a:schemeClr val="tx1"/>
                </a:solidFill>
                <a:latin typeface="Meiryo UI" panose="020B0604030504040204" pitchFamily="50" charset="-128"/>
                <a:ea typeface="Meiryo UI" panose="020B0604030504040204" pitchFamily="50" charset="-128"/>
              </a:rPr>
              <a:t>副首都推進</a:t>
            </a:r>
            <a:r>
              <a:rPr lang="zh-TW" altLang="en-US" sz="1100" b="1" dirty="0" smtClean="0">
                <a:solidFill>
                  <a:schemeClr val="tx1"/>
                </a:solidFill>
                <a:latin typeface="Meiryo UI" panose="020B0604030504040204" pitchFamily="50" charset="-128"/>
                <a:ea typeface="Meiryo UI" panose="020B0604030504040204" pitchFamily="50" charset="-128"/>
              </a:rPr>
              <a:t>本部</a:t>
            </a:r>
            <a:r>
              <a:rPr lang="en-US" altLang="zh-TW" sz="1050" b="1" dirty="0" smtClean="0">
                <a:solidFill>
                  <a:schemeClr val="tx1"/>
                </a:solidFill>
                <a:latin typeface="Meiryo UI" panose="020B0604030504040204" pitchFamily="50" charset="-128"/>
                <a:ea typeface="Meiryo UI" panose="020B0604030504040204" pitchFamily="50" charset="-128"/>
              </a:rPr>
              <a:t>*</a:t>
            </a:r>
            <a:endParaRPr lang="zh-TW" altLang="en-US" sz="1050" b="1"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2229275" y="1756276"/>
            <a:ext cx="1564358"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方針</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確認</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体制</a:t>
            </a:r>
            <a:endParaRPr lang="en-US" altLang="ja-JP" sz="1200" dirty="0">
              <a:latin typeface="Meiryo UI" panose="020B0604030504040204" pitchFamily="50" charset="-128"/>
              <a:ea typeface="Meiryo UI" panose="020B0604030504040204" pitchFamily="50" charset="-128"/>
            </a:endParaRPr>
          </a:p>
        </p:txBody>
      </p:sp>
      <p:sp>
        <p:nvSpPr>
          <p:cNvPr id="19" name="角丸四角形 18"/>
          <p:cNvSpPr/>
          <p:nvPr/>
        </p:nvSpPr>
        <p:spPr>
          <a:xfrm>
            <a:off x="1899976" y="3311887"/>
            <a:ext cx="2170418" cy="233316"/>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rPr>
              <a:t>大都市制度（特別区設置）協議会</a:t>
            </a:r>
          </a:p>
        </p:txBody>
      </p:sp>
      <p:sp>
        <p:nvSpPr>
          <p:cNvPr id="20" name="正方形/長方形 19"/>
          <p:cNvSpPr/>
          <p:nvPr/>
        </p:nvSpPr>
        <p:spPr>
          <a:xfrm>
            <a:off x="1855011" y="3568313"/>
            <a:ext cx="2398803" cy="719034"/>
          </a:xfrm>
          <a:prstGeom prst="rect">
            <a:avLst/>
          </a:prstGeom>
        </p:spPr>
        <p:txBody>
          <a:bodyPr wrap="square" lIns="36000" tIns="36000" rIns="36000" bIns="36000">
            <a:spAutoFit/>
          </a:bodyPr>
          <a:lstStyle/>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大都市</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制度の具体的な制度設計</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知事</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・市長</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・府議会議員・市会議員</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21" name="直線コネクタ 20"/>
          <p:cNvCxnSpPr/>
          <p:nvPr/>
        </p:nvCxnSpPr>
        <p:spPr>
          <a:xfrm>
            <a:off x="4798579" y="2015375"/>
            <a:ext cx="144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2" name="正方形/長方形 21"/>
          <p:cNvSpPr/>
          <p:nvPr/>
        </p:nvSpPr>
        <p:spPr>
          <a:xfrm>
            <a:off x="4809226" y="1756276"/>
            <a:ext cx="1327330" cy="257369"/>
          </a:xfrm>
          <a:prstGeom prst="rect">
            <a:avLst/>
          </a:prstGeom>
        </p:spPr>
        <p:txBody>
          <a:bodyPr wrap="square" lIns="36000" tIns="36000" rIns="36000" bIns="36000">
            <a:spAutoFit/>
          </a:bodyPr>
          <a:lstStyle/>
          <a:p>
            <a:pPr algn="ctr"/>
            <a:r>
              <a:rPr lang="ja-JP" altLang="en-US" sz="1200" dirty="0">
                <a:latin typeface="Meiryo UI" panose="020B0604030504040204" pitchFamily="50" charset="-128"/>
                <a:ea typeface="Meiryo UI" panose="020B0604030504040204" pitchFamily="50" charset="-128"/>
              </a:rPr>
              <a:t>事務局組織</a:t>
            </a:r>
            <a:endParaRPr lang="en-US" altLang="ja-JP" sz="1200"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flipV="1">
            <a:off x="4389841" y="2746701"/>
            <a:ext cx="504000" cy="1"/>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p:nvPr/>
        </p:nvCxnSpPr>
        <p:spPr>
          <a:xfrm flipV="1">
            <a:off x="4395536" y="3846296"/>
            <a:ext cx="504000" cy="1"/>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38" name="正方形/長方形 37"/>
          <p:cNvSpPr/>
          <p:nvPr/>
        </p:nvSpPr>
        <p:spPr>
          <a:xfrm>
            <a:off x="605701" y="2245503"/>
            <a:ext cx="1026130" cy="257369"/>
          </a:xfrm>
          <a:prstGeom prst="rect">
            <a:avLst/>
          </a:prstGeom>
        </p:spPr>
        <p:txBody>
          <a:bodyPr wrap="square" lIns="36000" tIns="36000" rIns="36000" bIns="36000">
            <a:spAutoFit/>
          </a:bodyPr>
          <a:lstStyle/>
          <a:p>
            <a:pPr algn="ct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現在の体制</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39" name="角丸四角形 38"/>
          <p:cNvSpPr/>
          <p:nvPr/>
        </p:nvSpPr>
        <p:spPr>
          <a:xfrm>
            <a:off x="4926647" y="2128845"/>
            <a:ext cx="1183864" cy="233316"/>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100" b="1" dirty="0">
                <a:solidFill>
                  <a:schemeClr val="tx1"/>
                </a:solidFill>
                <a:latin typeface="Meiryo UI" panose="020B0604030504040204" pitchFamily="50" charset="-128"/>
                <a:ea typeface="Meiryo UI" panose="020B0604030504040204" pitchFamily="50" charset="-128"/>
              </a:rPr>
              <a:t>副首都</a:t>
            </a:r>
            <a:r>
              <a:rPr lang="zh-TW" altLang="en-US" sz="1100" b="1" dirty="0" smtClean="0">
                <a:solidFill>
                  <a:schemeClr val="tx1"/>
                </a:solidFill>
                <a:latin typeface="Meiryo UI" panose="020B0604030504040204" pitchFamily="50" charset="-128"/>
                <a:ea typeface="Meiryo UI" panose="020B0604030504040204" pitchFamily="50" charset="-128"/>
              </a:rPr>
              <a:t>推進</a:t>
            </a:r>
            <a:r>
              <a:rPr lang="ja-JP" altLang="en-US" sz="1100" b="1" dirty="0" smtClean="0">
                <a:solidFill>
                  <a:schemeClr val="tx1"/>
                </a:solidFill>
                <a:latin typeface="Meiryo UI" panose="020B0604030504040204" pitchFamily="50" charset="-128"/>
                <a:ea typeface="Meiryo UI" panose="020B0604030504040204" pitchFamily="50" charset="-128"/>
              </a:rPr>
              <a:t>局</a:t>
            </a:r>
            <a:r>
              <a:rPr lang="en-US" altLang="ja-JP" sz="1050" b="1" dirty="0" smtClean="0">
                <a:solidFill>
                  <a:schemeClr val="tx1"/>
                </a:solidFill>
                <a:latin typeface="Meiryo UI" panose="020B0604030504040204" pitchFamily="50" charset="-128"/>
                <a:ea typeface="Meiryo UI" panose="020B0604030504040204" pitchFamily="50" charset="-128"/>
              </a:rPr>
              <a:t>**</a:t>
            </a:r>
            <a:endParaRPr lang="zh-TW" altLang="en-US" sz="1050" b="1" dirty="0">
              <a:solidFill>
                <a:schemeClr val="tx1"/>
              </a:solidFill>
              <a:latin typeface="Meiryo UI" panose="020B0604030504040204" pitchFamily="50" charset="-128"/>
              <a:ea typeface="Meiryo UI" panose="020B0604030504040204" pitchFamily="50" charset="-128"/>
            </a:endParaRPr>
          </a:p>
        </p:txBody>
      </p:sp>
      <p:sp>
        <p:nvSpPr>
          <p:cNvPr id="41" name="二等辺三角形 40"/>
          <p:cNvSpPr/>
          <p:nvPr/>
        </p:nvSpPr>
        <p:spPr>
          <a:xfrm rot="10800000">
            <a:off x="1799272" y="4416734"/>
            <a:ext cx="4428000" cy="20124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830754" y="4941168"/>
            <a:ext cx="7053614"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b="1" dirty="0">
                <a:latin typeface="Meiryo UI" panose="020B0604030504040204" pitchFamily="50" charset="-128"/>
                <a:ea typeface="Meiryo UI" panose="020B0604030504040204" pitchFamily="50" charset="-128"/>
              </a:rPr>
              <a:t>府市の政策の</a:t>
            </a:r>
            <a:r>
              <a:rPr lang="ja-JP" altLang="en-US" sz="1400" b="1" dirty="0" smtClean="0">
                <a:latin typeface="Meiryo UI" panose="020B0604030504040204" pitchFamily="50" charset="-128"/>
                <a:ea typeface="Meiryo UI" panose="020B0604030504040204" pitchFamily="50" charset="-128"/>
              </a:rPr>
              <a:t>方向性を一致させることで、広域行政の一元化、二重行政の解消が進んだ。</a:t>
            </a:r>
            <a:endParaRPr lang="en-US" altLang="ja-JP" sz="1400" b="1" dirty="0" smtClean="0">
              <a:latin typeface="Meiryo UI" panose="020B0604030504040204" pitchFamily="50" charset="-128"/>
              <a:ea typeface="Meiryo UI" panose="020B0604030504040204" pitchFamily="50" charset="-128"/>
            </a:endParaRPr>
          </a:p>
        </p:txBody>
      </p:sp>
      <p:sp>
        <p:nvSpPr>
          <p:cNvPr id="46" name="角丸四角形 45"/>
          <p:cNvSpPr/>
          <p:nvPr/>
        </p:nvSpPr>
        <p:spPr>
          <a:xfrm>
            <a:off x="215783" y="4805783"/>
            <a:ext cx="8748705" cy="178226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p:cNvSpPr/>
          <p:nvPr/>
        </p:nvSpPr>
        <p:spPr>
          <a:xfrm>
            <a:off x="140566" y="4803193"/>
            <a:ext cx="359920" cy="178485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成果</a:t>
            </a:r>
          </a:p>
        </p:txBody>
      </p:sp>
      <p:sp>
        <p:nvSpPr>
          <p:cNvPr id="33" name="テキスト ボックス 32"/>
          <p:cNvSpPr txBox="1"/>
          <p:nvPr/>
        </p:nvSpPr>
        <p:spPr>
          <a:xfrm>
            <a:off x="314680" y="755660"/>
            <a:ext cx="4371110" cy="719034"/>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首長出席の会議で、二重行政の解消や新たな大都市制度のあり方を</a:t>
            </a:r>
            <a:r>
              <a:rPr lang="ja-JP" altLang="en-US" sz="1400" dirty="0">
                <a:latin typeface="Meiryo UI" panose="020B0604030504040204" pitchFamily="50" charset="-128"/>
                <a:ea typeface="Meiryo UI" panose="020B0604030504040204" pitchFamily="50" charset="-128"/>
              </a:rPr>
              <a:t>具体的</a:t>
            </a:r>
            <a:r>
              <a:rPr lang="ja-JP" altLang="en-US" sz="1400" dirty="0" smtClean="0">
                <a:latin typeface="Meiryo UI" panose="020B0604030504040204" pitchFamily="50" charset="-128"/>
                <a:ea typeface="Meiryo UI" panose="020B0604030504040204" pitchFamily="50" charset="-128"/>
              </a:rPr>
              <a:t>に検討</a:t>
            </a:r>
            <a:endParaRPr lang="en-US" altLang="ja-JP" sz="14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共同</a:t>
            </a:r>
            <a:r>
              <a:rPr lang="ja-JP" altLang="en-US" sz="1400" dirty="0">
                <a:latin typeface="Meiryo UI" panose="020B0604030504040204" pitchFamily="50" charset="-128"/>
                <a:ea typeface="Meiryo UI" panose="020B0604030504040204" pitchFamily="50" charset="-128"/>
              </a:rPr>
              <a:t>設置</a:t>
            </a:r>
            <a:r>
              <a:rPr lang="ja-JP" altLang="en-US" sz="1400" dirty="0" smtClean="0">
                <a:latin typeface="Meiryo UI" panose="020B0604030504040204" pitchFamily="50" charset="-128"/>
                <a:ea typeface="Meiryo UI" panose="020B0604030504040204" pitchFamily="50" charset="-128"/>
              </a:rPr>
              <a:t>の事務局を設置することで、事務局機能を充実</a:t>
            </a:r>
            <a:endParaRPr lang="en-US" altLang="ja-JP"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101230" y="582051"/>
            <a:ext cx="3719242" cy="241980"/>
          </a:xfrm>
          <a:prstGeom prst="rect">
            <a:avLst/>
          </a:prstGeom>
          <a:noFill/>
        </p:spPr>
        <p:txBody>
          <a:bodyPr wrap="square" lIns="36000" tIns="36000" rIns="36000" bIns="36000"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大阪府市統合本部会議／副首都推進本部議の開催実績</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43" name="表 42"/>
          <p:cNvGraphicFramePr>
            <a:graphicFrameLocks noGrp="1"/>
          </p:cNvGraphicFramePr>
          <p:nvPr>
            <p:extLst/>
          </p:nvPr>
        </p:nvGraphicFramePr>
        <p:xfrm>
          <a:off x="5280323" y="860208"/>
          <a:ext cx="3605616" cy="718920"/>
        </p:xfrm>
        <a:graphic>
          <a:graphicData uri="http://schemas.openxmlformats.org/drawingml/2006/table">
            <a:tbl>
              <a:tblPr>
                <a:tableStyleId>{5C22544A-7EE6-4342-B048-85BDC9FD1C3A}</a:tableStyleId>
              </a:tblPr>
              <a:tblGrid>
                <a:gridCol w="450702">
                  <a:extLst>
                    <a:ext uri="{9D8B030D-6E8A-4147-A177-3AD203B41FA5}">
                      <a16:colId xmlns:a16="http://schemas.microsoft.com/office/drawing/2014/main" xmlns="" val="20000"/>
                    </a:ext>
                  </a:extLst>
                </a:gridCol>
                <a:gridCol w="450702">
                  <a:extLst>
                    <a:ext uri="{9D8B030D-6E8A-4147-A177-3AD203B41FA5}">
                      <a16:colId xmlns:a16="http://schemas.microsoft.com/office/drawing/2014/main" xmlns="" val="20001"/>
                    </a:ext>
                  </a:extLst>
                </a:gridCol>
                <a:gridCol w="450702">
                  <a:extLst>
                    <a:ext uri="{9D8B030D-6E8A-4147-A177-3AD203B41FA5}">
                      <a16:colId xmlns:a16="http://schemas.microsoft.com/office/drawing/2014/main" xmlns="" val="20002"/>
                    </a:ext>
                  </a:extLst>
                </a:gridCol>
                <a:gridCol w="450702">
                  <a:extLst>
                    <a:ext uri="{9D8B030D-6E8A-4147-A177-3AD203B41FA5}">
                      <a16:colId xmlns:a16="http://schemas.microsoft.com/office/drawing/2014/main" xmlns="" val="20003"/>
                    </a:ext>
                  </a:extLst>
                </a:gridCol>
                <a:gridCol w="450702">
                  <a:extLst>
                    <a:ext uri="{9D8B030D-6E8A-4147-A177-3AD203B41FA5}">
                      <a16:colId xmlns:a16="http://schemas.microsoft.com/office/drawing/2014/main" xmlns="" val="20004"/>
                    </a:ext>
                  </a:extLst>
                </a:gridCol>
                <a:gridCol w="450702">
                  <a:extLst>
                    <a:ext uri="{9D8B030D-6E8A-4147-A177-3AD203B41FA5}">
                      <a16:colId xmlns:a16="http://schemas.microsoft.com/office/drawing/2014/main" xmlns="" val="20005"/>
                    </a:ext>
                  </a:extLst>
                </a:gridCol>
                <a:gridCol w="450702">
                  <a:extLst>
                    <a:ext uri="{9D8B030D-6E8A-4147-A177-3AD203B41FA5}">
                      <a16:colId xmlns:a16="http://schemas.microsoft.com/office/drawing/2014/main" xmlns="" val="20006"/>
                    </a:ext>
                  </a:extLst>
                </a:gridCol>
                <a:gridCol w="450702">
                  <a:extLst>
                    <a:ext uri="{9D8B030D-6E8A-4147-A177-3AD203B41FA5}">
                      <a16:colId xmlns:a16="http://schemas.microsoft.com/office/drawing/2014/main" xmlns="" val="20007"/>
                    </a:ext>
                  </a:extLst>
                </a:gridCol>
              </a:tblGrid>
              <a:tr h="209550">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府市統合本部会議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副首都推進本部会議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209550">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2011</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2012</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2013</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2014</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2015</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2016</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2017</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2018</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209550">
                <a:tc>
                  <a:txBody>
                    <a:bodyPr/>
                    <a:lstStyle/>
                    <a:p>
                      <a:pPr algn="ctr" rtl="0" fontAlgn="ctr"/>
                      <a:r>
                        <a:rPr lang="en-US" altLang="ja-JP" sz="1100" u="none" strike="noStrike">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50" name="角丸四角形 49"/>
          <p:cNvSpPr/>
          <p:nvPr/>
        </p:nvSpPr>
        <p:spPr>
          <a:xfrm>
            <a:off x="755576" y="5374777"/>
            <a:ext cx="2520000" cy="107855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882098" y="5414510"/>
            <a:ext cx="1961710" cy="996033"/>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共通の戦略の策定</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副首都ビジョン</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成長戦略</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大阪都市魅力創造戦略</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グランドデザイン・大阪</a:t>
            </a:r>
            <a:endParaRPr lang="en-US" altLang="ja-JP" sz="1200" b="1" dirty="0" smtClean="0">
              <a:latin typeface="Meiryo UI" panose="020B0604030504040204" pitchFamily="50" charset="-128"/>
              <a:ea typeface="Meiryo UI" panose="020B0604030504040204" pitchFamily="50" charset="-128"/>
            </a:endParaRPr>
          </a:p>
        </p:txBody>
      </p:sp>
      <p:sp>
        <p:nvSpPr>
          <p:cNvPr id="54" name="角丸四角形 53"/>
          <p:cNvSpPr/>
          <p:nvPr/>
        </p:nvSpPr>
        <p:spPr>
          <a:xfrm>
            <a:off x="3491880" y="5379159"/>
            <a:ext cx="2520000" cy="105649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622906" y="5439619"/>
            <a:ext cx="2311898" cy="996033"/>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大規模プロジェクトの共同実施</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万博・</a:t>
            </a:r>
            <a:r>
              <a:rPr lang="en-US" altLang="ja-JP" sz="1200" b="1" dirty="0" smtClean="0">
                <a:latin typeface="Meiryo UI" panose="020B0604030504040204" pitchFamily="50" charset="-128"/>
                <a:ea typeface="Meiryo UI" panose="020B0604030504040204" pitchFamily="50" charset="-128"/>
              </a:rPr>
              <a:t>I</a:t>
            </a:r>
            <a:r>
              <a:rPr lang="ja-JP" altLang="en-US" sz="1200" b="1" dirty="0" smtClean="0">
                <a:latin typeface="Meiryo UI" panose="020B0604030504040204" pitchFamily="50" charset="-128"/>
                <a:ea typeface="Meiryo UI" panose="020B0604030504040204" pitchFamily="50" charset="-128"/>
              </a:rPr>
              <a:t>Ｒ・サミット誘致</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淀川左岸線延伸部</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な</a:t>
            </a:r>
            <a:r>
              <a:rPr lang="ja-JP" altLang="en-US" sz="1200" b="1" dirty="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わ筋線</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大阪・光の饗宴</a:t>
            </a:r>
            <a:endParaRPr lang="en-US" altLang="ja-JP" sz="1200" b="1" dirty="0" smtClean="0">
              <a:latin typeface="Meiryo UI" panose="020B0604030504040204" pitchFamily="50" charset="-128"/>
              <a:ea typeface="Meiryo UI" panose="020B0604030504040204" pitchFamily="50" charset="-128"/>
            </a:endParaRPr>
          </a:p>
        </p:txBody>
      </p:sp>
      <p:sp>
        <p:nvSpPr>
          <p:cNvPr id="56" name="角丸四角形 55"/>
          <p:cNvSpPr/>
          <p:nvPr/>
        </p:nvSpPr>
        <p:spPr>
          <a:xfrm>
            <a:off x="6229148" y="5359591"/>
            <a:ext cx="2520000" cy="105649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385998" y="5394652"/>
            <a:ext cx="2155172" cy="996033"/>
          </a:xfrm>
          <a:prstGeom prst="rect">
            <a:avLst/>
          </a:prstGeom>
          <a:noFill/>
        </p:spPr>
        <p:txBody>
          <a:bodyPr wrap="square" lIns="36000" tIns="36000" rIns="36000" bIns="36000"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組織・機能の一元化</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信用保証</a:t>
            </a:r>
            <a:r>
              <a:rPr lang="ja-JP" altLang="en-US" sz="1200" b="1" dirty="0">
                <a:latin typeface="Meiryo UI" panose="020B0604030504040204" pitchFamily="50" charset="-128"/>
                <a:ea typeface="Meiryo UI" panose="020B0604030504040204" pitchFamily="50" charset="-128"/>
              </a:rPr>
              <a:t>協会</a:t>
            </a:r>
            <a:r>
              <a:rPr lang="ja-JP" altLang="en-US" sz="1200" b="1" dirty="0" smtClean="0">
                <a:latin typeface="Meiryo UI" panose="020B0604030504040204" pitchFamily="50" charset="-128"/>
                <a:ea typeface="Meiryo UI" panose="020B0604030504040204" pitchFamily="50" charset="-128"/>
              </a:rPr>
              <a:t>の合併</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研究所の統合</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消防学校の一体的</a:t>
            </a:r>
            <a:r>
              <a:rPr lang="ja-JP" altLang="en-US" sz="1200" b="1" dirty="0">
                <a:latin typeface="Meiryo UI" panose="020B0604030504040204" pitchFamily="50" charset="-128"/>
                <a:ea typeface="Meiryo UI" panose="020B0604030504040204" pitchFamily="50" charset="-128"/>
              </a:rPr>
              <a:t>運用</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200" b="1" dirty="0" smtClean="0">
                <a:latin typeface="Meiryo UI" panose="020B0604030504040204" pitchFamily="50" charset="-128"/>
                <a:ea typeface="Meiryo UI" panose="020B0604030504040204" pitchFamily="50" charset="-128"/>
              </a:rPr>
              <a:t>住吉母子医療センターの整備</a:t>
            </a:r>
            <a:endParaRPr lang="en-US" altLang="ja-JP" sz="1200"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385998" y="3307616"/>
            <a:ext cx="2105063" cy="830997"/>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注）　</a:t>
            </a:r>
            <a:r>
              <a:rPr kumimoji="1" lang="en-US" altLang="ja-JP" sz="1200" dirty="0" smtClean="0">
                <a:latin typeface="Meiryo UI" panose="020B0604030504040204" pitchFamily="50" charset="-128"/>
                <a:ea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2015</a:t>
            </a:r>
            <a:r>
              <a:rPr kumimoji="1" lang="ja-JP" altLang="en-US" sz="1200" dirty="0" smtClean="0">
                <a:latin typeface="Meiryo UI" panose="020B0604030504040204" pitchFamily="50" charset="-128"/>
                <a:ea typeface="Meiryo UI" panose="020B0604030504040204" pitchFamily="50" charset="-128"/>
              </a:rPr>
              <a:t>年の体制</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府市統合本部会議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大都市局</a:t>
            </a:r>
            <a:endParaRPr kumimoji="1" lang="ja-JP" altLang="en-US" sz="1200" dirty="0">
              <a:latin typeface="Meiryo UI" panose="020B0604030504040204" pitchFamily="50" charset="-128"/>
              <a:ea typeface="Meiryo UI" panose="020B0604030504040204" pitchFamily="50" charset="-128"/>
            </a:endParaRPr>
          </a:p>
        </p:txBody>
      </p:sp>
      <p:sp>
        <p:nvSpPr>
          <p:cNvPr id="12" name="角丸四角形 11"/>
          <p:cNvSpPr/>
          <p:nvPr/>
        </p:nvSpPr>
        <p:spPr>
          <a:xfrm>
            <a:off x="4870579" y="2530701"/>
            <a:ext cx="1296000" cy="432000"/>
          </a:xfrm>
          <a:prstGeom prst="roundRect">
            <a:avLst/>
          </a:prstGeom>
          <a:solidFill>
            <a:schemeClr val="bg1"/>
          </a:solid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副首都推進本部</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事務局機能</a:t>
            </a:r>
          </a:p>
        </p:txBody>
      </p:sp>
      <p:sp>
        <p:nvSpPr>
          <p:cNvPr id="13" name="角丸四角形 12"/>
          <p:cNvSpPr/>
          <p:nvPr/>
        </p:nvSpPr>
        <p:spPr>
          <a:xfrm>
            <a:off x="4870579" y="3630296"/>
            <a:ext cx="1296000" cy="432000"/>
          </a:xfrm>
          <a:prstGeom prst="roundRect">
            <a:avLst/>
          </a:prstGeom>
          <a:solidFill>
            <a:schemeClr val="bg1"/>
          </a:solid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法定協議会</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事務局機能</a:t>
            </a: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367</a:t>
            </a:fld>
            <a:endParaRPr lang="ja-JP" altLang="en-US"/>
          </a:p>
        </p:txBody>
      </p:sp>
    </p:spTree>
    <p:extLst>
      <p:ext uri="{BB962C8B-B14F-4D97-AF65-F5344CB8AC3E}">
        <p14:creationId xmlns:p14="http://schemas.microsoft.com/office/powerpoint/2010/main" val="1602870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487947"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～体制・組織の連携強化～</a:t>
            </a:r>
            <a:endParaRPr lang="ja-JP" altLang="en-US" sz="16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9552" y="549336"/>
            <a:ext cx="8045792"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他都市を大きく上回る、広域自治体（大阪府）と政令指定都市（大阪市）の連携</a:t>
            </a:r>
            <a:endParaRPr kumimoji="1" lang="ja-JP" altLang="en-US" dirty="0">
              <a:latin typeface="Meiryo UI" panose="020B0604030504040204" pitchFamily="50" charset="-128"/>
              <a:ea typeface="Meiryo UI" panose="020B0604030504040204" pitchFamily="50" charset="-128"/>
            </a:endParaRPr>
          </a:p>
        </p:txBody>
      </p:sp>
      <p:graphicFrame>
        <p:nvGraphicFramePr>
          <p:cNvPr id="6" name="グラフ 5"/>
          <p:cNvGraphicFramePr/>
          <p:nvPr>
            <p:extLst/>
          </p:nvPr>
        </p:nvGraphicFramePr>
        <p:xfrm>
          <a:off x="397304" y="1602831"/>
          <a:ext cx="3690351"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角丸四角形 6"/>
          <p:cNvSpPr/>
          <p:nvPr/>
        </p:nvSpPr>
        <p:spPr>
          <a:xfrm>
            <a:off x="2617116" y="1772605"/>
            <a:ext cx="180000" cy="2461151"/>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16883" y="1038193"/>
            <a:ext cx="3401893"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「指定都市都道府県調整会議」の開催回数</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（他都市比較／</a:t>
            </a: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ヵ年累計）</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10" name="グラフ 9"/>
          <p:cNvGraphicFramePr/>
          <p:nvPr>
            <p:extLst/>
          </p:nvPr>
        </p:nvGraphicFramePr>
        <p:xfrm>
          <a:off x="4845108" y="3564700"/>
          <a:ext cx="3743459" cy="154126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4788024" y="3370264"/>
            <a:ext cx="373371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）大阪府・大阪市間の</a:t>
            </a:r>
            <a:r>
              <a:rPr lang="ja-JP" altLang="en-US" sz="1200" b="1" dirty="0" smtClean="0">
                <a:latin typeface="Meiryo UI" panose="020B0604030504040204" pitchFamily="50" charset="-128"/>
                <a:ea typeface="Meiryo UI" panose="020B0604030504040204" pitchFamily="50" charset="-128"/>
              </a:rPr>
              <a:t>派遣</a:t>
            </a:r>
            <a:r>
              <a:rPr lang="ja-JP" altLang="en-US" sz="1200" b="1" dirty="0">
                <a:latin typeface="Meiryo UI" panose="020B0604030504040204" pitchFamily="50" charset="-128"/>
                <a:ea typeface="Meiryo UI" panose="020B0604030504040204" pitchFamily="50" charset="-128"/>
              </a:rPr>
              <a:t>職員</a:t>
            </a:r>
            <a:r>
              <a:rPr kumimoji="1" lang="ja-JP" altLang="en-US" sz="1200" b="1" dirty="0">
                <a:latin typeface="Meiryo UI" panose="020B0604030504040204" pitchFamily="50" charset="-128"/>
                <a:ea typeface="Meiryo UI" panose="020B0604030504040204" pitchFamily="50" charset="-128"/>
              </a:rPr>
              <a:t>と併任職員数の推移</a:t>
            </a:r>
          </a:p>
        </p:txBody>
      </p:sp>
      <p:graphicFrame>
        <p:nvGraphicFramePr>
          <p:cNvPr id="12" name="表 11"/>
          <p:cNvGraphicFramePr>
            <a:graphicFrameLocks noGrp="1"/>
          </p:cNvGraphicFramePr>
          <p:nvPr>
            <p:extLst/>
          </p:nvPr>
        </p:nvGraphicFramePr>
        <p:xfrm>
          <a:off x="5004739" y="5342344"/>
          <a:ext cx="3505789" cy="822960"/>
        </p:xfrm>
        <a:graphic>
          <a:graphicData uri="http://schemas.openxmlformats.org/drawingml/2006/table">
            <a:tbl>
              <a:tblPr firstRow="1" bandRow="1">
                <a:tableStyleId>{5940675A-B579-460E-94D1-54222C63F5DA}</a:tableStyleId>
              </a:tblPr>
              <a:tblGrid>
                <a:gridCol w="1117211">
                  <a:extLst>
                    <a:ext uri="{9D8B030D-6E8A-4147-A177-3AD203B41FA5}">
                      <a16:colId xmlns:a16="http://schemas.microsoft.com/office/drawing/2014/main" xmlns="" val="20000"/>
                    </a:ext>
                  </a:extLst>
                </a:gridCol>
                <a:gridCol w="1194289">
                  <a:extLst>
                    <a:ext uri="{9D8B030D-6E8A-4147-A177-3AD203B41FA5}">
                      <a16:colId xmlns:a16="http://schemas.microsoft.com/office/drawing/2014/main" xmlns="" val="20001"/>
                    </a:ext>
                  </a:extLst>
                </a:gridCol>
                <a:gridCol w="1194289">
                  <a:extLst>
                    <a:ext uri="{9D8B030D-6E8A-4147-A177-3AD203B41FA5}">
                      <a16:colId xmlns:a16="http://schemas.microsoft.com/office/drawing/2014/main" xmlns="" val="20002"/>
                    </a:ext>
                  </a:extLst>
                </a:gridCol>
              </a:tblGrid>
              <a:tr h="0">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政策テーマ</a:t>
                      </a:r>
                    </a:p>
                  </a:txBody>
                  <a:tcPr anchor="ctr">
                    <a:solidFill>
                      <a:schemeClr val="accent2">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府の組織</a:t>
                      </a: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市の組織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0"/>
                  </a:ext>
                </a:extLst>
              </a:tr>
              <a:tr h="0">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都市魅力関係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まちづくり</a:t>
                      </a:r>
                      <a:r>
                        <a:rPr kumimoji="1" lang="ja-JP" altLang="en-US" sz="1050" b="1" dirty="0" smtClean="0">
                          <a:solidFill>
                            <a:schemeClr val="tx1"/>
                          </a:solidFill>
                          <a:latin typeface="Meiryo UI" panose="020B0604030504040204" pitchFamily="50" charset="-128"/>
                          <a:ea typeface="Meiryo UI" panose="020B0604030504040204" pitchFamily="50" charset="-128"/>
                        </a:rPr>
                        <a:t>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港湾関係</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府民文化部</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住宅まちづくり部</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都市整備部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経済戦略局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都市計画局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港湾局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1"/>
                  </a:ext>
                </a:extLst>
              </a:tr>
            </a:tbl>
          </a:graphicData>
        </a:graphic>
      </p:graphicFrame>
      <p:sp>
        <p:nvSpPr>
          <p:cNvPr id="13" name="テキスト ボックス 12"/>
          <p:cNvSpPr txBox="1"/>
          <p:nvPr/>
        </p:nvSpPr>
        <p:spPr>
          <a:xfrm>
            <a:off x="4788024" y="5045902"/>
            <a:ext cx="2258888"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３</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職員併任の組織（例）</a:t>
            </a:r>
            <a:endParaRPr kumimoji="1" lang="en-US" altLang="ja-JP" sz="1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788024" y="6216854"/>
            <a:ext cx="3959250" cy="615553"/>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４</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組織の共同設置</a:t>
            </a:r>
            <a:endParaRPr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①副首都推進局</a:t>
            </a: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副首都化（大都市制度を含む。</a:t>
            </a:r>
            <a:r>
              <a:rPr lang="ja-JP" altLang="en-US" sz="1100" dirty="0" smtClean="0">
                <a:latin typeface="Meiryo UI" panose="020B0604030504040204" pitchFamily="50" charset="-128"/>
                <a:ea typeface="Meiryo UI" panose="020B0604030504040204" pitchFamily="50" charset="-128"/>
              </a:rPr>
              <a:t>）の推進</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②ＩＲ推進局　</a:t>
            </a:r>
            <a:r>
              <a:rPr lang="en-US" altLang="ja-JP" sz="1100" dirty="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誘致の推進</a:t>
            </a:r>
            <a:r>
              <a:rPr lang="en-US" altLang="ja-JP"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10297" y="4286920"/>
            <a:ext cx="1529833" cy="234286"/>
          </a:xfrm>
          <a:prstGeom prst="rect">
            <a:avLst/>
          </a:prstGeom>
          <a:noFill/>
        </p:spPr>
        <p:txBody>
          <a:bodyPr wrap="none" lIns="36000" tIns="36000" rIns="36000" bIns="36000" rtlCol="0">
            <a:spAutoFit/>
          </a:bodyPr>
          <a:lstStyle/>
          <a:p>
            <a:r>
              <a:rPr lang="ja-JP" altLang="en-US" sz="1050" dirty="0" smtClean="0">
                <a:latin typeface="Meiryo UI" panose="020B0604030504040204" pitchFamily="50" charset="-128"/>
                <a:ea typeface="Meiryo UI" panose="020B0604030504040204" pitchFamily="50" charset="-128"/>
              </a:rPr>
              <a:t>出典）副首都推進局調べ</a:t>
            </a:r>
            <a:endParaRPr kumimoji="1" lang="ja-JP" altLang="en-US" sz="1050"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133" y="4982294"/>
            <a:ext cx="3910653" cy="1542336"/>
          </a:xfrm>
          <a:prstGeom prst="rect">
            <a:avLst/>
          </a:prstGeom>
          <a:ln>
            <a:solidFill>
              <a:schemeClr val="tx1"/>
            </a:solidFill>
            <a:prstDash val="dash"/>
          </a:ln>
        </p:spPr>
        <p:txBody>
          <a:bodyPr wrap="square" lIns="36000" tIns="36000" rIns="36000" bIns="36000">
            <a:spAutoFit/>
          </a:bodyP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　「指定</a:t>
            </a:r>
            <a:r>
              <a:rPr lang="ja-JP" altLang="en-US" sz="1100" b="1" dirty="0">
                <a:solidFill>
                  <a:prstClr val="black"/>
                </a:solidFill>
                <a:latin typeface="Meiryo UI" pitchFamily="50" charset="-128"/>
                <a:ea typeface="Meiryo UI" pitchFamily="50" charset="-128"/>
                <a:cs typeface="Meiryo UI" pitchFamily="50" charset="-128"/>
              </a:rPr>
              <a:t>都市都道府県調整</a:t>
            </a:r>
            <a:r>
              <a:rPr lang="ja-JP" altLang="en-US" sz="1100" b="1" dirty="0" smtClean="0">
                <a:solidFill>
                  <a:prstClr val="black"/>
                </a:solidFill>
                <a:latin typeface="Meiryo UI" pitchFamily="50" charset="-128"/>
                <a:ea typeface="Meiryo UI" pitchFamily="50" charset="-128"/>
                <a:cs typeface="Meiryo UI" pitchFamily="50" charset="-128"/>
              </a:rPr>
              <a:t>会議」とは</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r>
              <a:rPr lang="ja-JP" altLang="en-US" sz="1100" b="1" dirty="0" smtClean="0">
                <a:solidFill>
                  <a:prstClr val="black"/>
                </a:solidFill>
                <a:latin typeface="Meiryo UI" pitchFamily="50" charset="-128"/>
                <a:ea typeface="Meiryo UI" pitchFamily="50" charset="-128"/>
                <a:cs typeface="Meiryo UI" pitchFamily="50" charset="-128"/>
              </a:rPr>
              <a:t>　</a:t>
            </a:r>
            <a:r>
              <a:rPr lang="ja-JP" altLang="en-US" sz="1100" b="1" dirty="0">
                <a:solidFill>
                  <a:prstClr val="black"/>
                </a:solidFill>
                <a:latin typeface="Meiryo UI" pitchFamily="50" charset="-128"/>
                <a:ea typeface="Meiryo UI" pitchFamily="50" charset="-128"/>
                <a:cs typeface="Meiryo UI" pitchFamily="50" charset="-128"/>
              </a:rPr>
              <a:t>　</a:t>
            </a:r>
            <a:r>
              <a:rPr lang="ja-JP" altLang="en-US" sz="1100" b="1" dirty="0" smtClean="0">
                <a:solidFill>
                  <a:prstClr val="black"/>
                </a:solidFill>
                <a:latin typeface="Meiryo UI" pitchFamily="50" charset="-128"/>
                <a:ea typeface="Meiryo UI" pitchFamily="50" charset="-128"/>
                <a:cs typeface="Meiryo UI" pitchFamily="50" charset="-128"/>
              </a:rPr>
              <a:t>　　　　　　　　・・・　副首都推進本部会議との関係</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a:solidFill>
                  <a:prstClr val="black"/>
                </a:solidFill>
                <a:latin typeface="Meiryo UI" pitchFamily="50" charset="-128"/>
                <a:ea typeface="Meiryo UI" pitchFamily="50" charset="-128"/>
                <a:cs typeface="Meiryo UI" pitchFamily="50" charset="-128"/>
              </a:rPr>
              <a:t>指定都市と都道府県の二重行政の問題を解消し、事務処理を調整するための協議の</a:t>
            </a:r>
            <a:r>
              <a:rPr lang="ja-JP" altLang="en-US" sz="1050" dirty="0" smtClean="0">
                <a:solidFill>
                  <a:prstClr val="black"/>
                </a:solidFill>
                <a:latin typeface="Meiryo UI" pitchFamily="50" charset="-128"/>
                <a:ea typeface="Meiryo UI" pitchFamily="50" charset="-128"/>
                <a:cs typeface="Meiryo UI" pitchFamily="50" charset="-128"/>
              </a:rPr>
              <a:t>場として、</a:t>
            </a:r>
            <a:r>
              <a:rPr lang="en-US" altLang="ja-JP" sz="1050" dirty="0" smtClean="0">
                <a:solidFill>
                  <a:prstClr val="black"/>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年の地方自治法の改正により創設された制度。</a:t>
            </a: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smtClean="0">
                <a:solidFill>
                  <a:prstClr val="black"/>
                </a:solidFill>
                <a:latin typeface="Meiryo UI" pitchFamily="50" charset="-128"/>
                <a:ea typeface="Meiryo UI" pitchFamily="50" charset="-128"/>
                <a:cs typeface="Meiryo UI" pitchFamily="50" charset="-128"/>
              </a:rPr>
              <a:t>大阪府と大阪市においては、府と市の事務の処理について必要な協議を行うときは、副首都推進本部会議を指定都市都道府県調整会議と位置付けて開催している。</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4572000" y="879103"/>
            <a:ext cx="4320480" cy="446276"/>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１</a:t>
            </a:r>
            <a:r>
              <a:rPr lang="ja-JP" altLang="en-US" sz="1200" b="1" dirty="0" smtClean="0">
                <a:latin typeface="Meiryo UI" panose="020B0604030504040204" pitchFamily="50" charset="-128"/>
                <a:ea typeface="Meiryo UI" panose="020B0604030504040204" pitchFamily="50" charset="-128"/>
              </a:rPr>
              <a:t>）府県・県庁所在地政令市間の派遣職員数</a:t>
            </a:r>
            <a:r>
              <a:rPr lang="en-US" altLang="ja-JP" sz="1200" b="1" dirty="0">
                <a:latin typeface="Meiryo UI" panose="020B0604030504040204" pitchFamily="50" charset="-128"/>
                <a:ea typeface="Meiryo UI" panose="020B0604030504040204" pitchFamily="50" charset="-128"/>
              </a:rPr>
              <a:t>[2017]</a:t>
            </a:r>
            <a:endParaRPr lang="en-US" altLang="ja-JP" sz="12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（各自治体の職員数</a:t>
            </a:r>
            <a:r>
              <a:rPr lang="ja-JP" altLang="en-US" sz="1100" b="1" dirty="0" smtClean="0">
                <a:latin typeface="Meiryo UI" panose="020B0604030504040204" pitchFamily="50" charset="-128"/>
                <a:ea typeface="Meiryo UI" panose="020B0604030504040204" pitchFamily="50" charset="-128"/>
              </a:rPr>
              <a:t>を１万人と仮定して換算</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graphicFrame>
        <p:nvGraphicFramePr>
          <p:cNvPr id="23" name="グラフ 22"/>
          <p:cNvGraphicFramePr/>
          <p:nvPr>
            <p:extLst/>
          </p:nvPr>
        </p:nvGraphicFramePr>
        <p:xfrm>
          <a:off x="4858196" y="1248896"/>
          <a:ext cx="3748461"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角丸四角形 23"/>
          <p:cNvSpPr/>
          <p:nvPr/>
        </p:nvSpPr>
        <p:spPr>
          <a:xfrm>
            <a:off x="5188910" y="1285106"/>
            <a:ext cx="540000" cy="1512000"/>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4967379" y="2840165"/>
            <a:ext cx="4141125" cy="488201"/>
          </a:xfrm>
          <a:prstGeom prst="rect">
            <a:avLst/>
          </a:prstGeom>
          <a:noFill/>
        </p:spPr>
        <p:txBody>
          <a:bodyPr wrap="non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注）各自治体から相手自治体への派遣職員数を</a:t>
            </a:r>
            <a:r>
              <a:rPr lang="zh-TW" altLang="en-US" sz="900" dirty="0" smtClean="0">
                <a:latin typeface="Meiryo UI" panose="020B0604030504040204" pitchFamily="50" charset="-128"/>
                <a:ea typeface="Meiryo UI" panose="020B0604030504040204" pitchFamily="50" charset="-128"/>
              </a:rPr>
              <a:t>一般行政</a:t>
            </a:r>
            <a:r>
              <a:rPr lang="ja-JP" altLang="en-US" sz="900" dirty="0" smtClean="0">
                <a:latin typeface="Meiryo UI" panose="020B0604030504040204" pitchFamily="50" charset="-128"/>
                <a:ea typeface="Meiryo UI" panose="020B0604030504040204" pitchFamily="50" charset="-128"/>
              </a:rPr>
              <a:t>部門職員数で除して</a:t>
            </a:r>
            <a:r>
              <a:rPr lang="ja-JP" altLang="en-US" sz="900" dirty="0">
                <a:latin typeface="Meiryo UI" panose="020B0604030504040204" pitchFamily="50" charset="-128"/>
                <a:ea typeface="Meiryo UI" panose="020B0604030504040204" pitchFamily="50" charset="-128"/>
              </a:rPr>
              <a:t>算出</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一般行政部門職員</a:t>
            </a:r>
            <a:r>
              <a:rPr kumimoji="1" lang="ja-JP" altLang="en-US" sz="900" dirty="0" smtClean="0">
                <a:latin typeface="Meiryo UI" panose="020B0604030504040204" pitchFamily="50" charset="-128"/>
                <a:ea typeface="Meiryo UI" panose="020B0604030504040204" pitchFamily="50" charset="-128"/>
              </a:rPr>
              <a:t>数：総務省「</a:t>
            </a:r>
            <a:r>
              <a:rPr lang="zh-TW" altLang="en-US" sz="900" dirty="0" smtClean="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29</a:t>
            </a:r>
            <a:r>
              <a:rPr lang="zh-TW" altLang="en-US" sz="900" dirty="0" smtClean="0">
                <a:latin typeface="Meiryo UI" panose="020B0604030504040204" pitchFamily="50" charset="-128"/>
                <a:ea typeface="Meiryo UI" panose="020B0604030504040204" pitchFamily="50" charset="-128"/>
              </a:rPr>
              <a:t>年</a:t>
            </a:r>
            <a:r>
              <a:rPr lang="zh-TW" altLang="en-US" sz="900" dirty="0">
                <a:latin typeface="Meiryo UI" panose="020B0604030504040204" pitchFamily="50" charset="-128"/>
                <a:ea typeface="Meiryo UI" panose="020B0604030504040204" pitchFamily="50" charset="-128"/>
              </a:rPr>
              <a:t>地方公共団体定員管理調査結果</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派遣職員数：日経グローカル　</a:t>
            </a:r>
            <a:r>
              <a:rPr lang="en-US" altLang="ja-JP" sz="900" dirty="0" smtClean="0">
                <a:latin typeface="Meiryo UI" panose="020B0604030504040204" pitchFamily="50" charset="-128"/>
                <a:ea typeface="Meiryo UI" panose="020B0604030504040204" pitchFamily="50" charset="-128"/>
              </a:rPr>
              <a:t>2017.8.21</a:t>
            </a:r>
            <a:endParaRPr kumimoji="1" lang="ja-JP" altLang="en-US" sz="9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368</a:t>
            </a:fld>
            <a:endParaRPr lang="ja-JP" altLang="en-US"/>
          </a:p>
        </p:txBody>
      </p:sp>
    </p:spTree>
    <p:extLst>
      <p:ext uri="{BB962C8B-B14F-4D97-AF65-F5344CB8AC3E}">
        <p14:creationId xmlns:p14="http://schemas.microsoft.com/office/powerpoint/2010/main" val="220364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487947"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rPr>
              <a:t>の仕組みの構築　　～体制・組織の連携強化～</a:t>
            </a:r>
            <a:endParaRPr lang="ja-JP" altLang="en-US" sz="16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17341" y="622103"/>
            <a:ext cx="1888659"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その他の連携組織</a:t>
            </a:r>
            <a:endParaRPr kumimoji="1" lang="ja-JP" altLang="en-US" dirty="0">
              <a:latin typeface="Meiryo UI" panose="020B0604030504040204" pitchFamily="50" charset="-128"/>
              <a:ea typeface="Meiryo UI" panose="020B0604030504040204" pitchFamily="50" charset="-128"/>
            </a:endParaRPr>
          </a:p>
        </p:txBody>
      </p:sp>
      <p:sp>
        <p:nvSpPr>
          <p:cNvPr id="31" name="正方形/長方形 30"/>
          <p:cNvSpPr/>
          <p:nvPr/>
        </p:nvSpPr>
        <p:spPr>
          <a:xfrm>
            <a:off x="543227" y="1524481"/>
            <a:ext cx="4284070" cy="626701"/>
          </a:xfrm>
          <a:prstGeom prst="rect">
            <a:avLst/>
          </a:prstGeom>
        </p:spPr>
        <p:txBody>
          <a:bodyPr wrap="square" lIns="36000" tIns="36000" rIns="36000" bIns="36000">
            <a:spAutoFit/>
          </a:bodyPr>
          <a:lstStyle/>
          <a:p>
            <a:pPr>
              <a:defRPr/>
            </a:pPr>
            <a:r>
              <a:rPr lang="ja-JP" altLang="en-US" sz="1200" dirty="0" smtClean="0">
                <a:solidFill>
                  <a:prstClr val="black"/>
                </a:solidFill>
                <a:latin typeface="Meiryo UI" pitchFamily="50" charset="-128"/>
                <a:ea typeface="Meiryo UI" pitchFamily="50" charset="-128"/>
                <a:cs typeface="Meiryo UI" pitchFamily="50" charset="-128"/>
              </a:rPr>
              <a:t>（設置目的）</a:t>
            </a:r>
            <a:endParaRPr lang="en-US" altLang="ja-JP" sz="1200" dirty="0" smtClean="0">
              <a:solidFill>
                <a:prstClr val="black"/>
              </a:solidFill>
              <a:latin typeface="Meiryo UI" pitchFamily="50" charset="-128"/>
              <a:ea typeface="Meiryo UI" pitchFamily="50" charset="-128"/>
              <a:cs typeface="Meiryo UI" pitchFamily="50" charset="-128"/>
            </a:endParaRPr>
          </a:p>
          <a:p>
            <a:pPr>
              <a:defRPr/>
            </a:pPr>
            <a:r>
              <a:rPr lang="ja-JP" altLang="en-US" sz="1200" dirty="0" smtClean="0">
                <a:solidFill>
                  <a:prstClr val="black"/>
                </a:solidFill>
                <a:latin typeface="Meiryo UI" pitchFamily="50" charset="-128"/>
                <a:ea typeface="Meiryo UI" pitchFamily="50" charset="-128"/>
                <a:cs typeface="Meiryo UI" pitchFamily="50" charset="-128"/>
              </a:rPr>
              <a:t>副首都化</a:t>
            </a:r>
            <a:r>
              <a:rPr lang="ja-JP" altLang="en-US" sz="1200" dirty="0">
                <a:solidFill>
                  <a:prstClr val="black"/>
                </a:solidFill>
                <a:latin typeface="Meiryo UI" pitchFamily="50" charset="-128"/>
                <a:ea typeface="Meiryo UI" pitchFamily="50" charset="-128"/>
                <a:cs typeface="Meiryo UI" pitchFamily="50" charset="-128"/>
              </a:rPr>
              <a:t>に向けた都市機能の強化に向けて、大阪府・大阪市の連携課題の進捗管理を的確に行う</a:t>
            </a:r>
            <a:r>
              <a:rPr lang="ja-JP" altLang="en-US" sz="1200" dirty="0">
                <a:latin typeface="Meiryo UI" pitchFamily="50" charset="-128"/>
                <a:ea typeface="Meiryo UI" pitchFamily="50" charset="-128"/>
                <a:cs typeface="Meiryo UI" pitchFamily="50" charset="-128"/>
              </a:rPr>
              <a:t>とともに、さらなる府市連携を</a:t>
            </a:r>
            <a:r>
              <a:rPr lang="ja-JP" altLang="en-US" sz="1200" dirty="0" smtClean="0">
                <a:latin typeface="Meiryo UI" pitchFamily="50" charset="-128"/>
                <a:ea typeface="Meiryo UI" pitchFamily="50" charset="-128"/>
                <a:cs typeface="Meiryo UI" pitchFamily="50" charset="-128"/>
              </a:rPr>
              <a:t>推進</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919881" y="3659560"/>
            <a:ext cx="3598587" cy="494034"/>
          </a:xfrm>
          <a:prstGeom prst="roundRect">
            <a:avLst/>
          </a:prstGeom>
          <a:solidFill>
            <a:schemeClr val="accent5">
              <a:lumMod val="40000"/>
              <a:lumOff val="60000"/>
            </a:schemeClr>
          </a:solidFill>
          <a:ln>
            <a:solidFill>
              <a:schemeClr val="tx1"/>
            </a:solidFill>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17"/>
          <p:cNvSpPr txBox="1"/>
          <p:nvPr/>
        </p:nvSpPr>
        <p:spPr>
          <a:xfrm>
            <a:off x="1836597" y="3468232"/>
            <a:ext cx="1697331" cy="345322"/>
          </a:xfrm>
          <a:prstGeom prst="roundRect">
            <a:avLst/>
          </a:prstGeom>
          <a:solidFill>
            <a:schemeClr val="bg1"/>
          </a:solidFill>
          <a:ln w="28575">
            <a:solidFill>
              <a:schemeClr val="tx1"/>
            </a:solidFill>
          </a:ln>
        </p:spPr>
        <p:txBody>
          <a:bodyPr wrap="square" lIns="0" tIns="0" rIns="0" bIns="0" rtlCol="0" anchor="ctr" anchorCtr="0">
            <a:no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副知事・副市長会議</a:t>
            </a:r>
          </a:p>
        </p:txBody>
      </p:sp>
      <p:sp>
        <p:nvSpPr>
          <p:cNvPr id="35" name="テキスト ボックス 34"/>
          <p:cNvSpPr txBox="1"/>
          <p:nvPr/>
        </p:nvSpPr>
        <p:spPr>
          <a:xfrm>
            <a:off x="1238697" y="2685362"/>
            <a:ext cx="2741443" cy="230667"/>
          </a:xfrm>
          <a:prstGeom prst="rect">
            <a:avLst/>
          </a:prstGeom>
          <a:noFill/>
        </p:spPr>
        <p:txBody>
          <a:bodyPr wrap="none" lIns="68415" tIns="34208" rIns="68415" bIns="34208"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36" name="テキスト ボックス 35"/>
          <p:cNvSpPr txBox="1"/>
          <p:nvPr/>
        </p:nvSpPr>
        <p:spPr>
          <a:xfrm>
            <a:off x="1173811" y="3882972"/>
            <a:ext cx="1545363" cy="230947"/>
          </a:xfrm>
          <a:prstGeom prst="rect">
            <a:avLst/>
          </a:prstGeom>
          <a:noFill/>
        </p:spPr>
        <p:txBody>
          <a:bodyPr wrap="square" lIns="68415" tIns="34208" rIns="68415" bIns="34208"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　副知事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315" y="2530332"/>
            <a:ext cx="4124709" cy="391827"/>
          </a:xfrm>
          <a:prstGeom prst="rect">
            <a:avLst/>
          </a:prstGeom>
          <a:noFill/>
          <a:ln>
            <a:solidFill>
              <a:schemeClr val="tx1"/>
            </a:solidFill>
            <a:prstDash val="dash"/>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17"/>
          <p:cNvSpPr txBox="1"/>
          <p:nvPr/>
        </p:nvSpPr>
        <p:spPr>
          <a:xfrm>
            <a:off x="1657752" y="2348881"/>
            <a:ext cx="1826763" cy="313831"/>
          </a:xfrm>
          <a:prstGeom prst="rect">
            <a:avLst/>
          </a:prstGeom>
          <a:solidFill>
            <a:srgbClr val="1F497D"/>
          </a:solidFill>
          <a:ln w="28575">
            <a:noFill/>
          </a:ln>
        </p:spPr>
        <p:txBody>
          <a:bodyPr wrap="square" lIns="0" tIns="0" rIns="0" bIns="0" rtlCol="0" anchor="ctr" anchorCtr="0">
            <a:noAutofit/>
          </a:bodyPr>
          <a:lstStyle/>
          <a:p>
            <a:pPr algn="ct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a:off x="931548" y="2972445"/>
            <a:ext cx="668646" cy="831816"/>
          </a:xfrm>
          <a:prstGeom prst="downArrow">
            <a:avLst>
              <a:gd name="adj1" fmla="val 100000"/>
              <a:gd name="adj2" fmla="val 50000"/>
            </a:avLst>
          </a:prstGeom>
          <a:solidFill>
            <a:schemeClr val="bg1">
              <a:lumMod val="75000"/>
            </a:schemeClr>
          </a:solidFill>
          <a:ln>
            <a:noFill/>
            <a:prstDash val="sysDot"/>
          </a:ln>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93100" y="3021287"/>
            <a:ext cx="764651" cy="377561"/>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府市連携の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下矢印 40"/>
          <p:cNvSpPr/>
          <p:nvPr/>
        </p:nvSpPr>
        <p:spPr>
          <a:xfrm rot="10800000">
            <a:off x="3701072" y="2972444"/>
            <a:ext cx="670669" cy="831815"/>
          </a:xfrm>
          <a:prstGeom prst="downArrow">
            <a:avLst>
              <a:gd name="adj1" fmla="val 100000"/>
              <a:gd name="adj2" fmla="val 50000"/>
            </a:avLst>
          </a:prstGeom>
          <a:solidFill>
            <a:schemeClr val="bg1">
              <a:lumMod val="75000"/>
            </a:schemeClr>
          </a:solidFill>
          <a:ln>
            <a:noFill/>
            <a:prstDash val="sysDot"/>
          </a:ln>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652993" y="3361506"/>
            <a:ext cx="757195" cy="377561"/>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検討状況の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報告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7341" y="4521221"/>
            <a:ext cx="4270683" cy="1212905"/>
          </a:xfrm>
          <a:prstGeom prst="roundRect">
            <a:avLst>
              <a:gd name="adj" fmla="val 8730"/>
            </a:avLst>
          </a:prstGeom>
          <a:noFill/>
          <a:ln>
            <a:solidFill>
              <a:schemeClr val="tx1"/>
            </a:solidFill>
            <a:prstDash val="sysDash"/>
          </a:ln>
        </p:spPr>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663315" y="5306365"/>
            <a:ext cx="3997790" cy="329190"/>
          </a:xfrm>
          <a:prstGeom prst="roundRect">
            <a:avLst/>
          </a:prstGeom>
          <a:solidFill>
            <a:schemeClr val="bg1"/>
          </a:solidFill>
          <a:ln>
            <a:solidFill>
              <a:schemeClr val="tx1"/>
            </a:solidFill>
          </a:ln>
        </p:spPr>
        <p:txBody>
          <a:bodyPr wrap="square" lIns="68415" tIns="34208" rIns="68415" bIns="34208"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タスクフォース（府・市・関係団体）</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3566410" y="4688022"/>
            <a:ext cx="1019224" cy="726931"/>
          </a:xfrm>
          <a:prstGeom prst="roundRect">
            <a:avLst/>
          </a:prstGeom>
          <a:solidFill>
            <a:schemeClr val="bg1"/>
          </a:solidFill>
          <a:ln>
            <a:solidFill>
              <a:schemeClr val="tx1"/>
            </a:solidFill>
          </a:ln>
        </p:spPr>
        <p:txBody>
          <a:bodyPr wrap="square" lIns="26935" tIns="26935" rIns="26935" bIns="26935"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各局室</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（局室長）</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左右矢印 45"/>
          <p:cNvSpPr/>
          <p:nvPr/>
        </p:nvSpPr>
        <p:spPr>
          <a:xfrm>
            <a:off x="1846568" y="4673480"/>
            <a:ext cx="1715738" cy="605718"/>
          </a:xfrm>
          <a:prstGeom prst="leftRightArrow">
            <a:avLst/>
          </a:prstGeom>
          <a:solidFill>
            <a:schemeClr val="accent2">
              <a:lumMod val="60000"/>
              <a:lumOff val="40000"/>
            </a:schemeClr>
          </a:solidFill>
          <a:ln>
            <a:noFill/>
          </a:ln>
        </p:spPr>
        <p:txBody>
          <a:bodyPr wrap="none" lIns="68415" tIns="34208" rIns="68415" bIns="34208"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a:t>
            </a:r>
          </a:p>
        </p:txBody>
      </p:sp>
      <p:sp>
        <p:nvSpPr>
          <p:cNvPr id="47" name="下矢印 46"/>
          <p:cNvSpPr/>
          <p:nvPr/>
        </p:nvSpPr>
        <p:spPr>
          <a:xfrm rot="10800000">
            <a:off x="2517582" y="4199723"/>
            <a:ext cx="375013" cy="668735"/>
          </a:xfrm>
          <a:prstGeom prst="downArrow">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lIns="68415" tIns="34208" rIns="68415" bIns="34208" rtlCol="0" anchor="ctr">
            <a:noAutofit/>
          </a:bodyP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17"/>
          <p:cNvSpPr txBox="1"/>
          <p:nvPr/>
        </p:nvSpPr>
        <p:spPr>
          <a:xfrm>
            <a:off x="3798961" y="4606176"/>
            <a:ext cx="474890" cy="167143"/>
          </a:xfrm>
          <a:prstGeom prst="roundRect">
            <a:avLst/>
          </a:prstGeom>
          <a:solidFill>
            <a:schemeClr val="bg1">
              <a:lumMod val="85000"/>
            </a:schemeClr>
          </a:solidFill>
          <a:ln w="12700">
            <a:solidFill>
              <a:schemeClr val="tx1"/>
            </a:solidFill>
          </a:ln>
        </p:spPr>
        <p:txBody>
          <a:bodyPr wrap="square" lIns="0" tIns="0" rIns="0" bIns="0" rtlCol="0" anchor="ctr" anchorCtr="0">
            <a:no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49" name="テキスト ボックス 48"/>
          <p:cNvSpPr txBox="1"/>
          <p:nvPr/>
        </p:nvSpPr>
        <p:spPr>
          <a:xfrm>
            <a:off x="2217961" y="4493188"/>
            <a:ext cx="972953" cy="223673"/>
          </a:xfrm>
          <a:prstGeom prst="rect">
            <a:avLst/>
          </a:prstGeom>
          <a:noFill/>
        </p:spPr>
        <p:txBody>
          <a:bodyPr wrap="square" lIns="26935" tIns="26935" rIns="26935" bIns="26935"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進捗の報告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36917" y="4702356"/>
            <a:ext cx="1080121" cy="726931"/>
          </a:xfrm>
          <a:prstGeom prst="roundRect">
            <a:avLst/>
          </a:prstGeom>
          <a:solidFill>
            <a:schemeClr val="bg1"/>
          </a:solidFill>
          <a:ln>
            <a:solidFill>
              <a:schemeClr val="tx1"/>
            </a:solidFill>
          </a:ln>
        </p:spPr>
        <p:txBody>
          <a:bodyPr wrap="square" lIns="26935" tIns="26935" rIns="26935" bIns="26935" rtlCol="0" anchor="ctr">
            <a:no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17"/>
          <p:cNvSpPr txBox="1"/>
          <p:nvPr/>
        </p:nvSpPr>
        <p:spPr>
          <a:xfrm>
            <a:off x="1047291" y="4633289"/>
            <a:ext cx="474890" cy="167143"/>
          </a:xfrm>
          <a:prstGeom prst="roundRect">
            <a:avLst/>
          </a:prstGeom>
          <a:solidFill>
            <a:schemeClr val="bg1">
              <a:lumMod val="85000"/>
            </a:schemeClr>
          </a:solidFill>
          <a:ln w="12700">
            <a:solidFill>
              <a:schemeClr val="tx1"/>
            </a:solidFill>
          </a:ln>
        </p:spPr>
        <p:txBody>
          <a:bodyPr wrap="square" lIns="0" tIns="0" rIns="0" bIns="0" rtlCol="0" anchor="ctr" anchorCtr="0">
            <a:no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52" name="テキスト ボックス 51"/>
          <p:cNvSpPr txBox="1"/>
          <p:nvPr/>
        </p:nvSpPr>
        <p:spPr>
          <a:xfrm>
            <a:off x="2685262" y="3872577"/>
            <a:ext cx="1545363" cy="230947"/>
          </a:xfrm>
          <a:prstGeom prst="rect">
            <a:avLst/>
          </a:prstGeom>
          <a:noFill/>
        </p:spPr>
        <p:txBody>
          <a:bodyPr wrap="square" lIns="68415" tIns="34208" rIns="68415" bIns="34208"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　副市長</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23528" y="1073832"/>
            <a:ext cx="1881163" cy="288147"/>
          </a:xfrm>
          <a:prstGeom prst="rect">
            <a:avLst/>
          </a:prstGeom>
        </p:spPr>
        <p:txBody>
          <a:bodyPr wrap="square" lIns="36000" tIns="36000" rIns="36000" bIns="36000">
            <a:spAutoFit/>
          </a:bodyPr>
          <a:lstStyle/>
          <a:p>
            <a:pPr>
              <a:defRPr/>
            </a:pP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副知事・副市長会議</a:t>
            </a:r>
            <a:r>
              <a:rPr lang="en-US" altLang="ja-JP" sz="1400" dirty="0" smtClean="0">
                <a:solidFill>
                  <a:prstClr val="black"/>
                </a:solidFill>
                <a:latin typeface="Meiryo UI" pitchFamily="50" charset="-128"/>
                <a:ea typeface="Meiryo UI" pitchFamily="50" charset="-128"/>
                <a:cs typeface="Meiryo UI" pitchFamily="50" charset="-128"/>
              </a:rPr>
              <a:t>】</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56" name="表 55"/>
          <p:cNvGraphicFramePr>
            <a:graphicFrameLocks noGrp="1"/>
          </p:cNvGraphicFramePr>
          <p:nvPr>
            <p:extLst/>
          </p:nvPr>
        </p:nvGraphicFramePr>
        <p:xfrm>
          <a:off x="5217161" y="2107395"/>
          <a:ext cx="3708000" cy="264436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xmlns="" val="20000"/>
                    </a:ext>
                  </a:extLst>
                </a:gridCol>
                <a:gridCol w="504000">
                  <a:extLst>
                    <a:ext uri="{9D8B030D-6E8A-4147-A177-3AD203B41FA5}">
                      <a16:colId xmlns:a16="http://schemas.microsoft.com/office/drawing/2014/main" xmlns="" val="20002"/>
                    </a:ext>
                  </a:extLst>
                </a:gridCol>
                <a:gridCol w="1764000">
                  <a:extLst>
                    <a:ext uri="{9D8B030D-6E8A-4147-A177-3AD203B41FA5}">
                      <a16:colId xmlns:a16="http://schemas.microsoft.com/office/drawing/2014/main" xmlns="" val="20001"/>
                    </a:ext>
                  </a:extLst>
                </a:gridCol>
              </a:tblGrid>
              <a:tr h="204631">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名称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設置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概要</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0"/>
                  </a:ext>
                </a:extLst>
              </a:tr>
              <a:tr h="46507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大阪府市都市魅力戦略推進会議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2012</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都市魅力創造の戦略を検討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2"/>
                  </a:ext>
                </a:extLst>
              </a:tr>
              <a:tr h="46507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大阪府・大阪市成長戦略推進会議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「大阪の成長戦略」の実現を推進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3"/>
                  </a:ext>
                </a:extLst>
              </a:tr>
              <a:tr h="46507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大阪港湾連携会議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連携協約に基づき、港湾の連携や管理一元化にむけて検討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1"/>
                  </a:ext>
                </a:extLst>
              </a:tr>
              <a:tr h="465070">
                <a:tc>
                  <a:txBody>
                    <a:bodyPr/>
                    <a:lstStyle/>
                    <a:p>
                      <a:r>
                        <a:rPr kumimoji="1" lang="en-US" altLang="ja-JP" sz="1050" b="1" dirty="0" smtClean="0">
                          <a:solidFill>
                            <a:schemeClr val="tx1"/>
                          </a:solidFill>
                          <a:latin typeface="Meiryo UI" panose="020B0604030504040204" pitchFamily="50" charset="-128"/>
                          <a:ea typeface="Meiryo UI" panose="020B0604030504040204" pitchFamily="50" charset="-128"/>
                        </a:rPr>
                        <a:t>2019</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r>
                        <a:rPr kumimoji="1" lang="en-US" altLang="ja-JP" sz="1050" b="1" dirty="0" smtClean="0">
                          <a:solidFill>
                            <a:schemeClr val="tx1"/>
                          </a:solidFill>
                          <a:latin typeface="Meiryo UI" panose="020B0604030504040204" pitchFamily="50" charset="-128"/>
                          <a:ea typeface="Meiryo UI" panose="020B0604030504040204" pitchFamily="50" charset="-128"/>
                        </a:rPr>
                        <a:t>G20</a:t>
                      </a:r>
                      <a:r>
                        <a:rPr kumimoji="1" lang="ja-JP" altLang="en-US" sz="1050" b="1" dirty="0" smtClean="0">
                          <a:solidFill>
                            <a:schemeClr val="tx1"/>
                          </a:solidFill>
                          <a:latin typeface="Meiryo UI" panose="020B0604030504040204" pitchFamily="50" charset="-128"/>
                          <a:ea typeface="Meiryo UI" panose="020B0604030504040204" pitchFamily="50" charset="-128"/>
                        </a:rPr>
                        <a:t>大阪サミット推進本部会議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サミット開催に向けて、府市の全庁的な取組みの推進、情報共有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4"/>
                  </a:ext>
                </a:extLst>
              </a:tr>
              <a:tr h="465070">
                <a:tc>
                  <a:txBody>
                    <a:bodyPr/>
                    <a:lstStyle/>
                    <a:p>
                      <a:r>
                        <a:rPr kumimoji="1" lang="zh-TW" altLang="en-US" sz="1050" b="1" dirty="0" smtClean="0">
                          <a:solidFill>
                            <a:schemeClr val="tx1"/>
                          </a:solidFill>
                          <a:latin typeface="Meiryo UI" panose="020B0604030504040204" pitchFamily="50" charset="-128"/>
                          <a:ea typeface="Meiryo UI" panose="020B0604030504040204" pitchFamily="50" charset="-128"/>
                        </a:rPr>
                        <a:t>大阪市民泊適正化連絡会議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2">
                        <a:lumMod val="40000"/>
                        <a:lumOff val="6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2018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適法民泊への誘導、違法民泊の排除に向けた方策を協議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5"/>
                  </a:ext>
                </a:extLst>
              </a:tr>
            </a:tbl>
          </a:graphicData>
        </a:graphic>
      </p:graphicFrame>
      <p:sp>
        <p:nvSpPr>
          <p:cNvPr id="57" name="正方形/長方形 56"/>
          <p:cNvSpPr/>
          <p:nvPr/>
        </p:nvSpPr>
        <p:spPr>
          <a:xfrm>
            <a:off x="5241213" y="1124744"/>
            <a:ext cx="3435243" cy="288147"/>
          </a:xfrm>
          <a:prstGeom prst="rect">
            <a:avLst/>
          </a:prstGeom>
        </p:spPr>
        <p:txBody>
          <a:bodyPr wrap="square" lIns="36000" tIns="36000" rIns="36000" bIns="36000">
            <a:spAutoFit/>
          </a:bodyPr>
          <a:lstStyle/>
          <a:p>
            <a:pPr>
              <a:defRPr/>
            </a:pP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その</a:t>
            </a:r>
            <a:r>
              <a:rPr lang="ja-JP" altLang="en-US" sz="1400" dirty="0">
                <a:solidFill>
                  <a:prstClr val="black"/>
                </a:solidFill>
                <a:latin typeface="Meiryo UI" pitchFamily="50" charset="-128"/>
                <a:ea typeface="Meiryo UI" pitchFamily="50" charset="-128"/>
                <a:cs typeface="Meiryo UI" pitchFamily="50" charset="-128"/>
              </a:rPr>
              <a:t>他</a:t>
            </a:r>
            <a:r>
              <a:rPr lang="ja-JP" altLang="en-US" sz="1400" dirty="0" smtClean="0">
                <a:solidFill>
                  <a:prstClr val="black"/>
                </a:solidFill>
                <a:latin typeface="Meiryo UI" pitchFamily="50" charset="-128"/>
                <a:ea typeface="Meiryo UI" pitchFamily="50" charset="-128"/>
                <a:cs typeface="Meiryo UI" pitchFamily="50" charset="-128"/>
              </a:rPr>
              <a:t>会議</a:t>
            </a:r>
            <a:r>
              <a:rPr lang="en-US" altLang="ja-JP" sz="1400" dirty="0" smtClean="0">
                <a:solidFill>
                  <a:prstClr val="black"/>
                </a:solidFill>
                <a:latin typeface="Meiryo UI" pitchFamily="50" charset="-128"/>
                <a:ea typeface="Meiryo UI" pitchFamily="50" charset="-128"/>
                <a:cs typeface="Meiryo UI" pitchFamily="50" charset="-128"/>
              </a:rPr>
              <a:t>】</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8" name="正方形/長方形 57"/>
          <p:cNvSpPr/>
          <p:nvPr/>
        </p:nvSpPr>
        <p:spPr>
          <a:xfrm>
            <a:off x="5148064" y="1412891"/>
            <a:ext cx="3917338" cy="257369"/>
          </a:xfrm>
          <a:prstGeom prst="rect">
            <a:avLst/>
          </a:prstGeom>
        </p:spPr>
        <p:txBody>
          <a:bodyPr wrap="square" lIns="36000" tIns="36000" rIns="36000" bIns="36000">
            <a:spAutoFit/>
          </a:bodyPr>
          <a:lstStyle/>
          <a:p>
            <a:pPr marL="171450" indent="-171450">
              <a:buFont typeface="Arial" panose="020B0604020202020204" pitchFamily="34" charset="0"/>
              <a:buChar char="•"/>
              <a:defRPr/>
            </a:pPr>
            <a:r>
              <a:rPr lang="ja-JP" altLang="en-US" sz="1200" dirty="0" smtClean="0">
                <a:solidFill>
                  <a:prstClr val="black"/>
                </a:solidFill>
                <a:latin typeface="Meiryo UI" pitchFamily="50" charset="-128"/>
                <a:ea typeface="Meiryo UI" pitchFamily="50" charset="-128"/>
                <a:cs typeface="Meiryo UI" pitchFamily="50" charset="-128"/>
              </a:rPr>
              <a:t>各事業・プロジェクトにおいて、必要に応じ連携組織を設置</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9" name="正方形/長方形 58"/>
          <p:cNvSpPr/>
          <p:nvPr/>
        </p:nvSpPr>
        <p:spPr>
          <a:xfrm>
            <a:off x="5148064" y="1772816"/>
            <a:ext cx="1013982" cy="257369"/>
          </a:xfrm>
          <a:prstGeom prst="rect">
            <a:avLst/>
          </a:prstGeom>
        </p:spPr>
        <p:txBody>
          <a:bodyPr wrap="square" lIns="36000" tIns="36000" rIns="36000" bIns="36000">
            <a:spAutoFit/>
          </a:bodyPr>
          <a:lstStyle/>
          <a:p>
            <a:pPr>
              <a:defRPr/>
            </a:pP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例）</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323528" y="1361979"/>
            <a:ext cx="4680520" cy="4587302"/>
          </a:xfrm>
          <a:prstGeom prst="roundRect">
            <a:avLst>
              <a:gd name="adj" fmla="val 7761"/>
            </a:avLst>
          </a:prstGeom>
          <a:noFill/>
          <a:ln w="158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369</a:t>
            </a:fld>
            <a:endParaRPr lang="ja-JP" altLang="en-US"/>
          </a:p>
        </p:txBody>
      </p:sp>
    </p:spTree>
    <p:extLst>
      <p:ext uri="{BB962C8B-B14F-4D97-AF65-F5344CB8AC3E}">
        <p14:creationId xmlns:p14="http://schemas.microsoft.com/office/powerpoint/2010/main" val="1379646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53294"/>
            <a:ext cx="799288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（２）戦略の一元化・政策連携　</a:t>
            </a:r>
            <a:r>
              <a:rPr lang="ja-JP" altLang="en-US" sz="1400" dirty="0" smtClean="0">
                <a:latin typeface="Meiryo UI" panose="020B0604030504040204" pitchFamily="50" charset="-128"/>
                <a:ea typeface="Meiryo UI" panose="020B0604030504040204" pitchFamily="50" charset="-128"/>
              </a:rPr>
              <a:t>～　共通</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戦略</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3" y="579343"/>
            <a:ext cx="5400599"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広域機能に関わる行政</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計画・</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ビジョンなどの府市共通の戦略を策定</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nvPr>
        </p:nvGraphicFramePr>
        <p:xfrm>
          <a:off x="396016" y="1124744"/>
          <a:ext cx="8352927" cy="5350319"/>
        </p:xfrm>
        <a:graphic>
          <a:graphicData uri="http://schemas.openxmlformats.org/drawingml/2006/table">
            <a:tbl>
              <a:tblPr>
                <a:tableStyleId>{5C22544A-7EE6-4342-B048-85BDC9FD1C3A}</a:tableStyleId>
              </a:tblPr>
              <a:tblGrid>
                <a:gridCol w="2582194">
                  <a:extLst>
                    <a:ext uri="{9D8B030D-6E8A-4147-A177-3AD203B41FA5}">
                      <a16:colId xmlns:a16="http://schemas.microsoft.com/office/drawing/2014/main" xmlns="" val="20000"/>
                    </a:ext>
                  </a:extLst>
                </a:gridCol>
                <a:gridCol w="595891">
                  <a:extLst>
                    <a:ext uri="{9D8B030D-6E8A-4147-A177-3AD203B41FA5}">
                      <a16:colId xmlns:a16="http://schemas.microsoft.com/office/drawing/2014/main" xmlns="" val="20001"/>
                    </a:ext>
                  </a:extLst>
                </a:gridCol>
                <a:gridCol w="3805339">
                  <a:extLst>
                    <a:ext uri="{9D8B030D-6E8A-4147-A177-3AD203B41FA5}">
                      <a16:colId xmlns:a16="http://schemas.microsoft.com/office/drawing/2014/main" xmlns="" val="20002"/>
                    </a:ext>
                  </a:extLst>
                </a:gridCol>
                <a:gridCol w="1369503">
                  <a:extLst>
                    <a:ext uri="{9D8B030D-6E8A-4147-A177-3AD203B41FA5}">
                      <a16:colId xmlns:a16="http://schemas.microsoft.com/office/drawing/2014/main" xmlns="" val="20003"/>
                    </a:ext>
                  </a:extLst>
                </a:gridCol>
              </a:tblGrid>
              <a:tr h="176570">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effectLst/>
                          <a:latin typeface="Meiryo UI" panose="020B0604030504040204" pitchFamily="50" charset="-128"/>
                          <a:ea typeface="Meiryo UI" panose="020B0604030504040204" pitchFamily="50" charset="-128"/>
                        </a:rPr>
                        <a:t>策定年</a:t>
                      </a:r>
                      <a:r>
                        <a:rPr lang="ja-JP" altLang="en-US" sz="1100" b="1"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概要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検討の場</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48738">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br>
                        <a:rPr lang="zh-TW" altLang="en-US"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r>
                        <a:rPr lang="en-US" altLang="zh-TW" sz="1100" b="1" u="none" strike="noStrike" dirty="0">
                          <a:solidFill>
                            <a:schemeClr val="tx1"/>
                          </a:solidFill>
                          <a:effectLst/>
                          <a:latin typeface="Meiryo UI" panose="020B0604030504040204" pitchFamily="50" charset="-128"/>
                          <a:ea typeface="Meiryo UI" panose="020B0604030504040204" pitchFamily="50" charset="-128"/>
                        </a:rPr>
                        <a:t>2020</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世界的な創造都市に向けた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観光・国際交流・文化</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スポーツの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各施策の上位概念となる府市共通の戦略。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大阪府市都市魅力</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戦略推進会議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3609">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グランドデザイン・大阪</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35922">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t>
                      </a:r>
                      <a:br>
                        <a:rPr lang="en-US" altLang="ja-JP"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t>
                      </a:r>
                      <a:br>
                        <a:rPr lang="en-US" altLang="ja-JP"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a:solidFill>
                            <a:schemeClr val="tx1"/>
                          </a:solidFill>
                          <a:effectLst/>
                          <a:latin typeface="Meiryo UI" panose="020B0604030504040204" pitchFamily="50" charset="-128"/>
                          <a:ea typeface="Meiryo UI" panose="020B0604030504040204" pitchFamily="50" charset="-128"/>
                        </a:rPr>
                        <a:t>基本的方向性</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についての基本的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rPr>
                        <a:t>大阪府市統合本部会議</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00090">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大阪の成長戦略</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今後</a:t>
                      </a:r>
                      <a:r>
                        <a:rPr lang="en-US" altLang="ja-JP" sz="1100" u="none" strike="noStrike" dirty="0">
                          <a:solidFill>
                            <a:schemeClr val="tx1"/>
                          </a:solidFill>
                          <a:effectLst/>
                          <a:latin typeface="Meiryo UI" panose="020B0604030504040204" pitchFamily="50" charset="-128"/>
                          <a:ea typeface="Meiryo UI" panose="020B0604030504040204" pitchFamily="50" charset="-128"/>
                        </a:rPr>
                        <a:t>10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年間の成長目標を掲げ、それを実現するための短期・中期（</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年から</a:t>
                      </a:r>
                      <a:r>
                        <a:rPr lang="en-US" altLang="ja-JP" sz="1100" u="none" strike="noStrike" dirty="0">
                          <a:solidFill>
                            <a:schemeClr val="tx1"/>
                          </a:solidFill>
                          <a:effectLst/>
                          <a:latin typeface="Meiryo UI" panose="020B0604030504040204" pitchFamily="50" charset="-128"/>
                          <a:ea typeface="Meiryo UI" panose="020B0604030504040204" pitchFamily="50" charset="-128"/>
                        </a:rPr>
                        <a:t>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年）の具体的な取組みの方向を明らかにする。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23609">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大阪府立高等学校・大阪市立高等学校再編整備計画</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多様な課程や学科等を備える高等学校教育について、広域的な視点で対応する方がより効果的・効率的であるという観点から、再編整備</a:t>
                      </a:r>
                      <a:r>
                        <a:rPr lang="ja-JP" altLang="en-US" sz="1100" u="none" strike="noStrike" dirty="0" smtClean="0">
                          <a:effectLst/>
                          <a:latin typeface="Meiryo UI" panose="020B0604030504040204" pitchFamily="50" charset="-128"/>
                          <a:ea typeface="Meiryo UI" panose="020B0604030504040204" pitchFamily="50" charset="-128"/>
                        </a:rPr>
                        <a:t>計画を策定。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文化振興計画</a:t>
                      </a:r>
                      <a:br>
                        <a:rPr lang="ja-JP" altLang="en-US" sz="1100" b="1" u="none" strike="noStrike" dirty="0">
                          <a:effectLst/>
                          <a:latin typeface="Meiryo UI" panose="020B0604030504040204" pitchFamily="50" charset="-128"/>
                          <a:ea typeface="Meiryo UI" panose="020B0604030504040204" pitchFamily="50" charset="-128"/>
                        </a:rPr>
                      </a:br>
                      <a:r>
                        <a:rPr lang="ja-JP" altLang="en-US" sz="1100" b="1" u="none" strike="noStrike" dirty="0">
                          <a:effectLst/>
                          <a:latin typeface="Meiryo UI" panose="020B0604030504040204" pitchFamily="50" charset="-128"/>
                          <a:ea typeface="Meiryo UI" panose="020B0604030504040204" pitchFamily="50" charset="-128"/>
                        </a:rPr>
                        <a:t>　</a:t>
                      </a:r>
                      <a:r>
                        <a:rPr lang="en-US" altLang="ja-JP" sz="1100" b="1" u="none" strike="noStrike" dirty="0">
                          <a:effectLst/>
                          <a:latin typeface="Meiryo UI" panose="020B0604030504040204" pitchFamily="50" charset="-128"/>
                          <a:ea typeface="Meiryo UI" panose="020B0604030504040204" pitchFamily="50" charset="-128"/>
                        </a:rPr>
                        <a:t>※</a:t>
                      </a:r>
                      <a:r>
                        <a:rPr lang="ja-JP" altLang="en-US" sz="1100" b="1" u="none" strike="noStrike" dirty="0">
                          <a:effectLst/>
                          <a:latin typeface="Meiryo UI" panose="020B0604030504040204" pitchFamily="50" charset="-128"/>
                          <a:ea typeface="Meiryo UI" panose="020B0604030504040204" pitchFamily="50" charset="-128"/>
                        </a:rPr>
                        <a:t>府市それぞれ策定</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文化の振興に関する施策の総合的かつ計画的な推進を</a:t>
                      </a:r>
                      <a:r>
                        <a:rPr lang="ja-JP" altLang="en-US" sz="1100" u="none" strike="noStrike" dirty="0" smtClean="0">
                          <a:effectLst/>
                          <a:latin typeface="Meiryo UI" panose="020B0604030504040204" pitchFamily="50" charset="-128"/>
                          <a:ea typeface="Meiryo UI" panose="020B0604030504040204" pitchFamily="50" charset="-128"/>
                        </a:rPr>
                        <a:t>図る。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rPr>
                        <a:t>大阪府市文化振興会議</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大阪府市新大学構想（提言）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府立大学・市立大学の現状・課題や、統合後の新大学の姿、運営体制等を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大阪府市新大学構想会議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7"/>
                  </a:ext>
                </a:extLst>
              </a:tr>
              <a:tr h="2789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新大学ビジョン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新大学構想を踏まえ、新大学のあり方とその骨格を明らかに</a:t>
                      </a:r>
                      <a:r>
                        <a:rPr lang="ja-JP" altLang="en-US" sz="1100" u="none" strike="noStrike" dirty="0" smtClean="0">
                          <a:effectLst/>
                          <a:latin typeface="Meiryo UI" panose="020B0604030504040204" pitchFamily="50" charset="-128"/>
                          <a:ea typeface="Meiryo UI" panose="020B0604030504040204" pitchFamily="50" charset="-128"/>
                        </a:rPr>
                        <a:t>する。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effectLst/>
                          <a:latin typeface="Meiryo UI" panose="020B0604030504040204" pitchFamily="50" charset="-128"/>
                          <a:ea typeface="Meiryo UI" panose="020B0604030504040204" pitchFamily="50" charset="-128"/>
                        </a:rPr>
                        <a:t>府市担当部局</a:t>
                      </a:r>
                      <a:endParaRPr lang="zh-CN"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大阪府市エネルギー戦略（提言）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「新たなエネルギー社会の形成による新成長の実現」に向けた戦略を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大阪府市エネルギー戦略会議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大阪府市医療戦略（提言）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大阪の潜在的なメリットを生かし、健康寿命の延伸による</a:t>
                      </a:r>
                      <a:r>
                        <a:rPr lang="en-US" altLang="ja-JP" sz="1100" u="none" strike="noStrike" dirty="0">
                          <a:effectLst/>
                          <a:latin typeface="Meiryo UI" panose="020B0604030504040204" pitchFamily="50" charset="-128"/>
                          <a:ea typeface="Meiryo UI" panose="020B0604030504040204" pitchFamily="50" charset="-128"/>
                        </a:rPr>
                        <a:t>QOL</a:t>
                      </a:r>
                      <a:r>
                        <a:rPr lang="ja-JP" altLang="en-US" sz="1100" u="none" strike="noStrike" dirty="0">
                          <a:effectLst/>
                          <a:latin typeface="Meiryo UI" panose="020B0604030504040204" pitchFamily="50" charset="-128"/>
                          <a:ea typeface="Meiryo UI" panose="020B0604030504040204" pitchFamily="50" charset="-128"/>
                        </a:rPr>
                        <a:t>の向上と経済成⻑を同時に実現するための戦略を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大阪府市医療戦略会議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00090">
                <a:tc>
                  <a:txBody>
                    <a:bodyPr/>
                    <a:lstStyle/>
                    <a:p>
                      <a:pPr algn="l" rtl="0" fontAlgn="ctr"/>
                      <a:r>
                        <a:rPr lang="zh-TW" altLang="en-US" sz="1100" b="1" u="none" strike="noStrike" dirty="0">
                          <a:effectLst/>
                          <a:latin typeface="Meiryo UI" panose="020B0604030504040204" pitchFamily="50" charset="-128"/>
                          <a:ea typeface="Meiryo UI" panose="020B0604030504040204" pitchFamily="50" charset="-128"/>
                        </a:rPr>
                        <a:t>大阪府市規制改革会議提言（提言）</a:t>
                      </a: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成長戦略の推進及び大阪の産業の活性化等に資するための規制緩和及び制度の改善を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rPr>
                        <a:t>大阪府市規制改革会議</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09505">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副首都ビジョン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a:effectLst/>
                          <a:latin typeface="Meiryo UI" panose="020B0604030504040204" pitchFamily="50" charset="-128"/>
                          <a:ea typeface="Meiryo UI" panose="020B0604030504040204" pitchFamily="50" charset="-128"/>
                        </a:rPr>
                        <a:t>東西二極の一極として、日本の未来を支え、けん引する「副首都・大阪」の確立、発展に向けた方向性を示す。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rPr>
                        <a:t>副首都推進本部会議</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sp>
        <p:nvSpPr>
          <p:cNvPr id="20" name="テキスト ボックス 19"/>
          <p:cNvSpPr txBox="1"/>
          <p:nvPr/>
        </p:nvSpPr>
        <p:spPr>
          <a:xfrm>
            <a:off x="264149" y="867375"/>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370</a:t>
            </a:fld>
            <a:endParaRPr lang="ja-JP" altLang="en-US"/>
          </a:p>
        </p:txBody>
      </p:sp>
    </p:spTree>
    <p:extLst>
      <p:ext uri="{BB962C8B-B14F-4D97-AF65-F5344CB8AC3E}">
        <p14:creationId xmlns:p14="http://schemas.microsoft.com/office/powerpoint/2010/main" val="4286928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913680" y="1002157"/>
            <a:ext cx="3985552" cy="2607723"/>
          </a:xfrm>
          <a:prstGeom prst="rect">
            <a:avLst/>
          </a:prstGeom>
        </p:spPr>
      </p:pic>
      <p:sp>
        <p:nvSpPr>
          <p:cNvPr id="7" name="正方形/長方形 6"/>
          <p:cNvSpPr/>
          <p:nvPr/>
        </p:nvSpPr>
        <p:spPr>
          <a:xfrm>
            <a:off x="265092" y="566096"/>
            <a:ext cx="8627388" cy="3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■大阪の成長戦略（概要）</a:t>
            </a:r>
            <a:endParaRPr kumimoji="1" lang="ja-JP" altLang="en-US" sz="1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271844" y="3711664"/>
            <a:ext cx="8627388" cy="3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■副首都ビジョン（概要）</a:t>
            </a:r>
            <a:endParaRPr kumimoji="1" lang="ja-JP" altLang="en-US" sz="1400" b="1"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4902497" y="4270465"/>
            <a:ext cx="4169290" cy="2381840"/>
          </a:xfrm>
          <a:prstGeom prst="rect">
            <a:avLst/>
          </a:prstGeom>
        </p:spPr>
      </p:pic>
      <p:sp>
        <p:nvSpPr>
          <p:cNvPr id="20" name="正方形/長方形 19"/>
          <p:cNvSpPr/>
          <p:nvPr/>
        </p:nvSpPr>
        <p:spPr>
          <a:xfrm>
            <a:off x="271844" y="4107168"/>
            <a:ext cx="4648588" cy="2708434"/>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Ⅰ</a:t>
            </a:r>
            <a:r>
              <a:rPr lang="ja-JP" altLang="en-US" sz="1200" b="1" dirty="0" smtClean="0">
                <a:latin typeface="Meiryo UI" panose="020B0604030504040204" pitchFamily="50" charset="-128"/>
                <a:ea typeface="Meiryo UI" panose="020B0604030504040204" pitchFamily="50" charset="-128"/>
              </a:rPr>
              <a:t>　機能面の取組み</a:t>
            </a:r>
            <a:endParaRPr lang="en-US" altLang="ja-JP" sz="1200" b="1"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①ハード面</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・都市インフラの充実、基盤的な公共機能の高度化</a:t>
            </a:r>
            <a:endParaRPr lang="en-US" altLang="ja-JP" sz="11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②ソフト面</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・規制</a:t>
            </a:r>
            <a:r>
              <a:rPr lang="ja-JP" altLang="en-US" sz="1100" dirty="0">
                <a:latin typeface="Meiryo UI" panose="020B0604030504040204" pitchFamily="50" charset="-128"/>
                <a:ea typeface="Meiryo UI" panose="020B0604030504040204" pitchFamily="50" charset="-128"/>
              </a:rPr>
              <a:t>改革や特区による環境</a:t>
            </a:r>
            <a:r>
              <a:rPr lang="ja-JP" altLang="en-US" sz="1100" dirty="0" smtClean="0">
                <a:latin typeface="Meiryo UI" panose="020B0604030504040204" pitchFamily="50" charset="-128"/>
                <a:ea typeface="Meiryo UI" panose="020B0604030504040204" pitchFamily="50" charset="-128"/>
              </a:rPr>
              <a:t>整備、産業</a:t>
            </a:r>
            <a:r>
              <a:rPr lang="ja-JP" altLang="en-US" sz="1100" dirty="0">
                <a:latin typeface="Meiryo UI" panose="020B0604030504040204" pitchFamily="50" charset="-128"/>
                <a:ea typeface="Meiryo UI" panose="020B0604030504040204" pitchFamily="50" charset="-128"/>
              </a:rPr>
              <a:t>支援や研究開発の</a:t>
            </a:r>
            <a:r>
              <a:rPr lang="ja-JP" altLang="en-US" sz="1100" dirty="0" smtClean="0">
                <a:latin typeface="Meiryo UI" panose="020B0604030504040204" pitchFamily="50" charset="-128"/>
                <a:ea typeface="Meiryo UI" panose="020B0604030504040204" pitchFamily="50" charset="-128"/>
              </a:rPr>
              <a:t>機能・体制強化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人材</a:t>
            </a:r>
            <a:r>
              <a:rPr lang="ja-JP" altLang="en-US" sz="1100" dirty="0">
                <a:latin typeface="Meiryo UI" panose="020B0604030504040204" pitchFamily="50" charset="-128"/>
                <a:ea typeface="Meiryo UI" panose="020B0604030504040204" pitchFamily="50" charset="-128"/>
              </a:rPr>
              <a:t>育成環境の</a:t>
            </a:r>
            <a:r>
              <a:rPr lang="ja-JP" altLang="en-US" sz="1100" dirty="0" smtClean="0">
                <a:latin typeface="Meiryo UI" panose="020B0604030504040204" pitchFamily="50" charset="-128"/>
                <a:ea typeface="Meiryo UI" panose="020B0604030504040204" pitchFamily="50" charset="-128"/>
              </a:rPr>
              <a:t>充実、文化</a:t>
            </a:r>
            <a:r>
              <a:rPr lang="ja-JP" altLang="en-US" sz="1100" dirty="0">
                <a:latin typeface="Meiryo UI" panose="020B0604030504040204" pitchFamily="50" charset="-128"/>
                <a:ea typeface="Meiryo UI" panose="020B0604030504040204" pitchFamily="50" charset="-128"/>
              </a:rPr>
              <a:t>創造・情報発信の基盤形成</a:t>
            </a:r>
          </a:p>
          <a:p>
            <a:endParaRPr lang="en-US" altLang="ja-JP" sz="8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Ⅱ</a:t>
            </a:r>
            <a:r>
              <a:rPr lang="ja-JP" altLang="en-US" sz="1200" b="1" dirty="0" smtClean="0">
                <a:latin typeface="Meiryo UI" panose="020B0604030504040204" pitchFamily="50" charset="-128"/>
                <a:ea typeface="Meiryo UI" panose="020B0604030504040204" pitchFamily="50" charset="-128"/>
              </a:rPr>
              <a:t>　制度面での取り組み</a:t>
            </a:r>
            <a:endParaRPr lang="en-US" altLang="ja-JP" sz="1200" b="1"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①大阪</a:t>
            </a:r>
            <a:r>
              <a:rPr lang="ja-JP" altLang="en-US" sz="1050" b="1" dirty="0">
                <a:latin typeface="Meiryo UI" panose="020B0604030504040204" pitchFamily="50" charset="-128"/>
                <a:ea typeface="Meiryo UI" panose="020B0604030504040204" pitchFamily="50" charset="-128"/>
              </a:rPr>
              <a:t>自らの</a:t>
            </a:r>
            <a:r>
              <a:rPr lang="ja-JP" altLang="en-US" sz="1050" b="1" dirty="0" smtClean="0">
                <a:latin typeface="Meiryo UI" panose="020B0604030504040204" pitchFamily="50" charset="-128"/>
                <a:ea typeface="Meiryo UI" panose="020B0604030504040204" pitchFamily="50" charset="-128"/>
              </a:rPr>
              <a:t>改革</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・副首都</a:t>
            </a:r>
            <a:r>
              <a:rPr lang="ja-JP" altLang="en-US" sz="1050" dirty="0">
                <a:latin typeface="Meiryo UI" panose="020B0604030504040204" pitchFamily="50" charset="-128"/>
                <a:ea typeface="Meiryo UI" panose="020B0604030504040204" pitchFamily="50" charset="-128"/>
              </a:rPr>
              <a:t>・大阪にふさわしい新たな大都市制度の実現</a:t>
            </a:r>
          </a:p>
          <a:p>
            <a:r>
              <a:rPr lang="ja-JP" altLang="en-US" sz="1050" dirty="0" smtClean="0">
                <a:latin typeface="Meiryo UI" panose="020B0604030504040204" pitchFamily="50" charset="-128"/>
                <a:ea typeface="Meiryo UI" panose="020B0604030504040204" pitchFamily="50" charset="-128"/>
              </a:rPr>
              <a:t>　・副首都</a:t>
            </a:r>
            <a:r>
              <a:rPr lang="ja-JP" altLang="en-US" sz="1050" dirty="0">
                <a:latin typeface="Meiryo UI" panose="020B0604030504040204" pitchFamily="50" charset="-128"/>
                <a:ea typeface="Meiryo UI" panose="020B0604030504040204" pitchFamily="50" charset="-128"/>
              </a:rPr>
              <a:t>・大阪の住民生活を支える基礎自治機能（府内市町村）の</a:t>
            </a:r>
            <a:r>
              <a:rPr lang="ja-JP" altLang="en-US" sz="1050" dirty="0" smtClean="0">
                <a:latin typeface="Meiryo UI" panose="020B0604030504040204" pitchFamily="50" charset="-128"/>
                <a:ea typeface="Meiryo UI" panose="020B0604030504040204" pitchFamily="50" charset="-128"/>
              </a:rPr>
              <a:t>充実　等</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②国への働きかけ</a:t>
            </a:r>
            <a:endParaRPr lang="en-US" altLang="ja-JP" sz="105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Ⅲ</a:t>
            </a:r>
            <a:r>
              <a:rPr lang="ja-JP" altLang="en-US" sz="1200" b="1" dirty="0">
                <a:latin typeface="Meiryo UI" panose="020B0604030504040204" pitchFamily="50" charset="-128"/>
                <a:ea typeface="Meiryo UI" panose="020B0604030504040204" pitchFamily="50" charset="-128"/>
              </a:rPr>
              <a:t>　「経済成長面」での取組み</a:t>
            </a:r>
          </a:p>
          <a:p>
            <a:r>
              <a:rPr lang="ja-JP" altLang="en-US" sz="1050" dirty="0">
                <a:latin typeface="Meiryo UI" panose="020B0604030504040204" pitchFamily="50" charset="-128"/>
                <a:ea typeface="Meiryo UI" panose="020B0604030504040204" pitchFamily="50" charset="-128"/>
              </a:rPr>
              <a:t>①</a:t>
            </a:r>
            <a:r>
              <a:rPr lang="ja-JP" altLang="en-US" sz="1050" dirty="0" smtClean="0">
                <a:latin typeface="Meiryo UI" panose="020B0604030504040204" pitchFamily="50" charset="-128"/>
                <a:ea typeface="Meiryo UI" panose="020B0604030504040204" pitchFamily="50" charset="-128"/>
              </a:rPr>
              <a:t>副首都</a:t>
            </a:r>
            <a:r>
              <a:rPr lang="ja-JP" altLang="en-US" sz="1050" dirty="0">
                <a:latin typeface="Meiryo UI" panose="020B0604030504040204" pitchFamily="50" charset="-128"/>
                <a:ea typeface="Meiryo UI" panose="020B0604030504040204" pitchFamily="50" charset="-128"/>
              </a:rPr>
              <a:t>・大阪の発展を加速させる</a:t>
            </a:r>
            <a:r>
              <a:rPr lang="ja-JP" altLang="en-US" sz="1050" dirty="0" smtClean="0">
                <a:latin typeface="Meiryo UI" panose="020B0604030504040204" pitchFamily="50" charset="-128"/>
                <a:ea typeface="Meiryo UI" panose="020B0604030504040204" pitchFamily="50" charset="-128"/>
              </a:rPr>
              <a:t>インパクト（万博、</a:t>
            </a:r>
            <a:r>
              <a:rPr lang="en-US" altLang="ja-JP" sz="1050" dirty="0" smtClean="0">
                <a:latin typeface="Meiryo UI" panose="020B0604030504040204" pitchFamily="50" charset="-128"/>
                <a:ea typeface="Meiryo UI" panose="020B0604030504040204" pitchFamily="50" charset="-128"/>
              </a:rPr>
              <a:t>IR</a:t>
            </a:r>
            <a:r>
              <a:rPr lang="ja-JP" altLang="en-US" sz="1050" dirty="0" smtClean="0">
                <a:latin typeface="Meiryo UI" panose="020B0604030504040204" pitchFamily="50" charset="-128"/>
                <a:ea typeface="Meiryo UI" panose="020B0604030504040204" pitchFamily="50" charset="-128"/>
              </a:rPr>
              <a:t>等）</a:t>
            </a:r>
            <a:endParaRPr lang="ja-JP" altLang="en-US"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②副首都</a:t>
            </a:r>
            <a:r>
              <a:rPr lang="ja-JP" altLang="en-US" sz="1050" dirty="0">
                <a:latin typeface="Meiryo UI" panose="020B0604030504040204" pitchFamily="50" charset="-128"/>
                <a:ea typeface="Meiryo UI" panose="020B0604030504040204" pitchFamily="50" charset="-128"/>
              </a:rPr>
              <a:t>・大阪の経済成長に向けた</a:t>
            </a:r>
            <a:r>
              <a:rPr lang="ja-JP" altLang="en-US" sz="1050" dirty="0" smtClean="0">
                <a:latin typeface="Meiryo UI" panose="020B0604030504040204" pitchFamily="50" charset="-128"/>
                <a:ea typeface="Meiryo UI" panose="020B0604030504040204" pitchFamily="50" charset="-128"/>
              </a:rPr>
              <a:t>取組み（産業</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技術力、資本力、人材力）</a:t>
            </a:r>
            <a:endParaRPr lang="ja-JP" altLang="en-US" sz="105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1358" y="76562"/>
            <a:ext cx="6524543"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（２）戦略の一元化・政策連携　</a:t>
            </a:r>
            <a:r>
              <a:rPr lang="ja-JP" altLang="en-US" sz="1400" dirty="0" smtClean="0">
                <a:latin typeface="Meiryo UI" panose="020B0604030504040204" pitchFamily="50" charset="-128"/>
                <a:ea typeface="Meiryo UI" panose="020B0604030504040204" pitchFamily="50" charset="-128"/>
              </a:rPr>
              <a:t>～戦略の具体例～</a:t>
            </a:r>
            <a:endParaRPr lang="ja-JP" altLang="en-US" sz="14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65092" y="916432"/>
            <a:ext cx="4648588" cy="2862322"/>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　成長のための５つの源泉（①人が集う、②誰もが活躍、③強い産業・技術、④充実したインフラ、⑤魅力的な環境）の更なる充実・強化を基軸に、以下の４つの重点分野について集中的な取組みを進め、副首都としての発展をめざす。</a:t>
            </a:r>
            <a:endParaRPr lang="en-US" altLang="ja-JP" sz="1050" dirty="0" smtClean="0">
              <a:latin typeface="Meiryo UI" panose="020B0604030504040204" pitchFamily="50" charset="-128"/>
              <a:ea typeface="Meiryo UI" panose="020B0604030504040204" pitchFamily="50" charset="-128"/>
            </a:endParaRPr>
          </a:p>
          <a:p>
            <a:pPr>
              <a:spcBef>
                <a:spcPts val="600"/>
              </a:spcBef>
            </a:pP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４つの重点分野</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pPr>
              <a:spcBef>
                <a:spcPts val="200"/>
              </a:spcBef>
            </a:pPr>
            <a:r>
              <a:rPr lang="en-US" altLang="ja-JP" sz="1050" b="1" dirty="0" smtClean="0">
                <a:latin typeface="Meiryo UI" panose="020B0604030504040204" pitchFamily="50" charset="-128"/>
                <a:ea typeface="Meiryo UI" panose="020B0604030504040204" pitchFamily="50" charset="-128"/>
              </a:rPr>
              <a:t>Ⅰ</a:t>
            </a:r>
            <a:r>
              <a:rPr lang="ja-JP" altLang="en-US" sz="1050" b="1" dirty="0" smtClean="0">
                <a:latin typeface="Meiryo UI" panose="020B0604030504040204" pitchFamily="50" charset="-128"/>
                <a:ea typeface="Meiryo UI" panose="020B0604030504040204" pitchFamily="50" charset="-128"/>
              </a:rPr>
              <a:t>　健康</a:t>
            </a:r>
            <a:r>
              <a:rPr lang="ja-JP" altLang="en-US" sz="1050" b="1" dirty="0">
                <a:latin typeface="Meiryo UI" panose="020B0604030504040204" pitchFamily="50" charset="-128"/>
                <a:ea typeface="Meiryo UI" panose="020B0604030504040204" pitchFamily="50" charset="-128"/>
              </a:rPr>
              <a:t>・医療関連産業の世界的なｸﾗｽﾀｰ</a:t>
            </a:r>
            <a:r>
              <a:rPr lang="ja-JP" altLang="en-US" sz="1050" b="1" dirty="0" smtClean="0">
                <a:latin typeface="Meiryo UI" panose="020B0604030504040204" pitchFamily="50" charset="-128"/>
                <a:ea typeface="Meiryo UI" panose="020B0604030504040204" pitchFamily="50" charset="-128"/>
              </a:rPr>
              <a:t>形成</a:t>
            </a:r>
            <a:endParaRPr lang="en-US" altLang="ja-JP" sz="1050" b="1"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　今後の成長市場として、すそ野の広い健康・医療関連産業に注力</a:t>
            </a:r>
            <a:endParaRPr lang="ja-JP" altLang="en-US" sz="1050" dirty="0">
              <a:latin typeface="Meiryo UI" panose="020B0604030504040204" pitchFamily="50" charset="-128"/>
              <a:ea typeface="Meiryo UI" panose="020B0604030504040204" pitchFamily="50" charset="-128"/>
            </a:endParaRPr>
          </a:p>
          <a:p>
            <a:pPr>
              <a:spcBef>
                <a:spcPts val="600"/>
              </a:spcBef>
            </a:pPr>
            <a:r>
              <a:rPr lang="en-US" altLang="ja-JP" sz="1050" b="1" dirty="0" smtClean="0">
                <a:latin typeface="Meiryo UI" panose="020B0604030504040204" pitchFamily="50" charset="-128"/>
                <a:ea typeface="Meiryo UI" panose="020B0604030504040204" pitchFamily="50" charset="-128"/>
              </a:rPr>
              <a:t>Ⅱ</a:t>
            </a:r>
            <a:r>
              <a:rPr lang="ja-JP" altLang="en-US" sz="1050" b="1" dirty="0">
                <a:latin typeface="Meiryo UI" panose="020B0604030504040204" pitchFamily="50" charset="-128"/>
                <a:ea typeface="Meiryo UI" panose="020B0604030504040204" pitchFamily="50" charset="-128"/>
              </a:rPr>
              <a:t>　ｲﾝﾊﾞｳﾝﾄﾞの増加を契機としたｱｼﾞｱ市場の取り込み</a:t>
            </a:r>
            <a:r>
              <a:rPr lang="ja-JP" altLang="en-US" sz="1050" b="1" dirty="0" smtClean="0">
                <a:latin typeface="Meiryo UI" panose="020B0604030504040204" pitchFamily="50" charset="-128"/>
                <a:ea typeface="Meiryo UI" panose="020B0604030504040204" pitchFamily="50" charset="-128"/>
              </a:rPr>
              <a:t>強化</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　拡大するアジア市場を取り込むために、インバウンドの更なる強化、大阪企業の</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アジア展開の加速化など経済的ネットワークを強化</a:t>
            </a:r>
            <a:endParaRPr lang="en-US" altLang="ja-JP" sz="1050" dirty="0" smtClean="0">
              <a:latin typeface="Meiryo UI" panose="020B0604030504040204" pitchFamily="50" charset="-128"/>
              <a:ea typeface="Meiryo UI" panose="020B0604030504040204" pitchFamily="50" charset="-128"/>
            </a:endParaRPr>
          </a:p>
          <a:p>
            <a:pPr>
              <a:spcBef>
                <a:spcPts val="600"/>
              </a:spcBef>
            </a:pPr>
            <a:r>
              <a:rPr lang="en-US" altLang="ja-JP" sz="1050" b="1" dirty="0" smtClean="0">
                <a:latin typeface="Meiryo UI" panose="020B0604030504040204" pitchFamily="50" charset="-128"/>
                <a:ea typeface="Meiryo UI" panose="020B0604030504040204" pitchFamily="50" charset="-128"/>
              </a:rPr>
              <a:t>Ⅲ</a:t>
            </a:r>
            <a:r>
              <a:rPr lang="ja-JP" altLang="en-US" sz="1050" b="1" dirty="0">
                <a:latin typeface="Meiryo UI" panose="020B0604030504040204" pitchFamily="50" charset="-128"/>
                <a:ea typeface="Meiryo UI" panose="020B0604030504040204" pitchFamily="50" charset="-128"/>
              </a:rPr>
              <a:t>　第</a:t>
            </a:r>
            <a:r>
              <a:rPr lang="en-US" altLang="ja-JP" sz="1050" b="1" dirty="0">
                <a:latin typeface="Meiryo UI" panose="020B0604030504040204" pitchFamily="50" charset="-128"/>
                <a:ea typeface="Meiryo UI" panose="020B0604030504040204" pitchFamily="50" charset="-128"/>
              </a:rPr>
              <a:t>4</a:t>
            </a:r>
            <a:r>
              <a:rPr lang="ja-JP" altLang="en-US" sz="1050" b="1" dirty="0">
                <a:latin typeface="Meiryo UI" panose="020B0604030504040204" pitchFamily="50" charset="-128"/>
                <a:ea typeface="Meiryo UI" panose="020B0604030504040204" pitchFamily="50" charset="-128"/>
              </a:rPr>
              <a:t>次産業革命に対応したｲﾉﾍﾞｰｼｮﾝの促進と生産性向上</a:t>
            </a: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加速化する「第４次産業革命」の技術を活用し、多様な産業分野において</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生産性の向上やイノベーションの創出を図る</a:t>
            </a:r>
            <a:endParaRPr lang="en-US" altLang="ja-JP" sz="1050" dirty="0" smtClean="0">
              <a:latin typeface="Meiryo UI" panose="020B0604030504040204" pitchFamily="50" charset="-128"/>
              <a:ea typeface="Meiryo UI" panose="020B0604030504040204" pitchFamily="50" charset="-128"/>
            </a:endParaRPr>
          </a:p>
          <a:p>
            <a:pPr>
              <a:spcBef>
                <a:spcPts val="600"/>
              </a:spcBef>
            </a:pPr>
            <a:r>
              <a:rPr lang="en-US" altLang="ja-JP" sz="1050" b="1" dirty="0" smtClean="0">
                <a:latin typeface="Meiryo UI" panose="020B0604030504040204" pitchFamily="50" charset="-128"/>
                <a:ea typeface="Meiryo UI" panose="020B0604030504040204" pitchFamily="50" charset="-128"/>
              </a:rPr>
              <a:t>Ⅳ</a:t>
            </a:r>
            <a:r>
              <a:rPr lang="ja-JP" altLang="en-US" sz="1050" b="1" dirty="0">
                <a:latin typeface="Meiryo UI" panose="020B0604030504040204" pitchFamily="50" charset="-128"/>
                <a:ea typeface="Meiryo UI" panose="020B0604030504040204" pitchFamily="50" charset="-128"/>
              </a:rPr>
              <a:t>　人口の減少と産業構造の変化に対応した人材力強化</a:t>
            </a:r>
          </a:p>
          <a:p>
            <a:r>
              <a:rPr lang="ja-JP" altLang="en-US" sz="1050" dirty="0" smtClean="0">
                <a:latin typeface="Meiryo UI" panose="020B0604030504040204" pitchFamily="50" charset="-128"/>
                <a:ea typeface="Meiryo UI" panose="020B0604030504040204" pitchFamily="50" charset="-128"/>
              </a:rPr>
              <a:t>  ・　女性や高齢者など、潜在的な人材の活躍促進や、</a:t>
            </a:r>
            <a:r>
              <a:rPr lang="en-US" altLang="ja-JP" sz="1050" dirty="0" smtClean="0">
                <a:latin typeface="Meiryo UI" panose="020B0604030504040204" pitchFamily="50" charset="-128"/>
                <a:ea typeface="Meiryo UI" panose="020B0604030504040204" pitchFamily="50" charset="-128"/>
              </a:rPr>
              <a:t>IT</a:t>
            </a:r>
            <a:r>
              <a:rPr lang="ja-JP" altLang="en-US" sz="1050" dirty="0" smtClean="0">
                <a:latin typeface="Meiryo UI" panose="020B0604030504040204" pitchFamily="50" charset="-128"/>
                <a:ea typeface="Meiryo UI" panose="020B0604030504040204" pitchFamily="50" charset="-128"/>
              </a:rPr>
              <a:t>人材など、産業構造の</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変化に対応した人材を育成</a:t>
            </a:r>
            <a:endParaRPr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371</a:t>
            </a:fld>
            <a:endParaRPr lang="ja-JP" altLang="en-US"/>
          </a:p>
        </p:txBody>
      </p:sp>
    </p:spTree>
    <p:extLst>
      <p:ext uri="{BB962C8B-B14F-4D97-AF65-F5344CB8AC3E}">
        <p14:creationId xmlns:p14="http://schemas.microsoft.com/office/powerpoint/2010/main" val="2091106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1358" y="76562"/>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戦略の一元化・政策連携</a:t>
            </a:r>
            <a:r>
              <a:rPr lang="ja-JP" altLang="en-US"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～都市基盤整備、大規模プロジェクトな</a:t>
            </a:r>
            <a:r>
              <a:rPr lang="ja-JP" altLang="en-US" sz="1400" dirty="0">
                <a:latin typeface="Meiryo UI" panose="020B0604030504040204" pitchFamily="50" charset="-128"/>
                <a:ea typeface="Meiryo UI" panose="020B0604030504040204" pitchFamily="50" charset="-128"/>
              </a:rPr>
              <a:t>ど</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127007" y="1502200"/>
          <a:ext cx="4248000" cy="275610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xmlns="" val="20000"/>
                    </a:ext>
                  </a:extLst>
                </a:gridCol>
                <a:gridCol w="2736000">
                  <a:extLst>
                    <a:ext uri="{9D8B030D-6E8A-4147-A177-3AD203B41FA5}">
                      <a16:colId xmlns:a16="http://schemas.microsoft.com/office/drawing/2014/main" xmlns="" val="20001"/>
                    </a:ext>
                  </a:extLst>
                </a:gridCol>
              </a:tblGrid>
              <a:tr h="0">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43905">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zh-TW" altLang="en-US" sz="1100" u="none" strike="noStrike" dirty="0">
                          <a:solidFill>
                            <a:schemeClr val="tx1"/>
                          </a:solidFill>
                          <a:effectLst/>
                          <a:latin typeface="Meiryo UI" panose="020B0604030504040204" pitchFamily="50" charset="-128"/>
                          <a:ea typeface="Meiryo UI" panose="020B0604030504040204" pitchFamily="50" charset="-128"/>
                        </a:rPr>
                        <a:t>淀川左岸線</a:t>
                      </a:r>
                      <a:r>
                        <a:rPr lang="zh-TW" altLang="en-US" sz="1100" u="none" strike="noStrike" dirty="0" smtClean="0">
                          <a:solidFill>
                            <a:schemeClr val="tx1"/>
                          </a:solidFill>
                          <a:effectLst/>
                          <a:latin typeface="Meiryo UI" panose="020B0604030504040204" pitchFamily="50" charset="-128"/>
                          <a:ea typeface="Meiryo UI" panose="020B0604030504040204" pitchFamily="50" charset="-128"/>
                        </a:rPr>
                        <a:t>延伸</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（高速道路の未整備路線の整備）</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府市共同で、国にアセス協力を依頼</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0339">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（南海トラフ巨大地震対策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府市で整備計画を策定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37020">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panose="020B0604030504040204" pitchFamily="50" charset="-128"/>
                          <a:ea typeface="Meiryo UI" panose="020B0604030504040204" pitchFamily="50" charset="-128"/>
                        </a:rPr>
                        <a:t>なにわ筋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大阪市を南北に縦貫する鉄道路線の整備）</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府市鉄道事業者の検討会を設置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府市で事業化に向けた方針を決定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08804">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うめきた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２期</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JR</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大阪駅北側の再開発）</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大阪駅周辺地域部会</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うめきた２期区域まちづくりの方針策定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開発事業者決定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10045">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夢</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洲のまちづくり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夢洲まちづくり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構想策定</a:t>
                      </a:r>
                      <a:endParaRPr lang="ja-JP" altLang="en-US" sz="11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5" name="テキスト ボックス 14"/>
          <p:cNvSpPr txBox="1"/>
          <p:nvPr/>
        </p:nvSpPr>
        <p:spPr>
          <a:xfrm>
            <a:off x="179513" y="579343"/>
            <a:ext cx="6840922" cy="288147"/>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都市基盤整備、大規模プロジェクトなどにおける府市連携を推進</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角丸四角形 4"/>
          <p:cNvSpPr/>
          <p:nvPr/>
        </p:nvSpPr>
        <p:spPr>
          <a:xfrm>
            <a:off x="163065" y="1119246"/>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都市基盤整備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27007" y="836712"/>
            <a:ext cx="1427531" cy="257369"/>
          </a:xfrm>
          <a:prstGeom prst="rect">
            <a:avLst/>
          </a:prstGeom>
          <a:noFill/>
        </p:spPr>
        <p:txBody>
          <a:bodyPr wrap="square" lIns="36000" tIns="36000" rIns="36000" bIns="36000" rtlCol="0">
            <a:spAutoFit/>
          </a:bodyPr>
          <a:lstStyle/>
          <a:p>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（具体例）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8" name="表 17"/>
          <p:cNvGraphicFramePr>
            <a:graphicFrameLocks noGrp="1"/>
          </p:cNvGraphicFramePr>
          <p:nvPr>
            <p:extLst/>
          </p:nvPr>
        </p:nvGraphicFramePr>
        <p:xfrm>
          <a:off x="4540805" y="1251298"/>
          <a:ext cx="4248000" cy="162912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xmlns="" val="20000"/>
                    </a:ext>
                  </a:extLst>
                </a:gridCol>
                <a:gridCol w="2736000">
                  <a:extLst>
                    <a:ext uri="{9D8B030D-6E8A-4147-A177-3AD203B41FA5}">
                      <a16:colId xmlns:a16="http://schemas.microsoft.com/office/drawing/2014/main" xmlns="" val="20001"/>
                    </a:ext>
                  </a:extLst>
                </a:gridCol>
              </a:tblGrid>
              <a:tr h="0">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222912">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大阪マラソン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、毎年開催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142.5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8804">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御堂筋イベント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、イベントを同時開催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市経済界共同で共催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38262">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大阪・光</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の饗宴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府市民間のイベントを連携して開催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来場者数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1,367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graphicFrame>
        <p:nvGraphicFramePr>
          <p:cNvPr id="8" name="表 7"/>
          <p:cNvGraphicFramePr>
            <a:graphicFrameLocks noGrp="1"/>
          </p:cNvGraphicFramePr>
          <p:nvPr>
            <p:extLst/>
          </p:nvPr>
        </p:nvGraphicFramePr>
        <p:xfrm>
          <a:off x="127007" y="4727626"/>
          <a:ext cx="4248000" cy="175650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xmlns="" val="20000"/>
                    </a:ext>
                  </a:extLst>
                </a:gridCol>
                <a:gridCol w="2736000">
                  <a:extLst>
                    <a:ext uri="{9D8B030D-6E8A-4147-A177-3AD203B41FA5}">
                      <a16:colId xmlns:a16="http://schemas.microsoft.com/office/drawing/2014/main" xmlns="" val="20001"/>
                    </a:ext>
                  </a:extLst>
                </a:gridCol>
              </a:tblGrid>
              <a:tr h="0">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万博誘致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府市などで万博誘致検討</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開催</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申請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大阪・関西における万博開催決定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61788">
                <a:tc>
                  <a:txBody>
                    <a:bodyPr/>
                    <a:lstStyle/>
                    <a:p>
                      <a:pPr algn="l" rtl="0" fontAlgn="ctr"/>
                      <a:r>
                        <a:rPr lang="en-US"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府市で</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立地検討</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共同の内部組織（</a:t>
                      </a:r>
                      <a:r>
                        <a:rPr lang="en-US" altLang="ja-JP"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推進局）</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06660">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G20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サミット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府市共同で国に応募</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大阪での開催決定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府市経済界共同で開催準備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9" name="角丸四角形 18"/>
          <p:cNvSpPr/>
          <p:nvPr/>
        </p:nvSpPr>
        <p:spPr>
          <a:xfrm>
            <a:off x="142519" y="4382520"/>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4577634" y="908720"/>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大規模イベント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4536940" y="3429000"/>
          <a:ext cx="4248000" cy="304224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xmlns="" val="20000"/>
                    </a:ext>
                  </a:extLst>
                </a:gridCol>
                <a:gridCol w="2736000">
                  <a:extLst>
                    <a:ext uri="{9D8B030D-6E8A-4147-A177-3AD203B41FA5}">
                      <a16:colId xmlns:a16="http://schemas.microsoft.com/office/drawing/2014/main" xmlns="" val="20001"/>
                    </a:ext>
                  </a:extLst>
                </a:gridCol>
              </a:tblGrid>
              <a:tr h="214447">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水と光のまちづくり推進会議を設置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舟運利用者数　</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120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14447">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大阪アーツカウンシル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市文化振興会議に</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アーツカウンシル部会を設置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評価</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対象</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事業：府</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億円</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予算）　　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0835">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大阪観光局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府市経済界が連携して、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大阪観光局事業を発足</a:t>
                      </a: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（公財）大阪観光局を設立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60835">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特区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関西イノベーション国際戦略総合特区事業開始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府市連携して「特区税制」</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スタート</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関西圏が国家戦略特別区域に指定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60835">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被災地の廃棄物の広域処理</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 </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府市共同で、東日本大震災の被災地の廃棄物を受け入れ</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処理（</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約１万５千トン）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22" name="角丸四角形 21"/>
          <p:cNvSpPr/>
          <p:nvPr/>
        </p:nvSpPr>
        <p:spPr>
          <a:xfrm>
            <a:off x="4542571" y="3068208"/>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その他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372</a:t>
            </a:fld>
            <a:endParaRPr lang="ja-JP" altLang="en-US"/>
          </a:p>
        </p:txBody>
      </p:sp>
    </p:spTree>
    <p:extLst>
      <p:ext uri="{BB962C8B-B14F-4D97-AF65-F5344CB8AC3E}">
        <p14:creationId xmlns:p14="http://schemas.microsoft.com/office/powerpoint/2010/main" val="2151143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758021" y="5229200"/>
            <a:ext cx="4332860" cy="1470137"/>
          </a:xfrm>
          <a:prstGeom prst="roundRect">
            <a:avLst>
              <a:gd name="adj" fmla="val 3383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府市連携した交通インフラの整備（淀川左岸線延伸部）</a:t>
            </a:r>
            <a:endParaRPr lang="ja-JP" altLang="en-US"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218651" y="3914472"/>
            <a:ext cx="4630163" cy="738664"/>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2012.7   </a:t>
            </a:r>
            <a:r>
              <a:rPr lang="ja-JP" altLang="en-US" sz="1400" dirty="0" smtClean="0">
                <a:latin typeface="Meiryo UI" panose="020B0604030504040204" pitchFamily="50" charset="-128"/>
                <a:ea typeface="Meiryo UI" panose="020B0604030504040204" pitchFamily="50" charset="-128"/>
              </a:rPr>
              <a:t>知事・市長から国へアセス協力を依頼</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rPr>
              <a:t>2013.1   </a:t>
            </a:r>
            <a:r>
              <a:rPr lang="ja-JP" altLang="en-US" sz="1400" dirty="0" smtClean="0">
                <a:latin typeface="Meiryo UI" panose="020B0604030504040204" pitchFamily="50" charset="-128"/>
                <a:ea typeface="Meiryo UI" panose="020B0604030504040204" pitchFamily="50" charset="-128"/>
              </a:rPr>
              <a:t>地元説明等の法的手続きを開始（府、市、国）</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rPr>
              <a:t>2016.12</a:t>
            </a:r>
            <a:r>
              <a:rPr lang="ja-JP" altLang="en-US" sz="1400" dirty="0" smtClean="0">
                <a:latin typeface="Meiryo UI" panose="020B0604030504040204" pitchFamily="50" charset="-128"/>
                <a:ea typeface="Meiryo UI" panose="020B0604030504040204" pitchFamily="50" charset="-128"/>
              </a:rPr>
              <a:t>　都市計画決定</a:t>
            </a:r>
            <a:endParaRPr lang="en-US" altLang="ja-JP" sz="1400" dirty="0" smtClean="0">
              <a:latin typeface="Meiryo UI" panose="020B0604030504040204" pitchFamily="50" charset="-128"/>
              <a:ea typeface="Meiryo UI" panose="020B0604030504040204" pitchFamily="50" charset="-128"/>
            </a:endParaRPr>
          </a:p>
        </p:txBody>
      </p:sp>
      <p:sp>
        <p:nvSpPr>
          <p:cNvPr id="16" name="下矢印 15"/>
          <p:cNvSpPr/>
          <p:nvPr/>
        </p:nvSpPr>
        <p:spPr>
          <a:xfrm>
            <a:off x="550678" y="3158609"/>
            <a:ext cx="551041" cy="84645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99039" y="908721"/>
            <a:ext cx="8632652" cy="288147"/>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rPr>
              <a:t>都市圏</a:t>
            </a:r>
            <a:r>
              <a:rPr lang="ja-JP" altLang="en-US" sz="1400" dirty="0" smtClean="0">
                <a:latin typeface="Meiryo UI" panose="020B0604030504040204" pitchFamily="50" charset="-128"/>
                <a:ea typeface="Meiryo UI" panose="020B0604030504040204" pitchFamily="50" charset="-128"/>
              </a:rPr>
              <a:t>におけ</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最後のミッシングリンクの解消に向け、</a:t>
            </a:r>
            <a:r>
              <a:rPr lang="ja-JP" altLang="en-US" sz="1400" b="1" u="sng" dirty="0" smtClean="0">
                <a:latin typeface="Meiryo UI" panose="020B0604030504040204" pitchFamily="50" charset="-128"/>
                <a:ea typeface="Meiryo UI" panose="020B0604030504040204" pitchFamily="50" charset="-128"/>
              </a:rPr>
              <a:t>府市共同の取組みにより事業化</a:t>
            </a:r>
            <a:endParaRPr lang="en-US" altLang="ja-JP" sz="1400" b="1" u="sng"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240302" y="4561383"/>
            <a:ext cx="4403706"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2017.4</a:t>
            </a:r>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事業化</a:t>
            </a:r>
            <a:endParaRPr lang="en-US" altLang="ja-JP" sz="1400" b="1" u="sng"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4887075" y="5281220"/>
            <a:ext cx="4077413" cy="503590"/>
          </a:xfrm>
          <a:prstGeom prst="rect">
            <a:avLst/>
          </a:prstGeom>
        </p:spPr>
        <p:txBody>
          <a:bodyPr wrap="square" lIns="36000" tIns="36000" rIns="36000" bIns="36000" anchor="ctr" anchorCtr="0">
            <a:spAutoFit/>
          </a:bodyPr>
          <a:lstStyle/>
          <a:p>
            <a:pPr marL="171450" indent="-171450">
              <a:buFont typeface="Wingdings" panose="05000000000000000000" pitchFamily="2" charset="2"/>
              <a:buChar char="u"/>
            </a:pPr>
            <a:r>
              <a:rPr lang="ja-JP" altLang="en-US" sz="1400" b="1" dirty="0" smtClean="0">
                <a:latin typeface="Meiryo UI" panose="020B0604030504040204" pitchFamily="50" charset="-128"/>
                <a:ea typeface="Meiryo UI" panose="020B0604030504040204" pitchFamily="50" charset="-128"/>
              </a:rPr>
              <a:t>整備</a:t>
            </a:r>
            <a:r>
              <a:rPr lang="ja-JP" altLang="en-US" sz="1400" b="1" dirty="0">
                <a:latin typeface="Meiryo UI" panose="020B0604030504040204" pitchFamily="50" charset="-128"/>
                <a:ea typeface="Meiryo UI" panose="020B0604030504040204" pitchFamily="50" charset="-128"/>
              </a:rPr>
              <a:t>効果：ミッシングリンクの解消により、都心部で慢性的に発生している渋滞を</a:t>
            </a:r>
            <a:r>
              <a:rPr lang="ja-JP" altLang="en-US" sz="1400" b="1" dirty="0" smtClean="0">
                <a:latin typeface="Meiryo UI" panose="020B0604030504040204" pitchFamily="50" charset="-128"/>
                <a:ea typeface="Meiryo UI" panose="020B0604030504040204" pitchFamily="50" charset="-128"/>
              </a:rPr>
              <a:t>解消</a:t>
            </a:r>
            <a:endParaRPr lang="en-US" altLang="ja-JP" sz="14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220333" y="836712"/>
            <a:ext cx="8672147" cy="449937"/>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5064838" y="5734173"/>
            <a:ext cx="4331698" cy="626701"/>
          </a:xfrm>
          <a:prstGeom prst="rect">
            <a:avLst/>
          </a:prstGeom>
          <a:noFill/>
        </p:spPr>
        <p:txBody>
          <a:bodyPr wrap="square" lIns="36000" tIns="36000" rIns="36000" bIns="36000" rtlCol="0" anchor="ctr" anchorCtr="0">
            <a:spAutoFit/>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渋滞が減少し、快適な走行が可能になる</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広域物流ネットワークが強化される</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都市環境が改善する（</a:t>
            </a:r>
            <a:r>
              <a:rPr lang="ja-JP" altLang="en-US" sz="1200" dirty="0">
                <a:latin typeface="Meiryo UI" panose="020B0604030504040204" pitchFamily="50" charset="-128"/>
                <a:ea typeface="Meiryo UI" panose="020B0604030504040204" pitchFamily="50" charset="-128"/>
              </a:rPr>
              <a:t>二酸化炭素や窒素酸化物が減る</a:t>
            </a:r>
            <a:r>
              <a:rPr lang="ja-JP" altLang="en-US" sz="1200" dirty="0" smtClean="0">
                <a:latin typeface="Meiryo UI" panose="020B0604030504040204" pitchFamily="50" charset="-128"/>
                <a:ea typeface="Meiryo UI" panose="020B0604030504040204" pitchFamily="50" charset="-128"/>
              </a:rPr>
              <a:t>など</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6" name="正方形/長方形 35"/>
          <p:cNvSpPr/>
          <p:nvPr/>
        </p:nvSpPr>
        <p:spPr>
          <a:xfrm>
            <a:off x="179512" y="2617167"/>
            <a:ext cx="440370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2001.8</a:t>
            </a:r>
            <a:r>
              <a:rPr lang="ja-JP" altLang="en-US" sz="1400" dirty="0" smtClean="0">
                <a:latin typeface="Meiryo UI" panose="020B0604030504040204" pitchFamily="50" charset="-128"/>
                <a:ea typeface="Meiryo UI" panose="020B0604030504040204" pitchFamily="50" charset="-128"/>
              </a:rPr>
              <a:t>　 国が都市再生プロジェクトに位置づけ</a:t>
            </a:r>
            <a:endParaRPr lang="en-US" altLang="ja-JP" sz="140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1043608" y="1840354"/>
            <a:ext cx="3456384" cy="580534"/>
          </a:xfrm>
          <a:prstGeom prst="rect">
            <a:avLst/>
          </a:prstGeom>
        </p:spPr>
        <p:txBody>
          <a:bodyPr wrap="square" lIns="36000" tIns="36000" rIns="36000" bIns="36000" anchor="ctr" anchorCtr="0">
            <a:spAutoFit/>
          </a:bodyPr>
          <a:lstStyle/>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大阪都市圏の外周をつなぐ高速道路がないため、交通が集中し渋滞が発生</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物流ニーズの高まりに対して高速道路の交通容量が不足</a:t>
            </a:r>
            <a:endParaRPr lang="en-US" altLang="ja-JP" sz="1100" dirty="0" smtClean="0">
              <a:latin typeface="Meiryo UI" panose="020B0604030504040204" pitchFamily="50" charset="-128"/>
              <a:ea typeface="Meiryo UI" panose="020B0604030504040204" pitchFamily="50" charset="-128"/>
            </a:endParaRPr>
          </a:p>
        </p:txBody>
      </p:sp>
      <p:sp>
        <p:nvSpPr>
          <p:cNvPr id="25" name="正方形/長方形 24"/>
          <p:cNvSpPr/>
          <p:nvPr/>
        </p:nvSpPr>
        <p:spPr>
          <a:xfrm>
            <a:off x="277800" y="1412776"/>
            <a:ext cx="4593450" cy="288147"/>
          </a:xfrm>
          <a:prstGeom prst="rect">
            <a:avLst/>
          </a:prstGeom>
        </p:spPr>
        <p:txBody>
          <a:bodyPr wrap="square" lIns="36000" tIns="36000" rIns="36000" bIns="36000" anchor="ctr" anchorCtr="0">
            <a:spAutoFit/>
          </a:bodyPr>
          <a:lstStyle/>
          <a:p>
            <a:r>
              <a:rPr lang="ja-JP" altLang="en-US" sz="1400" dirty="0">
                <a:latin typeface="Meiryo UI" panose="020B0604030504040204" pitchFamily="50" charset="-128"/>
                <a:ea typeface="Meiryo UI" panose="020B0604030504040204" pitchFamily="50" charset="-128"/>
              </a:rPr>
              <a:t>都心部</a:t>
            </a:r>
            <a:r>
              <a:rPr lang="ja-JP" altLang="en-US" sz="1400" dirty="0" smtClean="0">
                <a:latin typeface="Meiryo UI" panose="020B0604030504040204" pitchFamily="50" charset="-128"/>
                <a:ea typeface="Meiryo UI" panose="020B0604030504040204" pitchFamily="50" charset="-128"/>
              </a:rPr>
              <a:t>への交通集中、高速道路の交通容量不足</a:t>
            </a:r>
            <a:endParaRPr lang="en-US" altLang="ja-JP" sz="1400" dirty="0" smtClean="0">
              <a:latin typeface="Meiryo UI" panose="020B0604030504040204" pitchFamily="50" charset="-128"/>
              <a:ea typeface="Meiryo UI" panose="020B0604030504040204" pitchFamily="50" charset="-128"/>
            </a:endParaRPr>
          </a:p>
        </p:txBody>
      </p:sp>
      <p:sp>
        <p:nvSpPr>
          <p:cNvPr id="26" name="下矢印 25"/>
          <p:cNvSpPr/>
          <p:nvPr/>
        </p:nvSpPr>
        <p:spPr>
          <a:xfrm>
            <a:off x="564575" y="1772619"/>
            <a:ext cx="551041" cy="864293"/>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4732314" y="6360874"/>
            <a:ext cx="4016150" cy="288147"/>
          </a:xfrm>
          <a:prstGeom prst="rect">
            <a:avLst/>
          </a:prstGeom>
        </p:spPr>
        <p:txBody>
          <a:bodyPr wrap="square" lIns="36000" tIns="36000" rIns="36000" bIns="36000" anchor="ctr" anchorCtr="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 更なる魅力ある</a:t>
            </a:r>
            <a:r>
              <a:rPr lang="ja-JP" altLang="en-US" sz="1400" b="1" dirty="0">
                <a:latin typeface="Meiryo UI" panose="020B0604030504040204" pitchFamily="50" charset="-128"/>
                <a:ea typeface="Meiryo UI" panose="020B0604030504040204" pitchFamily="50" charset="-128"/>
              </a:rPr>
              <a:t>都市の実現へ</a:t>
            </a:r>
            <a:endParaRPr lang="en-US" altLang="ja-JP" sz="1400" b="1"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2"/>
          <a:srcRect l="57088" t="66066" r="5212" b="12182"/>
          <a:stretch/>
        </p:blipFill>
        <p:spPr>
          <a:xfrm>
            <a:off x="4860032" y="4250028"/>
            <a:ext cx="2944565" cy="955171"/>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13991"/>
            <a:ext cx="4131112" cy="2662966"/>
          </a:xfrm>
          <a:prstGeom prst="rect">
            <a:avLst/>
          </a:prstGeom>
        </p:spPr>
      </p:pic>
      <p:sp>
        <p:nvSpPr>
          <p:cNvPr id="35" name="正方形/長方形 34"/>
          <p:cNvSpPr/>
          <p:nvPr/>
        </p:nvSpPr>
        <p:spPr>
          <a:xfrm>
            <a:off x="7479363" y="4005064"/>
            <a:ext cx="1629141" cy="278332"/>
          </a:xfrm>
          <a:prstGeom prst="rect">
            <a:avLst/>
          </a:prstGeom>
        </p:spPr>
        <p:txBody>
          <a:bodyPr wrap="square" lIns="36000" tIns="36000" rIns="36000" bIns="72000">
            <a:spAutoFit/>
          </a:bodyPr>
          <a:lstStyle/>
          <a:p>
            <a:r>
              <a:rPr lang="ja-JP" altLang="en-US" sz="1050" dirty="0" smtClean="0">
                <a:latin typeface="Meiryo UI" panose="020B0604030504040204" pitchFamily="50" charset="-128"/>
                <a:ea typeface="Meiryo UI" panose="020B0604030504040204" pitchFamily="50" charset="-128"/>
              </a:rPr>
              <a:t>出典：阪神高速道路</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株</a:t>
            </a:r>
            <a:r>
              <a:rPr lang="en-US" altLang="ja-JP"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27" name="正方形/長方形 26"/>
          <p:cNvSpPr/>
          <p:nvPr/>
        </p:nvSpPr>
        <p:spPr>
          <a:xfrm>
            <a:off x="35496" y="5301208"/>
            <a:ext cx="3153939"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（その他の府市共同での取組み）</a:t>
            </a:r>
            <a:endParaRPr lang="ja-JP" altLang="en-US" sz="1200" dirty="0">
              <a:latin typeface="Meiryo UI" panose="020B0604030504040204" pitchFamily="50" charset="-128"/>
              <a:ea typeface="Meiryo UI" panose="020B0604030504040204" pitchFamily="50" charset="-128"/>
            </a:endParaRPr>
          </a:p>
        </p:txBody>
      </p:sp>
      <p:sp>
        <p:nvSpPr>
          <p:cNvPr id="29" name="正方形/長方形 28"/>
          <p:cNvSpPr/>
          <p:nvPr/>
        </p:nvSpPr>
        <p:spPr>
          <a:xfrm>
            <a:off x="251521" y="5589240"/>
            <a:ext cx="4248471"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事業効果の広域性が強いことを踏まえ、利益の程度を考慮した直轄負担金の分担に関する道路法の規定を適用　</a:t>
            </a:r>
            <a:endParaRPr lang="en-US" altLang="ja-JP" sz="12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146882" y="5244545"/>
            <a:ext cx="4406332" cy="14968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61616" y="6207695"/>
            <a:ext cx="4210384" cy="461665"/>
          </a:xfrm>
          <a:prstGeom prst="rect">
            <a:avLst/>
          </a:prstGeom>
        </p:spPr>
        <p:txBody>
          <a:bodyPr wrap="square">
            <a:spAutoFit/>
          </a:bodyPr>
          <a:lstStyle/>
          <a:p>
            <a:pPr marL="171450" indent="-171450">
              <a:buFont typeface="Wingdings" panose="05000000000000000000" pitchFamily="2" charset="2"/>
              <a:buChar char="Ø"/>
            </a:pPr>
            <a:r>
              <a:rPr lang="ja-JP" altLang="en-US" sz="1200" b="1" u="sng" dirty="0" smtClean="0">
                <a:latin typeface="Meiryo UI" panose="020B0604030504040204" pitchFamily="50" charset="-128"/>
                <a:ea typeface="Meiryo UI" panose="020B0604030504040204" pitchFamily="50" charset="-128"/>
              </a:rPr>
              <a:t>府市の負担割合を「１：１」とし、府が応分を負担</a:t>
            </a:r>
            <a:r>
              <a:rPr lang="ja-JP" altLang="en-US" sz="1200" dirty="0" smtClean="0">
                <a:latin typeface="Meiryo UI" panose="020B0604030504040204" pitchFamily="50" charset="-128"/>
                <a:ea typeface="Meiryo UI" panose="020B0604030504040204" pitchFamily="50" charset="-128"/>
              </a:rPr>
              <a:t>することで、１日も早い供用を目指した。</a:t>
            </a:r>
            <a:endParaRPr lang="en-US" altLang="ja-JP" sz="1050" dirty="0" smtClean="0">
              <a:latin typeface="Meiryo UI" panose="020B0604030504040204" pitchFamily="50" charset="-128"/>
              <a:ea typeface="Meiryo UI" panose="020B0604030504040204" pitchFamily="50" charset="-128"/>
            </a:endParaRPr>
          </a:p>
        </p:txBody>
      </p:sp>
      <p:sp>
        <p:nvSpPr>
          <p:cNvPr id="40" name="二等辺三角形 39"/>
          <p:cNvSpPr/>
          <p:nvPr/>
        </p:nvSpPr>
        <p:spPr>
          <a:xfrm rot="10800000">
            <a:off x="1619673" y="6063679"/>
            <a:ext cx="1080000" cy="1736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p>
        </p:txBody>
      </p:sp>
      <p:sp>
        <p:nvSpPr>
          <p:cNvPr id="42" name="正方形/長方形 41"/>
          <p:cNvSpPr/>
          <p:nvPr/>
        </p:nvSpPr>
        <p:spPr>
          <a:xfrm>
            <a:off x="179511" y="2833191"/>
            <a:ext cx="4403707"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2004.3</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有識者</a:t>
            </a:r>
            <a:r>
              <a:rPr lang="ja-JP" altLang="en-US" sz="1400" dirty="0">
                <a:latin typeface="Meiryo UI" panose="020B0604030504040204" pitchFamily="50" charset="-128"/>
                <a:ea typeface="Meiryo UI" panose="020B0604030504040204" pitchFamily="50" charset="-128"/>
              </a:rPr>
              <a:t>委員会を設立</a:t>
            </a:r>
            <a:r>
              <a:rPr lang="ja-JP" altLang="en-US" sz="1400" dirty="0" smtClean="0">
                <a:latin typeface="Meiryo UI" panose="020B0604030504040204" pitchFamily="50" charset="-128"/>
                <a:ea typeface="Meiryo UI" panose="020B0604030504040204" pitchFamily="50" charset="-128"/>
              </a:rPr>
              <a:t>（府、市</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a:t>
            </a:r>
          </a:p>
        </p:txBody>
      </p:sp>
      <p:sp>
        <p:nvSpPr>
          <p:cNvPr id="44" name="正方形/長方形 43"/>
          <p:cNvSpPr/>
          <p:nvPr/>
        </p:nvSpPr>
        <p:spPr>
          <a:xfrm>
            <a:off x="1115616" y="4823574"/>
            <a:ext cx="3276480"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国直轄事業と有料道路</a:t>
            </a:r>
            <a:r>
              <a:rPr lang="ja-JP" altLang="en-US" sz="1100" dirty="0" smtClean="0">
                <a:latin typeface="Meiryo UI" panose="020B0604030504040204" pitchFamily="50" charset="-128"/>
                <a:ea typeface="Meiryo UI" panose="020B0604030504040204" pitchFamily="50" charset="-128"/>
              </a:rPr>
              <a:t>事業の</a:t>
            </a:r>
            <a:r>
              <a:rPr lang="ja-JP" altLang="en-US" sz="1100" dirty="0">
                <a:latin typeface="Meiryo UI" panose="020B0604030504040204" pitchFamily="50" charset="-128"/>
                <a:ea typeface="Meiryo UI" panose="020B0604030504040204" pitchFamily="50" charset="-128"/>
              </a:rPr>
              <a:t>合併施行方式</a:t>
            </a:r>
            <a:r>
              <a:rPr lang="ja-JP" altLang="en-US" sz="11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38" name="正方形/長方形 37"/>
          <p:cNvSpPr/>
          <p:nvPr/>
        </p:nvSpPr>
        <p:spPr>
          <a:xfrm>
            <a:off x="971600" y="3284984"/>
            <a:ext cx="3744416" cy="400110"/>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（ミッシングリンク解消に向けた取組み）</a:t>
            </a:r>
            <a:endParaRPr lang="en-US" altLang="ja-JP" sz="1000" b="1" dirty="0" smtClean="0">
              <a:latin typeface="Meiryo UI" panose="020B0604030504040204" pitchFamily="50" charset="-128"/>
              <a:ea typeface="Meiryo UI" panose="020B0604030504040204" pitchFamily="50" charset="-128"/>
            </a:endParaRPr>
          </a:p>
          <a:p>
            <a:r>
              <a:rPr lang="en-US" altLang="ja-JP" sz="1000" b="1" dirty="0" smtClean="0">
                <a:latin typeface="Meiryo UI" panose="020B0604030504040204" pitchFamily="50" charset="-128"/>
                <a:ea typeface="Meiryo UI" panose="020B0604030504040204" pitchFamily="50" charset="-128"/>
              </a:rPr>
              <a:t>   2010.4</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「ハイウェイ・オーソリティ構想」を国へ提案（府、市ほか）</a:t>
            </a:r>
            <a:endParaRPr lang="ja-JP" altLang="en-US" sz="10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戦略の一元化・政策連携</a:t>
            </a:r>
            <a:r>
              <a:rPr lang="ja-JP" altLang="en-US"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～具体例</a:t>
            </a:r>
            <a:r>
              <a:rPr lang="ja-JP" altLang="en-US" sz="1200" dirty="0" smtClean="0">
                <a:latin typeface="Meiryo UI" panose="020B0604030504040204" pitchFamily="50" charset="-128"/>
                <a:ea typeface="Meiryo UI" panose="020B0604030504040204" pitchFamily="50" charset="-128"/>
              </a:rPr>
              <a:t>：都市基盤整備①～</a:t>
            </a:r>
            <a:endParaRPr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373</a:t>
            </a:fld>
            <a:endParaRPr lang="ja-JP" altLang="en-US"/>
          </a:p>
        </p:txBody>
      </p:sp>
    </p:spTree>
    <p:extLst>
      <p:ext uri="{BB962C8B-B14F-4D97-AF65-F5344CB8AC3E}">
        <p14:creationId xmlns:p14="http://schemas.microsoft.com/office/powerpoint/2010/main" val="214789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572000" y="4427441"/>
            <a:ext cx="4518881" cy="1224000"/>
          </a:xfrm>
          <a:prstGeom prst="roundRect">
            <a:avLst>
              <a:gd name="adj" fmla="val 3383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府市連携した防潮堤の液状化対策（南海</a:t>
            </a:r>
            <a:r>
              <a:rPr lang="ja-JP" altLang="en-US" sz="1400" b="1" u="sng" dirty="0">
                <a:latin typeface="Meiryo UI" panose="020B0604030504040204" pitchFamily="50" charset="-128"/>
                <a:ea typeface="Meiryo UI" panose="020B0604030504040204" pitchFamily="50" charset="-128"/>
              </a:rPr>
              <a:t>トラフ巨大地震に</a:t>
            </a:r>
            <a:r>
              <a:rPr lang="ja-JP" altLang="en-US" sz="1400" b="1" u="sng" dirty="0" smtClean="0">
                <a:latin typeface="Meiryo UI" panose="020B0604030504040204" pitchFamily="50" charset="-128"/>
                <a:ea typeface="Meiryo UI" panose="020B0604030504040204" pitchFamily="50" charset="-128"/>
              </a:rPr>
              <a:t>対する対策）</a:t>
            </a:r>
            <a:endParaRPr lang="ja-JP" altLang="en-US"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251061" y="3027484"/>
            <a:ext cx="4403706" cy="523220"/>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2013.8</a:t>
            </a:r>
            <a:r>
              <a:rPr lang="ja-JP" altLang="en-US" sz="1400" dirty="0" smtClean="0">
                <a:latin typeface="Meiryo UI" panose="020B0604030504040204" pitchFamily="50" charset="-128"/>
                <a:ea typeface="Meiryo UI" panose="020B0604030504040204" pitchFamily="50" charset="-128"/>
              </a:rPr>
              <a:t>　検討部会が、津波</a:t>
            </a:r>
            <a:r>
              <a:rPr lang="ja-JP" altLang="en-US" sz="1400" dirty="0">
                <a:latin typeface="Meiryo UI" panose="020B0604030504040204" pitchFamily="50" charset="-128"/>
                <a:ea typeface="Meiryo UI" panose="020B0604030504040204" pitchFamily="50" charset="-128"/>
              </a:rPr>
              <a:t>による浸水</a:t>
            </a:r>
            <a:r>
              <a:rPr lang="ja-JP" altLang="en-US" sz="1400" dirty="0" smtClean="0">
                <a:latin typeface="Meiryo UI" panose="020B0604030504040204" pitchFamily="50" charset="-128"/>
                <a:ea typeface="Meiryo UI" panose="020B0604030504040204" pitchFamily="50" charset="-128"/>
              </a:rPr>
              <a:t>が大阪市域</a:t>
            </a:r>
            <a:r>
              <a:rPr lang="ja-JP" altLang="en-US" sz="1400" dirty="0">
                <a:latin typeface="Meiryo UI" panose="020B0604030504040204" pitchFamily="50" charset="-128"/>
                <a:ea typeface="Meiryo UI" panose="020B0604030504040204" pitchFamily="50" charset="-128"/>
              </a:rPr>
              <a:t>全体の約</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分の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に及ぶ</a:t>
            </a:r>
            <a:r>
              <a:rPr lang="ja-JP" altLang="en-US" sz="1400" dirty="0" smtClean="0">
                <a:latin typeface="Meiryo UI" panose="020B0604030504040204" pitchFamily="50" charset="-128"/>
                <a:ea typeface="Meiryo UI" panose="020B0604030504040204" pitchFamily="50" charset="-128"/>
              </a:rPr>
              <a:t>想定を</a:t>
            </a:r>
            <a:r>
              <a:rPr lang="ja-JP" altLang="en-US" sz="1400" dirty="0">
                <a:latin typeface="Meiryo UI" panose="020B0604030504040204" pitchFamily="50" charset="-128"/>
                <a:ea typeface="Meiryo UI" panose="020B0604030504040204" pitchFamily="50" charset="-128"/>
              </a:rPr>
              <a:t>公表</a:t>
            </a:r>
          </a:p>
        </p:txBody>
      </p:sp>
      <p:sp>
        <p:nvSpPr>
          <p:cNvPr id="13" name="テキスト ボックス 12"/>
          <p:cNvSpPr txBox="1"/>
          <p:nvPr/>
        </p:nvSpPr>
        <p:spPr>
          <a:xfrm>
            <a:off x="4788024" y="4819103"/>
            <a:ext cx="4008530" cy="842145"/>
          </a:xfrm>
          <a:prstGeom prst="rect">
            <a:avLst/>
          </a:prstGeom>
          <a:noFill/>
        </p:spPr>
        <p:txBody>
          <a:bodyPr wrap="square" lIns="36000" tIns="36000" rIns="36000" bIns="36000" rtlCol="0" anchor="ctr" anchorCtr="0">
            <a:spAutoFit/>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200" u="sng" dirty="0" smtClean="0">
                <a:latin typeface="Meiryo UI" panose="020B0604030504040204" pitchFamily="50" charset="-128"/>
                <a:ea typeface="Meiryo UI" panose="020B0604030504040204" pitchFamily="50" charset="-128"/>
              </a:rPr>
              <a:t>2013</a:t>
            </a:r>
            <a:r>
              <a:rPr kumimoji="1" lang="ja-JP" altLang="en-US" sz="1200" u="sng" dirty="0" smtClean="0">
                <a:latin typeface="Meiryo UI" panose="020B0604030504040204" pitchFamily="50" charset="-128"/>
                <a:ea typeface="Meiryo UI" panose="020B0604030504040204" pitchFamily="50" charset="-128"/>
              </a:rPr>
              <a:t>時点</a:t>
            </a:r>
            <a:r>
              <a:rPr kumimoji="1" lang="ja-JP" altLang="en-US" sz="1200" dirty="0" smtClean="0">
                <a:latin typeface="Meiryo UI" panose="020B0604030504040204" pitchFamily="50" charset="-128"/>
                <a:ea typeface="Meiryo UI" panose="020B0604030504040204" pitchFamily="50" charset="-128"/>
              </a:rPr>
              <a:t>　　　　　　</a:t>
            </a:r>
            <a:r>
              <a:rPr lang="en-US" altLang="ja-JP" sz="1200" u="sng" dirty="0" smtClean="0">
                <a:latin typeface="Meiryo UI" panose="020B0604030504040204" pitchFamily="50" charset="-128"/>
                <a:ea typeface="Meiryo UI" panose="020B0604030504040204" pitchFamily="50" charset="-128"/>
              </a:rPr>
              <a:t>2018</a:t>
            </a:r>
            <a:r>
              <a:rPr lang="ja-JP" altLang="en-US" sz="1200" u="sng" dirty="0" smtClean="0">
                <a:latin typeface="Meiryo UI" panose="020B0604030504040204" pitchFamily="50" charset="-128"/>
                <a:ea typeface="Meiryo UI" panose="020B0604030504040204" pitchFamily="50" charset="-128"/>
              </a:rPr>
              <a:t>見込み</a:t>
            </a:r>
            <a:endParaRPr kumimoji="1" lang="en-US" altLang="ja-JP" sz="1200" u="sng"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○経済被害　約</a:t>
            </a:r>
            <a:r>
              <a:rPr kumimoji="1" lang="en-US" altLang="ja-JP" sz="1200" dirty="0" smtClean="0">
                <a:latin typeface="Meiryo UI" panose="020B0604030504040204" pitchFamily="50" charset="-128"/>
                <a:ea typeface="Meiryo UI" panose="020B0604030504040204" pitchFamily="50" charset="-128"/>
              </a:rPr>
              <a:t>28.8</a:t>
            </a:r>
            <a:r>
              <a:rPr lang="ja-JP" altLang="en-US" sz="1200" dirty="0">
                <a:latin typeface="Meiryo UI" panose="020B0604030504040204" pitchFamily="50" charset="-128"/>
                <a:ea typeface="Meiryo UI" panose="020B0604030504040204" pitchFamily="50" charset="-128"/>
              </a:rPr>
              <a:t>兆</a:t>
            </a:r>
            <a:r>
              <a:rPr lang="ja-JP" altLang="en-US" sz="1200" dirty="0" smtClean="0">
                <a:latin typeface="Meiryo UI" panose="020B0604030504040204" pitchFamily="50" charset="-128"/>
                <a:ea typeface="Meiryo UI" panose="020B0604030504040204" pitchFamily="50" charset="-128"/>
              </a:rPr>
              <a:t>円　　　⇒　　約</a:t>
            </a:r>
            <a:r>
              <a:rPr lang="en-US" altLang="ja-JP" sz="1200" dirty="0" smtClean="0">
                <a:latin typeface="Meiryo UI" panose="020B0604030504040204" pitchFamily="50" charset="-128"/>
                <a:ea typeface="Meiryo UI" panose="020B0604030504040204" pitchFamily="50" charset="-128"/>
              </a:rPr>
              <a:t>15.9</a:t>
            </a:r>
            <a:r>
              <a:rPr lang="ja-JP" altLang="en-US" sz="1200" dirty="0">
                <a:latin typeface="Meiryo UI" panose="020B0604030504040204" pitchFamily="50" charset="-128"/>
                <a:ea typeface="Meiryo UI" panose="020B0604030504040204" pitchFamily="50" charset="-128"/>
              </a:rPr>
              <a:t>兆</a:t>
            </a:r>
            <a:r>
              <a:rPr lang="ja-JP" altLang="en-US" sz="1200" dirty="0" smtClean="0">
                <a:latin typeface="Meiryo UI" panose="020B0604030504040204" pitchFamily="50" charset="-128"/>
                <a:ea typeface="Meiryo UI" panose="020B0604030504040204" pitchFamily="50" charset="-128"/>
              </a:rPr>
              <a:t>円</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○人的被害　約</a:t>
            </a:r>
            <a:r>
              <a:rPr lang="en-US" altLang="ja-JP" sz="1200" dirty="0">
                <a:latin typeface="Meiryo UI" panose="020B0604030504040204" pitchFamily="50" charset="-128"/>
                <a:ea typeface="Meiryo UI" panose="020B0604030504040204" pitchFamily="50" charset="-128"/>
              </a:rPr>
              <a:t>134,000</a:t>
            </a:r>
            <a:r>
              <a:rPr lang="ja-JP" altLang="en-US" sz="1200" dirty="0">
                <a:latin typeface="Meiryo UI" panose="020B0604030504040204" pitchFamily="50" charset="-128"/>
                <a:ea typeface="Meiryo UI" panose="020B0604030504040204" pitchFamily="50" charset="-128"/>
              </a:rPr>
              <a:t>人　　⇒　　約</a:t>
            </a:r>
            <a:r>
              <a:rPr lang="en-US" altLang="ja-JP" sz="1200" dirty="0">
                <a:latin typeface="Meiryo UI" panose="020B0604030504040204" pitchFamily="50" charset="-128"/>
                <a:ea typeface="Meiryo UI" panose="020B0604030504040204" pitchFamily="50" charset="-128"/>
              </a:rPr>
              <a:t>24,000</a:t>
            </a:r>
            <a:r>
              <a:rPr lang="ja-JP" altLang="en-US" sz="1200" dirty="0">
                <a:latin typeface="Meiryo UI" panose="020B0604030504040204" pitchFamily="50" charset="-128"/>
                <a:ea typeface="Meiryo UI" panose="020B0604030504040204" pitchFamily="50" charset="-128"/>
              </a:rPr>
              <a:t>人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迅速な避難で</a:t>
            </a:r>
            <a:r>
              <a:rPr kumimoji="1" lang="en-US" altLang="ja-JP" sz="1100" dirty="0" smtClean="0">
                <a:latin typeface="Meiryo UI" panose="020B0604030504040204" pitchFamily="50" charset="-128"/>
                <a:ea typeface="Meiryo UI" panose="020B0604030504040204" pitchFamily="50" charset="-128"/>
              </a:rPr>
              <a:t>0</a:t>
            </a:r>
            <a:r>
              <a:rPr kumimoji="1" lang="ja-JP" altLang="en-US" sz="1100" dirty="0" smtClean="0">
                <a:latin typeface="Meiryo UI" panose="020B0604030504040204" pitchFamily="50" charset="-128"/>
                <a:ea typeface="Meiryo UI" panose="020B0604030504040204" pitchFamily="50" charset="-128"/>
              </a:rPr>
              <a:t>人</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努力</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369453" y="4054760"/>
            <a:ext cx="4103496" cy="769441"/>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（検討体制）</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南海</a:t>
            </a:r>
            <a:r>
              <a:rPr lang="ja-JP" altLang="en-US" sz="1100" dirty="0">
                <a:latin typeface="Meiryo UI" panose="020B0604030504040204" pitchFamily="50" charset="-128"/>
                <a:ea typeface="Meiryo UI" panose="020B0604030504040204" pitchFamily="50" charset="-128"/>
              </a:rPr>
              <a:t>トラフ巨⼤地震災害</a:t>
            </a:r>
            <a:r>
              <a:rPr lang="ja-JP" altLang="en-US" sz="1100" dirty="0" smtClean="0">
                <a:latin typeface="Meiryo UI" panose="020B0604030504040204" pitchFamily="50" charset="-128"/>
                <a:ea typeface="Meiryo UI" panose="020B0604030504040204" pitchFamily="50" charset="-128"/>
              </a:rPr>
              <a:t>対策</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津波等浸水対策</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府市検討チーム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大阪府：副知事、都市整備部長、港湾局長</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大阪市：副市長、建設局長、港湾局長</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227410" y="2007924"/>
            <a:ext cx="3245539" cy="900246"/>
          </a:xfrm>
          <a:prstGeom prst="rect">
            <a:avLst/>
          </a:prstGeom>
          <a:ln>
            <a:solidFill>
              <a:schemeClr val="tx1"/>
            </a:solidFill>
            <a:prstDash val="sysDash"/>
          </a:ln>
        </p:spPr>
        <p:txBody>
          <a:bodyPr wrap="square">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）大阪府防災会議に部会を設置</a:t>
            </a:r>
            <a:endParaRPr lang="en-US" altLang="ja-JP" sz="1050" b="1"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○南海</a:t>
            </a:r>
            <a:r>
              <a:rPr lang="ja-JP" altLang="en-US" sz="1050" b="1" dirty="0">
                <a:latin typeface="Meiryo UI" panose="020B0604030504040204" pitchFamily="50" charset="-128"/>
                <a:ea typeface="Meiryo UI" panose="020B0604030504040204" pitchFamily="50" charset="-128"/>
              </a:rPr>
              <a:t>トラフ巨⼤地震災害</a:t>
            </a:r>
            <a:r>
              <a:rPr lang="ja-JP" altLang="en-US" sz="1050" b="1" dirty="0" smtClean="0">
                <a:latin typeface="Meiryo UI" panose="020B0604030504040204" pitchFamily="50" charset="-128"/>
                <a:ea typeface="Meiryo UI" panose="020B0604030504040204" pitchFamily="50" charset="-128"/>
              </a:rPr>
              <a:t>対策等検討部会</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検討事項：被害想定・対策の方向性</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○南海トラフ</a:t>
            </a:r>
            <a:r>
              <a:rPr lang="ja-JP" altLang="en-US" sz="1050" b="1" dirty="0">
                <a:latin typeface="Meiryo UI" panose="020B0604030504040204" pitchFamily="50" charset="-128"/>
                <a:ea typeface="Meiryo UI" panose="020B0604030504040204" pitchFamily="50" charset="-128"/>
              </a:rPr>
              <a:t>巨⼤</a:t>
            </a:r>
            <a:r>
              <a:rPr lang="ja-JP" altLang="en-US" sz="1050" b="1" dirty="0" smtClean="0">
                <a:latin typeface="Meiryo UI" panose="020B0604030504040204" pitchFamily="50" charset="-128"/>
                <a:ea typeface="Meiryo UI" panose="020B0604030504040204" pitchFamily="50" charset="-128"/>
              </a:rPr>
              <a:t>地震土木構造物耐震対策検討部会</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検討事項：防潮堤等の安全性の検証・対策の方向性</a:t>
            </a:r>
            <a:endParaRPr lang="en-US" altLang="ja-JP" sz="105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338590" y="1519679"/>
            <a:ext cx="4593450" cy="288147"/>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東日本大震災を踏まえた南海トラフ巨大地震対策の必要性</a:t>
            </a:r>
            <a:endParaRPr lang="en-US" altLang="ja-JP" sz="1400" dirty="0" smtClean="0">
              <a:latin typeface="Meiryo UI" panose="020B0604030504040204" pitchFamily="50" charset="-128"/>
              <a:ea typeface="Meiryo UI" panose="020B0604030504040204" pitchFamily="50" charset="-128"/>
            </a:endParaRPr>
          </a:p>
        </p:txBody>
      </p:sp>
      <p:sp>
        <p:nvSpPr>
          <p:cNvPr id="10" name="下矢印 9"/>
          <p:cNvSpPr/>
          <p:nvPr/>
        </p:nvSpPr>
        <p:spPr>
          <a:xfrm>
            <a:off x="543515" y="1848303"/>
            <a:ext cx="533181" cy="115111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58836" y="1736982"/>
            <a:ext cx="2679702"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大阪府の検討</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大阪市も参画</a:t>
            </a:r>
            <a:endParaRPr lang="ja-JP" altLang="en-US" sz="1200" b="1" dirty="0"/>
          </a:p>
        </p:txBody>
      </p:sp>
      <p:sp>
        <p:nvSpPr>
          <p:cNvPr id="16" name="下矢印 15"/>
          <p:cNvSpPr/>
          <p:nvPr/>
        </p:nvSpPr>
        <p:spPr>
          <a:xfrm>
            <a:off x="525655" y="3509645"/>
            <a:ext cx="551041" cy="28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46770" y="5795802"/>
            <a:ext cx="3153939"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（その他の府市共同での取組み）</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716017" y="6038418"/>
            <a:ext cx="4248471" cy="630942"/>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府市共同で、財源措置などを国に要望（</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　緊急防災減債事業債</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の期限延長などが措置される</a:t>
            </a:r>
            <a:endParaRPr lang="en-US" altLang="ja-JP" sz="12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rPr>
              <a:t>％交付税算入される地方債</a:t>
            </a:r>
            <a:r>
              <a:rPr lang="ja-JP" altLang="en-US" sz="1050" dirty="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257815" y="3818991"/>
            <a:ext cx="440370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2013.11</a:t>
            </a:r>
            <a:r>
              <a:rPr lang="ja-JP" altLang="en-US" sz="1400" dirty="0" smtClean="0">
                <a:latin typeface="Meiryo UI" panose="020B0604030504040204" pitchFamily="50" charset="-128"/>
                <a:ea typeface="Meiryo UI" panose="020B0604030504040204" pitchFamily="50" charset="-128"/>
              </a:rPr>
              <a:t>　府市共同して、防潮堤整備に向けた検討</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59829" y="908720"/>
            <a:ext cx="8632652" cy="503590"/>
          </a:xfrm>
          <a:prstGeom prst="rect">
            <a:avLst/>
          </a:prstGeom>
        </p:spPr>
        <p:txBody>
          <a:bodyPr wrap="square" lIns="36000" tIns="36000" rIns="36000" bIns="36000" anchor="ctr" anchorCtr="0">
            <a:spAutoFit/>
          </a:bodyPr>
          <a:lstStyle/>
          <a:p>
            <a:r>
              <a:rPr lang="ja-JP" altLang="en-US" sz="1400" dirty="0" smtClean="0">
                <a:latin typeface="Meiryo UI" panose="020B0604030504040204" pitchFamily="50" charset="-128"/>
                <a:ea typeface="Meiryo UI" panose="020B0604030504040204" pitchFamily="50" charset="-128"/>
              </a:rPr>
              <a:t>☞　南海トラフ巨大地震の</a:t>
            </a:r>
            <a:r>
              <a:rPr lang="ja-JP" altLang="en-US" sz="1400" b="1" u="sng" dirty="0" smtClean="0">
                <a:latin typeface="Meiryo UI" panose="020B0604030504040204" pitchFamily="50" charset="-128"/>
                <a:ea typeface="Meiryo UI" panose="020B0604030504040204" pitchFamily="50" charset="-128"/>
              </a:rPr>
              <a:t>被害想定</a:t>
            </a:r>
            <a:r>
              <a:rPr lang="ja-JP" altLang="en-US" sz="1400" dirty="0" smtClean="0">
                <a:latin typeface="Meiryo UI" panose="020B0604030504040204" pitchFamily="50" charset="-128"/>
                <a:ea typeface="Meiryo UI" panose="020B0604030504040204" pitchFamily="50" charset="-128"/>
              </a:rPr>
              <a:t>や、</a:t>
            </a:r>
            <a:r>
              <a:rPr lang="ja-JP" altLang="en-US" sz="1400" b="1" u="sng" dirty="0" smtClean="0">
                <a:latin typeface="Meiryo UI" panose="020B0604030504040204" pitchFamily="50" charset="-128"/>
                <a:ea typeface="Meiryo UI" panose="020B0604030504040204" pitchFamily="50" charset="-128"/>
              </a:rPr>
              <a:t>防潮堤の整備箇所・スケジュール等を共同して検討</a:t>
            </a:r>
            <a:r>
              <a:rPr lang="ja-JP" altLang="en-US" sz="1400" dirty="0" smtClean="0">
                <a:latin typeface="Meiryo UI" panose="020B0604030504040204" pitchFamily="50" charset="-128"/>
                <a:ea typeface="Meiryo UI" panose="020B0604030504040204" pitchFamily="50" charset="-128"/>
              </a:rPr>
              <a:t>することで、</a:t>
            </a:r>
            <a:r>
              <a:rPr lang="ja-JP" altLang="en-US" sz="1400" b="1" u="sng" dirty="0" smtClean="0">
                <a:latin typeface="Meiryo UI" panose="020B0604030504040204" pitchFamily="50" charset="-128"/>
                <a:ea typeface="Meiryo UI" panose="020B0604030504040204" pitchFamily="50" charset="-128"/>
              </a:rPr>
              <a:t>迅速・効果的な</a:t>
            </a:r>
            <a:endParaRPr lang="en-US" altLang="ja-JP" sz="1400" b="1" u="sng"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ハード対策</a:t>
            </a:r>
            <a:endParaRPr lang="en-US" altLang="ja-JP" sz="14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251520" y="4941168"/>
            <a:ext cx="4403706" cy="523220"/>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2014</a:t>
            </a:r>
            <a:r>
              <a:rPr lang="ja-JP" altLang="en-US" sz="1400" b="1" dirty="0" smtClean="0">
                <a:latin typeface="Meiryo UI" panose="020B0604030504040204" pitchFamily="50" charset="-128"/>
                <a:ea typeface="Meiryo UI" panose="020B0604030504040204" pitchFamily="50" charset="-128"/>
              </a:rPr>
              <a:t>年から</a:t>
            </a:r>
            <a:r>
              <a:rPr lang="ja-JP" altLang="en-US" sz="1400" b="1" dirty="0">
                <a:latin typeface="Meiryo UI" panose="020B0604030504040204" pitchFamily="50" charset="-128"/>
                <a:ea typeface="Meiryo UI" panose="020B0604030504040204" pitchFamily="50" charset="-128"/>
              </a:rPr>
              <a:t>の</a:t>
            </a:r>
            <a:r>
              <a:rPr lang="en-US" altLang="ja-JP" sz="1400" b="1" dirty="0" smtClean="0">
                <a:latin typeface="Meiryo UI" panose="020B0604030504040204" pitchFamily="50" charset="-128"/>
                <a:ea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rPr>
              <a:t>年間での完了をめざし、防潮堤の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耐震・液状化対策</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新・大阪府地震防災アクションプラン</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6" name="二等辺三角形 5"/>
          <p:cNvSpPr/>
          <p:nvPr/>
        </p:nvSpPr>
        <p:spPr>
          <a:xfrm rot="10800000">
            <a:off x="1619673" y="4797152"/>
            <a:ext cx="1080000" cy="216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a:p>
        </p:txBody>
      </p:sp>
      <p:sp>
        <p:nvSpPr>
          <p:cNvPr id="32" name="正方形/長方形 31"/>
          <p:cNvSpPr/>
          <p:nvPr/>
        </p:nvSpPr>
        <p:spPr>
          <a:xfrm>
            <a:off x="4558156" y="5777868"/>
            <a:ext cx="4406332" cy="91380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20333" y="908720"/>
            <a:ext cx="8672147" cy="50359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2213" y="63100"/>
            <a:ext cx="8649114" cy="55399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戦略の一元化・政策連携</a:t>
            </a:r>
            <a:r>
              <a:rPr lang="ja-JP" altLang="en-US"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～具体例</a:t>
            </a:r>
            <a:r>
              <a:rPr lang="ja-JP" altLang="en-US" sz="1200" dirty="0" smtClean="0">
                <a:latin typeface="Meiryo UI" panose="020B0604030504040204" pitchFamily="50" charset="-128"/>
                <a:ea typeface="Meiryo UI" panose="020B0604030504040204" pitchFamily="50" charset="-128"/>
              </a:rPr>
              <a:t>：都市基盤整備②～</a:t>
            </a:r>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pic>
        <p:nvPicPr>
          <p:cNvPr id="90" name="図 89"/>
          <p:cNvPicPr/>
          <p:nvPr/>
        </p:nvPicPr>
        <p:blipFill rotWithShape="1">
          <a:blip r:embed="rId2" cstate="print">
            <a:extLst>
              <a:ext uri="{28A0092B-C50C-407E-A947-70E740481C1C}">
                <a14:useLocalDpi xmlns:a14="http://schemas.microsoft.com/office/drawing/2010/main" val="0"/>
              </a:ext>
            </a:extLst>
          </a:blip>
          <a:srcRect/>
          <a:stretch/>
        </p:blipFill>
        <p:spPr>
          <a:xfrm>
            <a:off x="5096152" y="2050131"/>
            <a:ext cx="3477136" cy="2296865"/>
          </a:xfrm>
          <a:prstGeom prst="rect">
            <a:avLst/>
          </a:prstGeom>
          <a:ln>
            <a:noFill/>
          </a:ln>
        </p:spPr>
      </p:pic>
      <p:sp>
        <p:nvSpPr>
          <p:cNvPr id="91" name="テキスト ボックス 90"/>
          <p:cNvSpPr txBox="1"/>
          <p:nvPr/>
        </p:nvSpPr>
        <p:spPr>
          <a:xfrm>
            <a:off x="4932040" y="1525953"/>
            <a:ext cx="3641248" cy="503590"/>
          </a:xfrm>
          <a:prstGeom prst="rect">
            <a:avLst/>
          </a:prstGeom>
          <a:noFill/>
        </p:spPr>
        <p:txBody>
          <a:bodyPr wrap="square" lIns="36000" tIns="36000" rIns="36000" bIns="36000" rtlCol="0" anchor="ctr" anchorCtr="0">
            <a:spAutoFit/>
          </a:bodyPr>
          <a:lstStyle/>
          <a:p>
            <a:r>
              <a:rPr lang="ja-JP" altLang="en-US" sz="1400" dirty="0" smtClean="0">
                <a:latin typeface="Meiryo UI" panose="020B0604030504040204" pitchFamily="50" charset="-128"/>
                <a:ea typeface="Meiryo UI" panose="020B0604030504040204" pitchFamily="50" charset="-128"/>
              </a:rPr>
              <a:t>大阪市臨海部は、府と市がそれぞれ施設を管理し、連携してハード対策に取り組んでいる。</a:t>
            </a:r>
            <a:endParaRPr kumimoji="1" lang="ja-JP" altLang="en-US" sz="1400" dirty="0">
              <a:latin typeface="Meiryo UI" panose="020B0604030504040204" pitchFamily="50" charset="-128"/>
              <a:ea typeface="Meiryo UI" panose="020B0604030504040204" pitchFamily="50" charset="-128"/>
            </a:endParaRPr>
          </a:p>
        </p:txBody>
      </p:sp>
      <p:sp>
        <p:nvSpPr>
          <p:cNvPr id="92" name="円/楕円 25"/>
          <p:cNvSpPr/>
          <p:nvPr/>
        </p:nvSpPr>
        <p:spPr>
          <a:xfrm rot="19895452">
            <a:off x="5299393" y="2031878"/>
            <a:ext cx="1831125" cy="2369237"/>
          </a:xfrm>
          <a:prstGeom prst="ellipse">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3" name="表 92"/>
          <p:cNvGraphicFramePr>
            <a:graphicFrameLocks noGrp="1"/>
          </p:cNvGraphicFramePr>
          <p:nvPr>
            <p:extLst/>
          </p:nvPr>
        </p:nvGraphicFramePr>
        <p:xfrm>
          <a:off x="721298" y="5517232"/>
          <a:ext cx="3490518" cy="958560"/>
        </p:xfrm>
        <a:graphic>
          <a:graphicData uri="http://schemas.openxmlformats.org/drawingml/2006/table">
            <a:tbl>
              <a:tblPr firstRow="1" bandRow="1">
                <a:tableStyleId>{5C22544A-7EE6-4342-B048-85BDC9FD1C3A}</a:tableStyleId>
              </a:tblPr>
              <a:tblGrid>
                <a:gridCol w="89837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96000">
                  <a:extLst>
                    <a:ext uri="{9D8B030D-6E8A-4147-A177-3AD203B41FA5}">
                      <a16:colId xmlns:a16="http://schemas.microsoft.com/office/drawing/2014/main" xmlns="" val="20002"/>
                    </a:ext>
                  </a:extLst>
                </a:gridCol>
              </a:tblGrid>
              <a:tr h="216024">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整備済み</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整備予定</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2718">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合計</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rPr>
                        <a:t>25</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rPr>
                        <a:t>70</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92718">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大阪府所管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smtClean="0">
                          <a:solidFill>
                            <a:schemeClr val="tx1"/>
                          </a:solidFill>
                          <a:latin typeface="Meiryo UI" panose="020B0604030504040204" pitchFamily="50" charset="-128"/>
                          <a:ea typeface="Meiryo UI" panose="020B0604030504040204" pitchFamily="50" charset="-128"/>
                        </a:rPr>
                        <a:t>21</a:t>
                      </a:r>
                      <a:r>
                        <a:rPr kumimoji="1" lang="ja-JP" altLang="en-US" sz="1100" b="0" smtClean="0">
                          <a:solidFill>
                            <a:schemeClr val="tx1"/>
                          </a:solidFill>
                          <a:latin typeface="Meiryo UI" panose="020B0604030504040204" pitchFamily="50" charset="-128"/>
                          <a:ea typeface="Meiryo UI" panose="020B0604030504040204" pitchFamily="50" charset="-128"/>
                        </a:rPr>
                        <a:t>㎞</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rPr>
                        <a:t>49</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92718">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大阪市所管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rPr>
                        <a:t>4</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rPr>
                        <a:t>21</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94" name="正方形/長方形 93"/>
          <p:cNvSpPr/>
          <p:nvPr/>
        </p:nvSpPr>
        <p:spPr>
          <a:xfrm>
            <a:off x="323528" y="6605482"/>
            <a:ext cx="4149421" cy="278332"/>
          </a:xfrm>
          <a:prstGeom prst="rect">
            <a:avLst/>
          </a:prstGeom>
        </p:spPr>
        <p:txBody>
          <a:bodyPr wrap="square" lIns="36000" tIns="36000" rIns="36000" bIns="7200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満潮時に地震直後から浸水が始まる危険性のあるものは整備済み</a:t>
            </a:r>
            <a:endParaRPr lang="ja-JP" altLang="en-US" sz="11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3080445" y="6454535"/>
            <a:ext cx="1392504"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2018.3</a:t>
            </a:r>
            <a:r>
              <a:rPr lang="ja-JP" altLang="en-US" sz="1050" dirty="0">
                <a:latin typeface="Meiryo UI" panose="020B0604030504040204" pitchFamily="50" charset="-128"/>
                <a:ea typeface="Meiryo UI" panose="020B0604030504040204" pitchFamily="50" charset="-128"/>
              </a:rPr>
              <a:t>月時点</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35" name="正方形/長方形 34"/>
          <p:cNvSpPr/>
          <p:nvPr/>
        </p:nvSpPr>
        <p:spPr>
          <a:xfrm>
            <a:off x="4716016" y="4396347"/>
            <a:ext cx="3887416" cy="472813"/>
          </a:xfrm>
          <a:prstGeom prst="rect">
            <a:avLst/>
          </a:prstGeom>
        </p:spPr>
        <p:txBody>
          <a:bodyPr wrap="square" lIns="36000" tIns="36000" rIns="36000" bIns="36000" anchor="ctr" anchorCtr="0">
            <a:spAutoFit/>
          </a:bodyPr>
          <a:lstStyle/>
          <a:p>
            <a:r>
              <a:rPr lang="ja-JP" altLang="en-US" sz="1400" b="1" dirty="0" smtClean="0">
                <a:latin typeface="Meiryo UI" panose="020B0604030504040204" pitchFamily="50" charset="-128"/>
                <a:ea typeface="Meiryo UI" panose="020B0604030504040204" pitchFamily="50" charset="-128"/>
              </a:rPr>
              <a:t>成果：南海トラフ地震における大幅な被害軽減</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（防潮堤の液状化対策等のハード対策による効果）</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374</a:t>
            </a:fld>
            <a:endParaRPr lang="ja-JP" altLang="en-US"/>
          </a:p>
        </p:txBody>
      </p:sp>
    </p:spTree>
    <p:extLst>
      <p:ext uri="{BB962C8B-B14F-4D97-AF65-F5344CB8AC3E}">
        <p14:creationId xmlns:p14="http://schemas.microsoft.com/office/powerpoint/2010/main" val="4041001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4631707" y="5630749"/>
            <a:ext cx="2604589" cy="718516"/>
          </a:xfrm>
          <a:prstGeom prst="roundRect">
            <a:avLst>
              <a:gd name="adj" fmla="val 134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府・市・経済界が連携した万博の誘致</a:t>
            </a:r>
            <a:endParaRPr lang="ja-JP" altLang="en-US" sz="1400" b="1" u="sng" dirty="0">
              <a:latin typeface="Meiryo UI" panose="020B0604030504040204" pitchFamily="50" charset="-128"/>
              <a:ea typeface="Meiryo UI" panose="020B0604030504040204" pitchFamily="50" charset="-128"/>
            </a:endParaRPr>
          </a:p>
        </p:txBody>
      </p:sp>
      <p:sp>
        <p:nvSpPr>
          <p:cNvPr id="22" name="正方形/長方形 21"/>
          <p:cNvSpPr/>
          <p:nvPr/>
        </p:nvSpPr>
        <p:spPr>
          <a:xfrm>
            <a:off x="259829" y="908720"/>
            <a:ext cx="8831052" cy="288147"/>
          </a:xfrm>
          <a:prstGeom prst="rect">
            <a:avLst/>
          </a:prstGeom>
        </p:spPr>
        <p:txBody>
          <a:bodyPr wrap="square" lIns="36000" tIns="36000" rIns="36000" bIns="36000" anchor="ctr" anchorCtr="0">
            <a:spAutoFit/>
          </a:bodyPr>
          <a:lstStyle/>
          <a:p>
            <a:r>
              <a:rPr lang="ja-JP" altLang="en-US" sz="1400" dirty="0">
                <a:latin typeface="Meiryo UI" panose="020B0604030504040204" pitchFamily="50" charset="-128"/>
                <a:ea typeface="Meiryo UI" panose="020B0604030504040204" pitchFamily="50" charset="-128"/>
              </a:rPr>
              <a:t>☞　府・市・経済界が一体となり</a:t>
            </a:r>
            <a:r>
              <a:rPr lang="ja-JP" altLang="en-US" sz="1400"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万博</a:t>
            </a:r>
            <a:r>
              <a:rPr lang="ja-JP" altLang="en-US" sz="1400" b="1" dirty="0" smtClean="0">
                <a:latin typeface="Meiryo UI" panose="020B0604030504040204" pitchFamily="50" charset="-128"/>
                <a:ea typeface="Meiryo UI" panose="020B0604030504040204" pitchFamily="50" charset="-128"/>
              </a:rPr>
              <a:t>を誘致。</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月のＢＩＥ総会において、大阪・関西における万博開催</a:t>
            </a:r>
            <a:r>
              <a:rPr lang="ja-JP" altLang="en-US" sz="1400" dirty="0" smtClean="0">
                <a:latin typeface="Meiryo UI" panose="020B0604030504040204" pitchFamily="50" charset="-128"/>
                <a:ea typeface="Meiryo UI" panose="020B0604030504040204" pitchFamily="50" charset="-128"/>
              </a:rPr>
              <a:t>決定</a:t>
            </a:r>
            <a:endParaRPr lang="ja-JP" altLang="en-US"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220333" y="836712"/>
            <a:ext cx="8672147" cy="47361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戦略の一元化・政策連携</a:t>
            </a:r>
            <a:r>
              <a:rPr lang="ja-JP" altLang="en-US"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～具体例：大規模</a:t>
            </a:r>
            <a:r>
              <a:rPr lang="ja-JP" altLang="en-US" sz="1200" dirty="0">
                <a:latin typeface="Meiryo UI" panose="020B0604030504040204" pitchFamily="50" charset="-128"/>
                <a:ea typeface="Meiryo UI" panose="020B0604030504040204" pitchFamily="50" charset="-128"/>
              </a:rPr>
              <a:t>プロジェクト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25408" y="1340768"/>
            <a:ext cx="339446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検討経緯</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（万博誘致決定まで）</a:t>
            </a:r>
            <a:endParaRPr lang="en-US" altLang="ja-JP" sz="1400" b="1" dirty="0" smtClean="0">
              <a:latin typeface="Meiryo UI" panose="020B0604030504040204" pitchFamily="50" charset="-128"/>
              <a:ea typeface="Meiryo UI" panose="020B0604030504040204" pitchFamily="50" charset="-128"/>
            </a:endParaRPr>
          </a:p>
        </p:txBody>
      </p:sp>
      <p:sp>
        <p:nvSpPr>
          <p:cNvPr id="45" name="正方形/長方形 44"/>
          <p:cNvSpPr/>
          <p:nvPr/>
        </p:nvSpPr>
        <p:spPr>
          <a:xfrm>
            <a:off x="4719861" y="5659872"/>
            <a:ext cx="2788321" cy="719034"/>
          </a:xfrm>
          <a:prstGeom prst="rect">
            <a:avLst/>
          </a:prstGeom>
        </p:spPr>
        <p:txBody>
          <a:bodyPr wrap="square" lIns="36000" tIns="36000" rIns="36000" bIns="3600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開催期間：</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来場者数：約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2,800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経済効果：約２兆円</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328" y="5473634"/>
            <a:ext cx="1723769" cy="100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表 26"/>
          <p:cNvGraphicFramePr>
            <a:graphicFrameLocks noGrp="1"/>
          </p:cNvGraphicFramePr>
          <p:nvPr>
            <p:extLst/>
          </p:nvPr>
        </p:nvGraphicFramePr>
        <p:xfrm>
          <a:off x="192230" y="1673726"/>
          <a:ext cx="4135643" cy="2898240"/>
        </p:xfrm>
        <a:graphic>
          <a:graphicData uri="http://schemas.openxmlformats.org/drawingml/2006/table">
            <a:tbl>
              <a:tblPr firstRow="1" bandRow="1">
                <a:tableStyleId>{5940675A-B579-460E-94D1-54222C63F5DA}</a:tableStyleId>
              </a:tblPr>
              <a:tblGrid>
                <a:gridCol w="563346">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3068241">
                  <a:extLst>
                    <a:ext uri="{9D8B030D-6E8A-4147-A177-3AD203B41FA5}">
                      <a16:colId xmlns:a16="http://schemas.microsoft.com/office/drawing/2014/main" xmlns="" val="20002"/>
                    </a:ext>
                  </a:extLst>
                </a:gridCol>
              </a:tblGrid>
              <a:tr h="819170">
                <a:tc gridSpan="2">
                  <a:txBody>
                    <a:bodyPr/>
                    <a:lstStyle/>
                    <a:p>
                      <a:pPr algn="ctr"/>
                      <a:r>
                        <a:rPr kumimoji="1" lang="en-US" altLang="ja-JP" sz="1100" b="1" dirty="0" smtClean="0">
                          <a:latin typeface="Meiryo UI" panose="020B0604030504040204" pitchFamily="50" charset="-128"/>
                          <a:ea typeface="Meiryo UI" panose="020B0604030504040204" pitchFamily="50" charset="-128"/>
                        </a:rPr>
                        <a:t>2015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171450" indent="-171450">
                        <a:buFont typeface="Wingdings" panose="05000000000000000000" pitchFamily="2" charset="2"/>
                        <a:buChar char="p"/>
                      </a:pPr>
                      <a:r>
                        <a:rPr lang="ja-JP" altLang="en-US" sz="1100" dirty="0" smtClean="0">
                          <a:latin typeface="Meiryo UI" panose="020B0604030504040204" pitchFamily="50" charset="-128"/>
                          <a:ea typeface="Meiryo UI" panose="020B0604030504040204" pitchFamily="50" charset="-128"/>
                        </a:rPr>
                        <a:t>府市をはじめとする行政、経済界、有識者で構成する「国際博覧会大阪誘致構想検討会」を設置し、大阪誘致の可能性を探る。</a:t>
                      </a:r>
                    </a:p>
                    <a:p>
                      <a:pPr marL="171450" indent="-171450">
                        <a:buFont typeface="Wingdings" panose="05000000000000000000" pitchFamily="2" charset="2"/>
                        <a:buChar char="p"/>
                      </a:pPr>
                      <a:endParaRPr lang="ja-JP" altLang="en-US"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p"/>
                      </a:pP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年ミラノ国際博覧会視察、ＢＩＥ（博覧会国際事務局）事務局長と意見交換 </a:t>
                      </a:r>
                      <a:endParaRPr lang="ja-JP" altLang="en-US" sz="11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0704">
                <a:tc>
                  <a:txBody>
                    <a:bodyPr/>
                    <a:lstStyle/>
                    <a:p>
                      <a:pPr algn="ctr"/>
                      <a:r>
                        <a:rPr kumimoji="1" lang="en-US" altLang="ja-JP" sz="1100" b="1" dirty="0" smtClean="0">
                          <a:latin typeface="Meiryo UI" panose="020B0604030504040204" pitchFamily="50" charset="-128"/>
                          <a:ea typeface="Meiryo UI" panose="020B0604030504040204" pitchFamily="50" charset="-128"/>
                        </a:rPr>
                        <a:t>2016</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６月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9</a:t>
                      </a:r>
                      <a:r>
                        <a:rPr kumimoji="1" lang="ja-JP" altLang="en-US" sz="1100" b="1" dirty="0" smtClean="0">
                          <a:latin typeface="Meiryo UI" panose="020B0604030504040204" pitchFamily="50" charset="-128"/>
                          <a:ea typeface="Meiryo UI" panose="020B0604030504040204" pitchFamily="50" charset="-128"/>
                        </a:rPr>
                        <a:t>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11</a:t>
                      </a:r>
                      <a:r>
                        <a:rPr kumimoji="1" lang="ja-JP" altLang="en-US" sz="1100" b="1" dirty="0" smtClean="0">
                          <a:latin typeface="Meiryo UI" panose="020B0604030504040204" pitchFamily="50" charset="-128"/>
                          <a:ea typeface="Meiryo UI" panose="020B0604030504040204" pitchFamily="50" charset="-128"/>
                        </a:rPr>
                        <a:t>月</a:t>
                      </a:r>
                      <a:endParaRPr kumimoji="1" lang="en-US" altLang="ja-JP" sz="1100" b="1"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latin typeface="Meiryo UI" panose="020B0604030504040204" pitchFamily="50" charset="-128"/>
                          <a:ea typeface="Meiryo UI" panose="020B0604030504040204" pitchFamily="50" charset="-128"/>
                        </a:rPr>
                        <a:t>万博を大阪に誘致するための基本的な構想をとりまと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めるため、行政、経済界、有識者で構成する「</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年万博基本構想検討会議」を設置</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府市で、万博会場を夢洲に決定</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大阪府が、万博の基本構想案をとりまとめ、国に提出</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0704">
                <a:tc>
                  <a:txBody>
                    <a:bodyPr/>
                    <a:lstStyle/>
                    <a:p>
                      <a:pPr algn="ctr"/>
                      <a:r>
                        <a:rPr kumimoji="1" lang="en-US" altLang="ja-JP" sz="1100" b="1" dirty="0" smtClean="0">
                          <a:latin typeface="Meiryo UI" panose="020B0604030504040204" pitchFamily="50" charset="-128"/>
                          <a:ea typeface="Meiryo UI" panose="020B0604030504040204" pitchFamily="50" charset="-128"/>
                        </a:rPr>
                        <a:t>2017</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３月</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11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４月</a:t>
                      </a:r>
                      <a:endParaRPr kumimoji="1" lang="en-US" altLang="ja-JP" sz="1100" b="1"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100" dirty="0" smtClean="0">
                          <a:latin typeface="Meiryo UI" panose="020B0604030504040204" pitchFamily="50" charset="-128"/>
                          <a:ea typeface="Meiryo UI" panose="020B0604030504040204" pitchFamily="50" charset="-128"/>
                        </a:rPr>
                        <a:t>官⺠共同誘致組織</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日本万国博覧会誘致委員会）設立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立候補と開催申請の閣議了解</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8" name="二等辺三角形 27"/>
          <p:cNvSpPr/>
          <p:nvPr/>
        </p:nvSpPr>
        <p:spPr>
          <a:xfrm rot="10800000">
            <a:off x="192230" y="4725144"/>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9" name="テキスト ボックス 10"/>
          <p:cNvSpPr txBox="1">
            <a:spLocks noChangeArrowheads="1"/>
          </p:cNvSpPr>
          <p:nvPr/>
        </p:nvSpPr>
        <p:spPr bwMode="auto">
          <a:xfrm>
            <a:off x="276953" y="4967767"/>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Meiryo UI" panose="020B0604030504040204" pitchFamily="50" charset="-128"/>
                <a:ea typeface="Meiryo UI" panose="020B0604030504040204" pitchFamily="50" charset="-128"/>
              </a:rPr>
              <a:t>2017.4</a:t>
            </a:r>
            <a:r>
              <a:rPr lang="ja-JP" altLang="en-US" sz="1400" b="1" dirty="0" smtClean="0">
                <a:latin typeface="Meiryo UI" panose="020B0604030504040204" pitchFamily="50" charset="-128"/>
                <a:ea typeface="Meiryo UI" panose="020B0604030504040204" pitchFamily="50" charset="-128"/>
              </a:rPr>
              <a:t>　夢洲を万博候補地として、日本が立候補</a:t>
            </a:r>
            <a:endParaRPr lang="ja-JP" altLang="en-US"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541682" y="1381718"/>
            <a:ext cx="339446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誘致活動</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（万博開催決定まで）</a:t>
            </a:r>
            <a:endParaRPr lang="en-US" altLang="ja-JP" sz="1400" b="1" dirty="0" smtClean="0">
              <a:latin typeface="Meiryo UI" panose="020B0604030504040204" pitchFamily="50" charset="-128"/>
              <a:ea typeface="Meiryo UI" panose="020B0604030504040204" pitchFamily="50" charset="-128"/>
            </a:endParaRPr>
          </a:p>
        </p:txBody>
      </p:sp>
      <p:sp>
        <p:nvSpPr>
          <p:cNvPr id="32" name="二等辺三角形 31"/>
          <p:cNvSpPr/>
          <p:nvPr/>
        </p:nvSpPr>
        <p:spPr>
          <a:xfrm rot="10800000">
            <a:off x="4939523" y="4689065"/>
            <a:ext cx="3765608"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テキスト ボックス 10"/>
          <p:cNvSpPr txBox="1">
            <a:spLocks noChangeArrowheads="1"/>
          </p:cNvSpPr>
          <p:nvPr/>
        </p:nvSpPr>
        <p:spPr bwMode="auto">
          <a:xfrm>
            <a:off x="4773905" y="5083043"/>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Meiryo UI" panose="020B0604030504040204" pitchFamily="50" charset="-128"/>
                <a:ea typeface="Meiryo UI" panose="020B0604030504040204" pitchFamily="50" charset="-128"/>
              </a:rPr>
              <a:t>2018.11</a:t>
            </a:r>
            <a:r>
              <a:rPr lang="ja-JP" altLang="en-US" sz="1400" b="1" dirty="0" smtClean="0">
                <a:latin typeface="Meiryo UI" panose="020B0604030504040204" pitchFamily="50" charset="-128"/>
                <a:ea typeface="Meiryo UI" panose="020B0604030504040204" pitchFamily="50" charset="-128"/>
              </a:rPr>
              <a:t>　大阪・関西における万博開催決定</a:t>
            </a:r>
            <a:endParaRPr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4601488" y="1702590"/>
            <a:ext cx="4795048" cy="1626975"/>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cs typeface="Times New Roman"/>
              </a:rPr>
              <a:t>○</a:t>
            </a:r>
            <a:r>
              <a:rPr lang="ja-JP" altLang="en-US" sz="1200" b="1" dirty="0">
                <a:latin typeface="Meiryo UI" panose="020B0604030504040204" pitchFamily="50" charset="-128"/>
                <a:ea typeface="Meiryo UI" panose="020B0604030504040204" pitchFamily="50" charset="-128"/>
                <a:cs typeface="Times New Roman"/>
              </a:rPr>
              <a:t>海外誘致活動</a:t>
            </a:r>
            <a:endParaRPr lang="en-US" altLang="ja-JP" sz="1200" b="1"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ＢＩＥ総会、アスタナ博、国際会議の場などを通じて、ＢＩＥ加盟国に対し</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プロモーションを実施　</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あわせて、加盟国の全ての在京大使館訪問を通じて</a:t>
            </a:r>
            <a:r>
              <a:rPr lang="ja-JP" altLang="en-US" sz="1100" dirty="0" smtClean="0">
                <a:latin typeface="Meiryo UI" panose="020B0604030504040204" pitchFamily="50" charset="-128"/>
                <a:ea typeface="Meiryo UI" panose="020B0604030504040204" pitchFamily="50" charset="-128"/>
                <a:cs typeface="Times New Roman"/>
              </a:rPr>
              <a:t>ＰＲ</a:t>
            </a:r>
            <a:endParaRPr lang="en-US" altLang="ja-JP" sz="1100" dirty="0" smtClean="0">
              <a:latin typeface="Meiryo UI" panose="020B0604030504040204" pitchFamily="50" charset="-128"/>
              <a:ea typeface="Meiryo UI" panose="020B0604030504040204" pitchFamily="50" charset="-128"/>
              <a:cs typeface="Times New Roman"/>
            </a:endParaRPr>
          </a:p>
          <a:p>
            <a:endParaRPr lang="en-US" altLang="ja-JP" sz="1100" dirty="0" smtClean="0">
              <a:latin typeface="Meiryo UI" panose="020B0604030504040204" pitchFamily="50" charset="-128"/>
              <a:ea typeface="Meiryo UI" panose="020B0604030504040204" pitchFamily="50" charset="-128"/>
              <a:cs typeface="Times New Roman"/>
            </a:endParaRPr>
          </a:p>
          <a:p>
            <a:r>
              <a:rPr lang="ja-JP" altLang="en-US" sz="1200" b="1" dirty="0" smtClean="0">
                <a:latin typeface="Meiryo UI" panose="020B0604030504040204" pitchFamily="50" charset="-128"/>
                <a:ea typeface="Meiryo UI" panose="020B0604030504040204" pitchFamily="50" charset="-128"/>
                <a:cs typeface="Times New Roman"/>
              </a:rPr>
              <a:t>○</a:t>
            </a:r>
            <a:r>
              <a:rPr lang="ja-JP" altLang="en-US" sz="1200" b="1" dirty="0">
                <a:latin typeface="Meiryo UI" panose="020B0604030504040204" pitchFamily="50" charset="-128"/>
                <a:ea typeface="Meiryo UI" panose="020B0604030504040204" pitchFamily="50" charset="-128"/>
                <a:cs typeface="Times New Roman"/>
              </a:rPr>
              <a:t>国内機運醸成</a:t>
            </a:r>
            <a:endParaRPr lang="en-US" altLang="ja-JP" sz="1200" b="1" dirty="0">
              <a:latin typeface="Meiryo UI" panose="020B0604030504040204" pitchFamily="50" charset="-128"/>
              <a:ea typeface="Meiryo UI" panose="020B0604030504040204" pitchFamily="50" charset="-128"/>
              <a:cs typeface="Times New Roman"/>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a:rPr>
              <a:t>議会・市町村等の協力を得て賛同者数・決議数が拡大</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a:t>
            </a:r>
            <a:r>
              <a:rPr lang="ja-JP" altLang="en-US" sz="1100" dirty="0" smtClean="0">
                <a:latin typeface="Meiryo UI" panose="020B0604030504040204" pitchFamily="50" charset="-128"/>
                <a:ea typeface="Meiryo UI" panose="020B0604030504040204" pitchFamily="50" charset="-128"/>
                <a:cs typeface="Times New Roman"/>
              </a:rPr>
              <a:t>⇒</a:t>
            </a:r>
            <a:r>
              <a:rPr lang="ja-JP" altLang="en-US" sz="1100" dirty="0">
                <a:latin typeface="Meiryo UI" panose="020B0604030504040204" pitchFamily="50" charset="-128"/>
                <a:ea typeface="Meiryo UI" panose="020B0604030504040204" pitchFamily="50" charset="-128"/>
                <a:cs typeface="Times New Roman"/>
              </a:rPr>
              <a:t>賛同者数（会員数・署名等）：約</a:t>
            </a:r>
            <a:r>
              <a:rPr lang="en-US" altLang="ja-JP" sz="1100" dirty="0" smtClean="0">
                <a:latin typeface="Meiryo UI" panose="020B0604030504040204" pitchFamily="50" charset="-128"/>
                <a:ea typeface="Meiryo UI" panose="020B0604030504040204" pitchFamily="50" charset="-128"/>
                <a:cs typeface="Times New Roman"/>
              </a:rPr>
              <a:t>133</a:t>
            </a:r>
            <a:r>
              <a:rPr lang="ja-JP" altLang="en-US" sz="1100" dirty="0" smtClean="0">
                <a:latin typeface="Meiryo UI" panose="020B0604030504040204" pitchFamily="50" charset="-128"/>
                <a:ea typeface="Meiryo UI" panose="020B0604030504040204" pitchFamily="50" charset="-128"/>
                <a:cs typeface="Times New Roman"/>
              </a:rPr>
              <a:t>万人（</a:t>
            </a:r>
            <a:r>
              <a:rPr lang="en-US" altLang="ja-JP" sz="1100" dirty="0">
                <a:latin typeface="Meiryo UI" panose="020B0604030504040204" pitchFamily="50" charset="-128"/>
                <a:ea typeface="Meiryo UI" panose="020B0604030504040204" pitchFamily="50" charset="-128"/>
                <a:cs typeface="Times New Roman"/>
              </a:rPr>
              <a:t>2018</a:t>
            </a:r>
            <a:r>
              <a:rPr lang="ja-JP" altLang="en-US" sz="1100" dirty="0" smtClean="0">
                <a:latin typeface="Meiryo UI" panose="020B0604030504040204" pitchFamily="50" charset="-128"/>
                <a:ea typeface="Meiryo UI" panose="020B0604030504040204" pitchFamily="50" charset="-128"/>
                <a:cs typeface="Times New Roman"/>
              </a:rPr>
              <a:t>年</a:t>
            </a:r>
            <a:r>
              <a:rPr lang="en-US" altLang="ja-JP" sz="1100" dirty="0" smtClean="0">
                <a:latin typeface="Meiryo UI" panose="020B0604030504040204" pitchFamily="50" charset="-128"/>
                <a:ea typeface="Meiryo UI" panose="020B0604030504040204" pitchFamily="50" charset="-128"/>
                <a:cs typeface="Times New Roman"/>
              </a:rPr>
              <a:t>11</a:t>
            </a:r>
            <a:r>
              <a:rPr lang="ja-JP" altLang="en-US" sz="1100" dirty="0" smtClean="0">
                <a:latin typeface="Meiryo UI" panose="020B0604030504040204" pitchFamily="50" charset="-128"/>
                <a:ea typeface="Meiryo UI" panose="020B0604030504040204" pitchFamily="50" charset="-128"/>
                <a:cs typeface="Times New Roman"/>
              </a:rPr>
              <a:t>月現在</a:t>
            </a:r>
            <a:r>
              <a:rPr lang="ja-JP" altLang="en-US" sz="1100" dirty="0">
                <a:latin typeface="Meiryo UI" panose="020B0604030504040204" pitchFamily="50" charset="-128"/>
                <a:ea typeface="Meiryo UI" panose="020B0604030504040204" pitchFamily="50" charset="-128"/>
                <a:cs typeface="Times New Roman"/>
              </a:rPr>
              <a:t>）</a:t>
            </a:r>
            <a:endParaRPr lang="en-US" altLang="ja-JP" sz="1100" dirty="0">
              <a:latin typeface="Meiryo UI" panose="020B0604030504040204" pitchFamily="50" charset="-128"/>
              <a:ea typeface="Meiryo UI" panose="020B0604030504040204" pitchFamily="50" charset="-128"/>
              <a:cs typeface="Times New Roman"/>
            </a:endParaRPr>
          </a:p>
          <a:p>
            <a:r>
              <a:rPr lang="ja-JP" altLang="en-US" sz="1100" dirty="0">
                <a:latin typeface="Meiryo UI" panose="020B0604030504040204" pitchFamily="50" charset="-128"/>
                <a:ea typeface="Meiryo UI" panose="020B0604030504040204" pitchFamily="50" charset="-128"/>
                <a:cs typeface="Times New Roman"/>
              </a:rPr>
              <a:t>　　　　自治体の決議等</a:t>
            </a:r>
            <a:r>
              <a:rPr lang="ja-JP" altLang="en-US" sz="1100" dirty="0" smtClean="0">
                <a:latin typeface="Meiryo UI" panose="020B0604030504040204" pitchFamily="50" charset="-128"/>
                <a:ea typeface="Meiryo UI" panose="020B0604030504040204" pitchFamily="50" charset="-128"/>
                <a:cs typeface="Times New Roman"/>
              </a:rPr>
              <a:t>：</a:t>
            </a:r>
            <a:r>
              <a:rPr lang="en-US" altLang="ja-JP" sz="1100" dirty="0" smtClean="0">
                <a:latin typeface="Meiryo UI" panose="020B0604030504040204" pitchFamily="50" charset="-128"/>
                <a:ea typeface="Meiryo UI" panose="020B0604030504040204" pitchFamily="50" charset="-128"/>
                <a:cs typeface="Times New Roman"/>
              </a:rPr>
              <a:t>277</a:t>
            </a:r>
            <a:r>
              <a:rPr lang="ja-JP" altLang="en-US" sz="1100" dirty="0" smtClean="0">
                <a:latin typeface="Meiryo UI" panose="020B0604030504040204" pitchFamily="50" charset="-128"/>
                <a:ea typeface="Meiryo UI" panose="020B0604030504040204" pitchFamily="50" charset="-128"/>
                <a:cs typeface="Times New Roman"/>
              </a:rPr>
              <a:t>団体（</a:t>
            </a:r>
            <a:r>
              <a:rPr lang="en-US" altLang="ja-JP" sz="1100" dirty="0">
                <a:latin typeface="Meiryo UI" panose="020B0604030504040204" pitchFamily="50" charset="-128"/>
                <a:ea typeface="Meiryo UI" panose="020B0604030504040204" pitchFamily="50" charset="-128"/>
                <a:cs typeface="Times New Roman"/>
              </a:rPr>
              <a:t>2018</a:t>
            </a:r>
            <a:r>
              <a:rPr lang="ja-JP" altLang="en-US" sz="1100" dirty="0" smtClean="0">
                <a:latin typeface="Meiryo UI" panose="020B0604030504040204" pitchFamily="50" charset="-128"/>
                <a:ea typeface="Meiryo UI" panose="020B0604030504040204" pitchFamily="50" charset="-128"/>
                <a:cs typeface="Times New Roman"/>
              </a:rPr>
              <a:t>年</a:t>
            </a:r>
            <a:r>
              <a:rPr lang="en-US" altLang="ja-JP" sz="1100" dirty="0" smtClean="0">
                <a:latin typeface="Meiryo UI" panose="020B0604030504040204" pitchFamily="50" charset="-128"/>
                <a:ea typeface="Meiryo UI" panose="020B0604030504040204" pitchFamily="50" charset="-128"/>
                <a:cs typeface="Times New Roman"/>
              </a:rPr>
              <a:t>11</a:t>
            </a:r>
            <a:r>
              <a:rPr lang="ja-JP" altLang="en-US" sz="1100" dirty="0" smtClean="0">
                <a:latin typeface="Meiryo UI" panose="020B0604030504040204" pitchFamily="50" charset="-128"/>
                <a:ea typeface="Meiryo UI" panose="020B0604030504040204" pitchFamily="50" charset="-128"/>
                <a:cs typeface="Times New Roman"/>
              </a:rPr>
              <a:t>月</a:t>
            </a:r>
            <a:r>
              <a:rPr lang="ja-JP" altLang="en-US" sz="1100" dirty="0">
                <a:latin typeface="Meiryo UI" panose="020B0604030504040204" pitchFamily="50" charset="-128"/>
                <a:ea typeface="Meiryo UI" panose="020B0604030504040204" pitchFamily="50" charset="-128"/>
                <a:cs typeface="Times New Roman"/>
              </a:rPr>
              <a:t>現在）</a:t>
            </a:r>
            <a:endParaRPr lang="en-US" altLang="ja-JP" sz="1100" dirty="0">
              <a:latin typeface="Meiryo UI" panose="020B0604030504040204" pitchFamily="50" charset="-128"/>
              <a:ea typeface="Meiryo UI" panose="020B0604030504040204" pitchFamily="50" charset="-128"/>
              <a:cs typeface="Times New Roman"/>
            </a:endParaRPr>
          </a:p>
        </p:txBody>
      </p:sp>
      <p:graphicFrame>
        <p:nvGraphicFramePr>
          <p:cNvPr id="6" name="グラフ 5"/>
          <p:cNvGraphicFramePr/>
          <p:nvPr>
            <p:extLst/>
          </p:nvPr>
        </p:nvGraphicFramePr>
        <p:xfrm>
          <a:off x="4811327" y="3266106"/>
          <a:ext cx="3960000" cy="126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正方形/長方形 22"/>
          <p:cNvSpPr/>
          <p:nvPr/>
        </p:nvSpPr>
        <p:spPr>
          <a:xfrm>
            <a:off x="5163650" y="3908890"/>
            <a:ext cx="595484" cy="2160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0" cap="none" spc="0" dirty="0" smtClean="0">
                <a:ln w="0"/>
                <a:solidFill>
                  <a:schemeClr val="tx1"/>
                </a:solidFill>
                <a:latin typeface="Meiryo UI" panose="020B0604030504040204" pitchFamily="50" charset="-128"/>
                <a:ea typeface="Meiryo UI" panose="020B0604030504040204" pitchFamily="50" charset="-128"/>
              </a:rPr>
              <a:t>6</a:t>
            </a:r>
            <a:r>
              <a:rPr lang="ja-JP" altLang="en-US" b="0" cap="none" spc="0" dirty="0" smtClean="0">
                <a:ln w="0"/>
                <a:solidFill>
                  <a:schemeClr val="tx1"/>
                </a:solidFill>
                <a:latin typeface="Meiryo UI" panose="020B0604030504040204" pitchFamily="50" charset="-128"/>
                <a:ea typeface="Meiryo UI" panose="020B0604030504040204" pitchFamily="50" charset="-128"/>
              </a:rPr>
              <a:t>万人</a:t>
            </a:r>
            <a:endParaRPr lang="ja-JP" b="0" cap="none" spc="0" dirty="0">
              <a:ln w="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111457" y="3878285"/>
            <a:ext cx="595484" cy="2160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n w="0"/>
                <a:solidFill>
                  <a:schemeClr val="tx1"/>
                </a:solidFill>
                <a:latin typeface="Meiryo UI" panose="020B0604030504040204" pitchFamily="50" charset="-128"/>
                <a:ea typeface="Meiryo UI" panose="020B0604030504040204" pitchFamily="50" charset="-128"/>
              </a:rPr>
              <a:t>17</a:t>
            </a:r>
            <a:r>
              <a:rPr lang="ja-JP" altLang="en-US" b="0" cap="none" spc="0" dirty="0" smtClean="0">
                <a:ln w="0"/>
                <a:solidFill>
                  <a:schemeClr val="tx1"/>
                </a:solidFill>
                <a:latin typeface="Meiryo UI" panose="020B0604030504040204" pitchFamily="50" charset="-128"/>
                <a:ea typeface="Meiryo UI" panose="020B0604030504040204" pitchFamily="50" charset="-128"/>
              </a:rPr>
              <a:t>万人</a:t>
            </a:r>
            <a:endParaRPr lang="ja-JP" b="0" cap="none" spc="0" dirty="0">
              <a:ln w="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6957281" y="3756843"/>
            <a:ext cx="595484" cy="2160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n w="0"/>
                <a:solidFill>
                  <a:schemeClr val="tx1"/>
                </a:solidFill>
                <a:latin typeface="Meiryo UI" panose="020B0604030504040204" pitchFamily="50" charset="-128"/>
                <a:ea typeface="Meiryo UI" panose="020B0604030504040204" pitchFamily="50" charset="-128"/>
              </a:rPr>
              <a:t>50</a:t>
            </a:r>
            <a:r>
              <a:rPr lang="ja-JP" altLang="en-US" b="0" cap="none" spc="0" dirty="0" smtClean="0">
                <a:ln w="0"/>
                <a:solidFill>
                  <a:schemeClr val="tx1"/>
                </a:solidFill>
                <a:latin typeface="Meiryo UI" panose="020B0604030504040204" pitchFamily="50" charset="-128"/>
                <a:ea typeface="Meiryo UI" panose="020B0604030504040204" pitchFamily="50" charset="-128"/>
              </a:rPr>
              <a:t>万人</a:t>
            </a:r>
            <a:endParaRPr lang="ja-JP" b="0" cap="none" spc="0" dirty="0">
              <a:ln w="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7884368" y="3442974"/>
            <a:ext cx="739500" cy="2788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n w="0"/>
                <a:solidFill>
                  <a:schemeClr val="tx1"/>
                </a:solidFill>
                <a:latin typeface="Meiryo UI" panose="020B0604030504040204" pitchFamily="50" charset="-128"/>
                <a:ea typeface="Meiryo UI" panose="020B0604030504040204" pitchFamily="50" charset="-128"/>
              </a:rPr>
              <a:t>133</a:t>
            </a:r>
            <a:r>
              <a:rPr lang="ja-JP" altLang="en-US" b="0" cap="none" spc="0" dirty="0" smtClean="0">
                <a:ln w="0"/>
                <a:solidFill>
                  <a:schemeClr val="tx1"/>
                </a:solidFill>
                <a:latin typeface="Meiryo UI" panose="020B0604030504040204" pitchFamily="50" charset="-128"/>
                <a:ea typeface="Meiryo UI" panose="020B0604030504040204" pitchFamily="50" charset="-128"/>
              </a:rPr>
              <a:t>万人</a:t>
            </a:r>
            <a:endParaRPr lang="ja-JP" b="0" cap="none" spc="0" dirty="0">
              <a:ln w="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4745133" y="3384622"/>
            <a:ext cx="1368152" cy="2419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b="1" cap="none" spc="0" dirty="0" smtClean="0">
                <a:ln w="0"/>
                <a:solidFill>
                  <a:schemeClr val="tx1"/>
                </a:solidFill>
                <a:latin typeface="Meiryo UI" panose="020B0604030504040204" pitchFamily="50" charset="-128"/>
                <a:ea typeface="Meiryo UI" panose="020B0604030504040204" pitchFamily="50" charset="-128"/>
              </a:rPr>
              <a:t>（賛同者数の推移）</a:t>
            </a:r>
            <a:endParaRPr lang="ja-JP" b="1" cap="none" spc="0" dirty="0">
              <a:ln w="0"/>
              <a:solidFill>
                <a:schemeClr val="tx1"/>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5727974" y="4094318"/>
            <a:ext cx="284186" cy="306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6649234" y="3986301"/>
            <a:ext cx="267546" cy="1075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552765" y="3721827"/>
            <a:ext cx="250340" cy="2559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811328" y="3374919"/>
            <a:ext cx="3893804" cy="115118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375</a:t>
            </a:fld>
            <a:endParaRPr lang="ja-JP" altLang="en-US"/>
          </a:p>
        </p:txBody>
      </p:sp>
    </p:spTree>
    <p:extLst>
      <p:ext uri="{BB962C8B-B14F-4D97-AF65-F5344CB8AC3E}">
        <p14:creationId xmlns:p14="http://schemas.microsoft.com/office/powerpoint/2010/main" val="75043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4612555" y="2996952"/>
            <a:ext cx="4478326" cy="3861048"/>
          </a:xfrm>
          <a:prstGeom prst="roundRect">
            <a:avLst>
              <a:gd name="adj" fmla="val 820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1" name="表 40"/>
          <p:cNvGraphicFramePr>
            <a:graphicFrameLocks noGrp="1"/>
          </p:cNvGraphicFramePr>
          <p:nvPr>
            <p:extLst/>
          </p:nvPr>
        </p:nvGraphicFramePr>
        <p:xfrm>
          <a:off x="192230" y="1673726"/>
          <a:ext cx="4135643" cy="10542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3415643">
                  <a:extLst>
                    <a:ext uri="{9D8B030D-6E8A-4147-A177-3AD203B41FA5}">
                      <a16:colId xmlns:a16="http://schemas.microsoft.com/office/drawing/2014/main" xmlns="" val="20001"/>
                    </a:ext>
                  </a:extLst>
                </a:gridCol>
              </a:tblGrid>
              <a:tr h="309131">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2011.12</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府市統合本部会議において、都市魅力創造に向けた取組を検討する方針を確認</a:t>
                      </a:r>
                      <a:endParaRPr kumimoji="1" lang="en-US" altLang="ja-JP" sz="1100" dirty="0" smtClean="0">
                        <a:solidFill>
                          <a:schemeClr val="tx1"/>
                        </a:solidFill>
                        <a:latin typeface="Meiryo UI" pitchFamily="50" charset="-128"/>
                        <a:ea typeface="Meiryo UI" pitchFamily="50" charset="-128"/>
                        <a:cs typeface="Meiryo UI"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0704">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2012.2</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府・市・有識者で組織する都市魅力戦略会議を設置し、都市魅力創造の戦略を検討</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0704">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2012.12</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都市魅力創造戦略を策定</a:t>
                      </a: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2"/>
                  </a:ext>
                </a:extLst>
              </a:tr>
            </a:tbl>
          </a:graphicData>
        </a:graphic>
      </p:graphicFrame>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0333" y="548680"/>
            <a:ext cx="5538801" cy="288147"/>
          </a:xfrm>
          <a:prstGeom prst="rect">
            <a:avLst/>
          </a:prstGeom>
        </p:spPr>
        <p:txBody>
          <a:bodyPr wrap="square" lIns="36000" tIns="36000" rIns="36000" bIns="36000" anchor="ctr" anchorCtr="0">
            <a:spAutoFit/>
          </a:bodyPr>
          <a:lstStyle/>
          <a:p>
            <a:r>
              <a:rPr lang="ja-JP" altLang="en-US" sz="1400" b="1" u="sng" dirty="0" smtClean="0">
                <a:latin typeface="Meiryo UI" panose="020B0604030504040204" pitchFamily="50" charset="-128"/>
                <a:ea typeface="Meiryo UI" panose="020B0604030504040204" pitchFamily="50" charset="-128"/>
              </a:rPr>
              <a:t>府・市・経済界が連携した</a:t>
            </a:r>
            <a:r>
              <a:rPr lang="ja-JP" altLang="en-US" sz="1400" b="1" u="sng" dirty="0">
                <a:latin typeface="Meiryo UI" panose="020B0604030504040204" pitchFamily="50" charset="-128"/>
                <a:ea typeface="Meiryo UI" panose="020B0604030504040204" pitchFamily="50" charset="-128"/>
              </a:rPr>
              <a:t>都市魅力向上の取組み</a:t>
            </a:r>
          </a:p>
        </p:txBody>
      </p:sp>
      <p:sp>
        <p:nvSpPr>
          <p:cNvPr id="22" name="正方形/長方形 21"/>
          <p:cNvSpPr/>
          <p:nvPr/>
        </p:nvSpPr>
        <p:spPr>
          <a:xfrm>
            <a:off x="259829" y="908720"/>
            <a:ext cx="8632652" cy="288147"/>
          </a:xfrm>
          <a:prstGeom prst="rect">
            <a:avLst/>
          </a:prstGeom>
        </p:spPr>
        <p:txBody>
          <a:bodyPr wrap="square" lIns="36000" tIns="36000" rIns="36000" bIns="36000" anchor="ctr" anchorCtr="0">
            <a:spAutoFit/>
          </a:bodyPr>
          <a:lstStyle/>
          <a:p>
            <a:r>
              <a:rPr lang="ja-JP" altLang="en-US" sz="1400" dirty="0">
                <a:latin typeface="Meiryo UI" panose="020B0604030504040204" pitchFamily="50" charset="-128"/>
                <a:ea typeface="Meiryo UI" panose="020B0604030504040204" pitchFamily="50" charset="-128"/>
              </a:rPr>
              <a:t>☞　府・</a:t>
            </a:r>
            <a:r>
              <a:rPr lang="ja-JP" altLang="en-US" sz="1400" dirty="0" smtClean="0">
                <a:latin typeface="Meiryo UI" panose="020B0604030504040204" pitchFamily="50" charset="-128"/>
                <a:ea typeface="Meiryo UI" panose="020B0604030504040204" pitchFamily="50" charset="-128"/>
              </a:rPr>
              <a:t>市が</a:t>
            </a:r>
            <a:r>
              <a:rPr lang="ja-JP" altLang="en-US" sz="1400" dirty="0">
                <a:latin typeface="Meiryo UI" panose="020B0604030504040204" pitchFamily="50" charset="-128"/>
                <a:ea typeface="Meiryo UI" panose="020B0604030504040204" pitchFamily="50" charset="-128"/>
              </a:rPr>
              <a:t>一体となり</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の都市魅力向上に</a:t>
            </a:r>
            <a:r>
              <a:rPr lang="ja-JP" altLang="en-US" sz="1400" dirty="0" smtClean="0">
                <a:latin typeface="Meiryo UI" panose="020B0604030504040204" pitchFamily="50" charset="-128"/>
                <a:ea typeface="Meiryo UI" panose="020B0604030504040204" pitchFamily="50" charset="-128"/>
              </a:rPr>
              <a:t>向けた取組みを実施</a:t>
            </a:r>
            <a:endParaRPr lang="ja-JP" altLang="en-US"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220333" y="836712"/>
            <a:ext cx="8672147" cy="47361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22213" y="63100"/>
            <a:ext cx="8649114" cy="36933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戦略の一元化・政策連携</a:t>
            </a:r>
            <a:r>
              <a:rPr lang="ja-JP" altLang="en-US"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～具体例：その</a:t>
            </a:r>
            <a:r>
              <a:rPr lang="ja-JP" altLang="en-US" sz="1200" dirty="0">
                <a:latin typeface="Meiryo UI" panose="020B0604030504040204" pitchFamily="50" charset="-128"/>
                <a:ea typeface="Meiryo UI" panose="020B0604030504040204" pitchFamily="50" charset="-128"/>
              </a:rPr>
              <a:t>他</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25408" y="1340768"/>
            <a:ext cx="1165454"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検討経緯</a:t>
            </a:r>
            <a:r>
              <a:rPr lang="en-US" altLang="ja-JP" sz="1400" b="1" dirty="0" smtClean="0">
                <a:latin typeface="Meiryo UI" panose="020B0604030504040204" pitchFamily="50" charset="-128"/>
                <a:ea typeface="Meiryo UI" panose="020B0604030504040204" pitchFamily="50" charset="-128"/>
              </a:rPr>
              <a:t>】</a:t>
            </a:r>
          </a:p>
        </p:txBody>
      </p:sp>
      <p:sp>
        <p:nvSpPr>
          <p:cNvPr id="42" name="正方形/長方形 41"/>
          <p:cNvSpPr/>
          <p:nvPr/>
        </p:nvSpPr>
        <p:spPr>
          <a:xfrm>
            <a:off x="4612555" y="1626294"/>
            <a:ext cx="4531445" cy="1010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大阪府</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都市魅力施策（観光・国際交流・文化・スポーツ）の</a:t>
            </a:r>
            <a:r>
              <a:rPr lang="ja-JP" altLang="en-US" sz="1050" dirty="0" smtClean="0">
                <a:solidFill>
                  <a:schemeClr val="tx1"/>
                </a:solidFill>
                <a:latin typeface="Meiryo UI" panose="020B0604030504040204" pitchFamily="50" charset="-128"/>
                <a:ea typeface="Meiryo UI" panose="020B0604030504040204" pitchFamily="50" charset="-128"/>
              </a:rPr>
              <a:t>基本方</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針</a:t>
            </a:r>
            <a:r>
              <a:rPr lang="ja-JP" altLang="en-US" sz="1050" dirty="0">
                <a:solidFill>
                  <a:schemeClr val="tx1"/>
                </a:solidFill>
                <a:latin typeface="Meiryo UI" panose="020B0604030504040204" pitchFamily="50" charset="-128"/>
                <a:ea typeface="Meiryo UI" panose="020B0604030504040204" pitchFamily="50" charset="-128"/>
              </a:rPr>
              <a:t>となる「府都市魅力創造戦略」を策定（</a:t>
            </a:r>
            <a:r>
              <a:rPr lang="en-US" altLang="ja-JP" sz="1050" dirty="0">
                <a:solidFill>
                  <a:schemeClr val="tx1"/>
                </a:solidFill>
                <a:latin typeface="Meiryo UI" panose="020B0604030504040204" pitchFamily="50" charset="-128"/>
                <a:ea typeface="Meiryo UI" panose="020B0604030504040204" pitchFamily="50" charset="-128"/>
              </a:rPr>
              <a:t>H21.12)</a:t>
            </a:r>
            <a:r>
              <a:rPr lang="ja-JP" altLang="en-US" sz="1050" dirty="0">
                <a:solidFill>
                  <a:schemeClr val="tx1"/>
                </a:solidFill>
                <a:latin typeface="Meiryo UI" panose="020B0604030504040204" pitchFamily="50" charset="-128"/>
                <a:ea typeface="Meiryo UI" panose="020B0604030504040204" pitchFamily="50" charset="-128"/>
              </a:rPr>
              <a:t>し、 </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ミュージアム都市・大阪」の実現に向けた取組みを推進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大阪市</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　観光</a:t>
            </a:r>
            <a:r>
              <a:rPr lang="ja-JP" altLang="en-US" sz="1050" dirty="0">
                <a:solidFill>
                  <a:schemeClr val="tx1"/>
                </a:solidFill>
                <a:latin typeface="Meiryo UI" panose="020B0604030504040204" pitchFamily="50" charset="-128"/>
                <a:ea typeface="Meiryo UI" panose="020B0604030504040204" pitchFamily="50" charset="-128"/>
              </a:rPr>
              <a:t>・国際交流・文化・スポーツの分野でそれぞれの戦略等</a:t>
            </a:r>
            <a:r>
              <a:rPr lang="ja-JP" altLang="en-US" sz="1050" dirty="0" smtClean="0">
                <a:solidFill>
                  <a:schemeClr val="tx1"/>
                </a:solidFill>
                <a:latin typeface="Meiryo UI" panose="020B0604030504040204" pitchFamily="50" charset="-128"/>
                <a:ea typeface="Meiryo UI" panose="020B0604030504040204" pitchFamily="50" charset="-128"/>
              </a:rPr>
              <a:t>を策定</a:t>
            </a:r>
            <a:r>
              <a:rPr lang="ja-JP" altLang="en-US" sz="1050" dirty="0">
                <a:solidFill>
                  <a:schemeClr val="tx1"/>
                </a:solidFill>
                <a:latin typeface="Meiryo UI" panose="020B0604030504040204" pitchFamily="50" charset="-128"/>
                <a:ea typeface="Meiryo UI" panose="020B0604030504040204" pitchFamily="50" charset="-128"/>
              </a:rPr>
              <a:t>し</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pPr>
              <a:defRP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事業</a:t>
            </a:r>
            <a:r>
              <a:rPr lang="ja-JP" altLang="en-US" sz="1050" dirty="0">
                <a:solidFill>
                  <a:schemeClr val="tx1"/>
                </a:solidFill>
                <a:latin typeface="Meiryo UI" panose="020B0604030504040204" pitchFamily="50" charset="-128"/>
                <a:ea typeface="Meiryo UI" panose="020B0604030504040204" pitchFamily="50" charset="-128"/>
              </a:rPr>
              <a:t>を推進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府市連携</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　水</a:t>
            </a:r>
            <a:r>
              <a:rPr lang="ja-JP" altLang="en-US" sz="1050" dirty="0">
                <a:solidFill>
                  <a:schemeClr val="tx1"/>
                </a:solidFill>
                <a:latin typeface="Meiryo UI" panose="020B0604030504040204" pitchFamily="50" charset="-128"/>
                <a:ea typeface="Meiryo UI" panose="020B0604030504040204" pitchFamily="50" charset="-128"/>
              </a:rPr>
              <a:t>都大阪、御堂筋</a:t>
            </a:r>
            <a:r>
              <a:rPr lang="en-US" altLang="ja-JP" sz="1050" dirty="0" err="1">
                <a:solidFill>
                  <a:schemeClr val="tx1"/>
                </a:solidFill>
                <a:latin typeface="Meiryo UI" panose="020B0604030504040204" pitchFamily="50" charset="-128"/>
                <a:ea typeface="Meiryo UI" panose="020B0604030504040204" pitchFamily="50" charset="-128"/>
              </a:rPr>
              <a:t>kappo</a:t>
            </a:r>
            <a:r>
              <a:rPr lang="ja-JP" altLang="en-US" sz="1050" dirty="0">
                <a:solidFill>
                  <a:schemeClr val="tx1"/>
                </a:solidFill>
                <a:latin typeface="Meiryo UI" panose="020B0604030504040204" pitchFamily="50" charset="-128"/>
                <a:ea typeface="Meiryo UI" panose="020B0604030504040204" pitchFamily="50" charset="-128"/>
              </a:rPr>
              <a:t>・フェスタ等</a:t>
            </a:r>
            <a:r>
              <a:rPr lang="ja-JP" altLang="en-US" sz="1050" b="1" u="sng" dirty="0">
                <a:solidFill>
                  <a:schemeClr val="tx1"/>
                </a:solidFill>
                <a:latin typeface="Meiryo UI" panose="020B0604030504040204" pitchFamily="50" charset="-128"/>
                <a:ea typeface="Meiryo UI" panose="020B0604030504040204" pitchFamily="50" charset="-128"/>
              </a:rPr>
              <a:t>個別事業で</a:t>
            </a:r>
            <a:r>
              <a:rPr lang="ja-JP" altLang="en-US" sz="1050" b="1" u="sng" dirty="0" smtClean="0">
                <a:solidFill>
                  <a:schemeClr val="tx1"/>
                </a:solidFill>
                <a:latin typeface="Meiryo UI" panose="020B0604030504040204" pitchFamily="50" charset="-128"/>
                <a:ea typeface="Meiryo UI" panose="020B0604030504040204" pitchFamily="50" charset="-128"/>
              </a:rPr>
              <a:t>は連携</a:t>
            </a:r>
            <a:r>
              <a:rPr lang="ja-JP" altLang="en-US" sz="1050" dirty="0" smtClean="0">
                <a:solidFill>
                  <a:schemeClr val="tx1"/>
                </a:solidFill>
                <a:latin typeface="Meiryo UI" panose="020B0604030504040204" pitchFamily="50" charset="-128"/>
                <a:ea typeface="Meiryo UI" panose="020B0604030504040204" pitchFamily="50" charset="-128"/>
              </a:rPr>
              <a:t>して</a:t>
            </a:r>
            <a:r>
              <a:rPr lang="ja-JP" altLang="en-US" sz="1050" dirty="0">
                <a:solidFill>
                  <a:schemeClr val="tx1"/>
                </a:solidFill>
                <a:latin typeface="Meiryo UI" panose="020B0604030504040204" pitchFamily="50" charset="-128"/>
                <a:ea typeface="Meiryo UI" panose="020B0604030504040204" pitchFamily="50" charset="-128"/>
              </a:rPr>
              <a:t>推進</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44" name="フローチャート : 代替処理 2"/>
          <p:cNvSpPr/>
          <p:nvPr/>
        </p:nvSpPr>
        <p:spPr>
          <a:xfrm>
            <a:off x="4649208" y="1340768"/>
            <a:ext cx="2952000" cy="26870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latin typeface="Meiryo UI" pitchFamily="50" charset="-128"/>
                <a:ea typeface="Meiryo UI" pitchFamily="50" charset="-128"/>
                <a:cs typeface="Meiryo UI" pitchFamily="50" charset="-128"/>
              </a:rPr>
              <a:t>都市魅力創造戦略策定前の府市の</a:t>
            </a:r>
            <a:r>
              <a:rPr lang="ja-JP" altLang="en-US" sz="1200" b="1" dirty="0">
                <a:latin typeface="Meiryo UI" pitchFamily="50" charset="-128"/>
                <a:ea typeface="Meiryo UI" pitchFamily="50" charset="-128"/>
                <a:cs typeface="Meiryo UI" pitchFamily="50" charset="-128"/>
              </a:rPr>
              <a:t>取組み</a:t>
            </a:r>
          </a:p>
        </p:txBody>
      </p:sp>
      <p:sp>
        <p:nvSpPr>
          <p:cNvPr id="70" name="二等辺三角形 69"/>
          <p:cNvSpPr/>
          <p:nvPr/>
        </p:nvSpPr>
        <p:spPr>
          <a:xfrm rot="10800000">
            <a:off x="153067" y="2851450"/>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9" name="テキスト ボックス 10"/>
          <p:cNvSpPr txBox="1">
            <a:spLocks noChangeArrowheads="1"/>
          </p:cNvSpPr>
          <p:nvPr/>
        </p:nvSpPr>
        <p:spPr bwMode="auto">
          <a:xfrm>
            <a:off x="147447" y="3431787"/>
            <a:ext cx="4180426" cy="1365365"/>
          </a:xfrm>
          <a:prstGeom prst="rect">
            <a:avLst/>
          </a:prstGeom>
          <a:noFill/>
          <a:ln w="9525">
            <a:solidFill>
              <a:schemeClr val="tx1"/>
            </a:solidFill>
            <a:prstDash val="sysDash"/>
            <a:miter lim="800000"/>
            <a:headEnd/>
            <a:tailEnd/>
          </a:ln>
        </p:spPr>
        <p:txBody>
          <a:bodyPr wrap="square" lIns="36000" tIns="36000" rIns="36000" bIns="36000">
            <a:spAutoFit/>
          </a:bodyPr>
          <a:lstStyle/>
          <a:p>
            <a:r>
              <a:rPr lang="ja-JP" altLang="en-US" sz="1050" b="1" dirty="0">
                <a:latin typeface="Meiryo UI" panose="020B0604030504040204" pitchFamily="50" charset="-128"/>
                <a:ea typeface="Meiryo UI" panose="020B0604030504040204" pitchFamily="50" charset="-128"/>
              </a:rPr>
              <a:t>①水と光のまちづくり推進体制の構築</a:t>
            </a:r>
            <a:endParaRPr lang="en-US" altLang="ja-JP" sz="105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府・市・経済界で、「水と光のまちづくり推進会議」を設置するとともに、民間主導の推進体制、府市の支援体制を構築</a:t>
            </a:r>
            <a:endParaRPr lang="en-US" altLang="ja-JP"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②大阪アーツカウンシルの設置</a:t>
            </a:r>
            <a:endParaRPr lang="en-US" altLang="ja-JP" sz="105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大阪府</a:t>
            </a:r>
            <a:r>
              <a:rPr lang="ja-JP" altLang="en-US" sz="1050" dirty="0" smtClean="0">
                <a:latin typeface="Meiryo UI" panose="020B0604030504040204" pitchFamily="50" charset="-128"/>
                <a:ea typeface="Meiryo UI" panose="020B0604030504040204" pitchFamily="50" charset="-128"/>
              </a:rPr>
              <a:t>市文化</a:t>
            </a:r>
            <a:r>
              <a:rPr lang="ja-JP" altLang="en-US" sz="1050" dirty="0">
                <a:latin typeface="Meiryo UI" panose="020B0604030504040204" pitchFamily="50" charset="-128"/>
                <a:ea typeface="Meiryo UI" panose="020B0604030504040204" pitchFamily="50" charset="-128"/>
              </a:rPr>
              <a:t>振興会議、大阪アーツカウンシル部会の設置</a:t>
            </a:r>
            <a:endParaRPr lang="en-US" altLang="ja-JP"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③大阪観光局</a:t>
            </a:r>
            <a:r>
              <a:rPr lang="ja-JP" altLang="en-US" sz="1050" b="1" dirty="0" smtClean="0">
                <a:latin typeface="Meiryo UI" panose="020B0604030504040204" pitchFamily="50" charset="-128"/>
                <a:ea typeface="Meiryo UI" panose="020B0604030504040204" pitchFamily="50" charset="-128"/>
              </a:rPr>
              <a:t>の</a:t>
            </a:r>
            <a:r>
              <a:rPr lang="ja-JP" altLang="en-US" sz="1050" b="1" dirty="0">
                <a:latin typeface="Meiryo UI" panose="020B0604030504040204" pitchFamily="50" charset="-128"/>
                <a:ea typeface="Meiryo UI" panose="020B0604030504040204" pitchFamily="50" charset="-128"/>
              </a:rPr>
              <a:t>発足</a:t>
            </a:r>
          </a:p>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rPr>
              <a:t>観光局の</a:t>
            </a:r>
            <a:r>
              <a:rPr lang="ja-JP" altLang="en-US" sz="1050" dirty="0">
                <a:latin typeface="Meiryo UI" panose="020B0604030504040204" pitchFamily="50" charset="-128"/>
                <a:ea typeface="Meiryo UI" panose="020B0604030504040204" pitchFamily="50" charset="-128"/>
              </a:rPr>
              <a:t>理事⻑（⼤阪観光局⻑）には、⺠間の経営視点を持つ観光のプロを据え、権限と責任、裁量のもとで事業を実施</a:t>
            </a:r>
          </a:p>
        </p:txBody>
      </p:sp>
      <p:sp>
        <p:nvSpPr>
          <p:cNvPr id="90" name="テキスト ボックス 89"/>
          <p:cNvSpPr txBox="1"/>
          <p:nvPr/>
        </p:nvSpPr>
        <p:spPr>
          <a:xfrm>
            <a:off x="147447" y="3140968"/>
            <a:ext cx="3979295" cy="241980"/>
          </a:xfrm>
          <a:prstGeom prst="rect">
            <a:avLst/>
          </a:prstGeom>
          <a:solidFill>
            <a:schemeClr val="accent6">
              <a:lumMod val="20000"/>
              <a:lumOff val="80000"/>
            </a:schemeClr>
          </a:solidFill>
        </p:spPr>
        <p:txBody>
          <a:bodyPr wrap="square" lIns="36000" tIns="36000" rIns="36000" bIns="36000" rtlCol="0">
            <a:spAutoFit/>
          </a:bodyPr>
          <a:lstStyle/>
          <a:p>
            <a:r>
              <a:rPr lang="ja-JP" altLang="en-US" sz="1100" b="1" dirty="0" smtClean="0">
                <a:latin typeface="Meiryo UI" panose="020B0604030504040204" pitchFamily="50" charset="-128"/>
                <a:ea typeface="Meiryo UI" panose="020B0604030504040204" pitchFamily="50" charset="-128"/>
              </a:rPr>
              <a:t>都市魅力創造戦略（</a:t>
            </a:r>
            <a:r>
              <a:rPr lang="en-US" altLang="ja-JP" sz="1100" b="1" dirty="0" smtClean="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2015</a:t>
            </a:r>
            <a:r>
              <a:rPr lang="ja-JP" altLang="en-US" sz="1100" b="1" dirty="0" smtClean="0">
                <a:latin typeface="Meiryo UI" panose="020B0604030504040204" pitchFamily="50" charset="-128"/>
                <a:ea typeface="Meiryo UI" panose="020B0604030504040204" pitchFamily="50" charset="-128"/>
              </a:rPr>
              <a:t>）における３</a:t>
            </a:r>
            <a:r>
              <a:rPr kumimoji="1" lang="ja-JP" altLang="en-US" sz="1100" b="1" dirty="0" smtClean="0">
                <a:latin typeface="Meiryo UI" panose="020B0604030504040204" pitchFamily="50" charset="-128"/>
                <a:ea typeface="Meiryo UI" panose="020B0604030504040204" pitchFamily="50" charset="-128"/>
              </a:rPr>
              <a:t>つの重点取組み</a:t>
            </a:r>
            <a:endParaRPr kumimoji="1" lang="ja-JP" altLang="en-US" sz="1100" b="1" dirty="0">
              <a:latin typeface="Meiryo UI" panose="020B0604030504040204" pitchFamily="50" charset="-128"/>
              <a:ea typeface="Meiryo UI" panose="020B0604030504040204" pitchFamily="50" charset="-128"/>
            </a:endParaRPr>
          </a:p>
        </p:txBody>
      </p:sp>
      <p:sp>
        <p:nvSpPr>
          <p:cNvPr id="38" name="二等辺三角形 37"/>
          <p:cNvSpPr/>
          <p:nvPr/>
        </p:nvSpPr>
        <p:spPr>
          <a:xfrm rot="10800000">
            <a:off x="192230" y="4923821"/>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43" name="テキスト ボックス 42"/>
          <p:cNvSpPr txBox="1"/>
          <p:nvPr/>
        </p:nvSpPr>
        <p:spPr>
          <a:xfrm>
            <a:off x="197011" y="5203243"/>
            <a:ext cx="2646798" cy="241980"/>
          </a:xfrm>
          <a:prstGeom prst="rect">
            <a:avLst/>
          </a:prstGeom>
          <a:solidFill>
            <a:schemeClr val="accent6">
              <a:lumMod val="20000"/>
              <a:lumOff val="80000"/>
            </a:schemeClr>
          </a:solidFill>
        </p:spPr>
        <p:txBody>
          <a:bodyPr wrap="square" lIns="36000" tIns="36000" rIns="36000" bIns="36000" rtlCol="0">
            <a:spAutoFit/>
          </a:bodyPr>
          <a:lstStyle/>
          <a:p>
            <a:r>
              <a:rPr lang="ja-JP" altLang="en-US" sz="1100" b="1" dirty="0">
                <a:latin typeface="Meiryo UI" panose="020B0604030504040204" pitchFamily="50" charset="-128"/>
                <a:ea typeface="Meiryo UI" panose="020B0604030504040204" pitchFamily="50" charset="-128"/>
              </a:rPr>
              <a:t>府</a:t>
            </a:r>
            <a:r>
              <a:rPr lang="ja-JP" altLang="en-US" sz="1100" b="1" dirty="0" smtClean="0">
                <a:latin typeface="Meiryo UI" panose="020B0604030504040204" pitchFamily="50" charset="-128"/>
                <a:ea typeface="Meiryo UI" panose="020B0604030504040204" pitchFamily="50" charset="-128"/>
              </a:rPr>
              <a:t>市が連携して取り組むプロジェクト（例）</a:t>
            </a:r>
            <a:endParaRPr kumimoji="1" lang="ja-JP" altLang="en-US" sz="1100" b="1" dirty="0">
              <a:latin typeface="Meiryo UI" panose="020B0604030504040204" pitchFamily="50" charset="-128"/>
              <a:ea typeface="Meiryo UI" panose="020B0604030504040204" pitchFamily="50" charset="-128"/>
            </a:endParaRPr>
          </a:p>
        </p:txBody>
      </p:sp>
      <p:sp>
        <p:nvSpPr>
          <p:cNvPr id="71" name="正方形/長方形 70"/>
          <p:cNvSpPr/>
          <p:nvPr/>
        </p:nvSpPr>
        <p:spPr>
          <a:xfrm>
            <a:off x="4604403" y="2739583"/>
            <a:ext cx="3250375" cy="257369"/>
          </a:xfrm>
          <a:prstGeom prst="rect">
            <a:avLst/>
          </a:prstGeom>
          <a:ln>
            <a:solidFill>
              <a:schemeClr val="tx1"/>
            </a:solidFill>
            <a:prstDash val="sysDash"/>
          </a:ln>
        </p:spPr>
        <p:txBody>
          <a:bodyPr wrap="square" lIns="36000" tIns="36000" rIns="36000" bIns="36000" anchor="ctr" anchorCtr="0">
            <a:spAutoFit/>
          </a:bodyPr>
          <a:lstStyle/>
          <a:p>
            <a:r>
              <a:rPr lang="ja-JP" altLang="en-US" sz="1200" b="1" dirty="0" smtClean="0">
                <a:latin typeface="Meiryo UI" panose="020B0604030504040204" pitchFamily="50" charset="-128"/>
                <a:ea typeface="Meiryo UI" panose="020B0604030504040204" pitchFamily="50" charset="-128"/>
              </a:rPr>
              <a:t>都市魅力創造戦略の３つの重点取組みの成果</a:t>
            </a:r>
            <a:endParaRPr lang="ja-JP" altLang="en-US" sz="1200" dirty="0">
              <a:latin typeface="Meiryo UI" panose="020B0604030504040204" pitchFamily="50" charset="-128"/>
              <a:ea typeface="Meiryo UI" panose="020B0604030504040204" pitchFamily="50" charset="-128"/>
            </a:endParaRPr>
          </a:p>
        </p:txBody>
      </p:sp>
      <p:sp>
        <p:nvSpPr>
          <p:cNvPr id="23" name="テキスト ボックス 10"/>
          <p:cNvSpPr txBox="1">
            <a:spLocks noChangeArrowheads="1"/>
          </p:cNvSpPr>
          <p:nvPr/>
        </p:nvSpPr>
        <p:spPr bwMode="auto">
          <a:xfrm>
            <a:off x="361025" y="5493057"/>
            <a:ext cx="2672416" cy="1042199"/>
          </a:xfrm>
          <a:prstGeom prst="rect">
            <a:avLst/>
          </a:prstGeom>
          <a:noFill/>
          <a:ln w="9525">
            <a:noFill/>
            <a:prstDash val="sysDash"/>
            <a:miter lim="800000"/>
            <a:headEnd/>
            <a:tailEnd/>
          </a:ln>
        </p:spPr>
        <p:txBody>
          <a:bodyPr wrap="square" lIns="36000" tIns="36000" rIns="36000" bIns="36000">
            <a:spAutoFit/>
          </a:bodyPr>
          <a:lstStyle/>
          <a:p>
            <a:pPr marL="171450" indent="-171450">
              <a:buFont typeface="Wingdings" panose="05000000000000000000" pitchFamily="2" charset="2"/>
              <a:buChar char="u"/>
            </a:pPr>
            <a:r>
              <a:rPr lang="ja-JP" altLang="en-US" sz="1050" dirty="0" smtClean="0">
                <a:latin typeface="Meiryo UI" panose="020B0604030504040204" pitchFamily="50" charset="-128"/>
                <a:ea typeface="Meiryo UI" panose="020B0604030504040204" pitchFamily="50" charset="-128"/>
              </a:rPr>
              <a:t>夢</a:t>
            </a:r>
            <a:r>
              <a:rPr lang="ja-JP" altLang="en-US" sz="1050" dirty="0">
                <a:latin typeface="Meiryo UI" panose="020B0604030504040204" pitchFamily="50" charset="-128"/>
                <a:ea typeface="Meiryo UI" panose="020B0604030504040204" pitchFamily="50" charset="-128"/>
              </a:rPr>
              <a:t>洲での</a:t>
            </a:r>
            <a:r>
              <a:rPr lang="en-US" altLang="ja-JP" sz="1050" dirty="0">
                <a:latin typeface="Meiryo UI" panose="020B0604030504040204" pitchFamily="50" charset="-128"/>
                <a:ea typeface="Meiryo UI" panose="020B0604030504040204" pitchFamily="50" charset="-128"/>
              </a:rPr>
              <a:t>IR</a:t>
            </a:r>
            <a:r>
              <a:rPr lang="ja-JP" altLang="en-US" sz="1050" dirty="0">
                <a:latin typeface="Meiryo UI" panose="020B0604030504040204" pitchFamily="50" charset="-128"/>
                <a:ea typeface="Meiryo UI" panose="020B0604030504040204" pitchFamily="50" charset="-128"/>
              </a:rPr>
              <a:t>を含む国際観光拠点</a:t>
            </a:r>
            <a:r>
              <a:rPr lang="ja-JP" altLang="en-US" sz="1050" dirty="0" smtClean="0">
                <a:latin typeface="Meiryo UI" panose="020B0604030504040204" pitchFamily="50" charset="-128"/>
                <a:ea typeface="Meiryo UI" panose="020B0604030504040204" pitchFamily="50" charset="-128"/>
              </a:rPr>
              <a:t>形成</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水と光の</a:t>
            </a:r>
            <a:r>
              <a:rPr lang="ja-JP" altLang="en-US" sz="1050" dirty="0" smtClean="0">
                <a:latin typeface="Meiryo UI" panose="020B0604030504040204" pitchFamily="50" charset="-128"/>
                <a:ea typeface="Meiryo UI" panose="020B0604030504040204" pitchFamily="50" charset="-128"/>
              </a:rPr>
              <a:t>まちづくり</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a:latin typeface="Meiryo UI" panose="020B0604030504040204" pitchFamily="50" charset="-128"/>
                <a:ea typeface="Meiryo UI" panose="020B0604030504040204" pitchFamily="50" charset="-128"/>
              </a:rPr>
              <a:t>大阪・光の</a:t>
            </a:r>
            <a:r>
              <a:rPr lang="ja-JP" altLang="en-US" sz="1050" dirty="0" smtClean="0">
                <a:latin typeface="Meiryo UI" panose="020B0604030504040204" pitchFamily="50" charset="-128"/>
                <a:ea typeface="Meiryo UI" panose="020B0604030504040204" pitchFamily="50" charset="-128"/>
              </a:rPr>
              <a:t>饗宴</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smtClean="0">
                <a:latin typeface="Meiryo UI" panose="020B0604030504040204" pitchFamily="50" charset="-128"/>
                <a:ea typeface="Meiryo UI" panose="020B0604030504040204" pitchFamily="50" charset="-128"/>
              </a:rPr>
              <a:t>大阪マラソン</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50" dirty="0" smtClean="0">
                <a:latin typeface="Meiryo UI" panose="020B0604030504040204" pitchFamily="50" charset="-128"/>
                <a:ea typeface="Meiryo UI" panose="020B0604030504040204" pitchFamily="50" charset="-128"/>
              </a:rPr>
              <a:t>スポーツツーリズム</a:t>
            </a:r>
            <a:endParaRPr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en-US" altLang="ja-JP" sz="1050" dirty="0">
                <a:latin typeface="Meiryo UI" panose="020B0604030504040204" pitchFamily="50" charset="-128"/>
                <a:ea typeface="Meiryo UI" panose="020B0604030504040204" pitchFamily="50" charset="-128"/>
              </a:rPr>
              <a:t>MICE</a:t>
            </a:r>
            <a:r>
              <a:rPr lang="ja-JP" altLang="en-US" sz="1050" dirty="0">
                <a:latin typeface="Meiryo UI" panose="020B0604030504040204" pitchFamily="50" charset="-128"/>
                <a:ea typeface="Meiryo UI" panose="020B0604030504040204" pitchFamily="50" charset="-128"/>
              </a:rPr>
              <a:t>誘致</a:t>
            </a:r>
            <a:r>
              <a:rPr lang="ja-JP" altLang="en-US" sz="1050" dirty="0" smtClean="0">
                <a:latin typeface="Meiryo UI" panose="020B0604030504040204" pitchFamily="50" charset="-128"/>
                <a:ea typeface="Meiryo UI" panose="020B0604030504040204" pitchFamily="50" charset="-128"/>
              </a:rPr>
              <a:t>の推進</a:t>
            </a:r>
            <a:endParaRPr lang="ja-JP" altLang="en-US" sz="1050" dirty="0">
              <a:latin typeface="Meiryo UI" panose="020B0604030504040204" pitchFamily="50" charset="-128"/>
              <a:ea typeface="Meiryo UI" panose="020B0604030504040204" pitchFamily="50" charset="-128"/>
            </a:endParaRPr>
          </a:p>
        </p:txBody>
      </p:sp>
      <p:sp>
        <p:nvSpPr>
          <p:cNvPr id="24" name="テキスト ボックス 10"/>
          <p:cNvSpPr txBox="1">
            <a:spLocks noChangeArrowheads="1"/>
          </p:cNvSpPr>
          <p:nvPr/>
        </p:nvSpPr>
        <p:spPr bwMode="auto">
          <a:xfrm>
            <a:off x="2823795" y="5242802"/>
            <a:ext cx="1872208" cy="234286"/>
          </a:xfrm>
          <a:prstGeom prst="rect">
            <a:avLst/>
          </a:prstGeom>
          <a:noFill/>
          <a:ln w="9525">
            <a:noFill/>
            <a:prstDash val="sysDash"/>
            <a:miter lim="800000"/>
            <a:headEnd/>
            <a:tailEnd/>
          </a:ln>
        </p:spPr>
        <p:txBody>
          <a:bodyPr wrap="square" lIns="36000" tIns="36000" rIns="36000" bIns="36000">
            <a:spAutoFit/>
          </a:bodyPr>
          <a:lstStyle/>
          <a:p>
            <a:r>
              <a:rPr lang="ja-JP" altLang="en-US" sz="1000" dirty="0" smtClean="0">
                <a:latin typeface="Meiryo UI" panose="020B0604030504040204" pitchFamily="50" charset="-128"/>
                <a:ea typeface="Meiryo UI" panose="020B0604030504040204" pitchFamily="50" charset="-128"/>
              </a:rPr>
              <a:t>「都市魅力創造戦略</a:t>
            </a:r>
            <a:r>
              <a:rPr lang="en-US" altLang="ja-JP" sz="1000" dirty="0" smtClean="0">
                <a:latin typeface="Meiryo UI" panose="020B0604030504040204" pitchFamily="50" charset="-128"/>
                <a:ea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rPr>
              <a:t>」より</a:t>
            </a:r>
            <a:endParaRPr lang="ja-JP" altLang="en-US"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637947" y="2996952"/>
            <a:ext cx="3816423" cy="580534"/>
          </a:xfrm>
          <a:prstGeom prst="rect">
            <a:avLst/>
          </a:prstGeom>
          <a:noFill/>
        </p:spPr>
        <p:txBody>
          <a:bodyPr wrap="square" lIns="36000" tIns="36000" rIns="36000" bIns="36000" rtlCol="0">
            <a:spAutoFit/>
          </a:bodyPr>
          <a:lstStyle/>
          <a:p>
            <a:r>
              <a:rPr lang="ja-JP" altLang="en-US" sz="1100" b="1" dirty="0" smtClean="0">
                <a:latin typeface="Meiryo UI" panose="020B0604030504040204" pitchFamily="50" charset="-128"/>
                <a:ea typeface="Meiryo UI" panose="020B0604030504040204" pitchFamily="50" charset="-128"/>
              </a:rPr>
              <a:t>①水都大阪</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舟運利用者数≫約</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(2013)</a:t>
            </a:r>
            <a:r>
              <a:rPr lang="ja-JP" altLang="en-US" sz="1100" dirty="0" smtClean="0">
                <a:latin typeface="Meiryo UI" panose="020B0604030504040204" pitchFamily="50" charset="-128"/>
                <a:ea typeface="Meiryo UI" panose="020B0604030504040204" pitchFamily="50" charset="-128"/>
              </a:rPr>
              <a:t>　⇒　約</a:t>
            </a:r>
            <a:r>
              <a:rPr lang="en-US" altLang="ja-JP" sz="1100" dirty="0" smtClean="0">
                <a:latin typeface="Meiryo UI" panose="020B0604030504040204" pitchFamily="50" charset="-128"/>
                <a:ea typeface="Meiryo UI" panose="020B0604030504040204" pitchFamily="50" charset="-128"/>
              </a:rPr>
              <a:t>120</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(2017)</a:t>
            </a:r>
          </a:p>
          <a:p>
            <a:r>
              <a:rPr lang="en-US" altLang="ja-JP" sz="1100" strike="dblStrike" dirty="0">
                <a:latin typeface="Meiryo UI" panose="020B0604030504040204" pitchFamily="50" charset="-128"/>
                <a:ea typeface="Meiryo UI" panose="020B0604030504040204" pitchFamily="50" charset="-128"/>
              </a:rPr>
              <a:t> </a:t>
            </a:r>
            <a:r>
              <a:rPr lang="en-US" altLang="ja-JP" sz="1100" strike="dblStrike" dirty="0" smtClean="0">
                <a:latin typeface="Meiryo UI" panose="020B0604030504040204" pitchFamily="50" charset="-128"/>
                <a:ea typeface="Meiryo UI" panose="020B0604030504040204" pitchFamily="50" charset="-128"/>
              </a:rPr>
              <a:t>             </a:t>
            </a:r>
          </a:p>
        </p:txBody>
      </p:sp>
      <p:sp>
        <p:nvSpPr>
          <p:cNvPr id="26" name="正方形/長方形 25"/>
          <p:cNvSpPr/>
          <p:nvPr/>
        </p:nvSpPr>
        <p:spPr>
          <a:xfrm>
            <a:off x="4627069" y="3414486"/>
            <a:ext cx="4608000" cy="1857807"/>
          </a:xfrm>
          <a:prstGeom prst="rect">
            <a:avLst/>
          </a:prstGeom>
        </p:spPr>
        <p:txBody>
          <a:bodyPr wrap="square" lIns="36000" tIns="36000" rIns="36000" bIns="36000">
            <a:spAutoFit/>
          </a:bodyPr>
          <a:lstStyle/>
          <a:p>
            <a:r>
              <a:rPr lang="ja-JP" altLang="en-US" sz="1100" b="1" dirty="0" smtClean="0">
                <a:latin typeface="Meiryo UI" panose="020B0604030504040204" pitchFamily="50" charset="-128"/>
                <a:ea typeface="Meiryo UI" panose="020B0604030504040204" pitchFamily="50" charset="-128"/>
              </a:rPr>
              <a:t>②</a:t>
            </a:r>
            <a:r>
              <a:rPr lang="ja-JP" altLang="en-US" sz="1100" b="1" dirty="0">
                <a:latin typeface="Meiryo UI" panose="020B0604030504040204" pitchFamily="50" charset="-128"/>
                <a:ea typeface="Meiryo UI" panose="020B0604030504040204" pitchFamily="50" charset="-128"/>
              </a:rPr>
              <a:t>大阪アーツカウンシル</a:t>
            </a:r>
            <a:endParaRPr lang="en-US" altLang="ja-JP" sz="110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≪主な活動実績≫</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評価</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審査</a:t>
            </a:r>
            <a:r>
              <a:rPr lang="en-US" altLang="ja-JP" sz="1050" dirty="0" smtClean="0">
                <a:latin typeface="Meiryo UI" panose="020B0604030504040204" pitchFamily="50" charset="-128"/>
                <a:ea typeface="Meiryo UI" panose="020B0604030504040204" pitchFamily="50" charset="-128"/>
              </a:rPr>
              <a:t>】2013</a:t>
            </a:r>
            <a:r>
              <a:rPr lang="ja-JP" altLang="en-US" sz="1050" dirty="0" smtClean="0">
                <a:latin typeface="Meiryo UI" panose="020B0604030504040204" pitchFamily="50" charset="-128"/>
                <a:ea typeface="Meiryo UI" panose="020B0604030504040204" pitchFamily="50" charset="-128"/>
              </a:rPr>
              <a:t>～ 府</a:t>
            </a:r>
            <a:r>
              <a:rPr lang="ja-JP" altLang="en-US" sz="1050" dirty="0">
                <a:latin typeface="Meiryo UI" panose="020B0604030504040204" pitchFamily="50" charset="-128"/>
                <a:ea typeface="Meiryo UI" panose="020B0604030504040204" pitchFamily="50" charset="-128"/>
              </a:rPr>
              <a:t>市文化事業の評価、補助金、助成金事業の</a:t>
            </a:r>
            <a:r>
              <a:rPr lang="ja-JP" altLang="en-US" sz="1050" dirty="0" smtClean="0">
                <a:latin typeface="Meiryo UI" panose="020B0604030504040204" pitchFamily="50" charset="-128"/>
                <a:ea typeface="Meiryo UI" panose="020B0604030504040204" pitchFamily="50" charset="-128"/>
              </a:rPr>
              <a:t>採択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審査</a:t>
            </a:r>
            <a:r>
              <a:rPr lang="ja-JP" altLang="en-US" sz="1050" dirty="0">
                <a:latin typeface="Meiryo UI" panose="020B0604030504040204" pitchFamily="50" charset="-128"/>
                <a:ea typeface="Meiryo UI" panose="020B0604030504040204" pitchFamily="50" charset="-128"/>
              </a:rPr>
              <a:t>・現地調査</a:t>
            </a:r>
          </a:p>
          <a:p>
            <a:r>
              <a:rPr lang="ja-JP" altLang="en-US" sz="1050" dirty="0" smtClean="0">
                <a:latin typeface="Meiryo UI" panose="020B0604030504040204" pitchFamily="50" charset="-128"/>
                <a:ea typeface="Meiryo UI" panose="020B0604030504040204" pitchFamily="50" charset="-128"/>
              </a:rPr>
              <a:t>　　　　　　　　　　　　　 （審査</a:t>
            </a:r>
            <a:r>
              <a:rPr lang="ja-JP" altLang="en-US" sz="1050" dirty="0">
                <a:latin typeface="Meiryo UI" panose="020B0604030504040204" pitchFamily="50" charset="-128"/>
                <a:ea typeface="Meiryo UI" panose="020B0604030504040204" pitchFamily="50" charset="-128"/>
              </a:rPr>
              <a:t>実績：</a:t>
            </a:r>
            <a:r>
              <a:rPr lang="ja-JP" altLang="en-US" sz="1050" dirty="0" smtClean="0">
                <a:latin typeface="Meiryo UI" panose="020B0604030504040204" pitchFamily="50" charset="-128"/>
                <a:ea typeface="Meiryo UI" panose="020B0604030504040204" pitchFamily="50" charset="-128"/>
              </a:rPr>
              <a:t>府</a:t>
            </a:r>
            <a:r>
              <a:rPr lang="en-US" altLang="ja-JP" sz="1050" dirty="0" smtClean="0">
                <a:latin typeface="Meiryo UI" panose="020B0604030504040204" pitchFamily="50" charset="-128"/>
                <a:ea typeface="Meiryo UI" panose="020B0604030504040204" pitchFamily="50" charset="-128"/>
              </a:rPr>
              <a:t>332</a:t>
            </a:r>
            <a:r>
              <a:rPr lang="ja-JP" altLang="en-US" sz="1050" dirty="0" smtClean="0">
                <a:latin typeface="Meiryo UI" panose="020B0604030504040204" pitchFamily="50" charset="-128"/>
                <a:ea typeface="Meiryo UI" panose="020B0604030504040204" pitchFamily="50" charset="-128"/>
              </a:rPr>
              <a:t>件</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rPr>
              <a:t>850</a:t>
            </a:r>
            <a:r>
              <a:rPr lang="ja-JP" altLang="en-US" sz="1050" dirty="0" smtClean="0">
                <a:latin typeface="Meiryo UI" panose="020B0604030504040204" pitchFamily="50" charset="-128"/>
                <a:ea typeface="Meiryo UI" panose="020B0604030504040204" pitchFamily="50" charset="-128"/>
              </a:rPr>
              <a:t>件）</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調査</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rPr>
              <a:t>　他</a:t>
            </a:r>
            <a:r>
              <a:rPr lang="ja-JP" altLang="en-US" sz="1050" dirty="0">
                <a:latin typeface="Meiryo UI" panose="020B0604030504040204" pitchFamily="50" charset="-128"/>
                <a:ea typeface="Meiryo UI" panose="020B0604030504040204" pitchFamily="50" charset="-128"/>
              </a:rPr>
              <a:t>府県のアーツカウンシル状況調査、助成金制度や</a:t>
            </a:r>
            <a:r>
              <a:rPr lang="ja-JP" altLang="en-US" sz="1050" dirty="0" smtClean="0">
                <a:latin typeface="Meiryo UI" panose="020B0604030504040204" pitchFamily="50" charset="-128"/>
                <a:ea typeface="Meiryo UI" panose="020B0604030504040204" pitchFamily="50" charset="-128"/>
              </a:rPr>
              <a:t>クラウドファン</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ディング</a:t>
            </a:r>
            <a:r>
              <a:rPr lang="ja-JP" altLang="en-US" sz="1050" dirty="0">
                <a:latin typeface="Meiryo UI" panose="020B0604030504040204" pitchFamily="50" charset="-128"/>
                <a:ea typeface="Meiryo UI" panose="020B0604030504040204" pitchFamily="50" charset="-128"/>
              </a:rPr>
              <a:t>についての調査　</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　大阪</a:t>
            </a:r>
            <a:r>
              <a:rPr lang="ja-JP" altLang="en-US" sz="1050" dirty="0">
                <a:latin typeface="Meiryo UI" panose="020B0604030504040204" pitchFamily="50" charset="-128"/>
                <a:ea typeface="Meiryo UI" panose="020B0604030504040204" pitchFamily="50" charset="-128"/>
              </a:rPr>
              <a:t>府内における劇場、ホール等文化関係施設の</a:t>
            </a:r>
            <a:r>
              <a:rPr lang="ja-JP" altLang="en-US" sz="1050" dirty="0" smtClean="0">
                <a:latin typeface="Meiryo UI" panose="020B0604030504040204" pitchFamily="50" charset="-128"/>
                <a:ea typeface="Meiryo UI" panose="020B0604030504040204" pitchFamily="50" charset="-128"/>
              </a:rPr>
              <a:t>実態調査 等</a:t>
            </a:r>
            <a:endParaRPr lang="ja-JP" altLang="en-US"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企画</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　府</a:t>
            </a:r>
            <a:r>
              <a:rPr lang="ja-JP" altLang="en-US" sz="1050" dirty="0">
                <a:latin typeface="Meiryo UI" panose="020B0604030504040204" pitchFamily="50" charset="-128"/>
                <a:ea typeface="Meiryo UI" panose="020B0604030504040204" pitchFamily="50" charset="-128"/>
              </a:rPr>
              <a:t>市文化事業に対する提言等</a:t>
            </a:r>
          </a:p>
          <a:p>
            <a:r>
              <a:rPr lang="ja-JP" altLang="en-US" sz="1050" dirty="0" smtClean="0">
                <a:latin typeface="Meiryo UI" panose="020B0604030504040204" pitchFamily="50" charset="-128"/>
                <a:ea typeface="Meiryo UI" panose="020B0604030504040204" pitchFamily="50" charset="-128"/>
              </a:rPr>
              <a:t>　　　　　　　　　　（ワッハ</a:t>
            </a:r>
            <a:r>
              <a:rPr lang="ja-JP" altLang="en-US" sz="1050" dirty="0">
                <a:latin typeface="Meiryo UI" panose="020B0604030504040204" pitchFamily="50" charset="-128"/>
                <a:ea typeface="Meiryo UI" panose="020B0604030504040204" pitchFamily="50" charset="-128"/>
              </a:rPr>
              <a:t>上方や文楽振興のあり方、芸術文化魅力</a:t>
            </a:r>
            <a:r>
              <a:rPr lang="ja-JP" altLang="en-US" sz="1050" dirty="0" smtClean="0">
                <a:latin typeface="Meiryo UI" panose="020B0604030504040204" pitchFamily="50" charset="-128"/>
                <a:ea typeface="Meiryo UI" panose="020B0604030504040204" pitchFamily="50" charset="-128"/>
              </a:rPr>
              <a:t>育成プロジェクト</a:t>
            </a:r>
            <a:r>
              <a:rPr lang="ja-JP" altLang="en-US" sz="1050"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　芸術</a:t>
            </a:r>
            <a:r>
              <a:rPr lang="ja-JP" altLang="en-US" sz="1050" dirty="0">
                <a:latin typeface="Meiryo UI" panose="020B0604030504040204" pitchFamily="50" charset="-128"/>
                <a:ea typeface="Meiryo UI" panose="020B0604030504040204" pitchFamily="50" charset="-128"/>
              </a:rPr>
              <a:t>文化魅力育成</a:t>
            </a:r>
            <a:r>
              <a:rPr lang="ja-JP" altLang="en-US" sz="1050" dirty="0" smtClean="0">
                <a:latin typeface="Meiryo UI" panose="020B0604030504040204" pitchFamily="50" charset="-128"/>
                <a:ea typeface="Meiryo UI" panose="020B0604030504040204" pitchFamily="50" charset="-128"/>
              </a:rPr>
              <a:t>プロジェクトのサポート　等</a:t>
            </a:r>
            <a:endParaRPr lang="ja-JP" altLang="en-US" sz="1050" dirty="0">
              <a:latin typeface="Meiryo UI" panose="020B0604030504040204" pitchFamily="50" charset="-128"/>
              <a:ea typeface="Meiryo UI" panose="020B0604030504040204" pitchFamily="50" charset="-128"/>
            </a:endParaRPr>
          </a:p>
        </p:txBody>
      </p:sp>
      <p:sp>
        <p:nvSpPr>
          <p:cNvPr id="27" name="正方形/長方形 26"/>
          <p:cNvSpPr/>
          <p:nvPr/>
        </p:nvSpPr>
        <p:spPr>
          <a:xfrm>
            <a:off x="4644106" y="5301208"/>
            <a:ext cx="4334334" cy="1596197"/>
          </a:xfrm>
          <a:prstGeom prst="rect">
            <a:avLst/>
          </a:prstGeom>
        </p:spPr>
        <p:txBody>
          <a:bodyPr wrap="square" lIns="36000" tIns="36000" rIns="36000" bIns="36000">
            <a:spAutoFit/>
          </a:bodyPr>
          <a:lstStyle/>
          <a:p>
            <a:r>
              <a:rPr lang="ja-JP" altLang="en-US" sz="1100" b="1" dirty="0">
                <a:latin typeface="Meiryo UI" panose="020B0604030504040204" pitchFamily="50" charset="-128"/>
                <a:ea typeface="Meiryo UI" panose="020B0604030504040204" pitchFamily="50" charset="-128"/>
              </a:rPr>
              <a:t>③</a:t>
            </a:r>
            <a:r>
              <a:rPr lang="ja-JP" altLang="en-US" sz="1100" b="1" dirty="0" smtClean="0">
                <a:latin typeface="Meiryo UI" panose="020B0604030504040204" pitchFamily="50" charset="-128"/>
                <a:ea typeface="Meiryo UI" panose="020B0604030504040204" pitchFamily="50" charset="-128"/>
              </a:rPr>
              <a:t>大阪観光局</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（事業規模　</a:t>
            </a:r>
            <a:r>
              <a:rPr lang="en-US" altLang="ja-JP" sz="1100" b="1" dirty="0" smtClean="0">
                <a:latin typeface="Meiryo UI" panose="020B0604030504040204" pitchFamily="50" charset="-128"/>
                <a:ea typeface="Meiryo UI" panose="020B0604030504040204" pitchFamily="50" charset="-128"/>
              </a:rPr>
              <a:t>11.8</a:t>
            </a:r>
            <a:r>
              <a:rPr lang="ja-JP" altLang="en-US" sz="1100" b="1" dirty="0" smtClean="0">
                <a:latin typeface="Meiryo UI" panose="020B0604030504040204" pitchFamily="50" charset="-128"/>
                <a:ea typeface="Meiryo UI" panose="020B0604030504040204" pitchFamily="50" charset="-128"/>
              </a:rPr>
              <a:t>憶円（府市分担金：各</a:t>
            </a:r>
            <a:r>
              <a:rPr lang="en-US" altLang="ja-JP" sz="1100" b="1" dirty="0" smtClean="0">
                <a:latin typeface="Meiryo UI" panose="020B0604030504040204" pitchFamily="50" charset="-128"/>
                <a:ea typeface="Meiryo UI" panose="020B0604030504040204" pitchFamily="50" charset="-128"/>
              </a:rPr>
              <a:t>3.2</a:t>
            </a:r>
            <a:r>
              <a:rPr lang="ja-JP" altLang="en-US" sz="1100" b="1" dirty="0" smtClean="0">
                <a:latin typeface="Meiryo UI" panose="020B0604030504040204" pitchFamily="50" charset="-128"/>
                <a:ea typeface="Meiryo UI" panose="020B0604030504040204" pitchFamily="50" charset="-128"/>
              </a:rPr>
              <a:t>億</a:t>
            </a:r>
            <a:r>
              <a:rPr lang="ja-JP" altLang="en-US" sz="1100" b="1" dirty="0">
                <a:latin typeface="Meiryo UI" panose="020B0604030504040204" pitchFamily="50" charset="-128"/>
                <a:ea typeface="Meiryo UI" panose="020B0604030504040204" pitchFamily="50" charset="-128"/>
              </a:rPr>
              <a:t>円</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2017</a:t>
            </a:r>
            <a:r>
              <a:rPr lang="ja-JP" altLang="en-US" sz="1100" b="1" dirty="0" smtClean="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主な取組み≫</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➣梅田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・難波の観光案内所の運営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（利用者</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うち外国人：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万人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」の整備促進</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（府内設置機器数：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6,299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箇所（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➣外国人夜間動向調査、市場別ニーズ調査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」ブランディング構築（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食・スポーツ・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ウェルネス</a:t>
            </a:r>
            <a:r>
              <a:rPr lang="ja-JP" altLang="en-US" sz="1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376</a:t>
            </a:fld>
            <a:endParaRPr lang="ja-JP" altLang="en-US"/>
          </a:p>
        </p:txBody>
      </p:sp>
    </p:spTree>
    <p:extLst>
      <p:ext uri="{BB962C8B-B14F-4D97-AF65-F5344CB8AC3E}">
        <p14:creationId xmlns:p14="http://schemas.microsoft.com/office/powerpoint/2010/main" val="107314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739" y="44624"/>
            <a:ext cx="6743185"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（参考）府内市町村の現状と種別　　</a:t>
            </a:r>
            <a:r>
              <a:rPr lang="en-US" altLang="zh-TW" sz="1600" dirty="0" smtClean="0">
                <a:latin typeface="Meiryo UI" panose="020B0604030504040204" pitchFamily="50" charset="-128"/>
                <a:ea typeface="Meiryo UI" panose="020B0604030504040204" pitchFamily="50" charset="-128"/>
              </a:rPr>
              <a:t>2018</a:t>
            </a:r>
            <a:r>
              <a:rPr lang="zh-TW" altLang="en-US" sz="1600" dirty="0">
                <a:latin typeface="Meiryo UI" panose="020B0604030504040204" pitchFamily="50" charset="-128"/>
                <a:ea typeface="Meiryo UI" panose="020B0604030504040204" pitchFamily="50" charset="-128"/>
              </a:rPr>
              <a:t>年</a:t>
            </a:r>
            <a:r>
              <a:rPr lang="en-US" altLang="zh-TW" sz="1600" dirty="0">
                <a:latin typeface="Meiryo UI" panose="020B0604030504040204" pitchFamily="50" charset="-128"/>
                <a:ea typeface="Meiryo UI" panose="020B0604030504040204" pitchFamily="50" charset="-128"/>
              </a:rPr>
              <a:t>4</a:t>
            </a:r>
            <a:r>
              <a:rPr lang="zh-TW" altLang="en-US" sz="1600" dirty="0">
                <a:latin typeface="Meiryo UI" panose="020B0604030504040204" pitchFamily="50" charset="-128"/>
                <a:ea typeface="Meiryo UI" panose="020B0604030504040204" pitchFamily="50" charset="-128"/>
              </a:rPr>
              <a:t>月</a:t>
            </a:r>
            <a:r>
              <a:rPr lang="en-US" altLang="zh-TW" sz="1600" dirty="0">
                <a:latin typeface="Meiryo UI" panose="020B0604030504040204" pitchFamily="50" charset="-128"/>
                <a:ea typeface="Meiryo UI" panose="020B0604030504040204" pitchFamily="50" charset="-128"/>
              </a:rPr>
              <a:t>1</a:t>
            </a:r>
            <a:r>
              <a:rPr lang="zh-TW" altLang="en-US" sz="1600" dirty="0">
                <a:latin typeface="Meiryo UI" panose="020B0604030504040204" pitchFamily="50" charset="-128"/>
                <a:ea typeface="Meiryo UI" panose="020B0604030504040204" pitchFamily="50" charset="-128"/>
              </a:rPr>
              <a:t>日</a:t>
            </a:r>
            <a:r>
              <a:rPr lang="zh-TW" altLang="en-US" sz="1600" dirty="0" smtClean="0">
                <a:latin typeface="Meiryo UI" panose="020B0604030504040204" pitchFamily="50" charset="-128"/>
                <a:ea typeface="Meiryo UI" panose="020B0604030504040204" pitchFamily="50" charset="-128"/>
              </a:rPr>
              <a:t>現在</a:t>
            </a:r>
            <a:endParaRPr lang="zh-TW"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a:stretch>
            <a:fillRect/>
          </a:stretch>
        </p:blipFill>
        <p:spPr>
          <a:xfrm>
            <a:off x="272130" y="622853"/>
            <a:ext cx="4501647" cy="6133162"/>
          </a:xfrm>
          <a:prstGeom prst="rect">
            <a:avLst/>
          </a:prstGeom>
        </p:spPr>
      </p:pic>
      <p:pic>
        <p:nvPicPr>
          <p:cNvPr id="8" name="図 7"/>
          <p:cNvPicPr>
            <a:picLocks noChangeAspect="1"/>
          </p:cNvPicPr>
          <p:nvPr/>
        </p:nvPicPr>
        <p:blipFill>
          <a:blip r:embed="rId4"/>
          <a:stretch>
            <a:fillRect/>
          </a:stretch>
        </p:blipFill>
        <p:spPr>
          <a:xfrm>
            <a:off x="513577" y="2880818"/>
            <a:ext cx="1293945" cy="781689"/>
          </a:xfrm>
          <a:prstGeom prst="rect">
            <a:avLst/>
          </a:prstGeom>
        </p:spPr>
      </p:pic>
      <p:pic>
        <p:nvPicPr>
          <p:cNvPr id="5" name="図 4"/>
          <p:cNvPicPr>
            <a:picLocks noChangeAspect="1"/>
          </p:cNvPicPr>
          <p:nvPr/>
        </p:nvPicPr>
        <p:blipFill>
          <a:blip r:embed="rId5"/>
          <a:stretch>
            <a:fillRect/>
          </a:stretch>
        </p:blipFill>
        <p:spPr>
          <a:xfrm>
            <a:off x="5233783" y="959899"/>
            <a:ext cx="3382184" cy="5244491"/>
          </a:xfrm>
          <a:prstGeom prst="rect">
            <a:avLst/>
          </a:prstGeom>
        </p:spPr>
      </p:pic>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341</a:t>
            </a:fld>
            <a:endParaRPr lang="ja-JP" altLang="en-US"/>
          </a:p>
        </p:txBody>
      </p:sp>
    </p:spTree>
    <p:extLst>
      <p:ext uri="{BB962C8B-B14F-4D97-AF65-F5344CB8AC3E}">
        <p14:creationId xmlns:p14="http://schemas.microsoft.com/office/powerpoint/2010/main" val="768181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nvPr>
        </p:nvGraphicFramePr>
        <p:xfrm>
          <a:off x="271952" y="1988840"/>
          <a:ext cx="8620524" cy="4240859"/>
        </p:xfrm>
        <a:graphic>
          <a:graphicData uri="http://schemas.openxmlformats.org/drawingml/2006/table">
            <a:tbl>
              <a:tblPr firstRow="1" bandRow="1">
                <a:tableStyleId>{5940675A-B579-460E-94D1-54222C63F5DA}</a:tableStyleId>
              </a:tblPr>
              <a:tblGrid>
                <a:gridCol w="957836">
                  <a:extLst>
                    <a:ext uri="{9D8B030D-6E8A-4147-A177-3AD203B41FA5}">
                      <a16:colId xmlns:a16="http://schemas.microsoft.com/office/drawing/2014/main" xmlns="" val="20000"/>
                    </a:ext>
                  </a:extLst>
                </a:gridCol>
                <a:gridCol w="957836">
                  <a:extLst>
                    <a:ext uri="{9D8B030D-6E8A-4147-A177-3AD203B41FA5}">
                      <a16:colId xmlns:a16="http://schemas.microsoft.com/office/drawing/2014/main" xmlns="" val="20001"/>
                    </a:ext>
                  </a:extLst>
                </a:gridCol>
                <a:gridCol w="957836">
                  <a:extLst>
                    <a:ext uri="{9D8B030D-6E8A-4147-A177-3AD203B41FA5}">
                      <a16:colId xmlns:a16="http://schemas.microsoft.com/office/drawing/2014/main" xmlns="" val="20002"/>
                    </a:ext>
                  </a:extLst>
                </a:gridCol>
                <a:gridCol w="957836">
                  <a:extLst>
                    <a:ext uri="{9D8B030D-6E8A-4147-A177-3AD203B41FA5}">
                      <a16:colId xmlns:a16="http://schemas.microsoft.com/office/drawing/2014/main" xmlns="" val="20003"/>
                    </a:ext>
                  </a:extLst>
                </a:gridCol>
                <a:gridCol w="957836">
                  <a:extLst>
                    <a:ext uri="{9D8B030D-6E8A-4147-A177-3AD203B41FA5}">
                      <a16:colId xmlns:a16="http://schemas.microsoft.com/office/drawing/2014/main" xmlns="" val="20004"/>
                    </a:ext>
                  </a:extLst>
                </a:gridCol>
                <a:gridCol w="957836">
                  <a:extLst>
                    <a:ext uri="{9D8B030D-6E8A-4147-A177-3AD203B41FA5}">
                      <a16:colId xmlns:a16="http://schemas.microsoft.com/office/drawing/2014/main" xmlns="" val="20005"/>
                    </a:ext>
                  </a:extLst>
                </a:gridCol>
                <a:gridCol w="957836">
                  <a:extLst>
                    <a:ext uri="{9D8B030D-6E8A-4147-A177-3AD203B41FA5}">
                      <a16:colId xmlns:a16="http://schemas.microsoft.com/office/drawing/2014/main" xmlns="" val="20006"/>
                    </a:ext>
                  </a:extLst>
                </a:gridCol>
                <a:gridCol w="957836">
                  <a:extLst>
                    <a:ext uri="{9D8B030D-6E8A-4147-A177-3AD203B41FA5}">
                      <a16:colId xmlns:a16="http://schemas.microsoft.com/office/drawing/2014/main" xmlns="" val="20007"/>
                    </a:ext>
                  </a:extLst>
                </a:gridCol>
                <a:gridCol w="957836">
                  <a:extLst>
                    <a:ext uri="{9D8B030D-6E8A-4147-A177-3AD203B41FA5}">
                      <a16:colId xmlns:a16="http://schemas.microsoft.com/office/drawing/2014/main" xmlns="" val="20008"/>
                    </a:ext>
                  </a:extLst>
                </a:gridCol>
              </a:tblGrid>
              <a:tr h="262426">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solidFill>
                      <a:schemeClr val="accent6">
                        <a:lumMod val="20000"/>
                        <a:lumOff val="80000"/>
                      </a:schemeClr>
                    </a:solid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10000"/>
                  </a:ext>
                </a:extLst>
              </a:tr>
              <a:tr h="3925019">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xmlns="" val="10001"/>
                  </a:ext>
                </a:extLst>
              </a:tr>
            </a:tbl>
          </a:graphicData>
        </a:graphic>
      </p:graphicFrame>
      <p:sp>
        <p:nvSpPr>
          <p:cNvPr id="27" name="正方形/長方形 26"/>
          <p:cNvSpPr/>
          <p:nvPr/>
        </p:nvSpPr>
        <p:spPr>
          <a:xfrm>
            <a:off x="467544" y="571212"/>
            <a:ext cx="8208912" cy="1219171"/>
          </a:xfrm>
          <a:prstGeom prst="rect">
            <a:avLst/>
          </a:prstGeom>
        </p:spPr>
        <p:txBody>
          <a:bodyPr wrap="square" lIns="36000" tIns="36000" rIns="36000" bIns="36000">
            <a:spAutoFit/>
          </a:bodyPr>
          <a:lstStyle/>
          <a:p>
            <a:pPr>
              <a:defRPr/>
            </a:pPr>
            <a:r>
              <a:rPr lang="ja-JP" altLang="en-US" sz="1400" b="1" dirty="0" smtClean="0">
                <a:solidFill>
                  <a:prstClr val="black"/>
                </a:solidFill>
                <a:latin typeface="Meiryo UI" pitchFamily="50" charset="-128"/>
                <a:ea typeface="Meiryo UI" pitchFamily="50" charset="-128"/>
                <a:cs typeface="Meiryo UI" pitchFamily="50" charset="-128"/>
              </a:rPr>
              <a:t>１）大阪府市統合本部（</a:t>
            </a:r>
            <a:r>
              <a:rPr lang="en-US" altLang="ja-JP" sz="1400" b="1" dirty="0" smtClean="0">
                <a:solidFill>
                  <a:prstClr val="black"/>
                </a:solidFill>
                <a:latin typeface="Meiryo UI" pitchFamily="50" charset="-128"/>
                <a:ea typeface="Meiryo UI" pitchFamily="50" charset="-128"/>
                <a:cs typeface="Meiryo UI" pitchFamily="50" charset="-128"/>
              </a:rPr>
              <a:t>2011</a:t>
            </a:r>
            <a:r>
              <a:rPr lang="ja-JP" altLang="en-US" sz="1400" b="1" dirty="0" smtClean="0">
                <a:solidFill>
                  <a:prstClr val="black"/>
                </a:solidFill>
                <a:latin typeface="Meiryo UI" pitchFamily="50" charset="-128"/>
                <a:ea typeface="Meiryo UI" pitchFamily="50" charset="-128"/>
                <a:cs typeface="Meiryo UI" pitchFamily="50" charset="-128"/>
              </a:rPr>
              <a:t>年～</a:t>
            </a:r>
            <a:r>
              <a:rPr lang="en-US" altLang="ja-JP" sz="1400" b="1" dirty="0" smtClean="0">
                <a:solidFill>
                  <a:prstClr val="black"/>
                </a:solidFill>
                <a:latin typeface="Meiryo UI" pitchFamily="50" charset="-128"/>
                <a:ea typeface="Meiryo UI" pitchFamily="50" charset="-128"/>
                <a:cs typeface="Meiryo UI" pitchFamily="50" charset="-128"/>
              </a:rPr>
              <a:t>2015</a:t>
            </a:r>
            <a:r>
              <a:rPr lang="ja-JP" altLang="en-US" sz="1400" b="1" dirty="0" smtClean="0">
                <a:solidFill>
                  <a:prstClr val="black"/>
                </a:solidFill>
                <a:latin typeface="Meiryo UI" pitchFamily="50" charset="-128"/>
                <a:ea typeface="Meiryo UI" pitchFamily="50" charset="-128"/>
                <a:cs typeface="Meiryo UI" pitchFamily="50" charset="-128"/>
              </a:rPr>
              <a:t>年）</a:t>
            </a:r>
            <a:endParaRPr lang="en-US" altLang="ja-JP" sz="1400" b="1"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200" dirty="0" smtClean="0">
                <a:solidFill>
                  <a:prstClr val="black"/>
                </a:solidFill>
                <a:latin typeface="Meiryo UI" pitchFamily="50" charset="-128"/>
                <a:ea typeface="Meiryo UI" pitchFamily="50" charset="-128"/>
                <a:cs typeface="Meiryo UI" pitchFamily="50" charset="-128"/>
              </a:rPr>
              <a:t>大阪</a:t>
            </a:r>
            <a:r>
              <a:rPr lang="ja-JP" altLang="en-US" sz="1200" dirty="0">
                <a:solidFill>
                  <a:prstClr val="black"/>
                </a:solidFill>
                <a:latin typeface="Meiryo UI" pitchFamily="50" charset="-128"/>
                <a:ea typeface="Meiryo UI" pitchFamily="50" charset="-128"/>
                <a:cs typeface="Meiryo UI" pitchFamily="50" charset="-128"/>
              </a:rPr>
              <a:t>トータルでの全体最適化を図るため</a:t>
            </a:r>
            <a:r>
              <a:rPr lang="ja-JP" altLang="en-US" sz="1200" dirty="0" smtClean="0">
                <a:solidFill>
                  <a:prstClr val="black"/>
                </a:solidFill>
                <a:latin typeface="Meiryo UI" pitchFamily="50" charset="-128"/>
                <a:ea typeface="Meiryo UI" pitchFamily="50" charset="-128"/>
                <a:cs typeface="Meiryo UI" pitchFamily="50" charset="-128"/>
              </a:rPr>
              <a:t>、広域</a:t>
            </a:r>
            <a:r>
              <a:rPr lang="ja-JP" altLang="en-US" sz="1200" dirty="0">
                <a:solidFill>
                  <a:prstClr val="black"/>
                </a:solidFill>
                <a:latin typeface="Meiryo UI" pitchFamily="50" charset="-128"/>
                <a:ea typeface="Meiryo UI" pitchFamily="50" charset="-128"/>
                <a:cs typeface="Meiryo UI" pitchFamily="50" charset="-128"/>
              </a:rPr>
              <a:t>行政の一元化や二重行政の見直しの観点から</a:t>
            </a:r>
            <a:r>
              <a:rPr lang="ja-JP" altLang="en-US" sz="1200" dirty="0" smtClean="0">
                <a:solidFill>
                  <a:prstClr val="black"/>
                </a:solidFill>
                <a:latin typeface="Meiryo UI" pitchFamily="50" charset="-128"/>
                <a:ea typeface="Meiryo UI" pitchFamily="50" charset="-128"/>
                <a:cs typeface="Meiryo UI" pitchFamily="50" charset="-128"/>
              </a:rPr>
              <a:t>、①経営</a:t>
            </a:r>
            <a:r>
              <a:rPr lang="ja-JP" altLang="en-US" sz="1200" dirty="0">
                <a:solidFill>
                  <a:prstClr val="black"/>
                </a:solidFill>
                <a:latin typeface="Meiryo UI" pitchFamily="50" charset="-128"/>
                <a:ea typeface="Meiryo UI" pitchFamily="50" charset="-128"/>
                <a:cs typeface="Meiryo UI" pitchFamily="50" charset="-128"/>
              </a:rPr>
              <a:t>形態の見直しを検討する</a:t>
            </a:r>
            <a:r>
              <a:rPr lang="ja-JP" altLang="en-US" sz="1200" dirty="0" smtClean="0">
                <a:solidFill>
                  <a:prstClr val="black"/>
                </a:solidFill>
                <a:latin typeface="Meiryo UI" pitchFamily="50" charset="-128"/>
                <a:ea typeface="Meiryo UI" pitchFamily="50" charset="-128"/>
                <a:cs typeface="Meiryo UI" pitchFamily="50" charset="-128"/>
              </a:rPr>
              <a:t>もの</a:t>
            </a:r>
            <a:r>
              <a:rPr lang="en-US" altLang="ja-JP" sz="1200" dirty="0" smtClean="0">
                <a:solidFill>
                  <a:prstClr val="black"/>
                </a:solidFill>
                <a:latin typeface="Meiryo UI" pitchFamily="50" charset="-128"/>
                <a:ea typeface="Meiryo UI" pitchFamily="50" charset="-128"/>
                <a:cs typeface="Meiryo UI" pitchFamily="50" charset="-128"/>
              </a:rPr>
              <a:t>13</a:t>
            </a:r>
            <a:r>
              <a:rPr lang="ja-JP" altLang="en-US" sz="1200" dirty="0">
                <a:solidFill>
                  <a:prstClr val="black"/>
                </a:solidFill>
                <a:latin typeface="Meiryo UI" pitchFamily="50" charset="-128"/>
                <a:ea typeface="Meiryo UI" pitchFamily="50" charset="-128"/>
                <a:cs typeface="Meiryo UI" pitchFamily="50" charset="-128"/>
              </a:rPr>
              <a:t>事業</a:t>
            </a:r>
            <a:r>
              <a:rPr lang="ja-JP" altLang="en-US" sz="1200" dirty="0" smtClean="0">
                <a:solidFill>
                  <a:prstClr val="black"/>
                </a:solidFill>
                <a:latin typeface="Meiryo UI" pitchFamily="50" charset="-128"/>
                <a:ea typeface="Meiryo UI" pitchFamily="50" charset="-128"/>
                <a:cs typeface="Meiryo UI" pitchFamily="50" charset="-128"/>
              </a:rPr>
              <a:t>（Ａ項目）、②類似</a:t>
            </a:r>
            <a:r>
              <a:rPr lang="ja-JP" altLang="en-US" sz="1200" dirty="0">
                <a:solidFill>
                  <a:prstClr val="black"/>
                </a:solidFill>
                <a:latin typeface="Meiryo UI" pitchFamily="50" charset="-128"/>
                <a:ea typeface="Meiryo UI" pitchFamily="50" charset="-128"/>
                <a:cs typeface="Meiryo UI" pitchFamily="50" charset="-128"/>
              </a:rPr>
              <a:t>重複している行政</a:t>
            </a:r>
            <a:r>
              <a:rPr lang="ja-JP" altLang="en-US" sz="1200" dirty="0" smtClean="0">
                <a:solidFill>
                  <a:prstClr val="black"/>
                </a:solidFill>
                <a:latin typeface="Meiryo UI" pitchFamily="50" charset="-128"/>
                <a:ea typeface="Meiryo UI" pitchFamily="50" charset="-128"/>
                <a:cs typeface="Meiryo UI" pitchFamily="50" charset="-128"/>
              </a:rPr>
              <a:t>サービス</a:t>
            </a:r>
            <a:r>
              <a:rPr lang="en-US" altLang="ja-JP" sz="1200" dirty="0" smtClean="0">
                <a:solidFill>
                  <a:prstClr val="black"/>
                </a:solidFill>
                <a:latin typeface="Meiryo UI" pitchFamily="50" charset="-128"/>
                <a:ea typeface="Meiryo UI" pitchFamily="50" charset="-128"/>
                <a:cs typeface="Meiryo UI" pitchFamily="50" charset="-128"/>
              </a:rPr>
              <a:t>22</a:t>
            </a:r>
            <a:r>
              <a:rPr lang="ja-JP" altLang="en-US" sz="1200" dirty="0">
                <a:solidFill>
                  <a:prstClr val="black"/>
                </a:solidFill>
                <a:latin typeface="Meiryo UI" pitchFamily="50" charset="-128"/>
                <a:ea typeface="Meiryo UI" pitchFamily="50" charset="-128"/>
                <a:cs typeface="Meiryo UI" pitchFamily="50" charset="-128"/>
              </a:rPr>
              <a:t>事業</a:t>
            </a:r>
            <a:r>
              <a:rPr lang="ja-JP" altLang="en-US" sz="1200" dirty="0" smtClean="0">
                <a:solidFill>
                  <a:prstClr val="black"/>
                </a:solidFill>
                <a:latin typeface="Meiryo UI" pitchFamily="50" charset="-128"/>
                <a:ea typeface="Meiryo UI" pitchFamily="50" charset="-128"/>
                <a:cs typeface="Meiryo UI" pitchFamily="50" charset="-128"/>
              </a:rPr>
              <a:t>（Ｂ項目）を抽出</a:t>
            </a:r>
            <a:r>
              <a:rPr lang="ja-JP" altLang="en-US" sz="1200" dirty="0">
                <a:solidFill>
                  <a:prstClr val="black"/>
                </a:solidFill>
                <a:latin typeface="Meiryo UI" pitchFamily="50" charset="-128"/>
                <a:ea typeface="Meiryo UI" pitchFamily="50" charset="-128"/>
                <a:cs typeface="Meiryo UI" pitchFamily="50" charset="-128"/>
              </a:rPr>
              <a:t>し</a:t>
            </a:r>
            <a:r>
              <a:rPr lang="ja-JP" altLang="en-US" sz="1200" dirty="0" smtClean="0">
                <a:solidFill>
                  <a:prstClr val="black"/>
                </a:solidFill>
                <a:latin typeface="Meiryo UI" pitchFamily="50" charset="-128"/>
                <a:ea typeface="Meiryo UI" pitchFamily="50" charset="-128"/>
                <a:cs typeface="Meiryo UI" pitchFamily="50" charset="-128"/>
              </a:rPr>
              <a:t>、タスクフォースを組成して府市で検討、実現</a:t>
            </a:r>
            <a:endParaRPr lang="en-US" altLang="ja-JP" sz="1200" dirty="0" smtClean="0">
              <a:solidFill>
                <a:prstClr val="black"/>
              </a:solidFill>
              <a:latin typeface="Meiryo UI" pitchFamily="50" charset="-128"/>
              <a:ea typeface="Meiryo UI" pitchFamily="50" charset="-128"/>
              <a:cs typeface="Meiryo UI" pitchFamily="50" charset="-128"/>
            </a:endParaRPr>
          </a:p>
          <a:p>
            <a:pPr>
              <a:defRPr/>
            </a:pPr>
            <a:endParaRPr lang="en-US" altLang="ja-JP" sz="1050" dirty="0" smtClean="0">
              <a:solidFill>
                <a:prstClr val="black"/>
              </a:solidFill>
              <a:latin typeface="Meiryo UI" pitchFamily="50" charset="-128"/>
              <a:ea typeface="Meiryo UI" pitchFamily="50" charset="-128"/>
              <a:cs typeface="Meiryo UI" pitchFamily="50" charset="-128"/>
            </a:endParaRPr>
          </a:p>
          <a:p>
            <a:pPr>
              <a:defRPr/>
            </a:pPr>
            <a:r>
              <a:rPr lang="ja-JP" altLang="en-US" sz="1400" b="1" dirty="0" smtClean="0">
                <a:solidFill>
                  <a:prstClr val="black"/>
                </a:solidFill>
                <a:latin typeface="Meiryo UI" pitchFamily="50" charset="-128"/>
                <a:ea typeface="Meiryo UI" pitchFamily="50" charset="-128"/>
                <a:cs typeface="Meiryo UI" pitchFamily="50" charset="-128"/>
              </a:rPr>
              <a:t>２）副首都推進本部会議（</a:t>
            </a:r>
            <a:r>
              <a:rPr lang="en-US" altLang="ja-JP" sz="1400" b="1" dirty="0" smtClean="0">
                <a:solidFill>
                  <a:prstClr val="black"/>
                </a:solidFill>
                <a:latin typeface="Meiryo UI" pitchFamily="50" charset="-128"/>
                <a:ea typeface="Meiryo UI" pitchFamily="50" charset="-128"/>
                <a:cs typeface="Meiryo UI" pitchFamily="50" charset="-128"/>
              </a:rPr>
              <a:t>2015</a:t>
            </a:r>
            <a:r>
              <a:rPr lang="ja-JP" altLang="en-US" sz="1400" b="1" dirty="0" smtClean="0">
                <a:solidFill>
                  <a:prstClr val="black"/>
                </a:solidFill>
                <a:latin typeface="Meiryo UI" pitchFamily="50" charset="-128"/>
                <a:ea typeface="Meiryo UI" pitchFamily="50" charset="-128"/>
                <a:cs typeface="Meiryo UI" pitchFamily="50" charset="-128"/>
              </a:rPr>
              <a:t>年～現在）</a:t>
            </a:r>
            <a:endParaRPr lang="en-US" altLang="ja-JP" sz="1400" b="1"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200" dirty="0" smtClean="0">
                <a:solidFill>
                  <a:prstClr val="black"/>
                </a:solidFill>
                <a:latin typeface="Meiryo UI" pitchFamily="50" charset="-128"/>
                <a:ea typeface="Meiryo UI" pitchFamily="50" charset="-128"/>
                <a:cs typeface="Meiryo UI" pitchFamily="50" charset="-128"/>
              </a:rPr>
              <a:t>上記における取り組みを継承し、副首都実現に向けた都市基盤の機能強化の観点を加え、さらなる検討、実現を図っている。</a:t>
            </a:r>
            <a:endParaRPr lang="ja-JP" altLang="en-US" sz="1200" dirty="0">
              <a:solidFill>
                <a:prstClr val="black"/>
              </a:solidFill>
              <a:latin typeface="Meiryo UI" pitchFamily="50" charset="-128"/>
              <a:ea typeface="Meiryo UI" pitchFamily="50" charset="-128"/>
              <a:cs typeface="Meiryo UI" pitchFamily="50" charset="-128"/>
            </a:endParaRPr>
          </a:p>
        </p:txBody>
      </p:sp>
      <p:grpSp>
        <p:nvGrpSpPr>
          <p:cNvPr id="6" name="グループ化 5"/>
          <p:cNvGrpSpPr/>
          <p:nvPr/>
        </p:nvGrpSpPr>
        <p:grpSpPr>
          <a:xfrm>
            <a:off x="692513" y="2447273"/>
            <a:ext cx="3960000" cy="396000"/>
            <a:chOff x="692513" y="2393410"/>
            <a:chExt cx="3960000" cy="396000"/>
          </a:xfrm>
        </p:grpSpPr>
        <p:sp>
          <p:nvSpPr>
            <p:cNvPr id="21" name="ホームベース 20"/>
            <p:cNvSpPr/>
            <p:nvPr/>
          </p:nvSpPr>
          <p:spPr>
            <a:xfrm>
              <a:off x="692513" y="2393410"/>
              <a:ext cx="3960000" cy="396000"/>
            </a:xfrm>
            <a:prstGeom prst="homePlate">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8" name="テキスト ボックス 27"/>
            <p:cNvSpPr txBox="1"/>
            <p:nvPr/>
          </p:nvSpPr>
          <p:spPr>
            <a:xfrm>
              <a:off x="1912732" y="2442013"/>
              <a:ext cx="1574457" cy="284528"/>
            </a:xfrm>
            <a:prstGeom prst="rect">
              <a:avLst/>
            </a:prstGeom>
            <a:noFill/>
          </p:spPr>
          <p:txBody>
            <a:bodyPr wrap="none" lIns="68415" tIns="34208" rIns="68415" bIns="34208"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大阪府市統合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本部</a:t>
              </a:r>
            </a:p>
          </p:txBody>
        </p:sp>
      </p:grpSp>
      <p:sp>
        <p:nvSpPr>
          <p:cNvPr id="37" name="テキスト ボックス 36"/>
          <p:cNvSpPr txBox="1"/>
          <p:nvPr/>
        </p:nvSpPr>
        <p:spPr>
          <a:xfrm>
            <a:off x="240493" y="76562"/>
            <a:ext cx="790152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～検討</a:t>
            </a:r>
            <a:r>
              <a:rPr lang="ja-JP" altLang="en-US" sz="1600" dirty="0">
                <a:latin typeface="Meiryo UI" panose="020B0604030504040204" pitchFamily="50" charset="-128"/>
                <a:ea typeface="Meiryo UI" panose="020B0604030504040204" pitchFamily="50" charset="-128"/>
              </a:rPr>
              <a:t>ステージ</a:t>
            </a:r>
            <a:r>
              <a:rPr lang="ja-JP" altLang="en-US" sz="1600" dirty="0" smtClean="0">
                <a:latin typeface="Meiryo UI" panose="020B0604030504040204" pitchFamily="50" charset="-128"/>
                <a:ea typeface="Meiryo UI" panose="020B0604030504040204" pitchFamily="50" charset="-128"/>
              </a:rPr>
              <a:t>と取組み経過～</a:t>
            </a:r>
            <a:endParaRPr lang="ja-JP" altLang="en-US" sz="16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75001" y="2947879"/>
            <a:ext cx="2160000" cy="1559039"/>
          </a:xfrm>
          <a:prstGeom prst="rect">
            <a:avLst/>
          </a:prstGeom>
          <a:solidFill>
            <a:schemeClr val="bg1"/>
          </a:solidFill>
          <a:ln>
            <a:solidFill>
              <a:schemeClr val="tx1"/>
            </a:solidFill>
          </a:ln>
        </p:spPr>
        <p:txBody>
          <a:bodyPr wrap="square" lIns="72000" tIns="36000" rIns="72000" bIns="36000" anchor="ctr">
            <a:normAutofit/>
          </a:bodyPr>
          <a:lstStyle/>
          <a:p>
            <a:r>
              <a:rPr lang="zh-TW" altLang="en-US" sz="1200" b="1" dirty="0">
                <a:latin typeface="Meiryo UI" panose="020B0604030504040204" pitchFamily="50" charset="-128"/>
                <a:ea typeface="Meiryo UI" panose="020B0604030504040204" pitchFamily="50" charset="-128"/>
                <a:cs typeface="Meiryo UI" panose="020B0604030504040204" pitchFamily="50" charset="-128"/>
              </a:rPr>
              <a:t>Ａ</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項目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zh-TW"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地下鉄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、バス、水道、一般廃棄物</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、消防、病院</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・弘済院、港湾、大学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、公営</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住宅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文化</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施設、市場</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、下水道</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4765228" y="2435336"/>
            <a:ext cx="3695204" cy="396000"/>
            <a:chOff x="4765228" y="2381473"/>
            <a:chExt cx="3420000" cy="396000"/>
          </a:xfrm>
        </p:grpSpPr>
        <p:sp>
          <p:nvSpPr>
            <p:cNvPr id="22" name="山形 21"/>
            <p:cNvSpPr/>
            <p:nvPr/>
          </p:nvSpPr>
          <p:spPr>
            <a:xfrm>
              <a:off x="4765228" y="2381473"/>
              <a:ext cx="3420000" cy="396000"/>
            </a:xfrm>
            <a:prstGeom prst="chevron">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36" name="テキスト ボックス 35"/>
            <p:cNvSpPr txBox="1"/>
            <p:nvPr/>
          </p:nvSpPr>
          <p:spPr>
            <a:xfrm>
              <a:off x="5757021" y="2420888"/>
              <a:ext cx="1291033" cy="284528"/>
            </a:xfrm>
            <a:prstGeom prst="rect">
              <a:avLst/>
            </a:prstGeom>
            <a:noFill/>
          </p:spPr>
          <p:txBody>
            <a:bodyPr wrap="none" lIns="68415" tIns="34208" rIns="68415" bIns="34208"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副首都推進本部</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971600" y="4695529"/>
            <a:ext cx="2160000" cy="1440000"/>
          </a:xfrm>
          <a:prstGeom prst="rect">
            <a:avLst/>
          </a:prstGeom>
          <a:solidFill>
            <a:schemeClr val="bg1"/>
          </a:solidFill>
          <a:ln>
            <a:solidFill>
              <a:schemeClr val="tx1"/>
            </a:solidFill>
          </a:ln>
        </p:spPr>
        <p:txBody>
          <a:bodyPr wrap="square" lIns="72000" tIns="36000" rIns="72000" bIns="36000" anchor="ctr">
            <a:normAutofit/>
          </a:bodyPr>
          <a:lstStyle/>
          <a:p>
            <a:pPr font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B</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項目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200" b="1"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（類似・重複している行政サービス）</a:t>
            </a:r>
            <a:endParaRPr lang="en-US" altLang="zh-TW" sz="1050" b="1" dirty="0">
              <a:latin typeface="Meiryo UI" panose="020B0604030504040204" pitchFamily="50" charset="-128"/>
              <a:ea typeface="Meiryo UI" panose="020B0604030504040204" pitchFamily="50" charset="-128"/>
              <a:cs typeface="Meiryo UI" panose="020B0604030504040204" pitchFamily="50" charset="-128"/>
            </a:endParaRPr>
          </a:p>
          <a:p>
            <a:pPr fontAlgn="ctr"/>
            <a:endParaRPr lang="en-US" altLang="zh-TW"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出資法人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公設</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試験</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a:t>
            </a:r>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集客施設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④その他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の施設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項目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176000" y="2978807"/>
            <a:ext cx="936000" cy="580534"/>
          </a:xfrm>
          <a:prstGeom prst="rect">
            <a:avLst/>
          </a:prstGeom>
        </p:spPr>
        <p:txBody>
          <a:bodyPr wrap="square" lIns="36000" tIns="36000" rIns="36000" bIns="36000">
            <a:spAutoFit/>
          </a:bodyPr>
          <a:lstStyle/>
          <a:p>
            <a:pPr marL="171450" indent="-171450">
              <a:buFont typeface="Wingdings" panose="05000000000000000000" pitchFamily="2" charset="2"/>
              <a:buChar char="u"/>
            </a:pPr>
            <a:r>
              <a:rPr lang="ja-JP" altLang="en-US" sz="1100" b="1" dirty="0">
                <a:latin typeface="Meiryo UI" pitchFamily="50" charset="-128"/>
                <a:ea typeface="Meiryo UI" pitchFamily="50" charset="-128"/>
                <a:cs typeface="Meiryo UI" pitchFamily="50" charset="-128"/>
              </a:rPr>
              <a:t>消防学校</a:t>
            </a:r>
            <a:r>
              <a:rPr lang="ja-JP" altLang="en-US" sz="1100" b="1" dirty="0" smtClean="0">
                <a:latin typeface="Meiryo UI" pitchFamily="50" charset="-128"/>
                <a:ea typeface="Meiryo UI" pitchFamily="50" charset="-128"/>
                <a:cs typeface="Meiryo UI" pitchFamily="50" charset="-128"/>
              </a:rPr>
              <a:t>の一体的運用</a:t>
            </a:r>
            <a:endParaRPr lang="en-US" altLang="ja-JP" sz="1100" b="1" dirty="0">
              <a:latin typeface="Meiryo UI" pitchFamily="50" charset="-128"/>
              <a:ea typeface="Meiryo UI" pitchFamily="50" charset="-128"/>
              <a:cs typeface="Meiryo UI" pitchFamily="50" charset="-128"/>
            </a:endParaRPr>
          </a:p>
        </p:txBody>
      </p:sp>
      <p:sp>
        <p:nvSpPr>
          <p:cNvPr id="40" name="正方形/長方形 39"/>
          <p:cNvSpPr/>
          <p:nvPr/>
        </p:nvSpPr>
        <p:spPr>
          <a:xfrm>
            <a:off x="3131702" y="4779007"/>
            <a:ext cx="972000" cy="411257"/>
          </a:xfrm>
          <a:prstGeom prst="rect">
            <a:avLst/>
          </a:prstGeom>
        </p:spPr>
        <p:txBody>
          <a:bodyPr wrap="square" lIns="36000" tIns="36000" rIns="36000" bIns="36000">
            <a:spAutoFit/>
          </a:bodyPr>
          <a:lstStyle/>
          <a:p>
            <a:pPr marL="171450" indent="-171450">
              <a:buFont typeface="Wingdings" panose="05000000000000000000" pitchFamily="2" charset="2"/>
              <a:buChar char="n"/>
            </a:pPr>
            <a:r>
              <a:rPr lang="ja-JP" altLang="en-US" sz="1100" b="1" dirty="0" smtClean="0">
                <a:latin typeface="Meiryo UI" pitchFamily="50" charset="-128"/>
                <a:ea typeface="Meiryo UI" pitchFamily="50" charset="-128"/>
                <a:cs typeface="Meiryo UI" pitchFamily="50" charset="-128"/>
              </a:rPr>
              <a:t>信用保証協会の合併</a:t>
            </a:r>
            <a:endParaRPr lang="ja-JP" altLang="en-US" sz="1100" dirty="0">
              <a:latin typeface="Meiryo UI" pitchFamily="50" charset="-128"/>
              <a:ea typeface="Meiryo UI" pitchFamily="50" charset="-128"/>
              <a:cs typeface="Meiryo UI" pitchFamily="50" charset="-128"/>
            </a:endParaRPr>
          </a:p>
        </p:txBody>
      </p:sp>
      <p:sp>
        <p:nvSpPr>
          <p:cNvPr id="41" name="正方形/長方形 40"/>
          <p:cNvSpPr/>
          <p:nvPr/>
        </p:nvSpPr>
        <p:spPr>
          <a:xfrm>
            <a:off x="4140009" y="2978807"/>
            <a:ext cx="936047" cy="411257"/>
          </a:xfrm>
          <a:prstGeom prst="rect">
            <a:avLst/>
          </a:prstGeom>
        </p:spPr>
        <p:txBody>
          <a:bodyPr wrap="square" lIns="36000" tIns="36000" rIns="36000" bIns="36000">
            <a:spAutoFit/>
          </a:bodyPr>
          <a:lstStyle/>
          <a:p>
            <a:pPr marL="171450" indent="-171450">
              <a:buFont typeface="Wingdings" panose="05000000000000000000" pitchFamily="2" charset="2"/>
              <a:buChar char="u"/>
            </a:pPr>
            <a:r>
              <a:rPr lang="ja-JP" altLang="en-US" sz="1100" b="1" dirty="0" smtClean="0">
                <a:latin typeface="Meiryo UI" pitchFamily="50" charset="-128"/>
                <a:ea typeface="Meiryo UI" pitchFamily="50" charset="-128"/>
                <a:cs typeface="Meiryo UI" pitchFamily="50" charset="-128"/>
              </a:rPr>
              <a:t>市内府営住宅の移管</a:t>
            </a:r>
            <a:endParaRPr lang="en-US" altLang="ja-JP" sz="1100" b="1" dirty="0" smtClean="0">
              <a:latin typeface="Meiryo UI" pitchFamily="50" charset="-128"/>
              <a:ea typeface="Meiryo UI" pitchFamily="50" charset="-128"/>
              <a:cs typeface="Meiryo UI" pitchFamily="50" charset="-128"/>
            </a:endParaRPr>
          </a:p>
        </p:txBody>
      </p:sp>
      <p:sp>
        <p:nvSpPr>
          <p:cNvPr id="42" name="正方形/長方形 41"/>
          <p:cNvSpPr/>
          <p:nvPr/>
        </p:nvSpPr>
        <p:spPr>
          <a:xfrm>
            <a:off x="5998287" y="4779007"/>
            <a:ext cx="936000" cy="580534"/>
          </a:xfrm>
          <a:prstGeom prst="rect">
            <a:avLst/>
          </a:prstGeom>
        </p:spPr>
        <p:txBody>
          <a:bodyPr wrap="square" lIns="36000" tIns="36000" rIns="36000" bIns="36000">
            <a:spAutoFit/>
          </a:bodyPr>
          <a:lstStyle/>
          <a:p>
            <a:pPr marL="228600" indent="-228600">
              <a:buFont typeface="Wingdings" panose="05000000000000000000" pitchFamily="2" charset="2"/>
              <a:buChar char="n"/>
            </a:pPr>
            <a:r>
              <a:rPr lang="ja-JP" altLang="en-US" sz="1100" b="1" dirty="0" smtClean="0">
                <a:latin typeface="Meiryo UI" pitchFamily="50" charset="-128"/>
                <a:ea typeface="Meiryo UI" pitchFamily="50" charset="-128"/>
                <a:cs typeface="Meiryo UI" pitchFamily="50" charset="-128"/>
              </a:rPr>
              <a:t>地方衛生研究所の統合</a:t>
            </a:r>
            <a:endParaRPr lang="ja-JP" altLang="en-US" sz="1100" dirty="0">
              <a:latin typeface="Meiryo UI" pitchFamily="50" charset="-128"/>
              <a:ea typeface="Meiryo UI" pitchFamily="50" charset="-128"/>
              <a:cs typeface="Meiryo UI" pitchFamily="50" charset="-128"/>
            </a:endParaRPr>
          </a:p>
        </p:txBody>
      </p:sp>
      <p:sp>
        <p:nvSpPr>
          <p:cNvPr id="43" name="正方形/長方形 42"/>
          <p:cNvSpPr/>
          <p:nvPr/>
        </p:nvSpPr>
        <p:spPr>
          <a:xfrm>
            <a:off x="5998287" y="5489150"/>
            <a:ext cx="936000" cy="580534"/>
          </a:xfrm>
          <a:prstGeom prst="rect">
            <a:avLst/>
          </a:prstGeom>
        </p:spPr>
        <p:txBody>
          <a:bodyPr wrap="square" lIns="36000" tIns="36000" rIns="36000" bIns="36000">
            <a:spAutoFit/>
          </a:bodyPr>
          <a:lstStyle/>
          <a:p>
            <a:pPr marL="171450" indent="-171450">
              <a:buFont typeface="Wingdings" panose="05000000000000000000" pitchFamily="2" charset="2"/>
              <a:buChar char="n"/>
            </a:pPr>
            <a:r>
              <a:rPr lang="ja-JP" altLang="en-US" sz="1100" b="1" dirty="0" smtClean="0">
                <a:latin typeface="Meiryo UI" pitchFamily="50" charset="-128"/>
                <a:ea typeface="Meiryo UI" pitchFamily="50" charset="-128"/>
                <a:cs typeface="Meiryo UI" pitchFamily="50" charset="-128"/>
              </a:rPr>
              <a:t>公設試験研究機関の統合</a:t>
            </a:r>
            <a:endParaRPr lang="ja-JP" altLang="en-US" sz="1100" dirty="0">
              <a:latin typeface="Meiryo UI" pitchFamily="50" charset="-128"/>
              <a:ea typeface="Meiryo UI" pitchFamily="50" charset="-128"/>
              <a:cs typeface="Meiryo UI" pitchFamily="50" charset="-128"/>
            </a:endParaRPr>
          </a:p>
        </p:txBody>
      </p:sp>
      <p:cxnSp>
        <p:nvCxnSpPr>
          <p:cNvPr id="8" name="直線コネクタ 7"/>
          <p:cNvCxnSpPr/>
          <p:nvPr/>
        </p:nvCxnSpPr>
        <p:spPr>
          <a:xfrm flipH="1">
            <a:off x="860199" y="2831336"/>
            <a:ext cx="3960" cy="2584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863600" y="3679154"/>
            <a:ext cx="108000" cy="3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39" idx="1"/>
          </p:cNvCxnSpPr>
          <p:nvPr/>
        </p:nvCxnSpPr>
        <p:spPr>
          <a:xfrm>
            <a:off x="857476" y="541552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5049408" y="4779007"/>
            <a:ext cx="936000" cy="580534"/>
          </a:xfrm>
          <a:prstGeom prst="rect">
            <a:avLst/>
          </a:prstGeom>
        </p:spPr>
        <p:txBody>
          <a:bodyPr wrap="square" lIns="36000" tIns="36000" rIns="36000" bIns="36000">
            <a:spAutoFit/>
          </a:bodyPr>
          <a:lstStyle/>
          <a:p>
            <a:pPr marL="228600" indent="-228600">
              <a:buFont typeface="Wingdings" panose="05000000000000000000" pitchFamily="2" charset="2"/>
              <a:buChar char="u"/>
            </a:pPr>
            <a:r>
              <a:rPr lang="ja-JP" altLang="en-US" sz="1100" b="1" dirty="0" smtClean="0">
                <a:latin typeface="Meiryo UI" pitchFamily="50" charset="-128"/>
                <a:ea typeface="Meiryo UI" pitchFamily="50" charset="-128"/>
                <a:cs typeface="Meiryo UI" pitchFamily="50" charset="-128"/>
              </a:rPr>
              <a:t>市立特別支援学校の移管</a:t>
            </a:r>
            <a:endParaRPr lang="ja-JP" altLang="en-US" sz="1100" b="1" dirty="0">
              <a:latin typeface="Meiryo UI" pitchFamily="50" charset="-128"/>
              <a:ea typeface="Meiryo UI" pitchFamily="50" charset="-128"/>
              <a:cs typeface="Meiryo UI" pitchFamily="50" charset="-128"/>
            </a:endParaRPr>
          </a:p>
        </p:txBody>
      </p:sp>
      <p:sp>
        <p:nvSpPr>
          <p:cNvPr id="70" name="正方形/長方形 69"/>
          <p:cNvSpPr/>
          <p:nvPr/>
        </p:nvSpPr>
        <p:spPr>
          <a:xfrm>
            <a:off x="6972340" y="2978807"/>
            <a:ext cx="936000" cy="580534"/>
          </a:xfrm>
          <a:prstGeom prst="rect">
            <a:avLst/>
          </a:prstGeom>
        </p:spPr>
        <p:txBody>
          <a:bodyPr wrap="square" lIns="36000" tIns="36000" rIns="36000" bIns="36000">
            <a:spAutoFit/>
          </a:bodyPr>
          <a:lstStyle/>
          <a:p>
            <a:pPr marL="171450" indent="-171450">
              <a:buFont typeface="Wingdings" panose="05000000000000000000" pitchFamily="2" charset="2"/>
              <a:buChar char="u"/>
            </a:pPr>
            <a:r>
              <a:rPr lang="ja-JP" altLang="en-US" sz="1100" b="1" dirty="0" smtClean="0">
                <a:latin typeface="Meiryo UI" pitchFamily="50" charset="-128"/>
                <a:ea typeface="Meiryo UI" pitchFamily="50" charset="-128"/>
                <a:cs typeface="Meiryo UI" pitchFamily="50" charset="-128"/>
              </a:rPr>
              <a:t>住吉母子医療センターの開院</a:t>
            </a:r>
            <a:endParaRPr lang="ja-JP" altLang="en-US" sz="1100" dirty="0">
              <a:latin typeface="Meiryo UI" pitchFamily="50" charset="-128"/>
              <a:ea typeface="Meiryo UI" pitchFamily="50" charset="-128"/>
              <a:cs typeface="Meiryo UI" pitchFamily="50" charset="-128"/>
            </a:endParaRPr>
          </a:p>
        </p:txBody>
      </p:sp>
      <p:sp>
        <p:nvSpPr>
          <p:cNvPr id="71" name="正方形/長方形 70"/>
          <p:cNvSpPr/>
          <p:nvPr/>
        </p:nvSpPr>
        <p:spPr>
          <a:xfrm>
            <a:off x="7908340" y="2978807"/>
            <a:ext cx="972000" cy="580534"/>
          </a:xfrm>
          <a:prstGeom prst="rect">
            <a:avLst/>
          </a:prstGeom>
        </p:spPr>
        <p:txBody>
          <a:bodyPr wrap="square" lIns="36000" tIns="36000" rIns="36000" bIns="36000">
            <a:spAutoFit/>
          </a:bodyPr>
          <a:lstStyle/>
          <a:p>
            <a:pPr marL="171450" indent="-171450">
              <a:buFont typeface="Wingdings" panose="05000000000000000000" pitchFamily="2" charset="2"/>
              <a:buChar char="l"/>
            </a:pPr>
            <a:r>
              <a:rPr lang="ja-JP" altLang="en-US" sz="1100" b="1" dirty="0" smtClean="0">
                <a:latin typeface="Meiryo UI" pitchFamily="50" charset="-128"/>
                <a:ea typeface="Meiryo UI" pitchFamily="50" charset="-128"/>
                <a:cs typeface="Meiryo UI" pitchFamily="50" charset="-128"/>
              </a:rPr>
              <a:t>公立大学法人の統合（予定）</a:t>
            </a:r>
            <a:endParaRPr lang="ja-JP" altLang="en-US" sz="1100" dirty="0">
              <a:latin typeface="Meiryo UI" pitchFamily="50" charset="-128"/>
              <a:ea typeface="Meiryo UI" pitchFamily="50" charset="-128"/>
              <a:cs typeface="Meiryo UI" pitchFamily="50" charset="-128"/>
            </a:endParaRPr>
          </a:p>
        </p:txBody>
      </p:sp>
      <p:sp>
        <p:nvSpPr>
          <p:cNvPr id="72" name="正方形/長方形 71"/>
          <p:cNvSpPr/>
          <p:nvPr/>
        </p:nvSpPr>
        <p:spPr>
          <a:xfrm>
            <a:off x="7961721" y="4779007"/>
            <a:ext cx="936000" cy="749812"/>
          </a:xfrm>
          <a:prstGeom prst="rect">
            <a:avLst/>
          </a:prstGeom>
        </p:spPr>
        <p:txBody>
          <a:bodyPr wrap="square" lIns="36000" tIns="36000" rIns="36000" bIns="36000">
            <a:spAutoFit/>
          </a:bodyPr>
          <a:lstStyle/>
          <a:p>
            <a:pPr marL="171450" indent="-171450">
              <a:buFont typeface="Wingdings" panose="05000000000000000000" pitchFamily="2" charset="2"/>
              <a:buChar char="l"/>
            </a:pPr>
            <a:r>
              <a:rPr lang="ja-JP" altLang="en-US" sz="1100" b="1" dirty="0" smtClean="0">
                <a:latin typeface="Meiryo UI" pitchFamily="50" charset="-128"/>
                <a:ea typeface="Meiryo UI" pitchFamily="50" charset="-128"/>
                <a:cs typeface="Meiryo UI" pitchFamily="50" charset="-128"/>
              </a:rPr>
              <a:t>中小企業支援団体の統合（予定）</a:t>
            </a:r>
            <a:endParaRPr lang="ja-JP" altLang="en-US" sz="1100" dirty="0">
              <a:latin typeface="Meiryo UI" pitchFamily="50" charset="-128"/>
              <a:ea typeface="Meiryo UI" pitchFamily="50" charset="-128"/>
              <a:cs typeface="Meiryo UI" pitchFamily="50" charset="-128"/>
            </a:endParaRPr>
          </a:p>
        </p:txBody>
      </p:sp>
      <p:sp>
        <p:nvSpPr>
          <p:cNvPr id="30" name="正方形/長方形 29"/>
          <p:cNvSpPr/>
          <p:nvPr/>
        </p:nvSpPr>
        <p:spPr>
          <a:xfrm>
            <a:off x="5985408" y="3785151"/>
            <a:ext cx="979538" cy="411257"/>
          </a:xfrm>
          <a:prstGeom prst="rect">
            <a:avLst/>
          </a:prstGeom>
        </p:spPr>
        <p:txBody>
          <a:bodyPr wrap="square" lIns="36000" tIns="36000" rIns="36000" bIns="36000">
            <a:spAutoFit/>
          </a:bodyPr>
          <a:lstStyle/>
          <a:p>
            <a:pPr marL="171450" indent="-171450">
              <a:buFont typeface="Wingdings" panose="05000000000000000000" pitchFamily="2" charset="2"/>
              <a:buChar char="p"/>
            </a:pPr>
            <a:r>
              <a:rPr lang="ja-JP" altLang="en-US" sz="1100" b="1" dirty="0" smtClean="0">
                <a:latin typeface="Meiryo UI" pitchFamily="50" charset="-128"/>
                <a:ea typeface="Meiryo UI" pitchFamily="50" charset="-128"/>
                <a:cs typeface="Meiryo UI" pitchFamily="50" charset="-128"/>
              </a:rPr>
              <a:t>消防</a:t>
            </a:r>
            <a:r>
              <a:rPr lang="ja-JP" altLang="en-US" sz="1100" b="1" dirty="0">
                <a:latin typeface="Meiryo UI" pitchFamily="50" charset="-128"/>
                <a:ea typeface="Meiryo UI" pitchFamily="50" charset="-128"/>
                <a:cs typeface="Meiryo UI" pitchFamily="50" charset="-128"/>
              </a:rPr>
              <a:t>業務</a:t>
            </a:r>
            <a:r>
              <a:rPr lang="ja-JP" altLang="en-US" sz="1100" b="1" dirty="0" smtClean="0">
                <a:latin typeface="Meiryo UI" pitchFamily="50" charset="-128"/>
                <a:ea typeface="Meiryo UI" pitchFamily="50" charset="-128"/>
                <a:cs typeface="Meiryo UI" pitchFamily="50" charset="-128"/>
              </a:rPr>
              <a:t>の最適化検討</a:t>
            </a:r>
            <a:endParaRPr lang="ja-JP" altLang="en-US" sz="1100" dirty="0">
              <a:latin typeface="Meiryo UI" pitchFamily="50" charset="-128"/>
              <a:ea typeface="Meiryo UI" pitchFamily="50" charset="-128"/>
              <a:cs typeface="Meiryo UI" pitchFamily="50" charset="-128"/>
            </a:endParaRPr>
          </a:p>
        </p:txBody>
      </p:sp>
      <p:sp>
        <p:nvSpPr>
          <p:cNvPr id="31" name="正方形/長方形 30"/>
          <p:cNvSpPr/>
          <p:nvPr/>
        </p:nvSpPr>
        <p:spPr>
          <a:xfrm>
            <a:off x="6970191" y="3776161"/>
            <a:ext cx="991530" cy="411257"/>
          </a:xfrm>
          <a:prstGeom prst="rect">
            <a:avLst/>
          </a:prstGeom>
        </p:spPr>
        <p:txBody>
          <a:bodyPr wrap="square" lIns="36000" tIns="36000" rIns="36000" bIns="36000">
            <a:spAutoFit/>
          </a:bodyPr>
          <a:lstStyle/>
          <a:p>
            <a:pPr marL="171450" indent="-171450">
              <a:buFont typeface="Wingdings" panose="05000000000000000000" pitchFamily="2" charset="2"/>
              <a:buChar char="p"/>
            </a:pPr>
            <a:r>
              <a:rPr lang="ja-JP" altLang="en-US" sz="1100" b="1" dirty="0" smtClean="0">
                <a:latin typeface="Meiryo UI" pitchFamily="50" charset="-128"/>
                <a:ea typeface="Meiryo UI" pitchFamily="50" charset="-128"/>
                <a:cs typeface="Meiryo UI" pitchFamily="50" charset="-128"/>
              </a:rPr>
              <a:t>水道事業の最適化検討</a:t>
            </a:r>
            <a:endParaRPr lang="ja-JP" altLang="en-US" sz="11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271952" y="6390153"/>
            <a:ext cx="750718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凡例：　■組織統合　　◆機能統合　　●統合予定（該当する組織間で意思決定されているもの）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最適化検討　</a:t>
            </a: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377</a:t>
            </a:fld>
            <a:endParaRPr lang="ja-JP" altLang="en-US"/>
          </a:p>
        </p:txBody>
      </p:sp>
    </p:spTree>
    <p:extLst>
      <p:ext uri="{BB962C8B-B14F-4D97-AF65-F5344CB8AC3E}">
        <p14:creationId xmlns:p14="http://schemas.microsoft.com/office/powerpoint/2010/main" val="2528083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1952" y="6490512"/>
            <a:ext cx="2305439"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凡例：　　　　実施済みの取組み　</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107504" y="692696"/>
          <a:ext cx="4356000" cy="5702027"/>
        </p:xfrm>
        <a:graphic>
          <a:graphicData uri="http://schemas.openxmlformats.org/drawingml/2006/table">
            <a:tbl>
              <a:tblPr firstRow="1" bandRow="1">
                <a:tableStyleId>{5940675A-B579-460E-94D1-54222C63F5DA}</a:tableStyleId>
              </a:tblPr>
              <a:tblGrid>
                <a:gridCol w="888783">
                  <a:extLst>
                    <a:ext uri="{9D8B030D-6E8A-4147-A177-3AD203B41FA5}">
                      <a16:colId xmlns:a16="http://schemas.microsoft.com/office/drawing/2014/main" xmlns="" val="20000"/>
                    </a:ext>
                  </a:extLst>
                </a:gridCol>
                <a:gridCol w="259307">
                  <a:extLst>
                    <a:ext uri="{9D8B030D-6E8A-4147-A177-3AD203B41FA5}">
                      <a16:colId xmlns:a16="http://schemas.microsoft.com/office/drawing/2014/main" xmlns="" val="20001"/>
                    </a:ext>
                  </a:extLst>
                </a:gridCol>
                <a:gridCol w="1282890">
                  <a:extLst>
                    <a:ext uri="{9D8B030D-6E8A-4147-A177-3AD203B41FA5}">
                      <a16:colId xmlns:a16="http://schemas.microsoft.com/office/drawing/2014/main" xmlns="" val="20002"/>
                    </a:ext>
                  </a:extLst>
                </a:gridCol>
                <a:gridCol w="1925020">
                  <a:extLst>
                    <a:ext uri="{9D8B030D-6E8A-4147-A177-3AD203B41FA5}">
                      <a16:colId xmlns:a16="http://schemas.microsoft.com/office/drawing/2014/main" xmlns="" val="20003"/>
                    </a:ext>
                  </a:extLst>
                </a:gridCol>
              </a:tblGrid>
              <a:tr h="295751">
                <a:tc gridSpan="2">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方針等</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bg1">
                        <a:lumMod val="85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取組み／検討状況</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bg1">
                        <a:lumMod val="85000"/>
                      </a:schemeClr>
                    </a:solidFill>
                  </a:tcPr>
                </a:tc>
                <a:extLst>
                  <a:ext uri="{0D108BD9-81ED-4DB2-BD59-A6C34878D82A}">
                    <a16:rowId xmlns:a16="http://schemas.microsoft.com/office/drawing/2014/main" xmlns="" val="10000"/>
                  </a:ext>
                </a:extLst>
              </a:tr>
              <a:tr h="35175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大阪市内の府営住宅を大阪市に移管</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移管（事業中住宅は、事業完了後に順次移管）</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1"/>
                  </a:ext>
                </a:extLst>
              </a:tr>
              <a:tr h="35175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B w="9525" cap="flat" cmpd="sng" algn="ctr">
                      <a:solidFill>
                        <a:schemeClr val="tx1"/>
                      </a:solidFill>
                      <a:prstDash val="sysDot"/>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大規模災害への対応（ﾊｲﾊﾟｰﾚｽｷｭｰ等）</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通常消防力の最適化</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marL="171450" indent="-171450">
                        <a:buFont typeface="Arial" panose="020B0604020202020204" pitchFamily="34" charset="0"/>
                        <a:buChar cha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大阪府消防広域化推進計画の改定予定</a:t>
                      </a:r>
                    </a:p>
                  </a:txBody>
                  <a:tcPr marL="36000" marR="36000" marT="36000" marB="36000"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2"/>
                  </a:ext>
                </a:extLst>
              </a:tr>
              <a:tr h="35175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消防学校</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消防学校の一体的運用を開始</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3"/>
                  </a:ext>
                </a:extLst>
              </a:tr>
              <a:tr h="35175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B w="9525" cap="flat" cmpd="sng" algn="ctr">
                      <a:solidFill>
                        <a:schemeClr val="tx1"/>
                      </a:solidFill>
                      <a:prstDash val="sysDot"/>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府市病院を一体的に運営</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marL="171450" indent="-171450">
                        <a:buFont typeface="Wingdings" panose="05000000000000000000" pitchFamily="2" charset="2"/>
                        <a:buChar char="ü"/>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市民病院を地方独立行政法人化</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4"/>
                  </a:ext>
                </a:extLst>
              </a:tr>
              <a:tr h="35175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大阪府市母子医療センター</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市立住吉市民病院の小児・周産期医療の機能を大阪急性期・総合医療センターへ統合</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府市共同住吉母子医療センター開院</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10005"/>
                  </a:ext>
                </a:extLst>
              </a:tr>
              <a:tr h="35175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株式会社化</a:t>
                      </a: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新会社事業開始</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6"/>
                  </a:ext>
                </a:extLst>
              </a:tr>
              <a:tr h="40408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大阪シティバス㈱ への事業譲渡</a:t>
                      </a: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事業譲渡</a:t>
                      </a: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7"/>
                  </a:ext>
                </a:extLst>
              </a:tr>
              <a:tr h="40408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ごみ処理の広域化</a:t>
                      </a:r>
                    </a:p>
                  </a:txBody>
                  <a:tcPr marL="36000" marR="36000" marT="36000" marB="36000"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焼却処理の大阪市・八尾市・松原市一部事務組合の事業開始</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8"/>
                  </a:ext>
                </a:extLst>
              </a:tr>
              <a:tr h="404086">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民間委託化の拡大・人件費の抑制</a:t>
                      </a:r>
                      <a:endParaRPr kumimoji="1" lang="ja-JP" altLang="en-US" sz="1050" b="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　収集輸送事業の改革プランを策定</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0408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府立大学と市立大学の統合</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ü"/>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法人統合予定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大学統合に向けて、検討中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40408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txBody>
                  <a:tcPr marL="33231" marR="33231" marT="33231" marB="33231"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連携協約に基づく大阪港湾連携会議にて検討中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graphicFrame>
        <p:nvGraphicFramePr>
          <p:cNvPr id="8" name="表 7"/>
          <p:cNvGraphicFramePr>
            <a:graphicFrameLocks noGrp="1"/>
          </p:cNvGraphicFramePr>
          <p:nvPr>
            <p:extLst/>
          </p:nvPr>
        </p:nvGraphicFramePr>
        <p:xfrm>
          <a:off x="4644008" y="697542"/>
          <a:ext cx="4356000" cy="5782887"/>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xmlns="" val="20000"/>
                    </a:ext>
                  </a:extLst>
                </a:gridCol>
                <a:gridCol w="288000">
                  <a:extLst>
                    <a:ext uri="{9D8B030D-6E8A-4147-A177-3AD203B41FA5}">
                      <a16:colId xmlns:a16="http://schemas.microsoft.com/office/drawing/2014/main" xmlns="" val="20001"/>
                    </a:ext>
                  </a:extLst>
                </a:gridCol>
                <a:gridCol w="1440280">
                  <a:extLst>
                    <a:ext uri="{9D8B030D-6E8A-4147-A177-3AD203B41FA5}">
                      <a16:colId xmlns:a16="http://schemas.microsoft.com/office/drawing/2014/main" xmlns="" val="20002"/>
                    </a:ext>
                  </a:extLst>
                </a:gridCol>
                <a:gridCol w="1835720">
                  <a:extLst>
                    <a:ext uri="{9D8B030D-6E8A-4147-A177-3AD203B41FA5}">
                      <a16:colId xmlns:a16="http://schemas.microsoft.com/office/drawing/2014/main" xmlns="" val="20003"/>
                    </a:ext>
                  </a:extLst>
                </a:gridCol>
              </a:tblGrid>
              <a:tr h="295751">
                <a:tc gridSpan="2">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方針等</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取組み／検討状況</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solidFill>
                      <a:schemeClr val="bg1">
                        <a:lumMod val="85000"/>
                      </a:schemeClr>
                    </a:solidFill>
                  </a:tcPr>
                </a:tc>
                <a:extLst>
                  <a:ext uri="{0D108BD9-81ED-4DB2-BD59-A6C34878D82A}">
                    <a16:rowId xmlns:a16="http://schemas.microsoft.com/office/drawing/2014/main" xmlns="" val="10000"/>
                  </a:ext>
                </a:extLst>
              </a:tr>
              <a:tr h="741711">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弘済院</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・附属病院：住吉市民病院跡地に整備する新病院への機能継承について検討</a:t>
                      </a: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・第１特養：将来の民間移管を視野に入れ、当面は指定管理者による運営を継続</a:t>
                      </a: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・第２特養：新病院等整備後の運営形態について検討</a:t>
                      </a: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・養護老人ホーム：廃止</a:t>
                      </a:r>
                    </a:p>
                  </a:txBody>
                  <a:tcPr marL="33231" marR="33231" marT="33231" marB="33231"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indent="0">
                        <a:buFont typeface="Wingdings" panose="05000000000000000000" pitchFamily="2" charset="2"/>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・附属病院：基本構想の策定に係る関係機関（大阪市立大学等）との協議・調整を実施</a:t>
                      </a:r>
                    </a:p>
                    <a:p>
                      <a:pPr marL="0" indent="0">
                        <a:buFont typeface="Wingdings" panose="05000000000000000000" pitchFamily="2" charset="2"/>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・第１特養：指定管理による運営（現在の指定期間：</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年３月末まで）</a:t>
                      </a:r>
                    </a:p>
                    <a:p>
                      <a:pPr marL="0" indent="0">
                        <a:buFont typeface="Wingdings" panose="05000000000000000000" pitchFamily="2" charset="2"/>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・第２特養：基本構想の策定に係る関係機関（大阪市立大学）との協議・調整を実施</a:t>
                      </a:r>
                    </a:p>
                    <a:p>
                      <a:pPr marL="0" indent="0">
                        <a:buFont typeface="Wingdings" panose="05000000000000000000" pitchFamily="2" charset="2"/>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養護老人ホーム廃止</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xmlns="" val="10001"/>
                  </a:ext>
                </a:extLst>
              </a:tr>
              <a:tr h="64560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文化施設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施設の地方独立行政法人化、府施設の合流</a:t>
                      </a:r>
                    </a:p>
                  </a:txBody>
                  <a:tcPr marL="33231" marR="33231" marT="33231" marB="33231" anchor="ctr">
                    <a:lnR w="9525" cap="flat" cmpd="sng" algn="ctr">
                      <a:solidFill>
                        <a:schemeClr val="tx1"/>
                      </a:solidFill>
                      <a:prstDash val="sysDot"/>
                      <a:round/>
                      <a:headEnd type="none" w="med" len="med"/>
                      <a:tailEnd type="none" w="med" len="med"/>
                    </a:lnR>
                    <a:noFill/>
                  </a:tcPr>
                </a:tc>
                <a:tc>
                  <a:txBody>
                    <a:bodyPr/>
                    <a:lstStyle/>
                    <a:p>
                      <a:pPr marL="171450" indent="-171450">
                        <a:buFont typeface="Wingdings" panose="05000000000000000000" pitchFamily="2" charset="2"/>
                        <a:buChar char="ü"/>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市博物館施設を地方独立行政法人化予定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府施設については検討中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xmlns="" val="10002"/>
                  </a:ext>
                </a:extLst>
              </a:tr>
              <a:tr h="40408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指定管理制度に移行（本場、東部）</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9525" cap="flat" cmpd="sng" algn="ctr">
                      <a:solidFill>
                        <a:schemeClr val="tx1"/>
                      </a:solidFill>
                      <a:prstDash val="sysDot"/>
                      <a:round/>
                      <a:headEnd type="none" w="med" len="med"/>
                      <a:tailEnd type="none" w="med" len="med"/>
                    </a:lnR>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制度導入について検討中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xmlns="" val="10003"/>
                  </a:ext>
                </a:extLst>
              </a:tr>
              <a:tr h="404086">
                <a:tc row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新たな運営権制度の活用も含めた経営形態の見直し</a:t>
                      </a:r>
                    </a:p>
                  </a:txBody>
                  <a:tcPr marL="36000" marR="36000" marT="36000" marB="36000"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水道法改正案に基づく新たな運営権制度の活用も含めた官民連携手法の導入可能性調査を実施</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04086">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広域化</a:t>
                      </a:r>
                    </a:p>
                  </a:txBody>
                  <a:tcPr marL="36000" marR="36000" marT="36000" marB="36000"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大阪広域水道企業団が垂直統合を推進（３市町村統合済み、７市町統合予定）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副首都推進本部の下、府域水道のあるべき姿を検討</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5"/>
                  </a:ext>
                </a:extLst>
              </a:tr>
              <a:tr h="57289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上下分離方式によるコンセッションの導入</a:t>
                      </a:r>
                    </a:p>
                  </a:txBody>
                  <a:tcPr marL="33231" marR="33231" marT="33231" marB="33231"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ü"/>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下水道施設の運転維持管理業務を担う新会社の事業開始</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コンセッション導入に向けた検討</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xmlns="" val="10006"/>
                  </a:ext>
                </a:extLst>
              </a:tr>
            </a:tbl>
          </a:graphicData>
        </a:graphic>
      </p:graphicFrame>
      <p:sp>
        <p:nvSpPr>
          <p:cNvPr id="6" name="テキスト ボックス 5"/>
          <p:cNvSpPr txBox="1"/>
          <p:nvPr/>
        </p:nvSpPr>
        <p:spPr>
          <a:xfrm>
            <a:off x="240493" y="76562"/>
            <a:ext cx="6926896"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rPr>
              <a:t>項目の進捗状況～</a:t>
            </a:r>
            <a:endParaRPr lang="ja-JP" altLang="en-US" sz="12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899592" y="6486293"/>
            <a:ext cx="288032" cy="248493"/>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378</a:t>
            </a:fld>
            <a:endParaRPr lang="ja-JP" altLang="en-US"/>
          </a:p>
        </p:txBody>
      </p:sp>
    </p:spTree>
    <p:extLst>
      <p:ext uri="{BB962C8B-B14F-4D97-AF65-F5344CB8AC3E}">
        <p14:creationId xmlns:p14="http://schemas.microsoft.com/office/powerpoint/2010/main" val="3874625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394967" y="2889731"/>
          <a:ext cx="3993799" cy="1975200"/>
        </p:xfrm>
        <a:graphic>
          <a:graphicData uri="http://schemas.openxmlformats.org/drawingml/2006/table">
            <a:tbl>
              <a:tblPr firstRow="1" bandRow="1">
                <a:tableStyleId>{7DF18680-E054-41AD-8BC1-D1AEF772440D}</a:tableStyleId>
              </a:tblPr>
              <a:tblGrid>
                <a:gridCol w="2051177">
                  <a:extLst>
                    <a:ext uri="{9D8B030D-6E8A-4147-A177-3AD203B41FA5}">
                      <a16:colId xmlns:a16="http://schemas.microsoft.com/office/drawing/2014/main" xmlns="" val="20000"/>
                    </a:ext>
                  </a:extLst>
                </a:gridCol>
                <a:gridCol w="1942622">
                  <a:extLst>
                    <a:ext uri="{9D8B030D-6E8A-4147-A177-3AD203B41FA5}">
                      <a16:colId xmlns:a16="http://schemas.microsoft.com/office/drawing/2014/main" xmlns="" val="20001"/>
                    </a:ext>
                  </a:extLst>
                </a:gridCol>
              </a:tblGrid>
              <a:tr h="252000">
                <a:tc>
                  <a:txBody>
                    <a:bodyPr/>
                    <a:lstStyle/>
                    <a:p>
                      <a:pPr algn="ct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信用保証協会</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信用保証協会</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国際交流財団</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国際交流センター</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保健医療財団</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環境保健協会</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道路公社</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道路公社</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住宅供給公社</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住宅供給公社</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1206">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堺泉北埠頭</a:t>
                      </a:r>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大阪港埠頭</a:t>
                      </a:r>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5951">
                <a:tc>
                  <a:txBody>
                    <a:bodyPr/>
                    <a:lstStyle/>
                    <a:p>
                      <a:r>
                        <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文化財センター</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市博物館協会</a:t>
                      </a:r>
                      <a:endParaRPr kumimoji="1" lang="en-US" altLang="ja-JP"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（発掘調査業務のあり方）</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5151" name="テキスト ボックス 11"/>
          <p:cNvSpPr txBox="1">
            <a:spLocks noChangeArrowheads="1"/>
          </p:cNvSpPr>
          <p:nvPr/>
        </p:nvSpPr>
        <p:spPr bwMode="auto">
          <a:xfrm>
            <a:off x="323528" y="2660831"/>
            <a:ext cx="874728" cy="2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15" dirty="0">
                <a:latin typeface="Meiryo UI" panose="020B0604030504040204" pitchFamily="50" charset="-128"/>
                <a:ea typeface="Meiryo UI" panose="020B0604030504040204" pitchFamily="50" charset="-128"/>
                <a:cs typeface="Meiryo UI" panose="020B0604030504040204" pitchFamily="50" charset="-128"/>
              </a:rPr>
              <a:t>（出資法人）</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376087" y="5171141"/>
          <a:ext cx="3996000" cy="448800"/>
        </p:xfrm>
        <a:graphic>
          <a:graphicData uri="http://schemas.openxmlformats.org/drawingml/2006/table">
            <a:tbl>
              <a:tblPr firstRow="1" bandRow="1">
                <a:tableStyleId>{7DF18680-E054-41AD-8BC1-D1AEF772440D}</a:tableStyleId>
              </a:tblPr>
              <a:tblGrid>
                <a:gridCol w="2052000">
                  <a:extLst>
                    <a:ext uri="{9D8B030D-6E8A-4147-A177-3AD203B41FA5}">
                      <a16:colId xmlns:a16="http://schemas.microsoft.com/office/drawing/2014/main" xmlns="" val="20000"/>
                    </a:ext>
                  </a:extLst>
                </a:gridCol>
                <a:gridCol w="1944000">
                  <a:extLst>
                    <a:ext uri="{9D8B030D-6E8A-4147-A177-3AD203B41FA5}">
                      <a16:colId xmlns:a16="http://schemas.microsoft.com/office/drawing/2014/main" xmlns="" val="20001"/>
                    </a:ext>
                  </a:extLst>
                </a:gridCol>
              </a:tblGrid>
              <a:tr h="22120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産業技術総合研究所</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1206">
                <a:tc>
                  <a:txBody>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公衆衛生研究所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環境科学研究所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5167" name="テキスト ボックス 13"/>
          <p:cNvSpPr txBox="1">
            <a:spLocks noChangeArrowheads="1"/>
          </p:cNvSpPr>
          <p:nvPr/>
        </p:nvSpPr>
        <p:spPr bwMode="auto">
          <a:xfrm>
            <a:off x="251520" y="4924905"/>
            <a:ext cx="1423542" cy="2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15" dirty="0">
                <a:latin typeface="Meiryo UI" panose="020B0604030504040204" pitchFamily="50" charset="-128"/>
                <a:ea typeface="Meiryo UI" panose="020B0604030504040204" pitchFamily="50" charset="-128"/>
                <a:cs typeface="Meiryo UI" panose="020B0604030504040204" pitchFamily="50" charset="-128"/>
              </a:rPr>
              <a:t>（公設試験施設）</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68" name="テキスト ボックス 13"/>
          <p:cNvSpPr txBox="1">
            <a:spLocks noChangeArrowheads="1"/>
          </p:cNvSpPr>
          <p:nvPr/>
        </p:nvSpPr>
        <p:spPr bwMode="auto">
          <a:xfrm>
            <a:off x="4754738" y="2648129"/>
            <a:ext cx="1844512" cy="2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15" dirty="0">
                <a:latin typeface="Meiryo UI" panose="020B0604030504040204" pitchFamily="50" charset="-128"/>
                <a:ea typeface="Meiryo UI" panose="020B0604030504040204" pitchFamily="50" charset="-128"/>
                <a:cs typeface="Meiryo UI" panose="020B0604030504040204" pitchFamily="50" charset="-128"/>
              </a:rPr>
              <a:t>（集客施設</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公の施設等</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nvPr>
        </p:nvGraphicFramePr>
        <p:xfrm>
          <a:off x="4821206" y="2871495"/>
          <a:ext cx="3996000" cy="1374000"/>
        </p:xfrm>
        <a:graphic>
          <a:graphicData uri="http://schemas.openxmlformats.org/drawingml/2006/table">
            <a:tbl>
              <a:tblPr firstRow="1" bandRow="1">
                <a:tableStyleId>{7DF18680-E054-41AD-8BC1-D1AEF772440D}</a:tableStyleId>
              </a:tblPr>
              <a:tblGrid>
                <a:gridCol w="2052000">
                  <a:extLst>
                    <a:ext uri="{9D8B030D-6E8A-4147-A177-3AD203B41FA5}">
                      <a16:colId xmlns:a16="http://schemas.microsoft.com/office/drawing/2014/main" xmlns="" val="20000"/>
                    </a:ext>
                  </a:extLst>
                </a:gridCol>
                <a:gridCol w="1944000">
                  <a:extLst>
                    <a:ext uri="{9D8B030D-6E8A-4147-A177-3AD203B41FA5}">
                      <a16:colId xmlns:a16="http://schemas.microsoft.com/office/drawing/2014/main" xmlns="" val="20001"/>
                    </a:ext>
                  </a:extLst>
                </a:gridCol>
              </a:tblGrid>
              <a:tr h="252000">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府立中央図書館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市立中央図書館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府立体育会館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市立中央体育館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門真スポーツセンター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大阪プール</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府立大型児童館 ビッグバン</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キッズプラザ大阪</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大阪国際会議場</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5192" name="テキスト ボックス 15"/>
          <p:cNvSpPr txBox="1">
            <a:spLocks noChangeArrowheads="1"/>
          </p:cNvSpPr>
          <p:nvPr/>
        </p:nvSpPr>
        <p:spPr bwMode="auto">
          <a:xfrm>
            <a:off x="4749251" y="4310240"/>
            <a:ext cx="1910981" cy="2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15" dirty="0">
                <a:latin typeface="Meiryo UI" panose="020B0604030504040204" pitchFamily="50" charset="-128"/>
                <a:ea typeface="Meiryo UI" panose="020B0604030504040204" pitchFamily="50" charset="-128"/>
                <a:cs typeface="Meiryo UI" panose="020B0604030504040204" pitchFamily="50" charset="-128"/>
              </a:rPr>
              <a:t>（その他の施設</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公の施設等</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0" name="表 9"/>
          <p:cNvGraphicFramePr>
            <a:graphicFrameLocks noGrp="1"/>
          </p:cNvGraphicFramePr>
          <p:nvPr>
            <p:extLst/>
          </p:nvPr>
        </p:nvGraphicFramePr>
        <p:xfrm>
          <a:off x="4821207" y="4577736"/>
          <a:ext cx="3996000" cy="1875600"/>
        </p:xfrm>
        <a:graphic>
          <a:graphicData uri="http://schemas.openxmlformats.org/drawingml/2006/table">
            <a:tbl>
              <a:tblPr firstRow="1" bandRow="1">
                <a:tableStyleId>{7DF18680-E054-41AD-8BC1-D1AEF772440D}</a:tableStyleId>
              </a:tblPr>
              <a:tblGrid>
                <a:gridCol w="2052000">
                  <a:extLst>
                    <a:ext uri="{9D8B030D-6E8A-4147-A177-3AD203B41FA5}">
                      <a16:colId xmlns:a16="http://schemas.microsoft.com/office/drawing/2014/main" xmlns="" val="20000"/>
                    </a:ext>
                  </a:extLst>
                </a:gridCol>
                <a:gridCol w="1944000">
                  <a:extLst>
                    <a:ext uri="{9D8B030D-6E8A-4147-A177-3AD203B41FA5}">
                      <a16:colId xmlns:a16="http://schemas.microsoft.com/office/drawing/2014/main" xmlns="" val="20001"/>
                    </a:ext>
                  </a:extLst>
                </a:gridCol>
              </a:tblGrid>
              <a:tr h="22120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こども青少年施設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こども青少年施設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障害者スポーツセンター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1206">
                <a:tc>
                  <a:txBody>
                    <a:bodyPr/>
                    <a:lstStyle/>
                    <a:p>
                      <a:pPr marL="228600" indent="-228600">
                        <a:buAutoNum type="arabicPlain" startAt="17"/>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マイドームおおさか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（産業振興機構）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産業創造館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（都市型産業振興センター）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ドーンセンター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クレオ大阪</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5951">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府立支援学校</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市立特別支援学校</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こころの健康総合センター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こころの健康センター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120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動物愛護管理センター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動物管理センター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14" name="表 13"/>
          <p:cNvGraphicFramePr>
            <a:graphicFrameLocks noGrp="1"/>
          </p:cNvGraphicFramePr>
          <p:nvPr>
            <p:extLst/>
          </p:nvPr>
        </p:nvGraphicFramePr>
        <p:xfrm>
          <a:off x="406931" y="724122"/>
          <a:ext cx="8416171" cy="1633204"/>
        </p:xfrm>
        <a:graphic>
          <a:graphicData uri="http://schemas.openxmlformats.org/drawingml/2006/table">
            <a:tbl>
              <a:tblPr firstRow="1" bandRow="1">
                <a:tableStyleId>{5940675A-B579-460E-94D1-54222C63F5DA}</a:tableStyleId>
              </a:tblPr>
              <a:tblGrid>
                <a:gridCol w="3196171">
                  <a:extLst>
                    <a:ext uri="{9D8B030D-6E8A-4147-A177-3AD203B41FA5}">
                      <a16:colId xmlns:a16="http://schemas.microsoft.com/office/drawing/2014/main" xmlns="" val="20000"/>
                    </a:ext>
                  </a:extLst>
                </a:gridCol>
                <a:gridCol w="1260000">
                  <a:extLst>
                    <a:ext uri="{9D8B030D-6E8A-4147-A177-3AD203B41FA5}">
                      <a16:colId xmlns:a16="http://schemas.microsoft.com/office/drawing/2014/main" xmlns="" val="20001"/>
                    </a:ext>
                  </a:extLst>
                </a:gridCol>
                <a:gridCol w="3960000">
                  <a:extLst>
                    <a:ext uri="{9D8B030D-6E8A-4147-A177-3AD203B41FA5}">
                      <a16:colId xmlns:a16="http://schemas.microsoft.com/office/drawing/2014/main" xmlns="" val="20002"/>
                    </a:ext>
                  </a:extLst>
                </a:gridCol>
              </a:tblGrid>
              <a:tr h="235274">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方針</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bg1">
                        <a:lumMod val="85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取組み</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検討状況</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bg1">
                        <a:lumMod val="85000"/>
                      </a:schemeClr>
                    </a:solidFill>
                  </a:tcPr>
                </a:tc>
                <a:extLst>
                  <a:ext uri="{0D108BD9-81ED-4DB2-BD59-A6C34878D82A}">
                    <a16:rowId xmlns:a16="http://schemas.microsoft.com/office/drawing/2014/main" xmlns="" val="10000"/>
                  </a:ext>
                </a:extLst>
              </a:tr>
              <a:tr h="279586">
                <a:tc>
                  <a:txBody>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信用保証協会</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統合</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2014.5</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大阪信用保証協会営業開始</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1"/>
                  </a:ext>
                </a:extLst>
              </a:tr>
              <a:tr h="279586">
                <a:tc>
                  <a:txBody>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特別支援学校</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府への一元化</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2016.4</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大阪府に一元化</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2"/>
                  </a:ext>
                </a:extLst>
              </a:tr>
              <a:tr h="279586">
                <a:tc>
                  <a:txBody>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府立産業技術総合研究所</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市立工業研究所</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大阪産業技術研究所、設立</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3"/>
                  </a:ext>
                </a:extLst>
              </a:tr>
              <a:tr h="279586">
                <a:tc>
                  <a:txBody>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府立公衆衛生研究所</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市立環境科学研究所</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統合・地独法人化</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大阪健康安全基盤研究所、設立</a:t>
                      </a: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4"/>
                  </a:ext>
                </a:extLst>
              </a:tr>
              <a:tr h="279586">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大阪産業振興機構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大阪市都市型産業振興センター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統合</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noFill/>
                  </a:tcPr>
                </a:tc>
                <a:tc>
                  <a:txBody>
                    <a:bodyPr/>
                    <a:lstStyle/>
                    <a:p>
                      <a:pPr marL="171450" indent="-171450">
                        <a:buFont typeface="Arial" panose="020B0604020202020204" pitchFamily="34" charset="0"/>
                        <a:buChar char="•"/>
                      </a:pP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の統合をめざして検討中</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xmlns="" val="10005"/>
                  </a:ext>
                </a:extLst>
              </a:tr>
            </a:tbl>
          </a:graphicData>
        </a:graphic>
      </p:graphicFrame>
      <p:sp>
        <p:nvSpPr>
          <p:cNvPr id="15" name="テキスト ボックス 13"/>
          <p:cNvSpPr txBox="1">
            <a:spLocks noChangeArrowheads="1"/>
          </p:cNvSpPr>
          <p:nvPr/>
        </p:nvSpPr>
        <p:spPr bwMode="auto">
          <a:xfrm>
            <a:off x="345515" y="2450399"/>
            <a:ext cx="698093" cy="2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一覧</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3"/>
          <p:cNvSpPr txBox="1">
            <a:spLocks noChangeArrowheads="1"/>
          </p:cNvSpPr>
          <p:nvPr/>
        </p:nvSpPr>
        <p:spPr bwMode="auto">
          <a:xfrm>
            <a:off x="366137" y="458247"/>
            <a:ext cx="2572963" cy="23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主な項目の状況</a:t>
            </a:r>
            <a:r>
              <a:rPr lang="en-US" altLang="ja-JP" sz="1108"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40493" y="76562"/>
            <a:ext cx="6976590"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２．主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200" dirty="0" smtClean="0">
                <a:latin typeface="Meiryo UI" panose="020B0604030504040204" pitchFamily="50" charset="-128"/>
                <a:ea typeface="Meiryo UI" panose="020B0604030504040204" pitchFamily="50" charset="-128"/>
              </a:rPr>
              <a:t>　～Ｂ項目の進捗状況～</a:t>
            </a:r>
            <a:endParaRPr lang="ja-JP" altLang="en-US" sz="120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4154" y="6453336"/>
            <a:ext cx="232627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凡例：　　　　</a:t>
            </a:r>
            <a:r>
              <a:rPr lang="ja-JP" altLang="en-US" sz="1200" dirty="0">
                <a:latin typeface="Meiryo UI" panose="020B0604030504040204" pitchFamily="50" charset="-128"/>
                <a:ea typeface="Meiryo UI" panose="020B0604030504040204" pitchFamily="50" charset="-128"/>
              </a:rPr>
              <a:t>実施済みの取組み　</a:t>
            </a:r>
          </a:p>
        </p:txBody>
      </p:sp>
      <p:sp>
        <p:nvSpPr>
          <p:cNvPr id="18" name="正方形/長方形 17"/>
          <p:cNvSpPr/>
          <p:nvPr/>
        </p:nvSpPr>
        <p:spPr>
          <a:xfrm>
            <a:off x="1021794" y="6467588"/>
            <a:ext cx="288032" cy="248493"/>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379</a:t>
            </a:fld>
            <a:endParaRPr lang="ja-JP" altLang="en-US"/>
          </a:p>
        </p:txBody>
      </p:sp>
    </p:spTree>
    <p:extLst>
      <p:ext uri="{BB962C8B-B14F-4D97-AF65-F5344CB8AC3E}">
        <p14:creationId xmlns:p14="http://schemas.microsoft.com/office/powerpoint/2010/main" val="2724799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618" y="731170"/>
            <a:ext cx="8783878" cy="542064"/>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663883" y="3227963"/>
          <a:ext cx="4464175" cy="3055589"/>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tblGrid>
              <a:tr h="410359">
                <a:tc>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大阪府中小企業</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信用保証協会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大阪市信用保証協会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305136">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基本財産</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837</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Meiryo UI" pitchFamily="50" charset="-128"/>
                          <a:ea typeface="Meiryo UI" pitchFamily="50" charset="-128"/>
                          <a:cs typeface="Meiryo UI" pitchFamily="50" charset="-128"/>
                        </a:rPr>
                        <a:t>201</a:t>
                      </a:r>
                      <a:r>
                        <a:rPr lang="ja-JP" altLang="en-US" sz="1400" dirty="0" smtClean="0">
                          <a:solidFill>
                            <a:schemeClr val="tx1"/>
                          </a:solidFill>
                          <a:latin typeface="Meiryo UI" pitchFamily="50" charset="-128"/>
                          <a:ea typeface="Meiryo UI" pitchFamily="50" charset="-128"/>
                          <a:cs typeface="Meiryo UI"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0359">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保証債務残高</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latin typeface="Meiryo UI" pitchFamily="50" charset="-128"/>
                          <a:ea typeface="Meiryo UI" pitchFamily="50" charset="-128"/>
                          <a:cs typeface="Meiryo UI" pitchFamily="50" charset="-128"/>
                        </a:rPr>
                        <a:t>2</a:t>
                      </a:r>
                      <a:r>
                        <a:rPr kumimoji="1" lang="ja-JP" altLang="en-US" sz="1400" dirty="0" smtClean="0">
                          <a:solidFill>
                            <a:schemeClr val="tx1"/>
                          </a:solidFill>
                          <a:latin typeface="Meiryo UI" pitchFamily="50" charset="-128"/>
                          <a:ea typeface="Meiryo UI" pitchFamily="50" charset="-128"/>
                          <a:cs typeface="Meiryo UI" pitchFamily="50" charset="-128"/>
                        </a:rPr>
                        <a:t>兆</a:t>
                      </a:r>
                      <a:r>
                        <a:rPr kumimoji="1" lang="en-US" altLang="ja-JP" sz="1400" dirty="0" smtClean="0">
                          <a:solidFill>
                            <a:schemeClr val="tx1"/>
                          </a:solidFill>
                          <a:latin typeface="Meiryo UI" pitchFamily="50" charset="-128"/>
                          <a:ea typeface="Meiryo UI" pitchFamily="50" charset="-128"/>
                          <a:cs typeface="Meiryo UI" pitchFamily="50" charset="-128"/>
                        </a:rPr>
                        <a:t>3,900</a:t>
                      </a:r>
                      <a:r>
                        <a:rPr kumimoji="1" lang="ja-JP" altLang="en-US" sz="1400" dirty="0" smtClean="0">
                          <a:solidFill>
                            <a:schemeClr val="tx1"/>
                          </a:solidFill>
                          <a:latin typeface="Meiryo UI" pitchFamily="50" charset="-128"/>
                          <a:ea typeface="Meiryo UI" pitchFamily="50" charset="-128"/>
                          <a:cs typeface="Meiryo UI" pitchFamily="50" charset="-128"/>
                        </a:rPr>
                        <a:t>億円</a:t>
                      </a:r>
                      <a:endParaRPr kumimoji="1"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latin typeface="Meiryo UI" pitchFamily="50" charset="-128"/>
                          <a:ea typeface="Meiryo UI" pitchFamily="50" charset="-128"/>
                          <a:cs typeface="Meiryo UI" pitchFamily="50" charset="-128"/>
                        </a:rPr>
                        <a:t>5,200</a:t>
                      </a:r>
                      <a:r>
                        <a:rPr kumimoji="1" lang="ja-JP" altLang="en-US" sz="1400" dirty="0" smtClean="0">
                          <a:solidFill>
                            <a:schemeClr val="tx1"/>
                          </a:solidFill>
                          <a:latin typeface="Meiryo UI" pitchFamily="50" charset="-128"/>
                          <a:ea typeface="Meiryo UI" pitchFamily="50" charset="-128"/>
                          <a:cs typeface="Meiryo UI"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22654">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利用中小企業者数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約</a:t>
                      </a:r>
                      <a:r>
                        <a:rPr lang="en-US" altLang="ja-JP" sz="1400" dirty="0" smtClean="0">
                          <a:solidFill>
                            <a:schemeClr val="tx1"/>
                          </a:solidFill>
                          <a:latin typeface="Meiryo UI" pitchFamily="50" charset="-128"/>
                          <a:ea typeface="Meiryo UI" pitchFamily="50" charset="-128"/>
                          <a:cs typeface="Meiryo UI" pitchFamily="50" charset="-128"/>
                        </a:rPr>
                        <a:t>8.7</a:t>
                      </a:r>
                      <a:r>
                        <a:rPr lang="ja-JP" altLang="en-US" sz="1400" dirty="0" smtClean="0">
                          <a:solidFill>
                            <a:schemeClr val="tx1"/>
                          </a:solidFill>
                          <a:latin typeface="Meiryo UI" pitchFamily="50" charset="-128"/>
                          <a:ea typeface="Meiryo UI" pitchFamily="50" charset="-128"/>
                          <a:cs typeface="Meiryo UI" pitchFamily="50" charset="-128"/>
                        </a:rPr>
                        <a:t>万社</a:t>
                      </a:r>
                      <a:endParaRPr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itchFamily="50" charset="-128"/>
                          <a:ea typeface="Meiryo UI" pitchFamily="50" charset="-128"/>
                          <a:cs typeface="Meiryo UI" pitchFamily="50" charset="-128"/>
                        </a:rPr>
                        <a:t>約３万社</a:t>
                      </a:r>
                      <a:endParaRPr lang="en-US" altLang="ja-JP" sz="140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0359">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役職員数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常勤役員</a:t>
                      </a:r>
                      <a:r>
                        <a:rPr lang="en-US" altLang="ja-JP" sz="1400" dirty="0" smtClean="0">
                          <a:solidFill>
                            <a:schemeClr val="tx1"/>
                          </a:solidFill>
                          <a:latin typeface="Meiryo UI" pitchFamily="50" charset="-128"/>
                          <a:ea typeface="Meiryo UI" pitchFamily="50" charset="-128"/>
                          <a:cs typeface="Meiryo UI" pitchFamily="50" charset="-128"/>
                        </a:rPr>
                        <a:t>5</a:t>
                      </a:r>
                      <a:r>
                        <a:rPr lang="ja-JP" altLang="en-US" sz="1400" dirty="0" smtClean="0">
                          <a:solidFill>
                            <a:schemeClr val="tx1"/>
                          </a:solidFill>
                          <a:latin typeface="Meiryo UI" pitchFamily="50" charset="-128"/>
                          <a:ea typeface="Meiryo UI" pitchFamily="50" charset="-128"/>
                          <a:cs typeface="Meiryo UI" pitchFamily="50" charset="-128"/>
                        </a:rPr>
                        <a:t>名</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職員</a:t>
                      </a:r>
                      <a:r>
                        <a:rPr lang="en-US" altLang="ja-JP" sz="1400" dirty="0" smtClean="0">
                          <a:solidFill>
                            <a:schemeClr val="tx1"/>
                          </a:solidFill>
                          <a:latin typeface="Meiryo UI" pitchFamily="50" charset="-128"/>
                          <a:ea typeface="Meiryo UI" pitchFamily="50" charset="-128"/>
                          <a:cs typeface="Meiryo UI" pitchFamily="50" charset="-128"/>
                        </a:rPr>
                        <a:t>326</a:t>
                      </a:r>
                      <a:r>
                        <a:rPr lang="ja-JP" altLang="en-US" sz="140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smtClean="0">
                          <a:solidFill>
                            <a:schemeClr val="tx1"/>
                          </a:solidFill>
                          <a:latin typeface="Meiryo UI" pitchFamily="50" charset="-128"/>
                          <a:ea typeface="Meiryo UI" pitchFamily="50" charset="-128"/>
                          <a:cs typeface="Meiryo UI" pitchFamily="50" charset="-128"/>
                        </a:rPr>
                        <a:t>常勤役員</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名</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職員</a:t>
                      </a:r>
                      <a:r>
                        <a:rPr lang="en-US" altLang="ja-JP" sz="1400" dirty="0" smtClean="0">
                          <a:solidFill>
                            <a:schemeClr val="tx1"/>
                          </a:solidFill>
                          <a:latin typeface="Meiryo UI" pitchFamily="50" charset="-128"/>
                          <a:ea typeface="Meiryo UI" pitchFamily="50" charset="-128"/>
                          <a:cs typeface="Meiryo UI" pitchFamily="50" charset="-128"/>
                        </a:rPr>
                        <a:t>80</a:t>
                      </a:r>
                      <a:r>
                        <a:rPr lang="ja-JP" altLang="en-US" sz="140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事業所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本店（北区）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本店（中央区）</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テキスト ボックス 15"/>
          <p:cNvSpPr txBox="1"/>
          <p:nvPr/>
        </p:nvSpPr>
        <p:spPr>
          <a:xfrm>
            <a:off x="3995936" y="2601965"/>
            <a:ext cx="1733513" cy="338554"/>
          </a:xfrm>
          <a:prstGeom prst="rect">
            <a:avLst/>
          </a:prstGeom>
          <a:noFill/>
        </p:spPr>
        <p:txBody>
          <a:bodyPr wrap="square" rtlCol="0">
            <a:spAutoFit/>
          </a:bodyPr>
          <a:lstStyle/>
          <a:p>
            <a:pPr algn="ctr"/>
            <a:r>
              <a:rPr lang="en-US" altLang="ja-JP" sz="1600" b="1" dirty="0">
                <a:latin typeface="Meiryo UI" pitchFamily="50" charset="-128"/>
                <a:ea typeface="Meiryo UI" pitchFamily="50" charset="-128"/>
                <a:cs typeface="Meiryo UI" pitchFamily="50" charset="-128"/>
              </a:rPr>
              <a:t>2014.</a:t>
            </a:r>
            <a:r>
              <a:rPr lang="ja-JP" altLang="en-US" sz="1600" b="1" dirty="0" smtClean="0">
                <a:latin typeface="Meiryo UI" pitchFamily="50" charset="-128"/>
                <a:ea typeface="Meiryo UI" pitchFamily="50" charset="-128"/>
                <a:cs typeface="Meiryo UI" pitchFamily="50" charset="-128"/>
              </a:rPr>
              <a:t>５</a:t>
            </a:r>
            <a:endParaRPr lang="ja-JP" altLang="en-US" sz="11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1871178" y="6343436"/>
            <a:ext cx="3454792"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kumimoji="1" lang="ja-JP" altLang="en-US" sz="1050" dirty="0" smtClean="0">
                <a:latin typeface="Meiryo UI" pitchFamily="50" charset="-128"/>
                <a:ea typeface="Meiryo UI" pitchFamily="50" charset="-128"/>
                <a:cs typeface="Meiryo UI" pitchFamily="50" charset="-128"/>
              </a:rPr>
              <a:t>役職員数は</a:t>
            </a:r>
            <a:r>
              <a:rPr lang="en-US" altLang="ja-JP" sz="1050" dirty="0">
                <a:latin typeface="Meiryo UI" pitchFamily="50" charset="-128"/>
                <a:ea typeface="Meiryo UI" pitchFamily="50" charset="-128"/>
                <a:cs typeface="Meiryo UI" pitchFamily="50" charset="-128"/>
              </a:rPr>
              <a:t>2014</a:t>
            </a:r>
            <a:r>
              <a:rPr kumimoji="1" lang="ja-JP" altLang="en-US" sz="1050" dirty="0" smtClean="0">
                <a:latin typeface="Meiryo UI" pitchFamily="50" charset="-128"/>
                <a:ea typeface="Meiryo UI" pitchFamily="50" charset="-128"/>
                <a:cs typeface="Meiryo UI" pitchFamily="50" charset="-128"/>
              </a:rPr>
              <a:t>年度期首、その他は</a:t>
            </a:r>
            <a:r>
              <a:rPr lang="en-US" altLang="ja-JP" sz="1050" dirty="0" smtClean="0">
                <a:latin typeface="Meiryo UI" pitchFamily="50" charset="-128"/>
                <a:ea typeface="Meiryo UI" pitchFamily="50" charset="-128"/>
                <a:cs typeface="Meiryo UI" pitchFamily="50" charset="-128"/>
              </a:rPr>
              <a:t>201</a:t>
            </a:r>
            <a:r>
              <a:rPr lang="en-US" altLang="ja-JP" sz="1050" dirty="0">
                <a:latin typeface="Meiryo UI" pitchFamily="50" charset="-128"/>
                <a:ea typeface="Meiryo UI" pitchFamily="50" charset="-128"/>
                <a:cs typeface="Meiryo UI" pitchFamily="50" charset="-128"/>
              </a:rPr>
              <a:t>4</a:t>
            </a:r>
            <a:r>
              <a:rPr kumimoji="1" lang="ja-JP" altLang="en-US" sz="1050" dirty="0" smtClean="0">
                <a:latin typeface="Meiryo UI" pitchFamily="50" charset="-128"/>
                <a:ea typeface="Meiryo UI" pitchFamily="50" charset="-128"/>
                <a:cs typeface="Meiryo UI" pitchFamily="50" charset="-128"/>
              </a:rPr>
              <a:t>年３月時点</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6"/>
          <p:cNvSpPr txBox="1"/>
          <p:nvPr/>
        </p:nvSpPr>
        <p:spPr>
          <a:xfrm>
            <a:off x="7175842" y="6320902"/>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※2018</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sp>
        <p:nvSpPr>
          <p:cNvPr id="5" name="正方形/長方形 4"/>
          <p:cNvSpPr/>
          <p:nvPr/>
        </p:nvSpPr>
        <p:spPr>
          <a:xfrm>
            <a:off x="2247553" y="3239782"/>
            <a:ext cx="2880505" cy="30437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カーブ矢印 5"/>
          <p:cNvSpPr/>
          <p:nvPr/>
        </p:nvSpPr>
        <p:spPr>
          <a:xfrm>
            <a:off x="3687260" y="2807517"/>
            <a:ext cx="2736304" cy="400202"/>
          </a:xfrm>
          <a:prstGeom prst="curvedDownArrow">
            <a:avLst>
              <a:gd name="adj1" fmla="val 25000"/>
              <a:gd name="adj2" fmla="val 136595"/>
              <a:gd name="adj3" fmla="val 2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4" name="直線コネクタ 13"/>
          <p:cNvCxnSpPr/>
          <p:nvPr/>
        </p:nvCxnSpPr>
        <p:spPr>
          <a:xfrm>
            <a:off x="270457" y="5486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5343603" y="3243994"/>
          <a:ext cx="1440000" cy="3055589"/>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tblGrid>
              <a:tr h="41035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大阪信用保証</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305136">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1,208</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eiryo UI" pitchFamily="50" charset="-128"/>
                          <a:ea typeface="Meiryo UI" pitchFamily="50" charset="-128"/>
                          <a:cs typeface="Meiryo UI" pitchFamily="50" charset="-128"/>
                        </a:rPr>
                        <a:t>２兆</a:t>
                      </a:r>
                      <a:r>
                        <a:rPr lang="en-US" altLang="ja-JP" sz="1400" b="0" dirty="0" smtClean="0">
                          <a:solidFill>
                            <a:schemeClr val="tx1"/>
                          </a:solidFill>
                          <a:latin typeface="Meiryo UI" pitchFamily="50" charset="-128"/>
                          <a:ea typeface="Meiryo UI" pitchFamily="50" charset="-128"/>
                          <a:cs typeface="Meiryo UI" pitchFamily="50" charset="-128"/>
                        </a:rPr>
                        <a:t>2,700</a:t>
                      </a:r>
                      <a:r>
                        <a:rPr lang="ja-JP" altLang="en-US" sz="1400" b="0" dirty="0" smtClean="0">
                          <a:solidFill>
                            <a:schemeClr val="tx1"/>
                          </a:solidFill>
                          <a:latin typeface="Meiryo UI" pitchFamily="50" charset="-128"/>
                          <a:ea typeface="Meiryo UI" pitchFamily="50" charset="-128"/>
                          <a:cs typeface="Meiryo UI" pitchFamily="50" charset="-128"/>
                        </a:rPr>
                        <a:t>億円</a:t>
                      </a:r>
                      <a:endParaRPr lang="en-US" altLang="ja-JP" sz="1400" b="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22654">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約</a:t>
                      </a:r>
                      <a:r>
                        <a:rPr lang="en-US" altLang="ja-JP" sz="1400" b="0" dirty="0" smtClean="0">
                          <a:solidFill>
                            <a:schemeClr val="tx1"/>
                          </a:solidFill>
                          <a:latin typeface="Meiryo UI" pitchFamily="50" charset="-128"/>
                          <a:ea typeface="Meiryo UI" pitchFamily="50" charset="-128"/>
                          <a:cs typeface="Meiryo UI" pitchFamily="50" charset="-128"/>
                        </a:rPr>
                        <a:t>8.3</a:t>
                      </a:r>
                      <a:r>
                        <a:rPr lang="ja-JP" altLang="en-US" sz="1400" b="0" dirty="0" smtClean="0">
                          <a:solidFill>
                            <a:schemeClr val="tx1"/>
                          </a:solidFill>
                          <a:latin typeface="Meiryo UI" pitchFamily="50" charset="-128"/>
                          <a:ea typeface="Meiryo UI" pitchFamily="50" charset="-128"/>
                          <a:cs typeface="Meiryo UI" pitchFamily="50" charset="-128"/>
                        </a:rPr>
                        <a:t>万社</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0359">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常勤役員</a:t>
                      </a:r>
                      <a:r>
                        <a:rPr lang="en-US" altLang="ja-JP" sz="1400" b="0" dirty="0" smtClean="0">
                          <a:solidFill>
                            <a:schemeClr val="tx1"/>
                          </a:solidFill>
                          <a:latin typeface="Meiryo UI" pitchFamily="50" charset="-128"/>
                          <a:ea typeface="Meiryo UI" pitchFamily="50" charset="-128"/>
                          <a:cs typeface="Meiryo UI" pitchFamily="50" charset="-128"/>
                        </a:rPr>
                        <a:t>5</a:t>
                      </a:r>
                      <a:r>
                        <a:rPr lang="ja-JP" altLang="en-US" sz="1400" b="0" dirty="0" smtClean="0">
                          <a:solidFill>
                            <a:schemeClr val="tx1"/>
                          </a:solidFill>
                          <a:latin typeface="Meiryo UI" pitchFamily="50" charset="-128"/>
                          <a:ea typeface="Meiryo UI" pitchFamily="50" charset="-128"/>
                          <a:cs typeface="Meiryo UI" pitchFamily="50" charset="-128"/>
                        </a:rPr>
                        <a:t>名</a:t>
                      </a:r>
                      <a:endParaRPr lang="en-US" altLang="ja-JP" sz="1400" b="0" dirty="0" smtClean="0">
                        <a:solidFill>
                          <a:schemeClr val="tx1"/>
                        </a:solidFill>
                        <a:latin typeface="Meiryo UI" pitchFamily="50" charset="-128"/>
                        <a:ea typeface="Meiryo UI" pitchFamily="50" charset="-128"/>
                        <a:cs typeface="Meiryo UI" pitchFamily="50" charset="-128"/>
                      </a:endParaRPr>
                    </a:p>
                    <a:p>
                      <a:pPr algn="ctr"/>
                      <a:r>
                        <a:rPr lang="ja-JP" altLang="en-US" sz="1400" b="0" dirty="0" smtClean="0">
                          <a:solidFill>
                            <a:schemeClr val="tx1"/>
                          </a:solidFill>
                          <a:latin typeface="Meiryo UI" pitchFamily="50" charset="-128"/>
                          <a:ea typeface="Meiryo UI" pitchFamily="50" charset="-128"/>
                          <a:cs typeface="Meiryo UI" pitchFamily="50" charset="-128"/>
                        </a:rPr>
                        <a:t>職員</a:t>
                      </a:r>
                      <a:r>
                        <a:rPr lang="en-US" altLang="ja-JP" sz="1400" b="0" dirty="0" smtClean="0">
                          <a:solidFill>
                            <a:schemeClr val="tx1"/>
                          </a:solidFill>
                          <a:latin typeface="Meiryo UI" pitchFamily="50" charset="-128"/>
                          <a:ea typeface="Meiryo UI" pitchFamily="50" charset="-128"/>
                          <a:cs typeface="Meiryo UI" pitchFamily="50" charset="-128"/>
                        </a:rPr>
                        <a:t>370</a:t>
                      </a:r>
                      <a:r>
                        <a:rPr lang="ja-JP" altLang="en-US" sz="1400" b="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本店（北区）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サポートオフィス</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8" name="表 17"/>
          <p:cNvGraphicFramePr>
            <a:graphicFrameLocks noGrp="1"/>
          </p:cNvGraphicFramePr>
          <p:nvPr>
            <p:extLst/>
          </p:nvPr>
        </p:nvGraphicFramePr>
        <p:xfrm>
          <a:off x="7020435" y="3231860"/>
          <a:ext cx="1440000" cy="3055589"/>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tblGrid>
              <a:tr h="41035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東京信用保証</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協会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305136">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2,963</a:t>
                      </a:r>
                      <a:r>
                        <a:rPr kumimoji="1" lang="ja-JP" altLang="en-US" sz="1400" b="0" dirty="0" smtClean="0">
                          <a:solidFill>
                            <a:schemeClr val="tx1"/>
                          </a:solidFill>
                          <a:latin typeface="Meiryo UI" panose="020B0604030504040204" pitchFamily="50" charset="-128"/>
                          <a:ea typeface="Meiryo UI" panose="020B0604030504040204" pitchFamily="50" charset="-128"/>
                        </a:rPr>
                        <a:t>億円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eiryo UI" pitchFamily="50" charset="-128"/>
                          <a:ea typeface="Meiryo UI" pitchFamily="50" charset="-128"/>
                          <a:cs typeface="Meiryo UI" pitchFamily="50" charset="-128"/>
                        </a:rPr>
                        <a:t>３兆</a:t>
                      </a:r>
                      <a:r>
                        <a:rPr lang="en-US" altLang="ja-JP" sz="1400" b="0" dirty="0" smtClean="0">
                          <a:solidFill>
                            <a:schemeClr val="tx1"/>
                          </a:solidFill>
                          <a:latin typeface="Meiryo UI" pitchFamily="50" charset="-128"/>
                          <a:ea typeface="Meiryo UI" pitchFamily="50" charset="-128"/>
                          <a:cs typeface="Meiryo UI" pitchFamily="50" charset="-128"/>
                        </a:rPr>
                        <a:t>716</a:t>
                      </a:r>
                      <a:r>
                        <a:rPr lang="ja-JP" altLang="en-US" sz="1400" b="0" dirty="0" smtClean="0">
                          <a:solidFill>
                            <a:schemeClr val="tx1"/>
                          </a:solidFill>
                          <a:latin typeface="Meiryo UI" pitchFamily="50" charset="-128"/>
                          <a:ea typeface="Meiryo UI" pitchFamily="50" charset="-128"/>
                          <a:cs typeface="Meiryo UI" pitchFamily="50" charset="-128"/>
                        </a:rPr>
                        <a:t>億円</a:t>
                      </a:r>
                      <a:endParaRPr lang="en-US" altLang="ja-JP" sz="1400" b="0" dirty="0" smtClean="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22654">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約</a:t>
                      </a:r>
                      <a:r>
                        <a:rPr lang="en-US" altLang="ja-JP" sz="1400" b="0" dirty="0" smtClean="0">
                          <a:solidFill>
                            <a:schemeClr val="tx1"/>
                          </a:solidFill>
                          <a:latin typeface="Meiryo UI" pitchFamily="50" charset="-128"/>
                          <a:ea typeface="Meiryo UI" pitchFamily="50" charset="-128"/>
                          <a:cs typeface="Meiryo UI" pitchFamily="50" charset="-128"/>
                        </a:rPr>
                        <a:t>18</a:t>
                      </a:r>
                      <a:r>
                        <a:rPr lang="ja-JP" altLang="en-US" sz="1400" b="0" dirty="0" smtClean="0">
                          <a:solidFill>
                            <a:schemeClr val="tx1"/>
                          </a:solidFill>
                          <a:latin typeface="Meiryo UI" pitchFamily="50" charset="-128"/>
                          <a:ea typeface="Meiryo UI" pitchFamily="50" charset="-128"/>
                          <a:cs typeface="Meiryo UI" pitchFamily="50" charset="-128"/>
                        </a:rPr>
                        <a:t>万社</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0359">
                <a:tc>
                  <a:txBody>
                    <a:bodyPr/>
                    <a:lstStyle/>
                    <a:p>
                      <a:pPr algn="ctr"/>
                      <a:r>
                        <a:rPr lang="ja-JP" altLang="en-US" sz="1400" b="0" dirty="0" smtClean="0">
                          <a:solidFill>
                            <a:schemeClr val="tx1"/>
                          </a:solidFill>
                          <a:latin typeface="Meiryo UI" pitchFamily="50" charset="-128"/>
                          <a:ea typeface="Meiryo UI" pitchFamily="50" charset="-128"/>
                          <a:cs typeface="Meiryo UI" pitchFamily="50" charset="-128"/>
                        </a:rPr>
                        <a:t>常勤役員８名</a:t>
                      </a:r>
                      <a:endParaRPr lang="en-US" altLang="ja-JP" sz="1400" b="0" dirty="0" smtClean="0">
                        <a:solidFill>
                          <a:schemeClr val="tx1"/>
                        </a:solidFill>
                        <a:latin typeface="Meiryo UI" pitchFamily="50" charset="-128"/>
                        <a:ea typeface="Meiryo UI" pitchFamily="50" charset="-128"/>
                        <a:cs typeface="Meiryo UI" pitchFamily="50" charset="-128"/>
                      </a:endParaRPr>
                    </a:p>
                    <a:p>
                      <a:pPr algn="ctr"/>
                      <a:r>
                        <a:rPr lang="ja-JP" altLang="en-US" sz="1400" b="0" dirty="0" smtClean="0">
                          <a:solidFill>
                            <a:schemeClr val="tx1"/>
                          </a:solidFill>
                          <a:latin typeface="Meiryo UI" pitchFamily="50" charset="-128"/>
                          <a:ea typeface="Meiryo UI" pitchFamily="50" charset="-128"/>
                          <a:cs typeface="Meiryo UI" pitchFamily="50" charset="-128"/>
                        </a:rPr>
                        <a:t>職員</a:t>
                      </a:r>
                      <a:r>
                        <a:rPr lang="en-US" altLang="ja-JP" sz="1400" b="0" dirty="0" smtClean="0">
                          <a:solidFill>
                            <a:schemeClr val="tx1"/>
                          </a:solidFill>
                          <a:latin typeface="Meiryo UI" pitchFamily="50" charset="-128"/>
                          <a:ea typeface="Meiryo UI" pitchFamily="50" charset="-128"/>
                          <a:cs typeface="Meiryo UI" pitchFamily="50" charset="-128"/>
                        </a:rPr>
                        <a:t>672</a:t>
                      </a:r>
                      <a:r>
                        <a:rPr lang="ja-JP" altLang="en-US" sz="1400" b="0" dirty="0" smtClean="0">
                          <a:solidFill>
                            <a:schemeClr val="tx1"/>
                          </a:solidFill>
                          <a:latin typeface="Meiryo UI" pitchFamily="50" charset="-128"/>
                          <a:ea typeface="Meiryo UI" pitchFamily="50" charset="-128"/>
                          <a:cs typeface="Meiryo UI"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20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本店</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11</a:t>
                      </a:r>
                      <a:r>
                        <a:rPr kumimoji="1" lang="ja-JP" altLang="en-US" sz="1400" b="0" dirty="0" smtClean="0">
                          <a:solidFill>
                            <a:schemeClr val="tx1"/>
                          </a:solidFill>
                          <a:latin typeface="Meiryo UI" panose="020B0604030504040204" pitchFamily="50" charset="-128"/>
                          <a:ea typeface="Meiryo UI" panose="020B0604030504040204" pitchFamily="50" charset="-128"/>
                        </a:rPr>
                        <a:t>支店</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7" name="テキスト ボックス 16"/>
          <p:cNvSpPr txBox="1"/>
          <p:nvPr/>
        </p:nvSpPr>
        <p:spPr>
          <a:xfrm>
            <a:off x="35496" y="77995"/>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信用保証協会＞</a:t>
            </a:r>
            <a:endParaRPr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05432" y="1881943"/>
            <a:ext cx="8487048" cy="738664"/>
          </a:xfrm>
          <a:prstGeom prst="rect">
            <a:avLst/>
          </a:prstGeom>
        </p:spPr>
        <p:txBody>
          <a:bodyPr wrap="square">
            <a:spAutoFit/>
          </a:bodyPr>
          <a:lstStyle/>
          <a:p>
            <a:r>
              <a:rPr lang="ja-JP" altLang="en-US" sz="1400" dirty="0" smtClean="0">
                <a:latin typeface="Meiryo UI" pitchFamily="50" charset="-128"/>
                <a:ea typeface="Meiryo UI" pitchFamily="50" charset="-128"/>
                <a:cs typeface="Meiryo UI" pitchFamily="50" charset="-128"/>
              </a:rPr>
              <a:t>大阪府中小企業信用保証協会と大阪市信用保証協会</a:t>
            </a:r>
            <a:r>
              <a:rPr lang="ja-JP" altLang="ja-JP" sz="1400" dirty="0" smtClean="0">
                <a:latin typeface="Meiryo UI" pitchFamily="50" charset="-128"/>
                <a:ea typeface="Meiryo UI" pitchFamily="50" charset="-128"/>
                <a:cs typeface="Meiryo UI" pitchFamily="50" charset="-128"/>
              </a:rPr>
              <a:t>の</a:t>
            </a:r>
            <a:r>
              <a:rPr lang="ja-JP" altLang="ja-JP" sz="1400" dirty="0">
                <a:latin typeface="Meiryo UI" pitchFamily="50" charset="-128"/>
                <a:ea typeface="Meiryo UI" pitchFamily="50" charset="-128"/>
                <a:cs typeface="Meiryo UI" pitchFamily="50" charset="-128"/>
              </a:rPr>
              <a:t>保有する</a:t>
            </a:r>
            <a:r>
              <a:rPr lang="ja-JP" altLang="ja-JP" sz="1400" b="1" u="sng" dirty="0">
                <a:latin typeface="Meiryo UI" pitchFamily="50" charset="-128"/>
                <a:ea typeface="Meiryo UI" pitchFamily="50" charset="-128"/>
                <a:cs typeface="Meiryo UI" pitchFamily="50" charset="-128"/>
              </a:rPr>
              <a:t>経営資源を結集し、経営基盤の強化</a:t>
            </a:r>
            <a:r>
              <a:rPr lang="ja-JP" altLang="ja-JP" sz="1400" dirty="0">
                <a:latin typeface="Meiryo UI" pitchFamily="50" charset="-128"/>
                <a:ea typeface="Meiryo UI" pitchFamily="50" charset="-128"/>
                <a:cs typeface="Meiryo UI" pitchFamily="50" charset="-128"/>
              </a:rPr>
              <a:t>を図ることにより信用保証を充実させ、環境変化に挑戦する</a:t>
            </a:r>
            <a:r>
              <a:rPr lang="ja-JP" altLang="ja-JP" sz="1400" b="1" u="sng" dirty="0">
                <a:latin typeface="Meiryo UI" pitchFamily="50" charset="-128"/>
                <a:ea typeface="Meiryo UI" pitchFamily="50" charset="-128"/>
                <a:cs typeface="Meiryo UI" pitchFamily="50" charset="-128"/>
              </a:rPr>
              <a:t>中小企業・小規模事業者の成長・経営の安定を支援</a:t>
            </a:r>
            <a:r>
              <a:rPr lang="ja-JP" altLang="ja-JP" sz="1400" dirty="0">
                <a:latin typeface="Meiryo UI" pitchFamily="50" charset="-128"/>
                <a:ea typeface="Meiryo UI" pitchFamily="50" charset="-128"/>
                <a:cs typeface="Meiryo UI" pitchFamily="50" charset="-128"/>
              </a:rPr>
              <a:t>し、もって金融円滑化に資するとともに、</a:t>
            </a:r>
            <a:r>
              <a:rPr lang="ja-JP" altLang="ja-JP" sz="1400" b="1" u="sng" dirty="0">
                <a:latin typeface="Meiryo UI" pitchFamily="50" charset="-128"/>
                <a:ea typeface="Meiryo UI" pitchFamily="50" charset="-128"/>
                <a:cs typeface="Meiryo UI" pitchFamily="50" charset="-128"/>
              </a:rPr>
              <a:t>経営効率および保険収支の改善等を通じ、社会コストの低減</a:t>
            </a:r>
            <a:r>
              <a:rPr lang="ja-JP" altLang="ja-JP" sz="1400" dirty="0">
                <a:latin typeface="Meiryo UI" pitchFamily="50" charset="-128"/>
                <a:ea typeface="Meiryo UI" pitchFamily="50" charset="-128"/>
                <a:cs typeface="Meiryo UI" pitchFamily="50" charset="-128"/>
              </a:rPr>
              <a:t>を図る</a:t>
            </a:r>
            <a:endParaRPr lang="ja-JP" altLang="en-US" sz="1400" dirty="0"/>
          </a:p>
        </p:txBody>
      </p:sp>
      <p:sp>
        <p:nvSpPr>
          <p:cNvPr id="15" name="正方形/長方形 14"/>
          <p:cNvSpPr/>
          <p:nvPr/>
        </p:nvSpPr>
        <p:spPr>
          <a:xfrm>
            <a:off x="433349" y="1628800"/>
            <a:ext cx="100701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p:cNvSpPr/>
          <p:nvPr/>
        </p:nvSpPr>
        <p:spPr>
          <a:xfrm>
            <a:off x="375104" y="847393"/>
            <a:ext cx="8708019" cy="318924"/>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中小企業信用保証協会と大阪市信用保証</a:t>
            </a:r>
            <a:r>
              <a:rPr lang="ja-JP" altLang="en-US" sz="1600" b="1" dirty="0" smtClean="0">
                <a:latin typeface="Meiryo UI" pitchFamily="50" charset="-128"/>
                <a:ea typeface="Meiryo UI" pitchFamily="50" charset="-128"/>
                <a:cs typeface="Meiryo UI" pitchFamily="50" charset="-128"/>
              </a:rPr>
              <a:t>協会を合併し、大阪信用保証協会を設立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380</a:t>
            </a:fld>
            <a:endParaRPr lang="ja-JP" altLang="en-US"/>
          </a:p>
        </p:txBody>
      </p:sp>
    </p:spTree>
    <p:extLst>
      <p:ext uri="{BB962C8B-B14F-4D97-AF65-F5344CB8AC3E}">
        <p14:creationId xmlns:p14="http://schemas.microsoft.com/office/powerpoint/2010/main" val="3888193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0383" y="76562"/>
            <a:ext cx="791915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信用保証協会／背景と課題＞</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05580" y="946089"/>
            <a:ext cx="3959480" cy="2262158"/>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１．統合の背景</a:t>
            </a:r>
            <a:endParaRPr lang="en-US" altLang="ja-JP" sz="1400" b="1"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基本</a:t>
            </a:r>
            <a:r>
              <a:rPr lang="ja-JP" altLang="en-US" sz="1300" dirty="0">
                <a:latin typeface="Meiryo UI" panose="020B0604030504040204" pitchFamily="50" charset="-128"/>
                <a:ea typeface="Meiryo UI" panose="020B0604030504040204" pitchFamily="50" charset="-128"/>
              </a:rPr>
              <a:t>財産</a:t>
            </a:r>
            <a:r>
              <a:rPr lang="ja-JP" altLang="en-US" sz="1300" dirty="0" smtClean="0">
                <a:latin typeface="Meiryo UI" panose="020B0604030504040204" pitchFamily="50" charset="-128"/>
                <a:ea typeface="Meiryo UI" panose="020B0604030504040204" pitchFamily="50" charset="-128"/>
              </a:rPr>
              <a:t>倍率</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が</a:t>
            </a:r>
            <a:r>
              <a:rPr lang="ja-JP" altLang="en-US" sz="1300" dirty="0">
                <a:latin typeface="Meiryo UI" panose="020B0604030504040204" pitchFamily="50" charset="-128"/>
                <a:ea typeface="Meiryo UI" panose="020B0604030504040204" pitchFamily="50" charset="-128"/>
              </a:rPr>
              <a:t>全国</a:t>
            </a:r>
            <a:r>
              <a:rPr lang="ja-JP" altLang="en-US" sz="1300" dirty="0" smtClean="0">
                <a:latin typeface="Meiryo UI" panose="020B0604030504040204" pitchFamily="50" charset="-128"/>
                <a:ea typeface="Meiryo UI" panose="020B0604030504040204" pitchFamily="50" charset="-128"/>
              </a:rPr>
              <a:t>ワースト</a:t>
            </a:r>
            <a:r>
              <a:rPr lang="ja-JP" altLang="en-US" sz="1300" dirty="0">
                <a:latin typeface="Meiryo UI" panose="020B0604030504040204" pitchFamily="50" charset="-128"/>
                <a:ea typeface="Meiryo UI" panose="020B0604030504040204" pitchFamily="50" charset="-128"/>
              </a:rPr>
              <a:t>２</a:t>
            </a:r>
            <a:r>
              <a:rPr lang="ja-JP" altLang="en-US" sz="1300" dirty="0" smtClean="0">
                <a:latin typeface="Meiryo UI" panose="020B0604030504040204" pitchFamily="50" charset="-128"/>
                <a:ea typeface="Meiryo UI" panose="020B0604030504040204" pitchFamily="50" charset="-128"/>
              </a:rPr>
              <a:t>位（市協会）、３位（府協会）</a:t>
            </a:r>
            <a:endParaRPr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ja-JP" altLang="en-US" sz="1200"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両協会ともに、経営</a:t>
            </a:r>
            <a:r>
              <a:rPr lang="ja-JP" altLang="en-US" sz="1300" dirty="0">
                <a:latin typeface="Meiryo UI" panose="020B0604030504040204" pitchFamily="50" charset="-128"/>
                <a:ea typeface="Meiryo UI" panose="020B0604030504040204" pitchFamily="50" charset="-128"/>
              </a:rPr>
              <a:t>改善</a:t>
            </a:r>
            <a:r>
              <a:rPr lang="ja-JP" altLang="en-US" sz="1300" dirty="0" smtClean="0">
                <a:latin typeface="Meiryo UI" panose="020B0604030504040204" pitchFamily="50" charset="-128"/>
                <a:ea typeface="Meiryo UI" panose="020B0604030504040204" pitchFamily="50" charset="-128"/>
              </a:rPr>
              <a:t>協会</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に指定される（府協会</a:t>
            </a:r>
            <a:r>
              <a:rPr lang="en-US" altLang="ja-JP" sz="1300" dirty="0" smtClean="0">
                <a:latin typeface="Meiryo UI" panose="020B0604030504040204" pitchFamily="50" charset="-128"/>
                <a:ea typeface="Meiryo UI" panose="020B0604030504040204" pitchFamily="50" charset="-128"/>
              </a:rPr>
              <a:t>H9</a:t>
            </a:r>
            <a:r>
              <a:rPr lang="ja-JP" altLang="en-US" sz="1300" dirty="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H18</a:t>
            </a:r>
            <a:r>
              <a:rPr lang="ja-JP" altLang="en-US" sz="1300" dirty="0" err="1"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市</a:t>
            </a:r>
            <a:r>
              <a:rPr lang="ja-JP" altLang="en-US" sz="1300" dirty="0" smtClean="0">
                <a:latin typeface="Meiryo UI" panose="020B0604030504040204" pitchFamily="50" charset="-128"/>
                <a:ea typeface="Meiryo UI" panose="020B0604030504040204" pitchFamily="50" charset="-128"/>
              </a:rPr>
              <a:t>協会</a:t>
            </a:r>
            <a:r>
              <a:rPr lang="en-US" altLang="ja-JP" sz="1300" dirty="0" smtClean="0">
                <a:latin typeface="Meiryo UI" panose="020B0604030504040204" pitchFamily="50" charset="-128"/>
                <a:ea typeface="Meiryo UI" panose="020B0604030504040204" pitchFamily="50" charset="-128"/>
              </a:rPr>
              <a:t>H12</a:t>
            </a:r>
            <a:r>
              <a:rPr lang="ja-JP" altLang="en-US" sz="1300" dirty="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H23</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sz="1200"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全国平均を上回る高い</a:t>
            </a:r>
            <a:r>
              <a:rPr lang="ja-JP" altLang="en-US" sz="1300" dirty="0">
                <a:latin typeface="Meiryo UI" panose="020B0604030504040204" pitchFamily="50" charset="-128"/>
                <a:ea typeface="Meiryo UI" panose="020B0604030504040204" pitchFamily="50" charset="-128"/>
              </a:rPr>
              <a:t>代位</a:t>
            </a:r>
            <a:r>
              <a:rPr lang="ja-JP" altLang="en-US" sz="1300" dirty="0" smtClean="0">
                <a:latin typeface="Meiryo UI" panose="020B0604030504040204" pitchFamily="50" charset="-128"/>
                <a:ea typeface="Meiryo UI" panose="020B0604030504040204" pitchFamily="50" charset="-128"/>
              </a:rPr>
              <a:t>弁済</a:t>
            </a:r>
            <a:r>
              <a:rPr lang="ja-JP" altLang="en-US" sz="1300" dirty="0">
                <a:latin typeface="Meiryo UI" panose="020B0604030504040204" pitchFamily="50" charset="-128"/>
                <a:ea typeface="Meiryo UI" panose="020B0604030504040204" pitchFamily="50" charset="-128"/>
              </a:rPr>
              <a:t>率</a:t>
            </a:r>
            <a:r>
              <a:rPr lang="ja-JP" altLang="en-US" sz="1300" dirty="0" smtClean="0">
                <a:latin typeface="Meiryo UI" panose="020B0604030504040204" pitchFamily="50" charset="-128"/>
                <a:ea typeface="Meiryo UI" panose="020B0604030504040204" pitchFamily="50" charset="-128"/>
              </a:rPr>
              <a:t>で推移</a:t>
            </a:r>
            <a:endParaRPr lang="en-US" altLang="ja-JP" sz="1300" dirty="0" smtClean="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sz="1200" dirty="0" smtClean="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sz="1300" dirty="0" smtClean="0">
                <a:latin typeface="Meiryo UI" panose="020B0604030504040204" pitchFamily="50" charset="-128"/>
                <a:ea typeface="Meiryo UI" panose="020B0604030504040204" pitchFamily="50" charset="-128"/>
              </a:rPr>
              <a:t>両協会を利用している重複</a:t>
            </a:r>
            <a:r>
              <a:rPr lang="ja-JP" altLang="en-US" sz="1300" dirty="0">
                <a:latin typeface="Meiryo UI" panose="020B0604030504040204" pitchFamily="50" charset="-128"/>
                <a:ea typeface="Meiryo UI" panose="020B0604030504040204" pitchFamily="50" charset="-128"/>
              </a:rPr>
              <a:t>企業</a:t>
            </a:r>
            <a:r>
              <a:rPr lang="ja-JP" altLang="en-US" sz="1300" dirty="0" smtClean="0">
                <a:latin typeface="Meiryo UI" panose="020B0604030504040204" pitchFamily="50" charset="-128"/>
                <a:ea typeface="Meiryo UI" panose="020B0604030504040204" pitchFamily="50" charset="-128"/>
              </a:rPr>
              <a:t>が</a:t>
            </a:r>
            <a:r>
              <a:rPr lang="en-US" altLang="ja-JP" sz="1300" dirty="0" smtClean="0">
                <a:latin typeface="Meiryo UI" panose="020B0604030504040204" pitchFamily="50" charset="-128"/>
                <a:ea typeface="Meiryo UI" panose="020B0604030504040204" pitchFamily="50" charset="-128"/>
              </a:rPr>
              <a:t>1.9</a:t>
            </a:r>
            <a:r>
              <a:rPr lang="ja-JP" altLang="en-US" sz="1300" dirty="0" smtClean="0">
                <a:latin typeface="Meiryo UI" panose="020B0604030504040204" pitchFamily="50" charset="-128"/>
                <a:ea typeface="Meiryo UI" panose="020B0604030504040204" pitchFamily="50" charset="-128"/>
              </a:rPr>
              <a:t>万社存在（</a:t>
            </a:r>
            <a:r>
              <a:rPr lang="en-US" altLang="ja-JP" sz="1300" dirty="0" smtClean="0">
                <a:latin typeface="Meiryo UI" panose="020B0604030504040204" pitchFamily="50" charset="-128"/>
                <a:ea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rPr>
              <a:t>年７月時点）</a:t>
            </a:r>
            <a:endParaRPr lang="en-US" altLang="ja-JP" sz="13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34503" y="5092383"/>
            <a:ext cx="3845948" cy="1365365"/>
          </a:xfrm>
          <a:prstGeom prst="rect">
            <a:avLst/>
          </a:prstGeom>
          <a:noFill/>
        </p:spPr>
        <p:txBody>
          <a:bodyPr wrap="square" lIns="36000" tIns="36000" rIns="36000" bIns="36000"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基本財産倍率とは・・</a:t>
            </a:r>
            <a:r>
              <a:rPr lang="ja-JP" altLang="en-US" sz="1050" dirty="0">
                <a:latin typeface="Meiryo UI" panose="020B0604030504040204" pitchFamily="50" charset="-128"/>
                <a:ea typeface="Meiryo UI" panose="020B0604030504040204" pitchFamily="50" charset="-128"/>
              </a:rPr>
              <a:t>・基本財産とは、一般企業の資本金に相当する</a:t>
            </a:r>
            <a:r>
              <a:rPr lang="ja-JP" altLang="en-US" sz="1050" dirty="0" smtClean="0">
                <a:latin typeface="Meiryo UI" panose="020B0604030504040204" pitchFamily="50" charset="-128"/>
                <a:ea typeface="Meiryo UI" panose="020B0604030504040204" pitchFamily="50" charset="-128"/>
              </a:rPr>
              <a:t>もので、協会</a:t>
            </a:r>
            <a:r>
              <a:rPr lang="ja-JP" altLang="en-US" sz="1050" dirty="0">
                <a:latin typeface="Meiryo UI" panose="020B0604030504040204" pitchFamily="50" charset="-128"/>
                <a:ea typeface="Meiryo UI" panose="020B0604030504040204" pitchFamily="50" charset="-128"/>
              </a:rPr>
              <a:t>が引き受けた保証債務の最終担保的な性格がある</a:t>
            </a:r>
            <a:r>
              <a:rPr lang="ja-JP" altLang="en-US" sz="1050" dirty="0" smtClean="0">
                <a:latin typeface="Meiryo UI" panose="020B0604030504040204" pitchFamily="50" charset="-128"/>
                <a:ea typeface="Meiryo UI" panose="020B0604030504040204" pitchFamily="50" charset="-128"/>
              </a:rPr>
              <a:t>。大阪信用保証協会の保証</a:t>
            </a:r>
            <a:r>
              <a:rPr lang="ja-JP" altLang="en-US" sz="1050" dirty="0">
                <a:latin typeface="Meiryo UI" panose="020B0604030504040204" pitchFamily="50" charset="-128"/>
                <a:ea typeface="Meiryo UI" panose="020B0604030504040204" pitchFamily="50" charset="-128"/>
              </a:rPr>
              <a:t>債務の最高限度額は、定款により</a:t>
            </a:r>
            <a:r>
              <a:rPr lang="ja-JP" altLang="en-US" sz="1050" dirty="0" smtClean="0">
                <a:latin typeface="Meiryo UI" panose="020B0604030504040204" pitchFamily="50" charset="-128"/>
                <a:ea typeface="Meiryo UI" panose="020B0604030504040204" pitchFamily="50" charset="-128"/>
              </a:rPr>
              <a:t>基本財産</a:t>
            </a:r>
            <a:r>
              <a:rPr lang="ja-JP" altLang="en-US" sz="1050" dirty="0">
                <a:latin typeface="Meiryo UI" panose="020B0604030504040204" pitchFamily="50" charset="-128"/>
                <a:ea typeface="Meiryo UI" panose="020B0604030504040204" pitchFamily="50" charset="-128"/>
              </a:rPr>
              <a:t>の </a:t>
            </a:r>
            <a:r>
              <a:rPr lang="en-US" altLang="ja-JP" sz="1050" dirty="0">
                <a:latin typeface="Meiryo UI" panose="020B0604030504040204" pitchFamily="50" charset="-128"/>
                <a:ea typeface="Meiryo UI" panose="020B0604030504040204" pitchFamily="50" charset="-128"/>
              </a:rPr>
              <a:t>60</a:t>
            </a:r>
            <a:r>
              <a:rPr lang="ja-JP" altLang="en-US" sz="1050" dirty="0" smtClean="0">
                <a:latin typeface="Meiryo UI" panose="020B0604030504040204" pitchFamily="50" charset="-128"/>
                <a:ea typeface="Meiryo UI" panose="020B0604030504040204" pitchFamily="50" charset="-128"/>
              </a:rPr>
              <a:t>倍と定められている。</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経営改善協会とは・・・</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収支が悪化（基本財産の取崩し等）して</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おり</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経営</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の改善が必要</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な</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協会について、国</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が指定</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メイリオ" panose="020B0604030504040204" pitchFamily="50" charset="-128"/>
              </a:rPr>
              <a:t>経営</a:t>
            </a:r>
            <a:r>
              <a:rPr lang="ja-JP" altLang="ja-JP" sz="1050" dirty="0">
                <a:latin typeface="Meiryo UI" panose="020B0604030504040204" pitchFamily="50" charset="-128"/>
                <a:ea typeface="Meiryo UI" panose="020B0604030504040204" pitchFamily="50" charset="-128"/>
                <a:cs typeface="メイリオ" panose="020B0604030504040204" pitchFamily="50" charset="-128"/>
              </a:rPr>
              <a:t>改善計画を策定し国</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の指導監督</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を受ける。</a:t>
            </a:r>
            <a:endParaRPr lang="ja-JP" altLang="en-US" sz="105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正方形/長方形 9"/>
          <p:cNvSpPr/>
          <p:nvPr/>
        </p:nvSpPr>
        <p:spPr>
          <a:xfrm>
            <a:off x="630177" y="3524463"/>
            <a:ext cx="1690155" cy="1149921"/>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①基本財産倍率</a:t>
            </a:r>
            <a:endParaRPr lang="en-US" altLang="ja-JP" sz="12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2012</a:t>
            </a:r>
            <a:r>
              <a:rPr lang="ja-JP" altLang="en-US" sz="1100" dirty="0" smtClean="0">
                <a:latin typeface="Meiryo UI" panose="020B0604030504040204" pitchFamily="50" charset="-128"/>
                <a:ea typeface="Meiryo UI" panose="020B0604030504040204" pitchFamily="50" charset="-128"/>
              </a:rPr>
              <a:t>決算、ワースト</a:t>
            </a:r>
            <a:r>
              <a:rPr lang="ja-JP" altLang="en-US" sz="1100" dirty="0">
                <a:latin typeface="Meiryo UI" panose="020B0604030504040204" pitchFamily="50" charset="-128"/>
                <a:ea typeface="Meiryo UI" panose="020B0604030504040204" pitchFamily="50" charset="-128"/>
              </a:rPr>
              <a:t>順</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rPr>
              <a:t>．千葉県　　</a:t>
            </a:r>
            <a:r>
              <a:rPr lang="en-US" altLang="ja-JP" sz="1200" dirty="0">
                <a:latin typeface="Meiryo UI" panose="020B0604030504040204" pitchFamily="50" charset="-128"/>
                <a:ea typeface="Meiryo UI" panose="020B0604030504040204" pitchFamily="50" charset="-128"/>
              </a:rPr>
              <a:t>33.9</a:t>
            </a:r>
            <a:r>
              <a:rPr lang="ja-JP" altLang="en-US" sz="1200" dirty="0">
                <a:latin typeface="Meiryo UI" panose="020B0604030504040204" pitchFamily="50" charset="-128"/>
                <a:ea typeface="Meiryo UI" panose="020B0604030504040204" pitchFamily="50" charset="-128"/>
              </a:rPr>
              <a:t>倍</a:t>
            </a:r>
            <a:endParaRPr lang="en-US" altLang="ja-JP" sz="1200"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２．大阪市　　</a:t>
            </a:r>
            <a:r>
              <a:rPr lang="en-US" altLang="ja-JP" sz="1200" u="sng" dirty="0">
                <a:latin typeface="Meiryo UI" panose="020B0604030504040204" pitchFamily="50" charset="-128"/>
                <a:ea typeface="Meiryo UI" panose="020B0604030504040204" pitchFamily="50" charset="-128"/>
              </a:rPr>
              <a:t>32.7</a:t>
            </a:r>
            <a:r>
              <a:rPr lang="ja-JP" altLang="en-US" sz="1200" u="sng" dirty="0">
                <a:latin typeface="Meiryo UI" panose="020B0604030504040204" pitchFamily="50" charset="-128"/>
                <a:ea typeface="Meiryo UI" panose="020B0604030504040204" pitchFamily="50" charset="-128"/>
              </a:rPr>
              <a:t>倍</a:t>
            </a:r>
            <a:endParaRPr lang="en-US" altLang="ja-JP" sz="1200" u="sng" dirty="0">
              <a:latin typeface="Meiryo UI" panose="020B0604030504040204" pitchFamily="50" charset="-128"/>
              <a:ea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rPr>
              <a:t>３．大阪府　　</a:t>
            </a:r>
            <a:r>
              <a:rPr lang="en-US" altLang="ja-JP" sz="1200" u="sng" dirty="0">
                <a:latin typeface="Meiryo UI" panose="020B0604030504040204" pitchFamily="50" charset="-128"/>
                <a:ea typeface="Meiryo UI" panose="020B0604030504040204" pitchFamily="50" charset="-128"/>
              </a:rPr>
              <a:t>32.7</a:t>
            </a:r>
            <a:r>
              <a:rPr lang="ja-JP" altLang="en-US" sz="1200" u="sng" dirty="0">
                <a:latin typeface="Meiryo UI" panose="020B0604030504040204" pitchFamily="50" charset="-128"/>
                <a:ea typeface="Meiryo UI" panose="020B0604030504040204" pitchFamily="50" charset="-128"/>
              </a:rPr>
              <a:t>倍</a:t>
            </a:r>
            <a:endParaRPr lang="en-US" altLang="ja-JP" sz="1200"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2478395" y="3542715"/>
            <a:ext cx="1877581" cy="980644"/>
          </a:xfrm>
          <a:prstGeom prst="rect">
            <a:avLst/>
          </a:prstGeom>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②代位弁済率</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2012</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ワースト順）</a:t>
            </a:r>
            <a:endParaRPr lang="en-US" altLang="ja-JP" sz="1100" dirty="0" smtClean="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２．大阪市　</a:t>
            </a:r>
            <a:r>
              <a:rPr lang="en-US" altLang="ja-JP" sz="1200" dirty="0" smtClean="0">
                <a:latin typeface="Meiryo UI" panose="020B0604030504040204" pitchFamily="50" charset="-128"/>
                <a:ea typeface="Meiryo UI" panose="020B0604030504040204" pitchFamily="50" charset="-128"/>
              </a:rPr>
              <a:t>4.02</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８．大阪府　</a:t>
            </a:r>
            <a:r>
              <a:rPr lang="en-US" altLang="ja-JP" sz="1200" dirty="0" smtClean="0">
                <a:latin typeface="Meiryo UI" panose="020B0604030504040204" pitchFamily="50" charset="-128"/>
                <a:ea typeface="Meiryo UI" panose="020B0604030504040204" pitchFamily="50" charset="-128"/>
              </a:rPr>
              <a:t>2.68</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4762902" y="908720"/>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．統合のプロセス</a:t>
            </a:r>
            <a:endParaRPr lang="en-US" altLang="ja-JP" sz="1400" b="1" dirty="0" smtClean="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2"/>
          <a:stretch>
            <a:fillRect/>
          </a:stretch>
        </p:blipFill>
        <p:spPr>
          <a:xfrm>
            <a:off x="4580451" y="3380167"/>
            <a:ext cx="2556000" cy="1817805"/>
          </a:xfrm>
          <a:prstGeom prst="rect">
            <a:avLst/>
          </a:prstGeom>
        </p:spPr>
      </p:pic>
      <p:sp>
        <p:nvSpPr>
          <p:cNvPr id="18" name="テキスト ボックス 17"/>
          <p:cNvSpPr txBox="1"/>
          <p:nvPr/>
        </p:nvSpPr>
        <p:spPr>
          <a:xfrm>
            <a:off x="7094408" y="3571348"/>
            <a:ext cx="1890261" cy="1546577"/>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＜メンバー構成＞</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会長　 ：府商工労働部長</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副会長：市経済戦略局理事</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委員　 ：府</a:t>
            </a:r>
            <a:r>
              <a:rPr lang="ja-JP" altLang="en-US" sz="1050" dirty="0">
                <a:latin typeface="Meiryo UI" panose="020B0604030504040204" pitchFamily="50" charset="-128"/>
                <a:ea typeface="Meiryo UI" panose="020B0604030504040204" pitchFamily="50" charset="-128"/>
              </a:rPr>
              <a:t>担当</a:t>
            </a:r>
            <a:r>
              <a:rPr kumimoji="1" lang="ja-JP" altLang="en-US" sz="1050" dirty="0" smtClean="0">
                <a:latin typeface="Meiryo UI" panose="020B0604030504040204" pitchFamily="50" charset="-128"/>
                <a:ea typeface="Meiryo UI" panose="020B0604030504040204" pitchFamily="50" charset="-128"/>
              </a:rPr>
              <a:t>副理事</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市担当部長</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府協会理事</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市協会理事</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府市特別参与</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弁護士・会計士</a:t>
            </a:r>
            <a:endParaRPr kumimoji="1" lang="en-US" altLang="ja-JP" sz="105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41902" y="5366297"/>
            <a:ext cx="4341630" cy="492443"/>
          </a:xfrm>
          <a:prstGeom prst="rect">
            <a:avLst/>
          </a:prstGeom>
          <a:solidFill>
            <a:schemeClr val="accent6">
              <a:lumMod val="20000"/>
              <a:lumOff val="80000"/>
            </a:schemeClr>
          </a:solid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rPr>
              <a:t>月までの間、全</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回の協議会、全</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回の部会を開催して統合要件等を協議</a:t>
            </a:r>
            <a:endParaRPr kumimoji="1" lang="ja-JP" altLang="en-US" sz="13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698013" y="3194444"/>
            <a:ext cx="954107" cy="276999"/>
          </a:xfrm>
          <a:prstGeom prst="rect">
            <a:avLst/>
          </a:prstGeom>
        </p:spPr>
        <p:txBody>
          <a:bodyPr wrap="non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協議体制</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4856964" y="5930748"/>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714582" y="6186790"/>
            <a:ext cx="4429418" cy="338554"/>
          </a:xfrm>
          <a:prstGeom prst="rect">
            <a:avLst/>
          </a:prstGeom>
        </p:spPr>
        <p:txBody>
          <a:bodyPr wrap="none">
            <a:spAutoFit/>
          </a:bodyPr>
          <a:lstStyle/>
          <a:p>
            <a:r>
              <a:rPr lang="ja-JP" altLang="en-US" sz="1600" b="1" u="sng"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2014</a:t>
            </a:r>
            <a:r>
              <a:rPr lang="ja-JP" altLang="en-US" sz="1600" b="1" u="sng" dirty="0" smtClean="0">
                <a:latin typeface="Meiryo UI" panose="020B0604030504040204" pitchFamily="50" charset="-128"/>
                <a:ea typeface="Meiryo UI" panose="020B0604030504040204" pitchFamily="50" charset="-128"/>
              </a:rPr>
              <a:t>年</a:t>
            </a:r>
            <a:r>
              <a:rPr lang="en-US" altLang="ja-JP" sz="1600" b="1" u="sng" dirty="0" smtClean="0">
                <a:latin typeface="Meiryo UI" panose="020B0604030504040204" pitchFamily="50" charset="-128"/>
                <a:ea typeface="Meiryo UI" panose="020B0604030504040204" pitchFamily="50" charset="-128"/>
              </a:rPr>
              <a:t>5</a:t>
            </a:r>
            <a:r>
              <a:rPr lang="ja-JP" altLang="en-US" sz="1600" b="1" u="sng" dirty="0" smtClean="0">
                <a:latin typeface="Meiryo UI" panose="020B0604030504040204" pitchFamily="50" charset="-128"/>
                <a:ea typeface="Meiryo UI" panose="020B0604030504040204" pitchFamily="50" charset="-128"/>
              </a:rPr>
              <a:t>月</a:t>
            </a:r>
            <a:r>
              <a:rPr lang="en-US" altLang="ja-JP" sz="1600" b="1" u="sng" dirty="0" smtClean="0">
                <a:latin typeface="Meiryo UI" panose="020B0604030504040204" pitchFamily="50" charset="-128"/>
                <a:ea typeface="Meiryo UI" panose="020B0604030504040204" pitchFamily="50" charset="-128"/>
              </a:rPr>
              <a:t>19</a:t>
            </a:r>
            <a:r>
              <a:rPr lang="ja-JP" altLang="en-US" sz="1600" b="1" u="sng" dirty="0" smtClean="0">
                <a:latin typeface="Meiryo UI" panose="020B0604030504040204" pitchFamily="50" charset="-128"/>
                <a:ea typeface="Meiryo UI" panose="020B0604030504040204" pitchFamily="50" charset="-128"/>
              </a:rPr>
              <a:t>日　新保証協会として営業開始</a:t>
            </a:r>
            <a:endParaRPr lang="en-US" altLang="ja-JP" sz="1600" b="1" u="sng" dirty="0">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nvPr>
        </p:nvGraphicFramePr>
        <p:xfrm>
          <a:off x="4716496" y="1235021"/>
          <a:ext cx="4320000" cy="147672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xmlns="" val="10000"/>
                  </a:ext>
                </a:extLst>
              </a:tr>
              <a:tr h="181890">
                <a:tc rowSpan="3">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0853">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外部委員（特別参与）からの提言</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①両協会は経営統合することが望ましい</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②統合は、府保証協会への吸収合併方式が合理的</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4148">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2012.6</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381</a:t>
            </a:fld>
            <a:endParaRPr lang="ja-JP" altLang="en-US"/>
          </a:p>
        </p:txBody>
      </p:sp>
    </p:spTree>
    <p:extLst>
      <p:ext uri="{BB962C8B-B14F-4D97-AF65-F5344CB8AC3E}">
        <p14:creationId xmlns:p14="http://schemas.microsoft.com/office/powerpoint/2010/main" val="341382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773782" y="1104999"/>
            <a:ext cx="160653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代位弁済率の推移</a:t>
            </a:r>
            <a:endParaRPr kumimoji="1" lang="ja-JP" altLang="en-US"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43608" y="1104999"/>
            <a:ext cx="2145139"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基本財産（倍率）の推移</a:t>
            </a:r>
            <a:endParaRPr kumimoji="1" lang="ja-JP" altLang="en-US"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572000" y="1372552"/>
            <a:ext cx="4413335"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返済</a:t>
            </a:r>
            <a:r>
              <a:rPr lang="ja-JP" altLang="en-US" sz="1200" dirty="0">
                <a:latin typeface="Meiryo UI" panose="020B0604030504040204" pitchFamily="50" charset="-128"/>
                <a:ea typeface="Meiryo UI" panose="020B0604030504040204" pitchFamily="50" charset="-128"/>
              </a:rPr>
              <a:t>困難</a:t>
            </a:r>
            <a:r>
              <a:rPr lang="ja-JP" altLang="en-US" sz="1200" dirty="0" smtClean="0">
                <a:latin typeface="Meiryo UI" panose="020B0604030504040204" pitchFamily="50" charset="-128"/>
                <a:ea typeface="Meiryo UI" panose="020B0604030504040204" pitchFamily="50" charset="-128"/>
              </a:rPr>
              <a:t>になった債務を、保証協会が金融機関に代わって支払う代位弁済は減少し、代位弁済率は直近で全国平均並みに改善</a:t>
            </a:r>
            <a:endParaRPr kumimoji="1" lang="ja-JP" altLang="en-US" sz="12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63658" y="1383159"/>
            <a:ext cx="4120310"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経営基盤となる基本財産を着実に積み上げ、経営の安定度を示す基本財産倍率は、</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近くに減らしている</a:t>
            </a:r>
            <a:endParaRPr kumimoji="1" lang="ja-JP" altLang="en-US" sz="12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0493" y="76562"/>
            <a:ext cx="8302273"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＜①信用保証協会／経営基盤安定＞</a:t>
            </a:r>
            <a:endParaRPr lang="ja-JP" altLang="en-US" sz="14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67544" y="816967"/>
            <a:ext cx="3074881"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経営基盤や</a:t>
            </a:r>
            <a:r>
              <a:rPr lang="ja-JP" altLang="en-US" sz="1400" dirty="0" smtClean="0">
                <a:latin typeface="Meiryo UI" panose="020B0604030504040204" pitchFamily="50" charset="-128"/>
                <a:ea typeface="Meiryo UI" panose="020B0604030504040204" pitchFamily="50" charset="-128"/>
              </a:rPr>
              <a:t>経営効率</a:t>
            </a:r>
            <a:r>
              <a:rPr kumimoji="1" lang="ja-JP" altLang="en-US" sz="1400" dirty="0" smtClean="0">
                <a:latin typeface="Meiryo UI" panose="020B0604030504040204" pitchFamily="50" charset="-128"/>
                <a:ea typeface="Meiryo UI" panose="020B0604030504040204" pitchFamily="50" charset="-128"/>
              </a:rPr>
              <a:t>は着実に向上</a:t>
            </a:r>
            <a:endParaRPr kumimoji="1" lang="ja-JP" altLang="en-US"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452320" y="2311712"/>
            <a:ext cx="1691680" cy="1477328"/>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代位弁済とは・・</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信用</a:t>
            </a:r>
            <a:r>
              <a:rPr lang="ja-JP" altLang="en-US" sz="900" dirty="0">
                <a:latin typeface="Meiryo UI" panose="020B0604030504040204" pitchFamily="50" charset="-128"/>
                <a:ea typeface="Meiryo UI" panose="020B0604030504040204" pitchFamily="50" charset="-128"/>
              </a:rPr>
              <a:t>保証付の貸付金等が、中小企業・小規模事業者の倒産などの事由により金融機関へ返済できなくなった場合に、信用保証協会が金融機関に対して貸付残額を支払うこと。</a:t>
            </a:r>
            <a:endParaRPr kumimoji="1"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代位弁済</a:t>
            </a:r>
            <a:r>
              <a:rPr lang="ja-JP" altLang="en-US" sz="900" dirty="0">
                <a:latin typeface="Meiryo UI" panose="020B0604030504040204" pitchFamily="50" charset="-128"/>
                <a:ea typeface="Meiryo UI" panose="020B0604030504040204" pitchFamily="50" charset="-128"/>
              </a:rPr>
              <a:t>率</a:t>
            </a:r>
            <a:r>
              <a:rPr lang="ja-JP" altLang="en-US" sz="900" dirty="0" smtClean="0">
                <a:latin typeface="Meiryo UI" panose="020B0604030504040204" pitchFamily="50" charset="-128"/>
                <a:ea typeface="Meiryo UI" panose="020B0604030504040204" pitchFamily="50" charset="-128"/>
              </a:rPr>
              <a:t>とは・・・</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代位弁済金額</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保証債務平均残高により算出</a:t>
            </a:r>
            <a:endParaRPr kumimoji="1" lang="ja-JP" altLang="en-US" sz="900" dirty="0">
              <a:latin typeface="Meiryo UI" panose="020B0604030504040204" pitchFamily="50" charset="-128"/>
              <a:ea typeface="Meiryo UI" panose="020B0604030504040204" pitchFamily="50" charset="-128"/>
            </a:endParaRPr>
          </a:p>
        </p:txBody>
      </p:sp>
      <p:sp>
        <p:nvSpPr>
          <p:cNvPr id="43" name="正方形/長方形 42"/>
          <p:cNvSpPr/>
          <p:nvPr/>
        </p:nvSpPr>
        <p:spPr>
          <a:xfrm>
            <a:off x="307115" y="561701"/>
            <a:ext cx="165223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rPr>
              <a:t>．現在の状況</a:t>
            </a:r>
            <a:endParaRPr lang="en-US" altLang="ja-JP" sz="1400" b="1"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988839" y="3913311"/>
            <a:ext cx="1247457"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職員数</a:t>
            </a:r>
            <a:r>
              <a:rPr kumimoji="1" lang="ja-JP" altLang="en-US" sz="1400" b="1" dirty="0" smtClean="0">
                <a:latin typeface="Meiryo UI" panose="020B0604030504040204" pitchFamily="50" charset="-128"/>
                <a:ea typeface="Meiryo UI" panose="020B0604030504040204" pitchFamily="50" charset="-128"/>
              </a:rPr>
              <a:t>の推移</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572000" y="4150821"/>
            <a:ext cx="4422977"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合併以降、業務の効率化を進め、総職員を減少させている</a:t>
            </a:r>
            <a:r>
              <a:rPr lang="ja-JP" altLang="en-US" sz="1200" dirty="0" smtClean="0">
                <a:latin typeface="Meiryo UI" panose="020B0604030504040204" pitchFamily="50" charset="-128"/>
                <a:ea typeface="Meiryo UI" panose="020B0604030504040204" pitchFamily="50" charset="-128"/>
              </a:rPr>
              <a:t>一方で、機能強化部門（創業・経営支援）の体制を確保（</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年の</a:t>
            </a:r>
            <a:r>
              <a:rPr lang="ja-JP" altLang="en-US" sz="1200" dirty="0">
                <a:latin typeface="Meiryo UI" panose="020B0604030504040204" pitchFamily="50" charset="-128"/>
                <a:ea typeface="Meiryo UI" panose="020B0604030504040204" pitchFamily="50" charset="-128"/>
              </a:rPr>
              <a:t>経営支援関係職員数　</a:t>
            </a:r>
            <a:r>
              <a:rPr lang="en-US" altLang="ja-JP" sz="1200" dirty="0" smtClean="0">
                <a:latin typeface="Meiryo UI" panose="020B0604030504040204" pitchFamily="50" charset="-128"/>
                <a:ea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695522" y="6620052"/>
            <a:ext cx="1162498"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各年</a:t>
            </a:r>
            <a:r>
              <a:rPr lang="en-US" altLang="ja-JP" sz="1000" dirty="0" smtClean="0">
                <a:latin typeface="Meiryo UI" panose="020B0604030504040204" pitchFamily="50" charset="-128"/>
                <a:ea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rPr>
              <a:t>月１日現在</a:t>
            </a:r>
            <a:endParaRPr kumimoji="1" lang="ja-JP" altLang="en-US" sz="10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5220072" y="1788244"/>
            <a:ext cx="2232248" cy="2072804"/>
          </a:xfrm>
          <a:prstGeom prst="rect">
            <a:avLst/>
          </a:prstGeom>
        </p:spPr>
      </p:pic>
      <p:pic>
        <p:nvPicPr>
          <p:cNvPr id="16" name="図 15"/>
          <p:cNvPicPr>
            <a:picLocks noChangeAspect="1"/>
          </p:cNvPicPr>
          <p:nvPr/>
        </p:nvPicPr>
        <p:blipFill>
          <a:blip r:embed="rId3"/>
          <a:stretch>
            <a:fillRect/>
          </a:stretch>
        </p:blipFill>
        <p:spPr>
          <a:xfrm>
            <a:off x="627141" y="4725144"/>
            <a:ext cx="2576707" cy="2133940"/>
          </a:xfrm>
          <a:prstGeom prst="rect">
            <a:avLst/>
          </a:prstGeom>
        </p:spPr>
      </p:pic>
      <p:sp>
        <p:nvSpPr>
          <p:cNvPr id="78" name="テキスト ボックス 77"/>
          <p:cNvSpPr txBox="1"/>
          <p:nvPr/>
        </p:nvSpPr>
        <p:spPr>
          <a:xfrm>
            <a:off x="825511" y="3920640"/>
            <a:ext cx="281038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保証承諾額</a:t>
            </a:r>
            <a:r>
              <a:rPr lang="ja-JP" altLang="en-US" sz="1400" b="1" dirty="0">
                <a:latin typeface="Meiryo UI" panose="020B0604030504040204" pitchFamily="50" charset="-128"/>
                <a:ea typeface="Meiryo UI" panose="020B0604030504040204" pitchFamily="50" charset="-128"/>
              </a:rPr>
              <a:t>と</a:t>
            </a:r>
            <a:r>
              <a:rPr kumimoji="1" lang="ja-JP" altLang="en-US" sz="1400" b="1" dirty="0" smtClean="0">
                <a:latin typeface="Meiryo UI" panose="020B0604030504040204" pitchFamily="50" charset="-128"/>
                <a:ea typeface="Meiryo UI" panose="020B0604030504040204" pitchFamily="50" charset="-128"/>
              </a:rPr>
              <a:t>保証債務残高の推移</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51520" y="4191471"/>
            <a:ext cx="411548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保証債務残高</a:t>
            </a:r>
            <a:r>
              <a:rPr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減少する一方で、</a:t>
            </a:r>
            <a:r>
              <a:rPr lang="ja-JP" altLang="en-US" sz="1200" dirty="0">
                <a:latin typeface="Meiryo UI" panose="020B0604030504040204" pitchFamily="50" charset="-128"/>
                <a:ea typeface="Meiryo UI" panose="020B0604030504040204" pitchFamily="50" charset="-128"/>
              </a:rPr>
              <a:t>経営</a:t>
            </a:r>
            <a:r>
              <a:rPr lang="ja-JP" altLang="en-US" sz="1200" dirty="0" smtClean="0">
                <a:latin typeface="Meiryo UI" panose="020B0604030504040204" pitchFamily="50" charset="-128"/>
                <a:ea typeface="Meiryo UI" panose="020B0604030504040204" pitchFamily="50" charset="-128"/>
              </a:rPr>
              <a:t>統合後の</a:t>
            </a:r>
            <a:r>
              <a:rPr kumimoji="1" lang="ja-JP" altLang="en-US" sz="1200" dirty="0" smtClean="0">
                <a:latin typeface="Meiryo UI" panose="020B0604030504040204" pitchFamily="50" charset="-128"/>
                <a:ea typeface="Meiryo UI" panose="020B0604030504040204" pitchFamily="50" charset="-128"/>
              </a:rPr>
              <a:t>保証承諾額（融資）は増加傾向にある。</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059832" y="6233537"/>
            <a:ext cx="1425505" cy="507831"/>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保証承諾額とは・・</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当該年度に、協会が新規に保証した額</a:t>
            </a:r>
            <a:endParaRPr kumimoji="1" lang="ja-JP" altLang="en-US" sz="9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4"/>
          <a:stretch>
            <a:fillRect/>
          </a:stretch>
        </p:blipFill>
        <p:spPr>
          <a:xfrm>
            <a:off x="1107222" y="1923328"/>
            <a:ext cx="2312650" cy="1937720"/>
          </a:xfrm>
          <a:prstGeom prst="rect">
            <a:avLst/>
          </a:prstGeom>
        </p:spPr>
      </p:pic>
      <p:pic>
        <p:nvPicPr>
          <p:cNvPr id="19" name="図 18"/>
          <p:cNvPicPr>
            <a:picLocks noChangeAspect="1"/>
          </p:cNvPicPr>
          <p:nvPr/>
        </p:nvPicPr>
        <p:blipFill>
          <a:blip r:embed="rId5"/>
          <a:stretch>
            <a:fillRect/>
          </a:stretch>
        </p:blipFill>
        <p:spPr>
          <a:xfrm>
            <a:off x="5220072" y="4787733"/>
            <a:ext cx="2648702" cy="1923508"/>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382</a:t>
            </a:fld>
            <a:endParaRPr lang="ja-JP" altLang="en-US"/>
          </a:p>
        </p:txBody>
      </p:sp>
    </p:spTree>
    <p:extLst>
      <p:ext uri="{BB962C8B-B14F-4D97-AF65-F5344CB8AC3E}">
        <p14:creationId xmlns:p14="http://schemas.microsoft.com/office/powerpoint/2010/main" val="3481929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2"/>
          <a:stretch>
            <a:fillRect/>
          </a:stretch>
        </p:blipFill>
        <p:spPr>
          <a:xfrm>
            <a:off x="7425106" y="4839841"/>
            <a:ext cx="1664352" cy="1835055"/>
          </a:xfrm>
          <a:prstGeom prst="rect">
            <a:avLst/>
          </a:prstGeom>
        </p:spPr>
      </p:pic>
      <p:pic>
        <p:nvPicPr>
          <p:cNvPr id="26" name="図 25"/>
          <p:cNvPicPr>
            <a:picLocks noChangeAspect="1"/>
          </p:cNvPicPr>
          <p:nvPr/>
        </p:nvPicPr>
        <p:blipFill>
          <a:blip r:embed="rId3"/>
          <a:stretch>
            <a:fillRect/>
          </a:stretch>
        </p:blipFill>
        <p:spPr>
          <a:xfrm>
            <a:off x="731160" y="4488480"/>
            <a:ext cx="3962743" cy="2274005"/>
          </a:xfrm>
          <a:prstGeom prst="rect">
            <a:avLst/>
          </a:prstGeom>
        </p:spPr>
      </p:pic>
      <p:sp>
        <p:nvSpPr>
          <p:cNvPr id="73" name="テキスト ボックス 72"/>
          <p:cNvSpPr txBox="1"/>
          <p:nvPr/>
        </p:nvSpPr>
        <p:spPr>
          <a:xfrm>
            <a:off x="115509" y="63804"/>
            <a:ext cx="8735084"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＜①信用保証協会／サービスの充実・向上＞</a:t>
            </a:r>
            <a:endParaRPr lang="ja-JP" altLang="en-US" sz="1400" dirty="0">
              <a:latin typeface="Meiryo UI" panose="020B0604030504040204" pitchFamily="50" charset="-128"/>
              <a:ea typeface="Meiryo UI" panose="020B0604030504040204" pitchFamily="50" charset="-128"/>
            </a:endParaRPr>
          </a:p>
        </p:txBody>
      </p:sp>
      <p:cxnSp>
        <p:nvCxnSpPr>
          <p:cNvPr id="74" name="直線コネクタ 7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42119" y="771091"/>
            <a:ext cx="4725974"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新たな取り組みとして、創業支援や経営サポート事業を充実</a:t>
            </a:r>
            <a:endParaRPr kumimoji="1" lang="en-US" altLang="ja-JP" sz="14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23528" y="1118167"/>
            <a:ext cx="4778008" cy="3093084"/>
          </a:xfrm>
          <a:prstGeom prst="roundRect">
            <a:avLst>
              <a:gd name="adj" fmla="val 8160"/>
            </a:avLst>
          </a:prstGeom>
          <a:solidFill>
            <a:schemeClr val="accent6">
              <a:lumMod val="20000"/>
              <a:lumOff val="80000"/>
            </a:schemeClr>
          </a:solidFill>
        </p:spPr>
        <p:txBody>
          <a:bodyPr wrap="square" lIns="36000" tIns="36000" rIns="36000" bIns="36000" rtlCol="0">
            <a:spAutoFit/>
          </a:bodyPr>
          <a:lstStyle/>
          <a:p>
            <a:r>
              <a:rPr lang="ja-JP" altLang="en-US" sz="1400" b="1" dirty="0" smtClean="0">
                <a:latin typeface="Meiryo UI" panose="020B0604030504040204" pitchFamily="50" charset="-128"/>
                <a:ea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経営</a:t>
            </a:r>
            <a:r>
              <a:rPr lang="ja-JP" altLang="en-US" sz="1400" b="1" dirty="0">
                <a:latin typeface="Meiryo UI" panose="020B0604030504040204" pitchFamily="50" charset="-128"/>
                <a:ea typeface="Meiryo UI" panose="020B0604030504040204" pitchFamily="50" charset="-128"/>
              </a:rPr>
              <a:t>支援</a:t>
            </a:r>
            <a:r>
              <a:rPr lang="ja-JP" altLang="en-US" sz="1400" b="1" dirty="0" smtClean="0">
                <a:latin typeface="Meiryo UI" panose="020B0604030504040204" pitchFamily="50" charset="-128"/>
                <a:ea typeface="Meiryo UI" panose="020B0604030504040204" pitchFamily="50" charset="-128"/>
              </a:rPr>
              <a:t>の強化</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rPr>
              <a:t>創業フェア、ビジネスフェアの開催</a:t>
            </a:r>
            <a:endParaRPr lang="en-US" altLang="ja-JP" sz="1400" b="1" dirty="0" smtClean="0">
              <a:latin typeface="Meiryo UI" panose="020B0604030504040204" pitchFamily="50" charset="-128"/>
              <a:ea typeface="Meiryo UI" panose="020B0604030504040204" pitchFamily="50" charset="-128"/>
            </a:endParaRPr>
          </a:p>
          <a:p>
            <a:endParaRPr lang="en-US" altLang="ja-JP" sz="105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経営サポート事業</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訪問支援チームが企業訪問を行い、経営診断や経営改善計画等の策定支援を実施</a:t>
            </a:r>
            <a:endParaRPr lang="en-US" altLang="ja-JP" sz="140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経営サポート会議</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利用企業、金融機関、保証協会が一堂に会し、経営状況の説明、経営改善についての助言</a:t>
            </a:r>
            <a:endParaRPr lang="en-US" altLang="ja-JP" sz="14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創業関連保証の充実</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金融</a:t>
            </a:r>
            <a:r>
              <a:rPr lang="ja-JP" altLang="en-US" sz="1400" dirty="0">
                <a:latin typeface="Meiryo UI" panose="020B0604030504040204" pitchFamily="50" charset="-128"/>
                <a:ea typeface="Meiryo UI" panose="020B0604030504040204" pitchFamily="50" charset="-128"/>
              </a:rPr>
              <a:t>機関と連携した保証で、審査期間が比較的短く、融資後金融機関のフォローアップを受けられる</a:t>
            </a:r>
            <a:r>
              <a:rPr lang="en-US" altLang="ja-JP" sz="1400" dirty="0" smtClean="0">
                <a:latin typeface="Meiryo UI" panose="020B0604030504040204" pitchFamily="50" charset="-128"/>
                <a:ea typeface="Meiryo UI" panose="020B0604030504040204" pitchFamily="50" charset="-128"/>
              </a:rPr>
              <a:t>ES</a:t>
            </a:r>
            <a:r>
              <a:rPr lang="ja-JP" altLang="en-US" sz="1400" dirty="0" smtClean="0">
                <a:latin typeface="Meiryo UI" panose="020B0604030504040204" pitchFamily="50" charset="-128"/>
                <a:ea typeface="Meiryo UI" panose="020B0604030504040204" pitchFamily="50" charset="-128"/>
              </a:rPr>
              <a:t>保証を創設（図④）</a:t>
            </a:r>
            <a:endParaRPr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092559" y="4284156"/>
            <a:ext cx="82586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（百万円）</a:t>
            </a:r>
            <a:endParaRPr kumimoji="1" lang="ja-JP" altLang="en-US"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71209" y="4262495"/>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187624" y="6591661"/>
            <a:ext cx="88998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（下半期）</a:t>
            </a:r>
            <a:endParaRPr kumimoji="1" lang="ja-JP"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82075" y="6623774"/>
            <a:ext cx="88998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（上半期）</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354336" y="5272229"/>
            <a:ext cx="72327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承諾</a:t>
            </a:r>
            <a:r>
              <a:rPr lang="ja-JP" altLang="en-US" sz="1050" dirty="0" smtClean="0">
                <a:latin typeface="Meiryo UI" panose="020B0604030504040204" pitchFamily="50" charset="-128"/>
                <a:ea typeface="Meiryo UI" panose="020B0604030504040204" pitchFamily="50" charset="-128"/>
              </a:rPr>
              <a:t>件数</a:t>
            </a:r>
            <a:endParaRPr kumimoji="1" lang="ja-JP" altLang="en-US" sz="105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632617" y="5524112"/>
            <a:ext cx="266763" cy="179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03524" y="5915220"/>
            <a:ext cx="72327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承諾</a:t>
            </a:r>
            <a:r>
              <a:rPr lang="ja-JP" altLang="en-US" sz="1050" dirty="0" smtClean="0">
                <a:latin typeface="Meiryo UI" panose="020B0604030504040204" pitchFamily="50" charset="-128"/>
                <a:ea typeface="Meiryo UI" panose="020B0604030504040204" pitchFamily="50" charset="-128"/>
              </a:rPr>
              <a:t>金額</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5462299" y="3094936"/>
          <a:ext cx="2854117" cy="1558200"/>
        </p:xfrm>
        <a:graphic>
          <a:graphicData uri="http://schemas.openxmlformats.org/drawingml/2006/table">
            <a:tbl>
              <a:tblPr firstRow="1" bandRow="1">
                <a:tableStyleId>{5C22544A-7EE6-4342-B048-85BDC9FD1C3A}</a:tableStyleId>
              </a:tblPr>
              <a:tblGrid>
                <a:gridCol w="1803865">
                  <a:extLst>
                    <a:ext uri="{9D8B030D-6E8A-4147-A177-3AD203B41FA5}">
                      <a16:colId xmlns:a16="http://schemas.microsoft.com/office/drawing/2014/main" xmlns="" val="20000"/>
                    </a:ext>
                  </a:extLst>
                </a:gridCol>
                <a:gridCol w="1050252">
                  <a:extLst>
                    <a:ext uri="{9D8B030D-6E8A-4147-A177-3AD203B41FA5}">
                      <a16:colId xmlns:a16="http://schemas.microsoft.com/office/drawing/2014/main" xmlns="" val="20001"/>
                    </a:ext>
                  </a:extLst>
                </a:gridCol>
              </a:tblGrid>
              <a:tr h="237035">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メニュー</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実績</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7035">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企業訪問</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926</a:t>
                      </a:r>
                      <a:r>
                        <a:rPr kumimoji="1" lang="ja-JP" altLang="en-US" sz="1100" b="0" dirty="0" smtClean="0">
                          <a:solidFill>
                            <a:schemeClr val="tx1"/>
                          </a:solidFill>
                          <a:latin typeface="Meiryo UI" panose="020B0604030504040204" pitchFamily="50" charset="-128"/>
                          <a:ea typeface="Meiryo UI" panose="020B0604030504040204" pitchFamily="50" charset="-128"/>
                        </a:rPr>
                        <a:t>社</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7035">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経営診断</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663</a:t>
                      </a:r>
                      <a:r>
                        <a:rPr kumimoji="1" lang="ja-JP" altLang="en-US" sz="1100" b="0" dirty="0" smtClean="0">
                          <a:solidFill>
                            <a:schemeClr val="tx1"/>
                          </a:solidFill>
                          <a:latin typeface="Meiryo UI" panose="020B0604030504040204" pitchFamily="50" charset="-128"/>
                          <a:ea typeface="Meiryo UI" panose="020B0604030504040204" pitchFamily="50" charset="-128"/>
                        </a:rPr>
                        <a:t>社</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7035">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経営改善計画策定支援</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94</a:t>
                      </a:r>
                      <a:r>
                        <a:rPr kumimoji="1" lang="ja-JP" altLang="en-US" sz="1100" b="0" dirty="0" smtClean="0">
                          <a:solidFill>
                            <a:schemeClr val="tx1"/>
                          </a:solidFill>
                          <a:latin typeface="Meiryo UI" panose="020B0604030504040204" pitchFamily="50" charset="-128"/>
                          <a:ea typeface="Meiryo UI" panose="020B0604030504040204" pitchFamily="50" charset="-128"/>
                        </a:rPr>
                        <a:t>社</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7035">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生産性向上計画策定支援</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62</a:t>
                      </a:r>
                      <a:r>
                        <a:rPr kumimoji="1" lang="ja-JP" altLang="en-US" sz="1100" b="0" dirty="0" smtClean="0">
                          <a:solidFill>
                            <a:schemeClr val="tx1"/>
                          </a:solidFill>
                          <a:latin typeface="Meiryo UI" panose="020B0604030504040204" pitchFamily="50" charset="-128"/>
                          <a:ea typeface="Meiryo UI" panose="020B0604030504040204" pitchFamily="50" charset="-128"/>
                        </a:rPr>
                        <a:t>社</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8" name="テキスト ボックス 17"/>
          <p:cNvSpPr txBox="1"/>
          <p:nvPr/>
        </p:nvSpPr>
        <p:spPr>
          <a:xfrm>
            <a:off x="5101536" y="2765260"/>
            <a:ext cx="2967479"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図②</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経営サポート事業（</a:t>
            </a:r>
            <a:r>
              <a:rPr lang="en-US" altLang="ja-JP" sz="1400" b="1" dirty="0" smtClean="0">
                <a:latin typeface="Meiryo UI" panose="020B0604030504040204" pitchFamily="50" charset="-128"/>
                <a:ea typeface="Meiryo UI" panose="020B0604030504040204" pitchFamily="50" charset="-128"/>
              </a:rPr>
              <a:t>2017</a:t>
            </a:r>
            <a:r>
              <a:rPr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076056" y="4698348"/>
            <a:ext cx="2149948"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図③</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経営サポート会議</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524784" y="4253377"/>
            <a:ext cx="1963999"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図④</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ES</a:t>
            </a:r>
            <a:r>
              <a:rPr lang="ja-JP" altLang="en-US" sz="1400" b="1" dirty="0" smtClean="0">
                <a:latin typeface="Meiryo UI" panose="020B0604030504040204" pitchFamily="50" charset="-128"/>
                <a:ea typeface="Meiryo UI" panose="020B0604030504040204" pitchFamily="50" charset="-128"/>
              </a:rPr>
              <a:t>保証の推移</a:t>
            </a:r>
            <a:endParaRPr kumimoji="1" lang="ja-JP" altLang="en-US" sz="14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038737" y="888975"/>
            <a:ext cx="2723823"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図①</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ビジネスフェア参加企業数</a:t>
            </a:r>
            <a:endParaRPr kumimoji="1" lang="ja-JP" altLang="en-US" sz="14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587248" y="5590401"/>
            <a:ext cx="1217000" cy="430887"/>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・経営状況の報告</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・経営改善の助言</a:t>
            </a:r>
            <a:endParaRPr lang="en-US" altLang="ja-JP" sz="1100" dirty="0" smtClean="0">
              <a:latin typeface="Meiryo UI" panose="020B0604030504040204" pitchFamily="50" charset="-128"/>
              <a:ea typeface="Meiryo UI" panose="020B0604030504040204" pitchFamily="50" charset="-128"/>
            </a:endParaRPr>
          </a:p>
        </p:txBody>
      </p:sp>
      <p:sp>
        <p:nvSpPr>
          <p:cNvPr id="5" name="角丸四角形 4"/>
          <p:cNvSpPr/>
          <p:nvPr/>
        </p:nvSpPr>
        <p:spPr>
          <a:xfrm>
            <a:off x="6206932" y="5087547"/>
            <a:ext cx="1044000" cy="468000"/>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メイン金融機関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信用保証協会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rPr>
              <a:t>借入金融機関</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5372538" y="5085184"/>
            <a:ext cx="504000" cy="468000"/>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利用</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企業</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rot="16200000">
            <a:off x="5939548" y="5154099"/>
            <a:ext cx="214803" cy="368124"/>
          </a:xfrm>
          <a:prstGeom prst="up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463562" y="6310481"/>
            <a:ext cx="1484702" cy="430887"/>
          </a:xfrm>
          <a:prstGeom prst="rect">
            <a:avLst/>
          </a:prstGeom>
          <a:noFill/>
          <a:ln>
            <a:noFill/>
            <a:prstDash val="sysDash"/>
          </a:ln>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・重複した説明が不要</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・足並みをそろえた支援</a:t>
            </a:r>
            <a:endParaRPr lang="en-US" altLang="ja-JP" sz="1100" dirty="0" smtClean="0">
              <a:latin typeface="Meiryo UI" panose="020B0604030504040204" pitchFamily="50" charset="-128"/>
              <a:ea typeface="Meiryo UI" panose="020B0604030504040204" pitchFamily="50" charset="-128"/>
            </a:endParaRPr>
          </a:p>
        </p:txBody>
      </p:sp>
      <p:sp>
        <p:nvSpPr>
          <p:cNvPr id="17" name="二等辺三角形 16"/>
          <p:cNvSpPr/>
          <p:nvPr/>
        </p:nvSpPr>
        <p:spPr>
          <a:xfrm rot="10800000">
            <a:off x="5783361" y="6091218"/>
            <a:ext cx="936000" cy="1440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220072" y="5013176"/>
            <a:ext cx="2088232" cy="98328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表 22"/>
          <p:cNvGraphicFramePr>
            <a:graphicFrameLocks noGrp="1"/>
          </p:cNvGraphicFramePr>
          <p:nvPr>
            <p:extLst/>
          </p:nvPr>
        </p:nvGraphicFramePr>
        <p:xfrm>
          <a:off x="5463562" y="1268760"/>
          <a:ext cx="3312000" cy="1415760"/>
        </p:xfrm>
        <a:graphic>
          <a:graphicData uri="http://schemas.openxmlformats.org/drawingml/2006/table">
            <a:tbl>
              <a:tblPr firstRow="1" firstCol="1" bandRow="1">
                <a:tableStyleId>{5C22544A-7EE6-4342-B048-85BDC9FD1C3A}</a:tableStyleId>
              </a:tblPr>
              <a:tblGrid>
                <a:gridCol w="1188000">
                  <a:extLst>
                    <a:ext uri="{9D8B030D-6E8A-4147-A177-3AD203B41FA5}">
                      <a16:colId xmlns:a16="http://schemas.microsoft.com/office/drawing/2014/main" xmlns="" val="20000"/>
                    </a:ext>
                  </a:extLst>
                </a:gridCol>
                <a:gridCol w="828000">
                  <a:extLst>
                    <a:ext uri="{9D8B030D-6E8A-4147-A177-3AD203B41FA5}">
                      <a16:colId xmlns:a16="http://schemas.microsoft.com/office/drawing/2014/main" xmlns="" val="20001"/>
                    </a:ext>
                  </a:extLst>
                </a:gridCol>
                <a:gridCol w="648000">
                  <a:extLst>
                    <a:ext uri="{9D8B030D-6E8A-4147-A177-3AD203B41FA5}">
                      <a16:colId xmlns:a16="http://schemas.microsoft.com/office/drawing/2014/main" xmlns="" val="20002"/>
                    </a:ext>
                  </a:extLst>
                </a:gridCol>
                <a:gridCol w="648000">
                  <a:extLst>
                    <a:ext uri="{9D8B030D-6E8A-4147-A177-3AD203B41FA5}">
                      <a16:colId xmlns:a16="http://schemas.microsoft.com/office/drawing/2014/main" xmlns="" val="20003"/>
                    </a:ext>
                  </a:extLst>
                </a:gridCol>
              </a:tblGrid>
              <a:tr h="0">
                <a:tc>
                  <a:txBody>
                    <a:bodyPr/>
                    <a:lstStyle/>
                    <a:p>
                      <a:pPr algn="ctr">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名</a:t>
                      </a:r>
                      <a:r>
                        <a:rPr lang="en-US" sz="1100" kern="100" dirty="0">
                          <a:solidFill>
                            <a:schemeClr val="tx1"/>
                          </a:solidFill>
                          <a:effectLst/>
                          <a:latin typeface="Meiryo UI" panose="020B0604030504040204" pitchFamily="50" charset="-128"/>
                          <a:ea typeface="Meiryo UI" panose="020B0604030504040204" pitchFamily="50" charset="-128"/>
                        </a:rPr>
                        <a:t>  </a:t>
                      </a:r>
                      <a:r>
                        <a:rPr lang="ja-JP" sz="1100" kern="100" dirty="0">
                          <a:solidFill>
                            <a:schemeClr val="tx1"/>
                          </a:solidFill>
                          <a:effectLst/>
                          <a:latin typeface="Meiryo UI" panose="020B0604030504040204" pitchFamily="50" charset="-128"/>
                          <a:ea typeface="Meiryo UI" panose="020B0604030504040204" pitchFamily="50" charset="-128"/>
                        </a:rPr>
                        <a:t>称</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開催日</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出展者数</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来場者数</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0">
                <a:tc>
                  <a:txBody>
                    <a:bodyPr/>
                    <a:lstStyle/>
                    <a:p>
                      <a:pPr algn="just">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OSAKA</a:t>
                      </a:r>
                      <a:r>
                        <a:rPr lang="ja-JP" sz="1050" kern="100" dirty="0" smtClean="0">
                          <a:solidFill>
                            <a:schemeClr val="tx1"/>
                          </a:solidFill>
                          <a:effectLst/>
                          <a:latin typeface="Meiryo UI" panose="020B0604030504040204" pitchFamily="50" charset="-128"/>
                          <a:ea typeface="Meiryo UI" panose="020B0604030504040204" pitchFamily="50" charset="-128"/>
                        </a:rPr>
                        <a:t>ﾋﾞｼﾞﾈｽﾌｪｱ</a:t>
                      </a:r>
                      <a:endParaRPr lang="en-US" altLang="ja-JP" sz="1050" kern="100" dirty="0" smtClean="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050" kern="100" dirty="0" smtClean="0">
                          <a:solidFill>
                            <a:schemeClr val="tx1"/>
                          </a:solidFill>
                          <a:effectLst/>
                          <a:latin typeface="Meiryo UI" panose="020B0604030504040204" pitchFamily="50" charset="-128"/>
                          <a:ea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rPr>
                        <a:t>食展』</a:t>
                      </a:r>
                      <a:r>
                        <a:rPr lang="en-US" sz="1050" kern="100" dirty="0">
                          <a:solidFill>
                            <a:schemeClr val="tx1"/>
                          </a:solidFill>
                          <a:effectLst/>
                          <a:latin typeface="Meiryo UI" panose="020B0604030504040204" pitchFamily="50" charset="-128"/>
                          <a:ea typeface="Meiryo UI" panose="020B0604030504040204" pitchFamily="50" charset="-128"/>
                        </a:rPr>
                        <a:t>2016</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H28.1.29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52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741</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lgn="just">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OSAKA</a:t>
                      </a:r>
                      <a:r>
                        <a:rPr lang="ja-JP" sz="1050" kern="100" dirty="0" smtClean="0">
                          <a:solidFill>
                            <a:schemeClr val="tx1"/>
                          </a:solidFill>
                          <a:effectLst/>
                          <a:latin typeface="Meiryo UI" panose="020B0604030504040204" pitchFamily="50" charset="-128"/>
                          <a:ea typeface="Meiryo UI" panose="020B0604030504040204" pitchFamily="50" charset="-128"/>
                        </a:rPr>
                        <a:t>ﾋﾞｼﾞﾈｽﾌｪｱ</a:t>
                      </a:r>
                      <a:endParaRPr lang="en-US" altLang="ja-JP" sz="1050" kern="100" dirty="0" smtClean="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050" kern="100" dirty="0" smtClean="0">
                          <a:solidFill>
                            <a:schemeClr val="tx1"/>
                          </a:solidFill>
                          <a:effectLst/>
                          <a:latin typeface="Meiryo UI" panose="020B0604030504040204" pitchFamily="50" charset="-128"/>
                          <a:ea typeface="Meiryo UI" panose="020B0604030504040204" pitchFamily="50" charset="-128"/>
                        </a:rPr>
                        <a:t>ものづくり</a:t>
                      </a:r>
                      <a:r>
                        <a:rPr lang="ja-JP" sz="1050" kern="100" dirty="0">
                          <a:solidFill>
                            <a:schemeClr val="tx1"/>
                          </a:solidFill>
                          <a:effectLst/>
                          <a:latin typeface="Meiryo UI" panose="020B0604030504040204" pitchFamily="50" charset="-128"/>
                          <a:ea typeface="Meiryo UI" panose="020B0604030504040204" pitchFamily="50" charset="-128"/>
                        </a:rPr>
                        <a:t>展</a:t>
                      </a:r>
                      <a:r>
                        <a:rPr lang="en-US" sz="1050" kern="100" dirty="0">
                          <a:solidFill>
                            <a:schemeClr val="tx1"/>
                          </a:solidFill>
                          <a:effectLst/>
                          <a:latin typeface="Meiryo UI" panose="020B0604030504040204" pitchFamily="50" charset="-128"/>
                          <a:ea typeface="Meiryo UI" panose="020B0604030504040204" pitchFamily="50" charset="-128"/>
                        </a:rPr>
                        <a:t>2016</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H28.11.22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138</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1,552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0">
                <a:tc>
                  <a:txBody>
                    <a:bodyPr/>
                    <a:lstStyle/>
                    <a:p>
                      <a:pPr algn="just">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OSAKA</a:t>
                      </a:r>
                      <a:r>
                        <a:rPr lang="ja-JP" sz="1050" kern="100" dirty="0" smtClean="0">
                          <a:solidFill>
                            <a:schemeClr val="tx1"/>
                          </a:solidFill>
                          <a:effectLst/>
                          <a:latin typeface="Meiryo UI" panose="020B0604030504040204" pitchFamily="50" charset="-128"/>
                          <a:ea typeface="Meiryo UI" panose="020B0604030504040204" pitchFamily="50" charset="-128"/>
                        </a:rPr>
                        <a:t>ﾋﾞｼﾞﾈｽﾌｪｱ</a:t>
                      </a:r>
                      <a:endParaRPr lang="en-US" altLang="ja-JP" sz="1050" kern="100" dirty="0" smtClean="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050" kern="100" dirty="0" smtClean="0">
                          <a:solidFill>
                            <a:schemeClr val="tx1"/>
                          </a:solidFill>
                          <a:effectLst/>
                          <a:latin typeface="Meiryo UI" panose="020B0604030504040204" pitchFamily="50" charset="-128"/>
                          <a:ea typeface="Meiryo UI" panose="020B0604030504040204" pitchFamily="50" charset="-128"/>
                        </a:rPr>
                        <a:t>ものづくり</a:t>
                      </a:r>
                      <a:r>
                        <a:rPr lang="ja-JP" sz="1050" kern="100" dirty="0">
                          <a:solidFill>
                            <a:schemeClr val="tx1"/>
                          </a:solidFill>
                          <a:effectLst/>
                          <a:latin typeface="Meiryo UI" panose="020B0604030504040204" pitchFamily="50" charset="-128"/>
                          <a:ea typeface="Meiryo UI" panose="020B0604030504040204" pitchFamily="50" charset="-128"/>
                        </a:rPr>
                        <a:t>展</a:t>
                      </a:r>
                      <a:r>
                        <a:rPr lang="en-US" sz="1050" kern="100" dirty="0">
                          <a:solidFill>
                            <a:schemeClr val="tx1"/>
                          </a:solidFill>
                          <a:effectLst/>
                          <a:latin typeface="Meiryo UI" panose="020B0604030504040204" pitchFamily="50" charset="-128"/>
                          <a:ea typeface="Meiryo UI" panose="020B0604030504040204" pitchFamily="50" charset="-128"/>
                        </a:rPr>
                        <a:t>2017</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H29.11.22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156</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rPr>
                        <a:t>2,193</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9" name="正方形/長方形 28"/>
          <p:cNvSpPr/>
          <p:nvPr/>
        </p:nvSpPr>
        <p:spPr>
          <a:xfrm>
            <a:off x="307115" y="561701"/>
            <a:ext cx="165223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rPr>
              <a:t>．現在の状況</a:t>
            </a:r>
            <a:endParaRPr lang="en-US" altLang="ja-JP" sz="1400" b="1" dirty="0" smtClean="0">
              <a:latin typeface="Meiryo UI" panose="020B0604030504040204" pitchFamily="50" charset="-128"/>
              <a:ea typeface="Meiryo UI" panose="020B0604030504040204" pitchFamily="50" charset="-128"/>
            </a:endParaRPr>
          </a:p>
        </p:txBody>
      </p:sp>
      <p:sp>
        <p:nvSpPr>
          <p:cNvPr id="22" name="正方形/長方形 21"/>
          <p:cNvSpPr/>
          <p:nvPr/>
        </p:nvSpPr>
        <p:spPr>
          <a:xfrm>
            <a:off x="8631844" y="4797152"/>
            <a:ext cx="476660" cy="234286"/>
          </a:xfrm>
          <a:prstGeom prst="rect">
            <a:avLst/>
          </a:prstGeom>
        </p:spPr>
        <p:txBody>
          <a:bodyPr wrap="none" lIns="36000" tIns="36000" rIns="36000" bIns="36000">
            <a:spAutoFit/>
          </a:bodyPr>
          <a:lstStyle/>
          <a:p>
            <a:r>
              <a:rPr lang="ja-JP" altLang="en-US" sz="1050" dirty="0" smtClean="0">
                <a:latin typeface="Meiryo UI" panose="020B0604030504040204" pitchFamily="50" charset="-128"/>
                <a:ea typeface="Meiryo UI" panose="020B0604030504040204" pitchFamily="50" charset="-128"/>
              </a:rPr>
              <a:t>（社</a:t>
            </a:r>
            <a:r>
              <a:rPr lang="ja-JP" altLang="en-US" sz="1050" dirty="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383</a:t>
            </a:fld>
            <a:endParaRPr lang="ja-JP" altLang="en-US"/>
          </a:p>
        </p:txBody>
      </p:sp>
    </p:spTree>
    <p:extLst>
      <p:ext uri="{BB962C8B-B14F-4D97-AF65-F5344CB8AC3E}">
        <p14:creationId xmlns:p14="http://schemas.microsoft.com/office/powerpoint/2010/main" val="1955935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26162" y="2694453"/>
          <a:ext cx="8672384" cy="2920320"/>
        </p:xfrm>
        <a:graphic>
          <a:graphicData uri="http://schemas.openxmlformats.org/drawingml/2006/table">
            <a:tbl>
              <a:tblPr firstRow="1" bandRow="1">
                <a:tableStyleId>{5C22544A-7EE6-4342-B048-85BDC9FD1C3A}</a:tableStyleId>
              </a:tblPr>
              <a:tblGrid>
                <a:gridCol w="1781984">
                  <a:extLst>
                    <a:ext uri="{9D8B030D-6E8A-4147-A177-3AD203B41FA5}">
                      <a16:colId xmlns:a16="http://schemas.microsoft.com/office/drawing/2014/main" xmlns="" val="20000"/>
                    </a:ext>
                  </a:extLst>
                </a:gridCol>
                <a:gridCol w="2296800">
                  <a:extLst>
                    <a:ext uri="{9D8B030D-6E8A-4147-A177-3AD203B41FA5}">
                      <a16:colId xmlns:a16="http://schemas.microsoft.com/office/drawing/2014/main" xmlns="" val="20001"/>
                    </a:ext>
                  </a:extLst>
                </a:gridCol>
                <a:gridCol w="2296800">
                  <a:extLst>
                    <a:ext uri="{9D8B030D-6E8A-4147-A177-3AD203B41FA5}">
                      <a16:colId xmlns:a16="http://schemas.microsoft.com/office/drawing/2014/main" xmlns="" val="20002"/>
                    </a:ext>
                  </a:extLst>
                </a:gridCol>
                <a:gridCol w="2296800">
                  <a:extLst>
                    <a:ext uri="{9D8B030D-6E8A-4147-A177-3AD203B41FA5}">
                      <a16:colId xmlns:a16="http://schemas.microsoft.com/office/drawing/2014/main" xmlns="" val="20003"/>
                    </a:ext>
                  </a:extLst>
                </a:gridCol>
              </a:tblGrid>
              <a:tr h="340042">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大阪府立公衆衛生研究所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大阪市立環境科学研究所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地方独立行政法人</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大阪健康安全基盤研究所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93757">
                <a:tc>
                  <a:txBody>
                    <a:bodyPr/>
                    <a:lstStyle/>
                    <a:p>
                      <a:pPr algn="ctr"/>
                      <a:r>
                        <a:rPr kumimoji="1" lang="zh-TW"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事業費</a:t>
                      </a:r>
                      <a:endParaRPr kumimoji="1" lang="en-US" altLang="zh-TW"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gn="ct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1,152</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（人件費＋物件費）</a:t>
                      </a:r>
                      <a:endParaRPr kumimoji="1" lang="zh-CN"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927</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（人件費＋物件費）</a:t>
                      </a:r>
                      <a:endParaRPr kumimoji="1" lang="zh-CN"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2,191</a:t>
                      </a: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運営費交付金　</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2,016</a:t>
                      </a:r>
                      <a:endParaRPr kumimoji="1" lang="zh-CN"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9375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役員</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所長・副所長</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所長</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５名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理事長・副理事長・理事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監事２名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9375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役職員数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106</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29</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77</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75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27</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48</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155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名（監事を除く）</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行政等：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40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研究員：</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115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名</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9375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事業所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大阪市東成区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大阪市天王寺区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大阪市東成区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大阪市天王寺区</a:t>
                      </a:r>
                      <a:endParaRPr kumimoji="1" lang="zh-TW"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8" name="テキスト ボックス 7"/>
          <p:cNvSpPr txBox="1"/>
          <p:nvPr/>
        </p:nvSpPr>
        <p:spPr>
          <a:xfrm>
            <a:off x="4553903" y="2132046"/>
            <a:ext cx="3096344" cy="276999"/>
          </a:xfrm>
          <a:prstGeom prst="rect">
            <a:avLst/>
          </a:prstGeom>
          <a:noFill/>
          <a:ln>
            <a:noFill/>
          </a:ln>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rPr>
              <a:t>2017</a:t>
            </a:r>
            <a:r>
              <a:rPr lang="en-US" altLang="ja-JP" sz="1200" b="1" dirty="0" smtClean="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統合・地方独立行政法人化</a:t>
            </a:r>
            <a:endParaRPr kumimoji="1" lang="ja-JP" altLang="en-US" sz="12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765038" y="5809741"/>
            <a:ext cx="2388997" cy="1015663"/>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（参考）</a:t>
            </a:r>
            <a:r>
              <a:rPr lang="en-US" altLang="ja-JP" sz="1050" dirty="0">
                <a:latin typeface="Meiryo UI" pitchFamily="50" charset="-128"/>
                <a:ea typeface="Meiryo UI" pitchFamily="50" charset="-128"/>
                <a:cs typeface="Meiryo UI" pitchFamily="50" charset="-128"/>
              </a:rPr>
              <a:t>※2018</a:t>
            </a:r>
            <a:r>
              <a:rPr lang="ja-JP" altLang="en-US" sz="1050" dirty="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4</a:t>
            </a:r>
            <a:r>
              <a:rPr lang="ja-JP" altLang="en-US" sz="1050" dirty="0">
                <a:latin typeface="Meiryo UI" pitchFamily="50" charset="-128"/>
                <a:ea typeface="Meiryo UI" pitchFamily="50" charset="-128"/>
                <a:cs typeface="Meiryo UI" pitchFamily="50" charset="-128"/>
              </a:rPr>
              <a:t>月</a:t>
            </a:r>
            <a:r>
              <a:rPr lang="ja-JP" altLang="en-US" sz="1050" dirty="0" smtClean="0">
                <a:latin typeface="Meiryo UI" pitchFamily="50" charset="-128"/>
                <a:ea typeface="Meiryo UI" pitchFamily="50" charset="-128"/>
                <a:cs typeface="Meiryo UI" pitchFamily="50" charset="-128"/>
              </a:rPr>
              <a:t>現在</a:t>
            </a:r>
            <a:endParaRPr kumimoji="1" lang="en-US" altLang="ja-JP" sz="105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市立</a:t>
            </a:r>
            <a:r>
              <a:rPr kumimoji="1" lang="ja-JP" altLang="en-US" sz="1200" dirty="0" smtClean="0">
                <a:latin typeface="Meiryo UI" panose="020B0604030504040204" pitchFamily="50" charset="-128"/>
                <a:ea typeface="Meiryo UI" panose="020B0604030504040204" pitchFamily="50" charset="-128"/>
              </a:rPr>
              <a:t>環境科学研究センター</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事業費：</a:t>
            </a:r>
            <a:r>
              <a:rPr lang="en-US" altLang="ja-JP" sz="1200" dirty="0">
                <a:latin typeface="Meiryo UI" panose="020B0604030504040204" pitchFamily="50" charset="-128"/>
                <a:ea typeface="Meiryo UI" panose="020B0604030504040204" pitchFamily="50" charset="-128"/>
              </a:rPr>
              <a:t>90</a:t>
            </a:r>
            <a:r>
              <a:rPr lang="ja-JP" altLang="en-US" sz="1200" dirty="0" smtClean="0">
                <a:latin typeface="Meiryo UI" panose="020B0604030504040204" pitchFamily="50" charset="-128"/>
                <a:ea typeface="Meiryo UI" panose="020B0604030504040204" pitchFamily="50" charset="-128"/>
              </a:rPr>
              <a:t>百万円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職員数</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所在地：</a:t>
            </a:r>
            <a:r>
              <a:rPr lang="ja-JP" altLang="en-US" sz="1200" dirty="0">
                <a:latin typeface="Meiryo UI" panose="020B0604030504040204" pitchFamily="50" charset="-128"/>
                <a:ea typeface="Meiryo UI" panose="020B0604030504040204" pitchFamily="50" charset="-128"/>
              </a:rPr>
              <a:t>大阪市</a:t>
            </a:r>
            <a:r>
              <a:rPr lang="ja-JP" altLang="en-US" sz="1200" dirty="0" smtClean="0">
                <a:latin typeface="Meiryo UI" panose="020B0604030504040204" pitchFamily="50" charset="-128"/>
                <a:ea typeface="Meiryo UI" panose="020B0604030504040204" pitchFamily="50" charset="-128"/>
              </a:rPr>
              <a:t>天王寺区</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328477" y="1628800"/>
            <a:ext cx="8487048" cy="738664"/>
          </a:xfrm>
          <a:prstGeom prst="rect">
            <a:avLst/>
          </a:prstGeom>
        </p:spPr>
        <p:txBody>
          <a:bodyPr wrap="square">
            <a:spAutoFit/>
          </a:bodyPr>
          <a:lstStyle/>
          <a:p>
            <a:r>
              <a:rPr lang="ja-JP" altLang="en-US" sz="1400" dirty="0" smtClean="0">
                <a:latin typeface="Meiryo UI" pitchFamily="50" charset="-128"/>
                <a:ea typeface="Meiryo UI" pitchFamily="50" charset="-128"/>
                <a:cs typeface="Meiryo UI" pitchFamily="50" charset="-128"/>
              </a:rPr>
              <a:t>大阪府</a:t>
            </a:r>
            <a:r>
              <a:rPr lang="ja-JP" altLang="en-US" sz="1400" dirty="0">
                <a:latin typeface="Meiryo UI" pitchFamily="50" charset="-128"/>
                <a:ea typeface="Meiryo UI" pitchFamily="50" charset="-128"/>
                <a:cs typeface="Meiryo UI" pitchFamily="50" charset="-128"/>
              </a:rPr>
              <a:t>及び大阪市の二つの研究所を統合することにより、それぞれが有する特色を生かし、また、法人としての裁量及び創意工夫に基づいて公衆衛生を巡る諸問題に柔軟に対応し、将来にわたって効率的な運営をすることにより、住民に対して提供するサービスをより一層向上</a:t>
            </a:r>
            <a:r>
              <a:rPr lang="ja-JP" altLang="en-US" sz="1400" dirty="0" smtClean="0">
                <a:latin typeface="Meiryo UI" pitchFamily="50" charset="-128"/>
                <a:ea typeface="Meiryo UI" pitchFamily="50" charset="-128"/>
                <a:cs typeface="Meiryo UI" pitchFamily="50" charset="-128"/>
              </a:rPr>
              <a:t>させる</a:t>
            </a:r>
            <a:endParaRPr lang="ja-JP" altLang="en-US" sz="1400" dirty="0">
              <a:latin typeface="Meiryo UI" pitchFamily="50" charset="-128"/>
              <a:ea typeface="Meiryo UI" pitchFamily="50" charset="-128"/>
              <a:cs typeface="Meiryo UI" pitchFamily="50" charset="-128"/>
            </a:endParaRPr>
          </a:p>
        </p:txBody>
      </p:sp>
      <p:sp>
        <p:nvSpPr>
          <p:cNvPr id="15" name="正方形/長方形 14"/>
          <p:cNvSpPr/>
          <p:nvPr/>
        </p:nvSpPr>
        <p:spPr>
          <a:xfrm>
            <a:off x="2014752" y="2694453"/>
            <a:ext cx="4573471" cy="29292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カーブ矢印 15"/>
          <p:cNvSpPr/>
          <p:nvPr/>
        </p:nvSpPr>
        <p:spPr>
          <a:xfrm>
            <a:off x="4174737" y="2270546"/>
            <a:ext cx="3942667" cy="400202"/>
          </a:xfrm>
          <a:prstGeom prst="curvedDownArrow">
            <a:avLst>
              <a:gd name="adj1" fmla="val 25000"/>
              <a:gd name="adj2" fmla="val 136595"/>
              <a:gd name="adj3" fmla="val 2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404587" y="5623356"/>
            <a:ext cx="1274708"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2016</a:t>
            </a:r>
            <a:r>
              <a:rPr kumimoji="1" lang="ja-JP" altLang="en-US" sz="1050" dirty="0" smtClean="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4</a:t>
            </a:r>
            <a:r>
              <a:rPr kumimoji="1" lang="ja-JP" altLang="en-US" sz="1050" dirty="0" smtClean="0">
                <a:latin typeface="Meiryo UI" pitchFamily="50" charset="-128"/>
                <a:ea typeface="Meiryo UI" pitchFamily="50" charset="-128"/>
                <a:cs typeface="Meiryo UI" pitchFamily="50" charset="-128"/>
              </a:rPr>
              <a:t>月時点</a:t>
            </a:r>
            <a:endParaRPr kumimoji="1" lang="ja-JP" altLang="en-US" sz="105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7584581" y="5618493"/>
            <a:ext cx="1274708"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※2018</a:t>
            </a:r>
            <a:r>
              <a:rPr kumimoji="1" lang="ja-JP" altLang="en-US" sz="1050" dirty="0" smtClean="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4</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cxnSp>
        <p:nvCxnSpPr>
          <p:cNvPr id="20" name="直線コネクタ 19"/>
          <p:cNvCxnSpPr/>
          <p:nvPr/>
        </p:nvCxnSpPr>
        <p:spPr>
          <a:xfrm>
            <a:off x="270457" y="5486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23888" y="1412661"/>
            <a:ext cx="103574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p:cNvSpPr txBox="1"/>
          <p:nvPr/>
        </p:nvSpPr>
        <p:spPr>
          <a:xfrm>
            <a:off x="35496" y="77995"/>
            <a:ext cx="8132354"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＜②地方衛生研究所／統合の概要＞</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252618" y="731170"/>
            <a:ext cx="8645928" cy="542064"/>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3528" y="724282"/>
            <a:ext cx="8708019" cy="565146"/>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大阪府立公衆衛生研究所と大阪市立環境科学研究所を統合・地方独立行政法人化し、</a:t>
            </a:r>
            <a:endParaRPr lang="en-US" altLang="ja-JP" sz="1600" b="1" dirty="0" smtClean="0">
              <a:latin typeface="Meiryo UI" pitchFamily="50" charset="-128"/>
              <a:ea typeface="Meiryo UI" pitchFamily="50" charset="-128"/>
              <a:cs typeface="Meiryo UI" pitchFamily="50" charset="-128"/>
            </a:endParaRPr>
          </a:p>
          <a:p>
            <a:pPr marL="15875"/>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地方独立行政法人大阪健康安全基盤研究所を設立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384</a:t>
            </a:fld>
            <a:endParaRPr lang="ja-JP" altLang="en-US"/>
          </a:p>
        </p:txBody>
      </p:sp>
    </p:spTree>
    <p:extLst>
      <p:ext uri="{BB962C8B-B14F-4D97-AF65-F5344CB8AC3E}">
        <p14:creationId xmlns:p14="http://schemas.microsoft.com/office/powerpoint/2010/main" val="3975890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842410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＜②地方衛生研究所／背景とプロセス＞</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09498" y="1011937"/>
            <a:ext cx="4119374" cy="2993127"/>
          </a:xfrm>
          <a:prstGeom prst="rect">
            <a:avLst/>
          </a:prstGeom>
          <a:ln>
            <a:solidFill>
              <a:schemeClr val="bg1">
                <a:lumMod val="65000"/>
              </a:schemeClr>
            </a:solidFill>
          </a:ln>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１）健康危機事象への対応力強化</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グローバル化等により新興・再興感染症の出現・拡大をはじめとする「国境を超えた感染症対策」が、特に都市部において求められるなか、大阪の公衆衛生のレベルを高めていくことが喫緊の課題であった。</a:t>
            </a:r>
          </a:p>
          <a:p>
            <a:endParaRPr lang="en-US" altLang="ja-JP" sz="1050" dirty="0" smtClean="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２</a:t>
            </a:r>
            <a:r>
              <a:rPr lang="ja-JP" altLang="en-US" sz="1300" b="1" dirty="0">
                <a:latin typeface="Meiryo UI" panose="020B0604030504040204" pitchFamily="50" charset="-128"/>
                <a:ea typeface="Meiryo UI" panose="020B0604030504040204" pitchFamily="50" charset="-128"/>
              </a:rPr>
              <a:t>）２つの地方衛生</a:t>
            </a:r>
            <a:r>
              <a:rPr lang="ja-JP" altLang="en-US" sz="1300" b="1" dirty="0" smtClean="0">
                <a:latin typeface="Meiryo UI" panose="020B0604030504040204" pitchFamily="50" charset="-128"/>
                <a:ea typeface="Meiryo UI" panose="020B0604030504040204" pitchFamily="50" charset="-128"/>
              </a:rPr>
              <a:t>研究所の存在</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西日本の中核である大阪には、規模・機能面で拮抗した２つの地方衛生研究所が存在した。</a:t>
            </a:r>
          </a:p>
          <a:p>
            <a:endParaRPr lang="en-US" altLang="ja-JP" sz="1300" b="1" dirty="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３）諸問題への柔軟な対応・効率的な運営の必要性</a:t>
            </a:r>
            <a:endParaRPr lang="en-US" altLang="ja-JP" sz="13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府民の健康増進、衛生向上に向け、公衆衛生を巡る諸問題に柔軟に対応し、将来にわたり効率的な運営を行うため、自律的で戦略的な地方衛生研究所に相応しい運営方法の確立が不可欠。</a:t>
            </a:r>
          </a:p>
        </p:txBody>
      </p:sp>
      <p:sp>
        <p:nvSpPr>
          <p:cNvPr id="25" name="テキスト ボックス 24"/>
          <p:cNvSpPr txBox="1"/>
          <p:nvPr/>
        </p:nvSpPr>
        <p:spPr>
          <a:xfrm>
            <a:off x="200788" y="4243993"/>
            <a:ext cx="2715028" cy="261610"/>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国際的な感染症の事例</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37809" y="4243993"/>
            <a:ext cx="1462184" cy="261610"/>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府市両研究所の距離</a:t>
            </a:r>
            <a:endParaRPr kumimoji="1" lang="ja-JP" altLang="en-US" sz="1100" b="1"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3059833" y="4705742"/>
            <a:ext cx="1440160" cy="1819602"/>
            <a:chOff x="3050154" y="4705742"/>
            <a:chExt cx="1556787" cy="1971930"/>
          </a:xfrm>
        </p:grpSpPr>
        <p:pic>
          <p:nvPicPr>
            <p:cNvPr id="10" name="図 9"/>
            <p:cNvPicPr>
              <a:picLocks noChangeAspect="1"/>
            </p:cNvPicPr>
            <p:nvPr/>
          </p:nvPicPr>
          <p:blipFill rotWithShape="1">
            <a:blip r:embed="rId3"/>
            <a:srcRect l="49212" t="28991" r="27163" b="17785"/>
            <a:stretch/>
          </p:blipFill>
          <p:spPr>
            <a:xfrm>
              <a:off x="3050154" y="4705742"/>
              <a:ext cx="1556787" cy="1971930"/>
            </a:xfrm>
            <a:prstGeom prst="rect">
              <a:avLst/>
            </a:prstGeom>
          </p:spPr>
        </p:pic>
        <p:sp>
          <p:nvSpPr>
            <p:cNvPr id="23" name="テキスト ボックス 22"/>
            <p:cNvSpPr txBox="1"/>
            <p:nvPr/>
          </p:nvSpPr>
          <p:spPr>
            <a:xfrm>
              <a:off x="3553235" y="5171161"/>
              <a:ext cx="838691"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府公衛研　■</a:t>
              </a:r>
              <a:endParaRPr kumimoji="1" lang="ja-JP" altLang="en-US" sz="9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198582" y="6329328"/>
              <a:ext cx="838691" cy="230832"/>
            </a:xfrm>
            <a:prstGeom prst="rect">
              <a:avLst/>
            </a:prstGeom>
            <a:noFill/>
          </p:spPr>
          <p:txBody>
            <a:bodyPr wrap="none" rtlCol="0">
              <a:spAutoFit/>
            </a:bodyPr>
            <a:lstStyle/>
            <a:p>
              <a:r>
                <a:rPr lang="ja-JP" altLang="en-US" sz="900" b="1" dirty="0" smtClean="0">
                  <a:latin typeface="Meiryo UI" panose="020B0604030504040204" pitchFamily="50" charset="-128"/>
                  <a:ea typeface="Meiryo UI" panose="020B0604030504040204" pitchFamily="50" charset="-128"/>
                </a:rPr>
                <a:t>市環科</a:t>
              </a:r>
              <a:r>
                <a:rPr kumimoji="1" lang="ja-JP" altLang="en-US" sz="900" b="1" dirty="0" smtClean="0">
                  <a:latin typeface="Meiryo UI" panose="020B0604030504040204" pitchFamily="50" charset="-128"/>
                  <a:ea typeface="Meiryo UI" panose="020B0604030504040204" pitchFamily="50" charset="-128"/>
                </a:rPr>
                <a:t>研　■</a:t>
              </a:r>
              <a:endParaRPr kumimoji="1" lang="ja-JP" altLang="en-US" sz="9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489879" y="5657986"/>
              <a:ext cx="566181" cy="276999"/>
            </a:xfrm>
            <a:prstGeom prst="rect">
              <a:avLst/>
            </a:prstGeom>
            <a:noFill/>
          </p:spPr>
          <p:txBody>
            <a:bodyPr wrap="none" rtlCol="0">
              <a:spAutoFit/>
            </a:bodyPr>
            <a:lstStyle/>
            <a:p>
              <a:r>
                <a:rPr kumimoji="1" lang="en-US" altLang="ja-JP" sz="1200" dirty="0" smtClean="0">
                  <a:latin typeface="HGP創英角ﾎﾟｯﾌﾟ体" panose="040B0A00000000000000" pitchFamily="50" charset="-128"/>
                  <a:ea typeface="HGP創英角ﾎﾟｯﾌﾟ体" panose="040B0A00000000000000" pitchFamily="50" charset="-128"/>
                </a:rPr>
                <a:t>2.0</a:t>
              </a:r>
              <a:r>
                <a:rPr kumimoji="1" lang="ja-JP" altLang="en-US" sz="1200" dirty="0" smtClean="0">
                  <a:latin typeface="HGP創英角ﾎﾟｯﾌﾟ体" panose="040B0A00000000000000" pitchFamily="50" charset="-128"/>
                  <a:ea typeface="HGP創英角ﾎﾟｯﾌﾟ体" panose="040B0A00000000000000" pitchFamily="50" charset="-128"/>
                </a:rPr>
                <a:t>㎞</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grpSp>
      <p:sp>
        <p:nvSpPr>
          <p:cNvPr id="15" name="正方形/長方形 14"/>
          <p:cNvSpPr/>
          <p:nvPr/>
        </p:nvSpPr>
        <p:spPr>
          <a:xfrm>
            <a:off x="4572960" y="548680"/>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．統合・独法化のプロセス</a:t>
            </a:r>
            <a:endParaRPr lang="en-US" altLang="ja-JP" sz="1400" b="1" dirty="0" smtClean="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4680520" y="850832"/>
          <a:ext cx="4427984" cy="2698560"/>
        </p:xfrm>
        <a:graphic>
          <a:graphicData uri="http://schemas.openxmlformats.org/drawingml/2006/table">
            <a:tbl>
              <a:tblPr firstRow="1" bandRow="1">
                <a:tableStyleId>{5940675A-B579-460E-94D1-54222C63F5DA}</a:tableStyleId>
              </a:tblPr>
              <a:tblGrid>
                <a:gridCol w="750506">
                  <a:extLst>
                    <a:ext uri="{9D8B030D-6E8A-4147-A177-3AD203B41FA5}">
                      <a16:colId xmlns:a16="http://schemas.microsoft.com/office/drawing/2014/main" xmlns="" val="20000"/>
                    </a:ext>
                  </a:extLst>
                </a:gridCol>
                <a:gridCol w="750506">
                  <a:extLst>
                    <a:ext uri="{9D8B030D-6E8A-4147-A177-3AD203B41FA5}">
                      <a16:colId xmlns:a16="http://schemas.microsoft.com/office/drawing/2014/main" xmlns="" val="20001"/>
                    </a:ext>
                  </a:extLst>
                </a:gridCol>
                <a:gridCol w="2926972">
                  <a:extLst>
                    <a:ext uri="{9D8B030D-6E8A-4147-A177-3AD203B41FA5}">
                      <a16:colId xmlns:a16="http://schemas.microsoft.com/office/drawing/2014/main" xmlns="" val="20002"/>
                    </a:ext>
                  </a:extLst>
                </a:gridCol>
              </a:tblGrid>
              <a:tr h="235084">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xmlns="" val="10000"/>
                  </a:ext>
                </a:extLst>
              </a:tr>
              <a:tr h="0">
                <a:tc rowSpan="4">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100" b="1"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1404">
                <a:tc vMerge="1">
                  <a:txBody>
                    <a:bodyPr/>
                    <a:lstStyle/>
                    <a:p>
                      <a:endParaRPr kumimoji="1" lang="ja-JP" altLang="en-US"/>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2012.6</a:t>
                      </a:r>
                    </a:p>
                    <a:p>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統合・地独法化を基本として検討を進めること</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10188">
                <a:tc vMerge="1">
                  <a:txBody>
                    <a:bodyPr/>
                    <a:lstStyle/>
                    <a:p>
                      <a:endParaRPr kumimoji="1" lang="ja-JP" altLang="en-US"/>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2012.9</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rPr>
                        <a:t>年４月に統合・地独法化をめざすこと</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・施設の建て替えを含めた理想的な将来像を検討することなどを確認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224276">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2014.4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施設のあり方を含めた将来像の方向性を確認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4"/>
                  </a:ext>
                </a:extLst>
              </a:tr>
              <a:tr h="464092">
                <a:tc rowSpan="2">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en-US" altLang="ja-JP" sz="1100" b="1" dirty="0" smtClean="0">
                          <a:latin typeface="Meiryo UI" panose="020B0604030504040204" pitchFamily="50" charset="-128"/>
                          <a:ea typeface="Meiryo UI" panose="020B0604030504040204" pitchFamily="50" charset="-128"/>
                        </a:rPr>
                        <a:t>2016.4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年４月の統合・地独法人化をめざすこと</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・施設の一元化を含めたあり方検討の方向性</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374531">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2016.8</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・新たな研究所における機能強化の内容</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・新研究所の施設を一元化施設とする方針を確認</a:t>
                      </a: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6"/>
                  </a:ext>
                </a:extLst>
              </a:tr>
            </a:tbl>
          </a:graphicData>
        </a:graphic>
      </p:graphicFrame>
      <p:sp>
        <p:nvSpPr>
          <p:cNvPr id="19" name="二等辺三角形 18"/>
          <p:cNvSpPr/>
          <p:nvPr/>
        </p:nvSpPr>
        <p:spPr>
          <a:xfrm rot="10800000">
            <a:off x="4987642" y="3588271"/>
            <a:ext cx="4035516" cy="12876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580545" y="3606115"/>
            <a:ext cx="3023903" cy="830997"/>
          </a:xfrm>
          <a:prstGeom prst="rect">
            <a:avLst/>
          </a:prstGeom>
        </p:spPr>
        <p:txBody>
          <a:bodyPr wrap="square">
            <a:spAutoFit/>
          </a:bodyPr>
          <a:lstStyle/>
          <a:p>
            <a:r>
              <a:rPr lang="en-US" altLang="ja-JP" sz="1600" b="1" u="sng" dirty="0" smtClean="0">
                <a:latin typeface="Meiryo UI" panose="020B0604030504040204" pitchFamily="50" charset="-128"/>
                <a:ea typeface="Meiryo UI" panose="020B0604030504040204" pitchFamily="50" charset="-128"/>
              </a:rPr>
              <a:t>2017</a:t>
            </a:r>
            <a:r>
              <a:rPr lang="ja-JP" altLang="en-US" sz="1600" b="1" u="sng" dirty="0" smtClean="0">
                <a:latin typeface="Meiryo UI" panose="020B0604030504040204" pitchFamily="50" charset="-128"/>
                <a:ea typeface="Meiryo UI" panose="020B0604030504040204" pitchFamily="50" charset="-128"/>
              </a:rPr>
              <a:t>年</a:t>
            </a:r>
            <a:r>
              <a:rPr lang="en-US" altLang="ja-JP" sz="1600" b="1" u="sng" dirty="0">
                <a:latin typeface="Meiryo UI" panose="020B0604030504040204" pitchFamily="50" charset="-128"/>
                <a:ea typeface="Meiryo UI" panose="020B0604030504040204" pitchFamily="50" charset="-128"/>
              </a:rPr>
              <a:t>4</a:t>
            </a:r>
            <a:r>
              <a:rPr lang="ja-JP" altLang="en-US" sz="1600" b="1" u="sng" dirty="0" smtClean="0">
                <a:latin typeface="Meiryo UI" panose="020B0604030504040204" pitchFamily="50" charset="-128"/>
                <a:ea typeface="Meiryo UI" panose="020B0604030504040204" pitchFamily="50" charset="-128"/>
              </a:rPr>
              <a:t>月</a:t>
            </a:r>
            <a:r>
              <a:rPr lang="ja-JP" altLang="en-US" sz="1600" b="1" u="sng" dirty="0">
                <a:latin typeface="Meiryo UI" panose="020B0604030504040204" pitchFamily="50" charset="-128"/>
                <a:ea typeface="Meiryo UI" panose="020B0604030504040204" pitchFamily="50" charset="-128"/>
              </a:rPr>
              <a:t>１</a:t>
            </a:r>
            <a:r>
              <a:rPr lang="ja-JP" altLang="en-US" sz="1600" b="1" u="sng" dirty="0" smtClean="0">
                <a:latin typeface="Meiryo UI" panose="020B0604030504040204" pitchFamily="50" charset="-128"/>
                <a:ea typeface="Meiryo UI" panose="020B0604030504040204" pitchFamily="50" charset="-128"/>
              </a:rPr>
              <a:t>日　</a:t>
            </a:r>
            <a:endParaRPr lang="en-US" altLang="ja-JP" sz="1600" b="1" u="sng" dirty="0" smtClean="0">
              <a:latin typeface="Meiryo UI" panose="020B0604030504040204" pitchFamily="50" charset="-128"/>
              <a:ea typeface="Meiryo UI" panose="020B0604030504040204" pitchFamily="50" charset="-128"/>
            </a:endParaRPr>
          </a:p>
          <a:p>
            <a:r>
              <a:rPr lang="ja-JP" altLang="en-US" sz="1600" b="1" u="sng" dirty="0" smtClean="0">
                <a:latin typeface="Meiryo UI" panose="020B0604030504040204" pitchFamily="50" charset="-128"/>
                <a:ea typeface="Meiryo UI" panose="020B0604030504040204" pitchFamily="50" charset="-128"/>
              </a:rPr>
              <a:t>地方独立行政法人の共同設立</a:t>
            </a:r>
            <a:endParaRPr lang="en-US" altLang="ja-JP" sz="1600" b="1" u="sng" dirty="0" smtClean="0">
              <a:latin typeface="Meiryo UI" panose="020B0604030504040204" pitchFamily="50" charset="-128"/>
              <a:ea typeface="Meiryo UI" panose="020B0604030504040204" pitchFamily="50" charset="-128"/>
            </a:endParaRPr>
          </a:p>
          <a:p>
            <a:r>
              <a:rPr lang="ja-JP" altLang="en-US" sz="1600" b="1" u="sng" dirty="0" smtClean="0">
                <a:latin typeface="Meiryo UI" panose="020B0604030504040204" pitchFamily="50" charset="-128"/>
                <a:ea typeface="Meiryo UI" panose="020B0604030504040204" pitchFamily="50" charset="-128"/>
              </a:rPr>
              <a:t>による地方衛生研究所の統合</a:t>
            </a:r>
            <a:endParaRPr lang="en-US" altLang="ja-JP" sz="16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309498" y="692696"/>
            <a:ext cx="2058577"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１．統合・独法化の背景</a:t>
            </a:r>
            <a:endParaRPr lang="en-US" altLang="ja-JP" sz="1400" b="1"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nvPr>
        </p:nvGraphicFramePr>
        <p:xfrm>
          <a:off x="200788" y="4661108"/>
          <a:ext cx="2691151" cy="2065020"/>
        </p:xfrm>
        <a:graphic>
          <a:graphicData uri="http://schemas.openxmlformats.org/drawingml/2006/table">
            <a:tbl>
              <a:tblPr firstRow="1" bandRow="1">
                <a:tableStyleId>{5940675A-B579-460E-94D1-54222C63F5DA}</a:tableStyleId>
              </a:tblPr>
              <a:tblGrid>
                <a:gridCol w="738964">
                  <a:extLst>
                    <a:ext uri="{9D8B030D-6E8A-4147-A177-3AD203B41FA5}">
                      <a16:colId xmlns:a16="http://schemas.microsoft.com/office/drawing/2014/main" xmlns="" val="20000"/>
                    </a:ext>
                  </a:extLst>
                </a:gridCol>
                <a:gridCol w="1952187">
                  <a:extLst>
                    <a:ext uri="{9D8B030D-6E8A-4147-A177-3AD203B41FA5}">
                      <a16:colId xmlns:a16="http://schemas.microsoft.com/office/drawing/2014/main" xmlns="" val="20001"/>
                    </a:ext>
                  </a:extLst>
                </a:gridCol>
              </a:tblGrid>
              <a:tr h="25311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主な危機管理事例</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37084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SARS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2003</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月、来日した台湾人医師が、</a:t>
                      </a:r>
                      <a:r>
                        <a:rPr kumimoji="1" lang="en-US" altLang="ja-JP" sz="1050" dirty="0" smtClean="0">
                          <a:solidFill>
                            <a:schemeClr val="tx1"/>
                          </a:solidFill>
                          <a:latin typeface="Meiryo UI" panose="020B0604030504040204" pitchFamily="50" charset="-128"/>
                          <a:ea typeface="Meiryo UI" panose="020B0604030504040204" pitchFamily="50" charset="-128"/>
                        </a:rPr>
                        <a:t>SARS</a:t>
                      </a:r>
                      <a:r>
                        <a:rPr kumimoji="1" lang="ja-JP" altLang="en-US" sz="1050" dirty="0" smtClean="0">
                          <a:solidFill>
                            <a:schemeClr val="tx1"/>
                          </a:solidFill>
                          <a:latin typeface="Meiryo UI" panose="020B0604030504040204" pitchFamily="50" charset="-128"/>
                          <a:ea typeface="Meiryo UI" panose="020B0604030504040204" pitchFamily="50" charset="-128"/>
                        </a:rPr>
                        <a:t>陽性と診断される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37084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MERS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2012</a:t>
                      </a:r>
                      <a:r>
                        <a:rPr kumimoji="1" lang="ja-JP" altLang="en-US" sz="1050" dirty="0" smtClean="0">
                          <a:solidFill>
                            <a:schemeClr val="tx1"/>
                          </a:solidFill>
                          <a:latin typeface="Meiryo UI" panose="020B0604030504040204" pitchFamily="50" charset="-128"/>
                          <a:ea typeface="Meiryo UI" panose="020B0604030504040204" pitchFamily="50" charset="-128"/>
                        </a:rPr>
                        <a:t>年以降、中東以外にアメリカや韓国でも患者発生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75018003"/>
                  </a:ext>
                </a:extLst>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鳥インフルエンザ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（国内）</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年度　５件、</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rPr>
                        <a:t>年度　</a:t>
                      </a:r>
                      <a:r>
                        <a:rPr kumimoji="1" lang="en-US" altLang="ja-JP" sz="1050" dirty="0" smtClean="0">
                          <a:solidFill>
                            <a:schemeClr val="tx1"/>
                          </a:solidFill>
                          <a:latin typeface="Meiryo UI" panose="020B0604030504040204" pitchFamily="50" charset="-128"/>
                          <a:ea typeface="Meiryo UI" panose="020B0604030504040204" pitchFamily="50" charset="-128"/>
                        </a:rPr>
                        <a:t>12</a:t>
                      </a:r>
                      <a:r>
                        <a:rPr kumimoji="1" lang="ja-JP" altLang="en-US" sz="1050" dirty="0" smtClean="0">
                          <a:solidFill>
                            <a:schemeClr val="tx1"/>
                          </a:solidFill>
                          <a:latin typeface="Meiryo UI" panose="020B0604030504040204" pitchFamily="50" charset="-128"/>
                          <a:ea typeface="Meiryo UI" panose="020B0604030504040204" pitchFamily="50" charset="-128"/>
                        </a:rPr>
                        <a:t>件</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年度　１件</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デング熱</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rPr>
                        <a:t>年、海外から帰国した女性が、死亡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4"/>
                  </a:ext>
                </a:extLst>
              </a:tr>
            </a:tbl>
          </a:graphicData>
        </a:graphic>
      </p:graphicFrame>
      <p:sp>
        <p:nvSpPr>
          <p:cNvPr id="22" name="正方形/長方形 21"/>
          <p:cNvSpPr/>
          <p:nvPr/>
        </p:nvSpPr>
        <p:spPr>
          <a:xfrm>
            <a:off x="4572000" y="4419109"/>
            <a:ext cx="4355271"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３．期待された</a:t>
            </a:r>
            <a:r>
              <a:rPr lang="ja-JP" altLang="en-US" sz="1400" b="1" dirty="0" smtClean="0">
                <a:latin typeface="Meiryo UI" panose="020B0604030504040204" pitchFamily="50" charset="-128"/>
                <a:ea typeface="Meiryo UI" panose="020B0604030504040204" pitchFamily="50" charset="-128"/>
              </a:rPr>
              <a:t>効果</a:t>
            </a:r>
            <a:endParaRPr lang="en-US" altLang="ja-JP" sz="1400" b="1" dirty="0" smtClean="0">
              <a:latin typeface="Meiryo UI" panose="020B0604030504040204" pitchFamily="50" charset="-128"/>
              <a:ea typeface="Meiryo UI" panose="020B0604030504040204" pitchFamily="50" charset="-128"/>
            </a:endParaRPr>
          </a:p>
        </p:txBody>
      </p:sp>
      <p:sp>
        <p:nvSpPr>
          <p:cNvPr id="27" name="正方形/長方形 26"/>
          <p:cNvSpPr/>
          <p:nvPr/>
        </p:nvSpPr>
        <p:spPr>
          <a:xfrm>
            <a:off x="4765866" y="5158933"/>
            <a:ext cx="4414646" cy="646331"/>
          </a:xfrm>
          <a:prstGeom prst="rect">
            <a:avLst/>
          </a:prstGeom>
        </p:spPr>
        <p:txBody>
          <a:bodyPr wrap="square">
            <a:spAutoFit/>
          </a:bodyPr>
          <a:lstStyle/>
          <a:p>
            <a:r>
              <a:rPr lang="ja-JP" altLang="en-US" sz="1200" b="1" dirty="0" smtClean="0">
                <a:latin typeface="Meiryo UI" pitchFamily="50" charset="-128"/>
                <a:ea typeface="Meiryo UI" pitchFamily="50" charset="-128"/>
                <a:cs typeface="Meiryo UI" pitchFamily="50" charset="-128"/>
              </a:rPr>
              <a:t>＜統合による期待効果＞</a:t>
            </a:r>
            <a:endParaRPr lang="en-US" altLang="ja-JP" sz="1200" b="1" dirty="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①　両研究所</a:t>
            </a:r>
            <a:r>
              <a:rPr lang="ja-JP" altLang="en-US" sz="1200" dirty="0">
                <a:latin typeface="Meiryo UI" pitchFamily="50" charset="-128"/>
                <a:ea typeface="Meiryo UI" pitchFamily="50" charset="-128"/>
                <a:cs typeface="Meiryo UI" pitchFamily="50" charset="-128"/>
              </a:rPr>
              <a:t>それぞれの強みを</a:t>
            </a:r>
            <a:r>
              <a:rPr lang="ja-JP" altLang="en-US" sz="1200" dirty="0" smtClean="0">
                <a:latin typeface="Meiryo UI" pitchFamily="50" charset="-128"/>
                <a:ea typeface="Meiryo UI" pitchFamily="50" charset="-128"/>
                <a:cs typeface="Meiryo UI" pitchFamily="50" charset="-128"/>
              </a:rPr>
              <a:t>活かした検査・研究機能の発揮</a:t>
            </a:r>
            <a:endParaRPr lang="en-US" altLang="ja-JP" sz="1200"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②　健康</a:t>
            </a:r>
            <a:r>
              <a:rPr lang="ja-JP" altLang="en-US" sz="1200" dirty="0">
                <a:latin typeface="Meiryo UI" pitchFamily="50" charset="-128"/>
                <a:ea typeface="Meiryo UI" pitchFamily="50" charset="-128"/>
                <a:cs typeface="Meiryo UI" pitchFamily="50" charset="-128"/>
              </a:rPr>
              <a:t>危機事象の発生</a:t>
            </a:r>
            <a:r>
              <a:rPr lang="ja-JP" altLang="en-US" sz="1200" dirty="0" smtClean="0">
                <a:latin typeface="Meiryo UI" pitchFamily="50" charset="-128"/>
                <a:ea typeface="Meiryo UI" pitchFamily="50" charset="-128"/>
                <a:cs typeface="Meiryo UI" pitchFamily="50" charset="-128"/>
              </a:rPr>
              <a:t>時の広域的</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統一的な対応</a:t>
            </a:r>
            <a:endParaRPr lang="en-US" altLang="ja-JP" sz="1200" dirty="0" smtClean="0">
              <a:latin typeface="Meiryo UI" pitchFamily="50" charset="-128"/>
              <a:ea typeface="Meiryo UI" pitchFamily="50" charset="-128"/>
              <a:cs typeface="Meiryo UI" pitchFamily="50" charset="-128"/>
            </a:endParaRPr>
          </a:p>
        </p:txBody>
      </p:sp>
      <p:sp>
        <p:nvSpPr>
          <p:cNvPr id="28" name="正方形/長方形 27"/>
          <p:cNvSpPr/>
          <p:nvPr/>
        </p:nvSpPr>
        <p:spPr>
          <a:xfrm>
            <a:off x="4749564" y="5877272"/>
            <a:ext cx="4430948" cy="830997"/>
          </a:xfrm>
          <a:prstGeom prst="rect">
            <a:avLst/>
          </a:prstGeom>
        </p:spPr>
        <p:txBody>
          <a:bodyPr wrap="square">
            <a:spAutoFit/>
          </a:bodyPr>
          <a:lstStyle/>
          <a:p>
            <a:r>
              <a:rPr lang="ja-JP" altLang="en-US" sz="1200" b="1" dirty="0" smtClean="0">
                <a:latin typeface="Meiryo UI" pitchFamily="50" charset="-128"/>
                <a:ea typeface="Meiryo UI" pitchFamily="50" charset="-128"/>
                <a:cs typeface="Meiryo UI" pitchFamily="50" charset="-128"/>
              </a:rPr>
              <a:t>＜地独法化による期待効果＞</a:t>
            </a:r>
            <a:endParaRPr lang="en-US" altLang="ja-JP" sz="1200" b="1"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①　自律的な運営が可能になることによる長期的かつ戦略的な取組み</a:t>
            </a:r>
            <a:endParaRPr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が可能</a:t>
            </a:r>
            <a:endParaRPr lang="en-US" altLang="ja-JP" sz="1200" dirty="0" smtClean="0">
              <a:latin typeface="Meiryo UI" pitchFamily="50" charset="-128"/>
              <a:ea typeface="Meiryo UI" pitchFamily="50" charset="-128"/>
              <a:cs typeface="Meiryo UI" pitchFamily="50" charset="-128"/>
            </a:endParaRPr>
          </a:p>
          <a:p>
            <a:r>
              <a:rPr lang="ja-JP" altLang="en-US" sz="1200" dirty="0" smtClean="0">
                <a:latin typeface="Meiryo UI" pitchFamily="50" charset="-128"/>
                <a:ea typeface="Meiryo UI" pitchFamily="50" charset="-128"/>
                <a:cs typeface="Meiryo UI" pitchFamily="50" charset="-128"/>
              </a:rPr>
              <a:t>②　公衆</a:t>
            </a:r>
            <a:r>
              <a:rPr lang="ja-JP" altLang="en-US" sz="1200" dirty="0">
                <a:latin typeface="Meiryo UI" pitchFamily="50" charset="-128"/>
                <a:ea typeface="Meiryo UI" pitchFamily="50" charset="-128"/>
                <a:cs typeface="Meiryo UI" pitchFamily="50" charset="-128"/>
              </a:rPr>
              <a:t>衛生を巡る</a:t>
            </a:r>
            <a:r>
              <a:rPr lang="ja-JP" altLang="en-US" sz="1200" dirty="0" smtClean="0">
                <a:latin typeface="Meiryo UI" pitchFamily="50" charset="-128"/>
                <a:ea typeface="Meiryo UI" pitchFamily="50" charset="-128"/>
                <a:cs typeface="Meiryo UI" pitchFamily="50" charset="-128"/>
              </a:rPr>
              <a:t>諸問題への柔軟で迅速な対応が可能</a:t>
            </a:r>
            <a:endParaRPr lang="ja-JP" altLang="en-US" sz="1200" dirty="0">
              <a:latin typeface="Meiryo UI" pitchFamily="50" charset="-128"/>
              <a:ea typeface="Meiryo UI" pitchFamily="50" charset="-128"/>
              <a:cs typeface="Meiryo UI" pitchFamily="50" charset="-128"/>
            </a:endParaRPr>
          </a:p>
        </p:txBody>
      </p:sp>
      <p:sp>
        <p:nvSpPr>
          <p:cNvPr id="31" name="正方形/長方形 30"/>
          <p:cNvSpPr/>
          <p:nvPr/>
        </p:nvSpPr>
        <p:spPr>
          <a:xfrm>
            <a:off x="4803616" y="4698905"/>
            <a:ext cx="4162421"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～府市の地衛研の統合と全国</a:t>
            </a:r>
            <a:r>
              <a:rPr lang="ja-JP" altLang="en-US" sz="1300" b="1" dirty="0">
                <a:latin typeface="Meiryo UI" panose="020B0604030504040204" pitchFamily="50" charset="-128"/>
                <a:ea typeface="Meiryo UI" panose="020B0604030504040204" pitchFamily="50" charset="-128"/>
              </a:rPr>
              <a:t>初</a:t>
            </a:r>
            <a:r>
              <a:rPr lang="ja-JP" altLang="en-US" sz="1300" b="1" dirty="0" smtClean="0">
                <a:latin typeface="Meiryo UI" panose="020B0604030504040204" pitchFamily="50" charset="-128"/>
                <a:ea typeface="Meiryo UI" panose="020B0604030504040204" pitchFamily="50" charset="-128"/>
              </a:rPr>
              <a:t>の地</a:t>
            </a:r>
            <a:r>
              <a:rPr lang="ja-JP" altLang="en-US" sz="1300" b="1" dirty="0">
                <a:latin typeface="Meiryo UI" panose="020B0604030504040204" pitchFamily="50" charset="-128"/>
                <a:ea typeface="Meiryo UI" panose="020B0604030504040204" pitchFamily="50" charset="-128"/>
              </a:rPr>
              <a:t>独法化を同時に</a:t>
            </a:r>
            <a:r>
              <a:rPr lang="ja-JP" altLang="en-US" sz="1300" b="1" dirty="0" smtClean="0">
                <a:latin typeface="Meiryo UI" panose="020B0604030504040204" pitchFamily="50" charset="-128"/>
                <a:ea typeface="Meiryo UI" panose="020B0604030504040204" pitchFamily="50" charset="-128"/>
              </a:rPr>
              <a:t>実現</a:t>
            </a:r>
            <a:endParaRPr lang="en-US" altLang="ja-JP" sz="13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385</a:t>
            </a:fld>
            <a:endParaRPr lang="ja-JP" altLang="en-US"/>
          </a:p>
        </p:txBody>
      </p:sp>
    </p:spTree>
    <p:extLst>
      <p:ext uri="{BB962C8B-B14F-4D97-AF65-F5344CB8AC3E}">
        <p14:creationId xmlns:p14="http://schemas.microsoft.com/office/powerpoint/2010/main" val="2771784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496" y="77995"/>
            <a:ext cx="870462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a:t>
            </a:r>
            <a:r>
              <a:rPr lang="ja-JP" altLang="en-US" sz="1400" dirty="0">
                <a:latin typeface="Meiryo UI" panose="020B0604030504040204" pitchFamily="50" charset="-128"/>
                <a:ea typeface="Meiryo UI" panose="020B0604030504040204" pitchFamily="50" charset="-128"/>
              </a:rPr>
              <a:t>目的</a:t>
            </a:r>
            <a:r>
              <a:rPr lang="ja-JP" altLang="en-US" sz="1400" dirty="0" smtClean="0">
                <a:latin typeface="Meiryo UI" panose="020B0604030504040204" pitchFamily="50" charset="-128"/>
                <a:ea typeface="Meiryo UI" panose="020B0604030504040204" pitchFamily="50" charset="-128"/>
              </a:rPr>
              <a:t>とポテンシャル＞</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7504" y="620688"/>
            <a:ext cx="2628000" cy="307777"/>
          </a:xfrm>
          <a:prstGeom prst="rect">
            <a:avLst/>
          </a:prstGeom>
          <a:ln>
            <a:noFill/>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４．府市研究所のポテンシャル</a:t>
            </a:r>
            <a:endParaRPr lang="en-US" altLang="ja-JP" sz="1400" b="1" dirty="0" smtClean="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35496" y="1139027"/>
            <a:ext cx="4248472" cy="2866037"/>
            <a:chOff x="4427984" y="1139027"/>
            <a:chExt cx="4248472" cy="2866037"/>
          </a:xfrm>
        </p:grpSpPr>
        <p:sp>
          <p:nvSpPr>
            <p:cNvPr id="23" name="正方形/長方形 22"/>
            <p:cNvSpPr/>
            <p:nvPr/>
          </p:nvSpPr>
          <p:spPr>
            <a:xfrm>
              <a:off x="7749614" y="3105064"/>
              <a:ext cx="318924" cy="900000"/>
            </a:xfrm>
            <a:prstGeom prst="rect">
              <a:avLst/>
            </a:prstGeom>
          </p:spPr>
          <p:txBody>
            <a:bodyPr vert="eaVert" wrap="square" lIns="36000" tIns="36000" rIns="36000" bIns="36000" anchor="ctr" anchorCtr="0">
              <a:spAutoFit/>
            </a:bodyPr>
            <a:lstStyle/>
            <a:p>
              <a:pPr algn="ctr"/>
              <a:r>
                <a:rPr lang="ja-JP" altLang="en-US" sz="800" dirty="0">
                  <a:latin typeface="Meiryo UI" panose="020B0604030504040204" pitchFamily="50" charset="-128"/>
                  <a:ea typeface="Meiryo UI" panose="020B0604030504040204" pitchFamily="50" charset="-128"/>
                </a:rPr>
                <a:t>大阪</a:t>
              </a:r>
              <a:r>
                <a:rPr lang="ja-JP" altLang="en-US" sz="800" dirty="0" smtClean="0">
                  <a:latin typeface="Meiryo UI" panose="020B0604030504040204" pitchFamily="50" charset="-128"/>
                  <a:ea typeface="Meiryo UI" panose="020B0604030504040204" pitchFamily="50" charset="-128"/>
                </a:rPr>
                <a:t>市立環境科学研究センター</a:t>
              </a:r>
              <a:endParaRPr lang="en-US" altLang="ja-JP" sz="800" dirty="0" smtClean="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4427984" y="1139027"/>
              <a:ext cx="4248472" cy="2650692"/>
              <a:chOff x="4427984" y="1139027"/>
              <a:chExt cx="4248472" cy="2650692"/>
            </a:xfrm>
          </p:grpSpPr>
          <p:grpSp>
            <p:nvGrpSpPr>
              <p:cNvPr id="6" name="グループ化 5"/>
              <p:cNvGrpSpPr/>
              <p:nvPr/>
            </p:nvGrpSpPr>
            <p:grpSpPr>
              <a:xfrm>
                <a:off x="4427984" y="1139027"/>
                <a:ext cx="4248472" cy="2650692"/>
                <a:chOff x="4427984" y="1139027"/>
                <a:chExt cx="4248472" cy="2650692"/>
              </a:xfrm>
            </p:grpSpPr>
            <p:graphicFrame>
              <p:nvGraphicFramePr>
                <p:cNvPr id="16" name="グラフ 15"/>
                <p:cNvGraphicFramePr>
                  <a:graphicFrameLocks/>
                </p:cNvGraphicFramePr>
                <p:nvPr>
                  <p:extLst/>
                </p:nvPr>
              </p:nvGraphicFramePr>
              <p:xfrm>
                <a:off x="4471623" y="1439009"/>
                <a:ext cx="3959480" cy="2350710"/>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a:xfrm>
                  <a:off x="5289515" y="1139027"/>
                  <a:ext cx="2502793" cy="257369"/>
                </a:xfrm>
                <a:prstGeom prst="rect">
                  <a:avLst/>
                </a:prstGeom>
              </p:spPr>
              <p:txBody>
                <a:bodyPr wrap="square" lIns="36000" tIns="36000" rIns="36000" bIns="36000">
                  <a:spAutoFit/>
                </a:bodyPr>
                <a:lstStyle/>
                <a:p>
                  <a:pPr algn="ctr"/>
                  <a:r>
                    <a:rPr lang="ja-JP" altLang="en-US" sz="1200" b="1" dirty="0">
                      <a:latin typeface="Meiryo UI" panose="020B0604030504040204" pitchFamily="50" charset="-128"/>
                      <a:ea typeface="Meiryo UI" panose="020B0604030504040204" pitchFamily="50" charset="-128"/>
                    </a:rPr>
                    <a:t>科学</a:t>
                  </a:r>
                  <a:r>
                    <a:rPr lang="ja-JP" altLang="en-US" sz="1200" b="1" dirty="0" smtClean="0">
                      <a:latin typeface="Meiryo UI" panose="020B0604030504040204" pitchFamily="50" charset="-128"/>
                      <a:ea typeface="Meiryo UI" panose="020B0604030504040204" pitchFamily="50" charset="-128"/>
                    </a:rPr>
                    <a:t>研究費採択状況（</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a:t>
                  </a:r>
                  <a:endParaRPr lang="en-US" altLang="ja-JP" sz="1200" b="1"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4427984" y="1261730"/>
                  <a:ext cx="841627" cy="241980"/>
                </a:xfrm>
                <a:prstGeom prst="rect">
                  <a:avLst/>
                </a:prstGeom>
              </p:spPr>
              <p:txBody>
                <a:bodyPr wrap="square" lIns="36000" tIns="36000" rIns="36000" bIns="36000">
                  <a:spAutoFit/>
                </a:bodyPr>
                <a:lstStyle/>
                <a:p>
                  <a:pPr algn="ctr"/>
                  <a:r>
                    <a:rPr lang="ja-JP" altLang="en-US" sz="1050" dirty="0" smtClean="0">
                      <a:latin typeface="Meiryo UI" panose="020B0604030504040204" pitchFamily="50" charset="-128"/>
                      <a:ea typeface="Meiryo UI" panose="020B0604030504040204" pitchFamily="50" charset="-128"/>
                    </a:rPr>
                    <a:t>（千円）</a:t>
                  </a:r>
                  <a:endParaRPr lang="en-US" altLang="ja-JP" sz="1050"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7834829" y="1236425"/>
                  <a:ext cx="841627" cy="241980"/>
                </a:xfrm>
                <a:prstGeom prst="rect">
                  <a:avLst/>
                </a:prstGeom>
              </p:spPr>
              <p:txBody>
                <a:bodyPr wrap="square" lIns="36000" tIns="36000" rIns="36000" bIns="36000">
                  <a:spAutoFit/>
                </a:bodyPr>
                <a:lstStyle/>
                <a:p>
                  <a:pPr algn="ctr"/>
                  <a:r>
                    <a:rPr lang="ja-JP" altLang="en-US" sz="1050" dirty="0" smtClean="0">
                      <a:latin typeface="Meiryo UI" panose="020B0604030504040204" pitchFamily="50" charset="-128"/>
                      <a:ea typeface="Meiryo UI" panose="020B0604030504040204" pitchFamily="50" charset="-128"/>
                    </a:rPr>
                    <a:t>（件）</a:t>
                  </a:r>
                  <a:endParaRPr lang="en-US" altLang="ja-JP" sz="1050" dirty="0" smtClean="0">
                    <a:latin typeface="Meiryo UI" panose="020B0604030504040204" pitchFamily="50" charset="-128"/>
                    <a:ea typeface="Meiryo UI" panose="020B0604030504040204" pitchFamily="50" charset="-128"/>
                  </a:endParaRPr>
                </a:p>
              </p:txBody>
            </p:sp>
          </p:grpSp>
          <p:sp>
            <p:nvSpPr>
              <p:cNvPr id="20" name="正方形/長方形 19"/>
              <p:cNvSpPr/>
              <p:nvPr/>
            </p:nvSpPr>
            <p:spPr>
              <a:xfrm>
                <a:off x="5545984" y="2289942"/>
                <a:ext cx="1056070" cy="241980"/>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rPr>
                  <a:t>（採択件数）</a:t>
                </a:r>
                <a:endParaRPr lang="en-US" altLang="ja-JP" sz="11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5350007" y="1622578"/>
                <a:ext cx="1056070" cy="241980"/>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rPr>
                  <a:t>（配分金額）</a:t>
                </a:r>
                <a:endParaRPr lang="en-US" altLang="ja-JP" sz="1100" dirty="0" smtClean="0">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5319449" y="1839859"/>
                <a:ext cx="258260" cy="2504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5513144" y="2531922"/>
                <a:ext cx="238353" cy="1550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108869" y="1609250"/>
                <a:ext cx="345154" cy="1495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7" name="正方形/長方形 26"/>
          <p:cNvSpPr/>
          <p:nvPr/>
        </p:nvSpPr>
        <p:spPr>
          <a:xfrm>
            <a:off x="370828" y="4149080"/>
            <a:ext cx="4201172" cy="442035"/>
          </a:xfrm>
          <a:prstGeom prst="rect">
            <a:avLst/>
          </a:prstGeom>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科研費細目</a:t>
            </a:r>
            <a:r>
              <a:rPr lang="ja-JP" altLang="en-US" sz="1200" b="1" dirty="0">
                <a:latin typeface="Meiryo UI" panose="020B0604030504040204" pitchFamily="50" charset="-128"/>
                <a:ea typeface="Meiryo UI" panose="020B0604030504040204" pitchFamily="50" charset="-128"/>
              </a:rPr>
              <a:t>別採択件数</a:t>
            </a:r>
            <a:r>
              <a:rPr lang="ja-JP" altLang="en-US" sz="1200" b="1" dirty="0" smtClean="0">
                <a:latin typeface="Meiryo UI" panose="020B0604030504040204" pitchFamily="50" charset="-128"/>
                <a:ea typeface="Meiryo UI" panose="020B0604030504040204" pitchFamily="50" charset="-128"/>
              </a:rPr>
              <a:t>上位</a:t>
            </a:r>
            <a:r>
              <a:rPr lang="ja-JP" altLang="en-US" sz="1200" b="1" dirty="0">
                <a:latin typeface="Meiryo UI" panose="020B0604030504040204" pitchFamily="50" charset="-128"/>
                <a:ea typeface="Meiryo UI" panose="020B0604030504040204" pitchFamily="50" charset="-128"/>
              </a:rPr>
              <a:t>５</a:t>
            </a:r>
            <a:r>
              <a:rPr lang="ja-JP" altLang="en-US" sz="1200" b="1" dirty="0" smtClean="0">
                <a:latin typeface="Meiryo UI" panose="020B0604030504040204" pitchFamily="50" charset="-128"/>
                <a:ea typeface="Meiryo UI" panose="020B0604030504040204" pitchFamily="50" charset="-128"/>
              </a:rPr>
              <a:t>機関</a:t>
            </a:r>
            <a:r>
              <a:rPr lang="ja-JP" altLang="en-US" sz="1200" b="1" dirty="0">
                <a:latin typeface="Meiryo UI" panose="020B0604030504040204" pitchFamily="50" charset="-128"/>
                <a:ea typeface="Meiryo UI" panose="020B0604030504040204" pitchFamily="50" charset="-128"/>
              </a:rPr>
              <a:t>（衛生学・公衆衛生学</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（過去</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年の新規採択の累計数）</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216503" y="4653136"/>
          <a:ext cx="4499512" cy="1133475"/>
        </p:xfrm>
        <a:graphic>
          <a:graphicData uri="http://schemas.openxmlformats.org/drawingml/2006/table">
            <a:tbl>
              <a:tblPr/>
              <a:tblGrid>
                <a:gridCol w="332476">
                  <a:extLst>
                    <a:ext uri="{9D8B030D-6E8A-4147-A177-3AD203B41FA5}">
                      <a16:colId xmlns:a16="http://schemas.microsoft.com/office/drawing/2014/main" xmlns="" val="20000"/>
                    </a:ext>
                  </a:extLst>
                </a:gridCol>
                <a:gridCol w="1041759">
                  <a:extLst>
                    <a:ext uri="{9D8B030D-6E8A-4147-A177-3AD203B41FA5}">
                      <a16:colId xmlns:a16="http://schemas.microsoft.com/office/drawing/2014/main" xmlns="" val="20001"/>
                    </a:ext>
                  </a:extLst>
                </a:gridCol>
                <a:gridCol w="1041759">
                  <a:extLst>
                    <a:ext uri="{9D8B030D-6E8A-4147-A177-3AD203B41FA5}">
                      <a16:colId xmlns:a16="http://schemas.microsoft.com/office/drawing/2014/main" xmlns="" val="20002"/>
                    </a:ext>
                  </a:extLst>
                </a:gridCol>
                <a:gridCol w="1041759">
                  <a:extLst>
                    <a:ext uri="{9D8B030D-6E8A-4147-A177-3AD203B41FA5}">
                      <a16:colId xmlns:a16="http://schemas.microsoft.com/office/drawing/2014/main" xmlns="" val="20003"/>
                    </a:ext>
                  </a:extLst>
                </a:gridCol>
                <a:gridCol w="1041759">
                  <a:extLst>
                    <a:ext uri="{9D8B030D-6E8A-4147-A177-3AD203B41FA5}">
                      <a16:colId xmlns:a16="http://schemas.microsoft.com/office/drawing/2014/main" xmlns="" val="20004"/>
                    </a:ext>
                  </a:extLst>
                </a:gridCol>
              </a:tblGrid>
              <a:tr h="123403">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7115">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機関名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東京大学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大安研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名古屋大学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東北大学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名古屋大学</a:t>
                      </a:r>
                    </a:p>
                  </a:txBody>
                  <a:tcPr marL="9525" marR="9525" marT="9525"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北海道大学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137115">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cs typeface="Meiryo UI" panose="020B0604030504040204" pitchFamily="50" charset="-128"/>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京都府立医科大学</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effectLst/>
                          <a:latin typeface="Meiryo UI" panose="020B0604030504040204" pitchFamily="50" charset="-128"/>
                          <a:ea typeface="Meiryo UI" panose="020B0604030504040204" pitchFamily="50" charset="-128"/>
                          <a:cs typeface="Meiryo UI" panose="020B0604030504040204" pitchFamily="50" charset="-128"/>
                        </a:rPr>
                        <a:t>公衛研</a:t>
                      </a:r>
                    </a:p>
                  </a:txBody>
                  <a:tcPr marL="9525" marR="9525" marT="952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9D9D9"/>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北海道大学</a:t>
                      </a:r>
                    </a:p>
                  </a:txBody>
                  <a:tcPr marL="9525" marR="9525" marT="9525"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長崎大学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6" name="正方形/長方形 25"/>
          <p:cNvSpPr/>
          <p:nvPr/>
        </p:nvSpPr>
        <p:spPr>
          <a:xfrm>
            <a:off x="179512" y="6021288"/>
            <a:ext cx="4570693" cy="523220"/>
          </a:xfrm>
          <a:prstGeom prst="rect">
            <a:avLst/>
          </a:prstGeom>
        </p:spPr>
        <p:txBody>
          <a:bodyPr wrap="square">
            <a:spAutoFit/>
          </a:bodyPr>
          <a:lstStyle/>
          <a:p>
            <a:r>
              <a:rPr lang="ja-JP" altLang="en-US" sz="1400" u="sng" dirty="0" smtClean="0">
                <a:latin typeface="Meiryo UI" pitchFamily="50" charset="-128"/>
                <a:ea typeface="Meiryo UI" pitchFamily="50" charset="-128"/>
                <a:cs typeface="Meiryo UI" pitchFamily="50" charset="-128"/>
              </a:rPr>
              <a:t>地衛研の特性や強みを活かした研究活動</a:t>
            </a:r>
            <a:r>
              <a:rPr lang="ja-JP" altLang="en-US" sz="1400" dirty="0">
                <a:latin typeface="Meiryo UI" pitchFamily="50" charset="-128"/>
                <a:ea typeface="Meiryo UI" pitchFamily="50" charset="-128"/>
                <a:cs typeface="Meiryo UI" pitchFamily="50" charset="-128"/>
              </a:rPr>
              <a:t>に</a:t>
            </a:r>
            <a:r>
              <a:rPr lang="ja-JP" altLang="en-US" sz="1400" dirty="0" smtClean="0">
                <a:latin typeface="Meiryo UI" pitchFamily="50" charset="-128"/>
                <a:ea typeface="Meiryo UI" pitchFamily="50" charset="-128"/>
                <a:cs typeface="Meiryo UI" pitchFamily="50" charset="-128"/>
              </a:rPr>
              <a:t>より</a:t>
            </a:r>
            <a:endParaRPr lang="en-US" altLang="ja-JP" sz="1400" dirty="0" smtClean="0">
              <a:latin typeface="Meiryo UI" pitchFamily="50" charset="-128"/>
              <a:ea typeface="Meiryo UI" pitchFamily="50" charset="-128"/>
              <a:cs typeface="Meiryo UI" pitchFamily="50" charset="-128"/>
            </a:endParaRPr>
          </a:p>
          <a:p>
            <a:r>
              <a:rPr lang="ja-JP" altLang="en-US" sz="1400" b="1" dirty="0" smtClean="0">
                <a:latin typeface="Meiryo UI" pitchFamily="50" charset="-128"/>
                <a:ea typeface="Meiryo UI" pitchFamily="50" charset="-128"/>
                <a:cs typeface="Meiryo UI" pitchFamily="50" charset="-128"/>
              </a:rPr>
              <a:t>公衆衛生分野において西日本を牽引</a:t>
            </a:r>
            <a:endParaRPr lang="en-US" altLang="ja-JP" sz="1400" b="1" dirty="0" smtClean="0">
              <a:latin typeface="Meiryo UI" pitchFamily="50" charset="-128"/>
              <a:ea typeface="Meiryo UI" pitchFamily="50" charset="-128"/>
              <a:cs typeface="Meiryo UI" pitchFamily="50" charset="-128"/>
            </a:endParaRPr>
          </a:p>
        </p:txBody>
      </p:sp>
      <p:sp>
        <p:nvSpPr>
          <p:cNvPr id="28" name="タイトル 1"/>
          <p:cNvSpPr txBox="1">
            <a:spLocks/>
          </p:cNvSpPr>
          <p:nvPr/>
        </p:nvSpPr>
        <p:spPr>
          <a:xfrm>
            <a:off x="4782143" y="775650"/>
            <a:ext cx="3931334" cy="257430"/>
          </a:xfrm>
          <a:prstGeom prst="rect">
            <a:avLst/>
          </a:prstGeom>
        </p:spPr>
        <p:txBody>
          <a:bodyPr lIns="36000" tIns="36000" rIns="36000" bIns="36000">
            <a:noAutofit/>
          </a:bodyPr>
          <a:lstStyle>
            <a:lvl1pPr algn="ctr" defTabSz="914395" rtl="0" eaLnBrk="1" latinLnBrk="0" hangingPunct="1">
              <a:spcBef>
                <a:spcPct val="0"/>
              </a:spcBef>
              <a:buNone/>
              <a:defRPr kumimoji="1" sz="4400" kern="1200">
                <a:solidFill>
                  <a:schemeClr val="tx1"/>
                </a:solidFill>
                <a:latin typeface="+mj-lt"/>
                <a:ea typeface="+mj-ea"/>
                <a:cs typeface="+mj-cs"/>
              </a:defRPr>
            </a:lvl1pPr>
          </a:lstStyle>
          <a:p>
            <a:r>
              <a:rPr lang="en-US" altLang="ja-JP" sz="1200" dirty="0" smtClean="0">
                <a:ln w="6350">
                  <a:solidFill>
                    <a:schemeClr val="tx1"/>
                  </a:solidFill>
                </a:ln>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FAIR(Foresight/Appeal/Initiative/Reliability)</a:t>
            </a:r>
            <a:r>
              <a:rPr lang="ja-JP" altLang="en-US" sz="1200" dirty="0" smtClean="0">
                <a:ln w="6350">
                  <a:solidFill>
                    <a:schemeClr val="tx1"/>
                  </a:solidFill>
                </a:ln>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をめざして</a:t>
            </a:r>
            <a:endParaRPr lang="ja-JP" altLang="en-US" sz="12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644008" y="543789"/>
            <a:ext cx="1880643"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５</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研究所</a:t>
            </a:r>
            <a:r>
              <a:rPr lang="ja-JP" altLang="en-US" sz="1400" b="1" dirty="0" smtClean="0">
                <a:latin typeface="Meiryo UI" panose="020B0604030504040204" pitchFamily="50" charset="-128"/>
                <a:ea typeface="Meiryo UI" panose="020B0604030504040204" pitchFamily="50" charset="-128"/>
              </a:rPr>
              <a:t>のめざす姿</a:t>
            </a:r>
            <a:endParaRPr lang="en-US" altLang="ja-JP"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595340" y="5049617"/>
            <a:ext cx="3865092" cy="523220"/>
          </a:xfrm>
          <a:prstGeom prst="rect">
            <a:avLst/>
          </a:prstGeom>
          <a:noFill/>
        </p:spPr>
        <p:txBody>
          <a:bodyPr wrap="square" rtlCol="0">
            <a:spAutoFit/>
          </a:bodyPr>
          <a:lstStyle/>
          <a:p>
            <a:pPr marL="742950" lvl="1" indent="-28575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指揮</a:t>
            </a:r>
            <a:r>
              <a:rPr lang="ja-JP" altLang="en-US" sz="1400" dirty="0">
                <a:latin typeface="Meiryo UI" panose="020B0604030504040204" pitchFamily="50" charset="-128"/>
                <a:ea typeface="Meiryo UI" panose="020B0604030504040204" pitchFamily="50" charset="-128"/>
              </a:rPr>
              <a:t>命令系統や</a:t>
            </a:r>
            <a:r>
              <a:rPr lang="ja-JP" altLang="en-US" sz="1400" dirty="0" smtClean="0">
                <a:latin typeface="Meiryo UI" panose="020B0604030504040204" pitchFamily="50" charset="-128"/>
                <a:ea typeface="Meiryo UI" panose="020B0604030504040204" pitchFamily="50" charset="-128"/>
              </a:rPr>
              <a:t>機能の統合・機能強化</a:t>
            </a:r>
            <a:endParaRPr lang="en-US" altLang="ja-JP" sz="1400" dirty="0" smtClean="0">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施設・設備等の運営の効率化</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nvPr>
        </p:nvGraphicFramePr>
        <p:xfrm>
          <a:off x="5027388" y="6268041"/>
          <a:ext cx="3414536" cy="437760"/>
        </p:xfrm>
        <a:graphic>
          <a:graphicData uri="http://schemas.openxmlformats.org/drawingml/2006/table">
            <a:tbl>
              <a:tblPr firstRow="1" bandRow="1">
                <a:tableStyleId>{5C22544A-7EE6-4342-B048-85BDC9FD1C3A}</a:tableStyleId>
              </a:tblPr>
              <a:tblGrid>
                <a:gridCol w="742291">
                  <a:extLst>
                    <a:ext uri="{9D8B030D-6E8A-4147-A177-3AD203B41FA5}">
                      <a16:colId xmlns:a16="http://schemas.microsoft.com/office/drawing/2014/main" xmlns="" val="20000"/>
                    </a:ext>
                  </a:extLst>
                </a:gridCol>
                <a:gridCol w="668061">
                  <a:extLst>
                    <a:ext uri="{9D8B030D-6E8A-4147-A177-3AD203B41FA5}">
                      <a16:colId xmlns:a16="http://schemas.microsoft.com/office/drawing/2014/main" xmlns="" val="20001"/>
                    </a:ext>
                  </a:extLst>
                </a:gridCol>
                <a:gridCol w="668061">
                  <a:extLst>
                    <a:ext uri="{9D8B030D-6E8A-4147-A177-3AD203B41FA5}">
                      <a16:colId xmlns:a16="http://schemas.microsoft.com/office/drawing/2014/main" xmlns="" val="20002"/>
                    </a:ext>
                  </a:extLst>
                </a:gridCol>
                <a:gridCol w="1336123">
                  <a:extLst>
                    <a:ext uri="{9D8B030D-6E8A-4147-A177-3AD203B41FA5}">
                      <a16:colId xmlns:a16="http://schemas.microsoft.com/office/drawing/2014/main" xmlns="" val="20003"/>
                    </a:ext>
                  </a:extLst>
                </a:gridCol>
              </a:tblGrid>
              <a:tr h="426849">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基本構想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基本</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設計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実施</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設計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整備工事</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38" name="グループ化 37"/>
          <p:cNvGrpSpPr/>
          <p:nvPr/>
        </p:nvGrpSpPr>
        <p:grpSpPr>
          <a:xfrm>
            <a:off x="5027388" y="5908001"/>
            <a:ext cx="3414536" cy="216024"/>
            <a:chOff x="5004048" y="2559192"/>
            <a:chExt cx="3414536" cy="216024"/>
          </a:xfrm>
        </p:grpSpPr>
        <p:sp>
          <p:nvSpPr>
            <p:cNvPr id="39" name="ホームベース 38"/>
            <p:cNvSpPr/>
            <p:nvPr/>
          </p:nvSpPr>
          <p:spPr>
            <a:xfrm>
              <a:off x="5004048" y="2559192"/>
              <a:ext cx="720000" cy="216024"/>
            </a:xfrm>
            <a:prstGeom prst="homePlat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2017</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0" name="山形 39"/>
            <p:cNvSpPr/>
            <p:nvPr/>
          </p:nvSpPr>
          <p:spPr>
            <a:xfrm>
              <a:off x="5691074" y="2559216"/>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2018</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6378100"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2019</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2" name="山形 41"/>
            <p:cNvSpPr/>
            <p:nvPr/>
          </p:nvSpPr>
          <p:spPr>
            <a:xfrm>
              <a:off x="7040823"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2020</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3" name="山形 42"/>
            <p:cNvSpPr/>
            <p:nvPr/>
          </p:nvSpPr>
          <p:spPr>
            <a:xfrm>
              <a:off x="7698584" y="2559192"/>
              <a:ext cx="720000" cy="216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sp>
        <p:nvSpPr>
          <p:cNvPr id="44" name="正方形/長方形 43"/>
          <p:cNvSpPr/>
          <p:nvPr/>
        </p:nvSpPr>
        <p:spPr>
          <a:xfrm>
            <a:off x="4610509" y="4077072"/>
            <a:ext cx="2090637"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６</a:t>
            </a:r>
            <a:r>
              <a:rPr lang="ja-JP" altLang="en-US" sz="1400" b="1" dirty="0" smtClean="0">
                <a:latin typeface="Meiryo UI" panose="020B0604030504040204" pitchFamily="50" charset="-128"/>
                <a:ea typeface="Meiryo UI" panose="020B0604030504040204" pitchFamily="50" charset="-128"/>
              </a:rPr>
              <a:t>．統合に係る整備計画</a:t>
            </a:r>
            <a:endParaRPr lang="en-US" altLang="ja-JP" sz="14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072284" y="4545561"/>
            <a:ext cx="2859809" cy="307777"/>
          </a:xfrm>
          <a:prstGeom prst="rect">
            <a:avLst/>
          </a:prstGeom>
          <a:solidFill>
            <a:schemeClr val="bg1">
              <a:lumMod val="85000"/>
            </a:schemeClr>
          </a:solidFill>
          <a:ln>
            <a:solidFill>
              <a:schemeClr val="bg1">
                <a:lumMod val="75000"/>
              </a:schemeClr>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一元化施設（新施設）の整備計画</a:t>
            </a:r>
          </a:p>
        </p:txBody>
      </p:sp>
      <p:grpSp>
        <p:nvGrpSpPr>
          <p:cNvPr id="47" name="グループ化 46"/>
          <p:cNvGrpSpPr/>
          <p:nvPr/>
        </p:nvGrpSpPr>
        <p:grpSpPr>
          <a:xfrm>
            <a:off x="4716016" y="1011258"/>
            <a:ext cx="4212320" cy="2921798"/>
            <a:chOff x="120132" y="1007232"/>
            <a:chExt cx="4490088" cy="3110478"/>
          </a:xfrm>
        </p:grpSpPr>
        <p:sp>
          <p:nvSpPr>
            <p:cNvPr id="48" name="上矢印 47"/>
            <p:cNvSpPr/>
            <p:nvPr/>
          </p:nvSpPr>
          <p:spPr>
            <a:xfrm>
              <a:off x="1037704" y="1007232"/>
              <a:ext cx="2592000" cy="1152000"/>
            </a:xfrm>
            <a:prstGeom prst="upArrow">
              <a:avLst>
                <a:gd name="adj1" fmla="val 46290"/>
                <a:gd name="adj2" fmla="val 58018"/>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先　見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Foresight</a:t>
              </a:r>
              <a:r>
                <a:rPr lang="en-US" altLang="ja-JP" sz="1100" dirty="0" smtClean="0">
                  <a:latin typeface="Meiryo UI" panose="020B0604030504040204" pitchFamily="50" charset="-128"/>
                  <a:ea typeface="Meiryo UI" panose="020B0604030504040204" pitchFamily="50" charset="-128"/>
                </a:rPr>
                <a:t>)</a:t>
              </a: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lang="en-US" altLang="ja-JP" sz="1050" dirty="0">
                <a:latin typeface="Meiryo UI" panose="020B0604030504040204" pitchFamily="50" charset="-128"/>
                <a:ea typeface="Meiryo UI" panose="020B0604030504040204" pitchFamily="50" charset="-128"/>
              </a:endParaRPr>
            </a:p>
            <a:p>
              <a:pPr algn="ctr"/>
              <a:endParaRPr kumimoji="1" lang="en-US" altLang="ja-JP" sz="1050" dirty="0" smtClean="0">
                <a:latin typeface="Meiryo UI" panose="020B0604030504040204" pitchFamily="50" charset="-128"/>
                <a:ea typeface="Meiryo UI" panose="020B0604030504040204" pitchFamily="50" charset="-128"/>
              </a:endParaRPr>
            </a:p>
            <a:p>
              <a:pPr algn="ctr"/>
              <a:endParaRPr kumimoji="1" lang="ja-JP" altLang="en-US" sz="1050" dirty="0">
                <a:latin typeface="Meiryo UI" panose="020B0604030504040204" pitchFamily="50" charset="-128"/>
                <a:ea typeface="Meiryo UI" panose="020B0604030504040204" pitchFamily="50" charset="-128"/>
              </a:endParaRPr>
            </a:p>
          </p:txBody>
        </p:sp>
        <p:sp>
          <p:nvSpPr>
            <p:cNvPr id="49" name="下矢印 48"/>
            <p:cNvSpPr/>
            <p:nvPr/>
          </p:nvSpPr>
          <p:spPr>
            <a:xfrm>
              <a:off x="1087693" y="2965710"/>
              <a:ext cx="2592000" cy="1152000"/>
            </a:xfrm>
            <a:prstGeom prst="downArrow">
              <a:avLst>
                <a:gd name="adj1" fmla="val 51766"/>
                <a:gd name="adj2" fmla="val 53295"/>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信　頼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Reliability</a:t>
              </a:r>
              <a:r>
                <a:rPr lang="en-US" altLang="ja-JP" sz="1100" dirty="0" smtClean="0">
                  <a:latin typeface="Meiryo UI" panose="020B0604030504040204" pitchFamily="50" charset="-128"/>
                  <a:ea typeface="Meiryo UI" panose="020B0604030504040204" pitchFamily="50" charset="-128"/>
                </a:rPr>
                <a:t>)</a:t>
              </a: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0" name="下矢印 49"/>
            <p:cNvSpPr/>
            <p:nvPr/>
          </p:nvSpPr>
          <p:spPr>
            <a:xfrm rot="16200000">
              <a:off x="2769722" y="1817264"/>
              <a:ext cx="2261161" cy="1419834"/>
            </a:xfrm>
            <a:prstGeom prst="downArrow">
              <a:avLst>
                <a:gd name="adj1" fmla="val 49344"/>
                <a:gd name="adj2" fmla="val 3543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eaVert" lIns="36000" tIns="36000" rIns="36000" rtlCol="0" anchor="ctr"/>
            <a:lstStyle/>
            <a:p>
              <a:pPr algn="ctr"/>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率　先　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Initiative</a:t>
              </a:r>
              <a:r>
                <a:rPr lang="en-US" altLang="ja-JP" sz="1100" dirty="0" smtClean="0">
                  <a:latin typeface="Meiryo UI" panose="020B0604030504040204" pitchFamily="50" charset="-128"/>
                  <a:ea typeface="Meiryo UI" panose="020B0604030504040204" pitchFamily="50" charset="-128"/>
                </a:rPr>
                <a:t>)</a:t>
              </a:r>
            </a:p>
            <a:p>
              <a:pPr algn="ctr"/>
              <a:endParaRPr lang="en-US" altLang="ja-JP" sz="10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9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1" name="下矢印 50"/>
            <p:cNvSpPr/>
            <p:nvPr/>
          </p:nvSpPr>
          <p:spPr>
            <a:xfrm rot="5400000" flipH="1">
              <a:off x="-300531" y="1817264"/>
              <a:ext cx="2261161" cy="1419835"/>
            </a:xfrm>
            <a:prstGeom prst="downArrow">
              <a:avLst>
                <a:gd name="adj1" fmla="val 51969"/>
                <a:gd name="adj2" fmla="val 3543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vert270" lIns="36000" tIns="36000" rIns="36000" rtlCol="0" anchor="ctr"/>
            <a:lstStyle/>
            <a:p>
              <a:r>
                <a:rPr kumimoji="1"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アピール性</a:t>
              </a:r>
              <a:endParaRPr kumimoji="1"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Appeal</a:t>
              </a:r>
              <a:r>
                <a:rPr lang="en-US" altLang="ja-JP" sz="1100" dirty="0" smtClean="0">
                  <a:latin typeface="Meiryo UI" panose="020B0604030504040204" pitchFamily="50" charset="-128"/>
                  <a:ea typeface="Meiryo UI" panose="020B0604030504040204" pitchFamily="50" charset="-128"/>
                </a:rPr>
                <a:t>)</a:t>
              </a: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smtClean="0">
                <a:latin typeface="Meiryo UI" panose="020B0604030504040204" pitchFamily="50" charset="-128"/>
                <a:ea typeface="Meiryo UI" panose="020B0604030504040204" pitchFamily="50" charset="-128"/>
              </a:endParaRPr>
            </a:p>
          </p:txBody>
        </p:sp>
        <p:sp>
          <p:nvSpPr>
            <p:cNvPr id="52" name="正方形/長方形 51"/>
            <p:cNvSpPr/>
            <p:nvPr/>
          </p:nvSpPr>
          <p:spPr>
            <a:xfrm>
              <a:off x="1773488" y="1434679"/>
              <a:ext cx="1207215"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専門性を活かした総合的な調査・研究を通じて公衆衛生における脅威に対応</a:t>
              </a:r>
              <a:endParaRPr lang="en-US" altLang="ja-JP" sz="900" dirty="0">
                <a:latin typeface="Meiryo UI" panose="020B0604030504040204" pitchFamily="50" charset="-128"/>
                <a:ea typeface="Meiryo UI" panose="020B0604030504040204" pitchFamily="50" charset="-128"/>
              </a:endParaRPr>
            </a:p>
          </p:txBody>
        </p:sp>
        <p:sp>
          <p:nvSpPr>
            <p:cNvPr id="53" name="正方形/長方形 52"/>
            <p:cNvSpPr/>
            <p:nvPr/>
          </p:nvSpPr>
          <p:spPr>
            <a:xfrm>
              <a:off x="364922" y="2277917"/>
              <a:ext cx="1189591" cy="83551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研究所の高い専門性の発信・専門知識のわかりやすい情報発信による研究所の存在感増幅</a:t>
              </a:r>
            </a:p>
          </p:txBody>
        </p:sp>
        <p:sp>
          <p:nvSpPr>
            <p:cNvPr id="54" name="正方形/長方形 53"/>
            <p:cNvSpPr/>
            <p:nvPr/>
          </p:nvSpPr>
          <p:spPr>
            <a:xfrm>
              <a:off x="1825559" y="3401282"/>
              <a:ext cx="1178451"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 新しい技術の開発、導入による検査技術の承継・向上</a:t>
              </a:r>
            </a:p>
          </p:txBody>
        </p:sp>
        <p:sp>
          <p:nvSpPr>
            <p:cNvPr id="55" name="円/楕円 54"/>
            <p:cNvSpPr/>
            <p:nvPr/>
          </p:nvSpPr>
          <p:spPr>
            <a:xfrm>
              <a:off x="1505063" y="2105716"/>
              <a:ext cx="1728125" cy="909006"/>
            </a:xfrm>
            <a:prstGeom prst="ellipse">
              <a:avLst/>
            </a:prstGeom>
            <a:solidFill>
              <a:schemeClr val="accent1">
                <a:lumMod val="40000"/>
                <a:lumOff val="60000"/>
                <a:alpha val="70000"/>
              </a:schemeClr>
            </a:solidFill>
          </p:spPr>
          <p:style>
            <a:lnRef idx="2">
              <a:schemeClr val="accent1"/>
            </a:lnRef>
            <a:fillRef idx="1">
              <a:schemeClr val="lt1"/>
            </a:fillRef>
            <a:effectRef idx="0">
              <a:schemeClr val="accent1"/>
            </a:effectRef>
            <a:fontRef idx="minor">
              <a:schemeClr val="dk1"/>
            </a:fontRef>
          </p:style>
          <p:txBody>
            <a:bodyPr lIns="36000" tIns="36000" rIns="36000" rtlCol="0" anchor="ctr"/>
            <a:lstStyle/>
            <a:p>
              <a:pPr algn="ctr"/>
              <a:r>
                <a:rPr kumimoji="1" lang="ja-JP" altLang="en-US" b="1" dirty="0" smtClean="0">
                  <a:latin typeface="Meiryo UI" panose="020B0604030504040204" pitchFamily="50" charset="-128"/>
                  <a:ea typeface="Meiryo UI" panose="020B0604030504040204" pitchFamily="50" charset="-128"/>
                </a:rPr>
                <a:t>大 安</a:t>
              </a:r>
              <a:r>
                <a:rPr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研</a:t>
              </a:r>
              <a:endParaRPr kumimoji="1" lang="ja-JP" altLang="en-US"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3343898" y="2353285"/>
              <a:ext cx="1074469" cy="688069"/>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中核市への積極的な支援や全国の「地方衛生研究所」の先駆けに</a:t>
              </a:r>
            </a:p>
          </p:txBody>
        </p:sp>
      </p:gr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386</a:t>
            </a:fld>
            <a:endParaRPr lang="ja-JP" altLang="en-US"/>
          </a:p>
        </p:txBody>
      </p:sp>
    </p:spTree>
    <p:extLst>
      <p:ext uri="{BB962C8B-B14F-4D97-AF65-F5344CB8AC3E}">
        <p14:creationId xmlns:p14="http://schemas.microsoft.com/office/powerpoint/2010/main" val="225200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206789" y="710103"/>
          <a:ext cx="8718654" cy="6072324"/>
        </p:xfrm>
        <a:graphic>
          <a:graphicData uri="http://schemas.openxmlformats.org/drawingml/2006/table">
            <a:tbl>
              <a:tblPr>
                <a:tableStyleId>{E8B1032C-EA38-4F05-BA0D-38AFFFC7BED3}</a:tableStyleId>
              </a:tblPr>
              <a:tblGrid>
                <a:gridCol w="715236">
                  <a:extLst>
                    <a:ext uri="{9D8B030D-6E8A-4147-A177-3AD203B41FA5}">
                      <a16:colId xmlns:a16="http://schemas.microsoft.com/office/drawing/2014/main" xmlns="" val="20000"/>
                    </a:ext>
                  </a:extLst>
                </a:gridCol>
                <a:gridCol w="735781">
                  <a:extLst>
                    <a:ext uri="{9D8B030D-6E8A-4147-A177-3AD203B41FA5}">
                      <a16:colId xmlns:a16="http://schemas.microsoft.com/office/drawing/2014/main" xmlns="" val="20001"/>
                    </a:ext>
                  </a:extLst>
                </a:gridCol>
                <a:gridCol w="735781">
                  <a:extLst>
                    <a:ext uri="{9D8B030D-6E8A-4147-A177-3AD203B41FA5}">
                      <a16:colId xmlns:a16="http://schemas.microsoft.com/office/drawing/2014/main" xmlns="" val="20002"/>
                    </a:ext>
                  </a:extLst>
                </a:gridCol>
                <a:gridCol w="735781">
                  <a:extLst>
                    <a:ext uri="{9D8B030D-6E8A-4147-A177-3AD203B41FA5}">
                      <a16:colId xmlns:a16="http://schemas.microsoft.com/office/drawing/2014/main" xmlns="" val="20003"/>
                    </a:ext>
                  </a:extLst>
                </a:gridCol>
                <a:gridCol w="688658">
                  <a:extLst>
                    <a:ext uri="{9D8B030D-6E8A-4147-A177-3AD203B41FA5}">
                      <a16:colId xmlns:a16="http://schemas.microsoft.com/office/drawing/2014/main" xmlns="" val="20004"/>
                    </a:ext>
                  </a:extLst>
                </a:gridCol>
                <a:gridCol w="701180">
                  <a:extLst>
                    <a:ext uri="{9D8B030D-6E8A-4147-A177-3AD203B41FA5}">
                      <a16:colId xmlns:a16="http://schemas.microsoft.com/office/drawing/2014/main" xmlns="" val="20005"/>
                    </a:ext>
                  </a:extLst>
                </a:gridCol>
                <a:gridCol w="713701">
                  <a:extLst>
                    <a:ext uri="{9D8B030D-6E8A-4147-A177-3AD203B41FA5}">
                      <a16:colId xmlns:a16="http://schemas.microsoft.com/office/drawing/2014/main" xmlns="" val="20006"/>
                    </a:ext>
                  </a:extLst>
                </a:gridCol>
                <a:gridCol w="763786">
                  <a:extLst>
                    <a:ext uri="{9D8B030D-6E8A-4147-A177-3AD203B41FA5}">
                      <a16:colId xmlns:a16="http://schemas.microsoft.com/office/drawing/2014/main" xmlns="" val="20007"/>
                    </a:ext>
                  </a:extLst>
                </a:gridCol>
                <a:gridCol w="763785">
                  <a:extLst>
                    <a:ext uri="{9D8B030D-6E8A-4147-A177-3AD203B41FA5}">
                      <a16:colId xmlns:a16="http://schemas.microsoft.com/office/drawing/2014/main" xmlns="" val="20008"/>
                    </a:ext>
                  </a:extLst>
                </a:gridCol>
                <a:gridCol w="738743">
                  <a:extLst>
                    <a:ext uri="{9D8B030D-6E8A-4147-A177-3AD203B41FA5}">
                      <a16:colId xmlns:a16="http://schemas.microsoft.com/office/drawing/2014/main" xmlns="" val="20009"/>
                    </a:ext>
                  </a:extLst>
                </a:gridCol>
                <a:gridCol w="726222">
                  <a:extLst>
                    <a:ext uri="{9D8B030D-6E8A-4147-A177-3AD203B41FA5}">
                      <a16:colId xmlns:a16="http://schemas.microsoft.com/office/drawing/2014/main" xmlns="" val="20010"/>
                    </a:ext>
                  </a:extLst>
                </a:gridCol>
                <a:gridCol w="700000">
                  <a:extLst>
                    <a:ext uri="{9D8B030D-6E8A-4147-A177-3AD203B41FA5}">
                      <a16:colId xmlns:a16="http://schemas.microsoft.com/office/drawing/2014/main" xmlns="" val="20011"/>
                    </a:ext>
                  </a:extLst>
                </a:gridCol>
              </a:tblGrid>
              <a:tr h="2710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2008</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2009</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solidFill>
                            <a:schemeClr val="bg1"/>
                          </a:solidFill>
                          <a:effectLst/>
                        </a:rPr>
                        <a:t>2010</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2011</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xmlns="" val="10000"/>
                  </a:ext>
                </a:extLst>
              </a:tr>
              <a:tr h="3648607">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xmlns="" val="10001"/>
                  </a:ext>
                </a:extLst>
              </a:tr>
              <a:tr h="21526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xmlns="" val="10002"/>
                  </a:ext>
                </a:extLst>
              </a:tr>
            </a:tbl>
          </a:graphicData>
        </a:graphic>
      </p:graphicFrame>
      <p:sp>
        <p:nvSpPr>
          <p:cNvPr id="2" name="テキスト ボックス 1"/>
          <p:cNvSpPr txBox="1"/>
          <p:nvPr/>
        </p:nvSpPr>
        <p:spPr>
          <a:xfrm>
            <a:off x="181631" y="128787"/>
            <a:ext cx="245772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．これまでの取組み</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大かっこ 75"/>
          <p:cNvSpPr/>
          <p:nvPr/>
        </p:nvSpPr>
        <p:spPr>
          <a:xfrm>
            <a:off x="1202348" y="1403524"/>
            <a:ext cx="855899" cy="4700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大阪発</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“地方分権改革”</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ビジョン</a:t>
            </a:r>
            <a:endParaRPr kumimoji="1" lang="ja-JP" altLang="en-US" sz="900" dirty="0">
              <a:latin typeface="Meiryo UI" panose="020B0604030504040204" pitchFamily="50" charset="-128"/>
              <a:ea typeface="Meiryo UI" panose="020B0604030504040204" pitchFamily="50" charset="-128"/>
            </a:endParaRPr>
          </a:p>
        </p:txBody>
      </p:sp>
      <p:cxnSp>
        <p:nvCxnSpPr>
          <p:cNvPr id="91" name="直線矢印コネクタ 90"/>
          <p:cNvCxnSpPr/>
          <p:nvPr/>
        </p:nvCxnSpPr>
        <p:spPr>
          <a:xfrm>
            <a:off x="1032407" y="1184658"/>
            <a:ext cx="7902484" cy="844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288942" y="1151982"/>
            <a:ext cx="544768" cy="3223766"/>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smtClean="0">
                <a:solidFill>
                  <a:schemeClr val="tx1"/>
                </a:solidFill>
                <a:ea typeface="Meiryo UI" panose="020B0604030504040204" pitchFamily="50" charset="-128"/>
              </a:rPr>
              <a:t>市町村間の広域連携等</a:t>
            </a:r>
            <a:endParaRPr lang="en-US" altLang="ja-JP" sz="1108" dirty="0" smtClean="0">
              <a:solidFill>
                <a:schemeClr val="tx1"/>
              </a:solidFill>
              <a:ea typeface="Meiryo UI" panose="020B0604030504040204" pitchFamily="50" charset="-128"/>
            </a:endParaRPr>
          </a:p>
        </p:txBody>
      </p:sp>
      <p:sp>
        <p:nvSpPr>
          <p:cNvPr id="160" name="大かっこ 159"/>
          <p:cNvSpPr/>
          <p:nvPr/>
        </p:nvSpPr>
        <p:spPr>
          <a:xfrm>
            <a:off x="5280869" y="5156724"/>
            <a:ext cx="756000"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地方税徴収</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機構の設置に</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向け協議開始</a:t>
            </a:r>
            <a:endParaRPr lang="en-US" altLang="ja-JP" sz="800" dirty="0" smtClean="0">
              <a:latin typeface="Meiryo UI" panose="020B0604030504040204" pitchFamily="50" charset="-128"/>
              <a:ea typeface="Meiryo UI" panose="020B0604030504040204" pitchFamily="50" charset="-128"/>
            </a:endParaRPr>
          </a:p>
        </p:txBody>
      </p:sp>
      <p:sp>
        <p:nvSpPr>
          <p:cNvPr id="162" name="大かっこ 161"/>
          <p:cNvSpPr/>
          <p:nvPr/>
        </p:nvSpPr>
        <p:spPr>
          <a:xfrm>
            <a:off x="6125670" y="3992691"/>
            <a:ext cx="720000" cy="4763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自治体クラウド</a:t>
            </a:r>
            <a:r>
              <a:rPr lang="ja-JP" altLang="en-US" sz="800" dirty="0">
                <a:latin typeface="Meiryo UI" panose="020B0604030504040204" pitchFamily="50" charset="-128"/>
                <a:ea typeface="Meiryo UI" panose="020B0604030504040204" pitchFamily="50" charset="-128"/>
              </a:rPr>
              <a:t>検討会</a:t>
            </a:r>
            <a:r>
              <a:rPr lang="ja-JP" altLang="en-US" sz="800" dirty="0" smtClean="0">
                <a:latin typeface="Meiryo UI" panose="020B0604030504040204" pitchFamily="50" charset="-128"/>
                <a:ea typeface="Meiryo UI" panose="020B0604030504040204" pitchFamily="50" charset="-128"/>
              </a:rPr>
              <a:t>の設置</a:t>
            </a:r>
            <a:endParaRPr lang="en-US" altLang="ja-JP" sz="800" dirty="0" smtClean="0">
              <a:latin typeface="Meiryo UI" panose="020B0604030504040204" pitchFamily="50" charset="-128"/>
              <a:ea typeface="Meiryo UI" panose="020B0604030504040204" pitchFamily="50" charset="-128"/>
            </a:endParaRPr>
          </a:p>
        </p:txBody>
      </p:sp>
      <p:cxnSp>
        <p:nvCxnSpPr>
          <p:cNvPr id="29" name="直線矢印コネクタ 28"/>
          <p:cNvCxnSpPr>
            <a:stCxn id="75" idx="2"/>
          </p:cNvCxnSpPr>
          <p:nvPr/>
        </p:nvCxnSpPr>
        <p:spPr>
          <a:xfrm>
            <a:off x="4713063" y="3325588"/>
            <a:ext cx="4173762" cy="816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a:xfrm>
            <a:off x="5807984" y="6004669"/>
            <a:ext cx="3105176"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3" name="大かっこ 42"/>
          <p:cNvSpPr/>
          <p:nvPr/>
        </p:nvSpPr>
        <p:spPr>
          <a:xfrm>
            <a:off x="5282019" y="6200262"/>
            <a:ext cx="756000"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地域維持管理</a:t>
            </a:r>
            <a:r>
              <a:rPr lang="ja-JP" altLang="en-US" sz="900" dirty="0" smtClean="0">
                <a:solidFill>
                  <a:schemeClr val="tx1"/>
                </a:solidFill>
                <a:latin typeface="Meiryo UI" panose="020B0604030504040204" pitchFamily="50" charset="-128"/>
                <a:ea typeface="Meiryo UI" panose="020B0604030504040204" pitchFamily="50" charset="-128"/>
              </a:rPr>
              <a:t>連携</a:t>
            </a:r>
            <a:r>
              <a:rPr lang="ja-JP" altLang="en-US" sz="900" dirty="0" smtClean="0">
                <a:latin typeface="Meiryo UI" panose="020B0604030504040204" pitchFamily="50" charset="-128"/>
                <a:ea typeface="Meiryo UI" panose="020B0604030504040204" pitchFamily="50" charset="-128"/>
              </a:rPr>
              <a:t>プラットフォームの構築</a:t>
            </a:r>
            <a:endParaRPr lang="en-US" altLang="ja-JP" sz="900" dirty="0" smtClean="0">
              <a:latin typeface="Meiryo UI" panose="020B0604030504040204" pitchFamily="50" charset="-128"/>
              <a:ea typeface="Meiryo UI" panose="020B0604030504040204" pitchFamily="50" charset="-128"/>
            </a:endParaRPr>
          </a:p>
        </p:txBody>
      </p:sp>
      <p:sp>
        <p:nvSpPr>
          <p:cNvPr id="54" name="フローチャート: 結合子 72"/>
          <p:cNvSpPr>
            <a:spLocks noChangeAspect="1"/>
          </p:cNvSpPr>
          <p:nvPr/>
        </p:nvSpPr>
        <p:spPr>
          <a:xfrm flipH="1">
            <a:off x="1515828" y="1128788"/>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大かっこ 54"/>
          <p:cNvSpPr/>
          <p:nvPr/>
        </p:nvSpPr>
        <p:spPr>
          <a:xfrm>
            <a:off x="3131840" y="1429087"/>
            <a:ext cx="855899" cy="4700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特例市並みの</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権限移譲の</a:t>
            </a:r>
            <a:r>
              <a:rPr lang="ja-JP" altLang="en-US" sz="900" dirty="0">
                <a:latin typeface="Meiryo UI" panose="020B0604030504040204" pitchFamily="50" charset="-128"/>
                <a:ea typeface="Meiryo UI" panose="020B0604030504040204" pitchFamily="50" charset="-128"/>
              </a:rPr>
              <a:t>推進</a:t>
            </a:r>
            <a:endParaRPr kumimoji="1" lang="ja-JP" altLang="en-US" sz="900" dirty="0">
              <a:latin typeface="Meiryo UI" panose="020B0604030504040204" pitchFamily="50" charset="-128"/>
              <a:ea typeface="Meiryo UI" panose="020B0604030504040204" pitchFamily="50" charset="-128"/>
            </a:endParaRPr>
          </a:p>
        </p:txBody>
      </p:sp>
      <p:sp>
        <p:nvSpPr>
          <p:cNvPr id="56" name="フローチャート: 結合子 72"/>
          <p:cNvSpPr>
            <a:spLocks noChangeAspect="1"/>
          </p:cNvSpPr>
          <p:nvPr/>
        </p:nvSpPr>
        <p:spPr>
          <a:xfrm flipH="1">
            <a:off x="2393236" y="11323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右中かっこ 4"/>
          <p:cNvSpPr/>
          <p:nvPr/>
        </p:nvSpPr>
        <p:spPr>
          <a:xfrm rot="5400000">
            <a:off x="3441702" y="352504"/>
            <a:ext cx="133831" cy="2011000"/>
          </a:xfrm>
          <a:prstGeom prst="rightBrace">
            <a:avLst>
              <a:gd name="adj1" fmla="val 2768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大かっこ 59"/>
          <p:cNvSpPr/>
          <p:nvPr/>
        </p:nvSpPr>
        <p:spPr>
          <a:xfrm>
            <a:off x="6990862" y="1323063"/>
            <a:ext cx="855899" cy="54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大阪発</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“地方分権改革”</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ビジョン改訂版</a:t>
            </a:r>
            <a:endParaRPr kumimoji="1" lang="en-US" altLang="ja-JP" sz="900" dirty="0" smtClean="0">
              <a:latin typeface="Meiryo UI" panose="020B0604030504040204" pitchFamily="50" charset="-128"/>
              <a:ea typeface="Meiryo UI" panose="020B0604030504040204" pitchFamily="50" charset="-128"/>
            </a:endParaRPr>
          </a:p>
        </p:txBody>
      </p:sp>
      <p:sp>
        <p:nvSpPr>
          <p:cNvPr id="66" name="角丸四角形 65"/>
          <p:cNvSpPr/>
          <p:nvPr/>
        </p:nvSpPr>
        <p:spPr>
          <a:xfrm>
            <a:off x="323528" y="4714874"/>
            <a:ext cx="497328" cy="1940563"/>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smtClean="0">
                <a:solidFill>
                  <a:schemeClr val="tx1"/>
                </a:solidFill>
                <a:ea typeface="Meiryo UI" panose="020B0604030504040204" pitchFamily="50" charset="-128"/>
              </a:rPr>
              <a:t>パートナーシップ</a:t>
            </a:r>
            <a:endParaRPr lang="en-US" altLang="ja-JP" sz="1108" dirty="0" smtClean="0">
              <a:solidFill>
                <a:schemeClr val="tx1"/>
              </a:solidFill>
              <a:ea typeface="Meiryo UI" panose="020B0604030504040204" pitchFamily="50" charset="-128"/>
            </a:endParaRPr>
          </a:p>
          <a:p>
            <a:r>
              <a:rPr lang="ja-JP" altLang="en-US" sz="1108" dirty="0" smtClean="0">
                <a:solidFill>
                  <a:schemeClr val="tx1"/>
                </a:solidFill>
                <a:ea typeface="Meiryo UI" panose="020B0604030504040204" pitchFamily="50" charset="-128"/>
              </a:rPr>
              <a:t>府と府内市町村の</a:t>
            </a:r>
            <a:endParaRPr lang="en-US" altLang="ja-JP" sz="1108" dirty="0" smtClean="0">
              <a:solidFill>
                <a:schemeClr val="tx1"/>
              </a:solidFill>
              <a:ea typeface="Meiryo UI" panose="020B0604030504040204" pitchFamily="50" charset="-128"/>
            </a:endParaRPr>
          </a:p>
        </p:txBody>
      </p:sp>
      <p:cxnSp>
        <p:nvCxnSpPr>
          <p:cNvPr id="68" name="直線矢印コネクタ 67"/>
          <p:cNvCxnSpPr>
            <a:stCxn id="77" idx="2"/>
          </p:cNvCxnSpPr>
          <p:nvPr/>
        </p:nvCxnSpPr>
        <p:spPr>
          <a:xfrm>
            <a:off x="5237273" y="4997496"/>
            <a:ext cx="3725614" cy="131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9" name="ひし形 68"/>
          <p:cNvSpPr/>
          <p:nvPr/>
        </p:nvSpPr>
        <p:spPr>
          <a:xfrm>
            <a:off x="4890632" y="4919954"/>
            <a:ext cx="144016" cy="157825"/>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642135" y="5134906"/>
            <a:ext cx="612617" cy="461665"/>
          </a:xfrm>
          <a:prstGeom prst="rect">
            <a:avLst/>
          </a:prstGeom>
          <a:solidFill>
            <a:schemeClr val="bg1"/>
          </a:solid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豊能地区</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首長からの要望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フローチャート: 結合子 72"/>
          <p:cNvSpPr>
            <a:spLocks noChangeAspect="1"/>
          </p:cNvSpPr>
          <p:nvPr/>
        </p:nvSpPr>
        <p:spPr>
          <a:xfrm flipH="1">
            <a:off x="4392578" y="112261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4" name="フローチャート: 結合子 72"/>
          <p:cNvSpPr>
            <a:spLocks noChangeAspect="1"/>
          </p:cNvSpPr>
          <p:nvPr/>
        </p:nvSpPr>
        <p:spPr>
          <a:xfrm flipH="1">
            <a:off x="7346470" y="112261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5" name="フローチャート: 結合子 72"/>
          <p:cNvSpPr>
            <a:spLocks noChangeAspect="1"/>
          </p:cNvSpPr>
          <p:nvPr/>
        </p:nvSpPr>
        <p:spPr>
          <a:xfrm flipH="1">
            <a:off x="4601488" y="3269800"/>
            <a:ext cx="111575" cy="1115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7" name="フローチャート: 結合子 72"/>
          <p:cNvSpPr>
            <a:spLocks noChangeAspect="1"/>
          </p:cNvSpPr>
          <p:nvPr/>
        </p:nvSpPr>
        <p:spPr>
          <a:xfrm flipH="1">
            <a:off x="5115733" y="493672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フローチャート: 結合子 72"/>
          <p:cNvSpPr>
            <a:spLocks noChangeAspect="1"/>
          </p:cNvSpPr>
          <p:nvPr/>
        </p:nvSpPr>
        <p:spPr>
          <a:xfrm flipH="1">
            <a:off x="6017602" y="493672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大かっこ 78"/>
          <p:cNvSpPr/>
          <p:nvPr/>
        </p:nvSpPr>
        <p:spPr>
          <a:xfrm>
            <a:off x="6087746" y="5156723"/>
            <a:ext cx="756000"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大阪府地方税</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徴収機構の設置</a:t>
            </a:r>
            <a:endParaRPr lang="en-US" altLang="ja-JP" sz="800" dirty="0" smtClean="0">
              <a:latin typeface="Meiryo UI" panose="020B0604030504040204" pitchFamily="50" charset="-128"/>
              <a:ea typeface="Meiryo UI" panose="020B0604030504040204" pitchFamily="50" charset="-128"/>
            </a:endParaRPr>
          </a:p>
        </p:txBody>
      </p:sp>
      <p:sp>
        <p:nvSpPr>
          <p:cNvPr id="81" name="フローチャート: 結合子 72"/>
          <p:cNvSpPr>
            <a:spLocks noChangeAspect="1"/>
          </p:cNvSpPr>
          <p:nvPr/>
        </p:nvSpPr>
        <p:spPr>
          <a:xfrm flipH="1">
            <a:off x="5762734" y="594165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2" name="フローチャート: 結合子 72"/>
          <p:cNvSpPr>
            <a:spLocks noChangeAspect="1"/>
          </p:cNvSpPr>
          <p:nvPr/>
        </p:nvSpPr>
        <p:spPr>
          <a:xfrm flipH="1">
            <a:off x="6033201" y="594311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大かっこ 82"/>
          <p:cNvSpPr/>
          <p:nvPr/>
        </p:nvSpPr>
        <p:spPr>
          <a:xfrm>
            <a:off x="6752294" y="6194378"/>
            <a:ext cx="538581"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維持管理</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データ</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ベース構築開始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9" name="フローチャート: 結合子 72"/>
          <p:cNvSpPr>
            <a:spLocks noChangeAspect="1"/>
          </p:cNvSpPr>
          <p:nvPr/>
        </p:nvSpPr>
        <p:spPr>
          <a:xfrm flipH="1">
            <a:off x="6797601" y="593236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5" name="大かっこ 94"/>
          <p:cNvSpPr/>
          <p:nvPr/>
        </p:nvSpPr>
        <p:spPr>
          <a:xfrm>
            <a:off x="6078372" y="6207313"/>
            <a:ext cx="602268"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橋梁点検</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業務支援</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開始</a:t>
            </a:r>
            <a:endParaRPr lang="en-US" altLang="ja-JP" sz="900" dirty="0" smtClean="0">
              <a:latin typeface="Meiryo UI" panose="020B0604030504040204" pitchFamily="50" charset="-128"/>
              <a:ea typeface="Meiryo UI" panose="020B0604030504040204" pitchFamily="50" charset="-128"/>
            </a:endParaRPr>
          </a:p>
        </p:txBody>
      </p:sp>
      <p:sp>
        <p:nvSpPr>
          <p:cNvPr id="96" name="大かっこ 95"/>
          <p:cNvSpPr/>
          <p:nvPr/>
        </p:nvSpPr>
        <p:spPr>
          <a:xfrm>
            <a:off x="7485277" y="6181946"/>
            <a:ext cx="637118" cy="4998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橋梁設計、</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補修工事</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支援開始</a:t>
            </a:r>
            <a:endParaRPr lang="en-US" altLang="ja-JP" sz="900" dirty="0" smtClean="0">
              <a:latin typeface="Meiryo UI" panose="020B0604030504040204" pitchFamily="50" charset="-128"/>
              <a:ea typeface="Meiryo UI" panose="020B0604030504040204" pitchFamily="50" charset="-128"/>
            </a:endParaRPr>
          </a:p>
        </p:txBody>
      </p:sp>
      <p:sp>
        <p:nvSpPr>
          <p:cNvPr id="97" name="フローチャート: 結合子 72"/>
          <p:cNvSpPr>
            <a:spLocks noChangeAspect="1"/>
          </p:cNvSpPr>
          <p:nvPr/>
        </p:nvSpPr>
        <p:spPr>
          <a:xfrm flipH="1">
            <a:off x="7525479" y="592839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8" name="フローチャート: 結合子 72"/>
          <p:cNvSpPr>
            <a:spLocks noChangeAspect="1"/>
          </p:cNvSpPr>
          <p:nvPr/>
        </p:nvSpPr>
        <p:spPr>
          <a:xfrm flipH="1">
            <a:off x="7278077" y="382458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9" name="大かっこ 98"/>
          <p:cNvSpPr/>
          <p:nvPr/>
        </p:nvSpPr>
        <p:spPr>
          <a:xfrm>
            <a:off x="6990862" y="3992691"/>
            <a:ext cx="829926" cy="4763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豊能町、河南町、</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千早赤阪村が</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府と協定締結</a:t>
            </a:r>
            <a:endParaRPr lang="en-US" altLang="ja-JP" sz="800" dirty="0" smtClean="0">
              <a:latin typeface="Meiryo UI" panose="020B0604030504040204" pitchFamily="50" charset="-128"/>
              <a:ea typeface="Meiryo UI" panose="020B0604030504040204" pitchFamily="50" charset="-128"/>
            </a:endParaRPr>
          </a:p>
        </p:txBody>
      </p:sp>
      <p:sp>
        <p:nvSpPr>
          <p:cNvPr id="100" name="フローチャート: 結合子 72"/>
          <p:cNvSpPr>
            <a:spLocks noChangeAspect="1"/>
          </p:cNvSpPr>
          <p:nvPr/>
        </p:nvSpPr>
        <p:spPr>
          <a:xfrm flipH="1">
            <a:off x="8411275" y="383389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1" name="大かっこ 100"/>
          <p:cNvSpPr/>
          <p:nvPr/>
        </p:nvSpPr>
        <p:spPr>
          <a:xfrm>
            <a:off x="8186835" y="3992691"/>
            <a:ext cx="682111" cy="4763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阪南市、</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太子町が</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府と協定締結</a:t>
            </a:r>
            <a:endParaRPr lang="en-US" altLang="ja-JP" sz="800" dirty="0" smtClean="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079086" y="1487840"/>
            <a:ext cx="1639840" cy="33855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市町村研修生の受入、</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移譲事務推進特別交付金　など</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結合子 72"/>
          <p:cNvSpPr>
            <a:spLocks noChangeAspect="1"/>
          </p:cNvSpPr>
          <p:nvPr/>
        </p:nvSpPr>
        <p:spPr>
          <a:xfrm flipH="1">
            <a:off x="3830524" y="205324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72"/>
          <p:cNvSpPr>
            <a:spLocks noChangeAspect="1"/>
          </p:cNvSpPr>
          <p:nvPr/>
        </p:nvSpPr>
        <p:spPr>
          <a:xfrm flipH="1">
            <a:off x="5242208" y="2059030"/>
            <a:ext cx="121540" cy="118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72"/>
          <p:cNvSpPr>
            <a:spLocks noChangeAspect="1"/>
          </p:cNvSpPr>
          <p:nvPr/>
        </p:nvSpPr>
        <p:spPr>
          <a:xfrm flipH="1">
            <a:off x="3563563" y="253398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72"/>
          <p:cNvSpPr>
            <a:spLocks noChangeAspect="1"/>
          </p:cNvSpPr>
          <p:nvPr/>
        </p:nvSpPr>
        <p:spPr>
          <a:xfrm flipH="1">
            <a:off x="8208393" y="20689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1" name="直線矢印コネクタ 60"/>
          <p:cNvCxnSpPr>
            <a:stCxn id="52" idx="2"/>
          </p:cNvCxnSpPr>
          <p:nvPr/>
        </p:nvCxnSpPr>
        <p:spPr>
          <a:xfrm>
            <a:off x="3952064" y="2114010"/>
            <a:ext cx="4916882" cy="869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2" name="テキスト ボックス 61"/>
          <p:cNvSpPr txBox="1"/>
          <p:nvPr/>
        </p:nvSpPr>
        <p:spPr>
          <a:xfrm>
            <a:off x="2811507" y="1995744"/>
            <a:ext cx="9718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中核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移行</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ローチャート: 結合子 72"/>
          <p:cNvSpPr>
            <a:spLocks noChangeAspect="1"/>
          </p:cNvSpPr>
          <p:nvPr/>
        </p:nvSpPr>
        <p:spPr>
          <a:xfrm rot="20938896" flipH="1">
            <a:off x="3697870" y="253837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フローチャート: 結合子 72"/>
          <p:cNvSpPr>
            <a:spLocks noChangeAspect="1"/>
          </p:cNvSpPr>
          <p:nvPr/>
        </p:nvSpPr>
        <p:spPr>
          <a:xfrm flipH="1">
            <a:off x="3842890" y="25333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フローチャート: 結合子 72"/>
          <p:cNvSpPr>
            <a:spLocks noChangeAspect="1"/>
          </p:cNvSpPr>
          <p:nvPr/>
        </p:nvSpPr>
        <p:spPr>
          <a:xfrm flipH="1">
            <a:off x="4535735" y="2538837"/>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7" name="フローチャート: 結合子 72"/>
          <p:cNvSpPr>
            <a:spLocks noChangeAspect="1"/>
          </p:cNvSpPr>
          <p:nvPr/>
        </p:nvSpPr>
        <p:spPr>
          <a:xfrm flipH="1">
            <a:off x="7918642" y="255019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0" name="直線矢印コネクタ 69"/>
          <p:cNvCxnSpPr>
            <a:stCxn id="63" idx="2"/>
          </p:cNvCxnSpPr>
          <p:nvPr/>
        </p:nvCxnSpPr>
        <p:spPr>
          <a:xfrm>
            <a:off x="3818290" y="2587533"/>
            <a:ext cx="5074893" cy="2493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2" name="テキスト ボックス 71"/>
          <p:cNvSpPr txBox="1"/>
          <p:nvPr/>
        </p:nvSpPr>
        <p:spPr>
          <a:xfrm>
            <a:off x="2274532" y="2479828"/>
            <a:ext cx="12607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機関等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の共同設置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フローチャート: 結合子 72"/>
          <p:cNvSpPr>
            <a:spLocks noChangeAspect="1"/>
          </p:cNvSpPr>
          <p:nvPr/>
        </p:nvSpPr>
        <p:spPr>
          <a:xfrm flipH="1">
            <a:off x="6021598" y="326450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6" name="フローチャート: 結合子 72"/>
          <p:cNvSpPr>
            <a:spLocks noChangeAspect="1"/>
          </p:cNvSpPr>
          <p:nvPr/>
        </p:nvSpPr>
        <p:spPr>
          <a:xfrm flipH="1">
            <a:off x="6919590" y="326450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7" name="フローチャート: 結合子 72"/>
          <p:cNvSpPr>
            <a:spLocks noChangeAspect="1"/>
          </p:cNvSpPr>
          <p:nvPr/>
        </p:nvSpPr>
        <p:spPr>
          <a:xfrm flipH="1">
            <a:off x="7528238" y="325961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18" name="直線矢印コネクタ 117"/>
          <p:cNvCxnSpPr/>
          <p:nvPr/>
        </p:nvCxnSpPr>
        <p:spPr>
          <a:xfrm>
            <a:off x="6279401" y="3901161"/>
            <a:ext cx="2655490" cy="1261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9" name="フローチャート: 結合子 72"/>
          <p:cNvSpPr>
            <a:spLocks noChangeAspect="1"/>
          </p:cNvSpPr>
          <p:nvPr/>
        </p:nvSpPr>
        <p:spPr>
          <a:xfrm flipH="1">
            <a:off x="6258743" y="384017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047920" y="3244365"/>
            <a:ext cx="1535315" cy="253916"/>
          </a:xfrm>
          <a:prstGeom prst="rect">
            <a:avLst/>
          </a:prstGeom>
          <a:solidFill>
            <a:schemeClr val="accent2">
              <a:lumMod val="40000"/>
              <a:lumOff val="60000"/>
            </a:schemeClr>
          </a:solidFill>
        </p:spPr>
        <p:txBody>
          <a:bodyPr wrap="square"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市町村事務の広域連携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3733180" y="2191624"/>
            <a:ext cx="509118" cy="21544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豊中市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テキスト ボックス 122"/>
          <p:cNvSpPr txBox="1"/>
          <p:nvPr/>
        </p:nvSpPr>
        <p:spPr>
          <a:xfrm>
            <a:off x="5149751" y="2200763"/>
            <a:ext cx="50911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8151670" y="2194249"/>
            <a:ext cx="50911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テキスト ボックス 124"/>
          <p:cNvSpPr txBox="1"/>
          <p:nvPr/>
        </p:nvSpPr>
        <p:spPr>
          <a:xfrm>
            <a:off x="3282786" y="2720657"/>
            <a:ext cx="1237447" cy="33855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豊能　南河内　泉州北</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（福祉等）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4437110" y="2708756"/>
            <a:ext cx="895105" cy="21544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泉州南（福祉）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7586249" y="2708756"/>
            <a:ext cx="1057552" cy="21544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泉州南（まちづくり）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p:cNvSpPr txBox="1"/>
          <p:nvPr/>
        </p:nvSpPr>
        <p:spPr>
          <a:xfrm>
            <a:off x="4520233" y="3401281"/>
            <a:ext cx="1534759" cy="33855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（障がい者支給判定審査会）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テキスト ボックス 128"/>
          <p:cNvSpPr txBox="1"/>
          <p:nvPr/>
        </p:nvSpPr>
        <p:spPr>
          <a:xfrm>
            <a:off x="5924707" y="3386041"/>
            <a:ext cx="911152" cy="33855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（公平審査会）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6680640" y="3361569"/>
            <a:ext cx="969657" cy="461665"/>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忠岡町→泉北環境設備施設組合（し尿処理委託）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7486359" y="3381154"/>
            <a:ext cx="1109522" cy="33855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島本町→高槻市</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（し尿処理委託）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758528" y="1076409"/>
            <a:ext cx="745032" cy="253916"/>
          </a:xfrm>
          <a:prstGeom prst="rect">
            <a:avLst/>
          </a:prstGeom>
          <a:solidFill>
            <a:schemeClr val="accent2">
              <a:lumMod val="40000"/>
              <a:lumOff val="60000"/>
            </a:schemeClr>
          </a:solidFill>
        </p:spPr>
        <p:txBody>
          <a:bodyPr wrap="square"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権限移譲</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3666031" y="4874640"/>
            <a:ext cx="1224601" cy="253916"/>
          </a:xfrm>
          <a:prstGeom prst="rect">
            <a:avLst/>
          </a:prstGeom>
          <a:solidFill>
            <a:schemeClr val="accent2">
              <a:lumMod val="40000"/>
              <a:lumOff val="60000"/>
            </a:schemeClr>
          </a:solidFill>
        </p:spPr>
        <p:txBody>
          <a:bodyPr wrap="square" rtlCol="0">
            <a:spAutoFit/>
          </a:bodyPr>
          <a:lstStyle/>
          <a:p>
            <a:pPr algn="ctr"/>
            <a:r>
              <a:rPr lang="zh-TW" altLang="en-US" sz="1050" dirty="0">
                <a:latin typeface="Meiryo UI" panose="020B0604030504040204" pitchFamily="50" charset="-128"/>
                <a:ea typeface="Meiryo UI" panose="020B0604030504040204" pitchFamily="50" charset="-128"/>
                <a:cs typeface="Meiryo UI" panose="020B0604030504040204" pitchFamily="50" charset="-128"/>
              </a:rPr>
              <a:t>地方税徴収</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機構</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3658890" y="5797774"/>
            <a:ext cx="1824181" cy="415498"/>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地域維持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管理連携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342</a:t>
            </a:fld>
            <a:endParaRPr lang="ja-JP" altLang="en-US"/>
          </a:p>
        </p:txBody>
      </p:sp>
    </p:spTree>
    <p:extLst>
      <p:ext uri="{BB962C8B-B14F-4D97-AF65-F5344CB8AC3E}">
        <p14:creationId xmlns:p14="http://schemas.microsoft.com/office/powerpoint/2010/main" val="156697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tra01\※研究企画課\広報関連\新聞\医ナビ201806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307267"/>
            <a:ext cx="2189001" cy="2200056"/>
          </a:xfrm>
          <a:prstGeom prst="rect">
            <a:avLst/>
          </a:prstGeom>
          <a:noFill/>
          <a:ln w="38100" cap="rnd">
            <a:solidFill>
              <a:schemeClr val="tx1"/>
            </a:solidFill>
            <a:prstDash val="sysDot"/>
          </a:ln>
          <a:extLst>
            <a:ext uri="{909E8E84-426E-40DD-AFC4-6F175D3DCCD1}">
              <a14:hiddenFill xmlns:a14="http://schemas.microsoft.com/office/drawing/2010/main">
                <a:solidFill>
                  <a:srgbClr val="FFFFFF"/>
                </a:solidFill>
              </a14:hiddenFill>
            </a:ext>
          </a:extLst>
        </p:spPr>
      </p:pic>
      <p:pic>
        <p:nvPicPr>
          <p:cNvPr id="1026" name="Picture 2" descr="\\Intra01\※研究企画課\広報関連\新聞\医ナビ20181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4723" y="2129622"/>
            <a:ext cx="1925395" cy="2026968"/>
          </a:xfrm>
          <a:prstGeom prst="rect">
            <a:avLst/>
          </a:prstGeom>
          <a:noFill/>
          <a:ln w="38100" cap="rnd">
            <a:solidFill>
              <a:schemeClr val="tx1"/>
            </a:solidFill>
            <a:prstDash val="sysDot"/>
          </a:ln>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5496" y="77995"/>
            <a:ext cx="8884163"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＜②地方衛生研究所／統合効果（具体例）＞</a:t>
            </a:r>
            <a:endParaRPr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51520" y="666938"/>
            <a:ext cx="381642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７</a:t>
            </a:r>
            <a:r>
              <a:rPr lang="ja-JP" altLang="en-US" sz="1400" b="1" dirty="0" smtClean="0">
                <a:latin typeface="Meiryo UI" panose="020B0604030504040204" pitchFamily="50" charset="-128"/>
                <a:ea typeface="Meiryo UI" panose="020B0604030504040204" pitchFamily="50" charset="-128"/>
              </a:rPr>
              <a:t>．これまでに生まれた効果</a:t>
            </a:r>
            <a:endParaRPr lang="en-US" altLang="ja-JP" sz="1400" b="1"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51520" y="1196752"/>
            <a:ext cx="4212584" cy="738664"/>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　統合効果</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それぞれの強みを活かした行政検査依頼の相互補完</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研究課題の共同実施、機器の共同利用</a:t>
            </a:r>
            <a:endParaRPr lang="en-US" altLang="ja-JP" sz="14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51520" y="2911065"/>
            <a:ext cx="3816424" cy="95410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　機能強化</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精度管理、危機管理対応の専門部署の設置</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外部人材</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登用、実地疫学の専門家の</a:t>
            </a:r>
            <a:r>
              <a:rPr lang="ja-JP" altLang="en-US" sz="1400" dirty="0">
                <a:latin typeface="Meiryo UI" panose="020B0604030504040204" pitchFamily="50" charset="-128"/>
                <a:ea typeface="Meiryo UI" panose="020B0604030504040204" pitchFamily="50" charset="-128"/>
              </a:rPr>
              <a:t>養成</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広報の強化</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1520" y="1930242"/>
            <a:ext cx="3816424" cy="95410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　独法化効果</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柔軟な組織運営</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大阪大学との連携大学院の開設や共同研究など、他機関との連携強化</a:t>
            </a:r>
            <a:endParaRPr lang="en-US" altLang="ja-JP" sz="1400" dirty="0">
              <a:latin typeface="Meiryo UI" panose="020B0604030504040204" pitchFamily="50" charset="-128"/>
              <a:ea typeface="Meiryo UI" panose="020B0604030504040204" pitchFamily="50" charset="-128"/>
            </a:endParaRPr>
          </a:p>
        </p:txBody>
      </p:sp>
      <p:pic>
        <p:nvPicPr>
          <p:cNvPr id="1029" name="Picture 5" descr="C:\Users\NegishiN\Desktop\改革評価プロジェクト\大安研メルマガ.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5043571"/>
            <a:ext cx="3340507" cy="1625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egishiN\Desktop\改革評価プロジェクト\nh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72" y="4564142"/>
            <a:ext cx="3048000" cy="1771650"/>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899592" y="4077072"/>
            <a:ext cx="1721946" cy="461665"/>
          </a:xfrm>
          <a:prstGeom prst="rect">
            <a:avLst/>
          </a:prstGeom>
        </p:spPr>
        <p:txBody>
          <a:bodyPr wrap="non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テレビ（ＮＨＫ）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（梅毒、風疹、食中毒　等）</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022892" y="591071"/>
            <a:ext cx="3653564" cy="461665"/>
          </a:xfrm>
          <a:prstGeom prst="rect">
            <a:avLst/>
          </a:prstGeom>
        </p:spPr>
        <p:txBody>
          <a:bodyPr wrap="non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新聞</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（読売新聞、朝日新聞、日本経済新聞）</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（ノロウイルス、麻疹、百日咳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、腸炎</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ビブリオ、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熱中症　等）</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Intra01\※研究企画課\広報関連\新聞\医ナビ2018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1001" y="1124744"/>
            <a:ext cx="2223988" cy="2062867"/>
          </a:xfrm>
          <a:prstGeom prst="rect">
            <a:avLst/>
          </a:prstGeom>
          <a:noFill/>
          <a:ln w="38100" cap="rnd">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3649966" y="4557425"/>
            <a:ext cx="2670346" cy="461665"/>
          </a:xfrm>
          <a:prstGeom prst="rect">
            <a:avLst/>
          </a:prstGeom>
        </p:spPr>
        <p:txBody>
          <a:bodyPr wrap="non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メルマガ・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記事・広報紙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（アニサキス、液体ミルク、体験型イベント　等）</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Intra01\※研究企画課\広報関連\新聞\医ナビ201808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0447" y="2693225"/>
            <a:ext cx="2119401" cy="2175935"/>
          </a:xfrm>
          <a:prstGeom prst="rect">
            <a:avLst/>
          </a:prstGeom>
          <a:noFill/>
          <a:ln w="38100" cap="rnd">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387</a:t>
            </a:fld>
            <a:endParaRPr lang="ja-JP" altLang="en-US"/>
          </a:p>
        </p:txBody>
      </p:sp>
    </p:spTree>
    <p:extLst>
      <p:ext uri="{BB962C8B-B14F-4D97-AF65-F5344CB8AC3E}">
        <p14:creationId xmlns:p14="http://schemas.microsoft.com/office/powerpoint/2010/main" val="2339269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nvPr>
        </p:nvGraphicFramePr>
        <p:xfrm>
          <a:off x="323528" y="3114181"/>
          <a:ext cx="6591135" cy="2354133"/>
        </p:xfrm>
        <a:graphic>
          <a:graphicData uri="http://schemas.openxmlformats.org/drawingml/2006/table">
            <a:tbl>
              <a:tblPr firstRow="1" bandRow="1">
                <a:tableStyleId>{5C22544A-7EE6-4342-B048-85BDC9FD1C3A}</a:tableStyleId>
              </a:tblPr>
              <a:tblGrid>
                <a:gridCol w="1191135">
                  <a:extLst>
                    <a:ext uri="{9D8B030D-6E8A-4147-A177-3AD203B41FA5}">
                      <a16:colId xmlns:a16="http://schemas.microsoft.com/office/drawing/2014/main" xmlns="" val="20000"/>
                    </a:ext>
                  </a:extLst>
                </a:gridCol>
                <a:gridCol w="1800000">
                  <a:extLst>
                    <a:ext uri="{9D8B030D-6E8A-4147-A177-3AD203B41FA5}">
                      <a16:colId xmlns:a16="http://schemas.microsoft.com/office/drawing/2014/main" xmlns="" val="20001"/>
                    </a:ext>
                  </a:extLst>
                </a:gridCol>
                <a:gridCol w="1800000">
                  <a:extLst>
                    <a:ext uri="{9D8B030D-6E8A-4147-A177-3AD203B41FA5}">
                      <a16:colId xmlns:a16="http://schemas.microsoft.com/office/drawing/2014/main" xmlns="" val="20002"/>
                    </a:ext>
                  </a:extLst>
                </a:gridCol>
                <a:gridCol w="1800000">
                  <a:extLst>
                    <a:ext uri="{9D8B030D-6E8A-4147-A177-3AD203B41FA5}">
                      <a16:colId xmlns:a16="http://schemas.microsoft.com/office/drawing/2014/main" xmlns="" val="20003"/>
                    </a:ext>
                  </a:extLst>
                </a:gridCol>
              </a:tblGrid>
              <a:tr h="504000">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（地独）大阪府立産業技術総合研究所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（地独）大阪市立工業研究所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（地独）大阪産業技術研究所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0631">
                <a:tc>
                  <a:txBody>
                    <a:bodyPr/>
                    <a:lstStyle/>
                    <a:p>
                      <a:pPr algn="ctr"/>
                      <a:r>
                        <a:rPr kumimoji="1" lang="zh-TW"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事業費</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2,488</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1,530</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3,848</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60631">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運営費交付金</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1,944</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1,206</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2,965</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60631">
                <a:tc>
                  <a:txBody>
                    <a:bodyPr/>
                    <a:lstStyle/>
                    <a:p>
                      <a:pPr algn="ct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常勤役員数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rPr>
                        <a:t>３名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３名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４名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60631">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職員数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156</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131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人）</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93</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79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238</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（うち、研究職</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201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8" name="テキスト ボックス 7"/>
          <p:cNvSpPr txBox="1"/>
          <p:nvPr/>
        </p:nvSpPr>
        <p:spPr>
          <a:xfrm>
            <a:off x="3995936" y="2462608"/>
            <a:ext cx="1368152" cy="307777"/>
          </a:xfrm>
          <a:prstGeom prst="rect">
            <a:avLst/>
          </a:prstGeom>
          <a:noFill/>
          <a:ln>
            <a:noFill/>
          </a:ln>
        </p:spPr>
        <p:txBody>
          <a:bodyPr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rPr>
              <a:t>2017</a:t>
            </a:r>
            <a:r>
              <a:rPr lang="en-US" altLang="ja-JP" sz="1400" b="1" dirty="0" smtClean="0">
                <a:latin typeface="Meiryo UI" panose="020B0604030504040204" pitchFamily="50" charset="-128"/>
                <a:ea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統合</a:t>
            </a:r>
            <a:endParaRPr kumimoji="1" lang="ja-JP" altLang="en-US" sz="1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28477" y="1753652"/>
            <a:ext cx="8487048" cy="523220"/>
          </a:xfrm>
          <a:prstGeom prst="rect">
            <a:avLst/>
          </a:prstGeom>
        </p:spPr>
        <p:txBody>
          <a:bodyPr wrap="square">
            <a:spAutoFit/>
          </a:bodyPr>
          <a:lstStyle/>
          <a:p>
            <a:r>
              <a:rPr lang="ja-JP" altLang="en-US" sz="1400" dirty="0">
                <a:latin typeface="Meiryo UI" pitchFamily="50" charset="-128"/>
                <a:ea typeface="Meiryo UI" pitchFamily="50" charset="-128"/>
                <a:cs typeface="Meiryo UI" pitchFamily="50" charset="-128"/>
              </a:rPr>
              <a:t>両研究所の強みを融合して生まれる総合力を活かし、大阪の経済成長の源泉となる産業技術</a:t>
            </a:r>
            <a:r>
              <a:rPr lang="ja-JP" altLang="en-US" sz="1400" dirty="0" smtClean="0">
                <a:latin typeface="Meiryo UI" pitchFamily="50" charset="-128"/>
                <a:ea typeface="Meiryo UI" pitchFamily="50" charset="-128"/>
                <a:cs typeface="Meiryo UI" pitchFamily="50" charset="-128"/>
              </a:rPr>
              <a:t>とものづくり</a:t>
            </a:r>
            <a:r>
              <a:rPr lang="ja-JP" altLang="en-US" sz="1400" dirty="0">
                <a:latin typeface="Meiryo UI" pitchFamily="50" charset="-128"/>
                <a:ea typeface="Meiryo UI" pitchFamily="50" charset="-128"/>
                <a:cs typeface="Meiryo UI" pitchFamily="50" charset="-128"/>
              </a:rPr>
              <a:t>を支える知と技術の支援拠点「スーパー公設試」を目指す。</a:t>
            </a:r>
          </a:p>
        </p:txBody>
      </p:sp>
      <p:sp>
        <p:nvSpPr>
          <p:cNvPr id="15" name="正方形/長方形 14"/>
          <p:cNvSpPr/>
          <p:nvPr/>
        </p:nvSpPr>
        <p:spPr>
          <a:xfrm>
            <a:off x="1501783" y="3114181"/>
            <a:ext cx="3613280" cy="23541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カーブ矢印 15"/>
          <p:cNvSpPr/>
          <p:nvPr/>
        </p:nvSpPr>
        <p:spPr>
          <a:xfrm>
            <a:off x="3255432" y="2603341"/>
            <a:ext cx="2997024" cy="400202"/>
          </a:xfrm>
          <a:prstGeom prst="curvedDownArrow">
            <a:avLst>
              <a:gd name="adj1" fmla="val 25000"/>
              <a:gd name="adj2" fmla="val 136595"/>
              <a:gd name="adj3" fmla="val 2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3753944" y="5564731"/>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2016</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４</a:t>
            </a:r>
            <a:r>
              <a:rPr kumimoji="1" lang="ja-JP" altLang="en-US" sz="1050" dirty="0" smtClean="0">
                <a:latin typeface="Meiryo UI" pitchFamily="50" charset="-128"/>
                <a:ea typeface="Meiryo UI" pitchFamily="50" charset="-128"/>
                <a:cs typeface="Meiryo UI" pitchFamily="50" charset="-128"/>
              </a:rPr>
              <a:t>月時点</a:t>
            </a:r>
            <a:endParaRPr kumimoji="1" lang="ja-JP" altLang="en-US" sz="105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7766700" y="5554439"/>
            <a:ext cx="1377300"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※2017</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cxnSp>
        <p:nvCxnSpPr>
          <p:cNvPr id="21" name="直線コネクタ 20"/>
          <p:cNvCxnSpPr/>
          <p:nvPr/>
        </p:nvCxnSpPr>
        <p:spPr>
          <a:xfrm>
            <a:off x="270457" y="5486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12238" y="1484669"/>
            <a:ext cx="1006724" cy="288147"/>
          </a:xfrm>
          <a:prstGeom prst="rect">
            <a:avLst/>
          </a:prstGeom>
        </p:spPr>
        <p:txBody>
          <a:bodyPr wrap="square" lIns="36000" tIns="36000" rIns="36000" bIns="36000" anchor="ctr">
            <a:spAutoFit/>
          </a:bodyPr>
          <a:lstStyle/>
          <a:p>
            <a:pPr marL="15875"/>
            <a:r>
              <a:rPr lang="ja-JP" altLang="en-US" sz="1400" dirty="0" smtClean="0">
                <a:latin typeface="Meiryo UI" panose="020B0604030504040204" pitchFamily="50" charset="-128"/>
                <a:ea typeface="Meiryo UI" panose="020B0604030504040204" pitchFamily="50" charset="-128"/>
              </a:rPr>
              <a:t>（概要）</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nvPr>
        </p:nvGraphicFramePr>
        <p:xfrm>
          <a:off x="7123157" y="3114181"/>
          <a:ext cx="1800000" cy="2346524"/>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xmlns="" val="20000"/>
                    </a:ext>
                  </a:extLst>
                </a:gridCol>
              </a:tblGrid>
              <a:tr h="504000">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（地独）東京都立産業技術研究センター</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8,150</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5,653</a:t>
                      </a:r>
                      <a:r>
                        <a:rPr kumimoji="1" lang="ja-JP" altLang="en-US"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百万円</a:t>
                      </a:r>
                      <a:endParaRPr kumimoji="1" lang="en-US" altLang="ja-JP" sz="1400" b="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３名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606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335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名</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24" name="テキスト ボックス 23"/>
          <p:cNvSpPr txBox="1"/>
          <p:nvPr/>
        </p:nvSpPr>
        <p:spPr>
          <a:xfrm>
            <a:off x="5669206" y="5578952"/>
            <a:ext cx="1326004" cy="253916"/>
          </a:xfrm>
          <a:prstGeom prst="rect">
            <a:avLst/>
          </a:prstGeom>
          <a:noFill/>
        </p:spPr>
        <p:txBody>
          <a:bodyPr wrap="none" rtlCol="0">
            <a:spAutoFit/>
          </a:bodyPr>
          <a:lstStyle/>
          <a:p>
            <a:r>
              <a:rPr kumimoji="1" lang="en-US" altLang="ja-JP" sz="1050" dirty="0" smtClean="0">
                <a:latin typeface="Meiryo UI" pitchFamily="50" charset="-128"/>
                <a:ea typeface="Meiryo UI" pitchFamily="50" charset="-128"/>
                <a:cs typeface="Meiryo UI" pitchFamily="50" charset="-128"/>
              </a:rPr>
              <a:t>※2018</a:t>
            </a:r>
            <a:r>
              <a:rPr kumimoji="1" lang="ja-JP" altLang="en-US" sz="1050" dirty="0" smtClean="0">
                <a:latin typeface="Meiryo UI" pitchFamily="50" charset="-128"/>
                <a:ea typeface="Meiryo UI" pitchFamily="50" charset="-128"/>
                <a:cs typeface="Meiryo UI" pitchFamily="50" charset="-128"/>
              </a:rPr>
              <a:t>年</a:t>
            </a:r>
            <a:r>
              <a:rPr lang="ja-JP" altLang="en-US" sz="1050" dirty="0">
                <a:latin typeface="Meiryo UI" pitchFamily="50" charset="-128"/>
                <a:ea typeface="Meiryo UI" pitchFamily="50" charset="-128"/>
                <a:cs typeface="Meiryo UI" pitchFamily="50" charset="-128"/>
              </a:rPr>
              <a:t>４</a:t>
            </a:r>
            <a:r>
              <a:rPr lang="ja-JP" altLang="en-US" sz="1050" dirty="0" smtClean="0">
                <a:latin typeface="Meiryo UI" pitchFamily="50" charset="-128"/>
                <a:ea typeface="Meiryo UI" pitchFamily="50" charset="-128"/>
                <a:cs typeface="Meiryo UI" pitchFamily="50" charset="-128"/>
              </a:rPr>
              <a:t>月現在</a:t>
            </a:r>
            <a:endParaRPr kumimoji="1" lang="ja-JP" altLang="en-US" sz="105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40493" y="76562"/>
            <a:ext cx="826861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a:t>
            </a:r>
            <a:r>
              <a:rPr lang="ja-JP" altLang="en-US" sz="1400" dirty="0">
                <a:latin typeface="Meiryo UI" panose="020B0604030504040204" pitchFamily="50" charset="-128"/>
                <a:ea typeface="Meiryo UI" panose="020B0604030504040204" pitchFamily="50" charset="-128"/>
              </a:rPr>
              <a:t>所</a:t>
            </a:r>
            <a:r>
              <a:rPr lang="ja-JP" altLang="en-US" sz="1400" dirty="0" smtClean="0">
                <a:latin typeface="Meiryo UI" panose="020B0604030504040204" pitchFamily="50" charset="-128"/>
                <a:ea typeface="Meiryo UI" panose="020B0604030504040204" pitchFamily="50" charset="-128"/>
              </a:rPr>
              <a:t>／統合の概要＞</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52618" y="731170"/>
            <a:ext cx="8645928" cy="542064"/>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23528" y="847393"/>
            <a:ext cx="8708019" cy="318924"/>
          </a:xfrm>
          <a:prstGeom prst="rect">
            <a:avLst/>
          </a:prstGeom>
        </p:spPr>
        <p:txBody>
          <a:bodyPr wrap="square" lIns="36000" tIns="36000" rIns="36000" bIns="36000" anchor="ctr">
            <a:spAutoFit/>
          </a:bodyPr>
          <a:lstStyle/>
          <a:p>
            <a:pPr marL="15875"/>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大阪府立産業技術総合研究所と大阪市立工業研究所を統合し、大阪産業技術研究所を設立</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388</a:t>
            </a:fld>
            <a:endParaRPr lang="ja-JP" altLang="en-US"/>
          </a:p>
        </p:txBody>
      </p:sp>
    </p:spTree>
    <p:extLst>
      <p:ext uri="{BB962C8B-B14F-4D97-AF65-F5344CB8AC3E}">
        <p14:creationId xmlns:p14="http://schemas.microsoft.com/office/powerpoint/2010/main" val="1567316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842410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a:t>
            </a:r>
            <a:r>
              <a:rPr lang="ja-JP" altLang="en-US" sz="1400" dirty="0">
                <a:latin typeface="Meiryo UI" panose="020B0604030504040204" pitchFamily="50" charset="-128"/>
                <a:ea typeface="Meiryo UI" panose="020B0604030504040204" pitchFamily="50" charset="-128"/>
              </a:rPr>
              <a:t>所</a:t>
            </a:r>
            <a:r>
              <a:rPr lang="ja-JP" altLang="en-US" sz="1400" dirty="0" smtClean="0">
                <a:latin typeface="Meiryo UI" panose="020B0604030504040204" pitchFamily="50" charset="-128"/>
                <a:ea typeface="Meiryo UI" panose="020B0604030504040204" pitchFamily="50" charset="-128"/>
              </a:rPr>
              <a:t>／背景とプロセス＞</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40493" y="692696"/>
            <a:ext cx="4242247" cy="2908489"/>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１．統合の背景と問題意識</a:t>
            </a:r>
            <a:endParaRPr lang="en-US" altLang="ja-JP" sz="1400" b="1" dirty="0" smtClean="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１）背景</a:t>
            </a:r>
            <a:endParaRPr lang="en-US" altLang="ja-JP" sz="1300" b="1"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企業</a:t>
            </a:r>
            <a:r>
              <a:rPr lang="ja-JP" altLang="en-US" sz="1300" dirty="0" smtClean="0">
                <a:latin typeface="Meiryo UI" panose="020B0604030504040204" pitchFamily="50" charset="-128"/>
                <a:ea typeface="Meiryo UI" panose="020B0604030504040204" pitchFamily="50" charset="-128"/>
              </a:rPr>
              <a:t>の技術的な支援を担う中核施設として、大阪府と大阪市、それぞれに公設試験研究機関が存在。</a:t>
            </a:r>
            <a:endParaRPr lang="en-US" altLang="ja-JP" sz="13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両研究所ともに、高いポテンシャルを有し、一定の役割分担が図られてきた。</a:t>
            </a:r>
            <a:endParaRPr lang="en-US" altLang="ja-JP" sz="13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rPr>
              <a:t>２</a:t>
            </a:r>
            <a:r>
              <a:rPr lang="ja-JP" altLang="en-US" sz="1300" b="1" dirty="0">
                <a:latin typeface="Meiryo UI" panose="020B0604030504040204" pitchFamily="50" charset="-128"/>
                <a:ea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rPr>
              <a:t>問題意識</a:t>
            </a:r>
            <a:endParaRPr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両研究所ともに、従前の技術相談、依頼試験、受託研究などの機能については実績を積み重ねてきているが、グローバル化や技術革新に伴って企業ニーズはさらに高まっている。</a:t>
            </a:r>
            <a:endParaRPr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両研究</a:t>
            </a:r>
            <a:r>
              <a:rPr lang="ja-JP" altLang="en-US" sz="1300" dirty="0">
                <a:latin typeface="Meiryo UI" panose="020B0604030504040204" pitchFamily="50" charset="-128"/>
                <a:ea typeface="Meiryo UI" panose="020B0604030504040204" pitchFamily="50" charset="-128"/>
              </a:rPr>
              <a:t>所</a:t>
            </a:r>
            <a:r>
              <a:rPr lang="ja-JP" altLang="en-US" sz="1300" dirty="0" smtClean="0">
                <a:latin typeface="Meiryo UI" panose="020B0604030504040204" pitchFamily="50" charset="-128"/>
                <a:ea typeface="Meiryo UI" panose="020B0604030504040204" pitchFamily="50" charset="-128"/>
              </a:rPr>
              <a:t>の統合により相乗効果を発揮し、“スーパー公設試”としてさらなる高みを目指す</a:t>
            </a:r>
            <a:endParaRPr lang="en-US" altLang="ja-JP" sz="13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4600880" y="659227"/>
            <a:ext cx="3959480"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．統合のプロセス</a:t>
            </a:r>
            <a:endParaRPr lang="en-US" altLang="ja-JP" sz="1400" b="1" dirty="0" smtClean="0">
              <a:latin typeface="Meiryo UI" panose="020B0604030504040204" pitchFamily="50" charset="-128"/>
              <a:ea typeface="Meiryo UI" panose="020B0604030504040204" pitchFamily="50" charset="-128"/>
            </a:endParaRPr>
          </a:p>
        </p:txBody>
      </p:sp>
      <p:graphicFrame>
        <p:nvGraphicFramePr>
          <p:cNvPr id="44" name="表 43"/>
          <p:cNvGraphicFramePr>
            <a:graphicFrameLocks noGrp="1"/>
          </p:cNvGraphicFramePr>
          <p:nvPr>
            <p:extLst/>
          </p:nvPr>
        </p:nvGraphicFramePr>
        <p:xfrm>
          <a:off x="4716496" y="947357"/>
          <a:ext cx="4320000" cy="308112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93457">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ステージ</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36000" marR="36000" marT="36000" marB="36000">
                    <a:solidFill>
                      <a:schemeClr val="tx1">
                        <a:lumMod val="75000"/>
                        <a:lumOff val="25000"/>
                      </a:schemeClr>
                    </a:solidFill>
                  </a:tcPr>
                </a:tc>
                <a:tc gridSpan="2">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経　　過</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36000" marR="36000" marT="36000" marB="36000">
                    <a:solidFill>
                      <a:schemeClr val="tx1">
                        <a:lumMod val="75000"/>
                        <a:lumOff val="2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05001">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2012.6</a:t>
                      </a: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b="1" dirty="0" smtClean="0">
                        <a:latin typeface="Meiryo UI" panose="020B0604030504040204" pitchFamily="50" charset="-128"/>
                        <a:ea typeface="Meiryo UI" panose="020B0604030504040204" pitchFamily="50" charset="-128"/>
                      </a:endParaRPr>
                    </a:p>
                    <a:p>
                      <a:pPr marL="0" marR="0" lvl="0" indent="0" algn="ctr" defTabSz="914395"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次の方針を確認</a:t>
                      </a:r>
                    </a:p>
                    <a:p>
                      <a:r>
                        <a:rPr lang="ja-JP" altLang="en-US" sz="1100" dirty="0" smtClean="0">
                          <a:latin typeface="Meiryo UI" panose="020B0604030504040204" pitchFamily="50" charset="-128"/>
                          <a:ea typeface="Meiryo UI" panose="020B0604030504040204" pitchFamily="50" charset="-128"/>
                        </a:rPr>
                        <a:t>　① 法人統合</a:t>
                      </a:r>
                    </a:p>
                    <a:p>
                      <a:r>
                        <a:rPr lang="ja-JP" altLang="en-US" sz="1100" dirty="0" smtClean="0">
                          <a:latin typeface="Meiryo UI" panose="020B0604030504040204" pitchFamily="50" charset="-128"/>
                          <a:ea typeface="Meiryo UI" panose="020B0604030504040204" pitchFamily="50" charset="-128"/>
                        </a:rPr>
                        <a:t>　② 法人統合に先行して、経営戦略の一体化と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業務プロセスの共通化等を行う。</a:t>
                      </a:r>
                    </a:p>
                    <a:p>
                      <a:r>
                        <a:rPr lang="ja-JP" altLang="en-US" sz="1100" dirty="0" smtClean="0">
                          <a:latin typeface="Meiryo UI" panose="020B0604030504040204" pitchFamily="50" charset="-128"/>
                          <a:ea typeface="Meiryo UI" panose="020B0604030504040204" pitchFamily="50" charset="-128"/>
                        </a:rPr>
                        <a:t>　③　「合同経営戦略会議」を設置</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5" name="正方形/長方形 44"/>
          <p:cNvSpPr/>
          <p:nvPr/>
        </p:nvSpPr>
        <p:spPr>
          <a:xfrm>
            <a:off x="6102825" y="2348880"/>
            <a:ext cx="1531188"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合同経営戦略会議</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46" name="正方形/長方形 4"/>
          <p:cNvSpPr>
            <a:spLocks noChangeArrowheads="1"/>
          </p:cNvSpPr>
          <p:nvPr/>
        </p:nvSpPr>
        <p:spPr bwMode="auto">
          <a:xfrm>
            <a:off x="7594970" y="3019986"/>
            <a:ext cx="1422664" cy="954107"/>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参考</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統合に先行</a:t>
            </a:r>
            <a:r>
              <a:rPr lang="ja-JP" altLang="en-US" sz="800" dirty="0">
                <a:latin typeface="Meiryo UI" pitchFamily="50" charset="-128"/>
                <a:ea typeface="Meiryo UI" pitchFamily="50" charset="-128"/>
                <a:cs typeface="Meiryo UI" pitchFamily="50" charset="-128"/>
              </a:rPr>
              <a:t>した</a:t>
            </a:r>
            <a:r>
              <a:rPr lang="ja-JP" altLang="en-US" sz="800" dirty="0" smtClean="0">
                <a:latin typeface="Meiryo UI" pitchFamily="50" charset="-128"/>
                <a:ea typeface="Meiryo UI" pitchFamily="50" charset="-128"/>
                <a:cs typeface="Meiryo UI" pitchFamily="50" charset="-128"/>
              </a:rPr>
              <a:t>取組み</a:t>
            </a:r>
            <a:endParaRPr lang="en-US" altLang="ja-JP" sz="800" dirty="0" smtClean="0">
              <a:latin typeface="Meiryo UI" pitchFamily="50" charset="-128"/>
              <a:ea typeface="Meiryo UI" pitchFamily="50" charset="-128"/>
              <a:cs typeface="Meiryo UI"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□合同役員会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□試験</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機器</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類の効率的・効</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果的導入</a:t>
            </a:r>
            <a:endParaRPr lang="ja-JP"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□両研究所間テレビ電話シス</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ステムの導入</a:t>
            </a:r>
            <a:endParaRPr lang="ja-JP"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□合同研究</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発表会</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239323" y="2541853"/>
            <a:ext cx="2835810" cy="349702"/>
          </a:xfrm>
          <a:prstGeom prst="rect">
            <a:avLst/>
          </a:prstGeom>
          <a:noFill/>
        </p:spPr>
        <p:txBody>
          <a:bodyPr wrap="square" lIns="36000" tIns="36000" rIns="36000" bIns="36000"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rPr>
              <a:t>７</a:t>
            </a:r>
            <a:r>
              <a:rPr lang="ja-JP" altLang="en-US" sz="900" dirty="0" smtClean="0">
                <a:latin typeface="Meiryo UI" panose="020B0604030504040204" pitchFamily="50" charset="-128"/>
                <a:ea typeface="Meiryo UI" panose="020B0604030504040204" pitchFamily="50" charset="-128"/>
              </a:rPr>
              <a:t>月までの間、５回開催し、</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統合計画を取りまとめ</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251954" y="2894628"/>
            <a:ext cx="1342281" cy="1042199"/>
          </a:xfrm>
          <a:prstGeom prst="rect">
            <a:avLst/>
          </a:prstGeom>
          <a:noFill/>
          <a:ln>
            <a:solidFill>
              <a:schemeClr val="bg1">
                <a:lumMod val="75000"/>
              </a:schemeClr>
            </a:solidFill>
            <a:prstDash val="sysDot"/>
          </a:ln>
        </p:spPr>
        <p:txBody>
          <a:bodyPr wrap="non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＜構成＞</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議長</a:t>
            </a:r>
            <a:r>
              <a:rPr kumimoji="1" lang="ja-JP" altLang="en-US" sz="900" dirty="0" smtClean="0">
                <a:latin typeface="Meiryo UI" panose="020B0604030504040204" pitchFamily="50" charset="-128"/>
                <a:ea typeface="Meiryo UI" panose="020B0604030504040204" pitchFamily="50" charset="-128"/>
              </a:rPr>
              <a:t>　 ：府法人理事長</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副議長：市法人理事長</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委員　 ：中小企業経営者</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学識</a:t>
            </a:r>
            <a:r>
              <a:rPr lang="ja-JP" altLang="en-US" sz="900" dirty="0">
                <a:latin typeface="Meiryo UI" panose="020B0604030504040204" pitchFamily="50" charset="-128"/>
                <a:ea typeface="Meiryo UI" panose="020B0604030504040204" pitchFamily="50" charset="-128"/>
              </a:rPr>
              <a:t>経験者</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府商工労働部長</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市経済戦略局長</a:t>
            </a:r>
            <a:endParaRPr kumimoji="1" lang="en-US" altLang="ja-JP" sz="900" dirty="0" smtClean="0">
              <a:latin typeface="Meiryo UI" panose="020B0604030504040204" pitchFamily="50" charset="-128"/>
              <a:ea typeface="Meiryo UI" panose="020B0604030504040204" pitchFamily="50" charset="-128"/>
            </a:endParaRPr>
          </a:p>
        </p:txBody>
      </p:sp>
      <p:sp>
        <p:nvSpPr>
          <p:cNvPr id="49" name="正方形/長方形 48"/>
          <p:cNvSpPr/>
          <p:nvPr/>
        </p:nvSpPr>
        <p:spPr>
          <a:xfrm>
            <a:off x="4597889" y="4077072"/>
            <a:ext cx="4510615" cy="234286"/>
          </a:xfrm>
          <a:prstGeom prst="rect">
            <a:avLst/>
          </a:prstGeom>
        </p:spPr>
        <p:txBody>
          <a:bodyPr wrap="square" lIns="36000" tIns="36000" rIns="36000" bIns="36000">
            <a:spAutoFit/>
          </a:bodyPr>
          <a:lstStyle/>
          <a:p>
            <a:pPr lvl="0" fontAlgn="base">
              <a:spcBef>
                <a:spcPct val="0"/>
              </a:spcBef>
              <a:spcAft>
                <a:spcPct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（法改正）</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統合を可能とする</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法改正</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[2014.4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rot="10800000">
            <a:off x="4856964" y="5154962"/>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879795" y="5458437"/>
            <a:ext cx="3993401" cy="400110"/>
          </a:xfrm>
          <a:prstGeom prst="rect">
            <a:avLst/>
          </a:prstGeom>
        </p:spPr>
        <p:txBody>
          <a:bodyPr wrap="none">
            <a:spAutoFit/>
          </a:bodyPr>
          <a:lstStyle/>
          <a:p>
            <a:r>
              <a:rPr lang="ja-JP" altLang="en-US" sz="2000" b="1" u="sng" dirty="0" smtClean="0">
                <a:latin typeface="Meiryo UI" panose="020B0604030504040204" pitchFamily="50" charset="-128"/>
                <a:ea typeface="Meiryo UI" panose="020B0604030504040204" pitchFamily="50" charset="-128"/>
              </a:rPr>
              <a:t>■</a:t>
            </a:r>
            <a:r>
              <a:rPr lang="en-US" altLang="ja-JP" sz="2000" b="1" u="sng" dirty="0" smtClean="0">
                <a:latin typeface="Meiryo UI" panose="020B0604030504040204" pitchFamily="50" charset="-128"/>
                <a:ea typeface="Meiryo UI" panose="020B0604030504040204" pitchFamily="50" charset="-128"/>
              </a:rPr>
              <a:t>2017</a:t>
            </a:r>
            <a:r>
              <a:rPr lang="ja-JP" altLang="en-US" sz="2000" b="1" u="sng" dirty="0" smtClean="0">
                <a:latin typeface="Meiryo UI" panose="020B0604030504040204" pitchFamily="50" charset="-128"/>
                <a:ea typeface="Meiryo UI" panose="020B0604030504040204" pitchFamily="50" charset="-128"/>
              </a:rPr>
              <a:t>年</a:t>
            </a:r>
            <a:r>
              <a:rPr lang="en-US" altLang="ja-JP" sz="2000" b="1" u="sng" dirty="0">
                <a:latin typeface="Meiryo UI" panose="020B0604030504040204" pitchFamily="50" charset="-128"/>
                <a:ea typeface="Meiryo UI" panose="020B0604030504040204" pitchFamily="50" charset="-128"/>
              </a:rPr>
              <a:t>4</a:t>
            </a:r>
            <a:r>
              <a:rPr lang="ja-JP" altLang="en-US" sz="2000" b="1" u="sng" dirty="0" smtClean="0">
                <a:latin typeface="Meiryo UI" panose="020B0604030504040204" pitchFamily="50" charset="-128"/>
                <a:ea typeface="Meiryo UI" panose="020B0604030504040204" pitchFamily="50" charset="-128"/>
              </a:rPr>
              <a:t>月</a:t>
            </a:r>
            <a:r>
              <a:rPr lang="ja-JP" altLang="en-US" sz="2000" b="1" u="sng" dirty="0">
                <a:latin typeface="Meiryo UI" panose="020B0604030504040204" pitchFamily="50" charset="-128"/>
                <a:ea typeface="Meiryo UI" panose="020B0604030504040204" pitchFamily="50" charset="-128"/>
              </a:rPr>
              <a:t>１</a:t>
            </a:r>
            <a:r>
              <a:rPr lang="ja-JP" altLang="en-US" sz="2000" b="1" u="sng" dirty="0" smtClean="0">
                <a:latin typeface="Meiryo UI" panose="020B0604030504040204" pitchFamily="50" charset="-128"/>
                <a:ea typeface="Meiryo UI" panose="020B0604030504040204" pitchFamily="50" charset="-128"/>
              </a:rPr>
              <a:t>日　新法人を設置</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4716496" y="4412424"/>
          <a:ext cx="4320000" cy="620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14148">
                <a:tc>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2016.8</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5" name="図 4"/>
          <p:cNvPicPr>
            <a:picLocks noChangeAspect="1"/>
          </p:cNvPicPr>
          <p:nvPr/>
        </p:nvPicPr>
        <p:blipFill>
          <a:blip r:embed="rId2"/>
          <a:stretch>
            <a:fillRect/>
          </a:stretch>
        </p:blipFill>
        <p:spPr>
          <a:xfrm>
            <a:off x="395536" y="3922023"/>
            <a:ext cx="4087440" cy="2644047"/>
          </a:xfrm>
          <a:prstGeom prst="rect">
            <a:avLst/>
          </a:prstGeom>
        </p:spPr>
      </p:pic>
      <p:sp>
        <p:nvSpPr>
          <p:cNvPr id="7" name="テキスト ボックス 6"/>
          <p:cNvSpPr txBox="1"/>
          <p:nvPr/>
        </p:nvSpPr>
        <p:spPr>
          <a:xfrm>
            <a:off x="360161" y="3645024"/>
            <a:ext cx="279916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スーパー公設試を目指す三つのステップ</a:t>
            </a:r>
            <a:endParaRPr kumimoji="1" lang="ja-JP" altLang="en-US" sz="1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389</a:t>
            </a:fld>
            <a:endParaRPr lang="ja-JP" altLang="en-US"/>
          </a:p>
        </p:txBody>
      </p:sp>
    </p:spTree>
    <p:extLst>
      <p:ext uri="{BB962C8B-B14F-4D97-AF65-F5344CB8AC3E}">
        <p14:creationId xmlns:p14="http://schemas.microsoft.com/office/powerpoint/2010/main" val="983608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197211" y="1684591"/>
            <a:ext cx="3688400" cy="4121253"/>
          </a:xfrm>
          <a:prstGeom prst="rect">
            <a:avLst/>
          </a:prstGeom>
        </p:spPr>
      </p:pic>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10800000">
            <a:off x="1519952" y="4703201"/>
            <a:ext cx="1977382" cy="271809"/>
          </a:xfrm>
          <a:prstGeom prst="triangle">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62"/>
          </a:p>
        </p:txBody>
      </p:sp>
      <p:sp>
        <p:nvSpPr>
          <p:cNvPr id="19" name="テキスト ボックス 18"/>
          <p:cNvSpPr txBox="1"/>
          <p:nvPr/>
        </p:nvSpPr>
        <p:spPr>
          <a:xfrm>
            <a:off x="1038202" y="4687267"/>
            <a:ext cx="2934403" cy="276999"/>
          </a:xfrm>
          <a:prstGeom prst="rect">
            <a:avLst/>
          </a:prstGeom>
          <a:noFill/>
          <a:ln>
            <a:no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西日本を代表</a:t>
            </a:r>
            <a:r>
              <a:rPr lang="ja-JP" altLang="en-US" sz="1200" b="1" dirty="0" smtClean="0">
                <a:latin typeface="Meiryo UI" panose="020B0604030504040204" pitchFamily="50" charset="-128"/>
                <a:ea typeface="Meiryo UI" panose="020B0604030504040204" pitchFamily="50" charset="-128"/>
              </a:rPr>
              <a:t>するスーパー</a:t>
            </a:r>
            <a:r>
              <a:rPr lang="ja-JP" altLang="en-US" sz="1200" b="1" dirty="0">
                <a:latin typeface="Meiryo UI" panose="020B0604030504040204" pitchFamily="50" charset="-128"/>
                <a:ea typeface="Meiryo UI" panose="020B0604030504040204" pitchFamily="50" charset="-128"/>
              </a:rPr>
              <a:t>公設試</a:t>
            </a:r>
          </a:p>
        </p:txBody>
      </p:sp>
      <p:cxnSp>
        <p:nvCxnSpPr>
          <p:cNvPr id="21" name="直線コネクタ 20"/>
          <p:cNvCxnSpPr/>
          <p:nvPr/>
        </p:nvCxnSpPr>
        <p:spPr>
          <a:xfrm>
            <a:off x="1588458" y="5338036"/>
            <a:ext cx="2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416016" y="5067480"/>
            <a:ext cx="4372008" cy="1420666"/>
          </a:xfrm>
          <a:prstGeom prst="roundRect">
            <a:avLst>
              <a:gd name="adj" fmla="val 1144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テキスト ボックス 22"/>
          <p:cNvSpPr txBox="1"/>
          <p:nvPr/>
        </p:nvSpPr>
        <p:spPr>
          <a:xfrm>
            <a:off x="474065" y="5434011"/>
            <a:ext cx="4457975" cy="1054135"/>
          </a:xfrm>
          <a:prstGeom prst="rect">
            <a:avLst/>
          </a:prstGeom>
          <a:noFill/>
        </p:spPr>
        <p:txBody>
          <a:bodyPr wrap="square" lIns="36000" tIns="36000" rIns="36000" bIns="36000" rtlCol="0">
            <a:spAutoFit/>
          </a:bodyPr>
          <a:lstStyle/>
          <a:p>
            <a:pPr>
              <a:lnSpc>
                <a:spcPts val="1477"/>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１．両研究所の強みを融合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①技術的課題への総合対応</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②研究開発から製造まで一気通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貫支援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738"/>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738"/>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２．統合を機に機能を強化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69"/>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技術力・ノウハウ・知財を結集し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・関西の産業技術の先導を実現</a:t>
            </a:r>
          </a:p>
        </p:txBody>
      </p:sp>
      <p:sp>
        <p:nvSpPr>
          <p:cNvPr id="24" name="正方形/長方形 23"/>
          <p:cNvSpPr/>
          <p:nvPr/>
        </p:nvSpPr>
        <p:spPr>
          <a:xfrm>
            <a:off x="457995" y="1988841"/>
            <a:ext cx="4286651" cy="5901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5" name="正方形/長方形 24"/>
          <p:cNvSpPr/>
          <p:nvPr/>
        </p:nvSpPr>
        <p:spPr>
          <a:xfrm>
            <a:off x="457995" y="1993765"/>
            <a:ext cx="4295292" cy="25553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6" name="正方形/長方形 25"/>
          <p:cNvSpPr/>
          <p:nvPr/>
        </p:nvSpPr>
        <p:spPr>
          <a:xfrm>
            <a:off x="457995" y="1988840"/>
            <a:ext cx="735348" cy="25602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7" name="正方形/長方形 26"/>
          <p:cNvSpPr/>
          <p:nvPr/>
        </p:nvSpPr>
        <p:spPr>
          <a:xfrm>
            <a:off x="1908589" y="1992167"/>
            <a:ext cx="715084" cy="255692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8" name="正方形/長方形 27"/>
          <p:cNvSpPr/>
          <p:nvPr/>
        </p:nvSpPr>
        <p:spPr>
          <a:xfrm>
            <a:off x="3338757" y="1988841"/>
            <a:ext cx="715084" cy="2560250"/>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29" name="正方形/長方形 28"/>
          <p:cNvSpPr/>
          <p:nvPr/>
        </p:nvSpPr>
        <p:spPr>
          <a:xfrm>
            <a:off x="457995" y="2579012"/>
            <a:ext cx="4295377" cy="998075"/>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cxnSp>
        <p:nvCxnSpPr>
          <p:cNvPr id="30" name="直線コネクタ 29"/>
          <p:cNvCxnSpPr/>
          <p:nvPr/>
        </p:nvCxnSpPr>
        <p:spPr>
          <a:xfrm>
            <a:off x="466723" y="2004465"/>
            <a:ext cx="735348" cy="59017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24532" y="2090656"/>
            <a:ext cx="684000" cy="388713"/>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技術・市場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情報の収集・提供</a:t>
            </a:r>
          </a:p>
        </p:txBody>
      </p:sp>
      <p:sp>
        <p:nvSpPr>
          <p:cNvPr id="32" name="テキスト ボックス 31"/>
          <p:cNvSpPr txBox="1"/>
          <p:nvPr/>
        </p:nvSpPr>
        <p:spPr>
          <a:xfrm>
            <a:off x="480819" y="2160948"/>
            <a:ext cx="698582" cy="279057"/>
          </a:xfrm>
          <a:prstGeom prst="rect">
            <a:avLst/>
          </a:prstGeom>
          <a:noFill/>
        </p:spPr>
        <p:txBody>
          <a:bodyPr wrap="square" lIns="0" tIns="0" rIns="0" bIns="0" rtlCol="0">
            <a:spAutoFit/>
          </a:bodyPr>
          <a:lstStyle/>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支援分野</a:t>
            </a:r>
          </a:p>
        </p:txBody>
      </p:sp>
      <p:sp>
        <p:nvSpPr>
          <p:cNvPr id="33" name="テキスト ボックス 32"/>
          <p:cNvSpPr txBox="1"/>
          <p:nvPr/>
        </p:nvSpPr>
        <p:spPr>
          <a:xfrm>
            <a:off x="703949" y="2007790"/>
            <a:ext cx="698582" cy="276999"/>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ステージ</a:t>
            </a:r>
          </a:p>
        </p:txBody>
      </p:sp>
      <p:sp>
        <p:nvSpPr>
          <p:cNvPr id="34" name="テキスト ボックス 33"/>
          <p:cNvSpPr txBox="1"/>
          <p:nvPr/>
        </p:nvSpPr>
        <p:spPr>
          <a:xfrm>
            <a:off x="1944612" y="2129300"/>
            <a:ext cx="792222" cy="129571"/>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研究開発支援</a:t>
            </a:r>
          </a:p>
        </p:txBody>
      </p:sp>
      <p:sp>
        <p:nvSpPr>
          <p:cNvPr id="35" name="テキスト ボックス 34"/>
          <p:cNvSpPr txBox="1"/>
          <p:nvPr/>
        </p:nvSpPr>
        <p:spPr>
          <a:xfrm>
            <a:off x="2664692" y="2130024"/>
            <a:ext cx="792222" cy="129571"/>
          </a:xfrm>
          <a:prstGeom prst="rect">
            <a:avLst/>
          </a:prstGeom>
          <a:noFill/>
        </p:spPr>
        <p:txBody>
          <a:bodyPr wrap="square" lIns="0" tIns="0" rIns="0" bIns="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製品開発支援</a:t>
            </a:r>
          </a:p>
        </p:txBody>
      </p:sp>
      <p:sp>
        <p:nvSpPr>
          <p:cNvPr id="36" name="テキスト ボックス 35"/>
          <p:cNvSpPr txBox="1"/>
          <p:nvPr/>
        </p:nvSpPr>
        <p:spPr>
          <a:xfrm>
            <a:off x="3442563" y="2140100"/>
            <a:ext cx="584610" cy="129571"/>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製造支援</a:t>
            </a:r>
          </a:p>
        </p:txBody>
      </p:sp>
      <p:sp>
        <p:nvSpPr>
          <p:cNvPr id="37" name="テキスト ボックス 36"/>
          <p:cNvSpPr txBox="1"/>
          <p:nvPr/>
        </p:nvSpPr>
        <p:spPr>
          <a:xfrm>
            <a:off x="3995802" y="2051863"/>
            <a:ext cx="792222" cy="388713"/>
          </a:xfrm>
          <a:prstGeom prst="rect">
            <a:avLst/>
          </a:prstGeom>
          <a:noFill/>
        </p:spPr>
        <p:txBody>
          <a:bodyPr wrap="square" lIns="0" tIns="0" rIns="0" bIns="0"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デザイン支援）</a:t>
            </a:r>
          </a:p>
        </p:txBody>
      </p:sp>
      <p:sp>
        <p:nvSpPr>
          <p:cNvPr id="38" name="テキスト ボックス 37"/>
          <p:cNvSpPr txBox="1"/>
          <p:nvPr/>
        </p:nvSpPr>
        <p:spPr>
          <a:xfrm>
            <a:off x="395430" y="2698252"/>
            <a:ext cx="792222" cy="719839"/>
          </a:xfrm>
          <a:prstGeom prst="rect">
            <a:avLst/>
          </a:prstGeom>
          <a:noFill/>
        </p:spPr>
        <p:txBody>
          <a:bodyPr wrap="square" lIns="0" tIns="0" rIns="0" bIns="0" rtlCol="0" anchor="ctr">
            <a:spAutoFit/>
          </a:bodyPr>
          <a:lstStyle/>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情報管理・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システム制御</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38286" y="3670692"/>
            <a:ext cx="792222" cy="719839"/>
          </a:xfrm>
          <a:prstGeom prst="rect">
            <a:avLst/>
          </a:prstGeom>
          <a:noFill/>
        </p:spPr>
        <p:txBody>
          <a:bodyPr wrap="square" lIns="0" tIns="0" rIns="0" bIns="0" rtlCol="0" anchor="ctr">
            <a:spAutoFit/>
          </a:bodyPr>
          <a:lstStyle/>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弧 39"/>
          <p:cNvSpPr/>
          <p:nvPr/>
        </p:nvSpPr>
        <p:spPr>
          <a:xfrm>
            <a:off x="1923261" y="2594635"/>
            <a:ext cx="2139309" cy="1945267"/>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ja-JP" altLang="en-US" sz="1662"/>
          </a:p>
        </p:txBody>
      </p:sp>
      <p:sp>
        <p:nvSpPr>
          <p:cNvPr id="41" name="円弧 40"/>
          <p:cNvSpPr/>
          <p:nvPr/>
        </p:nvSpPr>
        <p:spPr>
          <a:xfrm rot="10800000">
            <a:off x="1923165" y="2601972"/>
            <a:ext cx="2141912" cy="1937930"/>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ja-JP" altLang="en-US" sz="1662"/>
          </a:p>
        </p:txBody>
      </p:sp>
      <p:sp>
        <p:nvSpPr>
          <p:cNvPr id="42" name="角丸四角形 41"/>
          <p:cNvSpPr/>
          <p:nvPr/>
        </p:nvSpPr>
        <p:spPr>
          <a:xfrm>
            <a:off x="1920658" y="3577086"/>
            <a:ext cx="1070956" cy="962817"/>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3" name="角丸四角形 42"/>
          <p:cNvSpPr/>
          <p:nvPr/>
        </p:nvSpPr>
        <p:spPr>
          <a:xfrm>
            <a:off x="2991614" y="2594636"/>
            <a:ext cx="1070956" cy="978737"/>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4" name="テキスト ボックス 43"/>
          <p:cNvSpPr txBox="1"/>
          <p:nvPr/>
        </p:nvSpPr>
        <p:spPr>
          <a:xfrm>
            <a:off x="3108482" y="2888463"/>
            <a:ext cx="887623" cy="425305"/>
          </a:xfrm>
          <a:prstGeom prst="rect">
            <a:avLst/>
          </a:prstGeom>
          <a:solidFill>
            <a:schemeClr val="accent6">
              <a:lumMod val="20000"/>
              <a:lumOff val="80000"/>
            </a:schemeClr>
          </a:solidFill>
          <a:ln>
            <a:noFill/>
          </a:ln>
        </p:spPr>
        <p:txBody>
          <a:bodyPr wrap="square" lIns="0" tIns="0" rIns="0" bIns="0" rtlCol="0">
            <a:spAutoFit/>
          </a:bodyPr>
          <a:lstStyle/>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の強み！</a:t>
            </a:r>
          </a:p>
        </p:txBody>
      </p:sp>
      <p:sp>
        <p:nvSpPr>
          <p:cNvPr id="45" name="テキスト ボックス 44"/>
          <p:cNvSpPr txBox="1"/>
          <p:nvPr/>
        </p:nvSpPr>
        <p:spPr>
          <a:xfrm>
            <a:off x="2012324" y="3862952"/>
            <a:ext cx="887623" cy="425305"/>
          </a:xfrm>
          <a:prstGeom prst="rect">
            <a:avLst/>
          </a:prstGeom>
          <a:solidFill>
            <a:schemeClr val="accent3">
              <a:lumMod val="40000"/>
              <a:lumOff val="60000"/>
            </a:schemeClr>
          </a:solidFill>
          <a:ln>
            <a:noFill/>
          </a:ln>
        </p:spPr>
        <p:txBody>
          <a:bodyPr wrap="square" lIns="0" tIns="0" rIns="0" bIns="0" rtlCol="0">
            <a:spAutoFit/>
          </a:bodyPr>
          <a:lstStyle/>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の強み！</a:t>
            </a:r>
          </a:p>
        </p:txBody>
      </p:sp>
      <p:sp>
        <p:nvSpPr>
          <p:cNvPr id="46" name="右矢印 45"/>
          <p:cNvSpPr/>
          <p:nvPr/>
        </p:nvSpPr>
        <p:spPr>
          <a:xfrm>
            <a:off x="2946666" y="3958002"/>
            <a:ext cx="213456" cy="217109"/>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7" name="右矢印 46"/>
          <p:cNvSpPr/>
          <p:nvPr/>
        </p:nvSpPr>
        <p:spPr>
          <a:xfrm rot="5400000">
            <a:off x="3455775" y="3488101"/>
            <a:ext cx="171607" cy="270055"/>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8" name="右矢印 47"/>
          <p:cNvSpPr/>
          <p:nvPr/>
        </p:nvSpPr>
        <p:spPr>
          <a:xfrm rot="16200000" flipV="1">
            <a:off x="2370331" y="3393196"/>
            <a:ext cx="171607" cy="270055"/>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49" name="右矢印 48"/>
          <p:cNvSpPr/>
          <p:nvPr/>
        </p:nvSpPr>
        <p:spPr>
          <a:xfrm flipH="1">
            <a:off x="2825805" y="2983186"/>
            <a:ext cx="213456" cy="217109"/>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50" name="星 32 49"/>
          <p:cNvSpPr/>
          <p:nvPr/>
        </p:nvSpPr>
        <p:spPr>
          <a:xfrm>
            <a:off x="2144781" y="2875539"/>
            <a:ext cx="635096" cy="53179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endParaRPr lang="ja-JP" altLang="en-US" sz="1015" dirty="0">
              <a:solidFill>
                <a:srgbClr val="00B050"/>
              </a:solidFill>
            </a:endParaRPr>
          </a:p>
        </p:txBody>
      </p:sp>
      <p:sp>
        <p:nvSpPr>
          <p:cNvPr id="51" name="テキスト ボックス 50"/>
          <p:cNvSpPr txBox="1"/>
          <p:nvPr/>
        </p:nvSpPr>
        <p:spPr>
          <a:xfrm>
            <a:off x="2184177" y="2981802"/>
            <a:ext cx="557897" cy="319009"/>
          </a:xfrm>
          <a:prstGeom prst="rect">
            <a:avLst/>
          </a:prstGeom>
          <a:noFill/>
        </p:spPr>
        <p:txBody>
          <a:bodyPr wrap="square" lIns="0" tIns="0" rIns="0" bIns="0"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52" name="円/楕円 51"/>
          <p:cNvSpPr/>
          <p:nvPr/>
        </p:nvSpPr>
        <p:spPr>
          <a:xfrm>
            <a:off x="1443369" y="2676150"/>
            <a:ext cx="338051" cy="1809429"/>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lIns="0" tIns="0" rIns="0" bIns="0"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53" name="円/楕円 52"/>
          <p:cNvSpPr/>
          <p:nvPr/>
        </p:nvSpPr>
        <p:spPr>
          <a:xfrm>
            <a:off x="4239686" y="2654175"/>
            <a:ext cx="330638" cy="1836975"/>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lIns="0" tIns="0" rIns="0" bIns="0"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54" name="直線矢印コネクタ 53"/>
          <p:cNvCxnSpPr/>
          <p:nvPr/>
        </p:nvCxnSpPr>
        <p:spPr>
          <a:xfrm>
            <a:off x="1368916" y="2618837"/>
            <a:ext cx="0" cy="1917741"/>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a:off x="1942556" y="2495224"/>
            <a:ext cx="2139212"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793867" y="2331398"/>
            <a:ext cx="2395573" cy="129571"/>
          </a:xfrm>
          <a:prstGeom prst="rect">
            <a:avLst/>
          </a:prstGeom>
          <a:noFill/>
        </p:spPr>
        <p:txBody>
          <a:bodyPr wrap="square" lIns="0" tIns="0" rIns="0" bIns="0" rtlCol="0">
            <a:spAutoFit/>
          </a:bodyPr>
          <a:lstStyle/>
          <a:p>
            <a:pPr algn="ct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星 32 56"/>
          <p:cNvSpPr/>
          <p:nvPr/>
        </p:nvSpPr>
        <p:spPr>
          <a:xfrm>
            <a:off x="3197251" y="3760158"/>
            <a:ext cx="635096" cy="511120"/>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831" dirty="0">
              <a:solidFill>
                <a:srgbClr val="00B050"/>
              </a:solidFill>
            </a:endParaRPr>
          </a:p>
        </p:txBody>
      </p:sp>
      <p:sp>
        <p:nvSpPr>
          <p:cNvPr id="58" name="テキスト ボックス 57"/>
          <p:cNvSpPr txBox="1"/>
          <p:nvPr/>
        </p:nvSpPr>
        <p:spPr>
          <a:xfrm>
            <a:off x="3252900" y="3861474"/>
            <a:ext cx="557897" cy="319009"/>
          </a:xfrm>
          <a:prstGeom prst="rect">
            <a:avLst/>
          </a:prstGeom>
          <a:noFill/>
        </p:spPr>
        <p:txBody>
          <a:bodyPr wrap="square" lIns="0" tIns="0" rIns="0" bIns="0"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60" name="テキスト ボックス 59"/>
          <p:cNvSpPr txBox="1"/>
          <p:nvPr/>
        </p:nvSpPr>
        <p:spPr>
          <a:xfrm>
            <a:off x="1680310" y="5061037"/>
            <a:ext cx="1759322"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大阪のものづくりを支援</a:t>
            </a:r>
          </a:p>
        </p:txBody>
      </p:sp>
      <p:sp>
        <p:nvSpPr>
          <p:cNvPr id="61" name="テキスト ボックス 60"/>
          <p:cNvSpPr txBox="1"/>
          <p:nvPr/>
        </p:nvSpPr>
        <p:spPr>
          <a:xfrm>
            <a:off x="1152524" y="2657004"/>
            <a:ext cx="211203" cy="1952592"/>
          </a:xfrm>
          <a:prstGeom prst="rect">
            <a:avLst/>
          </a:prstGeom>
          <a:noFill/>
        </p:spPr>
        <p:txBody>
          <a:bodyPr vert="eaVert" wrap="square" lIns="36000" tIns="36000" rIns="36000" bIns="36000" rtlCol="0">
            <a:spAutoFit/>
          </a:bodyPr>
          <a:lstStyle/>
          <a:p>
            <a:r>
              <a:rPr lang="en-US" altLang="ja-JP" sz="900" b="1" dirty="0">
                <a:latin typeface="Meiryo UI" pitchFamily="50" charset="-128"/>
                <a:ea typeface="Meiryo UI" pitchFamily="50" charset="-128"/>
                <a:cs typeface="Meiryo UI"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多様な技術分野に総合的に対応</a:t>
            </a:r>
            <a:r>
              <a:rPr lang="en-US" altLang="ja-JP" sz="900" b="1" dirty="0">
                <a:latin typeface="Meiryo UI" pitchFamily="50" charset="-128"/>
                <a:ea typeface="Meiryo UI" pitchFamily="50" charset="-128"/>
                <a:cs typeface="Meiryo UI" pitchFamily="50" charset="-128"/>
              </a:rPr>
              <a:t>』</a:t>
            </a:r>
            <a:endParaRPr lang="ja-JP" altLang="en-US" sz="900" b="1" dirty="0">
              <a:latin typeface="Meiryo UI" pitchFamily="50" charset="-128"/>
              <a:ea typeface="Meiryo UI" pitchFamily="50" charset="-128"/>
              <a:cs typeface="Meiryo UI" pitchFamily="50" charset="-128"/>
            </a:endParaRPr>
          </a:p>
        </p:txBody>
      </p:sp>
      <p:sp>
        <p:nvSpPr>
          <p:cNvPr id="62" name="テキスト ボックス 61"/>
          <p:cNvSpPr txBox="1"/>
          <p:nvPr/>
        </p:nvSpPr>
        <p:spPr>
          <a:xfrm>
            <a:off x="399650" y="1074078"/>
            <a:ext cx="4620848" cy="73866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両研究所</a:t>
            </a:r>
            <a:r>
              <a:rPr lang="ja-JP" altLang="en-US" sz="1400" dirty="0">
                <a:latin typeface="Meiryo UI" panose="020B0604030504040204" pitchFamily="50" charset="-128"/>
                <a:ea typeface="Meiryo UI" panose="020B0604030504040204" pitchFamily="50" charset="-128"/>
              </a:rPr>
              <a:t>の強みを融合して生まれる総合力を活かし、大阪の経済成長の源泉となる産業技術</a:t>
            </a:r>
            <a:r>
              <a:rPr lang="ja-JP" altLang="en-US" sz="1400" dirty="0" smtClean="0">
                <a:latin typeface="Meiryo UI" panose="020B0604030504040204" pitchFamily="50" charset="-128"/>
                <a:ea typeface="Meiryo UI" panose="020B0604030504040204" pitchFamily="50" charset="-128"/>
              </a:rPr>
              <a:t>とものづくり</a:t>
            </a:r>
            <a:r>
              <a:rPr lang="ja-JP" altLang="en-US" sz="1400" dirty="0">
                <a:latin typeface="Meiryo UI" panose="020B0604030504040204" pitchFamily="50" charset="-128"/>
                <a:ea typeface="Meiryo UI" panose="020B0604030504040204" pitchFamily="50" charset="-128"/>
              </a:rPr>
              <a:t>を支える知と技術の支援拠点「スーパー公設試」を目指す。</a:t>
            </a:r>
          </a:p>
        </p:txBody>
      </p:sp>
      <p:sp>
        <p:nvSpPr>
          <p:cNvPr id="63" name="テキスト ボックス 62"/>
          <p:cNvSpPr txBox="1"/>
          <p:nvPr/>
        </p:nvSpPr>
        <p:spPr>
          <a:xfrm>
            <a:off x="5076056" y="774396"/>
            <a:ext cx="371568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４</a:t>
            </a:r>
            <a:r>
              <a:rPr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両研究所のポテンシャル</a:t>
            </a:r>
            <a:endParaRPr kumimoji="1" lang="en-US" altLang="ja-JP" sz="1400" b="1" dirty="0" smtClean="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240493" y="76562"/>
            <a:ext cx="870462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a:t>
            </a:r>
            <a:r>
              <a:rPr lang="ja-JP" altLang="en-US" sz="1400" dirty="0">
                <a:latin typeface="Meiryo UI" panose="020B0604030504040204" pitchFamily="50" charset="-128"/>
                <a:ea typeface="Meiryo UI" panose="020B0604030504040204" pitchFamily="50" charset="-128"/>
              </a:rPr>
              <a:t>所</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目的</a:t>
            </a:r>
            <a:r>
              <a:rPr lang="ja-JP" altLang="en-US" sz="1400" dirty="0" smtClean="0">
                <a:latin typeface="Meiryo UI" panose="020B0604030504040204" pitchFamily="50" charset="-128"/>
                <a:ea typeface="Meiryo UI" panose="020B0604030504040204" pitchFamily="50" charset="-128"/>
              </a:rPr>
              <a:t>とポテンシャル＞</a:t>
            </a:r>
            <a:endParaRPr lang="ja-JP" altLang="en-US" sz="1400" dirty="0">
              <a:latin typeface="Meiryo UI" panose="020B0604030504040204" pitchFamily="50" charset="-128"/>
              <a:ea typeface="Meiryo UI" panose="020B0604030504040204" pitchFamily="50" charset="-128"/>
            </a:endParaRPr>
          </a:p>
        </p:txBody>
      </p:sp>
      <p:sp>
        <p:nvSpPr>
          <p:cNvPr id="72" name="テキスト ボックス 25"/>
          <p:cNvSpPr txBox="1">
            <a:spLocks noChangeArrowheads="1"/>
          </p:cNvSpPr>
          <p:nvPr/>
        </p:nvSpPr>
        <p:spPr bwMode="auto">
          <a:xfrm>
            <a:off x="7414861" y="5805844"/>
            <a:ext cx="1549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364088" y="1351801"/>
            <a:ext cx="2558714" cy="276999"/>
          </a:xfrm>
          <a:prstGeom prst="rect">
            <a:avLst/>
          </a:prstGeom>
        </p:spPr>
        <p:txBody>
          <a:bodyPr wrap="none">
            <a:spAutoFit/>
          </a:bodyPr>
          <a:lstStyle/>
          <a:p>
            <a:pPr algn="ctr">
              <a:defRPr sz="1100" b="1"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ja-JP" sz="1200" dirty="0"/>
              <a:t>職員一人当たりの年間技術相談件数</a:t>
            </a:r>
          </a:p>
        </p:txBody>
      </p:sp>
      <p:sp>
        <p:nvSpPr>
          <p:cNvPr id="66" name="正方形/長方形 65"/>
          <p:cNvSpPr/>
          <p:nvPr/>
        </p:nvSpPr>
        <p:spPr>
          <a:xfrm>
            <a:off x="240493" y="707696"/>
            <a:ext cx="4355271"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３．期待された</a:t>
            </a:r>
            <a:r>
              <a:rPr lang="ja-JP" altLang="en-US" sz="1400" b="1" dirty="0" smtClean="0">
                <a:latin typeface="Meiryo UI" panose="020B0604030504040204" pitchFamily="50" charset="-128"/>
                <a:ea typeface="Meiryo UI" panose="020B0604030504040204" pitchFamily="50" charset="-128"/>
              </a:rPr>
              <a:t>効果</a:t>
            </a:r>
            <a:endParaRPr lang="en-US" altLang="ja-JP" sz="1400" b="1" dirty="0" smtClean="0">
              <a:latin typeface="Meiryo UI" panose="020B0604030504040204" pitchFamily="50" charset="-128"/>
              <a:ea typeface="Meiryo UI" panose="020B0604030504040204" pitchFamily="50" charset="-128"/>
            </a:endParaRPr>
          </a:p>
        </p:txBody>
      </p:sp>
      <p:sp>
        <p:nvSpPr>
          <p:cNvPr id="73" name="円/楕円 72"/>
          <p:cNvSpPr/>
          <p:nvPr/>
        </p:nvSpPr>
        <p:spPr>
          <a:xfrm>
            <a:off x="5348102" y="1924955"/>
            <a:ext cx="808074" cy="331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7" name="テキスト ボックス 25"/>
          <p:cNvSpPr txBox="1">
            <a:spLocks noChangeArrowheads="1"/>
          </p:cNvSpPr>
          <p:nvPr/>
        </p:nvSpPr>
        <p:spPr bwMode="auto">
          <a:xfrm>
            <a:off x="8759785" y="5517812"/>
            <a:ext cx="636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390</a:t>
            </a:fld>
            <a:endParaRPr lang="ja-JP" altLang="en-US"/>
          </a:p>
        </p:txBody>
      </p:sp>
    </p:spTree>
    <p:extLst>
      <p:ext uri="{BB962C8B-B14F-4D97-AF65-F5344CB8AC3E}">
        <p14:creationId xmlns:p14="http://schemas.microsoft.com/office/powerpoint/2010/main" val="2500835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32141" y="5317951"/>
            <a:ext cx="4098106" cy="719034"/>
          </a:xfrm>
          <a:prstGeom prst="rect">
            <a:avLst/>
          </a:prstGeom>
        </p:spPr>
        <p:txBody>
          <a:bodyPr wrap="square" lIns="36000" tIns="36000" rIns="36000" bIns="36000">
            <a:spAutoFit/>
          </a:bodyPr>
          <a:lstStyle/>
          <a:p>
            <a:pPr marL="99695"/>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それぞれに府市の元研究所の技術が融合していかされている</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9695"/>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9695"/>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①旧府研究所の技術：固体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電解質シートの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9695"/>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②旧市研究所の技術：電極</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複合体シートの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40493" y="76562"/>
            <a:ext cx="812273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＜③公設試験研究</a:t>
            </a:r>
            <a:r>
              <a:rPr lang="ja-JP" altLang="en-US" sz="1400" dirty="0">
                <a:latin typeface="Meiryo UI" panose="020B0604030504040204" pitchFamily="50" charset="-128"/>
                <a:ea typeface="Meiryo UI" panose="020B0604030504040204" pitchFamily="50" charset="-128"/>
              </a:rPr>
              <a:t>所</a:t>
            </a:r>
            <a:r>
              <a:rPr lang="ja-JP" altLang="en-US" sz="1400" dirty="0" smtClean="0">
                <a:latin typeface="Meiryo UI" panose="020B0604030504040204" pitchFamily="50" charset="-128"/>
                <a:ea typeface="Meiryo UI" panose="020B0604030504040204" pitchFamily="50" charset="-128"/>
              </a:rPr>
              <a:t>／統合効果＞</a:t>
            </a:r>
            <a:endParaRPr lang="ja-JP" altLang="en-US"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810008" y="4205215"/>
            <a:ext cx="3942373" cy="719034"/>
          </a:xfrm>
          <a:prstGeom prst="rect">
            <a:avLst/>
          </a:prstGeom>
          <a:ln>
            <a:solidFill>
              <a:schemeClr val="tx1"/>
            </a:solidFill>
          </a:ln>
        </p:spPr>
        <p:txBody>
          <a:bodyPr wrap="square" lIns="36000" tIns="36000" rIns="36000" bIns="3600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＜現時点</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の研究</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　いずれも特許出願中</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①固定電解シート：電解質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の薄さ</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5μm</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大きさ</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8cm</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角まで</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対応可</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②電極</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複合体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シート：正</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・負極シートの抵抗を</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4629546" y="1412776"/>
            <a:ext cx="4211991" cy="87074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次世代電池として最も注目されている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全固体</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早期実用化するための研究開発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プロジェクト（「全固体リチウムイオン電池の研究開発プロジェクト」）を、大阪産業技術が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NEDO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・産業技術総合開発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機構）から受託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4790943" y="2290585"/>
            <a:ext cx="3961438" cy="1519253"/>
          </a:xfrm>
          <a:prstGeom prst="rect">
            <a:avLst/>
          </a:prstGeom>
          <a:ln>
            <a:solidFill>
              <a:schemeClr val="bg1">
                <a:lumMod val="65000"/>
              </a:schemeClr>
            </a:solidFill>
            <a:prstDash val="sysDot"/>
          </a:ln>
        </p:spPr>
        <p:txBody>
          <a:bodyPr wrap="square" lIns="36000" tIns="36000" rIns="36000" bIns="36000">
            <a:spAutoFit/>
          </a:bodyPr>
          <a:lstStyle/>
          <a:p>
            <a:r>
              <a:rPr lang="ja-JP" altLang="en-US" sz="1200" b="1" dirty="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NEDO</a:t>
            </a:r>
            <a:r>
              <a:rPr lang="ja-JP" altLang="en-US" sz="1200" b="1" dirty="0" smtClean="0">
                <a:latin typeface="Meiryo UI" panose="020B0604030504040204" pitchFamily="50" charset="-128"/>
                <a:ea typeface="Meiryo UI" panose="020B0604030504040204" pitchFamily="50" charset="-128"/>
              </a:rPr>
              <a:t>プロジェクトの委託先</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600" b="1" u="sng"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b="1" u="sng" dirty="0" smtClean="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地独）大阪産業技術</a:t>
            </a:r>
            <a:r>
              <a:rPr lang="ja-JP" altLang="en-US" sz="1100" b="1" u="sng" dirty="0" smtClean="0">
                <a:latin typeface="Meiryo UI" panose="020B0604030504040204" pitchFamily="50" charset="-128"/>
                <a:ea typeface="Meiryo UI" panose="020B0604030504040204" pitchFamily="50" charset="-128"/>
              </a:rPr>
              <a:t>研究所 </a:t>
            </a:r>
            <a:r>
              <a:rPr lang="en-US" altLang="ja-JP" sz="1100" b="1" u="sng"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技術</a:t>
            </a:r>
            <a:r>
              <a:rPr lang="ja-JP" altLang="en-US" sz="1000" dirty="0">
                <a:latin typeface="Meiryo UI" panose="020B0604030504040204" pitchFamily="50" charset="-128"/>
                <a:ea typeface="Meiryo UI" panose="020B0604030504040204" pitchFamily="50" charset="-128"/>
              </a:rPr>
              <a:t>研究組合リチウムイオン電池材料評価研究</a:t>
            </a:r>
            <a:r>
              <a:rPr lang="ja-JP" altLang="en-US" sz="1000" dirty="0" smtClean="0">
                <a:latin typeface="Meiryo UI" panose="020B0604030504040204" pitchFamily="50" charset="-128"/>
                <a:ea typeface="Meiryo UI" panose="020B0604030504040204" pitchFamily="50" charset="-128"/>
              </a:rPr>
              <a:t>センター</a:t>
            </a:r>
            <a:endParaRPr lang="en-US" altLang="ja-JP" sz="10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国研）産業技術総合</a:t>
            </a:r>
            <a:r>
              <a:rPr lang="ja-JP" altLang="en-US" sz="1100" dirty="0" smtClean="0">
                <a:latin typeface="Meiryo UI" panose="020B0604030504040204" pitchFamily="50" charset="-128"/>
                <a:ea typeface="Meiryo UI" panose="020B0604030504040204" pitchFamily="50" charset="-128"/>
              </a:rPr>
              <a:t>研究所</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国研）物質・材料研究</a:t>
            </a:r>
            <a:r>
              <a:rPr lang="ja-JP" altLang="en-US" sz="1100" dirty="0" smtClean="0">
                <a:latin typeface="Meiryo UI" panose="020B0604030504040204" pitchFamily="50" charset="-128"/>
                <a:ea typeface="Meiryo UI" panose="020B0604030504040204" pitchFamily="50" charset="-128"/>
              </a:rPr>
              <a:t>機構</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国研）理化学研究所</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大阪府立大学等の９大学</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（一財）日本自動車</a:t>
            </a:r>
            <a:r>
              <a:rPr lang="ja-JP" altLang="en-US" sz="1100" dirty="0" smtClean="0">
                <a:latin typeface="Meiryo UI" panose="020B0604030504040204" pitchFamily="50" charset="-128"/>
                <a:ea typeface="Meiryo UI" panose="020B0604030504040204" pitchFamily="50" charset="-128"/>
              </a:rPr>
              <a:t>研究所</a:t>
            </a:r>
            <a:endParaRPr lang="ja-JP" altLang="en-US" sz="1100" dirty="0">
              <a:latin typeface="Meiryo UI" panose="020B0604030504040204" pitchFamily="50" charset="-128"/>
              <a:ea typeface="Meiryo UI" panose="020B0604030504040204" pitchFamily="50" charset="-128"/>
            </a:endParaRPr>
          </a:p>
        </p:txBody>
      </p:sp>
      <p:sp>
        <p:nvSpPr>
          <p:cNvPr id="86" name="正方形/長方形 85"/>
          <p:cNvSpPr/>
          <p:nvPr/>
        </p:nvSpPr>
        <p:spPr>
          <a:xfrm>
            <a:off x="4624397" y="6276569"/>
            <a:ext cx="4282244" cy="534368"/>
          </a:xfrm>
          <a:prstGeom prst="rect">
            <a:avLst/>
          </a:prstGeom>
        </p:spPr>
        <p:txBody>
          <a:bodyPr wrap="square" lIns="36000" tIns="36000" rIns="36000" bIns="36000">
            <a:spAutoFit/>
          </a:body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全固体電池</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・従来液体であった電解質を個体にする電池。次世代自動車、情報通信機器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・オフィスの定置用バッテリーなど、多くの用途での使用が見込まれる。</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二等辺三角形 86"/>
          <p:cNvSpPr/>
          <p:nvPr/>
        </p:nvSpPr>
        <p:spPr>
          <a:xfrm rot="10800000">
            <a:off x="5161195" y="3907209"/>
            <a:ext cx="3240000"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534895" y="692697"/>
            <a:ext cx="4461899" cy="5508000"/>
          </a:xfrm>
          <a:prstGeom prst="roundRect">
            <a:avLst>
              <a:gd name="adj" fmla="val 5031"/>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4789" y="610997"/>
            <a:ext cx="381642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５</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統合によるこれまでの効果</a:t>
            </a:r>
            <a:endParaRPr lang="en-US" altLang="ja-JP" sz="1400" b="1" dirty="0" smtClean="0">
              <a:latin typeface="Meiryo UI" panose="020B0604030504040204" pitchFamily="50" charset="-128"/>
              <a:ea typeface="Meiryo UI" panose="020B0604030504040204" pitchFamily="50" charset="-128"/>
            </a:endParaRPr>
          </a:p>
        </p:txBody>
      </p:sp>
      <p:sp>
        <p:nvSpPr>
          <p:cNvPr id="19" name="二等辺三角形 18"/>
          <p:cNvSpPr/>
          <p:nvPr/>
        </p:nvSpPr>
        <p:spPr>
          <a:xfrm>
            <a:off x="5161194" y="5026055"/>
            <a:ext cx="3240000"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20259" y="600365"/>
            <a:ext cx="4121870" cy="800219"/>
          </a:xfrm>
          <a:prstGeom prst="rect">
            <a:avLst/>
          </a:prstGeom>
          <a:solidFill>
            <a:schemeClr val="accent1">
              <a:lumMod val="20000"/>
              <a:lumOff val="80000"/>
            </a:schemeClr>
          </a:solidFill>
        </p:spPr>
        <p:txBody>
          <a:bodyPr wrap="square">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■両研究所の技術融合により生まれた成果■</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電解質に固体材料を用いたシート型全固体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研究開発の受託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7524328" y="2986094"/>
            <a:ext cx="1382313" cy="915439"/>
          </a:xfrm>
          <a:prstGeom prst="rect">
            <a:avLst/>
          </a:prstGeom>
        </p:spPr>
      </p:pic>
      <p:sp>
        <p:nvSpPr>
          <p:cNvPr id="23" name="テキスト ボックス 22"/>
          <p:cNvSpPr txBox="1"/>
          <p:nvPr/>
        </p:nvSpPr>
        <p:spPr>
          <a:xfrm>
            <a:off x="240493" y="983705"/>
            <a:ext cx="3915330" cy="969496"/>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ワンストップ化</a:t>
            </a:r>
            <a:endParaRPr lang="en-US" altLang="ja-JP" sz="1200" b="1" dirty="0" smtClean="0">
              <a:latin typeface="Meiryo UI" panose="020B0604030504040204" pitchFamily="50" charset="-128"/>
              <a:ea typeface="Meiryo UI" panose="020B0604030504040204" pitchFamily="50" charset="-128"/>
            </a:endParaRPr>
          </a:p>
          <a:p>
            <a:endParaRPr lang="en-US" altLang="ja-JP" sz="9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ホームページが一元化され、相談窓口、セミナー等のイベント案内、技術紹介などがワンストップ化され、ユーザーの利便性が向上。</a:t>
            </a:r>
            <a:endParaRPr lang="en-US" altLang="ja-JP" sz="12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4"/>
          <a:srcRect l="12201" t="16384" r="13776" b="5178"/>
          <a:stretch/>
        </p:blipFill>
        <p:spPr>
          <a:xfrm>
            <a:off x="278722" y="2057721"/>
            <a:ext cx="3925941" cy="2338859"/>
          </a:xfrm>
          <a:prstGeom prst="rect">
            <a:avLst/>
          </a:prstGeom>
        </p:spPr>
      </p:pic>
      <p:sp>
        <p:nvSpPr>
          <p:cNvPr id="21" name="テキスト ボックス 17"/>
          <p:cNvSpPr txBox="1"/>
          <p:nvPr/>
        </p:nvSpPr>
        <p:spPr>
          <a:xfrm>
            <a:off x="295073" y="4662239"/>
            <a:ext cx="3816424"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Meiryo UI" panose="020B0604030504040204" pitchFamily="50" charset="-128"/>
                <a:ea typeface="Meiryo UI" panose="020B0604030504040204" pitchFamily="50" charset="-128"/>
              </a:rPr>
              <a:t>②</a:t>
            </a:r>
            <a:r>
              <a:rPr lang="ja-JP" altLang="en-US" sz="1200" b="1" dirty="0" smtClean="0">
                <a:latin typeface="Meiryo UI" panose="020B0604030504040204" pitchFamily="50" charset="-128"/>
                <a:ea typeface="Meiryo UI" panose="020B0604030504040204" pitchFamily="50" charset="-128"/>
              </a:rPr>
              <a:t>機能強化</a:t>
            </a:r>
            <a:endParaRPr lang="en-US" altLang="ja-JP" sz="1200" b="1"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森之宮</a:t>
            </a:r>
            <a:r>
              <a:rPr lang="ja-JP" altLang="en-US" sz="1200" dirty="0">
                <a:latin typeface="Meiryo UI" panose="020B0604030504040204" pitchFamily="50" charset="-128"/>
                <a:ea typeface="Meiryo UI" panose="020B0604030504040204" pitchFamily="50" charset="-128"/>
              </a:rPr>
              <a:t>センターにおけるＬＥＤ電球評価試験</a:t>
            </a:r>
            <a:r>
              <a:rPr lang="ja-JP" altLang="en-US" sz="1200" dirty="0" smtClean="0">
                <a:latin typeface="Meiryo UI" panose="020B0604030504040204" pitchFamily="50" charset="-128"/>
                <a:ea typeface="Meiryo UI" panose="020B0604030504040204" pitchFamily="50" charset="-128"/>
              </a:rPr>
              <a:t>の実施</a:t>
            </a:r>
            <a:r>
              <a:rPr lang="ja-JP" altLang="en-US" sz="1200" dirty="0">
                <a:latin typeface="Meiryo UI" panose="020B0604030504040204" pitchFamily="50" charset="-128"/>
                <a:ea typeface="Meiryo UI" panose="020B0604030504040204" pitchFamily="50" charset="-128"/>
              </a:rPr>
              <a:t>や和泉センター内における電波暗室の</a:t>
            </a:r>
            <a:r>
              <a:rPr lang="ja-JP" altLang="en-US" sz="1200" dirty="0" smtClean="0">
                <a:latin typeface="Meiryo UI" panose="020B0604030504040204" pitchFamily="50" charset="-128"/>
                <a:ea typeface="Meiryo UI" panose="020B0604030504040204" pitchFamily="50" charset="-128"/>
              </a:rPr>
              <a:t>整備</a:t>
            </a:r>
          </a:p>
          <a:p>
            <a:endParaRPr lang="en-US" altLang="ja-JP" sz="1200" dirty="0" smtClean="0">
              <a:latin typeface="Meiryo UI" panose="020B0604030504040204" pitchFamily="50" charset="-128"/>
              <a:ea typeface="Meiryo UI" panose="020B0604030504040204" pitchFamily="50" charset="-128"/>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146" y="5581838"/>
            <a:ext cx="1576806" cy="108752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8598" y="5582160"/>
            <a:ext cx="1575025" cy="1087200"/>
          </a:xfrm>
          <a:prstGeom prst="rect">
            <a:avLst/>
          </a:prstGeom>
          <a:ln>
            <a:noFill/>
          </a:ln>
          <a:effectLst>
            <a:outerShdw blurRad="54991" dist="17780" dir="5400000" algn="tl" rotWithShape="0">
              <a:srgbClr val="000000">
                <a:alpha val="40000"/>
              </a:srgbClr>
            </a:outerShdw>
          </a:effectLst>
          <a:scene3d>
            <a:camera prst="orthographicFront"/>
            <a:lightRig rig="threePt" dir="t">
              <a:rot lat="0" lon="0" rev="7200000"/>
            </a:lightRig>
          </a:scene3d>
          <a:sp3d>
            <a:bevelT w="25400" h="19050"/>
          </a:sp3d>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391</a:t>
            </a:fld>
            <a:endParaRPr lang="ja-JP" altLang="en-US"/>
          </a:p>
        </p:txBody>
      </p:sp>
    </p:spTree>
    <p:extLst>
      <p:ext uri="{BB962C8B-B14F-4D97-AF65-F5344CB8AC3E}">
        <p14:creationId xmlns:p14="http://schemas.microsoft.com/office/powerpoint/2010/main" val="2975009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6135684" y="1021315"/>
            <a:ext cx="2520280" cy="396000"/>
          </a:xfrm>
          <a:prstGeom prst="rightArrow">
            <a:avLst>
              <a:gd name="adj1" fmla="val 69514"/>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40493" y="76562"/>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＜④特別支援学校＞</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41180"/>
            <a:ext cx="4060171"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■背景と期待された効果</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9377" y="1057659"/>
            <a:ext cx="3938298" cy="1169551"/>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＜改革前の課題認識＞</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大阪市内の特別支援学校は、市立が</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校、府立</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校存在していた。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市</a:t>
            </a:r>
            <a:r>
              <a:rPr lang="ja-JP" altLang="en-US" sz="1400" dirty="0">
                <a:latin typeface="Meiryo UI" panose="020B0604030504040204" pitchFamily="50" charset="-128"/>
                <a:ea typeface="Meiryo UI" panose="020B0604030504040204" pitchFamily="50" charset="-128"/>
              </a:rPr>
              <a:t>内</a:t>
            </a:r>
            <a:r>
              <a:rPr kumimoji="1" lang="ja-JP" altLang="en-US" sz="1400" dirty="0" smtClean="0">
                <a:latin typeface="Meiryo UI" panose="020B0604030504040204" pitchFamily="50" charset="-128"/>
                <a:ea typeface="Meiryo UI" panose="020B0604030504040204" pitchFamily="50" charset="-128"/>
              </a:rPr>
              <a:t>の特別支援学校を、大阪府が一元的に管理することで、次の効果が期待された。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462388" y="2441380"/>
            <a:ext cx="3672408" cy="98077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通学区域の柔軟な設定</a:t>
            </a:r>
          </a:p>
          <a:p>
            <a:r>
              <a:rPr lang="ja-JP" altLang="en-US" sz="1400" dirty="0" smtClean="0">
                <a:solidFill>
                  <a:schemeClr val="tx1"/>
                </a:solidFill>
                <a:latin typeface="Meiryo UI" panose="020B0604030504040204" pitchFamily="50" charset="-128"/>
                <a:ea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rPr>
              <a:t>　府内在住生徒に対する教育環境の統一化</a:t>
            </a:r>
          </a:p>
          <a:p>
            <a:r>
              <a:rPr lang="ja-JP" altLang="en-US" sz="1400" dirty="0" smtClean="0">
                <a:solidFill>
                  <a:schemeClr val="tx1"/>
                </a:solidFill>
                <a:latin typeface="Meiryo UI" panose="020B0604030504040204" pitchFamily="50" charset="-128"/>
                <a:ea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rPr>
              <a:t>　教員の幅広い人事交流</a:t>
            </a:r>
          </a:p>
        </p:txBody>
      </p:sp>
      <p:sp>
        <p:nvSpPr>
          <p:cNvPr id="14" name="テキスト ボックス 13"/>
          <p:cNvSpPr txBox="1"/>
          <p:nvPr/>
        </p:nvSpPr>
        <p:spPr>
          <a:xfrm>
            <a:off x="4688293" y="641180"/>
            <a:ext cx="4204187"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■これまでの取組みと</a:t>
            </a:r>
            <a:r>
              <a:rPr lang="ja-JP" altLang="en-US" dirty="0" smtClean="0">
                <a:latin typeface="Meiryo UI" panose="020B0604030504040204" pitchFamily="50" charset="-128"/>
                <a:ea typeface="Meiryo UI" panose="020B0604030504040204" pitchFamily="50" charset="-128"/>
              </a:rPr>
              <a:t>現在の状況</a:t>
            </a:r>
            <a:endParaRPr kumimoji="1" lang="ja-JP" altLang="en-US"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4688293" y="1708213"/>
          <a:ext cx="2625407" cy="1371600"/>
        </p:xfrm>
        <a:graphic>
          <a:graphicData uri="http://schemas.openxmlformats.org/drawingml/2006/table">
            <a:tbl>
              <a:tblPr firstRow="1" bandRow="1">
                <a:tableStyleId>{5940675A-B579-460E-94D1-54222C63F5DA}</a:tableStyleId>
              </a:tblPr>
              <a:tblGrid>
                <a:gridCol w="675005">
                  <a:extLst>
                    <a:ext uri="{9D8B030D-6E8A-4147-A177-3AD203B41FA5}">
                      <a16:colId xmlns:a16="http://schemas.microsoft.com/office/drawing/2014/main" xmlns="" val="20000"/>
                    </a:ext>
                  </a:extLst>
                </a:gridCol>
                <a:gridCol w="628967">
                  <a:extLst>
                    <a:ext uri="{9D8B030D-6E8A-4147-A177-3AD203B41FA5}">
                      <a16:colId xmlns:a16="http://schemas.microsoft.com/office/drawing/2014/main" xmlns="" val="20001"/>
                    </a:ext>
                  </a:extLst>
                </a:gridCol>
                <a:gridCol w="692468">
                  <a:extLst>
                    <a:ext uri="{9D8B030D-6E8A-4147-A177-3AD203B41FA5}">
                      <a16:colId xmlns:a16="http://schemas.microsoft.com/office/drawing/2014/main" xmlns="" val="20002"/>
                    </a:ext>
                  </a:extLst>
                </a:gridCol>
                <a:gridCol w="628967">
                  <a:extLst>
                    <a:ext uri="{9D8B030D-6E8A-4147-A177-3AD203B41FA5}">
                      <a16:colId xmlns:a16="http://schemas.microsoft.com/office/drawing/2014/main" xmlns="" val="20003"/>
                    </a:ext>
                  </a:extLst>
                </a:gridCol>
              </a:tblGrid>
              <a:tr h="193715">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府立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0"/>
                  </a:ext>
                </a:extLst>
              </a:tr>
              <a:tr h="193715">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内市内</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学校数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34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2"/>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生徒数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6,391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326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2,254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3"/>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教員数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3,695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261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1,253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18" name="表 17"/>
          <p:cNvGraphicFramePr>
            <a:graphicFrameLocks noGrp="1"/>
          </p:cNvGraphicFramePr>
          <p:nvPr>
            <p:extLst/>
          </p:nvPr>
        </p:nvGraphicFramePr>
        <p:xfrm>
          <a:off x="7596336" y="1699067"/>
          <a:ext cx="1362711" cy="1371600"/>
        </p:xfrm>
        <a:graphic>
          <a:graphicData uri="http://schemas.openxmlformats.org/drawingml/2006/table">
            <a:tbl>
              <a:tblPr firstRow="1" bandRow="1">
                <a:tableStyleId>{5940675A-B579-460E-94D1-54222C63F5DA}</a:tableStyleId>
              </a:tblPr>
              <a:tblGrid>
                <a:gridCol w="670243">
                  <a:extLst>
                    <a:ext uri="{9D8B030D-6E8A-4147-A177-3AD203B41FA5}">
                      <a16:colId xmlns:a16="http://schemas.microsoft.com/office/drawing/2014/main" xmlns="" val="20000"/>
                    </a:ext>
                  </a:extLst>
                </a:gridCol>
                <a:gridCol w="692468">
                  <a:extLst>
                    <a:ext uri="{9D8B030D-6E8A-4147-A177-3AD203B41FA5}">
                      <a16:colId xmlns:a16="http://schemas.microsoft.com/office/drawing/2014/main" xmlns="" val="20001"/>
                    </a:ext>
                  </a:extLst>
                </a:gridCol>
              </a:tblGrid>
              <a:tr h="193715">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府立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193715">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内市内</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xmlns="" val="10001"/>
                  </a:ext>
                </a:extLst>
              </a:tr>
              <a:tr h="193715">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xmlns="" val="10002"/>
                  </a:ext>
                </a:extLst>
              </a:tr>
              <a:tr h="193715">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8,814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2,621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xmlns="" val="10003"/>
                  </a:ext>
                </a:extLst>
              </a:tr>
              <a:tr h="193715">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5,105</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rPr>
                        <a:t>1,561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xmlns="" val="10004"/>
                  </a:ext>
                </a:extLst>
              </a:tr>
            </a:tbl>
          </a:graphicData>
        </a:graphic>
      </p:graphicFrame>
      <p:sp>
        <p:nvSpPr>
          <p:cNvPr id="19" name="テキスト ボックス 18"/>
          <p:cNvSpPr txBox="1"/>
          <p:nvPr/>
        </p:nvSpPr>
        <p:spPr>
          <a:xfrm>
            <a:off x="6181934" y="1119166"/>
            <a:ext cx="235032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市立</a:t>
            </a:r>
            <a:r>
              <a:rPr lang="ja-JP" altLang="en-US" sz="1100" dirty="0">
                <a:latin typeface="Meiryo UI" panose="020B0604030504040204" pitchFamily="50" charset="-128"/>
                <a:ea typeface="Meiryo UI" panose="020B0604030504040204" pitchFamily="50" charset="-128"/>
              </a:rPr>
              <a:t>特別</a:t>
            </a:r>
            <a:r>
              <a:rPr lang="ja-JP" altLang="en-US" sz="1100" dirty="0" smtClean="0">
                <a:latin typeface="Meiryo UI" panose="020B0604030504040204" pitchFamily="50" charset="-128"/>
                <a:ea typeface="Meiryo UI" panose="020B0604030504040204" pitchFamily="50" charset="-128"/>
              </a:rPr>
              <a:t>支援学校を全て府立へ移管</a:t>
            </a:r>
            <a:endParaRPr kumimoji="1" lang="ja-JP" altLang="en-US" sz="1100" dirty="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flipH="1">
            <a:off x="6562466" y="2117951"/>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130320" y="1410821"/>
            <a:ext cx="175881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統合前</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2015.5.1</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85578" y="1410821"/>
            <a:ext cx="175881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統合</a:t>
            </a:r>
            <a:r>
              <a:rPr lang="ja-JP" altLang="en-US" sz="1200" b="1" dirty="0">
                <a:latin typeface="Meiryo UI" panose="020B0604030504040204" pitchFamily="50" charset="-128"/>
                <a:ea typeface="Meiryo UI" panose="020B0604030504040204" pitchFamily="50" charset="-128"/>
              </a:rPr>
              <a:t>後</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2016.5.1</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7570578" y="1695334"/>
            <a:ext cx="1404000" cy="13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 name="図 22"/>
          <p:cNvPicPr>
            <a:picLocks noChangeAspect="1"/>
          </p:cNvPicPr>
          <p:nvPr/>
        </p:nvPicPr>
        <p:blipFill>
          <a:blip r:embed="rId2"/>
          <a:stretch>
            <a:fillRect/>
          </a:stretch>
        </p:blipFill>
        <p:spPr>
          <a:xfrm>
            <a:off x="110447" y="3645024"/>
            <a:ext cx="2968521" cy="3036193"/>
          </a:xfrm>
          <a:prstGeom prst="rect">
            <a:avLst/>
          </a:prstGeom>
        </p:spPr>
      </p:pic>
      <p:sp>
        <p:nvSpPr>
          <p:cNvPr id="6" name="テキスト ボックス 5"/>
          <p:cNvSpPr txBox="1"/>
          <p:nvPr/>
        </p:nvSpPr>
        <p:spPr>
          <a:xfrm>
            <a:off x="2149230" y="6319658"/>
            <a:ext cx="420597" cy="349702"/>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東住吉</a:t>
            </a:r>
            <a:endParaRPr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366395" y="4021784"/>
            <a:ext cx="462275"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視覚</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083713" y="5018616"/>
            <a:ext cx="486114" cy="211203"/>
          </a:xfrm>
          <a:prstGeom prst="rect">
            <a:avLst/>
          </a:prstGeom>
          <a:noFill/>
        </p:spPr>
        <p:txBody>
          <a:bodyPr wrap="square" lIns="36000" tIns="36000" rIns="36000" bIns="3600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聴覚</a:t>
            </a:r>
            <a:endParaRPr kumimoji="1" lang="ja-JP" altLang="en-US" sz="9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474408" y="4180718"/>
            <a:ext cx="498262"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■思斉</a:t>
            </a:r>
            <a:endParaRPr kumimoji="1" lang="ja-JP" altLang="en-US"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596993" y="5329355"/>
            <a:ext cx="625401" cy="349702"/>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■難波</a:t>
            </a:r>
            <a:r>
              <a:rPr kumimoji="1"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なにわ高等</a:t>
            </a:r>
            <a:endParaRPr kumimoji="1" lang="ja-JP" altLang="en-US" sz="9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533814" y="5505453"/>
            <a:ext cx="438856"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■生野</a:t>
            </a:r>
            <a:endParaRPr kumimoji="1" lang="ja-JP" altLang="en-US" sz="9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204113" y="6018552"/>
            <a:ext cx="542273"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■住之江</a:t>
            </a:r>
            <a:endParaRPr lang="ja-JP" altLang="en-US" sz="9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70433" y="4370505"/>
            <a:ext cx="468699" cy="211203"/>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★光</a:t>
            </a:r>
            <a:r>
              <a:rPr kumimoji="1" lang="ja-JP" altLang="en-US" sz="900" dirty="0" smtClean="0">
                <a:latin typeface="Meiryo UI" panose="020B0604030504040204" pitchFamily="50" charset="-128"/>
                <a:ea typeface="Meiryo UI" panose="020B0604030504040204" pitchFamily="50" charset="-128"/>
              </a:rPr>
              <a:t>陽</a:t>
            </a:r>
            <a:endParaRPr kumimoji="1" lang="ja-JP" altLang="en-US" sz="9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049215" y="4597502"/>
            <a:ext cx="547777"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★西淀川</a:t>
            </a:r>
            <a:endParaRPr kumimoji="1" lang="ja-JP" altLang="en-US" sz="9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828670" y="6249094"/>
            <a:ext cx="424136"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★平野</a:t>
            </a:r>
            <a:endParaRPr kumimoji="1" lang="ja-JP" altLang="en-US" sz="9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884339" y="4166671"/>
            <a:ext cx="537254"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■東淀川</a:t>
            </a:r>
            <a:endParaRPr kumimoji="1" lang="ja-JP" altLang="en-US" sz="900" dirty="0">
              <a:latin typeface="Meiryo UI" panose="020B0604030504040204" pitchFamily="50" charset="-128"/>
              <a:ea typeface="Meiryo UI" panose="020B0604030504040204" pitchFamily="50" charset="-128"/>
            </a:endParaRPr>
          </a:p>
        </p:txBody>
      </p:sp>
      <p:sp>
        <p:nvSpPr>
          <p:cNvPr id="45" name="正方形/長方形 44"/>
          <p:cNvSpPr/>
          <p:nvPr/>
        </p:nvSpPr>
        <p:spPr>
          <a:xfrm>
            <a:off x="3252806" y="3782535"/>
            <a:ext cx="1175178" cy="2011695"/>
          </a:xfrm>
          <a:prstGeom prst="rect">
            <a:avLst/>
          </a:prstGeom>
        </p:spPr>
        <p:txBody>
          <a:bodyPr wrap="square" lIns="36000" tIns="36000" rIns="36000" bIns="36000">
            <a:spAutoFit/>
          </a:bodyPr>
          <a:lstStyle/>
          <a:p>
            <a:pPr>
              <a:defRPr sz="1000"/>
            </a:pPr>
            <a:r>
              <a:rPr lang="ja-JP" altLang="en-US"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大阪市立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●視覚</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▲聴覚</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■知的</a:t>
            </a:r>
            <a:r>
              <a:rPr lang="ja-JP" altLang="en-US" sz="900" dirty="0" err="1" smtClean="0">
                <a:latin typeface="Meiryo UI" panose="020B0604030504040204" pitchFamily="50" charset="-128"/>
                <a:ea typeface="Meiryo UI" panose="020B0604030504040204" pitchFamily="50" charset="-128"/>
              </a:rPr>
              <a:t>障がい</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★肢体不自由</a:t>
            </a:r>
            <a:endParaRPr lang="en-US" altLang="ja-JP" sz="900" dirty="0" smtClean="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　（病弱含む）</a:t>
            </a:r>
            <a:endParaRPr lang="en-US" altLang="ja-JP" sz="900" dirty="0">
              <a:latin typeface="Meiryo UI" panose="020B0604030504040204" pitchFamily="50" charset="-128"/>
              <a:ea typeface="Meiryo UI" panose="020B0604030504040204" pitchFamily="50" charset="-128"/>
            </a:endParaRPr>
          </a:p>
          <a:p>
            <a:pPr>
              <a:defRPr sz="1000"/>
            </a:pPr>
            <a:endParaRPr lang="en-US" altLang="ja-JP" sz="900" dirty="0" smtClean="0">
              <a:latin typeface="Meiryo UI" panose="020B0604030504040204" pitchFamily="50" charset="-128"/>
              <a:ea typeface="Meiryo UI" panose="020B0604030504040204" pitchFamily="50" charset="-128"/>
            </a:endParaRPr>
          </a:p>
          <a:p>
            <a:pPr>
              <a:defRPr sz="1000"/>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○視覚</a:t>
            </a:r>
            <a:endParaRPr lang="en-US" altLang="ja-JP" sz="900" dirty="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△聴覚</a:t>
            </a:r>
            <a:endParaRPr lang="en-US" altLang="ja-JP" sz="900" dirty="0">
              <a:latin typeface="Meiryo UI" panose="020B0604030504040204" pitchFamily="50" charset="-128"/>
              <a:ea typeface="Meiryo UI" panose="020B0604030504040204" pitchFamily="50" charset="-128"/>
            </a:endParaRPr>
          </a:p>
          <a:p>
            <a:pPr>
              <a:defRPr sz="1000"/>
            </a:pPr>
            <a:r>
              <a:rPr lang="ja-JP" altLang="en-US" sz="900" dirty="0" smtClean="0">
                <a:latin typeface="Meiryo UI" panose="020B0604030504040204" pitchFamily="50" charset="-128"/>
                <a:ea typeface="Meiryo UI" panose="020B0604030504040204" pitchFamily="50" charset="-128"/>
              </a:rPr>
              <a:t>☆肢体不自由</a:t>
            </a:r>
            <a:endParaRPr lang="en-US" altLang="ja-JP" sz="900" dirty="0" smtClean="0">
              <a:latin typeface="Meiryo UI" panose="020B0604030504040204" pitchFamily="50" charset="-128"/>
              <a:ea typeface="Meiryo UI" panose="020B0604030504040204" pitchFamily="50" charset="-128"/>
            </a:endParaRPr>
          </a:p>
          <a:p>
            <a:pPr>
              <a:defRPr sz="1000"/>
            </a:pPr>
            <a:endParaRPr lang="en-US" altLang="ja-JP" sz="900" dirty="0">
              <a:latin typeface="Meiryo UI" panose="020B0604030504040204" pitchFamily="50" charset="-128"/>
              <a:ea typeface="Meiryo UI" panose="020B0604030504040204" pitchFamily="50" charset="-128"/>
            </a:endParaRPr>
          </a:p>
          <a:p>
            <a:pPr>
              <a:defRPr sz="1000"/>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国立</a:t>
            </a:r>
            <a:r>
              <a:rPr lang="en-US" altLang="ja-JP" sz="900" dirty="0" smtClean="0">
                <a:latin typeface="Meiryo UI" panose="020B0604030504040204" pitchFamily="50" charset="-128"/>
                <a:ea typeface="Meiryo UI" panose="020B0604030504040204" pitchFamily="50" charset="-128"/>
              </a:rPr>
              <a:t>】</a:t>
            </a:r>
          </a:p>
          <a:p>
            <a:pPr>
              <a:defRPr sz="1000"/>
            </a:pPr>
            <a:r>
              <a:rPr lang="ja-JP" altLang="en-US" sz="900" dirty="0" smtClean="0">
                <a:latin typeface="Meiryo UI" panose="020B0604030504040204" pitchFamily="50" charset="-128"/>
                <a:ea typeface="Meiryo UI" panose="020B0604030504040204" pitchFamily="50" charset="-128"/>
              </a:rPr>
              <a:t>□知的</a:t>
            </a:r>
            <a:r>
              <a:rPr lang="ja-JP" altLang="en-US" sz="900" dirty="0" err="1" smtClean="0">
                <a:latin typeface="Meiryo UI" panose="020B0604030504040204" pitchFamily="50" charset="-128"/>
                <a:ea typeface="Meiryo UI" panose="020B0604030504040204" pitchFamily="50" charset="-128"/>
              </a:rPr>
              <a:t>障がい</a:t>
            </a:r>
            <a:endParaRPr lang="en-US" altLang="ja-JP" sz="9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645072" y="4501568"/>
            <a:ext cx="547777"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☆中津</a:t>
            </a:r>
            <a:endParaRPr kumimoji="1" lang="ja-JP" altLang="en-US" sz="9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705380" y="6354695"/>
            <a:ext cx="331256" cy="349702"/>
          </a:xfrm>
          <a:prstGeom prst="rect">
            <a:avLst/>
          </a:prstGeom>
          <a:noFill/>
        </p:spPr>
        <p:txBody>
          <a:bodyPr wrap="squar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視覚</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266970" y="5354415"/>
            <a:ext cx="720000"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△生野聴覚</a:t>
            </a:r>
            <a:endParaRPr kumimoji="1" lang="ja-JP" altLang="en-US" sz="9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289183" y="6021288"/>
            <a:ext cx="1058681" cy="349702"/>
          </a:xfrm>
          <a:prstGeom prst="rect">
            <a:avLst/>
          </a:prstGeom>
          <a:noFill/>
        </p:spPr>
        <p:txBody>
          <a:bodyPr wrap="square" lIns="36000" tIns="36000" rIns="36000" bIns="36000" rtlCol="0">
            <a:spAutoFit/>
          </a:bodyPr>
          <a:lstStyle/>
          <a:p>
            <a:r>
              <a:rPr lang="ja-JP" altLang="en-US" sz="900" dirty="0">
                <a:latin typeface="Meiryo UI" panose="020B0604030504040204" pitchFamily="50" charset="-128"/>
                <a:ea typeface="Meiryo UI" panose="020B0604030504040204" pitchFamily="50" charset="-128"/>
              </a:rPr>
              <a:t>大阪教育大学付属</a:t>
            </a:r>
          </a:p>
          <a:p>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2067454" y="5218731"/>
            <a:ext cx="971678" cy="211203"/>
          </a:xfrm>
          <a:prstGeom prst="rect">
            <a:avLst/>
          </a:prstGeom>
          <a:noFill/>
        </p:spPr>
        <p:txBody>
          <a:bodyPr wrap="square" lIns="36000" tIns="36000" rIns="36000" bIns="36000" rtlCol="0">
            <a:spAutoFit/>
          </a:bodyPr>
          <a:lstStyle/>
          <a:p>
            <a:r>
              <a:rPr kumimoji="1" lang="ja-JP" altLang="en-US" sz="900" dirty="0" smtClean="0">
                <a:latin typeface="Meiryo UI" panose="020B0604030504040204" pitchFamily="50" charset="-128"/>
                <a:ea typeface="Meiryo UI" panose="020B0604030504040204" pitchFamily="50" charset="-128"/>
              </a:rPr>
              <a:t>☆堺・大手前分校</a:t>
            </a:r>
            <a:endParaRPr kumimoji="1" lang="ja-JP" altLang="en-US"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697421" y="3603267"/>
            <a:ext cx="1507774"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＜移管後の状況＞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4785554" y="3915259"/>
            <a:ext cx="2171727"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○幅広い</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人事異動</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4699909" y="4564866"/>
            <a:ext cx="3955358" cy="1600438"/>
          </a:xfrm>
          <a:prstGeom prst="rect">
            <a:avLst/>
          </a:prstGeom>
        </p:spPr>
        <p:txBody>
          <a:bodyPr wrap="square">
            <a:spAutoFit/>
          </a:bodyPr>
          <a:lstStyle/>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○府立学校として、共通の運営方針の下での取組み</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就労</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支援の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充実</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・知的</a:t>
            </a:r>
            <a:r>
              <a:rPr lang="ja-JP" altLang="en-US" sz="1400" kern="100" dirty="0" err="1">
                <a:latin typeface="Meiryo UI" panose="020B0604030504040204" pitchFamily="50" charset="-128"/>
                <a:ea typeface="Meiryo UI" panose="020B0604030504040204" pitchFamily="50" charset="-128"/>
                <a:cs typeface="Times New Roman" panose="02020603050405020304" pitchFamily="18" charset="0"/>
              </a:rPr>
              <a:t>障がい</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支援学校高等部の職業</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コースの設置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ICT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環境の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整備</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無線</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LAN</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の設置や文字情報システムの</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整備</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・事務処理のシステム化</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392</a:t>
            </a:fld>
            <a:endParaRPr lang="ja-JP" altLang="en-US"/>
          </a:p>
        </p:txBody>
      </p:sp>
    </p:spTree>
    <p:extLst>
      <p:ext uri="{BB962C8B-B14F-4D97-AF65-F5344CB8AC3E}">
        <p14:creationId xmlns:p14="http://schemas.microsoft.com/office/powerpoint/2010/main" val="1528666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68644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＜⑤消防学校＞</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6736" y="692696"/>
            <a:ext cx="4060171"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■背景と期待された効果</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376468" y="692696"/>
            <a:ext cx="4710125"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■これまでの取組みと</a:t>
            </a:r>
            <a:r>
              <a:rPr lang="ja-JP" altLang="en-US" dirty="0">
                <a:latin typeface="Meiryo UI" panose="020B0604030504040204" pitchFamily="50" charset="-128"/>
                <a:ea typeface="Meiryo UI" panose="020B0604030504040204" pitchFamily="50" charset="-128"/>
              </a:rPr>
              <a:t>現在の状況</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4891" y="1134495"/>
            <a:ext cx="3911045" cy="1815882"/>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規模の小さい市町村では、消防車両等の資機材面、消防員の人材面、設備投資等のコスト面で厳しい状況にあり、全国的に消防広域化の流れがある。</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rPr>
              <a:t>においても広域化の取組みを進めているところであるが、まずは人材面の強化を図るため、消防学校の組織統合（運用一元化）を目指す。</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4237" y="6551766"/>
            <a:ext cx="4169731"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出典：第</a:t>
            </a: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回大阪府市統合本部会議資料（</a:t>
            </a:r>
            <a:r>
              <a:rPr kumimoji="1" lang="en-US" altLang="ja-JP" sz="1100" dirty="0" smtClean="0">
                <a:latin typeface="Meiryo UI" panose="020B0604030504040204" pitchFamily="50" charset="-128"/>
                <a:ea typeface="Meiryo UI" panose="020B0604030504040204" pitchFamily="50" charset="-128"/>
              </a:rPr>
              <a:t>2012</a:t>
            </a:r>
            <a:r>
              <a:rPr kumimoji="1" lang="ja-JP" altLang="en-US" sz="1100" dirty="0" smtClean="0">
                <a:latin typeface="Meiryo UI" panose="020B0604030504040204" pitchFamily="50" charset="-128"/>
                <a:ea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日）</a:t>
            </a:r>
            <a:endParaRPr kumimoji="1" lang="ja-JP"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70336" y="1105580"/>
            <a:ext cx="4594152" cy="307777"/>
          </a:xfrm>
          <a:prstGeom prst="rect">
            <a:avLst/>
          </a:prstGeom>
          <a:noFill/>
          <a:ln>
            <a:solidFill>
              <a:schemeClr val="bg1">
                <a:lumMod val="75000"/>
              </a:schemeClr>
            </a:solidFill>
          </a:ln>
        </p:spPr>
        <p:txBody>
          <a:bodyPr wrap="square" rtlCol="0">
            <a:spAutoFit/>
          </a:bodyPr>
          <a:lstStyle/>
          <a:p>
            <a:pPr marL="285750" indent="-285750">
              <a:buFont typeface="Wingdings" panose="05000000000000000000" pitchFamily="2" charset="2"/>
              <a:buChar char="Ø"/>
            </a:pPr>
            <a:r>
              <a:rPr kumimoji="1" lang="en-US" altLang="ja-JP" sz="1400" b="1" dirty="0" smtClean="0">
                <a:latin typeface="Meiryo UI" panose="020B0604030504040204" pitchFamily="50" charset="-128"/>
                <a:ea typeface="Meiryo UI" panose="020B0604030504040204" pitchFamily="50" charset="-128"/>
              </a:rPr>
              <a:t>2014</a:t>
            </a:r>
            <a:r>
              <a:rPr lang="en-US" altLang="ja-JP"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4 </a:t>
            </a:r>
            <a:r>
              <a:rPr kumimoji="1" lang="ja-JP" altLang="en-US" sz="1400" b="1" dirty="0" smtClean="0">
                <a:latin typeface="Meiryo UI" panose="020B0604030504040204" pitchFamily="50" charset="-128"/>
                <a:ea typeface="Meiryo UI" panose="020B0604030504040204" pitchFamily="50" charset="-128"/>
              </a:rPr>
              <a:t>府立消防学校と市立消防学校を一体的運用</a:t>
            </a:r>
            <a:endParaRPr kumimoji="1" lang="en-US" altLang="ja-JP" sz="1400" b="1"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211952" y="3064379"/>
            <a:ext cx="1505540"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期待された効果</a:t>
            </a:r>
            <a:r>
              <a:rPr lang="en-US" altLang="ja-JP" sz="1400" dirty="0">
                <a:latin typeface="Meiryo UI" panose="020B0604030504040204" pitchFamily="50" charset="-128"/>
                <a:ea typeface="Meiryo UI" panose="020B0604030504040204" pitchFamily="50" charset="-128"/>
              </a:rPr>
              <a:t>】</a:t>
            </a:r>
          </a:p>
        </p:txBody>
      </p:sp>
      <p:sp>
        <p:nvSpPr>
          <p:cNvPr id="18" name="右矢印 17"/>
          <p:cNvSpPr/>
          <p:nvPr/>
        </p:nvSpPr>
        <p:spPr>
          <a:xfrm>
            <a:off x="7037666" y="2449012"/>
            <a:ext cx="169949" cy="1077016"/>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086797" y="1499248"/>
            <a:ext cx="2021707" cy="430887"/>
          </a:xfrm>
          <a:prstGeom prst="rect">
            <a:avLst/>
          </a:prstGeom>
          <a:noFill/>
          <a:ln>
            <a:noFill/>
          </a:ln>
        </p:spPr>
        <p:txBody>
          <a:bodyPr wrap="square" rtlCol="0">
            <a:spAutoFit/>
          </a:bodyPr>
          <a:lstStyle/>
          <a:p>
            <a:pPr marL="171450" indent="-171450">
              <a:buFont typeface="Wingdings" panose="05000000000000000000" pitchFamily="2" charset="2"/>
              <a:buChar char="ü"/>
            </a:pPr>
            <a:r>
              <a:rPr kumimoji="1" lang="ja-JP" altLang="en-US" sz="1100" b="1" dirty="0" smtClean="0">
                <a:latin typeface="Meiryo UI" panose="020B0604030504040204" pitchFamily="50" charset="-128"/>
                <a:ea typeface="Meiryo UI" panose="020B0604030504040204" pitchFamily="50" charset="-128"/>
              </a:rPr>
              <a:t>全消防署員に高い教育水準</a:t>
            </a:r>
            <a:endParaRPr kumimoji="1"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100" b="1" dirty="0" smtClean="0">
                <a:latin typeface="Meiryo UI" panose="020B0604030504040204" pitchFamily="50" charset="-128"/>
                <a:ea typeface="Meiryo UI" panose="020B0604030504040204" pitchFamily="50" charset="-128"/>
              </a:rPr>
              <a:t>機能分担で効率化</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4376468" y="1979263"/>
          <a:ext cx="4684611" cy="146304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xmlns="" val="20000"/>
                    </a:ext>
                  </a:extLst>
                </a:gridCol>
                <a:gridCol w="929005">
                  <a:extLst>
                    <a:ext uri="{9D8B030D-6E8A-4147-A177-3AD203B41FA5}">
                      <a16:colId xmlns:a16="http://schemas.microsoft.com/office/drawing/2014/main" xmlns="" val="20001"/>
                    </a:ext>
                  </a:extLst>
                </a:gridCol>
                <a:gridCol w="929005">
                  <a:extLst>
                    <a:ext uri="{9D8B030D-6E8A-4147-A177-3AD203B41FA5}">
                      <a16:colId xmlns:a16="http://schemas.microsoft.com/office/drawing/2014/main" xmlns="" val="20002"/>
                    </a:ext>
                  </a:extLst>
                </a:gridCol>
                <a:gridCol w="328930">
                  <a:extLst>
                    <a:ext uri="{9D8B030D-6E8A-4147-A177-3AD203B41FA5}">
                      <a16:colId xmlns:a16="http://schemas.microsoft.com/office/drawing/2014/main" xmlns="" val="20003"/>
                    </a:ext>
                  </a:extLst>
                </a:gridCol>
                <a:gridCol w="876198">
                  <a:extLst>
                    <a:ext uri="{9D8B030D-6E8A-4147-A177-3AD203B41FA5}">
                      <a16:colId xmlns:a16="http://schemas.microsoft.com/office/drawing/2014/main" xmlns="" val="20004"/>
                    </a:ext>
                  </a:extLst>
                </a:gridCol>
                <a:gridCol w="929005">
                  <a:extLst>
                    <a:ext uri="{9D8B030D-6E8A-4147-A177-3AD203B41FA5}">
                      <a16:colId xmlns:a16="http://schemas.microsoft.com/office/drawing/2014/main" xmlns="" val="20005"/>
                    </a:ext>
                  </a:extLst>
                </a:gridCol>
              </a:tblGrid>
              <a:tr h="219307">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それぞれで運用</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4">
                  <a:txBody>
                    <a:bodyPr/>
                    <a:lstStyle/>
                    <a:p>
                      <a:pPr algn="ctr"/>
                      <a:endParaRPr kumimoji="1" lang="ja-JP" altLang="en-US" sz="400" dirty="0">
                        <a:solidFill>
                          <a:schemeClr val="tx1"/>
                        </a:solidFill>
                        <a:latin typeface="Meiryo UI" panose="020B0604030504040204" pitchFamily="50" charset="-128"/>
                        <a:ea typeface="Meiryo UI" panose="020B0604030504040204" pitchFamily="50" charset="-128"/>
                      </a:endParaRPr>
                    </a:p>
                  </a:txBody>
                  <a:tcPr>
                    <a:lnT w="12700" cmpd="sng">
                      <a:noFill/>
                    </a:lnT>
                    <a:lnB w="12700" cmpd="sng">
                      <a:noFill/>
                    </a:lnB>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一体的運用</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161011">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xmlns="" val="10001"/>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対象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消防員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大阪市除く</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消防本部</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消防局</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府域すべての消防本部</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nchorCtr="1"/>
                </a:tc>
                <a:tc hMerge="1">
                  <a:txBody>
                    <a:bodyPr/>
                    <a:lstStyle/>
                    <a:p>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教育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課程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初任教育</a:t>
                      </a:r>
                    </a:p>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txBody>
                  <a:tcPr anchor="ct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専科・特別教育</a:t>
                      </a:r>
                    </a:p>
                    <a:p>
                      <a:r>
                        <a:rPr kumimoji="1" lang="ja-JP" altLang="en-US" sz="800" dirty="0" smtClean="0">
                          <a:solidFill>
                            <a:schemeClr val="tx1"/>
                          </a:solidFill>
                          <a:latin typeface="Meiryo UI" panose="020B0604030504040204" pitchFamily="50" charset="-128"/>
                          <a:ea typeface="Meiryo UI" panose="020B0604030504040204" pitchFamily="50" charset="-128"/>
                        </a:rPr>
                        <a:t>救急救命士養成</a:t>
                      </a:r>
                    </a:p>
                  </a:txBody>
                  <a:tcPr anchor="ctr"/>
                </a:tc>
                <a:extLst>
                  <a:ext uri="{0D108BD9-81ED-4DB2-BD59-A6C34878D82A}">
                    <a16:rowId xmlns:a16="http://schemas.microsoft.com/office/drawing/2014/main" xmlns="" val="10003"/>
                  </a:ext>
                </a:extLst>
              </a:tr>
            </a:tbl>
          </a:graphicData>
        </a:graphic>
      </p:graphicFrame>
      <p:sp>
        <p:nvSpPr>
          <p:cNvPr id="22" name="正方形/長方形 21"/>
          <p:cNvSpPr/>
          <p:nvPr/>
        </p:nvSpPr>
        <p:spPr>
          <a:xfrm>
            <a:off x="7272496" y="1965960"/>
            <a:ext cx="1764000" cy="1463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788024" y="1484784"/>
            <a:ext cx="2160403" cy="430887"/>
          </a:xfrm>
          <a:prstGeom prst="rect">
            <a:avLst/>
          </a:prstGeom>
          <a:noFill/>
          <a:ln>
            <a:noFill/>
          </a:ln>
        </p:spPr>
        <p:txBody>
          <a:bodyPr wrap="square" rtlCol="0">
            <a:spAutoFit/>
          </a:bodyPr>
          <a:lstStyle/>
          <a:p>
            <a:pPr marL="171450" indent="-171450">
              <a:buFont typeface="Wingdings" panose="05000000000000000000" pitchFamily="2" charset="2"/>
              <a:buChar char="ü"/>
            </a:pPr>
            <a:r>
              <a:rPr lang="ja-JP" altLang="en-US" sz="1100" b="1" dirty="0" smtClean="0">
                <a:latin typeface="Meiryo UI" panose="020B0604030504040204" pitchFamily="50" charset="-128"/>
                <a:ea typeface="Meiryo UI" panose="020B0604030504040204" pitchFamily="50" charset="-128"/>
              </a:rPr>
              <a:t>市消防</a:t>
            </a:r>
            <a:r>
              <a:rPr lang="ja-JP" altLang="en-US" sz="1100" b="1" dirty="0">
                <a:latin typeface="Meiryo UI" panose="020B0604030504040204" pitchFamily="50" charset="-128"/>
                <a:ea typeface="Meiryo UI" panose="020B0604030504040204" pitchFamily="50" charset="-128"/>
              </a:rPr>
              <a:t>学校</a:t>
            </a:r>
            <a:r>
              <a:rPr lang="ja-JP" altLang="en-US" sz="1100" b="1" dirty="0" smtClean="0">
                <a:latin typeface="Meiryo UI" panose="020B0604030504040204" pitchFamily="50" charset="-128"/>
                <a:ea typeface="Meiryo UI" panose="020B0604030504040204" pitchFamily="50" charset="-128"/>
              </a:rPr>
              <a:t>の水準が高い</a:t>
            </a:r>
            <a:endParaRPr kumimoji="1"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100" b="1" dirty="0" smtClean="0">
                <a:latin typeface="Meiryo UI" panose="020B0604030504040204" pitchFamily="50" charset="-128"/>
                <a:ea typeface="Meiryo UI" panose="020B0604030504040204" pitchFamily="50" charset="-128"/>
              </a:rPr>
              <a:t>それぞれ同じカリキュラムを実施</a:t>
            </a:r>
            <a:endParaRPr kumimoji="1" lang="ja-JP" altLang="en-US" sz="11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143768" y="3391467"/>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初任教育一元化による消防職員の一体感醸成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43768" y="4183555"/>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初任教育に救急科目を追加</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43768" y="5013256"/>
            <a:ext cx="1656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教官交流による大阪市消防局の人材や専門性、高度なノウハウを活用</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ストライプ矢印 13"/>
          <p:cNvSpPr/>
          <p:nvPr/>
        </p:nvSpPr>
        <p:spPr>
          <a:xfrm>
            <a:off x="1907704" y="3513843"/>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ストライプ矢印 24"/>
          <p:cNvSpPr/>
          <p:nvPr/>
        </p:nvSpPr>
        <p:spPr>
          <a:xfrm>
            <a:off x="1907704" y="4231995"/>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ストライプ矢印 25"/>
          <p:cNvSpPr/>
          <p:nvPr/>
        </p:nvSpPr>
        <p:spPr>
          <a:xfrm>
            <a:off x="1907705" y="5092267"/>
            <a:ext cx="540000" cy="561977"/>
          </a:xfrm>
          <a:prstGeom prst="striped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2534827" y="3463474"/>
            <a:ext cx="1656000" cy="720000"/>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200" dirty="0" smtClean="0">
                <a:latin typeface="Meiryo UI" panose="020B0604030504040204" pitchFamily="50" charset="-128"/>
                <a:ea typeface="Meiryo UI" panose="020B0604030504040204" pitchFamily="50" charset="-128"/>
              </a:rPr>
              <a:t>消防本部間の連携強化</a:t>
            </a:r>
            <a:endParaRPr kumimoji="1" lang="ja-JP" altLang="en-US" sz="1200" dirty="0">
              <a:latin typeface="Meiryo UI" panose="020B0604030504040204" pitchFamily="50" charset="-128"/>
              <a:ea typeface="Meiryo UI" panose="020B0604030504040204" pitchFamily="50" charset="-128"/>
            </a:endParaRPr>
          </a:p>
        </p:txBody>
      </p:sp>
      <p:sp>
        <p:nvSpPr>
          <p:cNvPr id="27" name="角丸四角形 26"/>
          <p:cNvSpPr/>
          <p:nvPr/>
        </p:nvSpPr>
        <p:spPr>
          <a:xfrm>
            <a:off x="2555960" y="4231995"/>
            <a:ext cx="1656000" cy="720000"/>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100" dirty="0" smtClean="0">
                <a:latin typeface="Meiryo UI" panose="020B0604030504040204" pitchFamily="50" charset="-128"/>
                <a:ea typeface="Meiryo UI" panose="020B0604030504040204" pitchFamily="50" charset="-128"/>
              </a:rPr>
              <a:t>救急需要の増加に対応可</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各消防</a:t>
            </a:r>
            <a:r>
              <a:rPr lang="ja-JP" altLang="en-US" sz="1100" dirty="0">
                <a:latin typeface="Meiryo UI" panose="020B0604030504040204" pitchFamily="50" charset="-128"/>
                <a:ea typeface="Meiryo UI" panose="020B0604030504040204" pitchFamily="50" charset="-128"/>
              </a:rPr>
              <a:t>本部</a:t>
            </a:r>
            <a:r>
              <a:rPr lang="ja-JP" altLang="en-US" sz="1100" dirty="0" smtClean="0">
                <a:latin typeface="Meiryo UI" panose="020B0604030504040204" pitchFamily="50" charset="-128"/>
                <a:ea typeface="Meiryo UI" panose="020B0604030504040204" pitchFamily="50" charset="-128"/>
              </a:rPr>
              <a:t>の職員配置等の厳しい現状を改善</a:t>
            </a:r>
            <a:endParaRPr kumimoji="1" lang="ja-JP" altLang="en-US" sz="1100" dirty="0">
              <a:latin typeface="Meiryo UI" panose="020B0604030504040204" pitchFamily="50" charset="-128"/>
              <a:ea typeface="Meiryo UI" panose="020B0604030504040204" pitchFamily="50" charset="-128"/>
            </a:endParaRPr>
          </a:p>
        </p:txBody>
      </p:sp>
      <p:sp>
        <p:nvSpPr>
          <p:cNvPr id="28" name="角丸四角形 27"/>
          <p:cNvSpPr/>
          <p:nvPr/>
        </p:nvSpPr>
        <p:spPr>
          <a:xfrm>
            <a:off x="2555961" y="5012284"/>
            <a:ext cx="1656000" cy="720000"/>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smtClean="0">
                <a:latin typeface="Meiryo UI" panose="020B0604030504040204" pitchFamily="50" charset="-128"/>
                <a:ea typeface="Meiryo UI" panose="020B0604030504040204" pitchFamily="50" charset="-128"/>
              </a:rPr>
              <a:t>教育</a:t>
            </a:r>
            <a:r>
              <a:rPr lang="ja-JP" altLang="en-US" sz="1200" dirty="0">
                <a:latin typeface="Meiryo UI" panose="020B0604030504040204" pitchFamily="50" charset="-128"/>
                <a:ea typeface="Meiryo UI" panose="020B0604030504040204" pitchFamily="50" charset="-128"/>
              </a:rPr>
              <a:t>訓練</a:t>
            </a:r>
            <a:r>
              <a:rPr lang="ja-JP" altLang="en-US" sz="1200" dirty="0" smtClean="0">
                <a:latin typeface="Meiryo UI" panose="020B0604030504040204" pitchFamily="50" charset="-128"/>
                <a:ea typeface="Meiryo UI" panose="020B0604030504040204" pitchFamily="50" charset="-128"/>
              </a:rPr>
              <a:t>の高度化・機能強化</a:t>
            </a:r>
            <a:endParaRPr kumimoji="1" lang="en-US" altLang="ja-JP" sz="120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4356960" y="3590899"/>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＜一体運用開始の状況＞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正方形/長方形 30"/>
          <p:cNvSpPr/>
          <p:nvPr/>
        </p:nvSpPr>
        <p:spPr>
          <a:xfrm>
            <a:off x="4428290" y="3879046"/>
            <a:ext cx="4715710" cy="2862322"/>
          </a:xfrm>
          <a:prstGeom prst="rect">
            <a:avLst/>
          </a:prstGeom>
        </p:spPr>
        <p:txBody>
          <a:bodyPr wrap="square">
            <a:spAutoFit/>
          </a:bodyPr>
          <a:lstStyle/>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府内消防全体の一体感の醸成・連携強化に寄与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一元化された教育を受けた消防職員：</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4,362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endParaRPr>
          </a:p>
          <a:p>
            <a:pPr marL="139700" indent="-13970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府域の消防職員数：約１万人</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初任教育の充実（救急科目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を組入れ）</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救急標準課程</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・初任教育終了後、即戦力として救急業務に従事可能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となり、救急需要の増加に対応</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〇　高度・専門的な訓練の充実</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・上級救助・上級予防研修を新設</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〇  府内消防本部の連携訓練・合同研修の充実</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・特殊災害研修の導入など、府市で継続的に教育訓練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メニューの改編を実施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二等辺三角形 16"/>
          <p:cNvSpPr/>
          <p:nvPr/>
        </p:nvSpPr>
        <p:spPr>
          <a:xfrm rot="10800000">
            <a:off x="1324943" y="5838500"/>
            <a:ext cx="1603755" cy="21699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11560" y="6130054"/>
            <a:ext cx="3053778" cy="288147"/>
          </a:xfrm>
          <a:prstGeom prst="rect">
            <a:avLst/>
          </a:prstGeom>
        </p:spPr>
        <p:txBody>
          <a:bodyPr wrap="square" lIns="36000" tIns="36000" rIns="36000" bIns="36000">
            <a:spAutoFit/>
          </a:bodyPr>
          <a:lstStyle/>
          <a:p>
            <a:pPr lvl="0" algn="ctr">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大阪の消防力を人材面から強化</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円/楕円 32"/>
          <p:cNvSpPr/>
          <p:nvPr/>
        </p:nvSpPr>
        <p:spPr>
          <a:xfrm>
            <a:off x="554513" y="6136049"/>
            <a:ext cx="3167872" cy="31201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大かっこ 8"/>
          <p:cNvSpPr/>
          <p:nvPr/>
        </p:nvSpPr>
        <p:spPr>
          <a:xfrm>
            <a:off x="6391779" y="4365104"/>
            <a:ext cx="2694814" cy="356094"/>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Meiryo UI" panose="020B0604030504040204" pitchFamily="50" charset="-128"/>
                <a:ea typeface="Meiryo UI" panose="020B0604030504040204" pitchFamily="50" charset="-128"/>
              </a:rPr>
              <a:t>（内訳）・</a:t>
            </a:r>
            <a:r>
              <a:rPr lang="ja-JP" altLang="en-US" sz="1200" dirty="0">
                <a:latin typeface="Meiryo UI" panose="020B0604030504040204" pitchFamily="50" charset="-128"/>
                <a:ea typeface="Meiryo UI" panose="020B0604030504040204" pitchFamily="50" charset="-128"/>
              </a:rPr>
              <a:t>初任科：</a:t>
            </a:r>
            <a:r>
              <a:rPr lang="en-US" altLang="ja-JP" sz="1200" dirty="0">
                <a:latin typeface="Meiryo UI" panose="020B0604030504040204" pitchFamily="50" charset="-128"/>
                <a:ea typeface="Meiryo UI" panose="020B0604030504040204" pitchFamily="50" charset="-128"/>
              </a:rPr>
              <a:t>1,494</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・専科・</a:t>
            </a:r>
            <a:r>
              <a:rPr lang="ja-JP" altLang="en-US" sz="1200" dirty="0">
                <a:latin typeface="Meiryo UI" panose="020B0604030504040204" pitchFamily="50" charset="-128"/>
                <a:ea typeface="Meiryo UI" panose="020B0604030504040204" pitchFamily="50" charset="-128"/>
              </a:rPr>
              <a:t>特別講習：</a:t>
            </a:r>
            <a:r>
              <a:rPr lang="en-US" altLang="ja-JP" sz="1200" dirty="0">
                <a:latin typeface="Meiryo UI" panose="020B0604030504040204" pitchFamily="50" charset="-128"/>
                <a:ea typeface="Meiryo UI" panose="020B0604030504040204" pitchFamily="50" charset="-128"/>
              </a:rPr>
              <a:t>2,868</a:t>
            </a:r>
            <a:r>
              <a:rPr lang="ja-JP" altLang="en-US" sz="1200" dirty="0" smtClean="0">
                <a:latin typeface="Meiryo UI" panose="020B0604030504040204" pitchFamily="50" charset="-128"/>
                <a:ea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393</a:t>
            </a:fld>
            <a:endParaRPr lang="ja-JP" altLang="en-US"/>
          </a:p>
        </p:txBody>
      </p:sp>
    </p:spTree>
    <p:extLst>
      <p:ext uri="{BB962C8B-B14F-4D97-AF65-F5344CB8AC3E}">
        <p14:creationId xmlns:p14="http://schemas.microsoft.com/office/powerpoint/2010/main" val="278484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668644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＜⑥公営住宅＞</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6" y="620688"/>
            <a:ext cx="4176000"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■背景と期待された効果</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1" y="620688"/>
            <a:ext cx="4423844"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■これまでの取組みと</a:t>
            </a:r>
            <a:r>
              <a:rPr lang="ja-JP" altLang="en-US" dirty="0">
                <a:latin typeface="Meiryo UI" panose="020B0604030504040204" pitchFamily="50" charset="-128"/>
                <a:ea typeface="Meiryo UI" panose="020B0604030504040204" pitchFamily="50" charset="-128"/>
              </a:rPr>
              <a:t>現在の状況</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0163" y="954970"/>
            <a:ext cx="3991797" cy="1384995"/>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同一地域（市）に、同じ法制度に基づく公営住宅が、異なった事業主体で管理・運営されている。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まちづくりへの活用やセーフティネットの役割を担うべき市が、府営住宅については政策決定に関与できていない。</a:t>
            </a:r>
            <a:endParaRPr lang="en-US" altLang="ja-JP" sz="14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180471" y="2314059"/>
            <a:ext cx="4108829" cy="136364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①</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管理の一元化による府民・市民に分かりやすいサービス</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の提供</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② より身近な地域ニーズに対応したまちづくり施策の展開</a:t>
            </a:r>
          </a:p>
          <a:p>
            <a:r>
              <a:rPr lang="ja-JP" altLang="en-US" sz="1400" dirty="0" smtClean="0">
                <a:solidFill>
                  <a:schemeClr val="tx1"/>
                </a:solidFill>
                <a:latin typeface="Meiryo UI" panose="020B0604030504040204" pitchFamily="50" charset="-128"/>
                <a:ea typeface="Meiryo UI" panose="020B0604030504040204" pitchFamily="50" charset="-128"/>
              </a:rPr>
              <a:t>③ 隣接・近接団地における一体的建替による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事業の効率化・円滑化</a:t>
            </a:r>
            <a:r>
              <a:rPr lang="ja-JP" altLang="en-US" sz="1100" dirty="0" smtClean="0">
                <a:solidFill>
                  <a:schemeClr val="tx1"/>
                </a:solidFill>
                <a:latin typeface="Meiryo UI" panose="020B0604030504040204" pitchFamily="50" charset="-128"/>
                <a:ea typeface="Meiryo UI" panose="020B0604030504040204" pitchFamily="50" charset="-128"/>
              </a:rPr>
              <a:t>（右下図）</a:t>
            </a:r>
            <a:endParaRPr lang="ja-JP" altLang="en-US" sz="1100" dirty="0">
              <a:solidFill>
                <a:schemeClr val="tx1"/>
              </a:solidFill>
              <a:latin typeface="Meiryo UI" panose="020B0604030504040204" pitchFamily="50" charset="-128"/>
              <a:ea typeface="Meiryo UI" panose="020B0604030504040204" pitchFamily="50" charset="-128"/>
            </a:endParaRPr>
          </a:p>
        </p:txBody>
      </p:sp>
      <p:graphicFrame>
        <p:nvGraphicFramePr>
          <p:cNvPr id="13" name="グラフ 12"/>
          <p:cNvGraphicFramePr/>
          <p:nvPr>
            <p:extLst/>
          </p:nvPr>
        </p:nvGraphicFramePr>
        <p:xfrm>
          <a:off x="179512" y="4613589"/>
          <a:ext cx="1815879" cy="1983763"/>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7011" y="4030822"/>
            <a:ext cx="1545616" cy="600164"/>
          </a:xfrm>
          <a:prstGeom prst="rect">
            <a:avLst/>
          </a:prstGeom>
          <a:noFill/>
          <a:ln>
            <a:solidFill>
              <a:schemeClr val="bg1">
                <a:lumMod val="75000"/>
              </a:schemeClr>
            </a:solidFill>
          </a:ln>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改革前の大阪市内</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府営・市営</a:t>
            </a:r>
            <a:r>
              <a:rPr kumimoji="1" lang="ja-JP" altLang="en-US" sz="1100" dirty="0" smtClean="0">
                <a:latin typeface="Meiryo UI" panose="020B0604030504040204" pitchFamily="50" charset="-128"/>
                <a:ea typeface="Meiryo UI" panose="020B0604030504040204" pitchFamily="50" charset="-128"/>
              </a:rPr>
              <a:t>住宅の内訳</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（管理戸数）</a:t>
            </a:r>
            <a:endParaRPr kumimoji="1" lang="ja-JP" altLang="en-US" sz="1100" dirty="0">
              <a:latin typeface="Meiryo UI" panose="020B0604030504040204" pitchFamily="50" charset="-128"/>
              <a:ea typeface="Meiryo UI" panose="020B0604030504040204" pitchFamily="50" charset="-128"/>
            </a:endParaRPr>
          </a:p>
        </p:txBody>
      </p:sp>
      <p:pic>
        <p:nvPicPr>
          <p:cNvPr id="17" name="Picture 15"/>
          <p:cNvPicPr>
            <a:picLocks noChangeAspect="1" noChangeArrowheads="1"/>
          </p:cNvPicPr>
          <p:nvPr/>
        </p:nvPicPr>
        <p:blipFill rotWithShape="1">
          <a:blip r:embed="rId4" cstate="print"/>
          <a:srcRect l="8000" r="52000" b="26608"/>
          <a:stretch/>
        </p:blipFill>
        <p:spPr bwMode="auto">
          <a:xfrm>
            <a:off x="2213387" y="4213187"/>
            <a:ext cx="1998573" cy="900531"/>
          </a:xfrm>
          <a:prstGeom prst="rect">
            <a:avLst/>
          </a:prstGeom>
          <a:noFill/>
          <a:ln w="9525">
            <a:noFill/>
            <a:miter lim="800000"/>
            <a:headEnd/>
            <a:tailEnd/>
          </a:ln>
          <a:effectLst/>
        </p:spPr>
      </p:pic>
      <p:pic>
        <p:nvPicPr>
          <p:cNvPr id="18" name="Picture 15"/>
          <p:cNvPicPr>
            <a:picLocks noChangeAspect="1" noChangeArrowheads="1"/>
          </p:cNvPicPr>
          <p:nvPr/>
        </p:nvPicPr>
        <p:blipFill rotWithShape="1">
          <a:blip r:embed="rId4" cstate="print"/>
          <a:srcRect l="57926" b="21976"/>
          <a:stretch/>
        </p:blipFill>
        <p:spPr bwMode="auto">
          <a:xfrm>
            <a:off x="2195736" y="5877272"/>
            <a:ext cx="2093564" cy="953431"/>
          </a:xfrm>
          <a:prstGeom prst="rect">
            <a:avLst/>
          </a:prstGeom>
          <a:noFill/>
          <a:ln w="9525">
            <a:noFill/>
            <a:miter lim="800000"/>
            <a:headEnd/>
            <a:tailEnd/>
          </a:ln>
          <a:effectLst/>
        </p:spPr>
      </p:pic>
      <p:sp>
        <p:nvSpPr>
          <p:cNvPr id="20" name="テキスト ボックス 19"/>
          <p:cNvSpPr txBox="1"/>
          <p:nvPr/>
        </p:nvSpPr>
        <p:spPr>
          <a:xfrm>
            <a:off x="2292519" y="5034429"/>
            <a:ext cx="595035" cy="215444"/>
          </a:xfrm>
          <a:prstGeom prst="rect">
            <a:avLst/>
          </a:prstGeom>
          <a:noFill/>
        </p:spPr>
        <p:txBody>
          <a:bodyPr wrap="none" rtlCol="0">
            <a:spAutoFit/>
          </a:bodyPr>
          <a:lstStyle/>
          <a:p>
            <a:r>
              <a:rPr kumimoji="1" lang="ja-JP" altLang="en-US" sz="800" b="1" dirty="0" smtClean="0">
                <a:latin typeface="Meiryo UI" panose="020B0604030504040204" pitchFamily="50" charset="-128"/>
                <a:ea typeface="Meiryo UI" panose="020B0604030504040204" pitchFamily="50" charset="-128"/>
              </a:rPr>
              <a:t>府営住宅</a:t>
            </a:r>
            <a:endParaRPr kumimoji="1" lang="ja-JP" altLang="en-US" sz="8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03131" y="5044034"/>
            <a:ext cx="595035" cy="215444"/>
          </a:xfrm>
          <a:prstGeom prst="rect">
            <a:avLst/>
          </a:prstGeom>
          <a:noFill/>
        </p:spPr>
        <p:txBody>
          <a:bodyPr wrap="none" rtlCol="0">
            <a:spAutoFit/>
          </a:bodyPr>
          <a:lstStyle/>
          <a:p>
            <a:r>
              <a:rPr lang="ja-JP" altLang="en-US" sz="800" b="1" dirty="0">
                <a:latin typeface="Meiryo UI" panose="020B0604030504040204" pitchFamily="50" charset="-128"/>
                <a:ea typeface="Meiryo UI" panose="020B0604030504040204" pitchFamily="50" charset="-128"/>
              </a:rPr>
              <a:t>市</a:t>
            </a:r>
            <a:r>
              <a:rPr kumimoji="1" lang="ja-JP" altLang="en-US" sz="800" b="1" dirty="0" smtClean="0">
                <a:latin typeface="Meiryo UI" panose="020B0604030504040204" pitchFamily="50" charset="-128"/>
                <a:ea typeface="Meiryo UI" panose="020B0604030504040204" pitchFamily="50" charset="-128"/>
              </a:rPr>
              <a:t>営住宅</a:t>
            </a:r>
            <a:endParaRPr kumimoji="1" lang="ja-JP" altLang="en-US" sz="800" b="1" dirty="0">
              <a:latin typeface="Meiryo UI" panose="020B0604030504040204" pitchFamily="50" charset="-128"/>
              <a:ea typeface="Meiryo UI" panose="020B0604030504040204" pitchFamily="50" charset="-128"/>
            </a:endParaRPr>
          </a:p>
        </p:txBody>
      </p:sp>
      <p:sp>
        <p:nvSpPr>
          <p:cNvPr id="22" name="二等辺三角形 21"/>
          <p:cNvSpPr/>
          <p:nvPr/>
        </p:nvSpPr>
        <p:spPr>
          <a:xfrm rot="10800000">
            <a:off x="2519025" y="5301208"/>
            <a:ext cx="1224000" cy="180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140207" y="3947502"/>
            <a:ext cx="1981633"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（改革前）従来は、それぞれで建替え</a:t>
            </a:r>
            <a:endParaRPr kumimoji="1" lang="ja-JP" altLang="en-US" sz="9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140207" y="5467983"/>
            <a:ext cx="2109873" cy="3693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（改革後）一体的に建替え、</a:t>
            </a:r>
            <a:r>
              <a:rPr lang="ja-JP" altLang="en-US" sz="900" b="1" dirty="0">
                <a:latin typeface="Meiryo UI" panose="020B0604030504040204" pitchFamily="50" charset="-128"/>
                <a:ea typeface="Meiryo UI" panose="020B0604030504040204" pitchFamily="50" charset="-128"/>
              </a:rPr>
              <a:t>効果</a:t>
            </a:r>
            <a:r>
              <a:rPr kumimoji="1" lang="ja-JP" altLang="en-US" sz="900" b="1" dirty="0" smtClean="0">
                <a:latin typeface="Meiryo UI" panose="020B0604030504040204" pitchFamily="50" charset="-128"/>
                <a:ea typeface="Meiryo UI" panose="020B0604030504040204" pitchFamily="50" charset="-128"/>
              </a:rPr>
              <a:t>的な</a:t>
            </a:r>
            <a:endParaRPr lang="en-US" altLang="ja-JP" sz="900" b="1" dirty="0">
              <a:latin typeface="Meiryo UI" panose="020B0604030504040204" pitchFamily="50" charset="-128"/>
              <a:ea typeface="Meiryo UI" panose="020B0604030504040204" pitchFamily="50" charset="-128"/>
            </a:endParaRPr>
          </a:p>
          <a:p>
            <a:r>
              <a:rPr kumimoji="1" lang="ja-JP" altLang="en-US" sz="900" b="1" dirty="0" smtClean="0">
                <a:latin typeface="Meiryo UI" panose="020B0604030504040204" pitchFamily="50" charset="-128"/>
                <a:ea typeface="Meiryo UI" panose="020B0604030504040204" pitchFamily="50" charset="-128"/>
              </a:rPr>
              <a:t>　　　　　　　余剰地活用が可能</a:t>
            </a:r>
            <a:endParaRPr kumimoji="1" lang="ja-JP" altLang="en-US" sz="9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44206" y="4705774"/>
            <a:ext cx="811441" cy="230832"/>
          </a:xfrm>
          <a:prstGeom prst="rect">
            <a:avLst/>
          </a:prstGeom>
          <a:noFill/>
        </p:spPr>
        <p:txBody>
          <a:bodyPr wrap="none" rtlCol="0">
            <a:spAutoFit/>
          </a:bodyPr>
          <a:lstStyle/>
          <a:p>
            <a:r>
              <a:rPr lang="en-US" altLang="ja-JP" sz="900" b="1" dirty="0" smtClean="0">
                <a:latin typeface="Meiryo UI" panose="020B0604030504040204" pitchFamily="50" charset="-128"/>
                <a:ea typeface="Meiryo UI" panose="020B0604030504040204" pitchFamily="50" charset="-128"/>
              </a:rPr>
              <a:t>100,610</a:t>
            </a:r>
            <a:r>
              <a:rPr lang="ja-JP" altLang="en-US" sz="900" b="1" dirty="0" smtClean="0">
                <a:latin typeface="Meiryo UI" panose="020B0604030504040204" pitchFamily="50" charset="-128"/>
                <a:ea typeface="Meiryo UI" panose="020B0604030504040204" pitchFamily="50" charset="-128"/>
              </a:rPr>
              <a:t>戸</a:t>
            </a:r>
            <a:endParaRPr kumimoji="1" lang="ja-JP" altLang="en-US" sz="9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025805" y="5601131"/>
            <a:ext cx="732893" cy="230832"/>
          </a:xfrm>
          <a:prstGeom prst="rect">
            <a:avLst/>
          </a:prstGeom>
          <a:noFill/>
        </p:spPr>
        <p:txBody>
          <a:bodyPr wrap="none" rtlCol="0">
            <a:spAutoFit/>
          </a:bodyPr>
          <a:lstStyle/>
          <a:p>
            <a:r>
              <a:rPr lang="en-US" altLang="ja-JP" sz="900" b="1" dirty="0" smtClean="0">
                <a:latin typeface="Meiryo UI" panose="020B0604030504040204" pitchFamily="50" charset="-128"/>
                <a:ea typeface="Meiryo UI" panose="020B0604030504040204" pitchFamily="50" charset="-128"/>
              </a:rPr>
              <a:t>15,195</a:t>
            </a:r>
            <a:r>
              <a:rPr lang="ja-JP" altLang="en-US" sz="900" b="1" dirty="0" smtClean="0">
                <a:latin typeface="Meiryo UI" panose="020B0604030504040204" pitchFamily="50" charset="-128"/>
                <a:ea typeface="Meiryo UI" panose="020B0604030504040204" pitchFamily="50" charset="-128"/>
              </a:rPr>
              <a:t>戸</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29" name="表 28"/>
          <p:cNvGraphicFramePr>
            <a:graphicFrameLocks noGrp="1"/>
          </p:cNvGraphicFramePr>
          <p:nvPr>
            <p:extLst/>
          </p:nvPr>
        </p:nvGraphicFramePr>
        <p:xfrm>
          <a:off x="4900683" y="1772705"/>
          <a:ext cx="3144520" cy="82296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xmlns="" val="20000"/>
                    </a:ext>
                  </a:extLst>
                </a:gridCol>
                <a:gridCol w="803592">
                  <a:extLst>
                    <a:ext uri="{9D8B030D-6E8A-4147-A177-3AD203B41FA5}">
                      <a16:colId xmlns:a16="http://schemas.microsoft.com/office/drawing/2014/main" xmlns="" val="20001"/>
                    </a:ext>
                  </a:extLst>
                </a:gridCol>
                <a:gridCol w="692468">
                  <a:extLst>
                    <a:ext uri="{9D8B030D-6E8A-4147-A177-3AD203B41FA5}">
                      <a16:colId xmlns:a16="http://schemas.microsoft.com/office/drawing/2014/main" xmlns="" val="20002"/>
                    </a:ext>
                  </a:extLst>
                </a:gridCol>
                <a:gridCol w="803592">
                  <a:extLst>
                    <a:ext uri="{9D8B030D-6E8A-4147-A177-3AD203B41FA5}">
                      <a16:colId xmlns:a16="http://schemas.microsoft.com/office/drawing/2014/main" xmlns="" val="20003"/>
                    </a:ext>
                  </a:extLst>
                </a:gridCol>
              </a:tblGrid>
              <a:tr h="174888">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2">
                  <a:txBody>
                    <a:bodyPr/>
                    <a:lstStyle/>
                    <a:p>
                      <a:r>
                        <a:rPr kumimoji="1" lang="ja-JP" altLang="en-US" sz="1200" dirty="0" smtClean="0">
                          <a:latin typeface="Meiryo UI" panose="020B0604030504040204" pitchFamily="50" charset="-128"/>
                          <a:ea typeface="Meiryo UI" panose="020B0604030504040204" pitchFamily="50" charset="-128"/>
                        </a:rPr>
                        <a:t>府営</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200" dirty="0" smtClean="0">
                          <a:latin typeface="Meiryo UI" panose="020B0604030504040204" pitchFamily="50" charset="-128"/>
                          <a:ea typeface="Meiryo UI" panose="020B0604030504040204" pitchFamily="50" charset="-128"/>
                        </a:rPr>
                        <a:t>市営</a:t>
                      </a:r>
                      <a:endParaRPr kumimoji="1" lang="ja-JP" altLang="en-US" sz="12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rPr>
                        <a:t>内市内</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6">
                        <a:lumMod val="40000"/>
                        <a:lumOff val="60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193715">
                <a:tc>
                  <a:txBody>
                    <a:bodyPr/>
                    <a:lstStyle/>
                    <a:p>
                      <a:r>
                        <a:rPr kumimoji="1" lang="ja-JP" altLang="en-US" sz="1200" dirty="0" smtClean="0">
                          <a:latin typeface="Meiryo UI" panose="020B0604030504040204" pitchFamily="50" charset="-128"/>
                          <a:ea typeface="Meiryo UI" panose="020B0604030504040204" pitchFamily="50" charset="-128"/>
                        </a:rPr>
                        <a:t>管理戸数</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137,819</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100" dirty="0" smtClean="0">
                          <a:latin typeface="Meiryo UI" panose="020B0604030504040204" pitchFamily="50" charset="-128"/>
                          <a:ea typeface="Meiryo UI" panose="020B0604030504040204" pitchFamily="50" charset="-128"/>
                        </a:rPr>
                        <a:t>15,195</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100,610</a:t>
                      </a:r>
                      <a:endParaRPr kumimoji="1" lang="ja-JP" altLang="en-US" sz="11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2"/>
                  </a:ext>
                </a:extLst>
              </a:tr>
            </a:tbl>
          </a:graphicData>
        </a:graphic>
      </p:graphicFrame>
      <p:sp>
        <p:nvSpPr>
          <p:cNvPr id="32" name="テキスト ボックス 31"/>
          <p:cNvSpPr txBox="1"/>
          <p:nvPr/>
        </p:nvSpPr>
        <p:spPr>
          <a:xfrm>
            <a:off x="4750419" y="1526578"/>
            <a:ext cx="1612942"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移管</a:t>
            </a:r>
            <a:r>
              <a:rPr kumimoji="1" lang="ja-JP" altLang="en-US" sz="1200" b="1" dirty="0" smtClean="0">
                <a:latin typeface="Meiryo UI" panose="020B0604030504040204" pitchFamily="50" charset="-128"/>
                <a:ea typeface="Meiryo UI" panose="020B0604030504040204" pitchFamily="50" charset="-128"/>
              </a:rPr>
              <a:t>前</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2014.3</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36" name="表 35"/>
          <p:cNvGraphicFramePr>
            <a:graphicFrameLocks noGrp="1"/>
          </p:cNvGraphicFramePr>
          <p:nvPr>
            <p:extLst/>
          </p:nvPr>
        </p:nvGraphicFramePr>
        <p:xfrm>
          <a:off x="4911233" y="2952368"/>
          <a:ext cx="3124067" cy="54864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xmlns="" val="20000"/>
                    </a:ext>
                  </a:extLst>
                </a:gridCol>
                <a:gridCol w="1160806">
                  <a:extLst>
                    <a:ext uri="{9D8B030D-6E8A-4147-A177-3AD203B41FA5}">
                      <a16:colId xmlns:a16="http://schemas.microsoft.com/office/drawing/2014/main" xmlns="" val="20001"/>
                    </a:ext>
                  </a:extLst>
                </a:gridCol>
                <a:gridCol w="1118393">
                  <a:extLst>
                    <a:ext uri="{9D8B030D-6E8A-4147-A177-3AD203B41FA5}">
                      <a16:colId xmlns:a16="http://schemas.microsoft.com/office/drawing/2014/main" xmlns="" val="20002"/>
                    </a:ext>
                  </a:extLst>
                </a:gridCol>
              </a:tblGrid>
              <a:tr h="193715">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市営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0"/>
                  </a:ext>
                </a:extLst>
              </a:tr>
              <a:tr h="193715">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管理戸数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122,577</a:t>
                      </a:r>
                      <a:r>
                        <a:rPr kumimoji="1" lang="en-US" altLang="ja-JP" sz="1100" strike="noStrike" baseline="0" dirty="0" smtClean="0">
                          <a:solidFill>
                            <a:schemeClr val="tx1"/>
                          </a:solidFill>
                          <a:latin typeface="Meiryo UI" panose="020B0604030504040204" pitchFamily="50" charset="-128"/>
                          <a:ea typeface="Meiryo UI" panose="020B0604030504040204" pitchFamily="50" charset="-128"/>
                        </a:rPr>
                        <a:t>(※)</a:t>
                      </a:r>
                      <a:endParaRPr kumimoji="1" lang="ja-JP" altLang="en-US" sz="1100" strike="noStrike" baseline="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112,403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1"/>
                  </a:ext>
                </a:extLst>
              </a:tr>
            </a:tbl>
          </a:graphicData>
        </a:graphic>
      </p:graphicFrame>
      <p:sp>
        <p:nvSpPr>
          <p:cNvPr id="39" name="テキスト ボックス 38"/>
          <p:cNvSpPr txBox="1"/>
          <p:nvPr/>
        </p:nvSpPr>
        <p:spPr>
          <a:xfrm>
            <a:off x="4722863" y="2704647"/>
            <a:ext cx="1612942"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移管</a:t>
            </a:r>
            <a:r>
              <a:rPr kumimoji="1" lang="ja-JP" altLang="en-US" sz="1200" b="1" dirty="0" smtClean="0">
                <a:latin typeface="Meiryo UI" panose="020B0604030504040204" pitchFamily="50" charset="-128"/>
                <a:ea typeface="Meiryo UI" panose="020B0604030504040204" pitchFamily="50" charset="-128"/>
              </a:rPr>
              <a:t>後</a:t>
            </a: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2018.4</a:t>
            </a:r>
            <a:r>
              <a:rPr kumimoji="1" lang="ja-JP" altLang="en-US" sz="11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26385" y="6510104"/>
            <a:ext cx="1047082"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2014.3</a:t>
            </a:r>
            <a:r>
              <a:rPr kumimoji="1" lang="ja-JP" altLang="en-US" sz="900" dirty="0" smtClean="0">
                <a:latin typeface="Meiryo UI" panose="020B0604030504040204" pitchFamily="50" charset="-128"/>
                <a:ea typeface="Meiryo UI" panose="020B0604030504040204" pitchFamily="50" charset="-128"/>
              </a:rPr>
              <a:t>時点）</a:t>
            </a:r>
            <a:endParaRPr kumimoji="1" lang="ja-JP" altLang="en-US" sz="1000" dirty="0">
              <a:latin typeface="Meiryo UI" panose="020B0604030504040204" pitchFamily="50" charset="-128"/>
              <a:ea typeface="Meiryo UI" panose="020B0604030504040204" pitchFamily="50" charset="-128"/>
            </a:endParaRPr>
          </a:p>
        </p:txBody>
      </p:sp>
      <p:sp>
        <p:nvSpPr>
          <p:cNvPr id="41" name="二等辺三角形 40"/>
          <p:cNvSpPr/>
          <p:nvPr/>
        </p:nvSpPr>
        <p:spPr>
          <a:xfrm rot="10800000">
            <a:off x="5148064" y="2646624"/>
            <a:ext cx="2592288" cy="10883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4356960" y="3691274"/>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＜移管後の状況＞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正方形/長方形 33"/>
          <p:cNvSpPr/>
          <p:nvPr/>
        </p:nvSpPr>
        <p:spPr>
          <a:xfrm>
            <a:off x="4512448" y="3921256"/>
            <a:ext cx="5028104" cy="2964914"/>
          </a:xfrm>
          <a:prstGeom prst="rect">
            <a:avLst/>
          </a:prstGeom>
        </p:spPr>
        <p:txBody>
          <a:bodyPr wrap="square">
            <a:spAutoFit/>
          </a:bodyPr>
          <a:lstStyle/>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①管理の一元化による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府民・市民に分かりやすいサービスの提供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・大阪</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市内の旧府営住宅と市営住宅の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募集を一括実施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・管理</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関する窓口を一元化（</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2017.4</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800"/>
              </a:lnSpc>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②より身近な地域ニーズに対応したまちづくり施策の展開</a:t>
            </a:r>
            <a:endParaRPr lang="en-US" altLang="ja-JP" sz="1400" dirty="0">
              <a:latin typeface="Meiryo UI" panose="020B0604030504040204" pitchFamily="50" charset="-128"/>
              <a:ea typeface="Meiryo UI" panose="020B0604030504040204" pitchFamily="50" charset="-128"/>
            </a:endParaRPr>
          </a:p>
          <a:p>
            <a:pPr marL="139700" indent="-139700" algn="just">
              <a:lnSpc>
                <a:spcPts val="1600"/>
              </a:lnSpc>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・旧府営住宅での新婚・子育て世帯向け募集枠の拡大により、</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高齢化の進む団地内のコミュニティミックスを推進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800"/>
              </a:lnSpc>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400" dirty="0">
                <a:latin typeface="Meiryo UI" panose="020B0604030504040204" pitchFamily="50" charset="-128"/>
                <a:ea typeface="Meiryo UI" panose="020B0604030504040204" pitchFamily="50" charset="-128"/>
              </a:rPr>
              <a:t>③隣接・近接</a:t>
            </a:r>
            <a:r>
              <a:rPr lang="ja-JP" altLang="en-US" sz="1400" dirty="0" smtClean="0">
                <a:latin typeface="Meiryo UI" panose="020B0604030504040204" pitchFamily="50" charset="-128"/>
                <a:ea typeface="Meiryo UI" panose="020B0604030504040204" pitchFamily="50" charset="-128"/>
              </a:rPr>
              <a:t>団地における一体的建替による事業の効率化・</a:t>
            </a:r>
            <a:endParaRPr lang="en-US" altLang="ja-JP" sz="1400" dirty="0" smtClean="0">
              <a:latin typeface="Meiryo UI" panose="020B0604030504040204" pitchFamily="50" charset="-128"/>
              <a:ea typeface="Meiryo UI" panose="020B0604030504040204" pitchFamily="50" charset="-128"/>
            </a:endParaRPr>
          </a:p>
          <a:p>
            <a:pPr marL="139700" indent="-139700" algn="just">
              <a:lnSpc>
                <a:spcPts val="1600"/>
              </a:lnSpc>
              <a:spcAft>
                <a:spcPts val="0"/>
              </a:spcAft>
            </a:pPr>
            <a:r>
              <a:rPr lang="ja-JP" altLang="en-US" sz="1400" dirty="0" smtClean="0">
                <a:latin typeface="Meiryo UI" panose="020B0604030504040204" pitchFamily="50" charset="-128"/>
                <a:ea typeface="Meiryo UI" panose="020B0604030504040204" pitchFamily="50" charset="-128"/>
              </a:rPr>
              <a:t>　円滑化</a:t>
            </a:r>
            <a:endParaRPr lang="en-US" altLang="ja-JP" sz="1400" dirty="0" smtClean="0"/>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建替</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事業を実施し、良好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な住</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環境の整備</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図るにあたり、</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効果的な建替余剰地の創出や移転計画等について具体的な</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検討を開始</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建替対象の旧府営住宅の事業着手予定時期</a:t>
            </a:r>
            <a:endParaRPr lang="en-US" altLang="ja-JP" sz="1400" dirty="0" smtClean="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2020</a:t>
            </a:r>
            <a:r>
              <a:rPr lang="ja-JP" altLang="ja-JP" sz="1400" dirty="0" smtClean="0">
                <a:latin typeface="Meiryo UI" panose="020B0604030504040204" pitchFamily="50" charset="-128"/>
                <a:ea typeface="Meiryo UI" panose="020B0604030504040204" pitchFamily="50" charset="-128"/>
              </a:rPr>
              <a:t>年度まで…</a:t>
            </a:r>
            <a:r>
              <a:rPr lang="en-US" altLang="ja-JP" sz="1400" dirty="0" smtClean="0">
                <a:latin typeface="Meiryo UI" panose="020B0604030504040204" pitchFamily="50" charset="-128"/>
                <a:ea typeface="Meiryo UI" panose="020B0604030504040204" pitchFamily="50" charset="-128"/>
              </a:rPr>
              <a:t>1</a:t>
            </a:r>
            <a:r>
              <a:rPr lang="ja-JP" altLang="ja-JP" sz="1400" dirty="0" smtClean="0">
                <a:latin typeface="Meiryo UI" panose="020B0604030504040204" pitchFamily="50" charset="-128"/>
                <a:ea typeface="Meiryo UI" panose="020B0604030504040204" pitchFamily="50" charset="-128"/>
              </a:rPr>
              <a:t>団地</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ja-JP" sz="1400" dirty="0" smtClean="0">
                <a:latin typeface="Meiryo UI" panose="020B0604030504040204" pitchFamily="50" charset="-128"/>
                <a:ea typeface="Meiryo UI" panose="020B0604030504040204" pitchFamily="50" charset="-128"/>
              </a:rPr>
              <a:t>年度以降…</a:t>
            </a:r>
            <a:r>
              <a:rPr lang="en-US" altLang="ja-JP" sz="1400" dirty="0" smtClean="0">
                <a:latin typeface="Meiryo UI" panose="020B0604030504040204" pitchFamily="50" charset="-128"/>
                <a:ea typeface="Meiryo UI" panose="020B0604030504040204" pitchFamily="50" charset="-128"/>
              </a:rPr>
              <a:t>5</a:t>
            </a:r>
            <a:r>
              <a:rPr lang="ja-JP" altLang="ja-JP" sz="1400" dirty="0" smtClean="0">
                <a:latin typeface="Meiryo UI" panose="020B0604030504040204" pitchFamily="50" charset="-128"/>
                <a:ea typeface="Meiryo UI" panose="020B0604030504040204" pitchFamily="50" charset="-128"/>
              </a:rPr>
              <a:t>団地</a:t>
            </a:r>
            <a:endParaRPr lang="ja-JP" altLang="ja-JP" sz="14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685038" y="1032991"/>
            <a:ext cx="4135433" cy="492443"/>
          </a:xfrm>
          <a:prstGeom prst="rect">
            <a:avLst/>
          </a:prstGeom>
          <a:noFill/>
          <a:ln>
            <a:solidFill>
              <a:schemeClr val="bg1">
                <a:lumMod val="50000"/>
              </a:schemeClr>
            </a:solidFill>
          </a:ln>
        </p:spPr>
        <p:txBody>
          <a:bodyPr wrap="square" rtlCol="0">
            <a:spAutoFit/>
          </a:bodyPr>
          <a:lstStyle/>
          <a:p>
            <a:pPr marL="171450" indent="-171450">
              <a:buFont typeface="Wingdings" panose="05000000000000000000" pitchFamily="2" charset="2"/>
              <a:buChar char="Ø"/>
            </a:pPr>
            <a:r>
              <a:rPr kumimoji="1" lang="en-US" altLang="ja-JP" sz="1400" b="1" dirty="0" smtClean="0">
                <a:latin typeface="Meiryo UI" panose="020B0604030504040204" pitchFamily="50" charset="-128"/>
                <a:ea typeface="Meiryo UI" panose="020B0604030504040204" pitchFamily="50" charset="-128"/>
              </a:rPr>
              <a:t>2015.8</a:t>
            </a:r>
            <a:r>
              <a:rPr kumimoji="1" lang="ja-JP" altLang="en-US" sz="1400" b="1" dirty="0" smtClean="0">
                <a:latin typeface="Meiryo UI" panose="020B0604030504040204" pitchFamily="50" charset="-128"/>
                <a:ea typeface="Meiryo UI" panose="020B0604030504040204" pitchFamily="50" charset="-128"/>
              </a:rPr>
              <a:t>　市内府営住宅を市へ移管</a:t>
            </a:r>
            <a:r>
              <a:rPr kumimoji="1" lang="ja-JP" altLang="en-US" sz="1200" dirty="0" smtClean="0">
                <a:latin typeface="Meiryo UI" panose="020B0604030504040204" pitchFamily="50" charset="-128"/>
                <a:ea typeface="Meiryo UI" panose="020B0604030504040204" pitchFamily="50" charset="-128"/>
              </a:rPr>
              <a:t>（順次）</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2018.4</a:t>
            </a:r>
            <a:r>
              <a:rPr lang="ja-JP" altLang="en-US" sz="1200" dirty="0" err="1">
                <a:latin typeface="Meiryo UI" panose="020B0604030504040204" pitchFamily="50" charset="-128"/>
                <a:ea typeface="Meiryo UI" panose="020B0604030504040204" pitchFamily="50" charset="-128"/>
              </a:rPr>
              <a:t>までに</a:t>
            </a:r>
            <a:r>
              <a:rPr lang="en-US" altLang="ja-JP" sz="1200" dirty="0">
                <a:latin typeface="Meiryo UI" panose="020B0604030504040204" pitchFamily="50" charset="-128"/>
                <a:ea typeface="Meiryo UI" panose="020B0604030504040204" pitchFamily="50" charset="-128"/>
              </a:rPr>
              <a:t>12,311</a:t>
            </a:r>
            <a:r>
              <a:rPr lang="ja-JP" altLang="en-US" sz="1200" dirty="0">
                <a:latin typeface="Meiryo UI" panose="020B0604030504040204" pitchFamily="50" charset="-128"/>
                <a:ea typeface="Meiryo UI" panose="020B0604030504040204" pitchFamily="50" charset="-128"/>
              </a:rPr>
              <a:t>戸</a:t>
            </a:r>
            <a:r>
              <a:rPr lang="ja-JP" altLang="en-US" sz="1200" dirty="0" smtClean="0">
                <a:latin typeface="Meiryo UI" panose="020B0604030504040204" pitchFamily="50" charset="-128"/>
                <a:ea typeface="Meiryo UI" panose="020B0604030504040204" pitchFamily="50" charset="-128"/>
              </a:rPr>
              <a:t>を移管済</a:t>
            </a:r>
            <a:endParaRPr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2082890" y="3821110"/>
            <a:ext cx="2213123" cy="29416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079260" y="3798552"/>
            <a:ext cx="885179"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③のイメージ図</a:t>
            </a:r>
            <a:endParaRPr kumimoji="1" lang="ja-JP" altLang="en-US" sz="1000" dirty="0">
              <a:latin typeface="Meiryo UI" panose="020B0604030504040204" pitchFamily="50" charset="-128"/>
              <a:ea typeface="Meiryo UI" panose="020B0604030504040204" pitchFamily="50" charset="-128"/>
            </a:endParaRPr>
          </a:p>
        </p:txBody>
      </p:sp>
      <p:sp>
        <p:nvSpPr>
          <p:cNvPr id="31" name="テキスト ボックス 32"/>
          <p:cNvSpPr txBox="1"/>
          <p:nvPr/>
        </p:nvSpPr>
        <p:spPr>
          <a:xfrm>
            <a:off x="5436096" y="3498912"/>
            <a:ext cx="3374800"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うち建替事業中の</a:t>
            </a:r>
            <a:r>
              <a:rPr lang="en-US" altLang="ja-JP" sz="1050" dirty="0" smtClean="0">
                <a:latin typeface="Meiryo UI" panose="020B0604030504040204" pitchFamily="50" charset="-128"/>
                <a:ea typeface="Meiryo UI" panose="020B0604030504040204" pitchFamily="50" charset="-128"/>
              </a:rPr>
              <a:t>1,294</a:t>
            </a:r>
            <a:r>
              <a:rPr lang="ja-JP" altLang="en-US" sz="1050" dirty="0" smtClean="0">
                <a:latin typeface="Meiryo UI" panose="020B0604030504040204" pitchFamily="50" charset="-128"/>
                <a:ea typeface="Meiryo UI" panose="020B0604030504040204" pitchFamily="50" charset="-128"/>
              </a:rPr>
              <a:t>戸は事業完了後に移管予定</a:t>
            </a:r>
            <a:endParaRPr lang="en-US" altLang="ja-JP" sz="105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394</a:t>
            </a:fld>
            <a:endParaRPr lang="ja-JP" altLang="en-US"/>
          </a:p>
        </p:txBody>
      </p:sp>
    </p:spTree>
    <p:extLst>
      <p:ext uri="{BB962C8B-B14F-4D97-AF65-F5344CB8AC3E}">
        <p14:creationId xmlns:p14="http://schemas.microsoft.com/office/powerpoint/2010/main" val="3281315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885050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＜⑦大阪府市共同 住吉母子医療センター＞</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92696"/>
            <a:ext cx="4060171"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■背景と期待された効果</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88293" y="692696"/>
            <a:ext cx="4204187"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■これまでの取組みと</a:t>
            </a:r>
            <a:r>
              <a:rPr lang="ja-JP" altLang="en-US" dirty="0">
                <a:latin typeface="Meiryo UI" panose="020B0604030504040204" pitchFamily="50" charset="-128"/>
                <a:ea typeface="Meiryo UI" panose="020B0604030504040204" pitchFamily="50" charset="-128"/>
              </a:rPr>
              <a:t>現在の状況</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20163" y="1144122"/>
            <a:ext cx="3991797" cy="1600438"/>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施設の老朽化が進む住吉市民病院の建替えが必要とされていたが、直線距離で</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キロ地点に大阪急性期・総合医療センターが存在。</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市南部地域では、小児周産期医療が不足しており、同医療の維持・確保、充実強化が求められていた。</a:t>
            </a:r>
            <a:endParaRPr lang="en-US" altLang="ja-JP" sz="14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79856" y="2727153"/>
            <a:ext cx="3832104" cy="144367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期待された効果</a:t>
            </a:r>
            <a:r>
              <a:rPr lang="en-US" altLang="ja-JP" sz="1400" dirty="0" smtClean="0">
                <a:solidFill>
                  <a:schemeClr val="tx1"/>
                </a:solidFill>
                <a:latin typeface="Meiryo UI" panose="020B0604030504040204" pitchFamily="50" charset="-128"/>
                <a:ea typeface="Meiryo UI" panose="020B0604030504040204" pitchFamily="50" charset="-128"/>
              </a:rPr>
              <a:t>】</a:t>
            </a:r>
          </a:p>
          <a:p>
            <a:pPr marL="342900" indent="-342900">
              <a:buFont typeface="+mj-ea"/>
              <a:buAutoNum type="circleNumDbPlain"/>
            </a:pPr>
            <a:r>
              <a:rPr lang="ja-JP" altLang="en-US" sz="1400" dirty="0" smtClean="0">
                <a:solidFill>
                  <a:schemeClr val="tx1"/>
                </a:solidFill>
                <a:latin typeface="Meiryo UI" panose="020B0604030504040204" pitchFamily="50" charset="-128"/>
                <a:ea typeface="Meiryo UI" panose="020B0604030504040204" pitchFamily="50" charset="-128"/>
              </a:rPr>
              <a:t>妊産婦</a:t>
            </a:r>
            <a:r>
              <a:rPr lang="ja-JP" altLang="en-US" sz="1400" dirty="0">
                <a:solidFill>
                  <a:schemeClr val="tx1"/>
                </a:solidFill>
                <a:latin typeface="Meiryo UI" panose="020B0604030504040204" pitchFamily="50" charset="-128"/>
                <a:ea typeface="Meiryo UI" panose="020B0604030504040204" pitchFamily="50" charset="-128"/>
              </a:rPr>
              <a:t>のハイリスク</a:t>
            </a:r>
            <a:r>
              <a:rPr lang="ja-JP" altLang="en-US" sz="1400" dirty="0" smtClean="0">
                <a:solidFill>
                  <a:schemeClr val="tx1"/>
                </a:solidFill>
                <a:latin typeface="Meiryo UI" panose="020B0604030504040204" pitchFamily="50" charset="-128"/>
                <a:ea typeface="Meiryo UI" panose="020B0604030504040204" pitchFamily="50" charset="-128"/>
              </a:rPr>
              <a:t>症例へ</a:t>
            </a:r>
            <a:r>
              <a:rPr lang="ja-JP" altLang="en-US" sz="1400" dirty="0">
                <a:solidFill>
                  <a:schemeClr val="tx1"/>
                </a:solidFill>
                <a:latin typeface="Meiryo UI" panose="020B0604030504040204" pitchFamily="50" charset="-128"/>
                <a:ea typeface="Meiryo UI" panose="020B0604030504040204" pitchFamily="50" charset="-128"/>
              </a:rPr>
              <a:t>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新生児・妊産婦の救急搬送への対応強化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救急・重症小児患者への対応強化</a:t>
            </a:r>
          </a:p>
          <a:p>
            <a:pPr marL="342900" indent="-3429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救急搬送患者の受入体制</a:t>
            </a:r>
            <a:r>
              <a:rPr lang="ja-JP" altLang="en-US" sz="1400" dirty="0" smtClean="0">
                <a:solidFill>
                  <a:schemeClr val="tx1"/>
                </a:solidFill>
                <a:latin typeface="Meiryo UI" panose="020B0604030504040204" pitchFamily="50" charset="-128"/>
                <a:ea typeface="Meiryo UI" panose="020B0604030504040204" pitchFamily="50" charset="-128"/>
              </a:rPr>
              <a:t>充実</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⑤　 住吉市民病院が果たしてきた機能</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751202" y="4531767"/>
            <a:ext cx="2717885" cy="769441"/>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rPr>
              <a:t>NICU</a:t>
            </a:r>
            <a:r>
              <a:rPr lang="ja-JP" altLang="en-US" sz="1100" dirty="0" smtClean="0">
                <a:latin typeface="Meiryo UI" panose="020B0604030504040204" pitchFamily="50" charset="-128"/>
                <a:ea typeface="Meiryo UI" panose="020B0604030504040204" pitchFamily="50" charset="-128"/>
              </a:rPr>
              <a:t>　・・・　</a:t>
            </a:r>
            <a:r>
              <a:rPr lang="zh-TW" altLang="en-US" sz="1100" dirty="0">
                <a:latin typeface="Meiryo UI" panose="020B0604030504040204" pitchFamily="50" charset="-128"/>
                <a:ea typeface="Meiryo UI" panose="020B0604030504040204" pitchFamily="50" charset="-128"/>
              </a:rPr>
              <a:t>新生児集中</a:t>
            </a:r>
            <a:r>
              <a:rPr lang="zh-TW" altLang="en-US" sz="1100" dirty="0" smtClean="0">
                <a:latin typeface="Meiryo UI" panose="020B0604030504040204" pitchFamily="50" charset="-128"/>
                <a:ea typeface="Meiryo UI" panose="020B0604030504040204" pitchFamily="50" charset="-128"/>
              </a:rPr>
              <a:t>治療</a:t>
            </a:r>
            <a:r>
              <a:rPr lang="ja-JP" altLang="en-US" sz="1100" dirty="0" smtClean="0">
                <a:latin typeface="Meiryo UI" panose="020B0604030504040204" pitchFamily="50" charset="-128"/>
                <a:ea typeface="Meiryo UI" panose="020B0604030504040204" pitchFamily="50" charset="-128"/>
              </a:rPr>
              <a:t>管理</a:t>
            </a:r>
            <a:r>
              <a:rPr lang="zh-TW" altLang="en-US" sz="1100" dirty="0" smtClean="0">
                <a:latin typeface="Meiryo UI" panose="020B0604030504040204" pitchFamily="50" charset="-128"/>
                <a:ea typeface="Meiryo UI" panose="020B0604030504040204" pitchFamily="50" charset="-128"/>
              </a:rPr>
              <a:t>室</a:t>
            </a:r>
            <a:endParaRPr lang="en-US" altLang="ja-JP" sz="1100" dirty="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GCU</a:t>
            </a:r>
            <a:r>
              <a:rPr lang="ja-JP" altLang="en-US" sz="1100" dirty="0" smtClean="0">
                <a:latin typeface="Meiryo UI" panose="020B0604030504040204" pitchFamily="50" charset="-128"/>
                <a:ea typeface="Meiryo UI" panose="020B0604030504040204" pitchFamily="50" charset="-128"/>
              </a:rPr>
              <a:t>　・・・　新生児</a:t>
            </a:r>
            <a:r>
              <a:rPr lang="zh-TW" altLang="en-US" sz="1100" dirty="0" smtClean="0">
                <a:latin typeface="Meiryo UI" panose="020B0604030504040204" pitchFamily="50" charset="-128"/>
                <a:ea typeface="Meiryo UI" panose="020B0604030504040204" pitchFamily="50" charset="-128"/>
              </a:rPr>
              <a:t>治療</a:t>
            </a:r>
            <a:r>
              <a:rPr lang="ja-JP" altLang="en-US" sz="1100" dirty="0" smtClean="0">
                <a:latin typeface="Meiryo UI" panose="020B0604030504040204" pitchFamily="50" charset="-128"/>
                <a:ea typeface="Meiryo UI" panose="020B0604030504040204" pitchFamily="50" charset="-128"/>
              </a:rPr>
              <a:t>回復</a:t>
            </a:r>
            <a:r>
              <a:rPr lang="zh-TW" altLang="en-US" sz="1100" dirty="0" smtClean="0">
                <a:latin typeface="Meiryo UI" panose="020B0604030504040204" pitchFamily="50" charset="-128"/>
                <a:ea typeface="Meiryo UI" panose="020B0604030504040204" pitchFamily="50" charset="-128"/>
              </a:rPr>
              <a:t>室</a:t>
            </a:r>
            <a:endParaRPr lang="en-US" altLang="ja-JP" sz="1100" dirty="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HCU</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重症</a:t>
            </a:r>
            <a:r>
              <a:rPr lang="zh-TW" altLang="en-US" sz="1100" dirty="0" smtClean="0">
                <a:latin typeface="Meiryo UI" panose="020B0604030504040204" pitchFamily="50" charset="-128"/>
                <a:ea typeface="Meiryo UI" panose="020B0604030504040204" pitchFamily="50" charset="-128"/>
              </a:rPr>
              <a:t>治療室</a:t>
            </a:r>
            <a:endParaRPr lang="en-US" altLang="ja-JP" sz="1100" dirty="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MFICU</a:t>
            </a:r>
            <a:r>
              <a:rPr lang="ja-JP" altLang="en-US" sz="1100" dirty="0" smtClean="0">
                <a:latin typeface="Meiryo UI" panose="020B0604030504040204" pitchFamily="50" charset="-128"/>
                <a:ea typeface="Meiryo UI" panose="020B0604030504040204" pitchFamily="50" charset="-128"/>
              </a:rPr>
              <a:t>　・・・　</a:t>
            </a:r>
            <a:r>
              <a:rPr lang="zh-TW" altLang="en-US" sz="1100" dirty="0" smtClean="0">
                <a:latin typeface="Meiryo UI" panose="020B0604030504040204" pitchFamily="50" charset="-128"/>
                <a:ea typeface="Meiryo UI" panose="020B0604030504040204" pitchFamily="50" charset="-128"/>
              </a:rPr>
              <a:t>母体</a:t>
            </a:r>
            <a:r>
              <a:rPr lang="ja-JP" altLang="en-US" sz="1100" dirty="0" smtClean="0">
                <a:latin typeface="Meiryo UI" panose="020B0604030504040204" pitchFamily="50" charset="-128"/>
                <a:ea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rPr>
              <a:t>胎児</a:t>
            </a:r>
            <a:r>
              <a:rPr lang="zh-TW" altLang="en-US" sz="1100" dirty="0">
                <a:latin typeface="Meiryo UI" panose="020B0604030504040204" pitchFamily="50" charset="-128"/>
                <a:ea typeface="Meiryo UI" panose="020B0604030504040204" pitchFamily="50" charset="-128"/>
              </a:rPr>
              <a:t>集中</a:t>
            </a:r>
            <a:r>
              <a:rPr lang="zh-TW" altLang="en-US" sz="1100" dirty="0" smtClean="0">
                <a:latin typeface="Meiryo UI" panose="020B0604030504040204" pitchFamily="50" charset="-128"/>
                <a:ea typeface="Meiryo UI" panose="020B0604030504040204" pitchFamily="50" charset="-128"/>
              </a:rPr>
              <a:t>治療</a:t>
            </a:r>
            <a:r>
              <a:rPr lang="ja-JP" altLang="en-US" sz="1100" dirty="0" smtClean="0">
                <a:latin typeface="Meiryo UI" panose="020B0604030504040204" pitchFamily="50" charset="-128"/>
                <a:ea typeface="Meiryo UI" panose="020B0604030504040204" pitchFamily="50" charset="-128"/>
              </a:rPr>
              <a:t>管理</a:t>
            </a:r>
            <a:r>
              <a:rPr lang="zh-TW" altLang="en-US" sz="1100" dirty="0" smtClean="0">
                <a:latin typeface="Meiryo UI" panose="020B0604030504040204" pitchFamily="50" charset="-128"/>
                <a:ea typeface="Meiryo UI" panose="020B0604030504040204" pitchFamily="50" charset="-128"/>
              </a:rPr>
              <a:t>室</a:t>
            </a:r>
            <a:endParaRPr lang="en-US" altLang="ja-JP"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680036" y="1126485"/>
            <a:ext cx="4428467" cy="830997"/>
          </a:xfrm>
          <a:prstGeom prst="rect">
            <a:avLst/>
          </a:prstGeom>
          <a:noFill/>
          <a:ln>
            <a:solidFill>
              <a:schemeClr val="bg1">
                <a:lumMod val="50000"/>
              </a:schemeClr>
            </a:solidFill>
          </a:ln>
        </p:spPr>
        <p:txBody>
          <a:bodyPr wrap="square" rtlCol="0">
            <a:spAutoFit/>
          </a:bodyPr>
          <a:lstStyle/>
          <a:p>
            <a:pPr marL="171450" indent="-171450">
              <a:buFont typeface="Wingdings" panose="05000000000000000000" pitchFamily="2" charset="2"/>
              <a:buChar char="Ø"/>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2018.4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市立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住吉市民病院</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の病床を大阪急性期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・総合医療センター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へ移管</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（大阪府市共同　住吉母子医療センター供用開始）</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妊産婦のハイリスク症例への対応強化</a:t>
            </a:r>
            <a:endParaRPr kumimoji="1" lang="ja-JP" altLang="en-US" sz="12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852409" y="4350357"/>
            <a:ext cx="1991399" cy="1139621"/>
          </a:xfrm>
          <a:prstGeom prst="rect">
            <a:avLst/>
          </a:prstGeom>
        </p:spPr>
      </p:pic>
      <p:sp>
        <p:nvSpPr>
          <p:cNvPr id="17" name="テキスト ボックス 16"/>
          <p:cNvSpPr txBox="1"/>
          <p:nvPr/>
        </p:nvSpPr>
        <p:spPr>
          <a:xfrm>
            <a:off x="2358663" y="4982104"/>
            <a:ext cx="950901" cy="415498"/>
          </a:xfrm>
          <a:prstGeom prst="rect">
            <a:avLst/>
          </a:prstGeom>
          <a:noFill/>
        </p:spPr>
        <p:txBody>
          <a:bodyPr wrap="none" rtlCol="0">
            <a:spAutoFit/>
          </a:bodyPr>
          <a:lstStyle/>
          <a:p>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大阪急性期</a:t>
            </a:r>
            <a:r>
              <a:rPr kumimoji="1" lang="en-US" altLang="ja-JP" sz="1050" b="1" dirty="0" smtClean="0">
                <a:latin typeface="Meiryo UI" panose="020B0604030504040204" pitchFamily="50" charset="-128"/>
                <a:ea typeface="Meiryo UI" panose="020B0604030504040204" pitchFamily="50" charset="-128"/>
              </a:rPr>
              <a:t>C</a:t>
            </a:r>
            <a:endParaRPr kumimoji="1" lang="ja-JP" altLang="en-US" sz="105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18877" y="4712418"/>
            <a:ext cx="1082348" cy="415498"/>
          </a:xfrm>
          <a:prstGeom prst="rect">
            <a:avLst/>
          </a:prstGeom>
          <a:noFill/>
        </p:spPr>
        <p:txBody>
          <a:bodyPr wrap="none" rtlCol="0">
            <a:spAutoFit/>
          </a:bodyPr>
          <a:lstStyle/>
          <a:p>
            <a:r>
              <a:rPr lang="ja-JP" altLang="en-US" sz="1050" b="1" dirty="0" smtClean="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市立住吉病院</a:t>
            </a:r>
            <a:r>
              <a:rPr kumimoji="1" lang="ja-JP" altLang="en-US" sz="1050" b="1" dirty="0" smtClean="0">
                <a:latin typeface="Meiryo UI" panose="020B0604030504040204" pitchFamily="50" charset="-128"/>
                <a:ea typeface="Meiryo UI" panose="020B0604030504040204" pitchFamily="50" charset="-128"/>
              </a:rPr>
              <a:t>　</a:t>
            </a:r>
            <a:endParaRPr kumimoji="1" lang="ja-JP" altLang="en-US" sz="1050" b="1" dirty="0">
              <a:latin typeface="Meiryo UI" panose="020B0604030504040204" pitchFamily="50" charset="-128"/>
              <a:ea typeface="Meiryo UI" panose="020B0604030504040204" pitchFamily="50" charset="-128"/>
            </a:endParaRPr>
          </a:p>
        </p:txBody>
      </p:sp>
      <p:cxnSp>
        <p:nvCxnSpPr>
          <p:cNvPr id="9" name="直線矢印コネクタ 8"/>
          <p:cNvCxnSpPr/>
          <p:nvPr/>
        </p:nvCxnSpPr>
        <p:spPr>
          <a:xfrm>
            <a:off x="1197520" y="4832243"/>
            <a:ext cx="1220580" cy="252497"/>
          </a:xfrm>
          <a:prstGeom prst="straightConnector1">
            <a:avLst/>
          </a:prstGeom>
          <a:ln w="539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471422" y="4791188"/>
            <a:ext cx="720069" cy="276999"/>
          </a:xfrm>
          <a:prstGeom prst="rect">
            <a:avLst/>
          </a:prstGeom>
          <a:solidFill>
            <a:schemeClr val="bg1"/>
          </a:solidFill>
        </p:spPr>
        <p:txBody>
          <a:bodyPr wrap="none" rtlCol="0">
            <a:spAutoFit/>
          </a:bodyPr>
          <a:lstStyle/>
          <a:p>
            <a:r>
              <a:rPr kumimoji="1" lang="ja-JP" altLang="en-US" sz="1200" dirty="0" smtClean="0">
                <a:latin typeface="HGP創英角ﾎﾟｯﾌﾟ体" panose="040B0A00000000000000" pitchFamily="50" charset="-128"/>
                <a:ea typeface="HGP創英角ﾎﾟｯﾌﾟ体" panose="040B0A00000000000000" pitchFamily="50" charset="-128"/>
              </a:rPr>
              <a:t>約</a:t>
            </a:r>
            <a:r>
              <a:rPr kumimoji="1" lang="en-US" altLang="ja-JP" sz="1200" dirty="0" smtClean="0">
                <a:latin typeface="HGP創英角ﾎﾟｯﾌﾟ体" panose="040B0A00000000000000" pitchFamily="50" charset="-128"/>
                <a:ea typeface="HGP創英角ﾎﾟｯﾌﾟ体" panose="040B0A00000000000000" pitchFamily="50" charset="-128"/>
              </a:rPr>
              <a:t>2.0</a:t>
            </a:r>
            <a:r>
              <a:rPr kumimoji="1" lang="ja-JP" altLang="en-US" sz="1200" dirty="0" smtClean="0">
                <a:latin typeface="HGP創英角ﾎﾟｯﾌﾟ体" panose="040B0A00000000000000" pitchFamily="50" charset="-128"/>
                <a:ea typeface="HGP創英角ﾎﾟｯﾌﾟ体" panose="040B0A00000000000000" pitchFamily="50" charset="-128"/>
              </a:rPr>
              <a:t>㎞</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graphicFrame>
        <p:nvGraphicFramePr>
          <p:cNvPr id="11" name="表 10"/>
          <p:cNvGraphicFramePr>
            <a:graphicFrameLocks noGrp="1"/>
          </p:cNvGraphicFramePr>
          <p:nvPr>
            <p:extLst/>
          </p:nvPr>
        </p:nvGraphicFramePr>
        <p:xfrm>
          <a:off x="220163" y="5885085"/>
          <a:ext cx="1858689" cy="476320"/>
        </p:xfrm>
        <a:graphic>
          <a:graphicData uri="http://schemas.openxmlformats.org/drawingml/2006/table">
            <a:tbl>
              <a:tblPr firstRow="1" bandRow="1">
                <a:tableStyleId>{5C22544A-7EE6-4342-B048-85BDC9FD1C3A}</a:tableStyleId>
              </a:tblPr>
              <a:tblGrid>
                <a:gridCol w="619563">
                  <a:extLst>
                    <a:ext uri="{9D8B030D-6E8A-4147-A177-3AD203B41FA5}">
                      <a16:colId xmlns:a16="http://schemas.microsoft.com/office/drawing/2014/main" xmlns="" val="20000"/>
                    </a:ext>
                  </a:extLst>
                </a:gridCol>
                <a:gridCol w="619563">
                  <a:extLst>
                    <a:ext uri="{9D8B030D-6E8A-4147-A177-3AD203B41FA5}">
                      <a16:colId xmlns:a16="http://schemas.microsoft.com/office/drawing/2014/main" xmlns="" val="20001"/>
                    </a:ext>
                  </a:extLst>
                </a:gridCol>
                <a:gridCol w="619563">
                  <a:extLst>
                    <a:ext uri="{9D8B030D-6E8A-4147-A177-3AD203B41FA5}">
                      <a16:colId xmlns:a16="http://schemas.microsoft.com/office/drawing/2014/main" xmlns="" val="20002"/>
                    </a:ext>
                  </a:extLst>
                </a:gridCol>
              </a:tblGrid>
              <a:tr h="23816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1988</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2008</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238160">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33.8%</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59.6%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64.4%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3" name="正方形/長方形 12"/>
          <p:cNvSpPr/>
          <p:nvPr/>
        </p:nvSpPr>
        <p:spPr>
          <a:xfrm>
            <a:off x="2200671" y="5627604"/>
            <a:ext cx="2731369"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医療施設取扱分娩</a:t>
            </a:r>
            <a:r>
              <a:rPr lang="ja-JP" altLang="en-US" sz="1050" dirty="0" smtClean="0">
                <a:latin typeface="Meiryo UI" panose="020B0604030504040204" pitchFamily="50" charset="-128"/>
                <a:ea typeface="Meiryo UI" panose="020B0604030504040204" pitchFamily="50" charset="-128"/>
              </a:rPr>
              <a:t>件数</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出生数（</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a:t>
            </a:r>
            <a:endParaRPr lang="ja-JP" altLang="en-US" sz="1050" dirty="0">
              <a:latin typeface="Meiryo UI" panose="020B0604030504040204" pitchFamily="50" charset="-128"/>
              <a:ea typeface="Meiryo UI" panose="020B0604030504040204" pitchFamily="50" charset="-128"/>
            </a:endParaRPr>
          </a:p>
        </p:txBody>
      </p:sp>
      <p:sp>
        <p:nvSpPr>
          <p:cNvPr id="25" name="正方形/長方形 24"/>
          <p:cNvSpPr/>
          <p:nvPr/>
        </p:nvSpPr>
        <p:spPr>
          <a:xfrm>
            <a:off x="93208" y="5627206"/>
            <a:ext cx="2211109" cy="234286"/>
          </a:xfrm>
          <a:prstGeom prst="rect">
            <a:avLst/>
          </a:prstGeom>
        </p:spPr>
        <p:txBody>
          <a:bodyPr wrap="none" lIns="36000" tIns="36000" rIns="36000" bIns="36000">
            <a:spAutoFit/>
          </a:bodyPr>
          <a:lstStyle/>
          <a:p>
            <a:r>
              <a:rPr lang="ja-JP" altLang="en-US" sz="1050" dirty="0" smtClean="0">
                <a:latin typeface="Meiryo UI" panose="020B0604030504040204" pitchFamily="50" charset="-128"/>
                <a:ea typeface="Meiryo UI" panose="020B0604030504040204" pitchFamily="50" charset="-128"/>
              </a:rPr>
              <a:t>母親が</a:t>
            </a:r>
            <a:r>
              <a:rPr lang="en-US" altLang="ja-JP" sz="1050" dirty="0" smtClean="0">
                <a:latin typeface="Meiryo UI" panose="020B0604030504040204" pitchFamily="50" charset="-128"/>
                <a:ea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rPr>
              <a:t>歳以上の出生割合（府域）</a:t>
            </a:r>
            <a:endParaRPr lang="ja-JP" altLang="en-US" sz="1050" dirty="0">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nvPr>
        </p:nvGraphicFramePr>
        <p:xfrm>
          <a:off x="2350840" y="5907876"/>
          <a:ext cx="1988280" cy="464040"/>
        </p:xfrm>
        <a:graphic>
          <a:graphicData uri="http://schemas.openxmlformats.org/drawingml/2006/table">
            <a:tbl>
              <a:tblPr firstRow="1" bandRow="1">
                <a:tableStyleId>{5C22544A-7EE6-4342-B048-85BDC9FD1C3A}</a:tableStyleId>
              </a:tblPr>
              <a:tblGrid>
                <a:gridCol w="662760">
                  <a:extLst>
                    <a:ext uri="{9D8B030D-6E8A-4147-A177-3AD203B41FA5}">
                      <a16:colId xmlns:a16="http://schemas.microsoft.com/office/drawing/2014/main" xmlns="" val="20000"/>
                    </a:ext>
                  </a:extLst>
                </a:gridCol>
                <a:gridCol w="662760">
                  <a:extLst>
                    <a:ext uri="{9D8B030D-6E8A-4147-A177-3AD203B41FA5}">
                      <a16:colId xmlns:a16="http://schemas.microsoft.com/office/drawing/2014/main" xmlns="" val="20001"/>
                    </a:ext>
                  </a:extLst>
                </a:gridCol>
                <a:gridCol w="662760">
                  <a:extLst>
                    <a:ext uri="{9D8B030D-6E8A-4147-A177-3AD203B41FA5}">
                      <a16:colId xmlns:a16="http://schemas.microsoft.com/office/drawing/2014/main" xmlns="" val="20002"/>
                    </a:ext>
                  </a:extLst>
                </a:gridCol>
              </a:tblGrid>
              <a:tr h="170023">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府平均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市平均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市南部</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70023">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98.4%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99.9%</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82.1%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27" name="正方形/長方形 26"/>
          <p:cNvSpPr/>
          <p:nvPr/>
        </p:nvSpPr>
        <p:spPr>
          <a:xfrm>
            <a:off x="4769429" y="5301208"/>
            <a:ext cx="2034819" cy="288147"/>
          </a:xfrm>
          <a:prstGeom prst="rect">
            <a:avLst/>
          </a:prstGeom>
        </p:spPr>
        <p:txBody>
          <a:bodyPr wrap="square" lIns="36000" tIns="36000" rIns="36000" bIns="36000">
            <a:spAutoFit/>
          </a:bodyPr>
          <a:lstStyle/>
          <a:p>
            <a:pPr lvl="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＜現在の状況＞</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正方形/長方形 27"/>
          <p:cNvSpPr/>
          <p:nvPr/>
        </p:nvSpPr>
        <p:spPr>
          <a:xfrm>
            <a:off x="4787036" y="5517347"/>
            <a:ext cx="4321468" cy="1354217"/>
          </a:xfrm>
          <a:prstGeom prst="rect">
            <a:avLst/>
          </a:prstGeom>
        </p:spPr>
        <p:txBody>
          <a:bodyPr wrap="square">
            <a:spAutoFit/>
          </a:bodyPr>
          <a:lstStyle/>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GCU</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HCU</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MFICU</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を整備するなど、周産期医療、救急・重症小児患者への対応力強化</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例：小児救急の受入実績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2,845</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件</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年４～９月）</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○重症心身障が</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い</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児の短期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入所</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など、住吉市民病院の機能の継承</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4" name="表 33"/>
          <p:cNvGraphicFramePr>
            <a:graphicFrameLocks noGrp="1"/>
          </p:cNvGraphicFramePr>
          <p:nvPr>
            <p:extLst/>
          </p:nvPr>
        </p:nvGraphicFramePr>
        <p:xfrm>
          <a:off x="4762327" y="2045512"/>
          <a:ext cx="4274169" cy="2535616"/>
        </p:xfrm>
        <a:graphic>
          <a:graphicData uri="http://schemas.openxmlformats.org/drawingml/2006/table">
            <a:tbl>
              <a:tblPr firstRow="1" bandRow="1">
                <a:tableStyleId>{5C22544A-7EE6-4342-B048-85BDC9FD1C3A}</a:tableStyleId>
              </a:tblPr>
              <a:tblGrid>
                <a:gridCol w="338458">
                  <a:extLst>
                    <a:ext uri="{9D8B030D-6E8A-4147-A177-3AD203B41FA5}">
                      <a16:colId xmlns:a16="http://schemas.microsoft.com/office/drawing/2014/main" xmlns="" val="1131119093"/>
                    </a:ext>
                  </a:extLst>
                </a:gridCol>
                <a:gridCol w="862158">
                  <a:extLst>
                    <a:ext uri="{9D8B030D-6E8A-4147-A177-3AD203B41FA5}">
                      <a16:colId xmlns:a16="http://schemas.microsoft.com/office/drawing/2014/main" xmlns="" val="3218202577"/>
                    </a:ext>
                  </a:extLst>
                </a:gridCol>
                <a:gridCol w="697289">
                  <a:extLst>
                    <a:ext uri="{9D8B030D-6E8A-4147-A177-3AD203B41FA5}">
                      <a16:colId xmlns:a16="http://schemas.microsoft.com/office/drawing/2014/main" xmlns="" val="1477601575"/>
                    </a:ext>
                  </a:extLst>
                </a:gridCol>
                <a:gridCol w="648072">
                  <a:extLst>
                    <a:ext uri="{9D8B030D-6E8A-4147-A177-3AD203B41FA5}">
                      <a16:colId xmlns:a16="http://schemas.microsoft.com/office/drawing/2014/main" xmlns="" val="290538196"/>
                    </a:ext>
                  </a:extLst>
                </a:gridCol>
                <a:gridCol w="720080">
                  <a:extLst>
                    <a:ext uri="{9D8B030D-6E8A-4147-A177-3AD203B41FA5}">
                      <a16:colId xmlns:a16="http://schemas.microsoft.com/office/drawing/2014/main" xmlns="" val="1482869805"/>
                    </a:ext>
                  </a:extLst>
                </a:gridCol>
                <a:gridCol w="335795">
                  <a:extLst>
                    <a:ext uri="{9D8B030D-6E8A-4147-A177-3AD203B41FA5}">
                      <a16:colId xmlns:a16="http://schemas.microsoft.com/office/drawing/2014/main" xmlns="" val="952502418"/>
                    </a:ext>
                  </a:extLst>
                </a:gridCol>
                <a:gridCol w="672317">
                  <a:extLst>
                    <a:ext uri="{9D8B030D-6E8A-4147-A177-3AD203B41FA5}">
                      <a16:colId xmlns:a16="http://schemas.microsoft.com/office/drawing/2014/main" xmlns="" val="792652592"/>
                    </a:ext>
                  </a:extLst>
                </a:gridCol>
              </a:tblGrid>
              <a:tr h="393046">
                <a:tc grid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住吉市民病院</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急性期</a:t>
                      </a:r>
                      <a:r>
                        <a:rPr kumimoji="1" lang="en-US" altLang="ja-JP" sz="1050" b="0" dirty="0" smtClean="0">
                          <a:solidFill>
                            <a:schemeClr val="tx1"/>
                          </a:solidFill>
                          <a:latin typeface="Meiryo UI" panose="020B0604030504040204" pitchFamily="50" charset="-128"/>
                          <a:ea typeface="Meiryo UI" panose="020B0604030504040204" pitchFamily="50" charset="-128"/>
                        </a:rPr>
                        <a:t>C</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計</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住吉母子</a:t>
                      </a:r>
                      <a:r>
                        <a:rPr kumimoji="1" lang="en-US" altLang="ja-JP" sz="1050" b="0" dirty="0" smtClean="0">
                          <a:solidFill>
                            <a:schemeClr val="tx1"/>
                          </a:solidFill>
                          <a:latin typeface="Meiryo UI" panose="020B0604030504040204" pitchFamily="50" charset="-128"/>
                          <a:ea typeface="Meiryo UI" panose="020B0604030504040204" pitchFamily="50" charset="-128"/>
                        </a:rPr>
                        <a:t>C</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27658390"/>
                  </a:ext>
                </a:extLst>
              </a:tr>
              <a:tr h="393046">
                <a:tc rowSpan="3">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小児科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小児科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HCU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38</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74</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baseline="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58</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4449899"/>
                  </a:ext>
                </a:extLst>
              </a:tr>
              <a:tr h="54589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新生児科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NICU</a:t>
                      </a: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GCU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baseline="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a:t>
                      </a:r>
                      <a:r>
                        <a:rPr kumimoji="1" lang="en-US" altLang="ja-JP" sz="1200" baseline="0" dirty="0" smtClean="0">
                          <a:latin typeface="Meiryo UI" panose="020B0604030504040204" pitchFamily="50" charset="-128"/>
                          <a:ea typeface="Meiryo UI" panose="020B0604030504040204" pitchFamily="50" charset="-128"/>
                        </a:rPr>
                        <a:t>6</a:t>
                      </a:r>
                      <a:r>
                        <a:rPr kumimoji="1" lang="ja-JP" altLang="en-US" sz="1200" baseline="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62682599"/>
                  </a:ext>
                </a:extLst>
              </a:tr>
              <a:tr h="284828">
                <a:tc vMerge="1">
                  <a:txBody>
                    <a:bodyPr/>
                    <a:lstStyle/>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計</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61</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111</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79</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0779518"/>
                  </a:ext>
                </a:extLst>
              </a:tr>
              <a:tr h="393046">
                <a:tc rowSpan="2">
                  <a:txBody>
                    <a:bodyPr/>
                    <a:lstStyle/>
                    <a:p>
                      <a:r>
                        <a:rPr kumimoji="1" lang="ja-JP" altLang="en-US" sz="1050" dirty="0" smtClean="0">
                          <a:latin typeface="Meiryo UI" panose="020B0604030504040204" pitchFamily="50" charset="-128"/>
                          <a:ea typeface="Meiryo UI" panose="020B0604030504040204" pitchFamily="50" charset="-128"/>
                        </a:rPr>
                        <a:t>産科</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産科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うち</a:t>
                      </a:r>
                      <a:r>
                        <a:rPr kumimoji="1" lang="en-US" altLang="ja-JP" sz="1050" dirty="0" smtClean="0">
                          <a:latin typeface="Meiryo UI" panose="020B0604030504040204" pitchFamily="50" charset="-128"/>
                          <a:ea typeface="Meiryo UI" panose="020B0604030504040204" pitchFamily="50" charset="-128"/>
                        </a:rPr>
                        <a:t>FICU</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46</a:t>
                      </a:r>
                      <a:r>
                        <a:rPr kumimoji="1" lang="ja-JP" altLang="en-US" sz="1200" dirty="0" smtClean="0">
                          <a:latin typeface="Meiryo UI" panose="020B0604030504040204" pitchFamily="50" charset="-128"/>
                          <a:ea typeface="Meiryo UI" panose="020B0604030504040204" pitchFamily="50" charset="-128"/>
                        </a:rPr>
                        <a:t>床</a:t>
                      </a:r>
                      <a:endParaRPr kumimoji="1" lang="en-US" altLang="ja-JP" sz="1200" dirty="0" smtClean="0">
                        <a:latin typeface="Meiryo UI" panose="020B0604030504040204" pitchFamily="50" charset="-128"/>
                        <a:ea typeface="Meiryo UI" panose="020B0604030504040204" pitchFamily="50" charset="-128"/>
                      </a:endParaRPr>
                    </a:p>
                    <a:p>
                      <a:pPr algn="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46208991"/>
                  </a:ext>
                </a:extLst>
              </a:tr>
              <a:tr h="28482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46</a:t>
                      </a:r>
                      <a:r>
                        <a:rPr kumimoji="1" lang="ja-JP" altLang="en-US" sz="1200" dirty="0" smtClean="0">
                          <a:latin typeface="Meiryo UI" panose="020B0604030504040204" pitchFamily="50" charset="-128"/>
                          <a:ea typeface="Meiryo UI" panose="020B0604030504040204" pitchFamily="50" charset="-128"/>
                        </a:rPr>
                        <a:t>床</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88063107"/>
                  </a:ext>
                </a:extLst>
              </a:tr>
            </a:tbl>
          </a:graphicData>
        </a:graphic>
      </p:graphicFrame>
      <p:sp>
        <p:nvSpPr>
          <p:cNvPr id="16" name="二等辺三角形 15"/>
          <p:cNvSpPr/>
          <p:nvPr/>
        </p:nvSpPr>
        <p:spPr>
          <a:xfrm rot="5400000">
            <a:off x="6948392" y="3211066"/>
            <a:ext cx="2484000" cy="180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8341271" y="2056023"/>
            <a:ext cx="660233" cy="2487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395</a:t>
            </a:fld>
            <a:endParaRPr lang="ja-JP" altLang="en-US"/>
          </a:p>
        </p:txBody>
      </p:sp>
    </p:spTree>
    <p:extLst>
      <p:ext uri="{BB962C8B-B14F-4D97-AF65-F5344CB8AC3E}">
        <p14:creationId xmlns:p14="http://schemas.microsoft.com/office/powerpoint/2010/main" val="1008023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04551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＜⑧公立大学統合＞</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692696"/>
            <a:ext cx="4060171"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88293" y="692696"/>
            <a:ext cx="4204187"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0163" y="1144122"/>
            <a:ext cx="3991797" cy="95410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＜改革前の課題認識</a:t>
            </a:r>
            <a:r>
              <a:rPr lang="ja-JP" altLang="en-US" sz="1400" b="1" dirty="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少子化の進展に伴い、全国的に学生数が減少、大学間の競争激化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府市合わせると、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億を超える公費負担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79857" y="2121639"/>
            <a:ext cx="3672408" cy="80330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期待されている効果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統合</a:t>
            </a:r>
            <a:r>
              <a:rPr lang="ja-JP" altLang="en-US" sz="1400" dirty="0">
                <a:solidFill>
                  <a:schemeClr val="tx1"/>
                </a:solidFill>
                <a:latin typeface="Meiryo UI" panose="020B0604030504040204" pitchFamily="50" charset="-128"/>
                <a:ea typeface="Meiryo UI" panose="020B0604030504040204" pitchFamily="50" charset="-128"/>
              </a:rPr>
              <a:t>のメリットと、両大学の強みを活かし、大阪の成長に貢献できる大学へ</a:t>
            </a:r>
          </a:p>
        </p:txBody>
      </p:sp>
      <p:sp>
        <p:nvSpPr>
          <p:cNvPr id="9" name="テキスト ボックス 8"/>
          <p:cNvSpPr txBox="1"/>
          <p:nvPr/>
        </p:nvSpPr>
        <p:spPr>
          <a:xfrm>
            <a:off x="245046" y="3882707"/>
            <a:ext cx="2017960" cy="2611860"/>
          </a:xfrm>
          <a:prstGeom prst="rect">
            <a:avLst/>
          </a:prstGeom>
          <a:noFill/>
        </p:spPr>
        <p:txBody>
          <a:bodyPr wrap="square" lIns="36000" tIns="36000" rIns="36000" bIns="36000" rtlCol="0">
            <a:spAutoFit/>
          </a:bodyPr>
          <a:lstStyle/>
          <a:p>
            <a:r>
              <a:rPr lang="en-US" altLang="ja-JP" sz="1100" b="1" dirty="0">
                <a:latin typeface="Meiryo UI" panose="020B0604030504040204" pitchFamily="50" charset="-128"/>
                <a:ea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rPr>
              <a:t>運営費交付金の削減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2006</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rPr>
              <a:t>教員の削減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2002</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202</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167</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事務職員の削減</a:t>
            </a:r>
            <a:endParaRPr lang="en-US" altLang="ja-JP" sz="1100" b="1" dirty="0">
              <a:latin typeface="Meiryo UI" panose="020B0604030504040204" pitchFamily="50" charset="-128"/>
              <a:ea typeface="Meiryo UI" panose="020B0604030504040204" pitchFamily="50" charset="-128"/>
            </a:endParaRPr>
          </a:p>
          <a:p>
            <a:r>
              <a:rPr lang="en-US" altLang="ja-JP" sz="1100" u="sng" dirty="0" smtClean="0">
                <a:latin typeface="Meiryo UI" panose="020B0604030504040204" pitchFamily="50" charset="-128"/>
                <a:ea typeface="Meiryo UI" panose="020B0604030504040204" pitchFamily="50" charset="-128"/>
              </a:rPr>
              <a:t>2002</a:t>
            </a:r>
            <a:r>
              <a:rPr lang="ja-JP" altLang="en-US" sz="1100" u="sng" dirty="0">
                <a:latin typeface="Meiryo UI" panose="020B0604030504040204" pitchFamily="50" charset="-128"/>
                <a:ea typeface="Meiryo UI" panose="020B0604030504040204" pitchFamily="50" charset="-128"/>
              </a:rPr>
              <a:t>年度→</a:t>
            </a:r>
            <a:r>
              <a:rPr lang="en-US" altLang="ja-JP" sz="1100" u="sng" dirty="0">
                <a:latin typeface="Meiryo UI" panose="020B0604030504040204" pitchFamily="50" charset="-128"/>
                <a:ea typeface="Meiryo UI" panose="020B0604030504040204" pitchFamily="50" charset="-128"/>
              </a:rPr>
              <a:t>2015</a:t>
            </a:r>
            <a:r>
              <a:rPr lang="ja-JP" altLang="en-US" sz="1100" u="sng" dirty="0">
                <a:latin typeface="Meiryo UI" panose="020B0604030504040204" pitchFamily="50" charset="-128"/>
                <a:ea typeface="Meiryo UI" panose="020B0604030504040204" pitchFamily="50" charset="-128"/>
              </a:rPr>
              <a:t>年度</a:t>
            </a:r>
            <a:endParaRPr lang="en-US" altLang="ja-JP" sz="11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160</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134</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42%</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市大については医学部除く</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295925" y="3872207"/>
            <a:ext cx="1872000" cy="2104028"/>
          </a:xfrm>
          <a:prstGeom prst="rect">
            <a:avLst/>
          </a:prstGeom>
          <a:noFill/>
          <a:ln>
            <a:noFill/>
          </a:ln>
        </p:spPr>
        <p:txBody>
          <a:bodyPr wrap="square" lIns="36000" tIns="36000" rIns="36000" bIns="36000"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教員人事のガバナンス改革</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人事を教授会から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法人人事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委員会による選考に変更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教員組織と教育組織の分離</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を適材適所に配置するため、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組織として学術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研究院</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研究院</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en-US" altLang="ja-JP" sz="11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学長裁量による予算重点化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学長裁量等による戦略的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な予算配分を実施</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62118" y="3663228"/>
            <a:ext cx="1980000" cy="2831339"/>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55985" y="3495439"/>
            <a:ext cx="1172116" cy="307777"/>
          </a:xfrm>
          <a:prstGeom prst="rect">
            <a:avLst/>
          </a:prstGeom>
          <a:solidFill>
            <a:schemeClr val="bg1"/>
          </a:solid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合理化・縮小</a:t>
            </a:r>
          </a:p>
        </p:txBody>
      </p:sp>
      <p:sp>
        <p:nvSpPr>
          <p:cNvPr id="14" name="正方形/長方形 13"/>
          <p:cNvSpPr/>
          <p:nvPr/>
        </p:nvSpPr>
        <p:spPr>
          <a:xfrm>
            <a:off x="2295925" y="3677920"/>
            <a:ext cx="1872000" cy="2816647"/>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66853" y="3522667"/>
            <a:ext cx="1257075" cy="307777"/>
          </a:xfrm>
          <a:prstGeom prst="rect">
            <a:avLst/>
          </a:prstGeom>
          <a:solidFill>
            <a:schemeClr val="bg1"/>
          </a:solid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ガバナンス改革</a:t>
            </a:r>
          </a:p>
        </p:txBody>
      </p:sp>
      <p:graphicFrame>
        <p:nvGraphicFramePr>
          <p:cNvPr id="15" name="グラフ 14"/>
          <p:cNvGraphicFramePr/>
          <p:nvPr>
            <p:extLst/>
          </p:nvPr>
        </p:nvGraphicFramePr>
        <p:xfrm>
          <a:off x="6595311" y="4797152"/>
          <a:ext cx="2246862" cy="201622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flipV="1">
            <a:off x="7510063" y="5373216"/>
            <a:ext cx="10060" cy="15654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7510062" y="5373216"/>
            <a:ext cx="426989"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651239" y="5385748"/>
            <a:ext cx="0" cy="789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046262" y="5056404"/>
            <a:ext cx="400133" cy="138499"/>
          </a:xfrm>
          <a:prstGeom prst="rect">
            <a:avLst/>
          </a:prstGeom>
          <a:noFill/>
        </p:spPr>
        <p:txBody>
          <a:bodyPr wrap="square" lIns="0" tIns="0" rIns="0" bIns="0" rtlCol="0" anchor="ctr" anchorCtr="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15,971</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180073" y="5450741"/>
            <a:ext cx="354464" cy="138499"/>
          </a:xfrm>
          <a:prstGeom prst="rect">
            <a:avLst/>
          </a:prstGeom>
          <a:noFill/>
        </p:spPr>
        <p:txBody>
          <a:bodyPr wrap="square" lIns="0" tIns="0" rIns="0" bIns="0" rtlCol="0" anchor="ctr" anchorCtr="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9076</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618037" y="5162709"/>
            <a:ext cx="420328" cy="138499"/>
          </a:xfrm>
          <a:prstGeom prst="rect">
            <a:avLst/>
          </a:prstGeom>
          <a:noFill/>
        </p:spPr>
        <p:txBody>
          <a:bodyPr wrap="square" lIns="0" tIns="0" rIns="0" bIns="0" rtlCol="0" anchor="ctr" anchorCtr="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16,256</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7357306" y="5589240"/>
            <a:ext cx="293933" cy="138499"/>
          </a:xfrm>
          <a:prstGeom prst="rect">
            <a:avLst/>
          </a:prstGeom>
          <a:noFill/>
        </p:spPr>
        <p:txBody>
          <a:bodyPr wrap="square" lIns="0" tIns="0" rIns="0" bIns="0" rtlCol="0" anchor="ctr" anchorCtr="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7724</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7538246" y="5476678"/>
            <a:ext cx="327037" cy="138499"/>
          </a:xfrm>
          <a:prstGeom prst="rect">
            <a:avLst/>
          </a:prstGeom>
          <a:noFill/>
        </p:spPr>
        <p:txBody>
          <a:bodyPr wrap="square" lIns="0" tIns="0" rIns="0" bIns="0" rtlCol="0" anchor="ctr" anchorCtr="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8247</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622908" y="5054872"/>
            <a:ext cx="269572" cy="534368"/>
          </a:xfrm>
          <a:prstGeom prst="rect">
            <a:avLst/>
          </a:prstGeom>
          <a:noFill/>
        </p:spPr>
        <p:txBody>
          <a:bodyPr wrap="square" lIns="36000" tIns="36000" rIns="36000" bIns="36000" rtlCol="0" anchor="ctr" anchorCtr="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大学院</a:t>
            </a:r>
          </a:p>
        </p:txBody>
      </p:sp>
      <p:sp>
        <p:nvSpPr>
          <p:cNvPr id="25" name="テキスト ボックス 24"/>
          <p:cNvSpPr txBox="1"/>
          <p:nvPr/>
        </p:nvSpPr>
        <p:spPr>
          <a:xfrm>
            <a:off x="8653283" y="5589240"/>
            <a:ext cx="207013" cy="380480"/>
          </a:xfrm>
          <a:prstGeom prst="rect">
            <a:avLst/>
          </a:prstGeom>
          <a:noFill/>
        </p:spPr>
        <p:txBody>
          <a:bodyPr wrap="square" lIns="36000" tIns="36000" rIns="36000" bIns="3600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学部</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13293" y="3109420"/>
            <a:ext cx="1970411" cy="307777"/>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＜これまでの改革実績＞</a:t>
            </a:r>
            <a:endParaRPr lang="en-US" altLang="ja-JP" sz="1400"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4572000" y="1245821"/>
          <a:ext cx="4320000" cy="692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xmlns="" val="10000"/>
                  </a:ext>
                </a:extLst>
              </a:tr>
              <a:tr h="309131">
                <a:tc>
                  <a:txBody>
                    <a:bodyPr/>
                    <a:lstStyle/>
                    <a:p>
                      <a:pPr algn="ctr"/>
                      <a:r>
                        <a:rPr kumimoji="1" lang="ja-JP" altLang="en-US" sz="1200" dirty="0" smtClean="0">
                          <a:latin typeface="Meiryo UI" panose="020B0604030504040204" pitchFamily="50" charset="-128"/>
                          <a:ea typeface="Meiryo UI" panose="020B0604030504040204" pitchFamily="50" charset="-128"/>
                        </a:rPr>
                        <a:t>府市統合本部会議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100" b="1" dirty="0" smtClean="0">
                          <a:latin typeface="Meiryo UI" panose="020B0604030504040204" pitchFamily="50" charset="-128"/>
                          <a:ea typeface="Meiryo UI" panose="020B0604030504040204" pitchFamily="50" charset="-128"/>
                        </a:rPr>
                        <a:t>2012.5</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外部有識者による「新大学構想会議」の設置決定</a:t>
                      </a:r>
                      <a:endParaRPr kumimoji="1" lang="en-US" altLang="ja-JP" sz="1100" dirty="0" smtClean="0">
                        <a:latin typeface="Meiryo UI" pitchFamily="50" charset="-128"/>
                        <a:ea typeface="Meiryo UI" pitchFamily="50" charset="-128"/>
                        <a:cs typeface="Meiryo UI"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9" name="表 28"/>
          <p:cNvGraphicFramePr>
            <a:graphicFrameLocks noGrp="1"/>
          </p:cNvGraphicFramePr>
          <p:nvPr>
            <p:extLst/>
          </p:nvPr>
        </p:nvGraphicFramePr>
        <p:xfrm>
          <a:off x="4572480" y="2936799"/>
          <a:ext cx="4320000" cy="1212281"/>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en-US" altLang="ja-JP" sz="1100" b="1" dirty="0" smtClean="0">
                          <a:latin typeface="Meiryo UI" panose="020B0604030504040204" pitchFamily="50" charset="-128"/>
                          <a:ea typeface="Meiryo UI" panose="020B0604030504040204" pitchFamily="50" charset="-128"/>
                        </a:rPr>
                        <a:t>2016.4</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府市両大学でタスクフォースを組成し、新大学の姿などの検討を進めることを確認</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5001">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2016.8</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2016.12</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2017.6</a:t>
                      </a:r>
                    </a:p>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2017.8</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タスクフォースの検討状況を報告</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1" name="テキスト ボックス 30"/>
          <p:cNvSpPr txBox="1"/>
          <p:nvPr/>
        </p:nvSpPr>
        <p:spPr>
          <a:xfrm>
            <a:off x="4572000" y="1988840"/>
            <a:ext cx="4320000" cy="395869"/>
          </a:xfrm>
          <a:prstGeom prst="rect">
            <a:avLst/>
          </a:prstGeom>
          <a:solidFill>
            <a:schemeClr val="accent6">
              <a:lumMod val="20000"/>
              <a:lumOff val="80000"/>
            </a:schemeClr>
          </a:solidFill>
        </p:spPr>
        <p:txBody>
          <a:bodyPr wrap="square" lIns="36000" tIns="36000" rIns="36000" bIns="36000" rtlCol="0">
            <a:spAutoFit/>
          </a:bodyPr>
          <a:lstStyle/>
          <a:p>
            <a:r>
              <a:rPr lang="en-US" altLang="ja-JP" sz="1050" dirty="0" smtClean="0">
                <a:latin typeface="Meiryo UI" panose="020B0604030504040204" pitchFamily="50" charset="-128"/>
                <a:ea typeface="Meiryo UI" panose="020B0604030504040204" pitchFamily="50" charset="-128"/>
              </a:rPr>
              <a:t>2012</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６～</a:t>
            </a:r>
            <a:r>
              <a:rPr lang="en-US" altLang="ja-JP" sz="1050" dirty="0" smtClean="0">
                <a:latin typeface="Meiryo UI" panose="020B0604030504040204" pitchFamily="50" charset="-128"/>
                <a:ea typeface="Meiryo UI" panose="020B0604030504040204" pitchFamily="50" charset="-128"/>
              </a:rPr>
              <a:t>2013</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８　新大学構想会議を計</a:t>
            </a:r>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回開催し、「大阪府</a:t>
            </a:r>
            <a:r>
              <a:rPr lang="ja-JP" altLang="en-US" sz="1050" dirty="0">
                <a:latin typeface="Meiryo UI" panose="020B0604030504040204" pitchFamily="50" charset="-128"/>
                <a:ea typeface="Meiryo UI" panose="020B0604030504040204" pitchFamily="50" charset="-128"/>
              </a:rPr>
              <a:t>市新大学</a:t>
            </a:r>
            <a:r>
              <a:rPr lang="ja-JP" altLang="en-US" sz="1050" dirty="0" smtClean="0">
                <a:latin typeface="Meiryo UI" panose="020B0604030504040204" pitchFamily="50" charset="-128"/>
                <a:ea typeface="Meiryo UI" panose="020B0604030504040204" pitchFamily="50" charset="-128"/>
              </a:rPr>
              <a:t>構想」をとりまとめ。</a:t>
            </a:r>
            <a:endParaRPr kumimoji="1" lang="ja-JP" altLang="en-US"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4509549" y="2324780"/>
            <a:ext cx="4382931" cy="600164"/>
          </a:xfrm>
          <a:prstGeom prst="rect">
            <a:avLst/>
          </a:prstGeom>
        </p:spPr>
        <p:txBody>
          <a:bodyPr wrap="none">
            <a:spAutoFit/>
          </a:bodyPr>
          <a:lstStyle/>
          <a:p>
            <a:r>
              <a:rPr lang="en-US" altLang="ja-JP" sz="1100" dirty="0" smtClean="0">
                <a:latin typeface="Meiryo UI" panose="020B0604030504040204" pitchFamily="50" charset="-128"/>
                <a:ea typeface="Meiryo UI" panose="020B0604030504040204" pitchFamily="50" charset="-128"/>
              </a:rPr>
              <a:t>2013.9</a:t>
            </a:r>
            <a:r>
              <a:rPr lang="ja-JP" altLang="en-US" sz="1100" dirty="0" smtClean="0">
                <a:latin typeface="Meiryo UI" panose="020B0604030504040204" pitchFamily="50" charset="-128"/>
                <a:ea typeface="Meiryo UI" panose="020B0604030504040204" pitchFamily="50" charset="-128"/>
              </a:rPr>
              <a:t>　府市で「新大学ビジョン」を策定</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2013.10</a:t>
            </a:r>
            <a:r>
              <a:rPr lang="ja-JP" altLang="en-US" sz="1100" dirty="0" smtClean="0">
                <a:latin typeface="Meiryo UI" panose="020B0604030504040204" pitchFamily="50" charset="-128"/>
                <a:ea typeface="Meiryo UI" panose="020B0604030504040204" pitchFamily="50" charset="-128"/>
              </a:rPr>
              <a:t>　府市・両大学で「新大学案</a:t>
            </a:r>
            <a:r>
              <a:rPr lang="en-US" altLang="ja-JP" sz="1100" dirty="0" smtClean="0">
                <a:latin typeface="Meiryo UI" panose="020B0604030504040204" pitchFamily="50" charset="-128"/>
                <a:ea typeface="Meiryo UI" panose="020B0604030504040204" pitchFamily="50" charset="-128"/>
              </a:rPr>
              <a:t>&gt;</a:t>
            </a:r>
            <a:r>
              <a:rPr lang="ja-JP" altLang="en-US" sz="1100" dirty="0" smtClean="0">
                <a:latin typeface="Meiryo UI" panose="020B0604030504040204" pitchFamily="50" charset="-128"/>
                <a:ea typeface="Meiryo UI" panose="020B0604030504040204" pitchFamily="50" charset="-128"/>
              </a:rPr>
              <a:t>を策定</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２　両大学で</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新・公立大学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大阪モデル（基本構想）」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rot="10800000">
            <a:off x="4617767" y="4203596"/>
            <a:ext cx="4035516"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638171" y="4437112"/>
            <a:ext cx="4038285" cy="307777"/>
          </a:xfrm>
          <a:prstGeom prst="rect">
            <a:avLst/>
          </a:prstGeom>
        </p:spPr>
        <p:txBody>
          <a:bodyPr wrap="none">
            <a:spAutoFit/>
          </a:bodyPr>
          <a:lstStyle/>
          <a:p>
            <a:r>
              <a:rPr lang="en-US" altLang="ja-JP" sz="1400" b="1" u="sng" dirty="0" smtClean="0">
                <a:latin typeface="Meiryo UI" panose="020B0604030504040204" pitchFamily="50" charset="-128"/>
                <a:ea typeface="Meiryo UI" panose="020B0604030504040204" pitchFamily="50" charset="-128"/>
              </a:rPr>
              <a:t>2019.4</a:t>
            </a:r>
            <a:r>
              <a:rPr lang="ja-JP" altLang="en-US" sz="1400" b="1" u="sng" dirty="0" smtClean="0">
                <a:latin typeface="Meiryo UI" panose="020B0604030504040204" pitchFamily="50" charset="-128"/>
                <a:ea typeface="Meiryo UI" panose="020B0604030504040204" pitchFamily="50" charset="-128"/>
              </a:rPr>
              <a:t>　法人統合、</a:t>
            </a:r>
            <a:r>
              <a:rPr lang="en-US" altLang="ja-JP" sz="1400" b="1" u="sng" dirty="0" smtClean="0">
                <a:latin typeface="Meiryo UI" panose="020B0604030504040204" pitchFamily="50" charset="-128"/>
                <a:ea typeface="Meiryo UI" panose="020B0604030504040204" pitchFamily="50" charset="-128"/>
              </a:rPr>
              <a:t>2022.4</a:t>
            </a:r>
            <a:r>
              <a:rPr lang="ja-JP" altLang="en-US" sz="1400" b="1" u="sng" dirty="0" smtClean="0">
                <a:latin typeface="Meiryo UI" panose="020B0604030504040204" pitchFamily="50" charset="-128"/>
                <a:ea typeface="Meiryo UI" panose="020B0604030504040204" pitchFamily="50" charset="-128"/>
              </a:rPr>
              <a:t>　大学統合（想定）</a:t>
            </a:r>
            <a:endParaRPr lang="en-US" altLang="ja-JP" sz="1400" b="1" u="sng" dirty="0">
              <a:latin typeface="Meiryo UI" panose="020B0604030504040204" pitchFamily="50" charset="-128"/>
              <a:ea typeface="Meiryo UI" panose="020B0604030504040204" pitchFamily="50" charset="-128"/>
            </a:endParaRPr>
          </a:p>
        </p:txBody>
      </p:sp>
      <p:sp>
        <p:nvSpPr>
          <p:cNvPr id="35" name="正方形/長方形 34"/>
          <p:cNvSpPr/>
          <p:nvPr/>
        </p:nvSpPr>
        <p:spPr>
          <a:xfrm>
            <a:off x="4483766" y="4838151"/>
            <a:ext cx="2058541" cy="1785972"/>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○法人</a:t>
            </a:r>
            <a:r>
              <a:rPr lang="ja-JP" altLang="en-US" sz="1400" b="1" dirty="0">
                <a:solidFill>
                  <a:schemeClr val="tx1"/>
                </a:solidFill>
                <a:latin typeface="Meiryo UI" panose="020B0604030504040204" pitchFamily="50" charset="-128"/>
                <a:ea typeface="Meiryo UI" panose="020B0604030504040204" pitchFamily="50" charset="-128"/>
              </a:rPr>
              <a:t>統合</a:t>
            </a:r>
            <a:r>
              <a:rPr lang="ja-JP" altLang="en-US" sz="1400" b="1" dirty="0" smtClean="0">
                <a:solidFill>
                  <a:schemeClr val="tx1"/>
                </a:solidFill>
                <a:latin typeface="Meiryo UI" panose="020B0604030504040204" pitchFamily="50" charset="-128"/>
                <a:ea typeface="Meiryo UI" panose="020B0604030504040204" pitchFamily="50" charset="-128"/>
              </a:rPr>
              <a:t>による効果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経営面</a:t>
            </a:r>
            <a:r>
              <a:rPr lang="ja-JP" altLang="en-US" sz="1200" dirty="0">
                <a:solidFill>
                  <a:schemeClr val="tx1"/>
                </a:solidFill>
                <a:latin typeface="Meiryo UI" panose="020B0604030504040204" pitchFamily="50" charset="-128"/>
                <a:ea typeface="Meiryo UI" panose="020B0604030504040204" pitchFamily="50" charset="-128"/>
              </a:rPr>
              <a:t>の一元化、教学面の連携強化</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経費</a:t>
            </a:r>
            <a:r>
              <a:rPr lang="ja-JP" altLang="en-US" sz="1200" dirty="0">
                <a:solidFill>
                  <a:schemeClr val="tx1"/>
                </a:solidFill>
                <a:latin typeface="Meiryo UI" panose="020B0604030504040204" pitchFamily="50" charset="-128"/>
                <a:ea typeface="Meiryo UI" panose="020B0604030504040204" pitchFamily="50" charset="-128"/>
              </a:rPr>
              <a:t>の抑制、業務の簡素化・</a:t>
            </a:r>
            <a:r>
              <a:rPr lang="ja-JP" altLang="en-US" sz="1200" dirty="0" smtClean="0">
                <a:solidFill>
                  <a:schemeClr val="tx1"/>
                </a:solidFill>
                <a:latin typeface="Meiryo UI" panose="020B0604030504040204" pitchFamily="50" charset="-128"/>
                <a:ea typeface="Meiryo UI" panose="020B0604030504040204" pitchFamily="50" charset="-128"/>
              </a:rPr>
              <a:t>効率化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○大学統合による効果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大学</a:t>
            </a:r>
            <a:r>
              <a:rPr lang="ja-JP" altLang="en-US" sz="1200" dirty="0">
                <a:solidFill>
                  <a:schemeClr val="tx1"/>
                </a:solidFill>
                <a:latin typeface="Meiryo UI" panose="020B0604030504040204" pitchFamily="50" charset="-128"/>
                <a:ea typeface="Meiryo UI" panose="020B0604030504040204" pitchFamily="50" charset="-128"/>
              </a:rPr>
              <a:t>のプレゼンス向上</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大阪の</a:t>
            </a:r>
            <a:r>
              <a:rPr lang="ja-JP" altLang="en-US" sz="1200" dirty="0">
                <a:solidFill>
                  <a:schemeClr val="tx1"/>
                </a:solidFill>
                <a:latin typeface="Meiryo UI" panose="020B0604030504040204" pitchFamily="50" charset="-128"/>
                <a:ea typeface="Meiryo UI" panose="020B0604030504040204" pitchFamily="50" charset="-128"/>
              </a:rPr>
              <a:t>成長・発展の貢献</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管理部門</a:t>
            </a:r>
            <a:r>
              <a:rPr lang="ja-JP" altLang="en-US" sz="1200" dirty="0">
                <a:solidFill>
                  <a:schemeClr val="tx1"/>
                </a:solidFill>
                <a:latin typeface="Meiryo UI" panose="020B0604030504040204" pitchFamily="50" charset="-128"/>
                <a:ea typeface="Meiryo UI" panose="020B0604030504040204" pitchFamily="50" charset="-128"/>
              </a:rPr>
              <a:t>の効率化</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396</a:t>
            </a:fld>
            <a:endParaRPr lang="ja-JP" altLang="en-US"/>
          </a:p>
        </p:txBody>
      </p:sp>
    </p:spTree>
    <p:extLst>
      <p:ext uri="{BB962C8B-B14F-4D97-AF65-F5344CB8AC3E}">
        <p14:creationId xmlns:p14="http://schemas.microsoft.com/office/powerpoint/2010/main" val="299002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051" y="141666"/>
            <a:ext cx="3477699"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改革取組みの内容＞　　</a:t>
            </a:r>
            <a:endParaRPr kumimoji="1" lang="ja-JP" altLang="en-US" sz="2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5161" y="2068398"/>
            <a:ext cx="1378904"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b="1" dirty="0">
                <a:latin typeface="Meiryo UI" panose="020B0604030504040204" pitchFamily="50" charset="-128"/>
                <a:ea typeface="Meiryo UI" panose="020B0604030504040204" pitchFamily="50" charset="-128"/>
              </a:rPr>
              <a:t>改革</a:t>
            </a:r>
            <a:r>
              <a:rPr lang="ja-JP" altLang="en-US" sz="1600" b="1" dirty="0" smtClean="0">
                <a:latin typeface="Meiryo UI" panose="020B0604030504040204" pitchFamily="50" charset="-128"/>
                <a:ea typeface="Meiryo UI" panose="020B0604030504040204" pitchFamily="50" charset="-128"/>
              </a:rPr>
              <a:t>の取組み</a:t>
            </a:r>
            <a:endParaRPr kumimoji="1" lang="ja-JP" altLang="en-US" sz="1600" b="1" dirty="0">
              <a:latin typeface="Meiryo UI" panose="020B0604030504040204" pitchFamily="50" charset="-128"/>
              <a:ea typeface="Meiryo UI" panose="020B0604030504040204" pitchFamily="50" charset="-128"/>
            </a:endParaRPr>
          </a:p>
        </p:txBody>
      </p:sp>
      <p:sp>
        <p:nvSpPr>
          <p:cNvPr id="21" name="角丸四角形 20"/>
          <p:cNvSpPr/>
          <p:nvPr/>
        </p:nvSpPr>
        <p:spPr>
          <a:xfrm>
            <a:off x="270461" y="1155861"/>
            <a:ext cx="8603087" cy="401990"/>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住民に身近な行政サービスを総合的に担う基礎自治体の</a:t>
            </a:r>
            <a:r>
              <a:rPr lang="ja-JP" altLang="en-US" sz="1600" dirty="0" smtClean="0">
                <a:solidFill>
                  <a:schemeClr val="tx1"/>
                </a:solidFill>
                <a:latin typeface="Meiryo UI" panose="020B0604030504040204" pitchFamily="50" charset="-128"/>
                <a:ea typeface="Meiryo UI" panose="020B0604030504040204" pitchFamily="50" charset="-128"/>
              </a:rPr>
              <a:t>形成に向けた取組みを推進</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96334" y="2623512"/>
            <a:ext cx="8122664" cy="2616101"/>
          </a:xfrm>
          <a:prstGeom prst="rect">
            <a:avLst/>
          </a:prstGeom>
          <a:noFill/>
          <a:ln>
            <a:noFill/>
          </a:ln>
        </p:spPr>
        <p:txBody>
          <a:bodyPr wrap="square" rtlCol="0">
            <a:spAutoFit/>
          </a:bodyPr>
          <a:lstStyle/>
          <a:p>
            <a:r>
              <a:rPr lang="en-US" altLang="ja-JP" sz="1600" dirty="0" smtClean="0">
                <a:latin typeface="Meiryo UI" panose="020B0604030504040204" pitchFamily="50" charset="-128"/>
                <a:ea typeface="Meiryo UI" panose="020B0604030504040204" pitchFamily="50" charset="-128"/>
              </a:rPr>
              <a:t>2009</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　　「大阪発“地方分権改革”ビジョン」</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　特例市並みの権限移譲</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市町村間の広域連携の推進</a:t>
            </a:r>
            <a:endParaRPr lang="en-US" altLang="ja-JP" sz="1600" dirty="0" smtClean="0">
              <a:latin typeface="Meiryo UI" panose="020B0604030504040204" pitchFamily="50" charset="-128"/>
              <a:ea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rPr>
              <a:t>年度～ 　「</a:t>
            </a:r>
            <a:r>
              <a:rPr lang="ja-JP" altLang="en-US" sz="1600" dirty="0">
                <a:latin typeface="Meiryo UI" panose="020B0604030504040204" pitchFamily="50" charset="-128"/>
                <a:ea typeface="Meiryo UI" panose="020B0604030504040204" pitchFamily="50" charset="-128"/>
              </a:rPr>
              <a:t>特例市並みの権限移譲」の推進</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2010</a:t>
            </a:r>
            <a:r>
              <a:rPr lang="ja-JP" altLang="en-US" sz="1200" dirty="0" smtClean="0">
                <a:latin typeface="Meiryo UI" panose="020B0604030504040204" pitchFamily="50" charset="-128"/>
                <a:ea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年間で集中取組み</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 移譲を受ける市町村に</a:t>
            </a:r>
            <a:r>
              <a:rPr lang="ja-JP" altLang="en-US" sz="1600" dirty="0">
                <a:latin typeface="Meiryo UI" panose="020B0604030504040204" pitchFamily="50" charset="-128"/>
                <a:ea typeface="Meiryo UI" panose="020B0604030504040204" pitchFamily="50" charset="-128"/>
              </a:rPr>
              <a:t>対して、人的・財政的支援を</a:t>
            </a:r>
            <a:r>
              <a:rPr lang="ja-JP" altLang="en-US" sz="1600" dirty="0" smtClean="0">
                <a:latin typeface="Meiryo UI" panose="020B0604030504040204" pitchFamily="50" charset="-128"/>
                <a:ea typeface="Meiryo UI" panose="020B0604030504040204" pitchFamily="50" charset="-128"/>
              </a:rPr>
              <a:t>実施</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rPr>
              <a:t>　　　　　　　　　　市町村間の広域連携により、権限移譲事務の処理体制を整備</a:t>
            </a:r>
            <a:endParaRPr lang="en-US" altLang="ja-JP" sz="1600" dirty="0" smtClean="0">
              <a:latin typeface="Meiryo UI" panose="020B0604030504040204" pitchFamily="50" charset="-128"/>
              <a:ea typeface="Meiryo UI" panose="020B0604030504040204" pitchFamily="50" charset="-128"/>
            </a:endParaRPr>
          </a:p>
          <a:p>
            <a:pPr>
              <a:defRPr/>
            </a:pPr>
            <a:endParaRPr lang="en-US" altLang="ja-JP" sz="400" dirty="0">
              <a:latin typeface="Meiryo UI" panose="020B0604030504040204" pitchFamily="50" charset="-128"/>
              <a:ea typeface="Meiryo UI" panose="020B0604030504040204" pitchFamily="50" charset="-128"/>
            </a:endParaRPr>
          </a:p>
          <a:p>
            <a:pPr>
              <a:defRPr/>
            </a:pPr>
            <a:endParaRPr lang="en-US" altLang="ja-JP" sz="400" dirty="0" smtClean="0">
              <a:latin typeface="Meiryo UI" panose="020B0604030504040204" pitchFamily="50" charset="-128"/>
              <a:ea typeface="Meiryo UI" panose="020B0604030504040204" pitchFamily="50" charset="-128"/>
            </a:endParaRPr>
          </a:p>
          <a:p>
            <a:pPr>
              <a:defRPr/>
            </a:pP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　　「大阪発“地方分権改革”ビジョン 改訂版」</a:t>
            </a:r>
            <a:endParaRPr lang="en-US" altLang="ja-JP" sz="1600" dirty="0" smtClean="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新たな連携を促す協議の場づくり</a:t>
            </a:r>
            <a:endParaRPr kumimoji="1" lang="en-US" altLang="ja-JP" sz="1600" dirty="0" smtClean="0">
              <a:latin typeface="Meiryo UI" panose="020B0604030504040204" pitchFamily="50" charset="-128"/>
              <a:ea typeface="Meiryo UI" panose="020B0604030504040204" pitchFamily="50" charset="-128"/>
            </a:endParaRPr>
          </a:p>
          <a:p>
            <a:pPr>
              <a:defRPr/>
            </a:pPr>
            <a:endParaRPr kumimoji="1" lang="en-US" altLang="ja-JP" sz="400" dirty="0" smtClean="0">
              <a:latin typeface="Meiryo UI" panose="020B0604030504040204" pitchFamily="50" charset="-128"/>
              <a:ea typeface="Meiryo UI" panose="020B0604030504040204" pitchFamily="50" charset="-128"/>
            </a:endParaRPr>
          </a:p>
          <a:p>
            <a:pPr>
              <a:defRPr/>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これらと併せて、中核市移行に取り組む市に対して、全国トップクラスの人的・財政的支援を実施</a:t>
            </a:r>
            <a:endParaRPr kumimoji="1" lang="ja-JP" altLang="en-US" sz="16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237051" y="10294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0460" y="1596638"/>
            <a:ext cx="7611548"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基礎自治機能の充実に向けた取組み</a:t>
            </a:r>
            <a:endParaRPr kumimoji="1" lang="ja-JP" altLang="en-US"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0462" y="558588"/>
            <a:ext cx="528261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１</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府内市町村間の広域連携等への支援</a:t>
            </a:r>
            <a:endParaRPr kumimoji="1" lang="ja-JP" altLang="en-US" sz="2000" dirty="0">
              <a:latin typeface="Meiryo UI" panose="020B0604030504040204" pitchFamily="50" charset="-128"/>
              <a:ea typeface="Meiryo UI" panose="020B0604030504040204" pitchFamily="50" charset="-128"/>
            </a:endParaRPr>
          </a:p>
        </p:txBody>
      </p:sp>
      <p:sp>
        <p:nvSpPr>
          <p:cNvPr id="13" name="角丸四角形 12"/>
          <p:cNvSpPr/>
          <p:nvPr/>
        </p:nvSpPr>
        <p:spPr>
          <a:xfrm>
            <a:off x="601637" y="5333062"/>
            <a:ext cx="5364448" cy="328189"/>
          </a:xfrm>
          <a:prstGeom prst="roundRect">
            <a:avLst>
              <a:gd name="adj" fmla="val 100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500" dirty="0" smtClean="0">
                <a:solidFill>
                  <a:schemeClr val="tx1"/>
                </a:solidFill>
                <a:latin typeface="Meiryo UI" panose="020B0604030504040204" pitchFamily="50" charset="-128"/>
                <a:ea typeface="Meiryo UI" panose="020B0604030504040204" pitchFamily="50" charset="-128"/>
              </a:rPr>
              <a:t>特例市並みの権限移譲に向けた人的・財政的支援（取組実績）</a:t>
            </a:r>
            <a:endParaRPr lang="ja-JP" altLang="en-US" sz="15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6334" y="5743266"/>
            <a:ext cx="8122664" cy="584775"/>
          </a:xfrm>
          <a:prstGeom prst="rect">
            <a:avLst/>
          </a:prstGeom>
          <a:noFill/>
          <a:ln>
            <a:noFill/>
          </a:ln>
        </p:spPr>
        <p:txBody>
          <a:bodyPr wrap="square" rtlCol="0">
            <a:spAutoFit/>
          </a:bodyPr>
          <a:lstStyle/>
          <a:p>
            <a:pPr>
              <a:defRPr/>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権限移譲推進特別交付</a:t>
            </a:r>
            <a:r>
              <a:rPr lang="ja-JP" altLang="en-US" sz="1600" dirty="0" smtClean="0">
                <a:latin typeface="Meiryo UI" panose="020B0604030504040204" pitchFamily="50" charset="-128"/>
                <a:ea typeface="Meiryo UI" panose="020B0604030504040204" pitchFamily="50" charset="-128"/>
              </a:rPr>
              <a:t>金</a:t>
            </a:r>
            <a:r>
              <a:rPr lang="ja-JP" altLang="en-US" sz="1600" dirty="0">
                <a:latin typeface="Meiryo UI" panose="020B0604030504040204" pitchFamily="50" charset="-128"/>
                <a:ea typeface="Meiryo UI" panose="020B0604030504040204" pitchFamily="50" charset="-128"/>
              </a:rPr>
              <a:t>による財政支援</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総額２５億円</a:t>
            </a:r>
            <a:endParaRPr lang="en-US" altLang="ja-JP" sz="1600" dirty="0" smtClean="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・市町村研修生の受入れ</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延べ１４８名　等</a:t>
            </a:r>
            <a:endParaRPr lang="en-US" altLang="ja-JP" sz="16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343</a:t>
            </a:fld>
            <a:endParaRPr lang="ja-JP" altLang="en-US"/>
          </a:p>
        </p:txBody>
      </p:sp>
    </p:spTree>
    <p:extLst>
      <p:ext uri="{BB962C8B-B14F-4D97-AF65-F5344CB8AC3E}">
        <p14:creationId xmlns:p14="http://schemas.microsoft.com/office/powerpoint/2010/main" val="1574867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0493" y="76562"/>
            <a:ext cx="7763664"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＜⑨中小企業支援団体統合＞</a:t>
            </a:r>
            <a:endParaRPr lang="ja-JP" altLang="en-US"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52480"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3797" y="574438"/>
            <a:ext cx="4060171"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■背景</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88293" y="574438"/>
            <a:ext cx="4204187" cy="369332"/>
          </a:xfrm>
          <a:prstGeom prst="rect">
            <a:avLst/>
          </a:prstGeom>
          <a:solidFill>
            <a:schemeClr val="bg1">
              <a:lumMod val="75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■これまでの取組み</a:t>
            </a:r>
            <a:endParaRPr kumimoji="1" lang="ja-JP" altLang="en-US"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4572480" y="1089328"/>
          <a:ext cx="4320000" cy="205164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193457">
                <a:tc>
                  <a:txBody>
                    <a:bodyPr/>
                    <a:lstStyle/>
                    <a:p>
                      <a:pPr algn="ctr"/>
                      <a:r>
                        <a:rPr kumimoji="1" lang="ja-JP" altLang="en-US" sz="1200" dirty="0" smtClean="0">
                          <a:latin typeface="Meiryo UI" panose="020B0604030504040204" pitchFamily="50" charset="-128"/>
                          <a:ea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経過</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tc hMerge="1">
                  <a:txBody>
                    <a:bodyPr/>
                    <a:lstStyle/>
                    <a:p>
                      <a:endParaRPr kumimoji="1" lang="ja-JP" altLang="en-US"/>
                    </a:p>
                  </a:txBody>
                  <a:tcPr/>
                </a:tc>
                <a:extLst>
                  <a:ext uri="{0D108BD9-81ED-4DB2-BD59-A6C34878D82A}">
                    <a16:rowId xmlns:a16="http://schemas.microsoft.com/office/drawing/2014/main" xmlns="" val="10000"/>
                  </a:ext>
                </a:extLst>
              </a:tr>
              <a:tr h="181890">
                <a:tc rowSpan="2">
                  <a:txBody>
                    <a:bodyPr/>
                    <a:lstStyle/>
                    <a:p>
                      <a:pPr algn="ctr"/>
                      <a:r>
                        <a:rPr kumimoji="1" lang="ja-JP" altLang="en-US" sz="1200" dirty="0" smtClean="0">
                          <a:latin typeface="Meiryo UI" panose="020B0604030504040204" pitchFamily="50" charset="-128"/>
                          <a:ea typeface="Meiryo UI" panose="020B0604030504040204" pitchFamily="50" charset="-128"/>
                        </a:rPr>
                        <a:t>府市統合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en-US" altLang="ja-JP" sz="1100" b="1" dirty="0" smtClean="0">
                          <a:latin typeface="Meiryo UI" panose="020B0604030504040204" pitchFamily="50" charset="-128"/>
                          <a:ea typeface="Meiryo UI" panose="020B0604030504040204" pitchFamily="50" charset="-128"/>
                        </a:rPr>
                        <a:t>2011.12</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100" dirty="0" smtClean="0">
                          <a:latin typeface="Meiryo UI" panose="020B0604030504040204" pitchFamily="50" charset="-128"/>
                          <a:ea typeface="Meiryo UI" panose="020B0604030504040204" pitchFamily="50" charset="-128"/>
                        </a:rPr>
                        <a:t>B</a:t>
                      </a:r>
                      <a:r>
                        <a:rPr kumimoji="1" lang="ja-JP" altLang="en-US" sz="1100" dirty="0" smtClean="0">
                          <a:latin typeface="Meiryo UI" panose="020B0604030504040204" pitchFamily="50" charset="-128"/>
                          <a:ea typeface="Meiryo UI" panose="020B0604030504040204" pitchFamily="50" charset="-128"/>
                        </a:rPr>
                        <a:t>項目として選定</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0853">
                <a:tc vMerge="1">
                  <a:txBody>
                    <a:bodyPr/>
                    <a:lstStyle/>
                    <a:p>
                      <a:endParaRPr kumimoji="1" lang="ja-JP" altLang="en-US"/>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altLang="ja-JP" sz="1100" b="1" dirty="0" smtClean="0">
                          <a:latin typeface="Meiryo UI" panose="020B0604030504040204" pitchFamily="50" charset="-128"/>
                          <a:ea typeface="Meiryo UI" panose="020B0604030504040204" pitchFamily="50" charset="-128"/>
                        </a:rPr>
                        <a:t>2012.6</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次の方針を確認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①両法人を統合</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②施設は、法人が担う役割、利用者ニーズ等を見極めたうえで、中核拠点の一本化も含めた最適化</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4148">
                <a:tc rowSpan="2">
                  <a:txBody>
                    <a:bodyPr/>
                    <a:lstStyle/>
                    <a:p>
                      <a:pPr algn="ctr"/>
                      <a:r>
                        <a:rPr kumimoji="1" lang="ja-JP" altLang="en-US" sz="1200" dirty="0" smtClean="0">
                          <a:latin typeface="Meiryo UI" panose="020B0604030504040204" pitchFamily="50" charset="-128"/>
                          <a:ea typeface="Meiryo UI" panose="020B0604030504040204" pitchFamily="50" charset="-128"/>
                        </a:rPr>
                        <a:t>副首都</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推進本部会議</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2016.12</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府市両法人でタスクフォースを組成し、府市の企業支援団体の統合・機能強化の検討を進めることを確認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4148">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rPr>
                        <a:t>2018.6</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latin typeface="Meiryo UI" panose="020B0604030504040204" pitchFamily="50" charset="-128"/>
                          <a:ea typeface="Meiryo UI" panose="020B0604030504040204" pitchFamily="50" charset="-128"/>
                        </a:rPr>
                        <a:t>統合方針を確認</a:t>
                      </a:r>
                      <a:endParaRPr lang="en-US" altLang="ja-JP" sz="11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正方形/長方形 7"/>
          <p:cNvSpPr/>
          <p:nvPr/>
        </p:nvSpPr>
        <p:spPr>
          <a:xfrm>
            <a:off x="223797" y="990914"/>
            <a:ext cx="4043769" cy="2996580"/>
          </a:xfrm>
          <a:prstGeom prst="rect">
            <a:avLst/>
          </a:prstGeom>
        </p:spPr>
        <p:txBody>
          <a:bodyPr wrap="square" lIns="36000" tIns="36000" rIns="36000" bIns="3600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・関西を取り巻く社会経済情勢が激変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国内市場が縮小する一方、中国、インドなど巨大市場を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抱え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アジア諸国の経済成長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社会生活全域への第４次産業革命技術の急速な浸透や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を契機とした成長への期待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平均引退年齢（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歳）を超える中小企業・小規模事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経営者の存在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大阪府下の開業数・開業率が高水準で推移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経済の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のシェアを占める大阪において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育成の強力な“エンジン”役が不在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ポテンシャル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専門性・機動性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と求心力を備えた支援団体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よる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多様な支援機関との連携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限りある行政資源（人・財源）の効率的・効果的投入（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を捉えた先行投資）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p>
        </p:txBody>
      </p:sp>
      <p:sp>
        <p:nvSpPr>
          <p:cNvPr id="11" name="二等辺三角形 10"/>
          <p:cNvSpPr/>
          <p:nvPr/>
        </p:nvSpPr>
        <p:spPr>
          <a:xfrm rot="10800000">
            <a:off x="4617767" y="3187180"/>
            <a:ext cx="4035516" cy="16981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51222" y="3284984"/>
            <a:ext cx="4040777" cy="523220"/>
          </a:xfrm>
          <a:prstGeom prst="rect">
            <a:avLst/>
          </a:prstGeom>
        </p:spPr>
        <p:txBody>
          <a:bodyPr wrap="square">
            <a:spAutoFit/>
          </a:bodyPr>
          <a:lstStyle/>
          <a:p>
            <a:r>
              <a:rPr lang="en-US" altLang="ja-JP" sz="1400" b="1" u="sng" dirty="0" smtClean="0">
                <a:latin typeface="Meiryo UI" panose="020B0604030504040204" pitchFamily="50" charset="-128"/>
                <a:ea typeface="Meiryo UI" panose="020B0604030504040204" pitchFamily="50" charset="-128"/>
              </a:rPr>
              <a:t>2019.4</a:t>
            </a:r>
            <a:r>
              <a:rPr lang="ja-JP" altLang="en-US" sz="1400" b="1" u="sng" dirty="0" smtClean="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「大阪産業振興機構」と「大阪市都市型産業振興</a:t>
            </a:r>
            <a:r>
              <a:rPr lang="ja-JP" altLang="en-US" sz="1400" b="1" u="sng" dirty="0" smtClean="0">
                <a:latin typeface="Meiryo UI" panose="020B0604030504040204" pitchFamily="50" charset="-128"/>
                <a:ea typeface="Meiryo UI" panose="020B0604030504040204" pitchFamily="50" charset="-128"/>
              </a:rPr>
              <a:t>センター</a:t>
            </a:r>
            <a:r>
              <a:rPr lang="ja-JP" altLang="en-US" sz="1400" b="1" u="sng" dirty="0">
                <a:latin typeface="Meiryo UI" panose="020B0604030504040204" pitchFamily="50" charset="-128"/>
                <a:ea typeface="Meiryo UI" panose="020B0604030504040204" pitchFamily="50" charset="-128"/>
              </a:rPr>
              <a:t>」を</a:t>
            </a:r>
            <a:r>
              <a:rPr lang="ja-JP" altLang="en-US" sz="1400" b="1" u="sng" dirty="0" smtClean="0">
                <a:latin typeface="Meiryo UI" panose="020B0604030504040204" pitchFamily="50" charset="-128"/>
                <a:ea typeface="Meiryo UI" panose="020B0604030504040204" pitchFamily="50" charset="-128"/>
              </a:rPr>
              <a:t>統合し、新法人</a:t>
            </a:r>
            <a:r>
              <a:rPr lang="ja-JP" altLang="en-US" sz="1400" b="1" u="sng" dirty="0">
                <a:latin typeface="Meiryo UI" panose="020B0604030504040204" pitchFamily="50" charset="-128"/>
                <a:ea typeface="Meiryo UI" panose="020B0604030504040204" pitchFamily="50" charset="-128"/>
              </a:rPr>
              <a:t>を</a:t>
            </a:r>
            <a:r>
              <a:rPr lang="ja-JP" altLang="en-US" sz="1400" b="1" u="sng" dirty="0" smtClean="0">
                <a:latin typeface="Meiryo UI" panose="020B0604030504040204" pitchFamily="50" charset="-128"/>
                <a:ea typeface="Meiryo UI" panose="020B0604030504040204" pitchFamily="50" charset="-128"/>
              </a:rPr>
              <a:t>設立予定</a:t>
            </a:r>
            <a:endParaRPr lang="en-US" altLang="ja-JP" sz="1400" b="1" u="sng"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844925" y="5785753"/>
            <a:ext cx="2409958" cy="1041592"/>
          </a:xfrm>
          <a:prstGeom prst="rect">
            <a:avLst/>
          </a:prstGeom>
        </p:spPr>
      </p:pic>
      <p:pic>
        <p:nvPicPr>
          <p:cNvPr id="21" name="図 20"/>
          <p:cNvPicPr>
            <a:picLocks noChangeAspect="1"/>
          </p:cNvPicPr>
          <p:nvPr/>
        </p:nvPicPr>
        <p:blipFill>
          <a:blip r:embed="rId4"/>
          <a:stretch>
            <a:fillRect/>
          </a:stretch>
        </p:blipFill>
        <p:spPr>
          <a:xfrm>
            <a:off x="860329" y="4257089"/>
            <a:ext cx="2415527" cy="1044000"/>
          </a:xfrm>
          <a:prstGeom prst="rect">
            <a:avLst/>
          </a:prstGeom>
        </p:spPr>
      </p:pic>
      <p:sp>
        <p:nvSpPr>
          <p:cNvPr id="41" name="テキスト ボックス 40"/>
          <p:cNvSpPr txBox="1"/>
          <p:nvPr/>
        </p:nvSpPr>
        <p:spPr>
          <a:xfrm>
            <a:off x="732307" y="4005064"/>
            <a:ext cx="2433680"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■両法人の登録ユーザーは計</a:t>
            </a:r>
            <a:r>
              <a:rPr kumimoji="1" lang="en-US" altLang="ja-JP" sz="1100" b="1" dirty="0" smtClean="0">
                <a:latin typeface="Meiryo UI" panose="020B0604030504040204" pitchFamily="50" charset="-128"/>
                <a:ea typeface="Meiryo UI" panose="020B0604030504040204" pitchFamily="50" charset="-128"/>
              </a:rPr>
              <a:t>7.7</a:t>
            </a:r>
            <a:r>
              <a:rPr kumimoji="1" lang="ja-JP" altLang="en-US" sz="1100" b="1" dirty="0" smtClean="0">
                <a:latin typeface="Meiryo UI" panose="020B0604030504040204" pitchFamily="50" charset="-128"/>
                <a:ea typeface="Meiryo UI" panose="020B0604030504040204" pitchFamily="50" charset="-128"/>
              </a:rPr>
              <a:t>万件</a:t>
            </a:r>
            <a:endParaRPr kumimoji="1" lang="ja-JP" altLang="en-US" sz="11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32307" y="5471646"/>
            <a:ext cx="2515432"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■両法人の相談件数は計</a:t>
            </a:r>
            <a:r>
              <a:rPr kumimoji="1" lang="en-US" altLang="ja-JP" sz="1100" b="1" dirty="0" smtClean="0">
                <a:latin typeface="Meiryo UI" panose="020B0604030504040204" pitchFamily="50" charset="-128"/>
                <a:ea typeface="Meiryo UI" panose="020B0604030504040204" pitchFamily="50" charset="-128"/>
              </a:rPr>
              <a:t>1.2</a:t>
            </a:r>
            <a:r>
              <a:rPr kumimoji="1" lang="ja-JP" altLang="en-US" sz="1100" b="1" dirty="0" smtClean="0">
                <a:latin typeface="Meiryo UI" panose="020B0604030504040204" pitchFamily="50" charset="-128"/>
                <a:ea typeface="Meiryo UI" panose="020B0604030504040204" pitchFamily="50" charset="-128"/>
              </a:rPr>
              <a:t>万件／年</a:t>
            </a:r>
            <a:endParaRPr kumimoji="1" lang="ja-JP" altLang="en-US" sz="1100" b="1" dirty="0">
              <a:latin typeface="Meiryo UI" panose="020B0604030504040204" pitchFamily="50" charset="-128"/>
              <a:ea typeface="Meiryo UI" panose="020B0604030504040204" pitchFamily="50" charset="-128"/>
            </a:endParaRPr>
          </a:p>
        </p:txBody>
      </p:sp>
      <p:sp>
        <p:nvSpPr>
          <p:cNvPr id="43" name="二等辺三角形 42"/>
          <p:cNvSpPr/>
          <p:nvPr/>
        </p:nvSpPr>
        <p:spPr>
          <a:xfrm rot="5400000">
            <a:off x="3163827" y="5343080"/>
            <a:ext cx="2318916" cy="2093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630386" y="3861048"/>
            <a:ext cx="4320000" cy="295200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期待される効果</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　大阪に</a:t>
            </a:r>
            <a:r>
              <a:rPr lang="ja-JP" altLang="en-US" sz="1400" dirty="0">
                <a:solidFill>
                  <a:schemeClr val="tx1"/>
                </a:solidFill>
                <a:latin typeface="Meiryo UI" panose="020B0604030504040204" pitchFamily="50" charset="-128"/>
                <a:ea typeface="Meiryo UI" panose="020B0604030504040204" pitchFamily="50" charset="-128"/>
              </a:rPr>
              <a:t>おける中小企業支援機能</a:t>
            </a:r>
            <a:r>
              <a:rPr lang="ja-JP" altLang="en-US" sz="1400" dirty="0" smtClean="0">
                <a:solidFill>
                  <a:schemeClr val="tx1"/>
                </a:solidFill>
                <a:latin typeface="Meiryo UI" panose="020B0604030504040204" pitchFamily="50" charset="-128"/>
                <a:ea typeface="Meiryo UI" panose="020B0604030504040204" pitchFamily="50" charset="-128"/>
              </a:rPr>
              <a:t>の強化をめざす。</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rPr>
              <a:t>府内</a:t>
            </a:r>
            <a:r>
              <a:rPr lang="ja-JP" altLang="en-US" sz="1400" dirty="0">
                <a:solidFill>
                  <a:schemeClr val="tx1"/>
                </a:solidFill>
                <a:latin typeface="Meiryo UI" panose="020B0604030504040204" pitchFamily="50" charset="-128"/>
                <a:ea typeface="Meiryo UI" panose="020B0604030504040204" pitchFamily="50" charset="-128"/>
              </a:rPr>
              <a:t>全域</a:t>
            </a:r>
            <a:r>
              <a:rPr lang="ja-JP" altLang="en-US" sz="1400" dirty="0" smtClean="0">
                <a:solidFill>
                  <a:schemeClr val="tx1"/>
                </a:solidFill>
                <a:latin typeface="Meiryo UI" panose="020B0604030504040204" pitchFamily="50" charset="-128"/>
                <a:ea typeface="Meiryo UI" panose="020B0604030504040204" pitchFamily="50" charset="-128"/>
              </a:rPr>
              <a:t>で（統合により）強化された企業</a:t>
            </a:r>
            <a:r>
              <a:rPr lang="ja-JP" altLang="en-US" sz="1400" dirty="0">
                <a:solidFill>
                  <a:schemeClr val="tx1"/>
                </a:solidFill>
                <a:latin typeface="Meiryo UI" panose="020B0604030504040204" pitchFamily="50" charset="-128"/>
                <a:ea typeface="Meiryo UI" panose="020B0604030504040204" pitchFamily="50" charset="-128"/>
              </a:rPr>
              <a:t>支援</a:t>
            </a:r>
            <a:r>
              <a:rPr lang="ja-JP" altLang="en-US" sz="1400" dirty="0" smtClean="0">
                <a:solidFill>
                  <a:schemeClr val="tx1"/>
                </a:solidFill>
                <a:latin typeface="Meiryo UI" panose="020B0604030504040204" pitchFamily="50" charset="-128"/>
                <a:ea typeface="Meiryo UI" panose="020B0604030504040204" pitchFamily="50" charset="-128"/>
              </a:rPr>
              <a:t>サービスを展開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①ワンストップ化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企業にとって分かりやすい統一的な支援メニューの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提供や様々な支援機関との連携強化を通じた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ワンストップ窓口の開設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②新たな施策展開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両法人の既存事業に加え、ユーザーである企業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ニーズが高い、国際化支援、事業承継支援、創業･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ベンチャー支援を、新法人の柱として</a:t>
            </a:r>
            <a:r>
              <a:rPr lang="ja-JP" altLang="en-US" sz="1400" dirty="0" smtClean="0">
                <a:solidFill>
                  <a:schemeClr val="tx1"/>
                </a:solidFill>
                <a:latin typeface="Meiryo UI" panose="020B0604030504040204" pitchFamily="50" charset="-128"/>
                <a:ea typeface="Meiryo UI" panose="020B0604030504040204" pitchFamily="50" charset="-128"/>
              </a:rPr>
              <a:t>位置づけ</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397</a:t>
            </a:fld>
            <a:endParaRPr lang="ja-JP" altLang="en-US"/>
          </a:p>
        </p:txBody>
      </p:sp>
    </p:spTree>
    <p:extLst>
      <p:ext uri="{BB962C8B-B14F-4D97-AF65-F5344CB8AC3E}">
        <p14:creationId xmlns:p14="http://schemas.microsoft.com/office/powerpoint/2010/main" val="3296243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75151" y="1810444"/>
            <a:ext cx="1969951" cy="2842692"/>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副首都推進本部会議</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2016.12</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a:latin typeface="Meiryo UI" panose="020B0604030504040204" pitchFamily="50" charset="-128"/>
                <a:ea typeface="Meiryo UI" panose="020B0604030504040204" pitchFamily="50" charset="-128"/>
              </a:rPr>
              <a:t>2017.6</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消防機能の検討状況を報告</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a:latin typeface="Meiryo UI" panose="020B0604030504040204" pitchFamily="50" charset="-128"/>
                <a:ea typeface="Meiryo UI" panose="020B0604030504040204" pitchFamily="50" charset="-128"/>
              </a:rPr>
              <a:t>2018.1</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消防機能（救急）の検討状況を報告</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3797" y="1075296"/>
            <a:ext cx="4154322" cy="1777640"/>
          </a:xfrm>
          <a:prstGeom prst="rect">
            <a:avLst/>
          </a:prstGeom>
          <a:noFill/>
        </p:spPr>
        <p:txBody>
          <a:bodyPr wrap="square" lIns="36000" tIns="36000" rIns="36000" bIns="36000" rtlCol="0" anchor="ctr" anchorCtr="0">
            <a:noAutofit/>
          </a:bodyPr>
          <a:lstStyle/>
          <a:p>
            <a:r>
              <a:rPr lang="ja-JP" altLang="en-US" sz="1400" b="1" dirty="0" smtClean="0">
                <a:latin typeface="Meiryo UI" panose="020B0604030504040204" pitchFamily="50" charset="-128"/>
                <a:ea typeface="Meiryo UI" panose="020B0604030504040204" pitchFamily="50" charset="-128"/>
              </a:rPr>
              <a:t>○将来</a:t>
            </a:r>
            <a:r>
              <a:rPr lang="ja-JP" altLang="en-US" sz="1400" b="1" dirty="0">
                <a:latin typeface="Meiryo UI" panose="020B0604030504040204" pitchFamily="50" charset="-128"/>
                <a:ea typeface="Meiryo UI" panose="020B0604030504040204" pitchFamily="50" charset="-128"/>
              </a:rPr>
              <a:t>の消防需要の</a:t>
            </a:r>
            <a:r>
              <a:rPr lang="ja-JP" altLang="en-US" sz="1400" b="1" dirty="0" smtClean="0">
                <a:latin typeface="Meiryo UI" panose="020B0604030504040204" pitchFamily="50" charset="-128"/>
                <a:ea typeface="Meiryo UI" panose="020B0604030504040204" pitchFamily="50" charset="-128"/>
              </a:rPr>
              <a:t>増加</a:t>
            </a:r>
            <a:endParaRPr lang="en-US" altLang="ja-JP" sz="14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高齢化の進展に伴い、人口減少が進む一方で、救急需要が増加</a:t>
            </a:r>
            <a:endParaRPr lang="en-US" altLang="ja-JP" sz="12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府域</a:t>
            </a:r>
            <a:r>
              <a:rPr lang="ja-JP" altLang="en-US" sz="1400" b="1" dirty="0">
                <a:latin typeface="Meiryo UI" panose="020B0604030504040204" pitchFamily="50" charset="-128"/>
                <a:ea typeface="Meiryo UI" panose="020B0604030504040204" pitchFamily="50" charset="-128"/>
              </a:rPr>
              <a:t>消防本部間の消防力の格差</a:t>
            </a:r>
          </a:p>
          <a:p>
            <a:r>
              <a:rPr lang="ja-JP" altLang="en-US" sz="1200" dirty="0" smtClean="0">
                <a:latin typeface="Meiryo UI" panose="020B0604030504040204" pitchFamily="50" charset="-128"/>
                <a:ea typeface="Meiryo UI" panose="020B0604030504040204" pitchFamily="50" charset="-128"/>
              </a:rPr>
              <a:t>小規模</a:t>
            </a:r>
            <a:r>
              <a:rPr lang="ja-JP" altLang="en-US" sz="1200" dirty="0">
                <a:latin typeface="Meiryo UI" panose="020B0604030504040204" pitchFamily="50" charset="-128"/>
                <a:ea typeface="Meiryo UI" panose="020B0604030504040204" pitchFamily="50" charset="-128"/>
              </a:rPr>
              <a:t>自治体ほど消防車両等の整備率が</a:t>
            </a:r>
            <a:r>
              <a:rPr lang="ja-JP" altLang="en-US" sz="1200" dirty="0" smtClean="0">
                <a:latin typeface="Meiryo UI" panose="020B0604030504040204" pitchFamily="50" charset="-128"/>
                <a:ea typeface="Meiryo UI" panose="020B0604030504040204" pitchFamily="50" charset="-128"/>
              </a:rPr>
              <a:t>低く、消防費用の負担も大きい</a:t>
            </a:r>
            <a:endParaRPr lang="en-US" altLang="ja-JP" sz="12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大規模</a:t>
            </a:r>
            <a:r>
              <a:rPr lang="ja-JP" altLang="en-US" sz="1400" b="1" dirty="0">
                <a:latin typeface="Meiryo UI" panose="020B0604030504040204" pitchFamily="50" charset="-128"/>
                <a:ea typeface="Meiryo UI" panose="020B0604030504040204" pitchFamily="50" charset="-128"/>
              </a:rPr>
              <a:t>災害への</a:t>
            </a:r>
            <a:r>
              <a:rPr lang="ja-JP" altLang="en-US" sz="1400" b="1" dirty="0" smtClean="0">
                <a:latin typeface="Meiryo UI" panose="020B0604030504040204" pitchFamily="50" charset="-128"/>
                <a:ea typeface="Meiryo UI" panose="020B0604030504040204" pitchFamily="50" charset="-128"/>
              </a:rPr>
              <a:t>対応</a:t>
            </a:r>
            <a:endParaRPr lang="en-US" altLang="ja-JP" sz="14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南海トラフ巨大地震等の大規模災害発生直後に、迅速な人命救助、消火活動を行う体制整備の</a:t>
            </a:r>
            <a:r>
              <a:rPr lang="ja-JP" altLang="en-US" sz="1200" dirty="0" smtClean="0">
                <a:latin typeface="Meiryo UI" panose="020B0604030504040204" pitchFamily="50" charset="-128"/>
                <a:ea typeface="Meiryo UI" panose="020B0604030504040204" pitchFamily="50" charset="-128"/>
              </a:rPr>
              <a:t>必要性（消防</a:t>
            </a:r>
            <a:r>
              <a:rPr lang="ja-JP" altLang="en-US" sz="1200" dirty="0">
                <a:latin typeface="Meiryo UI" panose="020B0604030504040204" pitchFamily="50" charset="-128"/>
                <a:ea typeface="Meiryo UI" panose="020B0604030504040204" pitchFamily="50" charset="-128"/>
              </a:rPr>
              <a:t>部隊の</a:t>
            </a:r>
            <a:r>
              <a:rPr lang="ja-JP" altLang="en-US" sz="1200" dirty="0" smtClean="0">
                <a:latin typeface="Meiryo UI" panose="020B0604030504040204" pitchFamily="50" charset="-128"/>
                <a:ea typeface="Meiryo UI" panose="020B0604030504040204" pitchFamily="50" charset="-128"/>
              </a:rPr>
              <a:t>効果的</a:t>
            </a:r>
            <a:r>
              <a:rPr lang="ja-JP" altLang="en-US" sz="1200" dirty="0">
                <a:latin typeface="Meiryo UI" panose="020B0604030504040204" pitchFamily="50" charset="-128"/>
                <a:ea typeface="Meiryo UI" panose="020B0604030504040204" pitchFamily="50" charset="-128"/>
              </a:rPr>
              <a:t>な運用や指揮系統の</a:t>
            </a:r>
            <a:r>
              <a:rPr lang="ja-JP" altLang="en-US" sz="1200" dirty="0" smtClean="0">
                <a:latin typeface="Meiryo UI" panose="020B0604030504040204" pitchFamily="50" charset="-128"/>
                <a:ea typeface="Meiryo UI" panose="020B0604030504040204" pitchFamily="50" charset="-128"/>
              </a:rPr>
              <a:t>明確化）</a:t>
            </a:r>
            <a:endParaRPr lang="ja-JP" altLang="en-US" sz="12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70457" y="5486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0493" y="76562"/>
            <a:ext cx="7370929"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＜⑩消防業務の最適化＞</a:t>
            </a:r>
            <a:endParaRPr lang="ja-JP" altLang="en-US" sz="14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23797" y="692696"/>
            <a:ext cx="4060171"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■背景・課題</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499992" y="692696"/>
            <a:ext cx="4654043"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消防業務の最適化</a:t>
            </a:r>
            <a:r>
              <a:rPr kumimoji="1" lang="ja-JP" altLang="en-US" sz="1600" dirty="0" smtClean="0">
                <a:latin typeface="Meiryo UI" panose="020B0604030504040204" pitchFamily="50" charset="-128"/>
                <a:ea typeface="Meiryo UI" panose="020B0604030504040204" pitchFamily="50" charset="-128"/>
              </a:rPr>
              <a:t>に向けた新たな検討</a:t>
            </a:r>
            <a:r>
              <a:rPr kumimoji="1" lang="en-US" altLang="ja-JP" sz="1600" dirty="0" smtClean="0">
                <a:latin typeface="Meiryo UI" panose="020B0604030504040204" pitchFamily="50" charset="-128"/>
                <a:ea typeface="Meiryo UI" panose="020B0604030504040204" pitchFamily="50" charset="-128"/>
              </a:rPr>
              <a:t>(2016</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4597292" y="1257907"/>
            <a:ext cx="216000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大阪府・大阪市</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検討</a:t>
            </a:r>
            <a:endParaRPr lang="ja-JP" altLang="en-US" sz="12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6881620" y="1257907"/>
            <a:ext cx="2196000" cy="257369"/>
          </a:xfrm>
          <a:prstGeom prst="rect">
            <a:avLst/>
          </a:prstGeom>
          <a:ln>
            <a:solidFill>
              <a:schemeClr val="bg1">
                <a:lumMod val="50000"/>
              </a:schemeClr>
            </a:solidFill>
          </a:ln>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大阪府・府内市町村</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検討</a:t>
            </a:r>
            <a:endParaRPr lang="ja-JP" altLang="en-US" sz="12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H="1">
            <a:off x="6801651" y="1150307"/>
            <a:ext cx="2597" cy="36818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688292" y="1772816"/>
            <a:ext cx="4204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804248" y="1788817"/>
            <a:ext cx="2313120" cy="2658026"/>
          </a:xfrm>
          <a:prstGeom prst="rect">
            <a:avLst/>
          </a:prstGeom>
        </p:spPr>
        <p:txBody>
          <a:bodyPr wrap="square" lIns="36000" tIns="36000" rIns="36000" bIns="36000">
            <a:spAutoFit/>
          </a:bodyPr>
          <a:lstStyle/>
          <a:p>
            <a:pPr lvl="0" defTabSz="914395">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消防力</a:t>
            </a:r>
            <a:r>
              <a:rPr lang="ja-JP" altLang="en-US" sz="1200" dirty="0">
                <a:latin typeface="Meiryo UI" panose="020B0604030504040204" pitchFamily="50" charset="-128"/>
                <a:ea typeface="Meiryo UI" panose="020B0604030504040204" pitchFamily="50" charset="-128"/>
              </a:rPr>
              <a:t>強化のための</a:t>
            </a:r>
            <a:r>
              <a:rPr lang="ja-JP" altLang="en-US" sz="1200" dirty="0" smtClean="0">
                <a:latin typeface="Meiryo UI" panose="020B0604030504040204" pitchFamily="50" charset="-128"/>
                <a:ea typeface="Meiryo UI" panose="020B0604030504040204" pitchFamily="50" charset="-128"/>
              </a:rPr>
              <a:t>勉強会</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2016.9</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2018.3</a:t>
            </a:r>
            <a:r>
              <a:rPr lang="ja-JP" altLang="en-US" sz="1200" dirty="0">
                <a:latin typeface="Meiryo UI" panose="020B0604030504040204" pitchFamily="50" charset="-128"/>
                <a:ea typeface="Meiryo UI" panose="020B0604030504040204" pitchFamily="50" charset="-128"/>
              </a:rPr>
              <a:t>　取りまとめ</a:t>
            </a:r>
            <a:endParaRPr lang="en-US" altLang="ja-JP"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4689616" y="5497953"/>
            <a:ext cx="4454383" cy="811367"/>
          </a:xfrm>
          <a:prstGeom prst="rect">
            <a:avLst/>
          </a:prstGeom>
        </p:spPr>
        <p:txBody>
          <a:bodyPr wrap="square" lIns="36000" tIns="36000" rIns="36000" bIns="36000">
            <a:spAutoFit/>
          </a:bodyPr>
          <a:lstStyle/>
          <a:p>
            <a:pPr marL="171450" lvl="0" indent="-171450" defTabSz="914395">
              <a:buFont typeface="Wingdings" panose="05000000000000000000" pitchFamily="2" charset="2"/>
              <a:buChar char="u"/>
              <a:defRPr/>
            </a:pPr>
            <a:r>
              <a:rPr lang="ja-JP" altLang="en-US" sz="1200" dirty="0" smtClean="0">
                <a:latin typeface="Meiryo UI" panose="020B0604030504040204" pitchFamily="50" charset="-128"/>
                <a:ea typeface="Meiryo UI" panose="020B0604030504040204" pitchFamily="50" charset="-128"/>
              </a:rPr>
              <a:t>広域化推進計画の</a:t>
            </a:r>
            <a:r>
              <a:rPr lang="ja-JP" altLang="en-US" sz="1200" dirty="0">
                <a:latin typeface="Meiryo UI" panose="020B0604030504040204" pitchFamily="50" charset="-128"/>
                <a:ea typeface="Meiryo UI" panose="020B0604030504040204" pitchFamily="50" charset="-128"/>
              </a:rPr>
              <a:t>再策定</a:t>
            </a:r>
            <a:r>
              <a:rPr lang="ja-JP" altLang="en-US" sz="1200" dirty="0" smtClean="0">
                <a:latin typeface="Meiryo UI" panose="020B0604030504040204" pitchFamily="50" charset="-128"/>
                <a:ea typeface="Meiryo UI" panose="020B0604030504040204" pitchFamily="50" charset="-128"/>
              </a:rPr>
              <a:t>に向け、大阪府審議会において検討開始</a:t>
            </a:r>
            <a:endParaRPr lang="en-US" altLang="ja-JP" sz="1200" dirty="0" smtClean="0">
              <a:latin typeface="Meiryo UI" panose="020B0604030504040204" pitchFamily="50" charset="-128"/>
              <a:ea typeface="Meiryo UI" panose="020B0604030504040204" pitchFamily="50" charset="-128"/>
            </a:endParaRPr>
          </a:p>
          <a:p>
            <a:pPr lvl="0" defTabSz="914395">
              <a:defRPr/>
            </a:pPr>
            <a:endParaRPr lang="en-US" altLang="ja-JP" sz="1200" dirty="0" smtClean="0">
              <a:latin typeface="Meiryo UI" panose="020B0604030504040204" pitchFamily="50" charset="-128"/>
              <a:ea typeface="Meiryo UI" panose="020B0604030504040204" pitchFamily="50" charset="-128"/>
            </a:endParaRPr>
          </a:p>
          <a:p>
            <a:pPr lvl="0" defTabSz="914395">
              <a:defRPr/>
            </a:pPr>
            <a:endParaRPr lang="en-US" altLang="ja-JP" sz="1200" dirty="0">
              <a:latin typeface="Meiryo UI" panose="020B0604030504040204" pitchFamily="50" charset="-128"/>
              <a:ea typeface="Meiryo UI" panose="020B0604030504040204" pitchFamily="50" charset="-128"/>
            </a:endParaRPr>
          </a:p>
          <a:p>
            <a:pPr marL="171450" lvl="0" indent="-171450" defTabSz="914395">
              <a:buFont typeface="Wingdings" panose="05000000000000000000" pitchFamily="2" charset="2"/>
              <a:buChar char="u"/>
              <a:defRPr/>
            </a:pPr>
            <a:r>
              <a:rPr lang="ja-JP" altLang="en-US" sz="1200" dirty="0" smtClean="0">
                <a:latin typeface="Meiryo UI" panose="020B0604030504040204" pitchFamily="50" charset="-128"/>
                <a:ea typeface="Meiryo UI" panose="020B0604030504040204" pitchFamily="50" charset="-128"/>
              </a:rPr>
              <a:t>消防本部間の水平連携については、各消防本部が主体となって検討</a:t>
            </a:r>
            <a:endParaRPr lang="en-US" altLang="ja-JP" sz="1200" dirty="0" smtClean="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66199" y="2888779"/>
            <a:ext cx="4060171"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消防業務の最適化</a:t>
            </a:r>
            <a:r>
              <a:rPr kumimoji="1" lang="ja-JP" altLang="en-US" sz="1600" dirty="0" smtClean="0">
                <a:latin typeface="Meiryo UI" panose="020B0604030504040204" pitchFamily="50" charset="-128"/>
                <a:ea typeface="Meiryo UI" panose="020B0604030504040204" pitchFamily="50" charset="-128"/>
              </a:rPr>
              <a:t>に向けた動き</a:t>
            </a:r>
            <a:endParaRPr kumimoji="1" lang="ja-JP" altLang="en-US"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23797" y="3339164"/>
            <a:ext cx="4572000" cy="442035"/>
          </a:xfrm>
          <a:prstGeom prst="rect">
            <a:avLst/>
          </a:prstGeom>
        </p:spPr>
        <p:txBody>
          <a:bodyPr lIns="36000" tIns="36000" rIns="36000" bIns="36000">
            <a:spAutoFit/>
          </a:bodyPr>
          <a:lstStyle/>
          <a:p>
            <a:r>
              <a:rPr lang="ja-JP" altLang="en-US" sz="1200" dirty="0" smtClean="0">
                <a:latin typeface="Meiryo UI" panose="020B0604030504040204" pitchFamily="50" charset="-128"/>
                <a:ea typeface="Meiryo UI" panose="020B0604030504040204" pitchFamily="50" charset="-128"/>
              </a:rPr>
              <a:t>①</a:t>
            </a:r>
            <a:r>
              <a:rPr lang="zh-TW" altLang="en-US" sz="1200" dirty="0" smtClean="0">
                <a:latin typeface="Meiryo UI" panose="020B0604030504040204" pitchFamily="50" charset="-128"/>
                <a:ea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rPr>
              <a:t>消防広域化推進</a:t>
            </a:r>
            <a:r>
              <a:rPr lang="zh-TW" altLang="en-US" sz="1200" dirty="0" smtClean="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の策定（</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②大阪府市統合本部において方向性を確認（</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nvPr>
        </p:nvGraphicFramePr>
        <p:xfrm>
          <a:off x="179512" y="3842908"/>
          <a:ext cx="1465746" cy="2626920"/>
        </p:xfrm>
        <a:graphic>
          <a:graphicData uri="http://schemas.openxmlformats.org/drawingml/2006/table">
            <a:tbl>
              <a:tblPr firstRow="1" bandRow="1">
                <a:tableStyleId>{5C22544A-7EE6-4342-B048-85BDC9FD1C3A}</a:tableStyleId>
              </a:tblPr>
              <a:tblGrid>
                <a:gridCol w="1465746">
                  <a:extLst>
                    <a:ext uri="{9D8B030D-6E8A-4147-A177-3AD203B41FA5}">
                      <a16:colId xmlns:a16="http://schemas.microsoft.com/office/drawing/2014/main" xmlns="" val="20000"/>
                    </a:ext>
                  </a:extLst>
                </a:gridCol>
              </a:tblGrid>
              <a:tr h="199053">
                <a:tc>
                  <a:txBody>
                    <a:bodyPr/>
                    <a:lstStyle/>
                    <a:p>
                      <a:pPr algn="ctr"/>
                      <a:r>
                        <a:rPr kumimoji="1" lang="ja-JP" altLang="en-US" sz="1100" dirty="0" smtClean="0">
                          <a:latin typeface="Meiryo UI" panose="020B0604030504040204" pitchFamily="50" charset="-128"/>
                          <a:ea typeface="Meiryo UI" panose="020B0604030504040204" pitchFamily="50" charset="-128"/>
                        </a:rPr>
                        <a:t>方向性</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xmlns="" val="10000"/>
                  </a:ext>
                </a:extLst>
              </a:tr>
              <a:tr h="903600">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法制度での対応</a:t>
                      </a:r>
                    </a:p>
                    <a:p>
                      <a:r>
                        <a:rPr lang="ja-JP" altLang="en-US" sz="1100" dirty="0" smtClean="0">
                          <a:solidFill>
                            <a:schemeClr val="tx1"/>
                          </a:solidFill>
                          <a:latin typeface="Meiryo UI" panose="020B0604030504040204" pitchFamily="50" charset="-128"/>
                          <a:ea typeface="Meiryo UI" panose="020B0604030504040204" pitchFamily="50" charset="-128"/>
                        </a:rPr>
                        <a:t>（新たな大都市に応じた消防制度の創設など）</a:t>
                      </a:r>
                    </a:p>
                  </a:txBody>
                  <a:tcPr marL="36000" marR="36000" marT="36000" marB="36000"/>
                </a:tc>
                <a:extLst>
                  <a:ext uri="{0D108BD9-81ED-4DB2-BD59-A6C34878D82A}">
                    <a16:rowId xmlns:a16="http://schemas.microsoft.com/office/drawing/2014/main" xmlns="" val="10001"/>
                  </a:ext>
                </a:extLst>
              </a:tr>
              <a:tr h="338301">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現行制度内での一元化の推進</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xmlns="" val="10002"/>
                  </a:ext>
                </a:extLst>
              </a:tr>
              <a:tr h="1076400">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通常消防力の最適化の促進</a:t>
                      </a:r>
                    </a:p>
                    <a:p>
                      <a:r>
                        <a:rPr lang="ja-JP" altLang="en-US" sz="1100" dirty="0" smtClean="0">
                          <a:solidFill>
                            <a:schemeClr val="tx1"/>
                          </a:solidFill>
                          <a:latin typeface="Meiryo UI" panose="020B0604030504040204" pitchFamily="50" charset="-128"/>
                          <a:ea typeface="Meiryo UI" panose="020B0604030504040204" pitchFamily="50" charset="-128"/>
                        </a:rPr>
                        <a:t>　（水平連携の強化）</a:t>
                      </a:r>
                    </a:p>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xmlns="" val="10003"/>
                  </a:ext>
                </a:extLst>
              </a:tr>
            </a:tbl>
          </a:graphicData>
        </a:graphic>
      </p:graphicFrame>
      <p:graphicFrame>
        <p:nvGraphicFramePr>
          <p:cNvPr id="21" name="表 20"/>
          <p:cNvGraphicFramePr>
            <a:graphicFrameLocks noGrp="1"/>
          </p:cNvGraphicFramePr>
          <p:nvPr>
            <p:extLst/>
          </p:nvPr>
        </p:nvGraphicFramePr>
        <p:xfrm>
          <a:off x="1994370" y="3842908"/>
          <a:ext cx="2232000" cy="262734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xmlns="" val="20000"/>
                    </a:ext>
                  </a:extLst>
                </a:gridCol>
              </a:tblGrid>
              <a:tr h="199053">
                <a:tc>
                  <a:txBody>
                    <a:bodyPr/>
                    <a:lstStyle/>
                    <a:p>
                      <a:pPr algn="ctr"/>
                      <a:r>
                        <a:rPr kumimoji="1" lang="ja-JP" altLang="en-US" sz="1100" dirty="0" smtClean="0">
                          <a:latin typeface="Meiryo UI" panose="020B0604030504040204" pitchFamily="50" charset="-128"/>
                          <a:ea typeface="Meiryo UI" panose="020B0604030504040204" pitchFamily="50" charset="-128"/>
                        </a:rPr>
                        <a:t>取り組み状況</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xmlns="" val="10000"/>
                  </a:ext>
                </a:extLst>
              </a:tr>
              <a:tr h="895292">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○大規模災害への対応力強化</a:t>
                      </a:r>
                    </a:p>
                    <a:p>
                      <a:r>
                        <a:rPr lang="ja-JP" altLang="en-US" sz="1100" dirty="0" smtClean="0">
                          <a:solidFill>
                            <a:schemeClr val="tx1"/>
                          </a:solidFill>
                          <a:latin typeface="Meiryo UI" panose="020B0604030504040204" pitchFamily="50" charset="-128"/>
                          <a:ea typeface="Meiryo UI" panose="020B0604030504040204" pitchFamily="50" charset="-128"/>
                        </a:rPr>
                        <a:t>　・ 緊急消防援助隊の計画的な増隊</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【2015】232</a:t>
                      </a:r>
                      <a:r>
                        <a:rPr lang="ja-JP" altLang="en-US" sz="1000" dirty="0" smtClean="0">
                          <a:solidFill>
                            <a:schemeClr val="tx1"/>
                          </a:solidFill>
                          <a:latin typeface="Meiryo UI" panose="020B0604030504040204" pitchFamily="50" charset="-128"/>
                          <a:ea typeface="Meiryo UI" panose="020B0604030504040204" pitchFamily="50" charset="-128"/>
                        </a:rPr>
                        <a:t>隊 ⇒ </a:t>
                      </a:r>
                      <a:r>
                        <a:rPr lang="en-US" altLang="ja-JP" sz="1000" dirty="0" smtClean="0">
                          <a:solidFill>
                            <a:schemeClr val="tx1"/>
                          </a:solidFill>
                          <a:latin typeface="Meiryo UI" panose="020B0604030504040204" pitchFamily="50" charset="-128"/>
                          <a:ea typeface="Meiryo UI" panose="020B0604030504040204" pitchFamily="50" charset="-128"/>
                        </a:rPr>
                        <a:t>【2018】294</a:t>
                      </a:r>
                      <a:r>
                        <a:rPr lang="ja-JP" altLang="en-US" sz="1000" dirty="0" smtClean="0">
                          <a:solidFill>
                            <a:schemeClr val="tx1"/>
                          </a:solidFill>
                          <a:latin typeface="Meiryo UI" panose="020B0604030504040204" pitchFamily="50" charset="-128"/>
                          <a:ea typeface="Meiryo UI" panose="020B0604030504040204" pitchFamily="50" charset="-128"/>
                        </a:rPr>
                        <a:t>隊</a:t>
                      </a:r>
                    </a:p>
                    <a:p>
                      <a:r>
                        <a:rPr lang="ja-JP" altLang="en-US" sz="1100" dirty="0" smtClean="0">
                          <a:solidFill>
                            <a:schemeClr val="tx1"/>
                          </a:solidFill>
                          <a:latin typeface="Meiryo UI" panose="020B0604030504040204" pitchFamily="50" charset="-128"/>
                          <a:ea typeface="Meiryo UI" panose="020B0604030504040204" pitchFamily="50" charset="-128"/>
                        </a:rPr>
                        <a:t>  ・ 大阪の消防の広域的活動における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位置付けの明確化</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xmlns="" val="10001"/>
                  </a:ext>
                </a:extLst>
              </a:tr>
              <a:tr h="338301">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○府市消防学校の一体的運用</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2014</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xmlns="" val="10002"/>
                  </a:ext>
                </a:extLst>
              </a:tr>
              <a:tr h="1034540">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 消防本部の広域化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【2012】33</a:t>
                      </a:r>
                      <a:r>
                        <a:rPr lang="ja-JP" altLang="en-US" sz="1000" dirty="0" smtClean="0">
                          <a:solidFill>
                            <a:schemeClr val="tx1"/>
                          </a:solidFill>
                          <a:latin typeface="Meiryo UI" panose="020B0604030504040204" pitchFamily="50" charset="-128"/>
                          <a:ea typeface="Meiryo UI" panose="020B0604030504040204" pitchFamily="50" charset="-128"/>
                        </a:rPr>
                        <a:t> ⇒　</a:t>
                      </a:r>
                      <a:r>
                        <a:rPr lang="en-US" altLang="ja-JP" sz="1000" dirty="0" smtClean="0">
                          <a:solidFill>
                            <a:schemeClr val="tx1"/>
                          </a:solidFill>
                          <a:latin typeface="Meiryo UI" panose="020B0604030504040204" pitchFamily="50" charset="-128"/>
                          <a:ea typeface="Meiryo UI" panose="020B0604030504040204" pitchFamily="50" charset="-128"/>
                        </a:rPr>
                        <a:t>【2016】27</a:t>
                      </a:r>
                      <a:r>
                        <a:rPr lang="ja-JP" altLang="en-US" sz="1000" dirty="0" smtClean="0">
                          <a:solidFill>
                            <a:schemeClr val="tx1"/>
                          </a:solidFill>
                          <a:latin typeface="Meiryo UI" panose="020B0604030504040204" pitchFamily="50" charset="-128"/>
                          <a:ea typeface="Meiryo UI" panose="020B0604030504040204" pitchFamily="50" charset="-128"/>
                        </a:rPr>
                        <a:t>消防本部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 指令共同運用等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（府内３つのエリアで共同運用）</a:t>
                      </a:r>
                    </a:p>
                    <a:p>
                      <a:r>
                        <a:rPr lang="ja-JP" altLang="en-US" sz="1100" dirty="0" smtClean="0">
                          <a:solidFill>
                            <a:schemeClr val="tx1"/>
                          </a:solidFill>
                          <a:latin typeface="Meiryo UI" panose="020B0604030504040204" pitchFamily="50" charset="-128"/>
                          <a:ea typeface="Meiryo UI" panose="020B0604030504040204" pitchFamily="50" charset="-128"/>
                        </a:rPr>
                        <a:t>  ・ 府内消防本部が連携した訓練、</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研修等の拡充　</a:t>
                      </a:r>
                    </a:p>
                  </a:txBody>
                  <a:tcPr marL="36000" marR="36000" marT="36000" marB="36000"/>
                </a:tc>
                <a:extLst>
                  <a:ext uri="{0D108BD9-81ED-4DB2-BD59-A6C34878D82A}">
                    <a16:rowId xmlns:a16="http://schemas.microsoft.com/office/drawing/2014/main" xmlns="" val="10003"/>
                  </a:ext>
                </a:extLst>
              </a:tr>
            </a:tbl>
          </a:graphicData>
        </a:graphic>
      </p:graphicFrame>
      <p:sp>
        <p:nvSpPr>
          <p:cNvPr id="47" name="二等辺三角形 46"/>
          <p:cNvSpPr/>
          <p:nvPr/>
        </p:nvSpPr>
        <p:spPr>
          <a:xfrm rot="5400000">
            <a:off x="652788" y="5174670"/>
            <a:ext cx="2363044" cy="22727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下矢印 21"/>
          <p:cNvSpPr/>
          <p:nvPr/>
        </p:nvSpPr>
        <p:spPr>
          <a:xfrm>
            <a:off x="6444208" y="4958450"/>
            <a:ext cx="774815" cy="353827"/>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p:cNvSpPr/>
          <p:nvPr/>
        </p:nvSpPr>
        <p:spPr>
          <a:xfrm>
            <a:off x="4716090" y="5290455"/>
            <a:ext cx="1015021" cy="276999"/>
          </a:xfrm>
          <a:prstGeom prst="rect">
            <a:avLst/>
          </a:prstGeom>
        </p:spPr>
        <p:txBody>
          <a:bodyPr wrap="none">
            <a:spAutoFit/>
          </a:bodyPr>
          <a:lstStyle/>
          <a:p>
            <a:r>
              <a:rPr lang="en-US" altLang="ja-JP" sz="1200" b="1" dirty="0">
                <a:latin typeface="Meiryo UI" panose="020B0604030504040204" pitchFamily="50" charset="-128"/>
                <a:ea typeface="Meiryo UI" panose="020B0604030504040204" pitchFamily="50" charset="-128"/>
              </a:rPr>
              <a:t>2018.7</a:t>
            </a:r>
            <a:r>
              <a:rPr lang="ja-JP" altLang="en-US" sz="1200" b="1" dirty="0">
                <a:latin typeface="Meiryo UI" panose="020B0604030504040204" pitchFamily="50" charset="-128"/>
                <a:ea typeface="Meiryo UI" panose="020B0604030504040204" pitchFamily="50" charset="-128"/>
              </a:rPr>
              <a:t>～　</a:t>
            </a:r>
            <a:endParaRPr lang="ja-JP" altLang="en-US" sz="1200" b="1" dirty="0"/>
          </a:p>
        </p:txBody>
      </p:sp>
      <p:sp>
        <p:nvSpPr>
          <p:cNvPr id="48" name="正方形/長方形 47"/>
          <p:cNvSpPr/>
          <p:nvPr/>
        </p:nvSpPr>
        <p:spPr>
          <a:xfrm>
            <a:off x="7054334" y="5715124"/>
            <a:ext cx="1364476"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49" name="正方形/長方形 48"/>
          <p:cNvSpPr/>
          <p:nvPr/>
        </p:nvSpPr>
        <p:spPr>
          <a:xfrm>
            <a:off x="7899889" y="1518900"/>
            <a:ext cx="1095172" cy="253916"/>
          </a:xfrm>
          <a:prstGeom prst="rect">
            <a:avLst/>
          </a:prstGeom>
        </p:spPr>
        <p:txBody>
          <a:bodyPr wrap="non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3" name="正方形/長方形 2"/>
          <p:cNvSpPr/>
          <p:nvPr/>
        </p:nvSpPr>
        <p:spPr>
          <a:xfrm>
            <a:off x="4779526" y="2269321"/>
            <a:ext cx="1980000" cy="1015663"/>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◆西日本の危機管理と、副首都大阪の安心・安全を支える消防力</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（大規模災害への対応／首都機能バックアップ、住民からみた望ましい消防力のあり方　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867979" y="2271045"/>
            <a:ext cx="1980000" cy="688256"/>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大阪の消防力の強化に向けた方策等について、府と府内市町村で共に検討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398</a:t>
            </a:fld>
            <a:endParaRPr lang="ja-JP" altLang="en-US"/>
          </a:p>
        </p:txBody>
      </p:sp>
    </p:spTree>
    <p:extLst>
      <p:ext uri="{BB962C8B-B14F-4D97-AF65-F5344CB8AC3E}">
        <p14:creationId xmlns:p14="http://schemas.microsoft.com/office/powerpoint/2010/main" val="438378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6733301" y="4615273"/>
            <a:ext cx="2206956" cy="1550031"/>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府域一水道に向けた水道のあり方協</a:t>
            </a:r>
            <a:r>
              <a:rPr lang="ja-JP" altLang="en-US" sz="1200" b="1" dirty="0" smtClean="0">
                <a:latin typeface="Meiryo UI" panose="020B0604030504040204" pitchFamily="50" charset="-128"/>
                <a:ea typeface="Meiryo UI" panose="020B0604030504040204" pitchFamily="50" charset="-128"/>
              </a:rPr>
              <a:t>議会</a:t>
            </a:r>
            <a:endParaRPr lang="en-US" altLang="ja-JP" sz="1200" b="1" dirty="0" smtClean="0">
              <a:latin typeface="Meiryo UI" panose="020B0604030504040204" pitchFamily="50" charset="-128"/>
              <a:ea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2018.8</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a:t>
            </a:r>
            <a:r>
              <a:rPr lang="ja-JP" altLang="en-US" sz="1200" dirty="0" smtClean="0">
                <a:latin typeface="Meiryo UI" panose="020B0604030504040204" pitchFamily="50" charset="-128"/>
                <a:ea typeface="Meiryo UI" panose="020B0604030504040204" pitchFamily="50" charset="-128"/>
              </a:rPr>
              <a:t>開始</a:t>
            </a:r>
            <a:endParaRPr lang="en-US" altLang="ja-JP" sz="12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70457" y="5486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40493" y="76562"/>
            <a:ext cx="7370929"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rPr>
              <a:t>．主</a:t>
            </a:r>
            <a:r>
              <a:rPr lang="ja-JP" altLang="en-US" sz="1600" dirty="0">
                <a:latin typeface="Meiryo UI" panose="020B0604030504040204" pitchFamily="50" charset="-128"/>
                <a:ea typeface="Meiryo UI" panose="020B0604030504040204" pitchFamily="50" charset="-128"/>
              </a:rPr>
              <a:t>な改革取組み　</a:t>
            </a:r>
            <a:r>
              <a:rPr lang="ja-JP" altLang="en-US" sz="1600" dirty="0" smtClean="0">
                <a:latin typeface="Meiryo UI" panose="020B0604030504040204" pitchFamily="50" charset="-128"/>
                <a:ea typeface="Meiryo UI" panose="020B0604030504040204" pitchFamily="50" charset="-128"/>
              </a:rPr>
              <a:t>（３）</a:t>
            </a:r>
            <a:r>
              <a:rPr lang="ja-JP" altLang="en-US" sz="1600" dirty="0">
                <a:latin typeface="Meiryo UI" panose="020B0604030504040204" pitchFamily="50" charset="-128"/>
                <a:ea typeface="Meiryo UI" panose="020B0604030504040204" pitchFamily="50" charset="-128"/>
              </a:rPr>
              <a:t>組織・事業の</a:t>
            </a:r>
            <a:r>
              <a:rPr lang="ja-JP" altLang="en-US" sz="1600" dirty="0" smtClean="0">
                <a:latin typeface="Meiryo UI" panose="020B0604030504040204" pitchFamily="50" charset="-128"/>
                <a:ea typeface="Meiryo UI" panose="020B0604030504040204" pitchFamily="50" charset="-128"/>
              </a:rPr>
              <a:t>一元化・最適化　　</a:t>
            </a:r>
            <a:r>
              <a:rPr lang="ja-JP" altLang="en-US" sz="1400" dirty="0" smtClean="0">
                <a:latin typeface="Meiryo UI" panose="020B0604030504040204" pitchFamily="50" charset="-128"/>
                <a:ea typeface="Meiryo UI" panose="020B0604030504040204" pitchFamily="50" charset="-128"/>
              </a:rPr>
              <a:t>＜⑪水道事業の最適化＞</a:t>
            </a:r>
            <a:endParaRPr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0493" y="1092574"/>
            <a:ext cx="3001684" cy="655565"/>
          </a:xfrm>
          <a:prstGeom prst="rect">
            <a:avLst/>
          </a:prstGeom>
          <a:noFill/>
        </p:spPr>
        <p:txBody>
          <a:bodyPr wrap="square" lIns="36000" tIns="36000" rIns="36000" bIns="36000" rtlCol="0" anchor="ctr" anchorCtr="0">
            <a:noAutofit/>
          </a:bodyPr>
          <a:lstStyle/>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水道</a:t>
            </a:r>
            <a:r>
              <a:rPr lang="ja-JP" altLang="en-US" sz="1400" b="1" dirty="0">
                <a:latin typeface="Meiryo UI" panose="020B0604030504040204" pitchFamily="50" charset="-128"/>
                <a:ea typeface="Meiryo UI" panose="020B0604030504040204" pitchFamily="50" charset="-128"/>
              </a:rPr>
              <a:t>事業の持続的・安定的経営</a:t>
            </a:r>
            <a:endParaRPr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（水需要の減少</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水道管</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老朽化</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災害</a:t>
            </a:r>
            <a:r>
              <a:rPr lang="ja-JP" altLang="en-US" sz="1400" b="1" dirty="0">
                <a:latin typeface="Meiryo UI" panose="020B0604030504040204" pitchFamily="50" charset="-128"/>
                <a:ea typeface="Meiryo UI" panose="020B0604030504040204" pitchFamily="50" charset="-128"/>
              </a:rPr>
              <a:t>時の断水リスクなどへの対応</a:t>
            </a:r>
          </a:p>
        </p:txBody>
      </p:sp>
      <p:sp>
        <p:nvSpPr>
          <p:cNvPr id="35" name="テキスト ボックス 34"/>
          <p:cNvSpPr txBox="1"/>
          <p:nvPr/>
        </p:nvSpPr>
        <p:spPr>
          <a:xfrm>
            <a:off x="223797" y="692696"/>
            <a:ext cx="4060171"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■背景・課題</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416906" y="3573016"/>
            <a:ext cx="4622545"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■広域連携に向け</a:t>
            </a:r>
            <a:r>
              <a:rPr lang="ja-JP" altLang="en-US" sz="1600" dirty="0" smtClean="0">
                <a:latin typeface="Meiryo UI" panose="020B0604030504040204" pitchFamily="50" charset="-128"/>
                <a:ea typeface="Meiryo UI" panose="020B0604030504040204" pitchFamily="50" charset="-128"/>
              </a:rPr>
              <a:t>た検討</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2017</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4" name="正方形/長方形 23"/>
          <p:cNvSpPr/>
          <p:nvPr/>
        </p:nvSpPr>
        <p:spPr>
          <a:xfrm>
            <a:off x="4416906" y="4002237"/>
            <a:ext cx="2160000" cy="257369"/>
          </a:xfrm>
          <a:prstGeom prst="rect">
            <a:avLst/>
          </a:prstGeom>
          <a:ln>
            <a:solidFill>
              <a:schemeClr val="bg1">
                <a:lumMod val="50000"/>
              </a:schemeClr>
            </a:solidFill>
          </a:ln>
        </p:spPr>
        <p:txBody>
          <a:bodyPr wrap="square" lIns="36000" tIns="36000" rIns="36000" bIns="36000">
            <a:spAutoFit/>
          </a:bodyPr>
          <a:lstStyle/>
          <a:p>
            <a:pPr algn="ctr"/>
            <a:r>
              <a:rPr lang="ja-JP" altLang="en-US" sz="1200" b="1" dirty="0" smtClean="0">
                <a:latin typeface="Meiryo UI" panose="020B0604030504040204" pitchFamily="50" charset="-128"/>
                <a:ea typeface="Meiryo UI" panose="020B0604030504040204" pitchFamily="50" charset="-128"/>
              </a:rPr>
              <a:t>大阪府・大阪市の検討</a:t>
            </a:r>
            <a:endParaRPr lang="ja-JP" altLang="en-US" sz="12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4427984" y="4622948"/>
            <a:ext cx="2206956" cy="1919363"/>
          </a:xfrm>
          <a:prstGeom prst="rect">
            <a:avLst/>
          </a:prstGeom>
        </p:spPr>
        <p:txBody>
          <a:bodyPr wrap="square" lIns="36000" tIns="36000" rIns="36000" bIns="3600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検討の場</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副首都推進本部会議</a:t>
            </a: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endParaRPr lang="en-US" altLang="ja-JP" sz="1200" b="1" dirty="0">
              <a:latin typeface="Meiryo UI" panose="020B0604030504040204" pitchFamily="50" charset="-128"/>
              <a:ea typeface="Meiryo UI" panose="020B0604030504040204" pitchFamily="50" charset="-128"/>
            </a:endParaRPr>
          </a:p>
          <a:p>
            <a:pPr lvl="0" defTabSz="914395">
              <a:defRPr/>
            </a:pPr>
            <a:endParaRPr lang="en-US" altLang="ja-JP" sz="1200" b="1" dirty="0" smtClean="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2017.8</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検討開始</a:t>
            </a:r>
            <a:endParaRPr lang="en-US" altLang="ja-JP" sz="1200" dirty="0">
              <a:latin typeface="Meiryo UI" panose="020B0604030504040204" pitchFamily="50" charset="-128"/>
              <a:ea typeface="Meiryo UI" panose="020B0604030504040204" pitchFamily="50" charset="-128"/>
            </a:endParaRPr>
          </a:p>
          <a:p>
            <a:pPr lvl="0" defTabSz="914395">
              <a:defRPr/>
            </a:pPr>
            <a:r>
              <a:rPr lang="en-US" altLang="ja-JP" sz="1200" b="1" dirty="0" smtClean="0">
                <a:latin typeface="Meiryo UI" panose="020B0604030504040204" pitchFamily="50" charset="-128"/>
                <a:ea typeface="Meiryo UI" panose="020B0604030504040204" pitchFamily="50" charset="-128"/>
              </a:rPr>
              <a:t>2018.6</a:t>
            </a:r>
            <a:r>
              <a:rPr lang="ja-JP" altLang="en-US" sz="1200" b="1"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浄水場再編の検討</a:t>
            </a:r>
            <a:endParaRPr lang="en-US" altLang="ja-JP" sz="1200" dirty="0" smtClean="0">
              <a:latin typeface="Meiryo UI" panose="020B0604030504040204" pitchFamily="50" charset="-128"/>
              <a:ea typeface="Meiryo UI" panose="020B0604030504040204" pitchFamily="50" charset="-128"/>
            </a:endParaRPr>
          </a:p>
          <a:p>
            <a:pPr lvl="0" defTabSz="914395">
              <a:defRPr/>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状況を報告</a:t>
            </a:r>
            <a:endParaRPr lang="en-US" altLang="ja-JP" sz="1200"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6712312" y="4005064"/>
            <a:ext cx="2196000" cy="257369"/>
          </a:xfrm>
          <a:prstGeom prst="rect">
            <a:avLst/>
          </a:prstGeom>
          <a:ln>
            <a:solidFill>
              <a:schemeClr val="bg1">
                <a:lumMod val="50000"/>
              </a:schemeClr>
            </a:solidFill>
          </a:ln>
        </p:spPr>
        <p:txBody>
          <a:bodyPr wrap="square" lIns="36000" tIns="36000" rIns="36000" bIns="36000">
            <a:spAutoFit/>
          </a:bodyPr>
          <a:lstStyle/>
          <a:p>
            <a:r>
              <a:rPr lang="ja-JP" altLang="en-US" sz="1200" b="1" dirty="0" smtClean="0">
                <a:latin typeface="Meiryo UI" panose="020B0604030504040204" pitchFamily="50" charset="-128"/>
                <a:ea typeface="Meiryo UI" panose="020B0604030504040204" pitchFamily="50" charset="-128"/>
              </a:rPr>
              <a:t>大阪府・府内水道事業者の検討</a:t>
            </a:r>
            <a:endParaRPr lang="ja-JP" altLang="en-US" sz="1200" b="1" dirty="0">
              <a:latin typeface="Meiryo UI" panose="020B0604030504040204" pitchFamily="50" charset="-128"/>
              <a:ea typeface="Meiryo UI" panose="020B0604030504040204" pitchFamily="50" charset="-128"/>
            </a:endParaRPr>
          </a:p>
        </p:txBody>
      </p:sp>
      <p:cxnSp>
        <p:nvCxnSpPr>
          <p:cNvPr id="45" name="直線コネクタ 44"/>
          <p:cNvCxnSpPr/>
          <p:nvPr/>
        </p:nvCxnSpPr>
        <p:spPr>
          <a:xfrm>
            <a:off x="6634940" y="4002001"/>
            <a:ext cx="0" cy="2515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18984" y="4474570"/>
            <a:ext cx="4204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610218" y="5078509"/>
            <a:ext cx="1980000" cy="842145"/>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大阪にふさわしい都市機能（生活インフラ）としての水道事業</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改正水道法を踏まえた運営形態・手法の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比較</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778956" y="5215534"/>
            <a:ext cx="1980000" cy="688256"/>
          </a:xfrm>
          <a:prstGeom prst="rect">
            <a:avLst/>
          </a:prstGeom>
          <a:ln>
            <a:solidFill>
              <a:schemeClr val="tx1"/>
            </a:solidFill>
            <a:prstDash val="sysDash"/>
          </a:ln>
        </p:spPr>
        <p:txBody>
          <a:bodyPr wrap="square" lIns="36000" tIns="36000" rIns="36000" bIns="36000">
            <a:spAutoFit/>
          </a:bodyPr>
          <a:lstStyle/>
          <a:p>
            <a:pPr lvl="0" defTabSz="914395">
              <a:defRPr/>
            </a:pPr>
            <a:r>
              <a:rPr lang="ja-JP" altLang="en-US" sz="1000" b="1" dirty="0">
                <a:latin typeface="Meiryo UI" panose="020B0604030504040204" pitchFamily="50" charset="-128"/>
                <a:ea typeface="Meiryo UI" panose="020B0604030504040204" pitchFamily="50" charset="-128"/>
              </a:rPr>
              <a:t>（検討事項）</a:t>
            </a:r>
            <a:endParaRPr lang="en-US" altLang="ja-JP" sz="10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府域水道事業の最適化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u"/>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淀川を水源とする浄水場の最適配置（案）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8582" y="2549012"/>
            <a:ext cx="1196441" cy="2110021"/>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18582" y="4781260"/>
            <a:ext cx="1196441" cy="1672076"/>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tx1"/>
              </a:solidFill>
              <a:latin typeface="Meiryo UI" panose="020B0604030504040204" pitchFamily="50" charset="-128"/>
              <a:ea typeface="Meiryo UI" panose="020B0604030504040204" pitchFamily="50" charset="-128"/>
            </a:endParaRPr>
          </a:p>
        </p:txBody>
      </p:sp>
      <p:graphicFrame>
        <p:nvGraphicFramePr>
          <p:cNvPr id="52" name="表 51"/>
          <p:cNvGraphicFramePr>
            <a:graphicFrameLocks noGrp="1"/>
          </p:cNvGraphicFramePr>
          <p:nvPr>
            <p:extLst/>
          </p:nvPr>
        </p:nvGraphicFramePr>
        <p:xfrm>
          <a:off x="1447961" y="2549145"/>
          <a:ext cx="2836007" cy="2109888"/>
        </p:xfrm>
        <a:graphic>
          <a:graphicData uri="http://schemas.openxmlformats.org/drawingml/2006/table">
            <a:tbl>
              <a:tblPr firstRow="1" bandRow="1">
                <a:tableStyleId>{69CF1AB2-1976-4502-BF36-3FF5EA218861}</a:tableStyleId>
              </a:tblPr>
              <a:tblGrid>
                <a:gridCol w="531751">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tblGrid>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2008</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府営水道と大阪市水道の事業統合を、橋</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下知事から平松市長に申し入れ</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2009</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「コンセッション型の指定管理者制度</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」（大阪市を核とした水平連携。大阪市が府営水道事業を担う）で</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市合意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府下</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市町村の首長会議で、府市合意の指定管理者</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制度を</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選択しないことを決定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大阪広域水道</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企業団が、府営水道事業を承継（</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府の用水供給事業は廃止）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53" name="表 52"/>
          <p:cNvGraphicFramePr>
            <a:graphicFrameLocks noGrp="1"/>
          </p:cNvGraphicFramePr>
          <p:nvPr>
            <p:extLst/>
          </p:nvPr>
        </p:nvGraphicFramePr>
        <p:xfrm>
          <a:off x="1447961" y="4781393"/>
          <a:ext cx="2836007" cy="1671943"/>
        </p:xfrm>
        <a:graphic>
          <a:graphicData uri="http://schemas.openxmlformats.org/drawingml/2006/table">
            <a:tbl>
              <a:tblPr firstRow="1" bandRow="1">
                <a:tableStyleId>{16D9F66E-5EB9-4882-86FB-DCBF35E3C3E4}</a:tableStyleId>
              </a:tblPr>
              <a:tblGrid>
                <a:gridCol w="531751">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tblGrid>
              <a:tr h="299077">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企業団首長会議で、橋下市長が統合協議開始を申し入れ</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99077">
                <a:tc rowSpan="3">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市町村首長会議</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大阪市長を含む</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で、統合案を承認</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9077">
                <a:tc v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大阪市会において、統合関連議案を</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否決（</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市民にメリットがない等の指摘・意見）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9077">
                <a:tc v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統合協議を一旦中止</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55" name="正方形/長方形 54"/>
          <p:cNvSpPr/>
          <p:nvPr/>
        </p:nvSpPr>
        <p:spPr>
          <a:xfrm>
            <a:off x="185051" y="3383375"/>
            <a:ext cx="1129972" cy="405665"/>
          </a:xfrm>
          <a:prstGeom prst="rect">
            <a:avLst/>
          </a:prstGeom>
        </p:spPr>
        <p:txBody>
          <a:bodyPr wrap="square" lIns="33231" tIns="33231" rIns="33231" bIns="33231">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市水道事業の統合協議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18582" y="5349116"/>
            <a:ext cx="1262910" cy="600164"/>
          </a:xfrm>
          <a:prstGeom prst="rect">
            <a:avLst/>
          </a:prstGeom>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水道企業団と大阪市との</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水道統合協議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nvPr>
        </p:nvGraphicFramePr>
        <p:xfrm>
          <a:off x="4422616" y="1586527"/>
          <a:ext cx="2268000" cy="1607825"/>
        </p:xfrm>
        <a:graphic>
          <a:graphicData uri="http://schemas.openxmlformats.org/drawingml/2006/table">
            <a:tbl>
              <a:tblPr firstRow="1" bandRow="1">
                <a:tableStyleId>{0505E3EF-67EA-436B-97B2-0124C06EBD24}</a:tableStyleId>
              </a:tblPr>
              <a:tblGrid>
                <a:gridCol w="468000">
                  <a:extLst>
                    <a:ext uri="{9D8B030D-6E8A-4147-A177-3AD203B41FA5}">
                      <a16:colId xmlns:a16="http://schemas.microsoft.com/office/drawing/2014/main" xmlns="" val="20001"/>
                    </a:ext>
                  </a:extLst>
                </a:gridCol>
                <a:gridCol w="1800000">
                  <a:extLst>
                    <a:ext uri="{9D8B030D-6E8A-4147-A177-3AD203B41FA5}">
                      <a16:colId xmlns:a16="http://schemas.microsoft.com/office/drawing/2014/main" xmlns="" val="20002"/>
                    </a:ext>
                  </a:extLst>
                </a:gridCol>
              </a:tblGrid>
              <a:tr h="299077">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形態見直し検討を開始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04086">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大阪市会において、運営権制度活用関連議案を否決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41711">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大阪市会において、再度提案した運営権制度活用関連議案を、</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賛否いずれも過半数に達せず「廃案</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公共性の担保への懸念等の指摘・意見）</a:t>
                      </a:r>
                    </a:p>
                  </a:txBody>
                  <a:tcPr marL="33231" marR="33231" marT="33231" marB="3323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graphicFrame>
        <p:nvGraphicFramePr>
          <p:cNvPr id="64" name="表 63"/>
          <p:cNvGraphicFramePr>
            <a:graphicFrameLocks noGrp="1"/>
          </p:cNvGraphicFramePr>
          <p:nvPr>
            <p:extLst/>
          </p:nvPr>
        </p:nvGraphicFramePr>
        <p:xfrm>
          <a:off x="6771451" y="1612925"/>
          <a:ext cx="2268000" cy="1729661"/>
        </p:xfrm>
        <a:graphic>
          <a:graphicData uri="http://schemas.openxmlformats.org/drawingml/2006/table">
            <a:tbl>
              <a:tblPr firstRow="1" bandRow="1">
                <a:tableStyleId>{0505E3EF-67EA-436B-97B2-0124C06EBD24}</a:tableStyleId>
              </a:tblPr>
              <a:tblGrid>
                <a:gridCol w="618546">
                  <a:extLst>
                    <a:ext uri="{9D8B030D-6E8A-4147-A177-3AD203B41FA5}">
                      <a16:colId xmlns:a16="http://schemas.microsoft.com/office/drawing/2014/main" xmlns="" val="20001"/>
                    </a:ext>
                  </a:extLst>
                </a:gridCol>
                <a:gridCol w="1649454">
                  <a:extLst>
                    <a:ext uri="{9D8B030D-6E8A-4147-A177-3AD203B41FA5}">
                      <a16:colId xmlns:a16="http://schemas.microsoft.com/office/drawing/2014/main" xmlns="" val="20002"/>
                    </a:ext>
                  </a:extLst>
                </a:gridCol>
              </a:tblGrid>
              <a:tr h="393482">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四條畷市・太子町・千早赤阪村</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49200">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泉南市･阪南市･豊能町･忠岡町･田尻町･岬町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13497">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p>
                    <a:p>
                      <a:pPr algn="ctr"/>
                      <a:r>
                        <a:rPr kumimoji="1"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（検討中）</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藤井寺市・大阪狭山市・熊取町・河南町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63479">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能勢町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721" marR="31721" marT="31721" marB="31721"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5" name="正方形/長方形 64"/>
          <p:cNvSpPr/>
          <p:nvPr/>
        </p:nvSpPr>
        <p:spPr>
          <a:xfrm>
            <a:off x="4422616" y="1209939"/>
            <a:ext cx="2268000" cy="261610"/>
          </a:xfrm>
          <a:prstGeom prst="rect">
            <a:avLst/>
          </a:prstGeom>
          <a:solidFill>
            <a:schemeClr val="accent3">
              <a:lumMod val="60000"/>
              <a:lumOff val="40000"/>
            </a:schemeClr>
          </a:solidFill>
        </p:spPr>
        <p:txBody>
          <a:bodyPr wrap="square"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大阪市：運営権</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制度の活用の検討</a:t>
            </a:r>
          </a:p>
        </p:txBody>
      </p:sp>
      <p:sp>
        <p:nvSpPr>
          <p:cNvPr id="66" name="正方形/長方形 65"/>
          <p:cNvSpPr/>
          <p:nvPr/>
        </p:nvSpPr>
        <p:spPr>
          <a:xfrm>
            <a:off x="6785313" y="1119506"/>
            <a:ext cx="2268000" cy="430887"/>
          </a:xfrm>
          <a:prstGeom prst="rect">
            <a:avLst/>
          </a:prstGeom>
          <a:solidFill>
            <a:schemeClr val="accent2">
              <a:lumMod val="60000"/>
              <a:lumOff val="40000"/>
            </a:schemeClr>
          </a:solidFill>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広域水道企業団：受水市町村との</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事業統合</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223796" y="2068298"/>
            <a:ext cx="4060171"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■水道統合協議（</a:t>
            </a:r>
            <a:r>
              <a:rPr kumimoji="1" lang="en-US" altLang="ja-JP" sz="1600" dirty="0" smtClean="0">
                <a:latin typeface="Meiryo UI" panose="020B0604030504040204" pitchFamily="50" charset="-128"/>
                <a:ea typeface="Meiryo UI" panose="020B0604030504040204" pitchFamily="50" charset="-128"/>
              </a:rPr>
              <a:t>2008</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2013</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422616" y="686612"/>
            <a:ext cx="4621370" cy="338554"/>
          </a:xfrm>
          <a:prstGeom prst="rect">
            <a:avLst/>
          </a:prstGeom>
          <a:solidFill>
            <a:schemeClr val="bg1">
              <a:lumMod val="75000"/>
            </a:schemeClr>
          </a:solid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■現在の大阪市・広域水道企業団の取組み</a:t>
            </a:r>
            <a:endParaRPr kumimoji="1" lang="ja-JP" altLang="en-US" sz="1600" dirty="0">
              <a:latin typeface="Meiryo UI" panose="020B0604030504040204" pitchFamily="50" charset="-128"/>
              <a:ea typeface="Meiryo UI" panose="020B0604030504040204" pitchFamily="50" charset="-128"/>
            </a:endParaRPr>
          </a:p>
        </p:txBody>
      </p:sp>
      <p:sp>
        <p:nvSpPr>
          <p:cNvPr id="28" name="正方形/長方形 27"/>
          <p:cNvSpPr/>
          <p:nvPr/>
        </p:nvSpPr>
        <p:spPr>
          <a:xfrm>
            <a:off x="7868457" y="4261010"/>
            <a:ext cx="1095172" cy="253916"/>
          </a:xfrm>
          <a:prstGeom prst="rect">
            <a:avLst/>
          </a:prstGeom>
        </p:spPr>
        <p:txBody>
          <a:bodyPr wrap="non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大阪市も参画</a:t>
            </a:r>
            <a:endParaRPr lang="ja-JP" altLang="en-US" sz="1050" dirty="0"/>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399</a:t>
            </a:fld>
            <a:endParaRPr lang="ja-JP" altLang="en-US"/>
          </a:p>
        </p:txBody>
      </p:sp>
    </p:spTree>
    <p:extLst>
      <p:ext uri="{BB962C8B-B14F-4D97-AF65-F5344CB8AC3E}">
        <p14:creationId xmlns:p14="http://schemas.microsoft.com/office/powerpoint/2010/main" val="302868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論理積ゲート 37"/>
          <p:cNvSpPr/>
          <p:nvPr/>
        </p:nvSpPr>
        <p:spPr>
          <a:xfrm rot="5400000">
            <a:off x="2213226" y="-427884"/>
            <a:ext cx="4710377" cy="8928975"/>
          </a:xfrm>
          <a:prstGeom prst="flowChartDelay">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CFF"/>
              </a:solidFill>
            </a:endParaRPr>
          </a:p>
        </p:txBody>
      </p:sp>
      <p:cxnSp>
        <p:nvCxnSpPr>
          <p:cNvPr id="15" name="直線コネクタ 14"/>
          <p:cNvCxnSpPr/>
          <p:nvPr/>
        </p:nvCxnSpPr>
        <p:spPr>
          <a:xfrm>
            <a:off x="180472" y="47667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71358" y="76562"/>
            <a:ext cx="5532284"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改革の成果　～　</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都道府県・政令指定都市の連携の推進</a:t>
            </a:r>
            <a:endParaRPr lang="ja-JP" altLang="en-US" sz="1600" dirty="0">
              <a:latin typeface="Meiryo UI" panose="020B0604030504040204" pitchFamily="50" charset="-128"/>
              <a:ea typeface="Meiryo UI" panose="020B0604030504040204" pitchFamily="50" charset="-128"/>
            </a:endParaRPr>
          </a:p>
        </p:txBody>
      </p:sp>
      <p:sp>
        <p:nvSpPr>
          <p:cNvPr id="10" name="正方形/長方形 9"/>
          <p:cNvSpPr/>
          <p:nvPr/>
        </p:nvSpPr>
        <p:spPr>
          <a:xfrm>
            <a:off x="395536" y="744890"/>
            <a:ext cx="8424936" cy="307777"/>
          </a:xfrm>
          <a:prstGeom prst="rect">
            <a:avLst/>
          </a:prstGeom>
        </p:spPr>
        <p:txBody>
          <a:bodyPr wrap="square">
            <a:spAutoFit/>
          </a:bodyPr>
          <a:lstStyle/>
          <a:p>
            <a:pPr marL="171450" indent="-1714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大阪府と大阪市の</a:t>
            </a:r>
            <a:r>
              <a:rPr lang="ja-JP" altLang="en-US" sz="1400" dirty="0" smtClean="0">
                <a:latin typeface="Meiryo UI" panose="020B0604030504040204" pitchFamily="50" charset="-128"/>
                <a:ea typeface="Meiryo UI" panose="020B0604030504040204" pitchFamily="50" charset="-128"/>
              </a:rPr>
              <a:t>連携を基盤として、政策連携・都市機能の充実を推進</a:t>
            </a:r>
            <a:endParaRPr lang="en-US" altLang="ja-JP"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84043" y="4678885"/>
            <a:ext cx="2155172" cy="780589"/>
          </a:xfrm>
          <a:prstGeom prst="rect">
            <a:avLst/>
          </a:prstGeom>
          <a:noFill/>
        </p:spPr>
        <p:txBody>
          <a:bodyPr wrap="square" lIns="36000" tIns="36000" rIns="36000" bIns="36000" rtlCol="0">
            <a:spAutoFit/>
          </a:bodyPr>
          <a:lstStyle/>
          <a:p>
            <a:pPr marL="171450" indent="-1714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信用保証</a:t>
            </a:r>
            <a:r>
              <a:rPr lang="ja-JP" altLang="en-US" sz="1200" dirty="0">
                <a:latin typeface="Meiryo UI" panose="020B0604030504040204" pitchFamily="50" charset="-128"/>
                <a:ea typeface="Meiryo UI" panose="020B0604030504040204" pitchFamily="50" charset="-128"/>
              </a:rPr>
              <a:t>協会</a:t>
            </a:r>
            <a:r>
              <a:rPr lang="ja-JP" altLang="en-US" sz="1200" dirty="0" smtClean="0">
                <a:latin typeface="Meiryo UI" panose="020B0604030504040204" pitchFamily="50" charset="-128"/>
                <a:ea typeface="Meiryo UI" panose="020B0604030504040204" pitchFamily="50" charset="-128"/>
              </a:rPr>
              <a:t>の合併</a:t>
            </a:r>
            <a:endParaRPr lang="en-US" altLang="ja-JP" sz="1200" dirty="0" smtClean="0">
              <a:latin typeface="Meiryo UI" panose="020B0604030504040204" pitchFamily="50" charset="-128"/>
              <a:ea typeface="Meiryo UI" panose="020B0604030504040204" pitchFamily="50" charset="-128"/>
            </a:endParaRPr>
          </a:p>
          <a:p>
            <a:pPr marL="171450" indent="-1714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研究所の統合</a:t>
            </a:r>
            <a:endParaRPr lang="en-US" altLang="ja-JP" sz="1200" dirty="0" smtClean="0">
              <a:latin typeface="Meiryo UI" panose="020B0604030504040204" pitchFamily="50" charset="-128"/>
              <a:ea typeface="Meiryo UI" panose="020B0604030504040204" pitchFamily="50" charset="-128"/>
            </a:endParaRPr>
          </a:p>
          <a:p>
            <a:pPr marL="171450" indent="-1714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消防学校の一体的運用</a:t>
            </a:r>
            <a:endParaRPr lang="en-US" altLang="ja-JP" sz="12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87403" y="1885013"/>
            <a:ext cx="2049816" cy="780589"/>
          </a:xfrm>
          <a:prstGeom prst="rect">
            <a:avLst/>
          </a:prstGeom>
          <a:noFill/>
        </p:spPr>
        <p:txBody>
          <a:bodyPr wrap="square" lIns="36000" tIns="36000" rIns="36000" bIns="36000" rtlCol="0">
            <a:spAutoFit/>
          </a:bodyPr>
          <a:lstStyle/>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副首都ビジョン</a:t>
            </a:r>
            <a:endParaRPr lang="en-US" altLang="ja-JP" sz="12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成長戦略</a:t>
            </a:r>
            <a:endParaRPr lang="en-US" altLang="ja-JP" sz="12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グランドデザイン・大阪</a:t>
            </a:r>
            <a:endParaRPr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080936" y="3233714"/>
            <a:ext cx="2311898" cy="780589"/>
          </a:xfrm>
          <a:prstGeom prst="rect">
            <a:avLst/>
          </a:prstGeom>
          <a:noFill/>
        </p:spPr>
        <p:txBody>
          <a:bodyPr wrap="square" lIns="36000" tIns="36000" rIns="36000" bIns="36000" rtlCol="0">
            <a:spAutoFit/>
          </a:bodyPr>
          <a:lstStyle/>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万博・サミットの誘致</a:t>
            </a:r>
            <a:endParaRPr lang="en-US" altLang="ja-JP" sz="12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淀川左岸線延伸</a:t>
            </a:r>
            <a:endParaRPr lang="en-US" altLang="ja-JP" sz="12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大阪・光の饗宴</a:t>
            </a:r>
            <a:endParaRPr lang="en-US" altLang="ja-JP" sz="1200" dirty="0" smtClean="0">
              <a:latin typeface="Meiryo UI" panose="020B0604030504040204" pitchFamily="50" charset="-128"/>
              <a:ea typeface="Meiryo UI" panose="020B0604030504040204" pitchFamily="50" charset="-128"/>
            </a:endParaRPr>
          </a:p>
        </p:txBody>
      </p:sp>
      <p:sp>
        <p:nvSpPr>
          <p:cNvPr id="30" name="二等辺三角形 29"/>
          <p:cNvSpPr/>
          <p:nvPr/>
        </p:nvSpPr>
        <p:spPr>
          <a:xfrm rot="5400000">
            <a:off x="-63288" y="3449166"/>
            <a:ext cx="3359804" cy="42437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514584" y="1716352"/>
            <a:ext cx="1440000" cy="1080000"/>
          </a:xfrm>
          <a:prstGeom prst="roundRect">
            <a:avLst/>
          </a:prstGeom>
          <a:solidFill>
            <a:srgbClr val="FFE2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府</a:t>
            </a:r>
            <a:r>
              <a:rPr lang="ja-JP" altLang="en-US" sz="1400" b="1" dirty="0">
                <a:solidFill>
                  <a:schemeClr val="tx1"/>
                </a:solidFill>
                <a:latin typeface="Meiryo UI" panose="020B0604030504040204" pitchFamily="50" charset="-128"/>
                <a:ea typeface="Meiryo UI" panose="020B0604030504040204" pitchFamily="50" charset="-128"/>
              </a:rPr>
              <a:t>市の施策・取組みの整合性を確保</a:t>
            </a:r>
          </a:p>
        </p:txBody>
      </p:sp>
      <p:sp>
        <p:nvSpPr>
          <p:cNvPr id="31" name="角丸四角形 30"/>
          <p:cNvSpPr/>
          <p:nvPr/>
        </p:nvSpPr>
        <p:spPr>
          <a:xfrm>
            <a:off x="7500391" y="3132896"/>
            <a:ext cx="1440000" cy="1080000"/>
          </a:xfrm>
          <a:prstGeom prst="roundRect">
            <a:avLst/>
          </a:prstGeom>
          <a:solidFill>
            <a:srgbClr val="FFE2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a:solidFill>
                  <a:schemeClr val="tx1"/>
                </a:solidFill>
                <a:latin typeface="Meiryo UI" panose="020B0604030504040204" pitchFamily="50" charset="-128"/>
                <a:ea typeface="Meiryo UI" panose="020B0604030504040204" pitchFamily="50" charset="-128"/>
              </a:rPr>
              <a:t>プロジェクト・事業の規模拡大、新規着手</a:t>
            </a:r>
          </a:p>
        </p:txBody>
      </p:sp>
      <p:cxnSp>
        <p:nvCxnSpPr>
          <p:cNvPr id="34" name="直線コネクタ 33"/>
          <p:cNvCxnSpPr/>
          <p:nvPr/>
        </p:nvCxnSpPr>
        <p:spPr>
          <a:xfrm flipV="1">
            <a:off x="3191677" y="1604703"/>
            <a:ext cx="1260134" cy="4045"/>
          </a:xfrm>
          <a:prstGeom prst="line">
            <a:avLst/>
          </a:prstGeom>
        </p:spPr>
        <p:style>
          <a:lnRef idx="3">
            <a:schemeClr val="dk1"/>
          </a:lnRef>
          <a:fillRef idx="0">
            <a:schemeClr val="dk1"/>
          </a:fillRef>
          <a:effectRef idx="2">
            <a:schemeClr val="dk1"/>
          </a:effectRef>
          <a:fontRef idx="minor">
            <a:schemeClr val="tx1"/>
          </a:fontRef>
        </p:style>
      </p:cxnSp>
      <p:sp>
        <p:nvSpPr>
          <p:cNvPr id="40" name="テキスト ボックス 39"/>
          <p:cNvSpPr txBox="1"/>
          <p:nvPr/>
        </p:nvSpPr>
        <p:spPr>
          <a:xfrm>
            <a:off x="3374919" y="1210398"/>
            <a:ext cx="877163"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取組み例</a:t>
            </a:r>
            <a:endParaRPr kumimoji="1" lang="ja-JP" altLang="en-US" sz="14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489016" y="1202646"/>
            <a:ext cx="1502334"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主な効果・成果</a:t>
            </a:r>
            <a:endParaRPr kumimoji="1" lang="ja-JP" altLang="en-US" sz="1600" b="1" dirty="0">
              <a:latin typeface="Meiryo UI" panose="020B0604030504040204" pitchFamily="50" charset="-128"/>
              <a:ea typeface="Meiryo UI" panose="020B0604030504040204" pitchFamily="50" charset="-128"/>
            </a:endParaRPr>
          </a:p>
        </p:txBody>
      </p:sp>
      <p:sp>
        <p:nvSpPr>
          <p:cNvPr id="42" name="角丸四角形 41"/>
          <p:cNvSpPr/>
          <p:nvPr/>
        </p:nvSpPr>
        <p:spPr>
          <a:xfrm>
            <a:off x="7514905" y="4535654"/>
            <a:ext cx="1440000" cy="1080000"/>
          </a:xfrm>
          <a:prstGeom prst="roundRect">
            <a:avLst/>
          </a:prstGeom>
          <a:solidFill>
            <a:srgbClr val="FFE2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b="1" dirty="0">
                <a:solidFill>
                  <a:schemeClr val="tx1"/>
                </a:solidFill>
                <a:latin typeface="Meiryo UI" panose="020B0604030504040204" pitchFamily="50" charset="-128"/>
                <a:ea typeface="Meiryo UI" panose="020B0604030504040204" pitchFamily="50" charset="-128"/>
              </a:rPr>
              <a:t>府市機能の最適化による機能強化・効率化</a:t>
            </a:r>
          </a:p>
        </p:txBody>
      </p:sp>
      <p:sp>
        <p:nvSpPr>
          <p:cNvPr id="45" name="テキスト ボックス 44"/>
          <p:cNvSpPr txBox="1"/>
          <p:nvPr/>
        </p:nvSpPr>
        <p:spPr>
          <a:xfrm>
            <a:off x="5323286" y="3192471"/>
            <a:ext cx="2069797" cy="884601"/>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万博・サミットの大阪開催</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プロジェクト再稼働</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集客数</a:t>
            </a:r>
            <a:r>
              <a:rPr lang="ja-JP" altLang="en-US" sz="1200" b="1" dirty="0" smtClean="0">
                <a:latin typeface="Meiryo UI" panose="020B0604030504040204" pitchFamily="50" charset="-128"/>
                <a:ea typeface="Meiryo UI" panose="020B0604030504040204" pitchFamily="50" charset="-128"/>
              </a:rPr>
              <a:t>の増大</a:t>
            </a:r>
            <a:endParaRPr kumimoji="1" lang="ja-JP" altLang="en-US" sz="12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284623" y="1821519"/>
            <a:ext cx="2124299" cy="884601"/>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「副首都・大阪」</a:t>
            </a:r>
            <a:r>
              <a:rPr lang="ja-JP" altLang="en-US" sz="1200" b="1" dirty="0" smtClean="0">
                <a:latin typeface="Meiryo UI" panose="020B0604030504040204" pitchFamily="50" charset="-128"/>
                <a:ea typeface="Meiryo UI" panose="020B0604030504040204" pitchFamily="50" charset="-128"/>
              </a:rPr>
              <a:t>の共有</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成長目標の共有</a:t>
            </a:r>
            <a:endParaRPr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都市空間の将来像を共有</a:t>
            </a:r>
            <a:endParaRPr kumimoji="1" lang="en-US" altLang="ja-JP" sz="12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1245" y="4581128"/>
            <a:ext cx="2140330" cy="923330"/>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経営基盤の強化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研究所の機能強化</a:t>
            </a:r>
            <a:endParaRPr kumimoji="1" lang="en-US" altLang="ja-JP" sz="12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200" b="1" dirty="0" smtClean="0">
                <a:latin typeface="Meiryo UI" panose="020B0604030504040204" pitchFamily="50" charset="-128"/>
                <a:ea typeface="Meiryo UI" panose="020B0604030504040204" pitchFamily="50" charset="-128"/>
              </a:rPr>
              <a:t>府内消防の</a:t>
            </a:r>
            <a:r>
              <a:rPr lang="ja-JP" altLang="en-US" sz="1200" b="1" dirty="0">
                <a:latin typeface="Meiryo UI" panose="020B0604030504040204" pitchFamily="50" charset="-128"/>
                <a:ea typeface="Meiryo UI" panose="020B0604030504040204" pitchFamily="50" charset="-128"/>
              </a:rPr>
              <a:t>一体</a:t>
            </a:r>
            <a:r>
              <a:rPr lang="ja-JP" altLang="en-US" sz="1200" b="1" dirty="0" smtClean="0">
                <a:latin typeface="Meiryo UI" panose="020B0604030504040204" pitchFamily="50" charset="-128"/>
                <a:ea typeface="Meiryo UI" panose="020B0604030504040204" pitchFamily="50" charset="-128"/>
              </a:rPr>
              <a:t>感の醸成</a:t>
            </a:r>
            <a:endParaRPr kumimoji="1" lang="ja-JP" altLang="en-US" sz="1200" b="1"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336426" y="1600524"/>
            <a:ext cx="2043515" cy="23551"/>
          </a:xfrm>
          <a:prstGeom prst="line">
            <a:avLst/>
          </a:prstGeom>
        </p:spPr>
        <p:style>
          <a:lnRef idx="3">
            <a:schemeClr val="dk1"/>
          </a:lnRef>
          <a:fillRef idx="0">
            <a:schemeClr val="dk1"/>
          </a:fillRef>
          <a:effectRef idx="2">
            <a:schemeClr val="dk1"/>
          </a:effectRef>
          <a:fontRef idx="minor">
            <a:schemeClr val="tx1"/>
          </a:fontRef>
        </p:style>
      </p:cxnSp>
      <p:sp>
        <p:nvSpPr>
          <p:cNvPr id="8" name="二等辺三角形 7"/>
          <p:cNvSpPr/>
          <p:nvPr/>
        </p:nvSpPr>
        <p:spPr>
          <a:xfrm rot="5400000">
            <a:off x="4649779" y="2150486"/>
            <a:ext cx="900000" cy="288000"/>
          </a:xfrm>
          <a:prstGeom prst="triangle">
            <a:avLst/>
          </a:prstGeom>
          <a:solidFill>
            <a:schemeClr val="bg1">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71358" y="1751260"/>
            <a:ext cx="1103277" cy="3848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府市連携</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の仕組み</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a:t>
            </a:r>
            <a:r>
              <a:rPr lang="ja-JP" altLang="en-US" sz="1400" b="1" dirty="0" smtClean="0">
                <a:solidFill>
                  <a:schemeClr val="tx1"/>
                </a:solidFill>
                <a:latin typeface="Meiryo UI" panose="020B0604030504040204" pitchFamily="50" charset="-128"/>
                <a:ea typeface="Meiryo UI" panose="020B0604030504040204" pitchFamily="50" charset="-128"/>
              </a:rPr>
              <a:t>構築</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933818" y="1751026"/>
            <a:ext cx="1080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共通の</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戦略の策定</a:t>
            </a:r>
          </a:p>
        </p:txBody>
      </p:sp>
      <p:sp>
        <p:nvSpPr>
          <p:cNvPr id="33" name="正方形/長方形 32"/>
          <p:cNvSpPr/>
          <p:nvPr/>
        </p:nvSpPr>
        <p:spPr>
          <a:xfrm>
            <a:off x="1922013" y="3065514"/>
            <a:ext cx="1080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大規模プロジェクト等の</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共同実施</a:t>
            </a:r>
          </a:p>
        </p:txBody>
      </p:sp>
      <p:sp>
        <p:nvSpPr>
          <p:cNvPr id="36" name="正方形/長方形 35"/>
          <p:cNvSpPr/>
          <p:nvPr/>
        </p:nvSpPr>
        <p:spPr>
          <a:xfrm>
            <a:off x="1922013" y="4520204"/>
            <a:ext cx="1080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組織・機能の一元化</a:t>
            </a:r>
          </a:p>
        </p:txBody>
      </p:sp>
      <p:sp>
        <p:nvSpPr>
          <p:cNvPr id="43" name="二等辺三角形 42"/>
          <p:cNvSpPr/>
          <p:nvPr/>
        </p:nvSpPr>
        <p:spPr>
          <a:xfrm rot="5400000">
            <a:off x="4640341" y="3538247"/>
            <a:ext cx="900000" cy="288000"/>
          </a:xfrm>
          <a:prstGeom prst="triangle">
            <a:avLst/>
          </a:prstGeom>
          <a:solidFill>
            <a:schemeClr val="bg1">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4625350" y="4894945"/>
            <a:ext cx="900000" cy="288000"/>
          </a:xfrm>
          <a:prstGeom prst="triangle">
            <a:avLst/>
          </a:prstGeom>
          <a:solidFill>
            <a:schemeClr val="bg1">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297183" y="5859664"/>
            <a:ext cx="3752926" cy="746752"/>
          </a:xfrm>
          <a:prstGeom prst="ellipse">
            <a:avLst/>
          </a:prstGeom>
          <a:solidFill>
            <a:srgbClr val="FFFF99">
              <a:alpha val="64000"/>
            </a:srgbClr>
          </a:solidFill>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2000" b="1" dirty="0" smtClean="0">
                <a:latin typeface="Meiryo UI" panose="020B0604030504040204" pitchFamily="50" charset="-128"/>
                <a:ea typeface="Meiryo UI" panose="020B0604030504040204" pitchFamily="50" charset="-128"/>
              </a:rPr>
              <a:t>大阪府　</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（都道府県）　</a:t>
            </a:r>
            <a:endParaRPr kumimoji="1" lang="ja-JP" altLang="en-US" sz="1600" b="1" dirty="0">
              <a:latin typeface="Meiryo UI" panose="020B0604030504040204" pitchFamily="50" charset="-128"/>
              <a:ea typeface="Meiryo UI" panose="020B0604030504040204" pitchFamily="50" charset="-128"/>
            </a:endParaRPr>
          </a:p>
        </p:txBody>
      </p:sp>
      <p:sp>
        <p:nvSpPr>
          <p:cNvPr id="37" name="円/楕円 36"/>
          <p:cNvSpPr/>
          <p:nvPr/>
        </p:nvSpPr>
        <p:spPr>
          <a:xfrm>
            <a:off x="3796544" y="5859664"/>
            <a:ext cx="3752926" cy="746752"/>
          </a:xfrm>
          <a:prstGeom prst="ellipse">
            <a:avLst/>
          </a:prstGeom>
          <a:solidFill>
            <a:srgbClr val="FFFF99">
              <a:alpha val="64000"/>
            </a:srgbClr>
          </a:solidFill>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2000" b="1" dirty="0" smtClean="0">
                <a:latin typeface="Meiryo UI" panose="020B0604030504040204" pitchFamily="50" charset="-128"/>
                <a:ea typeface="Meiryo UI" panose="020B0604030504040204" pitchFamily="50" charset="-128"/>
              </a:rPr>
              <a:t>　大阪市</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　　（政令指定都市）</a:t>
            </a:r>
            <a:endParaRPr kumimoji="1" lang="ja-JP" altLang="en-US" sz="16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112311" y="6048374"/>
            <a:ext cx="64633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連携</a:t>
            </a:r>
            <a:endParaRPr kumimoji="1" lang="ja-JP" altLang="en-US"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400</a:t>
            </a:fld>
            <a:endParaRPr lang="ja-JP" altLang="en-US"/>
          </a:p>
        </p:txBody>
      </p:sp>
    </p:spTree>
    <p:extLst>
      <p:ext uri="{BB962C8B-B14F-4D97-AF65-F5344CB8AC3E}">
        <p14:creationId xmlns:p14="http://schemas.microsoft.com/office/powerpoint/2010/main" val="36435667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39079" y="551080"/>
            <a:ext cx="84249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770971143"/>
              </p:ext>
            </p:extLst>
          </p:nvPr>
        </p:nvGraphicFramePr>
        <p:xfrm>
          <a:off x="122829" y="637071"/>
          <a:ext cx="8911990" cy="6222247"/>
        </p:xfrm>
        <a:graphic>
          <a:graphicData uri="http://schemas.openxmlformats.org/drawingml/2006/table">
            <a:tbl>
              <a:tblPr>
                <a:tableStyleId>{5C22544A-7EE6-4342-B048-85BDC9FD1C3A}</a:tableStyleId>
              </a:tblPr>
              <a:tblGrid>
                <a:gridCol w="2526463">
                  <a:extLst>
                    <a:ext uri="{9D8B030D-6E8A-4147-A177-3AD203B41FA5}">
                      <a16:colId xmlns:a16="http://schemas.microsoft.com/office/drawing/2014/main" xmlns="" val="20000"/>
                    </a:ext>
                  </a:extLst>
                </a:gridCol>
                <a:gridCol w="1253968">
                  <a:extLst>
                    <a:ext uri="{9D8B030D-6E8A-4147-A177-3AD203B41FA5}">
                      <a16:colId xmlns:a16="http://schemas.microsoft.com/office/drawing/2014/main" xmlns="" val="20001"/>
                    </a:ext>
                  </a:extLst>
                </a:gridCol>
                <a:gridCol w="1296537">
                  <a:extLst>
                    <a:ext uri="{9D8B030D-6E8A-4147-A177-3AD203B41FA5}">
                      <a16:colId xmlns:a16="http://schemas.microsoft.com/office/drawing/2014/main" xmlns="" val="20002"/>
                    </a:ext>
                  </a:extLst>
                </a:gridCol>
                <a:gridCol w="2027798">
                  <a:extLst>
                    <a:ext uri="{9D8B030D-6E8A-4147-A177-3AD203B41FA5}">
                      <a16:colId xmlns:a16="http://schemas.microsoft.com/office/drawing/2014/main" xmlns="" val="20003"/>
                    </a:ext>
                  </a:extLst>
                </a:gridCol>
                <a:gridCol w="1807224">
                  <a:extLst>
                    <a:ext uri="{9D8B030D-6E8A-4147-A177-3AD203B41FA5}">
                      <a16:colId xmlns:a16="http://schemas.microsoft.com/office/drawing/2014/main" xmlns="" val="20004"/>
                    </a:ext>
                  </a:extLst>
                </a:gridCol>
              </a:tblGrid>
              <a:tr h="174054">
                <a:tc rowSpan="2">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改革取組みリスト</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部局</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xmlns="" val="10000"/>
                  </a:ext>
                </a:extLst>
              </a:tr>
              <a:tr h="174054">
                <a:tc vMerge="1">
                  <a:txBody>
                    <a:bodyPr/>
                    <a:lstStyle/>
                    <a:p>
                      <a:endParaRPr kumimoji="1" lang="ja-JP" altLang="en-US"/>
                    </a:p>
                  </a:txBody>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大阪市</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大阪市</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１．教育改革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47</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49</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51</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53</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endParaRPr lang="en-US" altLang="ja-JP" sz="105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57</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59</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63</a:t>
                      </a: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教育委員会事務局、こども青少年局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74054">
                <a:tc>
                  <a:txBody>
                    <a:bodyPr/>
                    <a:lstStyle/>
                    <a:p>
                      <a:pPr algn="l" rtl="0" fontAlgn="t"/>
                      <a:r>
                        <a:rPr lang="ja-JP" altLang="en-US" sz="1000" u="none" strike="noStrike">
                          <a:solidFill>
                            <a:schemeClr val="tx1"/>
                          </a:solidFill>
                          <a:effectLst/>
                          <a:latin typeface="Meiryo UI" panose="020B0604030504040204" pitchFamily="50" charset="-128"/>
                          <a:ea typeface="Meiryo UI" panose="020B0604030504040204" pitchFamily="50" charset="-128"/>
                        </a:rPr>
                        <a:t>２．子育て</a:t>
                      </a:r>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47</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50</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54</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福祉部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こども青少年局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３．女性の活躍促進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62</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79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府民文化部、商工労働部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市民局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４．子どもの貧困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58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福祉部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こども青少年局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74054">
                <a:tc>
                  <a:txBody>
                    <a:bodyPr/>
                    <a:lstStyle/>
                    <a:p>
                      <a:pPr algn="l" rtl="0" fontAlgn="t"/>
                      <a:r>
                        <a:rPr lang="zh-TW" altLang="en-US" sz="1000" u="none" strike="noStrike" dirty="0">
                          <a:solidFill>
                            <a:schemeClr val="tx1"/>
                          </a:solidFill>
                          <a:effectLst/>
                          <a:latin typeface="Meiryo UI" panose="020B0604030504040204" pitchFamily="50" charset="-128"/>
                          <a:ea typeface="Meiryo UI" panose="020B0604030504040204" pitchFamily="50" charset="-128"/>
                        </a:rPr>
                        <a:t>５．生活保護</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78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福祉局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６．インバウンド戦略</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92</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95</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101</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106</a:t>
                      </a: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31</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93</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96</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102</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endParaRPr lang="en-US" altLang="ja-JP" sz="105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107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政策企画部、府民文化部、</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推進局</a:t>
                      </a: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経済戦略局、建設局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７．経済のグローバル化対応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89</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91</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102</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103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92</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108</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110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政策企画部、商工労働部、住宅まちづくり部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経済戦略局、都市計画局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８．危機管理・防災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83</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05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5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政策企画部、商工労働部、環境農林水産部、都市整備部、住宅まちづくり部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危機管理室、都市計画局、港湾局、建設局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174054">
                <a:tc>
                  <a:txBody>
                    <a:bodyPr/>
                    <a:lstStyle/>
                    <a:p>
                      <a:pPr algn="l" rtl="0" fontAlgn="t"/>
                      <a:r>
                        <a:rPr lang="ja-JP" altLang="en-US" sz="1000" u="none" strike="noStrike" dirty="0">
                          <a:solidFill>
                            <a:schemeClr val="tx1"/>
                          </a:solidFill>
                          <a:effectLst/>
                          <a:latin typeface="Meiryo UI" panose="020B0604030504040204" pitchFamily="50" charset="-128"/>
                          <a:ea typeface="Meiryo UI" panose="020B0604030504040204" pitchFamily="50" charset="-128"/>
                        </a:rPr>
                        <a:t>９．健康・医療</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98</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endParaRPr lang="en-US" altLang="ja-JP" sz="10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05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5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政策企画部、福祉部、健康医療部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5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174054">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大阪都市圏の交通インフラ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88</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89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政策企画部、都市整備部、住宅まちづくり部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都市計画局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174054">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11</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空港戦略</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78</a:t>
                      </a: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5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政策企画</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部</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5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174054">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12</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公民連携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19</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21</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28</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31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財務部ほか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市政改革室、契約管財局、経済戦略局、建設局、市民局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174054">
                <a:tc>
                  <a:txBody>
                    <a:bodyPr/>
                    <a:lstStyle/>
                    <a:p>
                      <a:pPr algn="l" rtl="0" fontAlgn="t"/>
                      <a:r>
                        <a:rPr lang="en-US" altLang="zh-CN" sz="1000" u="none" strike="noStrike" dirty="0">
                          <a:solidFill>
                            <a:schemeClr val="tx1"/>
                          </a:solidFill>
                          <a:effectLst/>
                          <a:latin typeface="Meiryo UI" panose="020B0604030504040204" pitchFamily="50" charset="-128"/>
                          <a:ea typeface="Meiryo UI" panose="020B0604030504040204" pitchFamily="50" charset="-128"/>
                        </a:rPr>
                        <a:t>13</a:t>
                      </a:r>
                      <a:r>
                        <a:rPr lang="zh-CN" altLang="en-US" sz="1000" u="none" strike="noStrike" dirty="0">
                          <a:solidFill>
                            <a:schemeClr val="tx1"/>
                          </a:solidFill>
                          <a:effectLst/>
                          <a:latin typeface="Meiryo UI" panose="020B0604030504040204" pitchFamily="50" charset="-128"/>
                          <a:ea typeface="Meiryo UI" panose="020B0604030504040204" pitchFamily="50" charset="-128"/>
                        </a:rPr>
                        <a:t>．民営化</a:t>
                      </a:r>
                      <a:r>
                        <a:rPr lang="zh-CN"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u="none" strike="noStrike" smtClean="0">
                          <a:solidFill>
                            <a:schemeClr val="tx1"/>
                          </a:solidFill>
                          <a:effectLst/>
                          <a:latin typeface="Meiryo UI" panose="020B0604030504040204" pitchFamily="50" charset="-128"/>
                          <a:ea typeface="Meiryo UI" panose="020B0604030504040204" pitchFamily="50" charset="-128"/>
                        </a:rPr>
                        <a:t>地方独立</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行政法人化</a:t>
                      </a:r>
                      <a:endParaRPr lang="zh-CN"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22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20</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27</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80</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86</a:t>
                      </a: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財務部、府民文化部、商工労働部、健康医療部、環境農林水産部、都市整備部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rPr>
                        <a:t>市政改革室、都市交通局、水道局、建設局、こども青少年局、環境局、中央卸売市場、経済戦略局、健康局</a:t>
                      </a:r>
                      <a:endParaRPr lang="en-US" altLang="ja-JP" sz="10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174054">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14</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働き方改革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33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総務部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人事室、市政改革室、</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ICT</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戦略室</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24707">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15</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市町村連携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23</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総務部、財務部、都市整備部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174054">
                <a:tc>
                  <a:txBody>
                    <a:bodyPr/>
                    <a:lstStyle/>
                    <a:p>
                      <a:pPr algn="l" rtl="0" fontAlgn="t"/>
                      <a:r>
                        <a:rPr lang="en-US" sz="1000" u="none" strike="noStrike" dirty="0">
                          <a:solidFill>
                            <a:schemeClr val="tx1"/>
                          </a:solidFill>
                          <a:effectLst/>
                          <a:latin typeface="Meiryo UI" panose="020B0604030504040204" pitchFamily="50" charset="-128"/>
                          <a:ea typeface="Meiryo UI" panose="020B0604030504040204" pitchFamily="50" charset="-128"/>
                        </a:rPr>
                        <a:t>16．ICT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活用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18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 32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政策企画部、総務部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ICT</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戦略室</a:t>
                      </a: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r h="294740">
                <a:tc>
                  <a:txBody>
                    <a:bodyPr/>
                    <a:lstStyle/>
                    <a:p>
                      <a:pPr algn="l" rtl="0" fontAlgn="t"/>
                      <a:r>
                        <a:rPr lang="en-US" altLang="ja-JP" sz="1000" u="none" strike="noStrike" dirty="0">
                          <a:solidFill>
                            <a:schemeClr val="tx1"/>
                          </a:solidFill>
                          <a:effectLst/>
                          <a:latin typeface="Meiryo UI" panose="020B0604030504040204" pitchFamily="50" charset="-128"/>
                          <a:ea typeface="Meiryo UI" panose="020B0604030504040204" pitchFamily="50" charset="-128"/>
                        </a:rPr>
                        <a:t>17</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大阪府市の連携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rPr>
                        <a:t>28</a:t>
                      </a:r>
                      <a:r>
                        <a:rPr lang="ja-JP" altLang="en-US" sz="100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a:solidFill>
                            <a:schemeClr val="tx1"/>
                          </a:solidFill>
                          <a:effectLst/>
                          <a:latin typeface="Meiryo UI" panose="020B0604030504040204" pitchFamily="50" charset="-128"/>
                          <a:ea typeface="Meiryo UI" panose="020B0604030504040204" pitchFamily="50" charset="-128"/>
                        </a:rPr>
                        <a:t>32</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a:solidFill>
                            <a:schemeClr val="tx1"/>
                          </a:solidFill>
                          <a:effectLst/>
                          <a:latin typeface="Meiryo UI" panose="020B0604030504040204" pitchFamily="50" charset="-128"/>
                          <a:ea typeface="Meiryo UI" panose="020B0604030504040204" pitchFamily="50" charset="-128"/>
                        </a:rPr>
                        <a:t>63</a:t>
                      </a:r>
                      <a:r>
                        <a:rPr lang="ja-JP" altLang="en-US" sz="100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a:solidFill>
                            <a:schemeClr val="tx1"/>
                          </a:solidFill>
                          <a:effectLst/>
                          <a:latin typeface="Meiryo UI" panose="020B0604030504040204" pitchFamily="50" charset="-128"/>
                          <a:ea typeface="Meiryo UI" panose="020B0604030504040204" pitchFamily="50" charset="-128"/>
                        </a:rPr>
                        <a:t>65</a:t>
                      </a:r>
                      <a:r>
                        <a:rPr lang="ja-JP" altLang="en-US" sz="1000" u="none" strike="noStrike" dirty="0" err="1">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86</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89</a:t>
                      </a:r>
                      <a:r>
                        <a:rPr lang="ja-JP" altLang="en-US" sz="100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u="none" strike="noStrike" dirty="0">
                          <a:solidFill>
                            <a:schemeClr val="tx1"/>
                          </a:solidFill>
                          <a:effectLst/>
                          <a:latin typeface="Meiryo UI" panose="020B0604030504040204" pitchFamily="50" charset="-128"/>
                          <a:ea typeface="Meiryo UI" panose="020B0604030504040204" pitchFamily="50" charset="-128"/>
                        </a:rPr>
                        <a:t>106</a:t>
                      </a:r>
                      <a:r>
                        <a:rPr lang="ja-JP" altLang="en-US" sz="1000" u="none" strike="noStrike" dirty="0" err="1" smtClean="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 34</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38</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75</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77</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endParaRPr lang="en-US" altLang="ja-JP" sz="105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 90</a:t>
                      </a:r>
                      <a:r>
                        <a:rPr lang="ja-JP" altLang="en-US" sz="105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92</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107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rPr>
                        <a:t>副首都</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推進局ほか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副首都推進局ほか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8"/>
                  </a:ext>
                </a:extLst>
              </a:tr>
            </a:tbl>
          </a:graphicData>
        </a:graphic>
      </p:graphicFrame>
      <p:sp>
        <p:nvSpPr>
          <p:cNvPr id="6" name="テキスト ボックス 4"/>
          <p:cNvSpPr txBox="1"/>
          <p:nvPr/>
        </p:nvSpPr>
        <p:spPr>
          <a:xfrm>
            <a:off x="288085" y="230566"/>
            <a:ext cx="8904797"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参考</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点検・棚</a:t>
            </a:r>
            <a:r>
              <a:rPr lang="ja-JP" altLang="en-US" sz="1400" dirty="0">
                <a:latin typeface="Meiryo UI" panose="020B0604030504040204" pitchFamily="50" charset="-128"/>
                <a:ea typeface="Meiryo UI" panose="020B0604030504040204" pitchFamily="50" charset="-128"/>
              </a:rPr>
              <a:t>卸し結果との関係、府</a:t>
            </a:r>
            <a:r>
              <a:rPr lang="ja-JP" altLang="en-US" sz="1400" dirty="0" smtClean="0">
                <a:latin typeface="Meiryo UI" panose="020B0604030504040204" pitchFamily="50" charset="-128"/>
                <a:ea typeface="Meiryo UI" panose="020B0604030504040204" pitchFamily="50" charset="-128"/>
              </a:rPr>
              <a:t>市担当部局一覧</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45656" y="6492875"/>
            <a:ext cx="2057400" cy="365125"/>
          </a:xfrm>
        </p:spPr>
        <p:txBody>
          <a:bodyPr/>
          <a:lstStyle/>
          <a:p>
            <a:fld id="{138CA411-231B-42B9-AF63-97A64194AA60}" type="slidenum">
              <a:rPr lang="ja-JP" altLang="en-US" smtClean="0"/>
              <a:pPr/>
              <a:t>401</a:t>
            </a:fld>
            <a:endParaRPr lang="ja-JP" altLang="en-US" dirty="0"/>
          </a:p>
        </p:txBody>
      </p:sp>
    </p:spTree>
    <p:extLst>
      <p:ext uri="{BB962C8B-B14F-4D97-AF65-F5344CB8AC3E}">
        <p14:creationId xmlns:p14="http://schemas.microsoft.com/office/powerpoint/2010/main" val="30037367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132764" y="4441372"/>
            <a:ext cx="7287905" cy="1320800"/>
          </a:xfrm>
          <a:prstGeom prst="rect">
            <a:avLst/>
          </a:prstGeom>
          <a:ln w="25400">
            <a:solidFill>
              <a:srgbClr val="0070C0"/>
            </a:solidFill>
          </a:ln>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1600" dirty="0">
                <a:latin typeface="Meiryo UI" panose="020B0604030504040204" pitchFamily="50" charset="-128"/>
                <a:ea typeface="Meiryo UI" panose="020B0604030504040204" pitchFamily="50" charset="-128"/>
              </a:rPr>
              <a:t>大阪の改革</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テーマ</a:t>
            </a:r>
            <a:r>
              <a:rPr lang="ja-JP" altLang="en-US" sz="1600" dirty="0" smtClean="0">
                <a:latin typeface="Meiryo UI" panose="020B0604030504040204" pitchFamily="50" charset="-128"/>
                <a:ea typeface="Meiryo UI" panose="020B0604030504040204" pitchFamily="50" charset="-128"/>
              </a:rPr>
              <a:t>編）～</a:t>
            </a:r>
            <a:r>
              <a:rPr lang="ja-JP" altLang="en-US" sz="1600" dirty="0" smtClean="0">
                <a:solidFill>
                  <a:prstClr val="black"/>
                </a:solidFill>
                <a:latin typeface="Meiryo UI" panose="020B0604030504040204" pitchFamily="50" charset="-128"/>
                <a:ea typeface="Meiryo UI" panose="020B0604030504040204" pitchFamily="50" charset="-128"/>
              </a:rPr>
              <a:t>「これまでの</a:t>
            </a:r>
            <a:r>
              <a:rPr lang="en-US" altLang="ja-JP" sz="1600" dirty="0" smtClean="0">
                <a:solidFill>
                  <a:prstClr val="black"/>
                </a:solidFill>
                <a:latin typeface="Meiryo UI" panose="020B0604030504040204" pitchFamily="50" charset="-128"/>
                <a:ea typeface="Meiryo UI" panose="020B0604030504040204" pitchFamily="50" charset="-128"/>
              </a:rPr>
              <a:t>10</a:t>
            </a:r>
            <a:r>
              <a:rPr lang="ja-JP" altLang="en-US" sz="1600" dirty="0" smtClean="0">
                <a:solidFill>
                  <a:prstClr val="black"/>
                </a:solidFill>
                <a:latin typeface="Meiryo UI" panose="020B0604030504040204" pitchFamily="50" charset="-128"/>
                <a:ea typeface="Meiryo UI" panose="020B0604030504040204" pitchFamily="50" charset="-128"/>
              </a:rPr>
              <a:t>年／主な取組み」（</a:t>
            </a:r>
            <a:r>
              <a:rPr lang="en-US" altLang="ja-JP" sz="1600" dirty="0" smtClean="0">
                <a:solidFill>
                  <a:prstClr val="black"/>
                </a:solidFill>
                <a:latin typeface="Meiryo UI" panose="020B0604030504040204" pitchFamily="50" charset="-128"/>
                <a:ea typeface="Meiryo UI" panose="020B0604030504040204" pitchFamily="50" charset="-128"/>
              </a:rPr>
              <a:t>2018</a:t>
            </a:r>
            <a:r>
              <a:rPr lang="ja-JP" altLang="en-US" sz="1600" dirty="0" smtClean="0">
                <a:solidFill>
                  <a:prstClr val="black"/>
                </a:solidFill>
                <a:latin typeface="Meiryo UI" panose="020B0604030504040204" pitchFamily="50" charset="-128"/>
                <a:ea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rPr>
              <a:t>月）</a:t>
            </a:r>
            <a:endParaRPr lang="en-US" altLang="ja-JP" sz="1600" dirty="0" smtClean="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rPr>
              <a:t>：政策</a:t>
            </a:r>
            <a:r>
              <a:rPr lang="ja-JP" altLang="en-US" sz="1600" dirty="0" smtClean="0">
                <a:solidFill>
                  <a:prstClr val="black"/>
                </a:solidFill>
                <a:latin typeface="Meiryo UI" panose="020B0604030504040204" pitchFamily="50" charset="-128"/>
                <a:ea typeface="Meiryo UI" panose="020B0604030504040204" pitchFamily="50" charset="-128"/>
              </a:rPr>
              <a:t>企画部、財務部</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大阪市</a:t>
            </a:r>
            <a:r>
              <a:rPr lang="ja-JP" altLang="en-US" sz="1600" dirty="0">
                <a:solidFill>
                  <a:prstClr val="black"/>
                </a:solidFill>
                <a:latin typeface="Meiryo UI" panose="020B0604030504040204" pitchFamily="50" charset="-128"/>
                <a:ea typeface="Meiryo UI" panose="020B0604030504040204" pitchFamily="50" charset="-128"/>
              </a:rPr>
              <a:t>：政策</a:t>
            </a:r>
            <a:r>
              <a:rPr lang="ja-JP" altLang="en-US" sz="1600" dirty="0" smtClean="0">
                <a:solidFill>
                  <a:prstClr val="black"/>
                </a:solidFill>
                <a:latin typeface="Meiryo UI" panose="020B0604030504040204" pitchFamily="50" charset="-128"/>
                <a:ea typeface="Meiryo UI" panose="020B0604030504040204" pitchFamily="50" charset="-128"/>
              </a:rPr>
              <a:t>企画室、市政改革室</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rPr>
              <a:t>　　　　　　　　　　　　　　大阪府市副首都推進局</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402</a:t>
            </a:fld>
            <a:endParaRPr lang="ja-JP" altLang="en-US"/>
          </a:p>
        </p:txBody>
      </p:sp>
    </p:spTree>
    <p:extLst>
      <p:ext uri="{BB962C8B-B14F-4D97-AF65-F5344CB8AC3E}">
        <p14:creationId xmlns:p14="http://schemas.microsoft.com/office/powerpoint/2010/main" val="655619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778" y="2575214"/>
            <a:ext cx="1192955"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b="1" dirty="0">
                <a:latin typeface="Meiryo UI" panose="020B0604030504040204" pitchFamily="50" charset="-128"/>
                <a:ea typeface="Meiryo UI" panose="020B0604030504040204" pitchFamily="50" charset="-128"/>
              </a:rPr>
              <a:t>改革</a:t>
            </a:r>
            <a:r>
              <a:rPr lang="ja-JP" altLang="en-US" sz="1600" b="1" dirty="0" smtClean="0">
                <a:latin typeface="Meiryo UI" panose="020B0604030504040204" pitchFamily="50" charset="-128"/>
                <a:ea typeface="Meiryo UI" panose="020B0604030504040204" pitchFamily="50" charset="-128"/>
              </a:rPr>
              <a:t>の効果</a:t>
            </a:r>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78778" y="2976962"/>
            <a:ext cx="8850921" cy="646331"/>
          </a:xfrm>
          <a:prstGeom prst="rect">
            <a:avLst/>
          </a:prstGeom>
          <a:noFill/>
        </p:spPr>
        <p:txBody>
          <a:bodyPr wrap="square" rtlCol="0">
            <a:spAutoFit/>
          </a:bodyPr>
          <a:lstStyle/>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府から提案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した「特例市並みの権限移譲」事務の約９割・延べ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2,357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事務を市町村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移譲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移譲条項数は、全国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全国トップ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01637" y="509662"/>
            <a:ext cx="5232493" cy="369725"/>
          </a:xfrm>
          <a:prstGeom prst="roundRect">
            <a:avLst>
              <a:gd name="adj" fmla="val 100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500" dirty="0" smtClean="0">
                <a:solidFill>
                  <a:schemeClr val="tx1"/>
                </a:solidFill>
                <a:latin typeface="Meiryo UI" panose="020B0604030504040204" pitchFamily="50" charset="-128"/>
                <a:ea typeface="Meiryo UI" panose="020B0604030504040204" pitchFamily="50" charset="-128"/>
              </a:rPr>
              <a:t>中核市移行に向けた人的・財政的支援（取組実績・</a:t>
            </a:r>
            <a:r>
              <a:rPr lang="en-US" altLang="ja-JP" sz="1500" dirty="0" smtClean="0">
                <a:solidFill>
                  <a:schemeClr val="tx1"/>
                </a:solidFill>
                <a:latin typeface="Meiryo UI" panose="020B0604030504040204" pitchFamily="50" charset="-128"/>
                <a:ea typeface="Meiryo UI" panose="020B0604030504040204" pitchFamily="50" charset="-128"/>
              </a:rPr>
              <a:t>1</a:t>
            </a:r>
            <a:r>
              <a:rPr lang="ja-JP" altLang="en-US" sz="1500" dirty="0" smtClean="0">
                <a:solidFill>
                  <a:schemeClr val="tx1"/>
                </a:solidFill>
                <a:latin typeface="Meiryo UI" panose="020B0604030504040204" pitchFamily="50" charset="-128"/>
                <a:ea typeface="Meiryo UI" panose="020B0604030504040204" pitchFamily="50" charset="-128"/>
              </a:rPr>
              <a:t>市あたり）</a:t>
            </a:r>
            <a:endParaRPr lang="ja-JP" altLang="en-US" sz="15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96334" y="1019469"/>
            <a:ext cx="8122664" cy="1220847"/>
          </a:xfrm>
          <a:prstGeom prst="rect">
            <a:avLst/>
          </a:prstGeom>
          <a:noFill/>
          <a:ln>
            <a:noFill/>
          </a:ln>
        </p:spPr>
        <p:txBody>
          <a:bodyPr wrap="square" rtlCol="0">
            <a:spAutoFit/>
          </a:bodyPr>
          <a:lstStyle/>
          <a:p>
            <a:pPr>
              <a:lnSpc>
                <a:spcPts val="2200"/>
              </a:lnSpc>
              <a:defRPr/>
            </a:pPr>
            <a:r>
              <a:rPr lang="ja-JP" altLang="en-US" sz="1600" dirty="0" smtClean="0">
                <a:latin typeface="Meiryo UI" panose="020B0604030504040204" pitchFamily="50" charset="-128"/>
                <a:ea typeface="Meiryo UI" panose="020B0604030504040204" pitchFamily="50" charset="-128"/>
              </a:rPr>
              <a:t>　・府保健所の建物を一部改修の上、土地も含め、移行市へ無償譲渡</a:t>
            </a:r>
            <a:endParaRPr lang="en-US" altLang="ja-JP" sz="1600" dirty="0" smtClean="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・市町村振興補助金での財政支援</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２億円程度</a:t>
            </a:r>
            <a:endParaRPr lang="en-US" altLang="ja-JP" sz="1600" dirty="0" smtClean="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・府職員の派遣</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１５名</a:t>
            </a:r>
            <a:r>
              <a:rPr lang="ja-JP" altLang="en-US" sz="1600" dirty="0">
                <a:latin typeface="Meiryo UI" panose="020B0604030504040204" pitchFamily="50" charset="-128"/>
                <a:ea typeface="Meiryo UI" panose="020B0604030504040204" pitchFamily="50" charset="-128"/>
              </a:rPr>
              <a:t>程度　</a:t>
            </a:r>
            <a:endParaRPr lang="en-US" altLang="ja-JP" sz="1600" dirty="0" smtClean="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・市研修生の受入れ</a:t>
            </a: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２０名程度　</a:t>
            </a:r>
            <a:endParaRPr lang="en-US" altLang="ja-JP" sz="1600"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690520" y="3661931"/>
            <a:ext cx="5965111" cy="21189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smtClean="0">
                <a:solidFill>
                  <a:prstClr val="black"/>
                </a:solidFill>
                <a:latin typeface="Meiryo UI" pitchFamily="50" charset="-128"/>
                <a:ea typeface="Meiryo UI" pitchFamily="50" charset="-128"/>
                <a:cs typeface="Meiryo UI" pitchFamily="50" charset="-128"/>
              </a:rPr>
              <a:t>◆「</a:t>
            </a:r>
            <a:r>
              <a:rPr lang="ja-JP" altLang="en-US" sz="1200" b="1" dirty="0">
                <a:solidFill>
                  <a:prstClr val="black"/>
                </a:solidFill>
                <a:latin typeface="Meiryo UI" pitchFamily="50" charset="-128"/>
                <a:ea typeface="Meiryo UI" pitchFamily="50" charset="-128"/>
                <a:cs typeface="Meiryo UI" pitchFamily="50" charset="-128"/>
              </a:rPr>
              <a:t>特例市並みの権限移譲」の実施</a:t>
            </a:r>
            <a:r>
              <a:rPr lang="ja-JP" altLang="en-US" sz="1200" b="1" dirty="0" smtClean="0">
                <a:solidFill>
                  <a:prstClr val="black"/>
                </a:solidFill>
                <a:latin typeface="Meiryo UI" pitchFamily="50" charset="-128"/>
                <a:ea typeface="Meiryo UI" pitchFamily="50" charset="-128"/>
                <a:cs typeface="Meiryo UI" pitchFamily="50" charset="-128"/>
              </a:rPr>
              <a:t>状況　　◆都道府県から市町村への</a:t>
            </a:r>
            <a:r>
              <a:rPr lang="ja-JP" altLang="en-US" sz="1200" b="1" dirty="0">
                <a:solidFill>
                  <a:prstClr val="black"/>
                </a:solidFill>
                <a:latin typeface="Meiryo UI" pitchFamily="50" charset="-128"/>
                <a:ea typeface="Meiryo UI" pitchFamily="50" charset="-128"/>
                <a:cs typeface="Meiryo UI" pitchFamily="50" charset="-128"/>
              </a:rPr>
              <a:t>移譲条項数</a:t>
            </a:r>
            <a:r>
              <a:rPr lang="ja-JP" altLang="en-US" sz="1200" b="1" dirty="0" smtClean="0">
                <a:solidFill>
                  <a:prstClr val="black"/>
                </a:solidFill>
                <a:latin typeface="Meiryo UI" pitchFamily="50" charset="-128"/>
                <a:ea typeface="Meiryo UI" pitchFamily="50" charset="-128"/>
                <a:cs typeface="Meiryo UI" pitchFamily="50" charset="-128"/>
              </a:rPr>
              <a:t>状況</a:t>
            </a:r>
            <a:endParaRPr lang="ja-JP" altLang="en-US" sz="1200" b="1"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916922" y="3882473"/>
            <a:ext cx="6874795" cy="2719318"/>
          </a:xfrm>
          <a:prstGeom prst="rect">
            <a:avLst/>
          </a:prstGeom>
          <a:ln w="19050">
            <a:solidFill>
              <a:schemeClr val="accent2"/>
            </a:solidFill>
          </a:ln>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344</a:t>
            </a:fld>
            <a:endParaRPr lang="ja-JP" altLang="en-US"/>
          </a:p>
        </p:txBody>
      </p:sp>
    </p:spTree>
    <p:extLst>
      <p:ext uri="{BB962C8B-B14F-4D97-AF65-F5344CB8AC3E}">
        <p14:creationId xmlns:p14="http://schemas.microsoft.com/office/powerpoint/2010/main" val="362739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8778" y="502324"/>
            <a:ext cx="8850921" cy="646331"/>
          </a:xfrm>
          <a:prstGeom prst="rect">
            <a:avLst/>
          </a:prstGeom>
          <a:noFill/>
        </p:spPr>
        <p:txBody>
          <a:bodyPr wrap="square" rtlCol="0">
            <a:spAutoFit/>
          </a:bodyPr>
          <a:lstStyle/>
          <a:p>
            <a:pPr>
              <a:defRPr/>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豊中市、枚方市、八尾市が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中核市に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移行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、保健所事務をはじめとする多くの権限が移譲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の中核市数は計５市と</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トップ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1278" y="3053149"/>
            <a:ext cx="8850921" cy="646331"/>
          </a:xfrm>
          <a:prstGeom prst="rect">
            <a:avLst/>
          </a:prstGeom>
          <a:noFill/>
        </p:spPr>
        <p:txBody>
          <a:bodyPr wrap="square" rtlCol="0">
            <a:spAutoFit/>
          </a:bodyPr>
          <a:lstStyle/>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権限移譲の推進をきっかけに、広域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よる受入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整備が進み、</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全国初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の機関等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内部組織）</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の共同設置や、教職員人事協議会の設置が実現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95752" y="1184000"/>
            <a:ext cx="4073837"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中核市</a:t>
            </a:r>
            <a:r>
              <a:rPr lang="ja-JP" altLang="en-US" sz="1400" b="1" dirty="0" smtClean="0">
                <a:solidFill>
                  <a:prstClr val="black"/>
                </a:solidFill>
                <a:latin typeface="Meiryo UI" pitchFamily="50" charset="-128"/>
                <a:ea typeface="Meiryo UI" pitchFamily="50" charset="-128"/>
                <a:cs typeface="Meiryo UI" pitchFamily="50" charset="-128"/>
              </a:rPr>
              <a:t>への移行状況</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0" name="コンテンツ プレースホルダー 4"/>
          <p:cNvSpPr txBox="1">
            <a:spLocks/>
          </p:cNvSpPr>
          <p:nvPr/>
        </p:nvSpPr>
        <p:spPr>
          <a:xfrm>
            <a:off x="629252" y="1502544"/>
            <a:ext cx="8259915" cy="1418422"/>
          </a:xfrm>
          <a:prstGeom prst="rect">
            <a:avLst/>
          </a:prstGeom>
          <a:solidFill>
            <a:schemeClr val="bg1"/>
          </a:solidFill>
          <a:ln w="19050" cap="flat" cmpd="sng"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・豊中市　　</a:t>
            </a:r>
            <a:r>
              <a:rPr lang="en-US" altLang="ja-JP" sz="1400" dirty="0" smtClean="0">
                <a:solidFill>
                  <a:schemeClr val="tx1"/>
                </a:solidFill>
                <a:latin typeface="Meiryo UI" pitchFamily="50" charset="-128"/>
                <a:ea typeface="Meiryo UI" pitchFamily="50" charset="-128"/>
                <a:cs typeface="Meiryo UI" pitchFamily="50" charset="-128"/>
              </a:rPr>
              <a:t>2012</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月に中核市移行、豊中市保健所を設置</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・枚方市　　</a:t>
            </a:r>
            <a:r>
              <a:rPr lang="en-US" altLang="ja-JP" sz="1400" dirty="0" smtClean="0">
                <a:solidFill>
                  <a:schemeClr val="tx1"/>
                </a:solidFill>
                <a:latin typeface="Meiryo UI" pitchFamily="50" charset="-128"/>
                <a:ea typeface="Meiryo UI" pitchFamily="50" charset="-128"/>
                <a:cs typeface="Meiryo UI" pitchFamily="50" charset="-128"/>
              </a:rPr>
              <a:t>2014</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a:t>
            </a:r>
            <a:r>
              <a:rPr lang="ja-JP" altLang="en-US" sz="1400" dirty="0">
                <a:solidFill>
                  <a:schemeClr val="tx1"/>
                </a:solidFill>
                <a:latin typeface="Meiryo UI" pitchFamily="50" charset="-128"/>
                <a:ea typeface="Meiryo UI" pitchFamily="50" charset="-128"/>
                <a:cs typeface="Meiryo UI" pitchFamily="50" charset="-128"/>
              </a:rPr>
              <a:t>に中核市移行</a:t>
            </a: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枚方</a:t>
            </a:r>
            <a:r>
              <a:rPr lang="ja-JP" altLang="en-US" sz="1400" dirty="0" smtClean="0">
                <a:solidFill>
                  <a:schemeClr val="tx1"/>
                </a:solidFill>
                <a:latin typeface="Meiryo UI" pitchFamily="50" charset="-128"/>
                <a:ea typeface="Meiryo UI" pitchFamily="50" charset="-128"/>
                <a:cs typeface="Meiryo UI" pitchFamily="50" charset="-128"/>
              </a:rPr>
              <a:t>市</a:t>
            </a:r>
            <a:r>
              <a:rPr lang="ja-JP" altLang="en-US" sz="1400" dirty="0">
                <a:solidFill>
                  <a:schemeClr val="tx1"/>
                </a:solidFill>
                <a:latin typeface="Meiryo UI" pitchFamily="50" charset="-128"/>
                <a:ea typeface="Meiryo UI" pitchFamily="50" charset="-128"/>
                <a:cs typeface="Meiryo UI" pitchFamily="50" charset="-128"/>
              </a:rPr>
              <a:t>保健所を</a:t>
            </a:r>
            <a:r>
              <a:rPr lang="ja-JP" altLang="en-US" sz="1400" dirty="0" smtClean="0">
                <a:solidFill>
                  <a:schemeClr val="tx1"/>
                </a:solidFill>
                <a:latin typeface="Meiryo UI" pitchFamily="50" charset="-128"/>
                <a:ea typeface="Meiryo UI" pitchFamily="50" charset="-128"/>
                <a:cs typeface="Meiryo UI" pitchFamily="50" charset="-128"/>
              </a:rPr>
              <a:t>設置</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・八尾市　　</a:t>
            </a:r>
            <a:r>
              <a:rPr lang="en-US" altLang="ja-JP" sz="1400" dirty="0" smtClean="0">
                <a:solidFill>
                  <a:schemeClr val="tx1"/>
                </a:solidFill>
                <a:latin typeface="Meiryo UI" pitchFamily="50" charset="-128"/>
                <a:ea typeface="Meiryo UI" pitchFamily="50" charset="-128"/>
                <a:cs typeface="Meiryo UI" pitchFamily="50" charset="-128"/>
              </a:rPr>
              <a:t>2018</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a:t>
            </a:r>
            <a:r>
              <a:rPr lang="ja-JP" altLang="en-US" sz="1400" dirty="0">
                <a:solidFill>
                  <a:schemeClr val="tx1"/>
                </a:solidFill>
                <a:latin typeface="Meiryo UI" pitchFamily="50" charset="-128"/>
                <a:ea typeface="Meiryo UI" pitchFamily="50" charset="-128"/>
                <a:cs typeface="Meiryo UI" pitchFamily="50" charset="-128"/>
              </a:rPr>
              <a:t>に中核市移行</a:t>
            </a: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八尾</a:t>
            </a:r>
            <a:r>
              <a:rPr lang="ja-JP" altLang="en-US" sz="1400" dirty="0" smtClean="0">
                <a:solidFill>
                  <a:schemeClr val="tx1"/>
                </a:solidFill>
                <a:latin typeface="Meiryo UI" pitchFamily="50" charset="-128"/>
                <a:ea typeface="Meiryo UI" pitchFamily="50" charset="-128"/>
                <a:cs typeface="Meiryo UI" pitchFamily="50" charset="-128"/>
              </a:rPr>
              <a:t>市</a:t>
            </a:r>
            <a:r>
              <a:rPr lang="ja-JP" altLang="en-US" sz="1400" dirty="0">
                <a:solidFill>
                  <a:schemeClr val="tx1"/>
                </a:solidFill>
                <a:latin typeface="Meiryo UI" pitchFamily="50" charset="-128"/>
                <a:ea typeface="Meiryo UI" pitchFamily="50" charset="-128"/>
                <a:cs typeface="Meiryo UI" pitchFamily="50" charset="-128"/>
              </a:rPr>
              <a:t>保健所を</a:t>
            </a:r>
            <a:r>
              <a:rPr lang="ja-JP" altLang="en-US" sz="1400" dirty="0" smtClean="0">
                <a:solidFill>
                  <a:schemeClr val="tx1"/>
                </a:solidFill>
                <a:latin typeface="Meiryo UI" pitchFamily="50" charset="-128"/>
                <a:ea typeface="Meiryo UI" pitchFamily="50" charset="-128"/>
                <a:cs typeface="Meiryo UI" pitchFamily="50" charset="-128"/>
              </a:rPr>
              <a:t>設置（人口</a:t>
            </a:r>
            <a:r>
              <a:rPr lang="en-US" altLang="ja-JP" sz="1400" dirty="0" smtClean="0">
                <a:solidFill>
                  <a:schemeClr val="tx1"/>
                </a:solidFill>
                <a:latin typeface="Meiryo UI" pitchFamily="50" charset="-128"/>
                <a:ea typeface="Meiryo UI" pitchFamily="50" charset="-128"/>
                <a:cs typeface="Meiryo UI" pitchFamily="50" charset="-128"/>
              </a:rPr>
              <a:t>20</a:t>
            </a:r>
            <a:r>
              <a:rPr lang="ja-JP" altLang="en-US" sz="1400" dirty="0" smtClean="0">
                <a:solidFill>
                  <a:schemeClr val="tx1"/>
                </a:solidFill>
                <a:latin typeface="Meiryo UI" pitchFamily="50" charset="-128"/>
                <a:ea typeface="Meiryo UI" pitchFamily="50" charset="-128"/>
                <a:cs typeface="Meiryo UI" pitchFamily="50" charset="-128"/>
              </a:rPr>
              <a:t>万台の市では府内初の中核市移行）</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府内</a:t>
            </a:r>
            <a:r>
              <a:rPr lang="ja-JP" altLang="en-US" sz="1400" dirty="0" smtClean="0">
                <a:solidFill>
                  <a:schemeClr val="tx1"/>
                </a:solidFill>
                <a:latin typeface="Meiryo UI" pitchFamily="50" charset="-128"/>
                <a:ea typeface="Meiryo UI" pitchFamily="50" charset="-128"/>
                <a:cs typeface="Meiryo UI" pitchFamily="50" charset="-128"/>
              </a:rPr>
              <a:t>では、高槻市（</a:t>
            </a:r>
            <a:r>
              <a:rPr lang="en-US" altLang="ja-JP" sz="1400" dirty="0" smtClean="0">
                <a:solidFill>
                  <a:schemeClr val="tx1"/>
                </a:solidFill>
                <a:latin typeface="Meiryo UI" pitchFamily="50" charset="-128"/>
                <a:ea typeface="Meiryo UI" pitchFamily="50" charset="-128"/>
                <a:cs typeface="Meiryo UI" pitchFamily="50" charset="-128"/>
              </a:rPr>
              <a:t>2003</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月移行）、東大阪市（</a:t>
            </a:r>
            <a:r>
              <a:rPr lang="en-US" altLang="ja-JP" sz="1400" dirty="0" smtClean="0">
                <a:solidFill>
                  <a:schemeClr val="tx1"/>
                </a:solidFill>
                <a:latin typeface="Meiryo UI" pitchFamily="50" charset="-128"/>
                <a:ea typeface="Meiryo UI" pitchFamily="50" charset="-128"/>
                <a:cs typeface="Meiryo UI" pitchFamily="50" charset="-128"/>
              </a:rPr>
              <a:t>2005</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月移行）を含めた計５市が中核市</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また、寝屋川市（</a:t>
            </a:r>
            <a:r>
              <a:rPr lang="en-US" altLang="ja-JP" sz="1400" dirty="0" smtClean="0">
                <a:solidFill>
                  <a:schemeClr val="tx1"/>
                </a:solidFill>
                <a:latin typeface="Meiryo UI" pitchFamily="50" charset="-128"/>
                <a:ea typeface="Meiryo UI" pitchFamily="50" charset="-128"/>
                <a:cs typeface="Meiryo UI" pitchFamily="50" charset="-128"/>
              </a:rPr>
              <a:t>2019</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月予定）、吹田市（</a:t>
            </a:r>
            <a:r>
              <a:rPr lang="en-US" altLang="ja-JP" sz="1400" dirty="0" smtClean="0">
                <a:solidFill>
                  <a:schemeClr val="tx1"/>
                </a:solidFill>
                <a:latin typeface="Meiryo UI" pitchFamily="50" charset="-128"/>
                <a:ea typeface="Meiryo UI" pitchFamily="50" charset="-128"/>
                <a:cs typeface="Meiryo UI" pitchFamily="50" charset="-128"/>
              </a:rPr>
              <a:t>2020</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月予定</a:t>
            </a:r>
            <a:r>
              <a:rPr lang="ja-JP" altLang="en-US" sz="1400" dirty="0" smtClean="0">
                <a:solidFill>
                  <a:schemeClr val="tx1"/>
                </a:solidFill>
                <a:latin typeface="Meiryo UI" pitchFamily="50" charset="-128"/>
                <a:ea typeface="Meiryo UI" pitchFamily="50" charset="-128"/>
                <a:cs typeface="Meiryo UI" pitchFamily="50" charset="-128"/>
              </a:rPr>
              <a:t>）が移行に向けた取組みを進めている</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3" name="コンテンツ プレースホルダー 4"/>
          <p:cNvSpPr txBox="1">
            <a:spLocks/>
          </p:cNvSpPr>
          <p:nvPr/>
        </p:nvSpPr>
        <p:spPr>
          <a:xfrm>
            <a:off x="629252" y="4051032"/>
            <a:ext cx="8259915" cy="2465990"/>
          </a:xfrm>
          <a:prstGeom prst="rect">
            <a:avLst/>
          </a:prstGeom>
          <a:solidFill>
            <a:schemeClr val="bg1"/>
          </a:solidFill>
          <a:ln w="19050" cap="flat" cmpd="sng"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ja-JP" altLang="en-US" sz="1400" b="1" dirty="0" smtClean="0">
                <a:solidFill>
                  <a:schemeClr val="tx1"/>
                </a:solidFill>
                <a:latin typeface="Meiryo UI" pitchFamily="50" charset="-128"/>
                <a:ea typeface="Meiryo UI" pitchFamily="50" charset="-128"/>
                <a:cs typeface="Meiryo UI" pitchFamily="50" charset="-128"/>
              </a:rPr>
              <a:t>●　機関等（内部組織）の共同設置（</a:t>
            </a:r>
            <a:r>
              <a:rPr lang="en-US" altLang="ja-JP" sz="1400" b="1" dirty="0" smtClean="0">
                <a:solidFill>
                  <a:schemeClr val="tx1"/>
                </a:solidFill>
                <a:latin typeface="Meiryo UI" pitchFamily="50" charset="-128"/>
                <a:ea typeface="Meiryo UI" pitchFamily="50" charset="-128"/>
                <a:cs typeface="Meiryo UI" pitchFamily="50" charset="-128"/>
              </a:rPr>
              <a:t>2011</a:t>
            </a:r>
            <a:r>
              <a:rPr lang="ja-JP" altLang="en-US" sz="1400" b="1" dirty="0" smtClean="0">
                <a:solidFill>
                  <a:schemeClr val="tx1"/>
                </a:solidFill>
                <a:latin typeface="Meiryo UI" pitchFamily="50" charset="-128"/>
                <a:ea typeface="Meiryo UI" pitchFamily="50" charset="-128"/>
                <a:cs typeface="Meiryo UI" pitchFamily="50" charset="-128"/>
              </a:rPr>
              <a:t>年</a:t>
            </a:r>
            <a:r>
              <a:rPr lang="en-US" altLang="ja-JP" sz="1400" b="1" dirty="0" smtClean="0">
                <a:solidFill>
                  <a:schemeClr val="tx1"/>
                </a:solidFill>
                <a:latin typeface="Meiryo UI" pitchFamily="50" charset="-128"/>
                <a:ea typeface="Meiryo UI" pitchFamily="50" charset="-128"/>
                <a:cs typeface="Meiryo UI" pitchFamily="50" charset="-128"/>
              </a:rPr>
              <a:t>10</a:t>
            </a:r>
            <a:r>
              <a:rPr lang="ja-JP" altLang="en-US" sz="1400" b="1" dirty="0" smtClean="0">
                <a:solidFill>
                  <a:schemeClr val="tx1"/>
                </a:solidFill>
                <a:latin typeface="Meiryo UI" pitchFamily="50" charset="-128"/>
                <a:ea typeface="Meiryo UI" pitchFamily="50" charset="-128"/>
                <a:cs typeface="Meiryo UI" pitchFamily="50" charset="-128"/>
              </a:rPr>
              <a:t>月から　府内４地域）</a:t>
            </a:r>
            <a:endParaRPr lang="en-US" altLang="ja-JP" sz="1400" b="1"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2011</a:t>
            </a:r>
            <a:r>
              <a:rPr lang="ja-JP" altLang="en-US" sz="1200" dirty="0" smtClean="0">
                <a:solidFill>
                  <a:schemeClr val="tx1"/>
                </a:solidFill>
                <a:latin typeface="Meiryo UI" pitchFamily="50" charset="-128"/>
                <a:ea typeface="Meiryo UI" pitchFamily="50" charset="-128"/>
                <a:cs typeface="Meiryo UI" pitchFamily="50" charset="-128"/>
              </a:rPr>
              <a:t>年</a:t>
            </a:r>
            <a:r>
              <a:rPr lang="en-US" altLang="ja-JP" sz="1200" dirty="0" smtClean="0">
                <a:solidFill>
                  <a:schemeClr val="tx1"/>
                </a:solidFill>
                <a:latin typeface="Meiryo UI" pitchFamily="50" charset="-128"/>
                <a:ea typeface="Meiryo UI" pitchFamily="50" charset="-128"/>
                <a:cs typeface="Meiryo UI" pitchFamily="50" charset="-128"/>
              </a:rPr>
              <a:t>10</a:t>
            </a:r>
            <a:r>
              <a:rPr lang="ja-JP" altLang="en-US" sz="1200" dirty="0" smtClean="0">
                <a:solidFill>
                  <a:schemeClr val="tx1"/>
                </a:solidFill>
                <a:latin typeface="Meiryo UI" pitchFamily="50" charset="-128"/>
                <a:ea typeface="Meiryo UI" pitchFamily="50" charset="-128"/>
                <a:cs typeface="Meiryo UI" pitchFamily="50" charset="-128"/>
              </a:rPr>
              <a:t>月～　豊能地域（池田市、箕面市ほか２団体）</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福祉（社会</a:t>
            </a:r>
            <a:r>
              <a:rPr lang="ja-JP" altLang="en-US" sz="1200" dirty="0">
                <a:solidFill>
                  <a:schemeClr val="tx1"/>
                </a:solidFill>
                <a:latin typeface="Meiryo UI" pitchFamily="50" charset="-128"/>
                <a:ea typeface="Meiryo UI" pitchFamily="50" charset="-128"/>
                <a:cs typeface="Meiryo UI" pitchFamily="50" charset="-128"/>
              </a:rPr>
              <a:t>福祉法人の</a:t>
            </a:r>
            <a:r>
              <a:rPr lang="ja-JP" altLang="en-US" sz="1200" dirty="0" smtClean="0">
                <a:solidFill>
                  <a:schemeClr val="tx1"/>
                </a:solidFill>
                <a:latin typeface="Meiryo UI" pitchFamily="50" charset="-128"/>
                <a:ea typeface="Meiryo UI" pitchFamily="50" charset="-128"/>
                <a:cs typeface="Meiryo UI" pitchFamily="50" charset="-128"/>
              </a:rPr>
              <a:t>設立許可等）、まちづくり（開発行為の許可等）、公害規制（大気汚染防止法に係る</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規制等）、生活安全（ガス用品販売事業場の立入検査等）、子育て（児童福祉施設設置の許可等）</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2012</a:t>
            </a:r>
            <a:r>
              <a:rPr lang="ja-JP" altLang="en-US" sz="1200" dirty="0" smtClean="0">
                <a:solidFill>
                  <a:schemeClr val="tx1"/>
                </a:solidFill>
                <a:latin typeface="Meiryo UI" pitchFamily="50" charset="-128"/>
                <a:ea typeface="Meiryo UI" pitchFamily="50" charset="-128"/>
                <a:cs typeface="Meiryo UI" pitchFamily="50" charset="-128"/>
              </a:rPr>
              <a:t>年 </a:t>
            </a:r>
            <a:r>
              <a:rPr lang="en-US" altLang="ja-JP" sz="1200" dirty="0" smtClean="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月～　南河内地域（富田林市、河内長野市ほか４団体）　⇒　福祉、まちづくり、公害規制</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2012</a:t>
            </a:r>
            <a:r>
              <a:rPr lang="ja-JP" altLang="en-US" sz="1200" dirty="0" smtClean="0">
                <a:solidFill>
                  <a:schemeClr val="tx1"/>
                </a:solidFill>
                <a:latin typeface="Meiryo UI" pitchFamily="50" charset="-128"/>
                <a:ea typeface="Meiryo UI" pitchFamily="50" charset="-128"/>
                <a:cs typeface="Meiryo UI" pitchFamily="50" charset="-128"/>
              </a:rPr>
              <a:t>年 </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月～　泉州北地域（岸和田市ほか５団体）　⇒　福祉</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2013</a:t>
            </a:r>
            <a:r>
              <a:rPr lang="ja-JP" altLang="en-US" sz="1200" dirty="0" smtClean="0">
                <a:solidFill>
                  <a:schemeClr val="tx1"/>
                </a:solidFill>
                <a:latin typeface="Meiryo UI" pitchFamily="50" charset="-128"/>
                <a:ea typeface="Meiryo UI" pitchFamily="50" charset="-128"/>
                <a:cs typeface="Meiryo UI" pitchFamily="50" charset="-128"/>
              </a:rPr>
              <a:t>年 </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月～　泉州南地域（泉佐野市ほか５団体）　⇒　福祉</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2017</a:t>
            </a:r>
            <a:r>
              <a:rPr lang="ja-JP" altLang="en-US" sz="1200" dirty="0" smtClean="0">
                <a:solidFill>
                  <a:schemeClr val="tx1"/>
                </a:solidFill>
                <a:latin typeface="Meiryo UI" pitchFamily="50" charset="-128"/>
                <a:ea typeface="Meiryo UI" pitchFamily="50" charset="-128"/>
                <a:cs typeface="Meiryo UI" pitchFamily="50" charset="-128"/>
              </a:rPr>
              <a:t>年</a:t>
            </a:r>
            <a:r>
              <a:rPr lang="en-US" altLang="ja-JP" sz="1200" dirty="0" smtClean="0">
                <a:solidFill>
                  <a:schemeClr val="tx1"/>
                </a:solidFill>
                <a:latin typeface="Meiryo UI" pitchFamily="50" charset="-128"/>
                <a:ea typeface="Meiryo UI" pitchFamily="50" charset="-128"/>
                <a:cs typeface="Meiryo UI" pitchFamily="50" charset="-128"/>
              </a:rPr>
              <a:t>10</a:t>
            </a:r>
            <a:r>
              <a:rPr lang="ja-JP" altLang="en-US" sz="1200" dirty="0" smtClean="0">
                <a:solidFill>
                  <a:schemeClr val="tx1"/>
                </a:solidFill>
                <a:latin typeface="Meiryo UI" pitchFamily="50" charset="-128"/>
                <a:ea typeface="Meiryo UI" pitchFamily="50" charset="-128"/>
                <a:cs typeface="Meiryo UI" pitchFamily="50" charset="-128"/>
              </a:rPr>
              <a:t>月～ 泉州</a:t>
            </a:r>
            <a:r>
              <a:rPr lang="ja-JP" altLang="en-US" sz="1200" dirty="0">
                <a:solidFill>
                  <a:schemeClr val="tx1"/>
                </a:solidFill>
                <a:latin typeface="Meiryo UI" pitchFamily="50" charset="-128"/>
                <a:ea typeface="Meiryo UI" pitchFamily="50" charset="-128"/>
                <a:cs typeface="Meiryo UI" pitchFamily="50" charset="-128"/>
              </a:rPr>
              <a:t>南地域</a:t>
            </a:r>
            <a:r>
              <a:rPr lang="ja-JP" altLang="en-US" sz="1200" dirty="0" smtClean="0">
                <a:solidFill>
                  <a:schemeClr val="tx1"/>
                </a:solidFill>
                <a:latin typeface="Meiryo UI" pitchFamily="50" charset="-128"/>
                <a:ea typeface="Meiryo UI" pitchFamily="50" charset="-128"/>
                <a:cs typeface="Meiryo UI" pitchFamily="50" charset="-128"/>
              </a:rPr>
              <a:t>（泉南市ほか３団体）</a:t>
            </a:r>
            <a:r>
              <a:rPr lang="ja-JP" altLang="en-US" sz="1200" dirty="0">
                <a:solidFill>
                  <a:schemeClr val="tx1"/>
                </a:solidFill>
                <a:latin typeface="Meiryo UI" pitchFamily="50" charset="-128"/>
                <a:ea typeface="Meiryo UI" pitchFamily="50" charset="-128"/>
                <a:cs typeface="Meiryo UI" pitchFamily="50" charset="-128"/>
              </a:rPr>
              <a:t>　⇒　</a:t>
            </a:r>
            <a:r>
              <a:rPr lang="ja-JP" altLang="en-US" sz="1200" dirty="0" smtClean="0">
                <a:solidFill>
                  <a:schemeClr val="tx1"/>
                </a:solidFill>
                <a:latin typeface="Meiryo UI" pitchFamily="50" charset="-128"/>
                <a:ea typeface="Meiryo UI" pitchFamily="50" charset="-128"/>
                <a:cs typeface="Meiryo UI" pitchFamily="50" charset="-128"/>
              </a:rPr>
              <a:t>まちづくり</a:t>
            </a:r>
            <a:endParaRPr lang="en-US" altLang="ja-JP" sz="1200" dirty="0" smtClean="0">
              <a:solidFill>
                <a:schemeClr val="tx1"/>
              </a:solidFill>
              <a:latin typeface="Meiryo UI" pitchFamily="50" charset="-128"/>
              <a:ea typeface="Meiryo UI" pitchFamily="50" charset="-128"/>
              <a:cs typeface="Meiryo UI" pitchFamily="50" charset="-128"/>
            </a:endParaRPr>
          </a:p>
          <a:p>
            <a:pPr algn="l">
              <a:lnSpc>
                <a:spcPts val="1800"/>
              </a:lnSpc>
              <a:spcBef>
                <a:spcPts val="600"/>
              </a:spcBef>
              <a:defRPr/>
            </a:pPr>
            <a:r>
              <a:rPr lang="ja-JP" altLang="en-US" sz="1400" b="1" dirty="0">
                <a:solidFill>
                  <a:schemeClr val="tx1"/>
                </a:solidFill>
                <a:latin typeface="Meiryo UI" pitchFamily="50" charset="-128"/>
                <a:ea typeface="Meiryo UI" pitchFamily="50" charset="-128"/>
                <a:cs typeface="Meiryo UI" pitchFamily="50" charset="-128"/>
              </a:rPr>
              <a:t>●　教職員人事協議会を</a:t>
            </a:r>
            <a:r>
              <a:rPr lang="ja-JP" altLang="en-US" sz="1400" b="1" dirty="0" smtClean="0">
                <a:solidFill>
                  <a:schemeClr val="tx1"/>
                </a:solidFill>
                <a:latin typeface="Meiryo UI" pitchFamily="50" charset="-128"/>
                <a:ea typeface="Meiryo UI" pitchFamily="50" charset="-128"/>
                <a:cs typeface="Meiryo UI" pitchFamily="50" charset="-128"/>
              </a:rPr>
              <a:t>設置（</a:t>
            </a:r>
            <a:r>
              <a:rPr lang="en-US" altLang="ja-JP" sz="1400" b="1" dirty="0" smtClean="0">
                <a:solidFill>
                  <a:schemeClr val="tx1"/>
                </a:solidFill>
                <a:latin typeface="Meiryo UI" pitchFamily="50" charset="-128"/>
                <a:ea typeface="Meiryo UI" pitchFamily="50" charset="-128"/>
                <a:cs typeface="Meiryo UI" pitchFamily="50" charset="-128"/>
              </a:rPr>
              <a:t>2012</a:t>
            </a:r>
            <a:r>
              <a:rPr lang="ja-JP" altLang="en-US" sz="1400" b="1" dirty="0" smtClean="0">
                <a:solidFill>
                  <a:schemeClr val="tx1"/>
                </a:solidFill>
                <a:latin typeface="Meiryo UI" pitchFamily="50" charset="-128"/>
                <a:ea typeface="Meiryo UI" pitchFamily="50" charset="-128"/>
                <a:cs typeface="Meiryo UI" pitchFamily="50" charset="-128"/>
              </a:rPr>
              <a:t>年</a:t>
            </a:r>
            <a:r>
              <a:rPr lang="en-US" altLang="ja-JP" sz="1400" b="1" dirty="0">
                <a:solidFill>
                  <a:schemeClr val="tx1"/>
                </a:solidFill>
                <a:latin typeface="Meiryo UI" pitchFamily="50" charset="-128"/>
                <a:ea typeface="Meiryo UI" pitchFamily="50" charset="-128"/>
                <a:cs typeface="Meiryo UI" pitchFamily="50" charset="-128"/>
              </a:rPr>
              <a:t>4</a:t>
            </a:r>
            <a:r>
              <a:rPr lang="ja-JP" altLang="en-US" sz="1400" b="1" dirty="0">
                <a:solidFill>
                  <a:schemeClr val="tx1"/>
                </a:solidFill>
                <a:latin typeface="Meiryo UI" pitchFamily="50" charset="-128"/>
                <a:ea typeface="Meiryo UI" pitchFamily="50" charset="-128"/>
                <a:cs typeface="Meiryo UI" pitchFamily="50" charset="-128"/>
              </a:rPr>
              <a:t>月から）</a:t>
            </a:r>
            <a:endParaRPr lang="en-US" altLang="ja-JP" sz="1400" b="1"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・豊能地域（豊中市ほか４団体）　⇒　小中学校の</a:t>
            </a:r>
            <a:r>
              <a:rPr lang="ja-JP" altLang="en-US" sz="1200" dirty="0" smtClean="0">
                <a:solidFill>
                  <a:schemeClr val="tx1"/>
                </a:solidFill>
                <a:latin typeface="Meiryo UI" pitchFamily="50" charset="-128"/>
                <a:ea typeface="Meiryo UI" pitchFamily="50" charset="-128"/>
                <a:cs typeface="Meiryo UI" pitchFamily="50" charset="-128"/>
              </a:rPr>
              <a:t>教職員人事権</a:t>
            </a:r>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95752" y="3714956"/>
            <a:ext cx="4446354"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prstClr val="black"/>
                </a:solidFill>
                <a:latin typeface="Meiryo UI" pitchFamily="50" charset="-128"/>
                <a:ea typeface="Meiryo UI" pitchFamily="50" charset="-128"/>
                <a:cs typeface="Meiryo UI" pitchFamily="50" charset="-128"/>
              </a:rPr>
              <a:t>◆広域連携による権限移譲の受入体制の整備</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345</a:t>
            </a:fld>
            <a:endParaRPr lang="ja-JP" altLang="en-US"/>
          </a:p>
        </p:txBody>
      </p:sp>
    </p:spTree>
    <p:extLst>
      <p:ext uri="{BB962C8B-B14F-4D97-AF65-F5344CB8AC3E}">
        <p14:creationId xmlns:p14="http://schemas.microsoft.com/office/powerpoint/2010/main" val="194096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50785" y="993780"/>
            <a:ext cx="4446354"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prstClr val="black"/>
                </a:solidFill>
                <a:latin typeface="Meiryo UI" pitchFamily="50" charset="-128"/>
                <a:ea typeface="Meiryo UI" pitchFamily="50" charset="-128"/>
                <a:cs typeface="Meiryo UI" pitchFamily="50" charset="-128"/>
              </a:rPr>
              <a:t>◆市町村事務での広域連携</a:t>
            </a:r>
            <a:r>
              <a:rPr lang="ja-JP" altLang="en-US" sz="1100" dirty="0" smtClean="0">
                <a:solidFill>
                  <a:prstClr val="black"/>
                </a:solidFill>
                <a:latin typeface="Meiryo UI" pitchFamily="50" charset="-128"/>
                <a:ea typeface="Meiryo UI" pitchFamily="50" charset="-128"/>
                <a:cs typeface="Meiryo UI" pitchFamily="50" charset="-128"/>
              </a:rPr>
              <a:t>（近年の代表的な事例）</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12" name="コンテンツ プレースホルダー 4"/>
          <p:cNvSpPr txBox="1">
            <a:spLocks/>
          </p:cNvSpPr>
          <p:nvPr/>
        </p:nvSpPr>
        <p:spPr>
          <a:xfrm>
            <a:off x="638942" y="1446463"/>
            <a:ext cx="8179767" cy="1344036"/>
          </a:xfrm>
          <a:prstGeom prst="rect">
            <a:avLst/>
          </a:prstGeom>
          <a:solidFill>
            <a:schemeClr val="bg1"/>
          </a:solidFill>
          <a:ln w="19050" cap="flat" cmpd="sng"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22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2013</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a:t>
            </a:r>
            <a:r>
              <a:rPr lang="ja-JP" altLang="en-US" sz="1400" dirty="0">
                <a:solidFill>
                  <a:schemeClr val="tx1"/>
                </a:solidFill>
                <a:latin typeface="Meiryo UI" pitchFamily="50" charset="-128"/>
                <a:ea typeface="Meiryo UI" pitchFamily="50" charset="-128"/>
                <a:cs typeface="Meiryo UI" pitchFamily="50" charset="-128"/>
              </a:rPr>
              <a:t>～　南河内地域（</a:t>
            </a:r>
            <a:r>
              <a:rPr lang="ja-JP" altLang="en-US" sz="1400" dirty="0" smtClean="0">
                <a:solidFill>
                  <a:schemeClr val="tx1"/>
                </a:solidFill>
                <a:latin typeface="Meiryo UI" pitchFamily="50" charset="-128"/>
                <a:ea typeface="Meiryo UI" pitchFamily="50" charset="-128"/>
                <a:cs typeface="Meiryo UI" pitchFamily="50" charset="-128"/>
              </a:rPr>
              <a:t>富田林市</a:t>
            </a:r>
            <a:r>
              <a:rPr lang="ja-JP" altLang="en-US" sz="1400" dirty="0">
                <a:solidFill>
                  <a:schemeClr val="tx1"/>
                </a:solidFill>
                <a:latin typeface="Meiryo UI" pitchFamily="50" charset="-128"/>
                <a:ea typeface="Meiryo UI" pitchFamily="50" charset="-128"/>
                <a:cs typeface="Meiryo UI" pitchFamily="50" charset="-128"/>
              </a:rPr>
              <a:t>ほか５</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　⇒　</a:t>
            </a:r>
            <a:r>
              <a:rPr lang="ja-JP" altLang="en-US" sz="1400" dirty="0" err="1" smtClean="0">
                <a:solidFill>
                  <a:schemeClr val="tx1"/>
                </a:solidFill>
                <a:latin typeface="Meiryo UI" pitchFamily="50" charset="-128"/>
                <a:ea typeface="Meiryo UI" pitchFamily="50" charset="-128"/>
                <a:cs typeface="Meiryo UI" pitchFamily="50" charset="-128"/>
              </a:rPr>
              <a:t>障</a:t>
            </a:r>
            <a:r>
              <a:rPr lang="ja-JP" altLang="en-US" sz="1400" dirty="0" err="1">
                <a:solidFill>
                  <a:schemeClr val="tx1"/>
                </a:solidFill>
                <a:latin typeface="Meiryo UI" pitchFamily="50" charset="-128"/>
                <a:ea typeface="Meiryo UI" pitchFamily="50" charset="-128"/>
                <a:cs typeface="Meiryo UI" pitchFamily="50" charset="-128"/>
              </a:rPr>
              <a:t>がい</a:t>
            </a:r>
            <a:r>
              <a:rPr lang="ja-JP" altLang="en-US" sz="1400" dirty="0">
                <a:solidFill>
                  <a:schemeClr val="tx1"/>
                </a:solidFill>
                <a:latin typeface="Meiryo UI" pitchFamily="50" charset="-128"/>
                <a:ea typeface="Meiryo UI" pitchFamily="50" charset="-128"/>
                <a:cs typeface="Meiryo UI" pitchFamily="50" charset="-128"/>
              </a:rPr>
              <a:t>者支給判定</a:t>
            </a:r>
            <a:r>
              <a:rPr lang="ja-JP" altLang="en-US" sz="1400" dirty="0" smtClean="0">
                <a:solidFill>
                  <a:schemeClr val="tx1"/>
                </a:solidFill>
                <a:latin typeface="Meiryo UI" pitchFamily="50" charset="-128"/>
                <a:ea typeface="Meiryo UI" pitchFamily="50" charset="-128"/>
                <a:cs typeface="Meiryo UI" pitchFamily="50" charset="-128"/>
              </a:rPr>
              <a:t>審査会を共同設置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200"/>
              </a:lnSpc>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2015</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　</a:t>
            </a:r>
            <a:r>
              <a:rPr lang="ja-JP" altLang="en-US" sz="1400" dirty="0" smtClean="0">
                <a:solidFill>
                  <a:schemeClr val="tx1"/>
                </a:solidFill>
                <a:latin typeface="Meiryo UI" pitchFamily="50" charset="-128"/>
                <a:ea typeface="Meiryo UI" pitchFamily="50" charset="-128"/>
                <a:cs typeface="Meiryo UI" pitchFamily="50" charset="-128"/>
              </a:rPr>
              <a:t>南河内地域（富田林市ほか</a:t>
            </a:r>
            <a:r>
              <a:rPr lang="ja-JP" altLang="en-US" sz="1400" dirty="0">
                <a:solidFill>
                  <a:schemeClr val="tx1"/>
                </a:solidFill>
                <a:latin typeface="Meiryo UI" pitchFamily="50" charset="-128"/>
                <a:ea typeface="Meiryo UI" pitchFamily="50" charset="-128"/>
                <a:cs typeface="Meiryo UI" pitchFamily="50" charset="-128"/>
              </a:rPr>
              <a:t>５団体）　⇒　</a:t>
            </a:r>
            <a:r>
              <a:rPr lang="ja-JP" altLang="en-US" sz="1400" dirty="0" smtClean="0">
                <a:solidFill>
                  <a:schemeClr val="tx1"/>
                </a:solidFill>
                <a:latin typeface="Meiryo UI" pitchFamily="50" charset="-128"/>
                <a:ea typeface="Meiryo UI" pitchFamily="50" charset="-128"/>
                <a:cs typeface="Meiryo UI" pitchFamily="50" charset="-128"/>
              </a:rPr>
              <a:t>公平委員会を共同設置</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2200"/>
              </a:lnSpc>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2016</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smtClean="0">
                <a:solidFill>
                  <a:schemeClr val="tx1"/>
                </a:solidFill>
                <a:latin typeface="Meiryo UI" pitchFamily="50" charset="-128"/>
                <a:ea typeface="Meiryo UI" pitchFamily="50" charset="-128"/>
                <a:cs typeface="Meiryo UI" pitchFamily="50" charset="-128"/>
              </a:rPr>
              <a:t>6</a:t>
            </a:r>
            <a:r>
              <a:rPr lang="ja-JP" altLang="en-US" sz="1400" dirty="0" smtClean="0">
                <a:solidFill>
                  <a:schemeClr val="tx1"/>
                </a:solidFill>
                <a:latin typeface="Meiryo UI" pitchFamily="50" charset="-128"/>
                <a:ea typeface="Meiryo UI" pitchFamily="50" charset="-128"/>
                <a:cs typeface="Meiryo UI" pitchFamily="50" charset="-128"/>
              </a:rPr>
              <a:t>月</a:t>
            </a: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忠岡町→</a:t>
            </a:r>
            <a:r>
              <a:rPr lang="zh-TW" altLang="en-US" sz="1400" dirty="0">
                <a:solidFill>
                  <a:schemeClr val="tx1"/>
                </a:solidFill>
                <a:latin typeface="Meiryo UI" pitchFamily="50" charset="-128"/>
                <a:ea typeface="Meiryo UI" pitchFamily="50" charset="-128"/>
                <a:cs typeface="Meiryo UI" pitchFamily="50" charset="-128"/>
              </a:rPr>
              <a:t>泉北環境設備施設</a:t>
            </a:r>
            <a:r>
              <a:rPr lang="zh-TW" altLang="en-US" sz="1400" dirty="0" smtClean="0">
                <a:solidFill>
                  <a:schemeClr val="tx1"/>
                </a:solidFill>
                <a:latin typeface="Meiryo UI" pitchFamily="50" charset="-128"/>
                <a:ea typeface="Meiryo UI" pitchFamily="50" charset="-128"/>
                <a:cs typeface="Meiryo UI" pitchFamily="50" charset="-128"/>
              </a:rPr>
              <a:t>組合</a:t>
            </a:r>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し尿処理</a:t>
            </a:r>
            <a:r>
              <a:rPr lang="ja-JP" altLang="en-US" sz="1400" dirty="0">
                <a:solidFill>
                  <a:schemeClr val="tx1"/>
                </a:solidFill>
                <a:latin typeface="Meiryo UI" pitchFamily="50" charset="-128"/>
                <a:ea typeface="Meiryo UI" pitchFamily="50" charset="-128"/>
                <a:cs typeface="Meiryo UI" pitchFamily="50" charset="-128"/>
              </a:rPr>
              <a:t>事務を委託</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200"/>
              </a:lnSpc>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2017</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smtClean="0">
                <a:solidFill>
                  <a:schemeClr val="tx1"/>
                </a:solidFill>
                <a:latin typeface="Meiryo UI" pitchFamily="50" charset="-128"/>
                <a:ea typeface="Meiryo UI" pitchFamily="50" charset="-128"/>
                <a:cs typeface="Meiryo UI" pitchFamily="50" charset="-128"/>
              </a:rPr>
              <a:t>4</a:t>
            </a:r>
            <a:r>
              <a:rPr lang="ja-JP" altLang="en-US" sz="1400" dirty="0" smtClean="0">
                <a:solidFill>
                  <a:schemeClr val="tx1"/>
                </a:solidFill>
                <a:latin typeface="Meiryo UI" pitchFamily="50" charset="-128"/>
                <a:ea typeface="Meiryo UI" pitchFamily="50" charset="-128"/>
                <a:cs typeface="Meiryo UI" pitchFamily="50" charset="-128"/>
              </a:rPr>
              <a:t>月～　島本町→高槻市</a:t>
            </a:r>
            <a:r>
              <a:rPr lang="ja-JP" altLang="en-US" sz="1400" dirty="0">
                <a:solidFill>
                  <a:schemeClr val="tx1"/>
                </a:solidFill>
                <a:latin typeface="Meiryo UI" pitchFamily="50" charset="-128"/>
                <a:ea typeface="Meiryo UI" pitchFamily="50" charset="-128"/>
                <a:cs typeface="Meiryo UI" pitchFamily="50" charset="-128"/>
              </a:rPr>
              <a:t>　⇒　</a:t>
            </a:r>
            <a:r>
              <a:rPr lang="ja-JP" altLang="en-US" sz="1400" dirty="0" smtClean="0">
                <a:solidFill>
                  <a:schemeClr val="tx1"/>
                </a:solidFill>
                <a:latin typeface="Meiryo UI" pitchFamily="50" charset="-128"/>
                <a:ea typeface="Meiryo UI" pitchFamily="50" charset="-128"/>
                <a:cs typeface="Meiryo UI" pitchFamily="50" charset="-128"/>
              </a:rPr>
              <a:t>し尿処理事務を委託</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14" name="テキスト ボックス 13"/>
          <p:cNvSpPr txBox="1"/>
          <p:nvPr/>
        </p:nvSpPr>
        <p:spPr>
          <a:xfrm>
            <a:off x="181278" y="369914"/>
            <a:ext cx="8850921" cy="400110"/>
          </a:xfrm>
          <a:prstGeom prst="rect">
            <a:avLst/>
          </a:prstGeom>
          <a:noFill/>
        </p:spPr>
        <p:txBody>
          <a:bodyPr wrap="square" rtlCol="0">
            <a:spAutoFit/>
          </a:bodyPr>
          <a:lstStyle/>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市町村事務においても新たな広域連携が実現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450785" y="3129053"/>
            <a:ext cx="7285329"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a:solidFill>
                  <a:prstClr val="black"/>
                </a:solidFill>
                <a:latin typeface="Meiryo UI" pitchFamily="50" charset="-128"/>
                <a:ea typeface="Meiryo UI" pitchFamily="50" charset="-128"/>
                <a:cs typeface="Meiryo UI" pitchFamily="50" charset="-128"/>
              </a:rPr>
              <a:t>◆自治体</a:t>
            </a:r>
            <a:r>
              <a:rPr lang="ja-JP" altLang="en-US" sz="1400" b="1" dirty="0" smtClean="0">
                <a:solidFill>
                  <a:schemeClr val="tx1"/>
                </a:solidFill>
                <a:latin typeface="Meiryo UI" pitchFamily="50" charset="-128"/>
                <a:ea typeface="Meiryo UI" pitchFamily="50" charset="-128"/>
                <a:cs typeface="Meiryo UI" pitchFamily="50" charset="-128"/>
              </a:rPr>
              <a:t>クラウド</a:t>
            </a:r>
            <a:r>
              <a:rPr lang="ja-JP" altLang="en-US" sz="1400" dirty="0" smtClean="0">
                <a:solidFill>
                  <a:schemeClr val="tx1"/>
                </a:solidFill>
                <a:latin typeface="Meiryo UI" pitchFamily="50" charset="-128"/>
                <a:ea typeface="Meiryo UI" pitchFamily="50" charset="-128"/>
                <a:cs typeface="Meiryo UI" pitchFamily="50" charset="-128"/>
              </a:rPr>
              <a:t>（複数の地方公共団体の情報システムの集約と共同利用）</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16" name="コンテンツ プレースホルダー 4"/>
          <p:cNvSpPr txBox="1">
            <a:spLocks/>
          </p:cNvSpPr>
          <p:nvPr/>
        </p:nvSpPr>
        <p:spPr>
          <a:xfrm>
            <a:off x="638941" y="3582211"/>
            <a:ext cx="8179767" cy="2929426"/>
          </a:xfrm>
          <a:prstGeom prst="rect">
            <a:avLst/>
          </a:prstGeom>
          <a:solidFill>
            <a:schemeClr val="bg1"/>
          </a:solidFill>
          <a:ln w="19050" cap="flat" cmpd="sng"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24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2015</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smtClean="0">
                <a:solidFill>
                  <a:schemeClr val="tx1"/>
                </a:solidFill>
                <a:latin typeface="Meiryo UI" pitchFamily="50" charset="-128"/>
                <a:ea typeface="Meiryo UI" pitchFamily="50" charset="-128"/>
                <a:cs typeface="Meiryo UI" pitchFamily="50" charset="-128"/>
              </a:rPr>
              <a:t>7</a:t>
            </a:r>
            <a:r>
              <a:rPr lang="ja-JP" altLang="en-US" sz="1400" dirty="0">
                <a:solidFill>
                  <a:schemeClr val="tx1"/>
                </a:solidFill>
                <a:latin typeface="Meiryo UI" pitchFamily="50" charset="-128"/>
                <a:ea typeface="Meiryo UI" pitchFamily="50" charset="-128"/>
                <a:cs typeface="Meiryo UI" pitchFamily="50" charset="-128"/>
              </a:rPr>
              <a:t>月　　府内</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市町村とともに「自治体クラウド検討会」</a:t>
            </a:r>
            <a:r>
              <a:rPr lang="ja-JP" altLang="en-US" sz="1400" dirty="0" smtClean="0">
                <a:solidFill>
                  <a:schemeClr val="tx1"/>
                </a:solidFill>
                <a:latin typeface="Meiryo UI" pitchFamily="50" charset="-128"/>
                <a:ea typeface="Meiryo UI" pitchFamily="50" charset="-128"/>
                <a:cs typeface="Meiryo UI" pitchFamily="50" charset="-128"/>
              </a:rPr>
              <a:t>設置</a:t>
            </a:r>
            <a:endParaRPr lang="ja-JP" altLang="en-US" sz="1400" dirty="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毎年検討会を実施するとともに、</a:t>
            </a:r>
            <a:r>
              <a:rPr lang="en-US" altLang="ja-JP" sz="1400" dirty="0" smtClean="0">
                <a:solidFill>
                  <a:schemeClr val="tx1"/>
                </a:solidFill>
                <a:latin typeface="Meiryo UI" pitchFamily="50" charset="-128"/>
                <a:ea typeface="Meiryo UI" pitchFamily="50" charset="-128"/>
                <a:cs typeface="Meiryo UI" pitchFamily="50" charset="-128"/>
              </a:rPr>
              <a:t>2017</a:t>
            </a:r>
            <a:r>
              <a:rPr lang="ja-JP" altLang="en-US" sz="1400" dirty="0" smtClean="0">
                <a:solidFill>
                  <a:schemeClr val="tx1"/>
                </a:solidFill>
                <a:latin typeface="Meiryo UI" pitchFamily="50" charset="-128"/>
                <a:ea typeface="Meiryo UI" pitchFamily="50" charset="-128"/>
                <a:cs typeface="Meiryo UI" pitchFamily="50" charset="-128"/>
              </a:rPr>
              <a:t>年度までに</a:t>
            </a:r>
            <a:r>
              <a:rPr lang="en-US" altLang="ja-JP" sz="1400" dirty="0" smtClean="0">
                <a:solidFill>
                  <a:schemeClr val="tx1"/>
                </a:solidFill>
                <a:latin typeface="Meiryo UI" pitchFamily="50" charset="-128"/>
                <a:ea typeface="Meiryo UI" pitchFamily="50" charset="-128"/>
                <a:cs typeface="Meiryo UI" pitchFamily="50" charset="-128"/>
              </a:rPr>
              <a:t>38</a:t>
            </a:r>
            <a:r>
              <a:rPr lang="ja-JP" altLang="en-US" sz="1400" dirty="0" smtClean="0">
                <a:solidFill>
                  <a:schemeClr val="tx1"/>
                </a:solidFill>
                <a:latin typeface="Meiryo UI" pitchFamily="50" charset="-128"/>
                <a:ea typeface="Meiryo UI" pitchFamily="50" charset="-128"/>
                <a:cs typeface="Meiryo UI" pitchFamily="50" charset="-128"/>
              </a:rPr>
              <a:t>市町村を訪問し意見交換を実施</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2016</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12</a:t>
            </a:r>
            <a:r>
              <a:rPr lang="ja-JP" altLang="en-US" sz="1400" dirty="0" smtClean="0">
                <a:solidFill>
                  <a:schemeClr val="tx1"/>
                </a:solidFill>
                <a:latin typeface="Meiryo UI" pitchFamily="50" charset="-128"/>
                <a:ea typeface="Meiryo UI" pitchFamily="50" charset="-128"/>
                <a:cs typeface="Meiryo UI" pitchFamily="50" charset="-128"/>
              </a:rPr>
              <a:t>月　　豊能町</a:t>
            </a:r>
            <a:r>
              <a:rPr lang="ja-JP" altLang="en-US" sz="1400" dirty="0">
                <a:solidFill>
                  <a:schemeClr val="tx1"/>
                </a:solidFill>
                <a:latin typeface="Meiryo UI" pitchFamily="50" charset="-128"/>
                <a:ea typeface="Meiryo UI" pitchFamily="50" charset="-128"/>
                <a:cs typeface="Meiryo UI" pitchFamily="50" charset="-128"/>
              </a:rPr>
              <a:t>、河南町、千早赤阪村の３町村と府による協定を</a:t>
            </a:r>
            <a:r>
              <a:rPr lang="ja-JP" altLang="en-US" sz="1400" dirty="0" smtClean="0">
                <a:solidFill>
                  <a:schemeClr val="tx1"/>
                </a:solidFill>
                <a:latin typeface="Meiryo UI" pitchFamily="50" charset="-128"/>
                <a:ea typeface="Meiryo UI" pitchFamily="50" charset="-128"/>
                <a:cs typeface="Meiryo UI" pitchFamily="50" charset="-128"/>
              </a:rPr>
              <a:t>締結</a:t>
            </a:r>
            <a:endParaRPr lang="ja-JP" altLang="en-US" sz="1400" dirty="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2017</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3</a:t>
            </a:r>
            <a:r>
              <a:rPr lang="ja-JP" altLang="en-US" sz="1400" dirty="0">
                <a:solidFill>
                  <a:schemeClr val="tx1"/>
                </a:solidFill>
                <a:latin typeface="Meiryo UI" pitchFamily="50" charset="-128"/>
                <a:ea typeface="Meiryo UI" pitchFamily="50" charset="-128"/>
                <a:cs typeface="Meiryo UI" pitchFamily="50" charset="-128"/>
              </a:rPr>
              <a:t>月に事業者を決定し、同年</a:t>
            </a:r>
            <a:r>
              <a:rPr lang="en-US" altLang="ja-JP" sz="1400" dirty="0">
                <a:solidFill>
                  <a:schemeClr val="tx1"/>
                </a:solidFill>
                <a:latin typeface="Meiryo UI" pitchFamily="50" charset="-128"/>
                <a:ea typeface="Meiryo UI" pitchFamily="50" charset="-128"/>
                <a:cs typeface="Meiryo UI" pitchFamily="50" charset="-128"/>
              </a:rPr>
              <a:t>12</a:t>
            </a:r>
            <a:r>
              <a:rPr lang="ja-JP" altLang="en-US" sz="1400" dirty="0">
                <a:solidFill>
                  <a:schemeClr val="tx1"/>
                </a:solidFill>
                <a:latin typeface="Meiryo UI" pitchFamily="50" charset="-128"/>
                <a:ea typeface="Meiryo UI" pitchFamily="50" charset="-128"/>
                <a:cs typeface="Meiryo UI" pitchFamily="50" charset="-128"/>
              </a:rPr>
              <a:t>月河南町より順次運用を</a:t>
            </a:r>
            <a:r>
              <a:rPr lang="ja-JP" altLang="en-US" sz="1400" dirty="0" smtClean="0">
                <a:solidFill>
                  <a:schemeClr val="tx1"/>
                </a:solidFill>
                <a:latin typeface="Meiryo UI" pitchFamily="50" charset="-128"/>
                <a:ea typeface="Meiryo UI" pitchFamily="50" charset="-128"/>
                <a:cs typeface="Meiryo UI" pitchFamily="50" charset="-128"/>
              </a:rPr>
              <a:t>開始</a:t>
            </a:r>
            <a:endParaRPr lang="ja-JP" altLang="en-US" sz="1400" dirty="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2018</a:t>
            </a:r>
            <a:r>
              <a:rPr lang="ja-JP" altLang="en-US" sz="1400" dirty="0" smtClean="0">
                <a:solidFill>
                  <a:schemeClr val="tx1"/>
                </a:solidFill>
                <a:latin typeface="Meiryo UI" pitchFamily="50" charset="-128"/>
                <a:ea typeface="Meiryo UI" pitchFamily="50" charset="-128"/>
                <a:cs typeface="Meiryo UI" pitchFamily="50" charset="-128"/>
              </a:rPr>
              <a:t>年  </a:t>
            </a:r>
            <a:r>
              <a:rPr lang="en-US" altLang="ja-JP" sz="1400" dirty="0" smtClean="0">
                <a:solidFill>
                  <a:schemeClr val="tx1"/>
                </a:solidFill>
                <a:latin typeface="Meiryo UI" pitchFamily="50" charset="-128"/>
                <a:ea typeface="Meiryo UI" pitchFamily="50" charset="-128"/>
                <a:cs typeface="Meiryo UI" pitchFamily="50" charset="-128"/>
              </a:rPr>
              <a:t>7</a:t>
            </a:r>
            <a:r>
              <a:rPr lang="ja-JP" altLang="en-US" sz="1400" dirty="0">
                <a:solidFill>
                  <a:schemeClr val="tx1"/>
                </a:solidFill>
                <a:latin typeface="Meiryo UI" pitchFamily="50" charset="-128"/>
                <a:ea typeface="Meiryo UI" pitchFamily="50" charset="-128"/>
                <a:cs typeface="Meiryo UI" pitchFamily="50" charset="-128"/>
              </a:rPr>
              <a:t>月　　阪南市、太子町と府による協定締結。大阪府主導による２グループ目が結成</a:t>
            </a:r>
            <a:r>
              <a:rPr lang="ja-JP" altLang="en-US" sz="1400" dirty="0" smtClean="0">
                <a:solidFill>
                  <a:schemeClr val="tx1"/>
                </a:solidFill>
                <a:latin typeface="Meiryo UI" pitchFamily="50" charset="-128"/>
                <a:ea typeface="Meiryo UI" pitchFamily="50" charset="-128"/>
                <a:cs typeface="Meiryo UI" pitchFamily="50" charset="-128"/>
              </a:rPr>
              <a:t>される</a:t>
            </a: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2400"/>
              </a:lnSpc>
              <a:spcBef>
                <a:spcPts val="0"/>
              </a:spcBef>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gn="l">
              <a:lnSpc>
                <a:spcPts val="1900"/>
              </a:lnSpc>
              <a:spcBef>
                <a:spcPts val="0"/>
              </a:spcBef>
              <a:defRPr/>
            </a:pP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54505" y="5317761"/>
            <a:ext cx="7354977" cy="1124307"/>
          </a:xfrm>
          <a:prstGeom prst="roundRect">
            <a:avLst>
              <a:gd name="adj" fmla="val 4914"/>
            </a:avLst>
          </a:prstGeom>
          <a:solidFill>
            <a:schemeClr val="accent1">
              <a:lumMod val="20000"/>
              <a:lumOff val="80000"/>
            </a:schemeClr>
          </a:solidFill>
        </p:spPr>
        <p:txBody>
          <a:bodyPr wrap="square" rtlCol="0" anchor="ctr">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システム経費を削減</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３町村合計で、システム</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経費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４割（４億円弱</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自治体クラウド・モデル団体に選定され、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J-LIS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万円の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助成金を獲得</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業務負担を軽減</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業務標準化や法令改正対応の無償化により、職員の負担を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軽減</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346</a:t>
            </a:fld>
            <a:endParaRPr lang="ja-JP" altLang="en-US"/>
          </a:p>
        </p:txBody>
      </p:sp>
    </p:spTree>
    <p:extLst>
      <p:ext uri="{BB962C8B-B14F-4D97-AF65-F5344CB8AC3E}">
        <p14:creationId xmlns:p14="http://schemas.microsoft.com/office/powerpoint/2010/main" val="14781975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10646</Words>
  <Application>Microsoft Office PowerPoint</Application>
  <PresentationFormat>画面に合わせる (4:3)</PresentationFormat>
  <Paragraphs>2632</Paragraphs>
  <Slides>65</Slides>
  <Notes>25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65</vt:i4>
      </vt:variant>
    </vt:vector>
  </HeadingPairs>
  <TitlesOfParts>
    <vt:vector size="79" baseType="lpstr">
      <vt:lpstr>HGP創英角ﾎﾟｯﾌﾟ体</vt:lpstr>
      <vt:lpstr>HG創英角ｺﾞｼｯｸUB</vt:lpstr>
      <vt:lpstr>Meiryo UI</vt:lpstr>
      <vt:lpstr>ＭＳ Ｐゴシック</vt:lpstr>
      <vt:lpstr>ヒラギノ角ゴ ProN W3</vt:lpstr>
      <vt:lpstr>メイリオ</vt:lpstr>
      <vt:lpstr>游ゴシック</vt:lpstr>
      <vt:lpstr>Arial</vt:lpstr>
      <vt:lpstr>Calibri</vt:lpstr>
      <vt:lpstr>Calibri Light</vt:lpstr>
      <vt:lpstr>Helvetica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2019-02-12T06:22:05Z</dcterms:created>
  <dcterms:modified xsi:type="dcterms:W3CDTF">2019-02-12T06:23:09Z</dcterms:modified>
</cp:coreProperties>
</file>