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1" removePersonalInfoOnSave="1" saveSubsetFonts="1">
  <p:sldMasterIdLst>
    <p:sldMasterId id="2147483672" r:id="rId1"/>
  </p:sldMasterIdLst>
  <p:notesMasterIdLst>
    <p:notesMasterId r:id="rId11"/>
  </p:notesMasterIdLst>
  <p:sldIdLst>
    <p:sldId id="642" r:id="rId2"/>
    <p:sldId id="643" r:id="rId3"/>
    <p:sldId id="644" r:id="rId4"/>
    <p:sldId id="645" r:id="rId5"/>
    <p:sldId id="646" r:id="rId6"/>
    <p:sldId id="647" r:id="rId7"/>
    <p:sldId id="648" r:id="rId8"/>
    <p:sldId id="649" r:id="rId9"/>
    <p:sldId id="650" r:id="rId10"/>
  </p:sldIdLst>
  <p:sldSz cx="12192000" cy="6858000"/>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74" autoAdjust="0"/>
    <p:restoredTop sz="94065" autoAdjust="0"/>
  </p:normalViewPr>
  <p:slideViewPr>
    <p:cSldViewPr snapToGrid="0">
      <p:cViewPr varScale="1">
        <p:scale>
          <a:sx n="70" d="100"/>
          <a:sy n="70" d="100"/>
        </p:scale>
        <p:origin x="432"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880308" cy="490569"/>
          </a:xfrm>
          <a:prstGeom prst="rect">
            <a:avLst/>
          </a:prstGeom>
        </p:spPr>
        <p:txBody>
          <a:bodyPr vert="horz" lIns="89668" tIns="44835" rIns="89668" bIns="44835"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19" y="1"/>
            <a:ext cx="2880308" cy="490569"/>
          </a:xfrm>
          <a:prstGeom prst="rect">
            <a:avLst/>
          </a:prstGeom>
        </p:spPr>
        <p:txBody>
          <a:bodyPr vert="horz" lIns="89668" tIns="44835" rIns="89668" bIns="44835" rtlCol="0"/>
          <a:lstStyle>
            <a:lvl1pPr algn="r">
              <a:defRPr sz="1200"/>
            </a:lvl1pPr>
          </a:lstStyle>
          <a:p>
            <a:fld id="{5A341A20-8478-4C1C-BE02-31BFBBE9F3EA}" type="datetimeFigureOut">
              <a:rPr kumimoji="1" lang="ja-JP" altLang="en-US" smtClean="0"/>
              <a:t>2019/2/12</a:t>
            </a:fld>
            <a:endParaRPr kumimoji="1" lang="ja-JP" altLang="en-US"/>
          </a:p>
        </p:txBody>
      </p:sp>
      <p:sp>
        <p:nvSpPr>
          <p:cNvPr id="4" name="スライド イメージ プレースホルダー 3"/>
          <p:cNvSpPr>
            <a:spLocks noGrp="1" noRot="1" noChangeAspect="1"/>
          </p:cNvSpPr>
          <p:nvPr>
            <p:ph type="sldImg" idx="2"/>
          </p:nvPr>
        </p:nvSpPr>
        <p:spPr>
          <a:xfrm>
            <a:off x="390525" y="1222375"/>
            <a:ext cx="5865813" cy="3300413"/>
          </a:xfrm>
          <a:prstGeom prst="rect">
            <a:avLst/>
          </a:prstGeom>
          <a:noFill/>
          <a:ln w="12700">
            <a:solidFill>
              <a:prstClr val="black"/>
            </a:solidFill>
          </a:ln>
        </p:spPr>
        <p:txBody>
          <a:bodyPr vert="horz" lIns="89668" tIns="44835" rIns="89668" bIns="44835" rtlCol="0" anchor="ctr"/>
          <a:lstStyle/>
          <a:p>
            <a:endParaRPr lang="ja-JP" altLang="en-US"/>
          </a:p>
        </p:txBody>
      </p:sp>
      <p:sp>
        <p:nvSpPr>
          <p:cNvPr id="5" name="ノート プレースホルダー 4"/>
          <p:cNvSpPr>
            <a:spLocks noGrp="1"/>
          </p:cNvSpPr>
          <p:nvPr>
            <p:ph type="body" sz="quarter" idx="3"/>
          </p:nvPr>
        </p:nvSpPr>
        <p:spPr>
          <a:xfrm>
            <a:off x="664687" y="4705381"/>
            <a:ext cx="5317490" cy="3849856"/>
          </a:xfrm>
          <a:prstGeom prst="rect">
            <a:avLst/>
          </a:prstGeom>
        </p:spPr>
        <p:txBody>
          <a:bodyPr vert="horz" lIns="89668" tIns="44835" rIns="89668" bIns="4483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286846"/>
            <a:ext cx="2880308" cy="490568"/>
          </a:xfrm>
          <a:prstGeom prst="rect">
            <a:avLst/>
          </a:prstGeom>
        </p:spPr>
        <p:txBody>
          <a:bodyPr vert="horz" lIns="89668" tIns="44835" rIns="89668" bIns="4483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19" y="9286846"/>
            <a:ext cx="2880308" cy="490568"/>
          </a:xfrm>
          <a:prstGeom prst="rect">
            <a:avLst/>
          </a:prstGeom>
        </p:spPr>
        <p:txBody>
          <a:bodyPr vert="horz" lIns="89668" tIns="44835" rIns="89668" bIns="44835" rtlCol="0" anchor="b"/>
          <a:lstStyle>
            <a:lvl1pPr algn="r">
              <a:defRPr sz="1200"/>
            </a:lvl1pPr>
          </a:lstStyle>
          <a:p>
            <a:fld id="{54E77E6D-4318-4181-B329-ED3A8DAEF872}" type="slidenum">
              <a:rPr kumimoji="1" lang="ja-JP" altLang="en-US" smtClean="0"/>
              <a:t>‹#›</a:t>
            </a:fld>
            <a:endParaRPr kumimoji="1" lang="ja-JP" altLang="en-US"/>
          </a:p>
        </p:txBody>
      </p:sp>
    </p:spTree>
    <p:extLst>
      <p:ext uri="{BB962C8B-B14F-4D97-AF65-F5344CB8AC3E}">
        <p14:creationId xmlns:p14="http://schemas.microsoft.com/office/powerpoint/2010/main" val="27105295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47650" y="793750"/>
            <a:ext cx="7023100" cy="3951288"/>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C045A4-C8FA-4529-A9B3-928B922D6577}" type="slidenum">
              <a:rPr kumimoji="1" lang="ja-JP" altLang="en-US" smtClean="0"/>
              <a:pPr/>
              <a:t>34</a:t>
            </a:fld>
            <a:endParaRPr kumimoji="1" lang="ja-JP" altLang="en-US"/>
          </a:p>
        </p:txBody>
      </p:sp>
    </p:spTree>
    <p:extLst>
      <p:ext uri="{BB962C8B-B14F-4D97-AF65-F5344CB8AC3E}">
        <p14:creationId xmlns:p14="http://schemas.microsoft.com/office/powerpoint/2010/main" val="3675318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49238" y="793750"/>
            <a:ext cx="7024688" cy="3952875"/>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BA2E95C-A3BD-4D9C-BF79-AFA07D554CFA}" type="slidenum">
              <a:rPr kumimoji="1" lang="ja-JP" altLang="en-US" smtClean="0"/>
              <a:pPr/>
              <a:t>35</a:t>
            </a:fld>
            <a:endParaRPr kumimoji="1" lang="ja-JP" altLang="en-US" dirty="0"/>
          </a:p>
        </p:txBody>
      </p:sp>
    </p:spTree>
    <p:extLst>
      <p:ext uri="{BB962C8B-B14F-4D97-AF65-F5344CB8AC3E}">
        <p14:creationId xmlns:p14="http://schemas.microsoft.com/office/powerpoint/2010/main" val="4233638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592416E-FF6E-4AAC-89BA-45A18282E61F}" type="slidenum">
              <a:rPr kumimoji="1" lang="ja-JP" altLang="en-US" smtClean="0"/>
              <a:t>37</a:t>
            </a:fld>
            <a:endParaRPr kumimoji="1" lang="ja-JP" altLang="en-US"/>
          </a:p>
        </p:txBody>
      </p:sp>
    </p:spTree>
    <p:extLst>
      <p:ext uri="{BB962C8B-B14F-4D97-AF65-F5344CB8AC3E}">
        <p14:creationId xmlns:p14="http://schemas.microsoft.com/office/powerpoint/2010/main" val="1894969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50825" y="792163"/>
            <a:ext cx="7021513" cy="39497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2C045A4-C8FA-4529-A9B3-928B922D6577}" type="slidenum">
              <a:rPr kumimoji="1" lang="ja-JP" altLang="en-US" smtClean="0"/>
              <a:pPr/>
              <a:t>38</a:t>
            </a:fld>
            <a:endParaRPr kumimoji="1" lang="ja-JP" altLang="en-US"/>
          </a:p>
        </p:txBody>
      </p:sp>
    </p:spTree>
    <p:extLst>
      <p:ext uri="{BB962C8B-B14F-4D97-AF65-F5344CB8AC3E}">
        <p14:creationId xmlns:p14="http://schemas.microsoft.com/office/powerpoint/2010/main" val="137544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50825" y="792163"/>
            <a:ext cx="7021513" cy="39497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2C045A4-C8FA-4529-A9B3-928B922D6577}" type="slidenum">
              <a:rPr kumimoji="1" lang="ja-JP" altLang="en-US" smtClean="0"/>
              <a:pPr/>
              <a:t>39</a:t>
            </a:fld>
            <a:endParaRPr kumimoji="1" lang="ja-JP" altLang="en-US"/>
          </a:p>
        </p:txBody>
      </p:sp>
    </p:spTree>
    <p:extLst>
      <p:ext uri="{BB962C8B-B14F-4D97-AF65-F5344CB8AC3E}">
        <p14:creationId xmlns:p14="http://schemas.microsoft.com/office/powerpoint/2010/main" val="4040764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A39E7A7-7472-401B-A320-8CD29D6436E2}"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76140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317126E-083C-4D7F-8705-205B382F77B5}"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61872"/>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812078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2224AB2-D4DB-4C47-999B-7C0C3D780120}"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41200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CF54B2F-49D8-4658-968B-9C362125E69B}"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211600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8660D92-084B-4699-BDD3-F36A5C2F8E65}"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227457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701EB98-F74E-4D11-B925-9D9E1FE556CE}" type="datetime1">
              <a:rPr kumimoji="1" lang="ja-JP" altLang="en-US" smtClean="0"/>
              <a:t>2019/2/12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207928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DB48641-30FA-4608-B8AD-A95C9E21862D}" type="datetime1">
              <a:rPr kumimoji="1" lang="ja-JP" altLang="en-US" smtClean="0"/>
              <a:t>2019/2/12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721113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8B55AF1-B017-4477-93E1-7CA88DBCD2D3}" type="datetime1">
              <a:rPr kumimoji="1" lang="ja-JP" altLang="en-US" smtClean="0"/>
              <a:t>2019/2/12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36932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565554-6777-48E1-ACB0-B49D08C9E18F}" type="datetime1">
              <a:rPr kumimoji="1" lang="ja-JP" altLang="en-US" smtClean="0"/>
              <a:t>2019/2/12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95664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F6FC6C6-3BAC-45E6-BE61-F5CE0C2291F7}" type="datetime1">
              <a:rPr kumimoji="1" lang="ja-JP" altLang="en-US" smtClean="0"/>
              <a:t>2019/2/12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40969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52F9C2A-49E8-425E-A454-15AD78575697}" type="datetime1">
              <a:rPr kumimoji="1" lang="ja-JP" altLang="en-US" smtClean="0"/>
              <a:t>2019/2/12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465984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902835-E2EA-4E12-8160-AB0B41D1B097}" type="datetime1">
              <a:rPr kumimoji="1" lang="ja-JP" altLang="en-US" smtClean="0"/>
              <a:t>2019/2/12</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8147761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emf"/><Relationship Id="rId10" Type="http://schemas.openxmlformats.org/officeDocument/2006/relationships/image" Target="../media/image10.jpg"/><Relationship Id="rId4" Type="http://schemas.microsoft.com/office/2007/relationships/hdphoto" Target="../media/hdphoto1.wdp"/><Relationship Id="rId9"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emf"/><Relationship Id="rId7"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emf"/><Relationship Id="rId4" Type="http://schemas.openxmlformats.org/officeDocument/2006/relationships/image" Target="../media/image22.emf"/><Relationship Id="rId9"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244600" y="558800"/>
            <a:ext cx="9652000" cy="6057900"/>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100" dirty="0">
              <a:solidFill>
                <a:schemeClr val="tx1"/>
              </a:solidFill>
            </a:endParaRPr>
          </a:p>
        </p:txBody>
      </p:sp>
      <p:sp>
        <p:nvSpPr>
          <p:cNvPr id="2" name="Rectangle 2"/>
          <p:cNvSpPr txBox="1">
            <a:spLocks noChangeArrowheads="1"/>
          </p:cNvSpPr>
          <p:nvPr/>
        </p:nvSpPr>
        <p:spPr bwMode="auto">
          <a:xfrm>
            <a:off x="1143000" y="11"/>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４．難波周辺</a:t>
            </a:r>
            <a:r>
              <a:rPr lang="en-US" altLang="ja-JP" sz="2000" b="1" dirty="0">
                <a:solidFill>
                  <a:schemeClr val="bg1"/>
                </a:solidFill>
                <a:latin typeface="ＭＳ ゴシック" pitchFamily="49" charset="-128"/>
                <a:ea typeface="ＭＳ ゴシック" pitchFamily="49" charset="-128"/>
              </a:rPr>
              <a:t>【</a:t>
            </a:r>
            <a:r>
              <a:rPr lang="ja-JP" altLang="en-US" sz="2000" b="1" dirty="0">
                <a:solidFill>
                  <a:schemeClr val="bg1"/>
                </a:solidFill>
                <a:latin typeface="ＭＳ ゴシック" pitchFamily="49" charset="-128"/>
                <a:ea typeface="ＭＳ ゴシック" pitchFamily="49" charset="-128"/>
              </a:rPr>
              <a:t>総論</a:t>
            </a:r>
            <a:r>
              <a:rPr lang="en-US" altLang="ja-JP" sz="2000" b="1" dirty="0">
                <a:solidFill>
                  <a:schemeClr val="bg1"/>
                </a:solidFill>
                <a:latin typeface="ＭＳ ゴシック" pitchFamily="49" charset="-128"/>
                <a:ea typeface="ＭＳ ゴシック" pitchFamily="49" charset="-128"/>
              </a:rPr>
              <a:t>】</a:t>
            </a:r>
          </a:p>
        </p:txBody>
      </p:sp>
      <p:sp>
        <p:nvSpPr>
          <p:cNvPr id="3" name="Rectangle 2"/>
          <p:cNvSpPr>
            <a:spLocks noChangeArrowheads="1"/>
          </p:cNvSpPr>
          <p:nvPr/>
        </p:nvSpPr>
        <p:spPr bwMode="auto">
          <a:xfrm>
            <a:off x="1336964" y="627236"/>
            <a:ext cx="9559636" cy="57246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ja-JP" altLang="ja-JP" sz="1400" b="1" dirty="0"/>
              <a:t>１．</a:t>
            </a:r>
            <a:r>
              <a:rPr lang="ja-JP" altLang="en-US" sz="1400" b="1" dirty="0"/>
              <a:t>エリア</a:t>
            </a:r>
            <a:r>
              <a:rPr lang="ja-JP" altLang="en-US" sz="1400" b="1" dirty="0" smtClean="0"/>
              <a:t>の状況</a:t>
            </a:r>
            <a:endParaRPr lang="ja-JP" altLang="ja-JP" sz="1400" dirty="0" smtClean="0"/>
          </a:p>
          <a:p>
            <a:pPr marL="177800" indent="-177800"/>
            <a:r>
              <a:rPr lang="ja-JP" altLang="en-US" sz="1300" dirty="0" smtClean="0">
                <a:latin typeface="ＭＳ Ｐ明朝" pitchFamily="18" charset="-128"/>
                <a:ea typeface="ＭＳ Ｐ明朝" pitchFamily="18" charset="-128"/>
              </a:rPr>
              <a:t>　・難波周辺では、鉄道事業者</a:t>
            </a:r>
            <a:r>
              <a:rPr lang="ja-JP" altLang="ja-JP" sz="1300" dirty="0" smtClean="0">
                <a:latin typeface="ＭＳ Ｐ明朝" pitchFamily="18" charset="-128"/>
                <a:ea typeface="ＭＳ Ｐ明朝" pitchFamily="18" charset="-128"/>
              </a:rPr>
              <a:t>によるターミナルの近代化</a:t>
            </a:r>
            <a:r>
              <a:rPr lang="ja-JP" altLang="en-US" sz="1300" dirty="0" smtClean="0">
                <a:latin typeface="ＭＳ Ｐ明朝" pitchFamily="18" charset="-128"/>
                <a:ea typeface="ＭＳ Ｐ明朝" pitchFamily="18" charset="-128"/>
              </a:rPr>
              <a:t>をはじめ、道頓堀川のとんぼりリバーウォークの運営管理、放置自転車対策など、これまで民間が積極的にまちづくりに参加し、大阪を代表する商業・観光エリア「ミナミ」を形成してきた。</a:t>
            </a:r>
            <a:endParaRPr lang="ja-JP" altLang="en-US" sz="800" dirty="0" smtClean="0">
              <a:latin typeface="ＭＳ Ｐ明朝" pitchFamily="18" charset="-128"/>
              <a:ea typeface="ＭＳ Ｐ明朝" pitchFamily="18" charset="-128"/>
            </a:endParaRPr>
          </a:p>
          <a:p>
            <a:r>
              <a:rPr lang="en-US" altLang="ja-JP" sz="800" dirty="0">
                <a:latin typeface="ＭＳ Ｐ明朝" pitchFamily="18" charset="-128"/>
                <a:ea typeface="ＭＳ Ｐ明朝" pitchFamily="18" charset="-128"/>
              </a:rPr>
              <a:t> </a:t>
            </a:r>
            <a:endParaRPr lang="ja-JP" altLang="ja-JP" sz="800" dirty="0">
              <a:latin typeface="ＭＳ Ｐ明朝" pitchFamily="18" charset="-128"/>
              <a:ea typeface="ＭＳ Ｐ明朝" pitchFamily="18" charset="-128"/>
            </a:endParaRPr>
          </a:p>
          <a:p>
            <a:r>
              <a:rPr lang="ja-JP" altLang="ja-JP" sz="1400" b="1" dirty="0"/>
              <a:t>２．</a:t>
            </a:r>
            <a:r>
              <a:rPr lang="ja-JP" altLang="en-US" sz="1400" b="1" dirty="0"/>
              <a:t>エリアの</a:t>
            </a:r>
            <a:r>
              <a:rPr lang="ja-JP" altLang="ja-JP" sz="1400" b="1" dirty="0"/>
              <a:t>課題</a:t>
            </a:r>
            <a:endParaRPr lang="ja-JP" altLang="ja-JP" sz="1400" dirty="0"/>
          </a:p>
          <a:p>
            <a:pPr marL="180975" indent="-180975"/>
            <a:r>
              <a:rPr lang="ja-JP" altLang="en-US" sz="1300" dirty="0">
                <a:latin typeface="ＭＳ Ｐ明朝" pitchFamily="18" charset="-128"/>
                <a:ea typeface="ＭＳ Ｐ明朝" pitchFamily="18" charset="-128"/>
              </a:rPr>
              <a:t>　・当地区は大阪の観光拠点として、近年、観光客、とくに外国人観光客数が急激に増えてきて</a:t>
            </a:r>
            <a:r>
              <a:rPr lang="ja-JP" altLang="en-US" sz="1300" dirty="0" smtClean="0">
                <a:latin typeface="ＭＳ Ｐ明朝" pitchFamily="18" charset="-128"/>
                <a:ea typeface="ＭＳ Ｐ明朝" pitchFamily="18" charset="-128"/>
              </a:rPr>
              <a:t>いる。</a:t>
            </a:r>
            <a:endParaRPr lang="en-US" altLang="ja-JP" sz="1300" dirty="0" smtClean="0">
              <a:latin typeface="ＭＳ Ｐ明朝" pitchFamily="18" charset="-128"/>
              <a:ea typeface="ＭＳ Ｐ明朝" pitchFamily="18" charset="-128"/>
            </a:endParaRPr>
          </a:p>
          <a:p>
            <a:pPr marL="180975" indent="-180975"/>
            <a:r>
              <a:rPr lang="ja-JP" altLang="en-US" sz="1300" dirty="0">
                <a:latin typeface="ＭＳ Ｐ明朝" pitchFamily="18" charset="-128"/>
                <a:ea typeface="ＭＳ Ｐ明朝" pitchFamily="18" charset="-128"/>
              </a:rPr>
              <a:t>　</a:t>
            </a:r>
            <a:r>
              <a:rPr lang="ja-JP" altLang="en-US" sz="1300" dirty="0" smtClean="0">
                <a:latin typeface="ＭＳ Ｐ明朝" pitchFamily="18" charset="-128"/>
                <a:ea typeface="ＭＳ Ｐ明朝" pitchFamily="18" charset="-128"/>
              </a:rPr>
              <a:t>・難波駅前は、自動車中心の空間となっており</a:t>
            </a:r>
            <a:r>
              <a:rPr lang="ja-JP" altLang="en-US" sz="1300" dirty="0">
                <a:latin typeface="ＭＳ Ｐ明朝" pitchFamily="18" charset="-128"/>
                <a:ea typeface="ＭＳ Ｐ明朝" pitchFamily="18" charset="-128"/>
              </a:rPr>
              <a:t>、歩行者のための空間が不足しているとともに</a:t>
            </a:r>
            <a:r>
              <a:rPr lang="ja-JP" altLang="en-US" sz="1300" dirty="0" smtClean="0">
                <a:latin typeface="ＭＳ Ｐ明朝" pitchFamily="18" charset="-128"/>
                <a:ea typeface="ＭＳ Ｐ明朝" pitchFamily="18" charset="-128"/>
              </a:rPr>
              <a:t>、関西国際空港からミナミ地区への玄関口としての風格も不足している。</a:t>
            </a:r>
            <a:endParaRPr lang="en-US" altLang="ja-JP" sz="1300" dirty="0" smtClean="0">
              <a:latin typeface="ＭＳ Ｐ明朝" pitchFamily="18" charset="-128"/>
              <a:ea typeface="ＭＳ Ｐ明朝" pitchFamily="18" charset="-128"/>
            </a:endParaRPr>
          </a:p>
          <a:p>
            <a:pPr marL="180975" indent="-180975"/>
            <a:r>
              <a:rPr lang="ja-JP" altLang="en-US" sz="1300" dirty="0" smtClean="0">
                <a:latin typeface="ＭＳ Ｐ明朝" pitchFamily="18" charset="-128"/>
                <a:ea typeface="ＭＳ Ｐ明朝" pitchFamily="18" charset="-128"/>
              </a:rPr>
              <a:t>　・老舗料亭の撤退や</a:t>
            </a:r>
            <a:r>
              <a:rPr kumimoji="0" lang="ja-JP" altLang="en-US" sz="1300" dirty="0" smtClean="0">
                <a:latin typeface="ＭＳ Ｐ明朝" pitchFamily="18" charset="-128"/>
                <a:ea typeface="ＭＳ Ｐ明朝" pitchFamily="18" charset="-128"/>
              </a:rPr>
              <a:t>、風俗店舗・無料案内所等による環境悪化により、</a:t>
            </a:r>
            <a:r>
              <a:rPr lang="ja-JP" altLang="en-US" sz="1300" dirty="0" smtClean="0">
                <a:latin typeface="ＭＳ Ｐ明朝" pitchFamily="18" charset="-128"/>
                <a:ea typeface="ＭＳ Ｐ明朝" pitchFamily="18" charset="-128"/>
              </a:rPr>
              <a:t>かつてのまちの風情やブランド力が低下し、まちの魅力そのものも失われつつあった。</a:t>
            </a:r>
            <a:endParaRPr lang="en-US" altLang="ja-JP" sz="1300" dirty="0" smtClean="0">
              <a:latin typeface="ＭＳ Ｐ明朝" pitchFamily="18" charset="-128"/>
              <a:ea typeface="ＭＳ Ｐ明朝" pitchFamily="18" charset="-128"/>
            </a:endParaRPr>
          </a:p>
          <a:p>
            <a:pPr marL="180975" indent="-180975"/>
            <a:r>
              <a:rPr lang="ja-JP" altLang="en-US" sz="1300" dirty="0">
                <a:latin typeface="ＭＳ Ｐ明朝" pitchFamily="18" charset="-128"/>
                <a:ea typeface="ＭＳ Ｐ明朝" pitchFamily="18" charset="-128"/>
              </a:rPr>
              <a:t>　</a:t>
            </a:r>
            <a:r>
              <a:rPr lang="ja-JP" altLang="en-US" sz="1300" dirty="0" smtClean="0">
                <a:latin typeface="ＭＳ Ｐ明朝" pitchFamily="18" charset="-128"/>
                <a:ea typeface="ＭＳ Ｐ明朝" pitchFamily="18" charset="-128"/>
              </a:rPr>
              <a:t>・</a:t>
            </a:r>
            <a:r>
              <a:rPr lang="ja-JP" altLang="en-US" sz="1300" dirty="0">
                <a:latin typeface="ＭＳ Ｐ明朝" pitchFamily="18" charset="-128"/>
                <a:ea typeface="ＭＳ Ｐ明朝" pitchFamily="18" charset="-128"/>
              </a:rPr>
              <a:t>また、客引き行為等の悪質化、観光バスの急増による日本橋の乗降スペースでの</a:t>
            </a:r>
            <a:r>
              <a:rPr lang="en-US" altLang="ja-JP" sz="1300" dirty="0">
                <a:latin typeface="ＭＳ Ｐ明朝" pitchFamily="18" charset="-128"/>
                <a:ea typeface="ＭＳ Ｐ明朝" pitchFamily="18" charset="-128"/>
              </a:rPr>
              <a:t>2</a:t>
            </a:r>
            <a:r>
              <a:rPr lang="ja-JP" altLang="en-US" sz="1300" dirty="0">
                <a:latin typeface="ＭＳ Ｐ明朝" pitchFamily="18" charset="-128"/>
                <a:ea typeface="ＭＳ Ｐ明朝" pitchFamily="18" charset="-128"/>
              </a:rPr>
              <a:t>重</a:t>
            </a:r>
            <a:r>
              <a:rPr lang="en-US" altLang="ja-JP" sz="1300" dirty="0">
                <a:latin typeface="ＭＳ Ｐ明朝" pitchFamily="18" charset="-128"/>
                <a:ea typeface="ＭＳ Ｐ明朝" pitchFamily="18" charset="-128"/>
              </a:rPr>
              <a:t>3</a:t>
            </a:r>
            <a:r>
              <a:rPr lang="ja-JP" altLang="en-US" sz="1300" dirty="0">
                <a:latin typeface="ＭＳ Ｐ明朝" pitchFamily="18" charset="-128"/>
                <a:ea typeface="ＭＳ Ｐ明朝" pitchFamily="18" charset="-128"/>
              </a:rPr>
              <a:t>重駐車や</a:t>
            </a:r>
            <a:r>
              <a:rPr lang="ja-JP" altLang="en-US" sz="1300" dirty="0" smtClean="0">
                <a:latin typeface="ＭＳ Ｐ明朝" pitchFamily="18" charset="-128"/>
                <a:ea typeface="ＭＳ Ｐ明朝" pitchFamily="18" charset="-128"/>
              </a:rPr>
              <a:t>歩道上に</a:t>
            </a:r>
            <a:r>
              <a:rPr lang="ja-JP" altLang="en-US" sz="1300" dirty="0">
                <a:latin typeface="ＭＳ Ｐ明朝" pitchFamily="18" charset="-128"/>
                <a:ea typeface="ＭＳ Ｐ明朝" pitchFamily="18" charset="-128"/>
              </a:rPr>
              <a:t>滞留する</a:t>
            </a:r>
            <a:r>
              <a:rPr lang="ja-JP" altLang="en-US" sz="1300" dirty="0" smtClean="0">
                <a:latin typeface="ＭＳ Ｐ明朝" pitchFamily="18" charset="-128"/>
                <a:ea typeface="ＭＳ Ｐ明朝" pitchFamily="18" charset="-128"/>
              </a:rPr>
              <a:t>観光客と</a:t>
            </a:r>
            <a:r>
              <a:rPr lang="ja-JP" altLang="en-US" sz="1300" dirty="0">
                <a:latin typeface="ＭＳ Ｐ明朝" pitchFamily="18" charset="-128"/>
                <a:ea typeface="ＭＳ Ｐ明朝" pitchFamily="18" charset="-128"/>
              </a:rPr>
              <a:t>歩行者及び自転車の輻輳など</a:t>
            </a:r>
            <a:r>
              <a:rPr lang="ja-JP" altLang="en-US" sz="1300" dirty="0" smtClean="0">
                <a:latin typeface="ＭＳ Ｐ明朝" pitchFamily="18" charset="-128"/>
                <a:ea typeface="ＭＳ Ｐ明朝" pitchFamily="18" charset="-128"/>
              </a:rPr>
              <a:t>、歩</a:t>
            </a:r>
            <a:r>
              <a:rPr lang="ja-JP" altLang="en-US" sz="1300" dirty="0">
                <a:latin typeface="ＭＳ Ｐ明朝" pitchFamily="18" charset="-128"/>
                <a:ea typeface="ＭＳ Ｐ明朝" pitchFamily="18" charset="-128"/>
              </a:rPr>
              <a:t>行者等の安全確保に向けた早急な対策が必要となってきた。</a:t>
            </a:r>
            <a:endParaRPr lang="en-US" altLang="ja-JP" sz="1300" dirty="0">
              <a:latin typeface="ＭＳ Ｐ明朝" pitchFamily="18" charset="-128"/>
              <a:ea typeface="ＭＳ Ｐ明朝" pitchFamily="18" charset="-128"/>
            </a:endParaRPr>
          </a:p>
          <a:p>
            <a:pPr marL="180975" indent="-180975"/>
            <a:endParaRPr lang="en-US" altLang="ja-JP" sz="800" b="1" dirty="0"/>
          </a:p>
          <a:p>
            <a:pPr marL="180975" indent="-180975"/>
            <a:r>
              <a:rPr lang="ja-JP" altLang="ja-JP" sz="1400" b="1" dirty="0"/>
              <a:t>３．近年の動向</a:t>
            </a:r>
            <a:endParaRPr lang="ja-JP" altLang="ja-JP" sz="1400" dirty="0"/>
          </a:p>
          <a:p>
            <a:pPr marL="177800" indent="-177800"/>
            <a:r>
              <a:rPr lang="ja-JP" altLang="en-US" sz="1300" dirty="0" smtClean="0">
                <a:latin typeface="ＭＳ Ｐ明朝" pitchFamily="18" charset="-128"/>
                <a:ea typeface="ＭＳ Ｐ明朝" pitchFamily="18" charset="-128"/>
              </a:rPr>
              <a:t>　</a:t>
            </a:r>
            <a:r>
              <a:rPr lang="ja-JP" altLang="en-US" sz="1300" dirty="0">
                <a:latin typeface="ＭＳ Ｐ明朝" pitchFamily="18" charset="-128"/>
                <a:ea typeface="ＭＳ Ｐ明朝" pitchFamily="18" charset="-128"/>
              </a:rPr>
              <a:t>・なんば駅前</a:t>
            </a:r>
            <a:r>
              <a:rPr lang="ja-JP" altLang="en-US" sz="1300" dirty="0" smtClean="0">
                <a:latin typeface="ＭＳ Ｐ明朝" pitchFamily="18" charset="-128"/>
                <a:ea typeface="ＭＳ Ｐ明朝" pitchFamily="18" charset="-128"/>
              </a:rPr>
              <a:t>広場の空間利用に関する検討会</a:t>
            </a:r>
            <a:r>
              <a:rPr lang="ja-JP" altLang="en-US" sz="1300" dirty="0">
                <a:latin typeface="ＭＳ Ｐ明朝" pitchFamily="18" charset="-128"/>
                <a:ea typeface="ＭＳ Ｐ明朝" pitchFamily="18" charset="-128"/>
              </a:rPr>
              <a:t>が地元</a:t>
            </a:r>
            <a:r>
              <a:rPr lang="ja-JP" altLang="en-US" sz="1300" dirty="0" smtClean="0">
                <a:latin typeface="ＭＳ Ｐ明朝" pitchFamily="18" charset="-128"/>
                <a:ea typeface="ＭＳ Ｐ明朝" pitchFamily="18" charset="-128"/>
              </a:rPr>
              <a:t>を中心に官民合同</a:t>
            </a:r>
            <a:r>
              <a:rPr lang="ja-JP" altLang="en-US" sz="1300" dirty="0">
                <a:latin typeface="ＭＳ Ｐ明朝" pitchFamily="18" charset="-128"/>
                <a:ea typeface="ＭＳ Ｐ明朝" pitchFamily="18" charset="-128"/>
              </a:rPr>
              <a:t>で</a:t>
            </a:r>
            <a:r>
              <a:rPr lang="ja-JP" altLang="en-US" sz="1300" dirty="0" smtClean="0">
                <a:latin typeface="ＭＳ Ｐ明朝" pitchFamily="18" charset="-128"/>
                <a:ea typeface="ＭＳ Ｐ明朝" pitchFamily="18" charset="-128"/>
              </a:rPr>
              <a:t>設置され、社会実験の実施などを踏まえたなんば駅周辺道路空間の再編についての基本</a:t>
            </a:r>
            <a:r>
              <a:rPr lang="ja-JP" altLang="en-US" sz="1300" dirty="0">
                <a:latin typeface="ＭＳ Ｐ明朝" pitchFamily="18" charset="-128"/>
                <a:ea typeface="ＭＳ Ｐ明朝" pitchFamily="18" charset="-128"/>
              </a:rPr>
              <a:t>計画</a:t>
            </a:r>
            <a:r>
              <a:rPr lang="ja-JP" altLang="en-US" sz="1300" dirty="0" smtClean="0">
                <a:latin typeface="ＭＳ Ｐ明朝" pitchFamily="18" charset="-128"/>
                <a:ea typeface="ＭＳ Ｐ明朝" pitchFamily="18" charset="-128"/>
              </a:rPr>
              <a:t>が取りまとめられた。</a:t>
            </a:r>
            <a:endParaRPr lang="en-US" altLang="ja-JP" sz="1300" dirty="0" smtClean="0">
              <a:latin typeface="ＭＳ Ｐ明朝" pitchFamily="18" charset="-128"/>
              <a:ea typeface="ＭＳ Ｐ明朝" pitchFamily="18" charset="-128"/>
            </a:endParaRPr>
          </a:p>
          <a:p>
            <a:pPr marL="177800" indent="-177800"/>
            <a:r>
              <a:rPr lang="ja-JP" altLang="en-US" sz="1300" dirty="0">
                <a:latin typeface="ＭＳ Ｐ明朝" pitchFamily="18" charset="-128"/>
                <a:ea typeface="ＭＳ Ｐ明朝" pitchFamily="18" charset="-128"/>
              </a:rPr>
              <a:t>　</a:t>
            </a:r>
            <a:r>
              <a:rPr lang="ja-JP" altLang="en-US" sz="1300" dirty="0" smtClean="0">
                <a:latin typeface="ＭＳ Ｐ明朝" pitchFamily="18" charset="-128"/>
                <a:ea typeface="ＭＳ Ｐ明朝" pitchFamily="18" charset="-128"/>
              </a:rPr>
              <a:t>・景観</a:t>
            </a:r>
            <a:r>
              <a:rPr lang="ja-JP" altLang="en-US" sz="1300" dirty="0">
                <a:latin typeface="ＭＳ Ｐ明朝" pitchFamily="18" charset="-128"/>
                <a:ea typeface="ＭＳ Ｐ明朝" pitchFamily="18" charset="-128"/>
              </a:rPr>
              <a:t>協定の締結やまちづくり構想の策定により、楽しみながら歩くことができるまち、歴史や風情が息づくまちを再生、創造できる環境が整ってきている</a:t>
            </a:r>
            <a:r>
              <a:rPr lang="ja-JP" altLang="ja-JP" sz="1300" dirty="0">
                <a:latin typeface="ＭＳ Ｐ明朝" pitchFamily="18" charset="-128"/>
                <a:ea typeface="ＭＳ Ｐ明朝" pitchFamily="18" charset="-128"/>
              </a:rPr>
              <a:t>。</a:t>
            </a:r>
            <a:endParaRPr lang="en-US" altLang="ja-JP" sz="1300" dirty="0">
              <a:latin typeface="ＭＳ Ｐ明朝" pitchFamily="18" charset="-128"/>
              <a:ea typeface="ＭＳ Ｐ明朝" pitchFamily="18" charset="-128"/>
            </a:endParaRPr>
          </a:p>
          <a:p>
            <a:pPr marL="177800" indent="-177800"/>
            <a:r>
              <a:rPr lang="ja-JP" altLang="en-US" sz="1300" dirty="0">
                <a:latin typeface="ＭＳ Ｐ明朝" pitchFamily="18" charset="-128"/>
                <a:ea typeface="ＭＳ Ｐ明朝" pitchFamily="18" charset="-128"/>
              </a:rPr>
              <a:t>　</a:t>
            </a:r>
            <a:r>
              <a:rPr lang="ja-JP" altLang="en-US" sz="1300" dirty="0" smtClean="0">
                <a:latin typeface="ＭＳ Ｐ明朝" pitchFamily="18" charset="-128"/>
                <a:ea typeface="ＭＳ Ｐ明朝" pitchFamily="18" charset="-128"/>
              </a:rPr>
              <a:t>・また、客引き</a:t>
            </a:r>
            <a:r>
              <a:rPr lang="ja-JP" altLang="en-US" sz="1300" dirty="0">
                <a:latin typeface="ＭＳ Ｐ明朝" pitchFamily="18" charset="-128"/>
                <a:ea typeface="ＭＳ Ｐ明朝" pitchFamily="18" charset="-128"/>
              </a:rPr>
              <a:t>行為を規制する条例の</a:t>
            </a:r>
            <a:r>
              <a:rPr lang="ja-JP" altLang="en-US" sz="1300" dirty="0" smtClean="0">
                <a:latin typeface="ＭＳ Ｐ明朝" pitchFamily="18" charset="-128"/>
                <a:ea typeface="ＭＳ Ｐ明朝" pitchFamily="18" charset="-128"/>
              </a:rPr>
              <a:t>制定、戎橋筋・心斎橋筋地域の「路上喫煙禁止地区」指定により、安全、快適な環境づくりに向けた取組が進んでいる。</a:t>
            </a:r>
            <a:endParaRPr lang="en-US" altLang="ja-JP" sz="1300" dirty="0" smtClean="0">
              <a:latin typeface="ＭＳ Ｐ明朝" pitchFamily="18" charset="-128"/>
              <a:ea typeface="ＭＳ Ｐ明朝" pitchFamily="18" charset="-128"/>
            </a:endParaRPr>
          </a:p>
          <a:p>
            <a:pPr marL="177800" indent="-177800"/>
            <a:r>
              <a:rPr lang="ja-JP" altLang="en-US" sz="1300" dirty="0">
                <a:latin typeface="ＭＳ Ｐ明朝" pitchFamily="18" charset="-128"/>
                <a:ea typeface="ＭＳ Ｐ明朝" pitchFamily="18" charset="-128"/>
              </a:rPr>
              <a:t>　・さらに、</a:t>
            </a:r>
            <a:r>
              <a:rPr lang="ja-JP" altLang="en-US" sz="1300" dirty="0" smtClean="0">
                <a:latin typeface="ＭＳ Ｐ明朝" pitchFamily="18" charset="-128"/>
                <a:ea typeface="ＭＳ Ｐ明朝" pitchFamily="18" charset="-128"/>
              </a:rPr>
              <a:t>日本橋観光バス乗降</a:t>
            </a:r>
            <a:r>
              <a:rPr lang="ja-JP" altLang="en-US" sz="1300" dirty="0">
                <a:latin typeface="ＭＳ Ｐ明朝" pitchFamily="18" charset="-128"/>
                <a:ea typeface="ＭＳ Ｐ明朝" pitchFamily="18" charset="-128"/>
              </a:rPr>
              <a:t>スペースの増設、交通誘導員の配置、歩道拡幅、デジタルサイネージを用いた観光案内板の設置により、観光客</a:t>
            </a:r>
            <a:r>
              <a:rPr lang="ja-JP" altLang="en-US" sz="1300" dirty="0" smtClean="0">
                <a:latin typeface="ＭＳ Ｐ明朝" pitchFamily="18" charset="-128"/>
                <a:ea typeface="ＭＳ Ｐ明朝" pitchFamily="18" charset="-128"/>
              </a:rPr>
              <a:t>の受入</a:t>
            </a:r>
            <a:r>
              <a:rPr lang="ja-JP" altLang="en-US" sz="1300" dirty="0">
                <a:latin typeface="ＭＳ Ｐ明朝" pitchFamily="18" charset="-128"/>
                <a:ea typeface="ＭＳ Ｐ明朝" pitchFamily="18" charset="-128"/>
              </a:rPr>
              <a:t>環境の整備が進むとともに、道頓堀川の水辺空間では民間事業者による管理運営が行われ民間ノウハウの導入によりさらなる賑わいが創出され、エリアの周遊・回遊性向上への取組が進んでいる。</a:t>
            </a:r>
            <a:endParaRPr lang="en-US" altLang="ja-JP" sz="1300" dirty="0">
              <a:latin typeface="ＭＳ Ｐ明朝" pitchFamily="18" charset="-128"/>
              <a:ea typeface="ＭＳ Ｐ明朝" pitchFamily="18" charset="-128"/>
            </a:endParaRPr>
          </a:p>
          <a:p>
            <a:pPr marL="177800" indent="-177800"/>
            <a:r>
              <a:rPr lang="en-US" altLang="ja-JP" sz="800" dirty="0"/>
              <a:t> </a:t>
            </a:r>
            <a:endParaRPr lang="ja-JP" altLang="ja-JP" sz="800" dirty="0"/>
          </a:p>
          <a:p>
            <a:r>
              <a:rPr lang="ja-JP" altLang="ja-JP" sz="1400" b="1" dirty="0"/>
              <a:t>４．将来像</a:t>
            </a:r>
            <a:endParaRPr lang="ja-JP" altLang="ja-JP" sz="1400" dirty="0"/>
          </a:p>
          <a:p>
            <a:pPr marL="180975" indent="-180975"/>
            <a:r>
              <a:rPr lang="ja-JP" altLang="en-US" sz="1300" dirty="0">
                <a:latin typeface="ＭＳ Ｐ明朝" pitchFamily="18" charset="-128"/>
                <a:ea typeface="ＭＳ Ｐ明朝" pitchFamily="18" charset="-128"/>
              </a:rPr>
              <a:t>　・大阪のメインストリートである「御堂筋」の起終点として、歩行者中心の広場が難波駅前に再整備され、新しいまちのシンボル空間が誕生</a:t>
            </a:r>
            <a:r>
              <a:rPr lang="ja-JP" altLang="en-US" sz="1300" dirty="0" smtClean="0">
                <a:latin typeface="ＭＳ Ｐ明朝" pitchFamily="18" charset="-128"/>
                <a:ea typeface="ＭＳ Ｐ明朝" pitchFamily="18" charset="-128"/>
              </a:rPr>
              <a:t>。また、市民</a:t>
            </a:r>
            <a:r>
              <a:rPr lang="ja-JP" altLang="en-US" sz="1300" dirty="0">
                <a:latin typeface="ＭＳ Ｐ明朝" pitchFamily="18" charset="-128"/>
                <a:ea typeface="ＭＳ Ｐ明朝" pitchFamily="18" charset="-128"/>
              </a:rPr>
              <a:t>、観光客をはじめ、だれもが安心して訪れ、その歴史や風情を楽しむことができる環境が整備され、難波周辺が大阪の南の玄関口にふさわしい商業・観光エリア「ミナミ」として再生</a:t>
            </a:r>
            <a:r>
              <a:rPr lang="ja-JP" altLang="en-US" sz="1300" dirty="0" smtClean="0">
                <a:latin typeface="ＭＳ Ｐ明朝" pitchFamily="18" charset="-128"/>
                <a:ea typeface="ＭＳ Ｐ明朝" pitchFamily="18" charset="-128"/>
              </a:rPr>
              <a:t>。</a:t>
            </a:r>
            <a:endParaRPr lang="en-US" altLang="ja-JP" sz="1300" dirty="0">
              <a:latin typeface="ＭＳ Ｐ明朝" pitchFamily="18" charset="-128"/>
              <a:ea typeface="ＭＳ Ｐ明朝" pitchFamily="18" charset="-128"/>
            </a:endParaRPr>
          </a:p>
        </p:txBody>
      </p:sp>
      <p:sp>
        <p:nvSpPr>
          <p:cNvPr id="7" name="スライド番号プレースホルダ 6"/>
          <p:cNvSpPr>
            <a:spLocks noGrp="1"/>
          </p:cNvSpPr>
          <p:nvPr>
            <p:ph type="sldNum" sz="quarter" idx="12"/>
          </p:nvPr>
        </p:nvSpPr>
        <p:spPr/>
        <p:txBody>
          <a:bodyPr/>
          <a:lstStyle/>
          <a:p>
            <a:fld id="{37EF5067-3AB7-4642-9103-42CBD40CC6D9}" type="slidenum">
              <a:rPr kumimoji="1" lang="ja-JP" altLang="en-US" smtClean="0"/>
              <a:pPr/>
              <a:t>31</a:t>
            </a:fld>
            <a:endParaRPr kumimoji="1" lang="ja-JP" altLang="en-US" dirty="0"/>
          </a:p>
        </p:txBody>
      </p:sp>
    </p:spTree>
    <p:extLst>
      <p:ext uri="{BB962C8B-B14F-4D97-AF65-F5344CB8AC3E}">
        <p14:creationId xmlns:p14="http://schemas.microsoft.com/office/powerpoint/2010/main" val="1794055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nvPr>
        </p:nvGraphicFramePr>
        <p:xfrm>
          <a:off x="1415481" y="1051863"/>
          <a:ext cx="9311812" cy="4710308"/>
        </p:xfrm>
        <a:graphic>
          <a:graphicData uri="http://schemas.openxmlformats.org/drawingml/2006/table">
            <a:tbl>
              <a:tblPr firstRow="1" bandRow="1">
                <a:tableStyleId>{5940675A-B579-460E-94D1-54222C63F5DA}</a:tableStyleId>
              </a:tblPr>
              <a:tblGrid>
                <a:gridCol w="2313522">
                  <a:extLst>
                    <a:ext uri="{9D8B030D-6E8A-4147-A177-3AD203B41FA5}">
                      <a16:colId xmlns="" xmlns:a16="http://schemas.microsoft.com/office/drawing/2014/main" val="20000"/>
                    </a:ext>
                  </a:extLst>
                </a:gridCol>
                <a:gridCol w="538330">
                  <a:extLst>
                    <a:ext uri="{9D8B030D-6E8A-4147-A177-3AD203B41FA5}">
                      <a16:colId xmlns="" xmlns:a16="http://schemas.microsoft.com/office/drawing/2014/main" val="20001"/>
                    </a:ext>
                  </a:extLst>
                </a:gridCol>
                <a:gridCol w="538330">
                  <a:extLst>
                    <a:ext uri="{9D8B030D-6E8A-4147-A177-3AD203B41FA5}">
                      <a16:colId xmlns="" xmlns:a16="http://schemas.microsoft.com/office/drawing/2014/main" val="20002"/>
                    </a:ext>
                  </a:extLst>
                </a:gridCol>
                <a:gridCol w="538330">
                  <a:extLst>
                    <a:ext uri="{9D8B030D-6E8A-4147-A177-3AD203B41FA5}">
                      <a16:colId xmlns="" xmlns:a16="http://schemas.microsoft.com/office/drawing/2014/main" val="20003"/>
                    </a:ext>
                  </a:extLst>
                </a:gridCol>
                <a:gridCol w="538330">
                  <a:extLst>
                    <a:ext uri="{9D8B030D-6E8A-4147-A177-3AD203B41FA5}">
                      <a16:colId xmlns="" xmlns:a16="http://schemas.microsoft.com/office/drawing/2014/main" val="20004"/>
                    </a:ext>
                  </a:extLst>
                </a:gridCol>
                <a:gridCol w="538330">
                  <a:extLst>
                    <a:ext uri="{9D8B030D-6E8A-4147-A177-3AD203B41FA5}">
                      <a16:colId xmlns="" xmlns:a16="http://schemas.microsoft.com/office/drawing/2014/main" val="20005"/>
                    </a:ext>
                  </a:extLst>
                </a:gridCol>
                <a:gridCol w="538330">
                  <a:extLst>
                    <a:ext uri="{9D8B030D-6E8A-4147-A177-3AD203B41FA5}">
                      <a16:colId xmlns="" xmlns:a16="http://schemas.microsoft.com/office/drawing/2014/main" val="20006"/>
                    </a:ext>
                  </a:extLst>
                </a:gridCol>
                <a:gridCol w="538330">
                  <a:extLst>
                    <a:ext uri="{9D8B030D-6E8A-4147-A177-3AD203B41FA5}">
                      <a16:colId xmlns="" xmlns:a16="http://schemas.microsoft.com/office/drawing/2014/main" val="20007"/>
                    </a:ext>
                  </a:extLst>
                </a:gridCol>
                <a:gridCol w="538330">
                  <a:extLst>
                    <a:ext uri="{9D8B030D-6E8A-4147-A177-3AD203B41FA5}">
                      <a16:colId xmlns="" xmlns:a16="http://schemas.microsoft.com/office/drawing/2014/main" val="20008"/>
                    </a:ext>
                  </a:extLst>
                </a:gridCol>
                <a:gridCol w="538330">
                  <a:extLst>
                    <a:ext uri="{9D8B030D-6E8A-4147-A177-3AD203B41FA5}">
                      <a16:colId xmlns="" xmlns:a16="http://schemas.microsoft.com/office/drawing/2014/main" val="20009"/>
                    </a:ext>
                  </a:extLst>
                </a:gridCol>
                <a:gridCol w="538330">
                  <a:extLst>
                    <a:ext uri="{9D8B030D-6E8A-4147-A177-3AD203B41FA5}">
                      <a16:colId xmlns="" xmlns:a16="http://schemas.microsoft.com/office/drawing/2014/main" val="20010"/>
                    </a:ext>
                  </a:extLst>
                </a:gridCol>
                <a:gridCol w="538330">
                  <a:extLst>
                    <a:ext uri="{9D8B030D-6E8A-4147-A177-3AD203B41FA5}">
                      <a16:colId xmlns="" xmlns:a16="http://schemas.microsoft.com/office/drawing/2014/main" val="20011"/>
                    </a:ext>
                  </a:extLst>
                </a:gridCol>
                <a:gridCol w="538330">
                  <a:extLst>
                    <a:ext uri="{9D8B030D-6E8A-4147-A177-3AD203B41FA5}">
                      <a16:colId xmlns="" xmlns:a16="http://schemas.microsoft.com/office/drawing/2014/main" val="20012"/>
                    </a:ext>
                  </a:extLst>
                </a:gridCol>
                <a:gridCol w="538330">
                  <a:extLst>
                    <a:ext uri="{9D8B030D-6E8A-4147-A177-3AD203B41FA5}">
                      <a16:colId xmlns="" xmlns:a16="http://schemas.microsoft.com/office/drawing/2014/main" val="20013"/>
                    </a:ext>
                  </a:extLst>
                </a:gridCol>
              </a:tblGrid>
              <a:tr h="704366">
                <a:tc>
                  <a:txBody>
                    <a:bodyPr/>
                    <a:lstStyle/>
                    <a:p>
                      <a:pPr algn="r"/>
                      <a:r>
                        <a:rPr kumimoji="1" lang="ja-JP" altLang="en-US" sz="1000" b="0" dirty="0" smtClean="0">
                          <a:solidFill>
                            <a:schemeClr val="tx1"/>
                          </a:solidFill>
                        </a:rPr>
                        <a:t>年度</a:t>
                      </a:r>
                      <a:endParaRPr kumimoji="1" lang="ja-JP" altLang="en-US" sz="1000" b="0" dirty="0">
                        <a:solidFill>
                          <a:schemeClr val="tx1"/>
                        </a:solidFill>
                      </a:endParaRPr>
                    </a:p>
                  </a:txBody>
                  <a:tcPr anchor="ctr"/>
                </a:tc>
                <a:tc>
                  <a:txBody>
                    <a:bodyPr/>
                    <a:lstStyle/>
                    <a:p>
                      <a:pPr algn="ctr"/>
                      <a:r>
                        <a:rPr kumimoji="1" lang="en-US" altLang="ja-JP" sz="1000" dirty="0" smtClean="0"/>
                        <a:t>2013</a:t>
                      </a:r>
                    </a:p>
                    <a:p>
                      <a:pPr algn="ctr"/>
                      <a:r>
                        <a:rPr kumimoji="1" lang="en-US" altLang="ja-JP" sz="1000" dirty="0" smtClean="0"/>
                        <a:t>(H25)</a:t>
                      </a:r>
                      <a:endParaRPr kumimoji="1" lang="ja-JP" altLang="en-US" sz="1000" dirty="0"/>
                    </a:p>
                  </a:txBody>
                  <a:tcPr anchor="ctr"/>
                </a:tc>
                <a:tc>
                  <a:txBody>
                    <a:bodyPr/>
                    <a:lstStyle/>
                    <a:p>
                      <a:pPr algn="ctr"/>
                      <a:r>
                        <a:rPr kumimoji="1" lang="en-US" altLang="ja-JP" sz="1000" dirty="0" smtClean="0"/>
                        <a:t>2014</a:t>
                      </a:r>
                    </a:p>
                    <a:p>
                      <a:pPr algn="ctr"/>
                      <a:r>
                        <a:rPr kumimoji="1" lang="en-US" altLang="ja-JP" sz="1000" dirty="0" smtClean="0"/>
                        <a:t>(H26)</a:t>
                      </a:r>
                      <a:endParaRPr kumimoji="1" lang="ja-JP" altLang="en-US" sz="1000" dirty="0"/>
                    </a:p>
                  </a:txBody>
                  <a:tcPr anchor="ctr"/>
                </a:tc>
                <a:tc>
                  <a:txBody>
                    <a:bodyPr/>
                    <a:lstStyle/>
                    <a:p>
                      <a:pPr algn="ctr"/>
                      <a:r>
                        <a:rPr kumimoji="1" lang="en-US" altLang="ja-JP" sz="1000" dirty="0" smtClean="0"/>
                        <a:t>2015</a:t>
                      </a:r>
                    </a:p>
                    <a:p>
                      <a:pPr algn="ctr"/>
                      <a:r>
                        <a:rPr kumimoji="1" lang="en-US" altLang="ja-JP" sz="1000" dirty="0" smtClean="0"/>
                        <a:t>(H27)</a:t>
                      </a:r>
                      <a:endParaRPr kumimoji="1" lang="ja-JP" altLang="en-US" sz="1000" dirty="0"/>
                    </a:p>
                  </a:txBody>
                  <a:tcPr anchor="ctr"/>
                </a:tc>
                <a:tc>
                  <a:txBody>
                    <a:bodyPr/>
                    <a:lstStyle/>
                    <a:p>
                      <a:pPr algn="ctr"/>
                      <a:r>
                        <a:rPr kumimoji="1" lang="en-US" altLang="ja-JP" sz="1000" dirty="0" smtClean="0"/>
                        <a:t>2016</a:t>
                      </a:r>
                    </a:p>
                    <a:p>
                      <a:pPr algn="ctr"/>
                      <a:r>
                        <a:rPr kumimoji="1" lang="en-US" altLang="ja-JP" sz="1000" dirty="0" smtClean="0"/>
                        <a:t>(H28)</a:t>
                      </a:r>
                      <a:endParaRPr kumimoji="1" lang="ja-JP" altLang="en-US" sz="1000" dirty="0"/>
                    </a:p>
                  </a:txBody>
                  <a:tcPr anchor="ctr"/>
                </a:tc>
                <a:tc>
                  <a:txBody>
                    <a:bodyPr/>
                    <a:lstStyle/>
                    <a:p>
                      <a:pPr algn="ctr"/>
                      <a:r>
                        <a:rPr kumimoji="1" lang="en-US" altLang="ja-JP" sz="1000" dirty="0" smtClean="0"/>
                        <a:t>2017</a:t>
                      </a:r>
                    </a:p>
                    <a:p>
                      <a:pPr algn="ctr"/>
                      <a:r>
                        <a:rPr kumimoji="1" lang="en-US" altLang="ja-JP" sz="1000" dirty="0" smtClean="0"/>
                        <a:t>(H29)</a:t>
                      </a:r>
                      <a:endParaRPr kumimoji="1" lang="ja-JP" altLang="en-US" sz="1000" dirty="0"/>
                    </a:p>
                  </a:txBody>
                  <a:tcPr anchor="ctr"/>
                </a:tc>
                <a:tc>
                  <a:txBody>
                    <a:bodyPr/>
                    <a:lstStyle/>
                    <a:p>
                      <a:pPr algn="ctr"/>
                      <a:r>
                        <a:rPr kumimoji="1" lang="en-US" altLang="ja-JP" sz="1000" dirty="0" smtClean="0"/>
                        <a:t>2018</a:t>
                      </a:r>
                    </a:p>
                    <a:p>
                      <a:pPr algn="ctr"/>
                      <a:r>
                        <a:rPr kumimoji="1" lang="en-US" altLang="ja-JP" sz="1000" dirty="0" smtClean="0"/>
                        <a:t>(H30)</a:t>
                      </a:r>
                      <a:endParaRPr kumimoji="1" lang="ja-JP" altLang="en-US" sz="1000" dirty="0"/>
                    </a:p>
                  </a:txBody>
                  <a:tcPr anchor="ctr"/>
                </a:tc>
                <a:tc>
                  <a:txBody>
                    <a:bodyPr/>
                    <a:lstStyle/>
                    <a:p>
                      <a:pPr algn="ctr"/>
                      <a:r>
                        <a:rPr kumimoji="1" lang="en-US" altLang="ja-JP" sz="1000" dirty="0" smtClean="0"/>
                        <a:t>2019</a:t>
                      </a:r>
                    </a:p>
                    <a:p>
                      <a:pPr algn="ctr"/>
                      <a:r>
                        <a:rPr kumimoji="1" lang="en-US" altLang="ja-JP" sz="1000" dirty="0" smtClean="0"/>
                        <a:t>(H31)</a:t>
                      </a:r>
                      <a:endParaRPr kumimoji="1" lang="ja-JP" altLang="en-US" sz="1000" dirty="0"/>
                    </a:p>
                  </a:txBody>
                  <a:tcPr anchor="ctr"/>
                </a:tc>
                <a:tc>
                  <a:txBody>
                    <a:bodyPr/>
                    <a:lstStyle/>
                    <a:p>
                      <a:pPr algn="ctr"/>
                      <a:r>
                        <a:rPr kumimoji="1" lang="en-US" altLang="ja-JP" sz="1000" dirty="0" smtClean="0"/>
                        <a:t>2020</a:t>
                      </a:r>
                    </a:p>
                    <a:p>
                      <a:pPr algn="ctr"/>
                      <a:r>
                        <a:rPr kumimoji="1" lang="en-US" altLang="ja-JP" sz="1000" dirty="0" smtClean="0"/>
                        <a:t>(H32)</a:t>
                      </a:r>
                      <a:endParaRPr kumimoji="1" lang="ja-JP" altLang="en-US" sz="1000" dirty="0"/>
                    </a:p>
                  </a:txBody>
                  <a:tcPr anchor="ctr"/>
                </a:tc>
                <a:tc>
                  <a:txBody>
                    <a:bodyPr/>
                    <a:lstStyle/>
                    <a:p>
                      <a:pPr algn="ctr"/>
                      <a:r>
                        <a:rPr kumimoji="1" lang="en-US" altLang="ja-JP" sz="1000" dirty="0" smtClean="0"/>
                        <a:t>2021</a:t>
                      </a:r>
                    </a:p>
                    <a:p>
                      <a:pPr algn="ctr"/>
                      <a:r>
                        <a:rPr kumimoji="1" lang="en-US" altLang="ja-JP" sz="1000" dirty="0" smtClean="0"/>
                        <a:t>(H33)</a:t>
                      </a:r>
                      <a:endParaRPr kumimoji="1" lang="ja-JP" altLang="en-US" sz="1000" dirty="0"/>
                    </a:p>
                  </a:txBody>
                  <a:tcPr anchor="ctr"/>
                </a:tc>
                <a:tc>
                  <a:txBody>
                    <a:bodyPr/>
                    <a:lstStyle/>
                    <a:p>
                      <a:pPr algn="ctr"/>
                      <a:r>
                        <a:rPr kumimoji="1" lang="en-US" altLang="ja-JP" sz="1000" dirty="0" smtClean="0"/>
                        <a:t>2022</a:t>
                      </a:r>
                    </a:p>
                    <a:p>
                      <a:pPr algn="ctr"/>
                      <a:r>
                        <a:rPr kumimoji="1" lang="en-US" altLang="ja-JP" sz="1000" dirty="0" smtClean="0"/>
                        <a:t>(H34)</a:t>
                      </a:r>
                      <a:endParaRPr kumimoji="1" lang="ja-JP" altLang="en-US" sz="1000" dirty="0"/>
                    </a:p>
                  </a:txBody>
                  <a:tcPr anchor="ctr"/>
                </a:tc>
                <a:tc>
                  <a:txBody>
                    <a:bodyPr/>
                    <a:lstStyle/>
                    <a:p>
                      <a:pPr algn="ctr"/>
                      <a:r>
                        <a:rPr kumimoji="1" lang="en-US" altLang="ja-JP" sz="1000" dirty="0" smtClean="0"/>
                        <a:t>2023</a:t>
                      </a:r>
                    </a:p>
                    <a:p>
                      <a:pPr algn="ctr"/>
                      <a:r>
                        <a:rPr kumimoji="1" lang="en-US" altLang="ja-JP" sz="1000" dirty="0" smtClean="0"/>
                        <a:t>(H35)</a:t>
                      </a:r>
                      <a:endParaRPr kumimoji="1" lang="ja-JP" altLang="en-US" sz="1000" dirty="0"/>
                    </a:p>
                  </a:txBody>
                  <a:tcPr anchor="ctr"/>
                </a:tc>
                <a:tc>
                  <a:txBody>
                    <a:bodyPr/>
                    <a:lstStyle/>
                    <a:p>
                      <a:pPr algn="ctr"/>
                      <a:r>
                        <a:rPr kumimoji="1" lang="en-US" altLang="ja-JP" sz="1000" dirty="0" smtClean="0"/>
                        <a:t>2024</a:t>
                      </a:r>
                    </a:p>
                    <a:p>
                      <a:pPr algn="ctr"/>
                      <a:r>
                        <a:rPr kumimoji="1" lang="en-US" altLang="ja-JP" sz="1000" dirty="0" smtClean="0"/>
                        <a:t>(H36)</a:t>
                      </a:r>
                      <a:endParaRPr kumimoji="1" lang="ja-JP" altLang="en-US" sz="1000" dirty="0"/>
                    </a:p>
                  </a:txBody>
                  <a:tcPr anchor="ctr"/>
                </a:tc>
                <a:tc>
                  <a:txBody>
                    <a:bodyPr/>
                    <a:lstStyle/>
                    <a:p>
                      <a:pPr algn="ctr"/>
                      <a:r>
                        <a:rPr kumimoji="1" lang="en-US" altLang="ja-JP" sz="1000" dirty="0" smtClean="0"/>
                        <a:t>2025</a:t>
                      </a:r>
                    </a:p>
                    <a:p>
                      <a:pPr algn="ctr"/>
                      <a:r>
                        <a:rPr kumimoji="1" lang="en-US" altLang="ja-JP" sz="1000" dirty="0" smtClean="0"/>
                        <a:t>(H37)</a:t>
                      </a:r>
                      <a:endParaRPr kumimoji="1" lang="ja-JP" altLang="en-US" sz="1000" dirty="0"/>
                    </a:p>
                  </a:txBody>
                  <a:tcPr anchor="ctr"/>
                </a:tc>
                <a:extLst>
                  <a:ext uri="{0D108BD9-81ED-4DB2-BD59-A6C34878D82A}">
                    <a16:rowId xmlns="" xmlns:a16="http://schemas.microsoft.com/office/drawing/2014/main" val="10000"/>
                  </a:ext>
                </a:extLst>
              </a:tr>
              <a:tr h="1141612">
                <a:tc>
                  <a:txBody>
                    <a:bodyPr/>
                    <a:lstStyle/>
                    <a:p>
                      <a:r>
                        <a:rPr kumimoji="1" lang="ja-JP" altLang="en-US" sz="1000" dirty="0" smtClean="0"/>
                        <a:t>①なんば駅周辺における空間再編推進</a:t>
                      </a:r>
                      <a:endParaRPr kumimoji="1" lang="en-US" altLang="ja-JP" sz="1000" dirty="0" smtClean="0"/>
                    </a:p>
                    <a:p>
                      <a:r>
                        <a:rPr kumimoji="1" lang="ja-JP" altLang="en-US" sz="1000" dirty="0" smtClean="0"/>
                        <a:t>　　（歩行者中心の広場へ）</a:t>
                      </a:r>
                    </a:p>
                  </a:txBody>
                  <a:tcPr marL="45720" marR="45720" anchor="ct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extLst>
                  <a:ext uri="{0D108BD9-81ED-4DB2-BD59-A6C34878D82A}">
                    <a16:rowId xmlns="" xmlns:a16="http://schemas.microsoft.com/office/drawing/2014/main" val="10001"/>
                  </a:ext>
                </a:extLst>
              </a:tr>
              <a:tr h="904902">
                <a:tc>
                  <a:txBody>
                    <a:bodyPr/>
                    <a:lstStyle/>
                    <a:p>
                      <a:r>
                        <a:rPr kumimoji="1" lang="ja-JP" altLang="en-US" sz="1000" dirty="0" smtClean="0"/>
                        <a:t>②心斎橋筋商店街での「心</a:t>
                      </a:r>
                      <a:r>
                        <a:rPr kumimoji="1" lang="ja-JP" altLang="en-US" sz="1000" dirty="0" err="1" smtClean="0"/>
                        <a:t>ぶら</a:t>
                      </a:r>
                      <a:r>
                        <a:rPr kumimoji="1" lang="ja-JP" altLang="en-US" sz="1000" dirty="0" smtClean="0"/>
                        <a:t>」の実現</a:t>
                      </a:r>
                      <a:endParaRPr kumimoji="1" lang="en-US" altLang="ja-JP" sz="1000" dirty="0" smtClean="0"/>
                    </a:p>
                    <a:p>
                      <a:r>
                        <a:rPr kumimoji="1" lang="ja-JP" altLang="en-US" sz="1000" dirty="0" smtClean="0"/>
                        <a:t>③宗右衛門町地区の格調高く魅力あるまちなみの再生・創造</a:t>
                      </a:r>
                    </a:p>
                  </a:txBody>
                  <a:tcPr marL="45720" marR="45720" anchor="ct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extLst>
                  <a:ext uri="{0D108BD9-81ED-4DB2-BD59-A6C34878D82A}">
                    <a16:rowId xmlns="" xmlns:a16="http://schemas.microsoft.com/office/drawing/2014/main" val="10002"/>
                  </a:ext>
                </a:extLst>
              </a:tr>
              <a:tr h="1959428">
                <a:tc>
                  <a:txBody>
                    <a:bodyPr/>
                    <a:lstStyle/>
                    <a:p>
                      <a:r>
                        <a:rPr kumimoji="1" lang="ja-JP" altLang="en-US" sz="1000" dirty="0" smtClean="0"/>
                        <a:t>④ミナミ周辺での周遊・回遊性の向上</a:t>
                      </a:r>
                    </a:p>
                    <a:p>
                      <a:endParaRPr kumimoji="1" lang="ja-JP" altLang="en-US" sz="1000" dirty="0" smtClean="0"/>
                    </a:p>
                  </a:txBody>
                  <a:tcPr marL="45720" marR="45720" anchor="ct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extLst>
                  <a:ext uri="{0D108BD9-81ED-4DB2-BD59-A6C34878D82A}">
                    <a16:rowId xmlns="" xmlns:a16="http://schemas.microsoft.com/office/drawing/2014/main" val="10003"/>
                  </a:ext>
                </a:extLst>
              </a:tr>
            </a:tbl>
          </a:graphicData>
        </a:graphic>
      </p:graphicFrame>
      <p:sp>
        <p:nvSpPr>
          <p:cNvPr id="7" name="スライド番号プレースホルダ 6"/>
          <p:cNvSpPr>
            <a:spLocks noGrp="1"/>
          </p:cNvSpPr>
          <p:nvPr>
            <p:ph type="sldNum" sz="quarter" idx="12"/>
          </p:nvPr>
        </p:nvSpPr>
        <p:spPr/>
        <p:txBody>
          <a:bodyPr/>
          <a:lstStyle/>
          <a:p>
            <a:fld id="{37EF5067-3AB7-4642-9103-42CBD40CC6D9}" type="slidenum">
              <a:rPr kumimoji="1" lang="ja-JP" altLang="en-US" smtClean="0"/>
              <a:pPr/>
              <a:t>32</a:t>
            </a:fld>
            <a:endParaRPr kumimoji="1" lang="ja-JP" altLang="en-US" dirty="0"/>
          </a:p>
        </p:txBody>
      </p:sp>
      <p:cxnSp>
        <p:nvCxnSpPr>
          <p:cNvPr id="5" name="直線矢印コネクタ 4"/>
          <p:cNvCxnSpPr/>
          <p:nvPr/>
        </p:nvCxnSpPr>
        <p:spPr>
          <a:xfrm>
            <a:off x="8239125" y="2435841"/>
            <a:ext cx="2520000" cy="0"/>
          </a:xfrm>
          <a:prstGeom prst="straightConnector1">
            <a:avLst/>
          </a:prstGeom>
          <a:ln w="25400">
            <a:solidFill>
              <a:srgbClr val="FF0000"/>
            </a:solidFill>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3732260" y="3372374"/>
            <a:ext cx="7020000" cy="0"/>
          </a:xfrm>
          <a:prstGeom prst="straightConnector1">
            <a:avLst/>
          </a:prstGeom>
          <a:ln w="25400">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6145802" y="4253304"/>
            <a:ext cx="4608000" cy="0"/>
          </a:xfrm>
          <a:prstGeom prst="straightConnector1">
            <a:avLst/>
          </a:prstGeom>
          <a:ln w="25400">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3760325" y="4253304"/>
            <a:ext cx="864000" cy="0"/>
          </a:xfrm>
          <a:prstGeom prst="straightConnector1">
            <a:avLst/>
          </a:prstGeom>
          <a:ln w="25400">
            <a:prstDash val="sysDot"/>
            <a:headEnd type="none" w="lg" len="lg"/>
            <a:tailEnd type="none"/>
          </a:ln>
        </p:spPr>
        <p:style>
          <a:lnRef idx="1">
            <a:schemeClr val="accent1"/>
          </a:lnRef>
          <a:fillRef idx="0">
            <a:schemeClr val="accent1"/>
          </a:fillRef>
          <a:effectRef idx="0">
            <a:schemeClr val="accent1"/>
          </a:effectRef>
          <a:fontRef idx="minor">
            <a:schemeClr val="tx1"/>
          </a:fontRef>
        </p:style>
      </p:cxnSp>
      <p:grpSp>
        <p:nvGrpSpPr>
          <p:cNvPr id="3" name="グループ化 2"/>
          <p:cNvGrpSpPr/>
          <p:nvPr/>
        </p:nvGrpSpPr>
        <p:grpSpPr>
          <a:xfrm>
            <a:off x="8103070" y="2198540"/>
            <a:ext cx="153921" cy="584517"/>
            <a:chOff x="6565311" y="4824412"/>
            <a:chExt cx="153921" cy="584517"/>
          </a:xfrm>
        </p:grpSpPr>
        <p:sp>
          <p:nvSpPr>
            <p:cNvPr id="13" name="フリーフォーム 12"/>
            <p:cNvSpPr/>
            <p:nvPr/>
          </p:nvSpPr>
          <p:spPr>
            <a:xfrm>
              <a:off x="6565311" y="4824412"/>
              <a:ext cx="81873" cy="584517"/>
            </a:xfrm>
            <a:custGeom>
              <a:avLst/>
              <a:gdLst>
                <a:gd name="connsiteX0" fmla="*/ 62265 w 87602"/>
                <a:gd name="connsiteY0" fmla="*/ 0 h 368300"/>
                <a:gd name="connsiteX1" fmla="*/ 84490 w 87602"/>
                <a:gd name="connsiteY1" fmla="*/ 133350 h 368300"/>
                <a:gd name="connsiteX2" fmla="*/ 1940 w 87602"/>
                <a:gd name="connsiteY2" fmla="*/ 244475 h 368300"/>
                <a:gd name="connsiteX3" fmla="*/ 24165 w 87602"/>
                <a:gd name="connsiteY3" fmla="*/ 368300 h 368300"/>
                <a:gd name="connsiteX4" fmla="*/ 24165 w 87602"/>
                <a:gd name="connsiteY4" fmla="*/ 368300 h 368300"/>
                <a:gd name="connsiteX0" fmla="*/ 63036 w 88373"/>
                <a:gd name="connsiteY0" fmla="*/ 0 h 377472"/>
                <a:gd name="connsiteX1" fmla="*/ 85261 w 88373"/>
                <a:gd name="connsiteY1" fmla="*/ 133350 h 377472"/>
                <a:gd name="connsiteX2" fmla="*/ 2711 w 88373"/>
                <a:gd name="connsiteY2" fmla="*/ 244475 h 377472"/>
                <a:gd name="connsiteX3" fmla="*/ 24936 w 88373"/>
                <a:gd name="connsiteY3" fmla="*/ 368300 h 377472"/>
                <a:gd name="connsiteX4" fmla="*/ 74788 w 88373"/>
                <a:gd name="connsiteY4" fmla="*/ 368300 h 377472"/>
                <a:gd name="connsiteX0" fmla="*/ 63036 w 88373"/>
                <a:gd name="connsiteY0" fmla="*/ 0 h 368300"/>
                <a:gd name="connsiteX1" fmla="*/ 85261 w 88373"/>
                <a:gd name="connsiteY1" fmla="*/ 133350 h 368300"/>
                <a:gd name="connsiteX2" fmla="*/ 2711 w 88373"/>
                <a:gd name="connsiteY2" fmla="*/ 244475 h 368300"/>
                <a:gd name="connsiteX3" fmla="*/ 24936 w 88373"/>
                <a:gd name="connsiteY3" fmla="*/ 368300 h 368300"/>
                <a:gd name="connsiteX0" fmla="*/ 60362 w 85699"/>
                <a:gd name="connsiteY0" fmla="*/ 0 h 374401"/>
                <a:gd name="connsiteX1" fmla="*/ 82587 w 85699"/>
                <a:gd name="connsiteY1" fmla="*/ 133350 h 374401"/>
                <a:gd name="connsiteX2" fmla="*/ 37 w 85699"/>
                <a:gd name="connsiteY2" fmla="*/ 244475 h 374401"/>
                <a:gd name="connsiteX3" fmla="*/ 72114 w 85699"/>
                <a:gd name="connsiteY3" fmla="*/ 374401 h 374401"/>
                <a:gd name="connsiteX0" fmla="*/ 39015 w 62983"/>
                <a:gd name="connsiteY0" fmla="*/ 0 h 374401"/>
                <a:gd name="connsiteX1" fmla="*/ 61240 w 62983"/>
                <a:gd name="connsiteY1" fmla="*/ 133350 h 374401"/>
                <a:gd name="connsiteX2" fmla="*/ 55 w 62983"/>
                <a:gd name="connsiteY2" fmla="*/ 244475 h 374401"/>
                <a:gd name="connsiteX3" fmla="*/ 50767 w 62983"/>
                <a:gd name="connsiteY3" fmla="*/ 374401 h 374401"/>
                <a:gd name="connsiteX0" fmla="*/ 38966 w 62934"/>
                <a:gd name="connsiteY0" fmla="*/ 0 h 368300"/>
                <a:gd name="connsiteX1" fmla="*/ 61191 w 62934"/>
                <a:gd name="connsiteY1" fmla="*/ 133350 h 368300"/>
                <a:gd name="connsiteX2" fmla="*/ 6 w 62934"/>
                <a:gd name="connsiteY2" fmla="*/ 244475 h 368300"/>
                <a:gd name="connsiteX3" fmla="*/ 57839 w 62934"/>
                <a:gd name="connsiteY3" fmla="*/ 368300 h 368300"/>
                <a:gd name="connsiteX0" fmla="*/ 6918 w 61215"/>
                <a:gd name="connsiteY0" fmla="*/ 0 h 374401"/>
                <a:gd name="connsiteX1" fmla="*/ 61191 w 61215"/>
                <a:gd name="connsiteY1" fmla="*/ 139451 h 374401"/>
                <a:gd name="connsiteX2" fmla="*/ 6 w 61215"/>
                <a:gd name="connsiteY2" fmla="*/ 250576 h 374401"/>
                <a:gd name="connsiteX3" fmla="*/ 57839 w 61215"/>
                <a:gd name="connsiteY3" fmla="*/ 374401 h 374401"/>
                <a:gd name="connsiteX0" fmla="*/ 6918 w 61215"/>
                <a:gd name="connsiteY0" fmla="*/ 0 h 374401"/>
                <a:gd name="connsiteX1" fmla="*/ 61191 w 61215"/>
                <a:gd name="connsiteY1" fmla="*/ 127249 h 374401"/>
                <a:gd name="connsiteX2" fmla="*/ 6 w 61215"/>
                <a:gd name="connsiteY2" fmla="*/ 250576 h 374401"/>
                <a:gd name="connsiteX3" fmla="*/ 57839 w 61215"/>
                <a:gd name="connsiteY3" fmla="*/ 374401 h 374401"/>
              </a:gdLst>
              <a:ahLst/>
              <a:cxnLst>
                <a:cxn ang="0">
                  <a:pos x="connsiteX0" y="connsiteY0"/>
                </a:cxn>
                <a:cxn ang="0">
                  <a:pos x="connsiteX1" y="connsiteY1"/>
                </a:cxn>
                <a:cxn ang="0">
                  <a:pos x="connsiteX2" y="connsiteY2"/>
                </a:cxn>
                <a:cxn ang="0">
                  <a:pos x="connsiteX3" y="connsiteY3"/>
                </a:cxn>
              </a:cxnLst>
              <a:rect l="l" t="t" r="r" b="b"/>
              <a:pathLst>
                <a:path w="61215" h="374401">
                  <a:moveTo>
                    <a:pt x="6918" y="0"/>
                  </a:moveTo>
                  <a:cubicBezTo>
                    <a:pt x="23057" y="46302"/>
                    <a:pt x="62343" y="85486"/>
                    <a:pt x="61191" y="127249"/>
                  </a:cubicBezTo>
                  <a:cubicBezTo>
                    <a:pt x="60039" y="169012"/>
                    <a:pt x="565" y="209384"/>
                    <a:pt x="6" y="250576"/>
                  </a:cubicBezTo>
                  <a:cubicBezTo>
                    <a:pt x="-553" y="291768"/>
                    <a:pt x="45826" y="353764"/>
                    <a:pt x="57839" y="374401"/>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14"/>
            <p:cNvSpPr/>
            <p:nvPr/>
          </p:nvSpPr>
          <p:spPr>
            <a:xfrm>
              <a:off x="6637359" y="4824412"/>
              <a:ext cx="81873" cy="584517"/>
            </a:xfrm>
            <a:custGeom>
              <a:avLst/>
              <a:gdLst>
                <a:gd name="connsiteX0" fmla="*/ 62265 w 87602"/>
                <a:gd name="connsiteY0" fmla="*/ 0 h 368300"/>
                <a:gd name="connsiteX1" fmla="*/ 84490 w 87602"/>
                <a:gd name="connsiteY1" fmla="*/ 133350 h 368300"/>
                <a:gd name="connsiteX2" fmla="*/ 1940 w 87602"/>
                <a:gd name="connsiteY2" fmla="*/ 244475 h 368300"/>
                <a:gd name="connsiteX3" fmla="*/ 24165 w 87602"/>
                <a:gd name="connsiteY3" fmla="*/ 368300 h 368300"/>
                <a:gd name="connsiteX4" fmla="*/ 24165 w 87602"/>
                <a:gd name="connsiteY4" fmla="*/ 368300 h 368300"/>
                <a:gd name="connsiteX0" fmla="*/ 63036 w 88373"/>
                <a:gd name="connsiteY0" fmla="*/ 0 h 377472"/>
                <a:gd name="connsiteX1" fmla="*/ 85261 w 88373"/>
                <a:gd name="connsiteY1" fmla="*/ 133350 h 377472"/>
                <a:gd name="connsiteX2" fmla="*/ 2711 w 88373"/>
                <a:gd name="connsiteY2" fmla="*/ 244475 h 377472"/>
                <a:gd name="connsiteX3" fmla="*/ 24936 w 88373"/>
                <a:gd name="connsiteY3" fmla="*/ 368300 h 377472"/>
                <a:gd name="connsiteX4" fmla="*/ 74788 w 88373"/>
                <a:gd name="connsiteY4" fmla="*/ 368300 h 377472"/>
                <a:gd name="connsiteX0" fmla="*/ 63036 w 88373"/>
                <a:gd name="connsiteY0" fmla="*/ 0 h 368300"/>
                <a:gd name="connsiteX1" fmla="*/ 85261 w 88373"/>
                <a:gd name="connsiteY1" fmla="*/ 133350 h 368300"/>
                <a:gd name="connsiteX2" fmla="*/ 2711 w 88373"/>
                <a:gd name="connsiteY2" fmla="*/ 244475 h 368300"/>
                <a:gd name="connsiteX3" fmla="*/ 24936 w 88373"/>
                <a:gd name="connsiteY3" fmla="*/ 368300 h 368300"/>
                <a:gd name="connsiteX0" fmla="*/ 60362 w 85699"/>
                <a:gd name="connsiteY0" fmla="*/ 0 h 374401"/>
                <a:gd name="connsiteX1" fmla="*/ 82587 w 85699"/>
                <a:gd name="connsiteY1" fmla="*/ 133350 h 374401"/>
                <a:gd name="connsiteX2" fmla="*/ 37 w 85699"/>
                <a:gd name="connsiteY2" fmla="*/ 244475 h 374401"/>
                <a:gd name="connsiteX3" fmla="*/ 72114 w 85699"/>
                <a:gd name="connsiteY3" fmla="*/ 374401 h 374401"/>
                <a:gd name="connsiteX0" fmla="*/ 39015 w 62983"/>
                <a:gd name="connsiteY0" fmla="*/ 0 h 374401"/>
                <a:gd name="connsiteX1" fmla="*/ 61240 w 62983"/>
                <a:gd name="connsiteY1" fmla="*/ 133350 h 374401"/>
                <a:gd name="connsiteX2" fmla="*/ 55 w 62983"/>
                <a:gd name="connsiteY2" fmla="*/ 244475 h 374401"/>
                <a:gd name="connsiteX3" fmla="*/ 50767 w 62983"/>
                <a:gd name="connsiteY3" fmla="*/ 374401 h 374401"/>
                <a:gd name="connsiteX0" fmla="*/ 38966 w 62934"/>
                <a:gd name="connsiteY0" fmla="*/ 0 h 368300"/>
                <a:gd name="connsiteX1" fmla="*/ 61191 w 62934"/>
                <a:gd name="connsiteY1" fmla="*/ 133350 h 368300"/>
                <a:gd name="connsiteX2" fmla="*/ 6 w 62934"/>
                <a:gd name="connsiteY2" fmla="*/ 244475 h 368300"/>
                <a:gd name="connsiteX3" fmla="*/ 57839 w 62934"/>
                <a:gd name="connsiteY3" fmla="*/ 368300 h 368300"/>
                <a:gd name="connsiteX0" fmla="*/ 6918 w 61215"/>
                <a:gd name="connsiteY0" fmla="*/ 0 h 374401"/>
                <a:gd name="connsiteX1" fmla="*/ 61191 w 61215"/>
                <a:gd name="connsiteY1" fmla="*/ 139451 h 374401"/>
                <a:gd name="connsiteX2" fmla="*/ 6 w 61215"/>
                <a:gd name="connsiteY2" fmla="*/ 250576 h 374401"/>
                <a:gd name="connsiteX3" fmla="*/ 57839 w 61215"/>
                <a:gd name="connsiteY3" fmla="*/ 374401 h 374401"/>
                <a:gd name="connsiteX0" fmla="*/ 6918 w 61215"/>
                <a:gd name="connsiteY0" fmla="*/ 0 h 374401"/>
                <a:gd name="connsiteX1" fmla="*/ 61191 w 61215"/>
                <a:gd name="connsiteY1" fmla="*/ 127249 h 374401"/>
                <a:gd name="connsiteX2" fmla="*/ 6 w 61215"/>
                <a:gd name="connsiteY2" fmla="*/ 250576 h 374401"/>
                <a:gd name="connsiteX3" fmla="*/ 57839 w 61215"/>
                <a:gd name="connsiteY3" fmla="*/ 374401 h 374401"/>
              </a:gdLst>
              <a:ahLst/>
              <a:cxnLst>
                <a:cxn ang="0">
                  <a:pos x="connsiteX0" y="connsiteY0"/>
                </a:cxn>
                <a:cxn ang="0">
                  <a:pos x="connsiteX1" y="connsiteY1"/>
                </a:cxn>
                <a:cxn ang="0">
                  <a:pos x="connsiteX2" y="connsiteY2"/>
                </a:cxn>
                <a:cxn ang="0">
                  <a:pos x="connsiteX3" y="connsiteY3"/>
                </a:cxn>
              </a:cxnLst>
              <a:rect l="l" t="t" r="r" b="b"/>
              <a:pathLst>
                <a:path w="61215" h="374401">
                  <a:moveTo>
                    <a:pt x="6918" y="0"/>
                  </a:moveTo>
                  <a:cubicBezTo>
                    <a:pt x="23057" y="46302"/>
                    <a:pt x="62343" y="85486"/>
                    <a:pt x="61191" y="127249"/>
                  </a:cubicBezTo>
                  <a:cubicBezTo>
                    <a:pt x="60039" y="169012"/>
                    <a:pt x="565" y="209384"/>
                    <a:pt x="6" y="250576"/>
                  </a:cubicBezTo>
                  <a:cubicBezTo>
                    <a:pt x="-553" y="291768"/>
                    <a:pt x="45826" y="353764"/>
                    <a:pt x="57839" y="374401"/>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テキスト ボックス 17"/>
          <p:cNvSpPr txBox="1"/>
          <p:nvPr/>
        </p:nvSpPr>
        <p:spPr>
          <a:xfrm>
            <a:off x="4363994" y="1944039"/>
            <a:ext cx="1251470" cy="400110"/>
          </a:xfrm>
          <a:prstGeom prst="rect">
            <a:avLst/>
          </a:prstGeom>
          <a:noFill/>
        </p:spPr>
        <p:txBody>
          <a:bodyPr wrap="square" rtlCol="0">
            <a:spAutoFit/>
          </a:bodyPr>
          <a:lstStyle/>
          <a:p>
            <a:r>
              <a:rPr lang="ja-JP" altLang="en-US" sz="1000" i="1" u="sng" dirty="0" smtClean="0">
                <a:solidFill>
                  <a:srgbClr val="0000CC"/>
                </a:solidFill>
                <a:latin typeface="ＭＳ Ｐ明朝" panose="02020600040205080304" pitchFamily="18" charset="-128"/>
                <a:ea typeface="ＭＳ Ｐ明朝" panose="02020600040205080304" pitchFamily="18" charset="-128"/>
              </a:rPr>
              <a:t>なんば駅前広場空間利用検討会設置</a:t>
            </a:r>
            <a:endParaRPr kumimoji="1" lang="ja-JP" altLang="en-US" sz="1000" i="1" u="sng" dirty="0">
              <a:solidFill>
                <a:srgbClr val="0000CC"/>
              </a:solidFill>
              <a:latin typeface="ＭＳ Ｐ明朝" panose="02020600040205080304" pitchFamily="18" charset="-128"/>
              <a:ea typeface="ＭＳ Ｐ明朝" panose="02020600040205080304" pitchFamily="18" charset="-128"/>
            </a:endParaRPr>
          </a:p>
        </p:txBody>
      </p:sp>
      <p:sp>
        <p:nvSpPr>
          <p:cNvPr id="19" name="テキスト ボックス 18"/>
          <p:cNvSpPr txBox="1"/>
          <p:nvPr/>
        </p:nvSpPr>
        <p:spPr>
          <a:xfrm>
            <a:off x="6409553" y="2035358"/>
            <a:ext cx="2257195" cy="400110"/>
          </a:xfrm>
          <a:prstGeom prst="rect">
            <a:avLst/>
          </a:prstGeom>
          <a:noFill/>
        </p:spPr>
        <p:txBody>
          <a:bodyPr wrap="square" rtlCol="0">
            <a:spAutoFit/>
          </a:bodyPr>
          <a:lstStyle/>
          <a:p>
            <a:r>
              <a:rPr lang="ja-JP" altLang="en-US" sz="1000" i="1" dirty="0">
                <a:solidFill>
                  <a:srgbClr val="FF0000"/>
                </a:solidFill>
                <a:latin typeface="ＭＳ Ｐ明朝" panose="02020600040205080304" pitchFamily="18" charset="-128"/>
                <a:ea typeface="ＭＳ Ｐ明朝" panose="02020600040205080304" pitchFamily="18" charset="-128"/>
              </a:rPr>
              <a:t>なんば駅前空間の広場化及び駅周辺道路空間の再編に向けた設計</a:t>
            </a:r>
            <a:r>
              <a:rPr kumimoji="1" lang="ja-JP" altLang="en-US" sz="1000" i="1" dirty="0" smtClean="0">
                <a:solidFill>
                  <a:srgbClr val="FF0000"/>
                </a:solidFill>
                <a:latin typeface="ＭＳ Ｐ明朝" panose="02020600040205080304" pitchFamily="18" charset="-128"/>
                <a:ea typeface="ＭＳ Ｐ明朝" panose="02020600040205080304" pitchFamily="18" charset="-128"/>
              </a:rPr>
              <a:t>・工事</a:t>
            </a:r>
            <a:endParaRPr kumimoji="1" lang="ja-JP" altLang="en-US" sz="1000" i="1" dirty="0">
              <a:solidFill>
                <a:srgbClr val="FF0000"/>
              </a:solidFill>
              <a:latin typeface="ＭＳ Ｐ明朝" panose="02020600040205080304" pitchFamily="18" charset="-128"/>
              <a:ea typeface="ＭＳ Ｐ明朝" panose="02020600040205080304" pitchFamily="18" charset="-128"/>
            </a:endParaRPr>
          </a:p>
        </p:txBody>
      </p:sp>
      <p:sp>
        <p:nvSpPr>
          <p:cNvPr id="22" name="テキスト ボックス 21"/>
          <p:cNvSpPr txBox="1"/>
          <p:nvPr/>
        </p:nvSpPr>
        <p:spPr>
          <a:xfrm>
            <a:off x="5893474" y="3119332"/>
            <a:ext cx="3817071" cy="246221"/>
          </a:xfrm>
          <a:prstGeom prst="rect">
            <a:avLst/>
          </a:prstGeom>
          <a:noFill/>
        </p:spPr>
        <p:txBody>
          <a:bodyPr wrap="none" rtlCol="0">
            <a:spAutoFit/>
          </a:bodyPr>
          <a:lstStyle/>
          <a:p>
            <a:r>
              <a:rPr kumimoji="1" lang="ja-JP" altLang="en-US" sz="1000" dirty="0" smtClean="0">
                <a:latin typeface="ＭＳ Ｐ明朝" panose="02020600040205080304" pitchFamily="18" charset="-128"/>
                <a:ea typeface="ＭＳ Ｐ明朝" panose="02020600040205080304" pitchFamily="18" charset="-128"/>
              </a:rPr>
              <a:t>地域と事業者が協議する取組により良好な環境形成、地域の活性化</a:t>
            </a:r>
            <a:endParaRPr kumimoji="1" lang="ja-JP" altLang="en-US" sz="1000" dirty="0">
              <a:latin typeface="ＭＳ Ｐ明朝" panose="02020600040205080304" pitchFamily="18" charset="-128"/>
              <a:ea typeface="ＭＳ Ｐ明朝" panose="02020600040205080304" pitchFamily="18" charset="-128"/>
            </a:endParaRPr>
          </a:p>
        </p:txBody>
      </p:sp>
      <p:sp>
        <p:nvSpPr>
          <p:cNvPr id="23" name="テキスト ボックス 22"/>
          <p:cNvSpPr txBox="1"/>
          <p:nvPr/>
        </p:nvSpPr>
        <p:spPr>
          <a:xfrm>
            <a:off x="7172992" y="4022288"/>
            <a:ext cx="3172663" cy="246221"/>
          </a:xfrm>
          <a:prstGeom prst="rect">
            <a:avLst/>
          </a:prstGeom>
          <a:noFill/>
        </p:spPr>
        <p:txBody>
          <a:bodyPr wrap="none" rtlCol="0">
            <a:spAutoFit/>
          </a:bodyPr>
          <a:lstStyle/>
          <a:p>
            <a:r>
              <a:rPr kumimoji="1" lang="ja-JP" altLang="en-US" sz="1000" dirty="0" smtClean="0">
                <a:latin typeface="ＭＳ Ｐ明朝" panose="02020600040205080304" pitchFamily="18" charset="-128"/>
                <a:ea typeface="ＭＳ Ｐ明朝" panose="02020600040205080304" pitchFamily="18" charset="-128"/>
              </a:rPr>
              <a:t>誰もが安心して繁華街を訪れ、楽しむことのできるまちへ</a:t>
            </a:r>
            <a:endParaRPr kumimoji="1" lang="ja-JP" altLang="en-US" sz="1000" dirty="0">
              <a:latin typeface="ＭＳ Ｐ明朝" panose="02020600040205080304" pitchFamily="18" charset="-128"/>
              <a:ea typeface="ＭＳ Ｐ明朝" panose="02020600040205080304" pitchFamily="18" charset="-128"/>
            </a:endParaRPr>
          </a:p>
        </p:txBody>
      </p:sp>
      <p:sp>
        <p:nvSpPr>
          <p:cNvPr id="25" name="テキスト ボックス 24"/>
          <p:cNvSpPr txBox="1"/>
          <p:nvPr/>
        </p:nvSpPr>
        <p:spPr>
          <a:xfrm>
            <a:off x="3991846" y="3817521"/>
            <a:ext cx="1562756" cy="400110"/>
          </a:xfrm>
          <a:prstGeom prst="rect">
            <a:avLst/>
          </a:prstGeom>
          <a:noFill/>
        </p:spPr>
        <p:txBody>
          <a:bodyPr wrap="square" rtlCol="0">
            <a:spAutoFit/>
          </a:bodyPr>
          <a:lstStyle/>
          <a:p>
            <a:r>
              <a:rPr lang="ja-JP" altLang="en-US" sz="1000" i="1" u="sng" dirty="0" smtClean="0">
                <a:solidFill>
                  <a:srgbClr val="0000CC"/>
                </a:solidFill>
                <a:latin typeface="ＭＳ Ｐ明朝" panose="02020600040205080304" pitchFamily="18" charset="-128"/>
                <a:ea typeface="ＭＳ Ｐ明朝" panose="02020600040205080304" pitchFamily="18" charset="-128"/>
              </a:rPr>
              <a:t>「客引き行為等の適正化に関する条例」施行</a:t>
            </a:r>
            <a:endParaRPr kumimoji="1" lang="ja-JP" altLang="en-US" sz="1000" i="1" u="sng" dirty="0">
              <a:solidFill>
                <a:srgbClr val="0000CC"/>
              </a:solidFill>
              <a:latin typeface="ＭＳ Ｐ明朝" panose="02020600040205080304" pitchFamily="18" charset="-128"/>
              <a:ea typeface="ＭＳ Ｐ明朝" panose="02020600040205080304" pitchFamily="18" charset="-128"/>
            </a:endParaRPr>
          </a:p>
        </p:txBody>
      </p:sp>
      <p:sp>
        <p:nvSpPr>
          <p:cNvPr id="26" name="テキスト ボックス 25"/>
          <p:cNvSpPr txBox="1"/>
          <p:nvPr/>
        </p:nvSpPr>
        <p:spPr>
          <a:xfrm>
            <a:off x="5646879" y="3824549"/>
            <a:ext cx="1811819" cy="400110"/>
          </a:xfrm>
          <a:prstGeom prst="rect">
            <a:avLst/>
          </a:prstGeom>
          <a:noFill/>
        </p:spPr>
        <p:txBody>
          <a:bodyPr wrap="square" rtlCol="0">
            <a:spAutoFit/>
          </a:bodyPr>
          <a:lstStyle/>
          <a:p>
            <a:r>
              <a:rPr kumimoji="1" lang="ja-JP" altLang="en-US" sz="1000" i="1" u="sng" dirty="0" smtClean="0">
                <a:solidFill>
                  <a:srgbClr val="0000CC"/>
                </a:solidFill>
                <a:latin typeface="ＭＳ Ｐ明朝" panose="02020600040205080304" pitchFamily="18" charset="-128"/>
                <a:ea typeface="ＭＳ Ｐ明朝" panose="02020600040205080304" pitchFamily="18" charset="-128"/>
              </a:rPr>
              <a:t>条例改正（店舗への立入調査、店舗名称等の公表等）</a:t>
            </a:r>
            <a:endParaRPr kumimoji="1" lang="ja-JP" altLang="en-US" sz="1000" i="1" u="sng" dirty="0">
              <a:solidFill>
                <a:srgbClr val="0000CC"/>
              </a:solidFill>
              <a:latin typeface="ＭＳ Ｐ明朝" panose="02020600040205080304" pitchFamily="18" charset="-128"/>
              <a:ea typeface="ＭＳ Ｐ明朝" panose="02020600040205080304" pitchFamily="18" charset="-128"/>
            </a:endParaRPr>
          </a:p>
        </p:txBody>
      </p:sp>
      <p:sp>
        <p:nvSpPr>
          <p:cNvPr id="32" name="テキスト ボックス 31"/>
          <p:cNvSpPr txBox="1"/>
          <p:nvPr/>
        </p:nvSpPr>
        <p:spPr>
          <a:xfrm>
            <a:off x="1143051" y="498158"/>
            <a:ext cx="3563796" cy="338554"/>
          </a:xfrm>
          <a:prstGeom prst="rect">
            <a:avLst/>
          </a:prstGeom>
          <a:noFill/>
        </p:spPr>
        <p:txBody>
          <a:bodyPr wrap="none" rtlCol="0">
            <a:spAutoFit/>
          </a:bodyPr>
          <a:lstStyle/>
          <a:p>
            <a:pPr lvl="0"/>
            <a:r>
              <a:rPr lang="ja-JP" altLang="en-US" sz="1600" dirty="0"/>
              <a:t>○</a:t>
            </a:r>
            <a:r>
              <a:rPr lang="ja-JP" altLang="en-US" sz="1600" dirty="0" smtClean="0"/>
              <a:t>取組み状況及び今後のスケジュール</a:t>
            </a:r>
            <a:endParaRPr lang="en-US" altLang="ja-JP" sz="1600" dirty="0"/>
          </a:p>
        </p:txBody>
      </p:sp>
      <p:grpSp>
        <p:nvGrpSpPr>
          <p:cNvPr id="33" name="グループ化 32"/>
          <p:cNvGrpSpPr/>
          <p:nvPr/>
        </p:nvGrpSpPr>
        <p:grpSpPr>
          <a:xfrm>
            <a:off x="4882148" y="409610"/>
            <a:ext cx="7279465" cy="516139"/>
            <a:chOff x="4882148" y="409610"/>
            <a:chExt cx="7279465" cy="516139"/>
          </a:xfrm>
        </p:grpSpPr>
        <p:cxnSp>
          <p:nvCxnSpPr>
            <p:cNvPr id="34" name="直線コネクタ 33"/>
            <p:cNvCxnSpPr/>
            <p:nvPr/>
          </p:nvCxnSpPr>
          <p:spPr>
            <a:xfrm>
              <a:off x="5488983" y="685800"/>
              <a:ext cx="432000"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5871354" y="409610"/>
              <a:ext cx="992579" cy="507831"/>
            </a:xfrm>
            <a:prstGeom prst="rect">
              <a:avLst/>
            </a:prstGeom>
            <a:noFill/>
          </p:spPr>
          <p:txBody>
            <a:bodyPr wrap="none" rtlCol="0">
              <a:spAutoFit/>
            </a:bodyPr>
            <a:lstStyle/>
            <a:p>
              <a:r>
                <a:rPr lang="ja-JP" altLang="en-US" sz="900" dirty="0" smtClean="0"/>
                <a:t>調査</a:t>
              </a:r>
              <a:endParaRPr lang="en-US" altLang="ja-JP" sz="900" dirty="0" smtClean="0"/>
            </a:p>
            <a:p>
              <a:r>
                <a:rPr lang="ja-JP" altLang="en-US" sz="900" dirty="0" smtClean="0"/>
                <a:t>（～制度設計</a:t>
              </a:r>
              <a:endParaRPr lang="en-US" altLang="ja-JP" sz="900" dirty="0" smtClean="0"/>
            </a:p>
            <a:p>
              <a:r>
                <a:rPr lang="ja-JP" altLang="en-US" sz="900" dirty="0" smtClean="0"/>
                <a:t>・事業者</a:t>
              </a:r>
              <a:r>
                <a:rPr lang="ja-JP" altLang="en-US" sz="900" dirty="0"/>
                <a:t>選定</a:t>
              </a:r>
              <a:r>
                <a:rPr lang="ja-JP" altLang="en-US" sz="900" dirty="0" smtClean="0"/>
                <a:t>等）</a:t>
              </a:r>
              <a:endParaRPr lang="ja-JP" altLang="en-US" sz="900" dirty="0"/>
            </a:p>
          </p:txBody>
        </p:sp>
        <p:cxnSp>
          <p:nvCxnSpPr>
            <p:cNvPr id="36" name="直線コネクタ 35"/>
            <p:cNvCxnSpPr/>
            <p:nvPr/>
          </p:nvCxnSpPr>
          <p:spPr>
            <a:xfrm>
              <a:off x="6805520" y="680729"/>
              <a:ext cx="43200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7264006" y="417918"/>
              <a:ext cx="1050288" cy="507831"/>
            </a:xfrm>
            <a:prstGeom prst="rect">
              <a:avLst/>
            </a:prstGeom>
            <a:noFill/>
          </p:spPr>
          <p:txBody>
            <a:bodyPr wrap="none" rtlCol="0">
              <a:spAutoFit/>
            </a:bodyPr>
            <a:lstStyle/>
            <a:p>
              <a:r>
                <a:rPr lang="ja-JP" altLang="en-US" sz="900" dirty="0" smtClean="0"/>
                <a:t>実施</a:t>
              </a:r>
              <a:endParaRPr lang="en-US" altLang="ja-JP" sz="900" dirty="0" smtClean="0"/>
            </a:p>
            <a:p>
              <a:r>
                <a:rPr lang="ja-JP" altLang="en-US" sz="900" dirty="0" smtClean="0"/>
                <a:t>（制度創設～適用</a:t>
              </a:r>
              <a:endParaRPr lang="en-US" altLang="ja-JP" sz="900" dirty="0" smtClean="0"/>
            </a:p>
            <a:p>
              <a:r>
                <a:rPr lang="ja-JP" altLang="en-US" sz="900" dirty="0" smtClean="0"/>
                <a:t>・着工～竣工）</a:t>
              </a:r>
              <a:endParaRPr kumimoji="1" lang="ja-JP" altLang="en-US" sz="900" dirty="0"/>
            </a:p>
          </p:txBody>
        </p:sp>
        <p:cxnSp>
          <p:nvCxnSpPr>
            <p:cNvPr id="38" name="直線コネクタ 37"/>
            <p:cNvCxnSpPr/>
            <p:nvPr/>
          </p:nvCxnSpPr>
          <p:spPr>
            <a:xfrm>
              <a:off x="8376057" y="664285"/>
              <a:ext cx="540000" cy="0"/>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8898043" y="414174"/>
              <a:ext cx="934871" cy="507831"/>
            </a:xfrm>
            <a:prstGeom prst="rect">
              <a:avLst/>
            </a:prstGeom>
            <a:noFill/>
          </p:spPr>
          <p:txBody>
            <a:bodyPr wrap="none" rtlCol="0">
              <a:spAutoFit/>
            </a:bodyPr>
            <a:lstStyle/>
            <a:p>
              <a:r>
                <a:rPr lang="ja-JP" altLang="en-US" sz="900" dirty="0" smtClean="0"/>
                <a:t>成果</a:t>
              </a:r>
              <a:endParaRPr lang="en-US" altLang="ja-JP" sz="900" dirty="0" smtClean="0"/>
            </a:p>
            <a:p>
              <a:r>
                <a:rPr kumimoji="1" lang="ja-JP" altLang="en-US" sz="900" dirty="0" smtClean="0"/>
                <a:t>（制度適用開始</a:t>
              </a:r>
              <a:endParaRPr kumimoji="1" lang="en-US" altLang="ja-JP" sz="900" dirty="0" smtClean="0"/>
            </a:p>
            <a:p>
              <a:r>
                <a:rPr kumimoji="1" lang="ja-JP" altLang="en-US" sz="900" dirty="0" smtClean="0"/>
                <a:t>・供用開始～）</a:t>
              </a:r>
              <a:endParaRPr kumimoji="1" lang="ja-JP" altLang="en-US" sz="900" dirty="0"/>
            </a:p>
          </p:txBody>
        </p:sp>
        <p:sp>
          <p:nvSpPr>
            <p:cNvPr id="40" name="テキスト ボックス 39"/>
            <p:cNvSpPr txBox="1"/>
            <p:nvPr/>
          </p:nvSpPr>
          <p:spPr>
            <a:xfrm>
              <a:off x="9820908" y="491333"/>
              <a:ext cx="2340705" cy="369332"/>
            </a:xfrm>
            <a:prstGeom prst="rect">
              <a:avLst/>
            </a:prstGeom>
            <a:noFill/>
          </p:spPr>
          <p:txBody>
            <a:bodyPr wrap="none" rtlCol="0">
              <a:spAutoFit/>
            </a:bodyPr>
            <a:lstStyle/>
            <a:p>
              <a:r>
                <a:rPr lang="ja-JP" altLang="en-US" sz="900" i="1" u="sng" dirty="0" smtClean="0">
                  <a:solidFill>
                    <a:srgbClr val="0000CC"/>
                  </a:solidFill>
                </a:rPr>
                <a:t>青字</a:t>
              </a:r>
              <a:r>
                <a:rPr lang="ja-JP" altLang="en-US" sz="900" dirty="0" smtClean="0">
                  <a:solidFill>
                    <a:srgbClr val="0000CC"/>
                  </a:solidFill>
                </a:rPr>
                <a:t>は</a:t>
              </a:r>
              <a:r>
                <a:rPr lang="en-US" altLang="ja-JP" sz="900" dirty="0" smtClean="0">
                  <a:solidFill>
                    <a:srgbClr val="0000CC"/>
                  </a:solidFill>
                </a:rPr>
                <a:t>2014</a:t>
              </a:r>
              <a:r>
                <a:rPr lang="ja-JP" altLang="en-US" sz="900" dirty="0" smtClean="0">
                  <a:solidFill>
                    <a:srgbClr val="0000CC"/>
                  </a:solidFill>
                </a:rPr>
                <a:t>年度以降現時点までの取組項目</a:t>
              </a:r>
              <a:endParaRPr lang="en-US" altLang="ja-JP" sz="900" dirty="0" smtClean="0">
                <a:solidFill>
                  <a:srgbClr val="0000CC"/>
                </a:solidFill>
              </a:endParaRPr>
            </a:p>
            <a:p>
              <a:r>
                <a:rPr kumimoji="1" lang="ja-JP" altLang="en-US" sz="900" i="1" dirty="0" smtClean="0">
                  <a:solidFill>
                    <a:srgbClr val="FF0000"/>
                  </a:solidFill>
                </a:rPr>
                <a:t>赤字</a:t>
              </a:r>
              <a:r>
                <a:rPr kumimoji="1" lang="ja-JP" altLang="en-US" sz="900" dirty="0" smtClean="0">
                  <a:solidFill>
                    <a:srgbClr val="FF0000"/>
                  </a:solidFill>
                </a:rPr>
                <a:t>は</a:t>
              </a:r>
              <a:r>
                <a:rPr lang="ja-JP" altLang="en-US" sz="900" dirty="0">
                  <a:solidFill>
                    <a:srgbClr val="FF0000"/>
                  </a:solidFill>
                </a:rPr>
                <a:t>今後</a:t>
              </a:r>
              <a:r>
                <a:rPr lang="ja-JP" altLang="en-US" sz="900" dirty="0" smtClean="0">
                  <a:solidFill>
                    <a:srgbClr val="FF0000"/>
                  </a:solidFill>
                </a:rPr>
                <a:t>の取組</a:t>
              </a:r>
              <a:r>
                <a:rPr lang="ja-JP" altLang="en-US" sz="900" dirty="0">
                  <a:solidFill>
                    <a:srgbClr val="FF0000"/>
                  </a:solidFill>
                </a:rPr>
                <a:t>項目</a:t>
              </a:r>
              <a:endParaRPr kumimoji="1" lang="ja-JP" altLang="en-US" sz="900" dirty="0">
                <a:solidFill>
                  <a:srgbClr val="FF0000"/>
                </a:solidFill>
              </a:endParaRPr>
            </a:p>
          </p:txBody>
        </p:sp>
        <p:sp>
          <p:nvSpPr>
            <p:cNvPr id="41" name="テキスト ボックス 40"/>
            <p:cNvSpPr txBox="1"/>
            <p:nvPr/>
          </p:nvSpPr>
          <p:spPr>
            <a:xfrm>
              <a:off x="4882149" y="422433"/>
              <a:ext cx="697627" cy="246221"/>
            </a:xfrm>
            <a:prstGeom prst="rect">
              <a:avLst/>
            </a:prstGeom>
            <a:noFill/>
          </p:spPr>
          <p:txBody>
            <a:bodyPr wrap="none" rtlCol="0">
              <a:spAutoFit/>
            </a:bodyPr>
            <a:lstStyle/>
            <a:p>
              <a:r>
                <a:rPr lang="ja-JP" altLang="en-US" sz="1000" dirty="0" smtClean="0"/>
                <a:t>凡例（案）</a:t>
              </a:r>
              <a:endParaRPr kumimoji="1" lang="ja-JP" altLang="en-US" sz="1000" dirty="0"/>
            </a:p>
          </p:txBody>
        </p:sp>
        <p:sp>
          <p:nvSpPr>
            <p:cNvPr id="42" name="角丸四角形 41"/>
            <p:cNvSpPr/>
            <p:nvPr/>
          </p:nvSpPr>
          <p:spPr>
            <a:xfrm>
              <a:off x="4882148" y="458139"/>
              <a:ext cx="7208251" cy="4086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3" name="直線矢印コネクタ 42"/>
          <p:cNvCxnSpPr/>
          <p:nvPr/>
        </p:nvCxnSpPr>
        <p:spPr>
          <a:xfrm>
            <a:off x="6443722" y="2435841"/>
            <a:ext cx="1692000" cy="0"/>
          </a:xfrm>
          <a:prstGeom prst="straightConnector1">
            <a:avLst/>
          </a:prstGeom>
          <a:ln w="25400">
            <a:solidFill>
              <a:srgbClr val="FF0000"/>
            </a:solidFill>
            <a:prstDash val="sysDash"/>
            <a:headEnd type="none" w="lg" len="lg"/>
            <a:tailEnd type="none"/>
          </a:ln>
        </p:spPr>
        <p:style>
          <a:lnRef idx="1">
            <a:schemeClr val="accent1"/>
          </a:lnRef>
          <a:fillRef idx="0">
            <a:schemeClr val="accent1"/>
          </a:fillRef>
          <a:effectRef idx="0">
            <a:schemeClr val="accent1"/>
          </a:effectRef>
          <a:fontRef idx="minor">
            <a:schemeClr val="tx1"/>
          </a:fontRef>
        </p:style>
      </p:cxnSp>
      <p:sp>
        <p:nvSpPr>
          <p:cNvPr id="44" name="Rectangle 2"/>
          <p:cNvSpPr txBox="1">
            <a:spLocks noChangeArrowheads="1"/>
          </p:cNvSpPr>
          <p:nvPr/>
        </p:nvSpPr>
        <p:spPr bwMode="auto">
          <a:xfrm>
            <a:off x="1143000" y="11"/>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４．難波</a:t>
            </a:r>
            <a:r>
              <a:rPr lang="ja-JP" altLang="en-US" sz="2000" b="1" dirty="0" smtClean="0">
                <a:solidFill>
                  <a:schemeClr val="bg1"/>
                </a:solidFill>
                <a:latin typeface="ＭＳ ゴシック" pitchFamily="49" charset="-128"/>
                <a:ea typeface="ＭＳ ゴシック" pitchFamily="49" charset="-128"/>
              </a:rPr>
              <a:t>周辺</a:t>
            </a:r>
            <a:endParaRPr lang="en-US" altLang="ja-JP" sz="2000" b="1" dirty="0">
              <a:solidFill>
                <a:schemeClr val="bg1"/>
              </a:solidFill>
              <a:latin typeface="ＭＳ ゴシック" pitchFamily="49" charset="-128"/>
              <a:ea typeface="ＭＳ ゴシック" pitchFamily="49" charset="-128"/>
            </a:endParaRPr>
          </a:p>
        </p:txBody>
      </p:sp>
      <p:sp>
        <p:nvSpPr>
          <p:cNvPr id="45" name="テキスト ボックス 44"/>
          <p:cNvSpPr txBox="1"/>
          <p:nvPr/>
        </p:nvSpPr>
        <p:spPr>
          <a:xfrm>
            <a:off x="8651124" y="1998485"/>
            <a:ext cx="1770037" cy="400110"/>
          </a:xfrm>
          <a:prstGeom prst="rect">
            <a:avLst/>
          </a:prstGeom>
          <a:noFill/>
        </p:spPr>
        <p:txBody>
          <a:bodyPr wrap="square" rtlCol="0">
            <a:spAutoFit/>
          </a:bodyPr>
          <a:lstStyle/>
          <a:p>
            <a:r>
              <a:rPr kumimoji="1" lang="ja-JP" altLang="en-US" sz="1000" dirty="0" smtClean="0">
                <a:solidFill>
                  <a:srgbClr val="FF0000"/>
                </a:solidFill>
                <a:latin typeface="ＭＳ Ｐ明朝" panose="02020600040205080304" pitchFamily="18" charset="-128"/>
                <a:ea typeface="ＭＳ Ｐ明朝" panose="02020600040205080304" pitchFamily="18" charset="-128"/>
              </a:rPr>
              <a:t>歩行者中心の広場となり、</a:t>
            </a:r>
            <a:endParaRPr kumimoji="1" lang="en-US" altLang="ja-JP" sz="1000" dirty="0" smtClean="0">
              <a:solidFill>
                <a:srgbClr val="FF0000"/>
              </a:solidFill>
              <a:latin typeface="ＭＳ Ｐ明朝" panose="02020600040205080304" pitchFamily="18" charset="-128"/>
              <a:ea typeface="ＭＳ Ｐ明朝" panose="02020600040205080304" pitchFamily="18" charset="-128"/>
            </a:endParaRPr>
          </a:p>
          <a:p>
            <a:r>
              <a:rPr kumimoji="1" lang="ja-JP" altLang="en-US" sz="1000" dirty="0" smtClean="0">
                <a:solidFill>
                  <a:srgbClr val="FF0000"/>
                </a:solidFill>
                <a:latin typeface="ＭＳ Ｐ明朝" panose="02020600040205080304" pitchFamily="18" charset="-128"/>
                <a:ea typeface="ＭＳ Ｐ明朝" panose="02020600040205080304" pitchFamily="18" charset="-128"/>
              </a:rPr>
              <a:t>世界を惹きつける観光拠点に</a:t>
            </a:r>
            <a:endParaRPr kumimoji="1" lang="ja-JP" altLang="en-US" sz="1000" dirty="0">
              <a:solidFill>
                <a:srgbClr val="FF0000"/>
              </a:solidFill>
              <a:latin typeface="ＭＳ Ｐ明朝" panose="02020600040205080304" pitchFamily="18" charset="-128"/>
              <a:ea typeface="ＭＳ Ｐ明朝" panose="02020600040205080304" pitchFamily="18" charset="-128"/>
            </a:endParaRPr>
          </a:p>
        </p:txBody>
      </p:sp>
      <p:cxnSp>
        <p:nvCxnSpPr>
          <p:cNvPr id="46" name="直線矢印コネクタ 45"/>
          <p:cNvCxnSpPr/>
          <p:nvPr/>
        </p:nvCxnSpPr>
        <p:spPr>
          <a:xfrm>
            <a:off x="3734153" y="2435841"/>
            <a:ext cx="2664000" cy="0"/>
          </a:xfrm>
          <a:prstGeom prst="straightConnector1">
            <a:avLst/>
          </a:prstGeom>
          <a:ln w="25400">
            <a:solidFill>
              <a:schemeClr val="accent1"/>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47" name="円/楕円 46"/>
          <p:cNvSpPr>
            <a:spLocks noChangeAspect="1"/>
          </p:cNvSpPr>
          <p:nvPr/>
        </p:nvSpPr>
        <p:spPr>
          <a:xfrm>
            <a:off x="5121704" y="2370645"/>
            <a:ext cx="125280" cy="12528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a:spLocks noChangeAspect="1"/>
          </p:cNvSpPr>
          <p:nvPr/>
        </p:nvSpPr>
        <p:spPr>
          <a:xfrm>
            <a:off x="5527824" y="2377640"/>
            <a:ext cx="125280" cy="12528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5508521" y="1775076"/>
            <a:ext cx="1219654" cy="553998"/>
          </a:xfrm>
          <a:prstGeom prst="rect">
            <a:avLst/>
          </a:prstGeom>
          <a:noFill/>
        </p:spPr>
        <p:txBody>
          <a:bodyPr wrap="square" rtlCol="0">
            <a:spAutoFit/>
          </a:bodyPr>
          <a:lstStyle/>
          <a:p>
            <a:r>
              <a:rPr lang="ja-JP" altLang="en-US" sz="1000" i="1" u="sng" dirty="0" smtClean="0">
                <a:solidFill>
                  <a:srgbClr val="0000CC"/>
                </a:solidFill>
                <a:latin typeface="ＭＳ Ｐ明朝" panose="02020600040205080304" pitchFamily="18" charset="-128"/>
                <a:ea typeface="ＭＳ Ｐ明朝" panose="02020600040205080304" pitchFamily="18" charset="-128"/>
              </a:rPr>
              <a:t>なんば駅周辺道路空間の再編に係る基本計画策定</a:t>
            </a:r>
            <a:endParaRPr kumimoji="1" lang="ja-JP" altLang="en-US" sz="1000" i="1" u="sng" dirty="0">
              <a:solidFill>
                <a:srgbClr val="0000CC"/>
              </a:solidFill>
              <a:latin typeface="ＭＳ Ｐ明朝" panose="02020600040205080304" pitchFamily="18" charset="-128"/>
              <a:ea typeface="ＭＳ Ｐ明朝" panose="02020600040205080304" pitchFamily="18" charset="-128"/>
            </a:endParaRPr>
          </a:p>
        </p:txBody>
      </p:sp>
      <p:sp>
        <p:nvSpPr>
          <p:cNvPr id="50" name="テキスト ボックス 49"/>
          <p:cNvSpPr txBox="1"/>
          <p:nvPr/>
        </p:nvSpPr>
        <p:spPr>
          <a:xfrm>
            <a:off x="5189146" y="2494361"/>
            <a:ext cx="1463674" cy="400110"/>
          </a:xfrm>
          <a:prstGeom prst="rect">
            <a:avLst/>
          </a:prstGeom>
          <a:noFill/>
        </p:spPr>
        <p:txBody>
          <a:bodyPr wrap="square" rtlCol="0">
            <a:spAutoFit/>
          </a:bodyPr>
          <a:lstStyle/>
          <a:p>
            <a:r>
              <a:rPr lang="ja-JP" altLang="en-US" sz="1000" i="1" u="sng" dirty="0" smtClean="0">
                <a:solidFill>
                  <a:srgbClr val="0000CC"/>
                </a:solidFill>
                <a:latin typeface="ＭＳ Ｐ明朝" panose="02020600040205080304" pitchFamily="18" charset="-128"/>
                <a:ea typeface="ＭＳ Ｐ明朝" panose="02020600040205080304" pitchFamily="18" charset="-128"/>
              </a:rPr>
              <a:t>なんば駅周辺道路空間再編社会実験</a:t>
            </a:r>
            <a:endParaRPr kumimoji="1" lang="ja-JP" altLang="en-US" sz="1000" i="1" u="sng" dirty="0">
              <a:solidFill>
                <a:srgbClr val="0000CC"/>
              </a:solidFill>
              <a:latin typeface="ＭＳ Ｐ明朝" panose="02020600040205080304" pitchFamily="18" charset="-128"/>
              <a:ea typeface="ＭＳ Ｐ明朝" panose="02020600040205080304" pitchFamily="18" charset="-128"/>
            </a:endParaRPr>
          </a:p>
        </p:txBody>
      </p:sp>
      <p:sp>
        <p:nvSpPr>
          <p:cNvPr id="51" name="円/楕円 50"/>
          <p:cNvSpPr>
            <a:spLocks noChangeAspect="1"/>
          </p:cNvSpPr>
          <p:nvPr/>
        </p:nvSpPr>
        <p:spPr>
          <a:xfrm>
            <a:off x="5768194" y="2369081"/>
            <a:ext cx="125280" cy="12528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sp>
        <p:nvSpPr>
          <p:cNvPr id="52" name="テキスト ボックス 51"/>
          <p:cNvSpPr txBox="1"/>
          <p:nvPr/>
        </p:nvSpPr>
        <p:spPr>
          <a:xfrm>
            <a:off x="1415480" y="6093338"/>
            <a:ext cx="3600400" cy="338554"/>
          </a:xfrm>
          <a:prstGeom prst="rect">
            <a:avLst/>
          </a:prstGeom>
          <a:noFill/>
        </p:spPr>
        <p:txBody>
          <a:bodyPr wrap="square" rtlCol="0">
            <a:spAutoFit/>
          </a:bodyPr>
          <a:lstStyle/>
          <a:p>
            <a:pPr lvl="0"/>
            <a:endParaRPr lang="en-US" altLang="ja-JP" sz="1600" dirty="0"/>
          </a:p>
        </p:txBody>
      </p:sp>
      <p:sp>
        <p:nvSpPr>
          <p:cNvPr id="53" name="テキスト ボックス 52"/>
          <p:cNvSpPr txBox="1"/>
          <p:nvPr/>
        </p:nvSpPr>
        <p:spPr>
          <a:xfrm>
            <a:off x="1559509" y="6359843"/>
            <a:ext cx="184731" cy="307777"/>
          </a:xfrm>
          <a:prstGeom prst="rect">
            <a:avLst/>
          </a:prstGeom>
          <a:noFill/>
        </p:spPr>
        <p:txBody>
          <a:bodyPr wrap="none" rtlCol="0">
            <a:spAutoFit/>
          </a:bodyPr>
          <a:lstStyle/>
          <a:p>
            <a:pPr lvl="0"/>
            <a:endParaRPr lang="en-US" altLang="ja-JP" sz="1400" dirty="0">
              <a:latin typeface="ＭＳ Ｐ明朝" pitchFamily="18" charset="-128"/>
              <a:ea typeface="ＭＳ Ｐ明朝" pitchFamily="18" charset="-128"/>
            </a:endParaRPr>
          </a:p>
        </p:txBody>
      </p:sp>
      <p:sp>
        <p:nvSpPr>
          <p:cNvPr id="54" name="角丸四角形 53"/>
          <p:cNvSpPr/>
          <p:nvPr/>
        </p:nvSpPr>
        <p:spPr>
          <a:xfrm>
            <a:off x="1431032" y="6194852"/>
            <a:ext cx="9273480" cy="57606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100" dirty="0">
              <a:solidFill>
                <a:schemeClr val="tx1"/>
              </a:solidFill>
            </a:endParaRPr>
          </a:p>
        </p:txBody>
      </p:sp>
      <p:sp>
        <p:nvSpPr>
          <p:cNvPr id="55" name="テキスト ボックス 54"/>
          <p:cNvSpPr txBox="1"/>
          <p:nvPr/>
        </p:nvSpPr>
        <p:spPr>
          <a:xfrm>
            <a:off x="1379109" y="5905872"/>
            <a:ext cx="3374642" cy="338554"/>
          </a:xfrm>
          <a:prstGeom prst="rect">
            <a:avLst/>
          </a:prstGeom>
          <a:noFill/>
        </p:spPr>
        <p:txBody>
          <a:bodyPr wrap="none" rtlCol="0">
            <a:spAutoFit/>
          </a:bodyPr>
          <a:lstStyle/>
          <a:p>
            <a:pPr lvl="0"/>
            <a:r>
              <a:rPr lang="ja-JP" altLang="en-US" sz="1600" dirty="0"/>
              <a:t>○</a:t>
            </a:r>
            <a:r>
              <a:rPr lang="en-US" altLang="ja-JP" sz="1600" dirty="0"/>
              <a:t>『</a:t>
            </a:r>
            <a:r>
              <a:rPr lang="ja-JP" altLang="en-US" sz="1600" dirty="0"/>
              <a:t>難波周辺</a:t>
            </a:r>
            <a:r>
              <a:rPr lang="en-US" altLang="ja-JP" sz="1600" dirty="0"/>
              <a:t>』</a:t>
            </a:r>
            <a:r>
              <a:rPr lang="ja-JP" altLang="en-US" sz="1600" dirty="0"/>
              <a:t>エリアの担当部局一覧</a:t>
            </a:r>
            <a:endParaRPr lang="en-US" altLang="ja-JP" sz="1600" dirty="0"/>
          </a:p>
        </p:txBody>
      </p:sp>
      <p:sp>
        <p:nvSpPr>
          <p:cNvPr id="56" name="テキスト ボックス 55"/>
          <p:cNvSpPr txBox="1"/>
          <p:nvPr/>
        </p:nvSpPr>
        <p:spPr>
          <a:xfrm>
            <a:off x="1595134" y="6234356"/>
            <a:ext cx="6300000" cy="523220"/>
          </a:xfrm>
          <a:prstGeom prst="rect">
            <a:avLst/>
          </a:prstGeom>
          <a:noFill/>
        </p:spPr>
        <p:txBody>
          <a:bodyPr wrap="square" rtlCol="0">
            <a:spAutoFit/>
          </a:bodyPr>
          <a:lstStyle/>
          <a:p>
            <a:r>
              <a:rPr lang="ja-JP" altLang="en-US" sz="1400" dirty="0" smtClean="0">
                <a:latin typeface="ＭＳ Ｐ明朝" pitchFamily="18" charset="-128"/>
                <a:ea typeface="ＭＳ Ｐ明朝" pitchFamily="18" charset="-128"/>
              </a:rPr>
              <a:t>・大阪市：都市計画局、建設局、市民局、環境局、経済戦略局</a:t>
            </a:r>
            <a:endParaRPr lang="en-US" altLang="ja-JP" sz="1400" dirty="0" smtClean="0">
              <a:latin typeface="ＭＳ Ｐ明朝" pitchFamily="18" charset="-128"/>
              <a:ea typeface="ＭＳ Ｐ明朝" pitchFamily="18" charset="-128"/>
            </a:endParaRPr>
          </a:p>
          <a:p>
            <a:r>
              <a:rPr lang="ja-JP" altLang="en-US" sz="1400" dirty="0">
                <a:latin typeface="ＭＳ Ｐ明朝" pitchFamily="18" charset="-128"/>
                <a:ea typeface="ＭＳ Ｐ明朝" pitchFamily="18" charset="-128"/>
              </a:rPr>
              <a:t>・</a:t>
            </a:r>
            <a:r>
              <a:rPr lang="ja-JP" altLang="en-US" sz="1400" dirty="0" smtClean="0">
                <a:latin typeface="ＭＳ Ｐ明朝" pitchFamily="18" charset="-128"/>
                <a:ea typeface="ＭＳ Ｐ明朝" pitchFamily="18" charset="-128"/>
              </a:rPr>
              <a:t>大阪府：住宅まちづくり部</a:t>
            </a:r>
            <a:endParaRPr lang="en-US" altLang="ja-JP" sz="1400" dirty="0">
              <a:latin typeface="ＭＳ Ｐ明朝" pitchFamily="18" charset="-128"/>
              <a:ea typeface="ＭＳ Ｐ明朝" pitchFamily="18" charset="-128"/>
            </a:endParaRPr>
          </a:p>
        </p:txBody>
      </p:sp>
      <p:sp>
        <p:nvSpPr>
          <p:cNvPr id="59" name="テキスト ボックス 58"/>
          <p:cNvSpPr txBox="1"/>
          <p:nvPr/>
        </p:nvSpPr>
        <p:spPr>
          <a:xfrm>
            <a:off x="6614991" y="4272611"/>
            <a:ext cx="1772186" cy="246221"/>
          </a:xfrm>
          <a:prstGeom prst="rect">
            <a:avLst/>
          </a:prstGeom>
          <a:noFill/>
        </p:spPr>
        <p:txBody>
          <a:bodyPr wrap="square" rtlCol="0">
            <a:spAutoFit/>
          </a:bodyPr>
          <a:lstStyle/>
          <a:p>
            <a:r>
              <a:rPr lang="ja-JP" altLang="en-US" sz="1000" i="1" dirty="0" smtClean="0">
                <a:solidFill>
                  <a:srgbClr val="FF0000"/>
                </a:solidFill>
                <a:latin typeface="ＭＳ Ｐ明朝" panose="02020600040205080304" pitchFamily="18" charset="-128"/>
                <a:ea typeface="ＭＳ Ｐ明朝" panose="02020600040205080304" pitchFamily="18" charset="-128"/>
              </a:rPr>
              <a:t>路上喫煙禁止地区指定</a:t>
            </a:r>
            <a:endParaRPr kumimoji="1" lang="ja-JP" altLang="en-US" sz="1000" i="1" dirty="0">
              <a:solidFill>
                <a:srgbClr val="FF0000"/>
              </a:solidFill>
              <a:latin typeface="ＭＳ Ｐ明朝" panose="02020600040205080304" pitchFamily="18" charset="-128"/>
              <a:ea typeface="ＭＳ Ｐ明朝" panose="02020600040205080304" pitchFamily="18" charset="-128"/>
            </a:endParaRPr>
          </a:p>
        </p:txBody>
      </p:sp>
      <p:sp>
        <p:nvSpPr>
          <p:cNvPr id="60" name="テキスト ボックス 59"/>
          <p:cNvSpPr txBox="1"/>
          <p:nvPr/>
        </p:nvSpPr>
        <p:spPr>
          <a:xfrm>
            <a:off x="4192325" y="4554110"/>
            <a:ext cx="1772186" cy="246221"/>
          </a:xfrm>
          <a:prstGeom prst="rect">
            <a:avLst/>
          </a:prstGeom>
          <a:noFill/>
        </p:spPr>
        <p:txBody>
          <a:bodyPr wrap="square" rtlCol="0">
            <a:spAutoFit/>
          </a:bodyPr>
          <a:lstStyle/>
          <a:p>
            <a:r>
              <a:rPr lang="ja-JP" altLang="en-US" sz="1000" i="1" u="sng" dirty="0">
                <a:solidFill>
                  <a:srgbClr val="0000CC"/>
                </a:solidFill>
                <a:latin typeface="ＭＳ Ｐ明朝" panose="02020600040205080304" pitchFamily="18" charset="-128"/>
                <a:ea typeface="ＭＳ Ｐ明朝" panose="02020600040205080304" pitchFamily="18" charset="-128"/>
              </a:rPr>
              <a:t>観光バス</a:t>
            </a:r>
            <a:r>
              <a:rPr lang="ja-JP" altLang="en-US" sz="1000" i="1" u="sng" dirty="0" smtClean="0">
                <a:solidFill>
                  <a:srgbClr val="0000CC"/>
                </a:solidFill>
                <a:latin typeface="ＭＳ Ｐ明朝" panose="02020600040205080304" pitchFamily="18" charset="-128"/>
                <a:ea typeface="ＭＳ Ｐ明朝" panose="02020600040205080304" pitchFamily="18" charset="-128"/>
              </a:rPr>
              <a:t>乗降スペース</a:t>
            </a:r>
            <a:r>
              <a:rPr lang="ja-JP" altLang="en-US" sz="1000" i="1" u="sng" dirty="0">
                <a:solidFill>
                  <a:srgbClr val="0000CC"/>
                </a:solidFill>
                <a:latin typeface="ＭＳ Ｐ明朝" panose="02020600040205080304" pitchFamily="18" charset="-128"/>
                <a:ea typeface="ＭＳ Ｐ明朝" panose="02020600040205080304" pitchFamily="18" charset="-128"/>
              </a:rPr>
              <a:t>増設</a:t>
            </a:r>
          </a:p>
        </p:txBody>
      </p:sp>
      <p:sp>
        <p:nvSpPr>
          <p:cNvPr id="61" name="テキスト ボックス 60"/>
          <p:cNvSpPr txBox="1"/>
          <p:nvPr/>
        </p:nvSpPr>
        <p:spPr>
          <a:xfrm>
            <a:off x="4753658" y="4912452"/>
            <a:ext cx="1007783" cy="246221"/>
          </a:xfrm>
          <a:prstGeom prst="rect">
            <a:avLst/>
          </a:prstGeom>
          <a:noFill/>
        </p:spPr>
        <p:txBody>
          <a:bodyPr wrap="square" rtlCol="0">
            <a:spAutoFit/>
          </a:bodyPr>
          <a:lstStyle/>
          <a:p>
            <a:r>
              <a:rPr lang="ja-JP" altLang="en-US" sz="1000" i="1" u="sng" dirty="0" smtClean="0">
                <a:solidFill>
                  <a:srgbClr val="0000CC"/>
                </a:solidFill>
                <a:latin typeface="ＭＳ Ｐ明朝" panose="02020600040205080304" pitchFamily="18" charset="-128"/>
                <a:ea typeface="ＭＳ Ｐ明朝" panose="02020600040205080304" pitchFamily="18" charset="-128"/>
              </a:rPr>
              <a:t>誘導員配置</a:t>
            </a:r>
            <a:endParaRPr kumimoji="1" lang="ja-JP" altLang="en-US" sz="1000" i="1" u="sng" dirty="0">
              <a:solidFill>
                <a:srgbClr val="0000CC"/>
              </a:solidFill>
              <a:latin typeface="ＭＳ Ｐ明朝" panose="02020600040205080304" pitchFamily="18" charset="-128"/>
              <a:ea typeface="ＭＳ Ｐ明朝" panose="02020600040205080304" pitchFamily="18" charset="-128"/>
            </a:endParaRPr>
          </a:p>
        </p:txBody>
      </p:sp>
      <p:sp>
        <p:nvSpPr>
          <p:cNvPr id="62" name="テキスト ボックス 61"/>
          <p:cNvSpPr txBox="1"/>
          <p:nvPr/>
        </p:nvSpPr>
        <p:spPr>
          <a:xfrm>
            <a:off x="6679812" y="4880979"/>
            <a:ext cx="1986936" cy="246221"/>
          </a:xfrm>
          <a:prstGeom prst="rect">
            <a:avLst/>
          </a:prstGeom>
          <a:noFill/>
        </p:spPr>
        <p:txBody>
          <a:bodyPr wrap="square" rtlCol="0">
            <a:spAutoFit/>
          </a:bodyPr>
          <a:lstStyle/>
          <a:p>
            <a:r>
              <a:rPr lang="ja-JP" altLang="en-US" sz="1000" i="1" dirty="0" smtClean="0">
                <a:solidFill>
                  <a:srgbClr val="0000CC"/>
                </a:solidFill>
                <a:latin typeface="ＭＳ Ｐ明朝" panose="02020600040205080304" pitchFamily="18" charset="-128"/>
                <a:ea typeface="ＭＳ Ｐ明朝" panose="02020600040205080304" pitchFamily="18" charset="-128"/>
              </a:rPr>
              <a:t>乗降</a:t>
            </a:r>
            <a:r>
              <a:rPr lang="ja-JP" altLang="en-US" sz="1000" i="1" dirty="0">
                <a:solidFill>
                  <a:srgbClr val="0000CC"/>
                </a:solidFill>
                <a:latin typeface="ＭＳ Ｐ明朝" panose="02020600040205080304" pitchFamily="18" charset="-128"/>
                <a:ea typeface="ＭＳ Ｐ明朝" panose="02020600040205080304" pitchFamily="18" charset="-128"/>
              </a:rPr>
              <a:t>スペース歩道拡幅</a:t>
            </a:r>
          </a:p>
        </p:txBody>
      </p:sp>
      <p:cxnSp>
        <p:nvCxnSpPr>
          <p:cNvPr id="64" name="直線矢印コネクタ 63"/>
          <p:cNvCxnSpPr/>
          <p:nvPr/>
        </p:nvCxnSpPr>
        <p:spPr>
          <a:xfrm>
            <a:off x="4655636" y="4253304"/>
            <a:ext cx="1512000" cy="0"/>
          </a:xfrm>
          <a:prstGeom prst="straightConnector1">
            <a:avLst/>
          </a:prstGeom>
          <a:ln w="25400">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a:off x="3734984" y="4880979"/>
            <a:ext cx="3060000" cy="0"/>
          </a:xfrm>
          <a:prstGeom prst="straightConnector1">
            <a:avLst/>
          </a:prstGeom>
          <a:ln w="25400">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66" name="円/楕円 65"/>
          <p:cNvSpPr/>
          <p:nvPr/>
        </p:nvSpPr>
        <p:spPr>
          <a:xfrm>
            <a:off x="4609658" y="4817848"/>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p:nvSpPr>
        <p:spPr>
          <a:xfrm>
            <a:off x="4829123" y="4820503"/>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6287791" y="4817848"/>
            <a:ext cx="144000" cy="144000"/>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9" name="直線矢印コネクタ 68"/>
          <p:cNvCxnSpPr/>
          <p:nvPr/>
        </p:nvCxnSpPr>
        <p:spPr>
          <a:xfrm>
            <a:off x="3732260" y="5526047"/>
            <a:ext cx="6984000" cy="0"/>
          </a:xfrm>
          <a:prstGeom prst="straightConnector1">
            <a:avLst/>
          </a:prstGeom>
          <a:ln w="254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4099243" y="5140124"/>
            <a:ext cx="3544221" cy="400110"/>
          </a:xfrm>
          <a:prstGeom prst="rect">
            <a:avLst/>
          </a:prstGeom>
          <a:noFill/>
        </p:spPr>
        <p:txBody>
          <a:bodyPr wrap="square" rtlCol="0">
            <a:spAutoFit/>
          </a:bodyPr>
          <a:lstStyle/>
          <a:p>
            <a:r>
              <a:rPr lang="ja-JP" altLang="en-US" sz="1000" i="1" u="sng" dirty="0" smtClean="0">
                <a:solidFill>
                  <a:srgbClr val="0000CC"/>
                </a:solidFill>
                <a:latin typeface="ＭＳ Ｐ明朝" panose="02020600040205080304" pitchFamily="18" charset="-128"/>
                <a:ea typeface="ＭＳ Ｐ明朝" panose="02020600040205080304" pitchFamily="18" charset="-128"/>
              </a:rPr>
              <a:t>民間事業者による道</a:t>
            </a:r>
            <a:r>
              <a:rPr lang="ja-JP" altLang="en-US" sz="1000" i="1" u="sng" dirty="0">
                <a:solidFill>
                  <a:srgbClr val="0000CC"/>
                </a:solidFill>
                <a:latin typeface="ＭＳ Ｐ明朝" panose="02020600040205080304" pitchFamily="18" charset="-128"/>
                <a:ea typeface="ＭＳ Ｐ明朝" panose="02020600040205080304" pitchFamily="18" charset="-128"/>
              </a:rPr>
              <a:t>頓</a:t>
            </a:r>
            <a:r>
              <a:rPr lang="ja-JP" altLang="en-US" sz="1000" i="1" u="sng" dirty="0" smtClean="0">
                <a:solidFill>
                  <a:srgbClr val="0000CC"/>
                </a:solidFill>
                <a:latin typeface="ＭＳ Ｐ明朝" panose="02020600040205080304" pitchFamily="18" charset="-128"/>
                <a:ea typeface="ＭＳ Ｐ明朝" panose="02020600040205080304" pitchFamily="18" charset="-128"/>
              </a:rPr>
              <a:t>堀川（湊町～日本橋間）</a:t>
            </a:r>
            <a:endParaRPr lang="en-US" altLang="ja-JP" sz="1000" i="1" u="sng" dirty="0" smtClean="0">
              <a:solidFill>
                <a:srgbClr val="0000CC"/>
              </a:solidFill>
              <a:latin typeface="ＭＳ Ｐ明朝" panose="02020600040205080304" pitchFamily="18" charset="-128"/>
              <a:ea typeface="ＭＳ Ｐ明朝" panose="02020600040205080304" pitchFamily="18" charset="-128"/>
            </a:endParaRPr>
          </a:p>
          <a:p>
            <a:r>
              <a:rPr lang="ja-JP" altLang="en-US" sz="1000" i="1" u="sng" dirty="0" smtClean="0">
                <a:solidFill>
                  <a:srgbClr val="0000CC"/>
                </a:solidFill>
                <a:latin typeface="ＭＳ Ｐ明朝" panose="02020600040205080304" pitchFamily="18" charset="-128"/>
                <a:ea typeface="ＭＳ Ｐ明朝" panose="02020600040205080304" pitchFamily="18" charset="-128"/>
              </a:rPr>
              <a:t>水辺空間の管理運営</a:t>
            </a:r>
            <a:endParaRPr kumimoji="1" lang="ja-JP" altLang="en-US" sz="1000" i="1" u="sng" dirty="0">
              <a:solidFill>
                <a:srgbClr val="0000CC"/>
              </a:solidFill>
              <a:latin typeface="ＭＳ Ｐ明朝" panose="02020600040205080304" pitchFamily="18" charset="-128"/>
              <a:ea typeface="ＭＳ Ｐ明朝" panose="02020600040205080304" pitchFamily="18" charset="-128"/>
            </a:endParaRPr>
          </a:p>
        </p:txBody>
      </p:sp>
      <p:sp>
        <p:nvSpPr>
          <p:cNvPr id="73" name="テキスト ボックス 72"/>
          <p:cNvSpPr txBox="1"/>
          <p:nvPr/>
        </p:nvSpPr>
        <p:spPr>
          <a:xfrm>
            <a:off x="5961660" y="4602757"/>
            <a:ext cx="2779695" cy="246221"/>
          </a:xfrm>
          <a:prstGeom prst="rect">
            <a:avLst/>
          </a:prstGeom>
          <a:noFill/>
        </p:spPr>
        <p:txBody>
          <a:bodyPr wrap="square" rtlCol="0">
            <a:spAutoFit/>
          </a:bodyPr>
          <a:lstStyle/>
          <a:p>
            <a:r>
              <a:rPr lang="ja-JP" altLang="en-US" sz="1000" i="1" u="sng" dirty="0" smtClean="0">
                <a:solidFill>
                  <a:srgbClr val="0000CC"/>
                </a:solidFill>
                <a:latin typeface="ＭＳ Ｐ明朝" panose="02020600040205080304" pitchFamily="18" charset="-128"/>
                <a:ea typeface="ＭＳ Ｐ明朝" panose="02020600040205080304" pitchFamily="18" charset="-128"/>
              </a:rPr>
              <a:t>デジタルサイネージを用いた観光</a:t>
            </a:r>
            <a:r>
              <a:rPr lang="ja-JP" altLang="en-US" sz="1000" i="1" u="sng" dirty="0">
                <a:solidFill>
                  <a:srgbClr val="0000CC"/>
                </a:solidFill>
                <a:latin typeface="ＭＳ Ｐ明朝" panose="02020600040205080304" pitchFamily="18" charset="-128"/>
                <a:ea typeface="ＭＳ Ｐ明朝" panose="02020600040205080304" pitchFamily="18" charset="-128"/>
              </a:rPr>
              <a:t>案内板設置</a:t>
            </a:r>
            <a:endParaRPr kumimoji="1" lang="ja-JP" altLang="en-US" sz="1000" i="1" u="sng" dirty="0">
              <a:solidFill>
                <a:srgbClr val="0000CC"/>
              </a:solidFill>
              <a:latin typeface="ＭＳ Ｐ明朝" panose="02020600040205080304" pitchFamily="18" charset="-128"/>
              <a:ea typeface="ＭＳ Ｐ明朝" panose="02020600040205080304" pitchFamily="18" charset="-128"/>
            </a:endParaRPr>
          </a:p>
        </p:txBody>
      </p:sp>
      <p:cxnSp>
        <p:nvCxnSpPr>
          <p:cNvPr id="63" name="直線矢印コネクタ 62"/>
          <p:cNvCxnSpPr/>
          <p:nvPr/>
        </p:nvCxnSpPr>
        <p:spPr>
          <a:xfrm>
            <a:off x="5943600" y="4517083"/>
            <a:ext cx="1084341" cy="0"/>
          </a:xfrm>
          <a:prstGeom prst="straightConnector1">
            <a:avLst/>
          </a:prstGeom>
          <a:ln w="25400">
            <a:prstDash val="sysDot"/>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a:off x="6825185" y="4517083"/>
            <a:ext cx="3924000" cy="0"/>
          </a:xfrm>
          <a:prstGeom prst="straightConnector1">
            <a:avLst/>
          </a:prstGeom>
          <a:ln w="25400">
            <a:solidFill>
              <a:srgbClr val="FF0000"/>
            </a:solidFill>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a:off x="6838966" y="4876543"/>
            <a:ext cx="3888327" cy="0"/>
          </a:xfrm>
          <a:prstGeom prst="straightConnector1">
            <a:avLst/>
          </a:prstGeom>
          <a:ln w="25400">
            <a:solidFill>
              <a:srgbClr val="FF0000"/>
            </a:solidFill>
            <a:prstDash val="sysDot"/>
            <a:headEnd type="none" w="lg" len="lg"/>
            <a:tailEnd type="arrow" w="med" len="med"/>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8507672" y="4633311"/>
            <a:ext cx="1948218" cy="246221"/>
          </a:xfrm>
          <a:prstGeom prst="rect">
            <a:avLst/>
          </a:prstGeom>
          <a:noFill/>
        </p:spPr>
        <p:txBody>
          <a:bodyPr wrap="square" rtlCol="0">
            <a:spAutoFit/>
          </a:bodyPr>
          <a:lstStyle/>
          <a:p>
            <a:r>
              <a:rPr lang="ja-JP" altLang="en-US" sz="1000" i="1" dirty="0" smtClean="0">
                <a:solidFill>
                  <a:srgbClr val="FF0000"/>
                </a:solidFill>
                <a:latin typeface="ＭＳ Ｐ明朝" panose="02020600040205080304" pitchFamily="18" charset="-128"/>
                <a:ea typeface="ＭＳ Ｐ明朝" panose="02020600040205080304" pitchFamily="18" charset="-128"/>
              </a:rPr>
              <a:t>　乗降スペースのあり方検討</a:t>
            </a:r>
            <a:endParaRPr kumimoji="1" lang="ja-JP" altLang="en-US" sz="1000" i="1" dirty="0">
              <a:solidFill>
                <a:srgbClr val="FF0000"/>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604165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43000" y="11"/>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ＭＳ ゴシック" pitchFamily="49" charset="-128"/>
                <a:ea typeface="ＭＳ ゴシック" pitchFamily="49" charset="-128"/>
              </a:rPr>
              <a:t>４．難波周辺</a:t>
            </a:r>
            <a:endParaRPr lang="en-US" altLang="ja-JP" sz="2000" b="1" dirty="0">
              <a:solidFill>
                <a:schemeClr val="bg1"/>
              </a:solidFill>
              <a:latin typeface="ＭＳ ゴシック" pitchFamily="49" charset="-128"/>
              <a:ea typeface="ＭＳ ゴシック" pitchFamily="49" charset="-128"/>
            </a:endParaRPr>
          </a:p>
        </p:txBody>
      </p:sp>
      <p:sp>
        <p:nvSpPr>
          <p:cNvPr id="9" name="正方形/長方形 8"/>
          <p:cNvSpPr/>
          <p:nvPr/>
        </p:nvSpPr>
        <p:spPr>
          <a:xfrm>
            <a:off x="1343477" y="548683"/>
            <a:ext cx="4885101" cy="3539430"/>
          </a:xfrm>
          <a:prstGeom prst="rect">
            <a:avLst/>
          </a:prstGeom>
        </p:spPr>
        <p:txBody>
          <a:bodyPr wrap="square">
            <a:spAutoFit/>
          </a:bodyPr>
          <a:lstStyle/>
          <a:p>
            <a:r>
              <a:rPr lang="en-US" altLang="ja-JP" sz="1400" dirty="0"/>
              <a:t>【</a:t>
            </a:r>
            <a:r>
              <a:rPr lang="ja-JP" altLang="en-US" sz="1400" dirty="0"/>
              <a:t>地区の概要</a:t>
            </a:r>
            <a:r>
              <a:rPr lang="en-US" altLang="ja-JP" sz="1400" dirty="0"/>
              <a:t>】</a:t>
            </a:r>
          </a:p>
          <a:p>
            <a:pPr marL="177800" indent="-177800"/>
            <a:r>
              <a:rPr lang="ja-JP" altLang="en-US" sz="1400" dirty="0">
                <a:latin typeface="ＭＳ Ｐ明朝" pitchFamily="18" charset="-128"/>
                <a:ea typeface="ＭＳ Ｐ明朝" pitchFamily="18" charset="-128"/>
              </a:rPr>
              <a:t>　・中央区と浪速区にまたがる大阪を代表する商業エリア。</a:t>
            </a:r>
            <a:endParaRPr lang="en-US" altLang="ja-JP" sz="1400" dirty="0">
              <a:latin typeface="ＭＳ Ｐ明朝" pitchFamily="18" charset="-128"/>
              <a:ea typeface="ＭＳ Ｐ明朝" pitchFamily="18" charset="-128"/>
            </a:endParaRPr>
          </a:p>
          <a:p>
            <a:pPr marL="177800" indent="-177800"/>
            <a:r>
              <a:rPr lang="ja-JP" altLang="en-US" sz="1400" dirty="0">
                <a:latin typeface="ＭＳ Ｐ明朝" pitchFamily="18" charset="-128"/>
                <a:ea typeface="ＭＳ Ｐ明朝" pitchFamily="18" charset="-128"/>
              </a:rPr>
              <a:t>　・心斎橋も含む</a:t>
            </a:r>
            <a:r>
              <a:rPr lang="ja-JP" altLang="en-US" sz="1400" dirty="0" smtClean="0">
                <a:latin typeface="ＭＳ Ｐ明朝" pitchFamily="18" charset="-128"/>
                <a:ea typeface="ＭＳ Ｐ明朝" pitchFamily="18" charset="-128"/>
              </a:rPr>
              <a:t>ミナミエリアは</a:t>
            </a:r>
            <a:r>
              <a:rPr lang="ja-JP" altLang="en-US" sz="1400" dirty="0">
                <a:latin typeface="ＭＳ Ｐ明朝" pitchFamily="18" charset="-128"/>
                <a:ea typeface="ＭＳ Ｐ明朝" pitchFamily="18" charset="-128"/>
              </a:rPr>
              <a:t>、観光客からの人気も高い。</a:t>
            </a:r>
            <a:endParaRPr lang="en-US" altLang="ja-JP" sz="1400" dirty="0">
              <a:latin typeface="ＭＳ Ｐ明朝" pitchFamily="18" charset="-128"/>
              <a:ea typeface="ＭＳ Ｐ明朝" pitchFamily="18" charset="-128"/>
            </a:endParaRPr>
          </a:p>
          <a:p>
            <a:pPr marL="177800" indent="-177800"/>
            <a:r>
              <a:rPr lang="ja-JP" altLang="en-US" sz="1400" dirty="0">
                <a:latin typeface="ＭＳ Ｐ明朝" pitchFamily="18" charset="-128"/>
                <a:ea typeface="ＭＳ Ｐ明朝" pitchFamily="18" charset="-128"/>
              </a:rPr>
              <a:t>　・南海等の鉄道事業者</a:t>
            </a:r>
            <a:r>
              <a:rPr lang="ja-JP" altLang="ja-JP" sz="1400" dirty="0">
                <a:latin typeface="ＭＳ Ｐ明朝" pitchFamily="18" charset="-128"/>
                <a:ea typeface="ＭＳ Ｐ明朝" pitchFamily="18" charset="-128"/>
              </a:rPr>
              <a:t>によるターミナルの近代化</a:t>
            </a:r>
            <a:r>
              <a:rPr lang="ja-JP" altLang="en-US" sz="1400" dirty="0">
                <a:latin typeface="ＭＳ Ｐ明朝" pitchFamily="18" charset="-128"/>
                <a:ea typeface="ＭＳ Ｐ明朝" pitchFamily="18" charset="-128"/>
              </a:rPr>
              <a:t>や、とんぼりリバーウォークといった行政施設の民間による運営管理など、民間・地域が積極的にまちづくりに参加することによって、大阪を代表する商業・観光エリアを形成している。</a:t>
            </a:r>
            <a:endParaRPr lang="en-US" altLang="ja-JP" sz="1400" dirty="0">
              <a:latin typeface="ＭＳ Ｐ明朝" pitchFamily="18" charset="-128"/>
              <a:ea typeface="ＭＳ Ｐ明朝" pitchFamily="18" charset="-128"/>
            </a:endParaRPr>
          </a:p>
          <a:p>
            <a:pPr marL="273050" indent="-273050"/>
            <a:r>
              <a:rPr lang="ja-JP" altLang="en-US" sz="1400" dirty="0">
                <a:latin typeface="ＭＳ Ｐ明朝" pitchFamily="18" charset="-128"/>
                <a:ea typeface="ＭＳ Ｐ明朝" pitchFamily="18" charset="-128"/>
              </a:rPr>
              <a:t>　○土地利用・・・大型商業施設や商店街、百貨店のほか、多種多様な飲食・物販店舗などが立地</a:t>
            </a:r>
            <a:endParaRPr lang="en-US" altLang="ja-JP" sz="1400" dirty="0">
              <a:latin typeface="ＭＳ Ｐ明朝" pitchFamily="18" charset="-128"/>
              <a:ea typeface="ＭＳ Ｐ明朝" pitchFamily="18" charset="-128"/>
            </a:endParaRPr>
          </a:p>
          <a:p>
            <a:pPr marL="273050" indent="-273050"/>
            <a:r>
              <a:rPr lang="ja-JP" altLang="en-US" sz="1400" dirty="0">
                <a:latin typeface="ＭＳ Ｐ明朝" pitchFamily="18" charset="-128"/>
                <a:ea typeface="ＭＳ Ｐ明朝" pitchFamily="18" charset="-128"/>
              </a:rPr>
              <a:t>　○交通インフラ・・・難波駅（南海本線・高野線）、なんば駅</a:t>
            </a:r>
            <a:r>
              <a:rPr lang="ja-JP" altLang="en-US" sz="1400" dirty="0" smtClean="0">
                <a:latin typeface="ＭＳ Ｐ明朝" pitchFamily="18" charset="-128"/>
                <a:ea typeface="ＭＳ Ｐ明朝" pitchFamily="18" charset="-128"/>
              </a:rPr>
              <a:t>（</a:t>
            </a:r>
            <a:r>
              <a:rPr lang="en-US" altLang="ja-JP" sz="1400" dirty="0" smtClean="0">
                <a:latin typeface="ＭＳ Ｐ明朝" pitchFamily="18" charset="-128"/>
                <a:ea typeface="ＭＳ Ｐ明朝" pitchFamily="18" charset="-128"/>
              </a:rPr>
              <a:t>Osaka Metro</a:t>
            </a:r>
            <a:r>
              <a:rPr lang="ja-JP" altLang="en-US" sz="1400" dirty="0" smtClean="0">
                <a:latin typeface="ＭＳ Ｐ明朝" pitchFamily="18" charset="-128"/>
                <a:ea typeface="ＭＳ Ｐ明朝" pitchFamily="18" charset="-128"/>
              </a:rPr>
              <a:t>御堂筋</a:t>
            </a:r>
            <a:r>
              <a:rPr lang="ja-JP" altLang="en-US" sz="1400" dirty="0">
                <a:latin typeface="ＭＳ Ｐ明朝" pitchFamily="18" charset="-128"/>
                <a:ea typeface="ＭＳ Ｐ明朝" pitchFamily="18" charset="-128"/>
              </a:rPr>
              <a:t>線・四つ橋線・千日前線）、大阪難波駅（近鉄難波線、阪神なんば線）、ＪＲ難波駅（ＪＲ関西本線）が乗り入れるなど、交通アクセスが至便</a:t>
            </a:r>
            <a:endParaRPr lang="en-US" altLang="ja-JP" sz="1400" dirty="0">
              <a:latin typeface="ＭＳ Ｐ明朝" pitchFamily="18" charset="-128"/>
              <a:ea typeface="ＭＳ Ｐ明朝" pitchFamily="18" charset="-128"/>
            </a:endParaRPr>
          </a:p>
          <a:p>
            <a:pPr marL="273050" indent="-273050"/>
            <a:r>
              <a:rPr lang="ja-JP" altLang="en-US" sz="1400" dirty="0">
                <a:latin typeface="ＭＳ Ｐ明朝" pitchFamily="18" charset="-128"/>
                <a:ea typeface="ＭＳ Ｐ明朝" pitchFamily="18" charset="-128"/>
              </a:rPr>
              <a:t>　○周辺施設・・・商業施設以外にも、なんばグランド花月や松竹座、国立文楽劇場、とんぼりリバーウォーク、なんば</a:t>
            </a:r>
            <a:r>
              <a:rPr lang="en-US" altLang="ja-JP" sz="1400" dirty="0">
                <a:latin typeface="ＭＳ Ｐ明朝" pitchFamily="18" charset="-128"/>
                <a:ea typeface="ＭＳ Ｐ明朝" pitchFamily="18" charset="-128"/>
              </a:rPr>
              <a:t>Hatch</a:t>
            </a:r>
            <a:r>
              <a:rPr lang="ja-JP" altLang="en-US" sz="1400" dirty="0">
                <a:latin typeface="ＭＳ Ｐ明朝" pitchFamily="18" charset="-128"/>
                <a:ea typeface="ＭＳ Ｐ明朝" pitchFamily="18" charset="-128"/>
              </a:rPr>
              <a:t>などの文化・観光関係施設が点在</a:t>
            </a:r>
            <a:endParaRPr lang="en-US" altLang="ja-JP" sz="1400" dirty="0">
              <a:latin typeface="ＭＳ Ｐ明朝" pitchFamily="18" charset="-128"/>
              <a:ea typeface="ＭＳ Ｐ明朝" pitchFamily="18" charset="-128"/>
            </a:endParaRPr>
          </a:p>
        </p:txBody>
      </p:sp>
      <p:sp>
        <p:nvSpPr>
          <p:cNvPr id="41" name="正方形/長方形 40"/>
          <p:cNvSpPr/>
          <p:nvPr/>
        </p:nvSpPr>
        <p:spPr>
          <a:xfrm>
            <a:off x="1343472" y="476672"/>
            <a:ext cx="5043661" cy="3816936"/>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100" dirty="0">
              <a:solidFill>
                <a:schemeClr val="tx1"/>
              </a:solidFill>
            </a:endParaRPr>
          </a:p>
        </p:txBody>
      </p:sp>
      <p:grpSp>
        <p:nvGrpSpPr>
          <p:cNvPr id="3" name="グループ化 2"/>
          <p:cNvGrpSpPr>
            <a:grpSpLocks noChangeAspect="1"/>
          </p:cNvGrpSpPr>
          <p:nvPr/>
        </p:nvGrpSpPr>
        <p:grpSpPr>
          <a:xfrm>
            <a:off x="6566881" y="479130"/>
            <a:ext cx="3808227" cy="3854477"/>
            <a:chOff x="4735496" y="559777"/>
            <a:chExt cx="6264693" cy="6340788"/>
          </a:xfrm>
        </p:grpSpPr>
        <p:pic>
          <p:nvPicPr>
            <p:cNvPr id="61" name="図 60" descr="なんば.jpg"/>
            <p:cNvPicPr>
              <a:picLocks noChangeAspect="1"/>
            </p:cNvPicPr>
            <p:nvPr/>
          </p:nvPicPr>
          <p:blipFill>
            <a:blip r:embed="rId2" cstate="email"/>
            <a:srcRect/>
            <a:stretch>
              <a:fillRect/>
            </a:stretch>
          </p:blipFill>
          <p:spPr>
            <a:xfrm>
              <a:off x="6888089" y="563082"/>
              <a:ext cx="3960438" cy="6178295"/>
            </a:xfrm>
            <a:prstGeom prst="rect">
              <a:avLst/>
            </a:prstGeom>
          </p:spPr>
        </p:pic>
        <p:pic>
          <p:nvPicPr>
            <p:cNvPr id="5" name="Picture 3"/>
            <p:cNvPicPr>
              <a:picLocks noChangeAspect="1" noChangeArrowheads="1"/>
            </p:cNvPicPr>
            <p:nvPr/>
          </p:nvPicPr>
          <p:blipFill>
            <a:blip r:embed="rId3" cstate="email"/>
            <a:srcRect/>
            <a:stretch>
              <a:fillRect/>
            </a:stretch>
          </p:blipFill>
          <p:spPr bwMode="auto">
            <a:xfrm>
              <a:off x="4799852" y="692697"/>
              <a:ext cx="1981066" cy="2204867"/>
            </a:xfrm>
            <a:prstGeom prst="rect">
              <a:avLst/>
            </a:prstGeom>
            <a:noFill/>
            <a:ln w="9525">
              <a:noFill/>
              <a:miter lim="800000"/>
              <a:headEnd/>
              <a:tailEnd/>
            </a:ln>
          </p:spPr>
        </p:pic>
        <p:sp>
          <p:nvSpPr>
            <p:cNvPr id="6" name="円/楕円 5"/>
            <p:cNvSpPr/>
            <p:nvPr/>
          </p:nvSpPr>
          <p:spPr>
            <a:xfrm>
              <a:off x="5898858" y="1946310"/>
              <a:ext cx="144017" cy="14401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テキスト ボックス 6"/>
            <p:cNvSpPr txBox="1"/>
            <p:nvPr/>
          </p:nvSpPr>
          <p:spPr>
            <a:xfrm>
              <a:off x="4799852" y="2709009"/>
              <a:ext cx="1170130" cy="307778"/>
            </a:xfrm>
            <a:prstGeom prst="rect">
              <a:avLst/>
            </a:prstGeom>
            <a:noFill/>
          </p:spPr>
          <p:txBody>
            <a:bodyPr wrap="square" rtlCol="0">
              <a:spAutoFit/>
            </a:bodyPr>
            <a:lstStyle/>
            <a:p>
              <a:pPr algn="ctr"/>
              <a:r>
                <a:rPr lang="ja-JP" altLang="en-US" sz="1400" dirty="0">
                  <a:latin typeface="Meiryo UI" pitchFamily="50" charset="-128"/>
                  <a:ea typeface="Meiryo UI" pitchFamily="50" charset="-128"/>
                  <a:cs typeface="Meiryo UI" pitchFamily="50" charset="-128"/>
                </a:rPr>
                <a:t>難波周辺</a:t>
              </a:r>
            </a:p>
          </p:txBody>
        </p:sp>
        <p:cxnSp>
          <p:nvCxnSpPr>
            <p:cNvPr id="8" name="直線矢印コネクタ 7"/>
            <p:cNvCxnSpPr>
              <a:endCxn id="6" idx="4"/>
            </p:cNvCxnSpPr>
            <p:nvPr/>
          </p:nvCxnSpPr>
          <p:spPr>
            <a:xfrm flipV="1">
              <a:off x="5591939" y="2090327"/>
              <a:ext cx="378883" cy="6185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735496" y="559777"/>
              <a:ext cx="6264693" cy="6340788"/>
            </a:xfrm>
            <a:prstGeom prst="rect">
              <a:avLst/>
            </a:prstGeom>
            <a:noFill/>
            <a:ln>
              <a:solidFill>
                <a:schemeClr val="tx1"/>
              </a:solidFill>
              <a:prstDash val="sysDash"/>
            </a:ln>
          </p:spPr>
          <p:txBody>
            <a:bodyPr wrap="square" rIns="36000" rtlCol="0">
              <a:spAutoFit/>
            </a:bodyPr>
            <a:lstStyle/>
            <a:p>
              <a:pPr marL="273050" indent="-273050"/>
              <a:endParaRPr lang="en-US" altLang="ja-JP" sz="1400" dirty="0">
                <a:latin typeface="ＭＳ Ｐ明朝" pitchFamily="18" charset="-128"/>
                <a:ea typeface="ＭＳ Ｐ明朝" pitchFamily="18" charset="-128"/>
              </a:endParaRPr>
            </a:p>
            <a:p>
              <a:pPr marL="273050" indent="-273050"/>
              <a:endParaRPr lang="en-US" altLang="ja-JP" sz="1400" dirty="0">
                <a:latin typeface="ＭＳ Ｐ明朝" pitchFamily="18" charset="-128"/>
                <a:ea typeface="ＭＳ Ｐ明朝" pitchFamily="18" charset="-128"/>
              </a:endParaRPr>
            </a:p>
            <a:p>
              <a:pPr marL="273050" indent="-273050"/>
              <a:endParaRPr lang="en-US" altLang="ja-JP" sz="1400" dirty="0">
                <a:latin typeface="ＭＳ Ｐ明朝" pitchFamily="18" charset="-128"/>
                <a:ea typeface="ＭＳ Ｐ明朝" pitchFamily="18" charset="-128"/>
              </a:endParaRPr>
            </a:p>
            <a:p>
              <a:pPr marL="273050" indent="-273050"/>
              <a:endParaRPr lang="en-US" altLang="ja-JP" sz="1400" dirty="0">
                <a:latin typeface="ＭＳ Ｐ明朝" pitchFamily="18" charset="-128"/>
                <a:ea typeface="ＭＳ Ｐ明朝" pitchFamily="18" charset="-128"/>
              </a:endParaRPr>
            </a:p>
            <a:p>
              <a:pPr marL="273050" indent="-273050"/>
              <a:endParaRPr lang="en-US" altLang="ja-JP" sz="1400" dirty="0">
                <a:latin typeface="ＭＳ Ｐ明朝" pitchFamily="18" charset="-128"/>
                <a:ea typeface="ＭＳ Ｐ明朝" pitchFamily="18" charset="-128"/>
              </a:endParaRPr>
            </a:p>
            <a:p>
              <a:pPr marL="273050" indent="-273050"/>
              <a:endParaRPr lang="en-US" altLang="ja-JP" sz="1400" dirty="0">
                <a:latin typeface="ＭＳ Ｐ明朝" pitchFamily="18" charset="-128"/>
                <a:ea typeface="ＭＳ Ｐ明朝" pitchFamily="18" charset="-128"/>
              </a:endParaRPr>
            </a:p>
            <a:p>
              <a:pPr marL="273050" indent="-273050"/>
              <a:endParaRPr lang="en-US" altLang="ja-JP" sz="1400" dirty="0">
                <a:latin typeface="ＭＳ Ｐ明朝" pitchFamily="18" charset="-128"/>
                <a:ea typeface="ＭＳ Ｐ明朝" pitchFamily="18" charset="-128"/>
              </a:endParaRPr>
            </a:p>
            <a:p>
              <a:pPr marL="273050" indent="-273050"/>
              <a:endParaRPr lang="en-US" altLang="ja-JP" sz="1400" dirty="0">
                <a:latin typeface="ＭＳ Ｐ明朝" pitchFamily="18" charset="-128"/>
                <a:ea typeface="ＭＳ Ｐ明朝" pitchFamily="18" charset="-128"/>
              </a:endParaRPr>
            </a:p>
            <a:p>
              <a:pPr marL="273050" indent="-273050"/>
              <a:endParaRPr lang="en-US" altLang="ja-JP" sz="1400" dirty="0">
                <a:latin typeface="ＭＳ Ｐ明朝" pitchFamily="18" charset="-128"/>
                <a:ea typeface="ＭＳ Ｐ明朝" pitchFamily="18" charset="-128"/>
              </a:endParaRPr>
            </a:p>
            <a:p>
              <a:pPr marL="273050" indent="-273050"/>
              <a:endParaRPr lang="en-US" altLang="ja-JP" sz="1400" dirty="0">
                <a:latin typeface="ＭＳ Ｐ明朝" pitchFamily="18" charset="-128"/>
                <a:ea typeface="ＭＳ Ｐ明朝" pitchFamily="18" charset="-128"/>
              </a:endParaRPr>
            </a:p>
            <a:p>
              <a:pPr marL="273050" indent="-273050"/>
              <a:endParaRPr lang="en-US" altLang="ja-JP" sz="1400" dirty="0">
                <a:latin typeface="ＭＳ Ｐ明朝" pitchFamily="18" charset="-128"/>
                <a:ea typeface="ＭＳ Ｐ明朝" pitchFamily="18" charset="-128"/>
              </a:endParaRPr>
            </a:p>
            <a:p>
              <a:pPr marL="273050" indent="-273050"/>
              <a:endParaRPr lang="en-US" altLang="ja-JP" sz="1400" dirty="0">
                <a:latin typeface="ＭＳ Ｐ明朝" pitchFamily="18" charset="-128"/>
                <a:ea typeface="ＭＳ Ｐ明朝" pitchFamily="18" charset="-128"/>
              </a:endParaRPr>
            </a:p>
            <a:p>
              <a:pPr marL="273050" indent="-273050"/>
              <a:endParaRPr lang="en-US" altLang="ja-JP" sz="1400" dirty="0">
                <a:latin typeface="ＭＳ Ｐ明朝" pitchFamily="18" charset="-128"/>
                <a:ea typeface="ＭＳ Ｐ明朝" pitchFamily="18" charset="-128"/>
              </a:endParaRPr>
            </a:p>
            <a:p>
              <a:pPr marL="273050" indent="-273050"/>
              <a:endParaRPr lang="en-US" altLang="ja-JP" sz="1400" dirty="0">
                <a:latin typeface="ＭＳ Ｐ明朝" pitchFamily="18" charset="-128"/>
                <a:ea typeface="ＭＳ Ｐ明朝" pitchFamily="18" charset="-128"/>
              </a:endParaRPr>
            </a:p>
            <a:p>
              <a:pPr marL="273050" indent="-273050"/>
              <a:endParaRPr lang="en-US" altLang="ja-JP" sz="1400" dirty="0">
                <a:latin typeface="ＭＳ Ｐ明朝" pitchFamily="18" charset="-128"/>
                <a:ea typeface="ＭＳ Ｐ明朝" pitchFamily="18" charset="-128"/>
              </a:endParaRPr>
            </a:p>
            <a:p>
              <a:pPr marL="273050" indent="-273050"/>
              <a:endParaRPr lang="en-US" altLang="ja-JP" sz="1400" dirty="0">
                <a:latin typeface="ＭＳ Ｐ明朝" pitchFamily="18" charset="-128"/>
                <a:ea typeface="ＭＳ Ｐ明朝" pitchFamily="18" charset="-128"/>
              </a:endParaRPr>
            </a:p>
            <a:p>
              <a:pPr marL="273050" indent="-273050"/>
              <a:endParaRPr lang="en-US" altLang="ja-JP" sz="1400" dirty="0">
                <a:latin typeface="ＭＳ Ｐ明朝" pitchFamily="18" charset="-128"/>
                <a:ea typeface="ＭＳ Ｐ明朝" pitchFamily="18" charset="-128"/>
              </a:endParaRPr>
            </a:p>
            <a:p>
              <a:pPr marL="273050" indent="-273050"/>
              <a:endParaRPr lang="en-US" altLang="ja-JP" sz="1400" dirty="0">
                <a:latin typeface="ＭＳ Ｐ明朝" pitchFamily="18" charset="-128"/>
                <a:ea typeface="ＭＳ Ｐ明朝" pitchFamily="18" charset="-128"/>
              </a:endParaRPr>
            </a:p>
            <a:p>
              <a:pPr marL="273050" indent="-273050"/>
              <a:endParaRPr lang="en-US" altLang="ja-JP" sz="1400" dirty="0">
                <a:latin typeface="ＭＳ Ｐ明朝" pitchFamily="18" charset="-128"/>
                <a:ea typeface="ＭＳ Ｐ明朝" pitchFamily="18" charset="-128"/>
              </a:endParaRPr>
            </a:p>
            <a:p>
              <a:pPr marL="273050" indent="-273050"/>
              <a:endParaRPr lang="en-US" altLang="ja-JP" sz="1400" dirty="0">
                <a:latin typeface="ＭＳ Ｐ明朝" pitchFamily="18" charset="-128"/>
                <a:ea typeface="ＭＳ Ｐ明朝" pitchFamily="18" charset="-128"/>
              </a:endParaRPr>
            </a:p>
            <a:p>
              <a:pPr marL="273050" indent="-273050"/>
              <a:endParaRPr lang="en-US" altLang="ja-JP" sz="1400" dirty="0">
                <a:latin typeface="ＭＳ Ｐ明朝" pitchFamily="18" charset="-128"/>
                <a:ea typeface="ＭＳ Ｐ明朝" pitchFamily="18" charset="-128"/>
              </a:endParaRPr>
            </a:p>
            <a:p>
              <a:pPr marL="273050" indent="-273050"/>
              <a:endParaRPr lang="en-US" altLang="ja-JP" sz="1400" dirty="0">
                <a:latin typeface="ＭＳ Ｐ明朝" pitchFamily="18" charset="-128"/>
                <a:ea typeface="ＭＳ Ｐ明朝" pitchFamily="18" charset="-128"/>
              </a:endParaRPr>
            </a:p>
            <a:p>
              <a:pPr marL="273050" indent="-273050"/>
              <a:endParaRPr lang="en-US" altLang="ja-JP" sz="1400" dirty="0">
                <a:latin typeface="ＭＳ Ｐ明朝" pitchFamily="18" charset="-128"/>
                <a:ea typeface="ＭＳ Ｐ明朝" pitchFamily="18" charset="-128"/>
              </a:endParaRPr>
            </a:p>
            <a:p>
              <a:pPr marL="273050" indent="-273050"/>
              <a:endParaRPr lang="en-US" altLang="ja-JP" sz="1400" dirty="0">
                <a:latin typeface="ＭＳ Ｐ明朝" pitchFamily="18" charset="-128"/>
                <a:ea typeface="ＭＳ Ｐ明朝" pitchFamily="18" charset="-128"/>
              </a:endParaRPr>
            </a:p>
            <a:p>
              <a:pPr marL="273050" indent="-273050"/>
              <a:endParaRPr lang="en-US" altLang="ja-JP" sz="1400" dirty="0">
                <a:latin typeface="ＭＳ Ｐ明朝" pitchFamily="18" charset="-128"/>
                <a:ea typeface="ＭＳ Ｐ明朝" pitchFamily="18" charset="-128"/>
              </a:endParaRPr>
            </a:p>
            <a:p>
              <a:pPr marL="273050" indent="-273050"/>
              <a:endParaRPr lang="en-US" altLang="ja-JP" sz="1400" dirty="0">
                <a:latin typeface="ＭＳ Ｐ明朝" pitchFamily="18" charset="-128"/>
                <a:ea typeface="ＭＳ Ｐ明朝" pitchFamily="18" charset="-128"/>
              </a:endParaRPr>
            </a:p>
            <a:p>
              <a:pPr marL="273050" indent="-273050"/>
              <a:endParaRPr lang="en-US" altLang="ja-JP" sz="1400" dirty="0">
                <a:latin typeface="ＭＳ Ｐ明朝" pitchFamily="18" charset="-128"/>
                <a:ea typeface="ＭＳ Ｐ明朝" pitchFamily="18" charset="-128"/>
              </a:endParaRPr>
            </a:p>
            <a:p>
              <a:pPr marL="273050" indent="-273050"/>
              <a:endParaRPr lang="en-US" altLang="ja-JP" sz="1400" dirty="0">
                <a:latin typeface="ＭＳ Ｐ明朝" pitchFamily="18" charset="-128"/>
                <a:ea typeface="ＭＳ Ｐ明朝" pitchFamily="18" charset="-128"/>
              </a:endParaRPr>
            </a:p>
          </p:txBody>
        </p:sp>
        <p:sp>
          <p:nvSpPr>
            <p:cNvPr id="17" name="テキスト ボックス 16"/>
            <p:cNvSpPr txBox="1"/>
            <p:nvPr/>
          </p:nvSpPr>
          <p:spPr>
            <a:xfrm>
              <a:off x="8832297" y="3992958"/>
              <a:ext cx="1549768" cy="322123"/>
            </a:xfrm>
            <a:prstGeom prst="rect">
              <a:avLst/>
            </a:prstGeom>
            <a:solidFill>
              <a:schemeClr val="bg1">
                <a:alpha val="50000"/>
              </a:schemeClr>
            </a:solidFill>
          </p:spPr>
          <p:txBody>
            <a:bodyPr wrap="square" lIns="36000" tIns="36000" rIns="36000" bIns="36000" rtlCol="0">
              <a:spAutoFit/>
            </a:bodyPr>
            <a:lstStyle/>
            <a:p>
              <a:r>
                <a:rPr lang="ja-JP" altLang="en-US" sz="800" dirty="0">
                  <a:latin typeface="Meiryo UI" pitchFamily="50" charset="-128"/>
                  <a:ea typeface="Meiryo UI" pitchFamily="50" charset="-128"/>
                  <a:cs typeface="Meiryo UI" pitchFamily="50" charset="-128"/>
                </a:rPr>
                <a:t>とんぼりリバーウォーク</a:t>
              </a:r>
            </a:p>
          </p:txBody>
        </p:sp>
        <p:sp>
          <p:nvSpPr>
            <p:cNvPr id="18" name="テキスト ボックス 17"/>
            <p:cNvSpPr txBox="1"/>
            <p:nvPr/>
          </p:nvSpPr>
          <p:spPr>
            <a:xfrm>
              <a:off x="8303934" y="3284988"/>
              <a:ext cx="347438" cy="733200"/>
            </a:xfrm>
            <a:prstGeom prst="rect">
              <a:avLst/>
            </a:prstGeom>
            <a:solidFill>
              <a:schemeClr val="bg1">
                <a:alpha val="50000"/>
              </a:schemeClr>
            </a:solidFill>
          </p:spPr>
          <p:txBody>
            <a:bodyPr vert="eaVert" wrap="square" lIns="36000" tIns="36000" rIns="36000" bIns="36000" rtlCol="0">
              <a:spAutoFit/>
            </a:bodyPr>
            <a:lstStyle/>
            <a:p>
              <a:r>
                <a:rPr lang="ja-JP" altLang="en-US" sz="900" dirty="0">
                  <a:latin typeface="Meiryo UI" pitchFamily="50" charset="-128"/>
                  <a:ea typeface="Meiryo UI" pitchFamily="50" charset="-128"/>
                  <a:cs typeface="Meiryo UI" pitchFamily="50" charset="-128"/>
                </a:rPr>
                <a:t>御堂筋</a:t>
              </a:r>
            </a:p>
          </p:txBody>
        </p:sp>
        <p:sp>
          <p:nvSpPr>
            <p:cNvPr id="19" name="テキスト ボックス 18"/>
            <p:cNvSpPr txBox="1"/>
            <p:nvPr/>
          </p:nvSpPr>
          <p:spPr>
            <a:xfrm>
              <a:off x="8911577" y="1763866"/>
              <a:ext cx="796863" cy="322123"/>
            </a:xfrm>
            <a:prstGeom prst="rect">
              <a:avLst/>
            </a:prstGeom>
            <a:solidFill>
              <a:schemeClr val="bg1">
                <a:alpha val="50000"/>
              </a:schemeClr>
            </a:solidFill>
          </p:spPr>
          <p:txBody>
            <a:bodyPr wrap="square" lIns="36000" tIns="36000" rIns="36000" bIns="36000" rtlCol="0">
              <a:spAutoFit/>
            </a:bodyPr>
            <a:lstStyle/>
            <a:p>
              <a:r>
                <a:rPr lang="ja-JP" altLang="en-US" sz="800" dirty="0">
                  <a:latin typeface="Meiryo UI" pitchFamily="50" charset="-128"/>
                  <a:ea typeface="Meiryo UI" pitchFamily="50" charset="-128"/>
                  <a:cs typeface="Meiryo UI" pitchFamily="50" charset="-128"/>
                </a:rPr>
                <a:t>長堀通</a:t>
              </a:r>
            </a:p>
          </p:txBody>
        </p:sp>
        <p:sp>
          <p:nvSpPr>
            <p:cNvPr id="20" name="テキスト ボックス 19"/>
            <p:cNvSpPr txBox="1"/>
            <p:nvPr/>
          </p:nvSpPr>
          <p:spPr>
            <a:xfrm>
              <a:off x="10560539" y="3212980"/>
              <a:ext cx="211204" cy="648074"/>
            </a:xfrm>
            <a:prstGeom prst="rect">
              <a:avLst/>
            </a:prstGeom>
            <a:solidFill>
              <a:schemeClr val="bg1">
                <a:alpha val="50000"/>
              </a:schemeClr>
            </a:solidFill>
          </p:spPr>
          <p:txBody>
            <a:bodyPr vert="eaVert" wrap="square" lIns="36000" tIns="36000" rIns="36000" bIns="36000" rtlCol="0">
              <a:spAutoFit/>
            </a:bodyPr>
            <a:lstStyle/>
            <a:p>
              <a:r>
                <a:rPr lang="ja-JP" altLang="en-US" sz="900" dirty="0">
                  <a:latin typeface="Meiryo UI" pitchFamily="50" charset="-128"/>
                  <a:ea typeface="Meiryo UI" pitchFamily="50" charset="-128"/>
                  <a:cs typeface="Meiryo UI" pitchFamily="50" charset="-128"/>
                </a:rPr>
                <a:t>堺筋</a:t>
              </a:r>
            </a:p>
          </p:txBody>
        </p:sp>
        <p:cxnSp>
          <p:nvCxnSpPr>
            <p:cNvPr id="22" name="直線コネクタ 21"/>
            <p:cNvCxnSpPr/>
            <p:nvPr/>
          </p:nvCxnSpPr>
          <p:spPr>
            <a:xfrm flipH="1">
              <a:off x="10478119" y="620688"/>
              <a:ext cx="154377" cy="604868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5" name="フリーフォーム 24"/>
            <p:cNvSpPr/>
            <p:nvPr/>
          </p:nvSpPr>
          <p:spPr>
            <a:xfrm>
              <a:off x="7968201" y="644571"/>
              <a:ext cx="799054" cy="6213438"/>
            </a:xfrm>
            <a:custGeom>
              <a:avLst/>
              <a:gdLst>
                <a:gd name="connsiteX0" fmla="*/ 876300 w 1050925"/>
                <a:gd name="connsiteY0" fmla="*/ 0 h 4230688"/>
                <a:gd name="connsiteX1" fmla="*/ 876300 w 1050925"/>
                <a:gd name="connsiteY1" fmla="*/ 2457450 h 4230688"/>
                <a:gd name="connsiteX2" fmla="*/ 904875 w 1050925"/>
                <a:gd name="connsiteY2" fmla="*/ 3952875 h 4230688"/>
                <a:gd name="connsiteX3" fmla="*/ 0 w 1050925"/>
                <a:gd name="connsiteY3" fmla="*/ 4124325 h 4230688"/>
                <a:gd name="connsiteX4" fmla="*/ 0 w 1050925"/>
                <a:gd name="connsiteY4" fmla="*/ 4124325 h 4230688"/>
                <a:gd name="connsiteX0" fmla="*/ 876300 w 938473"/>
                <a:gd name="connsiteY0" fmla="*/ 0 h 4124325"/>
                <a:gd name="connsiteX1" fmla="*/ 876300 w 938473"/>
                <a:gd name="connsiteY1" fmla="*/ 2457450 h 4124325"/>
                <a:gd name="connsiteX2" fmla="*/ 201588 w 938473"/>
                <a:gd name="connsiteY2" fmla="*/ 3300189 h 4124325"/>
                <a:gd name="connsiteX3" fmla="*/ 904875 w 938473"/>
                <a:gd name="connsiteY3" fmla="*/ 3952875 h 4124325"/>
                <a:gd name="connsiteX4" fmla="*/ 0 w 938473"/>
                <a:gd name="connsiteY4" fmla="*/ 4124325 h 4124325"/>
                <a:gd name="connsiteX5" fmla="*/ 0 w 938473"/>
                <a:gd name="connsiteY5" fmla="*/ 4124325 h 4124325"/>
                <a:gd name="connsiteX0" fmla="*/ 876300 w 938473"/>
                <a:gd name="connsiteY0" fmla="*/ 0 h 4124325"/>
                <a:gd name="connsiteX1" fmla="*/ 876300 w 938473"/>
                <a:gd name="connsiteY1" fmla="*/ 2457450 h 4124325"/>
                <a:gd name="connsiteX2" fmla="*/ 704850 w 938473"/>
                <a:gd name="connsiteY2" fmla="*/ 2847976 h 4124325"/>
                <a:gd name="connsiteX3" fmla="*/ 201588 w 938473"/>
                <a:gd name="connsiteY3" fmla="*/ 3300189 h 4124325"/>
                <a:gd name="connsiteX4" fmla="*/ 904875 w 938473"/>
                <a:gd name="connsiteY4" fmla="*/ 3952875 h 4124325"/>
                <a:gd name="connsiteX5" fmla="*/ 0 w 938473"/>
                <a:gd name="connsiteY5" fmla="*/ 4124325 h 4124325"/>
                <a:gd name="connsiteX6" fmla="*/ 0 w 938473"/>
                <a:gd name="connsiteY6" fmla="*/ 4124325 h 4124325"/>
                <a:gd name="connsiteX0" fmla="*/ 876300 w 938473"/>
                <a:gd name="connsiteY0" fmla="*/ 0 h 4124325"/>
                <a:gd name="connsiteX1" fmla="*/ 876300 w 938473"/>
                <a:gd name="connsiteY1" fmla="*/ 2457450 h 4124325"/>
                <a:gd name="connsiteX2" fmla="*/ 561628 w 938473"/>
                <a:gd name="connsiteY2" fmla="*/ 2868142 h 4124325"/>
                <a:gd name="connsiteX3" fmla="*/ 201588 w 938473"/>
                <a:gd name="connsiteY3" fmla="*/ 3300189 h 4124325"/>
                <a:gd name="connsiteX4" fmla="*/ 904875 w 938473"/>
                <a:gd name="connsiteY4" fmla="*/ 3952875 h 4124325"/>
                <a:gd name="connsiteX5" fmla="*/ 0 w 938473"/>
                <a:gd name="connsiteY5" fmla="*/ 4124325 h 4124325"/>
                <a:gd name="connsiteX6" fmla="*/ 0 w 938473"/>
                <a:gd name="connsiteY6" fmla="*/ 4124325 h 4124325"/>
                <a:gd name="connsiteX0" fmla="*/ 876300 w 938473"/>
                <a:gd name="connsiteY0" fmla="*/ 0 h 4124325"/>
                <a:gd name="connsiteX1" fmla="*/ 876300 w 938473"/>
                <a:gd name="connsiteY1" fmla="*/ 2457450 h 4124325"/>
                <a:gd name="connsiteX2" fmla="*/ 866775 w 938473"/>
                <a:gd name="connsiteY2" fmla="*/ 2647951 h 4124325"/>
                <a:gd name="connsiteX3" fmla="*/ 561628 w 938473"/>
                <a:gd name="connsiteY3" fmla="*/ 2868142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741015 w 938473"/>
                <a:gd name="connsiteY2" fmla="*/ 2662834 h 4124325"/>
                <a:gd name="connsiteX3" fmla="*/ 561628 w 938473"/>
                <a:gd name="connsiteY3" fmla="*/ 2868142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741015 w 938473"/>
                <a:gd name="connsiteY2" fmla="*/ 2662834 h 4124325"/>
                <a:gd name="connsiteX3" fmla="*/ 561628 w 938473"/>
                <a:gd name="connsiteY3" fmla="*/ 2868142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741015 w 938473"/>
                <a:gd name="connsiteY2" fmla="*/ 2662834 h 4124325"/>
                <a:gd name="connsiteX3" fmla="*/ 314325 w 938473"/>
                <a:gd name="connsiteY3" fmla="*/ 3181351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993395 w 1055568"/>
                <a:gd name="connsiteY0" fmla="*/ 0 h 4124325"/>
                <a:gd name="connsiteX1" fmla="*/ 993395 w 1055568"/>
                <a:gd name="connsiteY1" fmla="*/ 2457450 h 4124325"/>
                <a:gd name="connsiteX2" fmla="*/ 534707 w 1055568"/>
                <a:gd name="connsiteY2" fmla="*/ 3156174 h 4124325"/>
                <a:gd name="connsiteX3" fmla="*/ 431420 w 1055568"/>
                <a:gd name="connsiteY3" fmla="*/ 3181351 h 4124325"/>
                <a:gd name="connsiteX4" fmla="*/ 318683 w 1055568"/>
                <a:gd name="connsiteY4" fmla="*/ 3300189 h 4124325"/>
                <a:gd name="connsiteX5" fmla="*/ 1021970 w 1055568"/>
                <a:gd name="connsiteY5" fmla="*/ 3952875 h 4124325"/>
                <a:gd name="connsiteX6" fmla="*/ 117095 w 1055568"/>
                <a:gd name="connsiteY6" fmla="*/ 4124325 h 4124325"/>
                <a:gd name="connsiteX7" fmla="*/ 117095 w 1055568"/>
                <a:gd name="connsiteY7" fmla="*/ 4124325 h 4124325"/>
                <a:gd name="connsiteX0" fmla="*/ 876300 w 938473"/>
                <a:gd name="connsiteY0" fmla="*/ 0 h 4124325"/>
                <a:gd name="connsiteX1" fmla="*/ 876300 w 938473"/>
                <a:gd name="connsiteY1" fmla="*/ 2457450 h 4124325"/>
                <a:gd name="connsiteX2" fmla="*/ 609600 w 938473"/>
                <a:gd name="connsiteY2" fmla="*/ 2762251 h 4124325"/>
                <a:gd name="connsiteX3" fmla="*/ 417612 w 938473"/>
                <a:gd name="connsiteY3" fmla="*/ 3156174 h 4124325"/>
                <a:gd name="connsiteX4" fmla="*/ 314325 w 938473"/>
                <a:gd name="connsiteY4" fmla="*/ 3181351 h 4124325"/>
                <a:gd name="connsiteX5" fmla="*/ 201588 w 938473"/>
                <a:gd name="connsiteY5" fmla="*/ 3300189 h 4124325"/>
                <a:gd name="connsiteX6" fmla="*/ 904875 w 938473"/>
                <a:gd name="connsiteY6" fmla="*/ 3952875 h 4124325"/>
                <a:gd name="connsiteX7" fmla="*/ 0 w 938473"/>
                <a:gd name="connsiteY7" fmla="*/ 4124325 h 4124325"/>
                <a:gd name="connsiteX8" fmla="*/ 0 w 938473"/>
                <a:gd name="connsiteY8" fmla="*/ 4124325 h 4124325"/>
                <a:gd name="connsiteX0" fmla="*/ 876300 w 938473"/>
                <a:gd name="connsiteY0" fmla="*/ 0 h 4124325"/>
                <a:gd name="connsiteX1" fmla="*/ 876300 w 938473"/>
                <a:gd name="connsiteY1" fmla="*/ 2457450 h 4124325"/>
                <a:gd name="connsiteX2" fmla="*/ 417612 w 938473"/>
                <a:gd name="connsiteY2" fmla="*/ 3156174 h 4124325"/>
                <a:gd name="connsiteX3" fmla="*/ 314325 w 938473"/>
                <a:gd name="connsiteY3" fmla="*/ 3181351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417612 w 938473"/>
                <a:gd name="connsiteY2" fmla="*/ 3156174 h 4124325"/>
                <a:gd name="connsiteX3" fmla="*/ 201588 w 938473"/>
                <a:gd name="connsiteY3" fmla="*/ 3300189 h 4124325"/>
                <a:gd name="connsiteX4" fmla="*/ 904875 w 938473"/>
                <a:gd name="connsiteY4" fmla="*/ 3952875 h 4124325"/>
                <a:gd name="connsiteX5" fmla="*/ 0 w 938473"/>
                <a:gd name="connsiteY5" fmla="*/ 4124325 h 4124325"/>
                <a:gd name="connsiteX6" fmla="*/ 0 w 938473"/>
                <a:gd name="connsiteY6" fmla="*/ 4124325 h 4124325"/>
                <a:gd name="connsiteX0" fmla="*/ 899938 w 938108"/>
                <a:gd name="connsiteY0" fmla="*/ 0 h 4124325"/>
                <a:gd name="connsiteX1" fmla="*/ 899938 w 938108"/>
                <a:gd name="connsiteY1" fmla="*/ 2457450 h 4124325"/>
                <a:gd name="connsiteX2" fmla="*/ 441250 w 938108"/>
                <a:gd name="connsiteY2" fmla="*/ 3156174 h 4124325"/>
                <a:gd name="connsiteX3" fmla="*/ 81210 w 938108"/>
                <a:gd name="connsiteY3" fmla="*/ 3516214 h 4124325"/>
                <a:gd name="connsiteX4" fmla="*/ 928513 w 938108"/>
                <a:gd name="connsiteY4" fmla="*/ 3952875 h 4124325"/>
                <a:gd name="connsiteX5" fmla="*/ 23638 w 938108"/>
                <a:gd name="connsiteY5" fmla="*/ 4124325 h 4124325"/>
                <a:gd name="connsiteX6" fmla="*/ 23638 w 938108"/>
                <a:gd name="connsiteY6" fmla="*/ 4124325 h 4124325"/>
                <a:gd name="connsiteX0" fmla="*/ 899938 w 938108"/>
                <a:gd name="connsiteY0" fmla="*/ 0 h 4124325"/>
                <a:gd name="connsiteX1" fmla="*/ 899938 w 938108"/>
                <a:gd name="connsiteY1" fmla="*/ 2457450 h 4124325"/>
                <a:gd name="connsiteX2" fmla="*/ 585266 w 938108"/>
                <a:gd name="connsiteY2" fmla="*/ 2868142 h 4124325"/>
                <a:gd name="connsiteX3" fmla="*/ 441250 w 938108"/>
                <a:gd name="connsiteY3" fmla="*/ 3156174 h 4124325"/>
                <a:gd name="connsiteX4" fmla="*/ 81210 w 938108"/>
                <a:gd name="connsiteY4" fmla="*/ 3516214 h 4124325"/>
                <a:gd name="connsiteX5" fmla="*/ 928513 w 938108"/>
                <a:gd name="connsiteY5" fmla="*/ 3952875 h 4124325"/>
                <a:gd name="connsiteX6" fmla="*/ 23638 w 938108"/>
                <a:gd name="connsiteY6" fmla="*/ 4124325 h 4124325"/>
                <a:gd name="connsiteX7" fmla="*/ 23638 w 938108"/>
                <a:gd name="connsiteY7" fmla="*/ 4124325 h 4124325"/>
                <a:gd name="connsiteX0" fmla="*/ 899938 w 938108"/>
                <a:gd name="connsiteY0" fmla="*/ 0 h 4124325"/>
                <a:gd name="connsiteX1" fmla="*/ 899938 w 938108"/>
                <a:gd name="connsiteY1" fmla="*/ 2457450 h 4124325"/>
                <a:gd name="connsiteX2" fmla="*/ 801290 w 938108"/>
                <a:gd name="connsiteY2" fmla="*/ 2580110 h 4124325"/>
                <a:gd name="connsiteX3" fmla="*/ 585266 w 938108"/>
                <a:gd name="connsiteY3" fmla="*/ 2868142 h 4124325"/>
                <a:gd name="connsiteX4" fmla="*/ 441250 w 938108"/>
                <a:gd name="connsiteY4" fmla="*/ 3156174 h 4124325"/>
                <a:gd name="connsiteX5" fmla="*/ 81210 w 938108"/>
                <a:gd name="connsiteY5" fmla="*/ 3516214 h 4124325"/>
                <a:gd name="connsiteX6" fmla="*/ 928513 w 938108"/>
                <a:gd name="connsiteY6" fmla="*/ 3952875 h 4124325"/>
                <a:gd name="connsiteX7" fmla="*/ 23638 w 938108"/>
                <a:gd name="connsiteY7" fmla="*/ 4124325 h 4124325"/>
                <a:gd name="connsiteX8" fmla="*/ 23638 w 938108"/>
                <a:gd name="connsiteY8" fmla="*/ 4124325 h 4124325"/>
                <a:gd name="connsiteX0" fmla="*/ 899938 w 938108"/>
                <a:gd name="connsiteY0" fmla="*/ 0 h 4124325"/>
                <a:gd name="connsiteX1" fmla="*/ 899938 w 938108"/>
                <a:gd name="connsiteY1" fmla="*/ 2457450 h 4124325"/>
                <a:gd name="connsiteX2" fmla="*/ 801290 w 938108"/>
                <a:gd name="connsiteY2" fmla="*/ 2580110 h 4124325"/>
                <a:gd name="connsiteX3" fmla="*/ 585266 w 938108"/>
                <a:gd name="connsiteY3" fmla="*/ 2868142 h 4124325"/>
                <a:gd name="connsiteX4" fmla="*/ 441250 w 938108"/>
                <a:gd name="connsiteY4" fmla="*/ 3156174 h 4124325"/>
                <a:gd name="connsiteX5" fmla="*/ 81210 w 938108"/>
                <a:gd name="connsiteY5" fmla="*/ 3516214 h 4124325"/>
                <a:gd name="connsiteX6" fmla="*/ 928513 w 938108"/>
                <a:gd name="connsiteY6" fmla="*/ 3952875 h 4124325"/>
                <a:gd name="connsiteX7" fmla="*/ 23638 w 938108"/>
                <a:gd name="connsiteY7" fmla="*/ 4124325 h 4124325"/>
                <a:gd name="connsiteX8" fmla="*/ 23638 w 938108"/>
                <a:gd name="connsiteY8" fmla="*/ 4124325 h 4124325"/>
                <a:gd name="connsiteX0" fmla="*/ 911940 w 950110"/>
                <a:gd name="connsiteY0" fmla="*/ 0 h 4124325"/>
                <a:gd name="connsiteX1" fmla="*/ 911940 w 950110"/>
                <a:gd name="connsiteY1" fmla="*/ 2457450 h 4124325"/>
                <a:gd name="connsiteX2" fmla="*/ 813292 w 950110"/>
                <a:gd name="connsiteY2" fmla="*/ 2580110 h 4124325"/>
                <a:gd name="connsiteX3" fmla="*/ 597268 w 950110"/>
                <a:gd name="connsiteY3" fmla="*/ 2868142 h 4124325"/>
                <a:gd name="connsiteX4" fmla="*/ 381244 w 950110"/>
                <a:gd name="connsiteY4" fmla="*/ 3156174 h 4124325"/>
                <a:gd name="connsiteX5" fmla="*/ 93212 w 950110"/>
                <a:gd name="connsiteY5" fmla="*/ 3516214 h 4124325"/>
                <a:gd name="connsiteX6" fmla="*/ 940515 w 950110"/>
                <a:gd name="connsiteY6" fmla="*/ 3952875 h 4124325"/>
                <a:gd name="connsiteX7" fmla="*/ 35640 w 950110"/>
                <a:gd name="connsiteY7" fmla="*/ 4124325 h 4124325"/>
                <a:gd name="connsiteX8" fmla="*/ 35640 w 950110"/>
                <a:gd name="connsiteY8" fmla="*/ 4124325 h 4124325"/>
                <a:gd name="connsiteX0" fmla="*/ 911940 w 950110"/>
                <a:gd name="connsiteY0" fmla="*/ 0 h 4124325"/>
                <a:gd name="connsiteX1" fmla="*/ 911940 w 950110"/>
                <a:gd name="connsiteY1" fmla="*/ 2457450 h 4124325"/>
                <a:gd name="connsiteX2" fmla="*/ 813292 w 950110"/>
                <a:gd name="connsiteY2" fmla="*/ 2580110 h 4124325"/>
                <a:gd name="connsiteX3" fmla="*/ 597268 w 950110"/>
                <a:gd name="connsiteY3" fmla="*/ 2868142 h 4124325"/>
                <a:gd name="connsiteX4" fmla="*/ 381244 w 950110"/>
                <a:gd name="connsiteY4" fmla="*/ 3156174 h 4124325"/>
                <a:gd name="connsiteX5" fmla="*/ 93212 w 950110"/>
                <a:gd name="connsiteY5" fmla="*/ 3516214 h 4124325"/>
                <a:gd name="connsiteX6" fmla="*/ 940515 w 950110"/>
                <a:gd name="connsiteY6" fmla="*/ 3952875 h 4124325"/>
                <a:gd name="connsiteX7" fmla="*/ 35640 w 950110"/>
                <a:gd name="connsiteY7" fmla="*/ 4124325 h 4124325"/>
                <a:gd name="connsiteX8" fmla="*/ 35640 w 950110"/>
                <a:gd name="connsiteY8" fmla="*/ 4124325 h 4124325"/>
                <a:gd name="connsiteX0" fmla="*/ 876300 w 876300"/>
                <a:gd name="connsiteY0" fmla="*/ 0 h 4124325"/>
                <a:gd name="connsiteX1" fmla="*/ 876300 w 876300"/>
                <a:gd name="connsiteY1" fmla="*/ 2457450 h 4124325"/>
                <a:gd name="connsiteX2" fmla="*/ 777652 w 876300"/>
                <a:gd name="connsiteY2" fmla="*/ 2580110 h 4124325"/>
                <a:gd name="connsiteX3" fmla="*/ 561628 w 876300"/>
                <a:gd name="connsiteY3" fmla="*/ 2868142 h 4124325"/>
                <a:gd name="connsiteX4" fmla="*/ 345604 w 876300"/>
                <a:gd name="connsiteY4" fmla="*/ 3156174 h 4124325"/>
                <a:gd name="connsiteX5" fmla="*/ 57572 w 876300"/>
                <a:gd name="connsiteY5" fmla="*/ 3516214 h 4124325"/>
                <a:gd name="connsiteX6" fmla="*/ 57572 w 876300"/>
                <a:gd name="connsiteY6" fmla="*/ 3948262 h 4124325"/>
                <a:gd name="connsiteX7" fmla="*/ 0 w 876300"/>
                <a:gd name="connsiteY7" fmla="*/ 4124325 h 4124325"/>
                <a:gd name="connsiteX8" fmla="*/ 0 w 876300"/>
                <a:gd name="connsiteY8" fmla="*/ 4124325 h 4124325"/>
                <a:gd name="connsiteX0" fmla="*/ 876300 w 876300"/>
                <a:gd name="connsiteY0" fmla="*/ 0 h 4124325"/>
                <a:gd name="connsiteX1" fmla="*/ 876300 w 876300"/>
                <a:gd name="connsiteY1" fmla="*/ 2457450 h 4124325"/>
                <a:gd name="connsiteX2" fmla="*/ 777652 w 876300"/>
                <a:gd name="connsiteY2" fmla="*/ 2580110 h 4124325"/>
                <a:gd name="connsiteX3" fmla="*/ 561628 w 876300"/>
                <a:gd name="connsiteY3" fmla="*/ 2868142 h 4124325"/>
                <a:gd name="connsiteX4" fmla="*/ 345604 w 876300"/>
                <a:gd name="connsiteY4" fmla="*/ 3156174 h 4124325"/>
                <a:gd name="connsiteX5" fmla="*/ 57572 w 876300"/>
                <a:gd name="connsiteY5" fmla="*/ 3516214 h 4124325"/>
                <a:gd name="connsiteX6" fmla="*/ 57572 w 876300"/>
                <a:gd name="connsiteY6" fmla="*/ 3948262 h 4124325"/>
                <a:gd name="connsiteX7" fmla="*/ 0 w 876300"/>
                <a:gd name="connsiteY7" fmla="*/ 4124325 h 4124325"/>
                <a:gd name="connsiteX8" fmla="*/ 0 w 876300"/>
                <a:gd name="connsiteY8" fmla="*/ 4124325 h 4124325"/>
                <a:gd name="connsiteX0" fmla="*/ 876300 w 876300"/>
                <a:gd name="connsiteY0" fmla="*/ 0 h 4164286"/>
                <a:gd name="connsiteX1" fmla="*/ 876300 w 876300"/>
                <a:gd name="connsiteY1" fmla="*/ 2457450 h 4164286"/>
                <a:gd name="connsiteX2" fmla="*/ 777652 w 876300"/>
                <a:gd name="connsiteY2" fmla="*/ 2580110 h 4164286"/>
                <a:gd name="connsiteX3" fmla="*/ 561628 w 876300"/>
                <a:gd name="connsiteY3" fmla="*/ 2868142 h 4164286"/>
                <a:gd name="connsiteX4" fmla="*/ 345604 w 876300"/>
                <a:gd name="connsiteY4" fmla="*/ 3156174 h 4164286"/>
                <a:gd name="connsiteX5" fmla="*/ 57572 w 876300"/>
                <a:gd name="connsiteY5" fmla="*/ 3516214 h 4164286"/>
                <a:gd name="connsiteX6" fmla="*/ 57572 w 876300"/>
                <a:gd name="connsiteY6" fmla="*/ 3948262 h 4164286"/>
                <a:gd name="connsiteX7" fmla="*/ 0 w 876300"/>
                <a:gd name="connsiteY7" fmla="*/ 4124325 h 4164286"/>
                <a:gd name="connsiteX8" fmla="*/ 57572 w 876300"/>
                <a:gd name="connsiteY8" fmla="*/ 4164286 h 4164286"/>
                <a:gd name="connsiteX0" fmla="*/ 876329 w 876329"/>
                <a:gd name="connsiteY0" fmla="*/ 0 h 4164286"/>
                <a:gd name="connsiteX1" fmla="*/ 876329 w 876329"/>
                <a:gd name="connsiteY1" fmla="*/ 2457450 h 4164286"/>
                <a:gd name="connsiteX2" fmla="*/ 777681 w 876329"/>
                <a:gd name="connsiteY2" fmla="*/ 2580110 h 4164286"/>
                <a:gd name="connsiteX3" fmla="*/ 561657 w 876329"/>
                <a:gd name="connsiteY3" fmla="*/ 2868142 h 4164286"/>
                <a:gd name="connsiteX4" fmla="*/ 345633 w 876329"/>
                <a:gd name="connsiteY4" fmla="*/ 3156174 h 4164286"/>
                <a:gd name="connsiteX5" fmla="*/ 57601 w 876329"/>
                <a:gd name="connsiteY5" fmla="*/ 3516214 h 4164286"/>
                <a:gd name="connsiteX6" fmla="*/ 29 w 876329"/>
                <a:gd name="connsiteY6" fmla="*/ 4124325 h 4164286"/>
                <a:gd name="connsiteX7" fmla="*/ 57601 w 876329"/>
                <a:gd name="connsiteY7" fmla="*/ 4164286 h 4164286"/>
                <a:gd name="connsiteX0" fmla="*/ 879545 w 879545"/>
                <a:gd name="connsiteY0" fmla="*/ 0 h 4164286"/>
                <a:gd name="connsiteX1" fmla="*/ 879545 w 879545"/>
                <a:gd name="connsiteY1" fmla="*/ 2457450 h 4164286"/>
                <a:gd name="connsiteX2" fmla="*/ 780897 w 879545"/>
                <a:gd name="connsiteY2" fmla="*/ 2580110 h 4164286"/>
                <a:gd name="connsiteX3" fmla="*/ 564873 w 879545"/>
                <a:gd name="connsiteY3" fmla="*/ 2868142 h 4164286"/>
                <a:gd name="connsiteX4" fmla="*/ 348849 w 879545"/>
                <a:gd name="connsiteY4" fmla="*/ 3156174 h 4164286"/>
                <a:gd name="connsiteX5" fmla="*/ 60817 w 879545"/>
                <a:gd name="connsiteY5" fmla="*/ 3516214 h 4164286"/>
                <a:gd name="connsiteX6" fmla="*/ 60818 w 879545"/>
                <a:gd name="connsiteY6" fmla="*/ 3804245 h 4164286"/>
                <a:gd name="connsiteX7" fmla="*/ 3245 w 879545"/>
                <a:gd name="connsiteY7" fmla="*/ 4124325 h 4164286"/>
                <a:gd name="connsiteX8" fmla="*/ 60817 w 879545"/>
                <a:gd name="connsiteY8" fmla="*/ 4164286 h 4164286"/>
                <a:gd name="connsiteX0" fmla="*/ 879545 w 879545"/>
                <a:gd name="connsiteY0" fmla="*/ 0 h 4124325"/>
                <a:gd name="connsiteX1" fmla="*/ 879545 w 879545"/>
                <a:gd name="connsiteY1" fmla="*/ 2457450 h 4124325"/>
                <a:gd name="connsiteX2" fmla="*/ 780897 w 879545"/>
                <a:gd name="connsiteY2" fmla="*/ 2580110 h 4124325"/>
                <a:gd name="connsiteX3" fmla="*/ 564873 w 879545"/>
                <a:gd name="connsiteY3" fmla="*/ 2868142 h 4124325"/>
                <a:gd name="connsiteX4" fmla="*/ 348849 w 879545"/>
                <a:gd name="connsiteY4" fmla="*/ 3156174 h 4124325"/>
                <a:gd name="connsiteX5" fmla="*/ 60817 w 879545"/>
                <a:gd name="connsiteY5" fmla="*/ 3516214 h 4124325"/>
                <a:gd name="connsiteX6" fmla="*/ 60818 w 879545"/>
                <a:gd name="connsiteY6" fmla="*/ 3804245 h 4124325"/>
                <a:gd name="connsiteX7" fmla="*/ 3245 w 879545"/>
                <a:gd name="connsiteY7" fmla="*/ 4124325 h 4124325"/>
                <a:gd name="connsiteX8" fmla="*/ 132826 w 879545"/>
                <a:gd name="connsiteY8" fmla="*/ 4092277 h 4124325"/>
                <a:gd name="connsiteX0" fmla="*/ 879545 w 879545"/>
                <a:gd name="connsiteY0" fmla="*/ 0 h 4124325"/>
                <a:gd name="connsiteX1" fmla="*/ 879545 w 879545"/>
                <a:gd name="connsiteY1" fmla="*/ 2457450 h 4124325"/>
                <a:gd name="connsiteX2" fmla="*/ 780897 w 879545"/>
                <a:gd name="connsiteY2" fmla="*/ 2580110 h 4124325"/>
                <a:gd name="connsiteX3" fmla="*/ 564873 w 879545"/>
                <a:gd name="connsiteY3" fmla="*/ 2868142 h 4124325"/>
                <a:gd name="connsiteX4" fmla="*/ 348849 w 879545"/>
                <a:gd name="connsiteY4" fmla="*/ 3156174 h 4124325"/>
                <a:gd name="connsiteX5" fmla="*/ 60817 w 879545"/>
                <a:gd name="connsiteY5" fmla="*/ 3516214 h 4124325"/>
                <a:gd name="connsiteX6" fmla="*/ 60818 w 879545"/>
                <a:gd name="connsiteY6" fmla="*/ 3804245 h 4124325"/>
                <a:gd name="connsiteX7" fmla="*/ 3245 w 879545"/>
                <a:gd name="connsiteY7" fmla="*/ 4124325 h 4124325"/>
                <a:gd name="connsiteX0" fmla="*/ 879545 w 879545"/>
                <a:gd name="connsiteY0" fmla="*/ 0 h 4124325"/>
                <a:gd name="connsiteX1" fmla="*/ 879545 w 879545"/>
                <a:gd name="connsiteY1" fmla="*/ 2457450 h 4124325"/>
                <a:gd name="connsiteX2" fmla="*/ 780897 w 879545"/>
                <a:gd name="connsiteY2" fmla="*/ 2580110 h 4124325"/>
                <a:gd name="connsiteX3" fmla="*/ 564873 w 879545"/>
                <a:gd name="connsiteY3" fmla="*/ 2868142 h 4124325"/>
                <a:gd name="connsiteX4" fmla="*/ 348849 w 879545"/>
                <a:gd name="connsiteY4" fmla="*/ 3156174 h 4124325"/>
                <a:gd name="connsiteX5" fmla="*/ 60817 w 879545"/>
                <a:gd name="connsiteY5" fmla="*/ 3516214 h 4124325"/>
                <a:gd name="connsiteX6" fmla="*/ 60818 w 879545"/>
                <a:gd name="connsiteY6" fmla="*/ 3804245 h 4124325"/>
                <a:gd name="connsiteX7" fmla="*/ 3245 w 879545"/>
                <a:gd name="connsiteY7" fmla="*/ 4124325 h 4124325"/>
                <a:gd name="connsiteX0" fmla="*/ 876329 w 876329"/>
                <a:gd name="connsiteY0" fmla="*/ 0 h 4124325"/>
                <a:gd name="connsiteX1" fmla="*/ 876329 w 876329"/>
                <a:gd name="connsiteY1" fmla="*/ 2457450 h 4124325"/>
                <a:gd name="connsiteX2" fmla="*/ 777681 w 876329"/>
                <a:gd name="connsiteY2" fmla="*/ 2580110 h 4124325"/>
                <a:gd name="connsiteX3" fmla="*/ 561657 w 876329"/>
                <a:gd name="connsiteY3" fmla="*/ 2868142 h 4124325"/>
                <a:gd name="connsiteX4" fmla="*/ 345633 w 876329"/>
                <a:gd name="connsiteY4" fmla="*/ 3156174 h 4124325"/>
                <a:gd name="connsiteX5" fmla="*/ 57601 w 876329"/>
                <a:gd name="connsiteY5" fmla="*/ 3516214 h 4124325"/>
                <a:gd name="connsiteX6" fmla="*/ 29 w 876329"/>
                <a:gd name="connsiteY6" fmla="*/ 4124325 h 4124325"/>
                <a:gd name="connsiteX0" fmla="*/ 876300 w 876300"/>
                <a:gd name="connsiteY0" fmla="*/ 0 h 4124325"/>
                <a:gd name="connsiteX1" fmla="*/ 876300 w 876300"/>
                <a:gd name="connsiteY1" fmla="*/ 2457450 h 4124325"/>
                <a:gd name="connsiteX2" fmla="*/ 777652 w 876300"/>
                <a:gd name="connsiteY2" fmla="*/ 2580110 h 4124325"/>
                <a:gd name="connsiteX3" fmla="*/ 561628 w 876300"/>
                <a:gd name="connsiteY3" fmla="*/ 2868142 h 4124325"/>
                <a:gd name="connsiteX4" fmla="*/ 345604 w 876300"/>
                <a:gd name="connsiteY4" fmla="*/ 3156174 h 4124325"/>
                <a:gd name="connsiteX5" fmla="*/ 57572 w 876300"/>
                <a:gd name="connsiteY5" fmla="*/ 3516214 h 4124325"/>
                <a:gd name="connsiteX6" fmla="*/ 57573 w 876300"/>
                <a:gd name="connsiteY6" fmla="*/ 3876254 h 4124325"/>
                <a:gd name="connsiteX7" fmla="*/ 0 w 876300"/>
                <a:gd name="connsiteY7" fmla="*/ 4124325 h 4124325"/>
                <a:gd name="connsiteX0" fmla="*/ 890736 w 890736"/>
                <a:gd name="connsiteY0" fmla="*/ 0 h 4092278"/>
                <a:gd name="connsiteX1" fmla="*/ 890736 w 890736"/>
                <a:gd name="connsiteY1" fmla="*/ 2457450 h 4092278"/>
                <a:gd name="connsiteX2" fmla="*/ 792088 w 890736"/>
                <a:gd name="connsiteY2" fmla="*/ 2580110 h 4092278"/>
                <a:gd name="connsiteX3" fmla="*/ 576064 w 890736"/>
                <a:gd name="connsiteY3" fmla="*/ 2868142 h 4092278"/>
                <a:gd name="connsiteX4" fmla="*/ 360040 w 890736"/>
                <a:gd name="connsiteY4" fmla="*/ 3156174 h 4092278"/>
                <a:gd name="connsiteX5" fmla="*/ 72008 w 890736"/>
                <a:gd name="connsiteY5" fmla="*/ 3516214 h 4092278"/>
                <a:gd name="connsiteX6" fmla="*/ 72009 w 890736"/>
                <a:gd name="connsiteY6" fmla="*/ 3876254 h 4092278"/>
                <a:gd name="connsiteX7" fmla="*/ 0 w 890736"/>
                <a:gd name="connsiteY7" fmla="*/ 4092278 h 4092278"/>
                <a:gd name="connsiteX0" fmla="*/ 866733 w 866733"/>
                <a:gd name="connsiteY0" fmla="*/ 0 h 4164286"/>
                <a:gd name="connsiteX1" fmla="*/ 866733 w 866733"/>
                <a:gd name="connsiteY1" fmla="*/ 2457450 h 4164286"/>
                <a:gd name="connsiteX2" fmla="*/ 768085 w 866733"/>
                <a:gd name="connsiteY2" fmla="*/ 2580110 h 4164286"/>
                <a:gd name="connsiteX3" fmla="*/ 552061 w 866733"/>
                <a:gd name="connsiteY3" fmla="*/ 2868142 h 4164286"/>
                <a:gd name="connsiteX4" fmla="*/ 336037 w 866733"/>
                <a:gd name="connsiteY4" fmla="*/ 3156174 h 4164286"/>
                <a:gd name="connsiteX5" fmla="*/ 48005 w 866733"/>
                <a:gd name="connsiteY5" fmla="*/ 3516214 h 4164286"/>
                <a:gd name="connsiteX6" fmla="*/ 48006 w 866733"/>
                <a:gd name="connsiteY6" fmla="*/ 3876254 h 4164286"/>
                <a:gd name="connsiteX7" fmla="*/ 48005 w 866733"/>
                <a:gd name="connsiteY7" fmla="*/ 4164286 h 4164286"/>
                <a:gd name="connsiteX0" fmla="*/ 838580 w 838580"/>
                <a:gd name="connsiteY0" fmla="*/ 0 h 4164286"/>
                <a:gd name="connsiteX1" fmla="*/ 838580 w 838580"/>
                <a:gd name="connsiteY1" fmla="*/ 2457450 h 4164286"/>
                <a:gd name="connsiteX2" fmla="*/ 739932 w 838580"/>
                <a:gd name="connsiteY2" fmla="*/ 2580110 h 4164286"/>
                <a:gd name="connsiteX3" fmla="*/ 523908 w 838580"/>
                <a:gd name="connsiteY3" fmla="*/ 2868142 h 4164286"/>
                <a:gd name="connsiteX4" fmla="*/ 307884 w 838580"/>
                <a:gd name="connsiteY4" fmla="*/ 3156174 h 4164286"/>
                <a:gd name="connsiteX5" fmla="*/ 48005 w 838580"/>
                <a:gd name="connsiteY5" fmla="*/ 3514726 h 4164286"/>
                <a:gd name="connsiteX6" fmla="*/ 19853 w 838580"/>
                <a:gd name="connsiteY6" fmla="*/ 3876254 h 4164286"/>
                <a:gd name="connsiteX7" fmla="*/ 19852 w 838580"/>
                <a:gd name="connsiteY7" fmla="*/ 4164286 h 4164286"/>
                <a:gd name="connsiteX0" fmla="*/ 858772 w 858772"/>
                <a:gd name="connsiteY0" fmla="*/ 0 h 6319602"/>
                <a:gd name="connsiteX1" fmla="*/ 838580 w 858772"/>
                <a:gd name="connsiteY1" fmla="*/ 4612766 h 6319602"/>
                <a:gd name="connsiteX2" fmla="*/ 739932 w 858772"/>
                <a:gd name="connsiteY2" fmla="*/ 4735426 h 6319602"/>
                <a:gd name="connsiteX3" fmla="*/ 523908 w 858772"/>
                <a:gd name="connsiteY3" fmla="*/ 5023458 h 6319602"/>
                <a:gd name="connsiteX4" fmla="*/ 307884 w 858772"/>
                <a:gd name="connsiteY4" fmla="*/ 5311490 h 6319602"/>
                <a:gd name="connsiteX5" fmla="*/ 48005 w 858772"/>
                <a:gd name="connsiteY5" fmla="*/ 5670042 h 6319602"/>
                <a:gd name="connsiteX6" fmla="*/ 19853 w 858772"/>
                <a:gd name="connsiteY6" fmla="*/ 6031570 h 6319602"/>
                <a:gd name="connsiteX7" fmla="*/ 19852 w 858772"/>
                <a:gd name="connsiteY7" fmla="*/ 6319602 h 6319602"/>
                <a:gd name="connsiteX0" fmla="*/ 858772 w 858772"/>
                <a:gd name="connsiteY0" fmla="*/ 0 h 6319602"/>
                <a:gd name="connsiteX1" fmla="*/ 838580 w 858772"/>
                <a:gd name="connsiteY1" fmla="*/ 4612766 h 6319602"/>
                <a:gd name="connsiteX2" fmla="*/ 739932 w 858772"/>
                <a:gd name="connsiteY2" fmla="*/ 4735426 h 6319602"/>
                <a:gd name="connsiteX3" fmla="*/ 523908 w 858772"/>
                <a:gd name="connsiteY3" fmla="*/ 5023458 h 6319602"/>
                <a:gd name="connsiteX4" fmla="*/ 307884 w 858772"/>
                <a:gd name="connsiteY4" fmla="*/ 5311490 h 6319602"/>
                <a:gd name="connsiteX5" fmla="*/ 48005 w 858772"/>
                <a:gd name="connsiteY5" fmla="*/ 5670042 h 6319602"/>
                <a:gd name="connsiteX6" fmla="*/ 19852 w 858772"/>
                <a:gd name="connsiteY6" fmla="*/ 6319602 h 6319602"/>
                <a:gd name="connsiteX0" fmla="*/ 810767 w 810767"/>
                <a:gd name="connsiteY0" fmla="*/ 0 h 5670042"/>
                <a:gd name="connsiteX1" fmla="*/ 790575 w 810767"/>
                <a:gd name="connsiteY1" fmla="*/ 4612766 h 5670042"/>
                <a:gd name="connsiteX2" fmla="*/ 691927 w 810767"/>
                <a:gd name="connsiteY2" fmla="*/ 4735426 h 5670042"/>
                <a:gd name="connsiteX3" fmla="*/ 475903 w 810767"/>
                <a:gd name="connsiteY3" fmla="*/ 5023458 h 5670042"/>
                <a:gd name="connsiteX4" fmla="*/ 259879 w 810767"/>
                <a:gd name="connsiteY4" fmla="*/ 5311490 h 5670042"/>
                <a:gd name="connsiteX5" fmla="*/ 0 w 810767"/>
                <a:gd name="connsiteY5" fmla="*/ 5670042 h 5670042"/>
                <a:gd name="connsiteX0" fmla="*/ 740885 w 740885"/>
                <a:gd name="connsiteY0" fmla="*/ 0 h 5714666"/>
                <a:gd name="connsiteX1" fmla="*/ 720693 w 740885"/>
                <a:gd name="connsiteY1" fmla="*/ 4612766 h 5714666"/>
                <a:gd name="connsiteX2" fmla="*/ 622045 w 740885"/>
                <a:gd name="connsiteY2" fmla="*/ 4735426 h 5714666"/>
                <a:gd name="connsiteX3" fmla="*/ 406021 w 740885"/>
                <a:gd name="connsiteY3" fmla="*/ 5023458 h 5714666"/>
                <a:gd name="connsiteX4" fmla="*/ 189997 w 740885"/>
                <a:gd name="connsiteY4" fmla="*/ 5311490 h 5714666"/>
                <a:gd name="connsiteX5" fmla="*/ 0 w 740885"/>
                <a:gd name="connsiteY5" fmla="*/ 5714666 h 5714666"/>
                <a:gd name="connsiteX0" fmla="*/ 740885 w 740885"/>
                <a:gd name="connsiteY0" fmla="*/ 0 h 5714666"/>
                <a:gd name="connsiteX1" fmla="*/ 720693 w 740885"/>
                <a:gd name="connsiteY1" fmla="*/ 4612766 h 5714666"/>
                <a:gd name="connsiteX2" fmla="*/ 622045 w 740885"/>
                <a:gd name="connsiteY2" fmla="*/ 4735426 h 5714666"/>
                <a:gd name="connsiteX3" fmla="*/ 406021 w 740885"/>
                <a:gd name="connsiteY3" fmla="*/ 5023458 h 5714666"/>
                <a:gd name="connsiteX4" fmla="*/ 209645 w 740885"/>
                <a:gd name="connsiteY4" fmla="*/ 5237994 h 5714666"/>
                <a:gd name="connsiteX5" fmla="*/ 0 w 740885"/>
                <a:gd name="connsiteY5" fmla="*/ 5714666 h 5714666"/>
                <a:gd name="connsiteX0" fmla="*/ 740885 w 740885"/>
                <a:gd name="connsiteY0" fmla="*/ 0 h 5714666"/>
                <a:gd name="connsiteX1" fmla="*/ 720693 w 740885"/>
                <a:gd name="connsiteY1" fmla="*/ 4612766 h 5714666"/>
                <a:gd name="connsiteX2" fmla="*/ 622045 w 740885"/>
                <a:gd name="connsiteY2" fmla="*/ 4735426 h 5714666"/>
                <a:gd name="connsiteX3" fmla="*/ 406021 w 740885"/>
                <a:gd name="connsiteY3" fmla="*/ 5023458 h 5714666"/>
                <a:gd name="connsiteX4" fmla="*/ 209645 w 740885"/>
                <a:gd name="connsiteY4" fmla="*/ 5237994 h 5714666"/>
                <a:gd name="connsiteX5" fmla="*/ 0 w 740885"/>
                <a:gd name="connsiteY5" fmla="*/ 5714666 h 5714666"/>
                <a:gd name="connsiteX0" fmla="*/ 775459 w 775459"/>
                <a:gd name="connsiteY0" fmla="*/ 0 h 6213430"/>
                <a:gd name="connsiteX1" fmla="*/ 720693 w 775459"/>
                <a:gd name="connsiteY1" fmla="*/ 5111530 h 6213430"/>
                <a:gd name="connsiteX2" fmla="*/ 622045 w 775459"/>
                <a:gd name="connsiteY2" fmla="*/ 5234190 h 6213430"/>
                <a:gd name="connsiteX3" fmla="*/ 406021 w 775459"/>
                <a:gd name="connsiteY3" fmla="*/ 5522222 h 6213430"/>
                <a:gd name="connsiteX4" fmla="*/ 209645 w 775459"/>
                <a:gd name="connsiteY4" fmla="*/ 5736758 h 6213430"/>
                <a:gd name="connsiteX5" fmla="*/ 0 w 775459"/>
                <a:gd name="connsiteY5" fmla="*/ 6213430 h 6213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459" h="6213430">
                  <a:moveTo>
                    <a:pt x="775459" y="0"/>
                  </a:moveTo>
                  <a:cubicBezTo>
                    <a:pt x="773078" y="899319"/>
                    <a:pt x="715931" y="4452718"/>
                    <a:pt x="720693" y="5111530"/>
                  </a:cubicBezTo>
                  <a:lnTo>
                    <a:pt x="622045" y="5234190"/>
                  </a:lnTo>
                  <a:cubicBezTo>
                    <a:pt x="569600" y="5302639"/>
                    <a:pt x="474754" y="5438461"/>
                    <a:pt x="406021" y="5522222"/>
                  </a:cubicBezTo>
                  <a:cubicBezTo>
                    <a:pt x="337288" y="5605983"/>
                    <a:pt x="277315" y="5621557"/>
                    <a:pt x="209645" y="5736758"/>
                  </a:cubicBezTo>
                  <a:cubicBezTo>
                    <a:pt x="141975" y="5851959"/>
                    <a:pt x="48005" y="6045411"/>
                    <a:pt x="0" y="6213430"/>
                  </a:cubicBezTo>
                </a:path>
              </a:pathLst>
            </a:cu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6" name="正方形/長方形 25"/>
            <p:cNvSpPr/>
            <p:nvPr/>
          </p:nvSpPr>
          <p:spPr>
            <a:xfrm>
              <a:off x="8651372" y="5035741"/>
              <a:ext cx="108964" cy="625599"/>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 name="正方形/長方形 26"/>
            <p:cNvSpPr/>
            <p:nvPr/>
          </p:nvSpPr>
          <p:spPr>
            <a:xfrm>
              <a:off x="10416520" y="4747708"/>
              <a:ext cx="108964" cy="625599"/>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正方形/長方形 29"/>
            <p:cNvSpPr/>
            <p:nvPr/>
          </p:nvSpPr>
          <p:spPr>
            <a:xfrm>
              <a:off x="8616274" y="2132944"/>
              <a:ext cx="144015" cy="913632"/>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正方形/長方形 31"/>
            <p:cNvSpPr/>
            <p:nvPr/>
          </p:nvSpPr>
          <p:spPr>
            <a:xfrm>
              <a:off x="10560536" y="2132944"/>
              <a:ext cx="108964" cy="625599"/>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 name="フリーフォーム 32"/>
            <p:cNvSpPr/>
            <p:nvPr/>
          </p:nvSpPr>
          <p:spPr>
            <a:xfrm>
              <a:off x="7481224" y="629394"/>
              <a:ext cx="487002" cy="6164991"/>
            </a:xfrm>
            <a:custGeom>
              <a:avLst/>
              <a:gdLst>
                <a:gd name="connsiteX0" fmla="*/ 608012 w 627062"/>
                <a:gd name="connsiteY0" fmla="*/ 3581400 h 3581400"/>
                <a:gd name="connsiteX1" fmla="*/ 627062 w 627062"/>
                <a:gd name="connsiteY1" fmla="*/ 2305050 h 3581400"/>
                <a:gd name="connsiteX2" fmla="*/ 627062 w 627062"/>
                <a:gd name="connsiteY2" fmla="*/ 2305050 h 3581400"/>
                <a:gd name="connsiteX3" fmla="*/ 93662 w 627062"/>
                <a:gd name="connsiteY3" fmla="*/ 857250 h 3581400"/>
                <a:gd name="connsiteX4" fmla="*/ 65087 w 627062"/>
                <a:gd name="connsiteY4" fmla="*/ 609600 h 3581400"/>
                <a:gd name="connsiteX5" fmla="*/ 93662 w 627062"/>
                <a:gd name="connsiteY5" fmla="*/ 0 h 3581400"/>
                <a:gd name="connsiteX6" fmla="*/ 93662 w 627062"/>
                <a:gd name="connsiteY6" fmla="*/ 0 h 3581400"/>
                <a:gd name="connsiteX0" fmla="*/ 608012 w 627062"/>
                <a:gd name="connsiteY0" fmla="*/ 5741640 h 5741640"/>
                <a:gd name="connsiteX1" fmla="*/ 627062 w 627062"/>
                <a:gd name="connsiteY1" fmla="*/ 4465290 h 5741640"/>
                <a:gd name="connsiteX2" fmla="*/ 627062 w 627062"/>
                <a:gd name="connsiteY2" fmla="*/ 4465290 h 5741640"/>
                <a:gd name="connsiteX3" fmla="*/ 93662 w 627062"/>
                <a:gd name="connsiteY3" fmla="*/ 3017490 h 5741640"/>
                <a:gd name="connsiteX4" fmla="*/ 65087 w 627062"/>
                <a:gd name="connsiteY4" fmla="*/ 2769840 h 5741640"/>
                <a:gd name="connsiteX5" fmla="*/ 93662 w 627062"/>
                <a:gd name="connsiteY5" fmla="*/ 2160240 h 5741640"/>
                <a:gd name="connsiteX6" fmla="*/ 329662 w 627062"/>
                <a:gd name="connsiteY6" fmla="*/ 0 h 5741640"/>
                <a:gd name="connsiteX0" fmla="*/ 608013 w 627063"/>
                <a:gd name="connsiteY0" fmla="*/ 5741640 h 5741640"/>
                <a:gd name="connsiteX1" fmla="*/ 627063 w 627063"/>
                <a:gd name="connsiteY1" fmla="*/ 4465290 h 5741640"/>
                <a:gd name="connsiteX2" fmla="*/ 627063 w 627063"/>
                <a:gd name="connsiteY2" fmla="*/ 4680520 h 5741640"/>
                <a:gd name="connsiteX3" fmla="*/ 93663 w 627063"/>
                <a:gd name="connsiteY3" fmla="*/ 3017490 h 5741640"/>
                <a:gd name="connsiteX4" fmla="*/ 65088 w 627063"/>
                <a:gd name="connsiteY4" fmla="*/ 2769840 h 5741640"/>
                <a:gd name="connsiteX5" fmla="*/ 93663 w 627063"/>
                <a:gd name="connsiteY5" fmla="*/ 2160240 h 5741640"/>
                <a:gd name="connsiteX6" fmla="*/ 329663 w 627063"/>
                <a:gd name="connsiteY6" fmla="*/ 0 h 5741640"/>
                <a:gd name="connsiteX0" fmla="*/ 570937 w 589987"/>
                <a:gd name="connsiteY0" fmla="*/ 5741640 h 5741640"/>
                <a:gd name="connsiteX1" fmla="*/ 589987 w 589987"/>
                <a:gd name="connsiteY1" fmla="*/ 4465290 h 5741640"/>
                <a:gd name="connsiteX2" fmla="*/ 589987 w 589987"/>
                <a:gd name="connsiteY2" fmla="*/ 4680520 h 5741640"/>
                <a:gd name="connsiteX3" fmla="*/ 224657 w 589987"/>
                <a:gd name="connsiteY3" fmla="*/ 3464917 h 5741640"/>
                <a:gd name="connsiteX4" fmla="*/ 28012 w 589987"/>
                <a:gd name="connsiteY4" fmla="*/ 2769840 h 5741640"/>
                <a:gd name="connsiteX5" fmla="*/ 56587 w 589987"/>
                <a:gd name="connsiteY5" fmla="*/ 2160240 h 5741640"/>
                <a:gd name="connsiteX6" fmla="*/ 292587 w 589987"/>
                <a:gd name="connsiteY6" fmla="*/ 0 h 5741640"/>
                <a:gd name="connsiteX0" fmla="*/ 568893 w 587943"/>
                <a:gd name="connsiteY0" fmla="*/ 5741640 h 5741640"/>
                <a:gd name="connsiteX1" fmla="*/ 587943 w 587943"/>
                <a:gd name="connsiteY1" fmla="*/ 4465290 h 5741640"/>
                <a:gd name="connsiteX2" fmla="*/ 587943 w 587943"/>
                <a:gd name="connsiteY2" fmla="*/ 4680520 h 5741640"/>
                <a:gd name="connsiteX3" fmla="*/ 210352 w 587943"/>
                <a:gd name="connsiteY3" fmla="*/ 3500543 h 5741640"/>
                <a:gd name="connsiteX4" fmla="*/ 25968 w 587943"/>
                <a:gd name="connsiteY4" fmla="*/ 2769840 h 5741640"/>
                <a:gd name="connsiteX5" fmla="*/ 54543 w 587943"/>
                <a:gd name="connsiteY5" fmla="*/ 2160240 h 5741640"/>
                <a:gd name="connsiteX6" fmla="*/ 290543 w 587943"/>
                <a:gd name="connsiteY6" fmla="*/ 0 h 5741640"/>
                <a:gd name="connsiteX0" fmla="*/ 548228 w 567278"/>
                <a:gd name="connsiteY0" fmla="*/ 5741640 h 5741640"/>
                <a:gd name="connsiteX1" fmla="*/ 567278 w 567278"/>
                <a:gd name="connsiteY1" fmla="*/ 4465290 h 5741640"/>
                <a:gd name="connsiteX2" fmla="*/ 567278 w 567278"/>
                <a:gd name="connsiteY2" fmla="*/ 4680520 h 5741640"/>
                <a:gd name="connsiteX3" fmla="*/ 189687 w 567278"/>
                <a:gd name="connsiteY3" fmla="*/ 3500543 h 5741640"/>
                <a:gd name="connsiteX4" fmla="*/ 66611 w 567278"/>
                <a:gd name="connsiteY4" fmla="*/ 2971720 h 5741640"/>
                <a:gd name="connsiteX5" fmla="*/ 33878 w 567278"/>
                <a:gd name="connsiteY5" fmla="*/ 2160240 h 5741640"/>
                <a:gd name="connsiteX6" fmla="*/ 269878 w 567278"/>
                <a:gd name="connsiteY6" fmla="*/ 0 h 5741640"/>
                <a:gd name="connsiteX0" fmla="*/ 491236 w 510286"/>
                <a:gd name="connsiteY0" fmla="*/ 5741640 h 5741640"/>
                <a:gd name="connsiteX1" fmla="*/ 510286 w 510286"/>
                <a:gd name="connsiteY1" fmla="*/ 4465290 h 5741640"/>
                <a:gd name="connsiteX2" fmla="*/ 510286 w 510286"/>
                <a:gd name="connsiteY2" fmla="*/ 4680520 h 5741640"/>
                <a:gd name="connsiteX3" fmla="*/ 132695 w 510286"/>
                <a:gd name="connsiteY3" fmla="*/ 3500543 h 5741640"/>
                <a:gd name="connsiteX4" fmla="*/ 9619 w 510286"/>
                <a:gd name="connsiteY4" fmla="*/ 2971720 h 5741640"/>
                <a:gd name="connsiteX5" fmla="*/ 74978 w 510286"/>
                <a:gd name="connsiteY5" fmla="*/ 1982110 h 5741640"/>
                <a:gd name="connsiteX6" fmla="*/ 212886 w 510286"/>
                <a:gd name="connsiteY6" fmla="*/ 0 h 5741640"/>
                <a:gd name="connsiteX0" fmla="*/ 491236 w 510286"/>
                <a:gd name="connsiteY0" fmla="*/ 5741640 h 5741640"/>
                <a:gd name="connsiteX1" fmla="*/ 510286 w 510286"/>
                <a:gd name="connsiteY1" fmla="*/ 5544616 h 5741640"/>
                <a:gd name="connsiteX2" fmla="*/ 510286 w 510286"/>
                <a:gd name="connsiteY2" fmla="*/ 4465290 h 5741640"/>
                <a:gd name="connsiteX3" fmla="*/ 510286 w 510286"/>
                <a:gd name="connsiteY3" fmla="*/ 4680520 h 5741640"/>
                <a:gd name="connsiteX4" fmla="*/ 132695 w 510286"/>
                <a:gd name="connsiteY4" fmla="*/ 3500543 h 5741640"/>
                <a:gd name="connsiteX5" fmla="*/ 9619 w 510286"/>
                <a:gd name="connsiteY5" fmla="*/ 2971720 h 5741640"/>
                <a:gd name="connsiteX6" fmla="*/ 74978 w 510286"/>
                <a:gd name="connsiteY6" fmla="*/ 1982110 h 5741640"/>
                <a:gd name="connsiteX7" fmla="*/ 212886 w 510286"/>
                <a:gd name="connsiteY7" fmla="*/ 0 h 5741640"/>
                <a:gd name="connsiteX0" fmla="*/ 491236 w 510286"/>
                <a:gd name="connsiteY0" fmla="*/ 5741640 h 5741640"/>
                <a:gd name="connsiteX1" fmla="*/ 510286 w 510286"/>
                <a:gd name="connsiteY1" fmla="*/ 5544616 h 5741640"/>
                <a:gd name="connsiteX2" fmla="*/ 510286 w 510286"/>
                <a:gd name="connsiteY2" fmla="*/ 4643420 h 5741640"/>
                <a:gd name="connsiteX3" fmla="*/ 510286 w 510286"/>
                <a:gd name="connsiteY3" fmla="*/ 4680520 h 5741640"/>
                <a:gd name="connsiteX4" fmla="*/ 132695 w 510286"/>
                <a:gd name="connsiteY4" fmla="*/ 3500543 h 5741640"/>
                <a:gd name="connsiteX5" fmla="*/ 9619 w 510286"/>
                <a:gd name="connsiteY5" fmla="*/ 2971720 h 5741640"/>
                <a:gd name="connsiteX6" fmla="*/ 74978 w 510286"/>
                <a:gd name="connsiteY6" fmla="*/ 1982110 h 5741640"/>
                <a:gd name="connsiteX7" fmla="*/ 212886 w 510286"/>
                <a:gd name="connsiteY7" fmla="*/ 0 h 5741640"/>
                <a:gd name="connsiteX0" fmla="*/ 483791 w 502841"/>
                <a:gd name="connsiteY0" fmla="*/ 5741640 h 5741640"/>
                <a:gd name="connsiteX1" fmla="*/ 502841 w 502841"/>
                <a:gd name="connsiteY1" fmla="*/ 5544616 h 5741640"/>
                <a:gd name="connsiteX2" fmla="*/ 502841 w 502841"/>
                <a:gd name="connsiteY2" fmla="*/ 4643420 h 5741640"/>
                <a:gd name="connsiteX3" fmla="*/ 502841 w 502841"/>
                <a:gd name="connsiteY3" fmla="*/ 4680520 h 5741640"/>
                <a:gd name="connsiteX4" fmla="*/ 125250 w 502841"/>
                <a:gd name="connsiteY4" fmla="*/ 3500543 h 5741640"/>
                <a:gd name="connsiteX5" fmla="*/ 2174 w 502841"/>
                <a:gd name="connsiteY5" fmla="*/ 2971720 h 5741640"/>
                <a:gd name="connsiteX6" fmla="*/ 112206 w 502841"/>
                <a:gd name="connsiteY6" fmla="*/ 1786979 h 5741640"/>
                <a:gd name="connsiteX7" fmla="*/ 205441 w 502841"/>
                <a:gd name="connsiteY7" fmla="*/ 0 h 5741640"/>
                <a:gd name="connsiteX0" fmla="*/ 483791 w 502841"/>
                <a:gd name="connsiteY0" fmla="*/ 5927477 h 5927477"/>
                <a:gd name="connsiteX1" fmla="*/ 502841 w 502841"/>
                <a:gd name="connsiteY1" fmla="*/ 5730453 h 5927477"/>
                <a:gd name="connsiteX2" fmla="*/ 502841 w 502841"/>
                <a:gd name="connsiteY2" fmla="*/ 4829257 h 5927477"/>
                <a:gd name="connsiteX3" fmla="*/ 502841 w 502841"/>
                <a:gd name="connsiteY3" fmla="*/ 4866357 h 5927477"/>
                <a:gd name="connsiteX4" fmla="*/ 125250 w 502841"/>
                <a:gd name="connsiteY4" fmla="*/ 3686380 h 5927477"/>
                <a:gd name="connsiteX5" fmla="*/ 2174 w 502841"/>
                <a:gd name="connsiteY5" fmla="*/ 3157557 h 5927477"/>
                <a:gd name="connsiteX6" fmla="*/ 112206 w 502841"/>
                <a:gd name="connsiteY6" fmla="*/ 1972816 h 5927477"/>
                <a:gd name="connsiteX7" fmla="*/ 297600 w 502841"/>
                <a:gd name="connsiteY7" fmla="*/ 0 h 5927477"/>
                <a:gd name="connsiteX0" fmla="*/ 483791 w 502841"/>
                <a:gd name="connsiteY0" fmla="*/ 5927477 h 5927477"/>
                <a:gd name="connsiteX1" fmla="*/ 502841 w 502841"/>
                <a:gd name="connsiteY1" fmla="*/ 5730453 h 5927477"/>
                <a:gd name="connsiteX2" fmla="*/ 502841 w 502841"/>
                <a:gd name="connsiteY2" fmla="*/ 4829257 h 5927477"/>
                <a:gd name="connsiteX3" fmla="*/ 502841 w 502841"/>
                <a:gd name="connsiteY3" fmla="*/ 4866357 h 5927477"/>
                <a:gd name="connsiteX4" fmla="*/ 125250 w 502841"/>
                <a:gd name="connsiteY4" fmla="*/ 3686380 h 5927477"/>
                <a:gd name="connsiteX5" fmla="*/ 2174 w 502841"/>
                <a:gd name="connsiteY5" fmla="*/ 3157557 h 5927477"/>
                <a:gd name="connsiteX6" fmla="*/ 112206 w 502841"/>
                <a:gd name="connsiteY6" fmla="*/ 1972816 h 5927477"/>
                <a:gd name="connsiteX7" fmla="*/ 236291 w 502841"/>
                <a:gd name="connsiteY7" fmla="*/ 415637 h 5927477"/>
                <a:gd name="connsiteX8" fmla="*/ 297600 w 502841"/>
                <a:gd name="connsiteY8" fmla="*/ 0 h 5927477"/>
                <a:gd name="connsiteX0" fmla="*/ 483791 w 502841"/>
                <a:gd name="connsiteY0" fmla="*/ 5927477 h 5927477"/>
                <a:gd name="connsiteX1" fmla="*/ 502841 w 502841"/>
                <a:gd name="connsiteY1" fmla="*/ 5730453 h 5927477"/>
                <a:gd name="connsiteX2" fmla="*/ 502841 w 502841"/>
                <a:gd name="connsiteY2" fmla="*/ 4829257 h 5927477"/>
                <a:gd name="connsiteX3" fmla="*/ 502841 w 502841"/>
                <a:gd name="connsiteY3" fmla="*/ 4866357 h 5927477"/>
                <a:gd name="connsiteX4" fmla="*/ 125250 w 502841"/>
                <a:gd name="connsiteY4" fmla="*/ 3686380 h 5927477"/>
                <a:gd name="connsiteX5" fmla="*/ 2174 w 502841"/>
                <a:gd name="connsiteY5" fmla="*/ 3157557 h 5927477"/>
                <a:gd name="connsiteX6" fmla="*/ 112206 w 502841"/>
                <a:gd name="connsiteY6" fmla="*/ 1972816 h 5927477"/>
                <a:gd name="connsiteX7" fmla="*/ 278623 w 502841"/>
                <a:gd name="connsiteY7" fmla="*/ 441287 h 5927477"/>
                <a:gd name="connsiteX8" fmla="*/ 297600 w 502841"/>
                <a:gd name="connsiteY8" fmla="*/ 0 h 5927477"/>
                <a:gd name="connsiteX0" fmla="*/ 483791 w 502841"/>
                <a:gd name="connsiteY0" fmla="*/ 6164983 h 6164983"/>
                <a:gd name="connsiteX1" fmla="*/ 502841 w 502841"/>
                <a:gd name="connsiteY1" fmla="*/ 5967959 h 6164983"/>
                <a:gd name="connsiteX2" fmla="*/ 502841 w 502841"/>
                <a:gd name="connsiteY2" fmla="*/ 5066763 h 6164983"/>
                <a:gd name="connsiteX3" fmla="*/ 502841 w 502841"/>
                <a:gd name="connsiteY3" fmla="*/ 5103863 h 6164983"/>
                <a:gd name="connsiteX4" fmla="*/ 125250 w 502841"/>
                <a:gd name="connsiteY4" fmla="*/ 3923886 h 6164983"/>
                <a:gd name="connsiteX5" fmla="*/ 2174 w 502841"/>
                <a:gd name="connsiteY5" fmla="*/ 3395063 h 6164983"/>
                <a:gd name="connsiteX6" fmla="*/ 112206 w 502841"/>
                <a:gd name="connsiteY6" fmla="*/ 2210322 h 6164983"/>
                <a:gd name="connsiteX7" fmla="*/ 278623 w 502841"/>
                <a:gd name="connsiteY7" fmla="*/ 678793 h 6164983"/>
                <a:gd name="connsiteX8" fmla="*/ 248555 w 502841"/>
                <a:gd name="connsiteY8" fmla="*/ 0 h 616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841" h="6164983">
                  <a:moveTo>
                    <a:pt x="483791" y="6164983"/>
                  </a:moveTo>
                  <a:lnTo>
                    <a:pt x="502841" y="5967959"/>
                  </a:lnTo>
                  <a:lnTo>
                    <a:pt x="502841" y="5066763"/>
                  </a:lnTo>
                  <a:lnTo>
                    <a:pt x="502841" y="5103863"/>
                  </a:lnTo>
                  <a:cubicBezTo>
                    <a:pt x="413941" y="4862563"/>
                    <a:pt x="208694" y="4208686"/>
                    <a:pt x="125250" y="3923886"/>
                  </a:cubicBezTo>
                  <a:cubicBezTo>
                    <a:pt x="41806" y="3639086"/>
                    <a:pt x="4348" y="3680657"/>
                    <a:pt x="2174" y="3395063"/>
                  </a:cubicBezTo>
                  <a:cubicBezTo>
                    <a:pt x="0" y="3109469"/>
                    <a:pt x="66131" y="2663034"/>
                    <a:pt x="112206" y="2210322"/>
                  </a:cubicBezTo>
                  <a:cubicBezTo>
                    <a:pt x="158281" y="1757610"/>
                    <a:pt x="255898" y="1047180"/>
                    <a:pt x="278623" y="678793"/>
                  </a:cubicBezTo>
                  <a:cubicBezTo>
                    <a:pt x="301348" y="310406"/>
                    <a:pt x="238337" y="69273"/>
                    <a:pt x="248555" y="0"/>
                  </a:cubicBezTo>
                </a:path>
              </a:pathLst>
            </a:cu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34" name="正方形/長方形 33"/>
            <p:cNvSpPr/>
            <p:nvPr/>
          </p:nvSpPr>
          <p:spPr>
            <a:xfrm>
              <a:off x="7536154" y="2083326"/>
              <a:ext cx="144015" cy="625599"/>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 name="正方形/長方形 35"/>
            <p:cNvSpPr/>
            <p:nvPr/>
          </p:nvSpPr>
          <p:spPr>
            <a:xfrm rot="19727314">
              <a:off x="8851704" y="5932441"/>
              <a:ext cx="274980" cy="707537"/>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 name="フリーフォーム 36"/>
            <p:cNvSpPr/>
            <p:nvPr/>
          </p:nvSpPr>
          <p:spPr>
            <a:xfrm rot="5400000">
              <a:off x="8796294" y="2816941"/>
              <a:ext cx="288033" cy="4104454"/>
            </a:xfrm>
            <a:custGeom>
              <a:avLst/>
              <a:gdLst>
                <a:gd name="connsiteX0" fmla="*/ 876300 w 1050925"/>
                <a:gd name="connsiteY0" fmla="*/ 0 h 4230688"/>
                <a:gd name="connsiteX1" fmla="*/ 876300 w 1050925"/>
                <a:gd name="connsiteY1" fmla="*/ 2457450 h 4230688"/>
                <a:gd name="connsiteX2" fmla="*/ 904875 w 1050925"/>
                <a:gd name="connsiteY2" fmla="*/ 3952875 h 4230688"/>
                <a:gd name="connsiteX3" fmla="*/ 0 w 1050925"/>
                <a:gd name="connsiteY3" fmla="*/ 4124325 h 4230688"/>
                <a:gd name="connsiteX4" fmla="*/ 0 w 1050925"/>
                <a:gd name="connsiteY4" fmla="*/ 4124325 h 4230688"/>
                <a:gd name="connsiteX0" fmla="*/ 876300 w 938473"/>
                <a:gd name="connsiteY0" fmla="*/ 0 h 4124325"/>
                <a:gd name="connsiteX1" fmla="*/ 876300 w 938473"/>
                <a:gd name="connsiteY1" fmla="*/ 2457450 h 4124325"/>
                <a:gd name="connsiteX2" fmla="*/ 201588 w 938473"/>
                <a:gd name="connsiteY2" fmla="*/ 3300189 h 4124325"/>
                <a:gd name="connsiteX3" fmla="*/ 904875 w 938473"/>
                <a:gd name="connsiteY3" fmla="*/ 3952875 h 4124325"/>
                <a:gd name="connsiteX4" fmla="*/ 0 w 938473"/>
                <a:gd name="connsiteY4" fmla="*/ 4124325 h 4124325"/>
                <a:gd name="connsiteX5" fmla="*/ 0 w 938473"/>
                <a:gd name="connsiteY5" fmla="*/ 4124325 h 4124325"/>
                <a:gd name="connsiteX0" fmla="*/ 876300 w 938473"/>
                <a:gd name="connsiteY0" fmla="*/ 0 h 4124325"/>
                <a:gd name="connsiteX1" fmla="*/ 876300 w 938473"/>
                <a:gd name="connsiteY1" fmla="*/ 2457450 h 4124325"/>
                <a:gd name="connsiteX2" fmla="*/ 704850 w 938473"/>
                <a:gd name="connsiteY2" fmla="*/ 2847976 h 4124325"/>
                <a:gd name="connsiteX3" fmla="*/ 201588 w 938473"/>
                <a:gd name="connsiteY3" fmla="*/ 3300189 h 4124325"/>
                <a:gd name="connsiteX4" fmla="*/ 904875 w 938473"/>
                <a:gd name="connsiteY4" fmla="*/ 3952875 h 4124325"/>
                <a:gd name="connsiteX5" fmla="*/ 0 w 938473"/>
                <a:gd name="connsiteY5" fmla="*/ 4124325 h 4124325"/>
                <a:gd name="connsiteX6" fmla="*/ 0 w 938473"/>
                <a:gd name="connsiteY6" fmla="*/ 4124325 h 4124325"/>
                <a:gd name="connsiteX0" fmla="*/ 876300 w 938473"/>
                <a:gd name="connsiteY0" fmla="*/ 0 h 4124325"/>
                <a:gd name="connsiteX1" fmla="*/ 876300 w 938473"/>
                <a:gd name="connsiteY1" fmla="*/ 2457450 h 4124325"/>
                <a:gd name="connsiteX2" fmla="*/ 561628 w 938473"/>
                <a:gd name="connsiteY2" fmla="*/ 2868142 h 4124325"/>
                <a:gd name="connsiteX3" fmla="*/ 201588 w 938473"/>
                <a:gd name="connsiteY3" fmla="*/ 3300189 h 4124325"/>
                <a:gd name="connsiteX4" fmla="*/ 904875 w 938473"/>
                <a:gd name="connsiteY4" fmla="*/ 3952875 h 4124325"/>
                <a:gd name="connsiteX5" fmla="*/ 0 w 938473"/>
                <a:gd name="connsiteY5" fmla="*/ 4124325 h 4124325"/>
                <a:gd name="connsiteX6" fmla="*/ 0 w 938473"/>
                <a:gd name="connsiteY6" fmla="*/ 4124325 h 4124325"/>
                <a:gd name="connsiteX0" fmla="*/ 876300 w 938473"/>
                <a:gd name="connsiteY0" fmla="*/ 0 h 4124325"/>
                <a:gd name="connsiteX1" fmla="*/ 876300 w 938473"/>
                <a:gd name="connsiteY1" fmla="*/ 2457450 h 4124325"/>
                <a:gd name="connsiteX2" fmla="*/ 866775 w 938473"/>
                <a:gd name="connsiteY2" fmla="*/ 2647951 h 4124325"/>
                <a:gd name="connsiteX3" fmla="*/ 561628 w 938473"/>
                <a:gd name="connsiteY3" fmla="*/ 2868142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741015 w 938473"/>
                <a:gd name="connsiteY2" fmla="*/ 2662834 h 4124325"/>
                <a:gd name="connsiteX3" fmla="*/ 561628 w 938473"/>
                <a:gd name="connsiteY3" fmla="*/ 2868142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741015 w 938473"/>
                <a:gd name="connsiteY2" fmla="*/ 2662834 h 4124325"/>
                <a:gd name="connsiteX3" fmla="*/ 561628 w 938473"/>
                <a:gd name="connsiteY3" fmla="*/ 2868142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741015 w 938473"/>
                <a:gd name="connsiteY2" fmla="*/ 2662834 h 4124325"/>
                <a:gd name="connsiteX3" fmla="*/ 314325 w 938473"/>
                <a:gd name="connsiteY3" fmla="*/ 3181351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993395 w 1055568"/>
                <a:gd name="connsiteY0" fmla="*/ 0 h 4124325"/>
                <a:gd name="connsiteX1" fmla="*/ 993395 w 1055568"/>
                <a:gd name="connsiteY1" fmla="*/ 2457450 h 4124325"/>
                <a:gd name="connsiteX2" fmla="*/ 534707 w 1055568"/>
                <a:gd name="connsiteY2" fmla="*/ 3156174 h 4124325"/>
                <a:gd name="connsiteX3" fmla="*/ 431420 w 1055568"/>
                <a:gd name="connsiteY3" fmla="*/ 3181351 h 4124325"/>
                <a:gd name="connsiteX4" fmla="*/ 318683 w 1055568"/>
                <a:gd name="connsiteY4" fmla="*/ 3300189 h 4124325"/>
                <a:gd name="connsiteX5" fmla="*/ 1021970 w 1055568"/>
                <a:gd name="connsiteY5" fmla="*/ 3952875 h 4124325"/>
                <a:gd name="connsiteX6" fmla="*/ 117095 w 1055568"/>
                <a:gd name="connsiteY6" fmla="*/ 4124325 h 4124325"/>
                <a:gd name="connsiteX7" fmla="*/ 117095 w 1055568"/>
                <a:gd name="connsiteY7" fmla="*/ 4124325 h 4124325"/>
                <a:gd name="connsiteX0" fmla="*/ 876300 w 938473"/>
                <a:gd name="connsiteY0" fmla="*/ 0 h 4124325"/>
                <a:gd name="connsiteX1" fmla="*/ 876300 w 938473"/>
                <a:gd name="connsiteY1" fmla="*/ 2457450 h 4124325"/>
                <a:gd name="connsiteX2" fmla="*/ 609600 w 938473"/>
                <a:gd name="connsiteY2" fmla="*/ 2762251 h 4124325"/>
                <a:gd name="connsiteX3" fmla="*/ 417612 w 938473"/>
                <a:gd name="connsiteY3" fmla="*/ 3156174 h 4124325"/>
                <a:gd name="connsiteX4" fmla="*/ 314325 w 938473"/>
                <a:gd name="connsiteY4" fmla="*/ 3181351 h 4124325"/>
                <a:gd name="connsiteX5" fmla="*/ 201588 w 938473"/>
                <a:gd name="connsiteY5" fmla="*/ 3300189 h 4124325"/>
                <a:gd name="connsiteX6" fmla="*/ 904875 w 938473"/>
                <a:gd name="connsiteY6" fmla="*/ 3952875 h 4124325"/>
                <a:gd name="connsiteX7" fmla="*/ 0 w 938473"/>
                <a:gd name="connsiteY7" fmla="*/ 4124325 h 4124325"/>
                <a:gd name="connsiteX8" fmla="*/ 0 w 938473"/>
                <a:gd name="connsiteY8" fmla="*/ 4124325 h 4124325"/>
                <a:gd name="connsiteX0" fmla="*/ 876300 w 938473"/>
                <a:gd name="connsiteY0" fmla="*/ 0 h 4124325"/>
                <a:gd name="connsiteX1" fmla="*/ 876300 w 938473"/>
                <a:gd name="connsiteY1" fmla="*/ 2457450 h 4124325"/>
                <a:gd name="connsiteX2" fmla="*/ 417612 w 938473"/>
                <a:gd name="connsiteY2" fmla="*/ 3156174 h 4124325"/>
                <a:gd name="connsiteX3" fmla="*/ 314325 w 938473"/>
                <a:gd name="connsiteY3" fmla="*/ 3181351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417612 w 938473"/>
                <a:gd name="connsiteY2" fmla="*/ 3156174 h 4124325"/>
                <a:gd name="connsiteX3" fmla="*/ 201588 w 938473"/>
                <a:gd name="connsiteY3" fmla="*/ 3300189 h 4124325"/>
                <a:gd name="connsiteX4" fmla="*/ 904875 w 938473"/>
                <a:gd name="connsiteY4" fmla="*/ 3952875 h 4124325"/>
                <a:gd name="connsiteX5" fmla="*/ 0 w 938473"/>
                <a:gd name="connsiteY5" fmla="*/ 4124325 h 4124325"/>
                <a:gd name="connsiteX6" fmla="*/ 0 w 938473"/>
                <a:gd name="connsiteY6" fmla="*/ 4124325 h 4124325"/>
                <a:gd name="connsiteX0" fmla="*/ 899938 w 938108"/>
                <a:gd name="connsiteY0" fmla="*/ 0 h 4124325"/>
                <a:gd name="connsiteX1" fmla="*/ 899938 w 938108"/>
                <a:gd name="connsiteY1" fmla="*/ 2457450 h 4124325"/>
                <a:gd name="connsiteX2" fmla="*/ 441250 w 938108"/>
                <a:gd name="connsiteY2" fmla="*/ 3156174 h 4124325"/>
                <a:gd name="connsiteX3" fmla="*/ 81210 w 938108"/>
                <a:gd name="connsiteY3" fmla="*/ 3516214 h 4124325"/>
                <a:gd name="connsiteX4" fmla="*/ 928513 w 938108"/>
                <a:gd name="connsiteY4" fmla="*/ 3952875 h 4124325"/>
                <a:gd name="connsiteX5" fmla="*/ 23638 w 938108"/>
                <a:gd name="connsiteY5" fmla="*/ 4124325 h 4124325"/>
                <a:gd name="connsiteX6" fmla="*/ 23638 w 938108"/>
                <a:gd name="connsiteY6" fmla="*/ 4124325 h 4124325"/>
                <a:gd name="connsiteX0" fmla="*/ 899938 w 938108"/>
                <a:gd name="connsiteY0" fmla="*/ 0 h 4124325"/>
                <a:gd name="connsiteX1" fmla="*/ 899938 w 938108"/>
                <a:gd name="connsiteY1" fmla="*/ 2457450 h 4124325"/>
                <a:gd name="connsiteX2" fmla="*/ 585266 w 938108"/>
                <a:gd name="connsiteY2" fmla="*/ 2868142 h 4124325"/>
                <a:gd name="connsiteX3" fmla="*/ 441250 w 938108"/>
                <a:gd name="connsiteY3" fmla="*/ 3156174 h 4124325"/>
                <a:gd name="connsiteX4" fmla="*/ 81210 w 938108"/>
                <a:gd name="connsiteY4" fmla="*/ 3516214 h 4124325"/>
                <a:gd name="connsiteX5" fmla="*/ 928513 w 938108"/>
                <a:gd name="connsiteY5" fmla="*/ 3952875 h 4124325"/>
                <a:gd name="connsiteX6" fmla="*/ 23638 w 938108"/>
                <a:gd name="connsiteY6" fmla="*/ 4124325 h 4124325"/>
                <a:gd name="connsiteX7" fmla="*/ 23638 w 938108"/>
                <a:gd name="connsiteY7" fmla="*/ 4124325 h 4124325"/>
                <a:gd name="connsiteX0" fmla="*/ 899938 w 938108"/>
                <a:gd name="connsiteY0" fmla="*/ 0 h 4124325"/>
                <a:gd name="connsiteX1" fmla="*/ 899938 w 938108"/>
                <a:gd name="connsiteY1" fmla="*/ 2457450 h 4124325"/>
                <a:gd name="connsiteX2" fmla="*/ 801290 w 938108"/>
                <a:gd name="connsiteY2" fmla="*/ 2580110 h 4124325"/>
                <a:gd name="connsiteX3" fmla="*/ 585266 w 938108"/>
                <a:gd name="connsiteY3" fmla="*/ 2868142 h 4124325"/>
                <a:gd name="connsiteX4" fmla="*/ 441250 w 938108"/>
                <a:gd name="connsiteY4" fmla="*/ 3156174 h 4124325"/>
                <a:gd name="connsiteX5" fmla="*/ 81210 w 938108"/>
                <a:gd name="connsiteY5" fmla="*/ 3516214 h 4124325"/>
                <a:gd name="connsiteX6" fmla="*/ 928513 w 938108"/>
                <a:gd name="connsiteY6" fmla="*/ 3952875 h 4124325"/>
                <a:gd name="connsiteX7" fmla="*/ 23638 w 938108"/>
                <a:gd name="connsiteY7" fmla="*/ 4124325 h 4124325"/>
                <a:gd name="connsiteX8" fmla="*/ 23638 w 938108"/>
                <a:gd name="connsiteY8" fmla="*/ 4124325 h 4124325"/>
                <a:gd name="connsiteX0" fmla="*/ 899938 w 938108"/>
                <a:gd name="connsiteY0" fmla="*/ 0 h 4124325"/>
                <a:gd name="connsiteX1" fmla="*/ 899938 w 938108"/>
                <a:gd name="connsiteY1" fmla="*/ 2457450 h 4124325"/>
                <a:gd name="connsiteX2" fmla="*/ 801290 w 938108"/>
                <a:gd name="connsiteY2" fmla="*/ 2580110 h 4124325"/>
                <a:gd name="connsiteX3" fmla="*/ 585266 w 938108"/>
                <a:gd name="connsiteY3" fmla="*/ 2868142 h 4124325"/>
                <a:gd name="connsiteX4" fmla="*/ 441250 w 938108"/>
                <a:gd name="connsiteY4" fmla="*/ 3156174 h 4124325"/>
                <a:gd name="connsiteX5" fmla="*/ 81210 w 938108"/>
                <a:gd name="connsiteY5" fmla="*/ 3516214 h 4124325"/>
                <a:gd name="connsiteX6" fmla="*/ 928513 w 938108"/>
                <a:gd name="connsiteY6" fmla="*/ 3952875 h 4124325"/>
                <a:gd name="connsiteX7" fmla="*/ 23638 w 938108"/>
                <a:gd name="connsiteY7" fmla="*/ 4124325 h 4124325"/>
                <a:gd name="connsiteX8" fmla="*/ 23638 w 938108"/>
                <a:gd name="connsiteY8" fmla="*/ 4124325 h 4124325"/>
                <a:gd name="connsiteX0" fmla="*/ 911940 w 950110"/>
                <a:gd name="connsiteY0" fmla="*/ 0 h 4124325"/>
                <a:gd name="connsiteX1" fmla="*/ 911940 w 950110"/>
                <a:gd name="connsiteY1" fmla="*/ 2457450 h 4124325"/>
                <a:gd name="connsiteX2" fmla="*/ 813292 w 950110"/>
                <a:gd name="connsiteY2" fmla="*/ 2580110 h 4124325"/>
                <a:gd name="connsiteX3" fmla="*/ 597268 w 950110"/>
                <a:gd name="connsiteY3" fmla="*/ 2868142 h 4124325"/>
                <a:gd name="connsiteX4" fmla="*/ 381244 w 950110"/>
                <a:gd name="connsiteY4" fmla="*/ 3156174 h 4124325"/>
                <a:gd name="connsiteX5" fmla="*/ 93212 w 950110"/>
                <a:gd name="connsiteY5" fmla="*/ 3516214 h 4124325"/>
                <a:gd name="connsiteX6" fmla="*/ 940515 w 950110"/>
                <a:gd name="connsiteY6" fmla="*/ 3952875 h 4124325"/>
                <a:gd name="connsiteX7" fmla="*/ 35640 w 950110"/>
                <a:gd name="connsiteY7" fmla="*/ 4124325 h 4124325"/>
                <a:gd name="connsiteX8" fmla="*/ 35640 w 950110"/>
                <a:gd name="connsiteY8" fmla="*/ 4124325 h 4124325"/>
                <a:gd name="connsiteX0" fmla="*/ 911940 w 950110"/>
                <a:gd name="connsiteY0" fmla="*/ 0 h 4124325"/>
                <a:gd name="connsiteX1" fmla="*/ 911940 w 950110"/>
                <a:gd name="connsiteY1" fmla="*/ 2457450 h 4124325"/>
                <a:gd name="connsiteX2" fmla="*/ 813292 w 950110"/>
                <a:gd name="connsiteY2" fmla="*/ 2580110 h 4124325"/>
                <a:gd name="connsiteX3" fmla="*/ 597268 w 950110"/>
                <a:gd name="connsiteY3" fmla="*/ 2868142 h 4124325"/>
                <a:gd name="connsiteX4" fmla="*/ 381244 w 950110"/>
                <a:gd name="connsiteY4" fmla="*/ 3156174 h 4124325"/>
                <a:gd name="connsiteX5" fmla="*/ 93212 w 950110"/>
                <a:gd name="connsiteY5" fmla="*/ 3516214 h 4124325"/>
                <a:gd name="connsiteX6" fmla="*/ 940515 w 950110"/>
                <a:gd name="connsiteY6" fmla="*/ 3952875 h 4124325"/>
                <a:gd name="connsiteX7" fmla="*/ 35640 w 950110"/>
                <a:gd name="connsiteY7" fmla="*/ 4124325 h 4124325"/>
                <a:gd name="connsiteX8" fmla="*/ 35640 w 950110"/>
                <a:gd name="connsiteY8" fmla="*/ 4124325 h 4124325"/>
                <a:gd name="connsiteX0" fmla="*/ 876300 w 876300"/>
                <a:gd name="connsiteY0" fmla="*/ 0 h 4124325"/>
                <a:gd name="connsiteX1" fmla="*/ 876300 w 876300"/>
                <a:gd name="connsiteY1" fmla="*/ 2457450 h 4124325"/>
                <a:gd name="connsiteX2" fmla="*/ 777652 w 876300"/>
                <a:gd name="connsiteY2" fmla="*/ 2580110 h 4124325"/>
                <a:gd name="connsiteX3" fmla="*/ 561628 w 876300"/>
                <a:gd name="connsiteY3" fmla="*/ 2868142 h 4124325"/>
                <a:gd name="connsiteX4" fmla="*/ 345604 w 876300"/>
                <a:gd name="connsiteY4" fmla="*/ 3156174 h 4124325"/>
                <a:gd name="connsiteX5" fmla="*/ 57572 w 876300"/>
                <a:gd name="connsiteY5" fmla="*/ 3516214 h 4124325"/>
                <a:gd name="connsiteX6" fmla="*/ 57572 w 876300"/>
                <a:gd name="connsiteY6" fmla="*/ 3948262 h 4124325"/>
                <a:gd name="connsiteX7" fmla="*/ 0 w 876300"/>
                <a:gd name="connsiteY7" fmla="*/ 4124325 h 4124325"/>
                <a:gd name="connsiteX8" fmla="*/ 0 w 876300"/>
                <a:gd name="connsiteY8" fmla="*/ 4124325 h 4124325"/>
                <a:gd name="connsiteX0" fmla="*/ 876300 w 876300"/>
                <a:gd name="connsiteY0" fmla="*/ 0 h 4124325"/>
                <a:gd name="connsiteX1" fmla="*/ 876300 w 876300"/>
                <a:gd name="connsiteY1" fmla="*/ 2457450 h 4124325"/>
                <a:gd name="connsiteX2" fmla="*/ 777652 w 876300"/>
                <a:gd name="connsiteY2" fmla="*/ 2580110 h 4124325"/>
                <a:gd name="connsiteX3" fmla="*/ 561628 w 876300"/>
                <a:gd name="connsiteY3" fmla="*/ 2868142 h 4124325"/>
                <a:gd name="connsiteX4" fmla="*/ 345604 w 876300"/>
                <a:gd name="connsiteY4" fmla="*/ 3156174 h 4124325"/>
                <a:gd name="connsiteX5" fmla="*/ 57572 w 876300"/>
                <a:gd name="connsiteY5" fmla="*/ 3516214 h 4124325"/>
                <a:gd name="connsiteX6" fmla="*/ 57572 w 876300"/>
                <a:gd name="connsiteY6" fmla="*/ 3948262 h 4124325"/>
                <a:gd name="connsiteX7" fmla="*/ 0 w 876300"/>
                <a:gd name="connsiteY7" fmla="*/ 4124325 h 4124325"/>
                <a:gd name="connsiteX8" fmla="*/ 0 w 876300"/>
                <a:gd name="connsiteY8" fmla="*/ 4124325 h 4124325"/>
                <a:gd name="connsiteX0" fmla="*/ 876300 w 876300"/>
                <a:gd name="connsiteY0" fmla="*/ 0 h 4164286"/>
                <a:gd name="connsiteX1" fmla="*/ 876300 w 876300"/>
                <a:gd name="connsiteY1" fmla="*/ 2457450 h 4164286"/>
                <a:gd name="connsiteX2" fmla="*/ 777652 w 876300"/>
                <a:gd name="connsiteY2" fmla="*/ 2580110 h 4164286"/>
                <a:gd name="connsiteX3" fmla="*/ 561628 w 876300"/>
                <a:gd name="connsiteY3" fmla="*/ 2868142 h 4164286"/>
                <a:gd name="connsiteX4" fmla="*/ 345604 w 876300"/>
                <a:gd name="connsiteY4" fmla="*/ 3156174 h 4164286"/>
                <a:gd name="connsiteX5" fmla="*/ 57572 w 876300"/>
                <a:gd name="connsiteY5" fmla="*/ 3516214 h 4164286"/>
                <a:gd name="connsiteX6" fmla="*/ 57572 w 876300"/>
                <a:gd name="connsiteY6" fmla="*/ 3948262 h 4164286"/>
                <a:gd name="connsiteX7" fmla="*/ 0 w 876300"/>
                <a:gd name="connsiteY7" fmla="*/ 4124325 h 4164286"/>
                <a:gd name="connsiteX8" fmla="*/ 57572 w 876300"/>
                <a:gd name="connsiteY8" fmla="*/ 4164286 h 4164286"/>
                <a:gd name="connsiteX0" fmla="*/ 876329 w 876329"/>
                <a:gd name="connsiteY0" fmla="*/ 0 h 4164286"/>
                <a:gd name="connsiteX1" fmla="*/ 876329 w 876329"/>
                <a:gd name="connsiteY1" fmla="*/ 2457450 h 4164286"/>
                <a:gd name="connsiteX2" fmla="*/ 777681 w 876329"/>
                <a:gd name="connsiteY2" fmla="*/ 2580110 h 4164286"/>
                <a:gd name="connsiteX3" fmla="*/ 561657 w 876329"/>
                <a:gd name="connsiteY3" fmla="*/ 2868142 h 4164286"/>
                <a:gd name="connsiteX4" fmla="*/ 345633 w 876329"/>
                <a:gd name="connsiteY4" fmla="*/ 3156174 h 4164286"/>
                <a:gd name="connsiteX5" fmla="*/ 57601 w 876329"/>
                <a:gd name="connsiteY5" fmla="*/ 3516214 h 4164286"/>
                <a:gd name="connsiteX6" fmla="*/ 29 w 876329"/>
                <a:gd name="connsiteY6" fmla="*/ 4124325 h 4164286"/>
                <a:gd name="connsiteX7" fmla="*/ 57601 w 876329"/>
                <a:gd name="connsiteY7" fmla="*/ 4164286 h 4164286"/>
                <a:gd name="connsiteX0" fmla="*/ 879545 w 879545"/>
                <a:gd name="connsiteY0" fmla="*/ 0 h 4164286"/>
                <a:gd name="connsiteX1" fmla="*/ 879545 w 879545"/>
                <a:gd name="connsiteY1" fmla="*/ 2457450 h 4164286"/>
                <a:gd name="connsiteX2" fmla="*/ 780897 w 879545"/>
                <a:gd name="connsiteY2" fmla="*/ 2580110 h 4164286"/>
                <a:gd name="connsiteX3" fmla="*/ 564873 w 879545"/>
                <a:gd name="connsiteY3" fmla="*/ 2868142 h 4164286"/>
                <a:gd name="connsiteX4" fmla="*/ 348849 w 879545"/>
                <a:gd name="connsiteY4" fmla="*/ 3156174 h 4164286"/>
                <a:gd name="connsiteX5" fmla="*/ 60817 w 879545"/>
                <a:gd name="connsiteY5" fmla="*/ 3516214 h 4164286"/>
                <a:gd name="connsiteX6" fmla="*/ 60818 w 879545"/>
                <a:gd name="connsiteY6" fmla="*/ 3804245 h 4164286"/>
                <a:gd name="connsiteX7" fmla="*/ 3245 w 879545"/>
                <a:gd name="connsiteY7" fmla="*/ 4124325 h 4164286"/>
                <a:gd name="connsiteX8" fmla="*/ 60817 w 879545"/>
                <a:gd name="connsiteY8" fmla="*/ 4164286 h 4164286"/>
                <a:gd name="connsiteX0" fmla="*/ 879545 w 879545"/>
                <a:gd name="connsiteY0" fmla="*/ 0 h 4124325"/>
                <a:gd name="connsiteX1" fmla="*/ 879545 w 879545"/>
                <a:gd name="connsiteY1" fmla="*/ 2457450 h 4124325"/>
                <a:gd name="connsiteX2" fmla="*/ 780897 w 879545"/>
                <a:gd name="connsiteY2" fmla="*/ 2580110 h 4124325"/>
                <a:gd name="connsiteX3" fmla="*/ 564873 w 879545"/>
                <a:gd name="connsiteY3" fmla="*/ 2868142 h 4124325"/>
                <a:gd name="connsiteX4" fmla="*/ 348849 w 879545"/>
                <a:gd name="connsiteY4" fmla="*/ 3156174 h 4124325"/>
                <a:gd name="connsiteX5" fmla="*/ 60817 w 879545"/>
                <a:gd name="connsiteY5" fmla="*/ 3516214 h 4124325"/>
                <a:gd name="connsiteX6" fmla="*/ 60818 w 879545"/>
                <a:gd name="connsiteY6" fmla="*/ 3804245 h 4124325"/>
                <a:gd name="connsiteX7" fmla="*/ 3245 w 879545"/>
                <a:gd name="connsiteY7" fmla="*/ 4124325 h 4124325"/>
                <a:gd name="connsiteX8" fmla="*/ 132826 w 879545"/>
                <a:gd name="connsiteY8" fmla="*/ 4092277 h 4124325"/>
                <a:gd name="connsiteX0" fmla="*/ 879545 w 879545"/>
                <a:gd name="connsiteY0" fmla="*/ 0 h 4124325"/>
                <a:gd name="connsiteX1" fmla="*/ 879545 w 879545"/>
                <a:gd name="connsiteY1" fmla="*/ 2457450 h 4124325"/>
                <a:gd name="connsiteX2" fmla="*/ 780897 w 879545"/>
                <a:gd name="connsiteY2" fmla="*/ 2580110 h 4124325"/>
                <a:gd name="connsiteX3" fmla="*/ 564873 w 879545"/>
                <a:gd name="connsiteY3" fmla="*/ 2868142 h 4124325"/>
                <a:gd name="connsiteX4" fmla="*/ 348849 w 879545"/>
                <a:gd name="connsiteY4" fmla="*/ 3156174 h 4124325"/>
                <a:gd name="connsiteX5" fmla="*/ 60817 w 879545"/>
                <a:gd name="connsiteY5" fmla="*/ 3516214 h 4124325"/>
                <a:gd name="connsiteX6" fmla="*/ 60818 w 879545"/>
                <a:gd name="connsiteY6" fmla="*/ 3804245 h 4124325"/>
                <a:gd name="connsiteX7" fmla="*/ 3245 w 879545"/>
                <a:gd name="connsiteY7" fmla="*/ 4124325 h 4124325"/>
                <a:gd name="connsiteX0" fmla="*/ 879545 w 879545"/>
                <a:gd name="connsiteY0" fmla="*/ 0 h 4124325"/>
                <a:gd name="connsiteX1" fmla="*/ 879545 w 879545"/>
                <a:gd name="connsiteY1" fmla="*/ 2457450 h 4124325"/>
                <a:gd name="connsiteX2" fmla="*/ 780897 w 879545"/>
                <a:gd name="connsiteY2" fmla="*/ 2580110 h 4124325"/>
                <a:gd name="connsiteX3" fmla="*/ 564873 w 879545"/>
                <a:gd name="connsiteY3" fmla="*/ 2868142 h 4124325"/>
                <a:gd name="connsiteX4" fmla="*/ 348849 w 879545"/>
                <a:gd name="connsiteY4" fmla="*/ 3156174 h 4124325"/>
                <a:gd name="connsiteX5" fmla="*/ 60817 w 879545"/>
                <a:gd name="connsiteY5" fmla="*/ 3516214 h 4124325"/>
                <a:gd name="connsiteX6" fmla="*/ 60818 w 879545"/>
                <a:gd name="connsiteY6" fmla="*/ 3804245 h 4124325"/>
                <a:gd name="connsiteX7" fmla="*/ 3245 w 879545"/>
                <a:gd name="connsiteY7" fmla="*/ 4124325 h 4124325"/>
                <a:gd name="connsiteX0" fmla="*/ 876329 w 876329"/>
                <a:gd name="connsiteY0" fmla="*/ 0 h 4124325"/>
                <a:gd name="connsiteX1" fmla="*/ 876329 w 876329"/>
                <a:gd name="connsiteY1" fmla="*/ 2457450 h 4124325"/>
                <a:gd name="connsiteX2" fmla="*/ 777681 w 876329"/>
                <a:gd name="connsiteY2" fmla="*/ 2580110 h 4124325"/>
                <a:gd name="connsiteX3" fmla="*/ 561657 w 876329"/>
                <a:gd name="connsiteY3" fmla="*/ 2868142 h 4124325"/>
                <a:gd name="connsiteX4" fmla="*/ 345633 w 876329"/>
                <a:gd name="connsiteY4" fmla="*/ 3156174 h 4124325"/>
                <a:gd name="connsiteX5" fmla="*/ 57601 w 876329"/>
                <a:gd name="connsiteY5" fmla="*/ 3516214 h 4124325"/>
                <a:gd name="connsiteX6" fmla="*/ 29 w 876329"/>
                <a:gd name="connsiteY6" fmla="*/ 4124325 h 4124325"/>
                <a:gd name="connsiteX0" fmla="*/ 876300 w 876300"/>
                <a:gd name="connsiteY0" fmla="*/ 0 h 4124325"/>
                <a:gd name="connsiteX1" fmla="*/ 876300 w 876300"/>
                <a:gd name="connsiteY1" fmla="*/ 2457450 h 4124325"/>
                <a:gd name="connsiteX2" fmla="*/ 777652 w 876300"/>
                <a:gd name="connsiteY2" fmla="*/ 2580110 h 4124325"/>
                <a:gd name="connsiteX3" fmla="*/ 561628 w 876300"/>
                <a:gd name="connsiteY3" fmla="*/ 2868142 h 4124325"/>
                <a:gd name="connsiteX4" fmla="*/ 345604 w 876300"/>
                <a:gd name="connsiteY4" fmla="*/ 3156174 h 4124325"/>
                <a:gd name="connsiteX5" fmla="*/ 57572 w 876300"/>
                <a:gd name="connsiteY5" fmla="*/ 3516214 h 4124325"/>
                <a:gd name="connsiteX6" fmla="*/ 57573 w 876300"/>
                <a:gd name="connsiteY6" fmla="*/ 3876254 h 4124325"/>
                <a:gd name="connsiteX7" fmla="*/ 0 w 876300"/>
                <a:gd name="connsiteY7" fmla="*/ 4124325 h 4124325"/>
                <a:gd name="connsiteX0" fmla="*/ 890736 w 890736"/>
                <a:gd name="connsiteY0" fmla="*/ 0 h 4092278"/>
                <a:gd name="connsiteX1" fmla="*/ 890736 w 890736"/>
                <a:gd name="connsiteY1" fmla="*/ 2457450 h 4092278"/>
                <a:gd name="connsiteX2" fmla="*/ 792088 w 890736"/>
                <a:gd name="connsiteY2" fmla="*/ 2580110 h 4092278"/>
                <a:gd name="connsiteX3" fmla="*/ 576064 w 890736"/>
                <a:gd name="connsiteY3" fmla="*/ 2868142 h 4092278"/>
                <a:gd name="connsiteX4" fmla="*/ 360040 w 890736"/>
                <a:gd name="connsiteY4" fmla="*/ 3156174 h 4092278"/>
                <a:gd name="connsiteX5" fmla="*/ 72008 w 890736"/>
                <a:gd name="connsiteY5" fmla="*/ 3516214 h 4092278"/>
                <a:gd name="connsiteX6" fmla="*/ 72009 w 890736"/>
                <a:gd name="connsiteY6" fmla="*/ 3876254 h 4092278"/>
                <a:gd name="connsiteX7" fmla="*/ 0 w 890736"/>
                <a:gd name="connsiteY7" fmla="*/ 4092278 h 4092278"/>
                <a:gd name="connsiteX0" fmla="*/ 866733 w 866733"/>
                <a:gd name="connsiteY0" fmla="*/ 0 h 4164286"/>
                <a:gd name="connsiteX1" fmla="*/ 866733 w 866733"/>
                <a:gd name="connsiteY1" fmla="*/ 2457450 h 4164286"/>
                <a:gd name="connsiteX2" fmla="*/ 768085 w 866733"/>
                <a:gd name="connsiteY2" fmla="*/ 2580110 h 4164286"/>
                <a:gd name="connsiteX3" fmla="*/ 552061 w 866733"/>
                <a:gd name="connsiteY3" fmla="*/ 2868142 h 4164286"/>
                <a:gd name="connsiteX4" fmla="*/ 336037 w 866733"/>
                <a:gd name="connsiteY4" fmla="*/ 3156174 h 4164286"/>
                <a:gd name="connsiteX5" fmla="*/ 48005 w 866733"/>
                <a:gd name="connsiteY5" fmla="*/ 3516214 h 4164286"/>
                <a:gd name="connsiteX6" fmla="*/ 48006 w 866733"/>
                <a:gd name="connsiteY6" fmla="*/ 3876254 h 4164286"/>
                <a:gd name="connsiteX7" fmla="*/ 48005 w 866733"/>
                <a:gd name="connsiteY7" fmla="*/ 4164286 h 4164286"/>
                <a:gd name="connsiteX0" fmla="*/ 838580 w 838580"/>
                <a:gd name="connsiteY0" fmla="*/ 0 h 4164286"/>
                <a:gd name="connsiteX1" fmla="*/ 838580 w 838580"/>
                <a:gd name="connsiteY1" fmla="*/ 2457450 h 4164286"/>
                <a:gd name="connsiteX2" fmla="*/ 739932 w 838580"/>
                <a:gd name="connsiteY2" fmla="*/ 2580110 h 4164286"/>
                <a:gd name="connsiteX3" fmla="*/ 523908 w 838580"/>
                <a:gd name="connsiteY3" fmla="*/ 2868142 h 4164286"/>
                <a:gd name="connsiteX4" fmla="*/ 307884 w 838580"/>
                <a:gd name="connsiteY4" fmla="*/ 3156174 h 4164286"/>
                <a:gd name="connsiteX5" fmla="*/ 48005 w 838580"/>
                <a:gd name="connsiteY5" fmla="*/ 3514726 h 4164286"/>
                <a:gd name="connsiteX6" fmla="*/ 19853 w 838580"/>
                <a:gd name="connsiteY6" fmla="*/ 3876254 h 4164286"/>
                <a:gd name="connsiteX7" fmla="*/ 19852 w 838580"/>
                <a:gd name="connsiteY7" fmla="*/ 4164286 h 4164286"/>
                <a:gd name="connsiteX0" fmla="*/ 838580 w 838580"/>
                <a:gd name="connsiteY0" fmla="*/ 0 h 4164286"/>
                <a:gd name="connsiteX1" fmla="*/ 781430 w 838580"/>
                <a:gd name="connsiteY1" fmla="*/ 2457450 h 4164286"/>
                <a:gd name="connsiteX2" fmla="*/ 739932 w 838580"/>
                <a:gd name="connsiteY2" fmla="*/ 2580110 h 4164286"/>
                <a:gd name="connsiteX3" fmla="*/ 523908 w 838580"/>
                <a:gd name="connsiteY3" fmla="*/ 2868142 h 4164286"/>
                <a:gd name="connsiteX4" fmla="*/ 307884 w 838580"/>
                <a:gd name="connsiteY4" fmla="*/ 3156174 h 4164286"/>
                <a:gd name="connsiteX5" fmla="*/ 48005 w 838580"/>
                <a:gd name="connsiteY5" fmla="*/ 3514726 h 4164286"/>
                <a:gd name="connsiteX6" fmla="*/ 19853 w 838580"/>
                <a:gd name="connsiteY6" fmla="*/ 3876254 h 4164286"/>
                <a:gd name="connsiteX7" fmla="*/ 19852 w 838580"/>
                <a:gd name="connsiteY7" fmla="*/ 4164286 h 4164286"/>
                <a:gd name="connsiteX0" fmla="*/ 838580 w 838580"/>
                <a:gd name="connsiteY0" fmla="*/ 0 h 4164286"/>
                <a:gd name="connsiteX1" fmla="*/ 781430 w 838580"/>
                <a:gd name="connsiteY1" fmla="*/ 2457450 h 4164286"/>
                <a:gd name="connsiteX2" fmla="*/ 739932 w 838580"/>
                <a:gd name="connsiteY2" fmla="*/ 2580110 h 4164286"/>
                <a:gd name="connsiteX3" fmla="*/ 307884 w 838580"/>
                <a:gd name="connsiteY3" fmla="*/ 3156174 h 4164286"/>
                <a:gd name="connsiteX4" fmla="*/ 48005 w 838580"/>
                <a:gd name="connsiteY4" fmla="*/ 3514726 h 4164286"/>
                <a:gd name="connsiteX5" fmla="*/ 19853 w 838580"/>
                <a:gd name="connsiteY5" fmla="*/ 3876254 h 4164286"/>
                <a:gd name="connsiteX6" fmla="*/ 19852 w 838580"/>
                <a:gd name="connsiteY6" fmla="*/ 4164286 h 4164286"/>
                <a:gd name="connsiteX0" fmla="*/ 910588 w 910588"/>
                <a:gd name="connsiteY0" fmla="*/ 0 h 4164286"/>
                <a:gd name="connsiteX1" fmla="*/ 853438 w 910588"/>
                <a:gd name="connsiteY1" fmla="*/ 2457450 h 4164286"/>
                <a:gd name="connsiteX2" fmla="*/ 811940 w 910588"/>
                <a:gd name="connsiteY2" fmla="*/ 2580110 h 4164286"/>
                <a:gd name="connsiteX3" fmla="*/ 120013 w 910588"/>
                <a:gd name="connsiteY3" fmla="*/ 3514726 h 4164286"/>
                <a:gd name="connsiteX4" fmla="*/ 91861 w 910588"/>
                <a:gd name="connsiteY4" fmla="*/ 3876254 h 4164286"/>
                <a:gd name="connsiteX5" fmla="*/ 91860 w 910588"/>
                <a:gd name="connsiteY5" fmla="*/ 4164286 h 4164286"/>
                <a:gd name="connsiteX0" fmla="*/ 910588 w 910588"/>
                <a:gd name="connsiteY0" fmla="*/ 0 h 4157651"/>
                <a:gd name="connsiteX1" fmla="*/ 853438 w 910588"/>
                <a:gd name="connsiteY1" fmla="*/ 2457450 h 4157651"/>
                <a:gd name="connsiteX2" fmla="*/ 811940 w 910588"/>
                <a:gd name="connsiteY2" fmla="*/ 2580110 h 4157651"/>
                <a:gd name="connsiteX3" fmla="*/ 120013 w 910588"/>
                <a:gd name="connsiteY3" fmla="*/ 3514726 h 4157651"/>
                <a:gd name="connsiteX4" fmla="*/ 91861 w 910588"/>
                <a:gd name="connsiteY4" fmla="*/ 3876254 h 4157651"/>
                <a:gd name="connsiteX5" fmla="*/ 468668 w 910588"/>
                <a:gd name="connsiteY5" fmla="*/ 4157651 h 4157651"/>
                <a:gd name="connsiteX0" fmla="*/ 847787 w 847787"/>
                <a:gd name="connsiteY0" fmla="*/ 0 h 4157651"/>
                <a:gd name="connsiteX1" fmla="*/ 790637 w 847787"/>
                <a:gd name="connsiteY1" fmla="*/ 2457450 h 4157651"/>
                <a:gd name="connsiteX2" fmla="*/ 749139 w 847787"/>
                <a:gd name="connsiteY2" fmla="*/ 2580110 h 4157651"/>
                <a:gd name="connsiteX3" fmla="*/ 57212 w 847787"/>
                <a:gd name="connsiteY3" fmla="*/ 3514726 h 4157651"/>
                <a:gd name="connsiteX4" fmla="*/ 405867 w 847787"/>
                <a:gd name="connsiteY4" fmla="*/ 4157651 h 4157651"/>
                <a:gd name="connsiteX0" fmla="*/ 441920 w 441920"/>
                <a:gd name="connsiteY0" fmla="*/ 0 h 4157651"/>
                <a:gd name="connsiteX1" fmla="*/ 384770 w 441920"/>
                <a:gd name="connsiteY1" fmla="*/ 2457450 h 4157651"/>
                <a:gd name="connsiteX2" fmla="*/ 343272 w 441920"/>
                <a:gd name="connsiteY2" fmla="*/ 2580110 h 4157651"/>
                <a:gd name="connsiteX3" fmla="*/ 0 w 441920"/>
                <a:gd name="connsiteY3" fmla="*/ 4157651 h 4157651"/>
                <a:gd name="connsiteX0" fmla="*/ 441920 w 441920"/>
                <a:gd name="connsiteY0" fmla="*/ 0 h 4157651"/>
                <a:gd name="connsiteX1" fmla="*/ 384770 w 441920"/>
                <a:gd name="connsiteY1" fmla="*/ 2457450 h 4157651"/>
                <a:gd name="connsiteX2" fmla="*/ 304800 w 441920"/>
                <a:gd name="connsiteY2" fmla="*/ 3282483 h 4157651"/>
                <a:gd name="connsiteX3" fmla="*/ 0 w 441920"/>
                <a:gd name="connsiteY3" fmla="*/ 4157651 h 4157651"/>
                <a:gd name="connsiteX0" fmla="*/ 430882 w 430882"/>
                <a:gd name="connsiteY0" fmla="*/ 0 h 4118393"/>
                <a:gd name="connsiteX1" fmla="*/ 384770 w 430882"/>
                <a:gd name="connsiteY1" fmla="*/ 2418192 h 4118393"/>
                <a:gd name="connsiteX2" fmla="*/ 304800 w 430882"/>
                <a:gd name="connsiteY2" fmla="*/ 3243225 h 4118393"/>
                <a:gd name="connsiteX3" fmla="*/ 0 w 430882"/>
                <a:gd name="connsiteY3" fmla="*/ 4118393 h 4118393"/>
                <a:gd name="connsiteX0" fmla="*/ 430882 w 430882"/>
                <a:gd name="connsiteY0" fmla="*/ 0 h 4118393"/>
                <a:gd name="connsiteX1" fmla="*/ 340965 w 430882"/>
                <a:gd name="connsiteY1" fmla="*/ 2428219 h 4118393"/>
                <a:gd name="connsiteX2" fmla="*/ 304800 w 430882"/>
                <a:gd name="connsiteY2" fmla="*/ 3243225 h 4118393"/>
                <a:gd name="connsiteX3" fmla="*/ 0 w 430882"/>
                <a:gd name="connsiteY3" fmla="*/ 4118393 h 4118393"/>
                <a:gd name="connsiteX0" fmla="*/ 430882 w 445868"/>
                <a:gd name="connsiteY0" fmla="*/ 57 h 4118450"/>
                <a:gd name="connsiteX1" fmla="*/ 430883 w 445868"/>
                <a:gd name="connsiteY1" fmla="*/ 1012154 h 4118450"/>
                <a:gd name="connsiteX2" fmla="*/ 340965 w 445868"/>
                <a:gd name="connsiteY2" fmla="*/ 2428276 h 4118450"/>
                <a:gd name="connsiteX3" fmla="*/ 304800 w 445868"/>
                <a:gd name="connsiteY3" fmla="*/ 3243282 h 4118450"/>
                <a:gd name="connsiteX4" fmla="*/ 0 w 445868"/>
                <a:gd name="connsiteY4" fmla="*/ 4118450 h 4118450"/>
                <a:gd name="connsiteX0" fmla="*/ 430882 w 445869"/>
                <a:gd name="connsiteY0" fmla="*/ 0 h 4118393"/>
                <a:gd name="connsiteX1" fmla="*/ 430885 w 445869"/>
                <a:gd name="connsiteY1" fmla="*/ 576126 h 4118393"/>
                <a:gd name="connsiteX2" fmla="*/ 430883 w 445869"/>
                <a:gd name="connsiteY2" fmla="*/ 1012097 h 4118393"/>
                <a:gd name="connsiteX3" fmla="*/ 340965 w 445869"/>
                <a:gd name="connsiteY3" fmla="*/ 2428219 h 4118393"/>
                <a:gd name="connsiteX4" fmla="*/ 304800 w 445869"/>
                <a:gd name="connsiteY4" fmla="*/ 3243225 h 4118393"/>
                <a:gd name="connsiteX5" fmla="*/ 0 w 445869"/>
                <a:gd name="connsiteY5" fmla="*/ 4118393 h 4118393"/>
                <a:gd name="connsiteX0" fmla="*/ 430882 w 445872"/>
                <a:gd name="connsiteY0" fmla="*/ 0 h 4118393"/>
                <a:gd name="connsiteX1" fmla="*/ 430885 w 445872"/>
                <a:gd name="connsiteY1" fmla="*/ 576126 h 4118393"/>
                <a:gd name="connsiteX2" fmla="*/ 430885 w 445872"/>
                <a:gd name="connsiteY2" fmla="*/ 1393572 h 4118393"/>
                <a:gd name="connsiteX3" fmla="*/ 340965 w 445872"/>
                <a:gd name="connsiteY3" fmla="*/ 2428219 h 4118393"/>
                <a:gd name="connsiteX4" fmla="*/ 304800 w 445872"/>
                <a:gd name="connsiteY4" fmla="*/ 3243225 h 4118393"/>
                <a:gd name="connsiteX5" fmla="*/ 0 w 445872"/>
                <a:gd name="connsiteY5" fmla="*/ 4118393 h 4118393"/>
                <a:gd name="connsiteX0" fmla="*/ 430882 w 430886"/>
                <a:gd name="connsiteY0" fmla="*/ 0 h 4118393"/>
                <a:gd name="connsiteX1" fmla="*/ 430885 w 430886"/>
                <a:gd name="connsiteY1" fmla="*/ 576126 h 4118393"/>
                <a:gd name="connsiteX2" fmla="*/ 340965 w 430886"/>
                <a:gd name="connsiteY2" fmla="*/ 2428219 h 4118393"/>
                <a:gd name="connsiteX3" fmla="*/ 304800 w 430886"/>
                <a:gd name="connsiteY3" fmla="*/ 3243225 h 4118393"/>
                <a:gd name="connsiteX4" fmla="*/ 0 w 430886"/>
                <a:gd name="connsiteY4" fmla="*/ 4118393 h 4118393"/>
                <a:gd name="connsiteX0" fmla="*/ 430882 w 430882"/>
                <a:gd name="connsiteY0" fmla="*/ 0 h 4118393"/>
                <a:gd name="connsiteX1" fmla="*/ 340965 w 430882"/>
                <a:gd name="connsiteY1" fmla="*/ 2428219 h 4118393"/>
                <a:gd name="connsiteX2" fmla="*/ 304800 w 430882"/>
                <a:gd name="connsiteY2" fmla="*/ 3243225 h 4118393"/>
                <a:gd name="connsiteX3" fmla="*/ 0 w 430882"/>
                <a:gd name="connsiteY3" fmla="*/ 4118393 h 4118393"/>
                <a:gd name="connsiteX0" fmla="*/ 430882 w 445868"/>
                <a:gd name="connsiteY0" fmla="*/ 0 h 4118393"/>
                <a:gd name="connsiteX1" fmla="*/ 430883 w 445868"/>
                <a:gd name="connsiteY1" fmla="*/ 1012097 h 4118393"/>
                <a:gd name="connsiteX2" fmla="*/ 340965 w 445868"/>
                <a:gd name="connsiteY2" fmla="*/ 2428219 h 4118393"/>
                <a:gd name="connsiteX3" fmla="*/ 304800 w 445868"/>
                <a:gd name="connsiteY3" fmla="*/ 3243225 h 4118393"/>
                <a:gd name="connsiteX4" fmla="*/ 0 w 445868"/>
                <a:gd name="connsiteY4" fmla="*/ 4118393 h 4118393"/>
                <a:gd name="connsiteX0" fmla="*/ 430883 w 430883"/>
                <a:gd name="connsiteY0" fmla="*/ 0 h 3106296"/>
                <a:gd name="connsiteX1" fmla="*/ 340965 w 430883"/>
                <a:gd name="connsiteY1" fmla="*/ 1416122 h 3106296"/>
                <a:gd name="connsiteX2" fmla="*/ 304800 w 430883"/>
                <a:gd name="connsiteY2" fmla="*/ 2231128 h 3106296"/>
                <a:gd name="connsiteX3" fmla="*/ 0 w 430883"/>
                <a:gd name="connsiteY3" fmla="*/ 3106296 h 3106296"/>
              </a:gdLst>
              <a:ahLst/>
              <a:cxnLst>
                <a:cxn ang="0">
                  <a:pos x="connsiteX0" y="connsiteY0"/>
                </a:cxn>
                <a:cxn ang="0">
                  <a:pos x="connsiteX1" y="connsiteY1"/>
                </a:cxn>
                <a:cxn ang="0">
                  <a:pos x="connsiteX2" y="connsiteY2"/>
                </a:cxn>
                <a:cxn ang="0">
                  <a:pos x="connsiteX3" y="connsiteY3"/>
                </a:cxn>
              </a:cxnLst>
              <a:rect l="l" t="t" r="r" b="b"/>
              <a:pathLst>
                <a:path w="430883" h="3106296">
                  <a:moveTo>
                    <a:pt x="430883" y="0"/>
                  </a:moveTo>
                  <a:cubicBezTo>
                    <a:pt x="415897" y="404703"/>
                    <a:pt x="358949" y="880022"/>
                    <a:pt x="340965" y="1416122"/>
                  </a:cubicBezTo>
                  <a:lnTo>
                    <a:pt x="304800" y="2231128"/>
                  </a:lnTo>
                  <a:cubicBezTo>
                    <a:pt x="240672" y="2514495"/>
                    <a:pt x="71515" y="2777642"/>
                    <a:pt x="0" y="3106296"/>
                  </a:cubicBezTo>
                </a:path>
              </a:pathLst>
            </a:cu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38" name="フリーフォーム 37"/>
            <p:cNvSpPr/>
            <p:nvPr/>
          </p:nvSpPr>
          <p:spPr>
            <a:xfrm rot="5400000">
              <a:off x="8784380" y="-3338"/>
              <a:ext cx="95931" cy="4032444"/>
            </a:xfrm>
            <a:custGeom>
              <a:avLst/>
              <a:gdLst>
                <a:gd name="connsiteX0" fmla="*/ 876300 w 1050925"/>
                <a:gd name="connsiteY0" fmla="*/ 0 h 4230688"/>
                <a:gd name="connsiteX1" fmla="*/ 876300 w 1050925"/>
                <a:gd name="connsiteY1" fmla="*/ 2457450 h 4230688"/>
                <a:gd name="connsiteX2" fmla="*/ 904875 w 1050925"/>
                <a:gd name="connsiteY2" fmla="*/ 3952875 h 4230688"/>
                <a:gd name="connsiteX3" fmla="*/ 0 w 1050925"/>
                <a:gd name="connsiteY3" fmla="*/ 4124325 h 4230688"/>
                <a:gd name="connsiteX4" fmla="*/ 0 w 1050925"/>
                <a:gd name="connsiteY4" fmla="*/ 4124325 h 4230688"/>
                <a:gd name="connsiteX0" fmla="*/ 876300 w 938473"/>
                <a:gd name="connsiteY0" fmla="*/ 0 h 4124325"/>
                <a:gd name="connsiteX1" fmla="*/ 876300 w 938473"/>
                <a:gd name="connsiteY1" fmla="*/ 2457450 h 4124325"/>
                <a:gd name="connsiteX2" fmla="*/ 201588 w 938473"/>
                <a:gd name="connsiteY2" fmla="*/ 3300189 h 4124325"/>
                <a:gd name="connsiteX3" fmla="*/ 904875 w 938473"/>
                <a:gd name="connsiteY3" fmla="*/ 3952875 h 4124325"/>
                <a:gd name="connsiteX4" fmla="*/ 0 w 938473"/>
                <a:gd name="connsiteY4" fmla="*/ 4124325 h 4124325"/>
                <a:gd name="connsiteX5" fmla="*/ 0 w 938473"/>
                <a:gd name="connsiteY5" fmla="*/ 4124325 h 4124325"/>
                <a:gd name="connsiteX0" fmla="*/ 876300 w 938473"/>
                <a:gd name="connsiteY0" fmla="*/ 0 h 4124325"/>
                <a:gd name="connsiteX1" fmla="*/ 876300 w 938473"/>
                <a:gd name="connsiteY1" fmla="*/ 2457450 h 4124325"/>
                <a:gd name="connsiteX2" fmla="*/ 704850 w 938473"/>
                <a:gd name="connsiteY2" fmla="*/ 2847976 h 4124325"/>
                <a:gd name="connsiteX3" fmla="*/ 201588 w 938473"/>
                <a:gd name="connsiteY3" fmla="*/ 3300189 h 4124325"/>
                <a:gd name="connsiteX4" fmla="*/ 904875 w 938473"/>
                <a:gd name="connsiteY4" fmla="*/ 3952875 h 4124325"/>
                <a:gd name="connsiteX5" fmla="*/ 0 w 938473"/>
                <a:gd name="connsiteY5" fmla="*/ 4124325 h 4124325"/>
                <a:gd name="connsiteX6" fmla="*/ 0 w 938473"/>
                <a:gd name="connsiteY6" fmla="*/ 4124325 h 4124325"/>
                <a:gd name="connsiteX0" fmla="*/ 876300 w 938473"/>
                <a:gd name="connsiteY0" fmla="*/ 0 h 4124325"/>
                <a:gd name="connsiteX1" fmla="*/ 876300 w 938473"/>
                <a:gd name="connsiteY1" fmla="*/ 2457450 h 4124325"/>
                <a:gd name="connsiteX2" fmla="*/ 561628 w 938473"/>
                <a:gd name="connsiteY2" fmla="*/ 2868142 h 4124325"/>
                <a:gd name="connsiteX3" fmla="*/ 201588 w 938473"/>
                <a:gd name="connsiteY3" fmla="*/ 3300189 h 4124325"/>
                <a:gd name="connsiteX4" fmla="*/ 904875 w 938473"/>
                <a:gd name="connsiteY4" fmla="*/ 3952875 h 4124325"/>
                <a:gd name="connsiteX5" fmla="*/ 0 w 938473"/>
                <a:gd name="connsiteY5" fmla="*/ 4124325 h 4124325"/>
                <a:gd name="connsiteX6" fmla="*/ 0 w 938473"/>
                <a:gd name="connsiteY6" fmla="*/ 4124325 h 4124325"/>
                <a:gd name="connsiteX0" fmla="*/ 876300 w 938473"/>
                <a:gd name="connsiteY0" fmla="*/ 0 h 4124325"/>
                <a:gd name="connsiteX1" fmla="*/ 876300 w 938473"/>
                <a:gd name="connsiteY1" fmla="*/ 2457450 h 4124325"/>
                <a:gd name="connsiteX2" fmla="*/ 866775 w 938473"/>
                <a:gd name="connsiteY2" fmla="*/ 2647951 h 4124325"/>
                <a:gd name="connsiteX3" fmla="*/ 561628 w 938473"/>
                <a:gd name="connsiteY3" fmla="*/ 2868142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741015 w 938473"/>
                <a:gd name="connsiteY2" fmla="*/ 2662834 h 4124325"/>
                <a:gd name="connsiteX3" fmla="*/ 561628 w 938473"/>
                <a:gd name="connsiteY3" fmla="*/ 2868142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741015 w 938473"/>
                <a:gd name="connsiteY2" fmla="*/ 2662834 h 4124325"/>
                <a:gd name="connsiteX3" fmla="*/ 561628 w 938473"/>
                <a:gd name="connsiteY3" fmla="*/ 2868142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741015 w 938473"/>
                <a:gd name="connsiteY2" fmla="*/ 2662834 h 4124325"/>
                <a:gd name="connsiteX3" fmla="*/ 314325 w 938473"/>
                <a:gd name="connsiteY3" fmla="*/ 3181351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993395 w 1055568"/>
                <a:gd name="connsiteY0" fmla="*/ 0 h 4124325"/>
                <a:gd name="connsiteX1" fmla="*/ 993395 w 1055568"/>
                <a:gd name="connsiteY1" fmla="*/ 2457450 h 4124325"/>
                <a:gd name="connsiteX2" fmla="*/ 534707 w 1055568"/>
                <a:gd name="connsiteY2" fmla="*/ 3156174 h 4124325"/>
                <a:gd name="connsiteX3" fmla="*/ 431420 w 1055568"/>
                <a:gd name="connsiteY3" fmla="*/ 3181351 h 4124325"/>
                <a:gd name="connsiteX4" fmla="*/ 318683 w 1055568"/>
                <a:gd name="connsiteY4" fmla="*/ 3300189 h 4124325"/>
                <a:gd name="connsiteX5" fmla="*/ 1021970 w 1055568"/>
                <a:gd name="connsiteY5" fmla="*/ 3952875 h 4124325"/>
                <a:gd name="connsiteX6" fmla="*/ 117095 w 1055568"/>
                <a:gd name="connsiteY6" fmla="*/ 4124325 h 4124325"/>
                <a:gd name="connsiteX7" fmla="*/ 117095 w 1055568"/>
                <a:gd name="connsiteY7" fmla="*/ 4124325 h 4124325"/>
                <a:gd name="connsiteX0" fmla="*/ 876300 w 938473"/>
                <a:gd name="connsiteY0" fmla="*/ 0 h 4124325"/>
                <a:gd name="connsiteX1" fmla="*/ 876300 w 938473"/>
                <a:gd name="connsiteY1" fmla="*/ 2457450 h 4124325"/>
                <a:gd name="connsiteX2" fmla="*/ 609600 w 938473"/>
                <a:gd name="connsiteY2" fmla="*/ 2762251 h 4124325"/>
                <a:gd name="connsiteX3" fmla="*/ 417612 w 938473"/>
                <a:gd name="connsiteY3" fmla="*/ 3156174 h 4124325"/>
                <a:gd name="connsiteX4" fmla="*/ 314325 w 938473"/>
                <a:gd name="connsiteY4" fmla="*/ 3181351 h 4124325"/>
                <a:gd name="connsiteX5" fmla="*/ 201588 w 938473"/>
                <a:gd name="connsiteY5" fmla="*/ 3300189 h 4124325"/>
                <a:gd name="connsiteX6" fmla="*/ 904875 w 938473"/>
                <a:gd name="connsiteY6" fmla="*/ 3952875 h 4124325"/>
                <a:gd name="connsiteX7" fmla="*/ 0 w 938473"/>
                <a:gd name="connsiteY7" fmla="*/ 4124325 h 4124325"/>
                <a:gd name="connsiteX8" fmla="*/ 0 w 938473"/>
                <a:gd name="connsiteY8" fmla="*/ 4124325 h 4124325"/>
                <a:gd name="connsiteX0" fmla="*/ 876300 w 938473"/>
                <a:gd name="connsiteY0" fmla="*/ 0 h 4124325"/>
                <a:gd name="connsiteX1" fmla="*/ 876300 w 938473"/>
                <a:gd name="connsiteY1" fmla="*/ 2457450 h 4124325"/>
                <a:gd name="connsiteX2" fmla="*/ 417612 w 938473"/>
                <a:gd name="connsiteY2" fmla="*/ 3156174 h 4124325"/>
                <a:gd name="connsiteX3" fmla="*/ 314325 w 938473"/>
                <a:gd name="connsiteY3" fmla="*/ 3181351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417612 w 938473"/>
                <a:gd name="connsiteY2" fmla="*/ 3156174 h 4124325"/>
                <a:gd name="connsiteX3" fmla="*/ 201588 w 938473"/>
                <a:gd name="connsiteY3" fmla="*/ 3300189 h 4124325"/>
                <a:gd name="connsiteX4" fmla="*/ 904875 w 938473"/>
                <a:gd name="connsiteY4" fmla="*/ 3952875 h 4124325"/>
                <a:gd name="connsiteX5" fmla="*/ 0 w 938473"/>
                <a:gd name="connsiteY5" fmla="*/ 4124325 h 4124325"/>
                <a:gd name="connsiteX6" fmla="*/ 0 w 938473"/>
                <a:gd name="connsiteY6" fmla="*/ 4124325 h 4124325"/>
                <a:gd name="connsiteX0" fmla="*/ 899938 w 938108"/>
                <a:gd name="connsiteY0" fmla="*/ 0 h 4124325"/>
                <a:gd name="connsiteX1" fmla="*/ 899938 w 938108"/>
                <a:gd name="connsiteY1" fmla="*/ 2457450 h 4124325"/>
                <a:gd name="connsiteX2" fmla="*/ 441250 w 938108"/>
                <a:gd name="connsiteY2" fmla="*/ 3156174 h 4124325"/>
                <a:gd name="connsiteX3" fmla="*/ 81210 w 938108"/>
                <a:gd name="connsiteY3" fmla="*/ 3516214 h 4124325"/>
                <a:gd name="connsiteX4" fmla="*/ 928513 w 938108"/>
                <a:gd name="connsiteY4" fmla="*/ 3952875 h 4124325"/>
                <a:gd name="connsiteX5" fmla="*/ 23638 w 938108"/>
                <a:gd name="connsiteY5" fmla="*/ 4124325 h 4124325"/>
                <a:gd name="connsiteX6" fmla="*/ 23638 w 938108"/>
                <a:gd name="connsiteY6" fmla="*/ 4124325 h 4124325"/>
                <a:gd name="connsiteX0" fmla="*/ 899938 w 938108"/>
                <a:gd name="connsiteY0" fmla="*/ 0 h 4124325"/>
                <a:gd name="connsiteX1" fmla="*/ 899938 w 938108"/>
                <a:gd name="connsiteY1" fmla="*/ 2457450 h 4124325"/>
                <a:gd name="connsiteX2" fmla="*/ 585266 w 938108"/>
                <a:gd name="connsiteY2" fmla="*/ 2868142 h 4124325"/>
                <a:gd name="connsiteX3" fmla="*/ 441250 w 938108"/>
                <a:gd name="connsiteY3" fmla="*/ 3156174 h 4124325"/>
                <a:gd name="connsiteX4" fmla="*/ 81210 w 938108"/>
                <a:gd name="connsiteY4" fmla="*/ 3516214 h 4124325"/>
                <a:gd name="connsiteX5" fmla="*/ 928513 w 938108"/>
                <a:gd name="connsiteY5" fmla="*/ 3952875 h 4124325"/>
                <a:gd name="connsiteX6" fmla="*/ 23638 w 938108"/>
                <a:gd name="connsiteY6" fmla="*/ 4124325 h 4124325"/>
                <a:gd name="connsiteX7" fmla="*/ 23638 w 938108"/>
                <a:gd name="connsiteY7" fmla="*/ 4124325 h 4124325"/>
                <a:gd name="connsiteX0" fmla="*/ 899938 w 938108"/>
                <a:gd name="connsiteY0" fmla="*/ 0 h 4124325"/>
                <a:gd name="connsiteX1" fmla="*/ 899938 w 938108"/>
                <a:gd name="connsiteY1" fmla="*/ 2457450 h 4124325"/>
                <a:gd name="connsiteX2" fmla="*/ 801290 w 938108"/>
                <a:gd name="connsiteY2" fmla="*/ 2580110 h 4124325"/>
                <a:gd name="connsiteX3" fmla="*/ 585266 w 938108"/>
                <a:gd name="connsiteY3" fmla="*/ 2868142 h 4124325"/>
                <a:gd name="connsiteX4" fmla="*/ 441250 w 938108"/>
                <a:gd name="connsiteY4" fmla="*/ 3156174 h 4124325"/>
                <a:gd name="connsiteX5" fmla="*/ 81210 w 938108"/>
                <a:gd name="connsiteY5" fmla="*/ 3516214 h 4124325"/>
                <a:gd name="connsiteX6" fmla="*/ 928513 w 938108"/>
                <a:gd name="connsiteY6" fmla="*/ 3952875 h 4124325"/>
                <a:gd name="connsiteX7" fmla="*/ 23638 w 938108"/>
                <a:gd name="connsiteY7" fmla="*/ 4124325 h 4124325"/>
                <a:gd name="connsiteX8" fmla="*/ 23638 w 938108"/>
                <a:gd name="connsiteY8" fmla="*/ 4124325 h 4124325"/>
                <a:gd name="connsiteX0" fmla="*/ 899938 w 938108"/>
                <a:gd name="connsiteY0" fmla="*/ 0 h 4124325"/>
                <a:gd name="connsiteX1" fmla="*/ 899938 w 938108"/>
                <a:gd name="connsiteY1" fmla="*/ 2457450 h 4124325"/>
                <a:gd name="connsiteX2" fmla="*/ 801290 w 938108"/>
                <a:gd name="connsiteY2" fmla="*/ 2580110 h 4124325"/>
                <a:gd name="connsiteX3" fmla="*/ 585266 w 938108"/>
                <a:gd name="connsiteY3" fmla="*/ 2868142 h 4124325"/>
                <a:gd name="connsiteX4" fmla="*/ 441250 w 938108"/>
                <a:gd name="connsiteY4" fmla="*/ 3156174 h 4124325"/>
                <a:gd name="connsiteX5" fmla="*/ 81210 w 938108"/>
                <a:gd name="connsiteY5" fmla="*/ 3516214 h 4124325"/>
                <a:gd name="connsiteX6" fmla="*/ 928513 w 938108"/>
                <a:gd name="connsiteY6" fmla="*/ 3952875 h 4124325"/>
                <a:gd name="connsiteX7" fmla="*/ 23638 w 938108"/>
                <a:gd name="connsiteY7" fmla="*/ 4124325 h 4124325"/>
                <a:gd name="connsiteX8" fmla="*/ 23638 w 938108"/>
                <a:gd name="connsiteY8" fmla="*/ 4124325 h 4124325"/>
                <a:gd name="connsiteX0" fmla="*/ 911940 w 950110"/>
                <a:gd name="connsiteY0" fmla="*/ 0 h 4124325"/>
                <a:gd name="connsiteX1" fmla="*/ 911940 w 950110"/>
                <a:gd name="connsiteY1" fmla="*/ 2457450 h 4124325"/>
                <a:gd name="connsiteX2" fmla="*/ 813292 w 950110"/>
                <a:gd name="connsiteY2" fmla="*/ 2580110 h 4124325"/>
                <a:gd name="connsiteX3" fmla="*/ 597268 w 950110"/>
                <a:gd name="connsiteY3" fmla="*/ 2868142 h 4124325"/>
                <a:gd name="connsiteX4" fmla="*/ 381244 w 950110"/>
                <a:gd name="connsiteY4" fmla="*/ 3156174 h 4124325"/>
                <a:gd name="connsiteX5" fmla="*/ 93212 w 950110"/>
                <a:gd name="connsiteY5" fmla="*/ 3516214 h 4124325"/>
                <a:gd name="connsiteX6" fmla="*/ 940515 w 950110"/>
                <a:gd name="connsiteY6" fmla="*/ 3952875 h 4124325"/>
                <a:gd name="connsiteX7" fmla="*/ 35640 w 950110"/>
                <a:gd name="connsiteY7" fmla="*/ 4124325 h 4124325"/>
                <a:gd name="connsiteX8" fmla="*/ 35640 w 950110"/>
                <a:gd name="connsiteY8" fmla="*/ 4124325 h 4124325"/>
                <a:gd name="connsiteX0" fmla="*/ 911940 w 950110"/>
                <a:gd name="connsiteY0" fmla="*/ 0 h 4124325"/>
                <a:gd name="connsiteX1" fmla="*/ 911940 w 950110"/>
                <a:gd name="connsiteY1" fmla="*/ 2457450 h 4124325"/>
                <a:gd name="connsiteX2" fmla="*/ 813292 w 950110"/>
                <a:gd name="connsiteY2" fmla="*/ 2580110 h 4124325"/>
                <a:gd name="connsiteX3" fmla="*/ 597268 w 950110"/>
                <a:gd name="connsiteY3" fmla="*/ 2868142 h 4124325"/>
                <a:gd name="connsiteX4" fmla="*/ 381244 w 950110"/>
                <a:gd name="connsiteY4" fmla="*/ 3156174 h 4124325"/>
                <a:gd name="connsiteX5" fmla="*/ 93212 w 950110"/>
                <a:gd name="connsiteY5" fmla="*/ 3516214 h 4124325"/>
                <a:gd name="connsiteX6" fmla="*/ 940515 w 950110"/>
                <a:gd name="connsiteY6" fmla="*/ 3952875 h 4124325"/>
                <a:gd name="connsiteX7" fmla="*/ 35640 w 950110"/>
                <a:gd name="connsiteY7" fmla="*/ 4124325 h 4124325"/>
                <a:gd name="connsiteX8" fmla="*/ 35640 w 950110"/>
                <a:gd name="connsiteY8" fmla="*/ 4124325 h 4124325"/>
                <a:gd name="connsiteX0" fmla="*/ 876300 w 876300"/>
                <a:gd name="connsiteY0" fmla="*/ 0 h 4124325"/>
                <a:gd name="connsiteX1" fmla="*/ 876300 w 876300"/>
                <a:gd name="connsiteY1" fmla="*/ 2457450 h 4124325"/>
                <a:gd name="connsiteX2" fmla="*/ 777652 w 876300"/>
                <a:gd name="connsiteY2" fmla="*/ 2580110 h 4124325"/>
                <a:gd name="connsiteX3" fmla="*/ 561628 w 876300"/>
                <a:gd name="connsiteY3" fmla="*/ 2868142 h 4124325"/>
                <a:gd name="connsiteX4" fmla="*/ 345604 w 876300"/>
                <a:gd name="connsiteY4" fmla="*/ 3156174 h 4124325"/>
                <a:gd name="connsiteX5" fmla="*/ 57572 w 876300"/>
                <a:gd name="connsiteY5" fmla="*/ 3516214 h 4124325"/>
                <a:gd name="connsiteX6" fmla="*/ 57572 w 876300"/>
                <a:gd name="connsiteY6" fmla="*/ 3948262 h 4124325"/>
                <a:gd name="connsiteX7" fmla="*/ 0 w 876300"/>
                <a:gd name="connsiteY7" fmla="*/ 4124325 h 4124325"/>
                <a:gd name="connsiteX8" fmla="*/ 0 w 876300"/>
                <a:gd name="connsiteY8" fmla="*/ 4124325 h 4124325"/>
                <a:gd name="connsiteX0" fmla="*/ 876300 w 876300"/>
                <a:gd name="connsiteY0" fmla="*/ 0 h 4124325"/>
                <a:gd name="connsiteX1" fmla="*/ 876300 w 876300"/>
                <a:gd name="connsiteY1" fmla="*/ 2457450 h 4124325"/>
                <a:gd name="connsiteX2" fmla="*/ 777652 w 876300"/>
                <a:gd name="connsiteY2" fmla="*/ 2580110 h 4124325"/>
                <a:gd name="connsiteX3" fmla="*/ 561628 w 876300"/>
                <a:gd name="connsiteY3" fmla="*/ 2868142 h 4124325"/>
                <a:gd name="connsiteX4" fmla="*/ 345604 w 876300"/>
                <a:gd name="connsiteY4" fmla="*/ 3156174 h 4124325"/>
                <a:gd name="connsiteX5" fmla="*/ 57572 w 876300"/>
                <a:gd name="connsiteY5" fmla="*/ 3516214 h 4124325"/>
                <a:gd name="connsiteX6" fmla="*/ 57572 w 876300"/>
                <a:gd name="connsiteY6" fmla="*/ 3948262 h 4124325"/>
                <a:gd name="connsiteX7" fmla="*/ 0 w 876300"/>
                <a:gd name="connsiteY7" fmla="*/ 4124325 h 4124325"/>
                <a:gd name="connsiteX8" fmla="*/ 0 w 876300"/>
                <a:gd name="connsiteY8" fmla="*/ 4124325 h 4124325"/>
                <a:gd name="connsiteX0" fmla="*/ 876300 w 876300"/>
                <a:gd name="connsiteY0" fmla="*/ 0 h 4164286"/>
                <a:gd name="connsiteX1" fmla="*/ 876300 w 876300"/>
                <a:gd name="connsiteY1" fmla="*/ 2457450 h 4164286"/>
                <a:gd name="connsiteX2" fmla="*/ 777652 w 876300"/>
                <a:gd name="connsiteY2" fmla="*/ 2580110 h 4164286"/>
                <a:gd name="connsiteX3" fmla="*/ 561628 w 876300"/>
                <a:gd name="connsiteY3" fmla="*/ 2868142 h 4164286"/>
                <a:gd name="connsiteX4" fmla="*/ 345604 w 876300"/>
                <a:gd name="connsiteY4" fmla="*/ 3156174 h 4164286"/>
                <a:gd name="connsiteX5" fmla="*/ 57572 w 876300"/>
                <a:gd name="connsiteY5" fmla="*/ 3516214 h 4164286"/>
                <a:gd name="connsiteX6" fmla="*/ 57572 w 876300"/>
                <a:gd name="connsiteY6" fmla="*/ 3948262 h 4164286"/>
                <a:gd name="connsiteX7" fmla="*/ 0 w 876300"/>
                <a:gd name="connsiteY7" fmla="*/ 4124325 h 4164286"/>
                <a:gd name="connsiteX8" fmla="*/ 57572 w 876300"/>
                <a:gd name="connsiteY8" fmla="*/ 4164286 h 4164286"/>
                <a:gd name="connsiteX0" fmla="*/ 876329 w 876329"/>
                <a:gd name="connsiteY0" fmla="*/ 0 h 4164286"/>
                <a:gd name="connsiteX1" fmla="*/ 876329 w 876329"/>
                <a:gd name="connsiteY1" fmla="*/ 2457450 h 4164286"/>
                <a:gd name="connsiteX2" fmla="*/ 777681 w 876329"/>
                <a:gd name="connsiteY2" fmla="*/ 2580110 h 4164286"/>
                <a:gd name="connsiteX3" fmla="*/ 561657 w 876329"/>
                <a:gd name="connsiteY3" fmla="*/ 2868142 h 4164286"/>
                <a:gd name="connsiteX4" fmla="*/ 345633 w 876329"/>
                <a:gd name="connsiteY4" fmla="*/ 3156174 h 4164286"/>
                <a:gd name="connsiteX5" fmla="*/ 57601 w 876329"/>
                <a:gd name="connsiteY5" fmla="*/ 3516214 h 4164286"/>
                <a:gd name="connsiteX6" fmla="*/ 29 w 876329"/>
                <a:gd name="connsiteY6" fmla="*/ 4124325 h 4164286"/>
                <a:gd name="connsiteX7" fmla="*/ 57601 w 876329"/>
                <a:gd name="connsiteY7" fmla="*/ 4164286 h 4164286"/>
                <a:gd name="connsiteX0" fmla="*/ 879545 w 879545"/>
                <a:gd name="connsiteY0" fmla="*/ 0 h 4164286"/>
                <a:gd name="connsiteX1" fmla="*/ 879545 w 879545"/>
                <a:gd name="connsiteY1" fmla="*/ 2457450 h 4164286"/>
                <a:gd name="connsiteX2" fmla="*/ 780897 w 879545"/>
                <a:gd name="connsiteY2" fmla="*/ 2580110 h 4164286"/>
                <a:gd name="connsiteX3" fmla="*/ 564873 w 879545"/>
                <a:gd name="connsiteY3" fmla="*/ 2868142 h 4164286"/>
                <a:gd name="connsiteX4" fmla="*/ 348849 w 879545"/>
                <a:gd name="connsiteY4" fmla="*/ 3156174 h 4164286"/>
                <a:gd name="connsiteX5" fmla="*/ 60817 w 879545"/>
                <a:gd name="connsiteY5" fmla="*/ 3516214 h 4164286"/>
                <a:gd name="connsiteX6" fmla="*/ 60818 w 879545"/>
                <a:gd name="connsiteY6" fmla="*/ 3804245 h 4164286"/>
                <a:gd name="connsiteX7" fmla="*/ 3245 w 879545"/>
                <a:gd name="connsiteY7" fmla="*/ 4124325 h 4164286"/>
                <a:gd name="connsiteX8" fmla="*/ 60817 w 879545"/>
                <a:gd name="connsiteY8" fmla="*/ 4164286 h 4164286"/>
                <a:gd name="connsiteX0" fmla="*/ 879545 w 879545"/>
                <a:gd name="connsiteY0" fmla="*/ 0 h 4124325"/>
                <a:gd name="connsiteX1" fmla="*/ 879545 w 879545"/>
                <a:gd name="connsiteY1" fmla="*/ 2457450 h 4124325"/>
                <a:gd name="connsiteX2" fmla="*/ 780897 w 879545"/>
                <a:gd name="connsiteY2" fmla="*/ 2580110 h 4124325"/>
                <a:gd name="connsiteX3" fmla="*/ 564873 w 879545"/>
                <a:gd name="connsiteY3" fmla="*/ 2868142 h 4124325"/>
                <a:gd name="connsiteX4" fmla="*/ 348849 w 879545"/>
                <a:gd name="connsiteY4" fmla="*/ 3156174 h 4124325"/>
                <a:gd name="connsiteX5" fmla="*/ 60817 w 879545"/>
                <a:gd name="connsiteY5" fmla="*/ 3516214 h 4124325"/>
                <a:gd name="connsiteX6" fmla="*/ 60818 w 879545"/>
                <a:gd name="connsiteY6" fmla="*/ 3804245 h 4124325"/>
                <a:gd name="connsiteX7" fmla="*/ 3245 w 879545"/>
                <a:gd name="connsiteY7" fmla="*/ 4124325 h 4124325"/>
                <a:gd name="connsiteX8" fmla="*/ 132826 w 879545"/>
                <a:gd name="connsiteY8" fmla="*/ 4092277 h 4124325"/>
                <a:gd name="connsiteX0" fmla="*/ 879545 w 879545"/>
                <a:gd name="connsiteY0" fmla="*/ 0 h 4124325"/>
                <a:gd name="connsiteX1" fmla="*/ 879545 w 879545"/>
                <a:gd name="connsiteY1" fmla="*/ 2457450 h 4124325"/>
                <a:gd name="connsiteX2" fmla="*/ 780897 w 879545"/>
                <a:gd name="connsiteY2" fmla="*/ 2580110 h 4124325"/>
                <a:gd name="connsiteX3" fmla="*/ 564873 w 879545"/>
                <a:gd name="connsiteY3" fmla="*/ 2868142 h 4124325"/>
                <a:gd name="connsiteX4" fmla="*/ 348849 w 879545"/>
                <a:gd name="connsiteY4" fmla="*/ 3156174 h 4124325"/>
                <a:gd name="connsiteX5" fmla="*/ 60817 w 879545"/>
                <a:gd name="connsiteY5" fmla="*/ 3516214 h 4124325"/>
                <a:gd name="connsiteX6" fmla="*/ 60818 w 879545"/>
                <a:gd name="connsiteY6" fmla="*/ 3804245 h 4124325"/>
                <a:gd name="connsiteX7" fmla="*/ 3245 w 879545"/>
                <a:gd name="connsiteY7" fmla="*/ 4124325 h 4124325"/>
                <a:gd name="connsiteX0" fmla="*/ 879545 w 879545"/>
                <a:gd name="connsiteY0" fmla="*/ 0 h 4124325"/>
                <a:gd name="connsiteX1" fmla="*/ 879545 w 879545"/>
                <a:gd name="connsiteY1" fmla="*/ 2457450 h 4124325"/>
                <a:gd name="connsiteX2" fmla="*/ 780897 w 879545"/>
                <a:gd name="connsiteY2" fmla="*/ 2580110 h 4124325"/>
                <a:gd name="connsiteX3" fmla="*/ 564873 w 879545"/>
                <a:gd name="connsiteY3" fmla="*/ 2868142 h 4124325"/>
                <a:gd name="connsiteX4" fmla="*/ 348849 w 879545"/>
                <a:gd name="connsiteY4" fmla="*/ 3156174 h 4124325"/>
                <a:gd name="connsiteX5" fmla="*/ 60817 w 879545"/>
                <a:gd name="connsiteY5" fmla="*/ 3516214 h 4124325"/>
                <a:gd name="connsiteX6" fmla="*/ 60818 w 879545"/>
                <a:gd name="connsiteY6" fmla="*/ 3804245 h 4124325"/>
                <a:gd name="connsiteX7" fmla="*/ 3245 w 879545"/>
                <a:gd name="connsiteY7" fmla="*/ 4124325 h 4124325"/>
                <a:gd name="connsiteX0" fmla="*/ 876329 w 876329"/>
                <a:gd name="connsiteY0" fmla="*/ 0 h 4124325"/>
                <a:gd name="connsiteX1" fmla="*/ 876329 w 876329"/>
                <a:gd name="connsiteY1" fmla="*/ 2457450 h 4124325"/>
                <a:gd name="connsiteX2" fmla="*/ 777681 w 876329"/>
                <a:gd name="connsiteY2" fmla="*/ 2580110 h 4124325"/>
                <a:gd name="connsiteX3" fmla="*/ 561657 w 876329"/>
                <a:gd name="connsiteY3" fmla="*/ 2868142 h 4124325"/>
                <a:gd name="connsiteX4" fmla="*/ 345633 w 876329"/>
                <a:gd name="connsiteY4" fmla="*/ 3156174 h 4124325"/>
                <a:gd name="connsiteX5" fmla="*/ 57601 w 876329"/>
                <a:gd name="connsiteY5" fmla="*/ 3516214 h 4124325"/>
                <a:gd name="connsiteX6" fmla="*/ 29 w 876329"/>
                <a:gd name="connsiteY6" fmla="*/ 4124325 h 4124325"/>
                <a:gd name="connsiteX0" fmla="*/ 876300 w 876300"/>
                <a:gd name="connsiteY0" fmla="*/ 0 h 4124325"/>
                <a:gd name="connsiteX1" fmla="*/ 876300 w 876300"/>
                <a:gd name="connsiteY1" fmla="*/ 2457450 h 4124325"/>
                <a:gd name="connsiteX2" fmla="*/ 777652 w 876300"/>
                <a:gd name="connsiteY2" fmla="*/ 2580110 h 4124325"/>
                <a:gd name="connsiteX3" fmla="*/ 561628 w 876300"/>
                <a:gd name="connsiteY3" fmla="*/ 2868142 h 4124325"/>
                <a:gd name="connsiteX4" fmla="*/ 345604 w 876300"/>
                <a:gd name="connsiteY4" fmla="*/ 3156174 h 4124325"/>
                <a:gd name="connsiteX5" fmla="*/ 57572 w 876300"/>
                <a:gd name="connsiteY5" fmla="*/ 3516214 h 4124325"/>
                <a:gd name="connsiteX6" fmla="*/ 57573 w 876300"/>
                <a:gd name="connsiteY6" fmla="*/ 3876254 h 4124325"/>
                <a:gd name="connsiteX7" fmla="*/ 0 w 876300"/>
                <a:gd name="connsiteY7" fmla="*/ 4124325 h 4124325"/>
                <a:gd name="connsiteX0" fmla="*/ 890736 w 890736"/>
                <a:gd name="connsiteY0" fmla="*/ 0 h 4092278"/>
                <a:gd name="connsiteX1" fmla="*/ 890736 w 890736"/>
                <a:gd name="connsiteY1" fmla="*/ 2457450 h 4092278"/>
                <a:gd name="connsiteX2" fmla="*/ 792088 w 890736"/>
                <a:gd name="connsiteY2" fmla="*/ 2580110 h 4092278"/>
                <a:gd name="connsiteX3" fmla="*/ 576064 w 890736"/>
                <a:gd name="connsiteY3" fmla="*/ 2868142 h 4092278"/>
                <a:gd name="connsiteX4" fmla="*/ 360040 w 890736"/>
                <a:gd name="connsiteY4" fmla="*/ 3156174 h 4092278"/>
                <a:gd name="connsiteX5" fmla="*/ 72008 w 890736"/>
                <a:gd name="connsiteY5" fmla="*/ 3516214 h 4092278"/>
                <a:gd name="connsiteX6" fmla="*/ 72009 w 890736"/>
                <a:gd name="connsiteY6" fmla="*/ 3876254 h 4092278"/>
                <a:gd name="connsiteX7" fmla="*/ 0 w 890736"/>
                <a:gd name="connsiteY7" fmla="*/ 4092278 h 4092278"/>
                <a:gd name="connsiteX0" fmla="*/ 866733 w 866733"/>
                <a:gd name="connsiteY0" fmla="*/ 0 h 4164286"/>
                <a:gd name="connsiteX1" fmla="*/ 866733 w 866733"/>
                <a:gd name="connsiteY1" fmla="*/ 2457450 h 4164286"/>
                <a:gd name="connsiteX2" fmla="*/ 768085 w 866733"/>
                <a:gd name="connsiteY2" fmla="*/ 2580110 h 4164286"/>
                <a:gd name="connsiteX3" fmla="*/ 552061 w 866733"/>
                <a:gd name="connsiteY3" fmla="*/ 2868142 h 4164286"/>
                <a:gd name="connsiteX4" fmla="*/ 336037 w 866733"/>
                <a:gd name="connsiteY4" fmla="*/ 3156174 h 4164286"/>
                <a:gd name="connsiteX5" fmla="*/ 48005 w 866733"/>
                <a:gd name="connsiteY5" fmla="*/ 3516214 h 4164286"/>
                <a:gd name="connsiteX6" fmla="*/ 48006 w 866733"/>
                <a:gd name="connsiteY6" fmla="*/ 3876254 h 4164286"/>
                <a:gd name="connsiteX7" fmla="*/ 48005 w 866733"/>
                <a:gd name="connsiteY7" fmla="*/ 4164286 h 4164286"/>
                <a:gd name="connsiteX0" fmla="*/ 838580 w 838580"/>
                <a:gd name="connsiteY0" fmla="*/ 0 h 4164286"/>
                <a:gd name="connsiteX1" fmla="*/ 838580 w 838580"/>
                <a:gd name="connsiteY1" fmla="*/ 2457450 h 4164286"/>
                <a:gd name="connsiteX2" fmla="*/ 739932 w 838580"/>
                <a:gd name="connsiteY2" fmla="*/ 2580110 h 4164286"/>
                <a:gd name="connsiteX3" fmla="*/ 523908 w 838580"/>
                <a:gd name="connsiteY3" fmla="*/ 2868142 h 4164286"/>
                <a:gd name="connsiteX4" fmla="*/ 307884 w 838580"/>
                <a:gd name="connsiteY4" fmla="*/ 3156174 h 4164286"/>
                <a:gd name="connsiteX5" fmla="*/ 48005 w 838580"/>
                <a:gd name="connsiteY5" fmla="*/ 3514726 h 4164286"/>
                <a:gd name="connsiteX6" fmla="*/ 19853 w 838580"/>
                <a:gd name="connsiteY6" fmla="*/ 3876254 h 4164286"/>
                <a:gd name="connsiteX7" fmla="*/ 19852 w 838580"/>
                <a:gd name="connsiteY7" fmla="*/ 4164286 h 4164286"/>
                <a:gd name="connsiteX0" fmla="*/ 838580 w 838580"/>
                <a:gd name="connsiteY0" fmla="*/ 0 h 4164286"/>
                <a:gd name="connsiteX1" fmla="*/ 781430 w 838580"/>
                <a:gd name="connsiteY1" fmla="*/ 2457450 h 4164286"/>
                <a:gd name="connsiteX2" fmla="*/ 739932 w 838580"/>
                <a:gd name="connsiteY2" fmla="*/ 2580110 h 4164286"/>
                <a:gd name="connsiteX3" fmla="*/ 523908 w 838580"/>
                <a:gd name="connsiteY3" fmla="*/ 2868142 h 4164286"/>
                <a:gd name="connsiteX4" fmla="*/ 307884 w 838580"/>
                <a:gd name="connsiteY4" fmla="*/ 3156174 h 4164286"/>
                <a:gd name="connsiteX5" fmla="*/ 48005 w 838580"/>
                <a:gd name="connsiteY5" fmla="*/ 3514726 h 4164286"/>
                <a:gd name="connsiteX6" fmla="*/ 19853 w 838580"/>
                <a:gd name="connsiteY6" fmla="*/ 3876254 h 4164286"/>
                <a:gd name="connsiteX7" fmla="*/ 19852 w 838580"/>
                <a:gd name="connsiteY7" fmla="*/ 4164286 h 4164286"/>
                <a:gd name="connsiteX0" fmla="*/ 838580 w 838580"/>
                <a:gd name="connsiteY0" fmla="*/ 0 h 4164286"/>
                <a:gd name="connsiteX1" fmla="*/ 781430 w 838580"/>
                <a:gd name="connsiteY1" fmla="*/ 2457450 h 4164286"/>
                <a:gd name="connsiteX2" fmla="*/ 739932 w 838580"/>
                <a:gd name="connsiteY2" fmla="*/ 2580110 h 4164286"/>
                <a:gd name="connsiteX3" fmla="*/ 307884 w 838580"/>
                <a:gd name="connsiteY3" fmla="*/ 3156174 h 4164286"/>
                <a:gd name="connsiteX4" fmla="*/ 48005 w 838580"/>
                <a:gd name="connsiteY4" fmla="*/ 3514726 h 4164286"/>
                <a:gd name="connsiteX5" fmla="*/ 19853 w 838580"/>
                <a:gd name="connsiteY5" fmla="*/ 3876254 h 4164286"/>
                <a:gd name="connsiteX6" fmla="*/ 19852 w 838580"/>
                <a:gd name="connsiteY6" fmla="*/ 4164286 h 4164286"/>
                <a:gd name="connsiteX0" fmla="*/ 910588 w 910588"/>
                <a:gd name="connsiteY0" fmla="*/ 0 h 4164286"/>
                <a:gd name="connsiteX1" fmla="*/ 853438 w 910588"/>
                <a:gd name="connsiteY1" fmla="*/ 2457450 h 4164286"/>
                <a:gd name="connsiteX2" fmla="*/ 811940 w 910588"/>
                <a:gd name="connsiteY2" fmla="*/ 2580110 h 4164286"/>
                <a:gd name="connsiteX3" fmla="*/ 120013 w 910588"/>
                <a:gd name="connsiteY3" fmla="*/ 3514726 h 4164286"/>
                <a:gd name="connsiteX4" fmla="*/ 91861 w 910588"/>
                <a:gd name="connsiteY4" fmla="*/ 3876254 h 4164286"/>
                <a:gd name="connsiteX5" fmla="*/ 91860 w 910588"/>
                <a:gd name="connsiteY5" fmla="*/ 4164286 h 4164286"/>
                <a:gd name="connsiteX0" fmla="*/ 910588 w 910588"/>
                <a:gd name="connsiteY0" fmla="*/ 0 h 4157651"/>
                <a:gd name="connsiteX1" fmla="*/ 853438 w 910588"/>
                <a:gd name="connsiteY1" fmla="*/ 2457450 h 4157651"/>
                <a:gd name="connsiteX2" fmla="*/ 811940 w 910588"/>
                <a:gd name="connsiteY2" fmla="*/ 2580110 h 4157651"/>
                <a:gd name="connsiteX3" fmla="*/ 120013 w 910588"/>
                <a:gd name="connsiteY3" fmla="*/ 3514726 h 4157651"/>
                <a:gd name="connsiteX4" fmla="*/ 91861 w 910588"/>
                <a:gd name="connsiteY4" fmla="*/ 3876254 h 4157651"/>
                <a:gd name="connsiteX5" fmla="*/ 468668 w 910588"/>
                <a:gd name="connsiteY5" fmla="*/ 4157651 h 4157651"/>
                <a:gd name="connsiteX0" fmla="*/ 847787 w 847787"/>
                <a:gd name="connsiteY0" fmla="*/ 0 h 4157651"/>
                <a:gd name="connsiteX1" fmla="*/ 790637 w 847787"/>
                <a:gd name="connsiteY1" fmla="*/ 2457450 h 4157651"/>
                <a:gd name="connsiteX2" fmla="*/ 749139 w 847787"/>
                <a:gd name="connsiteY2" fmla="*/ 2580110 h 4157651"/>
                <a:gd name="connsiteX3" fmla="*/ 57212 w 847787"/>
                <a:gd name="connsiteY3" fmla="*/ 3514726 h 4157651"/>
                <a:gd name="connsiteX4" fmla="*/ 405867 w 847787"/>
                <a:gd name="connsiteY4" fmla="*/ 4157651 h 4157651"/>
                <a:gd name="connsiteX0" fmla="*/ 441920 w 441920"/>
                <a:gd name="connsiteY0" fmla="*/ 0 h 4157651"/>
                <a:gd name="connsiteX1" fmla="*/ 384770 w 441920"/>
                <a:gd name="connsiteY1" fmla="*/ 2457450 h 4157651"/>
                <a:gd name="connsiteX2" fmla="*/ 343272 w 441920"/>
                <a:gd name="connsiteY2" fmla="*/ 2580110 h 4157651"/>
                <a:gd name="connsiteX3" fmla="*/ 0 w 441920"/>
                <a:gd name="connsiteY3" fmla="*/ 4157651 h 4157651"/>
                <a:gd name="connsiteX0" fmla="*/ 441920 w 441920"/>
                <a:gd name="connsiteY0" fmla="*/ 0 h 4157651"/>
                <a:gd name="connsiteX1" fmla="*/ 384770 w 441920"/>
                <a:gd name="connsiteY1" fmla="*/ 2457450 h 4157651"/>
                <a:gd name="connsiteX2" fmla="*/ 304800 w 441920"/>
                <a:gd name="connsiteY2" fmla="*/ 3282483 h 4157651"/>
                <a:gd name="connsiteX3" fmla="*/ 0 w 441920"/>
                <a:gd name="connsiteY3" fmla="*/ 4157651 h 4157651"/>
                <a:gd name="connsiteX0" fmla="*/ 430882 w 430882"/>
                <a:gd name="connsiteY0" fmla="*/ 0 h 4118393"/>
                <a:gd name="connsiteX1" fmla="*/ 384770 w 430882"/>
                <a:gd name="connsiteY1" fmla="*/ 2418192 h 4118393"/>
                <a:gd name="connsiteX2" fmla="*/ 304800 w 430882"/>
                <a:gd name="connsiteY2" fmla="*/ 3243225 h 4118393"/>
                <a:gd name="connsiteX3" fmla="*/ 0 w 430882"/>
                <a:gd name="connsiteY3" fmla="*/ 4118393 h 4118393"/>
                <a:gd name="connsiteX0" fmla="*/ 430882 w 430882"/>
                <a:gd name="connsiteY0" fmla="*/ 0 h 4118393"/>
                <a:gd name="connsiteX1" fmla="*/ 340965 w 430882"/>
                <a:gd name="connsiteY1" fmla="*/ 2428219 h 4118393"/>
                <a:gd name="connsiteX2" fmla="*/ 304800 w 430882"/>
                <a:gd name="connsiteY2" fmla="*/ 3243225 h 4118393"/>
                <a:gd name="connsiteX3" fmla="*/ 0 w 430882"/>
                <a:gd name="connsiteY3" fmla="*/ 4118393 h 4118393"/>
                <a:gd name="connsiteX0" fmla="*/ 430882 w 445868"/>
                <a:gd name="connsiteY0" fmla="*/ 57 h 4118450"/>
                <a:gd name="connsiteX1" fmla="*/ 430883 w 445868"/>
                <a:gd name="connsiteY1" fmla="*/ 1012154 h 4118450"/>
                <a:gd name="connsiteX2" fmla="*/ 340965 w 445868"/>
                <a:gd name="connsiteY2" fmla="*/ 2428276 h 4118450"/>
                <a:gd name="connsiteX3" fmla="*/ 304800 w 445868"/>
                <a:gd name="connsiteY3" fmla="*/ 3243282 h 4118450"/>
                <a:gd name="connsiteX4" fmla="*/ 0 w 445868"/>
                <a:gd name="connsiteY4" fmla="*/ 4118450 h 4118450"/>
                <a:gd name="connsiteX0" fmla="*/ 430882 w 445869"/>
                <a:gd name="connsiteY0" fmla="*/ 0 h 4118393"/>
                <a:gd name="connsiteX1" fmla="*/ 430885 w 445869"/>
                <a:gd name="connsiteY1" fmla="*/ 576126 h 4118393"/>
                <a:gd name="connsiteX2" fmla="*/ 430883 w 445869"/>
                <a:gd name="connsiteY2" fmla="*/ 1012097 h 4118393"/>
                <a:gd name="connsiteX3" fmla="*/ 340965 w 445869"/>
                <a:gd name="connsiteY3" fmla="*/ 2428219 h 4118393"/>
                <a:gd name="connsiteX4" fmla="*/ 304800 w 445869"/>
                <a:gd name="connsiteY4" fmla="*/ 3243225 h 4118393"/>
                <a:gd name="connsiteX5" fmla="*/ 0 w 445869"/>
                <a:gd name="connsiteY5" fmla="*/ 4118393 h 4118393"/>
                <a:gd name="connsiteX0" fmla="*/ 430882 w 445872"/>
                <a:gd name="connsiteY0" fmla="*/ 0 h 4118393"/>
                <a:gd name="connsiteX1" fmla="*/ 430885 w 445872"/>
                <a:gd name="connsiteY1" fmla="*/ 576126 h 4118393"/>
                <a:gd name="connsiteX2" fmla="*/ 430885 w 445872"/>
                <a:gd name="connsiteY2" fmla="*/ 1393572 h 4118393"/>
                <a:gd name="connsiteX3" fmla="*/ 340965 w 445872"/>
                <a:gd name="connsiteY3" fmla="*/ 2428219 h 4118393"/>
                <a:gd name="connsiteX4" fmla="*/ 304800 w 445872"/>
                <a:gd name="connsiteY4" fmla="*/ 3243225 h 4118393"/>
                <a:gd name="connsiteX5" fmla="*/ 0 w 445872"/>
                <a:gd name="connsiteY5" fmla="*/ 4118393 h 4118393"/>
                <a:gd name="connsiteX0" fmla="*/ 430882 w 430886"/>
                <a:gd name="connsiteY0" fmla="*/ 0 h 4118393"/>
                <a:gd name="connsiteX1" fmla="*/ 430885 w 430886"/>
                <a:gd name="connsiteY1" fmla="*/ 576126 h 4118393"/>
                <a:gd name="connsiteX2" fmla="*/ 340965 w 430886"/>
                <a:gd name="connsiteY2" fmla="*/ 2428219 h 4118393"/>
                <a:gd name="connsiteX3" fmla="*/ 304800 w 430886"/>
                <a:gd name="connsiteY3" fmla="*/ 3243225 h 4118393"/>
                <a:gd name="connsiteX4" fmla="*/ 0 w 430886"/>
                <a:gd name="connsiteY4" fmla="*/ 4118393 h 4118393"/>
                <a:gd name="connsiteX0" fmla="*/ 430882 w 430882"/>
                <a:gd name="connsiteY0" fmla="*/ 0 h 4118393"/>
                <a:gd name="connsiteX1" fmla="*/ 340965 w 430882"/>
                <a:gd name="connsiteY1" fmla="*/ 2428219 h 4118393"/>
                <a:gd name="connsiteX2" fmla="*/ 304800 w 430882"/>
                <a:gd name="connsiteY2" fmla="*/ 3243225 h 4118393"/>
                <a:gd name="connsiteX3" fmla="*/ 0 w 430882"/>
                <a:gd name="connsiteY3" fmla="*/ 4118393 h 4118393"/>
                <a:gd name="connsiteX0" fmla="*/ 430882 w 445868"/>
                <a:gd name="connsiteY0" fmla="*/ 0 h 4118393"/>
                <a:gd name="connsiteX1" fmla="*/ 430883 w 445868"/>
                <a:gd name="connsiteY1" fmla="*/ 1012097 h 4118393"/>
                <a:gd name="connsiteX2" fmla="*/ 340965 w 445868"/>
                <a:gd name="connsiteY2" fmla="*/ 2428219 h 4118393"/>
                <a:gd name="connsiteX3" fmla="*/ 304800 w 445868"/>
                <a:gd name="connsiteY3" fmla="*/ 3243225 h 4118393"/>
                <a:gd name="connsiteX4" fmla="*/ 0 w 445868"/>
                <a:gd name="connsiteY4" fmla="*/ 4118393 h 4118393"/>
                <a:gd name="connsiteX0" fmla="*/ 430883 w 430883"/>
                <a:gd name="connsiteY0" fmla="*/ 0 h 3106296"/>
                <a:gd name="connsiteX1" fmla="*/ 340965 w 430883"/>
                <a:gd name="connsiteY1" fmla="*/ 1416122 h 3106296"/>
                <a:gd name="connsiteX2" fmla="*/ 304800 w 430883"/>
                <a:gd name="connsiteY2" fmla="*/ 2231128 h 3106296"/>
                <a:gd name="connsiteX3" fmla="*/ 0 w 430883"/>
                <a:gd name="connsiteY3" fmla="*/ 3106296 h 3106296"/>
                <a:gd name="connsiteX0" fmla="*/ 430883 w 430883"/>
                <a:gd name="connsiteY0" fmla="*/ 0 h 3378778"/>
                <a:gd name="connsiteX1" fmla="*/ 340965 w 430883"/>
                <a:gd name="connsiteY1" fmla="*/ 1688604 h 3378778"/>
                <a:gd name="connsiteX2" fmla="*/ 304800 w 430883"/>
                <a:gd name="connsiteY2" fmla="*/ 2503610 h 3378778"/>
                <a:gd name="connsiteX3" fmla="*/ 0 w 430883"/>
                <a:gd name="connsiteY3" fmla="*/ 3378778 h 3378778"/>
                <a:gd name="connsiteX0" fmla="*/ 323162 w 358948"/>
                <a:gd name="connsiteY0" fmla="*/ 0 h 3378778"/>
                <a:gd name="connsiteX1" fmla="*/ 340965 w 358948"/>
                <a:gd name="connsiteY1" fmla="*/ 1688604 h 3378778"/>
                <a:gd name="connsiteX2" fmla="*/ 304800 w 358948"/>
                <a:gd name="connsiteY2" fmla="*/ 2503610 h 3378778"/>
                <a:gd name="connsiteX3" fmla="*/ 0 w 358948"/>
                <a:gd name="connsiteY3" fmla="*/ 3378778 h 3378778"/>
                <a:gd name="connsiteX0" fmla="*/ 323162 w 358949"/>
                <a:gd name="connsiteY0" fmla="*/ 0 h 3378778"/>
                <a:gd name="connsiteX1" fmla="*/ 340965 w 358949"/>
                <a:gd name="connsiteY1" fmla="*/ 1688604 h 3378778"/>
                <a:gd name="connsiteX2" fmla="*/ 215441 w 358949"/>
                <a:gd name="connsiteY2" fmla="*/ 2942807 h 3378778"/>
                <a:gd name="connsiteX3" fmla="*/ 0 w 358949"/>
                <a:gd name="connsiteY3" fmla="*/ 3378778 h 3378778"/>
                <a:gd name="connsiteX0" fmla="*/ 107721 w 143508"/>
                <a:gd name="connsiteY0" fmla="*/ 0 h 2942807"/>
                <a:gd name="connsiteX1" fmla="*/ 125524 w 143508"/>
                <a:gd name="connsiteY1" fmla="*/ 1688604 h 2942807"/>
                <a:gd name="connsiteX2" fmla="*/ 0 w 143508"/>
                <a:gd name="connsiteY2" fmla="*/ 2942807 h 2942807"/>
                <a:gd name="connsiteX0" fmla="*/ 215438 w 251225"/>
                <a:gd name="connsiteY0" fmla="*/ 0 h 2997303"/>
                <a:gd name="connsiteX1" fmla="*/ 233241 w 251225"/>
                <a:gd name="connsiteY1" fmla="*/ 1688604 h 2997303"/>
                <a:gd name="connsiteX2" fmla="*/ -1 w 251225"/>
                <a:gd name="connsiteY2" fmla="*/ 2997303 h 2997303"/>
                <a:gd name="connsiteX0" fmla="*/ 107721 w 143508"/>
                <a:gd name="connsiteY0" fmla="*/ 0 h 3051799"/>
                <a:gd name="connsiteX1" fmla="*/ 125524 w 143508"/>
                <a:gd name="connsiteY1" fmla="*/ 1688604 h 3051799"/>
                <a:gd name="connsiteX2" fmla="*/ 0 w 143508"/>
                <a:gd name="connsiteY2" fmla="*/ 3051799 h 3051799"/>
              </a:gdLst>
              <a:ahLst/>
              <a:cxnLst>
                <a:cxn ang="0">
                  <a:pos x="connsiteX0" y="connsiteY0"/>
                </a:cxn>
                <a:cxn ang="0">
                  <a:pos x="connsiteX1" y="connsiteY1"/>
                </a:cxn>
                <a:cxn ang="0">
                  <a:pos x="connsiteX2" y="connsiteY2"/>
                </a:cxn>
              </a:cxnLst>
              <a:rect l="l" t="t" r="r" b="b"/>
              <a:pathLst>
                <a:path w="143508" h="3051799">
                  <a:moveTo>
                    <a:pt x="107721" y="0"/>
                  </a:moveTo>
                  <a:cubicBezTo>
                    <a:pt x="92735" y="404703"/>
                    <a:pt x="143508" y="1152504"/>
                    <a:pt x="125524" y="1688604"/>
                  </a:cubicBezTo>
                  <a:lnTo>
                    <a:pt x="0" y="3051799"/>
                  </a:lnTo>
                </a:path>
              </a:pathLst>
            </a:cu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31" name="正方形/長方形 30"/>
            <p:cNvSpPr/>
            <p:nvPr/>
          </p:nvSpPr>
          <p:spPr>
            <a:xfrm rot="16200000">
              <a:off x="8220229" y="1592801"/>
              <a:ext cx="144015" cy="936105"/>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 name="正方形/長方形 38"/>
            <p:cNvSpPr/>
            <p:nvPr/>
          </p:nvSpPr>
          <p:spPr>
            <a:xfrm rot="16200000">
              <a:off x="10272459" y="1772821"/>
              <a:ext cx="144015" cy="576064"/>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 name="フリーフォーム 39"/>
            <p:cNvSpPr/>
            <p:nvPr/>
          </p:nvSpPr>
          <p:spPr>
            <a:xfrm rot="5400000">
              <a:off x="8796296" y="2888954"/>
              <a:ext cx="288033" cy="4104454"/>
            </a:xfrm>
            <a:custGeom>
              <a:avLst/>
              <a:gdLst>
                <a:gd name="connsiteX0" fmla="*/ 876300 w 1050925"/>
                <a:gd name="connsiteY0" fmla="*/ 0 h 4230688"/>
                <a:gd name="connsiteX1" fmla="*/ 876300 w 1050925"/>
                <a:gd name="connsiteY1" fmla="*/ 2457450 h 4230688"/>
                <a:gd name="connsiteX2" fmla="*/ 904875 w 1050925"/>
                <a:gd name="connsiteY2" fmla="*/ 3952875 h 4230688"/>
                <a:gd name="connsiteX3" fmla="*/ 0 w 1050925"/>
                <a:gd name="connsiteY3" fmla="*/ 4124325 h 4230688"/>
                <a:gd name="connsiteX4" fmla="*/ 0 w 1050925"/>
                <a:gd name="connsiteY4" fmla="*/ 4124325 h 4230688"/>
                <a:gd name="connsiteX0" fmla="*/ 876300 w 938473"/>
                <a:gd name="connsiteY0" fmla="*/ 0 h 4124325"/>
                <a:gd name="connsiteX1" fmla="*/ 876300 w 938473"/>
                <a:gd name="connsiteY1" fmla="*/ 2457450 h 4124325"/>
                <a:gd name="connsiteX2" fmla="*/ 201588 w 938473"/>
                <a:gd name="connsiteY2" fmla="*/ 3300189 h 4124325"/>
                <a:gd name="connsiteX3" fmla="*/ 904875 w 938473"/>
                <a:gd name="connsiteY3" fmla="*/ 3952875 h 4124325"/>
                <a:gd name="connsiteX4" fmla="*/ 0 w 938473"/>
                <a:gd name="connsiteY4" fmla="*/ 4124325 h 4124325"/>
                <a:gd name="connsiteX5" fmla="*/ 0 w 938473"/>
                <a:gd name="connsiteY5" fmla="*/ 4124325 h 4124325"/>
                <a:gd name="connsiteX0" fmla="*/ 876300 w 938473"/>
                <a:gd name="connsiteY0" fmla="*/ 0 h 4124325"/>
                <a:gd name="connsiteX1" fmla="*/ 876300 w 938473"/>
                <a:gd name="connsiteY1" fmla="*/ 2457450 h 4124325"/>
                <a:gd name="connsiteX2" fmla="*/ 704850 w 938473"/>
                <a:gd name="connsiteY2" fmla="*/ 2847976 h 4124325"/>
                <a:gd name="connsiteX3" fmla="*/ 201588 w 938473"/>
                <a:gd name="connsiteY3" fmla="*/ 3300189 h 4124325"/>
                <a:gd name="connsiteX4" fmla="*/ 904875 w 938473"/>
                <a:gd name="connsiteY4" fmla="*/ 3952875 h 4124325"/>
                <a:gd name="connsiteX5" fmla="*/ 0 w 938473"/>
                <a:gd name="connsiteY5" fmla="*/ 4124325 h 4124325"/>
                <a:gd name="connsiteX6" fmla="*/ 0 w 938473"/>
                <a:gd name="connsiteY6" fmla="*/ 4124325 h 4124325"/>
                <a:gd name="connsiteX0" fmla="*/ 876300 w 938473"/>
                <a:gd name="connsiteY0" fmla="*/ 0 h 4124325"/>
                <a:gd name="connsiteX1" fmla="*/ 876300 w 938473"/>
                <a:gd name="connsiteY1" fmla="*/ 2457450 h 4124325"/>
                <a:gd name="connsiteX2" fmla="*/ 561628 w 938473"/>
                <a:gd name="connsiteY2" fmla="*/ 2868142 h 4124325"/>
                <a:gd name="connsiteX3" fmla="*/ 201588 w 938473"/>
                <a:gd name="connsiteY3" fmla="*/ 3300189 h 4124325"/>
                <a:gd name="connsiteX4" fmla="*/ 904875 w 938473"/>
                <a:gd name="connsiteY4" fmla="*/ 3952875 h 4124325"/>
                <a:gd name="connsiteX5" fmla="*/ 0 w 938473"/>
                <a:gd name="connsiteY5" fmla="*/ 4124325 h 4124325"/>
                <a:gd name="connsiteX6" fmla="*/ 0 w 938473"/>
                <a:gd name="connsiteY6" fmla="*/ 4124325 h 4124325"/>
                <a:gd name="connsiteX0" fmla="*/ 876300 w 938473"/>
                <a:gd name="connsiteY0" fmla="*/ 0 h 4124325"/>
                <a:gd name="connsiteX1" fmla="*/ 876300 w 938473"/>
                <a:gd name="connsiteY1" fmla="*/ 2457450 h 4124325"/>
                <a:gd name="connsiteX2" fmla="*/ 866775 w 938473"/>
                <a:gd name="connsiteY2" fmla="*/ 2647951 h 4124325"/>
                <a:gd name="connsiteX3" fmla="*/ 561628 w 938473"/>
                <a:gd name="connsiteY3" fmla="*/ 2868142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741015 w 938473"/>
                <a:gd name="connsiteY2" fmla="*/ 2662834 h 4124325"/>
                <a:gd name="connsiteX3" fmla="*/ 561628 w 938473"/>
                <a:gd name="connsiteY3" fmla="*/ 2868142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741015 w 938473"/>
                <a:gd name="connsiteY2" fmla="*/ 2662834 h 4124325"/>
                <a:gd name="connsiteX3" fmla="*/ 561628 w 938473"/>
                <a:gd name="connsiteY3" fmla="*/ 2868142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741015 w 938473"/>
                <a:gd name="connsiteY2" fmla="*/ 2662834 h 4124325"/>
                <a:gd name="connsiteX3" fmla="*/ 314325 w 938473"/>
                <a:gd name="connsiteY3" fmla="*/ 3181351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993395 w 1055568"/>
                <a:gd name="connsiteY0" fmla="*/ 0 h 4124325"/>
                <a:gd name="connsiteX1" fmla="*/ 993395 w 1055568"/>
                <a:gd name="connsiteY1" fmla="*/ 2457450 h 4124325"/>
                <a:gd name="connsiteX2" fmla="*/ 534707 w 1055568"/>
                <a:gd name="connsiteY2" fmla="*/ 3156174 h 4124325"/>
                <a:gd name="connsiteX3" fmla="*/ 431420 w 1055568"/>
                <a:gd name="connsiteY3" fmla="*/ 3181351 h 4124325"/>
                <a:gd name="connsiteX4" fmla="*/ 318683 w 1055568"/>
                <a:gd name="connsiteY4" fmla="*/ 3300189 h 4124325"/>
                <a:gd name="connsiteX5" fmla="*/ 1021970 w 1055568"/>
                <a:gd name="connsiteY5" fmla="*/ 3952875 h 4124325"/>
                <a:gd name="connsiteX6" fmla="*/ 117095 w 1055568"/>
                <a:gd name="connsiteY6" fmla="*/ 4124325 h 4124325"/>
                <a:gd name="connsiteX7" fmla="*/ 117095 w 1055568"/>
                <a:gd name="connsiteY7" fmla="*/ 4124325 h 4124325"/>
                <a:gd name="connsiteX0" fmla="*/ 876300 w 938473"/>
                <a:gd name="connsiteY0" fmla="*/ 0 h 4124325"/>
                <a:gd name="connsiteX1" fmla="*/ 876300 w 938473"/>
                <a:gd name="connsiteY1" fmla="*/ 2457450 h 4124325"/>
                <a:gd name="connsiteX2" fmla="*/ 609600 w 938473"/>
                <a:gd name="connsiteY2" fmla="*/ 2762251 h 4124325"/>
                <a:gd name="connsiteX3" fmla="*/ 417612 w 938473"/>
                <a:gd name="connsiteY3" fmla="*/ 3156174 h 4124325"/>
                <a:gd name="connsiteX4" fmla="*/ 314325 w 938473"/>
                <a:gd name="connsiteY4" fmla="*/ 3181351 h 4124325"/>
                <a:gd name="connsiteX5" fmla="*/ 201588 w 938473"/>
                <a:gd name="connsiteY5" fmla="*/ 3300189 h 4124325"/>
                <a:gd name="connsiteX6" fmla="*/ 904875 w 938473"/>
                <a:gd name="connsiteY6" fmla="*/ 3952875 h 4124325"/>
                <a:gd name="connsiteX7" fmla="*/ 0 w 938473"/>
                <a:gd name="connsiteY7" fmla="*/ 4124325 h 4124325"/>
                <a:gd name="connsiteX8" fmla="*/ 0 w 938473"/>
                <a:gd name="connsiteY8" fmla="*/ 4124325 h 4124325"/>
                <a:gd name="connsiteX0" fmla="*/ 876300 w 938473"/>
                <a:gd name="connsiteY0" fmla="*/ 0 h 4124325"/>
                <a:gd name="connsiteX1" fmla="*/ 876300 w 938473"/>
                <a:gd name="connsiteY1" fmla="*/ 2457450 h 4124325"/>
                <a:gd name="connsiteX2" fmla="*/ 417612 w 938473"/>
                <a:gd name="connsiteY2" fmla="*/ 3156174 h 4124325"/>
                <a:gd name="connsiteX3" fmla="*/ 314325 w 938473"/>
                <a:gd name="connsiteY3" fmla="*/ 3181351 h 4124325"/>
                <a:gd name="connsiteX4" fmla="*/ 201588 w 938473"/>
                <a:gd name="connsiteY4" fmla="*/ 3300189 h 4124325"/>
                <a:gd name="connsiteX5" fmla="*/ 904875 w 938473"/>
                <a:gd name="connsiteY5" fmla="*/ 3952875 h 4124325"/>
                <a:gd name="connsiteX6" fmla="*/ 0 w 938473"/>
                <a:gd name="connsiteY6" fmla="*/ 4124325 h 4124325"/>
                <a:gd name="connsiteX7" fmla="*/ 0 w 938473"/>
                <a:gd name="connsiteY7" fmla="*/ 4124325 h 4124325"/>
                <a:gd name="connsiteX0" fmla="*/ 876300 w 938473"/>
                <a:gd name="connsiteY0" fmla="*/ 0 h 4124325"/>
                <a:gd name="connsiteX1" fmla="*/ 876300 w 938473"/>
                <a:gd name="connsiteY1" fmla="*/ 2457450 h 4124325"/>
                <a:gd name="connsiteX2" fmla="*/ 417612 w 938473"/>
                <a:gd name="connsiteY2" fmla="*/ 3156174 h 4124325"/>
                <a:gd name="connsiteX3" fmla="*/ 201588 w 938473"/>
                <a:gd name="connsiteY3" fmla="*/ 3300189 h 4124325"/>
                <a:gd name="connsiteX4" fmla="*/ 904875 w 938473"/>
                <a:gd name="connsiteY4" fmla="*/ 3952875 h 4124325"/>
                <a:gd name="connsiteX5" fmla="*/ 0 w 938473"/>
                <a:gd name="connsiteY5" fmla="*/ 4124325 h 4124325"/>
                <a:gd name="connsiteX6" fmla="*/ 0 w 938473"/>
                <a:gd name="connsiteY6" fmla="*/ 4124325 h 4124325"/>
                <a:gd name="connsiteX0" fmla="*/ 899938 w 938108"/>
                <a:gd name="connsiteY0" fmla="*/ 0 h 4124325"/>
                <a:gd name="connsiteX1" fmla="*/ 899938 w 938108"/>
                <a:gd name="connsiteY1" fmla="*/ 2457450 h 4124325"/>
                <a:gd name="connsiteX2" fmla="*/ 441250 w 938108"/>
                <a:gd name="connsiteY2" fmla="*/ 3156174 h 4124325"/>
                <a:gd name="connsiteX3" fmla="*/ 81210 w 938108"/>
                <a:gd name="connsiteY3" fmla="*/ 3516214 h 4124325"/>
                <a:gd name="connsiteX4" fmla="*/ 928513 w 938108"/>
                <a:gd name="connsiteY4" fmla="*/ 3952875 h 4124325"/>
                <a:gd name="connsiteX5" fmla="*/ 23638 w 938108"/>
                <a:gd name="connsiteY5" fmla="*/ 4124325 h 4124325"/>
                <a:gd name="connsiteX6" fmla="*/ 23638 w 938108"/>
                <a:gd name="connsiteY6" fmla="*/ 4124325 h 4124325"/>
                <a:gd name="connsiteX0" fmla="*/ 899938 w 938108"/>
                <a:gd name="connsiteY0" fmla="*/ 0 h 4124325"/>
                <a:gd name="connsiteX1" fmla="*/ 899938 w 938108"/>
                <a:gd name="connsiteY1" fmla="*/ 2457450 h 4124325"/>
                <a:gd name="connsiteX2" fmla="*/ 585266 w 938108"/>
                <a:gd name="connsiteY2" fmla="*/ 2868142 h 4124325"/>
                <a:gd name="connsiteX3" fmla="*/ 441250 w 938108"/>
                <a:gd name="connsiteY3" fmla="*/ 3156174 h 4124325"/>
                <a:gd name="connsiteX4" fmla="*/ 81210 w 938108"/>
                <a:gd name="connsiteY4" fmla="*/ 3516214 h 4124325"/>
                <a:gd name="connsiteX5" fmla="*/ 928513 w 938108"/>
                <a:gd name="connsiteY5" fmla="*/ 3952875 h 4124325"/>
                <a:gd name="connsiteX6" fmla="*/ 23638 w 938108"/>
                <a:gd name="connsiteY6" fmla="*/ 4124325 h 4124325"/>
                <a:gd name="connsiteX7" fmla="*/ 23638 w 938108"/>
                <a:gd name="connsiteY7" fmla="*/ 4124325 h 4124325"/>
                <a:gd name="connsiteX0" fmla="*/ 899938 w 938108"/>
                <a:gd name="connsiteY0" fmla="*/ 0 h 4124325"/>
                <a:gd name="connsiteX1" fmla="*/ 899938 w 938108"/>
                <a:gd name="connsiteY1" fmla="*/ 2457450 h 4124325"/>
                <a:gd name="connsiteX2" fmla="*/ 801290 w 938108"/>
                <a:gd name="connsiteY2" fmla="*/ 2580110 h 4124325"/>
                <a:gd name="connsiteX3" fmla="*/ 585266 w 938108"/>
                <a:gd name="connsiteY3" fmla="*/ 2868142 h 4124325"/>
                <a:gd name="connsiteX4" fmla="*/ 441250 w 938108"/>
                <a:gd name="connsiteY4" fmla="*/ 3156174 h 4124325"/>
                <a:gd name="connsiteX5" fmla="*/ 81210 w 938108"/>
                <a:gd name="connsiteY5" fmla="*/ 3516214 h 4124325"/>
                <a:gd name="connsiteX6" fmla="*/ 928513 w 938108"/>
                <a:gd name="connsiteY6" fmla="*/ 3952875 h 4124325"/>
                <a:gd name="connsiteX7" fmla="*/ 23638 w 938108"/>
                <a:gd name="connsiteY7" fmla="*/ 4124325 h 4124325"/>
                <a:gd name="connsiteX8" fmla="*/ 23638 w 938108"/>
                <a:gd name="connsiteY8" fmla="*/ 4124325 h 4124325"/>
                <a:gd name="connsiteX0" fmla="*/ 899938 w 938108"/>
                <a:gd name="connsiteY0" fmla="*/ 0 h 4124325"/>
                <a:gd name="connsiteX1" fmla="*/ 899938 w 938108"/>
                <a:gd name="connsiteY1" fmla="*/ 2457450 h 4124325"/>
                <a:gd name="connsiteX2" fmla="*/ 801290 w 938108"/>
                <a:gd name="connsiteY2" fmla="*/ 2580110 h 4124325"/>
                <a:gd name="connsiteX3" fmla="*/ 585266 w 938108"/>
                <a:gd name="connsiteY3" fmla="*/ 2868142 h 4124325"/>
                <a:gd name="connsiteX4" fmla="*/ 441250 w 938108"/>
                <a:gd name="connsiteY4" fmla="*/ 3156174 h 4124325"/>
                <a:gd name="connsiteX5" fmla="*/ 81210 w 938108"/>
                <a:gd name="connsiteY5" fmla="*/ 3516214 h 4124325"/>
                <a:gd name="connsiteX6" fmla="*/ 928513 w 938108"/>
                <a:gd name="connsiteY6" fmla="*/ 3952875 h 4124325"/>
                <a:gd name="connsiteX7" fmla="*/ 23638 w 938108"/>
                <a:gd name="connsiteY7" fmla="*/ 4124325 h 4124325"/>
                <a:gd name="connsiteX8" fmla="*/ 23638 w 938108"/>
                <a:gd name="connsiteY8" fmla="*/ 4124325 h 4124325"/>
                <a:gd name="connsiteX0" fmla="*/ 911940 w 950110"/>
                <a:gd name="connsiteY0" fmla="*/ 0 h 4124325"/>
                <a:gd name="connsiteX1" fmla="*/ 911940 w 950110"/>
                <a:gd name="connsiteY1" fmla="*/ 2457450 h 4124325"/>
                <a:gd name="connsiteX2" fmla="*/ 813292 w 950110"/>
                <a:gd name="connsiteY2" fmla="*/ 2580110 h 4124325"/>
                <a:gd name="connsiteX3" fmla="*/ 597268 w 950110"/>
                <a:gd name="connsiteY3" fmla="*/ 2868142 h 4124325"/>
                <a:gd name="connsiteX4" fmla="*/ 381244 w 950110"/>
                <a:gd name="connsiteY4" fmla="*/ 3156174 h 4124325"/>
                <a:gd name="connsiteX5" fmla="*/ 93212 w 950110"/>
                <a:gd name="connsiteY5" fmla="*/ 3516214 h 4124325"/>
                <a:gd name="connsiteX6" fmla="*/ 940515 w 950110"/>
                <a:gd name="connsiteY6" fmla="*/ 3952875 h 4124325"/>
                <a:gd name="connsiteX7" fmla="*/ 35640 w 950110"/>
                <a:gd name="connsiteY7" fmla="*/ 4124325 h 4124325"/>
                <a:gd name="connsiteX8" fmla="*/ 35640 w 950110"/>
                <a:gd name="connsiteY8" fmla="*/ 4124325 h 4124325"/>
                <a:gd name="connsiteX0" fmla="*/ 911940 w 950110"/>
                <a:gd name="connsiteY0" fmla="*/ 0 h 4124325"/>
                <a:gd name="connsiteX1" fmla="*/ 911940 w 950110"/>
                <a:gd name="connsiteY1" fmla="*/ 2457450 h 4124325"/>
                <a:gd name="connsiteX2" fmla="*/ 813292 w 950110"/>
                <a:gd name="connsiteY2" fmla="*/ 2580110 h 4124325"/>
                <a:gd name="connsiteX3" fmla="*/ 597268 w 950110"/>
                <a:gd name="connsiteY3" fmla="*/ 2868142 h 4124325"/>
                <a:gd name="connsiteX4" fmla="*/ 381244 w 950110"/>
                <a:gd name="connsiteY4" fmla="*/ 3156174 h 4124325"/>
                <a:gd name="connsiteX5" fmla="*/ 93212 w 950110"/>
                <a:gd name="connsiteY5" fmla="*/ 3516214 h 4124325"/>
                <a:gd name="connsiteX6" fmla="*/ 940515 w 950110"/>
                <a:gd name="connsiteY6" fmla="*/ 3952875 h 4124325"/>
                <a:gd name="connsiteX7" fmla="*/ 35640 w 950110"/>
                <a:gd name="connsiteY7" fmla="*/ 4124325 h 4124325"/>
                <a:gd name="connsiteX8" fmla="*/ 35640 w 950110"/>
                <a:gd name="connsiteY8" fmla="*/ 4124325 h 4124325"/>
                <a:gd name="connsiteX0" fmla="*/ 876300 w 876300"/>
                <a:gd name="connsiteY0" fmla="*/ 0 h 4124325"/>
                <a:gd name="connsiteX1" fmla="*/ 876300 w 876300"/>
                <a:gd name="connsiteY1" fmla="*/ 2457450 h 4124325"/>
                <a:gd name="connsiteX2" fmla="*/ 777652 w 876300"/>
                <a:gd name="connsiteY2" fmla="*/ 2580110 h 4124325"/>
                <a:gd name="connsiteX3" fmla="*/ 561628 w 876300"/>
                <a:gd name="connsiteY3" fmla="*/ 2868142 h 4124325"/>
                <a:gd name="connsiteX4" fmla="*/ 345604 w 876300"/>
                <a:gd name="connsiteY4" fmla="*/ 3156174 h 4124325"/>
                <a:gd name="connsiteX5" fmla="*/ 57572 w 876300"/>
                <a:gd name="connsiteY5" fmla="*/ 3516214 h 4124325"/>
                <a:gd name="connsiteX6" fmla="*/ 57572 w 876300"/>
                <a:gd name="connsiteY6" fmla="*/ 3948262 h 4124325"/>
                <a:gd name="connsiteX7" fmla="*/ 0 w 876300"/>
                <a:gd name="connsiteY7" fmla="*/ 4124325 h 4124325"/>
                <a:gd name="connsiteX8" fmla="*/ 0 w 876300"/>
                <a:gd name="connsiteY8" fmla="*/ 4124325 h 4124325"/>
                <a:gd name="connsiteX0" fmla="*/ 876300 w 876300"/>
                <a:gd name="connsiteY0" fmla="*/ 0 h 4124325"/>
                <a:gd name="connsiteX1" fmla="*/ 876300 w 876300"/>
                <a:gd name="connsiteY1" fmla="*/ 2457450 h 4124325"/>
                <a:gd name="connsiteX2" fmla="*/ 777652 w 876300"/>
                <a:gd name="connsiteY2" fmla="*/ 2580110 h 4124325"/>
                <a:gd name="connsiteX3" fmla="*/ 561628 w 876300"/>
                <a:gd name="connsiteY3" fmla="*/ 2868142 h 4124325"/>
                <a:gd name="connsiteX4" fmla="*/ 345604 w 876300"/>
                <a:gd name="connsiteY4" fmla="*/ 3156174 h 4124325"/>
                <a:gd name="connsiteX5" fmla="*/ 57572 w 876300"/>
                <a:gd name="connsiteY5" fmla="*/ 3516214 h 4124325"/>
                <a:gd name="connsiteX6" fmla="*/ 57572 w 876300"/>
                <a:gd name="connsiteY6" fmla="*/ 3948262 h 4124325"/>
                <a:gd name="connsiteX7" fmla="*/ 0 w 876300"/>
                <a:gd name="connsiteY7" fmla="*/ 4124325 h 4124325"/>
                <a:gd name="connsiteX8" fmla="*/ 0 w 876300"/>
                <a:gd name="connsiteY8" fmla="*/ 4124325 h 4124325"/>
                <a:gd name="connsiteX0" fmla="*/ 876300 w 876300"/>
                <a:gd name="connsiteY0" fmla="*/ 0 h 4164286"/>
                <a:gd name="connsiteX1" fmla="*/ 876300 w 876300"/>
                <a:gd name="connsiteY1" fmla="*/ 2457450 h 4164286"/>
                <a:gd name="connsiteX2" fmla="*/ 777652 w 876300"/>
                <a:gd name="connsiteY2" fmla="*/ 2580110 h 4164286"/>
                <a:gd name="connsiteX3" fmla="*/ 561628 w 876300"/>
                <a:gd name="connsiteY3" fmla="*/ 2868142 h 4164286"/>
                <a:gd name="connsiteX4" fmla="*/ 345604 w 876300"/>
                <a:gd name="connsiteY4" fmla="*/ 3156174 h 4164286"/>
                <a:gd name="connsiteX5" fmla="*/ 57572 w 876300"/>
                <a:gd name="connsiteY5" fmla="*/ 3516214 h 4164286"/>
                <a:gd name="connsiteX6" fmla="*/ 57572 w 876300"/>
                <a:gd name="connsiteY6" fmla="*/ 3948262 h 4164286"/>
                <a:gd name="connsiteX7" fmla="*/ 0 w 876300"/>
                <a:gd name="connsiteY7" fmla="*/ 4124325 h 4164286"/>
                <a:gd name="connsiteX8" fmla="*/ 57572 w 876300"/>
                <a:gd name="connsiteY8" fmla="*/ 4164286 h 4164286"/>
                <a:gd name="connsiteX0" fmla="*/ 876329 w 876329"/>
                <a:gd name="connsiteY0" fmla="*/ 0 h 4164286"/>
                <a:gd name="connsiteX1" fmla="*/ 876329 w 876329"/>
                <a:gd name="connsiteY1" fmla="*/ 2457450 h 4164286"/>
                <a:gd name="connsiteX2" fmla="*/ 777681 w 876329"/>
                <a:gd name="connsiteY2" fmla="*/ 2580110 h 4164286"/>
                <a:gd name="connsiteX3" fmla="*/ 561657 w 876329"/>
                <a:gd name="connsiteY3" fmla="*/ 2868142 h 4164286"/>
                <a:gd name="connsiteX4" fmla="*/ 345633 w 876329"/>
                <a:gd name="connsiteY4" fmla="*/ 3156174 h 4164286"/>
                <a:gd name="connsiteX5" fmla="*/ 57601 w 876329"/>
                <a:gd name="connsiteY5" fmla="*/ 3516214 h 4164286"/>
                <a:gd name="connsiteX6" fmla="*/ 29 w 876329"/>
                <a:gd name="connsiteY6" fmla="*/ 4124325 h 4164286"/>
                <a:gd name="connsiteX7" fmla="*/ 57601 w 876329"/>
                <a:gd name="connsiteY7" fmla="*/ 4164286 h 4164286"/>
                <a:gd name="connsiteX0" fmla="*/ 879545 w 879545"/>
                <a:gd name="connsiteY0" fmla="*/ 0 h 4164286"/>
                <a:gd name="connsiteX1" fmla="*/ 879545 w 879545"/>
                <a:gd name="connsiteY1" fmla="*/ 2457450 h 4164286"/>
                <a:gd name="connsiteX2" fmla="*/ 780897 w 879545"/>
                <a:gd name="connsiteY2" fmla="*/ 2580110 h 4164286"/>
                <a:gd name="connsiteX3" fmla="*/ 564873 w 879545"/>
                <a:gd name="connsiteY3" fmla="*/ 2868142 h 4164286"/>
                <a:gd name="connsiteX4" fmla="*/ 348849 w 879545"/>
                <a:gd name="connsiteY4" fmla="*/ 3156174 h 4164286"/>
                <a:gd name="connsiteX5" fmla="*/ 60817 w 879545"/>
                <a:gd name="connsiteY5" fmla="*/ 3516214 h 4164286"/>
                <a:gd name="connsiteX6" fmla="*/ 60818 w 879545"/>
                <a:gd name="connsiteY6" fmla="*/ 3804245 h 4164286"/>
                <a:gd name="connsiteX7" fmla="*/ 3245 w 879545"/>
                <a:gd name="connsiteY7" fmla="*/ 4124325 h 4164286"/>
                <a:gd name="connsiteX8" fmla="*/ 60817 w 879545"/>
                <a:gd name="connsiteY8" fmla="*/ 4164286 h 4164286"/>
                <a:gd name="connsiteX0" fmla="*/ 879545 w 879545"/>
                <a:gd name="connsiteY0" fmla="*/ 0 h 4124325"/>
                <a:gd name="connsiteX1" fmla="*/ 879545 w 879545"/>
                <a:gd name="connsiteY1" fmla="*/ 2457450 h 4124325"/>
                <a:gd name="connsiteX2" fmla="*/ 780897 w 879545"/>
                <a:gd name="connsiteY2" fmla="*/ 2580110 h 4124325"/>
                <a:gd name="connsiteX3" fmla="*/ 564873 w 879545"/>
                <a:gd name="connsiteY3" fmla="*/ 2868142 h 4124325"/>
                <a:gd name="connsiteX4" fmla="*/ 348849 w 879545"/>
                <a:gd name="connsiteY4" fmla="*/ 3156174 h 4124325"/>
                <a:gd name="connsiteX5" fmla="*/ 60817 w 879545"/>
                <a:gd name="connsiteY5" fmla="*/ 3516214 h 4124325"/>
                <a:gd name="connsiteX6" fmla="*/ 60818 w 879545"/>
                <a:gd name="connsiteY6" fmla="*/ 3804245 h 4124325"/>
                <a:gd name="connsiteX7" fmla="*/ 3245 w 879545"/>
                <a:gd name="connsiteY7" fmla="*/ 4124325 h 4124325"/>
                <a:gd name="connsiteX8" fmla="*/ 132826 w 879545"/>
                <a:gd name="connsiteY8" fmla="*/ 4092277 h 4124325"/>
                <a:gd name="connsiteX0" fmla="*/ 879545 w 879545"/>
                <a:gd name="connsiteY0" fmla="*/ 0 h 4124325"/>
                <a:gd name="connsiteX1" fmla="*/ 879545 w 879545"/>
                <a:gd name="connsiteY1" fmla="*/ 2457450 h 4124325"/>
                <a:gd name="connsiteX2" fmla="*/ 780897 w 879545"/>
                <a:gd name="connsiteY2" fmla="*/ 2580110 h 4124325"/>
                <a:gd name="connsiteX3" fmla="*/ 564873 w 879545"/>
                <a:gd name="connsiteY3" fmla="*/ 2868142 h 4124325"/>
                <a:gd name="connsiteX4" fmla="*/ 348849 w 879545"/>
                <a:gd name="connsiteY4" fmla="*/ 3156174 h 4124325"/>
                <a:gd name="connsiteX5" fmla="*/ 60817 w 879545"/>
                <a:gd name="connsiteY5" fmla="*/ 3516214 h 4124325"/>
                <a:gd name="connsiteX6" fmla="*/ 60818 w 879545"/>
                <a:gd name="connsiteY6" fmla="*/ 3804245 h 4124325"/>
                <a:gd name="connsiteX7" fmla="*/ 3245 w 879545"/>
                <a:gd name="connsiteY7" fmla="*/ 4124325 h 4124325"/>
                <a:gd name="connsiteX0" fmla="*/ 879545 w 879545"/>
                <a:gd name="connsiteY0" fmla="*/ 0 h 4124325"/>
                <a:gd name="connsiteX1" fmla="*/ 879545 w 879545"/>
                <a:gd name="connsiteY1" fmla="*/ 2457450 h 4124325"/>
                <a:gd name="connsiteX2" fmla="*/ 780897 w 879545"/>
                <a:gd name="connsiteY2" fmla="*/ 2580110 h 4124325"/>
                <a:gd name="connsiteX3" fmla="*/ 564873 w 879545"/>
                <a:gd name="connsiteY3" fmla="*/ 2868142 h 4124325"/>
                <a:gd name="connsiteX4" fmla="*/ 348849 w 879545"/>
                <a:gd name="connsiteY4" fmla="*/ 3156174 h 4124325"/>
                <a:gd name="connsiteX5" fmla="*/ 60817 w 879545"/>
                <a:gd name="connsiteY5" fmla="*/ 3516214 h 4124325"/>
                <a:gd name="connsiteX6" fmla="*/ 60818 w 879545"/>
                <a:gd name="connsiteY6" fmla="*/ 3804245 h 4124325"/>
                <a:gd name="connsiteX7" fmla="*/ 3245 w 879545"/>
                <a:gd name="connsiteY7" fmla="*/ 4124325 h 4124325"/>
                <a:gd name="connsiteX0" fmla="*/ 876329 w 876329"/>
                <a:gd name="connsiteY0" fmla="*/ 0 h 4124325"/>
                <a:gd name="connsiteX1" fmla="*/ 876329 w 876329"/>
                <a:gd name="connsiteY1" fmla="*/ 2457450 h 4124325"/>
                <a:gd name="connsiteX2" fmla="*/ 777681 w 876329"/>
                <a:gd name="connsiteY2" fmla="*/ 2580110 h 4124325"/>
                <a:gd name="connsiteX3" fmla="*/ 561657 w 876329"/>
                <a:gd name="connsiteY3" fmla="*/ 2868142 h 4124325"/>
                <a:gd name="connsiteX4" fmla="*/ 345633 w 876329"/>
                <a:gd name="connsiteY4" fmla="*/ 3156174 h 4124325"/>
                <a:gd name="connsiteX5" fmla="*/ 57601 w 876329"/>
                <a:gd name="connsiteY5" fmla="*/ 3516214 h 4124325"/>
                <a:gd name="connsiteX6" fmla="*/ 29 w 876329"/>
                <a:gd name="connsiteY6" fmla="*/ 4124325 h 4124325"/>
                <a:gd name="connsiteX0" fmla="*/ 876300 w 876300"/>
                <a:gd name="connsiteY0" fmla="*/ 0 h 4124325"/>
                <a:gd name="connsiteX1" fmla="*/ 876300 w 876300"/>
                <a:gd name="connsiteY1" fmla="*/ 2457450 h 4124325"/>
                <a:gd name="connsiteX2" fmla="*/ 777652 w 876300"/>
                <a:gd name="connsiteY2" fmla="*/ 2580110 h 4124325"/>
                <a:gd name="connsiteX3" fmla="*/ 561628 w 876300"/>
                <a:gd name="connsiteY3" fmla="*/ 2868142 h 4124325"/>
                <a:gd name="connsiteX4" fmla="*/ 345604 w 876300"/>
                <a:gd name="connsiteY4" fmla="*/ 3156174 h 4124325"/>
                <a:gd name="connsiteX5" fmla="*/ 57572 w 876300"/>
                <a:gd name="connsiteY5" fmla="*/ 3516214 h 4124325"/>
                <a:gd name="connsiteX6" fmla="*/ 57573 w 876300"/>
                <a:gd name="connsiteY6" fmla="*/ 3876254 h 4124325"/>
                <a:gd name="connsiteX7" fmla="*/ 0 w 876300"/>
                <a:gd name="connsiteY7" fmla="*/ 4124325 h 4124325"/>
                <a:gd name="connsiteX0" fmla="*/ 890736 w 890736"/>
                <a:gd name="connsiteY0" fmla="*/ 0 h 4092278"/>
                <a:gd name="connsiteX1" fmla="*/ 890736 w 890736"/>
                <a:gd name="connsiteY1" fmla="*/ 2457450 h 4092278"/>
                <a:gd name="connsiteX2" fmla="*/ 792088 w 890736"/>
                <a:gd name="connsiteY2" fmla="*/ 2580110 h 4092278"/>
                <a:gd name="connsiteX3" fmla="*/ 576064 w 890736"/>
                <a:gd name="connsiteY3" fmla="*/ 2868142 h 4092278"/>
                <a:gd name="connsiteX4" fmla="*/ 360040 w 890736"/>
                <a:gd name="connsiteY4" fmla="*/ 3156174 h 4092278"/>
                <a:gd name="connsiteX5" fmla="*/ 72008 w 890736"/>
                <a:gd name="connsiteY5" fmla="*/ 3516214 h 4092278"/>
                <a:gd name="connsiteX6" fmla="*/ 72009 w 890736"/>
                <a:gd name="connsiteY6" fmla="*/ 3876254 h 4092278"/>
                <a:gd name="connsiteX7" fmla="*/ 0 w 890736"/>
                <a:gd name="connsiteY7" fmla="*/ 4092278 h 4092278"/>
                <a:gd name="connsiteX0" fmla="*/ 866733 w 866733"/>
                <a:gd name="connsiteY0" fmla="*/ 0 h 4164286"/>
                <a:gd name="connsiteX1" fmla="*/ 866733 w 866733"/>
                <a:gd name="connsiteY1" fmla="*/ 2457450 h 4164286"/>
                <a:gd name="connsiteX2" fmla="*/ 768085 w 866733"/>
                <a:gd name="connsiteY2" fmla="*/ 2580110 h 4164286"/>
                <a:gd name="connsiteX3" fmla="*/ 552061 w 866733"/>
                <a:gd name="connsiteY3" fmla="*/ 2868142 h 4164286"/>
                <a:gd name="connsiteX4" fmla="*/ 336037 w 866733"/>
                <a:gd name="connsiteY4" fmla="*/ 3156174 h 4164286"/>
                <a:gd name="connsiteX5" fmla="*/ 48005 w 866733"/>
                <a:gd name="connsiteY5" fmla="*/ 3516214 h 4164286"/>
                <a:gd name="connsiteX6" fmla="*/ 48006 w 866733"/>
                <a:gd name="connsiteY6" fmla="*/ 3876254 h 4164286"/>
                <a:gd name="connsiteX7" fmla="*/ 48005 w 866733"/>
                <a:gd name="connsiteY7" fmla="*/ 4164286 h 4164286"/>
                <a:gd name="connsiteX0" fmla="*/ 838580 w 838580"/>
                <a:gd name="connsiteY0" fmla="*/ 0 h 4164286"/>
                <a:gd name="connsiteX1" fmla="*/ 838580 w 838580"/>
                <a:gd name="connsiteY1" fmla="*/ 2457450 h 4164286"/>
                <a:gd name="connsiteX2" fmla="*/ 739932 w 838580"/>
                <a:gd name="connsiteY2" fmla="*/ 2580110 h 4164286"/>
                <a:gd name="connsiteX3" fmla="*/ 523908 w 838580"/>
                <a:gd name="connsiteY3" fmla="*/ 2868142 h 4164286"/>
                <a:gd name="connsiteX4" fmla="*/ 307884 w 838580"/>
                <a:gd name="connsiteY4" fmla="*/ 3156174 h 4164286"/>
                <a:gd name="connsiteX5" fmla="*/ 48005 w 838580"/>
                <a:gd name="connsiteY5" fmla="*/ 3514726 h 4164286"/>
                <a:gd name="connsiteX6" fmla="*/ 19853 w 838580"/>
                <a:gd name="connsiteY6" fmla="*/ 3876254 h 4164286"/>
                <a:gd name="connsiteX7" fmla="*/ 19852 w 838580"/>
                <a:gd name="connsiteY7" fmla="*/ 4164286 h 4164286"/>
                <a:gd name="connsiteX0" fmla="*/ 838580 w 838580"/>
                <a:gd name="connsiteY0" fmla="*/ 0 h 4164286"/>
                <a:gd name="connsiteX1" fmla="*/ 781430 w 838580"/>
                <a:gd name="connsiteY1" fmla="*/ 2457450 h 4164286"/>
                <a:gd name="connsiteX2" fmla="*/ 739932 w 838580"/>
                <a:gd name="connsiteY2" fmla="*/ 2580110 h 4164286"/>
                <a:gd name="connsiteX3" fmla="*/ 523908 w 838580"/>
                <a:gd name="connsiteY3" fmla="*/ 2868142 h 4164286"/>
                <a:gd name="connsiteX4" fmla="*/ 307884 w 838580"/>
                <a:gd name="connsiteY4" fmla="*/ 3156174 h 4164286"/>
                <a:gd name="connsiteX5" fmla="*/ 48005 w 838580"/>
                <a:gd name="connsiteY5" fmla="*/ 3514726 h 4164286"/>
                <a:gd name="connsiteX6" fmla="*/ 19853 w 838580"/>
                <a:gd name="connsiteY6" fmla="*/ 3876254 h 4164286"/>
                <a:gd name="connsiteX7" fmla="*/ 19852 w 838580"/>
                <a:gd name="connsiteY7" fmla="*/ 4164286 h 4164286"/>
                <a:gd name="connsiteX0" fmla="*/ 838580 w 838580"/>
                <a:gd name="connsiteY0" fmla="*/ 0 h 4164286"/>
                <a:gd name="connsiteX1" fmla="*/ 781430 w 838580"/>
                <a:gd name="connsiteY1" fmla="*/ 2457450 h 4164286"/>
                <a:gd name="connsiteX2" fmla="*/ 739932 w 838580"/>
                <a:gd name="connsiteY2" fmla="*/ 2580110 h 4164286"/>
                <a:gd name="connsiteX3" fmla="*/ 307884 w 838580"/>
                <a:gd name="connsiteY3" fmla="*/ 3156174 h 4164286"/>
                <a:gd name="connsiteX4" fmla="*/ 48005 w 838580"/>
                <a:gd name="connsiteY4" fmla="*/ 3514726 h 4164286"/>
                <a:gd name="connsiteX5" fmla="*/ 19853 w 838580"/>
                <a:gd name="connsiteY5" fmla="*/ 3876254 h 4164286"/>
                <a:gd name="connsiteX6" fmla="*/ 19852 w 838580"/>
                <a:gd name="connsiteY6" fmla="*/ 4164286 h 4164286"/>
                <a:gd name="connsiteX0" fmla="*/ 910588 w 910588"/>
                <a:gd name="connsiteY0" fmla="*/ 0 h 4164286"/>
                <a:gd name="connsiteX1" fmla="*/ 853438 w 910588"/>
                <a:gd name="connsiteY1" fmla="*/ 2457450 h 4164286"/>
                <a:gd name="connsiteX2" fmla="*/ 811940 w 910588"/>
                <a:gd name="connsiteY2" fmla="*/ 2580110 h 4164286"/>
                <a:gd name="connsiteX3" fmla="*/ 120013 w 910588"/>
                <a:gd name="connsiteY3" fmla="*/ 3514726 h 4164286"/>
                <a:gd name="connsiteX4" fmla="*/ 91861 w 910588"/>
                <a:gd name="connsiteY4" fmla="*/ 3876254 h 4164286"/>
                <a:gd name="connsiteX5" fmla="*/ 91860 w 910588"/>
                <a:gd name="connsiteY5" fmla="*/ 4164286 h 4164286"/>
                <a:gd name="connsiteX0" fmla="*/ 910588 w 910588"/>
                <a:gd name="connsiteY0" fmla="*/ 0 h 4157651"/>
                <a:gd name="connsiteX1" fmla="*/ 853438 w 910588"/>
                <a:gd name="connsiteY1" fmla="*/ 2457450 h 4157651"/>
                <a:gd name="connsiteX2" fmla="*/ 811940 w 910588"/>
                <a:gd name="connsiteY2" fmla="*/ 2580110 h 4157651"/>
                <a:gd name="connsiteX3" fmla="*/ 120013 w 910588"/>
                <a:gd name="connsiteY3" fmla="*/ 3514726 h 4157651"/>
                <a:gd name="connsiteX4" fmla="*/ 91861 w 910588"/>
                <a:gd name="connsiteY4" fmla="*/ 3876254 h 4157651"/>
                <a:gd name="connsiteX5" fmla="*/ 468668 w 910588"/>
                <a:gd name="connsiteY5" fmla="*/ 4157651 h 4157651"/>
                <a:gd name="connsiteX0" fmla="*/ 847787 w 847787"/>
                <a:gd name="connsiteY0" fmla="*/ 0 h 4157651"/>
                <a:gd name="connsiteX1" fmla="*/ 790637 w 847787"/>
                <a:gd name="connsiteY1" fmla="*/ 2457450 h 4157651"/>
                <a:gd name="connsiteX2" fmla="*/ 749139 w 847787"/>
                <a:gd name="connsiteY2" fmla="*/ 2580110 h 4157651"/>
                <a:gd name="connsiteX3" fmla="*/ 57212 w 847787"/>
                <a:gd name="connsiteY3" fmla="*/ 3514726 h 4157651"/>
                <a:gd name="connsiteX4" fmla="*/ 405867 w 847787"/>
                <a:gd name="connsiteY4" fmla="*/ 4157651 h 4157651"/>
                <a:gd name="connsiteX0" fmla="*/ 441920 w 441920"/>
                <a:gd name="connsiteY0" fmla="*/ 0 h 4157651"/>
                <a:gd name="connsiteX1" fmla="*/ 384770 w 441920"/>
                <a:gd name="connsiteY1" fmla="*/ 2457450 h 4157651"/>
                <a:gd name="connsiteX2" fmla="*/ 343272 w 441920"/>
                <a:gd name="connsiteY2" fmla="*/ 2580110 h 4157651"/>
                <a:gd name="connsiteX3" fmla="*/ 0 w 441920"/>
                <a:gd name="connsiteY3" fmla="*/ 4157651 h 4157651"/>
                <a:gd name="connsiteX0" fmla="*/ 441920 w 441920"/>
                <a:gd name="connsiteY0" fmla="*/ 0 h 4157651"/>
                <a:gd name="connsiteX1" fmla="*/ 384770 w 441920"/>
                <a:gd name="connsiteY1" fmla="*/ 2457450 h 4157651"/>
                <a:gd name="connsiteX2" fmla="*/ 304800 w 441920"/>
                <a:gd name="connsiteY2" fmla="*/ 3282483 h 4157651"/>
                <a:gd name="connsiteX3" fmla="*/ 0 w 441920"/>
                <a:gd name="connsiteY3" fmla="*/ 4157651 h 4157651"/>
                <a:gd name="connsiteX0" fmla="*/ 430882 w 430882"/>
                <a:gd name="connsiteY0" fmla="*/ 0 h 4118393"/>
                <a:gd name="connsiteX1" fmla="*/ 384770 w 430882"/>
                <a:gd name="connsiteY1" fmla="*/ 2418192 h 4118393"/>
                <a:gd name="connsiteX2" fmla="*/ 304800 w 430882"/>
                <a:gd name="connsiteY2" fmla="*/ 3243225 h 4118393"/>
                <a:gd name="connsiteX3" fmla="*/ 0 w 430882"/>
                <a:gd name="connsiteY3" fmla="*/ 4118393 h 4118393"/>
                <a:gd name="connsiteX0" fmla="*/ 430882 w 430882"/>
                <a:gd name="connsiteY0" fmla="*/ 0 h 4118393"/>
                <a:gd name="connsiteX1" fmla="*/ 340965 w 430882"/>
                <a:gd name="connsiteY1" fmla="*/ 2428219 h 4118393"/>
                <a:gd name="connsiteX2" fmla="*/ 304800 w 430882"/>
                <a:gd name="connsiteY2" fmla="*/ 3243225 h 4118393"/>
                <a:gd name="connsiteX3" fmla="*/ 0 w 430882"/>
                <a:gd name="connsiteY3" fmla="*/ 4118393 h 4118393"/>
                <a:gd name="connsiteX0" fmla="*/ 430882 w 445868"/>
                <a:gd name="connsiteY0" fmla="*/ 57 h 4118450"/>
                <a:gd name="connsiteX1" fmla="*/ 430883 w 445868"/>
                <a:gd name="connsiteY1" fmla="*/ 1012154 h 4118450"/>
                <a:gd name="connsiteX2" fmla="*/ 340965 w 445868"/>
                <a:gd name="connsiteY2" fmla="*/ 2428276 h 4118450"/>
                <a:gd name="connsiteX3" fmla="*/ 304800 w 445868"/>
                <a:gd name="connsiteY3" fmla="*/ 3243282 h 4118450"/>
                <a:gd name="connsiteX4" fmla="*/ 0 w 445868"/>
                <a:gd name="connsiteY4" fmla="*/ 4118450 h 4118450"/>
                <a:gd name="connsiteX0" fmla="*/ 430882 w 445869"/>
                <a:gd name="connsiteY0" fmla="*/ 0 h 4118393"/>
                <a:gd name="connsiteX1" fmla="*/ 430885 w 445869"/>
                <a:gd name="connsiteY1" fmla="*/ 576126 h 4118393"/>
                <a:gd name="connsiteX2" fmla="*/ 430883 w 445869"/>
                <a:gd name="connsiteY2" fmla="*/ 1012097 h 4118393"/>
                <a:gd name="connsiteX3" fmla="*/ 340965 w 445869"/>
                <a:gd name="connsiteY3" fmla="*/ 2428219 h 4118393"/>
                <a:gd name="connsiteX4" fmla="*/ 304800 w 445869"/>
                <a:gd name="connsiteY4" fmla="*/ 3243225 h 4118393"/>
                <a:gd name="connsiteX5" fmla="*/ 0 w 445869"/>
                <a:gd name="connsiteY5" fmla="*/ 4118393 h 4118393"/>
                <a:gd name="connsiteX0" fmla="*/ 430882 w 445872"/>
                <a:gd name="connsiteY0" fmla="*/ 0 h 4118393"/>
                <a:gd name="connsiteX1" fmla="*/ 430885 w 445872"/>
                <a:gd name="connsiteY1" fmla="*/ 576126 h 4118393"/>
                <a:gd name="connsiteX2" fmla="*/ 430885 w 445872"/>
                <a:gd name="connsiteY2" fmla="*/ 1393572 h 4118393"/>
                <a:gd name="connsiteX3" fmla="*/ 340965 w 445872"/>
                <a:gd name="connsiteY3" fmla="*/ 2428219 h 4118393"/>
                <a:gd name="connsiteX4" fmla="*/ 304800 w 445872"/>
                <a:gd name="connsiteY4" fmla="*/ 3243225 h 4118393"/>
                <a:gd name="connsiteX5" fmla="*/ 0 w 445872"/>
                <a:gd name="connsiteY5" fmla="*/ 4118393 h 4118393"/>
                <a:gd name="connsiteX0" fmla="*/ 430882 w 430886"/>
                <a:gd name="connsiteY0" fmla="*/ 0 h 4118393"/>
                <a:gd name="connsiteX1" fmla="*/ 430885 w 430886"/>
                <a:gd name="connsiteY1" fmla="*/ 576126 h 4118393"/>
                <a:gd name="connsiteX2" fmla="*/ 340965 w 430886"/>
                <a:gd name="connsiteY2" fmla="*/ 2428219 h 4118393"/>
                <a:gd name="connsiteX3" fmla="*/ 304800 w 430886"/>
                <a:gd name="connsiteY3" fmla="*/ 3243225 h 4118393"/>
                <a:gd name="connsiteX4" fmla="*/ 0 w 430886"/>
                <a:gd name="connsiteY4" fmla="*/ 4118393 h 4118393"/>
                <a:gd name="connsiteX0" fmla="*/ 430882 w 430882"/>
                <a:gd name="connsiteY0" fmla="*/ 0 h 4118393"/>
                <a:gd name="connsiteX1" fmla="*/ 340965 w 430882"/>
                <a:gd name="connsiteY1" fmla="*/ 2428219 h 4118393"/>
                <a:gd name="connsiteX2" fmla="*/ 304800 w 430882"/>
                <a:gd name="connsiteY2" fmla="*/ 3243225 h 4118393"/>
                <a:gd name="connsiteX3" fmla="*/ 0 w 430882"/>
                <a:gd name="connsiteY3" fmla="*/ 4118393 h 4118393"/>
                <a:gd name="connsiteX0" fmla="*/ 430882 w 445868"/>
                <a:gd name="connsiteY0" fmla="*/ 0 h 4118393"/>
                <a:gd name="connsiteX1" fmla="*/ 430883 w 445868"/>
                <a:gd name="connsiteY1" fmla="*/ 1012097 h 4118393"/>
                <a:gd name="connsiteX2" fmla="*/ 340965 w 445868"/>
                <a:gd name="connsiteY2" fmla="*/ 2428219 h 4118393"/>
                <a:gd name="connsiteX3" fmla="*/ 304800 w 445868"/>
                <a:gd name="connsiteY3" fmla="*/ 3243225 h 4118393"/>
                <a:gd name="connsiteX4" fmla="*/ 0 w 445868"/>
                <a:gd name="connsiteY4" fmla="*/ 4118393 h 4118393"/>
                <a:gd name="connsiteX0" fmla="*/ 430883 w 430883"/>
                <a:gd name="connsiteY0" fmla="*/ 0 h 3106296"/>
                <a:gd name="connsiteX1" fmla="*/ 340965 w 430883"/>
                <a:gd name="connsiteY1" fmla="*/ 1416122 h 3106296"/>
                <a:gd name="connsiteX2" fmla="*/ 304800 w 430883"/>
                <a:gd name="connsiteY2" fmla="*/ 2231128 h 3106296"/>
                <a:gd name="connsiteX3" fmla="*/ 0 w 430883"/>
                <a:gd name="connsiteY3" fmla="*/ 3106296 h 3106296"/>
              </a:gdLst>
              <a:ahLst/>
              <a:cxnLst>
                <a:cxn ang="0">
                  <a:pos x="connsiteX0" y="connsiteY0"/>
                </a:cxn>
                <a:cxn ang="0">
                  <a:pos x="connsiteX1" y="connsiteY1"/>
                </a:cxn>
                <a:cxn ang="0">
                  <a:pos x="connsiteX2" y="connsiteY2"/>
                </a:cxn>
                <a:cxn ang="0">
                  <a:pos x="connsiteX3" y="connsiteY3"/>
                </a:cxn>
              </a:cxnLst>
              <a:rect l="l" t="t" r="r" b="b"/>
              <a:pathLst>
                <a:path w="430883" h="3106296">
                  <a:moveTo>
                    <a:pt x="430883" y="0"/>
                  </a:moveTo>
                  <a:cubicBezTo>
                    <a:pt x="415897" y="404703"/>
                    <a:pt x="358949" y="880022"/>
                    <a:pt x="340965" y="1416122"/>
                  </a:cubicBezTo>
                  <a:lnTo>
                    <a:pt x="304800" y="2231128"/>
                  </a:lnTo>
                  <a:cubicBezTo>
                    <a:pt x="240672" y="2514495"/>
                    <a:pt x="71515" y="2777642"/>
                    <a:pt x="0" y="3106296"/>
                  </a:cubicBezTo>
                </a:path>
              </a:pathLst>
            </a:cu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8" name="正方形/長方形 27"/>
            <p:cNvSpPr/>
            <p:nvPr/>
          </p:nvSpPr>
          <p:spPr>
            <a:xfrm rot="16200000">
              <a:off x="10409910" y="4736539"/>
              <a:ext cx="139242" cy="702078"/>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正方形/長方形 28"/>
            <p:cNvSpPr/>
            <p:nvPr/>
          </p:nvSpPr>
          <p:spPr>
            <a:xfrm rot="16200000">
              <a:off x="8281436" y="4606333"/>
              <a:ext cx="111620" cy="702078"/>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 name="テキスト ボックス 41"/>
            <p:cNvSpPr txBox="1"/>
            <p:nvPr/>
          </p:nvSpPr>
          <p:spPr>
            <a:xfrm>
              <a:off x="8027548" y="4620656"/>
              <a:ext cx="768755" cy="322123"/>
            </a:xfrm>
            <a:prstGeom prst="rect">
              <a:avLst/>
            </a:prstGeom>
            <a:solidFill>
              <a:schemeClr val="bg1">
                <a:alpha val="50000"/>
              </a:schemeClr>
            </a:solidFill>
          </p:spPr>
          <p:txBody>
            <a:bodyPr wrap="square" lIns="36000" tIns="36000" rIns="36000" bIns="36000" rtlCol="0">
              <a:spAutoFit/>
            </a:bodyPr>
            <a:lstStyle/>
            <a:p>
              <a:r>
                <a:rPr lang="ja-JP" altLang="en-US" sz="800" dirty="0">
                  <a:latin typeface="Meiryo UI" pitchFamily="50" charset="-128"/>
                  <a:ea typeface="Meiryo UI" pitchFamily="50" charset="-128"/>
                  <a:cs typeface="Meiryo UI" pitchFamily="50" charset="-128"/>
                </a:rPr>
                <a:t>なんば駅</a:t>
              </a:r>
            </a:p>
          </p:txBody>
        </p:sp>
        <p:sp>
          <p:nvSpPr>
            <p:cNvPr id="43" name="テキスト ボックス 42"/>
            <p:cNvSpPr txBox="1"/>
            <p:nvPr/>
          </p:nvSpPr>
          <p:spPr>
            <a:xfrm>
              <a:off x="7828959" y="1661833"/>
              <a:ext cx="787319" cy="322123"/>
            </a:xfrm>
            <a:prstGeom prst="rect">
              <a:avLst/>
            </a:prstGeom>
            <a:solidFill>
              <a:schemeClr val="bg1">
                <a:alpha val="50000"/>
              </a:schemeClr>
            </a:solidFill>
          </p:spPr>
          <p:txBody>
            <a:bodyPr wrap="square" lIns="36000" tIns="36000" rIns="36000" bIns="36000" rtlCol="0">
              <a:spAutoFit/>
            </a:bodyPr>
            <a:lstStyle/>
            <a:p>
              <a:r>
                <a:rPr lang="ja-JP" altLang="en-US" sz="800" dirty="0">
                  <a:latin typeface="Meiryo UI" pitchFamily="50" charset="-128"/>
                  <a:ea typeface="Meiryo UI" pitchFamily="50" charset="-128"/>
                  <a:cs typeface="Meiryo UI" pitchFamily="50" charset="-128"/>
                </a:rPr>
                <a:t>心斎橋駅</a:t>
              </a:r>
            </a:p>
          </p:txBody>
        </p:sp>
        <p:sp>
          <p:nvSpPr>
            <p:cNvPr id="44" name="テキスト ボックス 43"/>
            <p:cNvSpPr txBox="1"/>
            <p:nvPr/>
          </p:nvSpPr>
          <p:spPr>
            <a:xfrm>
              <a:off x="8715515" y="2132858"/>
              <a:ext cx="347438" cy="913717"/>
            </a:xfrm>
            <a:prstGeom prst="rect">
              <a:avLst/>
            </a:prstGeom>
            <a:solidFill>
              <a:schemeClr val="bg1">
                <a:alpha val="50000"/>
              </a:schemeClr>
            </a:solidFill>
          </p:spPr>
          <p:txBody>
            <a:bodyPr vert="eaVert" wrap="square" lIns="36000" tIns="36000" rIns="36000" bIns="36000" rtlCol="0">
              <a:spAutoFit/>
            </a:bodyPr>
            <a:lstStyle/>
            <a:p>
              <a:r>
                <a:rPr lang="ja-JP" altLang="en-US" sz="900" dirty="0">
                  <a:latin typeface="Meiryo UI" pitchFamily="50" charset="-128"/>
                  <a:ea typeface="Meiryo UI" pitchFamily="50" charset="-128"/>
                  <a:cs typeface="Meiryo UI" pitchFamily="50" charset="-128"/>
                </a:rPr>
                <a:t>心斎橋駅</a:t>
              </a:r>
            </a:p>
          </p:txBody>
        </p:sp>
        <p:sp>
          <p:nvSpPr>
            <p:cNvPr id="45" name="テキスト ボックス 44"/>
            <p:cNvSpPr txBox="1"/>
            <p:nvPr/>
          </p:nvSpPr>
          <p:spPr>
            <a:xfrm>
              <a:off x="7104747" y="2132858"/>
              <a:ext cx="347438" cy="913717"/>
            </a:xfrm>
            <a:prstGeom prst="rect">
              <a:avLst/>
            </a:prstGeom>
            <a:solidFill>
              <a:schemeClr val="bg1">
                <a:alpha val="50000"/>
              </a:schemeClr>
            </a:solidFill>
          </p:spPr>
          <p:txBody>
            <a:bodyPr vert="eaVert" wrap="square" lIns="36000" tIns="36000" rIns="36000" bIns="36000" rtlCol="0">
              <a:spAutoFit/>
            </a:bodyPr>
            <a:lstStyle/>
            <a:p>
              <a:r>
                <a:rPr lang="ja-JP" altLang="en-US" sz="900" dirty="0">
                  <a:latin typeface="Meiryo UI" pitchFamily="50" charset="-128"/>
                  <a:ea typeface="Meiryo UI" pitchFamily="50" charset="-128"/>
                  <a:cs typeface="Meiryo UI" pitchFamily="50" charset="-128"/>
                </a:rPr>
                <a:t>四ツ橋駅</a:t>
              </a:r>
            </a:p>
          </p:txBody>
        </p:sp>
        <p:sp>
          <p:nvSpPr>
            <p:cNvPr id="46" name="テキスト ボックス 45"/>
            <p:cNvSpPr txBox="1"/>
            <p:nvPr/>
          </p:nvSpPr>
          <p:spPr>
            <a:xfrm>
              <a:off x="9925587" y="1721622"/>
              <a:ext cx="884623" cy="322123"/>
            </a:xfrm>
            <a:prstGeom prst="rect">
              <a:avLst/>
            </a:prstGeom>
            <a:solidFill>
              <a:schemeClr val="bg1">
                <a:alpha val="50000"/>
              </a:schemeClr>
            </a:solidFill>
          </p:spPr>
          <p:txBody>
            <a:bodyPr wrap="square" lIns="36000" tIns="36000" rIns="36000" bIns="36000" rtlCol="0">
              <a:spAutoFit/>
            </a:bodyPr>
            <a:lstStyle/>
            <a:p>
              <a:r>
                <a:rPr lang="ja-JP" altLang="en-US" sz="800" dirty="0">
                  <a:latin typeface="Meiryo UI" pitchFamily="50" charset="-128"/>
                  <a:ea typeface="Meiryo UI" pitchFamily="50" charset="-128"/>
                  <a:cs typeface="Meiryo UI" pitchFamily="50" charset="-128"/>
                </a:rPr>
                <a:t>長堀橋駅</a:t>
              </a:r>
            </a:p>
          </p:txBody>
        </p:sp>
        <p:sp>
          <p:nvSpPr>
            <p:cNvPr id="47" name="テキスト ボックス 46"/>
            <p:cNvSpPr txBox="1"/>
            <p:nvPr/>
          </p:nvSpPr>
          <p:spPr>
            <a:xfrm>
              <a:off x="9694004" y="5143253"/>
              <a:ext cx="912066" cy="322123"/>
            </a:xfrm>
            <a:prstGeom prst="rect">
              <a:avLst/>
            </a:prstGeom>
            <a:solidFill>
              <a:schemeClr val="bg1">
                <a:alpha val="50000"/>
              </a:schemeClr>
            </a:solidFill>
          </p:spPr>
          <p:txBody>
            <a:bodyPr wrap="square" lIns="36000" tIns="36000" rIns="36000" bIns="36000" rtlCol="0">
              <a:spAutoFit/>
            </a:bodyPr>
            <a:lstStyle/>
            <a:p>
              <a:r>
                <a:rPr lang="ja-JP" altLang="en-US" sz="800" dirty="0">
                  <a:latin typeface="Meiryo UI" pitchFamily="50" charset="-128"/>
                  <a:ea typeface="Meiryo UI" pitchFamily="50" charset="-128"/>
                  <a:cs typeface="Meiryo UI" pitchFamily="50" charset="-128"/>
                </a:rPr>
                <a:t>日本橋駅</a:t>
              </a:r>
            </a:p>
          </p:txBody>
        </p:sp>
        <p:sp>
          <p:nvSpPr>
            <p:cNvPr id="48" name="テキスト ボックス 47"/>
            <p:cNvSpPr txBox="1"/>
            <p:nvPr/>
          </p:nvSpPr>
          <p:spPr>
            <a:xfrm>
              <a:off x="9182534" y="5630278"/>
              <a:ext cx="347438" cy="1257844"/>
            </a:xfrm>
            <a:prstGeom prst="rect">
              <a:avLst/>
            </a:prstGeom>
            <a:solidFill>
              <a:schemeClr val="bg1">
                <a:alpha val="50000"/>
              </a:schemeClr>
            </a:solidFill>
          </p:spPr>
          <p:txBody>
            <a:bodyPr vert="eaVert" wrap="square" lIns="36000" tIns="36000" rIns="36000" bIns="36000" rtlCol="0">
              <a:spAutoFit/>
            </a:bodyPr>
            <a:lstStyle/>
            <a:p>
              <a:r>
                <a:rPr lang="ja-JP" altLang="en-US" sz="900" dirty="0">
                  <a:latin typeface="Meiryo UI" pitchFamily="50" charset="-128"/>
                  <a:ea typeface="Meiryo UI" pitchFamily="50" charset="-128"/>
                  <a:cs typeface="Meiryo UI" pitchFamily="50" charset="-128"/>
                </a:rPr>
                <a:t>南海なんば駅</a:t>
              </a:r>
            </a:p>
          </p:txBody>
        </p:sp>
        <p:sp>
          <p:nvSpPr>
            <p:cNvPr id="54" name="テキスト ボックス 53"/>
            <p:cNvSpPr txBox="1"/>
            <p:nvPr/>
          </p:nvSpPr>
          <p:spPr>
            <a:xfrm>
              <a:off x="8705781" y="5085190"/>
              <a:ext cx="347438" cy="939204"/>
            </a:xfrm>
            <a:prstGeom prst="rect">
              <a:avLst/>
            </a:prstGeom>
            <a:solidFill>
              <a:schemeClr val="bg1">
                <a:alpha val="50000"/>
              </a:schemeClr>
            </a:solidFill>
          </p:spPr>
          <p:txBody>
            <a:bodyPr vert="eaVert" wrap="square" lIns="36000" tIns="36000" rIns="36000" bIns="36000" rtlCol="0">
              <a:spAutoFit/>
            </a:bodyPr>
            <a:lstStyle/>
            <a:p>
              <a:r>
                <a:rPr lang="ja-JP" altLang="en-US" sz="900" dirty="0">
                  <a:latin typeface="Meiryo UI" pitchFamily="50" charset="-128"/>
                  <a:ea typeface="Meiryo UI" pitchFamily="50" charset="-128"/>
                  <a:cs typeface="Meiryo UI" pitchFamily="50" charset="-128"/>
                </a:rPr>
                <a:t>なんば駅</a:t>
              </a:r>
            </a:p>
          </p:txBody>
        </p:sp>
        <p:sp>
          <p:nvSpPr>
            <p:cNvPr id="55" name="テキスト ボックス 54"/>
            <p:cNvSpPr txBox="1"/>
            <p:nvPr/>
          </p:nvSpPr>
          <p:spPr>
            <a:xfrm>
              <a:off x="8135249" y="4972457"/>
              <a:ext cx="1214015" cy="322123"/>
            </a:xfrm>
            <a:prstGeom prst="rect">
              <a:avLst/>
            </a:prstGeom>
            <a:solidFill>
              <a:schemeClr val="bg1">
                <a:alpha val="50000"/>
              </a:schemeClr>
            </a:solidFill>
          </p:spPr>
          <p:txBody>
            <a:bodyPr wrap="square" lIns="36000" tIns="36000" rIns="36000" bIns="36000" rtlCol="0">
              <a:spAutoFit/>
            </a:bodyPr>
            <a:lstStyle/>
            <a:p>
              <a:r>
                <a:rPr lang="ja-JP" altLang="en-US" sz="800" dirty="0">
                  <a:latin typeface="Meiryo UI" pitchFamily="50" charset="-128"/>
                  <a:ea typeface="Meiryo UI" pitchFamily="50" charset="-128"/>
                  <a:cs typeface="Meiryo UI" pitchFamily="50" charset="-128"/>
                </a:rPr>
                <a:t>大阪難波駅</a:t>
              </a:r>
            </a:p>
          </p:txBody>
        </p:sp>
        <p:sp>
          <p:nvSpPr>
            <p:cNvPr id="56" name="テキスト ボックス 55"/>
            <p:cNvSpPr txBox="1"/>
            <p:nvPr/>
          </p:nvSpPr>
          <p:spPr>
            <a:xfrm rot="20768210">
              <a:off x="7494454" y="5101264"/>
              <a:ext cx="347438" cy="1053737"/>
            </a:xfrm>
            <a:prstGeom prst="rect">
              <a:avLst/>
            </a:prstGeom>
            <a:solidFill>
              <a:schemeClr val="bg1">
                <a:alpha val="50000"/>
              </a:schemeClr>
            </a:solidFill>
          </p:spPr>
          <p:txBody>
            <a:bodyPr vert="eaVert" wrap="square" lIns="36000" tIns="36000" rIns="36000" bIns="36000" rtlCol="0">
              <a:spAutoFit/>
            </a:bodyPr>
            <a:lstStyle/>
            <a:p>
              <a:r>
                <a:rPr lang="ja-JP" altLang="en-US" sz="900" dirty="0">
                  <a:latin typeface="Meiryo UI" pitchFamily="50" charset="-128"/>
                  <a:ea typeface="Meiryo UI" pitchFamily="50" charset="-128"/>
                  <a:cs typeface="Meiryo UI" pitchFamily="50" charset="-128"/>
                </a:rPr>
                <a:t>なんば駅</a:t>
              </a:r>
            </a:p>
          </p:txBody>
        </p:sp>
        <p:sp>
          <p:nvSpPr>
            <p:cNvPr id="57" name="フリーフォーム 56"/>
            <p:cNvSpPr/>
            <p:nvPr/>
          </p:nvSpPr>
          <p:spPr>
            <a:xfrm>
              <a:off x="7635589" y="922867"/>
              <a:ext cx="2900856" cy="5561497"/>
            </a:xfrm>
            <a:custGeom>
              <a:avLst/>
              <a:gdLst>
                <a:gd name="connsiteX0" fmla="*/ 1163782 w 3182587"/>
                <a:gd name="connsiteY0" fmla="*/ 11875 h 5735782"/>
                <a:gd name="connsiteX1" fmla="*/ 1175658 w 3182587"/>
                <a:gd name="connsiteY1" fmla="*/ 807522 h 5735782"/>
                <a:gd name="connsiteX2" fmla="*/ 249382 w 3182587"/>
                <a:gd name="connsiteY2" fmla="*/ 795647 h 5735782"/>
                <a:gd name="connsiteX3" fmla="*/ 0 w 3182587"/>
                <a:gd name="connsiteY3" fmla="*/ 3479470 h 5735782"/>
                <a:gd name="connsiteX4" fmla="*/ 1294411 w 3182587"/>
                <a:gd name="connsiteY4" fmla="*/ 5735782 h 5735782"/>
                <a:gd name="connsiteX5" fmla="*/ 1923803 w 3182587"/>
                <a:gd name="connsiteY5" fmla="*/ 5498275 h 5735782"/>
                <a:gd name="connsiteX6" fmla="*/ 2054432 w 3182587"/>
                <a:gd name="connsiteY6" fmla="*/ 5676405 h 5735782"/>
                <a:gd name="connsiteX7" fmla="*/ 3063834 w 3182587"/>
                <a:gd name="connsiteY7" fmla="*/ 5712031 h 5735782"/>
                <a:gd name="connsiteX8" fmla="*/ 3182587 w 3182587"/>
                <a:gd name="connsiteY8" fmla="*/ 819397 h 5735782"/>
                <a:gd name="connsiteX9" fmla="*/ 2125683 w 3182587"/>
                <a:gd name="connsiteY9" fmla="*/ 807522 h 5735782"/>
                <a:gd name="connsiteX10" fmla="*/ 2137559 w 3182587"/>
                <a:gd name="connsiteY10" fmla="*/ 0 h 5735782"/>
                <a:gd name="connsiteX11" fmla="*/ 1163782 w 3182587"/>
                <a:gd name="connsiteY11" fmla="*/ 11875 h 5735782"/>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923803 w 3182587"/>
                <a:gd name="connsiteY5" fmla="*/ 5498275 h 5712031"/>
                <a:gd name="connsiteX6" fmla="*/ 2054432 w 3182587"/>
                <a:gd name="connsiteY6" fmla="*/ 5676405 h 5712031"/>
                <a:gd name="connsiteX7" fmla="*/ 3063834 w 3182587"/>
                <a:gd name="connsiteY7" fmla="*/ 5712031 h 5712031"/>
                <a:gd name="connsiteX8" fmla="*/ 3182587 w 3182587"/>
                <a:gd name="connsiteY8" fmla="*/ 819397 h 5712031"/>
                <a:gd name="connsiteX9" fmla="*/ 2125683 w 3182587"/>
                <a:gd name="connsiteY9" fmla="*/ 807522 h 5712031"/>
                <a:gd name="connsiteX10" fmla="*/ 2137559 w 3182587"/>
                <a:gd name="connsiteY10" fmla="*/ 0 h 5712031"/>
                <a:gd name="connsiteX11" fmla="*/ 1163782 w 3182587"/>
                <a:gd name="connsiteY11" fmla="*/ 11875 h 5712031"/>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543793 w 3182587"/>
                <a:gd name="connsiteY5" fmla="*/ 5557653 h 5712031"/>
                <a:gd name="connsiteX6" fmla="*/ 1923803 w 3182587"/>
                <a:gd name="connsiteY6" fmla="*/ 5498275 h 5712031"/>
                <a:gd name="connsiteX7" fmla="*/ 2054432 w 3182587"/>
                <a:gd name="connsiteY7" fmla="*/ 5676405 h 5712031"/>
                <a:gd name="connsiteX8" fmla="*/ 3063834 w 3182587"/>
                <a:gd name="connsiteY8" fmla="*/ 5712031 h 5712031"/>
                <a:gd name="connsiteX9" fmla="*/ 3182587 w 3182587"/>
                <a:gd name="connsiteY9" fmla="*/ 819397 h 5712031"/>
                <a:gd name="connsiteX10" fmla="*/ 2125683 w 3182587"/>
                <a:gd name="connsiteY10" fmla="*/ 807522 h 5712031"/>
                <a:gd name="connsiteX11" fmla="*/ 2137559 w 3182587"/>
                <a:gd name="connsiteY11" fmla="*/ 0 h 5712031"/>
                <a:gd name="connsiteX12" fmla="*/ 1163782 w 3182587"/>
                <a:gd name="connsiteY12" fmla="*/ 11875 h 5712031"/>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571182 w 3182587"/>
                <a:gd name="connsiteY5" fmla="*/ 5458372 h 5712031"/>
                <a:gd name="connsiteX6" fmla="*/ 1923803 w 3182587"/>
                <a:gd name="connsiteY6" fmla="*/ 5498275 h 5712031"/>
                <a:gd name="connsiteX7" fmla="*/ 2054432 w 3182587"/>
                <a:gd name="connsiteY7" fmla="*/ 5676405 h 5712031"/>
                <a:gd name="connsiteX8" fmla="*/ 3063834 w 3182587"/>
                <a:gd name="connsiteY8" fmla="*/ 5712031 h 5712031"/>
                <a:gd name="connsiteX9" fmla="*/ 3182587 w 3182587"/>
                <a:gd name="connsiteY9" fmla="*/ 819397 h 5712031"/>
                <a:gd name="connsiteX10" fmla="*/ 2125683 w 3182587"/>
                <a:gd name="connsiteY10" fmla="*/ 807522 h 5712031"/>
                <a:gd name="connsiteX11" fmla="*/ 2137559 w 3182587"/>
                <a:gd name="connsiteY11" fmla="*/ 0 h 5712031"/>
                <a:gd name="connsiteX12" fmla="*/ 1163782 w 3182587"/>
                <a:gd name="connsiteY12" fmla="*/ 11875 h 5712031"/>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571182 w 3182587"/>
                <a:gd name="connsiteY5" fmla="*/ 5458372 h 5712031"/>
                <a:gd name="connsiteX6" fmla="*/ 1781299 w 3182587"/>
                <a:gd name="connsiteY6" fmla="*/ 5462650 h 5712031"/>
                <a:gd name="connsiteX7" fmla="*/ 1923803 w 3182587"/>
                <a:gd name="connsiteY7" fmla="*/ 5498275 h 5712031"/>
                <a:gd name="connsiteX8" fmla="*/ 2054432 w 3182587"/>
                <a:gd name="connsiteY8" fmla="*/ 5676405 h 5712031"/>
                <a:gd name="connsiteX9" fmla="*/ 3063834 w 3182587"/>
                <a:gd name="connsiteY9" fmla="*/ 5712031 h 5712031"/>
                <a:gd name="connsiteX10" fmla="*/ 3182587 w 3182587"/>
                <a:gd name="connsiteY10" fmla="*/ 819397 h 5712031"/>
                <a:gd name="connsiteX11" fmla="*/ 2125683 w 3182587"/>
                <a:gd name="connsiteY11" fmla="*/ 807522 h 5712031"/>
                <a:gd name="connsiteX12" fmla="*/ 2137559 w 3182587"/>
                <a:gd name="connsiteY12" fmla="*/ 0 h 5712031"/>
                <a:gd name="connsiteX13" fmla="*/ 1163782 w 3182587"/>
                <a:gd name="connsiteY13" fmla="*/ 11875 h 5712031"/>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571182 w 3182587"/>
                <a:gd name="connsiteY5" fmla="*/ 5458372 h 5712031"/>
                <a:gd name="connsiteX6" fmla="*/ 1640165 w 3182587"/>
                <a:gd name="connsiteY6" fmla="*/ 5601631 h 5712031"/>
                <a:gd name="connsiteX7" fmla="*/ 1923803 w 3182587"/>
                <a:gd name="connsiteY7" fmla="*/ 5498275 h 5712031"/>
                <a:gd name="connsiteX8" fmla="*/ 2054432 w 3182587"/>
                <a:gd name="connsiteY8" fmla="*/ 5676405 h 5712031"/>
                <a:gd name="connsiteX9" fmla="*/ 3063834 w 3182587"/>
                <a:gd name="connsiteY9" fmla="*/ 5712031 h 5712031"/>
                <a:gd name="connsiteX10" fmla="*/ 3182587 w 3182587"/>
                <a:gd name="connsiteY10" fmla="*/ 819397 h 5712031"/>
                <a:gd name="connsiteX11" fmla="*/ 2125683 w 3182587"/>
                <a:gd name="connsiteY11" fmla="*/ 807522 h 5712031"/>
                <a:gd name="connsiteX12" fmla="*/ 2137559 w 3182587"/>
                <a:gd name="connsiteY12" fmla="*/ 0 h 5712031"/>
                <a:gd name="connsiteX13" fmla="*/ 1163782 w 3182587"/>
                <a:gd name="connsiteY13" fmla="*/ 11875 h 5712031"/>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571182 w 3182587"/>
                <a:gd name="connsiteY5" fmla="*/ 5458372 h 5712031"/>
                <a:gd name="connsiteX6" fmla="*/ 1631172 w 3182587"/>
                <a:gd name="connsiteY6" fmla="*/ 5585477 h 5712031"/>
                <a:gd name="connsiteX7" fmla="*/ 1923803 w 3182587"/>
                <a:gd name="connsiteY7" fmla="*/ 5498275 h 5712031"/>
                <a:gd name="connsiteX8" fmla="*/ 2054432 w 3182587"/>
                <a:gd name="connsiteY8" fmla="*/ 5676405 h 5712031"/>
                <a:gd name="connsiteX9" fmla="*/ 3063834 w 3182587"/>
                <a:gd name="connsiteY9" fmla="*/ 5712031 h 5712031"/>
                <a:gd name="connsiteX10" fmla="*/ 3182587 w 3182587"/>
                <a:gd name="connsiteY10" fmla="*/ 819397 h 5712031"/>
                <a:gd name="connsiteX11" fmla="*/ 2125683 w 3182587"/>
                <a:gd name="connsiteY11" fmla="*/ 807522 h 5712031"/>
                <a:gd name="connsiteX12" fmla="*/ 2137559 w 3182587"/>
                <a:gd name="connsiteY12" fmla="*/ 0 h 5712031"/>
                <a:gd name="connsiteX13" fmla="*/ 1163782 w 3182587"/>
                <a:gd name="connsiteY13" fmla="*/ 11875 h 5712031"/>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571182 w 3182587"/>
                <a:gd name="connsiteY5" fmla="*/ 5458372 h 5712031"/>
                <a:gd name="connsiteX6" fmla="*/ 1631172 w 3182587"/>
                <a:gd name="connsiteY6" fmla="*/ 5585477 h 5712031"/>
                <a:gd name="connsiteX7" fmla="*/ 1900053 w 3182587"/>
                <a:gd name="connsiteY7" fmla="*/ 5403272 h 5712031"/>
                <a:gd name="connsiteX8" fmla="*/ 2054432 w 3182587"/>
                <a:gd name="connsiteY8" fmla="*/ 5676405 h 5712031"/>
                <a:gd name="connsiteX9" fmla="*/ 3063834 w 3182587"/>
                <a:gd name="connsiteY9" fmla="*/ 5712031 h 5712031"/>
                <a:gd name="connsiteX10" fmla="*/ 3182587 w 3182587"/>
                <a:gd name="connsiteY10" fmla="*/ 819397 h 5712031"/>
                <a:gd name="connsiteX11" fmla="*/ 2125683 w 3182587"/>
                <a:gd name="connsiteY11" fmla="*/ 807522 h 5712031"/>
                <a:gd name="connsiteX12" fmla="*/ 2137559 w 3182587"/>
                <a:gd name="connsiteY12" fmla="*/ 0 h 5712031"/>
                <a:gd name="connsiteX13" fmla="*/ 1163782 w 3182587"/>
                <a:gd name="connsiteY13" fmla="*/ 11875 h 5712031"/>
                <a:gd name="connsiteX0" fmla="*/ 1163782 w 3182587"/>
                <a:gd name="connsiteY0" fmla="*/ 11875 h 5712031"/>
                <a:gd name="connsiteX1" fmla="*/ 1175658 w 3182587"/>
                <a:gd name="connsiteY1" fmla="*/ 807522 h 5712031"/>
                <a:gd name="connsiteX2" fmla="*/ 249382 w 3182587"/>
                <a:gd name="connsiteY2" fmla="*/ 795647 h 5712031"/>
                <a:gd name="connsiteX3" fmla="*/ 0 w 3182587"/>
                <a:gd name="connsiteY3" fmla="*/ 3479470 h 5712031"/>
                <a:gd name="connsiteX4" fmla="*/ 1229821 w 3182587"/>
                <a:gd name="connsiteY4" fmla="*/ 5623113 h 5712031"/>
                <a:gd name="connsiteX5" fmla="*/ 1571182 w 3182587"/>
                <a:gd name="connsiteY5" fmla="*/ 5458372 h 5712031"/>
                <a:gd name="connsiteX6" fmla="*/ 1643048 w 3182587"/>
                <a:gd name="connsiteY6" fmla="*/ 5549851 h 5712031"/>
                <a:gd name="connsiteX7" fmla="*/ 1900053 w 3182587"/>
                <a:gd name="connsiteY7" fmla="*/ 5403272 h 5712031"/>
                <a:gd name="connsiteX8" fmla="*/ 2054432 w 3182587"/>
                <a:gd name="connsiteY8" fmla="*/ 5676405 h 5712031"/>
                <a:gd name="connsiteX9" fmla="*/ 3063834 w 3182587"/>
                <a:gd name="connsiteY9" fmla="*/ 5712031 h 5712031"/>
                <a:gd name="connsiteX10" fmla="*/ 3182587 w 3182587"/>
                <a:gd name="connsiteY10" fmla="*/ 819397 h 5712031"/>
                <a:gd name="connsiteX11" fmla="*/ 2125683 w 3182587"/>
                <a:gd name="connsiteY11" fmla="*/ 807522 h 5712031"/>
                <a:gd name="connsiteX12" fmla="*/ 2137559 w 3182587"/>
                <a:gd name="connsiteY12" fmla="*/ 0 h 5712031"/>
                <a:gd name="connsiteX13" fmla="*/ 1163782 w 3182587"/>
                <a:gd name="connsiteY13" fmla="*/ 11875 h 5712031"/>
                <a:gd name="connsiteX0" fmla="*/ 1163782 w 3182587"/>
                <a:gd name="connsiteY0" fmla="*/ 11875 h 5735781"/>
                <a:gd name="connsiteX1" fmla="*/ 1175658 w 3182587"/>
                <a:gd name="connsiteY1" fmla="*/ 807522 h 5735781"/>
                <a:gd name="connsiteX2" fmla="*/ 249382 w 3182587"/>
                <a:gd name="connsiteY2" fmla="*/ 795647 h 5735781"/>
                <a:gd name="connsiteX3" fmla="*/ 0 w 3182587"/>
                <a:gd name="connsiteY3" fmla="*/ 3479470 h 5735781"/>
                <a:gd name="connsiteX4" fmla="*/ 1229821 w 3182587"/>
                <a:gd name="connsiteY4" fmla="*/ 5623113 h 5735781"/>
                <a:gd name="connsiteX5" fmla="*/ 1571182 w 3182587"/>
                <a:gd name="connsiteY5" fmla="*/ 5458372 h 5735781"/>
                <a:gd name="connsiteX6" fmla="*/ 1643048 w 3182587"/>
                <a:gd name="connsiteY6" fmla="*/ 5549851 h 5735781"/>
                <a:gd name="connsiteX7" fmla="*/ 1900053 w 3182587"/>
                <a:gd name="connsiteY7" fmla="*/ 5403272 h 5735781"/>
                <a:gd name="connsiteX8" fmla="*/ 1971304 w 3182587"/>
                <a:gd name="connsiteY8" fmla="*/ 5735781 h 5735781"/>
                <a:gd name="connsiteX9" fmla="*/ 3063834 w 3182587"/>
                <a:gd name="connsiteY9" fmla="*/ 5712031 h 5735781"/>
                <a:gd name="connsiteX10" fmla="*/ 3182587 w 3182587"/>
                <a:gd name="connsiteY10" fmla="*/ 819397 h 5735781"/>
                <a:gd name="connsiteX11" fmla="*/ 2125683 w 3182587"/>
                <a:gd name="connsiteY11" fmla="*/ 807522 h 5735781"/>
                <a:gd name="connsiteX12" fmla="*/ 2137559 w 3182587"/>
                <a:gd name="connsiteY12" fmla="*/ 0 h 5735781"/>
                <a:gd name="connsiteX13" fmla="*/ 1163782 w 3182587"/>
                <a:gd name="connsiteY13" fmla="*/ 11875 h 5735781"/>
                <a:gd name="connsiteX0" fmla="*/ 1163782 w 3182587"/>
                <a:gd name="connsiteY0" fmla="*/ 11875 h 5735781"/>
                <a:gd name="connsiteX1" fmla="*/ 1175658 w 3182587"/>
                <a:gd name="connsiteY1" fmla="*/ 807522 h 5735781"/>
                <a:gd name="connsiteX2" fmla="*/ 249382 w 3182587"/>
                <a:gd name="connsiteY2" fmla="*/ 795647 h 5735781"/>
                <a:gd name="connsiteX3" fmla="*/ 0 w 3182587"/>
                <a:gd name="connsiteY3" fmla="*/ 3479470 h 5735781"/>
                <a:gd name="connsiteX4" fmla="*/ 1229821 w 3182587"/>
                <a:gd name="connsiteY4" fmla="*/ 5623113 h 5735781"/>
                <a:gd name="connsiteX5" fmla="*/ 1571182 w 3182587"/>
                <a:gd name="connsiteY5" fmla="*/ 5458372 h 5735781"/>
                <a:gd name="connsiteX6" fmla="*/ 1643048 w 3182587"/>
                <a:gd name="connsiteY6" fmla="*/ 5549851 h 5735781"/>
                <a:gd name="connsiteX7" fmla="*/ 1852552 w 3182587"/>
                <a:gd name="connsiteY7" fmla="*/ 5427023 h 5735781"/>
                <a:gd name="connsiteX8" fmla="*/ 1971304 w 3182587"/>
                <a:gd name="connsiteY8" fmla="*/ 5735781 h 5735781"/>
                <a:gd name="connsiteX9" fmla="*/ 3063834 w 3182587"/>
                <a:gd name="connsiteY9" fmla="*/ 5712031 h 5735781"/>
                <a:gd name="connsiteX10" fmla="*/ 3182587 w 3182587"/>
                <a:gd name="connsiteY10" fmla="*/ 819397 h 5735781"/>
                <a:gd name="connsiteX11" fmla="*/ 2125683 w 3182587"/>
                <a:gd name="connsiteY11" fmla="*/ 807522 h 5735781"/>
                <a:gd name="connsiteX12" fmla="*/ 2137559 w 3182587"/>
                <a:gd name="connsiteY12" fmla="*/ 0 h 5735781"/>
                <a:gd name="connsiteX13" fmla="*/ 1163782 w 3182587"/>
                <a:gd name="connsiteY13" fmla="*/ 11875 h 5735781"/>
                <a:gd name="connsiteX0" fmla="*/ 1140031 w 3182587"/>
                <a:gd name="connsiteY0" fmla="*/ 0 h 5985163"/>
                <a:gd name="connsiteX1" fmla="*/ 1175658 w 3182587"/>
                <a:gd name="connsiteY1" fmla="*/ 1056904 h 5985163"/>
                <a:gd name="connsiteX2" fmla="*/ 249382 w 3182587"/>
                <a:gd name="connsiteY2" fmla="*/ 1045029 h 5985163"/>
                <a:gd name="connsiteX3" fmla="*/ 0 w 3182587"/>
                <a:gd name="connsiteY3" fmla="*/ 3728852 h 5985163"/>
                <a:gd name="connsiteX4" fmla="*/ 1229821 w 3182587"/>
                <a:gd name="connsiteY4" fmla="*/ 5872495 h 5985163"/>
                <a:gd name="connsiteX5" fmla="*/ 1571182 w 3182587"/>
                <a:gd name="connsiteY5" fmla="*/ 5707754 h 5985163"/>
                <a:gd name="connsiteX6" fmla="*/ 1643048 w 3182587"/>
                <a:gd name="connsiteY6" fmla="*/ 5799233 h 5985163"/>
                <a:gd name="connsiteX7" fmla="*/ 1852552 w 3182587"/>
                <a:gd name="connsiteY7" fmla="*/ 5676405 h 5985163"/>
                <a:gd name="connsiteX8" fmla="*/ 1971304 w 3182587"/>
                <a:gd name="connsiteY8" fmla="*/ 5985163 h 5985163"/>
                <a:gd name="connsiteX9" fmla="*/ 3063834 w 3182587"/>
                <a:gd name="connsiteY9" fmla="*/ 5961413 h 5985163"/>
                <a:gd name="connsiteX10" fmla="*/ 3182587 w 3182587"/>
                <a:gd name="connsiteY10" fmla="*/ 1068779 h 5985163"/>
                <a:gd name="connsiteX11" fmla="*/ 2125683 w 3182587"/>
                <a:gd name="connsiteY11" fmla="*/ 1056904 h 5985163"/>
                <a:gd name="connsiteX12" fmla="*/ 2137559 w 3182587"/>
                <a:gd name="connsiteY12" fmla="*/ 249382 h 5985163"/>
                <a:gd name="connsiteX13" fmla="*/ 1140031 w 3182587"/>
                <a:gd name="connsiteY13" fmla="*/ 0 h 5985163"/>
                <a:gd name="connsiteX0" fmla="*/ 1140031 w 3182587"/>
                <a:gd name="connsiteY0" fmla="*/ 0 h 5985163"/>
                <a:gd name="connsiteX1" fmla="*/ 1175658 w 3182587"/>
                <a:gd name="connsiteY1" fmla="*/ 1056904 h 5985163"/>
                <a:gd name="connsiteX2" fmla="*/ 249382 w 3182587"/>
                <a:gd name="connsiteY2" fmla="*/ 1045029 h 5985163"/>
                <a:gd name="connsiteX3" fmla="*/ 0 w 3182587"/>
                <a:gd name="connsiteY3" fmla="*/ 3728852 h 5985163"/>
                <a:gd name="connsiteX4" fmla="*/ 1229821 w 3182587"/>
                <a:gd name="connsiteY4" fmla="*/ 5872495 h 5985163"/>
                <a:gd name="connsiteX5" fmla="*/ 1571182 w 3182587"/>
                <a:gd name="connsiteY5" fmla="*/ 5707754 h 5985163"/>
                <a:gd name="connsiteX6" fmla="*/ 1643048 w 3182587"/>
                <a:gd name="connsiteY6" fmla="*/ 5799233 h 5985163"/>
                <a:gd name="connsiteX7" fmla="*/ 1852552 w 3182587"/>
                <a:gd name="connsiteY7" fmla="*/ 5676405 h 5985163"/>
                <a:gd name="connsiteX8" fmla="*/ 1971304 w 3182587"/>
                <a:gd name="connsiteY8" fmla="*/ 5985163 h 5985163"/>
                <a:gd name="connsiteX9" fmla="*/ 3063834 w 3182587"/>
                <a:gd name="connsiteY9" fmla="*/ 5961413 h 5985163"/>
                <a:gd name="connsiteX10" fmla="*/ 3182587 w 3182587"/>
                <a:gd name="connsiteY10" fmla="*/ 1068779 h 5985163"/>
                <a:gd name="connsiteX11" fmla="*/ 2125683 w 3182587"/>
                <a:gd name="connsiteY11" fmla="*/ 1056904 h 5985163"/>
                <a:gd name="connsiteX12" fmla="*/ 2137559 w 3182587"/>
                <a:gd name="connsiteY12" fmla="*/ 23751 h 5985163"/>
                <a:gd name="connsiteX13" fmla="*/ 1140031 w 3182587"/>
                <a:gd name="connsiteY13" fmla="*/ 0 h 5985163"/>
                <a:gd name="connsiteX0" fmla="*/ 1140031 w 3182587"/>
                <a:gd name="connsiteY0" fmla="*/ 0 h 5985163"/>
                <a:gd name="connsiteX1" fmla="*/ 1175658 w 3182587"/>
                <a:gd name="connsiteY1" fmla="*/ 1056904 h 5985163"/>
                <a:gd name="connsiteX2" fmla="*/ 249382 w 3182587"/>
                <a:gd name="connsiteY2" fmla="*/ 1045029 h 5985163"/>
                <a:gd name="connsiteX3" fmla="*/ 0 w 3182587"/>
                <a:gd name="connsiteY3" fmla="*/ 3728852 h 5985163"/>
                <a:gd name="connsiteX4" fmla="*/ 1229821 w 3182587"/>
                <a:gd name="connsiteY4" fmla="*/ 5872495 h 5985163"/>
                <a:gd name="connsiteX5" fmla="*/ 1571182 w 3182587"/>
                <a:gd name="connsiteY5" fmla="*/ 5707754 h 5985163"/>
                <a:gd name="connsiteX6" fmla="*/ 1643048 w 3182587"/>
                <a:gd name="connsiteY6" fmla="*/ 5799233 h 5985163"/>
                <a:gd name="connsiteX7" fmla="*/ 1852552 w 3182587"/>
                <a:gd name="connsiteY7" fmla="*/ 5676405 h 5985163"/>
                <a:gd name="connsiteX8" fmla="*/ 1971304 w 3182587"/>
                <a:gd name="connsiteY8" fmla="*/ 5985163 h 5985163"/>
                <a:gd name="connsiteX9" fmla="*/ 3063834 w 3182587"/>
                <a:gd name="connsiteY9" fmla="*/ 5961413 h 5985163"/>
                <a:gd name="connsiteX10" fmla="*/ 3182587 w 3182587"/>
                <a:gd name="connsiteY10" fmla="*/ 1068779 h 5985163"/>
                <a:gd name="connsiteX11" fmla="*/ 2203232 w 3182587"/>
                <a:gd name="connsiteY11" fmla="*/ 1062986 h 5985163"/>
                <a:gd name="connsiteX12" fmla="*/ 2137559 w 3182587"/>
                <a:gd name="connsiteY12" fmla="*/ 23751 h 5985163"/>
                <a:gd name="connsiteX13" fmla="*/ 1140031 w 3182587"/>
                <a:gd name="connsiteY13" fmla="*/ 0 h 5985163"/>
                <a:gd name="connsiteX0" fmla="*/ 1140031 w 3182587"/>
                <a:gd name="connsiteY0" fmla="*/ 161497 h 6146660"/>
                <a:gd name="connsiteX1" fmla="*/ 1175658 w 3182587"/>
                <a:gd name="connsiteY1" fmla="*/ 1218401 h 6146660"/>
                <a:gd name="connsiteX2" fmla="*/ 249382 w 3182587"/>
                <a:gd name="connsiteY2" fmla="*/ 1206526 h 6146660"/>
                <a:gd name="connsiteX3" fmla="*/ 0 w 3182587"/>
                <a:gd name="connsiteY3" fmla="*/ 3890349 h 6146660"/>
                <a:gd name="connsiteX4" fmla="*/ 1229821 w 3182587"/>
                <a:gd name="connsiteY4" fmla="*/ 6033992 h 6146660"/>
                <a:gd name="connsiteX5" fmla="*/ 1571182 w 3182587"/>
                <a:gd name="connsiteY5" fmla="*/ 5869251 h 6146660"/>
                <a:gd name="connsiteX6" fmla="*/ 1643048 w 3182587"/>
                <a:gd name="connsiteY6" fmla="*/ 5960730 h 6146660"/>
                <a:gd name="connsiteX7" fmla="*/ 1852552 w 3182587"/>
                <a:gd name="connsiteY7" fmla="*/ 5837902 h 6146660"/>
                <a:gd name="connsiteX8" fmla="*/ 1971304 w 3182587"/>
                <a:gd name="connsiteY8" fmla="*/ 6146660 h 6146660"/>
                <a:gd name="connsiteX9" fmla="*/ 3063834 w 3182587"/>
                <a:gd name="connsiteY9" fmla="*/ 6122910 h 6146660"/>
                <a:gd name="connsiteX10" fmla="*/ 3182587 w 3182587"/>
                <a:gd name="connsiteY10" fmla="*/ 1230276 h 6146660"/>
                <a:gd name="connsiteX11" fmla="*/ 2203232 w 3182587"/>
                <a:gd name="connsiteY11" fmla="*/ 1224483 h 6146660"/>
                <a:gd name="connsiteX12" fmla="*/ 2216951 w 3182587"/>
                <a:gd name="connsiteY12" fmla="*/ 0 h 6146660"/>
                <a:gd name="connsiteX13" fmla="*/ 1140031 w 3182587"/>
                <a:gd name="connsiteY13" fmla="*/ 161497 h 6146660"/>
                <a:gd name="connsiteX0" fmla="*/ 1245888 w 3182587"/>
                <a:gd name="connsiteY0" fmla="*/ 0 h 6210109"/>
                <a:gd name="connsiteX1" fmla="*/ 1175658 w 3182587"/>
                <a:gd name="connsiteY1" fmla="*/ 1281850 h 6210109"/>
                <a:gd name="connsiteX2" fmla="*/ 249382 w 3182587"/>
                <a:gd name="connsiteY2" fmla="*/ 1269975 h 6210109"/>
                <a:gd name="connsiteX3" fmla="*/ 0 w 3182587"/>
                <a:gd name="connsiteY3" fmla="*/ 3953798 h 6210109"/>
                <a:gd name="connsiteX4" fmla="*/ 1229821 w 3182587"/>
                <a:gd name="connsiteY4" fmla="*/ 6097441 h 6210109"/>
                <a:gd name="connsiteX5" fmla="*/ 1571182 w 3182587"/>
                <a:gd name="connsiteY5" fmla="*/ 5932700 h 6210109"/>
                <a:gd name="connsiteX6" fmla="*/ 1643048 w 3182587"/>
                <a:gd name="connsiteY6" fmla="*/ 6024179 h 6210109"/>
                <a:gd name="connsiteX7" fmla="*/ 1852552 w 3182587"/>
                <a:gd name="connsiteY7" fmla="*/ 5901351 h 6210109"/>
                <a:gd name="connsiteX8" fmla="*/ 1971304 w 3182587"/>
                <a:gd name="connsiteY8" fmla="*/ 6210109 h 6210109"/>
                <a:gd name="connsiteX9" fmla="*/ 3063834 w 3182587"/>
                <a:gd name="connsiteY9" fmla="*/ 6186359 h 6210109"/>
                <a:gd name="connsiteX10" fmla="*/ 3182587 w 3182587"/>
                <a:gd name="connsiteY10" fmla="*/ 1293725 h 6210109"/>
                <a:gd name="connsiteX11" fmla="*/ 2203232 w 3182587"/>
                <a:gd name="connsiteY11" fmla="*/ 1287932 h 6210109"/>
                <a:gd name="connsiteX12" fmla="*/ 2216951 w 3182587"/>
                <a:gd name="connsiteY12" fmla="*/ 63449 h 6210109"/>
                <a:gd name="connsiteX13" fmla="*/ 1245888 w 3182587"/>
                <a:gd name="connsiteY13" fmla="*/ 0 h 6210109"/>
                <a:gd name="connsiteX0" fmla="*/ 1245888 w 3182587"/>
                <a:gd name="connsiteY0" fmla="*/ 0 h 6210109"/>
                <a:gd name="connsiteX1" fmla="*/ 1175658 w 3182587"/>
                <a:gd name="connsiteY1" fmla="*/ 1281850 h 6210109"/>
                <a:gd name="connsiteX2" fmla="*/ 249382 w 3182587"/>
                <a:gd name="connsiteY2" fmla="*/ 1269975 h 6210109"/>
                <a:gd name="connsiteX3" fmla="*/ 0 w 3182587"/>
                <a:gd name="connsiteY3" fmla="*/ 3953798 h 6210109"/>
                <a:gd name="connsiteX4" fmla="*/ 1229821 w 3182587"/>
                <a:gd name="connsiteY4" fmla="*/ 6097441 h 6210109"/>
                <a:gd name="connsiteX5" fmla="*/ 1571182 w 3182587"/>
                <a:gd name="connsiteY5" fmla="*/ 5932700 h 6210109"/>
                <a:gd name="connsiteX6" fmla="*/ 1643048 w 3182587"/>
                <a:gd name="connsiteY6" fmla="*/ 6024179 h 6210109"/>
                <a:gd name="connsiteX7" fmla="*/ 1852552 w 3182587"/>
                <a:gd name="connsiteY7" fmla="*/ 5901351 h 6210109"/>
                <a:gd name="connsiteX8" fmla="*/ 1971304 w 3182587"/>
                <a:gd name="connsiteY8" fmla="*/ 6210109 h 6210109"/>
                <a:gd name="connsiteX9" fmla="*/ 3063834 w 3182587"/>
                <a:gd name="connsiteY9" fmla="*/ 6186359 h 6210109"/>
                <a:gd name="connsiteX10" fmla="*/ 3182587 w 3182587"/>
                <a:gd name="connsiteY10" fmla="*/ 1293725 h 6210109"/>
                <a:gd name="connsiteX11" fmla="*/ 2203232 w 3182587"/>
                <a:gd name="connsiteY11" fmla="*/ 1287932 h 6210109"/>
                <a:gd name="connsiteX12" fmla="*/ 2203718 w 3182587"/>
                <a:gd name="connsiteY12" fmla="*/ 36984 h 6210109"/>
                <a:gd name="connsiteX13" fmla="*/ 1245888 w 3182587"/>
                <a:gd name="connsiteY13" fmla="*/ 0 h 6210109"/>
                <a:gd name="connsiteX0" fmla="*/ 1245888 w 3182587"/>
                <a:gd name="connsiteY0" fmla="*/ 0 h 6210109"/>
                <a:gd name="connsiteX1" fmla="*/ 1241819 w 3182587"/>
                <a:gd name="connsiteY1" fmla="*/ 1400938 h 6210109"/>
                <a:gd name="connsiteX2" fmla="*/ 249382 w 3182587"/>
                <a:gd name="connsiteY2" fmla="*/ 1269975 h 6210109"/>
                <a:gd name="connsiteX3" fmla="*/ 0 w 3182587"/>
                <a:gd name="connsiteY3" fmla="*/ 3953798 h 6210109"/>
                <a:gd name="connsiteX4" fmla="*/ 1229821 w 3182587"/>
                <a:gd name="connsiteY4" fmla="*/ 6097441 h 6210109"/>
                <a:gd name="connsiteX5" fmla="*/ 1571182 w 3182587"/>
                <a:gd name="connsiteY5" fmla="*/ 5932700 h 6210109"/>
                <a:gd name="connsiteX6" fmla="*/ 1643048 w 3182587"/>
                <a:gd name="connsiteY6" fmla="*/ 6024179 h 6210109"/>
                <a:gd name="connsiteX7" fmla="*/ 1852552 w 3182587"/>
                <a:gd name="connsiteY7" fmla="*/ 5901351 h 6210109"/>
                <a:gd name="connsiteX8" fmla="*/ 1971304 w 3182587"/>
                <a:gd name="connsiteY8" fmla="*/ 6210109 h 6210109"/>
                <a:gd name="connsiteX9" fmla="*/ 3063834 w 3182587"/>
                <a:gd name="connsiteY9" fmla="*/ 6186359 h 6210109"/>
                <a:gd name="connsiteX10" fmla="*/ 3182587 w 3182587"/>
                <a:gd name="connsiteY10" fmla="*/ 1293725 h 6210109"/>
                <a:gd name="connsiteX11" fmla="*/ 2203232 w 3182587"/>
                <a:gd name="connsiteY11" fmla="*/ 1287932 h 6210109"/>
                <a:gd name="connsiteX12" fmla="*/ 2203718 w 3182587"/>
                <a:gd name="connsiteY12" fmla="*/ 36984 h 6210109"/>
                <a:gd name="connsiteX13" fmla="*/ 1245888 w 3182587"/>
                <a:gd name="connsiteY13" fmla="*/ 0 h 6210109"/>
                <a:gd name="connsiteX0" fmla="*/ 1245888 w 3182587"/>
                <a:gd name="connsiteY0" fmla="*/ 0 h 6210109"/>
                <a:gd name="connsiteX1" fmla="*/ 1241819 w 3182587"/>
                <a:gd name="connsiteY1" fmla="*/ 1400938 h 6210109"/>
                <a:gd name="connsiteX2" fmla="*/ 183221 w 3182587"/>
                <a:gd name="connsiteY2" fmla="*/ 1389064 h 6210109"/>
                <a:gd name="connsiteX3" fmla="*/ 0 w 3182587"/>
                <a:gd name="connsiteY3" fmla="*/ 3953798 h 6210109"/>
                <a:gd name="connsiteX4" fmla="*/ 1229821 w 3182587"/>
                <a:gd name="connsiteY4" fmla="*/ 6097441 h 6210109"/>
                <a:gd name="connsiteX5" fmla="*/ 1571182 w 3182587"/>
                <a:gd name="connsiteY5" fmla="*/ 5932700 h 6210109"/>
                <a:gd name="connsiteX6" fmla="*/ 1643048 w 3182587"/>
                <a:gd name="connsiteY6" fmla="*/ 6024179 h 6210109"/>
                <a:gd name="connsiteX7" fmla="*/ 1852552 w 3182587"/>
                <a:gd name="connsiteY7" fmla="*/ 5901351 h 6210109"/>
                <a:gd name="connsiteX8" fmla="*/ 1971304 w 3182587"/>
                <a:gd name="connsiteY8" fmla="*/ 6210109 h 6210109"/>
                <a:gd name="connsiteX9" fmla="*/ 3063834 w 3182587"/>
                <a:gd name="connsiteY9" fmla="*/ 6186359 h 6210109"/>
                <a:gd name="connsiteX10" fmla="*/ 3182587 w 3182587"/>
                <a:gd name="connsiteY10" fmla="*/ 1293725 h 6210109"/>
                <a:gd name="connsiteX11" fmla="*/ 2203232 w 3182587"/>
                <a:gd name="connsiteY11" fmla="*/ 1287932 h 6210109"/>
                <a:gd name="connsiteX12" fmla="*/ 2203718 w 3182587"/>
                <a:gd name="connsiteY12" fmla="*/ 36984 h 6210109"/>
                <a:gd name="connsiteX13" fmla="*/ 1245888 w 3182587"/>
                <a:gd name="connsiteY13" fmla="*/ 0 h 6210109"/>
                <a:gd name="connsiteX0" fmla="*/ 1245888 w 3182587"/>
                <a:gd name="connsiteY0" fmla="*/ 0 h 6210109"/>
                <a:gd name="connsiteX1" fmla="*/ 1241819 w 3182587"/>
                <a:gd name="connsiteY1" fmla="*/ 1400938 h 6210109"/>
                <a:gd name="connsiteX2" fmla="*/ 183221 w 3182587"/>
                <a:gd name="connsiteY2" fmla="*/ 1389064 h 6210109"/>
                <a:gd name="connsiteX3" fmla="*/ 0 w 3182587"/>
                <a:gd name="connsiteY3" fmla="*/ 3953798 h 6210109"/>
                <a:gd name="connsiteX4" fmla="*/ 1229821 w 3182587"/>
                <a:gd name="connsiteY4" fmla="*/ 6097441 h 6210109"/>
                <a:gd name="connsiteX5" fmla="*/ 1571182 w 3182587"/>
                <a:gd name="connsiteY5" fmla="*/ 5932700 h 6210109"/>
                <a:gd name="connsiteX6" fmla="*/ 1643048 w 3182587"/>
                <a:gd name="connsiteY6" fmla="*/ 6024179 h 6210109"/>
                <a:gd name="connsiteX7" fmla="*/ 1852552 w 3182587"/>
                <a:gd name="connsiteY7" fmla="*/ 5901351 h 6210109"/>
                <a:gd name="connsiteX8" fmla="*/ 1971304 w 3182587"/>
                <a:gd name="connsiteY8" fmla="*/ 6210109 h 6210109"/>
                <a:gd name="connsiteX9" fmla="*/ 3063834 w 3182587"/>
                <a:gd name="connsiteY9" fmla="*/ 6186359 h 6210109"/>
                <a:gd name="connsiteX10" fmla="*/ 3182587 w 3182587"/>
                <a:gd name="connsiteY10" fmla="*/ 1373118 h 6210109"/>
                <a:gd name="connsiteX11" fmla="*/ 2203232 w 3182587"/>
                <a:gd name="connsiteY11" fmla="*/ 1287932 h 6210109"/>
                <a:gd name="connsiteX12" fmla="*/ 2203718 w 3182587"/>
                <a:gd name="connsiteY12" fmla="*/ 36984 h 6210109"/>
                <a:gd name="connsiteX13" fmla="*/ 1245888 w 3182587"/>
                <a:gd name="connsiteY13" fmla="*/ 0 h 6210109"/>
                <a:gd name="connsiteX0" fmla="*/ 1245888 w 3182587"/>
                <a:gd name="connsiteY0" fmla="*/ 0 h 6210109"/>
                <a:gd name="connsiteX1" fmla="*/ 1241819 w 3182587"/>
                <a:gd name="connsiteY1" fmla="*/ 1400938 h 6210109"/>
                <a:gd name="connsiteX2" fmla="*/ 183221 w 3182587"/>
                <a:gd name="connsiteY2" fmla="*/ 1389064 h 6210109"/>
                <a:gd name="connsiteX3" fmla="*/ 0 w 3182587"/>
                <a:gd name="connsiteY3" fmla="*/ 3953798 h 6210109"/>
                <a:gd name="connsiteX4" fmla="*/ 1229821 w 3182587"/>
                <a:gd name="connsiteY4" fmla="*/ 6097441 h 6210109"/>
                <a:gd name="connsiteX5" fmla="*/ 1571182 w 3182587"/>
                <a:gd name="connsiteY5" fmla="*/ 5932700 h 6210109"/>
                <a:gd name="connsiteX6" fmla="*/ 1643048 w 3182587"/>
                <a:gd name="connsiteY6" fmla="*/ 6024179 h 6210109"/>
                <a:gd name="connsiteX7" fmla="*/ 1852552 w 3182587"/>
                <a:gd name="connsiteY7" fmla="*/ 5901351 h 6210109"/>
                <a:gd name="connsiteX8" fmla="*/ 1971304 w 3182587"/>
                <a:gd name="connsiteY8" fmla="*/ 6210109 h 6210109"/>
                <a:gd name="connsiteX9" fmla="*/ 3063834 w 3182587"/>
                <a:gd name="connsiteY9" fmla="*/ 6186359 h 6210109"/>
                <a:gd name="connsiteX10" fmla="*/ 3182587 w 3182587"/>
                <a:gd name="connsiteY10" fmla="*/ 1373118 h 6210109"/>
                <a:gd name="connsiteX11" fmla="*/ 2203232 w 3182587"/>
                <a:gd name="connsiteY11" fmla="*/ 1380558 h 6210109"/>
                <a:gd name="connsiteX12" fmla="*/ 2203718 w 3182587"/>
                <a:gd name="connsiteY12" fmla="*/ 36984 h 6210109"/>
                <a:gd name="connsiteX13" fmla="*/ 1245888 w 3182587"/>
                <a:gd name="connsiteY13" fmla="*/ 0 h 6210109"/>
                <a:gd name="connsiteX0" fmla="*/ 1245888 w 3182587"/>
                <a:gd name="connsiteY0" fmla="*/ 0 h 6196877"/>
                <a:gd name="connsiteX1" fmla="*/ 1241819 w 3182587"/>
                <a:gd name="connsiteY1" fmla="*/ 1400938 h 6196877"/>
                <a:gd name="connsiteX2" fmla="*/ 183221 w 3182587"/>
                <a:gd name="connsiteY2" fmla="*/ 1389064 h 6196877"/>
                <a:gd name="connsiteX3" fmla="*/ 0 w 3182587"/>
                <a:gd name="connsiteY3" fmla="*/ 3953798 h 6196877"/>
                <a:gd name="connsiteX4" fmla="*/ 1229821 w 3182587"/>
                <a:gd name="connsiteY4" fmla="*/ 6097441 h 6196877"/>
                <a:gd name="connsiteX5" fmla="*/ 1571182 w 3182587"/>
                <a:gd name="connsiteY5" fmla="*/ 5932700 h 6196877"/>
                <a:gd name="connsiteX6" fmla="*/ 1643048 w 3182587"/>
                <a:gd name="connsiteY6" fmla="*/ 6024179 h 6196877"/>
                <a:gd name="connsiteX7" fmla="*/ 1852552 w 3182587"/>
                <a:gd name="connsiteY7" fmla="*/ 5901351 h 6196877"/>
                <a:gd name="connsiteX8" fmla="*/ 2050696 w 3182587"/>
                <a:gd name="connsiteY8" fmla="*/ 6196877 h 6196877"/>
                <a:gd name="connsiteX9" fmla="*/ 3063834 w 3182587"/>
                <a:gd name="connsiteY9" fmla="*/ 6186359 h 6196877"/>
                <a:gd name="connsiteX10" fmla="*/ 3182587 w 3182587"/>
                <a:gd name="connsiteY10" fmla="*/ 1373118 h 6196877"/>
                <a:gd name="connsiteX11" fmla="*/ 2203232 w 3182587"/>
                <a:gd name="connsiteY11" fmla="*/ 1380558 h 6196877"/>
                <a:gd name="connsiteX12" fmla="*/ 2203718 w 3182587"/>
                <a:gd name="connsiteY12" fmla="*/ 36984 h 6196877"/>
                <a:gd name="connsiteX13" fmla="*/ 1245888 w 3182587"/>
                <a:gd name="connsiteY13" fmla="*/ 0 h 6196877"/>
                <a:gd name="connsiteX0" fmla="*/ 1245888 w 3182587"/>
                <a:gd name="connsiteY0" fmla="*/ 0 h 6196877"/>
                <a:gd name="connsiteX1" fmla="*/ 1241819 w 3182587"/>
                <a:gd name="connsiteY1" fmla="*/ 1400938 h 6196877"/>
                <a:gd name="connsiteX2" fmla="*/ 183221 w 3182587"/>
                <a:gd name="connsiteY2" fmla="*/ 1389064 h 6196877"/>
                <a:gd name="connsiteX3" fmla="*/ 0 w 3182587"/>
                <a:gd name="connsiteY3" fmla="*/ 3953798 h 6196877"/>
                <a:gd name="connsiteX4" fmla="*/ 1229821 w 3182587"/>
                <a:gd name="connsiteY4" fmla="*/ 6097441 h 6196877"/>
                <a:gd name="connsiteX5" fmla="*/ 1571182 w 3182587"/>
                <a:gd name="connsiteY5" fmla="*/ 5932700 h 6196877"/>
                <a:gd name="connsiteX6" fmla="*/ 1643048 w 3182587"/>
                <a:gd name="connsiteY6" fmla="*/ 6024179 h 6196877"/>
                <a:gd name="connsiteX7" fmla="*/ 1918711 w 3182587"/>
                <a:gd name="connsiteY7" fmla="*/ 5888120 h 6196877"/>
                <a:gd name="connsiteX8" fmla="*/ 2050696 w 3182587"/>
                <a:gd name="connsiteY8" fmla="*/ 6196877 h 6196877"/>
                <a:gd name="connsiteX9" fmla="*/ 3063834 w 3182587"/>
                <a:gd name="connsiteY9" fmla="*/ 6186359 h 6196877"/>
                <a:gd name="connsiteX10" fmla="*/ 3182587 w 3182587"/>
                <a:gd name="connsiteY10" fmla="*/ 1373118 h 6196877"/>
                <a:gd name="connsiteX11" fmla="*/ 2203232 w 3182587"/>
                <a:gd name="connsiteY11" fmla="*/ 1380558 h 6196877"/>
                <a:gd name="connsiteX12" fmla="*/ 2203718 w 3182587"/>
                <a:gd name="connsiteY12" fmla="*/ 36984 h 6196877"/>
                <a:gd name="connsiteX13" fmla="*/ 1245888 w 3182587"/>
                <a:gd name="connsiteY13" fmla="*/ 0 h 6196877"/>
                <a:gd name="connsiteX0" fmla="*/ 1219425 w 3156124"/>
                <a:gd name="connsiteY0" fmla="*/ 0 h 6196877"/>
                <a:gd name="connsiteX1" fmla="*/ 1215356 w 3156124"/>
                <a:gd name="connsiteY1" fmla="*/ 1400938 h 6196877"/>
                <a:gd name="connsiteX2" fmla="*/ 156758 w 3156124"/>
                <a:gd name="connsiteY2" fmla="*/ 1389064 h 6196877"/>
                <a:gd name="connsiteX3" fmla="*/ 0 w 3156124"/>
                <a:gd name="connsiteY3" fmla="*/ 3914102 h 6196877"/>
                <a:gd name="connsiteX4" fmla="*/ 1203358 w 3156124"/>
                <a:gd name="connsiteY4" fmla="*/ 6097441 h 6196877"/>
                <a:gd name="connsiteX5" fmla="*/ 1544719 w 3156124"/>
                <a:gd name="connsiteY5" fmla="*/ 5932700 h 6196877"/>
                <a:gd name="connsiteX6" fmla="*/ 1616585 w 3156124"/>
                <a:gd name="connsiteY6" fmla="*/ 6024179 h 6196877"/>
                <a:gd name="connsiteX7" fmla="*/ 1892248 w 3156124"/>
                <a:gd name="connsiteY7" fmla="*/ 5888120 h 6196877"/>
                <a:gd name="connsiteX8" fmla="*/ 2024233 w 3156124"/>
                <a:gd name="connsiteY8" fmla="*/ 6196877 h 6196877"/>
                <a:gd name="connsiteX9" fmla="*/ 3037371 w 3156124"/>
                <a:gd name="connsiteY9" fmla="*/ 6186359 h 6196877"/>
                <a:gd name="connsiteX10" fmla="*/ 3156124 w 3156124"/>
                <a:gd name="connsiteY10" fmla="*/ 1373118 h 6196877"/>
                <a:gd name="connsiteX11" fmla="*/ 2176769 w 3156124"/>
                <a:gd name="connsiteY11" fmla="*/ 1380558 h 6196877"/>
                <a:gd name="connsiteX12" fmla="*/ 2177255 w 3156124"/>
                <a:gd name="connsiteY12" fmla="*/ 36984 h 6196877"/>
                <a:gd name="connsiteX13" fmla="*/ 1219425 w 3156124"/>
                <a:gd name="connsiteY13"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23241 h 6196877"/>
                <a:gd name="connsiteX4" fmla="*/ 1281550 w 3234316"/>
                <a:gd name="connsiteY4" fmla="*/ 6097441 h 6196877"/>
                <a:gd name="connsiteX5" fmla="*/ 1622911 w 3234316"/>
                <a:gd name="connsiteY5" fmla="*/ 5932700 h 6196877"/>
                <a:gd name="connsiteX6" fmla="*/ 1694777 w 3234316"/>
                <a:gd name="connsiteY6" fmla="*/ 6024179 h 6196877"/>
                <a:gd name="connsiteX7" fmla="*/ 1970440 w 3234316"/>
                <a:gd name="connsiteY7" fmla="*/ 5888120 h 6196877"/>
                <a:gd name="connsiteX8" fmla="*/ 2102425 w 3234316"/>
                <a:gd name="connsiteY8" fmla="*/ 6196877 h 6196877"/>
                <a:gd name="connsiteX9" fmla="*/ 3115563 w 3234316"/>
                <a:gd name="connsiteY9" fmla="*/ 6186359 h 6196877"/>
                <a:gd name="connsiteX10" fmla="*/ 3234316 w 3234316"/>
                <a:gd name="connsiteY10" fmla="*/ 1373118 h 6196877"/>
                <a:gd name="connsiteX11" fmla="*/ 2254961 w 3234316"/>
                <a:gd name="connsiteY11" fmla="*/ 1380558 h 6196877"/>
                <a:gd name="connsiteX12" fmla="*/ 2255447 w 3234316"/>
                <a:gd name="connsiteY12" fmla="*/ 36984 h 6196877"/>
                <a:gd name="connsiteX13" fmla="*/ 1297617 w 3234316"/>
                <a:gd name="connsiteY13" fmla="*/ 0 h 6196877"/>
                <a:gd name="connsiteX0" fmla="*/ 1298693 w 3235392"/>
                <a:gd name="connsiteY0" fmla="*/ 0 h 6196877"/>
                <a:gd name="connsiteX1" fmla="*/ 1294624 w 3235392"/>
                <a:gd name="connsiteY1" fmla="*/ 1400938 h 6196877"/>
                <a:gd name="connsiteX2" fmla="*/ 236026 w 3235392"/>
                <a:gd name="connsiteY2" fmla="*/ 1389064 h 6196877"/>
                <a:gd name="connsiteX3" fmla="*/ 1076 w 3235392"/>
                <a:gd name="connsiteY3" fmla="*/ 3723241 h 6196877"/>
                <a:gd name="connsiteX4" fmla="*/ 0 w 3235392"/>
                <a:gd name="connsiteY4" fmla="*/ 3724142 h 6196877"/>
                <a:gd name="connsiteX5" fmla="*/ 1282626 w 3235392"/>
                <a:gd name="connsiteY5" fmla="*/ 6097441 h 6196877"/>
                <a:gd name="connsiteX6" fmla="*/ 1623987 w 3235392"/>
                <a:gd name="connsiteY6" fmla="*/ 5932700 h 6196877"/>
                <a:gd name="connsiteX7" fmla="*/ 1695853 w 3235392"/>
                <a:gd name="connsiteY7" fmla="*/ 6024179 h 6196877"/>
                <a:gd name="connsiteX8" fmla="*/ 1971516 w 3235392"/>
                <a:gd name="connsiteY8" fmla="*/ 5888120 h 6196877"/>
                <a:gd name="connsiteX9" fmla="*/ 2103501 w 3235392"/>
                <a:gd name="connsiteY9" fmla="*/ 6196877 h 6196877"/>
                <a:gd name="connsiteX10" fmla="*/ 3116639 w 3235392"/>
                <a:gd name="connsiteY10" fmla="*/ 6186359 h 6196877"/>
                <a:gd name="connsiteX11" fmla="*/ 3235392 w 3235392"/>
                <a:gd name="connsiteY11" fmla="*/ 1373118 h 6196877"/>
                <a:gd name="connsiteX12" fmla="*/ 2256037 w 3235392"/>
                <a:gd name="connsiteY12" fmla="*/ 1380558 h 6196877"/>
                <a:gd name="connsiteX13" fmla="*/ 2256523 w 3235392"/>
                <a:gd name="connsiteY13" fmla="*/ 36984 h 6196877"/>
                <a:gd name="connsiteX14" fmla="*/ 1298693 w 3235392"/>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23241 h 6196877"/>
                <a:gd name="connsiteX4" fmla="*/ 2421 w 3234316"/>
                <a:gd name="connsiteY4" fmla="*/ 3925502 h 6196877"/>
                <a:gd name="connsiteX5" fmla="*/ 1281550 w 3234316"/>
                <a:gd name="connsiteY5" fmla="*/ 6097441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2421 w 3234316"/>
                <a:gd name="connsiteY4" fmla="*/ 3925502 h 6196877"/>
                <a:gd name="connsiteX5" fmla="*/ 1281550 w 3234316"/>
                <a:gd name="connsiteY5" fmla="*/ 6097441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2421 w 3234316"/>
                <a:gd name="connsiteY4" fmla="*/ 3925502 h 6196877"/>
                <a:gd name="connsiteX5" fmla="*/ 1335485 w 3234316"/>
                <a:gd name="connsiteY5" fmla="*/ 6082084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51729 w 3234316"/>
                <a:gd name="connsiteY4" fmla="*/ 3915745 h 6196877"/>
                <a:gd name="connsiteX5" fmla="*/ 1335485 w 3234316"/>
                <a:gd name="connsiteY5" fmla="*/ 6082084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10237 w 3234316"/>
                <a:gd name="connsiteY4" fmla="*/ 3971069 h 6196877"/>
                <a:gd name="connsiteX5" fmla="*/ 1335485 w 3234316"/>
                <a:gd name="connsiteY5" fmla="*/ 6082084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19458 w 3234316"/>
                <a:gd name="connsiteY4" fmla="*/ 3906526 h 6196877"/>
                <a:gd name="connsiteX5" fmla="*/ 1335485 w 3234316"/>
                <a:gd name="connsiteY5" fmla="*/ 6082084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131964 w 3234316"/>
                <a:gd name="connsiteY4" fmla="*/ 3915745 h 6196877"/>
                <a:gd name="connsiteX5" fmla="*/ 1335485 w 3234316"/>
                <a:gd name="connsiteY5" fmla="*/ 6082084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131964 w 3234316"/>
                <a:gd name="connsiteY4" fmla="*/ 3915745 h 6196877"/>
                <a:gd name="connsiteX5" fmla="*/ 1335485 w 3234316"/>
                <a:gd name="connsiteY5" fmla="*/ 6082084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7617 w 3234316"/>
                <a:gd name="connsiteY0" fmla="*/ 0 h 6196877"/>
                <a:gd name="connsiteX1" fmla="*/ 1293548 w 3234316"/>
                <a:gd name="connsiteY1" fmla="*/ 1400938 h 6196877"/>
                <a:gd name="connsiteX2" fmla="*/ 234950 w 3234316"/>
                <a:gd name="connsiteY2" fmla="*/ 1389064 h 6196877"/>
                <a:gd name="connsiteX3" fmla="*/ 0 w 3234316"/>
                <a:gd name="connsiteY3" fmla="*/ 3733499 h 6196877"/>
                <a:gd name="connsiteX4" fmla="*/ 157948 w 3234316"/>
                <a:gd name="connsiteY4" fmla="*/ 3900075 h 6196877"/>
                <a:gd name="connsiteX5" fmla="*/ 1335485 w 3234316"/>
                <a:gd name="connsiteY5" fmla="*/ 6082084 h 6196877"/>
                <a:gd name="connsiteX6" fmla="*/ 1622911 w 3234316"/>
                <a:gd name="connsiteY6" fmla="*/ 5932700 h 6196877"/>
                <a:gd name="connsiteX7" fmla="*/ 1694777 w 3234316"/>
                <a:gd name="connsiteY7" fmla="*/ 6024179 h 6196877"/>
                <a:gd name="connsiteX8" fmla="*/ 1970440 w 3234316"/>
                <a:gd name="connsiteY8" fmla="*/ 5888120 h 6196877"/>
                <a:gd name="connsiteX9" fmla="*/ 2102425 w 3234316"/>
                <a:gd name="connsiteY9" fmla="*/ 6196877 h 6196877"/>
                <a:gd name="connsiteX10" fmla="*/ 3115563 w 3234316"/>
                <a:gd name="connsiteY10" fmla="*/ 6186359 h 6196877"/>
                <a:gd name="connsiteX11" fmla="*/ 3234316 w 3234316"/>
                <a:gd name="connsiteY11" fmla="*/ 1373118 h 6196877"/>
                <a:gd name="connsiteX12" fmla="*/ 2254961 w 3234316"/>
                <a:gd name="connsiteY12" fmla="*/ 1380558 h 6196877"/>
                <a:gd name="connsiteX13" fmla="*/ 2255447 w 3234316"/>
                <a:gd name="connsiteY13" fmla="*/ 36984 h 6196877"/>
                <a:gd name="connsiteX14" fmla="*/ 1297617 w 3234316"/>
                <a:gd name="connsiteY14" fmla="*/ 0 h 6196877"/>
                <a:gd name="connsiteX0" fmla="*/ 1295575 w 3232274"/>
                <a:gd name="connsiteY0" fmla="*/ 0 h 6196877"/>
                <a:gd name="connsiteX1" fmla="*/ 1291506 w 3232274"/>
                <a:gd name="connsiteY1" fmla="*/ 1400938 h 6196877"/>
                <a:gd name="connsiteX2" fmla="*/ 232908 w 3232274"/>
                <a:gd name="connsiteY2" fmla="*/ 1389064 h 6196877"/>
                <a:gd name="connsiteX3" fmla="*/ 0 w 3232274"/>
                <a:gd name="connsiteY3" fmla="*/ 3657005 h 6196877"/>
                <a:gd name="connsiteX4" fmla="*/ 155906 w 3232274"/>
                <a:gd name="connsiteY4" fmla="*/ 3900075 h 6196877"/>
                <a:gd name="connsiteX5" fmla="*/ 1333443 w 3232274"/>
                <a:gd name="connsiteY5" fmla="*/ 6082084 h 6196877"/>
                <a:gd name="connsiteX6" fmla="*/ 1620869 w 3232274"/>
                <a:gd name="connsiteY6" fmla="*/ 5932700 h 6196877"/>
                <a:gd name="connsiteX7" fmla="*/ 1692735 w 3232274"/>
                <a:gd name="connsiteY7" fmla="*/ 6024179 h 6196877"/>
                <a:gd name="connsiteX8" fmla="*/ 1968398 w 3232274"/>
                <a:gd name="connsiteY8" fmla="*/ 5888120 h 6196877"/>
                <a:gd name="connsiteX9" fmla="*/ 2100383 w 3232274"/>
                <a:gd name="connsiteY9" fmla="*/ 6196877 h 6196877"/>
                <a:gd name="connsiteX10" fmla="*/ 3113521 w 3232274"/>
                <a:gd name="connsiteY10" fmla="*/ 6186359 h 6196877"/>
                <a:gd name="connsiteX11" fmla="*/ 3232274 w 3232274"/>
                <a:gd name="connsiteY11" fmla="*/ 1373118 h 6196877"/>
                <a:gd name="connsiteX12" fmla="*/ 2252919 w 3232274"/>
                <a:gd name="connsiteY12" fmla="*/ 1380558 h 6196877"/>
                <a:gd name="connsiteX13" fmla="*/ 2253405 w 3232274"/>
                <a:gd name="connsiteY13" fmla="*/ 36984 h 6196877"/>
                <a:gd name="connsiteX14" fmla="*/ 1295575 w 3232274"/>
                <a:gd name="connsiteY14" fmla="*/ 0 h 6196877"/>
                <a:gd name="connsiteX0" fmla="*/ 1295575 w 3232274"/>
                <a:gd name="connsiteY0" fmla="*/ 0 h 6196877"/>
                <a:gd name="connsiteX1" fmla="*/ 1291506 w 3232274"/>
                <a:gd name="connsiteY1" fmla="*/ 1400938 h 6196877"/>
                <a:gd name="connsiteX2" fmla="*/ 232908 w 3232274"/>
                <a:gd name="connsiteY2" fmla="*/ 1389064 h 6196877"/>
                <a:gd name="connsiteX3" fmla="*/ 0 w 3232274"/>
                <a:gd name="connsiteY3" fmla="*/ 3657005 h 6196877"/>
                <a:gd name="connsiteX4" fmla="*/ 134586 w 3232274"/>
                <a:gd name="connsiteY4" fmla="*/ 3931285 h 6196877"/>
                <a:gd name="connsiteX5" fmla="*/ 1333443 w 3232274"/>
                <a:gd name="connsiteY5" fmla="*/ 6082084 h 6196877"/>
                <a:gd name="connsiteX6" fmla="*/ 1620869 w 3232274"/>
                <a:gd name="connsiteY6" fmla="*/ 5932700 h 6196877"/>
                <a:gd name="connsiteX7" fmla="*/ 1692735 w 3232274"/>
                <a:gd name="connsiteY7" fmla="*/ 6024179 h 6196877"/>
                <a:gd name="connsiteX8" fmla="*/ 1968398 w 3232274"/>
                <a:gd name="connsiteY8" fmla="*/ 5888120 h 6196877"/>
                <a:gd name="connsiteX9" fmla="*/ 2100383 w 3232274"/>
                <a:gd name="connsiteY9" fmla="*/ 6196877 h 6196877"/>
                <a:gd name="connsiteX10" fmla="*/ 3113521 w 3232274"/>
                <a:gd name="connsiteY10" fmla="*/ 6186359 h 6196877"/>
                <a:gd name="connsiteX11" fmla="*/ 3232274 w 3232274"/>
                <a:gd name="connsiteY11" fmla="*/ 1373118 h 6196877"/>
                <a:gd name="connsiteX12" fmla="*/ 2252919 w 3232274"/>
                <a:gd name="connsiteY12" fmla="*/ 1380558 h 6196877"/>
                <a:gd name="connsiteX13" fmla="*/ 2253405 w 3232274"/>
                <a:gd name="connsiteY13" fmla="*/ 36984 h 6196877"/>
                <a:gd name="connsiteX14" fmla="*/ 1295575 w 3232274"/>
                <a:gd name="connsiteY14" fmla="*/ 0 h 6196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32274" h="6196877">
                  <a:moveTo>
                    <a:pt x="1295575" y="0"/>
                  </a:moveTo>
                  <a:cubicBezTo>
                    <a:pt x="1294219" y="466979"/>
                    <a:pt x="1292862" y="933959"/>
                    <a:pt x="1291506" y="1400938"/>
                  </a:cubicBezTo>
                  <a:lnTo>
                    <a:pt x="232908" y="1389064"/>
                  </a:lnTo>
                  <a:lnTo>
                    <a:pt x="0" y="3657005"/>
                  </a:lnTo>
                  <a:lnTo>
                    <a:pt x="134586" y="3931285"/>
                  </a:lnTo>
                  <a:lnTo>
                    <a:pt x="1333443" y="6082084"/>
                  </a:lnTo>
                  <a:lnTo>
                    <a:pt x="1620869" y="5932700"/>
                  </a:lnTo>
                  <a:lnTo>
                    <a:pt x="1692735" y="6024179"/>
                  </a:lnTo>
                  <a:lnTo>
                    <a:pt x="1968398" y="5888120"/>
                  </a:lnTo>
                  <a:lnTo>
                    <a:pt x="2100383" y="6196877"/>
                  </a:lnTo>
                  <a:lnTo>
                    <a:pt x="3113521" y="6186359"/>
                  </a:lnTo>
                  <a:lnTo>
                    <a:pt x="3232274" y="1373118"/>
                  </a:lnTo>
                  <a:lnTo>
                    <a:pt x="2252919" y="1380558"/>
                  </a:lnTo>
                  <a:lnTo>
                    <a:pt x="2253405" y="36984"/>
                  </a:lnTo>
                  <a:lnTo>
                    <a:pt x="1295575" y="0"/>
                  </a:lnTo>
                  <a:close/>
                </a:path>
              </a:pathLst>
            </a:custGeom>
            <a:noFill/>
            <a:ln w="28575">
              <a:solidFill>
                <a:schemeClr val="tx1"/>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100" dirty="0">
                <a:solidFill>
                  <a:schemeClr val="tx1"/>
                </a:solidFill>
              </a:endParaRPr>
            </a:p>
          </p:txBody>
        </p:sp>
        <p:cxnSp>
          <p:nvCxnSpPr>
            <p:cNvPr id="63" name="直線コネクタ 62"/>
            <p:cNvCxnSpPr>
              <a:stCxn id="36" idx="2"/>
            </p:cNvCxnSpPr>
            <p:nvPr/>
          </p:nvCxnSpPr>
          <p:spPr>
            <a:xfrm>
              <a:off x="9172520" y="6588858"/>
              <a:ext cx="91830" cy="2692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rot="20426384">
              <a:off x="7804082" y="4940538"/>
              <a:ext cx="127530" cy="761901"/>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0" name="フリーフォーム 49"/>
            <p:cNvSpPr/>
            <p:nvPr/>
          </p:nvSpPr>
          <p:spPr>
            <a:xfrm>
              <a:off x="6960379" y="4257976"/>
              <a:ext cx="645130" cy="521593"/>
            </a:xfrm>
            <a:custGeom>
              <a:avLst/>
              <a:gdLst>
                <a:gd name="connsiteX0" fmla="*/ 78538 w 645129"/>
                <a:gd name="connsiteY0" fmla="*/ 0 h 482444"/>
                <a:gd name="connsiteX1" fmla="*/ 0 w 645129"/>
                <a:gd name="connsiteY1" fmla="*/ 347809 h 482444"/>
                <a:gd name="connsiteX2" fmla="*/ 617080 w 645129"/>
                <a:gd name="connsiteY2" fmla="*/ 482444 h 482444"/>
                <a:gd name="connsiteX3" fmla="*/ 645129 w 645129"/>
                <a:gd name="connsiteY3" fmla="*/ 426346 h 482444"/>
                <a:gd name="connsiteX4" fmla="*/ 504884 w 645129"/>
                <a:gd name="connsiteY4" fmla="*/ 61708 h 482444"/>
                <a:gd name="connsiteX5" fmla="*/ 78538 w 645129"/>
                <a:gd name="connsiteY5" fmla="*/ 0 h 482444"/>
                <a:gd name="connsiteX0" fmla="*/ 89302 w 645129"/>
                <a:gd name="connsiteY0" fmla="*/ 0 h 521592"/>
                <a:gd name="connsiteX1" fmla="*/ 0 w 645129"/>
                <a:gd name="connsiteY1" fmla="*/ 386957 h 521592"/>
                <a:gd name="connsiteX2" fmla="*/ 617080 w 645129"/>
                <a:gd name="connsiteY2" fmla="*/ 521592 h 521592"/>
                <a:gd name="connsiteX3" fmla="*/ 645129 w 645129"/>
                <a:gd name="connsiteY3" fmla="*/ 465494 h 521592"/>
                <a:gd name="connsiteX4" fmla="*/ 504884 w 645129"/>
                <a:gd name="connsiteY4" fmla="*/ 100856 h 521592"/>
                <a:gd name="connsiteX5" fmla="*/ 89302 w 645129"/>
                <a:gd name="connsiteY5" fmla="*/ 0 h 521592"/>
                <a:gd name="connsiteX0" fmla="*/ 89302 w 645129"/>
                <a:gd name="connsiteY0" fmla="*/ 0 h 521592"/>
                <a:gd name="connsiteX1" fmla="*/ 0 w 645129"/>
                <a:gd name="connsiteY1" fmla="*/ 386957 h 521592"/>
                <a:gd name="connsiteX2" fmla="*/ 617080 w 645129"/>
                <a:gd name="connsiteY2" fmla="*/ 521592 h 521592"/>
                <a:gd name="connsiteX3" fmla="*/ 645129 w 645129"/>
                <a:gd name="connsiteY3" fmla="*/ 465494 h 521592"/>
                <a:gd name="connsiteX4" fmla="*/ 536690 w 645129"/>
                <a:gd name="connsiteY4" fmla="*/ 69051 h 521592"/>
                <a:gd name="connsiteX5" fmla="*/ 89302 w 645129"/>
                <a:gd name="connsiteY5" fmla="*/ 0 h 52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129" h="521592">
                  <a:moveTo>
                    <a:pt x="89302" y="0"/>
                  </a:moveTo>
                  <a:lnTo>
                    <a:pt x="0" y="386957"/>
                  </a:lnTo>
                  <a:lnTo>
                    <a:pt x="617080" y="521592"/>
                  </a:lnTo>
                  <a:lnTo>
                    <a:pt x="645129" y="465494"/>
                  </a:lnTo>
                  <a:lnTo>
                    <a:pt x="536690" y="69051"/>
                  </a:lnTo>
                  <a:lnTo>
                    <a:pt x="89302" y="0"/>
                  </a:lnTo>
                  <a:close/>
                </a:path>
              </a:pathLst>
            </a:custGeom>
            <a:solidFill>
              <a:srgbClr val="FFFF00">
                <a:alpha val="5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100" dirty="0">
                <a:solidFill>
                  <a:schemeClr val="tx1"/>
                </a:solidFill>
              </a:endParaRPr>
            </a:p>
          </p:txBody>
        </p:sp>
        <p:sp>
          <p:nvSpPr>
            <p:cNvPr id="51" name="テキスト ボックス 50"/>
            <p:cNvSpPr txBox="1"/>
            <p:nvPr/>
          </p:nvSpPr>
          <p:spPr>
            <a:xfrm>
              <a:off x="6960335" y="4251148"/>
              <a:ext cx="703029" cy="524644"/>
            </a:xfrm>
            <a:prstGeom prst="rect">
              <a:avLst/>
            </a:prstGeom>
            <a:solidFill>
              <a:schemeClr val="bg1">
                <a:alpha val="50000"/>
              </a:schemeClr>
            </a:solidFill>
          </p:spPr>
          <p:txBody>
            <a:bodyPr wrap="square" lIns="36000" tIns="36000" rIns="36000" bIns="36000" rtlCol="0">
              <a:spAutoFit/>
            </a:bodyPr>
            <a:lstStyle/>
            <a:p>
              <a:r>
                <a:rPr lang="ja-JP" altLang="en-US" sz="800" dirty="0">
                  <a:latin typeface="Meiryo UI" pitchFamily="50" charset="-128"/>
                  <a:ea typeface="Meiryo UI" pitchFamily="50" charset="-128"/>
                  <a:cs typeface="Meiryo UI" pitchFamily="50" charset="-128"/>
                </a:rPr>
                <a:t>なんば</a:t>
              </a:r>
              <a:endParaRPr lang="en-US" altLang="ja-JP" sz="800" dirty="0">
                <a:latin typeface="Meiryo UI" pitchFamily="50" charset="-128"/>
                <a:ea typeface="Meiryo UI" pitchFamily="50" charset="-128"/>
                <a:cs typeface="Meiryo UI" pitchFamily="50" charset="-128"/>
              </a:endParaRPr>
            </a:p>
            <a:p>
              <a:r>
                <a:rPr lang="en-US" altLang="ja-JP" sz="800" dirty="0">
                  <a:latin typeface="Meiryo UI" pitchFamily="50" charset="-128"/>
                  <a:ea typeface="Meiryo UI" pitchFamily="50" charset="-128"/>
                  <a:cs typeface="Meiryo UI" pitchFamily="50" charset="-128"/>
                </a:rPr>
                <a:t>Hatch</a:t>
              </a:r>
            </a:p>
          </p:txBody>
        </p:sp>
        <p:sp>
          <p:nvSpPr>
            <p:cNvPr id="52" name="フリーフォーム 51"/>
            <p:cNvSpPr/>
            <p:nvPr/>
          </p:nvSpPr>
          <p:spPr>
            <a:xfrm>
              <a:off x="9632593" y="5731402"/>
              <a:ext cx="235846" cy="200376"/>
            </a:xfrm>
            <a:custGeom>
              <a:avLst/>
              <a:gdLst>
                <a:gd name="connsiteX0" fmla="*/ 78538 w 645129"/>
                <a:gd name="connsiteY0" fmla="*/ 0 h 482444"/>
                <a:gd name="connsiteX1" fmla="*/ 0 w 645129"/>
                <a:gd name="connsiteY1" fmla="*/ 347809 h 482444"/>
                <a:gd name="connsiteX2" fmla="*/ 617080 w 645129"/>
                <a:gd name="connsiteY2" fmla="*/ 482444 h 482444"/>
                <a:gd name="connsiteX3" fmla="*/ 645129 w 645129"/>
                <a:gd name="connsiteY3" fmla="*/ 426346 h 482444"/>
                <a:gd name="connsiteX4" fmla="*/ 504884 w 645129"/>
                <a:gd name="connsiteY4" fmla="*/ 61708 h 482444"/>
                <a:gd name="connsiteX5" fmla="*/ 78538 w 645129"/>
                <a:gd name="connsiteY5" fmla="*/ 0 h 482444"/>
                <a:gd name="connsiteX0" fmla="*/ 0 w 671366"/>
                <a:gd name="connsiteY0" fmla="*/ 100217 h 420736"/>
                <a:gd name="connsiteX1" fmla="*/ 26237 w 671366"/>
                <a:gd name="connsiteY1" fmla="*/ 286101 h 420736"/>
                <a:gd name="connsiteX2" fmla="*/ 643317 w 671366"/>
                <a:gd name="connsiteY2" fmla="*/ 420736 h 420736"/>
                <a:gd name="connsiteX3" fmla="*/ 671366 w 671366"/>
                <a:gd name="connsiteY3" fmla="*/ 364638 h 420736"/>
                <a:gd name="connsiteX4" fmla="*/ 531121 w 671366"/>
                <a:gd name="connsiteY4" fmla="*/ 0 h 420736"/>
                <a:gd name="connsiteX5" fmla="*/ 0 w 671366"/>
                <a:gd name="connsiteY5" fmla="*/ 100217 h 420736"/>
                <a:gd name="connsiteX0" fmla="*/ 0 w 671366"/>
                <a:gd name="connsiteY0" fmla="*/ 14492 h 335011"/>
                <a:gd name="connsiteX1" fmla="*/ 26237 w 671366"/>
                <a:gd name="connsiteY1" fmla="*/ 200376 h 335011"/>
                <a:gd name="connsiteX2" fmla="*/ 643317 w 671366"/>
                <a:gd name="connsiteY2" fmla="*/ 335011 h 335011"/>
                <a:gd name="connsiteX3" fmla="*/ 671366 w 671366"/>
                <a:gd name="connsiteY3" fmla="*/ 278913 h 335011"/>
                <a:gd name="connsiteX4" fmla="*/ 235846 w 671366"/>
                <a:gd name="connsiteY4" fmla="*/ 0 h 335011"/>
                <a:gd name="connsiteX5" fmla="*/ 0 w 671366"/>
                <a:gd name="connsiteY5" fmla="*/ 14492 h 335011"/>
                <a:gd name="connsiteX0" fmla="*/ 0 w 643317"/>
                <a:gd name="connsiteY0" fmla="*/ 14492 h 335011"/>
                <a:gd name="connsiteX1" fmla="*/ 26237 w 643317"/>
                <a:gd name="connsiteY1" fmla="*/ 200376 h 335011"/>
                <a:gd name="connsiteX2" fmla="*/ 643317 w 643317"/>
                <a:gd name="connsiteY2" fmla="*/ 335011 h 335011"/>
                <a:gd name="connsiteX3" fmla="*/ 235846 w 643317"/>
                <a:gd name="connsiteY3" fmla="*/ 0 h 335011"/>
                <a:gd name="connsiteX4" fmla="*/ 0 w 643317"/>
                <a:gd name="connsiteY4" fmla="*/ 14492 h 335011"/>
                <a:gd name="connsiteX0" fmla="*/ 0 w 235846"/>
                <a:gd name="connsiteY0" fmla="*/ 14492 h 200376"/>
                <a:gd name="connsiteX1" fmla="*/ 26237 w 235846"/>
                <a:gd name="connsiteY1" fmla="*/ 200376 h 200376"/>
                <a:gd name="connsiteX2" fmla="*/ 209929 w 235846"/>
                <a:gd name="connsiteY2" fmla="*/ 182611 h 200376"/>
                <a:gd name="connsiteX3" fmla="*/ 235846 w 235846"/>
                <a:gd name="connsiteY3" fmla="*/ 0 h 200376"/>
                <a:gd name="connsiteX4" fmla="*/ 0 w 235846"/>
                <a:gd name="connsiteY4" fmla="*/ 14492 h 200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846" h="200376">
                  <a:moveTo>
                    <a:pt x="0" y="14492"/>
                  </a:moveTo>
                  <a:lnTo>
                    <a:pt x="26237" y="200376"/>
                  </a:lnTo>
                  <a:lnTo>
                    <a:pt x="209929" y="182611"/>
                  </a:lnTo>
                  <a:lnTo>
                    <a:pt x="235846" y="0"/>
                  </a:lnTo>
                  <a:lnTo>
                    <a:pt x="0" y="14492"/>
                  </a:lnTo>
                  <a:close/>
                </a:path>
              </a:pathLst>
            </a:custGeom>
            <a:solidFill>
              <a:srgbClr val="FFFF00">
                <a:alpha val="5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100" dirty="0">
                <a:solidFill>
                  <a:schemeClr val="tx1"/>
                </a:solidFill>
              </a:endParaRPr>
            </a:p>
          </p:txBody>
        </p:sp>
        <p:sp>
          <p:nvSpPr>
            <p:cNvPr id="53" name="テキスト ボックス 52"/>
            <p:cNvSpPr txBox="1"/>
            <p:nvPr/>
          </p:nvSpPr>
          <p:spPr>
            <a:xfrm>
              <a:off x="9615672" y="5864177"/>
              <a:ext cx="973656" cy="524644"/>
            </a:xfrm>
            <a:prstGeom prst="rect">
              <a:avLst/>
            </a:prstGeom>
            <a:solidFill>
              <a:schemeClr val="bg1">
                <a:alpha val="50000"/>
              </a:schemeClr>
            </a:solidFill>
          </p:spPr>
          <p:txBody>
            <a:bodyPr wrap="square" lIns="36000" tIns="36000" rIns="36000" bIns="36000" rtlCol="0">
              <a:spAutoFit/>
            </a:bodyPr>
            <a:lstStyle/>
            <a:p>
              <a:r>
                <a:rPr lang="ja-JP" altLang="en-US" sz="800" dirty="0">
                  <a:latin typeface="Meiryo UI" pitchFamily="50" charset="-128"/>
                  <a:ea typeface="Meiryo UI" pitchFamily="50" charset="-128"/>
                  <a:cs typeface="Meiryo UI" pitchFamily="50" charset="-128"/>
                </a:rPr>
                <a:t>なんば</a:t>
              </a:r>
              <a:endParaRPr lang="en-US" altLang="ja-JP" sz="800" dirty="0">
                <a:latin typeface="Meiryo UI" pitchFamily="50" charset="-128"/>
                <a:ea typeface="Meiryo UI" pitchFamily="50" charset="-128"/>
                <a:cs typeface="Meiryo UI" pitchFamily="50" charset="-128"/>
              </a:endParaRPr>
            </a:p>
            <a:p>
              <a:r>
                <a:rPr lang="ja-JP" altLang="en-US" sz="800" dirty="0">
                  <a:latin typeface="Meiryo UI" pitchFamily="50" charset="-128"/>
                  <a:ea typeface="Meiryo UI" pitchFamily="50" charset="-128"/>
                  <a:cs typeface="Meiryo UI" pitchFamily="50" charset="-128"/>
                </a:rPr>
                <a:t>グランド花月</a:t>
              </a:r>
            </a:p>
          </p:txBody>
        </p:sp>
        <p:sp>
          <p:nvSpPr>
            <p:cNvPr id="58" name="フリーフォーム 57"/>
            <p:cNvSpPr/>
            <p:nvPr/>
          </p:nvSpPr>
          <p:spPr>
            <a:xfrm>
              <a:off x="8837067" y="4433896"/>
              <a:ext cx="121253" cy="190875"/>
            </a:xfrm>
            <a:custGeom>
              <a:avLst/>
              <a:gdLst>
                <a:gd name="connsiteX0" fmla="*/ 78538 w 645129"/>
                <a:gd name="connsiteY0" fmla="*/ 0 h 482444"/>
                <a:gd name="connsiteX1" fmla="*/ 0 w 645129"/>
                <a:gd name="connsiteY1" fmla="*/ 347809 h 482444"/>
                <a:gd name="connsiteX2" fmla="*/ 617080 w 645129"/>
                <a:gd name="connsiteY2" fmla="*/ 482444 h 482444"/>
                <a:gd name="connsiteX3" fmla="*/ 645129 w 645129"/>
                <a:gd name="connsiteY3" fmla="*/ 426346 h 482444"/>
                <a:gd name="connsiteX4" fmla="*/ 504884 w 645129"/>
                <a:gd name="connsiteY4" fmla="*/ 61708 h 482444"/>
                <a:gd name="connsiteX5" fmla="*/ 78538 w 645129"/>
                <a:gd name="connsiteY5" fmla="*/ 0 h 482444"/>
                <a:gd name="connsiteX0" fmla="*/ 13426 w 645129"/>
                <a:gd name="connsiteY0" fmla="*/ 7076 h 420736"/>
                <a:gd name="connsiteX1" fmla="*/ 0 w 645129"/>
                <a:gd name="connsiteY1" fmla="*/ 286101 h 420736"/>
                <a:gd name="connsiteX2" fmla="*/ 617080 w 645129"/>
                <a:gd name="connsiteY2" fmla="*/ 420736 h 420736"/>
                <a:gd name="connsiteX3" fmla="*/ 645129 w 645129"/>
                <a:gd name="connsiteY3" fmla="*/ 364638 h 420736"/>
                <a:gd name="connsiteX4" fmla="*/ 504884 w 645129"/>
                <a:gd name="connsiteY4" fmla="*/ 0 h 420736"/>
                <a:gd name="connsiteX5" fmla="*/ 13426 w 645129"/>
                <a:gd name="connsiteY5" fmla="*/ 7076 h 420736"/>
                <a:gd name="connsiteX0" fmla="*/ 8663 w 640366"/>
                <a:gd name="connsiteY0" fmla="*/ 7076 h 420736"/>
                <a:gd name="connsiteX1" fmla="*/ 0 w 640366"/>
                <a:gd name="connsiteY1" fmla="*/ 195613 h 420736"/>
                <a:gd name="connsiteX2" fmla="*/ 612317 w 640366"/>
                <a:gd name="connsiteY2" fmla="*/ 420736 h 420736"/>
                <a:gd name="connsiteX3" fmla="*/ 640366 w 640366"/>
                <a:gd name="connsiteY3" fmla="*/ 364638 h 420736"/>
                <a:gd name="connsiteX4" fmla="*/ 500121 w 640366"/>
                <a:gd name="connsiteY4" fmla="*/ 0 h 420736"/>
                <a:gd name="connsiteX5" fmla="*/ 8663 w 640366"/>
                <a:gd name="connsiteY5" fmla="*/ 7076 h 420736"/>
                <a:gd name="connsiteX0" fmla="*/ 8663 w 640366"/>
                <a:gd name="connsiteY0" fmla="*/ 7076 h 364638"/>
                <a:gd name="connsiteX1" fmla="*/ 0 w 640366"/>
                <a:gd name="connsiteY1" fmla="*/ 195613 h 364638"/>
                <a:gd name="connsiteX2" fmla="*/ 640366 w 640366"/>
                <a:gd name="connsiteY2" fmla="*/ 364638 h 364638"/>
                <a:gd name="connsiteX3" fmla="*/ 500121 w 640366"/>
                <a:gd name="connsiteY3" fmla="*/ 0 h 364638"/>
                <a:gd name="connsiteX4" fmla="*/ 8663 w 640366"/>
                <a:gd name="connsiteY4" fmla="*/ 7076 h 364638"/>
                <a:gd name="connsiteX0" fmla="*/ 8663 w 500121"/>
                <a:gd name="connsiteY0" fmla="*/ 7076 h 197950"/>
                <a:gd name="connsiteX1" fmla="*/ 0 w 500121"/>
                <a:gd name="connsiteY1" fmla="*/ 195613 h 197950"/>
                <a:gd name="connsiteX2" fmla="*/ 121253 w 500121"/>
                <a:gd name="connsiteY2" fmla="*/ 197950 h 197950"/>
                <a:gd name="connsiteX3" fmla="*/ 500121 w 500121"/>
                <a:gd name="connsiteY3" fmla="*/ 0 h 197950"/>
                <a:gd name="connsiteX4" fmla="*/ 8663 w 500121"/>
                <a:gd name="connsiteY4" fmla="*/ 7076 h 197950"/>
                <a:gd name="connsiteX0" fmla="*/ 8663 w 128646"/>
                <a:gd name="connsiteY0" fmla="*/ 7076 h 197950"/>
                <a:gd name="connsiteX1" fmla="*/ 0 w 128646"/>
                <a:gd name="connsiteY1" fmla="*/ 195613 h 197950"/>
                <a:gd name="connsiteX2" fmla="*/ 121253 w 128646"/>
                <a:gd name="connsiteY2" fmla="*/ 197950 h 197950"/>
                <a:gd name="connsiteX3" fmla="*/ 128646 w 128646"/>
                <a:gd name="connsiteY3" fmla="*/ 0 h 197950"/>
                <a:gd name="connsiteX4" fmla="*/ 8663 w 128646"/>
                <a:gd name="connsiteY4" fmla="*/ 7076 h 197950"/>
                <a:gd name="connsiteX0" fmla="*/ 8663 w 121253"/>
                <a:gd name="connsiteY0" fmla="*/ 0 h 190874"/>
                <a:gd name="connsiteX1" fmla="*/ 0 w 121253"/>
                <a:gd name="connsiteY1" fmla="*/ 188537 h 190874"/>
                <a:gd name="connsiteX2" fmla="*/ 121253 w 121253"/>
                <a:gd name="connsiteY2" fmla="*/ 190874 h 190874"/>
                <a:gd name="connsiteX3" fmla="*/ 114359 w 121253"/>
                <a:gd name="connsiteY3" fmla="*/ 7212 h 190874"/>
                <a:gd name="connsiteX4" fmla="*/ 8663 w 121253"/>
                <a:gd name="connsiteY4" fmla="*/ 0 h 190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53" h="190874">
                  <a:moveTo>
                    <a:pt x="8663" y="0"/>
                  </a:moveTo>
                  <a:lnTo>
                    <a:pt x="0" y="188537"/>
                  </a:lnTo>
                  <a:lnTo>
                    <a:pt x="121253" y="190874"/>
                  </a:lnTo>
                  <a:lnTo>
                    <a:pt x="114359" y="7212"/>
                  </a:lnTo>
                  <a:lnTo>
                    <a:pt x="8663" y="0"/>
                  </a:lnTo>
                  <a:close/>
                </a:path>
              </a:pathLst>
            </a:custGeom>
            <a:solidFill>
              <a:srgbClr val="FFFF00">
                <a:alpha val="5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100" dirty="0">
                <a:solidFill>
                  <a:schemeClr val="tx1"/>
                </a:solidFill>
              </a:endParaRPr>
            </a:p>
          </p:txBody>
        </p:sp>
        <p:sp>
          <p:nvSpPr>
            <p:cNvPr id="59" name="テキスト ボックス 58"/>
            <p:cNvSpPr txBox="1"/>
            <p:nvPr/>
          </p:nvSpPr>
          <p:spPr>
            <a:xfrm>
              <a:off x="8976323" y="4437115"/>
              <a:ext cx="788686" cy="322123"/>
            </a:xfrm>
            <a:prstGeom prst="rect">
              <a:avLst/>
            </a:prstGeom>
            <a:solidFill>
              <a:schemeClr val="bg1">
                <a:alpha val="50000"/>
              </a:schemeClr>
            </a:solidFill>
          </p:spPr>
          <p:txBody>
            <a:bodyPr wrap="square" lIns="36000" tIns="36000" rIns="36000" bIns="36000" rtlCol="0">
              <a:spAutoFit/>
            </a:bodyPr>
            <a:lstStyle/>
            <a:p>
              <a:r>
                <a:rPr lang="ja-JP" altLang="en-US" sz="800" dirty="0">
                  <a:latin typeface="Meiryo UI" pitchFamily="50" charset="-128"/>
                  <a:ea typeface="Meiryo UI" pitchFamily="50" charset="-128"/>
                  <a:cs typeface="Meiryo UI" pitchFamily="50" charset="-128"/>
                </a:rPr>
                <a:t>松竹座</a:t>
              </a:r>
            </a:p>
          </p:txBody>
        </p:sp>
        <p:sp>
          <p:nvSpPr>
            <p:cNvPr id="60" name="フリーフォーム 59"/>
            <p:cNvSpPr/>
            <p:nvPr/>
          </p:nvSpPr>
          <p:spPr>
            <a:xfrm>
              <a:off x="7131924" y="4156120"/>
              <a:ext cx="3337014" cy="201990"/>
            </a:xfrm>
            <a:custGeom>
              <a:avLst/>
              <a:gdLst>
                <a:gd name="connsiteX0" fmla="*/ 78538 w 645129"/>
                <a:gd name="connsiteY0" fmla="*/ 0 h 482444"/>
                <a:gd name="connsiteX1" fmla="*/ 0 w 645129"/>
                <a:gd name="connsiteY1" fmla="*/ 347809 h 482444"/>
                <a:gd name="connsiteX2" fmla="*/ 617080 w 645129"/>
                <a:gd name="connsiteY2" fmla="*/ 482444 h 482444"/>
                <a:gd name="connsiteX3" fmla="*/ 645129 w 645129"/>
                <a:gd name="connsiteY3" fmla="*/ 426346 h 482444"/>
                <a:gd name="connsiteX4" fmla="*/ 504884 w 645129"/>
                <a:gd name="connsiteY4" fmla="*/ 61708 h 482444"/>
                <a:gd name="connsiteX5" fmla="*/ 78538 w 645129"/>
                <a:gd name="connsiteY5" fmla="*/ 0 h 482444"/>
                <a:gd name="connsiteX0" fmla="*/ 78538 w 979894"/>
                <a:gd name="connsiteY0" fmla="*/ 0 h 482444"/>
                <a:gd name="connsiteX1" fmla="*/ 0 w 979894"/>
                <a:gd name="connsiteY1" fmla="*/ 347809 h 482444"/>
                <a:gd name="connsiteX2" fmla="*/ 617080 w 979894"/>
                <a:gd name="connsiteY2" fmla="*/ 482444 h 482444"/>
                <a:gd name="connsiteX3" fmla="*/ 979894 w 979894"/>
                <a:gd name="connsiteY3" fmla="*/ 405213 h 482444"/>
                <a:gd name="connsiteX4" fmla="*/ 504884 w 979894"/>
                <a:gd name="connsiteY4" fmla="*/ 61708 h 482444"/>
                <a:gd name="connsiteX5" fmla="*/ 78538 w 979894"/>
                <a:gd name="connsiteY5" fmla="*/ 0 h 482444"/>
                <a:gd name="connsiteX0" fmla="*/ 78538 w 988555"/>
                <a:gd name="connsiteY0" fmla="*/ 0 h 482444"/>
                <a:gd name="connsiteX1" fmla="*/ 0 w 988555"/>
                <a:gd name="connsiteY1" fmla="*/ 347809 h 482444"/>
                <a:gd name="connsiteX2" fmla="*/ 988555 w 988555"/>
                <a:gd name="connsiteY2" fmla="*/ 482444 h 482444"/>
                <a:gd name="connsiteX3" fmla="*/ 979894 w 988555"/>
                <a:gd name="connsiteY3" fmla="*/ 405213 h 482444"/>
                <a:gd name="connsiteX4" fmla="*/ 504884 w 988555"/>
                <a:gd name="connsiteY4" fmla="*/ 61708 h 482444"/>
                <a:gd name="connsiteX5" fmla="*/ 78538 w 988555"/>
                <a:gd name="connsiteY5" fmla="*/ 0 h 482444"/>
                <a:gd name="connsiteX0" fmla="*/ 1602538 w 2512555"/>
                <a:gd name="connsiteY0" fmla="*/ 0 h 482444"/>
                <a:gd name="connsiteX1" fmla="*/ 0 w 2512555"/>
                <a:gd name="connsiteY1" fmla="*/ 481159 h 482444"/>
                <a:gd name="connsiteX2" fmla="*/ 2512555 w 2512555"/>
                <a:gd name="connsiteY2" fmla="*/ 482444 h 482444"/>
                <a:gd name="connsiteX3" fmla="*/ 2503894 w 2512555"/>
                <a:gd name="connsiteY3" fmla="*/ 405213 h 482444"/>
                <a:gd name="connsiteX4" fmla="*/ 2028884 w 2512555"/>
                <a:gd name="connsiteY4" fmla="*/ 61708 h 482444"/>
                <a:gd name="connsiteX5" fmla="*/ 1602538 w 2512555"/>
                <a:gd name="connsiteY5" fmla="*/ 0 h 482444"/>
                <a:gd name="connsiteX0" fmla="*/ 0 w 3367467"/>
                <a:gd name="connsiteY0" fmla="*/ 305005 h 420736"/>
                <a:gd name="connsiteX1" fmla="*/ 854912 w 3367467"/>
                <a:gd name="connsiteY1" fmla="*/ 419451 h 420736"/>
                <a:gd name="connsiteX2" fmla="*/ 3367467 w 3367467"/>
                <a:gd name="connsiteY2" fmla="*/ 420736 h 420736"/>
                <a:gd name="connsiteX3" fmla="*/ 3358806 w 3367467"/>
                <a:gd name="connsiteY3" fmla="*/ 343505 h 420736"/>
                <a:gd name="connsiteX4" fmla="*/ 2883796 w 3367467"/>
                <a:gd name="connsiteY4" fmla="*/ 0 h 420736"/>
                <a:gd name="connsiteX5" fmla="*/ 0 w 3367467"/>
                <a:gd name="connsiteY5" fmla="*/ 305005 h 420736"/>
                <a:gd name="connsiteX0" fmla="*/ 0 w 3367467"/>
                <a:gd name="connsiteY0" fmla="*/ 0 h 115731"/>
                <a:gd name="connsiteX1" fmla="*/ 854912 w 3367467"/>
                <a:gd name="connsiteY1" fmla="*/ 114446 h 115731"/>
                <a:gd name="connsiteX2" fmla="*/ 3367467 w 3367467"/>
                <a:gd name="connsiteY2" fmla="*/ 115731 h 115731"/>
                <a:gd name="connsiteX3" fmla="*/ 3358806 w 3367467"/>
                <a:gd name="connsiteY3" fmla="*/ 38500 h 115731"/>
                <a:gd name="connsiteX4" fmla="*/ 769246 w 3367467"/>
                <a:gd name="connsiteY4" fmla="*/ 33132 h 115731"/>
                <a:gd name="connsiteX5" fmla="*/ 0 w 3367467"/>
                <a:gd name="connsiteY5" fmla="*/ 0 h 115731"/>
                <a:gd name="connsiteX0" fmla="*/ 0 w 3367467"/>
                <a:gd name="connsiteY0" fmla="*/ 0 h 115731"/>
                <a:gd name="connsiteX1" fmla="*/ 854912 w 3367467"/>
                <a:gd name="connsiteY1" fmla="*/ 114446 h 115731"/>
                <a:gd name="connsiteX2" fmla="*/ 3367467 w 3367467"/>
                <a:gd name="connsiteY2" fmla="*/ 115731 h 115731"/>
                <a:gd name="connsiteX3" fmla="*/ 3358806 w 3367467"/>
                <a:gd name="connsiteY3" fmla="*/ 38500 h 115731"/>
                <a:gd name="connsiteX4" fmla="*/ 1299585 w 3367467"/>
                <a:gd name="connsiteY4" fmla="*/ 39439 h 115731"/>
                <a:gd name="connsiteX5" fmla="*/ 769246 w 3367467"/>
                <a:gd name="connsiteY5" fmla="*/ 33132 h 115731"/>
                <a:gd name="connsiteX6" fmla="*/ 0 w 3367467"/>
                <a:gd name="connsiteY6" fmla="*/ 0 h 115731"/>
                <a:gd name="connsiteX0" fmla="*/ 0 w 3367467"/>
                <a:gd name="connsiteY0" fmla="*/ 66880 h 182611"/>
                <a:gd name="connsiteX1" fmla="*/ 854912 w 3367467"/>
                <a:gd name="connsiteY1" fmla="*/ 181326 h 182611"/>
                <a:gd name="connsiteX2" fmla="*/ 3367467 w 3367467"/>
                <a:gd name="connsiteY2" fmla="*/ 182611 h 182611"/>
                <a:gd name="connsiteX3" fmla="*/ 3358806 w 3367467"/>
                <a:gd name="connsiteY3" fmla="*/ 105380 h 182611"/>
                <a:gd name="connsiteX4" fmla="*/ 1299585 w 3367467"/>
                <a:gd name="connsiteY4" fmla="*/ 106319 h 182611"/>
                <a:gd name="connsiteX5" fmla="*/ 12009 w 3367467"/>
                <a:gd name="connsiteY5" fmla="*/ 0 h 182611"/>
                <a:gd name="connsiteX6" fmla="*/ 0 w 3367467"/>
                <a:gd name="connsiteY6" fmla="*/ 66880 h 182611"/>
                <a:gd name="connsiteX0" fmla="*/ 0 w 3367467"/>
                <a:gd name="connsiteY0" fmla="*/ 66880 h 182611"/>
                <a:gd name="connsiteX1" fmla="*/ 854912 w 3367467"/>
                <a:gd name="connsiteY1" fmla="*/ 181326 h 182611"/>
                <a:gd name="connsiteX2" fmla="*/ 3367467 w 3367467"/>
                <a:gd name="connsiteY2" fmla="*/ 182611 h 182611"/>
                <a:gd name="connsiteX3" fmla="*/ 3358806 w 3367467"/>
                <a:gd name="connsiteY3" fmla="*/ 105380 h 182611"/>
                <a:gd name="connsiteX4" fmla="*/ 737610 w 3367467"/>
                <a:gd name="connsiteY4" fmla="*/ 101557 h 182611"/>
                <a:gd name="connsiteX5" fmla="*/ 12009 w 3367467"/>
                <a:gd name="connsiteY5" fmla="*/ 0 h 182611"/>
                <a:gd name="connsiteX6" fmla="*/ 0 w 3367467"/>
                <a:gd name="connsiteY6" fmla="*/ 66880 h 182611"/>
                <a:gd name="connsiteX0" fmla="*/ 0 w 3367467"/>
                <a:gd name="connsiteY0" fmla="*/ 62117 h 177848"/>
                <a:gd name="connsiteX1" fmla="*/ 854912 w 3367467"/>
                <a:gd name="connsiteY1" fmla="*/ 176563 h 177848"/>
                <a:gd name="connsiteX2" fmla="*/ 3367467 w 3367467"/>
                <a:gd name="connsiteY2" fmla="*/ 177848 h 177848"/>
                <a:gd name="connsiteX3" fmla="*/ 3358806 w 3367467"/>
                <a:gd name="connsiteY3" fmla="*/ 100617 h 177848"/>
                <a:gd name="connsiteX4" fmla="*/ 737610 w 3367467"/>
                <a:gd name="connsiteY4" fmla="*/ 96794 h 177848"/>
                <a:gd name="connsiteX5" fmla="*/ 88209 w 3367467"/>
                <a:gd name="connsiteY5" fmla="*/ 0 h 177848"/>
                <a:gd name="connsiteX6" fmla="*/ 0 w 3367467"/>
                <a:gd name="connsiteY6" fmla="*/ 62117 h 177848"/>
                <a:gd name="connsiteX0" fmla="*/ 0 w 3300792"/>
                <a:gd name="connsiteY0" fmla="*/ 71642 h 177848"/>
                <a:gd name="connsiteX1" fmla="*/ 788237 w 3300792"/>
                <a:gd name="connsiteY1" fmla="*/ 176563 h 177848"/>
                <a:gd name="connsiteX2" fmla="*/ 3300792 w 3300792"/>
                <a:gd name="connsiteY2" fmla="*/ 177848 h 177848"/>
                <a:gd name="connsiteX3" fmla="*/ 3292131 w 3300792"/>
                <a:gd name="connsiteY3" fmla="*/ 100617 h 177848"/>
                <a:gd name="connsiteX4" fmla="*/ 670935 w 3300792"/>
                <a:gd name="connsiteY4" fmla="*/ 96794 h 177848"/>
                <a:gd name="connsiteX5" fmla="*/ 21534 w 3300792"/>
                <a:gd name="connsiteY5" fmla="*/ 0 h 177848"/>
                <a:gd name="connsiteX6" fmla="*/ 0 w 3300792"/>
                <a:gd name="connsiteY6" fmla="*/ 71642 h 177848"/>
                <a:gd name="connsiteX0" fmla="*/ 0 w 3300792"/>
                <a:gd name="connsiteY0" fmla="*/ 81167 h 187373"/>
                <a:gd name="connsiteX1" fmla="*/ 788237 w 3300792"/>
                <a:gd name="connsiteY1" fmla="*/ 186088 h 187373"/>
                <a:gd name="connsiteX2" fmla="*/ 3300792 w 3300792"/>
                <a:gd name="connsiteY2" fmla="*/ 187373 h 187373"/>
                <a:gd name="connsiteX3" fmla="*/ 3292131 w 3300792"/>
                <a:gd name="connsiteY3" fmla="*/ 110142 h 187373"/>
                <a:gd name="connsiteX4" fmla="*/ 670935 w 3300792"/>
                <a:gd name="connsiteY4" fmla="*/ 106319 h 187373"/>
                <a:gd name="connsiteX5" fmla="*/ 7246 w 3300792"/>
                <a:gd name="connsiteY5" fmla="*/ 0 h 187373"/>
                <a:gd name="connsiteX6" fmla="*/ 0 w 3300792"/>
                <a:gd name="connsiteY6" fmla="*/ 81167 h 187373"/>
                <a:gd name="connsiteX0" fmla="*/ 0 w 3315080"/>
                <a:gd name="connsiteY0" fmla="*/ 81167 h 187373"/>
                <a:gd name="connsiteX1" fmla="*/ 802525 w 3315080"/>
                <a:gd name="connsiteY1" fmla="*/ 186088 h 187373"/>
                <a:gd name="connsiteX2" fmla="*/ 3315080 w 3315080"/>
                <a:gd name="connsiteY2" fmla="*/ 187373 h 187373"/>
                <a:gd name="connsiteX3" fmla="*/ 3306419 w 3315080"/>
                <a:gd name="connsiteY3" fmla="*/ 110142 h 187373"/>
                <a:gd name="connsiteX4" fmla="*/ 685223 w 3315080"/>
                <a:gd name="connsiteY4" fmla="*/ 106319 h 187373"/>
                <a:gd name="connsiteX5" fmla="*/ 21534 w 3315080"/>
                <a:gd name="connsiteY5" fmla="*/ 0 h 187373"/>
                <a:gd name="connsiteX6" fmla="*/ 0 w 3315080"/>
                <a:gd name="connsiteY6" fmla="*/ 81167 h 187373"/>
                <a:gd name="connsiteX0" fmla="*/ 0 w 3337014"/>
                <a:gd name="connsiteY0" fmla="*/ 137881 h 187373"/>
                <a:gd name="connsiteX1" fmla="*/ 824459 w 3337014"/>
                <a:gd name="connsiteY1" fmla="*/ 186088 h 187373"/>
                <a:gd name="connsiteX2" fmla="*/ 3337014 w 3337014"/>
                <a:gd name="connsiteY2" fmla="*/ 187373 h 187373"/>
                <a:gd name="connsiteX3" fmla="*/ 3328353 w 3337014"/>
                <a:gd name="connsiteY3" fmla="*/ 110142 h 187373"/>
                <a:gd name="connsiteX4" fmla="*/ 707157 w 3337014"/>
                <a:gd name="connsiteY4" fmla="*/ 106319 h 187373"/>
                <a:gd name="connsiteX5" fmla="*/ 43468 w 3337014"/>
                <a:gd name="connsiteY5" fmla="*/ 0 h 187373"/>
                <a:gd name="connsiteX6" fmla="*/ 0 w 3337014"/>
                <a:gd name="connsiteY6" fmla="*/ 137881 h 187373"/>
                <a:gd name="connsiteX0" fmla="*/ 0 w 3337014"/>
                <a:gd name="connsiteY0" fmla="*/ 137881 h 201990"/>
                <a:gd name="connsiteX1" fmla="*/ 673385 w 3337014"/>
                <a:gd name="connsiteY1" fmla="*/ 201990 h 201990"/>
                <a:gd name="connsiteX2" fmla="*/ 3337014 w 3337014"/>
                <a:gd name="connsiteY2" fmla="*/ 187373 h 201990"/>
                <a:gd name="connsiteX3" fmla="*/ 3328353 w 3337014"/>
                <a:gd name="connsiteY3" fmla="*/ 110142 h 201990"/>
                <a:gd name="connsiteX4" fmla="*/ 707157 w 3337014"/>
                <a:gd name="connsiteY4" fmla="*/ 106319 h 201990"/>
                <a:gd name="connsiteX5" fmla="*/ 43468 w 3337014"/>
                <a:gd name="connsiteY5" fmla="*/ 0 h 201990"/>
                <a:gd name="connsiteX6" fmla="*/ 0 w 3337014"/>
                <a:gd name="connsiteY6" fmla="*/ 137881 h 201990"/>
                <a:gd name="connsiteX0" fmla="*/ 0 w 3337014"/>
                <a:gd name="connsiteY0" fmla="*/ 106076 h 201990"/>
                <a:gd name="connsiteX1" fmla="*/ 673385 w 3337014"/>
                <a:gd name="connsiteY1" fmla="*/ 201990 h 201990"/>
                <a:gd name="connsiteX2" fmla="*/ 3337014 w 3337014"/>
                <a:gd name="connsiteY2" fmla="*/ 187373 h 201990"/>
                <a:gd name="connsiteX3" fmla="*/ 3328353 w 3337014"/>
                <a:gd name="connsiteY3" fmla="*/ 110142 h 201990"/>
                <a:gd name="connsiteX4" fmla="*/ 707157 w 3337014"/>
                <a:gd name="connsiteY4" fmla="*/ 106319 h 201990"/>
                <a:gd name="connsiteX5" fmla="*/ 43468 w 3337014"/>
                <a:gd name="connsiteY5" fmla="*/ 0 h 201990"/>
                <a:gd name="connsiteX6" fmla="*/ 0 w 3337014"/>
                <a:gd name="connsiteY6" fmla="*/ 106076 h 201990"/>
                <a:gd name="connsiteX0" fmla="*/ 0 w 3337014"/>
                <a:gd name="connsiteY0" fmla="*/ 106076 h 201990"/>
                <a:gd name="connsiteX1" fmla="*/ 673385 w 3337014"/>
                <a:gd name="connsiteY1" fmla="*/ 201990 h 201990"/>
                <a:gd name="connsiteX2" fmla="*/ 3337014 w 3337014"/>
                <a:gd name="connsiteY2" fmla="*/ 187373 h 201990"/>
                <a:gd name="connsiteX3" fmla="*/ 3328353 w 3337014"/>
                <a:gd name="connsiteY3" fmla="*/ 110142 h 201990"/>
                <a:gd name="connsiteX4" fmla="*/ 707157 w 3337014"/>
                <a:gd name="connsiteY4" fmla="*/ 106319 h 201990"/>
                <a:gd name="connsiteX5" fmla="*/ 3711 w 3337014"/>
                <a:gd name="connsiteY5" fmla="*/ 0 h 201990"/>
                <a:gd name="connsiteX6" fmla="*/ 0 w 3337014"/>
                <a:gd name="connsiteY6" fmla="*/ 106076 h 201990"/>
                <a:gd name="connsiteX0" fmla="*/ 0 w 3337014"/>
                <a:gd name="connsiteY0" fmla="*/ 106076 h 201990"/>
                <a:gd name="connsiteX1" fmla="*/ 673385 w 3337014"/>
                <a:gd name="connsiteY1" fmla="*/ 201990 h 201990"/>
                <a:gd name="connsiteX2" fmla="*/ 3337014 w 3337014"/>
                <a:gd name="connsiteY2" fmla="*/ 187373 h 201990"/>
                <a:gd name="connsiteX3" fmla="*/ 3328353 w 3337014"/>
                <a:gd name="connsiteY3" fmla="*/ 110142 h 201990"/>
                <a:gd name="connsiteX4" fmla="*/ 707157 w 3337014"/>
                <a:gd name="connsiteY4" fmla="*/ 106319 h 201990"/>
                <a:gd name="connsiteX5" fmla="*/ 11662 w 3337014"/>
                <a:gd name="connsiteY5" fmla="*/ 0 h 201990"/>
                <a:gd name="connsiteX6" fmla="*/ 0 w 3337014"/>
                <a:gd name="connsiteY6" fmla="*/ 106076 h 20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7014" h="201990">
                  <a:moveTo>
                    <a:pt x="0" y="106076"/>
                  </a:moveTo>
                  <a:lnTo>
                    <a:pt x="673385" y="201990"/>
                  </a:lnTo>
                  <a:lnTo>
                    <a:pt x="3337014" y="187373"/>
                  </a:lnTo>
                  <a:lnTo>
                    <a:pt x="3328353" y="110142"/>
                  </a:lnTo>
                  <a:lnTo>
                    <a:pt x="707157" y="106319"/>
                  </a:lnTo>
                  <a:lnTo>
                    <a:pt x="11662" y="0"/>
                  </a:lnTo>
                  <a:lnTo>
                    <a:pt x="0" y="106076"/>
                  </a:lnTo>
                  <a:close/>
                </a:path>
              </a:pathLst>
            </a:custGeom>
            <a:solidFill>
              <a:srgbClr val="FFFF00">
                <a:alpha val="5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100" dirty="0">
                <a:solidFill>
                  <a:schemeClr val="tx1"/>
                </a:solidFill>
              </a:endParaRPr>
            </a:p>
          </p:txBody>
        </p:sp>
      </p:grpSp>
      <p:sp>
        <p:nvSpPr>
          <p:cNvPr id="64" name="スライド番号プレースホルダ 63"/>
          <p:cNvSpPr>
            <a:spLocks noGrp="1"/>
          </p:cNvSpPr>
          <p:nvPr>
            <p:ph type="sldNum" sz="quarter" idx="12"/>
          </p:nvPr>
        </p:nvSpPr>
        <p:spPr/>
        <p:txBody>
          <a:bodyPr/>
          <a:lstStyle/>
          <a:p>
            <a:fld id="{37EF5067-3AB7-4642-9103-42CBD40CC6D9}" type="slidenum">
              <a:rPr kumimoji="1" lang="ja-JP" altLang="en-US" smtClean="0"/>
              <a:pPr/>
              <a:t>33</a:t>
            </a:fld>
            <a:endParaRPr kumimoji="1" lang="ja-JP" altLang="en-US" dirty="0"/>
          </a:p>
        </p:txBody>
      </p:sp>
      <p:pic>
        <p:nvPicPr>
          <p:cNvPr id="10" name="図 9"/>
          <p:cNvPicPr>
            <a:picLocks noChangeAspect="1"/>
          </p:cNvPicPr>
          <p:nvPr/>
        </p:nvPicPr>
        <p:blipFill>
          <a:blip r:embed="rId4"/>
          <a:stretch>
            <a:fillRect/>
          </a:stretch>
        </p:blipFill>
        <p:spPr>
          <a:xfrm>
            <a:off x="1246211" y="4431933"/>
            <a:ext cx="9699577" cy="2334970"/>
          </a:xfrm>
          <a:prstGeom prst="rect">
            <a:avLst/>
          </a:prstGeom>
        </p:spPr>
      </p:pic>
    </p:spTree>
    <p:extLst>
      <p:ext uri="{BB962C8B-B14F-4D97-AF65-F5344CB8AC3E}">
        <p14:creationId xmlns:p14="http://schemas.microsoft.com/office/powerpoint/2010/main" val="2219672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mn-ea"/>
              </a:rPr>
              <a:t>４．難波周辺</a:t>
            </a:r>
            <a:endParaRPr lang="en-US" altLang="ja-JP" sz="2000" b="1" dirty="0">
              <a:solidFill>
                <a:schemeClr val="bg1"/>
              </a:solidFill>
              <a:latin typeface="+mn-ea"/>
            </a:endParaRPr>
          </a:p>
        </p:txBody>
      </p:sp>
      <p:sp>
        <p:nvSpPr>
          <p:cNvPr id="8" name="テキスト ボックス 7"/>
          <p:cNvSpPr txBox="1"/>
          <p:nvPr/>
        </p:nvSpPr>
        <p:spPr>
          <a:xfrm>
            <a:off x="1271464" y="431322"/>
            <a:ext cx="9649072" cy="6370975"/>
          </a:xfrm>
          <a:prstGeom prst="rect">
            <a:avLst/>
          </a:prstGeom>
          <a:noFill/>
          <a:ln>
            <a:noFill/>
            <a:prstDash val="sysDash"/>
          </a:ln>
        </p:spPr>
        <p:txBody>
          <a:bodyPr wrap="square" rtlCol="0">
            <a:spAutoFit/>
          </a:bodyPr>
          <a:lstStyle/>
          <a:p>
            <a:r>
              <a:rPr lang="ja-JP" altLang="en-US" sz="1400" dirty="0">
                <a:latin typeface="+mn-ea"/>
              </a:rPr>
              <a:t>○課題と取組み</a:t>
            </a:r>
            <a:endParaRPr lang="en-US" altLang="ja-JP" sz="1400" dirty="0">
              <a:latin typeface="+mn-ea"/>
            </a:endParaRPr>
          </a:p>
          <a:p>
            <a:endParaRPr lang="en-US" altLang="ja-JP" sz="1200" dirty="0"/>
          </a:p>
          <a:p>
            <a:endParaRPr lang="en-US" altLang="ja-JP" sz="1200" dirty="0"/>
          </a:p>
          <a:p>
            <a:r>
              <a:rPr lang="ja-JP" altLang="en-US" sz="1200" dirty="0"/>
              <a:t>　</a:t>
            </a:r>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r>
              <a:rPr lang="ja-JP" altLang="en-US" sz="1200" dirty="0"/>
              <a:t>　　</a:t>
            </a:r>
            <a:endParaRPr lang="en-US" altLang="ja-JP" sz="1200" dirty="0"/>
          </a:p>
        </p:txBody>
      </p:sp>
      <p:graphicFrame>
        <p:nvGraphicFramePr>
          <p:cNvPr id="5" name="表 4"/>
          <p:cNvGraphicFramePr>
            <a:graphicFrameLocks noGrp="1"/>
          </p:cNvGraphicFramePr>
          <p:nvPr>
            <p:extLst/>
          </p:nvPr>
        </p:nvGraphicFramePr>
        <p:xfrm>
          <a:off x="1143000" y="752908"/>
          <a:ext cx="9835256" cy="6090140"/>
        </p:xfrm>
        <a:graphic>
          <a:graphicData uri="http://schemas.openxmlformats.org/drawingml/2006/table">
            <a:tbl>
              <a:tblPr firstRow="1" bandRow="1">
                <a:tableStyleId>{5C22544A-7EE6-4342-B048-85BDC9FD1C3A}</a:tableStyleId>
              </a:tblPr>
              <a:tblGrid>
                <a:gridCol w="727638">
                  <a:extLst>
                    <a:ext uri="{9D8B030D-6E8A-4147-A177-3AD203B41FA5}">
                      <a16:colId xmlns="" xmlns:a16="http://schemas.microsoft.com/office/drawing/2014/main" val="20000"/>
                    </a:ext>
                  </a:extLst>
                </a:gridCol>
                <a:gridCol w="1409591">
                  <a:extLst>
                    <a:ext uri="{9D8B030D-6E8A-4147-A177-3AD203B41FA5}">
                      <a16:colId xmlns="" xmlns:a16="http://schemas.microsoft.com/office/drawing/2014/main" val="20001"/>
                    </a:ext>
                  </a:extLst>
                </a:gridCol>
                <a:gridCol w="3381828">
                  <a:extLst>
                    <a:ext uri="{9D8B030D-6E8A-4147-A177-3AD203B41FA5}">
                      <a16:colId xmlns="" xmlns:a16="http://schemas.microsoft.com/office/drawing/2014/main" val="20002"/>
                    </a:ext>
                  </a:extLst>
                </a:gridCol>
                <a:gridCol w="4316199">
                  <a:extLst>
                    <a:ext uri="{9D8B030D-6E8A-4147-A177-3AD203B41FA5}">
                      <a16:colId xmlns="" xmlns:a16="http://schemas.microsoft.com/office/drawing/2014/main" val="20003"/>
                    </a:ext>
                  </a:extLst>
                </a:gridCol>
              </a:tblGrid>
              <a:tr h="243084">
                <a:tc>
                  <a:txBody>
                    <a:bodyPr/>
                    <a:lstStyle/>
                    <a:p>
                      <a:endParaRPr kumimoji="1" lang="ja-JP" altLang="en-US" sz="12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rPr>
                        <a:t>事項</a:t>
                      </a:r>
                      <a:endParaRPr kumimoji="1" lang="ja-JP" altLang="en-US" sz="12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rPr>
                        <a:t>課題</a:t>
                      </a:r>
                      <a:endParaRPr kumimoji="1" lang="ja-JP" altLang="en-US" sz="12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rPr>
                        <a:t>取組み</a:t>
                      </a:r>
                      <a:endParaRPr kumimoji="1" lang="ja-JP" altLang="en-US" sz="12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5713687">
                <a:tc>
                  <a:txBody>
                    <a:bodyPr/>
                    <a:lstStyle/>
                    <a:p>
                      <a:r>
                        <a:rPr kumimoji="1" lang="ja-JP" altLang="en-US" sz="1200" b="0" dirty="0" smtClean="0">
                          <a:solidFill>
                            <a:schemeClr val="tx1"/>
                          </a:solidFill>
                          <a:latin typeface="ＭＳ Ｐゴシック" pitchFamily="50" charset="-128"/>
                          <a:ea typeface="ＭＳ Ｐゴシック" pitchFamily="50" charset="-128"/>
                        </a:rPr>
                        <a:t>環境改善</a:t>
                      </a:r>
                      <a:endParaRPr kumimoji="1" lang="ja-JP" altLang="en-US" sz="1200" b="0" dirty="0">
                        <a:solidFill>
                          <a:schemeClr val="tx1"/>
                        </a:solidFill>
                        <a:latin typeface="ＭＳ Ｐゴシック" pitchFamily="50" charset="-128"/>
                        <a:ea typeface="ＭＳ Ｐゴシック" pitchFamily="50"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975" indent="-180975"/>
                      <a:r>
                        <a:rPr kumimoji="1" lang="ja-JP" altLang="en-US" sz="1200" b="0" dirty="0" smtClean="0">
                          <a:solidFill>
                            <a:schemeClr val="tx1"/>
                          </a:solidFill>
                          <a:latin typeface="ＭＳ Ｐ明朝" pitchFamily="18" charset="-128"/>
                          <a:ea typeface="ＭＳ Ｐ明朝" pitchFamily="18" charset="-128"/>
                        </a:rPr>
                        <a:t>○大阪の観光拠点として、さらに楽しめるまちへの再生</a:t>
                      </a:r>
                      <a:endParaRPr kumimoji="1" lang="en-US" altLang="ja-JP" sz="1200" b="0" dirty="0" smtClean="0">
                        <a:solidFill>
                          <a:schemeClr val="tx1"/>
                        </a:solidFill>
                        <a:latin typeface="ＭＳ Ｐ明朝" pitchFamily="18" charset="-128"/>
                        <a:ea typeface="ＭＳ Ｐ明朝" pitchFamily="18"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marR="0" indent="-85725" algn="l" defTabSz="9577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mn-ea"/>
                          <a:ea typeface="+mn-ea"/>
                        </a:rPr>
                        <a:t>【</a:t>
                      </a:r>
                      <a:r>
                        <a:rPr kumimoji="1" lang="ja-JP" altLang="en-US" sz="1200" b="0" dirty="0" smtClean="0">
                          <a:solidFill>
                            <a:schemeClr val="tx1"/>
                          </a:solidFill>
                          <a:latin typeface="+mn-ea"/>
                          <a:ea typeface="+mn-ea"/>
                        </a:rPr>
                        <a:t>難波駅前</a:t>
                      </a:r>
                      <a:r>
                        <a:rPr kumimoji="1" lang="en-US" altLang="ja-JP" sz="1200" b="0" dirty="0" smtClean="0">
                          <a:solidFill>
                            <a:schemeClr val="tx1"/>
                          </a:solidFill>
                          <a:latin typeface="+mn-ea"/>
                          <a:ea typeface="+mn-ea"/>
                        </a:rPr>
                        <a:t>】</a:t>
                      </a:r>
                    </a:p>
                    <a:p>
                      <a:pPr marL="177800" indent="-177800">
                        <a:lnSpc>
                          <a:spcPts val="1600"/>
                        </a:lnSpc>
                        <a:defRPr/>
                      </a:pPr>
                      <a:r>
                        <a:rPr kumimoji="1" lang="ja-JP" altLang="en-US" sz="1200" b="0" dirty="0" smtClean="0">
                          <a:solidFill>
                            <a:schemeClr val="tx1"/>
                          </a:solidFill>
                          <a:latin typeface="ＭＳ Ｐ明朝" pitchFamily="18" charset="-128"/>
                          <a:ea typeface="ＭＳ Ｐ明朝" pitchFamily="18" charset="-128"/>
                        </a:rPr>
                        <a:t>　・</a:t>
                      </a:r>
                      <a:r>
                        <a:rPr lang="ja-JP" altLang="en-US" sz="1200" dirty="0" smtClean="0">
                          <a:solidFill>
                            <a:schemeClr val="tx1"/>
                          </a:solidFill>
                          <a:latin typeface="ＭＳ Ｐ明朝" pitchFamily="18" charset="-128"/>
                          <a:ea typeface="ＭＳ Ｐ明朝" pitchFamily="18" charset="-128"/>
                        </a:rPr>
                        <a:t>難波駅前は、自動車中心の空間となっており、</a:t>
                      </a:r>
                      <a:r>
                        <a:rPr lang="ja-JP" altLang="en-US" sz="1200" b="0" dirty="0" smtClean="0">
                          <a:solidFill>
                            <a:schemeClr val="tx1"/>
                          </a:solidFill>
                          <a:latin typeface="ＭＳ Ｐ明朝" pitchFamily="18" charset="-128"/>
                          <a:ea typeface="ＭＳ Ｐ明朝" pitchFamily="18" charset="-128"/>
                        </a:rPr>
                        <a:t>歩行者のための空間が不足している。</a:t>
                      </a:r>
                      <a:endParaRPr lang="en-US" altLang="ja-JP" sz="1200" b="0" dirty="0" smtClean="0">
                        <a:solidFill>
                          <a:schemeClr val="tx1"/>
                        </a:solidFill>
                        <a:latin typeface="ＭＳ Ｐ明朝" pitchFamily="18" charset="-128"/>
                        <a:ea typeface="ＭＳ Ｐ明朝" pitchFamily="18" charset="-128"/>
                      </a:endParaRPr>
                    </a:p>
                    <a:p>
                      <a:pPr marL="177800" indent="-177800">
                        <a:lnSpc>
                          <a:spcPts val="1600"/>
                        </a:lnSpc>
                        <a:defRPr/>
                      </a:pPr>
                      <a:r>
                        <a:rPr lang="ja-JP" altLang="en-US" sz="1200" dirty="0" smtClean="0">
                          <a:solidFill>
                            <a:schemeClr val="tx1"/>
                          </a:solidFill>
                          <a:latin typeface="ＭＳ Ｐ明朝" pitchFamily="18" charset="-128"/>
                          <a:ea typeface="ＭＳ Ｐ明朝" pitchFamily="18" charset="-128"/>
                        </a:rPr>
                        <a:t>　・関西国際空港からのミナミ地区への玄関口として風格のある</a:t>
                      </a:r>
                      <a:r>
                        <a:rPr lang="ja-JP" altLang="en-US" sz="1200" b="0" dirty="0" smtClean="0">
                          <a:solidFill>
                            <a:schemeClr val="tx1"/>
                          </a:solidFill>
                          <a:latin typeface="ＭＳ Ｐ明朝" pitchFamily="18" charset="-128"/>
                          <a:ea typeface="ＭＳ Ｐ明朝" pitchFamily="18" charset="-128"/>
                        </a:rPr>
                        <a:t>空間</a:t>
                      </a:r>
                      <a:r>
                        <a:rPr lang="ja-JP" altLang="en-US" sz="1200" dirty="0" smtClean="0">
                          <a:solidFill>
                            <a:schemeClr val="tx1"/>
                          </a:solidFill>
                          <a:latin typeface="ＭＳ Ｐ明朝" pitchFamily="18" charset="-128"/>
                          <a:ea typeface="ＭＳ Ｐ明朝" pitchFamily="18" charset="-128"/>
                        </a:rPr>
                        <a:t>にはなっていない。</a:t>
                      </a:r>
                      <a:endParaRPr kumimoji="1" lang="en-US" altLang="ja-JP" sz="1200" b="0" dirty="0" smtClean="0">
                        <a:solidFill>
                          <a:schemeClr val="tx1"/>
                        </a:solidFill>
                        <a:latin typeface="ＭＳ Ｐ明朝" pitchFamily="18" charset="-128"/>
                        <a:ea typeface="ＭＳ Ｐ明朝" pitchFamily="18" charset="-128"/>
                      </a:endParaRPr>
                    </a:p>
                    <a:p>
                      <a:pPr marL="180975" marR="0" indent="-180975" algn="l" defTabSz="9577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mn-ea"/>
                          <a:ea typeface="+mn-ea"/>
                        </a:rPr>
                        <a:t>【</a:t>
                      </a:r>
                      <a:r>
                        <a:rPr kumimoji="1" lang="ja-JP" altLang="en-US" sz="1200" b="0" dirty="0" smtClean="0">
                          <a:solidFill>
                            <a:schemeClr val="tx1"/>
                          </a:solidFill>
                          <a:latin typeface="+mn-ea"/>
                          <a:ea typeface="+mn-ea"/>
                        </a:rPr>
                        <a:t>心斎橋筋商店街</a:t>
                      </a:r>
                      <a:r>
                        <a:rPr kumimoji="1" lang="en-US" altLang="ja-JP" sz="1200" b="0" dirty="0" smtClean="0">
                          <a:solidFill>
                            <a:schemeClr val="tx1"/>
                          </a:solidFill>
                          <a:latin typeface="+mn-ea"/>
                          <a:ea typeface="+mn-ea"/>
                        </a:rPr>
                        <a:t>】</a:t>
                      </a:r>
                    </a:p>
                    <a:p>
                      <a:pPr marL="177800" indent="-177800"/>
                      <a:r>
                        <a:rPr lang="ja-JP" altLang="en-US" sz="1200" dirty="0" smtClean="0">
                          <a:solidFill>
                            <a:schemeClr val="tx1"/>
                          </a:solidFill>
                          <a:latin typeface="ＭＳ Ｐ明朝" pitchFamily="18" charset="-128"/>
                          <a:ea typeface="ＭＳ Ｐ明朝" pitchFamily="18" charset="-128"/>
                        </a:rPr>
                        <a:t>　・心斎橋筋商店街は百貨店やブランド店等が軒を連ね、全国でも有数の来訪者がある一方、近年、</a:t>
                      </a:r>
                      <a:r>
                        <a:rPr kumimoji="0" lang="ja-JP" altLang="en-US" sz="1200" dirty="0" smtClean="0">
                          <a:solidFill>
                            <a:schemeClr val="tx1"/>
                          </a:solidFill>
                          <a:latin typeface="ＭＳ Ｐ明朝" pitchFamily="18" charset="-128"/>
                          <a:ea typeface="ＭＳ Ｐ明朝" pitchFamily="18" charset="-128"/>
                        </a:rPr>
                        <a:t>風俗店・無料案内所等による環境悪化や、街のブランド力低下が懸念されていた。</a:t>
                      </a:r>
                      <a:endParaRPr kumimoji="0" lang="en-US" altLang="ja-JP" sz="1200" dirty="0" smtClean="0">
                        <a:solidFill>
                          <a:schemeClr val="tx1"/>
                        </a:solidFill>
                        <a:latin typeface="ＭＳ Ｐ明朝" pitchFamily="18" charset="-128"/>
                        <a:ea typeface="ＭＳ Ｐ明朝" pitchFamily="18" charset="-128"/>
                      </a:endParaRPr>
                    </a:p>
                    <a:p>
                      <a:pPr marL="180975" marR="0" indent="-180975" algn="l" defTabSz="9577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mn-ea"/>
                          <a:ea typeface="+mn-ea"/>
                        </a:rPr>
                        <a:t>【</a:t>
                      </a:r>
                      <a:r>
                        <a:rPr kumimoji="1" lang="ja-JP" altLang="en-US" sz="1200" b="0" dirty="0" smtClean="0">
                          <a:solidFill>
                            <a:schemeClr val="tx1"/>
                          </a:solidFill>
                          <a:latin typeface="+mn-ea"/>
                          <a:ea typeface="+mn-ea"/>
                        </a:rPr>
                        <a:t>宗右衛門町地区</a:t>
                      </a:r>
                      <a:r>
                        <a:rPr kumimoji="1" lang="en-US" altLang="ja-JP" sz="1200" b="0" dirty="0" smtClean="0">
                          <a:solidFill>
                            <a:schemeClr val="tx1"/>
                          </a:solidFill>
                          <a:latin typeface="+mn-ea"/>
                          <a:ea typeface="+mn-ea"/>
                        </a:rPr>
                        <a:t>】</a:t>
                      </a:r>
                    </a:p>
                    <a:p>
                      <a:pPr marL="180975" marR="0" indent="-180975" algn="l" defTabSz="9577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ＭＳ Ｐ明朝" pitchFamily="18" charset="-128"/>
                          <a:ea typeface="ＭＳ Ｐ明朝" pitchFamily="18" charset="-128"/>
                        </a:rPr>
                        <a:t>　・宗右衛門町は</a:t>
                      </a:r>
                      <a:r>
                        <a:rPr lang="en-US" altLang="ja-JP" sz="1200" dirty="0" smtClean="0">
                          <a:solidFill>
                            <a:schemeClr val="tx1"/>
                          </a:solidFill>
                          <a:latin typeface="ＭＳ Ｐ明朝" pitchFamily="18" charset="-128"/>
                          <a:ea typeface="ＭＳ Ｐ明朝" pitchFamily="18" charset="-128"/>
                        </a:rPr>
                        <a:t>400</a:t>
                      </a:r>
                      <a:r>
                        <a:rPr lang="ja-JP" altLang="en-US" sz="1200" dirty="0" smtClean="0">
                          <a:solidFill>
                            <a:schemeClr val="tx1"/>
                          </a:solidFill>
                          <a:latin typeface="ＭＳ Ｐ明朝" pitchFamily="18" charset="-128"/>
                          <a:ea typeface="ＭＳ Ｐ明朝" pitchFamily="18" charset="-128"/>
                        </a:rPr>
                        <a:t>年の歴史を持つ大阪を代表する歓楽街で、洗練された「食文化」「酒文化」を誇ってきた街であったが、老舗料亭の撤退や性風俗店の増加などにより、かつての街の風情などが喪失していた。</a:t>
                      </a:r>
                      <a:endParaRPr kumimoji="1" lang="en-US" altLang="ja-JP" sz="1200" b="0" dirty="0" smtClean="0">
                        <a:solidFill>
                          <a:schemeClr val="tx1"/>
                        </a:solidFill>
                        <a:latin typeface="ＭＳ Ｐ明朝" pitchFamily="18" charset="-128"/>
                        <a:ea typeface="ＭＳ Ｐ明朝" pitchFamily="18" charset="-128"/>
                      </a:endParaRPr>
                    </a:p>
                    <a:p>
                      <a:r>
                        <a:rPr kumimoji="1" lang="en-US" altLang="ja-JP" sz="1200" b="0" dirty="0" smtClean="0">
                          <a:solidFill>
                            <a:schemeClr val="tx1"/>
                          </a:solidFill>
                          <a:latin typeface="+mn-ea"/>
                          <a:ea typeface="+mn-ea"/>
                        </a:rPr>
                        <a:t>【</a:t>
                      </a:r>
                      <a:r>
                        <a:rPr kumimoji="1" lang="ja-JP" altLang="en-US" sz="1200" b="0" dirty="0" smtClean="0">
                          <a:solidFill>
                            <a:schemeClr val="tx1"/>
                          </a:solidFill>
                          <a:latin typeface="+mn-ea"/>
                          <a:ea typeface="+mn-ea"/>
                        </a:rPr>
                        <a:t>ミナミの繁華街</a:t>
                      </a:r>
                      <a:r>
                        <a:rPr kumimoji="1" lang="en-US" altLang="ja-JP" sz="1200" b="0" dirty="0" smtClean="0">
                          <a:solidFill>
                            <a:schemeClr val="tx1"/>
                          </a:solidFill>
                          <a:latin typeface="+mn-ea"/>
                          <a:ea typeface="+mn-ea"/>
                        </a:rPr>
                        <a:t>】</a:t>
                      </a:r>
                    </a:p>
                    <a:p>
                      <a:pPr marL="177800" indent="-177800"/>
                      <a:r>
                        <a:rPr kumimoji="1" lang="ja-JP" altLang="en-US" sz="1200" b="0" dirty="0" smtClean="0">
                          <a:solidFill>
                            <a:schemeClr val="tx1"/>
                          </a:solidFill>
                          <a:latin typeface="ＭＳ Ｐ明朝" pitchFamily="18" charset="-128"/>
                          <a:ea typeface="ＭＳ Ｐ明朝" pitchFamily="18" charset="-128"/>
                        </a:rPr>
                        <a:t>　・</a:t>
                      </a:r>
                      <a:r>
                        <a:rPr lang="ja-JP" altLang="en-US" sz="1200" dirty="0" smtClean="0">
                          <a:solidFill>
                            <a:schemeClr val="tx1"/>
                          </a:solidFill>
                          <a:latin typeface="ＭＳ Ｐ明朝" pitchFamily="18" charset="-128"/>
                          <a:ea typeface="ＭＳ Ｐ明朝" pitchFamily="18" charset="-128"/>
                        </a:rPr>
                        <a:t>近年、ミナミなど市内の繁華街において、酒類提供飲食店等の客引き行為等悪質化が進み、繁華街を訪れる市民や観光客等に不安や不愉快な思いをさせるなど、大きな問題となっており、地域からは悪質な客引き行為の規制・取り締まりの強化に向けた声があがっている。</a:t>
                      </a:r>
                      <a:endParaRPr lang="en-US" altLang="ja-JP" sz="1200" dirty="0" smtClean="0">
                        <a:solidFill>
                          <a:schemeClr val="tx1"/>
                        </a:solidFill>
                        <a:latin typeface="ＭＳ Ｐ明朝" pitchFamily="18" charset="-128"/>
                        <a:ea typeface="ＭＳ Ｐ明朝" pitchFamily="18" charset="-128"/>
                      </a:endParaRPr>
                    </a:p>
                    <a:p>
                      <a:pPr marL="177800" indent="-177800"/>
                      <a:r>
                        <a:rPr kumimoji="1" lang="ja-JP" altLang="en-US" sz="1200" b="0" dirty="0" smtClean="0">
                          <a:solidFill>
                            <a:schemeClr val="tx1"/>
                          </a:solidFill>
                          <a:latin typeface="ＭＳ Ｐ明朝" pitchFamily="18" charset="-128"/>
                          <a:ea typeface="ＭＳ Ｐ明朝" pitchFamily="18" charset="-128"/>
                        </a:rPr>
                        <a:t>　・観光バスの急増による日本橋の乗降スペースでの</a:t>
                      </a:r>
                      <a:r>
                        <a:rPr kumimoji="1" lang="en-US" altLang="ja-JP" sz="1200" b="0" dirty="0" smtClean="0">
                          <a:solidFill>
                            <a:schemeClr val="tx1"/>
                          </a:solidFill>
                          <a:latin typeface="ＭＳ Ｐ明朝" pitchFamily="18" charset="-128"/>
                          <a:ea typeface="ＭＳ Ｐ明朝" pitchFamily="18" charset="-128"/>
                        </a:rPr>
                        <a:t>2</a:t>
                      </a:r>
                      <a:r>
                        <a:rPr kumimoji="1" lang="ja-JP" altLang="en-US" sz="1200" b="0" dirty="0" smtClean="0">
                          <a:solidFill>
                            <a:schemeClr val="tx1"/>
                          </a:solidFill>
                          <a:latin typeface="ＭＳ Ｐ明朝" pitchFamily="18" charset="-128"/>
                          <a:ea typeface="ＭＳ Ｐ明朝" pitchFamily="18" charset="-128"/>
                        </a:rPr>
                        <a:t>重</a:t>
                      </a:r>
                      <a:r>
                        <a:rPr kumimoji="1" lang="en-US" altLang="ja-JP" sz="1200" b="0" dirty="0" smtClean="0">
                          <a:solidFill>
                            <a:schemeClr val="tx1"/>
                          </a:solidFill>
                          <a:latin typeface="ＭＳ Ｐ明朝" pitchFamily="18" charset="-128"/>
                          <a:ea typeface="ＭＳ Ｐ明朝" pitchFamily="18" charset="-128"/>
                        </a:rPr>
                        <a:t>3</a:t>
                      </a:r>
                      <a:r>
                        <a:rPr kumimoji="1" lang="ja-JP" altLang="en-US" sz="1200" b="0" dirty="0" smtClean="0">
                          <a:solidFill>
                            <a:schemeClr val="tx1"/>
                          </a:solidFill>
                          <a:latin typeface="ＭＳ Ｐ明朝" pitchFamily="18" charset="-128"/>
                          <a:ea typeface="ＭＳ Ｐ明朝" pitchFamily="18" charset="-128"/>
                        </a:rPr>
                        <a:t>重駐車や歩道上</a:t>
                      </a:r>
                      <a:r>
                        <a:rPr kumimoji="1" lang="ja-JP" altLang="en-US" sz="1200" b="0" strike="noStrike" dirty="0" smtClean="0">
                          <a:solidFill>
                            <a:schemeClr val="tx1"/>
                          </a:solidFill>
                          <a:latin typeface="ＭＳ Ｐ明朝" pitchFamily="18" charset="-128"/>
                          <a:ea typeface="ＭＳ Ｐ明朝" pitchFamily="18" charset="-128"/>
                        </a:rPr>
                        <a:t>に滞留する</a:t>
                      </a:r>
                      <a:r>
                        <a:rPr kumimoji="1" lang="ja-JP" altLang="en-US" sz="1200" b="0" dirty="0" smtClean="0">
                          <a:solidFill>
                            <a:schemeClr val="tx1"/>
                          </a:solidFill>
                          <a:latin typeface="ＭＳ Ｐ明朝" pitchFamily="18" charset="-128"/>
                          <a:ea typeface="ＭＳ Ｐ明朝" pitchFamily="18" charset="-128"/>
                        </a:rPr>
                        <a:t>観光客</a:t>
                      </a:r>
                      <a:r>
                        <a:rPr kumimoji="1" lang="ja-JP" altLang="en-US" sz="1200" b="0" strike="noStrike" dirty="0" smtClean="0">
                          <a:solidFill>
                            <a:schemeClr val="tx1"/>
                          </a:solidFill>
                          <a:latin typeface="ＭＳ Ｐ明朝" pitchFamily="18" charset="-128"/>
                          <a:ea typeface="ＭＳ Ｐ明朝" pitchFamily="18" charset="-128"/>
                        </a:rPr>
                        <a:t>と歩行者及び自転車の輻輳</a:t>
                      </a:r>
                      <a:r>
                        <a:rPr kumimoji="1" lang="ja-JP" altLang="en-US" sz="1200" b="0" dirty="0" smtClean="0">
                          <a:solidFill>
                            <a:schemeClr val="tx1"/>
                          </a:solidFill>
                          <a:latin typeface="ＭＳ Ｐ明朝" pitchFamily="18" charset="-128"/>
                          <a:ea typeface="ＭＳ Ｐ明朝" pitchFamily="18" charset="-128"/>
                        </a:rPr>
                        <a:t>などが問題となっている。</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marR="0" indent="-85725" algn="l" defTabSz="9577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n-ea"/>
                          <a:ea typeface="+mn-ea"/>
                        </a:rPr>
                        <a:t>①なんば駅周辺における空間再編推進（歩行者中心の広場へ）</a:t>
                      </a:r>
                      <a:endParaRPr kumimoji="1" lang="en-US" altLang="ja-JP" sz="1200" b="0" dirty="0" smtClean="0">
                        <a:solidFill>
                          <a:schemeClr val="tx1"/>
                        </a:solidFill>
                        <a:latin typeface="+mn-ea"/>
                        <a:ea typeface="+mn-ea"/>
                      </a:endParaRPr>
                    </a:p>
                    <a:p>
                      <a:pPr marL="177800" indent="-177800">
                        <a:lnSpc>
                          <a:spcPts val="1700"/>
                        </a:lnSpc>
                      </a:pPr>
                      <a:r>
                        <a:rPr lang="ja-JP" altLang="en-US" sz="1200" dirty="0" smtClean="0">
                          <a:solidFill>
                            <a:schemeClr val="tx1"/>
                          </a:solidFill>
                          <a:latin typeface="ＭＳ Ｐ明朝" pitchFamily="18" charset="-128"/>
                          <a:ea typeface="ＭＳ Ｐ明朝" pitchFamily="18" charset="-128"/>
                        </a:rPr>
                        <a:t>　・地元を中心に大商が事務局となり、官民合同の 「なんば駅前広場空間利用検討会」を設置（</a:t>
                      </a:r>
                      <a:r>
                        <a:rPr lang="en-US" altLang="ja-JP" sz="1200" dirty="0" smtClean="0">
                          <a:solidFill>
                            <a:schemeClr val="tx1"/>
                          </a:solidFill>
                          <a:latin typeface="ＭＳ Ｐ明朝" pitchFamily="18" charset="-128"/>
                          <a:ea typeface="ＭＳ Ｐ明朝" pitchFamily="18" charset="-128"/>
                        </a:rPr>
                        <a:t>2015</a:t>
                      </a:r>
                      <a:r>
                        <a:rPr lang="ja-JP" altLang="en-US" sz="1200" dirty="0" smtClean="0">
                          <a:solidFill>
                            <a:schemeClr val="tx1"/>
                          </a:solidFill>
                          <a:latin typeface="ＭＳ Ｐ明朝" pitchFamily="18" charset="-128"/>
                          <a:ea typeface="ＭＳ Ｐ明朝" pitchFamily="18" charset="-128"/>
                        </a:rPr>
                        <a:t>年）</a:t>
                      </a:r>
                      <a:endParaRPr lang="en-US" altLang="ja-JP" sz="1200" dirty="0" smtClean="0">
                        <a:solidFill>
                          <a:schemeClr val="tx1"/>
                        </a:solidFill>
                        <a:latin typeface="ＭＳ Ｐ明朝" pitchFamily="18" charset="-128"/>
                        <a:ea typeface="ＭＳ Ｐ明朝" pitchFamily="18" charset="-128"/>
                      </a:endParaRPr>
                    </a:p>
                    <a:p>
                      <a:pPr marL="177800" indent="-177800">
                        <a:lnSpc>
                          <a:spcPts val="1700"/>
                        </a:lnSpc>
                      </a:pPr>
                      <a:r>
                        <a:rPr lang="ja-JP" altLang="en-US" sz="1200" dirty="0" smtClean="0">
                          <a:solidFill>
                            <a:schemeClr val="tx1"/>
                          </a:solidFill>
                          <a:latin typeface="ＭＳ Ｐ明朝" pitchFamily="18" charset="-128"/>
                          <a:ea typeface="ＭＳ Ｐ明朝" pitchFamily="18" charset="-128"/>
                        </a:rPr>
                        <a:t>　・ 「なんば駅周辺道路空間再編社会実験」実施（</a:t>
                      </a:r>
                      <a:r>
                        <a:rPr lang="en-US" altLang="ja-JP" sz="1200" dirty="0" smtClean="0">
                          <a:solidFill>
                            <a:schemeClr val="tx1"/>
                          </a:solidFill>
                          <a:latin typeface="ＭＳ Ｐ明朝" pitchFamily="18" charset="-128"/>
                          <a:ea typeface="ＭＳ Ｐ明朝" pitchFamily="18" charset="-128"/>
                        </a:rPr>
                        <a:t>2016</a:t>
                      </a:r>
                      <a:r>
                        <a:rPr lang="ja-JP" altLang="en-US" sz="1200" dirty="0" smtClean="0">
                          <a:solidFill>
                            <a:schemeClr val="tx1"/>
                          </a:solidFill>
                          <a:latin typeface="ＭＳ Ｐ明朝" pitchFamily="18" charset="-128"/>
                          <a:ea typeface="ＭＳ Ｐ明朝" pitchFamily="18" charset="-128"/>
                        </a:rPr>
                        <a:t>年）</a:t>
                      </a:r>
                    </a:p>
                    <a:p>
                      <a:pPr marL="177800" indent="-177800">
                        <a:lnSpc>
                          <a:spcPts val="1700"/>
                        </a:lnSpc>
                      </a:pPr>
                      <a:r>
                        <a:rPr lang="ja-JP" altLang="en-US" sz="1200" dirty="0" smtClean="0">
                          <a:solidFill>
                            <a:schemeClr val="tx1"/>
                          </a:solidFill>
                          <a:latin typeface="ＭＳ Ｐ明朝" pitchFamily="18" charset="-128"/>
                          <a:ea typeface="ＭＳ Ｐ明朝" pitchFamily="18" charset="-128"/>
                        </a:rPr>
                        <a:t>　・同検討会により「なんば駅周辺道路空間の再編に係る基本計画」策定（</a:t>
                      </a:r>
                      <a:r>
                        <a:rPr lang="en-US" altLang="ja-JP" sz="1200" dirty="0" smtClean="0">
                          <a:solidFill>
                            <a:schemeClr val="tx1"/>
                          </a:solidFill>
                          <a:latin typeface="ＭＳ Ｐ明朝" pitchFamily="18" charset="-128"/>
                          <a:ea typeface="ＭＳ Ｐ明朝" pitchFamily="18" charset="-128"/>
                        </a:rPr>
                        <a:t>2017</a:t>
                      </a:r>
                      <a:r>
                        <a:rPr lang="ja-JP" altLang="en-US" sz="1200" dirty="0" smtClean="0">
                          <a:solidFill>
                            <a:schemeClr val="tx1"/>
                          </a:solidFill>
                          <a:latin typeface="ＭＳ Ｐ明朝" pitchFamily="18" charset="-128"/>
                          <a:ea typeface="ＭＳ Ｐ明朝" pitchFamily="18" charset="-128"/>
                        </a:rPr>
                        <a:t>年）</a:t>
                      </a:r>
                      <a:endParaRPr lang="en-US" altLang="ja-JP" sz="1200" dirty="0" smtClean="0">
                        <a:solidFill>
                          <a:schemeClr val="tx1"/>
                        </a:solidFill>
                        <a:latin typeface="ＭＳ Ｐ明朝" pitchFamily="18" charset="-128"/>
                        <a:ea typeface="ＭＳ Ｐ明朝" pitchFamily="18" charset="-128"/>
                      </a:endParaRPr>
                    </a:p>
                    <a:p>
                      <a:pPr marL="177800" marR="0" lvl="0" indent="-177800" algn="l" defTabSz="914400" rtl="0" eaLnBrk="1" fontAlgn="auto" latinLnBrk="0" hangingPunct="1">
                        <a:lnSpc>
                          <a:spcPts val="1700"/>
                        </a:lnSpc>
                        <a:spcBef>
                          <a:spcPts val="0"/>
                        </a:spcBef>
                        <a:spcAft>
                          <a:spcPts val="0"/>
                        </a:spcAft>
                        <a:buClrTx/>
                        <a:buSzTx/>
                        <a:buFontTx/>
                        <a:buNone/>
                        <a:tabLst/>
                        <a:defRPr/>
                      </a:pPr>
                      <a:r>
                        <a:rPr lang="ja-JP" altLang="en-US" sz="1200" b="0" dirty="0" smtClean="0">
                          <a:solidFill>
                            <a:schemeClr val="tx1"/>
                          </a:solidFill>
                          <a:latin typeface="ＭＳ Ｐ明朝" pitchFamily="18" charset="-128"/>
                          <a:ea typeface="ＭＳ Ｐ明朝" pitchFamily="18" charset="-128"/>
                        </a:rPr>
                        <a:t>　・なんば駅周辺における空間再編推進事業の実施（</a:t>
                      </a:r>
                      <a:r>
                        <a:rPr lang="en-US" altLang="ja-JP" sz="1200" b="0" dirty="0" smtClean="0">
                          <a:solidFill>
                            <a:schemeClr val="tx1"/>
                          </a:solidFill>
                          <a:latin typeface="ＭＳ Ｐ明朝" pitchFamily="18" charset="-128"/>
                          <a:ea typeface="ＭＳ Ｐ明朝" pitchFamily="18" charset="-128"/>
                        </a:rPr>
                        <a:t>2018</a:t>
                      </a:r>
                      <a:r>
                        <a:rPr lang="ja-JP" altLang="en-US" sz="1200" b="0" dirty="0" smtClean="0">
                          <a:solidFill>
                            <a:schemeClr val="tx1"/>
                          </a:solidFill>
                          <a:latin typeface="ＭＳ Ｐ明朝" pitchFamily="18" charset="-128"/>
                          <a:ea typeface="ＭＳ Ｐ明朝" pitchFamily="18" charset="-128"/>
                        </a:rPr>
                        <a:t>年～）　</a:t>
                      </a:r>
                    </a:p>
                    <a:p>
                      <a:pPr marL="85725" marR="0" indent="-85725" algn="l" defTabSz="9577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n-ea"/>
                          <a:ea typeface="+mn-ea"/>
                        </a:rPr>
                        <a:t>②心斎橋筋商店街での「心</a:t>
                      </a:r>
                      <a:r>
                        <a:rPr kumimoji="1" lang="ja-JP" altLang="en-US" sz="1200" b="0" dirty="0" err="1" smtClean="0">
                          <a:solidFill>
                            <a:schemeClr val="tx1"/>
                          </a:solidFill>
                          <a:latin typeface="+mn-ea"/>
                          <a:ea typeface="+mn-ea"/>
                        </a:rPr>
                        <a:t>ぶら</a:t>
                      </a:r>
                      <a:r>
                        <a:rPr kumimoji="1" lang="ja-JP" altLang="en-US" sz="1200" b="0" dirty="0" smtClean="0">
                          <a:solidFill>
                            <a:schemeClr val="tx1"/>
                          </a:solidFill>
                          <a:latin typeface="+mn-ea"/>
                          <a:ea typeface="+mn-ea"/>
                        </a:rPr>
                        <a:t>」の実現</a:t>
                      </a:r>
                      <a:endParaRPr kumimoji="1" lang="en-US" altLang="ja-JP" sz="1200" b="0" dirty="0" smtClean="0">
                        <a:solidFill>
                          <a:schemeClr val="tx1"/>
                        </a:solidFill>
                        <a:latin typeface="+mn-ea"/>
                        <a:ea typeface="+mn-ea"/>
                      </a:endParaRPr>
                    </a:p>
                    <a:p>
                      <a:pPr marL="174625" marR="0" lvl="0" indent="-174625" algn="l" defTabSz="914400" rtl="0" eaLnBrk="1" fontAlgn="auto" latinLnBrk="0" hangingPunct="1">
                        <a:lnSpc>
                          <a:spcPts val="1700"/>
                        </a:lnSpc>
                        <a:spcBef>
                          <a:spcPts val="0"/>
                        </a:spcBef>
                        <a:spcAft>
                          <a:spcPts val="0"/>
                        </a:spcAft>
                        <a:buClrTx/>
                        <a:buSzTx/>
                        <a:buFontTx/>
                        <a:buNone/>
                        <a:tabLst/>
                        <a:defRPr/>
                      </a:pPr>
                      <a:r>
                        <a:rPr lang="ja-JP" altLang="en-US" sz="1200" dirty="0" smtClean="0">
                          <a:solidFill>
                            <a:schemeClr val="tx1"/>
                          </a:solidFill>
                          <a:latin typeface="ＭＳ Ｐ明朝" panose="02020600040205080304" pitchFamily="18" charset="-128"/>
                          <a:ea typeface="ＭＳ Ｐ明朝" panose="02020600040205080304" pitchFamily="18" charset="-128"/>
                        </a:rPr>
                        <a:t>　・地域のまちづくり団体により「まちづくり構想」策定（</a:t>
                      </a:r>
                      <a:r>
                        <a:rPr lang="en-US" altLang="ja-JP" sz="1200" dirty="0" smtClean="0">
                          <a:solidFill>
                            <a:schemeClr val="tx1"/>
                          </a:solidFill>
                          <a:latin typeface="ＭＳ Ｐ明朝" panose="02020600040205080304" pitchFamily="18" charset="-128"/>
                          <a:ea typeface="ＭＳ Ｐ明朝" panose="02020600040205080304" pitchFamily="18" charset="-128"/>
                        </a:rPr>
                        <a:t>2012</a:t>
                      </a:r>
                      <a:r>
                        <a:rPr lang="ja-JP" altLang="en-US" sz="1200" dirty="0" smtClean="0">
                          <a:solidFill>
                            <a:schemeClr val="tx1"/>
                          </a:solidFill>
                          <a:latin typeface="ＭＳ Ｐ明朝" panose="02020600040205080304" pitchFamily="18" charset="-128"/>
                          <a:ea typeface="ＭＳ Ｐ明朝" panose="02020600040205080304" pitchFamily="18" charset="-128"/>
                        </a:rPr>
                        <a:t>年）、これに沿い約</a:t>
                      </a:r>
                      <a:r>
                        <a:rPr lang="en-US" altLang="ja-JP" sz="1200" dirty="0" smtClean="0">
                          <a:solidFill>
                            <a:schemeClr val="tx1"/>
                          </a:solidFill>
                          <a:latin typeface="ＭＳ Ｐ明朝" panose="02020600040205080304" pitchFamily="18" charset="-128"/>
                          <a:ea typeface="ＭＳ Ｐ明朝" panose="02020600040205080304" pitchFamily="18" charset="-128"/>
                        </a:rPr>
                        <a:t>400</a:t>
                      </a:r>
                      <a:r>
                        <a:rPr lang="ja-JP" altLang="en-US" sz="1200" dirty="0" smtClean="0">
                          <a:solidFill>
                            <a:schemeClr val="tx1"/>
                          </a:solidFill>
                          <a:latin typeface="ＭＳ Ｐ明朝" panose="02020600040205080304" pitchFamily="18" charset="-128"/>
                          <a:ea typeface="ＭＳ Ｐ明朝" panose="02020600040205080304" pitchFamily="18" charset="-128"/>
                        </a:rPr>
                        <a:t>名の合意を得た「心斎橋筋景観協定」策定（</a:t>
                      </a:r>
                      <a:r>
                        <a:rPr lang="en-US" altLang="ja-JP" sz="1200" dirty="0" smtClean="0">
                          <a:solidFill>
                            <a:schemeClr val="tx1"/>
                          </a:solidFill>
                          <a:latin typeface="ＭＳ Ｐ明朝" panose="02020600040205080304" pitchFamily="18" charset="-128"/>
                          <a:ea typeface="ＭＳ Ｐ明朝" panose="02020600040205080304" pitchFamily="18" charset="-128"/>
                        </a:rPr>
                        <a:t>2013</a:t>
                      </a:r>
                      <a:r>
                        <a:rPr lang="ja-JP" altLang="en-US" sz="1200" dirty="0" smtClean="0">
                          <a:solidFill>
                            <a:schemeClr val="tx1"/>
                          </a:solidFill>
                          <a:latin typeface="ＭＳ Ｐ明朝" panose="02020600040205080304" pitchFamily="18" charset="-128"/>
                          <a:ea typeface="ＭＳ Ｐ明朝" panose="02020600040205080304" pitchFamily="18" charset="-128"/>
                        </a:rPr>
                        <a:t>年）。</a:t>
                      </a:r>
                      <a:endParaRPr kumimoji="1" lang="en-US" altLang="ja-JP" sz="800" b="0" dirty="0" smtClean="0">
                        <a:solidFill>
                          <a:schemeClr val="tx1"/>
                        </a:solidFill>
                        <a:latin typeface="+mn-ea"/>
                        <a:ea typeface="+mn-ea"/>
                      </a:endParaRPr>
                    </a:p>
                    <a:p>
                      <a:pPr marL="177800" indent="-177800">
                        <a:lnSpc>
                          <a:spcPts val="1700"/>
                        </a:lnSpc>
                      </a:pPr>
                      <a:r>
                        <a:rPr lang="ja-JP" altLang="en-US" sz="1200" dirty="0" smtClean="0">
                          <a:solidFill>
                            <a:schemeClr val="tx1"/>
                          </a:solidFill>
                          <a:latin typeface="+mn-ea"/>
                          <a:ea typeface="+mn-ea"/>
                        </a:rPr>
                        <a:t>③宗右衛門町地区の格調高く魅力あるまちなみの再生・創造</a:t>
                      </a:r>
                      <a:endParaRPr lang="en-US" altLang="ja-JP" sz="1200" dirty="0" smtClean="0">
                        <a:solidFill>
                          <a:schemeClr val="tx1"/>
                        </a:solidFill>
                        <a:latin typeface="+mn-ea"/>
                        <a:ea typeface="+mn-ea"/>
                      </a:endParaRPr>
                    </a:p>
                    <a:p>
                      <a:pPr marL="177800" indent="-177800">
                        <a:lnSpc>
                          <a:spcPts val="1700"/>
                        </a:lnSpc>
                      </a:pPr>
                      <a:r>
                        <a:rPr lang="ja-JP" altLang="en-US" sz="1200" dirty="0" smtClean="0">
                          <a:solidFill>
                            <a:schemeClr val="tx1"/>
                          </a:solidFill>
                          <a:latin typeface="ＭＳ Ｐ明朝" pitchFamily="18" charset="-128"/>
                          <a:ea typeface="ＭＳ Ｐ明朝" pitchFamily="18" charset="-128"/>
                        </a:rPr>
                        <a:t>　・地域のまちづくり団体により「まちづくり構想」策定、これに沿い、</a:t>
                      </a:r>
                      <a:r>
                        <a:rPr lang="en-US" altLang="ja-JP" sz="1200" dirty="0" smtClean="0">
                          <a:solidFill>
                            <a:schemeClr val="tx1"/>
                          </a:solidFill>
                          <a:latin typeface="ＭＳ Ｐ明朝" pitchFamily="18" charset="-128"/>
                          <a:ea typeface="ＭＳ Ｐ明朝" pitchFamily="18" charset="-128"/>
                        </a:rPr>
                        <a:t>『</a:t>
                      </a:r>
                      <a:r>
                        <a:rPr lang="ja-JP" altLang="en-US" sz="1200" dirty="0" smtClean="0">
                          <a:solidFill>
                            <a:schemeClr val="tx1"/>
                          </a:solidFill>
                          <a:latin typeface="ＭＳ Ｐ明朝" pitchFamily="18" charset="-128"/>
                          <a:ea typeface="ＭＳ Ｐ明朝" pitchFamily="18" charset="-128"/>
                        </a:rPr>
                        <a:t>風俗店等禁止のルール</a:t>
                      </a:r>
                      <a:r>
                        <a:rPr lang="en-US" altLang="ja-JP" sz="1200" dirty="0" smtClean="0">
                          <a:solidFill>
                            <a:schemeClr val="tx1"/>
                          </a:solidFill>
                          <a:latin typeface="ＭＳ Ｐ明朝" pitchFamily="18" charset="-128"/>
                          <a:ea typeface="ＭＳ Ｐ明朝" pitchFamily="18" charset="-128"/>
                        </a:rPr>
                        <a:t>(</a:t>
                      </a:r>
                      <a:r>
                        <a:rPr lang="ja-JP" altLang="en-US" sz="1200" dirty="0" smtClean="0">
                          <a:solidFill>
                            <a:schemeClr val="tx1"/>
                          </a:solidFill>
                          <a:latin typeface="ＭＳ Ｐ明朝" pitchFamily="18" charset="-128"/>
                          <a:ea typeface="ＭＳ Ｐ明朝" pitchFamily="18" charset="-128"/>
                        </a:rPr>
                        <a:t>地区計画</a:t>
                      </a:r>
                      <a:r>
                        <a:rPr lang="en-US" altLang="ja-JP" sz="1200" dirty="0" smtClean="0">
                          <a:solidFill>
                            <a:schemeClr val="tx1"/>
                          </a:solidFill>
                          <a:latin typeface="ＭＳ Ｐ明朝" pitchFamily="18" charset="-128"/>
                          <a:ea typeface="ＭＳ Ｐ明朝" pitchFamily="18" charset="-128"/>
                        </a:rPr>
                        <a:t>)』</a:t>
                      </a:r>
                      <a:r>
                        <a:rPr lang="ja-JP" altLang="en-US" sz="1200" dirty="0" smtClean="0">
                          <a:solidFill>
                            <a:schemeClr val="tx1"/>
                          </a:solidFill>
                          <a:latin typeface="ＭＳ Ｐ明朝" pitchFamily="18" charset="-128"/>
                          <a:ea typeface="ＭＳ Ｐ明朝" pitchFamily="18" charset="-128"/>
                        </a:rPr>
                        <a:t>（</a:t>
                      </a:r>
                      <a:r>
                        <a:rPr lang="en-US" altLang="ja-JP" sz="1200" dirty="0" smtClean="0">
                          <a:solidFill>
                            <a:schemeClr val="tx1"/>
                          </a:solidFill>
                          <a:latin typeface="ＭＳ Ｐ明朝" pitchFamily="18" charset="-128"/>
                          <a:ea typeface="ＭＳ Ｐ明朝" pitchFamily="18" charset="-128"/>
                        </a:rPr>
                        <a:t>2009</a:t>
                      </a:r>
                      <a:r>
                        <a:rPr lang="ja-JP" altLang="en-US" sz="1200" dirty="0" smtClean="0">
                          <a:solidFill>
                            <a:schemeClr val="tx1"/>
                          </a:solidFill>
                          <a:latin typeface="ＭＳ Ｐ明朝" pitchFamily="18" charset="-128"/>
                          <a:ea typeface="ＭＳ Ｐ明朝" pitchFamily="18" charset="-128"/>
                        </a:rPr>
                        <a:t>年）</a:t>
                      </a:r>
                      <a:r>
                        <a:rPr lang="en-US" altLang="ja-JP" sz="1200" dirty="0" smtClean="0">
                          <a:solidFill>
                            <a:schemeClr val="tx1"/>
                          </a:solidFill>
                          <a:latin typeface="ＭＳ Ｐ明朝" pitchFamily="18" charset="-128"/>
                          <a:ea typeface="ＭＳ Ｐ明朝" pitchFamily="18" charset="-128"/>
                        </a:rPr>
                        <a:t>『</a:t>
                      </a:r>
                      <a:r>
                        <a:rPr lang="ja-JP" altLang="en-US" sz="1200" dirty="0" smtClean="0">
                          <a:solidFill>
                            <a:schemeClr val="tx1"/>
                          </a:solidFill>
                          <a:latin typeface="ＭＳ Ｐ明朝" pitchFamily="18" charset="-128"/>
                          <a:ea typeface="ＭＳ Ｐ明朝" pitchFamily="18" charset="-128"/>
                        </a:rPr>
                        <a:t>電線の地中化</a:t>
                      </a:r>
                      <a:r>
                        <a:rPr lang="en-US" altLang="ja-JP" sz="1200" dirty="0" smtClean="0">
                          <a:solidFill>
                            <a:schemeClr val="tx1"/>
                          </a:solidFill>
                          <a:latin typeface="ＭＳ Ｐ明朝" pitchFamily="18" charset="-128"/>
                          <a:ea typeface="ＭＳ Ｐ明朝" pitchFamily="18" charset="-128"/>
                        </a:rPr>
                        <a:t>』『</a:t>
                      </a:r>
                      <a:r>
                        <a:rPr lang="ja-JP" altLang="en-US" sz="1200" dirty="0" smtClean="0">
                          <a:solidFill>
                            <a:schemeClr val="tx1"/>
                          </a:solidFill>
                          <a:latin typeface="ＭＳ Ｐ明朝" pitchFamily="18" charset="-128"/>
                          <a:ea typeface="ＭＳ Ｐ明朝" pitchFamily="18" charset="-128"/>
                        </a:rPr>
                        <a:t>石畳の通りの復活</a:t>
                      </a:r>
                      <a:r>
                        <a:rPr lang="en-US" altLang="ja-JP" sz="1200" dirty="0" smtClean="0">
                          <a:solidFill>
                            <a:schemeClr val="tx1"/>
                          </a:solidFill>
                          <a:latin typeface="ＭＳ Ｐ明朝" pitchFamily="18" charset="-128"/>
                          <a:ea typeface="ＭＳ Ｐ明朝" pitchFamily="18" charset="-128"/>
                        </a:rPr>
                        <a:t>』</a:t>
                      </a:r>
                      <a:r>
                        <a:rPr lang="ja-JP" altLang="en-US" sz="1200" dirty="0" smtClean="0">
                          <a:solidFill>
                            <a:schemeClr val="tx1"/>
                          </a:solidFill>
                          <a:latin typeface="ＭＳ Ｐ明朝" pitchFamily="18" charset="-128"/>
                          <a:ea typeface="ＭＳ Ｐ明朝" pitchFamily="18" charset="-128"/>
                        </a:rPr>
                        <a:t>（</a:t>
                      </a:r>
                      <a:r>
                        <a:rPr lang="en-US" altLang="ja-JP" sz="1200" dirty="0" smtClean="0">
                          <a:solidFill>
                            <a:schemeClr val="tx1"/>
                          </a:solidFill>
                          <a:latin typeface="ＭＳ Ｐ明朝" pitchFamily="18" charset="-128"/>
                          <a:ea typeface="ＭＳ Ｐ明朝" pitchFamily="18" charset="-128"/>
                        </a:rPr>
                        <a:t>2012</a:t>
                      </a:r>
                      <a:r>
                        <a:rPr lang="ja-JP" altLang="en-US" sz="1200" dirty="0" smtClean="0">
                          <a:solidFill>
                            <a:schemeClr val="tx1"/>
                          </a:solidFill>
                          <a:latin typeface="ＭＳ Ｐ明朝" pitchFamily="18" charset="-128"/>
                          <a:ea typeface="ＭＳ Ｐ明朝" pitchFamily="18" charset="-128"/>
                        </a:rPr>
                        <a:t>年度）が実現。</a:t>
                      </a:r>
                      <a:endParaRPr lang="en-US" altLang="ja-JP" sz="1200" dirty="0" smtClean="0">
                        <a:solidFill>
                          <a:schemeClr val="tx1"/>
                        </a:solidFill>
                        <a:latin typeface="ＭＳ Ｐ明朝" pitchFamily="18" charset="-128"/>
                        <a:ea typeface="ＭＳ Ｐ明朝" pitchFamily="18" charset="-128"/>
                      </a:endParaRPr>
                    </a:p>
                    <a:p>
                      <a:pPr>
                        <a:lnSpc>
                          <a:spcPts val="1700"/>
                        </a:lnSpc>
                      </a:pPr>
                      <a:r>
                        <a:rPr lang="ja-JP" altLang="en-US" sz="1200" dirty="0" smtClean="0">
                          <a:solidFill>
                            <a:schemeClr val="tx1"/>
                          </a:solidFill>
                          <a:latin typeface="+mn-ea"/>
                          <a:ea typeface="+mn-ea"/>
                        </a:rPr>
                        <a:t>④ミナミ周辺での周遊・回遊性の向上</a:t>
                      </a:r>
                      <a:endParaRPr lang="en-US" altLang="ja-JP" sz="1200" dirty="0" smtClean="0">
                        <a:solidFill>
                          <a:schemeClr val="tx1"/>
                        </a:solidFill>
                        <a:latin typeface="+mn-ea"/>
                        <a:ea typeface="+mn-ea"/>
                      </a:endParaRPr>
                    </a:p>
                    <a:p>
                      <a:pPr marL="177800" indent="-177800">
                        <a:lnSpc>
                          <a:spcPts val="1700"/>
                        </a:lnSpc>
                      </a:pPr>
                      <a:r>
                        <a:rPr lang="ja-JP" altLang="en-US" sz="1200" dirty="0" smtClean="0">
                          <a:solidFill>
                            <a:schemeClr val="tx1"/>
                          </a:solidFill>
                          <a:latin typeface="ＭＳ Ｐ明朝" pitchFamily="18" charset="-128"/>
                          <a:ea typeface="ＭＳ Ｐ明朝" pitchFamily="18" charset="-128"/>
                        </a:rPr>
                        <a:t>　・「大阪市客引き行為等の適正化に関する条例」施行（</a:t>
                      </a:r>
                      <a:r>
                        <a:rPr lang="en-US" altLang="ja-JP" sz="1200" dirty="0" smtClean="0">
                          <a:solidFill>
                            <a:schemeClr val="tx1"/>
                          </a:solidFill>
                          <a:latin typeface="ＭＳ Ｐ明朝" pitchFamily="18" charset="-128"/>
                          <a:ea typeface="ＭＳ Ｐ明朝" pitchFamily="18" charset="-128"/>
                        </a:rPr>
                        <a:t>2014</a:t>
                      </a:r>
                      <a:r>
                        <a:rPr lang="ja-JP" altLang="en-US" sz="1200" dirty="0" smtClean="0">
                          <a:solidFill>
                            <a:schemeClr val="tx1"/>
                          </a:solidFill>
                          <a:latin typeface="ＭＳ Ｐ明朝" pitchFamily="18" charset="-128"/>
                          <a:ea typeface="ＭＳ Ｐ明朝" pitchFamily="18" charset="-128"/>
                        </a:rPr>
                        <a:t>年）、店舗等への立入調査や店舗名称等の公表を実施できるよう条例改正（</a:t>
                      </a:r>
                      <a:r>
                        <a:rPr lang="en-US" altLang="ja-JP" sz="1200" dirty="0" smtClean="0">
                          <a:solidFill>
                            <a:schemeClr val="tx1"/>
                          </a:solidFill>
                          <a:latin typeface="ＭＳ Ｐ明朝" pitchFamily="18" charset="-128"/>
                          <a:ea typeface="ＭＳ Ｐ明朝" pitchFamily="18" charset="-128"/>
                        </a:rPr>
                        <a:t>2017</a:t>
                      </a:r>
                      <a:r>
                        <a:rPr lang="ja-JP" altLang="en-US" sz="1200" dirty="0" smtClean="0">
                          <a:solidFill>
                            <a:schemeClr val="tx1"/>
                          </a:solidFill>
                          <a:latin typeface="ＭＳ Ｐ明朝" pitchFamily="18" charset="-128"/>
                          <a:ea typeface="ＭＳ Ｐ明朝" pitchFamily="18" charset="-128"/>
                        </a:rPr>
                        <a:t>年）</a:t>
                      </a:r>
                      <a:endParaRPr lang="en-US" altLang="ja-JP" sz="1200" dirty="0" smtClean="0">
                        <a:solidFill>
                          <a:schemeClr val="tx1"/>
                        </a:solidFill>
                        <a:latin typeface="ＭＳ Ｐ明朝" pitchFamily="18" charset="-128"/>
                        <a:ea typeface="ＭＳ Ｐ明朝" pitchFamily="18" charset="-128"/>
                      </a:endParaRPr>
                    </a:p>
                    <a:p>
                      <a:pPr marL="177800" marR="0" indent="-177800" algn="l" defTabSz="957700" rtl="0" eaLnBrk="1" fontAlgn="auto" latinLnBrk="0" hangingPunct="1">
                        <a:lnSpc>
                          <a:spcPts val="1700"/>
                        </a:lnSpc>
                        <a:spcBef>
                          <a:spcPts val="0"/>
                        </a:spcBef>
                        <a:spcAft>
                          <a:spcPts val="0"/>
                        </a:spcAft>
                        <a:buClrTx/>
                        <a:buSzTx/>
                        <a:buFontTx/>
                        <a:buNone/>
                        <a:tabLst/>
                        <a:defRPr/>
                      </a:pPr>
                      <a:r>
                        <a:rPr lang="ja-JP" altLang="en-US" sz="1200" dirty="0" smtClean="0">
                          <a:solidFill>
                            <a:schemeClr val="tx1"/>
                          </a:solidFill>
                          <a:latin typeface="ＭＳ Ｐ明朝" pitchFamily="18" charset="-128"/>
                          <a:ea typeface="ＭＳ Ｐ明朝" pitchFamily="18" charset="-128"/>
                        </a:rPr>
                        <a:t>　・　「路上喫煙の防止に関する条例」施行、御堂筋を「路上喫煙禁止地区」に指定（</a:t>
                      </a:r>
                      <a:r>
                        <a:rPr lang="en-US" altLang="ja-JP" sz="1200" dirty="0" smtClean="0">
                          <a:solidFill>
                            <a:schemeClr val="tx1"/>
                          </a:solidFill>
                          <a:latin typeface="ＭＳ Ｐ明朝" pitchFamily="18" charset="-128"/>
                          <a:ea typeface="ＭＳ Ｐ明朝" pitchFamily="18" charset="-128"/>
                        </a:rPr>
                        <a:t>2007</a:t>
                      </a:r>
                      <a:r>
                        <a:rPr lang="ja-JP" altLang="en-US" sz="1200" dirty="0" smtClean="0">
                          <a:solidFill>
                            <a:schemeClr val="tx1"/>
                          </a:solidFill>
                          <a:latin typeface="ＭＳ Ｐ明朝" pitchFamily="18" charset="-128"/>
                          <a:ea typeface="ＭＳ Ｐ明朝" pitchFamily="18" charset="-128"/>
                        </a:rPr>
                        <a:t>年）、戎橋筋・心斎橋筋地域を路上喫煙禁止地区に追加指定（</a:t>
                      </a:r>
                      <a:r>
                        <a:rPr lang="en-US" altLang="ja-JP" sz="1200" dirty="0" smtClean="0">
                          <a:solidFill>
                            <a:schemeClr val="tx1"/>
                          </a:solidFill>
                          <a:latin typeface="ＭＳ Ｐ明朝" pitchFamily="18" charset="-128"/>
                          <a:ea typeface="ＭＳ Ｐ明朝" pitchFamily="18" charset="-128"/>
                        </a:rPr>
                        <a:t>2019</a:t>
                      </a:r>
                      <a:r>
                        <a:rPr lang="ja-JP" altLang="en-US" sz="1200" dirty="0" smtClean="0">
                          <a:solidFill>
                            <a:schemeClr val="tx1"/>
                          </a:solidFill>
                          <a:latin typeface="ＭＳ Ｐ明朝" pitchFamily="18" charset="-128"/>
                          <a:ea typeface="ＭＳ Ｐ明朝" pitchFamily="18" charset="-128"/>
                        </a:rPr>
                        <a:t>年予定）</a:t>
                      </a:r>
                      <a:endParaRPr lang="en-US" altLang="ja-JP" sz="1200" dirty="0" smtClean="0">
                        <a:solidFill>
                          <a:schemeClr val="tx1"/>
                        </a:solidFill>
                        <a:latin typeface="ＭＳ Ｐ明朝" pitchFamily="18" charset="-128"/>
                        <a:ea typeface="ＭＳ Ｐ明朝" pitchFamily="18" charset="-128"/>
                      </a:endParaRPr>
                    </a:p>
                    <a:p>
                      <a:pPr marL="177800" marR="0" indent="-177800" algn="l" defTabSz="957700" rtl="0" eaLnBrk="1" fontAlgn="auto" latinLnBrk="0" hangingPunct="1">
                        <a:lnSpc>
                          <a:spcPts val="1700"/>
                        </a:lnSpc>
                        <a:spcBef>
                          <a:spcPts val="0"/>
                        </a:spcBef>
                        <a:spcAft>
                          <a:spcPts val="0"/>
                        </a:spcAft>
                        <a:buClrTx/>
                        <a:buSzTx/>
                        <a:buFontTx/>
                        <a:buNone/>
                        <a:tabLst/>
                        <a:defRPr/>
                      </a:pPr>
                      <a:r>
                        <a:rPr lang="ja-JP" altLang="en-US" sz="1200" dirty="0" smtClean="0">
                          <a:solidFill>
                            <a:schemeClr val="tx1"/>
                          </a:solidFill>
                          <a:latin typeface="ＭＳ Ｐ明朝" pitchFamily="18" charset="-128"/>
                          <a:ea typeface="ＭＳ Ｐ明朝" pitchFamily="18" charset="-128"/>
                        </a:rPr>
                        <a:t>　・　日本橋観光バス乗降スペースへの誘導員の配置（</a:t>
                      </a:r>
                      <a:r>
                        <a:rPr lang="en-US" altLang="ja-JP" sz="1200" dirty="0" smtClean="0">
                          <a:solidFill>
                            <a:schemeClr val="tx1"/>
                          </a:solidFill>
                          <a:latin typeface="ＭＳ Ｐ明朝" pitchFamily="18" charset="-128"/>
                          <a:ea typeface="ＭＳ Ｐ明朝" pitchFamily="18" charset="-128"/>
                        </a:rPr>
                        <a:t>2015</a:t>
                      </a:r>
                      <a:r>
                        <a:rPr lang="ja-JP" altLang="en-US" sz="1200" dirty="0" smtClean="0">
                          <a:solidFill>
                            <a:schemeClr val="tx1"/>
                          </a:solidFill>
                          <a:latin typeface="ＭＳ Ｐ明朝" pitchFamily="18" charset="-128"/>
                          <a:ea typeface="ＭＳ Ｐ明朝" pitchFamily="18" charset="-128"/>
                        </a:rPr>
                        <a:t>年～）、歩道拡幅（</a:t>
                      </a:r>
                      <a:r>
                        <a:rPr lang="en-US" altLang="ja-JP" sz="1200" strike="noStrike" dirty="0" smtClean="0">
                          <a:solidFill>
                            <a:schemeClr val="tx1"/>
                          </a:solidFill>
                          <a:latin typeface="ＭＳ Ｐ明朝" pitchFamily="18" charset="-128"/>
                          <a:ea typeface="ＭＳ Ｐ明朝" pitchFamily="18" charset="-128"/>
                        </a:rPr>
                        <a:t>2018</a:t>
                      </a:r>
                      <a:r>
                        <a:rPr lang="ja-JP" altLang="en-US" sz="1200" strike="noStrike" dirty="0" smtClean="0">
                          <a:solidFill>
                            <a:schemeClr val="tx1"/>
                          </a:solidFill>
                          <a:latin typeface="ＭＳ Ｐ明朝" pitchFamily="18" charset="-128"/>
                          <a:ea typeface="ＭＳ Ｐ明朝" pitchFamily="18" charset="-128"/>
                        </a:rPr>
                        <a:t>年</a:t>
                      </a:r>
                      <a:r>
                        <a:rPr lang="ja-JP" altLang="en-US" sz="1200" dirty="0" smtClean="0">
                          <a:solidFill>
                            <a:schemeClr val="tx1"/>
                          </a:solidFill>
                          <a:latin typeface="ＭＳ Ｐ明朝" pitchFamily="18" charset="-128"/>
                          <a:ea typeface="ＭＳ Ｐ明朝" pitchFamily="18" charset="-128"/>
                        </a:rPr>
                        <a:t>）、デジタルサイネージを用いた観光案内板の設置（</a:t>
                      </a:r>
                      <a:r>
                        <a:rPr lang="en-US" altLang="ja-JP" sz="1200" dirty="0" smtClean="0">
                          <a:solidFill>
                            <a:schemeClr val="tx1"/>
                          </a:solidFill>
                          <a:latin typeface="ＭＳ Ｐ明朝" pitchFamily="18" charset="-128"/>
                          <a:ea typeface="ＭＳ Ｐ明朝" pitchFamily="18" charset="-128"/>
                        </a:rPr>
                        <a:t>2018</a:t>
                      </a:r>
                      <a:r>
                        <a:rPr lang="ja-JP" altLang="en-US" sz="1200" dirty="0" smtClean="0">
                          <a:solidFill>
                            <a:schemeClr val="tx1"/>
                          </a:solidFill>
                          <a:latin typeface="ＭＳ Ｐ明朝" pitchFamily="18" charset="-128"/>
                          <a:ea typeface="ＭＳ Ｐ明朝" pitchFamily="18" charset="-128"/>
                        </a:rPr>
                        <a:t>年）</a:t>
                      </a:r>
                      <a:endParaRPr lang="en-US" altLang="ja-JP" sz="1200" dirty="0" smtClean="0">
                        <a:solidFill>
                          <a:schemeClr val="tx1"/>
                        </a:solidFill>
                        <a:latin typeface="ＭＳ Ｐ明朝" pitchFamily="18" charset="-128"/>
                        <a:ea typeface="ＭＳ Ｐ明朝" pitchFamily="18" charset="-128"/>
                      </a:endParaRPr>
                    </a:p>
                    <a:p>
                      <a:pPr marL="177800" marR="0" indent="-177800" algn="l" defTabSz="957700" rtl="0" eaLnBrk="1" fontAlgn="auto" latinLnBrk="0" hangingPunct="1">
                        <a:lnSpc>
                          <a:spcPts val="1700"/>
                        </a:lnSpc>
                        <a:spcBef>
                          <a:spcPts val="0"/>
                        </a:spcBef>
                        <a:spcAft>
                          <a:spcPts val="0"/>
                        </a:spcAft>
                        <a:buClrTx/>
                        <a:buSzTx/>
                        <a:buFontTx/>
                        <a:buNone/>
                        <a:tabLst/>
                        <a:defRPr/>
                      </a:pPr>
                      <a:r>
                        <a:rPr lang="ja-JP" altLang="en-US" sz="1200" dirty="0" smtClean="0">
                          <a:solidFill>
                            <a:schemeClr val="tx1"/>
                          </a:solidFill>
                          <a:latin typeface="ＭＳ Ｐ明朝" pitchFamily="18" charset="-128"/>
                          <a:ea typeface="ＭＳ Ｐ明朝" pitchFamily="18" charset="-128"/>
                        </a:rPr>
                        <a:t>　・</a:t>
                      </a:r>
                      <a:r>
                        <a:rPr lang="zh-TW" altLang="en-US" sz="1200" dirty="0" smtClean="0">
                          <a:solidFill>
                            <a:schemeClr val="tx1"/>
                          </a:solidFill>
                          <a:latin typeface="ＭＳ Ｐ明朝" pitchFamily="18" charset="-128"/>
                          <a:ea typeface="ＭＳ Ｐ明朝" pitchFamily="18" charset="-128"/>
                        </a:rPr>
                        <a:t>道頓堀川</a:t>
                      </a:r>
                      <a:r>
                        <a:rPr lang="ja-JP" altLang="en-US" sz="1200" dirty="0" err="1" smtClean="0">
                          <a:solidFill>
                            <a:schemeClr val="tx1"/>
                          </a:solidFill>
                          <a:latin typeface="ＭＳ Ｐ明朝" pitchFamily="18" charset="-128"/>
                          <a:ea typeface="ＭＳ Ｐ明朝" pitchFamily="18" charset="-128"/>
                        </a:rPr>
                        <a:t>での</a:t>
                      </a:r>
                      <a:r>
                        <a:rPr lang="ja-JP" altLang="en-US" sz="1200" dirty="0" smtClean="0">
                          <a:solidFill>
                            <a:schemeClr val="tx1"/>
                          </a:solidFill>
                          <a:latin typeface="ＭＳ Ｐ明朝" pitchFamily="18" charset="-128"/>
                          <a:ea typeface="ＭＳ Ｐ明朝" pitchFamily="18" charset="-128"/>
                        </a:rPr>
                        <a:t>賑わい創出に向けた社会実験を実施（</a:t>
                      </a:r>
                      <a:r>
                        <a:rPr lang="en-US" altLang="ja-JP" sz="1200" dirty="0" smtClean="0">
                          <a:solidFill>
                            <a:schemeClr val="tx1"/>
                          </a:solidFill>
                          <a:latin typeface="ＭＳ Ｐ明朝" pitchFamily="18" charset="-128"/>
                          <a:ea typeface="ＭＳ Ｐ明朝" pitchFamily="18" charset="-128"/>
                        </a:rPr>
                        <a:t>2005</a:t>
                      </a:r>
                      <a:r>
                        <a:rPr lang="ja-JP" altLang="en-US" sz="1200" dirty="0" smtClean="0">
                          <a:solidFill>
                            <a:schemeClr val="tx1"/>
                          </a:solidFill>
                          <a:latin typeface="ＭＳ Ｐ明朝" pitchFamily="18" charset="-128"/>
                          <a:ea typeface="ＭＳ Ｐ明朝" pitchFamily="18" charset="-128"/>
                        </a:rPr>
                        <a:t>～</a:t>
                      </a:r>
                      <a:r>
                        <a:rPr lang="en-US" altLang="ja-JP" sz="1200" dirty="0" smtClean="0">
                          <a:solidFill>
                            <a:schemeClr val="tx1"/>
                          </a:solidFill>
                          <a:latin typeface="ＭＳ Ｐ明朝" pitchFamily="18" charset="-128"/>
                          <a:ea typeface="ＭＳ Ｐ明朝" pitchFamily="18" charset="-128"/>
                        </a:rPr>
                        <a:t>2011</a:t>
                      </a:r>
                      <a:r>
                        <a:rPr lang="ja-JP" altLang="en-US" sz="1200" dirty="0" smtClean="0">
                          <a:solidFill>
                            <a:schemeClr val="tx1"/>
                          </a:solidFill>
                          <a:latin typeface="ＭＳ Ｐ明朝" pitchFamily="18" charset="-128"/>
                          <a:ea typeface="ＭＳ Ｐ明朝" pitchFamily="18" charset="-128"/>
                        </a:rPr>
                        <a:t>年度）、公募民間事業者による管理運営（</a:t>
                      </a:r>
                      <a:r>
                        <a:rPr lang="en-US" altLang="ja-JP" sz="1200" dirty="0" smtClean="0">
                          <a:solidFill>
                            <a:schemeClr val="tx1"/>
                          </a:solidFill>
                          <a:latin typeface="ＭＳ Ｐ明朝" pitchFamily="18" charset="-128"/>
                          <a:ea typeface="ＭＳ Ｐ明朝" pitchFamily="18" charset="-128"/>
                        </a:rPr>
                        <a:t>2012</a:t>
                      </a:r>
                      <a:r>
                        <a:rPr lang="ja-JP" altLang="en-US" sz="1200" dirty="0" smtClean="0">
                          <a:solidFill>
                            <a:schemeClr val="tx1"/>
                          </a:solidFill>
                          <a:latin typeface="ＭＳ Ｐ明朝" pitchFamily="18" charset="-128"/>
                          <a:ea typeface="ＭＳ Ｐ明朝" pitchFamily="18" charset="-128"/>
                        </a:rPr>
                        <a:t>年度～）</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bl>
          </a:graphicData>
        </a:graphic>
      </p:graphicFrame>
      <p:sp>
        <p:nvSpPr>
          <p:cNvPr id="7" name="スライド番号プレースホルダ 6"/>
          <p:cNvSpPr>
            <a:spLocks noGrp="1"/>
          </p:cNvSpPr>
          <p:nvPr>
            <p:ph type="sldNum" sz="quarter" idx="12"/>
          </p:nvPr>
        </p:nvSpPr>
        <p:spPr/>
        <p:txBody>
          <a:bodyPr/>
          <a:lstStyle/>
          <a:p>
            <a:fld id="{37EF5067-3AB7-4642-9103-42CBD40CC6D9}" type="slidenum">
              <a:rPr kumimoji="1" lang="ja-JP" altLang="en-US" smtClean="0"/>
              <a:pPr/>
              <a:t>34</a:t>
            </a:fld>
            <a:endParaRPr kumimoji="1" lang="ja-JP" altLang="en-US" dirty="0"/>
          </a:p>
        </p:txBody>
      </p:sp>
    </p:spTree>
    <p:extLst>
      <p:ext uri="{BB962C8B-B14F-4D97-AF65-F5344CB8AC3E}">
        <p14:creationId xmlns:p14="http://schemas.microsoft.com/office/powerpoint/2010/main" val="3984132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11"/>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mn-ea"/>
              </a:rPr>
              <a:t>４．難波周辺　①なんば駅周辺における空間再編推進（歩行者中心の広場へ）</a:t>
            </a:r>
            <a:endParaRPr lang="en-US" altLang="ja-JP" sz="2000" b="1" dirty="0">
              <a:solidFill>
                <a:schemeClr val="bg1"/>
              </a:solidFill>
              <a:latin typeface="+mn-ea"/>
            </a:endParaRPr>
          </a:p>
        </p:txBody>
      </p:sp>
      <p:sp>
        <p:nvSpPr>
          <p:cNvPr id="25" name="角丸四角形 24"/>
          <p:cNvSpPr/>
          <p:nvPr/>
        </p:nvSpPr>
        <p:spPr>
          <a:xfrm>
            <a:off x="1337472" y="484879"/>
            <a:ext cx="9439049" cy="540365"/>
          </a:xfrm>
          <a:prstGeom prst="roundRect">
            <a:avLst>
              <a:gd name="adj" fmla="val 12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＜めざす姿＞</a:t>
            </a:r>
            <a:endParaRPr lang="en-US" altLang="ja-JP" sz="1600" dirty="0">
              <a:solidFill>
                <a:schemeClr val="tx1"/>
              </a:solidFill>
            </a:endParaRPr>
          </a:p>
          <a:p>
            <a:r>
              <a:rPr lang="ja-JP" altLang="en-US" sz="1600" dirty="0">
                <a:solidFill>
                  <a:schemeClr val="tx1"/>
                </a:solidFill>
                <a:latin typeface="ＭＳ Ｐ明朝" pitchFamily="18" charset="-128"/>
                <a:ea typeface="ＭＳ Ｐ明朝" pitchFamily="18" charset="-128"/>
              </a:rPr>
              <a:t>　・難波駅前広場が歩行者中心の広場に生まれ変わり、ミナミの玄関口にふさわしい駅前広場へ。</a:t>
            </a:r>
            <a:endParaRPr lang="en-US" altLang="ja-JP" sz="1600" dirty="0">
              <a:solidFill>
                <a:schemeClr val="tx1"/>
              </a:solidFill>
              <a:latin typeface="ＭＳ Ｐ明朝" pitchFamily="18" charset="-128"/>
              <a:ea typeface="ＭＳ Ｐ明朝" pitchFamily="18" charset="-128"/>
            </a:endParaRPr>
          </a:p>
        </p:txBody>
      </p:sp>
      <p:sp>
        <p:nvSpPr>
          <p:cNvPr id="29" name="正方形/長方形 28"/>
          <p:cNvSpPr/>
          <p:nvPr/>
        </p:nvSpPr>
        <p:spPr>
          <a:xfrm>
            <a:off x="1337471" y="1118241"/>
            <a:ext cx="9439050" cy="130441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dirty="0">
                <a:solidFill>
                  <a:schemeClr val="tx1"/>
                </a:solidFill>
              </a:rPr>
              <a:t>・</a:t>
            </a:r>
            <a:endParaRPr lang="en-US" altLang="ja-JP" sz="1600" dirty="0">
              <a:solidFill>
                <a:schemeClr val="tx1"/>
              </a:solidFill>
            </a:endParaRPr>
          </a:p>
          <a:p>
            <a:endParaRPr lang="en-US" altLang="ja-JP" sz="800" dirty="0">
              <a:solidFill>
                <a:schemeClr val="tx1"/>
              </a:solidFill>
              <a:latin typeface="+mn-ea"/>
            </a:endParaRPr>
          </a:p>
        </p:txBody>
      </p:sp>
      <p:sp>
        <p:nvSpPr>
          <p:cNvPr id="31" name="正方形/長方形 30"/>
          <p:cNvSpPr/>
          <p:nvPr/>
        </p:nvSpPr>
        <p:spPr>
          <a:xfrm>
            <a:off x="1332043" y="3954814"/>
            <a:ext cx="9444478" cy="276675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600" dirty="0">
              <a:solidFill>
                <a:schemeClr val="tx1"/>
              </a:solidFill>
            </a:endParaRPr>
          </a:p>
          <a:p>
            <a:endParaRPr lang="en-US" altLang="ja-JP" sz="800" dirty="0">
              <a:solidFill>
                <a:schemeClr val="tx1"/>
              </a:solidFill>
            </a:endParaRPr>
          </a:p>
        </p:txBody>
      </p:sp>
      <p:sp>
        <p:nvSpPr>
          <p:cNvPr id="33" name="右矢印 32"/>
          <p:cNvSpPr/>
          <p:nvPr/>
        </p:nvSpPr>
        <p:spPr>
          <a:xfrm rot="5400000">
            <a:off x="5966996" y="2234858"/>
            <a:ext cx="180000" cy="648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4" name="正方形/長方形 33"/>
          <p:cNvSpPr/>
          <p:nvPr/>
        </p:nvSpPr>
        <p:spPr>
          <a:xfrm>
            <a:off x="1337471" y="1118241"/>
            <a:ext cx="1365000" cy="360040"/>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dirty="0" smtClean="0"/>
              <a:t>取組前</a:t>
            </a:r>
            <a:endParaRPr lang="ja-JP" altLang="en-US" sz="1400" b="1" dirty="0"/>
          </a:p>
        </p:txBody>
      </p:sp>
      <p:sp>
        <p:nvSpPr>
          <p:cNvPr id="39" name="正方形/長方形 38"/>
          <p:cNvSpPr/>
          <p:nvPr/>
        </p:nvSpPr>
        <p:spPr>
          <a:xfrm>
            <a:off x="1332045" y="3954814"/>
            <a:ext cx="1365000"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t>将来像</a:t>
            </a:r>
            <a:endParaRPr lang="ja-JP" altLang="en-US" sz="1400" b="1" dirty="0"/>
          </a:p>
        </p:txBody>
      </p:sp>
      <p:sp>
        <p:nvSpPr>
          <p:cNvPr id="23" name="正方形/長方形 22"/>
          <p:cNvSpPr/>
          <p:nvPr/>
        </p:nvSpPr>
        <p:spPr>
          <a:xfrm>
            <a:off x="1403854" y="1450145"/>
            <a:ext cx="5556307" cy="830997"/>
          </a:xfrm>
          <a:prstGeom prst="rect">
            <a:avLst/>
          </a:prstGeom>
        </p:spPr>
        <p:txBody>
          <a:bodyPr wrap="square">
            <a:spAutoFit/>
          </a:bodyPr>
          <a:lstStyle/>
          <a:p>
            <a:pPr marL="87313" indent="-87313">
              <a:defRPr/>
            </a:pPr>
            <a:r>
              <a:rPr lang="ja-JP" altLang="en-US" sz="1200" dirty="0">
                <a:latin typeface="ＭＳ Ｐ明朝" pitchFamily="18" charset="-128"/>
                <a:ea typeface="ＭＳ Ｐ明朝" pitchFamily="18" charset="-128"/>
              </a:rPr>
              <a:t>・</a:t>
            </a:r>
            <a:r>
              <a:rPr lang="ja-JP" altLang="en-US" sz="1200" dirty="0" smtClean="0">
                <a:latin typeface="ＭＳ Ｐ明朝" pitchFamily="18" charset="-128"/>
                <a:ea typeface="ＭＳ Ｐ明朝" pitchFamily="18" charset="-128"/>
              </a:rPr>
              <a:t>難波駅前は、車</a:t>
            </a:r>
            <a:r>
              <a:rPr lang="ja-JP" altLang="en-US" sz="1200" dirty="0">
                <a:latin typeface="ＭＳ Ｐ明朝" pitchFamily="18" charset="-128"/>
                <a:ea typeface="ＭＳ Ｐ明朝" pitchFamily="18" charset="-128"/>
              </a:rPr>
              <a:t>の空間が多くを占め、また、駅前広場から周辺へは車道で分断されているなど、自動車中心の空間となっており、一体性に欠けている。</a:t>
            </a:r>
            <a:endParaRPr lang="en-US" altLang="ja-JP" sz="1200" dirty="0">
              <a:latin typeface="ＭＳ Ｐ明朝" pitchFamily="18" charset="-128"/>
              <a:ea typeface="ＭＳ Ｐ明朝" pitchFamily="18" charset="-128"/>
            </a:endParaRPr>
          </a:p>
          <a:p>
            <a:pPr marL="95250" indent="-95250">
              <a:defRPr/>
            </a:pPr>
            <a:r>
              <a:rPr lang="ja-JP" altLang="en-US" sz="1200" dirty="0" smtClean="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また、関西国際空港からのミナミ地区への玄関口にも位置しているが、玄関口として風格のある広場にはなっていない。</a:t>
            </a:r>
            <a:endParaRPr lang="en-US" altLang="ja-JP" sz="1200" dirty="0">
              <a:latin typeface="ＭＳ Ｐ明朝" pitchFamily="18" charset="-128"/>
              <a:ea typeface="ＭＳ Ｐ明朝" pitchFamily="18" charset="-128"/>
            </a:endParaRPr>
          </a:p>
        </p:txBody>
      </p:sp>
      <p:sp>
        <p:nvSpPr>
          <p:cNvPr id="24" name="スライド番号プレースホルダ 23"/>
          <p:cNvSpPr>
            <a:spLocks noGrp="1"/>
          </p:cNvSpPr>
          <p:nvPr>
            <p:ph type="sldNum" sz="quarter" idx="12"/>
          </p:nvPr>
        </p:nvSpPr>
        <p:spPr/>
        <p:txBody>
          <a:bodyPr/>
          <a:lstStyle/>
          <a:p>
            <a:fld id="{37EF5067-3AB7-4642-9103-42CBD40CC6D9}" type="slidenum">
              <a:rPr kumimoji="1" lang="ja-JP" altLang="en-US" smtClean="0"/>
              <a:pPr/>
              <a:t>35</a:t>
            </a:fld>
            <a:endParaRPr kumimoji="1" lang="ja-JP" altLang="en-US" dirty="0"/>
          </a:p>
        </p:txBody>
      </p:sp>
      <p:sp>
        <p:nvSpPr>
          <p:cNvPr id="38" name="正方形/長方形 37"/>
          <p:cNvSpPr/>
          <p:nvPr/>
        </p:nvSpPr>
        <p:spPr>
          <a:xfrm>
            <a:off x="1332043" y="2686924"/>
            <a:ext cx="9444478" cy="95744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200" dirty="0" smtClean="0">
              <a:solidFill>
                <a:schemeClr val="tx1"/>
              </a:solidFill>
            </a:endParaRPr>
          </a:p>
          <a:p>
            <a:endParaRPr lang="en-US" altLang="ja-JP" sz="1200" dirty="0">
              <a:solidFill>
                <a:schemeClr val="tx1"/>
              </a:solidFill>
              <a:latin typeface="+mn-ea"/>
            </a:endParaRPr>
          </a:p>
        </p:txBody>
      </p:sp>
      <p:sp>
        <p:nvSpPr>
          <p:cNvPr id="44" name="正方形/長方形 43"/>
          <p:cNvSpPr/>
          <p:nvPr/>
        </p:nvSpPr>
        <p:spPr>
          <a:xfrm>
            <a:off x="1332421" y="2669988"/>
            <a:ext cx="1365000" cy="360040"/>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dirty="0" smtClean="0"/>
              <a:t>これまでの取組</a:t>
            </a:r>
            <a:endParaRPr lang="ja-JP" altLang="en-US" sz="1400" b="1" dirty="0"/>
          </a:p>
        </p:txBody>
      </p:sp>
      <p:sp>
        <p:nvSpPr>
          <p:cNvPr id="46" name="右矢印 45"/>
          <p:cNvSpPr/>
          <p:nvPr/>
        </p:nvSpPr>
        <p:spPr>
          <a:xfrm rot="5400000">
            <a:off x="5964282" y="3456476"/>
            <a:ext cx="180000" cy="648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2" name="正方形/長方形 41"/>
          <p:cNvSpPr/>
          <p:nvPr/>
        </p:nvSpPr>
        <p:spPr>
          <a:xfrm>
            <a:off x="1403854" y="3016124"/>
            <a:ext cx="9285056" cy="646331"/>
          </a:xfrm>
          <a:prstGeom prst="rect">
            <a:avLst/>
          </a:prstGeom>
        </p:spPr>
        <p:txBody>
          <a:bodyPr wrap="square">
            <a:spAutoFit/>
          </a:bodyPr>
          <a:lstStyle/>
          <a:p>
            <a:pPr marL="185738" indent="-185738"/>
            <a:r>
              <a:rPr lang="ja-JP" altLang="en-US" sz="1200" dirty="0">
                <a:latin typeface="ＭＳ Ｐ明朝" panose="02020600040205080304" pitchFamily="18" charset="-128"/>
                <a:ea typeface="ＭＳ Ｐ明朝" panose="02020600040205080304" pitchFamily="18" charset="-128"/>
              </a:rPr>
              <a:t>　</a:t>
            </a:r>
            <a:r>
              <a:rPr lang="ja-JP" altLang="en-US" sz="1200" dirty="0" smtClean="0">
                <a:latin typeface="ＭＳ Ｐ明朝" panose="02020600040205080304" pitchFamily="18" charset="-128"/>
                <a:ea typeface="ＭＳ Ｐ明朝" panose="02020600040205080304" pitchFamily="18" charset="-128"/>
              </a:rPr>
              <a:t>・地元を中心に大商</a:t>
            </a:r>
            <a:r>
              <a:rPr lang="ja-JP" altLang="en-US" sz="1200" dirty="0">
                <a:latin typeface="ＭＳ Ｐ明朝" panose="02020600040205080304" pitchFamily="18" charset="-128"/>
                <a:ea typeface="ＭＳ Ｐ明朝" panose="02020600040205080304" pitchFamily="18" charset="-128"/>
              </a:rPr>
              <a:t>が事務局となり、官民合同の 「なんば駅前広場空間利用検討会」設置（</a:t>
            </a:r>
            <a:r>
              <a:rPr lang="en-US" altLang="ja-JP" sz="1200" dirty="0">
                <a:latin typeface="ＭＳ Ｐ明朝" panose="02020600040205080304" pitchFamily="18" charset="-128"/>
                <a:ea typeface="ＭＳ Ｐ明朝" panose="02020600040205080304" pitchFamily="18" charset="-128"/>
              </a:rPr>
              <a:t>2015</a:t>
            </a:r>
            <a:r>
              <a:rPr lang="ja-JP" altLang="en-US" sz="1200" dirty="0">
                <a:latin typeface="ＭＳ Ｐ明朝" panose="02020600040205080304" pitchFamily="18" charset="-128"/>
                <a:ea typeface="ＭＳ Ｐ明朝" panose="02020600040205080304" pitchFamily="18" charset="-128"/>
              </a:rPr>
              <a:t>年</a:t>
            </a:r>
            <a:r>
              <a:rPr lang="en-US" altLang="ja-JP" sz="1200" dirty="0">
                <a:latin typeface="ＭＳ Ｐ明朝" panose="02020600040205080304" pitchFamily="18" charset="-128"/>
                <a:ea typeface="ＭＳ Ｐ明朝" panose="02020600040205080304" pitchFamily="18" charset="-128"/>
              </a:rPr>
              <a:t>12</a:t>
            </a:r>
            <a:r>
              <a:rPr lang="ja-JP" altLang="en-US" sz="1200" dirty="0">
                <a:latin typeface="ＭＳ Ｐ明朝" panose="02020600040205080304" pitchFamily="18" charset="-128"/>
                <a:ea typeface="ＭＳ Ｐ明朝" panose="02020600040205080304" pitchFamily="18" charset="-128"/>
              </a:rPr>
              <a:t>月</a:t>
            </a:r>
            <a:r>
              <a:rPr lang="ja-JP" altLang="en-US" sz="1200" dirty="0" smtClean="0">
                <a:latin typeface="ＭＳ Ｐ明朝" panose="02020600040205080304" pitchFamily="18" charset="-128"/>
                <a:ea typeface="ＭＳ Ｐ明朝" panose="02020600040205080304" pitchFamily="18" charset="-128"/>
              </a:rPr>
              <a:t>）</a:t>
            </a:r>
            <a:endParaRPr lang="en-US" altLang="ja-JP" sz="1200" dirty="0" smtClean="0">
              <a:latin typeface="ＭＳ Ｐ明朝" panose="02020600040205080304" pitchFamily="18" charset="-128"/>
              <a:ea typeface="ＭＳ Ｐ明朝" panose="02020600040205080304" pitchFamily="18" charset="-128"/>
            </a:endParaRPr>
          </a:p>
          <a:p>
            <a:pPr marL="185738" indent="-185738"/>
            <a:r>
              <a:rPr lang="ja-JP" altLang="en-US" sz="1200" dirty="0">
                <a:latin typeface="ＭＳ Ｐ明朝" panose="02020600040205080304" pitchFamily="18" charset="-128"/>
                <a:ea typeface="ＭＳ Ｐ明朝" panose="02020600040205080304" pitchFamily="18" charset="-128"/>
              </a:rPr>
              <a:t>　・ </a:t>
            </a:r>
            <a:r>
              <a:rPr lang="ja-JP" altLang="en-US" sz="1200" dirty="0" smtClean="0">
                <a:latin typeface="ＭＳ Ｐ明朝" panose="02020600040205080304" pitchFamily="18" charset="-128"/>
                <a:ea typeface="ＭＳ Ｐ明朝" panose="02020600040205080304" pitchFamily="18" charset="-128"/>
              </a:rPr>
              <a:t>車</a:t>
            </a:r>
            <a:r>
              <a:rPr lang="ja-JP" altLang="en-US" sz="1200" dirty="0">
                <a:latin typeface="ＭＳ Ｐ明朝" panose="02020600040205080304" pitchFamily="18" charset="-128"/>
                <a:ea typeface="ＭＳ Ｐ明朝" panose="02020600040205080304" pitchFamily="18" charset="-128"/>
              </a:rPr>
              <a:t>中心の空間から人中心の</a:t>
            </a:r>
            <a:r>
              <a:rPr lang="ja-JP" altLang="en-US" sz="1200" dirty="0" smtClean="0">
                <a:latin typeface="ＭＳ Ｐ明朝" panose="02020600040205080304" pitchFamily="18" charset="-128"/>
                <a:ea typeface="ＭＳ Ｐ明朝" panose="02020600040205080304" pitchFamily="18" charset="-128"/>
              </a:rPr>
              <a:t>空間に</a:t>
            </a:r>
            <a:r>
              <a:rPr lang="ja-JP" altLang="en-US" sz="1200" dirty="0">
                <a:latin typeface="ＭＳ Ｐ明朝" panose="02020600040205080304" pitchFamily="18" charset="-128"/>
                <a:ea typeface="ＭＳ Ｐ明朝" panose="02020600040205080304" pitchFamily="18" charset="-128"/>
              </a:rPr>
              <a:t>再編する取り組みの一環として「なんば駅周辺道路空間再編社会実験」実施（</a:t>
            </a:r>
            <a:r>
              <a:rPr lang="en-US" altLang="ja-JP" sz="1200" dirty="0">
                <a:latin typeface="ＭＳ Ｐ明朝" panose="02020600040205080304" pitchFamily="18" charset="-128"/>
                <a:ea typeface="ＭＳ Ｐ明朝" panose="02020600040205080304" pitchFamily="18" charset="-128"/>
              </a:rPr>
              <a:t>2016</a:t>
            </a:r>
            <a:r>
              <a:rPr lang="ja-JP" altLang="en-US" sz="1200" dirty="0">
                <a:latin typeface="ＭＳ Ｐ明朝" panose="02020600040205080304" pitchFamily="18" charset="-128"/>
                <a:ea typeface="ＭＳ Ｐ明朝" panose="02020600040205080304" pitchFamily="18" charset="-128"/>
              </a:rPr>
              <a:t>年</a:t>
            </a:r>
            <a:r>
              <a:rPr lang="en-US" altLang="ja-JP" sz="1200" dirty="0">
                <a:latin typeface="ＭＳ Ｐ明朝" panose="02020600040205080304" pitchFamily="18" charset="-128"/>
                <a:ea typeface="ＭＳ Ｐ明朝" panose="02020600040205080304" pitchFamily="18" charset="-128"/>
              </a:rPr>
              <a:t>11</a:t>
            </a:r>
            <a:r>
              <a:rPr lang="ja-JP" altLang="en-US" sz="1200" dirty="0">
                <a:latin typeface="ＭＳ Ｐ明朝" panose="02020600040205080304" pitchFamily="18" charset="-128"/>
                <a:ea typeface="ＭＳ Ｐ明朝" panose="02020600040205080304" pitchFamily="18" charset="-128"/>
              </a:rPr>
              <a:t>月</a:t>
            </a:r>
            <a:r>
              <a:rPr lang="ja-JP" altLang="en-US" sz="1200" dirty="0" smtClean="0">
                <a:latin typeface="ＭＳ Ｐ明朝" panose="02020600040205080304" pitchFamily="18" charset="-128"/>
                <a:ea typeface="ＭＳ Ｐ明朝" panose="02020600040205080304" pitchFamily="18" charset="-128"/>
              </a:rPr>
              <a:t>）</a:t>
            </a:r>
            <a:endParaRPr lang="en-US" altLang="ja-JP" sz="1200" dirty="0" smtClean="0">
              <a:latin typeface="ＭＳ Ｐ明朝" panose="02020600040205080304" pitchFamily="18" charset="-128"/>
              <a:ea typeface="ＭＳ Ｐ明朝" panose="02020600040205080304" pitchFamily="18" charset="-128"/>
            </a:endParaRPr>
          </a:p>
          <a:p>
            <a:pPr marL="185738" indent="-185738"/>
            <a:r>
              <a:rPr lang="ja-JP" altLang="en-US" sz="1200" dirty="0">
                <a:latin typeface="ＭＳ Ｐ明朝" panose="02020600040205080304" pitchFamily="18" charset="-128"/>
                <a:ea typeface="ＭＳ Ｐ明朝" panose="02020600040205080304" pitchFamily="18" charset="-128"/>
              </a:rPr>
              <a:t>　・同検討会により「なんば駅周辺道路空間の再編に係る基本計画」策定（</a:t>
            </a:r>
            <a:r>
              <a:rPr lang="en-US" altLang="ja-JP" sz="1200" dirty="0">
                <a:latin typeface="ＭＳ Ｐ明朝" panose="02020600040205080304" pitchFamily="18" charset="-128"/>
                <a:ea typeface="ＭＳ Ｐ明朝" panose="02020600040205080304" pitchFamily="18" charset="-128"/>
              </a:rPr>
              <a:t>2017</a:t>
            </a:r>
            <a:r>
              <a:rPr lang="ja-JP" altLang="en-US" sz="1200" dirty="0">
                <a:latin typeface="ＭＳ Ｐ明朝" panose="02020600040205080304" pitchFamily="18" charset="-128"/>
                <a:ea typeface="ＭＳ Ｐ明朝" panose="02020600040205080304" pitchFamily="18" charset="-128"/>
              </a:rPr>
              <a:t>年</a:t>
            </a:r>
            <a:r>
              <a:rPr lang="en-US" altLang="ja-JP" sz="1200" dirty="0">
                <a:latin typeface="ＭＳ Ｐ明朝" panose="02020600040205080304" pitchFamily="18" charset="-128"/>
                <a:ea typeface="ＭＳ Ｐ明朝" panose="02020600040205080304" pitchFamily="18" charset="-128"/>
              </a:rPr>
              <a:t>3</a:t>
            </a:r>
            <a:r>
              <a:rPr lang="ja-JP" altLang="en-US" sz="1200" dirty="0">
                <a:latin typeface="ＭＳ Ｐ明朝" panose="02020600040205080304" pitchFamily="18" charset="-128"/>
                <a:ea typeface="ＭＳ Ｐ明朝" panose="02020600040205080304" pitchFamily="18" charset="-128"/>
              </a:rPr>
              <a:t>月）　</a:t>
            </a:r>
          </a:p>
        </p:txBody>
      </p:sp>
      <p:sp>
        <p:nvSpPr>
          <p:cNvPr id="43" name="正方形/長方形 42"/>
          <p:cNvSpPr/>
          <p:nvPr/>
        </p:nvSpPr>
        <p:spPr>
          <a:xfrm>
            <a:off x="1434369" y="4461474"/>
            <a:ext cx="2849065" cy="1182375"/>
          </a:xfrm>
          <a:prstGeom prst="rect">
            <a:avLst/>
          </a:prstGeom>
        </p:spPr>
        <p:txBody>
          <a:bodyPr wrap="square">
            <a:spAutoFit/>
          </a:bodyPr>
          <a:lstStyle/>
          <a:p>
            <a:pPr marL="87313" indent="-87313" defTabSz="900113">
              <a:lnSpc>
                <a:spcPts val="1700"/>
              </a:lnSpc>
              <a:tabLst>
                <a:tab pos="5195888" algn="l"/>
              </a:tabLst>
            </a:pPr>
            <a:r>
              <a:rPr lang="ja-JP" altLang="en-US" sz="1200" dirty="0" smtClean="0">
                <a:latin typeface="ＭＳ Ｐ明朝" pitchFamily="18" charset="-128"/>
                <a:ea typeface="ＭＳ Ｐ明朝" pitchFamily="18" charset="-128"/>
              </a:rPr>
              <a:t>・なんば駅</a:t>
            </a:r>
            <a:r>
              <a:rPr lang="ja-JP" altLang="en-US" sz="1200" dirty="0">
                <a:latin typeface="ＭＳ Ｐ明朝" pitchFamily="18" charset="-128"/>
                <a:ea typeface="ＭＳ Ｐ明朝" pitchFamily="18" charset="-128"/>
              </a:rPr>
              <a:t>周辺の道路空間を、車中心の空間から人中心の空間へと再編し、地元組織等のエリアマネジメント活動により、世界を惹きつける観光拠点として上質で居心地の良い</a:t>
            </a:r>
            <a:r>
              <a:rPr lang="ja-JP" altLang="en-US" sz="1200" dirty="0" smtClean="0">
                <a:latin typeface="ＭＳ Ｐ明朝" pitchFamily="18" charset="-128"/>
                <a:ea typeface="ＭＳ Ｐ明朝" pitchFamily="18" charset="-128"/>
              </a:rPr>
              <a:t>空間の創出</a:t>
            </a:r>
            <a:r>
              <a:rPr lang="ja-JP" altLang="en-US" sz="1200" dirty="0">
                <a:latin typeface="ＭＳ Ｐ明朝" pitchFamily="18" charset="-128"/>
                <a:ea typeface="ＭＳ Ｐ明朝" pitchFamily="18" charset="-128"/>
              </a:rPr>
              <a:t>を</a:t>
            </a:r>
            <a:r>
              <a:rPr lang="ja-JP" altLang="en-US" sz="1200" dirty="0" smtClean="0">
                <a:latin typeface="ＭＳ Ｐ明朝" pitchFamily="18" charset="-128"/>
                <a:ea typeface="ＭＳ Ｐ明朝" pitchFamily="18" charset="-128"/>
              </a:rPr>
              <a:t>めざす</a:t>
            </a:r>
            <a:endParaRPr lang="en-US" altLang="ja-JP" sz="1200" dirty="0">
              <a:latin typeface="ＭＳ Ｐ明朝" pitchFamily="18" charset="-128"/>
              <a:ea typeface="ＭＳ Ｐ明朝" pitchFamily="18" charset="-128"/>
            </a:endParaRPr>
          </a:p>
        </p:txBody>
      </p:sp>
      <p:grpSp>
        <p:nvGrpSpPr>
          <p:cNvPr id="8" name="グループ化 7"/>
          <p:cNvGrpSpPr/>
          <p:nvPr/>
        </p:nvGrpSpPr>
        <p:grpSpPr>
          <a:xfrm>
            <a:off x="8158743" y="3995446"/>
            <a:ext cx="2448000" cy="2685487"/>
            <a:chOff x="6378318" y="7095850"/>
            <a:chExt cx="2448000" cy="2685487"/>
          </a:xfrm>
        </p:grpSpPr>
        <p:pic>
          <p:nvPicPr>
            <p:cNvPr id="51" name="図 50"/>
            <p:cNvPicPr>
              <a:picLocks noChangeAspect="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Lst>
            </a:blip>
            <a:srcRect l="25907" t="25730" r="37532" b="33407"/>
            <a:stretch/>
          </p:blipFill>
          <p:spPr>
            <a:xfrm>
              <a:off x="6378318" y="7227274"/>
              <a:ext cx="2432439" cy="2554063"/>
            </a:xfrm>
            <a:prstGeom prst="rect">
              <a:avLst/>
            </a:prstGeom>
            <a:ln>
              <a:noFill/>
            </a:ln>
          </p:spPr>
        </p:pic>
        <p:sp>
          <p:nvSpPr>
            <p:cNvPr id="52" name="フリーフォーム 51"/>
            <p:cNvSpPr/>
            <p:nvPr/>
          </p:nvSpPr>
          <p:spPr>
            <a:xfrm>
              <a:off x="6636599" y="7559232"/>
              <a:ext cx="2189719" cy="2149455"/>
            </a:xfrm>
            <a:custGeom>
              <a:avLst/>
              <a:gdLst>
                <a:gd name="connsiteX0" fmla="*/ 69850 w 1520825"/>
                <a:gd name="connsiteY0" fmla="*/ 9525 h 1447800"/>
                <a:gd name="connsiteX1" fmla="*/ 212725 w 1520825"/>
                <a:gd name="connsiteY1" fmla="*/ 0 h 1447800"/>
                <a:gd name="connsiteX2" fmla="*/ 330200 w 1520825"/>
                <a:gd name="connsiteY2" fmla="*/ 95250 h 1447800"/>
                <a:gd name="connsiteX3" fmla="*/ 673100 w 1520825"/>
                <a:gd name="connsiteY3" fmla="*/ 79375 h 1447800"/>
                <a:gd name="connsiteX4" fmla="*/ 977900 w 1520825"/>
                <a:gd name="connsiteY4" fmla="*/ 406400 h 1447800"/>
                <a:gd name="connsiteX5" fmla="*/ 1384300 w 1520825"/>
                <a:gd name="connsiteY5" fmla="*/ 1247775 h 1447800"/>
                <a:gd name="connsiteX6" fmla="*/ 1520825 w 1520825"/>
                <a:gd name="connsiteY6" fmla="*/ 1333500 h 1447800"/>
                <a:gd name="connsiteX7" fmla="*/ 1504950 w 1520825"/>
                <a:gd name="connsiteY7" fmla="*/ 1447800 h 1447800"/>
                <a:gd name="connsiteX8" fmla="*/ 1298575 w 1520825"/>
                <a:gd name="connsiteY8" fmla="*/ 1447800 h 1447800"/>
                <a:gd name="connsiteX9" fmla="*/ 984250 w 1520825"/>
                <a:gd name="connsiteY9" fmla="*/ 758825 h 1447800"/>
                <a:gd name="connsiteX10" fmla="*/ 733425 w 1520825"/>
                <a:gd name="connsiteY10" fmla="*/ 400050 h 1447800"/>
                <a:gd name="connsiteX11" fmla="*/ 647700 w 1520825"/>
                <a:gd name="connsiteY11" fmla="*/ 358775 h 1447800"/>
                <a:gd name="connsiteX12" fmla="*/ 0 w 1520825"/>
                <a:gd name="connsiteY12" fmla="*/ 450850 h 1447800"/>
                <a:gd name="connsiteX13" fmla="*/ 69850 w 1520825"/>
                <a:gd name="connsiteY13" fmla="*/ 9525 h 1447800"/>
                <a:gd name="connsiteX0" fmla="*/ 69850 w 1520825"/>
                <a:gd name="connsiteY0" fmla="*/ 46569 h 1484844"/>
                <a:gd name="connsiteX1" fmla="*/ 212725 w 1520825"/>
                <a:gd name="connsiteY1" fmla="*/ 0 h 1484844"/>
                <a:gd name="connsiteX2" fmla="*/ 330200 w 1520825"/>
                <a:gd name="connsiteY2" fmla="*/ 132294 h 1484844"/>
                <a:gd name="connsiteX3" fmla="*/ 673100 w 1520825"/>
                <a:gd name="connsiteY3" fmla="*/ 116419 h 1484844"/>
                <a:gd name="connsiteX4" fmla="*/ 977900 w 1520825"/>
                <a:gd name="connsiteY4" fmla="*/ 443444 h 1484844"/>
                <a:gd name="connsiteX5" fmla="*/ 1384300 w 1520825"/>
                <a:gd name="connsiteY5" fmla="*/ 1284819 h 1484844"/>
                <a:gd name="connsiteX6" fmla="*/ 1520825 w 1520825"/>
                <a:gd name="connsiteY6" fmla="*/ 1370544 h 1484844"/>
                <a:gd name="connsiteX7" fmla="*/ 1504950 w 1520825"/>
                <a:gd name="connsiteY7" fmla="*/ 1484844 h 1484844"/>
                <a:gd name="connsiteX8" fmla="*/ 1298575 w 1520825"/>
                <a:gd name="connsiteY8" fmla="*/ 1484844 h 1484844"/>
                <a:gd name="connsiteX9" fmla="*/ 984250 w 1520825"/>
                <a:gd name="connsiteY9" fmla="*/ 795869 h 1484844"/>
                <a:gd name="connsiteX10" fmla="*/ 733425 w 1520825"/>
                <a:gd name="connsiteY10" fmla="*/ 437094 h 1484844"/>
                <a:gd name="connsiteX11" fmla="*/ 647700 w 1520825"/>
                <a:gd name="connsiteY11" fmla="*/ 395819 h 1484844"/>
                <a:gd name="connsiteX12" fmla="*/ 0 w 1520825"/>
                <a:gd name="connsiteY12" fmla="*/ 487894 h 1484844"/>
                <a:gd name="connsiteX13" fmla="*/ 69850 w 1520825"/>
                <a:gd name="connsiteY13" fmla="*/ 46569 h 1484844"/>
                <a:gd name="connsiteX0" fmla="*/ 76024 w 1520825"/>
                <a:gd name="connsiteY0" fmla="*/ 9525 h 1484844"/>
                <a:gd name="connsiteX1" fmla="*/ 212725 w 1520825"/>
                <a:gd name="connsiteY1" fmla="*/ 0 h 1484844"/>
                <a:gd name="connsiteX2" fmla="*/ 330200 w 1520825"/>
                <a:gd name="connsiteY2" fmla="*/ 132294 h 1484844"/>
                <a:gd name="connsiteX3" fmla="*/ 673100 w 1520825"/>
                <a:gd name="connsiteY3" fmla="*/ 116419 h 1484844"/>
                <a:gd name="connsiteX4" fmla="*/ 977900 w 1520825"/>
                <a:gd name="connsiteY4" fmla="*/ 443444 h 1484844"/>
                <a:gd name="connsiteX5" fmla="*/ 1384300 w 1520825"/>
                <a:gd name="connsiteY5" fmla="*/ 1284819 h 1484844"/>
                <a:gd name="connsiteX6" fmla="*/ 1520825 w 1520825"/>
                <a:gd name="connsiteY6" fmla="*/ 1370544 h 1484844"/>
                <a:gd name="connsiteX7" fmla="*/ 1504950 w 1520825"/>
                <a:gd name="connsiteY7" fmla="*/ 1484844 h 1484844"/>
                <a:gd name="connsiteX8" fmla="*/ 1298575 w 1520825"/>
                <a:gd name="connsiteY8" fmla="*/ 1484844 h 1484844"/>
                <a:gd name="connsiteX9" fmla="*/ 984250 w 1520825"/>
                <a:gd name="connsiteY9" fmla="*/ 795869 h 1484844"/>
                <a:gd name="connsiteX10" fmla="*/ 733425 w 1520825"/>
                <a:gd name="connsiteY10" fmla="*/ 437094 h 1484844"/>
                <a:gd name="connsiteX11" fmla="*/ 647700 w 1520825"/>
                <a:gd name="connsiteY11" fmla="*/ 395819 h 1484844"/>
                <a:gd name="connsiteX12" fmla="*/ 0 w 1520825"/>
                <a:gd name="connsiteY12" fmla="*/ 487894 h 1484844"/>
                <a:gd name="connsiteX13" fmla="*/ 76024 w 1520825"/>
                <a:gd name="connsiteY13" fmla="*/ 9525 h 1484844"/>
                <a:gd name="connsiteX0" fmla="*/ 76024 w 1520825"/>
                <a:gd name="connsiteY0" fmla="*/ 9525 h 1484844"/>
                <a:gd name="connsiteX1" fmla="*/ 212725 w 1520825"/>
                <a:gd name="connsiteY1" fmla="*/ 0 h 1484844"/>
                <a:gd name="connsiteX2" fmla="*/ 339461 w 1520825"/>
                <a:gd name="connsiteY2" fmla="*/ 119946 h 1484844"/>
                <a:gd name="connsiteX3" fmla="*/ 673100 w 1520825"/>
                <a:gd name="connsiteY3" fmla="*/ 116419 h 1484844"/>
                <a:gd name="connsiteX4" fmla="*/ 977900 w 1520825"/>
                <a:gd name="connsiteY4" fmla="*/ 443444 h 1484844"/>
                <a:gd name="connsiteX5" fmla="*/ 1384300 w 1520825"/>
                <a:gd name="connsiteY5" fmla="*/ 1284819 h 1484844"/>
                <a:gd name="connsiteX6" fmla="*/ 1520825 w 1520825"/>
                <a:gd name="connsiteY6" fmla="*/ 1370544 h 1484844"/>
                <a:gd name="connsiteX7" fmla="*/ 1504950 w 1520825"/>
                <a:gd name="connsiteY7" fmla="*/ 1484844 h 1484844"/>
                <a:gd name="connsiteX8" fmla="*/ 1298575 w 1520825"/>
                <a:gd name="connsiteY8" fmla="*/ 1484844 h 1484844"/>
                <a:gd name="connsiteX9" fmla="*/ 984250 w 1520825"/>
                <a:gd name="connsiteY9" fmla="*/ 795869 h 1484844"/>
                <a:gd name="connsiteX10" fmla="*/ 733425 w 1520825"/>
                <a:gd name="connsiteY10" fmla="*/ 437094 h 1484844"/>
                <a:gd name="connsiteX11" fmla="*/ 647700 w 1520825"/>
                <a:gd name="connsiteY11" fmla="*/ 395819 h 1484844"/>
                <a:gd name="connsiteX12" fmla="*/ 0 w 1520825"/>
                <a:gd name="connsiteY12" fmla="*/ 487894 h 1484844"/>
                <a:gd name="connsiteX13" fmla="*/ 76024 w 1520825"/>
                <a:gd name="connsiteY13" fmla="*/ 9525 h 1484844"/>
                <a:gd name="connsiteX0" fmla="*/ 76024 w 1520825"/>
                <a:gd name="connsiteY0" fmla="*/ 9525 h 1484844"/>
                <a:gd name="connsiteX1" fmla="*/ 212725 w 1520825"/>
                <a:gd name="connsiteY1" fmla="*/ 0 h 1484844"/>
                <a:gd name="connsiteX2" fmla="*/ 339461 w 1520825"/>
                <a:gd name="connsiteY2" fmla="*/ 119946 h 1484844"/>
                <a:gd name="connsiteX3" fmla="*/ 673100 w 1520825"/>
                <a:gd name="connsiteY3" fmla="*/ 104071 h 1484844"/>
                <a:gd name="connsiteX4" fmla="*/ 977900 w 1520825"/>
                <a:gd name="connsiteY4" fmla="*/ 443444 h 1484844"/>
                <a:gd name="connsiteX5" fmla="*/ 1384300 w 1520825"/>
                <a:gd name="connsiteY5" fmla="*/ 1284819 h 1484844"/>
                <a:gd name="connsiteX6" fmla="*/ 1520825 w 1520825"/>
                <a:gd name="connsiteY6" fmla="*/ 1370544 h 1484844"/>
                <a:gd name="connsiteX7" fmla="*/ 1504950 w 1520825"/>
                <a:gd name="connsiteY7" fmla="*/ 1484844 h 1484844"/>
                <a:gd name="connsiteX8" fmla="*/ 1298575 w 1520825"/>
                <a:gd name="connsiteY8" fmla="*/ 1484844 h 1484844"/>
                <a:gd name="connsiteX9" fmla="*/ 984250 w 1520825"/>
                <a:gd name="connsiteY9" fmla="*/ 795869 h 1484844"/>
                <a:gd name="connsiteX10" fmla="*/ 733425 w 1520825"/>
                <a:gd name="connsiteY10" fmla="*/ 437094 h 1484844"/>
                <a:gd name="connsiteX11" fmla="*/ 647700 w 1520825"/>
                <a:gd name="connsiteY11" fmla="*/ 395819 h 1484844"/>
                <a:gd name="connsiteX12" fmla="*/ 0 w 1520825"/>
                <a:gd name="connsiteY12" fmla="*/ 487894 h 1484844"/>
                <a:gd name="connsiteX13" fmla="*/ 76024 w 1520825"/>
                <a:gd name="connsiteY13" fmla="*/ 9525 h 1484844"/>
                <a:gd name="connsiteX0" fmla="*/ 76024 w 1520825"/>
                <a:gd name="connsiteY0" fmla="*/ 9525 h 1484844"/>
                <a:gd name="connsiteX1" fmla="*/ 212725 w 1520825"/>
                <a:gd name="connsiteY1" fmla="*/ 0 h 1484844"/>
                <a:gd name="connsiteX2" fmla="*/ 339461 w 1520825"/>
                <a:gd name="connsiteY2" fmla="*/ 119946 h 1484844"/>
                <a:gd name="connsiteX3" fmla="*/ 673100 w 1520825"/>
                <a:gd name="connsiteY3" fmla="*/ 104071 h 1484844"/>
                <a:gd name="connsiteX4" fmla="*/ 1002596 w 1520825"/>
                <a:gd name="connsiteY4" fmla="*/ 437270 h 1484844"/>
                <a:gd name="connsiteX5" fmla="*/ 1384300 w 1520825"/>
                <a:gd name="connsiteY5" fmla="*/ 1284819 h 1484844"/>
                <a:gd name="connsiteX6" fmla="*/ 1520825 w 1520825"/>
                <a:gd name="connsiteY6" fmla="*/ 1370544 h 1484844"/>
                <a:gd name="connsiteX7" fmla="*/ 1504950 w 1520825"/>
                <a:gd name="connsiteY7" fmla="*/ 1484844 h 1484844"/>
                <a:gd name="connsiteX8" fmla="*/ 1298575 w 1520825"/>
                <a:gd name="connsiteY8" fmla="*/ 1484844 h 1484844"/>
                <a:gd name="connsiteX9" fmla="*/ 984250 w 1520825"/>
                <a:gd name="connsiteY9" fmla="*/ 795869 h 1484844"/>
                <a:gd name="connsiteX10" fmla="*/ 733425 w 1520825"/>
                <a:gd name="connsiteY10" fmla="*/ 437094 h 1484844"/>
                <a:gd name="connsiteX11" fmla="*/ 647700 w 1520825"/>
                <a:gd name="connsiteY11" fmla="*/ 395819 h 1484844"/>
                <a:gd name="connsiteX12" fmla="*/ 0 w 1520825"/>
                <a:gd name="connsiteY12" fmla="*/ 487894 h 1484844"/>
                <a:gd name="connsiteX13" fmla="*/ 76024 w 1520825"/>
                <a:gd name="connsiteY13" fmla="*/ 9525 h 1484844"/>
                <a:gd name="connsiteX0" fmla="*/ 76024 w 1520825"/>
                <a:gd name="connsiteY0" fmla="*/ 9525 h 1484844"/>
                <a:gd name="connsiteX1" fmla="*/ 212725 w 1520825"/>
                <a:gd name="connsiteY1" fmla="*/ 0 h 1484844"/>
                <a:gd name="connsiteX2" fmla="*/ 339461 w 1520825"/>
                <a:gd name="connsiteY2" fmla="*/ 119946 h 1484844"/>
                <a:gd name="connsiteX3" fmla="*/ 673100 w 1520825"/>
                <a:gd name="connsiteY3" fmla="*/ 104071 h 1484844"/>
                <a:gd name="connsiteX4" fmla="*/ 1002596 w 1520825"/>
                <a:gd name="connsiteY4" fmla="*/ 437270 h 1484844"/>
                <a:gd name="connsiteX5" fmla="*/ 1415170 w 1520825"/>
                <a:gd name="connsiteY5" fmla="*/ 1272471 h 1484844"/>
                <a:gd name="connsiteX6" fmla="*/ 1520825 w 1520825"/>
                <a:gd name="connsiteY6" fmla="*/ 1370544 h 1484844"/>
                <a:gd name="connsiteX7" fmla="*/ 1504950 w 1520825"/>
                <a:gd name="connsiteY7" fmla="*/ 1484844 h 1484844"/>
                <a:gd name="connsiteX8" fmla="*/ 1298575 w 1520825"/>
                <a:gd name="connsiteY8" fmla="*/ 1484844 h 1484844"/>
                <a:gd name="connsiteX9" fmla="*/ 984250 w 1520825"/>
                <a:gd name="connsiteY9" fmla="*/ 795869 h 1484844"/>
                <a:gd name="connsiteX10" fmla="*/ 733425 w 1520825"/>
                <a:gd name="connsiteY10" fmla="*/ 437094 h 1484844"/>
                <a:gd name="connsiteX11" fmla="*/ 647700 w 1520825"/>
                <a:gd name="connsiteY11" fmla="*/ 395819 h 1484844"/>
                <a:gd name="connsiteX12" fmla="*/ 0 w 1520825"/>
                <a:gd name="connsiteY12" fmla="*/ 487894 h 1484844"/>
                <a:gd name="connsiteX13" fmla="*/ 76024 w 1520825"/>
                <a:gd name="connsiteY13" fmla="*/ 9525 h 1484844"/>
                <a:gd name="connsiteX0" fmla="*/ 76024 w 1560956"/>
                <a:gd name="connsiteY0" fmla="*/ 9525 h 1492853"/>
                <a:gd name="connsiteX1" fmla="*/ 212725 w 1560956"/>
                <a:gd name="connsiteY1" fmla="*/ 0 h 1492853"/>
                <a:gd name="connsiteX2" fmla="*/ 339461 w 1560956"/>
                <a:gd name="connsiteY2" fmla="*/ 119946 h 1492853"/>
                <a:gd name="connsiteX3" fmla="*/ 673100 w 1560956"/>
                <a:gd name="connsiteY3" fmla="*/ 104071 h 1492853"/>
                <a:gd name="connsiteX4" fmla="*/ 1002596 w 1560956"/>
                <a:gd name="connsiteY4" fmla="*/ 437270 h 1492853"/>
                <a:gd name="connsiteX5" fmla="*/ 1415170 w 1560956"/>
                <a:gd name="connsiteY5" fmla="*/ 1272471 h 1492853"/>
                <a:gd name="connsiteX6" fmla="*/ 1560956 w 1560956"/>
                <a:gd name="connsiteY6" fmla="*/ 1376719 h 1492853"/>
                <a:gd name="connsiteX7" fmla="*/ 1504950 w 1560956"/>
                <a:gd name="connsiteY7" fmla="*/ 1484844 h 1492853"/>
                <a:gd name="connsiteX8" fmla="*/ 1298575 w 1560956"/>
                <a:gd name="connsiteY8" fmla="*/ 1484844 h 1492853"/>
                <a:gd name="connsiteX9" fmla="*/ 984250 w 1560956"/>
                <a:gd name="connsiteY9" fmla="*/ 795869 h 1492853"/>
                <a:gd name="connsiteX10" fmla="*/ 733425 w 1560956"/>
                <a:gd name="connsiteY10" fmla="*/ 437094 h 1492853"/>
                <a:gd name="connsiteX11" fmla="*/ 647700 w 1560956"/>
                <a:gd name="connsiteY11" fmla="*/ 395819 h 1492853"/>
                <a:gd name="connsiteX12" fmla="*/ 0 w 1560956"/>
                <a:gd name="connsiteY12" fmla="*/ 487894 h 1492853"/>
                <a:gd name="connsiteX13" fmla="*/ 76024 w 1560956"/>
                <a:gd name="connsiteY13" fmla="*/ 9525 h 1492853"/>
                <a:gd name="connsiteX0" fmla="*/ 76024 w 1560956"/>
                <a:gd name="connsiteY0" fmla="*/ 9525 h 1492853"/>
                <a:gd name="connsiteX1" fmla="*/ 212725 w 1560956"/>
                <a:gd name="connsiteY1" fmla="*/ 0 h 1492853"/>
                <a:gd name="connsiteX2" fmla="*/ 339461 w 1560956"/>
                <a:gd name="connsiteY2" fmla="*/ 119946 h 1492853"/>
                <a:gd name="connsiteX3" fmla="*/ 673100 w 1560956"/>
                <a:gd name="connsiteY3" fmla="*/ 104071 h 1492853"/>
                <a:gd name="connsiteX4" fmla="*/ 1002596 w 1560956"/>
                <a:gd name="connsiteY4" fmla="*/ 437270 h 1492853"/>
                <a:gd name="connsiteX5" fmla="*/ 1415170 w 1560956"/>
                <a:gd name="connsiteY5" fmla="*/ 1272471 h 1492853"/>
                <a:gd name="connsiteX6" fmla="*/ 1560956 w 1560956"/>
                <a:gd name="connsiteY6" fmla="*/ 1376719 h 1492853"/>
                <a:gd name="connsiteX7" fmla="*/ 1504950 w 1560956"/>
                <a:gd name="connsiteY7" fmla="*/ 1484844 h 1492853"/>
                <a:gd name="connsiteX8" fmla="*/ 1298575 w 1560956"/>
                <a:gd name="connsiteY8" fmla="*/ 1484844 h 1492853"/>
                <a:gd name="connsiteX9" fmla="*/ 984250 w 1560956"/>
                <a:gd name="connsiteY9" fmla="*/ 795869 h 1492853"/>
                <a:gd name="connsiteX10" fmla="*/ 733425 w 1560956"/>
                <a:gd name="connsiteY10" fmla="*/ 437094 h 1492853"/>
                <a:gd name="connsiteX11" fmla="*/ 647700 w 1560956"/>
                <a:gd name="connsiteY11" fmla="*/ 395819 h 1492853"/>
                <a:gd name="connsiteX12" fmla="*/ 0 w 1560956"/>
                <a:gd name="connsiteY12" fmla="*/ 487894 h 1492853"/>
                <a:gd name="connsiteX13" fmla="*/ 76024 w 1560956"/>
                <a:gd name="connsiteY13" fmla="*/ 9525 h 1492853"/>
                <a:gd name="connsiteX0" fmla="*/ 76024 w 1560956"/>
                <a:gd name="connsiteY0" fmla="*/ 9525 h 1541280"/>
                <a:gd name="connsiteX1" fmla="*/ 212725 w 1560956"/>
                <a:gd name="connsiteY1" fmla="*/ 0 h 1541280"/>
                <a:gd name="connsiteX2" fmla="*/ 339461 w 1560956"/>
                <a:gd name="connsiteY2" fmla="*/ 119946 h 1541280"/>
                <a:gd name="connsiteX3" fmla="*/ 673100 w 1560956"/>
                <a:gd name="connsiteY3" fmla="*/ 104071 h 1541280"/>
                <a:gd name="connsiteX4" fmla="*/ 1002596 w 1560956"/>
                <a:gd name="connsiteY4" fmla="*/ 437270 h 1541280"/>
                <a:gd name="connsiteX5" fmla="*/ 1415170 w 1560956"/>
                <a:gd name="connsiteY5" fmla="*/ 1272471 h 1541280"/>
                <a:gd name="connsiteX6" fmla="*/ 1560956 w 1560956"/>
                <a:gd name="connsiteY6" fmla="*/ 1376719 h 1541280"/>
                <a:gd name="connsiteX7" fmla="*/ 1535820 w 1560956"/>
                <a:gd name="connsiteY7" fmla="*/ 1487931 h 1541280"/>
                <a:gd name="connsiteX8" fmla="*/ 1298575 w 1560956"/>
                <a:gd name="connsiteY8" fmla="*/ 1484844 h 1541280"/>
                <a:gd name="connsiteX9" fmla="*/ 984250 w 1560956"/>
                <a:gd name="connsiteY9" fmla="*/ 795869 h 1541280"/>
                <a:gd name="connsiteX10" fmla="*/ 733425 w 1560956"/>
                <a:gd name="connsiteY10" fmla="*/ 437094 h 1541280"/>
                <a:gd name="connsiteX11" fmla="*/ 647700 w 1560956"/>
                <a:gd name="connsiteY11" fmla="*/ 395819 h 1541280"/>
                <a:gd name="connsiteX12" fmla="*/ 0 w 1560956"/>
                <a:gd name="connsiteY12" fmla="*/ 487894 h 1541280"/>
                <a:gd name="connsiteX13" fmla="*/ 76024 w 1560956"/>
                <a:gd name="connsiteY13" fmla="*/ 9525 h 1541280"/>
                <a:gd name="connsiteX0" fmla="*/ 76024 w 1560956"/>
                <a:gd name="connsiteY0" fmla="*/ 9525 h 1487931"/>
                <a:gd name="connsiteX1" fmla="*/ 212725 w 1560956"/>
                <a:gd name="connsiteY1" fmla="*/ 0 h 1487931"/>
                <a:gd name="connsiteX2" fmla="*/ 339461 w 1560956"/>
                <a:gd name="connsiteY2" fmla="*/ 119946 h 1487931"/>
                <a:gd name="connsiteX3" fmla="*/ 673100 w 1560956"/>
                <a:gd name="connsiteY3" fmla="*/ 104071 h 1487931"/>
                <a:gd name="connsiteX4" fmla="*/ 1002596 w 1560956"/>
                <a:gd name="connsiteY4" fmla="*/ 437270 h 1487931"/>
                <a:gd name="connsiteX5" fmla="*/ 1415170 w 1560956"/>
                <a:gd name="connsiteY5" fmla="*/ 1272471 h 1487931"/>
                <a:gd name="connsiteX6" fmla="*/ 1560956 w 1560956"/>
                <a:gd name="connsiteY6" fmla="*/ 1376719 h 1487931"/>
                <a:gd name="connsiteX7" fmla="*/ 1535820 w 1560956"/>
                <a:gd name="connsiteY7" fmla="*/ 1487931 h 1487931"/>
                <a:gd name="connsiteX8" fmla="*/ 1298575 w 1560956"/>
                <a:gd name="connsiteY8" fmla="*/ 1484844 h 1487931"/>
                <a:gd name="connsiteX9" fmla="*/ 984250 w 1560956"/>
                <a:gd name="connsiteY9" fmla="*/ 795869 h 1487931"/>
                <a:gd name="connsiteX10" fmla="*/ 733425 w 1560956"/>
                <a:gd name="connsiteY10" fmla="*/ 437094 h 1487931"/>
                <a:gd name="connsiteX11" fmla="*/ 647700 w 1560956"/>
                <a:gd name="connsiteY11" fmla="*/ 395819 h 1487931"/>
                <a:gd name="connsiteX12" fmla="*/ 0 w 1560956"/>
                <a:gd name="connsiteY12" fmla="*/ 487894 h 1487931"/>
                <a:gd name="connsiteX13" fmla="*/ 76024 w 1560956"/>
                <a:gd name="connsiteY13" fmla="*/ 9525 h 1487931"/>
                <a:gd name="connsiteX0" fmla="*/ 76024 w 1560956"/>
                <a:gd name="connsiteY0" fmla="*/ 9525 h 1533714"/>
                <a:gd name="connsiteX1" fmla="*/ 212725 w 1560956"/>
                <a:gd name="connsiteY1" fmla="*/ 0 h 1533714"/>
                <a:gd name="connsiteX2" fmla="*/ 339461 w 1560956"/>
                <a:gd name="connsiteY2" fmla="*/ 119946 h 1533714"/>
                <a:gd name="connsiteX3" fmla="*/ 673100 w 1560956"/>
                <a:gd name="connsiteY3" fmla="*/ 104071 h 1533714"/>
                <a:gd name="connsiteX4" fmla="*/ 1002596 w 1560956"/>
                <a:gd name="connsiteY4" fmla="*/ 437270 h 1533714"/>
                <a:gd name="connsiteX5" fmla="*/ 1415170 w 1560956"/>
                <a:gd name="connsiteY5" fmla="*/ 1272471 h 1533714"/>
                <a:gd name="connsiteX6" fmla="*/ 1560956 w 1560956"/>
                <a:gd name="connsiteY6" fmla="*/ 1376719 h 1533714"/>
                <a:gd name="connsiteX7" fmla="*/ 1535820 w 1560956"/>
                <a:gd name="connsiteY7" fmla="*/ 1487931 h 1533714"/>
                <a:gd name="connsiteX8" fmla="*/ 1298575 w 1560956"/>
                <a:gd name="connsiteY8" fmla="*/ 1484844 h 1533714"/>
                <a:gd name="connsiteX9" fmla="*/ 965728 w 1560956"/>
                <a:gd name="connsiteY9" fmla="*/ 836000 h 1533714"/>
                <a:gd name="connsiteX10" fmla="*/ 733425 w 1560956"/>
                <a:gd name="connsiteY10" fmla="*/ 437094 h 1533714"/>
                <a:gd name="connsiteX11" fmla="*/ 647700 w 1560956"/>
                <a:gd name="connsiteY11" fmla="*/ 395819 h 1533714"/>
                <a:gd name="connsiteX12" fmla="*/ 0 w 1560956"/>
                <a:gd name="connsiteY12" fmla="*/ 487894 h 1533714"/>
                <a:gd name="connsiteX13" fmla="*/ 76024 w 1560956"/>
                <a:gd name="connsiteY13" fmla="*/ 9525 h 1533714"/>
                <a:gd name="connsiteX0" fmla="*/ 76024 w 1560956"/>
                <a:gd name="connsiteY0" fmla="*/ 9525 h 1533714"/>
                <a:gd name="connsiteX1" fmla="*/ 212725 w 1560956"/>
                <a:gd name="connsiteY1" fmla="*/ 0 h 1533714"/>
                <a:gd name="connsiteX2" fmla="*/ 339461 w 1560956"/>
                <a:gd name="connsiteY2" fmla="*/ 119946 h 1533714"/>
                <a:gd name="connsiteX3" fmla="*/ 673100 w 1560956"/>
                <a:gd name="connsiteY3" fmla="*/ 104071 h 1533714"/>
                <a:gd name="connsiteX4" fmla="*/ 1002596 w 1560956"/>
                <a:gd name="connsiteY4" fmla="*/ 437270 h 1533714"/>
                <a:gd name="connsiteX5" fmla="*/ 1415170 w 1560956"/>
                <a:gd name="connsiteY5" fmla="*/ 1272471 h 1533714"/>
                <a:gd name="connsiteX6" fmla="*/ 1560956 w 1560956"/>
                <a:gd name="connsiteY6" fmla="*/ 1376719 h 1533714"/>
                <a:gd name="connsiteX7" fmla="*/ 1535820 w 1560956"/>
                <a:gd name="connsiteY7" fmla="*/ 1487931 h 1533714"/>
                <a:gd name="connsiteX8" fmla="*/ 1298575 w 1560956"/>
                <a:gd name="connsiteY8" fmla="*/ 1484844 h 1533714"/>
                <a:gd name="connsiteX9" fmla="*/ 965728 w 1560956"/>
                <a:gd name="connsiteY9" fmla="*/ 836000 h 1533714"/>
                <a:gd name="connsiteX10" fmla="*/ 727251 w 1560956"/>
                <a:gd name="connsiteY10" fmla="*/ 477225 h 1533714"/>
                <a:gd name="connsiteX11" fmla="*/ 647700 w 1560956"/>
                <a:gd name="connsiteY11" fmla="*/ 395819 h 1533714"/>
                <a:gd name="connsiteX12" fmla="*/ 0 w 1560956"/>
                <a:gd name="connsiteY12" fmla="*/ 487894 h 1533714"/>
                <a:gd name="connsiteX13" fmla="*/ 76024 w 1560956"/>
                <a:gd name="connsiteY13" fmla="*/ 9525 h 1533714"/>
                <a:gd name="connsiteX0" fmla="*/ 76024 w 1560956"/>
                <a:gd name="connsiteY0" fmla="*/ 9525 h 1533714"/>
                <a:gd name="connsiteX1" fmla="*/ 212725 w 1560956"/>
                <a:gd name="connsiteY1" fmla="*/ 0 h 1533714"/>
                <a:gd name="connsiteX2" fmla="*/ 339461 w 1560956"/>
                <a:gd name="connsiteY2" fmla="*/ 119946 h 1533714"/>
                <a:gd name="connsiteX3" fmla="*/ 673100 w 1560956"/>
                <a:gd name="connsiteY3" fmla="*/ 104071 h 1533714"/>
                <a:gd name="connsiteX4" fmla="*/ 1002596 w 1560956"/>
                <a:gd name="connsiteY4" fmla="*/ 437270 h 1533714"/>
                <a:gd name="connsiteX5" fmla="*/ 1415170 w 1560956"/>
                <a:gd name="connsiteY5" fmla="*/ 1272471 h 1533714"/>
                <a:gd name="connsiteX6" fmla="*/ 1560956 w 1560956"/>
                <a:gd name="connsiteY6" fmla="*/ 1376719 h 1533714"/>
                <a:gd name="connsiteX7" fmla="*/ 1535820 w 1560956"/>
                <a:gd name="connsiteY7" fmla="*/ 1487931 h 1533714"/>
                <a:gd name="connsiteX8" fmla="*/ 1298575 w 1560956"/>
                <a:gd name="connsiteY8" fmla="*/ 1484844 h 1533714"/>
                <a:gd name="connsiteX9" fmla="*/ 965728 w 1560956"/>
                <a:gd name="connsiteY9" fmla="*/ 836000 h 1533714"/>
                <a:gd name="connsiteX10" fmla="*/ 727251 w 1560956"/>
                <a:gd name="connsiteY10" fmla="*/ 477225 h 1533714"/>
                <a:gd name="connsiteX11" fmla="*/ 632265 w 1560956"/>
                <a:gd name="connsiteY11" fmla="*/ 432863 h 1533714"/>
                <a:gd name="connsiteX12" fmla="*/ 0 w 1560956"/>
                <a:gd name="connsiteY12" fmla="*/ 487894 h 1533714"/>
                <a:gd name="connsiteX13" fmla="*/ 76024 w 1560956"/>
                <a:gd name="connsiteY13" fmla="*/ 9525 h 1533714"/>
                <a:gd name="connsiteX0" fmla="*/ 54415 w 1539347"/>
                <a:gd name="connsiteY0" fmla="*/ 9525 h 1533714"/>
                <a:gd name="connsiteX1" fmla="*/ 191116 w 1539347"/>
                <a:gd name="connsiteY1" fmla="*/ 0 h 1533714"/>
                <a:gd name="connsiteX2" fmla="*/ 317852 w 1539347"/>
                <a:gd name="connsiteY2" fmla="*/ 119946 h 1533714"/>
                <a:gd name="connsiteX3" fmla="*/ 651491 w 1539347"/>
                <a:gd name="connsiteY3" fmla="*/ 104071 h 1533714"/>
                <a:gd name="connsiteX4" fmla="*/ 980987 w 1539347"/>
                <a:gd name="connsiteY4" fmla="*/ 437270 h 1533714"/>
                <a:gd name="connsiteX5" fmla="*/ 1393561 w 1539347"/>
                <a:gd name="connsiteY5" fmla="*/ 1272471 h 1533714"/>
                <a:gd name="connsiteX6" fmla="*/ 1539347 w 1539347"/>
                <a:gd name="connsiteY6" fmla="*/ 1376719 h 1533714"/>
                <a:gd name="connsiteX7" fmla="*/ 1514211 w 1539347"/>
                <a:gd name="connsiteY7" fmla="*/ 1487931 h 1533714"/>
                <a:gd name="connsiteX8" fmla="*/ 1276966 w 1539347"/>
                <a:gd name="connsiteY8" fmla="*/ 1484844 h 1533714"/>
                <a:gd name="connsiteX9" fmla="*/ 944119 w 1539347"/>
                <a:gd name="connsiteY9" fmla="*/ 836000 h 1533714"/>
                <a:gd name="connsiteX10" fmla="*/ 705642 w 1539347"/>
                <a:gd name="connsiteY10" fmla="*/ 477225 h 1533714"/>
                <a:gd name="connsiteX11" fmla="*/ 610656 w 1539347"/>
                <a:gd name="connsiteY11" fmla="*/ 432863 h 1533714"/>
                <a:gd name="connsiteX12" fmla="*/ 0 w 1539347"/>
                <a:gd name="connsiteY12" fmla="*/ 534199 h 1533714"/>
                <a:gd name="connsiteX13" fmla="*/ 54415 w 1539347"/>
                <a:gd name="connsiteY13" fmla="*/ 9525 h 1533714"/>
                <a:gd name="connsiteX0" fmla="*/ 54415 w 1539347"/>
                <a:gd name="connsiteY0" fmla="*/ 9525 h 1533714"/>
                <a:gd name="connsiteX1" fmla="*/ 191116 w 1539347"/>
                <a:gd name="connsiteY1" fmla="*/ 0 h 1533714"/>
                <a:gd name="connsiteX2" fmla="*/ 317852 w 1539347"/>
                <a:gd name="connsiteY2" fmla="*/ 119946 h 1533714"/>
                <a:gd name="connsiteX3" fmla="*/ 651491 w 1539347"/>
                <a:gd name="connsiteY3" fmla="*/ 104071 h 1533714"/>
                <a:gd name="connsiteX4" fmla="*/ 980987 w 1539347"/>
                <a:gd name="connsiteY4" fmla="*/ 437270 h 1533714"/>
                <a:gd name="connsiteX5" fmla="*/ 1393561 w 1539347"/>
                <a:gd name="connsiteY5" fmla="*/ 1272471 h 1533714"/>
                <a:gd name="connsiteX6" fmla="*/ 1539347 w 1539347"/>
                <a:gd name="connsiteY6" fmla="*/ 1376719 h 1533714"/>
                <a:gd name="connsiteX7" fmla="*/ 1514211 w 1539347"/>
                <a:gd name="connsiteY7" fmla="*/ 1487931 h 1533714"/>
                <a:gd name="connsiteX8" fmla="*/ 1276966 w 1539347"/>
                <a:gd name="connsiteY8" fmla="*/ 1484844 h 1533714"/>
                <a:gd name="connsiteX9" fmla="*/ 944119 w 1539347"/>
                <a:gd name="connsiteY9" fmla="*/ 836000 h 1533714"/>
                <a:gd name="connsiteX10" fmla="*/ 705642 w 1539347"/>
                <a:gd name="connsiteY10" fmla="*/ 477225 h 1533714"/>
                <a:gd name="connsiteX11" fmla="*/ 610656 w 1539347"/>
                <a:gd name="connsiteY11" fmla="*/ 432863 h 1533714"/>
                <a:gd name="connsiteX12" fmla="*/ 0 w 1539347"/>
                <a:gd name="connsiteY12" fmla="*/ 518764 h 1533714"/>
                <a:gd name="connsiteX13" fmla="*/ 54415 w 1539347"/>
                <a:gd name="connsiteY13" fmla="*/ 9525 h 1533714"/>
                <a:gd name="connsiteX0" fmla="*/ 60589 w 1545521"/>
                <a:gd name="connsiteY0" fmla="*/ 9525 h 1533714"/>
                <a:gd name="connsiteX1" fmla="*/ 197290 w 1545521"/>
                <a:gd name="connsiteY1" fmla="*/ 0 h 1533714"/>
                <a:gd name="connsiteX2" fmla="*/ 324026 w 1545521"/>
                <a:gd name="connsiteY2" fmla="*/ 119946 h 1533714"/>
                <a:gd name="connsiteX3" fmla="*/ 657665 w 1545521"/>
                <a:gd name="connsiteY3" fmla="*/ 104071 h 1533714"/>
                <a:gd name="connsiteX4" fmla="*/ 987161 w 1545521"/>
                <a:gd name="connsiteY4" fmla="*/ 437270 h 1533714"/>
                <a:gd name="connsiteX5" fmla="*/ 1399735 w 1545521"/>
                <a:gd name="connsiteY5" fmla="*/ 1272471 h 1533714"/>
                <a:gd name="connsiteX6" fmla="*/ 1545521 w 1545521"/>
                <a:gd name="connsiteY6" fmla="*/ 1376719 h 1533714"/>
                <a:gd name="connsiteX7" fmla="*/ 1520385 w 1545521"/>
                <a:gd name="connsiteY7" fmla="*/ 1487931 h 1533714"/>
                <a:gd name="connsiteX8" fmla="*/ 1283140 w 1545521"/>
                <a:gd name="connsiteY8" fmla="*/ 1484844 h 1533714"/>
                <a:gd name="connsiteX9" fmla="*/ 950293 w 1545521"/>
                <a:gd name="connsiteY9" fmla="*/ 836000 h 1533714"/>
                <a:gd name="connsiteX10" fmla="*/ 711816 w 1545521"/>
                <a:gd name="connsiteY10" fmla="*/ 477225 h 1533714"/>
                <a:gd name="connsiteX11" fmla="*/ 616830 w 1545521"/>
                <a:gd name="connsiteY11" fmla="*/ 432863 h 1533714"/>
                <a:gd name="connsiteX12" fmla="*/ 0 w 1545521"/>
                <a:gd name="connsiteY12" fmla="*/ 515677 h 1533714"/>
                <a:gd name="connsiteX13" fmla="*/ 60589 w 1545521"/>
                <a:gd name="connsiteY13" fmla="*/ 9525 h 1533714"/>
                <a:gd name="connsiteX0" fmla="*/ 45154 w 1530086"/>
                <a:gd name="connsiteY0" fmla="*/ 9525 h 1533714"/>
                <a:gd name="connsiteX1" fmla="*/ 181855 w 1530086"/>
                <a:gd name="connsiteY1" fmla="*/ 0 h 1533714"/>
                <a:gd name="connsiteX2" fmla="*/ 308591 w 1530086"/>
                <a:gd name="connsiteY2" fmla="*/ 119946 h 1533714"/>
                <a:gd name="connsiteX3" fmla="*/ 642230 w 1530086"/>
                <a:gd name="connsiteY3" fmla="*/ 104071 h 1533714"/>
                <a:gd name="connsiteX4" fmla="*/ 971726 w 1530086"/>
                <a:gd name="connsiteY4" fmla="*/ 437270 h 1533714"/>
                <a:gd name="connsiteX5" fmla="*/ 1384300 w 1530086"/>
                <a:gd name="connsiteY5" fmla="*/ 1272471 h 1533714"/>
                <a:gd name="connsiteX6" fmla="*/ 1530086 w 1530086"/>
                <a:gd name="connsiteY6" fmla="*/ 1376719 h 1533714"/>
                <a:gd name="connsiteX7" fmla="*/ 1504950 w 1530086"/>
                <a:gd name="connsiteY7" fmla="*/ 1487931 h 1533714"/>
                <a:gd name="connsiteX8" fmla="*/ 1267705 w 1530086"/>
                <a:gd name="connsiteY8" fmla="*/ 1484844 h 1533714"/>
                <a:gd name="connsiteX9" fmla="*/ 934858 w 1530086"/>
                <a:gd name="connsiteY9" fmla="*/ 836000 h 1533714"/>
                <a:gd name="connsiteX10" fmla="*/ 696381 w 1530086"/>
                <a:gd name="connsiteY10" fmla="*/ 477225 h 1533714"/>
                <a:gd name="connsiteX11" fmla="*/ 601395 w 1530086"/>
                <a:gd name="connsiteY11" fmla="*/ 432863 h 1533714"/>
                <a:gd name="connsiteX12" fmla="*/ 0 w 1530086"/>
                <a:gd name="connsiteY12" fmla="*/ 500242 h 1533714"/>
                <a:gd name="connsiteX13" fmla="*/ 45154 w 1530086"/>
                <a:gd name="connsiteY13" fmla="*/ 9525 h 1533714"/>
                <a:gd name="connsiteX0" fmla="*/ 45154 w 1530086"/>
                <a:gd name="connsiteY0" fmla="*/ 9525 h 1487931"/>
                <a:gd name="connsiteX1" fmla="*/ 181855 w 1530086"/>
                <a:gd name="connsiteY1" fmla="*/ 0 h 1487931"/>
                <a:gd name="connsiteX2" fmla="*/ 308591 w 1530086"/>
                <a:gd name="connsiteY2" fmla="*/ 119946 h 1487931"/>
                <a:gd name="connsiteX3" fmla="*/ 642230 w 1530086"/>
                <a:gd name="connsiteY3" fmla="*/ 104071 h 1487931"/>
                <a:gd name="connsiteX4" fmla="*/ 971726 w 1530086"/>
                <a:gd name="connsiteY4" fmla="*/ 437270 h 1487931"/>
                <a:gd name="connsiteX5" fmla="*/ 1384300 w 1530086"/>
                <a:gd name="connsiteY5" fmla="*/ 1272471 h 1487931"/>
                <a:gd name="connsiteX6" fmla="*/ 1530086 w 1530086"/>
                <a:gd name="connsiteY6" fmla="*/ 1376719 h 1487931"/>
                <a:gd name="connsiteX7" fmla="*/ 1504950 w 1530086"/>
                <a:gd name="connsiteY7" fmla="*/ 1487931 h 1487931"/>
                <a:gd name="connsiteX8" fmla="*/ 1267705 w 1530086"/>
                <a:gd name="connsiteY8" fmla="*/ 1484844 h 1487931"/>
                <a:gd name="connsiteX9" fmla="*/ 934858 w 1530086"/>
                <a:gd name="connsiteY9" fmla="*/ 836000 h 1487931"/>
                <a:gd name="connsiteX10" fmla="*/ 696381 w 1530086"/>
                <a:gd name="connsiteY10" fmla="*/ 477225 h 1487931"/>
                <a:gd name="connsiteX11" fmla="*/ 601395 w 1530086"/>
                <a:gd name="connsiteY11" fmla="*/ 432863 h 1487931"/>
                <a:gd name="connsiteX12" fmla="*/ 0 w 1530086"/>
                <a:gd name="connsiteY12" fmla="*/ 500242 h 1487931"/>
                <a:gd name="connsiteX13" fmla="*/ 45154 w 1530086"/>
                <a:gd name="connsiteY13" fmla="*/ 9525 h 1487931"/>
                <a:gd name="connsiteX0" fmla="*/ 45154 w 1530086"/>
                <a:gd name="connsiteY0" fmla="*/ 9525 h 1487931"/>
                <a:gd name="connsiteX1" fmla="*/ 181855 w 1530086"/>
                <a:gd name="connsiteY1" fmla="*/ 0 h 1487931"/>
                <a:gd name="connsiteX2" fmla="*/ 308591 w 1530086"/>
                <a:gd name="connsiteY2" fmla="*/ 119946 h 1487931"/>
                <a:gd name="connsiteX3" fmla="*/ 651491 w 1530086"/>
                <a:gd name="connsiteY3" fmla="*/ 79375 h 1487931"/>
                <a:gd name="connsiteX4" fmla="*/ 971726 w 1530086"/>
                <a:gd name="connsiteY4" fmla="*/ 437270 h 1487931"/>
                <a:gd name="connsiteX5" fmla="*/ 1384300 w 1530086"/>
                <a:gd name="connsiteY5" fmla="*/ 1272471 h 1487931"/>
                <a:gd name="connsiteX6" fmla="*/ 1530086 w 1530086"/>
                <a:gd name="connsiteY6" fmla="*/ 1376719 h 1487931"/>
                <a:gd name="connsiteX7" fmla="*/ 1504950 w 1530086"/>
                <a:gd name="connsiteY7" fmla="*/ 1487931 h 1487931"/>
                <a:gd name="connsiteX8" fmla="*/ 1267705 w 1530086"/>
                <a:gd name="connsiteY8" fmla="*/ 1484844 h 1487931"/>
                <a:gd name="connsiteX9" fmla="*/ 934858 w 1530086"/>
                <a:gd name="connsiteY9" fmla="*/ 836000 h 1487931"/>
                <a:gd name="connsiteX10" fmla="*/ 696381 w 1530086"/>
                <a:gd name="connsiteY10" fmla="*/ 477225 h 1487931"/>
                <a:gd name="connsiteX11" fmla="*/ 601395 w 1530086"/>
                <a:gd name="connsiteY11" fmla="*/ 432863 h 1487931"/>
                <a:gd name="connsiteX12" fmla="*/ 0 w 1530086"/>
                <a:gd name="connsiteY12" fmla="*/ 500242 h 1487931"/>
                <a:gd name="connsiteX13" fmla="*/ 45154 w 1530086"/>
                <a:gd name="connsiteY13" fmla="*/ 9525 h 1487931"/>
                <a:gd name="connsiteX0" fmla="*/ 45154 w 1530086"/>
                <a:gd name="connsiteY0" fmla="*/ 9525 h 1487931"/>
                <a:gd name="connsiteX1" fmla="*/ 181855 w 1530086"/>
                <a:gd name="connsiteY1" fmla="*/ 0 h 1487931"/>
                <a:gd name="connsiteX2" fmla="*/ 333287 w 1530086"/>
                <a:gd name="connsiteY2" fmla="*/ 104512 h 1487931"/>
                <a:gd name="connsiteX3" fmla="*/ 651491 w 1530086"/>
                <a:gd name="connsiteY3" fmla="*/ 79375 h 1487931"/>
                <a:gd name="connsiteX4" fmla="*/ 971726 w 1530086"/>
                <a:gd name="connsiteY4" fmla="*/ 437270 h 1487931"/>
                <a:gd name="connsiteX5" fmla="*/ 1384300 w 1530086"/>
                <a:gd name="connsiteY5" fmla="*/ 1272471 h 1487931"/>
                <a:gd name="connsiteX6" fmla="*/ 1530086 w 1530086"/>
                <a:gd name="connsiteY6" fmla="*/ 1376719 h 1487931"/>
                <a:gd name="connsiteX7" fmla="*/ 1504950 w 1530086"/>
                <a:gd name="connsiteY7" fmla="*/ 1487931 h 1487931"/>
                <a:gd name="connsiteX8" fmla="*/ 1267705 w 1530086"/>
                <a:gd name="connsiteY8" fmla="*/ 1484844 h 1487931"/>
                <a:gd name="connsiteX9" fmla="*/ 934858 w 1530086"/>
                <a:gd name="connsiteY9" fmla="*/ 836000 h 1487931"/>
                <a:gd name="connsiteX10" fmla="*/ 696381 w 1530086"/>
                <a:gd name="connsiteY10" fmla="*/ 477225 h 1487931"/>
                <a:gd name="connsiteX11" fmla="*/ 601395 w 1530086"/>
                <a:gd name="connsiteY11" fmla="*/ 432863 h 1487931"/>
                <a:gd name="connsiteX12" fmla="*/ 0 w 1530086"/>
                <a:gd name="connsiteY12" fmla="*/ 500242 h 1487931"/>
                <a:gd name="connsiteX13" fmla="*/ 45154 w 1530086"/>
                <a:gd name="connsiteY13" fmla="*/ 9525 h 1487931"/>
                <a:gd name="connsiteX0" fmla="*/ 45154 w 1530086"/>
                <a:gd name="connsiteY0" fmla="*/ 9525 h 1487931"/>
                <a:gd name="connsiteX1" fmla="*/ 212724 w 1530086"/>
                <a:gd name="connsiteY1" fmla="*/ 0 h 1487931"/>
                <a:gd name="connsiteX2" fmla="*/ 333287 w 1530086"/>
                <a:gd name="connsiteY2" fmla="*/ 104512 h 1487931"/>
                <a:gd name="connsiteX3" fmla="*/ 651491 w 1530086"/>
                <a:gd name="connsiteY3" fmla="*/ 79375 h 1487931"/>
                <a:gd name="connsiteX4" fmla="*/ 971726 w 1530086"/>
                <a:gd name="connsiteY4" fmla="*/ 437270 h 1487931"/>
                <a:gd name="connsiteX5" fmla="*/ 1384300 w 1530086"/>
                <a:gd name="connsiteY5" fmla="*/ 1272471 h 1487931"/>
                <a:gd name="connsiteX6" fmla="*/ 1530086 w 1530086"/>
                <a:gd name="connsiteY6" fmla="*/ 1376719 h 1487931"/>
                <a:gd name="connsiteX7" fmla="*/ 1504950 w 1530086"/>
                <a:gd name="connsiteY7" fmla="*/ 1487931 h 1487931"/>
                <a:gd name="connsiteX8" fmla="*/ 1267705 w 1530086"/>
                <a:gd name="connsiteY8" fmla="*/ 1484844 h 1487931"/>
                <a:gd name="connsiteX9" fmla="*/ 934858 w 1530086"/>
                <a:gd name="connsiteY9" fmla="*/ 836000 h 1487931"/>
                <a:gd name="connsiteX10" fmla="*/ 696381 w 1530086"/>
                <a:gd name="connsiteY10" fmla="*/ 477225 h 1487931"/>
                <a:gd name="connsiteX11" fmla="*/ 601395 w 1530086"/>
                <a:gd name="connsiteY11" fmla="*/ 432863 h 1487931"/>
                <a:gd name="connsiteX12" fmla="*/ 0 w 1530086"/>
                <a:gd name="connsiteY12" fmla="*/ 500242 h 1487931"/>
                <a:gd name="connsiteX13" fmla="*/ 45154 w 1530086"/>
                <a:gd name="connsiteY13" fmla="*/ 9525 h 1487931"/>
                <a:gd name="connsiteX0" fmla="*/ 45154 w 1530086"/>
                <a:gd name="connsiteY0" fmla="*/ 9525 h 1487931"/>
                <a:gd name="connsiteX1" fmla="*/ 212724 w 1530086"/>
                <a:gd name="connsiteY1" fmla="*/ 0 h 1487931"/>
                <a:gd name="connsiteX2" fmla="*/ 333287 w 1530086"/>
                <a:gd name="connsiteY2" fmla="*/ 104512 h 1487931"/>
                <a:gd name="connsiteX3" fmla="*/ 651491 w 1530086"/>
                <a:gd name="connsiteY3" fmla="*/ 79375 h 1487931"/>
                <a:gd name="connsiteX4" fmla="*/ 971726 w 1530086"/>
                <a:gd name="connsiteY4" fmla="*/ 437270 h 1487931"/>
                <a:gd name="connsiteX5" fmla="*/ 1398191 w 1530086"/>
                <a:gd name="connsiteY5" fmla="*/ 1284047 h 1487931"/>
                <a:gd name="connsiteX6" fmla="*/ 1530086 w 1530086"/>
                <a:gd name="connsiteY6" fmla="*/ 1376719 h 1487931"/>
                <a:gd name="connsiteX7" fmla="*/ 1504950 w 1530086"/>
                <a:gd name="connsiteY7" fmla="*/ 1487931 h 1487931"/>
                <a:gd name="connsiteX8" fmla="*/ 1267705 w 1530086"/>
                <a:gd name="connsiteY8" fmla="*/ 1484844 h 1487931"/>
                <a:gd name="connsiteX9" fmla="*/ 934858 w 1530086"/>
                <a:gd name="connsiteY9" fmla="*/ 836000 h 1487931"/>
                <a:gd name="connsiteX10" fmla="*/ 696381 w 1530086"/>
                <a:gd name="connsiteY10" fmla="*/ 477225 h 1487931"/>
                <a:gd name="connsiteX11" fmla="*/ 601395 w 1530086"/>
                <a:gd name="connsiteY11" fmla="*/ 432863 h 1487931"/>
                <a:gd name="connsiteX12" fmla="*/ 0 w 1530086"/>
                <a:gd name="connsiteY12" fmla="*/ 500242 h 1487931"/>
                <a:gd name="connsiteX13" fmla="*/ 45154 w 1530086"/>
                <a:gd name="connsiteY13" fmla="*/ 9525 h 1487931"/>
                <a:gd name="connsiteX0" fmla="*/ 45154 w 1537032"/>
                <a:gd name="connsiteY0" fmla="*/ 9525 h 1497459"/>
                <a:gd name="connsiteX1" fmla="*/ 212724 w 1537032"/>
                <a:gd name="connsiteY1" fmla="*/ 0 h 1497459"/>
                <a:gd name="connsiteX2" fmla="*/ 333287 w 1537032"/>
                <a:gd name="connsiteY2" fmla="*/ 104512 h 1497459"/>
                <a:gd name="connsiteX3" fmla="*/ 651491 w 1537032"/>
                <a:gd name="connsiteY3" fmla="*/ 79375 h 1497459"/>
                <a:gd name="connsiteX4" fmla="*/ 971726 w 1537032"/>
                <a:gd name="connsiteY4" fmla="*/ 437270 h 1497459"/>
                <a:gd name="connsiteX5" fmla="*/ 1398191 w 1537032"/>
                <a:gd name="connsiteY5" fmla="*/ 1284047 h 1497459"/>
                <a:gd name="connsiteX6" fmla="*/ 1537032 w 1537032"/>
                <a:gd name="connsiteY6" fmla="*/ 1348937 h 1497459"/>
                <a:gd name="connsiteX7" fmla="*/ 1504950 w 1537032"/>
                <a:gd name="connsiteY7" fmla="*/ 1487931 h 1497459"/>
                <a:gd name="connsiteX8" fmla="*/ 1267705 w 1537032"/>
                <a:gd name="connsiteY8" fmla="*/ 1484844 h 1497459"/>
                <a:gd name="connsiteX9" fmla="*/ 934858 w 1537032"/>
                <a:gd name="connsiteY9" fmla="*/ 836000 h 1497459"/>
                <a:gd name="connsiteX10" fmla="*/ 696381 w 1537032"/>
                <a:gd name="connsiteY10" fmla="*/ 477225 h 1497459"/>
                <a:gd name="connsiteX11" fmla="*/ 601395 w 1537032"/>
                <a:gd name="connsiteY11" fmla="*/ 432863 h 1497459"/>
                <a:gd name="connsiteX12" fmla="*/ 0 w 1537032"/>
                <a:gd name="connsiteY12" fmla="*/ 500242 h 1497459"/>
                <a:gd name="connsiteX13" fmla="*/ 45154 w 1537032"/>
                <a:gd name="connsiteY13" fmla="*/ 9525 h 1497459"/>
                <a:gd name="connsiteX0" fmla="*/ 45154 w 1537032"/>
                <a:gd name="connsiteY0" fmla="*/ 9525 h 1497459"/>
                <a:gd name="connsiteX1" fmla="*/ 212724 w 1537032"/>
                <a:gd name="connsiteY1" fmla="*/ 0 h 1497459"/>
                <a:gd name="connsiteX2" fmla="*/ 333287 w 1537032"/>
                <a:gd name="connsiteY2" fmla="*/ 104512 h 1497459"/>
                <a:gd name="connsiteX3" fmla="*/ 651491 w 1537032"/>
                <a:gd name="connsiteY3" fmla="*/ 79375 h 1497459"/>
                <a:gd name="connsiteX4" fmla="*/ 971726 w 1537032"/>
                <a:gd name="connsiteY4" fmla="*/ 437270 h 1497459"/>
                <a:gd name="connsiteX5" fmla="*/ 1398191 w 1537032"/>
                <a:gd name="connsiteY5" fmla="*/ 1284047 h 1497459"/>
                <a:gd name="connsiteX6" fmla="*/ 1537032 w 1537032"/>
                <a:gd name="connsiteY6" fmla="*/ 1348937 h 1497459"/>
                <a:gd name="connsiteX7" fmla="*/ 1504950 w 1537032"/>
                <a:gd name="connsiteY7" fmla="*/ 1487931 h 1497459"/>
                <a:gd name="connsiteX8" fmla="*/ 1267705 w 1537032"/>
                <a:gd name="connsiteY8" fmla="*/ 1484844 h 1497459"/>
                <a:gd name="connsiteX9" fmla="*/ 934858 w 1537032"/>
                <a:gd name="connsiteY9" fmla="*/ 836000 h 1497459"/>
                <a:gd name="connsiteX10" fmla="*/ 696381 w 1537032"/>
                <a:gd name="connsiteY10" fmla="*/ 477225 h 1497459"/>
                <a:gd name="connsiteX11" fmla="*/ 601395 w 1537032"/>
                <a:gd name="connsiteY11" fmla="*/ 432863 h 1497459"/>
                <a:gd name="connsiteX12" fmla="*/ 0 w 1537032"/>
                <a:gd name="connsiteY12" fmla="*/ 500242 h 1497459"/>
                <a:gd name="connsiteX13" fmla="*/ 45154 w 1537032"/>
                <a:gd name="connsiteY13" fmla="*/ 9525 h 1497459"/>
                <a:gd name="connsiteX0" fmla="*/ 45154 w 1537032"/>
                <a:gd name="connsiteY0" fmla="*/ 9525 h 1487931"/>
                <a:gd name="connsiteX1" fmla="*/ 212724 w 1537032"/>
                <a:gd name="connsiteY1" fmla="*/ 0 h 1487931"/>
                <a:gd name="connsiteX2" fmla="*/ 333287 w 1537032"/>
                <a:gd name="connsiteY2" fmla="*/ 104512 h 1487931"/>
                <a:gd name="connsiteX3" fmla="*/ 651491 w 1537032"/>
                <a:gd name="connsiteY3" fmla="*/ 79375 h 1487931"/>
                <a:gd name="connsiteX4" fmla="*/ 971726 w 1537032"/>
                <a:gd name="connsiteY4" fmla="*/ 437270 h 1487931"/>
                <a:gd name="connsiteX5" fmla="*/ 1398191 w 1537032"/>
                <a:gd name="connsiteY5" fmla="*/ 1284047 h 1487931"/>
                <a:gd name="connsiteX6" fmla="*/ 1537032 w 1537032"/>
                <a:gd name="connsiteY6" fmla="*/ 1348937 h 1487931"/>
                <a:gd name="connsiteX7" fmla="*/ 1504950 w 1537032"/>
                <a:gd name="connsiteY7" fmla="*/ 1487931 h 1487931"/>
                <a:gd name="connsiteX8" fmla="*/ 1267705 w 1537032"/>
                <a:gd name="connsiteY8" fmla="*/ 1484844 h 1487931"/>
                <a:gd name="connsiteX9" fmla="*/ 934858 w 1537032"/>
                <a:gd name="connsiteY9" fmla="*/ 836000 h 1487931"/>
                <a:gd name="connsiteX10" fmla="*/ 696381 w 1537032"/>
                <a:gd name="connsiteY10" fmla="*/ 477225 h 1487931"/>
                <a:gd name="connsiteX11" fmla="*/ 601395 w 1537032"/>
                <a:gd name="connsiteY11" fmla="*/ 432863 h 1487931"/>
                <a:gd name="connsiteX12" fmla="*/ 0 w 1537032"/>
                <a:gd name="connsiteY12" fmla="*/ 500242 h 1487931"/>
                <a:gd name="connsiteX13" fmla="*/ 45154 w 1537032"/>
                <a:gd name="connsiteY13" fmla="*/ 9525 h 1487931"/>
                <a:gd name="connsiteX0" fmla="*/ 45154 w 1537032"/>
                <a:gd name="connsiteY0" fmla="*/ 9525 h 1539586"/>
                <a:gd name="connsiteX1" fmla="*/ 212724 w 1537032"/>
                <a:gd name="connsiteY1" fmla="*/ 0 h 1539586"/>
                <a:gd name="connsiteX2" fmla="*/ 333287 w 1537032"/>
                <a:gd name="connsiteY2" fmla="*/ 104512 h 1539586"/>
                <a:gd name="connsiteX3" fmla="*/ 651491 w 1537032"/>
                <a:gd name="connsiteY3" fmla="*/ 79375 h 1539586"/>
                <a:gd name="connsiteX4" fmla="*/ 971726 w 1537032"/>
                <a:gd name="connsiteY4" fmla="*/ 437270 h 1539586"/>
                <a:gd name="connsiteX5" fmla="*/ 1398191 w 1537032"/>
                <a:gd name="connsiteY5" fmla="*/ 1284047 h 1539586"/>
                <a:gd name="connsiteX6" fmla="*/ 1537032 w 1537032"/>
                <a:gd name="connsiteY6" fmla="*/ 1348937 h 1539586"/>
                <a:gd name="connsiteX7" fmla="*/ 1500320 w 1537032"/>
                <a:gd name="connsiteY7" fmla="*/ 1508769 h 1539586"/>
                <a:gd name="connsiteX8" fmla="*/ 1267705 w 1537032"/>
                <a:gd name="connsiteY8" fmla="*/ 1484844 h 1539586"/>
                <a:gd name="connsiteX9" fmla="*/ 934858 w 1537032"/>
                <a:gd name="connsiteY9" fmla="*/ 836000 h 1539586"/>
                <a:gd name="connsiteX10" fmla="*/ 696381 w 1537032"/>
                <a:gd name="connsiteY10" fmla="*/ 477225 h 1539586"/>
                <a:gd name="connsiteX11" fmla="*/ 601395 w 1537032"/>
                <a:gd name="connsiteY11" fmla="*/ 432863 h 1539586"/>
                <a:gd name="connsiteX12" fmla="*/ 0 w 1537032"/>
                <a:gd name="connsiteY12" fmla="*/ 500242 h 1539586"/>
                <a:gd name="connsiteX13" fmla="*/ 45154 w 1537032"/>
                <a:gd name="connsiteY13" fmla="*/ 9525 h 1539586"/>
                <a:gd name="connsiteX0" fmla="*/ 45154 w 1537032"/>
                <a:gd name="connsiteY0" fmla="*/ 9525 h 1508769"/>
                <a:gd name="connsiteX1" fmla="*/ 212724 w 1537032"/>
                <a:gd name="connsiteY1" fmla="*/ 0 h 1508769"/>
                <a:gd name="connsiteX2" fmla="*/ 333287 w 1537032"/>
                <a:gd name="connsiteY2" fmla="*/ 104512 h 1508769"/>
                <a:gd name="connsiteX3" fmla="*/ 651491 w 1537032"/>
                <a:gd name="connsiteY3" fmla="*/ 79375 h 1508769"/>
                <a:gd name="connsiteX4" fmla="*/ 971726 w 1537032"/>
                <a:gd name="connsiteY4" fmla="*/ 437270 h 1508769"/>
                <a:gd name="connsiteX5" fmla="*/ 1398191 w 1537032"/>
                <a:gd name="connsiteY5" fmla="*/ 1284047 h 1508769"/>
                <a:gd name="connsiteX6" fmla="*/ 1537032 w 1537032"/>
                <a:gd name="connsiteY6" fmla="*/ 1348937 h 1508769"/>
                <a:gd name="connsiteX7" fmla="*/ 1500320 w 1537032"/>
                <a:gd name="connsiteY7" fmla="*/ 1508769 h 1508769"/>
                <a:gd name="connsiteX8" fmla="*/ 1267705 w 1537032"/>
                <a:gd name="connsiteY8" fmla="*/ 1484844 h 1508769"/>
                <a:gd name="connsiteX9" fmla="*/ 934858 w 1537032"/>
                <a:gd name="connsiteY9" fmla="*/ 836000 h 1508769"/>
                <a:gd name="connsiteX10" fmla="*/ 696381 w 1537032"/>
                <a:gd name="connsiteY10" fmla="*/ 477225 h 1508769"/>
                <a:gd name="connsiteX11" fmla="*/ 601395 w 1537032"/>
                <a:gd name="connsiteY11" fmla="*/ 432863 h 1508769"/>
                <a:gd name="connsiteX12" fmla="*/ 0 w 1537032"/>
                <a:gd name="connsiteY12" fmla="*/ 500242 h 1508769"/>
                <a:gd name="connsiteX13" fmla="*/ 45154 w 1537032"/>
                <a:gd name="connsiteY13" fmla="*/ 9525 h 1508769"/>
                <a:gd name="connsiteX0" fmla="*/ 45154 w 1537032"/>
                <a:gd name="connsiteY0" fmla="*/ 9525 h 1516956"/>
                <a:gd name="connsiteX1" fmla="*/ 212724 w 1537032"/>
                <a:gd name="connsiteY1" fmla="*/ 0 h 1516956"/>
                <a:gd name="connsiteX2" fmla="*/ 333287 w 1537032"/>
                <a:gd name="connsiteY2" fmla="*/ 104512 h 1516956"/>
                <a:gd name="connsiteX3" fmla="*/ 651491 w 1537032"/>
                <a:gd name="connsiteY3" fmla="*/ 79375 h 1516956"/>
                <a:gd name="connsiteX4" fmla="*/ 971726 w 1537032"/>
                <a:gd name="connsiteY4" fmla="*/ 437270 h 1516956"/>
                <a:gd name="connsiteX5" fmla="*/ 1398191 w 1537032"/>
                <a:gd name="connsiteY5" fmla="*/ 1284047 h 1516956"/>
                <a:gd name="connsiteX6" fmla="*/ 1537032 w 1537032"/>
                <a:gd name="connsiteY6" fmla="*/ 1348937 h 1516956"/>
                <a:gd name="connsiteX7" fmla="*/ 1500320 w 1537032"/>
                <a:gd name="connsiteY7" fmla="*/ 1508769 h 1516956"/>
                <a:gd name="connsiteX8" fmla="*/ 1244553 w 1537032"/>
                <a:gd name="connsiteY8" fmla="*/ 1491790 h 1516956"/>
                <a:gd name="connsiteX9" fmla="*/ 934858 w 1537032"/>
                <a:gd name="connsiteY9" fmla="*/ 836000 h 1516956"/>
                <a:gd name="connsiteX10" fmla="*/ 696381 w 1537032"/>
                <a:gd name="connsiteY10" fmla="*/ 477225 h 1516956"/>
                <a:gd name="connsiteX11" fmla="*/ 601395 w 1537032"/>
                <a:gd name="connsiteY11" fmla="*/ 432863 h 1516956"/>
                <a:gd name="connsiteX12" fmla="*/ 0 w 1537032"/>
                <a:gd name="connsiteY12" fmla="*/ 500242 h 1516956"/>
                <a:gd name="connsiteX13" fmla="*/ 45154 w 1537032"/>
                <a:gd name="connsiteY13" fmla="*/ 9525 h 1516956"/>
                <a:gd name="connsiteX0" fmla="*/ 45154 w 1537032"/>
                <a:gd name="connsiteY0" fmla="*/ 9525 h 1508769"/>
                <a:gd name="connsiteX1" fmla="*/ 212724 w 1537032"/>
                <a:gd name="connsiteY1" fmla="*/ 0 h 1508769"/>
                <a:gd name="connsiteX2" fmla="*/ 333287 w 1537032"/>
                <a:gd name="connsiteY2" fmla="*/ 104512 h 1508769"/>
                <a:gd name="connsiteX3" fmla="*/ 651491 w 1537032"/>
                <a:gd name="connsiteY3" fmla="*/ 79375 h 1508769"/>
                <a:gd name="connsiteX4" fmla="*/ 971726 w 1537032"/>
                <a:gd name="connsiteY4" fmla="*/ 437270 h 1508769"/>
                <a:gd name="connsiteX5" fmla="*/ 1398191 w 1537032"/>
                <a:gd name="connsiteY5" fmla="*/ 1284047 h 1508769"/>
                <a:gd name="connsiteX6" fmla="*/ 1537032 w 1537032"/>
                <a:gd name="connsiteY6" fmla="*/ 1348937 h 1508769"/>
                <a:gd name="connsiteX7" fmla="*/ 1500320 w 1537032"/>
                <a:gd name="connsiteY7" fmla="*/ 1508769 h 1508769"/>
                <a:gd name="connsiteX8" fmla="*/ 1244553 w 1537032"/>
                <a:gd name="connsiteY8" fmla="*/ 1491790 h 1508769"/>
                <a:gd name="connsiteX9" fmla="*/ 934858 w 1537032"/>
                <a:gd name="connsiteY9" fmla="*/ 836000 h 1508769"/>
                <a:gd name="connsiteX10" fmla="*/ 696381 w 1537032"/>
                <a:gd name="connsiteY10" fmla="*/ 477225 h 1508769"/>
                <a:gd name="connsiteX11" fmla="*/ 601395 w 1537032"/>
                <a:gd name="connsiteY11" fmla="*/ 432863 h 1508769"/>
                <a:gd name="connsiteX12" fmla="*/ 0 w 1537032"/>
                <a:gd name="connsiteY12" fmla="*/ 500242 h 1508769"/>
                <a:gd name="connsiteX13" fmla="*/ 45154 w 1537032"/>
                <a:gd name="connsiteY13" fmla="*/ 9525 h 1508769"/>
                <a:gd name="connsiteX0" fmla="*/ 45154 w 1537032"/>
                <a:gd name="connsiteY0" fmla="*/ 9525 h 1508769"/>
                <a:gd name="connsiteX1" fmla="*/ 212724 w 1537032"/>
                <a:gd name="connsiteY1" fmla="*/ 0 h 1508769"/>
                <a:gd name="connsiteX2" fmla="*/ 333287 w 1537032"/>
                <a:gd name="connsiteY2" fmla="*/ 104512 h 1508769"/>
                <a:gd name="connsiteX3" fmla="*/ 651491 w 1537032"/>
                <a:gd name="connsiteY3" fmla="*/ 79375 h 1508769"/>
                <a:gd name="connsiteX4" fmla="*/ 971726 w 1537032"/>
                <a:gd name="connsiteY4" fmla="*/ 437270 h 1508769"/>
                <a:gd name="connsiteX5" fmla="*/ 1398191 w 1537032"/>
                <a:gd name="connsiteY5" fmla="*/ 1284047 h 1508769"/>
                <a:gd name="connsiteX6" fmla="*/ 1537032 w 1537032"/>
                <a:gd name="connsiteY6" fmla="*/ 1348937 h 1508769"/>
                <a:gd name="connsiteX7" fmla="*/ 1500320 w 1537032"/>
                <a:gd name="connsiteY7" fmla="*/ 1508769 h 1508769"/>
                <a:gd name="connsiteX8" fmla="*/ 1244553 w 1537032"/>
                <a:gd name="connsiteY8" fmla="*/ 1491790 h 1508769"/>
                <a:gd name="connsiteX9" fmla="*/ 934858 w 1537032"/>
                <a:gd name="connsiteY9" fmla="*/ 836000 h 1508769"/>
                <a:gd name="connsiteX10" fmla="*/ 696381 w 1537032"/>
                <a:gd name="connsiteY10" fmla="*/ 477225 h 1508769"/>
                <a:gd name="connsiteX11" fmla="*/ 601395 w 1537032"/>
                <a:gd name="connsiteY11" fmla="*/ 432863 h 1508769"/>
                <a:gd name="connsiteX12" fmla="*/ 0 w 1537032"/>
                <a:gd name="connsiteY12" fmla="*/ 500242 h 1508769"/>
                <a:gd name="connsiteX13" fmla="*/ 45154 w 1537032"/>
                <a:gd name="connsiteY13" fmla="*/ 9525 h 1508769"/>
                <a:gd name="connsiteX0" fmla="*/ 45154 w 1537032"/>
                <a:gd name="connsiteY0" fmla="*/ 9525 h 1508769"/>
                <a:gd name="connsiteX1" fmla="*/ 212724 w 1537032"/>
                <a:gd name="connsiteY1" fmla="*/ 0 h 1508769"/>
                <a:gd name="connsiteX2" fmla="*/ 333287 w 1537032"/>
                <a:gd name="connsiteY2" fmla="*/ 104512 h 1508769"/>
                <a:gd name="connsiteX3" fmla="*/ 651491 w 1537032"/>
                <a:gd name="connsiteY3" fmla="*/ 79375 h 1508769"/>
                <a:gd name="connsiteX4" fmla="*/ 971726 w 1537032"/>
                <a:gd name="connsiteY4" fmla="*/ 437270 h 1508769"/>
                <a:gd name="connsiteX5" fmla="*/ 1398191 w 1537032"/>
                <a:gd name="connsiteY5" fmla="*/ 1284047 h 1508769"/>
                <a:gd name="connsiteX6" fmla="*/ 1537032 w 1537032"/>
                <a:gd name="connsiteY6" fmla="*/ 1348937 h 1508769"/>
                <a:gd name="connsiteX7" fmla="*/ 1500320 w 1537032"/>
                <a:gd name="connsiteY7" fmla="*/ 1508769 h 1508769"/>
                <a:gd name="connsiteX8" fmla="*/ 1244553 w 1537032"/>
                <a:gd name="connsiteY8" fmla="*/ 1491790 h 1508769"/>
                <a:gd name="connsiteX9" fmla="*/ 934858 w 1537032"/>
                <a:gd name="connsiteY9" fmla="*/ 836000 h 1508769"/>
                <a:gd name="connsiteX10" fmla="*/ 696381 w 1537032"/>
                <a:gd name="connsiteY10" fmla="*/ 477225 h 1508769"/>
                <a:gd name="connsiteX11" fmla="*/ 601395 w 1537032"/>
                <a:gd name="connsiteY11" fmla="*/ 432863 h 1508769"/>
                <a:gd name="connsiteX12" fmla="*/ 0 w 1537032"/>
                <a:gd name="connsiteY12" fmla="*/ 500242 h 1508769"/>
                <a:gd name="connsiteX13" fmla="*/ 45154 w 1537032"/>
                <a:gd name="connsiteY13" fmla="*/ 9525 h 1508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7032" h="1508769">
                  <a:moveTo>
                    <a:pt x="45154" y="9525"/>
                  </a:moveTo>
                  <a:lnTo>
                    <a:pt x="212724" y="0"/>
                  </a:lnTo>
                  <a:lnTo>
                    <a:pt x="333287" y="104512"/>
                  </a:lnTo>
                  <a:lnTo>
                    <a:pt x="651491" y="79375"/>
                  </a:lnTo>
                  <a:lnTo>
                    <a:pt x="971726" y="437270"/>
                  </a:lnTo>
                  <a:lnTo>
                    <a:pt x="1398191" y="1284047"/>
                  </a:lnTo>
                  <a:lnTo>
                    <a:pt x="1537032" y="1348937"/>
                  </a:lnTo>
                  <a:lnTo>
                    <a:pt x="1500320" y="1508769"/>
                  </a:lnTo>
                  <a:lnTo>
                    <a:pt x="1244553" y="1491790"/>
                  </a:lnTo>
                  <a:lnTo>
                    <a:pt x="934858" y="836000"/>
                  </a:lnTo>
                  <a:lnTo>
                    <a:pt x="696381" y="477225"/>
                  </a:lnTo>
                  <a:lnTo>
                    <a:pt x="601395" y="432863"/>
                  </a:lnTo>
                  <a:lnTo>
                    <a:pt x="0" y="500242"/>
                  </a:lnTo>
                  <a:lnTo>
                    <a:pt x="45154" y="9525"/>
                  </a:lnTo>
                  <a:close/>
                </a:path>
              </a:pathLst>
            </a:custGeom>
            <a:solidFill>
              <a:srgbClr val="FF3300">
                <a:alpha val="89804"/>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3" name="テキスト ボックス 52"/>
            <p:cNvSpPr txBox="1"/>
            <p:nvPr/>
          </p:nvSpPr>
          <p:spPr>
            <a:xfrm>
              <a:off x="6713258" y="7817531"/>
              <a:ext cx="970569" cy="261739"/>
            </a:xfrm>
            <a:prstGeom prst="rect">
              <a:avLst/>
            </a:prstGeom>
            <a:noFill/>
          </p:spPr>
          <p:txBody>
            <a:bodyPr wrap="square" rtlCol="0">
              <a:spAutoFit/>
            </a:bodyPr>
            <a:lstStyle/>
            <a:p>
              <a:r>
                <a:rPr lang="ja-JP" altLang="en-US" sz="1050" b="1" dirty="0" smtClean="0">
                  <a:solidFill>
                    <a:prstClr val="white"/>
                  </a:solidFill>
                  <a:latin typeface="Meiryo UI" panose="020B0604030504040204" pitchFamily="50" charset="-128"/>
                  <a:ea typeface="Meiryo UI" panose="020B0604030504040204" pitchFamily="50" charset="-128"/>
                </a:rPr>
                <a:t>なんば駅前</a:t>
              </a:r>
              <a:endParaRPr lang="ja-JP" altLang="en-US" sz="1050" b="1" dirty="0">
                <a:solidFill>
                  <a:prstClr val="white"/>
                </a:solidFill>
                <a:latin typeface="Meiryo UI" panose="020B0604030504040204" pitchFamily="50" charset="-128"/>
                <a:ea typeface="Meiryo UI" panose="020B0604030504040204" pitchFamily="50" charset="-128"/>
              </a:endParaRPr>
            </a:p>
          </p:txBody>
        </p:sp>
        <p:sp>
          <p:nvSpPr>
            <p:cNvPr id="71" name="テキスト ボックス 70"/>
            <p:cNvSpPr txBox="1"/>
            <p:nvPr/>
          </p:nvSpPr>
          <p:spPr>
            <a:xfrm>
              <a:off x="6424888" y="7095850"/>
              <a:ext cx="333121" cy="820254"/>
            </a:xfrm>
            <a:prstGeom prst="rect">
              <a:avLst/>
            </a:prstGeom>
            <a:noFill/>
          </p:spPr>
          <p:txBody>
            <a:bodyPr vert="eaVert"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rPr>
                <a:t>御堂筋</a:t>
              </a:r>
              <a:endParaRPr lang="ja-JP" altLang="en-US" sz="900" dirty="0">
                <a:solidFill>
                  <a:prstClr val="black"/>
                </a:solidFill>
                <a:latin typeface="Meiryo UI" panose="020B0604030504040204" pitchFamily="50" charset="-128"/>
                <a:ea typeface="Meiryo UI" panose="020B0604030504040204" pitchFamily="50" charset="-128"/>
              </a:endParaRPr>
            </a:p>
          </p:txBody>
        </p:sp>
      </p:grpSp>
      <p:pic>
        <p:nvPicPr>
          <p:cNvPr id="2" name="図 1"/>
          <p:cNvPicPr>
            <a:picLocks noChangeAspect="1"/>
          </p:cNvPicPr>
          <p:nvPr/>
        </p:nvPicPr>
        <p:blipFill>
          <a:blip r:embed="rId5"/>
          <a:stretch>
            <a:fillRect/>
          </a:stretch>
        </p:blipFill>
        <p:spPr>
          <a:xfrm>
            <a:off x="7025215" y="1232474"/>
            <a:ext cx="1969183" cy="1152000"/>
          </a:xfrm>
          <a:prstGeom prst="rect">
            <a:avLst/>
          </a:prstGeom>
        </p:spPr>
      </p:pic>
      <p:pic>
        <p:nvPicPr>
          <p:cNvPr id="3" name="図 2"/>
          <p:cNvPicPr>
            <a:picLocks noChangeAspect="1"/>
          </p:cNvPicPr>
          <p:nvPr/>
        </p:nvPicPr>
        <p:blipFill>
          <a:blip r:embed="rId6"/>
          <a:stretch>
            <a:fillRect/>
          </a:stretch>
        </p:blipFill>
        <p:spPr>
          <a:xfrm>
            <a:off x="9124784" y="1211008"/>
            <a:ext cx="1539222" cy="1152000"/>
          </a:xfrm>
          <a:prstGeom prst="rect">
            <a:avLst/>
          </a:prstGeom>
        </p:spPr>
      </p:pic>
      <p:pic>
        <p:nvPicPr>
          <p:cNvPr id="36" name="Picture 2" descr="２日目（11／12昼）"/>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56171" y="5163882"/>
            <a:ext cx="1760053" cy="1319797"/>
          </a:xfrm>
          <a:prstGeom prst="rect">
            <a:avLst/>
          </a:prstGeom>
          <a:noFill/>
          <a:ln w="25400">
            <a:noFill/>
          </a:ln>
          <a:extLst>
            <a:ext uri="{909E8E84-426E-40DD-AFC4-6F175D3DCCD1}">
              <a14:hiddenFill xmlns:a14="http://schemas.microsoft.com/office/drawing/2010/main">
                <a:solidFill>
                  <a:srgbClr val="FFFFFF"/>
                </a:solidFill>
              </a14:hiddenFill>
            </a:ext>
          </a:extLst>
        </p:spPr>
      </p:pic>
      <p:pic>
        <p:nvPicPr>
          <p:cNvPr id="37" name="Picture 3" descr="３日目（11／13夜）"/>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78269" y="5161659"/>
            <a:ext cx="1762852" cy="1322020"/>
          </a:xfrm>
          <a:prstGeom prst="rect">
            <a:avLst/>
          </a:prstGeom>
          <a:noFill/>
          <a:ln w="25400">
            <a:noFill/>
          </a:ln>
          <a:effectLst/>
          <a:extLst>
            <a:ext uri="{909E8E84-426E-40DD-AFC4-6F175D3DCCD1}">
              <a14:hiddenFill xmlns:a14="http://schemas.microsoft.com/office/drawing/2010/main">
                <a:solidFill>
                  <a:srgbClr val="FFFFFF"/>
                </a:solidFill>
              </a14:hiddenFill>
            </a:ext>
          </a:extLst>
        </p:spPr>
      </p:pic>
      <p:pic>
        <p:nvPicPr>
          <p:cNvPr id="40" name="図 3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91863" y="3986249"/>
            <a:ext cx="1453214" cy="1010931"/>
          </a:xfrm>
          <a:prstGeom prst="rect">
            <a:avLst/>
          </a:prstGeom>
        </p:spPr>
      </p:pic>
      <p:pic>
        <p:nvPicPr>
          <p:cNvPr id="41" name="図 4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24591" y="3990694"/>
            <a:ext cx="1404843" cy="972000"/>
          </a:xfrm>
          <a:prstGeom prst="rect">
            <a:avLst/>
          </a:prstGeom>
        </p:spPr>
      </p:pic>
      <p:sp>
        <p:nvSpPr>
          <p:cNvPr id="45" name="正方形/長方形 149"/>
          <p:cNvSpPr>
            <a:spLocks noChangeArrowheads="1"/>
          </p:cNvSpPr>
          <p:nvPr/>
        </p:nvSpPr>
        <p:spPr bwMode="auto">
          <a:xfrm>
            <a:off x="5050322" y="4905913"/>
            <a:ext cx="2190348" cy="156451"/>
          </a:xfrm>
          <a:prstGeom prst="rect">
            <a:avLst/>
          </a:prstGeom>
          <a:noFill/>
          <a:ln>
            <a:noFill/>
          </a:ln>
          <a:extLst/>
        </p:spPr>
        <p:txBody>
          <a:bodyPr wrap="square" lIns="74267" tIns="8889" rIns="74267" bIns="8889">
            <a:spAutoFit/>
          </a:bodyPr>
          <a:lstStyle>
            <a:lvl1pPr>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defRPr/>
            </a:pPr>
            <a:r>
              <a:rPr lang="ja-JP" altLang="en-US" sz="900" dirty="0" smtClean="0">
                <a:latin typeface="ＭＳ Ｐゴシック" panose="020B0600070205080204" pitchFamily="50" charset="-128"/>
                <a:cs typeface="メイリオ" panose="020B0604030504040204" pitchFamily="50" charset="-128"/>
              </a:rPr>
              <a:t>なんば駅前の将来イメージ</a:t>
            </a:r>
          </a:p>
        </p:txBody>
      </p:sp>
      <p:sp>
        <p:nvSpPr>
          <p:cNvPr id="50" name="正方形/長方形 149"/>
          <p:cNvSpPr>
            <a:spLocks noChangeArrowheads="1"/>
          </p:cNvSpPr>
          <p:nvPr/>
        </p:nvSpPr>
        <p:spPr bwMode="auto">
          <a:xfrm>
            <a:off x="4546671" y="6508136"/>
            <a:ext cx="3225293" cy="156451"/>
          </a:xfrm>
          <a:prstGeom prst="rect">
            <a:avLst/>
          </a:prstGeom>
          <a:noFill/>
          <a:ln>
            <a:noFill/>
          </a:ln>
          <a:extLst/>
        </p:spPr>
        <p:txBody>
          <a:bodyPr wrap="square" lIns="74267" tIns="8889" rIns="74267" bIns="8889">
            <a:spAutoFit/>
          </a:bodyPr>
          <a:lstStyle>
            <a:lvl1pPr>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defRPr/>
            </a:pPr>
            <a:r>
              <a:rPr lang="ja-JP" altLang="en-US" sz="900" dirty="0" smtClean="0">
                <a:latin typeface="ＭＳ Ｐゴシック" panose="020B0600070205080204" pitchFamily="50" charset="-128"/>
                <a:cs typeface="メイリオ" panose="020B0604030504040204" pitchFamily="50" charset="-128"/>
              </a:rPr>
              <a:t>なんば駅周辺道路空間再編社会実験の様子（</a:t>
            </a:r>
            <a:r>
              <a:rPr lang="en-US" altLang="ja-JP" sz="900" dirty="0" smtClean="0">
                <a:latin typeface="ＭＳ Ｐゴシック" panose="020B0600070205080204" pitchFamily="50" charset="-128"/>
                <a:cs typeface="メイリオ" panose="020B0604030504040204" pitchFamily="50" charset="-128"/>
              </a:rPr>
              <a:t>2016.11</a:t>
            </a:r>
            <a:r>
              <a:rPr lang="ja-JP" altLang="en-US" sz="900" dirty="0" smtClean="0">
                <a:latin typeface="ＭＳ Ｐゴシック" panose="020B0600070205080204" pitchFamily="50" charset="-128"/>
                <a:cs typeface="メイリオ" panose="020B0604030504040204" pitchFamily="50" charset="-128"/>
              </a:rPr>
              <a:t>）</a:t>
            </a:r>
          </a:p>
        </p:txBody>
      </p:sp>
    </p:spTree>
    <p:extLst>
      <p:ext uri="{BB962C8B-B14F-4D97-AF65-F5344CB8AC3E}">
        <p14:creationId xmlns:p14="http://schemas.microsoft.com/office/powerpoint/2010/main" val="2771735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2"/>
          <a:srcRect r="1241" b="4909"/>
          <a:stretch/>
        </p:blipFill>
        <p:spPr>
          <a:xfrm>
            <a:off x="8283292" y="1820538"/>
            <a:ext cx="2406120" cy="4616292"/>
          </a:xfrm>
          <a:prstGeom prst="rect">
            <a:avLst/>
          </a:prstGeom>
        </p:spPr>
      </p:pic>
      <p:sp>
        <p:nvSpPr>
          <p:cNvPr id="4" name="Rectangle 2"/>
          <p:cNvSpPr txBox="1">
            <a:spLocks noChangeArrowheads="1"/>
          </p:cNvSpPr>
          <p:nvPr/>
        </p:nvSpPr>
        <p:spPr bwMode="auto">
          <a:xfrm>
            <a:off x="1143000" y="7"/>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mn-ea"/>
              </a:rPr>
              <a:t>４．難波周辺　②心斎橋筋商店街での「心</a:t>
            </a:r>
            <a:r>
              <a:rPr lang="ja-JP" altLang="en-US" sz="2000" b="1" dirty="0" err="1">
                <a:solidFill>
                  <a:schemeClr val="bg1"/>
                </a:solidFill>
                <a:latin typeface="+mn-ea"/>
              </a:rPr>
              <a:t>ぶら</a:t>
            </a:r>
            <a:r>
              <a:rPr lang="ja-JP" altLang="en-US" sz="2000" b="1" dirty="0">
                <a:solidFill>
                  <a:schemeClr val="bg1"/>
                </a:solidFill>
                <a:latin typeface="+mn-ea"/>
              </a:rPr>
              <a:t>」の実現</a:t>
            </a:r>
            <a:endParaRPr lang="en-US" altLang="ja-JP" sz="2000" b="1" dirty="0">
              <a:solidFill>
                <a:schemeClr val="bg1"/>
              </a:solidFill>
              <a:latin typeface="+mn-ea"/>
            </a:endParaRPr>
          </a:p>
        </p:txBody>
      </p:sp>
      <p:sp>
        <p:nvSpPr>
          <p:cNvPr id="25" name="角丸四角形 24"/>
          <p:cNvSpPr/>
          <p:nvPr/>
        </p:nvSpPr>
        <p:spPr>
          <a:xfrm>
            <a:off x="1271471" y="548680"/>
            <a:ext cx="9577064" cy="1008112"/>
          </a:xfrm>
          <a:prstGeom prst="roundRect">
            <a:avLst>
              <a:gd name="adj" fmla="val 12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j-ea"/>
                <a:ea typeface="+mj-ea"/>
              </a:rPr>
              <a:t>＜めざす姿＞</a:t>
            </a:r>
            <a:endParaRPr lang="en-US" altLang="ja-JP" sz="1600" dirty="0">
              <a:solidFill>
                <a:schemeClr val="tx1"/>
              </a:solidFill>
              <a:latin typeface="+mj-ea"/>
              <a:ea typeface="+mj-ea"/>
            </a:endParaRPr>
          </a:p>
          <a:p>
            <a:pPr marL="266700" indent="-266700"/>
            <a:r>
              <a:rPr lang="ja-JP" altLang="en-US" sz="1600" dirty="0">
                <a:solidFill>
                  <a:schemeClr val="tx1"/>
                </a:solidFill>
                <a:latin typeface="ＭＳ Ｐ明朝" pitchFamily="18" charset="-128"/>
                <a:ea typeface="ＭＳ Ｐ明朝" pitchFamily="18" charset="-128"/>
              </a:rPr>
              <a:t>　・景観法に基づく、地域の良好な景観の維持・増進を図るために自主的な規制を行うことができる「景観協定」により、訪れる人が、おしゃれを楽しみながら街を楽しむ「心</a:t>
            </a:r>
            <a:r>
              <a:rPr lang="ja-JP" altLang="en-US" sz="1600" dirty="0" err="1">
                <a:solidFill>
                  <a:schemeClr val="tx1"/>
                </a:solidFill>
                <a:latin typeface="ＭＳ Ｐ明朝" pitchFamily="18" charset="-128"/>
                <a:ea typeface="ＭＳ Ｐ明朝" pitchFamily="18" charset="-128"/>
              </a:rPr>
              <a:t>ぶら</a:t>
            </a:r>
            <a:r>
              <a:rPr lang="ja-JP" altLang="en-US" sz="1600" dirty="0">
                <a:solidFill>
                  <a:schemeClr val="tx1"/>
                </a:solidFill>
                <a:latin typeface="ＭＳ Ｐ明朝" pitchFamily="18" charset="-128"/>
                <a:ea typeface="ＭＳ Ｐ明朝" pitchFamily="18" charset="-128"/>
              </a:rPr>
              <a:t>」の実現と“調和”と“優雅さ”のある街を育むことをめざす。</a:t>
            </a:r>
            <a:endParaRPr lang="en-US" altLang="ja-JP" sz="1600" dirty="0">
              <a:solidFill>
                <a:schemeClr val="tx1"/>
              </a:solidFill>
              <a:latin typeface="ＭＳ Ｐ明朝" pitchFamily="18" charset="-128"/>
              <a:ea typeface="ＭＳ Ｐ明朝" pitchFamily="18" charset="-128"/>
            </a:endParaRPr>
          </a:p>
        </p:txBody>
      </p:sp>
      <p:sp>
        <p:nvSpPr>
          <p:cNvPr id="29" name="正方形/長方形 28"/>
          <p:cNvSpPr/>
          <p:nvPr/>
        </p:nvSpPr>
        <p:spPr>
          <a:xfrm>
            <a:off x="1343472" y="1772816"/>
            <a:ext cx="1373833" cy="47525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600" dirty="0">
              <a:solidFill>
                <a:schemeClr val="tx1"/>
              </a:solidFill>
            </a:endParaRPr>
          </a:p>
          <a:p>
            <a:endParaRPr lang="en-US" altLang="ja-JP" sz="1600" dirty="0">
              <a:solidFill>
                <a:schemeClr val="tx1"/>
              </a:solidFill>
            </a:endParaRPr>
          </a:p>
          <a:p>
            <a:pPr marL="82550" indent="-82550"/>
            <a:r>
              <a:rPr lang="ja-JP" altLang="en-US" sz="1400" dirty="0">
                <a:solidFill>
                  <a:schemeClr val="tx1"/>
                </a:solidFill>
                <a:latin typeface="ＭＳ Ｐ明朝" pitchFamily="18" charset="-128"/>
                <a:ea typeface="ＭＳ Ｐ明朝" pitchFamily="18" charset="-128"/>
              </a:rPr>
              <a:t>・</a:t>
            </a:r>
            <a:r>
              <a:rPr lang="ja-JP" altLang="en-US" sz="1200" dirty="0">
                <a:solidFill>
                  <a:schemeClr val="tx1"/>
                </a:solidFill>
                <a:latin typeface="ＭＳ Ｐ明朝" pitchFamily="18" charset="-128"/>
                <a:ea typeface="ＭＳ Ｐ明朝" pitchFamily="18" charset="-128"/>
              </a:rPr>
              <a:t>心斎橋筋商店街は百貨店やブランド店等が軒を連ね、全国でも有数の来訪者（年間</a:t>
            </a:r>
            <a:r>
              <a:rPr lang="en-US" altLang="ja-JP" sz="1200" dirty="0">
                <a:solidFill>
                  <a:schemeClr val="tx1"/>
                </a:solidFill>
                <a:latin typeface="ＭＳ Ｐ明朝" pitchFamily="18" charset="-128"/>
                <a:ea typeface="ＭＳ Ｐ明朝" pitchFamily="18" charset="-128"/>
              </a:rPr>
              <a:t>5,500</a:t>
            </a:r>
            <a:r>
              <a:rPr lang="ja-JP" altLang="en-US" sz="1200" dirty="0">
                <a:solidFill>
                  <a:schemeClr val="tx1"/>
                </a:solidFill>
                <a:latin typeface="ＭＳ Ｐ明朝" pitchFamily="18" charset="-128"/>
                <a:ea typeface="ＭＳ Ｐ明朝" pitchFamily="18" charset="-128"/>
              </a:rPr>
              <a:t>万人）のある商店街。</a:t>
            </a:r>
            <a:endParaRPr lang="en-US" altLang="ja-JP" sz="1200" dirty="0">
              <a:solidFill>
                <a:schemeClr val="tx1"/>
              </a:solidFill>
              <a:latin typeface="ＭＳ Ｐ明朝" pitchFamily="18" charset="-128"/>
              <a:ea typeface="ＭＳ Ｐ明朝" pitchFamily="18" charset="-128"/>
            </a:endParaRPr>
          </a:p>
          <a:p>
            <a:pPr marL="82550" indent="-82550">
              <a:defRPr/>
            </a:pPr>
            <a:r>
              <a:rPr lang="ja-JP" altLang="en-US" sz="1200" dirty="0">
                <a:solidFill>
                  <a:schemeClr val="tx1"/>
                </a:solidFill>
                <a:latin typeface="ＭＳ Ｐ明朝" pitchFamily="18" charset="-128"/>
                <a:ea typeface="ＭＳ Ｐ明朝" pitchFamily="18" charset="-128"/>
              </a:rPr>
              <a:t>・しかし近年、</a:t>
            </a:r>
            <a:r>
              <a:rPr kumimoji="0" lang="ja-JP" altLang="en-US" sz="1200" dirty="0">
                <a:solidFill>
                  <a:schemeClr val="tx1"/>
                </a:solidFill>
                <a:latin typeface="ＭＳ Ｐ明朝" pitchFamily="18" charset="-128"/>
                <a:ea typeface="ＭＳ Ｐ明朝" pitchFamily="18" charset="-128"/>
              </a:rPr>
              <a:t>商店街衰退に伴う街のブランド力低下や、風俗店・無料案内所等による環境悪化が懸念されていた。</a:t>
            </a:r>
            <a:endParaRPr lang="ja-JP" altLang="en-US" sz="1200" dirty="0">
              <a:solidFill>
                <a:schemeClr val="tx1"/>
              </a:solidFill>
              <a:latin typeface="ＭＳ Ｐ明朝" pitchFamily="18" charset="-128"/>
              <a:ea typeface="ＭＳ Ｐ明朝" pitchFamily="18" charset="-128"/>
            </a:endParaRPr>
          </a:p>
        </p:txBody>
      </p:sp>
      <p:sp>
        <p:nvSpPr>
          <p:cNvPr id="30" name="正方形/長方形 29"/>
          <p:cNvSpPr/>
          <p:nvPr/>
        </p:nvSpPr>
        <p:spPr>
          <a:xfrm>
            <a:off x="3503712" y="1772816"/>
            <a:ext cx="2376260" cy="47525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a:solidFill>
                <a:schemeClr val="tx1"/>
              </a:solidFill>
            </a:endParaRPr>
          </a:p>
        </p:txBody>
      </p:sp>
      <p:sp>
        <p:nvSpPr>
          <p:cNvPr id="31" name="正方形/長方形 30"/>
          <p:cNvSpPr/>
          <p:nvPr/>
        </p:nvSpPr>
        <p:spPr>
          <a:xfrm>
            <a:off x="6672064" y="1772816"/>
            <a:ext cx="4104458" cy="47525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dirty="0">
              <a:solidFill>
                <a:schemeClr val="tx1"/>
              </a:solidFill>
            </a:endParaRPr>
          </a:p>
          <a:p>
            <a:pPr defTabSz="957263"/>
            <a:endParaRPr lang="en-US" altLang="ja-JP" dirty="0">
              <a:solidFill>
                <a:schemeClr val="tx1"/>
              </a:solidFill>
            </a:endParaRPr>
          </a:p>
          <a:p>
            <a:pPr defTabSz="957263"/>
            <a:endParaRPr lang="en-US" altLang="ja-JP" dirty="0">
              <a:solidFill>
                <a:schemeClr val="tx1"/>
              </a:solidFill>
              <a:latin typeface="ＭＳ ゴシック" pitchFamily="49" charset="-128"/>
            </a:endParaRPr>
          </a:p>
          <a:p>
            <a:pPr defTabSz="957263"/>
            <a:r>
              <a:rPr lang="ja-JP" altLang="en-US" dirty="0">
                <a:solidFill>
                  <a:schemeClr val="tx1"/>
                </a:solidFill>
                <a:latin typeface="ＭＳ ゴシック" pitchFamily="49" charset="-128"/>
              </a:rPr>
              <a:t>　　　　　</a:t>
            </a:r>
            <a:endParaRPr lang="en-US" altLang="ja-JP" dirty="0">
              <a:solidFill>
                <a:schemeClr val="tx1"/>
              </a:solidFill>
              <a:latin typeface="ＭＳ ゴシック" pitchFamily="49" charset="-128"/>
            </a:endParaRPr>
          </a:p>
          <a:p>
            <a:pPr defTabSz="957263"/>
            <a:r>
              <a:rPr lang="ja-JP" altLang="en-US" dirty="0">
                <a:solidFill>
                  <a:schemeClr val="tx1"/>
                </a:solidFill>
                <a:latin typeface="ＭＳ ゴシック" pitchFamily="49" charset="-128"/>
              </a:rPr>
              <a:t>　　　　</a:t>
            </a:r>
            <a:endParaRPr lang="en-US" altLang="ja-JP" dirty="0">
              <a:solidFill>
                <a:schemeClr val="tx1"/>
              </a:solidFill>
              <a:latin typeface="ＭＳ ゴシック" pitchFamily="49" charset="-128"/>
            </a:endParaRPr>
          </a:p>
          <a:p>
            <a:pPr defTabSz="957263"/>
            <a:r>
              <a:rPr lang="ja-JP" altLang="en-US" dirty="0">
                <a:solidFill>
                  <a:schemeClr val="tx1"/>
                </a:solidFill>
                <a:latin typeface="ＭＳ ゴシック" pitchFamily="49" charset="-128"/>
              </a:rPr>
              <a:t>　　　</a:t>
            </a:r>
            <a:endParaRPr lang="en-US" altLang="ja-JP" dirty="0">
              <a:solidFill>
                <a:schemeClr val="tx1"/>
              </a:solidFill>
              <a:latin typeface="ＭＳ ゴシック" pitchFamily="49" charset="-128"/>
            </a:endParaRPr>
          </a:p>
          <a:p>
            <a:pPr defTabSz="957263"/>
            <a:r>
              <a:rPr lang="ja-JP" altLang="en-US" dirty="0">
                <a:solidFill>
                  <a:schemeClr val="tx1"/>
                </a:solidFill>
                <a:latin typeface="ＭＳ ゴシック" pitchFamily="49" charset="-128"/>
              </a:rPr>
              <a:t>　　</a:t>
            </a:r>
            <a:endParaRPr lang="en-US" altLang="ja-JP" dirty="0">
              <a:solidFill>
                <a:schemeClr val="tx1"/>
              </a:solidFill>
              <a:latin typeface="ＭＳ ゴシック" pitchFamily="49" charset="-128"/>
            </a:endParaRPr>
          </a:p>
          <a:p>
            <a:pPr defTabSz="957263"/>
            <a:endParaRPr lang="en-US" altLang="ja-JP" dirty="0">
              <a:solidFill>
                <a:schemeClr val="tx1"/>
              </a:solidFill>
              <a:latin typeface="ＭＳ ゴシック" pitchFamily="49" charset="-128"/>
            </a:endParaRPr>
          </a:p>
          <a:p>
            <a:pPr defTabSz="957263"/>
            <a:endParaRPr lang="en-US" altLang="ja-JP" dirty="0">
              <a:solidFill>
                <a:schemeClr val="tx1"/>
              </a:solidFill>
              <a:latin typeface="ＭＳ ゴシック" pitchFamily="49" charset="-128"/>
            </a:endParaRPr>
          </a:p>
          <a:p>
            <a:pPr defTabSz="957263"/>
            <a:r>
              <a:rPr lang="ja-JP" altLang="en-US" dirty="0">
                <a:solidFill>
                  <a:schemeClr val="tx1"/>
                </a:solidFill>
                <a:latin typeface="ＭＳ ゴシック" pitchFamily="49" charset="-128"/>
              </a:rPr>
              <a:t>　</a:t>
            </a:r>
            <a:endParaRPr lang="en-US" altLang="ja-JP" dirty="0">
              <a:solidFill>
                <a:schemeClr val="tx1"/>
              </a:solidFill>
              <a:latin typeface="ＭＳ ゴシック" pitchFamily="49" charset="-128"/>
            </a:endParaRPr>
          </a:p>
          <a:p>
            <a:pPr defTabSz="957263"/>
            <a:r>
              <a:rPr lang="ja-JP" altLang="en-US" dirty="0">
                <a:solidFill>
                  <a:schemeClr val="tx1"/>
                </a:solidFill>
                <a:latin typeface="ＭＳ ゴシック" pitchFamily="49" charset="-128"/>
              </a:rPr>
              <a:t>　</a:t>
            </a:r>
            <a:endParaRPr lang="en-US" altLang="ja-JP" dirty="0">
              <a:solidFill>
                <a:schemeClr val="tx1"/>
              </a:solidFill>
              <a:latin typeface="ＭＳ ゴシック" pitchFamily="49" charset="-128"/>
            </a:endParaRPr>
          </a:p>
          <a:p>
            <a:pPr defTabSz="957263"/>
            <a:endParaRPr lang="en-US" altLang="ja-JP" dirty="0">
              <a:solidFill>
                <a:schemeClr val="tx1"/>
              </a:solidFill>
              <a:latin typeface="ＭＳ ゴシック" pitchFamily="49" charset="-128"/>
            </a:endParaRPr>
          </a:p>
          <a:p>
            <a:endParaRPr lang="ja-JP" altLang="en-US" dirty="0">
              <a:solidFill>
                <a:schemeClr val="tx1"/>
              </a:solidFill>
            </a:endParaRPr>
          </a:p>
        </p:txBody>
      </p:sp>
      <p:sp>
        <p:nvSpPr>
          <p:cNvPr id="32" name="右矢印 31"/>
          <p:cNvSpPr/>
          <p:nvPr/>
        </p:nvSpPr>
        <p:spPr>
          <a:xfrm>
            <a:off x="2886329" y="3212976"/>
            <a:ext cx="387586" cy="648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正方形/長方形 33"/>
          <p:cNvSpPr/>
          <p:nvPr/>
        </p:nvSpPr>
        <p:spPr>
          <a:xfrm>
            <a:off x="1343472" y="1772816"/>
            <a:ext cx="1365000" cy="360040"/>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dirty="0" smtClean="0"/>
              <a:t>取組前</a:t>
            </a:r>
            <a:endParaRPr lang="ja-JP" altLang="en-US" sz="1400" b="1" dirty="0"/>
          </a:p>
        </p:txBody>
      </p:sp>
      <p:sp>
        <p:nvSpPr>
          <p:cNvPr id="38" name="正方形/長方形 37"/>
          <p:cNvSpPr/>
          <p:nvPr/>
        </p:nvSpPr>
        <p:spPr>
          <a:xfrm>
            <a:off x="3503712" y="1772816"/>
            <a:ext cx="1728192"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t>これまでの取組</a:t>
            </a:r>
            <a:endParaRPr lang="ja-JP" altLang="en-US" sz="1400" b="1" dirty="0"/>
          </a:p>
        </p:txBody>
      </p:sp>
      <p:sp>
        <p:nvSpPr>
          <p:cNvPr id="39" name="正方形/長方形 38"/>
          <p:cNvSpPr/>
          <p:nvPr/>
        </p:nvSpPr>
        <p:spPr>
          <a:xfrm>
            <a:off x="6672066" y="1772816"/>
            <a:ext cx="1512168"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将来像</a:t>
            </a:r>
          </a:p>
        </p:txBody>
      </p:sp>
      <p:sp>
        <p:nvSpPr>
          <p:cNvPr id="16" name="正方形/長方形 15"/>
          <p:cNvSpPr/>
          <p:nvPr/>
        </p:nvSpPr>
        <p:spPr>
          <a:xfrm>
            <a:off x="3575720" y="2204870"/>
            <a:ext cx="2233409" cy="3673689"/>
          </a:xfrm>
          <a:prstGeom prst="rect">
            <a:avLst/>
          </a:prstGeom>
        </p:spPr>
        <p:txBody>
          <a:bodyPr wrap="square" lIns="36000" tIns="36000" rIns="36000" bIns="36000">
            <a:spAutoFit/>
          </a:bodyPr>
          <a:lstStyle/>
          <a:p>
            <a:pPr marL="82550" indent="-82550"/>
            <a:r>
              <a:rPr lang="ja-JP" altLang="en-US" sz="1200" dirty="0">
                <a:latin typeface="ＭＳ Ｐ明朝" pitchFamily="18" charset="-128"/>
                <a:ea typeface="ＭＳ Ｐ明朝" pitchFamily="18" charset="-128"/>
              </a:rPr>
              <a:t>・街の現状を憂い、活性化に取り組む地域のまちづくり団体の活動を市が支援し、まちの将来像である</a:t>
            </a:r>
            <a:r>
              <a:rPr kumimoji="0" lang="ja-JP" altLang="en-US" sz="1200" dirty="0" smtClean="0">
                <a:latin typeface="ＭＳ Ｐ明朝" pitchFamily="18" charset="-128"/>
                <a:ea typeface="ＭＳ Ｐ明朝" pitchFamily="18" charset="-128"/>
              </a:rPr>
              <a:t>「まちづくり</a:t>
            </a:r>
            <a:r>
              <a:rPr kumimoji="0" lang="ja-JP" altLang="en-US" sz="1200" dirty="0">
                <a:latin typeface="ＭＳ Ｐ明朝" pitchFamily="18" charset="-128"/>
                <a:ea typeface="ＭＳ Ｐ明朝" pitchFamily="18" charset="-128"/>
              </a:rPr>
              <a:t>構想」が策定された</a:t>
            </a:r>
            <a:r>
              <a:rPr kumimoji="0" lang="ja-JP" altLang="en-US" sz="1200" dirty="0" smtClean="0">
                <a:latin typeface="ＭＳ Ｐ明朝" pitchFamily="18" charset="-128"/>
                <a:ea typeface="ＭＳ Ｐ明朝" pitchFamily="18" charset="-128"/>
              </a:rPr>
              <a:t>。</a:t>
            </a:r>
            <a:r>
              <a:rPr kumimoji="0" lang="ja-JP" altLang="en-US" sz="1200" dirty="0">
                <a:latin typeface="ＭＳ Ｐ明朝" pitchFamily="18" charset="-128"/>
                <a:ea typeface="ＭＳ Ｐ明朝" pitchFamily="18" charset="-128"/>
              </a:rPr>
              <a:t>（</a:t>
            </a:r>
            <a:r>
              <a:rPr kumimoji="0" lang="en-US" altLang="ja-JP" sz="1200" dirty="0">
                <a:latin typeface="ＭＳ Ｐ明朝" pitchFamily="18" charset="-128"/>
                <a:ea typeface="ＭＳ Ｐ明朝" pitchFamily="18" charset="-128"/>
              </a:rPr>
              <a:t>2012</a:t>
            </a:r>
            <a:r>
              <a:rPr kumimoji="0" lang="ja-JP" altLang="en-US" sz="1200" dirty="0">
                <a:latin typeface="ＭＳ Ｐ明朝" pitchFamily="18" charset="-128"/>
                <a:ea typeface="ＭＳ Ｐ明朝" pitchFamily="18" charset="-128"/>
              </a:rPr>
              <a:t>年</a:t>
            </a:r>
            <a:r>
              <a:rPr kumimoji="0" lang="en-US" altLang="ja-JP" sz="1200" dirty="0">
                <a:latin typeface="ＭＳ Ｐ明朝" pitchFamily="18" charset="-128"/>
                <a:ea typeface="ＭＳ Ｐ明朝" pitchFamily="18" charset="-128"/>
              </a:rPr>
              <a:t>9</a:t>
            </a:r>
            <a:r>
              <a:rPr kumimoji="0" lang="ja-JP" altLang="en-US" sz="1200" dirty="0">
                <a:latin typeface="ＭＳ Ｐ明朝" pitchFamily="18" charset="-128"/>
                <a:ea typeface="ＭＳ Ｐ明朝" pitchFamily="18" charset="-128"/>
              </a:rPr>
              <a:t>月）</a:t>
            </a:r>
            <a:endParaRPr lang="en-US" altLang="ja-JP" sz="1200" dirty="0">
              <a:latin typeface="ＭＳ Ｐ明朝" pitchFamily="18" charset="-128"/>
              <a:ea typeface="ＭＳ Ｐ明朝" pitchFamily="18" charset="-128"/>
            </a:endParaRPr>
          </a:p>
          <a:p>
            <a:pPr marL="82550" indent="-82550"/>
            <a:r>
              <a:rPr lang="ja-JP" altLang="en-US" sz="1200" dirty="0" smtClean="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構想に沿い約</a:t>
            </a:r>
            <a:r>
              <a:rPr lang="en-US" altLang="ja-JP" sz="1200" dirty="0">
                <a:latin typeface="ＭＳ Ｐ明朝" pitchFamily="18" charset="-128"/>
                <a:ea typeface="ＭＳ Ｐ明朝" pitchFamily="18" charset="-128"/>
              </a:rPr>
              <a:t>400</a:t>
            </a:r>
            <a:r>
              <a:rPr lang="ja-JP" altLang="en-US" sz="1200" dirty="0">
                <a:latin typeface="ＭＳ Ｐ明朝" pitchFamily="18" charset="-128"/>
                <a:ea typeface="ＭＳ Ｐ明朝" pitchFamily="18" charset="-128"/>
              </a:rPr>
              <a:t>名の合意を得た「心斎橋筋景観協定」を策定（</a:t>
            </a:r>
            <a:r>
              <a:rPr lang="en-US" altLang="ja-JP" sz="1200" dirty="0">
                <a:latin typeface="ＭＳ Ｐ明朝" pitchFamily="18" charset="-128"/>
                <a:ea typeface="ＭＳ Ｐ明朝" pitchFamily="18" charset="-128"/>
              </a:rPr>
              <a:t>2013</a:t>
            </a:r>
            <a:r>
              <a:rPr lang="ja-JP" altLang="en-US" sz="1200" dirty="0">
                <a:latin typeface="ＭＳ Ｐ明朝" pitchFamily="18" charset="-128"/>
                <a:ea typeface="ＭＳ Ｐ明朝" pitchFamily="18" charset="-128"/>
              </a:rPr>
              <a:t>年）。</a:t>
            </a:r>
            <a:endParaRPr lang="en-US" altLang="ja-JP" sz="1200" dirty="0">
              <a:latin typeface="ＭＳ Ｐ明朝" pitchFamily="18" charset="-128"/>
              <a:ea typeface="ＭＳ Ｐ明朝" pitchFamily="18" charset="-128"/>
            </a:endParaRPr>
          </a:p>
          <a:p>
            <a:pPr marL="82550" indent="-82550" defTabSz="957263"/>
            <a:r>
              <a:rPr lang="ja-JP" altLang="en-US" sz="1200" dirty="0">
                <a:latin typeface="ＭＳ Ｐ明朝" pitchFamily="18" charset="-128"/>
                <a:ea typeface="ＭＳ Ｐ明朝" pitchFamily="18" charset="-128"/>
              </a:rPr>
              <a:t>・地域では、ガイドラインを作成し、新築等の際に、事前に事業者と協議する取組みを行っている。</a:t>
            </a:r>
            <a:endParaRPr lang="en-US" altLang="ja-JP" sz="1200" dirty="0">
              <a:latin typeface="ＭＳ Ｐ明朝" pitchFamily="18" charset="-128"/>
              <a:ea typeface="ＭＳ Ｐ明朝" pitchFamily="18" charset="-128"/>
            </a:endParaRPr>
          </a:p>
          <a:p>
            <a:pPr marL="82550" indent="-82550" defTabSz="957263"/>
            <a:endParaRPr lang="en-US" altLang="ja-JP" sz="1400" dirty="0">
              <a:latin typeface="ＭＳ Ｐ明朝" pitchFamily="18" charset="-128"/>
              <a:ea typeface="ＭＳ Ｐ明朝" pitchFamily="18" charset="-128"/>
            </a:endParaRPr>
          </a:p>
          <a:p>
            <a:pPr defTabSz="957263"/>
            <a:r>
              <a:rPr lang="en-US" altLang="ja-JP" sz="1100" dirty="0">
                <a:latin typeface="ＭＳ Ｐ明朝" pitchFamily="18" charset="-128"/>
                <a:ea typeface="ＭＳ Ｐ明朝" pitchFamily="18" charset="-128"/>
              </a:rPr>
              <a:t>【</a:t>
            </a:r>
            <a:r>
              <a:rPr lang="ja-JP" altLang="en-US" sz="1100" dirty="0">
                <a:latin typeface="ＭＳ Ｐ明朝" pitchFamily="18" charset="-128"/>
                <a:ea typeface="ＭＳ Ｐ明朝" pitchFamily="18" charset="-128"/>
              </a:rPr>
              <a:t>景観協定の主な内容</a:t>
            </a:r>
            <a:r>
              <a:rPr lang="en-US" altLang="ja-JP" sz="1100" dirty="0">
                <a:latin typeface="ＭＳ Ｐ明朝" pitchFamily="18" charset="-128"/>
                <a:ea typeface="ＭＳ Ｐ明朝" pitchFamily="18" charset="-128"/>
              </a:rPr>
              <a:t>】</a:t>
            </a:r>
          </a:p>
          <a:p>
            <a:pPr marL="177800" indent="-177800" defTabSz="957263"/>
            <a:r>
              <a:rPr lang="ja-JP" altLang="en-US" sz="1100" dirty="0">
                <a:latin typeface="ＭＳ Ｐ明朝" pitchFamily="18" charset="-128"/>
                <a:ea typeface="ＭＳ Ｐ明朝" pitchFamily="18" charset="-128"/>
              </a:rPr>
              <a:t>　・風営法等で定める用途に供することを禁止</a:t>
            </a:r>
            <a:endParaRPr lang="en-US" altLang="ja-JP" sz="1100" dirty="0">
              <a:latin typeface="ＭＳ Ｐ明朝" pitchFamily="18" charset="-128"/>
              <a:ea typeface="ＭＳ Ｐ明朝" pitchFamily="18" charset="-128"/>
            </a:endParaRPr>
          </a:p>
          <a:p>
            <a:pPr marL="180975" indent="-180975" defTabSz="957263"/>
            <a:r>
              <a:rPr lang="ja-JP" altLang="en-US" sz="1100" dirty="0">
                <a:latin typeface="ＭＳ Ｐ明朝" pitchFamily="18" charset="-128"/>
                <a:ea typeface="ＭＳ Ｐ明朝" pitchFamily="18" charset="-128"/>
              </a:rPr>
              <a:t>　・アーケード内に面する立面の３分の１以内とする等、屋外広告物の制限</a:t>
            </a:r>
            <a:endParaRPr lang="en-US" altLang="ja-JP" sz="1100" dirty="0">
              <a:latin typeface="ＭＳ Ｐ明朝" pitchFamily="18" charset="-128"/>
              <a:ea typeface="ＭＳ Ｐ明朝" pitchFamily="18" charset="-128"/>
            </a:endParaRPr>
          </a:p>
          <a:p>
            <a:pPr marL="177800" indent="-177800" defTabSz="957263"/>
            <a:r>
              <a:rPr lang="ja-JP" altLang="en-US" sz="1100" dirty="0">
                <a:latin typeface="ＭＳ Ｐ明朝" pitchFamily="18" charset="-128"/>
                <a:ea typeface="ＭＳ Ｐ明朝" pitchFamily="18" charset="-128"/>
              </a:rPr>
              <a:t>　・建築物の新築や広告物設置等の際は協議が必要</a:t>
            </a:r>
            <a:endParaRPr lang="en-US" altLang="ja-JP" sz="1100" dirty="0">
              <a:latin typeface="ＭＳ Ｐ明朝" pitchFamily="18" charset="-128"/>
              <a:ea typeface="ＭＳ Ｐ明朝" pitchFamily="18" charset="-128"/>
            </a:endParaRPr>
          </a:p>
        </p:txBody>
      </p:sp>
      <p:sp>
        <p:nvSpPr>
          <p:cNvPr id="17" name="右矢印 16"/>
          <p:cNvSpPr/>
          <p:nvPr/>
        </p:nvSpPr>
        <p:spPr>
          <a:xfrm>
            <a:off x="6054682" y="3188051"/>
            <a:ext cx="387586" cy="648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正方形/長方形 17"/>
          <p:cNvSpPr/>
          <p:nvPr/>
        </p:nvSpPr>
        <p:spPr>
          <a:xfrm>
            <a:off x="6672066" y="2204907"/>
            <a:ext cx="1512168" cy="1631216"/>
          </a:xfrm>
          <a:prstGeom prst="rect">
            <a:avLst/>
          </a:prstGeom>
        </p:spPr>
        <p:txBody>
          <a:bodyPr wrap="square">
            <a:spAutoFit/>
          </a:bodyPr>
          <a:lstStyle/>
          <a:p>
            <a:pPr marL="82550" indent="-82550" defTabSz="957263"/>
            <a:r>
              <a:rPr lang="ja-JP" altLang="en-US" sz="1200" dirty="0">
                <a:latin typeface="ＭＳ Ｐ明朝" pitchFamily="18" charset="-128"/>
                <a:ea typeface="ＭＳ Ｐ明朝" pitchFamily="18" charset="-128"/>
              </a:rPr>
              <a:t>・今後、地域と事業者が景観協定に基づく協議を行うことにより、「心</a:t>
            </a:r>
            <a:r>
              <a:rPr lang="ja-JP" altLang="en-US" sz="1200" dirty="0" err="1">
                <a:latin typeface="ＭＳ Ｐ明朝" pitchFamily="18" charset="-128"/>
                <a:ea typeface="ＭＳ Ｐ明朝" pitchFamily="18" charset="-128"/>
              </a:rPr>
              <a:t>ぶら</a:t>
            </a:r>
            <a:r>
              <a:rPr lang="ja-JP" altLang="en-US" sz="1200" dirty="0">
                <a:latin typeface="ＭＳ Ｐ明朝" pitchFamily="18" charset="-128"/>
                <a:ea typeface="ＭＳ Ｐ明朝" pitchFamily="18" charset="-128"/>
              </a:rPr>
              <a:t>」の実現及び“調和”と“優雅さ”のある街を育むことをめざす。</a:t>
            </a:r>
            <a:endParaRPr lang="en-US" altLang="ja-JP" sz="1200" dirty="0">
              <a:latin typeface="ＭＳ Ｐ明朝" pitchFamily="18" charset="-128"/>
              <a:ea typeface="ＭＳ Ｐ明朝" pitchFamily="18" charset="-128"/>
            </a:endParaRPr>
          </a:p>
          <a:p>
            <a:pPr defTabSz="957263"/>
            <a:endParaRPr lang="en-US" altLang="ja-JP" sz="1400" dirty="0">
              <a:latin typeface="ＭＳ Ｐ明朝" pitchFamily="18" charset="-128"/>
              <a:ea typeface="ＭＳ Ｐ明朝" pitchFamily="18" charset="-128"/>
            </a:endParaRPr>
          </a:p>
        </p:txBody>
      </p:sp>
      <p:pic>
        <p:nvPicPr>
          <p:cNvPr id="56323" name="Picture 3"/>
          <p:cNvPicPr>
            <a:picLocks noChangeAspect="1" noChangeArrowheads="1"/>
          </p:cNvPicPr>
          <p:nvPr/>
        </p:nvPicPr>
        <p:blipFill>
          <a:blip r:embed="rId3" cstate="email"/>
          <a:srcRect/>
          <a:stretch>
            <a:fillRect/>
          </a:stretch>
        </p:blipFill>
        <p:spPr bwMode="auto">
          <a:xfrm>
            <a:off x="6720322" y="5733256"/>
            <a:ext cx="1224136" cy="348736"/>
          </a:xfrm>
          <a:prstGeom prst="rect">
            <a:avLst/>
          </a:prstGeom>
          <a:noFill/>
          <a:ln w="9525">
            <a:noFill/>
            <a:miter lim="800000"/>
            <a:headEnd/>
            <a:tailEnd/>
          </a:ln>
        </p:spPr>
      </p:pic>
      <p:pic>
        <p:nvPicPr>
          <p:cNvPr id="56324" name="Picture 4"/>
          <p:cNvPicPr>
            <a:picLocks noChangeAspect="1" noChangeArrowheads="1"/>
          </p:cNvPicPr>
          <p:nvPr/>
        </p:nvPicPr>
        <p:blipFill>
          <a:blip r:embed="rId4" cstate="email"/>
          <a:srcRect/>
          <a:stretch>
            <a:fillRect/>
          </a:stretch>
        </p:blipFill>
        <p:spPr bwMode="auto">
          <a:xfrm>
            <a:off x="6744073" y="6086563"/>
            <a:ext cx="1512168" cy="339051"/>
          </a:xfrm>
          <a:prstGeom prst="rect">
            <a:avLst/>
          </a:prstGeom>
          <a:noFill/>
          <a:ln w="9525">
            <a:noFill/>
            <a:miter lim="800000"/>
            <a:headEnd/>
            <a:tailEnd/>
          </a:ln>
        </p:spPr>
      </p:pic>
      <p:sp>
        <p:nvSpPr>
          <p:cNvPr id="21" name="テキスト ボックス 20"/>
          <p:cNvSpPr txBox="1"/>
          <p:nvPr/>
        </p:nvSpPr>
        <p:spPr>
          <a:xfrm>
            <a:off x="8405127" y="4005064"/>
            <a:ext cx="211203" cy="648072"/>
          </a:xfrm>
          <a:prstGeom prst="rect">
            <a:avLst/>
          </a:prstGeom>
          <a:solidFill>
            <a:schemeClr val="bg1">
              <a:alpha val="50000"/>
            </a:schemeClr>
          </a:solidFill>
        </p:spPr>
        <p:txBody>
          <a:bodyPr vert="eaVert" wrap="square" lIns="36000" tIns="36000" rIns="36000" bIns="36000" rtlCol="0">
            <a:spAutoFit/>
          </a:bodyPr>
          <a:lstStyle/>
          <a:p>
            <a:r>
              <a:rPr lang="ja-JP" altLang="en-US" sz="900" dirty="0">
                <a:latin typeface="Meiryo UI" pitchFamily="50" charset="-128"/>
                <a:ea typeface="Meiryo UI" pitchFamily="50" charset="-128"/>
                <a:cs typeface="Meiryo UI" pitchFamily="50" charset="-128"/>
              </a:rPr>
              <a:t>御堂筋</a:t>
            </a:r>
          </a:p>
        </p:txBody>
      </p:sp>
      <p:sp>
        <p:nvSpPr>
          <p:cNvPr id="23" name="テキスト ボックス 22"/>
          <p:cNvSpPr txBox="1"/>
          <p:nvPr/>
        </p:nvSpPr>
        <p:spPr>
          <a:xfrm>
            <a:off x="8688295" y="1916832"/>
            <a:ext cx="432049" cy="195814"/>
          </a:xfrm>
          <a:prstGeom prst="rect">
            <a:avLst/>
          </a:prstGeom>
          <a:solidFill>
            <a:schemeClr val="bg1">
              <a:alpha val="50000"/>
            </a:schemeClr>
          </a:solidFill>
        </p:spPr>
        <p:txBody>
          <a:bodyPr wrap="square" lIns="36000" tIns="36000" rIns="36000" bIns="36000" rtlCol="0">
            <a:spAutoFit/>
          </a:bodyPr>
          <a:lstStyle/>
          <a:p>
            <a:r>
              <a:rPr lang="ja-JP" altLang="en-US" sz="800" dirty="0">
                <a:latin typeface="Meiryo UI" pitchFamily="50" charset="-128"/>
                <a:ea typeface="Meiryo UI" pitchFamily="50" charset="-128"/>
                <a:cs typeface="Meiryo UI" pitchFamily="50" charset="-128"/>
              </a:rPr>
              <a:t>長堀通</a:t>
            </a:r>
          </a:p>
        </p:txBody>
      </p:sp>
      <p:sp>
        <p:nvSpPr>
          <p:cNvPr id="24" name="テキスト ボックス 23"/>
          <p:cNvSpPr txBox="1"/>
          <p:nvPr/>
        </p:nvSpPr>
        <p:spPr>
          <a:xfrm>
            <a:off x="9120342" y="6165304"/>
            <a:ext cx="720080" cy="195814"/>
          </a:xfrm>
          <a:prstGeom prst="rect">
            <a:avLst/>
          </a:prstGeom>
          <a:solidFill>
            <a:schemeClr val="bg1">
              <a:alpha val="50000"/>
            </a:schemeClr>
          </a:solidFill>
        </p:spPr>
        <p:txBody>
          <a:bodyPr wrap="square" lIns="36000" tIns="36000" rIns="36000" bIns="36000" rtlCol="0">
            <a:spAutoFit/>
          </a:bodyPr>
          <a:lstStyle/>
          <a:p>
            <a:r>
              <a:rPr lang="ja-JP" altLang="en-US" sz="800" dirty="0">
                <a:latin typeface="Meiryo UI" pitchFamily="50" charset="-128"/>
                <a:ea typeface="Meiryo UI" pitchFamily="50" charset="-128"/>
                <a:cs typeface="Meiryo UI" pitchFamily="50" charset="-128"/>
              </a:rPr>
              <a:t>道頓堀川</a:t>
            </a:r>
          </a:p>
        </p:txBody>
      </p:sp>
      <p:sp>
        <p:nvSpPr>
          <p:cNvPr id="26" name="正方形/長方形 25"/>
          <p:cNvSpPr/>
          <p:nvPr/>
        </p:nvSpPr>
        <p:spPr>
          <a:xfrm>
            <a:off x="9912432" y="6165304"/>
            <a:ext cx="720080" cy="288032"/>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100" dirty="0">
              <a:solidFill>
                <a:schemeClr val="tx1"/>
              </a:solidFill>
            </a:endParaRPr>
          </a:p>
        </p:txBody>
      </p:sp>
      <p:sp>
        <p:nvSpPr>
          <p:cNvPr id="28" name="スライド番号プレースホルダ 27"/>
          <p:cNvSpPr>
            <a:spLocks noGrp="1"/>
          </p:cNvSpPr>
          <p:nvPr>
            <p:ph type="sldNum" sz="quarter" idx="12"/>
          </p:nvPr>
        </p:nvSpPr>
        <p:spPr/>
        <p:txBody>
          <a:bodyPr/>
          <a:lstStyle/>
          <a:p>
            <a:fld id="{37EF5067-3AB7-4642-9103-42CBD40CC6D9}" type="slidenum">
              <a:rPr kumimoji="1" lang="ja-JP" altLang="en-US" smtClean="0"/>
              <a:pPr/>
              <a:t>36</a:t>
            </a:fld>
            <a:endParaRPr kumimoji="1" lang="ja-JP" altLang="en-US" dirty="0"/>
          </a:p>
        </p:txBody>
      </p:sp>
    </p:spTree>
    <p:extLst>
      <p:ext uri="{BB962C8B-B14F-4D97-AF65-F5344CB8AC3E}">
        <p14:creationId xmlns:p14="http://schemas.microsoft.com/office/powerpoint/2010/main" val="3699250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descr="宗右衛門町.jpg"/>
          <p:cNvPicPr>
            <a:picLocks noChangeAspect="1"/>
          </p:cNvPicPr>
          <p:nvPr/>
        </p:nvPicPr>
        <p:blipFill rotWithShape="1">
          <a:blip r:embed="rId3" cstate="email"/>
          <a:srcRect l="2055" r="5303"/>
          <a:stretch/>
        </p:blipFill>
        <p:spPr>
          <a:xfrm>
            <a:off x="6010589" y="2863797"/>
            <a:ext cx="4787901" cy="1440160"/>
          </a:xfrm>
          <a:prstGeom prst="rect">
            <a:avLst/>
          </a:prstGeom>
        </p:spPr>
      </p:pic>
      <p:sp>
        <p:nvSpPr>
          <p:cNvPr id="4" name="Rectangle 2"/>
          <p:cNvSpPr txBox="1">
            <a:spLocks noChangeArrowheads="1"/>
          </p:cNvSpPr>
          <p:nvPr/>
        </p:nvSpPr>
        <p:spPr bwMode="auto">
          <a:xfrm>
            <a:off x="1143000" y="11"/>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r>
              <a:rPr lang="ja-JP" altLang="en-US" sz="2000" b="1" dirty="0">
                <a:solidFill>
                  <a:schemeClr val="bg1"/>
                </a:solidFill>
                <a:latin typeface="+mn-ea"/>
              </a:rPr>
              <a:t>４．難波周辺　③宗右衛門町地区の格調高く魅力あるまちなみの再生・創造</a:t>
            </a:r>
            <a:endParaRPr lang="en-US" altLang="ja-JP" sz="2000" b="1" dirty="0">
              <a:solidFill>
                <a:schemeClr val="bg1"/>
              </a:solidFill>
              <a:latin typeface="+mn-ea"/>
            </a:endParaRPr>
          </a:p>
        </p:txBody>
      </p:sp>
      <p:sp>
        <p:nvSpPr>
          <p:cNvPr id="25" name="角丸四角形 24"/>
          <p:cNvSpPr/>
          <p:nvPr/>
        </p:nvSpPr>
        <p:spPr>
          <a:xfrm>
            <a:off x="1279490" y="460864"/>
            <a:ext cx="9497041" cy="1167936"/>
          </a:xfrm>
          <a:prstGeom prst="roundRect">
            <a:avLst>
              <a:gd name="adj" fmla="val 12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600" dirty="0">
                <a:solidFill>
                  <a:schemeClr val="tx1"/>
                </a:solidFill>
              </a:rPr>
              <a:t>＜めざす姿＞</a:t>
            </a:r>
            <a:endParaRPr lang="en-US" altLang="ja-JP" sz="1600" dirty="0">
              <a:solidFill>
                <a:schemeClr val="tx1"/>
              </a:solidFill>
            </a:endParaRPr>
          </a:p>
          <a:p>
            <a:pPr marL="265113" indent="-265113"/>
            <a:r>
              <a:rPr lang="en-US" altLang="ja-JP" sz="1600" dirty="0">
                <a:solidFill>
                  <a:schemeClr val="tx1"/>
                </a:solidFill>
              </a:rPr>
              <a:t>  </a:t>
            </a:r>
            <a:r>
              <a:rPr lang="ja-JP" altLang="en-US" sz="1600" dirty="0">
                <a:solidFill>
                  <a:schemeClr val="tx1"/>
                </a:solidFill>
                <a:latin typeface="ＭＳ Ｐ明朝" pitchFamily="18" charset="-128"/>
                <a:ea typeface="ＭＳ Ｐ明朝" pitchFamily="18" charset="-128"/>
              </a:rPr>
              <a:t>・</a:t>
            </a:r>
            <a:r>
              <a:rPr lang="en-US" altLang="ja-JP" sz="1600" dirty="0">
                <a:solidFill>
                  <a:schemeClr val="tx1"/>
                </a:solidFill>
                <a:latin typeface="ＭＳ Ｐ明朝" pitchFamily="18" charset="-128"/>
                <a:ea typeface="ＭＳ Ｐ明朝" pitchFamily="18" charset="-128"/>
              </a:rPr>
              <a:t> </a:t>
            </a:r>
            <a:r>
              <a:rPr lang="ja-JP" altLang="en-US" sz="1600" dirty="0">
                <a:solidFill>
                  <a:schemeClr val="tx1"/>
                </a:solidFill>
                <a:latin typeface="ＭＳ Ｐ明朝" pitchFamily="18" charset="-128"/>
                <a:ea typeface="ＭＳ Ｐ明朝" pitchFamily="18" charset="-128"/>
              </a:rPr>
              <a:t>建物の用途等を制限するルールである「地区計画」や、新築等の際に地域と事業者が協議する取組みにより、歴史や風情が息づく個性的で格調高い魅力的なまちなみを再生・創造するとともに、大阪ミナミの環境浄化、活性化に寄与する。</a:t>
            </a:r>
            <a:endParaRPr lang="en-US" altLang="ja-JP" sz="1600" dirty="0">
              <a:solidFill>
                <a:schemeClr val="tx1"/>
              </a:solidFill>
              <a:latin typeface="ＭＳ Ｐ明朝" pitchFamily="18" charset="-128"/>
              <a:ea typeface="ＭＳ Ｐ明朝" pitchFamily="18" charset="-128"/>
            </a:endParaRPr>
          </a:p>
        </p:txBody>
      </p:sp>
      <p:sp>
        <p:nvSpPr>
          <p:cNvPr id="29" name="正方形/長方形 28"/>
          <p:cNvSpPr/>
          <p:nvPr/>
        </p:nvSpPr>
        <p:spPr>
          <a:xfrm>
            <a:off x="1261781" y="1836440"/>
            <a:ext cx="1613027" cy="48245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dirty="0">
              <a:solidFill>
                <a:schemeClr val="tx1"/>
              </a:solidFill>
            </a:endParaRPr>
          </a:p>
          <a:p>
            <a:endParaRPr lang="en-US" altLang="ja-JP" sz="1600" dirty="0">
              <a:solidFill>
                <a:schemeClr val="tx1"/>
              </a:solidFill>
            </a:endParaRPr>
          </a:p>
          <a:p>
            <a:endParaRPr lang="en-US" altLang="ja-JP" sz="1600" dirty="0">
              <a:solidFill>
                <a:schemeClr val="tx1"/>
              </a:solidFill>
            </a:endParaRPr>
          </a:p>
          <a:p>
            <a:endParaRPr lang="en-US" altLang="ja-JP" sz="1600" dirty="0">
              <a:solidFill>
                <a:schemeClr val="tx1"/>
              </a:solidFill>
            </a:endParaRPr>
          </a:p>
          <a:p>
            <a:endParaRPr lang="ja-JP" altLang="en-US" sz="1600" dirty="0">
              <a:solidFill>
                <a:schemeClr val="tx1"/>
              </a:solidFill>
            </a:endParaRPr>
          </a:p>
        </p:txBody>
      </p:sp>
      <p:sp>
        <p:nvSpPr>
          <p:cNvPr id="31" name="正方形/長方形 30"/>
          <p:cNvSpPr/>
          <p:nvPr/>
        </p:nvSpPr>
        <p:spPr>
          <a:xfrm>
            <a:off x="6010589" y="1836440"/>
            <a:ext cx="4765931" cy="48245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2600"/>
              </a:lnSpc>
            </a:pPr>
            <a:endParaRPr lang="en-US" altLang="ja-JP" dirty="0">
              <a:solidFill>
                <a:schemeClr val="tx1"/>
              </a:solidFill>
            </a:endParaRPr>
          </a:p>
          <a:p>
            <a:pPr marL="88900" indent="-88900"/>
            <a:r>
              <a:rPr lang="ja-JP" altLang="en-US" sz="1200" dirty="0">
                <a:solidFill>
                  <a:schemeClr val="tx1"/>
                </a:solidFill>
                <a:latin typeface="ＭＳ Ｐ明朝" pitchFamily="18" charset="-128"/>
                <a:ea typeface="ＭＳ Ｐ明朝" pitchFamily="18" charset="-128"/>
              </a:rPr>
              <a:t>・今後建替えが進むことにより、歴史や風情が息づく個性的で格調高い魅力的なまちなみを再生・創造し、大阪ミナミの環境浄化、活性化に寄与する。</a:t>
            </a:r>
          </a:p>
        </p:txBody>
      </p:sp>
      <p:sp>
        <p:nvSpPr>
          <p:cNvPr id="32" name="右矢印 31"/>
          <p:cNvSpPr/>
          <p:nvPr/>
        </p:nvSpPr>
        <p:spPr>
          <a:xfrm>
            <a:off x="2977319" y="3861052"/>
            <a:ext cx="217965" cy="648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4" name="正方形/長方形 33"/>
          <p:cNvSpPr/>
          <p:nvPr/>
        </p:nvSpPr>
        <p:spPr>
          <a:xfrm>
            <a:off x="1271464" y="1836440"/>
            <a:ext cx="1365000" cy="360040"/>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dirty="0" smtClean="0"/>
              <a:t>取組前</a:t>
            </a:r>
            <a:endParaRPr lang="ja-JP" altLang="en-US" sz="1400" b="1" dirty="0"/>
          </a:p>
        </p:txBody>
      </p:sp>
      <p:sp>
        <p:nvSpPr>
          <p:cNvPr id="39" name="正方形/長方形 38"/>
          <p:cNvSpPr/>
          <p:nvPr/>
        </p:nvSpPr>
        <p:spPr>
          <a:xfrm>
            <a:off x="6011245" y="1836440"/>
            <a:ext cx="1365000"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将来像</a:t>
            </a:r>
          </a:p>
        </p:txBody>
      </p:sp>
      <p:pic>
        <p:nvPicPr>
          <p:cNvPr id="1026" name="Picture 2"/>
          <p:cNvPicPr>
            <a:picLocks noChangeAspect="1" noChangeArrowheads="1"/>
          </p:cNvPicPr>
          <p:nvPr/>
        </p:nvPicPr>
        <p:blipFill>
          <a:blip r:embed="rId4" cstate="email"/>
          <a:srcRect/>
          <a:stretch>
            <a:fillRect/>
          </a:stretch>
        </p:blipFill>
        <p:spPr bwMode="auto">
          <a:xfrm>
            <a:off x="6804426" y="4348336"/>
            <a:ext cx="2886361" cy="1967579"/>
          </a:xfrm>
          <a:prstGeom prst="rect">
            <a:avLst/>
          </a:prstGeom>
          <a:noFill/>
          <a:ln w="9525">
            <a:noFill/>
            <a:miter lim="800000"/>
            <a:headEnd/>
            <a:tailEnd/>
          </a:ln>
        </p:spPr>
      </p:pic>
      <p:sp>
        <p:nvSpPr>
          <p:cNvPr id="16" name="正方形/長方形 149"/>
          <p:cNvSpPr>
            <a:spLocks noChangeArrowheads="1"/>
          </p:cNvSpPr>
          <p:nvPr/>
        </p:nvSpPr>
        <p:spPr bwMode="auto">
          <a:xfrm>
            <a:off x="6396039" y="6300936"/>
            <a:ext cx="4368485" cy="144016"/>
          </a:xfrm>
          <a:prstGeom prst="rect">
            <a:avLst/>
          </a:prstGeom>
          <a:noFill/>
          <a:ln>
            <a:noFill/>
          </a:ln>
          <a:extLst/>
        </p:spPr>
        <p:txBody>
          <a:bodyPr lIns="74267" tIns="8889" rIns="74267" bIns="8889"/>
          <a:lstStyle>
            <a:lvl1pPr>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1050" b="1" dirty="0">
                <a:effectLst>
                  <a:outerShdw blurRad="38100" dist="38100" dir="2700000" algn="tl">
                    <a:srgbClr val="000000">
                      <a:alpha val="43137"/>
                    </a:srgbClr>
                  </a:outerShdw>
                </a:effectLst>
              </a:rPr>
              <a:t>　（宗右衛門町活性化協議会　まちづくり構想　街並みのイメージ）</a:t>
            </a:r>
            <a:endParaRPr lang="ja-JP" altLang="en-US" sz="1300" b="1" dirty="0">
              <a:effectLst>
                <a:outerShdw blurRad="38100" dist="38100" dir="2700000" algn="tl">
                  <a:srgbClr val="000000">
                    <a:alpha val="43137"/>
                  </a:srgbClr>
                </a:outerShdw>
              </a:effectLst>
            </a:endParaRPr>
          </a:p>
        </p:txBody>
      </p:sp>
      <p:sp>
        <p:nvSpPr>
          <p:cNvPr id="21" name="テキスト ボックス 20"/>
          <p:cNvSpPr txBox="1"/>
          <p:nvPr/>
        </p:nvSpPr>
        <p:spPr>
          <a:xfrm>
            <a:off x="6120376" y="2935805"/>
            <a:ext cx="211203" cy="648072"/>
          </a:xfrm>
          <a:prstGeom prst="rect">
            <a:avLst/>
          </a:prstGeom>
          <a:solidFill>
            <a:schemeClr val="bg1">
              <a:alpha val="50000"/>
            </a:schemeClr>
          </a:solidFill>
        </p:spPr>
        <p:txBody>
          <a:bodyPr vert="eaVert" wrap="square" lIns="36000" tIns="36000" rIns="36000" bIns="36000" rtlCol="0">
            <a:spAutoFit/>
          </a:bodyPr>
          <a:lstStyle/>
          <a:p>
            <a:r>
              <a:rPr lang="ja-JP" altLang="en-US" sz="900" dirty="0">
                <a:latin typeface="Meiryo UI" pitchFamily="50" charset="-128"/>
                <a:ea typeface="Meiryo UI" pitchFamily="50" charset="-128"/>
                <a:cs typeface="Meiryo UI" pitchFamily="50" charset="-128"/>
              </a:rPr>
              <a:t>御堂筋</a:t>
            </a:r>
          </a:p>
        </p:txBody>
      </p:sp>
      <p:sp>
        <p:nvSpPr>
          <p:cNvPr id="22" name="テキスト ボックス 21"/>
          <p:cNvSpPr txBox="1"/>
          <p:nvPr/>
        </p:nvSpPr>
        <p:spPr>
          <a:xfrm>
            <a:off x="10440854" y="3007813"/>
            <a:ext cx="211203" cy="360040"/>
          </a:xfrm>
          <a:prstGeom prst="rect">
            <a:avLst/>
          </a:prstGeom>
          <a:solidFill>
            <a:schemeClr val="bg1">
              <a:alpha val="50000"/>
            </a:schemeClr>
          </a:solidFill>
        </p:spPr>
        <p:txBody>
          <a:bodyPr vert="eaVert" wrap="square" lIns="36000" tIns="36000" rIns="36000" bIns="36000" rtlCol="0">
            <a:spAutoFit/>
          </a:bodyPr>
          <a:lstStyle/>
          <a:p>
            <a:r>
              <a:rPr lang="ja-JP" altLang="en-US" sz="900" dirty="0">
                <a:latin typeface="Meiryo UI" pitchFamily="50" charset="-128"/>
                <a:ea typeface="Meiryo UI" pitchFamily="50" charset="-128"/>
                <a:cs typeface="Meiryo UI" pitchFamily="50" charset="-128"/>
              </a:rPr>
              <a:t>堺筋</a:t>
            </a:r>
          </a:p>
        </p:txBody>
      </p:sp>
      <p:sp>
        <p:nvSpPr>
          <p:cNvPr id="28" name="フリーフォーム 27"/>
          <p:cNvSpPr/>
          <p:nvPr/>
        </p:nvSpPr>
        <p:spPr>
          <a:xfrm>
            <a:off x="6192333" y="3151833"/>
            <a:ext cx="4291866" cy="967255"/>
          </a:xfrm>
          <a:custGeom>
            <a:avLst/>
            <a:gdLst>
              <a:gd name="connsiteX0" fmla="*/ 4260153 w 4291866"/>
              <a:gd name="connsiteY0" fmla="*/ 967255 h 967255"/>
              <a:gd name="connsiteX1" fmla="*/ 1749517 w 4291866"/>
              <a:gd name="connsiteY1" fmla="*/ 930257 h 967255"/>
              <a:gd name="connsiteX2" fmla="*/ 406987 w 4291866"/>
              <a:gd name="connsiteY2" fmla="*/ 930257 h 967255"/>
              <a:gd name="connsiteX3" fmla="*/ 0 w 4291866"/>
              <a:gd name="connsiteY3" fmla="*/ 935542 h 967255"/>
              <a:gd name="connsiteX4" fmla="*/ 5286 w 4291866"/>
              <a:gd name="connsiteY4" fmla="*/ 576125 h 967255"/>
              <a:gd name="connsiteX5" fmla="*/ 861545 w 4291866"/>
              <a:gd name="connsiteY5" fmla="*/ 570839 h 967255"/>
              <a:gd name="connsiteX6" fmla="*/ 866830 w 4291866"/>
              <a:gd name="connsiteY6" fmla="*/ 449272 h 967255"/>
              <a:gd name="connsiteX7" fmla="*/ 898544 w 4291866"/>
              <a:gd name="connsiteY7" fmla="*/ 449272 h 967255"/>
              <a:gd name="connsiteX8" fmla="*/ 903829 w 4291866"/>
              <a:gd name="connsiteY8" fmla="*/ 332989 h 967255"/>
              <a:gd name="connsiteX9" fmla="*/ 972541 w 4291866"/>
              <a:gd name="connsiteY9" fmla="*/ 338275 h 967255"/>
              <a:gd name="connsiteX10" fmla="*/ 972541 w 4291866"/>
              <a:gd name="connsiteY10" fmla="*/ 248421 h 967255"/>
              <a:gd name="connsiteX11" fmla="*/ 1104680 w 4291866"/>
              <a:gd name="connsiteY11" fmla="*/ 253706 h 967255"/>
              <a:gd name="connsiteX12" fmla="*/ 1104680 w 4291866"/>
              <a:gd name="connsiteY12" fmla="*/ 248421 h 967255"/>
              <a:gd name="connsiteX13" fmla="*/ 1464097 w 4291866"/>
              <a:gd name="connsiteY13" fmla="*/ 248421 h 967255"/>
              <a:gd name="connsiteX14" fmla="*/ 1464097 w 4291866"/>
              <a:gd name="connsiteY14" fmla="*/ 116282 h 967255"/>
              <a:gd name="connsiteX15" fmla="*/ 1797087 w 4291866"/>
              <a:gd name="connsiteY15" fmla="*/ 121567 h 967255"/>
              <a:gd name="connsiteX16" fmla="*/ 1797087 w 4291866"/>
              <a:gd name="connsiteY16" fmla="*/ 153281 h 967255"/>
              <a:gd name="connsiteX17" fmla="*/ 1807658 w 4291866"/>
              <a:gd name="connsiteY17" fmla="*/ 158566 h 967255"/>
              <a:gd name="connsiteX18" fmla="*/ 1812944 w 4291866"/>
              <a:gd name="connsiteY18" fmla="*/ 63426 h 967255"/>
              <a:gd name="connsiteX19" fmla="*/ 2167075 w 4291866"/>
              <a:gd name="connsiteY19" fmla="*/ 68712 h 967255"/>
              <a:gd name="connsiteX20" fmla="*/ 2167075 w 4291866"/>
              <a:gd name="connsiteY20" fmla="*/ 0 h 967255"/>
              <a:gd name="connsiteX21" fmla="*/ 2537064 w 4291866"/>
              <a:gd name="connsiteY21" fmla="*/ 5285 h 967255"/>
              <a:gd name="connsiteX22" fmla="*/ 2537064 w 4291866"/>
              <a:gd name="connsiteY22" fmla="*/ 264277 h 967255"/>
              <a:gd name="connsiteX23" fmla="*/ 2907052 w 4291866"/>
              <a:gd name="connsiteY23" fmla="*/ 269563 h 967255"/>
              <a:gd name="connsiteX24" fmla="*/ 2912338 w 4291866"/>
              <a:gd name="connsiteY24" fmla="*/ 206136 h 967255"/>
              <a:gd name="connsiteX25" fmla="*/ 3255898 w 4291866"/>
              <a:gd name="connsiteY25" fmla="*/ 216707 h 967255"/>
              <a:gd name="connsiteX26" fmla="*/ 3604745 w 4291866"/>
              <a:gd name="connsiteY26" fmla="*/ 206136 h 967255"/>
              <a:gd name="connsiteX27" fmla="*/ 3604745 w 4291866"/>
              <a:gd name="connsiteY27" fmla="*/ 301276 h 967255"/>
              <a:gd name="connsiteX28" fmla="*/ 3958876 w 4291866"/>
              <a:gd name="connsiteY28" fmla="*/ 311847 h 967255"/>
              <a:gd name="connsiteX29" fmla="*/ 3958876 w 4291866"/>
              <a:gd name="connsiteY29" fmla="*/ 211422 h 967255"/>
              <a:gd name="connsiteX30" fmla="*/ 4048731 w 4291866"/>
              <a:gd name="connsiteY30" fmla="*/ 216707 h 967255"/>
              <a:gd name="connsiteX31" fmla="*/ 4043445 w 4291866"/>
              <a:gd name="connsiteY31" fmla="*/ 306562 h 967255"/>
              <a:gd name="connsiteX32" fmla="*/ 4291866 w 4291866"/>
              <a:gd name="connsiteY32" fmla="*/ 322418 h 967255"/>
              <a:gd name="connsiteX33" fmla="*/ 4260153 w 4291866"/>
              <a:gd name="connsiteY33" fmla="*/ 967255 h 967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291866" h="967255">
                <a:moveTo>
                  <a:pt x="4260153" y="967255"/>
                </a:moveTo>
                <a:lnTo>
                  <a:pt x="1749517" y="930257"/>
                </a:lnTo>
                <a:lnTo>
                  <a:pt x="406987" y="930257"/>
                </a:lnTo>
                <a:lnTo>
                  <a:pt x="0" y="935542"/>
                </a:lnTo>
                <a:lnTo>
                  <a:pt x="5286" y="576125"/>
                </a:lnTo>
                <a:lnTo>
                  <a:pt x="861545" y="570839"/>
                </a:lnTo>
                <a:lnTo>
                  <a:pt x="866830" y="449272"/>
                </a:lnTo>
                <a:lnTo>
                  <a:pt x="898544" y="449272"/>
                </a:lnTo>
                <a:lnTo>
                  <a:pt x="903829" y="332989"/>
                </a:lnTo>
                <a:lnTo>
                  <a:pt x="972541" y="338275"/>
                </a:lnTo>
                <a:lnTo>
                  <a:pt x="972541" y="248421"/>
                </a:lnTo>
                <a:lnTo>
                  <a:pt x="1104680" y="253706"/>
                </a:lnTo>
                <a:lnTo>
                  <a:pt x="1104680" y="248421"/>
                </a:lnTo>
                <a:lnTo>
                  <a:pt x="1464097" y="248421"/>
                </a:lnTo>
                <a:lnTo>
                  <a:pt x="1464097" y="116282"/>
                </a:lnTo>
                <a:lnTo>
                  <a:pt x="1797087" y="121567"/>
                </a:lnTo>
                <a:lnTo>
                  <a:pt x="1797087" y="153281"/>
                </a:lnTo>
                <a:lnTo>
                  <a:pt x="1807658" y="158566"/>
                </a:lnTo>
                <a:lnTo>
                  <a:pt x="1812944" y="63426"/>
                </a:lnTo>
                <a:lnTo>
                  <a:pt x="2167075" y="68712"/>
                </a:lnTo>
                <a:lnTo>
                  <a:pt x="2167075" y="0"/>
                </a:lnTo>
                <a:lnTo>
                  <a:pt x="2537064" y="5285"/>
                </a:lnTo>
                <a:lnTo>
                  <a:pt x="2537064" y="264277"/>
                </a:lnTo>
                <a:lnTo>
                  <a:pt x="2907052" y="269563"/>
                </a:lnTo>
                <a:lnTo>
                  <a:pt x="2912338" y="206136"/>
                </a:lnTo>
                <a:lnTo>
                  <a:pt x="3255898" y="216707"/>
                </a:lnTo>
                <a:lnTo>
                  <a:pt x="3604745" y="206136"/>
                </a:lnTo>
                <a:lnTo>
                  <a:pt x="3604745" y="301276"/>
                </a:lnTo>
                <a:lnTo>
                  <a:pt x="3958876" y="311847"/>
                </a:lnTo>
                <a:lnTo>
                  <a:pt x="3958876" y="211422"/>
                </a:lnTo>
                <a:lnTo>
                  <a:pt x="4048731" y="216707"/>
                </a:lnTo>
                <a:lnTo>
                  <a:pt x="4043445" y="306562"/>
                </a:lnTo>
                <a:lnTo>
                  <a:pt x="4291866" y="322418"/>
                </a:lnTo>
                <a:lnTo>
                  <a:pt x="4260153" y="967255"/>
                </a:lnTo>
                <a:close/>
              </a:path>
            </a:pathLst>
          </a:custGeom>
          <a:solidFill>
            <a:srgbClr val="FF0000">
              <a:alpha val="2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テキスト ボックス 23"/>
          <p:cNvSpPr txBox="1"/>
          <p:nvPr/>
        </p:nvSpPr>
        <p:spPr>
          <a:xfrm>
            <a:off x="7776509" y="3583877"/>
            <a:ext cx="1584176" cy="195814"/>
          </a:xfrm>
          <a:prstGeom prst="rect">
            <a:avLst/>
          </a:prstGeom>
          <a:solidFill>
            <a:schemeClr val="bg1">
              <a:alpha val="50000"/>
            </a:schemeClr>
          </a:solidFill>
        </p:spPr>
        <p:txBody>
          <a:bodyPr wrap="square" lIns="36000" tIns="36000" rIns="36000" bIns="36000" rtlCol="0">
            <a:spAutoFit/>
          </a:bodyPr>
          <a:lstStyle/>
          <a:p>
            <a:pPr algn="ctr"/>
            <a:r>
              <a:rPr lang="ja-JP" altLang="en-US" sz="800" b="1" dirty="0">
                <a:latin typeface="Meiryo UI" pitchFamily="50" charset="-128"/>
                <a:ea typeface="Meiryo UI" pitchFamily="50" charset="-128"/>
                <a:cs typeface="Meiryo UI" pitchFamily="50" charset="-128"/>
              </a:rPr>
              <a:t>宗右衛門町地区　地区計画の区域</a:t>
            </a:r>
          </a:p>
        </p:txBody>
      </p:sp>
      <p:sp>
        <p:nvSpPr>
          <p:cNvPr id="18" name="テキスト ボックス 17"/>
          <p:cNvSpPr txBox="1"/>
          <p:nvPr/>
        </p:nvSpPr>
        <p:spPr>
          <a:xfrm>
            <a:off x="7992534" y="4087933"/>
            <a:ext cx="780087" cy="195814"/>
          </a:xfrm>
          <a:prstGeom prst="rect">
            <a:avLst/>
          </a:prstGeom>
          <a:solidFill>
            <a:schemeClr val="bg1">
              <a:alpha val="50000"/>
            </a:schemeClr>
          </a:solidFill>
        </p:spPr>
        <p:txBody>
          <a:bodyPr wrap="square" lIns="36000" tIns="36000" rIns="36000" bIns="36000" rtlCol="0">
            <a:spAutoFit/>
          </a:bodyPr>
          <a:lstStyle/>
          <a:p>
            <a:r>
              <a:rPr lang="ja-JP" altLang="en-US" sz="800" dirty="0">
                <a:latin typeface="Meiryo UI" pitchFamily="50" charset="-128"/>
                <a:ea typeface="Meiryo UI" pitchFamily="50" charset="-128"/>
                <a:cs typeface="Meiryo UI" pitchFamily="50" charset="-128"/>
              </a:rPr>
              <a:t>道頓堀川</a:t>
            </a:r>
          </a:p>
        </p:txBody>
      </p:sp>
      <p:sp>
        <p:nvSpPr>
          <p:cNvPr id="30" name="テキスト ボックス 29"/>
          <p:cNvSpPr txBox="1"/>
          <p:nvPr/>
        </p:nvSpPr>
        <p:spPr>
          <a:xfrm>
            <a:off x="6701908" y="2863797"/>
            <a:ext cx="349702" cy="648072"/>
          </a:xfrm>
          <a:prstGeom prst="rect">
            <a:avLst/>
          </a:prstGeom>
          <a:solidFill>
            <a:schemeClr val="bg1">
              <a:alpha val="50000"/>
            </a:schemeClr>
          </a:solidFill>
        </p:spPr>
        <p:txBody>
          <a:bodyPr vert="eaVert" wrap="square" lIns="36000" tIns="36000" rIns="36000" bIns="36000" rtlCol="0">
            <a:spAutoFit/>
          </a:bodyPr>
          <a:lstStyle/>
          <a:p>
            <a:r>
              <a:rPr lang="ja-JP" altLang="en-US" sz="900" dirty="0">
                <a:latin typeface="Meiryo UI" pitchFamily="50" charset="-128"/>
                <a:ea typeface="Meiryo UI" pitchFamily="50" charset="-128"/>
                <a:cs typeface="Meiryo UI" pitchFamily="50" charset="-128"/>
              </a:rPr>
              <a:t>心斎橋筋</a:t>
            </a:r>
            <a:endParaRPr lang="en-US" altLang="ja-JP" sz="900" dirty="0">
              <a:latin typeface="Meiryo UI" pitchFamily="50" charset="-128"/>
              <a:ea typeface="Meiryo UI" pitchFamily="50" charset="-128"/>
              <a:cs typeface="Meiryo UI" pitchFamily="50" charset="-128"/>
            </a:endParaRPr>
          </a:p>
          <a:p>
            <a:r>
              <a:rPr lang="ja-JP" altLang="en-US" sz="900" dirty="0">
                <a:latin typeface="Meiryo UI" pitchFamily="50" charset="-128"/>
                <a:ea typeface="Meiryo UI" pitchFamily="50" charset="-128"/>
                <a:cs typeface="Meiryo UI" pitchFamily="50" charset="-128"/>
              </a:rPr>
              <a:t>商店街</a:t>
            </a:r>
          </a:p>
        </p:txBody>
      </p:sp>
      <p:sp>
        <p:nvSpPr>
          <p:cNvPr id="23" name="正方形/長方形 22"/>
          <p:cNvSpPr/>
          <p:nvPr/>
        </p:nvSpPr>
        <p:spPr>
          <a:xfrm>
            <a:off x="1273630" y="2298089"/>
            <a:ext cx="1588432" cy="2288694"/>
          </a:xfrm>
          <a:prstGeom prst="rect">
            <a:avLst/>
          </a:prstGeom>
        </p:spPr>
        <p:txBody>
          <a:bodyPr wrap="square" lIns="36000" tIns="36000" rIns="36000" bIns="36000">
            <a:spAutoFit/>
          </a:bodyPr>
          <a:lstStyle/>
          <a:p>
            <a:pPr marL="177800" indent="-177800"/>
            <a:r>
              <a:rPr lang="ja-JP" altLang="en-US" sz="1200" dirty="0">
                <a:latin typeface="ＭＳ Ｐ明朝" pitchFamily="18" charset="-128"/>
                <a:ea typeface="ＭＳ Ｐ明朝" pitchFamily="18" charset="-128"/>
              </a:rPr>
              <a:t>　・宗右衛門町は四百年の歴史を持つ大阪を代表する歓楽街で、洗練された「食文化」「酒文化」を誇ってきた街であったが、年月の経過にともない、老舗料亭の撤退や性風俗店の増加などにともない、かつての街の風情や活気が喪失していた</a:t>
            </a:r>
            <a:r>
              <a:rPr lang="ja-JP" altLang="en-US" sz="1200" dirty="0" smtClean="0">
                <a:latin typeface="ＭＳ Ｐ明朝" pitchFamily="18" charset="-128"/>
                <a:ea typeface="ＭＳ Ｐ明朝" pitchFamily="18" charset="-128"/>
              </a:rPr>
              <a:t>。</a:t>
            </a:r>
            <a:endParaRPr lang="en-US" altLang="ja-JP" sz="1200" dirty="0">
              <a:latin typeface="ＭＳ Ｐ明朝" pitchFamily="18" charset="-128"/>
              <a:ea typeface="ＭＳ Ｐ明朝" pitchFamily="18" charset="-128"/>
            </a:endParaRPr>
          </a:p>
        </p:txBody>
      </p:sp>
      <p:sp>
        <p:nvSpPr>
          <p:cNvPr id="33" name="スライド番号プレースホルダ 32"/>
          <p:cNvSpPr>
            <a:spLocks noGrp="1"/>
          </p:cNvSpPr>
          <p:nvPr>
            <p:ph type="sldNum" sz="quarter" idx="12"/>
          </p:nvPr>
        </p:nvSpPr>
        <p:spPr/>
        <p:txBody>
          <a:bodyPr/>
          <a:lstStyle/>
          <a:p>
            <a:fld id="{37EF5067-3AB7-4642-9103-42CBD40CC6D9}" type="slidenum">
              <a:rPr kumimoji="1" lang="ja-JP" altLang="en-US" smtClean="0"/>
              <a:pPr/>
              <a:t>37</a:t>
            </a:fld>
            <a:endParaRPr kumimoji="1" lang="ja-JP" altLang="en-US" dirty="0"/>
          </a:p>
        </p:txBody>
      </p:sp>
      <p:pic>
        <p:nvPicPr>
          <p:cNvPr id="3" name="図 2"/>
          <p:cNvPicPr>
            <a:picLocks noChangeAspect="1"/>
          </p:cNvPicPr>
          <p:nvPr/>
        </p:nvPicPr>
        <p:blipFill rotWithShape="1">
          <a:blip r:embed="rId5"/>
          <a:srcRect l="26940" t="37425" r="42580" b="24102"/>
          <a:stretch/>
        </p:blipFill>
        <p:spPr>
          <a:xfrm>
            <a:off x="1344510" y="4918340"/>
            <a:ext cx="1507004" cy="1069463"/>
          </a:xfrm>
          <a:prstGeom prst="rect">
            <a:avLst/>
          </a:prstGeom>
          <a:ln>
            <a:noFill/>
          </a:ln>
        </p:spPr>
      </p:pic>
      <p:sp>
        <p:nvSpPr>
          <p:cNvPr id="37" name="右矢印 36"/>
          <p:cNvSpPr/>
          <p:nvPr/>
        </p:nvSpPr>
        <p:spPr>
          <a:xfrm>
            <a:off x="5716009" y="3861052"/>
            <a:ext cx="217965" cy="648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 name="テキスト ボックス 7"/>
          <p:cNvSpPr txBox="1"/>
          <p:nvPr/>
        </p:nvSpPr>
        <p:spPr>
          <a:xfrm>
            <a:off x="1261781" y="5962768"/>
            <a:ext cx="1665841" cy="253916"/>
          </a:xfrm>
          <a:prstGeom prst="rect">
            <a:avLst/>
          </a:prstGeom>
          <a:noFill/>
        </p:spPr>
        <p:txBody>
          <a:bodyPr wrap="none" rtlCol="0">
            <a:spAutoFit/>
          </a:bodyPr>
          <a:lstStyle/>
          <a:p>
            <a:r>
              <a:rPr kumimoji="1" lang="ja-JP" altLang="en-US" sz="1050" dirty="0" smtClean="0"/>
              <a:t>宗右衛門町の無料案内所</a:t>
            </a:r>
            <a:endParaRPr kumimoji="1" lang="ja-JP" altLang="en-US" sz="1050" dirty="0"/>
          </a:p>
        </p:txBody>
      </p:sp>
      <p:sp>
        <p:nvSpPr>
          <p:cNvPr id="38" name="正方形/長方形 37"/>
          <p:cNvSpPr/>
          <p:nvPr/>
        </p:nvSpPr>
        <p:spPr>
          <a:xfrm>
            <a:off x="1305013" y="6216684"/>
            <a:ext cx="1567985" cy="461665"/>
          </a:xfrm>
          <a:prstGeom prst="rect">
            <a:avLst/>
          </a:prstGeom>
        </p:spPr>
        <p:txBody>
          <a:bodyPr wrap="square">
            <a:spAutoFit/>
          </a:bodyPr>
          <a:lstStyle/>
          <a:p>
            <a:r>
              <a:rPr lang="ja-JP" altLang="en-US" sz="800" dirty="0"/>
              <a:t>出典</a:t>
            </a:r>
            <a:r>
              <a:rPr lang="ja-JP" altLang="en-US" sz="800" dirty="0" smtClean="0"/>
              <a:t>：</a:t>
            </a:r>
            <a:r>
              <a:rPr lang="ja-JP" altLang="en-US" sz="800" dirty="0"/>
              <a:t>国土交通省まちづくり計画策定担い手支援事業　平成</a:t>
            </a:r>
            <a:r>
              <a:rPr lang="en-US" altLang="ja-JP" sz="800" dirty="0"/>
              <a:t>19</a:t>
            </a:r>
            <a:r>
              <a:rPr lang="ja-JP" altLang="en-US" sz="800" dirty="0"/>
              <a:t>年度事業実施</a:t>
            </a:r>
            <a:r>
              <a:rPr lang="ja-JP" altLang="en-US" sz="800" dirty="0" smtClean="0"/>
              <a:t>事例</a:t>
            </a:r>
            <a:endParaRPr lang="en-US" altLang="ja-JP" sz="800" dirty="0"/>
          </a:p>
        </p:txBody>
      </p:sp>
      <p:sp>
        <p:nvSpPr>
          <p:cNvPr id="40" name="正方形/長方形 39"/>
          <p:cNvSpPr/>
          <p:nvPr/>
        </p:nvSpPr>
        <p:spPr>
          <a:xfrm>
            <a:off x="3279982" y="1836440"/>
            <a:ext cx="2376000" cy="48245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mtClean="0">
              <a:solidFill>
                <a:schemeClr val="tx1"/>
              </a:solidFill>
            </a:endParaRPr>
          </a:p>
          <a:p>
            <a:endParaRPr lang="en-US" altLang="ja-JP" sz="1600" smtClean="0">
              <a:solidFill>
                <a:schemeClr val="tx1"/>
              </a:solidFill>
            </a:endParaRPr>
          </a:p>
          <a:p>
            <a:endParaRPr lang="en-US" altLang="ja-JP" sz="1600" smtClean="0">
              <a:solidFill>
                <a:schemeClr val="tx1"/>
              </a:solidFill>
            </a:endParaRPr>
          </a:p>
          <a:p>
            <a:endParaRPr lang="en-US" altLang="ja-JP" sz="1600" smtClean="0">
              <a:solidFill>
                <a:schemeClr val="tx1"/>
              </a:solidFill>
            </a:endParaRPr>
          </a:p>
          <a:p>
            <a:endParaRPr lang="ja-JP" altLang="en-US" sz="1600" dirty="0">
              <a:solidFill>
                <a:schemeClr val="tx1"/>
              </a:solidFill>
            </a:endParaRPr>
          </a:p>
        </p:txBody>
      </p:sp>
      <p:sp>
        <p:nvSpPr>
          <p:cNvPr id="41" name="正方形/長方形 40"/>
          <p:cNvSpPr/>
          <p:nvPr/>
        </p:nvSpPr>
        <p:spPr>
          <a:xfrm>
            <a:off x="3247030" y="2016460"/>
            <a:ext cx="2442210" cy="3212024"/>
          </a:xfrm>
          <a:prstGeom prst="rect">
            <a:avLst/>
          </a:prstGeom>
        </p:spPr>
        <p:txBody>
          <a:bodyPr wrap="square" lIns="36000" tIns="36000" rIns="36000" bIns="36000">
            <a:spAutoFit/>
          </a:bodyPr>
          <a:lstStyle/>
          <a:p>
            <a:pPr marL="177800" indent="-177800"/>
            <a:endParaRPr lang="en-US" altLang="ja-JP" sz="1200" dirty="0">
              <a:latin typeface="ＭＳ Ｐ明朝" pitchFamily="18" charset="-128"/>
              <a:ea typeface="ＭＳ Ｐ明朝" pitchFamily="18" charset="-128"/>
            </a:endParaRPr>
          </a:p>
          <a:p>
            <a:pPr marL="177800" indent="-177800"/>
            <a:r>
              <a:rPr lang="ja-JP" altLang="en-US" sz="1200" dirty="0">
                <a:latin typeface="ＭＳ Ｐ明朝" pitchFamily="18" charset="-128"/>
                <a:ea typeface="ＭＳ Ｐ明朝" pitchFamily="18" charset="-128"/>
              </a:rPr>
              <a:t>　・街の現状を憂い活性化に取り組む地域のまちづくり団体の活動を市が支援し、まちの将来である「まちづくり構想」が策定され、これに沿い</a:t>
            </a:r>
            <a:r>
              <a:rPr lang="ja-JP" altLang="en-US" sz="1200" dirty="0" smtClean="0">
                <a:latin typeface="ＭＳ Ｐ明朝" pitchFamily="18" charset="-128"/>
                <a:ea typeface="ＭＳ Ｐ明朝" pitchFamily="18" charset="-128"/>
              </a:rPr>
              <a:t>、</a:t>
            </a:r>
            <a:r>
              <a:rPr lang="en-US" altLang="ja-JP" sz="1200" dirty="0" smtClean="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風俗店等禁止のルール</a:t>
            </a:r>
            <a:r>
              <a:rPr lang="en-US" altLang="ja-JP" sz="1200" dirty="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地区計画</a:t>
            </a:r>
            <a:r>
              <a:rPr lang="en-US" altLang="ja-JP" sz="1200" dirty="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a:t>
            </a:r>
            <a:r>
              <a:rPr lang="en-US" altLang="ja-JP" sz="1200" dirty="0">
                <a:latin typeface="ＭＳ Ｐ明朝" pitchFamily="18" charset="-128"/>
                <a:ea typeface="ＭＳ Ｐ明朝" pitchFamily="18" charset="-128"/>
              </a:rPr>
              <a:t>2009</a:t>
            </a:r>
            <a:r>
              <a:rPr lang="ja-JP" altLang="en-US" sz="1200" dirty="0">
                <a:latin typeface="ＭＳ Ｐ明朝" pitchFamily="18" charset="-128"/>
                <a:ea typeface="ＭＳ Ｐ明朝" pitchFamily="18" charset="-128"/>
              </a:rPr>
              <a:t>年）</a:t>
            </a:r>
            <a:r>
              <a:rPr lang="en-US" altLang="ja-JP" sz="1200" dirty="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電線の地中化</a:t>
            </a:r>
            <a:r>
              <a:rPr lang="en-US" altLang="ja-JP" sz="1200" dirty="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石畳の通りの復活</a:t>
            </a:r>
            <a:r>
              <a:rPr lang="en-US" altLang="ja-JP" sz="1200" dirty="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a:t>
            </a:r>
            <a:r>
              <a:rPr lang="en-US" altLang="ja-JP" sz="1200" dirty="0">
                <a:latin typeface="ＭＳ Ｐ明朝" pitchFamily="18" charset="-128"/>
                <a:ea typeface="ＭＳ Ｐ明朝" pitchFamily="18" charset="-128"/>
              </a:rPr>
              <a:t>2012</a:t>
            </a:r>
            <a:r>
              <a:rPr lang="ja-JP" altLang="en-US" sz="1200" dirty="0" smtClean="0">
                <a:latin typeface="ＭＳ Ｐ明朝" pitchFamily="18" charset="-128"/>
                <a:ea typeface="ＭＳ Ｐ明朝" pitchFamily="18" charset="-128"/>
              </a:rPr>
              <a:t>年度）</a:t>
            </a:r>
            <a:r>
              <a:rPr lang="ja-JP" altLang="en-US" sz="1200" dirty="0">
                <a:latin typeface="ＭＳ Ｐ明朝" pitchFamily="18" charset="-128"/>
                <a:ea typeface="ＭＳ Ｐ明朝" pitchFamily="18" charset="-128"/>
              </a:rPr>
              <a:t>が実現した。</a:t>
            </a:r>
            <a:endParaRPr lang="en-US" altLang="ja-JP" sz="1200" dirty="0">
              <a:latin typeface="ＭＳ Ｐ明朝" pitchFamily="18" charset="-128"/>
              <a:ea typeface="ＭＳ Ｐ明朝" pitchFamily="18" charset="-128"/>
            </a:endParaRPr>
          </a:p>
          <a:p>
            <a:pPr marL="177800" indent="-177800"/>
            <a:r>
              <a:rPr lang="ja-JP" altLang="en-US" sz="1200" dirty="0">
                <a:latin typeface="ＭＳ Ｐ明朝" pitchFamily="18" charset="-128"/>
                <a:ea typeface="ＭＳ Ｐ明朝" pitchFamily="18" charset="-128"/>
              </a:rPr>
              <a:t>　・地域では、ガイドラインを作成し、</a:t>
            </a:r>
            <a:r>
              <a:rPr lang="ja-JP" altLang="en-US" sz="1200" dirty="0" smtClean="0">
                <a:latin typeface="ＭＳ Ｐ明朝" pitchFamily="18" charset="-128"/>
                <a:ea typeface="ＭＳ Ｐ明朝" pitchFamily="18" charset="-128"/>
              </a:rPr>
              <a:t>新築</a:t>
            </a:r>
            <a:r>
              <a:rPr lang="ja-JP" altLang="en-US" sz="1200" dirty="0">
                <a:latin typeface="ＭＳ Ｐ明朝" pitchFamily="18" charset="-128"/>
                <a:ea typeface="ＭＳ Ｐ明朝" pitchFamily="18" charset="-128"/>
              </a:rPr>
              <a:t>や改築等の際に、事前に事業者と協議する取組みを行っている</a:t>
            </a:r>
            <a:r>
              <a:rPr lang="ja-JP" altLang="en-US" sz="1200" dirty="0" smtClean="0">
                <a:latin typeface="ＭＳ Ｐ明朝" pitchFamily="18" charset="-128"/>
                <a:ea typeface="ＭＳ Ｐ明朝" pitchFamily="18" charset="-128"/>
              </a:rPr>
              <a:t>。</a:t>
            </a:r>
            <a:endParaRPr lang="en-US" altLang="ja-JP" sz="1200" dirty="0" smtClean="0">
              <a:latin typeface="ＭＳ Ｐ明朝" pitchFamily="18" charset="-128"/>
              <a:ea typeface="ＭＳ Ｐ明朝" pitchFamily="18" charset="-128"/>
            </a:endParaRPr>
          </a:p>
          <a:p>
            <a:pPr marL="177800" indent="-177800"/>
            <a:r>
              <a:rPr lang="ja-JP" altLang="en-US" sz="1200" dirty="0">
                <a:latin typeface="ＭＳ Ｐ明朝" pitchFamily="18" charset="-128"/>
                <a:ea typeface="ＭＳ Ｐ明朝" pitchFamily="18" charset="-128"/>
              </a:rPr>
              <a:t>　・地区計画の実行性を高めるため、市・警察・地域が連携した連絡会にて意見交換を行っている。</a:t>
            </a:r>
            <a:endParaRPr lang="en-US" altLang="ja-JP" sz="1200" dirty="0">
              <a:latin typeface="ＭＳ Ｐ明朝" pitchFamily="18" charset="-128"/>
              <a:ea typeface="ＭＳ Ｐ明朝" pitchFamily="18" charset="-128"/>
            </a:endParaRPr>
          </a:p>
          <a:p>
            <a:pPr marL="177800" indent="-177800"/>
            <a:endParaRPr lang="en-US" altLang="ja-JP" sz="1200" dirty="0">
              <a:latin typeface="ＭＳ Ｐ明朝" pitchFamily="18" charset="-128"/>
              <a:ea typeface="ＭＳ Ｐ明朝" pitchFamily="18" charset="-128"/>
            </a:endParaRPr>
          </a:p>
        </p:txBody>
      </p:sp>
      <p:sp>
        <p:nvSpPr>
          <p:cNvPr id="42" name="正方形/長方形 41"/>
          <p:cNvSpPr/>
          <p:nvPr/>
        </p:nvSpPr>
        <p:spPr>
          <a:xfrm>
            <a:off x="3274290" y="1836440"/>
            <a:ext cx="1365000" cy="360040"/>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dirty="0" smtClean="0"/>
              <a:t>これまでの取組</a:t>
            </a:r>
            <a:endParaRPr lang="ja-JP" altLang="en-US" sz="1400" b="1" dirty="0"/>
          </a:p>
        </p:txBody>
      </p:sp>
      <p:pic>
        <p:nvPicPr>
          <p:cNvPr id="43" name="図 4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445965" y="5038072"/>
            <a:ext cx="971550" cy="1263443"/>
          </a:xfrm>
          <a:prstGeom prst="rect">
            <a:avLst/>
          </a:prstGeom>
          <a:ln>
            <a:noFill/>
          </a:ln>
        </p:spPr>
      </p:pic>
      <p:pic>
        <p:nvPicPr>
          <p:cNvPr id="44" name="図 4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436003" y="5023881"/>
            <a:ext cx="1069467" cy="1291824"/>
          </a:xfrm>
          <a:prstGeom prst="rect">
            <a:avLst/>
          </a:prstGeom>
          <a:ln>
            <a:noFill/>
          </a:ln>
        </p:spPr>
      </p:pic>
      <p:sp>
        <p:nvSpPr>
          <p:cNvPr id="45" name="テキスト ボックス 44"/>
          <p:cNvSpPr txBox="1"/>
          <p:nvPr/>
        </p:nvSpPr>
        <p:spPr>
          <a:xfrm>
            <a:off x="3647123" y="6278682"/>
            <a:ext cx="1606530" cy="253916"/>
          </a:xfrm>
          <a:prstGeom prst="rect">
            <a:avLst/>
          </a:prstGeom>
          <a:noFill/>
        </p:spPr>
        <p:txBody>
          <a:bodyPr wrap="none" rtlCol="0">
            <a:spAutoFit/>
          </a:bodyPr>
          <a:lstStyle/>
          <a:p>
            <a:r>
              <a:rPr kumimoji="1" lang="ja-JP" altLang="en-US" sz="1050" dirty="0" smtClean="0"/>
              <a:t>石畳の完成</a:t>
            </a:r>
            <a:r>
              <a:rPr lang="ja-JP" altLang="en-US" sz="1050" dirty="0"/>
              <a:t>（</a:t>
            </a:r>
            <a:r>
              <a:rPr kumimoji="1" lang="en-US" altLang="ja-JP" sz="1050" dirty="0" smtClean="0"/>
              <a:t>2013</a:t>
            </a:r>
            <a:r>
              <a:rPr kumimoji="1" lang="ja-JP" altLang="en-US" sz="1050" dirty="0" smtClean="0"/>
              <a:t>年</a:t>
            </a:r>
            <a:r>
              <a:rPr kumimoji="1" lang="en-US" altLang="ja-JP" sz="1050" dirty="0" smtClean="0"/>
              <a:t>3</a:t>
            </a:r>
            <a:r>
              <a:rPr kumimoji="1" lang="ja-JP" altLang="en-US" sz="1050" dirty="0" smtClean="0"/>
              <a:t>月）</a:t>
            </a:r>
            <a:endParaRPr kumimoji="1" lang="ja-JP" altLang="en-US" sz="1050" dirty="0"/>
          </a:p>
        </p:txBody>
      </p:sp>
      <p:sp>
        <p:nvSpPr>
          <p:cNvPr id="46" name="正方形/長方形 45"/>
          <p:cNvSpPr/>
          <p:nvPr/>
        </p:nvSpPr>
        <p:spPr>
          <a:xfrm>
            <a:off x="3421863" y="6467856"/>
            <a:ext cx="2148345" cy="215444"/>
          </a:xfrm>
          <a:prstGeom prst="rect">
            <a:avLst/>
          </a:prstGeom>
        </p:spPr>
        <p:txBody>
          <a:bodyPr wrap="none">
            <a:spAutoFit/>
          </a:bodyPr>
          <a:lstStyle/>
          <a:p>
            <a:r>
              <a:rPr lang="ja-JP" altLang="en-US" sz="800" dirty="0"/>
              <a:t>出典：宗右衛門町商店街振興組合・事務局</a:t>
            </a:r>
            <a:r>
              <a:rPr lang="en-US" altLang="ja-JP" sz="800" dirty="0"/>
              <a:t>HP</a:t>
            </a:r>
          </a:p>
        </p:txBody>
      </p:sp>
    </p:spTree>
    <p:extLst>
      <p:ext uri="{BB962C8B-B14F-4D97-AF65-F5344CB8AC3E}">
        <p14:creationId xmlns:p14="http://schemas.microsoft.com/office/powerpoint/2010/main" val="2473699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8"/>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a:lnSpc>
                <a:spcPts val="1700"/>
              </a:lnSpc>
            </a:pPr>
            <a:r>
              <a:rPr lang="ja-JP" altLang="en-US" sz="2000" b="1" dirty="0">
                <a:solidFill>
                  <a:schemeClr val="bg1"/>
                </a:solidFill>
                <a:latin typeface="+mn-ea"/>
              </a:rPr>
              <a:t>４．難波周辺　④ミナミ周辺で</a:t>
            </a:r>
            <a:r>
              <a:rPr lang="ja-JP" altLang="en-US" sz="2000" b="1" dirty="0" smtClean="0">
                <a:solidFill>
                  <a:schemeClr val="bg1"/>
                </a:solidFill>
                <a:latin typeface="+mn-ea"/>
              </a:rPr>
              <a:t>の周遊・回遊性の向上</a:t>
            </a:r>
            <a:endParaRPr lang="en-US" altLang="ja-JP" sz="2000" b="1" dirty="0">
              <a:solidFill>
                <a:schemeClr val="bg1"/>
              </a:solidFill>
              <a:latin typeface="+mn-ea"/>
            </a:endParaRPr>
          </a:p>
        </p:txBody>
      </p:sp>
      <p:sp>
        <p:nvSpPr>
          <p:cNvPr id="25" name="角丸四角形 24"/>
          <p:cNvSpPr/>
          <p:nvPr/>
        </p:nvSpPr>
        <p:spPr>
          <a:xfrm>
            <a:off x="1337472" y="449520"/>
            <a:ext cx="9583065" cy="478959"/>
          </a:xfrm>
          <a:prstGeom prst="roundRect">
            <a:avLst>
              <a:gd name="adj" fmla="val 12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＜めざす姿＞</a:t>
            </a:r>
            <a:endParaRPr lang="en-US" altLang="ja-JP" sz="1600" dirty="0">
              <a:solidFill>
                <a:schemeClr val="tx1"/>
              </a:solidFill>
            </a:endParaRPr>
          </a:p>
          <a:p>
            <a:r>
              <a:rPr lang="ja-JP" altLang="en-US" sz="1600" dirty="0">
                <a:solidFill>
                  <a:schemeClr val="tx1"/>
                </a:solidFill>
                <a:latin typeface="ＭＳ Ｐ明朝" pitchFamily="18" charset="-128"/>
                <a:ea typeface="ＭＳ Ｐ明朝" pitchFamily="18" charset="-128"/>
              </a:rPr>
              <a:t>・市民をはじめ誰もが安心</a:t>
            </a:r>
            <a:r>
              <a:rPr lang="ja-JP" altLang="en-US" sz="1600" dirty="0" smtClean="0">
                <a:solidFill>
                  <a:schemeClr val="tx1"/>
                </a:solidFill>
                <a:latin typeface="ＭＳ Ｐ明朝" pitchFamily="18" charset="-128"/>
                <a:ea typeface="ＭＳ Ｐ明朝" pitchFamily="18" charset="-128"/>
              </a:rPr>
              <a:t>して訪れ</a:t>
            </a:r>
            <a:r>
              <a:rPr lang="ja-JP" altLang="en-US" sz="1600" dirty="0">
                <a:solidFill>
                  <a:schemeClr val="tx1"/>
                </a:solidFill>
                <a:latin typeface="ＭＳ Ｐ明朝" pitchFamily="18" charset="-128"/>
                <a:ea typeface="ＭＳ Ｐ明朝" pitchFamily="18" charset="-128"/>
              </a:rPr>
              <a:t>、楽しむことができるまちをめざす。</a:t>
            </a:r>
            <a:endParaRPr lang="en-US" altLang="ja-JP" sz="1600" dirty="0">
              <a:solidFill>
                <a:schemeClr val="tx1"/>
              </a:solidFill>
              <a:latin typeface="ＭＳ Ｐ明朝" pitchFamily="18" charset="-128"/>
              <a:ea typeface="ＭＳ Ｐ明朝" pitchFamily="18" charset="-128"/>
            </a:endParaRPr>
          </a:p>
        </p:txBody>
      </p:sp>
      <p:sp>
        <p:nvSpPr>
          <p:cNvPr id="29" name="正方形/長方形 28"/>
          <p:cNvSpPr/>
          <p:nvPr/>
        </p:nvSpPr>
        <p:spPr>
          <a:xfrm>
            <a:off x="1350535" y="977588"/>
            <a:ext cx="9570002" cy="133383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00" dirty="0">
              <a:solidFill>
                <a:schemeClr val="tx1"/>
              </a:solidFill>
              <a:latin typeface="ＭＳ Ｐ明朝" pitchFamily="18" charset="-128"/>
              <a:ea typeface="ＭＳ Ｐ明朝" pitchFamily="18" charset="-128"/>
            </a:endParaRPr>
          </a:p>
        </p:txBody>
      </p:sp>
      <p:sp>
        <p:nvSpPr>
          <p:cNvPr id="34" name="正方形/長方形 33"/>
          <p:cNvSpPr/>
          <p:nvPr/>
        </p:nvSpPr>
        <p:spPr>
          <a:xfrm>
            <a:off x="1337471" y="964524"/>
            <a:ext cx="1365000" cy="360040"/>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400" b="1" dirty="0" smtClean="0"/>
              <a:t>取組前</a:t>
            </a:r>
            <a:endParaRPr lang="ja-JP" altLang="en-US" sz="1400" b="1" dirty="0"/>
          </a:p>
        </p:txBody>
      </p:sp>
      <p:sp>
        <p:nvSpPr>
          <p:cNvPr id="14" name="正方形/長方形 13"/>
          <p:cNvSpPr/>
          <p:nvPr/>
        </p:nvSpPr>
        <p:spPr>
          <a:xfrm>
            <a:off x="1343471" y="1295758"/>
            <a:ext cx="9577065" cy="1015663"/>
          </a:xfrm>
          <a:prstGeom prst="rect">
            <a:avLst/>
          </a:prstGeom>
        </p:spPr>
        <p:txBody>
          <a:bodyPr wrap="square">
            <a:spAutoFit/>
          </a:bodyPr>
          <a:lstStyle/>
          <a:p>
            <a:pPr marL="82550" indent="-82550"/>
            <a:r>
              <a:rPr lang="ja-JP" altLang="en-US" sz="1200" dirty="0">
                <a:latin typeface="ＭＳ Ｐ明朝" pitchFamily="18" charset="-128"/>
                <a:ea typeface="ＭＳ Ｐ明朝" pitchFamily="18" charset="-128"/>
              </a:rPr>
              <a:t>・近年、ミナミやキタ</a:t>
            </a:r>
            <a:r>
              <a:rPr lang="ja-JP" altLang="en-US" sz="1200" dirty="0" smtClean="0">
                <a:latin typeface="ＭＳ Ｐ明朝" pitchFamily="18" charset="-128"/>
                <a:ea typeface="ＭＳ Ｐ明朝" pitchFamily="18" charset="-128"/>
              </a:rPr>
              <a:t>をはじめ</a:t>
            </a:r>
            <a:r>
              <a:rPr lang="ja-JP" altLang="en-US" sz="1200" dirty="0">
                <a:latin typeface="ＭＳ Ｐ明朝" pitchFamily="18" charset="-128"/>
                <a:ea typeface="ＭＳ Ｐ明朝" pitchFamily="18" charset="-128"/>
              </a:rPr>
              <a:t>とする市内の繁華街において、酒類提供飲食店等の客引き行為等悪質化が進み、繁華街を訪れる市民や観光客等に不安や不愉快な思いをさせるなど、大きな問題となっている。</a:t>
            </a:r>
            <a:endParaRPr lang="en-US" altLang="ja-JP" sz="1200" dirty="0">
              <a:latin typeface="ＭＳ Ｐ明朝" pitchFamily="18" charset="-128"/>
              <a:ea typeface="ＭＳ Ｐ明朝" pitchFamily="18" charset="-128"/>
            </a:endParaRPr>
          </a:p>
          <a:p>
            <a:pPr marL="82550" indent="-82550"/>
            <a:r>
              <a:rPr lang="ja-JP" altLang="en-US" sz="1200" dirty="0">
                <a:latin typeface="ＭＳ Ｐ明朝" pitchFamily="18" charset="-128"/>
                <a:ea typeface="ＭＳ Ｐ明朝" pitchFamily="18" charset="-128"/>
              </a:rPr>
              <a:t>・地域においても自主的にパトロールを行っており、地域からは悪質な客引き行為の規制・取り締まりの強化に向けた声があがっている</a:t>
            </a:r>
            <a:r>
              <a:rPr lang="ja-JP" altLang="en-US" sz="1200" dirty="0" smtClean="0">
                <a:latin typeface="ＭＳ Ｐ明朝" pitchFamily="18" charset="-128"/>
                <a:ea typeface="ＭＳ Ｐ明朝" pitchFamily="18" charset="-128"/>
              </a:rPr>
              <a:t>。</a:t>
            </a:r>
            <a:endParaRPr lang="en-US" altLang="ja-JP" sz="1200" dirty="0" smtClean="0">
              <a:latin typeface="ＭＳ Ｐ明朝" pitchFamily="18" charset="-128"/>
              <a:ea typeface="ＭＳ Ｐ明朝" pitchFamily="18" charset="-128"/>
            </a:endParaRPr>
          </a:p>
          <a:p>
            <a:pPr marL="82550" indent="-82550"/>
            <a:r>
              <a:rPr lang="ja-JP" altLang="en-US" sz="1200" dirty="0">
                <a:latin typeface="ＭＳ Ｐ明朝" pitchFamily="18" charset="-128"/>
                <a:ea typeface="ＭＳ Ｐ明朝" pitchFamily="18" charset="-128"/>
              </a:rPr>
              <a:t>・また、道頓堀エリアは、ミナミの観光拠点として、国内外から非常に多くの観光客が訪れる場所となっているが、</a:t>
            </a:r>
            <a:r>
              <a:rPr lang="ja-JP" altLang="en-US" sz="1200" dirty="0" smtClean="0">
                <a:latin typeface="ＭＳ Ｐ明朝" pitchFamily="18" charset="-128"/>
                <a:ea typeface="ＭＳ Ｐ明朝" pitchFamily="18" charset="-128"/>
              </a:rPr>
              <a:t>日本橋観光</a:t>
            </a:r>
            <a:r>
              <a:rPr lang="ja-JP" altLang="en-US" sz="1200" dirty="0">
                <a:latin typeface="ＭＳ Ｐ明朝" pitchFamily="18" charset="-128"/>
                <a:ea typeface="ＭＳ Ｐ明朝" pitchFamily="18" charset="-128"/>
              </a:rPr>
              <a:t>バス乗降スペースでは、多数の観光バスが発着し、観光客の滞留や安全性が問題となっている。</a:t>
            </a:r>
          </a:p>
        </p:txBody>
      </p:sp>
      <p:sp>
        <p:nvSpPr>
          <p:cNvPr id="51" name="右矢印 50"/>
          <p:cNvSpPr/>
          <p:nvPr/>
        </p:nvSpPr>
        <p:spPr>
          <a:xfrm rot="5400000">
            <a:off x="5942838" y="2153662"/>
            <a:ext cx="252000" cy="648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正方形/長方形 22"/>
          <p:cNvSpPr/>
          <p:nvPr/>
        </p:nvSpPr>
        <p:spPr>
          <a:xfrm>
            <a:off x="1305299" y="2620643"/>
            <a:ext cx="9638298" cy="412849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600" dirty="0">
              <a:solidFill>
                <a:schemeClr val="tx1"/>
              </a:solidFill>
            </a:endParaRPr>
          </a:p>
          <a:p>
            <a:endParaRPr lang="en-US" altLang="ja-JP" sz="1600" dirty="0">
              <a:solidFill>
                <a:schemeClr val="tx1"/>
              </a:solidFill>
            </a:endParaRPr>
          </a:p>
        </p:txBody>
      </p:sp>
      <p:sp>
        <p:nvSpPr>
          <p:cNvPr id="24" name="正方形/長方形 23"/>
          <p:cNvSpPr/>
          <p:nvPr/>
        </p:nvSpPr>
        <p:spPr>
          <a:xfrm>
            <a:off x="1305299" y="2613990"/>
            <a:ext cx="1755000"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これまでの取組</a:t>
            </a:r>
          </a:p>
        </p:txBody>
      </p:sp>
      <p:sp>
        <p:nvSpPr>
          <p:cNvPr id="26" name="正方形/長方形 25"/>
          <p:cNvSpPr/>
          <p:nvPr/>
        </p:nvSpPr>
        <p:spPr>
          <a:xfrm>
            <a:off x="1394677" y="3176621"/>
            <a:ext cx="3815952" cy="1569660"/>
          </a:xfrm>
          <a:prstGeom prst="rect">
            <a:avLst/>
          </a:prstGeom>
        </p:spPr>
        <p:txBody>
          <a:bodyPr wrap="square">
            <a:spAutoFit/>
          </a:bodyPr>
          <a:lstStyle/>
          <a:p>
            <a:pPr marL="82550" indent="-82550"/>
            <a:r>
              <a:rPr lang="ja-JP" altLang="en-US" sz="1200" dirty="0">
                <a:latin typeface="ＭＳ Ｐ明朝" pitchFamily="18" charset="-128"/>
                <a:ea typeface="ＭＳ Ｐ明朝" pitchFamily="18" charset="-128"/>
              </a:rPr>
              <a:t>・</a:t>
            </a:r>
            <a:r>
              <a:rPr lang="en-US" altLang="ja-JP" sz="1200" dirty="0">
                <a:latin typeface="ＭＳ Ｐ明朝" pitchFamily="18" charset="-128"/>
                <a:ea typeface="ＭＳ Ｐ明朝" pitchFamily="18" charset="-128"/>
              </a:rPr>
              <a:t>2014</a:t>
            </a:r>
            <a:r>
              <a:rPr lang="ja-JP" altLang="en-US" sz="1200" dirty="0" smtClean="0">
                <a:latin typeface="ＭＳ Ｐ明朝" pitchFamily="18" charset="-128"/>
                <a:ea typeface="ＭＳ Ｐ明朝" pitchFamily="18" charset="-128"/>
              </a:rPr>
              <a:t>年１０月</a:t>
            </a:r>
            <a:r>
              <a:rPr lang="ja-JP" altLang="en-US" sz="1200" dirty="0">
                <a:latin typeface="ＭＳ Ｐ明朝" pitchFamily="18" charset="-128"/>
                <a:ea typeface="ＭＳ Ｐ明朝" pitchFamily="18" charset="-128"/>
              </a:rPr>
              <a:t>１日に「大阪市客引き行為等の適正化に関する条例</a:t>
            </a:r>
            <a:r>
              <a:rPr lang="ja-JP" altLang="en-US" sz="1200" dirty="0" smtClean="0">
                <a:latin typeface="ＭＳ Ｐ明朝" pitchFamily="18" charset="-128"/>
                <a:ea typeface="ＭＳ Ｐ明朝" pitchFamily="18" charset="-128"/>
              </a:rPr>
              <a:t>」施行</a:t>
            </a:r>
            <a:r>
              <a:rPr lang="ja-JP" altLang="en-US" sz="1200" dirty="0">
                <a:latin typeface="ＭＳ Ｐ明朝" pitchFamily="18" charset="-128"/>
                <a:ea typeface="ＭＳ Ｐ明朝" pitchFamily="18" charset="-128"/>
              </a:rPr>
              <a:t>し、同１０月２７日には過料を科す禁止区域の指定を行い、客引き行為者等の減少に向け取り組んでいる</a:t>
            </a:r>
            <a:r>
              <a:rPr lang="ja-JP" altLang="en-US" sz="1200" dirty="0" smtClean="0">
                <a:latin typeface="ＭＳ Ｐ明朝" pitchFamily="18" charset="-128"/>
                <a:ea typeface="ＭＳ Ｐ明朝" pitchFamily="18" charset="-128"/>
              </a:rPr>
              <a:t>。</a:t>
            </a:r>
            <a:endParaRPr lang="en-US" altLang="ja-JP" sz="1200" dirty="0" smtClean="0">
              <a:latin typeface="ＭＳ Ｐ明朝" pitchFamily="18" charset="-128"/>
              <a:ea typeface="ＭＳ Ｐ明朝" pitchFamily="18" charset="-128"/>
            </a:endParaRPr>
          </a:p>
          <a:p>
            <a:pPr marL="82550" indent="-82550"/>
            <a:r>
              <a:rPr lang="ja-JP" altLang="en-US" sz="1200" dirty="0" smtClean="0">
                <a:latin typeface="ＭＳ Ｐ明朝" pitchFamily="18" charset="-128"/>
                <a:ea typeface="ＭＳ Ｐ明朝" pitchFamily="18" charset="-128"/>
              </a:rPr>
              <a:t>・</a:t>
            </a:r>
            <a:r>
              <a:rPr lang="en-US" altLang="ja-JP" sz="1200" dirty="0" smtClean="0">
                <a:latin typeface="ＭＳ Ｐ明朝" pitchFamily="18" charset="-128"/>
                <a:ea typeface="ＭＳ Ｐ明朝" pitchFamily="18" charset="-128"/>
              </a:rPr>
              <a:t>2017</a:t>
            </a:r>
            <a:r>
              <a:rPr lang="ja-JP" altLang="en-US" sz="1200" dirty="0" smtClean="0">
                <a:latin typeface="ＭＳ Ｐ明朝" pitchFamily="18" charset="-128"/>
                <a:ea typeface="ＭＳ Ｐ明朝" pitchFamily="18" charset="-128"/>
              </a:rPr>
              <a:t>年</a:t>
            </a:r>
            <a:r>
              <a:rPr lang="en-US" altLang="ja-JP" sz="1200" dirty="0">
                <a:latin typeface="ＭＳ Ｐ明朝" pitchFamily="18" charset="-128"/>
                <a:ea typeface="ＭＳ Ｐ明朝" pitchFamily="18" charset="-128"/>
              </a:rPr>
              <a:t>6</a:t>
            </a:r>
            <a:r>
              <a:rPr lang="ja-JP" altLang="en-US" sz="1200" dirty="0">
                <a:latin typeface="ＭＳ Ｐ明朝" pitchFamily="18" charset="-128"/>
                <a:ea typeface="ＭＳ Ｐ明朝" pitchFamily="18" charset="-128"/>
              </a:rPr>
              <a:t>月</a:t>
            </a:r>
            <a:r>
              <a:rPr lang="en-US" altLang="ja-JP" sz="1200" dirty="0">
                <a:latin typeface="ＭＳ Ｐ明朝" pitchFamily="18" charset="-128"/>
                <a:ea typeface="ＭＳ Ｐ明朝" pitchFamily="18" charset="-128"/>
              </a:rPr>
              <a:t>1</a:t>
            </a:r>
            <a:r>
              <a:rPr lang="ja-JP" altLang="en-US" sz="1200" dirty="0">
                <a:latin typeface="ＭＳ Ｐ明朝" pitchFamily="18" charset="-128"/>
                <a:ea typeface="ＭＳ Ｐ明朝" pitchFamily="18" charset="-128"/>
              </a:rPr>
              <a:t>日より店舗等への立入調査や店舗名称等の公表を実施できることとし、客引き行為等の適正化の取組を強化（</a:t>
            </a:r>
            <a:r>
              <a:rPr lang="en-US" altLang="ja-JP" sz="1200" dirty="0" smtClean="0">
                <a:latin typeface="ＭＳ Ｐ明朝" pitchFamily="18" charset="-128"/>
                <a:ea typeface="ＭＳ Ｐ明朝" pitchFamily="18" charset="-128"/>
              </a:rPr>
              <a:t>2017</a:t>
            </a:r>
            <a:r>
              <a:rPr lang="ja-JP" altLang="en-US" sz="1200" dirty="0" smtClean="0">
                <a:latin typeface="ＭＳ Ｐ明朝" pitchFamily="18" charset="-128"/>
                <a:ea typeface="ＭＳ Ｐ明朝" pitchFamily="18" charset="-128"/>
              </a:rPr>
              <a:t>年度よりミナミ地区に特化した特命チームの</a:t>
            </a:r>
            <a:r>
              <a:rPr lang="ja-JP" altLang="en-US" sz="1200" dirty="0">
                <a:latin typeface="ＭＳ Ｐ明朝" pitchFamily="18" charset="-128"/>
                <a:ea typeface="ＭＳ Ｐ明朝" pitchFamily="18" charset="-128"/>
              </a:rPr>
              <a:t>配置（指導員の体制強化））</a:t>
            </a:r>
          </a:p>
        </p:txBody>
      </p:sp>
      <p:sp>
        <p:nvSpPr>
          <p:cNvPr id="27" name="正方形/長方形 26"/>
          <p:cNvSpPr/>
          <p:nvPr/>
        </p:nvSpPr>
        <p:spPr>
          <a:xfrm>
            <a:off x="1318907" y="3002373"/>
            <a:ext cx="2300630" cy="276999"/>
          </a:xfrm>
          <a:prstGeom prst="rect">
            <a:avLst/>
          </a:prstGeom>
        </p:spPr>
        <p:txBody>
          <a:bodyPr wrap="none">
            <a:spAutoFit/>
          </a:bodyPr>
          <a:lstStyle/>
          <a:p>
            <a:r>
              <a:rPr lang="en-US" altLang="ja-JP" sz="1200" dirty="0"/>
              <a:t>【</a:t>
            </a:r>
            <a:r>
              <a:rPr lang="ja-JP" altLang="en-US" sz="1200" dirty="0" smtClean="0"/>
              <a:t>悪質</a:t>
            </a:r>
            <a:r>
              <a:rPr lang="ja-JP" altLang="en-US" sz="1200" dirty="0"/>
              <a:t>な客引き行為等の</a:t>
            </a:r>
            <a:r>
              <a:rPr lang="ja-JP" altLang="en-US" sz="1200" dirty="0" smtClean="0"/>
              <a:t>適正化</a:t>
            </a:r>
            <a:r>
              <a:rPr lang="en-US" altLang="ja-JP" sz="1200" dirty="0" smtClean="0"/>
              <a:t>】</a:t>
            </a:r>
            <a:endParaRPr lang="ja-JP" altLang="en-US" sz="1200" dirty="0"/>
          </a:p>
        </p:txBody>
      </p:sp>
      <p:grpSp>
        <p:nvGrpSpPr>
          <p:cNvPr id="30" name="グループ化 29"/>
          <p:cNvGrpSpPr>
            <a:grpSpLocks noChangeAspect="1"/>
          </p:cNvGrpSpPr>
          <p:nvPr/>
        </p:nvGrpSpPr>
        <p:grpSpPr>
          <a:xfrm>
            <a:off x="5223935" y="2654656"/>
            <a:ext cx="4261576" cy="4084386"/>
            <a:chOff x="5819702" y="842757"/>
            <a:chExt cx="4199762" cy="4025141"/>
          </a:xfrm>
        </p:grpSpPr>
        <p:pic>
          <p:nvPicPr>
            <p:cNvPr id="31" name="Picture 2"/>
            <p:cNvPicPr>
              <a:picLocks noChangeAspect="1" noChangeArrowheads="1"/>
            </p:cNvPicPr>
            <p:nvPr/>
          </p:nvPicPr>
          <p:blipFill>
            <a:blip r:embed="rId3" cstate="email"/>
            <a:srcRect/>
            <a:stretch>
              <a:fillRect/>
            </a:stretch>
          </p:blipFill>
          <p:spPr bwMode="auto">
            <a:xfrm>
              <a:off x="6112831" y="842757"/>
              <a:ext cx="2575403" cy="3669699"/>
            </a:xfrm>
            <a:prstGeom prst="rect">
              <a:avLst/>
            </a:prstGeom>
            <a:noFill/>
            <a:ln w="9525">
              <a:noFill/>
              <a:miter lim="800000"/>
              <a:headEnd/>
              <a:tailEnd/>
            </a:ln>
          </p:spPr>
        </p:pic>
        <p:sp>
          <p:nvSpPr>
            <p:cNvPr id="32" name="テキスト ボックス 31"/>
            <p:cNvSpPr txBox="1"/>
            <p:nvPr/>
          </p:nvSpPr>
          <p:spPr>
            <a:xfrm>
              <a:off x="5819702" y="4557307"/>
              <a:ext cx="4199762" cy="310591"/>
            </a:xfrm>
            <a:prstGeom prst="rect">
              <a:avLst/>
            </a:prstGeom>
            <a:noFill/>
          </p:spPr>
          <p:txBody>
            <a:bodyPr wrap="square" rtlCol="0">
              <a:spAutoFit/>
            </a:bodyPr>
            <a:lstStyle/>
            <a:p>
              <a:r>
                <a:rPr lang="en-US" altLang="ja-JP" sz="1000" dirty="0"/>
                <a:t>【</a:t>
              </a:r>
              <a:r>
                <a:rPr lang="ja-JP" altLang="en-US" sz="1000" dirty="0"/>
                <a:t>ミナミ地区の客引き行為等適正化重点地区・同禁止区域</a:t>
              </a:r>
              <a:r>
                <a:rPr lang="en-US" altLang="ja-JP" sz="1000" dirty="0"/>
                <a:t>】</a:t>
              </a:r>
              <a:endParaRPr lang="ja-JP" altLang="en-US" sz="1000" dirty="0"/>
            </a:p>
          </p:txBody>
        </p:sp>
        <p:sp>
          <p:nvSpPr>
            <p:cNvPr id="33" name="正方形/長方形 32"/>
            <p:cNvSpPr/>
            <p:nvPr/>
          </p:nvSpPr>
          <p:spPr>
            <a:xfrm>
              <a:off x="7851424" y="3474504"/>
              <a:ext cx="1373175" cy="1002604"/>
            </a:xfrm>
            <a:prstGeom prst="rect">
              <a:avLst/>
            </a:prstGeom>
          </p:spPr>
          <p:txBody>
            <a:bodyPr wrap="square">
              <a:spAutoFit/>
            </a:bodyPr>
            <a:lstStyle/>
            <a:p>
              <a:r>
                <a:rPr lang="en-US" altLang="ja-JP" sz="900" dirty="0" smtClean="0"/>
                <a:t>【</a:t>
              </a:r>
              <a:r>
                <a:rPr lang="ja-JP" altLang="ja-JP" sz="900" dirty="0"/>
                <a:t>禁止区域</a:t>
              </a:r>
              <a:r>
                <a:rPr lang="en-US" altLang="ja-JP" sz="900" dirty="0"/>
                <a:t>】</a:t>
              </a:r>
            </a:p>
            <a:p>
              <a:r>
                <a:rPr lang="ja-JP" altLang="ja-JP" sz="900" dirty="0"/>
                <a:t>赤色</a:t>
              </a:r>
              <a:r>
                <a:rPr lang="ja-JP" altLang="en-US" sz="900" dirty="0"/>
                <a:t>部分</a:t>
              </a:r>
              <a:endParaRPr lang="en-US" altLang="ja-JP" sz="900" dirty="0"/>
            </a:p>
            <a:p>
              <a:r>
                <a:rPr lang="ja-JP" altLang="ja-JP" sz="900" dirty="0"/>
                <a:t>（とんぼりリバーウォークを含む。地下街を除く。）</a:t>
              </a:r>
            </a:p>
          </p:txBody>
        </p:sp>
        <p:sp>
          <p:nvSpPr>
            <p:cNvPr id="35" name="正方形/長方形 34"/>
            <p:cNvSpPr/>
            <p:nvPr/>
          </p:nvSpPr>
          <p:spPr>
            <a:xfrm>
              <a:off x="7853574" y="856214"/>
              <a:ext cx="1373175" cy="648743"/>
            </a:xfrm>
            <a:prstGeom prst="rect">
              <a:avLst/>
            </a:prstGeom>
          </p:spPr>
          <p:txBody>
            <a:bodyPr wrap="square">
              <a:spAutoFit/>
            </a:bodyPr>
            <a:lstStyle/>
            <a:p>
              <a:r>
                <a:rPr lang="en-US" altLang="ja-JP" sz="900" dirty="0" smtClean="0"/>
                <a:t>【</a:t>
              </a:r>
              <a:r>
                <a:rPr lang="ja-JP" altLang="ja-JP" sz="900" dirty="0"/>
                <a:t>重点地区</a:t>
              </a:r>
              <a:r>
                <a:rPr lang="en-US" altLang="ja-JP" sz="900" dirty="0"/>
                <a:t>】</a:t>
              </a:r>
            </a:p>
            <a:p>
              <a:r>
                <a:rPr lang="ja-JP" altLang="en-US" sz="900" dirty="0"/>
                <a:t>オレンジ部分</a:t>
              </a:r>
              <a:endParaRPr lang="en-US" altLang="ja-JP" sz="900" dirty="0"/>
            </a:p>
            <a:p>
              <a:r>
                <a:rPr lang="ja-JP" altLang="ja-JP" sz="900" dirty="0"/>
                <a:t>（地下街を含む</a:t>
              </a:r>
              <a:r>
                <a:rPr lang="ja-JP" altLang="ja-JP" sz="900" dirty="0" smtClean="0"/>
                <a:t>）</a:t>
              </a:r>
              <a:endParaRPr lang="ja-JP" altLang="ja-JP" sz="900" dirty="0"/>
            </a:p>
          </p:txBody>
        </p:sp>
      </p:grpSp>
      <p:sp>
        <p:nvSpPr>
          <p:cNvPr id="37" name="正方形/長方形 36"/>
          <p:cNvSpPr/>
          <p:nvPr/>
        </p:nvSpPr>
        <p:spPr>
          <a:xfrm>
            <a:off x="1410444" y="5065731"/>
            <a:ext cx="3924156" cy="1384995"/>
          </a:xfrm>
          <a:prstGeom prst="rect">
            <a:avLst/>
          </a:prstGeom>
        </p:spPr>
        <p:txBody>
          <a:bodyPr wrap="square">
            <a:spAutoFit/>
          </a:bodyPr>
          <a:lstStyle/>
          <a:p>
            <a:pPr marL="82550" indent="-82550"/>
            <a:r>
              <a:rPr lang="ja-JP" altLang="en-US" sz="1200" dirty="0" smtClean="0">
                <a:latin typeface="ＭＳ Ｐ明朝" pitchFamily="18" charset="-128"/>
                <a:ea typeface="ＭＳ Ｐ明朝" pitchFamily="18" charset="-128"/>
              </a:rPr>
              <a:t>・</a:t>
            </a:r>
            <a:r>
              <a:rPr lang="en-US" altLang="ja-JP" sz="1200" dirty="0" smtClean="0">
                <a:latin typeface="ＭＳ Ｐ明朝" pitchFamily="18" charset="-128"/>
                <a:ea typeface="ＭＳ Ｐ明朝" pitchFamily="18" charset="-128"/>
              </a:rPr>
              <a:t>2007</a:t>
            </a:r>
            <a:r>
              <a:rPr lang="ja-JP" altLang="en-US" sz="1200" dirty="0" smtClean="0">
                <a:latin typeface="ＭＳ Ｐ明朝" pitchFamily="18" charset="-128"/>
                <a:ea typeface="ＭＳ Ｐ明朝" pitchFamily="18" charset="-128"/>
              </a:rPr>
              <a:t>年</a:t>
            </a:r>
            <a:r>
              <a:rPr lang="en-US" altLang="ja-JP" sz="1200" dirty="0" smtClean="0">
                <a:latin typeface="ＭＳ Ｐ明朝" pitchFamily="18" charset="-128"/>
                <a:ea typeface="ＭＳ Ｐ明朝" pitchFamily="18" charset="-128"/>
              </a:rPr>
              <a:t>4</a:t>
            </a:r>
            <a:r>
              <a:rPr lang="ja-JP" altLang="en-US" sz="1200" dirty="0" smtClean="0">
                <a:latin typeface="ＭＳ Ｐ明朝" pitchFamily="18" charset="-128"/>
                <a:ea typeface="ＭＳ Ｐ明朝" pitchFamily="18" charset="-128"/>
              </a:rPr>
              <a:t>月　「路上喫煙の防止に関する条例」施行</a:t>
            </a:r>
            <a:endParaRPr lang="en-US" altLang="ja-JP" sz="1200" dirty="0" smtClean="0">
              <a:latin typeface="ＭＳ Ｐ明朝" pitchFamily="18" charset="-128"/>
              <a:ea typeface="ＭＳ Ｐ明朝" pitchFamily="18" charset="-128"/>
            </a:endParaRPr>
          </a:p>
          <a:p>
            <a:pPr marL="82550" indent="-82550"/>
            <a:r>
              <a:rPr lang="ja-JP" altLang="en-US" sz="1200" dirty="0" smtClean="0">
                <a:latin typeface="ＭＳ Ｐ明朝" pitchFamily="18" charset="-128"/>
                <a:ea typeface="ＭＳ Ｐ明朝" pitchFamily="18" charset="-128"/>
              </a:rPr>
              <a:t>・</a:t>
            </a:r>
            <a:r>
              <a:rPr lang="en-US" altLang="ja-JP" sz="1200" dirty="0" smtClean="0">
                <a:latin typeface="ＭＳ Ｐ明朝" pitchFamily="18" charset="-128"/>
                <a:ea typeface="ＭＳ Ｐ明朝" pitchFamily="18" charset="-128"/>
              </a:rPr>
              <a:t>2007</a:t>
            </a:r>
            <a:r>
              <a:rPr lang="ja-JP" altLang="en-US" sz="1200" dirty="0" smtClean="0">
                <a:latin typeface="ＭＳ Ｐ明朝" pitchFamily="18" charset="-128"/>
                <a:ea typeface="ＭＳ Ｐ明朝" pitchFamily="18" charset="-128"/>
              </a:rPr>
              <a:t>年</a:t>
            </a:r>
            <a:r>
              <a:rPr lang="en-US" altLang="ja-JP" sz="1200" dirty="0" smtClean="0">
                <a:latin typeface="ＭＳ Ｐ明朝" pitchFamily="18" charset="-128"/>
                <a:ea typeface="ＭＳ Ｐ明朝" pitchFamily="18" charset="-128"/>
              </a:rPr>
              <a:t>7</a:t>
            </a:r>
            <a:r>
              <a:rPr lang="ja-JP" altLang="en-US" sz="1200" dirty="0" smtClean="0">
                <a:latin typeface="ＭＳ Ｐ明朝" pitchFamily="18" charset="-128"/>
                <a:ea typeface="ＭＳ Ｐ明朝" pitchFamily="18" charset="-128"/>
              </a:rPr>
              <a:t>月　御堂筋が「路上喫煙禁止地区」に指定</a:t>
            </a:r>
            <a:endParaRPr lang="en-US" altLang="ja-JP" sz="1200" dirty="0" smtClean="0">
              <a:latin typeface="ＭＳ Ｐ明朝" pitchFamily="18" charset="-128"/>
              <a:ea typeface="ＭＳ Ｐ明朝" pitchFamily="18" charset="-128"/>
            </a:endParaRPr>
          </a:p>
          <a:p>
            <a:pPr marL="82550" indent="-82550"/>
            <a:r>
              <a:rPr lang="ja-JP" altLang="en-US" sz="1200" dirty="0" smtClean="0">
                <a:latin typeface="ＭＳ Ｐ明朝" pitchFamily="18" charset="-128"/>
                <a:ea typeface="ＭＳ Ｐ明朝" pitchFamily="18" charset="-128"/>
              </a:rPr>
              <a:t>・</a:t>
            </a:r>
            <a:r>
              <a:rPr lang="en-US" altLang="ja-JP" sz="1200" dirty="0" smtClean="0">
                <a:latin typeface="ＭＳ Ｐ明朝" pitchFamily="18" charset="-128"/>
                <a:ea typeface="ＭＳ Ｐ明朝" pitchFamily="18" charset="-128"/>
              </a:rPr>
              <a:t>2017</a:t>
            </a:r>
            <a:r>
              <a:rPr lang="ja-JP" altLang="en-US" sz="1200" dirty="0" smtClean="0">
                <a:latin typeface="ＭＳ Ｐ明朝" pitchFamily="18" charset="-128"/>
                <a:ea typeface="ＭＳ Ｐ明朝" pitchFamily="18" charset="-128"/>
              </a:rPr>
              <a:t>年</a:t>
            </a:r>
            <a:r>
              <a:rPr lang="en-US" altLang="ja-JP" sz="1200" dirty="0" smtClean="0">
                <a:latin typeface="ＭＳ Ｐ明朝" pitchFamily="18" charset="-128"/>
                <a:ea typeface="ＭＳ Ｐ明朝" pitchFamily="18" charset="-128"/>
              </a:rPr>
              <a:t>12</a:t>
            </a:r>
            <a:r>
              <a:rPr lang="ja-JP" altLang="en-US" sz="1200" dirty="0" smtClean="0">
                <a:latin typeface="ＭＳ Ｐ明朝" pitchFamily="18" charset="-128"/>
                <a:ea typeface="ＭＳ Ｐ明朝" pitchFamily="18" charset="-128"/>
              </a:rPr>
              <a:t>月　地元の意見聴取、実態調査、意見集約を経て中央区区政会議において中央区戎橋筋・心斎橋筋地域を路上喫煙禁止地区に指定することを決議</a:t>
            </a:r>
            <a:endParaRPr lang="en-US" altLang="ja-JP" sz="1200" dirty="0" smtClean="0">
              <a:latin typeface="ＭＳ Ｐ明朝" pitchFamily="18" charset="-128"/>
              <a:ea typeface="ＭＳ Ｐ明朝" pitchFamily="18" charset="-128"/>
            </a:endParaRPr>
          </a:p>
          <a:p>
            <a:pPr marL="82550" indent="-82550"/>
            <a:r>
              <a:rPr lang="ja-JP" altLang="en-US" sz="1200" dirty="0" smtClean="0">
                <a:latin typeface="ＭＳ Ｐ明朝" pitchFamily="18" charset="-128"/>
                <a:ea typeface="ＭＳ Ｐ明朝" pitchFamily="18" charset="-128"/>
              </a:rPr>
              <a:t>・</a:t>
            </a:r>
            <a:r>
              <a:rPr lang="en-US" altLang="ja-JP" sz="1200" dirty="0" smtClean="0">
                <a:latin typeface="ＭＳ Ｐ明朝" pitchFamily="18" charset="-128"/>
                <a:ea typeface="ＭＳ Ｐ明朝" pitchFamily="18" charset="-128"/>
              </a:rPr>
              <a:t>2018</a:t>
            </a:r>
            <a:r>
              <a:rPr lang="ja-JP" altLang="en-US" sz="1200" dirty="0">
                <a:latin typeface="ＭＳ Ｐ明朝" pitchFamily="18" charset="-128"/>
                <a:ea typeface="ＭＳ Ｐ明朝" pitchFamily="18" charset="-128"/>
              </a:rPr>
              <a:t>年</a:t>
            </a:r>
            <a:r>
              <a:rPr lang="en-US" altLang="ja-JP" sz="1200" dirty="0">
                <a:latin typeface="ＭＳ Ｐ明朝" pitchFamily="18" charset="-128"/>
                <a:ea typeface="ＭＳ Ｐ明朝" pitchFamily="18" charset="-128"/>
              </a:rPr>
              <a:t>10</a:t>
            </a:r>
            <a:r>
              <a:rPr lang="ja-JP" altLang="en-US" sz="1200" dirty="0">
                <a:latin typeface="ＭＳ Ｐ明朝" pitchFamily="18" charset="-128"/>
                <a:ea typeface="ＭＳ Ｐ明朝" pitchFamily="18" charset="-128"/>
              </a:rPr>
              <a:t>月　路上喫煙禁止地区の新たな</a:t>
            </a:r>
            <a:r>
              <a:rPr lang="ja-JP" altLang="en-US" sz="1200" dirty="0" smtClean="0">
                <a:latin typeface="ＭＳ Ｐ明朝" pitchFamily="18" charset="-128"/>
                <a:ea typeface="ＭＳ Ｐ明朝" pitchFamily="18" charset="-128"/>
              </a:rPr>
              <a:t>指定について路上喫煙対策委員会答申</a:t>
            </a:r>
            <a:endParaRPr lang="ja-JP" altLang="en-US" sz="1200" dirty="0">
              <a:latin typeface="ＭＳ Ｐ明朝" pitchFamily="18" charset="-128"/>
              <a:ea typeface="ＭＳ Ｐ明朝" pitchFamily="18" charset="-128"/>
            </a:endParaRPr>
          </a:p>
        </p:txBody>
      </p:sp>
      <p:sp>
        <p:nvSpPr>
          <p:cNvPr id="38" name="正方形/長方形 37"/>
          <p:cNvSpPr/>
          <p:nvPr/>
        </p:nvSpPr>
        <p:spPr>
          <a:xfrm>
            <a:off x="1305299" y="4858778"/>
            <a:ext cx="2314237" cy="276999"/>
          </a:xfrm>
          <a:prstGeom prst="rect">
            <a:avLst/>
          </a:prstGeom>
        </p:spPr>
        <p:txBody>
          <a:bodyPr wrap="square">
            <a:spAutoFit/>
          </a:bodyPr>
          <a:lstStyle/>
          <a:p>
            <a:r>
              <a:rPr lang="en-US" altLang="ja-JP" sz="1200" dirty="0" smtClean="0"/>
              <a:t>【</a:t>
            </a:r>
            <a:r>
              <a:rPr lang="ja-JP" altLang="en-US" sz="1200" dirty="0" smtClean="0"/>
              <a:t>路上喫煙禁止地区の指定</a:t>
            </a:r>
            <a:r>
              <a:rPr lang="en-US" altLang="ja-JP" sz="1200" dirty="0" smtClean="0"/>
              <a:t>】</a:t>
            </a:r>
            <a:endParaRPr lang="ja-JP" altLang="en-US" sz="1200" dirty="0"/>
          </a:p>
        </p:txBody>
      </p:sp>
      <p:pic>
        <p:nvPicPr>
          <p:cNvPr id="39" name="図 38"/>
          <p:cNvPicPr>
            <a:picLocks noChangeAspect="1"/>
          </p:cNvPicPr>
          <p:nvPr/>
        </p:nvPicPr>
        <p:blipFill rotWithShape="1">
          <a:blip r:embed="rId4"/>
          <a:srcRect l="67941" t="25282" r="17831" b="8215"/>
          <a:stretch/>
        </p:blipFill>
        <p:spPr>
          <a:xfrm>
            <a:off x="8849732" y="2642656"/>
            <a:ext cx="1462469" cy="3843213"/>
          </a:xfrm>
          <a:prstGeom prst="rect">
            <a:avLst/>
          </a:prstGeom>
        </p:spPr>
      </p:pic>
      <p:sp>
        <p:nvSpPr>
          <p:cNvPr id="28" name="正方形/長方形 27"/>
          <p:cNvSpPr/>
          <p:nvPr/>
        </p:nvSpPr>
        <p:spPr>
          <a:xfrm>
            <a:off x="8719768" y="6460534"/>
            <a:ext cx="2314237" cy="246221"/>
          </a:xfrm>
          <a:prstGeom prst="rect">
            <a:avLst/>
          </a:prstGeom>
        </p:spPr>
        <p:txBody>
          <a:bodyPr wrap="square">
            <a:spAutoFit/>
          </a:bodyPr>
          <a:lstStyle/>
          <a:p>
            <a:r>
              <a:rPr lang="en-US" altLang="ja-JP" sz="1000" dirty="0" smtClean="0"/>
              <a:t>【</a:t>
            </a:r>
            <a:r>
              <a:rPr lang="ja-JP" altLang="en-US" sz="1000" dirty="0" smtClean="0"/>
              <a:t>路上喫煙禁止地区の指定</a:t>
            </a:r>
            <a:r>
              <a:rPr lang="en-US" altLang="ja-JP" sz="1000" dirty="0" smtClean="0"/>
              <a:t>】</a:t>
            </a:r>
            <a:endParaRPr lang="ja-JP" altLang="en-US" sz="1000" dirty="0"/>
          </a:p>
        </p:txBody>
      </p:sp>
      <p:sp>
        <p:nvSpPr>
          <p:cNvPr id="2" name="テキスト ボックス 1"/>
          <p:cNvSpPr txBox="1"/>
          <p:nvPr/>
        </p:nvSpPr>
        <p:spPr>
          <a:xfrm>
            <a:off x="9560814" y="3997233"/>
            <a:ext cx="123111" cy="410369"/>
          </a:xfrm>
          <a:prstGeom prst="rect">
            <a:avLst/>
          </a:prstGeom>
          <a:solidFill>
            <a:srgbClr val="D2D3D5"/>
          </a:solidFill>
        </p:spPr>
        <p:txBody>
          <a:bodyPr vert="eaVert" wrap="none" lIns="0" tIns="0" rIns="0" bIns="0" rtlCol="0">
            <a:spAutoFit/>
          </a:bodyPr>
          <a:lstStyle/>
          <a:p>
            <a:r>
              <a:rPr kumimoji="1" lang="ja-JP" altLang="en-US" sz="800" dirty="0" smtClean="0">
                <a:solidFill>
                  <a:srgbClr val="FF0000"/>
                </a:solidFill>
              </a:rPr>
              <a:t>心斎橋筋</a:t>
            </a:r>
            <a:endParaRPr kumimoji="1" lang="ja-JP" altLang="en-US" sz="800" dirty="0">
              <a:solidFill>
                <a:srgbClr val="FF0000"/>
              </a:solidFill>
            </a:endParaRPr>
          </a:p>
        </p:txBody>
      </p:sp>
      <p:sp>
        <p:nvSpPr>
          <p:cNvPr id="41" name="テキスト ボックス 40"/>
          <p:cNvSpPr txBox="1"/>
          <p:nvPr/>
        </p:nvSpPr>
        <p:spPr>
          <a:xfrm>
            <a:off x="9589911" y="5345193"/>
            <a:ext cx="123111" cy="307777"/>
          </a:xfrm>
          <a:prstGeom prst="rect">
            <a:avLst/>
          </a:prstGeom>
          <a:solidFill>
            <a:srgbClr val="D2D3D5"/>
          </a:solidFill>
        </p:spPr>
        <p:txBody>
          <a:bodyPr vert="eaVert" wrap="none" lIns="0" tIns="0" rIns="0" bIns="0" rtlCol="0">
            <a:spAutoFit/>
          </a:bodyPr>
          <a:lstStyle/>
          <a:p>
            <a:r>
              <a:rPr kumimoji="1" lang="ja-JP" altLang="en-US" sz="800" dirty="0" smtClean="0">
                <a:solidFill>
                  <a:srgbClr val="FF0000"/>
                </a:solidFill>
              </a:rPr>
              <a:t>戎橋筋</a:t>
            </a:r>
            <a:endParaRPr kumimoji="1" lang="ja-JP" altLang="en-US" sz="800" dirty="0">
              <a:solidFill>
                <a:srgbClr val="FF0000"/>
              </a:solidFill>
            </a:endParaRPr>
          </a:p>
        </p:txBody>
      </p:sp>
      <p:sp>
        <p:nvSpPr>
          <p:cNvPr id="3" name="テキスト ボックス 2"/>
          <p:cNvSpPr txBox="1"/>
          <p:nvPr/>
        </p:nvSpPr>
        <p:spPr>
          <a:xfrm>
            <a:off x="9250432" y="6216095"/>
            <a:ext cx="769441" cy="92333"/>
          </a:xfrm>
          <a:prstGeom prst="rect">
            <a:avLst/>
          </a:prstGeom>
          <a:solidFill>
            <a:srgbClr val="FFFFFF"/>
          </a:solidFill>
        </p:spPr>
        <p:txBody>
          <a:bodyPr wrap="none" lIns="0" tIns="0" rIns="0" bIns="0" rtlCol="0">
            <a:spAutoFit/>
          </a:bodyPr>
          <a:lstStyle/>
          <a:p>
            <a:r>
              <a:rPr lang="ja-JP" altLang="en-US" sz="600" dirty="0" smtClean="0"/>
              <a:t>既設禁止区域（御堂筋）</a:t>
            </a:r>
            <a:endParaRPr kumimoji="1" lang="ja-JP" altLang="en-US" sz="600" dirty="0"/>
          </a:p>
        </p:txBody>
      </p:sp>
      <p:sp>
        <p:nvSpPr>
          <p:cNvPr id="42" name="テキスト ボックス 41"/>
          <p:cNvSpPr txBox="1"/>
          <p:nvPr/>
        </p:nvSpPr>
        <p:spPr>
          <a:xfrm>
            <a:off x="9250432" y="6353939"/>
            <a:ext cx="1154162" cy="92333"/>
          </a:xfrm>
          <a:prstGeom prst="rect">
            <a:avLst/>
          </a:prstGeom>
          <a:solidFill>
            <a:srgbClr val="FFFFFF"/>
          </a:solidFill>
        </p:spPr>
        <p:txBody>
          <a:bodyPr wrap="none" lIns="0" tIns="0" rIns="0" bIns="0" rtlCol="0">
            <a:spAutoFit/>
          </a:bodyPr>
          <a:lstStyle/>
          <a:p>
            <a:r>
              <a:rPr lang="ja-JP" altLang="en-US" sz="600" dirty="0" smtClean="0">
                <a:solidFill>
                  <a:srgbClr val="FF0000"/>
                </a:solidFill>
              </a:rPr>
              <a:t>新設禁止区域（心斎橋筋～戎橋筋）</a:t>
            </a:r>
            <a:endParaRPr kumimoji="1" lang="ja-JP" altLang="en-US" sz="600" dirty="0">
              <a:solidFill>
                <a:srgbClr val="FF0000"/>
              </a:solidFill>
            </a:endParaRPr>
          </a:p>
        </p:txBody>
      </p:sp>
      <p:sp>
        <p:nvSpPr>
          <p:cNvPr id="5" name="スライド番号プレースホルダー 4"/>
          <p:cNvSpPr>
            <a:spLocks noGrp="1"/>
          </p:cNvSpPr>
          <p:nvPr>
            <p:ph type="sldNum" sz="quarter" idx="12"/>
          </p:nvPr>
        </p:nvSpPr>
        <p:spPr/>
        <p:txBody>
          <a:bodyPr/>
          <a:lstStyle/>
          <a:p>
            <a:fld id="{138CA411-231B-42B9-AF63-97A64194AA60}" type="slidenum">
              <a:rPr lang="ja-JP" altLang="en-US" smtClean="0"/>
              <a:pPr/>
              <a:t>38</a:t>
            </a:fld>
            <a:endParaRPr lang="ja-JP" altLang="en-US"/>
          </a:p>
        </p:txBody>
      </p:sp>
    </p:spTree>
    <p:extLst>
      <p:ext uri="{BB962C8B-B14F-4D97-AF65-F5344CB8AC3E}">
        <p14:creationId xmlns:p14="http://schemas.microsoft.com/office/powerpoint/2010/main" val="2241772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8"/>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a:lnSpc>
                <a:spcPts val="1700"/>
              </a:lnSpc>
            </a:pPr>
            <a:r>
              <a:rPr lang="ja-JP" altLang="en-US" sz="2000" b="1" dirty="0">
                <a:solidFill>
                  <a:schemeClr val="bg1"/>
                </a:solidFill>
                <a:latin typeface="+mn-ea"/>
              </a:rPr>
              <a:t>４．難波周辺　④ミナミ周辺で</a:t>
            </a:r>
            <a:r>
              <a:rPr lang="ja-JP" altLang="en-US" sz="2000" b="1" dirty="0" smtClean="0">
                <a:solidFill>
                  <a:schemeClr val="bg1"/>
                </a:solidFill>
                <a:latin typeface="+mn-ea"/>
              </a:rPr>
              <a:t>の周遊・回遊性の向上</a:t>
            </a:r>
            <a:endParaRPr lang="en-US" altLang="ja-JP" sz="2000" b="1" dirty="0">
              <a:solidFill>
                <a:schemeClr val="bg1"/>
              </a:solidFill>
              <a:latin typeface="+mn-ea"/>
            </a:endParaRPr>
          </a:p>
        </p:txBody>
      </p:sp>
      <p:sp>
        <p:nvSpPr>
          <p:cNvPr id="30" name="正方形/長方形 29"/>
          <p:cNvSpPr/>
          <p:nvPr/>
        </p:nvSpPr>
        <p:spPr>
          <a:xfrm>
            <a:off x="1337471" y="563568"/>
            <a:ext cx="9638298" cy="510371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600" dirty="0">
              <a:solidFill>
                <a:schemeClr val="tx1"/>
              </a:solidFill>
            </a:endParaRPr>
          </a:p>
          <a:p>
            <a:endParaRPr lang="en-US" altLang="ja-JP" sz="1600" dirty="0">
              <a:solidFill>
                <a:schemeClr val="tx1"/>
              </a:solidFill>
            </a:endParaRPr>
          </a:p>
        </p:txBody>
      </p:sp>
      <p:sp>
        <p:nvSpPr>
          <p:cNvPr id="31" name="正方形/長方形 30"/>
          <p:cNvSpPr/>
          <p:nvPr/>
        </p:nvSpPr>
        <p:spPr>
          <a:xfrm>
            <a:off x="1337471" y="6015504"/>
            <a:ext cx="9638298" cy="81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600" dirty="0">
              <a:solidFill>
                <a:schemeClr val="tx1"/>
              </a:solidFill>
            </a:endParaRPr>
          </a:p>
          <a:p>
            <a:endParaRPr lang="en-US" altLang="ja-JP" sz="1600" dirty="0">
              <a:solidFill>
                <a:schemeClr val="tx1"/>
              </a:solidFill>
            </a:endParaRPr>
          </a:p>
        </p:txBody>
      </p:sp>
      <p:sp>
        <p:nvSpPr>
          <p:cNvPr id="33" name="右矢印 32"/>
          <p:cNvSpPr/>
          <p:nvPr/>
        </p:nvSpPr>
        <p:spPr>
          <a:xfrm rot="5400000">
            <a:off x="5706669" y="5545495"/>
            <a:ext cx="252000" cy="648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正方形/長方形 37"/>
          <p:cNvSpPr/>
          <p:nvPr/>
        </p:nvSpPr>
        <p:spPr>
          <a:xfrm>
            <a:off x="1337471" y="556914"/>
            <a:ext cx="1755000"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これまでの取組</a:t>
            </a:r>
          </a:p>
        </p:txBody>
      </p:sp>
      <p:sp>
        <p:nvSpPr>
          <p:cNvPr id="39" name="正方形/長方形 38"/>
          <p:cNvSpPr/>
          <p:nvPr/>
        </p:nvSpPr>
        <p:spPr>
          <a:xfrm>
            <a:off x="1337471" y="6015504"/>
            <a:ext cx="1365000"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将来像</a:t>
            </a:r>
          </a:p>
        </p:txBody>
      </p:sp>
      <p:sp>
        <p:nvSpPr>
          <p:cNvPr id="18" name="正方形/長方形 17"/>
          <p:cNvSpPr/>
          <p:nvPr/>
        </p:nvSpPr>
        <p:spPr>
          <a:xfrm>
            <a:off x="1351078" y="6375544"/>
            <a:ext cx="9565611" cy="461665"/>
          </a:xfrm>
          <a:prstGeom prst="rect">
            <a:avLst/>
          </a:prstGeom>
        </p:spPr>
        <p:txBody>
          <a:bodyPr wrap="square">
            <a:spAutoFit/>
          </a:bodyPr>
          <a:lstStyle/>
          <a:p>
            <a:pPr marL="82550" indent="-82550"/>
            <a:r>
              <a:rPr lang="ja-JP" altLang="en-US" sz="1200" dirty="0">
                <a:latin typeface="ＭＳ Ｐ明朝" pitchFamily="18" charset="-128"/>
                <a:ea typeface="ＭＳ Ｐ明朝" pitchFamily="18" charset="-128"/>
              </a:rPr>
              <a:t>・条例の浸透に</a:t>
            </a:r>
            <a:r>
              <a:rPr lang="ja-JP" altLang="en-US" sz="1200" dirty="0" smtClean="0">
                <a:latin typeface="ＭＳ Ｐ明朝" pitchFamily="18" charset="-128"/>
                <a:ea typeface="ＭＳ Ｐ明朝" pitchFamily="18" charset="-128"/>
              </a:rPr>
              <a:t>より、悪質</a:t>
            </a:r>
            <a:r>
              <a:rPr lang="ja-JP" altLang="en-US" sz="1200" dirty="0">
                <a:latin typeface="ＭＳ Ｐ明朝" pitchFamily="18" charset="-128"/>
                <a:ea typeface="ＭＳ Ｐ明朝" pitchFamily="18" charset="-128"/>
              </a:rPr>
              <a:t>な客引き行為者等が</a:t>
            </a:r>
            <a:r>
              <a:rPr lang="ja-JP" altLang="en-US" sz="1200" dirty="0" smtClean="0">
                <a:latin typeface="ＭＳ Ｐ明朝" pitchFamily="18" charset="-128"/>
                <a:ea typeface="ＭＳ Ｐ明朝" pitchFamily="18" charset="-128"/>
              </a:rPr>
              <a:t>減少するとともに</a:t>
            </a:r>
            <a:r>
              <a:rPr lang="ja-JP" altLang="en-US" sz="1200" dirty="0">
                <a:latin typeface="ＭＳ Ｐ明朝" pitchFamily="18" charset="-128"/>
                <a:ea typeface="ＭＳ Ｐ明朝" pitchFamily="18" charset="-128"/>
              </a:rPr>
              <a:t>、</a:t>
            </a:r>
            <a:r>
              <a:rPr lang="ja-JP" altLang="en-US" sz="1200" dirty="0" smtClean="0">
                <a:latin typeface="ＭＳ Ｐ明朝" pitchFamily="18" charset="-128"/>
                <a:ea typeface="ＭＳ Ｐ明朝" pitchFamily="18" charset="-128"/>
              </a:rPr>
              <a:t>歩道拡幅や案内板設置による観光客の滞留対策や民間のノウハウを活かした水辺空間での賑わい創出などによって、周遊・回遊性を高めることで、</a:t>
            </a:r>
            <a:r>
              <a:rPr lang="ja-JP" altLang="en-US" sz="1200" dirty="0">
                <a:latin typeface="ＭＳ Ｐ明朝" pitchFamily="18" charset="-128"/>
                <a:ea typeface="ＭＳ Ｐ明朝" pitchFamily="18" charset="-128"/>
              </a:rPr>
              <a:t>安心</a:t>
            </a:r>
            <a:r>
              <a:rPr lang="ja-JP" altLang="en-US" sz="1200" dirty="0" smtClean="0">
                <a:latin typeface="ＭＳ Ｐ明朝" pitchFamily="18" charset="-128"/>
                <a:ea typeface="ＭＳ Ｐ明朝" pitchFamily="18" charset="-128"/>
              </a:rPr>
              <a:t>して訪れ</a:t>
            </a:r>
            <a:r>
              <a:rPr lang="ja-JP" altLang="en-US" sz="1200" dirty="0">
                <a:latin typeface="ＭＳ Ｐ明朝" pitchFamily="18" charset="-128"/>
                <a:ea typeface="ＭＳ Ｐ明朝" pitchFamily="18" charset="-128"/>
              </a:rPr>
              <a:t>、</a:t>
            </a:r>
            <a:r>
              <a:rPr lang="ja-JP" altLang="en-US" sz="1200" dirty="0" smtClean="0">
                <a:latin typeface="ＭＳ Ｐ明朝" pitchFamily="18" charset="-128"/>
                <a:ea typeface="ＭＳ Ｐ明朝" pitchFamily="18" charset="-128"/>
              </a:rPr>
              <a:t>楽しむ</a:t>
            </a:r>
            <a:r>
              <a:rPr lang="ja-JP" altLang="en-US" sz="1200" dirty="0">
                <a:latin typeface="ＭＳ Ｐ明朝" pitchFamily="18" charset="-128"/>
                <a:ea typeface="ＭＳ Ｐ明朝" pitchFamily="18" charset="-128"/>
              </a:rPr>
              <a:t>ことのできるまちをめざす。</a:t>
            </a:r>
          </a:p>
        </p:txBody>
      </p:sp>
      <p:sp>
        <p:nvSpPr>
          <p:cNvPr id="37" name="正方形/長方形 36"/>
          <p:cNvSpPr/>
          <p:nvPr/>
        </p:nvSpPr>
        <p:spPr>
          <a:xfrm>
            <a:off x="1372367" y="2253152"/>
            <a:ext cx="4257897" cy="276999"/>
          </a:xfrm>
          <a:prstGeom prst="rect">
            <a:avLst/>
          </a:prstGeom>
        </p:spPr>
        <p:txBody>
          <a:bodyPr wrap="none">
            <a:spAutoFit/>
          </a:bodyPr>
          <a:lstStyle/>
          <a:p>
            <a:r>
              <a:rPr lang="en-US" altLang="ja-JP" sz="1200" dirty="0" smtClean="0"/>
              <a:t>【</a:t>
            </a:r>
            <a:r>
              <a:rPr lang="ja-JP" altLang="en-US" sz="1200" dirty="0" smtClean="0"/>
              <a:t>デジタルサイネージを用いた観光案内板設置（</a:t>
            </a:r>
            <a:r>
              <a:rPr lang="en-US" altLang="ja-JP" sz="1200" dirty="0" smtClean="0"/>
              <a:t>2018</a:t>
            </a:r>
            <a:r>
              <a:rPr lang="ja-JP" altLang="en-US" sz="1200" dirty="0" smtClean="0"/>
              <a:t>年</a:t>
            </a:r>
            <a:r>
              <a:rPr lang="en-US" altLang="ja-JP" sz="1200" dirty="0" smtClean="0"/>
              <a:t>3</a:t>
            </a:r>
            <a:r>
              <a:rPr lang="ja-JP" altLang="en-US" sz="1200" dirty="0" smtClean="0"/>
              <a:t>月）</a:t>
            </a:r>
            <a:r>
              <a:rPr lang="en-US" altLang="ja-JP" sz="1200" dirty="0" smtClean="0"/>
              <a:t>】</a:t>
            </a:r>
            <a:endParaRPr lang="ja-JP" altLang="en-US" sz="1200" dirty="0"/>
          </a:p>
        </p:txBody>
      </p:sp>
      <p:sp>
        <p:nvSpPr>
          <p:cNvPr id="25" name="正方形/長方形 24"/>
          <p:cNvSpPr/>
          <p:nvPr/>
        </p:nvSpPr>
        <p:spPr>
          <a:xfrm>
            <a:off x="1513752" y="3821487"/>
            <a:ext cx="5493468" cy="1569660"/>
          </a:xfrm>
          <a:prstGeom prst="rect">
            <a:avLst/>
          </a:prstGeom>
        </p:spPr>
        <p:txBody>
          <a:bodyPr wrap="square">
            <a:spAutoFit/>
          </a:bodyPr>
          <a:lstStyle/>
          <a:p>
            <a:pPr marL="85725" indent="-85725"/>
            <a:r>
              <a:rPr lang="ja-JP" altLang="en-US" sz="1200" dirty="0" smtClean="0">
                <a:latin typeface="ＭＳ Ｐ明朝" panose="02020600040205080304" pitchFamily="18" charset="-128"/>
                <a:ea typeface="ＭＳ Ｐ明朝" panose="02020600040205080304" pitchFamily="18" charset="-128"/>
              </a:rPr>
              <a:t>・</a:t>
            </a:r>
            <a:r>
              <a:rPr lang="en-US" altLang="ja-JP" sz="1200" dirty="0" smtClean="0">
                <a:latin typeface="ＭＳ Ｐ明朝" panose="02020600040205080304" pitchFamily="18" charset="-128"/>
                <a:ea typeface="ＭＳ Ｐ明朝" panose="02020600040205080304" pitchFamily="18" charset="-128"/>
              </a:rPr>
              <a:t>2004</a:t>
            </a:r>
            <a:r>
              <a:rPr lang="ja-JP" altLang="en-US" sz="1200" dirty="0" smtClean="0">
                <a:latin typeface="ＭＳ Ｐ明朝" panose="02020600040205080304" pitchFamily="18" charset="-128"/>
                <a:ea typeface="ＭＳ Ｐ明朝" panose="02020600040205080304" pitchFamily="18" charset="-128"/>
              </a:rPr>
              <a:t>年道頓堀川（戎橋～太左衛門橋）について</a:t>
            </a:r>
            <a:r>
              <a:rPr lang="ja-JP" altLang="en-US" sz="1200" dirty="0">
                <a:latin typeface="ＭＳ Ｐ明朝" panose="02020600040205080304" pitchFamily="18" charset="-128"/>
                <a:ea typeface="ＭＳ Ｐ明朝" panose="02020600040205080304" pitchFamily="18" charset="-128"/>
              </a:rPr>
              <a:t>国から河川敷地占用許可準則の特例措置</a:t>
            </a:r>
            <a:r>
              <a:rPr lang="ja-JP" altLang="en-US" sz="1200" dirty="0" smtClean="0">
                <a:latin typeface="ＭＳ Ｐ明朝" panose="02020600040205080304" pitchFamily="18" charset="-128"/>
                <a:ea typeface="ＭＳ Ｐ明朝" panose="02020600040205080304" pitchFamily="18" charset="-128"/>
              </a:rPr>
              <a:t>による指定を受け、</a:t>
            </a:r>
            <a:r>
              <a:rPr lang="en-US" altLang="ja-JP" sz="1200" dirty="0" smtClean="0">
                <a:latin typeface="ＭＳ Ｐ明朝" panose="02020600040205080304" pitchFamily="18" charset="-128"/>
                <a:ea typeface="ＭＳ Ｐ明朝" panose="02020600040205080304" pitchFamily="18" charset="-128"/>
              </a:rPr>
              <a:t>2005</a:t>
            </a:r>
            <a:r>
              <a:rPr lang="ja-JP" altLang="en-US" sz="1200" dirty="0" smtClean="0">
                <a:latin typeface="ＭＳ Ｐ明朝" panose="02020600040205080304" pitchFamily="18" charset="-128"/>
                <a:ea typeface="ＭＳ Ｐ明朝" panose="02020600040205080304" pitchFamily="18" charset="-128"/>
              </a:rPr>
              <a:t>～</a:t>
            </a:r>
            <a:r>
              <a:rPr lang="en-US" altLang="ja-JP" sz="1200" dirty="0" smtClean="0">
                <a:latin typeface="ＭＳ Ｐ明朝" panose="02020600040205080304" pitchFamily="18" charset="-128"/>
                <a:ea typeface="ＭＳ Ｐ明朝" panose="02020600040205080304" pitchFamily="18" charset="-128"/>
              </a:rPr>
              <a:t>2011</a:t>
            </a:r>
            <a:r>
              <a:rPr lang="ja-JP" altLang="en-US" sz="1200" dirty="0" smtClean="0">
                <a:latin typeface="ＭＳ Ｐ明朝" panose="02020600040205080304" pitchFamily="18" charset="-128"/>
                <a:ea typeface="ＭＳ Ｐ明朝" panose="02020600040205080304" pitchFamily="18" charset="-128"/>
              </a:rPr>
              <a:t>年度まで賑わい創出に向けた社会実験を実施</a:t>
            </a:r>
            <a:endParaRPr lang="en-US" altLang="ja-JP" sz="1200" dirty="0" smtClean="0">
              <a:latin typeface="ＭＳ Ｐ明朝" panose="02020600040205080304" pitchFamily="18" charset="-128"/>
              <a:ea typeface="ＭＳ Ｐ明朝" panose="02020600040205080304" pitchFamily="18" charset="-128"/>
            </a:endParaRPr>
          </a:p>
          <a:p>
            <a:pPr marL="85725" indent="-85725"/>
            <a:r>
              <a:rPr lang="ja-JP" altLang="en-US" sz="1200" dirty="0" smtClean="0">
                <a:latin typeface="ＭＳ Ｐ明朝" panose="02020600040205080304" pitchFamily="18" charset="-128"/>
                <a:ea typeface="ＭＳ Ｐ明朝" panose="02020600040205080304" pitchFamily="18" charset="-128"/>
              </a:rPr>
              <a:t>・</a:t>
            </a:r>
            <a:r>
              <a:rPr lang="en-US" altLang="ja-JP" sz="1200" dirty="0" smtClean="0">
                <a:latin typeface="ＭＳ Ｐ明朝" panose="02020600040205080304" pitchFamily="18" charset="-128"/>
                <a:ea typeface="ＭＳ Ｐ明朝" panose="02020600040205080304" pitchFamily="18" charset="-128"/>
              </a:rPr>
              <a:t>2011</a:t>
            </a:r>
            <a:r>
              <a:rPr lang="ja-JP" altLang="en-US" sz="1200" dirty="0" smtClean="0">
                <a:latin typeface="ＭＳ Ｐ明朝" panose="02020600040205080304" pitchFamily="18" charset="-128"/>
                <a:ea typeface="ＭＳ Ｐ明朝" panose="02020600040205080304" pitchFamily="18" charset="-128"/>
              </a:rPr>
              <a:t>年準則の一部改正を受け、道頓堀川（湊町～日本橋）の管理運営事業者を公募し、</a:t>
            </a:r>
            <a:r>
              <a:rPr lang="en-US" altLang="ja-JP" sz="1200" dirty="0" smtClean="0">
                <a:latin typeface="ＭＳ Ｐ明朝" panose="02020600040205080304" pitchFamily="18" charset="-128"/>
                <a:ea typeface="ＭＳ Ｐ明朝" panose="02020600040205080304" pitchFamily="18" charset="-128"/>
              </a:rPr>
              <a:t>2012</a:t>
            </a:r>
            <a:r>
              <a:rPr lang="ja-JP" altLang="en-US" sz="1200" dirty="0" smtClean="0">
                <a:latin typeface="ＭＳ Ｐ明朝" panose="02020600040205080304" pitchFamily="18" charset="-128"/>
                <a:ea typeface="ＭＳ Ｐ明朝" panose="02020600040205080304" pitchFamily="18" charset="-128"/>
              </a:rPr>
              <a:t>年度より民間事業者による管理運営（</a:t>
            </a:r>
            <a:r>
              <a:rPr lang="en-US" altLang="ja-JP" sz="1200" dirty="0" smtClean="0">
                <a:latin typeface="ＭＳ Ｐ明朝" panose="02020600040205080304" pitchFamily="18" charset="-128"/>
                <a:ea typeface="ＭＳ Ｐ明朝" panose="02020600040205080304" pitchFamily="18" charset="-128"/>
              </a:rPr>
              <a:t>2012</a:t>
            </a:r>
            <a:r>
              <a:rPr lang="ja-JP" altLang="en-US" sz="1200" dirty="0" smtClean="0">
                <a:latin typeface="ＭＳ Ｐ明朝" panose="02020600040205080304" pitchFamily="18" charset="-128"/>
                <a:ea typeface="ＭＳ Ｐ明朝" panose="02020600040205080304" pitchFamily="18" charset="-128"/>
              </a:rPr>
              <a:t>～</a:t>
            </a:r>
            <a:r>
              <a:rPr lang="en-US" altLang="ja-JP" sz="1200" dirty="0" smtClean="0">
                <a:latin typeface="ＭＳ Ｐ明朝" panose="02020600040205080304" pitchFamily="18" charset="-128"/>
                <a:ea typeface="ＭＳ Ｐ明朝" panose="02020600040205080304" pitchFamily="18" charset="-128"/>
              </a:rPr>
              <a:t>2014</a:t>
            </a:r>
            <a:r>
              <a:rPr lang="ja-JP" altLang="en-US" sz="1200" dirty="0" smtClean="0">
                <a:latin typeface="ＭＳ Ｐ明朝" panose="02020600040205080304" pitchFamily="18" charset="-128"/>
                <a:ea typeface="ＭＳ Ｐ明朝" panose="02020600040205080304" pitchFamily="18" charset="-128"/>
              </a:rPr>
              <a:t>年度：第</a:t>
            </a:r>
            <a:r>
              <a:rPr lang="en-US" altLang="ja-JP" sz="1200" dirty="0" smtClean="0">
                <a:latin typeface="ＭＳ Ｐ明朝" panose="02020600040205080304" pitchFamily="18" charset="-128"/>
                <a:ea typeface="ＭＳ Ｐ明朝" panose="02020600040205080304" pitchFamily="18" charset="-128"/>
              </a:rPr>
              <a:t>1</a:t>
            </a:r>
            <a:r>
              <a:rPr lang="ja-JP" altLang="en-US" sz="1200" dirty="0" smtClean="0">
                <a:latin typeface="ＭＳ Ｐ明朝" panose="02020600040205080304" pitchFamily="18" charset="-128"/>
                <a:ea typeface="ＭＳ Ｐ明朝" panose="02020600040205080304" pitchFamily="18" charset="-128"/>
              </a:rPr>
              <a:t>期、</a:t>
            </a:r>
            <a:r>
              <a:rPr lang="en-US" altLang="ja-JP" sz="1200" dirty="0" smtClean="0">
                <a:latin typeface="ＭＳ Ｐ明朝" panose="02020600040205080304" pitchFamily="18" charset="-128"/>
                <a:ea typeface="ＭＳ Ｐ明朝" panose="02020600040205080304" pitchFamily="18" charset="-128"/>
              </a:rPr>
              <a:t>2015</a:t>
            </a:r>
            <a:r>
              <a:rPr lang="ja-JP" altLang="en-US" sz="1200" dirty="0" smtClean="0">
                <a:latin typeface="ＭＳ Ｐ明朝" panose="02020600040205080304" pitchFamily="18" charset="-128"/>
                <a:ea typeface="ＭＳ Ｐ明朝" panose="02020600040205080304" pitchFamily="18" charset="-128"/>
              </a:rPr>
              <a:t>～</a:t>
            </a:r>
            <a:r>
              <a:rPr lang="en-US" altLang="ja-JP" sz="1200" dirty="0" smtClean="0">
                <a:latin typeface="ＭＳ Ｐ明朝" panose="02020600040205080304" pitchFamily="18" charset="-128"/>
                <a:ea typeface="ＭＳ Ｐ明朝" panose="02020600040205080304" pitchFamily="18" charset="-128"/>
              </a:rPr>
              <a:t>2018</a:t>
            </a:r>
            <a:r>
              <a:rPr lang="ja-JP" altLang="en-US" sz="1200" dirty="0" smtClean="0">
                <a:latin typeface="ＭＳ Ｐ明朝" panose="02020600040205080304" pitchFamily="18" charset="-128"/>
                <a:ea typeface="ＭＳ Ｐ明朝" panose="02020600040205080304" pitchFamily="18" charset="-128"/>
              </a:rPr>
              <a:t>年度：第</a:t>
            </a:r>
            <a:r>
              <a:rPr lang="en-US" altLang="ja-JP" sz="1200" dirty="0" smtClean="0">
                <a:latin typeface="ＭＳ Ｐ明朝" panose="02020600040205080304" pitchFamily="18" charset="-128"/>
                <a:ea typeface="ＭＳ Ｐ明朝" panose="02020600040205080304" pitchFamily="18" charset="-128"/>
              </a:rPr>
              <a:t>2</a:t>
            </a:r>
            <a:r>
              <a:rPr lang="ja-JP" altLang="en-US" sz="1200" dirty="0" smtClean="0">
                <a:latin typeface="ＭＳ Ｐ明朝" panose="02020600040205080304" pitchFamily="18" charset="-128"/>
                <a:ea typeface="ＭＳ Ｐ明朝" panose="02020600040205080304" pitchFamily="18" charset="-128"/>
              </a:rPr>
              <a:t>期）</a:t>
            </a:r>
            <a:endParaRPr lang="en-US" altLang="ja-JP" sz="1200" dirty="0" smtClean="0">
              <a:latin typeface="ＭＳ Ｐ明朝" panose="02020600040205080304" pitchFamily="18" charset="-128"/>
              <a:ea typeface="ＭＳ Ｐ明朝" panose="02020600040205080304" pitchFamily="18" charset="-128"/>
            </a:endParaRPr>
          </a:p>
          <a:p>
            <a:pPr marL="85725" indent="-85725"/>
            <a:r>
              <a:rPr lang="ja-JP" altLang="en-US" sz="1200" dirty="0" smtClean="0">
                <a:latin typeface="ＭＳ Ｐ明朝" panose="02020600040205080304" pitchFamily="18" charset="-128"/>
                <a:ea typeface="ＭＳ Ｐ明朝" panose="02020600040205080304" pitchFamily="18" charset="-128"/>
              </a:rPr>
              <a:t>・民間ノウハウの導入によりイベント件数、オープンカフェ店舗数の増加など賑わい創出</a:t>
            </a:r>
            <a:endParaRPr lang="en-US" altLang="ja-JP" sz="1200" dirty="0" smtClean="0">
              <a:latin typeface="ＭＳ Ｐ明朝" panose="02020600040205080304" pitchFamily="18" charset="-128"/>
              <a:ea typeface="ＭＳ Ｐ明朝" panose="02020600040205080304" pitchFamily="18" charset="-128"/>
            </a:endParaRPr>
          </a:p>
        </p:txBody>
      </p:sp>
      <p:sp>
        <p:nvSpPr>
          <p:cNvPr id="28" name="正方形/長方形 27"/>
          <p:cNvSpPr/>
          <p:nvPr/>
        </p:nvSpPr>
        <p:spPr>
          <a:xfrm>
            <a:off x="1380722" y="3607280"/>
            <a:ext cx="1927131" cy="276999"/>
          </a:xfrm>
          <a:prstGeom prst="rect">
            <a:avLst/>
          </a:prstGeom>
        </p:spPr>
        <p:txBody>
          <a:bodyPr wrap="none">
            <a:spAutoFit/>
          </a:bodyPr>
          <a:lstStyle/>
          <a:p>
            <a:r>
              <a:rPr lang="en-US" altLang="ja-JP" sz="1200" dirty="0" smtClean="0"/>
              <a:t>【</a:t>
            </a:r>
            <a:r>
              <a:rPr lang="ja-JP" altLang="en-US" sz="1200" dirty="0" smtClean="0"/>
              <a:t>道頓堀川水辺空間利用</a:t>
            </a:r>
            <a:r>
              <a:rPr lang="en-US" altLang="ja-JP" sz="1200" dirty="0" smtClean="0"/>
              <a:t>】</a:t>
            </a:r>
            <a:endParaRPr lang="ja-JP" altLang="en-US" sz="1200" dirty="0"/>
          </a:p>
        </p:txBody>
      </p:sp>
      <p:pic>
        <p:nvPicPr>
          <p:cNvPr id="9" name="図 8"/>
          <p:cNvPicPr>
            <a:picLocks noChangeAspect="1"/>
          </p:cNvPicPr>
          <p:nvPr/>
        </p:nvPicPr>
        <p:blipFill>
          <a:blip r:embed="rId3">
            <a:duotone>
              <a:schemeClr val="accent1">
                <a:shade val="45000"/>
                <a:satMod val="135000"/>
              </a:schemeClr>
              <a:prstClr val="white"/>
            </a:duotone>
          </a:blip>
          <a:stretch>
            <a:fillRect/>
          </a:stretch>
        </p:blipFill>
        <p:spPr>
          <a:xfrm>
            <a:off x="9109134" y="2961480"/>
            <a:ext cx="1814990" cy="1168404"/>
          </a:xfrm>
          <a:prstGeom prst="rect">
            <a:avLst/>
          </a:prstGeom>
        </p:spPr>
      </p:pic>
      <p:pic>
        <p:nvPicPr>
          <p:cNvPr id="10" name="図 9"/>
          <p:cNvPicPr>
            <a:picLocks noChangeAspect="1"/>
          </p:cNvPicPr>
          <p:nvPr/>
        </p:nvPicPr>
        <p:blipFill>
          <a:blip r:embed="rId4"/>
          <a:stretch>
            <a:fillRect/>
          </a:stretch>
        </p:blipFill>
        <p:spPr>
          <a:xfrm>
            <a:off x="7131895" y="4349961"/>
            <a:ext cx="1892957" cy="1138097"/>
          </a:xfrm>
          <a:prstGeom prst="rect">
            <a:avLst/>
          </a:prstGeom>
        </p:spPr>
      </p:pic>
      <p:pic>
        <p:nvPicPr>
          <p:cNvPr id="11" name="図 10"/>
          <p:cNvPicPr>
            <a:picLocks noChangeAspect="1"/>
          </p:cNvPicPr>
          <p:nvPr/>
        </p:nvPicPr>
        <p:blipFill>
          <a:blip r:embed="rId5">
            <a:duotone>
              <a:schemeClr val="accent1">
                <a:shade val="45000"/>
                <a:satMod val="135000"/>
              </a:schemeClr>
              <a:prstClr val="white"/>
            </a:duotone>
          </a:blip>
          <a:stretch>
            <a:fillRect/>
          </a:stretch>
        </p:blipFill>
        <p:spPr>
          <a:xfrm>
            <a:off x="9116567" y="4330559"/>
            <a:ext cx="1800123" cy="1168856"/>
          </a:xfrm>
          <a:prstGeom prst="rect">
            <a:avLst/>
          </a:prstGeom>
        </p:spPr>
      </p:pic>
      <p:sp>
        <p:nvSpPr>
          <p:cNvPr id="12" name="右矢印 11"/>
          <p:cNvSpPr/>
          <p:nvPr/>
        </p:nvSpPr>
        <p:spPr>
          <a:xfrm rot="20540902">
            <a:off x="9597901" y="3241116"/>
            <a:ext cx="837454" cy="17145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rot="20498493">
            <a:off x="9616372" y="3098754"/>
            <a:ext cx="646331" cy="261610"/>
          </a:xfrm>
          <a:prstGeom prst="rect">
            <a:avLst/>
          </a:prstGeom>
          <a:noFill/>
        </p:spPr>
        <p:txBody>
          <a:bodyPr wrap="none" rtlCol="0">
            <a:spAutoFit/>
          </a:bodyPr>
          <a:lstStyle/>
          <a:p>
            <a:r>
              <a:rPr kumimoji="1" lang="ja-JP" altLang="en-US" sz="1050" dirty="0" smtClean="0">
                <a:solidFill>
                  <a:schemeClr val="bg1"/>
                </a:solidFill>
              </a:rPr>
              <a:t>約</a:t>
            </a:r>
            <a:r>
              <a:rPr kumimoji="1" lang="en-US" altLang="ja-JP" sz="1050" dirty="0" smtClean="0">
                <a:solidFill>
                  <a:schemeClr val="bg1"/>
                </a:solidFill>
              </a:rPr>
              <a:t>4.3</a:t>
            </a:r>
            <a:r>
              <a:rPr kumimoji="1" lang="ja-JP" altLang="en-US" sz="1050" dirty="0" smtClean="0">
                <a:solidFill>
                  <a:schemeClr val="bg1"/>
                </a:solidFill>
              </a:rPr>
              <a:t>倍</a:t>
            </a:r>
            <a:endParaRPr kumimoji="1" lang="ja-JP" altLang="en-US" sz="1050" dirty="0">
              <a:solidFill>
                <a:schemeClr val="bg1"/>
              </a:solidFill>
            </a:endParaRPr>
          </a:p>
        </p:txBody>
      </p:sp>
      <p:sp>
        <p:nvSpPr>
          <p:cNvPr id="34" name="右矢印 33"/>
          <p:cNvSpPr/>
          <p:nvPr/>
        </p:nvSpPr>
        <p:spPr>
          <a:xfrm rot="19973359">
            <a:off x="9584254" y="4674541"/>
            <a:ext cx="837454" cy="17145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rot="19882394">
            <a:off x="9588248" y="4551213"/>
            <a:ext cx="625492" cy="253916"/>
          </a:xfrm>
          <a:prstGeom prst="rect">
            <a:avLst/>
          </a:prstGeom>
          <a:noFill/>
        </p:spPr>
        <p:txBody>
          <a:bodyPr wrap="none" rtlCol="0">
            <a:spAutoFit/>
          </a:bodyPr>
          <a:lstStyle/>
          <a:p>
            <a:r>
              <a:rPr kumimoji="1" lang="ja-JP" altLang="en-US" sz="1050" dirty="0" smtClean="0">
                <a:solidFill>
                  <a:schemeClr val="bg1"/>
                </a:solidFill>
              </a:rPr>
              <a:t>約</a:t>
            </a:r>
            <a:r>
              <a:rPr kumimoji="1" lang="en-US" altLang="ja-JP" sz="1050" dirty="0" smtClean="0">
                <a:solidFill>
                  <a:schemeClr val="bg1"/>
                </a:solidFill>
              </a:rPr>
              <a:t>6.2</a:t>
            </a:r>
            <a:r>
              <a:rPr kumimoji="1" lang="ja-JP" altLang="en-US" sz="1050" dirty="0" smtClean="0">
                <a:solidFill>
                  <a:schemeClr val="bg1"/>
                </a:solidFill>
              </a:rPr>
              <a:t>倍</a:t>
            </a:r>
            <a:endParaRPr kumimoji="1" lang="ja-JP" altLang="en-US" sz="1050" dirty="0">
              <a:solidFill>
                <a:schemeClr val="bg1"/>
              </a:solidFill>
            </a:endParaRPr>
          </a:p>
        </p:txBody>
      </p:sp>
      <p:sp>
        <p:nvSpPr>
          <p:cNvPr id="14" name="テキスト ボックス 13"/>
          <p:cNvSpPr txBox="1"/>
          <p:nvPr/>
        </p:nvSpPr>
        <p:spPr>
          <a:xfrm>
            <a:off x="8610600" y="4090081"/>
            <a:ext cx="1024639" cy="230832"/>
          </a:xfrm>
          <a:prstGeom prst="rect">
            <a:avLst/>
          </a:prstGeom>
          <a:noFill/>
        </p:spPr>
        <p:txBody>
          <a:bodyPr wrap="none" rtlCol="0">
            <a:spAutoFit/>
          </a:bodyPr>
          <a:lstStyle/>
          <a:p>
            <a:r>
              <a:rPr lang="ja-JP" altLang="en-US" sz="900" dirty="0" smtClean="0"/>
              <a:t>イベント実施</a:t>
            </a:r>
            <a:r>
              <a:rPr lang="ja-JP" altLang="en-US" sz="900" dirty="0"/>
              <a:t>件数</a:t>
            </a:r>
            <a:endParaRPr kumimoji="1" lang="ja-JP" altLang="en-US" sz="900" dirty="0"/>
          </a:p>
        </p:txBody>
      </p:sp>
      <p:sp>
        <p:nvSpPr>
          <p:cNvPr id="41" name="テキスト ボックス 40"/>
          <p:cNvSpPr txBox="1"/>
          <p:nvPr/>
        </p:nvSpPr>
        <p:spPr>
          <a:xfrm>
            <a:off x="8541013" y="5470214"/>
            <a:ext cx="1338828" cy="230832"/>
          </a:xfrm>
          <a:prstGeom prst="rect">
            <a:avLst/>
          </a:prstGeom>
          <a:noFill/>
        </p:spPr>
        <p:txBody>
          <a:bodyPr wrap="none" rtlCol="0">
            <a:spAutoFit/>
          </a:bodyPr>
          <a:lstStyle/>
          <a:p>
            <a:r>
              <a:rPr lang="ja-JP" altLang="en-US" sz="900" dirty="0" smtClean="0"/>
              <a:t>オープンカフェ設置件数</a:t>
            </a:r>
            <a:endParaRPr kumimoji="1" lang="ja-JP" altLang="en-US" sz="900" dirty="0"/>
          </a:p>
        </p:txBody>
      </p:sp>
      <p:pic>
        <p:nvPicPr>
          <p:cNvPr id="29" name="図 28" descr="C:\Users\i4421729\Desktop\道頓堀案内板.jpg"/>
          <p:cNvPicPr/>
          <p:nvPr/>
        </p:nvPicPr>
        <p:blipFill rotWithShape="1">
          <a:blip r:embed="rId6" cstate="print">
            <a:extLst>
              <a:ext uri="{28A0092B-C50C-407E-A947-70E740481C1C}">
                <a14:useLocalDpi xmlns:a14="http://schemas.microsoft.com/office/drawing/2010/main" val="0"/>
              </a:ext>
            </a:extLst>
          </a:blip>
          <a:srcRect/>
          <a:stretch/>
        </p:blipFill>
        <p:spPr bwMode="auto">
          <a:xfrm>
            <a:off x="9325485" y="874840"/>
            <a:ext cx="1576005" cy="1918563"/>
          </a:xfrm>
          <a:prstGeom prst="rect">
            <a:avLst/>
          </a:prstGeom>
          <a:noFill/>
          <a:ln>
            <a:noFill/>
          </a:ln>
          <a:extLst>
            <a:ext uri="{53640926-AAD7-44D8-BBD7-CCE9431645EC}">
              <a14:shadowObscured xmlns:a14="http://schemas.microsoft.com/office/drawing/2010/main"/>
            </a:ext>
          </a:extLst>
        </p:spPr>
      </p:pic>
      <p:pic>
        <p:nvPicPr>
          <p:cNvPr id="42" name="図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40646" y="2958816"/>
            <a:ext cx="1728000" cy="1153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60998" y="1625480"/>
            <a:ext cx="1554480" cy="1172337"/>
          </a:xfrm>
          <a:prstGeom prst="rect">
            <a:avLst/>
          </a:prstGeom>
        </p:spPr>
      </p:pic>
      <p:pic>
        <p:nvPicPr>
          <p:cNvPr id="2" name="図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29782" y="978393"/>
            <a:ext cx="1280160" cy="960120"/>
          </a:xfrm>
          <a:prstGeom prst="rect">
            <a:avLst/>
          </a:prstGeom>
        </p:spPr>
      </p:pic>
      <p:sp>
        <p:nvSpPr>
          <p:cNvPr id="43" name="正方形/長方形 42"/>
          <p:cNvSpPr/>
          <p:nvPr/>
        </p:nvSpPr>
        <p:spPr>
          <a:xfrm>
            <a:off x="1356230" y="936927"/>
            <a:ext cx="2743059" cy="276999"/>
          </a:xfrm>
          <a:prstGeom prst="rect">
            <a:avLst/>
          </a:prstGeom>
        </p:spPr>
        <p:txBody>
          <a:bodyPr wrap="none">
            <a:spAutoFit/>
          </a:bodyPr>
          <a:lstStyle/>
          <a:p>
            <a:r>
              <a:rPr lang="en-US" altLang="ja-JP" sz="1200" dirty="0" smtClean="0"/>
              <a:t>【</a:t>
            </a:r>
            <a:r>
              <a:rPr lang="ja-JP" altLang="en-US" sz="1200" dirty="0" smtClean="0"/>
              <a:t>日本橋観光バス乗降スペースの整備</a:t>
            </a:r>
            <a:r>
              <a:rPr lang="en-US" altLang="ja-JP" sz="1200" dirty="0" smtClean="0"/>
              <a:t>】</a:t>
            </a:r>
            <a:endParaRPr lang="ja-JP" altLang="en-US" sz="1200" dirty="0"/>
          </a:p>
        </p:txBody>
      </p:sp>
      <p:sp>
        <p:nvSpPr>
          <p:cNvPr id="44" name="正方形/長方形 43"/>
          <p:cNvSpPr/>
          <p:nvPr/>
        </p:nvSpPr>
        <p:spPr>
          <a:xfrm>
            <a:off x="1505397" y="1143974"/>
            <a:ext cx="4656459" cy="1015663"/>
          </a:xfrm>
          <a:prstGeom prst="rect">
            <a:avLst/>
          </a:prstGeom>
        </p:spPr>
        <p:txBody>
          <a:bodyPr wrap="square">
            <a:spAutoFit/>
          </a:bodyPr>
          <a:lstStyle/>
          <a:p>
            <a:pPr marL="85725" indent="-85725"/>
            <a:r>
              <a:rPr lang="ja-JP" altLang="en-US" sz="1200" dirty="0">
                <a:latin typeface="ＭＳ Ｐ明朝" panose="02020600040205080304" pitchFamily="18" charset="-128"/>
                <a:ea typeface="ＭＳ Ｐ明朝" panose="02020600040205080304" pitchFamily="18" charset="-128"/>
              </a:rPr>
              <a:t>・観光バス</a:t>
            </a:r>
            <a:r>
              <a:rPr lang="ja-JP" altLang="en-US" sz="1200" dirty="0" smtClean="0">
                <a:latin typeface="ＭＳ Ｐ明朝" panose="02020600040205080304" pitchFamily="18" charset="-128"/>
                <a:ea typeface="ＭＳ Ｐ明朝" panose="02020600040205080304" pitchFamily="18" charset="-128"/>
              </a:rPr>
              <a:t>乗降スペース</a:t>
            </a:r>
            <a:r>
              <a:rPr lang="ja-JP" altLang="en-US" sz="1200" dirty="0">
                <a:latin typeface="ＭＳ Ｐ明朝" panose="02020600040205080304" pitchFamily="18" charset="-128"/>
                <a:ea typeface="ＭＳ Ｐ明朝" panose="02020600040205080304" pitchFamily="18" charset="-128"/>
              </a:rPr>
              <a:t>を</a:t>
            </a:r>
            <a:r>
              <a:rPr lang="en-US" altLang="ja-JP" sz="1200" dirty="0">
                <a:latin typeface="ＭＳ Ｐ明朝" panose="02020600040205080304" pitchFamily="18" charset="-128"/>
                <a:ea typeface="ＭＳ Ｐ明朝" panose="02020600040205080304" pitchFamily="18" charset="-128"/>
              </a:rPr>
              <a:t>2</a:t>
            </a:r>
            <a:r>
              <a:rPr lang="ja-JP" altLang="en-US" sz="1200" dirty="0">
                <a:latin typeface="ＭＳ Ｐ明朝" panose="02020600040205080304" pitchFamily="18" charset="-128"/>
                <a:ea typeface="ＭＳ Ｐ明朝" panose="02020600040205080304" pitchFamily="18" charset="-128"/>
              </a:rPr>
              <a:t>枠から</a:t>
            </a:r>
            <a:r>
              <a:rPr lang="en-US" altLang="ja-JP" sz="1200" dirty="0">
                <a:latin typeface="ＭＳ Ｐ明朝" panose="02020600040205080304" pitchFamily="18" charset="-128"/>
                <a:ea typeface="ＭＳ Ｐ明朝" panose="02020600040205080304" pitchFamily="18" charset="-128"/>
              </a:rPr>
              <a:t>5</a:t>
            </a:r>
            <a:r>
              <a:rPr lang="ja-JP" altLang="en-US" sz="1200" dirty="0">
                <a:latin typeface="ＭＳ Ｐ明朝" panose="02020600040205080304" pitchFamily="18" charset="-128"/>
                <a:ea typeface="ＭＳ Ｐ明朝" panose="02020600040205080304" pitchFamily="18" charset="-128"/>
              </a:rPr>
              <a:t>枠に増設（</a:t>
            </a:r>
            <a:r>
              <a:rPr lang="en-US" altLang="ja-JP" sz="1200" dirty="0">
                <a:latin typeface="ＭＳ Ｐ明朝" panose="02020600040205080304" pitchFamily="18" charset="-128"/>
                <a:ea typeface="ＭＳ Ｐ明朝" panose="02020600040205080304" pitchFamily="18" charset="-128"/>
              </a:rPr>
              <a:t>2015</a:t>
            </a:r>
            <a:r>
              <a:rPr lang="ja-JP" altLang="en-US" sz="1200" dirty="0">
                <a:latin typeface="ＭＳ Ｐ明朝" panose="02020600040205080304" pitchFamily="18" charset="-128"/>
                <a:ea typeface="ＭＳ Ｐ明朝" panose="02020600040205080304" pitchFamily="18" charset="-128"/>
              </a:rPr>
              <a:t>年</a:t>
            </a:r>
            <a:r>
              <a:rPr lang="en-US" altLang="ja-JP" sz="1200" dirty="0">
                <a:latin typeface="ＭＳ Ｐ明朝" panose="02020600040205080304" pitchFamily="18" charset="-128"/>
                <a:ea typeface="ＭＳ Ｐ明朝" panose="02020600040205080304" pitchFamily="18" charset="-128"/>
              </a:rPr>
              <a:t>2</a:t>
            </a:r>
            <a:r>
              <a:rPr lang="ja-JP" altLang="en-US" sz="1200" dirty="0">
                <a:latin typeface="ＭＳ Ｐ明朝" panose="02020600040205080304" pitchFamily="18" charset="-128"/>
                <a:ea typeface="ＭＳ Ｐ明朝" panose="02020600040205080304" pitchFamily="18" charset="-128"/>
              </a:rPr>
              <a:t>月）</a:t>
            </a:r>
            <a:endParaRPr lang="en-US" altLang="ja-JP" sz="1200" dirty="0">
              <a:latin typeface="ＭＳ Ｐ明朝" panose="02020600040205080304" pitchFamily="18" charset="-128"/>
              <a:ea typeface="ＭＳ Ｐ明朝" panose="02020600040205080304" pitchFamily="18" charset="-128"/>
            </a:endParaRPr>
          </a:p>
          <a:p>
            <a:pPr marL="85725" indent="-85725"/>
            <a:r>
              <a:rPr lang="ja-JP" altLang="en-US" sz="1200" dirty="0">
                <a:latin typeface="ＭＳ Ｐ明朝" panose="02020600040205080304" pitchFamily="18" charset="-128"/>
                <a:ea typeface="ＭＳ Ｐ明朝" panose="02020600040205080304" pitchFamily="18" charset="-128"/>
              </a:rPr>
              <a:t>・観光バスの</a:t>
            </a:r>
            <a:r>
              <a:rPr lang="en-US" altLang="ja-JP" sz="1200" dirty="0">
                <a:latin typeface="ＭＳ Ｐ明朝" panose="02020600040205080304" pitchFamily="18" charset="-128"/>
                <a:ea typeface="ＭＳ Ｐ明朝" panose="02020600040205080304" pitchFamily="18" charset="-128"/>
              </a:rPr>
              <a:t>2</a:t>
            </a:r>
            <a:r>
              <a:rPr lang="ja-JP" altLang="en-US" sz="1200" dirty="0">
                <a:latin typeface="ＭＳ Ｐ明朝" panose="02020600040205080304" pitchFamily="18" charset="-128"/>
                <a:ea typeface="ＭＳ Ｐ明朝" panose="02020600040205080304" pitchFamily="18" charset="-128"/>
              </a:rPr>
              <a:t>重</a:t>
            </a:r>
            <a:r>
              <a:rPr lang="en-US" altLang="ja-JP" sz="1200" dirty="0">
                <a:latin typeface="ＭＳ Ｐ明朝" panose="02020600040205080304" pitchFamily="18" charset="-128"/>
                <a:ea typeface="ＭＳ Ｐ明朝" panose="02020600040205080304" pitchFamily="18" charset="-128"/>
              </a:rPr>
              <a:t>3</a:t>
            </a:r>
            <a:r>
              <a:rPr lang="ja-JP" altLang="en-US" sz="1200" dirty="0">
                <a:latin typeface="ＭＳ Ｐ明朝" panose="02020600040205080304" pitchFamily="18" charset="-128"/>
                <a:ea typeface="ＭＳ Ｐ明朝" panose="02020600040205080304" pitchFamily="18" charset="-128"/>
              </a:rPr>
              <a:t>重駐車を防ぐとともに、歩行者等の安全かつ円滑な通行確保のため、誘導員を配置（</a:t>
            </a:r>
            <a:r>
              <a:rPr lang="en-US" altLang="ja-JP" sz="1200" dirty="0">
                <a:latin typeface="ＭＳ Ｐ明朝" panose="02020600040205080304" pitchFamily="18" charset="-128"/>
                <a:ea typeface="ＭＳ Ｐ明朝" panose="02020600040205080304" pitchFamily="18" charset="-128"/>
              </a:rPr>
              <a:t>2015</a:t>
            </a:r>
            <a:r>
              <a:rPr lang="ja-JP" altLang="en-US" sz="1200" dirty="0">
                <a:latin typeface="ＭＳ Ｐ明朝" panose="02020600040205080304" pitchFamily="18" charset="-128"/>
                <a:ea typeface="ＭＳ Ｐ明朝" panose="02020600040205080304" pitchFamily="18" charset="-128"/>
              </a:rPr>
              <a:t>年</a:t>
            </a:r>
            <a:r>
              <a:rPr lang="en-US" altLang="ja-JP" sz="1200" dirty="0">
                <a:latin typeface="ＭＳ Ｐ明朝" panose="02020600040205080304" pitchFamily="18" charset="-128"/>
                <a:ea typeface="ＭＳ Ｐ明朝" panose="02020600040205080304" pitchFamily="18" charset="-128"/>
              </a:rPr>
              <a:t>4</a:t>
            </a:r>
            <a:r>
              <a:rPr lang="ja-JP" altLang="en-US" sz="1200" dirty="0">
                <a:latin typeface="ＭＳ Ｐ明朝" panose="02020600040205080304" pitchFamily="18" charset="-128"/>
                <a:ea typeface="ＭＳ Ｐ明朝" panose="02020600040205080304" pitchFamily="18" charset="-128"/>
              </a:rPr>
              <a:t>月～）</a:t>
            </a:r>
            <a:endParaRPr lang="en-US" altLang="ja-JP" sz="1200" dirty="0">
              <a:latin typeface="ＭＳ Ｐ明朝" panose="02020600040205080304" pitchFamily="18" charset="-128"/>
              <a:ea typeface="ＭＳ Ｐ明朝" panose="02020600040205080304" pitchFamily="18" charset="-128"/>
            </a:endParaRPr>
          </a:p>
          <a:p>
            <a:pPr marL="85725" indent="-85725"/>
            <a:r>
              <a:rPr lang="ja-JP" altLang="en-US" sz="1200" dirty="0">
                <a:latin typeface="ＭＳ Ｐ明朝" panose="02020600040205080304" pitchFamily="18" charset="-128"/>
                <a:ea typeface="ＭＳ Ｐ明朝" panose="02020600040205080304" pitchFamily="18" charset="-128"/>
              </a:rPr>
              <a:t>・乗降スペース付近で滞留する観光客と歩行者及び自転車の輻輳を解消するため日本橋の歩道を拡幅（</a:t>
            </a:r>
            <a:r>
              <a:rPr lang="en-US" altLang="ja-JP" sz="1200" dirty="0">
                <a:latin typeface="ＭＳ Ｐ明朝" panose="02020600040205080304" pitchFamily="18" charset="-128"/>
                <a:ea typeface="ＭＳ Ｐ明朝" panose="02020600040205080304" pitchFamily="18" charset="-128"/>
              </a:rPr>
              <a:t>2018</a:t>
            </a:r>
            <a:r>
              <a:rPr lang="ja-JP" altLang="en-US" sz="1200" dirty="0" smtClean="0">
                <a:latin typeface="ＭＳ Ｐ明朝" panose="02020600040205080304" pitchFamily="18" charset="-128"/>
                <a:ea typeface="ＭＳ Ｐ明朝" panose="02020600040205080304" pitchFamily="18" charset="-128"/>
              </a:rPr>
              <a:t>年</a:t>
            </a:r>
            <a:r>
              <a:rPr lang="en-US" altLang="ja-JP" sz="1200" dirty="0" smtClean="0">
                <a:latin typeface="ＭＳ Ｐ明朝" panose="02020600040205080304" pitchFamily="18" charset="-128"/>
                <a:ea typeface="ＭＳ Ｐ明朝" panose="02020600040205080304" pitchFamily="18" charset="-128"/>
              </a:rPr>
              <a:t>9</a:t>
            </a:r>
            <a:r>
              <a:rPr lang="ja-JP" altLang="en-US" sz="1200" dirty="0" smtClean="0">
                <a:latin typeface="ＭＳ Ｐ明朝" panose="02020600040205080304" pitchFamily="18" charset="-128"/>
                <a:ea typeface="ＭＳ Ｐ明朝" panose="02020600040205080304" pitchFamily="18" charset="-128"/>
              </a:rPr>
              <a:t>月）</a:t>
            </a:r>
            <a:endParaRPr lang="ja-JP" altLang="en-US" sz="1200" dirty="0">
              <a:latin typeface="ＭＳ Ｐ明朝" panose="02020600040205080304" pitchFamily="18" charset="-128"/>
              <a:ea typeface="ＭＳ Ｐ明朝" panose="02020600040205080304" pitchFamily="18" charset="-128"/>
            </a:endParaRPr>
          </a:p>
        </p:txBody>
      </p:sp>
      <p:sp>
        <p:nvSpPr>
          <p:cNvPr id="45" name="正方形/長方形 44"/>
          <p:cNvSpPr/>
          <p:nvPr/>
        </p:nvSpPr>
        <p:spPr>
          <a:xfrm>
            <a:off x="1505397" y="2467359"/>
            <a:ext cx="5493468" cy="1015663"/>
          </a:xfrm>
          <a:prstGeom prst="rect">
            <a:avLst/>
          </a:prstGeom>
        </p:spPr>
        <p:txBody>
          <a:bodyPr wrap="square">
            <a:spAutoFit/>
          </a:bodyPr>
          <a:lstStyle/>
          <a:p>
            <a:pPr marL="85725" indent="-85725"/>
            <a:r>
              <a:rPr lang="ja-JP" altLang="en-US" sz="1200" dirty="0" smtClean="0">
                <a:latin typeface="ＭＳ Ｐ明朝" panose="02020600040205080304" pitchFamily="18" charset="-128"/>
                <a:ea typeface="ＭＳ Ｐ明朝" panose="02020600040205080304" pitchFamily="18" charset="-128"/>
              </a:rPr>
              <a:t>・日本橋観光バス乗降スペースの歩道拡幅とあわせ、観光客の滞留緩和等を図り、ミナミエリアの周遊性、回遊性を高めることを目的に、デジタルサイネージを用いた観光案内板を設置（</a:t>
            </a:r>
            <a:r>
              <a:rPr lang="en-US" altLang="ja-JP" sz="1200" dirty="0" smtClean="0">
                <a:latin typeface="ＭＳ Ｐ明朝" panose="02020600040205080304" pitchFamily="18" charset="-128"/>
                <a:ea typeface="ＭＳ Ｐ明朝" panose="02020600040205080304" pitchFamily="18" charset="-128"/>
              </a:rPr>
              <a:t>4</a:t>
            </a:r>
            <a:r>
              <a:rPr lang="ja-JP" altLang="en-US" sz="1200" dirty="0" smtClean="0">
                <a:latin typeface="ＭＳ Ｐ明朝" panose="02020600040205080304" pitchFamily="18" charset="-128"/>
                <a:ea typeface="ＭＳ Ｐ明朝" panose="02020600040205080304" pitchFamily="18" charset="-128"/>
              </a:rPr>
              <a:t>か国語に対応）</a:t>
            </a:r>
            <a:endParaRPr lang="en-US" altLang="ja-JP" sz="1200" dirty="0" smtClean="0">
              <a:latin typeface="ＭＳ Ｐ明朝" panose="02020600040205080304" pitchFamily="18" charset="-128"/>
              <a:ea typeface="ＭＳ Ｐ明朝" panose="02020600040205080304" pitchFamily="18" charset="-128"/>
            </a:endParaRPr>
          </a:p>
          <a:p>
            <a:pPr marL="85725" indent="-85725"/>
            <a:r>
              <a:rPr lang="ja-JP" altLang="en-US" sz="1200" dirty="0">
                <a:latin typeface="ＭＳ Ｐ明朝" panose="02020600040205080304" pitchFamily="18" charset="-128"/>
                <a:ea typeface="ＭＳ Ｐ明朝" panose="02020600040205080304" pitchFamily="18" charset="-128"/>
              </a:rPr>
              <a:t>・災害等発生時には、緊急</a:t>
            </a:r>
            <a:r>
              <a:rPr lang="ja-JP" altLang="en-US" sz="1200" dirty="0" smtClean="0">
                <a:latin typeface="ＭＳ Ｐ明朝" panose="02020600040205080304" pitchFamily="18" charset="-128"/>
                <a:ea typeface="ＭＳ Ｐ明朝" panose="02020600040205080304" pitchFamily="18" charset="-128"/>
              </a:rPr>
              <a:t>情報を自動</a:t>
            </a:r>
            <a:r>
              <a:rPr lang="ja-JP" altLang="en-US" sz="1200" dirty="0">
                <a:latin typeface="ＭＳ Ｐ明朝" panose="02020600040205080304" pitchFamily="18" charset="-128"/>
                <a:ea typeface="ＭＳ Ｐ明朝" panose="02020600040205080304" pitchFamily="18" charset="-128"/>
              </a:rPr>
              <a:t>で</a:t>
            </a:r>
            <a:r>
              <a:rPr lang="ja-JP" altLang="en-US" sz="1200" dirty="0" smtClean="0">
                <a:latin typeface="ＭＳ Ｐ明朝" panose="02020600040205080304" pitchFamily="18" charset="-128"/>
                <a:ea typeface="ＭＳ Ｐ明朝" panose="02020600040205080304" pitchFamily="18" charset="-128"/>
              </a:rPr>
              <a:t>表示</a:t>
            </a:r>
          </a:p>
          <a:p>
            <a:pPr marL="85725" indent="-85725"/>
            <a:r>
              <a:rPr lang="ja-JP" altLang="en-US" sz="1200" dirty="0" smtClean="0">
                <a:latin typeface="ＭＳ Ｐ明朝" panose="02020600040205080304" pitchFamily="18" charset="-128"/>
                <a:ea typeface="ＭＳ Ｐ明朝" panose="02020600040205080304" pitchFamily="18" charset="-128"/>
              </a:rPr>
              <a:t>・維持管理経費</a:t>
            </a:r>
            <a:r>
              <a:rPr lang="ja-JP" altLang="en-US" sz="1200" dirty="0">
                <a:latin typeface="ＭＳ Ｐ明朝" panose="02020600040205080304" pitchFamily="18" charset="-128"/>
                <a:ea typeface="ＭＳ Ｐ明朝" panose="02020600040205080304" pitchFamily="18" charset="-128"/>
              </a:rPr>
              <a:t>は広告収入を財源とする</a:t>
            </a:r>
            <a:r>
              <a:rPr lang="ja-JP" altLang="en-US" sz="1200" dirty="0" smtClean="0">
                <a:latin typeface="ＭＳ Ｐ明朝" panose="02020600040205080304" pitchFamily="18" charset="-128"/>
                <a:ea typeface="ＭＳ Ｐ明朝" panose="02020600040205080304" pitchFamily="18" charset="-128"/>
              </a:rPr>
              <a:t>など民間</a:t>
            </a:r>
            <a:r>
              <a:rPr lang="ja-JP" altLang="en-US" sz="1200" dirty="0">
                <a:latin typeface="ＭＳ Ｐ明朝" panose="02020600040205080304" pitchFamily="18" charset="-128"/>
                <a:ea typeface="ＭＳ Ｐ明朝" panose="02020600040205080304" pitchFamily="18" charset="-128"/>
              </a:rPr>
              <a:t>活力を</a:t>
            </a:r>
            <a:r>
              <a:rPr lang="ja-JP" altLang="en-US" sz="1200" dirty="0" smtClean="0">
                <a:latin typeface="ＭＳ Ｐ明朝" panose="02020600040205080304" pitchFamily="18" charset="-128"/>
                <a:ea typeface="ＭＳ Ｐ明朝" panose="02020600040205080304" pitchFamily="18" charset="-128"/>
              </a:rPr>
              <a:t>導入</a:t>
            </a:r>
            <a:endParaRPr lang="ja-JP" altLang="en-US" sz="1200" dirty="0">
              <a:latin typeface="ＭＳ Ｐ明朝" panose="02020600040205080304" pitchFamily="18" charset="-128"/>
              <a:ea typeface="ＭＳ Ｐ明朝" panose="02020600040205080304" pitchFamily="18" charset="-128"/>
            </a:endParaRPr>
          </a:p>
        </p:txBody>
      </p:sp>
      <p:sp>
        <p:nvSpPr>
          <p:cNvPr id="6" name="テキスト ボックス 5"/>
          <p:cNvSpPr txBox="1"/>
          <p:nvPr/>
        </p:nvSpPr>
        <p:spPr>
          <a:xfrm>
            <a:off x="6568184" y="1912711"/>
            <a:ext cx="761747" cy="230832"/>
          </a:xfrm>
          <a:prstGeom prst="rect">
            <a:avLst/>
          </a:prstGeom>
          <a:noFill/>
        </p:spPr>
        <p:txBody>
          <a:bodyPr wrap="none" rtlCol="0">
            <a:spAutoFit/>
          </a:bodyPr>
          <a:lstStyle/>
          <a:p>
            <a:r>
              <a:rPr kumimoji="1" lang="ja-JP" altLang="en-US" sz="900" dirty="0" smtClean="0"/>
              <a:t>歩道拡幅前</a:t>
            </a:r>
            <a:endParaRPr kumimoji="1" lang="ja-JP" altLang="en-US" sz="900" dirty="0"/>
          </a:p>
        </p:txBody>
      </p:sp>
      <p:sp>
        <p:nvSpPr>
          <p:cNvPr id="46" name="テキスト ボックス 45"/>
          <p:cNvSpPr txBox="1"/>
          <p:nvPr/>
        </p:nvSpPr>
        <p:spPr>
          <a:xfrm>
            <a:off x="8160139" y="2726128"/>
            <a:ext cx="761747" cy="230832"/>
          </a:xfrm>
          <a:prstGeom prst="rect">
            <a:avLst/>
          </a:prstGeom>
          <a:noFill/>
        </p:spPr>
        <p:txBody>
          <a:bodyPr wrap="none" rtlCol="0">
            <a:spAutoFit/>
          </a:bodyPr>
          <a:lstStyle/>
          <a:p>
            <a:r>
              <a:rPr kumimoji="1" lang="ja-JP" altLang="en-US" sz="900" dirty="0" smtClean="0"/>
              <a:t>歩道拡幅後</a:t>
            </a:r>
            <a:endParaRPr kumimoji="1" lang="ja-JP" altLang="en-US" sz="900" dirty="0"/>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39</a:t>
            </a:fld>
            <a:endParaRPr lang="ja-JP" altLang="en-US"/>
          </a:p>
        </p:txBody>
      </p:sp>
    </p:spTree>
    <p:extLst>
      <p:ext uri="{BB962C8B-B14F-4D97-AF65-F5344CB8AC3E}">
        <p14:creationId xmlns:p14="http://schemas.microsoft.com/office/powerpoint/2010/main" val="343501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1769</Words>
  <Application>Microsoft Office PowerPoint</Application>
  <PresentationFormat>ワイド画面</PresentationFormat>
  <Paragraphs>347</Paragraphs>
  <Slides>9</Slides>
  <Notes>5</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9</vt:i4>
      </vt:variant>
    </vt:vector>
  </HeadingPairs>
  <TitlesOfParts>
    <vt:vector size="18" baseType="lpstr">
      <vt:lpstr>Meiryo UI</vt:lpstr>
      <vt:lpstr>ＭＳ Ｐゴシック</vt:lpstr>
      <vt:lpstr>ＭＳ Ｐ明朝</vt:lpstr>
      <vt:lpstr>ＭＳ ゴシック</vt:lpstr>
      <vt:lpstr>メイリオ</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2019-02-12T06:26:40Z</dcterms:created>
  <dcterms:modified xsi:type="dcterms:W3CDTF">2019-02-12T06:27:19Z</dcterms:modified>
</cp:coreProperties>
</file>