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7" removePersonalInfoOnSave="1" saveSubsetFonts="1">
  <p:sldMasterIdLst>
    <p:sldMasterId id="2147483672" r:id="rId1"/>
  </p:sldMasterIdLst>
  <p:notesMasterIdLst>
    <p:notesMasterId r:id="rId34"/>
  </p:notesMasterIdLst>
  <p:sldIdLst>
    <p:sldId id="704" r:id="rId2"/>
    <p:sldId id="705"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0" r:id="rId18"/>
    <p:sldId id="721"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576" r:id="rId32"/>
    <p:sldId id="480" r:id="rId33"/>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065" autoAdjust="0"/>
  </p:normalViewPr>
  <p:slideViewPr>
    <p:cSldViewPr snapToGrid="0">
      <p:cViewPr varScale="1">
        <p:scale>
          <a:sx n="70" d="100"/>
          <a:sy n="70" d="100"/>
        </p:scale>
        <p:origin x="43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25913;&#38761;&#35413;&#20385;&#65288;&#31354;&#28207;&#38306;&#20418;&#12487;&#12540;&#12479;&#65289;301106.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txPr>
              <a:bodyPr anchor="ctr" anchorCtr="1"/>
              <a:lstStyle/>
              <a:p>
                <a:pPr>
                  <a:defRPr sz="1200">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Sheet1!$A$6:$A$16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Sheet1!$B$6:$B$16</c:f>
              <c:numCache>
                <c:formatCode>0.0%</c:formatCode>
                <c:ptCount val="11"/>
                <c:pt idx="0">
                  <c:v>0.84599999999999997</c:v>
                </c:pt>
                <c:pt idx="1">
                  <c:v>0.877</c:v>
                </c:pt>
                <c:pt idx="2">
                  <c:v>0.92400000000000004</c:v>
                </c:pt>
                <c:pt idx="3">
                  <c:v>0.93100000000000005</c:v>
                </c:pt>
                <c:pt idx="4">
                  <c:v>0.94499999999999995</c:v>
                </c:pt>
                <c:pt idx="5">
                  <c:v>0.96499999999999997</c:v>
                </c:pt>
                <c:pt idx="6">
                  <c:v>0.97399999999999998</c:v>
                </c:pt>
                <c:pt idx="7">
                  <c:v>0.97499999999999998</c:v>
                </c:pt>
                <c:pt idx="8">
                  <c:v>0.97799999999999998</c:v>
                </c:pt>
                <c:pt idx="9">
                  <c:v>0.97799999999999998</c:v>
                </c:pt>
                <c:pt idx="10">
                  <c:v>0.98399999999999999</c:v>
                </c:pt>
              </c:numCache>
            </c:numRef>
          </c:val>
          <c:extLst xmlns:c16r2="http://schemas.microsoft.com/office/drawing/2015/06/chart">
            <c:ext xmlns:c16="http://schemas.microsoft.com/office/drawing/2014/chart" uri="{C3380CC4-5D6E-409C-BE32-E72D297353CC}">
              <c16:uniqueId val="{00000000-F236-423C-A34E-7B504F2FF83F}"/>
            </c:ext>
          </c:extLst>
        </c:ser>
        <c:dLbls>
          <c:showLegendKey val="0"/>
          <c:showVal val="0"/>
          <c:showCatName val="0"/>
          <c:showSerName val="0"/>
          <c:showPercent val="0"/>
          <c:showBubbleSize val="0"/>
        </c:dLbls>
        <c:gapWidth val="150"/>
        <c:overlap val="100"/>
        <c:axId val="443225408"/>
        <c:axId val="443230112"/>
      </c:barChart>
      <c:catAx>
        <c:axId val="443225408"/>
        <c:scaling>
          <c:orientation val="minMax"/>
        </c:scaling>
        <c:delete val="0"/>
        <c:axPos val="b"/>
        <c:numFmt formatCode="General" sourceLinked="1"/>
        <c:majorTickMark val="out"/>
        <c:minorTickMark val="none"/>
        <c:tickLblPos val="nextTo"/>
        <c:txPr>
          <a:bodyPr/>
          <a:lstStyle/>
          <a:p>
            <a:pPr>
              <a:defRPr sz="900"/>
            </a:pPr>
            <a:endParaRPr lang="ja-JP"/>
          </a:p>
        </c:txPr>
        <c:crossAx val="443230112"/>
        <c:crosses val="autoZero"/>
        <c:auto val="1"/>
        <c:lblAlgn val="ctr"/>
        <c:lblOffset val="100"/>
        <c:noMultiLvlLbl val="0"/>
      </c:catAx>
      <c:valAx>
        <c:axId val="443230112"/>
        <c:scaling>
          <c:orientation val="minMax"/>
        </c:scaling>
        <c:delete val="0"/>
        <c:axPos val="l"/>
        <c:majorGridlines/>
        <c:numFmt formatCode="0%" sourceLinked="0"/>
        <c:majorTickMark val="out"/>
        <c:minorTickMark val="none"/>
        <c:tickLblPos val="nextTo"/>
        <c:txPr>
          <a:bodyPr/>
          <a:lstStyle/>
          <a:p>
            <a:pPr>
              <a:defRPr sz="1200"/>
            </a:pPr>
            <a:endParaRPr lang="ja-JP"/>
          </a:p>
        </c:txPr>
        <c:crossAx val="44322540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南海電気鉄道</c:v>
                </c:pt>
              </c:strCache>
            </c:strRef>
          </c:tx>
          <c:spPr>
            <a:ln>
              <a:solidFill>
                <a:srgbClr val="FF0000"/>
              </a:solidFill>
              <a:prstDash val="dash"/>
            </a:ln>
          </c:spPr>
          <c:dLbls>
            <c:dLbl>
              <c:idx val="4"/>
              <c:layout>
                <c:manualLayout>
                  <c:x val="-4.612994814983179E-2"/>
                  <c:y val="-0.1350754597643369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0BC-4263-999E-78B851E20906}"/>
                </c:ext>
                <c:ext xmlns:c15="http://schemas.microsoft.com/office/drawing/2012/chart" uri="{CE6537A1-D6FC-4f65-9D91-7224C49458BB}">
                  <c15:layout/>
                </c:ext>
              </c:extLst>
            </c:dLbl>
            <c:dLbl>
              <c:idx val="5"/>
              <c:layout>
                <c:manualLayout>
                  <c:x val="-4.2940308430765239E-2"/>
                  <c:y val="-4.61832337935536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0BC-4263-999E-78B851E20906}"/>
                </c:ext>
                <c:ext xmlns:c15="http://schemas.microsoft.com/office/drawing/2012/chart" uri="{CE6537A1-D6FC-4f65-9D91-7224C49458BB}">
                  <c15:layout/>
                </c:ext>
              </c:extLst>
            </c:dLbl>
            <c:dLbl>
              <c:idx val="6"/>
              <c:layout>
                <c:manualLayout>
                  <c:x val="-4.9319568572443941E-2"/>
                  <c:y val="-9.46699025048900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0BC-4263-999E-78B851E20906}"/>
                </c:ext>
                <c:ext xmlns:c15="http://schemas.microsoft.com/office/drawing/2012/chart" uri="{CE6537A1-D6FC-4f65-9D91-7224C49458BB}">
                  <c15:layout>
                    <c:manualLayout>
                      <c:w val="6.3553312496154243E-2"/>
                      <c:h val="0.11661043825076389"/>
                    </c:manualLayout>
                  </c15:layout>
                </c:ext>
              </c:extLst>
            </c:dLbl>
            <c:dLbl>
              <c:idx val="8"/>
              <c:layout>
                <c:manualLayout>
                  <c:x val="-4.1453248031495984E-2"/>
                  <c:y val="9.47724670483291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0BC-4263-999E-78B851E20906}"/>
                </c:ext>
                <c:ext xmlns:c15="http://schemas.microsoft.com/office/drawing/2012/chart" uri="{CE6537A1-D6FC-4f65-9D91-7224C49458BB}">
                  <c15:layout/>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4333</c:v>
                </c:pt>
                <c:pt idx="1">
                  <c:v>4103</c:v>
                </c:pt>
                <c:pt idx="2">
                  <c:v>4166</c:v>
                </c:pt>
                <c:pt idx="3">
                  <c:v>4023</c:v>
                </c:pt>
                <c:pt idx="4">
                  <c:v>4278</c:v>
                </c:pt>
                <c:pt idx="5">
                  <c:v>4430</c:v>
                </c:pt>
                <c:pt idx="6">
                  <c:v>4451</c:v>
                </c:pt>
                <c:pt idx="7">
                  <c:v>5003</c:v>
                </c:pt>
                <c:pt idx="8">
                  <c:v>5316</c:v>
                </c:pt>
              </c:numCache>
            </c:numRef>
          </c:val>
          <c:smooth val="0"/>
          <c:extLst xmlns:c16r2="http://schemas.microsoft.com/office/drawing/2015/06/chart">
            <c:ext xmlns:c16="http://schemas.microsoft.com/office/drawing/2014/chart" uri="{C3380CC4-5D6E-409C-BE32-E72D297353CC}">
              <c16:uniqueId val="{00000004-70BC-4263-999E-78B851E20906}"/>
            </c:ext>
          </c:extLst>
        </c:ser>
        <c:ser>
          <c:idx val="1"/>
          <c:order val="1"/>
          <c:tx>
            <c:strRef>
              <c:f>Sheet1!$C$1</c:f>
              <c:strCache>
                <c:ptCount val="1"/>
                <c:pt idx="0">
                  <c:v>JR西日本</c:v>
                </c:pt>
              </c:strCache>
            </c:strRef>
          </c:tx>
          <c:spPr>
            <a:ln w="44450">
              <a:solidFill>
                <a:schemeClr val="tx1"/>
              </a:solidFill>
            </a:ln>
          </c:spPr>
          <c:dLbls>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2633</c:v>
                </c:pt>
                <c:pt idx="1">
                  <c:v>2522</c:v>
                </c:pt>
                <c:pt idx="2">
                  <c:v>2460</c:v>
                </c:pt>
                <c:pt idx="3">
                  <c:v>2392</c:v>
                </c:pt>
                <c:pt idx="4">
                  <c:v>2623</c:v>
                </c:pt>
                <c:pt idx="5">
                  <c:v>2663</c:v>
                </c:pt>
                <c:pt idx="6">
                  <c:v>2753</c:v>
                </c:pt>
                <c:pt idx="7">
                  <c:v>2988</c:v>
                </c:pt>
                <c:pt idx="8">
                  <c:v>3112</c:v>
                </c:pt>
              </c:numCache>
            </c:numRef>
          </c:val>
          <c:smooth val="0"/>
          <c:extLst xmlns:c16r2="http://schemas.microsoft.com/office/drawing/2015/06/chart">
            <c:ext xmlns:c16="http://schemas.microsoft.com/office/drawing/2014/chart" uri="{C3380CC4-5D6E-409C-BE32-E72D297353CC}">
              <c16:uniqueId val="{00000005-70BC-4263-999E-78B851E20906}"/>
            </c:ext>
          </c:extLst>
        </c:ser>
        <c:dLbls>
          <c:dLblPos val="t"/>
          <c:showLegendKey val="0"/>
          <c:showVal val="1"/>
          <c:showCatName val="0"/>
          <c:showSerName val="0"/>
          <c:showPercent val="0"/>
          <c:showBubbleSize val="0"/>
        </c:dLbls>
        <c:marker val="1"/>
        <c:smooth val="0"/>
        <c:axId val="443225016"/>
        <c:axId val="443226976"/>
      </c:lineChart>
      <c:catAx>
        <c:axId val="443225016"/>
        <c:scaling>
          <c:orientation val="minMax"/>
        </c:scaling>
        <c:delete val="0"/>
        <c:axPos val="b"/>
        <c:numFmt formatCode="General" sourceLinked="1"/>
        <c:majorTickMark val="out"/>
        <c:minorTickMark val="none"/>
        <c:tickLblPos val="nextTo"/>
        <c:txPr>
          <a:bodyPr/>
          <a:lstStyle/>
          <a:p>
            <a:pPr>
              <a:defRPr sz="1400"/>
            </a:pPr>
            <a:endParaRPr lang="ja-JP"/>
          </a:p>
        </c:txPr>
        <c:crossAx val="443226976"/>
        <c:crosses val="autoZero"/>
        <c:auto val="1"/>
        <c:lblAlgn val="ctr"/>
        <c:lblOffset val="100"/>
        <c:noMultiLvlLbl val="0"/>
      </c:catAx>
      <c:valAx>
        <c:axId val="443226976"/>
        <c:scaling>
          <c:orientation val="minMax"/>
          <c:min val="2000"/>
        </c:scaling>
        <c:delete val="0"/>
        <c:axPos val="l"/>
        <c:majorGridlines/>
        <c:numFmt formatCode="General" sourceLinked="1"/>
        <c:majorTickMark val="out"/>
        <c:minorTickMark val="none"/>
        <c:tickLblPos val="nextTo"/>
        <c:txPr>
          <a:bodyPr/>
          <a:lstStyle/>
          <a:p>
            <a:pPr>
              <a:defRPr sz="1400"/>
            </a:pPr>
            <a:endParaRPr lang="ja-JP"/>
          </a:p>
        </c:txPr>
        <c:crossAx val="443225016"/>
        <c:crosses val="autoZero"/>
        <c:crossBetween val="between"/>
      </c:valAx>
    </c:plotArea>
    <c:legend>
      <c:legendPos val="r"/>
      <c:layout/>
      <c:overlay val="0"/>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72430275483859E-2"/>
          <c:y val="9.7158950617283954E-2"/>
          <c:w val="0.82641828308046861"/>
          <c:h val="0.66450771604938275"/>
        </c:manualLayout>
      </c:layout>
      <c:barChart>
        <c:barDir val="col"/>
        <c:grouping val="clustered"/>
        <c:varyColors val="0"/>
        <c:ser>
          <c:idx val="0"/>
          <c:order val="0"/>
          <c:tx>
            <c:strRef>
              <c:f>データ!$B$16</c:f>
              <c:strCache>
                <c:ptCount val="1"/>
                <c:pt idx="0">
                  <c:v>関空・LCC便数</c:v>
                </c:pt>
              </c:strCache>
            </c:strRef>
          </c:tx>
          <c:spPr>
            <a:solidFill>
              <a:srgbClr val="FF0000"/>
            </a:solidFill>
            <a:ln>
              <a:solidFill>
                <a:srgbClr val="FF0000"/>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データ!$B$17:$B$27</c:f>
              <c:numCache>
                <c:formatCode>General</c:formatCode>
                <c:ptCount val="11"/>
                <c:pt idx="0">
                  <c:v>12</c:v>
                </c:pt>
                <c:pt idx="1">
                  <c:v>17</c:v>
                </c:pt>
                <c:pt idx="2">
                  <c:v>42</c:v>
                </c:pt>
                <c:pt idx="3">
                  <c:v>43</c:v>
                </c:pt>
                <c:pt idx="4">
                  <c:v>104</c:v>
                </c:pt>
                <c:pt idx="5">
                  <c:v>119</c:v>
                </c:pt>
                <c:pt idx="6">
                  <c:v>170</c:v>
                </c:pt>
                <c:pt idx="7">
                  <c:v>308</c:v>
                </c:pt>
                <c:pt idx="8">
                  <c:v>365</c:v>
                </c:pt>
                <c:pt idx="9">
                  <c:v>431</c:v>
                </c:pt>
                <c:pt idx="10">
                  <c:v>472</c:v>
                </c:pt>
              </c:numCache>
            </c:numRef>
          </c:val>
          <c:extLst xmlns:c16r2="http://schemas.microsoft.com/office/drawing/2015/06/chart">
            <c:ext xmlns:c16="http://schemas.microsoft.com/office/drawing/2014/chart" uri="{C3380CC4-5D6E-409C-BE32-E72D297353CC}">
              <c16:uniqueId val="{00000000-389F-4F40-B13A-6A531073519C}"/>
            </c:ext>
          </c:extLst>
        </c:ser>
        <c:ser>
          <c:idx val="2"/>
          <c:order val="1"/>
          <c:tx>
            <c:strRef>
              <c:f>データ!$H$16</c:f>
              <c:strCache>
                <c:ptCount val="1"/>
                <c:pt idx="0">
                  <c:v>成田+羽田・LCC便数</c:v>
                </c:pt>
              </c:strCache>
            </c:strRef>
          </c:tx>
          <c:spPr>
            <a:solidFill>
              <a:schemeClr val="accent2">
                <a:lumMod val="60000"/>
                <a:lumOff val="40000"/>
              </a:schemeClr>
            </a:solidFill>
            <a:ln>
              <a:solidFill>
                <a:schemeClr val="accent2">
                  <a:lumMod val="60000"/>
                  <a:lumOff val="40000"/>
                </a:schemeClr>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データ!$H$17:$H$27</c:f>
              <c:numCache>
                <c:formatCode>0_ </c:formatCode>
                <c:ptCount val="11"/>
                <c:pt idx="0">
                  <c:v>0</c:v>
                </c:pt>
                <c:pt idx="1">
                  <c:v>14</c:v>
                </c:pt>
                <c:pt idx="2">
                  <c:v>14</c:v>
                </c:pt>
                <c:pt idx="3">
                  <c:v>31</c:v>
                </c:pt>
                <c:pt idx="4">
                  <c:v>38</c:v>
                </c:pt>
                <c:pt idx="5">
                  <c:v>40</c:v>
                </c:pt>
                <c:pt idx="6">
                  <c:v>96</c:v>
                </c:pt>
                <c:pt idx="7">
                  <c:v>148</c:v>
                </c:pt>
                <c:pt idx="8">
                  <c:v>222.5</c:v>
                </c:pt>
                <c:pt idx="9">
                  <c:v>333</c:v>
                </c:pt>
                <c:pt idx="10">
                  <c:v>397.5</c:v>
                </c:pt>
              </c:numCache>
            </c:numRef>
          </c:val>
          <c:extLst xmlns:c16r2="http://schemas.microsoft.com/office/drawing/2015/06/chart">
            <c:ext xmlns:c16="http://schemas.microsoft.com/office/drawing/2014/chart" uri="{C3380CC4-5D6E-409C-BE32-E72D297353CC}">
              <c16:uniqueId val="{00000001-389F-4F40-B13A-6A531073519C}"/>
            </c:ext>
          </c:extLst>
        </c:ser>
        <c:dLbls>
          <c:showLegendKey val="0"/>
          <c:showVal val="0"/>
          <c:showCatName val="0"/>
          <c:showSerName val="0"/>
          <c:showPercent val="0"/>
          <c:showBubbleSize val="0"/>
        </c:dLbls>
        <c:gapWidth val="150"/>
        <c:axId val="326088128"/>
        <c:axId val="326080680"/>
      </c:barChart>
      <c:lineChart>
        <c:grouping val="standard"/>
        <c:varyColors val="0"/>
        <c:ser>
          <c:idx val="1"/>
          <c:order val="2"/>
          <c:tx>
            <c:strRef>
              <c:f>データ!$L$16</c:f>
              <c:strCache>
                <c:ptCount val="1"/>
                <c:pt idx="0">
                  <c:v>関空・LCC割合</c:v>
                </c:pt>
              </c:strCache>
            </c:strRef>
          </c:tx>
          <c:spPr>
            <a:ln>
              <a:solidFill>
                <a:srgbClr val="FF0000"/>
              </a:solidFill>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データ!$L$17:$L$27</c:f>
              <c:numCache>
                <c:formatCode>0%</c:formatCode>
                <c:ptCount val="11"/>
                <c:pt idx="0">
                  <c:v>0.02</c:v>
                </c:pt>
                <c:pt idx="1">
                  <c:v>0.03</c:v>
                </c:pt>
                <c:pt idx="2">
                  <c:v>7.0000000000000007E-2</c:v>
                </c:pt>
                <c:pt idx="3">
                  <c:v>7.0000000000000007E-2</c:v>
                </c:pt>
                <c:pt idx="4">
                  <c:v>0.15</c:v>
                </c:pt>
                <c:pt idx="5">
                  <c:v>0.17</c:v>
                </c:pt>
                <c:pt idx="6">
                  <c:v>0.22</c:v>
                </c:pt>
                <c:pt idx="7">
                  <c:v>0.3</c:v>
                </c:pt>
                <c:pt idx="8">
                  <c:v>0.33</c:v>
                </c:pt>
                <c:pt idx="9">
                  <c:v>0.37</c:v>
                </c:pt>
                <c:pt idx="10">
                  <c:v>0.39</c:v>
                </c:pt>
              </c:numCache>
            </c:numRef>
          </c:val>
          <c:smooth val="0"/>
          <c:extLst xmlns:c16r2="http://schemas.microsoft.com/office/drawing/2015/06/chart">
            <c:ext xmlns:c16="http://schemas.microsoft.com/office/drawing/2014/chart" uri="{C3380CC4-5D6E-409C-BE32-E72D297353CC}">
              <c16:uniqueId val="{00000002-389F-4F40-B13A-6A531073519C}"/>
            </c:ext>
          </c:extLst>
        </c:ser>
        <c:ser>
          <c:idx val="3"/>
          <c:order val="3"/>
          <c:tx>
            <c:strRef>
              <c:f>データ!$N$16</c:f>
              <c:strCache>
                <c:ptCount val="1"/>
                <c:pt idx="0">
                  <c:v>成田+羽田・LCC割合</c:v>
                </c:pt>
              </c:strCache>
            </c:strRef>
          </c:tx>
          <c:spPr>
            <a:ln>
              <a:solidFill>
                <a:srgbClr val="0070C0"/>
              </a:solidFill>
              <a:prstDash val="sysDash"/>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データ!$O$17:$O$27</c:f>
              <c:numCache>
                <c:formatCode>0%</c:formatCode>
                <c:ptCount val="11"/>
                <c:pt idx="0">
                  <c:v>0</c:v>
                </c:pt>
                <c:pt idx="1">
                  <c:v>9.675190048375951E-3</c:v>
                </c:pt>
                <c:pt idx="2">
                  <c:v>9.5956134338588076E-3</c:v>
                </c:pt>
                <c:pt idx="3">
                  <c:v>1.7775229357798166E-2</c:v>
                </c:pt>
                <c:pt idx="4">
                  <c:v>2.1615472127417521E-2</c:v>
                </c:pt>
                <c:pt idx="5">
                  <c:v>2.2259321090706732E-2</c:v>
                </c:pt>
                <c:pt idx="6">
                  <c:v>4.8289738430583498E-2</c:v>
                </c:pt>
                <c:pt idx="7">
                  <c:v>7.2584600294261892E-2</c:v>
                </c:pt>
                <c:pt idx="8">
                  <c:v>9.8844957796534877E-2</c:v>
                </c:pt>
                <c:pt idx="9">
                  <c:v>0.140625</c:v>
                </c:pt>
                <c:pt idx="10">
                  <c:v>0.16247700797057021</c:v>
                </c:pt>
              </c:numCache>
            </c:numRef>
          </c:val>
          <c:smooth val="0"/>
          <c:extLst xmlns:c16r2="http://schemas.microsoft.com/office/drawing/2015/06/chart">
            <c:ext xmlns:c16="http://schemas.microsoft.com/office/drawing/2014/chart" uri="{C3380CC4-5D6E-409C-BE32-E72D297353CC}">
              <c16:uniqueId val="{00000003-389F-4F40-B13A-6A531073519C}"/>
            </c:ext>
          </c:extLst>
        </c:ser>
        <c:dLbls>
          <c:showLegendKey val="0"/>
          <c:showVal val="0"/>
          <c:showCatName val="0"/>
          <c:showSerName val="0"/>
          <c:showPercent val="0"/>
          <c:showBubbleSize val="0"/>
        </c:dLbls>
        <c:marker val="1"/>
        <c:smooth val="0"/>
        <c:axId val="324595320"/>
        <c:axId val="324593360"/>
      </c:lineChart>
      <c:catAx>
        <c:axId val="326088128"/>
        <c:scaling>
          <c:orientation val="minMax"/>
        </c:scaling>
        <c:delete val="0"/>
        <c:axPos val="b"/>
        <c:numFmt formatCode="General" sourceLinked="0"/>
        <c:majorTickMark val="out"/>
        <c:minorTickMark val="none"/>
        <c:tickLblPos val="nextTo"/>
        <c:txPr>
          <a:bodyPr/>
          <a:lstStyle/>
          <a:p>
            <a:pPr>
              <a:defRPr sz="900"/>
            </a:pPr>
            <a:endParaRPr lang="ja-JP"/>
          </a:p>
        </c:txPr>
        <c:crossAx val="326080680"/>
        <c:crosses val="autoZero"/>
        <c:auto val="1"/>
        <c:lblAlgn val="ctr"/>
        <c:lblOffset val="100"/>
        <c:noMultiLvlLbl val="0"/>
      </c:catAx>
      <c:valAx>
        <c:axId val="326080680"/>
        <c:scaling>
          <c:orientation val="minMax"/>
        </c:scaling>
        <c:delete val="0"/>
        <c:axPos val="l"/>
        <c:majorGridlines/>
        <c:numFmt formatCode="General" sourceLinked="1"/>
        <c:majorTickMark val="out"/>
        <c:minorTickMark val="none"/>
        <c:tickLblPos val="nextTo"/>
        <c:crossAx val="326088128"/>
        <c:crosses val="autoZero"/>
        <c:crossBetween val="between"/>
      </c:valAx>
      <c:valAx>
        <c:axId val="324593360"/>
        <c:scaling>
          <c:orientation val="minMax"/>
        </c:scaling>
        <c:delete val="0"/>
        <c:axPos val="r"/>
        <c:numFmt formatCode="0%" sourceLinked="1"/>
        <c:majorTickMark val="out"/>
        <c:minorTickMark val="none"/>
        <c:tickLblPos val="nextTo"/>
        <c:crossAx val="324595320"/>
        <c:crosses val="max"/>
        <c:crossBetween val="between"/>
        <c:majorUnit val="0.1"/>
      </c:valAx>
      <c:catAx>
        <c:axId val="324595320"/>
        <c:scaling>
          <c:orientation val="minMax"/>
        </c:scaling>
        <c:delete val="1"/>
        <c:axPos val="b"/>
        <c:numFmt formatCode="General" sourceLinked="1"/>
        <c:majorTickMark val="out"/>
        <c:minorTickMark val="none"/>
        <c:tickLblPos val="nextTo"/>
        <c:crossAx val="324593360"/>
        <c:crosses val="autoZero"/>
        <c:auto val="1"/>
        <c:lblAlgn val="ctr"/>
        <c:lblOffset val="100"/>
        <c:noMultiLvlLbl val="0"/>
      </c:catAx>
    </c:plotArea>
    <c:legend>
      <c:legendPos val="b"/>
      <c:layout>
        <c:manualLayout>
          <c:xMode val="edge"/>
          <c:yMode val="edge"/>
          <c:x val="0"/>
          <c:y val="0.85326635802469131"/>
          <c:w val="0.99926850607088746"/>
          <c:h val="9.1856982777673221E-2"/>
        </c:manualLayout>
      </c:layout>
      <c:overlay val="0"/>
      <c:txPr>
        <a:bodyPr/>
        <a:lstStyle/>
        <a:p>
          <a:pPr>
            <a:defRPr sz="800"/>
          </a:pPr>
          <a:endParaRPr lang="ja-JP"/>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4101110289391E-2"/>
          <c:y val="0.11594228395061729"/>
          <c:w val="0.80621517094017092"/>
          <c:h val="0.74575771604938268"/>
        </c:manualLayout>
      </c:layout>
      <c:barChart>
        <c:barDir val="col"/>
        <c:grouping val="clustered"/>
        <c:varyColors val="0"/>
        <c:ser>
          <c:idx val="0"/>
          <c:order val="0"/>
          <c:tx>
            <c:strRef>
              <c:f>データ!$N$34</c:f>
              <c:strCache>
                <c:ptCount val="1"/>
                <c:pt idx="0">
                  <c:v>関空</c:v>
                </c:pt>
              </c:strCache>
            </c:strRef>
          </c:tx>
          <c:spPr>
            <a:solidFill>
              <a:srgbClr val="FF0000"/>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データ!$N$35:$N$45</c:f>
              <c:numCache>
                <c:formatCode>General</c:formatCode>
                <c:ptCount val="11"/>
                <c:pt idx="0">
                  <c:v>59</c:v>
                </c:pt>
                <c:pt idx="1">
                  <c:v>53</c:v>
                </c:pt>
                <c:pt idx="2">
                  <c:v>55</c:v>
                </c:pt>
                <c:pt idx="3">
                  <c:v>58</c:v>
                </c:pt>
                <c:pt idx="4">
                  <c:v>54</c:v>
                </c:pt>
                <c:pt idx="5">
                  <c:v>56</c:v>
                </c:pt>
                <c:pt idx="6">
                  <c:v>54</c:v>
                </c:pt>
                <c:pt idx="7">
                  <c:v>74</c:v>
                </c:pt>
                <c:pt idx="8">
                  <c:v>69</c:v>
                </c:pt>
                <c:pt idx="9">
                  <c:v>66</c:v>
                </c:pt>
                <c:pt idx="10">
                  <c:v>68</c:v>
                </c:pt>
              </c:numCache>
            </c:numRef>
          </c:val>
          <c:extLst xmlns:c16r2="http://schemas.microsoft.com/office/drawing/2015/06/chart">
            <c:ext xmlns:c16="http://schemas.microsoft.com/office/drawing/2014/chart" uri="{C3380CC4-5D6E-409C-BE32-E72D297353CC}">
              <c16:uniqueId val="{00000000-0FBA-4864-A6B6-946005ED8978}"/>
            </c:ext>
          </c:extLst>
        </c:ser>
        <c:ser>
          <c:idx val="1"/>
          <c:order val="1"/>
          <c:tx>
            <c:strRef>
              <c:f>データ!$O$34</c:f>
              <c:strCache>
                <c:ptCount val="1"/>
                <c:pt idx="0">
                  <c:v>成田</c:v>
                </c:pt>
              </c:strCache>
            </c:strRef>
          </c:tx>
          <c:spPr>
            <a:solidFill>
              <a:schemeClr val="accent2">
                <a:lumMod val="60000"/>
                <a:lumOff val="40000"/>
              </a:schemeClr>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データ!$O$35:$O$45</c:f>
              <c:numCache>
                <c:formatCode>General</c:formatCode>
                <c:ptCount val="11"/>
                <c:pt idx="0">
                  <c:v>82</c:v>
                </c:pt>
                <c:pt idx="1">
                  <c:v>96</c:v>
                </c:pt>
                <c:pt idx="2">
                  <c:v>101</c:v>
                </c:pt>
                <c:pt idx="3">
                  <c:v>96</c:v>
                </c:pt>
                <c:pt idx="4">
                  <c:v>91</c:v>
                </c:pt>
                <c:pt idx="5">
                  <c:v>98</c:v>
                </c:pt>
                <c:pt idx="6">
                  <c:v>100</c:v>
                </c:pt>
                <c:pt idx="7">
                  <c:v>100</c:v>
                </c:pt>
                <c:pt idx="8">
                  <c:v>107</c:v>
                </c:pt>
                <c:pt idx="9">
                  <c:v>108</c:v>
                </c:pt>
                <c:pt idx="10">
                  <c:v>115</c:v>
                </c:pt>
              </c:numCache>
            </c:numRef>
          </c:val>
          <c:extLst xmlns:c16r2="http://schemas.microsoft.com/office/drawing/2015/06/chart">
            <c:ext xmlns:c16="http://schemas.microsoft.com/office/drawing/2014/chart" uri="{C3380CC4-5D6E-409C-BE32-E72D297353CC}">
              <c16:uniqueId val="{00000001-0FBA-4864-A6B6-946005ED8978}"/>
            </c:ext>
          </c:extLst>
        </c:ser>
        <c:ser>
          <c:idx val="2"/>
          <c:order val="2"/>
          <c:tx>
            <c:v>羽田</c:v>
          </c:tx>
          <c:spPr>
            <a:solidFill>
              <a:schemeClr val="accent1"/>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データ!$P$35:$P$45</c:f>
              <c:numCache>
                <c:formatCode>General</c:formatCode>
                <c:ptCount val="11"/>
                <c:pt idx="0">
                  <c:v>3</c:v>
                </c:pt>
                <c:pt idx="1">
                  <c:v>4</c:v>
                </c:pt>
                <c:pt idx="2">
                  <c:v>4</c:v>
                </c:pt>
                <c:pt idx="3">
                  <c:v>19</c:v>
                </c:pt>
                <c:pt idx="4">
                  <c:v>17</c:v>
                </c:pt>
                <c:pt idx="5">
                  <c:v>17</c:v>
                </c:pt>
                <c:pt idx="6">
                  <c:v>26</c:v>
                </c:pt>
                <c:pt idx="7">
                  <c:v>26</c:v>
                </c:pt>
                <c:pt idx="8">
                  <c:v>29</c:v>
                </c:pt>
                <c:pt idx="9">
                  <c:v>34</c:v>
                </c:pt>
                <c:pt idx="10">
                  <c:v>32</c:v>
                </c:pt>
              </c:numCache>
            </c:numRef>
          </c:val>
          <c:extLst xmlns:c16r2="http://schemas.microsoft.com/office/drawing/2015/06/chart">
            <c:ext xmlns:c16="http://schemas.microsoft.com/office/drawing/2014/chart" uri="{C3380CC4-5D6E-409C-BE32-E72D297353CC}">
              <c16:uniqueId val="{00000002-0FBA-4864-A6B6-946005ED8978}"/>
            </c:ext>
          </c:extLst>
        </c:ser>
        <c:dLbls>
          <c:showLegendKey val="0"/>
          <c:showVal val="0"/>
          <c:showCatName val="0"/>
          <c:showSerName val="0"/>
          <c:showPercent val="0"/>
          <c:showBubbleSize val="0"/>
        </c:dLbls>
        <c:gapWidth val="150"/>
        <c:axId val="324589832"/>
        <c:axId val="282577616"/>
      </c:barChart>
      <c:catAx>
        <c:axId val="324589832"/>
        <c:scaling>
          <c:orientation val="minMax"/>
        </c:scaling>
        <c:delete val="0"/>
        <c:axPos val="b"/>
        <c:numFmt formatCode="General" sourceLinked="0"/>
        <c:majorTickMark val="out"/>
        <c:minorTickMark val="none"/>
        <c:tickLblPos val="nextTo"/>
        <c:txPr>
          <a:bodyPr/>
          <a:lstStyle/>
          <a:p>
            <a:pPr>
              <a:defRPr sz="870"/>
            </a:pPr>
            <a:endParaRPr lang="ja-JP"/>
          </a:p>
        </c:txPr>
        <c:crossAx val="282577616"/>
        <c:crosses val="autoZero"/>
        <c:auto val="1"/>
        <c:lblAlgn val="ctr"/>
        <c:lblOffset val="100"/>
        <c:noMultiLvlLbl val="0"/>
      </c:catAx>
      <c:valAx>
        <c:axId val="282577616"/>
        <c:scaling>
          <c:orientation val="minMax"/>
        </c:scaling>
        <c:delete val="0"/>
        <c:axPos val="l"/>
        <c:majorGridlines/>
        <c:title>
          <c:tx>
            <c:rich>
              <a:bodyPr rot="0" vert="horz"/>
              <a:lstStyle/>
              <a:p>
                <a:pPr>
                  <a:defRPr b="0"/>
                </a:pPr>
                <a:r>
                  <a:rPr lang="en-US" altLang="ja-JP" b="0"/>
                  <a:t>(</a:t>
                </a:r>
                <a:r>
                  <a:rPr lang="ja-JP" altLang="en-US" b="0"/>
                  <a:t>都市</a:t>
                </a:r>
                <a:r>
                  <a:rPr lang="en-US" altLang="ja-JP" b="0"/>
                  <a:t>)</a:t>
                </a:r>
                <a:endParaRPr lang="ja-JP" altLang="en-US" b="0"/>
              </a:p>
            </c:rich>
          </c:tx>
          <c:layout>
            <c:manualLayout>
              <c:xMode val="edge"/>
              <c:yMode val="edge"/>
              <c:x val="3.2954059829059822E-2"/>
              <c:y val="3.4070679012345687E-2"/>
            </c:manualLayout>
          </c:layout>
          <c:overlay val="0"/>
        </c:title>
        <c:numFmt formatCode="General" sourceLinked="1"/>
        <c:majorTickMark val="out"/>
        <c:minorTickMark val="none"/>
        <c:tickLblPos val="nextTo"/>
        <c:crossAx val="324589832"/>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300" b="0" dirty="0" smtClean="0">
                <a:solidFill>
                  <a:schemeClr val="tx1"/>
                </a:solidFill>
              </a:rPr>
              <a:t>訪日</a:t>
            </a:r>
            <a:r>
              <a:rPr lang="ja-JP" altLang="en-US" sz="1300" b="0" dirty="0" smtClean="0"/>
              <a:t>外国</a:t>
            </a:r>
            <a:r>
              <a:rPr lang="ja-JP" altLang="en-US" sz="1300" b="0" dirty="0"/>
              <a:t>人数</a:t>
            </a:r>
          </a:p>
        </c:rich>
      </c:tx>
      <c:layout>
        <c:manualLayout>
          <c:xMode val="edge"/>
          <c:yMode val="edge"/>
          <c:x val="0.38602564102564102"/>
          <c:y val="1.1759259259259259E-2"/>
        </c:manualLayout>
      </c:layout>
      <c:overlay val="0"/>
    </c:title>
    <c:autoTitleDeleted val="0"/>
    <c:plotArea>
      <c:layout>
        <c:manualLayout>
          <c:layoutTarget val="inner"/>
          <c:xMode val="edge"/>
          <c:yMode val="edge"/>
          <c:x val="8.901618547681539E-2"/>
          <c:y val="0.11251172839506172"/>
          <c:w val="0.84243675213675229"/>
          <c:h val="0.70885401234567902"/>
        </c:manualLayout>
      </c:layout>
      <c:lineChart>
        <c:grouping val="standard"/>
        <c:varyColors val="0"/>
        <c:ser>
          <c:idx val="24"/>
          <c:order val="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0-2776-46BD-9927-E452D638E719}"/>
            </c:ext>
          </c:extLst>
        </c:ser>
        <c:ser>
          <c:idx val="25"/>
          <c:order val="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1-2776-46BD-9927-E452D638E719}"/>
            </c:ext>
          </c:extLst>
        </c:ser>
        <c:ser>
          <c:idx val="26"/>
          <c:order val="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2-2776-46BD-9927-E452D638E719}"/>
            </c:ext>
          </c:extLst>
        </c:ser>
        <c:ser>
          <c:idx val="27"/>
          <c:order val="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3-2776-46BD-9927-E452D638E719}"/>
            </c:ext>
          </c:extLst>
        </c:ser>
        <c:ser>
          <c:idx val="28"/>
          <c:order val="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4-2776-46BD-9927-E452D638E719}"/>
            </c:ext>
          </c:extLst>
        </c:ser>
        <c:ser>
          <c:idx val="29"/>
          <c:order val="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5-2776-46BD-9927-E452D638E719}"/>
            </c:ext>
          </c:extLst>
        </c:ser>
        <c:ser>
          <c:idx val="30"/>
          <c:order val="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6-2776-46BD-9927-E452D638E719}"/>
            </c:ext>
          </c:extLst>
        </c:ser>
        <c:ser>
          <c:idx val="31"/>
          <c:order val="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7-2776-46BD-9927-E452D638E719}"/>
            </c:ext>
          </c:extLst>
        </c:ser>
        <c:ser>
          <c:idx val="32"/>
          <c:order val="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8-2776-46BD-9927-E452D638E719}"/>
            </c:ext>
          </c:extLst>
        </c:ser>
        <c:ser>
          <c:idx val="33"/>
          <c:order val="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9-2776-46BD-9927-E452D638E719}"/>
            </c:ext>
          </c:extLst>
        </c:ser>
        <c:ser>
          <c:idx val="34"/>
          <c:order val="1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A-2776-46BD-9927-E452D638E719}"/>
            </c:ext>
          </c:extLst>
        </c:ser>
        <c:ser>
          <c:idx val="35"/>
          <c:order val="1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B-2776-46BD-9927-E452D638E719}"/>
            </c:ext>
          </c:extLst>
        </c:ser>
        <c:ser>
          <c:idx val="36"/>
          <c:order val="1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C-2776-46BD-9927-E452D638E719}"/>
            </c:ext>
          </c:extLst>
        </c:ser>
        <c:ser>
          <c:idx val="37"/>
          <c:order val="1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D-2776-46BD-9927-E452D638E719}"/>
            </c:ext>
          </c:extLst>
        </c:ser>
        <c:ser>
          <c:idx val="38"/>
          <c:order val="1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E-2776-46BD-9927-E452D638E719}"/>
            </c:ext>
          </c:extLst>
        </c:ser>
        <c:ser>
          <c:idx val="39"/>
          <c:order val="1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F-2776-46BD-9927-E452D638E719}"/>
            </c:ext>
          </c:extLst>
        </c:ser>
        <c:ser>
          <c:idx val="40"/>
          <c:order val="1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0-2776-46BD-9927-E452D638E719}"/>
            </c:ext>
          </c:extLst>
        </c:ser>
        <c:ser>
          <c:idx val="41"/>
          <c:order val="1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1-2776-46BD-9927-E452D638E719}"/>
            </c:ext>
          </c:extLst>
        </c:ser>
        <c:ser>
          <c:idx val="42"/>
          <c:order val="18"/>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2-2776-46BD-9927-E452D638E719}"/>
            </c:ext>
          </c:extLst>
        </c:ser>
        <c:ser>
          <c:idx val="43"/>
          <c:order val="19"/>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3-2776-46BD-9927-E452D638E719}"/>
            </c:ext>
          </c:extLst>
        </c:ser>
        <c:ser>
          <c:idx val="44"/>
          <c:order val="20"/>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4-2776-46BD-9927-E452D638E719}"/>
            </c:ext>
          </c:extLst>
        </c:ser>
        <c:ser>
          <c:idx val="45"/>
          <c:order val="21"/>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5-2776-46BD-9927-E452D638E719}"/>
            </c:ext>
          </c:extLst>
        </c:ser>
        <c:ser>
          <c:idx val="46"/>
          <c:order val="22"/>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6-2776-46BD-9927-E452D638E719}"/>
            </c:ext>
          </c:extLst>
        </c:ser>
        <c:ser>
          <c:idx val="47"/>
          <c:order val="23"/>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7-2776-46BD-9927-E452D638E719}"/>
            </c:ext>
          </c:extLst>
        </c:ser>
        <c:ser>
          <c:idx val="12"/>
          <c:order val="24"/>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8-2776-46BD-9927-E452D638E719}"/>
            </c:ext>
          </c:extLst>
        </c:ser>
        <c:ser>
          <c:idx val="13"/>
          <c:order val="25"/>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9-2776-46BD-9927-E452D638E719}"/>
            </c:ext>
          </c:extLst>
        </c:ser>
        <c:ser>
          <c:idx val="14"/>
          <c:order val="26"/>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A-2776-46BD-9927-E452D638E719}"/>
            </c:ext>
          </c:extLst>
        </c:ser>
        <c:ser>
          <c:idx val="15"/>
          <c:order val="27"/>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B-2776-46BD-9927-E452D638E719}"/>
            </c:ext>
          </c:extLst>
        </c:ser>
        <c:ser>
          <c:idx val="16"/>
          <c:order val="28"/>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C-2776-46BD-9927-E452D638E719}"/>
            </c:ext>
          </c:extLst>
        </c:ser>
        <c:ser>
          <c:idx val="17"/>
          <c:order val="29"/>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D-2776-46BD-9927-E452D638E719}"/>
            </c:ext>
          </c:extLst>
        </c:ser>
        <c:ser>
          <c:idx val="18"/>
          <c:order val="3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E-2776-46BD-9927-E452D638E719}"/>
            </c:ext>
          </c:extLst>
        </c:ser>
        <c:ser>
          <c:idx val="19"/>
          <c:order val="3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F-2776-46BD-9927-E452D638E719}"/>
            </c:ext>
          </c:extLst>
        </c:ser>
        <c:ser>
          <c:idx val="20"/>
          <c:order val="3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0-2776-46BD-9927-E452D638E719}"/>
            </c:ext>
          </c:extLst>
        </c:ser>
        <c:ser>
          <c:idx val="21"/>
          <c:order val="3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1-2776-46BD-9927-E452D638E719}"/>
            </c:ext>
          </c:extLst>
        </c:ser>
        <c:ser>
          <c:idx val="22"/>
          <c:order val="3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2-2776-46BD-9927-E452D638E719}"/>
            </c:ext>
          </c:extLst>
        </c:ser>
        <c:ser>
          <c:idx val="23"/>
          <c:order val="3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3-2776-46BD-9927-E452D638E719}"/>
            </c:ext>
          </c:extLst>
        </c:ser>
        <c:ser>
          <c:idx val="6"/>
          <c:order val="3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4-2776-46BD-9927-E452D638E719}"/>
            </c:ext>
          </c:extLst>
        </c:ser>
        <c:ser>
          <c:idx val="7"/>
          <c:order val="3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5-2776-46BD-9927-E452D638E719}"/>
            </c:ext>
          </c:extLst>
        </c:ser>
        <c:ser>
          <c:idx val="8"/>
          <c:order val="3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6-2776-46BD-9927-E452D638E719}"/>
            </c:ext>
          </c:extLst>
        </c:ser>
        <c:ser>
          <c:idx val="9"/>
          <c:order val="3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7-2776-46BD-9927-E452D638E719}"/>
            </c:ext>
          </c:extLst>
        </c:ser>
        <c:ser>
          <c:idx val="10"/>
          <c:order val="4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8-2776-46BD-9927-E452D638E719}"/>
            </c:ext>
          </c:extLst>
        </c:ser>
        <c:ser>
          <c:idx val="11"/>
          <c:order val="4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9-2776-46BD-9927-E452D638E719}"/>
            </c:ext>
          </c:extLst>
        </c:ser>
        <c:ser>
          <c:idx val="3"/>
          <c:order val="4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A-2776-46BD-9927-E452D638E719}"/>
            </c:ext>
          </c:extLst>
        </c:ser>
        <c:ser>
          <c:idx val="4"/>
          <c:order val="4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B-2776-46BD-9927-E452D638E719}"/>
            </c:ext>
          </c:extLst>
        </c:ser>
        <c:ser>
          <c:idx val="5"/>
          <c:order val="4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C-2776-46BD-9927-E452D638E719}"/>
            </c:ext>
          </c:extLst>
        </c:ser>
        <c:ser>
          <c:idx val="0"/>
          <c:order val="4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D-2776-46BD-9927-E452D638E719}"/>
            </c:ext>
          </c:extLst>
        </c:ser>
        <c:ser>
          <c:idx val="1"/>
          <c:order val="4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E-2776-46BD-9927-E452D638E719}"/>
            </c:ext>
          </c:extLst>
        </c:ser>
        <c:ser>
          <c:idx val="2"/>
          <c:order val="4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F-2776-46BD-9927-E452D638E719}"/>
            </c:ext>
          </c:extLst>
        </c:ser>
        <c:dLbls>
          <c:showLegendKey val="0"/>
          <c:showVal val="0"/>
          <c:showCatName val="0"/>
          <c:showSerName val="0"/>
          <c:showPercent val="0"/>
          <c:showBubbleSize val="0"/>
        </c:dLbls>
        <c:smooth val="0"/>
        <c:axId val="439552128"/>
        <c:axId val="439555264"/>
      </c:lineChart>
      <c:catAx>
        <c:axId val="439552128"/>
        <c:scaling>
          <c:orientation val="minMax"/>
        </c:scaling>
        <c:delete val="0"/>
        <c:axPos val="b"/>
        <c:title>
          <c:tx>
            <c:rich>
              <a:bodyPr/>
              <a:lstStyle/>
              <a:p>
                <a:pPr>
                  <a:defRPr b="0"/>
                </a:pPr>
                <a:r>
                  <a:rPr lang="en-US" altLang="ja-JP" b="0"/>
                  <a:t>(</a:t>
                </a:r>
                <a:r>
                  <a:rPr lang="ja-JP" altLang="en-US" b="0"/>
                  <a:t>年</a:t>
                </a:r>
                <a:r>
                  <a:rPr lang="en-US" altLang="ja-JP" b="0"/>
                  <a:t>)</a:t>
                </a:r>
                <a:endParaRPr lang="ja-JP" altLang="en-US" b="0"/>
              </a:p>
            </c:rich>
          </c:tx>
          <c:layout>
            <c:manualLayout>
              <c:xMode val="edge"/>
              <c:yMode val="edge"/>
              <c:x val="0.89956559829059812"/>
              <c:y val="0.88428425925925913"/>
            </c:manualLayout>
          </c:layout>
          <c:overlay val="0"/>
        </c:title>
        <c:numFmt formatCode="General" sourceLinked="1"/>
        <c:majorTickMark val="out"/>
        <c:minorTickMark val="none"/>
        <c:tickLblPos val="nextTo"/>
        <c:crossAx val="439555264"/>
        <c:crosses val="autoZero"/>
        <c:auto val="1"/>
        <c:lblAlgn val="ctr"/>
        <c:lblOffset val="100"/>
        <c:noMultiLvlLbl val="0"/>
      </c:catAx>
      <c:valAx>
        <c:axId val="439555264"/>
        <c:scaling>
          <c:orientation val="minMax"/>
        </c:scaling>
        <c:delete val="0"/>
        <c:axPos val="l"/>
        <c:majorGridlines/>
        <c:title>
          <c:tx>
            <c:rich>
              <a:bodyPr rot="0" vert="horz"/>
              <a:lstStyle/>
              <a:p>
                <a:pPr>
                  <a:defRPr b="0"/>
                </a:pPr>
                <a:r>
                  <a:rPr lang="en-US" altLang="ja-JP" b="0"/>
                  <a:t>(</a:t>
                </a:r>
                <a:r>
                  <a:rPr lang="ja-JP" altLang="en-US" b="0"/>
                  <a:t>万人</a:t>
                </a:r>
                <a:r>
                  <a:rPr lang="en-US" altLang="ja-JP" b="0"/>
                  <a:t>)</a:t>
                </a:r>
                <a:endParaRPr lang="ja-JP" altLang="en-US" b="0"/>
              </a:p>
            </c:rich>
          </c:tx>
          <c:layout>
            <c:manualLayout>
              <c:xMode val="edge"/>
              <c:yMode val="edge"/>
              <c:x val="2.1837606837606837E-2"/>
              <c:y val="1.2663888888888896E-2"/>
            </c:manualLayout>
          </c:layout>
          <c:overlay val="0"/>
        </c:title>
        <c:numFmt formatCode="General" sourceLinked="1"/>
        <c:majorTickMark val="out"/>
        <c:minorTickMark val="none"/>
        <c:tickLblPos val="nextTo"/>
        <c:crossAx val="439552128"/>
        <c:crosses val="autoZero"/>
        <c:crossBetween val="between"/>
      </c:valAx>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5507436570428"/>
          <c:y val="0.12473395061728397"/>
          <c:w val="0.77973846153846149"/>
          <c:h val="0.72900555555555557"/>
        </c:manualLayout>
      </c:layout>
      <c:barChart>
        <c:barDir val="col"/>
        <c:grouping val="clustered"/>
        <c:varyColors val="0"/>
        <c:ser>
          <c:idx val="0"/>
          <c:order val="0"/>
          <c:tx>
            <c:strRef>
              <c:f>データ!$B$2</c:f>
              <c:strCache>
                <c:ptCount val="1"/>
                <c:pt idx="0">
                  <c:v>関空</c:v>
                </c:pt>
              </c:strCache>
            </c:strRef>
          </c:tx>
          <c:spPr>
            <a:solidFill>
              <a:srgbClr val="FF0000"/>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データ!$B$3:$B$13</c:f>
              <c:numCache>
                <c:formatCode>General</c:formatCode>
                <c:ptCount val="11"/>
                <c:pt idx="0">
                  <c:v>598</c:v>
                </c:pt>
                <c:pt idx="1">
                  <c:v>599</c:v>
                </c:pt>
                <c:pt idx="2">
                  <c:v>594</c:v>
                </c:pt>
                <c:pt idx="3">
                  <c:v>581</c:v>
                </c:pt>
                <c:pt idx="4">
                  <c:v>716</c:v>
                </c:pt>
                <c:pt idx="5">
                  <c:v>695</c:v>
                </c:pt>
                <c:pt idx="6">
                  <c:v>775</c:v>
                </c:pt>
                <c:pt idx="7">
                  <c:v>1034</c:v>
                </c:pt>
                <c:pt idx="8">
                  <c:v>1109</c:v>
                </c:pt>
                <c:pt idx="9">
                  <c:v>1169</c:v>
                </c:pt>
                <c:pt idx="10">
                  <c:v>1219</c:v>
                </c:pt>
              </c:numCache>
            </c:numRef>
          </c:val>
          <c:extLst xmlns:c16r2="http://schemas.microsoft.com/office/drawing/2015/06/chart">
            <c:ext xmlns:c16="http://schemas.microsoft.com/office/drawing/2014/chart" uri="{C3380CC4-5D6E-409C-BE32-E72D297353CC}">
              <c16:uniqueId val="{00000000-C152-4BDB-B4FA-E977C0E7EECA}"/>
            </c:ext>
          </c:extLst>
        </c:ser>
        <c:ser>
          <c:idx val="1"/>
          <c:order val="1"/>
          <c:tx>
            <c:strRef>
              <c:f>データ!$C$2</c:f>
              <c:strCache>
                <c:ptCount val="1"/>
                <c:pt idx="0">
                  <c:v>成田</c:v>
                </c:pt>
              </c:strCache>
            </c:strRef>
          </c:tx>
          <c:spPr>
            <a:solidFill>
              <a:schemeClr val="accent2">
                <a:lumMod val="60000"/>
                <a:lumOff val="40000"/>
              </a:schemeClr>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データ!$C$3:$C$13</c:f>
              <c:numCache>
                <c:formatCode>General</c:formatCode>
                <c:ptCount val="11"/>
                <c:pt idx="0">
                  <c:v>1458</c:v>
                </c:pt>
                <c:pt idx="1">
                  <c:v>1432</c:v>
                </c:pt>
                <c:pt idx="2">
                  <c:v>1441</c:v>
                </c:pt>
                <c:pt idx="3">
                  <c:v>1359</c:v>
                </c:pt>
                <c:pt idx="4">
                  <c:v>1380</c:v>
                </c:pt>
                <c:pt idx="5">
                  <c:v>1419</c:v>
                </c:pt>
                <c:pt idx="6">
                  <c:v>1428</c:v>
                </c:pt>
                <c:pt idx="7">
                  <c:v>1454</c:v>
                </c:pt>
                <c:pt idx="8">
                  <c:v>1548</c:v>
                </c:pt>
                <c:pt idx="9">
                  <c:v>1610</c:v>
                </c:pt>
                <c:pt idx="10">
                  <c:v>1663</c:v>
                </c:pt>
              </c:numCache>
            </c:numRef>
          </c:val>
          <c:extLst xmlns:c16r2="http://schemas.microsoft.com/office/drawing/2015/06/chart">
            <c:ext xmlns:c16="http://schemas.microsoft.com/office/drawing/2014/chart" uri="{C3380CC4-5D6E-409C-BE32-E72D297353CC}">
              <c16:uniqueId val="{00000001-C152-4BDB-B4FA-E977C0E7EECA}"/>
            </c:ext>
          </c:extLst>
        </c:ser>
        <c:ser>
          <c:idx val="2"/>
          <c:order val="2"/>
          <c:tx>
            <c:v>羽田</c:v>
          </c:tx>
          <c:spPr>
            <a:solidFill>
              <a:schemeClr val="accent1"/>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データ!$E$3:$E$13</c:f>
              <c:numCache>
                <c:formatCode>General</c:formatCode>
                <c:ptCount val="11"/>
                <c:pt idx="0">
                  <c:v>14</c:v>
                </c:pt>
                <c:pt idx="1">
                  <c:v>15</c:v>
                </c:pt>
                <c:pt idx="2">
                  <c:v>18</c:v>
                </c:pt>
                <c:pt idx="3">
                  <c:v>385</c:v>
                </c:pt>
                <c:pt idx="4">
                  <c:v>378</c:v>
                </c:pt>
                <c:pt idx="5">
                  <c:v>378</c:v>
                </c:pt>
                <c:pt idx="6">
                  <c:v>560</c:v>
                </c:pt>
                <c:pt idx="7" formatCode="0_ ">
                  <c:v>585</c:v>
                </c:pt>
                <c:pt idx="8" formatCode="0_ ">
                  <c:v>703</c:v>
                </c:pt>
                <c:pt idx="9" formatCode="0_ ">
                  <c:v>758</c:v>
                </c:pt>
                <c:pt idx="10" formatCode="0_ ">
                  <c:v>783.5</c:v>
                </c:pt>
              </c:numCache>
            </c:numRef>
          </c:val>
          <c:extLst xmlns:c16r2="http://schemas.microsoft.com/office/drawing/2015/06/chart">
            <c:ext xmlns:c16="http://schemas.microsoft.com/office/drawing/2014/chart" uri="{C3380CC4-5D6E-409C-BE32-E72D297353CC}">
              <c16:uniqueId val="{00000002-C152-4BDB-B4FA-E977C0E7EECA}"/>
            </c:ext>
          </c:extLst>
        </c:ser>
        <c:dLbls>
          <c:showLegendKey val="0"/>
          <c:showVal val="0"/>
          <c:showCatName val="0"/>
          <c:showSerName val="0"/>
          <c:showPercent val="0"/>
          <c:showBubbleSize val="0"/>
        </c:dLbls>
        <c:gapWidth val="110"/>
        <c:axId val="439553696"/>
        <c:axId val="439553304"/>
      </c:barChart>
      <c:catAx>
        <c:axId val="439553696"/>
        <c:scaling>
          <c:orientation val="minMax"/>
        </c:scaling>
        <c:delete val="0"/>
        <c:axPos val="b"/>
        <c:numFmt formatCode="General" sourceLinked="1"/>
        <c:majorTickMark val="out"/>
        <c:minorTickMark val="none"/>
        <c:tickLblPos val="nextTo"/>
        <c:txPr>
          <a:bodyPr/>
          <a:lstStyle/>
          <a:p>
            <a:pPr>
              <a:defRPr sz="900"/>
            </a:pPr>
            <a:endParaRPr lang="ja-JP"/>
          </a:p>
        </c:txPr>
        <c:crossAx val="439553304"/>
        <c:crosses val="autoZero"/>
        <c:auto val="1"/>
        <c:lblAlgn val="ctr"/>
        <c:lblOffset val="100"/>
        <c:noMultiLvlLbl val="0"/>
      </c:catAx>
      <c:valAx>
        <c:axId val="439553304"/>
        <c:scaling>
          <c:orientation val="minMax"/>
        </c:scaling>
        <c:delete val="0"/>
        <c:axPos val="l"/>
        <c:majorGridlines/>
        <c:numFmt formatCode="General" sourceLinked="1"/>
        <c:majorTickMark val="out"/>
        <c:minorTickMark val="none"/>
        <c:tickLblPos val="nextTo"/>
        <c:crossAx val="439553696"/>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txPr>
              <a:bodyPr/>
              <a:lstStyle/>
              <a:p>
                <a:pPr>
                  <a:defRPr sz="1200">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#,##0_);[Red]\(#,##0\)</c:formatCode>
                <c:ptCount val="10"/>
                <c:pt idx="0">
                  <c:v>6817</c:v>
                </c:pt>
                <c:pt idx="1">
                  <c:v>6664</c:v>
                </c:pt>
                <c:pt idx="2">
                  <c:v>6839</c:v>
                </c:pt>
                <c:pt idx="3">
                  <c:v>6741</c:v>
                </c:pt>
                <c:pt idx="4">
                  <c:v>6971</c:v>
                </c:pt>
                <c:pt idx="5">
                  <c:v>6572</c:v>
                </c:pt>
                <c:pt idx="6">
                  <c:v>7199</c:v>
                </c:pt>
                <c:pt idx="7">
                  <c:v>16698</c:v>
                </c:pt>
                <c:pt idx="8">
                  <c:v>24417</c:v>
                </c:pt>
                <c:pt idx="9">
                  <c:v>21829</c:v>
                </c:pt>
              </c:numCache>
            </c:numRef>
          </c:val>
          <c:extLst xmlns:c16r2="http://schemas.microsoft.com/office/drawing/2015/06/chart">
            <c:ext xmlns:c16="http://schemas.microsoft.com/office/drawing/2014/chart" uri="{C3380CC4-5D6E-409C-BE32-E72D297353CC}">
              <c16:uniqueId val="{00000000-44AF-4EE2-A525-1E6CF66A9FA3}"/>
            </c:ext>
          </c:extLst>
        </c:ser>
        <c:dLbls>
          <c:showLegendKey val="0"/>
          <c:showVal val="0"/>
          <c:showCatName val="0"/>
          <c:showSerName val="0"/>
          <c:showPercent val="0"/>
          <c:showBubbleSize val="0"/>
        </c:dLbls>
        <c:gapWidth val="150"/>
        <c:overlap val="100"/>
        <c:axId val="445107904"/>
        <c:axId val="445103984"/>
      </c:barChart>
      <c:catAx>
        <c:axId val="445107904"/>
        <c:scaling>
          <c:orientation val="minMax"/>
        </c:scaling>
        <c:delete val="0"/>
        <c:axPos val="b"/>
        <c:numFmt formatCode="General" sourceLinked="1"/>
        <c:majorTickMark val="out"/>
        <c:minorTickMark val="none"/>
        <c:tickLblPos val="nextTo"/>
        <c:txPr>
          <a:bodyPr/>
          <a:lstStyle/>
          <a:p>
            <a:pPr>
              <a:defRPr sz="1200"/>
            </a:pPr>
            <a:endParaRPr lang="ja-JP"/>
          </a:p>
        </c:txPr>
        <c:crossAx val="445103984"/>
        <c:crosses val="autoZero"/>
        <c:auto val="1"/>
        <c:lblAlgn val="ctr"/>
        <c:lblOffset val="100"/>
        <c:noMultiLvlLbl val="0"/>
      </c:catAx>
      <c:valAx>
        <c:axId val="445103984"/>
        <c:scaling>
          <c:orientation val="minMax"/>
          <c:max val="30000"/>
          <c:min val="0"/>
        </c:scaling>
        <c:delete val="0"/>
        <c:axPos val="l"/>
        <c:majorGridlines/>
        <c:numFmt formatCode="General" sourceLinked="0"/>
        <c:majorTickMark val="out"/>
        <c:minorTickMark val="none"/>
        <c:tickLblPos val="nextTo"/>
        <c:txPr>
          <a:bodyPr/>
          <a:lstStyle/>
          <a:p>
            <a:pPr>
              <a:defRPr sz="1050"/>
            </a:pPr>
            <a:endParaRPr lang="ja-JP"/>
          </a:p>
        </c:txPr>
        <c:crossAx val="445107904"/>
        <c:crosses val="autoZero"/>
        <c:crossBetween val="between"/>
        <c:majorUnit val="10000"/>
      </c:valAx>
    </c:plotArea>
    <c:plotVisOnly val="1"/>
    <c:dispBlanksAs val="gap"/>
    <c:showDLblsOverMax val="0"/>
  </c:chart>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0.08741</cdr:x>
      <cdr:y>0</cdr:y>
    </cdr:from>
    <cdr:to>
      <cdr:x>0.33164</cdr:x>
      <cdr:y>0.14872</cdr:y>
    </cdr:to>
    <cdr:sp macro="" textlink="">
      <cdr:nvSpPr>
        <cdr:cNvPr id="2" name="テキスト ボックス 1"/>
        <cdr:cNvSpPr txBox="1"/>
      </cdr:nvSpPr>
      <cdr:spPr>
        <a:xfrm xmlns:a="http://schemas.openxmlformats.org/drawingml/2006/main">
          <a:off x="469900" y="0"/>
          <a:ext cx="1312976" cy="233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smtClean="0"/>
            <a:t>（人／日）</a:t>
          </a:r>
          <a:endParaRPr lang="ja-JP" alt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0.18292</cdr:x>
      <cdr:y>0</cdr:y>
    </cdr:from>
    <cdr:to>
      <cdr:x>0.85162</cdr:x>
      <cdr:y>0.09218</cdr:y>
    </cdr:to>
    <cdr:sp macro="" textlink="">
      <cdr:nvSpPr>
        <cdr:cNvPr id="2" name="テキスト ボックス 3"/>
        <cdr:cNvSpPr txBox="1"/>
      </cdr:nvSpPr>
      <cdr:spPr>
        <a:xfrm xmlns:a="http://schemas.openxmlformats.org/drawingml/2006/main">
          <a:off x="856063" y="0"/>
          <a:ext cx="3129516" cy="29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300" dirty="0" smtClean="0"/>
            <a:t>国際線ＬＣＣの便数及び割合（各年夏期）</a:t>
          </a:r>
          <a:endParaRPr kumimoji="1" lang="ja-JP" altLang="en-US" sz="1300" dirty="0"/>
        </a:p>
      </cdr:txBody>
    </cdr:sp>
  </cdr:relSizeAnchor>
  <cdr:relSizeAnchor xmlns:cdr="http://schemas.openxmlformats.org/drawingml/2006/chartDrawing">
    <cdr:from>
      <cdr:x>0</cdr:x>
      <cdr:y>0</cdr:y>
    </cdr:from>
    <cdr:to>
      <cdr:x>0.22086</cdr:x>
      <cdr:y>0.07726</cdr:y>
    </cdr:to>
    <cdr:sp macro="" textlink="">
      <cdr:nvSpPr>
        <cdr:cNvPr id="3" name="テキスト ボックス 3"/>
        <cdr:cNvSpPr txBox="1"/>
      </cdr:nvSpPr>
      <cdr:spPr>
        <a:xfrm xmlns:a="http://schemas.openxmlformats.org/drawingml/2006/main">
          <a:off x="-131912" y="0"/>
          <a:ext cx="1033625" cy="2503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0.00678</cdr:x>
      <cdr:y>0.92592</cdr:y>
    </cdr:from>
    <cdr:to>
      <cdr:x>0.67548</cdr:x>
      <cdr:y>0.99044</cdr:y>
    </cdr:to>
    <cdr:sp macro="" textlink="">
      <cdr:nvSpPr>
        <cdr:cNvPr id="4" name="テキスト ボックス 3"/>
        <cdr:cNvSpPr txBox="1"/>
      </cdr:nvSpPr>
      <cdr:spPr>
        <a:xfrm xmlns:a="http://schemas.openxmlformats.org/drawingml/2006/main">
          <a:off x="31750" y="2999995"/>
          <a:ext cx="3129516" cy="2090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smtClean="0"/>
            <a:t>出典：</a:t>
          </a:r>
          <a:r>
            <a:rPr lang="ja-JP" altLang="ja-JP" sz="700">
              <a:effectLst/>
              <a:latin typeface="+mn-lt"/>
              <a:ea typeface="+mn-ea"/>
              <a:cs typeface="+mn-cs"/>
            </a:rPr>
            <a:t>各空港会社「運営概況」</a:t>
          </a:r>
          <a:r>
            <a:rPr lang="ja-JP" altLang="en-US" sz="700">
              <a:effectLst/>
              <a:latin typeface="+mn-lt"/>
              <a:ea typeface="+mn-ea"/>
              <a:cs typeface="+mn-cs"/>
            </a:rPr>
            <a:t>、羽田は</a:t>
          </a:r>
          <a:r>
            <a:rPr lang="en-US" altLang="ja-JP" sz="700">
              <a:effectLst/>
              <a:latin typeface="+mn-lt"/>
              <a:ea typeface="+mn-ea"/>
              <a:cs typeface="+mn-cs"/>
            </a:rPr>
            <a:t>JTB</a:t>
          </a:r>
          <a:r>
            <a:rPr lang="ja-JP" altLang="en-US" sz="700">
              <a:effectLst/>
              <a:latin typeface="+mn-lt"/>
              <a:ea typeface="+mn-ea"/>
              <a:cs typeface="+mn-cs"/>
            </a:rPr>
            <a:t>時刻表・国交省「国際線就航状況」</a:t>
          </a:r>
          <a:endParaRPr lang="ja-JP" altLang="ja-JP" sz="8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0.239</cdr:x>
      <cdr:y>0.00599</cdr:y>
    </cdr:from>
    <cdr:to>
      <cdr:x>0.88127</cdr:x>
      <cdr:y>0.10138</cdr:y>
    </cdr:to>
    <cdr:sp macro="" textlink="">
      <cdr:nvSpPr>
        <cdr:cNvPr id="2" name="テキスト ボックス 12"/>
        <cdr:cNvSpPr txBox="1"/>
      </cdr:nvSpPr>
      <cdr:spPr>
        <a:xfrm xmlns:a="http://schemas.openxmlformats.org/drawingml/2006/main">
          <a:off x="1118505" y="19409"/>
          <a:ext cx="3005821" cy="3090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300" dirty="0">
              <a:latin typeface="+mn-ea"/>
            </a:rPr>
            <a:t>国際</a:t>
          </a:r>
          <a:r>
            <a:rPr lang="ja-JP" altLang="en-US" sz="1300" dirty="0" smtClean="0">
              <a:latin typeface="+mn-ea"/>
            </a:rPr>
            <a:t>線旅客便就航</a:t>
          </a:r>
          <a:r>
            <a:rPr lang="ja-JP" altLang="en-US" sz="1300" dirty="0">
              <a:latin typeface="+mn-ea"/>
            </a:rPr>
            <a:t>都市数</a:t>
          </a:r>
          <a:r>
            <a:rPr kumimoji="1" lang="ja-JP" altLang="en-US" sz="1300" dirty="0" smtClean="0">
              <a:latin typeface="+mn-ea"/>
            </a:rPr>
            <a:t>（各年夏期）</a:t>
          </a:r>
          <a:endParaRPr kumimoji="1" lang="ja-JP" altLang="en-US" sz="1300" dirty="0">
            <a:latin typeface="+mn-ea"/>
          </a:endParaRPr>
        </a:p>
      </cdr:txBody>
    </cdr:sp>
  </cdr:relSizeAnchor>
  <cdr:relSizeAnchor xmlns:cdr="http://schemas.openxmlformats.org/drawingml/2006/chartDrawing">
    <cdr:from>
      <cdr:x>0.03207</cdr:x>
      <cdr:y>0.91699</cdr:y>
    </cdr:from>
    <cdr:to>
      <cdr:x>0.79047</cdr:x>
      <cdr:y>0.985</cdr:y>
    </cdr:to>
    <cdr:sp macro="" textlink="">
      <cdr:nvSpPr>
        <cdr:cNvPr id="3" name="テキスト ボックス 1"/>
        <cdr:cNvSpPr txBox="1"/>
      </cdr:nvSpPr>
      <cdr:spPr>
        <a:xfrm xmlns:a="http://schemas.openxmlformats.org/drawingml/2006/main">
          <a:off x="146749" y="2905030"/>
          <a:ext cx="347044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a:t>
          </a:r>
          <a:r>
            <a:rPr lang="ja-JP" altLang="ja-JP" sz="800">
              <a:effectLst/>
              <a:latin typeface="+mn-lt"/>
              <a:ea typeface="+mn-ea"/>
              <a:cs typeface="+mn-cs"/>
            </a:rPr>
            <a:t>各空港会社「運営概況」</a:t>
          </a:r>
          <a:r>
            <a:rPr lang="ja-JP" altLang="en-US" sz="800">
              <a:effectLst/>
              <a:latin typeface="+mn-lt"/>
              <a:ea typeface="+mn-ea"/>
              <a:cs typeface="+mn-cs"/>
            </a:rPr>
            <a:t>、羽田は</a:t>
          </a:r>
          <a:r>
            <a:rPr lang="en-US" altLang="ja-JP" sz="800">
              <a:effectLst/>
              <a:latin typeface="+mn-lt"/>
              <a:ea typeface="+mn-ea"/>
              <a:cs typeface="+mn-cs"/>
            </a:rPr>
            <a:t>JTB</a:t>
          </a:r>
          <a:r>
            <a:rPr lang="ja-JP" altLang="en-US" sz="800">
              <a:effectLst/>
              <a:latin typeface="+mn-lt"/>
              <a:ea typeface="+mn-ea"/>
              <a:cs typeface="+mn-cs"/>
            </a:rPr>
            <a:t>時刻表・国交省「国際線就航状況」</a:t>
          </a:r>
          <a:endParaRPr lang="ja-JP" altLang="ja-JP"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0.89147</cdr:x>
      <cdr:y>0.16169</cdr:y>
    </cdr:from>
    <cdr:to>
      <cdr:x>1</cdr:x>
      <cdr:y>0.29398</cdr:y>
    </cdr:to>
    <cdr:sp macro="" textlink="">
      <cdr:nvSpPr>
        <cdr:cNvPr id="2"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3"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4"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5"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6"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7"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8"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9"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0"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11"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12"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3"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0.05276</cdr:x>
      <cdr:y>0.90978</cdr:y>
    </cdr:from>
    <cdr:to>
      <cdr:x>0.72146</cdr:x>
      <cdr:y>0.97778</cdr:y>
    </cdr:to>
    <cdr:sp macro="" textlink="">
      <cdr:nvSpPr>
        <cdr:cNvPr id="14" name="テキスト ボックス 1"/>
        <cdr:cNvSpPr txBox="1"/>
      </cdr:nvSpPr>
      <cdr:spPr>
        <a:xfrm xmlns:a="http://schemas.openxmlformats.org/drawingml/2006/main">
          <a:off x="241451" y="2882172"/>
          <a:ext cx="305997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出典：法務省「入国管理統計」</a:t>
          </a:r>
          <a:endParaRPr lang="ja-JP" altLang="ja-JP"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0.12226</cdr:x>
      <cdr:y>0.008</cdr:y>
    </cdr:from>
    <cdr:to>
      <cdr:x>0.8625</cdr:x>
      <cdr:y>0.11458</cdr:y>
    </cdr:to>
    <cdr:sp macro="" textlink="">
      <cdr:nvSpPr>
        <cdr:cNvPr id="3" name="テキスト ボックス 15"/>
        <cdr:cNvSpPr txBox="1"/>
      </cdr:nvSpPr>
      <cdr:spPr>
        <a:xfrm xmlns:a="http://schemas.openxmlformats.org/drawingml/2006/main">
          <a:off x="558988" y="21946"/>
          <a:ext cx="3384377" cy="2923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300" dirty="0">
              <a:latin typeface="+mn-ea"/>
            </a:rPr>
            <a:t>国際</a:t>
          </a:r>
          <a:r>
            <a:rPr lang="ja-JP" altLang="en-US" sz="1300" dirty="0" smtClean="0">
              <a:latin typeface="+mn-ea"/>
            </a:rPr>
            <a:t>線旅客便就航</a:t>
          </a:r>
          <a:r>
            <a:rPr lang="ja-JP" altLang="en-US" sz="1300" dirty="0">
              <a:latin typeface="+mn-ea"/>
            </a:rPr>
            <a:t>便</a:t>
          </a:r>
          <a:r>
            <a:rPr lang="ja-JP" altLang="en-US" sz="1300" dirty="0" smtClean="0">
              <a:latin typeface="+mn-ea"/>
            </a:rPr>
            <a:t>数</a:t>
          </a:r>
          <a:r>
            <a:rPr kumimoji="1" lang="ja-JP" altLang="en-US" sz="1300" dirty="0" smtClean="0">
              <a:latin typeface="+mn-ea"/>
            </a:rPr>
            <a:t>（各年夏期）（便</a:t>
          </a:r>
          <a:r>
            <a:rPr kumimoji="1" lang="en-US" altLang="ja-JP" sz="1300" dirty="0" smtClean="0">
              <a:latin typeface="+mn-ea"/>
            </a:rPr>
            <a:t>/</a:t>
          </a:r>
          <a:r>
            <a:rPr kumimoji="1" lang="ja-JP" altLang="en-US" sz="1300" dirty="0" smtClean="0">
              <a:latin typeface="+mn-ea"/>
            </a:rPr>
            <a:t>週）</a:t>
          </a:r>
          <a:endParaRPr kumimoji="1" lang="ja-JP" altLang="en-US" sz="1300" dirty="0">
            <a:latin typeface="+mn-ea"/>
          </a:endParaRPr>
        </a:p>
      </cdr:txBody>
    </cdr:sp>
  </cdr:relSizeAnchor>
  <cdr:relSizeAnchor xmlns:cdr="http://schemas.openxmlformats.org/drawingml/2006/chartDrawing">
    <cdr:from>
      <cdr:x>0.00475</cdr:x>
      <cdr:y>0.03038</cdr:y>
    </cdr:from>
    <cdr:to>
      <cdr:x>0.22561</cdr:x>
      <cdr:y>0.10764</cdr:y>
    </cdr:to>
    <cdr:sp macro="" textlink="">
      <cdr:nvSpPr>
        <cdr:cNvPr id="4" name="テキスト ボックス 3"/>
        <cdr:cNvSpPr txBox="1"/>
      </cdr:nvSpPr>
      <cdr:spPr>
        <a:xfrm xmlns:a="http://schemas.openxmlformats.org/drawingml/2006/main">
          <a:off x="22225" y="98425"/>
          <a:ext cx="1033625" cy="250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0.03708</cdr:x>
      <cdr:y>0.9211</cdr:y>
    </cdr:from>
    <cdr:to>
      <cdr:x>0.80814</cdr:x>
      <cdr:y>0.98911</cdr:y>
    </cdr:to>
    <cdr:sp macro="" textlink="">
      <cdr:nvSpPr>
        <cdr:cNvPr id="5" name="テキスト ボックス 1"/>
        <cdr:cNvSpPr txBox="1"/>
      </cdr:nvSpPr>
      <cdr:spPr>
        <a:xfrm xmlns:a="http://schemas.openxmlformats.org/drawingml/2006/main">
          <a:off x="169658" y="2918055"/>
          <a:ext cx="352839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a:t>
          </a:r>
          <a:r>
            <a:rPr lang="ja-JP" altLang="ja-JP" sz="800" dirty="0">
              <a:effectLst/>
              <a:latin typeface="+mn-lt"/>
              <a:ea typeface="+mn-ea"/>
              <a:cs typeface="+mn-cs"/>
            </a:rPr>
            <a:t>各空港会社「運営概況」</a:t>
          </a:r>
          <a:r>
            <a:rPr lang="ja-JP" altLang="en-US" sz="800" dirty="0">
              <a:effectLst/>
              <a:latin typeface="+mn-lt"/>
              <a:ea typeface="+mn-ea"/>
              <a:cs typeface="+mn-cs"/>
            </a:rPr>
            <a:t>、羽田は</a:t>
          </a:r>
          <a:r>
            <a:rPr lang="en-US" altLang="ja-JP" sz="800" dirty="0">
              <a:effectLst/>
              <a:latin typeface="+mn-lt"/>
              <a:ea typeface="+mn-ea"/>
              <a:cs typeface="+mn-cs"/>
            </a:rPr>
            <a:t>JTB</a:t>
          </a:r>
          <a:r>
            <a:rPr lang="ja-JP" altLang="en-US" sz="800" dirty="0">
              <a:effectLst/>
              <a:latin typeface="+mn-lt"/>
              <a:ea typeface="+mn-ea"/>
              <a:cs typeface="+mn-cs"/>
            </a:rPr>
            <a:t>時刻表・国交省「国際線就航状況」</a:t>
          </a:r>
          <a:endParaRPr lang="ja-JP" altLang="ja-JP" sz="900" dirty="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68</a:t>
            </a:fld>
            <a:endParaRPr kumimoji="1" lang="ja-JP" altLang="en-US"/>
          </a:p>
        </p:txBody>
      </p:sp>
    </p:spTree>
    <p:extLst>
      <p:ext uri="{BB962C8B-B14F-4D97-AF65-F5344CB8AC3E}">
        <p14:creationId xmlns:p14="http://schemas.microsoft.com/office/powerpoint/2010/main" val="248710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81</a:t>
            </a:fld>
            <a:endParaRPr kumimoji="1" lang="ja-JP" altLang="en-US"/>
          </a:p>
        </p:txBody>
      </p:sp>
    </p:spTree>
    <p:extLst>
      <p:ext uri="{BB962C8B-B14F-4D97-AF65-F5344CB8AC3E}">
        <p14:creationId xmlns:p14="http://schemas.microsoft.com/office/powerpoint/2010/main" val="76042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82</a:t>
            </a:fld>
            <a:endParaRPr lang="ja-JP" altLang="en-US"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1214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83</a:t>
            </a:fld>
            <a:endParaRPr lang="ja-JP" altLang="en-US"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74390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84</a:t>
            </a:fld>
            <a:endParaRPr kumimoji="1" lang="ja-JP" altLang="en-US"/>
          </a:p>
        </p:txBody>
      </p:sp>
    </p:spTree>
    <p:extLst>
      <p:ext uri="{BB962C8B-B14F-4D97-AF65-F5344CB8AC3E}">
        <p14:creationId xmlns:p14="http://schemas.microsoft.com/office/powerpoint/2010/main" val="187623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85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81559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86</a:t>
            </a:fld>
            <a:endParaRPr kumimoji="1" lang="ja-JP" altLang="en-US"/>
          </a:p>
        </p:txBody>
      </p:sp>
    </p:spTree>
    <p:extLst>
      <p:ext uri="{BB962C8B-B14F-4D97-AF65-F5344CB8AC3E}">
        <p14:creationId xmlns:p14="http://schemas.microsoft.com/office/powerpoint/2010/main" val="121116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87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8964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88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55670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89</a:t>
            </a:fld>
            <a:endParaRPr kumimoji="1" lang="ja-JP" altLang="en-US"/>
          </a:p>
        </p:txBody>
      </p:sp>
    </p:spTree>
    <p:extLst>
      <p:ext uri="{BB962C8B-B14F-4D97-AF65-F5344CB8AC3E}">
        <p14:creationId xmlns:p14="http://schemas.microsoft.com/office/powerpoint/2010/main" val="322132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90</a:t>
            </a:fld>
            <a:endParaRPr lang="ja-JP" altLang="en-US"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57971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675" y="733425"/>
            <a:ext cx="6515100" cy="36655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9143">
              <a:defRPr/>
            </a:pPr>
            <a:fld id="{12C045A4-C8FA-4529-A9B3-928B922D6577}" type="slidenum">
              <a:rPr lang="ja-JP" altLang="en-US">
                <a:solidFill>
                  <a:prstClr val="black"/>
                </a:solidFill>
                <a:latin typeface="Calibri"/>
                <a:ea typeface="ＭＳ Ｐゴシック" panose="020B0600070205080204" pitchFamily="50" charset="-128"/>
              </a:rPr>
              <a:pPr defTabSz="939143">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250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92</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85141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93</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7983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55588" y="788988"/>
            <a:ext cx="6977063" cy="39258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94</a:t>
            </a:fld>
            <a:endParaRPr kumimoji="1" lang="ja-JP" altLang="en-US"/>
          </a:p>
        </p:txBody>
      </p:sp>
    </p:spTree>
    <p:extLst>
      <p:ext uri="{BB962C8B-B14F-4D97-AF65-F5344CB8AC3E}">
        <p14:creationId xmlns:p14="http://schemas.microsoft.com/office/powerpoint/2010/main" val="54066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95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06343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150" y="728663"/>
            <a:ext cx="6462713" cy="36369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2665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150" y="728663"/>
            <a:ext cx="6462713" cy="36369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5458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71</a:t>
            </a:fld>
            <a:endParaRPr kumimoji="1" lang="ja-JP" altLang="en-US"/>
          </a:p>
        </p:txBody>
      </p:sp>
    </p:spTree>
    <p:extLst>
      <p:ext uri="{BB962C8B-B14F-4D97-AF65-F5344CB8AC3E}">
        <p14:creationId xmlns:p14="http://schemas.microsoft.com/office/powerpoint/2010/main" val="354441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72</a:t>
            </a:fld>
            <a:endParaRPr kumimoji="1" lang="ja-JP" altLang="en-US"/>
          </a:p>
        </p:txBody>
      </p:sp>
    </p:spTree>
    <p:extLst>
      <p:ext uri="{BB962C8B-B14F-4D97-AF65-F5344CB8AC3E}">
        <p14:creationId xmlns:p14="http://schemas.microsoft.com/office/powerpoint/2010/main" val="171897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675" y="733425"/>
            <a:ext cx="6515100" cy="36655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00731B-E010-492F-8A52-2F993D8E27FB}" type="slidenum">
              <a:rPr kumimoji="1" lang="ja-JP" altLang="en-US" smtClean="0"/>
              <a:pPr/>
              <a:t>73</a:t>
            </a:fld>
            <a:endParaRPr kumimoji="1" lang="ja-JP" altLang="en-US"/>
          </a:p>
        </p:txBody>
      </p:sp>
    </p:spTree>
    <p:extLst>
      <p:ext uri="{BB962C8B-B14F-4D97-AF65-F5344CB8AC3E}">
        <p14:creationId xmlns:p14="http://schemas.microsoft.com/office/powerpoint/2010/main" val="356460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75</a:t>
            </a:fld>
            <a:endParaRPr kumimoji="1" lang="ja-JP" altLang="en-US" dirty="0"/>
          </a:p>
        </p:txBody>
      </p:sp>
    </p:spTree>
    <p:extLst>
      <p:ext uri="{BB962C8B-B14F-4D97-AF65-F5344CB8AC3E}">
        <p14:creationId xmlns:p14="http://schemas.microsoft.com/office/powerpoint/2010/main" val="259364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76</a:t>
            </a:fld>
            <a:endParaRPr kumimoji="1" lang="ja-JP" altLang="en-US"/>
          </a:p>
        </p:txBody>
      </p:sp>
    </p:spTree>
    <p:extLst>
      <p:ext uri="{BB962C8B-B14F-4D97-AF65-F5344CB8AC3E}">
        <p14:creationId xmlns:p14="http://schemas.microsoft.com/office/powerpoint/2010/main" val="322387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896681">
              <a:defRPr/>
            </a:pPr>
            <a:fld id="{12C045A4-C8FA-4529-A9B3-928B922D6577}" type="slidenum">
              <a:rPr lang="ja-JP" altLang="en-US">
                <a:solidFill>
                  <a:prstClr val="black"/>
                </a:solidFill>
                <a:latin typeface="Calibri" panose="020F0502020204030204"/>
                <a:ea typeface="ＭＳ Ｐゴシック" panose="020B0600070205080204" pitchFamily="50" charset="-128"/>
              </a:rPr>
              <a:pPr defTabSz="896681">
                <a:defRPr/>
              </a:pPr>
              <a:t>77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680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80</a:t>
            </a:fld>
            <a:endParaRPr kumimoji="1" lang="ja-JP" altLang="en-US"/>
          </a:p>
        </p:txBody>
      </p:sp>
    </p:spTree>
    <p:extLst>
      <p:ext uri="{BB962C8B-B14F-4D97-AF65-F5344CB8AC3E}">
        <p14:creationId xmlns:p14="http://schemas.microsoft.com/office/powerpoint/2010/main" val="199346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39E7A7-7472-401B-A320-8CD29D6436E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17126E-083C-4D7F-8705-205B382F77B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224AB2-D4DB-4C47-999B-7C0C3D780120}"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F54B2F-49D8-4658-968B-9C362125E69B}"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8660D92-084B-4699-BDD3-F36A5C2F8E6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01EB98-F74E-4D11-B925-9D9E1FE556CE}"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B48641-30FA-4608-B8AD-A95C9E21862D}"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B55AF1-B017-4477-93E1-7CA88DBCD2D3}"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554-6777-48E1-ACB0-B49D08C9E18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6FC6C6-3BAC-45E6-BE61-F5CE0C2291F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2F9C2A-49E8-425E-A454-15AD7857569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2835-E2EA-4E12-8160-AB0B41D1B09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hart" Target="../charts/char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tmp"/><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97000" y="574022"/>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57700"/>
            <a:endParaRPr lang="ja-JP" altLang="en-US" sz="1100" dirty="0">
              <a:solidFill>
                <a:prstClr val="black"/>
              </a:solidFill>
              <a:latin typeface="Calibri"/>
              <a:ea typeface="ＭＳ Ｐゴシック" panose="020B0600070205080204" pitchFamily="50" charset="-128"/>
            </a:endParaRPr>
          </a:p>
        </p:txBody>
      </p:sp>
      <p:sp>
        <p:nvSpPr>
          <p:cNvPr id="5"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defTabSz="957700"/>
            <a:r>
              <a:rPr lang="ja-JP" altLang="en-US" sz="2000" b="1" dirty="0">
                <a:solidFill>
                  <a:prstClr val="white"/>
                </a:solidFill>
                <a:latin typeface="ＭＳ ゴシック" pitchFamily="49" charset="-128"/>
                <a:ea typeface="ＭＳ ゴシック" pitchFamily="49" charset="-128"/>
              </a:rPr>
              <a:t>８．関西国際空港・りんくうタウン周辺　</a:t>
            </a:r>
            <a:r>
              <a:rPr lang="ja-JP" altLang="en-US" sz="1600" b="1" dirty="0">
                <a:solidFill>
                  <a:prstClr val="white"/>
                </a:solidFill>
                <a:latin typeface="ＭＳ ゴシック" pitchFamily="49" charset="-128"/>
                <a:ea typeface="ＭＳ ゴシック" pitchFamily="49" charset="-128"/>
              </a:rPr>
              <a:t>（国際競争力の基盤強化</a:t>
            </a:r>
            <a:r>
              <a:rPr lang="ja-JP" altLang="en-US" sz="1600" b="1" dirty="0" smtClean="0">
                <a:solidFill>
                  <a:prstClr val="white"/>
                </a:solidFill>
                <a:latin typeface="ＭＳ ゴシック" pitchFamily="49" charset="-128"/>
                <a:ea typeface="ＭＳ ゴシック" pitchFamily="49" charset="-128"/>
              </a:rPr>
              <a:t>）</a:t>
            </a:r>
            <a:r>
              <a:rPr lang="en-US" altLang="ja-JP" sz="1600" b="1" dirty="0" smtClean="0">
                <a:solidFill>
                  <a:prstClr val="white"/>
                </a:solidFill>
                <a:latin typeface="ＭＳ ゴシック" pitchFamily="49" charset="-128"/>
                <a:ea typeface="ＭＳ ゴシック" pitchFamily="49" charset="-128"/>
              </a:rPr>
              <a:t>【</a:t>
            </a:r>
            <a:r>
              <a:rPr lang="ja-JP" altLang="en-US" sz="1600" b="1" dirty="0" smtClean="0">
                <a:solidFill>
                  <a:prstClr val="white"/>
                </a:solidFill>
                <a:latin typeface="ＭＳ ゴシック" pitchFamily="49" charset="-128"/>
                <a:ea typeface="ＭＳ ゴシック" pitchFamily="49" charset="-128"/>
              </a:rPr>
              <a:t>総論</a:t>
            </a:r>
            <a:r>
              <a:rPr lang="en-US" altLang="ja-JP" sz="1600" b="1" dirty="0" smtClean="0">
                <a:solidFill>
                  <a:prstClr val="white"/>
                </a:solidFill>
                <a:latin typeface="ＭＳ ゴシック" pitchFamily="49" charset="-128"/>
                <a:ea typeface="ＭＳ ゴシック" pitchFamily="49" charset="-128"/>
              </a:rPr>
              <a:t>】</a:t>
            </a:r>
            <a:endParaRPr lang="en-US" altLang="ja-JP" sz="2000" b="1" dirty="0">
              <a:solidFill>
                <a:prstClr val="white"/>
              </a:solidFill>
              <a:latin typeface="ＭＳ ゴシック" pitchFamily="49" charset="-128"/>
              <a:ea typeface="ＭＳ ゴシック" pitchFamily="49" charset="-128"/>
            </a:endParaRPr>
          </a:p>
        </p:txBody>
      </p:sp>
      <p:sp>
        <p:nvSpPr>
          <p:cNvPr id="10" name="正方形/長方形 9"/>
          <p:cNvSpPr/>
          <p:nvPr/>
        </p:nvSpPr>
        <p:spPr>
          <a:xfrm>
            <a:off x="1649507" y="624079"/>
            <a:ext cx="8833093" cy="57886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177800" indent="-177800" defTabSz="957700"/>
            <a:r>
              <a:rPr lang="ja-JP" altLang="en-US" sz="1400" b="1" dirty="0">
                <a:solidFill>
                  <a:prstClr val="black"/>
                </a:solidFill>
                <a:latin typeface="Calibri"/>
                <a:ea typeface="ＭＳ Ｐゴシック" panose="020B0600070205080204" pitchFamily="50" charset="-128"/>
              </a:rPr>
              <a:t>１．エリアの概要</a:t>
            </a:r>
            <a:endParaRPr lang="en-US" altLang="ja-JP" sz="1400" b="1" dirty="0">
              <a:solidFill>
                <a:prstClr val="black"/>
              </a:solidFill>
              <a:latin typeface="Calibri"/>
              <a:ea typeface="ＭＳ Ｐゴシック" panose="020B0600070205080204" pitchFamily="50"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・関西国際空港は、我が国が国際競争に勝ち抜くための重要な戦略的インフラとして</a:t>
            </a:r>
            <a:r>
              <a:rPr lang="en-US" altLang="ja-JP" sz="1400" dirty="0">
                <a:solidFill>
                  <a:prstClr val="black"/>
                </a:solidFill>
                <a:latin typeface="ＭＳ Ｐ明朝" panose="02020600040205080304" pitchFamily="18" charset="-128"/>
                <a:ea typeface="ＭＳ Ｐ明朝" panose="02020600040205080304" pitchFamily="18" charset="-128"/>
              </a:rPr>
              <a:t>1994</a:t>
            </a:r>
            <a:r>
              <a:rPr lang="ja-JP" altLang="en-US" sz="1400" dirty="0">
                <a:solidFill>
                  <a:prstClr val="black"/>
                </a:solidFill>
                <a:latin typeface="ＭＳ Ｐ明朝" panose="02020600040205080304" pitchFamily="18" charset="-128"/>
                <a:ea typeface="ＭＳ Ｐ明朝" panose="02020600040205080304" pitchFamily="18" charset="-128"/>
              </a:rPr>
              <a:t>年に開港した。また、りんくうタウンも、関空の玄関口として、空港機能の補完の役割を果たすとともに、立地インパクトを活かした地域の繁栄を期待して府が事業主体となり埋め立て地として整備、</a:t>
            </a:r>
            <a:r>
              <a:rPr lang="en-US" altLang="ja-JP" sz="1400" dirty="0">
                <a:solidFill>
                  <a:prstClr val="black"/>
                </a:solidFill>
                <a:latin typeface="ＭＳ Ｐ明朝" panose="02020600040205080304" pitchFamily="18" charset="-128"/>
                <a:ea typeface="ＭＳ Ｐ明朝" panose="02020600040205080304" pitchFamily="18" charset="-128"/>
              </a:rPr>
              <a:t>1996</a:t>
            </a:r>
            <a:r>
              <a:rPr lang="ja-JP" altLang="en-US" sz="1400" dirty="0">
                <a:solidFill>
                  <a:prstClr val="black"/>
                </a:solidFill>
                <a:latin typeface="ＭＳ Ｐ明朝" panose="02020600040205080304" pitchFamily="18" charset="-128"/>
                <a:ea typeface="ＭＳ Ｐ明朝" panose="02020600040205080304" pitchFamily="18" charset="-128"/>
              </a:rPr>
              <a:t>年に</a:t>
            </a:r>
            <a:r>
              <a:rPr lang="ja-JP" altLang="en-US" sz="1400" dirty="0" err="1">
                <a:solidFill>
                  <a:prstClr val="black"/>
                </a:solidFill>
                <a:latin typeface="ＭＳ Ｐ明朝" panose="02020600040205080304" pitchFamily="18" charset="-128"/>
                <a:ea typeface="ＭＳ Ｐ明朝" panose="02020600040205080304" pitchFamily="18" charset="-128"/>
              </a:rPr>
              <a:t>ま</a:t>
            </a:r>
            <a:r>
              <a:rPr lang="ja-JP" altLang="en-US" sz="1400" dirty="0">
                <a:solidFill>
                  <a:prstClr val="black"/>
                </a:solidFill>
                <a:latin typeface="ＭＳ Ｐ明朝" panose="02020600040205080304" pitchFamily="18" charset="-128"/>
                <a:ea typeface="ＭＳ Ｐ明朝" panose="02020600040205080304" pitchFamily="18" charset="-128"/>
              </a:rPr>
              <a:t>ちびらきした。</a:t>
            </a:r>
            <a:endParaRPr lang="en-US" altLang="ja-JP" sz="1400" dirty="0">
              <a:solidFill>
                <a:prstClr val="black"/>
              </a:solidFill>
              <a:latin typeface="Calibri"/>
              <a:ea typeface="ＭＳ Ｐゴシック" panose="020B0600070205080204" pitchFamily="50" charset="-128"/>
            </a:endParaRPr>
          </a:p>
          <a:p>
            <a:pPr marL="273050" indent="-273050" defTabSz="957700"/>
            <a:r>
              <a:rPr lang="ja-JP" altLang="en-US" sz="1400" b="1" dirty="0">
                <a:solidFill>
                  <a:prstClr val="black"/>
                </a:solidFill>
                <a:latin typeface="Calibri"/>
                <a:ea typeface="ＭＳ Ｐゴシック" panose="020B0600070205080204" pitchFamily="50" charset="-128"/>
              </a:rPr>
              <a:t>２．エリアの課題</a:t>
            </a:r>
            <a:endParaRPr lang="en-US" altLang="ja-JP" sz="1400" b="1" dirty="0">
              <a:solidFill>
                <a:prstClr val="black"/>
              </a:solidFill>
              <a:latin typeface="Calibri"/>
              <a:ea typeface="ＭＳ Ｐゴシック" panose="020B0600070205080204" pitchFamily="50"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・しかし、関空は、海上空港と</a:t>
            </a:r>
            <a:r>
              <a:rPr lang="ja-JP" altLang="en-US" sz="1400" dirty="0">
                <a:solidFill>
                  <a:schemeClr val="tx1"/>
                </a:solidFill>
                <a:latin typeface="ＭＳ Ｐ明朝" panose="02020600040205080304" pitchFamily="18" charset="-128"/>
                <a:ea typeface="ＭＳ Ｐ明朝" panose="02020600040205080304" pitchFamily="18" charset="-128"/>
              </a:rPr>
              <a:t>いう特殊性から建設費が莫大となり、関空会社が１．３兆円という巨額の負債を抱え、空港経営が硬直化。国際拠点</a:t>
            </a:r>
            <a:r>
              <a:rPr lang="ja-JP" altLang="en-US" sz="1400" dirty="0" smtClean="0">
                <a:solidFill>
                  <a:schemeClr val="tx1"/>
                </a:solidFill>
                <a:latin typeface="ＭＳ Ｐ明朝" panose="02020600040205080304" pitchFamily="18" charset="-128"/>
                <a:ea typeface="ＭＳ Ｐ明朝" panose="02020600040205080304" pitchFamily="18" charset="-128"/>
              </a:rPr>
              <a:t>空港等と</a:t>
            </a:r>
            <a:r>
              <a:rPr lang="ja-JP" altLang="en-US" sz="1400" dirty="0">
                <a:solidFill>
                  <a:schemeClr val="tx1"/>
                </a:solidFill>
                <a:latin typeface="ＭＳ Ｐ明朝" panose="02020600040205080304" pitchFamily="18" charset="-128"/>
                <a:ea typeface="ＭＳ Ｐ明朝" panose="02020600040205080304" pitchFamily="18" charset="-128"/>
              </a:rPr>
              <a:t>しての機能強化に向けた戦略的な投資の実行が困難な状況にあった。また、りんくうタウンも、バブル崩壊後、企業の撤退が相次ぎ、商業地・産業地への誘致に苦戦していた。</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177800" indent="-177800" defTabSz="957700"/>
            <a:r>
              <a:rPr lang="ja-JP" altLang="en-US" sz="1400" b="1" dirty="0">
                <a:solidFill>
                  <a:schemeClr val="tx1"/>
                </a:solidFill>
                <a:latin typeface="Calibri"/>
                <a:ea typeface="ＭＳ Ｐゴシック" panose="020B0600070205080204" pitchFamily="50" charset="-128"/>
              </a:rPr>
              <a:t>３．近年の動向</a:t>
            </a:r>
            <a:endParaRPr lang="en-US" altLang="ja-JP" sz="1400" b="1" dirty="0">
              <a:solidFill>
                <a:schemeClr val="tx1"/>
              </a:solidFill>
              <a:latin typeface="Calibri"/>
              <a:ea typeface="ＭＳ Ｐゴシック" panose="020B0600070205080204" pitchFamily="50"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・そこで、関空については、</a:t>
            </a:r>
            <a:r>
              <a:rPr lang="en-US" altLang="ja-JP" sz="1400" dirty="0">
                <a:solidFill>
                  <a:prstClr val="black"/>
                </a:solidFill>
                <a:latin typeface="ＭＳ Ｐ明朝" panose="02020600040205080304" pitchFamily="18" charset="-128"/>
                <a:ea typeface="ＭＳ Ｐ明朝" panose="02020600040205080304" pitchFamily="18" charset="-128"/>
              </a:rPr>
              <a:t>2012</a:t>
            </a:r>
            <a:r>
              <a:rPr lang="ja-JP" altLang="en-US" sz="1400" dirty="0">
                <a:solidFill>
                  <a:prstClr val="black"/>
                </a:solidFill>
                <a:latin typeface="ＭＳ Ｐ明朝" panose="02020600040205080304" pitchFamily="18" charset="-128"/>
                <a:ea typeface="ＭＳ Ｐ明朝" panose="02020600040205080304" pitchFamily="18" charset="-128"/>
              </a:rPr>
              <a:t>年に国が管理する大阪国際（伊丹）空港との経営統合を実施。両空港の一体的かつ効率的な運用や、伊丹空港ターミナルビルの経営一元化により経営基盤を強化。</a:t>
            </a:r>
            <a:r>
              <a:rPr lang="en-US" altLang="ja-JP" sz="1400" dirty="0">
                <a:solidFill>
                  <a:prstClr val="black"/>
                </a:solidFill>
                <a:latin typeface="ＭＳ Ｐ明朝" panose="02020600040205080304" pitchFamily="18" charset="-128"/>
                <a:ea typeface="ＭＳ Ｐ明朝" panose="02020600040205080304" pitchFamily="18" charset="-128"/>
              </a:rPr>
              <a:t>2016</a:t>
            </a:r>
            <a:r>
              <a:rPr lang="ja-JP" altLang="en-US" sz="1400" dirty="0">
                <a:solidFill>
                  <a:prstClr val="black"/>
                </a:solidFill>
                <a:latin typeface="ＭＳ Ｐ明朝" panose="02020600040205080304" pitchFamily="18" charset="-128"/>
                <a:ea typeface="ＭＳ Ｐ明朝" panose="02020600040205080304" pitchFamily="18" charset="-128"/>
              </a:rPr>
              <a:t>年には国内空港で初めてコンセッション方式（事業運営権の売却）により関西エアポート㈱による事業運営が開始される等空港経営改革が進みつつある。</a:t>
            </a:r>
            <a:endParaRPr lang="en-US" altLang="ja-JP" sz="1400" dirty="0">
              <a:solidFill>
                <a:prstClr val="black"/>
              </a:solidFill>
              <a:latin typeface="Calibri"/>
              <a:ea typeface="ＭＳ Ｐゴシック" panose="020B0600070205080204" pitchFamily="50"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・りんくうタウンも、</a:t>
            </a:r>
            <a:r>
              <a:rPr lang="en-US" altLang="ja-JP" sz="1400" dirty="0">
                <a:solidFill>
                  <a:prstClr val="black"/>
                </a:solidFill>
                <a:latin typeface="ＭＳ Ｐ明朝" panose="02020600040205080304" pitchFamily="18" charset="-128"/>
                <a:ea typeface="ＭＳ Ｐ明朝" panose="02020600040205080304" pitchFamily="18" charset="-128"/>
              </a:rPr>
              <a:t>2003</a:t>
            </a:r>
            <a:r>
              <a:rPr lang="ja-JP" altLang="en-US" sz="1400" dirty="0">
                <a:solidFill>
                  <a:prstClr val="black"/>
                </a:solidFill>
                <a:latin typeface="ＭＳ Ｐ明朝" panose="02020600040205080304" pitchFamily="18" charset="-128"/>
                <a:ea typeface="ＭＳ Ｐ明朝" panose="02020600040205080304" pitchFamily="18" charset="-128"/>
              </a:rPr>
              <a:t>年に事業用定期借地権方式を本格導入し、誘致促進を強化したほか、</a:t>
            </a:r>
            <a:r>
              <a:rPr lang="en-US" altLang="ja-JP" sz="1400" dirty="0">
                <a:solidFill>
                  <a:prstClr val="black"/>
                </a:solidFill>
                <a:latin typeface="ＭＳ Ｐ明朝" panose="02020600040205080304" pitchFamily="18" charset="-128"/>
                <a:ea typeface="ＭＳ Ｐ明朝" panose="02020600040205080304" pitchFamily="18" charset="-128"/>
              </a:rPr>
              <a:t>2011</a:t>
            </a:r>
            <a:r>
              <a:rPr lang="ja-JP" altLang="en-US" sz="1400" dirty="0">
                <a:solidFill>
                  <a:prstClr val="black"/>
                </a:solidFill>
                <a:latin typeface="ＭＳ Ｐ明朝" panose="02020600040205080304" pitchFamily="18" charset="-128"/>
                <a:ea typeface="ＭＳ Ｐ明朝" panose="02020600040205080304" pitchFamily="18" charset="-128"/>
              </a:rPr>
              <a:t>年のホテル・物流センターの法的処理による民営化や将来リスク管理の徹底など、行政や第三セクターが赤字補てんする事業構造の抜本的な</a:t>
            </a:r>
            <a:r>
              <a:rPr lang="ja-JP" altLang="en-US" sz="1400" dirty="0" smtClean="0">
                <a:solidFill>
                  <a:schemeClr val="tx1"/>
                </a:solidFill>
                <a:latin typeface="ＭＳ Ｐ明朝" panose="02020600040205080304" pitchFamily="18" charset="-128"/>
                <a:ea typeface="ＭＳ Ｐ明朝" panose="02020600040205080304" pitchFamily="18" charset="-128"/>
              </a:rPr>
              <a:t>見直しを</a:t>
            </a:r>
            <a:r>
              <a:rPr lang="ja-JP" altLang="en-US" sz="1400" dirty="0">
                <a:solidFill>
                  <a:prstClr val="black"/>
                </a:solidFill>
                <a:latin typeface="ＭＳ Ｐ明朝" panose="02020600040205080304" pitchFamily="18" charset="-128"/>
                <a:ea typeface="ＭＳ Ｐ明朝" panose="02020600040205080304" pitchFamily="18" charset="-128"/>
              </a:rPr>
              <a:t>行った。</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・完全</a:t>
            </a:r>
            <a:r>
              <a:rPr lang="en-US" altLang="ja-JP" sz="1400" dirty="0">
                <a:solidFill>
                  <a:prstClr val="black"/>
                </a:solidFill>
                <a:latin typeface="ＭＳ Ｐ明朝" panose="02020600040205080304" pitchFamily="18" charset="-128"/>
                <a:ea typeface="ＭＳ Ｐ明朝" panose="02020600040205080304" pitchFamily="18" charset="-128"/>
              </a:rPr>
              <a:t>24</a:t>
            </a:r>
            <a:r>
              <a:rPr lang="ja-JP" altLang="en-US" sz="1400" dirty="0">
                <a:solidFill>
                  <a:prstClr val="black"/>
                </a:solidFill>
                <a:latin typeface="ＭＳ Ｐ明朝" panose="02020600040205080304" pitchFamily="18" charset="-128"/>
                <a:ea typeface="ＭＳ Ｐ明朝" panose="02020600040205080304" pitchFamily="18" charset="-128"/>
              </a:rPr>
              <a:t>時間運用の強みを活かし、関空を拠点とするＬＣＣの就航拡大や世界最大手の航空貨物会社のハブ施設誘致につなげるなど、近年、旅客・物流ともに存在感が向上。今後も、</a:t>
            </a:r>
            <a:r>
              <a:rPr lang="ja-JP" altLang="ja-JP" sz="1400" dirty="0">
                <a:solidFill>
                  <a:prstClr val="black"/>
                </a:solidFill>
                <a:latin typeface="ＭＳ Ｐ明朝" panose="02020600040205080304" pitchFamily="18" charset="-128"/>
                <a:ea typeface="ＭＳ Ｐ明朝" panose="02020600040205080304" pitchFamily="18" charset="-128"/>
              </a:rPr>
              <a:t>国際拠点空港としての更なる機能強化を目指してい</a:t>
            </a:r>
            <a:r>
              <a:rPr lang="ja-JP" altLang="en-US" sz="1400" dirty="0">
                <a:solidFill>
                  <a:prstClr val="black"/>
                </a:solidFill>
                <a:latin typeface="ＭＳ Ｐ明朝" panose="02020600040205080304" pitchFamily="18" charset="-128"/>
                <a:ea typeface="ＭＳ Ｐ明朝" panose="02020600040205080304" pitchFamily="18" charset="-128"/>
              </a:rPr>
              <a:t>く</a:t>
            </a:r>
            <a:r>
              <a:rPr lang="ja-JP" altLang="ja-JP" sz="1400" dirty="0">
                <a:solidFill>
                  <a:prstClr val="black"/>
                </a:solidFill>
                <a:latin typeface="ＭＳ Ｐ明朝" panose="02020600040205080304" pitchFamily="18" charset="-128"/>
                <a:ea typeface="ＭＳ Ｐ明朝" panose="02020600040205080304" pitchFamily="18" charset="-128"/>
              </a:rPr>
              <a:t>。</a:t>
            </a:r>
            <a:r>
              <a:rPr lang="ja-JP" altLang="en-US" sz="1400" dirty="0">
                <a:solidFill>
                  <a:prstClr val="black"/>
                </a:solidFill>
                <a:latin typeface="ＭＳ Ｐ明朝" panose="02020600040205080304" pitchFamily="18" charset="-128"/>
                <a:ea typeface="ＭＳ Ｐ明朝" panose="02020600040205080304" pitchFamily="18" charset="-128"/>
              </a:rPr>
              <a:t>また、りんくうタウンは、</a:t>
            </a:r>
            <a:r>
              <a:rPr lang="en-US" altLang="ja-JP" sz="1400" dirty="0">
                <a:solidFill>
                  <a:prstClr val="black"/>
                </a:solidFill>
                <a:latin typeface="ＭＳ Ｐ明朝" panose="02020600040205080304" pitchFamily="18" charset="-128"/>
                <a:ea typeface="ＭＳ Ｐ明朝" panose="02020600040205080304" pitchFamily="18" charset="-128"/>
              </a:rPr>
              <a:t> 2018</a:t>
            </a:r>
            <a:r>
              <a:rPr lang="ja-JP" altLang="en-US" sz="1400" dirty="0">
                <a:solidFill>
                  <a:prstClr val="black"/>
                </a:solidFill>
                <a:latin typeface="ＭＳ Ｐ明朝" panose="02020600040205080304" pitchFamily="18" charset="-128"/>
                <a:ea typeface="ＭＳ Ｐ明朝" panose="02020600040205080304" pitchFamily="18" charset="-128"/>
              </a:rPr>
              <a:t>年</a:t>
            </a:r>
            <a:r>
              <a:rPr lang="en-US" altLang="ja-JP" sz="1400" dirty="0">
                <a:solidFill>
                  <a:prstClr val="black"/>
                </a:solidFill>
                <a:latin typeface="ＭＳ Ｐ明朝" panose="02020600040205080304" pitchFamily="18" charset="-128"/>
                <a:ea typeface="ＭＳ Ｐ明朝" panose="02020600040205080304" pitchFamily="18" charset="-128"/>
              </a:rPr>
              <a:t>3</a:t>
            </a:r>
            <a:r>
              <a:rPr lang="ja-JP" altLang="en-US" sz="1400" dirty="0">
                <a:solidFill>
                  <a:prstClr val="black"/>
                </a:solidFill>
                <a:latin typeface="ＭＳ Ｐ明朝" panose="02020600040205080304" pitchFamily="18" charset="-128"/>
                <a:ea typeface="ＭＳ Ｐ明朝" panose="02020600040205080304" pitchFamily="18" charset="-128"/>
              </a:rPr>
              <a:t>月現在</a:t>
            </a:r>
            <a:r>
              <a:rPr lang="en-US" altLang="ja-JP" sz="1400" dirty="0">
                <a:solidFill>
                  <a:prstClr val="black"/>
                </a:solidFill>
                <a:latin typeface="ＭＳ Ｐ明朝" panose="02020600040205080304" pitchFamily="18" charset="-128"/>
                <a:ea typeface="ＭＳ Ｐ明朝" panose="02020600040205080304" pitchFamily="18" charset="-128"/>
              </a:rPr>
              <a:t>98.4</a:t>
            </a:r>
            <a:r>
              <a:rPr lang="ja-JP" altLang="en-US" sz="1400" dirty="0">
                <a:solidFill>
                  <a:prstClr val="black"/>
                </a:solidFill>
                <a:latin typeface="ＭＳ Ｐ明朝" panose="02020600040205080304" pitchFamily="18" charset="-128"/>
                <a:ea typeface="ＭＳ Ｐ明朝" panose="02020600040205080304" pitchFamily="18" charset="-128"/>
              </a:rPr>
              <a:t>％が契約済み。商業業務ゾーンは契約率</a:t>
            </a:r>
            <a:r>
              <a:rPr lang="en-US" altLang="ja-JP" sz="1400" dirty="0">
                <a:solidFill>
                  <a:prstClr val="black"/>
                </a:solidFill>
                <a:latin typeface="ＭＳ Ｐ明朝" panose="02020600040205080304" pitchFamily="18" charset="-128"/>
                <a:ea typeface="ＭＳ Ｐ明朝" panose="02020600040205080304" pitchFamily="18" charset="-128"/>
              </a:rPr>
              <a:t>100</a:t>
            </a:r>
            <a:r>
              <a:rPr lang="ja-JP" altLang="en-US" sz="1400" dirty="0">
                <a:solidFill>
                  <a:prstClr val="black"/>
                </a:solidFill>
                <a:latin typeface="ＭＳ Ｐ明朝" panose="02020600040205080304" pitchFamily="18" charset="-128"/>
                <a:ea typeface="ＭＳ Ｐ明朝" panose="02020600040205080304" pitchFamily="18" charset="-128"/>
              </a:rPr>
              <a:t>％を達成。空港連絡道路の北側と南側におけるりんくう公園予定地の暫定利用により、地元市町や民間と連携したりんくうタウンの活性化をめざす。また、関空フロントの立地特性と地元の医療ポテンシャルを活かし、国際医療交流の推進や急増する訪日外国人を積極的に受け入れる取組みを促進している。</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7800" indent="-88900" defTabSz="957700"/>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7800" indent="-177800" defTabSz="957700"/>
            <a:r>
              <a:rPr lang="ja-JP" altLang="en-US" sz="1400" b="1" dirty="0">
                <a:solidFill>
                  <a:prstClr val="black"/>
                </a:solidFill>
                <a:latin typeface="Calibri"/>
                <a:ea typeface="ＭＳ Ｐゴシック" panose="020B0600070205080204" pitchFamily="50" charset="-128"/>
              </a:rPr>
              <a:t>４．将来像</a:t>
            </a:r>
            <a:endParaRPr lang="en-US" altLang="ja-JP" sz="1400" b="1" dirty="0">
              <a:solidFill>
                <a:prstClr val="black"/>
              </a:solidFill>
              <a:latin typeface="Calibri"/>
              <a:ea typeface="ＭＳ Ｐゴシック" panose="020B0600070205080204" pitchFamily="50"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・関空：関西、我が国の成長を担うアジアのゲートウェイ空港に向けて、より一層機能強化を図る。</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7800" indent="-88900" defTabSz="957700"/>
            <a:r>
              <a:rPr lang="ja-JP" altLang="en-US" sz="1400" dirty="0">
                <a:solidFill>
                  <a:prstClr val="black"/>
                </a:solidFill>
                <a:latin typeface="ＭＳ Ｐ明朝" panose="02020600040205080304" pitchFamily="18" charset="-128"/>
                <a:ea typeface="ＭＳ Ｐ明朝" panose="02020600040205080304" pitchFamily="18" charset="-128"/>
              </a:rPr>
              <a:t>・りんくうタウン：関西国際空港に近接する強みを活かし、りんくうタウンのさらなる魅力を創出する。</a:t>
            </a:r>
            <a:endParaRPr lang="en-US" altLang="ja-JP" sz="1400" dirty="0">
              <a:solidFill>
                <a:prstClr val="black"/>
              </a:solidFill>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67</a:t>
            </a:fld>
            <a:endParaRPr lang="ja-JP" altLang="en-US"/>
          </a:p>
        </p:txBody>
      </p:sp>
    </p:spTree>
    <p:extLst>
      <p:ext uri="{BB962C8B-B14F-4D97-AF65-F5344CB8AC3E}">
        <p14:creationId xmlns:p14="http://schemas.microsoft.com/office/powerpoint/2010/main" val="2468443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45733490"/>
              </p:ext>
            </p:extLst>
          </p:nvPr>
        </p:nvGraphicFramePr>
        <p:xfrm>
          <a:off x="1016000" y="938151"/>
          <a:ext cx="9923970" cy="4916384"/>
        </p:xfrm>
        <a:graphic>
          <a:graphicData uri="http://schemas.openxmlformats.org/drawingml/2006/table">
            <a:tbl>
              <a:tblPr firstRow="1" bandRow="1">
                <a:tableStyleId>{5940675A-B579-460E-94D1-54222C63F5DA}</a:tableStyleId>
              </a:tblPr>
              <a:tblGrid>
                <a:gridCol w="177800">
                  <a:extLst>
                    <a:ext uri="{9D8B030D-6E8A-4147-A177-3AD203B41FA5}">
                      <a16:colId xmlns="" xmlns:a16="http://schemas.microsoft.com/office/drawing/2014/main" val="20000"/>
                    </a:ext>
                  </a:extLst>
                </a:gridCol>
                <a:gridCol w="1300186">
                  <a:extLst>
                    <a:ext uri="{9D8B030D-6E8A-4147-A177-3AD203B41FA5}">
                      <a16:colId xmlns="" xmlns:a16="http://schemas.microsoft.com/office/drawing/2014/main" val="20001"/>
                    </a:ext>
                  </a:extLst>
                </a:gridCol>
                <a:gridCol w="703832">
                  <a:extLst>
                    <a:ext uri="{9D8B030D-6E8A-4147-A177-3AD203B41FA5}">
                      <a16:colId xmlns="" xmlns:a16="http://schemas.microsoft.com/office/drawing/2014/main" val="20002"/>
                    </a:ext>
                  </a:extLst>
                </a:gridCol>
                <a:gridCol w="703832">
                  <a:extLst>
                    <a:ext uri="{9D8B030D-6E8A-4147-A177-3AD203B41FA5}">
                      <a16:colId xmlns="" xmlns:a16="http://schemas.microsoft.com/office/drawing/2014/main" val="20003"/>
                    </a:ext>
                  </a:extLst>
                </a:gridCol>
                <a:gridCol w="703832">
                  <a:extLst>
                    <a:ext uri="{9D8B030D-6E8A-4147-A177-3AD203B41FA5}">
                      <a16:colId xmlns="" xmlns:a16="http://schemas.microsoft.com/office/drawing/2014/main" val="20004"/>
                    </a:ext>
                  </a:extLst>
                </a:gridCol>
                <a:gridCol w="703832">
                  <a:extLst>
                    <a:ext uri="{9D8B030D-6E8A-4147-A177-3AD203B41FA5}">
                      <a16:colId xmlns="" xmlns:a16="http://schemas.microsoft.com/office/drawing/2014/main" val="20005"/>
                    </a:ext>
                  </a:extLst>
                </a:gridCol>
                <a:gridCol w="703832">
                  <a:extLst>
                    <a:ext uri="{9D8B030D-6E8A-4147-A177-3AD203B41FA5}">
                      <a16:colId xmlns="" xmlns:a16="http://schemas.microsoft.com/office/drawing/2014/main" val="20006"/>
                    </a:ext>
                  </a:extLst>
                </a:gridCol>
                <a:gridCol w="703832">
                  <a:extLst>
                    <a:ext uri="{9D8B030D-6E8A-4147-A177-3AD203B41FA5}">
                      <a16:colId xmlns="" xmlns:a16="http://schemas.microsoft.com/office/drawing/2014/main" val="20007"/>
                    </a:ext>
                  </a:extLst>
                </a:gridCol>
                <a:gridCol w="703832">
                  <a:extLst>
                    <a:ext uri="{9D8B030D-6E8A-4147-A177-3AD203B41FA5}">
                      <a16:colId xmlns="" xmlns:a16="http://schemas.microsoft.com/office/drawing/2014/main" val="20008"/>
                    </a:ext>
                  </a:extLst>
                </a:gridCol>
                <a:gridCol w="703832">
                  <a:extLst>
                    <a:ext uri="{9D8B030D-6E8A-4147-A177-3AD203B41FA5}">
                      <a16:colId xmlns="" xmlns:a16="http://schemas.microsoft.com/office/drawing/2014/main" val="20009"/>
                    </a:ext>
                  </a:extLst>
                </a:gridCol>
                <a:gridCol w="703832">
                  <a:extLst>
                    <a:ext uri="{9D8B030D-6E8A-4147-A177-3AD203B41FA5}">
                      <a16:colId xmlns="" xmlns:a16="http://schemas.microsoft.com/office/drawing/2014/main" val="20010"/>
                    </a:ext>
                  </a:extLst>
                </a:gridCol>
                <a:gridCol w="703832">
                  <a:extLst>
                    <a:ext uri="{9D8B030D-6E8A-4147-A177-3AD203B41FA5}">
                      <a16:colId xmlns="" xmlns:a16="http://schemas.microsoft.com/office/drawing/2014/main" val="20011"/>
                    </a:ext>
                  </a:extLst>
                </a:gridCol>
                <a:gridCol w="703832">
                  <a:extLst>
                    <a:ext uri="{9D8B030D-6E8A-4147-A177-3AD203B41FA5}">
                      <a16:colId xmlns="" xmlns:a16="http://schemas.microsoft.com/office/drawing/2014/main" val="20012"/>
                    </a:ext>
                  </a:extLst>
                </a:gridCol>
                <a:gridCol w="703832">
                  <a:extLst>
                    <a:ext uri="{9D8B030D-6E8A-4147-A177-3AD203B41FA5}">
                      <a16:colId xmlns="" xmlns:a16="http://schemas.microsoft.com/office/drawing/2014/main" val="20013"/>
                    </a:ext>
                  </a:extLst>
                </a:gridCol>
              </a:tblGrid>
              <a:tr h="482612">
                <a:tc gridSpan="2">
                  <a:txBody>
                    <a:bodyPr/>
                    <a:lstStyle/>
                    <a:p>
                      <a:pPr algn="r"/>
                      <a:r>
                        <a:rPr kumimoji="1" lang="ja-JP" altLang="en-US" sz="1200" dirty="0" smtClean="0"/>
                        <a:t>年度</a:t>
                      </a:r>
                      <a:endParaRPr kumimoji="1" lang="ja-JP" altLang="en-US" sz="1200" dirty="0"/>
                    </a:p>
                  </a:txBody>
                  <a:tcPr>
                    <a:solidFill>
                      <a:schemeClr val="bg1">
                        <a:alpha val="75000"/>
                      </a:schemeClr>
                    </a:solidFill>
                  </a:tcPr>
                </a:tc>
                <a:tc hMerge="1">
                  <a:txBody>
                    <a:bodyPr/>
                    <a:lstStyle/>
                    <a:p>
                      <a:endParaRPr kumimoji="1" lang="ja-JP" altLang="en-US"/>
                    </a:p>
                  </a:txBody>
                  <a:tcPr/>
                </a:tc>
                <a:tc>
                  <a:txBody>
                    <a:bodyPr/>
                    <a:lstStyle/>
                    <a:p>
                      <a:pPr algn="ctr"/>
                      <a:r>
                        <a:rPr kumimoji="1" lang="en-US" altLang="ja-JP" sz="1200" dirty="0" smtClean="0"/>
                        <a:t>2014</a:t>
                      </a:r>
                    </a:p>
                    <a:p>
                      <a:pPr algn="ctr"/>
                      <a:r>
                        <a:rPr kumimoji="1" lang="en-US" altLang="ja-JP" sz="1200" dirty="0" smtClean="0"/>
                        <a:t>(H26)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2015</a:t>
                      </a:r>
                      <a:r>
                        <a:rPr kumimoji="1" lang="ja-JP" altLang="en-US" sz="1200" dirty="0" smtClean="0"/>
                        <a:t> </a:t>
                      </a:r>
                      <a:r>
                        <a:rPr kumimoji="1" lang="en-US" altLang="ja-JP" sz="1200" dirty="0" smtClean="0"/>
                        <a:t>(H27)</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2019</a:t>
                      </a:r>
                    </a:p>
                    <a:p>
                      <a:pPr algn="ctr"/>
                      <a:r>
                        <a:rPr kumimoji="1" lang="en-US" altLang="ja-JP" sz="1200" dirty="0" smtClean="0"/>
                        <a:t>(H31)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2020</a:t>
                      </a:r>
                    </a:p>
                    <a:p>
                      <a:pPr algn="ctr"/>
                      <a:r>
                        <a:rPr kumimoji="1" lang="en-US" altLang="ja-JP" sz="1200" dirty="0" smtClean="0"/>
                        <a:t>(H32)</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2021</a:t>
                      </a:r>
                    </a:p>
                    <a:p>
                      <a:pPr algn="ctr"/>
                      <a:r>
                        <a:rPr kumimoji="1" lang="en-US" altLang="ja-JP" sz="1200" dirty="0" smtClean="0"/>
                        <a:t>(H33)</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2022</a:t>
                      </a:r>
                    </a:p>
                    <a:p>
                      <a:pPr algn="ctr"/>
                      <a:r>
                        <a:rPr kumimoji="1" lang="en-US" altLang="ja-JP" sz="1200" dirty="0" smtClean="0"/>
                        <a:t>(H34)</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2023</a:t>
                      </a:r>
                    </a:p>
                    <a:p>
                      <a:pPr algn="ctr"/>
                      <a:r>
                        <a:rPr kumimoji="1" lang="en-US" altLang="ja-JP" sz="1200" dirty="0" smtClean="0"/>
                        <a:t>(H35)</a:t>
                      </a:r>
                    </a:p>
                  </a:txBody>
                  <a:tcPr anchor="ctr">
                    <a:solidFill>
                      <a:schemeClr val="bg1">
                        <a:alpha val="75000"/>
                      </a:schemeClr>
                    </a:solidFill>
                  </a:tcPr>
                </a:tc>
                <a:tc>
                  <a:txBody>
                    <a:bodyPr/>
                    <a:lstStyle/>
                    <a:p>
                      <a:pPr algn="ctr"/>
                      <a:r>
                        <a:rPr kumimoji="1" lang="en-US" altLang="ja-JP" sz="1200" dirty="0" smtClean="0"/>
                        <a:t>2024</a:t>
                      </a:r>
                    </a:p>
                    <a:p>
                      <a:pPr algn="ctr"/>
                      <a:r>
                        <a:rPr kumimoji="1" lang="en-US" altLang="ja-JP" sz="1200" dirty="0" smtClean="0"/>
                        <a:t>(H36)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2025</a:t>
                      </a:r>
                    </a:p>
                    <a:p>
                      <a:pPr algn="ctr"/>
                      <a:r>
                        <a:rPr kumimoji="1" lang="en-US" altLang="ja-JP" sz="1200" dirty="0" smtClean="0"/>
                        <a:t>(H37)</a:t>
                      </a:r>
                      <a:endParaRPr kumimoji="1" lang="ja-JP" altLang="en-US" sz="1200" dirty="0"/>
                    </a:p>
                  </a:txBody>
                  <a:tcPr anchor="ctr">
                    <a:solidFill>
                      <a:schemeClr val="bg1">
                        <a:alpha val="75000"/>
                      </a:schemeClr>
                    </a:solidFill>
                  </a:tcPr>
                </a:tc>
                <a:extLst>
                  <a:ext uri="{0D108BD9-81ED-4DB2-BD59-A6C34878D82A}">
                    <a16:rowId xmlns="" xmlns:a16="http://schemas.microsoft.com/office/drawing/2014/main" val="10000"/>
                  </a:ext>
                </a:extLst>
              </a:tr>
              <a:tr h="1477924">
                <a:tc gridSpan="2">
                  <a:txBody>
                    <a:bodyPr/>
                    <a:lstStyle/>
                    <a:p>
                      <a:pPr algn="l"/>
                      <a:r>
                        <a:rPr kumimoji="1" lang="ja-JP" altLang="en-US" sz="1200" dirty="0" smtClean="0">
                          <a:solidFill>
                            <a:schemeClr val="tx1"/>
                          </a:solidFill>
                        </a:rPr>
                        <a:t>泉ヶ丘駅前</a:t>
                      </a:r>
                      <a:endParaRPr kumimoji="1" lang="en-US" altLang="ja-JP" sz="1200" dirty="0" smtClean="0">
                        <a:solidFill>
                          <a:schemeClr val="tx1"/>
                        </a:solidFill>
                      </a:endParaRPr>
                    </a:p>
                    <a:p>
                      <a:pPr algn="l"/>
                      <a:r>
                        <a:rPr kumimoji="1" lang="ja-JP" altLang="en-US" sz="1200" dirty="0" smtClean="0"/>
                        <a:t>地域活性化</a:t>
                      </a:r>
                      <a:endParaRPr kumimoji="1" lang="en-US" altLang="ja-JP" sz="1200" dirty="0" smtClean="0"/>
                    </a:p>
                  </a:txBody>
                  <a:tcPr marL="45720" marR="45720" anchor="ctr">
                    <a:lnB w="6350" cap="flat" cmpd="sng" algn="ctr">
                      <a:noFill/>
                      <a:prstDash val="sysDash"/>
                      <a:round/>
                      <a:headEnd type="none" w="med" len="med"/>
                      <a:tailEnd type="none" w="med" len="med"/>
                    </a:lnB>
                    <a:solidFill>
                      <a:schemeClr val="bg1">
                        <a:alpha val="75000"/>
                      </a:schemeClr>
                    </a:solidFill>
                  </a:tcPr>
                </a:tc>
                <a:tc hMerge="1">
                  <a:txBody>
                    <a:bodyPr/>
                    <a:lstStyle/>
                    <a:p>
                      <a:endParaRPr kumimoji="1" lang="ja-JP" altLang="en-US"/>
                    </a:p>
                  </a:txBody>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extLst>
                  <a:ext uri="{0D108BD9-81ED-4DB2-BD59-A6C34878D82A}">
                    <a16:rowId xmlns="" xmlns:a16="http://schemas.microsoft.com/office/drawing/2014/main" val="10001"/>
                  </a:ext>
                </a:extLst>
              </a:tr>
              <a:tr h="1477924">
                <a:tc>
                  <a:txBody>
                    <a:bodyPr/>
                    <a:lstStyle/>
                    <a:p>
                      <a:pPr algn="l"/>
                      <a:endParaRPr kumimoji="1" lang="en-US" altLang="ja-JP" sz="1200" dirty="0" smtClean="0"/>
                    </a:p>
                  </a:txBody>
                  <a:tcPr marL="45720" marR="45720" anchor="ctr">
                    <a:lnR w="6350" cap="flat" cmpd="sng" algn="ctr">
                      <a:solidFill>
                        <a:schemeClr val="tx1"/>
                      </a:solidFill>
                      <a:prstDash val="dash"/>
                      <a:round/>
                      <a:headEnd type="none" w="med" len="med"/>
                      <a:tailEnd type="none" w="med" len="med"/>
                    </a:lnR>
                    <a:lnT w="6350" cap="flat" cmpd="sng" algn="ctr">
                      <a:noFill/>
                      <a:prstDash val="sysDash"/>
                      <a:round/>
                      <a:headEnd type="none" w="med" len="med"/>
                      <a:tailEnd type="none" w="med" len="med"/>
                    </a:lnT>
                    <a:solidFill>
                      <a:schemeClr val="bg1">
                        <a:alpha val="75000"/>
                      </a:schemeClr>
                    </a:solidFill>
                  </a:tcPr>
                </a:tc>
                <a:tc>
                  <a:txBody>
                    <a:bodyPr/>
                    <a:lstStyle/>
                    <a:p>
                      <a:pPr algn="l"/>
                      <a:r>
                        <a:rPr kumimoji="1" lang="ja-JP" altLang="en-US" sz="1200" dirty="0" smtClean="0"/>
                        <a:t>近畿大学</a:t>
                      </a:r>
                      <a:endParaRPr kumimoji="1" lang="en-US" altLang="ja-JP" sz="1200" dirty="0" smtClean="0"/>
                    </a:p>
                    <a:p>
                      <a:pPr algn="l"/>
                      <a:r>
                        <a:rPr kumimoji="1" lang="ja-JP" altLang="en-US" sz="1200" dirty="0" smtClean="0"/>
                        <a:t>医学部・附属病院</a:t>
                      </a:r>
                      <a:endParaRPr kumimoji="1" lang="en-US" altLang="ja-JP" sz="1200" dirty="0" smtClean="0"/>
                    </a:p>
                    <a:p>
                      <a:pPr algn="l"/>
                      <a:r>
                        <a:rPr kumimoji="1" lang="ja-JP" altLang="en-US" sz="1200" dirty="0" smtClean="0"/>
                        <a:t>立地</a:t>
                      </a:r>
                      <a:endParaRPr kumimoji="1" lang="en-US" altLang="ja-JP" sz="1200" dirty="0" smtClean="0"/>
                    </a:p>
                  </a:txBody>
                  <a:tcPr marL="45720" marR="45720" anchor="ctr">
                    <a:lnL w="6350" cap="flat" cmpd="sng" algn="ctr">
                      <a:solidFill>
                        <a:schemeClr val="tx1"/>
                      </a:solidFill>
                      <a:prstDash val="dash"/>
                      <a:round/>
                      <a:headEnd type="none" w="med" len="med"/>
                      <a:tailEnd type="none" w="med" len="med"/>
                    </a:lnL>
                    <a:lnT w="6350" cap="flat" cmpd="sng" algn="ctr">
                      <a:solidFill>
                        <a:schemeClr val="tx1"/>
                      </a:solidFill>
                      <a:prstDash val="dash"/>
                      <a:round/>
                      <a:headEnd type="none" w="med" len="med"/>
                      <a:tailEnd type="none" w="med" len="med"/>
                    </a:lnT>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Ｐ明朝" panose="02020600040205080304" pitchFamily="18" charset="-128"/>
                        <a:ea typeface="ＭＳ Ｐ明朝" panose="02020600040205080304" pitchFamily="18" charset="-128"/>
                      </a:endParaRPr>
                    </a:p>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extLst>
                  <a:ext uri="{0D108BD9-81ED-4DB2-BD59-A6C34878D82A}">
                    <a16:rowId xmlns="" xmlns:a16="http://schemas.microsoft.com/office/drawing/2014/main" val="10002"/>
                  </a:ext>
                </a:extLst>
              </a:tr>
              <a:tr h="1477924">
                <a:tc gridSpan="2">
                  <a:txBody>
                    <a:bodyPr/>
                    <a:lstStyle/>
                    <a:p>
                      <a:pPr algn="l"/>
                      <a:r>
                        <a:rPr kumimoji="1" lang="ja-JP" altLang="en-US" sz="1200" dirty="0" smtClean="0"/>
                        <a:t>泉北ニュータウン</a:t>
                      </a:r>
                      <a:endParaRPr kumimoji="1" lang="en-US" altLang="ja-JP" sz="1200" dirty="0" smtClean="0"/>
                    </a:p>
                    <a:p>
                      <a:pPr algn="l"/>
                      <a:r>
                        <a:rPr kumimoji="1" lang="ja-JP" altLang="en-US" sz="1200" dirty="0" smtClean="0"/>
                        <a:t>公的賃貸住宅再生</a:t>
                      </a:r>
                      <a:endParaRPr kumimoji="1" lang="ja-JP" altLang="en-US" sz="1200" dirty="0"/>
                    </a:p>
                  </a:txBody>
                  <a:tcPr marL="45720" marR="45720" anchor="ctr">
                    <a:solidFill>
                      <a:schemeClr val="bg1">
                        <a:alpha val="75000"/>
                      </a:schemeClr>
                    </a:solidFill>
                  </a:tcPr>
                </a:tc>
                <a:tc hMerge="1">
                  <a:txBody>
                    <a:bodyPr/>
                    <a:lstStyle/>
                    <a:p>
                      <a:endParaRPr kumimoji="1" lang="ja-JP" altLang="en-US"/>
                    </a:p>
                  </a:txBody>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 xmlns:a16="http://schemas.microsoft.com/office/drawing/2014/main" val="10003"/>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角丸四角形 7"/>
          <p:cNvSpPr/>
          <p:nvPr/>
        </p:nvSpPr>
        <p:spPr>
          <a:xfrm>
            <a:off x="1431032" y="6336206"/>
            <a:ext cx="2567512" cy="2852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116515" y="5997652"/>
            <a:ext cx="61210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泉北ニュータウン</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519385" y="6336205"/>
            <a:ext cx="21611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：住宅まちづくり部</a:t>
            </a:r>
            <a:endParaRPr kumimoji="1" lang="en-US" altLang="ja-JP"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74" name="テキスト ボックス 73"/>
          <p:cNvSpPr txBox="1"/>
          <p:nvPr/>
        </p:nvSpPr>
        <p:spPr>
          <a:xfrm>
            <a:off x="1143051" y="498158"/>
            <a:ext cx="35637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取組み状況及び今後のスケジュール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・事業者</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選定</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等）</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・着工～竣工）</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・供用開始～）</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は</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今後</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の取組</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凡例（案）</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95" name="テキスト ボックス 94"/>
          <p:cNvSpPr txBox="1"/>
          <p:nvPr/>
        </p:nvSpPr>
        <p:spPr>
          <a:xfrm>
            <a:off x="2485383" y="4186895"/>
            <a:ext cx="12963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再生指針</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2010</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37" name="直線矢印コネクタ 36"/>
          <p:cNvCxnSpPr/>
          <p:nvPr/>
        </p:nvCxnSpPr>
        <p:spPr>
          <a:xfrm flipV="1">
            <a:off x="8486273" y="5107084"/>
            <a:ext cx="2453691" cy="33984"/>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632924" y="5232332"/>
            <a:ext cx="14921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公的賃貸住宅再生計画</a:t>
            </a:r>
            <a:endParaRPr kumimoji="1" lang="en-US" altLang="ja-JP"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2011</a:t>
            </a: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年）</a:t>
            </a:r>
            <a:endParaRPr kumimoji="1" lang="ja-JP" altLang="en-US" sz="10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34" name="テキスト ボックス 33"/>
          <p:cNvSpPr txBox="1"/>
          <p:nvPr/>
        </p:nvSpPr>
        <p:spPr>
          <a:xfrm>
            <a:off x="4591300" y="5232332"/>
            <a:ext cx="16487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まちづくりプラットフォーム</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設立</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grpSp>
        <p:nvGrpSpPr>
          <p:cNvPr id="6" name="グループ化 5"/>
          <p:cNvGrpSpPr/>
          <p:nvPr/>
        </p:nvGrpSpPr>
        <p:grpSpPr>
          <a:xfrm>
            <a:off x="2495488" y="3327325"/>
            <a:ext cx="8485912" cy="785251"/>
            <a:chOff x="2495488" y="2098191"/>
            <a:chExt cx="8485912" cy="785251"/>
          </a:xfrm>
        </p:grpSpPr>
        <p:sp>
          <p:nvSpPr>
            <p:cNvPr id="88" name="円/楕円 87"/>
            <p:cNvSpPr/>
            <p:nvPr/>
          </p:nvSpPr>
          <p:spPr>
            <a:xfrm>
              <a:off x="4882149" y="209819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0" name="直線矢印コネクタ 89"/>
            <p:cNvCxnSpPr/>
            <p:nvPr/>
          </p:nvCxnSpPr>
          <p:spPr>
            <a:xfrm>
              <a:off x="9181367" y="2178817"/>
              <a:ext cx="1800033" cy="2447"/>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6295643" y="211814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0" name="テキスト ボックス 99"/>
            <p:cNvSpPr txBox="1"/>
            <p:nvPr/>
          </p:nvSpPr>
          <p:spPr>
            <a:xfrm>
              <a:off x="6009530" y="2355075"/>
              <a:ext cx="1002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建設工事</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35" name="テキスト ボックス 34"/>
            <p:cNvSpPr txBox="1"/>
            <p:nvPr/>
          </p:nvSpPr>
          <p:spPr>
            <a:xfrm>
              <a:off x="2495488" y="2329444"/>
              <a:ext cx="161598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設置に関する</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協定締結</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（堺市、府、近大）</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6" name="テキスト ボックス 35"/>
            <p:cNvSpPr txBox="1"/>
            <p:nvPr/>
          </p:nvSpPr>
          <p:spPr>
            <a:xfrm>
              <a:off x="4206028" y="2329444"/>
              <a:ext cx="14669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府営三原台第１住宅</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建替開始</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9" name="テキスト ボックス 38"/>
            <p:cNvSpPr txBox="1"/>
            <p:nvPr/>
          </p:nvSpPr>
          <p:spPr>
            <a:xfrm>
              <a:off x="8916057" y="2344588"/>
              <a:ext cx="1002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開設予定</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grpSp>
      <p:sp>
        <p:nvSpPr>
          <p:cNvPr id="94" name="円/楕円 93"/>
          <p:cNvSpPr/>
          <p:nvPr/>
        </p:nvSpPr>
        <p:spPr>
          <a:xfrm>
            <a:off x="4882149" y="503508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8303157" y="5232332"/>
            <a:ext cx="17564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府営住宅活用用地処分</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年以降順次処分予定）</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grpSp>
        <p:nvGrpSpPr>
          <p:cNvPr id="7" name="グループ化 6"/>
          <p:cNvGrpSpPr/>
          <p:nvPr/>
        </p:nvGrpSpPr>
        <p:grpSpPr>
          <a:xfrm>
            <a:off x="2485382" y="1503782"/>
            <a:ext cx="7022601" cy="1187657"/>
            <a:chOff x="2485382" y="3054959"/>
            <a:chExt cx="7022601" cy="1187657"/>
          </a:xfrm>
        </p:grpSpPr>
        <p:cxnSp>
          <p:nvCxnSpPr>
            <p:cNvPr id="15" name="直線矢印コネクタ 14"/>
            <p:cNvCxnSpPr>
              <a:endCxn id="50" idx="6"/>
            </p:cNvCxnSpPr>
            <p:nvPr/>
          </p:nvCxnSpPr>
          <p:spPr>
            <a:xfrm>
              <a:off x="4922586" y="3635945"/>
              <a:ext cx="2301899" cy="13009"/>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526552" y="3777457"/>
              <a:ext cx="82586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まちび</a:t>
              </a:r>
              <a:r>
                <a:rPr kumimoji="1" lang="ja-JP" altLang="en-US" sz="1000" b="0" i="0" u="none" strike="noStrike" kern="1200" cap="none" spc="0" normalizeH="0" baseline="0" noProof="0" dirty="0" err="1"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ら</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き</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50</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周年事業</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9" name="円/楕円 88"/>
            <p:cNvSpPr/>
            <p:nvPr/>
          </p:nvSpPr>
          <p:spPr>
            <a:xfrm>
              <a:off x="4867486" y="356394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テキスト ボックス 31"/>
            <p:cNvSpPr txBox="1"/>
            <p:nvPr/>
          </p:nvSpPr>
          <p:spPr>
            <a:xfrm>
              <a:off x="2485382" y="3688618"/>
              <a:ext cx="12963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泉ヶ丘駅前地域</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活性化ビジョン</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201</a:t>
              </a:r>
              <a:r>
                <a:rPr kumimoji="1" lang="ja-JP" altLang="en-US" sz="1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０年）</a:t>
              </a:r>
              <a:endParaRPr kumimoji="1" lang="ja-JP" altLang="en-US" sz="10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40" name="テキスト ボックス 39"/>
            <p:cNvSpPr txBox="1"/>
            <p:nvPr/>
          </p:nvSpPr>
          <p:spPr>
            <a:xfrm>
              <a:off x="2608419" y="3054959"/>
              <a:ext cx="139012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タウン管理財団所有の</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資産を民間へ譲渡</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1" name="円/楕円 40"/>
            <p:cNvSpPr/>
            <p:nvPr/>
          </p:nvSpPr>
          <p:spPr>
            <a:xfrm>
              <a:off x="5570230" y="356394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テキスト ボックス 41"/>
            <p:cNvSpPr txBox="1"/>
            <p:nvPr/>
          </p:nvSpPr>
          <p:spPr>
            <a:xfrm>
              <a:off x="5342744" y="3765562"/>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旧高倉台西小学校</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活用事業</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7" name="テキスト ボックス 46"/>
            <p:cNvSpPr txBox="1"/>
            <p:nvPr/>
          </p:nvSpPr>
          <p:spPr>
            <a:xfrm>
              <a:off x="6750497" y="3765562"/>
              <a:ext cx="275748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近</a:t>
              </a: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大医学部・付属病院開設に伴う環境整備実施</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（歩行者通行環境対策など）</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grpSp>
      <p:sp>
        <p:nvSpPr>
          <p:cNvPr id="50" name="円/楕円 49"/>
          <p:cNvSpPr/>
          <p:nvPr/>
        </p:nvSpPr>
        <p:spPr>
          <a:xfrm>
            <a:off x="7080485" y="2025777"/>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45" name="直線矢印コネクタ 44"/>
          <p:cNvCxnSpPr>
            <a:endCxn id="89" idx="6"/>
          </p:cNvCxnSpPr>
          <p:nvPr/>
        </p:nvCxnSpPr>
        <p:spPr>
          <a:xfrm>
            <a:off x="2561030" y="2077408"/>
            <a:ext cx="2450456" cy="7359"/>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150750" y="2098459"/>
            <a:ext cx="3789214" cy="21414"/>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endCxn id="88" idx="2"/>
          </p:cNvCxnSpPr>
          <p:nvPr/>
        </p:nvCxnSpPr>
        <p:spPr>
          <a:xfrm flipV="1">
            <a:off x="2503809" y="3399325"/>
            <a:ext cx="2378340" cy="19954"/>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4961996" y="3405269"/>
            <a:ext cx="4177941" cy="13069"/>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2485382" y="5141068"/>
            <a:ext cx="5959461" cy="3538"/>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76</a:t>
            </a:fld>
            <a:endParaRPr lang="ja-JP" altLang="en-US"/>
          </a:p>
        </p:txBody>
      </p:sp>
    </p:spTree>
    <p:extLst>
      <p:ext uri="{BB962C8B-B14F-4D97-AF65-F5344CB8AC3E}">
        <p14:creationId xmlns:p14="http://schemas.microsoft.com/office/powerpoint/2010/main" val="2176361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52290"/>
            <a:ext cx="9649072" cy="2677656"/>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位置 ：大阪府</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堺市、和泉市　　大阪市内中心部からおよそ</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き：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1967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ちびらきから約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年が</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経過。</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大阪府企業局（当時）が</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開発面積：</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1,557ha</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（うち堺市</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1,511ha</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千里</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ニュータウンの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倍、多摩ニュータウン</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日本最大規模</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居住人口： 約</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12.3</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末</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ピーク時約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千里</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ニュータウンの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倍</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多摩</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ニュータウン</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日本最大規模</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住戸数： 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万戸　うち半数が公的賃貸</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住宅</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府営住宅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15,731</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UR</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賃貸住宅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8,324</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府</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公社賃貸住宅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5,382</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集合</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住宅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12,332</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2015</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戸</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建住宅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16,708</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交通</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鉄道</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泉ヶ丘から難波まで</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泉北高速鉄道（南海電鉄接続）</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9" name="Picture 19" descr="hati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8883" y="3452687"/>
            <a:ext cx="3377573" cy="305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大阪府地図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71464" y="3364639"/>
            <a:ext cx="2614735" cy="32684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四角形吹き出し 1"/>
          <p:cNvSpPr/>
          <p:nvPr/>
        </p:nvSpPr>
        <p:spPr>
          <a:xfrm>
            <a:off x="5201730" y="3352061"/>
            <a:ext cx="3843366" cy="3280999"/>
          </a:xfrm>
          <a:prstGeom prst="wedgeRectCallout">
            <a:avLst>
              <a:gd name="adj1" fmla="val -99637"/>
              <a:gd name="adj2" fmla="val 20356"/>
            </a:avLst>
          </a:prstGeom>
          <a:noFill/>
          <a:ln w="3810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77</a:t>
            </a:fld>
            <a:endParaRPr lang="ja-JP" altLang="en-US"/>
          </a:p>
        </p:txBody>
      </p:sp>
      <p:sp>
        <p:nvSpPr>
          <p:cNvPr id="10"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Tree>
    <p:extLst>
      <p:ext uri="{BB962C8B-B14F-4D97-AF65-F5344CB8AC3E}">
        <p14:creationId xmlns:p14="http://schemas.microsoft.com/office/powerpoint/2010/main" val="297241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43000" y="1703252"/>
            <a:ext cx="4148328" cy="49413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735960" y="1703252"/>
            <a:ext cx="5313040" cy="49345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p:cNvSpPr/>
          <p:nvPr/>
        </p:nvSpPr>
        <p:spPr>
          <a:xfrm>
            <a:off x="1270363" y="478262"/>
            <a:ext cx="9584166" cy="1007262"/>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indent="-82550"/>
            <a:r>
              <a:rPr lang="ja-JP" altLang="en-US" sz="1200" dirty="0">
                <a:solidFill>
                  <a:schemeClr val="tx1"/>
                </a:solidFill>
                <a:latin typeface="+mn-ea"/>
              </a:rPr>
              <a:t>＜めざす姿</a:t>
            </a:r>
            <a:r>
              <a:rPr lang="ja-JP" altLang="en-US" sz="1200" dirty="0" smtClean="0">
                <a:solidFill>
                  <a:schemeClr val="tx1"/>
                </a:solidFill>
                <a:latin typeface="+mn-ea"/>
              </a:rPr>
              <a:t>＞</a:t>
            </a:r>
            <a:r>
              <a:rPr lang="ja-JP" altLang="en-US" sz="1200" dirty="0">
                <a:solidFill>
                  <a:schemeClr val="tx1"/>
                </a:solidFill>
              </a:rPr>
              <a:t>　</a:t>
            </a:r>
            <a:r>
              <a:rPr lang="ja-JP" altLang="en-US" sz="1200" dirty="0" smtClean="0">
                <a:solidFill>
                  <a:schemeClr val="tx1"/>
                </a:solidFill>
              </a:rPr>
              <a:t>・泉北ニュータウンのまちの価値を高め、次世代へ引き継ぐ</a:t>
            </a:r>
            <a:endParaRPr lang="en-US" altLang="ja-JP" sz="1200" dirty="0" smtClean="0">
              <a:solidFill>
                <a:schemeClr val="tx1"/>
              </a:solidFill>
            </a:endParaRPr>
          </a:p>
          <a:p>
            <a:pPr marL="273050" indent="-273050"/>
            <a:r>
              <a:rPr lang="ja-JP" altLang="en-US" sz="1200" dirty="0">
                <a:solidFill>
                  <a:schemeClr val="tx1"/>
                </a:solidFill>
              </a:rPr>
              <a:t>　</a:t>
            </a:r>
            <a:r>
              <a:rPr lang="ja-JP" altLang="en-US" sz="1200" dirty="0" smtClean="0">
                <a:solidFill>
                  <a:schemeClr val="tx1"/>
                </a:solidFill>
              </a:rPr>
              <a:t>　　</a:t>
            </a:r>
            <a:endParaRPr lang="en-US" altLang="ja-JP" sz="1200" dirty="0" smtClean="0">
              <a:solidFill>
                <a:schemeClr val="tx1"/>
              </a:solidFill>
            </a:endParaRPr>
          </a:p>
          <a:p>
            <a:pPr marL="273050" indent="-273050"/>
            <a:r>
              <a:rPr lang="ja-JP" altLang="en-US" sz="1200" dirty="0" smtClean="0">
                <a:solidFill>
                  <a:schemeClr val="tx1"/>
                </a:solidFill>
              </a:rPr>
              <a:t>　</a:t>
            </a:r>
            <a:r>
              <a:rPr lang="en-US" altLang="ja-JP" sz="1200" dirty="0" smtClean="0">
                <a:solidFill>
                  <a:schemeClr val="tx1"/>
                </a:solidFill>
              </a:rPr>
              <a:t>(1)</a:t>
            </a:r>
            <a:r>
              <a:rPr lang="ja-JP" altLang="en-US" sz="1200" dirty="0" smtClean="0">
                <a:solidFill>
                  <a:schemeClr val="tx1"/>
                </a:solidFill>
              </a:rPr>
              <a:t>多様な世代が暮らし続けることができるまちをめざす</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　</a:t>
            </a:r>
            <a:r>
              <a:rPr lang="ja-JP" altLang="en-US" sz="1200" dirty="0" smtClean="0">
                <a:solidFill>
                  <a:schemeClr val="tx1"/>
                </a:solidFill>
              </a:rPr>
              <a:t>　　　　　　</a:t>
            </a:r>
            <a:r>
              <a:rPr lang="en-US" altLang="ja-JP" sz="1200" dirty="0" smtClean="0">
                <a:solidFill>
                  <a:schemeClr val="tx1"/>
                </a:solidFill>
              </a:rPr>
              <a:t>(2)</a:t>
            </a:r>
            <a:r>
              <a:rPr lang="ja-JP" altLang="en-US" sz="1200" dirty="0" smtClean="0">
                <a:solidFill>
                  <a:schemeClr val="tx1"/>
                </a:solidFill>
              </a:rPr>
              <a:t>人や環境にやさしいまちと暮らしの実現をめざす</a:t>
            </a:r>
            <a:endParaRPr lang="en-US" altLang="ja-JP" sz="1200" dirty="0" smtClean="0">
              <a:solidFill>
                <a:schemeClr val="tx1"/>
              </a:solidFill>
            </a:endParaRPr>
          </a:p>
          <a:p>
            <a:pPr marL="273050" indent="-273050"/>
            <a:r>
              <a:rPr lang="ja-JP" altLang="en-US" sz="1200" dirty="0">
                <a:solidFill>
                  <a:schemeClr val="tx1"/>
                </a:solidFill>
              </a:rPr>
              <a:t>　</a:t>
            </a:r>
            <a:r>
              <a:rPr lang="en-US" altLang="ja-JP" sz="1200" dirty="0" smtClean="0">
                <a:solidFill>
                  <a:schemeClr val="tx1"/>
                </a:solidFill>
              </a:rPr>
              <a:t>(3)</a:t>
            </a:r>
            <a:r>
              <a:rPr lang="ja-JP" altLang="en-US" sz="1200" dirty="0" smtClean="0">
                <a:solidFill>
                  <a:schemeClr val="tx1"/>
                </a:solidFill>
              </a:rPr>
              <a:t>まちに関する人の輪を広げ、つなぎ、地域力の向上をめざす</a:t>
            </a:r>
            <a:r>
              <a:rPr lang="ja-JP" altLang="en-US" sz="1200" dirty="0">
                <a:solidFill>
                  <a:schemeClr val="tx1"/>
                </a:solidFill>
              </a:rPr>
              <a:t>　</a:t>
            </a:r>
            <a:r>
              <a:rPr lang="ja-JP" altLang="en-US" sz="1200" dirty="0" smtClean="0">
                <a:solidFill>
                  <a:schemeClr val="tx1"/>
                </a:solidFill>
              </a:rPr>
              <a:t>　　　　</a:t>
            </a:r>
            <a:r>
              <a:rPr lang="en-US" altLang="ja-JP" sz="1200" dirty="0" smtClean="0">
                <a:solidFill>
                  <a:schemeClr val="tx1"/>
                </a:solidFill>
              </a:rPr>
              <a:t>(4)</a:t>
            </a:r>
            <a:r>
              <a:rPr lang="ja-JP" altLang="en-US" sz="1200" dirty="0" smtClean="0">
                <a:solidFill>
                  <a:schemeClr val="tx1"/>
                </a:solidFill>
              </a:rPr>
              <a:t>泉北ニュータウンの再生を推進</a:t>
            </a:r>
            <a:r>
              <a:rPr lang="ja-JP" altLang="en-US" sz="1200" dirty="0">
                <a:solidFill>
                  <a:schemeClr val="tx1"/>
                </a:solidFill>
              </a:rPr>
              <a:t>するため</a:t>
            </a:r>
            <a:r>
              <a:rPr lang="ja-JP" altLang="en-US" sz="1200" dirty="0" smtClean="0">
                <a:solidFill>
                  <a:schemeClr val="tx1"/>
                </a:solidFill>
              </a:rPr>
              <a:t>の仕組みの構築をめざす　</a:t>
            </a:r>
            <a:endParaRPr lang="en-US" altLang="ja-JP" sz="1200" dirty="0" smtClean="0">
              <a:solidFill>
                <a:schemeClr val="tx1"/>
              </a:solidFill>
            </a:endParaRPr>
          </a:p>
          <a:p>
            <a:pPr marL="273050" indent="-273050"/>
            <a:r>
              <a:rPr lang="ja-JP" altLang="en-US" sz="1400" dirty="0">
                <a:solidFill>
                  <a:schemeClr val="tx1"/>
                </a:solidFill>
              </a:rPr>
              <a:t>　</a:t>
            </a:r>
            <a:r>
              <a:rPr lang="ja-JP" altLang="en-US" sz="1400" dirty="0" smtClean="0">
                <a:solidFill>
                  <a:schemeClr val="tx1"/>
                </a:solidFill>
              </a:rPr>
              <a:t>　　　　　　　　　　　　　　　　　　　　　　　　　　　　　　　　　　　　　　　　　　　　　　　　　　　　</a:t>
            </a:r>
            <a:r>
              <a:rPr lang="ja-JP" altLang="en-US" sz="1100" dirty="0" smtClean="0">
                <a:solidFill>
                  <a:schemeClr val="tx1"/>
                </a:solidFill>
              </a:rPr>
              <a:t>「泉北ニュータウン再生指針」（</a:t>
            </a:r>
            <a:r>
              <a:rPr lang="en-US" altLang="ja-JP" sz="1100" dirty="0">
                <a:solidFill>
                  <a:schemeClr val="tx1"/>
                </a:solidFill>
              </a:rPr>
              <a:t>2010</a:t>
            </a:r>
            <a:r>
              <a:rPr lang="ja-JP" altLang="en-US" sz="1100" dirty="0" smtClean="0">
                <a:solidFill>
                  <a:schemeClr val="tx1"/>
                </a:solidFill>
              </a:rPr>
              <a:t>年）より</a:t>
            </a:r>
            <a:endParaRPr lang="en-US" altLang="ja-JP" sz="1100" dirty="0" smtClean="0">
              <a:solidFill>
                <a:schemeClr val="tx1"/>
              </a:solidFill>
            </a:endParaRPr>
          </a:p>
        </p:txBody>
      </p:sp>
      <p:grpSp>
        <p:nvGrpSpPr>
          <p:cNvPr id="2" name="グループ化 1"/>
          <p:cNvGrpSpPr/>
          <p:nvPr/>
        </p:nvGrpSpPr>
        <p:grpSpPr>
          <a:xfrm>
            <a:off x="1357016" y="1589870"/>
            <a:ext cx="9392643" cy="4798738"/>
            <a:chOff x="360712" y="980270"/>
            <a:chExt cx="9392643" cy="4798738"/>
          </a:xfrm>
        </p:grpSpPr>
        <p:sp>
          <p:nvSpPr>
            <p:cNvPr id="30" name="正方形/長方形 29"/>
            <p:cNvSpPr/>
            <p:nvPr/>
          </p:nvSpPr>
          <p:spPr>
            <a:xfrm>
              <a:off x="360712" y="1367663"/>
              <a:ext cx="3722614" cy="15292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100" b="1" dirty="0" smtClean="0">
                  <a:solidFill>
                    <a:schemeClr val="tx1"/>
                  </a:solidFill>
                  <a:latin typeface="ＭＳ Ｐゴシック"/>
                </a:rPr>
                <a:t>【</a:t>
              </a:r>
              <a:r>
                <a:rPr lang="ja-JP" altLang="en-US" sz="1100" b="1" dirty="0" smtClean="0">
                  <a:solidFill>
                    <a:schemeClr val="tx1"/>
                  </a:solidFill>
                  <a:latin typeface="ＭＳ Ｐゴシック"/>
                </a:rPr>
                <a:t>社会経済状況の変化による課題の発生</a:t>
              </a:r>
              <a:r>
                <a:rPr lang="en-US" altLang="ja-JP" sz="1100" b="1" dirty="0" smtClean="0">
                  <a:solidFill>
                    <a:schemeClr val="tx1"/>
                  </a:solidFill>
                  <a:latin typeface="ＭＳ Ｐゴシック"/>
                </a:rPr>
                <a:t>】</a:t>
              </a:r>
              <a:endParaRPr lang="en-US" altLang="ja-JP" sz="1100" b="1" dirty="0">
                <a:solidFill>
                  <a:schemeClr val="tx1"/>
                </a:solidFill>
                <a:latin typeface="ＭＳ Ｐゴシック"/>
              </a:endParaRPr>
            </a:p>
            <a:p>
              <a:pPr lvl="0"/>
              <a:r>
                <a:rPr lang="ja-JP" altLang="en-US" sz="1050" dirty="0" smtClean="0">
                  <a:solidFill>
                    <a:schemeClr val="tx1"/>
                  </a:solidFill>
                  <a:latin typeface="ＭＳ Ｐゴシック"/>
                  <a:cs typeface="メイリオ" panose="020B0604030504040204" pitchFamily="50" charset="-128"/>
                </a:rPr>
                <a:t>・人口の減少、少子高齢化が進行。</a:t>
              </a:r>
              <a:endParaRPr lang="en-US" altLang="ja-JP" sz="1050" dirty="0">
                <a:solidFill>
                  <a:schemeClr val="tx1"/>
                </a:solidFill>
                <a:latin typeface="ＭＳ Ｐゴシック"/>
                <a:cs typeface="メイリオ" panose="020B0604030504040204" pitchFamily="50" charset="-128"/>
              </a:endParaRPr>
            </a:p>
            <a:p>
              <a:pPr lvl="0"/>
              <a:r>
                <a:rPr lang="ja-JP" altLang="en-US" sz="1050" dirty="0" smtClean="0">
                  <a:solidFill>
                    <a:schemeClr val="tx1"/>
                  </a:solidFill>
                  <a:latin typeface="ＭＳ Ｐゴシック"/>
                  <a:cs typeface="メイリオ" panose="020B0604030504040204" pitchFamily="50" charset="-128"/>
                </a:rPr>
                <a:t>・世帯分離による若年層の地区外転出が増加。</a:t>
              </a:r>
              <a:endParaRPr lang="en-US" altLang="ja-JP" sz="1050" dirty="0">
                <a:solidFill>
                  <a:schemeClr val="tx1"/>
                </a:solidFill>
                <a:latin typeface="ＭＳ Ｐゴシック"/>
                <a:cs typeface="メイリオ" panose="020B0604030504040204" pitchFamily="50" charset="-128"/>
              </a:endParaRPr>
            </a:p>
            <a:p>
              <a:pPr lvl="0"/>
              <a:r>
                <a:rPr lang="ja-JP" altLang="en-US" sz="1050" dirty="0" smtClean="0">
                  <a:solidFill>
                    <a:schemeClr val="tx1"/>
                  </a:solidFill>
                  <a:latin typeface="ＭＳ Ｐゴシック"/>
                  <a:cs typeface="メイリオ" panose="020B0604030504040204" pitchFamily="50" charset="-128"/>
                </a:rPr>
                <a:t>・公共施設等の老朽化が進行。</a:t>
              </a:r>
              <a:endParaRPr lang="en-US" altLang="ja-JP" sz="1050" dirty="0">
                <a:solidFill>
                  <a:schemeClr val="tx1"/>
                </a:solidFill>
                <a:latin typeface="ＭＳ Ｐゴシック"/>
                <a:cs typeface="メイリオ" panose="020B0604030504040204" pitchFamily="50" charset="-128"/>
              </a:endParaRPr>
            </a:p>
            <a:p>
              <a:pPr marL="85725" lvl="0" indent="-85725"/>
              <a:r>
                <a:rPr lang="ja-JP" altLang="en-US" sz="1050" dirty="0" smtClean="0">
                  <a:solidFill>
                    <a:schemeClr val="tx1"/>
                  </a:solidFill>
                  <a:latin typeface="+mn-ea"/>
                  <a:cs typeface="メイリオ" panose="020B0604030504040204" pitchFamily="50" charset="-128"/>
                </a:rPr>
                <a:t>・大量の公的賃貸住宅が高齢者や若年世帯のニーズに対応できなくなり、空き家が増加。</a:t>
              </a:r>
              <a:r>
                <a:rPr lang="ja-JP" altLang="en-US" sz="1050" dirty="0">
                  <a:solidFill>
                    <a:schemeClr val="tx1"/>
                  </a:solidFill>
                  <a:latin typeface="+mn-ea"/>
                  <a:cs typeface="メイリオ" panose="020B0604030504040204" pitchFamily="50" charset="-128"/>
                </a:rPr>
                <a:t>　</a:t>
              </a:r>
              <a:endParaRPr lang="en-US" altLang="ja-JP" sz="1050" u="sng" dirty="0" smtClean="0">
                <a:solidFill>
                  <a:schemeClr val="tx1"/>
                </a:solidFill>
                <a:latin typeface="+mn-ea"/>
                <a:cs typeface="メイリオ" panose="020B0604030504040204" pitchFamily="50" charset="-128"/>
              </a:endParaRPr>
            </a:p>
            <a:p>
              <a:pPr marL="85725" lvl="0" indent="-85725"/>
              <a:r>
                <a:rPr lang="ja-JP" altLang="en-US" sz="1050" dirty="0" smtClean="0">
                  <a:solidFill>
                    <a:schemeClr val="tx1"/>
                  </a:solidFill>
                  <a:latin typeface="+mn-ea"/>
                  <a:cs typeface="メイリオ" panose="020B0604030504040204" pitchFamily="50" charset="-128"/>
                </a:rPr>
                <a:t>・新たな都市機能の導入等に利用可能なスペースが限定。</a:t>
              </a:r>
              <a:endParaRPr lang="en-US" altLang="ja-JP" sz="1050" dirty="0" smtClean="0">
                <a:solidFill>
                  <a:schemeClr val="tx1"/>
                </a:solidFill>
                <a:latin typeface="+mn-ea"/>
                <a:cs typeface="メイリオ" panose="020B0604030504040204" pitchFamily="50" charset="-128"/>
              </a:endParaRPr>
            </a:p>
            <a:p>
              <a:pPr marL="85725" lvl="0" indent="-85725"/>
              <a:r>
                <a:rPr lang="ja-JP" altLang="en-US" sz="1050" dirty="0" smtClean="0">
                  <a:solidFill>
                    <a:schemeClr val="tx1"/>
                  </a:solidFill>
                  <a:latin typeface="+mn-ea"/>
                  <a:cs typeface="メイリオ" panose="020B0604030504040204" pitchFamily="50" charset="-128"/>
                </a:rPr>
                <a:t>・近隣センターの商業機能が低下。</a:t>
              </a:r>
              <a:endParaRPr lang="en-US" altLang="ja-JP" sz="1050" dirty="0" smtClean="0">
                <a:solidFill>
                  <a:schemeClr val="tx1"/>
                </a:solidFill>
                <a:latin typeface="+mn-ea"/>
                <a:cs typeface="メイリオ" panose="020B0604030504040204" pitchFamily="50" charset="-128"/>
              </a:endParaRPr>
            </a:p>
          </p:txBody>
        </p:sp>
        <p:sp>
          <p:nvSpPr>
            <p:cNvPr id="38" name="正方形/長方形 37"/>
            <p:cNvSpPr/>
            <p:nvPr/>
          </p:nvSpPr>
          <p:spPr>
            <a:xfrm>
              <a:off x="943131" y="985652"/>
              <a:ext cx="2557775" cy="216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取組前</a:t>
              </a:r>
              <a:endParaRPr lang="ja-JP" altLang="en-US" sz="1400" b="1" dirty="0"/>
            </a:p>
          </p:txBody>
        </p:sp>
        <p:sp>
          <p:nvSpPr>
            <p:cNvPr id="18" name="右矢印 17"/>
            <p:cNvSpPr/>
            <p:nvPr/>
          </p:nvSpPr>
          <p:spPr>
            <a:xfrm>
              <a:off x="4343246" y="3284678"/>
              <a:ext cx="32754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5012700" y="1379855"/>
              <a:ext cx="4721283" cy="1533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500"/>
                </a:lnSpc>
              </a:pPr>
              <a:r>
                <a:rPr lang="en-US" altLang="ja-JP" sz="1100" b="1" dirty="0" smtClean="0">
                  <a:solidFill>
                    <a:schemeClr val="tx1"/>
                  </a:solidFill>
                  <a:latin typeface="ＭＳ Ｐゴシック"/>
                  <a:cs typeface="メイリオ" panose="020B0604030504040204" pitchFamily="50" charset="-128"/>
                </a:rPr>
                <a:t>【</a:t>
              </a:r>
              <a:r>
                <a:rPr lang="ja-JP" altLang="en-US" sz="1100" b="1" dirty="0" smtClean="0">
                  <a:solidFill>
                    <a:schemeClr val="tx1"/>
                  </a:solidFill>
                  <a:latin typeface="ＭＳ Ｐゴシック"/>
                  <a:cs typeface="メイリオ" panose="020B0604030504040204" pitchFamily="50" charset="-128"/>
                </a:rPr>
                <a:t>課題解決に</a:t>
              </a:r>
              <a:r>
                <a:rPr lang="ja-JP" altLang="en-US" sz="1100" b="1" dirty="0">
                  <a:solidFill>
                    <a:schemeClr val="tx1"/>
                  </a:solidFill>
                  <a:latin typeface="ＭＳ Ｐゴシック"/>
                  <a:cs typeface="メイリオ" panose="020B0604030504040204" pitchFamily="50" charset="-128"/>
                </a:rPr>
                <a:t>むけた取組み</a:t>
              </a:r>
              <a:r>
                <a:rPr lang="en-US" altLang="ja-JP" sz="1100" b="1" dirty="0" smtClean="0">
                  <a:solidFill>
                    <a:schemeClr val="tx1"/>
                  </a:solidFill>
                  <a:latin typeface="ＭＳ Ｐゴシック"/>
                  <a:cs typeface="メイリオ" panose="020B0604030504040204" pitchFamily="50" charset="-128"/>
                </a:rPr>
                <a:t>】</a:t>
              </a:r>
            </a:p>
            <a:p>
              <a:pPr marL="85725" indent="-85725" algn="just">
                <a:lnSpc>
                  <a:spcPts val="1500"/>
                </a:lnSpc>
              </a:pPr>
              <a:r>
                <a:rPr lang="ja-JP" altLang="en-US" sz="1050" dirty="0" smtClean="0">
                  <a:solidFill>
                    <a:schemeClr val="tx1"/>
                  </a:solidFill>
                  <a:latin typeface="ＭＳ Ｐゴシック"/>
                  <a:cs typeface="メイリオ" panose="020B0604030504040204" pitchFamily="50" charset="-128"/>
                </a:rPr>
                <a:t>・</a:t>
              </a:r>
              <a:r>
                <a:rPr lang="ja-JP" altLang="en-US" sz="1050" dirty="0">
                  <a:solidFill>
                    <a:schemeClr val="tx1"/>
                  </a:solidFill>
                </a:rPr>
                <a:t>大阪府および堺市が連携し、また関係する公的</a:t>
              </a:r>
              <a:r>
                <a:rPr lang="ja-JP" altLang="en-US" sz="1050" dirty="0" smtClean="0">
                  <a:solidFill>
                    <a:schemeClr val="tx1"/>
                  </a:solidFill>
                </a:rPr>
                <a:t>団体等と</a:t>
              </a:r>
              <a:r>
                <a:rPr lang="ja-JP" altLang="en-US" sz="1050" dirty="0">
                  <a:solidFill>
                    <a:schemeClr val="tx1"/>
                  </a:solidFill>
                </a:rPr>
                <a:t>ともに協議・検討する場と</a:t>
              </a:r>
              <a:r>
                <a:rPr lang="ja-JP" altLang="en-US" sz="1050" dirty="0" smtClean="0">
                  <a:solidFill>
                    <a:schemeClr val="tx1"/>
                  </a:solidFill>
                  <a:latin typeface="+mn-ea"/>
                </a:rPr>
                <a:t>して</a:t>
              </a:r>
              <a:r>
                <a:rPr lang="ja-JP" altLang="en-US" sz="1050" dirty="0" smtClean="0">
                  <a:solidFill>
                    <a:schemeClr val="tx1"/>
                  </a:solidFill>
                  <a:latin typeface="+mn-ea"/>
                  <a:cs typeface="メイリオ" panose="020B0604030504040204" pitchFamily="50" charset="-128"/>
                </a:rPr>
                <a:t>、</a:t>
              </a:r>
              <a:r>
                <a:rPr lang="en-US" altLang="ja-JP" sz="1050" dirty="0" smtClean="0">
                  <a:solidFill>
                    <a:schemeClr val="tx1"/>
                  </a:solidFill>
                  <a:latin typeface="+mn-ea"/>
                  <a:cs typeface="メイリオ" panose="020B0604030504040204" pitchFamily="50" charset="-128"/>
                </a:rPr>
                <a:t>2010</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4</a:t>
              </a:r>
              <a:r>
                <a:rPr lang="ja-JP" altLang="en-US" sz="1050" dirty="0" smtClean="0">
                  <a:solidFill>
                    <a:schemeClr val="tx1"/>
                  </a:solidFill>
                  <a:latin typeface="+mn-ea"/>
                  <a:cs typeface="メイリオ" panose="020B0604030504040204" pitchFamily="50" charset="-128"/>
                </a:rPr>
                <a:t>月に「</a:t>
              </a:r>
              <a:r>
                <a:rPr lang="ja-JP" altLang="en-US" sz="1050" dirty="0">
                  <a:solidFill>
                    <a:schemeClr val="tx1"/>
                  </a:solidFill>
                  <a:latin typeface="+mn-ea"/>
                  <a:cs typeface="メイリオ" panose="020B0604030504040204" pitchFamily="50" charset="-128"/>
                </a:rPr>
                <a:t>泉北ニュータウン再生府市等連携協議会</a:t>
              </a:r>
              <a:r>
                <a:rPr lang="ja-JP" altLang="en-US" sz="1050" dirty="0" smtClean="0">
                  <a:solidFill>
                    <a:schemeClr val="tx1"/>
                  </a:solidFill>
                  <a:latin typeface="+mn-ea"/>
                  <a:cs typeface="メイリオ" panose="020B0604030504040204" pitchFamily="50" charset="-128"/>
                </a:rPr>
                <a:t>」を設立。</a:t>
              </a:r>
              <a:endParaRPr lang="en-US" altLang="ja-JP" sz="1050" dirty="0" smtClean="0">
                <a:solidFill>
                  <a:schemeClr val="tx1"/>
                </a:solidFill>
                <a:latin typeface="+mn-ea"/>
                <a:cs typeface="メイリオ" panose="020B0604030504040204" pitchFamily="50" charset="-128"/>
              </a:endParaRPr>
            </a:p>
            <a:p>
              <a:pPr marL="85725" indent="-85725" algn="just">
                <a:lnSpc>
                  <a:spcPts val="1500"/>
                </a:lnSpc>
              </a:pPr>
              <a:r>
                <a:rPr lang="ja-JP" altLang="en-US" sz="1050" dirty="0" smtClean="0">
                  <a:solidFill>
                    <a:schemeClr val="tx1"/>
                  </a:solidFill>
                  <a:latin typeface="+mn-ea"/>
                  <a:cs typeface="メイリオ" panose="020B0604030504040204" pitchFamily="50" charset="-128"/>
                </a:rPr>
                <a:t>・</a:t>
              </a:r>
              <a:r>
                <a:rPr lang="en-US" altLang="ja-JP" sz="1050" dirty="0" smtClean="0">
                  <a:solidFill>
                    <a:schemeClr val="tx1"/>
                  </a:solidFill>
                  <a:latin typeface="+mn-ea"/>
                  <a:cs typeface="メイリオ" panose="020B0604030504040204" pitchFamily="50" charset="-128"/>
                </a:rPr>
                <a:t>2011</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3</a:t>
              </a:r>
              <a:r>
                <a:rPr lang="ja-JP" altLang="en-US" sz="1050" dirty="0" smtClean="0">
                  <a:solidFill>
                    <a:schemeClr val="tx1"/>
                  </a:solidFill>
                  <a:latin typeface="+mn-ea"/>
                  <a:cs typeface="メイリオ" panose="020B0604030504040204" pitchFamily="50" charset="-128"/>
                </a:rPr>
                <a:t>月に中核的なタウンセンターである泉ヶ丘駅前地域の活性化に取り組むための行動指針として「泉ヶ丘駅前地域活性化ビジョン（</a:t>
              </a:r>
              <a:r>
                <a:rPr lang="en-US" altLang="ja-JP" sz="1050" dirty="0" smtClean="0">
                  <a:solidFill>
                    <a:schemeClr val="tx1"/>
                  </a:solidFill>
                  <a:latin typeface="+mn-ea"/>
                  <a:cs typeface="メイリオ" panose="020B0604030504040204" pitchFamily="50" charset="-128"/>
                </a:rPr>
                <a:t>2015</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1</a:t>
              </a:r>
              <a:r>
                <a:rPr lang="ja-JP" altLang="en-US" sz="1050" dirty="0" smtClean="0">
                  <a:solidFill>
                    <a:schemeClr val="tx1"/>
                  </a:solidFill>
                  <a:latin typeface="+mn-ea"/>
                  <a:cs typeface="メイリオ" panose="020B0604030504040204" pitchFamily="50" charset="-128"/>
                </a:rPr>
                <a:t>月改訂）」を策定。</a:t>
              </a:r>
              <a:endParaRPr lang="en-US" altLang="ja-JP" sz="1050" dirty="0" smtClean="0">
                <a:solidFill>
                  <a:schemeClr val="tx1"/>
                </a:solidFill>
                <a:latin typeface="+mn-ea"/>
                <a:cs typeface="メイリオ" panose="020B0604030504040204" pitchFamily="50" charset="-128"/>
              </a:endParaRPr>
            </a:p>
            <a:p>
              <a:pPr marL="85725" lvl="0" indent="-85725" algn="just">
                <a:lnSpc>
                  <a:spcPts val="1500"/>
                </a:lnSpc>
              </a:pPr>
              <a:r>
                <a:rPr lang="ja-JP" altLang="en-US" sz="1050" dirty="0" smtClean="0">
                  <a:solidFill>
                    <a:schemeClr val="tx1"/>
                  </a:solidFill>
                  <a:latin typeface="+mn-ea"/>
                  <a:cs typeface="メイリオ" panose="020B0604030504040204" pitchFamily="50" charset="-128"/>
                </a:rPr>
                <a:t>・</a:t>
              </a:r>
              <a:r>
                <a:rPr lang="en-US" altLang="ja-JP" sz="1050" dirty="0" smtClean="0">
                  <a:solidFill>
                    <a:schemeClr val="tx1"/>
                  </a:solidFill>
                  <a:latin typeface="+mn-ea"/>
                  <a:cs typeface="メイリオ" panose="020B0604030504040204" pitchFamily="50" charset="-128"/>
                </a:rPr>
                <a:t>2012</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3</a:t>
              </a:r>
              <a:r>
                <a:rPr lang="ja-JP" altLang="en-US" sz="1050" dirty="0" smtClean="0">
                  <a:solidFill>
                    <a:schemeClr val="tx1"/>
                  </a:solidFill>
                  <a:latin typeface="+mn-ea"/>
                  <a:cs typeface="メイリオ" panose="020B0604030504040204" pitchFamily="50" charset="-128"/>
                </a:rPr>
                <a:t>月に公的住宅地の再生の方向性および</a:t>
              </a:r>
              <a:r>
                <a:rPr lang="ja-JP" altLang="en-US" sz="1050" dirty="0">
                  <a:solidFill>
                    <a:schemeClr val="tx1"/>
                  </a:solidFill>
                  <a:latin typeface="+mn-ea"/>
                  <a:cs typeface="メイリオ" panose="020B0604030504040204" pitchFamily="50" charset="-128"/>
                </a:rPr>
                <a:t>実現するため</a:t>
              </a:r>
              <a:r>
                <a:rPr lang="ja-JP" altLang="en-US" sz="1050" dirty="0" smtClean="0">
                  <a:solidFill>
                    <a:schemeClr val="tx1"/>
                  </a:solidFill>
                  <a:latin typeface="+mn-ea"/>
                  <a:cs typeface="メイリオ" panose="020B0604030504040204" pitchFamily="50" charset="-128"/>
                </a:rPr>
                <a:t>の方針等として「</a:t>
              </a:r>
              <a:r>
                <a:rPr lang="ja-JP" altLang="en-US" sz="1050" dirty="0">
                  <a:solidFill>
                    <a:schemeClr val="tx1"/>
                  </a:solidFill>
                  <a:latin typeface="+mn-ea"/>
                  <a:cs typeface="メイリオ" panose="020B0604030504040204" pitchFamily="50" charset="-128"/>
                </a:rPr>
                <a:t>泉北ニュータウン公的賃貸住宅再生計画</a:t>
              </a:r>
              <a:r>
                <a:rPr lang="en-US" altLang="ja-JP" sz="1050" dirty="0">
                  <a:solidFill>
                    <a:schemeClr val="tx1"/>
                  </a:solidFill>
                  <a:latin typeface="+mn-ea"/>
                  <a:cs typeface="メイリオ" panose="020B0604030504040204" pitchFamily="50" charset="-128"/>
                </a:rPr>
                <a:t>(2017</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3</a:t>
              </a:r>
              <a:r>
                <a:rPr lang="ja-JP" altLang="en-US" sz="1050" dirty="0" smtClean="0">
                  <a:solidFill>
                    <a:schemeClr val="tx1"/>
                  </a:solidFill>
                  <a:latin typeface="+mn-ea"/>
                  <a:cs typeface="メイリオ" panose="020B0604030504040204" pitchFamily="50" charset="-128"/>
                </a:rPr>
                <a:t>月改定</a:t>
              </a:r>
              <a:r>
                <a:rPr lang="en-US" altLang="ja-JP" sz="1050" dirty="0">
                  <a:solidFill>
                    <a:schemeClr val="tx1"/>
                  </a:solidFill>
                  <a:latin typeface="+mn-ea"/>
                  <a:cs typeface="メイリオ" panose="020B0604030504040204" pitchFamily="50" charset="-128"/>
                </a:rPr>
                <a:t>) </a:t>
              </a:r>
              <a:r>
                <a:rPr lang="ja-JP" altLang="en-US" sz="1050" dirty="0" smtClean="0">
                  <a:solidFill>
                    <a:schemeClr val="tx1"/>
                  </a:solidFill>
                  <a:latin typeface="+mn-ea"/>
                  <a:cs typeface="メイリオ" panose="020B0604030504040204" pitchFamily="50" charset="-128"/>
                </a:rPr>
                <a:t>」を策定。</a:t>
              </a:r>
              <a:endParaRPr lang="en-US" altLang="ja-JP" sz="1050" dirty="0" smtClean="0">
                <a:solidFill>
                  <a:schemeClr val="tx1"/>
                </a:solidFill>
                <a:latin typeface="+mn-ea"/>
                <a:cs typeface="メイリオ" panose="020B0604030504040204" pitchFamily="50" charset="-128"/>
              </a:endParaRPr>
            </a:p>
            <a:p>
              <a:pPr marL="85725" lvl="0" indent="-85725" algn="just">
                <a:lnSpc>
                  <a:spcPts val="1500"/>
                </a:lnSpc>
              </a:pPr>
              <a:r>
                <a:rPr lang="ja-JP" altLang="en-US" sz="1050" dirty="0" smtClean="0">
                  <a:solidFill>
                    <a:schemeClr val="tx1"/>
                  </a:solidFill>
                  <a:latin typeface="+mn-ea"/>
                  <a:cs typeface="メイリオ" panose="020B0604030504040204" pitchFamily="50" charset="-128"/>
                </a:rPr>
                <a:t>・</a:t>
              </a:r>
              <a:r>
                <a:rPr lang="en-US" altLang="ja-JP" sz="1050" dirty="0" smtClean="0">
                  <a:solidFill>
                    <a:schemeClr val="tx1"/>
                  </a:solidFill>
                  <a:latin typeface="+mn-ea"/>
                  <a:cs typeface="メイリオ" panose="020B0604030504040204" pitchFamily="50" charset="-128"/>
                </a:rPr>
                <a:t>2015</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8</a:t>
              </a:r>
              <a:r>
                <a:rPr lang="ja-JP" altLang="en-US" sz="1050" dirty="0" smtClean="0">
                  <a:solidFill>
                    <a:schemeClr val="tx1"/>
                  </a:solidFill>
                  <a:latin typeface="+mn-ea"/>
                  <a:cs typeface="メイリオ" panose="020B0604030504040204" pitchFamily="50" charset="-128"/>
                </a:rPr>
                <a:t>月に「泉北ニュータウン近隣センター再生プラン」を策定（堺市）。</a:t>
              </a:r>
              <a:endParaRPr lang="ja-JP" altLang="en-US" sz="1600" dirty="0">
                <a:solidFill>
                  <a:schemeClr val="tx1"/>
                </a:solidFill>
                <a:latin typeface="+mn-ea"/>
              </a:endParaRPr>
            </a:p>
          </p:txBody>
        </p:sp>
        <p:sp>
          <p:nvSpPr>
            <p:cNvPr id="23" name="正方形/長方形 22"/>
            <p:cNvSpPr/>
            <p:nvPr/>
          </p:nvSpPr>
          <p:spPr>
            <a:xfrm>
              <a:off x="373699" y="3218200"/>
              <a:ext cx="3722614" cy="12192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1100" b="1" dirty="0">
                  <a:solidFill>
                    <a:schemeClr val="tx1"/>
                  </a:solidFill>
                  <a:latin typeface="ＭＳ Ｐゴシック"/>
                </a:rPr>
                <a:t>①</a:t>
              </a:r>
              <a:r>
                <a:rPr lang="en-US" altLang="ja-JP" sz="1100" b="1" dirty="0" smtClean="0">
                  <a:solidFill>
                    <a:schemeClr val="tx1"/>
                  </a:solidFill>
                  <a:latin typeface="ＭＳ Ｐゴシック"/>
                </a:rPr>
                <a:t>【</a:t>
              </a:r>
              <a:r>
                <a:rPr lang="ja-JP" altLang="en-US" sz="1100" b="1" dirty="0">
                  <a:solidFill>
                    <a:schemeClr val="tx1"/>
                  </a:solidFill>
                  <a:latin typeface="ＭＳ Ｐゴシック"/>
                  <a:cs typeface="メイリオ" panose="020B0604030504040204" pitchFamily="50" charset="-128"/>
                </a:rPr>
                <a:t>土地利用が特化、新たな機能導入が困難</a:t>
              </a:r>
              <a:r>
                <a:rPr lang="en-US" altLang="ja-JP" sz="1100" b="1" dirty="0">
                  <a:solidFill>
                    <a:schemeClr val="tx1"/>
                  </a:solidFill>
                  <a:latin typeface="ＭＳ Ｐゴシック"/>
                  <a:cs typeface="メイリオ" panose="020B0604030504040204" pitchFamily="50" charset="-128"/>
                </a:rPr>
                <a:t>】</a:t>
              </a:r>
            </a:p>
            <a:p>
              <a:pPr lvl="0"/>
              <a:r>
                <a:rPr lang="ja-JP" altLang="en-US" sz="1050" dirty="0" smtClean="0">
                  <a:solidFill>
                    <a:schemeClr val="tx1"/>
                  </a:solidFill>
                  <a:latin typeface="ＭＳ Ｐゴシック"/>
                  <a:cs typeface="メイリオ" panose="020B0604030504040204" pitchFamily="50" charset="-128"/>
                </a:rPr>
                <a:t>・ニュータウンのような完成したまちでは、新たな都市機能の導入のための空間創出が難しく、また、商業や文化等の単一の都市機能の充実や更新だけでは社会の変化への対応が出来ない状況にある。</a:t>
              </a:r>
              <a:r>
                <a:rPr lang="ja-JP" altLang="en-US" sz="1050" dirty="0">
                  <a:solidFill>
                    <a:schemeClr val="tx1"/>
                  </a:solidFill>
                  <a:latin typeface="ＭＳ Ｐゴシック"/>
                  <a:cs typeface="メイリオ" panose="020B0604030504040204" pitchFamily="50" charset="-128"/>
                </a:rPr>
                <a:t>多くの公的資産については、ニュータウン再生への戦略的資産と捉え、再生を牽引する大胆な土地利用転換が</a:t>
              </a:r>
              <a:r>
                <a:rPr lang="ja-JP" altLang="en-US" sz="1050" dirty="0" smtClean="0">
                  <a:solidFill>
                    <a:schemeClr val="tx1"/>
                  </a:solidFill>
                  <a:latin typeface="ＭＳ Ｐゴシック"/>
                  <a:cs typeface="メイリオ" panose="020B0604030504040204" pitchFamily="50" charset="-128"/>
                </a:rPr>
                <a:t>必要。</a:t>
              </a:r>
              <a:endParaRPr lang="ja-JP" altLang="en-US" sz="1600" dirty="0">
                <a:solidFill>
                  <a:schemeClr val="tx1"/>
                </a:solidFill>
                <a:latin typeface="ＭＳ Ｐ明朝" pitchFamily="18" charset="-128"/>
                <a:ea typeface="ＭＳ Ｐ明朝" pitchFamily="18" charset="-128"/>
              </a:endParaRPr>
            </a:p>
          </p:txBody>
        </p:sp>
        <p:sp>
          <p:nvSpPr>
            <p:cNvPr id="24" name="正方形/長方形 23"/>
            <p:cNvSpPr/>
            <p:nvPr/>
          </p:nvSpPr>
          <p:spPr>
            <a:xfrm>
              <a:off x="5045059" y="3227315"/>
              <a:ext cx="4708296" cy="1210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lvl="0" indent="-85725" algn="just">
                <a:lnSpc>
                  <a:spcPts val="1500"/>
                </a:lnSpc>
              </a:pPr>
              <a:r>
                <a:rPr lang="ja-JP" altLang="en-US" sz="1100" b="1" dirty="0" smtClean="0">
                  <a:solidFill>
                    <a:schemeClr val="tx1"/>
                  </a:solidFill>
                  <a:latin typeface="ＭＳ Ｐゴシック"/>
                  <a:cs typeface="メイリオ" panose="020B0604030504040204" pitchFamily="50" charset="-128"/>
                </a:rPr>
                <a:t>①</a:t>
              </a:r>
              <a:r>
                <a:rPr lang="en-US" altLang="ja-JP" sz="1100" b="1" dirty="0" smtClean="0">
                  <a:solidFill>
                    <a:schemeClr val="tx1"/>
                  </a:solidFill>
                  <a:latin typeface="ＭＳ Ｐゴシック"/>
                  <a:cs typeface="メイリオ" panose="020B0604030504040204" pitchFamily="50" charset="-128"/>
                </a:rPr>
                <a:t>【</a:t>
              </a:r>
              <a:r>
                <a:rPr lang="ja-JP" altLang="en-US" sz="1100" b="1" dirty="0">
                  <a:solidFill>
                    <a:schemeClr val="tx1"/>
                  </a:solidFill>
                  <a:latin typeface="ＭＳ Ｐゴシック"/>
                  <a:cs typeface="メイリオ" panose="020B0604030504040204" pitchFamily="50" charset="-128"/>
                </a:rPr>
                <a:t>新たな都市機能</a:t>
              </a:r>
              <a:r>
                <a:rPr lang="ja-JP" altLang="en-US" sz="1100" b="1" dirty="0" smtClean="0">
                  <a:solidFill>
                    <a:schemeClr val="tx1"/>
                  </a:solidFill>
                  <a:latin typeface="ＭＳ Ｐゴシック"/>
                  <a:cs typeface="メイリオ" panose="020B0604030504040204" pitchFamily="50" charset="-128"/>
                </a:rPr>
                <a:t>の導入</a:t>
              </a:r>
              <a:r>
                <a:rPr lang="ja-JP" altLang="en-US" sz="1100" b="1" dirty="0">
                  <a:solidFill>
                    <a:schemeClr val="tx1"/>
                  </a:solidFill>
                  <a:latin typeface="ＭＳ Ｐゴシック"/>
                  <a:cs typeface="メイリオ" panose="020B0604030504040204" pitchFamily="50" charset="-128"/>
                </a:rPr>
                <a:t>に</a:t>
              </a:r>
              <a:r>
                <a:rPr lang="ja-JP" altLang="en-US" sz="1100" b="1" dirty="0" smtClean="0">
                  <a:solidFill>
                    <a:schemeClr val="tx1"/>
                  </a:solidFill>
                  <a:latin typeface="ＭＳ Ｐゴシック"/>
                  <a:cs typeface="メイリオ" panose="020B0604030504040204" pitchFamily="50" charset="-128"/>
                </a:rPr>
                <a:t>向けて、泉ヶ丘駅前の土地用途転換に着手</a:t>
              </a:r>
              <a:r>
                <a:rPr lang="en-US" altLang="ja-JP" sz="1100" b="1" dirty="0" smtClean="0">
                  <a:solidFill>
                    <a:schemeClr val="tx1"/>
                  </a:solidFill>
                  <a:latin typeface="ＭＳ Ｐゴシック"/>
                  <a:cs typeface="メイリオ" panose="020B0604030504040204" pitchFamily="50" charset="-128"/>
                </a:rPr>
                <a:t>】</a:t>
              </a:r>
              <a:endParaRPr lang="en-US" altLang="ja-JP" sz="1100" b="1" dirty="0">
                <a:solidFill>
                  <a:schemeClr val="tx1"/>
                </a:solidFill>
                <a:latin typeface="ＭＳ Ｐゴシック"/>
                <a:cs typeface="メイリオ" panose="020B0604030504040204" pitchFamily="50" charset="-128"/>
              </a:endParaRPr>
            </a:p>
            <a:p>
              <a:pPr marL="85725" lvl="0" indent="-85725" algn="just"/>
              <a:r>
                <a:rPr lang="ja-JP" altLang="en-US" sz="1050" dirty="0">
                  <a:solidFill>
                    <a:schemeClr val="tx1"/>
                  </a:solidFill>
                  <a:latin typeface="ＭＳ Ｐゴシック"/>
                  <a:cs typeface="メイリオ" panose="020B0604030504040204" pitchFamily="50" charset="-128"/>
                </a:rPr>
                <a:t>・府公社住宅跡地に、東大谷高校立地</a:t>
              </a:r>
              <a:r>
                <a:rPr lang="en-US" altLang="ja-JP" sz="1050" dirty="0">
                  <a:solidFill>
                    <a:schemeClr val="tx1"/>
                  </a:solidFill>
                  <a:latin typeface="ＭＳ Ｐゴシック"/>
                  <a:cs typeface="メイリオ" panose="020B0604030504040204" pitchFamily="50" charset="-128"/>
                </a:rPr>
                <a:t>(2013</a:t>
              </a:r>
              <a:r>
                <a:rPr lang="ja-JP" altLang="en-US" sz="1050" dirty="0">
                  <a:solidFill>
                    <a:schemeClr val="tx1"/>
                  </a:solidFill>
                  <a:latin typeface="ＭＳ Ｐゴシック"/>
                  <a:cs typeface="メイリオ" panose="020B0604030504040204" pitchFamily="50" charset="-128"/>
                </a:rPr>
                <a:t>年開校</a:t>
              </a:r>
              <a:r>
                <a:rPr lang="en-US" altLang="ja-JP" sz="1050" dirty="0" smtClean="0">
                  <a:solidFill>
                    <a:schemeClr val="tx1"/>
                  </a:solidFill>
                  <a:latin typeface="ＭＳ Ｐゴシック"/>
                  <a:cs typeface="メイリオ" panose="020B0604030504040204" pitchFamily="50" charset="-128"/>
                </a:rPr>
                <a:t>)</a:t>
              </a:r>
            </a:p>
            <a:p>
              <a:pPr marL="85725" lvl="0" indent="-85725" algn="just"/>
              <a:r>
                <a:rPr lang="ja-JP" altLang="en-US" sz="1050" dirty="0" smtClean="0">
                  <a:solidFill>
                    <a:schemeClr val="tx1"/>
                  </a:solidFill>
                  <a:latin typeface="ＭＳ Ｐゴシック"/>
                  <a:cs typeface="メイリオ" panose="020B0604030504040204" pitchFamily="50" charset="-128"/>
                </a:rPr>
                <a:t>・府立勤労青少年会館跡地を東大谷高校用地として売却（</a:t>
              </a:r>
              <a:r>
                <a:rPr lang="en-US" altLang="ja-JP" sz="1050" dirty="0" smtClean="0">
                  <a:solidFill>
                    <a:schemeClr val="tx1"/>
                  </a:solidFill>
                  <a:latin typeface="ＭＳ Ｐゴシック"/>
                  <a:cs typeface="メイリオ" panose="020B0604030504040204" pitchFamily="50" charset="-128"/>
                </a:rPr>
                <a:t>2018</a:t>
              </a:r>
              <a:r>
                <a:rPr lang="ja-JP" altLang="en-US" sz="1050" dirty="0" smtClean="0">
                  <a:solidFill>
                    <a:schemeClr val="tx1"/>
                  </a:solidFill>
                  <a:latin typeface="ＭＳ Ｐゴシック"/>
                  <a:cs typeface="メイリオ" panose="020B0604030504040204" pitchFamily="50" charset="-128"/>
                </a:rPr>
                <a:t>年）</a:t>
              </a:r>
              <a:endParaRPr lang="en-US" altLang="ja-JP" sz="1050" dirty="0">
                <a:solidFill>
                  <a:schemeClr val="tx1"/>
                </a:solidFill>
                <a:latin typeface="ＭＳ Ｐゴシック"/>
                <a:cs typeface="メイリオ" panose="020B0604030504040204" pitchFamily="50" charset="-128"/>
              </a:endParaRPr>
            </a:p>
            <a:p>
              <a:pPr marL="85725" lvl="0" indent="-85725" algn="just"/>
              <a:r>
                <a:rPr lang="ja-JP" altLang="en-US" sz="1050" dirty="0">
                  <a:solidFill>
                    <a:schemeClr val="tx1"/>
                  </a:solidFill>
                  <a:latin typeface="ＭＳ Ｐゴシック"/>
                  <a:cs typeface="メイリオ" panose="020B0604030504040204" pitchFamily="50" charset="-128"/>
                </a:rPr>
                <a:t>・府営住宅建</a:t>
              </a:r>
              <a:r>
                <a:rPr lang="ja-JP" altLang="en-US" sz="1050" dirty="0" smtClean="0">
                  <a:solidFill>
                    <a:schemeClr val="tx1"/>
                  </a:solidFill>
                  <a:latin typeface="ＭＳ Ｐゴシック"/>
                  <a:cs typeface="メイリオ" panose="020B0604030504040204" pitchFamily="50" charset="-128"/>
                </a:rPr>
                <a:t>替</a:t>
              </a:r>
              <a:r>
                <a:rPr lang="en-US" altLang="ja-JP" sz="1050" dirty="0" smtClean="0">
                  <a:solidFill>
                    <a:schemeClr val="tx1"/>
                  </a:solidFill>
                  <a:latin typeface="ＭＳ Ｐゴシック"/>
                  <a:cs typeface="メイリオ" panose="020B0604030504040204" pitchFamily="50" charset="-128"/>
                </a:rPr>
                <a:t>,</a:t>
              </a:r>
              <a:r>
                <a:rPr lang="ja-JP" altLang="en-US" sz="1050" dirty="0">
                  <a:solidFill>
                    <a:schemeClr val="tx1"/>
                  </a:solidFill>
                  <a:latin typeface="ＭＳ Ｐゴシック"/>
                  <a:cs typeface="メイリオ" panose="020B0604030504040204" pitchFamily="50" charset="-128"/>
                </a:rPr>
                <a:t>公園再整備により、近畿大学医学部・附属病院等が</a:t>
              </a:r>
              <a:r>
                <a:rPr lang="ja-JP" altLang="en-US" sz="1050" dirty="0" smtClean="0">
                  <a:solidFill>
                    <a:schemeClr val="tx1"/>
                  </a:solidFill>
                  <a:latin typeface="ＭＳ Ｐゴシック"/>
                  <a:cs typeface="メイリオ" panose="020B0604030504040204" pitchFamily="50" charset="-128"/>
                </a:rPr>
                <a:t>立地（</a:t>
              </a:r>
              <a:r>
                <a:rPr lang="en-US" altLang="ja-JP" sz="1050" dirty="0">
                  <a:solidFill>
                    <a:schemeClr val="tx1"/>
                  </a:solidFill>
                  <a:latin typeface="ＭＳ Ｐゴシック"/>
                  <a:cs typeface="メイリオ" panose="020B0604030504040204" pitchFamily="50" charset="-128"/>
                </a:rPr>
                <a:t>2023</a:t>
              </a:r>
              <a:r>
                <a:rPr lang="ja-JP" altLang="en-US" sz="1050" dirty="0" smtClean="0">
                  <a:solidFill>
                    <a:schemeClr val="tx1"/>
                  </a:solidFill>
                  <a:latin typeface="ＭＳ Ｐゴシック"/>
                  <a:cs typeface="メイリオ" panose="020B0604030504040204" pitchFamily="50" charset="-128"/>
                </a:rPr>
                <a:t>年開設予定）</a:t>
              </a:r>
              <a:endParaRPr lang="en-US" altLang="ja-JP" sz="1050" dirty="0" smtClean="0">
                <a:solidFill>
                  <a:schemeClr val="tx1"/>
                </a:solidFill>
                <a:latin typeface="ＭＳ Ｐゴシック"/>
                <a:cs typeface="メイリオ" panose="020B0604030504040204" pitchFamily="50" charset="-128"/>
              </a:endParaRPr>
            </a:p>
            <a:p>
              <a:pPr marL="85725" lvl="0" indent="-85725" algn="just"/>
              <a:r>
                <a:rPr lang="ja-JP" altLang="en-US" sz="1050" dirty="0" smtClean="0">
                  <a:solidFill>
                    <a:schemeClr val="tx1"/>
                  </a:solidFill>
                  <a:latin typeface="ＭＳ Ｐゴシック"/>
                  <a:cs typeface="メイリオ" panose="020B0604030504040204" pitchFamily="50" charset="-128"/>
                </a:rPr>
                <a:t>・タウン</a:t>
              </a:r>
              <a:r>
                <a:rPr lang="ja-JP" altLang="en-US" sz="1050" dirty="0">
                  <a:solidFill>
                    <a:schemeClr val="tx1"/>
                  </a:solidFill>
                  <a:latin typeface="ＭＳ Ｐゴシック"/>
                  <a:cs typeface="メイリオ" panose="020B0604030504040204" pitchFamily="50" charset="-128"/>
                </a:rPr>
                <a:t>管理財団所有の駅前資産を民間へ譲渡（</a:t>
              </a:r>
              <a:r>
                <a:rPr lang="en-US" altLang="ja-JP" sz="1050" dirty="0">
                  <a:solidFill>
                    <a:schemeClr val="tx1"/>
                  </a:solidFill>
                  <a:latin typeface="ＭＳ Ｐゴシック"/>
                  <a:cs typeface="メイリオ" panose="020B0604030504040204" pitchFamily="50" charset="-128"/>
                </a:rPr>
                <a:t>2014</a:t>
              </a:r>
              <a:r>
                <a:rPr lang="ja-JP" altLang="en-US" sz="1050" dirty="0">
                  <a:solidFill>
                    <a:schemeClr val="tx1"/>
                  </a:solidFill>
                  <a:latin typeface="ＭＳ Ｐゴシック"/>
                  <a:cs typeface="メイリオ" panose="020B0604030504040204" pitchFamily="50" charset="-128"/>
                </a:rPr>
                <a:t>年</a:t>
              </a:r>
              <a:r>
                <a:rPr lang="ja-JP" altLang="en-US" sz="1050" dirty="0" smtClean="0">
                  <a:solidFill>
                    <a:schemeClr val="tx1"/>
                  </a:solidFill>
                  <a:latin typeface="ＭＳ Ｐゴシック"/>
                  <a:cs typeface="メイリオ" panose="020B0604030504040204" pitchFamily="50" charset="-128"/>
                </a:rPr>
                <a:t>）</a:t>
              </a:r>
              <a:endParaRPr lang="ja-JP" altLang="en-US" sz="1600" dirty="0">
                <a:solidFill>
                  <a:schemeClr val="tx1"/>
                </a:solidFill>
                <a:latin typeface="ＭＳ Ｐ明朝" pitchFamily="18" charset="-128"/>
                <a:ea typeface="ＭＳ Ｐ明朝" pitchFamily="18" charset="-128"/>
              </a:endParaRPr>
            </a:p>
          </p:txBody>
        </p:sp>
        <p:sp>
          <p:nvSpPr>
            <p:cNvPr id="27" name="正方形/長方形 26"/>
            <p:cNvSpPr/>
            <p:nvPr/>
          </p:nvSpPr>
          <p:spPr>
            <a:xfrm>
              <a:off x="379762" y="4522601"/>
              <a:ext cx="3722614" cy="12564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1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②</a:t>
              </a:r>
              <a:r>
                <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公的賃貸住宅資産の多様な活用が出来ていない</a:t>
              </a:r>
              <a:r>
                <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lvl="0"/>
              <a:r>
                <a:rPr lang="ja-JP" altLang="en-US" sz="1100" dirty="0" smtClean="0">
                  <a:solidFill>
                    <a:schemeClr val="tx1"/>
                  </a:solidFill>
                  <a:latin typeface="ＭＳ Ｐゴシック"/>
                  <a:cs typeface="メイリオ" panose="020B0604030504040204" pitchFamily="50" charset="-128"/>
                </a:rPr>
                <a:t>・多様な分野の民間事業者の意見も聞きながら事業スキームの検討を進めることが</a:t>
              </a:r>
              <a:r>
                <a:rPr lang="ja-JP" altLang="en-US" sz="1100" dirty="0">
                  <a:solidFill>
                    <a:schemeClr val="tx1"/>
                  </a:solidFill>
                  <a:latin typeface="ＭＳ Ｐゴシック"/>
                  <a:cs typeface="メイリオ" panose="020B0604030504040204" pitchFamily="50" charset="-128"/>
                </a:rPr>
                <a:t>必要</a:t>
              </a:r>
              <a:r>
                <a:rPr lang="ja-JP" altLang="en-US" sz="1100" dirty="0" smtClean="0">
                  <a:solidFill>
                    <a:schemeClr val="tx1"/>
                  </a:solidFill>
                  <a:latin typeface="ＭＳ Ｐゴシック"/>
                  <a:cs typeface="メイリオ" panose="020B0604030504040204" pitchFamily="50" charset="-128"/>
                </a:rPr>
                <a:t>。</a:t>
              </a:r>
              <a:endParaRPr lang="en-US" altLang="ja-JP" sz="1100" dirty="0" smtClean="0">
                <a:solidFill>
                  <a:schemeClr val="tx1"/>
                </a:solidFill>
                <a:latin typeface="ＭＳ Ｐゴシック"/>
                <a:cs typeface="メイリオ" panose="020B0604030504040204" pitchFamily="50" charset="-128"/>
              </a:endParaRPr>
            </a:p>
            <a:p>
              <a:r>
                <a:rPr lang="ja-JP" altLang="en-US" sz="1100" dirty="0">
                  <a:solidFill>
                    <a:schemeClr val="tx1"/>
                  </a:solidFill>
                  <a:latin typeface="ＭＳ Ｐゴシック"/>
                  <a:cs typeface="メイリオ" panose="020B0604030504040204" pitchFamily="50" charset="-128"/>
                </a:rPr>
                <a:t>・まちに新たな魅力を創造する担い手（市民）を育成する取組が必要</a:t>
              </a:r>
              <a:r>
                <a:rPr lang="ja-JP" altLang="en-US" sz="1100" dirty="0" smtClean="0">
                  <a:solidFill>
                    <a:schemeClr val="tx1"/>
                  </a:solidFill>
                  <a:latin typeface="ＭＳ Ｐゴシック"/>
                  <a:cs typeface="メイリオ" panose="020B0604030504040204" pitchFamily="50" charset="-128"/>
                </a:rPr>
                <a:t>。</a:t>
              </a:r>
              <a:endParaRPr lang="en-US" altLang="ja-JP" sz="1100" dirty="0" smtClean="0">
                <a:solidFill>
                  <a:schemeClr val="tx1"/>
                </a:solidFill>
                <a:latin typeface="ＭＳ Ｐゴシック"/>
                <a:cs typeface="メイリオ" panose="020B0604030504040204" pitchFamily="50" charset="-128"/>
              </a:endParaRPr>
            </a:p>
            <a:p>
              <a:r>
                <a:rPr lang="ja-JP" altLang="en-US" sz="1100" dirty="0" smtClean="0">
                  <a:solidFill>
                    <a:schemeClr val="tx1"/>
                  </a:solidFill>
                  <a:latin typeface="ＭＳ Ｐゴシック"/>
                  <a:ea typeface="ＭＳ Ｐゴシック" panose="020B0600070205080204" pitchFamily="50" charset="-128"/>
                  <a:cs typeface="メイリオ" panose="020B0604030504040204" pitchFamily="50" charset="-128"/>
                </a:rPr>
                <a:t>・老朽化の進行と空き家の増加への対策が必要。</a:t>
              </a:r>
              <a:endParaRPr lang="en-US" altLang="ja-JP"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8" name="正方形/長方形 27"/>
            <p:cNvSpPr/>
            <p:nvPr/>
          </p:nvSpPr>
          <p:spPr>
            <a:xfrm>
              <a:off x="5045059" y="4522601"/>
              <a:ext cx="4702233" cy="12564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lvl="0" indent="-85725" algn="just">
                <a:lnSpc>
                  <a:spcPts val="1500"/>
                </a:lnSpc>
              </a:pPr>
              <a:r>
                <a:rPr lang="ja-JP" altLang="en-US" sz="1100" b="1" dirty="0">
                  <a:solidFill>
                    <a:schemeClr val="tx1"/>
                  </a:solidFill>
                  <a:latin typeface="ＭＳ Ｐゴシック"/>
                  <a:cs typeface="メイリオ" panose="020B0604030504040204" pitchFamily="50" charset="-128"/>
                </a:rPr>
                <a:t>②</a:t>
              </a:r>
              <a:r>
                <a:rPr lang="en-US" altLang="ja-JP" sz="1100" b="1" dirty="0" smtClean="0">
                  <a:solidFill>
                    <a:schemeClr val="tx1"/>
                  </a:solidFill>
                  <a:latin typeface="ＭＳ Ｐゴシック"/>
                  <a:cs typeface="メイリオ" panose="020B0604030504040204" pitchFamily="50" charset="-128"/>
                </a:rPr>
                <a:t>【</a:t>
              </a:r>
              <a:r>
                <a:rPr lang="ja-JP" altLang="en-US" sz="1100" b="1" dirty="0" smtClean="0">
                  <a:solidFill>
                    <a:schemeClr val="tx1"/>
                  </a:solidFill>
                  <a:latin typeface="ＭＳ Ｐゴシック"/>
                  <a:cs typeface="メイリオ" panose="020B0604030504040204" pitchFamily="50" charset="-128"/>
                </a:rPr>
                <a:t>公的賃貸住宅事業者、民間事業者</a:t>
              </a:r>
              <a:r>
                <a:rPr lang="ja-JP" altLang="en-US" sz="1100" b="1" dirty="0">
                  <a:solidFill>
                    <a:schemeClr val="tx1"/>
                  </a:solidFill>
                  <a:latin typeface="ＭＳ Ｐゴシック"/>
                  <a:cs typeface="メイリオ" panose="020B0604030504040204" pitchFamily="50" charset="-128"/>
                </a:rPr>
                <a:t>等</a:t>
              </a:r>
              <a:r>
                <a:rPr lang="ja-JP" altLang="en-US" sz="1100" b="1" dirty="0" smtClean="0">
                  <a:solidFill>
                    <a:schemeClr val="tx1"/>
                  </a:solidFill>
                  <a:latin typeface="ＭＳ Ｐゴシック"/>
                  <a:cs typeface="メイリオ" panose="020B0604030504040204" pitchFamily="50" charset="-128"/>
                </a:rPr>
                <a:t>との連携</a:t>
              </a:r>
              <a:r>
                <a:rPr lang="ja-JP" altLang="en-US" sz="1100" b="1" dirty="0">
                  <a:solidFill>
                    <a:schemeClr val="tx1"/>
                  </a:solidFill>
                  <a:latin typeface="ＭＳ Ｐゴシック"/>
                  <a:cs typeface="メイリオ" panose="020B0604030504040204" pitchFamily="50" charset="-128"/>
                </a:rPr>
                <a:t>による</a:t>
              </a:r>
              <a:r>
                <a:rPr lang="ja-JP" altLang="en-US" sz="1100" b="1" dirty="0" smtClean="0">
                  <a:solidFill>
                    <a:schemeClr val="tx1"/>
                  </a:solidFill>
                  <a:latin typeface="ＭＳ Ｐゴシック"/>
                  <a:cs typeface="メイリオ" panose="020B0604030504040204" pitchFamily="50" charset="-128"/>
                </a:rPr>
                <a:t>取組み</a:t>
              </a:r>
              <a:r>
                <a:rPr lang="en-US" altLang="ja-JP" sz="1100" b="1" dirty="0" smtClean="0">
                  <a:solidFill>
                    <a:schemeClr val="tx1"/>
                  </a:solidFill>
                  <a:latin typeface="ＭＳ Ｐゴシック"/>
                  <a:cs typeface="メイリオ" panose="020B0604030504040204" pitchFamily="50" charset="-128"/>
                </a:rPr>
                <a:t>】</a:t>
              </a:r>
              <a:endParaRPr lang="en-US" altLang="ja-JP" sz="1100" b="1" dirty="0">
                <a:solidFill>
                  <a:schemeClr val="tx1"/>
                </a:solidFill>
                <a:latin typeface="ＭＳ Ｐゴシック"/>
                <a:cs typeface="メイリオ" panose="020B0604030504040204" pitchFamily="50" charset="-128"/>
              </a:endParaRPr>
            </a:p>
            <a:p>
              <a:pPr marL="85725" lvl="0" indent="-85725" algn="just"/>
              <a:r>
                <a:rPr lang="ja-JP" altLang="en-US" sz="1050" dirty="0" smtClean="0">
                  <a:solidFill>
                    <a:schemeClr val="tx1"/>
                  </a:solidFill>
                  <a:latin typeface="ＭＳ Ｐゴシック"/>
                  <a:cs typeface="メイリオ" panose="020B0604030504040204" pitchFamily="50" charset="-128"/>
                </a:rPr>
                <a:t>・まちづくりに民間ノウハウを取り入れる仕組みとして</a:t>
              </a:r>
              <a:r>
                <a:rPr lang="ja-JP" altLang="en-US" sz="1050" dirty="0" smtClean="0">
                  <a:solidFill>
                    <a:schemeClr val="tx1"/>
                  </a:solidFill>
                  <a:latin typeface="+mn-ea"/>
                  <a:cs typeface="メイリオ" panose="020B0604030504040204" pitchFamily="50" charset="-128"/>
                </a:rPr>
                <a:t>、</a:t>
              </a:r>
              <a:r>
                <a:rPr lang="ja-JP" altLang="en-US" sz="1050" dirty="0">
                  <a:solidFill>
                    <a:schemeClr val="tx1"/>
                  </a:solidFill>
                  <a:latin typeface="+mn-ea"/>
                  <a:cs typeface="メイリオ" panose="020B0604030504040204" pitchFamily="50" charset="-128"/>
                </a:rPr>
                <a:t>「泉北ニュータウンまちづくりプラットフォーム」を設置</a:t>
              </a:r>
              <a:r>
                <a:rPr lang="ja-JP" altLang="en-US" sz="1050" dirty="0" smtClean="0">
                  <a:solidFill>
                    <a:schemeClr val="tx1"/>
                  </a:solidFill>
                  <a:latin typeface="+mn-ea"/>
                  <a:cs typeface="メイリオ" panose="020B0604030504040204" pitchFamily="50" charset="-128"/>
                </a:rPr>
                <a:t>。</a:t>
              </a:r>
              <a:r>
                <a:rPr lang="en-US" altLang="ja-JP" sz="1050" dirty="0" smtClean="0">
                  <a:solidFill>
                    <a:schemeClr val="tx1"/>
                  </a:solidFill>
                  <a:latin typeface="+mn-ea"/>
                  <a:cs typeface="メイリオ" panose="020B0604030504040204" pitchFamily="50" charset="-128"/>
                </a:rPr>
                <a:t>(2017</a:t>
              </a:r>
              <a:r>
                <a:rPr lang="ja-JP" altLang="en-US" sz="1050" dirty="0" smtClean="0">
                  <a:solidFill>
                    <a:schemeClr val="tx1"/>
                  </a:solidFill>
                  <a:latin typeface="+mn-ea"/>
                  <a:cs typeface="メイリオ" panose="020B0604030504040204" pitchFamily="50" charset="-128"/>
                </a:rPr>
                <a:t>年</a:t>
              </a:r>
              <a:r>
                <a:rPr lang="en-US" altLang="ja-JP" sz="1050" dirty="0" smtClean="0">
                  <a:solidFill>
                    <a:schemeClr val="tx1"/>
                  </a:solidFill>
                  <a:latin typeface="+mn-ea"/>
                  <a:cs typeface="メイリオ" panose="020B0604030504040204" pitchFamily="50" charset="-128"/>
                </a:rPr>
                <a:t>)</a:t>
              </a:r>
            </a:p>
            <a:p>
              <a:pPr marL="85725" indent="-85725" algn="just"/>
              <a:r>
                <a:rPr lang="ja-JP" altLang="en-US" sz="1050" dirty="0" smtClean="0">
                  <a:solidFill>
                    <a:schemeClr val="tx1"/>
                  </a:solidFill>
                  <a:latin typeface="ＭＳ Ｐゴシック"/>
                  <a:cs typeface="メイリオ" panose="020B0604030504040204" pitchFamily="50" charset="-128"/>
                </a:rPr>
                <a:t>・泉北ニュータウン</a:t>
              </a:r>
              <a:r>
                <a:rPr lang="ja-JP" altLang="en-US" sz="1050" dirty="0" err="1" smtClean="0">
                  <a:solidFill>
                    <a:schemeClr val="tx1"/>
                  </a:solidFill>
                  <a:latin typeface="ＭＳ Ｐゴシック"/>
                  <a:cs typeface="メイリオ" panose="020B0604030504040204" pitchFamily="50" charset="-128"/>
                </a:rPr>
                <a:t>ま</a:t>
              </a:r>
              <a:r>
                <a:rPr lang="ja-JP" altLang="en-US" sz="1050" dirty="0" smtClean="0">
                  <a:solidFill>
                    <a:schemeClr val="tx1"/>
                  </a:solidFill>
                  <a:latin typeface="ＭＳ Ｐゴシック"/>
                  <a:cs typeface="メイリオ" panose="020B0604030504040204" pitchFamily="50" charset="-128"/>
                </a:rPr>
                <a:t>ちびらき</a:t>
              </a:r>
              <a:r>
                <a:rPr lang="en-US" altLang="ja-JP" sz="1050" dirty="0" smtClean="0">
                  <a:solidFill>
                    <a:schemeClr val="tx1"/>
                  </a:solidFill>
                  <a:latin typeface="ＭＳ Ｐゴシック"/>
                  <a:cs typeface="メイリオ" panose="020B0604030504040204" pitchFamily="50" charset="-128"/>
                </a:rPr>
                <a:t>50</a:t>
              </a:r>
              <a:r>
                <a:rPr lang="ja-JP" altLang="en-US" sz="1050" dirty="0" smtClean="0">
                  <a:solidFill>
                    <a:schemeClr val="tx1"/>
                  </a:solidFill>
                  <a:latin typeface="ＭＳ Ｐゴシック"/>
                  <a:cs typeface="メイリオ" panose="020B0604030504040204" pitchFamily="50" charset="-128"/>
                </a:rPr>
                <a:t>周年事業を契機に、担い手として育成した</a:t>
              </a:r>
              <a:r>
                <a:rPr lang="en-US" altLang="ja-JP" sz="1050" dirty="0" smtClean="0">
                  <a:solidFill>
                    <a:schemeClr val="tx1"/>
                  </a:solidFill>
                  <a:latin typeface="ＭＳ Ｐゴシック"/>
                  <a:cs typeface="メイリオ" panose="020B0604030504040204" pitchFamily="50" charset="-128"/>
                </a:rPr>
                <a:t>11</a:t>
              </a:r>
              <a:r>
                <a:rPr lang="ja-JP" altLang="en-US" sz="1050" dirty="0" smtClean="0">
                  <a:solidFill>
                    <a:schemeClr val="tx1"/>
                  </a:solidFill>
                  <a:latin typeface="ＭＳ Ｐゴシック"/>
                  <a:cs typeface="メイリオ" panose="020B0604030504040204" pitchFamily="50" charset="-128"/>
                </a:rPr>
                <a:t>名の市民委員と連携した取組みを展開。</a:t>
              </a:r>
              <a:endParaRPr lang="en-US" altLang="ja-JP" sz="1050" dirty="0" smtClean="0">
                <a:solidFill>
                  <a:schemeClr val="tx1"/>
                </a:solidFill>
                <a:latin typeface="ＭＳ Ｐゴシック"/>
                <a:cs typeface="メイリオ" panose="020B0604030504040204" pitchFamily="50" charset="-128"/>
              </a:endParaRPr>
            </a:p>
            <a:p>
              <a:pPr marL="85725" indent="-85725" algn="just"/>
              <a:r>
                <a:rPr lang="ja-JP" altLang="en-US" sz="1050" dirty="0" smtClean="0">
                  <a:solidFill>
                    <a:schemeClr val="tx1"/>
                  </a:solidFill>
                  <a:latin typeface="ＭＳ Ｐゴシック"/>
                  <a:cs typeface="メイリオ" panose="020B0604030504040204" pitchFamily="50" charset="-128"/>
                </a:rPr>
                <a:t>・公的賃貸住宅の建替えや、ストックを活用したニコイチ・</a:t>
              </a:r>
              <a:r>
                <a:rPr lang="en-US" altLang="ja-JP" sz="1050" dirty="0" smtClean="0">
                  <a:solidFill>
                    <a:schemeClr val="tx1"/>
                  </a:solidFill>
                  <a:latin typeface="ＭＳ Ｐゴシック"/>
                  <a:cs typeface="メイリオ" panose="020B0604030504040204" pitchFamily="50" charset="-128"/>
                </a:rPr>
                <a:t>DIY</a:t>
              </a:r>
              <a:r>
                <a:rPr lang="ja-JP" altLang="en-US" sz="1050" dirty="0" smtClean="0">
                  <a:solidFill>
                    <a:schemeClr val="tx1"/>
                  </a:solidFill>
                  <a:latin typeface="ＭＳ Ｐゴシック"/>
                  <a:cs typeface="メイリオ" panose="020B0604030504040204" pitchFamily="50" charset="-128"/>
                </a:rPr>
                <a:t>レクチャー付き住宅（府公社）等のリノベーションの取組みにより若年世帯の居住促進。</a:t>
              </a:r>
              <a:endParaRPr lang="en-US" altLang="ja-JP" sz="1050" dirty="0">
                <a:solidFill>
                  <a:schemeClr val="tx1"/>
                </a:solidFill>
                <a:latin typeface="ＭＳ Ｐゴシック"/>
                <a:cs typeface="メイリオ" panose="020B0604030504040204" pitchFamily="50" charset="-128"/>
              </a:endParaRPr>
            </a:p>
          </p:txBody>
        </p:sp>
        <p:sp>
          <p:nvSpPr>
            <p:cNvPr id="19" name="正方形/長方形 18"/>
            <p:cNvSpPr/>
            <p:nvPr/>
          </p:nvSpPr>
          <p:spPr>
            <a:xfrm>
              <a:off x="5829563" y="980270"/>
              <a:ext cx="3087555" cy="216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取組後</a:t>
              </a:r>
              <a:endParaRPr lang="ja-JP" altLang="en-US" sz="1400" b="1" dirty="0"/>
            </a:p>
          </p:txBody>
        </p:sp>
      </p:grpSp>
      <p:sp>
        <p:nvSpPr>
          <p:cNvPr id="5" name="二等辺三角形 4"/>
          <p:cNvSpPr/>
          <p:nvPr/>
        </p:nvSpPr>
        <p:spPr>
          <a:xfrm rot="10800000">
            <a:off x="2926080" y="3601670"/>
            <a:ext cx="451104" cy="201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10800000">
            <a:off x="8169959" y="3591750"/>
            <a:ext cx="451104" cy="201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78</a:t>
            </a:fld>
            <a:endParaRPr lang="ja-JP" altLang="en-US"/>
          </a:p>
        </p:txBody>
      </p:sp>
      <p:sp>
        <p:nvSpPr>
          <p:cNvPr id="22"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Tree>
    <p:extLst>
      <p:ext uri="{BB962C8B-B14F-4D97-AF65-F5344CB8AC3E}">
        <p14:creationId xmlns:p14="http://schemas.microsoft.com/office/powerpoint/2010/main" val="119578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38280" y="510624"/>
            <a:ext cx="10643730" cy="6347376"/>
            <a:chOff x="536229" y="1179322"/>
            <a:chExt cx="10643730" cy="5401398"/>
          </a:xfrm>
        </p:grpSpPr>
        <p:sp>
          <p:nvSpPr>
            <p:cNvPr id="12" name="正方形/長方形 11"/>
            <p:cNvSpPr/>
            <p:nvPr/>
          </p:nvSpPr>
          <p:spPr>
            <a:xfrm>
              <a:off x="548929" y="1363945"/>
              <a:ext cx="10608670" cy="5216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536229" y="1179322"/>
              <a:ext cx="10643730" cy="18626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将来像</a:t>
              </a: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a:off x="548930" y="1458428"/>
              <a:ext cx="3842824" cy="75734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近畿</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大学医</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学部・附属</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病院立地　</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①</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2023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開設</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○泉ヶ丘駅前地域活性化　</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①②</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誰</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も</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が主役になれる「ライブタウンセンター」の実現</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620" y="2032231"/>
            <a:ext cx="2234511" cy="1472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64" y="1669202"/>
            <a:ext cx="4610100" cy="4657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正方形/長方形 22"/>
          <p:cNvSpPr/>
          <p:nvPr/>
        </p:nvSpPr>
        <p:spPr>
          <a:xfrm>
            <a:off x="5655564" y="807428"/>
            <a:ext cx="5799305" cy="861774"/>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○泉北ニュータウン公的</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賃貸住宅</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再生　</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①②</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住宅</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ストック</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と</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活用</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を活かした</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若年</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・子育て</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世代</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の誘引</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住民の</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健</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幸・長寿</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の促進」</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、「居住魅力の創出」</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によるエリア価値向上</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 name="右矢印 19"/>
          <p:cNvSpPr/>
          <p:nvPr/>
        </p:nvSpPr>
        <p:spPr>
          <a:xfrm rot="5400000">
            <a:off x="9112473" y="3265842"/>
            <a:ext cx="262573" cy="72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6476990" y="1728591"/>
            <a:ext cx="4347811"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公的</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賃貸住宅資産を活用した再生事業の展開</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イメージ」</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8" name="正方形/長方形 17"/>
          <p:cNvSpPr/>
          <p:nvPr/>
        </p:nvSpPr>
        <p:spPr>
          <a:xfrm>
            <a:off x="7789940" y="2032231"/>
            <a:ext cx="929967" cy="26257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整備前</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正方形/長方形 18"/>
          <p:cNvSpPr/>
          <p:nvPr/>
        </p:nvSpPr>
        <p:spPr>
          <a:xfrm>
            <a:off x="6601797" y="3448996"/>
            <a:ext cx="1435894" cy="26257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整備後（イメージ）</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 name="正方形/長方形 20"/>
          <p:cNvSpPr/>
          <p:nvPr/>
        </p:nvSpPr>
        <p:spPr>
          <a:xfrm>
            <a:off x="3518424" y="2400630"/>
            <a:ext cx="929967" cy="262572"/>
          </a:xfrm>
          <a:prstGeom prst="rect">
            <a:avLst/>
          </a:prstGeom>
          <a:solidFill>
            <a:schemeClr val="bg1"/>
          </a:solidFill>
          <a:ln>
            <a:solidFill>
              <a:schemeClr val="tx1"/>
            </a:solidFill>
          </a:ln>
        </p:spPr>
        <p:txBody>
          <a:bodyPr wrap="square">
            <a:spAutoFit/>
          </a:bodyPr>
          <a:lstStyle/>
          <a:p>
            <a:pPr marL="85725" marR="0" lvl="0" indent="-85725" algn="ctr"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近畿大学</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正方形/長方形 21"/>
          <p:cNvSpPr/>
          <p:nvPr/>
        </p:nvSpPr>
        <p:spPr>
          <a:xfrm>
            <a:off x="1045464" y="6377845"/>
            <a:ext cx="2976182"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泉ヶ丘駅前地域活性化ビジョンより抜粋</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 name="正方形/長方形 23"/>
          <p:cNvSpPr/>
          <p:nvPr/>
        </p:nvSpPr>
        <p:spPr>
          <a:xfrm>
            <a:off x="7431699" y="6584716"/>
            <a:ext cx="4023170"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泉北ニュータウン公的賃貸住宅再生計画より抜粋</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5" name="正方形/長方形 24"/>
          <p:cNvSpPr/>
          <p:nvPr/>
        </p:nvSpPr>
        <p:spPr>
          <a:xfrm>
            <a:off x="5977413" y="2314937"/>
            <a:ext cx="2094357" cy="1054135"/>
          </a:xfrm>
          <a:prstGeom prst="rect">
            <a:avLst/>
          </a:prstGeom>
          <a:solidFill>
            <a:schemeClr val="bg1"/>
          </a:solidFill>
          <a:ln>
            <a:solidFill>
              <a:schemeClr val="tx1"/>
            </a:solidFill>
          </a:ln>
        </p:spPr>
        <p:txBody>
          <a:bodyPr wrap="square" anchor="ctr">
            <a:spAutoFit/>
          </a:bodyPr>
          <a:lstStyle/>
          <a:p>
            <a:pPr marL="85725" marR="0" lvl="0" indent="-85725"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＜再生のポイント＞</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・公園、緑道などを活かす住宅配置や歩行者同線整備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・公園、緑地等の環境を享受する民間住宅の整備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26" name="グループ化 25"/>
          <p:cNvGrpSpPr/>
          <p:nvPr/>
        </p:nvGrpSpPr>
        <p:grpSpPr>
          <a:xfrm>
            <a:off x="6543113" y="3688768"/>
            <a:ext cx="4551148" cy="2948443"/>
            <a:chOff x="6903721" y="3688768"/>
            <a:chExt cx="4551148" cy="2948443"/>
          </a:xfrm>
        </p:grpSpPr>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400" y="3688768"/>
              <a:ext cx="3954469" cy="2838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正方形/長方形 27"/>
            <p:cNvSpPr/>
            <p:nvPr/>
          </p:nvSpPr>
          <p:spPr>
            <a:xfrm>
              <a:off x="6903721" y="5868784"/>
              <a:ext cx="1988978"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子育てに適したゆとりある住宅趣味に対応した住宅など</a:t>
              </a: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a:off x="7270842" y="6271451"/>
              <a:ext cx="1621856"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自然エネルギーの活用や</a:t>
              </a:r>
              <a:endParaRPr kumimoji="1" lang="en-US" altLang="ja-JP"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建築物</a:t>
              </a: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の低炭素化</a:t>
              </a: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正方形/長方形 29"/>
            <p:cNvSpPr/>
            <p:nvPr/>
          </p:nvSpPr>
          <p:spPr>
            <a:xfrm>
              <a:off x="9047419" y="6147146"/>
              <a:ext cx="1092713"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生活利便施設等の機能導入</a:t>
              </a: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10331676" y="5672749"/>
              <a:ext cx="1092713" cy="834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地域住民等が多様な創造活動に取り組み、チャンレンジできる場の創出</a:t>
              </a: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8103783" y="3718230"/>
              <a:ext cx="3320606" cy="144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周辺道路や緑道とのネットワーク化や交流空間の設置</a:t>
              </a: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79</a:t>
            </a:fld>
            <a:endParaRPr lang="ja-JP" altLang="en-US"/>
          </a:p>
        </p:txBody>
      </p:sp>
      <p:sp>
        <p:nvSpPr>
          <p:cNvPr id="33"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Tree>
    <p:extLst>
      <p:ext uri="{BB962C8B-B14F-4D97-AF65-F5344CB8AC3E}">
        <p14:creationId xmlns:p14="http://schemas.microsoft.com/office/powerpoint/2010/main" val="195223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7516"/>
            <a:ext cx="6065541" cy="319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901631" y="856703"/>
            <a:ext cx="6144683" cy="5668645"/>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＜課題＞</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1962</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の</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ちびらきから半世紀以上経過し、緑</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豊か</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で、様々な地域活動</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が</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展開</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されるまちに</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成長。</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・一方</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で、少子高齢化の進展、</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老朽化した公的住宅等の建替えが本格化。</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全国</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に先駆け第</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段階の</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まちづくり</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の</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時期が到来</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＜これまでの取組み＞</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2000</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年前後</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まちび</a:t>
            </a:r>
            <a:r>
              <a:rPr kumimoji="1" lang="ja-JP" altLang="en-US" sz="14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ら</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き</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40</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年）、住民の高齢化、施設等の老朽化等の課題が</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顕在化。</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2001</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千里ニュータウン再生連絡協議会</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2007</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まち</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の活力を発展、継承するため</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の「再生指針」を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策定</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2011</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千里</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中央</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地区の再整備</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事業完了。</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2012</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地域住民等と行政が連携し、</a:t>
            </a:r>
            <a:r>
              <a:rPr kumimoji="1" lang="ja-JP" altLang="en-US" sz="14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50</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事業実施。</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2014</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「再生指針」に</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基づく取組みの点検、</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評価を実施、公表</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2018</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再生指針</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2018</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」を</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策定。</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年後のイメージ＞</a:t>
            </a:r>
            <a:endParaRPr kumimoji="1" lang="en-US" altLang="ja-JP" sz="14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tab pos="177800" algn="l"/>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・順次進められている</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老朽化</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した公的住宅</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等の建替え等の再生が概ね完了</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・住民</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、事業者、行政など様々な主体が協働し、まちの活力を発展、継</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承した</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子育て世帯、</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高齢者に優しいまちへと再生</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31" name="テキスト ボックス 30"/>
          <p:cNvSpPr txBox="1"/>
          <p:nvPr/>
        </p:nvSpPr>
        <p:spPr>
          <a:xfrm>
            <a:off x="239351" y="4116992"/>
            <a:ext cx="5664629" cy="2593018"/>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位　置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大阪府吹田市、豊中市</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市内中心部から</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およそ１２</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km</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まちび</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ら</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き</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1962</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ま</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から</a:t>
            </a:r>
            <a:r>
              <a:rPr lang="en-US" altLang="ja-JP" sz="1400" dirty="0">
                <a:latin typeface="ＭＳ Ｐ明朝" panose="02020600040205080304" pitchFamily="18" charset="-128"/>
                <a:ea typeface="ＭＳ Ｐ明朝" panose="02020600040205080304" pitchFamily="18" charset="-128"/>
                <a:cs typeface="メイリオ" panose="020B0604030504040204" pitchFamily="50" charset="-128"/>
              </a:rPr>
              <a:t>56</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年経過</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大阪府</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企業局（当時）が開発</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開発面積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約</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1,160ha</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（吹田市</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791ha</a:t>
            </a:r>
            <a:r>
              <a:rPr kumimoji="1" lang="ja-JP" altLang="en-US" sz="14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豊中市</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369ha</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居住人口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9.9</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万人</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月</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ピーク時約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万人（</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1975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住 戸 数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７万戸（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うち公的賃貸住宅約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万戸</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交通</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鉄道</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大阪から千里中央まで</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分</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鉄軌道、</a:t>
            </a: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7</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駅</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テキスト ボックス 11"/>
          <p:cNvSpPr txBox="1"/>
          <p:nvPr/>
        </p:nvSpPr>
        <p:spPr>
          <a:xfrm>
            <a:off x="226889" y="112834"/>
            <a:ext cx="28167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（参考）千里ニュータウン</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テキスト ボックス 17"/>
          <p:cNvSpPr txBox="1"/>
          <p:nvPr/>
        </p:nvSpPr>
        <p:spPr>
          <a:xfrm>
            <a:off x="8371" y="619743"/>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概要＞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80</a:t>
            </a:fld>
            <a:endParaRPr lang="ja-JP" altLang="en-US"/>
          </a:p>
        </p:txBody>
      </p:sp>
    </p:spTree>
    <p:extLst>
      <p:ext uri="{BB962C8B-B14F-4D97-AF65-F5344CB8AC3E}">
        <p14:creationId xmlns:p14="http://schemas.microsoft.com/office/powerpoint/2010/main" val="263812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57924" y="4316742"/>
            <a:ext cx="11429275" cy="2404734"/>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人口は</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2005</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年まで減少していたが、若者</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世代</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が流入し、この</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ja-JP" altLang="en-US" sz="1400" b="1"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で増加するなど、まちが活性化。</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今後地域整備の進展（エキスポシティ等）、広域交通網の拡大（北大阪急行の延伸等）によりさらなるポテンシャルの高まりが期待される。</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57925" y="494757"/>
            <a:ext cx="11429275" cy="3523871"/>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＜千里ニュータウンの再生に向けた主な取組み＞</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再生に向けた指針</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年府、地元市などで構成する連絡協議会が、千里ニュータウン再生指針を策定。</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・指針に基づき、再生に向けて、住宅・駅前再整備などの取組みを実施。</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住宅</a:t>
            </a:r>
            <a:r>
              <a:rPr kumimoji="1" lang="en-US" altLang="ja-JP"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年以降の約</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年間で分譲マンションが全体で約</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7,300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戸供給。</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そのうち約</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2,800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戸が公的賃貸住宅の建替事業によって創出された</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活用地で建設。　➡</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子育て世帯の呼び込み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に寄与。</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テキスト ボックス 11"/>
          <p:cNvSpPr txBox="1"/>
          <p:nvPr/>
        </p:nvSpPr>
        <p:spPr>
          <a:xfrm>
            <a:off x="226889" y="112834"/>
            <a:ext cx="28167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（参考）千里ニュータウン</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03" y="5165042"/>
            <a:ext cx="4750301" cy="1556433"/>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04" y="3057037"/>
            <a:ext cx="5942569" cy="823937"/>
          </a:xfrm>
          <a:prstGeom prst="rect">
            <a:avLst/>
          </a:prstGeom>
        </p:spPr>
      </p:pic>
      <p:sp>
        <p:nvSpPr>
          <p:cNvPr id="13" name="テキスト ボックス 12"/>
          <p:cNvSpPr txBox="1"/>
          <p:nvPr/>
        </p:nvSpPr>
        <p:spPr>
          <a:xfrm>
            <a:off x="1775575" y="2716594"/>
            <a:ext cx="3879356" cy="284693"/>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供給された分譲マンションの状況</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以降</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4" name="テキスト ボックス 13"/>
          <p:cNvSpPr txBox="1"/>
          <p:nvPr/>
        </p:nvSpPr>
        <p:spPr>
          <a:xfrm>
            <a:off x="6572161" y="1330902"/>
            <a:ext cx="3879356" cy="5539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駅前の再整備</a:t>
            </a:r>
            <a:r>
              <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千里中央、千里南地区</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の再整備</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にも着手</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860" y="2062692"/>
            <a:ext cx="3280658" cy="1740875"/>
          </a:xfrm>
          <a:prstGeom prst="rect">
            <a:avLst/>
          </a:prstGeom>
        </p:spPr>
      </p:pic>
      <p:sp>
        <p:nvSpPr>
          <p:cNvPr id="16" name="テキスト ボックス 15"/>
          <p:cNvSpPr txBox="1"/>
          <p:nvPr/>
        </p:nvSpPr>
        <p:spPr>
          <a:xfrm>
            <a:off x="7781355" y="1884900"/>
            <a:ext cx="2727325" cy="284693"/>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千里中央駅</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前</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の再整備状況</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テキスト ボックス 16"/>
          <p:cNvSpPr txBox="1"/>
          <p:nvPr/>
        </p:nvSpPr>
        <p:spPr>
          <a:xfrm>
            <a:off x="7170860" y="3718805"/>
            <a:ext cx="2060218" cy="256096"/>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出典：関西電力</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HP</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プレスリリース</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テキスト ボックス 17"/>
          <p:cNvSpPr txBox="1"/>
          <p:nvPr/>
        </p:nvSpPr>
        <p:spPr>
          <a:xfrm>
            <a:off x="8870466" y="3718804"/>
            <a:ext cx="4429931" cy="256096"/>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出典：豊中市</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HP</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千里中央地区再整備事業の実施について</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 name="下矢印 19"/>
          <p:cNvSpPr/>
          <p:nvPr/>
        </p:nvSpPr>
        <p:spPr>
          <a:xfrm>
            <a:off x="5860713" y="3976773"/>
            <a:ext cx="927279" cy="40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右矢印 21"/>
          <p:cNvSpPr/>
          <p:nvPr/>
        </p:nvSpPr>
        <p:spPr>
          <a:xfrm rot="20779204">
            <a:off x="4187390" y="5310529"/>
            <a:ext cx="618186" cy="257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テキスト ボックス 22"/>
          <p:cNvSpPr txBox="1"/>
          <p:nvPr/>
        </p:nvSpPr>
        <p:spPr>
          <a:xfrm>
            <a:off x="1891189" y="4887114"/>
            <a:ext cx="3879356" cy="284693"/>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千里ニュータウンの人口が増加</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5" name="図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6023" y="5637554"/>
            <a:ext cx="2895815" cy="613232"/>
          </a:xfrm>
          <a:prstGeom prst="rect">
            <a:avLst/>
          </a:prstGeom>
        </p:spPr>
      </p:pic>
      <p:pic>
        <p:nvPicPr>
          <p:cNvPr id="26" name="図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0601" y="5158438"/>
            <a:ext cx="3105422" cy="1415048"/>
          </a:xfrm>
          <a:prstGeom prst="rect">
            <a:avLst/>
          </a:prstGeom>
        </p:spPr>
      </p:pic>
      <p:sp>
        <p:nvSpPr>
          <p:cNvPr id="27" name="テキスト ボックス 26"/>
          <p:cNvSpPr txBox="1"/>
          <p:nvPr/>
        </p:nvSpPr>
        <p:spPr>
          <a:xfrm>
            <a:off x="5860713" y="4873745"/>
            <a:ext cx="3879356" cy="284693"/>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世帯構成では、子育て</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世帯</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が増加</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8" name="正方形/長方形 27"/>
          <p:cNvSpPr/>
          <p:nvPr/>
        </p:nvSpPr>
        <p:spPr>
          <a:xfrm>
            <a:off x="8906023" y="5743977"/>
            <a:ext cx="2895815" cy="19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6730379" y="6105366"/>
            <a:ext cx="945040" cy="46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6495870" y="5317421"/>
            <a:ext cx="945040" cy="46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81</a:t>
            </a:fld>
            <a:endParaRPr lang="ja-JP" altLang="en-US"/>
          </a:p>
        </p:txBody>
      </p:sp>
    </p:spTree>
    <p:extLst>
      <p:ext uri="{BB962C8B-B14F-4D97-AF65-F5344CB8AC3E}">
        <p14:creationId xmlns:p14="http://schemas.microsoft.com/office/powerpoint/2010/main" val="4177862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804400" cy="5805628"/>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en-US" altLang="ja-JP" sz="1600" b="1" dirty="0">
                <a:solidFill>
                  <a:prstClr val="white"/>
                </a:solidFill>
                <a:latin typeface="ＭＳ ゴシック" pitchFamily="49" charset="-128"/>
                <a:ea typeface="ＭＳ ゴシック" pitchFamily="49" charset="-128"/>
              </a:rPr>
              <a:t> 【</a:t>
            </a:r>
            <a:r>
              <a:rPr lang="ja-JP" altLang="en-US" sz="1600" b="1" dirty="0">
                <a:solidFill>
                  <a:prstClr val="white"/>
                </a:solidFill>
                <a:latin typeface="ＭＳ ゴシック" pitchFamily="49" charset="-128"/>
                <a:ea typeface="ＭＳ ゴシック" pitchFamily="49" charset="-128"/>
              </a:rPr>
              <a:t>総論</a:t>
            </a:r>
            <a:r>
              <a:rPr lang="en-US" altLang="ja-JP" sz="1600" b="1" dirty="0">
                <a:solidFill>
                  <a:prstClr val="white"/>
                </a:solidFill>
                <a:latin typeface="ＭＳ ゴシック" pitchFamily="49" charset="-128"/>
                <a:ea typeface="ＭＳ ゴシック" pitchFamily="49" charset="-128"/>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1464" y="469900"/>
            <a:ext cx="9649072" cy="5202757"/>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１．エリア</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の状況</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大阪市内（大阪城、通天閣、ユニバーサル・スタジオ・ジャパン、海遊館、キタ・</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ミナミの</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繁華街、大規模な商業施設など</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）から約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50km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圏内に</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あり、京阪神</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のほぼ</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中心地</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で</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集客スポット</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の結合</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ゾーンに位置して</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いる。</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Times New Roman" pitchFamily="18" charset="0"/>
              </a:rPr>
              <a:t>　　　</a:t>
            </a:r>
            <a:r>
              <a:rPr kumimoji="1" lang="ja-JP"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①</a:t>
            </a:r>
            <a:r>
              <a:rPr kumimoji="1" lang="zh-TW"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万博記念公園周辺</a:t>
            </a:r>
            <a:r>
              <a:rPr kumimoji="1" lang="ja-JP"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1970</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年に「</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人類の進歩と調和」をテーマに大阪で開催</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された</a:t>
            </a:r>
            <a: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EXPO’70</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の会場跡地で</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あり</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、緑や景観</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文化</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・スポーツ資源等が整備されており、</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2017</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年度には、年間約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225</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万人が訪れている</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。また、旧エキスポランド跡には、　</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2015</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年に</a:t>
            </a:r>
            <a:r>
              <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EXPOCITY</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が営業を開始し、さらなるにぎわいを呈している。</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②健都・</a:t>
            </a:r>
            <a:r>
              <a:rPr kumimoji="1" lang="ja-JP"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国立循環器病研究センター移転を、新たなライフサイエンス分野の拠点形成をはかる好機と捉え、</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健康</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医療クラスター形成に向けた取組みを関係機関と推進。</a:t>
            </a:r>
            <a:endParaRPr kumimoji="1" lang="en-US" altLang="ja-JP" sz="1400" b="1" i="0" u="none" strike="sng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２</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．エリアの課題</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a:t>
            </a: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Times New Roman" pitchFamily="18" charset="0"/>
              </a:rPr>
              <a:t>①</a:t>
            </a:r>
            <a:r>
              <a:rPr kumimoji="1" lang="zh-TW"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万博記念公園周辺</a:t>
            </a: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444500" marR="0" lvl="0" indent="-444500"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1970</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年万博の跡地に、緑や景観、文化･スポーツ資源等、長年にわたって守られ、育まれてきた公園の魅力を大切にしながら、新たな魅力を創造し、活性化することが</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必要。</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628650" marR="0" lvl="0" indent="-62865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a:t>
            </a: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Times New Roman" pitchFamily="18" charset="0"/>
              </a:rPr>
              <a:t>②健都</a:t>
            </a: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Times New Roman" pitchFamily="18" charset="0"/>
              </a:rPr>
              <a:t>・吹田操車場が鉄道</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貨物の方式転換により、</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1984</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年廃止</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Times New Roman" pitchFamily="18" charset="0"/>
              </a:rPr>
              <a:t>。都心</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から</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10km</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圏内の利便性の高い土地として活用を検討</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Times New Roman" pitchFamily="18" charset="0"/>
              </a:rPr>
              <a:t>。</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82</a:t>
            </a:fld>
            <a:endParaRPr lang="ja-JP" altLang="en-US"/>
          </a:p>
        </p:txBody>
      </p:sp>
    </p:spTree>
    <p:extLst>
      <p:ext uri="{BB962C8B-B14F-4D97-AF65-F5344CB8AC3E}">
        <p14:creationId xmlns:p14="http://schemas.microsoft.com/office/powerpoint/2010/main" val="3553946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652000" cy="62103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8086" y="500546"/>
            <a:ext cx="9618514" cy="6197901"/>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３．近年の動向</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①</a:t>
            </a:r>
            <a:r>
              <a:rPr kumimoji="1" lang="zh-TW"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万博記念公園周辺</a:t>
            </a: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2014</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年に</a:t>
            </a:r>
            <a:r>
              <a:rPr kumimoji="1" lang="ja-JP"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独立行政法人日本万国博覧会記念機構</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から大阪府へ移管</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後、万博記念公園の活性化に向けた取組みが進められており、</a:t>
            </a:r>
            <a:r>
              <a:rPr kumimoji="1" lang="en-US"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2018</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年</a:t>
            </a:r>
            <a:r>
              <a:rPr kumimoji="1" lang="en-US" altLang="ja-JP"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10</a:t>
            </a:r>
            <a:r>
              <a:rPr kumimoji="1" lang="ja-JP" altLang="en-US" sz="1400" b="0" i="0" u="none" strike="noStrike" kern="1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Times New Roman"/>
              </a:rPr>
              <a:t>月からは、指定管理者による公園管理が開始。</a:t>
            </a: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②健都</a:t>
            </a:r>
            <a:endParaRPr kumimoji="1" lang="en-US" altLang="zh-TW"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国際級の複合医療産業拠点（医療クラスター）の実現に</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向け、エリア内で</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国立</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循環器病研究</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センター等の工事が進んでいる。</a:t>
            </a:r>
            <a:endParaRPr kumimoji="1" lang="en-US" altLang="ja-JP"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４．将来像</a:t>
            </a:r>
            <a:endPar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①</a:t>
            </a:r>
            <a:r>
              <a:rPr kumimoji="1" lang="zh-TW" altLang="en-US" sz="14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万博記念公園</a:t>
            </a:r>
            <a:r>
              <a:rPr kumimoji="1" lang="zh-TW" altLang="en-US" sz="1400" b="1"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周辺</a:t>
            </a:r>
            <a:endParaRPr kumimoji="1" lang="ja-JP" alt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ＭＳ Ｐゴシック" pitchFamily="50" charset="-128"/>
            </a:endParaRPr>
          </a:p>
          <a:p>
            <a:pPr marL="447675" marR="0" lvl="0" indent="-447675"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・緑と文化・スポーツを通じて人類の創造力の源泉である生命力と感性が磨かれる公園。</a:t>
            </a:r>
            <a:endParaRPr kumimoji="1" lang="en-US" altLang="ja-JP"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endParaRPr>
          </a:p>
          <a:p>
            <a:pPr marL="447675" marR="0" lvl="0" indent="-447675"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entury" pitchFamily="18" charset="0"/>
                <a:ea typeface="ＭＳ 明朝" pitchFamily="17" charset="-128"/>
                <a:cs typeface="メイリオ" pitchFamily="50" charset="-128"/>
              </a:rPr>
              <a:t>　②健都</a:t>
            </a:r>
            <a:endParaRPr kumimoji="1" lang="ja-JP" altLang="en-US" sz="1400" b="0"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ＭＳ Ｐゴシック" pitchFamily="50" charset="-128"/>
            </a:endParaRPr>
          </a:p>
          <a:p>
            <a:pPr marL="446088" marR="0" lvl="0" indent="-446088" algn="l"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・循環器疾患分野の予防・医療・研究で世界をリードする地域、健都。</a:t>
            </a: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endParaRPr>
          </a:p>
        </p:txBody>
      </p:sp>
      <p:sp>
        <p:nvSpPr>
          <p:cNvPr id="2" name="テキスト ボックス 1"/>
          <p:cNvSpPr txBox="1"/>
          <p:nvPr/>
        </p:nvSpPr>
        <p:spPr>
          <a:xfrm>
            <a:off x="1384124" y="173515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＜経緯＞</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1384125" y="360796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＜経緯＞</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3" name="表 2"/>
          <p:cNvGraphicFramePr>
            <a:graphicFrameLocks noGrp="1"/>
          </p:cNvGraphicFramePr>
          <p:nvPr>
            <p:extLst/>
          </p:nvPr>
        </p:nvGraphicFramePr>
        <p:xfrm>
          <a:off x="2286936" y="1818594"/>
          <a:ext cx="7735838" cy="1184040"/>
        </p:xfrm>
        <a:graphic>
          <a:graphicData uri="http://schemas.openxmlformats.org/drawingml/2006/table">
            <a:tbl>
              <a:tblPr firstRow="1" firstCol="1" bandRow="1">
                <a:tableStyleId>{2D5ABB26-0587-4C30-8999-92F81FD0307C}</a:tableStyleId>
              </a:tblPr>
              <a:tblGrid>
                <a:gridCol w="1845677">
                  <a:extLst>
                    <a:ext uri="{9D8B030D-6E8A-4147-A177-3AD203B41FA5}">
                      <a16:colId xmlns="" xmlns:a16="http://schemas.microsoft.com/office/drawing/2014/main" val="20000"/>
                    </a:ext>
                  </a:extLst>
                </a:gridCol>
                <a:gridCol w="5890161">
                  <a:extLst>
                    <a:ext uri="{9D8B030D-6E8A-4147-A177-3AD203B41FA5}">
                      <a16:colId xmlns="" xmlns:a16="http://schemas.microsoft.com/office/drawing/2014/main" val="20001"/>
                    </a:ext>
                  </a:extLst>
                </a:gridCol>
              </a:tblGrid>
              <a:tr h="216000">
                <a:tc>
                  <a:txBody>
                    <a:bodyPr/>
                    <a:lstStyle/>
                    <a:p>
                      <a:pPr algn="l">
                        <a:spcAft>
                          <a:spcPts val="0"/>
                        </a:spcAft>
                      </a:pPr>
                      <a:r>
                        <a:rPr lang="en-US" sz="1050" kern="100" dirty="0">
                          <a:effectLst/>
                          <a:latin typeface="+mn-ea"/>
                          <a:ea typeface="+mn-ea"/>
                        </a:rPr>
                        <a:t>1970</a:t>
                      </a:r>
                      <a:r>
                        <a:rPr lang="ja-JP" sz="1050" kern="100" dirty="0">
                          <a:effectLst/>
                          <a:latin typeface="+mn-ea"/>
                          <a:ea typeface="+mn-ea"/>
                        </a:rPr>
                        <a:t>年（昭和</a:t>
                      </a:r>
                      <a:r>
                        <a:rPr lang="en-US" sz="1050" kern="100" dirty="0">
                          <a:effectLst/>
                          <a:latin typeface="+mn-ea"/>
                          <a:ea typeface="+mn-ea"/>
                        </a:rPr>
                        <a:t>45</a:t>
                      </a:r>
                      <a:r>
                        <a:rPr lang="ja-JP" sz="1050" kern="100" dirty="0">
                          <a:effectLst/>
                          <a:latin typeface="+mn-ea"/>
                          <a:ea typeface="+mn-ea"/>
                        </a:rPr>
                        <a:t>年）</a:t>
                      </a:r>
                      <a:r>
                        <a:rPr lang="en-US" sz="1050" kern="100" dirty="0">
                          <a:effectLst/>
                          <a:latin typeface="+mn-ea"/>
                          <a:ea typeface="+mn-ea"/>
                        </a:rPr>
                        <a:t>3</a:t>
                      </a:r>
                      <a:r>
                        <a:rPr lang="ja-JP" sz="1050" kern="100" dirty="0">
                          <a:effectLst/>
                          <a:latin typeface="+mn-ea"/>
                          <a:ea typeface="+mn-ea"/>
                        </a:rPr>
                        <a:t>～</a:t>
                      </a:r>
                      <a:r>
                        <a:rPr lang="en-US" sz="1050" kern="100" dirty="0">
                          <a:effectLst/>
                          <a:latin typeface="+mn-ea"/>
                          <a:ea typeface="+mn-ea"/>
                        </a:rPr>
                        <a:t>9</a:t>
                      </a:r>
                      <a:r>
                        <a:rPr lang="ja-JP" sz="1050" kern="100" dirty="0">
                          <a:effectLst/>
                          <a:latin typeface="+mn-ea"/>
                          <a:ea typeface="+mn-ea"/>
                        </a:rPr>
                        <a:t>月</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effectLst/>
                        </a:rPr>
                        <a:t>日本万国博覧会開催</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16000">
                <a:tc>
                  <a:txBody>
                    <a:bodyPr/>
                    <a:lstStyle/>
                    <a:p>
                      <a:pPr algn="l">
                        <a:spcAft>
                          <a:spcPts val="0"/>
                        </a:spcAft>
                      </a:pPr>
                      <a:r>
                        <a:rPr lang="en-US" sz="1050" kern="100" dirty="0">
                          <a:effectLst/>
                          <a:latin typeface="+mn-ea"/>
                          <a:ea typeface="+mn-ea"/>
                        </a:rPr>
                        <a:t>1971</a:t>
                      </a:r>
                      <a:r>
                        <a:rPr lang="ja-JP" sz="1050" kern="100" dirty="0">
                          <a:effectLst/>
                          <a:latin typeface="+mn-ea"/>
                          <a:ea typeface="+mn-ea"/>
                        </a:rPr>
                        <a:t>年（昭和</a:t>
                      </a:r>
                      <a:r>
                        <a:rPr lang="en-US" sz="1050" kern="100" dirty="0">
                          <a:effectLst/>
                          <a:latin typeface="+mn-ea"/>
                          <a:ea typeface="+mn-ea"/>
                        </a:rPr>
                        <a:t>46</a:t>
                      </a:r>
                      <a:r>
                        <a:rPr lang="ja-JP" sz="1050" kern="100" dirty="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effectLst/>
                        </a:rPr>
                        <a:t>日本万国博覧会記念協会法に基づき、跡地を保有し、文化公園として整備・運営管理する協会が設立</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16000">
                <a:tc>
                  <a:txBody>
                    <a:bodyPr/>
                    <a:lstStyle/>
                    <a:p>
                      <a:pPr algn="l">
                        <a:spcAft>
                          <a:spcPts val="0"/>
                        </a:spcAft>
                      </a:pPr>
                      <a:r>
                        <a:rPr lang="en-US" sz="1050" kern="100" dirty="0">
                          <a:solidFill>
                            <a:schemeClr val="tx1"/>
                          </a:solidFill>
                          <a:effectLst/>
                          <a:latin typeface="+mn-ea"/>
                          <a:ea typeface="+mn-ea"/>
                        </a:rPr>
                        <a:t>2001</a:t>
                      </a:r>
                      <a:r>
                        <a:rPr lang="ja-JP" sz="1050" kern="100" dirty="0">
                          <a:solidFill>
                            <a:schemeClr val="tx1"/>
                          </a:solidFill>
                          <a:effectLst/>
                          <a:latin typeface="+mn-ea"/>
                          <a:ea typeface="+mn-ea"/>
                        </a:rPr>
                        <a:t>年（平成</a:t>
                      </a:r>
                      <a:r>
                        <a:rPr lang="en-US" sz="1050" kern="100" dirty="0">
                          <a:solidFill>
                            <a:schemeClr val="tx1"/>
                          </a:solidFill>
                          <a:effectLst/>
                          <a:latin typeface="+mn-ea"/>
                          <a:ea typeface="+mn-ea"/>
                        </a:rPr>
                        <a:t>13</a:t>
                      </a:r>
                      <a:r>
                        <a:rPr lang="ja-JP" sz="1050" kern="100" dirty="0">
                          <a:solidFill>
                            <a:schemeClr val="tx1"/>
                          </a:solidFill>
                          <a:effectLst/>
                          <a:latin typeface="+mn-ea"/>
                          <a:ea typeface="+mn-ea"/>
                        </a:rPr>
                        <a:t>年）</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a:solidFill>
                            <a:schemeClr val="tx1"/>
                          </a:solidFill>
                          <a:effectLst/>
                        </a:rPr>
                        <a:t>国の行政改革の一環として、日本万国博覧会記念協会については、組織形態を独立行政法人とすることが閣議決定。</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16000">
                <a:tc>
                  <a:txBody>
                    <a:bodyPr/>
                    <a:lstStyle/>
                    <a:p>
                      <a:pPr algn="l">
                        <a:spcAft>
                          <a:spcPts val="0"/>
                        </a:spcAft>
                      </a:pPr>
                      <a:r>
                        <a:rPr lang="en-US" sz="1050" kern="100" dirty="0">
                          <a:solidFill>
                            <a:schemeClr val="tx1"/>
                          </a:solidFill>
                          <a:effectLst/>
                          <a:latin typeface="+mn-ea"/>
                          <a:ea typeface="+mn-ea"/>
                        </a:rPr>
                        <a:t>2002</a:t>
                      </a:r>
                      <a:r>
                        <a:rPr lang="ja-JP" sz="1050" kern="100" dirty="0">
                          <a:solidFill>
                            <a:schemeClr val="tx1"/>
                          </a:solidFill>
                          <a:effectLst/>
                          <a:latin typeface="+mn-ea"/>
                          <a:ea typeface="+mn-ea"/>
                        </a:rPr>
                        <a:t>年（平成</a:t>
                      </a:r>
                      <a:r>
                        <a:rPr lang="en-US" sz="1050" kern="100" dirty="0">
                          <a:solidFill>
                            <a:schemeClr val="tx1"/>
                          </a:solidFill>
                          <a:effectLst/>
                          <a:latin typeface="+mn-ea"/>
                          <a:ea typeface="+mn-ea"/>
                        </a:rPr>
                        <a:t>14</a:t>
                      </a:r>
                      <a:r>
                        <a:rPr lang="ja-JP" sz="1050" kern="100" dirty="0">
                          <a:solidFill>
                            <a:schemeClr val="tx1"/>
                          </a:solidFill>
                          <a:effectLst/>
                          <a:latin typeface="+mn-ea"/>
                          <a:ea typeface="+mn-ea"/>
                        </a:rPr>
                        <a:t>年）</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sz="1050" kern="100" dirty="0" smtClean="0">
                          <a:solidFill>
                            <a:schemeClr val="tx1"/>
                          </a:solidFill>
                          <a:effectLst/>
                        </a:rPr>
                        <a:t>独立</a:t>
                      </a:r>
                      <a:r>
                        <a:rPr lang="ja-JP" sz="1050" kern="100" dirty="0">
                          <a:solidFill>
                            <a:schemeClr val="tx1"/>
                          </a:solidFill>
                          <a:effectLst/>
                        </a:rPr>
                        <a:t>行政法人日本万国博覧会記念機構設立</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ea"/>
                          <a:ea typeface="+mn-ea"/>
                        </a:rPr>
                        <a:t>2014</a:t>
                      </a:r>
                      <a:r>
                        <a:rPr lang="ja-JP" altLang="ja-JP" sz="1050" kern="100" dirty="0" smtClean="0">
                          <a:solidFill>
                            <a:schemeClr val="tx1"/>
                          </a:solidFill>
                          <a:effectLst/>
                          <a:latin typeface="+mn-ea"/>
                          <a:ea typeface="+mn-ea"/>
                        </a:rPr>
                        <a:t>年（平成</a:t>
                      </a:r>
                      <a:r>
                        <a:rPr lang="en-US" altLang="ja-JP" sz="1050" kern="100" dirty="0" smtClean="0">
                          <a:solidFill>
                            <a:schemeClr val="tx1"/>
                          </a:solidFill>
                          <a:effectLst/>
                          <a:latin typeface="+mn-ea"/>
                          <a:ea typeface="+mn-ea"/>
                        </a:rPr>
                        <a:t>26</a:t>
                      </a:r>
                      <a:r>
                        <a:rPr lang="ja-JP" altLang="ja-JP" sz="1050" kern="100" dirty="0" smtClean="0">
                          <a:solidFill>
                            <a:schemeClr val="tx1"/>
                          </a:solidFill>
                          <a:effectLst/>
                          <a:latin typeface="+mn-ea"/>
                          <a:ea typeface="+mn-ea"/>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ja-JP" sz="1050" kern="100" dirty="0" smtClean="0">
                          <a:solidFill>
                            <a:schemeClr val="tx1"/>
                          </a:solidFill>
                          <a:effectLst/>
                        </a:rPr>
                        <a:t>独立行政法人日本万国博覧会記念機構</a:t>
                      </a:r>
                      <a:r>
                        <a:rPr lang="ja-JP" altLang="en-US" sz="1050" kern="100" dirty="0" smtClean="0">
                          <a:solidFill>
                            <a:schemeClr val="tx1"/>
                          </a:solidFill>
                          <a:effectLst/>
                        </a:rPr>
                        <a:t>から、大阪府へ移管</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2286936" y="3640977"/>
          <a:ext cx="7747715" cy="1388040"/>
        </p:xfrm>
        <a:graphic>
          <a:graphicData uri="http://schemas.openxmlformats.org/drawingml/2006/table">
            <a:tbl>
              <a:tblPr firstRow="1" firstCol="1" bandRow="1">
                <a:tableStyleId>{2D5ABB26-0587-4C30-8999-92F81FD0307C}</a:tableStyleId>
              </a:tblPr>
              <a:tblGrid>
                <a:gridCol w="1857555">
                  <a:extLst>
                    <a:ext uri="{9D8B030D-6E8A-4147-A177-3AD203B41FA5}">
                      <a16:colId xmlns="" xmlns:a16="http://schemas.microsoft.com/office/drawing/2014/main" val="20000"/>
                    </a:ext>
                  </a:extLst>
                </a:gridCol>
                <a:gridCol w="5890160">
                  <a:extLst>
                    <a:ext uri="{9D8B030D-6E8A-4147-A177-3AD203B41FA5}">
                      <a16:colId xmlns="" xmlns:a16="http://schemas.microsoft.com/office/drawing/2014/main" val="20001"/>
                    </a:ext>
                  </a:extLst>
                </a:gridCol>
              </a:tblGrid>
              <a:tr h="213600">
                <a:tc>
                  <a:txBody>
                    <a:bodyPr/>
                    <a:lstStyle/>
                    <a:p>
                      <a:pPr algn="l">
                        <a:spcAft>
                          <a:spcPts val="0"/>
                        </a:spcAft>
                      </a:pPr>
                      <a:r>
                        <a:rPr lang="en-US" sz="1050" kern="100" dirty="0" smtClean="0">
                          <a:effectLst/>
                        </a:rPr>
                        <a:t>1984</a:t>
                      </a:r>
                      <a:r>
                        <a:rPr lang="ja-JP" altLang="en-US" sz="1050" kern="100" dirty="0" smtClean="0">
                          <a:effectLst/>
                        </a:rPr>
                        <a:t>年（昭和</a:t>
                      </a:r>
                      <a:r>
                        <a:rPr lang="en-US" altLang="ja-JP" sz="1050" kern="100" dirty="0" smtClean="0">
                          <a:effectLst/>
                        </a:rPr>
                        <a:t>59</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吹田操車場の機能廃止</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13600">
                <a:tc>
                  <a:txBody>
                    <a:bodyPr/>
                    <a:lstStyle/>
                    <a:p>
                      <a:pPr algn="l">
                        <a:spcAft>
                          <a:spcPts val="0"/>
                        </a:spcAft>
                      </a:pPr>
                      <a:r>
                        <a:rPr lang="en-US" sz="1050" kern="100" dirty="0" smtClean="0">
                          <a:solidFill>
                            <a:schemeClr val="tx1"/>
                          </a:solidFill>
                          <a:effectLst/>
                        </a:rPr>
                        <a:t>1999</a:t>
                      </a:r>
                      <a:r>
                        <a:rPr lang="ja-JP" altLang="en-US" sz="1050" kern="100" dirty="0" smtClean="0">
                          <a:solidFill>
                            <a:schemeClr val="tx1"/>
                          </a:solidFill>
                          <a:effectLst/>
                        </a:rPr>
                        <a:t>年（平成</a:t>
                      </a:r>
                      <a:r>
                        <a:rPr lang="en-US" altLang="ja-JP" sz="1050" kern="100" dirty="0" smtClean="0">
                          <a:solidFill>
                            <a:schemeClr val="tx1"/>
                          </a:solidFill>
                          <a:effectLst/>
                        </a:rPr>
                        <a:t>11</a:t>
                      </a:r>
                      <a:r>
                        <a:rPr lang="ja-JP" altLang="en-US" sz="1050" kern="100" dirty="0" smtClean="0">
                          <a:solidFill>
                            <a:schemeClr val="tx1"/>
                          </a:solidFill>
                          <a:effectLst/>
                        </a:rPr>
                        <a:t>年）</a:t>
                      </a:r>
                      <a:endParaRPr lang="ja-JP" sz="1050" kern="100" dirty="0">
                        <a:solidFill>
                          <a:schemeClr val="tx1"/>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rPr>
                        <a:t>梅田貨物駅の吹田操車場跡地への移転計画に関する基本協定書及び確認書の締結</a:t>
                      </a:r>
                      <a:endParaRPr lang="en-US" altLang="ja-JP" sz="1050" kern="100" dirty="0" smtClean="0">
                        <a:solidFill>
                          <a:schemeClr val="tx1"/>
                        </a:solidFill>
                        <a:effectLst/>
                      </a:endParaRPr>
                    </a:p>
                    <a:p>
                      <a:pPr algn="l">
                        <a:spcAft>
                          <a:spcPts val="0"/>
                        </a:spcAft>
                      </a:pPr>
                      <a:r>
                        <a:rPr lang="ja-JP" altLang="en-US" sz="1050" kern="100" dirty="0" smtClean="0">
                          <a:solidFill>
                            <a:schemeClr val="tx1"/>
                          </a:solidFill>
                          <a:effectLst/>
                        </a:rPr>
                        <a:t>（梅田貨物駅機能の半分を吹田操車場跡地に）</a:t>
                      </a:r>
                      <a:endParaRPr lang="ja-JP" sz="1050" kern="100" dirty="0">
                        <a:solidFill>
                          <a:schemeClr val="tx1"/>
                        </a:solidFill>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13600">
                <a:tc>
                  <a:txBody>
                    <a:bodyPr/>
                    <a:lstStyle/>
                    <a:p>
                      <a:pPr algn="l">
                        <a:spcAft>
                          <a:spcPts val="0"/>
                        </a:spcAft>
                      </a:pPr>
                      <a:r>
                        <a:rPr lang="en-US" sz="1050" kern="100" dirty="0" smtClean="0">
                          <a:effectLst/>
                        </a:rPr>
                        <a:t>2008</a:t>
                      </a:r>
                      <a:r>
                        <a:rPr lang="ja-JP" altLang="en-US" sz="1050" kern="100" dirty="0" smtClean="0">
                          <a:effectLst/>
                        </a:rPr>
                        <a:t>年（平成</a:t>
                      </a:r>
                      <a:r>
                        <a:rPr lang="en-US" altLang="ja-JP" sz="1050" kern="100" dirty="0" smtClean="0">
                          <a:effectLst/>
                        </a:rPr>
                        <a:t>20</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「吹田操車場跡地まちづくり全体構想」を策定</a:t>
                      </a:r>
                      <a:r>
                        <a:rPr lang="en-US" sz="1050" kern="100" dirty="0">
                          <a:effectLst/>
                        </a:rPr>
                        <a:t> </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13600">
                <a:tc>
                  <a:txBody>
                    <a:bodyPr/>
                    <a:lstStyle/>
                    <a:p>
                      <a:pPr algn="l">
                        <a:spcAft>
                          <a:spcPts val="0"/>
                        </a:spcAft>
                      </a:pPr>
                      <a:r>
                        <a:rPr lang="en-US" sz="1050" kern="100" dirty="0" smtClean="0">
                          <a:effectLst/>
                        </a:rPr>
                        <a:t>2013</a:t>
                      </a:r>
                      <a:r>
                        <a:rPr lang="ja-JP" altLang="en-US" sz="1050" kern="100" dirty="0" smtClean="0">
                          <a:effectLst/>
                        </a:rPr>
                        <a:t>年（平成</a:t>
                      </a:r>
                      <a:r>
                        <a:rPr lang="en-US" altLang="ja-JP" sz="1050" kern="100" dirty="0" smtClean="0">
                          <a:effectLst/>
                        </a:rPr>
                        <a:t>25</a:t>
                      </a:r>
                      <a:r>
                        <a:rPr lang="ja-JP" altLang="en-US" sz="1050" kern="100" dirty="0" smtClean="0">
                          <a:effectLst/>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effectLst/>
                        </a:rPr>
                        <a:t> </a:t>
                      </a:r>
                      <a:r>
                        <a:rPr lang="ja-JP" altLang="en-US" sz="1050" kern="100" dirty="0" smtClean="0">
                          <a:effectLst/>
                        </a:rPr>
                        <a:t>国立循環器病研究センターの吹田操車場跡地への移転が決定</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13600">
                <a:tc>
                  <a:txBody>
                    <a:bodyPr/>
                    <a:lstStyle/>
                    <a:p>
                      <a:pPr algn="l">
                        <a:spcAft>
                          <a:spcPts val="0"/>
                        </a:spcAft>
                      </a:pPr>
                      <a:r>
                        <a:rPr lang="en-US" altLang="ja-JP" sz="1050" kern="100" dirty="0" smtClean="0">
                          <a:effectLst/>
                          <a:latin typeface="+mn-ea"/>
                          <a:ea typeface="+mn-ea"/>
                          <a:cs typeface="Times New Roman"/>
                        </a:rPr>
                        <a:t>2014</a:t>
                      </a:r>
                      <a:r>
                        <a:rPr lang="ja-JP" altLang="en-US" sz="1050" kern="100" dirty="0" smtClean="0">
                          <a:effectLst/>
                          <a:latin typeface="+mn-ea"/>
                          <a:ea typeface="+mn-ea"/>
                          <a:cs typeface="Times New Roman"/>
                        </a:rPr>
                        <a:t>年（平成</a:t>
                      </a:r>
                      <a:r>
                        <a:rPr lang="en-US" altLang="ja-JP" sz="1050" kern="100" dirty="0" smtClean="0">
                          <a:effectLst/>
                          <a:latin typeface="+mn-ea"/>
                          <a:ea typeface="+mn-ea"/>
                          <a:cs typeface="Times New Roman"/>
                        </a:rPr>
                        <a:t>26</a:t>
                      </a:r>
                      <a:r>
                        <a:rPr lang="ja-JP" altLang="en-US" sz="1050" kern="100" dirty="0" smtClean="0">
                          <a:effectLst/>
                          <a:latin typeface="+mn-ea"/>
                          <a:ea typeface="+mn-ea"/>
                          <a:cs typeface="Times New Roman"/>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latin typeface="+mn-ea"/>
                          <a:ea typeface="+mn-ea"/>
                          <a:cs typeface="Times New Roman"/>
                        </a:rPr>
                        <a:t>「医療クラスター形成に関する基本的な考え方」を関係者間で合意</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13600">
                <a:tc>
                  <a:txBody>
                    <a:bodyPr/>
                    <a:lstStyle/>
                    <a:p>
                      <a:pPr algn="l">
                        <a:spcAft>
                          <a:spcPts val="0"/>
                        </a:spcAft>
                      </a:pPr>
                      <a:r>
                        <a:rPr lang="en-US" altLang="ja-JP" sz="1050" kern="100" dirty="0" smtClean="0">
                          <a:effectLst/>
                          <a:latin typeface="+mn-lt"/>
                          <a:ea typeface="+mn-ea"/>
                          <a:cs typeface="+mn-cs"/>
                        </a:rPr>
                        <a:t>2015</a:t>
                      </a:r>
                      <a:r>
                        <a:rPr lang="ja-JP" altLang="en-US" sz="1050" kern="100" dirty="0" smtClean="0">
                          <a:effectLst/>
                          <a:latin typeface="+mn-lt"/>
                          <a:ea typeface="+mn-ea"/>
                          <a:cs typeface="+mn-cs"/>
                        </a:rPr>
                        <a:t>年（平成</a:t>
                      </a:r>
                      <a:r>
                        <a:rPr lang="en-US" altLang="ja-JP" sz="1050" kern="100" dirty="0" smtClean="0">
                          <a:effectLst/>
                          <a:latin typeface="+mn-lt"/>
                          <a:ea typeface="+mn-ea"/>
                          <a:cs typeface="+mn-cs"/>
                        </a:rPr>
                        <a:t>27</a:t>
                      </a:r>
                      <a:r>
                        <a:rPr lang="ja-JP" altLang="en-US" sz="1050" kern="100" dirty="0" smtClean="0">
                          <a:effectLst/>
                          <a:latin typeface="+mn-lt"/>
                          <a:ea typeface="+mn-ea"/>
                          <a:cs typeface="+mn-cs"/>
                        </a:rPr>
                        <a:t>年）</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rPr>
                        <a:t>地区の名称を北大阪健康医療都市（愛称：健都）に決定</a:t>
                      </a:r>
                      <a:endParaRPr lang="ja-JP" sz="1050" kern="100" dirty="0">
                        <a:effectLst/>
                        <a:latin typeface="+mn-ea"/>
                        <a:ea typeface="+mn-e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3"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en-US" altLang="ja-JP" sz="1600" b="1" dirty="0">
                <a:solidFill>
                  <a:prstClr val="white"/>
                </a:solidFill>
                <a:latin typeface="ＭＳ ゴシック" pitchFamily="49" charset="-128"/>
                <a:ea typeface="ＭＳ ゴシック" pitchFamily="49" charset="-128"/>
              </a:rPr>
              <a:t> 【</a:t>
            </a:r>
            <a:r>
              <a:rPr lang="ja-JP" altLang="en-US" sz="1600" b="1" dirty="0">
                <a:solidFill>
                  <a:prstClr val="white"/>
                </a:solidFill>
                <a:latin typeface="ＭＳ ゴシック" pitchFamily="49" charset="-128"/>
                <a:ea typeface="ＭＳ ゴシック" pitchFamily="49" charset="-128"/>
              </a:rPr>
              <a:t>総論</a:t>
            </a:r>
            <a:r>
              <a:rPr lang="en-US" altLang="ja-JP" sz="1600" b="1" dirty="0">
                <a:solidFill>
                  <a:prstClr val="white"/>
                </a:solidFill>
                <a:latin typeface="ＭＳ ゴシック" pitchFamily="49" charset="-128"/>
                <a:ea typeface="ＭＳ ゴシック" pitchFamily="49" charset="-128"/>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83</a:t>
            </a:fld>
            <a:endParaRPr lang="ja-JP" altLang="en-US"/>
          </a:p>
        </p:txBody>
      </p:sp>
    </p:spTree>
    <p:extLst>
      <p:ext uri="{BB962C8B-B14F-4D97-AF65-F5344CB8AC3E}">
        <p14:creationId xmlns:p14="http://schemas.microsoft.com/office/powerpoint/2010/main" val="1360901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81054662"/>
              </p:ext>
            </p:extLst>
          </p:nvPr>
        </p:nvGraphicFramePr>
        <p:xfrm>
          <a:off x="1016000" y="958821"/>
          <a:ext cx="9566745" cy="4661516"/>
        </p:xfrm>
        <a:graphic>
          <a:graphicData uri="http://schemas.openxmlformats.org/drawingml/2006/table">
            <a:tbl>
              <a:tblPr firstRow="1" bandRow="1">
                <a:tableStyleId>{5940675A-B579-460E-94D1-54222C63F5DA}</a:tableStyleId>
              </a:tblPr>
              <a:tblGrid>
                <a:gridCol w="1460397">
                  <a:extLst>
                    <a:ext uri="{9D8B030D-6E8A-4147-A177-3AD203B41FA5}">
                      <a16:colId xmlns="" xmlns:a16="http://schemas.microsoft.com/office/drawing/2014/main" val="20000"/>
                    </a:ext>
                  </a:extLst>
                </a:gridCol>
                <a:gridCol w="675529">
                  <a:extLst>
                    <a:ext uri="{9D8B030D-6E8A-4147-A177-3AD203B41FA5}">
                      <a16:colId xmlns="" xmlns:a16="http://schemas.microsoft.com/office/drawing/2014/main" val="20001"/>
                    </a:ext>
                  </a:extLst>
                </a:gridCol>
                <a:gridCol w="675529">
                  <a:extLst>
                    <a:ext uri="{9D8B030D-6E8A-4147-A177-3AD203B41FA5}">
                      <a16:colId xmlns="" xmlns:a16="http://schemas.microsoft.com/office/drawing/2014/main" val="20002"/>
                    </a:ext>
                  </a:extLst>
                </a:gridCol>
                <a:gridCol w="675529">
                  <a:extLst>
                    <a:ext uri="{9D8B030D-6E8A-4147-A177-3AD203B41FA5}">
                      <a16:colId xmlns="" xmlns:a16="http://schemas.microsoft.com/office/drawing/2014/main" val="20003"/>
                    </a:ext>
                  </a:extLst>
                </a:gridCol>
                <a:gridCol w="675529">
                  <a:extLst>
                    <a:ext uri="{9D8B030D-6E8A-4147-A177-3AD203B41FA5}">
                      <a16:colId xmlns="" xmlns:a16="http://schemas.microsoft.com/office/drawing/2014/main" val="20004"/>
                    </a:ext>
                  </a:extLst>
                </a:gridCol>
                <a:gridCol w="675529">
                  <a:extLst>
                    <a:ext uri="{9D8B030D-6E8A-4147-A177-3AD203B41FA5}">
                      <a16:colId xmlns="" xmlns:a16="http://schemas.microsoft.com/office/drawing/2014/main" val="20005"/>
                    </a:ext>
                  </a:extLst>
                </a:gridCol>
                <a:gridCol w="675529">
                  <a:extLst>
                    <a:ext uri="{9D8B030D-6E8A-4147-A177-3AD203B41FA5}">
                      <a16:colId xmlns="" xmlns:a16="http://schemas.microsoft.com/office/drawing/2014/main" val="20006"/>
                    </a:ext>
                  </a:extLst>
                </a:gridCol>
                <a:gridCol w="675529">
                  <a:extLst>
                    <a:ext uri="{9D8B030D-6E8A-4147-A177-3AD203B41FA5}">
                      <a16:colId xmlns="" xmlns:a16="http://schemas.microsoft.com/office/drawing/2014/main" val="20007"/>
                    </a:ext>
                  </a:extLst>
                </a:gridCol>
                <a:gridCol w="675529">
                  <a:extLst>
                    <a:ext uri="{9D8B030D-6E8A-4147-A177-3AD203B41FA5}">
                      <a16:colId xmlns="" xmlns:a16="http://schemas.microsoft.com/office/drawing/2014/main" val="20008"/>
                    </a:ext>
                  </a:extLst>
                </a:gridCol>
                <a:gridCol w="675529">
                  <a:extLst>
                    <a:ext uri="{9D8B030D-6E8A-4147-A177-3AD203B41FA5}">
                      <a16:colId xmlns="" xmlns:a16="http://schemas.microsoft.com/office/drawing/2014/main" val="20009"/>
                    </a:ext>
                  </a:extLst>
                </a:gridCol>
                <a:gridCol w="675529">
                  <a:extLst>
                    <a:ext uri="{9D8B030D-6E8A-4147-A177-3AD203B41FA5}">
                      <a16:colId xmlns="" xmlns:a16="http://schemas.microsoft.com/office/drawing/2014/main" val="20010"/>
                    </a:ext>
                  </a:extLst>
                </a:gridCol>
                <a:gridCol w="675529">
                  <a:extLst>
                    <a:ext uri="{9D8B030D-6E8A-4147-A177-3AD203B41FA5}">
                      <a16:colId xmlns="" xmlns:a16="http://schemas.microsoft.com/office/drawing/2014/main" val="20011"/>
                    </a:ext>
                  </a:extLst>
                </a:gridCol>
                <a:gridCol w="675529">
                  <a:extLst>
                    <a:ext uri="{9D8B030D-6E8A-4147-A177-3AD203B41FA5}">
                      <a16:colId xmlns="" xmlns:a16="http://schemas.microsoft.com/office/drawing/2014/main" val="20012"/>
                    </a:ext>
                  </a:extLst>
                </a:gridCol>
              </a:tblGrid>
              <a:tr h="464274">
                <a:tc>
                  <a:txBody>
                    <a:bodyPr/>
                    <a:lstStyle/>
                    <a:p>
                      <a:pPr algn="r"/>
                      <a:r>
                        <a:rPr kumimoji="1" lang="ja-JP" altLang="en-US" sz="1200" dirty="0" smtClean="0"/>
                        <a:t>年度</a:t>
                      </a:r>
                      <a:endParaRPr kumimoji="1" lang="ja-JP" altLang="en-US" sz="1200" dirty="0"/>
                    </a:p>
                  </a:txBody>
                  <a:tcPr>
                    <a:solidFill>
                      <a:schemeClr val="bg1">
                        <a:alpha val="75000"/>
                      </a:schemeClr>
                    </a:solidFill>
                  </a:tcPr>
                </a:tc>
                <a:tc>
                  <a:txBody>
                    <a:bodyPr/>
                    <a:lstStyle/>
                    <a:p>
                      <a:pPr algn="ctr"/>
                      <a:r>
                        <a:rPr kumimoji="1" lang="en-US" altLang="ja-JP" sz="1200" dirty="0" smtClean="0"/>
                        <a:t>2014</a:t>
                      </a:r>
                    </a:p>
                    <a:p>
                      <a:pPr algn="ctr"/>
                      <a:r>
                        <a:rPr kumimoji="1" lang="en-US" altLang="ja-JP" sz="1200" dirty="0" smtClean="0"/>
                        <a:t>(H26)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2015</a:t>
                      </a:r>
                      <a:r>
                        <a:rPr kumimoji="1" lang="ja-JP" altLang="en-US" sz="1200" dirty="0" smtClean="0"/>
                        <a:t> </a:t>
                      </a:r>
                      <a:r>
                        <a:rPr kumimoji="1" lang="en-US" altLang="ja-JP" sz="1200" dirty="0" smtClean="0"/>
                        <a:t>(H27)</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2019</a:t>
                      </a:r>
                    </a:p>
                    <a:p>
                      <a:pPr algn="ctr"/>
                      <a:r>
                        <a:rPr kumimoji="1" lang="en-US" altLang="ja-JP" sz="1200" dirty="0" smtClean="0"/>
                        <a:t>(H31)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2020</a:t>
                      </a:r>
                    </a:p>
                    <a:p>
                      <a:pPr algn="ctr"/>
                      <a:r>
                        <a:rPr kumimoji="1" lang="en-US" altLang="ja-JP" sz="1200" dirty="0" smtClean="0"/>
                        <a:t>(H32)</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2021</a:t>
                      </a:r>
                    </a:p>
                    <a:p>
                      <a:pPr algn="ctr"/>
                      <a:r>
                        <a:rPr kumimoji="1" lang="en-US" altLang="ja-JP" sz="1200" dirty="0" smtClean="0"/>
                        <a:t>(H33)</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2022</a:t>
                      </a:r>
                    </a:p>
                    <a:p>
                      <a:pPr algn="ctr"/>
                      <a:r>
                        <a:rPr kumimoji="1" lang="en-US" altLang="ja-JP" sz="1200" dirty="0" smtClean="0"/>
                        <a:t>(H34)</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2023</a:t>
                      </a:r>
                    </a:p>
                    <a:p>
                      <a:pPr algn="ctr"/>
                      <a:r>
                        <a:rPr kumimoji="1" lang="en-US" altLang="ja-JP" sz="1200" dirty="0" smtClean="0"/>
                        <a:t>(H35)</a:t>
                      </a:r>
                    </a:p>
                  </a:txBody>
                  <a:tcPr anchor="ctr">
                    <a:solidFill>
                      <a:schemeClr val="bg1">
                        <a:alpha val="75000"/>
                      </a:schemeClr>
                    </a:solidFill>
                  </a:tcPr>
                </a:tc>
                <a:tc>
                  <a:txBody>
                    <a:bodyPr/>
                    <a:lstStyle/>
                    <a:p>
                      <a:pPr algn="ctr"/>
                      <a:r>
                        <a:rPr kumimoji="1" lang="en-US" altLang="ja-JP" sz="1200" dirty="0" smtClean="0"/>
                        <a:t>2024</a:t>
                      </a:r>
                    </a:p>
                    <a:p>
                      <a:pPr algn="ctr"/>
                      <a:r>
                        <a:rPr kumimoji="1" lang="en-US" altLang="ja-JP" sz="1200" dirty="0" smtClean="0"/>
                        <a:t>(H36)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2025</a:t>
                      </a:r>
                    </a:p>
                    <a:p>
                      <a:pPr algn="ctr"/>
                      <a:r>
                        <a:rPr kumimoji="1" lang="en-US" altLang="ja-JP" sz="1200" dirty="0" smtClean="0"/>
                        <a:t>(H37)</a:t>
                      </a:r>
                      <a:endParaRPr kumimoji="1" lang="ja-JP" altLang="en-US" sz="1200" dirty="0"/>
                    </a:p>
                  </a:txBody>
                  <a:tcPr anchor="ctr">
                    <a:solidFill>
                      <a:schemeClr val="bg1">
                        <a:alpha val="75000"/>
                      </a:schemeClr>
                    </a:solidFill>
                  </a:tcPr>
                </a:tc>
                <a:extLst>
                  <a:ext uri="{0D108BD9-81ED-4DB2-BD59-A6C34878D82A}">
                    <a16:rowId xmlns="" xmlns:a16="http://schemas.microsoft.com/office/drawing/2014/main" val="10000"/>
                  </a:ext>
                </a:extLst>
              </a:tr>
              <a:tr h="2098621">
                <a:tc>
                  <a:txBody>
                    <a:bodyPr/>
                    <a:lstStyle/>
                    <a:p>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万博記念公園周辺</a:t>
                      </a:r>
                      <a:endParaRPr kumimoji="1" lang="ja-JP" altLang="en-US" sz="1200" dirty="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 xmlns:a16="http://schemas.microsoft.com/office/drawing/2014/main" val="10001"/>
                  </a:ext>
                </a:extLst>
              </a:tr>
              <a:tr h="2098621">
                <a:tc>
                  <a:txBody>
                    <a:bodyPr/>
                    <a:lstStyle/>
                    <a:p>
                      <a:pPr algn="l"/>
                      <a:r>
                        <a:rPr kumimoji="1" lang="ja-JP" altLang="en-US" sz="1200" dirty="0" smtClean="0">
                          <a:solidFill>
                            <a:schemeClr val="tx1"/>
                          </a:solidFill>
                        </a:rPr>
                        <a:t>健都</a:t>
                      </a:r>
                      <a:endParaRPr kumimoji="1" lang="ja-JP" altLang="en-US" sz="1200" dirty="0">
                        <a:solidFill>
                          <a:schemeClr val="tx1"/>
                        </a:solidFill>
                      </a:endParaRPr>
                    </a:p>
                  </a:txBody>
                  <a:tcPr marL="45720" marR="45720" anchor="ctr">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Ｐ明朝" panose="02020600040205080304" pitchFamily="18" charset="-128"/>
                        <a:ea typeface="ＭＳ Ｐ明朝" panose="02020600040205080304" pitchFamily="18" charset="-128"/>
                      </a:endParaRPr>
                    </a:p>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 xmlns:a16="http://schemas.microsoft.com/office/drawing/2014/main" val="10002"/>
                  </a:ext>
                </a:extLst>
              </a:tr>
            </a:tbl>
          </a:graphicData>
        </a:graphic>
      </p:graphicFrame>
      <p:sp>
        <p:nvSpPr>
          <p:cNvPr id="8" name="角丸四角形 7"/>
          <p:cNvSpPr/>
          <p:nvPr/>
        </p:nvSpPr>
        <p:spPr>
          <a:xfrm>
            <a:off x="1431032" y="6336206"/>
            <a:ext cx="3160268" cy="2852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116515" y="5997652"/>
            <a:ext cx="61210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万博記念公園周辺・健都</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516550" y="6336206"/>
            <a:ext cx="28167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府民</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文化部、商工労働部</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cxnSp>
        <p:nvCxnSpPr>
          <p:cNvPr id="15" name="直線矢印コネクタ 14"/>
          <p:cNvCxnSpPr>
            <a:stCxn id="102" idx="2"/>
          </p:cNvCxnSpPr>
          <p:nvPr/>
        </p:nvCxnSpPr>
        <p:spPr>
          <a:xfrm>
            <a:off x="3517087" y="2157850"/>
            <a:ext cx="2062689"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951375" y="1709153"/>
            <a:ext cx="157767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太陽の塔」の耐震改修、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塔内部の一般</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公開</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42"/>
          <p:cNvSpPr txBox="1"/>
          <p:nvPr/>
        </p:nvSpPr>
        <p:spPr>
          <a:xfrm>
            <a:off x="2464401" y="1709153"/>
            <a:ext cx="69762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公園運営</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開始</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4" name="テキスト ボックス 43"/>
          <p:cNvSpPr txBox="1"/>
          <p:nvPr/>
        </p:nvSpPr>
        <p:spPr>
          <a:xfrm>
            <a:off x="2819291" y="2327127"/>
            <a:ext cx="2411671" cy="398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日本万国博覧会記念公園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の活性化に向けた将来ビジョン」</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策定</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4" name="テキスト ボックス 73"/>
          <p:cNvSpPr txBox="1"/>
          <p:nvPr/>
        </p:nvSpPr>
        <p:spPr>
          <a:xfrm>
            <a:off x="1143051" y="498158"/>
            <a:ext cx="35637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取組み状況及び今後のスケジュール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・事業者</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選定</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等）</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・着工～竣工）</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・供用開始～）</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smtClean="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は</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今後</a:t>
              </a:r>
              <a:r>
                <a:rPr kumimoji="1" lang="ja-JP" altLang="en-US" sz="9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の取組</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凡例（案）</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8" name="円/楕円 87"/>
          <p:cNvSpPr/>
          <p:nvPr/>
        </p:nvSpPr>
        <p:spPr>
          <a:xfrm>
            <a:off x="3445649" y="209748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円/楕円 88"/>
          <p:cNvSpPr/>
          <p:nvPr/>
        </p:nvSpPr>
        <p:spPr>
          <a:xfrm>
            <a:off x="5437592" y="209748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1" name="テキスト ボックス 100"/>
          <p:cNvSpPr txBox="1"/>
          <p:nvPr/>
        </p:nvSpPr>
        <p:spPr>
          <a:xfrm>
            <a:off x="5141820" y="2347183"/>
            <a:ext cx="82586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指定管理者</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制度</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　</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導入</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102" name="テキスト ボックス 101"/>
          <p:cNvSpPr txBox="1"/>
          <p:nvPr/>
        </p:nvSpPr>
        <p:spPr>
          <a:xfrm>
            <a:off x="2977473" y="1449964"/>
            <a:ext cx="10792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EXPOCITY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開業</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ガンバホーム</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スタジアム</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完成</a:t>
            </a:r>
          </a:p>
        </p:txBody>
      </p:sp>
      <p:sp>
        <p:nvSpPr>
          <p:cNvPr id="33"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cxnSp>
        <p:nvCxnSpPr>
          <p:cNvPr id="38" name="直線矢印コネクタ 37"/>
          <p:cNvCxnSpPr/>
          <p:nvPr/>
        </p:nvCxnSpPr>
        <p:spPr>
          <a:xfrm>
            <a:off x="5514509" y="2180833"/>
            <a:ext cx="5054381" cy="0"/>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488498" y="1735309"/>
            <a:ext cx="416800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緑と文化･スポーツを</a:t>
            </a:r>
            <a:r>
              <a:rPr kumimoji="1" lang="ja-JP" altLang="en-US" sz="11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通じて</a:t>
            </a:r>
            <a:endParaRPr kumimoji="1" lang="en-US" altLang="ja-JP" sz="11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人類</a:t>
            </a: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の創造力の源泉である生命力と感性が磨かれる</a:t>
            </a:r>
            <a:r>
              <a:rPr kumimoji="1" lang="ja-JP" altLang="en-US" sz="11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公園へ</a:t>
            </a:r>
            <a:endPar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cxnSp>
        <p:nvCxnSpPr>
          <p:cNvPr id="39" name="直線矢印コネクタ 38"/>
          <p:cNvCxnSpPr>
            <a:endCxn id="102" idx="2"/>
          </p:cNvCxnSpPr>
          <p:nvPr/>
        </p:nvCxnSpPr>
        <p:spPr>
          <a:xfrm flipV="1">
            <a:off x="2547328" y="2157850"/>
            <a:ext cx="969759" cy="6114"/>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4056701" y="4528178"/>
            <a:ext cx="2039299" cy="8574"/>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464403" y="3955044"/>
            <a:ext cx="241167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国立</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循環器病研究センターの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吹田操車場跡地への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移転建替え方針決定　（</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2013</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8" name="テキスト ボックス 47"/>
          <p:cNvSpPr txBox="1"/>
          <p:nvPr/>
        </p:nvSpPr>
        <p:spPr>
          <a:xfrm>
            <a:off x="3692744" y="4575428"/>
            <a:ext cx="62635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着工</a:t>
            </a:r>
          </a:p>
        </p:txBody>
      </p:sp>
      <p:sp>
        <p:nvSpPr>
          <p:cNvPr id="49" name="円/楕円 96"/>
          <p:cNvSpPr/>
          <p:nvPr/>
        </p:nvSpPr>
        <p:spPr>
          <a:xfrm>
            <a:off x="6096000" y="445617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a:xfrm>
            <a:off x="5664911" y="4678334"/>
            <a:ext cx="125107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国立循環器病</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研究センターが</a:t>
            </a:r>
            <a:endParaRPr kumimoji="1" lang="en-US" altLang="ja-JP"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運用開始予定</a:t>
            </a:r>
            <a:endPar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1" name="テキスト ボックス 50"/>
          <p:cNvSpPr txBox="1"/>
          <p:nvPr/>
        </p:nvSpPr>
        <p:spPr>
          <a:xfrm>
            <a:off x="6260664" y="4211717"/>
            <a:ext cx="416800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循環器疾患分野の予防・医療・研究で世界をリードする</a:t>
            </a:r>
            <a:r>
              <a:rPr kumimoji="1" lang="ja-JP" altLang="en-US" sz="11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地域へ</a:t>
            </a:r>
            <a:endParaRPr kumimoji="1" lang="ja-JP" altLang="en-US" sz="11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cxnSp>
        <p:nvCxnSpPr>
          <p:cNvPr id="52" name="直線矢印コネクタ 51"/>
          <p:cNvCxnSpPr/>
          <p:nvPr/>
        </p:nvCxnSpPr>
        <p:spPr>
          <a:xfrm>
            <a:off x="6226145" y="4536752"/>
            <a:ext cx="4342745"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464401" y="4536752"/>
            <a:ext cx="1712616"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199426" y="4606205"/>
            <a:ext cx="137409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健都イノベーション</a:t>
            </a:r>
            <a:endParaRPr kumimoji="1" lang="en-US" altLang="ja-JP"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パークにニプロ（株）の</a:t>
            </a:r>
            <a:endParaRPr kumimoji="1" lang="en-US" altLang="ja-JP" sz="1000" b="0" i="0" u="none" strike="sng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CC"/>
                </a:solidFill>
                <a:effectLst/>
                <a:uLnTx/>
                <a:uFillTx/>
                <a:latin typeface="ＭＳ Ｐ明朝" panose="02020600040205080304" pitchFamily="18" charset="-128"/>
                <a:ea typeface="ＭＳ Ｐ明朝" panose="02020600040205080304" pitchFamily="18" charset="-128"/>
                <a:cs typeface="+mn-cs"/>
              </a:rPr>
              <a:t>進出が決定</a:t>
            </a:r>
            <a:endParaRPr kumimoji="1" lang="ja-JP" altLang="en-US" sz="1000" b="0" i="0" u="none" strike="sng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84</a:t>
            </a:fld>
            <a:endParaRPr lang="ja-JP" altLang="en-US"/>
          </a:p>
        </p:txBody>
      </p:sp>
    </p:spTree>
    <p:extLst>
      <p:ext uri="{BB962C8B-B14F-4D97-AF65-F5344CB8AC3E}">
        <p14:creationId xmlns:p14="http://schemas.microsoft.com/office/powerpoint/2010/main" val="379661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52290"/>
            <a:ext cx="9649072" cy="1169551"/>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a:t>
            </a:r>
            <a:r>
              <a:rPr kumimoji="1" lang="zh-TW"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万博記念公園</a:t>
            </a:r>
            <a:r>
              <a:rPr kumimoji="1" lang="zh-TW"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・面積： 約</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258ha</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Wingdings" panose="05000000000000000000" pitchFamily="2" charset="2"/>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国有地</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130ha</a:t>
            </a:r>
            <a:r>
              <a:rPr kumimoji="1" lang="ja-JP" altLang="en-US" sz="1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府有地約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128ha</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・運営主体：大阪府（</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月独立行政法人日本万国博覧会記念機構より移管）</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1970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年日本万国博覧会の</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広大な</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跡地に</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、太陽の塔などの博覧会の遺産を残しつつ「緑に包まれた文化公園」と</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して</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運営</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国</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保有部分（自然文化園地区</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）：財政法</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の規定により、府が有償で借り受け、公園全体として一体的に管理運営</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大阪府保有部分（周辺地区）：南側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ゾーン・エキスポランド跡地に民間大型複合施設を誘致</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その</a:t>
            </a:r>
            <a:r>
              <a:rPr lang="ja-JP" altLang="en-US" sz="1200" dirty="0" smtClean="0">
                <a:solidFill>
                  <a:prstClr val="black"/>
                </a:solidFill>
                <a:latin typeface="Calibri" panose="020F0502020204030204"/>
                <a:ea typeface="ＭＳ Ｐゴシック" panose="020B0600070205080204" pitchFamily="50" charset="-128"/>
              </a:rPr>
              <a:t>貸付</a:t>
            </a:r>
            <a:r>
              <a:rPr lang="ja-JP" altLang="en-US" sz="1200" dirty="0">
                <a:solidFill>
                  <a:prstClr val="black"/>
                </a:solidFill>
                <a:latin typeface="Calibri" panose="020F0502020204030204"/>
                <a:ea typeface="ＭＳ Ｐゴシック" panose="020B0600070205080204" pitchFamily="50" charset="-128"/>
              </a:rPr>
              <a:t>料</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と</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、万博機構から引き継ぐ資産や入園料等の収入を元に、新たな財政負担のない形で、公園管理を</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3" name="グループ化 2"/>
          <p:cNvGrpSpPr/>
          <p:nvPr/>
        </p:nvGrpSpPr>
        <p:grpSpPr>
          <a:xfrm>
            <a:off x="1333501" y="1648097"/>
            <a:ext cx="9626599" cy="4950505"/>
            <a:chOff x="1143001" y="1698897"/>
            <a:chExt cx="9777536" cy="5159103"/>
          </a:xfrm>
        </p:grpSpPr>
        <p:pic>
          <p:nvPicPr>
            <p:cNvPr id="59" name="図 58" descr="万博記念公園の活性化に向けた将来ビジョン.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5282" t="17352" r="13009" b="2966"/>
            <a:stretch/>
          </p:blipFill>
          <p:spPr>
            <a:xfrm>
              <a:off x="1143001" y="1698897"/>
              <a:ext cx="9777536" cy="5159103"/>
            </a:xfrm>
            <a:prstGeom prst="rect">
              <a:avLst/>
            </a:prstGeom>
          </p:spPr>
        </p:pic>
        <p:sp>
          <p:nvSpPr>
            <p:cNvPr id="2" name="正方形/長方形 1"/>
            <p:cNvSpPr/>
            <p:nvPr/>
          </p:nvSpPr>
          <p:spPr>
            <a:xfrm>
              <a:off x="6789420" y="5349240"/>
              <a:ext cx="426720" cy="1752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面</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5448300" y="6515100"/>
              <a:ext cx="182880" cy="1724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4" name="テキスト ボックス 3"/>
          <p:cNvSpPr txBox="1"/>
          <p:nvPr/>
        </p:nvSpPr>
        <p:spPr>
          <a:xfrm>
            <a:off x="1308100" y="6484302"/>
            <a:ext cx="47447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印は、府以外の事業者が運営。</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85</a:t>
            </a:fld>
            <a:endParaRPr lang="ja-JP" altLang="en-US"/>
          </a:p>
        </p:txBody>
      </p:sp>
    </p:spTree>
    <p:extLst>
      <p:ext uri="{BB962C8B-B14F-4D97-AF65-F5344CB8AC3E}">
        <p14:creationId xmlns:p14="http://schemas.microsoft.com/office/powerpoint/2010/main" val="3661364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63889736"/>
              </p:ext>
            </p:extLst>
          </p:nvPr>
        </p:nvGraphicFramePr>
        <p:xfrm>
          <a:off x="2043267" y="1227736"/>
          <a:ext cx="8892940" cy="4245965"/>
        </p:xfrm>
        <a:graphic>
          <a:graphicData uri="http://schemas.openxmlformats.org/drawingml/2006/table">
            <a:tbl>
              <a:tblPr firstRow="1" bandRow="1">
                <a:tableStyleId>{5940675A-B579-460E-94D1-54222C63F5DA}</a:tableStyleId>
              </a:tblPr>
              <a:tblGrid>
                <a:gridCol w="1652433">
                  <a:extLst>
                    <a:ext uri="{9D8B030D-6E8A-4147-A177-3AD203B41FA5}">
                      <a16:colId xmlns="" xmlns:a16="http://schemas.microsoft.com/office/drawing/2014/main" val="20000"/>
                    </a:ext>
                  </a:extLst>
                </a:gridCol>
                <a:gridCol w="706507">
                  <a:extLst>
                    <a:ext uri="{9D8B030D-6E8A-4147-A177-3AD203B41FA5}">
                      <a16:colId xmlns="" xmlns:a16="http://schemas.microsoft.com/office/drawing/2014/main" val="20001"/>
                    </a:ext>
                  </a:extLst>
                </a:gridCol>
                <a:gridCol w="594000">
                  <a:extLst>
                    <a:ext uri="{9D8B030D-6E8A-4147-A177-3AD203B41FA5}">
                      <a16:colId xmlns="" xmlns:a16="http://schemas.microsoft.com/office/drawing/2014/main" val="20002"/>
                    </a:ext>
                  </a:extLst>
                </a:gridCol>
                <a:gridCol w="594000">
                  <a:extLst>
                    <a:ext uri="{9D8B030D-6E8A-4147-A177-3AD203B41FA5}">
                      <a16:colId xmlns="" xmlns:a16="http://schemas.microsoft.com/office/drawing/2014/main" val="20003"/>
                    </a:ext>
                  </a:extLst>
                </a:gridCol>
                <a:gridCol w="594000">
                  <a:extLst>
                    <a:ext uri="{9D8B030D-6E8A-4147-A177-3AD203B41FA5}">
                      <a16:colId xmlns="" xmlns:a16="http://schemas.microsoft.com/office/drawing/2014/main" val="20004"/>
                    </a:ext>
                  </a:extLst>
                </a:gridCol>
                <a:gridCol w="594000">
                  <a:extLst>
                    <a:ext uri="{9D8B030D-6E8A-4147-A177-3AD203B41FA5}">
                      <a16:colId xmlns="" xmlns:a16="http://schemas.microsoft.com/office/drawing/2014/main" val="20005"/>
                    </a:ext>
                  </a:extLst>
                </a:gridCol>
                <a:gridCol w="594000">
                  <a:extLst>
                    <a:ext uri="{9D8B030D-6E8A-4147-A177-3AD203B41FA5}">
                      <a16:colId xmlns="" xmlns:a16="http://schemas.microsoft.com/office/drawing/2014/main" val="20006"/>
                    </a:ext>
                  </a:extLst>
                </a:gridCol>
                <a:gridCol w="594000">
                  <a:extLst>
                    <a:ext uri="{9D8B030D-6E8A-4147-A177-3AD203B41FA5}">
                      <a16:colId xmlns="" xmlns:a16="http://schemas.microsoft.com/office/drawing/2014/main" val="20007"/>
                    </a:ext>
                  </a:extLst>
                </a:gridCol>
                <a:gridCol w="594000">
                  <a:extLst>
                    <a:ext uri="{9D8B030D-6E8A-4147-A177-3AD203B41FA5}">
                      <a16:colId xmlns="" xmlns:a16="http://schemas.microsoft.com/office/drawing/2014/main" val="20008"/>
                    </a:ext>
                  </a:extLst>
                </a:gridCol>
                <a:gridCol w="594000">
                  <a:extLst>
                    <a:ext uri="{9D8B030D-6E8A-4147-A177-3AD203B41FA5}">
                      <a16:colId xmlns="" xmlns:a16="http://schemas.microsoft.com/office/drawing/2014/main" val="20009"/>
                    </a:ext>
                  </a:extLst>
                </a:gridCol>
                <a:gridCol w="594000">
                  <a:extLst>
                    <a:ext uri="{9D8B030D-6E8A-4147-A177-3AD203B41FA5}">
                      <a16:colId xmlns="" xmlns:a16="http://schemas.microsoft.com/office/drawing/2014/main" val="20010"/>
                    </a:ext>
                  </a:extLst>
                </a:gridCol>
                <a:gridCol w="594000">
                  <a:extLst>
                    <a:ext uri="{9D8B030D-6E8A-4147-A177-3AD203B41FA5}">
                      <a16:colId xmlns="" xmlns:a16="http://schemas.microsoft.com/office/drawing/2014/main" val="20011"/>
                    </a:ext>
                  </a:extLst>
                </a:gridCol>
                <a:gridCol w="594000">
                  <a:extLst>
                    <a:ext uri="{9D8B030D-6E8A-4147-A177-3AD203B41FA5}">
                      <a16:colId xmlns="" xmlns:a16="http://schemas.microsoft.com/office/drawing/2014/main" val="20012"/>
                    </a:ext>
                  </a:extLst>
                </a:gridCol>
              </a:tblGrid>
              <a:tr h="688261">
                <a:tc>
                  <a:txBody>
                    <a:bodyPr/>
                    <a:lstStyle/>
                    <a:p>
                      <a:pPr algn="r"/>
                      <a:r>
                        <a:rPr kumimoji="1" lang="ja-JP" altLang="en-US" sz="700" dirty="0" smtClean="0"/>
                        <a:t>年度</a:t>
                      </a:r>
                      <a:endParaRPr kumimoji="1" lang="ja-JP" altLang="en-US" sz="700" dirty="0"/>
                    </a:p>
                  </a:txBody>
                  <a:tcPr marL="74295" marR="74295" anchor="ctr"/>
                </a:tc>
                <a:tc>
                  <a:txBody>
                    <a:bodyPr/>
                    <a:lstStyle/>
                    <a:p>
                      <a:pPr algn="ctr"/>
                      <a:r>
                        <a:rPr kumimoji="1" lang="ja-JP" altLang="en-US" sz="800" dirty="0" smtClean="0">
                          <a:solidFill>
                            <a:schemeClr val="tx1"/>
                          </a:solidFill>
                        </a:rPr>
                        <a:t>～</a:t>
                      </a:r>
                      <a:r>
                        <a:rPr kumimoji="1" lang="en-US" altLang="ja-JP" sz="800" dirty="0" smtClean="0">
                          <a:solidFill>
                            <a:schemeClr val="tx1"/>
                          </a:solidFill>
                        </a:rPr>
                        <a:t>2014</a:t>
                      </a:r>
                    </a:p>
                    <a:p>
                      <a:pPr algn="ctr"/>
                      <a:r>
                        <a:rPr kumimoji="1" lang="en-US" altLang="ja-JP" sz="800" dirty="0" smtClean="0"/>
                        <a:t>(H26)</a:t>
                      </a:r>
                      <a:endParaRPr kumimoji="1" lang="ja-JP" altLang="en-US" sz="800" dirty="0"/>
                    </a:p>
                  </a:txBody>
                  <a:tcPr marL="74295" marR="74295" anchor="ctr"/>
                </a:tc>
                <a:tc>
                  <a:txBody>
                    <a:bodyPr/>
                    <a:lstStyle/>
                    <a:p>
                      <a:pPr algn="ctr"/>
                      <a:r>
                        <a:rPr kumimoji="1" lang="en-US" altLang="ja-JP" sz="800" dirty="0" smtClean="0"/>
                        <a:t>2015</a:t>
                      </a:r>
                    </a:p>
                    <a:p>
                      <a:pPr algn="ctr"/>
                      <a:r>
                        <a:rPr kumimoji="1" lang="en-US" altLang="ja-JP" sz="800" dirty="0" smtClean="0"/>
                        <a:t>(H27)</a:t>
                      </a:r>
                      <a:endParaRPr kumimoji="1" lang="ja-JP" altLang="en-US" sz="800" dirty="0"/>
                    </a:p>
                  </a:txBody>
                  <a:tcPr marL="74295" marR="74295" anchor="ctr"/>
                </a:tc>
                <a:tc>
                  <a:txBody>
                    <a:bodyPr/>
                    <a:lstStyle/>
                    <a:p>
                      <a:pPr algn="ctr"/>
                      <a:r>
                        <a:rPr kumimoji="1" lang="en-US" altLang="ja-JP" sz="800" dirty="0" smtClean="0"/>
                        <a:t>2016</a:t>
                      </a:r>
                    </a:p>
                    <a:p>
                      <a:pPr algn="ctr"/>
                      <a:r>
                        <a:rPr kumimoji="1" lang="en-US" altLang="ja-JP" sz="800" dirty="0" smtClean="0"/>
                        <a:t>(H28)</a:t>
                      </a:r>
                      <a:endParaRPr kumimoji="1" lang="ja-JP" altLang="en-US" sz="800" dirty="0"/>
                    </a:p>
                  </a:txBody>
                  <a:tcPr marL="74295" marR="74295" anchor="ctr"/>
                </a:tc>
                <a:tc>
                  <a:txBody>
                    <a:bodyPr/>
                    <a:lstStyle/>
                    <a:p>
                      <a:pPr algn="ctr"/>
                      <a:r>
                        <a:rPr kumimoji="1" lang="en-US" altLang="ja-JP" sz="800" dirty="0" smtClean="0"/>
                        <a:t>2017</a:t>
                      </a:r>
                    </a:p>
                    <a:p>
                      <a:pPr algn="ctr"/>
                      <a:r>
                        <a:rPr kumimoji="1" lang="en-US" altLang="ja-JP" sz="800" dirty="0" smtClean="0"/>
                        <a:t>(H29)</a:t>
                      </a:r>
                      <a:endParaRPr kumimoji="1" lang="ja-JP" altLang="en-US" sz="800" dirty="0"/>
                    </a:p>
                  </a:txBody>
                  <a:tcPr marL="74295" marR="74295" anchor="ctr"/>
                </a:tc>
                <a:tc>
                  <a:txBody>
                    <a:bodyPr/>
                    <a:lstStyle/>
                    <a:p>
                      <a:pPr algn="ctr"/>
                      <a:r>
                        <a:rPr kumimoji="1" lang="en-US" altLang="ja-JP" sz="800" dirty="0" smtClean="0"/>
                        <a:t>2018</a:t>
                      </a:r>
                    </a:p>
                    <a:p>
                      <a:pPr algn="ctr"/>
                      <a:r>
                        <a:rPr kumimoji="1" lang="en-US" altLang="ja-JP" sz="800" dirty="0" smtClean="0"/>
                        <a:t>(H30)</a:t>
                      </a:r>
                      <a:endParaRPr kumimoji="1" lang="ja-JP" altLang="en-US" sz="800" dirty="0"/>
                    </a:p>
                  </a:txBody>
                  <a:tcPr marL="74295" marR="74295" anchor="ctr"/>
                </a:tc>
                <a:tc>
                  <a:txBody>
                    <a:bodyPr/>
                    <a:lstStyle/>
                    <a:p>
                      <a:pPr algn="ctr"/>
                      <a:r>
                        <a:rPr kumimoji="1" lang="en-US" altLang="ja-JP" sz="800" dirty="0" smtClean="0"/>
                        <a:t>2019</a:t>
                      </a:r>
                    </a:p>
                    <a:p>
                      <a:pPr algn="ctr"/>
                      <a:r>
                        <a:rPr kumimoji="1" lang="en-US" altLang="ja-JP" sz="800" dirty="0" smtClean="0"/>
                        <a:t>(H31)</a:t>
                      </a:r>
                      <a:endParaRPr kumimoji="1" lang="ja-JP" altLang="en-US" sz="800" dirty="0"/>
                    </a:p>
                  </a:txBody>
                  <a:tcPr marL="74295" marR="74295" anchor="ctr"/>
                </a:tc>
                <a:tc>
                  <a:txBody>
                    <a:bodyPr/>
                    <a:lstStyle/>
                    <a:p>
                      <a:pPr algn="ctr"/>
                      <a:r>
                        <a:rPr kumimoji="1" lang="en-US" altLang="ja-JP" sz="800" dirty="0" smtClean="0"/>
                        <a:t>2020</a:t>
                      </a:r>
                    </a:p>
                    <a:p>
                      <a:pPr algn="ctr"/>
                      <a:r>
                        <a:rPr kumimoji="1" lang="en-US" altLang="ja-JP" sz="800" dirty="0" smtClean="0"/>
                        <a:t>(H32)</a:t>
                      </a:r>
                      <a:endParaRPr kumimoji="1" lang="ja-JP" altLang="en-US" sz="800" dirty="0"/>
                    </a:p>
                  </a:txBody>
                  <a:tcPr marL="74295" marR="74295" anchor="ctr"/>
                </a:tc>
                <a:tc>
                  <a:txBody>
                    <a:bodyPr/>
                    <a:lstStyle/>
                    <a:p>
                      <a:pPr algn="ctr"/>
                      <a:r>
                        <a:rPr kumimoji="1" lang="en-US" altLang="ja-JP" sz="800" dirty="0" smtClean="0"/>
                        <a:t>2021</a:t>
                      </a:r>
                    </a:p>
                    <a:p>
                      <a:pPr algn="ctr"/>
                      <a:r>
                        <a:rPr kumimoji="1" lang="en-US" altLang="ja-JP" sz="800" dirty="0" smtClean="0"/>
                        <a:t>(H33)</a:t>
                      </a:r>
                      <a:endParaRPr kumimoji="1" lang="ja-JP" altLang="en-US" sz="800" dirty="0"/>
                    </a:p>
                  </a:txBody>
                  <a:tcPr marL="74295" marR="74295" anchor="ctr"/>
                </a:tc>
                <a:tc>
                  <a:txBody>
                    <a:bodyPr/>
                    <a:lstStyle/>
                    <a:p>
                      <a:pPr algn="ctr"/>
                      <a:r>
                        <a:rPr kumimoji="1" lang="en-US" altLang="ja-JP" sz="800" dirty="0" smtClean="0"/>
                        <a:t>2022</a:t>
                      </a:r>
                    </a:p>
                    <a:p>
                      <a:pPr algn="ctr"/>
                      <a:r>
                        <a:rPr kumimoji="1" lang="en-US" altLang="ja-JP" sz="800" dirty="0" smtClean="0"/>
                        <a:t>(H34)</a:t>
                      </a:r>
                      <a:endParaRPr kumimoji="1" lang="ja-JP" altLang="en-US" sz="800" dirty="0"/>
                    </a:p>
                  </a:txBody>
                  <a:tcPr marL="74295" marR="74295" anchor="ctr"/>
                </a:tc>
                <a:tc>
                  <a:txBody>
                    <a:bodyPr/>
                    <a:lstStyle/>
                    <a:p>
                      <a:pPr algn="ctr"/>
                      <a:r>
                        <a:rPr kumimoji="1" lang="en-US" altLang="ja-JP" sz="800" dirty="0" smtClean="0"/>
                        <a:t>2023</a:t>
                      </a:r>
                    </a:p>
                    <a:p>
                      <a:pPr algn="ctr"/>
                      <a:r>
                        <a:rPr kumimoji="1" lang="en-US" altLang="ja-JP" sz="800" dirty="0" smtClean="0"/>
                        <a:t>(H35)</a:t>
                      </a:r>
                      <a:endParaRPr kumimoji="1" lang="ja-JP" altLang="en-US" sz="800" dirty="0"/>
                    </a:p>
                  </a:txBody>
                  <a:tcPr marL="74295" marR="74295" anchor="ctr"/>
                </a:tc>
                <a:tc>
                  <a:txBody>
                    <a:bodyPr/>
                    <a:lstStyle/>
                    <a:p>
                      <a:pPr algn="ctr"/>
                      <a:r>
                        <a:rPr kumimoji="1" lang="en-US" altLang="ja-JP" sz="800" dirty="0" smtClean="0"/>
                        <a:t>2024</a:t>
                      </a:r>
                    </a:p>
                    <a:p>
                      <a:pPr algn="ctr"/>
                      <a:r>
                        <a:rPr kumimoji="1" lang="en-US" altLang="ja-JP" sz="800" dirty="0" smtClean="0"/>
                        <a:t>(H36)</a:t>
                      </a:r>
                      <a:endParaRPr kumimoji="1" lang="ja-JP" altLang="en-US" sz="800" dirty="0"/>
                    </a:p>
                  </a:txBody>
                  <a:tcPr marL="74295" marR="74295" anchor="ctr"/>
                </a:tc>
                <a:tc>
                  <a:txBody>
                    <a:bodyPr/>
                    <a:lstStyle/>
                    <a:p>
                      <a:pPr algn="ctr"/>
                      <a:r>
                        <a:rPr kumimoji="1" lang="en-US" altLang="ja-JP" sz="800" dirty="0" smtClean="0"/>
                        <a:t>2025</a:t>
                      </a:r>
                    </a:p>
                    <a:p>
                      <a:pPr algn="ctr"/>
                      <a:r>
                        <a:rPr kumimoji="1" lang="en-US" altLang="ja-JP" sz="800" dirty="0" smtClean="0"/>
                        <a:t>(H37)</a:t>
                      </a:r>
                      <a:endParaRPr kumimoji="1" lang="ja-JP" altLang="en-US" sz="800" dirty="0"/>
                    </a:p>
                  </a:txBody>
                  <a:tcPr marL="74295" marR="74295" anchor="ctr"/>
                </a:tc>
                <a:extLst>
                  <a:ext uri="{0D108BD9-81ED-4DB2-BD59-A6C34878D82A}">
                    <a16:rowId xmlns="" xmlns:a16="http://schemas.microsoft.com/office/drawing/2014/main" val="10000"/>
                  </a:ext>
                </a:extLst>
              </a:tr>
              <a:tr h="914400">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700" dirty="0" smtClean="0"/>
                        <a:t>関西国際空港</a:t>
                      </a:r>
                    </a:p>
                  </a:txBody>
                  <a:tcPr marL="74295" marR="74295" anchor="ctr"/>
                </a:tc>
                <a:tc>
                  <a:txBody>
                    <a:bodyPr/>
                    <a:lstStyle/>
                    <a:p>
                      <a:endParaRPr kumimoji="1" lang="en-US" altLang="ja-JP" sz="900" dirty="0" smtClean="0"/>
                    </a:p>
                    <a:p>
                      <a:endParaRPr kumimoji="1" lang="en-US" altLang="ja-JP" sz="900" dirty="0" smtClean="0"/>
                    </a:p>
                    <a:p>
                      <a:endParaRPr kumimoji="1" lang="en-US" altLang="ja-JP" sz="900" dirty="0" smtClean="0"/>
                    </a:p>
                    <a:p>
                      <a:endParaRPr kumimoji="1" lang="en-US" altLang="ja-JP" sz="900" dirty="0" smtClean="0"/>
                    </a:p>
                    <a:p>
                      <a:endParaRPr kumimoji="1" lang="en-US" altLang="ja-JP" sz="900" dirty="0" smtClean="0"/>
                    </a:p>
                    <a:p>
                      <a:endParaRPr kumimoji="1" lang="ja-JP" altLang="en-US" sz="900"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b="1"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extLst>
                  <a:ext uri="{0D108BD9-81ED-4DB2-BD59-A6C34878D82A}">
                    <a16:rowId xmlns="" xmlns:a16="http://schemas.microsoft.com/office/drawing/2014/main" val="10001"/>
                  </a:ext>
                </a:extLst>
              </a:tr>
              <a:tr h="2643304">
                <a:tc>
                  <a:txBody>
                    <a:bodyPr/>
                    <a:lstStyle/>
                    <a:p>
                      <a:pPr algn="l"/>
                      <a:r>
                        <a:rPr kumimoji="1" lang="ja-JP" altLang="en-US" sz="700" dirty="0" smtClean="0">
                          <a:solidFill>
                            <a:schemeClr val="tx1"/>
                          </a:solidFill>
                        </a:rPr>
                        <a:t>りんくうタウン</a:t>
                      </a:r>
                      <a:endParaRPr kumimoji="1" lang="en-US" altLang="ja-JP" sz="700" dirty="0" smtClean="0">
                        <a:solidFill>
                          <a:schemeClr val="tx1"/>
                        </a:solidFill>
                      </a:endParaRPr>
                    </a:p>
                    <a:p>
                      <a:pPr algn="l"/>
                      <a:r>
                        <a:rPr kumimoji="1" lang="ja-JP" altLang="en-US" sz="700" dirty="0" smtClean="0">
                          <a:solidFill>
                            <a:schemeClr val="tx1"/>
                          </a:solidFill>
                        </a:rPr>
                        <a:t>りんくう公園予定地</a:t>
                      </a:r>
                      <a:endParaRPr kumimoji="1" lang="en-US" altLang="ja-JP" sz="700" dirty="0" smtClean="0">
                        <a:solidFill>
                          <a:schemeClr val="tx1"/>
                        </a:solidFill>
                      </a:endParaRPr>
                    </a:p>
                    <a:p>
                      <a:pPr algn="l"/>
                      <a:r>
                        <a:rPr kumimoji="1" lang="ja-JP" altLang="en-US" sz="700" dirty="0" smtClean="0">
                          <a:solidFill>
                            <a:schemeClr val="tx1"/>
                          </a:solidFill>
                        </a:rPr>
                        <a:t>　・空港連絡道路「北」側</a:t>
                      </a:r>
                      <a:endParaRPr kumimoji="1" lang="en-US" altLang="ja-JP" sz="700" dirty="0" smtClean="0">
                        <a:solidFill>
                          <a:schemeClr val="tx1"/>
                        </a:solidFill>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　・空港連絡道路「南」側</a:t>
                      </a:r>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endParaRPr kumimoji="1" lang="en-US" altLang="ja-JP" sz="700" dirty="0" smtClean="0">
                        <a:solidFill>
                          <a:schemeClr val="tx1"/>
                        </a:solidFill>
                      </a:endParaRPr>
                    </a:p>
                    <a:p>
                      <a:pPr algn="l"/>
                      <a:r>
                        <a:rPr kumimoji="1" lang="ja-JP" altLang="en-US" sz="700" dirty="0" smtClean="0">
                          <a:solidFill>
                            <a:schemeClr val="tx1"/>
                          </a:solidFill>
                        </a:rPr>
                        <a:t>地域活性化総合特区の活用</a:t>
                      </a:r>
                      <a:endParaRPr kumimoji="1" lang="en-US" altLang="ja-JP" sz="700" dirty="0" smtClean="0">
                        <a:solidFill>
                          <a:schemeClr val="tx1"/>
                        </a:solidFill>
                      </a:endParaRPr>
                    </a:p>
                    <a:p>
                      <a:pPr algn="l"/>
                      <a:r>
                        <a:rPr kumimoji="1" lang="ja-JP" altLang="en-US" sz="700" dirty="0" smtClean="0">
                          <a:solidFill>
                            <a:schemeClr val="tx1"/>
                          </a:solidFill>
                        </a:rPr>
                        <a:t>　・国際医療交流の拠点づくり</a:t>
                      </a:r>
                      <a:endParaRPr kumimoji="1" lang="en-US" altLang="ja-JP" sz="700" dirty="0" smtClean="0">
                        <a:solidFill>
                          <a:schemeClr val="tx1"/>
                        </a:solidFill>
                      </a:endParaRPr>
                    </a:p>
                    <a:p>
                      <a:pPr algn="l"/>
                      <a:r>
                        <a:rPr kumimoji="1" lang="ja-JP" altLang="en-US" sz="700" dirty="0" smtClean="0">
                          <a:solidFill>
                            <a:schemeClr val="tx1"/>
                          </a:solidFill>
                        </a:rPr>
                        <a:t>　　「りんくうタウン・泉佐野市域」</a:t>
                      </a:r>
                    </a:p>
                  </a:txBody>
                  <a:tcPr marL="74295" marR="74295" anchor="ctr"/>
                </a:tc>
                <a:tc>
                  <a:txBody>
                    <a:bodyPr/>
                    <a:lstStyle/>
                    <a:p>
                      <a:endParaRPr kumimoji="1" lang="en-US" altLang="ja-JP" sz="900" dirty="0" smtClean="0"/>
                    </a:p>
                    <a:p>
                      <a:endParaRPr kumimoji="1" lang="en-US" altLang="ja-JP" sz="900" dirty="0" smtClean="0"/>
                    </a:p>
                    <a:p>
                      <a:endParaRPr kumimoji="1" lang="en-US" altLang="ja-JP" sz="900" dirty="0" smtClean="0"/>
                    </a:p>
                    <a:p>
                      <a:endParaRPr kumimoji="1" lang="en-US" altLang="ja-JP" sz="900" dirty="0" smtClean="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b="0"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extLst>
                  <a:ext uri="{0D108BD9-81ED-4DB2-BD59-A6C34878D82A}">
                    <a16:rowId xmlns="" xmlns:a16="http://schemas.microsoft.com/office/drawing/2014/main" val="10002"/>
                  </a:ext>
                </a:extLst>
              </a:tr>
            </a:tbl>
          </a:graphicData>
        </a:graphic>
      </p:graphicFrame>
      <p:sp>
        <p:nvSpPr>
          <p:cNvPr id="6" name="テキスト ボックス 5"/>
          <p:cNvSpPr txBox="1"/>
          <p:nvPr/>
        </p:nvSpPr>
        <p:spPr>
          <a:xfrm>
            <a:off x="1368623" y="366393"/>
            <a:ext cx="3563796" cy="338554"/>
          </a:xfrm>
          <a:prstGeom prst="rect">
            <a:avLst/>
          </a:prstGeom>
          <a:noFill/>
        </p:spPr>
        <p:txBody>
          <a:bodyPr wrap="none" rtlCol="0">
            <a:spAutoFit/>
          </a:bodyPr>
          <a:lstStyle/>
          <a:p>
            <a:pPr defTabSz="957700"/>
            <a:r>
              <a:rPr lang="ja-JP" altLang="en-US" sz="1600" dirty="0">
                <a:solidFill>
                  <a:prstClr val="black"/>
                </a:solidFill>
                <a:latin typeface="Calibri"/>
                <a:ea typeface="ＭＳ Ｐゴシック" panose="020B0600070205080204" pitchFamily="50" charset="-128"/>
              </a:rPr>
              <a:t>○取組み状況及び今後のスケジュール</a:t>
            </a:r>
            <a:endParaRPr lang="en-US" altLang="ja-JP" sz="1600" dirty="0">
              <a:solidFill>
                <a:prstClr val="black"/>
              </a:solidFill>
              <a:latin typeface="Calibri"/>
              <a:ea typeface="ＭＳ Ｐゴシック" panose="020B0600070205080204" pitchFamily="50" charset="-128"/>
            </a:endParaRPr>
          </a:p>
        </p:txBody>
      </p:sp>
      <p:sp>
        <p:nvSpPr>
          <p:cNvPr id="11" name="テキスト ボックス 10"/>
          <p:cNvSpPr txBox="1"/>
          <p:nvPr/>
        </p:nvSpPr>
        <p:spPr>
          <a:xfrm>
            <a:off x="4536705" y="1999527"/>
            <a:ext cx="2054673" cy="33855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空港運営権</a:t>
            </a:r>
            <a:endParaRPr lang="en-US" altLang="ja-JP" sz="800" i="1" dirty="0">
              <a:solidFill>
                <a:srgbClr val="0000CC"/>
              </a:solidFill>
              <a:latin typeface="ＭＳ Ｐ明朝" panose="02020600040205080304" pitchFamily="18" charset="-128"/>
              <a:ea typeface="ＭＳ Ｐ明朝" panose="02020600040205080304" pitchFamily="18" charset="-128"/>
            </a:endParaRPr>
          </a:p>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a:t>
            </a:r>
            <a:r>
              <a:rPr lang="en-US" altLang="ja-JP" sz="800" i="1" dirty="0">
                <a:solidFill>
                  <a:srgbClr val="0000CC"/>
                </a:solidFill>
                <a:latin typeface="ＭＳ Ｐ明朝" panose="02020600040205080304" pitchFamily="18" charset="-128"/>
                <a:ea typeface="ＭＳ Ｐ明朝" panose="02020600040205080304" pitchFamily="18" charset="-128"/>
              </a:rPr>
              <a:t>44</a:t>
            </a:r>
            <a:r>
              <a:rPr lang="ja-JP" altLang="en-US" sz="800" i="1" dirty="0">
                <a:solidFill>
                  <a:srgbClr val="0000CC"/>
                </a:solidFill>
                <a:latin typeface="ＭＳ Ｐ明朝" panose="02020600040205080304" pitchFamily="18" charset="-128"/>
                <a:ea typeface="ＭＳ Ｐ明朝" panose="02020600040205080304" pitchFamily="18" charset="-128"/>
              </a:rPr>
              <a:t>年間　～</a:t>
            </a:r>
            <a:r>
              <a:rPr lang="en-US" altLang="ja-JP" sz="800" i="1" dirty="0">
                <a:solidFill>
                  <a:srgbClr val="0000CC"/>
                </a:solidFill>
                <a:latin typeface="ＭＳ Ｐ明朝" panose="02020600040205080304" pitchFamily="18" charset="-128"/>
                <a:ea typeface="ＭＳ Ｐ明朝" panose="02020600040205080304" pitchFamily="18" charset="-128"/>
              </a:rPr>
              <a:t>2060</a:t>
            </a:r>
            <a:r>
              <a:rPr lang="ja-JP" altLang="en-US" sz="800" i="1" dirty="0">
                <a:solidFill>
                  <a:srgbClr val="0000CC"/>
                </a:solidFill>
                <a:latin typeface="ＭＳ Ｐ明朝" panose="02020600040205080304" pitchFamily="18" charset="-128"/>
                <a:ea typeface="ＭＳ Ｐ明朝" panose="02020600040205080304" pitchFamily="18" charset="-128"/>
              </a:rPr>
              <a:t>年</a:t>
            </a:r>
            <a:r>
              <a:rPr lang="en-US" altLang="ja-JP" sz="800" i="1" dirty="0">
                <a:solidFill>
                  <a:srgbClr val="0000CC"/>
                </a:solidFill>
                <a:latin typeface="ＭＳ Ｐ明朝" panose="02020600040205080304" pitchFamily="18" charset="-128"/>
                <a:ea typeface="ＭＳ Ｐ明朝" panose="02020600040205080304" pitchFamily="18" charset="-128"/>
              </a:rPr>
              <a:t>3</a:t>
            </a:r>
            <a:r>
              <a:rPr lang="ja-JP" altLang="en-US" sz="800" i="1" dirty="0">
                <a:solidFill>
                  <a:srgbClr val="0000CC"/>
                </a:solidFill>
                <a:latin typeface="ＭＳ Ｐ明朝" panose="02020600040205080304" pitchFamily="18" charset="-128"/>
                <a:ea typeface="ＭＳ Ｐ明朝" panose="02020600040205080304" pitchFamily="18" charset="-128"/>
              </a:rPr>
              <a:t>月）を売却</a:t>
            </a:r>
          </a:p>
        </p:txBody>
      </p:sp>
      <p:cxnSp>
        <p:nvCxnSpPr>
          <p:cNvPr id="33" name="直線コネクタ 32"/>
          <p:cNvCxnSpPr/>
          <p:nvPr/>
        </p:nvCxnSpPr>
        <p:spPr>
          <a:xfrm>
            <a:off x="4980370" y="2368100"/>
            <a:ext cx="5951368" cy="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1368624" y="5490176"/>
            <a:ext cx="9048600" cy="657265"/>
            <a:chOff x="76116" y="6085051"/>
            <a:chExt cx="8352554" cy="657265"/>
          </a:xfrm>
        </p:grpSpPr>
        <p:sp>
          <p:nvSpPr>
            <p:cNvPr id="60" name="角丸四角形 59"/>
            <p:cNvSpPr/>
            <p:nvPr/>
          </p:nvSpPr>
          <p:spPr>
            <a:xfrm>
              <a:off x="162620" y="6381328"/>
              <a:ext cx="8266050"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defTabSz="957700"/>
              <a:r>
                <a:rPr lang="ja-JP" altLang="en-US" sz="1400" dirty="0">
                  <a:solidFill>
                    <a:prstClr val="black"/>
                  </a:solidFill>
                  <a:latin typeface="ＭＳ Ｐ明朝" panose="02020600040205080304" pitchFamily="18" charset="-128"/>
                  <a:ea typeface="ＭＳ Ｐ明朝" panose="02020600040205080304" pitchFamily="18" charset="-128"/>
                </a:rPr>
                <a:t>・大阪府：政策企画部、住宅まちづくり部</a:t>
              </a:r>
              <a:endParaRPr lang="ja-JP" altLang="en-US" sz="1400" dirty="0">
                <a:solidFill>
                  <a:prstClr val="black"/>
                </a:solidFill>
                <a:latin typeface="Calibri"/>
                <a:ea typeface="ＭＳ Ｐゴシック" panose="020B0600070205080204" pitchFamily="50" charset="-128"/>
              </a:endParaRPr>
            </a:p>
          </p:txBody>
        </p:sp>
        <p:sp>
          <p:nvSpPr>
            <p:cNvPr id="62" name="テキスト ボックス 61"/>
            <p:cNvSpPr txBox="1"/>
            <p:nvPr/>
          </p:nvSpPr>
          <p:spPr>
            <a:xfrm>
              <a:off x="76116" y="6085051"/>
              <a:ext cx="5026820" cy="338554"/>
            </a:xfrm>
            <a:prstGeom prst="rect">
              <a:avLst/>
            </a:prstGeom>
            <a:noFill/>
          </p:spPr>
          <p:txBody>
            <a:bodyPr wrap="none" rtlCol="0">
              <a:spAutoFit/>
            </a:bodyPr>
            <a:lstStyle/>
            <a:p>
              <a:pPr defTabSz="957700"/>
              <a:r>
                <a:rPr lang="ja-JP" altLang="en-US" sz="1600" dirty="0">
                  <a:solidFill>
                    <a:prstClr val="black"/>
                  </a:solidFill>
                  <a:latin typeface="Calibri"/>
                  <a:ea typeface="ＭＳ Ｐゴシック" panose="020B0600070205080204" pitchFamily="50" charset="-128"/>
                </a:rPr>
                <a:t>○</a:t>
              </a:r>
              <a:r>
                <a:rPr lang="en-US" altLang="ja-JP" sz="1600" dirty="0">
                  <a:solidFill>
                    <a:prstClr val="black"/>
                  </a:solidFill>
                  <a:latin typeface="Calibri"/>
                  <a:ea typeface="ＭＳ Ｐゴシック" panose="020B0600070205080204" pitchFamily="50" charset="-128"/>
                </a:rPr>
                <a:t>『</a:t>
              </a:r>
              <a:r>
                <a:rPr lang="ja-JP" altLang="en-US" sz="1600" dirty="0">
                  <a:solidFill>
                    <a:prstClr val="black"/>
                  </a:solidFill>
                  <a:latin typeface="Calibri"/>
                  <a:ea typeface="ＭＳ Ｐゴシック" panose="020B0600070205080204" pitchFamily="50" charset="-128"/>
                </a:rPr>
                <a:t>関西国際空港・りんくうタウン周辺</a:t>
              </a:r>
              <a:r>
                <a:rPr lang="en-US" altLang="ja-JP" sz="1600" dirty="0">
                  <a:solidFill>
                    <a:prstClr val="black"/>
                  </a:solidFill>
                  <a:latin typeface="Calibri"/>
                  <a:ea typeface="ＭＳ Ｐゴシック" panose="020B0600070205080204" pitchFamily="50" charset="-128"/>
                </a:rPr>
                <a:t>』</a:t>
              </a:r>
              <a:r>
                <a:rPr lang="ja-JP" altLang="en-US" sz="1600" dirty="0">
                  <a:solidFill>
                    <a:prstClr val="black"/>
                  </a:solidFill>
                  <a:latin typeface="Calibri"/>
                  <a:ea typeface="ＭＳ Ｐゴシック" panose="020B0600070205080204" pitchFamily="50" charset="-128"/>
                </a:rPr>
                <a:t>エリアの担当部局一覧</a:t>
              </a:r>
              <a:endParaRPr lang="en-US" altLang="ja-JP" sz="1600" dirty="0">
                <a:solidFill>
                  <a:prstClr val="black"/>
                </a:solidFill>
                <a:latin typeface="Calibri"/>
                <a:ea typeface="ＭＳ Ｐゴシック" panose="020B0600070205080204" pitchFamily="50" charset="-128"/>
              </a:endParaRPr>
            </a:p>
          </p:txBody>
        </p:sp>
      </p:grpSp>
      <p:sp>
        <p:nvSpPr>
          <p:cNvPr id="80"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defTabSz="957700"/>
            <a:r>
              <a:rPr lang="ja-JP" altLang="en-US" sz="2000" b="1" dirty="0">
                <a:solidFill>
                  <a:prstClr val="white"/>
                </a:solidFill>
                <a:latin typeface="ＭＳ ゴシック" pitchFamily="49" charset="-128"/>
                <a:ea typeface="ＭＳ ゴシック" pitchFamily="49" charset="-128"/>
              </a:rPr>
              <a:t>８．関西国際空港・りんくうタウン周辺　</a:t>
            </a:r>
            <a:r>
              <a:rPr lang="ja-JP" altLang="en-US" sz="1600" b="1" dirty="0">
                <a:solidFill>
                  <a:prstClr val="white"/>
                </a:solidFill>
                <a:latin typeface="ＭＳ ゴシック" pitchFamily="49" charset="-128"/>
                <a:ea typeface="ＭＳ ゴシック" pitchFamily="49" charset="-128"/>
              </a:rPr>
              <a:t>（国際競争力の基盤強化）</a:t>
            </a:r>
            <a:endParaRPr lang="en-US" altLang="ja-JP" sz="2000" b="1" dirty="0">
              <a:solidFill>
                <a:prstClr val="white"/>
              </a:solidFill>
              <a:latin typeface="ＭＳ ゴシック" pitchFamily="49" charset="-128"/>
              <a:ea typeface="ＭＳ ゴシック" pitchFamily="49" charset="-128"/>
            </a:endParaRPr>
          </a:p>
        </p:txBody>
      </p:sp>
      <p:grpSp>
        <p:nvGrpSpPr>
          <p:cNvPr id="31" name="グループ化 30"/>
          <p:cNvGrpSpPr/>
          <p:nvPr/>
        </p:nvGrpSpPr>
        <p:grpSpPr>
          <a:xfrm>
            <a:off x="3754866" y="655951"/>
            <a:ext cx="7279465" cy="516139"/>
            <a:chOff x="4882148" y="409610"/>
            <a:chExt cx="7279465" cy="516139"/>
          </a:xfrm>
        </p:grpSpPr>
        <p:cxnSp>
          <p:nvCxnSpPr>
            <p:cNvPr id="32" name="直線コネクタ 31"/>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71"/>
            <p:cNvSpPr txBox="1"/>
            <p:nvPr/>
          </p:nvSpPr>
          <p:spPr>
            <a:xfrm>
              <a:off x="5871354" y="409610"/>
              <a:ext cx="992579"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solidFill>
                    <a:prstClr val="black"/>
                  </a:solidFill>
                  <a:latin typeface="Calibri"/>
                  <a:ea typeface="ＭＳ Ｐゴシック" panose="020B0600070205080204" pitchFamily="50" charset="-128"/>
                </a:rPr>
                <a:t>調査</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（～制度設計</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・事業者選定等）</a:t>
              </a:r>
            </a:p>
          </p:txBody>
        </p:sp>
        <p:cxnSp>
          <p:nvCxnSpPr>
            <p:cNvPr id="35" name="直線コネクタ 34"/>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6" name="テキスト ボックス 73"/>
            <p:cNvSpPr txBox="1"/>
            <p:nvPr/>
          </p:nvSpPr>
          <p:spPr>
            <a:xfrm>
              <a:off x="7264006" y="417918"/>
              <a:ext cx="1050288"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solidFill>
                    <a:prstClr val="black"/>
                  </a:solidFill>
                  <a:latin typeface="Calibri"/>
                  <a:ea typeface="ＭＳ Ｐゴシック" panose="020B0600070205080204" pitchFamily="50" charset="-128"/>
                </a:rPr>
                <a:t>実施</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（制度創設～適用</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・着工～竣工）</a:t>
              </a:r>
            </a:p>
          </p:txBody>
        </p:sp>
        <p:cxnSp>
          <p:nvCxnSpPr>
            <p:cNvPr id="37" name="直線コネクタ 36"/>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8" name="テキスト ボックス 75"/>
            <p:cNvSpPr txBox="1"/>
            <p:nvPr/>
          </p:nvSpPr>
          <p:spPr>
            <a:xfrm>
              <a:off x="8898043" y="414174"/>
              <a:ext cx="934871"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solidFill>
                    <a:prstClr val="black"/>
                  </a:solidFill>
                  <a:latin typeface="Calibri"/>
                  <a:ea typeface="ＭＳ Ｐゴシック" panose="020B0600070205080204" pitchFamily="50" charset="-128"/>
                </a:rPr>
                <a:t>成果</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（制度適用開始</a:t>
              </a:r>
              <a:endParaRPr lang="en-US" altLang="ja-JP" sz="900" dirty="0">
                <a:solidFill>
                  <a:prstClr val="black"/>
                </a:solidFill>
                <a:latin typeface="Calibri"/>
                <a:ea typeface="ＭＳ Ｐゴシック" panose="020B0600070205080204" pitchFamily="50" charset="-128"/>
              </a:endParaRPr>
            </a:p>
            <a:p>
              <a:r>
                <a:rPr lang="ja-JP" altLang="en-US" sz="900" dirty="0">
                  <a:solidFill>
                    <a:prstClr val="black"/>
                  </a:solidFill>
                  <a:latin typeface="Calibri"/>
                  <a:ea typeface="ＭＳ Ｐゴシック" panose="020B0600070205080204" pitchFamily="50" charset="-128"/>
                </a:rPr>
                <a:t>・供用開始～）</a:t>
              </a:r>
            </a:p>
          </p:txBody>
        </p:sp>
        <p:sp>
          <p:nvSpPr>
            <p:cNvPr id="40" name="テキスト ボックス 76"/>
            <p:cNvSpPr txBox="1"/>
            <p:nvPr/>
          </p:nvSpPr>
          <p:spPr>
            <a:xfrm>
              <a:off x="9820908" y="491333"/>
              <a:ext cx="234070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i="1" u="sng" dirty="0">
                  <a:solidFill>
                    <a:srgbClr val="0000CC"/>
                  </a:solidFill>
                  <a:latin typeface="Calibri"/>
                  <a:ea typeface="ＭＳ Ｐゴシック" panose="020B0600070205080204" pitchFamily="50" charset="-128"/>
                </a:rPr>
                <a:t>青字</a:t>
              </a:r>
              <a:r>
                <a:rPr lang="ja-JP" altLang="en-US" sz="900" dirty="0">
                  <a:solidFill>
                    <a:srgbClr val="0000CC"/>
                  </a:solidFill>
                  <a:latin typeface="Calibri"/>
                  <a:ea typeface="ＭＳ Ｐゴシック" panose="020B0600070205080204" pitchFamily="50" charset="-128"/>
                </a:rPr>
                <a:t>は</a:t>
              </a:r>
              <a:r>
                <a:rPr lang="en-US" altLang="ja-JP" sz="900" dirty="0">
                  <a:solidFill>
                    <a:srgbClr val="0000CC"/>
                  </a:solidFill>
                  <a:latin typeface="Calibri"/>
                  <a:ea typeface="ＭＳ Ｐゴシック" panose="020B0600070205080204" pitchFamily="50" charset="-128"/>
                </a:rPr>
                <a:t>2014</a:t>
              </a:r>
              <a:r>
                <a:rPr lang="ja-JP" altLang="en-US" sz="900" dirty="0" smtClean="0">
                  <a:solidFill>
                    <a:srgbClr val="0000CC"/>
                  </a:solidFill>
                  <a:latin typeface="Calibri"/>
                  <a:ea typeface="ＭＳ Ｐゴシック" panose="020B0600070205080204" pitchFamily="50" charset="-128"/>
                </a:rPr>
                <a:t>年度以降</a:t>
              </a:r>
              <a:r>
                <a:rPr lang="ja-JP" altLang="en-US" sz="900" dirty="0">
                  <a:solidFill>
                    <a:srgbClr val="0000CC"/>
                  </a:solidFill>
                  <a:latin typeface="Calibri"/>
                  <a:ea typeface="ＭＳ Ｐゴシック" panose="020B0600070205080204" pitchFamily="50" charset="-128"/>
                </a:rPr>
                <a:t>現時点までの取組項目</a:t>
              </a:r>
              <a:endParaRPr lang="en-US" altLang="ja-JP" sz="900" dirty="0">
                <a:solidFill>
                  <a:srgbClr val="0000CC"/>
                </a:solidFill>
                <a:latin typeface="Calibri"/>
                <a:ea typeface="ＭＳ Ｐゴシック" panose="020B0600070205080204" pitchFamily="50" charset="-128"/>
              </a:endParaRPr>
            </a:p>
            <a:p>
              <a:r>
                <a:rPr lang="ja-JP" altLang="en-US" sz="900" i="1" dirty="0">
                  <a:solidFill>
                    <a:srgbClr val="FF0000"/>
                  </a:solidFill>
                  <a:latin typeface="Calibri"/>
                  <a:ea typeface="ＭＳ Ｐゴシック" panose="020B0600070205080204" pitchFamily="50" charset="-128"/>
                </a:rPr>
                <a:t>赤字</a:t>
              </a:r>
              <a:r>
                <a:rPr lang="ja-JP" altLang="en-US" sz="900" dirty="0">
                  <a:solidFill>
                    <a:srgbClr val="FF0000"/>
                  </a:solidFill>
                  <a:latin typeface="Calibri"/>
                  <a:ea typeface="ＭＳ Ｐゴシック" panose="020B0600070205080204" pitchFamily="50" charset="-128"/>
                </a:rPr>
                <a:t>は今後の取組項目</a:t>
              </a:r>
            </a:p>
          </p:txBody>
        </p:sp>
        <p:sp>
          <p:nvSpPr>
            <p:cNvPr id="41" name="テキスト ボックス 77"/>
            <p:cNvSpPr txBox="1"/>
            <p:nvPr/>
          </p:nvSpPr>
          <p:spPr>
            <a:xfrm>
              <a:off x="4882149" y="422433"/>
              <a:ext cx="697627" cy="24622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a:solidFill>
                    <a:prstClr val="black"/>
                  </a:solidFill>
                  <a:latin typeface="Calibri"/>
                  <a:ea typeface="ＭＳ Ｐゴシック" panose="020B0600070205080204" pitchFamily="50" charset="-128"/>
                </a:rPr>
                <a:t>凡例（案）</a:t>
              </a:r>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latin typeface="Calibri"/>
                <a:ea typeface="ＭＳ Ｐゴシック" panose="020B0600070205080204" pitchFamily="50" charset="-128"/>
              </a:endParaRPr>
            </a:p>
          </p:txBody>
        </p:sp>
      </p:grpSp>
      <p:cxnSp>
        <p:nvCxnSpPr>
          <p:cNvPr id="43" name="直線コネクタ 42"/>
          <p:cNvCxnSpPr/>
          <p:nvPr/>
        </p:nvCxnSpPr>
        <p:spPr>
          <a:xfrm>
            <a:off x="3873501" y="2373526"/>
            <a:ext cx="1097019" cy="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3756100" y="2462016"/>
            <a:ext cx="1465400" cy="33855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関空・伊丹</a:t>
            </a:r>
            <a:endParaRPr lang="en-US" altLang="ja-JP" sz="800" i="1" dirty="0">
              <a:solidFill>
                <a:srgbClr val="0000CC"/>
              </a:solidFill>
              <a:latin typeface="ＭＳ Ｐ明朝" panose="02020600040205080304" pitchFamily="18" charset="-128"/>
              <a:ea typeface="ＭＳ Ｐ明朝" panose="02020600040205080304" pitchFamily="18" charset="-128"/>
            </a:endParaRPr>
          </a:p>
          <a:p>
            <a:pPr defTabSz="957700"/>
            <a:r>
              <a:rPr lang="ja-JP" altLang="en-US" sz="800" i="1" dirty="0">
                <a:solidFill>
                  <a:srgbClr val="1313D0"/>
                </a:solidFill>
                <a:latin typeface="ＭＳ Ｐ明朝" panose="02020600040205080304" pitchFamily="18" charset="-128"/>
                <a:ea typeface="ＭＳ Ｐ明朝" panose="02020600040205080304" pitchFamily="18" charset="-128"/>
              </a:rPr>
              <a:t>経営統合（</a:t>
            </a:r>
            <a:r>
              <a:rPr lang="en-US" altLang="ja-JP" sz="800" i="1" dirty="0">
                <a:solidFill>
                  <a:srgbClr val="1313D0"/>
                </a:solidFill>
                <a:latin typeface="ＭＳ Ｐ明朝" panose="02020600040205080304" pitchFamily="18" charset="-128"/>
                <a:ea typeface="ＭＳ Ｐ明朝" panose="02020600040205080304" pitchFamily="18" charset="-128"/>
              </a:rPr>
              <a:t>2012</a:t>
            </a:r>
            <a:r>
              <a:rPr lang="ja-JP" altLang="en-US" sz="800" i="1" dirty="0">
                <a:solidFill>
                  <a:srgbClr val="1313D0"/>
                </a:solidFill>
                <a:latin typeface="ＭＳ Ｐ明朝" panose="02020600040205080304" pitchFamily="18" charset="-128"/>
                <a:ea typeface="ＭＳ Ｐ明朝" panose="02020600040205080304" pitchFamily="18" charset="-128"/>
              </a:rPr>
              <a:t>年</a:t>
            </a:r>
            <a:r>
              <a:rPr lang="en-US" altLang="ja-JP" sz="800" i="1" dirty="0">
                <a:solidFill>
                  <a:srgbClr val="1313D0"/>
                </a:solidFill>
                <a:latin typeface="ＭＳ Ｐ明朝" panose="02020600040205080304" pitchFamily="18" charset="-128"/>
                <a:ea typeface="ＭＳ Ｐ明朝" panose="02020600040205080304" pitchFamily="18" charset="-128"/>
              </a:rPr>
              <a:t>7</a:t>
            </a:r>
            <a:r>
              <a:rPr lang="ja-JP" altLang="en-US" sz="800" i="1" dirty="0">
                <a:solidFill>
                  <a:srgbClr val="1313D0"/>
                </a:solidFill>
                <a:latin typeface="ＭＳ Ｐ明朝" panose="02020600040205080304" pitchFamily="18" charset="-128"/>
                <a:ea typeface="ＭＳ Ｐ明朝" panose="02020600040205080304" pitchFamily="18" charset="-128"/>
              </a:rPr>
              <a:t>月）</a:t>
            </a:r>
          </a:p>
        </p:txBody>
      </p:sp>
      <p:sp>
        <p:nvSpPr>
          <p:cNvPr id="46" name="テキスト ボックス 45"/>
          <p:cNvSpPr txBox="1"/>
          <p:nvPr/>
        </p:nvSpPr>
        <p:spPr>
          <a:xfrm>
            <a:off x="6187288" y="2508390"/>
            <a:ext cx="2054673" cy="307777"/>
          </a:xfrm>
          <a:prstGeom prst="rect">
            <a:avLst/>
          </a:prstGeom>
          <a:noFill/>
        </p:spPr>
        <p:txBody>
          <a:bodyPr wrap="square" rtlCol="0">
            <a:spAutoFit/>
          </a:bodyPr>
          <a:lstStyle/>
          <a:p>
            <a:pPr defTabSz="957700"/>
            <a:r>
              <a:rPr lang="ja-JP" altLang="en-US" sz="700" i="1" dirty="0">
                <a:solidFill>
                  <a:srgbClr val="FF0000"/>
                </a:solidFill>
                <a:latin typeface="ＭＳ Ｐ明朝" panose="02020600040205080304" pitchFamily="18" charset="-128"/>
                <a:ea typeface="ＭＳ Ｐ明朝" panose="02020600040205080304" pitchFamily="18" charset="-128"/>
              </a:rPr>
              <a:t>（参考）関西エアポート㈱</a:t>
            </a:r>
            <a:endParaRPr lang="en-US" altLang="ja-JP" sz="700" i="1" dirty="0">
              <a:solidFill>
                <a:srgbClr val="FF0000"/>
              </a:solidFill>
              <a:latin typeface="ＭＳ Ｐ明朝" panose="02020600040205080304" pitchFamily="18" charset="-128"/>
              <a:ea typeface="ＭＳ Ｐ明朝" panose="02020600040205080304" pitchFamily="18" charset="-128"/>
            </a:endParaRPr>
          </a:p>
          <a:p>
            <a:pPr defTabSz="957700"/>
            <a:r>
              <a:rPr lang="ja-JP" altLang="en-US" sz="700" i="1">
                <a:solidFill>
                  <a:srgbClr val="FF0000"/>
                </a:solidFill>
                <a:latin typeface="ＭＳ Ｐ明朝" panose="02020600040205080304" pitchFamily="18" charset="-128"/>
                <a:ea typeface="ＭＳ Ｐ明朝" panose="02020600040205080304" pitchFamily="18" charset="-128"/>
              </a:rPr>
              <a:t>神戸</a:t>
            </a:r>
            <a:r>
              <a:rPr lang="ja-JP" altLang="en-US" sz="700" i="1" dirty="0">
                <a:solidFill>
                  <a:srgbClr val="FF0000"/>
                </a:solidFill>
                <a:latin typeface="ＭＳ Ｐ明朝" panose="02020600040205080304" pitchFamily="18" charset="-128"/>
                <a:ea typeface="ＭＳ Ｐ明朝" panose="02020600040205080304" pitchFamily="18" charset="-128"/>
              </a:rPr>
              <a:t>空港</a:t>
            </a:r>
            <a:r>
              <a:rPr lang="ja-JP" altLang="en-US" sz="700" i="1">
                <a:solidFill>
                  <a:srgbClr val="FF0000"/>
                </a:solidFill>
                <a:latin typeface="ＭＳ Ｐ明朝" panose="02020600040205080304" pitchFamily="18" charset="-128"/>
                <a:ea typeface="ＭＳ Ｐ明朝" panose="02020600040205080304" pitchFamily="18" charset="-128"/>
              </a:rPr>
              <a:t>を含めた関西</a:t>
            </a:r>
            <a:r>
              <a:rPr lang="ja-JP" altLang="en-US" sz="700" i="1" dirty="0">
                <a:solidFill>
                  <a:srgbClr val="FF0000"/>
                </a:solidFill>
                <a:latin typeface="ＭＳ Ｐ明朝" panose="02020600040205080304" pitchFamily="18" charset="-128"/>
                <a:ea typeface="ＭＳ Ｐ明朝" panose="02020600040205080304" pitchFamily="18" charset="-128"/>
              </a:rPr>
              <a:t>３空港の一体運営</a:t>
            </a:r>
          </a:p>
        </p:txBody>
      </p:sp>
      <p:cxnSp>
        <p:nvCxnSpPr>
          <p:cNvPr id="56" name="直線コネクタ 55"/>
          <p:cNvCxnSpPr/>
          <p:nvPr/>
        </p:nvCxnSpPr>
        <p:spPr>
          <a:xfrm flipV="1">
            <a:off x="5605500" y="4163752"/>
            <a:ext cx="383651" cy="4468"/>
          </a:xfrm>
          <a:prstGeom prst="line">
            <a:avLst/>
          </a:prstGeom>
          <a:ln w="28575">
            <a:solidFill>
              <a:srgbClr val="0000CC"/>
            </a:solidFill>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932746" y="4245674"/>
            <a:ext cx="1056405" cy="33855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りんくう公園予定地開発事業者公募</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63" name="テキスト ボックス 62"/>
          <p:cNvSpPr txBox="1"/>
          <p:nvPr/>
        </p:nvSpPr>
        <p:spPr>
          <a:xfrm>
            <a:off x="5574784" y="3873280"/>
            <a:ext cx="962281"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事業者決定</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cxnSp>
        <p:nvCxnSpPr>
          <p:cNvPr id="65" name="直線コネクタ 64"/>
          <p:cNvCxnSpPr>
            <a:endCxn id="7" idx="3"/>
          </p:cNvCxnSpPr>
          <p:nvPr/>
        </p:nvCxnSpPr>
        <p:spPr>
          <a:xfrm>
            <a:off x="7254159" y="3349661"/>
            <a:ext cx="3682048" cy="1056"/>
          </a:xfrm>
          <a:prstGeom prst="line">
            <a:avLst/>
          </a:prstGeom>
          <a:ln w="28575" cmpd="sng">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387692" y="3353360"/>
            <a:ext cx="782969" cy="1094"/>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208380" y="3105040"/>
            <a:ext cx="962281"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建設</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69" name="テキスト ボックス 68"/>
          <p:cNvSpPr txBox="1"/>
          <p:nvPr/>
        </p:nvSpPr>
        <p:spPr>
          <a:xfrm>
            <a:off x="7256397" y="3110754"/>
            <a:ext cx="595035" cy="215444"/>
          </a:xfrm>
          <a:prstGeom prst="rect">
            <a:avLst/>
          </a:prstGeom>
          <a:noFill/>
        </p:spPr>
        <p:txBody>
          <a:bodyPr wrap="none" rtlCol="0">
            <a:spAutoFit/>
          </a:bodyPr>
          <a:lstStyle/>
          <a:p>
            <a:pPr algn="ctr" defTabSz="957700"/>
            <a:r>
              <a:rPr lang="ja-JP" altLang="en-US" sz="800" i="1" dirty="0">
                <a:solidFill>
                  <a:srgbClr val="FF0000"/>
                </a:solidFill>
                <a:latin typeface="ＭＳ Ｐ明朝" panose="02020600040205080304" pitchFamily="18" charset="-128"/>
                <a:ea typeface="ＭＳ Ｐ明朝" panose="02020600040205080304" pitchFamily="18" charset="-128"/>
              </a:rPr>
              <a:t>供用開始</a:t>
            </a:r>
            <a:endParaRPr lang="en-US" altLang="ja-JP" sz="800" i="1" dirty="0">
              <a:solidFill>
                <a:srgbClr val="FF0000"/>
              </a:solidFill>
              <a:latin typeface="ＭＳ Ｐ明朝" panose="02020600040205080304" pitchFamily="18" charset="-128"/>
              <a:ea typeface="ＭＳ Ｐ明朝" panose="02020600040205080304" pitchFamily="18" charset="-128"/>
            </a:endParaRPr>
          </a:p>
        </p:txBody>
      </p:sp>
      <p:sp>
        <p:nvSpPr>
          <p:cNvPr id="70" name="テキスト ボックス 69"/>
          <p:cNvSpPr txBox="1"/>
          <p:nvPr/>
        </p:nvSpPr>
        <p:spPr>
          <a:xfrm>
            <a:off x="4521603" y="3086101"/>
            <a:ext cx="962281" cy="215444"/>
          </a:xfrm>
          <a:prstGeom prst="rect">
            <a:avLst/>
          </a:prstGeom>
          <a:noFill/>
        </p:spPr>
        <p:txBody>
          <a:bodyPr wrap="square" rtlCol="0">
            <a:spAutoFit/>
          </a:bodyPr>
          <a:lstStyle/>
          <a:p>
            <a:pPr defTabSz="957700"/>
            <a:r>
              <a:rPr lang="ja-JP" altLang="en-US" sz="800" b="1" dirty="0">
                <a:solidFill>
                  <a:srgbClr val="0000CC"/>
                </a:solidFill>
                <a:latin typeface="ＭＳ Ｐ明朝" panose="02020600040205080304" pitchFamily="18" charset="-128"/>
                <a:ea typeface="ＭＳ Ｐ明朝" panose="02020600040205080304" pitchFamily="18" charset="-128"/>
              </a:rPr>
              <a:t>北側</a:t>
            </a:r>
            <a:endParaRPr lang="en-US" altLang="ja-JP" sz="800" b="1" dirty="0">
              <a:solidFill>
                <a:srgbClr val="0000CC"/>
              </a:solidFill>
              <a:latin typeface="ＭＳ Ｐ明朝" panose="02020600040205080304" pitchFamily="18" charset="-128"/>
              <a:ea typeface="ＭＳ Ｐ明朝" panose="02020600040205080304" pitchFamily="18" charset="-128"/>
            </a:endParaRPr>
          </a:p>
        </p:txBody>
      </p:sp>
      <p:sp>
        <p:nvSpPr>
          <p:cNvPr id="71" name="テキスト ボックス 70"/>
          <p:cNvSpPr txBox="1"/>
          <p:nvPr/>
        </p:nvSpPr>
        <p:spPr>
          <a:xfrm>
            <a:off x="4521604" y="3770899"/>
            <a:ext cx="962281" cy="215444"/>
          </a:xfrm>
          <a:prstGeom prst="rect">
            <a:avLst/>
          </a:prstGeom>
          <a:noFill/>
        </p:spPr>
        <p:txBody>
          <a:bodyPr wrap="square" rtlCol="0">
            <a:spAutoFit/>
          </a:bodyPr>
          <a:lstStyle/>
          <a:p>
            <a:pPr defTabSz="957700"/>
            <a:r>
              <a:rPr lang="ja-JP" altLang="en-US" sz="800" b="1" dirty="0">
                <a:solidFill>
                  <a:srgbClr val="0000CC"/>
                </a:solidFill>
                <a:latin typeface="ＭＳ Ｐ明朝" panose="02020600040205080304" pitchFamily="18" charset="-128"/>
                <a:ea typeface="ＭＳ Ｐ明朝" panose="02020600040205080304" pitchFamily="18" charset="-128"/>
              </a:rPr>
              <a:t>南側</a:t>
            </a:r>
            <a:endParaRPr lang="en-US" altLang="ja-JP" sz="800" b="1" dirty="0">
              <a:solidFill>
                <a:srgbClr val="0000CC"/>
              </a:solidFill>
              <a:latin typeface="ＭＳ Ｐ明朝" panose="02020600040205080304" pitchFamily="18" charset="-128"/>
              <a:ea typeface="ＭＳ Ｐ明朝" panose="02020600040205080304" pitchFamily="18" charset="-128"/>
            </a:endParaRPr>
          </a:p>
        </p:txBody>
      </p:sp>
      <p:sp>
        <p:nvSpPr>
          <p:cNvPr id="72" name="テキスト ボックス 71"/>
          <p:cNvSpPr txBox="1"/>
          <p:nvPr/>
        </p:nvSpPr>
        <p:spPr>
          <a:xfrm>
            <a:off x="4979807" y="3098299"/>
            <a:ext cx="962281"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市事業計画策定</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cxnSp>
        <p:nvCxnSpPr>
          <p:cNvPr id="75" name="直線コネクタ 74"/>
          <p:cNvCxnSpPr/>
          <p:nvPr/>
        </p:nvCxnSpPr>
        <p:spPr>
          <a:xfrm>
            <a:off x="5146720" y="3355548"/>
            <a:ext cx="942378"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09544" y="4956622"/>
            <a:ext cx="2946510" cy="133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3806511" y="4954033"/>
            <a:ext cx="1126234" cy="1"/>
          </a:xfrm>
          <a:prstGeom prst="line">
            <a:avLst/>
          </a:prstGeom>
          <a:ln w="28575">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3707778" y="4690198"/>
            <a:ext cx="1474190"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特区計画（第</a:t>
            </a:r>
            <a:r>
              <a:rPr lang="en-US" altLang="ja-JP" sz="800" i="1" dirty="0">
                <a:solidFill>
                  <a:srgbClr val="0000CC"/>
                </a:solidFill>
                <a:latin typeface="ＭＳ Ｐ明朝" panose="02020600040205080304" pitchFamily="18" charset="-128"/>
                <a:ea typeface="ＭＳ Ｐ明朝" panose="02020600040205080304" pitchFamily="18" charset="-128"/>
              </a:rPr>
              <a:t>1</a:t>
            </a:r>
            <a:r>
              <a:rPr lang="ja-JP" altLang="en-US" sz="800" i="1" dirty="0">
                <a:solidFill>
                  <a:srgbClr val="0000CC"/>
                </a:solidFill>
                <a:latin typeface="ＭＳ Ｐ明朝" panose="02020600040205080304" pitchFamily="18" charset="-128"/>
                <a:ea typeface="ＭＳ Ｐ明朝" panose="02020600040205080304" pitchFamily="18" charset="-128"/>
              </a:rPr>
              <a:t>期：</a:t>
            </a:r>
            <a:r>
              <a:rPr lang="en-US" altLang="ja-JP" sz="800" i="1" dirty="0">
                <a:solidFill>
                  <a:srgbClr val="0000CC"/>
                </a:solidFill>
                <a:latin typeface="ＭＳ Ｐ明朝" panose="02020600040205080304" pitchFamily="18" charset="-128"/>
                <a:ea typeface="ＭＳ Ｐ明朝" panose="02020600040205080304" pitchFamily="18" charset="-128"/>
              </a:rPr>
              <a:t>H23</a:t>
            </a:r>
            <a:r>
              <a:rPr lang="ja-JP" altLang="en-US" sz="800" i="1" dirty="0">
                <a:solidFill>
                  <a:srgbClr val="0000CC"/>
                </a:solidFill>
                <a:latin typeface="ＭＳ Ｐ明朝" panose="02020600040205080304" pitchFamily="18" charset="-128"/>
                <a:ea typeface="ＭＳ Ｐ明朝" panose="02020600040205080304" pitchFamily="18" charset="-128"/>
              </a:rPr>
              <a:t>～２７）</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79" name="テキスト ボックス 78"/>
          <p:cNvSpPr txBox="1"/>
          <p:nvPr/>
        </p:nvSpPr>
        <p:spPr>
          <a:xfrm>
            <a:off x="5656191" y="4702652"/>
            <a:ext cx="1607254"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特区計画（第</a:t>
            </a:r>
            <a:r>
              <a:rPr lang="en-US" altLang="ja-JP" sz="800" i="1" dirty="0">
                <a:solidFill>
                  <a:srgbClr val="0000CC"/>
                </a:solidFill>
                <a:latin typeface="ＭＳ Ｐ明朝" panose="02020600040205080304" pitchFamily="18" charset="-128"/>
                <a:ea typeface="ＭＳ Ｐ明朝" panose="02020600040205080304" pitchFamily="18" charset="-128"/>
              </a:rPr>
              <a:t>2</a:t>
            </a:r>
            <a:r>
              <a:rPr lang="ja-JP" altLang="en-US" sz="800" i="1" dirty="0">
                <a:solidFill>
                  <a:srgbClr val="0000CC"/>
                </a:solidFill>
                <a:latin typeface="ＭＳ Ｐ明朝" panose="02020600040205080304" pitchFamily="18" charset="-128"/>
                <a:ea typeface="ＭＳ Ｐ明朝" panose="02020600040205080304" pitchFamily="18" charset="-128"/>
              </a:rPr>
              <a:t>期：</a:t>
            </a:r>
            <a:r>
              <a:rPr lang="en-US" altLang="ja-JP" sz="800" i="1" dirty="0">
                <a:solidFill>
                  <a:srgbClr val="0000CC"/>
                </a:solidFill>
                <a:latin typeface="ＭＳ Ｐ明朝" panose="02020600040205080304" pitchFamily="18" charset="-128"/>
                <a:ea typeface="ＭＳ Ｐ明朝" panose="02020600040205080304" pitchFamily="18" charset="-128"/>
              </a:rPr>
              <a:t>H28</a:t>
            </a:r>
            <a:r>
              <a:rPr lang="ja-JP" altLang="en-US" sz="800" i="1" dirty="0">
                <a:solidFill>
                  <a:srgbClr val="0000CC"/>
                </a:solidFill>
                <a:latin typeface="ＭＳ Ｐ明朝" panose="02020600040205080304" pitchFamily="18" charset="-128"/>
                <a:ea typeface="ＭＳ Ｐ明朝" panose="02020600040205080304" pitchFamily="18" charset="-128"/>
              </a:rPr>
              <a:t>～３２）</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81" name="テキスト ボックス 80"/>
          <p:cNvSpPr txBox="1"/>
          <p:nvPr/>
        </p:nvSpPr>
        <p:spPr>
          <a:xfrm>
            <a:off x="5153822" y="5045827"/>
            <a:ext cx="1607254" cy="21544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拠点施設開業（民間）</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84" name="円/楕円 83"/>
          <p:cNvSpPr/>
          <p:nvPr/>
        </p:nvSpPr>
        <p:spPr>
          <a:xfrm>
            <a:off x="5243535" y="4885952"/>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0"/>
            <a:endParaRPr lang="ja-JP" altLang="en-US" sz="1200" dirty="0">
              <a:solidFill>
                <a:prstClr val="white"/>
              </a:solidFill>
              <a:latin typeface="Calibri"/>
              <a:ea typeface="ＭＳ Ｐゴシック" panose="020B0600070205080204" pitchFamily="50" charset="-128"/>
            </a:endParaRPr>
          </a:p>
        </p:txBody>
      </p:sp>
      <p:sp>
        <p:nvSpPr>
          <p:cNvPr id="85" name="円/楕円 84"/>
          <p:cNvSpPr/>
          <p:nvPr/>
        </p:nvSpPr>
        <p:spPr>
          <a:xfrm>
            <a:off x="5527158" y="4092149"/>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700"/>
            <a:endParaRPr lang="ja-JP" altLang="en-US" sz="1200" dirty="0">
              <a:solidFill>
                <a:prstClr val="white"/>
              </a:solidFill>
              <a:latin typeface="Calibri"/>
              <a:ea typeface="ＭＳ Ｐゴシック" panose="020B0600070205080204" pitchFamily="50" charset="-128"/>
            </a:endParaRPr>
          </a:p>
        </p:txBody>
      </p:sp>
      <p:sp>
        <p:nvSpPr>
          <p:cNvPr id="87" name="テキスト ボックス 86"/>
          <p:cNvSpPr txBox="1"/>
          <p:nvPr/>
        </p:nvSpPr>
        <p:spPr>
          <a:xfrm>
            <a:off x="4987531" y="3393603"/>
            <a:ext cx="1251344" cy="338554"/>
          </a:xfrm>
          <a:prstGeom prst="rect">
            <a:avLst/>
          </a:prstGeom>
          <a:noFill/>
        </p:spPr>
        <p:txBody>
          <a:bodyPr wrap="square" rtlCol="0">
            <a:spAutoFit/>
          </a:bodyPr>
          <a:lstStyle/>
          <a:p>
            <a:pPr defTabSz="957700"/>
            <a:r>
              <a:rPr lang="ja-JP" altLang="en-US" sz="800" i="1" dirty="0">
                <a:solidFill>
                  <a:srgbClr val="0000CC"/>
                </a:solidFill>
                <a:latin typeface="ＭＳ Ｐ明朝" panose="02020600040205080304" pitchFamily="18" charset="-128"/>
                <a:ea typeface="ＭＳ Ｐ明朝" panose="02020600040205080304" pitchFamily="18" charset="-128"/>
              </a:rPr>
              <a:t>「スケートリンクを核としたまちづくり」</a:t>
            </a:r>
            <a:endParaRPr lang="en-US" altLang="ja-JP" sz="800" i="1" dirty="0">
              <a:solidFill>
                <a:srgbClr val="0000CC"/>
              </a:solidFill>
              <a:latin typeface="ＭＳ Ｐ明朝" panose="02020600040205080304" pitchFamily="18" charset="-128"/>
              <a:ea typeface="ＭＳ Ｐ明朝" panose="02020600040205080304" pitchFamily="18" charset="-128"/>
            </a:endParaRPr>
          </a:p>
        </p:txBody>
      </p:sp>
      <p:sp>
        <p:nvSpPr>
          <p:cNvPr id="48" name="テキスト ボックス 47"/>
          <p:cNvSpPr txBox="1"/>
          <p:nvPr/>
        </p:nvSpPr>
        <p:spPr>
          <a:xfrm>
            <a:off x="6238877" y="4236149"/>
            <a:ext cx="2282111" cy="215444"/>
          </a:xfrm>
          <a:prstGeom prst="rect">
            <a:avLst/>
          </a:prstGeom>
          <a:noFill/>
        </p:spPr>
        <p:txBody>
          <a:bodyPr wrap="square" rtlCol="0">
            <a:spAutoFit/>
          </a:bodyPr>
          <a:lstStyle/>
          <a:p>
            <a:pPr defTabSz="957700"/>
            <a:r>
              <a:rPr lang="ja-JP" altLang="en-US" sz="800" i="1" dirty="0">
                <a:solidFill>
                  <a:srgbClr val="FF0000"/>
                </a:solidFill>
                <a:latin typeface="ＭＳ Ｐ明朝" panose="02020600040205080304" pitchFamily="18" charset="-128"/>
                <a:ea typeface="ＭＳ Ｐ明朝" panose="02020600040205080304" pitchFamily="18" charset="-128"/>
              </a:rPr>
              <a:t>工事着工、開業に向けて事業者と調整中</a:t>
            </a:r>
            <a:endParaRPr lang="en-US" altLang="ja-JP" sz="800" i="1" dirty="0">
              <a:solidFill>
                <a:srgbClr val="FF0000"/>
              </a:solidFill>
              <a:latin typeface="ＭＳ Ｐ明朝" panose="02020600040205080304" pitchFamily="18" charset="-128"/>
              <a:ea typeface="ＭＳ Ｐ明朝" panose="02020600040205080304" pitchFamily="18" charset="-128"/>
            </a:endParaRPr>
          </a:p>
        </p:txBody>
      </p:sp>
      <p:cxnSp>
        <p:nvCxnSpPr>
          <p:cNvPr id="49" name="直線コネクタ 48"/>
          <p:cNvCxnSpPr/>
          <p:nvPr/>
        </p:nvCxnSpPr>
        <p:spPr>
          <a:xfrm>
            <a:off x="6110238" y="4154692"/>
            <a:ext cx="4821501" cy="7871"/>
          </a:xfrm>
          <a:prstGeom prst="line">
            <a:avLst/>
          </a:prstGeom>
          <a:ln w="28575">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68</a:t>
            </a:fld>
            <a:endParaRPr lang="ja-JP" altLang="en-US"/>
          </a:p>
        </p:txBody>
      </p:sp>
    </p:spTree>
    <p:extLst>
      <p:ext uri="{BB962C8B-B14F-4D97-AF65-F5344CB8AC3E}">
        <p14:creationId xmlns:p14="http://schemas.microsoft.com/office/powerpoint/2010/main" val="3428121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271464" y="1719404"/>
            <a:ext cx="2376264" cy="49353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38" name="正方形/長方形 37"/>
          <p:cNvSpPr/>
          <p:nvPr/>
        </p:nvSpPr>
        <p:spPr>
          <a:xfrm>
            <a:off x="1271464" y="1703759"/>
            <a:ext cx="1755000" cy="37181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4367807" y="1687191"/>
            <a:ext cx="7685647" cy="4929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4367808" y="170020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右矢印 17"/>
          <p:cNvSpPr/>
          <p:nvPr/>
        </p:nvSpPr>
        <p:spPr>
          <a:xfrm>
            <a:off x="3836206" y="3863066"/>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角丸四角形 96"/>
          <p:cNvSpPr/>
          <p:nvPr/>
        </p:nvSpPr>
        <p:spPr>
          <a:xfrm>
            <a:off x="1270363" y="429494"/>
            <a:ext cx="9584166" cy="1226409"/>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・緑と文化･スポーツを通じて人類の創造力の源泉である生命力と感性が磨かれる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公園</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目指すべき公園像</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①</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人と自然の調和　②世界への文化と美の発信　③人々の交流と創造　④持続的な魅力の</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創造</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万博記念公園の活性化に向けた将来</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ビジョンより</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1278801" y="2085887"/>
            <a:ext cx="2392676"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1970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年万博の広大な跡地を、緑に包まれた文化公園として整備。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○その整備や管理運営は、日本万国博覧会記念協会やそれを引き継いだ日本万国博覧会記念機構によって進められてきており</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からは大阪府に移管。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○大阪府では、その役割を担うにあたり、外部有識者で構成する大阪府日本万国博覧会記念公園運営審議会より、「万博記念公園の活性化に向けた将来ビジョンについて」と題した答申を得た。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答申の内容を踏まえ、緑や景観、文化・スポーツ資源等、長年にわたって守られ、育まれてきた公園の魅力を大切にしながら、新たな魅力を創造し、さらに活性化することが必要。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descr="万博記念公園の活性化に向けた将来ビジョン.pdf - Adobe Reader"/>
          <p:cNvPicPr>
            <a:picLocks noChangeAspect="1"/>
          </p:cNvPicPr>
          <p:nvPr/>
        </p:nvPicPr>
        <p:blipFill rotWithShape="1">
          <a:blip r:embed="rId4" cstate="print">
            <a:extLst>
              <a:ext uri="{28A0092B-C50C-407E-A947-70E740481C1C}">
                <a14:useLocalDpi xmlns:a14="http://schemas.microsoft.com/office/drawing/2010/main" val="0"/>
              </a:ext>
            </a:extLst>
          </a:blip>
          <a:srcRect l="4012" t="24505" r="2761" b="5163"/>
          <a:stretch/>
        </p:blipFill>
        <p:spPr>
          <a:xfrm>
            <a:off x="5303912" y="2936554"/>
            <a:ext cx="5327762" cy="1775641"/>
          </a:xfrm>
          <a:prstGeom prst="rect">
            <a:avLst/>
          </a:prstGeom>
        </p:spPr>
      </p:pic>
      <p:sp>
        <p:nvSpPr>
          <p:cNvPr id="35" name="正方形/長方形 34"/>
          <p:cNvSpPr/>
          <p:nvPr/>
        </p:nvSpPr>
        <p:spPr>
          <a:xfrm>
            <a:off x="4489202" y="2017554"/>
            <a:ext cx="74454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○大阪府では、審議会の答申を経て、</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年に「日本万博博覧会記念公園の活性化に向けた将来ビジョン」を策定。</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 name="正方形/長方形 35"/>
          <p:cNvSpPr/>
          <p:nvPr/>
        </p:nvSpPr>
        <p:spPr>
          <a:xfrm>
            <a:off x="4672801" y="2674944"/>
            <a:ext cx="7445499" cy="523220"/>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■目指すべき公園像　　</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出典</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：大阪府「万博記念公園の活性化に向けた将来ビジョン」</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4672801" y="4753082"/>
            <a:ext cx="4268000" cy="1600438"/>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主な取組み</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・太陽の塔を内部公開</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基本方針</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EXPOCITY(2015</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年開業</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や市立吹田サッカー</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スタジアム</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(2016</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年開設</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と連携した</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キャンペーンを実施</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基本方針</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等</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■運営体制　指定管理者制度を導入</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p:txBody>
      </p:sp>
      <p:grpSp>
        <p:nvGrpSpPr>
          <p:cNvPr id="78" name="グループ化 77"/>
          <p:cNvGrpSpPr/>
          <p:nvPr/>
        </p:nvGrpSpPr>
        <p:grpSpPr>
          <a:xfrm>
            <a:off x="9033344" y="5026605"/>
            <a:ext cx="2981940" cy="1590094"/>
            <a:chOff x="8244860" y="2172272"/>
            <a:chExt cx="3401550" cy="2145033"/>
          </a:xfrm>
        </p:grpSpPr>
        <p:grpSp>
          <p:nvGrpSpPr>
            <p:cNvPr id="79" name="グループ化 7"/>
            <p:cNvGrpSpPr>
              <a:grpSpLocks/>
            </p:cNvGrpSpPr>
            <p:nvPr/>
          </p:nvGrpSpPr>
          <p:grpSpPr bwMode="auto">
            <a:xfrm>
              <a:off x="8244860" y="2172272"/>
              <a:ext cx="3206555" cy="2145033"/>
              <a:chOff x="5321303" y="4185700"/>
              <a:chExt cx="4892040" cy="4811093"/>
            </a:xfrm>
          </p:grpSpPr>
          <p:graphicFrame>
            <p:nvGraphicFramePr>
              <p:cNvPr id="83" name="グラフ 8"/>
              <p:cNvGraphicFramePr>
                <a:graphicFrameLocks/>
              </p:cNvGraphicFramePr>
              <p:nvPr>
                <p:extLst/>
              </p:nvPr>
            </p:nvGraphicFramePr>
            <p:xfrm>
              <a:off x="5321303" y="4185700"/>
              <a:ext cx="4892040" cy="4811093"/>
            </p:xfrm>
            <a:graphic>
              <a:graphicData uri="http://schemas.openxmlformats.org/presentationml/2006/ole">
                <mc:AlternateContent xmlns:mc="http://schemas.openxmlformats.org/markup-compatibility/2006">
                  <mc:Choice xmlns:v="urn:schemas-microsoft-com:vml" Requires="v">
                    <p:oleObj spid="_x0000_s3102" name="ワークシート" r:id="rId5" imgW="4791243" imgH="3000451" progId="Excel.Sheet.8">
                      <p:embed/>
                    </p:oleObj>
                  </mc:Choice>
                  <mc:Fallback>
                    <p:oleObj name="ワークシート" r:id="rId5" imgW="4791243" imgH="3000451" progId="Excel.Sheet.8">
                      <p:embed/>
                      <p:pic>
                        <p:nvPicPr>
                          <p:cNvPr id="83" name="グラフ 8"/>
                          <p:cNvPicPr>
                            <a:picLocks noChangeArrowheads="1"/>
                          </p:cNvPicPr>
                          <p:nvPr/>
                        </p:nvPicPr>
                        <p:blipFill>
                          <a:blip r:embed="rId6"/>
                          <a:srcRect/>
                          <a:stretch>
                            <a:fillRect/>
                          </a:stretch>
                        </p:blipFill>
                        <p:spPr bwMode="auto">
                          <a:xfrm>
                            <a:off x="5321303" y="4185700"/>
                            <a:ext cx="4892040" cy="4811093"/>
                          </a:xfrm>
                          <a:prstGeom prst="rect">
                            <a:avLst/>
                          </a:prstGeom>
                          <a:noFill/>
                          <a:ln>
                            <a:noFill/>
                          </a:ln>
                          <a:extLst/>
                        </p:spPr>
                      </p:pic>
                    </p:oleObj>
                  </mc:Fallback>
                </mc:AlternateContent>
              </a:graphicData>
            </a:graphic>
          </p:graphicFrame>
          <p:grpSp>
            <p:nvGrpSpPr>
              <p:cNvPr id="84" name="グループ化 9"/>
              <p:cNvGrpSpPr>
                <a:grpSpLocks/>
              </p:cNvGrpSpPr>
              <p:nvPr/>
            </p:nvGrpSpPr>
            <p:grpSpPr bwMode="auto">
              <a:xfrm>
                <a:off x="6328672" y="5365120"/>
                <a:ext cx="2297881" cy="1513707"/>
                <a:chOff x="6328672" y="5365120"/>
                <a:chExt cx="2297881" cy="1513707"/>
              </a:xfrm>
            </p:grpSpPr>
            <p:sp>
              <p:nvSpPr>
                <p:cNvPr id="85" name="テキスト ボックス 10"/>
                <p:cNvSpPr txBox="1">
                  <a:spLocks noChangeArrowheads="1"/>
                </p:cNvSpPr>
                <p:nvPr/>
              </p:nvSpPr>
              <p:spPr bwMode="auto">
                <a:xfrm>
                  <a:off x="7671532" y="5365120"/>
                  <a:ext cx="955021" cy="4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Arial" charset="0"/>
                      <a:ea typeface="ＭＳ Ｐゴシック" charset="-128"/>
                      <a:cs typeface="+mn-cs"/>
                    </a:rPr>
                    <a:t>213</a:t>
                  </a:r>
                  <a:r>
                    <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rPr>
                    <a:t>万人</a:t>
                  </a:r>
                </a:p>
              </p:txBody>
            </p:sp>
            <p:sp>
              <p:nvSpPr>
                <p:cNvPr id="86" name="テキスト ボックス 13"/>
                <p:cNvSpPr txBox="1">
                  <a:spLocks noChangeArrowheads="1"/>
                </p:cNvSpPr>
                <p:nvPr/>
              </p:nvSpPr>
              <p:spPr bwMode="auto">
                <a:xfrm>
                  <a:off x="6328672" y="6464640"/>
                  <a:ext cx="1052749" cy="4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Arial" charset="0"/>
                      <a:ea typeface="ＭＳ Ｐゴシック" charset="-128"/>
                      <a:cs typeface="+mn-cs"/>
                    </a:rPr>
                    <a:t>183</a:t>
                  </a:r>
                  <a:r>
                    <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rPr>
                    <a:t>万人</a:t>
                  </a:r>
                </a:p>
              </p:txBody>
            </p:sp>
            <p:sp>
              <p:nvSpPr>
                <p:cNvPr id="87" name="テキスト ボックス 14"/>
                <p:cNvSpPr txBox="1">
                  <a:spLocks noChangeArrowheads="1"/>
                </p:cNvSpPr>
                <p:nvPr/>
              </p:nvSpPr>
              <p:spPr bwMode="auto">
                <a:xfrm>
                  <a:off x="7073215" y="5980769"/>
                  <a:ext cx="922743" cy="4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Arial" charset="0"/>
                      <a:ea typeface="ＭＳ Ｐゴシック" charset="-128"/>
                      <a:cs typeface="+mn-cs"/>
                    </a:rPr>
                    <a:t>194</a:t>
                  </a:r>
                  <a:r>
                    <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rPr>
                    <a:t>万人</a:t>
                  </a:r>
                </a:p>
              </p:txBody>
            </p:sp>
          </p:grpSp>
        </p:grpSp>
        <p:sp>
          <p:nvSpPr>
            <p:cNvPr id="80" name="テキスト ボックス 10"/>
            <p:cNvSpPr txBox="1">
              <a:spLocks noChangeArrowheads="1"/>
            </p:cNvSpPr>
            <p:nvPr/>
          </p:nvSpPr>
          <p:spPr bwMode="auto">
            <a:xfrm>
              <a:off x="10854529" y="2309655"/>
              <a:ext cx="791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225</a:t>
              </a:r>
              <a:r>
                <a:rPr kumimoji="1" lang="ja-JP" altLang="en-US"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万人</a:t>
              </a:r>
              <a:endPar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81" name="テキスト ボックス 13"/>
            <p:cNvSpPr txBox="1">
              <a:spLocks noChangeArrowheads="1"/>
            </p:cNvSpPr>
            <p:nvPr/>
          </p:nvSpPr>
          <p:spPr bwMode="auto">
            <a:xfrm>
              <a:off x="8640567" y="3621956"/>
              <a:ext cx="690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182</a:t>
              </a:r>
              <a:r>
                <a:rPr kumimoji="1" lang="ja-JP" altLang="en-US"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万人</a:t>
              </a:r>
              <a:endPar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82" name="テキスト ボックス 10"/>
            <p:cNvSpPr txBox="1">
              <a:spLocks noChangeArrowheads="1"/>
            </p:cNvSpPr>
            <p:nvPr/>
          </p:nvSpPr>
          <p:spPr bwMode="auto">
            <a:xfrm>
              <a:off x="10368976" y="2505327"/>
              <a:ext cx="791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220</a:t>
              </a:r>
              <a:r>
                <a:rPr kumimoji="1" lang="ja-JP" altLang="en-US" sz="6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万人</a:t>
              </a:r>
              <a:endParaRPr kumimoji="1" lang="ja-JP" altLang="en-US" sz="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pSp>
      <p:sp>
        <p:nvSpPr>
          <p:cNvPr id="88" name="正方形/長方形 87"/>
          <p:cNvSpPr/>
          <p:nvPr/>
        </p:nvSpPr>
        <p:spPr>
          <a:xfrm>
            <a:off x="8915401" y="4730964"/>
            <a:ext cx="2870199" cy="307777"/>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■来園者人数は順調に増加</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86</a:t>
            </a:fld>
            <a:endParaRPr lang="ja-JP" altLang="en-US"/>
          </a:p>
        </p:txBody>
      </p:sp>
    </p:spTree>
    <p:extLst>
      <p:ext uri="{BB962C8B-B14F-4D97-AF65-F5344CB8AC3E}">
        <p14:creationId xmlns:p14="http://schemas.microsoft.com/office/powerpoint/2010/main" val="32174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rot="5400000">
            <a:off x="6225055" y="1402093"/>
            <a:ext cx="5170719" cy="5468049"/>
          </a:xfrm>
          <a:prstGeom prst="wedgeRectCallout">
            <a:avLst>
              <a:gd name="adj1" fmla="val -14784"/>
              <a:gd name="adj2" fmla="val 5367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＜最近の動き＞</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ガンバ大阪ホームスタジアム</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が多く</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の観客を動員</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EXPOCITY</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がオープン</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開業１年間の来場者数</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約</a:t>
            </a:r>
            <a:r>
              <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2,400</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全高</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123m</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と日本一の高さを</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誇る</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観覧車</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年にオープン。</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太陽の塔の内部</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公開スタート</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モノレール乗降客数は、ガンバやエキスポシティの影響もあり、</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年度から飛躍的に増加。</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8" name="テキスト ボックス 7"/>
          <p:cNvSpPr txBox="1"/>
          <p:nvPr/>
        </p:nvSpPr>
        <p:spPr>
          <a:xfrm>
            <a:off x="1271464" y="452290"/>
            <a:ext cx="9649072" cy="1015663"/>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＜最近の動き＞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ガンバ大阪</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ﾎｰﾑｽﾀｼﾞｱﾑ（市立吹田ｻｯｶｰｽﾀｼﾞｱﾑ）完成</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月杮落とし</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エキスポランド跡地に民間大型複合施設</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EXPOCITY</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がオープン</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府</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において将来ビジョンを策定</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2018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太陽の塔」の耐震改修及び内部展示「生命の樹」「地底の太陽」を再生し、 塔内部の一般公開</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開始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万博記念公園の活性化に向けた動きが着々と進展</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040392"/>
            <a:ext cx="956520" cy="132990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024" y="2059227"/>
            <a:ext cx="894566" cy="1314720"/>
          </a:xfrm>
          <a:prstGeom prst="rect">
            <a:avLst/>
          </a:prstGeom>
        </p:spPr>
      </p:pic>
      <p:grpSp>
        <p:nvGrpSpPr>
          <p:cNvPr id="59" name="グループ化 58"/>
          <p:cNvGrpSpPr/>
          <p:nvPr/>
        </p:nvGrpSpPr>
        <p:grpSpPr>
          <a:xfrm>
            <a:off x="6123559" y="4195736"/>
            <a:ext cx="5041900" cy="2385173"/>
            <a:chOff x="1422400" y="422305"/>
            <a:chExt cx="6083300" cy="2219297"/>
          </a:xfrm>
        </p:grpSpPr>
        <p:graphicFrame>
          <p:nvGraphicFramePr>
            <p:cNvPr id="60" name="グラフ 59"/>
            <p:cNvGraphicFramePr/>
            <p:nvPr>
              <p:extLst/>
            </p:nvPr>
          </p:nvGraphicFramePr>
          <p:xfrm>
            <a:off x="1422400" y="526436"/>
            <a:ext cx="6083300" cy="2115166"/>
          </p:xfrm>
          <a:graphic>
            <a:graphicData uri="http://schemas.openxmlformats.org/drawingml/2006/chart">
              <c:chart xmlns:c="http://schemas.openxmlformats.org/drawingml/2006/chart" xmlns:r="http://schemas.openxmlformats.org/officeDocument/2006/relationships" r:id="rId5"/>
            </a:graphicData>
          </a:graphic>
        </p:graphicFrame>
        <p:sp>
          <p:nvSpPr>
            <p:cNvPr id="61" name="テキスト ボックス 60"/>
            <p:cNvSpPr txBox="1"/>
            <p:nvPr/>
          </p:nvSpPr>
          <p:spPr>
            <a:xfrm>
              <a:off x="1862138" y="422305"/>
              <a:ext cx="814152" cy="4385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人／日</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62" name="テキスト ボックス 61"/>
          <p:cNvSpPr txBox="1"/>
          <p:nvPr/>
        </p:nvSpPr>
        <p:spPr>
          <a:xfrm>
            <a:off x="7252867" y="4876609"/>
            <a:ext cx="2325091" cy="46166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EXPOCITY</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開業</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市立吹田サッカースタジアム完成</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下矢印 62"/>
          <p:cNvSpPr/>
          <p:nvPr/>
        </p:nvSpPr>
        <p:spPr>
          <a:xfrm rot="12633070">
            <a:off x="9515968" y="4848158"/>
            <a:ext cx="444500" cy="711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3" name="グループ化 2"/>
          <p:cNvGrpSpPr/>
          <p:nvPr/>
        </p:nvGrpSpPr>
        <p:grpSpPr>
          <a:xfrm>
            <a:off x="766924" y="2257147"/>
            <a:ext cx="5100699" cy="3674450"/>
            <a:chOff x="1271464" y="2862122"/>
            <a:chExt cx="5457799" cy="3674450"/>
          </a:xfrm>
        </p:grpSpPr>
        <p:grpSp>
          <p:nvGrpSpPr>
            <p:cNvPr id="11" name="グループ化 10"/>
            <p:cNvGrpSpPr/>
            <p:nvPr/>
          </p:nvGrpSpPr>
          <p:grpSpPr>
            <a:xfrm>
              <a:off x="1271464" y="2862122"/>
              <a:ext cx="5457799" cy="3674450"/>
              <a:chOff x="1521528" y="874713"/>
              <a:chExt cx="7442383" cy="5548155"/>
            </a:xfrm>
          </p:grpSpPr>
          <p:grpSp>
            <p:nvGrpSpPr>
              <p:cNvPr id="12" name="グループ化 5"/>
              <p:cNvGrpSpPr>
                <a:grpSpLocks/>
              </p:cNvGrpSpPr>
              <p:nvPr/>
            </p:nvGrpSpPr>
            <p:grpSpPr bwMode="auto">
              <a:xfrm>
                <a:off x="1521528" y="874713"/>
                <a:ext cx="7442383" cy="5548155"/>
                <a:chOff x="0" y="-25246"/>
                <a:chExt cx="9243878" cy="7439841"/>
              </a:xfrm>
            </p:grpSpPr>
            <p:pic>
              <p:nvPicPr>
                <p:cNvPr id="2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22" name="グループ化 8"/>
                <p:cNvGrpSpPr>
                  <a:grpSpLocks/>
                </p:cNvGrpSpPr>
                <p:nvPr/>
              </p:nvGrpSpPr>
              <p:grpSpPr bwMode="auto">
                <a:xfrm>
                  <a:off x="21458" y="270188"/>
                  <a:ext cx="8226356" cy="6845839"/>
                  <a:chOff x="21458" y="270188"/>
                  <a:chExt cx="8226356" cy="6845839"/>
                </a:xfrm>
              </p:grpSpPr>
              <p:sp>
                <p:nvSpPr>
                  <p:cNvPr id="23" name="テキスト ボックス 9"/>
                  <p:cNvSpPr txBox="1">
                    <a:spLocks noChangeArrowheads="1"/>
                  </p:cNvSpPr>
                  <p:nvPr/>
                </p:nvSpPr>
                <p:spPr bwMode="auto">
                  <a:xfrm>
                    <a:off x="6651892" y="2215550"/>
                    <a:ext cx="1595922"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万博記念競技場</a:t>
                    </a:r>
                  </a:p>
                </p:txBody>
              </p:sp>
              <p:sp>
                <p:nvSpPr>
                  <p:cNvPr id="24" name="テキスト ボックス 10"/>
                  <p:cNvSpPr txBox="1">
                    <a:spLocks noChangeArrowheads="1"/>
                  </p:cNvSpPr>
                  <p:nvPr/>
                </p:nvSpPr>
                <p:spPr bwMode="auto">
                  <a:xfrm>
                    <a:off x="6358985" y="1472066"/>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運動場</a:t>
                    </a:r>
                  </a:p>
                </p:txBody>
              </p:sp>
              <p:sp>
                <p:nvSpPr>
                  <p:cNvPr id="25" name="テキスト ボックス 11"/>
                  <p:cNvSpPr txBox="1">
                    <a:spLocks noChangeArrowheads="1"/>
                  </p:cNvSpPr>
                  <p:nvPr/>
                </p:nvSpPr>
                <p:spPr bwMode="auto">
                  <a:xfrm>
                    <a:off x="6259989" y="1078667"/>
                    <a:ext cx="11775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少年野球場</a:t>
                    </a:r>
                  </a:p>
                </p:txBody>
              </p:sp>
              <p:sp>
                <p:nvSpPr>
                  <p:cNvPr id="26" name="テキスト ボックス 12"/>
                  <p:cNvSpPr txBox="1">
                    <a:spLocks noChangeArrowheads="1"/>
                  </p:cNvSpPr>
                  <p:nvPr/>
                </p:nvSpPr>
                <p:spPr bwMode="auto">
                  <a:xfrm>
                    <a:off x="5159749" y="535390"/>
                    <a:ext cx="11775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少年球技場</a:t>
                    </a:r>
                  </a:p>
                </p:txBody>
              </p:sp>
              <p:sp>
                <p:nvSpPr>
                  <p:cNvPr id="27" name="テキスト ボックス 13"/>
                  <p:cNvSpPr txBox="1">
                    <a:spLocks noChangeArrowheads="1"/>
                  </p:cNvSpPr>
                  <p:nvPr/>
                </p:nvSpPr>
                <p:spPr bwMode="auto">
                  <a:xfrm>
                    <a:off x="6005734" y="3655799"/>
                    <a:ext cx="968423"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小運動場</a:t>
                    </a:r>
                  </a:p>
                </p:txBody>
              </p:sp>
              <p:sp>
                <p:nvSpPr>
                  <p:cNvPr id="28" name="テキスト ボックス 14"/>
                  <p:cNvSpPr txBox="1">
                    <a:spLocks noChangeArrowheads="1"/>
                  </p:cNvSpPr>
                  <p:nvPr/>
                </p:nvSpPr>
                <p:spPr bwMode="auto">
                  <a:xfrm>
                    <a:off x="6358985" y="4236657"/>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野球場</a:t>
                    </a:r>
                  </a:p>
                </p:txBody>
              </p:sp>
              <p:sp>
                <p:nvSpPr>
                  <p:cNvPr id="29" name="テキスト ボックス 15"/>
                  <p:cNvSpPr txBox="1">
                    <a:spLocks noChangeArrowheads="1"/>
                  </p:cNvSpPr>
                  <p:nvPr/>
                </p:nvSpPr>
                <p:spPr bwMode="auto">
                  <a:xfrm>
                    <a:off x="5937636" y="5996268"/>
                    <a:ext cx="1595922"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ガンバ大阪</a:t>
                    </a:r>
                    <a:endParaRPr kumimoji="1" lang="en-US" altLang="ja-JP"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サッカー練習場</a:t>
                    </a:r>
                  </a:p>
                </p:txBody>
              </p:sp>
              <p:sp>
                <p:nvSpPr>
                  <p:cNvPr id="30" name="フリーフォーム 29"/>
                  <p:cNvSpPr>
                    <a:spLocks noChangeAspect="1"/>
                  </p:cNvSpPr>
                  <p:nvPr/>
                </p:nvSpPr>
                <p:spPr>
                  <a:xfrm>
                    <a:off x="5734357" y="5147991"/>
                    <a:ext cx="751386" cy="849976"/>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1" name="テキスト ボックス 17"/>
                  <p:cNvSpPr txBox="1">
                    <a:spLocks noChangeArrowheads="1"/>
                  </p:cNvSpPr>
                  <p:nvPr/>
                </p:nvSpPr>
                <p:spPr bwMode="auto">
                  <a:xfrm>
                    <a:off x="4486786" y="5357338"/>
                    <a:ext cx="3269249" cy="708059"/>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Panasonic Stadium Suita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（市立吹田サッカースタジアム）</a:t>
                    </a:r>
                  </a:p>
                </p:txBody>
              </p:sp>
              <p:sp>
                <p:nvSpPr>
                  <p:cNvPr id="32" name="テキスト ボックス 18"/>
                  <p:cNvSpPr txBox="1">
                    <a:spLocks noChangeArrowheads="1"/>
                  </p:cNvSpPr>
                  <p:nvPr/>
                </p:nvSpPr>
                <p:spPr bwMode="auto">
                  <a:xfrm>
                    <a:off x="6155405" y="6688394"/>
                    <a:ext cx="1386754"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スポーツ広場</a:t>
                    </a:r>
                  </a:p>
                </p:txBody>
              </p:sp>
              <p:sp>
                <p:nvSpPr>
                  <p:cNvPr id="33" name="フリーフォーム 32"/>
                  <p:cNvSpPr/>
                  <p:nvPr/>
                </p:nvSpPr>
                <p:spPr>
                  <a:xfrm>
                    <a:off x="4587119" y="3951501"/>
                    <a:ext cx="1623726" cy="1530773"/>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テキスト ボックス 20"/>
                  <p:cNvSpPr txBox="1">
                    <a:spLocks noChangeArrowheads="1"/>
                  </p:cNvSpPr>
                  <p:nvPr/>
                </p:nvSpPr>
                <p:spPr bwMode="auto">
                  <a:xfrm>
                    <a:off x="5181254" y="4634014"/>
                    <a:ext cx="2452922"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ｱﾒﾘｶﾝﾌｯﾄﾎﾞｰﾙ球技場</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（ｴｷｽﾎﾟﾌﾗｯｼｭﾌｨｰﾙﾄﾞ）</a:t>
                    </a:r>
                  </a:p>
                </p:txBody>
              </p:sp>
              <p:sp>
                <p:nvSpPr>
                  <p:cNvPr id="35" name="テキスト ボックス 21"/>
                  <p:cNvSpPr txBox="1">
                    <a:spLocks noChangeArrowheads="1"/>
                  </p:cNvSpPr>
                  <p:nvPr/>
                </p:nvSpPr>
                <p:spPr bwMode="auto">
                  <a:xfrm>
                    <a:off x="5717504" y="882244"/>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弓道場</a:t>
                    </a:r>
                  </a:p>
                </p:txBody>
              </p:sp>
              <p:sp>
                <p:nvSpPr>
                  <p:cNvPr id="36" name="テキスト ボックス 22"/>
                  <p:cNvSpPr txBox="1">
                    <a:spLocks noChangeArrowheads="1"/>
                  </p:cNvSpPr>
                  <p:nvPr/>
                </p:nvSpPr>
                <p:spPr bwMode="auto">
                  <a:xfrm>
                    <a:off x="4847865" y="4283443"/>
                    <a:ext cx="1043955" cy="427633"/>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EXPOCITY</a:t>
                    </a:r>
                    <a:endPar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37" name="テキスト ボックス 23"/>
                  <p:cNvSpPr txBox="1">
                    <a:spLocks noChangeArrowheads="1"/>
                  </p:cNvSpPr>
                  <p:nvPr/>
                </p:nvSpPr>
                <p:spPr bwMode="auto">
                  <a:xfrm>
                    <a:off x="1915894" y="4066807"/>
                    <a:ext cx="1805087"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ＡＢＣハウジング</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千里住宅公園</a:t>
                    </a:r>
                  </a:p>
                </p:txBody>
              </p:sp>
              <p:sp>
                <p:nvSpPr>
                  <p:cNvPr id="38" name="テキスト ボックス 24"/>
                  <p:cNvSpPr txBox="1">
                    <a:spLocks noChangeArrowheads="1"/>
                  </p:cNvSpPr>
                  <p:nvPr/>
                </p:nvSpPr>
                <p:spPr bwMode="auto">
                  <a:xfrm>
                    <a:off x="3311162" y="4493510"/>
                    <a:ext cx="1595922"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ホテル阪急</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エキスポパーク</a:t>
                    </a:r>
                  </a:p>
                </p:txBody>
              </p:sp>
              <p:sp>
                <p:nvSpPr>
                  <p:cNvPr id="39" name="テキスト ボックス 25"/>
                  <p:cNvSpPr txBox="1">
                    <a:spLocks noChangeArrowheads="1"/>
                  </p:cNvSpPr>
                  <p:nvPr/>
                </p:nvSpPr>
                <p:spPr bwMode="auto">
                  <a:xfrm>
                    <a:off x="4768198" y="2814825"/>
                    <a:ext cx="1439045"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ＥＸＰＯ</a:t>
                    </a:r>
                    <a:r>
                      <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’70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パビリオン</a:t>
                    </a:r>
                  </a:p>
                </p:txBody>
              </p:sp>
              <p:grpSp>
                <p:nvGrpSpPr>
                  <p:cNvPr id="40" name="グループ化 26"/>
                  <p:cNvGrpSpPr>
                    <a:grpSpLocks/>
                  </p:cNvGrpSpPr>
                  <p:nvPr/>
                </p:nvGrpSpPr>
                <p:grpSpPr bwMode="auto">
                  <a:xfrm>
                    <a:off x="21458" y="270188"/>
                    <a:ext cx="4574956" cy="2601964"/>
                    <a:chOff x="21458" y="270188"/>
                    <a:chExt cx="4574956" cy="2601964"/>
                  </a:xfrm>
                </p:grpSpPr>
                <p:sp>
                  <p:nvSpPr>
                    <p:cNvPr id="43" name="テキスト ボックス 29"/>
                    <p:cNvSpPr txBox="1">
                      <a:spLocks noChangeArrowheads="1"/>
                    </p:cNvSpPr>
                    <p:nvPr/>
                  </p:nvSpPr>
                  <p:spPr bwMode="auto">
                    <a:xfrm>
                      <a:off x="338757" y="1055180"/>
                      <a:ext cx="180508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フットサルコート</a:t>
                      </a:r>
                    </a:p>
                  </p:txBody>
                </p:sp>
                <p:sp>
                  <p:nvSpPr>
                    <p:cNvPr id="44" name="テキスト ボックス 30"/>
                    <p:cNvSpPr txBox="1">
                      <a:spLocks noChangeArrowheads="1"/>
                    </p:cNvSpPr>
                    <p:nvPr/>
                  </p:nvSpPr>
                  <p:spPr bwMode="auto">
                    <a:xfrm>
                      <a:off x="307344" y="270188"/>
                      <a:ext cx="1386754"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テニスコート</a:t>
                      </a:r>
                    </a:p>
                  </p:txBody>
                </p:sp>
                <p:sp>
                  <p:nvSpPr>
                    <p:cNvPr id="45" name="テキスト ボックス 31"/>
                    <p:cNvSpPr txBox="1">
                      <a:spLocks noChangeArrowheads="1"/>
                    </p:cNvSpPr>
                    <p:nvPr/>
                  </p:nvSpPr>
                  <p:spPr bwMode="auto">
                    <a:xfrm>
                      <a:off x="21458" y="1880886"/>
                      <a:ext cx="1386754"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パークゴルフ</a:t>
                      </a:r>
                      <a:endParaRPr kumimoji="1" lang="en-US" altLang="ja-JP"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万博公園</a:t>
                      </a:r>
                    </a:p>
                  </p:txBody>
                </p:sp>
                <p:sp>
                  <p:nvSpPr>
                    <p:cNvPr id="46" name="テキスト ボックス 32"/>
                    <p:cNvSpPr txBox="1">
                      <a:spLocks noChangeArrowheads="1"/>
                    </p:cNvSpPr>
                    <p:nvPr/>
                  </p:nvSpPr>
                  <p:spPr bwMode="auto">
                    <a:xfrm>
                      <a:off x="2791327" y="1398749"/>
                      <a:ext cx="180508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国立民族学博物館</a:t>
                      </a:r>
                    </a:p>
                  </p:txBody>
                </p:sp>
                <p:sp>
                  <p:nvSpPr>
                    <p:cNvPr id="47" name="テキスト ボックス 33"/>
                    <p:cNvSpPr txBox="1">
                      <a:spLocks noChangeArrowheads="1"/>
                    </p:cNvSpPr>
                    <p:nvPr/>
                  </p:nvSpPr>
                  <p:spPr bwMode="auto">
                    <a:xfrm>
                      <a:off x="2718367" y="364624"/>
                      <a:ext cx="759257"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迎賓館</a:t>
                      </a:r>
                    </a:p>
                  </p:txBody>
                </p:sp>
                <p:sp>
                  <p:nvSpPr>
                    <p:cNvPr id="48" name="テキスト ボックス 34"/>
                    <p:cNvSpPr txBox="1">
                      <a:spLocks noChangeArrowheads="1"/>
                    </p:cNvSpPr>
                    <p:nvPr/>
                  </p:nvSpPr>
                  <p:spPr bwMode="auto">
                    <a:xfrm>
                      <a:off x="333335" y="2444519"/>
                      <a:ext cx="1177589"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万博おゆば</a:t>
                      </a:r>
                    </a:p>
                  </p:txBody>
                </p:sp>
                <p:sp>
                  <p:nvSpPr>
                    <p:cNvPr id="49" name="テキスト ボックス 35"/>
                    <p:cNvSpPr txBox="1">
                      <a:spLocks noChangeArrowheads="1"/>
                    </p:cNvSpPr>
                    <p:nvPr/>
                  </p:nvSpPr>
                  <p:spPr bwMode="auto">
                    <a:xfrm>
                      <a:off x="3625209" y="694045"/>
                      <a:ext cx="968423"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日本庭園</a:t>
                      </a:r>
                    </a:p>
                  </p:txBody>
                </p:sp>
                <p:sp>
                  <p:nvSpPr>
                    <p:cNvPr id="50" name="テキスト ボックス 36"/>
                    <p:cNvSpPr txBox="1">
                      <a:spLocks noChangeArrowheads="1"/>
                    </p:cNvSpPr>
                    <p:nvPr/>
                  </p:nvSpPr>
                  <p:spPr bwMode="auto">
                    <a:xfrm>
                      <a:off x="1410869" y="2184768"/>
                      <a:ext cx="1177589"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自然文化園</a:t>
                      </a:r>
                    </a:p>
                  </p:txBody>
                </p:sp>
              </p:grpSp>
              <p:sp>
                <p:nvSpPr>
                  <p:cNvPr id="41" name="テキスト ボックス 27"/>
                  <p:cNvSpPr txBox="1">
                    <a:spLocks noChangeArrowheads="1"/>
                  </p:cNvSpPr>
                  <p:nvPr/>
                </p:nvSpPr>
                <p:spPr bwMode="auto">
                  <a:xfrm>
                    <a:off x="4318765" y="1430785"/>
                    <a:ext cx="1595922"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大阪日本民芸館</a:t>
                    </a:r>
                  </a:p>
                </p:txBody>
              </p:sp>
              <p:sp>
                <p:nvSpPr>
                  <p:cNvPr id="42" name="テキスト ボックス 28"/>
                  <p:cNvSpPr txBox="1">
                    <a:spLocks noChangeArrowheads="1"/>
                  </p:cNvSpPr>
                  <p:nvPr/>
                </p:nvSpPr>
                <p:spPr bwMode="auto">
                  <a:xfrm>
                    <a:off x="4666427" y="1762459"/>
                    <a:ext cx="1805088" cy="4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HGS創英角ｺﾞｼｯｸUB" pitchFamily="50" charset="-128"/>
                        <a:ea typeface="HGS創英角ｺﾞｼｯｸUB" pitchFamily="50" charset="-128"/>
                        <a:cs typeface="+mn-cs"/>
                      </a:rPr>
                      <a:t>旧国際児童文学館</a:t>
                    </a:r>
                  </a:p>
                </p:txBody>
              </p:sp>
            </p:grpSp>
          </p:grpSp>
          <p:sp>
            <p:nvSpPr>
              <p:cNvPr id="13" name="テキスト ボックス 9"/>
              <p:cNvSpPr txBox="1">
                <a:spLocks noChangeArrowheads="1"/>
              </p:cNvSpPr>
              <p:nvPr/>
            </p:nvSpPr>
            <p:spPr bwMode="auto">
              <a:xfrm>
                <a:off x="2906453" y="3097217"/>
                <a:ext cx="1284900"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自然観察学習館</a:t>
                </a:r>
              </a:p>
            </p:txBody>
          </p:sp>
          <p:sp>
            <p:nvSpPr>
              <p:cNvPr id="16" name="フリーフォーム 15"/>
              <p:cNvSpPr>
                <a:spLocks noChangeAspect="1"/>
              </p:cNvSpPr>
              <p:nvPr/>
            </p:nvSpPr>
            <p:spPr bwMode="auto">
              <a:xfrm>
                <a:off x="7010737" y="3863828"/>
                <a:ext cx="211120" cy="190723"/>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8" h="300495">
                    <a:moveTo>
                      <a:pt x="103101" y="0"/>
                    </a:moveTo>
                    <a:lnTo>
                      <a:pt x="190699" y="23120"/>
                    </a:lnTo>
                    <a:lnTo>
                      <a:pt x="278636" y="50043"/>
                    </a:lnTo>
                    <a:lnTo>
                      <a:pt x="307348" y="116435"/>
                    </a:lnTo>
                    <a:lnTo>
                      <a:pt x="267268" y="251832"/>
                    </a:lnTo>
                    <a:lnTo>
                      <a:pt x="249066" y="300495"/>
                    </a:lnTo>
                    <a:lnTo>
                      <a:pt x="0" y="209231"/>
                    </a:lnTo>
                    <a:lnTo>
                      <a:pt x="54121" y="43044"/>
                    </a:lnTo>
                    <a:lnTo>
                      <a:pt x="103101" y="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7" name="テキスト ボックス 20"/>
              <p:cNvSpPr txBox="1">
                <a:spLocks noChangeArrowheads="1"/>
              </p:cNvSpPr>
              <p:nvPr/>
            </p:nvSpPr>
            <p:spPr bwMode="auto">
              <a:xfrm>
                <a:off x="5376703" y="5956853"/>
                <a:ext cx="1353852" cy="38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OFA</a:t>
                </a:r>
                <a:r>
                  <a:rPr kumimoji="1" lang="ja-JP" altLang="en-US"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万博</a:t>
                </a:r>
                <a:endParaRPr kumimoji="1" lang="en-US" altLang="ja-JP"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フットボールセンター</a:t>
                </a:r>
              </a:p>
            </p:txBody>
          </p:sp>
          <p:sp>
            <p:nvSpPr>
              <p:cNvPr id="18" name="フリーフォーム 17"/>
              <p:cNvSpPr>
                <a:spLocks noChangeAspect="1"/>
              </p:cNvSpPr>
              <p:nvPr/>
            </p:nvSpPr>
            <p:spPr bwMode="auto">
              <a:xfrm>
                <a:off x="3653306" y="4368686"/>
                <a:ext cx="149577" cy="159767"/>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67268 w 307348"/>
                  <a:gd name="connsiteY4" fmla="*/ 251832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22203 w 307348"/>
                  <a:gd name="connsiteY4" fmla="*/ 345628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75307 w 307348"/>
                  <a:gd name="connsiteY4" fmla="*/ 309081 h 420552"/>
                  <a:gd name="connsiteX5" fmla="*/ 222203 w 307348"/>
                  <a:gd name="connsiteY5" fmla="*/ 345628 h 420552"/>
                  <a:gd name="connsiteX6" fmla="*/ 131201 w 307348"/>
                  <a:gd name="connsiteY6" fmla="*/ 420552 h 420552"/>
                  <a:gd name="connsiteX7" fmla="*/ 0 w 307348"/>
                  <a:gd name="connsiteY7" fmla="*/ 209231 h 420552"/>
                  <a:gd name="connsiteX8" fmla="*/ 54121 w 307348"/>
                  <a:gd name="connsiteY8" fmla="*/ 43044 h 420552"/>
                  <a:gd name="connsiteX9" fmla="*/ 103101 w 307348"/>
                  <a:gd name="connsiteY9" fmla="*/ 0 h 420552"/>
                  <a:gd name="connsiteX0" fmla="*/ 103101 w 278635"/>
                  <a:gd name="connsiteY0" fmla="*/ 0 h 420552"/>
                  <a:gd name="connsiteX1" fmla="*/ 190699 w 278635"/>
                  <a:gd name="connsiteY1" fmla="*/ 23120 h 420552"/>
                  <a:gd name="connsiteX2" fmla="*/ 278636 w 278635"/>
                  <a:gd name="connsiteY2" fmla="*/ 50043 h 420552"/>
                  <a:gd name="connsiteX3" fmla="*/ 165217 w 278635"/>
                  <a:gd name="connsiteY3" fmla="*/ 123938 h 420552"/>
                  <a:gd name="connsiteX4" fmla="*/ 275307 w 278635"/>
                  <a:gd name="connsiteY4" fmla="*/ 309081 h 420552"/>
                  <a:gd name="connsiteX5" fmla="*/ 222203 w 278635"/>
                  <a:gd name="connsiteY5" fmla="*/ 345628 h 420552"/>
                  <a:gd name="connsiteX6" fmla="*/ 131201 w 278635"/>
                  <a:gd name="connsiteY6" fmla="*/ 420552 h 420552"/>
                  <a:gd name="connsiteX7" fmla="*/ 0 w 278635"/>
                  <a:gd name="connsiteY7" fmla="*/ 209231 h 420552"/>
                  <a:gd name="connsiteX8" fmla="*/ 54121 w 278635"/>
                  <a:gd name="connsiteY8" fmla="*/ 43044 h 420552"/>
                  <a:gd name="connsiteX9" fmla="*/ 103101 w 278635"/>
                  <a:gd name="connsiteY9" fmla="*/ 0 h 420552"/>
                  <a:gd name="connsiteX0" fmla="*/ 48980 w 224516"/>
                  <a:gd name="connsiteY0" fmla="*/ 0 h 420552"/>
                  <a:gd name="connsiteX1" fmla="*/ 136578 w 224516"/>
                  <a:gd name="connsiteY1" fmla="*/ 23120 h 420552"/>
                  <a:gd name="connsiteX2" fmla="*/ 224515 w 224516"/>
                  <a:gd name="connsiteY2" fmla="*/ 50043 h 420552"/>
                  <a:gd name="connsiteX3" fmla="*/ 111096 w 224516"/>
                  <a:gd name="connsiteY3" fmla="*/ 123938 h 420552"/>
                  <a:gd name="connsiteX4" fmla="*/ 221186 w 224516"/>
                  <a:gd name="connsiteY4" fmla="*/ 309081 h 420552"/>
                  <a:gd name="connsiteX5" fmla="*/ 168082 w 224516"/>
                  <a:gd name="connsiteY5" fmla="*/ 345628 h 420552"/>
                  <a:gd name="connsiteX6" fmla="*/ 77080 w 224516"/>
                  <a:gd name="connsiteY6" fmla="*/ 420552 h 420552"/>
                  <a:gd name="connsiteX7" fmla="*/ 22144 w 224516"/>
                  <a:gd name="connsiteY7" fmla="*/ 344295 h 420552"/>
                  <a:gd name="connsiteX8" fmla="*/ 0 w 224516"/>
                  <a:gd name="connsiteY8" fmla="*/ 43044 h 420552"/>
                  <a:gd name="connsiteX9" fmla="*/ 48980 w 224516"/>
                  <a:gd name="connsiteY9" fmla="*/ 0 h 420552"/>
                  <a:gd name="connsiteX0" fmla="*/ 225778 w 401312"/>
                  <a:gd name="connsiteY0" fmla="*/ 0 h 420552"/>
                  <a:gd name="connsiteX1" fmla="*/ 313376 w 401312"/>
                  <a:gd name="connsiteY1" fmla="*/ 23120 h 420552"/>
                  <a:gd name="connsiteX2" fmla="*/ 401313 w 401312"/>
                  <a:gd name="connsiteY2" fmla="*/ 50043 h 420552"/>
                  <a:gd name="connsiteX3" fmla="*/ 287894 w 401312"/>
                  <a:gd name="connsiteY3" fmla="*/ 123938 h 420552"/>
                  <a:gd name="connsiteX4" fmla="*/ 397984 w 401312"/>
                  <a:gd name="connsiteY4" fmla="*/ 309081 h 420552"/>
                  <a:gd name="connsiteX5" fmla="*/ 344880 w 401312"/>
                  <a:gd name="connsiteY5" fmla="*/ 345628 h 420552"/>
                  <a:gd name="connsiteX6" fmla="*/ 253878 w 401312"/>
                  <a:gd name="connsiteY6" fmla="*/ 420552 h 420552"/>
                  <a:gd name="connsiteX7" fmla="*/ 198942 w 401312"/>
                  <a:gd name="connsiteY7" fmla="*/ 344295 h 420552"/>
                  <a:gd name="connsiteX8" fmla="*/ 0 w 401312"/>
                  <a:gd name="connsiteY8" fmla="*/ 39293 h 420552"/>
                  <a:gd name="connsiteX9" fmla="*/ 225778 w 401312"/>
                  <a:gd name="connsiteY9" fmla="*/ 0 h 420552"/>
                  <a:gd name="connsiteX0" fmla="*/ 208444 w 401313"/>
                  <a:gd name="connsiteY0" fmla="*/ 0 h 491836"/>
                  <a:gd name="connsiteX1" fmla="*/ 313376 w 401313"/>
                  <a:gd name="connsiteY1" fmla="*/ 94404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401313"/>
                  <a:gd name="connsiteY0" fmla="*/ 0 h 491836"/>
                  <a:gd name="connsiteX1" fmla="*/ 205912 w 401313"/>
                  <a:gd name="connsiteY1" fmla="*/ 101907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397997"/>
                  <a:gd name="connsiteY0" fmla="*/ 0 h 491836"/>
                  <a:gd name="connsiteX1" fmla="*/ 205912 w 397997"/>
                  <a:gd name="connsiteY1" fmla="*/ 101907 h 491836"/>
                  <a:gd name="connsiteX2" fmla="*/ 248782 w 397997"/>
                  <a:gd name="connsiteY2" fmla="*/ 147590 h 491836"/>
                  <a:gd name="connsiteX3" fmla="*/ 287894 w 397997"/>
                  <a:gd name="connsiteY3" fmla="*/ 195222 h 491836"/>
                  <a:gd name="connsiteX4" fmla="*/ 397984 w 397997"/>
                  <a:gd name="connsiteY4" fmla="*/ 380365 h 491836"/>
                  <a:gd name="connsiteX5" fmla="*/ 344880 w 397997"/>
                  <a:gd name="connsiteY5" fmla="*/ 416912 h 491836"/>
                  <a:gd name="connsiteX6" fmla="*/ 253878 w 397997"/>
                  <a:gd name="connsiteY6" fmla="*/ 491836 h 491836"/>
                  <a:gd name="connsiteX7" fmla="*/ 198942 w 397997"/>
                  <a:gd name="connsiteY7" fmla="*/ 415579 h 491836"/>
                  <a:gd name="connsiteX8" fmla="*/ 0 w 397997"/>
                  <a:gd name="connsiteY8" fmla="*/ 110577 h 491836"/>
                  <a:gd name="connsiteX9" fmla="*/ 208444 w 397997"/>
                  <a:gd name="connsiteY9" fmla="*/ 0 h 491836"/>
                  <a:gd name="connsiteX0" fmla="*/ 146044 w 397997"/>
                  <a:gd name="connsiteY0" fmla="*/ 0 h 469324"/>
                  <a:gd name="connsiteX1" fmla="*/ 205912 w 397997"/>
                  <a:gd name="connsiteY1" fmla="*/ 79395 h 469324"/>
                  <a:gd name="connsiteX2" fmla="*/ 248782 w 397997"/>
                  <a:gd name="connsiteY2" fmla="*/ 125078 h 469324"/>
                  <a:gd name="connsiteX3" fmla="*/ 287894 w 397997"/>
                  <a:gd name="connsiteY3" fmla="*/ 172710 h 469324"/>
                  <a:gd name="connsiteX4" fmla="*/ 397984 w 397997"/>
                  <a:gd name="connsiteY4" fmla="*/ 357853 h 469324"/>
                  <a:gd name="connsiteX5" fmla="*/ 344880 w 397997"/>
                  <a:gd name="connsiteY5" fmla="*/ 394400 h 469324"/>
                  <a:gd name="connsiteX6" fmla="*/ 253878 w 397997"/>
                  <a:gd name="connsiteY6" fmla="*/ 469324 h 469324"/>
                  <a:gd name="connsiteX7" fmla="*/ 198942 w 397997"/>
                  <a:gd name="connsiteY7" fmla="*/ 393067 h 469324"/>
                  <a:gd name="connsiteX8" fmla="*/ 0 w 397997"/>
                  <a:gd name="connsiteY8" fmla="*/ 88065 h 469324"/>
                  <a:gd name="connsiteX9" fmla="*/ 146044 w 397997"/>
                  <a:gd name="connsiteY9" fmla="*/ 0 h 469324"/>
                  <a:gd name="connsiteX0" fmla="*/ 146044 w 398010"/>
                  <a:gd name="connsiteY0" fmla="*/ 0 h 469324"/>
                  <a:gd name="connsiteX1" fmla="*/ 205912 w 398010"/>
                  <a:gd name="connsiteY1" fmla="*/ 79395 h 469324"/>
                  <a:gd name="connsiteX2" fmla="*/ 248782 w 398010"/>
                  <a:gd name="connsiteY2" fmla="*/ 125078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05912 w 398010"/>
                  <a:gd name="connsiteY1" fmla="*/ 79395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26712 w 398010"/>
                  <a:gd name="connsiteY1" fmla="*/ 116914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84176 w 398010"/>
                  <a:gd name="connsiteY0" fmla="*/ 0 h 405544"/>
                  <a:gd name="connsiteX1" fmla="*/ 226712 w 398010"/>
                  <a:gd name="connsiteY1" fmla="*/ 53134 h 405544"/>
                  <a:gd name="connsiteX2" fmla="*/ 279981 w 398010"/>
                  <a:gd name="connsiteY2" fmla="*/ 121327 h 405544"/>
                  <a:gd name="connsiteX3" fmla="*/ 343360 w 398010"/>
                  <a:gd name="connsiteY3" fmla="*/ 202725 h 405544"/>
                  <a:gd name="connsiteX4" fmla="*/ 397984 w 398010"/>
                  <a:gd name="connsiteY4" fmla="*/ 294073 h 405544"/>
                  <a:gd name="connsiteX5" fmla="*/ 344880 w 398010"/>
                  <a:gd name="connsiteY5" fmla="*/ 330620 h 405544"/>
                  <a:gd name="connsiteX6" fmla="*/ 253878 w 398010"/>
                  <a:gd name="connsiteY6" fmla="*/ 405544 h 405544"/>
                  <a:gd name="connsiteX7" fmla="*/ 198942 w 398010"/>
                  <a:gd name="connsiteY7" fmla="*/ 329287 h 405544"/>
                  <a:gd name="connsiteX8" fmla="*/ 0 w 398010"/>
                  <a:gd name="connsiteY8" fmla="*/ 24285 h 405544"/>
                  <a:gd name="connsiteX9" fmla="*/ 184176 w 398010"/>
                  <a:gd name="connsiteY9" fmla="*/ 0 h 405544"/>
                  <a:gd name="connsiteX0" fmla="*/ 121776 w 335610"/>
                  <a:gd name="connsiteY0" fmla="*/ 0 h 405544"/>
                  <a:gd name="connsiteX1" fmla="*/ 164312 w 335610"/>
                  <a:gd name="connsiteY1" fmla="*/ 53134 h 405544"/>
                  <a:gd name="connsiteX2" fmla="*/ 217581 w 335610"/>
                  <a:gd name="connsiteY2" fmla="*/ 121327 h 405544"/>
                  <a:gd name="connsiteX3" fmla="*/ 280960 w 335610"/>
                  <a:gd name="connsiteY3" fmla="*/ 202725 h 405544"/>
                  <a:gd name="connsiteX4" fmla="*/ 335584 w 335610"/>
                  <a:gd name="connsiteY4" fmla="*/ 294073 h 405544"/>
                  <a:gd name="connsiteX5" fmla="*/ 282480 w 335610"/>
                  <a:gd name="connsiteY5" fmla="*/ 330620 h 405544"/>
                  <a:gd name="connsiteX6" fmla="*/ 191478 w 335610"/>
                  <a:gd name="connsiteY6" fmla="*/ 405544 h 405544"/>
                  <a:gd name="connsiteX7" fmla="*/ 136542 w 335610"/>
                  <a:gd name="connsiteY7" fmla="*/ 329287 h 405544"/>
                  <a:gd name="connsiteX8" fmla="*/ 0 w 335610"/>
                  <a:gd name="connsiteY8" fmla="*/ 114328 h 405544"/>
                  <a:gd name="connsiteX9" fmla="*/ 121776 w 335610"/>
                  <a:gd name="connsiteY9" fmla="*/ 0 h 405544"/>
                  <a:gd name="connsiteX0" fmla="*/ 83644 w 297478"/>
                  <a:gd name="connsiteY0" fmla="*/ 0 h 405544"/>
                  <a:gd name="connsiteX1" fmla="*/ 126180 w 297478"/>
                  <a:gd name="connsiteY1" fmla="*/ 53134 h 405544"/>
                  <a:gd name="connsiteX2" fmla="*/ 179449 w 297478"/>
                  <a:gd name="connsiteY2" fmla="*/ 121327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78"/>
                  <a:gd name="connsiteY0" fmla="*/ 0 h 405544"/>
                  <a:gd name="connsiteX1" fmla="*/ 126180 w 297478"/>
                  <a:gd name="connsiteY1" fmla="*/ 53134 h 405544"/>
                  <a:gd name="connsiteX2" fmla="*/ 203716 w 297478"/>
                  <a:gd name="connsiteY2" fmla="*/ 158844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85"/>
                  <a:gd name="connsiteY0" fmla="*/ 0 h 405544"/>
                  <a:gd name="connsiteX1" fmla="*/ 126180 w 297485"/>
                  <a:gd name="connsiteY1" fmla="*/ 53134 h 405544"/>
                  <a:gd name="connsiteX2" fmla="*/ 203716 w 297485"/>
                  <a:gd name="connsiteY2" fmla="*/ 158844 h 405544"/>
                  <a:gd name="connsiteX3" fmla="*/ 256694 w 297485"/>
                  <a:gd name="connsiteY3" fmla="*/ 225235 h 405544"/>
                  <a:gd name="connsiteX4" fmla="*/ 297452 w 297485"/>
                  <a:gd name="connsiteY4" fmla="*/ 294073 h 405544"/>
                  <a:gd name="connsiteX5" fmla="*/ 244348 w 297485"/>
                  <a:gd name="connsiteY5" fmla="*/ 330620 h 405544"/>
                  <a:gd name="connsiteX6" fmla="*/ 153346 w 297485"/>
                  <a:gd name="connsiteY6" fmla="*/ 405544 h 405544"/>
                  <a:gd name="connsiteX7" fmla="*/ 98410 w 297485"/>
                  <a:gd name="connsiteY7" fmla="*/ 329287 h 405544"/>
                  <a:gd name="connsiteX8" fmla="*/ 0 w 297485"/>
                  <a:gd name="connsiteY8" fmla="*/ 181860 h 405544"/>
                  <a:gd name="connsiteX9" fmla="*/ 83644 w 297485"/>
                  <a:gd name="connsiteY9" fmla="*/ 0 h 405544"/>
                  <a:gd name="connsiteX0" fmla="*/ 83644 w 297486"/>
                  <a:gd name="connsiteY0" fmla="*/ 0 h 405544"/>
                  <a:gd name="connsiteX1" fmla="*/ 171246 w 297486"/>
                  <a:gd name="connsiteY1" fmla="*/ 120667 h 405544"/>
                  <a:gd name="connsiteX2" fmla="*/ 203716 w 297486"/>
                  <a:gd name="connsiteY2" fmla="*/ 158844 h 405544"/>
                  <a:gd name="connsiteX3" fmla="*/ 256694 w 297486"/>
                  <a:gd name="connsiteY3" fmla="*/ 225235 h 405544"/>
                  <a:gd name="connsiteX4" fmla="*/ 297452 w 297486"/>
                  <a:gd name="connsiteY4" fmla="*/ 294073 h 405544"/>
                  <a:gd name="connsiteX5" fmla="*/ 244348 w 297486"/>
                  <a:gd name="connsiteY5" fmla="*/ 330620 h 405544"/>
                  <a:gd name="connsiteX6" fmla="*/ 153346 w 297486"/>
                  <a:gd name="connsiteY6" fmla="*/ 405544 h 405544"/>
                  <a:gd name="connsiteX7" fmla="*/ 98410 w 297486"/>
                  <a:gd name="connsiteY7" fmla="*/ 329287 h 405544"/>
                  <a:gd name="connsiteX8" fmla="*/ 0 w 297486"/>
                  <a:gd name="connsiteY8" fmla="*/ 181860 h 405544"/>
                  <a:gd name="connsiteX9" fmla="*/ 83644 w 297486"/>
                  <a:gd name="connsiteY9" fmla="*/ 0 h 405544"/>
                  <a:gd name="connsiteX0" fmla="*/ 146042 w 297486"/>
                  <a:gd name="connsiteY0" fmla="*/ 0 h 330508"/>
                  <a:gd name="connsiteX1" fmla="*/ 171246 w 297486"/>
                  <a:gd name="connsiteY1" fmla="*/ 45631 h 330508"/>
                  <a:gd name="connsiteX2" fmla="*/ 203716 w 297486"/>
                  <a:gd name="connsiteY2" fmla="*/ 83808 h 330508"/>
                  <a:gd name="connsiteX3" fmla="*/ 256694 w 297486"/>
                  <a:gd name="connsiteY3" fmla="*/ 150199 h 330508"/>
                  <a:gd name="connsiteX4" fmla="*/ 297452 w 297486"/>
                  <a:gd name="connsiteY4" fmla="*/ 219037 h 330508"/>
                  <a:gd name="connsiteX5" fmla="*/ 244348 w 297486"/>
                  <a:gd name="connsiteY5" fmla="*/ 255584 h 330508"/>
                  <a:gd name="connsiteX6" fmla="*/ 153346 w 297486"/>
                  <a:gd name="connsiteY6" fmla="*/ 330508 h 330508"/>
                  <a:gd name="connsiteX7" fmla="*/ 98410 w 297486"/>
                  <a:gd name="connsiteY7" fmla="*/ 254251 h 330508"/>
                  <a:gd name="connsiteX8" fmla="*/ 0 w 297486"/>
                  <a:gd name="connsiteY8" fmla="*/ 106824 h 330508"/>
                  <a:gd name="connsiteX9" fmla="*/ 146042 w 297486"/>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53343 w 252419"/>
                  <a:gd name="connsiteY7" fmla="*/ 254251 h 330508"/>
                  <a:gd name="connsiteX8" fmla="*/ 0 w 252419"/>
                  <a:gd name="connsiteY8" fmla="*/ 80561 h 330508"/>
                  <a:gd name="connsiteX9" fmla="*/ 100975 w 252419"/>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105341 w 252419"/>
                  <a:gd name="connsiteY7" fmla="*/ 235491 h 330508"/>
                  <a:gd name="connsiteX8" fmla="*/ 0 w 252419"/>
                  <a:gd name="connsiteY8" fmla="*/ 80561 h 330508"/>
                  <a:gd name="connsiteX9" fmla="*/ 100975 w 252419"/>
                  <a:gd name="connsiteY9" fmla="*/ 0 h 330508"/>
                  <a:gd name="connsiteX0" fmla="*/ 100975 w 252419"/>
                  <a:gd name="connsiteY0" fmla="*/ 0 h 300494"/>
                  <a:gd name="connsiteX1" fmla="*/ 126179 w 252419"/>
                  <a:gd name="connsiteY1" fmla="*/ 45631 h 300494"/>
                  <a:gd name="connsiteX2" fmla="*/ 158649 w 252419"/>
                  <a:gd name="connsiteY2" fmla="*/ 83808 h 300494"/>
                  <a:gd name="connsiteX3" fmla="*/ 211627 w 252419"/>
                  <a:gd name="connsiteY3" fmla="*/ 150199 h 300494"/>
                  <a:gd name="connsiteX4" fmla="*/ 252385 w 252419"/>
                  <a:gd name="connsiteY4" fmla="*/ 219037 h 300494"/>
                  <a:gd name="connsiteX5" fmla="*/ 199281 w 252419"/>
                  <a:gd name="connsiteY5" fmla="*/ 255584 h 300494"/>
                  <a:gd name="connsiteX6" fmla="*/ 142945 w 252419"/>
                  <a:gd name="connsiteY6" fmla="*/ 300494 h 300494"/>
                  <a:gd name="connsiteX7" fmla="*/ 105341 w 252419"/>
                  <a:gd name="connsiteY7" fmla="*/ 235491 h 300494"/>
                  <a:gd name="connsiteX8" fmla="*/ 0 w 252419"/>
                  <a:gd name="connsiteY8" fmla="*/ 80561 h 300494"/>
                  <a:gd name="connsiteX9" fmla="*/ 100975 w 252419"/>
                  <a:gd name="connsiteY9" fmla="*/ 0 h 300494"/>
                  <a:gd name="connsiteX0" fmla="*/ 66308 w 217752"/>
                  <a:gd name="connsiteY0" fmla="*/ 0 h 300494"/>
                  <a:gd name="connsiteX1" fmla="*/ 91512 w 217752"/>
                  <a:gd name="connsiteY1" fmla="*/ 45631 h 300494"/>
                  <a:gd name="connsiteX2" fmla="*/ 123982 w 217752"/>
                  <a:gd name="connsiteY2" fmla="*/ 83808 h 300494"/>
                  <a:gd name="connsiteX3" fmla="*/ 176960 w 217752"/>
                  <a:gd name="connsiteY3" fmla="*/ 150199 h 300494"/>
                  <a:gd name="connsiteX4" fmla="*/ 217718 w 217752"/>
                  <a:gd name="connsiteY4" fmla="*/ 219037 h 300494"/>
                  <a:gd name="connsiteX5" fmla="*/ 164614 w 217752"/>
                  <a:gd name="connsiteY5" fmla="*/ 255584 h 300494"/>
                  <a:gd name="connsiteX6" fmla="*/ 108278 w 217752"/>
                  <a:gd name="connsiteY6" fmla="*/ 300494 h 300494"/>
                  <a:gd name="connsiteX7" fmla="*/ 70674 w 217752"/>
                  <a:gd name="connsiteY7" fmla="*/ 235491 h 300494"/>
                  <a:gd name="connsiteX8" fmla="*/ 0 w 217752"/>
                  <a:gd name="connsiteY8" fmla="*/ 114328 h 300494"/>
                  <a:gd name="connsiteX9" fmla="*/ 66308 w 217752"/>
                  <a:gd name="connsiteY9" fmla="*/ 0 h 300494"/>
                  <a:gd name="connsiteX0" fmla="*/ 87107 w 217752"/>
                  <a:gd name="connsiteY0" fmla="*/ 0 h 266728"/>
                  <a:gd name="connsiteX1" fmla="*/ 91512 w 217752"/>
                  <a:gd name="connsiteY1" fmla="*/ 11865 h 266728"/>
                  <a:gd name="connsiteX2" fmla="*/ 123982 w 217752"/>
                  <a:gd name="connsiteY2" fmla="*/ 50042 h 266728"/>
                  <a:gd name="connsiteX3" fmla="*/ 176960 w 217752"/>
                  <a:gd name="connsiteY3" fmla="*/ 116433 h 266728"/>
                  <a:gd name="connsiteX4" fmla="*/ 217718 w 217752"/>
                  <a:gd name="connsiteY4" fmla="*/ 185271 h 266728"/>
                  <a:gd name="connsiteX5" fmla="*/ 164614 w 217752"/>
                  <a:gd name="connsiteY5" fmla="*/ 221818 h 266728"/>
                  <a:gd name="connsiteX6" fmla="*/ 108278 w 217752"/>
                  <a:gd name="connsiteY6" fmla="*/ 266728 h 266728"/>
                  <a:gd name="connsiteX7" fmla="*/ 70674 w 217752"/>
                  <a:gd name="connsiteY7" fmla="*/ 201725 h 266728"/>
                  <a:gd name="connsiteX8" fmla="*/ 0 w 217752"/>
                  <a:gd name="connsiteY8" fmla="*/ 80562 h 266728"/>
                  <a:gd name="connsiteX9" fmla="*/ 87107 w 217752"/>
                  <a:gd name="connsiteY9" fmla="*/ 0 h 266728"/>
                  <a:gd name="connsiteX0" fmla="*/ 87107 w 217752"/>
                  <a:gd name="connsiteY0" fmla="*/ 0 h 266728"/>
                  <a:gd name="connsiteX1" fmla="*/ 91512 w 217752"/>
                  <a:gd name="connsiteY1" fmla="*/ 11865 h 266728"/>
                  <a:gd name="connsiteX2" fmla="*/ 103314 w 217752"/>
                  <a:gd name="connsiteY2" fmla="*/ 38949 h 266728"/>
                  <a:gd name="connsiteX3" fmla="*/ 123982 w 217752"/>
                  <a:gd name="connsiteY3" fmla="*/ 50042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03314 w 217752"/>
                  <a:gd name="connsiteY2" fmla="*/ 38949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101912 w 217752"/>
                  <a:gd name="connsiteY1" fmla="*/ 34377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97507 w 217752"/>
                  <a:gd name="connsiteY0" fmla="*/ 0 h 251721"/>
                  <a:gd name="connsiteX1" fmla="*/ 101912 w 217752"/>
                  <a:gd name="connsiteY1" fmla="*/ 19370 h 251721"/>
                  <a:gd name="connsiteX2" fmla="*/ 127581 w 217752"/>
                  <a:gd name="connsiteY2" fmla="*/ 46454 h 251721"/>
                  <a:gd name="connsiteX3" fmla="*/ 155181 w 217752"/>
                  <a:gd name="connsiteY3" fmla="*/ 76306 h 251721"/>
                  <a:gd name="connsiteX4" fmla="*/ 176960 w 217752"/>
                  <a:gd name="connsiteY4" fmla="*/ 101426 h 251721"/>
                  <a:gd name="connsiteX5" fmla="*/ 217718 w 217752"/>
                  <a:gd name="connsiteY5" fmla="*/ 170264 h 251721"/>
                  <a:gd name="connsiteX6" fmla="*/ 164614 w 217752"/>
                  <a:gd name="connsiteY6" fmla="*/ 206811 h 251721"/>
                  <a:gd name="connsiteX7" fmla="*/ 108278 w 217752"/>
                  <a:gd name="connsiteY7" fmla="*/ 251721 h 251721"/>
                  <a:gd name="connsiteX8" fmla="*/ 70674 w 217752"/>
                  <a:gd name="connsiteY8" fmla="*/ 186718 h 251721"/>
                  <a:gd name="connsiteX9" fmla="*/ 0 w 217752"/>
                  <a:gd name="connsiteY9" fmla="*/ 65555 h 251721"/>
                  <a:gd name="connsiteX10" fmla="*/ 97507 w 217752"/>
                  <a:gd name="connsiteY10" fmla="*/ 0 h 2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752" h="251721">
                    <a:moveTo>
                      <a:pt x="97507" y="0"/>
                    </a:moveTo>
                    <a:lnTo>
                      <a:pt x="101912" y="19370"/>
                    </a:lnTo>
                    <a:cubicBezTo>
                      <a:pt x="103535" y="23396"/>
                      <a:pt x="125958" y="42428"/>
                      <a:pt x="127581" y="46454"/>
                    </a:cubicBezTo>
                    <a:lnTo>
                      <a:pt x="155181" y="76306"/>
                    </a:lnTo>
                    <a:lnTo>
                      <a:pt x="176960" y="101426"/>
                    </a:lnTo>
                    <a:cubicBezTo>
                      <a:pt x="175524" y="105613"/>
                      <a:pt x="219154" y="166077"/>
                      <a:pt x="217718" y="170264"/>
                    </a:cubicBezTo>
                    <a:lnTo>
                      <a:pt x="164614" y="206811"/>
                    </a:lnTo>
                    <a:lnTo>
                      <a:pt x="108278" y="251721"/>
                    </a:lnTo>
                    <a:cubicBezTo>
                      <a:pt x="107299" y="220049"/>
                      <a:pt x="71653" y="218390"/>
                      <a:pt x="70674" y="186718"/>
                    </a:cubicBezTo>
                    <a:lnTo>
                      <a:pt x="0" y="65555"/>
                    </a:lnTo>
                    <a:lnTo>
                      <a:pt x="97507" y="0"/>
                    </a:lnTo>
                    <a:close/>
                  </a:path>
                </a:pathLst>
              </a:custGeom>
              <a:solidFill>
                <a:schemeClr val="bg1">
                  <a:lumMod val="75000"/>
                </a:schemeClr>
              </a:solidFill>
              <a:ln w="6350">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テキスト ボックス 10"/>
              <p:cNvSpPr txBox="1">
                <a:spLocks noChangeArrowheads="1"/>
              </p:cNvSpPr>
              <p:nvPr/>
            </p:nvSpPr>
            <p:spPr bwMode="auto">
              <a:xfrm>
                <a:off x="4630506" y="3163945"/>
                <a:ext cx="779691" cy="318901"/>
              </a:xfrm>
              <a:prstGeom prst="rect">
                <a:avLst/>
              </a:prstGeom>
              <a:noFill/>
              <a:ln w="1905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S創英角ｺﾞｼｯｸUB" pitchFamily="50" charset="-128"/>
                    <a:ea typeface="HGS創英角ｺﾞｼｯｸUB" pitchFamily="50" charset="-128"/>
                    <a:cs typeface="+mn-cs"/>
                  </a:rPr>
                  <a:t>太陽の塔</a:t>
                </a:r>
                <a:endPar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endParaRPr>
              </a:p>
            </p:txBody>
          </p:sp>
          <p:sp>
            <p:nvSpPr>
              <p:cNvPr id="20" name="テキスト ボックス 33"/>
              <p:cNvSpPr txBox="1">
                <a:spLocks noChangeArrowheads="1"/>
              </p:cNvSpPr>
              <p:nvPr/>
            </p:nvSpPr>
            <p:spPr bwMode="auto">
              <a:xfrm>
                <a:off x="3453418" y="4334337"/>
                <a:ext cx="611289"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小広場</a:t>
                </a:r>
              </a:p>
            </p:txBody>
          </p:sp>
          <p:sp>
            <p:nvSpPr>
              <p:cNvPr id="15" name="テキスト ボックス 20"/>
              <p:cNvSpPr txBox="1">
                <a:spLocks noChangeArrowheads="1"/>
              </p:cNvSpPr>
              <p:nvPr/>
            </p:nvSpPr>
            <p:spPr bwMode="auto">
              <a:xfrm>
                <a:off x="7124718" y="3784480"/>
                <a:ext cx="1453303" cy="3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S創英角ｺﾞｼｯｸUB" pitchFamily="50" charset="-128"/>
                    <a:ea typeface="HGS創英角ｺﾞｼｯｸUB" pitchFamily="50" charset="-128"/>
                    <a:cs typeface="+mn-cs"/>
                  </a:rPr>
                  <a:t>総合スポーツ広場</a:t>
                </a:r>
              </a:p>
            </p:txBody>
          </p:sp>
        </p:grpSp>
        <p:sp>
          <p:nvSpPr>
            <p:cNvPr id="2" name="四角形吹き出し 1"/>
            <p:cNvSpPr/>
            <p:nvPr/>
          </p:nvSpPr>
          <p:spPr>
            <a:xfrm>
              <a:off x="2871881" y="3963946"/>
              <a:ext cx="1573119" cy="285465"/>
            </a:xfrm>
            <a:prstGeom prst="wedgeRectCallout">
              <a:avLst>
                <a:gd name="adj1" fmla="val 5531"/>
                <a:gd name="adj2" fmla="val 79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2018</a:t>
              </a: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内部公開スタート</a:t>
              </a: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四角形吹き出し 51"/>
            <p:cNvSpPr/>
            <p:nvPr/>
          </p:nvSpPr>
          <p:spPr>
            <a:xfrm>
              <a:off x="3738274" y="4661872"/>
              <a:ext cx="1038593" cy="251598"/>
            </a:xfrm>
            <a:prstGeom prst="wedgeRectCallout">
              <a:avLst>
                <a:gd name="adj1" fmla="val 12474"/>
                <a:gd name="adj2" fmla="val 99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2015</a:t>
              </a:r>
              <a:r>
                <a:rPr kumimoji="1" lang="ja-JP" altLang="en-US"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開業</a:t>
              </a: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四角形吹き出し 52"/>
            <p:cNvSpPr/>
            <p:nvPr/>
          </p:nvSpPr>
          <p:spPr>
            <a:xfrm>
              <a:off x="2659168" y="5819878"/>
              <a:ext cx="1038593" cy="251598"/>
            </a:xfrm>
            <a:prstGeom prst="wedgeRectCallout">
              <a:avLst>
                <a:gd name="adj1" fmla="val 72392"/>
                <a:gd name="adj2" fmla="val -102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2015</a:t>
              </a:r>
              <a:r>
                <a:rPr kumimoji="1" lang="ja-JP"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完成</a:t>
              </a:r>
            </a:p>
          </p:txBody>
        </p:sp>
      </p:gr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87</a:t>
            </a:fld>
            <a:endParaRPr lang="ja-JP" altLang="en-US"/>
          </a:p>
        </p:txBody>
      </p:sp>
    </p:spTree>
    <p:extLst>
      <p:ext uri="{BB962C8B-B14F-4D97-AF65-F5344CB8AC3E}">
        <p14:creationId xmlns:p14="http://schemas.microsoft.com/office/powerpoint/2010/main" val="3679371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52290"/>
            <a:ext cx="9649072" cy="1079783"/>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概要（健都）</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・吹田市</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と摂津市の２市に</a:t>
            </a:r>
            <a:r>
              <a:rPr kumimoji="1" lang="ja-JP" altLang="en-US" sz="12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跨る</a:t>
            </a:r>
            <a:r>
              <a:rPr kumimoji="1" lang="en-US" altLang="ja-JP" sz="12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50.2ha</a:t>
            </a: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2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土地。</a:t>
            </a:r>
            <a:endParaRPr kumimoji="1" lang="en-US" altLang="ja-JP" sz="1200" b="0" i="0" u="none" strike="sng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1923</a:t>
            </a: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年に操業開始。国内最大規模</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の物流拠点として重要な</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役割。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鉄道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貨物の方式転換により、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1984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廃止。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都心から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10km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圏内の利便性の高い土地として活用を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検討。</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38125" marR="0" lvl="0" indent="-238125"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まちづくりとして活用可能</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（吹田市</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14.4ha</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摂津市</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8.6ha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）の整備を開始（事業主体：都市再生機構（ＵＲ）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正方形/長方形 11"/>
          <p:cNvSpPr/>
          <p:nvPr/>
        </p:nvSpPr>
        <p:spPr>
          <a:xfrm>
            <a:off x="1271464" y="1652959"/>
            <a:ext cx="1755000" cy="37181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1271464" y="1655904"/>
            <a:ext cx="2376264" cy="49353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4" name="正方形/長方形 13"/>
          <p:cNvSpPr/>
          <p:nvPr/>
        </p:nvSpPr>
        <p:spPr>
          <a:xfrm>
            <a:off x="1278801" y="2123987"/>
            <a:ext cx="239267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1984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年に吹田操車場がその役割を終える。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〇吹田操車場跡地は、大阪都心から、</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10km</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圏内に位置するなど、北大阪地域の中でも立地ポテンシャルが高く、有効な土地利用が求められている。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右矢印 14"/>
          <p:cNvSpPr/>
          <p:nvPr/>
        </p:nvSpPr>
        <p:spPr>
          <a:xfrm>
            <a:off x="3836206" y="31803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4367807" y="1661791"/>
            <a:ext cx="7685647" cy="4929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正方形/長方形 16"/>
          <p:cNvSpPr/>
          <p:nvPr/>
        </p:nvSpPr>
        <p:spPr>
          <a:xfrm>
            <a:off x="4367808" y="167480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8" name="グループ化 17"/>
          <p:cNvGrpSpPr/>
          <p:nvPr/>
        </p:nvGrpSpPr>
        <p:grpSpPr>
          <a:xfrm>
            <a:off x="4388521" y="2063202"/>
            <a:ext cx="7280783" cy="1649349"/>
            <a:chOff x="119539" y="996923"/>
            <a:chExt cx="8966405" cy="1649349"/>
          </a:xfrm>
        </p:grpSpPr>
        <p:sp>
          <p:nvSpPr>
            <p:cNvPr id="19" name="角丸四角形 18"/>
            <p:cNvSpPr/>
            <p:nvPr/>
          </p:nvSpPr>
          <p:spPr>
            <a:xfrm>
              <a:off x="119540" y="1003465"/>
              <a:ext cx="8966404" cy="1642807"/>
            </a:xfrm>
            <a:prstGeom prst="roundRect">
              <a:avLst>
                <a:gd name="adj" fmla="val 650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0" name="グループ化 19"/>
            <p:cNvGrpSpPr/>
            <p:nvPr/>
          </p:nvGrpSpPr>
          <p:grpSpPr>
            <a:xfrm>
              <a:off x="119539" y="996923"/>
              <a:ext cx="8784976" cy="1649349"/>
              <a:chOff x="119539" y="684713"/>
              <a:chExt cx="8784976" cy="1649349"/>
            </a:xfrm>
          </p:grpSpPr>
          <p:sp>
            <p:nvSpPr>
              <p:cNvPr id="23" name="角丸四角形 22"/>
              <p:cNvSpPr/>
              <p:nvPr/>
            </p:nvSpPr>
            <p:spPr>
              <a:xfrm>
                <a:off x="240634" y="972204"/>
                <a:ext cx="8663880" cy="83985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119539" y="684713"/>
                <a:ext cx="8784976"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基本理念</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年医療クラスター形成会議において合意）</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　地域に密着しつつ、ナショナルセンターとしてのミッションである「循環器病の予防と制圧」の拠点を目指す。</a:t>
                </a:r>
                <a:endPar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②　オープンイノベーションにより最先端医療・医療技術の開発で世界をリードする。</a:t>
                </a:r>
                <a:endPar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③　オープンイノベーションに連動したエリアの産業活性化により、国際級の複合医療産業拠点（医療クラスター）を</a:t>
                </a:r>
                <a:endPar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形成する。</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下矢印 24"/>
              <p:cNvSpPr/>
              <p:nvPr/>
            </p:nvSpPr>
            <p:spPr>
              <a:xfrm>
                <a:off x="3358827" y="1662394"/>
                <a:ext cx="2448272" cy="18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横巻き 25"/>
              <p:cNvSpPr/>
              <p:nvPr/>
            </p:nvSpPr>
            <p:spPr>
              <a:xfrm>
                <a:off x="1031349" y="1848330"/>
                <a:ext cx="7081301" cy="485732"/>
              </a:xfrm>
              <a:prstGeom prst="horizontalScroll">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循環器疾患分野の予防・医療・研究で世界をリードする地域に</a:t>
                </a:r>
                <a:endPar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541" y="3829465"/>
            <a:ext cx="2174736" cy="176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309282" y="1652412"/>
            <a:ext cx="525233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国循移転を、新たなライフサイエンス分野の拠点形成をはかる好機と捉え</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年度から健康医療クラスター形成に向けた取組みを関係機関と推進。</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88</a:t>
            </a:fld>
            <a:endParaRPr lang="ja-JP" altLang="en-US" dirty="0"/>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981" y="3742814"/>
            <a:ext cx="6882323" cy="28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827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124" y="768303"/>
            <a:ext cx="5727916" cy="210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二等辺三角形 85"/>
          <p:cNvSpPr/>
          <p:nvPr/>
        </p:nvSpPr>
        <p:spPr>
          <a:xfrm rot="16747719">
            <a:off x="6263815" y="521016"/>
            <a:ext cx="210857" cy="1708557"/>
          </a:xfrm>
          <a:prstGeom prst="triangle">
            <a:avLst/>
          </a:prstGeom>
          <a:solidFill>
            <a:schemeClr val="tx1">
              <a:lumMod val="65000"/>
              <a:lumOff val="35000"/>
            </a:schemeClr>
          </a:solidFill>
          <a:ln w="25400">
            <a:noFill/>
          </a:ln>
        </p:spPr>
        <p:txBody>
          <a:bodyPr wrap="square" rtlCol="0" anchor="ctr">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977427" y="1152862"/>
            <a:ext cx="4071573" cy="545752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・健康</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・医療関連の企業等の集積地をめざす健都イノベーションパークでは、ニプロ株式</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会社の進出が決定。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024" y="3020338"/>
            <a:ext cx="3133725" cy="2426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１０．万博記念公園周辺</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・健都</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大規模施設跡地等のリニューアル</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3653" y="4592192"/>
            <a:ext cx="2594015" cy="139968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5904" y="4756207"/>
            <a:ext cx="2167218" cy="1532291"/>
          </a:xfrm>
          <a:prstGeom prst="rect">
            <a:avLst/>
          </a:prstGeom>
        </p:spPr>
      </p:pic>
      <p:sp>
        <p:nvSpPr>
          <p:cNvPr id="33" name="正方形/長方形 32"/>
          <p:cNvSpPr/>
          <p:nvPr/>
        </p:nvSpPr>
        <p:spPr>
          <a:xfrm>
            <a:off x="1123536" y="3577503"/>
            <a:ext cx="2643927" cy="30332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2018</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年</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12</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月、市立吹田市民病院が移転。国循と連携することで、質の高い医療を提供することが可能に。</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7" name="正方形/長方形 36"/>
          <p:cNvSpPr/>
          <p:nvPr/>
        </p:nvSpPr>
        <p:spPr>
          <a:xfrm>
            <a:off x="4147475" y="3587391"/>
            <a:ext cx="2643927" cy="30332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2018</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年</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11</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月、複合商業施設「</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VIERRA</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岸辺健都」がオープン。</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クリニックや健康食を提供するレストランなど計</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30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rPr>
              <a:t>店舗が入居。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40" name="正方形/長方形 39"/>
          <p:cNvSpPr/>
          <p:nvPr/>
        </p:nvSpPr>
        <p:spPr bwMode="white">
          <a:xfrm>
            <a:off x="2443606" y="6082815"/>
            <a:ext cx="1414278" cy="25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イメージ図（健都ＨＰより）</a:t>
            </a:r>
            <a:endPar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bwMode="white">
          <a:xfrm>
            <a:off x="5217044" y="6250081"/>
            <a:ext cx="1414278" cy="25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イメージ図（健都ＨＰより）</a:t>
            </a:r>
            <a:endParaRPr kumimoji="1" lang="en-US" altLang="ja-JP" sz="7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二等辺三角形 65"/>
          <p:cNvSpPr/>
          <p:nvPr/>
        </p:nvSpPr>
        <p:spPr>
          <a:xfrm>
            <a:off x="2817004" y="2095499"/>
            <a:ext cx="283519" cy="1235063"/>
          </a:xfrm>
          <a:prstGeom prst="triangle">
            <a:avLst/>
          </a:prstGeom>
          <a:solidFill>
            <a:schemeClr val="tx1">
              <a:lumMod val="65000"/>
              <a:lumOff val="35000"/>
            </a:schemeClr>
          </a:solidFill>
          <a:ln w="25400">
            <a:noFill/>
          </a:ln>
        </p:spPr>
        <p:txBody>
          <a:bodyPr wrap="square" rtlCol="0" anchor="ctr">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二等辺三角形 66"/>
          <p:cNvSpPr/>
          <p:nvPr/>
        </p:nvSpPr>
        <p:spPr>
          <a:xfrm rot="19569473">
            <a:off x="3697817" y="1929736"/>
            <a:ext cx="320133" cy="1570837"/>
          </a:xfrm>
          <a:prstGeom prst="triangle">
            <a:avLst/>
          </a:prstGeom>
          <a:solidFill>
            <a:schemeClr val="tx1">
              <a:lumMod val="65000"/>
              <a:lumOff val="35000"/>
            </a:schemeClr>
          </a:solidFill>
          <a:ln w="25400">
            <a:no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auto">
          <a:xfrm>
            <a:off x="4125594" y="3250921"/>
            <a:ext cx="2691634"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Meiryo UI" pitchFamily="50" charset="-128"/>
                <a:ea typeface="Meiryo UI" pitchFamily="50" charset="-128"/>
                <a:cs typeface="Meiryo UI" pitchFamily="50" charset="-128"/>
              </a:rPr>
              <a:t>複合商業施設</a:t>
            </a:r>
            <a:endPar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sp>
        <p:nvSpPr>
          <p:cNvPr id="87" name="角丸四角形 86"/>
          <p:cNvSpPr/>
          <p:nvPr/>
        </p:nvSpPr>
        <p:spPr bwMode="auto">
          <a:xfrm>
            <a:off x="1127055" y="3241033"/>
            <a:ext cx="2691634"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Meiryo UI" pitchFamily="50" charset="-128"/>
                <a:ea typeface="Meiryo UI" pitchFamily="50" charset="-128"/>
                <a:cs typeface="Meiryo UI" pitchFamily="50" charset="-128"/>
              </a:rPr>
              <a:t>市立吹田市民病院</a:t>
            </a:r>
            <a:endPar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grpSp>
        <p:nvGrpSpPr>
          <p:cNvPr id="2" name="グループ化 1"/>
          <p:cNvGrpSpPr/>
          <p:nvPr/>
        </p:nvGrpSpPr>
        <p:grpSpPr>
          <a:xfrm>
            <a:off x="7546001" y="2817026"/>
            <a:ext cx="2657008" cy="3690434"/>
            <a:chOff x="5827776" y="2341012"/>
            <a:chExt cx="2824224" cy="4172834"/>
          </a:xfrm>
        </p:grpSpPr>
        <p:sp>
          <p:nvSpPr>
            <p:cNvPr id="43" name="フリーフォーム 42"/>
            <p:cNvSpPr/>
            <p:nvPr/>
          </p:nvSpPr>
          <p:spPr>
            <a:xfrm>
              <a:off x="5827776" y="3963225"/>
              <a:ext cx="1731264" cy="510412"/>
            </a:xfrm>
            <a:custGeom>
              <a:avLst/>
              <a:gdLst>
                <a:gd name="connsiteX0" fmla="*/ 573024 w 1731264"/>
                <a:gd name="connsiteY0" fmla="*/ 0 h 1926336"/>
                <a:gd name="connsiteX1" fmla="*/ 1133856 w 1731264"/>
                <a:gd name="connsiteY1" fmla="*/ 24384 h 1926336"/>
                <a:gd name="connsiteX2" fmla="*/ 1121664 w 1731264"/>
                <a:gd name="connsiteY2" fmla="*/ 792480 h 1926336"/>
                <a:gd name="connsiteX3" fmla="*/ 1731264 w 1731264"/>
                <a:gd name="connsiteY3" fmla="*/ 792480 h 1926336"/>
                <a:gd name="connsiteX4" fmla="*/ 1694688 w 1731264"/>
                <a:gd name="connsiteY4" fmla="*/ 926592 h 1926336"/>
                <a:gd name="connsiteX5" fmla="*/ 1072896 w 1731264"/>
                <a:gd name="connsiteY5" fmla="*/ 926592 h 1926336"/>
                <a:gd name="connsiteX6" fmla="*/ 1085088 w 1731264"/>
                <a:gd name="connsiteY6" fmla="*/ 1816608 h 1926336"/>
                <a:gd name="connsiteX7" fmla="*/ 560832 w 1731264"/>
                <a:gd name="connsiteY7" fmla="*/ 1877568 h 1926336"/>
                <a:gd name="connsiteX8" fmla="*/ 60960 w 1731264"/>
                <a:gd name="connsiteY8" fmla="*/ 1926336 h 1926336"/>
                <a:gd name="connsiteX9" fmla="*/ 0 w 1731264"/>
                <a:gd name="connsiteY9" fmla="*/ 1840992 h 1926336"/>
                <a:gd name="connsiteX10" fmla="*/ 73152 w 1731264"/>
                <a:gd name="connsiteY10" fmla="*/ 792480 h 1926336"/>
                <a:gd name="connsiteX11" fmla="*/ 573024 w 1731264"/>
                <a:gd name="connsiteY11" fmla="*/ 804672 h 1926336"/>
                <a:gd name="connsiteX12" fmla="*/ 573024 w 1731264"/>
                <a:gd name="connsiteY12" fmla="*/ 0 h 19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1264" h="1926336">
                  <a:moveTo>
                    <a:pt x="573024" y="0"/>
                  </a:moveTo>
                  <a:lnTo>
                    <a:pt x="1133856" y="24384"/>
                  </a:lnTo>
                  <a:lnTo>
                    <a:pt x="1121664" y="792480"/>
                  </a:lnTo>
                  <a:lnTo>
                    <a:pt x="1731264" y="792480"/>
                  </a:lnTo>
                  <a:lnTo>
                    <a:pt x="1694688" y="926592"/>
                  </a:lnTo>
                  <a:lnTo>
                    <a:pt x="1072896" y="926592"/>
                  </a:lnTo>
                  <a:lnTo>
                    <a:pt x="1085088" y="1816608"/>
                  </a:lnTo>
                  <a:lnTo>
                    <a:pt x="560832" y="1877568"/>
                  </a:lnTo>
                  <a:lnTo>
                    <a:pt x="60960" y="1926336"/>
                  </a:lnTo>
                  <a:lnTo>
                    <a:pt x="0" y="1840992"/>
                  </a:lnTo>
                  <a:lnTo>
                    <a:pt x="73152" y="792480"/>
                  </a:lnTo>
                  <a:lnTo>
                    <a:pt x="573024" y="804672"/>
                  </a:lnTo>
                  <a:lnTo>
                    <a:pt x="573024" y="0"/>
                  </a:lnTo>
                  <a:close/>
                </a:path>
              </a:pathLst>
            </a:custGeom>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black">
            <a:xfrm>
              <a:off x="5984427" y="5930871"/>
              <a:ext cx="2428956" cy="36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健康・栄養・運動の研究をあわせ持つ</a:t>
              </a:r>
              <a:endParaRPr kumimoji="1" lang="en-US" altLang="ja-JP"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唯一の国立研究開発法人</a:t>
              </a:r>
              <a:endParaRPr kumimoji="1" lang="en-US" altLang="ja-JP"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a:spLocks noChangeAspect="1"/>
            </p:cNvSpPr>
            <p:nvPr/>
          </p:nvSpPr>
          <p:spPr>
            <a:xfrm>
              <a:off x="5997762" y="2341012"/>
              <a:ext cx="852285" cy="287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約</a:t>
              </a:r>
              <a:r>
                <a:rPr kumimoji="1" lang="en-US" altLang="ja-JP" sz="10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15,836</a:t>
              </a:r>
              <a:r>
                <a:rPr kumimoji="1" lang="ja-JP" altLang="en-US" sz="10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a:t>
              </a:r>
              <a:endParaRPr kumimoji="1" lang="ja-JP" altLang="en-US" sz="1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bwMode="white">
            <a:xfrm>
              <a:off x="5984427" y="6115015"/>
              <a:ext cx="2428956" cy="36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健康・栄養・運動の研究をあわせ持つ</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唯一の国立研究開発法人</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二等辺三角形 54"/>
            <p:cNvSpPr/>
            <p:nvPr/>
          </p:nvSpPr>
          <p:spPr>
            <a:xfrm rot="9432355">
              <a:off x="6523915" y="2452513"/>
              <a:ext cx="607099" cy="1013912"/>
            </a:xfrm>
            <a:prstGeom prst="triangle">
              <a:avLst/>
            </a:prstGeom>
            <a:solidFill>
              <a:schemeClr val="accent3">
                <a:lumMod val="75000"/>
              </a:schemeClr>
            </a:solidFill>
            <a:ln w="25400">
              <a:no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二等辺三角形 58"/>
            <p:cNvSpPr/>
            <p:nvPr/>
          </p:nvSpPr>
          <p:spPr>
            <a:xfrm rot="20927138">
              <a:off x="7131739" y="4581385"/>
              <a:ext cx="554814" cy="1013912"/>
            </a:xfrm>
            <a:prstGeom prst="triangle">
              <a:avLst/>
            </a:prstGeom>
            <a:solidFill>
              <a:schemeClr val="accent5">
                <a:lumMod val="75000"/>
              </a:schemeClr>
            </a:solidFill>
            <a:ln w="25400">
              <a:no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834" y="5252099"/>
              <a:ext cx="2755922" cy="126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descr="D:\NishikawaMao\Desktop\eiken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080" y="4990665"/>
              <a:ext cx="2788920" cy="464820"/>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5827776" y="5430818"/>
              <a:ext cx="2777829" cy="1058350"/>
            </a:xfrm>
            <a:prstGeom prst="rect">
              <a:avLst/>
            </a:prstGeom>
            <a:ln w="25400">
              <a:solidFill>
                <a:schemeClr val="tx2">
                  <a:lumMod val="60000"/>
                  <a:lumOff val="40000"/>
                </a:schemeClr>
              </a:solidFill>
            </a:ln>
          </p:spPr>
          <p:txBody>
            <a:bodyPr wrap="square" rtlCol="0" anchor="ctr">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角丸四角形 13"/>
          <p:cNvSpPr/>
          <p:nvPr/>
        </p:nvSpPr>
        <p:spPr bwMode="auto">
          <a:xfrm>
            <a:off x="6977427" y="790869"/>
            <a:ext cx="4071573" cy="37457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190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健</a:t>
            </a:r>
            <a:r>
              <a:rPr kumimoji="1" lang="ja-JP" altLang="en-US" sz="1600" b="1" i="0" u="none" strike="noStrike" kern="1200" cap="none" spc="0" normalizeH="0" baseline="0" noProof="0" dirty="0" smtClean="0">
                <a:ln>
                  <a:noFill/>
                </a:ln>
                <a:solidFill>
                  <a:srgbClr val="FFFFFF"/>
                </a:solidFill>
                <a:effectLst/>
                <a:uLnTx/>
                <a:uFillTx/>
                <a:latin typeface="Meiryo UI" pitchFamily="50" charset="-128"/>
                <a:ea typeface="Meiryo UI" pitchFamily="50" charset="-128"/>
                <a:cs typeface="Meiryo UI" pitchFamily="50" charset="-128"/>
              </a:rPr>
              <a:t>都イノベーションパーク</a:t>
            </a:r>
            <a:endParaRPr kumimoji="1" lang="ja-JP" altLang="en-US" sz="16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pic>
        <p:nvPicPr>
          <p:cNvPr id="107" name="Picture 2" descr="\\T1412ss0047\lib\共有フォルダ\吹操・国循\H28\0322プレスリリース\N社.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5923" y="1875233"/>
            <a:ext cx="2470513" cy="1281316"/>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p:cNvSpPr/>
          <p:nvPr/>
        </p:nvSpPr>
        <p:spPr bwMode="auto">
          <a:xfrm>
            <a:off x="7053141" y="1845542"/>
            <a:ext cx="3993401"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ニプロ株式会社が進出へ</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健都イノベーションパーク初 </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09" name="正方形/長方形 108"/>
          <p:cNvSpPr/>
          <p:nvPr/>
        </p:nvSpPr>
        <p:spPr bwMode="black">
          <a:xfrm>
            <a:off x="8595314" y="2893381"/>
            <a:ext cx="156324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年秋頃操業めざす</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89</a:t>
            </a:fld>
            <a:endParaRPr lang="ja-JP" altLang="en-US"/>
          </a:p>
        </p:txBody>
      </p:sp>
    </p:spTree>
    <p:extLst>
      <p:ext uri="{BB962C8B-B14F-4D97-AF65-F5344CB8AC3E}">
        <p14:creationId xmlns:p14="http://schemas.microsoft.com/office/powerpoint/2010/main" val="3157045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899"/>
            <a:ext cx="9804400" cy="6332398"/>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１１．箕面森町・彩都</a:t>
            </a:r>
            <a:r>
              <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rPr>
              <a:t>（国土軸を支える新たな産業・物流拠点の形成）</a:t>
            </a:r>
            <a:r>
              <a:rPr lang="en-US" altLang="ja-JP" sz="1400" b="1" dirty="0">
                <a:solidFill>
                  <a:prstClr val="white"/>
                </a:solidFill>
                <a:latin typeface="ＭＳ ゴシック" pitchFamily="49" charset="-128"/>
                <a:ea typeface="ＭＳ ゴシック" pitchFamily="49" charset="-128"/>
              </a:rPr>
              <a:t> </a:t>
            </a:r>
            <a:r>
              <a:rPr lang="en-US" altLang="ja-JP" sz="1600" b="1" dirty="0">
                <a:solidFill>
                  <a:prstClr val="white"/>
                </a:solidFill>
                <a:latin typeface="ＭＳ ゴシック" pitchFamily="49" charset="-128"/>
                <a:ea typeface="ＭＳ ゴシック" pitchFamily="49" charset="-128"/>
              </a:rPr>
              <a:t>【</a:t>
            </a:r>
            <a:r>
              <a:rPr lang="ja-JP" altLang="en-US" sz="1600" b="1" dirty="0">
                <a:solidFill>
                  <a:prstClr val="white"/>
                </a:solidFill>
                <a:latin typeface="ＭＳ ゴシック" pitchFamily="49" charset="-128"/>
                <a:ea typeface="ＭＳ ゴシック" pitchFamily="49" charset="-128"/>
              </a:rPr>
              <a:t>総論</a:t>
            </a:r>
            <a:r>
              <a:rPr lang="en-US" altLang="ja-JP" sz="1600" b="1" dirty="0">
                <a:solidFill>
                  <a:prstClr val="white"/>
                </a:solidFill>
                <a:latin typeface="ＭＳ ゴシック" pitchFamily="49" charset="-128"/>
                <a:ea typeface="ＭＳ ゴシック" pitchFamily="49" charset="-128"/>
              </a:rPr>
              <a:t>】</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endParaRPr>
          </a:p>
        </p:txBody>
      </p:sp>
      <p:sp>
        <p:nvSpPr>
          <p:cNvPr id="2050" name="Rectangle 2"/>
          <p:cNvSpPr>
            <a:spLocks noChangeArrowheads="1"/>
          </p:cNvSpPr>
          <p:nvPr/>
        </p:nvSpPr>
        <p:spPr bwMode="auto">
          <a:xfrm>
            <a:off x="1244600" y="414010"/>
            <a:ext cx="9804400" cy="6685214"/>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１．エリア</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の状況</a:t>
            </a:r>
            <a:endParaRPr kumimoji="1" lang="en-US" altLang="ja-JP"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①箕面森町</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北大阪北摂山系に属する箕面北部丘陵に位置し</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豊かな自然</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を享受</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できる居住機能や本地区にふさわしい</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施設機能</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を配置し</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健康</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で快適な</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都市環境</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形成</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②彩都</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大阪都心部から２０</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km</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圏内の茨木市北部から箕面市東部にかけての緑に恵まれた丘陵地に</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位置して</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おり</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、ライフサイエンス分野の研究開発拠点、</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国際的な学術研究・文化交流及び産業拠点の形成を図るとともに、都市環境・住環境の整備を進めている。</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２</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．エリアの</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課題</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・主要プロジェクト</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箕面森町</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彩都</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について、「今日的な政策的意義」「関係者間での適切な責任分担」「需要と採算性確保の見極め」という視点で、</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点検が十分になされていなかった。➡</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2008</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年、主要プロジェクトの点検を実施し、今後の方向を確認。</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．近年の</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動向</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・箕面森町では第１・２・３区域が順調に売却が進み、彩都ライフサイエンスパークでは全区域立地決定。</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新名神</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高速道路（神戸～高槻）が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年に開通し、新しいインターチェンジ直近の利便性を活かし、大阪の都心部と京都・兵庫を直線でつなぐ新しい産業・物流</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拠点</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が</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稼働。</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．将来像</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①箕面森町</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「多世代共生」、「環境共生」、「地域</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共生</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」をまちづくりのテーマとした、世代を超えて誰もがいきいきと暮らせる</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ニュータウン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実現。</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627063" marR="0" lvl="0" indent="-627063" algn="l" defTabSz="914400" rtl="0" eaLnBrk="0" fontAlgn="base" latinLnBrk="0" hangingPunct="0">
              <a:lnSpc>
                <a:spcPct val="15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②</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彩都</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自然と都市が調和するアメニティの高い住環境を創造するとともに、</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itchFamily="50" charset="-128"/>
              </a:rPr>
              <a:t>「国際交流」「学術文化」「研究開発」「産業</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集積」という特色のある都市の未来機能を組み込んだ複合機能都市の形成。</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p:txBody>
      </p:sp>
      <p:sp>
        <p:nvSpPr>
          <p:cNvPr id="10" name="テキスト ボックス 9"/>
          <p:cNvSpPr txBox="1"/>
          <p:nvPr/>
        </p:nvSpPr>
        <p:spPr>
          <a:xfrm>
            <a:off x="1244600" y="2582087"/>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＜経緯＞</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1" name="表 10"/>
          <p:cNvGraphicFramePr>
            <a:graphicFrameLocks noGrp="1"/>
          </p:cNvGraphicFramePr>
          <p:nvPr>
            <p:extLst/>
          </p:nvPr>
        </p:nvGraphicFramePr>
        <p:xfrm>
          <a:off x="2147411" y="2845484"/>
          <a:ext cx="3693831" cy="1290744"/>
        </p:xfrm>
        <a:graphic>
          <a:graphicData uri="http://schemas.openxmlformats.org/drawingml/2006/table">
            <a:tbl>
              <a:tblPr firstRow="1" firstCol="1" bandRow="1">
                <a:tableStyleId>{2D5ABB26-0587-4C30-8999-92F81FD0307C}</a:tableStyleId>
              </a:tblPr>
              <a:tblGrid>
                <a:gridCol w="1258951">
                  <a:extLst>
                    <a:ext uri="{9D8B030D-6E8A-4147-A177-3AD203B41FA5}">
                      <a16:colId xmlns="" xmlns:a16="http://schemas.microsoft.com/office/drawing/2014/main" val="20000"/>
                    </a:ext>
                  </a:extLst>
                </a:gridCol>
                <a:gridCol w="2434880">
                  <a:extLst>
                    <a:ext uri="{9D8B030D-6E8A-4147-A177-3AD203B41FA5}">
                      <a16:colId xmlns="" xmlns:a16="http://schemas.microsoft.com/office/drawing/2014/main" val="20001"/>
                    </a:ext>
                  </a:extLst>
                </a:gridCol>
              </a:tblGrid>
              <a:tr h="322686">
                <a:tc>
                  <a:txBody>
                    <a:bodyPr/>
                    <a:lstStyle/>
                    <a:p>
                      <a:pPr algn="l">
                        <a:spcAft>
                          <a:spcPts val="0"/>
                        </a:spcAft>
                      </a:pPr>
                      <a:r>
                        <a:rPr lang="en-US" altLang="ja-JP" sz="1050" kern="100" dirty="0" smtClean="0">
                          <a:effectLst/>
                          <a:latin typeface="+mn-ea"/>
                          <a:ea typeface="+mn-ea"/>
                        </a:rPr>
                        <a:t>2007</a:t>
                      </a:r>
                      <a:r>
                        <a:rPr lang="ja-JP" sz="1050" kern="100" dirty="0" smtClean="0">
                          <a:effectLst/>
                          <a:latin typeface="+mn-ea"/>
                          <a:ea typeface="+mn-ea"/>
                        </a:rPr>
                        <a:t>年（</a:t>
                      </a:r>
                      <a:r>
                        <a:rPr lang="ja-JP" altLang="en-US" sz="1050" kern="100" dirty="0" smtClean="0">
                          <a:effectLst/>
                          <a:latin typeface="+mn-ea"/>
                          <a:ea typeface="+mn-ea"/>
                        </a:rPr>
                        <a:t>平成</a:t>
                      </a:r>
                      <a:r>
                        <a:rPr lang="en-US" altLang="ja-JP" sz="1050" kern="100" dirty="0" smtClean="0">
                          <a:effectLst/>
                          <a:latin typeface="+mn-ea"/>
                          <a:ea typeface="+mn-ea"/>
                        </a:rPr>
                        <a:t>19</a:t>
                      </a:r>
                      <a:r>
                        <a:rPr lang="ja-JP" sz="1050" kern="100" dirty="0" smtClean="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prstClr val="black"/>
                          </a:solidFill>
                          <a:latin typeface="+mn-ea"/>
                          <a:ea typeface="+mn-ea"/>
                        </a:rPr>
                        <a:t>まちび</a:t>
                      </a:r>
                      <a:r>
                        <a:rPr lang="ja-JP" altLang="en-US" sz="1050" dirty="0" err="1" smtClean="0">
                          <a:solidFill>
                            <a:prstClr val="black"/>
                          </a:solidFill>
                          <a:latin typeface="+mn-ea"/>
                          <a:ea typeface="+mn-ea"/>
                        </a:rPr>
                        <a:t>ら</a:t>
                      </a:r>
                      <a:r>
                        <a:rPr lang="ja-JP" altLang="en-US" sz="1050" dirty="0" smtClean="0">
                          <a:solidFill>
                            <a:prstClr val="black"/>
                          </a:solidFill>
                          <a:latin typeface="+mn-ea"/>
                          <a:ea typeface="+mn-ea"/>
                        </a:rPr>
                        <a:t>き、箕面グリーンローﾄﾞ開通</a:t>
                      </a:r>
                      <a:endParaRPr lang="en-US" altLang="ja-JP" sz="1050" dirty="0" smtClean="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22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mn-ea"/>
                          <a:ea typeface="+mn-ea"/>
                        </a:rPr>
                        <a:t>2008</a:t>
                      </a:r>
                      <a:r>
                        <a:rPr lang="ja-JP" altLang="ja-JP" sz="1050" kern="100" dirty="0" smtClean="0">
                          <a:effectLst/>
                          <a:latin typeface="+mn-ea"/>
                          <a:ea typeface="+mn-ea"/>
                        </a:rPr>
                        <a:t>年（</a:t>
                      </a:r>
                      <a:r>
                        <a:rPr lang="ja-JP" altLang="en-US" sz="1050" kern="100" dirty="0" smtClean="0">
                          <a:effectLst/>
                          <a:latin typeface="+mn-ea"/>
                          <a:ea typeface="+mn-ea"/>
                        </a:rPr>
                        <a:t>平成</a:t>
                      </a:r>
                      <a:r>
                        <a:rPr lang="en-US" altLang="ja-JP" sz="1050" kern="100" dirty="0" smtClean="0">
                          <a:effectLst/>
                          <a:latin typeface="+mn-ea"/>
                          <a:ea typeface="+mn-ea"/>
                        </a:rPr>
                        <a:t>20</a:t>
                      </a:r>
                      <a:r>
                        <a:rPr lang="ja-JP" altLang="ja-JP" sz="1050" kern="100" dirty="0" smtClean="0">
                          <a:effectLst/>
                          <a:latin typeface="+mn-ea"/>
                          <a:ea typeface="+mn-ea"/>
                        </a:rPr>
                        <a:t>年）</a:t>
                      </a:r>
                      <a:endParaRPr lang="ja-JP" altLang="ja-JP" sz="1050" kern="100" dirty="0" smtClean="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prstClr val="black"/>
                          </a:solidFill>
                          <a:latin typeface="+mn-ea"/>
                          <a:ea typeface="+mn-ea"/>
                        </a:rPr>
                        <a:t>小中一貫校開校</a:t>
                      </a:r>
                      <a:endParaRPr lang="en-US" altLang="ja-JP" sz="1050" dirty="0" smtClean="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22686">
                <a:tc>
                  <a:txBody>
                    <a:bodyPr/>
                    <a:lstStyle/>
                    <a:p>
                      <a:pPr algn="l">
                        <a:spcAft>
                          <a:spcPts val="0"/>
                        </a:spcAft>
                      </a:pPr>
                      <a:r>
                        <a:rPr lang="en-US" sz="1050" kern="100" dirty="0" smtClean="0">
                          <a:effectLst/>
                          <a:latin typeface="+mn-ea"/>
                          <a:ea typeface="+mn-ea"/>
                        </a:rPr>
                        <a:t>2011</a:t>
                      </a:r>
                      <a:r>
                        <a:rPr lang="ja-JP" sz="1050" kern="100" dirty="0">
                          <a:effectLst/>
                          <a:latin typeface="+mn-ea"/>
                          <a:ea typeface="+mn-ea"/>
                        </a:rPr>
                        <a:t>年（</a:t>
                      </a:r>
                      <a:r>
                        <a:rPr lang="ja-JP" sz="1050" kern="100" dirty="0" smtClean="0">
                          <a:effectLst/>
                          <a:latin typeface="+mn-ea"/>
                          <a:ea typeface="+mn-ea"/>
                        </a:rPr>
                        <a:t>平成</a:t>
                      </a:r>
                      <a:r>
                        <a:rPr lang="en-US" altLang="ja-JP" sz="1050" kern="100" dirty="0" smtClean="0">
                          <a:effectLst/>
                          <a:latin typeface="+mn-ea"/>
                          <a:ea typeface="+mn-ea"/>
                        </a:rPr>
                        <a:t>23</a:t>
                      </a:r>
                      <a:r>
                        <a:rPr lang="ja-JP" sz="1050" kern="100" dirty="0" smtClean="0">
                          <a:effectLst/>
                          <a:latin typeface="+mn-ea"/>
                          <a:ea typeface="+mn-ea"/>
                        </a:rPr>
                        <a:t>年</a:t>
                      </a:r>
                      <a:r>
                        <a:rPr lang="ja-JP" sz="1050" kern="100" dirty="0">
                          <a:effectLst/>
                          <a:latin typeface="+mn-ea"/>
                          <a:ea typeface="+mn-ea"/>
                        </a:rPr>
                        <a:t>）</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effectLst/>
                          <a:latin typeface="+mn-ea"/>
                          <a:ea typeface="+mn-ea"/>
                          <a:cs typeface="Times New Roman"/>
                        </a:rPr>
                        <a:t>年幼・保一体型こども園開園</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22686">
                <a:tc>
                  <a:txBody>
                    <a:bodyPr/>
                    <a:lstStyle/>
                    <a:p>
                      <a:pPr algn="l">
                        <a:spcAft>
                          <a:spcPts val="0"/>
                        </a:spcAft>
                      </a:pPr>
                      <a:r>
                        <a:rPr lang="en-US" sz="1050" kern="100" dirty="0" smtClean="0">
                          <a:effectLst/>
                          <a:latin typeface="+mn-ea"/>
                          <a:ea typeface="+mn-ea"/>
                        </a:rPr>
                        <a:t>2015</a:t>
                      </a:r>
                      <a:r>
                        <a:rPr lang="ja-JP" sz="1050" kern="100" dirty="0" smtClean="0">
                          <a:effectLst/>
                          <a:latin typeface="+mn-ea"/>
                          <a:ea typeface="+mn-ea"/>
                        </a:rPr>
                        <a:t>年</a:t>
                      </a:r>
                      <a:r>
                        <a:rPr lang="ja-JP" sz="1050" kern="100" dirty="0">
                          <a:effectLst/>
                          <a:latin typeface="+mn-ea"/>
                          <a:ea typeface="+mn-ea"/>
                        </a:rPr>
                        <a:t>（</a:t>
                      </a:r>
                      <a:r>
                        <a:rPr lang="ja-JP" sz="1050" kern="100" dirty="0" smtClean="0">
                          <a:effectLst/>
                          <a:latin typeface="+mn-ea"/>
                          <a:ea typeface="+mn-ea"/>
                        </a:rPr>
                        <a:t>平成</a:t>
                      </a:r>
                      <a:r>
                        <a:rPr lang="en-US" altLang="ja-JP" sz="1050" kern="100" dirty="0" smtClean="0">
                          <a:effectLst/>
                          <a:latin typeface="+mn-ea"/>
                          <a:ea typeface="+mn-ea"/>
                        </a:rPr>
                        <a:t>27</a:t>
                      </a:r>
                      <a:r>
                        <a:rPr lang="ja-JP" sz="1050" kern="100" dirty="0" smtClean="0">
                          <a:effectLst/>
                          <a:latin typeface="+mn-ea"/>
                          <a:ea typeface="+mn-ea"/>
                        </a:rPr>
                        <a:t>年）</a:t>
                      </a:r>
                      <a:endParaRPr lang="en-US" altLang="ja-JP" sz="1050" kern="100" dirty="0" smtClean="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prstClr val="black"/>
                          </a:solidFill>
                          <a:latin typeface="+mn-ea"/>
                          <a:ea typeface="+mn-ea"/>
                        </a:rPr>
                        <a:t>企業用地ゾーン</a:t>
                      </a:r>
                      <a:r>
                        <a:rPr lang="ja-JP" altLang="en-US" sz="1050" dirty="0" smtClean="0">
                          <a:solidFill>
                            <a:schemeClr val="tx1"/>
                          </a:solidFill>
                          <a:latin typeface="+mn-ea"/>
                          <a:ea typeface="+mn-ea"/>
                        </a:rPr>
                        <a:t>公募開始</a:t>
                      </a:r>
                      <a:endParaRPr lang="en-US" altLang="ja-JP" sz="105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solidFill>
                            <a:schemeClr val="tx1"/>
                          </a:solidFill>
                          <a:latin typeface="+mn-ea"/>
                          <a:ea typeface="+mn-ea"/>
                        </a:rPr>
                        <a:t>(2017</a:t>
                      </a:r>
                      <a:r>
                        <a:rPr lang="ja-JP" altLang="en-US" sz="1050" dirty="0" smtClean="0">
                          <a:solidFill>
                            <a:schemeClr val="tx1"/>
                          </a:solidFill>
                          <a:latin typeface="+mn-ea"/>
                          <a:ea typeface="+mn-ea"/>
                        </a:rPr>
                        <a:t>年度</a:t>
                      </a:r>
                      <a:r>
                        <a:rPr lang="en-US" altLang="ja-JP" sz="1050" dirty="0" smtClean="0">
                          <a:solidFill>
                            <a:schemeClr val="tx1"/>
                          </a:solidFill>
                          <a:latin typeface="+mn-ea"/>
                          <a:ea typeface="+mn-ea"/>
                        </a:rPr>
                        <a:t>)</a:t>
                      </a:r>
                      <a:r>
                        <a:rPr lang="ja-JP" altLang="en-US" sz="1050" dirty="0" smtClean="0">
                          <a:solidFill>
                            <a:schemeClr val="tx1"/>
                          </a:solidFill>
                          <a:latin typeface="+mn-ea"/>
                          <a:ea typeface="+mn-ea"/>
                        </a:rPr>
                        <a:t>末以降順次土地引き渡し</a:t>
                      </a:r>
                      <a:endParaRPr lang="en-US" altLang="ja-JP" sz="1050" dirty="0" smtClean="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12" name="表 11"/>
          <p:cNvGraphicFramePr>
            <a:graphicFrameLocks noGrp="1"/>
          </p:cNvGraphicFramePr>
          <p:nvPr>
            <p:extLst/>
          </p:nvPr>
        </p:nvGraphicFramePr>
        <p:xfrm>
          <a:off x="5888215" y="2845485"/>
          <a:ext cx="5139519" cy="2182131"/>
        </p:xfrm>
        <a:graphic>
          <a:graphicData uri="http://schemas.openxmlformats.org/drawingml/2006/table">
            <a:tbl>
              <a:tblPr firstRow="1" firstCol="1" bandRow="1">
                <a:tableStyleId>{2D5ABB26-0587-4C30-8999-92F81FD0307C}</a:tableStyleId>
              </a:tblPr>
              <a:tblGrid>
                <a:gridCol w="1483262">
                  <a:extLst>
                    <a:ext uri="{9D8B030D-6E8A-4147-A177-3AD203B41FA5}">
                      <a16:colId xmlns="" xmlns:a16="http://schemas.microsoft.com/office/drawing/2014/main" val="20000"/>
                    </a:ext>
                  </a:extLst>
                </a:gridCol>
                <a:gridCol w="3656257">
                  <a:extLst>
                    <a:ext uri="{9D8B030D-6E8A-4147-A177-3AD203B41FA5}">
                      <a16:colId xmlns="" xmlns:a16="http://schemas.microsoft.com/office/drawing/2014/main" val="20001"/>
                    </a:ext>
                  </a:extLst>
                </a:gridCol>
              </a:tblGrid>
              <a:tr h="301065">
                <a:tc>
                  <a:txBody>
                    <a:bodyPr/>
                    <a:lstStyle/>
                    <a:p>
                      <a:pPr algn="l">
                        <a:spcAft>
                          <a:spcPts val="0"/>
                        </a:spcAft>
                      </a:pPr>
                      <a:r>
                        <a:rPr lang="en-US" altLang="ja-JP" sz="1050" kern="100" dirty="0" smtClean="0">
                          <a:effectLst/>
                          <a:latin typeface="+mn-ea"/>
                          <a:ea typeface="+mn-ea"/>
                        </a:rPr>
                        <a:t>2004</a:t>
                      </a:r>
                      <a:r>
                        <a:rPr lang="ja-JP" sz="1050" kern="100" dirty="0" smtClean="0">
                          <a:effectLst/>
                          <a:latin typeface="+mn-ea"/>
                          <a:ea typeface="+mn-ea"/>
                        </a:rPr>
                        <a:t>年（</a:t>
                      </a:r>
                      <a:r>
                        <a:rPr lang="ja-JP" altLang="en-US" sz="1050" kern="100" dirty="0" smtClean="0">
                          <a:effectLst/>
                          <a:latin typeface="+mn-ea"/>
                          <a:ea typeface="+mn-ea"/>
                        </a:rPr>
                        <a:t>平成</a:t>
                      </a:r>
                      <a:r>
                        <a:rPr lang="en-US" altLang="ja-JP" sz="1050" kern="100" dirty="0" smtClean="0">
                          <a:effectLst/>
                          <a:latin typeface="+mn-ea"/>
                          <a:ea typeface="+mn-ea"/>
                        </a:rPr>
                        <a:t>16</a:t>
                      </a:r>
                      <a:r>
                        <a:rPr lang="ja-JP" sz="1050" kern="100" dirty="0" smtClean="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prstClr val="black"/>
                          </a:solidFill>
                          <a:latin typeface="+mn-ea"/>
                          <a:ea typeface="+mn-ea"/>
                        </a:rPr>
                        <a:t>まちび</a:t>
                      </a:r>
                      <a:r>
                        <a:rPr lang="ja-JP" altLang="en-US" sz="1050" dirty="0" err="1" smtClean="0">
                          <a:solidFill>
                            <a:prstClr val="black"/>
                          </a:solidFill>
                          <a:latin typeface="+mn-ea"/>
                          <a:ea typeface="+mn-ea"/>
                        </a:rPr>
                        <a:t>ら</a:t>
                      </a:r>
                      <a:r>
                        <a:rPr lang="ja-JP" altLang="en-US" sz="1050" dirty="0" smtClean="0">
                          <a:solidFill>
                            <a:prstClr val="black"/>
                          </a:solidFill>
                          <a:latin typeface="+mn-ea"/>
                          <a:ea typeface="+mn-ea"/>
                        </a:rPr>
                        <a:t>き</a:t>
                      </a:r>
                      <a:endParaRPr lang="en-US" altLang="ja-JP" sz="1050" dirty="0" smtClean="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01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mn-ea"/>
                          <a:ea typeface="+mn-ea"/>
                        </a:rPr>
                        <a:t>2007</a:t>
                      </a:r>
                      <a:r>
                        <a:rPr lang="ja-JP" altLang="ja-JP" sz="1050" kern="100" dirty="0" smtClean="0">
                          <a:effectLst/>
                          <a:latin typeface="+mn-ea"/>
                          <a:ea typeface="+mn-ea"/>
                        </a:rPr>
                        <a:t>年（</a:t>
                      </a:r>
                      <a:r>
                        <a:rPr lang="ja-JP" altLang="en-US" sz="1050" kern="100" dirty="0" smtClean="0">
                          <a:effectLst/>
                          <a:latin typeface="+mn-ea"/>
                          <a:ea typeface="+mn-ea"/>
                        </a:rPr>
                        <a:t>平成</a:t>
                      </a:r>
                      <a:r>
                        <a:rPr lang="en-US" altLang="ja-JP" sz="1050" kern="100" dirty="0" smtClean="0">
                          <a:effectLst/>
                          <a:latin typeface="+mn-ea"/>
                          <a:ea typeface="+mn-ea"/>
                        </a:rPr>
                        <a:t>19</a:t>
                      </a:r>
                      <a:r>
                        <a:rPr lang="ja-JP" altLang="ja-JP" sz="1050" kern="100" dirty="0" smtClean="0">
                          <a:effectLst/>
                          <a:latin typeface="+mn-ea"/>
                          <a:ea typeface="+mn-ea"/>
                        </a:rPr>
                        <a:t>年）</a:t>
                      </a:r>
                      <a:endParaRPr lang="ja-JP" altLang="ja-JP" sz="1050" kern="100" dirty="0" smtClean="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mn-ea"/>
                          <a:ea typeface="+mn-ea"/>
                        </a:rPr>
                        <a:t>大阪ﾓﾉﾚｰﾙが彩都西駅まで延伸</a:t>
                      </a:r>
                      <a:endParaRPr lang="en-US" altLang="ja-JP" sz="1050" dirty="0" smtClean="0">
                        <a:solidFill>
                          <a:prstClr val="black"/>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19632">
                <a:tc>
                  <a:txBody>
                    <a:bodyPr/>
                    <a:lstStyle/>
                    <a:p>
                      <a:pPr algn="l">
                        <a:spcAft>
                          <a:spcPts val="0"/>
                        </a:spcAft>
                      </a:pPr>
                      <a:r>
                        <a:rPr lang="en-US" sz="1050" kern="100" dirty="0" smtClean="0">
                          <a:effectLst/>
                          <a:latin typeface="+mn-ea"/>
                          <a:ea typeface="+mn-ea"/>
                        </a:rPr>
                        <a:t>2011</a:t>
                      </a:r>
                      <a:r>
                        <a:rPr lang="ja-JP" sz="1050" kern="100" dirty="0">
                          <a:effectLst/>
                          <a:latin typeface="+mn-ea"/>
                          <a:ea typeface="+mn-ea"/>
                        </a:rPr>
                        <a:t>年（</a:t>
                      </a:r>
                      <a:r>
                        <a:rPr lang="ja-JP" sz="1050" kern="100" dirty="0" smtClean="0">
                          <a:effectLst/>
                          <a:latin typeface="+mn-ea"/>
                          <a:ea typeface="+mn-ea"/>
                        </a:rPr>
                        <a:t>平成</a:t>
                      </a:r>
                      <a:r>
                        <a:rPr lang="en-US" altLang="ja-JP" sz="1050" kern="100" dirty="0" smtClean="0">
                          <a:effectLst/>
                          <a:latin typeface="+mn-ea"/>
                          <a:ea typeface="+mn-ea"/>
                        </a:rPr>
                        <a:t>2</a:t>
                      </a:r>
                      <a:r>
                        <a:rPr lang="en-US" sz="1050" kern="100" dirty="0" smtClean="0">
                          <a:effectLst/>
                          <a:latin typeface="+mn-ea"/>
                          <a:ea typeface="+mn-ea"/>
                        </a:rPr>
                        <a:t>3</a:t>
                      </a:r>
                      <a:r>
                        <a:rPr lang="ja-JP" sz="1050" kern="100" dirty="0">
                          <a:effectLst/>
                          <a:latin typeface="+mn-ea"/>
                          <a:ea typeface="+mn-ea"/>
                        </a:rPr>
                        <a:t>年）</a:t>
                      </a: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dirty="0" smtClean="0">
                          <a:solidFill>
                            <a:schemeClr val="tx1"/>
                          </a:solidFill>
                          <a:latin typeface="+mn-ea"/>
                          <a:ea typeface="+mn-ea"/>
                        </a:rPr>
                        <a:t>関西ｲﾉﾍﾞｰｼｮﾝ国際戦略総合特区に指定</a:t>
                      </a:r>
                      <a:endParaRPr lang="en-US" altLang="ja-JP" sz="105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solidFill>
                            <a:schemeClr val="tx1"/>
                          </a:solidFill>
                          <a:latin typeface="+mn-ea"/>
                          <a:ea typeface="+mn-ea"/>
                        </a:rPr>
                        <a:t>〈</a:t>
                      </a:r>
                      <a:r>
                        <a:rPr lang="ja-JP" altLang="en-US" sz="1050" dirty="0" smtClean="0">
                          <a:solidFill>
                            <a:schemeClr val="tx1"/>
                          </a:solidFill>
                          <a:latin typeface="+mn-ea"/>
                          <a:ea typeface="+mn-ea"/>
                        </a:rPr>
                        <a:t>ﾗｲﾌｻｲｴﾝｽﾊﾟｰｸ等</a:t>
                      </a:r>
                      <a:r>
                        <a:rPr lang="en-US" altLang="ja-JP" sz="1050" dirty="0" smtClean="0">
                          <a:solidFill>
                            <a:schemeClr val="tx1"/>
                          </a:solidFill>
                          <a:latin typeface="+mn-ea"/>
                          <a:ea typeface="+mn-ea"/>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01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mn-ea"/>
                          <a:ea typeface="+mn-ea"/>
                        </a:rPr>
                        <a:t>2014</a:t>
                      </a:r>
                      <a:r>
                        <a:rPr lang="ja-JP" altLang="ja-JP" sz="1050" kern="100" dirty="0" smtClean="0">
                          <a:effectLst/>
                          <a:latin typeface="+mn-ea"/>
                          <a:ea typeface="+mn-ea"/>
                        </a:rPr>
                        <a:t>年（平成</a:t>
                      </a:r>
                      <a:r>
                        <a:rPr lang="en-US" altLang="ja-JP" sz="1050" kern="100" dirty="0" smtClean="0">
                          <a:effectLst/>
                          <a:latin typeface="+mn-ea"/>
                          <a:ea typeface="+mn-ea"/>
                        </a:rPr>
                        <a:t>26</a:t>
                      </a:r>
                      <a:r>
                        <a:rPr lang="ja-JP" altLang="ja-JP" sz="1050" kern="100" dirty="0" smtClean="0">
                          <a:effectLst/>
                          <a:latin typeface="+mn-ea"/>
                          <a:ea typeface="+mn-ea"/>
                        </a:rPr>
                        <a:t>年）</a:t>
                      </a:r>
                      <a:endParaRPr lang="ja-JP" altLang="ja-JP" sz="1050" kern="100" dirty="0" smtClean="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mn-ea"/>
                          <a:ea typeface="+mn-ea"/>
                        </a:rPr>
                        <a:t>「彩都ライフサイエンスパーク」全</a:t>
                      </a:r>
                      <a:r>
                        <a:rPr lang="en-US" altLang="ja-JP" sz="1050" dirty="0" smtClean="0">
                          <a:solidFill>
                            <a:schemeClr val="tx1"/>
                          </a:solidFill>
                          <a:latin typeface="+mn-ea"/>
                          <a:ea typeface="+mn-ea"/>
                        </a:rPr>
                        <a:t>20</a:t>
                      </a:r>
                      <a:r>
                        <a:rPr lang="ja-JP" altLang="en-US" sz="1050" dirty="0" smtClean="0">
                          <a:solidFill>
                            <a:schemeClr val="tx1"/>
                          </a:solidFill>
                          <a:latin typeface="+mn-ea"/>
                          <a:ea typeface="+mn-ea"/>
                        </a:rPr>
                        <a:t>区画事業者決定</a:t>
                      </a:r>
                      <a:endParaRPr lang="en-US" altLang="ja-JP" sz="1050" dirty="0" smtClean="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19632">
                <a:tc rowSpan="2">
                  <a:txBody>
                    <a:bodyPr/>
                    <a:lstStyle/>
                    <a:p>
                      <a:pPr algn="l">
                        <a:spcAft>
                          <a:spcPts val="0"/>
                        </a:spcAft>
                      </a:pPr>
                      <a:r>
                        <a:rPr lang="en-US" sz="1050" kern="100" dirty="0" smtClean="0">
                          <a:solidFill>
                            <a:schemeClr val="tx1"/>
                          </a:solidFill>
                          <a:effectLst/>
                          <a:latin typeface="+mn-ea"/>
                          <a:ea typeface="+mn-ea"/>
                        </a:rPr>
                        <a:t>2015</a:t>
                      </a:r>
                      <a:r>
                        <a:rPr lang="ja-JP" sz="1050" kern="100" dirty="0" smtClean="0">
                          <a:solidFill>
                            <a:schemeClr val="tx1"/>
                          </a:solidFill>
                          <a:effectLst/>
                          <a:latin typeface="+mn-ea"/>
                          <a:ea typeface="+mn-ea"/>
                        </a:rPr>
                        <a:t>年</a:t>
                      </a:r>
                      <a:r>
                        <a:rPr lang="ja-JP" sz="1050" kern="100" dirty="0">
                          <a:solidFill>
                            <a:schemeClr val="tx1"/>
                          </a:solidFill>
                          <a:effectLst/>
                          <a:latin typeface="+mn-ea"/>
                          <a:ea typeface="+mn-ea"/>
                        </a:rPr>
                        <a:t>（</a:t>
                      </a:r>
                      <a:r>
                        <a:rPr lang="ja-JP" sz="1050" kern="100" dirty="0" smtClean="0">
                          <a:solidFill>
                            <a:schemeClr val="tx1"/>
                          </a:solidFill>
                          <a:effectLst/>
                          <a:latin typeface="+mn-ea"/>
                          <a:ea typeface="+mn-ea"/>
                        </a:rPr>
                        <a:t>平成</a:t>
                      </a:r>
                      <a:r>
                        <a:rPr lang="en-US" altLang="ja-JP" sz="1050" kern="100" dirty="0" smtClean="0">
                          <a:solidFill>
                            <a:schemeClr val="tx1"/>
                          </a:solidFill>
                          <a:effectLst/>
                          <a:latin typeface="+mn-ea"/>
                          <a:ea typeface="+mn-ea"/>
                        </a:rPr>
                        <a:t>27</a:t>
                      </a:r>
                      <a:r>
                        <a:rPr lang="ja-JP" sz="1050" kern="100" dirty="0" smtClean="0">
                          <a:solidFill>
                            <a:schemeClr val="tx1"/>
                          </a:solidFill>
                          <a:effectLst/>
                          <a:latin typeface="+mn-ea"/>
                          <a:ea typeface="+mn-ea"/>
                        </a:rPr>
                        <a:t>年</a:t>
                      </a:r>
                      <a:r>
                        <a:rPr lang="ja-JP" sz="1050" kern="100" dirty="0">
                          <a:solidFill>
                            <a:schemeClr val="tx1"/>
                          </a:solidFill>
                          <a:effectLst/>
                          <a:latin typeface="+mn-ea"/>
                          <a:ea typeface="+mn-ea"/>
                        </a:rPr>
                        <a:t>）</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trike="noStrike" baseline="0" dirty="0" smtClean="0">
                          <a:solidFill>
                            <a:schemeClr val="tx1"/>
                          </a:solidFill>
                          <a:latin typeface="+mn-ea"/>
                          <a:ea typeface="+mn-ea"/>
                        </a:rPr>
                        <a:t>中部地区まちびらき</a:t>
                      </a:r>
                      <a:endParaRPr lang="en-US" altLang="ja-JP" sz="1050" strike="noStrike" baseline="0" dirty="0" smtClean="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19632">
                <a:tc vMerge="1">
                  <a:txBody>
                    <a:bodyPr/>
                    <a:lstStyle/>
                    <a:p>
                      <a:pPr algn="l">
                        <a:spcAft>
                          <a:spcPts val="0"/>
                        </a:spcAft>
                      </a:pPr>
                      <a:endParaRPr lang="ja-JP" sz="105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trike="noStrike" baseline="0" dirty="0" smtClean="0">
                          <a:solidFill>
                            <a:schemeClr val="tx1"/>
                          </a:solidFill>
                          <a:latin typeface="+mn-ea"/>
                          <a:ea typeface="+mn-ea"/>
                        </a:rPr>
                        <a:t>東部地区先行</a:t>
                      </a:r>
                      <a:r>
                        <a:rPr lang="en-US" altLang="ja-JP" sz="1050" strike="noStrike" baseline="0" dirty="0" smtClean="0">
                          <a:solidFill>
                            <a:schemeClr val="tx1"/>
                          </a:solidFill>
                          <a:latin typeface="+mn-ea"/>
                          <a:ea typeface="+mn-ea"/>
                        </a:rPr>
                        <a:t>2</a:t>
                      </a:r>
                      <a:r>
                        <a:rPr lang="ja-JP" altLang="en-US" sz="1050" strike="noStrike" baseline="0" dirty="0" smtClean="0">
                          <a:solidFill>
                            <a:schemeClr val="tx1"/>
                          </a:solidFill>
                          <a:latin typeface="+mn-ea"/>
                          <a:ea typeface="+mn-ea"/>
                        </a:rPr>
                        <a:t>地区で</a:t>
                      </a:r>
                      <a:r>
                        <a:rPr lang="ja-JP" altLang="en-US" sz="1050" strike="noStrike" baseline="0" smtClean="0">
                          <a:solidFill>
                            <a:schemeClr val="tx1"/>
                          </a:solidFill>
                          <a:latin typeface="+mn-ea"/>
                          <a:ea typeface="+mn-ea"/>
                        </a:rPr>
                        <a:t>の事業開始</a:t>
                      </a:r>
                      <a:endParaRPr lang="en-US" altLang="ja-JP" sz="1050" strike="noStrike" baseline="0" dirty="0" smtClean="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19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ea"/>
                          <a:ea typeface="+mn-ea"/>
                        </a:rPr>
                        <a:t>2018</a:t>
                      </a:r>
                      <a:r>
                        <a:rPr lang="ja-JP" altLang="ja-JP" sz="1050" kern="100" dirty="0" smtClean="0">
                          <a:solidFill>
                            <a:schemeClr val="tx1"/>
                          </a:solidFill>
                          <a:effectLst/>
                          <a:latin typeface="+mn-ea"/>
                          <a:ea typeface="+mn-ea"/>
                        </a:rPr>
                        <a:t>年（平成</a:t>
                      </a:r>
                      <a:r>
                        <a:rPr lang="en-US" altLang="ja-JP" sz="1050" kern="100" dirty="0" smtClean="0">
                          <a:solidFill>
                            <a:schemeClr val="tx1"/>
                          </a:solidFill>
                          <a:effectLst/>
                          <a:latin typeface="+mn-ea"/>
                          <a:ea typeface="+mn-ea"/>
                        </a:rPr>
                        <a:t>30</a:t>
                      </a:r>
                      <a:r>
                        <a:rPr lang="ja-JP" altLang="ja-JP" sz="1050" kern="100" dirty="0" smtClean="0">
                          <a:solidFill>
                            <a:schemeClr val="tx1"/>
                          </a:solidFill>
                          <a:effectLst/>
                          <a:latin typeface="+mn-ea"/>
                          <a:ea typeface="+mn-ea"/>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mn-ea"/>
                          <a:ea typeface="+mn-ea"/>
                        </a:rPr>
                        <a:t>東部地区の地権者協議会で東部地区全体の開発計画案策定</a:t>
                      </a:r>
                      <a:endParaRPr lang="en-US" altLang="ja-JP" sz="1050" dirty="0" smtClean="0">
                        <a:solidFill>
                          <a:schemeClr val="tx1"/>
                        </a:solidFill>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テキスト ボックス 1"/>
          <p:cNvSpPr txBox="1"/>
          <p:nvPr/>
        </p:nvSpPr>
        <p:spPr>
          <a:xfrm>
            <a:off x="2041081" y="2600139"/>
            <a:ext cx="1520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①箕面森町</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5808549" y="2590021"/>
            <a:ext cx="1520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②彩都</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90</a:t>
            </a:fld>
            <a:endParaRPr lang="ja-JP" altLang="en-US"/>
          </a:p>
        </p:txBody>
      </p:sp>
    </p:spTree>
    <p:extLst>
      <p:ext uri="{BB962C8B-B14F-4D97-AF65-F5344CB8AC3E}">
        <p14:creationId xmlns:p14="http://schemas.microsoft.com/office/powerpoint/2010/main" val="227450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65548255"/>
              </p:ext>
            </p:extLst>
          </p:nvPr>
        </p:nvGraphicFramePr>
        <p:xfrm>
          <a:off x="1016000" y="958820"/>
          <a:ext cx="10033001" cy="4670083"/>
        </p:xfrm>
        <a:graphic>
          <a:graphicData uri="http://schemas.openxmlformats.org/drawingml/2006/table">
            <a:tbl>
              <a:tblPr firstRow="1" bandRow="1">
                <a:tableStyleId>{5940675A-B579-460E-94D1-54222C63F5DA}</a:tableStyleId>
              </a:tblPr>
              <a:tblGrid>
                <a:gridCol w="1038431">
                  <a:extLst>
                    <a:ext uri="{9D8B030D-6E8A-4147-A177-3AD203B41FA5}">
                      <a16:colId xmlns="" xmlns:a16="http://schemas.microsoft.com/office/drawing/2014/main" val="20000"/>
                    </a:ext>
                  </a:extLst>
                </a:gridCol>
                <a:gridCol w="1021278">
                  <a:extLst>
                    <a:ext uri="{9D8B030D-6E8A-4147-A177-3AD203B41FA5}">
                      <a16:colId xmlns="" xmlns:a16="http://schemas.microsoft.com/office/drawing/2014/main" val="20001"/>
                    </a:ext>
                  </a:extLst>
                </a:gridCol>
                <a:gridCol w="664441">
                  <a:extLst>
                    <a:ext uri="{9D8B030D-6E8A-4147-A177-3AD203B41FA5}">
                      <a16:colId xmlns="" xmlns:a16="http://schemas.microsoft.com/office/drawing/2014/main" val="20002"/>
                    </a:ext>
                  </a:extLst>
                </a:gridCol>
                <a:gridCol w="664441">
                  <a:extLst>
                    <a:ext uri="{9D8B030D-6E8A-4147-A177-3AD203B41FA5}">
                      <a16:colId xmlns="" xmlns:a16="http://schemas.microsoft.com/office/drawing/2014/main" val="20003"/>
                    </a:ext>
                  </a:extLst>
                </a:gridCol>
                <a:gridCol w="664441">
                  <a:extLst>
                    <a:ext uri="{9D8B030D-6E8A-4147-A177-3AD203B41FA5}">
                      <a16:colId xmlns="" xmlns:a16="http://schemas.microsoft.com/office/drawing/2014/main" val="20004"/>
                    </a:ext>
                  </a:extLst>
                </a:gridCol>
                <a:gridCol w="664441">
                  <a:extLst>
                    <a:ext uri="{9D8B030D-6E8A-4147-A177-3AD203B41FA5}">
                      <a16:colId xmlns="" xmlns:a16="http://schemas.microsoft.com/office/drawing/2014/main" val="20005"/>
                    </a:ext>
                  </a:extLst>
                </a:gridCol>
                <a:gridCol w="664441">
                  <a:extLst>
                    <a:ext uri="{9D8B030D-6E8A-4147-A177-3AD203B41FA5}">
                      <a16:colId xmlns="" xmlns:a16="http://schemas.microsoft.com/office/drawing/2014/main" val="20006"/>
                    </a:ext>
                  </a:extLst>
                </a:gridCol>
                <a:gridCol w="664441">
                  <a:extLst>
                    <a:ext uri="{9D8B030D-6E8A-4147-A177-3AD203B41FA5}">
                      <a16:colId xmlns="" xmlns:a16="http://schemas.microsoft.com/office/drawing/2014/main" val="20007"/>
                    </a:ext>
                  </a:extLst>
                </a:gridCol>
                <a:gridCol w="664441">
                  <a:extLst>
                    <a:ext uri="{9D8B030D-6E8A-4147-A177-3AD203B41FA5}">
                      <a16:colId xmlns="" xmlns:a16="http://schemas.microsoft.com/office/drawing/2014/main" val="20008"/>
                    </a:ext>
                  </a:extLst>
                </a:gridCol>
                <a:gridCol w="664441">
                  <a:extLst>
                    <a:ext uri="{9D8B030D-6E8A-4147-A177-3AD203B41FA5}">
                      <a16:colId xmlns="" xmlns:a16="http://schemas.microsoft.com/office/drawing/2014/main" val="20009"/>
                    </a:ext>
                  </a:extLst>
                </a:gridCol>
                <a:gridCol w="664441">
                  <a:extLst>
                    <a:ext uri="{9D8B030D-6E8A-4147-A177-3AD203B41FA5}">
                      <a16:colId xmlns="" xmlns:a16="http://schemas.microsoft.com/office/drawing/2014/main" val="20010"/>
                    </a:ext>
                  </a:extLst>
                </a:gridCol>
                <a:gridCol w="664441">
                  <a:extLst>
                    <a:ext uri="{9D8B030D-6E8A-4147-A177-3AD203B41FA5}">
                      <a16:colId xmlns="" xmlns:a16="http://schemas.microsoft.com/office/drawing/2014/main" val="20011"/>
                    </a:ext>
                  </a:extLst>
                </a:gridCol>
                <a:gridCol w="664441">
                  <a:extLst>
                    <a:ext uri="{9D8B030D-6E8A-4147-A177-3AD203B41FA5}">
                      <a16:colId xmlns="" xmlns:a16="http://schemas.microsoft.com/office/drawing/2014/main" val="20012"/>
                    </a:ext>
                  </a:extLst>
                </a:gridCol>
                <a:gridCol w="664441">
                  <a:extLst>
                    <a:ext uri="{9D8B030D-6E8A-4147-A177-3AD203B41FA5}">
                      <a16:colId xmlns="" xmlns:a16="http://schemas.microsoft.com/office/drawing/2014/main" val="20013"/>
                    </a:ext>
                  </a:extLst>
                </a:gridCol>
              </a:tblGrid>
              <a:tr h="465127">
                <a:tc>
                  <a:txBody>
                    <a:bodyPr/>
                    <a:lstStyle/>
                    <a:p>
                      <a:pPr algn="r"/>
                      <a:r>
                        <a:rPr kumimoji="1" lang="ja-JP" altLang="en-US" sz="1200" dirty="0" smtClean="0"/>
                        <a:t>年度</a:t>
                      </a:r>
                      <a:endParaRPr kumimoji="1" lang="ja-JP" altLang="en-US" sz="1200" dirty="0"/>
                    </a:p>
                  </a:txBody>
                  <a:tcPr>
                    <a:solidFill>
                      <a:schemeClr val="bg1">
                        <a:alpha val="75000"/>
                      </a:schemeClr>
                    </a:solidFill>
                  </a:tcPr>
                </a:tc>
                <a:tc>
                  <a:txBody>
                    <a:bodyPr/>
                    <a:lstStyle/>
                    <a:p>
                      <a:pPr algn="ctr"/>
                      <a:r>
                        <a:rPr kumimoji="1" lang="ja-JP" altLang="en-US" sz="1200" dirty="0" smtClean="0"/>
                        <a:t>～</a:t>
                      </a:r>
                      <a:r>
                        <a:rPr kumimoji="1" lang="en-US" altLang="ja-JP" sz="1200" dirty="0" smtClean="0"/>
                        <a:t>2013</a:t>
                      </a:r>
                    </a:p>
                    <a:p>
                      <a:pPr algn="ctr"/>
                      <a:r>
                        <a:rPr kumimoji="1" lang="en-US" altLang="ja-JP" sz="1200" dirty="0" smtClean="0"/>
                        <a:t>(H25)</a:t>
                      </a:r>
                      <a:endParaRPr kumimoji="1" lang="ja-JP" altLang="en-US" sz="1200" dirty="0" smtClean="0"/>
                    </a:p>
                  </a:txBody>
                  <a:tcPr anchor="ctr">
                    <a:solidFill>
                      <a:schemeClr val="bg1">
                        <a:alpha val="75000"/>
                      </a:schemeClr>
                    </a:solidFill>
                  </a:tcPr>
                </a:tc>
                <a:tc>
                  <a:txBody>
                    <a:bodyPr/>
                    <a:lstStyle/>
                    <a:p>
                      <a:pPr algn="ctr"/>
                      <a:r>
                        <a:rPr kumimoji="1" lang="en-US" altLang="ja-JP" sz="1200" dirty="0" smtClean="0"/>
                        <a:t>2014</a:t>
                      </a:r>
                    </a:p>
                    <a:p>
                      <a:pPr algn="ctr"/>
                      <a:r>
                        <a:rPr kumimoji="1" lang="en-US" altLang="ja-JP" sz="1200" dirty="0" smtClean="0"/>
                        <a:t>(H26)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2015</a:t>
                      </a:r>
                      <a:r>
                        <a:rPr kumimoji="1" lang="ja-JP" altLang="en-US" sz="1200" dirty="0" smtClean="0"/>
                        <a:t> </a:t>
                      </a:r>
                      <a:r>
                        <a:rPr kumimoji="1" lang="en-US" altLang="ja-JP" sz="1200" dirty="0" smtClean="0"/>
                        <a:t>(H27)</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2019</a:t>
                      </a:r>
                    </a:p>
                    <a:p>
                      <a:pPr algn="ctr"/>
                      <a:r>
                        <a:rPr kumimoji="1" lang="en-US" altLang="ja-JP" sz="1200" dirty="0" smtClean="0"/>
                        <a:t>(H31)</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2020</a:t>
                      </a:r>
                    </a:p>
                    <a:p>
                      <a:pPr algn="ctr"/>
                      <a:r>
                        <a:rPr kumimoji="1" lang="en-US" altLang="ja-JP" sz="1200" dirty="0" smtClean="0"/>
                        <a:t>(H32)</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2021</a:t>
                      </a:r>
                    </a:p>
                    <a:p>
                      <a:pPr algn="ctr"/>
                      <a:r>
                        <a:rPr kumimoji="1" lang="en-US" altLang="ja-JP" sz="1200" dirty="0" smtClean="0"/>
                        <a:t>(H33)</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2022</a:t>
                      </a:r>
                    </a:p>
                    <a:p>
                      <a:pPr algn="ctr"/>
                      <a:r>
                        <a:rPr kumimoji="1" lang="en-US" altLang="ja-JP" sz="1200" dirty="0" smtClean="0"/>
                        <a:t>(H34)</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2023</a:t>
                      </a:r>
                    </a:p>
                    <a:p>
                      <a:pPr algn="ctr"/>
                      <a:r>
                        <a:rPr kumimoji="1" lang="en-US" altLang="ja-JP" sz="1200" dirty="0" smtClean="0"/>
                        <a:t>(H35)</a:t>
                      </a:r>
                    </a:p>
                  </a:txBody>
                  <a:tcPr anchor="ctr">
                    <a:solidFill>
                      <a:schemeClr val="bg1">
                        <a:alpha val="75000"/>
                      </a:schemeClr>
                    </a:solidFill>
                  </a:tcPr>
                </a:tc>
                <a:tc>
                  <a:txBody>
                    <a:bodyPr/>
                    <a:lstStyle/>
                    <a:p>
                      <a:pPr algn="ctr"/>
                      <a:r>
                        <a:rPr kumimoji="1" lang="en-US" altLang="ja-JP" sz="1200" dirty="0" smtClean="0"/>
                        <a:t>2024</a:t>
                      </a:r>
                    </a:p>
                    <a:p>
                      <a:pPr algn="ctr"/>
                      <a:r>
                        <a:rPr kumimoji="1" lang="en-US" altLang="ja-JP" sz="1200" dirty="0" smtClean="0"/>
                        <a:t>(H36)</a:t>
                      </a:r>
                      <a:endParaRPr kumimoji="1" lang="ja-JP" altLang="en-US" sz="1200" dirty="0"/>
                    </a:p>
                  </a:txBody>
                  <a:tcPr anchor="ctr">
                    <a:solidFill>
                      <a:schemeClr val="bg1">
                        <a:alpha val="75000"/>
                      </a:schemeClr>
                    </a:solidFill>
                  </a:tcPr>
                </a:tc>
                <a:tc>
                  <a:txBody>
                    <a:bodyPr/>
                    <a:lstStyle/>
                    <a:p>
                      <a:pPr algn="ctr"/>
                      <a:r>
                        <a:rPr kumimoji="1" lang="en-US" altLang="ja-JP" sz="1200" dirty="0" smtClean="0"/>
                        <a:t>2025</a:t>
                      </a:r>
                    </a:p>
                    <a:p>
                      <a:pPr algn="ctr"/>
                      <a:r>
                        <a:rPr kumimoji="1" lang="en-US" altLang="ja-JP" sz="1200" dirty="0" smtClean="0"/>
                        <a:t>(H37)</a:t>
                      </a:r>
                      <a:endParaRPr kumimoji="1" lang="ja-JP" altLang="en-US" sz="1200" dirty="0"/>
                    </a:p>
                  </a:txBody>
                  <a:tcPr anchor="ctr">
                    <a:solidFill>
                      <a:schemeClr val="bg1">
                        <a:alpha val="75000"/>
                      </a:schemeClr>
                    </a:solidFill>
                  </a:tcPr>
                </a:tc>
                <a:extLst>
                  <a:ext uri="{0D108BD9-81ED-4DB2-BD59-A6C34878D82A}">
                    <a16:rowId xmlns="" xmlns:a16="http://schemas.microsoft.com/office/drawing/2014/main" val="10000"/>
                  </a:ext>
                </a:extLst>
              </a:tr>
              <a:tr h="2102478">
                <a:tc>
                  <a:txBody>
                    <a:bodyPr/>
                    <a:lstStyle/>
                    <a:p>
                      <a:endParaRPr kumimoji="1" lang="en-US" altLang="ja-JP" sz="1200" dirty="0" smtClean="0"/>
                    </a:p>
                    <a:p>
                      <a:endParaRPr kumimoji="1" lang="en-US" altLang="ja-JP" sz="1200" dirty="0" smtClean="0"/>
                    </a:p>
                    <a:p>
                      <a:endParaRPr kumimoji="1" lang="en-US" altLang="ja-JP" sz="1200" dirty="0" smtClean="0"/>
                    </a:p>
                    <a:p>
                      <a:endParaRPr kumimoji="1" lang="en-US" altLang="ja-JP" sz="1200" dirty="0" smtClean="0"/>
                    </a:p>
                    <a:p>
                      <a:r>
                        <a:rPr kumimoji="1" lang="ja-JP" altLang="en-US" sz="1200" dirty="0" smtClean="0"/>
                        <a:t>①箕面森町</a:t>
                      </a:r>
                      <a:endParaRPr kumimoji="1" lang="ja-JP" altLang="en-US" sz="1200" dirty="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 xmlns:a16="http://schemas.microsoft.com/office/drawing/2014/main" val="10001"/>
                  </a:ext>
                </a:extLst>
              </a:tr>
              <a:tr h="2102478">
                <a:tc>
                  <a:txBody>
                    <a:bodyPr/>
                    <a:lstStyle/>
                    <a:p>
                      <a:pPr algn="l"/>
                      <a:r>
                        <a:rPr kumimoji="1" lang="ja-JP" altLang="en-US" sz="1200" dirty="0" smtClean="0"/>
                        <a:t>②彩都</a:t>
                      </a:r>
                      <a:endParaRPr kumimoji="1" lang="ja-JP" altLang="en-US" sz="1200" dirty="0"/>
                    </a:p>
                  </a:txBody>
                  <a:tcPr marL="45720" marR="45720" anchor="ct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Ｐ明朝" panose="02020600040205080304" pitchFamily="18" charset="-128"/>
                        <a:ea typeface="ＭＳ Ｐ明朝" panose="02020600040205080304" pitchFamily="18" charset="-128"/>
                      </a:endParaRPr>
                    </a:p>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 xmlns:a16="http://schemas.microsoft.com/office/drawing/2014/main" val="10002"/>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１１．箕面森町・彩都</a:t>
            </a:r>
            <a:r>
              <a:rPr lang="ja-JP" altLang="en-US" sz="1400" b="1" dirty="0">
                <a:solidFill>
                  <a:schemeClr val="bg1"/>
                </a:solidFill>
                <a:latin typeface="ＭＳ ゴシック" pitchFamily="49" charset="-128"/>
                <a:ea typeface="ＭＳ ゴシック" pitchFamily="49" charset="-128"/>
              </a:rPr>
              <a:t>（国土軸を支える新たな産業・物流拠点の形成）</a:t>
            </a:r>
            <a:endParaRPr lang="en-US" altLang="ja-JP" sz="1400" b="1" dirty="0">
              <a:solidFill>
                <a:schemeClr val="bg1"/>
              </a:solidFill>
              <a:latin typeface="ＭＳ ゴシック" pitchFamily="49" charset="-128"/>
              <a:ea typeface="ＭＳ ゴシック" pitchFamily="49" charset="-128"/>
            </a:endParaRPr>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91</a:t>
            </a:fld>
            <a:endParaRPr kumimoji="1" lang="ja-JP" altLang="en-US" dirty="0"/>
          </a:p>
        </p:txBody>
      </p:sp>
      <p:cxnSp>
        <p:nvCxnSpPr>
          <p:cNvPr id="15" name="直線矢印コネクタ 14"/>
          <p:cNvCxnSpPr/>
          <p:nvPr/>
        </p:nvCxnSpPr>
        <p:spPr>
          <a:xfrm flipV="1">
            <a:off x="2149434" y="2311981"/>
            <a:ext cx="7588332" cy="17463"/>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747185" y="1637687"/>
            <a:ext cx="697627" cy="553998"/>
          </a:xfrm>
          <a:prstGeom prst="rect">
            <a:avLst/>
          </a:prstGeom>
          <a:noFill/>
        </p:spPr>
        <p:txBody>
          <a:bodyPr wrap="non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新名神</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高速道路</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a:solidFill>
                  <a:srgbClr val="0000CC"/>
                </a:solidFill>
                <a:latin typeface="ＭＳ Ｐ明朝" panose="02020600040205080304" pitchFamily="18" charset="-128"/>
                <a:ea typeface="ＭＳ Ｐ明朝" panose="02020600040205080304" pitchFamily="18" charset="-128"/>
              </a:rPr>
              <a:t>開通</a:t>
            </a:r>
          </a:p>
        </p:txBody>
      </p:sp>
      <p:sp>
        <p:nvSpPr>
          <p:cNvPr id="43" name="テキスト ボックス 42"/>
          <p:cNvSpPr txBox="1"/>
          <p:nvPr/>
        </p:nvSpPr>
        <p:spPr>
          <a:xfrm>
            <a:off x="2020874" y="2508971"/>
            <a:ext cx="1447832" cy="553998"/>
          </a:xfrm>
          <a:prstGeom prst="rect">
            <a:avLst/>
          </a:prstGeom>
          <a:noFill/>
        </p:spPr>
        <p:txBody>
          <a:bodyPr wrap="non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大阪府を都市基盤整備</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の事業主体と決定</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a:t>
            </a:r>
            <a:r>
              <a:rPr lang="en-US" altLang="ja-JP" sz="1000" dirty="0" smtClean="0">
                <a:solidFill>
                  <a:srgbClr val="0000CC"/>
                </a:solidFill>
                <a:latin typeface="ＭＳ Ｐ明朝" panose="02020600040205080304" pitchFamily="18" charset="-128"/>
                <a:ea typeface="ＭＳ Ｐ明朝" panose="02020600040205080304" pitchFamily="18" charset="-128"/>
              </a:rPr>
              <a:t>1991</a:t>
            </a:r>
            <a:r>
              <a:rPr lang="ja-JP" altLang="en-US" sz="1000" dirty="0" smtClean="0">
                <a:solidFill>
                  <a:srgbClr val="0000CC"/>
                </a:solidFill>
                <a:latin typeface="ＭＳ Ｐ明朝" panose="02020600040205080304" pitchFamily="18" charset="-128"/>
                <a:ea typeface="ＭＳ Ｐ明朝" panose="02020600040205080304" pitchFamily="18" charset="-128"/>
              </a:rPr>
              <a:t>年）</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74" name="テキスト ボックス 73"/>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円/楕円 87"/>
          <p:cNvSpPr/>
          <p:nvPr/>
        </p:nvSpPr>
        <p:spPr>
          <a:xfrm>
            <a:off x="5345649" y="223998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6007592" y="223998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0" name="直線矢印コネクタ 89"/>
          <p:cNvCxnSpPr/>
          <p:nvPr/>
        </p:nvCxnSpPr>
        <p:spPr>
          <a:xfrm>
            <a:off x="2149434" y="4526203"/>
            <a:ext cx="8899566" cy="1975"/>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4" name="円/楕円 93"/>
          <p:cNvSpPr/>
          <p:nvPr/>
        </p:nvSpPr>
        <p:spPr>
          <a:xfrm>
            <a:off x="3934868" y="444537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667957" y="2462805"/>
            <a:ext cx="1079228" cy="707886"/>
          </a:xfrm>
          <a:prstGeom prst="rect">
            <a:avLst/>
          </a:prstGeom>
          <a:noFill/>
        </p:spPr>
        <p:txBody>
          <a:bodyPr wrap="square" rtlCol="0">
            <a:spAutoFit/>
          </a:bodyPr>
          <a:lstStyle/>
          <a:p>
            <a:pPr algn="ctr"/>
            <a:r>
              <a:rPr lang="ja-JP" altLang="en-US" sz="1000" dirty="0">
                <a:solidFill>
                  <a:srgbClr val="0000CC"/>
                </a:solidFill>
                <a:latin typeface="ＭＳ Ｐ明朝" panose="02020600040205080304" pitchFamily="18" charset="-128"/>
                <a:ea typeface="ＭＳ Ｐ明朝" panose="02020600040205080304" pitchFamily="18" charset="-128"/>
              </a:rPr>
              <a:t>履</a:t>
            </a:r>
            <a:r>
              <a:rPr lang="ja-JP" altLang="en-US" sz="1000" dirty="0" smtClean="0">
                <a:solidFill>
                  <a:srgbClr val="0000CC"/>
                </a:solidFill>
                <a:latin typeface="ＭＳ Ｐ明朝" panose="02020600040205080304" pitchFamily="18" charset="-128"/>
                <a:ea typeface="ＭＳ Ｐ明朝" panose="02020600040205080304" pitchFamily="18" charset="-128"/>
              </a:rPr>
              <a:t>正社スポーツ</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a:solidFill>
                  <a:srgbClr val="0000CC"/>
                </a:solidFill>
                <a:latin typeface="ＭＳ Ｐ明朝" panose="02020600040205080304" pitchFamily="18" charset="-128"/>
                <a:ea typeface="ＭＳ Ｐ明朝" panose="02020600040205080304" pitchFamily="18" charset="-128"/>
              </a:rPr>
              <a:t>専門</a:t>
            </a:r>
            <a:r>
              <a:rPr lang="ja-JP" altLang="en-US" sz="1000" dirty="0" smtClean="0">
                <a:solidFill>
                  <a:srgbClr val="0000CC"/>
                </a:solidFill>
                <a:latin typeface="ＭＳ Ｐ明朝" panose="02020600040205080304" pitchFamily="18" charset="-128"/>
                <a:ea typeface="ＭＳ Ｐ明朝" panose="02020600040205080304" pitchFamily="18" charset="-128"/>
              </a:rPr>
              <a:t>学校</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箕面キャンパス</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a:solidFill>
                  <a:srgbClr val="0000CC"/>
                </a:solidFill>
                <a:latin typeface="ＭＳ Ｐ明朝" panose="02020600040205080304" pitchFamily="18" charset="-128"/>
                <a:ea typeface="ＭＳ Ｐ明朝" panose="02020600040205080304" pitchFamily="18" charset="-128"/>
              </a:rPr>
              <a:t>開校</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a:xfrm>
            <a:off x="664832" y="6367414"/>
            <a:ext cx="4824152"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rPr>
              <a:t>・大阪府：商工</a:t>
            </a:r>
            <a:r>
              <a:rPr lang="ja-JP" altLang="en-US" sz="1400" dirty="0" smtClean="0">
                <a:solidFill>
                  <a:schemeClr val="tx1"/>
                </a:solidFill>
                <a:latin typeface="ＭＳ Ｐ明朝" panose="02020600040205080304" pitchFamily="18" charset="-128"/>
                <a:ea typeface="ＭＳ Ｐ明朝" panose="02020600040205080304" pitchFamily="18" charset="-128"/>
              </a:rPr>
              <a:t>労働部、都市</a:t>
            </a:r>
            <a:r>
              <a:rPr lang="ja-JP" altLang="en-US" sz="1400" dirty="0">
                <a:solidFill>
                  <a:schemeClr val="tx1"/>
                </a:solidFill>
                <a:latin typeface="ＭＳ Ｐ明朝" panose="02020600040205080304" pitchFamily="18" charset="-128"/>
                <a:ea typeface="ＭＳ Ｐ明朝" panose="02020600040205080304" pitchFamily="18" charset="-128"/>
              </a:rPr>
              <a:t>整備部、住宅まちづくり</a:t>
            </a:r>
            <a:r>
              <a:rPr lang="ja-JP" altLang="en-US" sz="1400" dirty="0" smtClean="0">
                <a:solidFill>
                  <a:schemeClr val="tx1"/>
                </a:solidFill>
                <a:latin typeface="ＭＳ Ｐ明朝" panose="02020600040205080304" pitchFamily="18" charset="-128"/>
                <a:ea typeface="ＭＳ Ｐ明朝" panose="02020600040205080304" pitchFamily="18" charset="-128"/>
              </a:rPr>
              <a:t>部</a:t>
            </a:r>
            <a:endParaRPr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38" name="テキスト ボックス 37"/>
          <p:cNvSpPr txBox="1"/>
          <p:nvPr/>
        </p:nvSpPr>
        <p:spPr>
          <a:xfrm>
            <a:off x="549492" y="6071137"/>
            <a:ext cx="11093015" cy="338554"/>
          </a:xfrm>
          <a:prstGeom prst="rect">
            <a:avLst/>
          </a:prstGeom>
          <a:noFill/>
        </p:spPr>
        <p:txBody>
          <a:bodyPr wrap="square" rtlCol="0">
            <a:spAutoFit/>
          </a:bodyPr>
          <a:lstStyle/>
          <a:p>
            <a:r>
              <a:rPr lang="ja-JP" altLang="en-US" sz="1600" dirty="0" smtClean="0"/>
              <a:t>○</a:t>
            </a:r>
            <a:r>
              <a:rPr lang="en-US" altLang="ja-JP" sz="1600" dirty="0"/>
              <a:t> 『</a:t>
            </a:r>
            <a:r>
              <a:rPr lang="ja-JP" altLang="en-US" sz="1600" dirty="0"/>
              <a:t>箕面森町・彩</a:t>
            </a:r>
            <a:r>
              <a:rPr lang="ja-JP" altLang="en-US" sz="1600" dirty="0" smtClean="0"/>
              <a:t>都</a:t>
            </a:r>
            <a:r>
              <a:rPr lang="en-US" altLang="ja-JP" sz="1600" dirty="0" smtClean="0"/>
              <a:t>』</a:t>
            </a:r>
            <a:r>
              <a:rPr lang="ja-JP" altLang="en-US" sz="1600" dirty="0"/>
              <a:t>エリア</a:t>
            </a:r>
            <a:r>
              <a:rPr lang="ja-JP" altLang="en-US" sz="1600" dirty="0" smtClean="0"/>
              <a:t>の</a:t>
            </a:r>
            <a:r>
              <a:rPr lang="ja-JP" altLang="en-US" sz="1600" dirty="0"/>
              <a:t>担当</a:t>
            </a:r>
            <a:r>
              <a:rPr lang="ja-JP" altLang="en-US" sz="1600" dirty="0" smtClean="0"/>
              <a:t>部局一覧</a:t>
            </a:r>
            <a:endParaRPr lang="en-US" altLang="ja-JP" sz="1600" dirty="0" smtClean="0"/>
          </a:p>
        </p:txBody>
      </p:sp>
      <p:sp>
        <p:nvSpPr>
          <p:cNvPr id="34" name="円/楕円 33"/>
          <p:cNvSpPr/>
          <p:nvPr/>
        </p:nvSpPr>
        <p:spPr>
          <a:xfrm>
            <a:off x="6046525" y="445420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742653" y="3797328"/>
            <a:ext cx="697627" cy="553998"/>
          </a:xfrm>
          <a:prstGeom prst="rect">
            <a:avLst/>
          </a:prstGeom>
          <a:noFill/>
        </p:spPr>
        <p:txBody>
          <a:bodyPr wrap="non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新名神</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高速道路</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a:solidFill>
                  <a:srgbClr val="0000CC"/>
                </a:solidFill>
                <a:latin typeface="ＭＳ Ｐ明朝" panose="02020600040205080304" pitchFamily="18" charset="-128"/>
                <a:ea typeface="ＭＳ Ｐ明朝" panose="02020600040205080304" pitchFamily="18" charset="-128"/>
              </a:rPr>
              <a:t>開通</a:t>
            </a:r>
          </a:p>
        </p:txBody>
      </p:sp>
      <p:sp>
        <p:nvSpPr>
          <p:cNvPr id="36" name="テキスト ボックス 35"/>
          <p:cNvSpPr txBox="1"/>
          <p:nvPr/>
        </p:nvSpPr>
        <p:spPr>
          <a:xfrm>
            <a:off x="3338545" y="3778595"/>
            <a:ext cx="1598949" cy="707886"/>
          </a:xfrm>
          <a:prstGeom prst="rect">
            <a:avLst/>
          </a:prstGeom>
          <a:noFill/>
        </p:spPr>
        <p:txBody>
          <a:bodyPr wrap="square" rtlCol="0">
            <a:spAutoFit/>
          </a:bodyPr>
          <a:lstStyle/>
          <a:p>
            <a:pPr algn="ctr"/>
            <a:r>
              <a:rPr lang="ja-JP" altLang="en-US" sz="1000" dirty="0">
                <a:solidFill>
                  <a:srgbClr val="FF0000"/>
                </a:solidFill>
                <a:latin typeface="ＭＳ Ｐ明朝" panose="02020600040205080304" pitchFamily="18" charset="-128"/>
                <a:ea typeface="ＭＳ Ｐ明朝" panose="02020600040205080304" pitchFamily="18" charset="-128"/>
              </a:rPr>
              <a:t>彩</a:t>
            </a:r>
            <a:r>
              <a:rPr lang="ja-JP" altLang="en-US" sz="1000" dirty="0" smtClean="0">
                <a:solidFill>
                  <a:srgbClr val="FF0000"/>
                </a:solidFill>
                <a:latin typeface="ＭＳ Ｐ明朝" panose="02020600040205080304" pitchFamily="18" charset="-128"/>
                <a:ea typeface="ＭＳ Ｐ明朝" panose="02020600040205080304" pitchFamily="18" charset="-128"/>
              </a:rPr>
              <a:t>都東部先行</a:t>
            </a:r>
            <a:r>
              <a:rPr lang="en-US" altLang="ja-JP" sz="1000" dirty="0" smtClean="0">
                <a:solidFill>
                  <a:srgbClr val="FF0000"/>
                </a:solidFill>
                <a:latin typeface="ＭＳ Ｐ明朝" panose="02020600040205080304" pitchFamily="18" charset="-128"/>
                <a:ea typeface="ＭＳ Ｐ明朝" panose="02020600040205080304" pitchFamily="18" charset="-128"/>
              </a:rPr>
              <a:t>2</a:t>
            </a:r>
            <a:r>
              <a:rPr lang="ja-JP" altLang="en-US" sz="1000" dirty="0" smtClean="0">
                <a:solidFill>
                  <a:srgbClr val="FF0000"/>
                </a:solidFill>
                <a:latin typeface="ＭＳ Ｐ明朝" panose="02020600040205080304" pitchFamily="18" charset="-128"/>
                <a:ea typeface="ＭＳ Ｐ明朝" panose="02020600040205080304" pitchFamily="18" charset="-128"/>
              </a:rPr>
              <a:t>地区</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土地区画整理事業</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開始</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a:t>
            </a:r>
            <a:r>
              <a:rPr lang="en-US" altLang="ja-JP" sz="1000" dirty="0" smtClean="0">
                <a:solidFill>
                  <a:srgbClr val="FF0000"/>
                </a:solidFill>
                <a:latin typeface="ＭＳ Ｐ明朝" panose="02020600040205080304" pitchFamily="18" charset="-128"/>
                <a:ea typeface="ＭＳ Ｐ明朝" panose="02020600040205080304" pitchFamily="18" charset="-128"/>
              </a:rPr>
              <a:t>H32(2020)</a:t>
            </a:r>
            <a:r>
              <a:rPr lang="ja-JP" altLang="en-US" sz="1000" dirty="0" smtClean="0">
                <a:solidFill>
                  <a:srgbClr val="FF0000"/>
                </a:solidFill>
                <a:latin typeface="ＭＳ Ｐ明朝" panose="02020600040205080304" pitchFamily="18" charset="-128"/>
                <a:ea typeface="ＭＳ Ｐ明朝" panose="02020600040205080304" pitchFamily="18" charset="-128"/>
              </a:rPr>
              <a:t>年）</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sp>
        <p:nvSpPr>
          <p:cNvPr id="45" name="円/楕円 44"/>
          <p:cNvSpPr/>
          <p:nvPr/>
        </p:nvSpPr>
        <p:spPr>
          <a:xfrm>
            <a:off x="3384081" y="444989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656606" y="4734924"/>
            <a:ext cx="1598949" cy="707886"/>
          </a:xfrm>
          <a:prstGeom prst="rect">
            <a:avLst/>
          </a:prstGeom>
          <a:noFill/>
        </p:spPr>
        <p:txBody>
          <a:bodyPr wrap="squar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「彩都ライフ</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サイエンスパーク」</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全</a:t>
            </a:r>
            <a:r>
              <a:rPr lang="en-US" altLang="ja-JP" sz="1000" dirty="0" smtClean="0">
                <a:solidFill>
                  <a:srgbClr val="0000CC"/>
                </a:solidFill>
                <a:latin typeface="ＭＳ Ｐ明朝" panose="02020600040205080304" pitchFamily="18" charset="-128"/>
                <a:ea typeface="ＭＳ Ｐ明朝" panose="02020600040205080304" pitchFamily="18" charset="-128"/>
              </a:rPr>
              <a:t>20</a:t>
            </a:r>
            <a:r>
              <a:rPr lang="ja-JP" altLang="en-US" sz="1000" dirty="0" smtClean="0">
                <a:solidFill>
                  <a:srgbClr val="0000CC"/>
                </a:solidFill>
                <a:latin typeface="ＭＳ Ｐ明朝" panose="02020600040205080304" pitchFamily="18" charset="-128"/>
                <a:ea typeface="ＭＳ Ｐ明朝" panose="02020600040205080304" pitchFamily="18" charset="-128"/>
              </a:rPr>
              <a:t>区画事業者</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決定</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9040272" y="2462805"/>
            <a:ext cx="780636" cy="246221"/>
          </a:xfrm>
          <a:prstGeom prst="rect">
            <a:avLst/>
          </a:prstGeom>
          <a:noFill/>
        </p:spPr>
        <p:txBody>
          <a:bodyPr wrap="squar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事業終了</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6923480" y="2405636"/>
            <a:ext cx="1002049" cy="400110"/>
          </a:xfrm>
          <a:prstGeom prst="rect">
            <a:avLst/>
          </a:prstGeom>
          <a:noFill/>
        </p:spPr>
        <p:txBody>
          <a:bodyPr wrap="square" rtlCol="0">
            <a:spAutoFit/>
          </a:bodyPr>
          <a:lstStyle/>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新箕面駅</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完成</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p:txBody>
      </p:sp>
      <p:sp>
        <p:nvSpPr>
          <p:cNvPr id="44" name="テキスト ボックス 43"/>
          <p:cNvSpPr txBox="1"/>
          <p:nvPr/>
        </p:nvSpPr>
        <p:spPr>
          <a:xfrm>
            <a:off x="5656611" y="2462805"/>
            <a:ext cx="878767" cy="400110"/>
          </a:xfrm>
          <a:prstGeom prst="rect">
            <a:avLst/>
          </a:prstGeom>
          <a:noFill/>
        </p:spPr>
        <p:txBody>
          <a:bodyPr wrap="non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箕面と</a:t>
            </a:r>
            <a:r>
              <a:rPr lang="ja-JP" altLang="en-US" sz="1000" dirty="0" err="1" smtClean="0">
                <a:solidFill>
                  <a:srgbClr val="0000CC"/>
                </a:solidFill>
                <a:latin typeface="ＭＳ Ｐ明朝" panose="02020600040205080304" pitchFamily="18" charset="-128"/>
                <a:ea typeface="ＭＳ Ｐ明朝" panose="02020600040205080304" pitchFamily="18" charset="-128"/>
              </a:rPr>
              <a:t>どろみ</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en-US" altLang="ja-JP" sz="1000" dirty="0" smtClean="0">
                <a:solidFill>
                  <a:srgbClr val="0000CC"/>
                </a:solidFill>
                <a:latin typeface="ＭＳ Ｐ明朝" panose="02020600040205080304" pitchFamily="18" charset="-128"/>
                <a:ea typeface="ＭＳ Ｐ明朝" panose="02020600040205080304" pitchFamily="18" charset="-128"/>
              </a:rPr>
              <a:t>IC</a:t>
            </a:r>
            <a:r>
              <a:rPr lang="ja-JP" altLang="en-US" sz="1000" dirty="0" smtClean="0">
                <a:solidFill>
                  <a:srgbClr val="0000CC"/>
                </a:solidFill>
                <a:latin typeface="ＭＳ Ｐ明朝" panose="02020600040205080304" pitchFamily="18" charset="-128"/>
                <a:ea typeface="ＭＳ Ｐ明朝" panose="02020600040205080304" pitchFamily="18" charset="-128"/>
              </a:rPr>
              <a:t>　</a:t>
            </a:r>
            <a:r>
              <a:rPr lang="ja-JP" altLang="en-US" sz="1000" dirty="0">
                <a:solidFill>
                  <a:srgbClr val="0000CC"/>
                </a:solidFill>
                <a:latin typeface="ＭＳ Ｐ明朝" panose="02020600040205080304" pitchFamily="18" charset="-128"/>
                <a:ea typeface="ＭＳ Ｐ明朝" panose="02020600040205080304" pitchFamily="18" charset="-128"/>
              </a:rPr>
              <a:t>開通</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49" name="テキスト ボックス 48"/>
          <p:cNvSpPr txBox="1"/>
          <p:nvPr/>
        </p:nvSpPr>
        <p:spPr>
          <a:xfrm>
            <a:off x="2033678" y="3080009"/>
            <a:ext cx="1245855" cy="246221"/>
          </a:xfrm>
          <a:prstGeom prst="rect">
            <a:avLst/>
          </a:prstGeom>
          <a:noFill/>
        </p:spPr>
        <p:txBody>
          <a:bodyPr wrap="none" rtlCol="0">
            <a:spAutoFit/>
          </a:bodyPr>
          <a:lstStyle/>
          <a:p>
            <a:pPr algn="ctr"/>
            <a:r>
              <a:rPr lang="ja-JP" altLang="en-US" sz="1000" dirty="0">
                <a:solidFill>
                  <a:srgbClr val="0000CC"/>
                </a:solidFill>
                <a:latin typeface="ＭＳ Ｐ明朝" panose="02020600040205080304" pitchFamily="18" charset="-128"/>
                <a:ea typeface="ＭＳ Ｐ明朝" panose="02020600040205080304" pitchFamily="18" charset="-128"/>
              </a:rPr>
              <a:t>まちび</a:t>
            </a:r>
            <a:r>
              <a:rPr lang="ja-JP" altLang="en-US" sz="1000" dirty="0" err="1">
                <a:solidFill>
                  <a:srgbClr val="0000CC"/>
                </a:solidFill>
                <a:latin typeface="ＭＳ Ｐ明朝" panose="02020600040205080304" pitchFamily="18" charset="-128"/>
                <a:ea typeface="ＭＳ Ｐ明朝" panose="02020600040205080304" pitchFamily="18" charset="-128"/>
              </a:rPr>
              <a:t>ら</a:t>
            </a:r>
            <a:r>
              <a:rPr lang="ja-JP" altLang="en-US" sz="1000" dirty="0" smtClean="0">
                <a:solidFill>
                  <a:srgbClr val="0000CC"/>
                </a:solidFill>
                <a:latin typeface="ＭＳ Ｐ明朝" panose="02020600040205080304" pitchFamily="18" charset="-128"/>
                <a:ea typeface="ＭＳ Ｐ明朝" panose="02020600040205080304" pitchFamily="18" charset="-128"/>
              </a:rPr>
              <a:t>き（</a:t>
            </a:r>
            <a:r>
              <a:rPr lang="en-US" altLang="ja-JP" sz="1000" dirty="0" smtClean="0">
                <a:solidFill>
                  <a:srgbClr val="0000CC"/>
                </a:solidFill>
                <a:latin typeface="ＭＳ Ｐ明朝" panose="02020600040205080304" pitchFamily="18" charset="-128"/>
                <a:ea typeface="ＭＳ Ｐ明朝" panose="02020600040205080304" pitchFamily="18" charset="-128"/>
              </a:rPr>
              <a:t>2007</a:t>
            </a:r>
            <a:r>
              <a:rPr lang="ja-JP" altLang="en-US" sz="1000" dirty="0" smtClean="0">
                <a:solidFill>
                  <a:srgbClr val="0000CC"/>
                </a:solidFill>
                <a:latin typeface="ＭＳ Ｐ明朝" panose="02020600040205080304" pitchFamily="18" charset="-128"/>
                <a:ea typeface="ＭＳ Ｐ明朝" panose="02020600040205080304" pitchFamily="18" charset="-128"/>
              </a:rPr>
              <a:t>年）</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50" name="円/楕円 49"/>
          <p:cNvSpPr/>
          <p:nvPr/>
        </p:nvSpPr>
        <p:spPr>
          <a:xfrm>
            <a:off x="4013674" y="227363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539254" y="2513966"/>
            <a:ext cx="1079228" cy="400110"/>
          </a:xfrm>
          <a:prstGeom prst="rect">
            <a:avLst/>
          </a:prstGeom>
          <a:noFill/>
        </p:spPr>
        <p:txBody>
          <a:bodyPr wrap="square" rtlCol="0">
            <a:spAutoFit/>
          </a:bodyPr>
          <a:lstStyle/>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企業用地ゾーン</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a:p>
            <a:pPr algn="ctr"/>
            <a:r>
              <a:rPr lang="ja-JP" altLang="en-US" sz="1000" dirty="0" smtClean="0">
                <a:solidFill>
                  <a:srgbClr val="0000CC"/>
                </a:solidFill>
                <a:latin typeface="ＭＳ Ｐ明朝" panose="02020600040205080304" pitchFamily="18" charset="-128"/>
                <a:ea typeface="ＭＳ Ｐ明朝" panose="02020600040205080304" pitchFamily="18" charset="-128"/>
              </a:rPr>
              <a:t>公募開始</a:t>
            </a:r>
            <a:endParaRPr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
        <p:nvSpPr>
          <p:cNvPr id="48" name="円/楕円 47"/>
          <p:cNvSpPr/>
          <p:nvPr/>
        </p:nvSpPr>
        <p:spPr>
          <a:xfrm>
            <a:off x="7120006" y="445420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7053787" y="4614106"/>
            <a:ext cx="1523642" cy="553998"/>
          </a:xfrm>
          <a:prstGeom prst="rect">
            <a:avLst/>
          </a:prstGeom>
          <a:noFill/>
        </p:spPr>
        <p:txBody>
          <a:bodyPr wrap="square" rtlCol="0">
            <a:spAutoFit/>
          </a:bodyPr>
          <a:lstStyle/>
          <a:p>
            <a:pPr algn="ctr"/>
            <a:r>
              <a:rPr lang="ja-JP" altLang="en-US" sz="1000" dirty="0">
                <a:solidFill>
                  <a:srgbClr val="FF0000"/>
                </a:solidFill>
                <a:latin typeface="ＭＳ Ｐ明朝" panose="02020600040205080304" pitchFamily="18" charset="-128"/>
                <a:ea typeface="ＭＳ Ｐ明朝" panose="02020600040205080304" pitchFamily="18" charset="-128"/>
              </a:rPr>
              <a:t>彩都東部先行</a:t>
            </a:r>
            <a:r>
              <a:rPr lang="en-US" altLang="ja-JP" sz="1000" dirty="0">
                <a:solidFill>
                  <a:srgbClr val="FF0000"/>
                </a:solidFill>
                <a:latin typeface="ＭＳ Ｐ明朝" panose="02020600040205080304" pitchFamily="18" charset="-128"/>
                <a:ea typeface="ＭＳ Ｐ明朝" panose="02020600040205080304" pitchFamily="18" charset="-128"/>
              </a:rPr>
              <a:t>2</a:t>
            </a:r>
            <a:r>
              <a:rPr lang="ja-JP" altLang="en-US" sz="1000" dirty="0">
                <a:solidFill>
                  <a:srgbClr val="FF0000"/>
                </a:solidFill>
                <a:latin typeface="ＭＳ Ｐ明朝" panose="02020600040205080304" pitchFamily="18" charset="-128"/>
                <a:ea typeface="ＭＳ Ｐ明朝" panose="02020600040205080304" pitchFamily="18" charset="-128"/>
              </a:rPr>
              <a:t>地区</a:t>
            </a:r>
          </a:p>
          <a:p>
            <a:pPr algn="ctr"/>
            <a:r>
              <a:rPr lang="ja-JP" altLang="en-US" sz="1000" dirty="0">
                <a:solidFill>
                  <a:srgbClr val="FF0000"/>
                </a:solidFill>
                <a:latin typeface="ＭＳ Ｐ明朝" panose="02020600040205080304" pitchFamily="18" charset="-128"/>
                <a:ea typeface="ＭＳ Ｐ明朝" panose="02020600040205080304" pitchFamily="18" charset="-128"/>
              </a:rPr>
              <a:t>土地区画整理事業</a:t>
            </a:r>
          </a:p>
          <a:p>
            <a:pPr algn="ctr"/>
            <a:r>
              <a:rPr lang="ja-JP" altLang="en-US" sz="1000" dirty="0" smtClean="0">
                <a:solidFill>
                  <a:srgbClr val="FF0000"/>
                </a:solidFill>
                <a:latin typeface="ＭＳ Ｐ明朝" panose="02020600040205080304" pitchFamily="18" charset="-128"/>
                <a:ea typeface="ＭＳ Ｐ明朝" panose="02020600040205080304" pitchFamily="18" charset="-128"/>
              </a:rPr>
              <a:t>完了</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sp>
        <p:nvSpPr>
          <p:cNvPr id="54" name="円/楕円 53"/>
          <p:cNvSpPr/>
          <p:nvPr/>
        </p:nvSpPr>
        <p:spPr>
          <a:xfrm>
            <a:off x="6274400" y="444537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5943600" y="4593893"/>
            <a:ext cx="1248406" cy="707886"/>
          </a:xfrm>
          <a:prstGeom prst="rect">
            <a:avLst/>
          </a:prstGeom>
          <a:noFill/>
        </p:spPr>
        <p:txBody>
          <a:bodyPr wrap="square" rtlCol="0">
            <a:spAutoFit/>
          </a:bodyPr>
          <a:lstStyle/>
          <a:p>
            <a:pPr algn="ctr"/>
            <a:r>
              <a:rPr lang="ja-JP" altLang="en-US" sz="1000" dirty="0">
                <a:solidFill>
                  <a:srgbClr val="FF0000"/>
                </a:solidFill>
                <a:latin typeface="ＭＳ Ｐ明朝" panose="02020600040205080304" pitchFamily="18" charset="-128"/>
                <a:ea typeface="ＭＳ Ｐ明朝" panose="02020600040205080304" pitchFamily="18" charset="-128"/>
              </a:rPr>
              <a:t>彩都</a:t>
            </a:r>
            <a:r>
              <a:rPr lang="ja-JP" altLang="en-US" sz="1000" dirty="0" smtClean="0">
                <a:solidFill>
                  <a:srgbClr val="FF0000"/>
                </a:solidFill>
                <a:latin typeface="ＭＳ Ｐ明朝" panose="02020600040205080304" pitchFamily="18" charset="-128"/>
                <a:ea typeface="ＭＳ Ｐ明朝" panose="02020600040205080304" pitchFamily="18" charset="-128"/>
              </a:rPr>
              <a:t>東部地区地権者地権者協議会にて残区域の全体開発計画案が策定</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cxnSp>
        <p:nvCxnSpPr>
          <p:cNvPr id="47" name="直線矢印コネクタ 46"/>
          <p:cNvCxnSpPr/>
          <p:nvPr/>
        </p:nvCxnSpPr>
        <p:spPr>
          <a:xfrm>
            <a:off x="3480401" y="4526203"/>
            <a:ext cx="7568599" cy="0"/>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346334" y="2311995"/>
            <a:ext cx="4391432" cy="0"/>
          </a:xfrm>
          <a:prstGeom prst="straightConnector1">
            <a:avLst/>
          </a:prstGeom>
          <a:ln w="25400">
            <a:solidFill>
              <a:srgbClr val="0000CC"/>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7350058" y="225176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9295583" y="224978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8855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１１．箕面森町・彩都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a:t>
            </a:r>
            <a:r>
              <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形成）　</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①箕面森町</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1271464" y="452290"/>
            <a:ext cx="9649072" cy="1169551"/>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概要（①箕面森町）</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・地区面積：</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313.5ha</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・事業期間：</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35(2023)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・箕面</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北部丘陵に位置し、豊かな自然を享受できる居住空間を確保し、世代を越えて誰もがいきいきと暮らせるまちづくりを進めて</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いる。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・特定土地区画整理事業として、大阪府（箕面整備事務所）が事業主体となって</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施行し、国土</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交通省・大阪府・箕面市及び民間事業者が協力して</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推進。</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・土地区画整理事業に</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PFI</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プライベート・ファイナンス・イニシアティブ</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）を導入した初めての事例。</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 name="図 6" descr="https://www.osaka-kousha.or.jp/x-rland/2015-07-01_minoh/pdf/youryou.pdf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15281" t="14518" r="14481" b="4371"/>
          <a:stretch/>
        </p:blipFill>
        <p:spPr>
          <a:xfrm>
            <a:off x="266315" y="1728975"/>
            <a:ext cx="7477514" cy="4711212"/>
          </a:xfrm>
          <a:prstGeom prst="rect">
            <a:avLst/>
          </a:prstGeom>
        </p:spPr>
      </p:pic>
      <p:grpSp>
        <p:nvGrpSpPr>
          <p:cNvPr id="2" name="グループ化 1"/>
          <p:cNvGrpSpPr/>
          <p:nvPr/>
        </p:nvGrpSpPr>
        <p:grpSpPr>
          <a:xfrm>
            <a:off x="7805635" y="1728975"/>
            <a:ext cx="4095276" cy="1746368"/>
            <a:chOff x="114891" y="4818421"/>
            <a:chExt cx="3768340" cy="1828017"/>
          </a:xfrm>
        </p:grpSpPr>
        <p:sp>
          <p:nvSpPr>
            <p:cNvPr id="14" name="正方形/長方形 13"/>
            <p:cNvSpPr/>
            <p:nvPr/>
          </p:nvSpPr>
          <p:spPr>
            <a:xfrm>
              <a:off x="114891" y="5132256"/>
              <a:ext cx="3768340" cy="15141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○大阪府が開発</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○立地施設</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・箕面</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市立と</a:t>
              </a:r>
              <a:r>
                <a:rPr kumimoji="1" lang="ja-JP" altLang="en-US" sz="11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どろ</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みの森学園（小中一貫校</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・みすず</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学園（幼保一体施設</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認定こども</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園</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・地区</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センター（友星保育園、バス</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待合所、クリニック、薬局等）</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・商業施設（ファミリーマート、スーパートライアル）</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・履正社スポーツ専門学校　箕面キャンパス</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正方形/長方形 11"/>
            <p:cNvSpPr/>
            <p:nvPr/>
          </p:nvSpPr>
          <p:spPr>
            <a:xfrm>
              <a:off x="114891" y="4823147"/>
              <a:ext cx="3768340" cy="1823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3" name="正方形/長方形 12"/>
            <p:cNvSpPr/>
            <p:nvPr/>
          </p:nvSpPr>
          <p:spPr>
            <a:xfrm>
              <a:off x="114891" y="4818421"/>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1</a:t>
              </a: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区域（住宅ゾーン）</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 name="グループ化 2"/>
          <p:cNvGrpSpPr/>
          <p:nvPr/>
        </p:nvGrpSpPr>
        <p:grpSpPr>
          <a:xfrm>
            <a:off x="7803332" y="3603124"/>
            <a:ext cx="4097578" cy="795222"/>
            <a:chOff x="4081202" y="4812515"/>
            <a:chExt cx="3780217" cy="795222"/>
          </a:xfrm>
        </p:grpSpPr>
        <p:sp>
          <p:nvSpPr>
            <p:cNvPr id="16" name="正方形/長方形 15"/>
            <p:cNvSpPr/>
            <p:nvPr/>
          </p:nvSpPr>
          <p:spPr>
            <a:xfrm>
              <a:off x="4081202" y="4812515"/>
              <a:ext cx="3780217" cy="7845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7" name="正方形/長方形 16"/>
            <p:cNvSpPr/>
            <p:nvPr/>
          </p:nvSpPr>
          <p:spPr>
            <a:xfrm>
              <a:off x="4093079" y="4818421"/>
              <a:ext cx="2996490" cy="27948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a:t>
              </a: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区域（民間開発住宅ゾーン）</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4093079" y="5176850"/>
              <a:ext cx="376834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○民間開発事業者</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豊田</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通商（株</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が開発</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・「箕面森町</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PEACEGARDEN</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6" name="グループ化 5"/>
          <p:cNvGrpSpPr/>
          <p:nvPr/>
        </p:nvGrpSpPr>
        <p:grpSpPr>
          <a:xfrm>
            <a:off x="7778339" y="4533996"/>
            <a:ext cx="4122572" cy="2263893"/>
            <a:chOff x="7778339" y="4684683"/>
            <a:chExt cx="4122572" cy="2292560"/>
          </a:xfrm>
        </p:grpSpPr>
        <p:sp>
          <p:nvSpPr>
            <p:cNvPr id="19" name="正方形/長方形 18"/>
            <p:cNvSpPr/>
            <p:nvPr/>
          </p:nvSpPr>
          <p:spPr>
            <a:xfrm>
              <a:off x="7828184" y="4690539"/>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第</a:t>
              </a:r>
              <a:r>
                <a:rPr kumimoji="1" lang="en-US" altLang="ja-JP"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3</a:t>
              </a: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区域（企業用地ゾーン）</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7778339" y="4998115"/>
              <a:ext cx="4122571" cy="197912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○大阪府が開発、企業を誘致</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新名神高速</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道路</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箕面と</a:t>
              </a:r>
              <a:r>
                <a:rPr kumimoji="1" lang="ja-JP" altLang="en-US" sz="11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どろみ</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IC</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と</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国道４２３号に近く、大阪中心部へも直結</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する企業用地。</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○誘致施設</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物流施設、製造加工施設、商業・業務施設等、研究開発施設等</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○土地売買契約者の公募</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期：</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7</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8</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⇒完売</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期：</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2018</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　⇒完売</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正方形/長方形 17"/>
            <p:cNvSpPr/>
            <p:nvPr/>
          </p:nvSpPr>
          <p:spPr>
            <a:xfrm>
              <a:off x="7813965" y="4684683"/>
              <a:ext cx="4086946" cy="22780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gr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92</a:t>
            </a:fld>
            <a:endParaRPr lang="ja-JP" altLang="en-US"/>
          </a:p>
        </p:txBody>
      </p:sp>
    </p:spTree>
    <p:extLst>
      <p:ext uri="{BB962C8B-B14F-4D97-AF65-F5344CB8AC3E}">
        <p14:creationId xmlns:p14="http://schemas.microsoft.com/office/powerpoint/2010/main" val="577602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9706" y="4758499"/>
            <a:ext cx="2307816" cy="170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１１．箕面森町・彩都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a:t>
            </a:r>
            <a:r>
              <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形成）　</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①箕面森町</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2" name="グループ化 1"/>
          <p:cNvGrpSpPr/>
          <p:nvPr/>
        </p:nvGrpSpPr>
        <p:grpSpPr>
          <a:xfrm>
            <a:off x="79114" y="1173891"/>
            <a:ext cx="3865827" cy="5536002"/>
            <a:chOff x="100400" y="5220836"/>
            <a:chExt cx="3893541" cy="5536002"/>
          </a:xfrm>
        </p:grpSpPr>
        <p:sp>
          <p:nvSpPr>
            <p:cNvPr id="12" name="正方形/長方形 11"/>
            <p:cNvSpPr/>
            <p:nvPr/>
          </p:nvSpPr>
          <p:spPr>
            <a:xfrm>
              <a:off x="114891" y="5220836"/>
              <a:ext cx="3864561" cy="55360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3" name="正方形/長方形 12"/>
            <p:cNvSpPr/>
            <p:nvPr/>
          </p:nvSpPr>
          <p:spPr>
            <a:xfrm>
              <a:off x="114890" y="5230468"/>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100400" y="5587596"/>
              <a:ext cx="3893541" cy="41703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1977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余野川ダム計画</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公表（</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建設省）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地元の反対と公的主体での周辺宅地</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条件化</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1989</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が住宅供給公社による土地</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取得</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決定</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住宅供給公社が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154ha</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円）の土地を</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取得</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1991</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企業局が事業主体に決定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1991</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議会承認</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土地区画整理事業などの都市計画</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決定</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1999</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オオタカ</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「国内希少野生動植物種</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の営巣発見</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オオタカ</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調査委員会を</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2001</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事業見直し案を公表</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2002</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所管部局を企業局から建築都市部へ移管</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企業会計から分離し、公共事業と</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して実施）</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2005</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余野川</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ダムを当面実施しないと公表（国土交通省）</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2007</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1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ちびらき、箕面グリーンロード開通</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 name="グループ化 5"/>
          <p:cNvGrpSpPr/>
          <p:nvPr/>
        </p:nvGrpSpPr>
        <p:grpSpPr>
          <a:xfrm>
            <a:off x="4290911" y="1148134"/>
            <a:ext cx="7926832" cy="5559717"/>
            <a:chOff x="4019457" y="5225439"/>
            <a:chExt cx="7776976" cy="5477401"/>
          </a:xfrm>
        </p:grpSpPr>
        <p:sp>
          <p:nvSpPr>
            <p:cNvPr id="18" name="正方形/長方形 17"/>
            <p:cNvSpPr/>
            <p:nvPr/>
          </p:nvSpPr>
          <p:spPr>
            <a:xfrm>
              <a:off x="4019457" y="5225618"/>
              <a:ext cx="7650882" cy="54772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9" name="正方形/長方形 18"/>
            <p:cNvSpPr/>
            <p:nvPr/>
          </p:nvSpPr>
          <p:spPr>
            <a:xfrm>
              <a:off x="4025621" y="5225439"/>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4050877" y="5508445"/>
              <a:ext cx="7745556" cy="17586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財政再建プログラム（</a:t>
              </a:r>
              <a:r>
                <a:rPr kumimoji="1" lang="en-US" altLang="ja-JP"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事業の見直し・点検を実施</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○点検結果（概要）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新名神高速道路と大阪都心部への結節点である箕面インターチェンジに近接する</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本事業地</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において、将来適切な土地利用</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と　</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円滑</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な地域整備が図られるよう、枠組み</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をつくる。</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北摂地域における道路ネットワーク整備に資する</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③</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オオタカ調査委員会の提言に則り、オオタカ保全区域を設定し保全方策を</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○今後の方向</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・第１区域</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は、引き続き事業の完成を目指す。但し、財政状況に鑑み、住民生活に最大限配慮しつつ</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、工事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の実施時期を精査。</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第２区域</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は、民間地権者により開発。</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第３区域</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施設誘致地区</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、粗</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造成の概成が</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見込まれる</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2012</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年度</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末に基盤整備工事の</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実施について判断</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9" name="右矢印 8"/>
          <p:cNvSpPr/>
          <p:nvPr/>
        </p:nvSpPr>
        <p:spPr>
          <a:xfrm>
            <a:off x="4001687" y="3561472"/>
            <a:ext cx="207336"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角丸四角形 23"/>
          <p:cNvSpPr/>
          <p:nvPr/>
        </p:nvSpPr>
        <p:spPr>
          <a:xfrm>
            <a:off x="1143000" y="408135"/>
            <a:ext cx="10001708" cy="655121"/>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多世代共生」、「環境共生」、「地域共生」をまちづくりのテーマとした、世代を超えて誰もがいきいきと暮らせるニュータウンの実現</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正方形/長方形 24"/>
          <p:cNvSpPr/>
          <p:nvPr/>
        </p:nvSpPr>
        <p:spPr>
          <a:xfrm>
            <a:off x="4290911" y="4852983"/>
            <a:ext cx="578052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成果</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○豊かな自然環境を享受できる居住空間の提供し、新しいまちづくりの実現。</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における</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企業立地による産業活性化・雇用創出。</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二等辺三角形 27"/>
          <p:cNvSpPr/>
          <p:nvPr/>
        </p:nvSpPr>
        <p:spPr>
          <a:xfrm rot="10800000">
            <a:off x="7458195" y="3184558"/>
            <a:ext cx="579049" cy="109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4380753" y="5412944"/>
            <a:ext cx="3496277"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○各区域における状況</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■第１区域</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・保留地の売却状況（</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９末現在）</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住宅用</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484</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区画売却済／</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536</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大規模保留地：学校法人履正社に売却</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・箕面市立と</a:t>
            </a:r>
            <a:r>
              <a:rPr kumimoji="1" lang="ja-JP" altLang="en-US" sz="11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どろ</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みの森学園（小中一貫校）の</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児童</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生徒数：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707</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右矢印 30"/>
          <p:cNvSpPr/>
          <p:nvPr/>
        </p:nvSpPr>
        <p:spPr>
          <a:xfrm rot="20251859">
            <a:off x="10388681" y="5114627"/>
            <a:ext cx="1001683" cy="1164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右矢印 37"/>
          <p:cNvSpPr/>
          <p:nvPr/>
        </p:nvSpPr>
        <p:spPr>
          <a:xfrm>
            <a:off x="8312074" y="4443724"/>
            <a:ext cx="230071" cy="361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8346224" y="4496889"/>
            <a:ext cx="3498488"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第３区域（企業用地ゾーン）公募開始（</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二等辺三角形 40"/>
          <p:cNvSpPr/>
          <p:nvPr/>
        </p:nvSpPr>
        <p:spPr>
          <a:xfrm rot="10800000">
            <a:off x="7468113" y="4753382"/>
            <a:ext cx="579049" cy="109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4344076" y="4493752"/>
            <a:ext cx="789480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年度大阪府戦略本部会議＞</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第３区域の事業着手を決定</a:t>
            </a:r>
            <a:endParaRPr kumimoji="1" lang="en-US" altLang="ja-JP"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正方形/長方形 32"/>
          <p:cNvSpPr/>
          <p:nvPr/>
        </p:nvSpPr>
        <p:spPr>
          <a:xfrm>
            <a:off x="7804285" y="5423316"/>
            <a:ext cx="1845421" cy="12772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■第２区域（</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９末現在）</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・計画戸数：</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677</a:t>
            </a:r>
            <a:r>
              <a:rPr kumimoji="1" lang="ja-JP" altLang="en-US" sz="11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a:t>
            </a:r>
            <a:endPar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・世帯数：</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306</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■第３区域</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・企業用地の売却状況</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第１期　</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区画（完売）</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第２期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３区画（完売）</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4364671" y="3184490"/>
            <a:ext cx="7894807"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＜改革工程表（</a:t>
            </a:r>
            <a:r>
              <a:rPr kumimoji="1" lang="en-US" altLang="ja-JP"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年２月）＞</a:t>
            </a:r>
            <a:endParaRPr kumimoji="1" lang="en-US" altLang="ja-JP"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区域の基盤整備工事について、</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粗造成の概成が当初計画から</a:t>
            </a:r>
            <a:endPar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２年</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遅れていることから、施設立地に関する</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企業</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判断が明確に</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なり</a:t>
            </a:r>
            <a:endPar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保留地</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処分の可能性や</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採算性を</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見極められる</a:t>
            </a:r>
            <a:r>
              <a:rPr kumimoji="1" lang="en-US" altLang="ja-JP"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26</a:t>
            </a:r>
            <a:r>
              <a:rPr kumimoji="1" lang="ja-JP" altLang="en-US" sz="11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年度までに実施判断する</a:t>
            </a:r>
            <a:endParaRPr kumimoji="1" lang="en-US" altLang="ja-JP"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4845275" y="3920056"/>
            <a:ext cx="4945906"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上記</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財政再建</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プログラムの方向性に基づき、企業ヒアリングを実施。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（ヒアリング結果）企業の進出意欲・検討熟度が高く、保留地処分の可能性が高い</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二等辺三角形 36"/>
          <p:cNvSpPr/>
          <p:nvPr/>
        </p:nvSpPr>
        <p:spPr>
          <a:xfrm rot="10800000">
            <a:off x="7458195" y="4358244"/>
            <a:ext cx="579049" cy="1099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a:xfrm>
            <a:off x="9875548" y="6464435"/>
            <a:ext cx="183748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箕面森町の世帯数・地区内人口</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0" name="図 29"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545" y="3447047"/>
            <a:ext cx="1539364" cy="970984"/>
          </a:xfrm>
          <a:prstGeom prst="rect">
            <a:avLst/>
          </a:prstGeom>
        </p:spPr>
      </p:pic>
      <p:sp>
        <p:nvSpPr>
          <p:cNvPr id="8" name="屈折矢印 7"/>
          <p:cNvSpPr/>
          <p:nvPr/>
        </p:nvSpPr>
        <p:spPr>
          <a:xfrm rot="5219044">
            <a:off x="4507576" y="3978218"/>
            <a:ext cx="309093" cy="2669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0229033" y="3205888"/>
            <a:ext cx="183134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事業費</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886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9" name="正方形/長方形 38"/>
          <p:cNvSpPr/>
          <p:nvPr/>
        </p:nvSpPr>
        <p:spPr>
          <a:xfrm>
            <a:off x="10137151" y="4350180"/>
            <a:ext cx="1831349"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区域は民間が開発</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a:xfrm>
            <a:off x="9317182" y="6410402"/>
            <a:ext cx="2743200" cy="365125"/>
          </a:xfrm>
        </p:spPr>
        <p:txBody>
          <a:bodyPr/>
          <a:lstStyle/>
          <a:p>
            <a:fld id="{138CA411-231B-42B9-AF63-97A64194AA60}" type="slidenum">
              <a:rPr lang="ja-JP" altLang="en-US" smtClean="0"/>
              <a:pPr/>
              <a:t>93</a:t>
            </a:fld>
            <a:endParaRPr lang="ja-JP" altLang="en-US"/>
          </a:p>
        </p:txBody>
      </p:sp>
    </p:spTree>
    <p:extLst>
      <p:ext uri="{BB962C8B-B14F-4D97-AF65-F5344CB8AC3E}">
        <p14:creationId xmlns:p14="http://schemas.microsoft.com/office/powerpoint/2010/main" val="3667839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１１．箕面森町・彩都</a:t>
            </a:r>
            <a:r>
              <a:rPr lang="ja-JP" altLang="en-US" sz="1400" b="1" dirty="0">
                <a:solidFill>
                  <a:schemeClr val="bg1"/>
                </a:solidFill>
                <a:latin typeface="ＭＳ ゴシック" pitchFamily="49" charset="-128"/>
                <a:ea typeface="ＭＳ ゴシック" pitchFamily="49" charset="-128"/>
              </a:rPr>
              <a:t>（国土軸を支える新たな産業・物流拠点の形成</a:t>
            </a:r>
            <a:r>
              <a:rPr lang="ja-JP" altLang="en-US" sz="1400" b="1" dirty="0" smtClean="0">
                <a:solidFill>
                  <a:schemeClr val="bg1"/>
                </a:solidFill>
                <a:latin typeface="ＭＳ ゴシック" pitchFamily="49" charset="-128"/>
                <a:ea typeface="ＭＳ ゴシック" pitchFamily="49" charset="-128"/>
              </a:rPr>
              <a:t>）　</a:t>
            </a:r>
            <a:r>
              <a:rPr lang="ja-JP" altLang="en-US" sz="1600" b="1" dirty="0" smtClean="0">
                <a:solidFill>
                  <a:schemeClr val="bg1"/>
                </a:solidFill>
                <a:latin typeface="ＭＳ ゴシック" pitchFamily="49" charset="-128"/>
                <a:ea typeface="ＭＳ ゴシック" pitchFamily="49" charset="-128"/>
              </a:rPr>
              <a:t>②彩都</a:t>
            </a:r>
            <a:endParaRPr lang="en-US" altLang="ja-JP" sz="1600" b="1" dirty="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1271464" y="452290"/>
            <a:ext cx="9777536" cy="861774"/>
          </a:xfrm>
          <a:prstGeom prst="rect">
            <a:avLst/>
          </a:prstGeom>
          <a:noFill/>
          <a:ln>
            <a:solidFill>
              <a:schemeClr val="tx1"/>
            </a:solidFill>
            <a:prstDash val="sysDash"/>
          </a:ln>
        </p:spPr>
        <p:txBody>
          <a:bodyPr wrap="square" rtlCol="0">
            <a:spAutoFit/>
          </a:bodyPr>
          <a:lstStyle/>
          <a:p>
            <a:pPr>
              <a:lnSpc>
                <a:spcPts val="1220"/>
              </a:lnSpc>
            </a:pPr>
            <a:r>
              <a:rPr lang="en-US" altLang="ja-JP" sz="1200" dirty="0" smtClean="0">
                <a:latin typeface="+mn-ea"/>
              </a:rPr>
              <a:t>【</a:t>
            </a:r>
            <a:r>
              <a:rPr lang="ja-JP" altLang="en-US" sz="1200" b="1" dirty="0" smtClean="0">
                <a:latin typeface="+mn-ea"/>
              </a:rPr>
              <a:t>概要（②彩都）</a:t>
            </a:r>
            <a:r>
              <a:rPr lang="en-US" altLang="ja-JP" sz="1200" dirty="0" smtClean="0">
                <a:latin typeface="+mn-ea"/>
              </a:rPr>
              <a:t>】</a:t>
            </a:r>
          </a:p>
          <a:p>
            <a:pPr>
              <a:lnSpc>
                <a:spcPts val="1220"/>
              </a:lnSpc>
            </a:pPr>
            <a:r>
              <a:rPr lang="ja-JP" altLang="en-US" sz="1200" dirty="0" smtClean="0">
                <a:latin typeface="+mn-ea"/>
              </a:rPr>
              <a:t>・面積：</a:t>
            </a:r>
            <a:r>
              <a:rPr lang="en-US" altLang="ja-JP" sz="1200" dirty="0" smtClean="0">
                <a:latin typeface="+mn-ea"/>
              </a:rPr>
              <a:t>742.6ha</a:t>
            </a:r>
            <a:r>
              <a:rPr lang="ja-JP" altLang="en-US" sz="1200" dirty="0">
                <a:latin typeface="+mn-ea"/>
              </a:rPr>
              <a:t>（西部</a:t>
            </a:r>
            <a:r>
              <a:rPr lang="ja-JP" altLang="en-US" sz="1200" dirty="0" smtClean="0">
                <a:latin typeface="+mn-ea"/>
              </a:rPr>
              <a:t>地区：</a:t>
            </a:r>
            <a:r>
              <a:rPr lang="en-US" altLang="ja-JP" sz="1200" dirty="0" smtClean="0">
                <a:latin typeface="+mn-ea"/>
              </a:rPr>
              <a:t>313</a:t>
            </a:r>
            <a:r>
              <a:rPr lang="ja-JP" altLang="en-US" sz="1200" dirty="0" smtClean="0">
                <a:latin typeface="+mn-ea"/>
              </a:rPr>
              <a:t>ヘクタール、</a:t>
            </a:r>
            <a:r>
              <a:rPr lang="ja-JP" altLang="en-US" sz="1200" dirty="0">
                <a:latin typeface="+mn-ea"/>
              </a:rPr>
              <a:t>中部</a:t>
            </a:r>
            <a:r>
              <a:rPr lang="ja-JP" altLang="en-US" sz="1200" dirty="0" smtClean="0">
                <a:latin typeface="+mn-ea"/>
              </a:rPr>
              <a:t>地区：</a:t>
            </a:r>
            <a:r>
              <a:rPr lang="en-US" altLang="ja-JP" sz="1200" dirty="0" smtClean="0">
                <a:latin typeface="+mn-ea"/>
              </a:rPr>
              <a:t>63</a:t>
            </a:r>
            <a:r>
              <a:rPr lang="ja-JP" altLang="en-US" sz="1200" dirty="0" smtClean="0">
                <a:latin typeface="+mn-ea"/>
              </a:rPr>
              <a:t>ヘクタール、</a:t>
            </a:r>
            <a:r>
              <a:rPr lang="ja-JP" altLang="en-US" sz="1200" dirty="0">
                <a:latin typeface="+mn-ea"/>
              </a:rPr>
              <a:t>東部</a:t>
            </a:r>
            <a:r>
              <a:rPr lang="ja-JP" altLang="en-US" sz="1200" dirty="0" smtClean="0">
                <a:latin typeface="+mn-ea"/>
              </a:rPr>
              <a:t>地区：</a:t>
            </a:r>
            <a:r>
              <a:rPr lang="en-US" altLang="ja-JP" sz="1200" dirty="0" smtClean="0">
                <a:latin typeface="+mn-ea"/>
              </a:rPr>
              <a:t>367</a:t>
            </a:r>
            <a:r>
              <a:rPr lang="ja-JP" altLang="en-US" sz="1200" dirty="0" smtClean="0">
                <a:latin typeface="+mn-ea"/>
              </a:rPr>
              <a:t>ヘクタール）</a:t>
            </a:r>
            <a:endParaRPr lang="en-US" altLang="ja-JP" sz="1200" dirty="0" smtClean="0">
              <a:latin typeface="+mn-ea"/>
            </a:endParaRPr>
          </a:p>
          <a:p>
            <a:pPr>
              <a:lnSpc>
                <a:spcPts val="1220"/>
              </a:lnSpc>
            </a:pPr>
            <a:r>
              <a:rPr lang="ja-JP" altLang="en-US" sz="1200" dirty="0">
                <a:latin typeface="+mn-ea"/>
              </a:rPr>
              <a:t>・彩都の建設は、大阪府・茨木市・箕面市のほか、都市再生機構をはじめ、民間開発事業者や経済団体、大学、研究機関</a:t>
            </a:r>
            <a:r>
              <a:rPr lang="ja-JP" altLang="en-US" sz="1200" dirty="0" smtClean="0">
                <a:latin typeface="+mn-ea"/>
              </a:rPr>
              <a:t>など産学官が連携して</a:t>
            </a:r>
            <a:r>
              <a:rPr lang="ja-JP" altLang="en-US" sz="1200" dirty="0">
                <a:latin typeface="+mn-ea"/>
              </a:rPr>
              <a:t>進められている</a:t>
            </a:r>
            <a:r>
              <a:rPr lang="ja-JP" altLang="en-US" sz="1200" dirty="0" smtClean="0">
                <a:latin typeface="+mn-ea"/>
              </a:rPr>
              <a:t>。（上記の者で構成する彩都建設推進協議会を構成し、事業推進に向けた協議調整を行っている）</a:t>
            </a:r>
            <a:endParaRPr lang="en-US" altLang="ja-JP" sz="1200" dirty="0" smtClean="0">
              <a:latin typeface="+mn-ea"/>
            </a:endParaRPr>
          </a:p>
          <a:p>
            <a:pPr>
              <a:lnSpc>
                <a:spcPts val="1220"/>
              </a:lnSpc>
            </a:pPr>
            <a:endParaRPr lang="en-US" altLang="ja-JP" sz="1200" dirty="0">
              <a:latin typeface="+mn-ea"/>
            </a:endParaRPr>
          </a:p>
        </p:txBody>
      </p:sp>
      <p:sp>
        <p:nvSpPr>
          <p:cNvPr id="112" name="スライド番号プレースホルダ 111"/>
          <p:cNvSpPr>
            <a:spLocks noGrp="1"/>
          </p:cNvSpPr>
          <p:nvPr>
            <p:ph type="sldNum" sz="quarter" idx="12"/>
          </p:nvPr>
        </p:nvSpPr>
        <p:spPr/>
        <p:txBody>
          <a:bodyPr/>
          <a:lstStyle/>
          <a:p>
            <a:fld id="{37EF5067-3AB7-4642-9103-42CBD40CC6D9}" type="slidenum">
              <a:rPr kumimoji="1" lang="ja-JP" altLang="en-US" smtClean="0"/>
              <a:pPr/>
              <a:t>94</a:t>
            </a:fld>
            <a:endParaRPr kumimoji="1" lang="ja-JP" altLang="en-US" dirty="0"/>
          </a:p>
        </p:txBody>
      </p:sp>
      <p:graphicFrame>
        <p:nvGraphicFramePr>
          <p:cNvPr id="5" name="表 4"/>
          <p:cNvGraphicFramePr>
            <a:graphicFrameLocks noGrp="1"/>
          </p:cNvGraphicFramePr>
          <p:nvPr>
            <p:extLst/>
          </p:nvPr>
        </p:nvGraphicFramePr>
        <p:xfrm>
          <a:off x="7235700" y="1785580"/>
          <a:ext cx="4678795" cy="4069309"/>
        </p:xfrm>
        <a:graphic>
          <a:graphicData uri="http://schemas.openxmlformats.org/drawingml/2006/table">
            <a:tbl>
              <a:tblPr firstRow="1" firstCol="1" bandRow="1">
                <a:tableStyleId>{5C22544A-7EE6-4342-B048-85BDC9FD1C3A}</a:tableStyleId>
              </a:tblPr>
              <a:tblGrid>
                <a:gridCol w="350588">
                  <a:extLst>
                    <a:ext uri="{9D8B030D-6E8A-4147-A177-3AD203B41FA5}">
                      <a16:colId xmlns="" xmlns:a16="http://schemas.microsoft.com/office/drawing/2014/main" val="20000"/>
                    </a:ext>
                  </a:extLst>
                </a:gridCol>
                <a:gridCol w="666503">
                  <a:extLst>
                    <a:ext uri="{9D8B030D-6E8A-4147-A177-3AD203B41FA5}">
                      <a16:colId xmlns="" xmlns:a16="http://schemas.microsoft.com/office/drawing/2014/main" val="20001"/>
                    </a:ext>
                  </a:extLst>
                </a:gridCol>
                <a:gridCol w="1457576">
                  <a:extLst>
                    <a:ext uri="{9D8B030D-6E8A-4147-A177-3AD203B41FA5}">
                      <a16:colId xmlns="" xmlns:a16="http://schemas.microsoft.com/office/drawing/2014/main" val="20002"/>
                    </a:ext>
                  </a:extLst>
                </a:gridCol>
                <a:gridCol w="2204128">
                  <a:extLst>
                    <a:ext uri="{9D8B030D-6E8A-4147-A177-3AD203B41FA5}">
                      <a16:colId xmlns="" xmlns:a16="http://schemas.microsoft.com/office/drawing/2014/main" val="20003"/>
                    </a:ext>
                  </a:extLst>
                </a:gridCol>
              </a:tblGrid>
              <a:tr h="382032">
                <a:tc>
                  <a:txBody>
                    <a:bodyPr/>
                    <a:lstStyle/>
                    <a:p>
                      <a:pPr algn="ctr">
                        <a:spcAft>
                          <a:spcPts val="0"/>
                        </a:spcAft>
                      </a:pPr>
                      <a:r>
                        <a:rPr lang="ja-JP" sz="1050" kern="100" dirty="0">
                          <a:effectLst/>
                        </a:rPr>
                        <a:t>図番</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050" kern="100">
                          <a:effectLst/>
                        </a:rPr>
                        <a:t>地 区 名</a:t>
                      </a:r>
                      <a:endParaRPr lang="ja-JP" sz="1050" kern="100">
                        <a:effectLst/>
                        <a:latin typeface="Century"/>
                        <a:ea typeface="ＭＳ 明朝"/>
                        <a:cs typeface="Times New Roman"/>
                      </a:endParaRPr>
                    </a:p>
                  </a:txBody>
                  <a:tcPr marL="68580" marR="68580" marT="0" marB="0" anchor="ctr"/>
                </a:tc>
                <a:tc>
                  <a:txBody>
                    <a:bodyPr/>
                    <a:lstStyle/>
                    <a:p>
                      <a:pPr algn="ctr">
                        <a:spcAft>
                          <a:spcPts val="0"/>
                        </a:spcAft>
                      </a:pPr>
                      <a:r>
                        <a:rPr lang="ja-JP" sz="1050" kern="100">
                          <a:effectLst/>
                        </a:rPr>
                        <a:t>施 設（事業） 名 称</a:t>
                      </a:r>
                      <a:endParaRPr lang="ja-JP" sz="1050" kern="100">
                        <a:effectLst/>
                        <a:latin typeface="Century"/>
                        <a:ea typeface="ＭＳ 明朝"/>
                        <a:cs typeface="Times New Roman"/>
                      </a:endParaRPr>
                    </a:p>
                  </a:txBody>
                  <a:tcPr marL="68580" marR="68580" marT="0" marB="0" anchor="ctr"/>
                </a:tc>
                <a:tc>
                  <a:txBody>
                    <a:bodyPr/>
                    <a:lstStyle/>
                    <a:p>
                      <a:pPr algn="ctr">
                        <a:spcAft>
                          <a:spcPts val="0"/>
                        </a:spcAft>
                      </a:pPr>
                      <a:r>
                        <a:rPr lang="ja-JP" sz="1050" kern="100">
                          <a:effectLst/>
                        </a:rPr>
                        <a:t>摘　　要</a:t>
                      </a:r>
                      <a:endParaRPr lang="ja-JP" sz="1050" kern="10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0"/>
                  </a:ext>
                </a:extLst>
              </a:tr>
              <a:tr h="382032">
                <a:tc>
                  <a:txBody>
                    <a:bodyPr/>
                    <a:lstStyle/>
                    <a:p>
                      <a:pPr algn="ctr">
                        <a:spcAft>
                          <a:spcPts val="0"/>
                        </a:spcAft>
                      </a:pPr>
                      <a:r>
                        <a:rPr lang="ja-JP" sz="1050" kern="100">
                          <a:effectLst/>
                        </a:rPr>
                        <a:t>①</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西部</a:t>
                      </a:r>
                      <a:r>
                        <a:rPr lang="ja-JP" sz="1050" kern="100" dirty="0">
                          <a:effectLst/>
                        </a:rPr>
                        <a:t>　</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ライフサイエンスパーク</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全</a:t>
                      </a:r>
                      <a:r>
                        <a:rPr lang="en-US" sz="1050" kern="100">
                          <a:effectLst/>
                        </a:rPr>
                        <a:t>20</a:t>
                      </a:r>
                      <a:r>
                        <a:rPr lang="ja-JP" sz="1050" kern="100">
                          <a:effectLst/>
                        </a:rPr>
                        <a:t>区画立地決定</a:t>
                      </a:r>
                      <a:r>
                        <a:rPr lang="en-US" sz="1050" kern="100">
                          <a:effectLst/>
                        </a:rPr>
                        <a:t>(H26.11)</a:t>
                      </a:r>
                      <a:endParaRPr lang="ja-JP" sz="1050" kern="10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1"/>
                  </a:ext>
                </a:extLst>
              </a:tr>
              <a:tr h="382032">
                <a:tc>
                  <a:txBody>
                    <a:bodyPr/>
                    <a:lstStyle/>
                    <a:p>
                      <a:pPr algn="ctr">
                        <a:spcAft>
                          <a:spcPts val="0"/>
                        </a:spcAft>
                      </a:pPr>
                      <a:r>
                        <a:rPr lang="ja-JP" sz="1050" kern="100">
                          <a:effectLst/>
                        </a:rPr>
                        <a:t>②</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中部</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（株）万代　彩都物流センター</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en-US" sz="1050" kern="100">
                          <a:effectLst/>
                        </a:rPr>
                        <a:t>H28.7</a:t>
                      </a:r>
                      <a:r>
                        <a:rPr lang="ja-JP" sz="1050" kern="100">
                          <a:effectLst/>
                        </a:rPr>
                        <a:t>稼動</a:t>
                      </a:r>
                      <a:endParaRPr lang="ja-JP" sz="1050" kern="10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2"/>
                  </a:ext>
                </a:extLst>
              </a:tr>
              <a:tr h="382032">
                <a:tc>
                  <a:txBody>
                    <a:bodyPr/>
                    <a:lstStyle/>
                    <a:p>
                      <a:pPr algn="ctr">
                        <a:spcAft>
                          <a:spcPts val="0"/>
                        </a:spcAft>
                      </a:pPr>
                      <a:r>
                        <a:rPr lang="ja-JP" sz="1050" kern="100">
                          <a:effectLst/>
                        </a:rPr>
                        <a:t>③</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中部</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プロロジスパーク茨木</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en-US" sz="1050" kern="100">
                          <a:effectLst/>
                        </a:rPr>
                        <a:t>H28.9</a:t>
                      </a:r>
                      <a:r>
                        <a:rPr lang="ja-JP" sz="1050" kern="100">
                          <a:effectLst/>
                        </a:rPr>
                        <a:t>完成</a:t>
                      </a:r>
                      <a:endParaRPr lang="ja-JP" sz="1050" kern="10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3"/>
                  </a:ext>
                </a:extLst>
              </a:tr>
              <a:tr h="592372">
                <a:tc>
                  <a:txBody>
                    <a:bodyPr/>
                    <a:lstStyle/>
                    <a:p>
                      <a:pPr algn="ctr">
                        <a:spcAft>
                          <a:spcPts val="0"/>
                        </a:spcAft>
                      </a:pPr>
                      <a:r>
                        <a:rPr lang="ja-JP" sz="1050" kern="100">
                          <a:effectLst/>
                        </a:rPr>
                        <a:t>④</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中部</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三井不動産（株）</a:t>
                      </a:r>
                    </a:p>
                    <a:p>
                      <a:pPr algn="l">
                        <a:spcAft>
                          <a:spcPts val="0"/>
                        </a:spcAft>
                      </a:pPr>
                      <a:r>
                        <a:rPr lang="ja-JP" sz="1050" kern="100">
                          <a:effectLst/>
                        </a:rPr>
                        <a:t>ロジスティクスパーク茨木</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en-US" sz="1050" kern="100" dirty="0">
                          <a:effectLst/>
                        </a:rPr>
                        <a:t>H29.9</a:t>
                      </a:r>
                      <a:r>
                        <a:rPr lang="ja-JP" sz="1050" kern="100" dirty="0" smtClean="0">
                          <a:effectLst/>
                        </a:rPr>
                        <a:t>完成</a:t>
                      </a:r>
                      <a:endParaRPr lang="ja-JP" sz="1050" kern="100" dirty="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4"/>
                  </a:ext>
                </a:extLst>
              </a:tr>
              <a:tr h="764065">
                <a:tc>
                  <a:txBody>
                    <a:bodyPr/>
                    <a:lstStyle/>
                    <a:p>
                      <a:pPr algn="ctr">
                        <a:spcAft>
                          <a:spcPts val="0"/>
                        </a:spcAft>
                      </a:pPr>
                      <a:r>
                        <a:rPr lang="ja-JP" sz="1050" kern="100">
                          <a:effectLst/>
                        </a:rPr>
                        <a:t>⑤</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東部</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彩都東部中央東地区</a:t>
                      </a:r>
                    </a:p>
                    <a:p>
                      <a:pPr algn="l">
                        <a:spcAft>
                          <a:spcPts val="0"/>
                        </a:spcAft>
                      </a:pPr>
                      <a:r>
                        <a:rPr lang="ja-JP" sz="1050" kern="100">
                          <a:effectLst/>
                        </a:rPr>
                        <a:t>土地区画整理事業</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施行面積　約</a:t>
                      </a:r>
                      <a:r>
                        <a:rPr lang="en-US" sz="1050" kern="100">
                          <a:effectLst/>
                        </a:rPr>
                        <a:t>47</a:t>
                      </a:r>
                      <a:r>
                        <a:rPr lang="ja-JP" sz="1050" kern="100">
                          <a:effectLst/>
                        </a:rPr>
                        <a:t>ｈａ</a:t>
                      </a:r>
                    </a:p>
                    <a:p>
                      <a:pPr algn="l">
                        <a:spcAft>
                          <a:spcPts val="0"/>
                        </a:spcAft>
                      </a:pPr>
                      <a:r>
                        <a:rPr lang="ja-JP" sz="1050" kern="100">
                          <a:effectLst/>
                        </a:rPr>
                        <a:t>施行期間　</a:t>
                      </a:r>
                      <a:r>
                        <a:rPr lang="en-US" sz="1050" kern="100">
                          <a:effectLst/>
                        </a:rPr>
                        <a:t>H27.5</a:t>
                      </a:r>
                      <a:r>
                        <a:rPr lang="ja-JP" sz="1050" kern="100">
                          <a:effectLst/>
                        </a:rPr>
                        <a:t>～</a:t>
                      </a:r>
                      <a:r>
                        <a:rPr lang="en-US" sz="1050" kern="100">
                          <a:effectLst/>
                        </a:rPr>
                        <a:t>H32.3</a:t>
                      </a:r>
                      <a:endParaRPr lang="ja-JP" sz="1050" kern="10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5"/>
                  </a:ext>
                </a:extLst>
              </a:tr>
              <a:tr h="1184744">
                <a:tc>
                  <a:txBody>
                    <a:bodyPr/>
                    <a:lstStyle/>
                    <a:p>
                      <a:pPr algn="ctr">
                        <a:spcAft>
                          <a:spcPts val="0"/>
                        </a:spcAft>
                      </a:pPr>
                      <a:r>
                        <a:rPr lang="ja-JP" sz="1050" kern="100">
                          <a:effectLst/>
                        </a:rPr>
                        <a:t>⑥</a:t>
                      </a:r>
                      <a:endParaRPr lang="ja-JP" sz="1050" kern="10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smtClean="0">
                          <a:effectLst/>
                        </a:rPr>
                        <a:t>東部</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a:effectLst/>
                        </a:rPr>
                        <a:t>彩都東部地区山麓線エリア</a:t>
                      </a:r>
                    </a:p>
                    <a:p>
                      <a:pPr algn="l">
                        <a:spcAft>
                          <a:spcPts val="0"/>
                        </a:spcAft>
                      </a:pPr>
                      <a:r>
                        <a:rPr lang="ja-JP" sz="1050" kern="100" dirty="0">
                          <a:effectLst/>
                        </a:rPr>
                        <a:t>土地区画整理事業</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050" kern="100" dirty="0">
                          <a:effectLst/>
                        </a:rPr>
                        <a:t>施行面積　約</a:t>
                      </a:r>
                      <a:r>
                        <a:rPr lang="en-US" sz="1050" kern="100" dirty="0">
                          <a:effectLst/>
                        </a:rPr>
                        <a:t>25</a:t>
                      </a:r>
                      <a:r>
                        <a:rPr lang="ja-JP" sz="1050" kern="100" dirty="0">
                          <a:effectLst/>
                        </a:rPr>
                        <a:t>ｈａ</a:t>
                      </a:r>
                    </a:p>
                    <a:p>
                      <a:pPr algn="l">
                        <a:spcAft>
                          <a:spcPts val="0"/>
                        </a:spcAft>
                      </a:pPr>
                      <a:r>
                        <a:rPr lang="ja-JP" sz="1050" kern="100" dirty="0">
                          <a:effectLst/>
                        </a:rPr>
                        <a:t>施行期間　</a:t>
                      </a:r>
                      <a:r>
                        <a:rPr lang="en-US" sz="1050" kern="100" dirty="0">
                          <a:effectLst/>
                        </a:rPr>
                        <a:t>H27.5</a:t>
                      </a:r>
                      <a:r>
                        <a:rPr lang="ja-JP" sz="1050" kern="100" dirty="0">
                          <a:effectLst/>
                        </a:rPr>
                        <a:t>～</a:t>
                      </a:r>
                      <a:r>
                        <a:rPr lang="en-US" sz="1050" kern="100" dirty="0">
                          <a:effectLst/>
                        </a:rPr>
                        <a:t>H32.3</a:t>
                      </a:r>
                      <a:endParaRPr lang="ja-JP" sz="1050" kern="100" dirty="0">
                        <a:effectLst/>
                      </a:endParaRPr>
                    </a:p>
                    <a:p>
                      <a:pPr algn="l">
                        <a:spcAft>
                          <a:spcPts val="0"/>
                        </a:spcAft>
                      </a:pPr>
                      <a:r>
                        <a:rPr lang="ja-JP" sz="1050" kern="100" dirty="0">
                          <a:effectLst/>
                        </a:rPr>
                        <a:t>（（株）資生堂大阪</a:t>
                      </a:r>
                      <a:r>
                        <a:rPr lang="ja-JP" sz="1050" kern="100" dirty="0">
                          <a:solidFill>
                            <a:schemeClr val="tx1"/>
                          </a:solidFill>
                          <a:effectLst/>
                        </a:rPr>
                        <a:t>工場及び関西統合センター（物流拠点</a:t>
                      </a:r>
                      <a:r>
                        <a:rPr lang="ja-JP" sz="1050" kern="100" dirty="0" smtClean="0">
                          <a:solidFill>
                            <a:schemeClr val="tx1"/>
                          </a:solidFill>
                          <a:effectLst/>
                        </a:rPr>
                        <a:t>）</a:t>
                      </a:r>
                      <a:r>
                        <a:rPr lang="ja-JP" altLang="en-US" sz="1050" kern="100" dirty="0" smtClean="0">
                          <a:solidFill>
                            <a:schemeClr val="tx1"/>
                          </a:solidFill>
                          <a:effectLst/>
                        </a:rPr>
                        <a:t>、阪急電鉄㈱と三菱地所㈱が共同で物流センターの立地を決定）</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6"/>
                  </a:ext>
                </a:extLst>
              </a:tr>
            </a:tbl>
          </a:graphicData>
        </a:graphic>
      </p:graphicFrame>
      <p:pic>
        <p:nvPicPr>
          <p:cNvPr id="1026" name="Picture 2" descr="D:\tanakajunya\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72" y="1494406"/>
            <a:ext cx="6379626" cy="5124757"/>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569802" y="5029200"/>
            <a:ext cx="997806" cy="1085850"/>
          </a:xfrm>
          <a:prstGeom prst="rect">
            <a:avLst/>
          </a:prstGeom>
          <a:solidFill>
            <a:srgbClr val="D2DE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n-ea"/>
              </a:rPr>
              <a:t>西部地区</a:t>
            </a:r>
            <a:endParaRPr kumimoji="1" lang="en-US" altLang="ja-JP" sz="1000" dirty="0" smtClean="0">
              <a:solidFill>
                <a:schemeClr val="tx1"/>
              </a:solidFill>
              <a:latin typeface="+mn-ea"/>
            </a:endParaRPr>
          </a:p>
          <a:p>
            <a:r>
              <a:rPr lang="ja-JP" altLang="en-US" sz="1000" dirty="0" smtClean="0">
                <a:solidFill>
                  <a:schemeClr val="tx1"/>
                </a:solidFill>
                <a:latin typeface="+mn-ea"/>
              </a:rPr>
              <a:t>計画人口</a:t>
            </a:r>
            <a:endParaRPr lang="en-US" altLang="ja-JP" sz="1000" dirty="0" smtClean="0">
              <a:solidFill>
                <a:schemeClr val="tx1"/>
              </a:solidFill>
              <a:latin typeface="+mn-ea"/>
            </a:endParaRPr>
          </a:p>
          <a:p>
            <a:r>
              <a:rPr kumimoji="1" lang="ja-JP" altLang="en-US" sz="1000" dirty="0" smtClean="0">
                <a:solidFill>
                  <a:schemeClr val="tx1"/>
                </a:solidFill>
                <a:latin typeface="+mn-ea"/>
              </a:rPr>
              <a:t>　</a:t>
            </a:r>
            <a:r>
              <a:rPr kumimoji="1" lang="en-US" altLang="ja-JP" sz="1000" dirty="0" smtClean="0">
                <a:solidFill>
                  <a:schemeClr val="tx1"/>
                </a:solidFill>
                <a:latin typeface="+mn-ea"/>
              </a:rPr>
              <a:t>20,000</a:t>
            </a:r>
            <a:r>
              <a:rPr kumimoji="1" lang="ja-JP" altLang="en-US" sz="1000" dirty="0" smtClean="0">
                <a:solidFill>
                  <a:schemeClr val="tx1"/>
                </a:solidFill>
                <a:latin typeface="+mn-ea"/>
              </a:rPr>
              <a:t>人</a:t>
            </a:r>
            <a:endParaRPr kumimoji="1" lang="en-US" altLang="ja-JP" sz="1000" dirty="0" smtClean="0">
              <a:solidFill>
                <a:schemeClr val="tx1"/>
              </a:solidFill>
              <a:latin typeface="+mn-ea"/>
            </a:endParaRPr>
          </a:p>
          <a:p>
            <a:r>
              <a:rPr lang="ja-JP" altLang="en-US" sz="1000" dirty="0">
                <a:solidFill>
                  <a:schemeClr val="tx1"/>
                </a:solidFill>
                <a:latin typeface="+mn-ea"/>
              </a:rPr>
              <a:t>居住</a:t>
            </a:r>
            <a:r>
              <a:rPr lang="ja-JP" altLang="en-US" sz="1000" dirty="0" smtClean="0">
                <a:solidFill>
                  <a:schemeClr val="tx1"/>
                </a:solidFill>
                <a:latin typeface="+mn-ea"/>
              </a:rPr>
              <a:t>人口</a:t>
            </a:r>
            <a:endParaRPr lang="en-US" altLang="ja-JP" sz="1000" dirty="0" smtClean="0">
              <a:solidFill>
                <a:schemeClr val="tx1"/>
              </a:solidFill>
              <a:latin typeface="+mn-ea"/>
            </a:endParaRPr>
          </a:p>
          <a:p>
            <a:r>
              <a:rPr kumimoji="1" lang="ja-JP" altLang="en-US" sz="1000" dirty="0" smtClean="0">
                <a:solidFill>
                  <a:schemeClr val="tx1"/>
                </a:solidFill>
                <a:latin typeface="+mn-ea"/>
              </a:rPr>
              <a:t>　約</a:t>
            </a:r>
            <a:r>
              <a:rPr kumimoji="1" lang="en-US" altLang="ja-JP" sz="1000" dirty="0" smtClean="0">
                <a:solidFill>
                  <a:schemeClr val="tx1"/>
                </a:solidFill>
                <a:latin typeface="+mn-ea"/>
              </a:rPr>
              <a:t>15,500</a:t>
            </a:r>
            <a:r>
              <a:rPr kumimoji="1" lang="ja-JP" altLang="en-US" sz="1000" dirty="0" smtClean="0">
                <a:solidFill>
                  <a:schemeClr val="tx1"/>
                </a:solidFill>
                <a:latin typeface="+mn-ea"/>
              </a:rPr>
              <a:t>人</a:t>
            </a:r>
            <a:endParaRPr kumimoji="1" lang="en-US" altLang="ja-JP" sz="1000" dirty="0" smtClean="0">
              <a:solidFill>
                <a:schemeClr val="tx1"/>
              </a:solidFill>
              <a:latin typeface="+mn-ea"/>
            </a:endParaRPr>
          </a:p>
          <a:p>
            <a:r>
              <a:rPr lang="ja-JP" altLang="en-US" sz="900" dirty="0" smtClean="0">
                <a:solidFill>
                  <a:schemeClr val="tx1"/>
                </a:solidFill>
                <a:latin typeface="+mn-ea"/>
              </a:rPr>
              <a:t>　</a:t>
            </a:r>
            <a:r>
              <a:rPr lang="en-US" altLang="ja-JP" sz="900" dirty="0" smtClean="0">
                <a:solidFill>
                  <a:schemeClr val="tx1"/>
                </a:solidFill>
                <a:latin typeface="+mn-ea"/>
              </a:rPr>
              <a:t>(2018.10</a:t>
            </a:r>
            <a:r>
              <a:rPr lang="ja-JP" altLang="en-US" sz="900" dirty="0" smtClean="0">
                <a:solidFill>
                  <a:schemeClr val="tx1"/>
                </a:solidFill>
                <a:latin typeface="+mn-ea"/>
              </a:rPr>
              <a:t>末現在</a:t>
            </a:r>
            <a:r>
              <a:rPr lang="en-US" altLang="ja-JP" sz="900" dirty="0" smtClean="0">
                <a:solidFill>
                  <a:schemeClr val="tx1"/>
                </a:solidFill>
                <a:latin typeface="+mn-ea"/>
              </a:rPr>
              <a:t>)</a:t>
            </a:r>
            <a:endParaRPr kumimoji="1" lang="ja-JP" altLang="en-US" sz="900" dirty="0">
              <a:solidFill>
                <a:schemeClr val="tx1"/>
              </a:solidFill>
              <a:latin typeface="+mn-ea"/>
            </a:endParaRPr>
          </a:p>
        </p:txBody>
      </p:sp>
      <p:sp>
        <p:nvSpPr>
          <p:cNvPr id="9" name="正方形/長方形 8"/>
          <p:cNvSpPr/>
          <p:nvPr/>
        </p:nvSpPr>
        <p:spPr>
          <a:xfrm>
            <a:off x="1242888" y="2204864"/>
            <a:ext cx="1430635" cy="616681"/>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新名神高速道路</a:t>
            </a:r>
            <a:endParaRPr kumimoji="1" lang="en-US" altLang="ja-JP" sz="1050" dirty="0" smtClean="0">
              <a:solidFill>
                <a:schemeClr val="tx1"/>
              </a:solidFill>
              <a:latin typeface="+mn-ea"/>
            </a:endParaRPr>
          </a:p>
          <a:p>
            <a:pPr algn="ctr"/>
            <a:r>
              <a:rPr lang="ja-JP" altLang="en-US" sz="1050" dirty="0" smtClean="0">
                <a:solidFill>
                  <a:schemeClr val="tx1"/>
                </a:solidFill>
                <a:latin typeface="+mn-ea"/>
              </a:rPr>
              <a:t>高槻～神戸間</a:t>
            </a:r>
            <a:endParaRPr lang="en-US" altLang="ja-JP" sz="1050" dirty="0" smtClean="0">
              <a:solidFill>
                <a:schemeClr val="tx1"/>
              </a:solidFill>
              <a:latin typeface="+mn-ea"/>
            </a:endParaRPr>
          </a:p>
          <a:p>
            <a:pPr algn="ctr"/>
            <a:r>
              <a:rPr lang="en-US" altLang="ja-JP" sz="1050" dirty="0" smtClean="0">
                <a:solidFill>
                  <a:schemeClr val="tx1"/>
                </a:solidFill>
                <a:latin typeface="+mn-ea"/>
              </a:rPr>
              <a:t>2018</a:t>
            </a:r>
            <a:r>
              <a:rPr kumimoji="1" lang="ja-JP" altLang="en-US" sz="1050" dirty="0" smtClean="0">
                <a:solidFill>
                  <a:schemeClr val="tx1"/>
                </a:solidFill>
                <a:latin typeface="+mn-ea"/>
              </a:rPr>
              <a:t>年</a:t>
            </a:r>
            <a:r>
              <a:rPr kumimoji="1" lang="en-US" altLang="ja-JP" sz="1050" dirty="0" smtClean="0">
                <a:solidFill>
                  <a:schemeClr val="tx1"/>
                </a:solidFill>
                <a:latin typeface="+mn-ea"/>
              </a:rPr>
              <a:t>3</a:t>
            </a:r>
            <a:r>
              <a:rPr kumimoji="1" lang="ja-JP" altLang="en-US" sz="1050" dirty="0" smtClean="0">
                <a:solidFill>
                  <a:schemeClr val="tx1"/>
                </a:solidFill>
                <a:latin typeface="+mn-ea"/>
              </a:rPr>
              <a:t>月開通</a:t>
            </a:r>
            <a:endParaRPr kumimoji="1" lang="ja-JP" altLang="en-US" sz="1050" dirty="0">
              <a:solidFill>
                <a:schemeClr val="tx1"/>
              </a:solidFill>
              <a:latin typeface="+mn-ea"/>
            </a:endParaRPr>
          </a:p>
        </p:txBody>
      </p:sp>
      <p:sp>
        <p:nvSpPr>
          <p:cNvPr id="10" name="正方形/長方形 9"/>
          <p:cNvSpPr/>
          <p:nvPr/>
        </p:nvSpPr>
        <p:spPr>
          <a:xfrm>
            <a:off x="3219449" y="1543050"/>
            <a:ext cx="962025" cy="170431"/>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n-ea"/>
              </a:rPr>
              <a:t>茨木千提寺</a:t>
            </a:r>
            <a:r>
              <a:rPr kumimoji="1" lang="en-US" altLang="ja-JP" sz="800" dirty="0" smtClean="0">
                <a:solidFill>
                  <a:schemeClr val="tx1"/>
                </a:solidFill>
                <a:latin typeface="+mn-ea"/>
              </a:rPr>
              <a:t>IC</a:t>
            </a:r>
            <a:endParaRPr kumimoji="1" lang="ja-JP" altLang="en-US" sz="800" dirty="0">
              <a:solidFill>
                <a:schemeClr val="tx1"/>
              </a:solidFill>
              <a:latin typeface="+mn-ea"/>
            </a:endParaRPr>
          </a:p>
        </p:txBody>
      </p:sp>
    </p:spTree>
    <p:extLst>
      <p:ext uri="{BB962C8B-B14F-4D97-AF65-F5344CB8AC3E}">
        <p14:creationId xmlns:p14="http://schemas.microsoft.com/office/powerpoint/2010/main" val="2508827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１１．箕面森町・彩都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a:t>
            </a:r>
            <a:r>
              <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　</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角丸四角形 11"/>
          <p:cNvSpPr/>
          <p:nvPr/>
        </p:nvSpPr>
        <p:spPr>
          <a:xfrm>
            <a:off x="1303917" y="526693"/>
            <a:ext cx="9584166" cy="900766"/>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自然と都市が調和するアメニティの高い住環境を創造するとともに、「国際</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交流」「</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学術</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文化」「研究</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」「産業集積」と</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いう特色</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のある都市</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の未来機能を組み込んだ複合機能都市の形成</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3" name="グループ化 12"/>
          <p:cNvGrpSpPr/>
          <p:nvPr/>
        </p:nvGrpSpPr>
        <p:grpSpPr>
          <a:xfrm>
            <a:off x="177421" y="1591235"/>
            <a:ext cx="11778018" cy="1682917"/>
            <a:chOff x="-910275" y="4818421"/>
            <a:chExt cx="12504854" cy="1682917"/>
          </a:xfrm>
        </p:grpSpPr>
        <p:sp>
          <p:nvSpPr>
            <p:cNvPr id="14" name="正方形/長方形 13"/>
            <p:cNvSpPr/>
            <p:nvPr/>
          </p:nvSpPr>
          <p:spPr>
            <a:xfrm>
              <a:off x="-910275" y="4823147"/>
              <a:ext cx="12504854" cy="16781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5" name="正方形/長方形 14"/>
            <p:cNvSpPr/>
            <p:nvPr/>
          </p:nvSpPr>
          <p:spPr>
            <a:xfrm>
              <a:off x="-899426" y="4818421"/>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取組前</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841467" y="5294250"/>
              <a:ext cx="4944724" cy="9387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1986</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　大阪府「国際文化公園都市基本構想</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案</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」発表</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1994</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　ＵＲが土地区画整理事業の認可を取得</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1998</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　モノレール開業</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2004</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　彩都西部地区の</a:t>
              </a:r>
              <a:r>
                <a:rPr kumimoji="1" lang="ja-JP" altLang="en-US" sz="11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ま</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ちびらき</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2008</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ＵＲが事業評価を実施「計画を見直した上で事業継続」</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詳細右欄</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p:txBody>
        </p:sp>
      </p:grpSp>
      <p:graphicFrame>
        <p:nvGraphicFramePr>
          <p:cNvPr id="17" name="表 16"/>
          <p:cNvGraphicFramePr>
            <a:graphicFrameLocks noGrp="1"/>
          </p:cNvGraphicFramePr>
          <p:nvPr>
            <p:extLst/>
          </p:nvPr>
        </p:nvGraphicFramePr>
        <p:xfrm>
          <a:off x="5008733" y="2163607"/>
          <a:ext cx="6785769" cy="860456"/>
        </p:xfrm>
        <a:graphic>
          <a:graphicData uri="http://schemas.openxmlformats.org/drawingml/2006/table">
            <a:tbl>
              <a:tblPr firstRow="1" firstCol="1" bandRow="1">
                <a:tableStyleId>{22838BEF-8BB2-4498-84A7-C5851F593DF1}</a:tableStyleId>
              </a:tblPr>
              <a:tblGrid>
                <a:gridCol w="596114">
                  <a:extLst>
                    <a:ext uri="{9D8B030D-6E8A-4147-A177-3AD203B41FA5}">
                      <a16:colId xmlns="" xmlns:a16="http://schemas.microsoft.com/office/drawing/2014/main" val="20000"/>
                    </a:ext>
                  </a:extLst>
                </a:gridCol>
                <a:gridCol w="6189655">
                  <a:extLst>
                    <a:ext uri="{9D8B030D-6E8A-4147-A177-3AD203B41FA5}">
                      <a16:colId xmlns="" xmlns:a16="http://schemas.microsoft.com/office/drawing/2014/main" val="20001"/>
                    </a:ext>
                  </a:extLst>
                </a:gridCol>
              </a:tblGrid>
              <a:tr h="270208">
                <a:tc>
                  <a:txBody>
                    <a:bodyPr/>
                    <a:lstStyle/>
                    <a:p>
                      <a:pPr algn="ctr">
                        <a:spcAft>
                          <a:spcPts val="0"/>
                        </a:spcAft>
                      </a:pPr>
                      <a:r>
                        <a:rPr lang="ja-JP" altLang="en-US" sz="1050" b="0" kern="100" dirty="0" smtClean="0">
                          <a:effectLst/>
                        </a:rPr>
                        <a:t>西部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smtClean="0">
                          <a:effectLst/>
                        </a:rPr>
                        <a:t>事業が順調に進捗。</a:t>
                      </a:r>
                      <a:endParaRPr lang="ja-JP" sz="1050" b="0" kern="100" dirty="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0"/>
                  </a:ext>
                </a:extLst>
              </a:tr>
              <a:tr h="270208">
                <a:tc>
                  <a:txBody>
                    <a:bodyPr/>
                    <a:lstStyle/>
                    <a:p>
                      <a:pPr algn="ctr">
                        <a:spcAft>
                          <a:spcPts val="0"/>
                        </a:spcAft>
                      </a:pPr>
                      <a:r>
                        <a:rPr lang="ja-JP" altLang="en-US" sz="1050" b="0" kern="100" dirty="0" smtClean="0">
                          <a:effectLst/>
                        </a:rPr>
                        <a:t>中部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smtClean="0">
                          <a:effectLst/>
                        </a:rPr>
                        <a:t>現時点で立地が確定しておらず、</a:t>
                      </a:r>
                      <a:r>
                        <a:rPr lang="ja-JP" altLang="en-US" sz="1050" b="0" u="sng" kern="100" dirty="0" smtClean="0">
                          <a:effectLst/>
                        </a:rPr>
                        <a:t>事業計画を見直す。</a:t>
                      </a:r>
                      <a:endParaRPr lang="ja-JP" sz="1050" b="0" u="sng" kern="100" dirty="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1"/>
                  </a:ext>
                </a:extLst>
              </a:tr>
              <a:tr h="270208">
                <a:tc>
                  <a:txBody>
                    <a:bodyPr/>
                    <a:lstStyle/>
                    <a:p>
                      <a:pPr algn="ctr">
                        <a:spcAft>
                          <a:spcPts val="0"/>
                        </a:spcAft>
                      </a:pPr>
                      <a:r>
                        <a:rPr lang="ja-JP" altLang="en-US" sz="1050" b="0" kern="100" dirty="0" smtClean="0">
                          <a:effectLst/>
                        </a:rPr>
                        <a:t>東部</a:t>
                      </a:r>
                      <a:endParaRPr lang="ja-JP" sz="1050" b="0" kern="100" dirty="0">
                        <a:effectLst/>
                        <a:latin typeface="Century"/>
                        <a:ea typeface="ＭＳ 明朝"/>
                        <a:cs typeface="Times New Roman"/>
                      </a:endParaRPr>
                    </a:p>
                  </a:txBody>
                  <a:tcPr marL="68580" marR="68580" marT="0" marB="0" anchor="ctr"/>
                </a:tc>
                <a:tc>
                  <a:txBody>
                    <a:bodyPr/>
                    <a:lstStyle/>
                    <a:p>
                      <a:pPr algn="l">
                        <a:spcAft>
                          <a:spcPts val="0"/>
                        </a:spcAft>
                      </a:pPr>
                      <a:r>
                        <a:rPr lang="ja-JP" altLang="en-US" sz="1050" b="0" kern="100" dirty="0" smtClean="0">
                          <a:effectLst/>
                        </a:rPr>
                        <a:t>今後の手続き等の事業工程を考慮すると、</a:t>
                      </a:r>
                      <a:r>
                        <a:rPr lang="en-US" altLang="ja-JP" sz="1050" b="0" kern="100" dirty="0" smtClean="0">
                          <a:effectLst/>
                        </a:rPr>
                        <a:t>2013</a:t>
                      </a:r>
                      <a:r>
                        <a:rPr lang="ja-JP" altLang="en-US" sz="1050" b="0" kern="100" dirty="0" smtClean="0">
                          <a:effectLst/>
                        </a:rPr>
                        <a:t>年度までに東部の工事完了が見込めないことなどから、</a:t>
                      </a:r>
                      <a:endParaRPr lang="en-US" altLang="ja-JP" sz="1050" b="0" kern="100" dirty="0" smtClean="0">
                        <a:effectLst/>
                      </a:endParaRPr>
                    </a:p>
                    <a:p>
                      <a:pPr algn="l">
                        <a:spcAft>
                          <a:spcPts val="0"/>
                        </a:spcAft>
                      </a:pPr>
                      <a:r>
                        <a:rPr lang="ja-JP" altLang="en-US" sz="1050" b="0" kern="100" dirty="0" smtClean="0">
                          <a:effectLst/>
                        </a:rPr>
                        <a:t>ＵＲが施行主体となって事業を実施することは困難であるため、</a:t>
                      </a:r>
                      <a:r>
                        <a:rPr lang="ja-JP" altLang="en-US" sz="1050" b="0" u="sng" kern="100" dirty="0" smtClean="0">
                          <a:effectLst/>
                        </a:rPr>
                        <a:t>事業計画を抜本的に見直す。</a:t>
                      </a:r>
                      <a:endParaRPr lang="ja-JP" sz="1050" b="0" u="sng" kern="100" dirty="0">
                        <a:effectLst/>
                        <a:latin typeface="Century"/>
                        <a:ea typeface="ＭＳ 明朝"/>
                        <a:cs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grpSp>
        <p:nvGrpSpPr>
          <p:cNvPr id="21" name="グループ化 20"/>
          <p:cNvGrpSpPr/>
          <p:nvPr/>
        </p:nvGrpSpPr>
        <p:grpSpPr>
          <a:xfrm>
            <a:off x="167427" y="3678270"/>
            <a:ext cx="11788012" cy="2381336"/>
            <a:chOff x="-920886" y="4668293"/>
            <a:chExt cx="12515465" cy="2381336"/>
          </a:xfrm>
        </p:grpSpPr>
        <p:sp>
          <p:nvSpPr>
            <p:cNvPr id="22" name="正方形/長方形 21"/>
            <p:cNvSpPr/>
            <p:nvPr/>
          </p:nvSpPr>
          <p:spPr>
            <a:xfrm>
              <a:off x="-920886" y="4673019"/>
              <a:ext cx="12515465" cy="23766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23" name="正方形/長方形 22"/>
            <p:cNvSpPr/>
            <p:nvPr/>
          </p:nvSpPr>
          <p:spPr>
            <a:xfrm>
              <a:off x="-913916" y="4668293"/>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913917" y="5070207"/>
              <a:ext cx="12262166" cy="19543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＜財政再建プログラム（</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事業の見直し・点検を実施</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○点検結果（概要）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・北大阪の立地特性を活かしたライフサイエンス研究をはじめとする学術・文化の</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交流</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拠点を整備し、大阪の都市再生に寄与するためには、本事業の推進が今後とも</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重要。</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とりわけ</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、ライフサイエンス分野は今後飛躍的な成長が見込まれ</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再生プロジェクト</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において、</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大阪北部地域は、医薬品の基礎研究と創薬産業の集積拠点</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とする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と位置付けられている。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中部</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交通の要衝に位置する大阪近郊の独立したエリアにおいて</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まとまった</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土地が確保可能</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であり、企業立地の提案を幅広く求める「提案市場調査」</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の検討会</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を設置する。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東部</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については、地区の位置づけや地域ポテンシャルを踏まえ</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ＵＲ</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に対して、責任を持って関係者の合意を図るよう求めていく</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今後の方向</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・中部地区は、ＵＲが土地区画整理事業を実施。西部地区から中部地区へのアクセス道路である橋梁については、府が実施。</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・東部地区は、ＵＲをはじめとする関係者による協議を継続。</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25" name="右矢印 24"/>
          <p:cNvSpPr/>
          <p:nvPr/>
        </p:nvSpPr>
        <p:spPr>
          <a:xfrm rot="5400000">
            <a:off x="5911872" y="3141602"/>
            <a:ext cx="207336" cy="72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4860873" y="1896217"/>
            <a:ext cx="465731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○ＵＲ事業評価</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(2008</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95</a:t>
            </a:fld>
            <a:endParaRPr lang="ja-JP" altLang="en-US"/>
          </a:p>
        </p:txBody>
      </p:sp>
    </p:spTree>
    <p:extLst>
      <p:ext uri="{BB962C8B-B14F-4D97-AF65-F5344CB8AC3E}">
        <p14:creationId xmlns:p14="http://schemas.microsoft.com/office/powerpoint/2010/main" val="3127984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47641" y="2866374"/>
            <a:ext cx="9595066" cy="1954381"/>
          </a:xfrm>
          <a:prstGeom prst="rect">
            <a:avLst/>
          </a:prstGeom>
          <a:noFill/>
        </p:spPr>
        <p:txBody>
          <a:bodyPr wrap="square" rtlCol="0">
            <a:spAutoFit/>
          </a:bodyPr>
          <a:lstStyle/>
          <a:p>
            <a:pPr defTabSz="957700"/>
            <a:r>
              <a:rPr lang="ja-JP" altLang="en-US" sz="16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a:t>
            </a:r>
            <a:endParaRPr lang="en-US" altLang="ja-JP" sz="16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・開発の目的：関西国際空港機能の支援、補完と大阪湾及び地域の環境改善、地域振興</a:t>
            </a:r>
          </a:p>
          <a:p>
            <a:pPr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・位置：泉佐野市、田尻町、泉南市</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・面積：約</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318ha</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（公園、緑地、道路等を含む）</a:t>
            </a: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1996</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9</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月　</a:t>
            </a:r>
            <a:r>
              <a:rPr lang="ja-JP" altLang="en-US" sz="1600" dirty="0" err="1">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ま</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ちびらき</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600" dirty="0" smtClean="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分譲・定期借地の契約率</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2018</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3</a:t>
            </a:r>
            <a:r>
              <a:rPr lang="ja-JP" altLang="en-US" sz="1600" dirty="0" smtClean="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月現在</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98.4</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29" name="テキスト ボックス 28"/>
          <p:cNvSpPr txBox="1"/>
          <p:nvPr/>
        </p:nvSpPr>
        <p:spPr>
          <a:xfrm>
            <a:off x="1143002" y="0"/>
            <a:ext cx="1520619" cy="400110"/>
          </a:xfrm>
          <a:prstGeom prst="rect">
            <a:avLst/>
          </a:prstGeom>
          <a:noFill/>
        </p:spPr>
        <p:txBody>
          <a:bodyPr wrap="square" rtlCol="0">
            <a:spAutoFit/>
          </a:bodyPr>
          <a:lstStyle/>
          <a:p>
            <a:pPr defTabSz="957700"/>
            <a:r>
              <a:rPr lang="ja-JP" altLang="en-US" sz="2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概　要</a:t>
            </a:r>
          </a:p>
        </p:txBody>
      </p:sp>
      <p:sp>
        <p:nvSpPr>
          <p:cNvPr id="25" name="テキスト ボックス 24"/>
          <p:cNvSpPr txBox="1"/>
          <p:nvPr/>
        </p:nvSpPr>
        <p:spPr>
          <a:xfrm>
            <a:off x="1337471" y="575439"/>
            <a:ext cx="9685898" cy="2277547"/>
          </a:xfrm>
          <a:prstGeom prst="rect">
            <a:avLst/>
          </a:prstGeom>
          <a:noFill/>
        </p:spPr>
        <p:txBody>
          <a:bodyPr wrap="square" rtlCol="0">
            <a:spAutoFit/>
          </a:bodyPr>
          <a:lstStyle/>
          <a:p>
            <a:pPr defTabSz="957700"/>
            <a:r>
              <a:rPr lang="ja-JP" altLang="en-US" sz="16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関西国際空港</a:t>
            </a:r>
            <a:endParaRPr lang="en-US" altLang="ja-JP" sz="16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1994</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9</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月　開港</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・完全</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24</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時間空港</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09625" indent="-809625"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4000m</a:t>
            </a:r>
            <a:r>
              <a:rPr lang="ja-JP" altLang="en-US"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級複数滑走路（</a:t>
            </a:r>
            <a:r>
              <a:rPr lang="en-US" altLang="ja-JP"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2007</a:t>
            </a:r>
            <a:r>
              <a:rPr lang="ja-JP" altLang="en-US"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　第二滑走路オープン）</a:t>
            </a:r>
            <a:endParaRPr lang="en-US" altLang="ja-JP"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177800" indent="-177800"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2012</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　関空・伊丹の両空港が経営統合</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177800" indent="-177800"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2016</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　コンセッション（事業運営権の売却）により、関西エアポート㈱による事業運営開始</a:t>
            </a:r>
            <a:endPar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177800" indent="-177800" defTabSz="957700">
              <a:spcBef>
                <a:spcPts val="600"/>
              </a:spcBef>
            </a:pP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・機能強化　－</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LCC</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専用ﾀｰﾐﾅﾙ ｵｰﾌﾟﾝ（</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2012</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FedEx</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北太平洋地区ハブ開設（</a:t>
            </a:r>
            <a:r>
              <a:rPr lang="en-US" altLang="ja-JP"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2014</a:t>
            </a:r>
            <a:r>
              <a:rPr lang="ja-JP" altLang="en-US" sz="1600" dirty="0">
                <a:solidFill>
                  <a:prstClr val="black"/>
                </a:solidFill>
                <a:latin typeface="ＭＳ Ｐ明朝" panose="02020600040205080304" pitchFamily="18" charset="-128"/>
                <a:ea typeface="ＭＳ Ｐ明朝" panose="02020600040205080304" pitchFamily="18" charset="-128"/>
                <a:cs typeface="メイリオ" panose="020B0604030504040204" pitchFamily="50" charset="-128"/>
              </a:rPr>
              <a:t>年）</a:t>
            </a:r>
            <a:endParaRPr lang="en-US" altLang="ja-JP" sz="16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175" y="4563662"/>
            <a:ext cx="4112133" cy="1967769"/>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69</a:t>
            </a:fld>
            <a:endParaRPr lang="ja-JP" altLang="en-US"/>
          </a:p>
        </p:txBody>
      </p:sp>
    </p:spTree>
    <p:extLst>
      <p:ext uri="{BB962C8B-B14F-4D97-AF65-F5344CB8AC3E}">
        <p14:creationId xmlns:p14="http://schemas.microsoft.com/office/powerpoint/2010/main" val="170921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http://www.saito.tv/archives/pdf/central/central_2018.pdf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18701" t="14048" r="19546" b="6039"/>
          <a:stretch/>
        </p:blipFill>
        <p:spPr>
          <a:xfrm>
            <a:off x="4309068" y="3543034"/>
            <a:ext cx="3934175" cy="2755164"/>
          </a:xfrm>
          <a:prstGeom prst="rect">
            <a:avLst/>
          </a:prstGeom>
        </p:spPr>
      </p:pic>
      <p:sp>
        <p:nvSpPr>
          <p:cNvPr id="7" name="テキスト ボックス 6"/>
          <p:cNvSpPr txBox="1"/>
          <p:nvPr/>
        </p:nvSpPr>
        <p:spPr>
          <a:xfrm>
            <a:off x="406642" y="6490762"/>
            <a:ext cx="3216409" cy="244825"/>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出典：</a:t>
            </a:r>
            <a:r>
              <a:rPr kumimoji="1" lang="zh-TW"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彩都（国際文化公園都市）建設推進協</a:t>
            </a:r>
            <a:r>
              <a:rPr kumimoji="1" lang="zh-TW" altLang="en-US" sz="1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議会</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8" name="グループ化 7"/>
          <p:cNvGrpSpPr/>
          <p:nvPr/>
        </p:nvGrpSpPr>
        <p:grpSpPr>
          <a:xfrm>
            <a:off x="167427" y="642165"/>
            <a:ext cx="11788012" cy="6215835"/>
            <a:chOff x="-920886" y="4668293"/>
            <a:chExt cx="12515465" cy="6215835"/>
          </a:xfrm>
        </p:grpSpPr>
        <p:sp>
          <p:nvSpPr>
            <p:cNvPr id="9" name="正方形/長方形 8"/>
            <p:cNvSpPr/>
            <p:nvPr/>
          </p:nvSpPr>
          <p:spPr>
            <a:xfrm>
              <a:off x="-920886" y="4668294"/>
              <a:ext cx="12515465" cy="62158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＜取組、成果＞</a:t>
              </a:r>
              <a:endParaRPr kumimoji="1" lang="en-US" altLang="ja-JP" sz="12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○西部地区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彩都ライフサイエンスパーク（</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LSP)</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には、</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2005</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月の医薬基盤研究所の開設を契機に、ライフサイエンス分野の企業等が集積</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00" b="0" i="0" u="sng"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2014</a:t>
              </a:r>
              <a:r>
                <a:rPr kumimoji="1" lang="ja-JP" altLang="en-US" sz="1200" b="0" i="0" u="sng"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年に全区画で立地決定</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中部地区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年春に造成工事完了し、万代彩都物流センターやプロロジスパーク茨木など大型物流施設等が立地され</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　雇用</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創出が進んでいる</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a:t>
              </a:r>
              <a:r>
                <a:rPr kumimoji="1" lang="en-US" altLang="ja-JP" sz="1200" b="0" i="0" u="sng"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2017</a:t>
              </a:r>
              <a:r>
                <a:rPr kumimoji="1" lang="ja-JP" altLang="en-US" sz="1200" b="0" i="0" u="sng"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年に全区画で立地決定。</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東部地区</a:t>
              </a:r>
              <a:endParaRPr kumimoji="1" lang="en-US" altLang="ja-JP" sz="1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事業化</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ついて、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彩都（国際文化公園都市）建設推進協議会において「東部地区検討会」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が設置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され、大阪府、茨木市、都市再生機構等の関係者間で取組み</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進める。</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都建設推進協議会において、東部地区全体の土地利用ゾーニング図（素案</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とりまとめ公表。住宅系中心から産業系中心の土地利用に</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変更。</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彩都東部地区地権者協議会設立（事務局は茨木市、</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UR</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府戦略本部会議にて、「彩都建設推進協議会を通じ、民間主導のまちづくりを支援する」「インフラについては、東部地区のまちづくりの進捗に合わせて道路整備を図ると</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ともに、モノレールは彩都西駅までとし、彩都西駅から東部地区への公共交通はバス導入にむけ調整する」ことを決定。</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彩都東部地区地権者協議会において全体開発計画案を策定し、まちの骨格となる都市計画道路茨木箕面丘陵線を含む区域である</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区域から事業化を行うため</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「彩都東部地区</a:t>
              </a: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区域まちづくり協議会」を発足</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913916" y="4668293"/>
              <a:ext cx="2533306" cy="29333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取組後～将来像</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2"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１１．箕面森町・彩都</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（国土軸を支える新たな産業・物流拠点の形成</a:t>
            </a:r>
            <a:r>
              <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　</a:t>
            </a:r>
            <a:r>
              <a:rPr kumimoji="1" lang="ja-JP" altLang="en-US" sz="16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②彩都</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6" name="テキスト ボックス 5"/>
          <p:cNvSpPr txBox="1"/>
          <p:nvPr/>
        </p:nvSpPr>
        <p:spPr>
          <a:xfrm>
            <a:off x="8144541" y="3518240"/>
            <a:ext cx="3646966" cy="246221"/>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■彩都東部地権者協議会　全体開発計画案での土地利用計画</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2799" y="3768139"/>
            <a:ext cx="2823285" cy="296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203" y="3543034"/>
            <a:ext cx="3842309" cy="2876754"/>
          </a:xfrm>
          <a:prstGeom prst="rect">
            <a:avLst/>
          </a:prstGeom>
        </p:spPr>
      </p:pic>
      <p:graphicFrame>
        <p:nvGraphicFramePr>
          <p:cNvPr id="2" name="表 1"/>
          <p:cNvGraphicFramePr>
            <a:graphicFrameLocks noGrp="1"/>
          </p:cNvGraphicFramePr>
          <p:nvPr>
            <p:extLst/>
          </p:nvPr>
        </p:nvGraphicFramePr>
        <p:xfrm>
          <a:off x="8594461" y="1325823"/>
          <a:ext cx="3209701" cy="754380"/>
        </p:xfrm>
        <a:graphic>
          <a:graphicData uri="http://schemas.openxmlformats.org/drawingml/2006/table">
            <a:tbl>
              <a:tblPr firstRow="1" bandRow="1">
                <a:tableStyleId>{5C22544A-7EE6-4342-B048-85BDC9FD1C3A}</a:tableStyleId>
              </a:tblPr>
              <a:tblGrid>
                <a:gridCol w="1314599">
                  <a:extLst>
                    <a:ext uri="{9D8B030D-6E8A-4147-A177-3AD203B41FA5}">
                      <a16:colId xmlns="" xmlns:a16="http://schemas.microsoft.com/office/drawing/2014/main" val="2267874320"/>
                    </a:ext>
                  </a:extLst>
                </a:gridCol>
                <a:gridCol w="1045097">
                  <a:extLst>
                    <a:ext uri="{9D8B030D-6E8A-4147-A177-3AD203B41FA5}">
                      <a16:colId xmlns="" xmlns:a16="http://schemas.microsoft.com/office/drawing/2014/main" val="2731853286"/>
                    </a:ext>
                  </a:extLst>
                </a:gridCol>
                <a:gridCol w="850005">
                  <a:extLst>
                    <a:ext uri="{9D8B030D-6E8A-4147-A177-3AD203B41FA5}">
                      <a16:colId xmlns="" xmlns:a16="http://schemas.microsoft.com/office/drawing/2014/main" val="1518009681"/>
                    </a:ext>
                  </a:extLst>
                </a:gridCol>
              </a:tblGrid>
              <a:tr h="220886">
                <a:tc>
                  <a:txBody>
                    <a:bodyPr/>
                    <a:lstStyle/>
                    <a:p>
                      <a:pPr algn="ctr"/>
                      <a:r>
                        <a:rPr kumimoji="1" lang="ja-JP" altLang="en-US" sz="1050" dirty="0" smtClean="0"/>
                        <a:t>地区</a:t>
                      </a:r>
                      <a:endParaRPr kumimoji="1" lang="ja-JP" altLang="en-US" sz="1050" dirty="0"/>
                    </a:p>
                  </a:txBody>
                  <a:tcPr anchor="ctr"/>
                </a:tc>
                <a:tc>
                  <a:txBody>
                    <a:bodyPr/>
                    <a:lstStyle/>
                    <a:p>
                      <a:pPr algn="ctr"/>
                      <a:r>
                        <a:rPr kumimoji="1" lang="ja-JP" altLang="en-US" sz="1050" dirty="0" smtClean="0"/>
                        <a:t>施行</a:t>
                      </a:r>
                      <a:endParaRPr kumimoji="1" lang="ja-JP" altLang="en-US" sz="1050" dirty="0"/>
                    </a:p>
                  </a:txBody>
                  <a:tcPr anchor="ctr"/>
                </a:tc>
                <a:tc>
                  <a:txBody>
                    <a:bodyPr/>
                    <a:lstStyle/>
                    <a:p>
                      <a:pPr algn="ctr"/>
                      <a:r>
                        <a:rPr kumimoji="1" lang="ja-JP" altLang="en-US" sz="1050" dirty="0" smtClean="0"/>
                        <a:t>事業費</a:t>
                      </a:r>
                      <a:endParaRPr kumimoji="1" lang="ja-JP" altLang="en-US" sz="1050" dirty="0"/>
                    </a:p>
                  </a:txBody>
                  <a:tcPr anchor="ctr"/>
                </a:tc>
                <a:extLst>
                  <a:ext uri="{0D108BD9-81ED-4DB2-BD59-A6C34878D82A}">
                    <a16:rowId xmlns="" xmlns:a16="http://schemas.microsoft.com/office/drawing/2014/main" val="323500316"/>
                  </a:ext>
                </a:extLst>
              </a:tr>
              <a:tr h="220886">
                <a:tc>
                  <a:txBody>
                    <a:bodyPr/>
                    <a:lstStyle/>
                    <a:p>
                      <a:r>
                        <a:rPr kumimoji="1" lang="ja-JP" altLang="en-US" sz="1050" dirty="0" smtClean="0"/>
                        <a:t>西部・中部地区</a:t>
                      </a:r>
                      <a:endParaRPr kumimoji="1" lang="ja-JP" altLang="en-US" sz="1050" dirty="0"/>
                    </a:p>
                  </a:txBody>
                  <a:tcPr anchor="ctr"/>
                </a:tc>
                <a:tc>
                  <a:txBody>
                    <a:bodyPr/>
                    <a:lstStyle/>
                    <a:p>
                      <a:r>
                        <a:rPr kumimoji="1" lang="en-US" altLang="ja-JP" sz="1050" dirty="0" smtClean="0"/>
                        <a:t>UR</a:t>
                      </a:r>
                      <a:r>
                        <a:rPr kumimoji="1" lang="ja-JP" altLang="en-US" sz="1050" dirty="0" smtClean="0"/>
                        <a:t>都市機構</a:t>
                      </a:r>
                      <a:endParaRPr kumimoji="1" lang="ja-JP" altLang="en-US" sz="1050" dirty="0"/>
                    </a:p>
                  </a:txBody>
                  <a:tcPr anchor="ctr"/>
                </a:tc>
                <a:tc>
                  <a:txBody>
                    <a:bodyPr/>
                    <a:lstStyle/>
                    <a:p>
                      <a:r>
                        <a:rPr kumimoji="1" lang="en-US" altLang="ja-JP" sz="1050" dirty="0" smtClean="0"/>
                        <a:t>1,420</a:t>
                      </a:r>
                      <a:r>
                        <a:rPr kumimoji="1" lang="ja-JP" altLang="en-US" sz="1050" dirty="0" smtClean="0"/>
                        <a:t>億円</a:t>
                      </a:r>
                      <a:endParaRPr kumimoji="1" lang="ja-JP" altLang="en-US" sz="1050" dirty="0"/>
                    </a:p>
                  </a:txBody>
                  <a:tcPr anchor="ctr"/>
                </a:tc>
                <a:extLst>
                  <a:ext uri="{0D108BD9-81ED-4DB2-BD59-A6C34878D82A}">
                    <a16:rowId xmlns="" xmlns:a16="http://schemas.microsoft.com/office/drawing/2014/main" val="1781103574"/>
                  </a:ext>
                </a:extLst>
              </a:tr>
              <a:tr h="220886">
                <a:tc>
                  <a:txBody>
                    <a:bodyPr/>
                    <a:lstStyle/>
                    <a:p>
                      <a:r>
                        <a:rPr kumimoji="1" lang="ja-JP" altLang="en-US" sz="1050" dirty="0" smtClean="0"/>
                        <a:t>東部</a:t>
                      </a:r>
                      <a:r>
                        <a:rPr kumimoji="1" lang="en-US" altLang="ja-JP" sz="1050" dirty="0" smtClean="0"/>
                        <a:t>(</a:t>
                      </a:r>
                      <a:r>
                        <a:rPr kumimoji="1" lang="ja-JP" altLang="en-US" sz="1050" dirty="0" smtClean="0"/>
                        <a:t>先行</a:t>
                      </a:r>
                      <a:r>
                        <a:rPr kumimoji="1" lang="en-US" altLang="ja-JP" sz="1050" dirty="0" smtClean="0"/>
                        <a:t>2</a:t>
                      </a:r>
                      <a:r>
                        <a:rPr kumimoji="1" lang="ja-JP" altLang="en-US" sz="1050" dirty="0" smtClean="0"/>
                        <a:t>地区</a:t>
                      </a:r>
                      <a:r>
                        <a:rPr kumimoji="1" lang="en-US" altLang="ja-JP" sz="1050" dirty="0" smtClean="0"/>
                        <a:t>)</a:t>
                      </a:r>
                      <a:endParaRPr kumimoji="1" lang="ja-JP" altLang="en-US" sz="1050" dirty="0"/>
                    </a:p>
                  </a:txBody>
                  <a:tcPr anchor="ctr"/>
                </a:tc>
                <a:tc>
                  <a:txBody>
                    <a:bodyPr/>
                    <a:lstStyle/>
                    <a:p>
                      <a:r>
                        <a:rPr kumimoji="1" lang="ja-JP" altLang="en-US" sz="1050" dirty="0" smtClean="0"/>
                        <a:t>民間</a:t>
                      </a:r>
                      <a:endParaRPr kumimoji="1" lang="ja-JP" altLang="en-US" sz="1050" dirty="0"/>
                    </a:p>
                  </a:txBody>
                  <a:tcPr anchor="ctr"/>
                </a:tc>
                <a:tc>
                  <a:txBody>
                    <a:bodyPr/>
                    <a:lstStyle/>
                    <a:p>
                      <a:r>
                        <a:rPr kumimoji="1" lang="en-US" altLang="ja-JP" sz="1050" dirty="0" smtClean="0"/>
                        <a:t>195</a:t>
                      </a:r>
                      <a:r>
                        <a:rPr kumimoji="1" lang="ja-JP" altLang="en-US" sz="1050" dirty="0" smtClean="0"/>
                        <a:t>億円</a:t>
                      </a:r>
                      <a:endParaRPr kumimoji="1" lang="ja-JP" altLang="en-US" sz="1050" dirty="0"/>
                    </a:p>
                  </a:txBody>
                  <a:tcPr anchor="ctr"/>
                </a:tc>
                <a:extLst>
                  <a:ext uri="{0D108BD9-81ED-4DB2-BD59-A6C34878D82A}">
                    <a16:rowId xmlns="" xmlns:a16="http://schemas.microsoft.com/office/drawing/2014/main" val="1935538925"/>
                  </a:ext>
                </a:extLst>
              </a:tr>
            </a:tbl>
          </a:graphicData>
        </a:graphic>
      </p:graphicFrame>
      <p:sp>
        <p:nvSpPr>
          <p:cNvPr id="4" name="テキスト ボックス 3"/>
          <p:cNvSpPr txBox="1"/>
          <p:nvPr/>
        </p:nvSpPr>
        <p:spPr>
          <a:xfrm>
            <a:off x="9606883" y="1059386"/>
            <a:ext cx="11848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事業費</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9171296" y="6500950"/>
            <a:ext cx="2743200" cy="365125"/>
          </a:xfrm>
        </p:spPr>
        <p:txBody>
          <a:bodyPr/>
          <a:lstStyle/>
          <a:p>
            <a:fld id="{138CA411-231B-42B9-AF63-97A64194AA60}" type="slidenum">
              <a:rPr lang="ja-JP" altLang="en-US" smtClean="0"/>
              <a:pPr/>
              <a:t>96</a:t>
            </a:fld>
            <a:endParaRPr lang="ja-JP" altLang="en-US" dirty="0"/>
          </a:p>
        </p:txBody>
      </p:sp>
    </p:spTree>
    <p:extLst>
      <p:ext uri="{BB962C8B-B14F-4D97-AF65-F5344CB8AC3E}">
        <p14:creationId xmlns:p14="http://schemas.microsoft.com/office/powerpoint/2010/main" val="35077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963079" y="551080"/>
            <a:ext cx="84249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451485047"/>
              </p:ext>
            </p:extLst>
          </p:nvPr>
        </p:nvGraphicFramePr>
        <p:xfrm>
          <a:off x="2579420" y="1255513"/>
          <a:ext cx="7028601" cy="4593600"/>
        </p:xfrm>
        <a:graphic>
          <a:graphicData uri="http://schemas.openxmlformats.org/drawingml/2006/table">
            <a:tbl>
              <a:tblPr>
                <a:tableStyleId>{5C22544A-7EE6-4342-B048-85BDC9FD1C3A}</a:tableStyleId>
              </a:tblPr>
              <a:tblGrid>
                <a:gridCol w="2889954">
                  <a:extLst>
                    <a:ext uri="{9D8B030D-6E8A-4147-A177-3AD203B41FA5}">
                      <a16:colId xmlns="" xmlns:a16="http://schemas.microsoft.com/office/drawing/2014/main" val="20000"/>
                    </a:ext>
                  </a:extLst>
                </a:gridCol>
                <a:gridCol w="2071411">
                  <a:extLst>
                    <a:ext uri="{9D8B030D-6E8A-4147-A177-3AD203B41FA5}">
                      <a16:colId xmlns="" xmlns:a16="http://schemas.microsoft.com/office/drawing/2014/main" val="20001"/>
                    </a:ext>
                  </a:extLst>
                </a:gridCol>
                <a:gridCol w="2067236">
                  <a:extLst>
                    <a:ext uri="{9D8B030D-6E8A-4147-A177-3AD203B41FA5}">
                      <a16:colId xmlns="" xmlns:a16="http://schemas.microsoft.com/office/drawing/2014/main" val="20002"/>
                    </a:ext>
                  </a:extLst>
                </a:gridCol>
              </a:tblGrid>
              <a:tr h="174054">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項目</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 xmlns:a16="http://schemas.microsoft.com/office/drawing/2014/main" val="10000"/>
                  </a:ext>
                </a:extLst>
              </a:tr>
              <a:tr h="174054">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大阪市</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１．大阪駅周辺</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都市整備部、住宅まちづくり部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都市計画局、建設局、都市整備局、経済戦略局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２．中之島</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商工労働部、教育庁</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都市計画局、経済戦略局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３．御堂筋</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都市計画局、建設局、経済戦略局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74054">
                <a:tc>
                  <a:txBody>
                    <a:bodyPr/>
                    <a:lstStyle/>
                    <a:p>
                      <a:pPr algn="l" rtl="0" fontAlgn="t"/>
                      <a:r>
                        <a:rPr lang="zh-TW" altLang="en-US" sz="1200" b="0" i="0" u="none" strike="noStrike">
                          <a:solidFill>
                            <a:schemeClr val="tx1"/>
                          </a:solidFill>
                          <a:effectLst/>
                          <a:latin typeface="Meiryo UI" panose="020B0604030504040204" pitchFamily="50" charset="-128"/>
                          <a:ea typeface="Meiryo UI" panose="020B0604030504040204" pitchFamily="50" charset="-128"/>
                        </a:rPr>
                        <a:t>４．難波周辺</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都市計画局、建設局、市民局、環境局、経済戦略局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174054">
                <a:tc>
                  <a:txBody>
                    <a:bodyPr/>
                    <a:lstStyle/>
                    <a:p>
                      <a:pPr algn="l" rtl="0" fontAlgn="t"/>
                      <a:r>
                        <a:rPr lang="zh-TW" altLang="en-US" sz="1200" b="0" i="0" u="none" strike="noStrike">
                          <a:solidFill>
                            <a:schemeClr val="tx1"/>
                          </a:solidFill>
                          <a:effectLst/>
                          <a:latin typeface="Meiryo UI" panose="020B0604030504040204" pitchFamily="50" charset="-128"/>
                          <a:ea typeface="Meiryo UI" panose="020B0604030504040204" pitchFamily="50" charset="-128"/>
                        </a:rPr>
                        <a:t>５．大阪城公園等</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都市計画局、経済戦略局、建設局、環境局、城東区役所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６</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．夢洲等</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政策企画部、</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推進局、商工労働部、住宅まちづくり部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都市計画局、経済戦略局、港湾局、環境局、</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推進局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174054">
                <a:tc>
                  <a:txBody>
                    <a:bodyPr/>
                    <a:lstStyle/>
                    <a:p>
                      <a:pPr algn="l" rtl="0" fontAlgn="t"/>
                      <a:r>
                        <a:rPr lang="zh-TW" altLang="en-US" sz="1200" b="0" i="0" u="none" strike="noStrike">
                          <a:solidFill>
                            <a:schemeClr val="tx1"/>
                          </a:solidFill>
                          <a:effectLst/>
                          <a:latin typeface="Meiryo UI" panose="020B0604030504040204" pitchFamily="50" charset="-128"/>
                          <a:ea typeface="Meiryo UI" panose="020B0604030504040204" pitchFamily="50" charset="-128"/>
                        </a:rPr>
                        <a:t>７．天王寺公園</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建設局、経済戦略局、阿倍野区役所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８</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．関西国際空港・</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りんくうタウン周辺</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政策企画部、住宅まちづくり部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174054">
                <a:tc>
                  <a:txBody>
                    <a:bodyPr/>
                    <a:lstStyle/>
                    <a:p>
                      <a:pPr algn="l" rtl="0" fontAlgn="t"/>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９．泉北ニュータウン</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174054">
                <a:tc>
                  <a:txBody>
                    <a:bodyPr/>
                    <a:lstStyle/>
                    <a:p>
                      <a:pPr algn="l" rtl="0" fontAlgn="t"/>
                      <a:r>
                        <a:rPr lang="en-US" altLang="zh-TW" sz="1200" b="0" i="0" u="none" strike="noStrike" dirty="0">
                          <a:solidFill>
                            <a:schemeClr val="tx1"/>
                          </a:solidFill>
                          <a:effectLst/>
                          <a:latin typeface="Meiryo UI" panose="020B0604030504040204" pitchFamily="50" charset="-128"/>
                          <a:ea typeface="Meiryo UI" panose="020B0604030504040204" pitchFamily="50" charset="-128"/>
                        </a:rPr>
                        <a:t>10</a:t>
                      </a:r>
                      <a:r>
                        <a:rPr lang="zh-TW" altLang="en-US" sz="1200" b="0" i="0" u="none" strike="noStrike" dirty="0">
                          <a:solidFill>
                            <a:schemeClr val="tx1"/>
                          </a:solidFill>
                          <a:effectLst/>
                          <a:latin typeface="Meiryo UI" panose="020B0604030504040204" pitchFamily="50" charset="-128"/>
                          <a:ea typeface="Meiryo UI" panose="020B0604030504040204" pitchFamily="50" charset="-128"/>
                        </a:rPr>
                        <a:t>．万博記念公</a:t>
                      </a:r>
                      <a:r>
                        <a:rPr lang="zh-TW" altLang="en-US" sz="1200" b="0" i="0" u="none" strike="noStrike" dirty="0" smtClean="0">
                          <a:solidFill>
                            <a:schemeClr val="tx1"/>
                          </a:solidFill>
                          <a:effectLst/>
                          <a:latin typeface="Meiryo UI" panose="020B0604030504040204" pitchFamily="50" charset="-128"/>
                          <a:ea typeface="Meiryo UI" panose="020B0604030504040204" pitchFamily="50" charset="-128"/>
                        </a:rPr>
                        <a:t>園</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周辺・健都</a:t>
                      </a:r>
                      <a:endParaRPr lang="zh-TW"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府民文化部、商工労働部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174054">
                <a:tc>
                  <a:txBody>
                    <a:bodyPr/>
                    <a:lstStyle/>
                    <a:p>
                      <a:pPr algn="l" rtl="0" fontAlgn="t"/>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11</a:t>
                      </a:r>
                      <a:r>
                        <a:rPr lang="ja-JP" altLang="en-US" sz="12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箕面森町・彩都</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rPr>
                        <a:t>商工労働部、都市整備部、住宅まちづくり部</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bl>
          </a:graphicData>
        </a:graphic>
      </p:graphicFrame>
      <p:sp>
        <p:nvSpPr>
          <p:cNvPr id="6" name="テキスト ボックス 4"/>
          <p:cNvSpPr txBox="1"/>
          <p:nvPr/>
        </p:nvSpPr>
        <p:spPr>
          <a:xfrm>
            <a:off x="1939461" y="230566"/>
            <a:ext cx="8904797"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参考</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府市担当部局一覧</a:t>
            </a: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97</a:t>
            </a:fld>
            <a:endParaRPr lang="ja-JP" altLang="en-US"/>
          </a:p>
        </p:txBody>
      </p:sp>
    </p:spTree>
    <p:extLst>
      <p:ext uri="{BB962C8B-B14F-4D97-AF65-F5344CB8AC3E}">
        <p14:creationId xmlns:p14="http://schemas.microsoft.com/office/powerpoint/2010/main" val="56908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647664" y="4509611"/>
            <a:ext cx="7052680" cy="1320800"/>
          </a:xfrm>
          <a:prstGeom prst="rect">
            <a:avLst/>
          </a:prstGeom>
          <a:ln w="25400">
            <a:solidFill>
              <a:srgbClr val="0070C0"/>
            </a:solidFill>
          </a:ln>
        </p:spPr>
        <p:txBody>
          <a:bodyPr vert="horz" lIns="36000" tIns="36000" rIns="36000" bIns="36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1600" dirty="0">
                <a:latin typeface="Meiryo UI" panose="020B0604030504040204" pitchFamily="50" charset="-128"/>
                <a:ea typeface="Meiryo UI" panose="020B0604030504040204" pitchFamily="50" charset="-128"/>
              </a:rPr>
              <a:t>大阪の改革</a:t>
            </a:r>
            <a:r>
              <a:rPr lang="ja-JP" altLang="en-US" sz="1600" dirty="0" smtClean="0">
                <a:latin typeface="Meiryo UI" panose="020B0604030504040204" pitchFamily="50" charset="-128"/>
                <a:ea typeface="Meiryo UI" panose="020B0604030504040204" pitchFamily="50" charset="-128"/>
              </a:rPr>
              <a:t>（エリア編</a:t>
            </a:r>
            <a:r>
              <a:rPr lang="ja-JP" altLang="en-US" sz="1600" dirty="0">
                <a:latin typeface="Meiryo UI" panose="020B0604030504040204" pitchFamily="50" charset="-128"/>
                <a:ea typeface="Meiryo UI" panose="020B0604030504040204" pitchFamily="50" charset="-128"/>
              </a:rPr>
              <a:t>）　～　「これからの大阪」</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2018</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rPr>
              <a:t>月）</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rPr>
              <a:t>：政策企画部、財務部</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大阪市</a:t>
            </a:r>
            <a:r>
              <a:rPr lang="ja-JP" altLang="en-US" sz="1600" dirty="0">
                <a:solidFill>
                  <a:prstClr val="black"/>
                </a:solidFill>
                <a:latin typeface="Meiryo UI" panose="020B0604030504040204" pitchFamily="50" charset="-128"/>
                <a:ea typeface="Meiryo UI" panose="020B0604030504040204" pitchFamily="50" charset="-128"/>
              </a:rPr>
              <a:t>：政策企画室、市政改革室</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rPr>
              <a:t>市副首都推進局</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98</a:t>
            </a:fld>
            <a:endParaRPr lang="ja-JP" altLang="en-US"/>
          </a:p>
        </p:txBody>
      </p:sp>
    </p:spTree>
    <p:extLst>
      <p:ext uri="{BB962C8B-B14F-4D97-AF65-F5344CB8AC3E}">
        <p14:creationId xmlns:p14="http://schemas.microsoft.com/office/powerpoint/2010/main" val="271124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43000" y="21447"/>
            <a:ext cx="9906000"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関西国際</a:t>
            </a:r>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空港の</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課題とこれまでの取組み（負債処理と経営改革）</a:t>
            </a:r>
          </a:p>
        </p:txBody>
      </p:sp>
      <p:sp>
        <p:nvSpPr>
          <p:cNvPr id="3" name="正方形/長方形 2"/>
          <p:cNvSpPr/>
          <p:nvPr/>
        </p:nvSpPr>
        <p:spPr>
          <a:xfrm>
            <a:off x="1181454" y="929683"/>
            <a:ext cx="291746" cy="54838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00" b="1" dirty="0">
                <a:latin typeface="ＭＳ Ｐゴシック" panose="020B0600070205080204" pitchFamily="50" charset="-128"/>
                <a:ea typeface="ＭＳ Ｐゴシック" panose="020B0600070205080204" pitchFamily="50" charset="-128"/>
              </a:rPr>
              <a:t>関西国際空港</a:t>
            </a:r>
          </a:p>
        </p:txBody>
      </p:sp>
      <p:sp>
        <p:nvSpPr>
          <p:cNvPr id="16" name="正方形/長方形 15"/>
          <p:cNvSpPr/>
          <p:nvPr/>
        </p:nvSpPr>
        <p:spPr>
          <a:xfrm>
            <a:off x="1535113" y="929683"/>
            <a:ext cx="3000714" cy="54838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巨額の負債に起因する</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経営面での悪循環</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・伊丹空港との関係</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運営主体が別／伊丹の収益は国の</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特別会計へ</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400" strike="sngStrike"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spcBef>
                <a:spcPts val="900"/>
              </a:spcBef>
            </a:pP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・都心部へのアクセス問題</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JR</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大阪駅まで約１時間</a:t>
            </a:r>
          </a:p>
        </p:txBody>
      </p:sp>
      <p:sp>
        <p:nvSpPr>
          <p:cNvPr id="17" name="正方形/長方形 16"/>
          <p:cNvSpPr/>
          <p:nvPr/>
        </p:nvSpPr>
        <p:spPr>
          <a:xfrm>
            <a:off x="4933361" y="929683"/>
            <a:ext cx="5226580" cy="54838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9388" indent="-179388"/>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○知事から、政治的メッセージとして、伊丹空港の廃止・跡地</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売却も</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179388" indent="-179388"/>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視野に、関空の財務状況の課題やハブ空港としての機能強化について、国家レベルの課題として国に問題提起（</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2008</a:t>
            </a:r>
            <a:r>
              <a:rPr lang="ja-JP" altLang="en-US" sz="1400" dirty="0" err="1">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2009</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400" b="1"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○関空・伊丹空港の経営統合（</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2012</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コンセッション（事業運営権の売却）により、関西エアポート㈱による　</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事業運営開始</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2016</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・新関空会社が、競争力強化、空港施設の運用最大化を図るため、</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国際線着陸料の引き下げ</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等を実施</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。さらに関西エアポート㈱</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に</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おいて</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も、路線誘致インセンティブの拡充などを展開</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・旅客サービスの充実</a:t>
            </a:r>
          </a:p>
          <a:p>
            <a:pPr marL="504825" indent="-50482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の誘致、</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専用ターミナル設置、深夜早朝アクセスの充実</a:t>
            </a:r>
          </a:p>
          <a:p>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国内最大規模の</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乗り入れ空港へ</a:t>
            </a:r>
          </a:p>
          <a:p>
            <a:pPr marL="762000" indent="-762000"/>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2017</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訪日</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外国人数</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は開港以来最大</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の約</a:t>
            </a:r>
            <a:r>
              <a:rPr lang="en-US" altLang="ja-JP"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700</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万人</a:t>
            </a:r>
            <a:endPar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・物流サービスの充実</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b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医薬品専用共同定温庫を整備（日本の空港で初／</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2010</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b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b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世界最大手航空貨物会社</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FedEx</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の北太平洋ハブ拠点開設</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b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国際戦略総合特区を活用し、規制緩和</a:t>
            </a:r>
          </a:p>
          <a:p>
            <a:pPr marL="4476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全国に先駆けて医薬品等輸入手続き（薬監証明）の電子化　　</a:t>
            </a:r>
          </a:p>
          <a:p>
            <a:pPr marL="4476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を実現（</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3</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　</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11</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月から全国に拡大）</a:t>
            </a:r>
          </a:p>
        </p:txBody>
      </p:sp>
      <p:sp>
        <p:nvSpPr>
          <p:cNvPr id="18" name="Rectangle 2"/>
          <p:cNvSpPr txBox="1">
            <a:spLocks noChangeArrowheads="1"/>
          </p:cNvSpPr>
          <p:nvPr/>
        </p:nvSpPr>
        <p:spPr bwMode="auto">
          <a:xfrm>
            <a:off x="1535113" y="457452"/>
            <a:ext cx="3000714" cy="368048"/>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400" dirty="0">
                <a:solidFill>
                  <a:schemeClr val="bg1"/>
                </a:solidFill>
                <a:latin typeface="ＭＳ Ｐゴシック" panose="020B0600070205080204" pitchFamily="50" charset="-128"/>
                <a:ea typeface="ＭＳ Ｐゴシック" panose="020B0600070205080204" pitchFamily="50" charset="-128"/>
              </a:rPr>
              <a:t> </a:t>
            </a:r>
            <a:r>
              <a:rPr lang="ja-JP" altLang="en-US" sz="1400" dirty="0">
                <a:solidFill>
                  <a:schemeClr val="bg1"/>
                </a:solidFill>
                <a:latin typeface="ＭＳ Ｐゴシック" panose="020B0600070205080204" pitchFamily="50" charset="-128"/>
                <a:ea typeface="ＭＳ Ｐゴシック" panose="020B0600070205080204" pitchFamily="50" charset="-128"/>
              </a:rPr>
              <a:t>これまでの課題</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Rectangle 2"/>
          <p:cNvSpPr txBox="1">
            <a:spLocks noChangeArrowheads="1"/>
          </p:cNvSpPr>
          <p:nvPr/>
        </p:nvSpPr>
        <p:spPr bwMode="auto">
          <a:xfrm>
            <a:off x="4925871" y="457451"/>
            <a:ext cx="5226580" cy="368049"/>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400" dirty="0">
                <a:solidFill>
                  <a:schemeClr val="bg1"/>
                </a:solidFill>
                <a:latin typeface="ＭＳ Ｐゴシック" panose="020B0600070205080204" pitchFamily="50" charset="-128"/>
                <a:ea typeface="ＭＳ Ｐゴシック" panose="020B0600070205080204" pitchFamily="50" charset="-128"/>
              </a:rPr>
              <a:t>改革の取組み</a:t>
            </a:r>
            <a:endParaRPr lang="en-US" altLang="ja-JP" sz="1400" dirty="0">
              <a:solidFill>
                <a:schemeClr val="bg1"/>
              </a:solidFill>
              <a:latin typeface="ＭＳ Ｐゴシック" panose="020B0600070205080204" pitchFamily="50" charset="-128"/>
              <a:ea typeface="ＭＳ Ｐゴシック" panose="020B0600070205080204" pitchFamily="50" charset="-128"/>
            </a:endParaRPr>
          </a:p>
        </p:txBody>
      </p:sp>
      <p:sp>
        <p:nvSpPr>
          <p:cNvPr id="4" name="右矢印 3"/>
          <p:cNvSpPr/>
          <p:nvPr/>
        </p:nvSpPr>
        <p:spPr>
          <a:xfrm>
            <a:off x="4613836" y="3095527"/>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sp>
        <p:nvSpPr>
          <p:cNvPr id="26" name="正方形/長方形 25"/>
          <p:cNvSpPr/>
          <p:nvPr/>
        </p:nvSpPr>
        <p:spPr>
          <a:xfrm>
            <a:off x="10240781" y="457453"/>
            <a:ext cx="746309" cy="5956048"/>
          </a:xfrm>
          <a:prstGeom prst="rect">
            <a:avLst/>
          </a:prstGeom>
          <a:ln/>
        </p:spPr>
        <p:style>
          <a:lnRef idx="1">
            <a:schemeClr val="accent6"/>
          </a:lnRef>
          <a:fillRef idx="2">
            <a:schemeClr val="accent6"/>
          </a:fillRef>
          <a:effectRef idx="1">
            <a:schemeClr val="accent6"/>
          </a:effectRef>
          <a:fontRef idx="minor">
            <a:schemeClr val="dk1"/>
          </a:fontRef>
        </p:style>
        <p:txBody>
          <a:bodyPr vert="eaVert" rtlCol="0" anchor="ctr"/>
          <a:lstStyle/>
          <a:p>
            <a:pPr marL="266700"/>
            <a:r>
              <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今後の課題</a:t>
            </a:r>
            <a:r>
              <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533400"/>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・就航ネットワークの充実・際内乗継機能の強化</a:t>
            </a:r>
            <a:endParaRPr lang="en-US" altLang="ja-JP"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33400"/>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・関空から大阪都心部へのアクセス強化</a:t>
            </a:r>
            <a:endParaRPr lang="en-US" altLang="ja-JP" sz="1100" strike="dblStrike"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5" name="スライド番号プレースホルダ 24"/>
          <p:cNvSpPr>
            <a:spLocks noGrp="1"/>
          </p:cNvSpPr>
          <p:nvPr>
            <p:ph type="sldNum" sz="quarter" idx="12"/>
          </p:nvPr>
        </p:nvSpPr>
        <p:spPr/>
        <p:txBody>
          <a:bodyPr/>
          <a:lstStyle/>
          <a:p>
            <a:fld id="{37EF5067-3AB7-4642-9103-42CBD40CC6D9}" type="slidenum">
              <a:rPr kumimoji="1" lang="ja-JP" altLang="en-US" smtClean="0"/>
              <a:pPr/>
              <a:t>70</a:t>
            </a:fld>
            <a:endParaRPr kumimoji="1" lang="ja-JP" altLang="en-US" dirty="0"/>
          </a:p>
        </p:txBody>
      </p:sp>
      <p:grpSp>
        <p:nvGrpSpPr>
          <p:cNvPr id="8" name="グループ化 7"/>
          <p:cNvGrpSpPr/>
          <p:nvPr/>
        </p:nvGrpSpPr>
        <p:grpSpPr>
          <a:xfrm>
            <a:off x="1593857" y="1697614"/>
            <a:ext cx="2861910" cy="1977465"/>
            <a:chOff x="400057" y="1697613"/>
            <a:chExt cx="2861910" cy="1977465"/>
          </a:xfrm>
        </p:grpSpPr>
        <p:sp>
          <p:nvSpPr>
            <p:cNvPr id="6" name="円/楕円 5"/>
            <p:cNvSpPr/>
            <p:nvPr/>
          </p:nvSpPr>
          <p:spPr>
            <a:xfrm>
              <a:off x="1175890" y="1697613"/>
              <a:ext cx="1296000" cy="88393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関空会社の巨額の</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債務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年まで国が毎年約</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億円の補助金を支給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1965967" y="2787652"/>
              <a:ext cx="1296000" cy="8839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高コスト構造</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高額な着陸料など</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戦略的な投資が</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困難</a:t>
              </a:r>
            </a:p>
          </p:txBody>
        </p:sp>
        <p:sp>
          <p:nvSpPr>
            <p:cNvPr id="21" name="円/楕円 20"/>
            <p:cNvSpPr/>
            <p:nvPr/>
          </p:nvSpPr>
          <p:spPr>
            <a:xfrm>
              <a:off x="400057" y="2791139"/>
              <a:ext cx="1296000" cy="8839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脆弱な</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就航ネットワーク</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不安定な経営基盤</a:t>
              </a:r>
            </a:p>
          </p:txBody>
        </p:sp>
        <p:sp>
          <p:nvSpPr>
            <p:cNvPr id="7" name="下矢印 6"/>
            <p:cNvSpPr/>
            <p:nvPr/>
          </p:nvSpPr>
          <p:spPr>
            <a:xfrm rot="11558047">
              <a:off x="1281413" y="2575349"/>
              <a:ext cx="346134" cy="24234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22" name="下矢印 21"/>
            <p:cNvSpPr/>
            <p:nvPr/>
          </p:nvSpPr>
          <p:spPr>
            <a:xfrm rot="9353684" flipV="1">
              <a:off x="2097275" y="2527420"/>
              <a:ext cx="346134" cy="242344"/>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23" name="下矢印 22"/>
            <p:cNvSpPr/>
            <p:nvPr/>
          </p:nvSpPr>
          <p:spPr>
            <a:xfrm rot="16200000" flipV="1">
              <a:off x="1650823" y="3093209"/>
              <a:ext cx="346134" cy="24234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grpSp>
    </p:spTree>
    <p:extLst>
      <p:ext uri="{BB962C8B-B14F-4D97-AF65-F5344CB8AC3E}">
        <p14:creationId xmlns:p14="http://schemas.microsoft.com/office/powerpoint/2010/main" val="298853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43000" y="21448"/>
            <a:ext cx="9906000" cy="384721"/>
          </a:xfrm>
          <a:prstGeom prst="rect">
            <a:avLst/>
          </a:prstGeom>
          <a:noFill/>
        </p:spPr>
        <p:txBody>
          <a:bodyPr wrap="square" rtlCol="0">
            <a:spAutoFit/>
          </a:bodyPr>
          <a:lstStyle/>
          <a:p>
            <a:pPr defTabSz="957700"/>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りんくう</a:t>
            </a:r>
            <a:r>
              <a:rPr lang="ja-JP" altLang="en-US" sz="1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タウン周辺の課題とこれまでの取組み（負債処理と経営改革）</a:t>
            </a:r>
          </a:p>
        </p:txBody>
      </p:sp>
      <p:sp>
        <p:nvSpPr>
          <p:cNvPr id="20" name="正方形/長方形 19"/>
          <p:cNvSpPr/>
          <p:nvPr/>
        </p:nvSpPr>
        <p:spPr>
          <a:xfrm>
            <a:off x="1181454" y="1041402"/>
            <a:ext cx="291746" cy="53593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57700"/>
            <a:r>
              <a:rPr lang="ja-JP" altLang="en-US" sz="1200" b="1" dirty="0">
                <a:solidFill>
                  <a:prstClr val="white"/>
                </a:solidFill>
                <a:latin typeface="ＭＳ Ｐゴシック" panose="020B0600070205080204" pitchFamily="50" charset="-128"/>
                <a:ea typeface="ＭＳ Ｐゴシック" panose="020B0600070205080204" pitchFamily="50" charset="-128"/>
              </a:rPr>
              <a:t>りんくうタウン</a:t>
            </a:r>
          </a:p>
        </p:txBody>
      </p:sp>
      <p:sp>
        <p:nvSpPr>
          <p:cNvPr id="22" name="正方形/長方形 21"/>
          <p:cNvSpPr/>
          <p:nvPr/>
        </p:nvSpPr>
        <p:spPr>
          <a:xfrm>
            <a:off x="4925873" y="1041404"/>
            <a:ext cx="5226581" cy="53593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92075" indent="-92075" defTabSz="957700">
              <a:spcBef>
                <a:spcPts val="600"/>
              </a:spcBef>
            </a:pP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defTabSz="957700">
              <a:spcBef>
                <a:spcPts val="600"/>
              </a:spcBef>
            </a:pP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○市場原理の歯車が回るよう事業を抜本的に見直す。</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defTabSz="957700">
              <a:spcBef>
                <a:spcPts val="600"/>
              </a:spcBef>
            </a:pP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・りんくう</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事業（りんくうホテル、りんくう国際物流センター）の</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b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法的処理</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(2011</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年）→民間による自立化を実現</a:t>
            </a:r>
          </a:p>
          <a:p>
            <a:pPr marL="179388" indent="-179388" defTabSz="957700">
              <a:spcBef>
                <a:spcPts val="600"/>
              </a:spcBef>
            </a:pP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・地域整備事業会計の廃止（</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2011</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年度末）、</a:t>
            </a:r>
            <a:r>
              <a:rPr lang="ja-JP" altLang="en-US" sz="14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財政運営基本</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条例に基づく将来リスク管理</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179388" indent="-179388" defTabSz="957700">
              <a:spcBef>
                <a:spcPts val="600"/>
              </a:spcBef>
            </a:pP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defTabSz="957700">
              <a:spcBef>
                <a:spcPts val="600"/>
              </a:spcBef>
            </a:pP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○りんくうタウンの活性化</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a:solidFill>
                  <a:srgbClr val="0070C0"/>
                </a:solidFill>
                <a:latin typeface="ＭＳ Ｐ明朝" panose="02020600040205080304" pitchFamily="18" charset="-128"/>
                <a:ea typeface="ＭＳ Ｐ明朝" panose="02020600040205080304" pitchFamily="18" charset="-128"/>
              </a:rPr>
              <a:t>・</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2003</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年に導入した定期借地制度を活用し、大幅に企業立地が</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促進。</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zh-TW"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2018</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3</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月現在</a:t>
            </a:r>
            <a:r>
              <a:rPr lang="en-US" altLang="zh-TW"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98.4</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が契約済み。</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商業業務ゾーンは契約率</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100</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％を達成。</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  りんくう公園予定地の暫定利用</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→空港連絡道路北側では、泉佐野市がスケートリンクを核とした</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まちづくり計画を推進。</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空港連絡道路南側では、民間事業者による集客施設や</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公園整備が決定。</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 地域活性化総合特区の活用</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関空フロントの立地特性と地元の医療ポテンシャルを活かし、</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b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国際医療交流</a:t>
            </a:r>
            <a:r>
              <a:rPr lang="ja-JP" altLang="en-US" sz="1400" dirty="0">
                <a:solidFill>
                  <a:prstClr val="black"/>
                </a:solidFill>
                <a:latin typeface="ＭＳ Ｐ明朝" panose="02020600040205080304" pitchFamily="18" charset="-128"/>
                <a:ea typeface="ＭＳ Ｐ明朝" panose="02020600040205080304" pitchFamily="18" charset="-128"/>
              </a:rPr>
              <a:t>の推進や急増する訪日外国人を積極的に</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rPr>
              <a:t>　　　　 受け入れる取組みを促進</a:t>
            </a:r>
            <a:endParaRPr lang="en-US" altLang="ja-JP" sz="1400" dirty="0">
              <a:solidFill>
                <a:prstClr val="black"/>
              </a:solidFill>
              <a:latin typeface="ＭＳ Ｐ明朝" panose="02020600040205080304" pitchFamily="18" charset="-128"/>
              <a:ea typeface="ＭＳ Ｐ明朝" panose="02020600040205080304" pitchFamily="18" charset="-128"/>
            </a:endParaRPr>
          </a:p>
          <a:p>
            <a:pPr marL="174625" indent="-174625" defTabSz="957700">
              <a:spcBef>
                <a:spcPts val="600"/>
              </a:spcBef>
            </a:pPr>
            <a:endParaRPr lang="ja-JP" altLang="en-US" sz="1400" dirty="0">
              <a:solidFill>
                <a:srgbClr val="FF0000"/>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3" name="正方形/長方形 22"/>
          <p:cNvSpPr/>
          <p:nvPr/>
        </p:nvSpPr>
        <p:spPr>
          <a:xfrm>
            <a:off x="1535113" y="1041404"/>
            <a:ext cx="3000714" cy="53593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85725" indent="-85725" defTabSz="957700"/>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・バブル崩壊の影響によるタウン</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開発の苦戦</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180975" indent="-180975"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埋め立て等造成に、約</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5000</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億円</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180975" indent="-180975"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投入</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企業誘致に苦戦</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defTabSz="957700"/>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2550" indent="-82550" defTabSz="957700">
              <a:spcBef>
                <a:spcPts val="600"/>
              </a:spcBef>
            </a:pP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・民間の新規参入が見込めず、</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b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行政や</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3</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セクが赤字補てんする事業構造。</a:t>
            </a:r>
            <a:endPar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4" name="右矢印 23"/>
          <p:cNvSpPr/>
          <p:nvPr/>
        </p:nvSpPr>
        <p:spPr>
          <a:xfrm>
            <a:off x="4613836" y="3145037"/>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57700"/>
            <a:endParaRPr lang="ja-JP" altLang="en-US" sz="1900">
              <a:solidFill>
                <a:prstClr val="white"/>
              </a:solidFill>
              <a:latin typeface="Calibri"/>
              <a:ea typeface="ＭＳ Ｐゴシック" panose="020B0600070205080204" pitchFamily="50" charset="-128"/>
            </a:endParaRPr>
          </a:p>
        </p:txBody>
      </p:sp>
      <p:sp>
        <p:nvSpPr>
          <p:cNvPr id="21" name="Rectangle 2"/>
          <p:cNvSpPr txBox="1">
            <a:spLocks noChangeArrowheads="1"/>
          </p:cNvSpPr>
          <p:nvPr/>
        </p:nvSpPr>
        <p:spPr bwMode="auto">
          <a:xfrm>
            <a:off x="1535113" y="457452"/>
            <a:ext cx="3000714" cy="368048"/>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defTabSz="957700"/>
            <a:r>
              <a:rPr lang="en-US" altLang="ja-JP" sz="1400" dirty="0">
                <a:solidFill>
                  <a:prstClr val="white"/>
                </a:solidFill>
                <a:latin typeface="ＭＳ Ｐゴシック" panose="020B0600070205080204" pitchFamily="50" charset="-128"/>
                <a:ea typeface="ＭＳ Ｐゴシック" panose="020B0600070205080204" pitchFamily="50" charset="-128"/>
              </a:rPr>
              <a:t> </a:t>
            </a:r>
            <a:r>
              <a:rPr lang="ja-JP" altLang="en-US" sz="1400" dirty="0">
                <a:solidFill>
                  <a:prstClr val="white"/>
                </a:solidFill>
                <a:latin typeface="ＭＳ Ｐゴシック" panose="020B0600070205080204" pitchFamily="50" charset="-128"/>
                <a:ea typeface="ＭＳ Ｐゴシック" panose="020B0600070205080204" pitchFamily="50" charset="-128"/>
              </a:rPr>
              <a:t>これまでの課題</a:t>
            </a:r>
            <a:endParaRPr lang="en-US" altLang="ja-JP" sz="1400" dirty="0">
              <a:solidFill>
                <a:prstClr val="white"/>
              </a:solidFill>
              <a:latin typeface="ＭＳ Ｐゴシック" panose="020B0600070205080204" pitchFamily="50" charset="-128"/>
              <a:ea typeface="ＭＳ Ｐゴシック" panose="020B0600070205080204" pitchFamily="50" charset="-128"/>
            </a:endParaRPr>
          </a:p>
        </p:txBody>
      </p:sp>
      <p:sp>
        <p:nvSpPr>
          <p:cNvPr id="27" name="Rectangle 2"/>
          <p:cNvSpPr txBox="1">
            <a:spLocks noChangeArrowheads="1"/>
          </p:cNvSpPr>
          <p:nvPr/>
        </p:nvSpPr>
        <p:spPr bwMode="auto">
          <a:xfrm>
            <a:off x="4925871" y="457451"/>
            <a:ext cx="5226580" cy="368049"/>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defTabSz="957700"/>
            <a:r>
              <a:rPr lang="ja-JP" altLang="en-US" sz="1400" dirty="0">
                <a:solidFill>
                  <a:prstClr val="white"/>
                </a:solidFill>
                <a:latin typeface="ＭＳ Ｐゴシック" panose="020B0600070205080204" pitchFamily="50" charset="-128"/>
                <a:ea typeface="ＭＳ Ｐゴシック" panose="020B0600070205080204" pitchFamily="50" charset="-128"/>
              </a:rPr>
              <a:t>改革の取組み</a:t>
            </a:r>
            <a:endParaRPr lang="en-US" altLang="ja-JP" sz="1400" dirty="0">
              <a:solidFill>
                <a:prstClr val="white"/>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71</a:t>
            </a:fld>
            <a:endParaRPr lang="ja-JP" altLang="en-US"/>
          </a:p>
        </p:txBody>
      </p:sp>
    </p:spTree>
    <p:extLst>
      <p:ext uri="{BB962C8B-B14F-4D97-AF65-F5344CB8AC3E}">
        <p14:creationId xmlns:p14="http://schemas.microsoft.com/office/powerpoint/2010/main" val="61189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1693026" y="1962350"/>
          <a:ext cx="8873375" cy="1562731"/>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439760" y="982192"/>
            <a:ext cx="9126640" cy="769441"/>
          </a:xfrm>
          <a:prstGeom prst="rect">
            <a:avLst/>
          </a:prstGeom>
          <a:noFill/>
        </p:spPr>
        <p:txBody>
          <a:bodyPr wrap="square" rtlCol="0">
            <a:spAutoFit/>
          </a:bodyPr>
          <a:lstStyle/>
          <a:p>
            <a:pPr defTabSz="957700"/>
            <a:r>
              <a:rPr lang="ja-JP" altLang="en-US" sz="1600" dirty="0">
                <a:solidFill>
                  <a:prstClr val="black"/>
                </a:solidFill>
                <a:latin typeface="Calibri"/>
                <a:ea typeface="ＭＳ Ｐゴシック" panose="020B0600070205080204" pitchFamily="50" charset="-128"/>
              </a:rPr>
              <a:t>■りんくうタウンの契約状況</a:t>
            </a:r>
            <a:endParaRPr lang="en-US" altLang="ja-JP" sz="1600" dirty="0">
              <a:solidFill>
                <a:prstClr val="black"/>
              </a:solidFill>
              <a:latin typeface="Calibri"/>
              <a:ea typeface="ＭＳ Ｐゴシック" panose="020B0600070205080204" pitchFamily="50" charset="-128"/>
            </a:endParaRPr>
          </a:p>
          <a:p>
            <a:pPr defTabSz="957700"/>
            <a:r>
              <a:rPr lang="ja-JP" altLang="en-US" sz="1400" dirty="0">
                <a:solidFill>
                  <a:prstClr val="black"/>
                </a:solidFill>
                <a:latin typeface="Calibri"/>
                <a:ea typeface="ＭＳ Ｐゴシック" panose="020B0600070205080204" pitchFamily="50" charset="-128"/>
              </a:rPr>
              <a:t>　</a:t>
            </a:r>
            <a:r>
              <a:rPr lang="ja-JP" altLang="en-US" sz="1400" dirty="0" smtClean="0">
                <a:solidFill>
                  <a:prstClr val="black"/>
                </a:solidFill>
                <a:latin typeface="Calibri"/>
                <a:ea typeface="ＭＳ Ｐゴシック" panose="020B0600070205080204" pitchFamily="50" charset="-128"/>
              </a:rPr>
              <a:t>・分譲・定期借地の契約率</a:t>
            </a:r>
            <a:r>
              <a:rPr lang="ja-JP" altLang="en-US" sz="1400" dirty="0">
                <a:solidFill>
                  <a:prstClr val="black"/>
                </a:solidFill>
                <a:latin typeface="Calibri"/>
                <a:ea typeface="ＭＳ Ｐゴシック" panose="020B0600070205080204" pitchFamily="50" charset="-128"/>
              </a:rPr>
              <a:t>の推移</a:t>
            </a:r>
            <a:endParaRPr lang="en-US" altLang="ja-JP" sz="1400" dirty="0">
              <a:solidFill>
                <a:prstClr val="black"/>
              </a:solidFill>
              <a:latin typeface="Calibri"/>
              <a:ea typeface="ＭＳ Ｐゴシック" panose="020B0600070205080204" pitchFamily="50" charset="-128"/>
            </a:endParaRPr>
          </a:p>
          <a:p>
            <a:pPr defTabSz="957700"/>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2003</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年に導入した定期借地制度を活用し、大幅に企業立地が促進。　→</a:t>
            </a:r>
            <a:r>
              <a:rPr lang="en-US" altLang="zh-TW"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2018</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3</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月現在</a:t>
            </a:r>
            <a:r>
              <a:rPr lang="en-US" altLang="zh-TW"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98.4</a:t>
            </a:r>
            <a:r>
              <a:rPr lang="zh-TW"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が契約済み。</a:t>
            </a:r>
            <a:endParaRPr lang="ja-JP" altLang="en-US" sz="1400" dirty="0">
              <a:solidFill>
                <a:prstClr val="black"/>
              </a:solidFill>
              <a:latin typeface="Calibri"/>
              <a:ea typeface="ＭＳ Ｐゴシック" panose="020B0600070205080204" pitchFamily="50" charset="-128"/>
            </a:endParaRPr>
          </a:p>
        </p:txBody>
      </p:sp>
      <p:sp>
        <p:nvSpPr>
          <p:cNvPr id="6" name="テキスト ボックス 5"/>
          <p:cNvSpPr txBox="1"/>
          <p:nvPr/>
        </p:nvSpPr>
        <p:spPr>
          <a:xfrm>
            <a:off x="1283373" y="206972"/>
            <a:ext cx="5333511" cy="384721"/>
          </a:xfrm>
          <a:prstGeom prst="rect">
            <a:avLst/>
          </a:prstGeom>
          <a:noFill/>
        </p:spPr>
        <p:txBody>
          <a:bodyPr wrap="none" rtlCol="0">
            <a:spAutoFit/>
          </a:bodyPr>
          <a:lstStyle/>
          <a:p>
            <a:pPr defTabSz="957700"/>
            <a:r>
              <a:rPr lang="ja-JP" altLang="en-US" sz="19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りんくうタウンの活性化（りんくうタウンの契約状況）</a:t>
            </a:r>
            <a:endParaRPr lang="ja-JP" altLang="en-US" sz="11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1" name="図 10"/>
          <p:cNvPicPr>
            <a:picLocks noChangeAspect="1"/>
          </p:cNvPicPr>
          <p:nvPr/>
        </p:nvPicPr>
        <p:blipFill>
          <a:blip r:embed="rId4"/>
          <a:stretch>
            <a:fillRect/>
          </a:stretch>
        </p:blipFill>
        <p:spPr>
          <a:xfrm>
            <a:off x="1439761" y="4378866"/>
            <a:ext cx="9346421" cy="1638864"/>
          </a:xfrm>
          <a:prstGeom prst="rect">
            <a:avLst/>
          </a:prstGeom>
        </p:spPr>
      </p:pic>
      <p:sp>
        <p:nvSpPr>
          <p:cNvPr id="12" name="テキスト ボックス 11"/>
          <p:cNvSpPr txBox="1"/>
          <p:nvPr/>
        </p:nvSpPr>
        <p:spPr>
          <a:xfrm>
            <a:off x="1566760" y="4147223"/>
            <a:ext cx="1918952" cy="307777"/>
          </a:xfrm>
          <a:prstGeom prst="rect">
            <a:avLst/>
          </a:prstGeom>
          <a:noFill/>
        </p:spPr>
        <p:txBody>
          <a:bodyPr wrap="square" rtlCol="0">
            <a:spAutoFit/>
          </a:bodyPr>
          <a:lstStyle/>
          <a:p>
            <a:pPr defTabSz="957700"/>
            <a:r>
              <a:rPr lang="ja-JP" altLang="en-US" sz="1400" dirty="0">
                <a:solidFill>
                  <a:prstClr val="black"/>
                </a:solidFill>
                <a:latin typeface="Calibri"/>
                <a:ea typeface="ＭＳ Ｐゴシック" panose="020B0600070205080204" pitchFamily="50" charset="-128"/>
              </a:rPr>
              <a:t>・配置図</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72</a:t>
            </a:fld>
            <a:endParaRPr lang="ja-JP" altLang="en-US"/>
          </a:p>
        </p:txBody>
      </p:sp>
      <p:sp>
        <p:nvSpPr>
          <p:cNvPr id="2" name="テキスト ボックス 1"/>
          <p:cNvSpPr txBox="1"/>
          <p:nvPr/>
        </p:nvSpPr>
        <p:spPr>
          <a:xfrm>
            <a:off x="10365269" y="3264346"/>
            <a:ext cx="696685" cy="230832"/>
          </a:xfrm>
          <a:prstGeom prst="rect">
            <a:avLst/>
          </a:prstGeom>
          <a:noFill/>
        </p:spPr>
        <p:txBody>
          <a:bodyPr wrap="square" rtlCol="0">
            <a:spAutoFit/>
          </a:bodyPr>
          <a:lstStyle/>
          <a:p>
            <a:r>
              <a:rPr kumimoji="1" lang="ja-JP" altLang="en-US" sz="900" dirty="0" smtClean="0">
                <a:latin typeface="ＭＳ Ｐ明朝" panose="02020600040205080304" pitchFamily="18" charset="-128"/>
                <a:ea typeface="ＭＳ Ｐ明朝" panose="02020600040205080304" pitchFamily="18" charset="-128"/>
              </a:rPr>
              <a:t>年度</a:t>
            </a:r>
            <a:endParaRPr kumimoji="1" lang="ja-JP" altLang="en-US" sz="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823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619" y="1725584"/>
            <a:ext cx="9415455" cy="3326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283372" y="206971"/>
            <a:ext cx="7757252"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りんくうタウンの活性化（公園予定地の暫定利用、りんくうタウン駅の利用状況）</a:t>
            </a:r>
            <a:endPar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スライド番号プレースホルダ 21"/>
          <p:cNvSpPr>
            <a:spLocks noGrp="1"/>
          </p:cNvSpPr>
          <p:nvPr>
            <p:ph type="sldNum" sz="quarter" idx="12"/>
          </p:nvPr>
        </p:nvSpPr>
        <p:spPr/>
        <p:txBody>
          <a:bodyPr/>
          <a:lstStyle/>
          <a:p>
            <a:fld id="{37EF5067-3AB7-4642-9103-42CBD40CC6D9}" type="slidenum">
              <a:rPr kumimoji="1" lang="ja-JP" altLang="en-US" smtClean="0"/>
              <a:pPr/>
              <a:t>73</a:t>
            </a:fld>
            <a:endParaRPr kumimoji="1" lang="ja-JP" altLang="en-US" dirty="0"/>
          </a:p>
        </p:txBody>
      </p:sp>
      <p:sp>
        <p:nvSpPr>
          <p:cNvPr id="28" name="線吹き出し 1 (枠付き) 27"/>
          <p:cNvSpPr/>
          <p:nvPr/>
        </p:nvSpPr>
        <p:spPr>
          <a:xfrm>
            <a:off x="3976878" y="4609690"/>
            <a:ext cx="2367461" cy="387852"/>
          </a:xfrm>
          <a:prstGeom prst="borderCallout1">
            <a:avLst>
              <a:gd name="adj1" fmla="val 2424"/>
              <a:gd name="adj2" fmla="val 73898"/>
              <a:gd name="adj3" fmla="val -300877"/>
              <a:gd name="adj4" fmla="val 99952"/>
            </a:avLst>
          </a:prstGeom>
          <a:solidFill>
            <a:schemeClr val="bg1"/>
          </a:solidFill>
          <a:ln w="9525" cap="flat" cmpd="sng" algn="ctr">
            <a:solidFill>
              <a:srgbClr val="000000"/>
            </a:solidFill>
            <a:prstDash val="sysDot"/>
            <a:tailEnd type="triangle"/>
          </a:ln>
          <a:effectLst/>
        </p:spPr>
        <p:txBody>
          <a:bodyPr rot="0" spcFirstLastPara="0" vert="horz" wrap="square" lIns="36000" tIns="0" rIns="36000" bIns="0" numCol="1" spcCol="0" rtlCol="0" fromWordArt="0" anchor="ctr" anchorCtr="0" forceAA="0" compatLnSpc="1">
            <a:prstTxWarp prst="textNoShape">
              <a:avLst/>
            </a:prstTxWarp>
            <a:noAutofit/>
          </a:bodyPr>
          <a:lstStyle/>
          <a:p>
            <a:r>
              <a:rPr lang="ja-JP" altLang="en-US" sz="1200" dirty="0">
                <a:latin typeface="ＭＳ ゴシック"/>
                <a:ea typeface="ＭＳ ゴシック"/>
                <a:cs typeface="Meiryo UI"/>
              </a:rPr>
              <a:t>りんくうタウン駅（</a:t>
            </a:r>
            <a:r>
              <a:rPr lang="en-US" altLang="ja-JP" sz="1200" dirty="0">
                <a:latin typeface="ＭＳ ゴシック"/>
                <a:ea typeface="ＭＳ ゴシック"/>
                <a:cs typeface="Meiryo UI"/>
              </a:rPr>
              <a:t>JR</a:t>
            </a:r>
            <a:r>
              <a:rPr lang="ja-JP" altLang="en-US" sz="1200" dirty="0">
                <a:latin typeface="ＭＳ ゴシック"/>
                <a:ea typeface="ＭＳ ゴシック"/>
                <a:cs typeface="Meiryo UI"/>
              </a:rPr>
              <a:t>・南海）</a:t>
            </a:r>
            <a:endParaRPr lang="ja-JP" altLang="en-US" sz="1200" dirty="0">
              <a:latin typeface="ＭＳ ゴシック"/>
              <a:cs typeface="Times New Roman"/>
            </a:endParaRPr>
          </a:p>
        </p:txBody>
      </p:sp>
      <p:sp>
        <p:nvSpPr>
          <p:cNvPr id="2" name="正方形/長方形 1"/>
          <p:cNvSpPr>
            <a:spLocks noChangeAspect="1"/>
          </p:cNvSpPr>
          <p:nvPr/>
        </p:nvSpPr>
        <p:spPr>
          <a:xfrm>
            <a:off x="4569667" y="2698956"/>
            <a:ext cx="885289" cy="654288"/>
          </a:xfrm>
          <a:custGeom>
            <a:avLst/>
            <a:gdLst>
              <a:gd name="connsiteX0" fmla="*/ 0 w 876300"/>
              <a:gd name="connsiteY0" fmla="*/ 0 h 652462"/>
              <a:gd name="connsiteX1" fmla="*/ 876300 w 876300"/>
              <a:gd name="connsiteY1" fmla="*/ 0 h 652462"/>
              <a:gd name="connsiteX2" fmla="*/ 876300 w 876300"/>
              <a:gd name="connsiteY2" fmla="*/ 652462 h 652462"/>
              <a:gd name="connsiteX3" fmla="*/ 0 w 876300"/>
              <a:gd name="connsiteY3" fmla="*/ 652462 h 652462"/>
              <a:gd name="connsiteX4" fmla="*/ 0 w 876300"/>
              <a:gd name="connsiteY4" fmla="*/ 0 h 652462"/>
              <a:gd name="connsiteX0" fmla="*/ 338138 w 876300"/>
              <a:gd name="connsiteY0" fmla="*/ 261938 h 652462"/>
              <a:gd name="connsiteX1" fmla="*/ 876300 w 876300"/>
              <a:gd name="connsiteY1" fmla="*/ 0 h 652462"/>
              <a:gd name="connsiteX2" fmla="*/ 876300 w 876300"/>
              <a:gd name="connsiteY2" fmla="*/ 652462 h 652462"/>
              <a:gd name="connsiteX3" fmla="*/ 0 w 876300"/>
              <a:gd name="connsiteY3" fmla="*/ 652462 h 652462"/>
              <a:gd name="connsiteX4" fmla="*/ 338138 w 876300"/>
              <a:gd name="connsiteY4"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43025 w 881187"/>
              <a:gd name="connsiteY0" fmla="*/ 264319 h 652462"/>
              <a:gd name="connsiteX1" fmla="*/ 647392 w 881187"/>
              <a:gd name="connsiteY1" fmla="*/ 8286 h 652462"/>
              <a:gd name="connsiteX2" fmla="*/ 881187 w 881187"/>
              <a:gd name="connsiteY2" fmla="*/ 0 h 652462"/>
              <a:gd name="connsiteX3" fmla="*/ 881187 w 881187"/>
              <a:gd name="connsiteY3" fmla="*/ 652462 h 652462"/>
              <a:gd name="connsiteX4" fmla="*/ 4887 w 881187"/>
              <a:gd name="connsiteY4" fmla="*/ 652462 h 652462"/>
              <a:gd name="connsiteX5" fmla="*/ 6836 w 881187"/>
              <a:gd name="connsiteY5" fmla="*/ 548830 h 652462"/>
              <a:gd name="connsiteX6" fmla="*/ 343025 w 881187"/>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876598 w 876598"/>
              <a:gd name="connsiteY3" fmla="*/ 652462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68569"/>
              <a:gd name="connsiteX1" fmla="*/ 642803 w 876598"/>
              <a:gd name="connsiteY1" fmla="*/ 8286 h 668569"/>
              <a:gd name="connsiteX2" fmla="*/ 876598 w 876598"/>
              <a:gd name="connsiteY2" fmla="*/ 0 h 668569"/>
              <a:gd name="connsiteX3" fmla="*/ 712292 w 876598"/>
              <a:gd name="connsiteY3" fmla="*/ 497681 h 668569"/>
              <a:gd name="connsiteX4" fmla="*/ 385628 w 876598"/>
              <a:gd name="connsiteY4" fmla="*/ 496442 h 668569"/>
              <a:gd name="connsiteX5" fmla="*/ 383247 w 876598"/>
              <a:gd name="connsiteY5" fmla="*/ 658367 h 668569"/>
              <a:gd name="connsiteX6" fmla="*/ 298 w 876598"/>
              <a:gd name="connsiteY6" fmla="*/ 652462 h 668569"/>
              <a:gd name="connsiteX7" fmla="*/ 2247 w 876598"/>
              <a:gd name="connsiteY7" fmla="*/ 548830 h 668569"/>
              <a:gd name="connsiteX8" fmla="*/ 338436 w 876598"/>
              <a:gd name="connsiteY8" fmla="*/ 264319 h 668569"/>
              <a:gd name="connsiteX0" fmla="*/ 338436 w 876598"/>
              <a:gd name="connsiteY0" fmla="*/ 264319 h 658367"/>
              <a:gd name="connsiteX1" fmla="*/ 642803 w 876598"/>
              <a:gd name="connsiteY1" fmla="*/ 8286 h 658367"/>
              <a:gd name="connsiteX2" fmla="*/ 876598 w 876598"/>
              <a:gd name="connsiteY2" fmla="*/ 0 h 658367"/>
              <a:gd name="connsiteX3" fmla="*/ 712292 w 876598"/>
              <a:gd name="connsiteY3" fmla="*/ 497681 h 658367"/>
              <a:gd name="connsiteX4" fmla="*/ 385628 w 876598"/>
              <a:gd name="connsiteY4" fmla="*/ 496442 h 658367"/>
              <a:gd name="connsiteX5" fmla="*/ 383247 w 876598"/>
              <a:gd name="connsiteY5" fmla="*/ 658367 h 658367"/>
              <a:gd name="connsiteX6" fmla="*/ 298 w 876598"/>
              <a:gd name="connsiteY6" fmla="*/ 652462 h 658367"/>
              <a:gd name="connsiteX7" fmla="*/ 2247 w 876598"/>
              <a:gd name="connsiteY7" fmla="*/ 548830 h 658367"/>
              <a:gd name="connsiteX8" fmla="*/ 338436 w 876598"/>
              <a:gd name="connsiteY8" fmla="*/ 264319 h 658367"/>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5210 w 876598"/>
              <a:gd name="connsiteY3" fmla="*/ 65435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1836"/>
              <a:gd name="connsiteY0" fmla="*/ 259557 h 654844"/>
              <a:gd name="connsiteX1" fmla="*/ 642803 w 871836"/>
              <a:gd name="connsiteY1" fmla="*/ 3524 h 654844"/>
              <a:gd name="connsiteX2" fmla="*/ 871836 w 871836"/>
              <a:gd name="connsiteY2" fmla="*/ 0 h 654844"/>
              <a:gd name="connsiteX3" fmla="*/ 838067 w 871836"/>
              <a:gd name="connsiteY3" fmla="*/ 48766 h 654844"/>
              <a:gd name="connsiteX4" fmla="*/ 840447 w 871836"/>
              <a:gd name="connsiteY4" fmla="*/ 258317 h 654844"/>
              <a:gd name="connsiteX5" fmla="*/ 712292 w 871836"/>
              <a:gd name="connsiteY5" fmla="*/ 492919 h 654844"/>
              <a:gd name="connsiteX6" fmla="*/ 385628 w 871836"/>
              <a:gd name="connsiteY6" fmla="*/ 491680 h 654844"/>
              <a:gd name="connsiteX7" fmla="*/ 390391 w 871836"/>
              <a:gd name="connsiteY7" fmla="*/ 651224 h 654844"/>
              <a:gd name="connsiteX8" fmla="*/ 298 w 871836"/>
              <a:gd name="connsiteY8" fmla="*/ 654844 h 654844"/>
              <a:gd name="connsiteX9" fmla="*/ 2247 w 871836"/>
              <a:gd name="connsiteY9" fmla="*/ 544068 h 654844"/>
              <a:gd name="connsiteX10" fmla="*/ 338436 w 871836"/>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5351"/>
              <a:gd name="connsiteY0" fmla="*/ 267491 h 662778"/>
              <a:gd name="connsiteX1" fmla="*/ 642803 w 885351"/>
              <a:gd name="connsiteY1" fmla="*/ 11458 h 662778"/>
              <a:gd name="connsiteX2" fmla="*/ 881361 w 885351"/>
              <a:gd name="connsiteY2" fmla="*/ 7934 h 662778"/>
              <a:gd name="connsiteX3" fmla="*/ 838067 w 885351"/>
              <a:gd name="connsiteY3" fmla="*/ 56700 h 662778"/>
              <a:gd name="connsiteX4" fmla="*/ 840447 w 885351"/>
              <a:gd name="connsiteY4" fmla="*/ 266251 h 662778"/>
              <a:gd name="connsiteX5" fmla="*/ 733291 w 885351"/>
              <a:gd name="connsiteY5" fmla="*/ 349595 h 662778"/>
              <a:gd name="connsiteX6" fmla="*/ 712292 w 885351"/>
              <a:gd name="connsiteY6" fmla="*/ 500853 h 662778"/>
              <a:gd name="connsiteX7" fmla="*/ 385628 w 885351"/>
              <a:gd name="connsiteY7" fmla="*/ 499614 h 662778"/>
              <a:gd name="connsiteX8" fmla="*/ 390391 w 885351"/>
              <a:gd name="connsiteY8" fmla="*/ 659158 h 662778"/>
              <a:gd name="connsiteX9" fmla="*/ 298 w 885351"/>
              <a:gd name="connsiteY9" fmla="*/ 662778 h 662778"/>
              <a:gd name="connsiteX10" fmla="*/ 2247 w 885351"/>
              <a:gd name="connsiteY10" fmla="*/ 552002 h 662778"/>
              <a:gd name="connsiteX11" fmla="*/ 338436 w 885351"/>
              <a:gd name="connsiteY11" fmla="*/ 267491 h 662778"/>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0431 w 881361"/>
              <a:gd name="connsiteY1" fmla="*/ 10636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30423 w 878713"/>
              <a:gd name="connsiteY0" fmla="*/ 552557 h 644365"/>
              <a:gd name="connsiteX1" fmla="*/ 640155 w 878713"/>
              <a:gd name="connsiteY1" fmla="*/ 157 h 644365"/>
              <a:gd name="connsiteX2" fmla="*/ 878713 w 878713"/>
              <a:gd name="connsiteY2" fmla="*/ 1376 h 644365"/>
              <a:gd name="connsiteX3" fmla="*/ 837791 w 878713"/>
              <a:gd name="connsiteY3" fmla="*/ 38287 h 644365"/>
              <a:gd name="connsiteX4" fmla="*/ 840171 w 878713"/>
              <a:gd name="connsiteY4" fmla="*/ 247838 h 644365"/>
              <a:gd name="connsiteX5" fmla="*/ 733015 w 878713"/>
              <a:gd name="connsiteY5" fmla="*/ 331182 h 644365"/>
              <a:gd name="connsiteX6" fmla="*/ 712016 w 878713"/>
              <a:gd name="connsiteY6" fmla="*/ 482440 h 644365"/>
              <a:gd name="connsiteX7" fmla="*/ 385352 w 878713"/>
              <a:gd name="connsiteY7" fmla="*/ 481201 h 644365"/>
              <a:gd name="connsiteX8" fmla="*/ 390115 w 878713"/>
              <a:gd name="connsiteY8" fmla="*/ 640745 h 644365"/>
              <a:gd name="connsiteX9" fmla="*/ 22 w 878713"/>
              <a:gd name="connsiteY9" fmla="*/ 644365 h 644365"/>
              <a:gd name="connsiteX10" fmla="*/ 30423 w 878713"/>
              <a:gd name="connsiteY10" fmla="*/ 552557 h 644365"/>
              <a:gd name="connsiteX0" fmla="*/ 359 w 881843"/>
              <a:gd name="connsiteY0" fmla="*/ 543073 h 644365"/>
              <a:gd name="connsiteX1" fmla="*/ 643285 w 881843"/>
              <a:gd name="connsiteY1" fmla="*/ 157 h 644365"/>
              <a:gd name="connsiteX2" fmla="*/ 881843 w 881843"/>
              <a:gd name="connsiteY2" fmla="*/ 1376 h 644365"/>
              <a:gd name="connsiteX3" fmla="*/ 840921 w 881843"/>
              <a:gd name="connsiteY3" fmla="*/ 38287 h 644365"/>
              <a:gd name="connsiteX4" fmla="*/ 843301 w 881843"/>
              <a:gd name="connsiteY4" fmla="*/ 247838 h 644365"/>
              <a:gd name="connsiteX5" fmla="*/ 736145 w 881843"/>
              <a:gd name="connsiteY5" fmla="*/ 331182 h 644365"/>
              <a:gd name="connsiteX6" fmla="*/ 715146 w 881843"/>
              <a:gd name="connsiteY6" fmla="*/ 482440 h 644365"/>
              <a:gd name="connsiteX7" fmla="*/ 388482 w 881843"/>
              <a:gd name="connsiteY7" fmla="*/ 481201 h 644365"/>
              <a:gd name="connsiteX8" fmla="*/ 393245 w 881843"/>
              <a:gd name="connsiteY8" fmla="*/ 640745 h 644365"/>
              <a:gd name="connsiteX9" fmla="*/ 3152 w 881843"/>
              <a:gd name="connsiteY9" fmla="*/ 644365 h 644365"/>
              <a:gd name="connsiteX10" fmla="*/ 359 w 881843"/>
              <a:gd name="connsiteY10" fmla="*/ 543073 h 644365"/>
              <a:gd name="connsiteX0" fmla="*/ 359 w 881843"/>
              <a:gd name="connsiteY0" fmla="*/ 543073 h 644365"/>
              <a:gd name="connsiteX1" fmla="*/ 643285 w 881843"/>
              <a:gd name="connsiteY1" fmla="*/ 157 h 644365"/>
              <a:gd name="connsiteX2" fmla="*/ 881843 w 881843"/>
              <a:gd name="connsiteY2" fmla="*/ 1376 h 644365"/>
              <a:gd name="connsiteX3" fmla="*/ 840921 w 881843"/>
              <a:gd name="connsiteY3" fmla="*/ 38287 h 644365"/>
              <a:gd name="connsiteX4" fmla="*/ 843301 w 881843"/>
              <a:gd name="connsiteY4" fmla="*/ 247838 h 644365"/>
              <a:gd name="connsiteX5" fmla="*/ 736145 w 881843"/>
              <a:gd name="connsiteY5" fmla="*/ 331182 h 644365"/>
              <a:gd name="connsiteX6" fmla="*/ 715146 w 881843"/>
              <a:gd name="connsiteY6" fmla="*/ 482440 h 644365"/>
              <a:gd name="connsiteX7" fmla="*/ 388482 w 881843"/>
              <a:gd name="connsiteY7" fmla="*/ 481201 h 644365"/>
              <a:gd name="connsiteX8" fmla="*/ 393245 w 881843"/>
              <a:gd name="connsiteY8" fmla="*/ 640745 h 644365"/>
              <a:gd name="connsiteX9" fmla="*/ 3152 w 881843"/>
              <a:gd name="connsiteY9" fmla="*/ 644365 h 644365"/>
              <a:gd name="connsiteX10" fmla="*/ 359 w 881843"/>
              <a:gd name="connsiteY10" fmla="*/ 543073 h 644365"/>
              <a:gd name="connsiteX0" fmla="*/ 0 w 881484"/>
              <a:gd name="connsiteY0" fmla="*/ 543073 h 644365"/>
              <a:gd name="connsiteX1" fmla="*/ 642926 w 881484"/>
              <a:gd name="connsiteY1" fmla="*/ 157 h 644365"/>
              <a:gd name="connsiteX2" fmla="*/ 881484 w 881484"/>
              <a:gd name="connsiteY2" fmla="*/ 1376 h 644365"/>
              <a:gd name="connsiteX3" fmla="*/ 840562 w 881484"/>
              <a:gd name="connsiteY3" fmla="*/ 38287 h 644365"/>
              <a:gd name="connsiteX4" fmla="*/ 842942 w 881484"/>
              <a:gd name="connsiteY4" fmla="*/ 247838 h 644365"/>
              <a:gd name="connsiteX5" fmla="*/ 735786 w 881484"/>
              <a:gd name="connsiteY5" fmla="*/ 331182 h 644365"/>
              <a:gd name="connsiteX6" fmla="*/ 714787 w 881484"/>
              <a:gd name="connsiteY6" fmla="*/ 482440 h 644365"/>
              <a:gd name="connsiteX7" fmla="*/ 388123 w 881484"/>
              <a:gd name="connsiteY7" fmla="*/ 481201 h 644365"/>
              <a:gd name="connsiteX8" fmla="*/ 392886 w 881484"/>
              <a:gd name="connsiteY8" fmla="*/ 640745 h 644365"/>
              <a:gd name="connsiteX9" fmla="*/ 2793 w 881484"/>
              <a:gd name="connsiteY9" fmla="*/ 644365 h 644365"/>
              <a:gd name="connsiteX10" fmla="*/ 0 w 881484"/>
              <a:gd name="connsiteY10" fmla="*/ 543073 h 644365"/>
              <a:gd name="connsiteX0" fmla="*/ 0 w 881484"/>
              <a:gd name="connsiteY0" fmla="*/ 543073 h 640745"/>
              <a:gd name="connsiteX1" fmla="*/ 642926 w 881484"/>
              <a:gd name="connsiteY1" fmla="*/ 157 h 640745"/>
              <a:gd name="connsiteX2" fmla="*/ 881484 w 881484"/>
              <a:gd name="connsiteY2" fmla="*/ 1376 h 640745"/>
              <a:gd name="connsiteX3" fmla="*/ 840562 w 881484"/>
              <a:gd name="connsiteY3" fmla="*/ 38287 h 640745"/>
              <a:gd name="connsiteX4" fmla="*/ 842942 w 881484"/>
              <a:gd name="connsiteY4" fmla="*/ 247838 h 640745"/>
              <a:gd name="connsiteX5" fmla="*/ 735786 w 881484"/>
              <a:gd name="connsiteY5" fmla="*/ 331182 h 640745"/>
              <a:gd name="connsiteX6" fmla="*/ 714787 w 881484"/>
              <a:gd name="connsiteY6" fmla="*/ 482440 h 640745"/>
              <a:gd name="connsiteX7" fmla="*/ 388123 w 881484"/>
              <a:gd name="connsiteY7" fmla="*/ 481201 h 640745"/>
              <a:gd name="connsiteX8" fmla="*/ 392886 w 881484"/>
              <a:gd name="connsiteY8" fmla="*/ 640745 h 640745"/>
              <a:gd name="connsiteX9" fmla="*/ 83408 w 881484"/>
              <a:gd name="connsiteY9" fmla="*/ 611170 h 640745"/>
              <a:gd name="connsiteX10" fmla="*/ 0 w 881484"/>
              <a:gd name="connsiteY10" fmla="*/ 543073 h 640745"/>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92886 w 881484"/>
              <a:gd name="connsiteY8" fmla="*/ 640745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276706 w 881484"/>
              <a:gd name="connsiteY8" fmla="*/ 562502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636543 w 881484"/>
              <a:gd name="connsiteY6" fmla="*/ 444504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6302 w 881484"/>
              <a:gd name="connsiteY5" fmla="*/ 321698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640945 w 881484"/>
              <a:gd name="connsiteY5" fmla="*/ 297987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1560 w 881484"/>
              <a:gd name="connsiteY5" fmla="*/ 352521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3931 w 881484"/>
              <a:gd name="connsiteY5" fmla="*/ 314586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3931 w 881484"/>
              <a:gd name="connsiteY5" fmla="*/ 314586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484" h="651477">
                <a:moveTo>
                  <a:pt x="0" y="543073"/>
                </a:moveTo>
                <a:cubicBezTo>
                  <a:pt x="56898" y="490239"/>
                  <a:pt x="610611" y="27214"/>
                  <a:pt x="642926" y="157"/>
                </a:cubicBezTo>
                <a:cubicBezTo>
                  <a:pt x="722445" y="-1018"/>
                  <a:pt x="839901" y="4922"/>
                  <a:pt x="881484" y="1376"/>
                </a:cubicBezTo>
                <a:cubicBezTo>
                  <a:pt x="863550" y="23566"/>
                  <a:pt x="856104" y="25620"/>
                  <a:pt x="840562" y="38287"/>
                </a:cubicBezTo>
                <a:cubicBezTo>
                  <a:pt x="839697" y="98404"/>
                  <a:pt x="842869" y="169846"/>
                  <a:pt x="842942" y="247838"/>
                </a:cubicBezTo>
                <a:cubicBezTo>
                  <a:pt x="819750" y="258208"/>
                  <a:pt x="771369" y="268373"/>
                  <a:pt x="738157" y="297988"/>
                </a:cubicBezTo>
                <a:cubicBezTo>
                  <a:pt x="712055" y="346573"/>
                  <a:pt x="719520" y="430827"/>
                  <a:pt x="721901" y="487183"/>
                </a:cubicBezTo>
                <a:cubicBezTo>
                  <a:pt x="632135" y="484596"/>
                  <a:pt x="509170" y="483979"/>
                  <a:pt x="388123" y="481201"/>
                </a:cubicBezTo>
                <a:cubicBezTo>
                  <a:pt x="388845" y="554020"/>
                  <a:pt x="378576" y="609949"/>
                  <a:pt x="381030" y="647859"/>
                </a:cubicBezTo>
                <a:lnTo>
                  <a:pt x="422" y="651477"/>
                </a:lnTo>
                <a:cubicBezTo>
                  <a:pt x="-515" y="635911"/>
                  <a:pt x="3299" y="549175"/>
                  <a:pt x="0" y="543073"/>
                </a:cubicBezTo>
                <a:close/>
              </a:path>
            </a:pathLst>
          </a:custGeom>
          <a:noFill/>
          <a:ln w="57150">
            <a:solidFill>
              <a:srgbClr val="D7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32" name="正方形/長方形 1"/>
          <p:cNvSpPr>
            <a:spLocks noChangeAspect="1"/>
          </p:cNvSpPr>
          <p:nvPr/>
        </p:nvSpPr>
        <p:spPr>
          <a:xfrm rot="5400000">
            <a:off x="6509975" y="1790673"/>
            <a:ext cx="1170763" cy="1399465"/>
          </a:xfrm>
          <a:custGeom>
            <a:avLst/>
            <a:gdLst>
              <a:gd name="connsiteX0" fmla="*/ 0 w 876300"/>
              <a:gd name="connsiteY0" fmla="*/ 0 h 652462"/>
              <a:gd name="connsiteX1" fmla="*/ 876300 w 876300"/>
              <a:gd name="connsiteY1" fmla="*/ 0 h 652462"/>
              <a:gd name="connsiteX2" fmla="*/ 876300 w 876300"/>
              <a:gd name="connsiteY2" fmla="*/ 652462 h 652462"/>
              <a:gd name="connsiteX3" fmla="*/ 0 w 876300"/>
              <a:gd name="connsiteY3" fmla="*/ 652462 h 652462"/>
              <a:gd name="connsiteX4" fmla="*/ 0 w 876300"/>
              <a:gd name="connsiteY4" fmla="*/ 0 h 652462"/>
              <a:gd name="connsiteX0" fmla="*/ 338138 w 876300"/>
              <a:gd name="connsiteY0" fmla="*/ 261938 h 652462"/>
              <a:gd name="connsiteX1" fmla="*/ 876300 w 876300"/>
              <a:gd name="connsiteY1" fmla="*/ 0 h 652462"/>
              <a:gd name="connsiteX2" fmla="*/ 876300 w 876300"/>
              <a:gd name="connsiteY2" fmla="*/ 652462 h 652462"/>
              <a:gd name="connsiteX3" fmla="*/ 0 w 876300"/>
              <a:gd name="connsiteY3" fmla="*/ 652462 h 652462"/>
              <a:gd name="connsiteX4" fmla="*/ 338138 w 876300"/>
              <a:gd name="connsiteY4"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43025 w 881187"/>
              <a:gd name="connsiteY0" fmla="*/ 264319 h 652462"/>
              <a:gd name="connsiteX1" fmla="*/ 647392 w 881187"/>
              <a:gd name="connsiteY1" fmla="*/ 8286 h 652462"/>
              <a:gd name="connsiteX2" fmla="*/ 881187 w 881187"/>
              <a:gd name="connsiteY2" fmla="*/ 0 h 652462"/>
              <a:gd name="connsiteX3" fmla="*/ 881187 w 881187"/>
              <a:gd name="connsiteY3" fmla="*/ 652462 h 652462"/>
              <a:gd name="connsiteX4" fmla="*/ 4887 w 881187"/>
              <a:gd name="connsiteY4" fmla="*/ 652462 h 652462"/>
              <a:gd name="connsiteX5" fmla="*/ 6836 w 881187"/>
              <a:gd name="connsiteY5" fmla="*/ 548830 h 652462"/>
              <a:gd name="connsiteX6" fmla="*/ 343025 w 881187"/>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876598 w 876598"/>
              <a:gd name="connsiteY3" fmla="*/ 652462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68569"/>
              <a:gd name="connsiteX1" fmla="*/ 642803 w 876598"/>
              <a:gd name="connsiteY1" fmla="*/ 8286 h 668569"/>
              <a:gd name="connsiteX2" fmla="*/ 876598 w 876598"/>
              <a:gd name="connsiteY2" fmla="*/ 0 h 668569"/>
              <a:gd name="connsiteX3" fmla="*/ 712292 w 876598"/>
              <a:gd name="connsiteY3" fmla="*/ 497681 h 668569"/>
              <a:gd name="connsiteX4" fmla="*/ 385628 w 876598"/>
              <a:gd name="connsiteY4" fmla="*/ 496442 h 668569"/>
              <a:gd name="connsiteX5" fmla="*/ 383247 w 876598"/>
              <a:gd name="connsiteY5" fmla="*/ 658367 h 668569"/>
              <a:gd name="connsiteX6" fmla="*/ 298 w 876598"/>
              <a:gd name="connsiteY6" fmla="*/ 652462 h 668569"/>
              <a:gd name="connsiteX7" fmla="*/ 2247 w 876598"/>
              <a:gd name="connsiteY7" fmla="*/ 548830 h 668569"/>
              <a:gd name="connsiteX8" fmla="*/ 338436 w 876598"/>
              <a:gd name="connsiteY8" fmla="*/ 264319 h 668569"/>
              <a:gd name="connsiteX0" fmla="*/ 338436 w 876598"/>
              <a:gd name="connsiteY0" fmla="*/ 264319 h 658367"/>
              <a:gd name="connsiteX1" fmla="*/ 642803 w 876598"/>
              <a:gd name="connsiteY1" fmla="*/ 8286 h 658367"/>
              <a:gd name="connsiteX2" fmla="*/ 876598 w 876598"/>
              <a:gd name="connsiteY2" fmla="*/ 0 h 658367"/>
              <a:gd name="connsiteX3" fmla="*/ 712292 w 876598"/>
              <a:gd name="connsiteY3" fmla="*/ 497681 h 658367"/>
              <a:gd name="connsiteX4" fmla="*/ 385628 w 876598"/>
              <a:gd name="connsiteY4" fmla="*/ 496442 h 658367"/>
              <a:gd name="connsiteX5" fmla="*/ 383247 w 876598"/>
              <a:gd name="connsiteY5" fmla="*/ 658367 h 658367"/>
              <a:gd name="connsiteX6" fmla="*/ 298 w 876598"/>
              <a:gd name="connsiteY6" fmla="*/ 652462 h 658367"/>
              <a:gd name="connsiteX7" fmla="*/ 2247 w 876598"/>
              <a:gd name="connsiteY7" fmla="*/ 548830 h 658367"/>
              <a:gd name="connsiteX8" fmla="*/ 338436 w 876598"/>
              <a:gd name="connsiteY8" fmla="*/ 264319 h 658367"/>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5210 w 876598"/>
              <a:gd name="connsiteY3" fmla="*/ 65435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1836"/>
              <a:gd name="connsiteY0" fmla="*/ 259557 h 654844"/>
              <a:gd name="connsiteX1" fmla="*/ 642803 w 871836"/>
              <a:gd name="connsiteY1" fmla="*/ 3524 h 654844"/>
              <a:gd name="connsiteX2" fmla="*/ 871836 w 871836"/>
              <a:gd name="connsiteY2" fmla="*/ 0 h 654844"/>
              <a:gd name="connsiteX3" fmla="*/ 838067 w 871836"/>
              <a:gd name="connsiteY3" fmla="*/ 48766 h 654844"/>
              <a:gd name="connsiteX4" fmla="*/ 840447 w 871836"/>
              <a:gd name="connsiteY4" fmla="*/ 258317 h 654844"/>
              <a:gd name="connsiteX5" fmla="*/ 712292 w 871836"/>
              <a:gd name="connsiteY5" fmla="*/ 492919 h 654844"/>
              <a:gd name="connsiteX6" fmla="*/ 385628 w 871836"/>
              <a:gd name="connsiteY6" fmla="*/ 491680 h 654844"/>
              <a:gd name="connsiteX7" fmla="*/ 390391 w 871836"/>
              <a:gd name="connsiteY7" fmla="*/ 651224 h 654844"/>
              <a:gd name="connsiteX8" fmla="*/ 298 w 871836"/>
              <a:gd name="connsiteY8" fmla="*/ 654844 h 654844"/>
              <a:gd name="connsiteX9" fmla="*/ 2247 w 871836"/>
              <a:gd name="connsiteY9" fmla="*/ 544068 h 654844"/>
              <a:gd name="connsiteX10" fmla="*/ 338436 w 871836"/>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946295"/>
              <a:gd name="connsiteY0" fmla="*/ 825078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11" fmla="*/ 338436 w 946295"/>
              <a:gd name="connsiteY11" fmla="*/ 825078 h 1220365"/>
              <a:gd name="connsiteX0" fmla="*/ 300503 w 946295"/>
              <a:gd name="connsiteY0" fmla="*/ 761850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11" fmla="*/ 300503 w 946295"/>
              <a:gd name="connsiteY11" fmla="*/ 761850 h 1220365"/>
              <a:gd name="connsiteX0" fmla="*/ 2247 w 946295"/>
              <a:gd name="connsiteY0" fmla="*/ 1109589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0" fmla="*/ 2247 w 1090929"/>
              <a:gd name="connsiteY0" fmla="*/ 1277931 h 1388707"/>
              <a:gd name="connsiteX1" fmla="*/ 1090929 w 1090929"/>
              <a:gd name="connsiteY1" fmla="*/ 0 h 1388707"/>
              <a:gd name="connsiteX2" fmla="*/ 881361 w 1090929"/>
              <a:gd name="connsiteY2" fmla="*/ 733863 h 1388707"/>
              <a:gd name="connsiteX3" fmla="*/ 838067 w 1090929"/>
              <a:gd name="connsiteY3" fmla="*/ 782629 h 1388707"/>
              <a:gd name="connsiteX4" fmla="*/ 840447 w 1090929"/>
              <a:gd name="connsiteY4" fmla="*/ 992180 h 1388707"/>
              <a:gd name="connsiteX5" fmla="*/ 733291 w 1090929"/>
              <a:gd name="connsiteY5" fmla="*/ 1075524 h 1388707"/>
              <a:gd name="connsiteX6" fmla="*/ 712292 w 1090929"/>
              <a:gd name="connsiteY6" fmla="*/ 1226782 h 1388707"/>
              <a:gd name="connsiteX7" fmla="*/ 385628 w 1090929"/>
              <a:gd name="connsiteY7" fmla="*/ 1225543 h 1388707"/>
              <a:gd name="connsiteX8" fmla="*/ 390391 w 1090929"/>
              <a:gd name="connsiteY8" fmla="*/ 1385087 h 1388707"/>
              <a:gd name="connsiteX9" fmla="*/ 298 w 1090929"/>
              <a:gd name="connsiteY9" fmla="*/ 1388707 h 1388707"/>
              <a:gd name="connsiteX10" fmla="*/ 2247 w 1090929"/>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3259 w 1091941"/>
              <a:gd name="connsiteY0" fmla="*/ 1277931 h 1388707"/>
              <a:gd name="connsiteX1" fmla="*/ 1091941 w 1091941"/>
              <a:gd name="connsiteY1" fmla="*/ 0 h 1388707"/>
              <a:gd name="connsiteX2" fmla="*/ 882373 w 1091941"/>
              <a:gd name="connsiteY2" fmla="*/ 733863 h 1388707"/>
              <a:gd name="connsiteX3" fmla="*/ 839079 w 1091941"/>
              <a:gd name="connsiteY3" fmla="*/ 782629 h 1388707"/>
              <a:gd name="connsiteX4" fmla="*/ 841459 w 1091941"/>
              <a:gd name="connsiteY4" fmla="*/ 992180 h 1388707"/>
              <a:gd name="connsiteX5" fmla="*/ 734303 w 1091941"/>
              <a:gd name="connsiteY5" fmla="*/ 1075524 h 1388707"/>
              <a:gd name="connsiteX6" fmla="*/ 713304 w 1091941"/>
              <a:gd name="connsiteY6" fmla="*/ 1226782 h 1388707"/>
              <a:gd name="connsiteX7" fmla="*/ 386640 w 1091941"/>
              <a:gd name="connsiteY7" fmla="*/ 1225543 h 1388707"/>
              <a:gd name="connsiteX8" fmla="*/ 391403 w 1091941"/>
              <a:gd name="connsiteY8" fmla="*/ 1385087 h 1388707"/>
              <a:gd name="connsiteX9" fmla="*/ 1310 w 1091941"/>
              <a:gd name="connsiteY9" fmla="*/ 1388707 h 1388707"/>
              <a:gd name="connsiteX10" fmla="*/ 3259 w 1091941"/>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115 w 1088797"/>
              <a:gd name="connsiteY0" fmla="*/ 1277931 h 1391077"/>
              <a:gd name="connsiteX1" fmla="*/ 1088797 w 1088797"/>
              <a:gd name="connsiteY1" fmla="*/ 0 h 1391077"/>
              <a:gd name="connsiteX2" fmla="*/ 879229 w 1088797"/>
              <a:gd name="connsiteY2" fmla="*/ 733863 h 1391077"/>
              <a:gd name="connsiteX3" fmla="*/ 835935 w 1088797"/>
              <a:gd name="connsiteY3" fmla="*/ 782629 h 1391077"/>
              <a:gd name="connsiteX4" fmla="*/ 838315 w 1088797"/>
              <a:gd name="connsiteY4" fmla="*/ 992180 h 1391077"/>
              <a:gd name="connsiteX5" fmla="*/ 731159 w 1088797"/>
              <a:gd name="connsiteY5" fmla="*/ 1075524 h 1391077"/>
              <a:gd name="connsiteX6" fmla="*/ 710160 w 1088797"/>
              <a:gd name="connsiteY6" fmla="*/ 1226782 h 1391077"/>
              <a:gd name="connsiteX7" fmla="*/ 383496 w 1088797"/>
              <a:gd name="connsiteY7" fmla="*/ 1225543 h 1391077"/>
              <a:gd name="connsiteX8" fmla="*/ 388259 w 1088797"/>
              <a:gd name="connsiteY8" fmla="*/ 1385087 h 1391077"/>
              <a:gd name="connsiteX9" fmla="*/ 5282 w 1088797"/>
              <a:gd name="connsiteY9" fmla="*/ 1391077 h 1391077"/>
              <a:gd name="connsiteX10" fmla="*/ 115 w 1088797"/>
              <a:gd name="connsiteY10" fmla="*/ 1277931 h 1391077"/>
              <a:gd name="connsiteX0" fmla="*/ 233 w 1088915"/>
              <a:gd name="connsiteY0" fmla="*/ 1277931 h 1391077"/>
              <a:gd name="connsiteX1" fmla="*/ 1088915 w 1088915"/>
              <a:gd name="connsiteY1" fmla="*/ 0 h 1391077"/>
              <a:gd name="connsiteX2" fmla="*/ 879347 w 1088915"/>
              <a:gd name="connsiteY2" fmla="*/ 733863 h 1391077"/>
              <a:gd name="connsiteX3" fmla="*/ 836053 w 1088915"/>
              <a:gd name="connsiteY3" fmla="*/ 782629 h 1391077"/>
              <a:gd name="connsiteX4" fmla="*/ 838433 w 1088915"/>
              <a:gd name="connsiteY4" fmla="*/ 992180 h 1391077"/>
              <a:gd name="connsiteX5" fmla="*/ 731277 w 1088915"/>
              <a:gd name="connsiteY5" fmla="*/ 1075524 h 1391077"/>
              <a:gd name="connsiteX6" fmla="*/ 710278 w 1088915"/>
              <a:gd name="connsiteY6" fmla="*/ 1226782 h 1391077"/>
              <a:gd name="connsiteX7" fmla="*/ 383614 w 1088915"/>
              <a:gd name="connsiteY7" fmla="*/ 1225543 h 1391077"/>
              <a:gd name="connsiteX8" fmla="*/ 388377 w 1088915"/>
              <a:gd name="connsiteY8" fmla="*/ 1385087 h 1391077"/>
              <a:gd name="connsiteX9" fmla="*/ 5400 w 1088915"/>
              <a:gd name="connsiteY9" fmla="*/ 1391077 h 1391077"/>
              <a:gd name="connsiteX10" fmla="*/ 233 w 1088915"/>
              <a:gd name="connsiteY10" fmla="*/ 1277931 h 1391077"/>
              <a:gd name="connsiteX0" fmla="*/ 745 w 1084684"/>
              <a:gd name="connsiteY0" fmla="*/ 1285045 h 1391077"/>
              <a:gd name="connsiteX1" fmla="*/ 1084684 w 1084684"/>
              <a:gd name="connsiteY1" fmla="*/ 0 h 1391077"/>
              <a:gd name="connsiteX2" fmla="*/ 875116 w 1084684"/>
              <a:gd name="connsiteY2" fmla="*/ 733863 h 1391077"/>
              <a:gd name="connsiteX3" fmla="*/ 831822 w 1084684"/>
              <a:gd name="connsiteY3" fmla="*/ 782629 h 1391077"/>
              <a:gd name="connsiteX4" fmla="*/ 834202 w 1084684"/>
              <a:gd name="connsiteY4" fmla="*/ 992180 h 1391077"/>
              <a:gd name="connsiteX5" fmla="*/ 727046 w 1084684"/>
              <a:gd name="connsiteY5" fmla="*/ 1075524 h 1391077"/>
              <a:gd name="connsiteX6" fmla="*/ 706047 w 1084684"/>
              <a:gd name="connsiteY6" fmla="*/ 1226782 h 1391077"/>
              <a:gd name="connsiteX7" fmla="*/ 379383 w 1084684"/>
              <a:gd name="connsiteY7" fmla="*/ 1225543 h 1391077"/>
              <a:gd name="connsiteX8" fmla="*/ 384146 w 1084684"/>
              <a:gd name="connsiteY8" fmla="*/ 1385087 h 1391077"/>
              <a:gd name="connsiteX9" fmla="*/ 1169 w 1084684"/>
              <a:gd name="connsiteY9" fmla="*/ 1391077 h 1391077"/>
              <a:gd name="connsiteX10" fmla="*/ 745 w 1084684"/>
              <a:gd name="connsiteY10" fmla="*/ 1285045 h 1391077"/>
              <a:gd name="connsiteX0" fmla="*/ 746 w 1084683"/>
              <a:gd name="connsiteY0" fmla="*/ 1275560 h 1391077"/>
              <a:gd name="connsiteX1" fmla="*/ 1084683 w 1084683"/>
              <a:gd name="connsiteY1" fmla="*/ 0 h 1391077"/>
              <a:gd name="connsiteX2" fmla="*/ 875115 w 1084683"/>
              <a:gd name="connsiteY2" fmla="*/ 733863 h 1391077"/>
              <a:gd name="connsiteX3" fmla="*/ 831821 w 1084683"/>
              <a:gd name="connsiteY3" fmla="*/ 782629 h 1391077"/>
              <a:gd name="connsiteX4" fmla="*/ 834201 w 1084683"/>
              <a:gd name="connsiteY4" fmla="*/ 992180 h 1391077"/>
              <a:gd name="connsiteX5" fmla="*/ 727045 w 1084683"/>
              <a:gd name="connsiteY5" fmla="*/ 1075524 h 1391077"/>
              <a:gd name="connsiteX6" fmla="*/ 706046 w 1084683"/>
              <a:gd name="connsiteY6" fmla="*/ 1226782 h 1391077"/>
              <a:gd name="connsiteX7" fmla="*/ 379382 w 1084683"/>
              <a:gd name="connsiteY7" fmla="*/ 1225543 h 1391077"/>
              <a:gd name="connsiteX8" fmla="*/ 384145 w 1084683"/>
              <a:gd name="connsiteY8" fmla="*/ 1385087 h 1391077"/>
              <a:gd name="connsiteX9" fmla="*/ 1168 w 1084683"/>
              <a:gd name="connsiteY9" fmla="*/ 1391077 h 1391077"/>
              <a:gd name="connsiteX10" fmla="*/ 746 w 1084683"/>
              <a:gd name="connsiteY10" fmla="*/ 1275560 h 1391077"/>
              <a:gd name="connsiteX0" fmla="*/ 1795 w 1085732"/>
              <a:gd name="connsiteY0" fmla="*/ 1275560 h 1391077"/>
              <a:gd name="connsiteX1" fmla="*/ 1085732 w 1085732"/>
              <a:gd name="connsiteY1" fmla="*/ 0 h 1391077"/>
              <a:gd name="connsiteX2" fmla="*/ 876164 w 1085732"/>
              <a:gd name="connsiteY2" fmla="*/ 733863 h 1391077"/>
              <a:gd name="connsiteX3" fmla="*/ 832870 w 1085732"/>
              <a:gd name="connsiteY3" fmla="*/ 782629 h 1391077"/>
              <a:gd name="connsiteX4" fmla="*/ 835250 w 1085732"/>
              <a:gd name="connsiteY4" fmla="*/ 992180 h 1391077"/>
              <a:gd name="connsiteX5" fmla="*/ 728094 w 1085732"/>
              <a:gd name="connsiteY5" fmla="*/ 1075524 h 1391077"/>
              <a:gd name="connsiteX6" fmla="*/ 707095 w 1085732"/>
              <a:gd name="connsiteY6" fmla="*/ 1226782 h 1391077"/>
              <a:gd name="connsiteX7" fmla="*/ 380431 w 1085732"/>
              <a:gd name="connsiteY7" fmla="*/ 1225543 h 1391077"/>
              <a:gd name="connsiteX8" fmla="*/ 385194 w 1085732"/>
              <a:gd name="connsiteY8" fmla="*/ 1385087 h 1391077"/>
              <a:gd name="connsiteX9" fmla="*/ 2217 w 1085732"/>
              <a:gd name="connsiteY9" fmla="*/ 1391077 h 1391077"/>
              <a:gd name="connsiteX10" fmla="*/ 1795 w 1085732"/>
              <a:gd name="connsiteY10" fmla="*/ 1275560 h 1391077"/>
              <a:gd name="connsiteX0" fmla="*/ 1795 w 1085732"/>
              <a:gd name="connsiteY0" fmla="*/ 1275560 h 1391077"/>
              <a:gd name="connsiteX1" fmla="*/ 1085732 w 1085732"/>
              <a:gd name="connsiteY1" fmla="*/ 0 h 1391077"/>
              <a:gd name="connsiteX2" fmla="*/ 876164 w 1085732"/>
              <a:gd name="connsiteY2" fmla="*/ 733863 h 1391077"/>
              <a:gd name="connsiteX3" fmla="*/ 832870 w 1085732"/>
              <a:gd name="connsiteY3" fmla="*/ 782629 h 1391077"/>
              <a:gd name="connsiteX4" fmla="*/ 835250 w 1085732"/>
              <a:gd name="connsiteY4" fmla="*/ 992180 h 1391077"/>
              <a:gd name="connsiteX5" fmla="*/ 728094 w 1085732"/>
              <a:gd name="connsiteY5" fmla="*/ 1075524 h 1391077"/>
              <a:gd name="connsiteX6" fmla="*/ 707095 w 1085732"/>
              <a:gd name="connsiteY6" fmla="*/ 1226782 h 1391077"/>
              <a:gd name="connsiteX7" fmla="*/ 380431 w 1085732"/>
              <a:gd name="connsiteY7" fmla="*/ 1225543 h 1391077"/>
              <a:gd name="connsiteX8" fmla="*/ 385194 w 1085732"/>
              <a:gd name="connsiteY8" fmla="*/ 1385087 h 1391077"/>
              <a:gd name="connsiteX9" fmla="*/ 2217 w 1085732"/>
              <a:gd name="connsiteY9" fmla="*/ 1391077 h 1391077"/>
              <a:gd name="connsiteX10" fmla="*/ 1795 w 1085732"/>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378636 w 1083937"/>
              <a:gd name="connsiteY7" fmla="*/ 1225543 h 1391077"/>
              <a:gd name="connsiteX8" fmla="*/ 383399 w 1083937"/>
              <a:gd name="connsiteY8" fmla="*/ 1385087 h 1391077"/>
              <a:gd name="connsiteX9" fmla="*/ 422 w 1083937"/>
              <a:gd name="connsiteY9" fmla="*/ 1391077 h 1391077"/>
              <a:gd name="connsiteX10" fmla="*/ 0 w 1083937"/>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378636 w 1083937"/>
              <a:gd name="connsiteY7" fmla="*/ 1225543 h 1391077"/>
              <a:gd name="connsiteX8" fmla="*/ 1040173 w 1083937"/>
              <a:gd name="connsiteY8" fmla="*/ 1318698 h 1391077"/>
              <a:gd name="connsiteX9" fmla="*/ 422 w 1083937"/>
              <a:gd name="connsiteY9" fmla="*/ 1391077 h 1391077"/>
              <a:gd name="connsiteX10" fmla="*/ 0 w 1083937"/>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1040173 w 1083937"/>
              <a:gd name="connsiteY7" fmla="*/ 1318698 h 1391077"/>
              <a:gd name="connsiteX8" fmla="*/ 422 w 1083937"/>
              <a:gd name="connsiteY8" fmla="*/ 1391077 h 1391077"/>
              <a:gd name="connsiteX9" fmla="*/ 0 w 1083937"/>
              <a:gd name="connsiteY9"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970976 w 1083937"/>
              <a:gd name="connsiteY4" fmla="*/ 930533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987565 w 1083937"/>
              <a:gd name="connsiteY3" fmla="*/ 794484 h 1391077"/>
              <a:gd name="connsiteX4" fmla="*/ 970976 w 1083937"/>
              <a:gd name="connsiteY4" fmla="*/ 930533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874369 w 1084154"/>
              <a:gd name="connsiteY3" fmla="*/ 733863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42713 w 1084154"/>
              <a:gd name="connsiteY3" fmla="*/ 579746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42715 w 1084154"/>
              <a:gd name="connsiteY3" fmla="*/ 579745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987565 w 1084154"/>
              <a:gd name="connsiteY3" fmla="*/ 794484 h 1391077"/>
              <a:gd name="connsiteX4" fmla="*/ 970976 w 1084154"/>
              <a:gd name="connsiteY4" fmla="*/ 930533 h 1391077"/>
              <a:gd name="connsiteX5" fmla="*/ 901757 w 1084154"/>
              <a:gd name="connsiteY5" fmla="*/ 1099234 h 1391077"/>
              <a:gd name="connsiteX6" fmla="*/ 1040173 w 1084154"/>
              <a:gd name="connsiteY6" fmla="*/ 1318698 h 1391077"/>
              <a:gd name="connsiteX7" fmla="*/ 422 w 1084154"/>
              <a:gd name="connsiteY7" fmla="*/ 1391077 h 1391077"/>
              <a:gd name="connsiteX8" fmla="*/ 0 w 1084154"/>
              <a:gd name="connsiteY8"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970976 w 1084154"/>
              <a:gd name="connsiteY3" fmla="*/ 930533 h 1391077"/>
              <a:gd name="connsiteX4" fmla="*/ 901757 w 1084154"/>
              <a:gd name="connsiteY4" fmla="*/ 1099234 h 1391077"/>
              <a:gd name="connsiteX5" fmla="*/ 1040173 w 1084154"/>
              <a:gd name="connsiteY5" fmla="*/ 1318698 h 1391077"/>
              <a:gd name="connsiteX6" fmla="*/ 422 w 1084154"/>
              <a:gd name="connsiteY6" fmla="*/ 1391077 h 1391077"/>
              <a:gd name="connsiteX7" fmla="*/ 0 w 1084154"/>
              <a:gd name="connsiteY7"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13656 w 1084154"/>
              <a:gd name="connsiteY3" fmla="*/ 529831 h 1391077"/>
              <a:gd name="connsiteX4" fmla="*/ 901757 w 1084154"/>
              <a:gd name="connsiteY4" fmla="*/ 1099234 h 1391077"/>
              <a:gd name="connsiteX5" fmla="*/ 1040173 w 1084154"/>
              <a:gd name="connsiteY5" fmla="*/ 1318698 h 1391077"/>
              <a:gd name="connsiteX6" fmla="*/ 422 w 1084154"/>
              <a:gd name="connsiteY6" fmla="*/ 1391077 h 1391077"/>
              <a:gd name="connsiteX7" fmla="*/ 0 w 1084154"/>
              <a:gd name="connsiteY7" fmla="*/ 1275560 h 1391077"/>
              <a:gd name="connsiteX0" fmla="*/ 0 w 1090114"/>
              <a:gd name="connsiteY0" fmla="*/ 1275560 h 1391077"/>
              <a:gd name="connsiteX1" fmla="*/ 1083937 w 1090114"/>
              <a:gd name="connsiteY1" fmla="*/ 0 h 1391077"/>
              <a:gd name="connsiteX2" fmla="*/ 1061406 w 1090114"/>
              <a:gd name="connsiteY2" fmla="*/ 337931 h 1391077"/>
              <a:gd name="connsiteX3" fmla="*/ 1013656 w 1090114"/>
              <a:gd name="connsiteY3" fmla="*/ 529831 h 1391077"/>
              <a:gd name="connsiteX4" fmla="*/ 994230 w 1090114"/>
              <a:gd name="connsiteY4" fmla="*/ 1002021 h 1391077"/>
              <a:gd name="connsiteX5" fmla="*/ 1040173 w 1090114"/>
              <a:gd name="connsiteY5" fmla="*/ 1318698 h 1391077"/>
              <a:gd name="connsiteX6" fmla="*/ 422 w 1090114"/>
              <a:gd name="connsiteY6" fmla="*/ 1391077 h 1391077"/>
              <a:gd name="connsiteX7" fmla="*/ 0 w 1090114"/>
              <a:gd name="connsiteY7" fmla="*/ 1275560 h 1391077"/>
              <a:gd name="connsiteX0" fmla="*/ 0 w 1108249"/>
              <a:gd name="connsiteY0" fmla="*/ 1275560 h 1391077"/>
              <a:gd name="connsiteX1" fmla="*/ 1083937 w 1108249"/>
              <a:gd name="connsiteY1" fmla="*/ 0 h 1391077"/>
              <a:gd name="connsiteX2" fmla="*/ 1061406 w 1108249"/>
              <a:gd name="connsiteY2" fmla="*/ 337931 h 1391077"/>
              <a:gd name="connsiteX3" fmla="*/ 1013656 w 1108249"/>
              <a:gd name="connsiteY3" fmla="*/ 529831 h 1391077"/>
              <a:gd name="connsiteX4" fmla="*/ 1040173 w 1108249"/>
              <a:gd name="connsiteY4" fmla="*/ 1318698 h 1391077"/>
              <a:gd name="connsiteX5" fmla="*/ 422 w 1108249"/>
              <a:gd name="connsiteY5" fmla="*/ 1391077 h 1391077"/>
              <a:gd name="connsiteX6" fmla="*/ 0 w 1108249"/>
              <a:gd name="connsiteY6" fmla="*/ 1275560 h 1391077"/>
              <a:gd name="connsiteX0" fmla="*/ 0 w 1108249"/>
              <a:gd name="connsiteY0" fmla="*/ 1275560 h 1391077"/>
              <a:gd name="connsiteX1" fmla="*/ 1083937 w 1108249"/>
              <a:gd name="connsiteY1" fmla="*/ 0 h 1391077"/>
              <a:gd name="connsiteX2" fmla="*/ 1061406 w 1108249"/>
              <a:gd name="connsiteY2" fmla="*/ 337931 h 1391077"/>
              <a:gd name="connsiteX3" fmla="*/ 1013656 w 1108249"/>
              <a:gd name="connsiteY3" fmla="*/ 529831 h 1391077"/>
              <a:gd name="connsiteX4" fmla="*/ 1040173 w 1108249"/>
              <a:gd name="connsiteY4" fmla="*/ 1318698 h 1391077"/>
              <a:gd name="connsiteX5" fmla="*/ 422 w 1108249"/>
              <a:gd name="connsiteY5" fmla="*/ 1391077 h 1391077"/>
              <a:gd name="connsiteX6" fmla="*/ 0 w 1108249"/>
              <a:gd name="connsiteY6" fmla="*/ 1275560 h 1391077"/>
              <a:gd name="connsiteX0" fmla="*/ 0 w 1108249"/>
              <a:gd name="connsiteY0" fmla="*/ 1277931 h 1393448"/>
              <a:gd name="connsiteX1" fmla="*/ 1079195 w 1108249"/>
              <a:gd name="connsiteY1" fmla="*/ 0 h 1393448"/>
              <a:gd name="connsiteX2" fmla="*/ 1061406 w 1108249"/>
              <a:gd name="connsiteY2" fmla="*/ 340302 h 1393448"/>
              <a:gd name="connsiteX3" fmla="*/ 1013656 w 1108249"/>
              <a:gd name="connsiteY3" fmla="*/ 532202 h 1393448"/>
              <a:gd name="connsiteX4" fmla="*/ 1040173 w 1108249"/>
              <a:gd name="connsiteY4" fmla="*/ 1321069 h 1393448"/>
              <a:gd name="connsiteX5" fmla="*/ 422 w 1108249"/>
              <a:gd name="connsiteY5" fmla="*/ 1393448 h 1393448"/>
              <a:gd name="connsiteX6" fmla="*/ 0 w 1108249"/>
              <a:gd name="connsiteY6" fmla="*/ 1277931 h 1393448"/>
              <a:gd name="connsiteX0" fmla="*/ 0 w 1108249"/>
              <a:gd name="connsiteY0" fmla="*/ 1277931 h 1393448"/>
              <a:gd name="connsiteX1" fmla="*/ 1079195 w 1108249"/>
              <a:gd name="connsiteY1" fmla="*/ 0 h 1393448"/>
              <a:gd name="connsiteX2" fmla="*/ 1061406 w 1108249"/>
              <a:gd name="connsiteY2" fmla="*/ 340302 h 1393448"/>
              <a:gd name="connsiteX3" fmla="*/ 1013656 w 1108249"/>
              <a:gd name="connsiteY3" fmla="*/ 532202 h 1393448"/>
              <a:gd name="connsiteX4" fmla="*/ 1040173 w 1108249"/>
              <a:gd name="connsiteY4" fmla="*/ 1321069 h 1393448"/>
              <a:gd name="connsiteX5" fmla="*/ 422 w 1108249"/>
              <a:gd name="connsiteY5" fmla="*/ 1393448 h 1393448"/>
              <a:gd name="connsiteX6" fmla="*/ 0 w 1108249"/>
              <a:gd name="connsiteY6" fmla="*/ 1277931 h 1393448"/>
              <a:gd name="connsiteX0" fmla="*/ 0 w 1108249"/>
              <a:gd name="connsiteY0" fmla="*/ 1266076 h 1381593"/>
              <a:gd name="connsiteX1" fmla="*/ 1086311 w 1108249"/>
              <a:gd name="connsiteY1" fmla="*/ 0 h 1381593"/>
              <a:gd name="connsiteX2" fmla="*/ 1061406 w 1108249"/>
              <a:gd name="connsiteY2" fmla="*/ 328447 h 1381593"/>
              <a:gd name="connsiteX3" fmla="*/ 1013656 w 1108249"/>
              <a:gd name="connsiteY3" fmla="*/ 520347 h 1381593"/>
              <a:gd name="connsiteX4" fmla="*/ 1040173 w 1108249"/>
              <a:gd name="connsiteY4" fmla="*/ 1309214 h 1381593"/>
              <a:gd name="connsiteX5" fmla="*/ 422 w 1108249"/>
              <a:gd name="connsiteY5" fmla="*/ 1381593 h 1381593"/>
              <a:gd name="connsiteX6" fmla="*/ 0 w 1108249"/>
              <a:gd name="connsiteY6" fmla="*/ 1266076 h 1381593"/>
              <a:gd name="connsiteX0" fmla="*/ 0 w 1108249"/>
              <a:gd name="connsiteY0" fmla="*/ 1292158 h 1407675"/>
              <a:gd name="connsiteX1" fmla="*/ 1095797 w 1108249"/>
              <a:gd name="connsiteY1" fmla="*/ 0 h 1407675"/>
              <a:gd name="connsiteX2" fmla="*/ 1061406 w 1108249"/>
              <a:gd name="connsiteY2" fmla="*/ 354529 h 1407675"/>
              <a:gd name="connsiteX3" fmla="*/ 1013656 w 1108249"/>
              <a:gd name="connsiteY3" fmla="*/ 546429 h 1407675"/>
              <a:gd name="connsiteX4" fmla="*/ 1040173 w 1108249"/>
              <a:gd name="connsiteY4" fmla="*/ 1335296 h 1407675"/>
              <a:gd name="connsiteX5" fmla="*/ 422 w 1108249"/>
              <a:gd name="connsiteY5" fmla="*/ 1407675 h 1407675"/>
              <a:gd name="connsiteX6" fmla="*/ 0 w 1108249"/>
              <a:gd name="connsiteY6" fmla="*/ 1292158 h 1407675"/>
              <a:gd name="connsiteX0" fmla="*/ 0 w 1147960"/>
              <a:gd name="connsiteY0" fmla="*/ 1365660 h 1481177"/>
              <a:gd name="connsiteX1" fmla="*/ 1147960 w 1147960"/>
              <a:gd name="connsiteY1" fmla="*/ 0 h 1481177"/>
              <a:gd name="connsiteX2" fmla="*/ 1061406 w 1147960"/>
              <a:gd name="connsiteY2" fmla="*/ 428031 h 1481177"/>
              <a:gd name="connsiteX3" fmla="*/ 1013656 w 1147960"/>
              <a:gd name="connsiteY3" fmla="*/ 619931 h 1481177"/>
              <a:gd name="connsiteX4" fmla="*/ 1040173 w 1147960"/>
              <a:gd name="connsiteY4" fmla="*/ 1408798 h 1481177"/>
              <a:gd name="connsiteX5" fmla="*/ 422 w 1147960"/>
              <a:gd name="connsiteY5" fmla="*/ 1481177 h 1481177"/>
              <a:gd name="connsiteX6" fmla="*/ 0 w 1147960"/>
              <a:gd name="connsiteY6" fmla="*/ 1365660 h 1481177"/>
              <a:gd name="connsiteX0" fmla="*/ 0 w 1108249"/>
              <a:gd name="connsiteY0" fmla="*/ 1289788 h 1405305"/>
              <a:gd name="connsiteX1" fmla="*/ 1093429 w 1108249"/>
              <a:gd name="connsiteY1" fmla="*/ 0 h 1405305"/>
              <a:gd name="connsiteX2" fmla="*/ 1061406 w 1108249"/>
              <a:gd name="connsiteY2" fmla="*/ 352159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1061406 w 1108249"/>
              <a:gd name="connsiteY2" fmla="*/ 352159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21594"/>
              <a:gd name="connsiteY0" fmla="*/ 1289788 h 1405305"/>
              <a:gd name="connsiteX1" fmla="*/ 1093429 w 1121594"/>
              <a:gd name="connsiteY1" fmla="*/ 0 h 1405305"/>
              <a:gd name="connsiteX2" fmla="*/ 966566 w 1121594"/>
              <a:gd name="connsiteY2" fmla="*/ 221754 h 1405305"/>
              <a:gd name="connsiteX3" fmla="*/ 1065819 w 1121594"/>
              <a:gd name="connsiteY3" fmla="*/ 250053 h 1405305"/>
              <a:gd name="connsiteX4" fmla="*/ 1040173 w 1121594"/>
              <a:gd name="connsiteY4" fmla="*/ 1332926 h 1405305"/>
              <a:gd name="connsiteX5" fmla="*/ 422 w 1121594"/>
              <a:gd name="connsiteY5" fmla="*/ 1405305 h 1405305"/>
              <a:gd name="connsiteX6" fmla="*/ 0 w 1121594"/>
              <a:gd name="connsiteY6" fmla="*/ 1289788 h 1405305"/>
              <a:gd name="connsiteX0" fmla="*/ 0 w 1103959"/>
              <a:gd name="connsiteY0" fmla="*/ 1289788 h 1405305"/>
              <a:gd name="connsiteX1" fmla="*/ 1093429 w 1103959"/>
              <a:gd name="connsiteY1" fmla="*/ 0 h 1405305"/>
              <a:gd name="connsiteX2" fmla="*/ 966566 w 1103959"/>
              <a:gd name="connsiteY2" fmla="*/ 221754 h 1405305"/>
              <a:gd name="connsiteX3" fmla="*/ 992320 w 1103959"/>
              <a:gd name="connsiteY3" fmla="*/ 380457 h 1405305"/>
              <a:gd name="connsiteX4" fmla="*/ 1040173 w 1103959"/>
              <a:gd name="connsiteY4" fmla="*/ 1332926 h 1405305"/>
              <a:gd name="connsiteX5" fmla="*/ 422 w 1103959"/>
              <a:gd name="connsiteY5" fmla="*/ 1405305 h 1405305"/>
              <a:gd name="connsiteX6" fmla="*/ 0 w 1103959"/>
              <a:gd name="connsiteY6" fmla="*/ 1289788 h 1405305"/>
              <a:gd name="connsiteX0" fmla="*/ 0 w 1118130"/>
              <a:gd name="connsiteY0" fmla="*/ 1289788 h 1405305"/>
              <a:gd name="connsiteX1" fmla="*/ 1093429 w 1118130"/>
              <a:gd name="connsiteY1" fmla="*/ 0 h 1405305"/>
              <a:gd name="connsiteX2" fmla="*/ 966566 w 1118130"/>
              <a:gd name="connsiteY2" fmla="*/ 221754 h 1405305"/>
              <a:gd name="connsiteX3" fmla="*/ 1053966 w 1118130"/>
              <a:gd name="connsiteY3" fmla="*/ 264277 h 1405305"/>
              <a:gd name="connsiteX4" fmla="*/ 1040173 w 1118130"/>
              <a:gd name="connsiteY4" fmla="*/ 1332926 h 1405305"/>
              <a:gd name="connsiteX5" fmla="*/ 422 w 1118130"/>
              <a:gd name="connsiteY5" fmla="*/ 1405305 h 1405305"/>
              <a:gd name="connsiteX6" fmla="*/ 0 w 1118130"/>
              <a:gd name="connsiteY6" fmla="*/ 1289788 h 1405305"/>
              <a:gd name="connsiteX0" fmla="*/ 0 w 1118130"/>
              <a:gd name="connsiteY0" fmla="*/ 1289788 h 1405305"/>
              <a:gd name="connsiteX1" fmla="*/ 1093429 w 1118130"/>
              <a:gd name="connsiteY1" fmla="*/ 0 h 1405305"/>
              <a:gd name="connsiteX2" fmla="*/ 966566 w 1118130"/>
              <a:gd name="connsiteY2" fmla="*/ 221754 h 1405305"/>
              <a:gd name="connsiteX3" fmla="*/ 1053966 w 1118130"/>
              <a:gd name="connsiteY3" fmla="*/ 264277 h 1405305"/>
              <a:gd name="connsiteX4" fmla="*/ 1040173 w 1118130"/>
              <a:gd name="connsiteY4" fmla="*/ 1332926 h 1405305"/>
              <a:gd name="connsiteX5" fmla="*/ 422 w 1118130"/>
              <a:gd name="connsiteY5" fmla="*/ 1405305 h 1405305"/>
              <a:gd name="connsiteX6" fmla="*/ 0 w 1118130"/>
              <a:gd name="connsiteY6" fmla="*/ 1289788 h 1405305"/>
              <a:gd name="connsiteX0" fmla="*/ 0 w 1132004"/>
              <a:gd name="connsiteY0" fmla="*/ 1289788 h 1405305"/>
              <a:gd name="connsiteX1" fmla="*/ 1093429 w 1132004"/>
              <a:gd name="connsiteY1" fmla="*/ 0 h 1405305"/>
              <a:gd name="connsiteX2" fmla="*/ 966566 w 1132004"/>
              <a:gd name="connsiteY2" fmla="*/ 221754 h 1405305"/>
              <a:gd name="connsiteX3" fmla="*/ 1053966 w 1132004"/>
              <a:gd name="connsiteY3" fmla="*/ 264277 h 1405305"/>
              <a:gd name="connsiteX4" fmla="*/ 1040173 w 1132004"/>
              <a:gd name="connsiteY4" fmla="*/ 1332926 h 1405305"/>
              <a:gd name="connsiteX5" fmla="*/ 422 w 1132004"/>
              <a:gd name="connsiteY5" fmla="*/ 1405305 h 1405305"/>
              <a:gd name="connsiteX6" fmla="*/ 0 w 1132004"/>
              <a:gd name="connsiteY6" fmla="*/ 1289788 h 1405305"/>
              <a:gd name="connsiteX0" fmla="*/ 0 w 1171080"/>
              <a:gd name="connsiteY0" fmla="*/ 1289788 h 1405305"/>
              <a:gd name="connsiteX1" fmla="*/ 1093429 w 1171080"/>
              <a:gd name="connsiteY1" fmla="*/ 0 h 1405305"/>
              <a:gd name="connsiteX2" fmla="*/ 966566 w 1171080"/>
              <a:gd name="connsiteY2" fmla="*/ 221754 h 1405305"/>
              <a:gd name="connsiteX3" fmla="*/ 1053966 w 1171080"/>
              <a:gd name="connsiteY3" fmla="*/ 264277 h 1405305"/>
              <a:gd name="connsiteX4" fmla="*/ 1163356 w 1171080"/>
              <a:gd name="connsiteY4" fmla="*/ 271546 h 1405305"/>
              <a:gd name="connsiteX5" fmla="*/ 1040173 w 1171080"/>
              <a:gd name="connsiteY5" fmla="*/ 1332926 h 1405305"/>
              <a:gd name="connsiteX6" fmla="*/ 422 w 1171080"/>
              <a:gd name="connsiteY6" fmla="*/ 1405305 h 1405305"/>
              <a:gd name="connsiteX7" fmla="*/ 0 w 1171080"/>
              <a:gd name="connsiteY7" fmla="*/ 1289788 h 1405305"/>
              <a:gd name="connsiteX0" fmla="*/ 0 w 1171080"/>
              <a:gd name="connsiteY0" fmla="*/ 1289788 h 1405305"/>
              <a:gd name="connsiteX1" fmla="*/ 1093429 w 1171080"/>
              <a:gd name="connsiteY1" fmla="*/ 0 h 1405305"/>
              <a:gd name="connsiteX2" fmla="*/ 966566 w 1171080"/>
              <a:gd name="connsiteY2" fmla="*/ 221754 h 1405305"/>
              <a:gd name="connsiteX3" fmla="*/ 1053966 w 1171080"/>
              <a:gd name="connsiteY3" fmla="*/ 264277 h 1405305"/>
              <a:gd name="connsiteX4" fmla="*/ 1163356 w 1171080"/>
              <a:gd name="connsiteY4" fmla="*/ 271546 h 1405305"/>
              <a:gd name="connsiteX5" fmla="*/ 1040173 w 1171080"/>
              <a:gd name="connsiteY5" fmla="*/ 1332926 h 1405305"/>
              <a:gd name="connsiteX6" fmla="*/ 422 w 1171080"/>
              <a:gd name="connsiteY6" fmla="*/ 1405305 h 1405305"/>
              <a:gd name="connsiteX7" fmla="*/ 0 w 1171080"/>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68225"/>
              <a:gd name="connsiteY0" fmla="*/ 1289788 h 1405305"/>
              <a:gd name="connsiteX1" fmla="*/ 1093429 w 1168225"/>
              <a:gd name="connsiteY1" fmla="*/ 0 h 1405305"/>
              <a:gd name="connsiteX2" fmla="*/ 966566 w 1168225"/>
              <a:gd name="connsiteY2" fmla="*/ 221754 h 1405305"/>
              <a:gd name="connsiteX3" fmla="*/ 1053966 w 1168225"/>
              <a:gd name="connsiteY3" fmla="*/ 264277 h 1405305"/>
              <a:gd name="connsiteX4" fmla="*/ 1165730 w 1168225"/>
              <a:gd name="connsiteY4" fmla="*/ 262061 h 1405305"/>
              <a:gd name="connsiteX5" fmla="*/ 1068517 w 1168225"/>
              <a:gd name="connsiteY5" fmla="*/ 333192 h 1405305"/>
              <a:gd name="connsiteX6" fmla="*/ 1040173 w 1168225"/>
              <a:gd name="connsiteY6" fmla="*/ 1332926 h 1405305"/>
              <a:gd name="connsiteX7" fmla="*/ 422 w 1168225"/>
              <a:gd name="connsiteY7" fmla="*/ 1405305 h 1405305"/>
              <a:gd name="connsiteX8" fmla="*/ 0 w 1168225"/>
              <a:gd name="connsiteY8" fmla="*/ 1289788 h 1405305"/>
              <a:gd name="connsiteX0" fmla="*/ 0 w 1168797"/>
              <a:gd name="connsiteY0" fmla="*/ 1289788 h 1405305"/>
              <a:gd name="connsiteX1" fmla="*/ 1093429 w 1168797"/>
              <a:gd name="connsiteY1" fmla="*/ 0 h 1405305"/>
              <a:gd name="connsiteX2" fmla="*/ 966566 w 1168797"/>
              <a:gd name="connsiteY2" fmla="*/ 221754 h 1405305"/>
              <a:gd name="connsiteX3" fmla="*/ 1053966 w 1168797"/>
              <a:gd name="connsiteY3" fmla="*/ 264277 h 1405305"/>
              <a:gd name="connsiteX4" fmla="*/ 1165730 w 1168797"/>
              <a:gd name="connsiteY4" fmla="*/ 262061 h 1405305"/>
              <a:gd name="connsiteX5" fmla="*/ 1068517 w 1168797"/>
              <a:gd name="connsiteY5" fmla="*/ 333192 h 1405305"/>
              <a:gd name="connsiteX6" fmla="*/ 1040173 w 1168797"/>
              <a:gd name="connsiteY6" fmla="*/ 1332926 h 1405305"/>
              <a:gd name="connsiteX7" fmla="*/ 422 w 1168797"/>
              <a:gd name="connsiteY7" fmla="*/ 1405305 h 1405305"/>
              <a:gd name="connsiteX8" fmla="*/ 0 w 1168797"/>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94531 h 1410048"/>
              <a:gd name="connsiteX1" fmla="*/ 981991 w 1165730"/>
              <a:gd name="connsiteY1" fmla="*/ 0 h 1410048"/>
              <a:gd name="connsiteX2" fmla="*/ 966566 w 1165730"/>
              <a:gd name="connsiteY2" fmla="*/ 226497 h 1410048"/>
              <a:gd name="connsiteX3" fmla="*/ 1053966 w 1165730"/>
              <a:gd name="connsiteY3" fmla="*/ 269020 h 1410048"/>
              <a:gd name="connsiteX4" fmla="*/ 1165730 w 1165730"/>
              <a:gd name="connsiteY4" fmla="*/ 266804 h 1410048"/>
              <a:gd name="connsiteX5" fmla="*/ 1068517 w 1165730"/>
              <a:gd name="connsiteY5" fmla="*/ 337935 h 1410048"/>
              <a:gd name="connsiteX6" fmla="*/ 1042433 w 1165730"/>
              <a:gd name="connsiteY6" fmla="*/ 449373 h 1410048"/>
              <a:gd name="connsiteX7" fmla="*/ 1040173 w 1165730"/>
              <a:gd name="connsiteY7" fmla="*/ 1337669 h 1410048"/>
              <a:gd name="connsiteX8" fmla="*/ 422 w 1165730"/>
              <a:gd name="connsiteY8" fmla="*/ 1410048 h 1410048"/>
              <a:gd name="connsiteX9" fmla="*/ 0 w 1165730"/>
              <a:gd name="connsiteY9" fmla="*/ 1294531 h 1410048"/>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781626 w 1165730"/>
              <a:gd name="connsiteY2" fmla="*/ 190932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1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730" h="1393451">
                <a:moveTo>
                  <a:pt x="0" y="1277934"/>
                </a:moveTo>
                <a:cubicBezTo>
                  <a:pt x="51503" y="1215512"/>
                  <a:pt x="1060897" y="17373"/>
                  <a:pt x="1086318" y="0"/>
                </a:cubicBezTo>
                <a:cubicBezTo>
                  <a:pt x="1055890" y="50207"/>
                  <a:pt x="982771" y="190516"/>
                  <a:pt x="973679" y="207529"/>
                </a:cubicBezTo>
                <a:cubicBezTo>
                  <a:pt x="1010717" y="227236"/>
                  <a:pt x="1031158" y="237458"/>
                  <a:pt x="1053966" y="252423"/>
                </a:cubicBezTo>
                <a:cubicBezTo>
                  <a:pt x="1097436" y="250052"/>
                  <a:pt x="1134841" y="247553"/>
                  <a:pt x="1165730" y="250207"/>
                </a:cubicBezTo>
                <a:cubicBezTo>
                  <a:pt x="1132590" y="269596"/>
                  <a:pt x="1106042" y="273268"/>
                  <a:pt x="1068517" y="321338"/>
                </a:cubicBezTo>
                <a:cubicBezTo>
                  <a:pt x="1053895" y="353347"/>
                  <a:pt x="1044785" y="372849"/>
                  <a:pt x="1042433" y="432776"/>
                </a:cubicBezTo>
                <a:cubicBezTo>
                  <a:pt x="1040079" y="502186"/>
                  <a:pt x="1032460" y="1150684"/>
                  <a:pt x="1035432" y="1330556"/>
                </a:cubicBezTo>
                <a:cubicBezTo>
                  <a:pt x="915676" y="1342037"/>
                  <a:pt x="68016" y="1389084"/>
                  <a:pt x="422" y="1393451"/>
                </a:cubicBezTo>
                <a:cubicBezTo>
                  <a:pt x="-507" y="1370773"/>
                  <a:pt x="927" y="1291150"/>
                  <a:pt x="0" y="1277934"/>
                </a:cubicBezTo>
                <a:close/>
              </a:path>
            </a:pathLst>
          </a:custGeom>
          <a:noFill/>
          <a:ln w="57150">
            <a:solidFill>
              <a:srgbClr val="D7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grpSp>
        <p:nvGrpSpPr>
          <p:cNvPr id="17" name="グループ化 16"/>
          <p:cNvGrpSpPr/>
          <p:nvPr/>
        </p:nvGrpSpPr>
        <p:grpSpPr>
          <a:xfrm>
            <a:off x="6983590" y="1546346"/>
            <a:ext cx="3938199" cy="961982"/>
            <a:chOff x="-67773" y="-672320"/>
            <a:chExt cx="3938296" cy="1035858"/>
          </a:xfrm>
        </p:grpSpPr>
        <p:cxnSp>
          <p:nvCxnSpPr>
            <p:cNvPr id="30" name="直線矢印コネクタ 29"/>
            <p:cNvCxnSpPr>
              <a:stCxn id="31" idx="2"/>
            </p:cNvCxnSpPr>
            <p:nvPr/>
          </p:nvCxnSpPr>
          <p:spPr>
            <a:xfrm flipH="1">
              <a:off x="-67773" y="330967"/>
              <a:ext cx="2097251" cy="3257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1"/>
            <p:cNvSpPr txBox="1"/>
            <p:nvPr/>
          </p:nvSpPr>
          <p:spPr>
            <a:xfrm>
              <a:off x="188431" y="-672320"/>
              <a:ext cx="3682092" cy="1003287"/>
            </a:xfrm>
            <a:prstGeom prst="roundRect">
              <a:avLst/>
            </a:prstGeom>
            <a:solidFill>
              <a:schemeClr val="bg1"/>
            </a:solidFill>
            <a:ln w="9525">
              <a:solidFill>
                <a:schemeClr val="tx1"/>
              </a:solidFill>
            </a:ln>
            <a:effectLst/>
          </p:spPr>
          <p:txBody>
            <a:bodyPr rot="0" spcFirstLastPara="0" vert="horz" wrap="none" lIns="36000" tIns="36000" rIns="36000" bIns="36000" numCol="1" spcCol="0" rtlCol="0" fromWordArt="0" anchor="t" anchorCtr="0" forceAA="0" compatLnSpc="1">
              <a:prstTxWarp prst="textNoShape">
                <a:avLst/>
              </a:prstTxWarp>
              <a:spAutoFit/>
            </a:bodyPr>
            <a:lstStyle/>
            <a:p>
              <a:pPr indent="153035" algn="just">
                <a:lnSpc>
                  <a:spcPts val="1500"/>
                </a:lnSpc>
              </a:pPr>
              <a:r>
                <a:rPr lang="ja-JP" altLang="en-US" sz="1200" b="1" dirty="0">
                  <a:latin typeface="ＭＳ ゴシック"/>
                  <a:ea typeface="ＭＳ ゴシック"/>
                  <a:cs typeface="Meiryo UI"/>
                </a:rPr>
                <a:t>○りんくう公園予定地（空港連絡道路北側）</a:t>
              </a:r>
              <a:endParaRPr lang="ja-JP" altLang="en-US" sz="1200" dirty="0">
                <a:latin typeface="ＭＳ ゴシック"/>
                <a:cs typeface="Times New Roman"/>
              </a:endParaRPr>
            </a:p>
            <a:p>
              <a:pPr indent="304800" algn="just">
                <a:lnSpc>
                  <a:spcPts val="1500"/>
                </a:lnSpc>
              </a:pPr>
              <a:r>
                <a:rPr lang="ja-JP" altLang="en-US" sz="1200" dirty="0">
                  <a:latin typeface="ＭＳ ゴシック"/>
                  <a:ea typeface="ＭＳ 明朝"/>
                  <a:cs typeface="Meiryo UI"/>
                </a:rPr>
                <a:t>・スケートリンクを核としたまちづくり　　　</a:t>
              </a:r>
              <a:endParaRPr lang="ja-JP" altLang="en-US" sz="1200" dirty="0">
                <a:latin typeface="ＭＳ ゴシック"/>
                <a:cs typeface="Times New Roman"/>
              </a:endParaRPr>
            </a:p>
            <a:p>
              <a:pPr indent="304800" algn="just">
                <a:lnSpc>
                  <a:spcPts val="1500"/>
                </a:lnSpc>
              </a:pPr>
              <a:r>
                <a:rPr lang="ja-JP" altLang="en-US" sz="1200" dirty="0">
                  <a:latin typeface="ＭＳ ゴシック"/>
                  <a:ea typeface="ＭＳ 明朝"/>
                  <a:cs typeface="Meiryo UI"/>
                </a:rPr>
                <a:t>・事業主体：泉佐野市</a:t>
              </a:r>
              <a:endParaRPr lang="en-US" altLang="ja-JP" sz="1200" dirty="0">
                <a:latin typeface="ＭＳ ゴシック"/>
                <a:ea typeface="ＭＳ 明朝"/>
                <a:cs typeface="Meiryo UI"/>
              </a:endParaRPr>
            </a:p>
            <a:p>
              <a:pPr indent="304800" algn="just">
                <a:lnSpc>
                  <a:spcPts val="1500"/>
                </a:lnSpc>
              </a:pPr>
              <a:r>
                <a:rPr lang="ja-JP" altLang="en-US" sz="1200" dirty="0">
                  <a:latin typeface="ＭＳ ゴシック"/>
                  <a:ea typeface="ＭＳ 明朝"/>
                  <a:cs typeface="Meiryo UI"/>
                </a:rPr>
                <a:t>・</a:t>
              </a:r>
              <a:r>
                <a:rPr lang="en-US" altLang="ja-JP" sz="1200" dirty="0">
                  <a:latin typeface="ＭＳ ゴシック"/>
                  <a:ea typeface="ＭＳ 明朝"/>
                  <a:cs typeface="Meiryo UI"/>
                </a:rPr>
                <a:t>2019</a:t>
              </a:r>
              <a:r>
                <a:rPr lang="ja-JP" altLang="en-US" sz="1200" dirty="0">
                  <a:latin typeface="ＭＳ ゴシック"/>
                  <a:ea typeface="ＭＳ 明朝"/>
                  <a:cs typeface="Meiryo UI"/>
                </a:rPr>
                <a:t>年度　供用開始予定</a:t>
              </a:r>
              <a:endParaRPr lang="ja-JP" altLang="en-US" sz="1200" dirty="0">
                <a:latin typeface="ＭＳ ゴシック"/>
                <a:cs typeface="Times New Roman"/>
              </a:endParaRPr>
            </a:p>
          </p:txBody>
        </p:sp>
      </p:grpSp>
      <p:grpSp>
        <p:nvGrpSpPr>
          <p:cNvPr id="20" name="グループ化 19"/>
          <p:cNvGrpSpPr/>
          <p:nvPr/>
        </p:nvGrpSpPr>
        <p:grpSpPr>
          <a:xfrm>
            <a:off x="1715001" y="1725585"/>
            <a:ext cx="3343275" cy="1266315"/>
            <a:chOff x="-563321" y="-320978"/>
            <a:chExt cx="3343326" cy="1244950"/>
          </a:xfrm>
        </p:grpSpPr>
        <p:cxnSp>
          <p:nvCxnSpPr>
            <p:cNvPr id="27" name="直線矢印コネクタ 26"/>
            <p:cNvCxnSpPr>
              <a:stCxn id="29" idx="2"/>
            </p:cNvCxnSpPr>
            <p:nvPr/>
          </p:nvCxnSpPr>
          <p:spPr>
            <a:xfrm>
              <a:off x="1108341" y="385803"/>
              <a:ext cx="1549919" cy="538169"/>
            </a:xfrm>
            <a:prstGeom prst="straightConnector1">
              <a:avLst/>
            </a:prstGeom>
            <a:noFill/>
            <a:ln w="9525" cap="flat" cmpd="sng" algn="ctr">
              <a:solidFill>
                <a:sysClr val="windowText" lastClr="000000"/>
              </a:solidFill>
              <a:prstDash val="solid"/>
              <a:tailEnd type="triangle"/>
            </a:ln>
            <a:effectLst/>
          </p:spPr>
        </p:cxnSp>
        <p:sp>
          <p:nvSpPr>
            <p:cNvPr id="29" name="AutoShape 15"/>
            <p:cNvSpPr>
              <a:spLocks/>
            </p:cNvSpPr>
            <p:nvPr/>
          </p:nvSpPr>
          <p:spPr bwMode="auto">
            <a:xfrm flipH="1">
              <a:off x="-563321" y="-320978"/>
              <a:ext cx="3343326" cy="706781"/>
            </a:xfrm>
            <a:prstGeom prst="roundRect">
              <a:avLst/>
            </a:prstGeom>
            <a:solidFill>
              <a:sysClr val="window" lastClr="FFFFFF"/>
            </a:solidFill>
            <a:ln w="9525">
              <a:solidFill>
                <a:sysClr val="windowText" lastClr="000000"/>
              </a:solidFill>
              <a:prstDash val="solid"/>
              <a:miter lim="800000"/>
              <a:headEnd/>
              <a:tailEnd type="triangle" w="med" len="med"/>
            </a:ln>
          </p:spPr>
          <p:txBody>
            <a:bodyPr rot="0" vert="horz" wrap="square" lIns="36000" tIns="36000" rIns="36000" bIns="36000" anchor="ctr" anchorCtr="0" upright="1">
              <a:spAutoFit/>
            </a:bodyPr>
            <a:lstStyle/>
            <a:p>
              <a:pPr>
                <a:lnSpc>
                  <a:spcPts val="1500"/>
                </a:lnSpc>
              </a:pPr>
              <a:r>
                <a:rPr lang="ja-JP" altLang="en-US" sz="1200" b="1" dirty="0">
                  <a:latin typeface="ＭＳ ゴシック"/>
                  <a:ea typeface="ＭＳ ゴシック"/>
                  <a:cs typeface="Meiryo UI"/>
                </a:rPr>
                <a:t>○りんくう公園予定地（空港連絡道路南側）</a:t>
              </a:r>
              <a:endParaRPr lang="ja-JP" altLang="en-US" sz="1200" dirty="0">
                <a:latin typeface="ＭＳ ゴシック"/>
                <a:cs typeface="Times New Roman"/>
              </a:endParaRPr>
            </a:p>
            <a:p>
              <a:pPr indent="152400">
                <a:lnSpc>
                  <a:spcPts val="1500"/>
                </a:lnSpc>
              </a:pPr>
              <a:r>
                <a:rPr lang="ja-JP" altLang="en-US" sz="1200" dirty="0">
                  <a:latin typeface="ＭＳ ゴシック"/>
                  <a:ea typeface="ＭＳ 明朝"/>
                  <a:cs typeface="Meiryo UI"/>
                </a:rPr>
                <a:t>・</a:t>
              </a:r>
              <a:r>
                <a:rPr lang="en-US" altLang="ja-JP" sz="1200" dirty="0">
                  <a:latin typeface="ＭＳ ゴシック"/>
                  <a:ea typeface="ＭＳ 明朝"/>
                  <a:cs typeface="Meiryo UI"/>
                </a:rPr>
                <a:t>2017</a:t>
              </a:r>
              <a:r>
                <a:rPr lang="ja-JP" altLang="en-US" sz="1200" dirty="0">
                  <a:latin typeface="ＭＳ ゴシック"/>
                  <a:ea typeface="ＭＳ 明朝"/>
                  <a:cs typeface="Meiryo UI"/>
                </a:rPr>
                <a:t>年</a:t>
              </a:r>
              <a:r>
                <a:rPr lang="en-US" sz="1200" dirty="0">
                  <a:latin typeface="ＭＳ ゴシック"/>
                  <a:ea typeface="ＭＳ 明朝"/>
                  <a:cs typeface="Meiryo UI"/>
                </a:rPr>
                <a:t>5</a:t>
              </a:r>
              <a:r>
                <a:rPr lang="ja-JP" altLang="en-US" sz="1200" dirty="0">
                  <a:latin typeface="ＭＳ ゴシック"/>
                  <a:ea typeface="ＭＳ 明朝"/>
                  <a:cs typeface="Meiryo UI"/>
                </a:rPr>
                <a:t>月　募集要項公表</a:t>
              </a:r>
              <a:endParaRPr lang="ja-JP" altLang="en-US" sz="1200" dirty="0">
                <a:latin typeface="ＭＳ ゴシック"/>
                <a:cs typeface="Times New Roman"/>
              </a:endParaRPr>
            </a:p>
            <a:p>
              <a:pPr indent="152400">
                <a:lnSpc>
                  <a:spcPts val="1500"/>
                </a:lnSpc>
              </a:pPr>
              <a:r>
                <a:rPr lang="ja-JP" altLang="en-US" sz="1200" dirty="0">
                  <a:latin typeface="ＭＳ ゴシック"/>
                  <a:ea typeface="ＭＳ 明朝"/>
                  <a:cs typeface="Meiryo UI"/>
                </a:rPr>
                <a:t>・</a:t>
              </a:r>
              <a:r>
                <a:rPr lang="en-US" altLang="ja-JP" sz="1200" dirty="0">
                  <a:latin typeface="ＭＳ ゴシック"/>
                  <a:ea typeface="ＭＳ 明朝"/>
                  <a:cs typeface="Meiryo UI"/>
                </a:rPr>
                <a:t>2017</a:t>
              </a:r>
              <a:r>
                <a:rPr lang="ja-JP" altLang="en-US" sz="1200" dirty="0">
                  <a:latin typeface="ＭＳ ゴシック"/>
                  <a:ea typeface="ＭＳ 明朝"/>
                  <a:cs typeface="Meiryo UI"/>
                </a:rPr>
                <a:t>年</a:t>
              </a:r>
              <a:r>
                <a:rPr lang="en-US" sz="1200" dirty="0">
                  <a:latin typeface="ＭＳ ゴシック"/>
                  <a:ea typeface="ＭＳ 明朝"/>
                  <a:cs typeface="Meiryo UI"/>
                </a:rPr>
                <a:t>9</a:t>
              </a:r>
              <a:r>
                <a:rPr lang="ja-JP" altLang="en-US" sz="1200" dirty="0">
                  <a:latin typeface="ＭＳ ゴシック"/>
                  <a:ea typeface="ＭＳ 明朝"/>
                  <a:cs typeface="Meiryo UI"/>
                </a:rPr>
                <a:t>月　</a:t>
              </a:r>
              <a:r>
                <a:rPr lang="zh-TW" altLang="en-US" sz="1200" dirty="0">
                  <a:latin typeface="ＭＳ ゴシック"/>
                  <a:ea typeface="ＭＳ 明朝"/>
                  <a:cs typeface="Meiryo UI"/>
                </a:rPr>
                <a:t>最優秀提案者</a:t>
              </a:r>
              <a:r>
                <a:rPr lang="ja-JP" altLang="en-US" sz="1200" dirty="0">
                  <a:latin typeface="ＭＳ ゴシック"/>
                  <a:ea typeface="ＭＳ 明朝"/>
                  <a:cs typeface="Meiryo UI"/>
                </a:rPr>
                <a:t>決定</a:t>
              </a:r>
              <a:endParaRPr lang="ja-JP" altLang="en-US" sz="1200" dirty="0">
                <a:latin typeface="ＭＳ ゴシック"/>
                <a:cs typeface="Times New Roman"/>
              </a:endParaRPr>
            </a:p>
          </p:txBody>
        </p:sp>
      </p:grpSp>
      <p:pic>
        <p:nvPicPr>
          <p:cNvPr id="19"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814" y="2508329"/>
            <a:ext cx="1903569" cy="44699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566760" y="5237915"/>
            <a:ext cx="4313340" cy="769441"/>
          </a:xfrm>
          <a:prstGeom prst="rect">
            <a:avLst/>
          </a:prstGeom>
          <a:noFill/>
        </p:spPr>
        <p:txBody>
          <a:bodyPr wrap="square" rtlCol="0">
            <a:spAutoFit/>
          </a:bodyPr>
          <a:lstStyle/>
          <a:p>
            <a:r>
              <a:rPr lang="ja-JP" altLang="en-US" sz="1600" dirty="0"/>
              <a:t>■りんくうタウン駅の利用状況</a:t>
            </a:r>
            <a:endParaRPr lang="en-US" altLang="ja-JP" sz="1600" dirty="0"/>
          </a:p>
          <a:p>
            <a:r>
              <a:rPr lang="ja-JP" altLang="en-US" sz="1400" dirty="0"/>
              <a:t>　りんくうタウン駅（南海電気鉄道、</a:t>
            </a:r>
            <a:r>
              <a:rPr lang="en-US" altLang="ja-JP" sz="1400" dirty="0"/>
              <a:t>JR</a:t>
            </a:r>
            <a:r>
              <a:rPr lang="ja-JP" altLang="en-US" sz="1400" dirty="0"/>
              <a:t>西日本）の</a:t>
            </a:r>
            <a:endParaRPr lang="en-US" altLang="ja-JP" sz="1400" dirty="0"/>
          </a:p>
          <a:p>
            <a:r>
              <a:rPr lang="ja-JP" altLang="en-US" sz="1400" dirty="0"/>
              <a:t>　乗車人員は順調に増加</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a:t>
            </a:r>
            <a:endParaRPr lang="ja-JP" altLang="en-US" sz="1400" dirty="0"/>
          </a:p>
        </p:txBody>
      </p:sp>
      <p:graphicFrame>
        <p:nvGraphicFramePr>
          <p:cNvPr id="18" name="グラフ 17"/>
          <p:cNvGraphicFramePr/>
          <p:nvPr>
            <p:extLst/>
          </p:nvPr>
        </p:nvGraphicFramePr>
        <p:xfrm>
          <a:off x="5410200" y="5144150"/>
          <a:ext cx="5981699" cy="1571566"/>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p:cNvSpPr txBox="1"/>
          <p:nvPr/>
        </p:nvSpPr>
        <p:spPr>
          <a:xfrm>
            <a:off x="1504812" y="737824"/>
            <a:ext cx="8553588" cy="984885"/>
          </a:xfrm>
          <a:prstGeom prst="rect">
            <a:avLst/>
          </a:prstGeom>
          <a:noFill/>
        </p:spPr>
        <p:txBody>
          <a:bodyPr wrap="square" rtlCol="0">
            <a:spAutoFit/>
          </a:bodyPr>
          <a:lstStyle/>
          <a:p>
            <a:r>
              <a:rPr lang="ja-JP" altLang="en-US" sz="1600" dirty="0"/>
              <a:t>■公園予定地の暫定利用</a:t>
            </a:r>
            <a:endParaRPr lang="en-US" altLang="ja-JP" sz="1600" dirty="0"/>
          </a:p>
          <a:p>
            <a:r>
              <a:rPr lang="ja-JP" altLang="en-US" sz="1400" dirty="0"/>
              <a:t>　</a:t>
            </a:r>
            <a:r>
              <a:rPr lang="ja-JP" altLang="en-US" sz="1400" dirty="0">
                <a:latin typeface="ＭＳ Ｐ明朝" panose="02020600040205080304" pitchFamily="18" charset="-128"/>
                <a:ea typeface="ＭＳ Ｐ明朝" panose="02020600040205080304" pitchFamily="18" charset="-128"/>
              </a:rPr>
              <a:t>空港連絡道路北側では、泉佐野市がスケートリンクを核としたまちづくり計画を推進。</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空港連絡道路南側では、民間事業者による集客施設や公園整備が決定。</a:t>
            </a:r>
            <a:endParaRPr lang="en-US" altLang="ja-JP" sz="1400" dirty="0">
              <a:latin typeface="ＭＳ Ｐ明朝" panose="02020600040205080304" pitchFamily="18" charset="-128"/>
              <a:ea typeface="ＭＳ Ｐ明朝" panose="02020600040205080304" pitchFamily="18" charset="-128"/>
            </a:endParaRPr>
          </a:p>
          <a:p>
            <a:endParaRPr lang="ja-JP" altLang="en-US" sz="1400" dirty="0"/>
          </a:p>
        </p:txBody>
      </p:sp>
      <p:sp>
        <p:nvSpPr>
          <p:cNvPr id="3" name="テキスト ボックス 2"/>
          <p:cNvSpPr txBox="1"/>
          <p:nvPr/>
        </p:nvSpPr>
        <p:spPr>
          <a:xfrm>
            <a:off x="9948862" y="6354375"/>
            <a:ext cx="1743075" cy="276999"/>
          </a:xfrm>
          <a:prstGeom prst="rect">
            <a:avLst/>
          </a:prstGeom>
          <a:noFill/>
        </p:spPr>
        <p:txBody>
          <a:bodyPr wrap="square" rtlCol="0">
            <a:spAutoFit/>
          </a:bodyPr>
          <a:lstStyle/>
          <a:p>
            <a:r>
              <a:rPr kumimoji="1" lang="ja-JP" altLang="en-US" sz="1200" dirty="0" smtClean="0"/>
              <a:t>出典：大阪府統計年鑑</a:t>
            </a:r>
            <a:endParaRPr kumimoji="1" lang="ja-JP" altLang="en-US" sz="1200" dirty="0"/>
          </a:p>
        </p:txBody>
      </p:sp>
    </p:spTree>
    <p:extLst>
      <p:ext uri="{BB962C8B-B14F-4D97-AF65-F5344CB8AC3E}">
        <p14:creationId xmlns:p14="http://schemas.microsoft.com/office/powerpoint/2010/main" val="4081100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415482" y="116632"/>
            <a:ext cx="954107" cy="400110"/>
          </a:xfrm>
          <a:prstGeom prst="rect">
            <a:avLst/>
          </a:prstGeom>
          <a:noFill/>
        </p:spPr>
        <p:txBody>
          <a:bodyPr wrap="none" rtlCol="0">
            <a:spAutoFit/>
          </a:bodyPr>
          <a:lstStyle/>
          <a:p>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（参考）</a:t>
            </a: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74</a:t>
            </a:fld>
            <a:endParaRPr kumimoji="1" lang="ja-JP" altLang="en-US" dirty="0"/>
          </a:p>
        </p:txBody>
      </p:sp>
      <p:graphicFrame>
        <p:nvGraphicFramePr>
          <p:cNvPr id="8" name="グラフ 7"/>
          <p:cNvGraphicFramePr>
            <a:graphicFrameLocks noChangeAspect="1"/>
          </p:cNvGraphicFramePr>
          <p:nvPr>
            <p:extLst/>
          </p:nvPr>
        </p:nvGraphicFramePr>
        <p:xfrm>
          <a:off x="1605733" y="421015"/>
          <a:ext cx="4576000" cy="31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noChangeAspect="1"/>
          </p:cNvGraphicFramePr>
          <p:nvPr>
            <p:extLst/>
          </p:nvPr>
        </p:nvGraphicFramePr>
        <p:xfrm>
          <a:off x="1573461" y="3573706"/>
          <a:ext cx="4576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noChangeAspect="1"/>
          </p:cNvGraphicFramePr>
          <p:nvPr>
            <p:extLst/>
          </p:nvPr>
        </p:nvGraphicFramePr>
        <p:xfrm>
          <a:off x="6079973" y="363954"/>
          <a:ext cx="4576000" cy="316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p:cNvSpPr>
            <a:spLocks noChangeAspect="1"/>
          </p:cNvSpPr>
          <p:nvPr/>
        </p:nvSpPr>
        <p:spPr>
          <a:xfrm>
            <a:off x="2099132" y="855269"/>
            <a:ext cx="1764000" cy="86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u="sng" dirty="0">
                <a:solidFill>
                  <a:schemeClr val="tx1"/>
                </a:solidFill>
                <a:latin typeface="+mn-ea"/>
              </a:rPr>
              <a:t>推移：</a:t>
            </a:r>
            <a:r>
              <a:rPr lang="en-US" altLang="ja-JP" sz="1000" u="sng" dirty="0">
                <a:solidFill>
                  <a:schemeClr val="tx1"/>
                </a:solidFill>
                <a:latin typeface="+mn-ea"/>
              </a:rPr>
              <a:t>2009 </a:t>
            </a:r>
            <a:r>
              <a:rPr lang="ja-JP" altLang="en-US" sz="1000" u="sng" dirty="0">
                <a:solidFill>
                  <a:schemeClr val="tx1"/>
                </a:solidFill>
                <a:latin typeface="+mn-ea"/>
              </a:rPr>
              <a:t>⇒ </a:t>
            </a:r>
            <a:r>
              <a:rPr lang="en-US" altLang="ja-JP" sz="1000" u="sng" dirty="0">
                <a:solidFill>
                  <a:schemeClr val="tx1"/>
                </a:solidFill>
                <a:latin typeface="+mn-ea"/>
              </a:rPr>
              <a:t>2017</a:t>
            </a:r>
          </a:p>
          <a:p>
            <a:r>
              <a:rPr lang="ja-JP" altLang="en-US" sz="1000" dirty="0">
                <a:solidFill>
                  <a:schemeClr val="tx2"/>
                </a:solidFill>
                <a:latin typeface="+mn-ea"/>
              </a:rPr>
              <a:t>　</a:t>
            </a:r>
            <a:r>
              <a:rPr lang="ja-JP" altLang="en-US" sz="1000" dirty="0">
                <a:solidFill>
                  <a:schemeClr val="tx1"/>
                </a:solidFill>
                <a:latin typeface="+mn-ea"/>
              </a:rPr>
              <a:t>関空　</a:t>
            </a:r>
            <a:r>
              <a:rPr lang="en-US" altLang="ja-JP" sz="1000" dirty="0">
                <a:solidFill>
                  <a:schemeClr val="tx1"/>
                </a:solidFill>
                <a:latin typeface="+mn-ea"/>
              </a:rPr>
              <a:t>17</a:t>
            </a:r>
            <a:r>
              <a:rPr lang="ja-JP" altLang="en-US" sz="1000" dirty="0">
                <a:solidFill>
                  <a:schemeClr val="tx1"/>
                </a:solidFill>
                <a:latin typeface="+mn-ea"/>
              </a:rPr>
              <a:t>便 ⇒ </a:t>
            </a:r>
            <a:r>
              <a:rPr lang="en-US" altLang="ja-JP" sz="1000" dirty="0" smtClean="0">
                <a:solidFill>
                  <a:schemeClr val="tx1"/>
                </a:solidFill>
                <a:latin typeface="+mn-ea"/>
              </a:rPr>
              <a:t>431</a:t>
            </a:r>
            <a:r>
              <a:rPr lang="ja-JP" altLang="en-US" sz="1000" dirty="0" smtClean="0">
                <a:solidFill>
                  <a:schemeClr val="tx1"/>
                </a:solidFill>
                <a:latin typeface="+mn-ea"/>
              </a:rPr>
              <a:t>便</a:t>
            </a:r>
            <a:endParaRPr lang="en-US" altLang="ja-JP" sz="1000" dirty="0">
              <a:solidFill>
                <a:schemeClr val="tx1"/>
              </a:solidFill>
              <a:latin typeface="+mn-ea"/>
            </a:endParaRPr>
          </a:p>
          <a:p>
            <a:r>
              <a:rPr lang="en-US" altLang="ja-JP" sz="1000" dirty="0">
                <a:solidFill>
                  <a:schemeClr val="tx1"/>
                </a:solidFill>
                <a:latin typeface="+mn-ea"/>
              </a:rPr>
              <a:t>            3</a:t>
            </a:r>
            <a:r>
              <a:rPr lang="ja-JP" altLang="en-US" sz="1000" dirty="0">
                <a:solidFill>
                  <a:schemeClr val="tx1"/>
                </a:solidFill>
                <a:latin typeface="+mn-ea"/>
              </a:rPr>
              <a:t>％ ⇒ </a:t>
            </a:r>
            <a:r>
              <a:rPr lang="en-US" altLang="ja-JP" sz="1000" dirty="0" smtClean="0">
                <a:solidFill>
                  <a:schemeClr val="tx1"/>
                </a:solidFill>
                <a:latin typeface="+mn-ea"/>
              </a:rPr>
              <a:t>37</a:t>
            </a:r>
            <a:r>
              <a:rPr lang="ja-JP" altLang="en-US" sz="1000" dirty="0" smtClean="0">
                <a:solidFill>
                  <a:schemeClr val="tx1"/>
                </a:solidFill>
                <a:latin typeface="+mn-ea"/>
              </a:rPr>
              <a:t>％</a:t>
            </a:r>
            <a:endParaRPr lang="en-US" altLang="ja-JP" sz="1000" dirty="0">
              <a:solidFill>
                <a:schemeClr val="tx1"/>
              </a:solidFill>
              <a:latin typeface="+mn-ea"/>
            </a:endParaRPr>
          </a:p>
          <a:p>
            <a:r>
              <a:rPr lang="ja-JP" altLang="en-US" sz="1000" dirty="0">
                <a:solidFill>
                  <a:schemeClr val="tx1"/>
                </a:solidFill>
                <a:latin typeface="+mn-ea"/>
              </a:rPr>
              <a:t>　成田＋羽田　</a:t>
            </a:r>
            <a:r>
              <a:rPr lang="en-US" altLang="ja-JP" sz="1000" dirty="0">
                <a:solidFill>
                  <a:schemeClr val="tx1"/>
                </a:solidFill>
                <a:latin typeface="+mn-ea"/>
              </a:rPr>
              <a:t>14</a:t>
            </a:r>
            <a:r>
              <a:rPr lang="ja-JP" altLang="en-US" sz="1000" dirty="0">
                <a:solidFill>
                  <a:schemeClr val="tx1"/>
                </a:solidFill>
                <a:latin typeface="+mn-ea"/>
              </a:rPr>
              <a:t>便 ⇒ </a:t>
            </a:r>
            <a:r>
              <a:rPr lang="en-US" altLang="ja-JP" sz="1000" dirty="0" smtClean="0">
                <a:solidFill>
                  <a:schemeClr val="tx1"/>
                </a:solidFill>
                <a:latin typeface="+mn-ea"/>
              </a:rPr>
              <a:t>333</a:t>
            </a:r>
            <a:r>
              <a:rPr lang="ja-JP" altLang="en-US" sz="1000" dirty="0" smtClean="0">
                <a:solidFill>
                  <a:schemeClr val="tx1"/>
                </a:solidFill>
                <a:latin typeface="+mn-ea"/>
              </a:rPr>
              <a:t>便</a:t>
            </a:r>
            <a:endParaRPr lang="en-US" altLang="ja-JP" sz="1000" dirty="0">
              <a:solidFill>
                <a:schemeClr val="tx1"/>
              </a:solidFill>
              <a:latin typeface="+mn-ea"/>
            </a:endParaRPr>
          </a:p>
          <a:p>
            <a:r>
              <a:rPr lang="ja-JP" altLang="en-US" sz="1000" dirty="0">
                <a:solidFill>
                  <a:schemeClr val="tx1"/>
                </a:solidFill>
                <a:latin typeface="+mn-ea"/>
              </a:rPr>
              <a:t>　　　　　　　　　　１％ ⇒ </a:t>
            </a:r>
            <a:r>
              <a:rPr lang="en-US" altLang="ja-JP" sz="1000" dirty="0" smtClean="0">
                <a:solidFill>
                  <a:schemeClr val="tx1"/>
                </a:solidFill>
                <a:latin typeface="+mn-ea"/>
              </a:rPr>
              <a:t>14</a:t>
            </a:r>
            <a:r>
              <a:rPr lang="ja-JP" altLang="en-US" sz="1000" dirty="0" smtClean="0">
                <a:solidFill>
                  <a:schemeClr val="tx1"/>
                </a:solidFill>
                <a:latin typeface="+mn-ea"/>
              </a:rPr>
              <a:t>％</a:t>
            </a:r>
            <a:endParaRPr lang="en-US" altLang="ja-JP" sz="1000" dirty="0">
              <a:solidFill>
                <a:schemeClr val="tx1"/>
              </a:solidFill>
              <a:latin typeface="+mn-ea"/>
            </a:endParaRPr>
          </a:p>
        </p:txBody>
      </p:sp>
      <p:sp>
        <p:nvSpPr>
          <p:cNvPr id="13" name="正方形/長方形 12"/>
          <p:cNvSpPr/>
          <p:nvPr/>
        </p:nvSpPr>
        <p:spPr>
          <a:xfrm>
            <a:off x="6621608" y="810020"/>
            <a:ext cx="1676400" cy="704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u="sng" dirty="0">
                <a:solidFill>
                  <a:schemeClr val="tx1"/>
                </a:solidFill>
                <a:latin typeface="+mn-ea"/>
              </a:rPr>
              <a:t>推移：</a:t>
            </a:r>
            <a:r>
              <a:rPr lang="en-US" altLang="ja-JP" sz="1000" u="sng" dirty="0">
                <a:solidFill>
                  <a:schemeClr val="tx1"/>
                </a:solidFill>
                <a:latin typeface="+mn-ea"/>
              </a:rPr>
              <a:t>2009 </a:t>
            </a:r>
            <a:r>
              <a:rPr lang="ja-JP" altLang="en-US" sz="1000" u="sng" dirty="0">
                <a:solidFill>
                  <a:schemeClr val="tx1"/>
                </a:solidFill>
                <a:latin typeface="+mn-ea"/>
              </a:rPr>
              <a:t>⇒ </a:t>
            </a:r>
            <a:r>
              <a:rPr lang="en-US" altLang="ja-JP" sz="1000" u="sng" dirty="0">
                <a:solidFill>
                  <a:schemeClr val="tx1"/>
                </a:solidFill>
                <a:latin typeface="+mn-ea"/>
              </a:rPr>
              <a:t>2017</a:t>
            </a:r>
          </a:p>
          <a:p>
            <a:r>
              <a:rPr lang="ja-JP" altLang="en-US" sz="1000" dirty="0">
                <a:solidFill>
                  <a:schemeClr val="tx1"/>
                </a:solidFill>
                <a:latin typeface="+mn-ea"/>
              </a:rPr>
              <a:t>　関空　　　　　 </a:t>
            </a:r>
            <a:r>
              <a:rPr lang="en-US" altLang="ja-JP" sz="1000" dirty="0" smtClean="0">
                <a:solidFill>
                  <a:schemeClr val="tx1"/>
                </a:solidFill>
                <a:latin typeface="+mn-ea"/>
              </a:rPr>
              <a:t>581</a:t>
            </a:r>
            <a:r>
              <a:rPr lang="ja-JP" altLang="en-US" sz="1000" dirty="0" smtClean="0">
                <a:solidFill>
                  <a:schemeClr val="tx1"/>
                </a:solidFill>
                <a:latin typeface="+mn-ea"/>
              </a:rPr>
              <a:t>万人増</a:t>
            </a:r>
            <a:endParaRPr lang="en-US" altLang="ja-JP" sz="1000" dirty="0">
              <a:solidFill>
                <a:schemeClr val="tx1"/>
              </a:solidFill>
              <a:latin typeface="+mn-ea"/>
            </a:endParaRPr>
          </a:p>
          <a:p>
            <a:r>
              <a:rPr lang="ja-JP" altLang="en-US" sz="1000" dirty="0">
                <a:solidFill>
                  <a:schemeClr val="tx1"/>
                </a:solidFill>
                <a:latin typeface="+mn-ea"/>
              </a:rPr>
              <a:t>　成田　　　　 　</a:t>
            </a:r>
            <a:r>
              <a:rPr lang="en-US" altLang="ja-JP" sz="1000" dirty="0" smtClean="0">
                <a:solidFill>
                  <a:schemeClr val="tx1"/>
                </a:solidFill>
                <a:latin typeface="+mn-ea"/>
              </a:rPr>
              <a:t>385</a:t>
            </a:r>
            <a:r>
              <a:rPr lang="ja-JP" altLang="en-US" sz="1000" dirty="0">
                <a:solidFill>
                  <a:schemeClr val="tx1"/>
                </a:solidFill>
                <a:latin typeface="+mn-ea"/>
              </a:rPr>
              <a:t>万人</a:t>
            </a:r>
            <a:r>
              <a:rPr lang="ja-JP" altLang="en-US" sz="1000" dirty="0" smtClean="0">
                <a:solidFill>
                  <a:schemeClr val="tx1"/>
                </a:solidFill>
                <a:latin typeface="+mn-ea"/>
              </a:rPr>
              <a:t>増</a:t>
            </a:r>
            <a:endParaRPr lang="en-US" altLang="ja-JP" sz="1000" dirty="0">
              <a:solidFill>
                <a:schemeClr val="tx1"/>
              </a:solidFill>
              <a:latin typeface="+mn-ea"/>
            </a:endParaRPr>
          </a:p>
          <a:p>
            <a:r>
              <a:rPr lang="en-US" altLang="ja-JP" sz="1000" dirty="0">
                <a:solidFill>
                  <a:schemeClr val="tx1"/>
                </a:solidFill>
                <a:latin typeface="+mn-ea"/>
              </a:rPr>
              <a:t>  </a:t>
            </a:r>
            <a:r>
              <a:rPr lang="ja-JP" altLang="en-US" sz="1000" dirty="0">
                <a:solidFill>
                  <a:schemeClr val="tx1"/>
                </a:solidFill>
                <a:latin typeface="+mn-ea"/>
              </a:rPr>
              <a:t>羽田　　　　　 </a:t>
            </a:r>
            <a:r>
              <a:rPr lang="en-US" altLang="ja-JP" sz="1000" dirty="0" smtClean="0">
                <a:solidFill>
                  <a:schemeClr val="tx1"/>
                </a:solidFill>
                <a:latin typeface="+mn-ea"/>
              </a:rPr>
              <a:t>323</a:t>
            </a:r>
            <a:r>
              <a:rPr lang="ja-JP" altLang="en-US" sz="1000" dirty="0">
                <a:solidFill>
                  <a:schemeClr val="tx1"/>
                </a:solidFill>
                <a:latin typeface="+mn-ea"/>
              </a:rPr>
              <a:t>万人</a:t>
            </a:r>
            <a:r>
              <a:rPr lang="ja-JP" altLang="en-US" sz="1000" dirty="0" smtClean="0">
                <a:solidFill>
                  <a:schemeClr val="tx1"/>
                </a:solidFill>
                <a:latin typeface="+mn-ea"/>
              </a:rPr>
              <a:t>増</a:t>
            </a:r>
            <a:endParaRPr lang="en-US" altLang="ja-JP" sz="1000" dirty="0">
              <a:solidFill>
                <a:schemeClr val="tx1"/>
              </a:solidFill>
              <a:latin typeface="+mn-ea"/>
            </a:endParaRPr>
          </a:p>
        </p:txBody>
      </p:sp>
      <p:sp>
        <p:nvSpPr>
          <p:cNvPr id="14" name="正方形/長方形 13"/>
          <p:cNvSpPr/>
          <p:nvPr/>
        </p:nvSpPr>
        <p:spPr>
          <a:xfrm>
            <a:off x="1979059" y="3897264"/>
            <a:ext cx="14763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u="sng" dirty="0">
                <a:solidFill>
                  <a:schemeClr val="tx1"/>
                </a:solidFill>
                <a:latin typeface="+mn-ea"/>
              </a:rPr>
              <a:t>推移：</a:t>
            </a:r>
            <a:r>
              <a:rPr lang="en-US" altLang="ja-JP" sz="1000" u="sng" dirty="0">
                <a:solidFill>
                  <a:schemeClr val="tx1"/>
                </a:solidFill>
                <a:latin typeface="+mn-ea"/>
              </a:rPr>
              <a:t>2009 </a:t>
            </a:r>
            <a:r>
              <a:rPr lang="ja-JP" altLang="en-US" sz="1000" u="sng" dirty="0">
                <a:solidFill>
                  <a:schemeClr val="tx1"/>
                </a:solidFill>
                <a:latin typeface="+mn-ea"/>
              </a:rPr>
              <a:t>⇒ </a:t>
            </a:r>
            <a:r>
              <a:rPr lang="en-US" altLang="ja-JP" sz="1000" u="sng" dirty="0">
                <a:solidFill>
                  <a:schemeClr val="tx1"/>
                </a:solidFill>
                <a:latin typeface="+mn-ea"/>
              </a:rPr>
              <a:t>2017</a:t>
            </a:r>
          </a:p>
          <a:p>
            <a:r>
              <a:rPr lang="ja-JP" altLang="en-US" sz="1000" dirty="0">
                <a:solidFill>
                  <a:schemeClr val="tx1"/>
                </a:solidFill>
                <a:latin typeface="+mn-ea"/>
              </a:rPr>
              <a:t>　関空　　＋</a:t>
            </a:r>
            <a:r>
              <a:rPr lang="en-US" altLang="ja-JP" sz="1000" dirty="0" smtClean="0">
                <a:solidFill>
                  <a:schemeClr val="tx1"/>
                </a:solidFill>
                <a:latin typeface="+mn-ea"/>
              </a:rPr>
              <a:t>13</a:t>
            </a:r>
            <a:r>
              <a:rPr lang="ja-JP" altLang="en-US" sz="1000" dirty="0" smtClean="0">
                <a:solidFill>
                  <a:schemeClr val="tx1"/>
                </a:solidFill>
                <a:latin typeface="+mn-ea"/>
              </a:rPr>
              <a:t>都市</a:t>
            </a:r>
            <a:endParaRPr lang="en-US" altLang="ja-JP" sz="1000" dirty="0">
              <a:solidFill>
                <a:schemeClr val="tx1"/>
              </a:solidFill>
              <a:latin typeface="+mn-ea"/>
            </a:endParaRPr>
          </a:p>
          <a:p>
            <a:r>
              <a:rPr lang="ja-JP" altLang="en-US" sz="1000" dirty="0">
                <a:solidFill>
                  <a:schemeClr val="tx1"/>
                </a:solidFill>
                <a:latin typeface="+mn-ea"/>
              </a:rPr>
              <a:t>　成田　　＋</a:t>
            </a:r>
            <a:r>
              <a:rPr lang="en-US" altLang="ja-JP" sz="1000" dirty="0" smtClean="0">
                <a:solidFill>
                  <a:schemeClr val="tx1"/>
                </a:solidFill>
                <a:latin typeface="+mn-ea"/>
              </a:rPr>
              <a:t>12</a:t>
            </a:r>
            <a:r>
              <a:rPr lang="ja-JP" altLang="en-US" sz="1000" dirty="0" smtClean="0">
                <a:solidFill>
                  <a:schemeClr val="tx1"/>
                </a:solidFill>
                <a:latin typeface="+mn-ea"/>
              </a:rPr>
              <a:t>都市</a:t>
            </a:r>
            <a:endParaRPr lang="en-US" altLang="ja-JP" sz="1000" dirty="0">
              <a:solidFill>
                <a:schemeClr val="tx1"/>
              </a:solidFill>
              <a:latin typeface="+mn-ea"/>
            </a:endParaRPr>
          </a:p>
          <a:p>
            <a:r>
              <a:rPr lang="ja-JP" altLang="en-US" sz="1000" dirty="0">
                <a:solidFill>
                  <a:schemeClr val="tx1"/>
                </a:solidFill>
                <a:latin typeface="+mn-ea"/>
              </a:rPr>
              <a:t>　羽田　　</a:t>
            </a:r>
            <a:r>
              <a:rPr lang="ja-JP" altLang="en-US" sz="1000" dirty="0" smtClean="0">
                <a:solidFill>
                  <a:schemeClr val="tx1"/>
                </a:solidFill>
                <a:latin typeface="+mn-ea"/>
              </a:rPr>
              <a:t>＋</a:t>
            </a:r>
            <a:r>
              <a:rPr lang="en-US" altLang="ja-JP" sz="1000" dirty="0" smtClean="0">
                <a:solidFill>
                  <a:schemeClr val="tx1"/>
                </a:solidFill>
                <a:latin typeface="+mn-ea"/>
              </a:rPr>
              <a:t>30</a:t>
            </a:r>
            <a:r>
              <a:rPr lang="ja-JP" altLang="en-US" sz="1000" dirty="0" smtClean="0">
                <a:solidFill>
                  <a:schemeClr val="tx1"/>
                </a:solidFill>
                <a:latin typeface="+mn-ea"/>
              </a:rPr>
              <a:t>都市</a:t>
            </a:r>
            <a:endParaRPr lang="en-US" altLang="ja-JP" sz="1000" dirty="0">
              <a:solidFill>
                <a:schemeClr val="tx1"/>
              </a:solidFill>
              <a:latin typeface="+mn-ea"/>
            </a:endParaRPr>
          </a:p>
        </p:txBody>
      </p:sp>
      <p:graphicFrame>
        <p:nvGraphicFramePr>
          <p:cNvPr id="15" name="グラフ 14"/>
          <p:cNvGraphicFramePr>
            <a:graphicFrameLocks noChangeAspect="1"/>
          </p:cNvGraphicFramePr>
          <p:nvPr>
            <p:extLst/>
          </p:nvPr>
        </p:nvGraphicFramePr>
        <p:xfrm>
          <a:off x="6124495" y="3573706"/>
          <a:ext cx="4576000" cy="3168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正方形/長方形 16"/>
          <p:cNvSpPr/>
          <p:nvPr/>
        </p:nvSpPr>
        <p:spPr>
          <a:xfrm>
            <a:off x="6752374" y="3838056"/>
            <a:ext cx="2508187" cy="552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u="sng" dirty="0">
                <a:solidFill>
                  <a:schemeClr val="tx1"/>
                </a:solidFill>
                <a:latin typeface="+mn-ea"/>
              </a:rPr>
              <a:t>推移：</a:t>
            </a:r>
            <a:r>
              <a:rPr lang="en-US" altLang="ja-JP" sz="1000" u="sng" dirty="0">
                <a:solidFill>
                  <a:schemeClr val="tx1"/>
                </a:solidFill>
                <a:latin typeface="+mn-ea"/>
              </a:rPr>
              <a:t>2009 </a:t>
            </a:r>
            <a:r>
              <a:rPr lang="ja-JP" altLang="en-US" sz="1000" u="sng" dirty="0">
                <a:solidFill>
                  <a:schemeClr val="tx1"/>
                </a:solidFill>
                <a:latin typeface="+mn-ea"/>
              </a:rPr>
              <a:t>⇒ </a:t>
            </a:r>
            <a:r>
              <a:rPr lang="en-US" altLang="ja-JP" sz="1000" u="sng" dirty="0">
                <a:solidFill>
                  <a:schemeClr val="tx1"/>
                </a:solidFill>
                <a:latin typeface="+mn-ea"/>
              </a:rPr>
              <a:t>2017</a:t>
            </a:r>
          </a:p>
          <a:p>
            <a:r>
              <a:rPr lang="ja-JP" altLang="en-US" sz="1000" dirty="0">
                <a:solidFill>
                  <a:schemeClr val="tx1"/>
                </a:solidFill>
                <a:latin typeface="+mn-ea"/>
              </a:rPr>
              <a:t>　関空　</a:t>
            </a:r>
            <a:r>
              <a:rPr lang="en-US" altLang="ja-JP" sz="1000" dirty="0">
                <a:solidFill>
                  <a:schemeClr val="tx1"/>
                </a:solidFill>
                <a:latin typeface="+mn-ea"/>
              </a:rPr>
              <a:t>599</a:t>
            </a:r>
            <a:r>
              <a:rPr lang="ja-JP" altLang="en-US" sz="1000" dirty="0">
                <a:solidFill>
                  <a:schemeClr val="tx1"/>
                </a:solidFill>
                <a:latin typeface="+mn-ea"/>
              </a:rPr>
              <a:t>便⇒</a:t>
            </a:r>
            <a:r>
              <a:rPr lang="en-US" altLang="ja-JP" sz="1000" dirty="0">
                <a:solidFill>
                  <a:schemeClr val="tx1"/>
                </a:solidFill>
                <a:latin typeface="+mn-ea"/>
              </a:rPr>
              <a:t>1169</a:t>
            </a:r>
            <a:r>
              <a:rPr lang="ja-JP" altLang="en-US" sz="1000" dirty="0">
                <a:solidFill>
                  <a:schemeClr val="tx1"/>
                </a:solidFill>
                <a:latin typeface="+mn-ea"/>
              </a:rPr>
              <a:t>便 　　</a:t>
            </a:r>
            <a:r>
              <a:rPr lang="en-US" altLang="ja-JP" sz="1000" dirty="0">
                <a:solidFill>
                  <a:schemeClr val="tx1"/>
                </a:solidFill>
                <a:latin typeface="+mn-ea"/>
              </a:rPr>
              <a:t>95</a:t>
            </a:r>
            <a:r>
              <a:rPr lang="ja-JP" altLang="en-US" sz="1000" dirty="0">
                <a:solidFill>
                  <a:schemeClr val="tx1"/>
                </a:solidFill>
                <a:latin typeface="+mn-ea"/>
              </a:rPr>
              <a:t>％増</a:t>
            </a:r>
            <a:endParaRPr lang="en-US" altLang="ja-JP" sz="1000" dirty="0">
              <a:solidFill>
                <a:schemeClr val="tx1"/>
              </a:solidFill>
            </a:endParaRPr>
          </a:p>
          <a:p>
            <a:r>
              <a:rPr lang="ja-JP" altLang="en-US" sz="1000" dirty="0">
                <a:solidFill>
                  <a:schemeClr val="tx1"/>
                </a:solidFill>
              </a:rPr>
              <a:t>　成田＋羽田</a:t>
            </a:r>
            <a:r>
              <a:rPr lang="en-US" altLang="ja-JP" sz="1000" dirty="0">
                <a:solidFill>
                  <a:schemeClr val="tx1"/>
                </a:solidFill>
              </a:rPr>
              <a:t>1447</a:t>
            </a:r>
            <a:r>
              <a:rPr lang="ja-JP" altLang="en-US" sz="1000" dirty="0">
                <a:solidFill>
                  <a:schemeClr val="tx1"/>
                </a:solidFill>
              </a:rPr>
              <a:t>便⇒</a:t>
            </a:r>
            <a:r>
              <a:rPr lang="en-US" altLang="ja-JP" sz="1000" dirty="0">
                <a:solidFill>
                  <a:schemeClr val="tx1"/>
                </a:solidFill>
              </a:rPr>
              <a:t>2368</a:t>
            </a:r>
            <a:r>
              <a:rPr lang="ja-JP" altLang="en-US" sz="1000" dirty="0">
                <a:solidFill>
                  <a:schemeClr val="tx1"/>
                </a:solidFill>
              </a:rPr>
              <a:t>便　</a:t>
            </a:r>
            <a:r>
              <a:rPr lang="en-US" altLang="ja-JP" sz="1000" dirty="0">
                <a:solidFill>
                  <a:schemeClr val="tx1"/>
                </a:solidFill>
                <a:latin typeface="+mn-ea"/>
              </a:rPr>
              <a:t>64</a:t>
            </a:r>
            <a:r>
              <a:rPr lang="ja-JP" altLang="en-US" sz="1000" dirty="0">
                <a:solidFill>
                  <a:schemeClr val="tx1"/>
                </a:solidFill>
              </a:rPr>
              <a:t>％増　　</a:t>
            </a:r>
            <a:endParaRPr lang="en-US" altLang="ja-JP" sz="1000" dirty="0">
              <a:solidFill>
                <a:schemeClr val="tx1"/>
              </a:solidFill>
              <a:latin typeface="+mn-ea"/>
            </a:endParaRPr>
          </a:p>
        </p:txBody>
      </p:sp>
      <p:sp>
        <p:nvSpPr>
          <p:cNvPr id="18" name="円形吹き出し 17"/>
          <p:cNvSpPr/>
          <p:nvPr/>
        </p:nvSpPr>
        <p:spPr>
          <a:xfrm>
            <a:off x="2563035" y="1760834"/>
            <a:ext cx="1107831" cy="430823"/>
          </a:xfrm>
          <a:prstGeom prst="wedgeEllipseCallout">
            <a:avLst>
              <a:gd name="adj1" fmla="val 44246"/>
              <a:gd name="adj2" fmla="val 76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9" name="円形吹き出し 18"/>
          <p:cNvSpPr/>
          <p:nvPr/>
        </p:nvSpPr>
        <p:spPr>
          <a:xfrm>
            <a:off x="7190177" y="1486855"/>
            <a:ext cx="1107831" cy="430823"/>
          </a:xfrm>
          <a:prstGeom prst="wedgeEllipseCallout">
            <a:avLst>
              <a:gd name="adj1" fmla="val 44246"/>
              <a:gd name="adj2" fmla="val 76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20" name="円形吹き出し 19"/>
          <p:cNvSpPr/>
          <p:nvPr/>
        </p:nvSpPr>
        <p:spPr>
          <a:xfrm>
            <a:off x="3504431" y="4039039"/>
            <a:ext cx="1107831" cy="430823"/>
          </a:xfrm>
          <a:prstGeom prst="wedgeEllipseCallout">
            <a:avLst>
              <a:gd name="adj1" fmla="val -64164"/>
              <a:gd name="adj2" fmla="val 10846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21" name="円形吹き出し 20"/>
          <p:cNvSpPr/>
          <p:nvPr/>
        </p:nvSpPr>
        <p:spPr>
          <a:xfrm>
            <a:off x="7107778" y="4748734"/>
            <a:ext cx="1107831" cy="430823"/>
          </a:xfrm>
          <a:prstGeom prst="wedgeEllipseCallout">
            <a:avLst>
              <a:gd name="adj1" fmla="val 44246"/>
              <a:gd name="adj2" fmla="val 76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Tree>
    <p:extLst>
      <p:ext uri="{BB962C8B-B14F-4D97-AF65-F5344CB8AC3E}">
        <p14:creationId xmlns:p14="http://schemas.microsoft.com/office/powerpoint/2010/main" val="85850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804400" cy="62103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９</a:t>
            </a:r>
            <a:r>
              <a:rPr lang="ja-JP" altLang="en-US" sz="2000" b="1" dirty="0" smtClean="0">
                <a:solidFill>
                  <a:schemeClr val="bg1"/>
                </a:solidFill>
                <a:latin typeface="ＭＳ ゴシック" pitchFamily="49" charset="-128"/>
                <a:ea typeface="ＭＳ ゴシック" pitchFamily="49" charset="-128"/>
              </a:rPr>
              <a:t>．泉北ニュータウン</a:t>
            </a:r>
            <a:r>
              <a:rPr lang="ja-JP" altLang="en-US" sz="1600" b="1" dirty="0" smtClean="0">
                <a:solidFill>
                  <a:schemeClr val="bg1"/>
                </a:solidFill>
                <a:latin typeface="ＭＳ ゴシック" pitchFamily="49" charset="-128"/>
                <a:ea typeface="ＭＳ ゴシック" pitchFamily="49" charset="-128"/>
              </a:rPr>
              <a:t>（ニュータウンの再生）</a:t>
            </a:r>
            <a:r>
              <a:rPr lang="en-US" altLang="ja-JP" sz="1600" b="1" dirty="0">
                <a:solidFill>
                  <a:prstClr val="white"/>
                </a:solidFill>
                <a:latin typeface="ＭＳ ゴシック" pitchFamily="49" charset="-128"/>
                <a:ea typeface="ＭＳ ゴシック" pitchFamily="49" charset="-128"/>
              </a:rPr>
              <a:t> 【</a:t>
            </a:r>
            <a:r>
              <a:rPr lang="ja-JP" altLang="en-US" sz="1600" b="1" dirty="0">
                <a:solidFill>
                  <a:prstClr val="white"/>
                </a:solidFill>
                <a:latin typeface="ＭＳ ゴシック" pitchFamily="49" charset="-128"/>
                <a:ea typeface="ＭＳ ゴシック" pitchFamily="49" charset="-128"/>
              </a:rPr>
              <a:t>総論</a:t>
            </a:r>
            <a:r>
              <a:rPr lang="en-US" altLang="ja-JP" sz="1600" b="1" dirty="0">
                <a:solidFill>
                  <a:prstClr val="white"/>
                </a:solidFill>
                <a:latin typeface="ＭＳ ゴシック" pitchFamily="49" charset="-128"/>
                <a:ea typeface="ＭＳ ゴシック" pitchFamily="49" charset="-128"/>
              </a:rPr>
              <a:t>】</a:t>
            </a:r>
            <a:endParaRPr lang="en-US" altLang="ja-JP" sz="1600" b="1" dirty="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1322264" y="309225"/>
            <a:ext cx="9649072" cy="6370975"/>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2050" name="Rectangle 2"/>
          <p:cNvSpPr>
            <a:spLocks noChangeArrowheads="1"/>
          </p:cNvSpPr>
          <p:nvPr/>
        </p:nvSpPr>
        <p:spPr bwMode="auto">
          <a:xfrm>
            <a:off x="1271464" y="408134"/>
            <a:ext cx="9649072" cy="6233808"/>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fontAlgn="base">
              <a:lnSpc>
                <a:spcPct val="150000"/>
              </a:lnSpc>
              <a:spcBef>
                <a:spcPct val="0"/>
              </a:spcBef>
              <a:spcAft>
                <a:spcPct val="0"/>
              </a:spcAft>
            </a:pPr>
            <a:r>
              <a:rPr lang="ja-JP" altLang="en-US" sz="1600" b="1" dirty="0">
                <a:latin typeface="+mn-ea"/>
                <a:cs typeface="メイリオ" pitchFamily="50" charset="-128"/>
              </a:rPr>
              <a:t>１．エリア</a:t>
            </a:r>
            <a:r>
              <a:rPr lang="ja-JP" altLang="en-US" sz="1600" b="1" dirty="0" smtClean="0">
                <a:latin typeface="+mn-ea"/>
                <a:cs typeface="メイリオ" pitchFamily="50" charset="-128"/>
              </a:rPr>
              <a:t>の状況</a:t>
            </a:r>
            <a:endParaRPr lang="en-US" altLang="ja-JP" sz="1600" b="1" dirty="0" smtClean="0">
              <a:latin typeface="+mn-ea"/>
              <a:cs typeface="メイリオ" pitchFamily="50" charset="-128"/>
            </a:endParaRPr>
          </a:p>
          <a:p>
            <a:pPr marL="261938" indent="-261938" fontAlgn="base">
              <a:lnSpc>
                <a:spcPct val="150000"/>
              </a:lnSpc>
              <a:spcBef>
                <a:spcPct val="0"/>
              </a:spcBef>
              <a:spcAft>
                <a:spcPct val="0"/>
              </a:spcAft>
            </a:pPr>
            <a:r>
              <a:rPr lang="ja-JP" altLang="en-US" sz="1400" dirty="0" smtClean="0">
                <a:latin typeface="ＭＳ Ｐ明朝" pitchFamily="18" charset="-128"/>
                <a:ea typeface="ＭＳ Ｐ明朝" pitchFamily="18" charset="-128"/>
                <a:cs typeface="メイリオ" pitchFamily="50" charset="-128"/>
              </a:rPr>
              <a:t>　　・</a:t>
            </a:r>
            <a:r>
              <a:rPr lang="ja-JP" altLang="en-US" sz="1400" dirty="0" smtClean="0">
                <a:latin typeface="ＭＳ Ｐ明朝" panose="02020600040205080304" pitchFamily="18" charset="-128"/>
                <a:ea typeface="ＭＳ Ｐ明朝" panose="02020600040205080304" pitchFamily="18" charset="-128"/>
              </a:rPr>
              <a:t>泉北</a:t>
            </a:r>
            <a:r>
              <a:rPr lang="ja-JP" altLang="en-US" sz="1400" dirty="0">
                <a:latin typeface="ＭＳ Ｐ明朝" panose="02020600040205080304" pitchFamily="18" charset="-128"/>
                <a:ea typeface="ＭＳ Ｐ明朝" panose="02020600040205080304" pitchFamily="18" charset="-128"/>
              </a:rPr>
              <a:t>ニュータウンは、高度経済成長期の住宅需要に応えるため、千里ニュータウンに次いで、約</a:t>
            </a:r>
            <a:r>
              <a:rPr lang="en-US" altLang="ja-JP" sz="1400" dirty="0">
                <a:latin typeface="ＭＳ Ｐ明朝" panose="02020600040205080304" pitchFamily="18" charset="-128"/>
                <a:ea typeface="ＭＳ Ｐ明朝" panose="02020600040205080304" pitchFamily="18" charset="-128"/>
              </a:rPr>
              <a:t>1.3</a:t>
            </a:r>
            <a:r>
              <a:rPr lang="ja-JP" altLang="en-US" sz="1400" dirty="0">
                <a:latin typeface="ＭＳ Ｐ明朝" panose="02020600040205080304" pitchFamily="18" charset="-128"/>
                <a:ea typeface="ＭＳ Ｐ明朝" panose="02020600040205080304" pitchFamily="18" charset="-128"/>
              </a:rPr>
              <a:t>倍の規模で開発された勤労者のまち。</a:t>
            </a:r>
            <a:endParaRPr lang="en-US" altLang="ja-JP" sz="1400" dirty="0">
              <a:latin typeface="ＭＳ Ｐ明朝" panose="02020600040205080304" pitchFamily="18" charset="-128"/>
              <a:ea typeface="ＭＳ Ｐ明朝" panose="02020600040205080304" pitchFamily="18" charset="-128"/>
            </a:endParaRPr>
          </a:p>
          <a:p>
            <a:pPr eaLnBrk="0" fontAlgn="base" hangingPunct="0">
              <a:lnSpc>
                <a:spcPct val="150000"/>
              </a:lnSpc>
              <a:spcBef>
                <a:spcPct val="0"/>
              </a:spcBef>
              <a:spcAft>
                <a:spcPct val="0"/>
              </a:spcAft>
            </a:pPr>
            <a:r>
              <a:rPr lang="ja-JP" altLang="en-US" sz="1600" b="1" dirty="0" smtClean="0">
                <a:latin typeface="+mn-ea"/>
                <a:cs typeface="Times New Roman" pitchFamily="18" charset="0"/>
              </a:rPr>
              <a:t>２</a:t>
            </a:r>
            <a:r>
              <a:rPr lang="ja-JP" altLang="en-US" sz="1600" b="1" dirty="0">
                <a:latin typeface="+mn-ea"/>
                <a:cs typeface="Times New Roman" pitchFamily="18" charset="0"/>
              </a:rPr>
              <a:t>．エリア</a:t>
            </a:r>
            <a:r>
              <a:rPr lang="ja-JP" altLang="en-US" sz="1600" b="1" dirty="0" smtClean="0">
                <a:latin typeface="+mn-ea"/>
                <a:cs typeface="Times New Roman" pitchFamily="18" charset="0"/>
              </a:rPr>
              <a:t>の</a:t>
            </a:r>
            <a:r>
              <a:rPr lang="ja-JP" altLang="en-US" sz="1600" b="1" dirty="0">
                <a:latin typeface="+mn-ea"/>
                <a:cs typeface="Times New Roman" pitchFamily="18" charset="0"/>
              </a:rPr>
              <a:t>課題</a:t>
            </a:r>
            <a:endParaRPr lang="ja-JP" altLang="en-US" sz="1400" dirty="0" smtClean="0">
              <a:latin typeface="Arial" pitchFamily="34" charset="0"/>
              <a:cs typeface="ＭＳ Ｐゴシック" pitchFamily="50" charset="-128"/>
            </a:endParaRPr>
          </a:p>
          <a:p>
            <a:pPr marL="628650" indent="-628650" eaLnBrk="0" fontAlgn="base" hangingPunct="0">
              <a:lnSpc>
                <a:spcPct val="150000"/>
              </a:lnSpc>
              <a:spcBef>
                <a:spcPct val="0"/>
              </a:spcBef>
              <a:spcAft>
                <a:spcPct val="0"/>
              </a:spcAft>
            </a:pP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1967</a:t>
            </a:r>
            <a:r>
              <a:rPr lang="ja-JP" altLang="en-US" sz="1400" dirty="0">
                <a:latin typeface="ＭＳ Ｐ明朝" panose="02020600040205080304" pitchFamily="18" charset="-128"/>
                <a:ea typeface="ＭＳ Ｐ明朝" panose="02020600040205080304" pitchFamily="18" charset="-128"/>
              </a:rPr>
              <a:t>年の</a:t>
            </a:r>
            <a:r>
              <a:rPr lang="ja-JP" altLang="en-US" sz="1400" dirty="0" err="1">
                <a:latin typeface="ＭＳ Ｐ明朝" panose="02020600040205080304" pitchFamily="18" charset="-128"/>
                <a:ea typeface="ＭＳ Ｐ明朝" panose="02020600040205080304" pitchFamily="18" charset="-128"/>
              </a:rPr>
              <a:t>ま</a:t>
            </a:r>
            <a:r>
              <a:rPr lang="ja-JP" altLang="en-US" sz="1400" dirty="0">
                <a:latin typeface="ＭＳ Ｐ明朝" panose="02020600040205080304" pitchFamily="18" charset="-128"/>
                <a:ea typeface="ＭＳ Ｐ明朝" panose="02020600040205080304" pitchFamily="18" charset="-128"/>
              </a:rPr>
              <a:t>ちびらきから</a:t>
            </a:r>
            <a:r>
              <a:rPr lang="ja-JP" altLang="en-US" sz="1400" dirty="0" smtClean="0">
                <a:latin typeface="ＭＳ Ｐ明朝" panose="02020600040205080304" pitchFamily="18" charset="-128"/>
                <a:ea typeface="ＭＳ Ｐ明朝" panose="02020600040205080304" pitchFamily="18" charset="-128"/>
              </a:rPr>
              <a:t>、約</a:t>
            </a:r>
            <a:r>
              <a:rPr lang="en-US" altLang="ja-JP" sz="1400" dirty="0" smtClean="0">
                <a:latin typeface="ＭＳ Ｐ明朝" panose="02020600040205080304" pitchFamily="18" charset="-128"/>
                <a:ea typeface="ＭＳ Ｐ明朝" panose="02020600040205080304" pitchFamily="18" charset="-128"/>
              </a:rPr>
              <a:t>50</a:t>
            </a:r>
            <a:r>
              <a:rPr lang="ja-JP" altLang="en-US" sz="1400" dirty="0">
                <a:latin typeface="ＭＳ Ｐ明朝" panose="02020600040205080304" pitchFamily="18" charset="-128"/>
                <a:ea typeface="ＭＳ Ｐ明朝" panose="02020600040205080304" pitchFamily="18" charset="-128"/>
              </a:rPr>
              <a:t>年が経過。緑豊かな住環境のまちとして成長してきたが、人口減少や高齢化の進展、</a:t>
            </a:r>
            <a:r>
              <a:rPr lang="ja-JP" altLang="en-US" sz="1400" dirty="0" smtClean="0">
                <a:latin typeface="ＭＳ Ｐ明朝" panose="02020600040205080304" pitchFamily="18" charset="-128"/>
                <a:ea typeface="ＭＳ Ｐ明朝" panose="02020600040205080304" pitchFamily="18" charset="-128"/>
              </a:rPr>
              <a:t>社会</a:t>
            </a:r>
            <a:endParaRPr lang="en-US" altLang="ja-JP" sz="1400" dirty="0" smtClean="0">
              <a:latin typeface="ＭＳ Ｐ明朝" panose="02020600040205080304" pitchFamily="18" charset="-128"/>
              <a:ea typeface="ＭＳ Ｐ明朝" panose="02020600040205080304" pitchFamily="18" charset="-128"/>
            </a:endParaRPr>
          </a:p>
          <a:p>
            <a:pPr marL="628650" indent="-628650" eaLnBrk="0" fontAlgn="base" hangingPunct="0">
              <a:lnSpc>
                <a:spcPct val="150000"/>
              </a:lnSpc>
              <a:spcBef>
                <a:spcPct val="0"/>
              </a:spcBef>
              <a:spcAft>
                <a:spcPct val="0"/>
              </a:spcAft>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環境</a:t>
            </a:r>
            <a:r>
              <a:rPr lang="ja-JP" altLang="en-US" sz="1400" dirty="0">
                <a:latin typeface="ＭＳ Ｐ明朝" panose="02020600040205080304" pitchFamily="18" charset="-128"/>
                <a:ea typeface="ＭＳ Ｐ明朝" panose="02020600040205080304" pitchFamily="18" charset="-128"/>
              </a:rPr>
              <a:t>の変化などにより、建物等の老朽化の問題に加え、アメニティ、コミュニティ、サービスの低下や生活スタイルの変化、</a:t>
            </a:r>
            <a:r>
              <a:rPr lang="ja-JP" altLang="en-US" sz="1400" dirty="0" smtClean="0">
                <a:latin typeface="ＭＳ Ｐ明朝" panose="02020600040205080304" pitchFamily="18" charset="-128"/>
                <a:ea typeface="ＭＳ Ｐ明朝" panose="02020600040205080304" pitchFamily="18" charset="-128"/>
              </a:rPr>
              <a:t>空き</a:t>
            </a:r>
            <a:endParaRPr lang="en-US" altLang="ja-JP" sz="1400" dirty="0" smtClean="0">
              <a:latin typeface="ＭＳ Ｐ明朝" panose="02020600040205080304" pitchFamily="18" charset="-128"/>
              <a:ea typeface="ＭＳ Ｐ明朝" panose="02020600040205080304" pitchFamily="18" charset="-128"/>
            </a:endParaRPr>
          </a:p>
          <a:p>
            <a:pPr marL="628650" indent="-628650" eaLnBrk="0" fontAlgn="base" hangingPunct="0">
              <a:lnSpc>
                <a:spcPct val="150000"/>
              </a:lnSpc>
              <a:spcBef>
                <a:spcPct val="0"/>
              </a:spcBef>
              <a:spcAft>
                <a:spcPct val="0"/>
              </a:spcAft>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家</a:t>
            </a:r>
            <a:r>
              <a:rPr lang="ja-JP" altLang="en-US" sz="1400" dirty="0">
                <a:latin typeface="ＭＳ Ｐ明朝" panose="02020600040205080304" pitchFamily="18" charset="-128"/>
                <a:ea typeface="ＭＳ Ｐ明朝" panose="02020600040205080304" pitchFamily="18" charset="-128"/>
              </a:rPr>
              <a:t>の増加など、新たな課題に直面している。</a:t>
            </a:r>
            <a:endParaRPr lang="en-US" altLang="ja-JP" sz="1400" dirty="0">
              <a:latin typeface="ＭＳ Ｐ明朝" panose="02020600040205080304" pitchFamily="18" charset="-128"/>
              <a:ea typeface="ＭＳ Ｐ明朝" panose="02020600040205080304" pitchFamily="18" charset="-128"/>
            </a:endParaRPr>
          </a:p>
          <a:p>
            <a:pPr eaLnBrk="0" fontAlgn="base" hangingPunct="0">
              <a:lnSpc>
                <a:spcPct val="150000"/>
              </a:lnSpc>
              <a:spcBef>
                <a:spcPct val="0"/>
              </a:spcBef>
              <a:spcAft>
                <a:spcPct val="0"/>
              </a:spcAft>
            </a:pPr>
            <a:r>
              <a:rPr lang="ja-JP" altLang="en-US" sz="1600" b="1" dirty="0" smtClean="0">
                <a:latin typeface="+mn-ea"/>
                <a:cs typeface="メイリオ" pitchFamily="50" charset="-128"/>
              </a:rPr>
              <a:t>３</a:t>
            </a:r>
            <a:r>
              <a:rPr lang="ja-JP" altLang="en-US" sz="1600" b="1" dirty="0">
                <a:latin typeface="+mn-ea"/>
                <a:cs typeface="メイリオ" pitchFamily="50" charset="-128"/>
              </a:rPr>
              <a:t>．近年の動向</a:t>
            </a:r>
            <a:endParaRPr lang="ja-JP" altLang="en-US" sz="1600" dirty="0">
              <a:latin typeface="+mn-ea"/>
              <a:cs typeface="ＭＳ Ｐゴシック" pitchFamily="50" charset="-128"/>
            </a:endParaRPr>
          </a:p>
          <a:p>
            <a:pPr marL="361950" indent="-361950" eaLnBrk="0" fontAlgn="base" hangingPunct="0">
              <a:lnSpc>
                <a:spcPts val="2200"/>
              </a:lnSpc>
              <a:spcBef>
                <a:spcPct val="0"/>
              </a:spcBef>
              <a:spcAft>
                <a:spcPct val="0"/>
              </a:spcAft>
            </a:pPr>
            <a:r>
              <a:rPr lang="ja-JP" altLang="en-US" sz="1400" dirty="0">
                <a:latin typeface="ＭＳ Ｐ明朝" pitchFamily="18" charset="-128"/>
                <a:ea typeface="ＭＳ Ｐ明朝" pitchFamily="18" charset="-128"/>
                <a:cs typeface="メイリオ" pitchFamily="50" charset="-128"/>
              </a:rPr>
              <a:t>　　・泉北ニュータウン再生府市等連携協</a:t>
            </a:r>
            <a:r>
              <a:rPr lang="ja-JP" altLang="en-US" sz="1400" dirty="0" smtClean="0">
                <a:latin typeface="ＭＳ Ｐ明朝" pitchFamily="18" charset="-128"/>
                <a:ea typeface="ＭＳ Ｐ明朝" pitchFamily="18" charset="-128"/>
                <a:cs typeface="メイリオ" pitchFamily="50" charset="-128"/>
              </a:rPr>
              <a:t>議会において、「泉北ニュータウン再生指針」に基づき、再生に向けた取り組みを実施。</a:t>
            </a:r>
            <a:endParaRPr lang="en-US" altLang="ja-JP" sz="1400" dirty="0" smtClean="0">
              <a:latin typeface="ＭＳ Ｐ明朝" pitchFamily="18" charset="-128"/>
              <a:ea typeface="ＭＳ Ｐ明朝" pitchFamily="18" charset="-128"/>
              <a:cs typeface="メイリオ" pitchFamily="50" charset="-128"/>
            </a:endParaRPr>
          </a:p>
          <a:p>
            <a:pPr marL="361950" indent="-361950" eaLnBrk="0" fontAlgn="base" hangingPunct="0">
              <a:lnSpc>
                <a:spcPts val="2200"/>
              </a:lnSpc>
              <a:spcBef>
                <a:spcPct val="0"/>
              </a:spcBef>
              <a:spcAft>
                <a:spcPct val="0"/>
              </a:spcAft>
            </a:pPr>
            <a:endParaRPr lang="en-US" altLang="ja-JP" sz="1400" dirty="0">
              <a:latin typeface="ＭＳ Ｐ明朝" pitchFamily="18" charset="-128"/>
              <a:ea typeface="ＭＳ Ｐ明朝" pitchFamily="18" charset="-128"/>
              <a:cs typeface="メイリオ" pitchFamily="50" charset="-128"/>
            </a:endParaRPr>
          </a:p>
          <a:p>
            <a:pPr marL="361950" indent="-361950" eaLnBrk="0" fontAlgn="base" hangingPunct="0">
              <a:lnSpc>
                <a:spcPts val="2200"/>
              </a:lnSpc>
              <a:spcBef>
                <a:spcPct val="0"/>
              </a:spcBef>
              <a:spcAft>
                <a:spcPct val="0"/>
              </a:spcAft>
            </a:pPr>
            <a:endParaRPr lang="en-US" altLang="ja-JP" sz="1400" dirty="0" smtClean="0">
              <a:latin typeface="ＭＳ Ｐ明朝" pitchFamily="18" charset="-128"/>
              <a:ea typeface="ＭＳ Ｐ明朝" pitchFamily="18" charset="-128"/>
              <a:cs typeface="メイリオ" pitchFamily="50" charset="-128"/>
            </a:endParaRPr>
          </a:p>
          <a:p>
            <a:pPr marL="361950" indent="-361950" eaLnBrk="0" fontAlgn="base" hangingPunct="0">
              <a:lnSpc>
                <a:spcPts val="2200"/>
              </a:lnSpc>
              <a:spcBef>
                <a:spcPct val="0"/>
              </a:spcBef>
              <a:spcAft>
                <a:spcPct val="0"/>
              </a:spcAft>
            </a:pPr>
            <a:endParaRPr lang="en-US" altLang="ja-JP" sz="1400" dirty="0" smtClean="0">
              <a:latin typeface="ＭＳ Ｐ明朝" pitchFamily="18" charset="-128"/>
              <a:ea typeface="ＭＳ Ｐ明朝" pitchFamily="18" charset="-128"/>
              <a:cs typeface="メイリオ" pitchFamily="50" charset="-128"/>
            </a:endParaRPr>
          </a:p>
          <a:p>
            <a:pPr marL="361950" indent="-361950" eaLnBrk="0" fontAlgn="base" hangingPunct="0">
              <a:lnSpc>
                <a:spcPts val="2200"/>
              </a:lnSpc>
              <a:spcBef>
                <a:spcPct val="0"/>
              </a:spcBef>
              <a:spcAft>
                <a:spcPct val="0"/>
              </a:spcAft>
            </a:pPr>
            <a:endParaRPr lang="en-US" altLang="ja-JP" sz="1400" dirty="0">
              <a:latin typeface="ＭＳ Ｐ明朝" pitchFamily="18" charset="-128"/>
              <a:ea typeface="ＭＳ Ｐ明朝" pitchFamily="18" charset="-128"/>
              <a:cs typeface="メイリオ" pitchFamily="50" charset="-128"/>
            </a:endParaRPr>
          </a:p>
          <a:p>
            <a:pPr marL="361950" indent="-361950" eaLnBrk="0" fontAlgn="base" hangingPunct="0">
              <a:lnSpc>
                <a:spcPts val="2200"/>
              </a:lnSpc>
              <a:spcBef>
                <a:spcPct val="0"/>
              </a:spcBef>
              <a:spcAft>
                <a:spcPct val="0"/>
              </a:spcAft>
            </a:pPr>
            <a:endParaRPr lang="en-US" altLang="ja-JP" sz="1600" b="1" dirty="0" smtClean="0">
              <a:latin typeface="+mn-ea"/>
              <a:cs typeface="メイリオ" pitchFamily="50" charset="-128"/>
            </a:endParaRPr>
          </a:p>
          <a:p>
            <a:pPr marL="361950" indent="-361950" eaLnBrk="0" fontAlgn="base" hangingPunct="0">
              <a:lnSpc>
                <a:spcPts val="2200"/>
              </a:lnSpc>
              <a:spcBef>
                <a:spcPct val="0"/>
              </a:spcBef>
              <a:spcAft>
                <a:spcPct val="0"/>
              </a:spcAft>
            </a:pPr>
            <a:endParaRPr lang="en-US" altLang="ja-JP" sz="1600" b="1" dirty="0">
              <a:latin typeface="+mn-ea"/>
              <a:cs typeface="メイリオ" pitchFamily="50" charset="-128"/>
            </a:endParaRPr>
          </a:p>
          <a:p>
            <a:pPr marL="361950" indent="-361950" eaLnBrk="0" fontAlgn="base" hangingPunct="0">
              <a:lnSpc>
                <a:spcPts val="2200"/>
              </a:lnSpc>
              <a:spcBef>
                <a:spcPct val="0"/>
              </a:spcBef>
              <a:spcAft>
                <a:spcPct val="0"/>
              </a:spcAft>
            </a:pPr>
            <a:endParaRPr lang="en-US" altLang="ja-JP" sz="1600" b="1" dirty="0" smtClean="0">
              <a:latin typeface="+mn-ea"/>
              <a:cs typeface="メイリオ" pitchFamily="50" charset="-128"/>
            </a:endParaRPr>
          </a:p>
          <a:p>
            <a:pPr marL="361950" indent="-361950" eaLnBrk="0" fontAlgn="base" hangingPunct="0">
              <a:lnSpc>
                <a:spcPts val="2200"/>
              </a:lnSpc>
              <a:spcBef>
                <a:spcPct val="0"/>
              </a:spcBef>
              <a:spcAft>
                <a:spcPct val="0"/>
              </a:spcAft>
            </a:pPr>
            <a:r>
              <a:rPr lang="ja-JP" altLang="en-US" sz="1600" b="1" dirty="0" smtClean="0">
                <a:latin typeface="+mn-ea"/>
                <a:cs typeface="メイリオ" pitchFamily="50" charset="-128"/>
              </a:rPr>
              <a:t>４</a:t>
            </a:r>
            <a:r>
              <a:rPr lang="ja-JP" altLang="en-US" sz="1600" b="1" dirty="0">
                <a:latin typeface="+mn-ea"/>
                <a:cs typeface="メイリオ" pitchFamily="50" charset="-128"/>
              </a:rPr>
              <a:t>．将来像</a:t>
            </a:r>
            <a:endParaRPr lang="ja-JP" altLang="en-US" sz="1600" dirty="0">
              <a:latin typeface="+mn-ea"/>
              <a:cs typeface="ＭＳ Ｐゴシック" pitchFamily="50" charset="-128"/>
            </a:endParaRPr>
          </a:p>
          <a:p>
            <a:r>
              <a:rPr lang="ja-JP" altLang="en-US" sz="1400" dirty="0" smtClean="0">
                <a:latin typeface="ＭＳ Ｐ明朝" pitchFamily="18" charset="-128"/>
                <a:ea typeface="ＭＳ Ｐ明朝" pitchFamily="18" charset="-128"/>
                <a:cs typeface="メイリオ" pitchFamily="50" charset="-128"/>
              </a:rPr>
              <a:t>　　・</a:t>
            </a:r>
            <a:r>
              <a:rPr lang="ja-JP" altLang="en-US" sz="1400" dirty="0" smtClean="0">
                <a:latin typeface="ＭＳ Ｐ明朝" panose="02020600040205080304" pitchFamily="18" charset="-128"/>
                <a:ea typeface="ＭＳ Ｐ明朝" panose="02020600040205080304" pitchFamily="18" charset="-128"/>
              </a:rPr>
              <a:t>これ</a:t>
            </a:r>
            <a:r>
              <a:rPr lang="ja-JP" altLang="en-US" sz="1400" dirty="0">
                <a:latin typeface="ＭＳ Ｐ明朝" panose="02020600040205080304" pitchFamily="18" charset="-128"/>
                <a:ea typeface="ＭＳ Ｐ明朝" panose="02020600040205080304" pitchFamily="18" charset="-128"/>
              </a:rPr>
              <a:t>までに整備されてきた社会資本ストックを活用</a:t>
            </a:r>
            <a:r>
              <a:rPr lang="ja-JP" altLang="en-US" sz="1400" dirty="0" smtClean="0">
                <a:latin typeface="ＭＳ Ｐ明朝" panose="02020600040205080304" pitchFamily="18" charset="-128"/>
                <a:ea typeface="ＭＳ Ｐ明朝" panose="02020600040205080304" pitchFamily="18" charset="-128"/>
              </a:rPr>
              <a:t>して、今後も持続発展可能なまちとするために、「まち</a:t>
            </a:r>
            <a:r>
              <a:rPr lang="ja-JP" altLang="en-US" sz="1400" dirty="0">
                <a:latin typeface="ＭＳ Ｐ明朝" panose="02020600040205080304" pitchFamily="18" charset="-128"/>
                <a:ea typeface="ＭＳ Ｐ明朝" panose="02020600040205080304" pitchFamily="18" charset="-128"/>
              </a:rPr>
              <a:t>の価値を高め、</a:t>
            </a:r>
            <a:r>
              <a:rPr lang="ja-JP" altLang="en-US" sz="1400" dirty="0" smtClean="0">
                <a:latin typeface="ＭＳ Ｐ明朝" panose="02020600040205080304" pitchFamily="18" charset="-128"/>
                <a:ea typeface="ＭＳ Ｐ明朝" panose="02020600040205080304" pitchFamily="18" charset="-128"/>
              </a:rPr>
              <a:t>次</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世代</a:t>
            </a:r>
            <a:r>
              <a:rPr lang="ja-JP" altLang="en-US" sz="1400" dirty="0">
                <a:latin typeface="ＭＳ Ｐ明朝" panose="02020600040205080304" pitchFamily="18" charset="-128"/>
                <a:ea typeface="ＭＳ Ｐ明朝" panose="02020600040205080304" pitchFamily="18" charset="-128"/>
              </a:rPr>
              <a:t>へ</a:t>
            </a:r>
            <a:r>
              <a:rPr lang="ja-JP" altLang="en-US" sz="1400" dirty="0" smtClean="0">
                <a:latin typeface="ＭＳ Ｐ明朝" panose="02020600040205080304" pitchFamily="18" charset="-128"/>
                <a:ea typeface="ＭＳ Ｐ明朝" panose="02020600040205080304" pitchFamily="18" charset="-128"/>
              </a:rPr>
              <a:t>引き継ぐ」ことのできるまちづくり。</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itchFamily="18" charset="-128"/>
                <a:ea typeface="ＭＳ Ｐ明朝" pitchFamily="18" charset="-128"/>
                <a:cs typeface="ＭＳ Ｐゴシック" pitchFamily="50" charset="-128"/>
              </a:rPr>
              <a:t>　</a:t>
            </a:r>
            <a:r>
              <a:rPr lang="ja-JP" altLang="en-US" sz="1400" dirty="0" smtClean="0">
                <a:latin typeface="ＭＳ Ｐ明朝" pitchFamily="18" charset="-128"/>
                <a:ea typeface="ＭＳ Ｐ明朝" pitchFamily="18" charset="-128"/>
                <a:cs typeface="ＭＳ Ｐゴシック" pitchFamily="50" charset="-128"/>
              </a:rPr>
              <a:t>　・</a:t>
            </a:r>
            <a:r>
              <a:rPr lang="ja-JP" altLang="en-US" sz="1400" dirty="0">
                <a:latin typeface="ＭＳ Ｐ明朝" panose="02020600040205080304" pitchFamily="18" charset="-128"/>
                <a:ea typeface="ＭＳ Ｐ明朝" panose="02020600040205080304" pitchFamily="18" charset="-128"/>
              </a:rPr>
              <a:t>泉北ニュータウン内と周辺の農地、集落地、丘陵地が調和し、歴史・文化</a:t>
            </a:r>
            <a:r>
              <a:rPr lang="ja-JP" altLang="en-US" sz="1400" dirty="0" smtClean="0">
                <a:latin typeface="ＭＳ Ｐ明朝" panose="02020600040205080304" pitchFamily="18" charset="-128"/>
                <a:ea typeface="ＭＳ Ｐ明朝" panose="02020600040205080304" pitchFamily="18" charset="-128"/>
              </a:rPr>
              <a:t>等を</a:t>
            </a:r>
            <a:r>
              <a:rPr lang="ja-JP" altLang="en-US" sz="1400" dirty="0">
                <a:latin typeface="ＭＳ Ｐ明朝" panose="02020600040205080304" pitchFamily="18" charset="-128"/>
                <a:ea typeface="ＭＳ Ｐ明朝" panose="02020600040205080304" pitchFamily="18" charset="-128"/>
              </a:rPr>
              <a:t>継承しながら、地域全体として「自然とふれ</a:t>
            </a:r>
            <a:r>
              <a:rPr lang="ja-JP" altLang="en-US" sz="1400" dirty="0" err="1" smtClean="0">
                <a:latin typeface="ＭＳ Ｐ明朝" panose="02020600040205080304" pitchFamily="18" charset="-128"/>
                <a:ea typeface="ＭＳ Ｐ明朝" panose="02020600040205080304" pitchFamily="18" charset="-128"/>
              </a:rPr>
              <a:t>あ</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い</a:t>
            </a:r>
            <a:r>
              <a:rPr lang="ja-JP" altLang="en-US" sz="1400" dirty="0">
                <a:latin typeface="ＭＳ Ｐ明朝" panose="02020600040205080304" pitchFamily="18" charset="-128"/>
                <a:ea typeface="ＭＳ Ｐ明朝" panose="02020600040205080304" pitchFamily="18" charset="-128"/>
              </a:rPr>
              <a:t>、人と人とのつながりを大切に</a:t>
            </a:r>
            <a:r>
              <a:rPr lang="ja-JP" altLang="en-US" sz="1400" dirty="0" smtClean="0">
                <a:latin typeface="ＭＳ Ｐ明朝" panose="02020600040205080304" pitchFamily="18" charset="-128"/>
                <a:ea typeface="ＭＳ Ｐ明朝" panose="02020600040205080304" pitchFamily="18" charset="-128"/>
              </a:rPr>
              <a:t>する</a:t>
            </a:r>
            <a:r>
              <a:rPr lang="ja-JP" altLang="en-US" sz="1400" dirty="0">
                <a:latin typeface="ＭＳ Ｐ明朝" panose="02020600040205080304" pitchFamily="18" charset="-128"/>
                <a:ea typeface="ＭＳ Ｐ明朝" panose="02020600040205080304" pitchFamily="18" charset="-128"/>
              </a:rPr>
              <a:t>まち」を</a:t>
            </a:r>
            <a:r>
              <a:rPr lang="ja-JP" altLang="en-US" sz="1400" dirty="0" smtClean="0">
                <a:latin typeface="ＭＳ Ｐ明朝" panose="02020600040205080304" pitchFamily="18" charset="-128"/>
                <a:ea typeface="ＭＳ Ｐ明朝" panose="02020600040205080304" pitchFamily="18" charset="-128"/>
              </a:rPr>
              <a:t>めざす。</a:t>
            </a:r>
            <a:endParaRPr lang="ja-JP" altLang="en-US" sz="1400" dirty="0">
              <a:latin typeface="ＭＳ Ｐ明朝" pitchFamily="18" charset="-128"/>
              <a:ea typeface="ＭＳ Ｐ明朝" pitchFamily="18" charset="-128"/>
              <a:cs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75</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63456687"/>
              </p:ext>
            </p:extLst>
          </p:nvPr>
        </p:nvGraphicFramePr>
        <p:xfrm>
          <a:off x="2025495" y="3494713"/>
          <a:ext cx="8575830" cy="1768296"/>
        </p:xfrm>
        <a:graphic>
          <a:graphicData uri="http://schemas.openxmlformats.org/drawingml/2006/table">
            <a:tbl>
              <a:tblPr firstRow="1" firstCol="1" bandRow="1">
                <a:tableStyleId>{2D5ABB26-0587-4C30-8999-92F81FD0307C}</a:tableStyleId>
              </a:tblPr>
              <a:tblGrid>
                <a:gridCol w="1289205">
                  <a:extLst>
                    <a:ext uri="{9D8B030D-6E8A-4147-A177-3AD203B41FA5}">
                      <a16:colId xmlns="" xmlns:a16="http://schemas.microsoft.com/office/drawing/2014/main" val="20000"/>
                    </a:ext>
                  </a:extLst>
                </a:gridCol>
                <a:gridCol w="7286625">
                  <a:extLst>
                    <a:ext uri="{9D8B030D-6E8A-4147-A177-3AD203B41FA5}">
                      <a16:colId xmlns="" xmlns:a16="http://schemas.microsoft.com/office/drawing/2014/main" val="20001"/>
                    </a:ext>
                  </a:extLst>
                </a:gridCol>
              </a:tblGrid>
              <a:tr h="226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rPr>
                        <a:t>1965</a:t>
                      </a:r>
                      <a:r>
                        <a:rPr lang="ja-JP" altLang="en-US" sz="1050" kern="100" dirty="0" smtClean="0">
                          <a:solidFill>
                            <a:schemeClr val="tx1"/>
                          </a:solidFill>
                          <a:effectLst/>
                        </a:rPr>
                        <a:t>年（昭和</a:t>
                      </a:r>
                      <a:r>
                        <a:rPr lang="en-US" altLang="ja-JP" sz="1050" kern="100" dirty="0" smtClean="0">
                          <a:solidFill>
                            <a:schemeClr val="tx1"/>
                          </a:solidFill>
                          <a:effectLst/>
                        </a:rPr>
                        <a:t>40</a:t>
                      </a:r>
                      <a:r>
                        <a:rPr lang="ja-JP" altLang="en-US" sz="1050" kern="100" dirty="0" smtClean="0">
                          <a:solidFill>
                            <a:schemeClr val="tx1"/>
                          </a:solidFill>
                          <a:effectLst/>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latin typeface="+mn-ea"/>
                          <a:ea typeface="+mn-ea"/>
                          <a:cs typeface="Times New Roman"/>
                        </a:rPr>
                        <a:t>事業計画決定（事業主体：大阪府）</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6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rPr>
                        <a:t>1967</a:t>
                      </a:r>
                      <a:r>
                        <a:rPr lang="ja-JP" altLang="en-US" sz="1050" kern="100" dirty="0" smtClean="0">
                          <a:solidFill>
                            <a:schemeClr val="tx1"/>
                          </a:solidFill>
                          <a:effectLst/>
                        </a:rPr>
                        <a:t>年（昭和</a:t>
                      </a:r>
                      <a:r>
                        <a:rPr lang="en-US" altLang="ja-JP" sz="1050" kern="100" dirty="0" smtClean="0">
                          <a:solidFill>
                            <a:schemeClr val="tx1"/>
                          </a:solidFill>
                          <a:effectLst/>
                        </a:rPr>
                        <a:t>42</a:t>
                      </a:r>
                      <a:r>
                        <a:rPr lang="ja-JP" altLang="en-US" sz="1050" kern="100" dirty="0" smtClean="0">
                          <a:solidFill>
                            <a:schemeClr val="tx1"/>
                          </a:solidFill>
                          <a:effectLst/>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latin typeface="+mn-ea"/>
                          <a:ea typeface="+mn-ea"/>
                          <a:cs typeface="Times New Roman"/>
                        </a:rPr>
                        <a:t>まちび</a:t>
                      </a:r>
                      <a:r>
                        <a:rPr lang="ja-JP" altLang="en-US" sz="1050" kern="100" dirty="0" err="1" smtClean="0">
                          <a:solidFill>
                            <a:schemeClr val="tx1"/>
                          </a:solidFill>
                          <a:effectLst/>
                          <a:latin typeface="+mn-ea"/>
                          <a:ea typeface="+mn-ea"/>
                          <a:cs typeface="Times New Roman"/>
                        </a:rPr>
                        <a:t>ら</a:t>
                      </a:r>
                      <a:r>
                        <a:rPr lang="ja-JP" altLang="en-US" sz="1050" kern="100" dirty="0" smtClean="0">
                          <a:solidFill>
                            <a:schemeClr val="tx1"/>
                          </a:solidFill>
                          <a:effectLst/>
                          <a:latin typeface="+mn-ea"/>
                          <a:ea typeface="+mn-ea"/>
                          <a:cs typeface="Times New Roman"/>
                        </a:rPr>
                        <a:t>き</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6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rPr>
                        <a:t>1999</a:t>
                      </a:r>
                      <a:r>
                        <a:rPr lang="ja-JP" altLang="en-US" sz="1050" kern="100" dirty="0" smtClean="0">
                          <a:solidFill>
                            <a:schemeClr val="tx1"/>
                          </a:solidFill>
                          <a:effectLst/>
                        </a:rPr>
                        <a:t>年（平成</a:t>
                      </a:r>
                      <a:r>
                        <a:rPr lang="en-US" altLang="ja-JP" sz="1050" kern="100" dirty="0" smtClean="0">
                          <a:solidFill>
                            <a:schemeClr val="tx1"/>
                          </a:solidFill>
                          <a:effectLst/>
                        </a:rPr>
                        <a:t>11</a:t>
                      </a:r>
                      <a:r>
                        <a:rPr lang="ja-JP" altLang="en-US" sz="1050" kern="100" dirty="0" smtClean="0">
                          <a:solidFill>
                            <a:schemeClr val="tx1"/>
                          </a:solidFill>
                          <a:effectLst/>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50" kern="100" dirty="0">
                          <a:solidFill>
                            <a:schemeClr val="tx1"/>
                          </a:solidFill>
                          <a:effectLst/>
                        </a:rPr>
                        <a:t> </a:t>
                      </a:r>
                      <a:r>
                        <a:rPr lang="ja-JP" altLang="en-US" sz="1050" kern="100" dirty="0" smtClean="0">
                          <a:solidFill>
                            <a:schemeClr val="tx1"/>
                          </a:solidFill>
                          <a:effectLst/>
                        </a:rPr>
                        <a:t>大阪府立大型児童館「ビッグバン」開業</a:t>
                      </a:r>
                      <a:endParaRPr lang="ja-JP" sz="1050"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7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rPr>
                        <a:t>2010</a:t>
                      </a:r>
                      <a:r>
                        <a:rPr lang="ja-JP" altLang="en-US" sz="1050" kern="100" dirty="0" smtClean="0">
                          <a:solidFill>
                            <a:schemeClr val="tx1"/>
                          </a:solidFill>
                          <a:effectLst/>
                        </a:rPr>
                        <a:t>年（平成</a:t>
                      </a:r>
                      <a:r>
                        <a:rPr lang="en-US" altLang="ja-JP" sz="1050" kern="100" dirty="0" smtClean="0">
                          <a:solidFill>
                            <a:schemeClr val="tx1"/>
                          </a:solidFill>
                          <a:effectLst/>
                        </a:rPr>
                        <a:t>22</a:t>
                      </a:r>
                      <a:r>
                        <a:rPr lang="ja-JP" altLang="en-US" sz="1050" kern="100" dirty="0" smtClean="0">
                          <a:solidFill>
                            <a:schemeClr val="tx1"/>
                          </a:solidFill>
                          <a:effectLst/>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n-ea"/>
                          <a:ea typeface="+mn-ea"/>
                          <a:cs typeface="Times New Roman"/>
                        </a:rPr>
                        <a:t>泉北ニュータウン再生府市等連携協議会設立、「泉北ニュータウン再生指針」（堺市）策定。</a:t>
                      </a:r>
                      <a:endParaRPr lang="en-US" altLang="ja-JP" sz="1050" strike="sngStrike"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71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rPr>
                        <a:t>2011</a:t>
                      </a:r>
                      <a:r>
                        <a:rPr lang="ja-JP" altLang="en-US" sz="1050" kern="100" dirty="0" smtClean="0">
                          <a:solidFill>
                            <a:schemeClr val="tx1"/>
                          </a:solidFill>
                          <a:effectLst/>
                        </a:rPr>
                        <a:t>年（平成</a:t>
                      </a:r>
                      <a:r>
                        <a:rPr lang="en-US" altLang="ja-JP" sz="1050" kern="100" dirty="0" smtClean="0">
                          <a:solidFill>
                            <a:schemeClr val="tx1"/>
                          </a:solidFill>
                          <a:effectLst/>
                        </a:rPr>
                        <a:t>23</a:t>
                      </a:r>
                      <a:r>
                        <a:rPr lang="ja-JP" altLang="en-US" sz="1050" kern="100" dirty="0" smtClean="0">
                          <a:solidFill>
                            <a:schemeClr val="tx1"/>
                          </a:solidFill>
                          <a:effectLst/>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latin typeface="+mn-ea"/>
                          <a:ea typeface="+mn-ea"/>
                          <a:cs typeface="Times New Roman"/>
                        </a:rPr>
                        <a:t>泉ケ丘駅前地域活性化ビジョン策定</a:t>
                      </a:r>
                      <a:r>
                        <a:rPr lang="en-US" altLang="ja-JP" sz="1050" kern="100" dirty="0" smtClean="0">
                          <a:solidFill>
                            <a:schemeClr val="tx1"/>
                          </a:solidFill>
                          <a:effectLst/>
                          <a:latin typeface="+mn-ea"/>
                          <a:ea typeface="+mn-ea"/>
                          <a:cs typeface="Times New Roman"/>
                        </a:rPr>
                        <a:t>(2015.1</a:t>
                      </a:r>
                      <a:r>
                        <a:rPr lang="ja-JP" altLang="en-US" sz="1050" kern="100" dirty="0" smtClean="0">
                          <a:solidFill>
                            <a:schemeClr val="tx1"/>
                          </a:solidFill>
                          <a:effectLst/>
                          <a:latin typeface="+mn-ea"/>
                          <a:ea typeface="+mn-ea"/>
                          <a:cs typeface="Times New Roman"/>
                        </a:rPr>
                        <a:t>改定</a:t>
                      </a:r>
                      <a:r>
                        <a:rPr lang="en-US" altLang="ja-JP" sz="1050" kern="100" dirty="0" smtClean="0">
                          <a:solidFill>
                            <a:schemeClr val="tx1"/>
                          </a:solidFill>
                          <a:effectLst/>
                          <a:latin typeface="+mn-ea"/>
                          <a:ea typeface="+mn-ea"/>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5174440"/>
                  </a:ext>
                </a:extLst>
              </a:tr>
              <a:tr h="27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n-ea"/>
                          <a:ea typeface="+mn-ea"/>
                          <a:cs typeface="Times New Roman"/>
                        </a:rPr>
                        <a:t>2012</a:t>
                      </a:r>
                      <a:r>
                        <a:rPr lang="ja-JP" altLang="en-US" sz="1050" kern="100" dirty="0" smtClean="0">
                          <a:solidFill>
                            <a:schemeClr val="tx1"/>
                          </a:solidFill>
                          <a:effectLst/>
                          <a:latin typeface="+mn-ea"/>
                          <a:ea typeface="+mn-ea"/>
                          <a:cs typeface="Times New Roman"/>
                        </a:rPr>
                        <a:t>年（平成</a:t>
                      </a:r>
                      <a:r>
                        <a:rPr lang="en-US" altLang="ja-JP" sz="1050" kern="100" dirty="0" smtClean="0">
                          <a:solidFill>
                            <a:schemeClr val="tx1"/>
                          </a:solidFill>
                          <a:effectLst/>
                          <a:latin typeface="+mn-ea"/>
                          <a:ea typeface="+mn-ea"/>
                          <a:cs typeface="Times New Roman"/>
                        </a:rPr>
                        <a:t>24</a:t>
                      </a:r>
                      <a:r>
                        <a:rPr lang="ja-JP" altLang="en-US" sz="1050" kern="100" dirty="0" smtClean="0">
                          <a:solidFill>
                            <a:schemeClr val="tx1"/>
                          </a:solidFill>
                          <a:effectLst/>
                          <a:latin typeface="+mn-ea"/>
                          <a:ea typeface="+mn-ea"/>
                          <a:cs typeface="Times New Roman"/>
                        </a:rPr>
                        <a:t>年）</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latin typeface="+mn-ea"/>
                          <a:ea typeface="+mn-ea"/>
                          <a:cs typeface="Times New Roman"/>
                        </a:rPr>
                        <a:t>泉北ニュータウン公的賃貸住宅再生計画策定（</a:t>
                      </a:r>
                      <a:r>
                        <a:rPr lang="en-US" altLang="ja-JP" sz="1050" kern="100" dirty="0" smtClean="0">
                          <a:solidFill>
                            <a:schemeClr val="tx1"/>
                          </a:solidFill>
                          <a:effectLst/>
                          <a:latin typeface="+mn-ea"/>
                          <a:ea typeface="+mn-ea"/>
                          <a:cs typeface="Times New Roman"/>
                        </a:rPr>
                        <a:t>2017.3</a:t>
                      </a:r>
                      <a:r>
                        <a:rPr lang="ja-JP" altLang="en-US" sz="1050" kern="100" dirty="0" smtClean="0">
                          <a:solidFill>
                            <a:schemeClr val="tx1"/>
                          </a:solidFill>
                          <a:effectLst/>
                          <a:latin typeface="+mn-ea"/>
                          <a:ea typeface="+mn-ea"/>
                          <a:cs typeface="Times New Roman"/>
                        </a:rPr>
                        <a:t>改定）</a:t>
                      </a:r>
                      <a:endParaRPr lang="en-US"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94174367"/>
                  </a:ext>
                </a:extLst>
              </a:tr>
              <a:tr h="27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strike="noStrike" kern="100" dirty="0" smtClean="0">
                          <a:solidFill>
                            <a:schemeClr val="tx1"/>
                          </a:solidFill>
                          <a:effectLst/>
                          <a:latin typeface="+mn-ea"/>
                          <a:ea typeface="+mn-ea"/>
                          <a:cs typeface="Times New Roman"/>
                        </a:rPr>
                        <a:t>2015</a:t>
                      </a:r>
                      <a:r>
                        <a:rPr lang="ja-JP" altLang="en-US" sz="1050" strike="noStrike" kern="100" smtClean="0">
                          <a:solidFill>
                            <a:schemeClr val="tx1"/>
                          </a:solidFill>
                          <a:effectLst/>
                          <a:latin typeface="+mn-ea"/>
                          <a:ea typeface="+mn-ea"/>
                          <a:cs typeface="Times New Roman"/>
                        </a:rPr>
                        <a:t>年</a:t>
                      </a:r>
                      <a:r>
                        <a:rPr lang="ja-JP" altLang="en-US" sz="1050" kern="100" smtClean="0">
                          <a:solidFill>
                            <a:schemeClr val="tx1"/>
                          </a:solidFill>
                          <a:effectLst/>
                          <a:latin typeface="+mn-ea"/>
                          <a:ea typeface="+mn-ea"/>
                          <a:cs typeface="Times New Roman"/>
                        </a:rPr>
                        <a:t>（</a:t>
                      </a:r>
                      <a:r>
                        <a:rPr lang="ja-JP" altLang="en-US" sz="1050" kern="100" dirty="0" smtClean="0">
                          <a:solidFill>
                            <a:schemeClr val="tx1"/>
                          </a:solidFill>
                          <a:effectLst/>
                          <a:latin typeface="+mn-ea"/>
                          <a:ea typeface="+mn-ea"/>
                          <a:cs typeface="Times New Roman"/>
                        </a:rPr>
                        <a:t>平成</a:t>
                      </a:r>
                      <a:r>
                        <a:rPr lang="en-US" altLang="ja-JP" sz="1050" strike="noStrike" kern="100" dirty="0" smtClean="0">
                          <a:solidFill>
                            <a:schemeClr val="tx1"/>
                          </a:solidFill>
                          <a:effectLst/>
                          <a:latin typeface="+mn-ea"/>
                          <a:ea typeface="+mn-ea"/>
                          <a:cs typeface="Times New Roman"/>
                        </a:rPr>
                        <a:t>27</a:t>
                      </a:r>
                      <a:r>
                        <a:rPr lang="ja-JP" altLang="en-US" sz="1050" strike="noStrike" kern="100" dirty="0" smtClean="0">
                          <a:solidFill>
                            <a:schemeClr val="tx1"/>
                          </a:solidFill>
                          <a:effectLst/>
                          <a:latin typeface="+mn-ea"/>
                          <a:ea typeface="+mn-ea"/>
                          <a:cs typeface="Times New Roman"/>
                        </a:rPr>
                        <a:t>年</a:t>
                      </a:r>
                      <a:r>
                        <a:rPr lang="en-US" altLang="ja-JP" sz="1050" kern="100" dirty="0" smtClean="0">
                          <a:solidFill>
                            <a:schemeClr val="tx1"/>
                          </a:solidFill>
                          <a:effectLst/>
                          <a:latin typeface="+mn-ea"/>
                          <a:ea typeface="+mn-ea"/>
                          <a:cs typeface="Times New Roman"/>
                        </a:rPr>
                        <a:t>)</a:t>
                      </a:r>
                      <a:endParaRPr lang="ja-JP"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1050" kern="100" dirty="0" smtClean="0">
                          <a:solidFill>
                            <a:schemeClr val="tx1"/>
                          </a:solidFill>
                          <a:effectLst/>
                          <a:latin typeface="+mn-ea"/>
                          <a:ea typeface="+mn-ea"/>
                          <a:cs typeface="Times New Roman"/>
                        </a:rPr>
                        <a:t>泉北ニュータウン近隣センター再生プランを策定（堺市）</a:t>
                      </a:r>
                      <a:endParaRPr lang="en-US" altLang="ja-JP" sz="1050" kern="100" dirty="0" smtClean="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50715366"/>
                  </a:ext>
                </a:extLst>
              </a:tr>
            </a:tbl>
          </a:graphicData>
        </a:graphic>
      </p:graphicFrame>
    </p:spTree>
    <p:extLst>
      <p:ext uri="{BB962C8B-B14F-4D97-AF65-F5344CB8AC3E}">
        <p14:creationId xmlns:p14="http://schemas.microsoft.com/office/powerpoint/2010/main" val="32870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5526</Words>
  <Application>Microsoft Office PowerPoint</Application>
  <PresentationFormat>ワイド画面</PresentationFormat>
  <Paragraphs>1299</Paragraphs>
  <Slides>32</Slides>
  <Notes>25</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7" baseType="lpstr">
      <vt:lpstr>HGS創英角ｺﾞｼｯｸUB</vt:lpstr>
      <vt:lpstr>Meiryo UI</vt:lpstr>
      <vt:lpstr>ＭＳ Ｐゴシック</vt:lpstr>
      <vt:lpstr>ＭＳ Ｐ明朝</vt:lpstr>
      <vt:lpstr>ＭＳ ゴシック</vt:lpstr>
      <vt:lpstr>ＭＳ 明朝</vt:lpstr>
      <vt:lpstr>メイリオ</vt:lpstr>
      <vt:lpstr>Arial</vt:lpstr>
      <vt:lpstr>Calibri</vt:lpstr>
      <vt:lpstr>Calibri Light</vt:lpstr>
      <vt:lpstr>Century</vt:lpstr>
      <vt:lpstr>Times New Roman</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2019-02-12T06:29:15Z</dcterms:created>
  <dcterms:modified xsi:type="dcterms:W3CDTF">2019-02-12T06:31:36Z</dcterms:modified>
</cp:coreProperties>
</file>