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3" saveSubsetFonts="1">
  <p:sldMasterIdLst>
    <p:sldMasterId id="2147483660" r:id="rId1"/>
  </p:sldMasterIdLst>
  <p:notesMasterIdLst>
    <p:notesMasterId r:id="rId6"/>
  </p:notesMasterIdLst>
  <p:sldIdLst>
    <p:sldId id="692" r:id="rId2"/>
    <p:sldId id="597" r:id="rId3"/>
    <p:sldId id="693" r:id="rId4"/>
    <p:sldId id="599" r:id="rId5"/>
  </p:sldIdLst>
  <p:sldSz cx="12192000" cy="6858000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松本　隆" initials="松本　隆" lastIdx="3" clrIdx="0">
    <p:extLst>
      <p:ext uri="{19B8F6BF-5375-455C-9EA6-DF929625EA0E}">
        <p15:presenceInfo xmlns:p15="http://schemas.microsoft.com/office/powerpoint/2012/main" userId="松本　隆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99"/>
    <a:srgbClr val="FF99FF"/>
    <a:srgbClr val="FFFF99"/>
    <a:srgbClr val="D0D8E8"/>
    <a:srgbClr val="4F81BD"/>
    <a:srgbClr val="0033CC"/>
    <a:srgbClr val="3333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4" autoAdjust="0"/>
    <p:restoredTop sz="93601" autoAdjust="0"/>
  </p:normalViewPr>
  <p:slideViewPr>
    <p:cSldViewPr snapToGrid="0">
      <p:cViewPr varScale="1">
        <p:scale>
          <a:sx n="68" d="100"/>
          <a:sy n="68" d="100"/>
        </p:scale>
        <p:origin x="870" y="9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0"/>
      <c:rotY val="1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16351188968656"/>
          <c:y val="0.35371841435245716"/>
          <c:w val="0.8938365614053051"/>
          <c:h val="0.4591265858390842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5.7467549404514847E-3"/>
                  <c:y val="-0.159537249837780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00F-4702-9CA1-6E119B219555}"/>
                </c:ext>
              </c:extLst>
            </c:dLbl>
            <c:dLbl>
              <c:idx val="1"/>
              <c:layout>
                <c:manualLayout>
                  <c:x val="1.7719140032332816E-3"/>
                  <c:y val="-0.218219269602741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833243808465288E-2"/>
                      <c:h val="7.55917929559765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00F-4702-9CA1-6E119B219555}"/>
                </c:ext>
              </c:extLst>
            </c:dLbl>
            <c:dLbl>
              <c:idx val="2"/>
              <c:layout>
                <c:manualLayout>
                  <c:x val="2.7521553237502593E-3"/>
                  <c:y val="-0.202974602210194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00F-4702-9CA1-6E119B219555}"/>
                </c:ext>
              </c:extLst>
            </c:dLbl>
            <c:dLbl>
              <c:idx val="3"/>
              <c:layout>
                <c:manualLayout>
                  <c:x val="6.0121046863644469E-3"/>
                  <c:y val="-0.19029392287528629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 smtClean="0"/>
                      <a:t>1,658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00F-4702-9CA1-6E119B219555}"/>
                </c:ext>
              </c:extLst>
            </c:dLbl>
            <c:dLbl>
              <c:idx val="4"/>
              <c:layout>
                <c:manualLayout>
                  <c:x val="2.0464179146324683E-3"/>
                  <c:y val="-0.137165815830591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00F-4702-9CA1-6E119B219555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900" b="1"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H28年度</c:v>
                </c:pt>
                <c:pt idx="1">
                  <c:v>H29年度</c:v>
                </c:pt>
                <c:pt idx="2">
                  <c:v>H30年度</c:v>
                </c:pt>
                <c:pt idx="3">
                  <c:v>R元年度</c:v>
                </c:pt>
                <c:pt idx="4">
                  <c:v>R２年度
（目標）</c:v>
                </c:pt>
              </c:strCache>
            </c:strRef>
          </c:cat>
          <c:val>
            <c:numRef>
              <c:f>Sheet1!$B$2:$B$6</c:f>
              <c:numCache>
                <c:formatCode>#,##0_);[Red]\(#,##0\)</c:formatCode>
                <c:ptCount val="5"/>
                <c:pt idx="0">
                  <c:v>1990</c:v>
                </c:pt>
                <c:pt idx="1">
                  <c:v>4745</c:v>
                </c:pt>
                <c:pt idx="2">
                  <c:v>1878</c:v>
                </c:pt>
                <c:pt idx="3">
                  <c:v>1476</c:v>
                </c:pt>
                <c:pt idx="4">
                  <c:v>2281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00F-4702-9CA1-6E119B2195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gapDepth val="134"/>
        <c:shape val="cylinder"/>
        <c:axId val="314571544"/>
        <c:axId val="314569192"/>
        <c:axId val="0"/>
      </c:bar3DChart>
      <c:catAx>
        <c:axId val="314571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pPr>
            <a:endParaRPr lang="ja-JP"/>
          </a:p>
        </c:txPr>
        <c:crossAx val="314569192"/>
        <c:crosses val="autoZero"/>
        <c:auto val="0"/>
        <c:lblAlgn val="ctr"/>
        <c:lblOffset val="100"/>
        <c:noMultiLvlLbl val="0"/>
      </c:catAx>
      <c:valAx>
        <c:axId val="314569192"/>
        <c:scaling>
          <c:orientation val="minMax"/>
          <c:max val="6100"/>
          <c:min val="0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pPr>
            <a:endParaRPr lang="ja-JP"/>
          </a:p>
        </c:txPr>
        <c:crossAx val="314571544"/>
        <c:crosses val="autoZero"/>
        <c:crossBetween val="between"/>
        <c:majorUnit val="1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64729402301058"/>
          <c:y val="4.6268434455408312E-2"/>
          <c:w val="0.89383656140530487"/>
          <c:h val="0.78509200864448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0604852346219202E-2"/>
                  <c:y val="2.05020011996382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98-492A-AAD8-2C206B5DFD3E}"/>
                </c:ext>
              </c:extLst>
            </c:dLbl>
            <c:dLbl>
              <c:idx val="1"/>
              <c:layout>
                <c:manualLayout>
                  <c:x val="7.0699015641461031E-3"/>
                  <c:y val="2.64136722158949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E98-492A-AAD8-2C206B5DFD3E}"/>
                </c:ext>
              </c:extLst>
            </c:dLbl>
            <c:dLbl>
              <c:idx val="2"/>
              <c:layout>
                <c:manualLayout>
                  <c:x val="-7.0699015641462002E-3"/>
                  <c:y val="2.53583732172850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E98-492A-AAD8-2C206B5DFD3E}"/>
                </c:ext>
              </c:extLst>
            </c:dLbl>
            <c:dLbl>
              <c:idx val="3"/>
              <c:layout>
                <c:manualLayout>
                  <c:x val="-3.017790266081526E-3"/>
                  <c:y val="2.11309377727159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E98-492A-AAD8-2C206B5DFD3E}"/>
                </c:ext>
              </c:extLst>
            </c:dLbl>
            <c:dLbl>
              <c:idx val="4"/>
              <c:layout>
                <c:manualLayout>
                  <c:x val="-2.1209704692438405E-2"/>
                  <c:y val="2.64136722158949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E98-492A-AAD8-2C206B5DFD3E}"/>
                </c:ext>
              </c:extLst>
            </c:dLbl>
            <c:dLbl>
              <c:idx val="5"/>
              <c:layout>
                <c:manualLayout>
                  <c:x val="-1.2961336470469641E-16"/>
                  <c:y val="1.58482033295369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E98-492A-AAD8-2C206B5DFD3E}"/>
                </c:ext>
              </c:extLst>
            </c:dLbl>
            <c:dLbl>
              <c:idx val="6"/>
              <c:layout>
                <c:manualLayout>
                  <c:x val="-1.41398031282922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E98-492A-AAD8-2C206B5DFD3E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900" b="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平成25年</c:v>
                </c:pt>
                <c:pt idx="1">
                  <c:v>平成26年</c:v>
                </c:pt>
                <c:pt idx="2">
                  <c:v>平成27年</c:v>
                </c:pt>
                <c:pt idx="3">
                  <c:v>平成28年</c:v>
                </c:pt>
                <c:pt idx="4">
                  <c:v>平成29年</c:v>
                </c:pt>
                <c:pt idx="5">
                  <c:v>平成30年</c:v>
                </c:pt>
                <c:pt idx="6">
                  <c:v>平成31年</c:v>
                </c:pt>
              </c:strCache>
            </c:strRef>
          </c:cat>
          <c:val>
            <c:numRef>
              <c:f>Sheet1!$B$2:$B$8</c:f>
              <c:numCache>
                <c:formatCode>#,##0_);[Red]\(#,##0\)</c:formatCode>
                <c:ptCount val="7"/>
                <c:pt idx="0">
                  <c:v>45497</c:v>
                </c:pt>
                <c:pt idx="1">
                  <c:v>46150</c:v>
                </c:pt>
                <c:pt idx="2">
                  <c:v>47623</c:v>
                </c:pt>
                <c:pt idx="3">
                  <c:v>48821</c:v>
                </c:pt>
                <c:pt idx="4">
                  <c:v>50062</c:v>
                </c:pt>
                <c:pt idx="5">
                  <c:v>51271</c:v>
                </c:pt>
                <c:pt idx="6">
                  <c:v>52804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E98-492A-AAD8-2C206B5DF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axId val="314575856"/>
        <c:axId val="31457507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8-6E98-492A-AAD8-2C206B5DFD3E}"/>
              </c:ext>
            </c:extLst>
          </c:dPt>
          <c:dPt>
            <c:idx val="5"/>
            <c:marker>
              <c:symbol val="circle"/>
              <c:size val="8"/>
            </c:marker>
            <c:bubble3D val="0"/>
            <c:extLst>
              <c:ext xmlns:c16="http://schemas.microsoft.com/office/drawing/2014/chart" uri="{C3380CC4-5D6E-409C-BE32-E72D297353CC}">
                <c16:uniqueId val="{00000009-6E98-492A-AAD8-2C206B5DFD3E}"/>
              </c:ext>
            </c:extLst>
          </c:dPt>
          <c:dLbls>
            <c:dLbl>
              <c:idx val="0"/>
              <c:layout>
                <c:manualLayout>
                  <c:x val="-8.4853570926560706E-2"/>
                  <c:y val="9.1875903160406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E98-492A-AAD8-2C206B5DFD3E}"/>
                </c:ext>
              </c:extLst>
            </c:dLbl>
            <c:dLbl>
              <c:idx val="1"/>
              <c:layout>
                <c:manualLayout>
                  <c:x val="-8.9291186699678129E-2"/>
                  <c:y val="4.5562544664063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E98-492A-AAD8-2C206B5DFD3E}"/>
                </c:ext>
              </c:extLst>
            </c:dLbl>
            <c:dLbl>
              <c:idx val="2"/>
              <c:layout>
                <c:manualLayout>
                  <c:x val="-8.7974904632873094E-2"/>
                  <c:y val="-6.63993963539981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E98-492A-AAD8-2C206B5DFD3E}"/>
                </c:ext>
              </c:extLst>
            </c:dLbl>
            <c:dLbl>
              <c:idx val="3"/>
              <c:layout>
                <c:manualLayout>
                  <c:x val="-0.11271928176480336"/>
                  <c:y val="-6.1116661910819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E98-492A-AAD8-2C206B5DFD3E}"/>
                </c:ext>
              </c:extLst>
            </c:dLbl>
            <c:dLbl>
              <c:idx val="4"/>
              <c:layout>
                <c:manualLayout>
                  <c:x val="-7.7177160877836853E-2"/>
                  <c:y val="-5.5303574206612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32110574373832"/>
                      <c:h val="8.35200315466598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6E98-492A-AAD8-2C206B5DFD3E}"/>
                </c:ext>
              </c:extLst>
            </c:dLbl>
            <c:dLbl>
              <c:idx val="5"/>
              <c:layout>
                <c:manualLayout>
                  <c:x val="-7.5082354611231958E-2"/>
                  <c:y val="6.86755477613268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E98-492A-AAD8-2C206B5DFD3E}"/>
                </c:ext>
              </c:extLst>
            </c:dLbl>
            <c:dLbl>
              <c:idx val="6"/>
              <c:layout>
                <c:manualLayout>
                  <c:x val="-5.7407600700866618E-2"/>
                  <c:y val="-7.92410166476848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E98-492A-AAD8-2C206B5DFD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平成25年</c:v>
                </c:pt>
                <c:pt idx="1">
                  <c:v>平成26年</c:v>
                </c:pt>
                <c:pt idx="2">
                  <c:v>平成27年</c:v>
                </c:pt>
                <c:pt idx="3">
                  <c:v>平成28年</c:v>
                </c:pt>
                <c:pt idx="4">
                  <c:v>平成29年</c:v>
                </c:pt>
                <c:pt idx="5">
                  <c:v>平成30年</c:v>
                </c:pt>
                <c:pt idx="6">
                  <c:v>平成31年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287</c:v>
                </c:pt>
                <c:pt idx="1">
                  <c:v>224</c:v>
                </c:pt>
                <c:pt idx="2">
                  <c:v>217</c:v>
                </c:pt>
                <c:pt idx="3">
                  <c:v>273</c:v>
                </c:pt>
                <c:pt idx="4">
                  <c:v>325</c:v>
                </c:pt>
                <c:pt idx="5">
                  <c:v>65</c:v>
                </c:pt>
                <c:pt idx="6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6E98-492A-AAD8-2C206B5DF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4574680"/>
        <c:axId val="314575464"/>
      </c:lineChart>
      <c:catAx>
        <c:axId val="314575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 anchor="t" anchorCtr="0"/>
          <a:lstStyle/>
          <a:p>
            <a:pPr>
              <a:defRPr sz="500" baseline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pPr>
            <a:endParaRPr lang="ja-JP"/>
          </a:p>
        </c:txPr>
        <c:crossAx val="314575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4575072"/>
        <c:scaling>
          <c:orientation val="minMax"/>
          <c:max val="54000"/>
          <c:min val="43000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pPr>
            <a:endParaRPr lang="ja-JP"/>
          </a:p>
        </c:txPr>
        <c:crossAx val="314575856"/>
        <c:crosses val="autoZero"/>
        <c:crossBetween val="between"/>
        <c:majorUnit val="2000"/>
      </c:valAx>
      <c:valAx>
        <c:axId val="314575464"/>
        <c:scaling>
          <c:orientation val="minMax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314574680"/>
        <c:crosses val="max"/>
        <c:crossBetween val="between"/>
      </c:valAx>
      <c:catAx>
        <c:axId val="314574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1457546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7740" cy="513428"/>
          </a:xfrm>
          <a:prstGeom prst="rect">
            <a:avLst/>
          </a:prstGeom>
        </p:spPr>
        <p:txBody>
          <a:bodyPr vert="horz" lIns="99029" tIns="49513" rIns="99029" bIns="4951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2" y="3"/>
            <a:ext cx="3077740" cy="513428"/>
          </a:xfrm>
          <a:prstGeom prst="rect">
            <a:avLst/>
          </a:prstGeom>
        </p:spPr>
        <p:txBody>
          <a:bodyPr vert="horz" lIns="99029" tIns="49513" rIns="99029" bIns="49513" rtlCol="0"/>
          <a:lstStyle>
            <a:lvl1pPr algn="r">
              <a:defRPr sz="1300"/>
            </a:lvl1pPr>
          </a:lstStyle>
          <a:p>
            <a:fld id="{8E3EBD4D-5360-43F4-B1B1-B0F7917D6AD4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9" tIns="49513" rIns="99029" bIns="495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924646"/>
            <a:ext cx="5681980" cy="4029254"/>
          </a:xfrm>
          <a:prstGeom prst="rect">
            <a:avLst/>
          </a:prstGeom>
        </p:spPr>
        <p:txBody>
          <a:bodyPr vert="horz" lIns="99029" tIns="49513" rIns="99029" bIns="495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9601"/>
            <a:ext cx="3077740" cy="513427"/>
          </a:xfrm>
          <a:prstGeom prst="rect">
            <a:avLst/>
          </a:prstGeom>
        </p:spPr>
        <p:txBody>
          <a:bodyPr vert="horz" lIns="99029" tIns="49513" rIns="99029" bIns="4951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2" y="9719601"/>
            <a:ext cx="3077740" cy="513427"/>
          </a:xfrm>
          <a:prstGeom prst="rect">
            <a:avLst/>
          </a:prstGeom>
        </p:spPr>
        <p:txBody>
          <a:bodyPr vert="horz" lIns="99029" tIns="49513" rIns="99029" bIns="49513" rtlCol="0" anchor="b"/>
          <a:lstStyle>
            <a:lvl1pPr algn="r">
              <a:defRPr sz="1300"/>
            </a:lvl1pPr>
          </a:lstStyle>
          <a:p>
            <a:fld id="{5A5B959E-CADC-4A3E-95B9-4E81993828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34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9375" y="277813"/>
            <a:ext cx="6619875" cy="3724275"/>
          </a:xfrm>
          <a:ln/>
        </p:spPr>
      </p:sp>
      <p:sp>
        <p:nvSpPr>
          <p:cNvPr id="10243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79454" y="5275263"/>
            <a:ext cx="5657850" cy="2767012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 smtClean="0">
              <a:latin typeface="Arial" panose="020B0604020202020204" pitchFamily="34" charset="0"/>
            </a:endParaRPr>
          </a:p>
        </p:txBody>
      </p:sp>
      <p:sp>
        <p:nvSpPr>
          <p:cNvPr id="1024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6451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673" indent="-285643" defTabSz="866451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2573" indent="-228515" defTabSz="866451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99601" indent="-228515" defTabSz="866451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6630" indent="-228515" defTabSz="866451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3663" indent="-228515" defTabSz="866451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0690" indent="-228515" defTabSz="866451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7720" indent="-228515" defTabSz="866451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4749" indent="-228515" defTabSz="866451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16E05EA-0490-45C3-8695-EE2F8C960B6D}" type="slidenum">
              <a:rPr lang="en-US" altLang="ja-JP" sz="120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33</a:t>
            </a:fld>
            <a:endParaRPr lang="en-US" altLang="ja-JP" sz="120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4950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750" y="269875"/>
            <a:ext cx="6432550" cy="3617913"/>
          </a:xfrm>
          <a:ln/>
        </p:spPr>
      </p:sp>
      <p:sp>
        <p:nvSpPr>
          <p:cNvPr id="10243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51208" y="5123864"/>
            <a:ext cx="5422633" cy="2687599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 smtClean="0">
              <a:latin typeface="Arial" panose="020B0604020202020204" pitchFamily="34" charset="0"/>
            </a:endParaRPr>
          </a:p>
        </p:txBody>
      </p:sp>
      <p:sp>
        <p:nvSpPr>
          <p:cNvPr id="1024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36992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17422" indent="-275931" defTabSz="836992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03726" indent="-220745" defTabSz="836992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45215" indent="-220745" defTabSz="836992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86705" indent="-220745" defTabSz="836992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28199" indent="-220745" defTabSz="836992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69687" indent="-220745" defTabSz="836992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11177" indent="-220745" defTabSz="836992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52667" indent="-220745" defTabSz="836992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16E05EA-0490-45C3-8695-EE2F8C960B6D}" type="slidenum">
              <a:rPr lang="en-US" altLang="ja-JP" sz="120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34</a:t>
            </a:fld>
            <a:endParaRPr lang="en-US" altLang="ja-JP" sz="120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6286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750" y="269875"/>
            <a:ext cx="6432550" cy="3617913"/>
          </a:xfrm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51208" y="5123864"/>
            <a:ext cx="5422633" cy="2687599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ja-JP" dirty="0" smtClean="0">
              <a:latin typeface="Arial" panose="020B0604020202020204" pitchFamily="34" charset="0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36992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17422" indent="-275931" defTabSz="836992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03726" indent="-220745" defTabSz="836992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45215" indent="-220745" defTabSz="836992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86705" indent="-220745" defTabSz="836992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28199" indent="-220745" defTabSz="836992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69687" indent="-220745" defTabSz="836992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11177" indent="-220745" defTabSz="836992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52667" indent="-220745" defTabSz="836992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78D29A1-D8BA-41C3-899E-4B92DE4A9E91}" type="slidenum">
              <a:rPr lang="en-US" altLang="ja-JP" sz="1200">
                <a:solidFill>
                  <a:prstClr val="black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35</a:t>
            </a:fld>
            <a:endParaRPr lang="en-US" altLang="ja-JP" sz="1200">
              <a:solidFill>
                <a:prstClr val="black"/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03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2700" y="261938"/>
            <a:ext cx="6248400" cy="3514725"/>
          </a:xfrm>
          <a:ln/>
        </p:spPr>
      </p:sp>
      <p:sp>
        <p:nvSpPr>
          <p:cNvPr id="14339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24135" y="4976813"/>
            <a:ext cx="5197195" cy="2610465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 smtClean="0">
              <a:latin typeface="Arial" panose="020B0604020202020204" pitchFamily="34" charset="0"/>
            </a:endParaRPr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847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692980" indent="-266530" defTabSz="80847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66122" indent="-213225" defTabSz="80847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492573" indent="-213225" defTabSz="80847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19020" indent="-213225" defTabSz="80847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345471" indent="-213225" defTabSz="808476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771920" indent="-213225" defTabSz="808476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198369" indent="-213225" defTabSz="808476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624819" indent="-213225" defTabSz="808476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918C832-78D9-46AE-AC6A-ACD771C27D89}" type="slidenum">
              <a:rPr lang="en-US" altLang="ja-JP" sz="110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36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24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4" y="2130428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4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19262" indent="0" algn="ctr">
              <a:buNone/>
              <a:defRPr/>
            </a:lvl2pPr>
            <a:lvl3pPr marL="1038525" indent="0" algn="ctr">
              <a:buNone/>
              <a:defRPr/>
            </a:lvl3pPr>
            <a:lvl4pPr marL="1557789" indent="0" algn="ctr">
              <a:buNone/>
              <a:defRPr/>
            </a:lvl4pPr>
            <a:lvl5pPr marL="2077051" indent="0" algn="ctr">
              <a:buNone/>
              <a:defRPr/>
            </a:lvl5pPr>
            <a:lvl6pPr marL="2596315" indent="0" algn="ctr">
              <a:buNone/>
              <a:defRPr/>
            </a:lvl6pPr>
            <a:lvl7pPr marL="3115575" indent="0" algn="ctr">
              <a:buNone/>
              <a:defRPr/>
            </a:lvl7pPr>
            <a:lvl8pPr marL="3634840" indent="0" algn="ctr">
              <a:buNone/>
              <a:defRPr/>
            </a:lvl8pPr>
            <a:lvl9pPr marL="4154104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A40AB-5D45-4A8F-9E9D-3F6173C1CB8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5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3090C-C21F-4E8A-AF0A-388D45AE89A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33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E074D-181C-49A3-98F7-AC7A9DBAE6E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82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83320-16DF-4BD4-B7D3-803C5CF74A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35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533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267"/>
            </a:lvl1pPr>
            <a:lvl2pPr marL="519262" indent="0">
              <a:buNone/>
              <a:defRPr sz="2133"/>
            </a:lvl2pPr>
            <a:lvl3pPr marL="1038525" indent="0">
              <a:buNone/>
              <a:defRPr sz="1733"/>
            </a:lvl3pPr>
            <a:lvl4pPr marL="1557789" indent="0">
              <a:buNone/>
              <a:defRPr sz="1600"/>
            </a:lvl4pPr>
            <a:lvl5pPr marL="2077051" indent="0">
              <a:buNone/>
              <a:defRPr sz="1600"/>
            </a:lvl5pPr>
            <a:lvl6pPr marL="2596315" indent="0">
              <a:buNone/>
              <a:defRPr sz="1600"/>
            </a:lvl6pPr>
            <a:lvl7pPr marL="3115575" indent="0">
              <a:buNone/>
              <a:defRPr sz="1600"/>
            </a:lvl7pPr>
            <a:lvl8pPr marL="3634840" indent="0">
              <a:buNone/>
              <a:defRPr sz="1600"/>
            </a:lvl8pPr>
            <a:lvl9pPr marL="4154104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38569-6AD1-4FD0-8868-BBBC7A1253F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16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1" y="1600204"/>
            <a:ext cx="5384800" cy="45259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C7E2B-3749-4DD8-B1D2-E44CA79459E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3" y="1535112"/>
            <a:ext cx="5386916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19262" indent="0">
              <a:buNone/>
              <a:defRPr sz="2267" b="1"/>
            </a:lvl2pPr>
            <a:lvl3pPr marL="1038525" indent="0">
              <a:buNone/>
              <a:defRPr sz="2133" b="1"/>
            </a:lvl3pPr>
            <a:lvl4pPr marL="1557789" indent="0">
              <a:buNone/>
              <a:defRPr sz="1733" b="1"/>
            </a:lvl4pPr>
            <a:lvl5pPr marL="2077051" indent="0">
              <a:buNone/>
              <a:defRPr sz="1733" b="1"/>
            </a:lvl5pPr>
            <a:lvl6pPr marL="2596315" indent="0">
              <a:buNone/>
              <a:defRPr sz="1733" b="1"/>
            </a:lvl6pPr>
            <a:lvl7pPr marL="3115575" indent="0">
              <a:buNone/>
              <a:defRPr sz="1733" b="1"/>
            </a:lvl7pPr>
            <a:lvl8pPr marL="3634840" indent="0">
              <a:buNone/>
              <a:defRPr sz="1733" b="1"/>
            </a:lvl8pPr>
            <a:lvl9pPr marL="4154104" indent="0">
              <a:buNone/>
              <a:defRPr sz="1733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6" cy="3951288"/>
          </a:xfrm>
        </p:spPr>
        <p:txBody>
          <a:bodyPr/>
          <a:lstStyle>
            <a:lvl1pPr>
              <a:defRPr sz="2667"/>
            </a:lvl1pPr>
            <a:lvl2pPr>
              <a:defRPr sz="2267"/>
            </a:lvl2pPr>
            <a:lvl3pPr>
              <a:defRPr sz="2133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3" y="1535112"/>
            <a:ext cx="5389033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19262" indent="0">
              <a:buNone/>
              <a:defRPr sz="2267" b="1"/>
            </a:lvl2pPr>
            <a:lvl3pPr marL="1038525" indent="0">
              <a:buNone/>
              <a:defRPr sz="2133" b="1"/>
            </a:lvl3pPr>
            <a:lvl4pPr marL="1557789" indent="0">
              <a:buNone/>
              <a:defRPr sz="1733" b="1"/>
            </a:lvl4pPr>
            <a:lvl5pPr marL="2077051" indent="0">
              <a:buNone/>
              <a:defRPr sz="1733" b="1"/>
            </a:lvl5pPr>
            <a:lvl6pPr marL="2596315" indent="0">
              <a:buNone/>
              <a:defRPr sz="1733" b="1"/>
            </a:lvl6pPr>
            <a:lvl7pPr marL="3115575" indent="0">
              <a:buNone/>
              <a:defRPr sz="1733" b="1"/>
            </a:lvl7pPr>
            <a:lvl8pPr marL="3634840" indent="0">
              <a:buNone/>
              <a:defRPr sz="1733" b="1"/>
            </a:lvl8pPr>
            <a:lvl9pPr marL="4154104" indent="0">
              <a:buNone/>
              <a:defRPr sz="1733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667"/>
            </a:lvl1pPr>
            <a:lvl2pPr>
              <a:defRPr sz="2267"/>
            </a:lvl2pPr>
            <a:lvl3pPr>
              <a:defRPr sz="2133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E18F5-8ED6-44DF-878C-A0D4698F287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6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4BE7B-7AD1-434E-B033-45BC7F68F24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17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FCE14-6EA2-4811-ACB1-554E20ABBC0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1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3"/>
            <a:ext cx="4011084" cy="1162049"/>
          </a:xfrm>
        </p:spPr>
        <p:txBody>
          <a:bodyPr anchor="b"/>
          <a:lstStyle>
            <a:lvl1pPr algn="l">
              <a:defRPr sz="2267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40" y="273057"/>
            <a:ext cx="6815667" cy="5853112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4"/>
            <a:ext cx="4011084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19262" indent="0">
              <a:buNone/>
              <a:defRPr sz="1333"/>
            </a:lvl2pPr>
            <a:lvl3pPr marL="1038525" indent="0">
              <a:buNone/>
              <a:defRPr sz="1067"/>
            </a:lvl3pPr>
            <a:lvl4pPr marL="1557789" indent="0">
              <a:buNone/>
              <a:defRPr sz="933"/>
            </a:lvl4pPr>
            <a:lvl5pPr marL="2077051" indent="0">
              <a:buNone/>
              <a:defRPr sz="933"/>
            </a:lvl5pPr>
            <a:lvl6pPr marL="2596315" indent="0">
              <a:buNone/>
              <a:defRPr sz="933"/>
            </a:lvl6pPr>
            <a:lvl7pPr marL="3115575" indent="0">
              <a:buNone/>
              <a:defRPr sz="933"/>
            </a:lvl7pPr>
            <a:lvl8pPr marL="3634840" indent="0">
              <a:buNone/>
              <a:defRPr sz="933"/>
            </a:lvl8pPr>
            <a:lvl9pPr marL="4154104" indent="0">
              <a:buNone/>
              <a:defRPr sz="93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C834-0508-4CA0-A776-57531C84DAA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0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6" y="4800599"/>
            <a:ext cx="7315200" cy="566739"/>
          </a:xfrm>
        </p:spPr>
        <p:txBody>
          <a:bodyPr anchor="b"/>
          <a:lstStyle>
            <a:lvl1pPr algn="l">
              <a:defRPr sz="2267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200" cy="4114800"/>
          </a:xfrm>
        </p:spPr>
        <p:txBody>
          <a:bodyPr/>
          <a:lstStyle>
            <a:lvl1pPr marL="0" indent="0">
              <a:buNone/>
              <a:defRPr sz="3733"/>
            </a:lvl1pPr>
            <a:lvl2pPr marL="519262" indent="0">
              <a:buNone/>
              <a:defRPr sz="3200"/>
            </a:lvl2pPr>
            <a:lvl3pPr marL="1038525" indent="0">
              <a:buNone/>
              <a:defRPr sz="2667"/>
            </a:lvl3pPr>
            <a:lvl4pPr marL="1557789" indent="0">
              <a:buNone/>
              <a:defRPr sz="2267"/>
            </a:lvl4pPr>
            <a:lvl5pPr marL="2077051" indent="0">
              <a:buNone/>
              <a:defRPr sz="2267"/>
            </a:lvl5pPr>
            <a:lvl6pPr marL="2596315" indent="0">
              <a:buNone/>
              <a:defRPr sz="2267"/>
            </a:lvl6pPr>
            <a:lvl7pPr marL="3115575" indent="0">
              <a:buNone/>
              <a:defRPr sz="2267"/>
            </a:lvl7pPr>
            <a:lvl8pPr marL="3634840" indent="0">
              <a:buNone/>
              <a:defRPr sz="2267"/>
            </a:lvl8pPr>
            <a:lvl9pPr marL="4154104" indent="0">
              <a:buNone/>
              <a:defRPr sz="2267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6" y="5367339"/>
            <a:ext cx="73152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19262" indent="0">
              <a:buNone/>
              <a:defRPr sz="1333"/>
            </a:lvl2pPr>
            <a:lvl3pPr marL="1038525" indent="0">
              <a:buNone/>
              <a:defRPr sz="1067"/>
            </a:lvl3pPr>
            <a:lvl4pPr marL="1557789" indent="0">
              <a:buNone/>
              <a:defRPr sz="933"/>
            </a:lvl4pPr>
            <a:lvl5pPr marL="2077051" indent="0">
              <a:buNone/>
              <a:defRPr sz="933"/>
            </a:lvl5pPr>
            <a:lvl6pPr marL="2596315" indent="0">
              <a:buNone/>
              <a:defRPr sz="933"/>
            </a:lvl6pPr>
            <a:lvl7pPr marL="3115575" indent="0">
              <a:buNone/>
              <a:defRPr sz="933"/>
            </a:lvl7pPr>
            <a:lvl8pPr marL="3634840" indent="0">
              <a:buNone/>
              <a:defRPr sz="933"/>
            </a:lvl8pPr>
            <a:lvl9pPr marL="4154104" indent="0">
              <a:buNone/>
              <a:defRPr sz="93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40C21-BD58-4022-839A-6ED1C5628D4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1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891" tIns="38946" rIns="77891" bIns="389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4167"/>
            <a:ext cx="2844800" cy="47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4167"/>
            <a:ext cx="3860800" cy="47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4167"/>
            <a:ext cx="2844800" cy="47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6B32E9-D6DD-4FB4-B048-52824923751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29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519262" algn="ctr" rtl="0" fontAlgn="base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1038525" algn="ctr" rtl="0" fontAlgn="base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557789" algn="ctr" rtl="0" fontAlgn="base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2077051" algn="ctr" rtl="0" fontAlgn="base">
        <a:spcBef>
          <a:spcPct val="0"/>
        </a:spcBef>
        <a:spcAft>
          <a:spcPct val="0"/>
        </a:spcAft>
        <a:defRPr kumimoji="1" sz="4933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80990" indent="-380990" algn="l" rtl="0" eaLnBrk="0" fontAlgn="base" hangingPunct="0">
        <a:spcBef>
          <a:spcPct val="20000"/>
        </a:spcBef>
        <a:spcAft>
          <a:spcPct val="0"/>
        </a:spcAft>
        <a:buChar char="•"/>
        <a:defRPr kumimoji="1" sz="3733">
          <a:solidFill>
            <a:schemeClr val="tx1"/>
          </a:solidFill>
          <a:latin typeface="+mn-lt"/>
          <a:ea typeface="+mn-ea"/>
          <a:cs typeface="+mn-cs"/>
        </a:defRPr>
      </a:lvl1pPr>
      <a:lvl2pPr marL="836063" indent="-315376" algn="l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291134" indent="-251878" algn="l" rtl="0" eaLnBrk="0" fontAlgn="base" hangingPunct="0">
        <a:spcBef>
          <a:spcPct val="20000"/>
        </a:spcBef>
        <a:spcAft>
          <a:spcPct val="0"/>
        </a:spcAft>
        <a:buChar char="•"/>
        <a:defRPr kumimoji="1" sz="2667">
          <a:solidFill>
            <a:schemeClr val="tx1"/>
          </a:solidFill>
          <a:latin typeface="+mn-lt"/>
          <a:ea typeface="+mn-ea"/>
        </a:defRPr>
      </a:lvl3pPr>
      <a:lvl4pPr marL="1809705" indent="-251878" algn="l" rtl="0" eaLnBrk="0" fontAlgn="base" hangingPunct="0">
        <a:spcBef>
          <a:spcPct val="20000"/>
        </a:spcBef>
        <a:spcAft>
          <a:spcPct val="0"/>
        </a:spcAft>
        <a:buChar char="–"/>
        <a:defRPr kumimoji="1" sz="2267">
          <a:solidFill>
            <a:schemeClr val="tx1"/>
          </a:solidFill>
          <a:latin typeface="+mn-lt"/>
          <a:ea typeface="+mn-ea"/>
        </a:defRPr>
      </a:lvl4pPr>
      <a:lvl5pPr marL="2330392" indent="-251878" algn="l" rtl="0" eaLnBrk="0" fontAlgn="base" hangingPunct="0">
        <a:spcBef>
          <a:spcPct val="20000"/>
        </a:spcBef>
        <a:spcAft>
          <a:spcPct val="0"/>
        </a:spcAft>
        <a:buChar char="»"/>
        <a:defRPr kumimoji="1" sz="2267">
          <a:solidFill>
            <a:schemeClr val="tx1"/>
          </a:solidFill>
          <a:latin typeface="+mn-lt"/>
          <a:ea typeface="+mn-ea"/>
        </a:defRPr>
      </a:lvl5pPr>
      <a:lvl6pPr marL="2855946" indent="-259631" algn="l" rtl="0" fontAlgn="base">
        <a:spcBef>
          <a:spcPct val="20000"/>
        </a:spcBef>
        <a:spcAft>
          <a:spcPct val="0"/>
        </a:spcAft>
        <a:buChar char="»"/>
        <a:defRPr kumimoji="1" sz="2267">
          <a:solidFill>
            <a:schemeClr val="tx1"/>
          </a:solidFill>
          <a:latin typeface="+mn-lt"/>
          <a:ea typeface="+mn-ea"/>
        </a:defRPr>
      </a:lvl6pPr>
      <a:lvl7pPr marL="3375208" indent="-259631" algn="l" rtl="0" fontAlgn="base">
        <a:spcBef>
          <a:spcPct val="20000"/>
        </a:spcBef>
        <a:spcAft>
          <a:spcPct val="0"/>
        </a:spcAft>
        <a:buChar char="»"/>
        <a:defRPr kumimoji="1" sz="2267">
          <a:solidFill>
            <a:schemeClr val="tx1"/>
          </a:solidFill>
          <a:latin typeface="+mn-lt"/>
          <a:ea typeface="+mn-ea"/>
        </a:defRPr>
      </a:lvl7pPr>
      <a:lvl8pPr marL="3894473" indent="-259631" algn="l" rtl="0" fontAlgn="base">
        <a:spcBef>
          <a:spcPct val="20000"/>
        </a:spcBef>
        <a:spcAft>
          <a:spcPct val="0"/>
        </a:spcAft>
        <a:buChar char="»"/>
        <a:defRPr kumimoji="1" sz="2267">
          <a:solidFill>
            <a:schemeClr val="tx1"/>
          </a:solidFill>
          <a:latin typeface="+mn-lt"/>
          <a:ea typeface="+mn-ea"/>
        </a:defRPr>
      </a:lvl8pPr>
      <a:lvl9pPr marL="4413738" indent="-259631" algn="l" rtl="0" fontAlgn="base">
        <a:spcBef>
          <a:spcPct val="20000"/>
        </a:spcBef>
        <a:spcAft>
          <a:spcPct val="0"/>
        </a:spcAft>
        <a:buChar char="»"/>
        <a:defRPr kumimoji="1" sz="22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19262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38525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557789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077051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596315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115575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634840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154104" algn="l" defTabSz="1038525" rtl="0" eaLnBrk="1" latinLnBrk="0" hangingPunct="1"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y.osaka.lg.jp/kodomo/page/0000349320.html" TargetMode="External"/><Relationship Id="rId7" Type="http://schemas.openxmlformats.org/officeDocument/2006/relationships/hyperlink" Target="http://www.city.osaka.lg.jp/kodomo/page/0000369443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://www.city.osaka.lg.jp/kodomo/page/0000397646.html" TargetMode="External"/><Relationship Id="rId4" Type="http://schemas.openxmlformats.org/officeDocument/2006/relationships/hyperlink" Target="http://www.city.osaka.lg.jp/kodomo/page/0000398015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.osaka.lg.jp/kodomo/page/0000160790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ity.osaka.lg.jp/kodomo/page/0000409534.htm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hyperlink" Target="https://www.city.osaka.lg.jp/kodomo/page/0000409270.html" TargetMode="External"/><Relationship Id="rId7" Type="http://schemas.openxmlformats.org/officeDocument/2006/relationships/hyperlink" Target="http://www.city.osaka.lg.jp/kodomo/page/0000386542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ity.osaka.lg.jp/kodomo/page/0000379172.html" TargetMode="External"/><Relationship Id="rId5" Type="http://schemas.openxmlformats.org/officeDocument/2006/relationships/hyperlink" Target="http://www.city.osaka.lg.jp/kodomo/page/0000409859.html" TargetMode="External"/><Relationship Id="rId4" Type="http://schemas.openxmlformats.org/officeDocument/2006/relationships/hyperlink" Target="http://www.city.osaka.lg.jp/kodomo/page/0000002449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y.osaka.lg.jp/kodomo/page/0000382557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0" y="0"/>
            <a:ext cx="12192000" cy="63500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85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103905" tIns="51952" rIns="103905" bIns="51952" anchor="ctr"/>
          <a:lstStyle/>
          <a:p>
            <a:pPr eaLnBrk="1" hangingPunct="1">
              <a:defRPr/>
            </a:pPr>
            <a:r>
              <a:rPr lang="ja-JP" altLang="en-US" sz="3733" spc="-13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創英角ｺﾞｼｯｸUB" pitchFamily="49" charset="-128"/>
              </a:rPr>
              <a:t>子育て・教育環境の充実</a:t>
            </a:r>
            <a:endParaRPr lang="en-US" altLang="ja-JP" sz="3733" spc="-133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創英角ｺﾞｼｯｸUB" pitchFamily="49" charset="-128"/>
            </a:endParaRPr>
          </a:p>
        </p:txBody>
      </p:sp>
      <p:sp>
        <p:nvSpPr>
          <p:cNvPr id="9219" name="正方形/長方形 4"/>
          <p:cNvSpPr>
            <a:spLocks noChangeArrowheads="1"/>
          </p:cNvSpPr>
          <p:nvPr/>
        </p:nvSpPr>
        <p:spPr bwMode="auto">
          <a:xfrm>
            <a:off x="31100" y="924984"/>
            <a:ext cx="12094633" cy="58320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ts val="1600"/>
              </a:lnSpc>
              <a:spcBef>
                <a:spcPts val="400"/>
              </a:spcBef>
              <a:spcAft>
                <a:spcPts val="667"/>
              </a:spcAft>
            </a:pPr>
            <a:endParaRPr lang="en-US" altLang="ja-JP" sz="2667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ja-JP" altLang="en-US" sz="2667" b="1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2667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61343" y="720784"/>
            <a:ext cx="5766284" cy="43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28575">
            <a:solidFill>
              <a:srgbClr val="000099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tIns="0" anchor="ctr"/>
          <a:lstStyle/>
          <a:p>
            <a:pPr algn="ctr" eaLnBrk="1" hangingPunct="1">
              <a:lnSpc>
                <a:spcPct val="135000"/>
              </a:lnSpc>
              <a:defRPr/>
            </a:pP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「子どもの教育・医療　無償都市大阪」をめざした取組み</a:t>
            </a:r>
          </a:p>
        </p:txBody>
      </p:sp>
      <p:sp>
        <p:nvSpPr>
          <p:cNvPr id="35" name="スライド番号プレースホルダ 3"/>
          <p:cNvSpPr txBox="1">
            <a:spLocks noGrp="1"/>
          </p:cNvSpPr>
          <p:nvPr/>
        </p:nvSpPr>
        <p:spPr bwMode="auto">
          <a:xfrm>
            <a:off x="11410951" y="69852"/>
            <a:ext cx="778933" cy="47624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lIns="103857" tIns="51929" rIns="103857" bIns="51929"/>
          <a:lstStyle/>
          <a:p>
            <a:pPr algn="ctr" eaLnBrk="1" hangingPunct="1">
              <a:defRPr/>
            </a:pPr>
            <a:r>
              <a:rPr lang="en-US" altLang="ja-JP" sz="2667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33</a:t>
            </a:r>
            <a:endParaRPr lang="en-US" altLang="ja-JP" sz="2667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9120717" y="1"/>
            <a:ext cx="2106083" cy="62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905" tIns="51952" rIns="103905" bIns="51952" anchor="ctr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ea typeface="HG創英角ｺﾞｼｯｸUB" panose="020B0909000000000000" pitchFamily="49" charset="-128"/>
              </a:rPr>
              <a:t>市民サービスの拡充</a:t>
            </a:r>
            <a:endParaRPr lang="en-US" altLang="ja-JP" sz="1600">
              <a:ea typeface="HG創英角ｺﾞｼｯｸUB" panose="020B0909000000000000" pitchFamily="49" charset="-128"/>
            </a:endParaRPr>
          </a:p>
        </p:txBody>
      </p:sp>
      <p:sp>
        <p:nvSpPr>
          <p:cNvPr id="9227" name="Rectangle 5"/>
          <p:cNvSpPr>
            <a:spLocks noChangeArrowheads="1"/>
          </p:cNvSpPr>
          <p:nvPr/>
        </p:nvSpPr>
        <p:spPr bwMode="auto">
          <a:xfrm>
            <a:off x="216427" y="1261512"/>
            <a:ext cx="12198351" cy="2581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885" tIns="51944" rIns="103885" bIns="51944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44500" indent="-3603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0097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4669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9241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3813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ts val="400"/>
              </a:spcAft>
            </a:pPr>
            <a:r>
              <a:rPr lang="ja-JP" altLang="en-US" sz="2133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lang="ja-JP" altLang="en-US" sz="2133" b="1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幼児教育の</a:t>
            </a:r>
            <a:r>
              <a:rPr lang="ja-JP" altLang="en-US" sz="2133" b="1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無償化</a:t>
            </a:r>
            <a:r>
              <a:rPr lang="ja-JP" altLang="en-US" sz="1867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67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ja-JP" altLang="en-US" sz="1867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1867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1867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年度から、国</a:t>
            </a:r>
            <a:r>
              <a:rPr lang="ja-JP" altLang="en-US" sz="1867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に先駆けて認可保育所・幼稚園等</a:t>
            </a:r>
            <a:r>
              <a:rPr lang="ja-JP" altLang="en-US" sz="1867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en-US" altLang="ja-JP" sz="1867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867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67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利用する３</a:t>
            </a:r>
            <a:r>
              <a:rPr lang="en-US" altLang="ja-JP" sz="1867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〜</a:t>
            </a:r>
            <a:r>
              <a:rPr lang="ja-JP" altLang="en-US" sz="1867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５歳児の幼児教育無償化を実施</a:t>
            </a:r>
            <a:endParaRPr lang="en-US" altLang="ja-JP" sz="1867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ja-JP" altLang="en-US" sz="1867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1867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1867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年度から、利用保留児童や</a:t>
            </a:r>
            <a:r>
              <a:rPr lang="ja-JP" altLang="en-US" sz="1867" dirty="0" smtClean="0">
                <a:latin typeface="メイリオ" panose="020B0604030504040204" pitchFamily="50" charset="-128"/>
                <a:ea typeface="メイリオ" panose="020B0604030504040204" pitchFamily="50" charset="-128"/>
                <a:hlinkClick r:id="rId4"/>
              </a:rPr>
              <a:t>一定の教育の質が</a:t>
            </a:r>
            <a:r>
              <a:rPr lang="en-US" altLang="ja-JP" sz="1867" dirty="0" smtClean="0">
                <a:latin typeface="メイリオ" panose="020B0604030504040204" pitchFamily="50" charset="-128"/>
                <a:ea typeface="メイリオ" panose="020B0604030504040204" pitchFamily="50" charset="-128"/>
                <a:hlinkClick r:id="rId4"/>
              </a:rPr>
              <a:t/>
            </a:r>
            <a:br>
              <a:rPr lang="en-US" altLang="ja-JP" sz="1867" dirty="0" smtClean="0">
                <a:latin typeface="メイリオ" panose="020B0604030504040204" pitchFamily="50" charset="-128"/>
                <a:ea typeface="メイリオ" panose="020B0604030504040204" pitchFamily="50" charset="-128"/>
                <a:hlinkClick r:id="rId4"/>
              </a:rPr>
            </a:br>
            <a:r>
              <a:rPr lang="ja-JP" altLang="en-US" sz="1867" dirty="0" smtClean="0">
                <a:latin typeface="メイリオ" panose="020B0604030504040204" pitchFamily="50" charset="-128"/>
                <a:ea typeface="メイリオ" panose="020B0604030504040204" pitchFamily="50" charset="-128"/>
                <a:hlinkClick r:id="rId4"/>
              </a:rPr>
              <a:t>認められた認可外保育施設</a:t>
            </a:r>
            <a:r>
              <a:rPr lang="ja-JP" altLang="en-US" sz="1867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まで対象を拡大</a:t>
            </a:r>
            <a:endParaRPr lang="en-US" altLang="ja-JP" sz="1867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ja-JP" altLang="en-US" sz="1867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令和元年</a:t>
            </a:r>
            <a:r>
              <a:rPr lang="en-US" altLang="ja-JP" sz="1867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867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月から、国による無償化の開始</a:t>
            </a:r>
            <a:endParaRPr lang="en-US" altLang="ja-JP" sz="1867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92089" y="3393805"/>
            <a:ext cx="12301285" cy="241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885" tIns="51944" rIns="103885" bIns="51944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44500" indent="-3603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0097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4669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9241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3813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ts val="400"/>
              </a:spcAft>
              <a:defRPr/>
            </a:pPr>
            <a:r>
              <a:rPr lang="ja-JP" altLang="en-US" sz="2133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乳幼児期に</a:t>
            </a:r>
            <a:r>
              <a:rPr lang="ja-JP" altLang="en-US" sz="2133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おける</a:t>
            </a:r>
            <a:r>
              <a:rPr lang="ja-JP" altLang="en-US" sz="2133" b="1" dirty="0" smtClean="0">
                <a:latin typeface="ＭＳ Ｐゴシック" panose="020B0600070205080204" pitchFamily="50" charset="-128"/>
                <a:ea typeface="Meiryo UI" panose="020B0604030504040204" pitchFamily="50" charset="-128"/>
              </a:rPr>
              <a:t>教育</a:t>
            </a:r>
            <a:r>
              <a:rPr lang="ja-JP" altLang="en-US" sz="2133" b="1" dirty="0">
                <a:latin typeface="ＭＳ Ｐゴシック" panose="020B0600070205080204" pitchFamily="50" charset="-128"/>
                <a:ea typeface="Meiryo UI" panose="020B0604030504040204" pitchFamily="50" charset="-128"/>
              </a:rPr>
              <a:t>・保育の質の向上</a:t>
            </a:r>
            <a:endParaRPr lang="ja-JP" altLang="en-US" sz="2133" b="1" strike="sngStrik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保育・幼児教育センターの設置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（平成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年４月）</a:t>
            </a:r>
            <a:r>
              <a:rPr lang="en-US" altLang="ja-JP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67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幼児教育・保育の質の保証・向上を図る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ための研修、幼児教育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及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び保育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に関する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調査・研究等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　など</a:t>
            </a:r>
            <a:endParaRPr lang="en-US" altLang="ja-JP" sz="186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保育サービス第三者評価受審促進事業（平成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186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12180" lvl="1" indent="0">
              <a:spcAft>
                <a:spcPts val="400"/>
              </a:spcAft>
              <a:defRPr/>
            </a:pP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・保育の質の確保・向上、事業の見える化推進等のため、本市独自に受審費用を補助</a:t>
            </a:r>
            <a:endParaRPr lang="en-US" altLang="ja-JP" sz="186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保育所等の事故防止の取組強化事業（平成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年度）　　　　</a:t>
            </a:r>
            <a:endParaRPr lang="en-US" altLang="ja-JP" sz="186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12180" lvl="1" indent="0">
              <a:spcAft>
                <a:spcPts val="400"/>
              </a:spcAft>
              <a:defRPr/>
            </a:pP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・認可外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保育施設を含む全保育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施設に、巡回支援指導を実施</a:t>
            </a:r>
            <a:endParaRPr lang="en-US" altLang="ja-JP" sz="186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351188" y="966192"/>
            <a:ext cx="4726242" cy="29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9" tIns="38964" rIns="77929" bIns="38964"/>
          <a:lstStyle/>
          <a:p>
            <a:pPr algn="ctr">
              <a:spcBef>
                <a:spcPts val="170"/>
              </a:spcBef>
              <a:spcAft>
                <a:spcPts val="170"/>
              </a:spcAft>
              <a:defRPr/>
            </a:pPr>
            <a:r>
              <a:rPr lang="ja-JP" altLang="en-US" sz="1400" b="1" dirty="0" smtClean="0">
                <a:latin typeface="ＭＳ Ｐゴシック" pitchFamily="50" charset="-128"/>
              </a:rPr>
              <a:t>＜国に先駆け実施した大阪市の幼児教育の無償化＞</a:t>
            </a:r>
            <a:r>
              <a:rPr lang="ja-JP" altLang="en-US" sz="1400" b="1" dirty="0">
                <a:latin typeface="ＭＳ Ｐゴシック" pitchFamily="50" charset="-128"/>
              </a:rPr>
              <a:t>　　　　　　</a:t>
            </a:r>
            <a:endParaRPr lang="en-US" altLang="ja-JP" b="1" dirty="0">
              <a:latin typeface="ＭＳ Ｐゴシック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2650" y="1118914"/>
            <a:ext cx="4727345" cy="2520000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-86062" y="5908431"/>
            <a:ext cx="12219517" cy="984106"/>
          </a:xfrm>
          <a:prstGeom prst="rect">
            <a:avLst/>
          </a:prstGeom>
          <a:ln w="25400">
            <a:noFill/>
          </a:ln>
        </p:spPr>
        <p:txBody>
          <a:bodyPr/>
          <a:lstStyle/>
          <a:p>
            <a:pPr>
              <a:spcAft>
                <a:spcPts val="400"/>
              </a:spcAft>
              <a:defRPr/>
            </a:pPr>
            <a:r>
              <a:rPr lang="ja-JP" altLang="en-US" sz="2133" b="1" dirty="0">
                <a:latin typeface="ＭＳ Ｐゴシック" panose="020B060007020508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133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lang="ja-JP" altLang="en-US" sz="2133" b="1" dirty="0">
                <a:latin typeface="Meiryo UI" panose="020B0604030504040204" pitchFamily="50" charset="-128"/>
                <a:ea typeface="Meiryo UI" panose="020B0604030504040204" pitchFamily="50" charset="-128"/>
                <a:hlinkClick r:id="rId7"/>
              </a:rPr>
              <a:t>こども医療費助成</a:t>
            </a:r>
            <a:endParaRPr lang="en-US" altLang="ja-JP" sz="2133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75719" indent="-93131">
              <a:spcAft>
                <a:spcPts val="400"/>
              </a:spcAft>
              <a:buFont typeface="Wingdings" panose="05000000000000000000" pitchFamily="2" charset="2"/>
              <a:buChar char="Ø"/>
              <a:tabLst>
                <a:tab pos="963060" algn="l"/>
              </a:tabLst>
              <a:defRPr/>
            </a:pP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歳（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到達後の最初の３月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末）までのこども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が医療機関等で受診した際の自己負担の一部を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助成</a:t>
            </a:r>
          </a:p>
        </p:txBody>
      </p:sp>
    </p:spTree>
    <p:extLst>
      <p:ext uri="{BB962C8B-B14F-4D97-AF65-F5344CB8AC3E}">
        <p14:creationId xmlns:p14="http://schemas.microsoft.com/office/powerpoint/2010/main" val="2265298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0" y="0"/>
            <a:ext cx="12192000" cy="63500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85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103905" tIns="51952" rIns="103905" bIns="51952" anchor="ctr"/>
          <a:lstStyle/>
          <a:p>
            <a:pPr eaLnBrk="1" hangingPunct="1">
              <a:defRPr/>
            </a:pPr>
            <a:r>
              <a:rPr lang="ja-JP" altLang="en-US" sz="3733" spc="-13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創英角ｺﾞｼｯｸUB" pitchFamily="49" charset="-128"/>
              </a:rPr>
              <a:t>子育て・教育環境の充実</a:t>
            </a:r>
            <a:endParaRPr lang="en-US" altLang="ja-JP" sz="3733" spc="-133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創英角ｺﾞｼｯｸUB" pitchFamily="49" charset="-128"/>
            </a:endParaRPr>
          </a:p>
        </p:txBody>
      </p:sp>
      <p:sp>
        <p:nvSpPr>
          <p:cNvPr id="9219" name="正方形/長方形 4"/>
          <p:cNvSpPr>
            <a:spLocks noChangeArrowheads="1"/>
          </p:cNvSpPr>
          <p:nvPr/>
        </p:nvSpPr>
        <p:spPr bwMode="auto">
          <a:xfrm>
            <a:off x="48685" y="924984"/>
            <a:ext cx="12094633" cy="58320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ts val="1600"/>
              </a:lnSpc>
              <a:spcBef>
                <a:spcPts val="400"/>
              </a:spcBef>
              <a:spcAft>
                <a:spcPts val="667"/>
              </a:spcAft>
            </a:pPr>
            <a:endParaRPr lang="en-US" altLang="ja-JP" sz="2667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ja-JP" altLang="en-US" sz="2667" b="1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2667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95674" y="789519"/>
            <a:ext cx="6052725" cy="4284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28575">
            <a:solidFill>
              <a:srgbClr val="000099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tIns="0" anchor="ctr"/>
          <a:lstStyle/>
          <a:p>
            <a:pPr algn="ctr">
              <a:lnSpc>
                <a:spcPct val="135000"/>
              </a:lnSpc>
              <a:defRPr/>
            </a:pP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安心してこどもを生み、育てられるよう支援する仕組みの充実</a:t>
            </a:r>
          </a:p>
        </p:txBody>
      </p:sp>
      <p:sp>
        <p:nvSpPr>
          <p:cNvPr id="35" name="スライド番号プレースホルダ 3"/>
          <p:cNvSpPr txBox="1">
            <a:spLocks noGrp="1"/>
          </p:cNvSpPr>
          <p:nvPr/>
        </p:nvSpPr>
        <p:spPr bwMode="auto">
          <a:xfrm>
            <a:off x="11410951" y="69852"/>
            <a:ext cx="778933" cy="47624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lIns="103857" tIns="51929" rIns="103857" bIns="51929"/>
          <a:lstStyle/>
          <a:p>
            <a:pPr algn="ctr" eaLnBrk="1" hangingPunct="1">
              <a:defRPr/>
            </a:pPr>
            <a:r>
              <a:rPr lang="en-US" altLang="ja-JP" sz="2667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34</a:t>
            </a:r>
            <a:endParaRPr lang="en-US" altLang="ja-JP" sz="2667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9120717" y="1"/>
            <a:ext cx="2106083" cy="62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905" tIns="51952" rIns="103905" bIns="51952" anchor="ctr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ea typeface="HG創英角ｺﾞｼｯｸUB" panose="020B0909000000000000" pitchFamily="49" charset="-128"/>
              </a:rPr>
              <a:t>市民サービスの拡充</a:t>
            </a:r>
            <a:endParaRPr lang="en-US" altLang="ja-JP" sz="1600">
              <a:ea typeface="HG創英角ｺﾞｼｯｸUB" panose="020B0909000000000000" pitchFamily="49" charset="-128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348855" y="1329325"/>
            <a:ext cx="11843145" cy="178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4" tIns="38958" rIns="77914" bIns="38958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44500" indent="-3603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0097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4669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9241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3813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Aft>
                <a:spcPts val="300"/>
              </a:spcAft>
              <a:defRPr/>
            </a:pPr>
            <a:r>
              <a:rPr lang="ja-JP" altLang="en-US" sz="213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妊産婦健康診査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妊婦健康診査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を公費負担</a:t>
            </a:r>
            <a:endParaRPr lang="en-US" altLang="ja-JP" sz="187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4137" lvl="1" indent="0">
              <a:spcAft>
                <a:spcPts val="300"/>
              </a:spcAft>
              <a:defRPr/>
            </a:pP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・超音波</a:t>
            </a: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検査の公費負担回数を現行の４回から８回に拡充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（平成</a:t>
            </a:r>
            <a:r>
              <a:rPr lang="en-US" altLang="ja-JP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年４月</a:t>
            </a:r>
            <a:r>
              <a:rPr lang="en-US" altLang="ja-JP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marL="84137" lvl="1" indent="0">
              <a:spcAft>
                <a:spcPts val="300"/>
              </a:spcAft>
              <a:defRPr/>
            </a:pP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・多胎妊娠</a:t>
            </a: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場合、受診券</a:t>
            </a: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を２枚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追加（令和２年４月）</a:t>
            </a:r>
            <a:endParaRPr lang="en-US" altLang="ja-JP" sz="187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4137" lvl="1" indent="0">
              <a:spcAft>
                <a:spcPts val="300"/>
              </a:spcAft>
              <a:defRPr/>
            </a:pP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・</a:t>
            </a: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妊婦一人あたりの公費負担額　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最大</a:t>
            </a:r>
            <a:r>
              <a:rPr lang="en-US" altLang="ja-JP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127,980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（政令市最高水準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87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産後の健診</a:t>
            </a: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２回分を公費負担（産婦一人あたり　</a:t>
            </a:r>
            <a:r>
              <a:rPr lang="en-US" altLang="ja-JP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10,000</a:t>
            </a: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円）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（平成</a:t>
            </a:r>
            <a:r>
              <a:rPr lang="en-US" altLang="ja-JP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  <a:endParaRPr lang="en-US" altLang="ja-JP" sz="187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348855" y="3480734"/>
            <a:ext cx="11843145" cy="125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4" tIns="38958" rIns="77914" bIns="38958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44500" indent="-3603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0097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4669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9241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3813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ts val="300"/>
              </a:spcAft>
              <a:defRPr/>
            </a:pPr>
            <a:r>
              <a:rPr lang="ja-JP" altLang="en-US" sz="213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 </a:t>
            </a:r>
            <a:r>
              <a:rPr lang="zh-TW" altLang="en-US" sz="213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４歳児</a:t>
            </a:r>
            <a:r>
              <a:rPr lang="zh-TW" altLang="en-US" sz="213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訪問事業</a:t>
            </a:r>
            <a:r>
              <a:rPr lang="ja-JP" altLang="en-US" sz="213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の実施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大阪市版ネウボラ」の取組みの一環として、本務職員等を活用して全ての４歳児を対象に家庭等へ訪問し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87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4137" lvl="1" indent="0">
              <a:spcAft>
                <a:spcPts val="300"/>
              </a:spcAft>
              <a:defRPr/>
            </a:pP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状況把握</a:t>
            </a: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を含め健康教育や子育て相談などを実施</a:t>
            </a:r>
            <a:b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187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48855" y="4593793"/>
            <a:ext cx="11843145" cy="1409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4" tIns="38958" rIns="77914" bIns="38958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44500" indent="-3603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0097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4669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9241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3813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ts val="300"/>
              </a:spcAft>
              <a:defRPr/>
            </a:pPr>
            <a:r>
              <a:rPr lang="ja-JP" altLang="en-US" sz="213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未就学児のお散歩時等における安全対策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保育施設等で、お散歩時の見守り等をする保育支援者の配置に必要な経費を補助</a:t>
            </a:r>
            <a:endParaRPr lang="en-US" altLang="ja-JP" sz="187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緊急</a:t>
            </a: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安全点検にて抽出された対策必要箇所や、本市が管理する幹線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道路の</a:t>
            </a: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信号交差点を対象に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87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4137" lvl="1" indent="0">
              <a:spcAft>
                <a:spcPts val="300"/>
              </a:spcAft>
              <a:defRPr/>
            </a:pP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防護</a:t>
            </a: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柵設置等の交通安全施設整備を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r>
              <a:rPr lang="en-US" altLang="ja-JP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en-US" altLang="ja-JP" sz="187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67905" y="6002963"/>
            <a:ext cx="11538345" cy="87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4" tIns="38958" rIns="77914" bIns="38958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44500" indent="-3603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0097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4669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9241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3813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ts val="300"/>
              </a:spcAft>
              <a:defRPr/>
            </a:pPr>
            <a:r>
              <a:rPr lang="ja-JP" altLang="en-US" sz="213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休日保育支援事業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市内全域における市民の利用ニーズに対応するため、休日保育の実施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に係る</a:t>
            </a:r>
            <a:r>
              <a:rPr lang="ja-JP" altLang="en-US" sz="1870" dirty="0">
                <a:latin typeface="Meiryo UI" panose="020B0604030504040204" pitchFamily="50" charset="-128"/>
                <a:ea typeface="Meiryo UI" panose="020B0604030504040204" pitchFamily="50" charset="-128"/>
              </a:rPr>
              <a:t>保育士の確保に必要な経費を</a:t>
            </a:r>
            <a:r>
              <a:rPr lang="ja-JP" altLang="en-US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lang="en-US" altLang="ja-JP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en-US" altLang="ja-JP" sz="187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609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0" y="0"/>
            <a:ext cx="12192000" cy="63500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85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103905" tIns="51952" rIns="103905" bIns="51952" anchor="ctr"/>
          <a:lstStyle/>
          <a:p>
            <a:pPr>
              <a:tabLst>
                <a:tab pos="353475" algn="l"/>
              </a:tabLst>
              <a:defRPr/>
            </a:pPr>
            <a:r>
              <a:rPr lang="ja-JP" altLang="en-US" sz="3733" spc="-13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創英角ｺﾞｼｯｸUB" pitchFamily="49" charset="-128"/>
              </a:rPr>
              <a:t>子育て・教育環境の充実</a:t>
            </a:r>
            <a:endParaRPr lang="en-US" altLang="ja-JP" sz="3733" spc="-133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創英角ｺﾞｼｯｸUB" pitchFamily="49" charset="-128"/>
            </a:endParaRPr>
          </a:p>
        </p:txBody>
      </p:sp>
      <p:sp>
        <p:nvSpPr>
          <p:cNvPr id="15363" name="正方形/長方形 4"/>
          <p:cNvSpPr>
            <a:spLocks noChangeArrowheads="1"/>
          </p:cNvSpPr>
          <p:nvPr/>
        </p:nvSpPr>
        <p:spPr bwMode="auto">
          <a:xfrm>
            <a:off x="31098" y="918776"/>
            <a:ext cx="12094633" cy="30960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ts val="1600"/>
              </a:lnSpc>
              <a:spcBef>
                <a:spcPts val="400"/>
              </a:spcBef>
              <a:spcAft>
                <a:spcPts val="667"/>
              </a:spcAft>
            </a:pPr>
            <a:endParaRPr lang="en-US" altLang="ja-JP" sz="2667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ja-JP" altLang="en-US" sz="2667" b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2667" b="1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61344" y="720785"/>
            <a:ext cx="2993096" cy="4285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28575">
            <a:solidFill>
              <a:srgbClr val="000099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tIns="0" anchor="ctr"/>
          <a:lstStyle/>
          <a:p>
            <a:pPr algn="ctr">
              <a:lnSpc>
                <a:spcPct val="135000"/>
              </a:lnSpc>
              <a:defRPr/>
            </a:pPr>
            <a:r>
              <a:rPr lang="ja-JP" altLang="en-US" sz="186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多様な保育ニーズへの対応</a:t>
            </a:r>
          </a:p>
        </p:txBody>
      </p:sp>
      <p:sp>
        <p:nvSpPr>
          <p:cNvPr id="35" name="スライド番号プレースホルダ 3"/>
          <p:cNvSpPr txBox="1">
            <a:spLocks noGrp="1"/>
          </p:cNvSpPr>
          <p:nvPr/>
        </p:nvSpPr>
        <p:spPr bwMode="auto">
          <a:xfrm>
            <a:off x="11410951" y="69852"/>
            <a:ext cx="778933" cy="47624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lIns="103857" tIns="51929" rIns="103857" bIns="51929"/>
          <a:lstStyle/>
          <a:p>
            <a:pPr algn="ctr">
              <a:defRPr/>
            </a:pPr>
            <a:r>
              <a:rPr lang="en-US" altLang="ja-JP" sz="2667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35</a:t>
            </a:r>
            <a:endParaRPr lang="en-US" altLang="ja-JP" sz="2667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9120717" y="1"/>
            <a:ext cx="2106083" cy="62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905" tIns="51952" rIns="103905" bIns="51952" anchor="ctr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0000"/>
                </a:solidFill>
                <a:ea typeface="HG創英角ｺﾞｼｯｸUB" panose="020B0909000000000000" pitchFamily="49" charset="-128"/>
              </a:rPr>
              <a:t>市民サービスの拡充</a:t>
            </a:r>
            <a:endParaRPr lang="en-US" altLang="ja-JP" sz="1600">
              <a:solidFill>
                <a:srgbClr val="000000"/>
              </a:solidFill>
              <a:ea typeface="HG創英角ｺﾞｼｯｸUB" panose="020B0909000000000000" pitchFamily="49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-16934" y="2220016"/>
            <a:ext cx="12048067" cy="1217084"/>
          </a:xfrm>
          <a:prstGeom prst="rect">
            <a:avLst/>
          </a:prstGeom>
          <a:ln w="25400">
            <a:noFill/>
          </a:ln>
        </p:spPr>
        <p:txBody>
          <a:bodyPr/>
          <a:lstStyle/>
          <a:p>
            <a:pPr>
              <a:spcAft>
                <a:spcPts val="400"/>
              </a:spcAft>
              <a:defRPr/>
            </a:pPr>
            <a:r>
              <a:rPr lang="ja-JP" altLang="en-US" sz="2133" b="1" dirty="0">
                <a:solidFill>
                  <a:srgbClr val="000000"/>
                </a:solidFill>
                <a:latin typeface="ＭＳ Ｐゴシック" panose="020B0600070205080204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2133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lang="ja-JP" altLang="en-US" sz="2133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多様な主体の参入促進事業</a:t>
            </a:r>
            <a:endParaRPr lang="en-US" altLang="ja-JP" sz="2133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11977" indent="-431989"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ja-JP" altLang="en-US" sz="186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新規参入施設及び既存保育事業所に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おける保育の安全・安心の維持・向上のため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訪問による保育に関する技術的指導等の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相談支援など</a:t>
            </a:r>
            <a:r>
              <a:rPr lang="ja-JP" altLang="en-US" sz="1467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867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-16932" y="3225708"/>
            <a:ext cx="6274127" cy="873362"/>
          </a:xfrm>
          <a:prstGeom prst="rect">
            <a:avLst/>
          </a:prstGeom>
          <a:ln w="25400">
            <a:noFill/>
          </a:ln>
        </p:spPr>
        <p:txBody>
          <a:bodyPr/>
          <a:lstStyle/>
          <a:p>
            <a:pPr>
              <a:spcAft>
                <a:spcPts val="400"/>
              </a:spcAft>
              <a:defRPr/>
            </a:pPr>
            <a:r>
              <a:rPr lang="ja-JP" altLang="en-US" sz="2133" b="1" dirty="0">
                <a:latin typeface="ＭＳ Ｐゴシック" panose="020B060007020508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133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lang="ja-JP" altLang="en-US" sz="2133" b="1" dirty="0"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病児・病後児保育事業</a:t>
            </a:r>
            <a:endParaRPr lang="en-US" altLang="ja-JP" sz="2133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84705">
              <a:spcAft>
                <a:spcPts val="400"/>
              </a:spcAft>
              <a:buFont typeface="Wingdings" panose="05000000000000000000" pitchFamily="2" charset="2"/>
              <a:buChar char="Ø"/>
              <a:tabLst>
                <a:tab pos="838179" algn="l"/>
              </a:tabLst>
              <a:defRPr/>
            </a:pP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   病児保育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施設　（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末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:16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か所）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endParaRPr lang="en-US" altLang="ja-JP" sz="186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-16934" y="1201871"/>
            <a:ext cx="12048067" cy="1219200"/>
          </a:xfrm>
          <a:prstGeom prst="rect">
            <a:avLst/>
          </a:prstGeom>
          <a:ln w="25400">
            <a:noFill/>
          </a:ln>
        </p:spPr>
        <p:txBody>
          <a:bodyPr/>
          <a:lstStyle/>
          <a:p>
            <a:pPr>
              <a:spcAft>
                <a:spcPts val="400"/>
              </a:spcAft>
              <a:defRPr/>
            </a:pPr>
            <a:r>
              <a:rPr lang="ja-JP" altLang="en-US" sz="2133" b="1" dirty="0">
                <a:solidFill>
                  <a:srgbClr val="000000"/>
                </a:solidFill>
                <a:latin typeface="ＭＳ Ｐゴシック" panose="020B0600070205080204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2133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lang="ja-JP" altLang="en-US" sz="2133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地域型保育事業連携支援事業</a:t>
            </a:r>
            <a:endParaRPr lang="en-US" altLang="ja-JP" sz="2133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11977" indent="-431989"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から連携施設（保育所、幼稚園、認定こども園）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確保を促進するため、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代替保育や交流事業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等に必要な経費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を交付</a:t>
            </a:r>
            <a:r>
              <a:rPr lang="ja-JP" altLang="en-US" sz="1467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</a:t>
            </a:r>
            <a:r>
              <a:rPr lang="ja-JP" altLang="en-US" sz="1867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</a:p>
        </p:txBody>
      </p:sp>
      <p:sp>
        <p:nvSpPr>
          <p:cNvPr id="17" name="正方形/長方形 4"/>
          <p:cNvSpPr>
            <a:spLocks noChangeArrowheads="1"/>
          </p:cNvSpPr>
          <p:nvPr/>
        </p:nvSpPr>
        <p:spPr bwMode="auto">
          <a:xfrm>
            <a:off x="38253" y="4398492"/>
            <a:ext cx="12094633" cy="23400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ts val="1600"/>
              </a:lnSpc>
              <a:spcBef>
                <a:spcPts val="400"/>
              </a:spcBef>
              <a:spcAft>
                <a:spcPts val="667"/>
              </a:spcAft>
            </a:pPr>
            <a:endParaRPr lang="en-US" altLang="ja-JP" sz="2667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ja-JP" altLang="en-US" sz="2667" b="1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2667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161344" y="4184951"/>
            <a:ext cx="2297043" cy="4285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28575">
            <a:solidFill>
              <a:srgbClr val="000099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tIns="0" anchor="ctr"/>
          <a:lstStyle/>
          <a:p>
            <a:pPr algn="ctr" eaLnBrk="1" hangingPunct="1">
              <a:lnSpc>
                <a:spcPct val="135000"/>
              </a:lnSpc>
              <a:defRPr/>
            </a:pP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待機児童対策</a:t>
            </a:r>
            <a:endParaRPr lang="ja-JP" altLang="en-US" sz="1867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4045" y="4668607"/>
            <a:ext cx="12048068" cy="1584000"/>
          </a:xfrm>
          <a:prstGeom prst="rect">
            <a:avLst/>
          </a:prstGeom>
          <a:ln w="25400"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6353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0097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4669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9241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381375" indent="-1873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ts val="400"/>
              </a:spcAft>
              <a:defRPr/>
            </a:pPr>
            <a:r>
              <a:rPr lang="ja-JP" altLang="en-US" sz="2133" b="1" dirty="0">
                <a:latin typeface="ＭＳ Ｐゴシック" panose="020B060007020508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133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lang="ja-JP" altLang="en-US" sz="2133" b="1" dirty="0">
                <a:latin typeface="Meiryo UI" panose="020B0604030504040204" pitchFamily="50" charset="-128"/>
                <a:ea typeface="Meiryo UI" panose="020B0604030504040204" pitchFamily="50" charset="-128"/>
                <a:hlinkClick r:id="rId6"/>
              </a:rPr>
              <a:t>民間保育所等整備事業</a:t>
            </a:r>
            <a:r>
              <a:rPr lang="en-US" altLang="ja-JP" sz="2133" b="1" dirty="0">
                <a:latin typeface="Meiryo UI" panose="020B0604030504040204" pitchFamily="50" charset="-128"/>
                <a:ea typeface="Meiryo UI" panose="020B0604030504040204" pitchFamily="50" charset="-128"/>
                <a:hlinkClick r:id="rId7"/>
              </a:rPr>
              <a:t> </a:t>
            </a:r>
            <a:endParaRPr lang="en-US" altLang="ja-JP" sz="2133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4593" indent="-469888"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保育を必要とする全ての児童の入所枠を確保し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待機児童を含め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た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利用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保留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児童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解消</a:t>
            </a:r>
            <a:endParaRPr lang="en-US" altLang="ja-JP" sz="186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4593" indent="-469888"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都市公園を活用した保育所整備、</a:t>
            </a:r>
            <a:endParaRPr lang="en-US" altLang="ja-JP" sz="186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84705">
              <a:spcAft>
                <a:spcPts val="400"/>
              </a:spcAft>
              <a:defRPr/>
            </a:pP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保育室の空き等を活用した期間限定保育の実施、</a:t>
            </a:r>
            <a:endParaRPr lang="en-US" altLang="ja-JP" sz="186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84705">
              <a:spcAft>
                <a:spcPts val="400"/>
              </a:spcAft>
              <a:defRPr/>
            </a:pP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　保育所等への賃借料支援事業　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lang="en-US" altLang="ja-JP" sz="186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3" name="グループ化 22"/>
          <p:cNvGrpSpPr>
            <a:grpSpLocks noChangeAspect="1"/>
          </p:cNvGrpSpPr>
          <p:nvPr/>
        </p:nvGrpSpPr>
        <p:grpSpPr>
          <a:xfrm>
            <a:off x="6129377" y="3710554"/>
            <a:ext cx="6205966" cy="3333192"/>
            <a:chOff x="7819925" y="5844298"/>
            <a:chExt cx="5290812" cy="2502776"/>
          </a:xfrm>
        </p:grpSpPr>
        <p:graphicFrame>
          <p:nvGraphicFramePr>
            <p:cNvPr id="24" name="グラフ 23"/>
            <p:cNvGraphicFramePr/>
            <p:nvPr>
              <p:extLst>
                <p:ext uri="{D42A27DB-BD31-4B8C-83A1-F6EECF244321}">
                  <p14:modId xmlns:p14="http://schemas.microsoft.com/office/powerpoint/2010/main" val="938937849"/>
                </p:ext>
              </p:extLst>
            </p:nvPr>
          </p:nvGraphicFramePr>
          <p:xfrm>
            <a:off x="7819925" y="5844298"/>
            <a:ext cx="5290812" cy="25027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25" name="テキスト ボックス 24"/>
            <p:cNvSpPr txBox="1"/>
            <p:nvPr/>
          </p:nvSpPr>
          <p:spPr>
            <a:xfrm>
              <a:off x="9336682" y="6415645"/>
              <a:ext cx="2448263" cy="39707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1400" b="1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保育所等整備による入所枠の拡大</a:t>
              </a:r>
              <a:endParaRPr kumimoji="1" lang="en-US" altLang="ja-JP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8304908" y="6654223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（人）</a:t>
              </a:r>
              <a:endParaRPr kumimoji="1"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27" name="正方形/長方形 26"/>
          <p:cNvSpPr/>
          <p:nvPr/>
        </p:nvSpPr>
        <p:spPr>
          <a:xfrm>
            <a:off x="6069281" y="3581335"/>
            <a:ext cx="5741150" cy="725893"/>
          </a:xfrm>
          <a:prstGeom prst="rect">
            <a:avLst/>
          </a:prstGeom>
          <a:ln w="25400">
            <a:noFill/>
          </a:ln>
        </p:spPr>
        <p:txBody>
          <a:bodyPr/>
          <a:lstStyle/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病後児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保育施設（</a:t>
            </a:r>
            <a:r>
              <a:rPr lang="en-US" altLang="ja-JP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か所（うち１か所</a:t>
            </a:r>
            <a:r>
              <a:rPr lang="ja-JP" altLang="en-US" sz="1867">
                <a:latin typeface="Meiryo UI" panose="020B0604030504040204" pitchFamily="50" charset="-128"/>
                <a:ea typeface="Meiryo UI" panose="020B0604030504040204" pitchFamily="50" charset="-128"/>
              </a:rPr>
              <a:t>休止中</a:t>
            </a:r>
            <a:r>
              <a:rPr lang="ja-JP" altLang="en-US" sz="1867" smtClean="0">
                <a:latin typeface="Meiryo UI" panose="020B0604030504040204" pitchFamily="50" charset="-128"/>
                <a:ea typeface="Meiryo UI" panose="020B0604030504040204" pitchFamily="50" charset="-128"/>
              </a:rPr>
              <a:t>））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　　　　</a:t>
            </a:r>
            <a:endParaRPr lang="en-US" altLang="ja-JP" sz="186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0696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0" y="0"/>
            <a:ext cx="12192000" cy="63500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85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103905" tIns="51952" rIns="103905" bIns="51952" anchor="ctr"/>
          <a:lstStyle/>
          <a:p>
            <a:pPr eaLnBrk="1" hangingPunct="1">
              <a:defRPr/>
            </a:pPr>
            <a:r>
              <a:rPr lang="ja-JP" altLang="en-US" sz="3733" spc="-13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創英角ｺﾞｼｯｸUB" pitchFamily="49" charset="-128"/>
              </a:rPr>
              <a:t>子育て・教育環境の充実</a:t>
            </a:r>
            <a:endParaRPr lang="en-US" altLang="ja-JP" sz="3733" spc="-133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創英角ｺﾞｼｯｸUB" pitchFamily="49" charset="-128"/>
            </a:endParaRPr>
          </a:p>
        </p:txBody>
      </p:sp>
      <p:sp>
        <p:nvSpPr>
          <p:cNvPr id="13315" name="正方形/長方形 4"/>
          <p:cNvSpPr>
            <a:spLocks noChangeArrowheads="1"/>
          </p:cNvSpPr>
          <p:nvPr/>
        </p:nvSpPr>
        <p:spPr bwMode="auto">
          <a:xfrm>
            <a:off x="48685" y="924984"/>
            <a:ext cx="12094633" cy="58320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ts val="1600"/>
              </a:lnSpc>
              <a:spcBef>
                <a:spcPts val="400"/>
              </a:spcBef>
              <a:spcAft>
                <a:spcPts val="667"/>
              </a:spcAft>
            </a:pPr>
            <a:endParaRPr lang="en-US" altLang="ja-JP" sz="2667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ja-JP" altLang="en-US" sz="2667" b="1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2667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61344" y="720785"/>
            <a:ext cx="2297043" cy="4285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28575">
            <a:solidFill>
              <a:srgbClr val="000099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tIns="0" anchor="ctr"/>
          <a:lstStyle/>
          <a:p>
            <a:pPr algn="ctr" eaLnBrk="1" hangingPunct="1">
              <a:lnSpc>
                <a:spcPct val="135000"/>
              </a:lnSpc>
              <a:defRPr/>
            </a:pP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待機児童対策</a:t>
            </a:r>
            <a:endParaRPr lang="ja-JP" altLang="en-US" sz="1867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スライド番号プレースホルダ 3"/>
          <p:cNvSpPr txBox="1">
            <a:spLocks noGrp="1"/>
          </p:cNvSpPr>
          <p:nvPr/>
        </p:nvSpPr>
        <p:spPr bwMode="auto">
          <a:xfrm>
            <a:off x="11351725" y="69852"/>
            <a:ext cx="778933" cy="47624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lIns="103857" tIns="51929" rIns="103857" bIns="51929"/>
          <a:lstStyle/>
          <a:p>
            <a:pPr algn="ctr" eaLnBrk="1" hangingPunct="1">
              <a:defRPr/>
            </a:pPr>
            <a:r>
              <a:rPr lang="en-US" altLang="ja-JP" sz="2667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36</a:t>
            </a:r>
            <a:endParaRPr lang="en-US" altLang="ja-JP" sz="2667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20" name="Rectangle 4"/>
          <p:cNvSpPr>
            <a:spLocks noChangeArrowheads="1"/>
          </p:cNvSpPr>
          <p:nvPr/>
        </p:nvSpPr>
        <p:spPr bwMode="auto">
          <a:xfrm>
            <a:off x="9120717" y="1"/>
            <a:ext cx="2106083" cy="62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905" tIns="51952" rIns="103905" bIns="51952" anchor="ctr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ea typeface="HG創英角ｺﾞｼｯｸUB" panose="020B0909000000000000" pitchFamily="49" charset="-128"/>
              </a:rPr>
              <a:t>市民サービスの拡充</a:t>
            </a:r>
            <a:endParaRPr lang="en-US" altLang="ja-JP" sz="1600">
              <a:ea typeface="HG創英角ｺﾞｼｯｸUB" panose="020B0909000000000000" pitchFamily="49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619913" y="4238731"/>
            <a:ext cx="4930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年までは旧基準、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年は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新基準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による集計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参考：平成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旧基準での待機児童数は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新基準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入所保留児童の保護者が育児休業を継続するが、復職意思がある場合や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、他にも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利用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可能な保育所等を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案内していない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場合も、旧基準に加え待機児童数に含める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8685" y="1347896"/>
            <a:ext cx="12367684" cy="3096910"/>
          </a:xfrm>
          <a:prstGeom prst="rect">
            <a:avLst/>
          </a:prstGeom>
          <a:ln w="25400">
            <a:noFill/>
          </a:ln>
        </p:spPr>
        <p:txBody>
          <a:bodyPr/>
          <a:lstStyle/>
          <a:p>
            <a:pPr>
              <a:spcAft>
                <a:spcPts val="400"/>
              </a:spcAft>
              <a:defRPr/>
            </a:pPr>
            <a:r>
              <a:rPr lang="ja-JP" altLang="en-US" sz="2133" b="1" dirty="0">
                <a:latin typeface="ＭＳ Ｐゴシック" panose="020B0600070205080204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2133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lang="ja-JP" altLang="en-US" sz="2133" b="1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保育人材の確保対策事業</a:t>
            </a:r>
            <a:r>
              <a:rPr lang="ja-JP" altLang="en-US" sz="2133" b="1" dirty="0">
                <a:latin typeface="ＭＳ Ｐゴシック" pitchFamily="50" charset="-128"/>
              </a:rPr>
              <a:t>　</a:t>
            </a:r>
            <a:r>
              <a:rPr lang="en-US" altLang="ja-JP" sz="2133" b="1" dirty="0">
                <a:latin typeface="ＭＳ Ｐゴシック" charset="-128"/>
              </a:rPr>
              <a:t> </a:t>
            </a:r>
            <a:endParaRPr lang="en-US" altLang="ja-JP" sz="2133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11977" indent="-431989">
              <a:lnSpc>
                <a:spcPts val="2600"/>
              </a:lnSpc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年度から潜在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保育士への就職準備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金貸付、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宿舎借り上げ費用の補助など</a:t>
            </a:r>
            <a:endParaRPr lang="en-US" altLang="ja-JP" sz="186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11977" indent="-431989">
              <a:lnSpc>
                <a:spcPts val="2600"/>
              </a:lnSpc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年度から未就学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児童のいる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保育士の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子どもの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預かり支援事業など</a:t>
            </a:r>
            <a:endParaRPr lang="en-US" altLang="ja-JP" sz="186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11977" indent="-431989">
              <a:lnSpc>
                <a:spcPts val="2600"/>
              </a:lnSpc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年度から保育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補助者の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雇上げ費用の補助など</a:t>
            </a:r>
            <a:endParaRPr lang="en-US" altLang="ja-JP" sz="186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11977" indent="-431989">
              <a:lnSpc>
                <a:spcPts val="2600"/>
              </a:lnSpc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令和元年度から新規採用保育士特別給付補助事業の拡充や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保育士ウェルカム事業など</a:t>
            </a:r>
            <a:endParaRPr lang="en-US" altLang="ja-JP" sz="186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11977" indent="-431989">
              <a:lnSpc>
                <a:spcPts val="2600"/>
              </a:lnSpc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令和２年度から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、働き方改革を推進するための保育士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配置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した施設に、配置に必要な人件費を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endParaRPr lang="en-US" altLang="ja-JP" sz="186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0" y="5051881"/>
            <a:ext cx="12367684" cy="1291759"/>
          </a:xfrm>
          <a:prstGeom prst="rect">
            <a:avLst/>
          </a:prstGeom>
          <a:ln w="25400">
            <a:noFill/>
          </a:ln>
        </p:spPr>
        <p:txBody>
          <a:bodyPr/>
          <a:lstStyle/>
          <a:p>
            <a:pPr>
              <a:spcAft>
                <a:spcPts val="400"/>
              </a:spcAft>
              <a:defRPr/>
            </a:pPr>
            <a:r>
              <a:rPr lang="ja-JP" altLang="en-US" sz="2133" b="1" dirty="0">
                <a:latin typeface="ＭＳ Ｐゴシック" panose="020B0600070205080204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2133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lang="ja-JP" altLang="en-US" sz="2133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2133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児の受入れ強化</a:t>
            </a:r>
            <a:r>
              <a:rPr lang="ja-JP" altLang="en-US" sz="2133" b="1" dirty="0">
                <a:latin typeface="ＭＳ Ｐゴシック" pitchFamily="50" charset="-128"/>
              </a:rPr>
              <a:t>　</a:t>
            </a:r>
            <a:r>
              <a:rPr lang="en-US" altLang="ja-JP" sz="2133" b="1" dirty="0">
                <a:latin typeface="ＭＳ Ｐゴシック" charset="-128"/>
              </a:rPr>
              <a:t> </a:t>
            </a:r>
          </a:p>
          <a:p>
            <a:pPr marL="911977" indent="-431989">
              <a:lnSpc>
                <a:spcPts val="2600"/>
              </a:lnSpc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ja-JP" altLang="en-US" sz="1867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受がい</a:t>
            </a: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児受入れのための保育士確保をより積極的に行えるよう、</a:t>
            </a:r>
            <a: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6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特別支援保育担当保育士等の雇入れ費補助の増額</a:t>
            </a:r>
            <a:endParaRPr lang="ja-JP" altLang="en-US" sz="186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11977" indent="-431989">
              <a:lnSpc>
                <a:spcPts val="2600"/>
              </a:lnSpc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ja-JP" altLang="en-US" sz="1867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867" dirty="0">
                <a:latin typeface="Meiryo UI" panose="020B0604030504040204" pitchFamily="50" charset="-128"/>
                <a:ea typeface="Meiryo UI" panose="020B0604030504040204" pitchFamily="50" charset="-128"/>
              </a:rPr>
              <a:t>児の受入れに必要となる教材・環境備品購入費を補助</a:t>
            </a:r>
            <a:endParaRPr lang="en-US" altLang="ja-JP" sz="186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740384" y="1294011"/>
            <a:ext cx="2689883" cy="4937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保育所等利用児童数及び待機児童数</a:t>
            </a:r>
            <a:endParaRPr lang="en-US" altLang="ja-JP" sz="115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15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（各年</a:t>
            </a:r>
            <a:r>
              <a:rPr lang="en-US" altLang="ja-JP" sz="115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sz="115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15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15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日）</a:t>
            </a:r>
            <a:endParaRPr lang="ja-JP" altLang="en-US" sz="115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7936884" y="1748326"/>
            <a:ext cx="4045165" cy="2642992"/>
            <a:chOff x="80740" y="3551001"/>
            <a:chExt cx="4541883" cy="2936284"/>
          </a:xfrm>
        </p:grpSpPr>
        <p:graphicFrame>
          <p:nvGraphicFramePr>
            <p:cNvPr id="34" name="グラフ 33"/>
            <p:cNvGraphicFramePr/>
            <p:nvPr>
              <p:extLst>
                <p:ext uri="{D42A27DB-BD31-4B8C-83A1-F6EECF244321}">
                  <p14:modId xmlns:p14="http://schemas.microsoft.com/office/powerpoint/2010/main" val="1512503861"/>
                </p:ext>
              </p:extLst>
            </p:nvPr>
          </p:nvGraphicFramePr>
          <p:xfrm>
            <a:off x="395855" y="3816449"/>
            <a:ext cx="4033853" cy="26708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7" name="テキスト ボックス 11"/>
            <p:cNvSpPr txBox="1"/>
            <p:nvPr/>
          </p:nvSpPr>
          <p:spPr>
            <a:xfrm>
              <a:off x="80740" y="3551001"/>
              <a:ext cx="107823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80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利用児童数（人）</a:t>
              </a:r>
              <a:endParaRPr lang="ja-JP" altLang="en-US" sz="8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38" name="テキスト ボックス 12"/>
            <p:cNvSpPr txBox="1"/>
            <p:nvPr/>
          </p:nvSpPr>
          <p:spPr>
            <a:xfrm>
              <a:off x="3544385" y="3570589"/>
              <a:ext cx="107823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800" b="1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待機児童数（人）</a:t>
              </a:r>
              <a:endParaRPr lang="ja-JP" altLang="en-US" sz="8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024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9828</TotalTime>
  <Words>205</Words>
  <Application>Microsoft Office PowerPoint</Application>
  <PresentationFormat>ワイド画面</PresentationFormat>
  <Paragraphs>108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HG創英角ｺﾞｼｯｸUB</vt:lpstr>
      <vt:lpstr>Meiryo UI</vt:lpstr>
      <vt:lpstr>ＭＳ Ｐゴシック</vt:lpstr>
      <vt:lpstr>メイリオ</vt:lpstr>
      <vt:lpstr>Arial</vt:lpstr>
      <vt:lpstr>Calibri</vt:lpstr>
      <vt:lpstr>Wingdings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田村　秀幸</dc:creator>
  <cp:lastModifiedBy>田村　秀幸</cp:lastModifiedBy>
  <cp:revision>930</cp:revision>
  <cp:lastPrinted>2020-03-19T00:00:55Z</cp:lastPrinted>
  <dcterms:created xsi:type="dcterms:W3CDTF">2018-04-03T05:35:42Z</dcterms:created>
  <dcterms:modified xsi:type="dcterms:W3CDTF">2020-05-13T03:52:04Z</dcterms:modified>
</cp:coreProperties>
</file>