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72" r:id="rId1"/>
  </p:sldMasterIdLst>
  <p:notesMasterIdLst>
    <p:notesMasterId r:id="rId19"/>
  </p:notesMasterIdLst>
  <p:sldIdLst>
    <p:sldId id="1224" r:id="rId2"/>
    <p:sldId id="1299" r:id="rId3"/>
    <p:sldId id="1316" r:id="rId4"/>
    <p:sldId id="1301" r:id="rId5"/>
    <p:sldId id="1302" r:id="rId6"/>
    <p:sldId id="1265" r:id="rId7"/>
    <p:sldId id="1303" r:id="rId8"/>
    <p:sldId id="1147" r:id="rId9"/>
    <p:sldId id="1285" r:id="rId10"/>
    <p:sldId id="1150" r:id="rId11"/>
    <p:sldId id="1323" r:id="rId12"/>
    <p:sldId id="1286" r:id="rId13"/>
    <p:sldId id="1304" r:id="rId14"/>
    <p:sldId id="1305" r:id="rId15"/>
    <p:sldId id="1306" r:id="rId16"/>
    <p:sldId id="1324" r:id="rId17"/>
    <p:sldId id="1233"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CCFF"/>
    <a:srgbClr val="FFCC99"/>
    <a:srgbClr val="FF99FF"/>
    <a:srgbClr val="FFFF99"/>
    <a:srgbClr val="D0D8E8"/>
    <a:srgbClr val="4F81BD"/>
    <a:srgbClr val="00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2565" autoAdjust="0"/>
  </p:normalViewPr>
  <p:slideViewPr>
    <p:cSldViewPr snapToGrid="0">
      <p:cViewPr varScale="1">
        <p:scale>
          <a:sx n="79" d="100"/>
          <a:sy n="79" d="100"/>
        </p:scale>
        <p:origin x="950" y="101"/>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PIF102C\OA-fb0010$\&#12518;&#12540;&#12470;&#20316;&#26989;&#29992;&#12501;&#12457;&#12523;&#12480;\&#24453;&#27231;&#20816;&#31461;&#12521;&#12452;&#12531;\01_&#29031;&#20250;&#22238;&#31572;\08.&#20196;&#21644;5&#24180;&#24230;\12_3&#26376;\20240319&#12294;&#12300;&#22823;&#38442;&#24066;&#25919;&#12288;&#20027;&#12394;&#21462;&#32068;&#20869;&#23481;&#65288;&#20196;&#21644;&#65302;&#24180;&#65300;&#26376;&#65289;&#12301;&#12398;&#35352;&#36617;&#20869;&#23481;&#31561;&#12398;&#30906;&#35469;\02&#12288;&#36039;&#26009;&#65298;&#12288;&#20837;&#25152;&#20816;&#31461;&#25968;&#12539;&#21033;&#29992;&#20445;&#30041;&#20816;&#31461;&#25968;&#25512;&#3122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3937098176632"/>
          <c:y val="9.6696132322686132E-2"/>
          <c:w val="0.80728485185719812"/>
          <c:h val="0.71031866779364439"/>
        </c:manualLayout>
      </c:layout>
      <c:barChart>
        <c:barDir val="col"/>
        <c:grouping val="stacked"/>
        <c:varyColors val="0"/>
        <c:ser>
          <c:idx val="0"/>
          <c:order val="0"/>
          <c:tx>
            <c:strRef>
              <c:f>'最終 (2)'!$D$35</c:f>
              <c:strCache>
                <c:ptCount val="1"/>
                <c:pt idx="0">
                  <c:v>在籍児童数</c:v>
                </c:pt>
              </c:strCache>
            </c:strRef>
          </c:tx>
          <c:spPr>
            <a:solidFill>
              <a:schemeClr val="accent1">
                <a:lumMod val="60000"/>
                <a:lumOff val="40000"/>
                <a:alpha val="99000"/>
              </a:schemeClr>
            </a:solidFill>
            <a:ln w="12700" cap="flat" cmpd="sng" algn="ctr">
              <a:solidFill>
                <a:schemeClr val="tx1"/>
              </a:solidFill>
              <a:prstDash val="solid"/>
              <a:miter lim="800000"/>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'最終 (2)'!$C$36:$C$43</c:f>
              <c:strCache>
                <c:ptCount val="8"/>
                <c:pt idx="0">
                  <c:v>H28</c:v>
                </c:pt>
                <c:pt idx="1">
                  <c:v>H29</c:v>
                </c:pt>
                <c:pt idx="2">
                  <c:v>H30</c:v>
                </c:pt>
                <c:pt idx="3">
                  <c:v>H31(R1)</c:v>
                </c:pt>
                <c:pt idx="4">
                  <c:v>R2</c:v>
                </c:pt>
                <c:pt idx="5">
                  <c:v>R3</c:v>
                </c:pt>
                <c:pt idx="6">
                  <c:v>R4</c:v>
                </c:pt>
                <c:pt idx="7">
                  <c:v>R5</c:v>
                </c:pt>
              </c:strCache>
            </c:strRef>
          </c:cat>
          <c:val>
            <c:numRef>
              <c:f>'最終 (2)'!$D$36:$D$43</c:f>
              <c:numCache>
                <c:formatCode>#,##0_);[Red]\(#,##0\)</c:formatCode>
                <c:ptCount val="8"/>
                <c:pt idx="0">
                  <c:v>48821</c:v>
                </c:pt>
                <c:pt idx="1">
                  <c:v>50062</c:v>
                </c:pt>
                <c:pt idx="2">
                  <c:v>51271</c:v>
                </c:pt>
                <c:pt idx="3">
                  <c:v>52804</c:v>
                </c:pt>
                <c:pt idx="4">
                  <c:v>54302</c:v>
                </c:pt>
                <c:pt idx="5">
                  <c:v>55000</c:v>
                </c:pt>
                <c:pt idx="6">
                  <c:v>55189</c:v>
                </c:pt>
                <c:pt idx="7">
                  <c:v>55093</c:v>
                </c:pt>
              </c:numCache>
            </c:numRef>
          </c:val>
          <c:extLst>
            <c:ext xmlns:c16="http://schemas.microsoft.com/office/drawing/2014/chart" uri="{C3380CC4-5D6E-409C-BE32-E72D297353CC}">
              <c16:uniqueId val="{00000000-AD8C-4856-9DC9-C9F73894599C}"/>
            </c:ext>
          </c:extLst>
        </c:ser>
        <c:ser>
          <c:idx val="1"/>
          <c:order val="1"/>
          <c:tx>
            <c:strRef>
              <c:f>'最終 (2)'!$E$35</c:f>
              <c:strCache>
                <c:ptCount val="1"/>
                <c:pt idx="0">
                  <c:v>利用保留児童数</c:v>
                </c:pt>
              </c:strCache>
            </c:strRef>
          </c:tx>
          <c:spPr>
            <a:solidFill>
              <a:schemeClr val="accent2">
                <a:lumMod val="20000"/>
                <a:lumOff val="80000"/>
              </a:schemeClr>
            </a:solidFill>
            <a:ln w="12700" cap="flat" cmpd="sng" algn="ctr">
              <a:solidFill>
                <a:schemeClr val="tx2"/>
              </a:solidFill>
              <a:prstDash val="sysDot"/>
              <a:miter lim="800000"/>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'最終 (2)'!$C$36:$C$43</c:f>
              <c:strCache>
                <c:ptCount val="8"/>
                <c:pt idx="0">
                  <c:v>H28</c:v>
                </c:pt>
                <c:pt idx="1">
                  <c:v>H29</c:v>
                </c:pt>
                <c:pt idx="2">
                  <c:v>H30</c:v>
                </c:pt>
                <c:pt idx="3">
                  <c:v>H31(R1)</c:v>
                </c:pt>
                <c:pt idx="4">
                  <c:v>R2</c:v>
                </c:pt>
                <c:pt idx="5">
                  <c:v>R3</c:v>
                </c:pt>
                <c:pt idx="6">
                  <c:v>R4</c:v>
                </c:pt>
                <c:pt idx="7">
                  <c:v>R5</c:v>
                </c:pt>
              </c:strCache>
            </c:strRef>
          </c:cat>
          <c:val>
            <c:numRef>
              <c:f>'最終 (2)'!$E$36:$E$43</c:f>
              <c:numCache>
                <c:formatCode>#,##0_);[Red]\(#,##0\)</c:formatCode>
                <c:ptCount val="8"/>
                <c:pt idx="0">
                  <c:v>2502</c:v>
                </c:pt>
                <c:pt idx="1">
                  <c:v>2611</c:v>
                </c:pt>
                <c:pt idx="2">
                  <c:v>2155</c:v>
                </c:pt>
                <c:pt idx="3">
                  <c:v>2295</c:v>
                </c:pt>
                <c:pt idx="4">
                  <c:v>2884</c:v>
                </c:pt>
                <c:pt idx="5">
                  <c:v>2361</c:v>
                </c:pt>
                <c:pt idx="6">
                  <c:v>2089</c:v>
                </c:pt>
                <c:pt idx="7">
                  <c:v>2341</c:v>
                </c:pt>
              </c:numCache>
            </c:numRef>
          </c:val>
          <c:extLst>
            <c:ext xmlns:c16="http://schemas.microsoft.com/office/drawing/2014/chart" uri="{C3380CC4-5D6E-409C-BE32-E72D297353CC}">
              <c16:uniqueId val="{00000001-AD8C-4856-9DC9-C9F73894599C}"/>
            </c:ext>
          </c:extLst>
        </c:ser>
        <c:dLbls>
          <c:showLegendKey val="0"/>
          <c:showVal val="0"/>
          <c:showCatName val="0"/>
          <c:showSerName val="0"/>
          <c:showPercent val="0"/>
          <c:showBubbleSize val="0"/>
        </c:dLbls>
        <c:gapWidth val="59"/>
        <c:overlap val="100"/>
        <c:axId val="485529712"/>
        <c:axId val="485528928"/>
      </c:barChart>
      <c:lineChart>
        <c:grouping val="standard"/>
        <c:varyColors val="0"/>
        <c:ser>
          <c:idx val="2"/>
          <c:order val="2"/>
          <c:tx>
            <c:strRef>
              <c:f>'最終 (2)'!$F$35</c:f>
              <c:strCache>
                <c:ptCount val="1"/>
                <c:pt idx="0">
                  <c:v>待機児童数</c:v>
                </c:pt>
              </c:strCache>
            </c:strRef>
          </c:tx>
          <c:spPr>
            <a:ln w="28575" cap="rnd">
              <a:solidFill>
                <a:srgbClr val="FF0000"/>
              </a:solidFill>
              <a:round/>
            </a:ln>
            <a:effectLst/>
          </c:spPr>
          <c:marker>
            <c:symbol val="square"/>
            <c:size val="9"/>
            <c:spPr>
              <a:solidFill>
                <a:srgbClr val="FF0000"/>
              </a:solidFill>
              <a:ln w="9525">
                <a:solidFill>
                  <a:schemeClr val="bg1"/>
                </a:solidFill>
              </a:ln>
              <a:effectLst/>
            </c:spPr>
          </c:marker>
          <c:dLbls>
            <c:dLbl>
              <c:idx val="0"/>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AD8C-4856-9DC9-C9F73894599C}"/>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8C-4856-9DC9-C9F73894599C}"/>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8C-4856-9DC9-C9F73894599C}"/>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8C-4856-9DC9-C9F73894599C}"/>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8C-4856-9DC9-C9F73894599C}"/>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8C-4856-9DC9-C9F73894599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8C-4856-9DC9-C9F73894599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8C-4856-9DC9-C9F73894599C}"/>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'最終 (2)'!$C$36:$C$43</c:f>
              <c:strCache>
                <c:ptCount val="8"/>
                <c:pt idx="0">
                  <c:v>H28</c:v>
                </c:pt>
                <c:pt idx="1">
                  <c:v>H29</c:v>
                </c:pt>
                <c:pt idx="2">
                  <c:v>H30</c:v>
                </c:pt>
                <c:pt idx="3">
                  <c:v>H31(R1)</c:v>
                </c:pt>
                <c:pt idx="4">
                  <c:v>R2</c:v>
                </c:pt>
                <c:pt idx="5">
                  <c:v>R3</c:v>
                </c:pt>
                <c:pt idx="6">
                  <c:v>R4</c:v>
                </c:pt>
                <c:pt idx="7">
                  <c:v>R5</c:v>
                </c:pt>
              </c:strCache>
            </c:strRef>
          </c:cat>
          <c:val>
            <c:numRef>
              <c:f>'最終 (2)'!$F$36:$F$43</c:f>
              <c:numCache>
                <c:formatCode>#,##0_);[Red]\(#,##0\)</c:formatCode>
                <c:ptCount val="8"/>
                <c:pt idx="0">
                  <c:v>273</c:v>
                </c:pt>
                <c:pt idx="1">
                  <c:v>325</c:v>
                </c:pt>
                <c:pt idx="2">
                  <c:v>65</c:v>
                </c:pt>
                <c:pt idx="3">
                  <c:v>28</c:v>
                </c:pt>
                <c:pt idx="4">
                  <c:v>20</c:v>
                </c:pt>
                <c:pt idx="5">
                  <c:v>14</c:v>
                </c:pt>
                <c:pt idx="6">
                  <c:v>4</c:v>
                </c:pt>
                <c:pt idx="7">
                  <c:v>4</c:v>
                </c:pt>
              </c:numCache>
            </c:numRef>
          </c:val>
          <c:smooth val="0"/>
          <c:extLst>
            <c:ext xmlns:c16="http://schemas.microsoft.com/office/drawing/2014/chart" uri="{C3380CC4-5D6E-409C-BE32-E72D297353CC}">
              <c16:uniqueId val="{0000000A-AD8C-4856-9DC9-C9F73894599C}"/>
            </c:ext>
          </c:extLst>
        </c:ser>
        <c:dLbls>
          <c:showLegendKey val="0"/>
          <c:showVal val="0"/>
          <c:showCatName val="0"/>
          <c:showSerName val="0"/>
          <c:showPercent val="0"/>
          <c:showBubbleSize val="0"/>
        </c:dLbls>
        <c:marker val="1"/>
        <c:smooth val="0"/>
        <c:axId val="485534416"/>
        <c:axId val="485535200"/>
      </c:lineChart>
      <c:catAx>
        <c:axId val="48552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85528928"/>
        <c:crosses val="autoZero"/>
        <c:auto val="1"/>
        <c:lblAlgn val="ctr"/>
        <c:lblOffset val="100"/>
        <c:noMultiLvlLbl val="0"/>
      </c:catAx>
      <c:valAx>
        <c:axId val="485528928"/>
        <c:scaling>
          <c:orientation val="minMax"/>
          <c:max val="60000"/>
          <c:min val="40000"/>
        </c:scaling>
        <c:delete val="0"/>
        <c:axPos val="l"/>
        <c:majorGridlines>
          <c:spPr>
            <a:ln w="6350"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529712"/>
        <c:crosses val="autoZero"/>
        <c:crossBetween val="between"/>
      </c:valAx>
      <c:valAx>
        <c:axId val="485535200"/>
        <c:scaling>
          <c:orientation val="minMax"/>
          <c:max val="350"/>
          <c:min val="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534416"/>
        <c:crosses val="max"/>
        <c:crossBetween val="between"/>
      </c:valAx>
      <c:catAx>
        <c:axId val="485534416"/>
        <c:scaling>
          <c:orientation val="minMax"/>
        </c:scaling>
        <c:delete val="1"/>
        <c:axPos val="b"/>
        <c:numFmt formatCode="General" sourceLinked="1"/>
        <c:majorTickMark val="out"/>
        <c:minorTickMark val="none"/>
        <c:tickLblPos val="nextTo"/>
        <c:crossAx val="485535200"/>
        <c:crosses val="autoZero"/>
        <c:auto val="1"/>
        <c:lblAlgn val="ctr"/>
        <c:lblOffset val="100"/>
        <c:noMultiLvlLbl val="0"/>
      </c:catAx>
      <c:spPr>
        <a:noFill/>
        <a:ln>
          <a:noFill/>
        </a:ln>
        <a:effectLst/>
      </c:spPr>
    </c:plotArea>
    <c:legend>
      <c:legendPos val="b"/>
      <c:layout>
        <c:manualLayout>
          <c:xMode val="edge"/>
          <c:yMode val="edge"/>
          <c:x val="0.1333482361386511"/>
          <c:y val="0.88607677830230591"/>
          <c:w val="0.75743248416065978"/>
          <c:h val="9.103864647893664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B959E-CADC-4A3E-95B9-4E819938289C}" type="slidenum">
              <a:rPr kumimoji="1" lang="ja-JP" altLang="en-US" smtClean="0"/>
              <a:t>2</a:t>
            </a:fld>
            <a:endParaRPr kumimoji="1" lang="ja-JP" altLang="en-US"/>
          </a:p>
        </p:txBody>
      </p:sp>
    </p:spTree>
    <p:extLst>
      <p:ext uri="{BB962C8B-B14F-4D97-AF65-F5344CB8AC3E}">
        <p14:creationId xmlns:p14="http://schemas.microsoft.com/office/powerpoint/2010/main" val="308606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11</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94366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4"/>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707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783" indent="-266068" defTabSz="80707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279" indent="-212855" defTabSz="80707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988" indent="-212855" defTabSz="80707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700" indent="-212855" defTabSz="80707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415"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7125"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836"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548" indent="-212855" defTabSz="8070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12</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71371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13</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914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14</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88193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15</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91203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lgn="l"/>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16</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3614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17</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74182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18</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7766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3</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60725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4</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1895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B959E-CADC-4A3E-95B9-4E819938289C}" type="slidenum">
              <a:rPr kumimoji="1" lang="ja-JP" altLang="en-US" smtClean="0"/>
              <a:t>5</a:t>
            </a:fld>
            <a:endParaRPr kumimoji="1" lang="ja-JP" altLang="en-US"/>
          </a:p>
        </p:txBody>
      </p:sp>
    </p:spTree>
    <p:extLst>
      <p:ext uri="{BB962C8B-B14F-4D97-AF65-F5344CB8AC3E}">
        <p14:creationId xmlns:p14="http://schemas.microsoft.com/office/powerpoint/2010/main" val="393872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B959E-CADC-4A3E-95B9-4E819938289C}" type="slidenum">
              <a:rPr kumimoji="1" lang="ja-JP" altLang="en-US" smtClean="0"/>
              <a:t>6</a:t>
            </a:fld>
            <a:endParaRPr kumimoji="1" lang="ja-JP" altLang="en-US"/>
          </a:p>
        </p:txBody>
      </p:sp>
    </p:spTree>
    <p:extLst>
      <p:ext uri="{BB962C8B-B14F-4D97-AF65-F5344CB8AC3E}">
        <p14:creationId xmlns:p14="http://schemas.microsoft.com/office/powerpoint/2010/main" val="391862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7</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55147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29350" cy="3505200"/>
          </a:xfrm>
          <a:ln/>
        </p:spPr>
      </p:sp>
      <p:sp>
        <p:nvSpPr>
          <p:cNvPr id="30723" name="ノート プレースホルダ 2"/>
          <p:cNvSpPr>
            <a:spLocks noGrp="1"/>
          </p:cNvSpPr>
          <p:nvPr>
            <p:ph type="body" idx="1"/>
          </p:nvPr>
        </p:nvSpPr>
        <p:spPr>
          <a:xfrm>
            <a:off x="622390" y="4964105"/>
            <a:ext cx="5182661" cy="260379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latin typeface="Meiryo UI" panose="020B0604030504040204" pitchFamily="50" charset="-128"/>
              <a:ea typeface="Meiryo UI" panose="020B0604030504040204" pitchFamily="50" charset="-128"/>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5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731" indent="-265664" defTabSz="805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2660"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7723"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787" indent="-212531" defTabSz="805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853"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2916"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7979"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3045" indent="-212531" defTabSz="805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8</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53892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9</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71910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9525" y="261938"/>
            <a:ext cx="6237288" cy="3509962"/>
          </a:xfrm>
          <a:ln/>
        </p:spPr>
      </p:sp>
      <p:sp>
        <p:nvSpPr>
          <p:cNvPr id="30723" name="ノート プレースホルダ 2"/>
          <p:cNvSpPr>
            <a:spLocks noGrp="1"/>
          </p:cNvSpPr>
          <p:nvPr>
            <p:ph type="body" idx="1"/>
          </p:nvPr>
        </p:nvSpPr>
        <p:spPr>
          <a:xfrm>
            <a:off x="623262" y="4970456"/>
            <a:ext cx="5189923" cy="260712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923">
              <a:defRPr/>
            </a:pPr>
            <a:endParaRPr lang="ja-JP" altLang="en-US" dirty="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7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99" indent="-266036" defTabSz="80697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4150"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80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469" indent="-212829" defTabSz="8069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1131"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79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448"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110" indent="-212829" defTabSz="8069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489EFA7-C77C-408D-A771-7F10076D639F}" type="slidenum">
              <a:rPr lang="en-US" altLang="ja-JP" sz="1200">
                <a:solidFill>
                  <a:srgbClr val="000000"/>
                </a:solidFill>
                <a:ea typeface="ＭＳ Ｐゴシック" panose="020B0600070205080204" pitchFamily="50" charset="-128"/>
              </a:rPr>
              <a:pPr>
                <a:spcBef>
                  <a:spcPct val="0"/>
                </a:spcBef>
              </a:pPr>
              <a:t>10</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37355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2</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4">
            <a:extLst>
              <a:ext uri="{FF2B5EF4-FFF2-40B4-BE49-F238E27FC236}">
                <a16:creationId xmlns:a16="http://schemas.microsoft.com/office/drawing/2014/main" id="{97616D8A-B69C-CB72-86EA-2C6B50D303C1}"/>
              </a:ext>
            </a:extLst>
          </p:cNvPr>
          <p:cNvSpPr>
            <a:spLocks noChangeArrowheads="1"/>
          </p:cNvSpPr>
          <p:nvPr/>
        </p:nvSpPr>
        <p:spPr bwMode="auto">
          <a:xfrm>
            <a:off x="0" y="627863"/>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a:extLst>
              <a:ext uri="{FF2B5EF4-FFF2-40B4-BE49-F238E27FC236}">
                <a16:creationId xmlns:a16="http://schemas.microsoft.com/office/drawing/2014/main" id="{32C9AF01-E4CE-FBEA-1EAE-D004D2DC134D}"/>
              </a:ext>
            </a:extLst>
          </p:cNvPr>
          <p:cNvSpPr>
            <a:spLocks noChangeArrowheads="1"/>
          </p:cNvSpPr>
          <p:nvPr/>
        </p:nvSpPr>
        <p:spPr bwMode="auto">
          <a:xfrm>
            <a:off x="48683" y="1736603"/>
            <a:ext cx="12094633" cy="505154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 name="Rectangle 28">
            <a:extLst>
              <a:ext uri="{FF2B5EF4-FFF2-40B4-BE49-F238E27FC236}">
                <a16:creationId xmlns:a16="http://schemas.microsoft.com/office/drawing/2014/main" id="{5DF0C909-89F5-7BF2-0F40-ADF4159C4F65}"/>
              </a:ext>
            </a:extLst>
          </p:cNvPr>
          <p:cNvSpPr>
            <a:spLocks noChangeArrowheads="1"/>
          </p:cNvSpPr>
          <p:nvPr/>
        </p:nvSpPr>
        <p:spPr bwMode="auto">
          <a:xfrm>
            <a:off x="249660" y="1425869"/>
            <a:ext cx="4201585"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ja-JP" sz="18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０～２歳児保育無償化に向けた取組</a:t>
            </a:r>
            <a:endParaRPr lang="ja-JP" altLang="en-US" sz="18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二等辺三角形 9">
            <a:extLst>
              <a:ext uri="{FF2B5EF4-FFF2-40B4-BE49-F238E27FC236}">
                <a16:creationId xmlns:a16="http://schemas.microsoft.com/office/drawing/2014/main" id="{3A56B2AD-B9D9-6D87-6BC5-911C5D331714}"/>
              </a:ext>
            </a:extLst>
          </p:cNvPr>
          <p:cNvSpPr>
            <a:spLocks noChangeArrowheads="1"/>
          </p:cNvSpPr>
          <p:nvPr/>
        </p:nvSpPr>
        <p:spPr bwMode="auto">
          <a:xfrm rot="5400000">
            <a:off x="5261367" y="4562337"/>
            <a:ext cx="1394287" cy="434396"/>
          </a:xfrm>
          <a:prstGeom prst="triangle">
            <a:avLst>
              <a:gd name="adj" fmla="val 50796"/>
            </a:avLst>
          </a:prstGeom>
          <a:solidFill>
            <a:srgbClr val="FFC000"/>
          </a:solidFill>
          <a:ln w="9525">
            <a:solidFill>
              <a:schemeClr val="tx1"/>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35000"/>
              </a:lnSpc>
              <a:spcBef>
                <a:spcPct val="40000"/>
              </a:spcBef>
              <a:spcAft>
                <a:spcPct val="0"/>
              </a:spcAft>
              <a:buClrTx/>
              <a:buSzTx/>
              <a:buFontTx/>
              <a:buNone/>
              <a:tabLst/>
              <a:defRPr/>
            </a:pPr>
            <a:endParaRPr kumimoji="1" lang="ja-JP" altLang="en-US" sz="2400" b="1" i="0" u="none" strike="noStrike" kern="1200" cap="none" spc="0" normalizeH="0" baseline="0" noProof="0">
              <a:ln>
                <a:noFill/>
              </a:ln>
              <a:solidFill>
                <a:srgbClr val="000099"/>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8" name="角丸四角形 5">
            <a:extLst>
              <a:ext uri="{FF2B5EF4-FFF2-40B4-BE49-F238E27FC236}">
                <a16:creationId xmlns:a16="http://schemas.microsoft.com/office/drawing/2014/main" id="{19CA32C4-20ED-073B-E8B7-633DDBCE81BE}"/>
              </a:ext>
            </a:extLst>
          </p:cNvPr>
          <p:cNvSpPr>
            <a:spLocks noChangeArrowheads="1"/>
          </p:cNvSpPr>
          <p:nvPr/>
        </p:nvSpPr>
        <p:spPr bwMode="auto">
          <a:xfrm>
            <a:off x="304518" y="3584886"/>
            <a:ext cx="5269993" cy="2335939"/>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104434" tIns="52217" rIns="104434" bIns="52217" anchor="ctr"/>
          <a:lstStyle/>
          <a:p>
            <a:pPr marL="0" marR="0" lvl="0" indent="0" algn="ctr" defTabSz="914400" rtl="0" eaLnBrk="0" fontAlgn="base" latinLnBrk="0" hangingPunct="0">
              <a:lnSpc>
                <a:spcPct val="135000"/>
              </a:lnSpc>
              <a:spcBef>
                <a:spcPct val="40000"/>
              </a:spcBef>
              <a:spcAft>
                <a:spcPct val="0"/>
              </a:spcAft>
              <a:buClrTx/>
              <a:buSzTx/>
              <a:buFontTx/>
              <a:buNone/>
              <a:tabLst/>
              <a:defRPr/>
            </a:pPr>
            <a:endParaRPr kumimoji="1" lang="ja-JP" altLang="en-US" sz="2000"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endParaRPr>
          </a:p>
        </p:txBody>
      </p:sp>
      <p:sp>
        <p:nvSpPr>
          <p:cNvPr id="9" name="正方形/長方形 22">
            <a:extLst>
              <a:ext uri="{FF2B5EF4-FFF2-40B4-BE49-F238E27FC236}">
                <a16:creationId xmlns:a16="http://schemas.microsoft.com/office/drawing/2014/main" id="{52E4DBA3-3BDE-C756-FCCC-700D7632CF14}"/>
              </a:ext>
            </a:extLst>
          </p:cNvPr>
          <p:cNvSpPr>
            <a:spLocks noChangeArrowheads="1"/>
          </p:cNvSpPr>
          <p:nvPr/>
        </p:nvSpPr>
        <p:spPr bwMode="auto">
          <a:xfrm>
            <a:off x="367844" y="2857969"/>
            <a:ext cx="2557749" cy="550681"/>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chemeClr val="tx1"/>
            </a:solidFill>
            <a:miter lim="800000"/>
            <a:headEnd/>
            <a:tailEnd/>
          </a:ln>
        </p:spPr>
        <p:txBody>
          <a:bodyPr wrap="none" lIns="104434" tIns="52217" rIns="104434" bIns="52217"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現　行</a:t>
            </a:r>
          </a:p>
        </p:txBody>
      </p:sp>
      <p:sp>
        <p:nvSpPr>
          <p:cNvPr id="10" name="Rectangle 5">
            <a:extLst>
              <a:ext uri="{FF2B5EF4-FFF2-40B4-BE49-F238E27FC236}">
                <a16:creationId xmlns:a16="http://schemas.microsoft.com/office/drawing/2014/main" id="{119E7ADB-2966-2935-896F-7A27289AC775}"/>
              </a:ext>
            </a:extLst>
          </p:cNvPr>
          <p:cNvSpPr>
            <a:spLocks noChangeArrowheads="1"/>
          </p:cNvSpPr>
          <p:nvPr/>
        </p:nvSpPr>
        <p:spPr bwMode="auto">
          <a:xfrm>
            <a:off x="432904" y="3876083"/>
            <a:ext cx="5073426" cy="1183150"/>
          </a:xfrm>
          <a:prstGeom prst="rect">
            <a:avLst/>
          </a:prstGeom>
          <a:noFill/>
          <a:ln w="9525">
            <a:noFill/>
            <a:miter lim="800000"/>
            <a:headEnd/>
            <a:tailEnd/>
          </a:ln>
        </p:spPr>
        <p:txBody>
          <a:bodyPr lIns="77929" tIns="38964"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〇　保育料の多子軽減において、</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年収約</a:t>
            </a:r>
            <a:r>
              <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360</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万円以上の場合、</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小学生以上はカウント対象外</a:t>
            </a:r>
          </a:p>
        </p:txBody>
      </p:sp>
      <p:sp>
        <p:nvSpPr>
          <p:cNvPr id="11" name="Rectangle 5">
            <a:extLst>
              <a:ext uri="{FF2B5EF4-FFF2-40B4-BE49-F238E27FC236}">
                <a16:creationId xmlns:a16="http://schemas.microsoft.com/office/drawing/2014/main" id="{D8AB6D34-A518-F259-62B6-39E8C5E91BAC}"/>
              </a:ext>
            </a:extLst>
          </p:cNvPr>
          <p:cNvSpPr>
            <a:spLocks noChangeArrowheads="1"/>
          </p:cNvSpPr>
          <p:nvPr/>
        </p:nvSpPr>
        <p:spPr bwMode="auto">
          <a:xfrm>
            <a:off x="410970" y="5137997"/>
            <a:ext cx="5282395" cy="549228"/>
          </a:xfrm>
          <a:prstGeom prst="rect">
            <a:avLst/>
          </a:prstGeom>
          <a:noFill/>
          <a:ln w="9525">
            <a:noFill/>
            <a:miter lim="800000"/>
            <a:headEnd/>
            <a:tailEnd/>
          </a:ln>
        </p:spPr>
        <p:txBody>
          <a:bodyPr lIns="77929" tIns="38964"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〇　第２子は半額（第３子以降は無償）</a:t>
            </a:r>
          </a:p>
        </p:txBody>
      </p:sp>
      <p:sp>
        <p:nvSpPr>
          <p:cNvPr id="12" name="角丸四角形 30">
            <a:extLst>
              <a:ext uri="{FF2B5EF4-FFF2-40B4-BE49-F238E27FC236}">
                <a16:creationId xmlns:a16="http://schemas.microsoft.com/office/drawing/2014/main" id="{635421D4-08A3-6E69-4576-40DE283B1815}"/>
              </a:ext>
            </a:extLst>
          </p:cNvPr>
          <p:cNvSpPr>
            <a:spLocks noChangeArrowheads="1"/>
          </p:cNvSpPr>
          <p:nvPr/>
        </p:nvSpPr>
        <p:spPr bwMode="auto">
          <a:xfrm>
            <a:off x="6348443" y="3576932"/>
            <a:ext cx="5403498" cy="2302311"/>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104434" tIns="52217" rIns="104434" bIns="52217" anchor="ctr"/>
          <a:lstStyle/>
          <a:p>
            <a:pPr marL="0" marR="0" lvl="0" indent="0" algn="ctr" defTabSz="914400" rtl="0" eaLnBrk="0" fontAlgn="base" latinLnBrk="0" hangingPunct="0">
              <a:lnSpc>
                <a:spcPct val="135000"/>
              </a:lnSpc>
              <a:spcBef>
                <a:spcPct val="40000"/>
              </a:spcBef>
              <a:spcAft>
                <a:spcPct val="0"/>
              </a:spcAft>
              <a:buClrTx/>
              <a:buSzTx/>
              <a:buFontTx/>
              <a:buNone/>
              <a:tabLst/>
              <a:defRPr/>
            </a:pPr>
            <a:endParaRPr kumimoji="1" lang="ja-JP" altLang="en-US" sz="2400" b="1" i="0" u="none" strike="noStrike" kern="1200" cap="none" spc="0" normalizeH="0" baseline="0" noProof="0" dirty="0">
              <a:ln>
                <a:noFill/>
              </a:ln>
              <a:solidFill>
                <a:srgbClr val="000099"/>
              </a:solidFill>
              <a:effectLst/>
              <a:uLnTx/>
              <a:uFillTx/>
              <a:latin typeface="HG創英角ｺﾞｼｯｸUB" pitchFamily="49" charset="-128"/>
              <a:ea typeface="HG創英角ｺﾞｼｯｸUB" pitchFamily="49" charset="-128"/>
              <a:cs typeface="+mn-cs"/>
            </a:endParaRPr>
          </a:p>
        </p:txBody>
      </p:sp>
      <p:sp>
        <p:nvSpPr>
          <p:cNvPr id="13" name="Rectangle 5">
            <a:extLst>
              <a:ext uri="{FF2B5EF4-FFF2-40B4-BE49-F238E27FC236}">
                <a16:creationId xmlns:a16="http://schemas.microsoft.com/office/drawing/2014/main" id="{96D6ECAF-972E-231A-CAB4-00906E66555B}"/>
              </a:ext>
            </a:extLst>
          </p:cNvPr>
          <p:cNvSpPr>
            <a:spLocks noChangeArrowheads="1"/>
          </p:cNvSpPr>
          <p:nvPr/>
        </p:nvSpPr>
        <p:spPr bwMode="auto">
          <a:xfrm>
            <a:off x="6499025" y="3863816"/>
            <a:ext cx="4754152" cy="963545"/>
          </a:xfrm>
          <a:prstGeom prst="rect">
            <a:avLst/>
          </a:prstGeom>
          <a:noFill/>
          <a:ln w="9525">
            <a:noFill/>
            <a:miter lim="800000"/>
            <a:headEnd/>
            <a:tailEnd/>
          </a:ln>
        </p:spPr>
        <p:txBody>
          <a:bodyPr lIns="90000" tIns="36000"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〇　所得制限を撤廃し、</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小学生以上もカウント</a:t>
            </a:r>
          </a:p>
        </p:txBody>
      </p:sp>
      <p:sp>
        <p:nvSpPr>
          <p:cNvPr id="14" name="Rectangle 5">
            <a:extLst>
              <a:ext uri="{FF2B5EF4-FFF2-40B4-BE49-F238E27FC236}">
                <a16:creationId xmlns:a16="http://schemas.microsoft.com/office/drawing/2014/main" id="{A0629DC7-1C4E-F731-F065-54A2A472D8D2}"/>
              </a:ext>
            </a:extLst>
          </p:cNvPr>
          <p:cNvSpPr>
            <a:spLocks noChangeArrowheads="1"/>
          </p:cNvSpPr>
          <p:nvPr/>
        </p:nvSpPr>
        <p:spPr bwMode="auto">
          <a:xfrm>
            <a:off x="6499024" y="5059232"/>
            <a:ext cx="5200961" cy="718414"/>
          </a:xfrm>
          <a:prstGeom prst="rect">
            <a:avLst/>
          </a:prstGeom>
          <a:noFill/>
          <a:ln w="9525">
            <a:noFill/>
            <a:miter lim="800000"/>
            <a:headEnd/>
            <a:tailEnd/>
          </a:ln>
        </p:spPr>
        <p:txBody>
          <a:bodyPr lIns="90000" tIns="36000"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〇　第２子の保育料を無償化</a:t>
            </a:r>
          </a:p>
        </p:txBody>
      </p:sp>
      <p:sp>
        <p:nvSpPr>
          <p:cNvPr id="15" name="正方形/長方形 19">
            <a:extLst>
              <a:ext uri="{FF2B5EF4-FFF2-40B4-BE49-F238E27FC236}">
                <a16:creationId xmlns:a16="http://schemas.microsoft.com/office/drawing/2014/main" id="{9B115B1B-52F4-F25D-34F7-2680068A97AD}"/>
              </a:ext>
            </a:extLst>
          </p:cNvPr>
          <p:cNvSpPr>
            <a:spLocks noChangeArrowheads="1"/>
          </p:cNvSpPr>
          <p:nvPr/>
        </p:nvSpPr>
        <p:spPr bwMode="auto">
          <a:xfrm>
            <a:off x="6381000" y="2856273"/>
            <a:ext cx="2576944" cy="550681"/>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chemeClr val="tx1"/>
            </a:solidFill>
            <a:miter lim="800000"/>
            <a:headEnd/>
            <a:tailEnd/>
          </a:ln>
        </p:spPr>
        <p:txBody>
          <a:bodyPr wrap="none" lIns="104434" tIns="52217" rIns="104434" bIns="52217"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令和６年９月以降</a:t>
            </a:r>
          </a:p>
        </p:txBody>
      </p:sp>
      <p:sp>
        <p:nvSpPr>
          <p:cNvPr id="16" name="Rectangle 5">
            <a:extLst>
              <a:ext uri="{FF2B5EF4-FFF2-40B4-BE49-F238E27FC236}">
                <a16:creationId xmlns:a16="http://schemas.microsoft.com/office/drawing/2014/main" id="{7B2274C9-146F-E57A-B37C-B9DC67B80B41}"/>
              </a:ext>
            </a:extLst>
          </p:cNvPr>
          <p:cNvSpPr>
            <a:spLocks noChangeArrowheads="1"/>
          </p:cNvSpPr>
          <p:nvPr/>
        </p:nvSpPr>
        <p:spPr bwMode="auto">
          <a:xfrm>
            <a:off x="412857" y="6080423"/>
            <a:ext cx="10214624" cy="718414"/>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保育所等と類似の支援がなされている児童発達支援についても、多子軽減に係る所得制限の撤廃及び第２子の利用者負担額の無償化を実施</a:t>
            </a:r>
          </a:p>
        </p:txBody>
      </p:sp>
      <p:pic>
        <p:nvPicPr>
          <p:cNvPr id="17" name="図 16">
            <a:extLst>
              <a:ext uri="{FF2B5EF4-FFF2-40B4-BE49-F238E27FC236}">
                <a16:creationId xmlns:a16="http://schemas.microsoft.com/office/drawing/2014/main" id="{AC996705-895C-C1CF-E95E-77CCDC8BB5B9}"/>
              </a:ext>
            </a:extLst>
          </p:cNvPr>
          <p:cNvPicPr>
            <a:picLocks noChangeAspect="1"/>
          </p:cNvPicPr>
          <p:nvPr/>
        </p:nvPicPr>
        <p:blipFill>
          <a:blip r:embed="rId3"/>
          <a:stretch>
            <a:fillRect/>
          </a:stretch>
        </p:blipFill>
        <p:spPr>
          <a:xfrm>
            <a:off x="9384591" y="1182427"/>
            <a:ext cx="2557749" cy="2474621"/>
          </a:xfrm>
          <a:prstGeom prst="rect">
            <a:avLst/>
          </a:prstGeom>
        </p:spPr>
      </p:pic>
      <p:sp>
        <p:nvSpPr>
          <p:cNvPr id="18" name="正方形/長方形 17">
            <a:extLst>
              <a:ext uri="{FF2B5EF4-FFF2-40B4-BE49-F238E27FC236}">
                <a16:creationId xmlns:a16="http://schemas.microsoft.com/office/drawing/2014/main" id="{CF523531-F9DC-24B1-DC73-5EFB44F8EE83}"/>
              </a:ext>
            </a:extLst>
          </p:cNvPr>
          <p:cNvSpPr/>
          <p:nvPr/>
        </p:nvSpPr>
        <p:spPr>
          <a:xfrm>
            <a:off x="-2116" y="1845380"/>
            <a:ext cx="9326214" cy="999798"/>
          </a:xfrm>
          <a:prstGeom prst="rect">
            <a:avLst/>
          </a:prstGeom>
          <a:ln w="2540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36353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０～２歳児の保育料無償化</a:t>
            </a:r>
            <a:endParaRPr lang="en-US" altLang="ja-JP" sz="2133" b="1" dirty="0">
              <a:latin typeface="Meiryo UI" panose="020B0604030504040204" pitchFamily="50" charset="-128"/>
              <a:ea typeface="Meiryo UI" panose="020B0604030504040204" pitchFamily="50" charset="-128"/>
            </a:endParaRPr>
          </a:p>
          <a:p>
            <a:pPr marL="790575"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多子軽減の所得制限撤廃と第２子の保育料無償化を令和６年９月から実施</a:t>
            </a:r>
            <a:endParaRPr lang="en-US" altLang="ja-JP" sz="1867" dirty="0">
              <a:latin typeface="Meiryo UI" panose="020B0604030504040204" pitchFamily="50" charset="-128"/>
              <a:ea typeface="Meiryo UI" panose="020B0604030504040204" pitchFamily="50" charset="-128"/>
            </a:endParaRPr>
          </a:p>
        </p:txBody>
      </p:sp>
      <p:sp>
        <p:nvSpPr>
          <p:cNvPr id="19" name="Rectangle 6">
            <a:extLst>
              <a:ext uri="{FF2B5EF4-FFF2-40B4-BE49-F238E27FC236}">
                <a16:creationId xmlns:a16="http://schemas.microsoft.com/office/drawing/2014/main" id="{73A67B4B-98B1-80A0-6A97-CCA34210E13A}"/>
              </a:ext>
            </a:extLst>
          </p:cNvPr>
          <p:cNvSpPr>
            <a:spLocks noChangeArrowheads="1"/>
          </p:cNvSpPr>
          <p:nvPr/>
        </p:nvSpPr>
        <p:spPr bwMode="auto">
          <a:xfrm>
            <a:off x="-2116" y="999"/>
            <a:ext cx="12191999" cy="643467"/>
          </a:xfrm>
          <a:prstGeom prst="rect">
            <a:avLst/>
          </a:prstGeom>
          <a:solidFill>
            <a:srgbClr val="FFC000"/>
          </a:solidFill>
          <a:ln w="28575" algn="ctr">
            <a:noFill/>
            <a:miter lim="800000"/>
            <a:headEnd/>
            <a:tailEnd/>
          </a:ln>
          <a:effectLst/>
        </p:spPr>
        <p:txBody>
          <a:bodyPr wrap="none" lIns="139245" tIns="69623" rIns="139245" bIns="69623" anchor="ctr"/>
          <a:lstStyle/>
          <a:p>
            <a:pPr algn="ctr" fontAlgn="base">
              <a:spcBef>
                <a:spcPct val="0"/>
              </a:spcBef>
              <a:spcAft>
                <a:spcPct val="0"/>
              </a:spcAft>
              <a:defRPr/>
            </a:pPr>
            <a:r>
              <a:rPr lang="ja-JP" altLang="en-US" sz="4267" b="1" dirty="0">
                <a:ln w="12700">
                  <a:solidFill>
                    <a:schemeClr val="tx1">
                      <a:lumMod val="50000"/>
                      <a:lumOff val="50000"/>
                    </a:schemeClr>
                  </a:solidFill>
                  <a:prstDash val="solid"/>
                </a:ln>
                <a:solidFill>
                  <a:srgbClr val="FFFFFF"/>
                </a:solidFill>
                <a:effectLst>
                  <a:outerShdw blurRad="41275" dist="20320" dir="1800000" algn="tl" rotWithShape="0">
                    <a:srgbClr val="000000">
                      <a:alpha val="40000"/>
                    </a:srgbClr>
                  </a:outerShdw>
                </a:effectLst>
                <a:latin typeface="Meiryo UI" panose="020B0604030504040204" pitchFamily="50" charset="-128"/>
                <a:ea typeface="Meiryo UI" panose="020B0604030504040204" pitchFamily="50" charset="-128"/>
                <a:cs typeface="Meiryo UI" panose="020B0604030504040204" pitchFamily="50" charset="-128"/>
              </a:rPr>
              <a:t>市民サービスの充実</a:t>
            </a:r>
          </a:p>
        </p:txBody>
      </p:sp>
      <p:sp>
        <p:nvSpPr>
          <p:cNvPr id="4" name="スライド番号プレースホルダ 3">
            <a:extLst>
              <a:ext uri="{FF2B5EF4-FFF2-40B4-BE49-F238E27FC236}">
                <a16:creationId xmlns:a16="http://schemas.microsoft.com/office/drawing/2014/main" id="{C4E36BA8-CD47-6912-E9E1-3A02E7ACD4F0}"/>
              </a:ext>
            </a:extLst>
          </p:cNvPr>
          <p:cNvSpPr txBox="1">
            <a:spLocks noGrp="1"/>
          </p:cNvSpPr>
          <p:nvPr/>
        </p:nvSpPr>
        <p:spPr bwMode="auto">
          <a:xfrm>
            <a:off x="11364383" y="69851"/>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2</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227151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48685" y="855132"/>
            <a:ext cx="12094633" cy="600286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Rectangle 28"/>
          <p:cNvSpPr>
            <a:spLocks noChangeArrowheads="1"/>
          </p:cNvSpPr>
          <p:nvPr/>
        </p:nvSpPr>
        <p:spPr bwMode="auto">
          <a:xfrm>
            <a:off x="161344" y="720785"/>
            <a:ext cx="4143370"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人材の確保・育成としなやかな組織づくり</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11</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正方形/長方形 1"/>
          <p:cNvSpPr/>
          <p:nvPr/>
        </p:nvSpPr>
        <p:spPr>
          <a:xfrm>
            <a:off x="3048000" y="3087881"/>
            <a:ext cx="6096000" cy="279564"/>
          </a:xfrm>
          <a:prstGeom prst="rect">
            <a:avLst/>
          </a:prstGeom>
        </p:spPr>
        <p:txBody>
          <a:bodyPr>
            <a:spAutoFit/>
          </a:bodyPr>
          <a:lstStyle/>
          <a:p>
            <a:pPr marL="174625">
              <a:lnSpc>
                <a:spcPts val="1400"/>
              </a:lnSpc>
              <a:spcBef>
                <a:spcPts val="170"/>
              </a:spcBef>
              <a:spcAft>
                <a:spcPts val="170"/>
              </a:spcAft>
              <a:defRPr/>
            </a:pPr>
            <a:endParaRPr lang="ja-JP" altLang="en-US" dirty="0"/>
          </a:p>
        </p:txBody>
      </p:sp>
      <p:sp>
        <p:nvSpPr>
          <p:cNvPr id="7" name="正方形/長方形 13"/>
          <p:cNvSpPr>
            <a:spLocks noChangeArrowheads="1"/>
          </p:cNvSpPr>
          <p:nvPr/>
        </p:nvSpPr>
        <p:spPr bwMode="auto">
          <a:xfrm>
            <a:off x="-78655" y="4405355"/>
            <a:ext cx="10323732" cy="41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tabLst>
                <a:tab pos="900113" algn="l"/>
              </a:tabLs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部活動の地域移行事業</a:t>
            </a:r>
            <a:endParaRPr lang="en-US" altLang="ja-JP" sz="2133" b="1" dirty="0">
              <a:latin typeface="Meiryo UI" panose="020B0604030504040204" pitchFamily="50" charset="-128"/>
              <a:ea typeface="Meiryo UI" panose="020B0604030504040204" pitchFamily="50" charset="-128"/>
            </a:endParaRPr>
          </a:p>
        </p:txBody>
      </p:sp>
      <p:sp>
        <p:nvSpPr>
          <p:cNvPr id="8" name="正方形/長方形 13"/>
          <p:cNvSpPr>
            <a:spLocks noChangeArrowheads="1"/>
          </p:cNvSpPr>
          <p:nvPr/>
        </p:nvSpPr>
        <p:spPr bwMode="auto">
          <a:xfrm>
            <a:off x="0" y="4786571"/>
            <a:ext cx="11915055" cy="75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41375" indent="-301625">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休日の部活動について、地域移行のモデル研究を実施</a:t>
            </a:r>
            <a:endParaRPr lang="en-US" altLang="ja-JP" sz="1867" dirty="0">
              <a:latin typeface="Meiryo UI" panose="020B0604030504040204" pitchFamily="50" charset="-128"/>
              <a:ea typeface="Meiryo UI" panose="020B0604030504040204" pitchFamily="50" charset="-128"/>
            </a:endParaRPr>
          </a:p>
          <a:p>
            <a:pPr marL="539750">
              <a:defRPr/>
            </a:pPr>
            <a:r>
              <a:rPr lang="ja-JP" altLang="en-US" sz="1867" dirty="0">
                <a:latin typeface="Meiryo UI" panose="020B0604030504040204" pitchFamily="50" charset="-128"/>
                <a:ea typeface="Meiryo UI" panose="020B0604030504040204" pitchFamily="50" charset="-128"/>
              </a:rPr>
              <a:t>　　・民間委託により、４拠点（東淀川区・都島区・西区・東住吉区）で実施</a:t>
            </a:r>
            <a:endParaRPr lang="en-US" altLang="ja-JP" sz="1867" dirty="0">
              <a:latin typeface="Meiryo UI" panose="020B0604030504040204" pitchFamily="50" charset="-128"/>
              <a:ea typeface="Meiryo UI" panose="020B0604030504040204" pitchFamily="50" charset="-128"/>
            </a:endParaRPr>
          </a:p>
        </p:txBody>
      </p:sp>
      <p:sp>
        <p:nvSpPr>
          <p:cNvPr id="10" name="正方形/長方形 11"/>
          <p:cNvSpPr>
            <a:spLocks noChangeArrowheads="1"/>
          </p:cNvSpPr>
          <p:nvPr/>
        </p:nvSpPr>
        <p:spPr bwMode="auto">
          <a:xfrm>
            <a:off x="97311" y="3596169"/>
            <a:ext cx="10881912" cy="84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lang="ja-JP" altLang="en-US" sz="2000" b="1" dirty="0">
                <a:latin typeface="Meiryo UI" panose="020B0604030504040204" pitchFamily="50" charset="-128"/>
                <a:ea typeface="Meiryo UI" panose="020B0604030504040204" pitchFamily="50" charset="-128"/>
              </a:rPr>
              <a:t>部活動指導員活用事業</a:t>
            </a:r>
            <a:endParaRPr lang="en-US" altLang="ja-JP" sz="2000" b="1" dirty="0">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部活動による教員の長時間勤務の解消に向け、部活動指導員の配置を</a:t>
            </a:r>
            <a:r>
              <a:rPr lang="en-US" altLang="ja-JP" sz="1870" dirty="0">
                <a:latin typeface="Meiryo UI" panose="020B0604030504040204" pitchFamily="50" charset="-128"/>
                <a:ea typeface="Meiryo UI" panose="020B0604030504040204" pitchFamily="50" charset="-128"/>
              </a:rPr>
              <a:t>530</a:t>
            </a:r>
            <a:r>
              <a:rPr lang="ja-JP" altLang="en-US" sz="1870" dirty="0">
                <a:latin typeface="Meiryo UI" panose="020B0604030504040204" pitchFamily="50" charset="-128"/>
                <a:ea typeface="Meiryo UI" panose="020B0604030504040204" pitchFamily="50" charset="-128"/>
              </a:rPr>
              <a:t>人から</a:t>
            </a:r>
            <a:r>
              <a:rPr lang="en-US" altLang="ja-JP" sz="1870" dirty="0">
                <a:latin typeface="Meiryo UI" panose="020B0604030504040204" pitchFamily="50" charset="-128"/>
                <a:ea typeface="Meiryo UI" panose="020B0604030504040204" pitchFamily="50" charset="-128"/>
              </a:rPr>
              <a:t>580</a:t>
            </a:r>
            <a:r>
              <a:rPr lang="ja-JP" altLang="en-US" sz="1870" dirty="0">
                <a:latin typeface="Meiryo UI" panose="020B0604030504040204" pitchFamily="50" charset="-128"/>
                <a:ea typeface="Meiryo UI" panose="020B0604030504040204" pitchFamily="50" charset="-128"/>
              </a:rPr>
              <a:t>人に増員</a:t>
            </a:r>
          </a:p>
        </p:txBody>
      </p:sp>
      <p:sp>
        <p:nvSpPr>
          <p:cNvPr id="12" name="正方形/長方形 13"/>
          <p:cNvSpPr>
            <a:spLocks noChangeArrowheads="1"/>
          </p:cNvSpPr>
          <p:nvPr/>
        </p:nvSpPr>
        <p:spPr bwMode="auto">
          <a:xfrm>
            <a:off x="-113607" y="1239296"/>
            <a:ext cx="11524558" cy="119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ワークライフバランス支援員の配置</a:t>
            </a:r>
            <a:endParaRPr lang="en-US" altLang="ja-JP" sz="1870" b="1"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r>
              <a:rPr lang="ja-JP" altLang="en-US" sz="1870" dirty="0">
                <a:solidFill>
                  <a:srgbClr val="000000"/>
                </a:solidFill>
                <a:latin typeface="Meiryo UI" panose="020B0604030504040204" pitchFamily="50" charset="-128"/>
                <a:ea typeface="Meiryo UI" panose="020B0604030504040204" pitchFamily="50" charset="-128"/>
              </a:rPr>
              <a:t>教頭職の業務負担を軽減し、働きやすい環境を整備するため、ワークライフバランス</a:t>
            </a:r>
            <a:r>
              <a:rPr lang="ja-JP" altLang="en-US" sz="1870" dirty="0">
                <a:latin typeface="Meiryo UI" panose="020B0604030504040204" pitchFamily="50" charset="-128"/>
                <a:ea typeface="Meiryo UI" panose="020B0604030504040204" pitchFamily="50" charset="-128"/>
              </a:rPr>
              <a:t>支援員の配置校を</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70</a:t>
            </a:r>
            <a:r>
              <a:rPr lang="ja-JP" altLang="en-US" sz="1870" dirty="0">
                <a:latin typeface="Meiryo UI" panose="020B0604030504040204" pitchFamily="50" charset="-128"/>
                <a:ea typeface="Meiryo UI" panose="020B0604030504040204" pitchFamily="50" charset="-128"/>
              </a:rPr>
              <a:t>校から</a:t>
            </a:r>
            <a:r>
              <a:rPr lang="en-US" altLang="ja-JP" sz="1870" dirty="0">
                <a:latin typeface="Meiryo UI" panose="020B0604030504040204" pitchFamily="50" charset="-128"/>
                <a:ea typeface="Meiryo UI" panose="020B0604030504040204" pitchFamily="50" charset="-128"/>
              </a:rPr>
              <a:t>100</a:t>
            </a:r>
            <a:r>
              <a:rPr lang="ja-JP" altLang="en-US" sz="1870" dirty="0">
                <a:latin typeface="Meiryo UI" panose="020B0604030504040204" pitchFamily="50" charset="-128"/>
                <a:ea typeface="Meiryo UI" panose="020B0604030504040204" pitchFamily="50" charset="-128"/>
              </a:rPr>
              <a:t>校に拡充</a:t>
            </a:r>
            <a:endParaRPr lang="en-US" altLang="ja-JP" sz="1870"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solidFill>
                  <a:schemeClr val="accent4"/>
                </a:solidFill>
                <a:latin typeface="Meiryo UI" panose="020B0604030504040204" pitchFamily="50" charset="-128"/>
                <a:ea typeface="Meiryo UI" panose="020B0604030504040204" pitchFamily="50" charset="-128"/>
              </a:rPr>
              <a:t>　　　</a:t>
            </a:r>
            <a:endParaRPr lang="en-US" altLang="ja-JP" sz="1870" dirty="0">
              <a:solidFill>
                <a:schemeClr val="accent4"/>
              </a:solidFill>
              <a:latin typeface="Meiryo UI" panose="020B0604030504040204" pitchFamily="50" charset="-128"/>
              <a:ea typeface="Meiryo UI" panose="020B0604030504040204" pitchFamily="50" charset="-128"/>
            </a:endParaRPr>
          </a:p>
          <a:p>
            <a:pPr marL="539750">
              <a:defRPr/>
            </a:pPr>
            <a:endParaRPr lang="en-US" altLang="ja-JP" sz="1867" dirty="0">
              <a:latin typeface="Meiryo UI" panose="020B0604030504040204" pitchFamily="50" charset="-128"/>
              <a:ea typeface="Meiryo UI" panose="020B0604030504040204" pitchFamily="50" charset="-128"/>
            </a:endParaRPr>
          </a:p>
        </p:txBody>
      </p:sp>
      <p:sp>
        <p:nvSpPr>
          <p:cNvPr id="18" name="正方形/長方形 13"/>
          <p:cNvSpPr>
            <a:spLocks noChangeArrowheads="1"/>
          </p:cNvSpPr>
          <p:nvPr/>
        </p:nvSpPr>
        <p:spPr bwMode="auto">
          <a:xfrm>
            <a:off x="-86212" y="2258503"/>
            <a:ext cx="11092830" cy="142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スクールサポートスタッフ配置事業</a:t>
            </a:r>
            <a:endParaRPr lang="en-US" altLang="ja-JP" sz="2133" b="1" dirty="0">
              <a:latin typeface="Meiryo UI" panose="020B0604030504040204" pitchFamily="50" charset="-128"/>
              <a:ea typeface="Meiryo UI" panose="020B0604030504040204" pitchFamily="50" charset="-128"/>
            </a:endParaRPr>
          </a:p>
          <a:p>
            <a:pPr marL="825500" indent="-285750">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教員の負担を軽減し、教員が本質的に担う業務に専念できるようにするため、スクールサポートスタッフを</a:t>
            </a:r>
            <a:br>
              <a:rPr lang="en-US" altLang="ja-JP" sz="1870" dirty="0">
                <a:latin typeface="Meiryo UI" panose="020B0604030504040204" pitchFamily="50" charset="-128"/>
                <a:ea typeface="Meiryo UI" panose="020B0604030504040204" pitchFamily="50" charset="-128"/>
              </a:rPr>
            </a:br>
            <a:r>
              <a:rPr lang="ja-JP" altLang="en-US" sz="1870" dirty="0">
                <a:latin typeface="Meiryo UI" panose="020B0604030504040204" pitchFamily="50" charset="-128"/>
                <a:ea typeface="Meiryo UI" panose="020B0604030504040204" pitchFamily="50" charset="-128"/>
              </a:rPr>
              <a:t>全小中学校等に配置</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・週</a:t>
            </a:r>
            <a:r>
              <a:rPr lang="en-US" altLang="ja-JP" sz="1870" dirty="0">
                <a:latin typeface="Meiryo UI" panose="020B0604030504040204" pitchFamily="50" charset="-128"/>
                <a:ea typeface="Meiryo UI" panose="020B0604030504040204" pitchFamily="50" charset="-128"/>
              </a:rPr>
              <a:t>30</a:t>
            </a:r>
            <a:r>
              <a:rPr lang="ja-JP" altLang="en-US" sz="1870" dirty="0">
                <a:latin typeface="Meiryo UI" panose="020B0604030504040204" pitchFamily="50" charset="-128"/>
                <a:ea typeface="Meiryo UI" panose="020B0604030504040204" pitchFamily="50" charset="-128"/>
              </a:rPr>
              <a:t>時間配置（</a:t>
            </a:r>
            <a:r>
              <a:rPr lang="en-US" altLang="ja-JP" sz="1870" dirty="0">
                <a:latin typeface="Meiryo UI" panose="020B0604030504040204" pitchFamily="50" charset="-128"/>
                <a:ea typeface="Meiryo UI" panose="020B0604030504040204" pitchFamily="50" charset="-128"/>
              </a:rPr>
              <a:t>309</a:t>
            </a:r>
            <a:r>
              <a:rPr lang="ja-JP" altLang="en-US" sz="1870" dirty="0">
                <a:latin typeface="Meiryo UI" panose="020B0604030504040204" pitchFamily="50" charset="-128"/>
                <a:ea typeface="Meiryo UI" panose="020B0604030504040204" pitchFamily="50" charset="-128"/>
              </a:rPr>
              <a:t>校）、週</a:t>
            </a:r>
            <a:r>
              <a:rPr lang="en-US" altLang="ja-JP" sz="1870" dirty="0">
                <a:latin typeface="Meiryo UI" panose="020B0604030504040204" pitchFamily="50" charset="-128"/>
                <a:ea typeface="Meiryo UI" panose="020B0604030504040204" pitchFamily="50" charset="-128"/>
              </a:rPr>
              <a:t>15</a:t>
            </a:r>
            <a:r>
              <a:rPr lang="ja-JP" altLang="en-US" sz="1870" dirty="0">
                <a:latin typeface="Meiryo UI" panose="020B0604030504040204" pitchFamily="50" charset="-128"/>
                <a:ea typeface="Meiryo UI" panose="020B0604030504040204" pitchFamily="50" charset="-128"/>
              </a:rPr>
              <a:t>時間配置（</a:t>
            </a:r>
            <a:r>
              <a:rPr lang="en-US" altLang="ja-JP" sz="1870" dirty="0">
                <a:latin typeface="Meiryo UI" panose="020B0604030504040204" pitchFamily="50" charset="-128"/>
                <a:ea typeface="Meiryo UI" panose="020B0604030504040204" pitchFamily="50" charset="-128"/>
              </a:rPr>
              <a:t>105</a:t>
            </a:r>
            <a:r>
              <a:rPr lang="ja-JP" altLang="en-US" sz="1870" dirty="0">
                <a:latin typeface="Meiryo UI" panose="020B0604030504040204" pitchFamily="50" charset="-128"/>
                <a:ea typeface="Meiryo UI" panose="020B0604030504040204" pitchFamily="50" charset="-128"/>
              </a:rPr>
              <a:t>校）</a:t>
            </a:r>
          </a:p>
          <a:p>
            <a:pPr marL="539750">
              <a:defRPr/>
            </a:pPr>
            <a:r>
              <a:rPr lang="ja-JP" altLang="en-US" sz="1870" dirty="0">
                <a:latin typeface="Meiryo UI" panose="020B0604030504040204" pitchFamily="50" charset="-128"/>
                <a:ea typeface="Meiryo UI" panose="020B0604030504040204" pitchFamily="50" charset="-128"/>
              </a:rPr>
              <a:t>　　</a:t>
            </a:r>
            <a:endParaRPr lang="en-US" altLang="ja-JP" sz="1867" dirty="0">
              <a:latin typeface="Meiryo UI" panose="020B0604030504040204" pitchFamily="50" charset="-128"/>
              <a:ea typeface="Meiryo UI" panose="020B0604030504040204" pitchFamily="50" charset="-128"/>
            </a:endParaRPr>
          </a:p>
        </p:txBody>
      </p:sp>
      <p:sp>
        <p:nvSpPr>
          <p:cNvPr id="3" name="正方形/長方形 13">
            <a:extLst>
              <a:ext uri="{FF2B5EF4-FFF2-40B4-BE49-F238E27FC236}">
                <a16:creationId xmlns:a16="http://schemas.microsoft.com/office/drawing/2014/main" id="{1711113C-269C-8E7E-BF25-F1EE9053F543}"/>
              </a:ext>
            </a:extLst>
          </p:cNvPr>
          <p:cNvSpPr>
            <a:spLocks noChangeArrowheads="1"/>
          </p:cNvSpPr>
          <p:nvPr/>
        </p:nvSpPr>
        <p:spPr bwMode="auto">
          <a:xfrm>
            <a:off x="-78655" y="5542120"/>
            <a:ext cx="11092830" cy="119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本務教員による欠員補充制度の創設（特別専科教諭の配置）</a:t>
            </a:r>
            <a:endParaRPr lang="en-US" altLang="ja-JP" sz="1870" b="1"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全国的な教員不足のなか、年度途中からの産休・育休取得者等の代替講師に欠員が生じている</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状況を解消するため、本市独自で</a:t>
            </a:r>
            <a:r>
              <a:rPr lang="en-US" altLang="ja-JP" sz="1870" dirty="0">
                <a:latin typeface="Meiryo UI" panose="020B0604030504040204" pitchFamily="50" charset="-128"/>
                <a:ea typeface="Meiryo UI" panose="020B0604030504040204" pitchFamily="50" charset="-128"/>
              </a:rPr>
              <a:t>65</a:t>
            </a:r>
            <a:r>
              <a:rPr lang="ja-JP" altLang="en-US" sz="1870" dirty="0">
                <a:latin typeface="Meiryo UI" panose="020B0604030504040204" pitchFamily="50" charset="-128"/>
                <a:ea typeface="Meiryo UI" panose="020B0604030504040204" pitchFamily="50" charset="-128"/>
              </a:rPr>
              <a:t>名の本務教員を配置</a:t>
            </a:r>
          </a:p>
          <a:p>
            <a:pPr marL="841375" indent="-301625">
              <a:buFont typeface="Wingdings" panose="05000000000000000000" pitchFamily="2" charset="2"/>
              <a:buChar char="Ø"/>
              <a:defRPr/>
            </a:pPr>
            <a:endParaRPr lang="en-US" altLang="ja-JP" sz="1870" dirty="0">
              <a:solidFill>
                <a:srgbClr val="FF0000"/>
              </a:solidFill>
              <a:latin typeface="Meiryo UI" panose="020B0604030504040204" pitchFamily="50" charset="-128"/>
              <a:ea typeface="Meiryo UI" panose="020B0604030504040204" pitchFamily="50" charset="-128"/>
            </a:endParaRPr>
          </a:p>
          <a:p>
            <a:pPr marL="539750">
              <a:defRPr/>
            </a:pPr>
            <a:r>
              <a:rPr lang="ja-JP" altLang="en-US" sz="1870" dirty="0">
                <a:solidFill>
                  <a:schemeClr val="accent4"/>
                </a:solidFill>
                <a:latin typeface="Meiryo UI" panose="020B0604030504040204" pitchFamily="50" charset="-128"/>
                <a:ea typeface="Meiryo UI" panose="020B0604030504040204" pitchFamily="50" charset="-128"/>
              </a:rPr>
              <a:t>　　　</a:t>
            </a:r>
            <a:endParaRPr lang="en-US" altLang="ja-JP" sz="1870" dirty="0">
              <a:solidFill>
                <a:schemeClr val="accent4"/>
              </a:solidFill>
              <a:latin typeface="Meiryo UI" panose="020B0604030504040204" pitchFamily="50" charset="-128"/>
              <a:ea typeface="Meiryo UI" panose="020B0604030504040204" pitchFamily="50" charset="-128"/>
            </a:endParaRPr>
          </a:p>
          <a:p>
            <a:pPr marL="539750">
              <a:defRPr/>
            </a:pPr>
            <a:endParaRPr lang="en-US" altLang="ja-JP" sz="1867"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3332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3" name="正方形/長方形 24"/>
          <p:cNvSpPr>
            <a:spLocks noChangeArrowheads="1"/>
          </p:cNvSpPr>
          <p:nvPr/>
        </p:nvSpPr>
        <p:spPr bwMode="auto">
          <a:xfrm>
            <a:off x="48685" y="1290552"/>
            <a:ext cx="12094633" cy="187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習い事・塾代助成事業</a:t>
            </a:r>
            <a:endParaRPr lang="en-US" altLang="ja-JP" sz="2133" b="1" dirty="0">
              <a:latin typeface="Meiryo UI" panose="020B0604030504040204" pitchFamily="50" charset="-128"/>
              <a:ea typeface="Meiryo UI" panose="020B0604030504040204" pitchFamily="50" charset="-128"/>
            </a:endParaRPr>
          </a:p>
          <a:p>
            <a:pPr marL="354013" lvl="1" indent="0" defTabSz="987425">
              <a:spcAft>
                <a:spcPts val="400"/>
              </a:spcAft>
              <a:buFont typeface="Wingdings" panose="05000000000000000000" pitchFamily="2" charset="2"/>
              <a:buChar char="Ø"/>
              <a:tabLst>
                <a:tab pos="722313" algn="l"/>
                <a:tab pos="811213" algn="l"/>
                <a:tab pos="987425" algn="l"/>
              </a:tabLst>
            </a:pPr>
            <a:r>
              <a:rPr lang="ja-JP" altLang="en-US" sz="1867" dirty="0">
                <a:latin typeface="Meiryo UI" panose="020B0604030504040204" pitchFamily="50" charset="-128"/>
                <a:ea typeface="Meiryo UI" panose="020B0604030504040204" pitchFamily="50" charset="-128"/>
              </a:rPr>
              <a:t>　子育て世帯の経済的負担を軽減し、こどもたちが学力や学習意欲、個性や才能を伸ばす機会を提供</a:t>
            </a:r>
          </a:p>
          <a:p>
            <a:pPr marL="354013" lvl="1" indent="0" defTabSz="987425">
              <a:spcAft>
                <a:spcPts val="400"/>
              </a:spcAft>
              <a:buFont typeface="Wingdings" panose="05000000000000000000" pitchFamily="2" charset="2"/>
              <a:buChar char="Ø"/>
              <a:tabLst>
                <a:tab pos="722313" algn="l"/>
                <a:tab pos="811213" algn="l"/>
                <a:tab pos="987425" algn="l"/>
              </a:tabLst>
            </a:pPr>
            <a:r>
              <a:rPr lang="ja-JP" altLang="en-US" sz="1867" dirty="0">
                <a:latin typeface="Meiryo UI" panose="020B0604030504040204" pitchFamily="50" charset="-128"/>
                <a:ea typeface="Meiryo UI" panose="020B0604030504040204" pitchFamily="50" charset="-128"/>
              </a:rPr>
              <a:t>  学校外教育に利用できる「大阪市 習い事・塾代助成カード」を交付（月額１万円を上限に助成）</a:t>
            </a:r>
            <a:endParaRPr lang="en-US" altLang="ja-JP" sz="1867" dirty="0">
              <a:latin typeface="Meiryo UI" panose="020B0604030504040204" pitchFamily="50" charset="-128"/>
              <a:ea typeface="Meiryo UI" panose="020B0604030504040204" pitchFamily="50" charset="-128"/>
            </a:endParaRPr>
          </a:p>
          <a:p>
            <a:pPr marL="354013" lvl="1" indent="0" defTabSz="987425">
              <a:spcAft>
                <a:spcPts val="400"/>
              </a:spcAft>
              <a:buFont typeface="Wingdings" panose="05000000000000000000" pitchFamily="2" charset="2"/>
              <a:buChar char="Ø"/>
              <a:tabLst>
                <a:tab pos="722313" algn="l"/>
                <a:tab pos="811213" algn="l"/>
                <a:tab pos="987425" algn="l"/>
              </a:tabLst>
            </a:pPr>
            <a:r>
              <a:rPr lang="ja-JP" altLang="en-US" sz="1867" dirty="0">
                <a:latin typeface="Meiryo UI" panose="020B0604030504040204" pitchFamily="50" charset="-128"/>
                <a:ea typeface="Meiryo UI" panose="020B0604030504040204" pitchFamily="50" charset="-128"/>
              </a:rPr>
              <a:t>　令和６年</a:t>
            </a:r>
            <a:r>
              <a:rPr lang="en-US" altLang="ja-JP" sz="1867" dirty="0">
                <a:latin typeface="Meiryo UI" panose="020B0604030504040204" pitchFamily="50" charset="-128"/>
                <a:ea typeface="Meiryo UI" panose="020B0604030504040204" pitchFamily="50" charset="-128"/>
              </a:rPr>
              <a:t>10</a:t>
            </a:r>
            <a:r>
              <a:rPr lang="ja-JP" altLang="en-US" sz="1867" dirty="0">
                <a:latin typeface="Meiryo UI" panose="020B0604030504040204" pitchFamily="50" charset="-128"/>
                <a:ea typeface="Meiryo UI" panose="020B0604030504040204" pitchFamily="50" charset="-128"/>
              </a:rPr>
              <a:t>月から所得制限を撤廃し、全ての小学５・６年生、中学生に対して助成</a:t>
            </a:r>
            <a:endParaRPr lang="en-US" altLang="ja-JP" sz="1867" dirty="0">
              <a:latin typeface="Meiryo UI" panose="020B0604030504040204" pitchFamily="50" charset="-128"/>
              <a:ea typeface="Meiryo UI" panose="020B0604030504040204" pitchFamily="50" charset="-128"/>
            </a:endParaRPr>
          </a:p>
          <a:p>
            <a:pPr lvl="1" eaLnBrk="1" hangingPunct="1"/>
            <a:r>
              <a:rPr lang="ja-JP" altLang="en-US" sz="1867" dirty="0">
                <a:latin typeface="Meiryo UI" panose="020B0604030504040204" pitchFamily="50" charset="-128"/>
                <a:ea typeface="Meiryo UI" panose="020B0604030504040204" pitchFamily="50" charset="-128"/>
              </a:rPr>
              <a:t>　　　　小学５～６年生：約</a:t>
            </a:r>
            <a:r>
              <a:rPr lang="en-US" altLang="ja-JP" sz="1867" dirty="0">
                <a:latin typeface="Meiryo UI" panose="020B0604030504040204" pitchFamily="50" charset="-128"/>
                <a:ea typeface="Meiryo UI" panose="020B0604030504040204" pitchFamily="50" charset="-128"/>
              </a:rPr>
              <a:t>40,000</a:t>
            </a:r>
            <a:r>
              <a:rPr lang="ja-JP" altLang="en-US" sz="1867" dirty="0">
                <a:latin typeface="Meiryo UI" panose="020B0604030504040204" pitchFamily="50" charset="-128"/>
                <a:ea typeface="Meiryo UI" panose="020B0604030504040204" pitchFamily="50" charset="-128"/>
              </a:rPr>
              <a:t>人　　中学１～３年生：約</a:t>
            </a:r>
            <a:r>
              <a:rPr lang="en-US" altLang="ja-JP" sz="1867" dirty="0">
                <a:latin typeface="Meiryo UI" panose="020B0604030504040204" pitchFamily="50" charset="-128"/>
                <a:ea typeface="Meiryo UI" panose="020B0604030504040204" pitchFamily="50" charset="-128"/>
              </a:rPr>
              <a:t>60,000</a:t>
            </a:r>
            <a:r>
              <a:rPr lang="ja-JP" altLang="en-US" sz="1867"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p:txBody>
      </p:sp>
      <p:sp>
        <p:nvSpPr>
          <p:cNvPr id="2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12</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6" name="正方形/長方形 4"/>
          <p:cNvSpPr>
            <a:spLocks noChangeArrowheads="1"/>
          </p:cNvSpPr>
          <p:nvPr/>
        </p:nvSpPr>
        <p:spPr bwMode="auto">
          <a:xfrm>
            <a:off x="29635" y="924984"/>
            <a:ext cx="12103100" cy="5863164"/>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5" name="Rectangle 28"/>
          <p:cNvSpPr>
            <a:spLocks noChangeArrowheads="1"/>
          </p:cNvSpPr>
          <p:nvPr/>
        </p:nvSpPr>
        <p:spPr bwMode="auto">
          <a:xfrm>
            <a:off x="161343" y="720785"/>
            <a:ext cx="4255014" cy="40439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こどもたちへの学び・体験の機会等の提供</a:t>
            </a:r>
          </a:p>
        </p:txBody>
      </p:sp>
      <p:sp>
        <p:nvSpPr>
          <p:cNvPr id="2" name="Rectangle 5">
            <a:extLst>
              <a:ext uri="{FF2B5EF4-FFF2-40B4-BE49-F238E27FC236}">
                <a16:creationId xmlns:a16="http://schemas.microsoft.com/office/drawing/2014/main" id="{7B8C7675-D8F6-3EC9-3D9D-649F24C32075}"/>
              </a:ext>
            </a:extLst>
          </p:cNvPr>
          <p:cNvSpPr>
            <a:spLocks noChangeArrowheads="1"/>
          </p:cNvSpPr>
          <p:nvPr/>
        </p:nvSpPr>
        <p:spPr bwMode="auto">
          <a:xfrm>
            <a:off x="78820" y="5175124"/>
            <a:ext cx="11051635" cy="1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a:t>
            </a:r>
            <a:r>
              <a:rPr lang="zh-TW" altLang="en-US" sz="2130" b="1" dirty="0">
                <a:latin typeface="Meiryo UI" panose="020B0604030504040204" pitchFamily="50" charset="-128"/>
                <a:ea typeface="Meiryo UI" panose="020B0604030504040204" pitchFamily="50" charset="-128"/>
              </a:rPr>
              <a:t>留守家庭児童対策事業</a:t>
            </a:r>
            <a:endParaRPr lang="ja-JP" altLang="en-US" sz="2130" b="1"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医療的ケア児を含む障がい児の受入れ強化のため、</a:t>
            </a:r>
            <a:r>
              <a:rPr lang="ja-JP" altLang="en-US" sz="1870" dirty="0">
                <a:solidFill>
                  <a:schemeClr val="accent4"/>
                </a:solidFill>
                <a:latin typeface="Meiryo UI" panose="020B0604030504040204" pitchFamily="50" charset="-128"/>
                <a:ea typeface="Meiryo UI" panose="020B0604030504040204" pitchFamily="50" charset="-128"/>
              </a:rPr>
              <a:t>放課後児童クラブを対象に、看護師等の配置に</a:t>
            </a:r>
            <a:r>
              <a:rPr lang="ja-JP" altLang="en-US" sz="1870" dirty="0">
                <a:latin typeface="Meiryo UI" panose="020B0604030504040204" pitchFamily="50" charset="-128"/>
                <a:ea typeface="Meiryo UI" panose="020B0604030504040204" pitchFamily="50" charset="-128"/>
              </a:rPr>
              <a:t>関する人</a:t>
            </a:r>
            <a:r>
              <a:rPr lang="ja-JP" altLang="en-US" sz="1870" dirty="0">
                <a:solidFill>
                  <a:schemeClr val="accent4"/>
                </a:solidFill>
                <a:latin typeface="Meiryo UI" panose="020B0604030504040204" pitchFamily="50" charset="-128"/>
                <a:ea typeface="Meiryo UI" panose="020B0604030504040204" pitchFamily="50" charset="-128"/>
              </a:rPr>
              <a:t>件費及び環境備品購入費を補助</a:t>
            </a:r>
            <a:endParaRPr lang="en-US" altLang="ja-JP" sz="1870" dirty="0">
              <a:solidFill>
                <a:schemeClr val="accent4"/>
              </a:solidFill>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医療的ケア児受入れ促進のため、新たに送迎支援の補助を実施</a:t>
            </a:r>
          </a:p>
        </p:txBody>
      </p:sp>
      <p:sp>
        <p:nvSpPr>
          <p:cNvPr id="3" name="Rectangle 5">
            <a:extLst>
              <a:ext uri="{FF2B5EF4-FFF2-40B4-BE49-F238E27FC236}">
                <a16:creationId xmlns:a16="http://schemas.microsoft.com/office/drawing/2014/main" id="{806ED146-31A6-9C12-4DA5-0256B46F0590}"/>
              </a:ext>
            </a:extLst>
          </p:cNvPr>
          <p:cNvSpPr>
            <a:spLocks noChangeArrowheads="1"/>
          </p:cNvSpPr>
          <p:nvPr/>
        </p:nvSpPr>
        <p:spPr bwMode="auto">
          <a:xfrm>
            <a:off x="0" y="3264147"/>
            <a:ext cx="9608457" cy="176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児童いきいき放課後事業</a:t>
            </a: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小学校の教室等において、放課後等における児童の安全安心な居場所を提供するとともに、遊びやスポーツ等の様々な活動を通じて児童の健全育成を推進</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活動室の狭隘化や支援が必要な児童等の増加など、直面する重要課題へ対応するため、　　　　指導員の追加配置などにより事業を再構築</a:t>
            </a:r>
          </a:p>
        </p:txBody>
      </p:sp>
      <p:pic>
        <p:nvPicPr>
          <p:cNvPr id="4" name="図 3" descr="時計, 写真, 記号, 皿 が含まれている画像&#10;&#10;自動的に生成された説明">
            <a:extLst>
              <a:ext uri="{FF2B5EF4-FFF2-40B4-BE49-F238E27FC236}">
                <a16:creationId xmlns:a16="http://schemas.microsoft.com/office/drawing/2014/main" id="{0A5141FE-1B99-D125-D438-F4D62D6E5A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80863" y="1750979"/>
            <a:ext cx="1718165" cy="1678021"/>
          </a:xfrm>
          <a:prstGeom prst="rect">
            <a:avLst/>
          </a:prstGeom>
        </p:spPr>
      </p:pic>
      <p:pic>
        <p:nvPicPr>
          <p:cNvPr id="12" name="図 11" descr="部屋, ベッド が含まれている画像&#10;&#10;自動的に生成された説明">
            <a:extLst>
              <a:ext uri="{FF2B5EF4-FFF2-40B4-BE49-F238E27FC236}">
                <a16:creationId xmlns:a16="http://schemas.microsoft.com/office/drawing/2014/main" id="{41A279AA-A12E-169A-F999-1396EE4485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8366" y="3635458"/>
            <a:ext cx="2124813" cy="1593610"/>
          </a:xfrm>
          <a:prstGeom prst="rect">
            <a:avLst/>
          </a:prstGeom>
        </p:spPr>
      </p:pic>
    </p:spTree>
    <p:extLst>
      <p:ext uri="{BB962C8B-B14F-4D97-AF65-F5344CB8AC3E}">
        <p14:creationId xmlns:p14="http://schemas.microsoft.com/office/powerpoint/2010/main" val="21678387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3" name="正方形/長方形 4"/>
          <p:cNvSpPr>
            <a:spLocks noChangeArrowheads="1"/>
          </p:cNvSpPr>
          <p:nvPr/>
        </p:nvSpPr>
        <p:spPr bwMode="auto">
          <a:xfrm>
            <a:off x="55646" y="902365"/>
            <a:ext cx="12096751" cy="56818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15" name="Rectangle 28"/>
          <p:cNvSpPr>
            <a:spLocks noChangeArrowheads="1"/>
          </p:cNvSpPr>
          <p:nvPr/>
        </p:nvSpPr>
        <p:spPr bwMode="auto">
          <a:xfrm>
            <a:off x="177059" y="756707"/>
            <a:ext cx="6491027" cy="432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児童虐待防止対策の充実</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重大な児童虐待ゼロに向けた取組</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67"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13</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4" name="正方形/長方形 13">
            <a:extLst>
              <a:ext uri="{FF2B5EF4-FFF2-40B4-BE49-F238E27FC236}">
                <a16:creationId xmlns:a16="http://schemas.microsoft.com/office/drawing/2014/main" id="{105AD96A-2027-9534-ACB1-6198479D439C}"/>
              </a:ext>
            </a:extLst>
          </p:cNvPr>
          <p:cNvSpPr>
            <a:spLocks noChangeArrowheads="1"/>
          </p:cNvSpPr>
          <p:nvPr/>
        </p:nvSpPr>
        <p:spPr bwMode="auto">
          <a:xfrm>
            <a:off x="0" y="1310414"/>
            <a:ext cx="8316645" cy="246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895350" algn="l"/>
              </a:tabLst>
              <a:defRPr/>
            </a:pPr>
            <a:r>
              <a:rPr lang="ja-JP" altLang="en-US" sz="2133" b="1" dirty="0">
                <a:solidFill>
                  <a:prstClr val="black"/>
                </a:solidFill>
                <a:latin typeface="Meiryo UI" panose="020B0604030504040204" pitchFamily="50" charset="-128"/>
                <a:ea typeface="Meiryo UI" panose="020B0604030504040204" pitchFamily="50" charset="-128"/>
              </a:rPr>
              <a:t>　〇　こども相談センターの機能強化</a:t>
            </a:r>
            <a:endParaRPr lang="en-US" altLang="ja-JP" sz="2133" b="1" dirty="0">
              <a:solidFill>
                <a:prstClr val="black"/>
              </a:solidFill>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市内に４か所目の児童相談所を設置するとともに、一時保護所の個室化など家庭的な環境の確保に向け、現施設の移転建替等を実施</a:t>
            </a:r>
          </a:p>
          <a:p>
            <a:pPr marL="357187">
              <a:spcAft>
                <a:spcPts val="400"/>
              </a:spcAft>
              <a:defRPr/>
            </a:pPr>
            <a:r>
              <a:rPr lang="ja-JP" altLang="en-US" sz="1870" dirty="0">
                <a:latin typeface="Meiryo UI" panose="020B0604030504040204" pitchFamily="50" charset="-128"/>
                <a:ea typeface="Meiryo UI" panose="020B0604030504040204" pitchFamily="50" charset="-128"/>
              </a:rPr>
              <a:t>　　・北部こども相談センターの開設（令和３年４月）</a:t>
            </a:r>
            <a:endParaRPr lang="en-US" altLang="ja-JP" sz="1870" dirty="0">
              <a:latin typeface="Meiryo UI" panose="020B0604030504040204" pitchFamily="50" charset="-128"/>
              <a:ea typeface="Meiryo UI" panose="020B0604030504040204" pitchFamily="50" charset="-128"/>
            </a:endParaRPr>
          </a:p>
          <a:p>
            <a:pPr marL="357187">
              <a:spcAft>
                <a:spcPts val="400"/>
              </a:spcAft>
              <a:defRPr/>
            </a:pPr>
            <a:r>
              <a:rPr lang="ja-JP" altLang="en-US" sz="1870" dirty="0">
                <a:latin typeface="Meiryo UI" panose="020B0604030504040204" pitchFamily="50" charset="-128"/>
                <a:ea typeface="Meiryo UI" panose="020B0604030504040204" pitchFamily="50" charset="-128"/>
              </a:rPr>
              <a:t>　　・中央こども相談センターの建替え（令和６年度開設予定）</a:t>
            </a:r>
          </a:p>
          <a:p>
            <a:pPr marL="357187">
              <a:spcAft>
                <a:spcPts val="400"/>
              </a:spcAft>
              <a:defRPr/>
            </a:pPr>
            <a:r>
              <a:rPr lang="ja-JP" altLang="en-US" sz="1867" dirty="0">
                <a:latin typeface="Meiryo UI" panose="020B0604030504040204" pitchFamily="50" charset="-128"/>
                <a:ea typeface="Meiryo UI" panose="020B0604030504040204" pitchFamily="50" charset="-128"/>
              </a:rPr>
              <a:t>　　・東部こども相談センターを鶴見区に設置（令和８年度開設予定）</a:t>
            </a:r>
            <a:endParaRPr lang="en-US" altLang="ja-JP" sz="1867" dirty="0">
              <a:latin typeface="Meiryo UI" panose="020B0604030504040204" pitchFamily="50" charset="-128"/>
              <a:ea typeface="Meiryo UI" panose="020B0604030504040204" pitchFamily="50" charset="-128"/>
            </a:endParaRPr>
          </a:p>
          <a:p>
            <a:pPr marL="357187">
              <a:spcAft>
                <a:spcPts val="400"/>
              </a:spcAft>
              <a:defRPr/>
            </a:pPr>
            <a:r>
              <a:rPr lang="ja-JP" altLang="en-US" sz="1867" dirty="0">
                <a:latin typeface="Meiryo UI" panose="020B0604030504040204" pitchFamily="50" charset="-128"/>
                <a:ea typeface="Meiryo UI" panose="020B0604030504040204" pitchFamily="50" charset="-128"/>
              </a:rPr>
              <a:t>　　・南部こども相談センターの再整備（令和８年度開設予定）</a:t>
            </a:r>
            <a:endParaRPr lang="en-US" altLang="ja-JP" sz="1867"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endParaRPr lang="ja-JP" altLang="en-US" sz="1870"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4650A80C-6EFC-C3B5-88F4-B1BA0866F52B}"/>
              </a:ext>
            </a:extLst>
          </p:cNvPr>
          <p:cNvGrpSpPr/>
          <p:nvPr/>
        </p:nvGrpSpPr>
        <p:grpSpPr>
          <a:xfrm>
            <a:off x="9288040" y="4034070"/>
            <a:ext cx="2599881" cy="1209971"/>
            <a:chOff x="7278021" y="1868311"/>
            <a:chExt cx="1746197" cy="754467"/>
          </a:xfrm>
        </p:grpSpPr>
        <p:pic>
          <p:nvPicPr>
            <p:cNvPr id="7" name="図 6">
              <a:extLst>
                <a:ext uri="{FF2B5EF4-FFF2-40B4-BE49-F238E27FC236}">
                  <a16:creationId xmlns:a16="http://schemas.microsoft.com/office/drawing/2014/main" id="{34E7668F-ECF3-EBAE-3FE2-4593DC1D85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278021" y="1906235"/>
              <a:ext cx="792226" cy="665807"/>
            </a:xfrm>
            <a:prstGeom prst="rect">
              <a:avLst/>
            </a:prstGeom>
          </p:spPr>
        </p:pic>
        <p:pic>
          <p:nvPicPr>
            <p:cNvPr id="8" name="図 7">
              <a:extLst>
                <a:ext uri="{FF2B5EF4-FFF2-40B4-BE49-F238E27FC236}">
                  <a16:creationId xmlns:a16="http://schemas.microsoft.com/office/drawing/2014/main" id="{C6A04481-D622-6895-CFE5-B1393EC6DC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40001" y="1868311"/>
              <a:ext cx="984217" cy="754467"/>
            </a:xfrm>
            <a:prstGeom prst="rect">
              <a:avLst/>
            </a:prstGeom>
          </p:spPr>
        </p:pic>
      </p:grpSp>
      <p:pic>
        <p:nvPicPr>
          <p:cNvPr id="9" name="図 8">
            <a:extLst>
              <a:ext uri="{FF2B5EF4-FFF2-40B4-BE49-F238E27FC236}">
                <a16:creationId xmlns:a16="http://schemas.microsoft.com/office/drawing/2014/main" id="{2F609E86-BFCA-D1AB-8EFF-B0812AA9667C}"/>
              </a:ext>
            </a:extLst>
          </p:cNvPr>
          <p:cNvPicPr>
            <a:picLocks noChangeAspect="1"/>
          </p:cNvPicPr>
          <p:nvPr/>
        </p:nvPicPr>
        <p:blipFill>
          <a:blip r:embed="rId5"/>
          <a:stretch>
            <a:fillRect/>
          </a:stretch>
        </p:blipFill>
        <p:spPr>
          <a:xfrm>
            <a:off x="9237381" y="1103190"/>
            <a:ext cx="2359563" cy="2162366"/>
          </a:xfrm>
          <a:prstGeom prst="rect">
            <a:avLst/>
          </a:prstGeom>
        </p:spPr>
      </p:pic>
      <p:sp>
        <p:nvSpPr>
          <p:cNvPr id="12" name="テキスト ボックス 37">
            <a:extLst>
              <a:ext uri="{FF2B5EF4-FFF2-40B4-BE49-F238E27FC236}">
                <a16:creationId xmlns:a16="http://schemas.microsoft.com/office/drawing/2014/main" id="{2CF3F6A8-8187-9B51-28FA-EEC8C55C54ED}"/>
              </a:ext>
            </a:extLst>
          </p:cNvPr>
          <p:cNvSpPr txBox="1">
            <a:spLocks noChangeArrowheads="1"/>
          </p:cNvSpPr>
          <p:nvPr/>
        </p:nvSpPr>
        <p:spPr bwMode="auto">
          <a:xfrm>
            <a:off x="9237381" y="3310837"/>
            <a:ext cx="26505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600" dirty="0">
                <a:latin typeface="Meiryo UI" panose="020B0604030504040204" pitchFamily="50" charset="-128"/>
                <a:ea typeface="Meiryo UI" panose="020B0604030504040204" pitchFamily="50" charset="-128"/>
              </a:rPr>
              <a:t>４か所整備後の管轄区域</a:t>
            </a:r>
            <a:endParaRPr lang="en-US" altLang="ja-JP" sz="1600" dirty="0">
              <a:latin typeface="Meiryo UI" panose="020B0604030504040204" pitchFamily="50" charset="-128"/>
              <a:ea typeface="Meiryo UI" panose="020B0604030504040204" pitchFamily="50" charset="-128"/>
            </a:endParaRPr>
          </a:p>
        </p:txBody>
      </p:sp>
      <p:sp>
        <p:nvSpPr>
          <p:cNvPr id="3" name="正方形/長方形 13">
            <a:extLst>
              <a:ext uri="{FF2B5EF4-FFF2-40B4-BE49-F238E27FC236}">
                <a16:creationId xmlns:a16="http://schemas.microsoft.com/office/drawing/2014/main" id="{04709709-7E32-F089-4B09-E0A64EF7BA60}"/>
              </a:ext>
            </a:extLst>
          </p:cNvPr>
          <p:cNvSpPr>
            <a:spLocks noChangeArrowheads="1"/>
          </p:cNvSpPr>
          <p:nvPr/>
        </p:nvSpPr>
        <p:spPr bwMode="auto">
          <a:xfrm>
            <a:off x="1331" y="3856615"/>
            <a:ext cx="9022234" cy="120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895350" algn="l"/>
              </a:tabLst>
              <a:defRPr/>
            </a:pPr>
            <a:r>
              <a:rPr lang="ja-JP" altLang="en-US" sz="2133" b="1" dirty="0">
                <a:solidFill>
                  <a:prstClr val="black"/>
                </a:solidFill>
                <a:latin typeface="Meiryo UI" panose="020B0604030504040204" pitchFamily="50" charset="-128"/>
                <a:ea typeface="Meiryo UI" panose="020B0604030504040204" pitchFamily="50" charset="-128"/>
              </a:rPr>
              <a:t>　〇　家事・育児訪問支援事業</a:t>
            </a:r>
            <a:endParaRPr lang="en-US" altLang="ja-JP" sz="2133" b="1"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子育てに対して不安や負担を抱えている要保護家庭等やヤングケアラーのいる家庭の居宅を訪問し、家事・育児を支援することで、虐待リスク等の高まりを未然に防止</a:t>
            </a:r>
          </a:p>
          <a:p>
            <a:pPr marL="482588">
              <a:defRPr/>
            </a:pPr>
            <a:endParaRPr lang="en-US" altLang="ja-JP" sz="1867" dirty="0">
              <a:latin typeface="Meiryo UI" panose="020B0604030504040204" pitchFamily="50" charset="-128"/>
              <a:ea typeface="Meiryo UI" panose="020B0604030504040204" pitchFamily="50" charset="-128"/>
            </a:endParaRPr>
          </a:p>
        </p:txBody>
      </p:sp>
      <p:sp>
        <p:nvSpPr>
          <p:cNvPr id="10" name="正方形/長方形 13">
            <a:extLst>
              <a:ext uri="{FF2B5EF4-FFF2-40B4-BE49-F238E27FC236}">
                <a16:creationId xmlns:a16="http://schemas.microsoft.com/office/drawing/2014/main" id="{D204C6C2-D013-168E-FA2A-0531A5F0D240}"/>
              </a:ext>
            </a:extLst>
          </p:cNvPr>
          <p:cNvSpPr>
            <a:spLocks noChangeArrowheads="1"/>
          </p:cNvSpPr>
          <p:nvPr/>
        </p:nvSpPr>
        <p:spPr bwMode="auto">
          <a:xfrm>
            <a:off x="0" y="4995320"/>
            <a:ext cx="9665910" cy="14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895350" algn="l"/>
              </a:tabLst>
              <a:defRPr/>
            </a:pPr>
            <a:r>
              <a:rPr lang="ja-JP" altLang="en-US" sz="2133" b="1" dirty="0">
                <a:latin typeface="Meiryo UI" panose="020B0604030504040204" pitchFamily="50" charset="-128"/>
                <a:ea typeface="Meiryo UI" panose="020B0604030504040204" pitchFamily="50" charset="-128"/>
              </a:rPr>
              <a:t>　〇　</a:t>
            </a:r>
            <a:r>
              <a:rPr lang="zh-TW" altLang="en-US" sz="2133" b="1" dirty="0">
                <a:latin typeface="Meiryo UI" panose="020B0604030504040204" pitchFamily="50" charset="-128"/>
                <a:ea typeface="Meiryo UI" panose="020B0604030504040204" pitchFamily="50" charset="-128"/>
              </a:rPr>
              <a:t>妊産婦等生活援助事業</a:t>
            </a:r>
            <a:endParaRPr lang="ja-JP" altLang="en-US" sz="2133" b="1"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家庭生活に困難を抱える特定妊婦等を支援するため、一時的な住まいや食事の提供、　　　　その後の養育等に係る情報提供や関係機関との連携を推進</a:t>
            </a:r>
            <a:endParaRPr lang="en-US" altLang="ja-JP" sz="1870"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令和７年４月からの事業開始に向けて専用居室の整備など開設準備等を実施</a:t>
            </a:r>
            <a:endParaRPr lang="en-US" altLang="ja-JP" sz="1867"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12881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33905" y="984302"/>
            <a:ext cx="12096751" cy="392816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21" name="正方形/長方形 13"/>
          <p:cNvSpPr>
            <a:spLocks noChangeArrowheads="1"/>
          </p:cNvSpPr>
          <p:nvPr/>
        </p:nvSpPr>
        <p:spPr bwMode="auto">
          <a:xfrm>
            <a:off x="33904" y="1250051"/>
            <a:ext cx="9520361" cy="144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〇　</a:t>
            </a:r>
            <a:r>
              <a:rPr lang="ja-JP" altLang="en-US" sz="2130" b="1" dirty="0">
                <a:latin typeface="Meiryo UI" panose="020B0604030504040204" pitchFamily="50" charset="-128"/>
                <a:ea typeface="Meiryo UI" panose="020B0604030504040204" pitchFamily="50" charset="-128"/>
              </a:rPr>
              <a:t>里親子への一貫した支援体制の構築</a:t>
            </a:r>
            <a:endParaRPr lang="zh-TW" altLang="en-US" sz="1870" b="1" dirty="0">
              <a:latin typeface="Meiryo UI" panose="020B0604030504040204" pitchFamily="50" charset="-128"/>
              <a:ea typeface="Meiryo UI" panose="020B0604030504040204" pitchFamily="50" charset="-128"/>
            </a:endParaRPr>
          </a:p>
          <a:p>
            <a:pPr marL="696912" indent="-342900">
              <a:lnSpc>
                <a:spcPts val="2500"/>
              </a:lnSpc>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フォスタリング（里親養育包括支援）業務を、各こども相談センター単位で民間委託化し、民間ならではのアイデアやネットワークの活用により、さらなる里親等委託を推進</a:t>
            </a:r>
            <a:endParaRPr lang="en-US" altLang="ja-JP" sz="1870" dirty="0">
              <a:latin typeface="Meiryo UI" panose="020B0604030504040204" pitchFamily="50" charset="-128"/>
              <a:ea typeface="Meiryo UI" panose="020B0604030504040204" pitchFamily="50" charset="-128"/>
            </a:endParaRPr>
          </a:p>
        </p:txBody>
      </p:sp>
      <p:sp>
        <p:nvSpPr>
          <p:cNvPr id="3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81" name="Rectangle 28"/>
          <p:cNvSpPr>
            <a:spLocks noChangeArrowheads="1"/>
          </p:cNvSpPr>
          <p:nvPr/>
        </p:nvSpPr>
        <p:spPr bwMode="auto">
          <a:xfrm>
            <a:off x="177059" y="719446"/>
            <a:ext cx="7349156" cy="432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児童虐待防止対策の充実</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社会的養護を必要とする児童の環境整備等</a:t>
            </a:r>
            <a:r>
              <a:rPr lang="en-US" altLang="ja-JP"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67"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3"/>
          <p:cNvSpPr>
            <a:spLocks noChangeArrowheads="1"/>
          </p:cNvSpPr>
          <p:nvPr/>
        </p:nvSpPr>
        <p:spPr bwMode="auto">
          <a:xfrm>
            <a:off x="33905" y="2413092"/>
            <a:ext cx="9663513" cy="161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lang="ja-JP" altLang="en-US" sz="2133" b="1" dirty="0">
                <a:latin typeface="ＭＳ Ｐゴシック" panose="020B0600070205080204" pitchFamily="50" charset="-128"/>
                <a:ea typeface="Meiryo UI" panose="020B0604030504040204" pitchFamily="50" charset="-128"/>
              </a:rPr>
              <a:t>〇　こどもの権利擁護環境整備事業</a:t>
            </a:r>
            <a:endParaRPr lang="zh-TW" altLang="en-US" sz="1870" b="1" dirty="0">
              <a:latin typeface="Meiryo UI" panose="020B0604030504040204" pitchFamily="50" charset="-128"/>
              <a:ea typeface="Meiryo UI" panose="020B0604030504040204" pitchFamily="50" charset="-128"/>
            </a:endParaRPr>
          </a:p>
          <a:p>
            <a:pPr marL="696912" indent="-342900">
              <a:lnSpc>
                <a:spcPts val="2500"/>
              </a:lnSpc>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社会的養護のもとで暮らすこどもの意見表明等を支援するとともに、こどもの申立てに応じて、　審議会において調査審議・意見具申等を行う仕組みを整備するなど、こどもの権利が守られる体制を構築</a:t>
            </a:r>
          </a:p>
        </p:txBody>
      </p:sp>
      <p:pic>
        <p:nvPicPr>
          <p:cNvPr id="11" name="図 10" descr="X:\ユーザ作業用フォルダ\000新ユーザ作業フォルダ（整理中6月23日～8月31日）\011相談・指導部門（担当：相談支援担当課長代理）\06宮井課長代理班\03宮本SVグループ\00　宮本SVグループ共通（○○ファイル）\里親グループ\01里親関係\☆推進☆\＜ロゴマーク＞.jpg"/>
          <p:cNvPicPr/>
          <p:nvPr/>
        </p:nvPicPr>
        <p:blipFill>
          <a:blip r:embed="rId3" cstate="screen">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0110963" y="1070230"/>
            <a:ext cx="1420870" cy="1442462"/>
          </a:xfrm>
          <a:prstGeom prst="rect">
            <a:avLst/>
          </a:prstGeom>
          <a:noFill/>
          <a:ln>
            <a:noFill/>
          </a:ln>
        </p:spPr>
      </p:pic>
      <p:sp>
        <p:nvSpPr>
          <p:cNvPr id="10" name="正方形/長方形 4"/>
          <p:cNvSpPr>
            <a:spLocks noChangeArrowheads="1"/>
          </p:cNvSpPr>
          <p:nvPr/>
        </p:nvSpPr>
        <p:spPr bwMode="auto">
          <a:xfrm>
            <a:off x="177059" y="3933378"/>
            <a:ext cx="11825395" cy="82091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42322" y="4018691"/>
            <a:ext cx="9848513" cy="697627"/>
          </a:xfrm>
          <a:prstGeom prst="rect">
            <a:avLst/>
          </a:prstGeom>
        </p:spPr>
        <p:txBody>
          <a:bodyPr wrap="square">
            <a:spAutoFit/>
          </a:bodyPr>
          <a:lstStyle/>
          <a:p>
            <a:pPr marL="354012">
              <a:spcAft>
                <a:spcPts val="400"/>
              </a:spcAft>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関連項目</a:t>
            </a:r>
            <a:endParaRPr lang="en-US" altLang="ja-JP" dirty="0">
              <a:latin typeface="Meiryo UI" panose="020B0604030504040204" pitchFamily="50" charset="-128"/>
              <a:ea typeface="Meiryo UI" panose="020B0604030504040204" pitchFamily="50" charset="-128"/>
            </a:endParaRPr>
          </a:p>
          <a:p>
            <a:pPr marL="354012">
              <a:spcAft>
                <a:spcPts val="400"/>
              </a:spcAft>
              <a:defRPr/>
            </a:pPr>
            <a:r>
              <a:rPr lang="ja-JP" altLang="en-US" dirty="0">
                <a:latin typeface="Meiryo UI" panose="020B0604030504040204" pitchFamily="50" charset="-128"/>
                <a:ea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「大阪児童虐待防止推進会議」</a:t>
            </a:r>
            <a:endParaRPr lang="en-US" altLang="ja-JP"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C71AE88-FCA7-49FE-629F-E98694F9EAF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05005" y="2619891"/>
            <a:ext cx="1032785" cy="1276905"/>
          </a:xfrm>
          <a:prstGeom prst="rect">
            <a:avLst/>
          </a:prstGeom>
          <a:noFill/>
          <a:ln>
            <a:noFill/>
          </a:ln>
        </p:spPr>
      </p:pic>
    </p:spTree>
    <p:extLst>
      <p:ext uri="{BB962C8B-B14F-4D97-AF65-F5344CB8AC3E}">
        <p14:creationId xmlns:p14="http://schemas.microsoft.com/office/powerpoint/2010/main" val="1339887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1" name="正方形/長方形 10"/>
          <p:cNvSpPr/>
          <p:nvPr/>
        </p:nvSpPr>
        <p:spPr>
          <a:xfrm>
            <a:off x="48682" y="1235138"/>
            <a:ext cx="12094633" cy="4223127"/>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endParaRPr lang="en-US" altLang="ja-JP" sz="1870" dirty="0">
              <a:latin typeface="Meiryo UI" panose="020B0604030504040204" pitchFamily="50" charset="-128"/>
              <a:ea typeface="Meiryo UI" panose="020B0604030504040204" pitchFamily="50" charset="-128"/>
            </a:endParaRPr>
          </a:p>
        </p:txBody>
      </p:sp>
      <p:sp>
        <p:nvSpPr>
          <p:cNvPr id="8" name="正方形/長方形 4"/>
          <p:cNvSpPr>
            <a:spLocks noChangeArrowheads="1"/>
          </p:cNvSpPr>
          <p:nvPr/>
        </p:nvSpPr>
        <p:spPr bwMode="auto">
          <a:xfrm>
            <a:off x="48683" y="979110"/>
            <a:ext cx="12094633" cy="587889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9" name="Rectangle 28"/>
          <p:cNvSpPr>
            <a:spLocks noChangeArrowheads="1"/>
          </p:cNvSpPr>
          <p:nvPr/>
        </p:nvSpPr>
        <p:spPr bwMode="auto">
          <a:xfrm>
            <a:off x="161345" y="720785"/>
            <a:ext cx="2384907"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ヤングケアラーの支援</a:t>
            </a:r>
          </a:p>
        </p:txBody>
      </p:sp>
      <p:sp>
        <p:nvSpPr>
          <p:cNvPr id="12" name="Rectangle 5"/>
          <p:cNvSpPr>
            <a:spLocks noChangeArrowheads="1"/>
          </p:cNvSpPr>
          <p:nvPr/>
        </p:nvSpPr>
        <p:spPr bwMode="auto">
          <a:xfrm>
            <a:off x="48680" y="1123403"/>
            <a:ext cx="8297297" cy="108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ヤングケアラー支援推進事業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こどもやその家族と関わる関係者（学校、福祉、医療、地域）をはじめとして、広く市民に理解促進や社会的認知度向上のための広報啓発等を実施</a:t>
            </a:r>
            <a:endParaRPr lang="en-US" altLang="ja-JP" sz="1870" dirty="0">
              <a:latin typeface="Meiryo UI" panose="020B0604030504040204" pitchFamily="50" charset="-128"/>
              <a:ea typeface="Meiryo UI" panose="020B0604030504040204" pitchFamily="50" charset="-128"/>
            </a:endParaRPr>
          </a:p>
        </p:txBody>
      </p:sp>
      <p:sp>
        <p:nvSpPr>
          <p:cNvPr id="14" name="Rectangle 5"/>
          <p:cNvSpPr>
            <a:spLocks noChangeArrowheads="1"/>
          </p:cNvSpPr>
          <p:nvPr/>
        </p:nvSpPr>
        <p:spPr bwMode="auto">
          <a:xfrm>
            <a:off x="119513" y="5101991"/>
            <a:ext cx="9481687" cy="17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ヤングケアラーへの寄り添い型相談支援事業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もと当事者も参加するオンラインサロンやレスパイトイベントのほか、市内に拠点を構えた　　　ピアサポートを行うとともに、希望に応じて関係機関（区役所等）への同行支援などを実施</a:t>
            </a:r>
          </a:p>
          <a:p>
            <a:pPr marL="700087" lvl="1" indent="-342900">
              <a:spcAft>
                <a:spcPts val="300"/>
              </a:spcAft>
              <a:buFont typeface="Wingdings" panose="05000000000000000000" pitchFamily="2" charset="2"/>
              <a:buChar char="Ø"/>
              <a:defRPr/>
            </a:pPr>
            <a:r>
              <a:rPr lang="ja-JP" altLang="en-US" sz="1870" spc="-50" dirty="0">
                <a:latin typeface="Meiryo UI" panose="020B0604030504040204" pitchFamily="50" charset="-128"/>
                <a:ea typeface="Meiryo UI" panose="020B0604030504040204" pitchFamily="50" charset="-128"/>
              </a:rPr>
              <a:t>外国語対応が必要な家庭に対し、通訳派遣を実施</a:t>
            </a:r>
            <a:endParaRPr lang="en-US" altLang="ja-JP" sz="1870" dirty="0">
              <a:latin typeface="Meiryo UI" panose="020B0604030504040204" pitchFamily="50" charset="-128"/>
              <a:ea typeface="Meiryo UI" panose="020B0604030504040204" pitchFamily="50" charset="-128"/>
            </a:endParaRPr>
          </a:p>
        </p:txBody>
      </p:sp>
      <p:sp>
        <p:nvSpPr>
          <p:cNvPr id="15" name="Rectangle 5"/>
          <p:cNvSpPr>
            <a:spLocks noChangeArrowheads="1"/>
          </p:cNvSpPr>
          <p:nvPr/>
        </p:nvSpPr>
        <p:spPr bwMode="auto">
          <a:xfrm>
            <a:off x="48680" y="2133806"/>
            <a:ext cx="8149389" cy="14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スクールカウンセラー事業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spc="-50" dirty="0">
                <a:latin typeface="Meiryo UI" panose="020B0604030504040204" pitchFamily="50" charset="-128"/>
                <a:ea typeface="Meiryo UI" panose="020B0604030504040204" pitchFamily="50" charset="-128"/>
              </a:rPr>
              <a:t>こどもたちの日々の変化に気づきやすい学校において、家庭のことを相談しやすい環境を整備するため、スクールカウンセラーを増員し、全ての市立小中学校等　　において、概ね２週間に１回以上相談支援ができる体制を構築</a:t>
            </a:r>
            <a:endParaRPr lang="en-US" altLang="ja-JP" sz="187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7346" y="3759794"/>
            <a:ext cx="2603871" cy="1967452"/>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346" y="1411412"/>
            <a:ext cx="2376400" cy="2041744"/>
          </a:xfrm>
          <a:prstGeom prst="rect">
            <a:avLst/>
          </a:prstGeom>
        </p:spPr>
      </p:pic>
      <p:sp>
        <p:nvSpPr>
          <p:cNvPr id="2" name="Rectangle 5">
            <a:extLst>
              <a:ext uri="{FF2B5EF4-FFF2-40B4-BE49-F238E27FC236}">
                <a16:creationId xmlns:a16="http://schemas.microsoft.com/office/drawing/2014/main" id="{BC50F53D-7DEE-6F87-005C-7520E462CE5C}"/>
              </a:ext>
            </a:extLst>
          </p:cNvPr>
          <p:cNvSpPr>
            <a:spLocks noChangeArrowheads="1"/>
          </p:cNvSpPr>
          <p:nvPr/>
        </p:nvSpPr>
        <p:spPr bwMode="auto">
          <a:xfrm>
            <a:off x="48680" y="3453156"/>
            <a:ext cx="8799103" cy="17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スクールソーシャルワーカーの配置</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spc="-50" dirty="0">
                <a:latin typeface="Meiryo UI" panose="020B0604030504040204" pitchFamily="50" charset="-128"/>
                <a:ea typeface="Meiryo UI" panose="020B0604030504040204" pitchFamily="50" charset="-128"/>
              </a:rPr>
              <a:t>表面化しにくいヤングケアラーを早期に発見し、支援の必要なこどもや世帯を見逃さない仕組みを構築するため、スクールソーシャルワーカーを各区役所に配置　</a:t>
            </a:r>
          </a:p>
          <a:p>
            <a:pPr marL="357187" lvl="1" indent="0">
              <a:spcAft>
                <a:spcPts val="300"/>
              </a:spcAft>
              <a:defRPr/>
            </a:pPr>
            <a:r>
              <a:rPr lang="ja-JP" altLang="en-US" sz="1870" spc="-50" dirty="0">
                <a:latin typeface="Meiryo UI" panose="020B0604030504040204" pitchFamily="50" charset="-128"/>
                <a:ea typeface="Meiryo UI" panose="020B0604030504040204" pitchFamily="50" charset="-128"/>
              </a:rPr>
              <a:t>　　・児童生徒のアセスメント及び支援方針の検討、教員への助言を実施　</a:t>
            </a:r>
            <a:endParaRPr lang="en-US" altLang="ja-JP" sz="1870" spc="-5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spc="-50" dirty="0">
                <a:latin typeface="Meiryo UI" panose="020B0604030504040204" pitchFamily="50" charset="-128"/>
                <a:ea typeface="Meiryo UI" panose="020B0604030504040204" pitchFamily="50" charset="-128"/>
              </a:rPr>
              <a:t>　　・スクールカウンセラーと連携し、早期発見・課題解決を実現</a:t>
            </a:r>
            <a:endParaRPr lang="en-US" altLang="ja-JP" sz="1870" dirty="0">
              <a:latin typeface="Meiryo UI" panose="020B0604030504040204" pitchFamily="50" charset="-128"/>
              <a:ea typeface="Meiryo UI" panose="020B0604030504040204" pitchFamily="50" charset="-128"/>
            </a:endParaRPr>
          </a:p>
        </p:txBody>
      </p:sp>
      <p:sp>
        <p:nvSpPr>
          <p:cNvPr id="19" name="Rectangle 5"/>
          <p:cNvSpPr>
            <a:spLocks noChangeArrowheads="1"/>
          </p:cNvSpPr>
          <p:nvPr/>
        </p:nvSpPr>
        <p:spPr bwMode="auto">
          <a:xfrm>
            <a:off x="119512" y="6468711"/>
            <a:ext cx="8477131" cy="4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家事・育児訪問支援事業</a:t>
            </a:r>
            <a:r>
              <a:rPr lang="ja-JP" altLang="en-US" sz="187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13</a:t>
            </a:r>
            <a:r>
              <a:rPr lang="ja-JP" altLang="en-US" sz="1870" dirty="0">
                <a:latin typeface="Meiryo UI" panose="020B0604030504040204" pitchFamily="50" charset="-128"/>
                <a:ea typeface="Meiryo UI" panose="020B0604030504040204" pitchFamily="50" charset="-128"/>
              </a:rPr>
              <a:t>ページ参照）</a:t>
            </a:r>
            <a:endParaRPr lang="ja-JP" altLang="en-US" sz="213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61172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4" name="正方形/長方形 11"/>
          <p:cNvSpPr>
            <a:spLocks noChangeArrowheads="1"/>
          </p:cNvSpPr>
          <p:nvPr/>
        </p:nvSpPr>
        <p:spPr bwMode="auto">
          <a:xfrm>
            <a:off x="-27517" y="3058585"/>
            <a:ext cx="12367684" cy="12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spcAft>
                <a:spcPts val="400"/>
              </a:spcAft>
            </a:pPr>
            <a:r>
              <a:rPr lang="ja-JP" altLang="en-US" sz="2133" b="1">
                <a:latin typeface="ＭＳ Ｐゴシック" panose="020B0600070205080204" pitchFamily="50" charset="-128"/>
                <a:ea typeface="Meiryo UI" panose="020B0604030504040204" pitchFamily="50" charset="-128"/>
              </a:rPr>
              <a:t>　　</a:t>
            </a:r>
            <a:endParaRPr lang="ja-JP" altLang="en-US" sz="1867">
              <a:latin typeface="Meiryo UI" panose="020B0604030504040204" pitchFamily="50" charset="-128"/>
              <a:ea typeface="Meiryo UI" panose="020B0604030504040204" pitchFamily="50" charset="-128"/>
            </a:endParaRPr>
          </a:p>
        </p:txBody>
      </p:sp>
      <p:sp>
        <p:nvSpPr>
          <p:cNvPr id="25" name="正方形/長方形 24"/>
          <p:cNvSpPr/>
          <p:nvPr/>
        </p:nvSpPr>
        <p:spPr>
          <a:xfrm>
            <a:off x="48683" y="1129677"/>
            <a:ext cx="12094634" cy="1204383"/>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地域・大学等教育機関・企業・行政の協働により社会全体で支える仕組みづくり</a:t>
            </a:r>
            <a:endParaRPr lang="en-US" altLang="ja-JP" sz="1867" dirty="0">
              <a:solidFill>
                <a:srgbClr val="FF0000"/>
              </a:solidFill>
              <a:latin typeface="Meiryo UI" panose="020B0604030504040204" pitchFamily="50" charset="-128"/>
              <a:ea typeface="Meiryo UI" panose="020B0604030504040204" pitchFamily="50" charset="-128"/>
            </a:endParaRPr>
          </a:p>
          <a:p>
            <a:pPr marL="696913" indent="-342900">
              <a:lnSpc>
                <a:spcPts val="2400"/>
              </a:lnSpc>
              <a:spcAft>
                <a:spcPts val="400"/>
              </a:spcAft>
              <a:buFont typeface="Wingdings" panose="05000000000000000000" pitchFamily="2" charset="2"/>
              <a:buChar char="Ø"/>
              <a:tabLst>
                <a:tab pos="898525" algn="l"/>
              </a:tabLst>
              <a:defRPr/>
            </a:pPr>
            <a:r>
              <a:rPr lang="ja-JP" altLang="en-US" sz="1867" dirty="0">
                <a:latin typeface="Meiryo UI" panose="020B0604030504040204" pitchFamily="50" charset="-128"/>
                <a:ea typeface="Meiryo UI" panose="020B0604030504040204" pitchFamily="50" charset="-128"/>
              </a:rPr>
              <a:t>大阪市こどもサポートネット</a:t>
            </a:r>
            <a:br>
              <a:rPr lang="en-US" altLang="ja-JP" sz="1867" dirty="0">
                <a:latin typeface="Meiryo UI" panose="020B0604030504040204" pitchFamily="50" charset="-128"/>
                <a:ea typeface="Meiryo UI" panose="020B0604030504040204" pitchFamily="50" charset="-128"/>
              </a:rPr>
            </a:br>
            <a:r>
              <a:rPr lang="ja-JP" altLang="en-US" sz="1867" dirty="0">
                <a:latin typeface="Meiryo UI" panose="020B0604030504040204" pitchFamily="50" charset="-128"/>
                <a:ea typeface="Meiryo UI" panose="020B0604030504040204" pitchFamily="50" charset="-128"/>
              </a:rPr>
              <a:t>　・学校・区役所・地域の連携で支える仕組みにより、課題を抱えているこどもや子育て世帯を総合的に支援</a:t>
            </a:r>
          </a:p>
        </p:txBody>
      </p:sp>
      <p:sp>
        <p:nvSpPr>
          <p:cNvPr id="27" name="正方形/長方形 26"/>
          <p:cNvSpPr/>
          <p:nvPr/>
        </p:nvSpPr>
        <p:spPr>
          <a:xfrm>
            <a:off x="36513" y="2289711"/>
            <a:ext cx="12094633" cy="1130904"/>
          </a:xfrm>
          <a:prstGeom prst="rect">
            <a:avLst/>
          </a:prstGeom>
          <a:ln w="25400">
            <a:noFill/>
          </a:ln>
        </p:spPr>
        <p:txBody>
          <a:bodyPr/>
          <a:lstStyle/>
          <a:p>
            <a:pPr marL="696913" indent="-342900">
              <a:lnSpc>
                <a:spcPts val="2400"/>
              </a:lnSpc>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こども支援ネットワーク事業</a:t>
            </a:r>
            <a:endParaRPr lang="en-US" altLang="ja-JP" sz="1870" dirty="0">
              <a:latin typeface="Meiryo UI" panose="020B0604030504040204" pitchFamily="50" charset="-128"/>
              <a:ea typeface="Meiryo UI" panose="020B0604030504040204" pitchFamily="50" charset="-128"/>
            </a:endParaRPr>
          </a:p>
          <a:p>
            <a:pPr marL="354013">
              <a:lnSpc>
                <a:spcPts val="2400"/>
              </a:lnSpc>
              <a:spcAft>
                <a:spcPts val="400"/>
              </a:spcAft>
              <a:defRPr/>
            </a:pPr>
            <a:r>
              <a:rPr lang="ja-JP" altLang="en-US" sz="1870" spc="-50" dirty="0">
                <a:solidFill>
                  <a:srgbClr val="000000"/>
                </a:solidFill>
                <a:latin typeface="Meiryo UI" panose="020B0604030504040204" pitchFamily="50" charset="-128"/>
                <a:ea typeface="Meiryo UI" panose="020B0604030504040204" pitchFamily="50" charset="-128"/>
              </a:rPr>
              <a:t>　　　　・</a:t>
            </a:r>
            <a:r>
              <a:rPr lang="ja-JP" altLang="en-US" sz="1870" spc="-50" dirty="0">
                <a:latin typeface="Meiryo UI" panose="020B0604030504040204" pitchFamily="50" charset="-128"/>
                <a:ea typeface="Meiryo UI" panose="020B0604030504040204" pitchFamily="50" charset="-128"/>
              </a:rPr>
              <a:t>こどもの居場所や企業、社会福祉施設等によるネットワークを構築し、こどもの居場所へ企業等からの</a:t>
            </a:r>
          </a:p>
          <a:p>
            <a:pPr marL="354013">
              <a:lnSpc>
                <a:spcPts val="2400"/>
              </a:lnSpc>
              <a:spcAft>
                <a:spcPts val="400"/>
              </a:spcAft>
              <a:defRPr/>
            </a:pPr>
            <a:r>
              <a:rPr lang="ja-JP" altLang="en-US" sz="1870" spc="-50" dirty="0">
                <a:latin typeface="Meiryo UI" panose="020B0604030504040204" pitchFamily="50" charset="-128"/>
                <a:ea typeface="Meiryo UI" panose="020B0604030504040204" pitchFamily="50" charset="-128"/>
              </a:rPr>
              <a:t>　　　  　物資提供の支援を届ける仕組みづくり及び地域で活動するこどもの居場所を活性化</a:t>
            </a:r>
          </a:p>
        </p:txBody>
      </p:sp>
      <p:sp>
        <p:nvSpPr>
          <p:cNvPr id="1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1" name="正方形/長方形 10"/>
          <p:cNvSpPr/>
          <p:nvPr/>
        </p:nvSpPr>
        <p:spPr>
          <a:xfrm>
            <a:off x="12171" y="3531918"/>
            <a:ext cx="12094633" cy="872087"/>
          </a:xfrm>
          <a:prstGeom prst="rect">
            <a:avLst/>
          </a:prstGeom>
          <a:ln w="25400">
            <a:noFill/>
          </a:ln>
        </p:spPr>
        <p:txBody>
          <a:bodyPr/>
          <a:lstStyle/>
          <a:p>
            <a:pPr marL="696913" indent="-342900">
              <a:lnSpc>
                <a:spcPts val="2400"/>
              </a:lnSpc>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大阪市こども</a:t>
            </a:r>
            <a:r>
              <a:rPr lang="ja-JP" altLang="en-US" sz="1870" dirty="0">
                <a:solidFill>
                  <a:srgbClr val="000000"/>
                </a:solidFill>
                <a:latin typeface="Meiryo UI" panose="020B0604030504040204" pitchFamily="50" charset="-128"/>
                <a:ea typeface="Meiryo UI" panose="020B0604030504040204" pitchFamily="50" charset="-128"/>
              </a:rPr>
              <a:t>の居場所開設支援事業</a:t>
            </a:r>
            <a:endParaRPr lang="en-US" altLang="ja-JP" sz="1870" dirty="0">
              <a:solidFill>
                <a:srgbClr val="000000"/>
              </a:solidFill>
              <a:latin typeface="Meiryo UI" panose="020B0604030504040204" pitchFamily="50" charset="-128"/>
              <a:ea typeface="Meiryo UI" panose="020B0604030504040204" pitchFamily="50" charset="-128"/>
            </a:endParaRPr>
          </a:p>
          <a:p>
            <a:pPr marL="354013">
              <a:lnSpc>
                <a:spcPts val="2400"/>
              </a:lnSpc>
              <a:spcAft>
                <a:spcPts val="400"/>
              </a:spcAft>
              <a:defRPr/>
            </a:pPr>
            <a:r>
              <a:rPr lang="ja-JP" altLang="en-US" sz="1870" spc="-50" dirty="0">
                <a:solidFill>
                  <a:srgbClr val="000000"/>
                </a:solidFill>
                <a:latin typeface="Meiryo UI" panose="020B0604030504040204" pitchFamily="50" charset="-128"/>
                <a:ea typeface="Meiryo UI" panose="020B0604030504040204" pitchFamily="50" charset="-128"/>
              </a:rPr>
              <a:t>　　　　・</a:t>
            </a:r>
            <a:r>
              <a:rPr lang="ja-JP" altLang="en-US" sz="1870" spc="-50" dirty="0">
                <a:latin typeface="Meiryo UI" panose="020B0604030504040204" pitchFamily="50" charset="-128"/>
                <a:ea typeface="Meiryo UI" panose="020B0604030504040204" pitchFamily="50" charset="-128"/>
              </a:rPr>
              <a:t>こどもの居場所（こども食堂等）を新たに設置する団体に開設経費を補助</a:t>
            </a:r>
          </a:p>
          <a:p>
            <a:pPr marL="354013">
              <a:lnSpc>
                <a:spcPts val="2400"/>
              </a:lnSpc>
              <a:spcAft>
                <a:spcPts val="400"/>
              </a:spcAft>
              <a:defRPr/>
            </a:pPr>
            <a:endParaRPr lang="en-US" altLang="ja-JP" sz="1870" spc="-50" dirty="0">
              <a:latin typeface="Meiryo UI" panose="020B0604030504040204" pitchFamily="50" charset="-128"/>
              <a:ea typeface="Meiryo UI" panose="020B0604030504040204" pitchFamily="50" charset="-128"/>
            </a:endParaRPr>
          </a:p>
        </p:txBody>
      </p:sp>
      <p:sp>
        <p:nvSpPr>
          <p:cNvPr id="12" name="正方形/長方形 11"/>
          <p:cNvSpPr>
            <a:spLocks noChangeArrowheads="1"/>
          </p:cNvSpPr>
          <p:nvPr/>
        </p:nvSpPr>
        <p:spPr bwMode="auto">
          <a:xfrm>
            <a:off x="24342" y="926728"/>
            <a:ext cx="12094633" cy="3597214"/>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Rectangle 28"/>
          <p:cNvSpPr>
            <a:spLocks noChangeArrowheads="1"/>
          </p:cNvSpPr>
          <p:nvPr/>
        </p:nvSpPr>
        <p:spPr bwMode="auto">
          <a:xfrm>
            <a:off x="161344" y="722671"/>
            <a:ext cx="3074225" cy="40811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こどもの貧困に対する取組　</a:t>
            </a:r>
          </a:p>
        </p:txBody>
      </p:sp>
      <p:pic>
        <p:nvPicPr>
          <p:cNvPr id="2" name="図 1">
            <a:extLst>
              <a:ext uri="{FF2B5EF4-FFF2-40B4-BE49-F238E27FC236}">
                <a16:creationId xmlns:a16="http://schemas.microsoft.com/office/drawing/2014/main" id="{DE111C45-1914-6101-4D8C-FA4A83518DF2}"/>
              </a:ext>
            </a:extLst>
          </p:cNvPr>
          <p:cNvPicPr>
            <a:picLocks noChangeAspect="1"/>
          </p:cNvPicPr>
          <p:nvPr/>
        </p:nvPicPr>
        <p:blipFill>
          <a:blip r:embed="rId3"/>
          <a:stretch>
            <a:fillRect/>
          </a:stretch>
        </p:blipFill>
        <p:spPr>
          <a:xfrm>
            <a:off x="10125587" y="2951124"/>
            <a:ext cx="1795002" cy="1419303"/>
          </a:xfrm>
          <a:prstGeom prst="rect">
            <a:avLst/>
          </a:prstGeom>
        </p:spPr>
      </p:pic>
    </p:spTree>
    <p:extLst>
      <p:ext uri="{BB962C8B-B14F-4D97-AF65-F5344CB8AC3E}">
        <p14:creationId xmlns:p14="http://schemas.microsoft.com/office/powerpoint/2010/main" val="6158626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4" name="正方形/長方形 11"/>
          <p:cNvSpPr>
            <a:spLocks noChangeArrowheads="1"/>
          </p:cNvSpPr>
          <p:nvPr/>
        </p:nvSpPr>
        <p:spPr bwMode="auto">
          <a:xfrm>
            <a:off x="-27517" y="3058585"/>
            <a:ext cx="12367684" cy="12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spcAft>
                <a:spcPts val="400"/>
              </a:spcAft>
            </a:pPr>
            <a:r>
              <a:rPr lang="ja-JP" altLang="en-US" sz="2133" b="1">
                <a:latin typeface="ＭＳ Ｐゴシック" panose="020B0600070205080204" pitchFamily="50" charset="-128"/>
                <a:ea typeface="Meiryo UI" panose="020B0604030504040204" pitchFamily="50" charset="-128"/>
              </a:rPr>
              <a:t>　　</a:t>
            </a:r>
            <a:endParaRPr lang="ja-JP" altLang="en-US" sz="1867">
              <a:latin typeface="Meiryo UI" panose="020B0604030504040204" pitchFamily="50" charset="-128"/>
              <a:ea typeface="Meiryo UI" panose="020B0604030504040204" pitchFamily="50" charset="-128"/>
            </a:endParaRPr>
          </a:p>
        </p:txBody>
      </p:sp>
      <p:sp>
        <p:nvSpPr>
          <p:cNvPr id="1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17</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1" name="正方形/長方形 10"/>
          <p:cNvSpPr/>
          <p:nvPr/>
        </p:nvSpPr>
        <p:spPr>
          <a:xfrm>
            <a:off x="48682" y="1235138"/>
            <a:ext cx="12094633" cy="4101634"/>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区の実情を踏まえた取組やこどもの学び・生活基盤の確立支援などの取組</a:t>
            </a:r>
            <a:endParaRPr lang="en-US" altLang="ja-JP" sz="2133" b="1" dirty="0">
              <a:latin typeface="Meiryo UI" panose="020B0604030504040204" pitchFamily="50" charset="-128"/>
              <a:ea typeface="Meiryo UI" panose="020B0604030504040204" pitchFamily="50" charset="-128"/>
            </a:endParaRPr>
          </a:p>
          <a:p>
            <a:pPr marL="342900" indent="11113">
              <a:spcAft>
                <a:spcPts val="400"/>
              </a:spcAft>
              <a:buFont typeface="Wingdings" panose="05000000000000000000" pitchFamily="2" charset="2"/>
              <a:buChar char="Ø"/>
              <a:defRPr/>
            </a:pPr>
            <a:r>
              <a:rPr lang="ja-JP" altLang="en-US" sz="1870" dirty="0">
                <a:solidFill>
                  <a:schemeClr val="tx2"/>
                </a:solidFill>
                <a:latin typeface="Meiryo UI" panose="020B0604030504040204" pitchFamily="50" charset="-128"/>
                <a:ea typeface="Meiryo UI" panose="020B0604030504040204" pitchFamily="50" charset="-128"/>
              </a:rPr>
              <a:t>  不登校児童・生徒への支援</a:t>
            </a:r>
            <a:endParaRPr lang="en-US" altLang="ja-JP" sz="1870" dirty="0">
              <a:solidFill>
                <a:schemeClr val="tx2"/>
              </a:solidFill>
              <a:latin typeface="Meiryo UI" panose="020B0604030504040204" pitchFamily="50" charset="-128"/>
              <a:ea typeface="Meiryo UI" panose="020B0604030504040204" pitchFamily="50" charset="-128"/>
            </a:endParaRPr>
          </a:p>
          <a:p>
            <a:pPr marL="342900">
              <a:spcAft>
                <a:spcPts val="400"/>
              </a:spcAft>
              <a:defRPr/>
            </a:pPr>
            <a:r>
              <a:rPr lang="ja-JP" altLang="en-US" sz="1870" dirty="0">
                <a:solidFill>
                  <a:schemeClr val="tx2"/>
                </a:solidFill>
                <a:latin typeface="Meiryo UI" panose="020B0604030504040204" pitchFamily="50" charset="-128"/>
                <a:ea typeface="Meiryo UI" panose="020B0604030504040204" pitchFamily="50" charset="-128"/>
              </a:rPr>
              <a:t>　　　・不登校の児童・生徒が一歩踏み出せる取組を新たに実施</a:t>
            </a:r>
            <a:r>
              <a:rPr lang="ja-JP" altLang="en-US" sz="1870" dirty="0">
                <a:latin typeface="Meiryo UI" panose="020B0604030504040204" pitchFamily="50" charset="-128"/>
                <a:ea typeface="Meiryo UI" panose="020B0604030504040204" pitchFamily="50" charset="-128"/>
              </a:rPr>
              <a:t>（淀川区）</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latin typeface="Meiryo UI" panose="020B0604030504040204" pitchFamily="50" charset="-128"/>
                <a:ea typeface="Meiryo UI" panose="020B0604030504040204" pitchFamily="50" charset="-128"/>
              </a:rPr>
              <a:t>　　　・モデル事業の効果をふまえ、対象校や専門家の派遣回数を拡充（</a:t>
            </a:r>
            <a:r>
              <a:rPr lang="ja-JP" altLang="en-US" sz="1870" dirty="0">
                <a:solidFill>
                  <a:schemeClr val="tx2"/>
                </a:solidFill>
                <a:latin typeface="Meiryo UI" panose="020B0604030504040204" pitchFamily="50" charset="-128"/>
                <a:ea typeface="Meiryo UI" panose="020B0604030504040204" pitchFamily="50" charset="-128"/>
              </a:rPr>
              <a:t>中央区・東成区）</a:t>
            </a:r>
            <a:endParaRPr lang="en-US" altLang="ja-JP" sz="1870" dirty="0">
              <a:solidFill>
                <a:schemeClr val="tx2"/>
              </a:solidFill>
              <a:latin typeface="Meiryo UI" panose="020B0604030504040204" pitchFamily="50" charset="-128"/>
              <a:ea typeface="Meiryo UI" panose="020B0604030504040204" pitchFamily="50" charset="-128"/>
            </a:endParaRPr>
          </a:p>
          <a:p>
            <a:pPr marL="342900" indent="11113">
              <a:spcAft>
                <a:spcPts val="400"/>
              </a:spcAft>
              <a:buFont typeface="Wingdings" panose="05000000000000000000" pitchFamily="2" charset="2"/>
              <a:buChar char="Ø"/>
              <a:defRPr/>
            </a:pPr>
            <a:r>
              <a:rPr lang="ja-JP" altLang="en-US" sz="1870" dirty="0">
                <a:solidFill>
                  <a:schemeClr val="tx2"/>
                </a:solidFill>
                <a:latin typeface="Meiryo UI" panose="020B0604030504040204" pitchFamily="50" charset="-128"/>
                <a:ea typeface="Meiryo UI" panose="020B0604030504040204" pitchFamily="50" charset="-128"/>
              </a:rPr>
              <a:t>  学習習慣の定着・居場所づくり</a:t>
            </a:r>
            <a:endParaRPr lang="en-US" altLang="ja-JP" sz="1870" dirty="0">
              <a:solidFill>
                <a:schemeClr val="tx2"/>
              </a:solidFill>
              <a:latin typeface="Meiryo UI" panose="020B0604030504040204" pitchFamily="50" charset="-128"/>
              <a:ea typeface="Meiryo UI" panose="020B0604030504040204" pitchFamily="50" charset="-128"/>
            </a:endParaRPr>
          </a:p>
          <a:p>
            <a:pPr marL="342900">
              <a:spcAft>
                <a:spcPts val="400"/>
              </a:spcAft>
              <a:defRPr/>
            </a:pPr>
            <a:r>
              <a:rPr lang="ja-JP" altLang="en-US" sz="1870" dirty="0">
                <a:solidFill>
                  <a:schemeClr val="tx2"/>
                </a:solidFill>
                <a:latin typeface="Meiryo UI" panose="020B0604030504040204" pitchFamily="50" charset="-128"/>
                <a:ea typeface="Meiryo UI" panose="020B0604030504040204" pitchFamily="50" charset="-128"/>
              </a:rPr>
              <a:t>　　　・</a:t>
            </a:r>
            <a:r>
              <a:rPr lang="ja-JP" altLang="ja-JP" sz="1870" dirty="0">
                <a:latin typeface="Meiryo UI" panose="020B0604030504040204" pitchFamily="50" charset="-128"/>
                <a:ea typeface="Meiryo UI" panose="020B0604030504040204" pitchFamily="50" charset="-128"/>
              </a:rPr>
              <a:t>小中学校やこどもの居場所への学習指導員等の配置や派遣、民間事業者を活用した課外学習支援を実施</a:t>
            </a:r>
            <a:r>
              <a:rPr lang="ja-JP" altLang="en-US" sz="1870" dirty="0">
                <a:latin typeface="Meiryo UI" panose="020B0604030504040204" pitchFamily="50" charset="-128"/>
                <a:ea typeface="Meiryo UI" panose="020B0604030504040204" pitchFamily="50" charset="-128"/>
              </a:rPr>
              <a:t>　など</a:t>
            </a:r>
            <a:endParaRPr lang="en-US" altLang="ja-JP" sz="1870" dirty="0">
              <a:latin typeface="Meiryo UI" panose="020B0604030504040204" pitchFamily="50" charset="-128"/>
              <a:ea typeface="Meiryo UI" panose="020B0604030504040204" pitchFamily="50" charset="-128"/>
            </a:endParaRPr>
          </a:p>
          <a:p>
            <a:pPr marL="342900">
              <a:spcAft>
                <a:spcPts val="400"/>
              </a:spcAft>
              <a:defRPr/>
            </a:pPr>
            <a:r>
              <a:rPr lang="ja-JP" altLang="en-US" sz="1870" dirty="0">
                <a:solidFill>
                  <a:schemeClr val="tx2"/>
                </a:solidFill>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学習習慣の定着の取組：令和５年度末　</a:t>
            </a:r>
            <a:r>
              <a:rPr lang="en-US" altLang="ja-JP" sz="1870" dirty="0">
                <a:latin typeface="Meiryo UI" panose="020B0604030504040204" pitchFamily="50" charset="-128"/>
                <a:ea typeface="Meiryo UI" panose="020B0604030504040204" pitchFamily="50" charset="-128"/>
              </a:rPr>
              <a:t> 135</a:t>
            </a:r>
            <a:r>
              <a:rPr lang="ja-JP" altLang="en-US" sz="1870" dirty="0">
                <a:latin typeface="Meiryo UI" panose="020B0604030504040204" pitchFamily="50" charset="-128"/>
                <a:ea typeface="Meiryo UI" panose="020B0604030504040204" pitchFamily="50" charset="-128"/>
              </a:rPr>
              <a:t>か所　　居場所づくりの取組：令和５年度末　</a:t>
            </a:r>
            <a:r>
              <a:rPr lang="en-US" altLang="ja-JP" sz="1870" dirty="0">
                <a:latin typeface="Meiryo UI" panose="020B0604030504040204" pitchFamily="50" charset="-128"/>
                <a:ea typeface="Meiryo UI" panose="020B0604030504040204" pitchFamily="50" charset="-128"/>
              </a:rPr>
              <a:t>15</a:t>
            </a:r>
            <a:r>
              <a:rPr lang="ja-JP" altLang="en-US" sz="1870" dirty="0">
                <a:latin typeface="Meiryo UI" panose="020B0604030504040204" pitchFamily="50" charset="-128"/>
                <a:ea typeface="Meiryo UI" panose="020B0604030504040204" pitchFamily="50" charset="-128"/>
              </a:rPr>
              <a:t>か所　　</a:t>
            </a:r>
            <a:endParaRPr lang="en-US" altLang="ja-JP" sz="1870" dirty="0">
              <a:latin typeface="Meiryo UI" panose="020B0604030504040204" pitchFamily="50" charset="-128"/>
              <a:ea typeface="Meiryo UI" panose="020B0604030504040204" pitchFamily="50" charset="-128"/>
            </a:endParaRPr>
          </a:p>
          <a:p>
            <a:pPr marL="342900" indent="11113">
              <a:spcAft>
                <a:spcPts val="400"/>
              </a:spcAft>
              <a:buFont typeface="Wingdings" panose="05000000000000000000" pitchFamily="2" charset="2"/>
              <a:buChar char="Ø"/>
              <a:defRPr/>
            </a:pPr>
            <a:r>
              <a:rPr lang="ja-JP" altLang="en-US" sz="1870" dirty="0">
                <a:solidFill>
                  <a:schemeClr val="tx2"/>
                </a:solidFill>
                <a:latin typeface="Meiryo UI" panose="020B0604030504040204" pitchFamily="50" charset="-128"/>
                <a:ea typeface="Meiryo UI" panose="020B0604030504040204" pitchFamily="50" charset="-128"/>
              </a:rPr>
              <a:t>　高校中退者等への支援策</a:t>
            </a:r>
            <a:endParaRPr lang="en-US" altLang="ja-JP" sz="1870" dirty="0">
              <a:solidFill>
                <a:schemeClr val="tx2"/>
              </a:solidFill>
              <a:latin typeface="Meiryo UI" panose="020B0604030504040204" pitchFamily="50" charset="-128"/>
              <a:ea typeface="Meiryo UI" panose="020B0604030504040204" pitchFamily="50" charset="-128"/>
            </a:endParaRPr>
          </a:p>
          <a:p>
            <a:pPr marL="342900">
              <a:spcAft>
                <a:spcPts val="400"/>
              </a:spcAft>
              <a:defRPr/>
            </a:pPr>
            <a:r>
              <a:rPr lang="ja-JP" altLang="en-US" sz="1870" dirty="0">
                <a:solidFill>
                  <a:schemeClr val="tx2"/>
                </a:solidFill>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市内にある府立</a:t>
            </a:r>
            <a:r>
              <a:rPr lang="ja-JP" altLang="ja-JP" sz="1870" dirty="0">
                <a:latin typeface="Meiryo UI" panose="020B0604030504040204" pitchFamily="50" charset="-128"/>
                <a:ea typeface="Meiryo UI" panose="020B0604030504040204" pitchFamily="50" charset="-128"/>
              </a:rPr>
              <a:t>高校への</a:t>
            </a:r>
            <a:r>
              <a:rPr lang="ja-JP" altLang="en-US" sz="1870" dirty="0">
                <a:latin typeface="Meiryo UI" panose="020B0604030504040204" pitchFamily="50" charset="-128"/>
                <a:ea typeface="Meiryo UI" panose="020B0604030504040204" pitchFamily="50" charset="-128"/>
              </a:rPr>
              <a:t>出張授業</a:t>
            </a:r>
            <a:r>
              <a:rPr lang="ja-JP" altLang="ja-JP" sz="1870" dirty="0">
                <a:latin typeface="Meiryo UI" panose="020B0604030504040204" pitchFamily="50" charset="-128"/>
                <a:ea typeface="Meiryo UI" panose="020B0604030504040204" pitchFamily="50" charset="-128"/>
              </a:rPr>
              <a:t>や生徒へのアウトリーチ、</a:t>
            </a:r>
            <a:r>
              <a:rPr lang="en-US" altLang="ja-JP" sz="1870" dirty="0">
                <a:latin typeface="Meiryo UI" panose="020B0604030504040204" pitchFamily="50" charset="-128"/>
                <a:ea typeface="Meiryo UI" panose="020B0604030504040204" pitchFamily="50" charset="-128"/>
              </a:rPr>
              <a:t>LINE</a:t>
            </a:r>
            <a:r>
              <a:rPr lang="ja-JP" altLang="ja-JP" sz="1870" dirty="0">
                <a:latin typeface="Meiryo UI" panose="020B0604030504040204" pitchFamily="50" charset="-128"/>
                <a:ea typeface="Meiryo UI" panose="020B0604030504040204" pitchFamily="50" charset="-128"/>
              </a:rPr>
              <a:t>等の活用による相談受付を実施</a:t>
            </a:r>
            <a:endParaRPr lang="en-US" altLang="ja-JP" sz="1870" dirty="0">
              <a:solidFill>
                <a:schemeClr val="tx2"/>
              </a:solidFill>
              <a:latin typeface="Meiryo UI" panose="020B0604030504040204" pitchFamily="50" charset="-128"/>
              <a:ea typeface="Meiryo UI" panose="020B0604030504040204" pitchFamily="50" charset="-128"/>
            </a:endParaRPr>
          </a:p>
          <a:p>
            <a:pPr marL="342900" indent="11113">
              <a:spcAft>
                <a:spcPts val="400"/>
              </a:spcAft>
              <a:buFont typeface="Wingdings" panose="05000000000000000000" pitchFamily="2" charset="2"/>
              <a:buChar char="Ø"/>
              <a:defRPr/>
            </a:pPr>
            <a:r>
              <a:rPr lang="ja-JP" altLang="en-US" sz="1870" dirty="0">
                <a:solidFill>
                  <a:schemeClr val="tx2"/>
                </a:solidFill>
                <a:latin typeface="Meiryo UI" panose="020B0604030504040204" pitchFamily="50" charset="-128"/>
                <a:ea typeface="Meiryo UI" panose="020B0604030504040204" pitchFamily="50" charset="-128"/>
              </a:rPr>
              <a:t>　ひとり親世帯への支援策</a:t>
            </a:r>
            <a:endParaRPr lang="en-US" altLang="ja-JP" sz="1870" dirty="0">
              <a:solidFill>
                <a:schemeClr val="tx2"/>
              </a:solidFill>
              <a:latin typeface="Meiryo UI" panose="020B0604030504040204" pitchFamily="50" charset="-128"/>
              <a:ea typeface="Meiryo UI" panose="020B0604030504040204" pitchFamily="50" charset="-128"/>
            </a:endParaRPr>
          </a:p>
          <a:p>
            <a:pPr marL="342900">
              <a:spcAft>
                <a:spcPts val="400"/>
              </a:spcAft>
              <a:defRPr/>
            </a:pPr>
            <a:r>
              <a:rPr lang="ja-JP" altLang="en-US" sz="1870" dirty="0">
                <a:solidFill>
                  <a:schemeClr val="tx2"/>
                </a:solidFill>
                <a:latin typeface="Meiryo UI" panose="020B0604030504040204" pitchFamily="50" charset="-128"/>
                <a:ea typeface="Meiryo UI" panose="020B0604030504040204" pitchFamily="50" charset="-128"/>
              </a:rPr>
              <a:t>　　　・</a:t>
            </a:r>
            <a:r>
              <a:rPr lang="ja-JP" altLang="ja-JP" sz="1870" dirty="0">
                <a:latin typeface="Meiryo UI" panose="020B0604030504040204" pitchFamily="50" charset="-128"/>
                <a:ea typeface="Meiryo UI" panose="020B0604030504040204" pitchFamily="50" charset="-128"/>
              </a:rPr>
              <a:t>ひとり親世帯の就業による自立を促進するため</a:t>
            </a:r>
            <a:r>
              <a:rPr lang="ja-JP" altLang="en-US" sz="1870" dirty="0">
                <a:latin typeface="Meiryo UI" panose="020B0604030504040204" pitchFamily="50" charset="-128"/>
                <a:ea typeface="Meiryo UI" panose="020B0604030504040204" pitchFamily="50" charset="-128"/>
              </a:rPr>
              <a:t>、資格取得等に関する費用を補助　　</a:t>
            </a:r>
            <a:r>
              <a:rPr lang="ja-JP" altLang="en-US" sz="1870" dirty="0">
                <a:solidFill>
                  <a:srgbClr val="FF0000"/>
                </a:solidFill>
                <a:latin typeface="Meiryo UI" panose="020B0604030504040204" pitchFamily="50" charset="-128"/>
                <a:ea typeface="Meiryo UI" panose="020B0604030504040204" pitchFamily="50" charset="-128"/>
              </a:rPr>
              <a:t>　　　　　　　　　　　　　　　　　　　　　　　　　　　　</a:t>
            </a:r>
            <a:endParaRPr lang="en-US" altLang="ja-JP" sz="1870" dirty="0">
              <a:latin typeface="Meiryo UI" panose="020B0604030504040204" pitchFamily="50" charset="-128"/>
              <a:ea typeface="Meiryo UI" panose="020B0604030504040204" pitchFamily="50" charset="-128"/>
            </a:endParaRPr>
          </a:p>
        </p:txBody>
      </p:sp>
      <p:sp>
        <p:nvSpPr>
          <p:cNvPr id="8" name="正方形/長方形 4"/>
          <p:cNvSpPr>
            <a:spLocks noChangeArrowheads="1"/>
          </p:cNvSpPr>
          <p:nvPr/>
        </p:nvSpPr>
        <p:spPr bwMode="auto">
          <a:xfrm>
            <a:off x="48683" y="979110"/>
            <a:ext cx="12094633" cy="537305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9" name="Rectangle 28"/>
          <p:cNvSpPr>
            <a:spLocks noChangeArrowheads="1"/>
          </p:cNvSpPr>
          <p:nvPr/>
        </p:nvSpPr>
        <p:spPr bwMode="auto">
          <a:xfrm>
            <a:off x="161345" y="720785"/>
            <a:ext cx="3046090"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こどもの貧困に対する取組　</a:t>
            </a:r>
          </a:p>
        </p:txBody>
      </p:sp>
      <p:sp>
        <p:nvSpPr>
          <p:cNvPr id="12" name="正方形/長方形 4"/>
          <p:cNvSpPr>
            <a:spLocks noChangeArrowheads="1"/>
          </p:cNvSpPr>
          <p:nvPr/>
        </p:nvSpPr>
        <p:spPr bwMode="auto">
          <a:xfrm>
            <a:off x="243627" y="5128296"/>
            <a:ext cx="11825395" cy="104242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48169" y="5293138"/>
            <a:ext cx="11719484" cy="707951"/>
          </a:xfrm>
          <a:prstGeom prst="rect">
            <a:avLst/>
          </a:prstGeom>
        </p:spPr>
        <p:txBody>
          <a:bodyPr wrap="square">
            <a:spAutoFit/>
          </a:bodyPr>
          <a:lstStyle/>
          <a:p>
            <a:pPr marL="354012">
              <a:spcAft>
                <a:spcPts val="400"/>
              </a:spcAft>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関連項目</a:t>
            </a:r>
            <a:endParaRPr lang="en-US" altLang="ja-JP" dirty="0">
              <a:latin typeface="Meiryo UI" panose="020B0604030504040204" pitchFamily="50" charset="-128"/>
              <a:ea typeface="Meiryo UI" panose="020B0604030504040204" pitchFamily="50" charset="-128"/>
            </a:endParaRPr>
          </a:p>
          <a:p>
            <a:pPr marL="354012">
              <a:spcAft>
                <a:spcPts val="400"/>
              </a:spcAft>
              <a:defRPr/>
            </a:pPr>
            <a:r>
              <a:rPr lang="ja-JP" altLang="en-US" dirty="0">
                <a:latin typeface="Meiryo UI" panose="020B0604030504040204" pitchFamily="50" charset="-128"/>
                <a:ea typeface="Meiryo UI" panose="020B0604030504040204" pitchFamily="50" charset="-128"/>
              </a:rPr>
              <a:t>　　「大阪市こどもの貧困対策推進本部」、</a:t>
            </a:r>
            <a:r>
              <a:rPr lang="en-US" altLang="ja-JP" b="1" dirty="0">
                <a:solidFill>
                  <a:prstClr val="black"/>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「子どもの生活に関する実態調査」、 「こどもの貧困対策推進計画」</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13352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64558" y="964867"/>
            <a:ext cx="12094633" cy="324948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Rectangle 28"/>
          <p:cNvSpPr>
            <a:spLocks noChangeArrowheads="1"/>
          </p:cNvSpPr>
          <p:nvPr/>
        </p:nvSpPr>
        <p:spPr bwMode="auto">
          <a:xfrm>
            <a:off x="252886" y="794187"/>
            <a:ext cx="3285241"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安全・安心な教育環境の実現</a:t>
            </a: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18</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2" name="正方形/長方形 11"/>
          <p:cNvSpPr>
            <a:spLocks noChangeArrowheads="1"/>
          </p:cNvSpPr>
          <p:nvPr/>
        </p:nvSpPr>
        <p:spPr bwMode="auto">
          <a:xfrm>
            <a:off x="113241" y="2039400"/>
            <a:ext cx="10281105" cy="11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学びの多様化学校（いわゆる不登校特例校）等の開設</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700087"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大阪市立心和中学校を令和６年４月に開校</a:t>
            </a:r>
            <a:endParaRPr lang="en-US" altLang="ja-JP" sz="1870"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本市の不登校対策の中核的役割を担う登校支援室を併設</a:t>
            </a:r>
            <a:endParaRPr lang="en-US" altLang="ja-JP" sz="1870"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tabLst>
                <a:tab pos="539750" algn="l"/>
                <a:tab pos="719138" algn="l"/>
              </a:tabLst>
              <a:defRPr/>
            </a:pPr>
            <a:endPar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9" name="正方形/長方形 24"/>
          <p:cNvSpPr>
            <a:spLocks noChangeArrowheads="1"/>
          </p:cNvSpPr>
          <p:nvPr/>
        </p:nvSpPr>
        <p:spPr bwMode="auto">
          <a:xfrm>
            <a:off x="113242" y="1250656"/>
            <a:ext cx="12103100" cy="94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tabLst>
                <a:tab pos="442913" algn="l"/>
              </a:tabLst>
            </a:pPr>
            <a:r>
              <a:rPr lang="ja-JP" altLang="en-US" sz="2133" b="1" dirty="0">
                <a:latin typeface="Meiryo UI" panose="020B0604030504040204" pitchFamily="50" charset="-128"/>
                <a:ea typeface="Meiryo UI" panose="020B0604030504040204" pitchFamily="50" charset="-128"/>
              </a:rPr>
              <a:t>　〇　いじめ等防止対策</a:t>
            </a:r>
            <a:endParaRPr lang="en-US" altLang="ja-JP" sz="1867" dirty="0">
              <a:latin typeface="Meiryo UI" panose="020B0604030504040204" pitchFamily="50" charset="-128"/>
              <a:ea typeface="Meiryo UI" panose="020B0604030504040204" pitchFamily="50" charset="-128"/>
            </a:endParaRPr>
          </a:p>
          <a:p>
            <a:pPr marL="539750" indent="-185738">
              <a:spcAft>
                <a:spcPts val="400"/>
              </a:spcAft>
              <a:buFont typeface="Wingdings" panose="05000000000000000000" pitchFamily="2" charset="2"/>
              <a:buChar char="Ø"/>
              <a:tabLst>
                <a:tab pos="354013" algn="l"/>
              </a:tabLst>
            </a:pPr>
            <a:r>
              <a:rPr lang="ja-JP" altLang="en-US" sz="1867" dirty="0">
                <a:latin typeface="Meiryo UI" panose="020B0604030504040204" pitchFamily="50" charset="-128"/>
                <a:ea typeface="Meiryo UI" panose="020B0604030504040204" pitchFamily="50" charset="-128"/>
              </a:rPr>
              <a:t>　「いじめ第三者委員会」を常設し、事案発生時の速やかな対応を実現</a:t>
            </a:r>
            <a:r>
              <a:rPr lang="ja-JP" altLang="en-US" sz="1867" dirty="0">
                <a:solidFill>
                  <a:srgbClr val="FF0000"/>
                </a:solidFill>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　　　　　</a:t>
            </a:r>
          </a:p>
        </p:txBody>
      </p:sp>
      <p:sp>
        <p:nvSpPr>
          <p:cNvPr id="15" name="正方形/長方形 14"/>
          <p:cNvSpPr>
            <a:spLocks noChangeArrowheads="1"/>
          </p:cNvSpPr>
          <p:nvPr/>
        </p:nvSpPr>
        <p:spPr bwMode="auto">
          <a:xfrm>
            <a:off x="88900" y="4544220"/>
            <a:ext cx="12094633" cy="224392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8899" y="4792449"/>
            <a:ext cx="12094633" cy="1455951"/>
          </a:xfrm>
          <a:prstGeom prst="rect">
            <a:avLst/>
          </a:prstGeom>
          <a:ln w="25400">
            <a:noFill/>
          </a:ln>
        </p:spPr>
        <p:txBody>
          <a:bodyPr/>
          <a:lstStyle/>
          <a:p>
            <a:pPr>
              <a:spcAft>
                <a:spcPts val="400"/>
              </a:spcAft>
              <a:tabLst>
                <a:tab pos="360363" algn="l"/>
                <a:tab pos="900113" algn="l"/>
              </a:tabLst>
              <a:defRPr/>
            </a:pPr>
            <a:r>
              <a:rPr lang="ja-JP" altLang="en-US" sz="2133" b="1" dirty="0">
                <a:solidFill>
                  <a:srgbClr val="000000"/>
                </a:solidFill>
                <a:latin typeface="ＭＳ Ｐゴシック" panose="020B0600070205080204" pitchFamily="50" charset="-128"/>
                <a:ea typeface="Meiryo UI" pitchFamily="50" charset="-128"/>
                <a:cs typeface="Meiryo UI" pitchFamily="50" charset="-128"/>
              </a:rPr>
              <a:t>　</a:t>
            </a:r>
            <a:r>
              <a:rPr lang="ja-JP" altLang="en-US" sz="2133" b="1" dirty="0">
                <a:solidFill>
                  <a:srgbClr val="000000"/>
                </a:solidFill>
                <a:latin typeface="Meiryo UI" pitchFamily="50" charset="-128"/>
                <a:ea typeface="Meiryo UI" pitchFamily="50" charset="-128"/>
                <a:cs typeface="Meiryo UI" pitchFamily="50" charset="-128"/>
              </a:rPr>
              <a:t>〇　</a:t>
            </a:r>
            <a:r>
              <a:rPr lang="ja-JP" altLang="en-US" sz="2133" b="1" dirty="0">
                <a:latin typeface="Meiryo UI" pitchFamily="50" charset="-128"/>
                <a:ea typeface="Meiryo UI" pitchFamily="50" charset="-128"/>
                <a:cs typeface="Meiryo UI" pitchFamily="50" charset="-128"/>
              </a:rPr>
              <a:t>外国につながる児童生徒の受入れ・共生のための教育推進事業</a:t>
            </a:r>
            <a:endParaRPr lang="en-US" altLang="ja-JP" sz="1867" b="1" dirty="0">
              <a:latin typeface="Meiryo UI" panose="020B0604030504040204" pitchFamily="50" charset="-128"/>
              <a:ea typeface="Meiryo UI" panose="020B0604030504040204" pitchFamily="50" charset="-128"/>
            </a:endParaRPr>
          </a:p>
          <a:p>
            <a:pPr marL="357188" indent="173038">
              <a:lnSpc>
                <a:spcPts val="1950"/>
              </a:lnSpc>
              <a:spcBef>
                <a:spcPts val="175"/>
              </a:spcBef>
              <a:spcAft>
                <a:spcPts val="175"/>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　</a:t>
            </a:r>
            <a:r>
              <a:rPr lang="ja-JP" altLang="en-US" sz="1867" dirty="0">
                <a:latin typeface="Meiryo UI" pitchFamily="50" charset="-128"/>
                <a:ea typeface="Meiryo UI" pitchFamily="50" charset="-128"/>
                <a:cs typeface="Meiryo UI" pitchFamily="50" charset="-128"/>
              </a:rPr>
              <a:t>市内４つの共生支援拠点において、日本語指導及び母語･母文化の保障の取組、多文化共生教育の取組を支援</a:t>
            </a:r>
            <a:endParaRPr lang="en-US" altLang="ja-JP" sz="1867" dirty="0">
              <a:latin typeface="Meiryo UI" pitchFamily="50" charset="-128"/>
              <a:ea typeface="Meiryo UI" pitchFamily="50" charset="-128"/>
              <a:cs typeface="Meiryo UI" pitchFamily="50" charset="-128"/>
            </a:endParaRPr>
          </a:p>
          <a:p>
            <a:pPr marL="357188" indent="173038">
              <a:lnSpc>
                <a:spcPts val="1950"/>
              </a:lnSpc>
              <a:spcBef>
                <a:spcPts val="175"/>
              </a:spcBef>
              <a:spcAft>
                <a:spcPts val="175"/>
              </a:spcAft>
              <a:buFont typeface="Wingdings" panose="05000000000000000000" pitchFamily="2" charset="2"/>
              <a:buChar char="Ø"/>
              <a:defRPr/>
            </a:pPr>
            <a:r>
              <a:rPr lang="ja-JP" altLang="en-US" sz="1867" dirty="0">
                <a:latin typeface="Meiryo UI" pitchFamily="50" charset="-128"/>
                <a:ea typeface="Meiryo UI" pitchFamily="50" charset="-128"/>
                <a:cs typeface="Meiryo UI" pitchFamily="50" charset="-128"/>
              </a:rPr>
              <a:t>　社会情勢の変化に伴う外国からの編入児童生徒の増加に対応するため、日本語指導に関わる体制を強化</a:t>
            </a:r>
          </a:p>
          <a:p>
            <a:pPr marL="357188">
              <a:lnSpc>
                <a:spcPts val="1950"/>
              </a:lnSpc>
              <a:spcBef>
                <a:spcPts val="175"/>
              </a:spcBef>
              <a:spcAft>
                <a:spcPts val="175"/>
              </a:spcAft>
              <a:defRPr/>
            </a:pPr>
            <a:r>
              <a:rPr lang="ja-JP" altLang="en-US" sz="2000" dirty="0">
                <a:latin typeface="ＭＳ Ｐゴシック" pitchFamily="50" charset="-128"/>
                <a:ea typeface="ＭＳ Ｐゴシック" charset="-128"/>
                <a:cs typeface="Meiryo UI" pitchFamily="50" charset="-128"/>
              </a:rPr>
              <a:t>　　</a:t>
            </a:r>
            <a:r>
              <a:rPr lang="ja-JP" altLang="en-US" sz="1870" dirty="0">
                <a:latin typeface="Meiryo UI" panose="020B0604030504040204" pitchFamily="50" charset="-128"/>
                <a:ea typeface="Meiryo UI" panose="020B0604030504040204" pitchFamily="50" charset="-128"/>
                <a:cs typeface="Meiryo UI" panose="020B0604030504040204" pitchFamily="50" charset="-128"/>
              </a:rPr>
              <a:t>・日本語指導員コーディネーターの増員、リモート（オンライン）通訳のモデル導入　など</a:t>
            </a:r>
            <a:endParaRPr lang="en-US" altLang="ja-JP" sz="18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8"/>
          <p:cNvSpPr>
            <a:spLocks noChangeArrowheads="1"/>
          </p:cNvSpPr>
          <p:nvPr/>
        </p:nvSpPr>
        <p:spPr bwMode="auto">
          <a:xfrm>
            <a:off x="252886" y="4319374"/>
            <a:ext cx="3002709"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多文化共生教育の推進</a:t>
            </a:r>
          </a:p>
        </p:txBody>
      </p:sp>
      <p:sp>
        <p:nvSpPr>
          <p:cNvPr id="2" name="正方形/長方形 1">
            <a:extLst>
              <a:ext uri="{FF2B5EF4-FFF2-40B4-BE49-F238E27FC236}">
                <a16:creationId xmlns:a16="http://schemas.microsoft.com/office/drawing/2014/main" id="{F6446A18-4BDF-176C-A017-B7B56B4D17A0}"/>
              </a:ext>
            </a:extLst>
          </p:cNvPr>
          <p:cNvSpPr>
            <a:spLocks noChangeArrowheads="1"/>
          </p:cNvSpPr>
          <p:nvPr/>
        </p:nvSpPr>
        <p:spPr bwMode="auto">
          <a:xfrm>
            <a:off x="113242" y="3095670"/>
            <a:ext cx="10281105" cy="11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校内</a:t>
            </a:r>
            <a:r>
              <a:rPr lang="ja-JP" altLang="en-US" sz="2130" b="1" dirty="0">
                <a:latin typeface="Meiryo UI" panose="020B0604030504040204" pitchFamily="50" charset="-128"/>
                <a:ea typeface="Meiryo UI" panose="020B0604030504040204" pitchFamily="50" charset="-128"/>
              </a:rPr>
              <a:t>教育支援センター（スペシャルサポートルーム）のモデル配置</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700087"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不登校児童生徒や登校しても自分の教室に入りづらい児童生徒の社会的自立に向けた支援として、スペシャルサポートルームをモデル校（</a:t>
            </a:r>
            <a:r>
              <a:rPr lang="en-US" altLang="ja-JP" sz="1870" dirty="0">
                <a:latin typeface="Meiryo UI" panose="020B0604030504040204" pitchFamily="50" charset="-128"/>
                <a:ea typeface="Meiryo UI" panose="020B0604030504040204" pitchFamily="50" charset="-128"/>
              </a:rPr>
              <a:t>24</a:t>
            </a:r>
            <a:r>
              <a:rPr lang="ja-JP" altLang="en-US" sz="1870" dirty="0">
                <a:latin typeface="Meiryo UI" panose="020B0604030504040204" pitchFamily="50" charset="-128"/>
                <a:ea typeface="Meiryo UI" panose="020B0604030504040204" pitchFamily="50" charset="-128"/>
              </a:rPr>
              <a:t>校）に設置し、支援員を各校１人配置</a:t>
            </a:r>
          </a:p>
        </p:txBody>
      </p:sp>
      <p:sp>
        <p:nvSpPr>
          <p:cNvPr id="3" name="Rectangle 5">
            <a:extLst>
              <a:ext uri="{FF2B5EF4-FFF2-40B4-BE49-F238E27FC236}">
                <a16:creationId xmlns:a16="http://schemas.microsoft.com/office/drawing/2014/main" id="{A0819EA7-1005-225F-6CD6-C8BE27FD270B}"/>
              </a:ext>
            </a:extLst>
          </p:cNvPr>
          <p:cNvSpPr>
            <a:spLocks noChangeArrowheads="1"/>
          </p:cNvSpPr>
          <p:nvPr/>
        </p:nvSpPr>
        <p:spPr bwMode="auto">
          <a:xfrm>
            <a:off x="88899" y="6207442"/>
            <a:ext cx="8889021" cy="4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外国につながる児童生徒の学習言語定着支援事業</a:t>
            </a:r>
            <a:r>
              <a:rPr lang="ja-JP" altLang="en-US" sz="187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27</a:t>
            </a:r>
            <a:r>
              <a:rPr lang="ja-JP" altLang="en-US" sz="1870" dirty="0">
                <a:latin typeface="Meiryo UI" panose="020B0604030504040204" pitchFamily="50" charset="-128"/>
                <a:ea typeface="Meiryo UI" panose="020B0604030504040204" pitchFamily="50" charset="-128"/>
              </a:rPr>
              <a:t>ページ参照）</a:t>
            </a:r>
            <a:endParaRPr lang="ja-JP" altLang="en-US" sz="213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0653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8"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3</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34" name="正方形/長方形 4"/>
          <p:cNvSpPr>
            <a:spLocks noChangeArrowheads="1"/>
          </p:cNvSpPr>
          <p:nvPr/>
        </p:nvSpPr>
        <p:spPr bwMode="auto">
          <a:xfrm>
            <a:off x="81656" y="930725"/>
            <a:ext cx="12012978" cy="518484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25" name="Rectangle 28"/>
          <p:cNvSpPr>
            <a:spLocks noChangeArrowheads="1"/>
          </p:cNvSpPr>
          <p:nvPr/>
        </p:nvSpPr>
        <p:spPr bwMode="auto">
          <a:xfrm>
            <a:off x="211219" y="742426"/>
            <a:ext cx="5473953"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待機児童を含む利用保留児童の解消に向けた取組</a:t>
            </a:r>
          </a:p>
        </p:txBody>
      </p:sp>
      <p:sp>
        <p:nvSpPr>
          <p:cNvPr id="35" name="正方形/長方形 34"/>
          <p:cNvSpPr/>
          <p:nvPr/>
        </p:nvSpPr>
        <p:spPr>
          <a:xfrm>
            <a:off x="0" y="4234919"/>
            <a:ext cx="12094634" cy="1344744"/>
          </a:xfrm>
          <a:prstGeom prst="rect">
            <a:avLst/>
          </a:prstGeom>
          <a:ln w="25400">
            <a:noFill/>
          </a:ln>
        </p:spPr>
        <p:txBody>
          <a:bodyPr/>
          <a:lstStyle/>
          <a:p>
            <a:pPr>
              <a:spcAft>
                <a:spcPts val="400"/>
              </a:spcAft>
              <a:defRPr/>
            </a:pPr>
            <a:r>
              <a:rPr lang="ja-JP" altLang="en-US" sz="2133" b="1" dirty="0">
                <a:solidFill>
                  <a:srgbClr val="000000"/>
                </a:solidFill>
                <a:latin typeface="ＭＳ Ｐゴシック" panose="020B0600070205080204" pitchFamily="50" charset="-128"/>
                <a:ea typeface="Meiryo UI" pitchFamily="50" charset="-128"/>
              </a:rPr>
              <a:t>　</a:t>
            </a:r>
            <a:r>
              <a:rPr lang="ja-JP" altLang="en-US" sz="2133" b="1" dirty="0">
                <a:solidFill>
                  <a:srgbClr val="000000"/>
                </a:solidFill>
                <a:latin typeface="Meiryo UI" panose="020B0604030504040204" pitchFamily="50" charset="-128"/>
                <a:ea typeface="Meiryo UI" panose="020B0604030504040204" pitchFamily="50" charset="-128"/>
              </a:rPr>
              <a:t>〇　地域型保育事業（連携支援事業）</a:t>
            </a:r>
            <a:endParaRPr lang="en-US" altLang="ja-JP" sz="2133" b="1" dirty="0">
              <a:solidFill>
                <a:srgbClr val="000000"/>
              </a:solidFill>
              <a:latin typeface="Meiryo UI" pitchFamily="50" charset="-128"/>
              <a:ea typeface="Meiryo UI" pitchFamily="50" charset="-128"/>
              <a:cs typeface="Meiryo UI" pitchFamily="50" charset="-128"/>
            </a:endParaRPr>
          </a:p>
          <a:p>
            <a:pPr marL="700087" indent="-342900">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連携施設（保育所、幼稚園、認定こども園）確保を促進するため、代替保育や交流事業等に必要な経費を交付</a:t>
            </a:r>
            <a:endParaRPr lang="en-US" altLang="ja-JP" sz="1870" dirty="0">
              <a:latin typeface="Meiryo UI" panose="020B0604030504040204" pitchFamily="50" charset="-128"/>
              <a:ea typeface="Meiryo UI" panose="020B0604030504040204" pitchFamily="50" charset="-128"/>
            </a:endParaRPr>
          </a:p>
          <a:p>
            <a:pPr marL="700087" indent="-342900">
              <a:spcAft>
                <a:spcPts val="400"/>
              </a:spcAft>
              <a:buFont typeface="Wingdings" panose="05000000000000000000" pitchFamily="2" charset="2"/>
              <a:buChar char="Ø"/>
              <a:defRPr/>
            </a:pPr>
            <a:r>
              <a:rPr lang="ja-JP" altLang="en-US" sz="1870" dirty="0">
                <a:latin typeface="Meiryo UI" pitchFamily="50" charset="-128"/>
                <a:ea typeface="Meiryo UI" pitchFamily="50" charset="-128"/>
                <a:cs typeface="Meiryo UI" pitchFamily="50" charset="-128"/>
              </a:rPr>
              <a:t>国が示す期限である令和６年度末までに卒園後の３歳児の受け皿等となる連携施設を確保するため、交付金メニューを拡充</a:t>
            </a:r>
          </a:p>
        </p:txBody>
      </p:sp>
      <p:sp>
        <p:nvSpPr>
          <p:cNvPr id="19" name="正方形/長方形 18"/>
          <p:cNvSpPr/>
          <p:nvPr/>
        </p:nvSpPr>
        <p:spPr>
          <a:xfrm>
            <a:off x="-17263" y="1353743"/>
            <a:ext cx="5767925" cy="2893600"/>
          </a:xfrm>
          <a:prstGeom prst="rect">
            <a:avLst/>
          </a:prstGeom>
          <a:ln w="2540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36353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民間保育所等整備事業</a:t>
            </a:r>
            <a:r>
              <a:rPr lang="en-US" altLang="ja-JP" sz="2133" b="1" dirty="0">
                <a:latin typeface="Meiryo UI" panose="020B0604030504040204" pitchFamily="50" charset="-128"/>
                <a:ea typeface="Meiryo UI" panose="020B0604030504040204" pitchFamily="50" charset="-128"/>
              </a:rPr>
              <a:t> </a:t>
            </a:r>
          </a:p>
          <a:p>
            <a:pPr marL="790575"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保育を必要とする全ての児童の入所枠を確保し、待機児童を含めた利用保留児童を解消</a:t>
            </a:r>
            <a:endParaRPr lang="en-US" altLang="ja-JP" sz="1867" dirty="0">
              <a:latin typeface="Meiryo UI" panose="020B0604030504040204" pitchFamily="50" charset="-128"/>
              <a:ea typeface="Meiryo UI" panose="020B0604030504040204" pitchFamily="50" charset="-128"/>
            </a:endParaRPr>
          </a:p>
          <a:p>
            <a:pPr marL="827605"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保育室の空き等を活用した期間限定保育の実施、保育所等への賃借料支援事業　など</a:t>
            </a:r>
            <a:endParaRPr lang="en-US" altLang="ja-JP" sz="1867" dirty="0">
              <a:latin typeface="Meiryo UI" panose="020B0604030504040204" pitchFamily="50" charset="-128"/>
              <a:ea typeface="Meiryo UI" panose="020B0604030504040204" pitchFamily="50" charset="-128"/>
            </a:endParaRPr>
          </a:p>
          <a:p>
            <a:pPr marL="827605" indent="-342900">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あらゆる対策を講じてもなお３歳児の保育枠が　不足する地域について、一部の市立幼稚園を　　認定こども園へモデル的に移行</a:t>
            </a:r>
            <a:endParaRPr lang="en-US" altLang="ja-JP" sz="1867" dirty="0">
              <a:latin typeface="Meiryo UI" panose="020B0604030504040204" pitchFamily="50" charset="-128"/>
              <a:ea typeface="Meiryo UI" panose="020B0604030504040204" pitchFamily="50" charset="-128"/>
            </a:endParaRPr>
          </a:p>
        </p:txBody>
      </p:sp>
      <p:sp>
        <p:nvSpPr>
          <p:cNvPr id="4" name="爆発 1 10">
            <a:extLst>
              <a:ext uri="{FF2B5EF4-FFF2-40B4-BE49-F238E27FC236}">
                <a16:creationId xmlns:a16="http://schemas.microsoft.com/office/drawing/2014/main" id="{183B28A8-9E57-9620-9FBF-E1853F989B0B}"/>
              </a:ext>
            </a:extLst>
          </p:cNvPr>
          <p:cNvSpPr/>
          <p:nvPr/>
        </p:nvSpPr>
        <p:spPr>
          <a:xfrm>
            <a:off x="7872645" y="2617982"/>
            <a:ext cx="2196822" cy="1132801"/>
          </a:xfrm>
          <a:prstGeom prst="irregularSeal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dirty="0">
              <a:solidFill>
                <a:srgbClr val="FFFFFF"/>
              </a:solidFill>
              <a:latin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FAA04D3D-9033-A0AB-C8BB-8631F6A91482}"/>
              </a:ext>
            </a:extLst>
          </p:cNvPr>
          <p:cNvSpPr txBox="1"/>
          <p:nvPr/>
        </p:nvSpPr>
        <p:spPr>
          <a:xfrm>
            <a:off x="6217712" y="1396876"/>
            <a:ext cx="5613067" cy="306467"/>
          </a:xfrm>
          <a:prstGeom prst="roundRect">
            <a:avLst/>
          </a:prstGeom>
          <a:solidFill>
            <a:schemeClr val="accent6">
              <a:lumMod val="75000"/>
            </a:schemeClr>
          </a:solidFill>
          <a:ln>
            <a:solidFill>
              <a:schemeClr val="tx1"/>
            </a:solidFill>
          </a:ln>
          <a:effectLst>
            <a:innerShdw blurRad="63500" dist="50800" dir="2700000">
              <a:prstClr val="black">
                <a:alpha val="50000"/>
              </a:prstClr>
            </a:innerShdw>
          </a:effectLst>
          <a:scene3d>
            <a:camera prst="orthographicFront"/>
            <a:lightRig rig="threePt" dir="t"/>
          </a:scene3d>
          <a:sp3d>
            <a:bevelT w="114300" prst="artDeco"/>
          </a:sp3d>
        </p:spPr>
        <p:txBody>
          <a:bodyPr wrap="square" rtlCol="0" anchor="ctr">
            <a:spAutoFit/>
          </a:bodyPr>
          <a:lstStyle/>
          <a:p>
            <a:pPr algn="ctr"/>
            <a:r>
              <a:rPr kumimoji="1" lang="ja-JP" altLang="en-US" sz="1200" b="1" dirty="0">
                <a:solidFill>
                  <a:schemeClr val="bg1"/>
                </a:solidFill>
                <a:latin typeface="Meiryo UI" pitchFamily="50" charset="-128"/>
                <a:ea typeface="Meiryo UI" pitchFamily="50" charset="-128"/>
                <a:cs typeface="Meiryo UI" pitchFamily="50" charset="-128"/>
              </a:rPr>
              <a:t>第</a:t>
            </a:r>
            <a:r>
              <a:rPr kumimoji="1" lang="en-US" altLang="ja-JP" sz="1200" b="1" dirty="0">
                <a:solidFill>
                  <a:schemeClr val="bg1"/>
                </a:solidFill>
                <a:latin typeface="Meiryo UI" pitchFamily="50" charset="-128"/>
                <a:ea typeface="Meiryo UI" pitchFamily="50" charset="-128"/>
                <a:cs typeface="Meiryo UI" pitchFamily="50" charset="-128"/>
              </a:rPr>
              <a:t>2</a:t>
            </a:r>
            <a:r>
              <a:rPr kumimoji="1" lang="ja-JP" altLang="en-US" sz="1200" b="1" dirty="0">
                <a:solidFill>
                  <a:schemeClr val="bg1"/>
                </a:solidFill>
                <a:latin typeface="Meiryo UI" pitchFamily="50" charset="-128"/>
                <a:ea typeface="Meiryo UI" pitchFamily="50" charset="-128"/>
                <a:cs typeface="Meiryo UI" pitchFamily="50" charset="-128"/>
              </a:rPr>
              <a:t>子保育料無償化等で増加が見込まれる保育ニーズも見据えた入所枠を確保</a:t>
            </a:r>
            <a:endParaRPr kumimoji="1" lang="en-US" altLang="ja-JP" sz="1200" b="1" dirty="0">
              <a:solidFill>
                <a:schemeClr val="bg1"/>
              </a:solidFill>
              <a:latin typeface="Meiryo UI" pitchFamily="50" charset="-128"/>
              <a:ea typeface="Meiryo UI" pitchFamily="50" charset="-128"/>
              <a:cs typeface="Meiryo UI" pitchFamily="50" charset="-128"/>
            </a:endParaRPr>
          </a:p>
        </p:txBody>
      </p:sp>
      <p:sp>
        <p:nvSpPr>
          <p:cNvPr id="6" name="テキスト ボックス 37">
            <a:extLst>
              <a:ext uri="{FF2B5EF4-FFF2-40B4-BE49-F238E27FC236}">
                <a16:creationId xmlns:a16="http://schemas.microsoft.com/office/drawing/2014/main" id="{CAFE2F44-326F-489D-C843-4E18C0C6566A}"/>
              </a:ext>
            </a:extLst>
          </p:cNvPr>
          <p:cNvSpPr txBox="1">
            <a:spLocks noChangeArrowheads="1"/>
          </p:cNvSpPr>
          <p:nvPr/>
        </p:nvSpPr>
        <p:spPr bwMode="auto">
          <a:xfrm>
            <a:off x="7707559" y="2974308"/>
            <a:ext cx="26133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ja-JP" altLang="en-US" sz="1050" b="1" dirty="0">
                <a:latin typeface="Meiryo UI" panose="020B0604030504040204" pitchFamily="50" charset="-128"/>
                <a:ea typeface="Meiryo UI" panose="020B0604030504040204" pitchFamily="50" charset="-128"/>
              </a:rPr>
              <a:t>保育所等整備に偏らず、</a:t>
            </a: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既存施設等の活用との両輪で解消！</a:t>
            </a:r>
            <a:endParaRPr lang="en-US" altLang="ja-JP" sz="1050" dirty="0">
              <a:latin typeface="Meiryo UI" panose="020B0604030504040204" pitchFamily="50" charset="-128"/>
              <a:ea typeface="Meiryo UI" panose="020B0604030504040204" pitchFamily="50" charset="-128"/>
            </a:endParaRPr>
          </a:p>
        </p:txBody>
      </p:sp>
      <p:sp>
        <p:nvSpPr>
          <p:cNvPr id="8" name="角丸四角形 19">
            <a:extLst>
              <a:ext uri="{FF2B5EF4-FFF2-40B4-BE49-F238E27FC236}">
                <a16:creationId xmlns:a16="http://schemas.microsoft.com/office/drawing/2014/main" id="{8DC1FB9C-DA6B-8C73-4F41-C47A2AE109EE}"/>
              </a:ext>
            </a:extLst>
          </p:cNvPr>
          <p:cNvSpPr/>
          <p:nvPr/>
        </p:nvSpPr>
        <p:spPr>
          <a:xfrm>
            <a:off x="6088327" y="2743391"/>
            <a:ext cx="1764000" cy="936000"/>
          </a:xfrm>
          <a:prstGeom prst="roundRect">
            <a:avLst>
              <a:gd name="adj" fmla="val 0"/>
            </a:avLst>
          </a:prstGeom>
          <a:ln w="9525"/>
        </p:spPr>
        <p:style>
          <a:lnRef idx="2">
            <a:schemeClr val="dk1"/>
          </a:lnRef>
          <a:fillRef idx="1">
            <a:schemeClr val="lt1"/>
          </a:fillRef>
          <a:effectRef idx="0">
            <a:schemeClr val="dk1"/>
          </a:effectRef>
          <a:fontRef idx="minor">
            <a:schemeClr val="dk1"/>
          </a:fontRef>
        </p:style>
        <p:txBody>
          <a:bodyPr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40">
            <a:extLst>
              <a:ext uri="{FF2B5EF4-FFF2-40B4-BE49-F238E27FC236}">
                <a16:creationId xmlns:a16="http://schemas.microsoft.com/office/drawing/2014/main" id="{6A7ED7F1-120D-05C0-2A20-866CDE4D5451}"/>
              </a:ext>
            </a:extLst>
          </p:cNvPr>
          <p:cNvSpPr txBox="1">
            <a:spLocks noChangeArrowheads="1"/>
          </p:cNvSpPr>
          <p:nvPr/>
        </p:nvSpPr>
        <p:spPr bwMode="auto">
          <a:xfrm>
            <a:off x="6157412" y="2798904"/>
            <a:ext cx="1620000" cy="540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36000" tIns="0" rIns="36000" bIns="0" anchor="ctr" anchorCtr="0">
            <a:no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lnSpc>
                <a:spcPts val="1600"/>
              </a:lnSpc>
            </a:pPr>
            <a:r>
              <a:rPr lang="ja-JP" altLang="en-US" sz="1050" b="1" dirty="0">
                <a:solidFill>
                  <a:srgbClr val="000000"/>
                </a:solidFill>
                <a:latin typeface="Meiryo UI" panose="020B0604030504040204" pitchFamily="50" charset="-128"/>
                <a:ea typeface="Meiryo UI" panose="020B0604030504040204" pitchFamily="50" charset="-128"/>
              </a:rPr>
              <a:t>保育所等整備による </a:t>
            </a:r>
            <a:endParaRPr lang="en-US" altLang="ja-JP" sz="1050" b="1" dirty="0">
              <a:solidFill>
                <a:srgbClr val="000000"/>
              </a:solidFill>
              <a:latin typeface="Meiryo UI" panose="020B0604030504040204" pitchFamily="50" charset="-128"/>
              <a:ea typeface="Meiryo UI" panose="020B0604030504040204" pitchFamily="50" charset="-128"/>
            </a:endParaRPr>
          </a:p>
          <a:p>
            <a:pPr algn="ctr">
              <a:lnSpc>
                <a:spcPts val="1600"/>
              </a:lnSpc>
            </a:pPr>
            <a:r>
              <a:rPr lang="ja-JP" altLang="en-US" sz="1050" b="1" dirty="0">
                <a:solidFill>
                  <a:srgbClr val="000000"/>
                </a:solidFill>
                <a:latin typeface="Meiryo UI" panose="020B0604030504040204" pitchFamily="50" charset="-128"/>
                <a:ea typeface="Meiryo UI" panose="020B0604030504040204" pitchFamily="50" charset="-128"/>
              </a:rPr>
              <a:t>新たな入所枠</a:t>
            </a:r>
            <a:endParaRPr lang="en-US" altLang="ja-JP" sz="1050" b="1" dirty="0">
              <a:solidFill>
                <a:srgbClr val="000000"/>
              </a:solidFill>
              <a:latin typeface="Meiryo UI" panose="020B0604030504040204" pitchFamily="50" charset="-128"/>
              <a:ea typeface="Meiryo UI" panose="020B0604030504040204" pitchFamily="50" charset="-128"/>
            </a:endParaRPr>
          </a:p>
        </p:txBody>
      </p:sp>
      <p:sp>
        <p:nvSpPr>
          <p:cNvPr id="10" name="テキスト ボックス 40">
            <a:extLst>
              <a:ext uri="{FF2B5EF4-FFF2-40B4-BE49-F238E27FC236}">
                <a16:creationId xmlns:a16="http://schemas.microsoft.com/office/drawing/2014/main" id="{1BCAB62C-1852-4361-4D92-79ADAFF55A06}"/>
              </a:ext>
            </a:extLst>
          </p:cNvPr>
          <p:cNvSpPr txBox="1">
            <a:spLocks noChangeAspect="1" noChangeArrowheads="1"/>
          </p:cNvSpPr>
          <p:nvPr/>
        </p:nvSpPr>
        <p:spPr bwMode="auto">
          <a:xfrm>
            <a:off x="6417934" y="3398408"/>
            <a:ext cx="112327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en-US" altLang="ja-JP" sz="1050" b="1" dirty="0">
                <a:latin typeface="Meiryo UI" panose="020B0604030504040204" pitchFamily="50" charset="-128"/>
                <a:ea typeface="Meiryo UI" panose="020B0604030504040204" pitchFamily="50" charset="-128"/>
              </a:rPr>
              <a:t>3,084</a:t>
            </a:r>
            <a:r>
              <a:rPr lang="ja-JP" altLang="en-US" sz="1050" b="1" dirty="0">
                <a:latin typeface="Meiryo UI" panose="020B0604030504040204" pitchFamily="50" charset="-128"/>
                <a:ea typeface="Meiryo UI" panose="020B0604030504040204" pitchFamily="50" charset="-128"/>
              </a:rPr>
              <a:t>人分</a:t>
            </a:r>
            <a:endParaRPr lang="en-US" altLang="ja-JP" sz="1050" b="1" dirty="0">
              <a:latin typeface="Meiryo UI" panose="020B0604030504040204" pitchFamily="50" charset="-128"/>
              <a:ea typeface="Meiryo UI" panose="020B0604030504040204" pitchFamily="50" charset="-128"/>
            </a:endParaRPr>
          </a:p>
        </p:txBody>
      </p:sp>
      <p:sp>
        <p:nvSpPr>
          <p:cNvPr id="12" name="左矢印 17">
            <a:extLst>
              <a:ext uri="{FF2B5EF4-FFF2-40B4-BE49-F238E27FC236}">
                <a16:creationId xmlns:a16="http://schemas.microsoft.com/office/drawing/2014/main" id="{BBEDF67F-0D30-4B2B-7164-2ACAF3389FB6}"/>
              </a:ext>
            </a:extLst>
          </p:cNvPr>
          <p:cNvSpPr>
            <a:spLocks noChangeAspect="1"/>
          </p:cNvSpPr>
          <p:nvPr/>
        </p:nvSpPr>
        <p:spPr>
          <a:xfrm rot="18018779">
            <a:off x="7508291" y="2310129"/>
            <a:ext cx="279900" cy="525378"/>
          </a:xfrm>
          <a:prstGeom prst="leftArrow">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sz="1050" dirty="0">
              <a:solidFill>
                <a:srgbClr val="FFFFFF"/>
              </a:solidFill>
              <a:latin typeface="Meiryo UI" panose="020B0604030504040204" pitchFamily="50" charset="-128"/>
              <a:ea typeface="Meiryo UI" panose="020B0604030504040204" pitchFamily="50" charset="-128"/>
            </a:endParaRPr>
          </a:p>
        </p:txBody>
      </p:sp>
      <p:sp>
        <p:nvSpPr>
          <p:cNvPr id="13" name="額縁 9">
            <a:extLst>
              <a:ext uri="{FF2B5EF4-FFF2-40B4-BE49-F238E27FC236}">
                <a16:creationId xmlns:a16="http://schemas.microsoft.com/office/drawing/2014/main" id="{D98FBBC1-E829-1A67-B287-ED8016333C90}"/>
              </a:ext>
            </a:extLst>
          </p:cNvPr>
          <p:cNvSpPr>
            <a:spLocks/>
          </p:cNvSpPr>
          <p:nvPr/>
        </p:nvSpPr>
        <p:spPr>
          <a:xfrm>
            <a:off x="7695096" y="1912534"/>
            <a:ext cx="2520000" cy="432000"/>
          </a:xfrm>
          <a:prstGeom prst="bevel">
            <a:avLst>
              <a:gd name="adj" fmla="val 689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050" b="1" dirty="0">
                <a:solidFill>
                  <a:srgbClr val="000000"/>
                </a:solidFill>
                <a:latin typeface="Meiryo UI" panose="020B0604030504040204" pitchFamily="50" charset="-128"/>
                <a:ea typeface="Meiryo UI" panose="020B0604030504040204" pitchFamily="50" charset="-128"/>
              </a:rPr>
              <a:t>新たな保育ニーズに対応する入所枠</a:t>
            </a:r>
          </a:p>
        </p:txBody>
      </p:sp>
      <p:sp>
        <p:nvSpPr>
          <p:cNvPr id="14" name="左矢印 43">
            <a:extLst>
              <a:ext uri="{FF2B5EF4-FFF2-40B4-BE49-F238E27FC236}">
                <a16:creationId xmlns:a16="http://schemas.microsoft.com/office/drawing/2014/main" id="{CA61C00F-686B-2DEB-14D5-28527C5F4E6A}"/>
              </a:ext>
            </a:extLst>
          </p:cNvPr>
          <p:cNvSpPr>
            <a:spLocks noChangeAspect="1"/>
          </p:cNvSpPr>
          <p:nvPr/>
        </p:nvSpPr>
        <p:spPr>
          <a:xfrm rot="13860000">
            <a:off x="10127051" y="2317552"/>
            <a:ext cx="279900" cy="463033"/>
          </a:xfrm>
          <a:prstGeom prst="leftArrow">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sz="1050" dirty="0">
              <a:solidFill>
                <a:srgbClr val="FFFFFF"/>
              </a:solidFill>
              <a:latin typeface="Meiryo UI" panose="020B0604030504040204" pitchFamily="50" charset="-128"/>
              <a:ea typeface="Meiryo UI" panose="020B0604030504040204" pitchFamily="50" charset="-128"/>
            </a:endParaRPr>
          </a:p>
        </p:txBody>
      </p:sp>
      <p:sp>
        <p:nvSpPr>
          <p:cNvPr id="15" name="角丸四角形 26">
            <a:extLst>
              <a:ext uri="{FF2B5EF4-FFF2-40B4-BE49-F238E27FC236}">
                <a16:creationId xmlns:a16="http://schemas.microsoft.com/office/drawing/2014/main" id="{6CAF2DD4-F6E4-28AF-F0DA-66A65F2424F5}"/>
              </a:ext>
            </a:extLst>
          </p:cNvPr>
          <p:cNvSpPr>
            <a:spLocks/>
          </p:cNvSpPr>
          <p:nvPr/>
        </p:nvSpPr>
        <p:spPr>
          <a:xfrm>
            <a:off x="10083136" y="2732221"/>
            <a:ext cx="1944000" cy="936000"/>
          </a:xfrm>
          <a:prstGeom prst="roundRect">
            <a:avLst>
              <a:gd name="adj" fmla="val 0"/>
            </a:avLst>
          </a:prstGeom>
          <a:ln w="9525"/>
        </p:spPr>
        <p:style>
          <a:lnRef idx="2">
            <a:schemeClr val="dk1"/>
          </a:lnRef>
          <a:fillRef idx="1">
            <a:schemeClr val="lt1"/>
          </a:fillRef>
          <a:effectRef idx="0">
            <a:schemeClr val="dk1"/>
          </a:effectRef>
          <a:fontRef idx="minor">
            <a:schemeClr val="dk1"/>
          </a:fontRef>
        </p:style>
        <p:txBody>
          <a:bodyPr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40">
            <a:extLst>
              <a:ext uri="{FF2B5EF4-FFF2-40B4-BE49-F238E27FC236}">
                <a16:creationId xmlns:a16="http://schemas.microsoft.com/office/drawing/2014/main" id="{8A20E3AD-6AB2-016C-159D-75A9CA862994}"/>
              </a:ext>
            </a:extLst>
          </p:cNvPr>
          <p:cNvSpPr txBox="1">
            <a:spLocks noChangeArrowheads="1"/>
          </p:cNvSpPr>
          <p:nvPr/>
        </p:nvSpPr>
        <p:spPr bwMode="auto">
          <a:xfrm>
            <a:off x="10154181" y="2797862"/>
            <a:ext cx="1800000" cy="252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no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ja-JP" altLang="en-US" sz="1050" b="1" dirty="0">
                <a:solidFill>
                  <a:srgbClr val="000000"/>
                </a:solidFill>
                <a:latin typeface="Meiryo UI" panose="020B0604030504040204" pitchFamily="50" charset="-128"/>
                <a:ea typeface="Meiryo UI" panose="020B0604030504040204" pitchFamily="50" charset="-128"/>
              </a:rPr>
              <a:t>既存施設の活用などで対応</a:t>
            </a:r>
            <a:endParaRPr lang="en-US" altLang="ja-JP" sz="1050" b="1" dirty="0">
              <a:latin typeface="Meiryo UI" panose="020B0604030504040204" pitchFamily="50" charset="-128"/>
              <a:ea typeface="Meiryo UI" panose="020B0604030504040204" pitchFamily="50" charset="-128"/>
            </a:endParaRPr>
          </a:p>
        </p:txBody>
      </p:sp>
      <p:sp>
        <p:nvSpPr>
          <p:cNvPr id="17" name="テキスト ボックス 40">
            <a:extLst>
              <a:ext uri="{FF2B5EF4-FFF2-40B4-BE49-F238E27FC236}">
                <a16:creationId xmlns:a16="http://schemas.microsoft.com/office/drawing/2014/main" id="{C93E140A-A858-EFC4-E6A3-07D0075E98BF}"/>
              </a:ext>
            </a:extLst>
          </p:cNvPr>
          <p:cNvSpPr txBox="1">
            <a:spLocks noChangeArrowheads="1"/>
          </p:cNvSpPr>
          <p:nvPr/>
        </p:nvSpPr>
        <p:spPr bwMode="auto">
          <a:xfrm>
            <a:off x="10148304" y="3103371"/>
            <a:ext cx="1800000" cy="252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no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ja-JP" altLang="en-US" sz="1050" b="1" dirty="0">
                <a:latin typeface="Meiryo UI" panose="020B0604030504040204" pitchFamily="50" charset="-128"/>
                <a:ea typeface="Meiryo UI" panose="020B0604030504040204" pitchFamily="50" charset="-128"/>
              </a:rPr>
              <a:t>障がい児対応のさらなる強化</a:t>
            </a:r>
            <a:endParaRPr lang="en-US" altLang="ja-JP" sz="1050" b="1" dirty="0">
              <a:latin typeface="Meiryo UI" panose="020B0604030504040204" pitchFamily="50" charset="-128"/>
              <a:ea typeface="Meiryo UI" panose="020B0604030504040204" pitchFamily="50" charset="-128"/>
            </a:endParaRPr>
          </a:p>
        </p:txBody>
      </p:sp>
      <p:sp>
        <p:nvSpPr>
          <p:cNvPr id="20" name="テキスト ボックス 40">
            <a:extLst>
              <a:ext uri="{FF2B5EF4-FFF2-40B4-BE49-F238E27FC236}">
                <a16:creationId xmlns:a16="http://schemas.microsoft.com/office/drawing/2014/main" id="{E19B5262-982F-2951-86DC-B02B1D3C6369}"/>
              </a:ext>
            </a:extLst>
          </p:cNvPr>
          <p:cNvSpPr txBox="1">
            <a:spLocks noChangeAspect="1" noChangeArrowheads="1"/>
          </p:cNvSpPr>
          <p:nvPr/>
        </p:nvSpPr>
        <p:spPr bwMode="auto">
          <a:xfrm>
            <a:off x="10609813" y="3400290"/>
            <a:ext cx="101920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en-US" altLang="ja-JP" sz="1050" b="1" dirty="0">
                <a:latin typeface="Meiryo UI" panose="020B0604030504040204" pitchFamily="50" charset="-128"/>
                <a:ea typeface="Meiryo UI" panose="020B0604030504040204" pitchFamily="50" charset="-128"/>
              </a:rPr>
              <a:t>2,993</a:t>
            </a:r>
            <a:r>
              <a:rPr lang="ja-JP" altLang="en-US" sz="1050" b="1" dirty="0">
                <a:latin typeface="Meiryo UI" panose="020B0604030504040204" pitchFamily="50" charset="-128"/>
                <a:ea typeface="Meiryo UI" panose="020B0604030504040204" pitchFamily="50" charset="-128"/>
              </a:rPr>
              <a:t>人分</a:t>
            </a:r>
            <a:endParaRPr lang="en-US" altLang="ja-JP" sz="105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71455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32" name="正方形/長方形 4"/>
          <p:cNvSpPr>
            <a:spLocks noChangeArrowheads="1"/>
          </p:cNvSpPr>
          <p:nvPr/>
        </p:nvSpPr>
        <p:spPr bwMode="auto">
          <a:xfrm>
            <a:off x="48685" y="924984"/>
            <a:ext cx="12094633" cy="58320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4" name="Rectangle 28"/>
          <p:cNvSpPr>
            <a:spLocks noChangeArrowheads="1"/>
          </p:cNvSpPr>
          <p:nvPr/>
        </p:nvSpPr>
        <p:spPr bwMode="auto">
          <a:xfrm>
            <a:off x="161344" y="720785"/>
            <a:ext cx="5424809"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待機児童を含む利用保留児童の解消に向けた取組</a:t>
            </a:r>
          </a:p>
        </p:txBody>
      </p:sp>
      <p:sp>
        <p:nvSpPr>
          <p:cNvPr id="37" name="正方形/長方形 36"/>
          <p:cNvSpPr/>
          <p:nvPr/>
        </p:nvSpPr>
        <p:spPr>
          <a:xfrm>
            <a:off x="48685" y="1265815"/>
            <a:ext cx="12081973" cy="559333"/>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itchFamily="50" charset="-128"/>
              </a:rPr>
              <a:t>　</a:t>
            </a:r>
            <a:r>
              <a:rPr lang="ja-JP" altLang="en-US" sz="2133" b="1" dirty="0">
                <a:latin typeface="Meiryo UI" panose="020B0604030504040204" pitchFamily="50" charset="-128"/>
                <a:ea typeface="Meiryo UI" panose="020B0604030504040204" pitchFamily="50" charset="-128"/>
              </a:rPr>
              <a:t>〇　保育人材の確保対策事業</a:t>
            </a:r>
            <a:endParaRPr lang="en-US" altLang="ja-JP" sz="2133" b="1" dirty="0">
              <a:latin typeface="Meiryo UI" panose="020B0604030504040204" pitchFamily="50" charset="-128"/>
              <a:ea typeface="Meiryo UI" panose="020B0604030504040204" pitchFamily="50" charset="-128"/>
            </a:endParaRPr>
          </a:p>
          <a:p>
            <a:pPr>
              <a:spcAft>
                <a:spcPts val="400"/>
              </a:spcAft>
              <a:defRPr/>
            </a:pPr>
            <a:endParaRPr lang="en-US" altLang="ja-JP" sz="1867" dirty="0">
              <a:latin typeface="Meiryo UI" panose="020B0604030504040204" pitchFamily="50" charset="-128"/>
              <a:ea typeface="Meiryo UI" panose="020B0604030504040204" pitchFamily="50" charset="-128"/>
            </a:endParaRPr>
          </a:p>
        </p:txBody>
      </p:sp>
      <p:sp>
        <p:nvSpPr>
          <p:cNvPr id="38" name="正方形/長方形 37"/>
          <p:cNvSpPr/>
          <p:nvPr/>
        </p:nvSpPr>
        <p:spPr>
          <a:xfrm>
            <a:off x="161344" y="5424259"/>
            <a:ext cx="11981971" cy="1115372"/>
          </a:xfrm>
          <a:prstGeom prst="rect">
            <a:avLst/>
          </a:prstGeom>
          <a:ln w="25400">
            <a:noFill/>
          </a:ln>
        </p:spPr>
        <p:txBody>
          <a:bodyPr/>
          <a:lstStyle/>
          <a:p>
            <a:pPr marL="539750" indent="196850">
              <a:spcAft>
                <a:spcPts val="400"/>
              </a:spcAft>
              <a:buFont typeface="Wingdings" panose="05000000000000000000" pitchFamily="2" charset="2"/>
              <a:buChar char="Ø"/>
              <a:tabLst>
                <a:tab pos="630238" algn="l"/>
              </a:tabLst>
              <a:defRPr/>
            </a:pPr>
            <a:r>
              <a:rPr lang="ja-JP" altLang="en-US" sz="1870" b="1" dirty="0">
                <a:latin typeface="ＭＳ Ｐゴシック" panose="020B0600070205080204" pitchFamily="50" charset="-128"/>
                <a:ea typeface="Meiryo UI" pitchFamily="50" charset="-128"/>
              </a:rPr>
              <a:t>　</a:t>
            </a:r>
            <a:r>
              <a:rPr lang="ja-JP" altLang="en-US" sz="1870" dirty="0">
                <a:latin typeface="Meiryo UI" panose="020B0604030504040204" pitchFamily="50" charset="-128"/>
                <a:ea typeface="Meiryo UI" panose="020B0604030504040204" pitchFamily="50" charset="-128"/>
              </a:rPr>
              <a:t>医療的ケア児対応看護師体制強化事業</a:t>
            </a:r>
            <a:endParaRPr lang="en-US" altLang="ja-JP" sz="1870" dirty="0">
              <a:latin typeface="Meiryo UI" panose="020B0604030504040204" pitchFamily="50" charset="-128"/>
              <a:ea typeface="Meiryo UI" panose="020B0604030504040204" pitchFamily="50" charset="-128"/>
            </a:endParaRPr>
          </a:p>
          <a:p>
            <a:pPr marL="539750" indent="196850">
              <a:spcAft>
                <a:spcPts val="400"/>
              </a:spcAft>
              <a:buFont typeface="Wingdings" panose="05000000000000000000" pitchFamily="2" charset="2"/>
              <a:buChar char="Ø"/>
              <a:tabLst>
                <a:tab pos="630238" algn="l"/>
              </a:tabLst>
              <a:defRPr/>
            </a:pPr>
            <a:r>
              <a:rPr lang="ja-JP" altLang="en-US" sz="1870" dirty="0">
                <a:latin typeface="Meiryo UI" panose="020B0604030504040204" pitchFamily="50" charset="-128"/>
                <a:ea typeface="Meiryo UI" panose="020B0604030504040204" pitchFamily="50" charset="-128"/>
              </a:rPr>
              <a:t>　特別支援保育担当保育士等の雇入れ費助成事業　　　　</a:t>
            </a:r>
          </a:p>
          <a:p>
            <a:pPr marL="911225" indent="-381000">
              <a:spcAft>
                <a:spcPts val="400"/>
              </a:spcAft>
              <a:buFont typeface="Wingdings" pitchFamily="2" charset="2"/>
              <a:buChar char="Ø"/>
              <a:defRPr/>
            </a:pPr>
            <a:r>
              <a:rPr lang="ja-JP" altLang="en-US" sz="1870" dirty="0">
                <a:latin typeface="Meiryo UI" panose="020B0604030504040204" pitchFamily="50" charset="-128"/>
                <a:ea typeface="Meiryo UI" panose="020B0604030504040204" pitchFamily="50" charset="-128"/>
              </a:rPr>
              <a:t>特別支援保育物品購入助成事業　</a:t>
            </a:r>
            <a:endParaRPr lang="en-US" altLang="ja-JP" sz="187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7561944" y="1172296"/>
            <a:ext cx="2965436" cy="493752"/>
          </a:xfrm>
          <a:prstGeom prst="roundRect">
            <a:avLst/>
          </a:prstGeom>
          <a:solidFill>
            <a:schemeClr val="accent3">
              <a:lumMod val="40000"/>
              <a:lumOff val="60000"/>
            </a:schemeClr>
          </a:solidFill>
          <a:ln>
            <a:solidFill>
              <a:schemeClr val="tx1"/>
            </a:solidFill>
          </a:ln>
          <a:effectLst>
            <a:innerShdw blurRad="63500" dist="50800" dir="2700000">
              <a:prstClr val="black">
                <a:alpha val="50000"/>
              </a:prstClr>
            </a:innerShdw>
          </a:effectLst>
          <a:scene3d>
            <a:camera prst="orthographicFront"/>
            <a:lightRig rig="threePt" dir="t"/>
          </a:scene3d>
          <a:sp3d>
            <a:bevelT w="114300" prst="artDeco"/>
          </a:sp3d>
        </p:spPr>
        <p:txBody>
          <a:bodyPr wrap="square" rtlCol="0">
            <a:spAutoFit/>
          </a:bodyPr>
          <a:lstStyle/>
          <a:p>
            <a:pPr algn="ctr"/>
            <a:r>
              <a:rPr lang="ja-JP" altLang="en-US" sz="1150" b="1" dirty="0">
                <a:solidFill>
                  <a:prstClr val="black"/>
                </a:solidFill>
                <a:latin typeface="Meiryo UI" pitchFamily="50" charset="-128"/>
                <a:ea typeface="Meiryo UI" pitchFamily="50" charset="-128"/>
                <a:cs typeface="Meiryo UI" pitchFamily="50" charset="-128"/>
              </a:rPr>
              <a:t>保育所等</a:t>
            </a:r>
            <a:r>
              <a:rPr lang="ja-JP" altLang="en-US" sz="1150" b="1" dirty="0">
                <a:latin typeface="Meiryo UI" pitchFamily="50" charset="-128"/>
                <a:ea typeface="Meiryo UI" pitchFamily="50" charset="-128"/>
                <a:cs typeface="Meiryo UI" pitchFamily="50" charset="-128"/>
              </a:rPr>
              <a:t>在籍</a:t>
            </a:r>
            <a:r>
              <a:rPr lang="ja-JP" altLang="en-US" sz="1150" b="1" dirty="0">
                <a:solidFill>
                  <a:prstClr val="black"/>
                </a:solidFill>
                <a:latin typeface="Meiryo UI" pitchFamily="50" charset="-128"/>
                <a:ea typeface="Meiryo UI" pitchFamily="50" charset="-128"/>
                <a:cs typeface="Meiryo UI" pitchFamily="50" charset="-128"/>
              </a:rPr>
              <a:t>児童数及び待機児童数</a:t>
            </a:r>
            <a:endParaRPr lang="en-US" altLang="ja-JP" sz="1150" b="1" dirty="0">
              <a:solidFill>
                <a:prstClr val="black"/>
              </a:solidFill>
              <a:latin typeface="Meiryo UI" pitchFamily="50" charset="-128"/>
              <a:ea typeface="Meiryo UI" pitchFamily="50" charset="-128"/>
              <a:cs typeface="Meiryo UI" pitchFamily="50" charset="-128"/>
            </a:endParaRPr>
          </a:p>
          <a:p>
            <a:pPr algn="ctr"/>
            <a:r>
              <a:rPr lang="ja-JP" altLang="en-US" sz="1150" b="1" dirty="0">
                <a:solidFill>
                  <a:prstClr val="black"/>
                </a:solidFill>
                <a:latin typeface="Meiryo UI" pitchFamily="50" charset="-128"/>
                <a:ea typeface="Meiryo UI" pitchFamily="50" charset="-128"/>
                <a:cs typeface="Meiryo UI" pitchFamily="50" charset="-128"/>
              </a:rPr>
              <a:t>（各年</a:t>
            </a:r>
            <a:r>
              <a:rPr lang="en-US" altLang="ja-JP" sz="1150" b="1" dirty="0">
                <a:solidFill>
                  <a:prstClr val="black"/>
                </a:solidFill>
                <a:latin typeface="Meiryo UI" pitchFamily="50" charset="-128"/>
                <a:ea typeface="Meiryo UI" pitchFamily="50" charset="-128"/>
                <a:cs typeface="Meiryo UI" pitchFamily="50" charset="-128"/>
              </a:rPr>
              <a:t>4</a:t>
            </a:r>
            <a:r>
              <a:rPr lang="ja-JP" altLang="en-US" sz="1150" b="1" dirty="0">
                <a:solidFill>
                  <a:prstClr val="black"/>
                </a:solidFill>
                <a:latin typeface="Meiryo UI" pitchFamily="50" charset="-128"/>
                <a:ea typeface="Meiryo UI" pitchFamily="50" charset="-128"/>
                <a:cs typeface="Meiryo UI" pitchFamily="50" charset="-128"/>
              </a:rPr>
              <a:t>月</a:t>
            </a:r>
            <a:r>
              <a:rPr lang="en-US" altLang="ja-JP" sz="1150" b="1" dirty="0">
                <a:solidFill>
                  <a:prstClr val="black"/>
                </a:solidFill>
                <a:latin typeface="Meiryo UI" pitchFamily="50" charset="-128"/>
                <a:ea typeface="Meiryo UI" pitchFamily="50" charset="-128"/>
                <a:cs typeface="Meiryo UI" pitchFamily="50" charset="-128"/>
              </a:rPr>
              <a:t>1</a:t>
            </a:r>
            <a:r>
              <a:rPr lang="ja-JP" altLang="en-US" sz="1150" b="1" dirty="0">
                <a:solidFill>
                  <a:prstClr val="black"/>
                </a:solidFill>
                <a:latin typeface="Meiryo UI" pitchFamily="50" charset="-128"/>
                <a:ea typeface="Meiryo UI" pitchFamily="50" charset="-128"/>
                <a:cs typeface="Meiryo UI" pitchFamily="50" charset="-128"/>
              </a:rPr>
              <a:t>日）</a:t>
            </a:r>
          </a:p>
        </p:txBody>
      </p:sp>
      <p:sp>
        <p:nvSpPr>
          <p:cNvPr id="15"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6" name="正方形/長方形 15"/>
          <p:cNvSpPr/>
          <p:nvPr/>
        </p:nvSpPr>
        <p:spPr>
          <a:xfrm>
            <a:off x="48685" y="1686385"/>
            <a:ext cx="12081973" cy="1556093"/>
          </a:xfrm>
          <a:prstGeom prst="rect">
            <a:avLst/>
          </a:prstGeom>
          <a:ln w="25400">
            <a:noFill/>
          </a:ln>
        </p:spPr>
        <p:txBody>
          <a:bodyPr/>
          <a:lstStyle/>
          <a:p>
            <a:pPr>
              <a:spcAft>
                <a:spcPts val="400"/>
              </a:spcAft>
              <a:tabLst>
                <a:tab pos="630238" algn="l"/>
                <a:tab pos="987425" algn="l"/>
              </a:tabLst>
              <a:defRPr/>
            </a:pPr>
            <a:r>
              <a:rPr lang="ja-JP" altLang="en-US" sz="2133" b="1" dirty="0">
                <a:latin typeface="ＭＳ Ｐゴシック" panose="020B0600070205080204" pitchFamily="50" charset="-128"/>
                <a:ea typeface="Meiryo UI" pitchFamily="50" charset="-128"/>
                <a:cs typeface="Meiryo UI" pitchFamily="50" charset="-128"/>
              </a:rPr>
              <a:t>　　</a:t>
            </a:r>
            <a:r>
              <a:rPr lang="ja-JP" altLang="en-US" sz="1870" dirty="0">
                <a:latin typeface="ＭＳ Ｐゴシック" panose="020B0600070205080204" pitchFamily="50" charset="-128"/>
                <a:ea typeface="Meiryo UI" pitchFamily="50" charset="-128"/>
                <a:cs typeface="Meiryo UI" pitchFamily="50" charset="-128"/>
              </a:rPr>
              <a:t>  </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国制度による取組</a:t>
            </a:r>
            <a:r>
              <a:rPr lang="en-US" altLang="ja-JP" sz="1870" dirty="0">
                <a:latin typeface="Meiryo UI" panose="020B0604030504040204" pitchFamily="50" charset="-128"/>
                <a:ea typeface="Meiryo UI" panose="020B0604030504040204" pitchFamily="50" charset="-128"/>
              </a:rPr>
              <a:t>》</a:t>
            </a:r>
          </a:p>
          <a:p>
            <a:pPr marL="630238" indent="82550">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保育士宿舎借り上げ支援事業</a:t>
            </a:r>
            <a:endParaRPr lang="en-US" altLang="ja-JP"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保育体制強化事業</a:t>
            </a:r>
            <a:endParaRPr lang="en-US" altLang="ja-JP"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保育補助者雇上げ強化事業　　　　　　　　など</a:t>
            </a: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p:txBody>
      </p:sp>
      <p:sp>
        <p:nvSpPr>
          <p:cNvPr id="17" name="正方形/長方形 16"/>
          <p:cNvSpPr/>
          <p:nvPr/>
        </p:nvSpPr>
        <p:spPr>
          <a:xfrm>
            <a:off x="48685" y="3084349"/>
            <a:ext cx="12081973" cy="2515547"/>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itchFamily="50" charset="-128"/>
                <a:cs typeface="Meiryo UI" pitchFamily="50" charset="-128"/>
              </a:rPr>
              <a:t>　　</a:t>
            </a:r>
            <a:r>
              <a:rPr lang="ja-JP" altLang="en-US" sz="1870" dirty="0">
                <a:latin typeface="ＭＳ Ｐゴシック" panose="020B0600070205080204" pitchFamily="50" charset="-128"/>
                <a:ea typeface="Meiryo UI" pitchFamily="50" charset="-128"/>
                <a:cs typeface="Meiryo UI" pitchFamily="50" charset="-128"/>
              </a:rPr>
              <a:t>  </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本市独自の取組</a:t>
            </a:r>
            <a:r>
              <a:rPr lang="en-US" altLang="ja-JP" sz="1870" dirty="0">
                <a:latin typeface="Meiryo UI" panose="020B0604030504040204" pitchFamily="50" charset="-128"/>
                <a:ea typeface="Meiryo UI" panose="020B0604030504040204" pitchFamily="50" charset="-128"/>
              </a:rPr>
              <a:t>》</a:t>
            </a: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保育士定着支援</a:t>
            </a:r>
            <a:r>
              <a:rPr lang="zh-TW" altLang="en-US" sz="1870" dirty="0">
                <a:latin typeface="Meiryo UI" panose="020B0604030504040204" pitchFamily="50" charset="-128"/>
                <a:ea typeface="Meiryo UI" panose="020B0604030504040204" pitchFamily="50" charset="-128"/>
              </a:rPr>
              <a:t>事業</a:t>
            </a:r>
            <a:endParaRPr lang="en-US" altLang="zh-TW"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保育士働き方改革推進事業</a:t>
            </a:r>
            <a:endParaRPr lang="zh-TW" altLang="en-US"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０歳児途中入所対策事業</a:t>
            </a:r>
            <a:endParaRPr lang="en-US" altLang="ja-JP" sz="1870" dirty="0">
              <a:latin typeface="Meiryo UI" panose="020B0604030504040204" pitchFamily="50" charset="-128"/>
              <a:ea typeface="Meiryo UI" panose="020B0604030504040204" pitchFamily="50" charset="-128"/>
            </a:endParaRPr>
          </a:p>
          <a:p>
            <a:pPr marL="630238">
              <a:spcAft>
                <a:spcPts val="400"/>
              </a:spcAft>
              <a:buFont typeface="Wingdings" panose="05000000000000000000" pitchFamily="2" charset="2"/>
              <a:buChar char="Ø"/>
              <a:tabLst>
                <a:tab pos="804863" algn="l"/>
              </a:tabLst>
              <a:defRPr/>
            </a:pPr>
            <a:r>
              <a:rPr lang="ja-JP" altLang="en-US" sz="1870" dirty="0">
                <a:latin typeface="Meiryo UI" panose="020B0604030504040204" pitchFamily="50" charset="-128"/>
                <a:ea typeface="Meiryo UI" panose="020B0604030504040204" pitchFamily="50" charset="-128"/>
              </a:rPr>
              <a:t>　</a:t>
            </a:r>
            <a:r>
              <a:rPr lang="zh-TW" altLang="en-US" sz="1870" dirty="0">
                <a:latin typeface="Meiryo UI" panose="020B0604030504040204" pitchFamily="50" charset="-128"/>
                <a:ea typeface="Meiryo UI" panose="020B0604030504040204" pitchFamily="50" charset="-128"/>
              </a:rPr>
              <a:t>１歳児保育対策事業</a:t>
            </a:r>
            <a:r>
              <a:rPr lang="ja-JP" altLang="en-US" sz="1870" dirty="0">
                <a:latin typeface="Meiryo UI" panose="020B0604030504040204" pitchFamily="50" charset="-128"/>
                <a:ea typeface="Meiryo UI" panose="020B0604030504040204" pitchFamily="50" charset="-128"/>
              </a:rPr>
              <a:t>　　　　　　　　　　　　など</a:t>
            </a: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a:p>
            <a:pPr marL="538163">
              <a:spcAft>
                <a:spcPts val="400"/>
              </a:spcAft>
              <a:tabLst>
                <a:tab pos="804863" algn="l"/>
              </a:tabLst>
              <a:defRPr/>
            </a:pPr>
            <a:endParaRPr lang="en-US" altLang="ja-JP" sz="1870" dirty="0">
              <a:latin typeface="Meiryo UI" panose="020B0604030504040204" pitchFamily="50" charset="-128"/>
              <a:ea typeface="Meiryo UI" panose="020B0604030504040204" pitchFamily="50" charset="-128"/>
            </a:endParaRPr>
          </a:p>
        </p:txBody>
      </p:sp>
      <p:sp>
        <p:nvSpPr>
          <p:cNvPr id="18" name="正方形/長方形 17"/>
          <p:cNvSpPr/>
          <p:nvPr/>
        </p:nvSpPr>
        <p:spPr>
          <a:xfrm>
            <a:off x="107911" y="4934384"/>
            <a:ext cx="12081973" cy="450121"/>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itchFamily="50" charset="-128"/>
              </a:rPr>
              <a:t>　</a:t>
            </a:r>
            <a:r>
              <a:rPr lang="ja-JP" altLang="en-US" sz="2133" b="1" dirty="0">
                <a:latin typeface="Meiryo UI" panose="020B0604030504040204" pitchFamily="50" charset="-128"/>
                <a:ea typeface="Meiryo UI" panose="020B0604030504040204" pitchFamily="50" charset="-128"/>
              </a:rPr>
              <a:t>〇　障がい児の受入れ強化</a:t>
            </a:r>
            <a:endParaRPr lang="en-US" altLang="ja-JP" sz="2133" b="1" dirty="0">
              <a:latin typeface="Meiryo UI" panose="020B0604030504040204" pitchFamily="50" charset="-128"/>
              <a:ea typeface="Meiryo UI" panose="020B0604030504040204" pitchFamily="50" charset="-128"/>
            </a:endParaRPr>
          </a:p>
          <a:p>
            <a:pPr>
              <a:spcAft>
                <a:spcPts val="400"/>
              </a:spcAft>
              <a:defRPr/>
            </a:pPr>
            <a:endParaRPr lang="en-US" altLang="ja-JP" sz="1867" dirty="0">
              <a:latin typeface="Meiryo UI" panose="020B0604030504040204" pitchFamily="50" charset="-128"/>
              <a:ea typeface="Meiryo UI" panose="020B0604030504040204" pitchFamily="50" charset="-128"/>
            </a:endParaRPr>
          </a:p>
        </p:txBody>
      </p:sp>
      <p:graphicFrame>
        <p:nvGraphicFramePr>
          <p:cNvPr id="5" name="グラフ 4">
            <a:extLst>
              <a:ext uri="{FF2B5EF4-FFF2-40B4-BE49-F238E27FC236}">
                <a16:creationId xmlns:a16="http://schemas.microsoft.com/office/drawing/2014/main" id="{98653FD0-4647-1C70-1E57-B90E29A4F8E5}"/>
              </a:ext>
            </a:extLst>
          </p:cNvPr>
          <p:cNvGraphicFramePr>
            <a:graphicFrameLocks/>
          </p:cNvGraphicFramePr>
          <p:nvPr/>
        </p:nvGraphicFramePr>
        <p:xfrm>
          <a:off x="6027957" y="1740510"/>
          <a:ext cx="6034658" cy="3466396"/>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A2AE8E64-EC58-DB86-E13E-6AE226BD335B}"/>
              </a:ext>
            </a:extLst>
          </p:cNvPr>
          <p:cNvSpPr txBox="1"/>
          <p:nvPr/>
        </p:nvSpPr>
        <p:spPr>
          <a:xfrm>
            <a:off x="6670742" y="5125856"/>
            <a:ext cx="5120143" cy="507831"/>
          </a:xfrm>
          <a:prstGeom prst="rect">
            <a:avLst/>
          </a:prstGeom>
          <a:noFill/>
        </p:spPr>
        <p:txBody>
          <a:bodyPr wrap="square" rtlCol="0">
            <a:spAutoFit/>
          </a:bodyPr>
          <a:lstStyle/>
          <a:p>
            <a:r>
              <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平成</a:t>
            </a:r>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29</a:t>
            </a: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年までは旧基準、</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平成</a:t>
            </a:r>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年は新基準</a:t>
            </a: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による集計</a:t>
            </a:r>
            <a:endParaRPr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新基準</a:t>
            </a:r>
            <a:r>
              <a:rPr lang="en-US" altLang="ja-JP" sz="9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入所保留児童の保護者が育児休業を継続するが、復職意思がある場合や、他にも利用可能な</a:t>
            </a:r>
            <a:endParaRPr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rPr>
              <a:t>　　　　　　保育所等を案内していない場合も、旧基準に加え待機児童数に含める。</a:t>
            </a:r>
            <a:endParaRPr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522CCE1-2E31-5778-6E57-C3462EBE104E}"/>
              </a:ext>
            </a:extLst>
          </p:cNvPr>
          <p:cNvSpPr/>
          <p:nvPr/>
        </p:nvSpPr>
        <p:spPr>
          <a:xfrm>
            <a:off x="11200947" y="1497329"/>
            <a:ext cx="1118534" cy="563645"/>
          </a:xfrm>
          <a:prstGeom prst="rect">
            <a:avLst/>
          </a:prstGeom>
          <a:noFill/>
          <a:ln>
            <a:noFill/>
          </a:ln>
        </p:spPr>
        <p:style>
          <a:lnRef idx="2">
            <a:schemeClr val="dk1"/>
          </a:lnRef>
          <a:fillRef idx="1">
            <a:schemeClr val="lt1"/>
          </a:fillRef>
          <a:effectRef idx="0">
            <a:schemeClr val="dk1"/>
          </a:effectRef>
          <a:fontRef idx="minor">
            <a:schemeClr val="dk1"/>
          </a:fontRef>
        </p:style>
        <p:txBody>
          <a:bodyPr t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待機児童数</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（単位：人）</a:t>
            </a:r>
          </a:p>
        </p:txBody>
      </p:sp>
      <p:sp>
        <p:nvSpPr>
          <p:cNvPr id="3" name="正方形/長方形 2">
            <a:extLst>
              <a:ext uri="{FF2B5EF4-FFF2-40B4-BE49-F238E27FC236}">
                <a16:creationId xmlns:a16="http://schemas.microsoft.com/office/drawing/2014/main" id="{E67316EF-3164-EBE5-B9C3-490CD83EFEB6}"/>
              </a:ext>
            </a:extLst>
          </p:cNvPr>
          <p:cNvSpPr/>
          <p:nvPr/>
        </p:nvSpPr>
        <p:spPr>
          <a:xfrm>
            <a:off x="5770001" y="1545296"/>
            <a:ext cx="1118534" cy="378572"/>
          </a:xfrm>
          <a:prstGeom prst="rect">
            <a:avLst/>
          </a:prstGeom>
          <a:noFill/>
          <a:ln>
            <a:noFill/>
          </a:ln>
        </p:spPr>
        <p:style>
          <a:lnRef idx="2">
            <a:schemeClr val="dk1"/>
          </a:lnRef>
          <a:fillRef idx="1">
            <a:schemeClr val="lt1"/>
          </a:fillRef>
          <a:effectRef idx="0">
            <a:schemeClr val="dk1"/>
          </a:effectRef>
          <a:fontRef idx="minor">
            <a:schemeClr val="dk1"/>
          </a:fontRef>
        </p:style>
        <p:txBody>
          <a:bodyPr t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在籍児童数</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利用保留児童数</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（単位：人）</a:t>
            </a:r>
          </a:p>
          <a:p>
            <a:pPr algn="ct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56727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4">
            <a:extLst>
              <a:ext uri="{FF2B5EF4-FFF2-40B4-BE49-F238E27FC236}">
                <a16:creationId xmlns:a16="http://schemas.microsoft.com/office/drawing/2014/main" id="{97616D8A-B69C-CB72-86EA-2C6B50D303C1}"/>
              </a:ext>
            </a:extLst>
          </p:cNvPr>
          <p:cNvSpPr>
            <a:spLocks noChangeArrowheads="1"/>
          </p:cNvSpPr>
          <p:nvPr/>
        </p:nvSpPr>
        <p:spPr bwMode="auto">
          <a:xfrm>
            <a:off x="-2116" y="-9524"/>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a:extLst>
              <a:ext uri="{FF2B5EF4-FFF2-40B4-BE49-F238E27FC236}">
                <a16:creationId xmlns:a16="http://schemas.microsoft.com/office/drawing/2014/main" id="{32C9AF01-E4CE-FBEA-1EAE-D004D2DC134D}"/>
              </a:ext>
            </a:extLst>
          </p:cNvPr>
          <p:cNvSpPr>
            <a:spLocks noChangeArrowheads="1"/>
          </p:cNvSpPr>
          <p:nvPr/>
        </p:nvSpPr>
        <p:spPr bwMode="auto">
          <a:xfrm>
            <a:off x="48683" y="948267"/>
            <a:ext cx="12094633" cy="569107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 name="Rectangle 28">
            <a:extLst>
              <a:ext uri="{FF2B5EF4-FFF2-40B4-BE49-F238E27FC236}">
                <a16:creationId xmlns:a16="http://schemas.microsoft.com/office/drawing/2014/main" id="{5DF0C909-89F5-7BF2-0F40-ADF4159C4F65}"/>
              </a:ext>
            </a:extLst>
          </p:cNvPr>
          <p:cNvSpPr>
            <a:spLocks noChangeArrowheads="1"/>
          </p:cNvSpPr>
          <p:nvPr/>
        </p:nvSpPr>
        <p:spPr bwMode="auto">
          <a:xfrm>
            <a:off x="133348" y="734067"/>
            <a:ext cx="2592919"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在宅等育児への支援</a:t>
            </a:r>
            <a:endParaRPr lang="ja-JP" altLang="en-US" sz="18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 3">
            <a:extLst>
              <a:ext uri="{FF2B5EF4-FFF2-40B4-BE49-F238E27FC236}">
                <a16:creationId xmlns:a16="http://schemas.microsoft.com/office/drawing/2014/main" id="{7C86309D-D49B-3A23-0AF8-A9F88275A34D}"/>
              </a:ext>
            </a:extLst>
          </p:cNvPr>
          <p:cNvSpPr txBox="1">
            <a:spLocks noGrp="1"/>
          </p:cNvSpPr>
          <p:nvPr/>
        </p:nvSpPr>
        <p:spPr bwMode="auto">
          <a:xfrm>
            <a:off x="11364383" y="69851"/>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7" name="Rectangle 5">
            <a:extLst>
              <a:ext uri="{FF2B5EF4-FFF2-40B4-BE49-F238E27FC236}">
                <a16:creationId xmlns:a16="http://schemas.microsoft.com/office/drawing/2014/main" id="{EA8B62F8-17B3-9E96-691C-576D3270C665}"/>
              </a:ext>
            </a:extLst>
          </p:cNvPr>
          <p:cNvSpPr>
            <a:spLocks noChangeArrowheads="1"/>
          </p:cNvSpPr>
          <p:nvPr/>
        </p:nvSpPr>
        <p:spPr bwMode="auto">
          <a:xfrm>
            <a:off x="81023" y="5348032"/>
            <a:ext cx="8915494" cy="122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こども誰でも通園制度（仮称）の試行的事業</a:t>
            </a: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０歳６か月から満３歳未満の未就園児を対象に、就労要件を問わず月</a:t>
            </a:r>
            <a:r>
              <a:rPr lang="en-US" altLang="ja-JP" sz="1870" dirty="0">
                <a:latin typeface="Meiryo UI" panose="020B0604030504040204" pitchFamily="50" charset="-128"/>
                <a:ea typeface="Meiryo UI" panose="020B0604030504040204" pitchFamily="50" charset="-128"/>
              </a:rPr>
              <a:t>10</a:t>
            </a:r>
            <a:r>
              <a:rPr lang="ja-JP" altLang="en-US" sz="1870" dirty="0">
                <a:latin typeface="Meiryo UI" panose="020B0604030504040204" pitchFamily="50" charset="-128"/>
                <a:ea typeface="Meiryo UI" panose="020B0604030504040204" pitchFamily="50" charset="-128"/>
              </a:rPr>
              <a:t>時間まで定期的に保育所・認定こども園・幼稚園等を利用できる事業を試行的に実施</a:t>
            </a:r>
          </a:p>
          <a:p>
            <a:pPr lvl="1" indent="-87313">
              <a:spcAft>
                <a:spcPts val="300"/>
              </a:spcAft>
              <a:buFont typeface="Wingdings" panose="05000000000000000000" pitchFamily="2" charset="2"/>
              <a:buChar char="Ø"/>
              <a:defRPr/>
            </a:pPr>
            <a:endParaRPr lang="en-US" altLang="ja-JP" sz="1870" dirty="0">
              <a:latin typeface="Meiryo UI" panose="020B0604030504040204" pitchFamily="50" charset="-128"/>
              <a:ea typeface="Meiryo UI" panose="020B0604030504040204" pitchFamily="50" charset="-128"/>
            </a:endParaRPr>
          </a:p>
        </p:txBody>
      </p:sp>
      <p:sp>
        <p:nvSpPr>
          <p:cNvPr id="8" name="Rectangle 5">
            <a:extLst>
              <a:ext uri="{FF2B5EF4-FFF2-40B4-BE49-F238E27FC236}">
                <a16:creationId xmlns:a16="http://schemas.microsoft.com/office/drawing/2014/main" id="{C0A41160-702A-91BA-C2E1-6A15B01482CF}"/>
              </a:ext>
            </a:extLst>
          </p:cNvPr>
          <p:cNvSpPr>
            <a:spLocks noChangeArrowheads="1"/>
          </p:cNvSpPr>
          <p:nvPr/>
        </p:nvSpPr>
        <p:spPr bwMode="auto">
          <a:xfrm>
            <a:off x="81025" y="2898508"/>
            <a:ext cx="8104330" cy="244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子育て応援ヘルパー派遣事業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育児にかかる負担が大きい０～２歳児を養育する全ての家庭が利用できる家事・育児支援の訪問サービスを令和７年度から事業開始するため、　　　運用体制を確保し、事業周知や利用申請受付等を実施</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・支援内容</a:t>
            </a: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家事支援（食事の準備、洗濯、掃除など）</a:t>
            </a: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育児支援（おむつ交換、沐浴介助など）</a:t>
            </a:r>
          </a:p>
          <a:p>
            <a:pPr marL="357187" lvl="1" indent="0">
              <a:spcAft>
                <a:spcPts val="300"/>
              </a:spcAft>
              <a:defRPr/>
            </a:pPr>
            <a:endParaRPr lang="ja-JP" altLang="en-US" sz="1870" dirty="0">
              <a:latin typeface="Meiryo UI" panose="020B0604030504040204" pitchFamily="50" charset="-128"/>
              <a:ea typeface="Meiryo UI" panose="020B0604030504040204" pitchFamily="50" charset="-128"/>
            </a:endParaRPr>
          </a:p>
        </p:txBody>
      </p:sp>
      <p:sp>
        <p:nvSpPr>
          <p:cNvPr id="10" name="Rectangle 5">
            <a:extLst>
              <a:ext uri="{FF2B5EF4-FFF2-40B4-BE49-F238E27FC236}">
                <a16:creationId xmlns:a16="http://schemas.microsoft.com/office/drawing/2014/main" id="{6F690430-8AC1-8ED0-8558-FBFB2D1D9EEF}"/>
              </a:ext>
            </a:extLst>
          </p:cNvPr>
          <p:cNvSpPr>
            <a:spLocks noChangeArrowheads="1"/>
          </p:cNvSpPr>
          <p:nvPr/>
        </p:nvSpPr>
        <p:spPr bwMode="auto">
          <a:xfrm>
            <a:off x="81024" y="1415434"/>
            <a:ext cx="11283359" cy="7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在宅等子育て家庭の負担を軽減し、安心して子育てできるよう、</a:t>
            </a:r>
          </a:p>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新たな支援策の実施に向けた準備・検討を行うとともに、支援メニューの受け皿を拡大</a:t>
            </a:r>
          </a:p>
        </p:txBody>
      </p:sp>
      <p:sp>
        <p:nvSpPr>
          <p:cNvPr id="11" name="角丸四角形 11">
            <a:extLst>
              <a:ext uri="{FF2B5EF4-FFF2-40B4-BE49-F238E27FC236}">
                <a16:creationId xmlns:a16="http://schemas.microsoft.com/office/drawing/2014/main" id="{270FF9F6-F62B-AA51-158A-0DB5609DD2F3}"/>
              </a:ext>
            </a:extLst>
          </p:cNvPr>
          <p:cNvSpPr/>
          <p:nvPr/>
        </p:nvSpPr>
        <p:spPr>
          <a:xfrm>
            <a:off x="217039" y="1364657"/>
            <a:ext cx="11598074" cy="844904"/>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p>
        </p:txBody>
      </p:sp>
      <p:sp>
        <p:nvSpPr>
          <p:cNvPr id="12" name="Rectangle 5">
            <a:extLst>
              <a:ext uri="{FF2B5EF4-FFF2-40B4-BE49-F238E27FC236}">
                <a16:creationId xmlns:a16="http://schemas.microsoft.com/office/drawing/2014/main" id="{1ABCB190-74FF-FCFC-FC2C-BD008C82610F}"/>
              </a:ext>
            </a:extLst>
          </p:cNvPr>
          <p:cNvSpPr>
            <a:spLocks noChangeArrowheads="1"/>
          </p:cNvSpPr>
          <p:nvPr/>
        </p:nvSpPr>
        <p:spPr bwMode="auto">
          <a:xfrm>
            <a:off x="49849" y="2414047"/>
            <a:ext cx="11283359" cy="4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≪新たな在宅等支援の実施に向けた準備≫</a:t>
            </a:r>
          </a:p>
        </p:txBody>
      </p:sp>
      <p:pic>
        <p:nvPicPr>
          <p:cNvPr id="17" name="図 16">
            <a:extLst>
              <a:ext uri="{FF2B5EF4-FFF2-40B4-BE49-F238E27FC236}">
                <a16:creationId xmlns:a16="http://schemas.microsoft.com/office/drawing/2014/main" id="{F78CADDE-227A-4871-AB52-5B06794A24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4099" y="4494673"/>
            <a:ext cx="1929554" cy="1895786"/>
          </a:xfrm>
          <a:prstGeom prst="rect">
            <a:avLst/>
          </a:prstGeom>
        </p:spPr>
      </p:pic>
      <p:pic>
        <p:nvPicPr>
          <p:cNvPr id="9" name="図 2" descr="おもちゃ, レゴ, 電車, 時計 が含まれている画像&#10;&#10;自動的に生成された説明">
            <a:extLst>
              <a:ext uri="{FF2B5EF4-FFF2-40B4-BE49-F238E27FC236}">
                <a16:creationId xmlns:a16="http://schemas.microsoft.com/office/drawing/2014/main" id="{8AE7E35E-3F2A-AA7C-3FA6-B9846C4D93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32738" y="2467185"/>
            <a:ext cx="2326248" cy="19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20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4">
            <a:extLst>
              <a:ext uri="{FF2B5EF4-FFF2-40B4-BE49-F238E27FC236}">
                <a16:creationId xmlns:a16="http://schemas.microsoft.com/office/drawing/2014/main" id="{97616D8A-B69C-CB72-86EA-2C6B50D303C1}"/>
              </a:ext>
            </a:extLst>
          </p:cNvPr>
          <p:cNvSpPr>
            <a:spLocks noChangeArrowheads="1"/>
          </p:cNvSpPr>
          <p:nvPr/>
        </p:nvSpPr>
        <p:spPr bwMode="auto">
          <a:xfrm>
            <a:off x="-2116" y="-9524"/>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a:extLst>
              <a:ext uri="{FF2B5EF4-FFF2-40B4-BE49-F238E27FC236}">
                <a16:creationId xmlns:a16="http://schemas.microsoft.com/office/drawing/2014/main" id="{32C9AF01-E4CE-FBEA-1EAE-D004D2DC134D}"/>
              </a:ext>
            </a:extLst>
          </p:cNvPr>
          <p:cNvSpPr>
            <a:spLocks noChangeArrowheads="1"/>
          </p:cNvSpPr>
          <p:nvPr/>
        </p:nvSpPr>
        <p:spPr bwMode="auto">
          <a:xfrm>
            <a:off x="48683" y="948266"/>
            <a:ext cx="12094633" cy="5839881"/>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3" name="Rectangle 28">
            <a:extLst>
              <a:ext uri="{FF2B5EF4-FFF2-40B4-BE49-F238E27FC236}">
                <a16:creationId xmlns:a16="http://schemas.microsoft.com/office/drawing/2014/main" id="{5DF0C909-89F5-7BF2-0F40-ADF4159C4F65}"/>
              </a:ext>
            </a:extLst>
          </p:cNvPr>
          <p:cNvSpPr>
            <a:spLocks noChangeArrowheads="1"/>
          </p:cNvSpPr>
          <p:nvPr/>
        </p:nvSpPr>
        <p:spPr bwMode="auto">
          <a:xfrm>
            <a:off x="133348" y="734067"/>
            <a:ext cx="2592919"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在宅等育児への支援</a:t>
            </a:r>
            <a:endParaRPr lang="ja-JP" altLang="en-US" sz="18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 3">
            <a:extLst>
              <a:ext uri="{FF2B5EF4-FFF2-40B4-BE49-F238E27FC236}">
                <a16:creationId xmlns:a16="http://schemas.microsoft.com/office/drawing/2014/main" id="{7C86309D-D49B-3A23-0AF8-A9F88275A34D}"/>
              </a:ext>
            </a:extLst>
          </p:cNvPr>
          <p:cNvSpPr txBox="1">
            <a:spLocks noGrp="1"/>
          </p:cNvSpPr>
          <p:nvPr/>
        </p:nvSpPr>
        <p:spPr bwMode="auto">
          <a:xfrm>
            <a:off x="11364383" y="69851"/>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7" name="Rectangle 5">
            <a:extLst>
              <a:ext uri="{FF2B5EF4-FFF2-40B4-BE49-F238E27FC236}">
                <a16:creationId xmlns:a16="http://schemas.microsoft.com/office/drawing/2014/main" id="{1F9E1B08-8806-8E5F-E6D1-3DE97FDF64D4}"/>
              </a:ext>
            </a:extLst>
          </p:cNvPr>
          <p:cNvSpPr>
            <a:spLocks noChangeArrowheads="1"/>
          </p:cNvSpPr>
          <p:nvPr/>
        </p:nvSpPr>
        <p:spPr bwMode="auto">
          <a:xfrm>
            <a:off x="81022" y="5874323"/>
            <a:ext cx="12062294" cy="82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子育てサポートアプリの構築に向けた検討</a:t>
            </a:r>
          </a:p>
          <a:p>
            <a:pPr lvl="1" indent="-8731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在宅等子育て支援メニューの利用者の負担を軽減するため、アプリ構築に向けた調査・検討を実施</a:t>
            </a:r>
          </a:p>
        </p:txBody>
      </p:sp>
      <p:sp>
        <p:nvSpPr>
          <p:cNvPr id="8" name="Rectangle 5">
            <a:extLst>
              <a:ext uri="{FF2B5EF4-FFF2-40B4-BE49-F238E27FC236}">
                <a16:creationId xmlns:a16="http://schemas.microsoft.com/office/drawing/2014/main" id="{52419827-F881-DACE-DC47-4C7FE1E42ADC}"/>
              </a:ext>
            </a:extLst>
          </p:cNvPr>
          <p:cNvSpPr>
            <a:spLocks noChangeArrowheads="1"/>
          </p:cNvSpPr>
          <p:nvPr/>
        </p:nvSpPr>
        <p:spPr bwMode="auto">
          <a:xfrm>
            <a:off x="81022" y="1634517"/>
            <a:ext cx="11283359" cy="392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新規事業者の参入促進や既存施設の安定的な運営の確保に取り組み、</a:t>
            </a:r>
            <a:endParaRPr lang="en-US" altLang="ja-JP" sz="2130" b="1" dirty="0">
              <a:latin typeface="Meiryo UI" panose="020B0604030504040204" pitchFamily="50" charset="-128"/>
              <a:ea typeface="Meiryo UI" panose="020B0604030504040204" pitchFamily="50" charset="-128"/>
            </a:endParaRPr>
          </a:p>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在宅等子育て支援メニューの受け皿を拡大</a:t>
            </a:r>
            <a:endParaRPr lang="en-US" altLang="ja-JP" sz="2130" b="1" dirty="0">
              <a:latin typeface="Meiryo UI" panose="020B0604030504040204" pitchFamily="50" charset="-128"/>
              <a:ea typeface="Meiryo UI" panose="020B0604030504040204" pitchFamily="50" charset="-128"/>
            </a:endParaRPr>
          </a:p>
          <a:p>
            <a:pPr eaLnBrk="1" hangingPunct="1">
              <a:spcAft>
                <a:spcPts val="300"/>
              </a:spcAft>
              <a:defRPr/>
            </a:pPr>
            <a:endParaRPr lang="ja-JP" altLang="en-US" sz="500" b="1"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一時預かり事業（一般型）</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・０歳児加算や専任保育士の配置加算、賃料補助を創設するほか、</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利用人数に応じた補助基準額の細分化等を実施</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子どものショートステイ事業</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a:t>
            </a:r>
            <a:r>
              <a:rPr lang="zh-TW" altLang="en-US" sz="1870" dirty="0">
                <a:latin typeface="Meiryo UI" panose="020B0604030504040204" pitchFamily="50" charset="-128"/>
                <a:ea typeface="Meiryo UI" panose="020B0604030504040204" pitchFamily="50" charset="-128"/>
              </a:rPr>
              <a:t>専任職員配置加算</a:t>
            </a:r>
            <a:r>
              <a:rPr lang="ja-JP" altLang="en-US" sz="1870" dirty="0">
                <a:latin typeface="Meiryo UI" panose="020B0604030504040204" pitchFamily="50" charset="-128"/>
                <a:ea typeface="Meiryo UI" panose="020B0604030504040204" pitchFamily="50" charset="-128"/>
              </a:rPr>
              <a:t>や専用居室整備補助を創設</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病児・病後児事業</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・賃料補助や当日キャンセル対応加算を創設</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産後ケア事業</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・支援を必要とする全ての方が利用できる提供体制を確保</a:t>
            </a:r>
            <a:endParaRPr lang="en-US" altLang="ja-JP" sz="1870" dirty="0">
              <a:latin typeface="Meiryo UI" panose="020B0604030504040204" pitchFamily="50" charset="-128"/>
              <a:ea typeface="Meiryo UI" panose="020B0604030504040204" pitchFamily="50" charset="-128"/>
            </a:endParaRPr>
          </a:p>
        </p:txBody>
      </p:sp>
      <p:sp>
        <p:nvSpPr>
          <p:cNvPr id="9" name="Rectangle 5">
            <a:extLst>
              <a:ext uri="{FF2B5EF4-FFF2-40B4-BE49-F238E27FC236}">
                <a16:creationId xmlns:a16="http://schemas.microsoft.com/office/drawing/2014/main" id="{01E15D14-FBF6-CF44-61E9-5A3CC10AC62A}"/>
              </a:ext>
            </a:extLst>
          </p:cNvPr>
          <p:cNvSpPr>
            <a:spLocks noChangeArrowheads="1"/>
          </p:cNvSpPr>
          <p:nvPr/>
        </p:nvSpPr>
        <p:spPr bwMode="auto">
          <a:xfrm>
            <a:off x="49849" y="1240581"/>
            <a:ext cx="11283359" cy="4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≪在宅等子育て支援メニューの受け皿の拡大≫</a:t>
            </a:r>
          </a:p>
        </p:txBody>
      </p:sp>
      <p:sp>
        <p:nvSpPr>
          <p:cNvPr id="10" name="Rectangle 5">
            <a:extLst>
              <a:ext uri="{FF2B5EF4-FFF2-40B4-BE49-F238E27FC236}">
                <a16:creationId xmlns:a16="http://schemas.microsoft.com/office/drawing/2014/main" id="{AB78CA23-6C34-EA0F-B1A0-AD074A04C80A}"/>
              </a:ext>
            </a:extLst>
          </p:cNvPr>
          <p:cNvSpPr>
            <a:spLocks noChangeArrowheads="1"/>
          </p:cNvSpPr>
          <p:nvPr/>
        </p:nvSpPr>
        <p:spPr bwMode="auto">
          <a:xfrm>
            <a:off x="81022" y="5493165"/>
            <a:ext cx="11283359" cy="4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≪利用者の負担軽減に向けた検討≫</a:t>
            </a:r>
          </a:p>
        </p:txBody>
      </p:sp>
      <p:pic>
        <p:nvPicPr>
          <p:cNvPr id="15" name="図 14">
            <a:extLst>
              <a:ext uri="{FF2B5EF4-FFF2-40B4-BE49-F238E27FC236}">
                <a16:creationId xmlns:a16="http://schemas.microsoft.com/office/drawing/2014/main" id="{B339B248-B426-881C-01E6-05058B4F78B1}"/>
              </a:ext>
            </a:extLst>
          </p:cNvPr>
          <p:cNvPicPr>
            <a:picLocks noChangeAspect="1"/>
          </p:cNvPicPr>
          <p:nvPr/>
        </p:nvPicPr>
        <p:blipFill>
          <a:blip r:embed="rId3"/>
          <a:stretch>
            <a:fillRect/>
          </a:stretch>
        </p:blipFill>
        <p:spPr>
          <a:xfrm>
            <a:off x="9483212" y="1938155"/>
            <a:ext cx="2072179" cy="2080409"/>
          </a:xfrm>
          <a:prstGeom prst="rect">
            <a:avLst/>
          </a:prstGeom>
        </p:spPr>
      </p:pic>
      <p:pic>
        <p:nvPicPr>
          <p:cNvPr id="14" name="図 13">
            <a:extLst>
              <a:ext uri="{FF2B5EF4-FFF2-40B4-BE49-F238E27FC236}">
                <a16:creationId xmlns:a16="http://schemas.microsoft.com/office/drawing/2014/main" id="{C48A196C-0AA9-80B9-2C5F-93EB20CC73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86932" y="4231884"/>
            <a:ext cx="1746276" cy="1710844"/>
          </a:xfrm>
          <a:prstGeom prst="rect">
            <a:avLst/>
          </a:prstGeom>
        </p:spPr>
      </p:pic>
      <p:pic>
        <p:nvPicPr>
          <p:cNvPr id="16" name="図 15">
            <a:extLst>
              <a:ext uri="{FF2B5EF4-FFF2-40B4-BE49-F238E27FC236}">
                <a16:creationId xmlns:a16="http://schemas.microsoft.com/office/drawing/2014/main" id="{F31B10B4-E09B-5916-3F39-0369F39501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05125" y="5349680"/>
            <a:ext cx="1256165" cy="1182692"/>
          </a:xfrm>
          <a:prstGeom prst="rect">
            <a:avLst/>
          </a:prstGeom>
        </p:spPr>
      </p:pic>
    </p:spTree>
    <p:extLst>
      <p:ext uri="{BB962C8B-B14F-4D97-AF65-F5344CB8AC3E}">
        <p14:creationId xmlns:p14="http://schemas.microsoft.com/office/powerpoint/2010/main" val="345718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9"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7</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0" name="Rectangle 5"/>
          <p:cNvSpPr>
            <a:spLocks noChangeArrowheads="1"/>
          </p:cNvSpPr>
          <p:nvPr/>
        </p:nvSpPr>
        <p:spPr bwMode="auto">
          <a:xfrm>
            <a:off x="81022" y="2391668"/>
            <a:ext cx="8676940" cy="14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妊産婦健康診査</a:t>
            </a:r>
          </a:p>
          <a:p>
            <a:pPr lvl="1" indent="-8731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妊婦健康診査を公費負担（</a:t>
            </a:r>
            <a:r>
              <a:rPr lang="en-US" altLang="ja-JP" sz="1870" dirty="0">
                <a:latin typeface="Meiryo UI" panose="020B0604030504040204" pitchFamily="50" charset="-128"/>
                <a:ea typeface="Meiryo UI" panose="020B0604030504040204" pitchFamily="50" charset="-128"/>
              </a:rPr>
              <a:t>14</a:t>
            </a:r>
            <a:r>
              <a:rPr lang="ja-JP" altLang="en-US" sz="1870" dirty="0">
                <a:latin typeface="Meiryo UI" panose="020B0604030504040204" pitchFamily="50" charset="-128"/>
                <a:ea typeface="Meiryo UI" panose="020B0604030504040204" pitchFamily="50" charset="-128"/>
              </a:rPr>
              <a:t>回）</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en-US" altLang="ja-JP"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a:t>
            </a:r>
            <a:r>
              <a:rPr lang="en-US" altLang="ja-JP" sz="1870" dirty="0">
                <a:latin typeface="Meiryo UI" panose="020B0604030504040204" pitchFamily="50" charset="-128"/>
                <a:ea typeface="Meiryo UI" panose="020B0604030504040204" pitchFamily="50" charset="-128"/>
              </a:rPr>
              <a:t>1</a:t>
            </a:r>
            <a:r>
              <a:rPr lang="ja-JP" altLang="en-US" sz="1870" dirty="0">
                <a:latin typeface="Meiryo UI" panose="020B0604030504040204" pitchFamily="50" charset="-128"/>
                <a:ea typeface="Meiryo UI" panose="020B0604030504040204" pitchFamily="50" charset="-128"/>
              </a:rPr>
              <a:t>人あたりの公費負担額</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単体妊娠：受診券</a:t>
            </a:r>
            <a:r>
              <a:rPr lang="en-US" altLang="ja-JP" sz="1870" dirty="0">
                <a:latin typeface="Meiryo UI" panose="020B0604030504040204" pitchFamily="50" charset="-128"/>
                <a:ea typeface="Meiryo UI" panose="020B0604030504040204" pitchFamily="50" charset="-128"/>
              </a:rPr>
              <a:t>14</a:t>
            </a:r>
            <a:r>
              <a:rPr lang="ja-JP" altLang="en-US" sz="1870" dirty="0">
                <a:latin typeface="Meiryo UI" panose="020B0604030504040204" pitchFamily="50" charset="-128"/>
                <a:ea typeface="Meiryo UI" panose="020B0604030504040204" pitchFamily="50" charset="-128"/>
              </a:rPr>
              <a:t>枚　</a:t>
            </a:r>
            <a:r>
              <a:rPr lang="en-US" altLang="ja-JP" sz="1870" dirty="0">
                <a:latin typeface="Meiryo UI" panose="020B0604030504040204" pitchFamily="50" charset="-128"/>
                <a:ea typeface="Meiryo UI" panose="020B0604030504040204" pitchFamily="50" charset="-128"/>
              </a:rPr>
              <a:t>120,810</a:t>
            </a:r>
            <a:r>
              <a:rPr lang="ja-JP" altLang="en-US" sz="1870" dirty="0">
                <a:latin typeface="Meiryo UI" panose="020B0604030504040204" pitchFamily="50" charset="-128"/>
                <a:ea typeface="Meiryo UI" panose="020B0604030504040204" pitchFamily="50" charset="-128"/>
              </a:rPr>
              <a:t>円</a:t>
            </a:r>
            <a:endParaRPr lang="en-US" altLang="ja-JP" sz="1870" dirty="0">
              <a:latin typeface="Meiryo UI" panose="020B0604030504040204" pitchFamily="50" charset="-128"/>
              <a:ea typeface="Meiryo UI" panose="020B0604030504040204" pitchFamily="50" charset="-128"/>
            </a:endParaRPr>
          </a:p>
          <a:p>
            <a:pPr marL="357187" lvl="1" indent="0">
              <a:spcAft>
                <a:spcPts val="300"/>
              </a:spcAft>
              <a:defRPr/>
            </a:pPr>
            <a:r>
              <a:rPr lang="ja-JP" altLang="en-US" sz="1870" dirty="0">
                <a:latin typeface="Meiryo UI" panose="020B0604030504040204" pitchFamily="50" charset="-128"/>
                <a:ea typeface="Meiryo UI" panose="020B0604030504040204" pitchFamily="50" charset="-128"/>
              </a:rPr>
              <a:t>　　　　多胎妊娠：受診券</a:t>
            </a:r>
            <a:r>
              <a:rPr lang="en-US" altLang="ja-JP" sz="1870" dirty="0">
                <a:latin typeface="Meiryo UI" panose="020B0604030504040204" pitchFamily="50" charset="-128"/>
                <a:ea typeface="Meiryo UI" panose="020B0604030504040204" pitchFamily="50" charset="-128"/>
              </a:rPr>
              <a:t>16</a:t>
            </a:r>
            <a:r>
              <a:rPr lang="ja-JP" altLang="en-US" sz="1870" dirty="0">
                <a:latin typeface="Meiryo UI" panose="020B0604030504040204" pitchFamily="50" charset="-128"/>
                <a:ea typeface="Meiryo UI" panose="020B0604030504040204" pitchFamily="50" charset="-128"/>
              </a:rPr>
              <a:t>枚　</a:t>
            </a:r>
            <a:r>
              <a:rPr lang="en-US" altLang="ja-JP" sz="1870" dirty="0">
                <a:latin typeface="Meiryo UI" panose="020B0604030504040204" pitchFamily="50" charset="-128"/>
                <a:ea typeface="Meiryo UI" panose="020B0604030504040204" pitchFamily="50" charset="-128"/>
              </a:rPr>
              <a:t>128,330</a:t>
            </a:r>
            <a:r>
              <a:rPr lang="ja-JP" altLang="en-US" sz="1870" dirty="0">
                <a:latin typeface="Meiryo UI" panose="020B0604030504040204" pitchFamily="50" charset="-128"/>
                <a:ea typeface="Meiryo UI" panose="020B0604030504040204" pitchFamily="50" charset="-128"/>
              </a:rPr>
              <a:t>円</a:t>
            </a:r>
            <a:endParaRPr lang="en-US" altLang="ja-JP" sz="1870"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8683" y="899652"/>
            <a:ext cx="12094633" cy="573968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19472" y="719216"/>
            <a:ext cx="6196922" cy="428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安心してこどもを生み、育てられるよう支援する仕組みの充実</a:t>
            </a:r>
          </a:p>
        </p:txBody>
      </p:sp>
      <p:sp>
        <p:nvSpPr>
          <p:cNvPr id="19" name="Rectangle 5"/>
          <p:cNvSpPr>
            <a:spLocks noChangeArrowheads="1"/>
          </p:cNvSpPr>
          <p:nvPr/>
        </p:nvSpPr>
        <p:spPr bwMode="auto">
          <a:xfrm>
            <a:off x="64852" y="4021975"/>
            <a:ext cx="11538730" cy="14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産後ケア事業</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産後の心身の不調や育児不安を解消するため、ショートステイ・デイケア・アウトリーチによる支援を実施</a:t>
            </a: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産後ケアを利用しやすい環境を整えるため、国の制度に合わせて利用者負担額を軽減</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実施施設に対し、安全管理対策に係る備品の購入費の一部を新たに補助</a:t>
            </a:r>
          </a:p>
        </p:txBody>
      </p:sp>
      <p:sp>
        <p:nvSpPr>
          <p:cNvPr id="14" name="正方形/長方形 13"/>
          <p:cNvSpPr/>
          <p:nvPr/>
        </p:nvSpPr>
        <p:spPr>
          <a:xfrm>
            <a:off x="64852" y="5465876"/>
            <a:ext cx="12094633" cy="1158923"/>
          </a:xfrm>
          <a:prstGeom prst="rect">
            <a:avLst/>
          </a:prstGeom>
          <a:ln w="25400">
            <a:noFill/>
          </a:ln>
        </p:spPr>
        <p:txBody>
          <a:body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こども医療費助成</a:t>
            </a:r>
            <a:endParaRPr lang="en-US" altLang="ja-JP" sz="2133" b="1" dirty="0">
              <a:latin typeface="Meiryo UI" panose="020B0604030504040204" pitchFamily="50" charset="-128"/>
              <a:ea typeface="Meiryo UI" panose="020B0604030504040204" pitchFamily="50" charset="-128"/>
            </a:endParaRPr>
          </a:p>
          <a:p>
            <a:pPr marL="574675" indent="-217488">
              <a:spcAft>
                <a:spcPts val="400"/>
              </a:spcAft>
              <a:buFont typeface="Wingdings" panose="05000000000000000000" pitchFamily="2" charset="2"/>
              <a:buChar char="Ø"/>
              <a:tabLst>
                <a:tab pos="963060" algn="l"/>
              </a:tabLst>
              <a:defRPr/>
            </a:pPr>
            <a:r>
              <a:rPr lang="ja-JP" altLang="en-US" sz="1867" dirty="0">
                <a:latin typeface="Meiryo UI" panose="020B0604030504040204" pitchFamily="50" charset="-128"/>
                <a:ea typeface="Meiryo UI" panose="020B0604030504040204" pitchFamily="50" charset="-128"/>
              </a:rPr>
              <a:t>　</a:t>
            </a:r>
            <a:r>
              <a:rPr lang="en-US" altLang="ja-JP" sz="1867" dirty="0">
                <a:latin typeface="Meiryo UI" panose="020B0604030504040204" pitchFamily="50" charset="-128"/>
                <a:ea typeface="Meiryo UI" panose="020B0604030504040204" pitchFamily="50" charset="-128"/>
              </a:rPr>
              <a:t>18</a:t>
            </a:r>
            <a:r>
              <a:rPr lang="ja-JP" altLang="en-US" sz="1867" dirty="0">
                <a:latin typeface="Meiryo UI" panose="020B0604030504040204" pitchFamily="50" charset="-128"/>
                <a:ea typeface="Meiryo UI" panose="020B0604030504040204" pitchFamily="50" charset="-128"/>
              </a:rPr>
              <a:t>歳（到達後の最初の３月末）までのこどもが医療機関等で受診した際の自己負担の一部を助成</a:t>
            </a:r>
            <a:endParaRPr lang="en-US" altLang="ja-JP" sz="1867" dirty="0">
              <a:latin typeface="Meiryo UI" panose="020B0604030504040204" pitchFamily="50" charset="-128"/>
              <a:ea typeface="Meiryo UI" panose="020B0604030504040204" pitchFamily="50" charset="-128"/>
            </a:endParaRPr>
          </a:p>
          <a:p>
            <a:pPr marL="357187">
              <a:spcAft>
                <a:spcPts val="400"/>
              </a:spcAft>
              <a:tabLst>
                <a:tab pos="963060" algn="l"/>
              </a:tabLst>
              <a:defRPr/>
            </a:pPr>
            <a:r>
              <a:rPr lang="ja-JP" altLang="en-US" sz="1867" dirty="0">
                <a:solidFill>
                  <a:srgbClr val="FF0000"/>
                </a:solidFill>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・令和６年４月から所得制限を撤廃し、全てのこどもに対して医療費を助成</a:t>
            </a:r>
          </a:p>
        </p:txBody>
      </p:sp>
      <p:sp>
        <p:nvSpPr>
          <p:cNvPr id="16" name="Rectangle 5"/>
          <p:cNvSpPr>
            <a:spLocks noChangeArrowheads="1"/>
          </p:cNvSpPr>
          <p:nvPr/>
        </p:nvSpPr>
        <p:spPr bwMode="auto">
          <a:xfrm>
            <a:off x="81024" y="1286234"/>
            <a:ext cx="12094632" cy="101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00"/>
              </a:spcAft>
              <a:defRPr/>
            </a:pPr>
            <a:r>
              <a:rPr lang="ja-JP" altLang="en-US" sz="2130" b="1" dirty="0">
                <a:latin typeface="Meiryo UI" panose="020B0604030504040204" pitchFamily="50" charset="-128"/>
                <a:ea typeface="Meiryo UI" panose="020B0604030504040204" pitchFamily="50" charset="-128"/>
              </a:rPr>
              <a:t>　〇　</a:t>
            </a:r>
            <a:r>
              <a:rPr lang="zh-TW" altLang="en-US" sz="2130" b="1" dirty="0">
                <a:latin typeface="Meiryo UI" panose="020B0604030504040204" pitchFamily="50" charset="-128"/>
                <a:ea typeface="Meiryo UI" panose="020B0604030504040204" pitchFamily="50" charset="-128"/>
              </a:rPr>
              <a:t>不妊治療費等助成事業</a:t>
            </a:r>
            <a:endParaRPr lang="en-US" altLang="ja-JP" sz="1870" dirty="0">
              <a:latin typeface="Meiryo UI" panose="020B0604030504040204" pitchFamily="50" charset="-128"/>
              <a:ea typeface="Meiryo UI" panose="020B0604030504040204" pitchFamily="50" charset="-128"/>
            </a:endParaRP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早期に検査を受け、適切な時期の治療につなげられるよう、不妊検査費用の一部を助成</a:t>
            </a:r>
          </a:p>
          <a:p>
            <a:pPr marL="425450" lvl="1" indent="-68263">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　保険適用されるまでの間、国に先駆け、先進医療に関する治療費の一部を助成</a:t>
            </a:r>
            <a:endParaRPr lang="en-US" altLang="ja-JP" sz="1870" dirty="0">
              <a:latin typeface="Meiryo UI" panose="020B0604030504040204" pitchFamily="50" charset="-128"/>
              <a:ea typeface="Meiryo UI" panose="020B0604030504040204" pitchFamily="50" charset="-128"/>
            </a:endParaRPr>
          </a:p>
          <a:p>
            <a:pPr marL="84137" lvl="1" indent="0">
              <a:spcAft>
                <a:spcPts val="300"/>
              </a:spcAft>
              <a:defRPr/>
            </a:pPr>
            <a:endParaRPr lang="en-US" altLang="ja-JP" sz="187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98105" y="1508989"/>
            <a:ext cx="2502312" cy="2693165"/>
          </a:xfrm>
          <a:prstGeom prst="rect">
            <a:avLst/>
          </a:prstGeom>
        </p:spPr>
      </p:pic>
    </p:spTree>
    <p:extLst>
      <p:ext uri="{BB962C8B-B14F-4D97-AF65-F5344CB8AC3E}">
        <p14:creationId xmlns:p14="http://schemas.microsoft.com/office/powerpoint/2010/main" val="29946153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9"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8</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1" name="正方形/長方形 4"/>
          <p:cNvSpPr>
            <a:spLocks noChangeArrowheads="1"/>
          </p:cNvSpPr>
          <p:nvPr/>
        </p:nvSpPr>
        <p:spPr bwMode="auto">
          <a:xfrm>
            <a:off x="48683" y="979108"/>
            <a:ext cx="12094633" cy="2788851"/>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95674" y="766917"/>
            <a:ext cx="6036313" cy="45100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安心してこどもを生み、育てられるよう支援する仕組みの充実</a:t>
            </a:r>
          </a:p>
        </p:txBody>
      </p:sp>
      <p:sp>
        <p:nvSpPr>
          <p:cNvPr id="10" name="Rectangle 5"/>
          <p:cNvSpPr>
            <a:spLocks noChangeArrowheads="1"/>
          </p:cNvSpPr>
          <p:nvPr/>
        </p:nvSpPr>
        <p:spPr bwMode="auto">
          <a:xfrm>
            <a:off x="0" y="1387789"/>
            <a:ext cx="10859724" cy="104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保育所等における事故防止の取組強化</a:t>
            </a:r>
            <a:endParaRPr lang="ja-JP" altLang="en-US" sz="1870" b="1" dirty="0">
              <a:latin typeface="Meiryo UI" panose="020B0604030504040204" pitchFamily="50" charset="-128"/>
              <a:ea typeface="Meiryo UI" panose="020B0604030504040204" pitchFamily="50" charset="-128"/>
            </a:endParaRPr>
          </a:p>
          <a:p>
            <a:pPr lvl="1" indent="-87313">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　安全・安心な保育環境の整備を図るため、看護師等の配置に関する人件費を助成　　　</a:t>
            </a:r>
            <a:endParaRPr lang="en-US" altLang="ja-JP" sz="1870" dirty="0">
              <a:latin typeface="Meiryo UI" panose="020B0604030504040204" pitchFamily="50" charset="-128"/>
              <a:ea typeface="Meiryo UI" panose="020B0604030504040204" pitchFamily="50" charset="-128"/>
            </a:endParaRPr>
          </a:p>
          <a:p>
            <a:pPr marL="700087" lvl="1" indent="-342900">
              <a:spcAft>
                <a:spcPts val="300"/>
              </a:spcAft>
              <a:buFont typeface="Wingdings" panose="05000000000000000000" pitchFamily="2" charset="2"/>
              <a:buChar char="Ø"/>
              <a:tabLst>
                <a:tab pos="712788" algn="l"/>
                <a:tab pos="895350" algn="l"/>
              </a:tabLst>
              <a:defRPr/>
            </a:pPr>
            <a:r>
              <a:rPr lang="ja-JP" altLang="en-US" sz="1870" dirty="0">
                <a:latin typeface="Meiryo UI" panose="020B0604030504040204" pitchFamily="50" charset="-128"/>
                <a:ea typeface="Meiryo UI" panose="020B0604030504040204" pitchFamily="50" charset="-128"/>
              </a:rPr>
              <a:t>認可外保育施設を含む全保育施設に、事前通告なしの巡回支援指導を実施</a:t>
            </a:r>
            <a:endParaRPr lang="en-US" altLang="ja-JP" sz="1870" dirty="0">
              <a:solidFill>
                <a:srgbClr val="FF0000"/>
              </a:solidFill>
              <a:latin typeface="Meiryo UI" panose="020B0604030504040204" pitchFamily="50" charset="-128"/>
              <a:ea typeface="Meiryo UI" panose="020B0604030504040204" pitchFamily="50" charset="-128"/>
            </a:endParaRPr>
          </a:p>
        </p:txBody>
      </p:sp>
      <p:sp>
        <p:nvSpPr>
          <p:cNvPr id="12" name="Rectangle 5"/>
          <p:cNvSpPr>
            <a:spLocks noChangeArrowheads="1"/>
          </p:cNvSpPr>
          <p:nvPr/>
        </p:nvSpPr>
        <p:spPr bwMode="auto">
          <a:xfrm>
            <a:off x="1" y="2549923"/>
            <a:ext cx="9412014" cy="104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8" rIns="77914" bIns="38958"/>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300"/>
              </a:spcAft>
              <a:defRPr/>
            </a:pPr>
            <a:r>
              <a:rPr lang="ja-JP" altLang="en-US" sz="2130" b="1" dirty="0">
                <a:latin typeface="Meiryo UI" panose="020B0604030504040204" pitchFamily="50" charset="-128"/>
                <a:ea typeface="Meiryo UI" panose="020B0604030504040204" pitchFamily="50" charset="-128"/>
              </a:rPr>
              <a:t>　〇　休日保育支援事業</a:t>
            </a:r>
            <a:endParaRPr lang="ja-JP" altLang="en-US" sz="2130" b="1" dirty="0">
              <a:solidFill>
                <a:srgbClr val="FF0000"/>
              </a:solidFill>
              <a:latin typeface="Meiryo UI" panose="020B0604030504040204" pitchFamily="50" charset="-128"/>
              <a:ea typeface="Meiryo UI" panose="020B0604030504040204" pitchFamily="50" charset="-128"/>
            </a:endParaRPr>
          </a:p>
          <a:p>
            <a:pPr marL="700088" lvl="1" indent="-342900">
              <a:spcAft>
                <a:spcPts val="3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市内全域での市民の利用ニーズに対応するため、休日保育の実施に係る保育士の確保に必要な経費を助成</a:t>
            </a:r>
            <a:br>
              <a:rPr lang="en-US" altLang="ja-JP" sz="1870" dirty="0">
                <a:latin typeface="Meiryo UI" panose="020B0604030504040204" pitchFamily="50" charset="-128"/>
                <a:ea typeface="Meiryo UI" panose="020B0604030504040204" pitchFamily="50" charset="-128"/>
              </a:rPr>
            </a:br>
            <a:endParaRPr lang="en-US" altLang="ja-JP" sz="187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88E503D6-F8A1-CDAC-1173-C2278962C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9006" y="1116638"/>
            <a:ext cx="2277381" cy="2335775"/>
          </a:xfrm>
          <a:prstGeom prst="rect">
            <a:avLst/>
          </a:prstGeom>
        </p:spPr>
      </p:pic>
    </p:spTree>
    <p:extLst>
      <p:ext uri="{BB962C8B-B14F-4D97-AF65-F5344CB8AC3E}">
        <p14:creationId xmlns:p14="http://schemas.microsoft.com/office/powerpoint/2010/main" val="8862338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48684" y="918439"/>
            <a:ext cx="12094633" cy="304295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9</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7" name="正方形/長方形 16"/>
          <p:cNvSpPr>
            <a:spLocks noChangeArrowheads="1"/>
          </p:cNvSpPr>
          <p:nvPr/>
        </p:nvSpPr>
        <p:spPr bwMode="auto">
          <a:xfrm>
            <a:off x="30214" y="4411407"/>
            <a:ext cx="12094633" cy="159475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Rectangle 28"/>
          <p:cNvSpPr>
            <a:spLocks noChangeArrowheads="1"/>
          </p:cNvSpPr>
          <p:nvPr/>
        </p:nvSpPr>
        <p:spPr bwMode="auto">
          <a:xfrm>
            <a:off x="148912" y="734552"/>
            <a:ext cx="3524391"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誰一人取り残さない学力の向上</a:t>
            </a:r>
          </a:p>
        </p:txBody>
      </p:sp>
      <p:sp>
        <p:nvSpPr>
          <p:cNvPr id="15" name="正方形/長方形 14"/>
          <p:cNvSpPr>
            <a:spLocks noChangeArrowheads="1"/>
          </p:cNvSpPr>
          <p:nvPr/>
        </p:nvSpPr>
        <p:spPr bwMode="auto">
          <a:xfrm>
            <a:off x="67152" y="1176467"/>
            <a:ext cx="10194448" cy="123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2130" b="1" dirty="0">
                <a:latin typeface="Meiryo UI" panose="020B0604030504040204" pitchFamily="50" charset="-128"/>
                <a:ea typeface="Meiryo UI" panose="020B0604030504040204" pitchFamily="50" charset="-128"/>
              </a:rPr>
              <a:t>学力向上支援チーム事業</a:t>
            </a:r>
            <a:endParaRPr kumimoji="1" lang="en-US" altLang="ja-JP" sz="187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学力に課題の見られる全ての児童生徒に支援が行き届くよう、データ等の根拠に基づき支援を実施</a:t>
            </a:r>
            <a:endParaRPr lang="en-US" altLang="ja-JP" sz="1870" dirty="0">
              <a:latin typeface="Meiryo UI" panose="020B0604030504040204" pitchFamily="50" charset="-128"/>
              <a:ea typeface="Meiryo UI" panose="020B0604030504040204" pitchFamily="50" charset="-128"/>
            </a:endParaRPr>
          </a:p>
          <a:p>
            <a:pPr marL="357187" lvl="0">
              <a:spcAft>
                <a:spcPts val="400"/>
              </a:spcAft>
              <a:tabLst>
                <a:tab pos="539750" algn="l"/>
                <a:tab pos="719138" algn="l"/>
              </a:tabLst>
              <a:defRPr/>
            </a:pPr>
            <a:r>
              <a:rPr lang="ja-JP" altLang="en-US" sz="1870" dirty="0">
                <a:latin typeface="Meiryo UI" panose="020B0604030504040204" pitchFamily="50" charset="-128"/>
                <a:ea typeface="Meiryo UI" panose="020B0604030504040204" pitchFamily="50" charset="-128"/>
              </a:rPr>
              <a:t>　　・スクールアドバイザーによる訪問指導、学びサポーター等による個別支援</a:t>
            </a:r>
            <a:endParaRPr kumimoji="1" lang="ja-JP" altLang="en-US" sz="187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21" name="正方形/長方形 20"/>
          <p:cNvSpPr/>
          <p:nvPr/>
        </p:nvSpPr>
        <p:spPr>
          <a:xfrm>
            <a:off x="67152" y="2383948"/>
            <a:ext cx="8043915" cy="1441892"/>
          </a:xfrm>
          <a:prstGeom prst="rect">
            <a:avLst/>
          </a:prstGeom>
          <a:ln w="25400">
            <a:noFill/>
          </a:ln>
        </p:spPr>
        <p:txBody>
          <a:bodyPr/>
          <a:lstStyle/>
          <a:p>
            <a:pPr defTabSz="989013">
              <a:spcAft>
                <a:spcPts val="400"/>
              </a:spcAft>
              <a:tabLst>
                <a:tab pos="530225" algn="l"/>
                <a:tab pos="987425" algn="l"/>
              </a:tabLst>
              <a:defRPr/>
            </a:pPr>
            <a:r>
              <a:rPr lang="ja-JP" altLang="en-US" sz="2133" b="1" dirty="0">
                <a:solidFill>
                  <a:srgbClr val="000000"/>
                </a:solidFill>
                <a:latin typeface="ＭＳ Ｐゴシック" panose="020B0600070205080204" pitchFamily="50" charset="-128"/>
                <a:ea typeface="Meiryo UI" pitchFamily="50" charset="-128"/>
              </a:rPr>
              <a:t>　</a:t>
            </a:r>
            <a:r>
              <a:rPr lang="ja-JP" altLang="en-US" sz="2133" b="1" dirty="0">
                <a:solidFill>
                  <a:srgbClr val="000000"/>
                </a:solidFill>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rPr>
              <a:t>学習動画コンテンツ配信モデル事業</a:t>
            </a:r>
            <a:endParaRPr lang="en-US" altLang="ja-JP" sz="2133" b="1" dirty="0">
              <a:latin typeface="Meiryo UI" panose="020B0604030504040204" pitchFamily="50" charset="-128"/>
              <a:ea typeface="Meiryo UI" panose="020B0604030504040204" pitchFamily="50" charset="-128"/>
            </a:endParaRPr>
          </a:p>
          <a:p>
            <a:pPr marL="698500" lvl="1" indent="-342900" defTabSz="900113">
              <a:spcAft>
                <a:spcPts val="400"/>
              </a:spcAft>
              <a:buFont typeface="Wingdings" panose="05000000000000000000" pitchFamily="2" charset="2"/>
              <a:buChar char="Ø"/>
              <a:tabLst>
                <a:tab pos="714375" algn="l"/>
                <a:tab pos="898525" algn="l"/>
              </a:tabLst>
              <a:defRPr/>
            </a:pPr>
            <a:r>
              <a:rPr lang="ja-JP" altLang="en-US" sz="1867" dirty="0">
                <a:latin typeface="Meiryo UI" pitchFamily="50" charset="-128"/>
                <a:ea typeface="Meiryo UI" pitchFamily="50" charset="-128"/>
              </a:rPr>
              <a:t>学習理解の更なる定着のため、学校や家庭で豊富な学習動画を視聴できる環境をモデル校（</a:t>
            </a:r>
            <a:r>
              <a:rPr lang="en-US" altLang="ja-JP" sz="1867" dirty="0">
                <a:latin typeface="Meiryo UI" pitchFamily="50" charset="-128"/>
                <a:ea typeface="Meiryo UI" pitchFamily="50" charset="-128"/>
              </a:rPr>
              <a:t>49</a:t>
            </a:r>
            <a:r>
              <a:rPr lang="ja-JP" altLang="en-US" sz="1867" dirty="0">
                <a:latin typeface="Meiryo UI" pitchFamily="50" charset="-128"/>
                <a:ea typeface="Meiryo UI" pitchFamily="50" charset="-128"/>
              </a:rPr>
              <a:t>校）に整備し、在籍する児童生徒等を対象に配信</a:t>
            </a:r>
          </a:p>
          <a:p>
            <a:pPr>
              <a:spcAft>
                <a:spcPts val="400"/>
              </a:spcAft>
              <a:defRPr/>
            </a:pPr>
            <a:endParaRPr lang="en-US" altLang="ja-JP" sz="1867" b="1" dirty="0">
              <a:latin typeface="Meiryo UI" pitchFamily="50" charset="-128"/>
              <a:ea typeface="Meiryo UI" pitchFamily="50" charset="-128"/>
              <a:cs typeface="Meiryo UI" pitchFamily="50" charset="-128"/>
            </a:endParaRPr>
          </a:p>
          <a:p>
            <a:pPr marL="479988" lvl="1">
              <a:spcAft>
                <a:spcPts val="400"/>
              </a:spcAft>
              <a:defRPr/>
            </a:pPr>
            <a:endParaRPr lang="en-US" altLang="ja-JP" sz="1867" dirty="0">
              <a:solidFill>
                <a:srgbClr val="000000"/>
              </a:solidFill>
              <a:latin typeface="Meiryo UI" panose="020B0604030504040204" pitchFamily="50" charset="-128"/>
              <a:ea typeface="Meiryo UI" panose="020B0604030504040204" pitchFamily="50" charset="-128"/>
            </a:endParaRPr>
          </a:p>
          <a:p>
            <a:pPr marL="479988" lvl="1">
              <a:spcAft>
                <a:spcPts val="400"/>
              </a:spcAft>
              <a:defRPr/>
            </a:pPr>
            <a:endParaRPr lang="ja-JP" altLang="en-US" sz="1867" dirty="0">
              <a:solidFill>
                <a:srgbClr val="000000"/>
              </a:solidFill>
              <a:latin typeface="Meiryo UI" pitchFamily="50" charset="-128"/>
              <a:ea typeface="Meiryo UI" pitchFamily="50" charset="-128"/>
              <a:cs typeface="Meiryo UI" pitchFamily="50" charset="-128"/>
            </a:endParaRPr>
          </a:p>
        </p:txBody>
      </p:sp>
      <p:sp>
        <p:nvSpPr>
          <p:cNvPr id="2" name="Rectangle 28">
            <a:extLst>
              <a:ext uri="{FF2B5EF4-FFF2-40B4-BE49-F238E27FC236}">
                <a16:creationId xmlns:a16="http://schemas.microsoft.com/office/drawing/2014/main" id="{94E8C073-BE13-1E20-4351-8ED411BC6DB0}"/>
              </a:ext>
            </a:extLst>
          </p:cNvPr>
          <p:cNvSpPr>
            <a:spLocks noChangeArrowheads="1"/>
          </p:cNvSpPr>
          <p:nvPr/>
        </p:nvSpPr>
        <p:spPr bwMode="auto">
          <a:xfrm>
            <a:off x="93217" y="4219360"/>
            <a:ext cx="5142176"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DX</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（デジタルトランスフォーメーション）の推進</a:t>
            </a:r>
          </a:p>
        </p:txBody>
      </p:sp>
      <p:sp>
        <p:nvSpPr>
          <p:cNvPr id="3" name="正方形/長方形 2">
            <a:extLst>
              <a:ext uri="{FF2B5EF4-FFF2-40B4-BE49-F238E27FC236}">
                <a16:creationId xmlns:a16="http://schemas.microsoft.com/office/drawing/2014/main" id="{5AAD65E5-2BCE-FFEC-1D56-E45790B40506}"/>
              </a:ext>
            </a:extLst>
          </p:cNvPr>
          <p:cNvSpPr/>
          <p:nvPr/>
        </p:nvSpPr>
        <p:spPr>
          <a:xfrm>
            <a:off x="67152" y="4801100"/>
            <a:ext cx="8619065" cy="1229064"/>
          </a:xfrm>
          <a:prstGeom prst="rect">
            <a:avLst/>
          </a:prstGeom>
          <a:ln w="25400">
            <a:noFill/>
          </a:ln>
        </p:spPr>
        <p:txBody>
          <a:bodyPr/>
          <a:lstStyle/>
          <a:p>
            <a:pPr>
              <a:spcAft>
                <a:spcPts val="400"/>
              </a:spcAft>
              <a:tabLst>
                <a:tab pos="360363" algn="l"/>
                <a:tab pos="900113" algn="l"/>
              </a:tabLst>
              <a:defRPr/>
            </a:pPr>
            <a:r>
              <a:rPr lang="ja-JP" altLang="en-US" sz="2133" b="1" dirty="0">
                <a:solidFill>
                  <a:srgbClr val="000000"/>
                </a:solidFill>
                <a:latin typeface="ＭＳ Ｐゴシック" panose="020B0600070205080204" pitchFamily="50" charset="-128"/>
                <a:ea typeface="Meiryo UI" pitchFamily="50" charset="-128"/>
                <a:cs typeface="Meiryo UI" pitchFamily="50" charset="-128"/>
              </a:rPr>
              <a:t>　</a:t>
            </a:r>
            <a:r>
              <a:rPr lang="ja-JP" altLang="en-US" sz="2133" b="1" dirty="0">
                <a:solidFill>
                  <a:srgbClr val="000000"/>
                </a:solidFill>
                <a:latin typeface="Meiryo UI" pitchFamily="50" charset="-128"/>
                <a:ea typeface="Meiryo UI" pitchFamily="50" charset="-128"/>
                <a:cs typeface="Meiryo UI" pitchFamily="50" charset="-128"/>
              </a:rPr>
              <a:t>〇　</a:t>
            </a:r>
            <a:r>
              <a:rPr lang="ja-JP" altLang="en-US" sz="2133" b="1" dirty="0">
                <a:solidFill>
                  <a:srgbClr val="000000"/>
                </a:solidFill>
                <a:latin typeface="Meiryo UI" panose="020B0604030504040204" pitchFamily="50" charset="-128"/>
                <a:ea typeface="Meiryo UI" panose="020B0604030504040204" pitchFamily="50" charset="-128"/>
              </a:rPr>
              <a:t>学校教育ＩＣＴ活用事業</a:t>
            </a:r>
            <a:endParaRPr lang="en-US" altLang="ja-JP" sz="1870" dirty="0">
              <a:solidFill>
                <a:srgbClr val="000000"/>
              </a:solidFill>
              <a:latin typeface="Meiryo UI" panose="020B0604030504040204" pitchFamily="50" charset="-128"/>
              <a:ea typeface="Meiryo UI" panose="020B0604030504040204" pitchFamily="50" charset="-128"/>
            </a:endParaRPr>
          </a:p>
          <a:p>
            <a:pPr marL="700088" lvl="1" indent="-342900">
              <a:spcAft>
                <a:spcPts val="400"/>
              </a:spcAft>
              <a:buFont typeface="Wingdings" panose="05000000000000000000" pitchFamily="2" charset="2"/>
              <a:buChar char="Ø"/>
              <a:tabLst>
                <a:tab pos="539750" algn="l"/>
              </a:tabLst>
              <a:defRPr/>
            </a:pPr>
            <a:r>
              <a:rPr lang="ja-JP" altLang="en-US" sz="1870" dirty="0">
                <a:latin typeface="Meiryo UI" panose="020B0604030504040204" pitchFamily="50" charset="-128"/>
                <a:ea typeface="Meiryo UI" panose="020B0604030504040204" pitchFamily="50" charset="-128"/>
              </a:rPr>
              <a:t>１人１台端末を効果的に活用し、個別最適な学びと協働的な学びを推進</a:t>
            </a:r>
            <a:endParaRPr lang="en-US" altLang="ja-JP" sz="1870" dirty="0">
              <a:latin typeface="Meiryo UI" panose="020B0604030504040204" pitchFamily="50" charset="-128"/>
              <a:ea typeface="Meiryo UI" panose="020B0604030504040204" pitchFamily="50" charset="-128"/>
            </a:endParaRPr>
          </a:p>
          <a:p>
            <a:pPr marL="700088" lvl="1" indent="-342900">
              <a:spcAft>
                <a:spcPts val="400"/>
              </a:spcAft>
              <a:buFont typeface="Wingdings" panose="05000000000000000000" pitchFamily="2" charset="2"/>
              <a:buChar char="Ø"/>
              <a:tabLst>
                <a:tab pos="539750" algn="l"/>
              </a:tabLst>
              <a:defRPr/>
            </a:pPr>
            <a:r>
              <a:rPr lang="en-US" altLang="ja-JP" sz="1870" dirty="0">
                <a:latin typeface="Meiryo UI" panose="020B0604030504040204" pitchFamily="50" charset="-128"/>
                <a:ea typeface="Meiryo UI" panose="020B0604030504040204" pitchFamily="50" charset="-128"/>
              </a:rPr>
              <a:t> ICT</a:t>
            </a:r>
            <a:r>
              <a:rPr lang="ja-JP" altLang="en-US" sz="1870" dirty="0">
                <a:latin typeface="Meiryo UI" panose="020B0604030504040204" pitchFamily="50" charset="-128"/>
                <a:ea typeface="Meiryo UI" panose="020B0604030504040204" pitchFamily="50" charset="-128"/>
              </a:rPr>
              <a:t>を活用した学習指導の充実を図るため、</a:t>
            </a:r>
            <a:r>
              <a:rPr lang="en-US" altLang="ja-JP" sz="1870" dirty="0">
                <a:latin typeface="Meiryo UI" panose="020B0604030504040204" pitchFamily="50" charset="-128"/>
                <a:ea typeface="Meiryo UI" panose="020B0604030504040204" pitchFamily="50" charset="-128"/>
              </a:rPr>
              <a:t>ICT</a:t>
            </a:r>
            <a:r>
              <a:rPr lang="ja-JP" altLang="en-US" sz="1870" dirty="0">
                <a:latin typeface="Meiryo UI" panose="020B0604030504040204" pitchFamily="50" charset="-128"/>
                <a:ea typeface="Meiryo UI" panose="020B0604030504040204" pitchFamily="50" charset="-128"/>
              </a:rPr>
              <a:t>教育アシスタントを配置</a:t>
            </a:r>
            <a:r>
              <a:rPr lang="ja-JP" altLang="en-US" sz="1870" dirty="0">
                <a:latin typeface="Meiryo UI" panose="020B0604030504040204" pitchFamily="50" charset="-128"/>
                <a:ea typeface="Meiryo UI" panose="020B0604030504040204" pitchFamily="50" charset="-128"/>
                <a:cs typeface="Meiryo UI" pitchFamily="50" charset="-128"/>
              </a:rPr>
              <a:t>　 </a:t>
            </a:r>
            <a:endParaRPr lang="en-US" altLang="ja-JP" sz="1870" dirty="0">
              <a:latin typeface="Meiryo UI" pitchFamily="50" charset="-128"/>
              <a:ea typeface="Meiryo UI" pitchFamily="50" charset="-128"/>
              <a:cs typeface="Meiryo UI" pitchFamily="50" charset="-128"/>
            </a:endParaRPr>
          </a:p>
        </p:txBody>
      </p:sp>
      <p:pic>
        <p:nvPicPr>
          <p:cNvPr id="6" name="図 5" descr="クマの人形の写真と文字の加工写真&#10;&#10;中程度の精度で">
            <a:extLst>
              <a:ext uri="{FF2B5EF4-FFF2-40B4-BE49-F238E27FC236}">
                <a16:creationId xmlns:a16="http://schemas.microsoft.com/office/drawing/2014/main" id="{3FFF59E4-E3B4-2E42-06AB-D37A992C62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48563" y="1984007"/>
            <a:ext cx="2157257" cy="1889159"/>
          </a:xfrm>
          <a:prstGeom prst="rect">
            <a:avLst/>
          </a:prstGeom>
        </p:spPr>
      </p:pic>
    </p:spTree>
    <p:extLst>
      <p:ext uri="{BB962C8B-B14F-4D97-AF65-F5344CB8AC3E}">
        <p14:creationId xmlns:p14="http://schemas.microsoft.com/office/powerpoint/2010/main" val="42716965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rgbClr val="FFFFFF"/>
                </a:solidFill>
                <a:effectLst>
                  <a:outerShdw blurRad="38100" dist="38100" dir="2700000" algn="tl">
                    <a:srgbClr val="000000">
                      <a:alpha val="43137"/>
                    </a:srgbClr>
                  </a:outerShdw>
                </a:effectLst>
                <a:ea typeface="HG創英角ｺﾞｼｯｸUB" pitchFamily="49" charset="-128"/>
              </a:rPr>
              <a:t>子育て・教育環境の充実</a:t>
            </a:r>
            <a:endParaRPr lang="en-US" altLang="ja-JP" sz="4000" spc="-133"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5" name="正方形/長方形 4"/>
          <p:cNvSpPr>
            <a:spLocks noChangeArrowheads="1"/>
          </p:cNvSpPr>
          <p:nvPr/>
        </p:nvSpPr>
        <p:spPr bwMode="auto">
          <a:xfrm>
            <a:off x="48685" y="924984"/>
            <a:ext cx="12094633" cy="586316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Rectangle 28"/>
          <p:cNvSpPr>
            <a:spLocks noChangeArrowheads="1"/>
          </p:cNvSpPr>
          <p:nvPr/>
        </p:nvSpPr>
        <p:spPr bwMode="auto">
          <a:xfrm>
            <a:off x="161344" y="720785"/>
            <a:ext cx="4143370" cy="4285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人材の確保・育成としなやかな組織づくり</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10</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正方形/長方形 1"/>
          <p:cNvSpPr/>
          <p:nvPr/>
        </p:nvSpPr>
        <p:spPr>
          <a:xfrm>
            <a:off x="3048000" y="2533112"/>
            <a:ext cx="6096000" cy="279564"/>
          </a:xfrm>
          <a:prstGeom prst="rect">
            <a:avLst/>
          </a:prstGeom>
        </p:spPr>
        <p:txBody>
          <a:bodyPr>
            <a:spAutoFit/>
          </a:bodyPr>
          <a:lstStyle/>
          <a:p>
            <a:pPr marL="174625">
              <a:lnSpc>
                <a:spcPts val="1400"/>
              </a:lnSpc>
              <a:spcBef>
                <a:spcPts val="170"/>
              </a:spcBef>
              <a:spcAft>
                <a:spcPts val="170"/>
              </a:spcAft>
              <a:defRPr/>
            </a:pPr>
            <a:endParaRPr lang="ja-JP" altLang="en-US" dirty="0"/>
          </a:p>
        </p:txBody>
      </p:sp>
      <p:sp>
        <p:nvSpPr>
          <p:cNvPr id="10" name="正方形/長方形 11"/>
          <p:cNvSpPr>
            <a:spLocks noChangeArrowheads="1"/>
          </p:cNvSpPr>
          <p:nvPr/>
        </p:nvSpPr>
        <p:spPr bwMode="auto">
          <a:xfrm>
            <a:off x="161308" y="3120051"/>
            <a:ext cx="11966714" cy="14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lang="ja-JP" altLang="en-US" sz="2130" b="1" dirty="0">
                <a:solidFill>
                  <a:srgbClr val="000000"/>
                </a:solidFill>
                <a:latin typeface="Meiryo UI" panose="020B0604030504040204" pitchFamily="50" charset="-128"/>
                <a:ea typeface="Meiryo UI" panose="020B0604030504040204" pitchFamily="50" charset="-128"/>
              </a:rPr>
              <a:t>ブロック化による学校支援事業</a:t>
            </a:r>
            <a:endParaRPr lang="en-US" altLang="ja-JP" sz="2130" b="1" dirty="0">
              <a:solidFill>
                <a:srgbClr val="000000"/>
              </a:solidFill>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教育委員会事務局を４ブロック化し、各校の課題に対応したきめ細やかな支援等を実施</a:t>
            </a:r>
            <a:endParaRPr lang="en-US" altLang="ja-JP" sz="1870" dirty="0">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放課後学習等を支援する学びサポーター（週</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10</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時間）に加え、</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357187" lvl="0">
              <a:spcAft>
                <a:spcPts val="400"/>
              </a:spcAft>
              <a:tabLst>
                <a:tab pos="539750" algn="l"/>
                <a:tab pos="719138" algn="l"/>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個々の児童生徒に応じた授業中の支援を担うサポーター（週</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15</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時間）を</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357187" lvl="0">
              <a:spcAft>
                <a:spcPts val="400"/>
              </a:spcAft>
              <a:tabLst>
                <a:tab pos="539750" algn="l"/>
                <a:tab pos="719138" algn="l"/>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全小中学校等に配置</a:t>
            </a:r>
          </a:p>
        </p:txBody>
      </p:sp>
      <p:sp>
        <p:nvSpPr>
          <p:cNvPr id="57" name="正方形/長方形 56"/>
          <p:cNvSpPr>
            <a:spLocks noChangeArrowheads="1"/>
          </p:cNvSpPr>
          <p:nvPr/>
        </p:nvSpPr>
        <p:spPr bwMode="auto">
          <a:xfrm>
            <a:off x="161308" y="4851908"/>
            <a:ext cx="12079376" cy="8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tabLst>
                <a:tab pos="442913" algn="l"/>
                <a:tab pos="722313" algn="l"/>
                <a:tab pos="987425" algn="l"/>
              </a:tabLst>
            </a:pPr>
            <a:r>
              <a:rPr lang="ja-JP" altLang="en-US" sz="2133" b="1" dirty="0">
                <a:solidFill>
                  <a:srgbClr val="000000"/>
                </a:solidFill>
                <a:latin typeface="ＭＳ Ｐゴシック" panose="020B0600070205080204" pitchFamily="50" charset="-128"/>
                <a:ea typeface="Meiryo UI" panose="020B0604030504040204" pitchFamily="50" charset="-128"/>
              </a:rPr>
              <a:t>　</a:t>
            </a:r>
            <a:r>
              <a:rPr lang="ja-JP" altLang="en-US" sz="2133" b="1" dirty="0">
                <a:solidFill>
                  <a:srgbClr val="000000"/>
                </a:solidFill>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rPr>
              <a:t>児童・生徒の急増に伴う教育環境改善</a:t>
            </a:r>
            <a:endParaRPr lang="en-US" altLang="ja-JP" sz="2133" b="1" dirty="0">
              <a:latin typeface="Meiryo UI" panose="020B0604030504040204" pitchFamily="50" charset="-128"/>
              <a:ea typeface="Meiryo UI" panose="020B0604030504040204" pitchFamily="50" charset="-128"/>
            </a:endParaRPr>
          </a:p>
          <a:p>
            <a:pPr lvl="1" indent="-328613">
              <a:spcAft>
                <a:spcPts val="400"/>
              </a:spcAft>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北区、中央区、西区の小中学校の校舎増築等を重点実施</a:t>
            </a:r>
            <a:endParaRPr lang="en-US" altLang="ja-JP" sz="1867" dirty="0">
              <a:latin typeface="Meiryo UI" panose="020B0604030504040204" pitchFamily="50" charset="-128"/>
              <a:ea typeface="Meiryo UI" panose="020B0604030504040204" pitchFamily="50" charset="-128"/>
            </a:endParaRPr>
          </a:p>
        </p:txBody>
      </p:sp>
      <p:sp>
        <p:nvSpPr>
          <p:cNvPr id="3" name="正方形/長方形 13">
            <a:extLst>
              <a:ext uri="{FF2B5EF4-FFF2-40B4-BE49-F238E27FC236}">
                <a16:creationId xmlns:a16="http://schemas.microsoft.com/office/drawing/2014/main" id="{B50EA2A9-85EC-6EF3-611F-8E135D75DEF6}"/>
              </a:ext>
            </a:extLst>
          </p:cNvPr>
          <p:cNvSpPr>
            <a:spLocks noChangeArrowheads="1"/>
          </p:cNvSpPr>
          <p:nvPr/>
        </p:nvSpPr>
        <p:spPr bwMode="auto">
          <a:xfrm>
            <a:off x="0" y="1216589"/>
            <a:ext cx="11692148" cy="198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ＭＳ Ｐゴシック" panose="020B0600070205080204" pitchFamily="50" charset="-128"/>
                <a:ea typeface="Meiryo UI" panose="020B0604030504040204" pitchFamily="50" charset="-128"/>
              </a:rPr>
              <a:t>　　</a:t>
            </a:r>
            <a:r>
              <a:rPr lang="ja-JP" altLang="en-US" sz="2133" b="1" dirty="0">
                <a:latin typeface="Meiryo UI" panose="020B0604030504040204" pitchFamily="50" charset="-128"/>
                <a:ea typeface="Meiryo UI" panose="020B0604030504040204" pitchFamily="50" charset="-128"/>
              </a:rPr>
              <a:t>〇　総合教育センターを活用した教員の資質・教職の魅力向上事業</a:t>
            </a:r>
            <a:endParaRPr lang="en-US" altLang="ja-JP" sz="1870" b="1" dirty="0">
              <a:latin typeface="Meiryo UI" panose="020B0604030504040204" pitchFamily="50" charset="-128"/>
              <a:ea typeface="Meiryo UI" panose="020B0604030504040204" pitchFamily="50" charset="-128"/>
            </a:endParaRPr>
          </a:p>
          <a:p>
            <a:pPr marL="841375" indent="-301625">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「教員の総合バックアップセンター」として、大阪教育大学天王寺キャンパス内に令和６年４月開設</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・教員が学び続けることができるよう支援する場、多様の人材等と交流できる場として</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「シナジースクエア」の創設</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・教育データを基盤とした高度な調査分析・施策企画を行うシンクタンク統括室の設置</a:t>
            </a:r>
            <a:endParaRPr lang="en-US" altLang="ja-JP" sz="1870" dirty="0">
              <a:latin typeface="Meiryo UI" panose="020B0604030504040204" pitchFamily="50" charset="-128"/>
              <a:ea typeface="Meiryo UI" panose="020B0604030504040204" pitchFamily="50" charset="-128"/>
            </a:endParaRPr>
          </a:p>
          <a:p>
            <a:pPr marL="539750">
              <a:defRPr/>
            </a:pPr>
            <a:r>
              <a:rPr lang="ja-JP" altLang="en-US" sz="1870" dirty="0">
                <a:latin typeface="Meiryo UI" panose="020B0604030504040204" pitchFamily="50" charset="-128"/>
                <a:ea typeface="Meiryo UI" panose="020B0604030504040204" pitchFamily="50" charset="-128"/>
              </a:rPr>
              <a:t>　　・教職の魅力向上イベントや教員の採用前研修を実施</a:t>
            </a:r>
          </a:p>
        </p:txBody>
      </p:sp>
      <p:pic>
        <p:nvPicPr>
          <p:cNvPr id="4" name="図 3">
            <a:extLst>
              <a:ext uri="{FF2B5EF4-FFF2-40B4-BE49-F238E27FC236}">
                <a16:creationId xmlns:a16="http://schemas.microsoft.com/office/drawing/2014/main" id="{633EAE3C-478D-03C6-D05F-233F0E096064}"/>
              </a:ext>
            </a:extLst>
          </p:cNvPr>
          <p:cNvPicPr>
            <a:picLocks noChangeAspect="1"/>
          </p:cNvPicPr>
          <p:nvPr/>
        </p:nvPicPr>
        <p:blipFill>
          <a:blip r:embed="rId3"/>
          <a:stretch>
            <a:fillRect/>
          </a:stretch>
        </p:blipFill>
        <p:spPr>
          <a:xfrm>
            <a:off x="9313965" y="1994103"/>
            <a:ext cx="2716727" cy="2704945"/>
          </a:xfrm>
          <a:prstGeom prst="rect">
            <a:avLst/>
          </a:prstGeom>
        </p:spPr>
      </p:pic>
      <p:sp>
        <p:nvSpPr>
          <p:cNvPr id="7" name="正方形/長方形 11">
            <a:extLst>
              <a:ext uri="{FF2B5EF4-FFF2-40B4-BE49-F238E27FC236}">
                <a16:creationId xmlns:a16="http://schemas.microsoft.com/office/drawing/2014/main" id="{AD96E7C6-67F2-C980-E31E-FDCC31540F83}"/>
              </a:ext>
            </a:extLst>
          </p:cNvPr>
          <p:cNvSpPr>
            <a:spLocks noChangeArrowheads="1"/>
          </p:cNvSpPr>
          <p:nvPr/>
        </p:nvSpPr>
        <p:spPr bwMode="auto">
          <a:xfrm>
            <a:off x="161308" y="5684716"/>
            <a:ext cx="10881912" cy="12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82625" indent="-32385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Aft>
                <a:spcPts val="400"/>
              </a:spcAft>
              <a:tabLst>
                <a:tab pos="265113" algn="l"/>
                <a:tab pos="354013" algn="l"/>
                <a:tab pos="539750" algn="l"/>
              </a:tabLst>
              <a:defRPr/>
            </a:pPr>
            <a:r>
              <a:rPr lang="ja-JP" altLang="en-US" sz="2133" b="1" dirty="0">
                <a:solidFill>
                  <a:srgbClr val="FF0000"/>
                </a:solidFill>
                <a:latin typeface="ＭＳ Ｐゴシック" panose="020B0600070205080204" pitchFamily="50" charset="-128"/>
                <a:ea typeface="Meiryo UI" panose="020B0604030504040204" pitchFamily="50" charset="-128"/>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生野区西部地域の学校再編等の取組</a:t>
            </a:r>
            <a:endParaRPr lang="ja-JP" altLang="en-US" sz="2130" b="1" dirty="0">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学校再編の推進　</a:t>
            </a:r>
            <a:endParaRPr lang="en-US" altLang="ja-JP" sz="1870" dirty="0">
              <a:latin typeface="Meiryo UI" panose="020B0604030504040204" pitchFamily="50" charset="-128"/>
              <a:ea typeface="Meiryo UI" panose="020B0604030504040204" pitchFamily="50" charset="-128"/>
            </a:endParaRPr>
          </a:p>
          <a:p>
            <a:pPr marL="700087" lvl="0" indent="-342900">
              <a:spcAft>
                <a:spcPts val="400"/>
              </a:spcAft>
              <a:buFont typeface="Wingdings" panose="05000000000000000000" pitchFamily="2" charset="2"/>
              <a:buChar char="Ø"/>
              <a:tabLst>
                <a:tab pos="539750" algn="l"/>
                <a:tab pos="719138" algn="l"/>
              </a:tabLst>
              <a:defRPr/>
            </a:pPr>
            <a:r>
              <a:rPr lang="ja-JP" altLang="en-US" sz="1870" dirty="0">
                <a:latin typeface="Meiryo UI" panose="020B0604030504040204" pitchFamily="50" charset="-128"/>
                <a:ea typeface="Meiryo UI" panose="020B0604030504040204" pitchFamily="50" charset="-128"/>
              </a:rPr>
              <a:t>まちの活性化に向けた学校跡地の活用</a:t>
            </a:r>
          </a:p>
        </p:txBody>
      </p:sp>
      <p:sp>
        <p:nvSpPr>
          <p:cNvPr id="8" name="テキスト ボックス 17">
            <a:extLst>
              <a:ext uri="{FF2B5EF4-FFF2-40B4-BE49-F238E27FC236}">
                <a16:creationId xmlns:a16="http://schemas.microsoft.com/office/drawing/2014/main" id="{7DB262CE-676F-539A-8083-1A27F8D25A95}"/>
              </a:ext>
            </a:extLst>
          </p:cNvPr>
          <p:cNvSpPr txBox="1"/>
          <p:nvPr/>
        </p:nvSpPr>
        <p:spPr>
          <a:xfrm>
            <a:off x="9206149" y="4807754"/>
            <a:ext cx="3034535" cy="476250"/>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大阪教育大学天王寺キャンパス</a:t>
            </a:r>
            <a:endParaRPr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みらい教育共創館</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505848680"/>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22923</TotalTime>
  <Words>3509</Words>
  <PresentationFormat>ワイド画面</PresentationFormat>
  <Paragraphs>345</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HG創英角ｺﾞｼｯｸUB</vt:lpstr>
      <vt:lpstr>Meiryo UI</vt:lpstr>
      <vt:lpstr>ＭＳ Ｐゴシック</vt:lpstr>
      <vt:lpstr>Arial</vt:lpstr>
      <vt:lpstr>Calibri</vt:lpstr>
      <vt:lpstr>Wingdings</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2024-04-25T04:50:09Z</cp:lastPrinted>
  <dcterms:created xsi:type="dcterms:W3CDTF">2018-04-03T05:35:42Z</dcterms:created>
  <dcterms:modified xsi:type="dcterms:W3CDTF">2025-03-13T06:29:55Z</dcterms:modified>
</cp:coreProperties>
</file>