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 saveSubsetFonts="1">
  <p:sldMasterIdLst>
    <p:sldMasterId id="2147483672" r:id="rId1"/>
  </p:sldMasterIdLst>
  <p:notesMasterIdLst>
    <p:notesMasterId r:id="rId9"/>
  </p:notesMasterIdLst>
  <p:sldIdLst>
    <p:sldId id="1295" r:id="rId2"/>
    <p:sldId id="1257" r:id="rId3"/>
    <p:sldId id="1308" r:id="rId4"/>
    <p:sldId id="1259" r:id="rId5"/>
    <p:sldId id="1260" r:id="rId6"/>
    <p:sldId id="1255" r:id="rId7"/>
    <p:sldId id="1329"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a:srgbClr val="FFCC99"/>
    <a:srgbClr val="FF99FF"/>
    <a:srgbClr val="FFFF99"/>
    <a:srgbClr val="D0D8E8"/>
    <a:srgbClr val="4F81BD"/>
    <a:srgbClr val="00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2565" autoAdjust="0"/>
  </p:normalViewPr>
  <p:slideViewPr>
    <p:cSldViewPr snapToGrid="0">
      <p:cViewPr varScale="1">
        <p:scale>
          <a:sx n="79" d="100"/>
          <a:sy n="79" d="100"/>
        </p:scale>
        <p:origin x="950" y="101"/>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29</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9587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en-US" altLang="ja-JP"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30</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1121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31</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7437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32</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188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307975" y="284163"/>
            <a:ext cx="6759575" cy="3803650"/>
          </a:xfrm>
          <a:ln/>
        </p:spPr>
      </p:sp>
      <p:sp>
        <p:nvSpPr>
          <p:cNvPr id="58371" name="ノート プレースホルダ 2"/>
          <p:cNvSpPr>
            <a:spLocks noGrp="1"/>
          </p:cNvSpPr>
          <p:nvPr>
            <p:ph type="body" idx="1"/>
          </p:nvPr>
        </p:nvSpPr>
        <p:spPr>
          <a:xfrm>
            <a:off x="616778" y="5388150"/>
            <a:ext cx="5135925" cy="2826219"/>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431">
              <a:defRPr/>
            </a:pPr>
            <a:endParaRPr lang="ja-JP" altLang="en-US"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3581">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21750" indent="-277594" defTabSz="843581">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10382"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55453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1998685" indent="-222073" defTabSz="843581">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442838"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2886991"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331145"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775294" indent="-222073" defTabSz="843581"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marL="0" marR="0" lvl="0" indent="0" algn="r" defTabSz="843581" rtl="0" eaLnBrk="1" fontAlgn="auto" latinLnBrk="0" hangingPunct="1">
              <a:lnSpc>
                <a:spcPct val="100000"/>
              </a:lnSpc>
              <a:spcBef>
                <a:spcPct val="0"/>
              </a:spcBef>
              <a:spcAft>
                <a:spcPts val="0"/>
              </a:spcAft>
              <a:buClrTx/>
              <a:buSzTx/>
              <a:buFontTx/>
              <a:buNone/>
              <a:tabLst/>
              <a:defRPr/>
            </a:pPr>
            <a:fld id="{D0432171-DC37-48A0-94EA-6610EC243919}" type="slidenum">
              <a:rPr kumimoji="1" lang="en-US" altLang="ja-JP" sz="13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43581" rtl="0" eaLnBrk="1" fontAlgn="auto" latinLnBrk="0" hangingPunct="1">
                <a:lnSpc>
                  <a:spcPct val="100000"/>
                </a:lnSpc>
                <a:spcBef>
                  <a:spcPct val="0"/>
                </a:spcBef>
                <a:spcAft>
                  <a:spcPts val="0"/>
                </a:spcAft>
                <a:buClrTx/>
                <a:buSzTx/>
                <a:buFontTx/>
                <a:buNone/>
                <a:tabLst/>
                <a:defRPr/>
              </a:pPr>
              <a:t>33</a:t>
            </a:fld>
            <a:endPar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8922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xfrm>
            <a:off x="-238125" y="301625"/>
            <a:ext cx="7194550" cy="4048125"/>
          </a:xfrm>
          <a:ln/>
        </p:spPr>
      </p:sp>
      <p:sp>
        <p:nvSpPr>
          <p:cNvPr id="58371" name="ノート プレースホルダ 2"/>
          <p:cNvSpPr>
            <a:spLocks noGrp="1"/>
          </p:cNvSpPr>
          <p:nvPr>
            <p:ph type="body" idx="1"/>
          </p:nvPr>
        </p:nvSpPr>
        <p:spPr>
          <a:xfrm>
            <a:off x="674266" y="5733219"/>
            <a:ext cx="5614685" cy="30072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5060">
              <a:defRPr/>
            </a:pPr>
            <a:endParaRPr lang="en-US" altLang="ja-JP" dirty="0">
              <a:latin typeface="Arial" panose="020B0604020202020204" pitchFamily="34" charset="0"/>
            </a:endParaRPr>
          </a:p>
        </p:txBody>
      </p:sp>
      <p:sp>
        <p:nvSpPr>
          <p:cNvPr id="583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717">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76621" indent="-298701" defTabSz="907717">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94802" indent="-238960" defTabSz="907717">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72723" indent="-238960" defTabSz="907717">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150643" indent="-238960" defTabSz="907717">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628564"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106485"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584406"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4062328" indent="-238960" defTabSz="90771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D0432171-DC37-48A0-94EA-6610EC243919}" type="slidenum">
              <a:rPr lang="en-US" altLang="ja-JP" sz="1300">
                <a:solidFill>
                  <a:prstClr val="black"/>
                </a:solidFill>
                <a:ea typeface="ＭＳ Ｐゴシック" panose="020B0600070205080204" pitchFamily="50" charset="-128"/>
              </a:rPr>
              <a:pPr>
                <a:spcBef>
                  <a:spcPct val="0"/>
                </a:spcBef>
              </a:pPr>
              <a:t>34</a:t>
            </a:fld>
            <a:endParaRPr lang="en-US" altLang="ja-JP" sz="1300"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5314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xfrm>
            <a:off x="-304800" y="284163"/>
            <a:ext cx="6781800" cy="3814762"/>
          </a:xfrm>
          <a:ln/>
        </p:spPr>
      </p:sp>
      <p:sp>
        <p:nvSpPr>
          <p:cNvPr id="56323" name="ノート プレースホルダ 2"/>
          <p:cNvSpPr>
            <a:spLocks noGrp="1"/>
          </p:cNvSpPr>
          <p:nvPr>
            <p:ph type="body" idx="1"/>
          </p:nvPr>
        </p:nvSpPr>
        <p:spPr>
          <a:xfrm>
            <a:off x="618511" y="5401944"/>
            <a:ext cx="5150327" cy="283345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2666">
              <a:defRPr/>
            </a:pPr>
            <a:endParaRPr lang="en-US" altLang="ja-JP" dirty="0">
              <a:latin typeface="Arial" panose="020B0604020202020204" pitchFamily="34" charset="0"/>
            </a:endParaRPr>
          </a:p>
        </p:txBody>
      </p:sp>
      <p:sp>
        <p:nvSpPr>
          <p:cNvPr id="563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950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2593" indent="-266381" defTabSz="80950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5529" indent="-213105" defTabSz="80950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1740" indent="-213105" defTabSz="80950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7950" indent="-213105" defTabSz="80950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44163" indent="-213105" defTabSz="8095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70374" indent="-213105" defTabSz="8095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96585" indent="-213105" defTabSz="8095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2796" indent="-213105" defTabSz="8095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809506" rtl="0" eaLnBrk="1" fontAlgn="auto" latinLnBrk="0" hangingPunct="1">
              <a:lnSpc>
                <a:spcPct val="100000"/>
              </a:lnSpc>
              <a:spcBef>
                <a:spcPct val="0"/>
              </a:spcBef>
              <a:spcAft>
                <a:spcPts val="0"/>
              </a:spcAft>
              <a:buClrTx/>
              <a:buSzTx/>
              <a:buFontTx/>
              <a:buNone/>
              <a:tabLst/>
              <a:defRPr/>
            </a:pPr>
            <a:fld id="{ACC85D28-913F-448D-9728-6199D6440866}"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809506" rtl="0" eaLnBrk="1" fontAlgn="auto" latinLnBrk="0" hangingPunct="1">
                <a:lnSpc>
                  <a:spcPct val="100000"/>
                </a:lnSpc>
                <a:spcBef>
                  <a:spcPct val="0"/>
                </a:spcBef>
                <a:spcAft>
                  <a:spcPts val="0"/>
                </a:spcAft>
                <a:buClrTx/>
                <a:buSzTx/>
                <a:buFontTx/>
                <a:buNone/>
                <a:tabLst/>
                <a:defRPr/>
              </a:pPr>
              <a:t>35</a:t>
            </a:fld>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8644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21173" y="641377"/>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68798" y="1506799"/>
            <a:ext cx="12096751" cy="52920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Rectangle 28"/>
          <p:cNvSpPr>
            <a:spLocks noChangeArrowheads="1"/>
          </p:cNvSpPr>
          <p:nvPr/>
        </p:nvSpPr>
        <p:spPr bwMode="auto">
          <a:xfrm>
            <a:off x="196445" y="1339556"/>
            <a:ext cx="356449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1236132447"/>
              </p:ext>
            </p:extLst>
          </p:nvPr>
        </p:nvGraphicFramePr>
        <p:xfrm>
          <a:off x="4893963" y="1898096"/>
          <a:ext cx="3384000" cy="741680"/>
        </p:xfrm>
        <a:graphic>
          <a:graphicData uri="http://schemas.openxmlformats.org/drawingml/2006/table">
            <a:tbl>
              <a:tblPr firstCol="1" bandCol="1">
                <a:tableStyleId>{5C22544A-7EE6-4342-B048-85BDC9FD1C3A}</a:tableStyleId>
              </a:tblPr>
              <a:tblGrid>
                <a:gridCol w="2024383">
                  <a:extLst>
                    <a:ext uri="{9D8B030D-6E8A-4147-A177-3AD203B41FA5}">
                      <a16:colId xmlns:a16="http://schemas.microsoft.com/office/drawing/2014/main" val="20000"/>
                    </a:ext>
                  </a:extLst>
                </a:gridCol>
                <a:gridCol w="1359617">
                  <a:extLst>
                    <a:ext uri="{9D8B030D-6E8A-4147-A177-3AD203B41FA5}">
                      <a16:colId xmlns:a16="http://schemas.microsoft.com/office/drawing/2014/main" val="20001"/>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想定来場者数</a:t>
                      </a:r>
                    </a:p>
                  </a:txBody>
                  <a:tcPr anchor="ctr" anchorCtr="1">
                    <a:solidFill>
                      <a:srgbClr val="4F81BD"/>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約</a:t>
                      </a:r>
                      <a:r>
                        <a:rPr kumimoji="1" lang="en-US" altLang="ja-JP" sz="1400" b="1" dirty="0">
                          <a:latin typeface="Meiryo UI" panose="020B0604030504040204" pitchFamily="50" charset="-128"/>
                          <a:ea typeface="Meiryo UI" panose="020B0604030504040204" pitchFamily="50" charset="-128"/>
                        </a:rPr>
                        <a:t>2,820</a:t>
                      </a:r>
                      <a:r>
                        <a:rPr kumimoji="1" lang="ja-JP" altLang="en-US" sz="1400" b="1" dirty="0">
                          <a:latin typeface="Meiryo UI" panose="020B0604030504040204" pitchFamily="50" charset="-128"/>
                          <a:ea typeface="Meiryo UI" panose="020B0604030504040204" pitchFamily="50" charset="-128"/>
                        </a:rPr>
                        <a:t>万人</a:t>
                      </a:r>
                    </a:p>
                  </a:txBody>
                  <a:tcPr anchor="ctr" anchorCtr="1">
                    <a:solidFill>
                      <a:srgbClr val="D0D8E8"/>
                    </a:solidFill>
                  </a:tcPr>
                </a:tc>
                <a:extLst>
                  <a:ext uri="{0D108BD9-81ED-4DB2-BD59-A6C34878D82A}">
                    <a16:rowId xmlns:a16="http://schemas.microsoft.com/office/drawing/2014/main" val="10000"/>
                  </a:ext>
                </a:extLst>
              </a:tr>
              <a:tr h="370840">
                <a:tc>
                  <a:txBody>
                    <a:bodyPr/>
                    <a:lstStyle/>
                    <a:p>
                      <a:pPr algn="ctr"/>
                      <a:r>
                        <a:rPr kumimoji="1" lang="ja-JP" altLang="en-US" sz="1400" dirty="0">
                          <a:latin typeface="Meiryo UI" panose="020B0604030504040204" pitchFamily="50" charset="-128"/>
                          <a:ea typeface="Meiryo UI" panose="020B0604030504040204" pitchFamily="50" charset="-128"/>
                        </a:rPr>
                        <a:t>全国への経済波及効果</a:t>
                      </a:r>
                    </a:p>
                  </a:txBody>
                  <a:tcPr anchor="ctr" anchorCtr="1">
                    <a:solidFill>
                      <a:srgbClr val="4F81BD"/>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2.9</a:t>
                      </a:r>
                      <a:r>
                        <a:rPr kumimoji="1" lang="ja-JP" altLang="en-US" sz="1400" b="1" dirty="0">
                          <a:solidFill>
                            <a:schemeClr val="tx1"/>
                          </a:solidFill>
                          <a:latin typeface="Meiryo UI" panose="020B0604030504040204" pitchFamily="50" charset="-128"/>
                          <a:ea typeface="Meiryo UI" panose="020B0604030504040204" pitchFamily="50" charset="-128"/>
                        </a:rPr>
                        <a:t>兆円</a:t>
                      </a:r>
                    </a:p>
                  </a:txBody>
                  <a:tcPr anchor="ctr" anchorCtr="1">
                    <a:solidFill>
                      <a:srgbClr val="D0D8E8"/>
                    </a:solidFill>
                  </a:tcPr>
                </a:tc>
                <a:extLst>
                  <a:ext uri="{0D108BD9-81ED-4DB2-BD59-A6C34878D82A}">
                    <a16:rowId xmlns:a16="http://schemas.microsoft.com/office/drawing/2014/main" val="10001"/>
                  </a:ext>
                </a:extLst>
              </a:tr>
            </a:tbl>
          </a:graphicData>
        </a:graphic>
      </p:graphicFrame>
      <p:sp>
        <p:nvSpPr>
          <p:cNvPr id="46" name="Rectangle 5"/>
          <p:cNvSpPr>
            <a:spLocks noChangeArrowheads="1"/>
          </p:cNvSpPr>
          <p:nvPr/>
        </p:nvSpPr>
        <p:spPr bwMode="auto">
          <a:xfrm>
            <a:off x="280786" y="1796149"/>
            <a:ext cx="7408029" cy="49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zh-TW" altLang="en-US" sz="2133"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rPr>
              <a:t>国際博覧会推進事業</a:t>
            </a:r>
            <a:endParaRPr kumimoji="1" lang="en-US" altLang="ja-JP" sz="2133"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n-cs"/>
            </a:endParaRP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会場建設費の負担金</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a:t>
            </a:r>
            <a:r>
              <a:rPr kumimoji="1" lang="ja-JP" altLang="en-US" sz="187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ヘルスケア</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パビリオンの出展に向けた準備</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パビリオンの建築工事</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最先端の再生医療技術を情報発信する展示制作</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万博閉幕後のハードレガシーの検討　　　　　　　　　　　　　など　　　</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地下鉄の輸送力増強</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機運醸成及び参加促進など</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PR</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重点期等に応じた、大規模イベントや</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SNS</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・メディア等での  </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戦略的な発信</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ボランティアの募集・面談・研修・活動準備</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万博会場内での催事実施に向けた企画調整及び準備</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一般交通への働きかけＴＤＭ（交通需要マネジメント）　　　など</a:t>
            </a:r>
          </a:p>
          <a:p>
            <a:pPr marL="667334" marR="0" lvl="0" indent="-38099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賓客の受入れ</a:t>
            </a:r>
          </a:p>
          <a:p>
            <a:pPr marL="286344"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　国内外からの賓客に対する接遇実施のための準備　</a:t>
            </a: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1" lang="en-US" altLang="ja-JP" sz="1867"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444500" marR="0" lvl="1" indent="-360363" algn="l" defTabSz="914400" rtl="0" eaLnBrk="1" fontAlgn="auto" latinLnBrk="0" hangingPunct="1">
              <a:lnSpc>
                <a:spcPct val="100000"/>
              </a:lnSpc>
              <a:spcBef>
                <a:spcPts val="0"/>
              </a:spcBef>
              <a:spcAft>
                <a:spcPts val="400"/>
              </a:spcAft>
              <a:buClrTx/>
              <a:buSzTx/>
              <a:buFontTx/>
              <a:buNone/>
              <a:tabLst/>
              <a:defRPr/>
            </a:pPr>
            <a:endParaRPr kumimoji="1" lang="en-US" altLang="ja-JP" sz="1867"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45" name="テキスト ボックス 21"/>
          <p:cNvSpPr txBox="1">
            <a:spLocks noChangeAspect="1"/>
          </p:cNvSpPr>
          <p:nvPr/>
        </p:nvSpPr>
        <p:spPr bwMode="auto">
          <a:xfrm>
            <a:off x="4793654" y="1511959"/>
            <a:ext cx="2447134" cy="36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03" tIns="60651" rIns="121303" bIns="60651"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万博開催による効果等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2" name="Rectangle 6">
            <a:extLst>
              <a:ext uri="{FF2B5EF4-FFF2-40B4-BE49-F238E27FC236}">
                <a16:creationId xmlns:a16="http://schemas.microsoft.com/office/drawing/2014/main" id="{A480F7E3-1E51-32B3-ABC6-C78A6C523FEC}"/>
              </a:ext>
            </a:extLst>
          </p:cNvPr>
          <p:cNvSpPr>
            <a:spLocks noChangeArrowheads="1"/>
          </p:cNvSpPr>
          <p:nvPr/>
        </p:nvSpPr>
        <p:spPr bwMode="auto">
          <a:xfrm>
            <a:off x="1885" y="0"/>
            <a:ext cx="12191999" cy="643467"/>
          </a:xfrm>
          <a:prstGeom prst="rect">
            <a:avLst/>
          </a:prstGeom>
          <a:solidFill>
            <a:srgbClr val="FFC000"/>
          </a:solidFill>
          <a:ln w="28575" algn="ctr">
            <a:noFill/>
            <a:miter lim="800000"/>
            <a:headEnd/>
            <a:tailEnd/>
          </a:ln>
          <a:effectLst/>
        </p:spPr>
        <p:txBody>
          <a:bodyPr wrap="none" lIns="139245" tIns="69623" rIns="139245" bIns="6962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267" b="1" i="0" u="none" strike="noStrike" kern="1200" cap="none" spc="0" normalizeH="0" baseline="0" noProof="0" dirty="0">
                <a:ln w="12700">
                  <a:solidFill>
                    <a:srgbClr val="000000">
                      <a:lumMod val="50000"/>
                      <a:lumOff val="50000"/>
                    </a:srgbClr>
                  </a:solidFill>
                  <a:prstDash val="solid"/>
                </a:ln>
                <a:solidFill>
                  <a:srgbClr val="FFFFFF"/>
                </a:solidFill>
                <a:effectLst>
                  <a:outerShdw blurRad="41275" dist="20320" dir="1800000" algn="tl" rotWithShape="0">
                    <a:srgbClr val="000000">
                      <a:alpha val="40000"/>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府市一体による大阪の成長の実現</a:t>
            </a:r>
          </a:p>
        </p:txBody>
      </p:sp>
      <p:sp>
        <p:nvSpPr>
          <p:cNvPr id="50" name="スライド番号プレースホルダ 3"/>
          <p:cNvSpPr txBox="1">
            <a:spLocks noGrp="1"/>
          </p:cNvSpPr>
          <p:nvPr/>
        </p:nvSpPr>
        <p:spPr bwMode="auto">
          <a:xfrm>
            <a:off x="11413067" y="36304"/>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3" name="テキスト ボックス 17">
            <a:extLst>
              <a:ext uri="{FF2B5EF4-FFF2-40B4-BE49-F238E27FC236}">
                <a16:creationId xmlns:a16="http://schemas.microsoft.com/office/drawing/2014/main" id="{AD62A55C-0BD4-26E4-003D-1230C9DAA73B}"/>
              </a:ext>
            </a:extLst>
          </p:cNvPr>
          <p:cNvSpPr txBox="1"/>
          <p:nvPr/>
        </p:nvSpPr>
        <p:spPr>
          <a:xfrm>
            <a:off x="8328918" y="6366232"/>
            <a:ext cx="3693273" cy="336082"/>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大阪ヘルスケアパビリオン建設状況</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R6.3.</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27</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撮影）</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7" name="テキスト ボックス 17">
            <a:extLst>
              <a:ext uri="{FF2B5EF4-FFF2-40B4-BE49-F238E27FC236}">
                <a16:creationId xmlns:a16="http://schemas.microsoft.com/office/drawing/2014/main" id="{0D39BE25-ED9D-C9FB-ED8B-36BDAE770192}"/>
              </a:ext>
            </a:extLst>
          </p:cNvPr>
          <p:cNvSpPr txBox="1"/>
          <p:nvPr/>
        </p:nvSpPr>
        <p:spPr>
          <a:xfrm>
            <a:off x="8767998" y="3586155"/>
            <a:ext cx="3034535" cy="266107"/>
          </a:xfrm>
          <a:prstGeom prst="rect">
            <a:avLst/>
          </a:prstGeom>
          <a:noFill/>
        </p:spPr>
        <p:txBody>
          <a:bodyPr wrap="square" rtlCol="0">
            <a:no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万博会場建設状況（</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R6.3.</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27</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撮影）</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1" name="図 10">
            <a:extLst>
              <a:ext uri="{FF2B5EF4-FFF2-40B4-BE49-F238E27FC236}">
                <a16:creationId xmlns:a16="http://schemas.microsoft.com/office/drawing/2014/main" id="{2810FE46-1910-1DF6-F58B-2FD0CF1856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10806" y="4031059"/>
            <a:ext cx="3450037" cy="2341565"/>
          </a:xfrm>
          <a:prstGeom prst="rect">
            <a:avLst/>
          </a:prstGeom>
        </p:spPr>
      </p:pic>
      <p:pic>
        <p:nvPicPr>
          <p:cNvPr id="12" name="図 11">
            <a:extLst>
              <a:ext uri="{FF2B5EF4-FFF2-40B4-BE49-F238E27FC236}">
                <a16:creationId xmlns:a16="http://schemas.microsoft.com/office/drawing/2014/main" id="{AC9C94D3-74AC-09AE-188A-95C3511F01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8552" y="1917754"/>
            <a:ext cx="3442292" cy="1704086"/>
          </a:xfrm>
          <a:prstGeom prst="rect">
            <a:avLst/>
          </a:prstGeom>
        </p:spPr>
      </p:pic>
    </p:spTree>
    <p:extLst>
      <p:ext uri="{BB962C8B-B14F-4D97-AF65-F5344CB8AC3E}">
        <p14:creationId xmlns:p14="http://schemas.microsoft.com/office/powerpoint/2010/main" val="6917681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42334" y="947966"/>
            <a:ext cx="12096751" cy="584018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Rectangle 28"/>
          <p:cNvSpPr>
            <a:spLocks noChangeArrowheads="1"/>
          </p:cNvSpPr>
          <p:nvPr/>
        </p:nvSpPr>
        <p:spPr bwMode="auto">
          <a:xfrm>
            <a:off x="209319" y="712822"/>
            <a:ext cx="8744181" cy="496497"/>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万博開催に向けた環境整備</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12" name="角丸四角形 11"/>
          <p:cNvSpPr/>
          <p:nvPr/>
        </p:nvSpPr>
        <p:spPr>
          <a:xfrm>
            <a:off x="134896" y="1296897"/>
            <a:ext cx="6701929" cy="430551"/>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Rectangle 5">
            <a:extLst>
              <a:ext uri="{FF2B5EF4-FFF2-40B4-BE49-F238E27FC236}">
                <a16:creationId xmlns:a16="http://schemas.microsoft.com/office/drawing/2014/main" id="{1CE8F2E7-F2CF-59FB-F313-5D29B441CA12}"/>
              </a:ext>
            </a:extLst>
          </p:cNvPr>
          <p:cNvSpPr>
            <a:spLocks noChangeArrowheads="1"/>
          </p:cNvSpPr>
          <p:nvPr/>
        </p:nvSpPr>
        <p:spPr bwMode="auto">
          <a:xfrm>
            <a:off x="217038" y="1290453"/>
            <a:ext cx="6850512" cy="5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万博の円滑な開催に向けた市内各エリアの環境整備など</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Rectangle 5">
            <a:extLst>
              <a:ext uri="{FF2B5EF4-FFF2-40B4-BE49-F238E27FC236}">
                <a16:creationId xmlns:a16="http://schemas.microsoft.com/office/drawing/2014/main" id="{07BC8C48-C2FD-CCA6-E20F-39F08CF73C56}"/>
              </a:ext>
            </a:extLst>
          </p:cNvPr>
          <p:cNvSpPr>
            <a:spLocks noChangeArrowheads="1"/>
          </p:cNvSpPr>
          <p:nvPr/>
        </p:nvSpPr>
        <p:spPr bwMode="auto">
          <a:xfrm>
            <a:off x="289348" y="1739210"/>
            <a:ext cx="9462130" cy="26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万博来場者の安全・円滑な移動にかかるアクセスルートの整備</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主要集客エリアにおける環境整備・景観向上</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「空飛ぶクルマ」の会場外ポート（中央突堤）周辺環境整備　</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自家用自動車を活用した新たな移動手段（ライドシェア）の導入</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万博開催半年前から万博終了までのライドシェア導入に向けた調査、</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制度周知等を実施　</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Rectangle 5">
            <a:extLst>
              <a:ext uri="{FF2B5EF4-FFF2-40B4-BE49-F238E27FC236}">
                <a16:creationId xmlns:a16="http://schemas.microsoft.com/office/drawing/2014/main" id="{A197F71F-48B9-BEF6-9D36-6AE13E281AA2}"/>
              </a:ext>
            </a:extLst>
          </p:cNvPr>
          <p:cNvSpPr>
            <a:spLocks noChangeArrowheads="1"/>
          </p:cNvSpPr>
          <p:nvPr/>
        </p:nvSpPr>
        <p:spPr bwMode="auto">
          <a:xfrm>
            <a:off x="217038" y="4766861"/>
            <a:ext cx="5408654" cy="80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万博来場者の危機管理・安全対策の実施</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警護に支障となる街路樹の剪定や除草等を実施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角丸四角形 11">
            <a:extLst>
              <a:ext uri="{FF2B5EF4-FFF2-40B4-BE49-F238E27FC236}">
                <a16:creationId xmlns:a16="http://schemas.microsoft.com/office/drawing/2014/main" id="{9817FE1B-B81A-125E-0CE9-66818A364432}"/>
              </a:ext>
            </a:extLst>
          </p:cNvPr>
          <p:cNvSpPr/>
          <p:nvPr/>
        </p:nvSpPr>
        <p:spPr>
          <a:xfrm>
            <a:off x="134896" y="4241475"/>
            <a:ext cx="4437104" cy="430551"/>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5">
            <a:extLst>
              <a:ext uri="{FF2B5EF4-FFF2-40B4-BE49-F238E27FC236}">
                <a16:creationId xmlns:a16="http://schemas.microsoft.com/office/drawing/2014/main" id="{31C2B421-7168-E8E6-CB45-5C20D0C46455}"/>
              </a:ext>
            </a:extLst>
          </p:cNvPr>
          <p:cNvSpPr>
            <a:spLocks noChangeArrowheads="1"/>
          </p:cNvSpPr>
          <p:nvPr/>
        </p:nvSpPr>
        <p:spPr bwMode="auto">
          <a:xfrm>
            <a:off x="217038" y="4236484"/>
            <a:ext cx="4617104" cy="502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万博開催に向けた安全・安心の確保</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Rectangle 5">
            <a:extLst>
              <a:ext uri="{FF2B5EF4-FFF2-40B4-BE49-F238E27FC236}">
                <a16:creationId xmlns:a16="http://schemas.microsoft.com/office/drawing/2014/main" id="{55560D56-71CC-DD90-949D-BF247F0E356D}"/>
              </a:ext>
            </a:extLst>
          </p:cNvPr>
          <p:cNvSpPr>
            <a:spLocks noChangeArrowheads="1"/>
          </p:cNvSpPr>
          <p:nvPr/>
        </p:nvSpPr>
        <p:spPr bwMode="auto">
          <a:xfrm>
            <a:off x="8475177" y="3604127"/>
            <a:ext cx="3372389" cy="22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b"/>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アクセスルートの整備　区画線補修イメージ</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2" name="図 21" descr="高速道路を走る車&#10;&#10;低い精度で自動的に生成された説明">
            <a:extLst>
              <a:ext uri="{FF2B5EF4-FFF2-40B4-BE49-F238E27FC236}">
                <a16:creationId xmlns:a16="http://schemas.microsoft.com/office/drawing/2014/main" id="{E779C05B-C218-E565-E819-B0812D87F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48650" y="1912220"/>
            <a:ext cx="3825442" cy="1634955"/>
          </a:xfrm>
          <a:prstGeom prst="rect">
            <a:avLst/>
          </a:prstGeom>
        </p:spPr>
      </p:pic>
      <p:sp>
        <p:nvSpPr>
          <p:cNvPr id="23" name="Rectangle 5">
            <a:extLst>
              <a:ext uri="{FF2B5EF4-FFF2-40B4-BE49-F238E27FC236}">
                <a16:creationId xmlns:a16="http://schemas.microsoft.com/office/drawing/2014/main" id="{3A7F1C0B-BB55-A400-577C-41467F6A8F2A}"/>
              </a:ext>
            </a:extLst>
          </p:cNvPr>
          <p:cNvSpPr>
            <a:spLocks noChangeArrowheads="1"/>
          </p:cNvSpPr>
          <p:nvPr/>
        </p:nvSpPr>
        <p:spPr bwMode="auto">
          <a:xfrm>
            <a:off x="6273293" y="5810346"/>
            <a:ext cx="6001967" cy="9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安全・安心に滞在できるまちの実現</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客引き等迷惑行為者に対して警戒・注意等を行う</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パトロールスタッフを配置　　　　　　　　　</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Rectangle 5">
            <a:extLst>
              <a:ext uri="{FF2B5EF4-FFF2-40B4-BE49-F238E27FC236}">
                <a16:creationId xmlns:a16="http://schemas.microsoft.com/office/drawing/2014/main" id="{F9F3E83E-7AF7-531E-EB17-0D67DCBABCD1}"/>
              </a:ext>
            </a:extLst>
          </p:cNvPr>
          <p:cNvSpPr>
            <a:spLocks noChangeArrowheads="1"/>
          </p:cNvSpPr>
          <p:nvPr/>
        </p:nvSpPr>
        <p:spPr bwMode="auto">
          <a:xfrm>
            <a:off x="6273293" y="4766861"/>
            <a:ext cx="5648156" cy="101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ターミナルにおける帰宅困難者対策</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一時滞在施設の確保・備蓄物資の配備、災害時における一斉帰宅抑制の普及啓発等を実施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 name="Rectangle 5">
            <a:extLst>
              <a:ext uri="{FF2B5EF4-FFF2-40B4-BE49-F238E27FC236}">
                <a16:creationId xmlns:a16="http://schemas.microsoft.com/office/drawing/2014/main" id="{90A9765E-F6CC-C461-8E41-0AC153892E2A}"/>
              </a:ext>
            </a:extLst>
          </p:cNvPr>
          <p:cNvSpPr>
            <a:spLocks noChangeArrowheads="1"/>
          </p:cNvSpPr>
          <p:nvPr/>
        </p:nvSpPr>
        <p:spPr bwMode="auto">
          <a:xfrm>
            <a:off x="217038" y="5545895"/>
            <a:ext cx="6101291" cy="78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食品衛生及び環境衛生対策</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会場衛生監視センターでの監視指導・検査体制の整備</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 name="Rectangle 5">
            <a:extLst>
              <a:ext uri="{FF2B5EF4-FFF2-40B4-BE49-F238E27FC236}">
                <a16:creationId xmlns:a16="http://schemas.microsoft.com/office/drawing/2014/main" id="{4511474B-6F73-0E7E-C5D6-0BB39182476F}"/>
              </a:ext>
            </a:extLst>
          </p:cNvPr>
          <p:cNvSpPr>
            <a:spLocks noChangeArrowheads="1"/>
          </p:cNvSpPr>
          <p:nvPr/>
        </p:nvSpPr>
        <p:spPr bwMode="auto">
          <a:xfrm>
            <a:off x="217038" y="6309794"/>
            <a:ext cx="5843737" cy="46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万博を契機とした市内全域での路上喫煙禁止</a:t>
            </a:r>
          </a:p>
        </p:txBody>
      </p:sp>
    </p:spTree>
    <p:extLst>
      <p:ext uri="{BB962C8B-B14F-4D97-AF65-F5344CB8AC3E}">
        <p14:creationId xmlns:p14="http://schemas.microsoft.com/office/powerpoint/2010/main" val="26987570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42334" y="933452"/>
            <a:ext cx="12096751" cy="592454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18" name="Rectangle 28">
            <a:extLst>
              <a:ext uri="{FF2B5EF4-FFF2-40B4-BE49-F238E27FC236}">
                <a16:creationId xmlns:a16="http://schemas.microsoft.com/office/drawing/2014/main" id="{886A619D-0532-6797-C63F-4478B160C679}"/>
              </a:ext>
            </a:extLst>
          </p:cNvPr>
          <p:cNvSpPr>
            <a:spLocks noChangeArrowheads="1"/>
          </p:cNvSpPr>
          <p:nvPr/>
        </p:nvSpPr>
        <p:spPr bwMode="auto">
          <a:xfrm>
            <a:off x="217039" y="699005"/>
            <a:ext cx="10698611" cy="46763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地域特性等を活かした機運醸成・ホスピタリティ向上</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1">
            <a:extLst>
              <a:ext uri="{FF2B5EF4-FFF2-40B4-BE49-F238E27FC236}">
                <a16:creationId xmlns:a16="http://schemas.microsoft.com/office/drawing/2014/main" id="{9F7645A9-663E-0CC8-9166-CAA1FA95D003}"/>
              </a:ext>
            </a:extLst>
          </p:cNvPr>
          <p:cNvSpPr/>
          <p:nvPr/>
        </p:nvSpPr>
        <p:spPr>
          <a:xfrm>
            <a:off x="217039" y="1410022"/>
            <a:ext cx="5307461"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Rectangle 5">
            <a:extLst>
              <a:ext uri="{FF2B5EF4-FFF2-40B4-BE49-F238E27FC236}">
                <a16:creationId xmlns:a16="http://schemas.microsoft.com/office/drawing/2014/main" id="{38D70DE4-E15A-867F-6740-CC29FA8915AF}"/>
              </a:ext>
            </a:extLst>
          </p:cNvPr>
          <p:cNvSpPr>
            <a:spLocks noChangeArrowheads="1"/>
          </p:cNvSpPr>
          <p:nvPr/>
        </p:nvSpPr>
        <p:spPr bwMode="auto">
          <a:xfrm>
            <a:off x="33810" y="1439960"/>
            <a:ext cx="8830237"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auto" latinLnBrk="0" hangingPunct="1">
              <a:lnSpc>
                <a:spcPct val="100000"/>
              </a:lnSpc>
              <a:spcBef>
                <a:spcPts val="170"/>
              </a:spcBef>
              <a:spcAft>
                <a:spcPts val="170"/>
              </a:spcAft>
              <a:buClrTx/>
              <a:buSzTx/>
              <a:buFontTx/>
              <a:buNone/>
              <a:tabLst>
                <a:tab pos="5651500" algn="l"/>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都市魅力の向上による機運醸成やおもてなし</a:t>
            </a:r>
          </a:p>
        </p:txBody>
      </p:sp>
      <p:sp>
        <p:nvSpPr>
          <p:cNvPr id="4" name="Rectangle 5">
            <a:extLst>
              <a:ext uri="{FF2B5EF4-FFF2-40B4-BE49-F238E27FC236}">
                <a16:creationId xmlns:a16="http://schemas.microsoft.com/office/drawing/2014/main" id="{A3AFFAF4-B1AB-EA26-CD86-D5B5C6CE4A43}"/>
              </a:ext>
            </a:extLst>
          </p:cNvPr>
          <p:cNvSpPr>
            <a:spLocks noChangeArrowheads="1"/>
          </p:cNvSpPr>
          <p:nvPr/>
        </p:nvSpPr>
        <p:spPr bwMode="auto">
          <a:xfrm>
            <a:off x="235633" y="1917716"/>
            <a:ext cx="8477920" cy="280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御堂筋を活用した大阪の都市魅力発信事業</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「御堂筋オータムパーティー」の実施エリア拡大、「大阪・光の饗宴」特別点灯の</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algn="l" defTabSz="914400" rtl="0" eaLnBrk="1" fontAlgn="auto" latinLnBrk="0" hangingPunct="1">
              <a:lnSpc>
                <a:spcPct val="100000"/>
              </a:lnSpc>
              <a:spcBef>
                <a:spcPts val="0"/>
              </a:spcBef>
              <a:spcAft>
                <a:spcPts val="0"/>
              </a:spcAft>
              <a:buClrTx/>
              <a:buSzTx/>
              <a:buNone/>
              <a:tabLst/>
              <a:defRPr/>
            </a:pPr>
            <a:r>
              <a:rPr lang="en-US" altLang="ja-JP" sz="1870" dirty="0">
                <a:solidFill>
                  <a:srgbClr val="000000"/>
                </a:solidFill>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事前準備を実施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夜間景観におけるベイエリアの魅力向上（此花大橋のライトアップ）</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「水と光の東西軸」上にあるベイエリアの橋梁のライトアップを実施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万博ホストシティとしての食のおもてなし事業　</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大阪城公園に多様な食の魅力体験の場を設置する事前準備を実施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Rectangle 5">
            <a:extLst>
              <a:ext uri="{FF2B5EF4-FFF2-40B4-BE49-F238E27FC236}">
                <a16:creationId xmlns:a16="http://schemas.microsoft.com/office/drawing/2014/main" id="{0DC41FB1-C1F0-D9F6-71DE-6FCA4D3E75DA}"/>
              </a:ext>
            </a:extLst>
          </p:cNvPr>
          <p:cNvSpPr>
            <a:spLocks noChangeArrowheads="1"/>
          </p:cNvSpPr>
          <p:nvPr/>
        </p:nvSpPr>
        <p:spPr bwMode="auto">
          <a:xfrm>
            <a:off x="33810" y="4749844"/>
            <a:ext cx="5112001" cy="42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auto" latinLnBrk="0" hangingPunct="1">
              <a:lnSpc>
                <a:spcPct val="100000"/>
              </a:lnSpc>
              <a:spcBef>
                <a:spcPts val="170"/>
              </a:spcBef>
              <a:spcAft>
                <a:spcPts val="170"/>
              </a:spcAft>
              <a:buClrTx/>
              <a:buSzTx/>
              <a:buFontTx/>
              <a:buNone/>
              <a:tabLst>
                <a:tab pos="5651500" algn="l"/>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次代を担うこどもたちへの機運醸成の取組</a:t>
            </a:r>
          </a:p>
        </p:txBody>
      </p:sp>
      <p:sp>
        <p:nvSpPr>
          <p:cNvPr id="7" name="Rectangle 5">
            <a:extLst>
              <a:ext uri="{FF2B5EF4-FFF2-40B4-BE49-F238E27FC236}">
                <a16:creationId xmlns:a16="http://schemas.microsoft.com/office/drawing/2014/main" id="{34C782FF-380E-66BB-96E5-66BCE2060663}"/>
              </a:ext>
            </a:extLst>
          </p:cNvPr>
          <p:cNvSpPr>
            <a:spLocks noChangeArrowheads="1"/>
          </p:cNvSpPr>
          <p:nvPr/>
        </p:nvSpPr>
        <p:spPr bwMode="auto">
          <a:xfrm>
            <a:off x="235633" y="5213098"/>
            <a:ext cx="11878809" cy="16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学校園への啓発及び参加促進</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200"/>
              </a:spcBef>
              <a:spcAft>
                <a:spcPts val="3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こどもたちへの来場機会の提供</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市内在住の４歳から</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17</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2025</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月</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日時点年齢）までのこどもに対して、夏休み期間中に複数回入場できる</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algn="l" defTabSz="914400" rtl="0" eaLnBrk="1" fontAlgn="auto" latinLnBrk="0" hangingPunct="1">
              <a:lnSpc>
                <a:spcPct val="100000"/>
              </a:lnSpc>
              <a:spcBef>
                <a:spcPts val="0"/>
              </a:spcBef>
              <a:spcAft>
                <a:spcPts val="0"/>
              </a:spcAft>
              <a:buClrTx/>
              <a:buSzTx/>
              <a:buNone/>
              <a:tabLst/>
              <a:defRPr/>
            </a:pPr>
            <a:r>
              <a:rPr lang="ja-JP" altLang="en-US" sz="1870" dirty="0">
                <a:solidFill>
                  <a:srgbClr val="000000"/>
                </a:solidFill>
                <a:latin typeface="Meiryo UI" panose="020B0604030504040204" pitchFamily="50" charset="-128"/>
                <a:ea typeface="Meiryo UI" panose="020B0604030504040204" pitchFamily="50" charset="-128"/>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夏パスを配付</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50"/>
              </a:spcBef>
              <a:spcAft>
                <a:spcPts val="35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角丸四角形 11">
            <a:extLst>
              <a:ext uri="{FF2B5EF4-FFF2-40B4-BE49-F238E27FC236}">
                <a16:creationId xmlns:a16="http://schemas.microsoft.com/office/drawing/2014/main" id="{18FB1200-0D5E-CE15-16E9-0AD073C42871}"/>
              </a:ext>
            </a:extLst>
          </p:cNvPr>
          <p:cNvSpPr/>
          <p:nvPr/>
        </p:nvSpPr>
        <p:spPr>
          <a:xfrm>
            <a:off x="217039" y="4717287"/>
            <a:ext cx="5040000"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 name="Rectangle 5">
            <a:extLst>
              <a:ext uri="{FF2B5EF4-FFF2-40B4-BE49-F238E27FC236}">
                <a16:creationId xmlns:a16="http://schemas.microsoft.com/office/drawing/2014/main" id="{4239895D-F1E1-2F3B-3769-69189BCC9EED}"/>
              </a:ext>
            </a:extLst>
          </p:cNvPr>
          <p:cNvSpPr>
            <a:spLocks noChangeArrowheads="1"/>
          </p:cNvSpPr>
          <p:nvPr/>
        </p:nvSpPr>
        <p:spPr bwMode="auto">
          <a:xfrm>
            <a:off x="9213361" y="4390660"/>
            <a:ext cx="2587056" cy="3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200"/>
              </a:lnSpc>
              <a:spcBef>
                <a:spcPts val="500"/>
              </a:spcBef>
              <a:spcAft>
                <a:spcPts val="5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御堂筋を活用した大阪の</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200"/>
              </a:lnSpc>
              <a:spcBef>
                <a:spcPts val="500"/>
              </a:spcBef>
              <a:spcAft>
                <a:spcPts val="5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都市魅力発信事業のイメージ</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20" name="図 19" descr="屋外, 民衆, グループ, スキー が含まれている画像&#10;&#10;自動的に生成された説明">
            <a:extLst>
              <a:ext uri="{FF2B5EF4-FFF2-40B4-BE49-F238E27FC236}">
                <a16:creationId xmlns:a16="http://schemas.microsoft.com/office/drawing/2014/main" id="{56DEF729-4F42-9192-2445-35C9C8060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7401" y="2253844"/>
            <a:ext cx="3117836" cy="2019709"/>
          </a:xfrm>
          <a:prstGeom prst="rect">
            <a:avLst/>
          </a:prstGeom>
        </p:spPr>
      </p:pic>
    </p:spTree>
    <p:extLst>
      <p:ext uri="{BB962C8B-B14F-4D97-AF65-F5344CB8AC3E}">
        <p14:creationId xmlns:p14="http://schemas.microsoft.com/office/powerpoint/2010/main" val="24964016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7349" name="正方形/長方形 4"/>
          <p:cNvSpPr>
            <a:spLocks noChangeArrowheads="1"/>
          </p:cNvSpPr>
          <p:nvPr/>
        </p:nvSpPr>
        <p:spPr bwMode="auto">
          <a:xfrm>
            <a:off x="42334" y="827420"/>
            <a:ext cx="12096751" cy="24120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6" name="Rectangle 5">
            <a:extLst>
              <a:ext uri="{FF2B5EF4-FFF2-40B4-BE49-F238E27FC236}">
                <a16:creationId xmlns:a16="http://schemas.microsoft.com/office/drawing/2014/main" id="{F04565E7-41E0-3E12-D55D-14E2CA39AF48}"/>
              </a:ext>
            </a:extLst>
          </p:cNvPr>
          <p:cNvSpPr>
            <a:spLocks noChangeArrowheads="1"/>
          </p:cNvSpPr>
          <p:nvPr/>
        </p:nvSpPr>
        <p:spPr bwMode="auto">
          <a:xfrm>
            <a:off x="18570" y="1273281"/>
            <a:ext cx="7333551" cy="34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auto" latinLnBrk="0" hangingPunct="1">
              <a:lnSpc>
                <a:spcPct val="100000"/>
              </a:lnSpc>
              <a:spcBef>
                <a:spcPts val="170"/>
              </a:spcBef>
              <a:spcAft>
                <a:spcPts val="170"/>
              </a:spcAft>
              <a:buClrTx/>
              <a:buSzTx/>
              <a:buFontTx/>
              <a:buNone/>
              <a:tabLst>
                <a:tab pos="5651500" algn="l"/>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地域団体との協働や</a:t>
            </a:r>
            <a:r>
              <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PR</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グッズの作成・配布等による機運醸成</a:t>
            </a:r>
          </a:p>
        </p:txBody>
      </p:sp>
      <p:sp>
        <p:nvSpPr>
          <p:cNvPr id="8" name="Rectangle 5">
            <a:extLst>
              <a:ext uri="{FF2B5EF4-FFF2-40B4-BE49-F238E27FC236}">
                <a16:creationId xmlns:a16="http://schemas.microsoft.com/office/drawing/2014/main" id="{89AFB3AB-735A-10DE-3F62-DD7BDE37D7A6}"/>
              </a:ext>
            </a:extLst>
          </p:cNvPr>
          <p:cNvSpPr>
            <a:spLocks noChangeArrowheads="1"/>
          </p:cNvSpPr>
          <p:nvPr/>
        </p:nvSpPr>
        <p:spPr bwMode="auto">
          <a:xfrm>
            <a:off x="251873" y="1735083"/>
            <a:ext cx="8589367" cy="14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350"/>
              </a:spcBef>
              <a:spcAft>
                <a:spcPts val="35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各区における「</a:t>
            </a:r>
            <a:r>
              <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区万博」の取組、</a:t>
            </a:r>
            <a:r>
              <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PR</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グッズ配布、庁舎装飾等</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都心エリアにおける官民連携の万博機運醸成事業</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28650" marR="0" lvl="1"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民間のエリアマネジメント団体と連携した万博の情報発信、公共空間を活用した</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6670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PR</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活動等を実施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角丸四角形 11">
            <a:extLst>
              <a:ext uri="{FF2B5EF4-FFF2-40B4-BE49-F238E27FC236}">
                <a16:creationId xmlns:a16="http://schemas.microsoft.com/office/drawing/2014/main" id="{A4AE4F96-A1A1-BACE-0A92-57D60FB2CF6B}"/>
              </a:ext>
            </a:extLst>
          </p:cNvPr>
          <p:cNvSpPr/>
          <p:nvPr/>
        </p:nvSpPr>
        <p:spPr>
          <a:xfrm>
            <a:off x="183815" y="1258825"/>
            <a:ext cx="7233113"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12" name="図 11">
            <a:extLst>
              <a:ext uri="{FF2B5EF4-FFF2-40B4-BE49-F238E27FC236}">
                <a16:creationId xmlns:a16="http://schemas.microsoft.com/office/drawing/2014/main" id="{8DE40D3B-682B-0AF5-0239-82DAF7CB2A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06047" y="1239504"/>
            <a:ext cx="2617842" cy="1744792"/>
          </a:xfrm>
          <a:prstGeom prst="rect">
            <a:avLst/>
          </a:prstGeom>
        </p:spPr>
      </p:pic>
      <p:sp>
        <p:nvSpPr>
          <p:cNvPr id="21" name="Rectangle 5">
            <a:extLst>
              <a:ext uri="{FF2B5EF4-FFF2-40B4-BE49-F238E27FC236}">
                <a16:creationId xmlns:a16="http://schemas.microsoft.com/office/drawing/2014/main" id="{78EACB84-63AF-90EE-B4B7-2CFE496B9F2F}"/>
              </a:ext>
            </a:extLst>
          </p:cNvPr>
          <p:cNvSpPr>
            <a:spLocks noChangeArrowheads="1"/>
          </p:cNvSpPr>
          <p:nvPr/>
        </p:nvSpPr>
        <p:spPr bwMode="auto">
          <a:xfrm>
            <a:off x="9081985" y="2999224"/>
            <a:ext cx="2441904" cy="25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区万博」オープニングセレモニー</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347" name="角丸四角形 11">
            <a:extLst>
              <a:ext uri="{FF2B5EF4-FFF2-40B4-BE49-F238E27FC236}">
                <a16:creationId xmlns:a16="http://schemas.microsoft.com/office/drawing/2014/main" id="{8EAC3EC6-1736-A82E-07BB-450A406349FB}"/>
              </a:ext>
            </a:extLst>
          </p:cNvPr>
          <p:cNvSpPr/>
          <p:nvPr/>
        </p:nvSpPr>
        <p:spPr>
          <a:xfrm>
            <a:off x="157188" y="3841635"/>
            <a:ext cx="8460000" cy="432000"/>
          </a:xfrm>
          <a:prstGeom prst="roundRect">
            <a:avLst>
              <a:gd name="adj" fmla="val 1307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7348" name="Rectangle 5">
            <a:extLst>
              <a:ext uri="{FF2B5EF4-FFF2-40B4-BE49-F238E27FC236}">
                <a16:creationId xmlns:a16="http://schemas.microsoft.com/office/drawing/2014/main" id="{FF942B0A-845E-CFFB-3577-15528419A539}"/>
              </a:ext>
            </a:extLst>
          </p:cNvPr>
          <p:cNvSpPr>
            <a:spLocks noChangeArrowheads="1"/>
          </p:cNvSpPr>
          <p:nvPr/>
        </p:nvSpPr>
        <p:spPr bwMode="auto">
          <a:xfrm>
            <a:off x="248628" y="3841635"/>
            <a:ext cx="8283427" cy="4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中小企業等の新たな国際ビジネス交流の創出や成長・発展に向けた取組</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350" name="Rectangle 5">
            <a:extLst>
              <a:ext uri="{FF2B5EF4-FFF2-40B4-BE49-F238E27FC236}">
                <a16:creationId xmlns:a16="http://schemas.microsoft.com/office/drawing/2014/main" id="{32A91A71-B52F-E2F4-C743-460CF9DD1A56}"/>
              </a:ext>
            </a:extLst>
          </p:cNvPr>
          <p:cNvSpPr>
            <a:spLocks noChangeArrowheads="1"/>
          </p:cNvSpPr>
          <p:nvPr/>
        </p:nvSpPr>
        <p:spPr bwMode="auto">
          <a:xfrm>
            <a:off x="251873" y="5890182"/>
            <a:ext cx="11663169" cy="79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万博を契機とした地域のものづくり魅力発信事業</a:t>
            </a: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万博の自治体参加催事において、市内ものづくり企業の魅力や高い技術力を発信するための事前準備を実施</a:t>
            </a:r>
          </a:p>
        </p:txBody>
      </p:sp>
      <p:sp>
        <p:nvSpPr>
          <p:cNvPr id="57351" name="Rectangle 5">
            <a:extLst>
              <a:ext uri="{FF2B5EF4-FFF2-40B4-BE49-F238E27FC236}">
                <a16:creationId xmlns:a16="http://schemas.microsoft.com/office/drawing/2014/main" id="{0FF985AE-3DE1-4FA2-E52C-F4DD34AA981C}"/>
              </a:ext>
            </a:extLst>
          </p:cNvPr>
          <p:cNvSpPr>
            <a:spLocks noChangeArrowheads="1"/>
          </p:cNvSpPr>
          <p:nvPr/>
        </p:nvSpPr>
        <p:spPr bwMode="auto">
          <a:xfrm>
            <a:off x="251873" y="4307084"/>
            <a:ext cx="11406727" cy="4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万博での中小企業の参画機会の創出</a:t>
            </a:r>
          </a:p>
        </p:txBody>
      </p:sp>
      <p:sp>
        <p:nvSpPr>
          <p:cNvPr id="57352" name="Rectangle 5">
            <a:extLst>
              <a:ext uri="{FF2B5EF4-FFF2-40B4-BE49-F238E27FC236}">
                <a16:creationId xmlns:a16="http://schemas.microsoft.com/office/drawing/2014/main" id="{305B915F-133F-B093-935E-483755752035}"/>
              </a:ext>
            </a:extLst>
          </p:cNvPr>
          <p:cNvSpPr>
            <a:spLocks noChangeArrowheads="1"/>
          </p:cNvSpPr>
          <p:nvPr/>
        </p:nvSpPr>
        <p:spPr bwMode="auto">
          <a:xfrm>
            <a:off x="251873" y="4787692"/>
            <a:ext cx="11673427" cy="105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海外企業等のニーズに合わせたビジネス交流の創出</a:t>
            </a:r>
          </a:p>
          <a:p>
            <a:pPr marL="667334"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海外ビジネスアドバイザーの確保やセミナー開催への支援など、コーディネート体制を構築するとともに、</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86344" marR="0" lvl="0" algn="l" defTabSz="914400" rtl="0" eaLnBrk="1" fontAlgn="auto" latinLnBrk="0" hangingPunct="1">
              <a:lnSpc>
                <a:spcPct val="100000"/>
              </a:lnSpc>
              <a:spcBef>
                <a:spcPts val="0"/>
              </a:spcBef>
              <a:spcAft>
                <a:spcPts val="0"/>
              </a:spcAft>
              <a:buClrTx/>
              <a:buSzTx/>
              <a:tabLst/>
              <a:defRPr/>
            </a:pPr>
            <a:r>
              <a:rPr lang="en-US" altLang="ja-JP" sz="1867" dirty="0">
                <a:solidFill>
                  <a:srgbClr val="000000"/>
                </a:solidFill>
                <a:latin typeface="Meiryo UI" panose="020B0604030504040204" pitchFamily="50" charset="-128"/>
                <a:ea typeface="Meiryo UI" panose="020B0604030504040204" pitchFamily="50" charset="-128"/>
              </a:rPr>
              <a:t>     </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大阪府・支援機関と構成するワンストップ相談窓口を設置</a:t>
            </a:r>
          </a:p>
        </p:txBody>
      </p:sp>
      <p:sp>
        <p:nvSpPr>
          <p:cNvPr id="57354" name="Rectangle 28">
            <a:extLst>
              <a:ext uri="{FF2B5EF4-FFF2-40B4-BE49-F238E27FC236}">
                <a16:creationId xmlns:a16="http://schemas.microsoft.com/office/drawing/2014/main" id="{3D9C4D39-5048-1956-A68E-6EAA41D2FF2A}"/>
              </a:ext>
            </a:extLst>
          </p:cNvPr>
          <p:cNvSpPr>
            <a:spLocks noChangeArrowheads="1"/>
          </p:cNvSpPr>
          <p:nvPr/>
        </p:nvSpPr>
        <p:spPr bwMode="auto">
          <a:xfrm>
            <a:off x="217039" y="699005"/>
            <a:ext cx="10698611" cy="46763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地域特性等を活かした機運醸成・ホスピタリティ向上</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355" name="正方形/長方形 4">
            <a:extLst>
              <a:ext uri="{FF2B5EF4-FFF2-40B4-BE49-F238E27FC236}">
                <a16:creationId xmlns:a16="http://schemas.microsoft.com/office/drawing/2014/main" id="{5DC3DF4D-5C01-C3D7-B65C-6F3ED5817DDA}"/>
              </a:ext>
            </a:extLst>
          </p:cNvPr>
          <p:cNvSpPr>
            <a:spLocks noChangeArrowheads="1"/>
          </p:cNvSpPr>
          <p:nvPr/>
        </p:nvSpPr>
        <p:spPr bwMode="auto">
          <a:xfrm>
            <a:off x="42334" y="3456654"/>
            <a:ext cx="12096751" cy="3331494"/>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7356" name="Rectangle 28">
            <a:extLst>
              <a:ext uri="{FF2B5EF4-FFF2-40B4-BE49-F238E27FC236}">
                <a16:creationId xmlns:a16="http://schemas.microsoft.com/office/drawing/2014/main" id="{796E337D-648A-A1FC-2302-10DB63D4C55A}"/>
              </a:ext>
            </a:extLst>
          </p:cNvPr>
          <p:cNvSpPr>
            <a:spLocks noChangeArrowheads="1"/>
          </p:cNvSpPr>
          <p:nvPr/>
        </p:nvSpPr>
        <p:spPr bwMode="auto">
          <a:xfrm>
            <a:off x="217039" y="3309189"/>
            <a:ext cx="7635199" cy="46763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万博の成功に向けた取組（</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未来社会への投資</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32301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50"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6" name="正方形/長方形 4">
            <a:extLst>
              <a:ext uri="{FF2B5EF4-FFF2-40B4-BE49-F238E27FC236}">
                <a16:creationId xmlns:a16="http://schemas.microsoft.com/office/drawing/2014/main" id="{545DD53B-D9FE-CE54-4C32-A8C3138B8364}"/>
              </a:ext>
            </a:extLst>
          </p:cNvPr>
          <p:cNvSpPr>
            <a:spLocks noChangeArrowheads="1"/>
          </p:cNvSpPr>
          <p:nvPr/>
        </p:nvSpPr>
        <p:spPr bwMode="auto">
          <a:xfrm>
            <a:off x="42334" y="900502"/>
            <a:ext cx="12096751" cy="5887646"/>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 name="Rectangle 28">
            <a:extLst>
              <a:ext uri="{FF2B5EF4-FFF2-40B4-BE49-F238E27FC236}">
                <a16:creationId xmlns:a16="http://schemas.microsoft.com/office/drawing/2014/main" id="{EB38416A-CC38-71D1-BF53-EFB3562D41D4}"/>
              </a:ext>
            </a:extLst>
          </p:cNvPr>
          <p:cNvSpPr>
            <a:spLocks noChangeArrowheads="1"/>
          </p:cNvSpPr>
          <p:nvPr/>
        </p:nvSpPr>
        <p:spPr bwMode="auto">
          <a:xfrm>
            <a:off x="217039" y="704852"/>
            <a:ext cx="8512893"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関連取組（大阪版万博アクションプラン掲載取組）</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67"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a:extLst>
              <a:ext uri="{FF2B5EF4-FFF2-40B4-BE49-F238E27FC236}">
                <a16:creationId xmlns:a16="http://schemas.microsoft.com/office/drawing/2014/main" id="{EBC0693B-4600-ED28-1C84-7A18FCC56D00}"/>
              </a:ext>
            </a:extLst>
          </p:cNvPr>
          <p:cNvSpPr txBox="1">
            <a:spLocks/>
          </p:cNvSpPr>
          <p:nvPr/>
        </p:nvSpPr>
        <p:spPr bwMode="auto">
          <a:xfrm>
            <a:off x="288981" y="1282144"/>
            <a:ext cx="2520000" cy="360000"/>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観光・文化、おもてなし</a:t>
            </a:r>
          </a:p>
        </p:txBody>
      </p:sp>
      <p:sp>
        <p:nvSpPr>
          <p:cNvPr id="9" name="Rectangle 5">
            <a:extLst>
              <a:ext uri="{FF2B5EF4-FFF2-40B4-BE49-F238E27FC236}">
                <a16:creationId xmlns:a16="http://schemas.microsoft.com/office/drawing/2014/main" id="{5113664A-1577-2ACE-9342-2B65F1188476}"/>
              </a:ext>
            </a:extLst>
          </p:cNvPr>
          <p:cNvSpPr>
            <a:spLocks noChangeArrowheads="1"/>
          </p:cNvSpPr>
          <p:nvPr/>
        </p:nvSpPr>
        <p:spPr bwMode="auto">
          <a:xfrm>
            <a:off x="6918071" y="4336954"/>
            <a:ext cx="4715129" cy="19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「空飛ぶクルマ」の社会実装促進</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自動運転バス実装事業</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バス事業者と連携して自動運転に必要なインフラ設備の整備及び実証実験を実施　</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Rectangle 5">
            <a:extLst>
              <a:ext uri="{FF2B5EF4-FFF2-40B4-BE49-F238E27FC236}">
                <a16:creationId xmlns:a16="http://schemas.microsoft.com/office/drawing/2014/main" id="{C68CDBC0-6EBE-576E-2650-628A138E12CA}"/>
              </a:ext>
            </a:extLst>
          </p:cNvPr>
          <p:cNvSpPr>
            <a:spLocks noChangeArrowheads="1"/>
          </p:cNvSpPr>
          <p:nvPr/>
        </p:nvSpPr>
        <p:spPr bwMode="auto">
          <a:xfrm>
            <a:off x="239585" y="4336954"/>
            <a:ext cx="6294565" cy="281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健康づくりプロモーション</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万博開催を契機としたがん検診受診率向上事業</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69</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歳以下の本市がん検診受診者への「アスマイル」を用いた市独自ポイントの付与や、特定年齢の女性市民（国民健康保険被保険者）への乳がん検診無料クーポン券の送付</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がん患者のアピアランスケア支援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ページ参照）</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 name="Rectangle 5">
            <a:extLst>
              <a:ext uri="{FF2B5EF4-FFF2-40B4-BE49-F238E27FC236}">
                <a16:creationId xmlns:a16="http://schemas.microsoft.com/office/drawing/2014/main" id="{75178BEF-1810-EA7B-56A1-BAB651E86F52}"/>
              </a:ext>
            </a:extLst>
          </p:cNvPr>
          <p:cNvSpPr>
            <a:spLocks noChangeArrowheads="1"/>
          </p:cNvSpPr>
          <p:nvPr/>
        </p:nvSpPr>
        <p:spPr bwMode="auto">
          <a:xfrm>
            <a:off x="239585" y="1851628"/>
            <a:ext cx="7330807" cy="207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水と光を活かした東西軸の魅力創出</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zh-TW"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大阪文化芸術祭事業</a:t>
            </a:r>
            <a:endParaRPr kumimoji="1" lang="en-US" altLang="zh-TW"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飲食店等における外国人観光客受入環境高度化事業</a:t>
            </a:r>
            <a:endParaRPr kumimoji="1" lang="en-US" altLang="ja-JP"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53340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市内の飲食店等に対して、おもてなし機運の醸成に向けたセミナー等やインバウンド受入環境の高度化に向けたコンサルティングを実施</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2" name="タイトル 1">
            <a:extLst>
              <a:ext uri="{FF2B5EF4-FFF2-40B4-BE49-F238E27FC236}">
                <a16:creationId xmlns:a16="http://schemas.microsoft.com/office/drawing/2014/main" id="{03DF6C6E-8002-7A13-81EA-FFC46D774367}"/>
              </a:ext>
            </a:extLst>
          </p:cNvPr>
          <p:cNvSpPr txBox="1">
            <a:spLocks/>
          </p:cNvSpPr>
          <p:nvPr/>
        </p:nvSpPr>
        <p:spPr bwMode="auto">
          <a:xfrm>
            <a:off x="239586" y="3958057"/>
            <a:ext cx="1368000" cy="360000"/>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健康・医療</a:t>
            </a:r>
          </a:p>
        </p:txBody>
      </p:sp>
      <p:sp>
        <p:nvSpPr>
          <p:cNvPr id="23" name="タイトル 1">
            <a:extLst>
              <a:ext uri="{FF2B5EF4-FFF2-40B4-BE49-F238E27FC236}">
                <a16:creationId xmlns:a16="http://schemas.microsoft.com/office/drawing/2014/main" id="{3BAFE690-246A-0D49-9A6C-16C4F165C7EF}"/>
              </a:ext>
            </a:extLst>
          </p:cNvPr>
          <p:cNvSpPr txBox="1">
            <a:spLocks/>
          </p:cNvSpPr>
          <p:nvPr/>
        </p:nvSpPr>
        <p:spPr bwMode="auto">
          <a:xfrm>
            <a:off x="6994618" y="3958057"/>
            <a:ext cx="1260000" cy="360000"/>
          </a:xfrm>
          <a:prstGeom prst="rect">
            <a:avLst/>
          </a:prstGeom>
          <a:solidFill>
            <a:srgbClr val="99CCFF"/>
          </a:solidFill>
          <a:ln w="12700">
            <a:solidFill>
              <a:srgbClr val="007DFA"/>
            </a:solidFill>
            <a:miter lim="800000"/>
            <a:headEnd/>
            <a:tailEnd/>
          </a:ln>
        </p:spPr>
        <p:txBody>
          <a:bodyPr lIns="96000" rIns="96000"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モビリティ</a:t>
            </a:r>
          </a:p>
        </p:txBody>
      </p:sp>
      <p:pic>
        <p:nvPicPr>
          <p:cNvPr id="26" name="図 25" descr="海の上を飛ぶ飛行機&#10;&#10;中程度の精度で自動的に生成された説明">
            <a:extLst>
              <a:ext uri="{FF2B5EF4-FFF2-40B4-BE49-F238E27FC236}">
                <a16:creationId xmlns:a16="http://schemas.microsoft.com/office/drawing/2014/main" id="{032D2B67-B17C-A1FF-4C0F-0204857CD4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0352" y="1202908"/>
            <a:ext cx="2871438" cy="2271707"/>
          </a:xfrm>
          <a:prstGeom prst="rect">
            <a:avLst/>
          </a:prstGeom>
        </p:spPr>
      </p:pic>
      <p:sp>
        <p:nvSpPr>
          <p:cNvPr id="27" name="Rectangle 5">
            <a:extLst>
              <a:ext uri="{FF2B5EF4-FFF2-40B4-BE49-F238E27FC236}">
                <a16:creationId xmlns:a16="http://schemas.microsoft.com/office/drawing/2014/main" id="{652EEACE-2925-0FE0-3C8E-0169C54712C2}"/>
              </a:ext>
            </a:extLst>
          </p:cNvPr>
          <p:cNvSpPr>
            <a:spLocks noChangeArrowheads="1"/>
          </p:cNvSpPr>
          <p:nvPr/>
        </p:nvSpPr>
        <p:spPr bwMode="auto">
          <a:xfrm>
            <a:off x="9084477" y="3571592"/>
            <a:ext cx="3043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ts val="500"/>
              </a:lnSpc>
              <a:spcBef>
                <a:spcPts val="500"/>
              </a:spcBef>
              <a:spcAft>
                <a:spcPts val="5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ヴォロコプター社（共同事業者：住友商事株式会社）</a:t>
            </a:r>
          </a:p>
          <a:p>
            <a:pPr marL="0" marR="0" lvl="0" indent="0" algn="ctr" defTabSz="914400" rtl="0" eaLnBrk="1" fontAlgn="auto" latinLnBrk="0" hangingPunct="1">
              <a:lnSpc>
                <a:spcPts val="500"/>
              </a:lnSpc>
              <a:spcBef>
                <a:spcPts val="500"/>
              </a:spcBef>
              <a:spcAft>
                <a:spcPts val="5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による「空飛ぶクルマ」実証実験の様子</a:t>
            </a:r>
          </a:p>
        </p:txBody>
      </p:sp>
    </p:spTree>
    <p:extLst>
      <p:ext uri="{BB962C8B-B14F-4D97-AF65-F5344CB8AC3E}">
        <p14:creationId xmlns:p14="http://schemas.microsoft.com/office/powerpoint/2010/main" val="28291555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正方形/長方形 4"/>
          <p:cNvSpPr>
            <a:spLocks noChangeArrowheads="1"/>
          </p:cNvSpPr>
          <p:nvPr/>
        </p:nvSpPr>
        <p:spPr bwMode="auto">
          <a:xfrm>
            <a:off x="42334" y="933452"/>
            <a:ext cx="12096751" cy="5374583"/>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solidFill>
                <a:srgbClr val="000000"/>
              </a:solidFill>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solidFill>
                  <a:srgbClr val="000000"/>
                </a:solidFill>
                <a:latin typeface="Meiryo UI" panose="020B0604030504040204" pitchFamily="50" charset="-128"/>
                <a:ea typeface="Meiryo UI" panose="020B0604030504040204" pitchFamily="50" charset="-128"/>
              </a:rPr>
              <a:t> </a:t>
            </a:r>
            <a:endParaRPr lang="en-US" altLang="ja-JP" sz="2667" b="1" dirty="0">
              <a:solidFill>
                <a:srgbClr val="000000"/>
              </a:solidFill>
              <a:latin typeface="Meiryo UI" panose="020B0604030504040204" pitchFamily="50" charset="-128"/>
              <a:ea typeface="Meiryo UI" panose="020B0604030504040204" pitchFamily="50" charset="-128"/>
            </a:endParaRPr>
          </a:p>
        </p:txBody>
      </p:sp>
      <p:sp>
        <p:nvSpPr>
          <p:cNvPr id="42" name="Rectangle 28"/>
          <p:cNvSpPr>
            <a:spLocks noChangeArrowheads="1"/>
          </p:cNvSpPr>
          <p:nvPr/>
        </p:nvSpPr>
        <p:spPr bwMode="auto">
          <a:xfrm>
            <a:off x="156723" y="730017"/>
            <a:ext cx="2910328" cy="4572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夢洲におけるインフラ整備</a:t>
            </a:r>
            <a:endParaRPr lang="en-US" altLang="ja-JP" sz="186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5"/>
          <p:cNvSpPr>
            <a:spLocks noChangeArrowheads="1"/>
          </p:cNvSpPr>
          <p:nvPr/>
        </p:nvSpPr>
        <p:spPr bwMode="auto">
          <a:xfrm>
            <a:off x="292101" y="1451670"/>
            <a:ext cx="11899899" cy="330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auto" latinLnBrk="0" hangingPunct="1">
              <a:lnSpc>
                <a:spcPts val="16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夢洲地区の土地造成・基盤整備事業</a:t>
            </a:r>
            <a:endParaRPr kumimoji="1" lang="en-US" altLang="ja-JP"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lvl="0" indent="-380990">
              <a:spcBef>
                <a:spcPts val="227"/>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基盤整備     </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観光外周道路、夢洲高架道路、上下水道、</a:t>
            </a:r>
          </a:p>
          <a:p>
            <a:pPr marL="286344" lvl="0">
              <a:spcBef>
                <a:spcPts val="227"/>
              </a:spcBef>
              <a:spcAft>
                <a:spcPts val="227"/>
              </a:spcAft>
              <a:tabLst>
                <a:tab pos="1981200" algn="l"/>
                <a:tab pos="2336800" algn="l"/>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駅前施設の整備工事など</a:t>
            </a: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鉄道アクセス　</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南ルート（北港テクノポート線）の整備工事</a:t>
            </a: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道路アクセス　</a:t>
            </a:r>
            <a:r>
              <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夢洲幹線道路、舞洲幹線道路の拡幅工事</a:t>
            </a:r>
          </a:p>
          <a:p>
            <a:pPr marL="286344" lvl="0">
              <a:spcBef>
                <a:spcPts val="227"/>
              </a:spcBef>
              <a:spcAft>
                <a:spcPts val="227"/>
              </a:spcAft>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舞洲東交差点立体交差化の整備工事など</a:t>
            </a:r>
          </a:p>
          <a:p>
            <a:pPr marL="667334" lvl="0" indent="-380990">
              <a:spcBef>
                <a:spcPts val="1200"/>
              </a:spcBef>
              <a:spcAft>
                <a:spcPts val="227"/>
              </a:spcAft>
              <a:buFont typeface="Wingdings" panose="05000000000000000000" pitchFamily="2" charset="2"/>
              <a:buChar char="Ø"/>
              <a:tabLst>
                <a:tab pos="1981200" algn="l"/>
                <a:tab pos="2336800" algn="l"/>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海上アクセス　</a:t>
            </a:r>
            <a:r>
              <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浮桟橋、波除堤、待合所等の整備工事</a:t>
            </a:r>
          </a:p>
          <a:p>
            <a:pPr marL="286344" lvl="0">
              <a:spcBef>
                <a:spcPts val="227"/>
              </a:spcBef>
              <a:spcAft>
                <a:spcPts val="227"/>
              </a:spcAft>
              <a:tabLst>
                <a:tab pos="1981200" algn="l"/>
                <a:tab pos="2336800" algn="l"/>
              </a:tabLst>
              <a:defRPr/>
            </a:pPr>
            <a:endParaRPr lang="en-US" altLang="ja-JP" sz="1867" dirty="0">
              <a:solidFill>
                <a:srgbClr val="000000"/>
              </a:solidFill>
              <a:latin typeface="Meiryo UI" panose="020B0604030504040204" pitchFamily="50" charset="-128"/>
              <a:ea typeface="Meiryo UI" panose="020B0604030504040204" pitchFamily="50" charset="-128"/>
            </a:endParaRPr>
          </a:p>
        </p:txBody>
      </p:sp>
      <p:sp>
        <p:nvSpPr>
          <p:cNvPr id="20" name="Rectangle 5"/>
          <p:cNvSpPr>
            <a:spLocks noChangeArrowheads="1"/>
          </p:cNvSpPr>
          <p:nvPr/>
        </p:nvSpPr>
        <p:spPr bwMode="auto">
          <a:xfrm>
            <a:off x="292100" y="4825285"/>
            <a:ext cx="11391899" cy="138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charset="0"/>
                <a:ea typeface="ＭＳ Ｐゴシック" charset="-128"/>
              </a:defRPr>
            </a:lvl1pPr>
            <a:lvl2pPr marL="444500" indent="-360363">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defRPr kumimoji="1">
                <a:solidFill>
                  <a:schemeClr val="tx1"/>
                </a:solidFill>
                <a:latin typeface="Arial" charset="0"/>
                <a:ea typeface="ＭＳ Ｐゴシック" charset="-128"/>
              </a:defRPr>
            </a:lvl9pPr>
          </a:lstStyle>
          <a:p>
            <a:pPr lvl="0">
              <a:spcAft>
                <a:spcPts val="400"/>
              </a:spcAf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lang="ja-JP" altLang="en-US" sz="2133" b="1" dirty="0">
                <a:solidFill>
                  <a:srgbClr val="000000"/>
                </a:solidFill>
                <a:latin typeface="Meiryo UI" panose="020B0604030504040204" pitchFamily="50" charset="-128"/>
                <a:ea typeface="Meiryo UI" panose="020B0604030504040204" pitchFamily="50" charset="-128"/>
              </a:rPr>
              <a:t>夢洲物流車両の交通円滑化に向けた対策</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67334" lvl="0" indent="-380990">
              <a:lnSpc>
                <a:spcPts val="1600"/>
              </a:lnSpc>
              <a:spcBef>
                <a:spcPts val="1200"/>
              </a:spcBef>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夢洲地区での物流関連車両の円滑な交通を確保するための対策を実施</a:t>
            </a:r>
            <a:endParaRPr lang="en-US" altLang="ja-JP" sz="1867" dirty="0">
              <a:latin typeface="Meiryo UI" panose="020B0604030504040204" pitchFamily="50" charset="-128"/>
              <a:ea typeface="Meiryo UI" panose="020B0604030504040204" pitchFamily="50" charset="-128"/>
            </a:endParaRPr>
          </a:p>
          <a:p>
            <a:pPr marL="286344" lvl="0">
              <a:lnSpc>
                <a:spcPts val="1600"/>
              </a:lnSpc>
              <a:spcBef>
                <a:spcPts val="1200"/>
              </a:spcBef>
              <a:defRPr/>
            </a:pPr>
            <a:r>
              <a:rPr lang="ja-JP" altLang="en-US" sz="1867" dirty="0">
                <a:latin typeface="Meiryo UI" panose="020B0604030504040204" pitchFamily="50" charset="-128"/>
                <a:ea typeface="Meiryo UI" panose="020B0604030504040204" pitchFamily="50" charset="-128"/>
              </a:rPr>
              <a:t>　・　車両待機場の整備、新たな港湾情報システム「</a:t>
            </a:r>
            <a:r>
              <a:rPr lang="en-US" altLang="ja-JP" sz="1867" dirty="0">
                <a:latin typeface="Meiryo UI" panose="020B0604030504040204" pitchFamily="50" charset="-128"/>
                <a:ea typeface="Meiryo UI" panose="020B0604030504040204" pitchFamily="50" charset="-128"/>
              </a:rPr>
              <a:t>CONPAS</a:t>
            </a:r>
            <a:r>
              <a:rPr lang="ja-JP" altLang="en-US" sz="1867" dirty="0">
                <a:latin typeface="Meiryo UI" panose="020B0604030504040204" pitchFamily="50" charset="-128"/>
                <a:ea typeface="Meiryo UI" panose="020B0604030504040204" pitchFamily="50" charset="-128"/>
              </a:rPr>
              <a:t>」の導入、空コンテナ返却場所の一時移転など</a:t>
            </a:r>
          </a:p>
          <a:p>
            <a:pPr marL="286344" lvl="0">
              <a:defRPr/>
            </a:pPr>
            <a:r>
              <a:rPr lang="ja-JP" altLang="en-US" sz="1867" dirty="0">
                <a:latin typeface="Meiryo UI" panose="020B0604030504040204" pitchFamily="50" charset="-128"/>
                <a:ea typeface="Meiryo UI" panose="020B0604030504040204" pitchFamily="50" charset="-128"/>
              </a:rPr>
              <a:t>　　</a:t>
            </a:r>
          </a:p>
          <a:p>
            <a:pPr marL="286344" lvl="0">
              <a:defRPr/>
            </a:pP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経済成長に向けた戦略の実行</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4"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34</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pic>
        <p:nvPicPr>
          <p:cNvPr id="2" name="図 1">
            <a:extLst>
              <a:ext uri="{FF2B5EF4-FFF2-40B4-BE49-F238E27FC236}">
                <a16:creationId xmlns:a16="http://schemas.microsoft.com/office/drawing/2014/main" id="{FBFE0964-6B54-0867-07F8-BB43385834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814" y="1282390"/>
            <a:ext cx="5027085" cy="3575969"/>
          </a:xfrm>
          <a:prstGeom prst="rect">
            <a:avLst/>
          </a:prstGeom>
        </p:spPr>
      </p:pic>
    </p:spTree>
    <p:extLst>
      <p:ext uri="{BB962C8B-B14F-4D97-AF65-F5344CB8AC3E}">
        <p14:creationId xmlns:p14="http://schemas.microsoft.com/office/powerpoint/2010/main" val="1120582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正方形/長方形 4"/>
          <p:cNvSpPr>
            <a:spLocks noChangeArrowheads="1"/>
          </p:cNvSpPr>
          <p:nvPr/>
        </p:nvSpPr>
        <p:spPr bwMode="auto">
          <a:xfrm>
            <a:off x="42334" y="933452"/>
            <a:ext cx="12096751" cy="572134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Rectangle 28"/>
          <p:cNvSpPr>
            <a:spLocks noChangeArrowheads="1"/>
          </p:cNvSpPr>
          <p:nvPr/>
        </p:nvSpPr>
        <p:spPr bwMode="auto">
          <a:xfrm>
            <a:off x="156723" y="730017"/>
            <a:ext cx="3485112"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ＩＲを含む国際観光拠点の形成</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nvGraphicFramePr>
        <p:xfrm>
          <a:off x="7465920" y="3910937"/>
          <a:ext cx="4502084" cy="1356724"/>
        </p:xfrm>
        <a:graphic>
          <a:graphicData uri="http://schemas.openxmlformats.org/drawingml/2006/table">
            <a:tbl>
              <a:tblPr firstCol="1" bandCol="1">
                <a:tableStyleId>{5C22544A-7EE6-4342-B048-85BDC9FD1C3A}</a:tableStyleId>
              </a:tblPr>
              <a:tblGrid>
                <a:gridCol w="2573432">
                  <a:extLst>
                    <a:ext uri="{9D8B030D-6E8A-4147-A177-3AD203B41FA5}">
                      <a16:colId xmlns:a16="http://schemas.microsoft.com/office/drawing/2014/main" val="20000"/>
                    </a:ext>
                  </a:extLst>
                </a:gridCol>
                <a:gridCol w="1928652">
                  <a:extLst>
                    <a:ext uri="{9D8B030D-6E8A-4147-A177-3AD203B41FA5}">
                      <a16:colId xmlns:a16="http://schemas.microsoft.com/office/drawing/2014/main" val="20001"/>
                    </a:ext>
                  </a:extLst>
                </a:gridCol>
              </a:tblGrid>
              <a:tr h="232938">
                <a:tc>
                  <a:txBody>
                    <a:bodyPr/>
                    <a:lstStyle/>
                    <a:p>
                      <a:pPr algn="l"/>
                      <a:r>
                        <a:rPr kumimoji="1" lang="ja-JP" altLang="en-US" sz="1600" dirty="0">
                          <a:latin typeface="Meiryo UI" panose="020B0604030504040204" pitchFamily="50" charset="-128"/>
                          <a:ea typeface="Meiryo UI" panose="020B0604030504040204" pitchFamily="50" charset="-128"/>
                        </a:rPr>
                        <a:t>　経済波及効果</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建設時</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solidFill>
                      <a:srgbClr val="4F81BD"/>
                    </a:solidFill>
                  </a:tcPr>
                </a:tc>
                <a:tc>
                  <a:txBody>
                    <a:bodyPr/>
                    <a:lstStyle/>
                    <a:p>
                      <a:pPr algn="ct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兆</a:t>
                      </a:r>
                      <a:r>
                        <a:rPr kumimoji="1" lang="en-US" altLang="ja-JP" sz="1600" b="1" dirty="0">
                          <a:latin typeface="Meiryo UI" panose="020B0604030504040204" pitchFamily="50" charset="-128"/>
                          <a:ea typeface="Meiryo UI" panose="020B0604030504040204" pitchFamily="50" charset="-128"/>
                        </a:rPr>
                        <a:t>9,100</a:t>
                      </a:r>
                      <a:r>
                        <a:rPr kumimoji="1" lang="ja-JP" altLang="en-US" sz="1600" b="1" dirty="0">
                          <a:latin typeface="Meiryo UI" panose="020B0604030504040204" pitchFamily="50" charset="-128"/>
                          <a:ea typeface="Meiryo UI" panose="020B0604030504040204" pitchFamily="50" charset="-128"/>
                        </a:rPr>
                        <a:t>億円</a:t>
                      </a:r>
                    </a:p>
                  </a:txBody>
                  <a:tcPr>
                    <a:solidFill>
                      <a:srgbClr val="D0D8E8"/>
                    </a:solidFill>
                  </a:tcPr>
                </a:tc>
                <a:extLst>
                  <a:ext uri="{0D108BD9-81ED-4DB2-BD59-A6C34878D82A}">
                    <a16:rowId xmlns:a16="http://schemas.microsoft.com/office/drawing/2014/main" val="10000"/>
                  </a:ext>
                </a:extLst>
              </a:tr>
              <a:tr h="232938">
                <a:tc>
                  <a:txBody>
                    <a:bodyPr/>
                    <a:lstStyle/>
                    <a:p>
                      <a:pPr algn="l"/>
                      <a:r>
                        <a:rPr kumimoji="1" lang="ja-JP" altLang="en-US" sz="1600" dirty="0">
                          <a:latin typeface="Meiryo UI" panose="020B0604030504040204" pitchFamily="50" charset="-128"/>
                          <a:ea typeface="Meiryo UI" panose="020B0604030504040204" pitchFamily="50" charset="-128"/>
                        </a:rPr>
                        <a:t>　雇用創出効果</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建設時</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solidFill>
                      <a:srgbClr val="4F81BD"/>
                    </a:solidFill>
                  </a:tcPr>
                </a:tc>
                <a:tc>
                  <a:txBody>
                    <a:bodyPr/>
                    <a:lstStyle/>
                    <a:p>
                      <a:pPr algn="ctr"/>
                      <a:r>
                        <a:rPr kumimoji="1" lang="en-US" altLang="ja-JP" sz="1600" b="1" dirty="0">
                          <a:latin typeface="Meiryo UI" panose="020B0604030504040204" pitchFamily="50" charset="-128"/>
                          <a:ea typeface="Meiryo UI" panose="020B0604030504040204" pitchFamily="50" charset="-128"/>
                        </a:rPr>
                        <a:t>14</a:t>
                      </a:r>
                      <a:r>
                        <a:rPr kumimoji="1" lang="ja-JP" altLang="en-US" sz="1600" b="1" dirty="0">
                          <a:latin typeface="Meiryo UI" panose="020B0604030504040204" pitchFamily="50" charset="-128"/>
                          <a:ea typeface="Meiryo UI" panose="020B0604030504040204" pitchFamily="50" charset="-128"/>
                        </a:rPr>
                        <a:t>万人</a:t>
                      </a:r>
                    </a:p>
                  </a:txBody>
                  <a:tcPr>
                    <a:solidFill>
                      <a:srgbClr val="D0D8E8"/>
                    </a:solidFill>
                  </a:tcPr>
                </a:tc>
                <a:extLst>
                  <a:ext uri="{0D108BD9-81ED-4DB2-BD59-A6C34878D82A}">
                    <a16:rowId xmlns:a16="http://schemas.microsoft.com/office/drawing/2014/main" val="10001"/>
                  </a:ext>
                </a:extLst>
              </a:tr>
              <a:tr h="350884">
                <a:tc>
                  <a:txBody>
                    <a:bodyPr/>
                    <a:lstStyle/>
                    <a:p>
                      <a:pPr algn="l"/>
                      <a:r>
                        <a:rPr kumimoji="1" lang="ja-JP" altLang="en-US" sz="1600" dirty="0">
                          <a:latin typeface="Meiryo UI" panose="020B0604030504040204" pitchFamily="50" charset="-128"/>
                          <a:ea typeface="Meiryo UI" panose="020B0604030504040204" pitchFamily="50" charset="-128"/>
                        </a:rPr>
                        <a:t>　経済波及効果</a:t>
                      </a:r>
                      <a:r>
                        <a:rPr kumimoji="1" lang="ja-JP" altLang="en-US" sz="1600" baseline="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運営</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solidFill>
                      <a:srgbClr val="4F81BD"/>
                    </a:solidFill>
                  </a:tcPr>
                </a:tc>
                <a:tc>
                  <a:txBody>
                    <a:bodyPr/>
                    <a:lstStyle/>
                    <a:p>
                      <a:pPr algn="ct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兆</a:t>
                      </a:r>
                      <a:r>
                        <a:rPr kumimoji="1" lang="en-US" altLang="ja-JP" sz="1600" b="1" dirty="0">
                          <a:latin typeface="Meiryo UI" panose="020B0604030504040204" pitchFamily="50" charset="-128"/>
                          <a:ea typeface="Meiryo UI" panose="020B0604030504040204" pitchFamily="50" charset="-128"/>
                        </a:rPr>
                        <a:t>1,400</a:t>
                      </a:r>
                      <a:r>
                        <a:rPr kumimoji="1" lang="ja-JP" altLang="en-US" sz="1600" b="1" dirty="0">
                          <a:latin typeface="Meiryo UI" panose="020B0604030504040204" pitchFamily="50" charset="-128"/>
                          <a:ea typeface="Meiryo UI" panose="020B0604030504040204" pitchFamily="50" charset="-128"/>
                        </a:rPr>
                        <a:t>億円</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年</a:t>
                      </a:r>
                    </a:p>
                  </a:txBody>
                  <a:tcPr>
                    <a:solidFill>
                      <a:srgbClr val="D0D8E8"/>
                    </a:solidFill>
                  </a:tcPr>
                </a:tc>
                <a:extLst>
                  <a:ext uri="{0D108BD9-81ED-4DB2-BD59-A6C34878D82A}">
                    <a16:rowId xmlns:a16="http://schemas.microsoft.com/office/drawing/2014/main" val="10002"/>
                  </a:ext>
                </a:extLst>
              </a:tr>
              <a:tr h="232938">
                <a:tc>
                  <a:txBody>
                    <a:bodyPr/>
                    <a:lstStyle/>
                    <a:p>
                      <a:pPr algn="l"/>
                      <a:r>
                        <a:rPr kumimoji="1" lang="ja-JP" altLang="en-US" sz="1600" dirty="0">
                          <a:latin typeface="Meiryo UI" panose="020B0604030504040204" pitchFamily="50" charset="-128"/>
                          <a:ea typeface="Meiryo UI" panose="020B0604030504040204" pitchFamily="50" charset="-128"/>
                        </a:rPr>
                        <a:t>　雇用創出効果（運営）</a:t>
                      </a:r>
                    </a:p>
                  </a:txBody>
                  <a:tcPr>
                    <a:solidFill>
                      <a:srgbClr val="4F81BD"/>
                    </a:solidFill>
                  </a:tcPr>
                </a:tc>
                <a:tc>
                  <a:txBody>
                    <a:bodyPr/>
                    <a:lstStyle/>
                    <a:p>
                      <a:pPr algn="ctr"/>
                      <a:r>
                        <a:rPr kumimoji="1" lang="en-US" altLang="ja-JP" sz="1600" b="1" dirty="0">
                          <a:latin typeface="Meiryo UI" panose="020B0604030504040204" pitchFamily="50" charset="-128"/>
                          <a:ea typeface="Meiryo UI" panose="020B0604030504040204" pitchFamily="50" charset="-128"/>
                        </a:rPr>
                        <a:t>9.3</a:t>
                      </a:r>
                      <a:r>
                        <a:rPr kumimoji="1" lang="ja-JP" altLang="en-US" sz="1600" b="1" dirty="0">
                          <a:latin typeface="Meiryo UI" panose="020B0604030504040204" pitchFamily="50" charset="-128"/>
                          <a:ea typeface="Meiryo UI" panose="020B0604030504040204" pitchFamily="50" charset="-128"/>
                        </a:rPr>
                        <a:t>万人</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年</a:t>
                      </a:r>
                    </a:p>
                  </a:txBody>
                  <a:tcPr>
                    <a:solidFill>
                      <a:srgbClr val="D0D8E8"/>
                    </a:solidFill>
                  </a:tcPr>
                </a:tc>
                <a:extLst>
                  <a:ext uri="{0D108BD9-81ED-4DB2-BD59-A6C34878D82A}">
                    <a16:rowId xmlns:a16="http://schemas.microsoft.com/office/drawing/2014/main" val="4085919757"/>
                  </a:ext>
                </a:extLst>
              </a:tr>
            </a:tbl>
          </a:graphicData>
        </a:graphic>
      </p:graphicFrame>
      <p:sp>
        <p:nvSpPr>
          <p:cNvPr id="34" name="テキスト ボックス 21"/>
          <p:cNvSpPr txBox="1">
            <a:spLocks noChangeAspect="1"/>
          </p:cNvSpPr>
          <p:nvPr/>
        </p:nvSpPr>
        <p:spPr bwMode="auto">
          <a:xfrm>
            <a:off x="7503980" y="3528173"/>
            <a:ext cx="4064790" cy="36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03" tIns="60651" rIns="121303" bIns="6065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【IR</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立地による効果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41"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rPr>
              <a:t>経済成長に向けた戦略の実行</a:t>
            </a:r>
            <a:endParaRPr kumimoji="1" lang="en-US" altLang="ja-JP" sz="4000" b="0" i="0" u="none" strike="noStrike" kern="1200" cap="none" spc="-133" normalizeH="0" baseline="0" noProof="0" dirty="0">
              <a:ln>
                <a:noFill/>
              </a:ln>
              <a:solidFill>
                <a:srgbClr val="FFFFFF"/>
              </a:solidFill>
              <a:effectLst>
                <a:outerShdw blurRad="38100" dist="38100" dir="2700000" algn="tl">
                  <a:srgbClr val="000000">
                    <a:alpha val="43137"/>
                  </a:srgbClr>
                </a:outerShdw>
              </a:effectLst>
              <a:uLnTx/>
              <a:uFillTx/>
              <a:latin typeface="Arial"/>
              <a:ea typeface="HG創英角ｺﾞｼｯｸUB" pitchFamily="49" charset="-128"/>
              <a:cs typeface="+mn-cs"/>
            </a:endParaRPr>
          </a:p>
        </p:txBody>
      </p:sp>
      <p:sp>
        <p:nvSpPr>
          <p:cNvPr id="43"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marL="0" marR="0" lvl="0" indent="0" algn="ctr" defTabSz="914400" rtl="0" eaLnBrk="1" fontAlgn="base" latinLnBrk="0" hangingPunct="1">
              <a:lnSpc>
                <a:spcPct val="100000"/>
              </a:lnSpc>
              <a:spcBef>
                <a:spcPct val="0"/>
              </a:spcBef>
              <a:spcAft>
                <a:spcPct val="0"/>
              </a:spcAft>
              <a:buClrTx/>
              <a:buSzTx/>
              <a:buFontTx/>
              <a:buNone/>
              <a:tabLst/>
              <a:defRPr/>
            </a:pPr>
            <a:fld id="{A27605D5-EED1-47A5-9BA7-35F4D0437F25}" type="slidenum">
              <a:rPr kumimoji="1" lang="en-US" altLang="ja-JP" sz="2667" b="1" i="0" u="none" strike="noStrike" kern="1200" cap="none" spc="0" normalizeH="0" baseline="0" noProof="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1" lang="en-US" altLang="ja-JP" sz="2667" b="1" i="0" u="none" strike="noStrike" kern="1200" cap="none" spc="0" normalizeH="0" baseline="0" noProof="0" dirty="0">
              <a:ln w="3175">
                <a:solidFill>
                  <a:srgbClr val="808080"/>
                </a:solidFill>
              </a:ln>
              <a:solidFill>
                <a:srgbClr val="FFFFFF"/>
              </a:solidFill>
              <a:effectLst>
                <a:outerShdw blurRad="38100" dist="38100" dir="2700000" algn="tl">
                  <a:srgbClr val="C0C0C0"/>
                </a:outerShdw>
              </a:effectLst>
              <a:uLnTx/>
              <a:uFillTx/>
              <a:latin typeface="Arial"/>
              <a:ea typeface="ＭＳ Ｐゴシック"/>
              <a:cs typeface="+mn-cs"/>
            </a:endParaRPr>
          </a:p>
        </p:txBody>
      </p:sp>
      <p:sp>
        <p:nvSpPr>
          <p:cNvPr id="40" name="Rectangle 5"/>
          <p:cNvSpPr>
            <a:spLocks noChangeArrowheads="1"/>
          </p:cNvSpPr>
          <p:nvPr/>
        </p:nvSpPr>
        <p:spPr bwMode="auto">
          <a:xfrm>
            <a:off x="153285" y="1425187"/>
            <a:ext cx="8495664" cy="14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ＩＲを含む国際観光拠点の形成に向けた立地推進事業</a:t>
            </a:r>
          </a:p>
          <a:p>
            <a:pPr marL="628650" marR="0" lvl="1" indent="-360363" algn="l"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ＩＲの実現・理解促進に向けた取組</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ＩＲ立地に伴う懸念事項（ギャンブル等依存症など）の最小化に向けた取組</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7634411F-AFF0-3F15-51C1-731726207F69}"/>
              </a:ext>
            </a:extLst>
          </p:cNvPr>
          <p:cNvSpPr/>
          <p:nvPr/>
        </p:nvSpPr>
        <p:spPr>
          <a:xfrm>
            <a:off x="-150714" y="5496766"/>
            <a:ext cx="11719484" cy="1025922"/>
          </a:xfrm>
          <a:prstGeom prst="rect">
            <a:avLst/>
          </a:prstGeom>
        </p:spPr>
        <p:txBody>
          <a:bodyPr wrap="square">
            <a:spAutoFit/>
          </a:bodyPr>
          <a:lstStyle/>
          <a:p>
            <a:pPr marL="354012" marR="0" lvl="0" indent="0" algn="l" defTabSz="914400" rtl="0" eaLnBrk="1" fontAlgn="auto" latinLnBrk="0" hangingPunct="1">
              <a:lnSpc>
                <a:spcPct val="100000"/>
              </a:lnSpc>
              <a:spcBef>
                <a:spcPts val="0"/>
              </a:spcBef>
              <a:spcAft>
                <a:spcPts val="40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関連項目</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54012"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「大阪ＩＲ基本構想」、 「大阪・夢洲地区特定複合観光施設区域整備実施方針」</a:t>
            </a:r>
            <a:endParaRPr kumimoji="1" lang="en-US" altLang="ja-JP"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54012"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「大阪・夢洲地区特定複合観光施設区域の整備に関する計画」</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4">
            <a:extLst>
              <a:ext uri="{FF2B5EF4-FFF2-40B4-BE49-F238E27FC236}">
                <a16:creationId xmlns:a16="http://schemas.microsoft.com/office/drawing/2014/main" id="{EDFB6BFC-F7A8-D92B-8E0B-418AC5A9116E}"/>
              </a:ext>
            </a:extLst>
          </p:cNvPr>
          <p:cNvSpPr>
            <a:spLocks noChangeArrowheads="1"/>
          </p:cNvSpPr>
          <p:nvPr/>
        </p:nvSpPr>
        <p:spPr bwMode="auto">
          <a:xfrm>
            <a:off x="168188" y="5427553"/>
            <a:ext cx="11799816" cy="1147324"/>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36763E60-048E-AA4A-AABE-564B8CE5B85C}"/>
              </a:ext>
            </a:extLst>
          </p:cNvPr>
          <p:cNvSpPr/>
          <p:nvPr/>
        </p:nvSpPr>
        <p:spPr>
          <a:xfrm>
            <a:off x="-30205" y="4667398"/>
            <a:ext cx="6307914" cy="610929"/>
          </a:xfrm>
          <a:prstGeom prst="rect">
            <a:avLst/>
          </a:prstGeom>
          <a:ln w="25400">
            <a:noFill/>
          </a:ln>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itchFamily="50" charset="-128"/>
                <a:cs typeface="+mn-cs"/>
              </a:rPr>
              <a:t>　</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kumimoji="1" lang="zh-TW"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依存症対策支援事業</a:t>
            </a:r>
            <a:r>
              <a:rPr kumimoji="1" lang="ja-JP" altLang="en-US" sz="213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21</a:t>
            </a:r>
            <a:r>
              <a:rPr kumimoji="1" lang="ja-JP" altLang="en-US"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ページ参照）</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ＭＳ Ｐゴシック" pitchFamily="50" charset="-128"/>
                <a:ea typeface="ＭＳ Ｐゴシック"/>
                <a:cs typeface="+mn-cs"/>
              </a:rPr>
              <a:t>　</a:t>
            </a:r>
            <a:r>
              <a:rPr kumimoji="1" lang="en-US" altLang="ja-JP" sz="2133" b="1" i="0" u="none" strike="noStrike" kern="1200" cap="none" spc="0" normalizeH="0" baseline="0" noProof="0" dirty="0">
                <a:ln>
                  <a:noFill/>
                </a:ln>
                <a:solidFill>
                  <a:srgbClr val="000000"/>
                </a:solidFill>
                <a:effectLst/>
                <a:uLnTx/>
                <a:uFillTx/>
                <a:latin typeface="ＭＳ Ｐゴシック" charset="-128"/>
                <a:ea typeface="ＭＳ Ｐゴシック"/>
                <a:cs typeface="+mn-cs"/>
              </a:rPr>
              <a:t> </a:t>
            </a:r>
            <a:endPar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54013" marR="0" lvl="0" indent="0" algn="l" defTabSz="914400" rtl="0" eaLnBrk="1" fontAlgn="auto" latinLnBrk="0" hangingPunct="1">
              <a:lnSpc>
                <a:spcPts val="2000"/>
              </a:lnSpc>
              <a:spcBef>
                <a:spcPts val="170"/>
              </a:spcBef>
              <a:spcAft>
                <a:spcPts val="170"/>
              </a:spcAft>
              <a:buClrTx/>
              <a:buSzTx/>
              <a:buFontTx/>
              <a:buNone/>
              <a:tabLst/>
              <a:defRPr/>
            </a:pPr>
            <a:r>
              <a:rPr kumimoji="1" lang="en-US" altLang="ja-JP" sz="18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p>
        </p:txBody>
      </p:sp>
      <p:sp>
        <p:nvSpPr>
          <p:cNvPr id="7" name="Rectangle 5">
            <a:extLst>
              <a:ext uri="{FF2B5EF4-FFF2-40B4-BE49-F238E27FC236}">
                <a16:creationId xmlns:a16="http://schemas.microsoft.com/office/drawing/2014/main" id="{449A0A39-01DC-87CC-5C90-E606FB00F4FB}"/>
              </a:ext>
            </a:extLst>
          </p:cNvPr>
          <p:cNvSpPr>
            <a:spLocks noChangeArrowheads="1"/>
          </p:cNvSpPr>
          <p:nvPr/>
        </p:nvSpPr>
        <p:spPr bwMode="auto">
          <a:xfrm>
            <a:off x="42334" y="2752112"/>
            <a:ext cx="6594939" cy="19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（参考）</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2023</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年４月　　　　　　　　　区域認定</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2023</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年９月　　　　　　　　　協定等締結</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71600" marR="0" lvl="0" indent="0" algn="l" defTabSz="914400" rtl="0" eaLnBrk="1" fontAlgn="auto"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 　        準備工事・建設工事（想定）</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71600" marR="0" lvl="0" indent="0" algn="l" defTabSz="914400" rtl="0" eaLnBrk="1" fontAlgn="base" latinLnBrk="0" hangingPunct="1">
              <a:lnSpc>
                <a:spcPct val="100000"/>
              </a:lnSpc>
              <a:spcBef>
                <a:spcPts val="170"/>
              </a:spcBef>
              <a:spcAft>
                <a:spcPts val="170"/>
              </a:spcAft>
              <a:buClrTx/>
              <a:buSzTx/>
              <a:buFontTx/>
              <a:buNone/>
              <a:tabLst>
                <a:tab pos="5740400" algn="l"/>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2030</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年秋頃                  開業（想定）</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8" name="図 17">
            <a:extLst>
              <a:ext uri="{FF2B5EF4-FFF2-40B4-BE49-F238E27FC236}">
                <a16:creationId xmlns:a16="http://schemas.microsoft.com/office/drawing/2014/main" id="{97A0AC33-18F8-4190-A4B9-AF30E34E9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4209" y="1226577"/>
            <a:ext cx="3573795" cy="2008472"/>
          </a:xfrm>
          <a:prstGeom prst="rect">
            <a:avLst/>
          </a:prstGeom>
        </p:spPr>
      </p:pic>
    </p:spTree>
    <p:extLst>
      <p:ext uri="{BB962C8B-B14F-4D97-AF65-F5344CB8AC3E}">
        <p14:creationId xmlns:p14="http://schemas.microsoft.com/office/powerpoint/2010/main" val="885345512"/>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22920</TotalTime>
  <Words>1478</Words>
  <PresentationFormat>ワイド画面</PresentationFormat>
  <Paragraphs>168</Paragraphs>
  <Slides>7</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HG創英角ｺﾞｼｯｸUB</vt:lpstr>
      <vt:lpstr>Meiryo UI</vt:lpstr>
      <vt:lpstr>ＭＳ Ｐゴシック</vt:lpstr>
      <vt:lpstr>Arial</vt:lpstr>
      <vt:lpstr>Calibri</vt:lpstr>
      <vt:lpstr>Wingdings</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2024-04-25T04:50:09Z</cp:lastPrinted>
  <dcterms:created xsi:type="dcterms:W3CDTF">2018-04-03T05:35:42Z</dcterms:created>
  <dcterms:modified xsi:type="dcterms:W3CDTF">2025-03-13T06:32:29Z</dcterms:modified>
</cp:coreProperties>
</file>