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9" saveSubsetFonts="1">
  <p:sldMasterIdLst>
    <p:sldMasterId id="2147483672" r:id="rId1"/>
  </p:sldMasterIdLst>
  <p:notesMasterIdLst>
    <p:notesMasterId r:id="rId7"/>
  </p:notesMasterIdLst>
  <p:sldIdLst>
    <p:sldId id="1321" r:id="rId2"/>
    <p:sldId id="1252" r:id="rId3"/>
    <p:sldId id="1330" r:id="rId4"/>
    <p:sldId id="1176" r:id="rId5"/>
    <p:sldId id="1293"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99CCFF"/>
    <a:srgbClr val="FFCC99"/>
    <a:srgbClr val="FF99FF"/>
    <a:srgbClr val="FFFF99"/>
    <a:srgbClr val="D0D8E8"/>
    <a:srgbClr val="4F81BD"/>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2565" autoAdjust="0"/>
  </p:normalViewPr>
  <p:slideViewPr>
    <p:cSldViewPr snapToGrid="0">
      <p:cViewPr varScale="1">
        <p:scale>
          <a:sx n="79" d="100"/>
          <a:sy n="79" d="100"/>
        </p:scale>
        <p:origin x="950" y="101"/>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B959E-CADC-4A3E-95B9-4E819938289C}"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912880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 1"/>
          <p:cNvSpPr>
            <a:spLocks noGrp="1" noRot="1" noChangeAspect="1" noTextEdit="1"/>
          </p:cNvSpPr>
          <p:nvPr>
            <p:ph type="sldImg"/>
          </p:nvPr>
        </p:nvSpPr>
        <p:spPr>
          <a:xfrm>
            <a:off x="-647700" y="276225"/>
            <a:ext cx="7366000" cy="4143375"/>
          </a:xfrm>
          <a:ln/>
        </p:spPr>
      </p:sp>
      <p:sp>
        <p:nvSpPr>
          <p:cNvPr id="82947" name="ノート プレースホルダ 2"/>
          <p:cNvSpPr>
            <a:spLocks noGrp="1"/>
          </p:cNvSpPr>
          <p:nvPr>
            <p:ph type="body" idx="1"/>
          </p:nvPr>
        </p:nvSpPr>
        <p:spPr>
          <a:xfrm>
            <a:off x="590178" y="5226009"/>
            <a:ext cx="4914419" cy="274117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50095">
              <a:defRPr/>
            </a:pPr>
            <a:endParaRPr lang="ja-JP" altLang="en-US" dirty="0">
              <a:latin typeface="Arial" panose="020B0604020202020204" pitchFamily="34" charset="0"/>
            </a:endParaRPr>
          </a:p>
        </p:txBody>
      </p:sp>
      <p:sp>
        <p:nvSpPr>
          <p:cNvPr id="829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18052">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696089" indent="-267726" defTabSz="818052">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070907" indent="-214181" defTabSz="818052">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499267" indent="-214181" defTabSz="818052">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27631" indent="-214181" defTabSz="818052">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355989" indent="-214181" defTabSz="818052"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784351" indent="-214181" defTabSz="818052"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212717" indent="-214181" defTabSz="818052"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641075" indent="-214181" defTabSz="818052"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532570EA-F937-4F10-BAAB-74D43FD995A0}" type="slidenum">
              <a:rPr lang="en-US" altLang="ja-JP" sz="1300">
                <a:ea typeface="ＭＳ Ｐゴシック" panose="020B0600070205080204" pitchFamily="50" charset="-128"/>
              </a:rPr>
              <a:pPr>
                <a:spcBef>
                  <a:spcPct val="0"/>
                </a:spcBef>
              </a:pPr>
              <a:t>40</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79690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a:xfrm>
            <a:off x="77788" y="277813"/>
            <a:ext cx="6616700" cy="3722687"/>
          </a:xfrm>
          <a:ln/>
        </p:spPr>
      </p:sp>
      <p:sp>
        <p:nvSpPr>
          <p:cNvPr id="60419" name="ノート プレースホルダ 2"/>
          <p:cNvSpPr>
            <a:spLocks noGrp="1"/>
          </p:cNvSpPr>
          <p:nvPr>
            <p:ph type="body" idx="1"/>
          </p:nvPr>
        </p:nvSpPr>
        <p:spPr>
          <a:xfrm>
            <a:off x="679299" y="5274444"/>
            <a:ext cx="5656585" cy="276658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6042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7411">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134" indent="-285437" defTabSz="867411">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1746" indent="-228351" defTabSz="867411">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98448" indent="-228351" defTabSz="867411">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5146" indent="-228351" defTabSz="867411">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1847" indent="-228351" defTabSz="86741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68544" indent="-228351" defTabSz="86741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5244" indent="-228351" defTabSz="86741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1942" indent="-228351" defTabSz="867411"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marL="0" marR="0" lvl="0" indent="0" algn="r" defTabSz="867411" rtl="0" eaLnBrk="1" fontAlgn="auto" latinLnBrk="0" hangingPunct="1">
              <a:lnSpc>
                <a:spcPct val="100000"/>
              </a:lnSpc>
              <a:spcBef>
                <a:spcPct val="0"/>
              </a:spcBef>
              <a:spcAft>
                <a:spcPts val="0"/>
              </a:spcAft>
              <a:buClrTx/>
              <a:buSzTx/>
              <a:buFontTx/>
              <a:buNone/>
              <a:tabLst/>
              <a:defRPr/>
            </a:pPr>
            <a:fld id="{F1D59C38-C21E-4A41-94A7-135AFF3EB732}" type="slidenum">
              <a:rPr kumimoji="1" lang="en-US" altLang="ja-JP"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867411" rtl="0" eaLnBrk="1" fontAlgn="auto" latinLnBrk="0" hangingPunct="1">
                <a:lnSpc>
                  <a:spcPct val="100000"/>
                </a:lnSpc>
                <a:spcBef>
                  <a:spcPct val="0"/>
                </a:spcBef>
                <a:spcAft>
                  <a:spcPts val="0"/>
                </a:spcAft>
                <a:buClrTx/>
                <a:buSzTx/>
                <a:buFontTx/>
                <a:buNone/>
                <a:tabLst/>
                <a:defRPr/>
              </a:pPr>
              <a:t>41</a:t>
            </a:fld>
            <a:endPar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643126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a:xfrm>
            <a:off x="77788" y="277813"/>
            <a:ext cx="6607175" cy="3717925"/>
          </a:xfrm>
          <a:ln/>
        </p:spPr>
      </p:sp>
      <p:sp>
        <p:nvSpPr>
          <p:cNvPr id="60419" name="ノート プレースホルダ 2"/>
          <p:cNvSpPr>
            <a:spLocks noGrp="1"/>
          </p:cNvSpPr>
          <p:nvPr>
            <p:ph type="body" idx="1"/>
          </p:nvPr>
        </p:nvSpPr>
        <p:spPr>
          <a:xfrm>
            <a:off x="678349" y="5267705"/>
            <a:ext cx="5648670" cy="276304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6042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6197">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1095" indent="-285037" defTabSz="866197">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0148" indent="-228031" defTabSz="866197">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96210" indent="-228031" defTabSz="866197">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2269" indent="-228031" defTabSz="866197">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08330" indent="-228031" defTabSz="866197"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64388" indent="-228031" defTabSz="866197"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0449" indent="-228031" defTabSz="866197"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76507" indent="-228031" defTabSz="866197"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F1D59C38-C21E-4A41-94A7-135AFF3EB732}" type="slidenum">
              <a:rPr lang="en-US" altLang="ja-JP" sz="1200">
                <a:ea typeface="ＭＳ Ｐゴシック" panose="020B0600070205080204" pitchFamily="50" charset="-128"/>
              </a:rPr>
              <a:pPr>
                <a:spcBef>
                  <a:spcPct val="0"/>
                </a:spcBef>
              </a:pPr>
              <a:t>42</a:t>
            </a:fld>
            <a:endParaRPr lang="en-US" altLang="ja-JP" sz="1200" dirty="0">
              <a:ea typeface="ＭＳ Ｐゴシック" panose="020B0600070205080204" pitchFamily="50" charset="-128"/>
            </a:endParaRPr>
          </a:p>
        </p:txBody>
      </p:sp>
    </p:spTree>
    <p:extLst>
      <p:ext uri="{BB962C8B-B14F-4D97-AF65-F5344CB8AC3E}">
        <p14:creationId xmlns:p14="http://schemas.microsoft.com/office/powerpoint/2010/main" val="122602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a:xfrm>
            <a:off x="77788" y="277813"/>
            <a:ext cx="6607175" cy="3717925"/>
          </a:xfrm>
          <a:ln/>
        </p:spPr>
      </p:sp>
      <p:sp>
        <p:nvSpPr>
          <p:cNvPr id="60419" name="ノート プレースホルダ 2"/>
          <p:cNvSpPr>
            <a:spLocks noGrp="1"/>
          </p:cNvSpPr>
          <p:nvPr>
            <p:ph type="body" idx="1"/>
          </p:nvPr>
        </p:nvSpPr>
        <p:spPr>
          <a:xfrm>
            <a:off x="678349" y="5267705"/>
            <a:ext cx="5648670" cy="276304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6042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6278">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1165" indent="-285063" defTabSz="866278">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0254" indent="-228052" defTabSz="866278">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96359" indent="-228052" defTabSz="866278">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2461" indent="-228052" defTabSz="866278">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08565" indent="-228052" defTabSz="866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64665" indent="-228052" defTabSz="866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0768" indent="-228052" defTabSz="866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76869" indent="-228052" defTabSz="866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F1D59C38-C21E-4A41-94A7-135AFF3EB732}" type="slidenum">
              <a:rPr lang="en-US" altLang="ja-JP" sz="1200">
                <a:ea typeface="ＭＳ Ｐゴシック" panose="020B0600070205080204" pitchFamily="50" charset="-128"/>
              </a:rPr>
              <a:pPr>
                <a:spcBef>
                  <a:spcPct val="0"/>
                </a:spcBef>
              </a:pPr>
              <a:t>43</a:t>
            </a:fld>
            <a:endParaRPr lang="en-US" altLang="ja-JP" sz="1200" dirty="0">
              <a:ea typeface="ＭＳ Ｐゴシック" panose="020B0600070205080204" pitchFamily="50" charset="-128"/>
            </a:endParaRPr>
          </a:p>
        </p:txBody>
      </p:sp>
    </p:spTree>
    <p:extLst>
      <p:ext uri="{BB962C8B-B14F-4D97-AF65-F5344CB8AC3E}">
        <p14:creationId xmlns:p14="http://schemas.microsoft.com/office/powerpoint/2010/main" val="528118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rPr>
              <a:t>経済成長に向けた戦略の実行</a:t>
            </a:r>
            <a:endPar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endParaRPr>
          </a:p>
        </p:txBody>
      </p:sp>
      <p:sp>
        <p:nvSpPr>
          <p:cNvPr id="3" name="正方形/長方形 4"/>
          <p:cNvSpPr>
            <a:spLocks noChangeArrowheads="1"/>
          </p:cNvSpPr>
          <p:nvPr/>
        </p:nvSpPr>
        <p:spPr bwMode="auto">
          <a:xfrm>
            <a:off x="47624" y="988717"/>
            <a:ext cx="12096751" cy="450986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marL="0" marR="0" lvl="0" indent="0" algn="ctr" defTabSz="914400" rtl="0" eaLnBrk="1" fontAlgn="base" latinLnBrk="0" hangingPunct="1">
              <a:lnSpc>
                <a:spcPct val="100000"/>
              </a:lnSpc>
              <a:spcBef>
                <a:spcPct val="0"/>
              </a:spcBef>
              <a:spcAft>
                <a:spcPct val="0"/>
              </a:spcAft>
              <a:buClrTx/>
              <a:buSzTx/>
              <a:buFontTx/>
              <a:buNone/>
              <a:tabLst/>
              <a:defRPr/>
            </a:pPr>
            <a:fld id="{A27605D5-EED1-47A5-9BA7-35F4D0437F25}" type="slidenum">
              <a:rPr kumimoji="1" lang="en-US" altLang="ja-JP" sz="2667" b="1" i="0" u="none" strike="noStrike" kern="1200" cap="none" spc="0" normalizeH="0" baseline="0" noProof="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rPr>
              <a:pPr marL="0" marR="0" lvl="0" indent="0" algn="ctr" defTabSz="914400" rtl="0" eaLnBrk="1" fontAlgn="base" latinLnBrk="0" hangingPunct="1">
                <a:lnSpc>
                  <a:spcPct val="100000"/>
                </a:lnSpc>
                <a:spcBef>
                  <a:spcPct val="0"/>
                </a:spcBef>
                <a:spcAft>
                  <a:spcPct val="0"/>
                </a:spcAft>
                <a:buClrTx/>
                <a:buSzTx/>
                <a:buFontTx/>
                <a:buNone/>
                <a:tabLst/>
                <a:defRPr/>
              </a:pPr>
              <a:t>39</a:t>
            </a:fld>
            <a:endParaRPr kumimoji="1" lang="en-US" altLang="ja-JP" sz="2667" b="1" i="0" u="none" strike="noStrike" kern="1200" cap="none" spc="0" normalizeH="0" baseline="0" noProof="0" dirty="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endParaRPr>
          </a:p>
        </p:txBody>
      </p:sp>
      <p:sp>
        <p:nvSpPr>
          <p:cNvPr id="13" name="Rectangle 28"/>
          <p:cNvSpPr>
            <a:spLocks noChangeArrowheads="1"/>
          </p:cNvSpPr>
          <p:nvPr/>
        </p:nvSpPr>
        <p:spPr bwMode="auto">
          <a:xfrm>
            <a:off x="156722" y="769208"/>
            <a:ext cx="6015478"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イノベーションを生み出すビジネス環境づくりと中小企業の振興</a:t>
            </a:r>
          </a:p>
        </p:txBody>
      </p:sp>
      <p:sp>
        <p:nvSpPr>
          <p:cNvPr id="15" name="Rectangle 5"/>
          <p:cNvSpPr>
            <a:spLocks noChangeArrowheads="1"/>
          </p:cNvSpPr>
          <p:nvPr/>
        </p:nvSpPr>
        <p:spPr bwMode="auto">
          <a:xfrm>
            <a:off x="356541" y="1359416"/>
            <a:ext cx="11631315" cy="1131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イノベーション創出や中小企業の総合的支援</a:t>
            </a: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大阪イノベーションハブ（</a:t>
            </a: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OIH</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）を中心に、スタートアップの創出・成長に向けた支援プログラム等を展開</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大阪産業創造館において、中小企業の多様な経営課題の解決や新規事業創出を支援　など</a:t>
            </a: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Rectangle 5"/>
          <p:cNvSpPr>
            <a:spLocks noChangeArrowheads="1"/>
          </p:cNvSpPr>
          <p:nvPr/>
        </p:nvSpPr>
        <p:spPr bwMode="auto">
          <a:xfrm>
            <a:off x="356541" y="2491044"/>
            <a:ext cx="11868156" cy="81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スタートアップ・エコシステム拠点都市事業</a:t>
            </a: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京阪神での連携によるスタートアップの海外展開・成長加速への支援など</a:t>
            </a:r>
          </a:p>
        </p:txBody>
      </p:sp>
      <p:sp>
        <p:nvSpPr>
          <p:cNvPr id="11" name="Rectangle 5"/>
          <p:cNvSpPr>
            <a:spLocks noChangeArrowheads="1"/>
          </p:cNvSpPr>
          <p:nvPr/>
        </p:nvSpPr>
        <p:spPr bwMode="auto">
          <a:xfrm>
            <a:off x="356541" y="3309396"/>
            <a:ext cx="11631315" cy="81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カーボンニュートラル（</a:t>
            </a:r>
            <a:r>
              <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CN</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）等新技術ビジネス創出支援事業</a:t>
            </a: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カーボンニュートラル等に資する有望な大学研究成果等のビジネス化を支援</a:t>
            </a:r>
          </a:p>
        </p:txBody>
      </p:sp>
      <p:sp>
        <p:nvSpPr>
          <p:cNvPr id="17" name="Rectangle 5"/>
          <p:cNvSpPr>
            <a:spLocks noChangeArrowheads="1"/>
          </p:cNvSpPr>
          <p:nvPr/>
        </p:nvSpPr>
        <p:spPr bwMode="auto">
          <a:xfrm>
            <a:off x="356541" y="4127748"/>
            <a:ext cx="11277605" cy="1105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５Ｇビジネス創出プロジェクト</a:t>
            </a:r>
          </a:p>
          <a:p>
            <a:pPr marL="667302" marR="0" lvl="0" indent="-3809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官民連携により設置した「</a:t>
            </a: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5G X LAB OSAKA</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」を拠点に、５Ｇを活用した新製品・サービスの開発や</a:t>
            </a:r>
          </a:p>
          <a:p>
            <a:pPr marL="28633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事業検証、試行導入を支援</a:t>
            </a:r>
          </a:p>
          <a:p>
            <a:pPr marL="286330" marR="0" lvl="0" indent="0" algn="l" defTabSz="914400" rtl="0" eaLnBrk="1" fontAlgn="auto" latinLnBrk="0" hangingPunct="1">
              <a:lnSpc>
                <a:spcPct val="100000"/>
              </a:lnSpc>
              <a:spcBef>
                <a:spcPts val="0"/>
              </a:spcBef>
              <a:spcAft>
                <a:spcPts val="400"/>
              </a:spcAft>
              <a:buClrTx/>
              <a:buSzTx/>
              <a:buFontTx/>
              <a:buNone/>
              <a:tabLst/>
              <a:defRPr/>
            </a:pP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65478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経済成長に向けた戦略の実行</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12" name="Rectangle 5"/>
          <p:cNvSpPr>
            <a:spLocks noChangeArrowheads="1"/>
          </p:cNvSpPr>
          <p:nvPr/>
        </p:nvSpPr>
        <p:spPr bwMode="auto">
          <a:xfrm>
            <a:off x="348976" y="1316302"/>
            <a:ext cx="11061975" cy="1151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00" tIns="51944" rIns="104400" bIns="51944">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spcAft>
                <a:spcPts val="400"/>
              </a:spcAft>
            </a:pPr>
            <a:r>
              <a:rPr lang="ja-JP" altLang="en-US" sz="2133" b="1" dirty="0">
                <a:latin typeface="Meiryo UI" panose="020B0604030504040204" pitchFamily="50" charset="-128"/>
                <a:ea typeface="Meiryo UI" panose="020B0604030504040204" pitchFamily="50" charset="-128"/>
              </a:rPr>
              <a:t>〇　</a:t>
            </a:r>
            <a:r>
              <a:rPr lang="ja-JP" altLang="en-US" sz="2133" b="1" dirty="0">
                <a:solidFill>
                  <a:srgbClr val="000000"/>
                </a:solidFill>
                <a:latin typeface="Meiryo UI" panose="020B0604030504040204" pitchFamily="50" charset="-128"/>
                <a:ea typeface="Meiryo UI" panose="020B0604030504040204" pitchFamily="50" charset="-128"/>
              </a:rPr>
              <a:t>国際金融都市推進事業</a:t>
            </a:r>
            <a:endParaRPr lang="ja-JP" altLang="en-US" sz="2133" b="1" dirty="0">
              <a:latin typeface="Meiryo UI" panose="020B0604030504040204" pitchFamily="50" charset="-128"/>
              <a:ea typeface="Meiryo UI" panose="020B0604030504040204" pitchFamily="50" charset="-128"/>
            </a:endParaRPr>
          </a:p>
          <a:p>
            <a:pPr marL="628650" lvl="1">
              <a:spcAft>
                <a:spcPts val="400"/>
              </a:spcAft>
              <a:buFont typeface="Wingdings" panose="05000000000000000000" pitchFamily="2" charset="2"/>
              <a:buChar char="Ø"/>
            </a:pPr>
            <a:r>
              <a:rPr lang="ja-JP" altLang="en-US" sz="1870" dirty="0">
                <a:solidFill>
                  <a:srgbClr val="000000"/>
                </a:solidFill>
                <a:latin typeface="Meiryo UI" panose="020B0604030504040204" pitchFamily="50" charset="-128"/>
                <a:ea typeface="Meiryo UI" panose="020B0604030504040204" pitchFamily="50" charset="-128"/>
              </a:rPr>
              <a:t>金融系外国企業等の誘致に向けて、</a:t>
            </a:r>
            <a:r>
              <a:rPr lang="ja-JP" altLang="en-US" sz="1870" dirty="0">
                <a:latin typeface="Meiryo UI" panose="020B0604030504040204" pitchFamily="50" charset="-128"/>
                <a:ea typeface="Meiryo UI" panose="020B0604030504040204" pitchFamily="50" charset="-128"/>
              </a:rPr>
              <a:t>地方税軽減制度や拠点設立補助、プロモーション活動、</a:t>
            </a:r>
          </a:p>
          <a:p>
            <a:pPr marL="84137" lvl="1" indent="0">
              <a:spcAft>
                <a:spcPts val="400"/>
              </a:spcAft>
            </a:pPr>
            <a:r>
              <a:rPr lang="ja-JP" altLang="en-US" sz="1870" dirty="0">
                <a:solidFill>
                  <a:srgbClr val="000000"/>
                </a:solidFill>
                <a:latin typeface="Meiryo UI" panose="020B0604030504040204" pitchFamily="50" charset="-128"/>
                <a:ea typeface="Meiryo UI" panose="020B0604030504040204" pitchFamily="50" charset="-128"/>
              </a:rPr>
              <a:t>    　 ワンストップ相談窓口の運営、</a:t>
            </a:r>
            <a:r>
              <a:rPr lang="ja-JP" altLang="en-US" sz="1870" dirty="0">
                <a:latin typeface="Meiryo UI" panose="020B0604030504040204" pitchFamily="50" charset="-128"/>
                <a:ea typeface="Meiryo UI" panose="020B0604030504040204" pitchFamily="50" charset="-128"/>
              </a:rPr>
              <a:t>ビジネス環境整備に向けた取組等を実施</a:t>
            </a:r>
          </a:p>
        </p:txBody>
      </p:sp>
      <p:sp>
        <p:nvSpPr>
          <p:cNvPr id="18" name="正方形/長方形 4">
            <a:extLst>
              <a:ext uri="{FF2B5EF4-FFF2-40B4-BE49-F238E27FC236}">
                <a16:creationId xmlns:a16="http://schemas.microsoft.com/office/drawing/2014/main" id="{7B0E98F4-4052-995A-E728-8369FE8D4FB4}"/>
              </a:ext>
            </a:extLst>
          </p:cNvPr>
          <p:cNvSpPr>
            <a:spLocks noChangeArrowheads="1"/>
          </p:cNvSpPr>
          <p:nvPr/>
        </p:nvSpPr>
        <p:spPr bwMode="auto">
          <a:xfrm>
            <a:off x="241600" y="2531812"/>
            <a:ext cx="11799816" cy="83974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235A413C-EB4E-59D8-71F2-9E7DE2A86816}"/>
              </a:ext>
            </a:extLst>
          </p:cNvPr>
          <p:cNvSpPr/>
          <p:nvPr/>
        </p:nvSpPr>
        <p:spPr>
          <a:xfrm>
            <a:off x="-11531" y="2602871"/>
            <a:ext cx="11719484" cy="697627"/>
          </a:xfrm>
          <a:prstGeom prst="rect">
            <a:avLst/>
          </a:prstGeom>
        </p:spPr>
        <p:txBody>
          <a:bodyPr wrap="square">
            <a:spAutoFit/>
          </a:bodyPr>
          <a:lstStyle/>
          <a:p>
            <a:pPr marL="354012">
              <a:spcAft>
                <a:spcPts val="400"/>
              </a:spcAft>
              <a:defRPr/>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関連項目</a:t>
            </a:r>
            <a:endParaRPr lang="en-US" altLang="ja-JP" dirty="0">
              <a:latin typeface="Meiryo UI" panose="020B0604030504040204" pitchFamily="50" charset="-128"/>
              <a:ea typeface="Meiryo UI" panose="020B0604030504040204" pitchFamily="50" charset="-128"/>
            </a:endParaRPr>
          </a:p>
          <a:p>
            <a:pPr marL="354012">
              <a:spcAft>
                <a:spcPts val="400"/>
              </a:spcAft>
              <a:defRPr/>
            </a:pPr>
            <a:r>
              <a:rPr lang="ja-JP" altLang="en-US" dirty="0">
                <a:solidFill>
                  <a:srgbClr val="000000"/>
                </a:solidFill>
                <a:latin typeface="Meiryo UI" panose="020B0604030504040204" pitchFamily="50" charset="-128"/>
                <a:ea typeface="Meiryo UI" panose="020B0604030504040204" pitchFamily="50" charset="-128"/>
              </a:rPr>
              <a:t>　　</a:t>
            </a:r>
            <a:r>
              <a:rPr lang="ja-JP" altLang="en-US" sz="1800" dirty="0">
                <a:solidFill>
                  <a:srgbClr val="000000"/>
                </a:solidFill>
                <a:latin typeface="Meiryo UI" panose="020B0604030504040204" pitchFamily="50" charset="-128"/>
                <a:ea typeface="Meiryo UI" panose="020B0604030504040204" pitchFamily="50" charset="-128"/>
              </a:rPr>
              <a:t>「国際金融都市</a:t>
            </a:r>
            <a:r>
              <a:rPr lang="en-US" altLang="ja-JP" sz="1800" dirty="0">
                <a:solidFill>
                  <a:srgbClr val="000000"/>
                </a:solidFill>
                <a:latin typeface="Meiryo UI" panose="020B0604030504040204" pitchFamily="50" charset="-128"/>
                <a:ea typeface="Meiryo UI" panose="020B0604030504040204" pitchFamily="50" charset="-128"/>
              </a:rPr>
              <a:t>OSAKA</a:t>
            </a:r>
            <a:r>
              <a:rPr lang="ja-JP" altLang="en-US" sz="1800" dirty="0">
                <a:solidFill>
                  <a:srgbClr val="000000"/>
                </a:solidFill>
                <a:latin typeface="Meiryo UI" panose="020B0604030504040204" pitchFamily="50" charset="-128"/>
                <a:ea typeface="Meiryo UI" panose="020B0604030504040204" pitchFamily="50" charset="-128"/>
              </a:rPr>
              <a:t>推進委員会」</a:t>
            </a:r>
            <a:r>
              <a:rPr lang="ja-JP" altLang="en-US" sz="1800" dirty="0">
                <a:latin typeface="Meiryo UI" panose="020B0604030504040204" pitchFamily="50" charset="-128"/>
                <a:ea typeface="Meiryo UI" panose="020B0604030504040204" pitchFamily="50" charset="-128"/>
              </a:rPr>
              <a:t>、</a:t>
            </a:r>
            <a:r>
              <a:rPr lang="ja-JP" altLang="en-US" sz="1800"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800" dirty="0">
                <a:solidFill>
                  <a:srgbClr val="000000"/>
                </a:solidFill>
                <a:latin typeface="Meiryo UI" panose="020B0604030504040204" pitchFamily="50" charset="-128"/>
                <a:ea typeface="Meiryo UI" panose="020B0604030504040204" pitchFamily="50" charset="-128"/>
              </a:rPr>
              <a:t>「国際金融都市</a:t>
            </a:r>
            <a:r>
              <a:rPr lang="en-US" altLang="ja-JP" sz="1800" dirty="0">
                <a:solidFill>
                  <a:srgbClr val="000000"/>
                </a:solidFill>
                <a:latin typeface="Meiryo UI" panose="020B0604030504040204" pitchFamily="50" charset="-128"/>
                <a:ea typeface="Meiryo UI" panose="020B0604030504040204" pitchFamily="50" charset="-128"/>
              </a:rPr>
              <a:t>OSAKA</a:t>
            </a:r>
            <a:r>
              <a:rPr lang="ja-JP" altLang="en-US" sz="1800" dirty="0">
                <a:solidFill>
                  <a:srgbClr val="000000"/>
                </a:solidFill>
                <a:latin typeface="Meiryo UI" panose="020B0604030504040204" pitchFamily="50" charset="-128"/>
                <a:ea typeface="Meiryo UI" panose="020B0604030504040204" pitchFamily="50" charset="-128"/>
              </a:rPr>
              <a:t>戦略」</a:t>
            </a:r>
            <a:r>
              <a:rPr lang="ja-JP" altLang="en-US" dirty="0">
                <a:solidFill>
                  <a:srgbClr val="000000"/>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Global Financial</a:t>
            </a:r>
            <a:r>
              <a:rPr lang="ja-JP" altLang="en-US" dirty="0">
                <a:solidFill>
                  <a:srgbClr val="000000"/>
                </a:solidFill>
                <a:latin typeface="Meiryo UI" panose="020B0604030504040204" pitchFamily="50" charset="-128"/>
                <a:ea typeface="Meiryo UI" panose="020B0604030504040204" pitchFamily="50" charset="-128"/>
              </a:rPr>
              <a:t> </a:t>
            </a:r>
            <a:r>
              <a:rPr lang="en-US" altLang="ja-JP" dirty="0">
                <a:solidFill>
                  <a:srgbClr val="000000"/>
                </a:solidFill>
                <a:latin typeface="Meiryo UI" panose="020B0604030504040204" pitchFamily="50" charset="-128"/>
                <a:ea typeface="Meiryo UI" panose="020B0604030504040204" pitchFamily="50" charset="-128"/>
              </a:rPr>
              <a:t>City OSAKA</a:t>
            </a:r>
            <a:r>
              <a:rPr lang="ja-JP" altLang="en-US" dirty="0">
                <a:solidFill>
                  <a:srgbClr val="000000"/>
                </a:solidFill>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21" name="正方形/長方形 4"/>
          <p:cNvSpPr>
            <a:spLocks noChangeArrowheads="1"/>
          </p:cNvSpPr>
          <p:nvPr/>
        </p:nvSpPr>
        <p:spPr bwMode="auto">
          <a:xfrm>
            <a:off x="95249" y="919489"/>
            <a:ext cx="12024000" cy="256393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3" name="Rectangle 28"/>
          <p:cNvSpPr>
            <a:spLocks noChangeArrowheads="1"/>
          </p:cNvSpPr>
          <p:nvPr/>
        </p:nvSpPr>
        <p:spPr bwMode="auto">
          <a:xfrm>
            <a:off x="265303" y="704852"/>
            <a:ext cx="3800914" cy="4572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国際金融都市の実現に向けた挑戦</a:t>
            </a:r>
          </a:p>
        </p:txBody>
      </p:sp>
      <p:sp>
        <p:nvSpPr>
          <p:cNvPr id="1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40</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正方形/長方形 4">
            <a:extLst>
              <a:ext uri="{FF2B5EF4-FFF2-40B4-BE49-F238E27FC236}">
                <a16:creationId xmlns:a16="http://schemas.microsoft.com/office/drawing/2014/main" id="{97527381-F437-C17A-8A2D-2BBA1D27F8B7}"/>
              </a:ext>
            </a:extLst>
          </p:cNvPr>
          <p:cNvSpPr>
            <a:spLocks noChangeArrowheads="1"/>
          </p:cNvSpPr>
          <p:nvPr/>
        </p:nvSpPr>
        <p:spPr bwMode="auto">
          <a:xfrm>
            <a:off x="42334" y="3897337"/>
            <a:ext cx="12096751" cy="1852833"/>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Rectangle 5">
            <a:extLst>
              <a:ext uri="{FF2B5EF4-FFF2-40B4-BE49-F238E27FC236}">
                <a16:creationId xmlns:a16="http://schemas.microsoft.com/office/drawing/2014/main" id="{A91084BB-7185-6881-A32F-E98297284DEB}"/>
              </a:ext>
            </a:extLst>
          </p:cNvPr>
          <p:cNvSpPr>
            <a:spLocks noChangeArrowheads="1"/>
          </p:cNvSpPr>
          <p:nvPr/>
        </p:nvSpPr>
        <p:spPr bwMode="auto">
          <a:xfrm>
            <a:off x="270154" y="4176779"/>
            <a:ext cx="11868931" cy="1400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defRPr/>
            </a:pPr>
            <a:r>
              <a:rPr lang="ja-JP" altLang="en-US" sz="2133" b="1" dirty="0">
                <a:latin typeface="Meiryo UI" panose="020B0604030504040204" pitchFamily="50" charset="-128"/>
                <a:ea typeface="Meiryo UI" panose="020B0604030504040204" pitchFamily="50" charset="-128"/>
              </a:rPr>
              <a:t>〇　</a:t>
            </a:r>
            <a:r>
              <a:rPr lang="zh-TW" altLang="en-US" sz="2133" b="1" dirty="0">
                <a:latin typeface="Meiryo UI" panose="020B0604030504040204" pitchFamily="50" charset="-128"/>
                <a:ea typeface="Meiryo UI" panose="020B0604030504040204" pitchFamily="50" charset="-128"/>
              </a:rPr>
              <a:t>大阪</a:t>
            </a:r>
            <a:r>
              <a:rPr lang="en-US" altLang="zh-TW" sz="2133" b="1" dirty="0">
                <a:latin typeface="Meiryo UI" panose="020B0604030504040204" pitchFamily="50" charset="-128"/>
                <a:ea typeface="Meiryo UI" panose="020B0604030504040204" pitchFamily="50" charset="-128"/>
              </a:rPr>
              <a:t>MICE</a:t>
            </a:r>
            <a:r>
              <a:rPr lang="zh-TW" altLang="en-US" sz="2133" b="1" dirty="0">
                <a:latin typeface="Meiryo UI" panose="020B0604030504040204" pitchFamily="50" charset="-128"/>
                <a:ea typeface="Meiryo UI" panose="020B0604030504040204" pitchFamily="50" charset="-128"/>
              </a:rPr>
              <a:t>誘致戦略</a:t>
            </a:r>
            <a:r>
              <a:rPr lang="ja-JP" altLang="en-US" sz="2133" b="1" dirty="0">
                <a:latin typeface="Meiryo UI" panose="020B0604030504040204" pitchFamily="50" charset="-128"/>
                <a:ea typeface="Meiryo UI" panose="020B0604030504040204" pitchFamily="50" charset="-128"/>
              </a:rPr>
              <a:t>の推進　</a:t>
            </a:r>
            <a:endParaRPr lang="ja-JP" altLang="en-US" sz="2133" b="1" strike="sngStrike" dirty="0">
              <a:latin typeface="Meiryo UI" panose="020B0604030504040204" pitchFamily="50" charset="-128"/>
              <a:ea typeface="Meiryo UI" panose="020B0604030504040204" pitchFamily="50" charset="-128"/>
            </a:endParaRPr>
          </a:p>
          <a:p>
            <a:pPr marL="623888" lvl="1">
              <a:spcBef>
                <a:spcPts val="600"/>
              </a:spcBef>
              <a:spcAft>
                <a:spcPts val="12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アジア・大洋州地域でトップクラスの</a:t>
            </a:r>
            <a:r>
              <a:rPr lang="en-US" altLang="ja-JP" sz="1867" dirty="0">
                <a:latin typeface="Meiryo UI" panose="020B0604030504040204" pitchFamily="50" charset="-128"/>
                <a:ea typeface="Meiryo UI" panose="020B0604030504040204" pitchFamily="50" charset="-128"/>
              </a:rPr>
              <a:t>MICE</a:t>
            </a:r>
            <a:r>
              <a:rPr lang="ja-JP" altLang="en-US" sz="1867" dirty="0">
                <a:latin typeface="Meiryo UI" panose="020B0604030504040204" pitchFamily="50" charset="-128"/>
                <a:ea typeface="Meiryo UI" panose="020B0604030504040204" pitchFamily="50" charset="-128"/>
              </a:rPr>
              <a:t>都市をめざし、 「</a:t>
            </a:r>
            <a:r>
              <a:rPr lang="zh-TW" altLang="en-US" sz="1867" dirty="0">
                <a:latin typeface="Meiryo UI" panose="020B0604030504040204" pitchFamily="50" charset="-128"/>
                <a:ea typeface="Meiryo UI" panose="020B0604030504040204" pitchFamily="50" charset="-128"/>
              </a:rPr>
              <a:t>大阪</a:t>
            </a:r>
            <a:r>
              <a:rPr lang="en-US" altLang="zh-TW" sz="1867" dirty="0">
                <a:latin typeface="Meiryo UI" panose="020B0604030504040204" pitchFamily="50" charset="-128"/>
                <a:ea typeface="Meiryo UI" panose="020B0604030504040204" pitchFamily="50" charset="-128"/>
              </a:rPr>
              <a:t>MICE</a:t>
            </a:r>
            <a:r>
              <a:rPr lang="zh-TW" altLang="en-US" sz="1867" dirty="0">
                <a:latin typeface="Meiryo UI" panose="020B0604030504040204" pitchFamily="50" charset="-128"/>
                <a:ea typeface="Meiryo UI" panose="020B0604030504040204" pitchFamily="50" charset="-128"/>
              </a:rPr>
              <a:t>誘致戦略</a:t>
            </a:r>
            <a:r>
              <a:rPr lang="ja-JP" altLang="en-US" sz="1867" dirty="0">
                <a:latin typeface="Meiryo UI" panose="020B0604030504040204" pitchFamily="50" charset="-128"/>
                <a:ea typeface="Meiryo UI" panose="020B0604030504040204" pitchFamily="50" charset="-128"/>
              </a:rPr>
              <a:t>」（令和５年３月策定）に基づき、万博などのインパクトや、大阪の持つ強み・優位性を活かしながら、オール大阪で</a:t>
            </a:r>
            <a:r>
              <a:rPr lang="en-US" altLang="ja-JP" sz="1867" dirty="0">
                <a:latin typeface="Meiryo UI" panose="020B0604030504040204" pitchFamily="50" charset="-128"/>
                <a:ea typeface="Meiryo UI" panose="020B0604030504040204" pitchFamily="50" charset="-128"/>
              </a:rPr>
              <a:t>MICE</a:t>
            </a:r>
            <a:r>
              <a:rPr lang="ja-JP" altLang="en-US" sz="1867" dirty="0">
                <a:latin typeface="Meiryo UI" panose="020B0604030504040204" pitchFamily="50" charset="-128"/>
                <a:ea typeface="Meiryo UI" panose="020B0604030504040204" pitchFamily="50" charset="-128"/>
              </a:rPr>
              <a:t>誘致を推進</a:t>
            </a:r>
            <a:endParaRPr lang="en-US" altLang="ja-JP" sz="1867" dirty="0">
              <a:latin typeface="Meiryo UI" panose="020B0604030504040204" pitchFamily="50" charset="-128"/>
              <a:ea typeface="Meiryo UI" panose="020B0604030504040204" pitchFamily="50" charset="-128"/>
            </a:endParaRPr>
          </a:p>
        </p:txBody>
      </p:sp>
      <p:sp>
        <p:nvSpPr>
          <p:cNvPr id="5" name="Rectangle 28">
            <a:extLst>
              <a:ext uri="{FF2B5EF4-FFF2-40B4-BE49-F238E27FC236}">
                <a16:creationId xmlns:a16="http://schemas.microsoft.com/office/drawing/2014/main" id="{9DFC1069-2EDF-7C39-CA75-72477650F41F}"/>
              </a:ext>
            </a:extLst>
          </p:cNvPr>
          <p:cNvSpPr>
            <a:spLocks noChangeArrowheads="1"/>
          </p:cNvSpPr>
          <p:nvPr/>
        </p:nvSpPr>
        <p:spPr bwMode="auto">
          <a:xfrm>
            <a:off x="270154" y="3699265"/>
            <a:ext cx="3002116" cy="4572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ts val="3333"/>
              </a:lnSpc>
              <a:defRPr/>
            </a:pPr>
            <a:r>
              <a:rPr lang="ja-JP" altLang="en-US" sz="1867" dirty="0">
                <a:latin typeface="Meiryo UI" panose="020B0604030504040204" pitchFamily="50" charset="-128"/>
                <a:ea typeface="Meiryo UI" panose="020B0604030504040204" pitchFamily="50" charset="-128"/>
              </a:rPr>
              <a:t>ＭＩＣＥ誘致の推進</a:t>
            </a:r>
            <a:r>
              <a:rPr lang="ja-JP" altLang="en-US" sz="1867" dirty="0">
                <a:solidFill>
                  <a:srgbClr val="FF0000"/>
                </a:solidFill>
                <a:latin typeface="Meiryo UI" panose="020B0604030504040204" pitchFamily="50" charset="-128"/>
                <a:ea typeface="Meiryo UI" panose="020B0604030504040204" pitchFamily="50" charset="-128"/>
              </a:rPr>
              <a:t>　</a:t>
            </a:r>
            <a:endParaRPr lang="en-US" altLang="ja-JP" sz="1867" strike="sngStrike"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950669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46908" y="1372920"/>
            <a:ext cx="5092177" cy="3600000"/>
          </a:xfrm>
          <a:prstGeom prst="rect">
            <a:avLst/>
          </a:prstGeom>
        </p:spPr>
      </p:pic>
      <p:sp>
        <p:nvSpPr>
          <p:cNvPr id="41"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rPr>
              <a:t>経済成長に向けた戦略の実行</a:t>
            </a:r>
            <a:endPar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endParaRPr>
          </a:p>
        </p:txBody>
      </p:sp>
      <p:sp>
        <p:nvSpPr>
          <p:cNvPr id="10" name="Rectangle 5"/>
          <p:cNvSpPr>
            <a:spLocks noChangeArrowheads="1"/>
          </p:cNvSpPr>
          <p:nvPr/>
        </p:nvSpPr>
        <p:spPr bwMode="auto">
          <a:xfrm>
            <a:off x="7197461" y="928469"/>
            <a:ext cx="4942682" cy="323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2000" b="0" i="0" u="none" strike="dbl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ts val="2000"/>
              </a:lnSpc>
              <a:spcBef>
                <a:spcPts val="227"/>
              </a:spcBef>
              <a:spcAft>
                <a:spcPts val="227"/>
              </a:spcAft>
              <a:buClrTx/>
              <a:buSzTx/>
              <a:buFontTx/>
              <a:buNone/>
              <a:tabLst/>
              <a:defRPr/>
            </a:pP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444500" marR="0" lvl="1" indent="-360000" algn="l" defTabSz="914400" rtl="0" eaLnBrk="1" fontAlgn="auto" latinLnBrk="0" hangingPunct="1">
              <a:lnSpc>
                <a:spcPts val="2000"/>
              </a:lnSpc>
              <a:spcBef>
                <a:spcPts val="227"/>
              </a:spcBef>
              <a:spcAft>
                <a:spcPts val="227"/>
              </a:spcAft>
              <a:buClrTx/>
              <a:buSzTx/>
              <a:buFont typeface="Wingdings" panose="05000000000000000000" pitchFamily="2" charset="2"/>
              <a:buChar char="Ø"/>
              <a:tabLst/>
              <a:defRPr/>
            </a:pP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380990" algn="l" defTabSz="914400" rtl="0" eaLnBrk="1" fontAlgn="auto" latinLnBrk="0" hangingPunct="1">
              <a:lnSpc>
                <a:spcPct val="100000"/>
              </a:lnSpc>
              <a:spcBef>
                <a:spcPts val="600"/>
              </a:spcBef>
              <a:spcAft>
                <a:spcPts val="227"/>
              </a:spcAft>
              <a:buClrTx/>
              <a:buSzTx/>
              <a:buFont typeface="Wingdings" panose="05000000000000000000" pitchFamily="2" charset="2"/>
              <a:buChar char="Ø"/>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marL="0" marR="0" lvl="0" indent="0" algn="ctr" defTabSz="914400" rtl="0" eaLnBrk="1" fontAlgn="base" latinLnBrk="0" hangingPunct="1">
              <a:lnSpc>
                <a:spcPct val="100000"/>
              </a:lnSpc>
              <a:spcBef>
                <a:spcPct val="0"/>
              </a:spcBef>
              <a:spcAft>
                <a:spcPct val="0"/>
              </a:spcAft>
              <a:buClrTx/>
              <a:buSzTx/>
              <a:buFontTx/>
              <a:buNone/>
              <a:tabLst/>
              <a:defRPr/>
            </a:pPr>
            <a:fld id="{A27605D5-EED1-47A5-9BA7-35F4D0437F25}" type="slidenum">
              <a:rPr kumimoji="1" lang="en-US" altLang="ja-JP" sz="2667" b="1" i="0" u="none" strike="noStrike" kern="1200" cap="none" spc="0" normalizeH="0" baseline="0" noProof="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rPr>
              <a:pPr marL="0" marR="0" lvl="0" indent="0" algn="ctr" defTabSz="914400" rtl="0" eaLnBrk="1" fontAlgn="base" latinLnBrk="0" hangingPunct="1">
                <a:lnSpc>
                  <a:spcPct val="100000"/>
                </a:lnSpc>
                <a:spcBef>
                  <a:spcPct val="0"/>
                </a:spcBef>
                <a:spcAft>
                  <a:spcPct val="0"/>
                </a:spcAft>
                <a:buClrTx/>
                <a:buSzTx/>
                <a:buFontTx/>
                <a:buNone/>
                <a:tabLst/>
                <a:defRPr/>
              </a:pPr>
              <a:t>41</a:t>
            </a:fld>
            <a:endParaRPr kumimoji="1" lang="en-US" altLang="ja-JP" sz="2667" b="1" i="0" u="none" strike="noStrike" kern="1200" cap="none" spc="0" normalizeH="0" baseline="0" noProof="0" dirty="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endParaRPr>
          </a:p>
        </p:txBody>
      </p:sp>
      <p:sp>
        <p:nvSpPr>
          <p:cNvPr id="14" name="正方形/長方形 4"/>
          <p:cNvSpPr>
            <a:spLocks noChangeArrowheads="1"/>
          </p:cNvSpPr>
          <p:nvPr/>
        </p:nvSpPr>
        <p:spPr bwMode="auto">
          <a:xfrm>
            <a:off x="42334" y="1025030"/>
            <a:ext cx="12096751" cy="5097474"/>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6" name="Rectangle 28"/>
          <p:cNvSpPr>
            <a:spLocks noChangeArrowheads="1"/>
          </p:cNvSpPr>
          <p:nvPr/>
        </p:nvSpPr>
        <p:spPr bwMode="auto">
          <a:xfrm>
            <a:off x="269096" y="837129"/>
            <a:ext cx="2662679"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ＳＤＧｓの推進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p:cNvSpPr txBox="1"/>
          <p:nvPr/>
        </p:nvSpPr>
        <p:spPr>
          <a:xfrm>
            <a:off x="456720" y="1960479"/>
            <a:ext cx="9409362" cy="3349122"/>
          </a:xfrm>
          <a:prstGeom prst="rect">
            <a:avLst/>
          </a:prstGeom>
          <a:noFill/>
        </p:spPr>
        <p:txBody>
          <a:bodyPr wrap="square" rtlCol="0">
            <a:spAutoFit/>
          </a:bodyPr>
          <a:lstStyle/>
          <a:p>
            <a:pPr marL="427400" marR="0" lvl="1" indent="-342900" algn="l" defTabSz="914400" rtl="0" eaLnBrk="1" fontAlgn="auto" latinLnBrk="0" hangingPunct="1">
              <a:lnSpc>
                <a:spcPct val="100000"/>
              </a:lnSpc>
              <a:spcBef>
                <a:spcPts val="600"/>
              </a:spcBef>
              <a:spcAft>
                <a:spcPts val="227"/>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「大阪府・大阪市　第２期</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SDGs</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未来都市計画」</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ct val="100000"/>
              </a:lnSpc>
              <a:spcBef>
                <a:spcPts val="227"/>
              </a:spcBef>
              <a:spcAft>
                <a:spcPts val="227"/>
              </a:spcAft>
              <a:buClrTx/>
              <a:buSzTx/>
              <a:buFontTx/>
              <a:buNone/>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月策定）に基づき、経済・社会・環境の３側面から</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ct val="100000"/>
              </a:lnSpc>
              <a:spcBef>
                <a:spcPts val="227"/>
              </a:spcBef>
              <a:spcAft>
                <a:spcPts val="227"/>
              </a:spcAft>
              <a:buClrTx/>
              <a:buSzTx/>
              <a:buFontTx/>
              <a:buNone/>
              <a:tabLst/>
              <a:defRPr/>
            </a:pPr>
            <a:r>
              <a:rPr lang="ja-JP" altLang="en-US" sz="1870" dirty="0">
                <a:latin typeface="Meiryo UI" panose="020B0604030504040204" pitchFamily="50" charset="-128"/>
                <a:ea typeface="Meiryo UI" panose="020B0604030504040204" pitchFamily="50" charset="-128"/>
              </a:rPr>
              <a:t>　　</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取組を推進</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427400" lvl="1" indent="-342900">
              <a:spcBef>
                <a:spcPts val="600"/>
              </a:spcBef>
              <a:spcAft>
                <a:spcPts val="227"/>
              </a:spcAft>
              <a:buFont typeface="Wingdings" panose="05000000000000000000" pitchFamily="2" charset="2"/>
              <a:buChar char="Ø"/>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各局・室・区役所に</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SDGs</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推進担当を設置しており、引き続き</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84500" lvl="1">
              <a:spcBef>
                <a:spcPts val="600"/>
              </a:spcBef>
              <a:spcAft>
                <a:spcPts val="227"/>
              </a:spcAft>
              <a:defRPr/>
            </a:pPr>
            <a:r>
              <a:rPr lang="ja-JP" altLang="en-US" sz="1870" dirty="0">
                <a:latin typeface="Meiryo UI" panose="020B0604030504040204" pitchFamily="50" charset="-128"/>
                <a:ea typeface="Meiryo UI" panose="020B0604030504040204" pitchFamily="50" charset="-128"/>
              </a:rPr>
              <a:t>　　「</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大阪市未来都市創生総合戦略」 （令和</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6</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月策定）に</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ct val="100000"/>
              </a:lnSpc>
              <a:spcBef>
                <a:spcPts val="600"/>
              </a:spcBef>
              <a:spcAft>
                <a:spcPts val="227"/>
              </a:spcAft>
              <a:buClrTx/>
              <a:buSzTx/>
              <a:buFontTx/>
              <a:buNone/>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基づき、全庁的に取組を推進</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427400" marR="0" lvl="1" indent="-342900" algn="l" defTabSz="914400" rtl="0" eaLnBrk="1" fontAlgn="auto" latinLnBrk="0" hangingPunct="1">
              <a:lnSpc>
                <a:spcPct val="100000"/>
              </a:lnSpc>
              <a:spcBef>
                <a:spcPts val="600"/>
              </a:spcBef>
              <a:spcAft>
                <a:spcPts val="227"/>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TEAM EXPO 2025</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」プログラムへ参画し、</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84500" marR="0" lvl="1" indent="0" algn="l" defTabSz="914400" rtl="0" eaLnBrk="1" fontAlgn="auto" latinLnBrk="0" hangingPunct="1">
              <a:lnSpc>
                <a:spcPct val="100000"/>
              </a:lnSpc>
              <a:spcBef>
                <a:spcPts val="227"/>
              </a:spcBef>
              <a:spcAft>
                <a:spcPts val="227"/>
              </a:spcAft>
              <a:buClrTx/>
              <a:buSzTx/>
              <a:buFontTx/>
              <a:buNone/>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様々なステークホルダーと連携した取組を実施</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427400" marR="0" lvl="1" indent="-342900" algn="l" defTabSz="914400" rtl="0" eaLnBrk="1" fontAlgn="auto" latinLnBrk="0" hangingPunct="1">
              <a:lnSpc>
                <a:spcPct val="100000"/>
              </a:lnSpc>
              <a:spcBef>
                <a:spcPts val="600"/>
              </a:spcBef>
              <a:spcAft>
                <a:spcPts val="227"/>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各区での取組をはじめ、</a:t>
            </a:r>
            <a:r>
              <a:rPr lang="ja-JP" altLang="en-US" sz="1870" dirty="0">
                <a:latin typeface="Meiryo UI" panose="020B0604030504040204" pitchFamily="50" charset="-128"/>
                <a:ea typeface="Meiryo UI" panose="020B0604030504040204" pitchFamily="50" charset="-128"/>
              </a:rPr>
              <a:t>市</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民や市内企業向けの情報発信・意識啓発等を実施</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Rectangle 5"/>
          <p:cNvSpPr>
            <a:spLocks noChangeArrowheads="1"/>
          </p:cNvSpPr>
          <p:nvPr/>
        </p:nvSpPr>
        <p:spPr bwMode="auto">
          <a:xfrm>
            <a:off x="269096" y="1481456"/>
            <a:ext cx="7127779" cy="449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000"/>
              </a:lnSpc>
              <a:spcBef>
                <a:spcPts val="0"/>
              </a:spcBef>
              <a:spcAft>
                <a:spcPts val="400"/>
              </a:spcAft>
              <a:buClrTx/>
              <a:buSzTx/>
              <a:buFontTx/>
              <a:buNone/>
              <a:tabLst/>
              <a:defRPr/>
            </a:pP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　</a:t>
            </a:r>
            <a:r>
              <a:rPr kumimoji="1" lang="en-US" altLang="ja-JP"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SDGs</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の達成に向けた取組</a:t>
            </a:r>
          </a:p>
        </p:txBody>
      </p:sp>
    </p:spTree>
    <p:extLst>
      <p:ext uri="{BB962C8B-B14F-4D97-AF65-F5344CB8AC3E}">
        <p14:creationId xmlns:p14="http://schemas.microsoft.com/office/powerpoint/2010/main" val="3574591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
          <p:cNvSpPr>
            <a:spLocks noChangeArrowheads="1"/>
          </p:cNvSpPr>
          <p:nvPr/>
        </p:nvSpPr>
        <p:spPr bwMode="auto">
          <a:xfrm>
            <a:off x="95249" y="928468"/>
            <a:ext cx="12096751" cy="585968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6" name="Rectangle 28"/>
          <p:cNvSpPr>
            <a:spLocks noChangeArrowheads="1"/>
          </p:cNvSpPr>
          <p:nvPr/>
        </p:nvSpPr>
        <p:spPr bwMode="auto">
          <a:xfrm>
            <a:off x="250520" y="715806"/>
            <a:ext cx="7651968" cy="468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lvl="0" algn="ctr">
              <a:lnSpc>
                <a:spcPct val="135000"/>
              </a:lnSpc>
              <a:defRPr/>
            </a:pPr>
            <a:r>
              <a:rPr lang="en-US" altLang="ja-JP" sz="1867" dirty="0">
                <a:latin typeface="Meiryo UI" panose="020B0604030504040204" pitchFamily="50" charset="-128"/>
                <a:ea typeface="Meiryo UI" panose="020B0604030504040204" pitchFamily="50" charset="-128"/>
              </a:rPr>
              <a:t>2050</a:t>
            </a:r>
            <a:r>
              <a:rPr lang="ja-JP" altLang="en-US" sz="1867" dirty="0">
                <a:latin typeface="Meiryo UI" panose="020B0604030504040204" pitchFamily="50" charset="-128"/>
                <a:ea typeface="Meiryo UI" panose="020B0604030504040204" pitchFamily="50" charset="-128"/>
              </a:rPr>
              <a:t>年の脱炭素社会「ゼロカーボン　おおさか」の実現に向けた取組の</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41"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経済成長に向けた戦略の実行</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10" name="Rectangle 5"/>
          <p:cNvSpPr>
            <a:spLocks noChangeArrowheads="1"/>
          </p:cNvSpPr>
          <p:nvPr/>
        </p:nvSpPr>
        <p:spPr bwMode="auto">
          <a:xfrm>
            <a:off x="7197461" y="928469"/>
            <a:ext cx="4942682" cy="323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4500" lvl="1" indent="0">
              <a:lnSpc>
                <a:spcPts val="2000"/>
              </a:lnSpc>
              <a:spcBef>
                <a:spcPts val="227"/>
              </a:spcBef>
              <a:spcAft>
                <a:spcPts val="227"/>
              </a:spcAft>
              <a:defRPr/>
            </a:pPr>
            <a:endParaRPr lang="en-US" altLang="ja-JP" sz="2000" dirty="0">
              <a:latin typeface="Meiryo UI" panose="020B0604030504040204" pitchFamily="50" charset="-128"/>
              <a:ea typeface="Meiryo UI" panose="020B0604030504040204" pitchFamily="50" charset="-128"/>
            </a:endParaRPr>
          </a:p>
          <a:p>
            <a:pPr marL="84500" lvl="1" indent="0">
              <a:lnSpc>
                <a:spcPts val="2000"/>
              </a:lnSpc>
              <a:spcBef>
                <a:spcPts val="227"/>
              </a:spcBef>
              <a:spcAft>
                <a:spcPts val="227"/>
              </a:spcAft>
              <a:defRPr/>
            </a:pPr>
            <a:endParaRPr lang="en-US" altLang="ja-JP" sz="2000" dirty="0">
              <a:latin typeface="Meiryo UI" panose="020B0604030504040204" pitchFamily="50" charset="-128"/>
              <a:ea typeface="Meiryo UI" panose="020B0604030504040204" pitchFamily="50" charset="-128"/>
            </a:endParaRPr>
          </a:p>
          <a:p>
            <a:pPr marL="84500" lvl="1" indent="0">
              <a:lnSpc>
                <a:spcPts val="2000"/>
              </a:lnSpc>
              <a:spcBef>
                <a:spcPts val="227"/>
              </a:spcBef>
              <a:spcAft>
                <a:spcPts val="227"/>
              </a:spcAft>
              <a:defRPr/>
            </a:pPr>
            <a:endParaRPr lang="en-US" altLang="ja-JP" sz="2000" dirty="0">
              <a:latin typeface="Meiryo UI" panose="020B0604030504040204" pitchFamily="50" charset="-128"/>
              <a:ea typeface="Meiryo UI" panose="020B0604030504040204" pitchFamily="50" charset="-128"/>
            </a:endParaRPr>
          </a:p>
          <a:p>
            <a:pPr marL="84500" lvl="1" indent="0">
              <a:lnSpc>
                <a:spcPts val="2000"/>
              </a:lnSpc>
              <a:spcBef>
                <a:spcPts val="227"/>
              </a:spcBef>
              <a:spcAft>
                <a:spcPts val="227"/>
              </a:spcAft>
              <a:defRPr/>
            </a:pPr>
            <a:endParaRPr lang="en-US" altLang="ja-JP" sz="2000" strike="dblStrike" dirty="0">
              <a:latin typeface="Meiryo UI" panose="020B0604030504040204" pitchFamily="50" charset="-128"/>
              <a:ea typeface="Meiryo UI" panose="020B0604030504040204" pitchFamily="50" charset="-128"/>
            </a:endParaRPr>
          </a:p>
          <a:p>
            <a:pPr marL="84500" lvl="1" indent="0">
              <a:lnSpc>
                <a:spcPts val="2000"/>
              </a:lnSpc>
              <a:spcBef>
                <a:spcPts val="227"/>
              </a:spcBef>
              <a:spcAft>
                <a:spcPts val="227"/>
              </a:spcAft>
              <a:defRPr/>
            </a:pPr>
            <a:endParaRPr lang="en-US" altLang="ja-JP" sz="1870" dirty="0">
              <a:latin typeface="Meiryo UI" panose="020B0604030504040204" pitchFamily="50" charset="-128"/>
              <a:ea typeface="Meiryo UI" panose="020B0604030504040204" pitchFamily="50" charset="-128"/>
            </a:endParaRPr>
          </a:p>
          <a:p>
            <a:pPr marL="84500" lvl="1" indent="0">
              <a:lnSpc>
                <a:spcPts val="2000"/>
              </a:lnSpc>
              <a:spcBef>
                <a:spcPts val="227"/>
              </a:spcBef>
              <a:spcAft>
                <a:spcPts val="227"/>
              </a:spcAft>
              <a:defRPr/>
            </a:pPr>
            <a:endParaRPr lang="en-US" altLang="ja-JP" sz="1870" dirty="0">
              <a:latin typeface="Meiryo UI" panose="020B0604030504040204" pitchFamily="50" charset="-128"/>
              <a:ea typeface="Meiryo UI" panose="020B0604030504040204" pitchFamily="50" charset="-128"/>
            </a:endParaRPr>
          </a:p>
          <a:p>
            <a:pPr lvl="1" indent="-360000">
              <a:lnSpc>
                <a:spcPts val="2000"/>
              </a:lnSpc>
              <a:spcBef>
                <a:spcPts val="227"/>
              </a:spcBef>
              <a:spcAft>
                <a:spcPts val="227"/>
              </a:spcAft>
              <a:buFont typeface="Wingdings" panose="05000000000000000000" pitchFamily="2" charset="2"/>
              <a:buChar char="Ø"/>
              <a:defRPr/>
            </a:pPr>
            <a:endParaRPr lang="en-US" altLang="ja-JP" sz="1870" dirty="0">
              <a:latin typeface="Meiryo UI" panose="020B0604030504040204" pitchFamily="50" charset="-128"/>
              <a:ea typeface="Meiryo UI" panose="020B0604030504040204" pitchFamily="50" charset="-128"/>
            </a:endParaRPr>
          </a:p>
          <a:p>
            <a:pPr lvl="0" indent="-380990">
              <a:spcBef>
                <a:spcPts val="600"/>
              </a:spcBef>
              <a:spcAft>
                <a:spcPts val="227"/>
              </a:spcAft>
              <a:buFont typeface="Wingdings" panose="05000000000000000000" pitchFamily="2" charset="2"/>
              <a:buChar char="Ø"/>
              <a:defRPr/>
            </a:pPr>
            <a:endParaRPr lang="en-US" altLang="ja-JP" dirty="0">
              <a:latin typeface="Meiryo UI" panose="020B0604030504040204" pitchFamily="50" charset="-128"/>
              <a:ea typeface="Meiryo UI" panose="020B0604030504040204" pitchFamily="50" charset="-128"/>
            </a:endParaRPr>
          </a:p>
        </p:txBody>
      </p:sp>
      <p:sp>
        <p:nvSpPr>
          <p:cNvPr id="2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42</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正方形/長方形 2">
            <a:extLst>
              <a:ext uri="{FF2B5EF4-FFF2-40B4-BE49-F238E27FC236}">
                <a16:creationId xmlns:a16="http://schemas.microsoft.com/office/drawing/2014/main" id="{6C52338A-0F41-9BAB-3D30-A9E0E18E4A9C}"/>
              </a:ext>
            </a:extLst>
          </p:cNvPr>
          <p:cNvSpPr/>
          <p:nvPr/>
        </p:nvSpPr>
        <p:spPr>
          <a:xfrm>
            <a:off x="95249" y="4971501"/>
            <a:ext cx="12001502" cy="1035490"/>
          </a:xfrm>
          <a:prstGeom prst="rect">
            <a:avLst/>
          </a:prstGeom>
          <a:ln w="25400">
            <a:noFill/>
          </a:ln>
        </p:spPr>
        <p:txBody>
          <a:bodyPr/>
          <a:lstStyle/>
          <a:p>
            <a:pPr>
              <a:spcAft>
                <a:spcPts val="400"/>
              </a:spcAft>
              <a:defRPr/>
            </a:pPr>
            <a:r>
              <a:rPr lang="ja-JP" altLang="en-US" sz="2133" b="1" dirty="0">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a:t>
            </a:r>
            <a:r>
              <a:rPr lang="ja-JP" altLang="en-US" sz="2130" b="1" dirty="0">
                <a:solidFill>
                  <a:srgbClr val="FF0000"/>
                </a:solidFill>
                <a:latin typeface="Meiryo UI" panose="020B0604030504040204" pitchFamily="50" charset="-128"/>
                <a:ea typeface="Meiryo UI" panose="020B0604030504040204" pitchFamily="50" charset="-128"/>
              </a:rPr>
              <a:t>　</a:t>
            </a:r>
            <a:r>
              <a:rPr lang="ja-JP" altLang="en-US" sz="2130" b="1" dirty="0">
                <a:latin typeface="Meiryo UI" panose="020B0604030504040204" pitchFamily="50" charset="-128"/>
                <a:ea typeface="Meiryo UI" panose="020B0604030504040204" pitchFamily="50" charset="-128"/>
              </a:rPr>
              <a:t>大阪“みなと”カーボンニュートラルポート形成事業</a:t>
            </a:r>
            <a:endParaRPr lang="en-US" altLang="ja-JP" sz="2130" b="1" dirty="0">
              <a:latin typeface="Meiryo UI" panose="020B0604030504040204" pitchFamily="50" charset="-128"/>
              <a:ea typeface="Meiryo UI" panose="020B0604030504040204" pitchFamily="50" charset="-128"/>
            </a:endParaRPr>
          </a:p>
          <a:p>
            <a:pPr marL="800100" lvl="1"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大阪港・堺泉北港・阪南港での</a:t>
            </a:r>
            <a:r>
              <a:rPr lang="en-US" altLang="ja-JP" sz="1870" dirty="0">
                <a:latin typeface="Meiryo UI" panose="020B0604030504040204" pitchFamily="50" charset="-128"/>
                <a:ea typeface="Meiryo UI" panose="020B0604030504040204" pitchFamily="50" charset="-128"/>
              </a:rPr>
              <a:t>CO₂</a:t>
            </a:r>
            <a:r>
              <a:rPr lang="ja-JP" altLang="en-US" sz="1870" dirty="0">
                <a:latin typeface="Meiryo UI" panose="020B0604030504040204" pitchFamily="50" charset="-128"/>
                <a:ea typeface="Meiryo UI" panose="020B0604030504040204" pitchFamily="50" charset="-128"/>
              </a:rPr>
              <a:t>排出量削減に向けた戦略案の策定や支援制度の検討</a:t>
            </a:r>
          </a:p>
          <a:p>
            <a:pPr marL="800100" lvl="1"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物流事業者等が実施する環境負荷の少ない鉄道や船舶への輸送手段の転換に要する経費の一部を助成　など　</a:t>
            </a:r>
            <a:endParaRPr lang="en-US" altLang="ja-JP" sz="187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23F2461-1EAA-B2C4-0764-343CCADDE837}"/>
              </a:ext>
            </a:extLst>
          </p:cNvPr>
          <p:cNvSpPr/>
          <p:nvPr/>
        </p:nvSpPr>
        <p:spPr>
          <a:xfrm>
            <a:off x="95249" y="6057666"/>
            <a:ext cx="12001502" cy="716741"/>
          </a:xfrm>
          <a:prstGeom prst="rect">
            <a:avLst/>
          </a:prstGeom>
          <a:ln w="25400">
            <a:noFill/>
          </a:ln>
        </p:spPr>
        <p:txBody>
          <a:bodyPr/>
          <a:lstStyle/>
          <a:p>
            <a:pPr>
              <a:spcAft>
                <a:spcPts val="400"/>
              </a:spcAft>
              <a:defRPr/>
            </a:pPr>
            <a:r>
              <a:rPr lang="ja-JP" altLang="en-US" sz="2133" b="1" dirty="0">
                <a:solidFill>
                  <a:srgbClr val="FF0000"/>
                </a:solidFill>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　住宅省エネ改修促進事業　　　　　　　　　　　　　　　　　　　 </a:t>
            </a:r>
            <a:endParaRPr lang="en-US" altLang="ja-JP" sz="2130" b="1" dirty="0">
              <a:latin typeface="Meiryo UI" panose="020B0604030504040204" pitchFamily="50" charset="-128"/>
              <a:ea typeface="Meiryo UI" panose="020B0604030504040204" pitchFamily="50" charset="-128"/>
            </a:endParaRPr>
          </a:p>
          <a:p>
            <a:pPr marL="800100" lvl="1"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既存住宅の省エネルギー性能の向上を図るため、住宅所有者等に対し省エネ改修費の一部を補助　　　　　　　　　　　　　　　　　　　　　　　　　　　　　　　　　　　　　　　　　　　　　</a:t>
            </a:r>
          </a:p>
        </p:txBody>
      </p:sp>
      <p:sp>
        <p:nvSpPr>
          <p:cNvPr id="5" name="Rectangle 5">
            <a:extLst>
              <a:ext uri="{FF2B5EF4-FFF2-40B4-BE49-F238E27FC236}">
                <a16:creationId xmlns:a16="http://schemas.microsoft.com/office/drawing/2014/main" id="{184586FF-40C3-6386-0845-390B6E7C71EF}"/>
              </a:ext>
            </a:extLst>
          </p:cNvPr>
          <p:cNvSpPr>
            <a:spLocks noChangeArrowheads="1"/>
          </p:cNvSpPr>
          <p:nvPr/>
        </p:nvSpPr>
        <p:spPr bwMode="auto">
          <a:xfrm>
            <a:off x="250520" y="3602881"/>
            <a:ext cx="8524768" cy="129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nSpc>
                <a:spcPts val="2000"/>
              </a:lnSpc>
              <a:spcAft>
                <a:spcPts val="400"/>
              </a:spcAft>
            </a:pP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　</a:t>
            </a:r>
            <a:r>
              <a:rPr lang="ja-JP" altLang="en-US" sz="2133" b="1" dirty="0">
                <a:latin typeface="Meiryo UI" panose="020B0604030504040204" pitchFamily="50" charset="-128"/>
                <a:ea typeface="Meiryo UI" panose="020B0604030504040204" pitchFamily="50" charset="-128"/>
              </a:rPr>
              <a:t>万博を契機としたバス事業者の脱炭素化促進事業</a:t>
            </a:r>
          </a:p>
          <a:p>
            <a:pPr marL="623888" lvl="1" indent="-358775">
              <a:spcBef>
                <a:spcPts val="227"/>
              </a:spcBef>
              <a:spcAft>
                <a:spcPts val="227"/>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万博会場までのアクセスを担う公共交通機関（バス）の事業者等に対して　　　電気（</a:t>
            </a:r>
            <a:r>
              <a:rPr lang="en-US" altLang="ja-JP" sz="1870" dirty="0">
                <a:latin typeface="Meiryo UI" panose="020B0604030504040204" pitchFamily="50" charset="-128"/>
                <a:ea typeface="Meiryo UI" panose="020B0604030504040204" pitchFamily="50" charset="-128"/>
              </a:rPr>
              <a:t>EV</a:t>
            </a:r>
            <a:r>
              <a:rPr lang="ja-JP" altLang="en-US" sz="1870" dirty="0">
                <a:latin typeface="Meiryo UI" panose="020B0604030504040204" pitchFamily="50" charset="-128"/>
                <a:ea typeface="Meiryo UI" panose="020B0604030504040204" pitchFamily="50" charset="-128"/>
              </a:rPr>
              <a:t>）バス及び燃料電池（</a:t>
            </a:r>
            <a:r>
              <a:rPr lang="en-US" altLang="ja-JP" sz="1870" dirty="0">
                <a:latin typeface="Meiryo UI" panose="020B0604030504040204" pitchFamily="50" charset="-128"/>
                <a:ea typeface="Meiryo UI" panose="020B0604030504040204" pitchFamily="50" charset="-128"/>
              </a:rPr>
              <a:t>FC</a:t>
            </a:r>
            <a:r>
              <a:rPr lang="ja-JP" altLang="en-US" sz="1870" dirty="0">
                <a:latin typeface="Meiryo UI" panose="020B0604030504040204" pitchFamily="50" charset="-128"/>
                <a:ea typeface="Meiryo UI" panose="020B0604030504040204" pitchFamily="50" charset="-128"/>
              </a:rPr>
              <a:t>）バスの導入費用を大阪府と共同で補助</a:t>
            </a:r>
            <a:endParaRPr lang="en-US" altLang="ja-JP" sz="1870" dirty="0">
              <a:latin typeface="Meiryo UI" panose="020B0604030504040204" pitchFamily="50" charset="-128"/>
              <a:ea typeface="Meiryo UI" panose="020B0604030504040204" pitchFamily="50" charset="-128"/>
            </a:endParaRPr>
          </a:p>
          <a:p>
            <a:pPr marL="265113" lvl="1" indent="0">
              <a:lnSpc>
                <a:spcPts val="2000"/>
              </a:lnSpc>
              <a:spcBef>
                <a:spcPts val="227"/>
              </a:spcBef>
              <a:spcAft>
                <a:spcPts val="227"/>
              </a:spcAft>
              <a:defRPr/>
            </a:pPr>
            <a:r>
              <a:rPr lang="ja-JP" altLang="en-US" sz="1870" dirty="0">
                <a:latin typeface="Meiryo UI" panose="020B0604030504040204" pitchFamily="50" charset="-128"/>
                <a:ea typeface="Meiryo UI" panose="020B0604030504040204" pitchFamily="50" charset="-128"/>
              </a:rPr>
              <a:t>　　 ・令和５年度補助交付決定台数：</a:t>
            </a:r>
            <a:r>
              <a:rPr lang="en-US" altLang="ja-JP" sz="1870" dirty="0">
                <a:latin typeface="Meiryo UI" panose="020B0604030504040204" pitchFamily="50" charset="-128"/>
                <a:ea typeface="Meiryo UI" panose="020B0604030504040204" pitchFamily="50" charset="-128"/>
              </a:rPr>
              <a:t>EV</a:t>
            </a:r>
            <a:r>
              <a:rPr lang="ja-JP" altLang="en-US" sz="1870" dirty="0">
                <a:latin typeface="Meiryo UI" panose="020B0604030504040204" pitchFamily="50" charset="-128"/>
                <a:ea typeface="Meiryo UI" panose="020B0604030504040204" pitchFamily="50" charset="-128"/>
              </a:rPr>
              <a:t>バス　</a:t>
            </a:r>
            <a:r>
              <a:rPr lang="en-US" altLang="ja-JP" sz="1870" dirty="0">
                <a:latin typeface="Meiryo UI" panose="020B0604030504040204" pitchFamily="50" charset="-128"/>
                <a:ea typeface="Meiryo UI" panose="020B0604030504040204" pitchFamily="50" charset="-128"/>
              </a:rPr>
              <a:t>39</a:t>
            </a:r>
            <a:r>
              <a:rPr lang="ja-JP" altLang="en-US" sz="1870" dirty="0">
                <a:latin typeface="Meiryo UI" panose="020B0604030504040204" pitchFamily="50" charset="-128"/>
                <a:ea typeface="Meiryo UI" panose="020B0604030504040204" pitchFamily="50" charset="-128"/>
              </a:rPr>
              <a:t>台</a:t>
            </a:r>
            <a:endParaRPr lang="en-US" altLang="ja-JP" sz="1870" dirty="0">
              <a:latin typeface="Meiryo UI" panose="020B0604030504040204" pitchFamily="50" charset="-128"/>
              <a:ea typeface="Meiryo UI" panose="020B0604030504040204" pitchFamily="50" charset="-128"/>
            </a:endParaRPr>
          </a:p>
        </p:txBody>
      </p:sp>
      <p:sp>
        <p:nvSpPr>
          <p:cNvPr id="6" name="Rectangle 5">
            <a:extLst>
              <a:ext uri="{FF2B5EF4-FFF2-40B4-BE49-F238E27FC236}">
                <a16:creationId xmlns:a16="http://schemas.microsoft.com/office/drawing/2014/main" id="{B68C3A4E-1673-C539-549F-B047E778C0F2}"/>
              </a:ext>
            </a:extLst>
          </p:cNvPr>
          <p:cNvSpPr>
            <a:spLocks noChangeArrowheads="1"/>
          </p:cNvSpPr>
          <p:nvPr/>
        </p:nvSpPr>
        <p:spPr bwMode="auto">
          <a:xfrm>
            <a:off x="250522" y="1238831"/>
            <a:ext cx="8502295" cy="231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nSpc>
                <a:spcPts val="2000"/>
              </a:lnSpc>
              <a:spcAft>
                <a:spcPts val="400"/>
              </a:spcAft>
            </a:pP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　</a:t>
            </a:r>
            <a:r>
              <a:rPr lang="zh-TW" altLang="en-US" sz="2133" b="1" dirty="0">
                <a:latin typeface="Meiryo UI" panose="020B0604030504040204" pitchFamily="50" charset="-128"/>
                <a:ea typeface="Meiryo UI" panose="020B0604030504040204" pitchFamily="50" charset="-128"/>
              </a:rPr>
              <a:t>大阪市地域脱炭素化推進事業</a:t>
            </a:r>
            <a:endParaRPr lang="ja-JP" altLang="en-US" sz="2133" b="1" dirty="0">
              <a:latin typeface="Meiryo UI" panose="020B0604030504040204" pitchFamily="50" charset="-128"/>
              <a:ea typeface="Meiryo UI" panose="020B0604030504040204" pitchFamily="50" charset="-128"/>
            </a:endParaRPr>
          </a:p>
          <a:p>
            <a:pPr marL="623888" lvl="1" indent="-358775">
              <a:spcBef>
                <a:spcPts val="227"/>
              </a:spcBef>
              <a:spcAft>
                <a:spcPts val="227"/>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脱炭素先行地域に選定された御堂筋エリアにおいて、民間事業者と共同し、徹底した省エネと最大限の再エネ導入等による全国に先駆けたカーボンニュートラルな</a:t>
            </a:r>
            <a:endParaRPr lang="en-US" altLang="ja-JP" sz="1870" dirty="0">
              <a:latin typeface="Meiryo UI" panose="020B0604030504040204" pitchFamily="50" charset="-128"/>
              <a:ea typeface="Meiryo UI" panose="020B0604030504040204" pitchFamily="50" charset="-128"/>
            </a:endParaRPr>
          </a:p>
          <a:p>
            <a:pPr marL="265113" lvl="1" indent="0">
              <a:spcBef>
                <a:spcPts val="227"/>
              </a:spcBef>
              <a:spcAft>
                <a:spcPts val="227"/>
              </a:spcAft>
              <a:defRPr/>
            </a:pPr>
            <a:r>
              <a:rPr lang="ja-JP" altLang="en-US" sz="1870" dirty="0">
                <a:latin typeface="Meiryo UI" panose="020B0604030504040204" pitchFamily="50" charset="-128"/>
                <a:ea typeface="Meiryo UI" panose="020B0604030504040204" pitchFamily="50" charset="-128"/>
              </a:rPr>
              <a:t>　　 ビジネス地区を形成</a:t>
            </a:r>
            <a:endParaRPr lang="en-US" altLang="ja-JP" sz="1870" dirty="0">
              <a:latin typeface="Meiryo UI" panose="020B0604030504040204" pitchFamily="50" charset="-128"/>
              <a:ea typeface="Meiryo UI" panose="020B0604030504040204" pitchFamily="50" charset="-128"/>
            </a:endParaRPr>
          </a:p>
          <a:p>
            <a:pPr marL="265113" lvl="1" indent="0">
              <a:spcBef>
                <a:spcPts val="227"/>
              </a:spcBef>
              <a:spcAft>
                <a:spcPts val="227"/>
              </a:spcAft>
              <a:defRPr/>
            </a:pPr>
            <a:r>
              <a:rPr lang="ja-JP" altLang="en-US" sz="1870" dirty="0">
                <a:latin typeface="Meiryo UI" panose="020B0604030504040204" pitchFamily="50" charset="-128"/>
                <a:ea typeface="Meiryo UI" panose="020B0604030504040204" pitchFamily="50" charset="-128"/>
              </a:rPr>
              <a:t>　　・国の交付金を活用して</a:t>
            </a:r>
            <a:r>
              <a:rPr lang="en-US" altLang="ja-JP" sz="1870" dirty="0">
                <a:latin typeface="Meiryo UI" panose="020B0604030504040204" pitchFamily="50" charset="-128"/>
                <a:ea typeface="Meiryo UI" panose="020B0604030504040204" pitchFamily="50" charset="-128"/>
              </a:rPr>
              <a:t>ZEB</a:t>
            </a:r>
            <a:r>
              <a:rPr lang="ja-JP" altLang="en-US" sz="1870" dirty="0">
                <a:latin typeface="Meiryo UI" panose="020B0604030504040204" pitchFamily="50" charset="-128"/>
                <a:ea typeface="Meiryo UI" panose="020B0604030504040204" pitchFamily="50" charset="-128"/>
              </a:rPr>
              <a:t>化等に要する経費の一部を補助</a:t>
            </a:r>
            <a:endParaRPr lang="en-US" altLang="ja-JP" sz="1870" dirty="0">
              <a:latin typeface="Meiryo UI" panose="020B0604030504040204" pitchFamily="50" charset="-128"/>
              <a:ea typeface="Meiryo UI" panose="020B0604030504040204" pitchFamily="50" charset="-128"/>
            </a:endParaRPr>
          </a:p>
          <a:p>
            <a:pPr marL="623888" lvl="1" indent="-358775">
              <a:spcBef>
                <a:spcPts val="227"/>
              </a:spcBef>
              <a:spcAft>
                <a:spcPts val="227"/>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観光分野における</a:t>
            </a:r>
            <a:r>
              <a:rPr lang="en-US" altLang="ja-JP" sz="1870" dirty="0">
                <a:latin typeface="Meiryo UI" panose="020B0604030504040204" pitchFamily="50" charset="-128"/>
                <a:ea typeface="Meiryo UI" panose="020B0604030504040204" pitchFamily="50" charset="-128"/>
              </a:rPr>
              <a:t>CO₂</a:t>
            </a:r>
            <a:r>
              <a:rPr lang="ja-JP" altLang="en-US" sz="1870" dirty="0">
                <a:latin typeface="Meiryo UI" panose="020B0604030504040204" pitchFamily="50" charset="-128"/>
                <a:ea typeface="Meiryo UI" panose="020B0604030504040204" pitchFamily="50" charset="-128"/>
              </a:rPr>
              <a:t>排出量の「見える化」を促進するほか、</a:t>
            </a:r>
            <a:r>
              <a:rPr lang="en-US" altLang="ja-JP" sz="1870" dirty="0">
                <a:latin typeface="Meiryo UI" panose="020B0604030504040204" pitchFamily="50" charset="-128"/>
                <a:ea typeface="Meiryo UI" panose="020B0604030504040204" pitchFamily="50" charset="-128"/>
              </a:rPr>
              <a:t>AR</a:t>
            </a:r>
            <a:r>
              <a:rPr lang="ja-JP" altLang="en-US" sz="1870" dirty="0">
                <a:latin typeface="Meiryo UI" panose="020B0604030504040204" pitchFamily="50" charset="-128"/>
                <a:ea typeface="Meiryo UI" panose="020B0604030504040204" pitchFamily="50" charset="-128"/>
              </a:rPr>
              <a:t>技術等を活用</a:t>
            </a:r>
            <a:endParaRPr lang="en-US" altLang="ja-JP" sz="1870" dirty="0">
              <a:latin typeface="Meiryo UI" panose="020B0604030504040204" pitchFamily="50" charset="-128"/>
              <a:ea typeface="Meiryo UI" panose="020B0604030504040204" pitchFamily="50" charset="-128"/>
            </a:endParaRPr>
          </a:p>
          <a:p>
            <a:pPr marL="265113" lvl="1" indent="0">
              <a:spcBef>
                <a:spcPts val="227"/>
              </a:spcBef>
              <a:spcAft>
                <a:spcPts val="227"/>
              </a:spcAft>
              <a:defRPr/>
            </a:pPr>
            <a:r>
              <a:rPr lang="ja-JP" altLang="en-US" sz="1870" dirty="0">
                <a:latin typeface="Meiryo UI" panose="020B0604030504040204" pitchFamily="50" charset="-128"/>
                <a:ea typeface="Meiryo UI" panose="020B0604030504040204" pitchFamily="50" charset="-128"/>
              </a:rPr>
              <a:t>　　 した体験型環境学習を実施</a:t>
            </a:r>
          </a:p>
        </p:txBody>
      </p:sp>
      <p:pic>
        <p:nvPicPr>
          <p:cNvPr id="8" name="図 7">
            <a:extLst>
              <a:ext uri="{FF2B5EF4-FFF2-40B4-BE49-F238E27FC236}">
                <a16:creationId xmlns:a16="http://schemas.microsoft.com/office/drawing/2014/main" id="{D41014EF-BC13-CAA0-3798-7E33FE18FDB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34616" y="3723309"/>
            <a:ext cx="1944581" cy="1035491"/>
          </a:xfrm>
          <a:prstGeom prst="rect">
            <a:avLst/>
          </a:prstGeom>
        </p:spPr>
      </p:pic>
      <p:pic>
        <p:nvPicPr>
          <p:cNvPr id="9" name="図 8" descr="アイコン&#10;&#10;自動的に生成された説明">
            <a:extLst>
              <a:ext uri="{FF2B5EF4-FFF2-40B4-BE49-F238E27FC236}">
                <a16:creationId xmlns:a16="http://schemas.microsoft.com/office/drawing/2014/main" id="{FFFD09FA-EC45-4154-FFDB-A10272A68B7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653538" y="1730475"/>
            <a:ext cx="1367934" cy="1468730"/>
          </a:xfrm>
          <a:prstGeom prst="rect">
            <a:avLst/>
          </a:prstGeom>
        </p:spPr>
      </p:pic>
      <p:grpSp>
        <p:nvGrpSpPr>
          <p:cNvPr id="12" name="グループ化 11">
            <a:extLst>
              <a:ext uri="{FF2B5EF4-FFF2-40B4-BE49-F238E27FC236}">
                <a16:creationId xmlns:a16="http://schemas.microsoft.com/office/drawing/2014/main" id="{25EE641F-4F51-AF5E-0DEB-9A8084AF402F}"/>
              </a:ext>
            </a:extLst>
          </p:cNvPr>
          <p:cNvGrpSpPr/>
          <p:nvPr/>
        </p:nvGrpSpPr>
        <p:grpSpPr>
          <a:xfrm>
            <a:off x="10557042" y="1256444"/>
            <a:ext cx="1094185" cy="810369"/>
            <a:chOff x="8209081" y="516362"/>
            <a:chExt cx="964011" cy="777801"/>
          </a:xfrm>
        </p:grpSpPr>
        <p:sp>
          <p:nvSpPr>
            <p:cNvPr id="13" name="矢印: 下 12">
              <a:extLst>
                <a:ext uri="{FF2B5EF4-FFF2-40B4-BE49-F238E27FC236}">
                  <a16:creationId xmlns:a16="http://schemas.microsoft.com/office/drawing/2014/main" id="{4C8539B9-49F1-460C-BFCC-76FF20B19F68}"/>
                </a:ext>
              </a:extLst>
            </p:cNvPr>
            <p:cNvSpPr/>
            <p:nvPr/>
          </p:nvSpPr>
          <p:spPr>
            <a:xfrm>
              <a:off x="8916453" y="891505"/>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F271EAE6-B0FD-3C66-EC66-E769786E63E3}"/>
                </a:ext>
              </a:extLst>
            </p:cNvPr>
            <p:cNvSpPr/>
            <p:nvPr/>
          </p:nvSpPr>
          <p:spPr>
            <a:xfrm>
              <a:off x="8613202" y="983000"/>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雲 14">
              <a:extLst>
                <a:ext uri="{FF2B5EF4-FFF2-40B4-BE49-F238E27FC236}">
                  <a16:creationId xmlns:a16="http://schemas.microsoft.com/office/drawing/2014/main" id="{5D97E9C0-C95B-BF06-9990-F66346180762}"/>
                </a:ext>
              </a:extLst>
            </p:cNvPr>
            <p:cNvSpPr/>
            <p:nvPr/>
          </p:nvSpPr>
          <p:spPr>
            <a:xfrm>
              <a:off x="8209081" y="516362"/>
              <a:ext cx="964011" cy="537087"/>
            </a:xfrm>
            <a:prstGeom prst="cloud">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kern="0" dirty="0">
                  <a:solidFill>
                    <a:schemeClr val="bg1"/>
                  </a:solidFill>
                  <a:effectLst/>
                  <a:latin typeface="游ゴシック" panose="020B0400000000000000" pitchFamily="50" charset="-128"/>
                  <a:ea typeface="游ゴシック" panose="020B0400000000000000" pitchFamily="50" charset="-128"/>
                  <a:cs typeface="ＭＳ 明朝" panose="02020609040205080304" pitchFamily="17" charset="-128"/>
                </a:rPr>
                <a:t>CO</a:t>
              </a:r>
              <a:r>
                <a:rPr lang="en-US" altLang="ja-JP" sz="1600" b="1" kern="0" baseline="-25000" dirty="0">
                  <a:solidFill>
                    <a:schemeClr val="bg1"/>
                  </a:solidFill>
                  <a:effectLst/>
                  <a:latin typeface="游ゴシック" panose="020B0400000000000000" pitchFamily="50" charset="-128"/>
                  <a:ea typeface="游ゴシック" panose="020B0400000000000000" pitchFamily="50" charset="-128"/>
                  <a:cs typeface="ＭＳ 明朝" panose="02020609040205080304" pitchFamily="17" charset="-128"/>
                </a:rPr>
                <a:t>2</a:t>
              </a:r>
              <a:endParaRPr kumimoji="1" lang="ja-JP" altLang="en-US" sz="1600" b="1" dirty="0">
                <a:solidFill>
                  <a:schemeClr val="bg1"/>
                </a:solidFill>
                <a:latin typeface="游ゴシック" panose="020B0400000000000000" pitchFamily="50" charset="-128"/>
                <a:ea typeface="游ゴシック" panose="020B0400000000000000" pitchFamily="50" charset="-128"/>
              </a:endParaRPr>
            </a:p>
          </p:txBody>
        </p:sp>
        <p:sp>
          <p:nvSpPr>
            <p:cNvPr id="16" name="矢印: 下 15">
              <a:extLst>
                <a:ext uri="{FF2B5EF4-FFF2-40B4-BE49-F238E27FC236}">
                  <a16:creationId xmlns:a16="http://schemas.microsoft.com/office/drawing/2014/main" id="{294341BA-933D-EACA-C785-EEB63EEF92A6}"/>
                </a:ext>
              </a:extLst>
            </p:cNvPr>
            <p:cNvSpPr/>
            <p:nvPr/>
          </p:nvSpPr>
          <p:spPr>
            <a:xfrm>
              <a:off x="8337435" y="840058"/>
              <a:ext cx="197077" cy="311163"/>
            </a:xfrm>
            <a:prstGeom prst="downArrow">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406552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4"/>
          <p:cNvSpPr>
            <a:spLocks noChangeArrowheads="1"/>
          </p:cNvSpPr>
          <p:nvPr/>
        </p:nvSpPr>
        <p:spPr bwMode="auto">
          <a:xfrm>
            <a:off x="42334" y="933457"/>
            <a:ext cx="12096751" cy="482387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68" name="Rectangle 28"/>
          <p:cNvSpPr>
            <a:spLocks noChangeArrowheads="1"/>
          </p:cNvSpPr>
          <p:nvPr/>
        </p:nvSpPr>
        <p:spPr bwMode="auto">
          <a:xfrm>
            <a:off x="156722" y="730017"/>
            <a:ext cx="4536000"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大阪公立大学設置による「知の拠点」の形成</a:t>
            </a:r>
            <a:endParaRPr lang="en-US" altLang="ja-JP" sz="186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Rectangle 5"/>
          <p:cNvSpPr>
            <a:spLocks noChangeArrowheads="1"/>
          </p:cNvSpPr>
          <p:nvPr/>
        </p:nvSpPr>
        <p:spPr bwMode="auto">
          <a:xfrm>
            <a:off x="330385" y="1576858"/>
            <a:ext cx="6202571" cy="2080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charset="0"/>
                <a:ea typeface="ＭＳ Ｐゴシック" charset="-128"/>
              </a:defRPr>
            </a:lvl1pPr>
            <a:lvl2pPr marL="444500" indent="-360363">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009775" indent="-187325" eaLnBrk="0" fontAlgn="base" hangingPunct="0">
              <a:spcBef>
                <a:spcPct val="0"/>
              </a:spcBef>
              <a:spcAft>
                <a:spcPct val="0"/>
              </a:spcAft>
              <a:defRPr kumimoji="1">
                <a:solidFill>
                  <a:schemeClr val="tx1"/>
                </a:solidFill>
                <a:latin typeface="Arial" charset="0"/>
                <a:ea typeface="ＭＳ Ｐゴシック" charset="-128"/>
              </a:defRPr>
            </a:lvl6pPr>
            <a:lvl7pPr marL="2466975" indent="-187325" eaLnBrk="0" fontAlgn="base" hangingPunct="0">
              <a:spcBef>
                <a:spcPct val="0"/>
              </a:spcBef>
              <a:spcAft>
                <a:spcPct val="0"/>
              </a:spcAft>
              <a:defRPr kumimoji="1">
                <a:solidFill>
                  <a:schemeClr val="tx1"/>
                </a:solidFill>
                <a:latin typeface="Arial" charset="0"/>
                <a:ea typeface="ＭＳ Ｐゴシック" charset="-128"/>
              </a:defRPr>
            </a:lvl7pPr>
            <a:lvl8pPr marL="2924175" indent="-187325" eaLnBrk="0" fontAlgn="base" hangingPunct="0">
              <a:spcBef>
                <a:spcPct val="0"/>
              </a:spcBef>
              <a:spcAft>
                <a:spcPct val="0"/>
              </a:spcAft>
              <a:defRPr kumimoji="1">
                <a:solidFill>
                  <a:schemeClr val="tx1"/>
                </a:solidFill>
                <a:latin typeface="Arial" charset="0"/>
                <a:ea typeface="ＭＳ Ｐゴシック" charset="-128"/>
              </a:defRPr>
            </a:lvl8pPr>
            <a:lvl9pPr marL="3381375" indent="-187325"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400"/>
              </a:spcAft>
              <a:defRPr/>
            </a:pPr>
            <a:r>
              <a:rPr lang="ja-JP" altLang="en-US" sz="2133" b="1" dirty="0">
                <a:latin typeface="Meiryo UI" panose="020B0604030504040204" pitchFamily="50" charset="-128"/>
                <a:ea typeface="Meiryo UI" panose="020B0604030504040204" pitchFamily="50" charset="-128"/>
              </a:rPr>
              <a:t>〇　新大学キャンパス整備事業</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628650" lvl="1">
              <a:lnSpc>
                <a:spcPts val="2600"/>
              </a:lnSpc>
              <a:spcBef>
                <a:spcPts val="227"/>
              </a:spcBef>
              <a:spcAft>
                <a:spcPts val="227"/>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「大阪公立大学」の開学（令和４年４月）</a:t>
            </a:r>
            <a:endParaRPr lang="en-US" altLang="ja-JP" sz="1867" dirty="0">
              <a:latin typeface="Meiryo UI" panose="020B0604030504040204" pitchFamily="50" charset="-128"/>
              <a:ea typeface="Meiryo UI" panose="020B0604030504040204" pitchFamily="50" charset="-128"/>
            </a:endParaRPr>
          </a:p>
          <a:p>
            <a:pPr marL="628650" lvl="1">
              <a:lnSpc>
                <a:spcPts val="2600"/>
              </a:lnSpc>
              <a:spcBef>
                <a:spcPts val="227"/>
              </a:spcBef>
              <a:spcAft>
                <a:spcPts val="227"/>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森之宮に新キャンパスを整備（令和７年秋開所予定）</a:t>
            </a:r>
            <a:endParaRPr lang="en-US" altLang="ja-JP" sz="1867" dirty="0">
              <a:latin typeface="Meiryo UI" panose="020B0604030504040204" pitchFamily="50" charset="-128"/>
              <a:ea typeface="Meiryo UI" panose="020B0604030504040204" pitchFamily="50" charset="-128"/>
            </a:endParaRPr>
          </a:p>
          <a:p>
            <a:pPr marL="628650" lvl="1">
              <a:lnSpc>
                <a:spcPts val="2600"/>
              </a:lnSpc>
              <a:spcBef>
                <a:spcPts val="227"/>
              </a:spcBef>
              <a:spcAft>
                <a:spcPts val="227"/>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cs typeface="Meiryo UI" pitchFamily="50" charset="-128"/>
              </a:rPr>
              <a:t>同種分野の学部等の集約化に向け、既存キャンパス（杉本・阿倍野・中百舌鳥）を整備</a:t>
            </a:r>
            <a:endParaRPr lang="en-US" altLang="ja-JP" sz="1867" dirty="0">
              <a:latin typeface="Meiryo UI" panose="020B0604030504040204" pitchFamily="50" charset="-128"/>
              <a:ea typeface="Meiryo UI" panose="020B0604030504040204" pitchFamily="50" charset="-128"/>
              <a:cs typeface="Meiryo UI" pitchFamily="50" charset="-128"/>
            </a:endParaRPr>
          </a:p>
        </p:txBody>
      </p:sp>
      <p:sp>
        <p:nvSpPr>
          <p:cNvPr id="44" name="Rectangle 5"/>
          <p:cNvSpPr>
            <a:spLocks noChangeArrowheads="1"/>
          </p:cNvSpPr>
          <p:nvPr/>
        </p:nvSpPr>
        <p:spPr bwMode="auto">
          <a:xfrm>
            <a:off x="330385" y="4388797"/>
            <a:ext cx="11147429" cy="1213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charset="0"/>
                <a:ea typeface="ＭＳ Ｐゴシック" charset="-128"/>
              </a:defRPr>
            </a:lvl1pPr>
            <a:lvl2pPr marL="444500" indent="-360363">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009775" indent="-187325" eaLnBrk="0" fontAlgn="base" hangingPunct="0">
              <a:spcBef>
                <a:spcPct val="0"/>
              </a:spcBef>
              <a:spcAft>
                <a:spcPct val="0"/>
              </a:spcAft>
              <a:defRPr kumimoji="1">
                <a:solidFill>
                  <a:schemeClr val="tx1"/>
                </a:solidFill>
                <a:latin typeface="Arial" charset="0"/>
                <a:ea typeface="ＭＳ Ｐゴシック" charset="-128"/>
              </a:defRPr>
            </a:lvl6pPr>
            <a:lvl7pPr marL="2466975" indent="-187325" eaLnBrk="0" fontAlgn="base" hangingPunct="0">
              <a:spcBef>
                <a:spcPct val="0"/>
              </a:spcBef>
              <a:spcAft>
                <a:spcPct val="0"/>
              </a:spcAft>
              <a:defRPr kumimoji="1">
                <a:solidFill>
                  <a:schemeClr val="tx1"/>
                </a:solidFill>
                <a:latin typeface="Arial" charset="0"/>
                <a:ea typeface="ＭＳ Ｐゴシック" charset="-128"/>
              </a:defRPr>
            </a:lvl7pPr>
            <a:lvl8pPr marL="2924175" indent="-187325" eaLnBrk="0" fontAlgn="base" hangingPunct="0">
              <a:spcBef>
                <a:spcPct val="0"/>
              </a:spcBef>
              <a:spcAft>
                <a:spcPct val="0"/>
              </a:spcAft>
              <a:defRPr kumimoji="1">
                <a:solidFill>
                  <a:schemeClr val="tx1"/>
                </a:solidFill>
                <a:latin typeface="Arial" charset="0"/>
                <a:ea typeface="ＭＳ Ｐゴシック" charset="-128"/>
              </a:defRPr>
            </a:lvl8pPr>
            <a:lvl9pPr marL="3381375" indent="-187325"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400"/>
              </a:spcAft>
              <a:defRPr/>
            </a:pPr>
            <a:r>
              <a:rPr lang="ja-JP" altLang="en-US" sz="2133" b="1" dirty="0">
                <a:latin typeface="Meiryo UI" panose="020B0604030504040204" pitchFamily="50" charset="-128"/>
                <a:ea typeface="Meiryo UI" panose="020B0604030504040204" pitchFamily="50" charset="-128"/>
              </a:rPr>
              <a:t>〇　国際</a:t>
            </a:r>
            <a:r>
              <a:rPr lang="zh-TW" altLang="en-US" sz="2133" b="1" dirty="0">
                <a:latin typeface="Meiryo UI" panose="020B0604030504040204" pitchFamily="50" charset="-128"/>
                <a:ea typeface="Meiryo UI" panose="020B0604030504040204" pitchFamily="50" charset="-128"/>
              </a:rPr>
              <a:t>感染症研究</a:t>
            </a:r>
            <a:r>
              <a:rPr lang="ja-JP" altLang="en-US" sz="2133" b="1" dirty="0">
                <a:latin typeface="Meiryo UI" panose="020B0604030504040204" pitchFamily="50" charset="-128"/>
                <a:ea typeface="Meiryo UI" panose="020B0604030504040204" pitchFamily="50" charset="-128"/>
              </a:rPr>
              <a:t>センター</a:t>
            </a:r>
            <a:r>
              <a:rPr lang="zh-TW" altLang="en-US" sz="2133" b="1" dirty="0">
                <a:latin typeface="Meiryo UI" panose="020B0604030504040204" pitchFamily="50" charset="-128"/>
                <a:ea typeface="Meiryo UI" panose="020B0604030504040204" pitchFamily="50" charset="-128"/>
              </a:rPr>
              <a:t>事業</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628650" lvl="1">
              <a:lnSpc>
                <a:spcPts val="2000"/>
              </a:lnSpc>
              <a:spcBef>
                <a:spcPts val="227"/>
              </a:spcBef>
              <a:spcAft>
                <a:spcPts val="227"/>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cs typeface="Meiryo UI" pitchFamily="50" charset="-128"/>
              </a:rPr>
              <a:t>大阪公立大学の大阪国際感染症研究センターで、大阪の感染症対策に貢献する研究を推進</a:t>
            </a:r>
            <a:endParaRPr lang="en-US" altLang="ja-JP" sz="1867" dirty="0">
              <a:latin typeface="Meiryo UI" panose="020B0604030504040204" pitchFamily="50" charset="-128"/>
              <a:ea typeface="Meiryo UI" panose="020B0604030504040204" pitchFamily="50" charset="-128"/>
              <a:cs typeface="Meiryo UI" pitchFamily="50" charset="-128"/>
            </a:endParaRPr>
          </a:p>
          <a:p>
            <a:pPr marL="268287" lvl="1" indent="0">
              <a:lnSpc>
                <a:spcPts val="2000"/>
              </a:lnSpc>
              <a:spcBef>
                <a:spcPts val="227"/>
              </a:spcBef>
              <a:spcAft>
                <a:spcPts val="227"/>
              </a:spcAft>
              <a:defRPr/>
            </a:pPr>
            <a:r>
              <a:rPr lang="ja-JP" altLang="en-US" sz="1867" dirty="0">
                <a:latin typeface="Meiryo UI" panose="020B0604030504040204" pitchFamily="50" charset="-128"/>
                <a:ea typeface="Meiryo UI" panose="020B0604030504040204" pitchFamily="50" charset="-128"/>
                <a:cs typeface="Meiryo UI" pitchFamily="50" charset="-128"/>
              </a:rPr>
              <a:t>　　　・バイオセーフティレベル３に対応する研究施設をりんくうキャンパスに整備</a:t>
            </a:r>
          </a:p>
        </p:txBody>
      </p:sp>
      <p:sp>
        <p:nvSpPr>
          <p:cNvPr id="41"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経済成長に向けた戦略の実行</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48"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43</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0" name="テキスト ボックス 9"/>
          <p:cNvSpPr txBox="1"/>
          <p:nvPr/>
        </p:nvSpPr>
        <p:spPr>
          <a:xfrm>
            <a:off x="7837467" y="4063869"/>
            <a:ext cx="257175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defPPr>
              <a:defRPr lang="ja-JP"/>
            </a:defPPr>
            <a:lvl1pPr algn="ctr">
              <a:defRPr sz="1400">
                <a:latin typeface="Meiryo UI" panose="020B0604030504040204" pitchFamily="50" charset="-128"/>
                <a:ea typeface="Meiryo UI" panose="020B0604030504040204" pitchFamily="50" charset="-128"/>
              </a:defRPr>
            </a:lvl1pPr>
          </a:lstStyle>
          <a:p>
            <a:r>
              <a:rPr lang="ja-JP" altLang="en-US" dirty="0"/>
              <a:t>森之宮キャンパスの完成イメージ　（出典：公立大学法人大阪</a:t>
            </a:r>
            <a:r>
              <a:rPr lang="en-US" altLang="ja-JP" dirty="0"/>
              <a:t>HP</a:t>
            </a:r>
            <a:r>
              <a:rPr lang="ja-JP" altLang="en-US" dirty="0"/>
              <a:t>）</a:t>
            </a:r>
          </a:p>
        </p:txBody>
      </p:sp>
      <p:pic>
        <p:nvPicPr>
          <p:cNvPr id="11" name="図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38416" y="1576590"/>
            <a:ext cx="3969852" cy="2415936"/>
          </a:xfrm>
          <a:prstGeom prst="rect">
            <a:avLst/>
          </a:prstGeom>
        </p:spPr>
      </p:pic>
    </p:spTree>
    <p:extLst>
      <p:ext uri="{BB962C8B-B14F-4D97-AF65-F5344CB8AC3E}">
        <p14:creationId xmlns:p14="http://schemas.microsoft.com/office/powerpoint/2010/main" val="2475440596"/>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22923</TotalTime>
  <Words>852</Words>
  <PresentationFormat>ワイド画面</PresentationFormat>
  <Paragraphs>97</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HG創英角ｺﾞｼｯｸUB</vt:lpstr>
      <vt:lpstr>Meiryo UI</vt:lpstr>
      <vt:lpstr>ＭＳ Ｐゴシック</vt:lpstr>
      <vt:lpstr>游ゴシック</vt:lpstr>
      <vt:lpstr>Arial</vt:lpstr>
      <vt:lpstr>Calibri</vt:lpstr>
      <vt:lpstr>Wingdings</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2024-04-25T04:50:09Z</cp:lastPrinted>
  <dcterms:created xsi:type="dcterms:W3CDTF">2018-04-03T05:35:42Z</dcterms:created>
  <dcterms:modified xsi:type="dcterms:W3CDTF">2025-03-13T06:34:55Z</dcterms:modified>
</cp:coreProperties>
</file>