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1" saveSubsetFonts="1">
  <p:sldMasterIdLst>
    <p:sldMasterId id="2147483672" r:id="rId1"/>
  </p:sldMasterIdLst>
  <p:notesMasterIdLst>
    <p:notesMasterId r:id="rId5"/>
  </p:notesMasterIdLst>
  <p:sldIdLst>
    <p:sldId id="1326" r:id="rId2"/>
    <p:sldId id="1310" r:id="rId3"/>
    <p:sldId id="1327"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99CCFF"/>
    <a:srgbClr val="FFCC99"/>
    <a:srgbClr val="FF99FF"/>
    <a:srgbClr val="FFFF99"/>
    <a:srgbClr val="D0D8E8"/>
    <a:srgbClr val="4F81BD"/>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4" autoAdjust="0"/>
    <p:restoredTop sz="92565" autoAdjust="0"/>
  </p:normalViewPr>
  <p:slideViewPr>
    <p:cSldViewPr snapToGrid="0">
      <p:cViewPr varScale="1">
        <p:scale>
          <a:sx n="79" d="100"/>
          <a:sy n="79" d="100"/>
        </p:scale>
        <p:origin x="950" y="101"/>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xfrm>
            <a:off x="-307975" y="284163"/>
            <a:ext cx="6759575" cy="3803650"/>
          </a:xfrm>
          <a:ln/>
        </p:spPr>
      </p:sp>
      <p:sp>
        <p:nvSpPr>
          <p:cNvPr id="58371" name="ノート プレースホルダ 2"/>
          <p:cNvSpPr>
            <a:spLocks noGrp="1"/>
          </p:cNvSpPr>
          <p:nvPr>
            <p:ph type="body" idx="1"/>
          </p:nvPr>
        </p:nvSpPr>
        <p:spPr>
          <a:xfrm>
            <a:off x="616778" y="5388150"/>
            <a:ext cx="5135925" cy="282621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81431">
              <a:defRPr/>
            </a:pPr>
            <a:endParaRPr lang="ja-JP" altLang="en-US" dirty="0">
              <a:latin typeface="Arial" panose="020B0604020202020204" pitchFamily="34" charset="0"/>
            </a:endParaRPr>
          </a:p>
        </p:txBody>
      </p:sp>
      <p:sp>
        <p:nvSpPr>
          <p:cNvPr id="583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581">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21750" indent="-277594" defTabSz="843581">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10382"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55453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199868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442838"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886991"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331145"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775294"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D0432171-DC37-48A0-94EA-6610EC243919}" type="slidenum">
              <a:rPr lang="en-US" altLang="ja-JP" sz="1300">
                <a:ea typeface="ＭＳ Ｐゴシック" panose="020B0600070205080204" pitchFamily="50" charset="-128"/>
              </a:rPr>
              <a:pPr>
                <a:spcBef>
                  <a:spcPct val="0"/>
                </a:spcBef>
              </a:pPr>
              <a:t>51</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402165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xfrm>
            <a:off x="-307975" y="284163"/>
            <a:ext cx="6759575" cy="3803650"/>
          </a:xfrm>
          <a:ln/>
        </p:spPr>
      </p:sp>
      <p:sp>
        <p:nvSpPr>
          <p:cNvPr id="58371" name="ノート プレースホルダ 2"/>
          <p:cNvSpPr>
            <a:spLocks noGrp="1"/>
          </p:cNvSpPr>
          <p:nvPr>
            <p:ph type="body" idx="1"/>
          </p:nvPr>
        </p:nvSpPr>
        <p:spPr>
          <a:xfrm>
            <a:off x="616778" y="5388150"/>
            <a:ext cx="5135925" cy="282621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81431">
              <a:defRPr/>
            </a:pPr>
            <a:endParaRPr lang="ja-JP" altLang="en-US" dirty="0">
              <a:latin typeface="Arial" panose="020B0604020202020204" pitchFamily="34" charset="0"/>
            </a:endParaRPr>
          </a:p>
        </p:txBody>
      </p:sp>
      <p:sp>
        <p:nvSpPr>
          <p:cNvPr id="583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581">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21750" indent="-277594" defTabSz="843581">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10382"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55453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199868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442838"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886991"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331145"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775294"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D0432171-DC37-48A0-94EA-6610EC243919}" type="slidenum">
              <a:rPr lang="en-US" altLang="ja-JP" sz="1300">
                <a:ea typeface="ＭＳ Ｐゴシック" panose="020B0600070205080204" pitchFamily="50" charset="-128"/>
              </a:rPr>
              <a:pPr>
                <a:spcBef>
                  <a:spcPct val="0"/>
                </a:spcBef>
              </a:pPr>
              <a:t>52</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52770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xfrm>
            <a:off x="-307975" y="284163"/>
            <a:ext cx="6759575" cy="3803650"/>
          </a:xfrm>
          <a:ln/>
        </p:spPr>
      </p:sp>
      <p:sp>
        <p:nvSpPr>
          <p:cNvPr id="58371" name="ノート プレースホルダ 2"/>
          <p:cNvSpPr>
            <a:spLocks noGrp="1"/>
          </p:cNvSpPr>
          <p:nvPr>
            <p:ph type="body" idx="1"/>
          </p:nvPr>
        </p:nvSpPr>
        <p:spPr>
          <a:xfrm>
            <a:off x="616778" y="5388150"/>
            <a:ext cx="5135925" cy="282621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81431">
              <a:defRPr/>
            </a:pPr>
            <a:endParaRPr lang="ja-JP" altLang="en-US" dirty="0">
              <a:latin typeface="Arial" panose="020B0604020202020204" pitchFamily="34" charset="0"/>
            </a:endParaRPr>
          </a:p>
        </p:txBody>
      </p:sp>
      <p:sp>
        <p:nvSpPr>
          <p:cNvPr id="583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581">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21750" indent="-277594" defTabSz="843581">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10382"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55453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199868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442838"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886991"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331145"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775294"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D0432171-DC37-48A0-94EA-6610EC243919}" type="slidenum">
              <a:rPr lang="en-US" altLang="ja-JP" sz="1300">
                <a:ea typeface="ＭＳ Ｐゴシック" panose="020B0600070205080204" pitchFamily="50" charset="-128"/>
              </a:rPr>
              <a:pPr>
                <a:spcBef>
                  <a:spcPct val="0"/>
                </a:spcBef>
              </a:pPr>
              <a:t>53</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1412812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4"/>
          <p:cNvSpPr>
            <a:spLocks noChangeArrowheads="1"/>
          </p:cNvSpPr>
          <p:nvPr/>
        </p:nvSpPr>
        <p:spPr bwMode="auto">
          <a:xfrm>
            <a:off x="4240" y="641377"/>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en-US" altLang="ja-JP" sz="4000" spc="-133"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4000" spc="-133" dirty="0">
                <a:solidFill>
                  <a:schemeClr val="bg1"/>
                </a:solidFill>
                <a:effectLst>
                  <a:outerShdw blurRad="38100" dist="38100" dir="2700000" algn="tl">
                    <a:srgbClr val="000000">
                      <a:alpha val="43137"/>
                    </a:srgbClr>
                  </a:outerShdw>
                </a:effectLst>
                <a:ea typeface="HG創英角ｺﾞｼｯｸUB" pitchFamily="49" charset="-128"/>
              </a:rPr>
              <a:t>おおさか～大阪市ＤＸ戦略～の推進</a:t>
            </a:r>
            <a:endParaRPr lang="en-US" altLang="ja-JP" sz="4000" spc="-133"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57349" name="正方形/長方形 4"/>
          <p:cNvSpPr>
            <a:spLocks noChangeArrowheads="1"/>
          </p:cNvSpPr>
          <p:nvPr/>
        </p:nvSpPr>
        <p:spPr bwMode="auto">
          <a:xfrm>
            <a:off x="68798" y="1608668"/>
            <a:ext cx="12096751" cy="5160138"/>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42" name="Rectangle 28"/>
          <p:cNvSpPr>
            <a:spLocks noChangeArrowheads="1"/>
          </p:cNvSpPr>
          <p:nvPr/>
        </p:nvSpPr>
        <p:spPr bwMode="auto">
          <a:xfrm>
            <a:off x="196445" y="1415756"/>
            <a:ext cx="5086755"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en-US" altLang="ja-JP" sz="1867" dirty="0">
                <a:latin typeface="Meiryo UI" panose="020B0604030504040204" pitchFamily="50" charset="-128"/>
                <a:ea typeface="Meiryo UI" panose="020B0604030504040204" pitchFamily="50" charset="-128"/>
                <a:cs typeface="Meiryo UI" panose="020B0604030504040204" pitchFamily="50" charset="-128"/>
              </a:rPr>
              <a:t>Re-Design</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おおさか～大阪市ＤＸ戦略～の推進</a:t>
            </a:r>
            <a:endParaRPr lang="en-US" altLang="ja-JP" sz="1867"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6">
            <a:extLst>
              <a:ext uri="{FF2B5EF4-FFF2-40B4-BE49-F238E27FC236}">
                <a16:creationId xmlns:a16="http://schemas.microsoft.com/office/drawing/2014/main" id="{A480F7E3-1E51-32B3-ABC6-C78A6C523FEC}"/>
              </a:ext>
            </a:extLst>
          </p:cNvPr>
          <p:cNvSpPr>
            <a:spLocks noChangeArrowheads="1"/>
          </p:cNvSpPr>
          <p:nvPr/>
        </p:nvSpPr>
        <p:spPr bwMode="auto">
          <a:xfrm>
            <a:off x="1885" y="0"/>
            <a:ext cx="12191999" cy="643467"/>
          </a:xfrm>
          <a:prstGeom prst="rect">
            <a:avLst/>
          </a:prstGeom>
          <a:solidFill>
            <a:srgbClr val="FFC000"/>
          </a:solidFill>
          <a:ln w="28575" algn="ctr">
            <a:noFill/>
            <a:miter lim="800000"/>
            <a:headEnd/>
            <a:tailEnd/>
          </a:ln>
          <a:effectLst/>
        </p:spPr>
        <p:txBody>
          <a:bodyPr wrap="none" lIns="139245" tIns="69623" rIns="139245" bIns="69623" anchor="ctr"/>
          <a:lstStyle/>
          <a:p>
            <a:pPr algn="ctr" fontAlgn="base">
              <a:spcBef>
                <a:spcPct val="0"/>
              </a:spcBef>
              <a:spcAft>
                <a:spcPct val="0"/>
              </a:spcAft>
              <a:defRPr/>
            </a:pPr>
            <a:r>
              <a:rPr lang="en-US" altLang="ja-JP" sz="4267" b="1" dirty="0">
                <a:ln w="12700">
                  <a:solidFill>
                    <a:schemeClr val="tx1">
                      <a:lumMod val="50000"/>
                      <a:lumOff val="50000"/>
                    </a:schemeClr>
                  </a:solidFill>
                  <a:prstDash val="solid"/>
                </a:ln>
                <a:solidFill>
                  <a:srgbClr val="FFFFFF"/>
                </a:solidFill>
                <a:effectLst>
                  <a:outerShdw blurRad="41275" dist="20320" dir="1800000" algn="tl" rotWithShape="0">
                    <a:srgbClr val="000000">
                      <a:alpha val="40000"/>
                    </a:srgbClr>
                  </a:outerShdw>
                </a:effectLst>
                <a:latin typeface="Meiryo UI" panose="020B0604030504040204" pitchFamily="50" charset="-128"/>
                <a:ea typeface="Meiryo UI" panose="020B0604030504040204" pitchFamily="50" charset="-128"/>
                <a:cs typeface="Meiryo UI" panose="020B0604030504040204" pitchFamily="50" charset="-128"/>
              </a:rPr>
              <a:t>DX</a:t>
            </a:r>
            <a:r>
              <a:rPr lang="ja-JP" altLang="en-US" sz="4267" b="1" dirty="0">
                <a:ln w="12700">
                  <a:solidFill>
                    <a:schemeClr val="tx1">
                      <a:lumMod val="50000"/>
                      <a:lumOff val="50000"/>
                    </a:schemeClr>
                  </a:solidFill>
                  <a:prstDash val="solid"/>
                </a:ln>
                <a:solidFill>
                  <a:srgbClr val="FFFFFF"/>
                </a:solidFill>
                <a:effectLst>
                  <a:outerShdw blurRad="41275" dist="20320" dir="1800000" algn="tl" rotWithShape="0">
                    <a:srgbClr val="000000">
                      <a:alpha val="40000"/>
                    </a:srgbClr>
                  </a:outerShdw>
                </a:effectLst>
                <a:latin typeface="Meiryo UI" panose="020B0604030504040204" pitchFamily="50" charset="-128"/>
                <a:ea typeface="Meiryo UI" panose="020B0604030504040204" pitchFamily="50" charset="-128"/>
                <a:cs typeface="Meiryo UI" panose="020B0604030504040204" pitchFamily="50" charset="-128"/>
              </a:rPr>
              <a:t>の推進</a:t>
            </a:r>
          </a:p>
        </p:txBody>
      </p:sp>
      <p:sp>
        <p:nvSpPr>
          <p:cNvPr id="50" name="スライド番号プレースホルダ 3"/>
          <p:cNvSpPr txBox="1">
            <a:spLocks noGrp="1"/>
          </p:cNvSpPr>
          <p:nvPr/>
        </p:nvSpPr>
        <p:spPr bwMode="auto">
          <a:xfrm>
            <a:off x="11413067" y="36304"/>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51</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3" name="Rectangle 5">
            <a:extLst>
              <a:ext uri="{FF2B5EF4-FFF2-40B4-BE49-F238E27FC236}">
                <a16:creationId xmlns:a16="http://schemas.microsoft.com/office/drawing/2014/main" id="{7E0EC809-721F-EA6B-A6DC-5028C55E9EEC}"/>
              </a:ext>
            </a:extLst>
          </p:cNvPr>
          <p:cNvSpPr>
            <a:spLocks noChangeArrowheads="1"/>
          </p:cNvSpPr>
          <p:nvPr/>
        </p:nvSpPr>
        <p:spPr bwMode="auto">
          <a:xfrm>
            <a:off x="196445" y="3590756"/>
            <a:ext cx="8258570" cy="2291823"/>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区役所ＤＸ実現等に向けた取組</a:t>
            </a:r>
            <a:endParaRPr lang="en-US" altLang="ja-JP" sz="2133" b="1" dirty="0">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書かない窓口の実現に向けたマイナンバーカード券面記載事項読取印刷機器や行政キオスク端末の導入、住民票や税証明等発行手数料のキャッシュレス化等により、便利な窓口サービスを提供</a:t>
            </a:r>
            <a:endParaRPr lang="en-US" altLang="ja-JP" sz="1867" dirty="0">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町会における電子回覧板などのアプリの試行導入や地域活動協議会の補助金申請アプリ等システムを導入し、地域コミュニティの負担軽減及び担い手を確保</a:t>
            </a:r>
          </a:p>
          <a:p>
            <a:pPr marL="523875" indent="-342900">
              <a:spcAft>
                <a:spcPts val="400"/>
              </a:spcAft>
              <a:buFont typeface="Wingdings" panose="05000000000000000000" pitchFamily="2" charset="2"/>
              <a:buChar char="Ø"/>
              <a:defRPr/>
            </a:pPr>
            <a:endParaRPr lang="ja-JP" altLang="en-US" sz="1867" dirty="0">
              <a:latin typeface="Meiryo UI" panose="020B0604030504040204" pitchFamily="50" charset="-128"/>
              <a:ea typeface="Meiryo UI" panose="020B0604030504040204" pitchFamily="50" charset="-128"/>
            </a:endParaRPr>
          </a:p>
        </p:txBody>
      </p:sp>
      <p:sp>
        <p:nvSpPr>
          <p:cNvPr id="10" name="Rectangle 5">
            <a:extLst>
              <a:ext uri="{FF2B5EF4-FFF2-40B4-BE49-F238E27FC236}">
                <a16:creationId xmlns:a16="http://schemas.microsoft.com/office/drawing/2014/main" id="{F93251D3-3F0F-AA18-DB01-BCF0481FD98C}"/>
              </a:ext>
            </a:extLst>
          </p:cNvPr>
          <p:cNvSpPr>
            <a:spLocks noChangeArrowheads="1"/>
          </p:cNvSpPr>
          <p:nvPr/>
        </p:nvSpPr>
        <p:spPr bwMode="auto">
          <a:xfrm>
            <a:off x="238508" y="1937395"/>
            <a:ext cx="11658407" cy="519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charset="0"/>
                <a:ea typeface="ＭＳ Ｐゴシック" charset="-128"/>
              </a:defRPr>
            </a:lvl1pPr>
            <a:lvl2pPr marL="444500" indent="-360363">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009775" indent="-187325" eaLnBrk="0" fontAlgn="base" hangingPunct="0">
              <a:spcBef>
                <a:spcPct val="0"/>
              </a:spcBef>
              <a:spcAft>
                <a:spcPct val="0"/>
              </a:spcAft>
              <a:defRPr kumimoji="1">
                <a:solidFill>
                  <a:schemeClr val="tx1"/>
                </a:solidFill>
                <a:latin typeface="Arial" charset="0"/>
                <a:ea typeface="ＭＳ Ｐゴシック" charset="-128"/>
              </a:defRPr>
            </a:lvl6pPr>
            <a:lvl7pPr marL="2466975" indent="-187325" eaLnBrk="0" fontAlgn="base" hangingPunct="0">
              <a:spcBef>
                <a:spcPct val="0"/>
              </a:spcBef>
              <a:spcAft>
                <a:spcPct val="0"/>
              </a:spcAft>
              <a:defRPr kumimoji="1">
                <a:solidFill>
                  <a:schemeClr val="tx1"/>
                </a:solidFill>
                <a:latin typeface="Arial" charset="0"/>
                <a:ea typeface="ＭＳ Ｐゴシック" charset="-128"/>
              </a:defRPr>
            </a:lvl7pPr>
            <a:lvl8pPr marL="2924175" indent="-187325" eaLnBrk="0" fontAlgn="base" hangingPunct="0">
              <a:spcBef>
                <a:spcPct val="0"/>
              </a:spcBef>
              <a:spcAft>
                <a:spcPct val="0"/>
              </a:spcAft>
              <a:defRPr kumimoji="1">
                <a:solidFill>
                  <a:schemeClr val="tx1"/>
                </a:solidFill>
                <a:latin typeface="Arial" charset="0"/>
                <a:ea typeface="ＭＳ Ｐゴシック" charset="-128"/>
              </a:defRPr>
            </a:lvl8pPr>
            <a:lvl9pPr marL="3381375" indent="-187325" eaLnBrk="0" fontAlgn="base" hangingPunct="0">
              <a:spcBef>
                <a:spcPct val="0"/>
              </a:spcBef>
              <a:spcAft>
                <a:spcPct val="0"/>
              </a:spcAft>
              <a:defRPr kumimoji="1">
                <a:solidFill>
                  <a:schemeClr val="tx1"/>
                </a:solidFill>
                <a:latin typeface="Arial" charset="0"/>
                <a:ea typeface="ＭＳ Ｐゴシック" charset="-128"/>
              </a:defRPr>
            </a:lvl9pPr>
          </a:lstStyle>
          <a:p>
            <a:pPr lvl="0">
              <a:spcAft>
                <a:spcPts val="400"/>
              </a:spcAf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lang="en-US" altLang="ja-JP" sz="2133" b="1" dirty="0">
                <a:latin typeface="Meiryo UI" panose="020B0604030504040204" pitchFamily="50" charset="-128"/>
                <a:ea typeface="Meiryo UI" panose="020B0604030504040204" pitchFamily="50" charset="-128"/>
              </a:rPr>
              <a:t> 『 Re-Design</a:t>
            </a:r>
            <a:r>
              <a:rPr lang="ja-JP" altLang="en-US" sz="2133" b="1" dirty="0">
                <a:latin typeface="Meiryo UI" panose="020B0604030504040204" pitchFamily="50" charset="-128"/>
                <a:ea typeface="Meiryo UI" panose="020B0604030504040204" pitchFamily="50" charset="-128"/>
              </a:rPr>
              <a:t>おおさか～大阪市ＤＸ戦略～ </a:t>
            </a:r>
            <a:r>
              <a:rPr lang="en-US" altLang="ja-JP" sz="2133" b="1" dirty="0">
                <a:latin typeface="Meiryo UI" panose="020B0604030504040204" pitchFamily="50" charset="-128"/>
                <a:ea typeface="Meiryo UI" panose="020B0604030504040204" pitchFamily="50" charset="-128"/>
              </a:rPr>
              <a:t>』</a:t>
            </a:r>
            <a:r>
              <a:rPr lang="ja-JP" altLang="en-US" sz="2133" b="1" dirty="0">
                <a:latin typeface="Meiryo UI" panose="020B0604030504040204" pitchFamily="50" charset="-128"/>
                <a:ea typeface="Meiryo UI" panose="020B0604030504040204" pitchFamily="50" charset="-128"/>
              </a:rPr>
              <a:t>の推進</a:t>
            </a:r>
          </a:p>
        </p:txBody>
      </p:sp>
      <p:sp>
        <p:nvSpPr>
          <p:cNvPr id="11" name="Rectangle 5">
            <a:extLst>
              <a:ext uri="{FF2B5EF4-FFF2-40B4-BE49-F238E27FC236}">
                <a16:creationId xmlns:a16="http://schemas.microsoft.com/office/drawing/2014/main" id="{34B1272E-F437-7112-FE72-C05D00422347}"/>
              </a:ext>
            </a:extLst>
          </p:cNvPr>
          <p:cNvSpPr>
            <a:spLocks noChangeArrowheads="1"/>
          </p:cNvSpPr>
          <p:nvPr/>
        </p:nvSpPr>
        <p:spPr bwMode="auto">
          <a:xfrm>
            <a:off x="68798" y="2308342"/>
            <a:ext cx="8726859" cy="16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14" tIns="38958" rIns="77914" bIns="38958"/>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11213" lvl="1">
              <a:spcAft>
                <a:spcPts val="300"/>
              </a:spcAft>
              <a:buFont typeface="Wingdings" panose="05000000000000000000" pitchFamily="2" charset="2"/>
              <a:buChar char="Ø"/>
              <a:defRPr/>
            </a:pPr>
            <a:r>
              <a:rPr lang="ja-JP" altLang="en-US" sz="1870" dirty="0">
                <a:effectLst/>
                <a:latin typeface="Meiryo UI" panose="020B0604030504040204" pitchFamily="50" charset="-128"/>
                <a:ea typeface="Meiryo UI" panose="020B0604030504040204" pitchFamily="50" charset="-128"/>
                <a:cs typeface="Times New Roman" panose="02020603050405020304" pitchFamily="18" charset="0"/>
              </a:rPr>
              <a:t>データやデジタル技術の活用を前提に、サービス利用者の目線で行政サービス　　　そのものやその提供スタイルを進化させ、一人ひとりが多様な幸せ（</a:t>
            </a:r>
            <a:r>
              <a:rPr lang="en-US" altLang="ja-JP" sz="1870" dirty="0">
                <a:effectLst/>
                <a:latin typeface="Meiryo UI" panose="020B0604030504040204" pitchFamily="50" charset="-128"/>
                <a:ea typeface="Meiryo UI" panose="020B0604030504040204" pitchFamily="50" charset="-128"/>
                <a:cs typeface="Times New Roman" panose="02020603050405020304" pitchFamily="18" charset="0"/>
              </a:rPr>
              <a:t>Well-being</a:t>
            </a:r>
            <a:r>
              <a:rPr lang="ja-JP" altLang="en-US" sz="1870" dirty="0">
                <a:effectLst/>
                <a:latin typeface="Meiryo UI" panose="020B0604030504040204" pitchFamily="50" charset="-128"/>
                <a:ea typeface="Meiryo UI" panose="020B0604030504040204" pitchFamily="50" charset="-128"/>
                <a:cs typeface="Times New Roman" panose="02020603050405020304" pitchFamily="18" charset="0"/>
              </a:rPr>
              <a:t>）を実感できる都市へと発展するよう、「サービス」「都市・まち」「行政」の３つの視点　からＤＸを推進</a:t>
            </a:r>
          </a:p>
        </p:txBody>
      </p:sp>
      <p:sp>
        <p:nvSpPr>
          <p:cNvPr id="16" name="四角形: 角を丸くする 15">
            <a:extLst>
              <a:ext uri="{FF2B5EF4-FFF2-40B4-BE49-F238E27FC236}">
                <a16:creationId xmlns:a16="http://schemas.microsoft.com/office/drawing/2014/main" id="{230A044E-DA3B-2D09-14B3-A5136F4024D6}"/>
              </a:ext>
            </a:extLst>
          </p:cNvPr>
          <p:cNvSpPr/>
          <p:nvPr/>
        </p:nvSpPr>
        <p:spPr>
          <a:xfrm>
            <a:off x="4636137" y="3667653"/>
            <a:ext cx="777240" cy="252000"/>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サービス</a:t>
            </a:r>
          </a:p>
        </p:txBody>
      </p:sp>
      <p:sp>
        <p:nvSpPr>
          <p:cNvPr id="17" name="Rectangle 5">
            <a:extLst>
              <a:ext uri="{FF2B5EF4-FFF2-40B4-BE49-F238E27FC236}">
                <a16:creationId xmlns:a16="http://schemas.microsoft.com/office/drawing/2014/main" id="{0D9D67DE-77FB-316E-6664-A57FAB1175A5}"/>
              </a:ext>
            </a:extLst>
          </p:cNvPr>
          <p:cNvSpPr>
            <a:spLocks noChangeArrowheads="1"/>
          </p:cNvSpPr>
          <p:nvPr/>
        </p:nvSpPr>
        <p:spPr bwMode="auto">
          <a:xfrm>
            <a:off x="275105" y="5628229"/>
            <a:ext cx="10093011" cy="1059966"/>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システムを活用した学校給食アレルギー対応の最適化事業</a:t>
            </a:r>
            <a:endParaRPr lang="en-US" altLang="ja-JP" sz="2133" b="1" dirty="0">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学校給食での児童生徒の食物アレルギー対応について、保護者と学校間のやり取りをシステム化し、より安心安全な学校給食を実現するとともに、保護者と学校の負担を軽減</a:t>
            </a:r>
          </a:p>
        </p:txBody>
      </p:sp>
      <p:sp>
        <p:nvSpPr>
          <p:cNvPr id="18" name="四角形: 角を丸くする 17">
            <a:extLst>
              <a:ext uri="{FF2B5EF4-FFF2-40B4-BE49-F238E27FC236}">
                <a16:creationId xmlns:a16="http://schemas.microsoft.com/office/drawing/2014/main" id="{8821C095-093A-524C-92E5-B0FE7CA9D353}"/>
              </a:ext>
            </a:extLst>
          </p:cNvPr>
          <p:cNvSpPr/>
          <p:nvPr/>
        </p:nvSpPr>
        <p:spPr>
          <a:xfrm>
            <a:off x="7430501" y="5698523"/>
            <a:ext cx="777240" cy="252000"/>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サービス</a:t>
            </a:r>
          </a:p>
        </p:txBody>
      </p:sp>
      <p:pic>
        <p:nvPicPr>
          <p:cNvPr id="21" name="図 20">
            <a:extLst>
              <a:ext uri="{FF2B5EF4-FFF2-40B4-BE49-F238E27FC236}">
                <a16:creationId xmlns:a16="http://schemas.microsoft.com/office/drawing/2014/main" id="{276C0727-21D3-5AFD-6839-19F43074F4A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635691" y="4118049"/>
            <a:ext cx="1654595" cy="1654595"/>
          </a:xfrm>
          <a:prstGeom prst="rect">
            <a:avLst/>
          </a:prstGeom>
        </p:spPr>
      </p:pic>
      <p:pic>
        <p:nvPicPr>
          <p:cNvPr id="22" name="図 21" descr="挿絵 が含まれている画像&#10;&#10;自動的に生成された説明">
            <a:extLst>
              <a:ext uri="{FF2B5EF4-FFF2-40B4-BE49-F238E27FC236}">
                <a16:creationId xmlns:a16="http://schemas.microsoft.com/office/drawing/2014/main" id="{BB98C2C5-1C92-6320-4F63-90F98A32DE32}"/>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flipH="1">
            <a:off x="10428575" y="5368632"/>
            <a:ext cx="1488364" cy="1488364"/>
          </a:xfrm>
          <a:prstGeom prst="rect">
            <a:avLst/>
          </a:prstGeom>
        </p:spPr>
      </p:pic>
      <p:pic>
        <p:nvPicPr>
          <p:cNvPr id="23" name="図 22" descr="アプリケーション が含まれている画像&#10;&#10;自動的に生成された説明">
            <a:extLst>
              <a:ext uri="{FF2B5EF4-FFF2-40B4-BE49-F238E27FC236}">
                <a16:creationId xmlns:a16="http://schemas.microsoft.com/office/drawing/2014/main" id="{F58D3ADF-C4C9-8A07-E6A4-0F9F588FE4D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flipH="1">
            <a:off x="10427658" y="4106357"/>
            <a:ext cx="1711496" cy="1488365"/>
          </a:xfrm>
          <a:prstGeom prst="rect">
            <a:avLst/>
          </a:prstGeom>
        </p:spPr>
      </p:pic>
      <p:pic>
        <p:nvPicPr>
          <p:cNvPr id="5" name="図 4">
            <a:extLst>
              <a:ext uri="{FF2B5EF4-FFF2-40B4-BE49-F238E27FC236}">
                <a16:creationId xmlns:a16="http://schemas.microsoft.com/office/drawing/2014/main" id="{427446AE-DEE9-4DA4-6108-7C9879F2898E}"/>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8910703" y="1692081"/>
            <a:ext cx="3215478" cy="1946785"/>
          </a:xfrm>
          <a:prstGeom prst="rect">
            <a:avLst/>
          </a:prstGeom>
        </p:spPr>
      </p:pic>
      <p:grpSp>
        <p:nvGrpSpPr>
          <p:cNvPr id="6" name="グループ化 5">
            <a:extLst>
              <a:ext uri="{FF2B5EF4-FFF2-40B4-BE49-F238E27FC236}">
                <a16:creationId xmlns:a16="http://schemas.microsoft.com/office/drawing/2014/main" id="{95398B4F-A4FD-E255-CF72-05F37FB42E0F}"/>
              </a:ext>
            </a:extLst>
          </p:cNvPr>
          <p:cNvGrpSpPr/>
          <p:nvPr/>
        </p:nvGrpSpPr>
        <p:grpSpPr>
          <a:xfrm>
            <a:off x="9158392" y="3653182"/>
            <a:ext cx="2749232" cy="153888"/>
            <a:chOff x="3464285" y="1498325"/>
            <a:chExt cx="6249210" cy="477538"/>
          </a:xfrm>
        </p:grpSpPr>
        <p:sp>
          <p:nvSpPr>
            <p:cNvPr id="7" name="正方形/長方形 6">
              <a:extLst>
                <a:ext uri="{FF2B5EF4-FFF2-40B4-BE49-F238E27FC236}">
                  <a16:creationId xmlns:a16="http://schemas.microsoft.com/office/drawing/2014/main" id="{926BA4B3-0426-7C28-2CA6-A1637F73AAC4}"/>
                </a:ext>
              </a:extLst>
            </p:cNvPr>
            <p:cNvSpPr/>
            <p:nvPr/>
          </p:nvSpPr>
          <p:spPr>
            <a:xfrm>
              <a:off x="3464286" y="1520078"/>
              <a:ext cx="6249209" cy="428576"/>
            </a:xfrm>
            <a:prstGeom prst="rect">
              <a:avLst/>
            </a:prstGeom>
            <a:gradFill>
              <a:gsLst>
                <a:gs pos="0">
                  <a:schemeClr val="accent1">
                    <a:lumMod val="5000"/>
                    <a:lumOff val="95000"/>
                  </a:schemeClr>
                </a:gs>
                <a:gs pos="28000">
                  <a:srgbClr val="F6DEEB"/>
                </a:gs>
                <a:gs pos="100000">
                  <a:schemeClr val="bg1"/>
                </a:gs>
                <a:gs pos="72000">
                  <a:srgbClr val="F6DEEB"/>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8" name="角丸四角形 18">
              <a:extLst>
                <a:ext uri="{FF2B5EF4-FFF2-40B4-BE49-F238E27FC236}">
                  <a16:creationId xmlns:a16="http://schemas.microsoft.com/office/drawing/2014/main" id="{9F1B2DC8-2501-E80B-524E-B99C0B49FDCC}"/>
                </a:ext>
              </a:extLst>
            </p:cNvPr>
            <p:cNvSpPr/>
            <p:nvPr/>
          </p:nvSpPr>
          <p:spPr>
            <a:xfrm>
              <a:off x="3464285" y="1498325"/>
              <a:ext cx="6249208" cy="477538"/>
            </a:xfrm>
            <a:prstGeom prst="roundRect">
              <a:avLst>
                <a:gd name="adj" fmla="val 0"/>
              </a:avLst>
            </a:prstGeom>
            <a:noFill/>
            <a:ln>
              <a:noFill/>
            </a:ln>
          </p:spPr>
          <p:style>
            <a:lnRef idx="1">
              <a:schemeClr val="accent6"/>
            </a:lnRef>
            <a:fillRef idx="2">
              <a:schemeClr val="accent6"/>
            </a:fillRef>
            <a:effectRef idx="1">
              <a:schemeClr val="accent6"/>
            </a:effectRef>
            <a:fontRef idx="minor">
              <a:schemeClr val="dk1"/>
            </a:fontRef>
          </p:style>
          <p:txBody>
            <a:bodyPr wrap="square" lIns="0" tIns="0" rIns="0" bIns="0" rtlCol="0" anchor="ctr">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b="1" spc="50" dirty="0">
                  <a:solidFill>
                    <a:prstClr val="black">
                      <a:lumMod val="75000"/>
                      <a:lumOff val="25000"/>
                    </a:prstClr>
                  </a:solidFill>
                  <a:latin typeface="Yu Gothic UI" panose="020B0500000000000000" pitchFamily="50" charset="-128"/>
                  <a:ea typeface="Yu Gothic UI" panose="020B0500000000000000" pitchFamily="50" charset="-128"/>
                </a:rPr>
                <a:t>「</a:t>
              </a:r>
              <a:r>
                <a:rPr lang="en-US" altLang="ja-JP" sz="1000" b="1" spc="50" dirty="0">
                  <a:solidFill>
                    <a:prstClr val="black">
                      <a:lumMod val="75000"/>
                      <a:lumOff val="25000"/>
                    </a:prstClr>
                  </a:solidFill>
                  <a:latin typeface="Yu Gothic UI" panose="020B0500000000000000" pitchFamily="50" charset="-128"/>
                  <a:ea typeface="Yu Gothic UI" panose="020B0500000000000000" pitchFamily="50" charset="-128"/>
                </a:rPr>
                <a:t>Re-Design</a:t>
              </a:r>
              <a:r>
                <a:rPr lang="ja-JP" altLang="en-US" sz="1000" b="1" spc="50" dirty="0">
                  <a:solidFill>
                    <a:prstClr val="black">
                      <a:lumMod val="75000"/>
                      <a:lumOff val="25000"/>
                    </a:prstClr>
                  </a:solidFill>
                  <a:latin typeface="Yu Gothic UI" panose="020B0500000000000000" pitchFamily="50" charset="-128"/>
                  <a:ea typeface="Yu Gothic UI" panose="020B0500000000000000" pitchFamily="50" charset="-128"/>
                </a:rPr>
                <a:t>おおさか～大阪市</a:t>
              </a:r>
              <a:r>
                <a:rPr lang="en-US" altLang="ja-JP" sz="1000" b="1" spc="50" dirty="0">
                  <a:solidFill>
                    <a:prstClr val="black">
                      <a:lumMod val="75000"/>
                      <a:lumOff val="25000"/>
                    </a:prstClr>
                  </a:solidFill>
                  <a:latin typeface="Yu Gothic UI" panose="020B0500000000000000" pitchFamily="50" charset="-128"/>
                  <a:ea typeface="Yu Gothic UI" panose="020B0500000000000000" pitchFamily="50" charset="-128"/>
                </a:rPr>
                <a:t>DX</a:t>
              </a:r>
              <a:r>
                <a:rPr lang="ja-JP" altLang="en-US" sz="1000" b="1" spc="50" dirty="0">
                  <a:solidFill>
                    <a:prstClr val="black">
                      <a:lumMod val="75000"/>
                      <a:lumOff val="25000"/>
                    </a:prstClr>
                  </a:solidFill>
                  <a:latin typeface="Yu Gothic UI" panose="020B0500000000000000" pitchFamily="50" charset="-128"/>
                  <a:ea typeface="Yu Gothic UI" panose="020B0500000000000000" pitchFamily="50" charset="-128"/>
                </a:rPr>
                <a:t>戦略～」</a:t>
              </a:r>
              <a:endParaRPr lang="en-US" altLang="ja-JP" sz="1000" b="1" spc="50" dirty="0">
                <a:solidFill>
                  <a:prstClr val="black">
                    <a:lumMod val="75000"/>
                    <a:lumOff val="25000"/>
                  </a:prstClr>
                </a:solidFill>
                <a:latin typeface="Yu Gothic UI" panose="020B0500000000000000" pitchFamily="50" charset="-128"/>
                <a:ea typeface="Yu Gothic UI" panose="020B0500000000000000" pitchFamily="50" charset="-128"/>
              </a:endParaRPr>
            </a:p>
          </p:txBody>
        </p:sp>
      </p:grpSp>
    </p:spTree>
    <p:extLst>
      <p:ext uri="{BB962C8B-B14F-4D97-AF65-F5344CB8AC3E}">
        <p14:creationId xmlns:p14="http://schemas.microsoft.com/office/powerpoint/2010/main" val="56122785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4"/>
          <p:cNvSpPr>
            <a:spLocks noChangeArrowheads="1"/>
          </p:cNvSpPr>
          <p:nvPr/>
        </p:nvSpPr>
        <p:spPr bwMode="auto">
          <a:xfrm>
            <a:off x="-26451" y="-36364"/>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en-US" altLang="ja-JP" sz="4000" spc="-133"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4000" spc="-133" dirty="0">
                <a:solidFill>
                  <a:schemeClr val="bg1"/>
                </a:solidFill>
                <a:effectLst>
                  <a:outerShdw blurRad="38100" dist="38100" dir="2700000" algn="tl">
                    <a:srgbClr val="000000">
                      <a:alpha val="43137"/>
                    </a:srgbClr>
                  </a:outerShdw>
                </a:effectLst>
                <a:ea typeface="HG創英角ｺﾞｼｯｸUB" pitchFamily="49" charset="-128"/>
              </a:rPr>
              <a:t>おおさか～大阪市ＤＸ戦略～の推進</a:t>
            </a:r>
            <a:endParaRPr lang="en-US" altLang="ja-JP" sz="4000" spc="-133"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57349" name="正方形/長方形 4"/>
          <p:cNvSpPr>
            <a:spLocks noChangeArrowheads="1"/>
          </p:cNvSpPr>
          <p:nvPr/>
        </p:nvSpPr>
        <p:spPr bwMode="auto">
          <a:xfrm>
            <a:off x="21173" y="887652"/>
            <a:ext cx="12096751" cy="4531997"/>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42" name="Rectangle 28"/>
          <p:cNvSpPr>
            <a:spLocks noChangeArrowheads="1"/>
          </p:cNvSpPr>
          <p:nvPr/>
        </p:nvSpPr>
        <p:spPr bwMode="auto">
          <a:xfrm>
            <a:off x="100680" y="671652"/>
            <a:ext cx="5086755"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en-US" altLang="ja-JP" sz="1867" dirty="0">
                <a:latin typeface="Meiryo UI" panose="020B0604030504040204" pitchFamily="50" charset="-128"/>
                <a:ea typeface="Meiryo UI" panose="020B0604030504040204" pitchFamily="50" charset="-128"/>
                <a:cs typeface="Meiryo UI" panose="020B0604030504040204" pitchFamily="50" charset="-128"/>
              </a:rPr>
              <a:t>Re-Design</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おおさか～大阪市ＤＸ戦略～の推進</a:t>
            </a:r>
            <a:endParaRPr lang="en-US" altLang="ja-JP" sz="1867"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スライド番号プレースホルダ 3"/>
          <p:cNvSpPr txBox="1">
            <a:spLocks noGrp="1"/>
          </p:cNvSpPr>
          <p:nvPr/>
        </p:nvSpPr>
        <p:spPr bwMode="auto">
          <a:xfrm>
            <a:off x="11413067" y="36304"/>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52</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3" name="Rectangle 5">
            <a:extLst>
              <a:ext uri="{FF2B5EF4-FFF2-40B4-BE49-F238E27FC236}">
                <a16:creationId xmlns:a16="http://schemas.microsoft.com/office/drawing/2014/main" id="{7E0EC809-721F-EA6B-A6DC-5028C55E9EEC}"/>
              </a:ext>
            </a:extLst>
          </p:cNvPr>
          <p:cNvSpPr>
            <a:spLocks noChangeArrowheads="1"/>
          </p:cNvSpPr>
          <p:nvPr/>
        </p:nvSpPr>
        <p:spPr bwMode="auto">
          <a:xfrm>
            <a:off x="196445" y="1200684"/>
            <a:ext cx="8108367" cy="1059966"/>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夢洲インフラ施設の３次元データ化等による維持管理等の高度化</a:t>
            </a:r>
            <a:endParaRPr lang="en-US" altLang="ja-JP" sz="2133" b="1" dirty="0">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道路・埋設管等の３次元データ化や</a:t>
            </a:r>
            <a:r>
              <a:rPr lang="en-US" altLang="ja-JP" sz="1867" dirty="0">
                <a:latin typeface="Meiryo UI" panose="020B0604030504040204" pitchFamily="50" charset="-128"/>
                <a:ea typeface="Meiryo UI" panose="020B0604030504040204" pitchFamily="50" charset="-128"/>
              </a:rPr>
              <a:t>AI</a:t>
            </a:r>
            <a:r>
              <a:rPr lang="ja-JP" altLang="en-US" sz="1867" dirty="0">
                <a:latin typeface="Meiryo UI" panose="020B0604030504040204" pitchFamily="50" charset="-128"/>
                <a:ea typeface="Meiryo UI" panose="020B0604030504040204" pitchFamily="50" charset="-128"/>
              </a:rPr>
              <a:t>を活用した舗装損傷の自動検知など、維持管理の高度化につながる手法を検討</a:t>
            </a:r>
          </a:p>
        </p:txBody>
      </p:sp>
      <p:sp>
        <p:nvSpPr>
          <p:cNvPr id="4" name="Rectangle 5">
            <a:extLst>
              <a:ext uri="{FF2B5EF4-FFF2-40B4-BE49-F238E27FC236}">
                <a16:creationId xmlns:a16="http://schemas.microsoft.com/office/drawing/2014/main" id="{422926BA-EA1B-5000-ADD3-0EAD9654B86D}"/>
              </a:ext>
            </a:extLst>
          </p:cNvPr>
          <p:cNvSpPr>
            <a:spLocks noChangeArrowheads="1"/>
          </p:cNvSpPr>
          <p:nvPr/>
        </p:nvSpPr>
        <p:spPr bwMode="auto">
          <a:xfrm>
            <a:off x="209389" y="2313299"/>
            <a:ext cx="8608342" cy="1059966"/>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デジタルツインを活用した</a:t>
            </a:r>
            <a:r>
              <a:rPr lang="en-US" altLang="ja-JP" sz="2133" b="1" dirty="0">
                <a:latin typeface="Meiryo UI" panose="020B0604030504040204" pitchFamily="50" charset="-128"/>
                <a:ea typeface="Meiryo UI" panose="020B0604030504040204" pitchFamily="50" charset="-128"/>
              </a:rPr>
              <a:t>CO₂</a:t>
            </a:r>
            <a:r>
              <a:rPr lang="ja-JP" altLang="en-US" sz="2133" b="1" dirty="0">
                <a:latin typeface="Meiryo UI" panose="020B0604030504040204" pitchFamily="50" charset="-128"/>
                <a:ea typeface="Meiryo UI" panose="020B0604030504040204" pitchFamily="50" charset="-128"/>
              </a:rPr>
              <a:t>削減モデル化による脱炭素推進事業</a:t>
            </a:r>
            <a:endParaRPr lang="en-US" altLang="ja-JP" sz="2133" b="1" dirty="0">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en-US" altLang="ja-JP" sz="1867" dirty="0">
                <a:latin typeface="Meiryo UI" panose="020B0604030504040204" pitchFamily="50" charset="-128"/>
                <a:ea typeface="Meiryo UI" panose="020B0604030504040204" pitchFamily="50" charset="-128"/>
              </a:rPr>
              <a:t>2030</a:t>
            </a:r>
            <a:r>
              <a:rPr lang="ja-JP" altLang="en-US" sz="1867" dirty="0">
                <a:latin typeface="Meiryo UI" panose="020B0604030504040204" pitchFamily="50" charset="-128"/>
                <a:ea typeface="Meiryo UI" panose="020B0604030504040204" pitchFamily="50" charset="-128"/>
              </a:rPr>
              <a:t>年度の温室効果ガス削減目標の達成をめざし、デジタル技術を活用して業務ビルへの様々な省エネ技術の導入等による</a:t>
            </a:r>
            <a:r>
              <a:rPr lang="en-US" altLang="ja-JP" sz="1800" dirty="0">
                <a:latin typeface="Meiryo UI" panose="020B0604030504040204" pitchFamily="50" charset="-128"/>
                <a:ea typeface="Meiryo UI" panose="020B0604030504040204" pitchFamily="50" charset="-128"/>
              </a:rPr>
              <a:t>CO₂</a:t>
            </a:r>
            <a:r>
              <a:rPr lang="ja-JP" altLang="en-US" sz="1867" dirty="0">
                <a:latin typeface="Meiryo UI" panose="020B0604030504040204" pitchFamily="50" charset="-128"/>
                <a:ea typeface="Meiryo UI" panose="020B0604030504040204" pitchFamily="50" charset="-128"/>
              </a:rPr>
              <a:t>削減効果を可視化・発信することで、関係者の行動変容を促進</a:t>
            </a:r>
          </a:p>
        </p:txBody>
      </p:sp>
      <p:sp>
        <p:nvSpPr>
          <p:cNvPr id="5" name="Rectangle 5">
            <a:extLst>
              <a:ext uri="{FF2B5EF4-FFF2-40B4-BE49-F238E27FC236}">
                <a16:creationId xmlns:a16="http://schemas.microsoft.com/office/drawing/2014/main" id="{24BD0F84-C535-69C4-A573-E8D1091F0702}"/>
              </a:ext>
            </a:extLst>
          </p:cNvPr>
          <p:cNvSpPr>
            <a:spLocks noChangeArrowheads="1"/>
          </p:cNvSpPr>
          <p:nvPr/>
        </p:nvSpPr>
        <p:spPr bwMode="auto">
          <a:xfrm>
            <a:off x="209389" y="3788044"/>
            <a:ext cx="8608342" cy="1414333"/>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ごみ収集車両のドライブレコーダー映像活用事業</a:t>
            </a:r>
            <a:endParaRPr lang="en-US" altLang="ja-JP" sz="2133" b="1" dirty="0">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ドライブレコーダーの映像を道路・街路樹の管理や防災対策等へ活用することに加え、</a:t>
            </a:r>
            <a:r>
              <a:rPr lang="en-US" altLang="ja-JP" sz="1867" dirty="0">
                <a:latin typeface="Meiryo UI" panose="020B0604030504040204" pitchFamily="50" charset="-128"/>
                <a:ea typeface="Meiryo UI" panose="020B0604030504040204" pitchFamily="50" charset="-128"/>
              </a:rPr>
              <a:t>AI</a:t>
            </a:r>
            <a:r>
              <a:rPr lang="ja-JP" altLang="en-US" sz="1867" dirty="0">
                <a:latin typeface="Meiryo UI" panose="020B0604030504040204" pitchFamily="50" charset="-128"/>
                <a:ea typeface="Meiryo UI" panose="020B0604030504040204" pitchFamily="50" charset="-128"/>
              </a:rPr>
              <a:t>解析による区画線の劣化度判定等の手法を検証し、道路の維持管理業務の</a:t>
            </a:r>
            <a:endParaRPr lang="en-US" altLang="ja-JP" sz="1867" dirty="0">
              <a:latin typeface="Meiryo UI" panose="020B0604030504040204" pitchFamily="50" charset="-128"/>
              <a:ea typeface="Meiryo UI" panose="020B0604030504040204" pitchFamily="50" charset="-128"/>
            </a:endParaRPr>
          </a:p>
          <a:p>
            <a:pPr marL="180975">
              <a:spcAft>
                <a:spcPts val="400"/>
              </a:spcAft>
              <a:defRPr/>
            </a:pPr>
            <a:r>
              <a:rPr lang="ja-JP" altLang="en-US" sz="1867" dirty="0">
                <a:latin typeface="Meiryo UI" panose="020B0604030504040204" pitchFamily="50" charset="-128"/>
                <a:ea typeface="Meiryo UI" panose="020B0604030504040204" pitchFamily="50" charset="-128"/>
              </a:rPr>
              <a:t>　　高度化・効率化を推進</a:t>
            </a:r>
          </a:p>
        </p:txBody>
      </p:sp>
      <p:pic>
        <p:nvPicPr>
          <p:cNvPr id="6" name="図 5" descr="ロゴ&#10;&#10;自動的に生成された説明">
            <a:extLst>
              <a:ext uri="{FF2B5EF4-FFF2-40B4-BE49-F238E27FC236}">
                <a16:creationId xmlns:a16="http://schemas.microsoft.com/office/drawing/2014/main" id="{E2FE7FFE-1F50-458A-BCEC-FFB551DFA8B4}"/>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9894424" y="3570771"/>
            <a:ext cx="1848878" cy="1848878"/>
          </a:xfrm>
          <a:prstGeom prst="rect">
            <a:avLst/>
          </a:prstGeom>
        </p:spPr>
      </p:pic>
      <p:pic>
        <p:nvPicPr>
          <p:cNvPr id="7" name="図 6" descr="黒い背景に白い文字がある&#10;&#10;低い精度で自動的に生成された説明">
            <a:extLst>
              <a:ext uri="{FF2B5EF4-FFF2-40B4-BE49-F238E27FC236}">
                <a16:creationId xmlns:a16="http://schemas.microsoft.com/office/drawing/2014/main" id="{8D636D8D-6D30-FCF2-9A3F-ED92AE7199DA}"/>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495309" y="671304"/>
            <a:ext cx="2322675" cy="2322675"/>
          </a:xfrm>
          <a:prstGeom prst="rect">
            <a:avLst/>
          </a:prstGeom>
        </p:spPr>
      </p:pic>
      <p:pic>
        <p:nvPicPr>
          <p:cNvPr id="8" name="図 7" descr="建物, 暗い, コンピュータ, 市 が含まれている画像&#10;&#10;自動的に生成された説明">
            <a:extLst>
              <a:ext uri="{FF2B5EF4-FFF2-40B4-BE49-F238E27FC236}">
                <a16:creationId xmlns:a16="http://schemas.microsoft.com/office/drawing/2014/main" id="{BD5A74D5-636A-8650-80D7-B92756353AFD}"/>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9894424" y="2468841"/>
            <a:ext cx="1549527" cy="1549527"/>
          </a:xfrm>
          <a:prstGeom prst="rect">
            <a:avLst/>
          </a:prstGeom>
        </p:spPr>
      </p:pic>
      <p:sp>
        <p:nvSpPr>
          <p:cNvPr id="9" name="四角形: 角を丸くする 8">
            <a:extLst>
              <a:ext uri="{FF2B5EF4-FFF2-40B4-BE49-F238E27FC236}">
                <a16:creationId xmlns:a16="http://schemas.microsoft.com/office/drawing/2014/main" id="{92A95450-4667-D51F-541B-9D13A7095E6C}"/>
              </a:ext>
            </a:extLst>
          </p:cNvPr>
          <p:cNvSpPr/>
          <p:nvPr/>
        </p:nvSpPr>
        <p:spPr>
          <a:xfrm>
            <a:off x="8304812" y="2402750"/>
            <a:ext cx="961563" cy="252000"/>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都市・まち</a:t>
            </a:r>
            <a:endParaRPr kumimoji="1" lang="ja-JP" altLang="en-US" sz="1200" dirty="0"/>
          </a:p>
        </p:txBody>
      </p:sp>
      <p:sp>
        <p:nvSpPr>
          <p:cNvPr id="10" name="四角形: 角を丸くする 9">
            <a:extLst>
              <a:ext uri="{FF2B5EF4-FFF2-40B4-BE49-F238E27FC236}">
                <a16:creationId xmlns:a16="http://schemas.microsoft.com/office/drawing/2014/main" id="{2655620B-40A8-72BB-7E3D-A5254C7300BB}"/>
              </a:ext>
            </a:extLst>
          </p:cNvPr>
          <p:cNvSpPr/>
          <p:nvPr/>
        </p:nvSpPr>
        <p:spPr>
          <a:xfrm>
            <a:off x="6453531" y="3884729"/>
            <a:ext cx="961563" cy="252000"/>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都市・まち</a:t>
            </a:r>
            <a:endParaRPr kumimoji="1" lang="ja-JP" altLang="en-US" sz="1200" dirty="0"/>
          </a:p>
        </p:txBody>
      </p:sp>
      <p:sp>
        <p:nvSpPr>
          <p:cNvPr id="11" name="四角形: 角を丸くする 10">
            <a:extLst>
              <a:ext uri="{FF2B5EF4-FFF2-40B4-BE49-F238E27FC236}">
                <a16:creationId xmlns:a16="http://schemas.microsoft.com/office/drawing/2014/main" id="{2CBFA9E7-D599-CBD1-BB46-C6A4566EEA40}"/>
              </a:ext>
            </a:extLst>
          </p:cNvPr>
          <p:cNvSpPr/>
          <p:nvPr/>
        </p:nvSpPr>
        <p:spPr>
          <a:xfrm>
            <a:off x="8186181" y="1297835"/>
            <a:ext cx="961563" cy="252000"/>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都市・まち</a:t>
            </a:r>
            <a:endParaRPr kumimoji="1" lang="ja-JP" altLang="en-US" sz="1200" dirty="0"/>
          </a:p>
        </p:txBody>
      </p:sp>
    </p:spTree>
    <p:extLst>
      <p:ext uri="{BB962C8B-B14F-4D97-AF65-F5344CB8AC3E}">
        <p14:creationId xmlns:p14="http://schemas.microsoft.com/office/powerpoint/2010/main" val="158126195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4"/>
          <p:cNvSpPr>
            <a:spLocks noChangeArrowheads="1"/>
          </p:cNvSpPr>
          <p:nvPr/>
        </p:nvSpPr>
        <p:spPr bwMode="auto">
          <a:xfrm>
            <a:off x="-26451" y="-416"/>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en-US" altLang="ja-JP" sz="4000" spc="-133"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4000" spc="-133" dirty="0">
                <a:solidFill>
                  <a:schemeClr val="bg1"/>
                </a:solidFill>
                <a:effectLst>
                  <a:outerShdw blurRad="38100" dist="38100" dir="2700000" algn="tl">
                    <a:srgbClr val="000000">
                      <a:alpha val="43137"/>
                    </a:srgbClr>
                  </a:outerShdw>
                </a:effectLst>
                <a:ea typeface="HG創英角ｺﾞｼｯｸUB" pitchFamily="49" charset="-128"/>
              </a:rPr>
              <a:t>おおさか～大阪市ＤＸ戦略～の推進</a:t>
            </a:r>
            <a:endParaRPr lang="en-US" altLang="ja-JP" sz="4000" spc="-133"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57349" name="正方形/長方形 4"/>
          <p:cNvSpPr>
            <a:spLocks noChangeArrowheads="1"/>
          </p:cNvSpPr>
          <p:nvPr/>
        </p:nvSpPr>
        <p:spPr bwMode="auto">
          <a:xfrm>
            <a:off x="68798" y="921309"/>
            <a:ext cx="12096751" cy="2325727"/>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42" name="Rectangle 28"/>
          <p:cNvSpPr>
            <a:spLocks noChangeArrowheads="1"/>
          </p:cNvSpPr>
          <p:nvPr/>
        </p:nvSpPr>
        <p:spPr bwMode="auto">
          <a:xfrm>
            <a:off x="174979" y="783859"/>
            <a:ext cx="5086755" cy="39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en-US" altLang="ja-JP" sz="1867" dirty="0">
                <a:latin typeface="Meiryo UI" panose="020B0604030504040204" pitchFamily="50" charset="-128"/>
                <a:ea typeface="Meiryo UI" panose="020B0604030504040204" pitchFamily="50" charset="-128"/>
                <a:cs typeface="Meiryo UI" panose="020B0604030504040204" pitchFamily="50" charset="-128"/>
              </a:rPr>
              <a:t>Re-Design</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おおさか～大阪市ＤＸ戦略～の推進</a:t>
            </a:r>
            <a:endParaRPr lang="en-US" altLang="ja-JP" sz="1867"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スライド番号プレースホルダ 3"/>
          <p:cNvSpPr txBox="1">
            <a:spLocks noGrp="1"/>
          </p:cNvSpPr>
          <p:nvPr/>
        </p:nvSpPr>
        <p:spPr bwMode="auto">
          <a:xfrm>
            <a:off x="11413067" y="36304"/>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53</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3" name="Rectangle 5">
            <a:extLst>
              <a:ext uri="{FF2B5EF4-FFF2-40B4-BE49-F238E27FC236}">
                <a16:creationId xmlns:a16="http://schemas.microsoft.com/office/drawing/2014/main" id="{7E0EC809-721F-EA6B-A6DC-5028C55E9EEC}"/>
              </a:ext>
            </a:extLst>
          </p:cNvPr>
          <p:cNvSpPr>
            <a:spLocks noChangeArrowheads="1"/>
          </p:cNvSpPr>
          <p:nvPr/>
        </p:nvSpPr>
        <p:spPr bwMode="auto">
          <a:xfrm>
            <a:off x="196445" y="1284512"/>
            <a:ext cx="9073356" cy="1174517"/>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バックオフィスＤＸ推進事業</a:t>
            </a:r>
            <a:endParaRPr lang="en-US" altLang="ja-JP" sz="2133" b="1" dirty="0">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人事・予算・会計・契約・文書等内部管理業務（バックオフィス）の全体最適化により、市役所組織全体のパフォーマンスの向上を実現</a:t>
            </a:r>
          </a:p>
        </p:txBody>
      </p:sp>
      <p:sp>
        <p:nvSpPr>
          <p:cNvPr id="17" name="Rectangle 5">
            <a:extLst>
              <a:ext uri="{FF2B5EF4-FFF2-40B4-BE49-F238E27FC236}">
                <a16:creationId xmlns:a16="http://schemas.microsoft.com/office/drawing/2014/main" id="{0D9D67DE-77FB-316E-6664-A57FAB1175A5}"/>
              </a:ext>
            </a:extLst>
          </p:cNvPr>
          <p:cNvSpPr>
            <a:spLocks noChangeArrowheads="1"/>
          </p:cNvSpPr>
          <p:nvPr/>
        </p:nvSpPr>
        <p:spPr bwMode="auto">
          <a:xfrm>
            <a:off x="243250" y="2345891"/>
            <a:ext cx="11469529" cy="841215"/>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生成ＡＩを活用した業務効率化推進事業</a:t>
            </a:r>
            <a:endParaRPr lang="en-US" altLang="ja-JP" sz="2133" b="1" dirty="0">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職員の業務効率化、作業の負荷軽減及び業務品質向上をめざし、生成</a:t>
            </a:r>
            <a:r>
              <a:rPr lang="en-US" altLang="ja-JP" sz="1867" dirty="0">
                <a:latin typeface="Meiryo UI" panose="020B0604030504040204" pitchFamily="50" charset="-128"/>
                <a:ea typeface="Meiryo UI" panose="020B0604030504040204" pitchFamily="50" charset="-128"/>
              </a:rPr>
              <a:t>AI</a:t>
            </a:r>
            <a:r>
              <a:rPr lang="ja-JP" altLang="en-US" sz="1867" dirty="0">
                <a:latin typeface="Meiryo UI" panose="020B0604030504040204" pitchFamily="50" charset="-128"/>
                <a:ea typeface="Meiryo UI" panose="020B0604030504040204" pitchFamily="50" charset="-128"/>
              </a:rPr>
              <a:t>の本格的な利用環境を構築</a:t>
            </a:r>
          </a:p>
        </p:txBody>
      </p:sp>
      <p:pic>
        <p:nvPicPr>
          <p:cNvPr id="4" name="図 3" descr="光 が含まれている画像&#10;&#10;自動的に生成された説明">
            <a:extLst>
              <a:ext uri="{FF2B5EF4-FFF2-40B4-BE49-F238E27FC236}">
                <a16:creationId xmlns:a16="http://schemas.microsoft.com/office/drawing/2014/main" id="{D8C02F4E-D1DF-99F7-30B2-DB7CC108AFE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885842" y="1536933"/>
            <a:ext cx="1387433" cy="1387433"/>
          </a:xfrm>
          <a:prstGeom prst="rect">
            <a:avLst/>
          </a:prstGeom>
        </p:spPr>
      </p:pic>
      <p:pic>
        <p:nvPicPr>
          <p:cNvPr id="5" name="図 4" descr="黒い背景と男性の絵&#10;&#10;低い精度で自動的に生成された説明">
            <a:extLst>
              <a:ext uri="{FF2B5EF4-FFF2-40B4-BE49-F238E27FC236}">
                <a16:creationId xmlns:a16="http://schemas.microsoft.com/office/drawing/2014/main" id="{B4C33EB2-C61F-1264-D64D-B7EA8461EF7F}"/>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390683" y="1480815"/>
            <a:ext cx="1387433" cy="1387433"/>
          </a:xfrm>
          <a:prstGeom prst="rect">
            <a:avLst/>
          </a:prstGeom>
        </p:spPr>
      </p:pic>
      <p:pic>
        <p:nvPicPr>
          <p:cNvPr id="6" name="図 5" descr="黒い背景に白い文字がある&#10;&#10;低い精度で自動的に生成された説明">
            <a:extLst>
              <a:ext uri="{FF2B5EF4-FFF2-40B4-BE49-F238E27FC236}">
                <a16:creationId xmlns:a16="http://schemas.microsoft.com/office/drawing/2014/main" id="{8B7C57D9-AF42-E2BC-1BD1-932B0DD9A9FA}"/>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381911" y="1379913"/>
            <a:ext cx="900137" cy="900137"/>
          </a:xfrm>
          <a:prstGeom prst="rect">
            <a:avLst/>
          </a:prstGeom>
        </p:spPr>
      </p:pic>
      <p:sp>
        <p:nvSpPr>
          <p:cNvPr id="7" name="正方形/長方形 4">
            <a:extLst>
              <a:ext uri="{FF2B5EF4-FFF2-40B4-BE49-F238E27FC236}">
                <a16:creationId xmlns:a16="http://schemas.microsoft.com/office/drawing/2014/main" id="{7CE06B89-7EC0-F1B3-6C40-D65EA8F423DA}"/>
              </a:ext>
            </a:extLst>
          </p:cNvPr>
          <p:cNvSpPr>
            <a:spLocks noChangeArrowheads="1"/>
          </p:cNvSpPr>
          <p:nvPr/>
        </p:nvSpPr>
        <p:spPr bwMode="auto">
          <a:xfrm>
            <a:off x="68798" y="3643544"/>
            <a:ext cx="12096751" cy="1322071"/>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8" name="Rectangle 28">
            <a:extLst>
              <a:ext uri="{FF2B5EF4-FFF2-40B4-BE49-F238E27FC236}">
                <a16:creationId xmlns:a16="http://schemas.microsoft.com/office/drawing/2014/main" id="{B770263D-5D88-1D03-C88F-BB965369D252}"/>
              </a:ext>
            </a:extLst>
          </p:cNvPr>
          <p:cNvSpPr>
            <a:spLocks noChangeArrowheads="1"/>
          </p:cNvSpPr>
          <p:nvPr/>
        </p:nvSpPr>
        <p:spPr bwMode="auto">
          <a:xfrm>
            <a:off x="243250" y="3431776"/>
            <a:ext cx="4532867" cy="39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自治体情報システム標準化・共通化の推進</a:t>
            </a:r>
            <a:endParaRPr lang="en-US" altLang="ja-JP" sz="186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5">
            <a:extLst>
              <a:ext uri="{FF2B5EF4-FFF2-40B4-BE49-F238E27FC236}">
                <a16:creationId xmlns:a16="http://schemas.microsoft.com/office/drawing/2014/main" id="{3D4FDD25-09A4-BF2A-1C3D-926FE421EB70}"/>
              </a:ext>
            </a:extLst>
          </p:cNvPr>
          <p:cNvSpPr>
            <a:spLocks noChangeArrowheads="1"/>
          </p:cNvSpPr>
          <p:nvPr/>
        </p:nvSpPr>
        <p:spPr bwMode="auto">
          <a:xfrm>
            <a:off x="216114" y="3901263"/>
            <a:ext cx="11196954" cy="1039825"/>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自治体情報システム標準化・共通化事業</a:t>
            </a:r>
            <a:endParaRPr lang="en-US" altLang="ja-JP" sz="2133" b="1" dirty="0">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住民情報関係</a:t>
            </a:r>
            <a:r>
              <a:rPr lang="en-US" altLang="ja-JP" sz="1867" dirty="0">
                <a:latin typeface="Meiryo UI" panose="020B0604030504040204" pitchFamily="50" charset="-128"/>
                <a:ea typeface="Meiryo UI" panose="020B0604030504040204" pitchFamily="50" charset="-128"/>
              </a:rPr>
              <a:t>20</a:t>
            </a:r>
            <a:r>
              <a:rPr lang="ja-JP" altLang="en-US" sz="1867" dirty="0">
                <a:latin typeface="Meiryo UI" panose="020B0604030504040204" pitchFamily="50" charset="-128"/>
                <a:ea typeface="Meiryo UI" panose="020B0604030504040204" pitchFamily="50" charset="-128"/>
              </a:rPr>
              <a:t>業務の</a:t>
            </a:r>
            <a:r>
              <a:rPr lang="en-US" altLang="ja-JP" sz="1867" dirty="0">
                <a:latin typeface="Meiryo UI" panose="020B0604030504040204" pitchFamily="50" charset="-128"/>
                <a:ea typeface="Meiryo UI" panose="020B0604030504040204" pitchFamily="50" charset="-128"/>
              </a:rPr>
              <a:t>BPR</a:t>
            </a:r>
            <a:r>
              <a:rPr lang="ja-JP" altLang="en-US" sz="1867" dirty="0">
                <a:latin typeface="Meiryo UI" panose="020B0604030504040204" pitchFamily="50" charset="-128"/>
                <a:ea typeface="Meiryo UI" panose="020B0604030504040204" pitchFamily="50" charset="-128"/>
              </a:rPr>
              <a:t>（業務の見直し）やガバメントクラウドで稼働する標準準拠システムへの移行など庁内プロジェクトを推進</a:t>
            </a:r>
          </a:p>
        </p:txBody>
      </p:sp>
      <p:sp>
        <p:nvSpPr>
          <p:cNvPr id="19" name="四角形: 角を丸くする 18">
            <a:extLst>
              <a:ext uri="{FF2B5EF4-FFF2-40B4-BE49-F238E27FC236}">
                <a16:creationId xmlns:a16="http://schemas.microsoft.com/office/drawing/2014/main" id="{DC5FAADD-0261-172D-550B-30F1DA8D3E50}"/>
              </a:ext>
            </a:extLst>
          </p:cNvPr>
          <p:cNvSpPr/>
          <p:nvPr/>
        </p:nvSpPr>
        <p:spPr>
          <a:xfrm>
            <a:off x="4127028" y="1392921"/>
            <a:ext cx="606095" cy="252000"/>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行政</a:t>
            </a:r>
          </a:p>
        </p:txBody>
      </p:sp>
      <p:sp>
        <p:nvSpPr>
          <p:cNvPr id="20" name="四角形: 角を丸くする 19">
            <a:extLst>
              <a:ext uri="{FF2B5EF4-FFF2-40B4-BE49-F238E27FC236}">
                <a16:creationId xmlns:a16="http://schemas.microsoft.com/office/drawing/2014/main" id="{AF96F1EC-E069-6B0D-7969-6A5FB07FA9CF}"/>
              </a:ext>
            </a:extLst>
          </p:cNvPr>
          <p:cNvSpPr/>
          <p:nvPr/>
        </p:nvSpPr>
        <p:spPr>
          <a:xfrm>
            <a:off x="5727352" y="2407561"/>
            <a:ext cx="606095" cy="252000"/>
          </a:xfrm>
          <a:prstGeom prst="roundRect">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行政</a:t>
            </a:r>
          </a:p>
        </p:txBody>
      </p:sp>
      <p:sp>
        <p:nvSpPr>
          <p:cNvPr id="24" name="正方形/長方形 4">
            <a:extLst>
              <a:ext uri="{FF2B5EF4-FFF2-40B4-BE49-F238E27FC236}">
                <a16:creationId xmlns:a16="http://schemas.microsoft.com/office/drawing/2014/main" id="{7A5CFB48-C2AE-05B5-C976-067D02CB8BBF}"/>
              </a:ext>
            </a:extLst>
          </p:cNvPr>
          <p:cNvSpPr>
            <a:spLocks noChangeArrowheads="1"/>
          </p:cNvSpPr>
          <p:nvPr/>
        </p:nvSpPr>
        <p:spPr bwMode="auto">
          <a:xfrm>
            <a:off x="47624" y="5362123"/>
            <a:ext cx="12096751" cy="1322070"/>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25" name="Rectangle 28">
            <a:extLst>
              <a:ext uri="{FF2B5EF4-FFF2-40B4-BE49-F238E27FC236}">
                <a16:creationId xmlns:a16="http://schemas.microsoft.com/office/drawing/2014/main" id="{53624C8A-CB71-A03C-F59C-FC14BAED9085}"/>
              </a:ext>
            </a:extLst>
          </p:cNvPr>
          <p:cNvSpPr>
            <a:spLocks noChangeArrowheads="1"/>
          </p:cNvSpPr>
          <p:nvPr/>
        </p:nvSpPr>
        <p:spPr bwMode="auto">
          <a:xfrm>
            <a:off x="243250" y="5177383"/>
            <a:ext cx="2679240" cy="39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スマートシティ戦略の推進</a:t>
            </a:r>
            <a:endParaRPr lang="en-US" altLang="ja-JP" sz="186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5">
            <a:extLst>
              <a:ext uri="{FF2B5EF4-FFF2-40B4-BE49-F238E27FC236}">
                <a16:creationId xmlns:a16="http://schemas.microsoft.com/office/drawing/2014/main" id="{544444B4-604B-78BA-BAA4-C01164432F82}"/>
              </a:ext>
            </a:extLst>
          </p:cNvPr>
          <p:cNvSpPr>
            <a:spLocks noChangeArrowheads="1"/>
          </p:cNvSpPr>
          <p:nvPr/>
        </p:nvSpPr>
        <p:spPr bwMode="auto">
          <a:xfrm>
            <a:off x="160659" y="5606787"/>
            <a:ext cx="11252408" cy="1158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14" tIns="38958" rIns="77914" bIns="38958"/>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300"/>
              </a:spcAft>
              <a:defRPr/>
            </a:pPr>
            <a:r>
              <a:rPr lang="ja-JP" altLang="en-US" sz="2130" b="1" dirty="0">
                <a:latin typeface="Meiryo UI" panose="020B0604030504040204" pitchFamily="50" charset="-128"/>
                <a:ea typeface="Meiryo UI" panose="020B0604030504040204" pitchFamily="50" charset="-128"/>
              </a:rPr>
              <a:t>　〇　 スマートシティ戦略推進事業</a:t>
            </a:r>
            <a:r>
              <a:rPr lang="ja-JP" altLang="en-US" sz="1870" b="1" dirty="0">
                <a:latin typeface="Meiryo UI" panose="020B0604030504040204" pitchFamily="50" charset="-128"/>
                <a:ea typeface="Meiryo UI" panose="020B0604030504040204" pitchFamily="50" charset="-128"/>
              </a:rPr>
              <a:t>　　　　　　　　　　　　　　　 　　　　　　　　  　　  　 　　　　　　　　　　　　　　　　　　　　　　 </a:t>
            </a:r>
            <a:endParaRPr lang="en-US" altLang="ja-JP" sz="1870" dirty="0">
              <a:latin typeface="Meiryo UI" panose="020B0604030504040204" pitchFamily="50" charset="-128"/>
              <a:ea typeface="Meiryo UI" panose="020B0604030504040204" pitchFamily="50" charset="-128"/>
            </a:endParaRPr>
          </a:p>
          <a:p>
            <a:pPr marL="730250" lvl="1" indent="-285750">
              <a:buFont typeface="Wingdings" panose="05000000000000000000" pitchFamily="2" charset="2"/>
              <a:buChar char="Ø"/>
            </a:pPr>
            <a:r>
              <a:rPr lang="ja-JP" altLang="en-US" sz="1870" dirty="0">
                <a:latin typeface="Meiryo UI" panose="020B0604030504040204" pitchFamily="50" charset="-128"/>
                <a:ea typeface="Meiryo UI" panose="020B0604030504040204" pitchFamily="50" charset="-128"/>
              </a:rPr>
              <a:t>府 ・市が連携して、住民の生活の質（</a:t>
            </a:r>
            <a:r>
              <a:rPr lang="en-US" altLang="ja-JP" sz="1870" dirty="0">
                <a:latin typeface="Meiryo UI" panose="020B0604030504040204" pitchFamily="50" charset="-128"/>
                <a:ea typeface="Meiryo UI" panose="020B0604030504040204" pitchFamily="50" charset="-128"/>
              </a:rPr>
              <a:t>QoL</a:t>
            </a:r>
            <a:r>
              <a:rPr lang="ja-JP" altLang="en-US" sz="1870" dirty="0">
                <a:latin typeface="Meiryo UI" panose="020B0604030504040204" pitchFamily="50" charset="-128"/>
                <a:ea typeface="Meiryo UI" panose="020B0604030504040204" pitchFamily="50" charset="-128"/>
              </a:rPr>
              <a:t>）の向上を目標に掲げた「大阪スマートシティ戦略」の取組を推進するとともに、スーパーシティ 構想について先端的サービスや規制改革の実現に向けた取組を実施</a:t>
            </a:r>
          </a:p>
        </p:txBody>
      </p:sp>
    </p:spTree>
    <p:extLst>
      <p:ext uri="{BB962C8B-B14F-4D97-AF65-F5344CB8AC3E}">
        <p14:creationId xmlns:p14="http://schemas.microsoft.com/office/powerpoint/2010/main" val="2305884416"/>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22920</TotalTime>
  <Words>644</Words>
  <PresentationFormat>ワイド画面</PresentationFormat>
  <Paragraphs>55</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HG創英角ｺﾞｼｯｸUB</vt:lpstr>
      <vt:lpstr>Meiryo UI</vt:lpstr>
      <vt:lpstr>ＭＳ Ｐゴシック</vt:lpstr>
      <vt:lpstr>Yu Gothic UI</vt:lpstr>
      <vt:lpstr>Arial</vt:lpstr>
      <vt:lpstr>Calibri</vt:lpstr>
      <vt:lpstr>Wingdings</vt:lpstr>
      <vt:lpstr>1_標準デザイン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2024-04-25T04:50:09Z</cp:lastPrinted>
  <dcterms:created xsi:type="dcterms:W3CDTF">2018-04-03T05:35:42Z</dcterms:created>
  <dcterms:modified xsi:type="dcterms:W3CDTF">2025-03-13T06:37:00Z</dcterms:modified>
</cp:coreProperties>
</file>