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9" saveSubsetFonts="1">
  <p:sldMasterIdLst>
    <p:sldMasterId id="2147483672" r:id="rId1"/>
  </p:sldMasterIdLst>
  <p:notesMasterIdLst>
    <p:notesMasterId r:id="rId8"/>
  </p:notesMasterIdLst>
  <p:sldIdLst>
    <p:sldId id="1365" r:id="rId2"/>
    <p:sldId id="1277" r:id="rId3"/>
    <p:sldId id="1275" r:id="rId4"/>
    <p:sldId id="1333" r:id="rId5"/>
    <p:sldId id="1339" r:id="rId6"/>
    <p:sldId id="1364"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3333CC"/>
    <a:srgbClr val="99CCFF"/>
    <a:srgbClr val="FFCC99"/>
    <a:srgbClr val="FF99FF"/>
    <a:srgbClr val="FFFF99"/>
    <a:srgbClr val="D0D8E8"/>
    <a:srgbClr val="4F81BD"/>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2065" autoAdjust="0"/>
  </p:normalViewPr>
  <p:slideViewPr>
    <p:cSldViewPr snapToGrid="0">
      <p:cViewPr varScale="1">
        <p:scale>
          <a:sx n="77" d="100"/>
          <a:sy n="77" d="100"/>
        </p:scale>
        <p:origin x="898" y="67"/>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rotY val="10"/>
      <c:depthPercent val="100"/>
      <c:rAngAx val="1"/>
    </c:view3D>
    <c:floor>
      <c:thickness val="0"/>
    </c:floor>
    <c:sideWall>
      <c:thickness val="0"/>
    </c:sideWall>
    <c:backWall>
      <c:thickness val="0"/>
    </c:backWall>
    <c:plotArea>
      <c:layout>
        <c:manualLayout>
          <c:layoutTarget val="inner"/>
          <c:xMode val="edge"/>
          <c:yMode val="edge"/>
          <c:x val="0.18931142647116589"/>
          <c:y val="5.0590744433202883E-2"/>
          <c:w val="0.81068855937005591"/>
          <c:h val="0.57311638369989815"/>
        </c:manualLayout>
      </c:layout>
      <c:bar3DChart>
        <c:barDir val="col"/>
        <c:grouping val="stacked"/>
        <c:varyColors val="0"/>
        <c:ser>
          <c:idx val="0"/>
          <c:order val="0"/>
          <c:tx>
            <c:strRef>
              <c:f>Sheet1!$B$1</c:f>
              <c:strCache>
                <c:ptCount val="1"/>
                <c:pt idx="0">
                  <c:v>系列 1</c:v>
                </c:pt>
              </c:strCache>
            </c:strRef>
          </c:tx>
          <c:spPr>
            <a:solidFill>
              <a:srgbClr val="FFC000"/>
            </a:solidFill>
            <a:ln>
              <a:solidFill>
                <a:schemeClr val="bg1">
                  <a:lumMod val="85000"/>
                </a:schemeClr>
              </a:solidFill>
            </a:ln>
          </c:spPr>
          <c:invertIfNegative val="0"/>
          <c:dLbls>
            <c:dLbl>
              <c:idx val="0"/>
              <c:layout>
                <c:manualLayout>
                  <c:x val="9.7179052787355405E-3"/>
                  <c:y val="-0.30976031099860174"/>
                </c:manualLayout>
              </c:layout>
              <c:tx>
                <c:rich>
                  <a:bodyPr/>
                  <a:lstStyle/>
                  <a:p>
                    <a:fld id="{F5276A4B-72D8-406F-96F8-2FD64DF7D6A5}" type="VALUE">
                      <a:rPr lang="en-US" altLang="ja-JP" sz="80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5CA2-4075-A724-776D3FCC73FE}"/>
                </c:ext>
              </c:extLst>
            </c:dLbl>
            <c:dLbl>
              <c:idx val="1"/>
              <c:layout>
                <c:manualLayout>
                  <c:x val="9.7179052787354208E-3"/>
                  <c:y val="-0.309760310998601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CA2-4075-A724-776D3FCC73FE}"/>
                </c:ext>
              </c:extLst>
            </c:dLbl>
            <c:dLbl>
              <c:idx val="2"/>
              <c:layout>
                <c:manualLayout>
                  <c:x val="1.2957207038314112E-2"/>
                  <c:y val="-0.3097603874252436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CA2-4075-A724-776D3FCC73FE}"/>
                </c:ext>
              </c:extLst>
            </c:dLbl>
            <c:dLbl>
              <c:idx val="3"/>
              <c:layout>
                <c:manualLayout>
                  <c:x val="0"/>
                  <c:y val="-0.3090872898250019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CA2-4075-A724-776D3FCC73FE}"/>
                </c:ext>
              </c:extLst>
            </c:dLbl>
            <c:dLbl>
              <c:idx val="4"/>
              <c:layout>
                <c:manualLayout>
                  <c:x val="-1.1877302577508311E-16"/>
                  <c:y val="-0.309087289825001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CA2-4075-A724-776D3FCC73FE}"/>
                </c:ext>
              </c:extLst>
            </c:dLbl>
            <c:dLbl>
              <c:idx val="5"/>
              <c:layout>
                <c:manualLayout>
                  <c:x val="6.4786035191569079E-3"/>
                  <c:y val="-0.309087289825001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CA2-4075-A724-776D3FCC73FE}"/>
                </c:ext>
              </c:extLst>
            </c:dLbl>
            <c:spPr>
              <a:noFill/>
            </c:spPr>
            <c:txPr>
              <a:bodyPr/>
              <a:lstStyle/>
              <a:p>
                <a:pPr>
                  <a:defRPr sz="900" b="0">
                    <a:solidFill>
                      <a:schemeClr val="tx1"/>
                    </a:solidFill>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Sheet1!$A$8:$A$13</c:f>
              <c:numCache>
                <c:formatCode>General</c:formatCode>
                <c:ptCount val="6"/>
                <c:pt idx="0">
                  <c:v>2021</c:v>
                </c:pt>
                <c:pt idx="1">
                  <c:v>2022</c:v>
                </c:pt>
                <c:pt idx="2">
                  <c:v>2023</c:v>
                </c:pt>
                <c:pt idx="3">
                  <c:v>2024</c:v>
                </c:pt>
                <c:pt idx="4">
                  <c:v>2025</c:v>
                </c:pt>
                <c:pt idx="5">
                  <c:v>2026</c:v>
                </c:pt>
              </c:numCache>
            </c:numRef>
          </c:cat>
          <c:val>
            <c:numRef>
              <c:f>Sheet1!$B$8:$B$13</c:f>
              <c:numCache>
                <c:formatCode>#,##0_);[Red]\(#,##0\)</c:formatCode>
                <c:ptCount val="6"/>
                <c:pt idx="0">
                  <c:v>14500</c:v>
                </c:pt>
                <c:pt idx="1">
                  <c:v>14511</c:v>
                </c:pt>
                <c:pt idx="2">
                  <c:v>14610</c:v>
                </c:pt>
                <c:pt idx="3">
                  <c:v>14800</c:v>
                </c:pt>
                <c:pt idx="4">
                  <c:v>14812</c:v>
                </c:pt>
                <c:pt idx="5">
                  <c:v>14900</c:v>
                </c:pt>
              </c:numCache>
            </c:numRef>
          </c:val>
          <c:extLst>
            <c:ext xmlns:c16="http://schemas.microsoft.com/office/drawing/2014/chart" uri="{C3380CC4-5D6E-409C-BE32-E72D297353CC}">
              <c16:uniqueId val="{00000006-5CA2-4075-A724-776D3FCC73FE}"/>
            </c:ext>
          </c:extLst>
        </c:ser>
        <c:dLbls>
          <c:showLegendKey val="0"/>
          <c:showVal val="0"/>
          <c:showCatName val="0"/>
          <c:showSerName val="0"/>
          <c:showPercent val="0"/>
          <c:showBubbleSize val="0"/>
        </c:dLbls>
        <c:gapWidth val="53"/>
        <c:gapDepth val="134"/>
        <c:shape val="cylinder"/>
        <c:axId val="405915392"/>
        <c:axId val="405914216"/>
        <c:axId val="0"/>
      </c:bar3DChart>
      <c:dateAx>
        <c:axId val="405915392"/>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405914216"/>
        <c:crosses val="autoZero"/>
        <c:auto val="0"/>
        <c:lblOffset val="100"/>
        <c:baseTimeUnit val="days"/>
      </c:dateAx>
      <c:valAx>
        <c:axId val="405914216"/>
        <c:scaling>
          <c:orientation val="minMax"/>
          <c:max val="16500"/>
          <c:min val="5000"/>
        </c:scaling>
        <c:delete val="0"/>
        <c:axPos val="l"/>
        <c:majorGridlines/>
        <c:numFmt formatCode="#,##0_);[Red]\(#,##0\)" sourceLinked="1"/>
        <c:majorTickMark val="out"/>
        <c:minorTickMark val="none"/>
        <c:tickLblPos val="nextTo"/>
        <c:txPr>
          <a:bodyPr/>
          <a:lstStyle/>
          <a:p>
            <a:pPr>
              <a:defRPr sz="1000">
                <a:latin typeface="Meiryo UI" pitchFamily="50" charset="-128"/>
                <a:ea typeface="Meiryo UI" pitchFamily="50" charset="-128"/>
                <a:cs typeface="Meiryo UI" pitchFamily="50" charset="-128"/>
              </a:defRPr>
            </a:pPr>
            <a:endParaRPr lang="ja-JP"/>
          </a:p>
        </c:txPr>
        <c:crossAx val="405915392"/>
        <c:crosses val="autoZero"/>
        <c:crossBetween val="between"/>
        <c:majorUnit val="2500"/>
      </c:valAx>
    </c:plotArea>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0.24112</cdr:x>
      <cdr:y>0.70645</cdr:y>
    </cdr:from>
    <cdr:to>
      <cdr:x>0.58463</cdr:x>
      <cdr:y>0.82943</cdr:y>
    </cdr:to>
    <cdr:sp macro="" textlink="">
      <cdr:nvSpPr>
        <cdr:cNvPr id="3" name="テキスト ボックス 55"/>
        <cdr:cNvSpPr txBox="1"/>
      </cdr:nvSpPr>
      <cdr:spPr>
        <a:xfrm xmlns:a="http://schemas.openxmlformats.org/drawingml/2006/main">
          <a:off x="945325" y="1944821"/>
          <a:ext cx="1346765" cy="338557"/>
        </a:xfrm>
        <a:prstGeom xmlns:a="http://schemas.openxmlformats.org/drawingml/2006/main" prst="rect">
          <a:avLst/>
        </a:prstGeom>
        <a:noFill xmlns:a="http://schemas.openxmlformats.org/drawingml/2006/main"/>
        <a:ln xmlns:a="http://schemas.openxmlformats.org/drawingml/2006/main">
          <a:solidFill>
            <a:schemeClr val="tx1"/>
          </a:solid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800" b="1" dirty="0">
              <a:solidFill>
                <a:prstClr val="black"/>
              </a:solidFill>
              <a:latin typeface="Meiryo UI" pitchFamily="50" charset="-128"/>
              <a:ea typeface="Meiryo UI" pitchFamily="50" charset="-128"/>
              <a:cs typeface="Meiryo UI" pitchFamily="50" charset="-128"/>
            </a:rPr>
            <a:t>第８期計画</a:t>
          </a:r>
          <a:endParaRPr lang="en-US" altLang="ja-JP" sz="800" b="1" dirty="0">
            <a:solidFill>
              <a:prstClr val="black"/>
            </a:solidFill>
            <a:latin typeface="Meiryo UI" pitchFamily="50" charset="-128"/>
            <a:ea typeface="Meiryo UI" pitchFamily="50" charset="-128"/>
            <a:cs typeface="Meiryo UI" pitchFamily="50" charset="-128"/>
          </a:endParaRPr>
        </a:p>
        <a:p xmlns:a="http://schemas.openxmlformats.org/drawingml/2006/main">
          <a:pPr algn="ctr"/>
          <a:r>
            <a:rPr lang="ja-JP" altLang="en-US" sz="800" b="1" dirty="0">
              <a:solidFill>
                <a:prstClr val="black"/>
              </a:solidFill>
              <a:latin typeface="Meiryo UI" pitchFamily="50" charset="-128"/>
              <a:ea typeface="Meiryo UI" pitchFamily="50" charset="-128"/>
              <a:cs typeface="Meiryo UI" pitchFamily="50" charset="-128"/>
            </a:rPr>
            <a:t>（</a:t>
          </a:r>
          <a:r>
            <a:rPr lang="en-US" altLang="ja-JP" sz="800" b="1" dirty="0">
              <a:solidFill>
                <a:prstClr val="black"/>
              </a:solidFill>
              <a:latin typeface="Meiryo UI" pitchFamily="50" charset="-128"/>
              <a:ea typeface="Meiryo UI" pitchFamily="50" charset="-128"/>
              <a:cs typeface="Meiryo UI" pitchFamily="50" charset="-128"/>
            </a:rPr>
            <a:t>2021</a:t>
          </a:r>
          <a:r>
            <a:rPr lang="ja-JP" altLang="en-US" sz="800" b="1" dirty="0">
              <a:solidFill>
                <a:prstClr val="black"/>
              </a:solidFill>
              <a:latin typeface="Meiryo UI" pitchFamily="50" charset="-128"/>
              <a:ea typeface="Meiryo UI" pitchFamily="50" charset="-128"/>
              <a:cs typeface="Meiryo UI" pitchFamily="50" charset="-128"/>
            </a:rPr>
            <a:t>～</a:t>
          </a:r>
          <a:r>
            <a:rPr lang="en-US" altLang="ja-JP" sz="800" b="1" dirty="0">
              <a:solidFill>
                <a:prstClr val="black"/>
              </a:solidFill>
              <a:latin typeface="Meiryo UI" pitchFamily="50" charset="-128"/>
              <a:ea typeface="Meiryo UI" pitchFamily="50" charset="-128"/>
              <a:cs typeface="Meiryo UI" pitchFamily="50" charset="-128"/>
            </a:rPr>
            <a:t>2023</a:t>
          </a:r>
          <a:r>
            <a:rPr lang="ja-JP" altLang="en-US" sz="800" b="1" dirty="0">
              <a:solidFill>
                <a:prstClr val="black"/>
              </a:solidFill>
              <a:latin typeface="Meiryo UI" pitchFamily="50" charset="-128"/>
              <a:ea typeface="Meiryo UI" pitchFamily="50" charset="-128"/>
              <a:cs typeface="Meiryo UI" pitchFamily="50" charset="-128"/>
            </a:rPr>
            <a:t>年度）</a:t>
          </a:r>
          <a:endParaRPr lang="en-US" altLang="ja-JP" sz="800" b="1" dirty="0">
            <a:solidFill>
              <a:prstClr val="black"/>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0.89817</cdr:x>
      <cdr:y>0.62201</cdr:y>
    </cdr:from>
    <cdr:to>
      <cdr:x>0.99977</cdr:x>
      <cdr:y>0.69468</cdr:y>
    </cdr:to>
    <cdr:sp macro="" textlink="">
      <cdr:nvSpPr>
        <cdr:cNvPr id="2" name="テキスト ボックス 1">
          <a:extLst xmlns:a="http://schemas.openxmlformats.org/drawingml/2006/main">
            <a:ext uri="{FF2B5EF4-FFF2-40B4-BE49-F238E27FC236}">
              <a16:creationId xmlns:a16="http://schemas.microsoft.com/office/drawing/2014/main" id="{E200E899-F4B2-06AC-C06E-3CF2E9C4B0A6}"/>
            </a:ext>
          </a:extLst>
        </cdr:cNvPr>
        <cdr:cNvSpPr txBox="1"/>
      </cdr:nvSpPr>
      <cdr:spPr>
        <a:xfrm xmlns:a="http://schemas.openxmlformats.org/drawingml/2006/main">
          <a:off x="4162600" y="1712361"/>
          <a:ext cx="470901" cy="2000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年度</a:t>
          </a:r>
          <a:r>
            <a:rPr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0.58803</cdr:x>
      <cdr:y>0.70458</cdr:y>
    </cdr:from>
    <cdr:to>
      <cdr:x>0.92649</cdr:x>
      <cdr:y>0.82881</cdr:y>
    </cdr:to>
    <cdr:sp macro="" textlink="">
      <cdr:nvSpPr>
        <cdr:cNvPr id="4" name="テキスト ボックス 55">
          <a:extLst xmlns:a="http://schemas.openxmlformats.org/drawingml/2006/main">
            <a:ext uri="{FF2B5EF4-FFF2-40B4-BE49-F238E27FC236}">
              <a16:creationId xmlns:a16="http://schemas.microsoft.com/office/drawing/2014/main" id="{0A8D021B-A577-A32B-9096-FC1FEECBFB77}"/>
            </a:ext>
          </a:extLst>
        </cdr:cNvPr>
        <cdr:cNvSpPr txBox="1"/>
      </cdr:nvSpPr>
      <cdr:spPr>
        <a:xfrm xmlns:a="http://schemas.openxmlformats.org/drawingml/2006/main">
          <a:off x="2305413" y="1939657"/>
          <a:ext cx="1326973" cy="342000"/>
        </a:xfrm>
        <a:prstGeom xmlns:a="http://schemas.openxmlformats.org/drawingml/2006/main" prst="rect">
          <a:avLst/>
        </a:prstGeom>
        <a:noFill xmlns:a="http://schemas.openxmlformats.org/drawingml/2006/main"/>
        <a:ln xmlns:a="http://schemas.openxmlformats.org/drawingml/2006/main">
          <a:solidFill>
            <a:schemeClr val="tx1"/>
          </a:solidFill>
        </a:l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800" b="1" dirty="0">
              <a:solidFill>
                <a:prstClr val="black"/>
              </a:solidFill>
              <a:latin typeface="Meiryo UI" pitchFamily="50" charset="-128"/>
              <a:ea typeface="Meiryo UI" pitchFamily="50" charset="-128"/>
              <a:cs typeface="Meiryo UI" pitchFamily="50" charset="-128"/>
            </a:rPr>
            <a:t>第９期計画</a:t>
          </a:r>
          <a:endParaRPr lang="en-US" altLang="ja-JP" sz="800" b="1" dirty="0">
            <a:solidFill>
              <a:prstClr val="black"/>
            </a:solidFill>
            <a:latin typeface="Meiryo UI" pitchFamily="50" charset="-128"/>
            <a:ea typeface="Meiryo UI" pitchFamily="50" charset="-128"/>
            <a:cs typeface="Meiryo UI" pitchFamily="50" charset="-128"/>
          </a:endParaRPr>
        </a:p>
        <a:p xmlns:a="http://schemas.openxmlformats.org/drawingml/2006/main">
          <a:pPr algn="ctr"/>
          <a:r>
            <a:rPr lang="ja-JP" altLang="en-US" sz="800" b="1" dirty="0">
              <a:solidFill>
                <a:prstClr val="black"/>
              </a:solidFill>
              <a:latin typeface="Meiryo UI" pitchFamily="50" charset="-128"/>
              <a:ea typeface="Meiryo UI" pitchFamily="50" charset="-128"/>
              <a:cs typeface="Meiryo UI" pitchFamily="50" charset="-128"/>
            </a:rPr>
            <a:t>（</a:t>
          </a:r>
          <a:r>
            <a:rPr lang="en-US" altLang="ja-JP" sz="800" b="1" dirty="0">
              <a:solidFill>
                <a:prstClr val="black"/>
              </a:solidFill>
              <a:latin typeface="Meiryo UI" pitchFamily="50" charset="-128"/>
              <a:ea typeface="Meiryo UI" pitchFamily="50" charset="-128"/>
              <a:cs typeface="Meiryo UI" pitchFamily="50" charset="-128"/>
            </a:rPr>
            <a:t>2024</a:t>
          </a:r>
          <a:r>
            <a:rPr lang="ja-JP" altLang="en-US" sz="800" b="1" dirty="0">
              <a:solidFill>
                <a:prstClr val="black"/>
              </a:solidFill>
              <a:latin typeface="Meiryo UI" pitchFamily="50" charset="-128"/>
              <a:ea typeface="Meiryo UI" pitchFamily="50" charset="-128"/>
              <a:cs typeface="Meiryo UI" pitchFamily="50" charset="-128"/>
            </a:rPr>
            <a:t>～</a:t>
          </a:r>
          <a:r>
            <a:rPr lang="en-US" altLang="ja-JP" sz="800" b="1" dirty="0">
              <a:solidFill>
                <a:prstClr val="black"/>
              </a:solidFill>
              <a:latin typeface="Meiryo UI" pitchFamily="50" charset="-128"/>
              <a:ea typeface="Meiryo UI" pitchFamily="50" charset="-128"/>
              <a:cs typeface="Meiryo UI" pitchFamily="50" charset="-128"/>
            </a:rPr>
            <a:t>2026</a:t>
          </a:r>
          <a:r>
            <a:rPr lang="ja-JP" altLang="en-US" sz="800" b="1" dirty="0">
              <a:solidFill>
                <a:prstClr val="black"/>
              </a:solidFill>
              <a:latin typeface="Meiryo UI" pitchFamily="50" charset="-128"/>
              <a:ea typeface="Meiryo UI" pitchFamily="50" charset="-128"/>
              <a:cs typeface="Meiryo UI" pitchFamily="50" charset="-128"/>
            </a:rPr>
            <a:t>年度）</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2025/4/24</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a:xfrm>
            <a:off x="-511175" y="320675"/>
            <a:ext cx="8566150" cy="4819650"/>
          </a:xfrm>
          <a:ln/>
        </p:spPr>
      </p:sp>
      <p:sp>
        <p:nvSpPr>
          <p:cNvPr id="32771" name="ノート プレースホルダ 2"/>
          <p:cNvSpPr>
            <a:spLocks noGrp="1"/>
          </p:cNvSpPr>
          <p:nvPr>
            <p:ph type="body" idx="1"/>
          </p:nvPr>
        </p:nvSpPr>
        <p:spPr>
          <a:xfrm>
            <a:off x="734200" y="6077973"/>
            <a:ext cx="6113711" cy="3188052"/>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327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8177">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32342" indent="-320131" defTabSz="978177">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80521"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92734"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304940"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817151"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329361"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841569"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353779"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8FB8FFA1-D05A-4BFA-88C6-1B2359648580}" type="slidenum">
              <a:rPr lang="en-US" altLang="ja-JP" sz="1300">
                <a:solidFill>
                  <a:srgbClr val="000000"/>
                </a:solidFill>
                <a:ea typeface="ＭＳ Ｐゴシック" panose="020B0600070205080204" pitchFamily="50" charset="-128"/>
              </a:rPr>
              <a:pPr>
                <a:spcBef>
                  <a:spcPct val="0"/>
                </a:spcBef>
              </a:pPr>
              <a:t>19</a:t>
            </a:fld>
            <a:endParaRPr lang="en-US" altLang="ja-JP" sz="1300" dirty="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1257304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a:xfrm>
            <a:off x="-541338" y="311150"/>
            <a:ext cx="8320088" cy="4681538"/>
          </a:xfrm>
          <a:ln/>
        </p:spPr>
      </p:sp>
      <p:sp>
        <p:nvSpPr>
          <p:cNvPr id="35843" name="ノート プレースホルダ 2"/>
          <p:cNvSpPr>
            <a:spLocks noGrp="1"/>
          </p:cNvSpPr>
          <p:nvPr>
            <p:ph type="body" idx="1"/>
          </p:nvPr>
        </p:nvSpPr>
        <p:spPr>
          <a:xfrm>
            <a:off x="703677" y="5903541"/>
            <a:ext cx="5859542" cy="3096555"/>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358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5">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04122" indent="-309278" defTabSz="945015">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37112" indent="-247424" defTabSz="945015">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31955" indent="-247424" defTabSz="945015">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226799" indent="-247424" defTabSz="945015">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721646" indent="-247424" defTabSz="9450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216488" indent="-247424" defTabSz="9450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711333" indent="-247424" defTabSz="9450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206179" indent="-247424" defTabSz="9450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4961FC61-8D51-4B92-BF6E-ED2C16339A67}" type="slidenum">
              <a:rPr lang="en-US" altLang="ja-JP" sz="1300">
                <a:ea typeface="ＭＳ Ｐゴシック" panose="020B0600070205080204" pitchFamily="50" charset="-128"/>
              </a:rPr>
              <a:pPr>
                <a:spcBef>
                  <a:spcPct val="0"/>
                </a:spcBef>
              </a:pPr>
              <a:t>20</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3280090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a:xfrm>
            <a:off x="-511175" y="320675"/>
            <a:ext cx="8566150" cy="4819650"/>
          </a:xfrm>
          <a:ln/>
        </p:spPr>
      </p:sp>
      <p:sp>
        <p:nvSpPr>
          <p:cNvPr id="32771" name="ノート プレースホルダ 2"/>
          <p:cNvSpPr>
            <a:spLocks noGrp="1"/>
          </p:cNvSpPr>
          <p:nvPr>
            <p:ph type="body" idx="1"/>
          </p:nvPr>
        </p:nvSpPr>
        <p:spPr>
          <a:xfrm>
            <a:off x="734200" y="6077973"/>
            <a:ext cx="6113711" cy="3188052"/>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327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8177">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32342" indent="-320131" defTabSz="978177">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80521"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92734"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304940"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817151"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329361"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841569"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353779"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8FB8FFA1-D05A-4BFA-88C6-1B2359648580}" type="slidenum">
              <a:rPr lang="en-US" altLang="ja-JP" sz="1300">
                <a:solidFill>
                  <a:srgbClr val="000000"/>
                </a:solidFill>
                <a:ea typeface="ＭＳ Ｐゴシック" panose="020B0600070205080204" pitchFamily="50" charset="-128"/>
              </a:rPr>
              <a:pPr>
                <a:spcBef>
                  <a:spcPct val="0"/>
                </a:spcBef>
              </a:pPr>
              <a:t>21</a:t>
            </a:fld>
            <a:endParaRPr lang="en-US" altLang="ja-JP" sz="1300" dirty="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2149562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a:xfrm>
            <a:off x="-11113" y="261938"/>
            <a:ext cx="6248401" cy="3514725"/>
          </a:xfrm>
          <a:ln/>
        </p:spPr>
      </p:sp>
      <p:sp>
        <p:nvSpPr>
          <p:cNvPr id="30723" name="ノート プレースホルダ 2"/>
          <p:cNvSpPr>
            <a:spLocks noGrp="1"/>
          </p:cNvSpPr>
          <p:nvPr>
            <p:ph type="body" idx="1"/>
          </p:nvPr>
        </p:nvSpPr>
        <p:spPr>
          <a:xfrm>
            <a:off x="624140" y="4976811"/>
            <a:ext cx="5197195" cy="2610465"/>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3072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08110">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92668" indent="-266408" defTabSz="80811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65644" indent="-213130" defTabSz="80811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91899" indent="-213130" defTabSz="80811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18153" indent="-213130" defTabSz="80811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344413" indent="-213130" defTabSz="8081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770670" indent="-213130" defTabSz="8081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196926" indent="-213130" defTabSz="8081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623183" indent="-213130" defTabSz="8081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7489EFA7-C77C-408D-A771-7F10076D639F}" type="slidenum">
              <a:rPr lang="en-US" altLang="ja-JP" sz="1200">
                <a:solidFill>
                  <a:srgbClr val="000000"/>
                </a:solidFill>
                <a:ea typeface="ＭＳ Ｐゴシック" panose="020B0600070205080204" pitchFamily="50" charset="-128"/>
              </a:rPr>
              <a:pPr>
                <a:spcBef>
                  <a:spcPct val="0"/>
                </a:spcBef>
              </a:pPr>
              <a:t>22</a:t>
            </a:fld>
            <a:endParaRPr lang="en-US" altLang="ja-JP" sz="1200" dirty="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1153416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a:xfrm>
            <a:off x="-511175" y="320675"/>
            <a:ext cx="8555038" cy="4813300"/>
          </a:xfrm>
          <a:ln/>
        </p:spPr>
      </p:sp>
      <p:sp>
        <p:nvSpPr>
          <p:cNvPr id="35843" name="ノート プレースホルダ 2"/>
          <p:cNvSpPr>
            <a:spLocks noGrp="1"/>
          </p:cNvSpPr>
          <p:nvPr>
            <p:ph type="body" idx="1"/>
          </p:nvPr>
        </p:nvSpPr>
        <p:spPr>
          <a:xfrm>
            <a:off x="733172" y="6070208"/>
            <a:ext cx="6105156" cy="318397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358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6815">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31183" indent="-319685" defTabSz="976815">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78742"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90237"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301734"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813233"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32472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836224"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34771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4961FC61-8D51-4B92-BF6E-ED2C16339A67}" type="slidenum">
              <a:rPr lang="en-US" altLang="ja-JP" sz="1300">
                <a:ea typeface="ＭＳ Ｐゴシック" panose="020B0600070205080204" pitchFamily="50" charset="-128"/>
              </a:rPr>
              <a:pPr>
                <a:spcBef>
                  <a:spcPct val="0"/>
                </a:spcBef>
              </a:pPr>
              <a:t>23</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4197574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a:xfrm>
            <a:off x="-511175" y="320675"/>
            <a:ext cx="8555038" cy="4813300"/>
          </a:xfrm>
          <a:ln/>
        </p:spPr>
      </p:sp>
      <p:sp>
        <p:nvSpPr>
          <p:cNvPr id="35843" name="ノート プレースホルダ 2"/>
          <p:cNvSpPr>
            <a:spLocks noGrp="1"/>
          </p:cNvSpPr>
          <p:nvPr>
            <p:ph type="body" idx="1"/>
          </p:nvPr>
        </p:nvSpPr>
        <p:spPr>
          <a:xfrm>
            <a:off x="733172" y="6070208"/>
            <a:ext cx="6105156" cy="318397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358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6815">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31183" indent="-319685" defTabSz="976815">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78742"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90237"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301734"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813233"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32472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836224"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34771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4961FC61-8D51-4B92-BF6E-ED2C16339A67}" type="slidenum">
              <a:rPr lang="en-US" altLang="ja-JP" sz="1300">
                <a:ea typeface="ＭＳ Ｐゴシック" panose="020B0600070205080204" pitchFamily="50" charset="-128"/>
              </a:rPr>
              <a:pPr>
                <a:spcBef>
                  <a:spcPct val="0"/>
                </a:spcBef>
              </a:pPr>
              <a:t>24</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885709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hyperlink" Target="https://www.city.osaka.lg.jp/fukushi/page/0000576484.html" TargetMode="Externa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www.city.osaka.lg.jp/fukushi/page/0000370522.html" TargetMode="External"/><Relationship Id="rId5" Type="http://schemas.openxmlformats.org/officeDocument/2006/relationships/hyperlink" Target="https://www.city.osaka.lg.jp/fukushi/page/0000576254.html" TargetMode="External"/><Relationship Id="rId4" Type="http://schemas.openxmlformats.org/officeDocument/2006/relationships/hyperlink" Target="https://www.city.osaka.lg.jp/fukushi/page/0000480494.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ity.osaka.lg.jp/fukushi/page/0000635804.html" TargetMode="External"/><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city.osaka.lg.jp/shimin/page/0000621932.html" TargetMode="External"/><Relationship Id="rId5" Type="http://schemas.openxmlformats.org/officeDocument/2006/relationships/hyperlink" Target="https://www.city.osaka.lg.jp/fukushi/page/0000576675.html" TargetMode="External"/><Relationship Id="rId4" Type="http://schemas.openxmlformats.org/officeDocument/2006/relationships/hyperlink" Target="http://www.city.osaka.lg.jp/fukushi/page/0000303608.html"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city.osaka.lg.jp/fukushi/page/0000510499.html" TargetMode="External"/><Relationship Id="rId3" Type="http://schemas.openxmlformats.org/officeDocument/2006/relationships/hyperlink" Target="https://www.city.osaka.lg.jp/kenko/page/0000595552.html" TargetMode="External"/><Relationship Id="rId7" Type="http://schemas.openxmlformats.org/officeDocument/2006/relationships/hyperlink" Target="https://www.city.osaka.lg.jp/fukushi/page/0000635097.html" TargetMode="External"/><Relationship Id="rId12"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pref.osaka.lg.jp/o100040/chikikansen/gambletou/izonshoucenter_kaigi.html" TargetMode="External"/><Relationship Id="rId11" Type="http://schemas.openxmlformats.org/officeDocument/2006/relationships/image" Target="../media/image3.png"/><Relationship Id="rId5" Type="http://schemas.openxmlformats.org/officeDocument/2006/relationships/hyperlink" Target="https://www.city.osaka.lg.jp/kenko/page/0000534451.html" TargetMode="External"/><Relationship Id="rId10" Type="http://schemas.openxmlformats.org/officeDocument/2006/relationships/hyperlink" Target="https://www.city.osaka.lg.jp/fukushi/page/0000649408.html" TargetMode="External"/><Relationship Id="rId4" Type="http://schemas.openxmlformats.org/officeDocument/2006/relationships/hyperlink" Target="http://www.city.osaka.lg.jp/kenko/page/0000595622.html" TargetMode="External"/><Relationship Id="rId9" Type="http://schemas.openxmlformats.org/officeDocument/2006/relationships/hyperlink" Target="https://www.city.osaka.lg.jp/kenko/page/0000619070.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city.osaka.lg.jp/shimin/page/0000006963.html" TargetMode="External"/><Relationship Id="rId3" Type="http://schemas.openxmlformats.org/officeDocument/2006/relationships/hyperlink" Target="https://www.city.osaka.lg.jp/kenko/page/0000533627.html" TargetMode="External"/><Relationship Id="rId7" Type="http://schemas.openxmlformats.org/officeDocument/2006/relationships/hyperlink" Target="https://www.city.osaka.lg.jp/shimin/page/0000446152.html"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www.city.osaka.lg.jp/shimin/page/0000299280.html" TargetMode="External"/><Relationship Id="rId11" Type="http://schemas.openxmlformats.org/officeDocument/2006/relationships/hyperlink" Target="https://www.city.osaka.lg.jp/shimin/page/0000523890.html" TargetMode="External"/><Relationship Id="rId5" Type="http://schemas.openxmlformats.org/officeDocument/2006/relationships/hyperlink" Target="http://www.city.osaka.lg.jp/shimin/page/0000271567.html" TargetMode="External"/><Relationship Id="rId10" Type="http://schemas.openxmlformats.org/officeDocument/2006/relationships/hyperlink" Target="https://www.city.osaka.lg.jp/shimin/page/0000445279.html" TargetMode="External"/><Relationship Id="rId4" Type="http://schemas.openxmlformats.org/officeDocument/2006/relationships/image" Target="../media/image5.png"/><Relationship Id="rId9" Type="http://schemas.openxmlformats.org/officeDocument/2006/relationships/hyperlink" Target="https://www.city.osaka.lg.jp/shimin/page/0000532457.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ity.osaka.lg.jp/shimin/page/0000455906.html"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hyperlink" Target="https://www.city.osaka.lg.jp/shimin/page/0000607400.html" TargetMode="External"/><Relationship Id="rId4" Type="http://schemas.openxmlformats.org/officeDocument/2006/relationships/hyperlink" Target="https://www.city.osaka.lg.jp/shimin/page/0000498454.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ity.osaka.lg.jp/toshikeikaku/page/0000406800.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www.city.osaka.lg.jp/kenko/page/0000615139.html" TargetMode="External"/><Relationship Id="rId5" Type="http://schemas.openxmlformats.org/officeDocument/2006/relationships/hyperlink" Target="https://www.city.osaka.lg.jp/toshiseibi/page/0000470652.html" TargetMode="External"/><Relationship Id="rId4" Type="http://schemas.openxmlformats.org/officeDocument/2006/relationships/hyperlink" Target="https://www.city.osaka.lg.jp/toshikeikaku/page/0000586977.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30723" name="Rectangle 5"/>
          <p:cNvSpPr>
            <a:spLocks noChangeArrowheads="1"/>
          </p:cNvSpPr>
          <p:nvPr/>
        </p:nvSpPr>
        <p:spPr bwMode="auto">
          <a:xfrm>
            <a:off x="192548" y="1208901"/>
            <a:ext cx="7356163" cy="180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p>
            <a:pPr>
              <a:spcAft>
                <a:spcPts val="400"/>
              </a:spcAft>
              <a:defRPr/>
            </a:pPr>
            <a:r>
              <a:rPr lang="ja-JP" altLang="en-US" sz="2133" b="1" dirty="0">
                <a:solidFill>
                  <a:srgbClr val="000000"/>
                </a:solidFill>
                <a:latin typeface="Meiryo UI" panose="020B0604030504040204" pitchFamily="50" charset="-128"/>
                <a:ea typeface="Meiryo UI" panose="020B0604030504040204" pitchFamily="50" charset="-128"/>
              </a:rPr>
              <a:t>〇　</a:t>
            </a:r>
            <a:r>
              <a:rPr lang="ja-JP" altLang="en-US" sz="2133" b="1" dirty="0">
                <a:latin typeface="Meiryo UI" panose="020B0604030504040204" pitchFamily="50" charset="-128"/>
                <a:ea typeface="Meiryo UI" panose="020B0604030504040204" pitchFamily="50" charset="-128"/>
                <a:hlinkClick r:id="rId3"/>
              </a:rPr>
              <a:t>特別養護老人ホームの新設及び大規模修繕への助成</a:t>
            </a:r>
            <a:endParaRPr lang="ja-JP" altLang="en-US" sz="2133" b="1" dirty="0">
              <a:latin typeface="Meiryo UI" panose="020B0604030504040204" pitchFamily="50" charset="-128"/>
              <a:ea typeface="Meiryo UI" panose="020B0604030504040204" pitchFamily="50" charset="-128"/>
            </a:endParaRPr>
          </a:p>
          <a:p>
            <a:pPr marL="601118" indent="-480472">
              <a:spcAft>
                <a:spcPts val="400"/>
              </a:spcAft>
              <a:buFont typeface="Wingdings" panose="05000000000000000000" pitchFamily="2" charset="2"/>
              <a:buChar char="Ø"/>
              <a:defRPr/>
            </a:pPr>
            <a:r>
              <a:rPr lang="ja-JP" altLang="en-US" sz="1867" dirty="0">
                <a:solidFill>
                  <a:srgbClr val="000000"/>
                </a:solidFill>
                <a:latin typeface="Meiryo UI" panose="020B0604030504040204" pitchFamily="50" charset="-128"/>
                <a:ea typeface="Meiryo UI" panose="020B0604030504040204" pitchFamily="50" charset="-128"/>
              </a:rPr>
              <a:t>必要性・緊急性の高い方が引き続き概ね１年以内に入所できるよう計画的に整備</a:t>
            </a:r>
            <a:endParaRPr lang="en-US" altLang="ja-JP" sz="1867" dirty="0">
              <a:solidFill>
                <a:srgbClr val="000000"/>
              </a:solidFill>
              <a:latin typeface="Meiryo UI" panose="020B0604030504040204" pitchFamily="50" charset="-128"/>
              <a:ea typeface="Meiryo UI" panose="020B0604030504040204" pitchFamily="50" charset="-128"/>
            </a:endParaRPr>
          </a:p>
          <a:p>
            <a:pPr marL="601118" indent="-480472">
              <a:spcAft>
                <a:spcPts val="400"/>
              </a:spcAft>
              <a:buFont typeface="Wingdings" panose="05000000000000000000" pitchFamily="2" charset="2"/>
              <a:buChar char="Ø"/>
              <a:defRPr/>
            </a:pPr>
            <a:r>
              <a:rPr kumimoji="0" lang="ja-JP" altLang="en-US" sz="1867" dirty="0">
                <a:latin typeface="Meiryo UI" panose="020B0604030504040204" pitchFamily="50" charset="-128"/>
                <a:ea typeface="Meiryo UI" panose="020B0604030504040204" pitchFamily="50" charset="-128"/>
              </a:rPr>
              <a:t>老朽化が進む施設の維持・長寿命化を図るため、大規模修繕費用の一部を助成</a:t>
            </a:r>
            <a:endParaRPr kumimoji="0" lang="en-US" altLang="ja-JP" sz="1867" dirty="0">
              <a:latin typeface="Meiryo UI" panose="020B0604030504040204" pitchFamily="50" charset="-128"/>
              <a:ea typeface="Meiryo UI" panose="020B0604030504040204" pitchFamily="50" charset="-128"/>
            </a:endParaRPr>
          </a:p>
          <a:p>
            <a:pPr marL="120646">
              <a:defRPr/>
            </a:pPr>
            <a:endParaRPr lang="en-US" altLang="ja-JP" sz="1867" dirty="0">
              <a:latin typeface="Meiryo UI" panose="020B0604030504040204" pitchFamily="50" charset="-128"/>
              <a:ea typeface="Meiryo UI" panose="020B0604030504040204" pitchFamily="50" charset="-128"/>
            </a:endParaRPr>
          </a:p>
          <a:p>
            <a:pPr marL="601118" indent="-480472">
              <a:buFont typeface="Wingdings" panose="05000000000000000000" pitchFamily="2" charset="2"/>
              <a:buChar char="Ø"/>
              <a:defRPr/>
            </a:pPr>
            <a:endParaRPr lang="en-US" altLang="ja-JP" sz="1867" dirty="0">
              <a:solidFill>
                <a:srgbClr val="000000"/>
              </a:solidFill>
              <a:latin typeface="Meiryo UI" panose="020B0604030504040204" pitchFamily="50" charset="-128"/>
              <a:ea typeface="Meiryo UI" panose="020B0604030504040204" pitchFamily="50" charset="-128"/>
            </a:endParaRPr>
          </a:p>
          <a:p>
            <a:pPr>
              <a:spcAft>
                <a:spcPts val="400"/>
              </a:spcAft>
              <a:defRPr/>
            </a:pPr>
            <a:r>
              <a:rPr lang="ja-JP" altLang="en-US" sz="1867" dirty="0">
                <a:solidFill>
                  <a:srgbClr val="FF0000"/>
                </a:solidFill>
                <a:latin typeface="Meiryo UI" panose="020B0604030504040204" pitchFamily="50" charset="-128"/>
                <a:ea typeface="Meiryo UI" panose="020B0604030504040204" pitchFamily="50" charset="-128"/>
              </a:rPr>
              <a:t>　　　</a:t>
            </a:r>
            <a:endParaRPr kumimoji="0" lang="ja-JP" altLang="en-US" sz="1867" dirty="0">
              <a:solidFill>
                <a:srgbClr val="000000"/>
              </a:solidFill>
              <a:latin typeface="Meiryo UI" panose="020B0604030504040204" pitchFamily="50" charset="-128"/>
              <a:ea typeface="Meiryo UI" panose="020B0604030504040204" pitchFamily="50" charset="-128"/>
            </a:endParaRPr>
          </a:p>
        </p:txBody>
      </p:sp>
      <p:sp>
        <p:nvSpPr>
          <p:cNvPr id="31748" name="正方形/長方形 4"/>
          <p:cNvSpPr>
            <a:spLocks noChangeArrowheads="1"/>
          </p:cNvSpPr>
          <p:nvPr/>
        </p:nvSpPr>
        <p:spPr bwMode="auto">
          <a:xfrm>
            <a:off x="42334" y="933452"/>
            <a:ext cx="12096751" cy="563461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35" name="Rectangle 28"/>
          <p:cNvSpPr>
            <a:spLocks noChangeArrowheads="1"/>
          </p:cNvSpPr>
          <p:nvPr/>
        </p:nvSpPr>
        <p:spPr bwMode="auto">
          <a:xfrm>
            <a:off x="156722" y="730019"/>
            <a:ext cx="2615975"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高齢者施策の充実</a:t>
            </a:r>
          </a:p>
        </p:txBody>
      </p:sp>
      <p:sp>
        <p:nvSpPr>
          <p:cNvPr id="18" name="Rectangle 5"/>
          <p:cNvSpPr>
            <a:spLocks noChangeArrowheads="1"/>
          </p:cNvSpPr>
          <p:nvPr/>
        </p:nvSpPr>
        <p:spPr bwMode="auto">
          <a:xfrm>
            <a:off x="192548" y="4135595"/>
            <a:ext cx="11768667" cy="1208721"/>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a:t>
            </a:r>
            <a:r>
              <a:rPr lang="ja-JP" altLang="en-US" sz="2133" b="1" dirty="0">
                <a:latin typeface="Meiryo UI" panose="020B0604030504040204" pitchFamily="50" charset="-128"/>
                <a:ea typeface="Meiryo UI" panose="020B0604030504040204" pitchFamily="50" charset="-128"/>
                <a:hlinkClick r:id="rId4"/>
              </a:rPr>
              <a:t>弘済院の認知症医療・介護機能を継承</a:t>
            </a:r>
            <a:r>
              <a:rPr lang="ja-JP" altLang="en-US" sz="2133" b="1" dirty="0">
                <a:solidFill>
                  <a:srgbClr val="FF0000"/>
                </a:solidFill>
                <a:latin typeface="Meiryo UI" panose="020B0604030504040204" pitchFamily="50" charset="-128"/>
                <a:ea typeface="Meiryo UI" panose="020B0604030504040204" pitchFamily="50" charset="-128"/>
                <a:hlinkClick r:id="rId4"/>
              </a:rPr>
              <a:t>・発展させる新施設</a:t>
            </a:r>
            <a:r>
              <a:rPr lang="ja-JP" altLang="en-US" sz="2133" b="1" dirty="0">
                <a:latin typeface="Meiryo UI" panose="020B0604030504040204" pitchFamily="50" charset="-128"/>
                <a:ea typeface="Meiryo UI" panose="020B0604030504040204" pitchFamily="50" charset="-128"/>
                <a:hlinkClick r:id="rId4"/>
              </a:rPr>
              <a:t>の整備</a:t>
            </a:r>
            <a:endParaRPr lang="ja-JP" altLang="en-US" sz="2133" b="1" dirty="0">
              <a:latin typeface="Meiryo UI" panose="020B0604030504040204" pitchFamily="50" charset="-128"/>
              <a:ea typeface="Meiryo UI" panose="020B0604030504040204" pitchFamily="50" charset="-128"/>
            </a:endParaRPr>
          </a:p>
          <a:p>
            <a:pPr marL="592652" indent="-480472">
              <a:spcAft>
                <a:spcPts val="400"/>
              </a:spcAft>
              <a:buFont typeface="Wingdings" pitchFamily="2" charset="2"/>
              <a:buChar char="Ø"/>
              <a:defRPr/>
            </a:pPr>
            <a:r>
              <a:rPr kumimoji="0" lang="ja-JP" altLang="en-US" sz="1867" dirty="0">
                <a:latin typeface="Meiryo UI" panose="020B0604030504040204" pitchFamily="50" charset="-128"/>
                <a:ea typeface="Meiryo UI" panose="020B0604030504040204" pitchFamily="50" charset="-128"/>
              </a:rPr>
              <a:t>大阪公立大学のもとで先進的な認知症研究に取り組み、専門的な認知症医療・介護を行うため、</a:t>
            </a:r>
            <a:endParaRPr kumimoji="0" lang="en-US" altLang="ja-JP" sz="1867" dirty="0">
              <a:latin typeface="Meiryo UI" panose="020B0604030504040204" pitchFamily="50" charset="-128"/>
              <a:ea typeface="Meiryo UI" panose="020B0604030504040204" pitchFamily="50" charset="-128"/>
            </a:endParaRPr>
          </a:p>
          <a:p>
            <a:pPr marL="112180">
              <a:spcAft>
                <a:spcPts val="400"/>
              </a:spcAft>
              <a:defRPr/>
            </a:pPr>
            <a:r>
              <a:rPr kumimoji="0" lang="ja-JP" altLang="en-US" sz="1867" dirty="0">
                <a:latin typeface="Meiryo UI" panose="020B0604030504040204" pitchFamily="50" charset="-128"/>
                <a:ea typeface="Meiryo UI" panose="020B0604030504040204" pitchFamily="50" charset="-128"/>
              </a:rPr>
              <a:t>　　　住吉市民病院跡地において新施設の建設工事等を実施（令和９年度当初開設予定）</a:t>
            </a:r>
            <a:endParaRPr kumimoji="0" lang="en-US" altLang="ja-JP" sz="1867" dirty="0">
              <a:highlight>
                <a:srgbClr val="00FFFF"/>
              </a:highlight>
              <a:latin typeface="Meiryo UI" panose="020B0604030504040204" pitchFamily="50" charset="-128"/>
              <a:ea typeface="Meiryo UI" panose="020B0604030504040204" pitchFamily="50" charset="-128"/>
            </a:endParaRPr>
          </a:p>
          <a:p>
            <a:pPr marL="112180">
              <a:spcAft>
                <a:spcPts val="400"/>
              </a:spcAft>
              <a:defRPr/>
            </a:pPr>
            <a:endParaRPr kumimoji="0" lang="ja-JP" altLang="en-US" sz="1867" dirty="0">
              <a:solidFill>
                <a:srgbClr val="3333CC"/>
              </a:solidFill>
              <a:highlight>
                <a:srgbClr val="00FFFF"/>
              </a:highlight>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8582879" y="1178414"/>
            <a:ext cx="2975552" cy="289441"/>
          </a:xfrm>
          <a:prstGeom prst="roundRect">
            <a:avLst/>
          </a:prstGeom>
          <a:solidFill>
            <a:srgbClr val="FFC000"/>
          </a:solidFill>
          <a:ln>
            <a:noFill/>
          </a:ln>
          <a:effectLst>
            <a:innerShdw blurRad="63500" dist="50800" dir="2700000">
              <a:prstClr val="black">
                <a:alpha val="50000"/>
              </a:prstClr>
            </a:innerShdw>
          </a:effectLst>
          <a:scene3d>
            <a:camera prst="orthographicFront"/>
            <a:lightRig rig="threePt" dir="t"/>
          </a:scene3d>
          <a:sp3d>
            <a:bevelT w="114300" prst="artDeco"/>
          </a:sp3d>
        </p:spPr>
        <p:txBody>
          <a:bodyPr wrap="square" rtlCol="0" anchor="ctr">
            <a:spAutoFit/>
          </a:bodyPr>
          <a:lstStyle/>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特別養護老人ホームの整備状況</a:t>
            </a:r>
          </a:p>
        </p:txBody>
      </p:sp>
      <p:sp>
        <p:nvSpPr>
          <p:cNvPr id="25" name="Rectangle 5"/>
          <p:cNvSpPr>
            <a:spLocks noChangeArrowheads="1"/>
          </p:cNvSpPr>
          <p:nvPr/>
        </p:nvSpPr>
        <p:spPr bwMode="auto">
          <a:xfrm>
            <a:off x="192548" y="2914508"/>
            <a:ext cx="7912191" cy="1056970"/>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a:t>
            </a:r>
            <a:r>
              <a:rPr lang="ja-JP" altLang="en-US" sz="2133" b="1" dirty="0">
                <a:latin typeface="Meiryo UI" panose="020B0604030504040204" pitchFamily="50" charset="-128"/>
                <a:ea typeface="Meiryo UI" panose="020B0604030504040204" pitchFamily="50" charset="-128"/>
                <a:hlinkClick r:id="rId5"/>
              </a:rPr>
              <a:t>若年性認知症支援強化事業</a:t>
            </a:r>
            <a:endParaRPr lang="ja-JP" altLang="en-US" sz="2133" b="1" dirty="0">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lang="ja-JP" altLang="en-US" sz="1870" dirty="0">
                <a:latin typeface="Meiryo UI" panose="020B0604030504040204" pitchFamily="50" charset="-128"/>
                <a:ea typeface="Meiryo UI" panose="020B0604030504040204" pitchFamily="50" charset="-128"/>
              </a:rPr>
              <a:t>専門職を配置し、各区の認知症地域支援推進員に対して、</a:t>
            </a:r>
            <a:endParaRPr lang="en-US" altLang="ja-JP" sz="1870" dirty="0">
              <a:latin typeface="Meiryo UI" panose="020B0604030504040204" pitchFamily="50" charset="-128"/>
              <a:ea typeface="Meiryo UI" panose="020B0604030504040204" pitchFamily="50" charset="-128"/>
            </a:endParaRPr>
          </a:p>
          <a:p>
            <a:pPr marL="112180">
              <a:spcAft>
                <a:spcPts val="400"/>
              </a:spcAft>
              <a:defRPr/>
            </a:pPr>
            <a:r>
              <a:rPr lang="ja-JP" altLang="en-US" sz="1870" dirty="0">
                <a:latin typeface="Meiryo UI" panose="020B0604030504040204" pitchFamily="50" charset="-128"/>
                <a:ea typeface="Meiryo UI" panose="020B0604030504040204" pitchFamily="50" charset="-128"/>
              </a:rPr>
              <a:t>　　　助言や研修を行うことにより、若年性認知症の人に対する支援を強化</a:t>
            </a:r>
            <a:r>
              <a:rPr lang="ja-JP" altLang="en-US" sz="1867" dirty="0">
                <a:latin typeface="Meiryo UI" panose="020B0604030504040204" pitchFamily="50" charset="-128"/>
                <a:ea typeface="Meiryo UI" panose="020B0604030504040204" pitchFamily="50" charset="-128"/>
                <a:cs typeface="Meiryo UI" pitchFamily="50" charset="-128"/>
              </a:rPr>
              <a:t>　　</a:t>
            </a:r>
            <a:endParaRPr kumimoji="0" lang="ja-JP" altLang="en-US" sz="1867" dirty="0">
              <a:latin typeface="Meiryo UI" panose="020B0604030504040204" pitchFamily="50" charset="-128"/>
              <a:ea typeface="Meiryo UI" panose="020B0604030504040204" pitchFamily="50" charset="-128"/>
            </a:endParaRPr>
          </a:p>
        </p:txBody>
      </p:sp>
      <p:sp>
        <p:nvSpPr>
          <p:cNvPr id="30"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r>
              <a:rPr lang="en-US" altLang="ja-JP" sz="2667" b="1" dirty="0">
                <a:ln w="3175">
                  <a:solidFill>
                    <a:schemeClr val="bg2"/>
                  </a:solidFill>
                </a:ln>
                <a:solidFill>
                  <a:schemeClr val="bg1"/>
                </a:solidFill>
                <a:effectLst>
                  <a:outerShdw blurRad="38100" dist="38100" dir="2700000" algn="tl">
                    <a:srgbClr val="C0C0C0"/>
                  </a:outerShdw>
                </a:effectLst>
              </a:rPr>
              <a:t>19</a:t>
            </a:r>
          </a:p>
        </p:txBody>
      </p:sp>
      <p:sp>
        <p:nvSpPr>
          <p:cNvPr id="4" name="Rectangle 5">
            <a:extLst>
              <a:ext uri="{FF2B5EF4-FFF2-40B4-BE49-F238E27FC236}">
                <a16:creationId xmlns:a16="http://schemas.microsoft.com/office/drawing/2014/main" id="{0A23390D-1CC2-6324-CB12-DD6F35AB4AED}"/>
              </a:ext>
            </a:extLst>
          </p:cNvPr>
          <p:cNvSpPr>
            <a:spLocks noChangeArrowheads="1"/>
          </p:cNvSpPr>
          <p:nvPr/>
        </p:nvSpPr>
        <p:spPr bwMode="auto">
          <a:xfrm>
            <a:off x="192548" y="5405138"/>
            <a:ext cx="9201763" cy="1178133"/>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a:t>
            </a:r>
            <a:r>
              <a:rPr lang="ja-JP" altLang="en-US" sz="2133" b="1" dirty="0">
                <a:latin typeface="Meiryo UI" panose="020B0604030504040204" pitchFamily="50" charset="-128"/>
                <a:ea typeface="Meiryo UI" panose="020B0604030504040204" pitchFamily="50" charset="-128"/>
                <a:hlinkClick r:id="rId6"/>
              </a:rPr>
              <a:t>地域包括支援センターの運営</a:t>
            </a:r>
            <a:endParaRPr lang="ja-JP" altLang="en-US" sz="2133" b="1" dirty="0">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kumimoji="0" lang="ja-JP" altLang="en-US" sz="1867" dirty="0">
                <a:latin typeface="Meiryo UI" panose="020B0604030504040204" pitchFamily="50" charset="-128"/>
                <a:ea typeface="Meiryo UI" panose="020B0604030504040204" pitchFamily="50" charset="-128"/>
              </a:rPr>
              <a:t>市内</a:t>
            </a:r>
            <a:r>
              <a:rPr kumimoji="0" lang="en-US" altLang="ja-JP" sz="1867" dirty="0">
                <a:latin typeface="Meiryo UI" panose="020B0604030504040204" pitchFamily="50" charset="-128"/>
                <a:ea typeface="Meiryo UI" panose="020B0604030504040204" pitchFamily="50" charset="-128"/>
              </a:rPr>
              <a:t>66</a:t>
            </a:r>
            <a:r>
              <a:rPr kumimoji="0" lang="ja-JP" altLang="en-US" sz="1867" dirty="0">
                <a:latin typeface="Meiryo UI" panose="020B0604030504040204" pitchFamily="50" charset="-128"/>
                <a:ea typeface="Meiryo UI" panose="020B0604030504040204" pitchFamily="50" charset="-128"/>
              </a:rPr>
              <a:t>か所の地域包括支援センターにおいて、高齢者やその家族の総合相談、　　　　　権利擁護、要支援者等のケアマネジメントなどを実施</a:t>
            </a:r>
          </a:p>
        </p:txBody>
      </p:sp>
      <p:pic>
        <p:nvPicPr>
          <p:cNvPr id="6" name="図 5">
            <a:extLst>
              <a:ext uri="{FF2B5EF4-FFF2-40B4-BE49-F238E27FC236}">
                <a16:creationId xmlns:a16="http://schemas.microsoft.com/office/drawing/2014/main" id="{3252D113-604D-2C95-C738-29DFB830B081}"/>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839225" y="4502674"/>
            <a:ext cx="2081975" cy="1983081"/>
          </a:xfrm>
          <a:prstGeom prst="rect">
            <a:avLst/>
          </a:prstGeom>
        </p:spPr>
      </p:pic>
      <p:graphicFrame>
        <p:nvGraphicFramePr>
          <p:cNvPr id="3" name="グラフ 2">
            <a:extLst>
              <a:ext uri="{FF2B5EF4-FFF2-40B4-BE49-F238E27FC236}">
                <a16:creationId xmlns:a16="http://schemas.microsoft.com/office/drawing/2014/main" id="{055FB52A-1B78-9CFA-6F66-77BA83A7DDD7}"/>
              </a:ext>
            </a:extLst>
          </p:cNvPr>
          <p:cNvGraphicFramePr/>
          <p:nvPr/>
        </p:nvGraphicFramePr>
        <p:xfrm>
          <a:off x="7477576" y="1467855"/>
          <a:ext cx="4634560" cy="2752944"/>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47462389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9"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r>
              <a:rPr lang="en-US" altLang="ja-JP" sz="2667" b="1" dirty="0">
                <a:ln w="3175">
                  <a:solidFill>
                    <a:schemeClr val="bg2"/>
                  </a:solidFill>
                </a:ln>
                <a:solidFill>
                  <a:schemeClr val="bg1"/>
                </a:solidFill>
                <a:effectLst>
                  <a:outerShdw blurRad="38100" dist="38100" dir="2700000" algn="tl">
                    <a:srgbClr val="C0C0C0"/>
                  </a:outerShdw>
                </a:effectLst>
              </a:rPr>
              <a:t>20</a:t>
            </a:r>
          </a:p>
        </p:txBody>
      </p:sp>
      <p:sp>
        <p:nvSpPr>
          <p:cNvPr id="58" name="正方形/長方形 4"/>
          <p:cNvSpPr>
            <a:spLocks noChangeArrowheads="1"/>
          </p:cNvSpPr>
          <p:nvPr/>
        </p:nvSpPr>
        <p:spPr bwMode="auto">
          <a:xfrm>
            <a:off x="63717" y="3604024"/>
            <a:ext cx="12096751" cy="3184123"/>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12" name="Rectangle 5"/>
          <p:cNvSpPr>
            <a:spLocks noChangeArrowheads="1"/>
          </p:cNvSpPr>
          <p:nvPr/>
        </p:nvSpPr>
        <p:spPr bwMode="auto">
          <a:xfrm>
            <a:off x="61384" y="4822962"/>
            <a:ext cx="12096753" cy="746975"/>
          </a:xfrm>
          <a:prstGeom prst="rect">
            <a:avLst/>
          </a:prstGeom>
          <a:noFill/>
          <a:ln w="9525">
            <a:noFill/>
            <a:miter lim="800000"/>
            <a:headEnd/>
            <a:tailEnd/>
          </a:ln>
        </p:spPr>
        <p:txBody>
          <a:bodyPr lIns="103885" tIns="51944" rIns="103885" bIns="51944"/>
          <a:lstStyle/>
          <a:p>
            <a:pPr marL="180975" lvl="1">
              <a:spcAft>
                <a:spcPts val="400"/>
              </a:spcAft>
              <a:defRPr/>
            </a:pPr>
            <a:r>
              <a:rPr lang="ja-JP" altLang="en-US" sz="2133" b="1" dirty="0">
                <a:latin typeface="Meiryo UI" panose="020B0604030504040204" pitchFamily="50" charset="-128"/>
                <a:ea typeface="Meiryo UI" panose="020B0604030504040204" pitchFamily="50" charset="-128"/>
              </a:rPr>
              <a:t>〇　</a:t>
            </a:r>
            <a:r>
              <a:rPr lang="ja-JP" altLang="en-US" sz="2130" b="1" dirty="0">
                <a:latin typeface="Meiryo UI" panose="020B0604030504040204" pitchFamily="50" charset="-128"/>
                <a:ea typeface="Meiryo UI" panose="020B0604030504040204" pitchFamily="50" charset="-128"/>
                <a:hlinkClick r:id="rId3"/>
              </a:rPr>
              <a:t>就労自立支援</a:t>
            </a:r>
            <a:r>
              <a:rPr lang="en-US" altLang="ja-JP" sz="2130" b="1" dirty="0">
                <a:latin typeface="Meiryo UI" panose="020B0604030504040204" pitchFamily="50" charset="-128"/>
                <a:ea typeface="Meiryo UI" panose="020B0604030504040204" pitchFamily="50" charset="-128"/>
                <a:hlinkClick r:id="rId3"/>
              </a:rPr>
              <a:t>(</a:t>
            </a:r>
            <a:r>
              <a:rPr lang="ja-JP" altLang="en-US" sz="2130" b="1" dirty="0">
                <a:latin typeface="Meiryo UI" panose="020B0604030504040204" pitchFamily="50" charset="-128"/>
                <a:ea typeface="Meiryo UI" panose="020B0604030504040204" pitchFamily="50" charset="-128"/>
                <a:hlinkClick r:id="rId3"/>
              </a:rPr>
              <a:t>総合就職サポート事業</a:t>
            </a:r>
            <a:r>
              <a:rPr lang="en-US" altLang="ja-JP" sz="2130" b="1" dirty="0">
                <a:latin typeface="Meiryo UI" panose="020B0604030504040204" pitchFamily="50" charset="-128"/>
                <a:ea typeface="Meiryo UI" panose="020B0604030504040204" pitchFamily="50" charset="-128"/>
                <a:hlinkClick r:id="rId3"/>
              </a:rPr>
              <a:t>)</a:t>
            </a:r>
            <a:endParaRPr lang="en-US" altLang="ja-JP" sz="2130" b="1" dirty="0">
              <a:latin typeface="Meiryo UI" panose="020B0604030504040204" pitchFamily="50" charset="-128"/>
              <a:ea typeface="Meiryo UI" panose="020B0604030504040204" pitchFamily="50" charset="-128"/>
            </a:endParaRPr>
          </a:p>
          <a:p>
            <a:pPr marL="450850" indent="-3175">
              <a:spcAft>
                <a:spcPts val="300"/>
              </a:spcAft>
              <a:buFont typeface="Wingdings" panose="05000000000000000000" pitchFamily="2" charset="2"/>
              <a:buChar char="Ø"/>
              <a:tabLst>
                <a:tab pos="622300" algn="l"/>
              </a:tabLst>
              <a:defRPr/>
            </a:pPr>
            <a:r>
              <a:rPr lang="en-US" altLang="ja-JP" sz="1867" dirty="0">
                <a:latin typeface="Meiryo UI" panose="020B0604030504040204" pitchFamily="50" charset="-128"/>
                <a:ea typeface="Meiryo UI" panose="020B0604030504040204" pitchFamily="50" charset="-128"/>
              </a:rPr>
              <a:t>  </a:t>
            </a:r>
            <a:r>
              <a:rPr lang="ja-JP" altLang="en-US" sz="1867" dirty="0">
                <a:latin typeface="Meiryo UI" panose="020B0604030504040204" pitchFamily="50" charset="-128"/>
                <a:ea typeface="Meiryo UI" panose="020B0604030504040204" pitchFamily="50" charset="-128"/>
              </a:rPr>
              <a:t>生活保護受給者等の早期自立に向け、各区に各種就労支援員を配置し、</a:t>
            </a:r>
            <a:r>
              <a:rPr lang="ja-JP" altLang="en-US" sz="1867" dirty="0">
                <a:latin typeface="Meiryo UI" panose="020B0604030504040204" pitchFamily="50" charset="-128"/>
                <a:ea typeface="Meiryo UI" panose="020B0604030504040204" pitchFamily="50" charset="-128"/>
                <a:cs typeface="Meiryo UI" pitchFamily="50" charset="-128"/>
              </a:rPr>
              <a:t>総合的な就労支援を実施　　</a:t>
            </a:r>
            <a:r>
              <a:rPr lang="ja-JP" altLang="en-US" sz="1867" dirty="0">
                <a:solidFill>
                  <a:srgbClr val="FF0000"/>
                </a:solidFill>
                <a:latin typeface="Meiryo UI" panose="020B0604030504040204" pitchFamily="50" charset="-128"/>
                <a:ea typeface="Meiryo UI" panose="020B0604030504040204" pitchFamily="50" charset="-128"/>
                <a:cs typeface="Meiryo UI" pitchFamily="50" charset="-128"/>
              </a:rPr>
              <a:t>　　　</a:t>
            </a:r>
            <a:endParaRPr kumimoji="0" lang="ja-JP" altLang="en-US" sz="1867" dirty="0">
              <a:latin typeface="Meiryo UI" panose="020B0604030504040204" pitchFamily="50" charset="-128"/>
              <a:ea typeface="Meiryo UI" panose="020B0604030504040204" pitchFamily="50" charset="-128"/>
            </a:endParaRPr>
          </a:p>
        </p:txBody>
      </p:sp>
      <p:sp>
        <p:nvSpPr>
          <p:cNvPr id="16" name="Rectangle 5"/>
          <p:cNvSpPr>
            <a:spLocks noChangeArrowheads="1"/>
          </p:cNvSpPr>
          <p:nvPr/>
        </p:nvSpPr>
        <p:spPr bwMode="auto">
          <a:xfrm>
            <a:off x="80434" y="3852853"/>
            <a:ext cx="10808005" cy="1023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14" tIns="38958" rIns="77914" bIns="38958"/>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300"/>
              </a:spcAft>
              <a:defRPr/>
            </a:pPr>
            <a:r>
              <a:rPr lang="ja-JP" altLang="en-US" sz="2130" b="1" dirty="0">
                <a:latin typeface="Meiryo UI" panose="020B0604030504040204" pitchFamily="50" charset="-128"/>
                <a:ea typeface="Meiryo UI" panose="020B0604030504040204" pitchFamily="50" charset="-128"/>
              </a:rPr>
              <a:t>　〇　</a:t>
            </a:r>
            <a:r>
              <a:rPr lang="ja-JP" altLang="en-US" sz="2130" b="1" dirty="0">
                <a:latin typeface="Meiryo UI" panose="020B0604030504040204" pitchFamily="50" charset="-128"/>
                <a:ea typeface="Meiryo UI" panose="020B0604030504040204" pitchFamily="50" charset="-128"/>
                <a:hlinkClick r:id="rId4"/>
              </a:rPr>
              <a:t>生活困窮者自立支援事業</a:t>
            </a:r>
            <a:endParaRPr lang="en-US" altLang="ja-JP" sz="2130" dirty="0">
              <a:latin typeface="Meiryo UI" panose="020B0604030504040204" pitchFamily="50" charset="-128"/>
              <a:ea typeface="Meiryo UI" panose="020B0604030504040204" pitchFamily="50" charset="-128"/>
            </a:endParaRPr>
          </a:p>
          <a:p>
            <a:pPr marL="811213" lvl="1">
              <a:spcAft>
                <a:spcPts val="30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全区役所に設置している相談窓口において、相談者の状況に応じて、地域の関係機関と連携しながら、包括的・継続的な支援を実施</a:t>
            </a:r>
            <a:endParaRPr lang="en-US" altLang="ja-JP" sz="1870" dirty="0">
              <a:latin typeface="Meiryo UI" panose="020B0604030504040204" pitchFamily="50" charset="-128"/>
              <a:ea typeface="Meiryo UI" panose="020B0604030504040204" pitchFamily="50" charset="-128"/>
            </a:endParaRPr>
          </a:p>
        </p:txBody>
      </p:sp>
      <p:sp>
        <p:nvSpPr>
          <p:cNvPr id="17" name="正方形/長方形 4"/>
          <p:cNvSpPr>
            <a:spLocks noChangeArrowheads="1"/>
          </p:cNvSpPr>
          <p:nvPr/>
        </p:nvSpPr>
        <p:spPr bwMode="auto">
          <a:xfrm>
            <a:off x="42334" y="874584"/>
            <a:ext cx="12096751" cy="2407967"/>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4" name="Rectangle 28"/>
          <p:cNvSpPr>
            <a:spLocks noChangeArrowheads="1"/>
          </p:cNvSpPr>
          <p:nvPr/>
        </p:nvSpPr>
        <p:spPr bwMode="auto">
          <a:xfrm>
            <a:off x="175207" y="3393015"/>
            <a:ext cx="6086098"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生活困窮者等への早期自立支援・セーフティネットの確立</a:t>
            </a:r>
          </a:p>
        </p:txBody>
      </p:sp>
      <p:sp>
        <p:nvSpPr>
          <p:cNvPr id="18" name="Rectangle 28"/>
          <p:cNvSpPr>
            <a:spLocks noChangeArrowheads="1"/>
          </p:cNvSpPr>
          <p:nvPr/>
        </p:nvSpPr>
        <p:spPr bwMode="auto">
          <a:xfrm>
            <a:off x="156722" y="697644"/>
            <a:ext cx="2630723"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障がい者施策の充実</a:t>
            </a:r>
          </a:p>
        </p:txBody>
      </p:sp>
      <p:sp>
        <p:nvSpPr>
          <p:cNvPr id="21" name="Rectangle 5"/>
          <p:cNvSpPr>
            <a:spLocks noChangeArrowheads="1"/>
          </p:cNvSpPr>
          <p:nvPr/>
        </p:nvSpPr>
        <p:spPr bwMode="auto">
          <a:xfrm>
            <a:off x="210300" y="1135730"/>
            <a:ext cx="10733597" cy="1014360"/>
          </a:xfrm>
          <a:prstGeom prst="rect">
            <a:avLst/>
          </a:prstGeom>
          <a:noFill/>
          <a:ln w="9525">
            <a:noFill/>
            <a:miter lim="800000"/>
            <a:headEnd/>
            <a:tailEnd/>
          </a:ln>
        </p:spPr>
        <p:txBody>
          <a:bodyPr lIns="103885" tIns="51944" rIns="103885" bIns="51944"/>
          <a:lstStyle/>
          <a:p>
            <a:pPr>
              <a:spcAft>
                <a:spcPts val="400"/>
              </a:spcAft>
              <a:defRPr/>
            </a:pPr>
            <a:r>
              <a:rPr lang="ja-JP" altLang="en-US" sz="2130" b="1" dirty="0">
                <a:latin typeface="Meiryo UI" panose="020B0604030504040204" pitchFamily="50" charset="-128"/>
                <a:ea typeface="Meiryo UI" panose="020B0604030504040204" pitchFamily="50" charset="-128"/>
              </a:rPr>
              <a:t>〇　</a:t>
            </a:r>
            <a:r>
              <a:rPr lang="ja-JP" altLang="en-US" sz="2130" b="1" dirty="0">
                <a:solidFill>
                  <a:srgbClr val="000000"/>
                </a:solidFill>
                <a:latin typeface="Meiryo UI" panose="020B0604030504040204" pitchFamily="50" charset="-128"/>
                <a:ea typeface="Meiryo UI" panose="020B0604030504040204" pitchFamily="50" charset="-128"/>
                <a:hlinkClick r:id="rId5"/>
              </a:rPr>
              <a:t>長居障がい者スポーツセンター建替整備</a:t>
            </a:r>
            <a:endParaRPr lang="ja-JP" altLang="en-US" sz="1870" b="1" dirty="0">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lang="ja-JP" altLang="en-US" sz="1870" kern="100" dirty="0">
                <a:solidFill>
                  <a:srgbClr val="000000"/>
                </a:solidFill>
                <a:latin typeface="Meiryo UI" panose="020B0604030504040204" pitchFamily="50" charset="-128"/>
                <a:ea typeface="Meiryo UI" panose="020B0604030504040204" pitchFamily="50" charset="-128"/>
                <a:cs typeface="Times New Roman"/>
              </a:rPr>
              <a:t>障がい者スポーツ振興の中核的な拠点施設として機能強化を図るため、</a:t>
            </a:r>
            <a:r>
              <a:rPr lang="en-US" altLang="ja-JP" sz="1870" kern="100" dirty="0">
                <a:latin typeface="Meiryo UI" panose="020B0604030504040204" pitchFamily="50" charset="-128"/>
                <a:ea typeface="Meiryo UI" panose="020B0604030504040204" pitchFamily="50" charset="-128"/>
                <a:cs typeface="Times New Roman"/>
              </a:rPr>
              <a:t>PFI</a:t>
            </a:r>
            <a:r>
              <a:rPr lang="ja-JP" altLang="en-US" sz="1870" kern="100" dirty="0">
                <a:latin typeface="Meiryo UI" panose="020B0604030504040204" pitchFamily="50" charset="-128"/>
                <a:ea typeface="Meiryo UI" panose="020B0604030504040204" pitchFamily="50" charset="-128"/>
                <a:cs typeface="Times New Roman"/>
              </a:rPr>
              <a:t>方式により新たな施設を整備</a:t>
            </a:r>
            <a:endParaRPr lang="en-US" altLang="ja-JP" sz="1870" kern="100" dirty="0">
              <a:latin typeface="Meiryo UI" panose="020B0604030504040204" pitchFamily="50" charset="-128"/>
              <a:ea typeface="Meiryo UI" panose="020B0604030504040204" pitchFamily="50" charset="-128"/>
              <a:cs typeface="Times New Roman"/>
            </a:endParaRPr>
          </a:p>
          <a:p>
            <a:pPr marL="112180">
              <a:spcAft>
                <a:spcPts val="400"/>
              </a:spcAft>
              <a:defRPr/>
            </a:pPr>
            <a:r>
              <a:rPr lang="ja-JP" altLang="en-US" sz="1870" kern="100" dirty="0">
                <a:latin typeface="Meiryo UI" panose="020B0604030504040204" pitchFamily="50" charset="-128"/>
                <a:ea typeface="Meiryo UI" panose="020B0604030504040204" pitchFamily="50" charset="-128"/>
                <a:cs typeface="Times New Roman"/>
              </a:rPr>
              <a:t>　　　　・障がいのある方にとって使いやすい施設とするため、先行して運営予定事業者を選定</a:t>
            </a:r>
          </a:p>
        </p:txBody>
      </p:sp>
      <p:sp>
        <p:nvSpPr>
          <p:cNvPr id="2" name="Rectangle 5">
            <a:extLst>
              <a:ext uri="{FF2B5EF4-FFF2-40B4-BE49-F238E27FC236}">
                <a16:creationId xmlns:a16="http://schemas.microsoft.com/office/drawing/2014/main" id="{E412747A-9096-CDD2-7AA2-2A6A384114CC}"/>
              </a:ext>
            </a:extLst>
          </p:cNvPr>
          <p:cNvSpPr>
            <a:spLocks noChangeArrowheads="1"/>
          </p:cNvSpPr>
          <p:nvPr/>
        </p:nvSpPr>
        <p:spPr bwMode="auto">
          <a:xfrm>
            <a:off x="215219" y="2200461"/>
            <a:ext cx="9405032" cy="1025727"/>
          </a:xfrm>
          <a:prstGeom prst="rect">
            <a:avLst/>
          </a:prstGeom>
          <a:noFill/>
          <a:ln w="9525">
            <a:noFill/>
            <a:miter lim="800000"/>
            <a:headEnd/>
            <a:tailEnd/>
          </a:ln>
        </p:spPr>
        <p:txBody>
          <a:bodyPr lIns="103885" tIns="51944" rIns="103885" bIns="51944"/>
          <a:lstStyle/>
          <a:p>
            <a:pPr>
              <a:spcAft>
                <a:spcPts val="400"/>
              </a:spcAft>
              <a:defRPr/>
            </a:pPr>
            <a:r>
              <a:rPr lang="ja-JP" altLang="en-US" sz="2130" b="1" dirty="0">
                <a:latin typeface="Meiryo UI" panose="020B0604030504040204" pitchFamily="50" charset="-128"/>
                <a:ea typeface="Meiryo UI" panose="020B0604030504040204" pitchFamily="50" charset="-128"/>
              </a:rPr>
              <a:t>〇　障がい者の地下鉄等福祉乗車証の</a:t>
            </a:r>
            <a:r>
              <a:rPr lang="en-US" altLang="ja-JP" sz="2130" b="1" dirty="0">
                <a:latin typeface="Meiryo UI" panose="020B0604030504040204" pitchFamily="50" charset="-128"/>
                <a:ea typeface="Meiryo UI" panose="020B0604030504040204" pitchFamily="50" charset="-128"/>
              </a:rPr>
              <a:t>IC</a:t>
            </a:r>
            <a:r>
              <a:rPr lang="ja-JP" altLang="en-US" sz="2130" b="1" dirty="0">
                <a:latin typeface="Meiryo UI" panose="020B0604030504040204" pitchFamily="50" charset="-128"/>
                <a:ea typeface="Meiryo UI" panose="020B0604030504040204" pitchFamily="50" charset="-128"/>
              </a:rPr>
              <a:t>カード化</a:t>
            </a:r>
            <a:endParaRPr lang="ja-JP" altLang="en-US" sz="1870" b="1" dirty="0">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lang="ja-JP" altLang="en-US" sz="1870" kern="100" dirty="0">
                <a:latin typeface="Meiryo UI" panose="020B0604030504040204" pitchFamily="50" charset="-128"/>
                <a:ea typeface="Meiryo UI" panose="020B0604030504040204" pitchFamily="50" charset="-128"/>
                <a:cs typeface="Times New Roman"/>
              </a:rPr>
              <a:t>利用者の利便性向上等のため、無料乗車証のＩＣカード化に向けたシステム改修を実施（令和９年度から導入予定）</a:t>
            </a:r>
          </a:p>
        </p:txBody>
      </p:sp>
      <p:sp>
        <p:nvSpPr>
          <p:cNvPr id="7" name="正方形/長方形 6">
            <a:extLst>
              <a:ext uri="{FF2B5EF4-FFF2-40B4-BE49-F238E27FC236}">
                <a16:creationId xmlns:a16="http://schemas.microsoft.com/office/drawing/2014/main" id="{BB419B43-F524-9318-13E0-623FF04C756F}"/>
              </a:ext>
            </a:extLst>
          </p:cNvPr>
          <p:cNvSpPr/>
          <p:nvPr/>
        </p:nvSpPr>
        <p:spPr>
          <a:xfrm>
            <a:off x="61862" y="5597959"/>
            <a:ext cx="11349089" cy="1057269"/>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lang="ja-JP" altLang="en-US" sz="2133" b="1" dirty="0">
                <a:latin typeface="ＭＳ Ｐゴシック" panose="020B0600070205080204" pitchFamily="50" charset="-128"/>
                <a:ea typeface="Meiryo UI" pitchFamily="50" charset="-128"/>
              </a:rPr>
              <a:t>　</a:t>
            </a:r>
            <a:r>
              <a:rPr lang="ja-JP" altLang="en-US" sz="2130" b="1" dirty="0">
                <a:latin typeface="Meiryo UI" panose="020B0604030504040204" pitchFamily="50" charset="-128"/>
                <a:ea typeface="Meiryo UI" panose="020B0604030504040204" pitchFamily="50" charset="-128"/>
              </a:rPr>
              <a:t>〇　</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hlinkClick r:id="rId6"/>
              </a:rPr>
              <a:t>困難な問題を抱える女性支援推進等事業</a:t>
            </a:r>
            <a:endParaRPr kumimoji="1" lang="en-US" altLang="ja-JP"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785812" marR="0" lvl="0" indent="-342900"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tab pos="539750" algn="l"/>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困難な問題を抱える女性を対象とした自立までの伴走型支援体制を構築するため、女性相談支援員を配置</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442912" marR="0" lvl="0" indent="0" algn="l" defTabSz="914400" rtl="0" eaLnBrk="1" fontAlgn="auto" latinLnBrk="0" hangingPunct="1">
              <a:lnSpc>
                <a:spcPct val="100000"/>
              </a:lnSpc>
              <a:spcBef>
                <a:spcPts val="0"/>
              </a:spcBef>
              <a:spcAft>
                <a:spcPts val="400"/>
              </a:spcAft>
              <a:buClrTx/>
              <a:buSzTx/>
              <a:buFontTx/>
              <a:buNone/>
              <a:tabLst>
                <a:tab pos="539750" algn="l"/>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870" b="0"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相談支援、各種社会福祉サービスとの連携・調整、同行支援　など</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354013" indent="147638">
              <a:lnSpc>
                <a:spcPts val="2000"/>
              </a:lnSpc>
              <a:spcBef>
                <a:spcPts val="170"/>
              </a:spcBef>
              <a:spcAft>
                <a:spcPts val="170"/>
              </a:spcAft>
              <a:buFont typeface="Wingdings" panose="05000000000000000000" pitchFamily="2" charset="2"/>
              <a:buChar char="Ø"/>
              <a:defRPr/>
            </a:pPr>
            <a:endParaRPr lang="en-US" altLang="ja-JP" sz="1870" dirty="0">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0D078DC7-D70C-F46E-B5CB-D5118BD2FDDA}"/>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753337" y="1605109"/>
            <a:ext cx="1305313" cy="1544749"/>
          </a:xfrm>
          <a:prstGeom prst="rect">
            <a:avLst/>
          </a:prstGeom>
        </p:spPr>
      </p:pic>
    </p:spTree>
    <p:extLst>
      <p:ext uri="{BB962C8B-B14F-4D97-AF65-F5344CB8AC3E}">
        <p14:creationId xmlns:p14="http://schemas.microsoft.com/office/powerpoint/2010/main" val="258353319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31748" name="正方形/長方形 4"/>
          <p:cNvSpPr>
            <a:spLocks noChangeArrowheads="1"/>
          </p:cNvSpPr>
          <p:nvPr/>
        </p:nvSpPr>
        <p:spPr bwMode="auto">
          <a:xfrm>
            <a:off x="42334" y="903982"/>
            <a:ext cx="12096751" cy="189177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10"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21</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15" name="正方形/長方形 4">
            <a:extLst>
              <a:ext uri="{FF2B5EF4-FFF2-40B4-BE49-F238E27FC236}">
                <a16:creationId xmlns:a16="http://schemas.microsoft.com/office/drawing/2014/main" id="{B4E5F304-453F-6A4B-E536-4FC1F7F7CCF9}"/>
              </a:ext>
            </a:extLst>
          </p:cNvPr>
          <p:cNvSpPr>
            <a:spLocks noChangeArrowheads="1"/>
          </p:cNvSpPr>
          <p:nvPr/>
        </p:nvSpPr>
        <p:spPr bwMode="auto">
          <a:xfrm>
            <a:off x="42333" y="3105156"/>
            <a:ext cx="12096751" cy="3720618"/>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 name="Rectangle 28">
            <a:extLst>
              <a:ext uri="{FF2B5EF4-FFF2-40B4-BE49-F238E27FC236}">
                <a16:creationId xmlns:a16="http://schemas.microsoft.com/office/drawing/2014/main" id="{4C9134B4-D8BB-E26D-E11B-62AB5F8A9F68}"/>
              </a:ext>
            </a:extLst>
          </p:cNvPr>
          <p:cNvSpPr>
            <a:spLocks noChangeArrowheads="1"/>
          </p:cNvSpPr>
          <p:nvPr/>
        </p:nvSpPr>
        <p:spPr bwMode="auto">
          <a:xfrm>
            <a:off x="157582" y="2882598"/>
            <a:ext cx="2780592" cy="428567"/>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市民の健康づくりの推進</a:t>
            </a:r>
          </a:p>
        </p:txBody>
      </p:sp>
      <p:sp>
        <p:nvSpPr>
          <p:cNvPr id="17" name="正方形/長方形 16">
            <a:extLst>
              <a:ext uri="{FF2B5EF4-FFF2-40B4-BE49-F238E27FC236}">
                <a16:creationId xmlns:a16="http://schemas.microsoft.com/office/drawing/2014/main" id="{82E53C1A-EDBC-FC9A-C0A9-411713930080}"/>
              </a:ext>
            </a:extLst>
          </p:cNvPr>
          <p:cNvSpPr/>
          <p:nvPr/>
        </p:nvSpPr>
        <p:spPr>
          <a:xfrm>
            <a:off x="59569" y="4204318"/>
            <a:ext cx="11825338" cy="1025343"/>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ＭＳ Ｐゴシック" panose="020B0600070205080204" pitchFamily="50" charset="-128"/>
                <a:ea typeface="Meiryo UI" pitchFamily="50" charset="-128"/>
                <a:cs typeface="+mn-cs"/>
              </a:rPr>
              <a:t>　</a:t>
            </a:r>
            <a:r>
              <a:rPr kumimoji="1" lang="ja-JP" altLang="en-US" sz="213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がん患者支援事業</a:t>
            </a:r>
            <a:endParaRPr kumimoji="1" lang="en-US" altLang="ja-JP" sz="2133"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354013" marR="0" lvl="0" indent="147638"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2000" b="0" i="0" u="none" strike="noStrike" kern="1200" cap="none" spc="0" normalizeH="0" baseline="0" noProof="0" dirty="0">
                <a:ln>
                  <a:noFill/>
                </a:ln>
                <a:solidFill>
                  <a:srgbClr val="000000"/>
                </a:solidFill>
                <a:effectLst/>
                <a:uLnTx/>
                <a:uFillTx/>
                <a:latin typeface="ＭＳ Ｐゴシック" pitchFamily="50" charset="-128"/>
                <a:ea typeface="ＭＳ Ｐゴシック" charset="-128"/>
                <a:cs typeface="+mn-cs"/>
              </a:rPr>
              <a:t>　</a:t>
            </a: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3"/>
              </a:rPr>
              <a:t>がん患者のアピアランスケア支援</a:t>
            </a: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として、 ウイッグ・乳房補</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a:t>
            </a: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具等の購入経費を助成</a:t>
            </a: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354013" marR="0" lvl="0" indent="147638"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4"/>
              </a:rPr>
              <a:t>若年がん患者のターミナルケア支援</a:t>
            </a: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として、在宅介護サービス経費、福祉用具の貸与・購入経費を助成</a:t>
            </a: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a:extLst>
              <a:ext uri="{FF2B5EF4-FFF2-40B4-BE49-F238E27FC236}">
                <a16:creationId xmlns:a16="http://schemas.microsoft.com/office/drawing/2014/main" id="{36763E60-048E-AA4A-AABE-564B8CE5B85C}"/>
              </a:ext>
            </a:extLst>
          </p:cNvPr>
          <p:cNvSpPr/>
          <p:nvPr/>
        </p:nvSpPr>
        <p:spPr>
          <a:xfrm>
            <a:off x="59568" y="5174115"/>
            <a:ext cx="10760832" cy="990192"/>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ＭＳ Ｐゴシック" panose="020B0600070205080204" pitchFamily="50" charset="-128"/>
                <a:ea typeface="Meiryo UI" pitchFamily="50" charset="-128"/>
                <a:cs typeface="+mn-cs"/>
              </a:rPr>
              <a:t>　</a:t>
            </a:r>
            <a:r>
              <a:rPr kumimoji="1" lang="ja-JP" altLang="en-US" sz="213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kumimoji="1" lang="zh-TW" altLang="en-US" sz="213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5"/>
              </a:rPr>
              <a:t>依存症対策支援事業</a:t>
            </a:r>
            <a:endParaRPr kumimoji="1" lang="en-US" altLang="ja-JP" sz="2133"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696913" marR="0" lvl="0" indent="-342900"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依存症に悩む方への</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SNS</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相談、ギャンブル等依存症に関する啓発イベントや実態調査、 </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IR</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開業までの「</a:t>
            </a:r>
            <a:r>
              <a:rPr kumimoji="1" lang="en-US" altLang="ja-JP" sz="187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hlinkClick r:id="rId6"/>
              </a:rPr>
              <a:t>(</a:t>
            </a:r>
            <a:r>
              <a:rPr kumimoji="1" lang="ja-JP" altLang="en-US" sz="187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hlinkClick r:id="rId6"/>
              </a:rPr>
              <a:t>仮称</a:t>
            </a:r>
            <a:r>
              <a:rPr kumimoji="1" lang="en-US" altLang="ja-JP" sz="187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hlinkClick r:id="rId6"/>
              </a:rPr>
              <a:t>)</a:t>
            </a:r>
            <a:r>
              <a:rPr kumimoji="1" lang="ja-JP" altLang="en-US" sz="187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hlinkClick r:id="rId6"/>
              </a:rPr>
              <a:t>大阪依存症センター</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」設置に向けて、機能の具体化をはじめとした検討等を大阪府と共同で実施</a:t>
            </a:r>
          </a:p>
        </p:txBody>
      </p:sp>
      <p:sp>
        <p:nvSpPr>
          <p:cNvPr id="20" name="Rectangle 28"/>
          <p:cNvSpPr>
            <a:spLocks noChangeArrowheads="1"/>
          </p:cNvSpPr>
          <p:nvPr/>
        </p:nvSpPr>
        <p:spPr bwMode="auto">
          <a:xfrm>
            <a:off x="161685" y="691071"/>
            <a:ext cx="3043678"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地域福祉推進体制の充実</a:t>
            </a:r>
          </a:p>
        </p:txBody>
      </p:sp>
      <p:sp>
        <p:nvSpPr>
          <p:cNvPr id="21" name="Rectangle 5"/>
          <p:cNvSpPr>
            <a:spLocks noChangeArrowheads="1"/>
          </p:cNvSpPr>
          <p:nvPr/>
        </p:nvSpPr>
        <p:spPr bwMode="auto">
          <a:xfrm>
            <a:off x="209310" y="1084641"/>
            <a:ext cx="11491766" cy="1110476"/>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solidFill>
                  <a:srgbClr val="000000"/>
                </a:solidFill>
                <a:latin typeface="Meiryo UI" panose="020B0604030504040204" pitchFamily="50" charset="-128"/>
                <a:ea typeface="Meiryo UI" panose="020B0604030504040204" pitchFamily="50" charset="-128"/>
              </a:rPr>
              <a:t>〇　</a:t>
            </a:r>
            <a:r>
              <a:rPr lang="ja-JP" altLang="en-US" sz="2133" b="1" dirty="0">
                <a:solidFill>
                  <a:srgbClr val="000000"/>
                </a:solidFill>
                <a:latin typeface="Meiryo UI" panose="020B0604030504040204" pitchFamily="50" charset="-128"/>
                <a:ea typeface="Meiryo UI" panose="020B0604030504040204" pitchFamily="50" charset="-128"/>
                <a:hlinkClick r:id="rId7"/>
              </a:rPr>
              <a:t>総合的な相談支援体制の充実</a:t>
            </a:r>
            <a:endParaRPr lang="ja-JP" altLang="en-US" sz="2133"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592652" indent="-480472">
              <a:buFont typeface="Wingdings" pitchFamily="2" charset="2"/>
              <a:buChar char="Ø"/>
              <a:defRPr/>
            </a:pPr>
            <a:r>
              <a:rPr lang="ja-JP" altLang="en-US" sz="1867" dirty="0">
                <a:latin typeface="Meiryo UI" panose="020B0604030504040204" pitchFamily="50" charset="-128"/>
                <a:ea typeface="Meiryo UI" panose="020B0604030504040204" pitchFamily="50" charset="-128"/>
                <a:cs typeface="Meiryo UI" pitchFamily="50" charset="-128"/>
              </a:rPr>
              <a:t>複合的な課題等を抱えた世帯を支援するため、全区に「つながる体制推進員」を配置し、</a:t>
            </a:r>
            <a:endParaRPr lang="en-US" altLang="ja-JP" sz="1867" dirty="0">
              <a:latin typeface="Meiryo UI" panose="020B0604030504040204" pitchFamily="50" charset="-128"/>
              <a:ea typeface="Meiryo UI" panose="020B0604030504040204" pitchFamily="50" charset="-128"/>
              <a:cs typeface="Meiryo UI" pitchFamily="50" charset="-128"/>
            </a:endParaRPr>
          </a:p>
          <a:p>
            <a:pPr marL="112180">
              <a:defRPr/>
            </a:pPr>
            <a:r>
              <a:rPr lang="ja-JP" altLang="en-US" sz="1867" dirty="0">
                <a:latin typeface="Meiryo UI" panose="020B0604030504040204" pitchFamily="50" charset="-128"/>
                <a:ea typeface="Meiryo UI" panose="020B0604030504040204" pitchFamily="50" charset="-128"/>
                <a:cs typeface="Meiryo UI" pitchFamily="50" charset="-128"/>
              </a:rPr>
              <a:t>　　　「総合的な支援調整の場（つながる場）」を開催するなど、各区の実情に応じて</a:t>
            </a:r>
            <a:r>
              <a:rPr lang="ja-JP" altLang="en-US" sz="1870" dirty="0">
                <a:latin typeface="Meiryo UI" panose="020B0604030504040204" pitchFamily="50" charset="-128"/>
                <a:ea typeface="Meiryo UI" panose="020B0604030504040204" pitchFamily="50" charset="-128"/>
              </a:rPr>
              <a:t>相談支援体制を充実</a:t>
            </a:r>
            <a:r>
              <a:rPr lang="ja-JP" altLang="en-US" sz="1870" dirty="0">
                <a:solidFill>
                  <a:srgbClr val="FF0000"/>
                </a:solidFill>
                <a:latin typeface="Meiryo UI" panose="020B0604030504040204" pitchFamily="50" charset="-128"/>
                <a:ea typeface="Meiryo UI" panose="020B0604030504040204" pitchFamily="50" charset="-128"/>
                <a:cs typeface="Meiryo UI" pitchFamily="50" charset="-128"/>
              </a:rPr>
              <a:t>　　</a:t>
            </a:r>
            <a:r>
              <a:rPr lang="ja-JP" altLang="en-US" sz="1867" dirty="0">
                <a:solidFill>
                  <a:srgbClr val="FF0000"/>
                </a:solidFill>
                <a:latin typeface="Meiryo UI" panose="020B0604030504040204" pitchFamily="50" charset="-128"/>
                <a:ea typeface="Meiryo UI" panose="020B0604030504040204" pitchFamily="50" charset="-128"/>
                <a:cs typeface="Meiryo UI" pitchFamily="50" charset="-128"/>
              </a:rPr>
              <a:t>　　</a:t>
            </a:r>
            <a:endParaRPr kumimoji="0" lang="ja-JP" altLang="en-US" sz="1867" dirty="0">
              <a:solidFill>
                <a:srgbClr val="FF0000"/>
              </a:solidFill>
              <a:latin typeface="Meiryo UI" panose="020B0604030504040204" pitchFamily="50" charset="-128"/>
              <a:ea typeface="Meiryo UI" panose="020B0604030504040204" pitchFamily="50" charset="-128"/>
            </a:endParaRPr>
          </a:p>
        </p:txBody>
      </p:sp>
      <p:sp>
        <p:nvSpPr>
          <p:cNvPr id="22" name="Rectangle 5"/>
          <p:cNvSpPr>
            <a:spLocks noChangeArrowheads="1"/>
          </p:cNvSpPr>
          <p:nvPr/>
        </p:nvSpPr>
        <p:spPr bwMode="auto">
          <a:xfrm>
            <a:off x="209310" y="2034248"/>
            <a:ext cx="12280857" cy="756162"/>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solidFill>
                  <a:srgbClr val="000000"/>
                </a:solidFill>
                <a:latin typeface="Meiryo UI" panose="020B0604030504040204" pitchFamily="50" charset="-128"/>
                <a:ea typeface="Meiryo UI" panose="020B0604030504040204" pitchFamily="50" charset="-128"/>
              </a:rPr>
              <a:t>〇　</a:t>
            </a:r>
            <a:r>
              <a:rPr lang="ja-JP" altLang="en-US" sz="2133" b="1" dirty="0">
                <a:solidFill>
                  <a:srgbClr val="000000"/>
                </a:solidFill>
                <a:latin typeface="Meiryo UI" panose="020B0604030504040204" pitchFamily="50" charset="-128"/>
                <a:ea typeface="Meiryo UI" panose="020B0604030504040204" pitchFamily="50" charset="-128"/>
                <a:hlinkClick r:id="rId8"/>
              </a:rPr>
              <a:t>地域における要援護者の見守りネットワーク強化事業</a:t>
            </a:r>
            <a:endParaRPr lang="ja-JP" altLang="en-US" sz="2133"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lang="en-US" altLang="ja-JP"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見守り相談室</a:t>
            </a:r>
            <a:r>
              <a:rPr lang="en-US" altLang="ja-JP"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において、要援護者</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名簿を活用した地域の見守り活動を支援すると</a:t>
            </a: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ともに孤立世帯等を積極的に訪問</a:t>
            </a:r>
            <a:r>
              <a:rPr lang="ja-JP" altLang="en-US" sz="1867" dirty="0">
                <a:solidFill>
                  <a:srgbClr val="FF0000"/>
                </a:solidFill>
                <a:latin typeface="Meiryo UI" panose="020B0604030504040204" pitchFamily="50" charset="-128"/>
                <a:ea typeface="Meiryo UI" panose="020B0604030504040204" pitchFamily="50" charset="-128"/>
                <a:cs typeface="Meiryo UI" pitchFamily="50" charset="-128"/>
              </a:rPr>
              <a:t>　　　</a:t>
            </a:r>
            <a:endParaRPr kumimoji="0" lang="ja-JP" altLang="en-US" sz="1867" dirty="0">
              <a:solidFill>
                <a:srgbClr val="000000"/>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BC856EE4-5EC0-86BD-0A18-8C9B7F63640F}"/>
              </a:ext>
            </a:extLst>
          </p:cNvPr>
          <p:cNvSpPr/>
          <p:nvPr/>
        </p:nvSpPr>
        <p:spPr>
          <a:xfrm>
            <a:off x="59568" y="6084153"/>
            <a:ext cx="11825338" cy="990192"/>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FF0000"/>
                </a:solidFill>
                <a:effectLst/>
                <a:uLnTx/>
                <a:uFillTx/>
                <a:latin typeface="ＭＳ Ｐゴシック" panose="020B0600070205080204" pitchFamily="50" charset="-128"/>
                <a:ea typeface="Meiryo UI" pitchFamily="50" charset="-128"/>
                <a:cs typeface="+mn-cs"/>
              </a:rPr>
              <a:t>　</a:t>
            </a:r>
            <a:r>
              <a:rPr kumimoji="1" lang="ja-JP" altLang="en-US" sz="213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〇　</a:t>
            </a:r>
            <a:r>
              <a:rPr lang="ja-JP" altLang="en-US" sz="2130" b="1" dirty="0">
                <a:latin typeface="Meiryo UI" panose="020B0604030504040204" pitchFamily="50" charset="-128"/>
                <a:ea typeface="Meiryo UI" panose="020B0604030504040204" pitchFamily="50" charset="-128"/>
                <a:hlinkClick r:id="rId9"/>
              </a:rPr>
              <a:t>保健所庁舎整備事業</a:t>
            </a:r>
            <a:endParaRPr kumimoji="1" lang="en-US" altLang="ja-JP" sz="2133" b="1"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696913" marR="0" lvl="0" indent="-342900"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将来の大規模感染症発生時も想定し、一元的な対応を効果的かつ機動的に行うことができる保健所施設を整備</a:t>
            </a:r>
          </a:p>
        </p:txBody>
      </p:sp>
      <p:sp>
        <p:nvSpPr>
          <p:cNvPr id="4" name="正方形/長方形 3">
            <a:extLst>
              <a:ext uri="{FF2B5EF4-FFF2-40B4-BE49-F238E27FC236}">
                <a16:creationId xmlns:a16="http://schemas.microsoft.com/office/drawing/2014/main" id="{737BC315-F9CB-F3C6-2086-5F21A85CA15E}"/>
              </a:ext>
            </a:extLst>
          </p:cNvPr>
          <p:cNvSpPr/>
          <p:nvPr/>
        </p:nvSpPr>
        <p:spPr>
          <a:xfrm>
            <a:off x="59569" y="3288997"/>
            <a:ext cx="11351382" cy="1025343"/>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213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〇</a:t>
            </a:r>
            <a:r>
              <a:rPr kumimoji="1" lang="ja-JP" altLang="en-US" sz="213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213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hlinkClick r:id="rId10"/>
              </a:rPr>
              <a:t>介護予防の更なる推進　“すかい”プロジェクト  </a:t>
            </a:r>
            <a:r>
              <a:rPr kumimoji="1" lang="en-US" altLang="ja-JP" sz="213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hlinkClick r:id="rId10"/>
              </a:rPr>
              <a:t>~</a:t>
            </a:r>
            <a:r>
              <a:rPr kumimoji="1" lang="ja-JP" altLang="en-US" sz="213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hlinkClick r:id="rId10"/>
              </a:rPr>
              <a:t>  す こやかに　か いご予防で　い い人生 </a:t>
            </a:r>
            <a:r>
              <a:rPr kumimoji="1" lang="en-US" altLang="ja-JP" sz="213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hlinkClick r:id="rId10"/>
              </a:rPr>
              <a:t>~</a:t>
            </a:r>
            <a:endParaRPr kumimoji="1" lang="en-US" altLang="ja-JP"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696913" marR="0" lvl="0" indent="-342900"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介護予防活動への参加を促進するために、「これまで介護予防にあまり関心がなかった人」等に対して、　　　　　介護予防を「知る」「始めてみる」「楽しむ」「広げる」の４つの柱を基に更なる取組を推進</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A0BC35CF-B354-DB50-993B-026C46D5172D}"/>
              </a:ext>
            </a:extLst>
          </p:cNvPr>
          <p:cNvGrpSpPr/>
          <p:nvPr/>
        </p:nvGrpSpPr>
        <p:grpSpPr>
          <a:xfrm>
            <a:off x="10538969" y="3731328"/>
            <a:ext cx="1535016" cy="1527605"/>
            <a:chOff x="9497567" y="629288"/>
            <a:chExt cx="1326015" cy="1445463"/>
          </a:xfrm>
        </p:grpSpPr>
        <p:pic>
          <p:nvPicPr>
            <p:cNvPr id="6" name="図 5">
              <a:extLst>
                <a:ext uri="{FF2B5EF4-FFF2-40B4-BE49-F238E27FC236}">
                  <a16:creationId xmlns:a16="http://schemas.microsoft.com/office/drawing/2014/main" id="{146E0E3F-C57F-5D25-232D-E364C9537EBA}"/>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9497567" y="629288"/>
              <a:ext cx="866519" cy="1207692"/>
            </a:xfrm>
            <a:prstGeom prst="rect">
              <a:avLst/>
            </a:prstGeom>
          </p:spPr>
        </p:pic>
        <p:pic>
          <p:nvPicPr>
            <p:cNvPr id="7" name="図 6">
              <a:extLst>
                <a:ext uri="{FF2B5EF4-FFF2-40B4-BE49-F238E27FC236}">
                  <a16:creationId xmlns:a16="http://schemas.microsoft.com/office/drawing/2014/main" id="{4E7CA405-4AE2-DE67-421D-B0E8A91776A8}"/>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9901616" y="740985"/>
              <a:ext cx="921966" cy="1333766"/>
            </a:xfrm>
            <a:prstGeom prst="rect">
              <a:avLst/>
            </a:prstGeom>
          </p:spPr>
        </p:pic>
      </p:grpSp>
      <p:sp>
        <p:nvSpPr>
          <p:cNvPr id="8" name="楕円 7">
            <a:extLst>
              <a:ext uri="{FF2B5EF4-FFF2-40B4-BE49-F238E27FC236}">
                <a16:creationId xmlns:a16="http://schemas.microsoft.com/office/drawing/2014/main" id="{03D5F1E1-E3A0-D3B1-A34F-6B5DB4B5A47E}"/>
              </a:ext>
            </a:extLst>
          </p:cNvPr>
          <p:cNvSpPr/>
          <p:nvPr/>
        </p:nvSpPr>
        <p:spPr>
          <a:xfrm>
            <a:off x="6351640" y="3291739"/>
            <a:ext cx="390906" cy="383458"/>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F23B3DA5-DE2F-FF62-FCD5-E019B5A47066}"/>
              </a:ext>
            </a:extLst>
          </p:cNvPr>
          <p:cNvSpPr/>
          <p:nvPr/>
        </p:nvSpPr>
        <p:spPr>
          <a:xfrm>
            <a:off x="9493053" y="3306488"/>
            <a:ext cx="390906" cy="383458"/>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DB0D33B8-739E-2539-C9BD-D74B50A92D91}"/>
              </a:ext>
            </a:extLst>
          </p:cNvPr>
          <p:cNvSpPr/>
          <p:nvPr/>
        </p:nvSpPr>
        <p:spPr>
          <a:xfrm>
            <a:off x="7718326" y="3301573"/>
            <a:ext cx="390906" cy="383458"/>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451772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4">
            <a:extLst>
              <a:ext uri="{FF2B5EF4-FFF2-40B4-BE49-F238E27FC236}">
                <a16:creationId xmlns:a16="http://schemas.microsoft.com/office/drawing/2014/main" id="{3F69684C-3964-FE6B-676F-6C6773FC65DA}"/>
              </a:ext>
            </a:extLst>
          </p:cNvPr>
          <p:cNvSpPr>
            <a:spLocks noChangeArrowheads="1"/>
          </p:cNvSpPr>
          <p:nvPr/>
        </p:nvSpPr>
        <p:spPr bwMode="auto">
          <a:xfrm>
            <a:off x="61862" y="882227"/>
            <a:ext cx="12096751" cy="1591951"/>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33"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9"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22</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3" name="正方形/長方形 4">
            <a:extLst>
              <a:ext uri="{FF2B5EF4-FFF2-40B4-BE49-F238E27FC236}">
                <a16:creationId xmlns:a16="http://schemas.microsoft.com/office/drawing/2014/main" id="{1673087C-46BE-8C69-9F5D-B7144965555E}"/>
              </a:ext>
            </a:extLst>
          </p:cNvPr>
          <p:cNvSpPr>
            <a:spLocks noChangeArrowheads="1"/>
          </p:cNvSpPr>
          <p:nvPr/>
        </p:nvSpPr>
        <p:spPr bwMode="auto">
          <a:xfrm>
            <a:off x="61862" y="2638540"/>
            <a:ext cx="12096751" cy="2594934"/>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2" name="Rectangle 28">
            <a:extLst>
              <a:ext uri="{FF2B5EF4-FFF2-40B4-BE49-F238E27FC236}">
                <a16:creationId xmlns:a16="http://schemas.microsoft.com/office/drawing/2014/main" id="{66563375-4A2B-A669-D0D8-3E4F3C0A5800}"/>
              </a:ext>
            </a:extLst>
          </p:cNvPr>
          <p:cNvSpPr>
            <a:spLocks noChangeArrowheads="1"/>
          </p:cNvSpPr>
          <p:nvPr/>
        </p:nvSpPr>
        <p:spPr bwMode="auto">
          <a:xfrm>
            <a:off x="197539" y="2575383"/>
            <a:ext cx="3793485"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若者・女性の活躍推進施策の取組</a:t>
            </a:r>
          </a:p>
        </p:txBody>
      </p:sp>
      <p:sp>
        <p:nvSpPr>
          <p:cNvPr id="7" name="正方形/長方形 4">
            <a:extLst>
              <a:ext uri="{FF2B5EF4-FFF2-40B4-BE49-F238E27FC236}">
                <a16:creationId xmlns:a16="http://schemas.microsoft.com/office/drawing/2014/main" id="{5A208B7D-D76B-00F3-D667-8078E5F820BC}"/>
              </a:ext>
            </a:extLst>
          </p:cNvPr>
          <p:cNvSpPr>
            <a:spLocks noChangeArrowheads="1"/>
          </p:cNvSpPr>
          <p:nvPr/>
        </p:nvSpPr>
        <p:spPr bwMode="auto">
          <a:xfrm>
            <a:off x="197539" y="4462484"/>
            <a:ext cx="11825395" cy="720000"/>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8" name="Rectangle 28">
            <a:extLst>
              <a:ext uri="{FF2B5EF4-FFF2-40B4-BE49-F238E27FC236}">
                <a16:creationId xmlns:a16="http://schemas.microsoft.com/office/drawing/2014/main" id="{045A9163-D805-EA94-4C15-5AD7A7F1A503}"/>
              </a:ext>
            </a:extLst>
          </p:cNvPr>
          <p:cNvSpPr>
            <a:spLocks noChangeArrowheads="1"/>
          </p:cNvSpPr>
          <p:nvPr/>
        </p:nvSpPr>
        <p:spPr bwMode="auto">
          <a:xfrm>
            <a:off x="187849" y="723909"/>
            <a:ext cx="2659130" cy="428567"/>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ひきこもり支援策の充実</a:t>
            </a:r>
          </a:p>
        </p:txBody>
      </p:sp>
      <p:sp>
        <p:nvSpPr>
          <p:cNvPr id="10" name="正方形/長方形 9">
            <a:extLst>
              <a:ext uri="{FF2B5EF4-FFF2-40B4-BE49-F238E27FC236}">
                <a16:creationId xmlns:a16="http://schemas.microsoft.com/office/drawing/2014/main" id="{50D5B655-ED53-481D-5B52-5AAD93D174CD}"/>
              </a:ext>
            </a:extLst>
          </p:cNvPr>
          <p:cNvSpPr/>
          <p:nvPr/>
        </p:nvSpPr>
        <p:spPr>
          <a:xfrm>
            <a:off x="61862" y="1135189"/>
            <a:ext cx="9760564" cy="1321861"/>
          </a:xfrm>
          <a:prstGeom prst="rect">
            <a:avLst/>
          </a:prstGeom>
          <a:ln w="25400">
            <a:noFill/>
          </a:ln>
        </p:spPr>
        <p:txBody>
          <a:bodyPr/>
          <a:lstStyle/>
          <a:p>
            <a:pPr>
              <a:spcAft>
                <a:spcPts val="400"/>
              </a:spcAft>
              <a:defRPr/>
            </a:pPr>
            <a:r>
              <a:rPr lang="ja-JP" altLang="en-US" sz="2133" b="1" dirty="0">
                <a:latin typeface="ＭＳ Ｐゴシック" panose="020B0600070205080204" pitchFamily="50" charset="-128"/>
                <a:ea typeface="Meiryo UI" pitchFamily="50" charset="-128"/>
              </a:rPr>
              <a:t>　</a:t>
            </a:r>
            <a:r>
              <a:rPr lang="ja-JP" altLang="en-US" sz="2130" b="1" dirty="0">
                <a:latin typeface="Meiryo UI" panose="020B0604030504040204" pitchFamily="50" charset="-128"/>
                <a:ea typeface="Meiryo UI" panose="020B0604030504040204" pitchFamily="50" charset="-128"/>
              </a:rPr>
              <a:t>〇　</a:t>
            </a:r>
            <a:r>
              <a:rPr lang="ja-JP" altLang="en-US" sz="2130" b="1" dirty="0">
                <a:latin typeface="Meiryo UI" panose="020B0604030504040204" pitchFamily="50" charset="-128"/>
                <a:ea typeface="Meiryo UI" panose="020B0604030504040204" pitchFamily="50" charset="-128"/>
                <a:hlinkClick r:id="rId3"/>
              </a:rPr>
              <a:t>ひきこもり相談支援事業</a:t>
            </a:r>
            <a:r>
              <a:rPr lang="ja-JP" altLang="en-US" sz="2133" b="1" dirty="0">
                <a:latin typeface="ＭＳ Ｐゴシック" pitchFamily="50" charset="-128"/>
              </a:rPr>
              <a:t>　</a:t>
            </a:r>
            <a:r>
              <a:rPr lang="en-US" altLang="ja-JP" sz="1870" b="1" dirty="0">
                <a:latin typeface="Meiryo UI" panose="020B0604030504040204" pitchFamily="50" charset="-128"/>
                <a:ea typeface="Meiryo UI" panose="020B0604030504040204" pitchFamily="50" charset="-128"/>
              </a:rPr>
              <a:t> </a:t>
            </a:r>
            <a:endParaRPr lang="en-US" altLang="ja-JP" sz="1870" b="1" dirty="0">
              <a:latin typeface="Meiryo UI" pitchFamily="50" charset="-128"/>
              <a:ea typeface="Meiryo UI" pitchFamily="50" charset="-128"/>
              <a:cs typeface="Meiryo UI" pitchFamily="50" charset="-128"/>
            </a:endParaRPr>
          </a:p>
          <a:p>
            <a:pPr marL="354013" indent="147638">
              <a:lnSpc>
                <a:spcPts val="2000"/>
              </a:lnSpc>
              <a:spcBef>
                <a:spcPts val="170"/>
              </a:spcBef>
              <a:spcAft>
                <a:spcPts val="17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　ひきこもり状態にある方・家族等へ専用電話や医師による相談支援等を実施</a:t>
            </a:r>
            <a:endParaRPr lang="en-US" altLang="ja-JP" sz="1870" dirty="0">
              <a:latin typeface="Meiryo UI" panose="020B0604030504040204" pitchFamily="50" charset="-128"/>
              <a:ea typeface="Meiryo UI" panose="020B0604030504040204" pitchFamily="50" charset="-128"/>
            </a:endParaRPr>
          </a:p>
          <a:p>
            <a:pPr marL="354013" indent="147638">
              <a:lnSpc>
                <a:spcPts val="2000"/>
              </a:lnSpc>
              <a:spcBef>
                <a:spcPts val="170"/>
              </a:spcBef>
              <a:spcAft>
                <a:spcPts val="17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　対面等での相談支援に加え、使いやすい手段である</a:t>
            </a:r>
            <a:r>
              <a:rPr lang="en-US" altLang="ja-JP" sz="1870" dirty="0">
                <a:latin typeface="Meiryo UI" panose="020B0604030504040204" pitchFamily="50" charset="-128"/>
                <a:ea typeface="Meiryo UI" panose="020B0604030504040204" pitchFamily="50" charset="-128"/>
              </a:rPr>
              <a:t>LINE</a:t>
            </a:r>
            <a:r>
              <a:rPr lang="ja-JP" altLang="en-US" sz="1870" dirty="0">
                <a:latin typeface="Meiryo UI" panose="020B0604030504040204" pitchFamily="50" charset="-128"/>
                <a:ea typeface="Meiryo UI" panose="020B0604030504040204" pitchFamily="50" charset="-128"/>
              </a:rPr>
              <a:t>を活用した相談事業を実施</a:t>
            </a:r>
            <a:endParaRPr lang="en-US" altLang="ja-JP" sz="1870" dirty="0">
              <a:latin typeface="Meiryo UI" panose="020B0604030504040204" pitchFamily="50" charset="-128"/>
              <a:ea typeface="Meiryo UI" panose="020B0604030504040204" pitchFamily="50" charset="-128"/>
            </a:endParaRPr>
          </a:p>
          <a:p>
            <a:pPr marL="354013">
              <a:lnSpc>
                <a:spcPts val="2000"/>
              </a:lnSpc>
              <a:spcBef>
                <a:spcPts val="170"/>
              </a:spcBef>
              <a:spcAft>
                <a:spcPts val="170"/>
              </a:spcAft>
              <a:defRPr/>
            </a:pPr>
            <a:r>
              <a:rPr lang="ja-JP" altLang="en-US" sz="1870" dirty="0">
                <a:latin typeface="Meiryo UI" panose="020B0604030504040204" pitchFamily="50" charset="-128"/>
                <a:ea typeface="Meiryo UI" panose="020B0604030504040204" pitchFamily="50" charset="-128"/>
              </a:rPr>
              <a:t>　　（水曜日　</a:t>
            </a:r>
            <a:r>
              <a:rPr lang="en-US" altLang="ja-JP" sz="1870" dirty="0">
                <a:latin typeface="Meiryo UI" panose="020B0604030504040204" pitchFamily="50" charset="-128"/>
                <a:ea typeface="Meiryo UI" panose="020B0604030504040204" pitchFamily="50" charset="-128"/>
              </a:rPr>
              <a:t>18</a:t>
            </a:r>
            <a:r>
              <a:rPr lang="ja-JP" altLang="en-US" sz="1870" dirty="0">
                <a:latin typeface="Meiryo UI" panose="020B0604030504040204" pitchFamily="50" charset="-128"/>
                <a:ea typeface="Meiryo UI" panose="020B0604030504040204" pitchFamily="50" charset="-128"/>
              </a:rPr>
              <a:t>時から</a:t>
            </a:r>
            <a:r>
              <a:rPr lang="en-US" altLang="ja-JP" sz="1870" dirty="0">
                <a:latin typeface="Meiryo UI" panose="020B0604030504040204" pitchFamily="50" charset="-128"/>
                <a:ea typeface="Meiryo UI" panose="020B0604030504040204" pitchFamily="50" charset="-128"/>
              </a:rPr>
              <a:t>22</a:t>
            </a:r>
            <a:r>
              <a:rPr lang="ja-JP" altLang="en-US" sz="1870" dirty="0">
                <a:latin typeface="Meiryo UI" panose="020B0604030504040204" pitchFamily="50" charset="-128"/>
                <a:ea typeface="Meiryo UI" panose="020B0604030504040204" pitchFamily="50" charset="-128"/>
              </a:rPr>
              <a:t>時、土曜日　</a:t>
            </a:r>
            <a:r>
              <a:rPr lang="en-US" altLang="ja-JP" sz="1870" dirty="0">
                <a:latin typeface="Meiryo UI" panose="020B0604030504040204" pitchFamily="50" charset="-128"/>
                <a:ea typeface="Meiryo UI" panose="020B0604030504040204" pitchFamily="50" charset="-128"/>
              </a:rPr>
              <a:t>12</a:t>
            </a:r>
            <a:r>
              <a:rPr lang="ja-JP" altLang="en-US" sz="1870" dirty="0">
                <a:latin typeface="Meiryo UI" panose="020B0604030504040204" pitchFamily="50" charset="-128"/>
                <a:ea typeface="Meiryo UI" panose="020B0604030504040204" pitchFamily="50" charset="-128"/>
              </a:rPr>
              <a:t>時から</a:t>
            </a:r>
            <a:r>
              <a:rPr lang="en-US" altLang="ja-JP" sz="1870" dirty="0">
                <a:latin typeface="Meiryo UI" panose="020B0604030504040204" pitchFamily="50" charset="-128"/>
                <a:ea typeface="Meiryo UI" panose="020B0604030504040204" pitchFamily="50" charset="-128"/>
              </a:rPr>
              <a:t>16</a:t>
            </a:r>
            <a:r>
              <a:rPr lang="ja-JP" altLang="en-US" sz="1870" dirty="0">
                <a:latin typeface="Meiryo UI" panose="020B0604030504040204" pitchFamily="50" charset="-128"/>
                <a:ea typeface="Meiryo UI" panose="020B0604030504040204" pitchFamily="50" charset="-128"/>
              </a:rPr>
              <a:t>時）</a:t>
            </a:r>
            <a:endParaRPr lang="en-US" altLang="ja-JP" sz="1870" dirty="0">
              <a:latin typeface="Meiryo UI" panose="020B0604030504040204" pitchFamily="50" charset="-128"/>
              <a:ea typeface="Meiryo UI" panose="020B0604030504040204" pitchFamily="50" charset="-128"/>
            </a:endParaRPr>
          </a:p>
        </p:txBody>
      </p:sp>
      <p:pic>
        <p:nvPicPr>
          <p:cNvPr id="11" name="図 10">
            <a:extLst>
              <a:ext uri="{FF2B5EF4-FFF2-40B4-BE49-F238E27FC236}">
                <a16:creationId xmlns:a16="http://schemas.microsoft.com/office/drawing/2014/main" id="{A3E9B9D8-8252-BE5C-59CD-AEDB587D61B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81072" y="1132724"/>
            <a:ext cx="975101" cy="1278821"/>
          </a:xfrm>
          <a:prstGeom prst="rect">
            <a:avLst/>
          </a:prstGeom>
        </p:spPr>
      </p:pic>
      <p:sp>
        <p:nvSpPr>
          <p:cNvPr id="4" name="Rectangle 5">
            <a:extLst>
              <a:ext uri="{FF2B5EF4-FFF2-40B4-BE49-F238E27FC236}">
                <a16:creationId xmlns:a16="http://schemas.microsoft.com/office/drawing/2014/main" id="{2C79149A-0D64-2EC4-E522-CC69F722A40B}"/>
              </a:ext>
            </a:extLst>
          </p:cNvPr>
          <p:cNvSpPr>
            <a:spLocks noChangeArrowheads="1"/>
          </p:cNvSpPr>
          <p:nvPr/>
        </p:nvSpPr>
        <p:spPr bwMode="auto">
          <a:xfrm>
            <a:off x="61862" y="2981898"/>
            <a:ext cx="12096752" cy="844797"/>
          </a:xfrm>
          <a:prstGeom prst="rect">
            <a:avLst/>
          </a:prstGeom>
          <a:noFill/>
          <a:ln w="9525">
            <a:noFill/>
            <a:miter lim="800000"/>
            <a:headEnd/>
            <a:tailEnd/>
          </a:ln>
        </p:spPr>
        <p:txBody>
          <a:bodyPr lIns="103885" tIns="51944" rIns="103885" bIns="51944"/>
          <a:lstStyle/>
          <a:p>
            <a:pPr defTabSz="898525">
              <a:spcAft>
                <a:spcPts val="400"/>
              </a:spcAft>
              <a:tabLst>
                <a:tab pos="441325" algn="l"/>
                <a:tab pos="725488" algn="l"/>
                <a:tab pos="993775" algn="l"/>
              </a:tabLst>
              <a:defRPr/>
            </a:pPr>
            <a:r>
              <a:rPr lang="ja-JP" altLang="en-US" sz="2133" b="1" dirty="0">
                <a:latin typeface="Meiryo UI" panose="020B0604030504040204" pitchFamily="50" charset="-128"/>
                <a:ea typeface="Meiryo UI" panose="020B0604030504040204" pitchFamily="50" charset="-128"/>
              </a:rPr>
              <a:t>　〇　</a:t>
            </a:r>
            <a:r>
              <a:rPr lang="ja-JP" altLang="en-US" sz="2133" b="1" dirty="0">
                <a:solidFill>
                  <a:srgbClr val="FF0000"/>
                </a:solidFill>
                <a:latin typeface="Meiryo UI" panose="020B0604030504040204" pitchFamily="50" charset="-128"/>
                <a:ea typeface="Meiryo UI" panose="020B0604030504040204" pitchFamily="50" charset="-128"/>
                <a:hlinkClick r:id="rId5"/>
              </a:rPr>
              <a:t>女性の活躍推進事業</a:t>
            </a:r>
            <a:r>
              <a:rPr lang="ja-JP" altLang="en-US" sz="2133" b="1" dirty="0">
                <a:solidFill>
                  <a:srgbClr val="FF0000"/>
                </a:solidFill>
                <a:latin typeface="Meiryo UI" panose="020B0604030504040204" pitchFamily="50" charset="-128"/>
                <a:ea typeface="Meiryo UI" panose="020B0604030504040204" pitchFamily="50" charset="-128"/>
              </a:rPr>
              <a:t>　</a:t>
            </a:r>
            <a:endParaRPr lang="en-US" altLang="ja-JP" sz="1870" dirty="0">
              <a:solidFill>
                <a:srgbClr val="FF0000"/>
              </a:solidFill>
              <a:latin typeface="Meiryo UI" panose="020B0604030504040204" pitchFamily="50" charset="-128"/>
              <a:ea typeface="Meiryo UI" panose="020B0604030504040204" pitchFamily="50" charset="-128"/>
            </a:endParaRPr>
          </a:p>
          <a:p>
            <a:pPr marL="354013" indent="382588">
              <a:spcAft>
                <a:spcPts val="400"/>
              </a:spcAft>
              <a:buFont typeface="Wingdings" panose="05000000000000000000" pitchFamily="2" charset="2"/>
              <a:buChar char="Ø"/>
              <a:tabLst>
                <a:tab pos="354013" algn="l"/>
              </a:tabLst>
              <a:defRPr/>
            </a:pPr>
            <a:r>
              <a:rPr lang="ja-JP" altLang="en-US" sz="1870" dirty="0">
                <a:latin typeface="Meiryo UI" panose="020B0604030504040204" pitchFamily="50" charset="-128"/>
                <a:ea typeface="Meiryo UI" panose="020B0604030504040204" pitchFamily="50" charset="-128"/>
                <a:cs typeface="Meiryo UI" panose="020B0604030504040204" pitchFamily="50" charset="-128"/>
                <a:hlinkClick r:id="rId6"/>
              </a:rPr>
              <a:t>「女性活躍リーディングカンパニー」認証事業</a:t>
            </a:r>
            <a:r>
              <a:rPr lang="ja-JP" altLang="en-US" sz="187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870" dirty="0">
                <a:latin typeface="Meiryo UI" panose="020B0604030504040204" pitchFamily="50" charset="-128"/>
                <a:ea typeface="Meiryo UI" panose="020B0604030504040204" pitchFamily="50" charset="-128"/>
                <a:hlinkClick r:id="rId7"/>
              </a:rPr>
              <a:t>女性チャレンジ応援拠点</a:t>
            </a:r>
            <a:r>
              <a:rPr lang="ja-JP" altLang="en-US" sz="1870" dirty="0">
                <a:latin typeface="Meiryo UI" panose="020B0604030504040204" pitchFamily="50" charset="-128"/>
                <a:ea typeface="Meiryo UI" panose="020B0604030504040204" pitchFamily="50" charset="-128"/>
              </a:rPr>
              <a:t>で女性の活躍をサポート</a:t>
            </a:r>
            <a:endParaRPr lang="en-US" altLang="ja-JP" sz="1870" dirty="0">
              <a:latin typeface="Meiryo UI" panose="020B0604030504040204" pitchFamily="50" charset="-128"/>
              <a:ea typeface="Meiryo UI" panose="020B0604030504040204" pitchFamily="50" charset="-128"/>
            </a:endParaRPr>
          </a:p>
          <a:p>
            <a:pPr marL="539750">
              <a:spcAft>
                <a:spcPts val="400"/>
              </a:spcAft>
              <a:tabLst>
                <a:tab pos="539750" algn="l"/>
              </a:tabLst>
              <a:defRPr/>
            </a:pPr>
            <a:r>
              <a:rPr lang="ja-JP" altLang="en-US" sz="1870" dirty="0">
                <a:latin typeface="Meiryo UI" panose="020B0604030504040204" pitchFamily="50" charset="-128"/>
                <a:ea typeface="Meiryo UI" panose="020B0604030504040204" pitchFamily="50" charset="-128"/>
              </a:rPr>
              <a:t>　　</a:t>
            </a:r>
            <a:endParaRPr lang="en-US" altLang="ja-JP" sz="1870" dirty="0">
              <a:latin typeface="Meiryo UI" panose="020B0604030504040204" pitchFamily="50" charset="-128"/>
              <a:ea typeface="Meiryo UI" panose="020B0604030504040204" pitchFamily="50" charset="-128"/>
            </a:endParaRPr>
          </a:p>
          <a:p>
            <a:pPr marL="539750">
              <a:spcAft>
                <a:spcPts val="400"/>
              </a:spcAft>
              <a:tabLst>
                <a:tab pos="539750" algn="l"/>
              </a:tabLst>
              <a:defRPr/>
            </a:pPr>
            <a:r>
              <a:rPr lang="ja-JP" altLang="en-US" sz="1870" dirty="0">
                <a:latin typeface="Meiryo UI" panose="020B0604030504040204" pitchFamily="50" charset="-128"/>
                <a:ea typeface="Meiryo UI" panose="020B0604030504040204" pitchFamily="50" charset="-128"/>
              </a:rPr>
              <a:t>　</a:t>
            </a:r>
            <a:endParaRPr lang="en-US" altLang="ja-JP" sz="1867" dirty="0">
              <a:latin typeface="Meiryo UI" panose="020B0604030504040204" pitchFamily="50" charset="-128"/>
              <a:ea typeface="Meiryo UI" panose="020B0604030504040204" pitchFamily="50" charset="-128"/>
            </a:endParaRPr>
          </a:p>
          <a:p>
            <a:pPr marL="112180" lvl="1">
              <a:spcAft>
                <a:spcPts val="400"/>
              </a:spcAft>
              <a:defRPr/>
            </a:pPr>
            <a:endParaRPr lang="en-US" altLang="ja-JP" sz="1867" dirty="0">
              <a:latin typeface="Meiryo UI" panose="020B0604030504040204" pitchFamily="50" charset="-128"/>
              <a:ea typeface="Meiryo UI" panose="020B0604030504040204" pitchFamily="50" charset="-128"/>
            </a:endParaRPr>
          </a:p>
        </p:txBody>
      </p:sp>
      <p:sp>
        <p:nvSpPr>
          <p:cNvPr id="5" name="Rectangle 5">
            <a:extLst>
              <a:ext uri="{FF2B5EF4-FFF2-40B4-BE49-F238E27FC236}">
                <a16:creationId xmlns:a16="http://schemas.microsoft.com/office/drawing/2014/main" id="{31E056CF-778F-C648-C704-6F5242ED50B1}"/>
              </a:ext>
            </a:extLst>
          </p:cNvPr>
          <p:cNvSpPr>
            <a:spLocks noChangeArrowheads="1"/>
          </p:cNvSpPr>
          <p:nvPr/>
        </p:nvSpPr>
        <p:spPr bwMode="auto">
          <a:xfrm>
            <a:off x="67771" y="3708648"/>
            <a:ext cx="12096750" cy="825522"/>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　〇　</a:t>
            </a:r>
            <a:r>
              <a:rPr lang="ja-JP" altLang="en-US" sz="2133" b="1" dirty="0">
                <a:solidFill>
                  <a:srgbClr val="000000"/>
                </a:solidFill>
                <a:latin typeface="Meiryo UI" panose="020B0604030504040204" pitchFamily="50" charset="-128"/>
                <a:ea typeface="Meiryo UI" panose="020B0604030504040204" pitchFamily="50" charset="-128"/>
              </a:rPr>
              <a:t>しごと情報ひろば総合就労サポート事業</a:t>
            </a:r>
            <a:endParaRPr lang="en-US" altLang="ja-JP" sz="2133" b="1" dirty="0">
              <a:latin typeface="Meiryo UI" panose="020B0604030504040204" pitchFamily="50" charset="-128"/>
              <a:ea typeface="Meiryo UI" panose="020B0604030504040204" pitchFamily="50" charset="-128"/>
            </a:endParaRPr>
          </a:p>
          <a:p>
            <a:pPr marL="785812" indent="-342900">
              <a:spcAft>
                <a:spcPts val="400"/>
              </a:spcAft>
              <a:buFont typeface="Wingdings" panose="05000000000000000000" pitchFamily="2" charset="2"/>
              <a:buChar char="Ø"/>
              <a:tabLst>
                <a:tab pos="539750" algn="l"/>
              </a:tabLst>
              <a:defRPr/>
            </a:pPr>
            <a:r>
              <a:rPr lang="ja-JP" altLang="en-US" sz="1870" dirty="0">
                <a:latin typeface="Meiryo UI" panose="020B0604030504040204" pitchFamily="50" charset="-128"/>
                <a:ea typeface="Meiryo UI" panose="020B0604030504040204" pitchFamily="50" charset="-128"/>
                <a:hlinkClick r:id="rId8"/>
              </a:rPr>
              <a:t>「しごと情報ひろば」等相談窓口</a:t>
            </a:r>
            <a:r>
              <a:rPr lang="ja-JP" altLang="en-US" sz="1870" dirty="0">
                <a:latin typeface="Meiryo UI" panose="020B0604030504040204" pitchFamily="50" charset="-128"/>
                <a:ea typeface="Meiryo UI" panose="020B0604030504040204" pitchFamily="50" charset="-128"/>
              </a:rPr>
              <a:t>の運営や若者・女性を応援する企業とのマッチングの実施</a:t>
            </a:r>
            <a:endParaRPr lang="en-US" altLang="ja-JP" sz="1867" dirty="0">
              <a:solidFill>
                <a:srgbClr val="FF0000"/>
              </a:solidFill>
              <a:latin typeface="Meiryo UI" panose="020B0604030504040204" pitchFamily="50" charset="-128"/>
              <a:ea typeface="Meiryo UI" panose="020B0604030504040204" pitchFamily="50" charset="-128"/>
            </a:endParaRPr>
          </a:p>
          <a:p>
            <a:pPr marL="112180" lvl="1">
              <a:spcAft>
                <a:spcPts val="400"/>
              </a:spcAft>
              <a:defRPr/>
            </a:pPr>
            <a:endParaRPr lang="en-US" altLang="ja-JP" sz="1867"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933EFAC1-CDF8-E601-6273-C0DA11879410}"/>
              </a:ext>
            </a:extLst>
          </p:cNvPr>
          <p:cNvSpPr/>
          <p:nvPr/>
        </p:nvSpPr>
        <p:spPr>
          <a:xfrm>
            <a:off x="46226" y="4466464"/>
            <a:ext cx="9848513" cy="697627"/>
          </a:xfrm>
          <a:prstGeom prst="rect">
            <a:avLst/>
          </a:prstGeom>
        </p:spPr>
        <p:txBody>
          <a:bodyPr wrap="square">
            <a:spAutoFit/>
          </a:bodyPr>
          <a:lstStyle/>
          <a:p>
            <a:pPr marL="354012">
              <a:spcAft>
                <a:spcPts val="400"/>
              </a:spcAft>
              <a:defRPr/>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関連項目</a:t>
            </a:r>
            <a:endParaRPr lang="en-US" altLang="ja-JP" dirty="0">
              <a:latin typeface="Meiryo UI" panose="020B0604030504040204" pitchFamily="50" charset="-128"/>
              <a:ea typeface="Meiryo UI" panose="020B0604030504040204" pitchFamily="50" charset="-128"/>
            </a:endParaRPr>
          </a:p>
          <a:p>
            <a:pPr marL="354012">
              <a:spcAft>
                <a:spcPts val="400"/>
              </a:spcAft>
              <a:defRPr/>
            </a:pPr>
            <a:r>
              <a:rPr lang="ja-JP"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hlinkClick r:id="rId9"/>
              </a:rPr>
              <a:t>大阪市男女共同参画基本計画</a:t>
            </a:r>
            <a:r>
              <a:rPr lang="ja-JP" altLang="en-US" sz="1800" dirty="0">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hlinkClick r:id="rId10"/>
              </a:rPr>
              <a:t>女性活躍施策検討</a:t>
            </a:r>
            <a:r>
              <a:rPr lang="en-US" altLang="ja-JP" sz="1800" dirty="0">
                <a:latin typeface="Meiryo UI" panose="020B0604030504040204" pitchFamily="50" charset="-128"/>
                <a:ea typeface="Meiryo UI" panose="020B0604030504040204" pitchFamily="50" charset="-128"/>
                <a:hlinkClick r:id="rId10"/>
              </a:rPr>
              <a:t>PT</a:t>
            </a:r>
            <a:r>
              <a:rPr lang="ja-JP" altLang="en-US" sz="1800" dirty="0">
                <a:latin typeface="Meiryo UI" panose="020B0604030504040204" pitchFamily="50" charset="-128"/>
                <a:ea typeface="Meiryo UI" panose="020B0604030504040204" pitchFamily="50" charset="-128"/>
                <a:hlinkClick r:id="rId10"/>
              </a:rPr>
              <a:t>による施策提言</a:t>
            </a:r>
            <a:r>
              <a:rPr lang="ja-JP" altLang="en-US" sz="1800"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p:txBody>
      </p:sp>
      <p:sp>
        <p:nvSpPr>
          <p:cNvPr id="14" name="正方形/長方形 4">
            <a:extLst>
              <a:ext uri="{FF2B5EF4-FFF2-40B4-BE49-F238E27FC236}">
                <a16:creationId xmlns:a16="http://schemas.microsoft.com/office/drawing/2014/main" id="{A68D86C1-8A0D-955B-3A0C-41A27053262F}"/>
              </a:ext>
            </a:extLst>
          </p:cNvPr>
          <p:cNvSpPr>
            <a:spLocks noChangeArrowheads="1"/>
          </p:cNvSpPr>
          <p:nvPr/>
        </p:nvSpPr>
        <p:spPr bwMode="auto">
          <a:xfrm>
            <a:off x="47624" y="5498763"/>
            <a:ext cx="12096751" cy="1296000"/>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5" name="Rectangle 28">
            <a:extLst>
              <a:ext uri="{FF2B5EF4-FFF2-40B4-BE49-F238E27FC236}">
                <a16:creationId xmlns:a16="http://schemas.microsoft.com/office/drawing/2014/main" id="{2B5FE534-7692-9243-99DF-F58253CEB422}"/>
              </a:ext>
            </a:extLst>
          </p:cNvPr>
          <p:cNvSpPr>
            <a:spLocks noChangeArrowheads="1"/>
          </p:cNvSpPr>
          <p:nvPr/>
        </p:nvSpPr>
        <p:spPr bwMode="auto">
          <a:xfrm>
            <a:off x="253171" y="5282762"/>
            <a:ext cx="2787646"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多文化共生施策の推進</a:t>
            </a:r>
          </a:p>
        </p:txBody>
      </p:sp>
      <p:sp>
        <p:nvSpPr>
          <p:cNvPr id="16" name="Rectangle 5">
            <a:extLst>
              <a:ext uri="{FF2B5EF4-FFF2-40B4-BE49-F238E27FC236}">
                <a16:creationId xmlns:a16="http://schemas.microsoft.com/office/drawing/2014/main" id="{AA330DD9-9C07-ED1B-C8BC-5E4F543E4BA6}"/>
              </a:ext>
            </a:extLst>
          </p:cNvPr>
          <p:cNvSpPr>
            <a:spLocks noChangeArrowheads="1"/>
          </p:cNvSpPr>
          <p:nvPr/>
        </p:nvSpPr>
        <p:spPr bwMode="auto">
          <a:xfrm>
            <a:off x="93133" y="5698025"/>
            <a:ext cx="12096751" cy="1101716"/>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　〇　</a:t>
            </a:r>
            <a:r>
              <a:rPr lang="zh-TW" altLang="en-US" sz="2133" b="1" dirty="0">
                <a:latin typeface="Meiryo UI" panose="020B0604030504040204" pitchFamily="50" charset="-128"/>
                <a:ea typeface="Meiryo UI" panose="020B0604030504040204" pitchFamily="50" charset="-128"/>
              </a:rPr>
              <a:t>大阪</a:t>
            </a:r>
            <a:r>
              <a:rPr lang="ja-JP" altLang="en-US" sz="2133" b="1" dirty="0">
                <a:latin typeface="Meiryo UI" panose="020B0604030504040204" pitchFamily="50" charset="-128"/>
                <a:ea typeface="Meiryo UI" panose="020B0604030504040204" pitchFamily="50" charset="-128"/>
              </a:rPr>
              <a:t>市</a:t>
            </a:r>
            <a:r>
              <a:rPr lang="zh-TW" altLang="en-US" sz="2133" b="1" dirty="0">
                <a:latin typeface="Meiryo UI" panose="020B0604030504040204" pitchFamily="50" charset="-128"/>
                <a:ea typeface="Meiryo UI" panose="020B0604030504040204" pitchFamily="50" charset="-128"/>
              </a:rPr>
              <a:t>多文化共生</a:t>
            </a:r>
            <a:r>
              <a:rPr lang="ja-JP" altLang="en-US" sz="2133" b="1" dirty="0">
                <a:latin typeface="Meiryo UI" panose="020B0604030504040204" pitchFamily="50" charset="-128"/>
                <a:ea typeface="Meiryo UI" panose="020B0604030504040204" pitchFamily="50" charset="-128"/>
              </a:rPr>
              <a:t>施策の推進</a:t>
            </a:r>
            <a:endParaRPr lang="en-US" altLang="ja-JP" sz="1870" b="1" dirty="0">
              <a:latin typeface="Meiryo UI" panose="020B0604030504040204" pitchFamily="50" charset="-128"/>
              <a:ea typeface="Meiryo UI" panose="020B0604030504040204" pitchFamily="50" charset="-128"/>
            </a:endParaRPr>
          </a:p>
          <a:p>
            <a:pPr marL="785812" indent="-342900">
              <a:spcAft>
                <a:spcPts val="40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hlinkClick r:id="rId11"/>
              </a:rPr>
              <a:t>大阪市多文化共生指針</a:t>
            </a:r>
            <a:r>
              <a:rPr lang="ja-JP" altLang="en-US" sz="1870" dirty="0">
                <a:latin typeface="Meiryo UI" panose="020B0604030504040204" pitchFamily="50" charset="-128"/>
                <a:ea typeface="Meiryo UI" panose="020B0604030504040204" pitchFamily="50" charset="-128"/>
              </a:rPr>
              <a:t>に基づき、多文化共生に関する施策を総合的に推進</a:t>
            </a:r>
            <a:endParaRPr lang="en-US" altLang="ja-JP" sz="1870" dirty="0">
              <a:latin typeface="Meiryo UI" panose="020B0604030504040204" pitchFamily="50" charset="-128"/>
              <a:ea typeface="Meiryo UI" panose="020B0604030504040204" pitchFamily="50" charset="-128"/>
            </a:endParaRPr>
          </a:p>
          <a:p>
            <a:pPr marL="442912">
              <a:spcAft>
                <a:spcPts val="400"/>
              </a:spcAft>
              <a:defRPr/>
            </a:pPr>
            <a:r>
              <a:rPr lang="ja-JP" altLang="en-US" sz="1870" dirty="0">
                <a:latin typeface="Meiryo UI" panose="020B0604030504040204" pitchFamily="50" charset="-128"/>
                <a:ea typeface="Meiryo UI" panose="020B0604030504040204" pitchFamily="50" charset="-128"/>
              </a:rPr>
              <a:t>　　・多様な言語・手段による情報提供、相談対応の充実</a:t>
            </a:r>
            <a:endParaRPr lang="en-US" altLang="ja-JP" sz="187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219088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1" name="スライド番号プレースホルダ 3">
            <a:extLst>
              <a:ext uri="{FF2B5EF4-FFF2-40B4-BE49-F238E27FC236}">
                <a16:creationId xmlns:a16="http://schemas.microsoft.com/office/drawing/2014/main" id="{4C916303-B0A5-11A7-D409-30F59C8A2736}"/>
              </a:ext>
            </a:extLst>
          </p:cNvPr>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23</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3" name="正方形/長方形 4">
            <a:extLst>
              <a:ext uri="{FF2B5EF4-FFF2-40B4-BE49-F238E27FC236}">
                <a16:creationId xmlns:a16="http://schemas.microsoft.com/office/drawing/2014/main" id="{EB5828FA-9C8C-A9DA-4986-7BD5FAF2B5DF}"/>
              </a:ext>
            </a:extLst>
          </p:cNvPr>
          <p:cNvSpPr>
            <a:spLocks noChangeArrowheads="1"/>
          </p:cNvSpPr>
          <p:nvPr/>
        </p:nvSpPr>
        <p:spPr bwMode="auto">
          <a:xfrm>
            <a:off x="68968" y="1122636"/>
            <a:ext cx="12065680" cy="2885160"/>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4" name="Rectangle 5">
            <a:extLst>
              <a:ext uri="{FF2B5EF4-FFF2-40B4-BE49-F238E27FC236}">
                <a16:creationId xmlns:a16="http://schemas.microsoft.com/office/drawing/2014/main" id="{0BB9BFB9-1783-6A16-1B71-71A162B22429}"/>
              </a:ext>
            </a:extLst>
          </p:cNvPr>
          <p:cNvSpPr>
            <a:spLocks noChangeArrowheads="1"/>
          </p:cNvSpPr>
          <p:nvPr/>
        </p:nvSpPr>
        <p:spPr bwMode="auto">
          <a:xfrm>
            <a:off x="95250" y="1417699"/>
            <a:ext cx="8922290" cy="1588148"/>
          </a:xfrm>
          <a:prstGeom prst="rect">
            <a:avLst/>
          </a:prstGeom>
          <a:noFill/>
          <a:ln w="9525">
            <a:noFill/>
            <a:miter lim="800000"/>
            <a:headEnd/>
            <a:tailEnd/>
          </a:ln>
        </p:spPr>
        <p:txBody>
          <a:bodyPr lIns="103885" tIns="51944" rIns="103885" bIns="51944"/>
          <a:lstStyle/>
          <a:p>
            <a:pPr>
              <a:spcAft>
                <a:spcPts val="400"/>
              </a:spcAft>
              <a:tabLst>
                <a:tab pos="360363" algn="l"/>
              </a:tabLst>
              <a:defRPr/>
            </a:pPr>
            <a:r>
              <a:rPr lang="ja-JP" altLang="en-US" sz="2133" b="1" dirty="0">
                <a:latin typeface="Meiryo UI" panose="020B0604030504040204" pitchFamily="50" charset="-128"/>
                <a:ea typeface="Meiryo UI" panose="020B0604030504040204" pitchFamily="50" charset="-128"/>
              </a:rPr>
              <a:t>　〇　</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3"/>
              </a:rPr>
              <a:t>客引き行為等の適正化に係る取組</a:t>
            </a:r>
            <a:endParaRPr lang="en-US" altLang="ja-JP" sz="1867" dirty="0">
              <a:latin typeface="Meiryo UI" panose="020B0604030504040204" pitchFamily="50" charset="-128"/>
              <a:ea typeface="Meiryo UI" panose="020B0604030504040204" pitchFamily="50" charset="-128"/>
            </a:endParaRPr>
          </a:p>
          <a:p>
            <a:pPr marL="354013" indent="38100">
              <a:lnSpc>
                <a:spcPts val="2500"/>
              </a:lnSpc>
              <a:spcAft>
                <a:spcPts val="400"/>
              </a:spcAft>
              <a:buFont typeface="Wingdings" pitchFamily="2" charset="2"/>
              <a:buChar char="Ø"/>
              <a:tabLst>
                <a:tab pos="722313" algn="l"/>
              </a:tabLst>
              <a:defRPr/>
            </a:pPr>
            <a:r>
              <a:rPr lang="ja-JP" altLang="en-US" sz="1867" dirty="0">
                <a:latin typeface="Meiryo UI" panose="020B0604030504040204" pitchFamily="50" charset="-128"/>
                <a:ea typeface="Meiryo UI" panose="020B0604030504040204" pitchFamily="50" charset="-128"/>
              </a:rPr>
              <a:t>　　客引き行為等適正化指導員を配置　など</a:t>
            </a:r>
            <a:endParaRPr lang="en-US" altLang="ja-JP" sz="1867" dirty="0">
              <a:latin typeface="Meiryo UI" panose="020B0604030504040204" pitchFamily="50" charset="-128"/>
              <a:ea typeface="Meiryo UI" panose="020B0604030504040204" pitchFamily="50" charset="-128"/>
            </a:endParaRPr>
          </a:p>
          <a:p>
            <a:pPr marL="592138">
              <a:lnSpc>
                <a:spcPts val="2500"/>
              </a:lnSpc>
              <a:spcAft>
                <a:spcPts val="400"/>
              </a:spcAft>
              <a:defRPr/>
            </a:pPr>
            <a:r>
              <a:rPr lang="ja-JP" altLang="en-US" sz="1867" dirty="0">
                <a:latin typeface="Meiryo UI" panose="020B0604030504040204" pitchFamily="50" charset="-128"/>
                <a:ea typeface="Meiryo UI" panose="020B0604030504040204" pitchFamily="50" charset="-128"/>
              </a:rPr>
              <a:t>　　・</a:t>
            </a:r>
            <a:r>
              <a:rPr lang="zh-CN" altLang="en-US" sz="1867" dirty="0">
                <a:latin typeface="Meiryo UI" panose="020B0604030504040204" pitchFamily="50" charset="-128"/>
                <a:ea typeface="Meiryo UI" panose="020B0604030504040204" pitchFamily="50" charset="-128"/>
              </a:rPr>
              <a:t>適正化重点地区</a:t>
            </a:r>
            <a:r>
              <a:rPr lang="ja-JP" altLang="en-US" sz="1867" dirty="0">
                <a:latin typeface="Meiryo UI" panose="020B0604030504040204" pitchFamily="50" charset="-128"/>
                <a:ea typeface="Meiryo UI" panose="020B0604030504040204" pitchFamily="50" charset="-128"/>
              </a:rPr>
              <a:t>（キタ地区・ミナミ地区・北新地地区・京橋地区）を中心とした</a:t>
            </a:r>
            <a:endParaRPr lang="en-US" altLang="ja-JP" sz="1867" dirty="0">
              <a:latin typeface="Meiryo UI" panose="020B0604030504040204" pitchFamily="50" charset="-128"/>
              <a:ea typeface="Meiryo UI" panose="020B0604030504040204" pitchFamily="50" charset="-128"/>
            </a:endParaRPr>
          </a:p>
          <a:p>
            <a:pPr marL="592138">
              <a:lnSpc>
                <a:spcPts val="2500"/>
              </a:lnSpc>
              <a:spcAft>
                <a:spcPts val="400"/>
              </a:spcAft>
              <a:defRPr/>
            </a:pPr>
            <a:r>
              <a:rPr lang="ja-JP" altLang="en-US" sz="1867" dirty="0">
                <a:latin typeface="Meiryo UI" panose="020B0604030504040204" pitchFamily="50" charset="-128"/>
                <a:ea typeface="Meiryo UI" panose="020B0604030504040204" pitchFamily="50" charset="-128"/>
              </a:rPr>
              <a:t>　　　巡回指導、啓発の実施</a:t>
            </a:r>
            <a:endParaRPr lang="en-US" altLang="ja-JP" sz="1867" dirty="0">
              <a:latin typeface="Meiryo UI" panose="020B0604030504040204" pitchFamily="50" charset="-128"/>
              <a:ea typeface="Meiryo UI" panose="020B0604030504040204" pitchFamily="50" charset="-128"/>
            </a:endParaRPr>
          </a:p>
        </p:txBody>
      </p:sp>
      <p:sp>
        <p:nvSpPr>
          <p:cNvPr id="6" name="Rectangle 28">
            <a:extLst>
              <a:ext uri="{FF2B5EF4-FFF2-40B4-BE49-F238E27FC236}">
                <a16:creationId xmlns:a16="http://schemas.microsoft.com/office/drawing/2014/main" id="{CD15EE13-A438-8356-27BF-8634208F4A7E}"/>
              </a:ext>
            </a:extLst>
          </p:cNvPr>
          <p:cNvSpPr>
            <a:spLocks noChangeArrowheads="1"/>
          </p:cNvSpPr>
          <p:nvPr/>
        </p:nvSpPr>
        <p:spPr bwMode="auto">
          <a:xfrm>
            <a:off x="236237" y="838026"/>
            <a:ext cx="3528367" cy="481114"/>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rPr>
              <a:t>繁華街における安全・安心の確保</a:t>
            </a:r>
            <a:endParaRPr lang="en-US" altLang="ja-JP" sz="1867" dirty="0">
              <a:latin typeface="Meiryo UI" panose="020B0604030504040204" pitchFamily="50" charset="-128"/>
              <a:ea typeface="Meiryo UI" panose="020B0604030504040204" pitchFamily="50" charset="-128"/>
            </a:endParaRPr>
          </a:p>
        </p:txBody>
      </p:sp>
      <p:sp>
        <p:nvSpPr>
          <p:cNvPr id="8" name="Rectangle 5">
            <a:extLst>
              <a:ext uri="{FF2B5EF4-FFF2-40B4-BE49-F238E27FC236}">
                <a16:creationId xmlns:a16="http://schemas.microsoft.com/office/drawing/2014/main" id="{A602DE4A-EA21-CA55-9FBD-E7926EAF3A36}"/>
              </a:ext>
            </a:extLst>
          </p:cNvPr>
          <p:cNvSpPr>
            <a:spLocks noChangeArrowheads="1"/>
          </p:cNvSpPr>
          <p:nvPr/>
        </p:nvSpPr>
        <p:spPr bwMode="auto">
          <a:xfrm>
            <a:off x="93133" y="3005999"/>
            <a:ext cx="12096751" cy="734030"/>
          </a:xfrm>
          <a:prstGeom prst="rect">
            <a:avLst/>
          </a:prstGeom>
          <a:noFill/>
          <a:ln w="9525">
            <a:noFill/>
            <a:miter lim="800000"/>
            <a:headEnd/>
            <a:tailEnd/>
          </a:ln>
        </p:spPr>
        <p:txBody>
          <a:bodyPr lIns="103885" tIns="51944" rIns="103885" bIns="51944"/>
          <a:lstStyle/>
          <a:p>
            <a:pPr>
              <a:spcAft>
                <a:spcPts val="400"/>
              </a:spcAft>
              <a:tabLst>
                <a:tab pos="360363" algn="l"/>
              </a:tabLst>
              <a:defRPr/>
            </a:pPr>
            <a:r>
              <a:rPr lang="ja-JP" altLang="en-US" sz="2133" b="1" dirty="0">
                <a:latin typeface="Meiryo UI" panose="020B0604030504040204" pitchFamily="50" charset="-128"/>
                <a:ea typeface="Meiryo UI" panose="020B0604030504040204" pitchFamily="50" charset="-128"/>
              </a:rPr>
              <a:t>　〇　</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ミナミの安全・安心できれいなまちづくり</a:t>
            </a:r>
            <a:endParaRPr lang="en-US" altLang="ja-JP" sz="1867" dirty="0">
              <a:latin typeface="Meiryo UI" panose="020B0604030504040204" pitchFamily="50" charset="-128"/>
              <a:ea typeface="Meiryo UI" panose="020B0604030504040204" pitchFamily="50" charset="-128"/>
            </a:endParaRPr>
          </a:p>
          <a:p>
            <a:pPr marL="354013" indent="38100">
              <a:lnSpc>
                <a:spcPts val="2500"/>
              </a:lnSpc>
              <a:spcAft>
                <a:spcPts val="400"/>
              </a:spcAft>
              <a:buFont typeface="Wingdings" pitchFamily="2" charset="2"/>
              <a:buChar char="Ø"/>
              <a:tabLst>
                <a:tab pos="722313" algn="l"/>
              </a:tabLst>
              <a:defRPr/>
            </a:pPr>
            <a:r>
              <a:rPr lang="ja-JP" altLang="en-US" sz="1867" dirty="0">
                <a:latin typeface="Meiryo UI" panose="020B0604030504040204" pitchFamily="50" charset="-128"/>
                <a:ea typeface="Meiryo UI" panose="020B0604030504040204" pitchFamily="50" charset="-128"/>
              </a:rPr>
              <a:t>　　戎橋橋下や道頓堀エリアの環境改善、グリ下に集まる若者への支援を実施</a:t>
            </a:r>
            <a:endParaRPr lang="en-US" altLang="ja-JP" sz="1867" dirty="0">
              <a:latin typeface="Meiryo UI" panose="020B0604030504040204" pitchFamily="50" charset="-128"/>
              <a:ea typeface="Meiryo UI" panose="020B0604030504040204" pitchFamily="50" charset="-128"/>
            </a:endParaRPr>
          </a:p>
        </p:txBody>
      </p:sp>
      <p:sp>
        <p:nvSpPr>
          <p:cNvPr id="9" name="正方形/長方形 4">
            <a:extLst>
              <a:ext uri="{FF2B5EF4-FFF2-40B4-BE49-F238E27FC236}">
                <a16:creationId xmlns:a16="http://schemas.microsoft.com/office/drawing/2014/main" id="{C0432721-36C9-3B60-F968-F2EBE0671128}"/>
              </a:ext>
            </a:extLst>
          </p:cNvPr>
          <p:cNvSpPr>
            <a:spLocks noChangeArrowheads="1"/>
          </p:cNvSpPr>
          <p:nvPr/>
        </p:nvSpPr>
        <p:spPr bwMode="auto">
          <a:xfrm>
            <a:off x="85522" y="4462108"/>
            <a:ext cx="12065680" cy="1314364"/>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0" name="Rectangle 5">
            <a:extLst>
              <a:ext uri="{FF2B5EF4-FFF2-40B4-BE49-F238E27FC236}">
                <a16:creationId xmlns:a16="http://schemas.microsoft.com/office/drawing/2014/main" id="{7B56DB9C-B84A-1DAE-B630-32D3234B1E11}"/>
              </a:ext>
            </a:extLst>
          </p:cNvPr>
          <p:cNvSpPr>
            <a:spLocks noChangeArrowheads="1"/>
          </p:cNvSpPr>
          <p:nvPr/>
        </p:nvSpPr>
        <p:spPr bwMode="auto">
          <a:xfrm>
            <a:off x="28483" y="4655277"/>
            <a:ext cx="12161401" cy="1121195"/>
          </a:xfrm>
          <a:prstGeom prst="rect">
            <a:avLst/>
          </a:prstGeom>
          <a:noFill/>
          <a:ln w="9525">
            <a:noFill/>
            <a:miter lim="800000"/>
            <a:headEnd/>
            <a:tailEnd/>
          </a:ln>
        </p:spPr>
        <p:txBody>
          <a:bodyPr lIns="103885" tIns="51944" rIns="103885" bIns="51944"/>
          <a:lstStyle/>
          <a:p>
            <a:pPr>
              <a:spcAft>
                <a:spcPts val="400"/>
              </a:spcAft>
              <a:tabLst>
                <a:tab pos="360363" algn="l"/>
              </a:tabLst>
              <a:defRPr/>
            </a:pPr>
            <a:r>
              <a:rPr lang="ja-JP" altLang="en-US" sz="2133" b="1" dirty="0">
                <a:latin typeface="Meiryo UI" panose="020B0604030504040204" pitchFamily="50" charset="-128"/>
                <a:ea typeface="Meiryo UI" panose="020B0604030504040204" pitchFamily="50" charset="-128"/>
              </a:rPr>
              <a:t>　〇　</a:t>
            </a:r>
            <a:r>
              <a:rPr lang="ja-JP" altLang="en-US" sz="2133" b="1" dirty="0">
                <a:latin typeface="Meiryo UI" panose="020B0604030504040204" pitchFamily="50" charset="-128"/>
                <a:ea typeface="Meiryo UI" panose="020B0604030504040204" pitchFamily="50" charset="-128"/>
                <a:hlinkClick r:id="rId4"/>
              </a:rPr>
              <a:t>犯罪被害者等の支援に関する条例</a:t>
            </a:r>
            <a:r>
              <a:rPr lang="ja-JP" altLang="en-US" sz="2133" b="1" dirty="0">
                <a:latin typeface="Meiryo UI" panose="020B0604030504040204" pitchFamily="50" charset="-128"/>
                <a:ea typeface="Meiryo UI" panose="020B0604030504040204" pitchFamily="50" charset="-128"/>
              </a:rPr>
              <a:t>に基づく</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5"/>
              </a:rPr>
              <a:t>各種支援事業</a:t>
            </a:r>
            <a:endParaRPr lang="en-US" altLang="ja-JP" sz="2133" b="1" dirty="0">
              <a:latin typeface="Meiryo UI" panose="020B0604030504040204" pitchFamily="50" charset="-128"/>
              <a:ea typeface="Meiryo UI" panose="020B0604030504040204" pitchFamily="50" charset="-128"/>
            </a:endParaRPr>
          </a:p>
          <a:p>
            <a:pPr marL="354013" indent="365125">
              <a:lnSpc>
                <a:spcPts val="2500"/>
              </a:lnSpc>
              <a:spcAft>
                <a:spcPts val="400"/>
              </a:spcAft>
              <a:buFont typeface="Wingdings" pitchFamily="2" charset="2"/>
              <a:buChar char="Ø"/>
              <a:defRPr/>
            </a:pPr>
            <a:r>
              <a:rPr lang="ja-JP" altLang="en-US" sz="1867" dirty="0">
                <a:latin typeface="Meiryo UI" panose="020B0604030504040204" pitchFamily="50" charset="-128"/>
                <a:ea typeface="Meiryo UI" panose="020B0604030504040204" pitchFamily="50" charset="-128"/>
              </a:rPr>
              <a:t>被害発生初期段階において、被害者等の状況に応じたアウトリーチ支援（＊）</a:t>
            </a:r>
            <a:endParaRPr lang="en-US" altLang="ja-JP" sz="1867" dirty="0">
              <a:latin typeface="Meiryo UI" panose="020B0604030504040204" pitchFamily="50" charset="-128"/>
              <a:ea typeface="Meiryo UI" panose="020B0604030504040204" pitchFamily="50" charset="-128"/>
            </a:endParaRPr>
          </a:p>
          <a:p>
            <a:pPr marL="354013" indent="365125">
              <a:lnSpc>
                <a:spcPts val="2500"/>
              </a:lnSpc>
              <a:spcAft>
                <a:spcPts val="400"/>
              </a:spcAft>
              <a:buFont typeface="Wingdings" pitchFamily="2" charset="2"/>
              <a:buChar char="Ø"/>
              <a:defRPr/>
            </a:pPr>
            <a:r>
              <a:rPr lang="ja-JP" altLang="en-US" sz="1867" dirty="0">
                <a:latin typeface="Meiryo UI" panose="020B0604030504040204" pitchFamily="50" charset="-128"/>
                <a:ea typeface="Meiryo UI" panose="020B0604030504040204" pitchFamily="50" charset="-128"/>
              </a:rPr>
              <a:t>見舞金の支給（＊）、日常生活の支援（＊）、相談及び情報の提供　など</a:t>
            </a:r>
            <a:endParaRPr lang="en-US" altLang="ja-JP" sz="1867" dirty="0">
              <a:latin typeface="Meiryo UI" panose="020B0604030504040204" pitchFamily="50" charset="-128"/>
              <a:ea typeface="Meiryo UI" panose="020B0604030504040204" pitchFamily="50" charset="-128"/>
            </a:endParaRPr>
          </a:p>
        </p:txBody>
      </p:sp>
      <p:sp>
        <p:nvSpPr>
          <p:cNvPr id="14" name="Rectangle 28">
            <a:extLst>
              <a:ext uri="{FF2B5EF4-FFF2-40B4-BE49-F238E27FC236}">
                <a16:creationId xmlns:a16="http://schemas.microsoft.com/office/drawing/2014/main" id="{AF214E73-86E2-42CB-77D9-156F51EBAB93}"/>
              </a:ext>
            </a:extLst>
          </p:cNvPr>
          <p:cNvSpPr>
            <a:spLocks noChangeArrowheads="1"/>
          </p:cNvSpPr>
          <p:nvPr/>
        </p:nvSpPr>
        <p:spPr bwMode="auto">
          <a:xfrm>
            <a:off x="236237" y="4259688"/>
            <a:ext cx="4489020" cy="387597"/>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latin typeface="Meiryo UI" panose="020B0604030504040204" pitchFamily="50" charset="-128"/>
                <a:ea typeface="Meiryo UI" panose="020B0604030504040204" pitchFamily="50" charset="-128"/>
              </a:rPr>
              <a:t>犯罪被害者やその家族・遺族に対する支援</a:t>
            </a:r>
            <a:endParaRPr lang="en-US" altLang="ja-JP" sz="1867" dirty="0">
              <a:latin typeface="Meiryo UI" panose="020B0604030504040204" pitchFamily="50" charset="-128"/>
              <a:ea typeface="Meiryo UI" panose="020B0604030504040204" pitchFamily="50" charset="-128"/>
            </a:endParaRPr>
          </a:p>
        </p:txBody>
      </p:sp>
      <p:sp>
        <p:nvSpPr>
          <p:cNvPr id="15" name="Rectangle 5">
            <a:extLst>
              <a:ext uri="{FF2B5EF4-FFF2-40B4-BE49-F238E27FC236}">
                <a16:creationId xmlns:a16="http://schemas.microsoft.com/office/drawing/2014/main" id="{0EAAF8C9-6325-8F64-52E4-0671A236B782}"/>
              </a:ext>
            </a:extLst>
          </p:cNvPr>
          <p:cNvSpPr>
            <a:spLocks noChangeArrowheads="1"/>
          </p:cNvSpPr>
          <p:nvPr/>
        </p:nvSpPr>
        <p:spPr bwMode="auto">
          <a:xfrm>
            <a:off x="8863562" y="5189705"/>
            <a:ext cx="3607724" cy="561127"/>
          </a:xfrm>
          <a:prstGeom prst="rect">
            <a:avLst/>
          </a:prstGeom>
          <a:noFill/>
          <a:ln w="9525">
            <a:noFill/>
            <a:miter lim="800000"/>
            <a:headEnd/>
            <a:tailEnd/>
          </a:ln>
        </p:spPr>
        <p:txBody>
          <a:bodyPr lIns="103885" tIns="51944" rIns="103885" bIns="51944"/>
          <a:lstStyle/>
          <a:p>
            <a:pPr>
              <a:spcAft>
                <a:spcPts val="400"/>
              </a:spcAft>
              <a:tabLst>
                <a:tab pos="360363" algn="l"/>
              </a:tabLst>
              <a:defRPr/>
            </a:pPr>
            <a:r>
              <a:rPr lang="ja-JP" altLang="en-US" sz="1400" dirty="0">
                <a:latin typeface="Meiryo UI" panose="020B0604030504040204" pitchFamily="50" charset="-128"/>
                <a:ea typeface="Meiryo UI" panose="020B0604030504040204" pitchFamily="50" charset="-128"/>
              </a:rPr>
              <a:t>（＊）死亡や重傷病などの</a:t>
            </a:r>
            <a:endParaRPr lang="en-US" altLang="ja-JP" sz="1400" dirty="0">
              <a:latin typeface="Meiryo UI" panose="020B0604030504040204" pitchFamily="50" charset="-128"/>
              <a:ea typeface="Meiryo UI" panose="020B0604030504040204" pitchFamily="50" charset="-128"/>
            </a:endParaRPr>
          </a:p>
          <a:p>
            <a:pPr>
              <a:spcAft>
                <a:spcPts val="400"/>
              </a:spcAft>
              <a:tabLst>
                <a:tab pos="360363" algn="l"/>
              </a:tabLst>
              <a:defRPr/>
            </a:pPr>
            <a:r>
              <a:rPr lang="ja-JP" altLang="en-US" sz="1400" dirty="0">
                <a:latin typeface="Meiryo UI" panose="020B0604030504040204" pitchFamily="50" charset="-128"/>
                <a:ea typeface="Meiryo UI" panose="020B0604030504040204" pitchFamily="50" charset="-128"/>
              </a:rPr>
              <a:t>　　　　 重大な犯罪等の被害が対象</a:t>
            </a:r>
            <a:endParaRPr lang="en-US" altLang="ja-JP" sz="1400" strike="sngStrike" dirty="0">
              <a:latin typeface="Meiryo UI" panose="020B0604030504040204" pitchFamily="50" charset="-128"/>
              <a:ea typeface="Meiryo UI" panose="020B0604030504040204" pitchFamily="50" charset="-128"/>
            </a:endParaRPr>
          </a:p>
          <a:p>
            <a:pPr marL="592138" indent="38100">
              <a:lnSpc>
                <a:spcPts val="2500"/>
              </a:lnSpc>
              <a:spcAft>
                <a:spcPts val="400"/>
              </a:spcAft>
              <a:buFont typeface="Wingdings" pitchFamily="2" charset="2"/>
              <a:buChar char="Ø"/>
              <a:defRPr/>
            </a:pPr>
            <a:endParaRPr lang="en-US" altLang="ja-JP" sz="1867" dirty="0">
              <a:solidFill>
                <a:srgbClr val="FF0000"/>
              </a:solidFill>
              <a:latin typeface="Meiryo UI" panose="020B0604030504040204" pitchFamily="50" charset="-128"/>
              <a:ea typeface="Meiryo UI" panose="020B0604030504040204" pitchFamily="50" charset="-128"/>
            </a:endParaRPr>
          </a:p>
          <a:p>
            <a:pPr marL="112180" lvl="1">
              <a:spcAft>
                <a:spcPts val="400"/>
              </a:spcAft>
              <a:defRPr/>
            </a:pPr>
            <a:endParaRPr lang="en-US" altLang="ja-JP" sz="1867" dirty="0">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A9A89810-40D4-31AB-F5F6-F909F2A94DF4}"/>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9795549" y="1327553"/>
            <a:ext cx="1683855" cy="2106564"/>
          </a:xfrm>
          <a:prstGeom prst="rect">
            <a:avLst/>
          </a:prstGeom>
        </p:spPr>
      </p:pic>
      <p:sp>
        <p:nvSpPr>
          <p:cNvPr id="5" name="テキスト ボックス 4">
            <a:extLst>
              <a:ext uri="{FF2B5EF4-FFF2-40B4-BE49-F238E27FC236}">
                <a16:creationId xmlns:a16="http://schemas.microsoft.com/office/drawing/2014/main" id="{8C7F0ACA-56C4-E7CD-A0EA-F2050B8B80F0}"/>
              </a:ext>
            </a:extLst>
          </p:cNvPr>
          <p:cNvSpPr txBox="1"/>
          <p:nvPr/>
        </p:nvSpPr>
        <p:spPr>
          <a:xfrm>
            <a:off x="9589433" y="2930102"/>
            <a:ext cx="2096086" cy="430887"/>
          </a:xfrm>
          <a:prstGeom prst="rect">
            <a:avLst/>
          </a:prstGeom>
          <a:noFill/>
        </p:spPr>
        <p:txBody>
          <a:bodyPr wrap="square" rtlCol="0">
            <a:spAutoFit/>
          </a:bodyPr>
          <a:lstStyle/>
          <a:p>
            <a:pPr algn="ctr"/>
            <a:r>
              <a:rPr lang="ja-JP" altLang="en-US" sz="1100" b="1" dirty="0">
                <a:solidFill>
                  <a:schemeClr val="bg1"/>
                </a:solidFill>
                <a:latin typeface="Meiryo UI" panose="020B0604030504040204" pitchFamily="50" charset="-128"/>
                <a:ea typeface="Meiryo UI" panose="020B0604030504040204" pitchFamily="50" charset="-128"/>
              </a:rPr>
              <a:t>客引き行為等適正化指導員</a:t>
            </a:r>
            <a:endParaRPr lang="en-US" altLang="ja-JP" sz="1100" b="1" dirty="0">
              <a:solidFill>
                <a:schemeClr val="bg1"/>
              </a:solidFill>
              <a:latin typeface="Meiryo UI" panose="020B0604030504040204" pitchFamily="50" charset="-128"/>
              <a:ea typeface="Meiryo UI" panose="020B0604030504040204" pitchFamily="50" charset="-128"/>
            </a:endParaRPr>
          </a:p>
          <a:p>
            <a:pPr algn="ctr"/>
            <a:r>
              <a:rPr lang="ja-JP" altLang="en-US" sz="1100" b="1" dirty="0">
                <a:solidFill>
                  <a:schemeClr val="bg1"/>
                </a:solidFill>
                <a:latin typeface="Meiryo UI" panose="020B0604030504040204" pitchFamily="50" charset="-128"/>
                <a:ea typeface="Meiryo UI" panose="020B0604030504040204" pitchFamily="50" charset="-128"/>
              </a:rPr>
              <a:t>による巡回指導</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4250106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1" name="スライド番号プレースホルダ 3">
            <a:extLst>
              <a:ext uri="{FF2B5EF4-FFF2-40B4-BE49-F238E27FC236}">
                <a16:creationId xmlns:a16="http://schemas.microsoft.com/office/drawing/2014/main" id="{4C916303-B0A5-11A7-D409-30F59C8A2736}"/>
              </a:ext>
            </a:extLst>
          </p:cNvPr>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24</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10" name="正方形/長方形 4">
            <a:extLst>
              <a:ext uri="{FF2B5EF4-FFF2-40B4-BE49-F238E27FC236}">
                <a16:creationId xmlns:a16="http://schemas.microsoft.com/office/drawing/2014/main" id="{1CAA4661-3082-D3D0-4077-C116838B8A3D}"/>
              </a:ext>
            </a:extLst>
          </p:cNvPr>
          <p:cNvSpPr>
            <a:spLocks noChangeArrowheads="1"/>
          </p:cNvSpPr>
          <p:nvPr/>
        </p:nvSpPr>
        <p:spPr bwMode="auto">
          <a:xfrm>
            <a:off x="0" y="4804188"/>
            <a:ext cx="12096751" cy="144752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Rectangle 5">
            <a:extLst>
              <a:ext uri="{FF2B5EF4-FFF2-40B4-BE49-F238E27FC236}">
                <a16:creationId xmlns:a16="http://schemas.microsoft.com/office/drawing/2014/main" id="{45AAD470-DF35-7DFA-396C-E769E4842700}"/>
              </a:ext>
            </a:extLst>
          </p:cNvPr>
          <p:cNvSpPr>
            <a:spLocks noChangeArrowheads="1"/>
          </p:cNvSpPr>
          <p:nvPr/>
        </p:nvSpPr>
        <p:spPr bwMode="auto">
          <a:xfrm>
            <a:off x="79845" y="1185486"/>
            <a:ext cx="12112155" cy="896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8255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tab pos="265113" algn="l"/>
                <a:tab pos="442913" algn="l"/>
                <a:tab pos="530225" algn="l"/>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〇　</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3"/>
              </a:rPr>
              <a:t>空家等対策の推進体制の構築</a:t>
            </a:r>
            <a:endParaRPr kumimoji="1" lang="en-US" altLang="ja-JP"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00075" marR="0" lvl="0" indent="-246063"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区役所を拠点として管理不全空家等及び特定空家等の所有者調査や指導等に取り組むなど、空家等対策を推進</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600075" marR="0" lvl="0" indent="-60325"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endParaRPr kumimoji="1" lang="en-US" altLang="ja-JP" sz="1867"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601118" marR="0" lvl="0" indent="-480472"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82550" marR="0" lvl="1" indent="0" algn="l" defTabSz="914400" rtl="0" eaLnBrk="1" fontAlgn="auto" latinLnBrk="0" hangingPunct="1">
              <a:lnSpc>
                <a:spcPct val="100000"/>
              </a:lnSpc>
              <a:spcBef>
                <a:spcPts val="0"/>
              </a:spcBef>
              <a:spcAft>
                <a:spcPts val="40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 name="Rectangle 5">
            <a:extLst>
              <a:ext uri="{FF2B5EF4-FFF2-40B4-BE49-F238E27FC236}">
                <a16:creationId xmlns:a16="http://schemas.microsoft.com/office/drawing/2014/main" id="{49C1960D-C5BA-02E0-9469-A478F62FCCBE}"/>
              </a:ext>
            </a:extLst>
          </p:cNvPr>
          <p:cNvSpPr>
            <a:spLocks noChangeArrowheads="1"/>
          </p:cNvSpPr>
          <p:nvPr/>
        </p:nvSpPr>
        <p:spPr bwMode="auto">
          <a:xfrm>
            <a:off x="79845" y="3158697"/>
            <a:ext cx="12096751" cy="141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8255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80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〇　</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管理不全空家等及び</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特定空家等の是正 </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00075" marR="0" lvl="0" indent="-242888"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hlinkClick r:id="rId4"/>
              </a:rPr>
              <a:t>「特定空家等に対する措置その他の特定空家等への対処に関する指針」</a:t>
            </a: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（令和６年４月一部改正）に基づく</a:t>
            </a:r>
            <a:endParaRPr kumimoji="1" lang="en-US" altLang="ja-JP"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357187" marR="0" lvl="0" algn="l" defTabSz="914400" rtl="0" eaLnBrk="1" fontAlgn="auto" latinLnBrk="0" hangingPunct="1">
              <a:lnSpc>
                <a:spcPct val="100000"/>
              </a:lnSpc>
              <a:spcBef>
                <a:spcPts val="0"/>
              </a:spcBef>
              <a:spcAft>
                <a:spcPts val="400"/>
              </a:spcAft>
              <a:buClrTx/>
              <a:buSzTx/>
              <a:tabLst/>
              <a:defRPr/>
            </a:pPr>
            <a:r>
              <a:rPr lang="ja-JP" altLang="en-US" sz="1867" dirty="0">
                <a:latin typeface="Meiryo UI" panose="020B0604030504040204" pitchFamily="50" charset="-128"/>
                <a:ea typeface="Meiryo UI" panose="020B0604030504040204" pitchFamily="50" charset="-128"/>
              </a:rPr>
              <a:t>　　</a:t>
            </a: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運用を実施</a:t>
            </a:r>
            <a:endParaRPr kumimoji="1" lang="en-US" altLang="ja-JP"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357187" marR="0" lvl="0" algn="l" defTabSz="914400" rtl="0" eaLnBrk="1" fontAlgn="auto" latinLnBrk="0" hangingPunct="1">
              <a:lnSpc>
                <a:spcPct val="100000"/>
              </a:lnSpc>
              <a:spcBef>
                <a:spcPts val="0"/>
              </a:spcBef>
              <a:spcAft>
                <a:spcPts val="400"/>
              </a:spcAft>
              <a:buClrTx/>
              <a:buSzTx/>
              <a:tabLst/>
              <a:defRPr/>
            </a:pPr>
            <a:r>
              <a:rPr lang="ja-JP" altLang="en-US" sz="1867" dirty="0">
                <a:latin typeface="Meiryo UI" panose="020B0604030504040204" pitchFamily="50" charset="-128"/>
                <a:ea typeface="Meiryo UI" panose="020B0604030504040204" pitchFamily="50" charset="-128"/>
              </a:rPr>
              <a:t>　　　令和６年度是正件数：</a:t>
            </a:r>
            <a:r>
              <a:rPr lang="en-US" altLang="ja-JP" sz="1867" dirty="0">
                <a:solidFill>
                  <a:srgbClr val="FF0000"/>
                </a:solidFill>
                <a:latin typeface="Meiryo UI" panose="020B0604030504040204" pitchFamily="50" charset="-128"/>
                <a:ea typeface="Meiryo UI" panose="020B0604030504040204" pitchFamily="50" charset="-128"/>
              </a:rPr>
              <a:t> </a:t>
            </a:r>
            <a:r>
              <a:rPr lang="en-US" altLang="ja-JP" sz="1867" dirty="0">
                <a:latin typeface="Meiryo UI" panose="020B0604030504040204" pitchFamily="50" charset="-128"/>
                <a:ea typeface="Meiryo UI" panose="020B0604030504040204" pitchFamily="50" charset="-128"/>
              </a:rPr>
              <a:t>206</a:t>
            </a:r>
            <a:r>
              <a:rPr lang="ja-JP" altLang="en-US" sz="1867" dirty="0">
                <a:latin typeface="Meiryo UI" panose="020B0604030504040204" pitchFamily="50" charset="-128"/>
                <a:ea typeface="Meiryo UI" panose="020B0604030504040204" pitchFamily="50" charset="-128"/>
              </a:rPr>
              <a:t>件（令和６年</a:t>
            </a:r>
            <a:r>
              <a:rPr lang="en-US" altLang="ja-JP" sz="1867" dirty="0">
                <a:latin typeface="Meiryo UI" panose="020B0604030504040204" pitchFamily="50" charset="-128"/>
                <a:ea typeface="Meiryo UI" panose="020B0604030504040204" pitchFamily="50" charset="-128"/>
              </a:rPr>
              <a:t>12</a:t>
            </a:r>
            <a:r>
              <a:rPr lang="ja-JP" altLang="en-US" sz="1867" dirty="0">
                <a:latin typeface="Meiryo UI" panose="020B0604030504040204" pitchFamily="50" charset="-128"/>
                <a:ea typeface="Meiryo UI" panose="020B0604030504040204" pitchFamily="50" charset="-128"/>
              </a:rPr>
              <a:t>月時点）</a:t>
            </a:r>
            <a:endParaRPr kumimoji="1" lang="en-US" altLang="ja-JP"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5" name="Rectangle 5">
            <a:extLst>
              <a:ext uri="{FF2B5EF4-FFF2-40B4-BE49-F238E27FC236}">
                <a16:creationId xmlns:a16="http://schemas.microsoft.com/office/drawing/2014/main" id="{9F9C3912-46A5-561D-9B51-280459160E11}"/>
              </a:ext>
            </a:extLst>
          </p:cNvPr>
          <p:cNvSpPr>
            <a:spLocks noChangeArrowheads="1"/>
          </p:cNvSpPr>
          <p:nvPr/>
        </p:nvSpPr>
        <p:spPr bwMode="auto">
          <a:xfrm>
            <a:off x="79845" y="1984446"/>
            <a:ext cx="12112155" cy="106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8255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tab pos="536575" algn="l"/>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〇　空家</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等</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の適正管理・利活用の促進</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00075" marR="0" lvl="0" indent="-246063"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tab pos="725488" algn="l"/>
                <a:tab pos="898525" algn="l"/>
              </a:tabLst>
              <a:defRPr/>
            </a:pP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空家所有者への適正管理に向けたセミナーや、専門家団体と連携した相談会の実施</a:t>
            </a: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00075" marR="0" lvl="0" indent="-246063"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tab pos="725488" algn="l"/>
                <a:tab pos="898525" algn="l"/>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5"/>
              </a:rPr>
              <a:t>住宅の性能向上や地域まちづくりに資する用途への改修費等を補助</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82550" marR="0" lvl="1" indent="0" algn="l" defTabSz="914400" rtl="0" eaLnBrk="1" fontAlgn="auto" latinLnBrk="0" hangingPunct="1">
              <a:lnSpc>
                <a:spcPct val="100000"/>
              </a:lnSpc>
              <a:spcBef>
                <a:spcPts val="0"/>
              </a:spcBef>
              <a:spcAft>
                <a:spcPts val="40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 name="正方形/長方形 4">
            <a:extLst>
              <a:ext uri="{FF2B5EF4-FFF2-40B4-BE49-F238E27FC236}">
                <a16:creationId xmlns:a16="http://schemas.microsoft.com/office/drawing/2014/main" id="{E3494CB6-09C3-7D34-3020-DCE11A3D1CC4}"/>
              </a:ext>
            </a:extLst>
          </p:cNvPr>
          <p:cNvSpPr>
            <a:spLocks noChangeArrowheads="1"/>
          </p:cNvSpPr>
          <p:nvPr/>
        </p:nvSpPr>
        <p:spPr bwMode="auto">
          <a:xfrm>
            <a:off x="0" y="904150"/>
            <a:ext cx="12112155" cy="3673565"/>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7" name="Rectangle 28">
            <a:extLst>
              <a:ext uri="{FF2B5EF4-FFF2-40B4-BE49-F238E27FC236}">
                <a16:creationId xmlns:a16="http://schemas.microsoft.com/office/drawing/2014/main" id="{FAACDEBD-A947-AD99-5402-840AD76E010D}"/>
              </a:ext>
            </a:extLst>
          </p:cNvPr>
          <p:cNvSpPr>
            <a:spLocks noChangeArrowheads="1"/>
          </p:cNvSpPr>
          <p:nvPr/>
        </p:nvSpPr>
        <p:spPr bwMode="auto">
          <a:xfrm>
            <a:off x="229971" y="694475"/>
            <a:ext cx="3161665" cy="454689"/>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空家等に関する対策の推進</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8" name="Rectangle 28">
            <a:extLst>
              <a:ext uri="{FF2B5EF4-FFF2-40B4-BE49-F238E27FC236}">
                <a16:creationId xmlns:a16="http://schemas.microsoft.com/office/drawing/2014/main" id="{F9EEDCB4-3FA6-F492-12C7-36AFA669BFDF}"/>
              </a:ext>
            </a:extLst>
          </p:cNvPr>
          <p:cNvSpPr>
            <a:spLocks noChangeArrowheads="1"/>
          </p:cNvSpPr>
          <p:nvPr/>
        </p:nvSpPr>
        <p:spPr bwMode="auto">
          <a:xfrm>
            <a:off x="234859" y="4722087"/>
            <a:ext cx="3156777"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i="0" u="none" kern="1200" cap="none" spc="0" normalizeH="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動物愛護管理施策の推進</a:t>
            </a:r>
          </a:p>
        </p:txBody>
      </p:sp>
      <p:sp>
        <p:nvSpPr>
          <p:cNvPr id="19" name="Rectangle 5">
            <a:extLst>
              <a:ext uri="{FF2B5EF4-FFF2-40B4-BE49-F238E27FC236}">
                <a16:creationId xmlns:a16="http://schemas.microsoft.com/office/drawing/2014/main" id="{E77C64EE-F83C-9F11-9FF5-A9456B01EB18}"/>
              </a:ext>
            </a:extLst>
          </p:cNvPr>
          <p:cNvSpPr>
            <a:spLocks noChangeArrowheads="1"/>
          </p:cNvSpPr>
          <p:nvPr/>
        </p:nvSpPr>
        <p:spPr bwMode="auto">
          <a:xfrm>
            <a:off x="55323" y="5230692"/>
            <a:ext cx="12081351" cy="726358"/>
          </a:xfrm>
          <a:prstGeom prst="rect">
            <a:avLst/>
          </a:prstGeom>
          <a:noFill/>
          <a:ln w="9525">
            <a:noFill/>
            <a:miter lim="800000"/>
            <a:headEnd/>
            <a:tailEnd/>
          </a:ln>
        </p:spPr>
        <p:txBody>
          <a:bodyPr lIns="103885" tIns="51944" rIns="103885" bIns="51944"/>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〇　</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6"/>
              </a:rPr>
              <a:t>多頭飼育崩壊防止を目的とした飼い猫の不妊・去勢手術助成事業の実施</a:t>
            </a:r>
            <a:endParaRPr kumimoji="1" lang="en-US" altLang="ja-JP" sz="187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96913" marR="0" lvl="0" indent="-342900"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飼い猫の多頭飼育崩壊の未然防止、適正飼育の推進及び市民の生活環境の確保</a:t>
            </a: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179175353"/>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24433</TotalTime>
  <Words>1458</Words>
  <PresentationFormat>ワイド画面</PresentationFormat>
  <Paragraphs>151</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HG創英角ｺﾞｼｯｸUB</vt:lpstr>
      <vt:lpstr>Meiryo UI</vt:lpstr>
      <vt:lpstr>ＭＳ Ｐゴシック</vt:lpstr>
      <vt:lpstr>Arial</vt:lpstr>
      <vt:lpstr>Calibri</vt:lpstr>
      <vt:lpstr>Wingdings</vt:lpstr>
      <vt:lpstr>1_標準デザイン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2025-04-24T00:02:38Z</cp:lastPrinted>
  <dcterms:created xsi:type="dcterms:W3CDTF">2018-04-03T05:35:42Z</dcterms:created>
  <dcterms:modified xsi:type="dcterms:W3CDTF">2025-04-24T01:46:20Z</dcterms:modified>
</cp:coreProperties>
</file>