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6" saveSubsetFonts="1">
  <p:sldMasterIdLst>
    <p:sldMasterId id="2147483672" r:id="rId1"/>
  </p:sldMasterIdLst>
  <p:notesMasterIdLst>
    <p:notesMasterId r:id="rId4"/>
  </p:notesMasterIdLst>
  <p:sldIdLst>
    <p:sldId id="1351" r:id="rId2"/>
    <p:sldId id="1352"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3333CC"/>
    <a:srgbClr val="99CCFF"/>
    <a:srgbClr val="FFCC99"/>
    <a:srgbClr val="FF99FF"/>
    <a:srgbClr val="FFFF99"/>
    <a:srgbClr val="D0D8E8"/>
    <a:srgbClr val="4F81B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2065" autoAdjust="0"/>
  </p:normalViewPr>
  <p:slideViewPr>
    <p:cSldViewPr snapToGrid="0">
      <p:cViewPr varScale="1">
        <p:scale>
          <a:sx n="77" d="100"/>
          <a:sy n="77" d="100"/>
        </p:scale>
        <p:origin x="898" y="67"/>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xfrm>
            <a:off x="-282575" y="292100"/>
            <a:ext cx="6934200" cy="3902075"/>
          </a:xfrm>
          <a:ln/>
        </p:spPr>
      </p:sp>
      <p:sp>
        <p:nvSpPr>
          <p:cNvPr id="62467" name="ノート プレースホルダ 2"/>
          <p:cNvSpPr>
            <a:spLocks noGrp="1"/>
          </p:cNvSpPr>
          <p:nvPr>
            <p:ph type="body" idx="1"/>
          </p:nvPr>
        </p:nvSpPr>
        <p:spPr>
          <a:xfrm>
            <a:off x="639459" y="5527764"/>
            <a:ext cx="5324790" cy="289945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latin typeface="Arial" panose="020B0604020202020204" pitchFamily="34" charset="0"/>
            </a:endParaRPr>
          </a:p>
        </p:txBody>
      </p:sp>
      <p:sp>
        <p:nvSpPr>
          <p:cNvPr id="6246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919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43662" indent="-286026" defTabSz="86919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44098" indent="-228820" defTabSz="86919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01734" indent="-228820" defTabSz="86919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059374" indent="-228820" defTabSz="86919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517011" indent="-228820" defTabSz="86919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974650" indent="-228820" defTabSz="86919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432289" indent="-228820" defTabSz="86919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889927" indent="-228820" defTabSz="86919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0E72B414-8F45-4C73-B65E-CA303E478523}" type="slidenum">
              <a:rPr lang="en-US" altLang="ja-JP" sz="1300">
                <a:ea typeface="ＭＳ Ｐゴシック" panose="020B0600070205080204" pitchFamily="50" charset="-128"/>
              </a:rPr>
              <a:pPr>
                <a:spcBef>
                  <a:spcPct val="0"/>
                </a:spcBef>
              </a:pPr>
              <a:t>36</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145964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a:xfrm>
            <a:off x="-239713" y="301625"/>
            <a:ext cx="7178676" cy="4038600"/>
          </a:xfrm>
          <a:ln/>
        </p:spPr>
      </p:sp>
      <p:sp>
        <p:nvSpPr>
          <p:cNvPr id="70659" name="ノート プレースホルダ 2"/>
          <p:cNvSpPr>
            <a:spLocks noGrp="1"/>
          </p:cNvSpPr>
          <p:nvPr>
            <p:ph type="body" idx="1"/>
          </p:nvPr>
        </p:nvSpPr>
        <p:spPr>
          <a:xfrm>
            <a:off x="672386" y="5718573"/>
            <a:ext cx="5598983" cy="2999537"/>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706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5227">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74490" indent="-297881" defTabSz="905227">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91525" indent="-238306" defTabSz="905227">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68133" indent="-238306" defTabSz="905227">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144740" indent="-238306" defTabSz="905227">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621352" indent="-238306" defTabSz="90522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097963" indent="-238306" defTabSz="90522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574572" indent="-238306" defTabSz="90522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051179" indent="-238306" defTabSz="90522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E16133FE-C80A-4B9D-A442-1B5F8E53849E}" type="slidenum">
              <a:rPr lang="en-US" altLang="ja-JP" sz="1300">
                <a:ea typeface="ＭＳ Ｐゴシック" panose="020B0600070205080204" pitchFamily="50" charset="-128"/>
              </a:rPr>
              <a:pPr>
                <a:spcBef>
                  <a:spcPct val="0"/>
                </a:spcBef>
              </a:pPr>
              <a:t>37</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92174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y.osaka.lg.jp/osakatokei/page/0000375991.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hikari-kyoen.com/" TargetMode="External"/><Relationship Id="rId4" Type="http://schemas.openxmlformats.org/officeDocument/2006/relationships/hyperlink" Target="https://www.city.osaka.lg.jp/kensetsu/page/0000209650.htm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city.osaka.lg.jp/keizaisenryaku/page/0000532561.html" TargetMode="External"/><Relationship Id="rId7" Type="http://schemas.openxmlformats.org/officeDocument/2006/relationships/hyperlink" Target="https://www.city.osaka.lg.jp/kensetsu/page/0000644391.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city.osaka.lg.jp/keizaisenryaku/page/0000563664.html" TargetMode="External"/><Relationship Id="rId5" Type="http://schemas.openxmlformats.org/officeDocument/2006/relationships/hyperlink" Target="https://www.city.osaka.lg.jp/keizaisenryaku/page/0000180795.html" TargetMode="External"/><Relationship Id="rId4" Type="http://schemas.openxmlformats.org/officeDocument/2006/relationships/hyperlink" Target="https://www.city.osaka.lg.jp/keizaisenryaku/page/0000309989.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5" name="正方形/長方形 4"/>
          <p:cNvSpPr>
            <a:spLocks noChangeArrowheads="1"/>
          </p:cNvSpPr>
          <p:nvPr/>
        </p:nvSpPr>
        <p:spPr bwMode="auto">
          <a:xfrm>
            <a:off x="93133" y="929177"/>
            <a:ext cx="12096751" cy="309246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2" name="Rectangle 28"/>
          <p:cNvSpPr>
            <a:spLocks noChangeArrowheads="1"/>
          </p:cNvSpPr>
          <p:nvPr/>
        </p:nvSpPr>
        <p:spPr bwMode="auto">
          <a:xfrm>
            <a:off x="156723" y="730017"/>
            <a:ext cx="5076917"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都市魅力の向上　</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重点エリア等のマネジメント</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61458" name="Rectangle 5"/>
          <p:cNvSpPr>
            <a:spLocks noChangeArrowheads="1"/>
          </p:cNvSpPr>
          <p:nvPr/>
        </p:nvSpPr>
        <p:spPr bwMode="auto">
          <a:xfrm>
            <a:off x="278143" y="1574479"/>
            <a:ext cx="5869516" cy="40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3"/>
              </a:rPr>
              <a:t>うめきた２期区域のまちづくり</a:t>
            </a:r>
            <a:endParaRPr lang="en-US" altLang="ja-JP" sz="1867" dirty="0">
              <a:solidFill>
                <a:srgbClr val="000000"/>
              </a:solidFill>
              <a:latin typeface="Meiryo UI" panose="020B0604030504040204" pitchFamily="50" charset="-128"/>
              <a:ea typeface="Meiryo UI" panose="020B0604030504040204" pitchFamily="50" charset="-128"/>
            </a:endParaRPr>
          </a:p>
        </p:txBody>
      </p:sp>
      <p:sp>
        <p:nvSpPr>
          <p:cNvPr id="61459" name="タイトル 1"/>
          <p:cNvSpPr txBox="1">
            <a:spLocks/>
          </p:cNvSpPr>
          <p:nvPr/>
        </p:nvSpPr>
        <p:spPr bwMode="auto">
          <a:xfrm>
            <a:off x="344097" y="1253523"/>
            <a:ext cx="2520000" cy="360000"/>
          </a:xfrm>
          <a:prstGeom prst="rect">
            <a:avLst/>
          </a:prstGeom>
          <a:solidFill>
            <a:srgbClr val="99CCFF"/>
          </a:solidFill>
          <a:ln w="12700">
            <a:solidFill>
              <a:srgbClr val="007DFA"/>
            </a:solidFill>
            <a:miter lim="800000"/>
            <a:headEnd/>
            <a:tailEnd/>
          </a:ln>
        </p:spPr>
        <p:txBody>
          <a:bodyPr lIns="96000" rIns="96000"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67" dirty="0">
                <a:latin typeface="Meiryo UI" panose="020B0604030504040204" pitchFamily="50" charset="-128"/>
                <a:ea typeface="Meiryo UI" panose="020B0604030504040204" pitchFamily="50" charset="-128"/>
              </a:rPr>
              <a:t>大阪駅周辺地区</a:t>
            </a:r>
          </a:p>
        </p:txBody>
      </p:sp>
      <p:sp>
        <p:nvSpPr>
          <p:cNvPr id="20" name="タイトル 1"/>
          <p:cNvSpPr txBox="1">
            <a:spLocks/>
          </p:cNvSpPr>
          <p:nvPr/>
        </p:nvSpPr>
        <p:spPr bwMode="auto">
          <a:xfrm>
            <a:off x="344097" y="2973414"/>
            <a:ext cx="2520000" cy="360000"/>
          </a:xfrm>
          <a:prstGeom prst="rect">
            <a:avLst/>
          </a:prstGeom>
          <a:solidFill>
            <a:srgbClr val="99CCFF"/>
          </a:solidFill>
          <a:ln w="12700">
            <a:solidFill>
              <a:srgbClr val="007DFA"/>
            </a:solidFill>
            <a:miter lim="800000"/>
            <a:headEnd/>
            <a:tailEnd/>
          </a:ln>
        </p:spPr>
        <p:txBody>
          <a:bodyPr lIns="96000" rIns="96000"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67" dirty="0">
                <a:solidFill>
                  <a:srgbClr val="000000"/>
                </a:solidFill>
                <a:latin typeface="Meiryo UI" panose="020B0604030504040204" pitchFamily="50" charset="-128"/>
                <a:ea typeface="Meiryo UI" panose="020B0604030504040204" pitchFamily="50" charset="-128"/>
              </a:rPr>
              <a:t>御堂筋周辺地区</a:t>
            </a:r>
          </a:p>
        </p:txBody>
      </p:sp>
      <p:sp>
        <p:nvSpPr>
          <p:cNvPr id="24"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経済成長に向けた戦略の実行</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38" name="Rectangle 5"/>
          <p:cNvSpPr>
            <a:spLocks noChangeArrowheads="1"/>
          </p:cNvSpPr>
          <p:nvPr/>
        </p:nvSpPr>
        <p:spPr bwMode="auto">
          <a:xfrm>
            <a:off x="278142" y="3305804"/>
            <a:ext cx="11639537" cy="79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133" b="1" dirty="0">
                <a:solidFill>
                  <a:srgbClr val="000000"/>
                </a:solidFill>
                <a:latin typeface="Meiryo UI" panose="020B0604030504040204" pitchFamily="50" charset="-128"/>
                <a:ea typeface="Meiryo UI" panose="020B0604030504040204" pitchFamily="50" charset="-128"/>
              </a:rPr>
              <a:t>〇　</a:t>
            </a:r>
            <a:r>
              <a:rPr lang="ja-JP" altLang="en-US" sz="2133" b="1" dirty="0">
                <a:solidFill>
                  <a:srgbClr val="000000"/>
                </a:solidFill>
                <a:latin typeface="Meiryo UI" panose="020B0604030504040204" pitchFamily="50" charset="-128"/>
                <a:ea typeface="Meiryo UI" panose="020B0604030504040204" pitchFamily="50" charset="-128"/>
                <a:hlinkClick r:id="rId4"/>
              </a:rPr>
              <a:t>御堂筋の道路空間再編</a:t>
            </a:r>
            <a:endParaRPr lang="en-US" altLang="zh-TW" sz="2133" b="1" dirty="0">
              <a:solidFill>
                <a:srgbClr val="000000"/>
              </a:solidFill>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867" dirty="0">
                <a:latin typeface="Meiryo UI" panose="020B0604030504040204" pitchFamily="50" charset="-128"/>
                <a:ea typeface="Meiryo UI" panose="020B0604030504040204" pitchFamily="50" charset="-128"/>
              </a:rPr>
              <a:t>みちの未来体験</a:t>
            </a:r>
            <a:r>
              <a:rPr lang="en-US" altLang="ja-JP" sz="1867" dirty="0">
                <a:latin typeface="Meiryo UI" panose="020B0604030504040204" pitchFamily="50" charset="-128"/>
                <a:ea typeface="Meiryo UI" panose="020B0604030504040204" pitchFamily="50" charset="-128"/>
              </a:rPr>
              <a:t>EXPO</a:t>
            </a:r>
            <a:r>
              <a:rPr lang="ja-JP" altLang="en-US" sz="1867" dirty="0">
                <a:latin typeface="Meiryo UI" panose="020B0604030504040204" pitchFamily="50" charset="-128"/>
                <a:ea typeface="Meiryo UI" panose="020B0604030504040204" pitchFamily="50" charset="-128"/>
              </a:rPr>
              <a:t>などの取組を踏まえ、人中心の道路空間の実現に向けた実証事業や調査・検討等を実施</a:t>
            </a:r>
            <a:endParaRPr lang="en-US" altLang="ja-JP" sz="1867" dirty="0">
              <a:latin typeface="Meiryo UI" panose="020B0604030504040204" pitchFamily="50" charset="-128"/>
              <a:ea typeface="Meiryo UI" panose="020B0604030504040204" pitchFamily="50" charset="-128"/>
            </a:endParaRPr>
          </a:p>
        </p:txBody>
      </p:sp>
      <p:sp>
        <p:nvSpPr>
          <p:cNvPr id="21"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36</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7" name="Rectangle 5">
            <a:extLst>
              <a:ext uri="{FF2B5EF4-FFF2-40B4-BE49-F238E27FC236}">
                <a16:creationId xmlns:a16="http://schemas.microsoft.com/office/drawing/2014/main" id="{9BA1A1C6-E0D9-7F4C-B4F6-432207AB1E3F}"/>
              </a:ext>
            </a:extLst>
          </p:cNvPr>
          <p:cNvSpPr>
            <a:spLocks noChangeArrowheads="1"/>
          </p:cNvSpPr>
          <p:nvPr/>
        </p:nvSpPr>
        <p:spPr bwMode="auto">
          <a:xfrm>
            <a:off x="278141" y="1925372"/>
            <a:ext cx="9676583" cy="987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大阪駅前ダイヤモンド地区における道路空間形成にかかる検討調査</a:t>
            </a:r>
            <a:endParaRPr lang="en-US" altLang="ja-JP" sz="2133" b="1" dirty="0">
              <a:latin typeface="Meiryo UI" panose="020B0604030504040204" pitchFamily="50" charset="-128"/>
              <a:ea typeface="Meiryo UI" panose="020B0604030504040204" pitchFamily="50" charset="-128"/>
            </a:endParaRPr>
          </a:p>
          <a:p>
            <a:pPr marL="446400" indent="-360000">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「居心地よく歩きたくなるまちなか」の更なる創出に向けて、めざすべき将来像の検討など、</a:t>
            </a:r>
            <a:endParaRPr lang="en-US" altLang="ja-JP" sz="1870" dirty="0">
              <a:latin typeface="Meiryo UI" panose="020B0604030504040204" pitchFamily="50" charset="-128"/>
              <a:ea typeface="Meiryo UI" panose="020B0604030504040204" pitchFamily="50" charset="-128"/>
            </a:endParaRPr>
          </a:p>
          <a:p>
            <a:pPr marL="144000"/>
            <a:r>
              <a:rPr lang="en-US" altLang="ja-JP" sz="1870" dirty="0">
                <a:latin typeface="Meiryo UI" panose="020B0604030504040204" pitchFamily="50" charset="-128"/>
                <a:ea typeface="Meiryo UI" panose="020B0604030504040204" pitchFamily="50" charset="-128"/>
              </a:rPr>
              <a:t>    </a:t>
            </a:r>
            <a:r>
              <a:rPr lang="ja-JP" altLang="en-US" sz="1870" dirty="0">
                <a:latin typeface="Meiryo UI" panose="020B0604030504040204" pitchFamily="50" charset="-128"/>
                <a:ea typeface="Meiryo UI" panose="020B0604030504040204" pitchFamily="50" charset="-128"/>
              </a:rPr>
              <a:t>人中心の道路空間の実現に向けた検討調査を実施</a:t>
            </a:r>
          </a:p>
          <a:p>
            <a:pPr>
              <a:spcAft>
                <a:spcPts val="400"/>
              </a:spcAft>
            </a:pPr>
            <a:endParaRPr lang="en-US" altLang="ja-JP" sz="1867" dirty="0">
              <a:solidFill>
                <a:srgbClr val="FF0000"/>
              </a:solidFill>
              <a:latin typeface="Meiryo UI" panose="020B0604030504040204" pitchFamily="50" charset="-128"/>
              <a:ea typeface="Meiryo UI" panose="020B0604030504040204" pitchFamily="50" charset="-128"/>
            </a:endParaRPr>
          </a:p>
        </p:txBody>
      </p:sp>
      <p:sp>
        <p:nvSpPr>
          <p:cNvPr id="8" name="Rectangle 5">
            <a:extLst>
              <a:ext uri="{FF2B5EF4-FFF2-40B4-BE49-F238E27FC236}">
                <a16:creationId xmlns:a16="http://schemas.microsoft.com/office/drawing/2014/main" id="{B7315C1C-5347-86D9-0D90-4BBFD051C196}"/>
              </a:ext>
            </a:extLst>
          </p:cNvPr>
          <p:cNvSpPr>
            <a:spLocks noChangeArrowheads="1"/>
          </p:cNvSpPr>
          <p:nvPr/>
        </p:nvSpPr>
        <p:spPr bwMode="auto">
          <a:xfrm>
            <a:off x="278142" y="4574070"/>
            <a:ext cx="11720218" cy="93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133" b="1" dirty="0">
                <a:latin typeface="Meiryo UI" panose="020B0604030504040204" pitchFamily="50" charset="-128"/>
                <a:ea typeface="Meiryo UI" panose="020B0604030504040204" pitchFamily="50" charset="-128"/>
              </a:rPr>
              <a:t>〇　都心部のエリアマネジメント活動支援事業</a:t>
            </a:r>
            <a:endParaRPr lang="en-US" altLang="zh-TW" sz="2133" b="1" dirty="0">
              <a:latin typeface="Meiryo UI" panose="020B0604030504040204" pitchFamily="50" charset="-128"/>
              <a:ea typeface="Meiryo UI" panose="020B0604030504040204" pitchFamily="50" charset="-128"/>
            </a:endParaRPr>
          </a:p>
          <a:p>
            <a:pPr lvl="1">
              <a:buFont typeface="Wingdings" panose="05000000000000000000" pitchFamily="2" charset="2"/>
              <a:buChar char="Ø"/>
            </a:pPr>
            <a:r>
              <a:rPr lang="ja-JP" altLang="en-US" sz="1867" dirty="0">
                <a:latin typeface="Meiryo UI" panose="020B0604030504040204" pitchFamily="50" charset="-128"/>
                <a:ea typeface="Meiryo UI" panose="020B0604030504040204" pitchFamily="50" charset="-128"/>
              </a:rPr>
              <a:t>都市魅力の向上をめざし、高質な公共空間の維持管理等を促進するため、 エリアマネジメント活動への支援を実施</a:t>
            </a:r>
          </a:p>
          <a:p>
            <a:pPr lvl="1">
              <a:buFont typeface="Wingdings" panose="05000000000000000000" pitchFamily="2" charset="2"/>
              <a:buChar char="Ø"/>
            </a:pPr>
            <a:r>
              <a:rPr lang="ja-JP" altLang="en-US" sz="1867" dirty="0">
                <a:latin typeface="Meiryo UI" panose="020B0604030504040204" pitchFamily="50" charset="-128"/>
                <a:ea typeface="Meiryo UI" panose="020B0604030504040204" pitchFamily="50" charset="-128"/>
              </a:rPr>
              <a:t>エリアブランドの一層の向上をめざし、地域特性に応じた質の高い活動への支援制度の充実に向けた検討調査を実施</a:t>
            </a:r>
          </a:p>
        </p:txBody>
      </p:sp>
      <p:sp>
        <p:nvSpPr>
          <p:cNvPr id="9" name="正方形/長方形 4">
            <a:extLst>
              <a:ext uri="{FF2B5EF4-FFF2-40B4-BE49-F238E27FC236}">
                <a16:creationId xmlns:a16="http://schemas.microsoft.com/office/drawing/2014/main" id="{A602D5F5-053E-3654-9E64-AE0F5FD1C124}"/>
              </a:ext>
            </a:extLst>
          </p:cNvPr>
          <p:cNvSpPr>
            <a:spLocks noChangeArrowheads="1"/>
          </p:cNvSpPr>
          <p:nvPr/>
        </p:nvSpPr>
        <p:spPr bwMode="auto">
          <a:xfrm>
            <a:off x="42334" y="4254741"/>
            <a:ext cx="12096751" cy="1294733"/>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0" name="Rectangle 28">
            <a:extLst>
              <a:ext uri="{FF2B5EF4-FFF2-40B4-BE49-F238E27FC236}">
                <a16:creationId xmlns:a16="http://schemas.microsoft.com/office/drawing/2014/main" id="{5DF16958-6A8D-C917-4119-E0FFC0A099E2}"/>
              </a:ext>
            </a:extLst>
          </p:cNvPr>
          <p:cNvSpPr>
            <a:spLocks noChangeArrowheads="1"/>
          </p:cNvSpPr>
          <p:nvPr/>
        </p:nvSpPr>
        <p:spPr bwMode="auto">
          <a:xfrm>
            <a:off x="116022" y="4078878"/>
            <a:ext cx="4923338"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都市魅力の向上　</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都心部のエリアマネジメント</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正方形/長方形 4">
            <a:extLst>
              <a:ext uri="{FF2B5EF4-FFF2-40B4-BE49-F238E27FC236}">
                <a16:creationId xmlns:a16="http://schemas.microsoft.com/office/drawing/2014/main" id="{44E7D66E-DE32-1E4A-60FE-1D0DF9AFA14F}"/>
              </a:ext>
            </a:extLst>
          </p:cNvPr>
          <p:cNvSpPr>
            <a:spLocks noChangeArrowheads="1"/>
          </p:cNvSpPr>
          <p:nvPr/>
        </p:nvSpPr>
        <p:spPr bwMode="auto">
          <a:xfrm>
            <a:off x="59988" y="5822637"/>
            <a:ext cx="12096751" cy="94236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2" name="Rectangle 28">
            <a:extLst>
              <a:ext uri="{FF2B5EF4-FFF2-40B4-BE49-F238E27FC236}">
                <a16:creationId xmlns:a16="http://schemas.microsoft.com/office/drawing/2014/main" id="{AC7EBADD-CFC4-8E54-BB39-F8281EDC4D4C}"/>
              </a:ext>
            </a:extLst>
          </p:cNvPr>
          <p:cNvSpPr>
            <a:spLocks noChangeArrowheads="1"/>
          </p:cNvSpPr>
          <p:nvPr/>
        </p:nvSpPr>
        <p:spPr bwMode="auto">
          <a:xfrm>
            <a:off x="133676" y="5600258"/>
            <a:ext cx="4086727"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都市魅力の向上　</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水と光の魅力向上</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9" name="Rectangle 5"/>
          <p:cNvSpPr>
            <a:spLocks noChangeArrowheads="1"/>
          </p:cNvSpPr>
          <p:nvPr/>
        </p:nvSpPr>
        <p:spPr bwMode="auto">
          <a:xfrm>
            <a:off x="208031" y="6050130"/>
            <a:ext cx="11709648" cy="738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charset="0"/>
                <a:ea typeface="ＭＳ Ｐゴシック" charset="-128"/>
              </a:defRPr>
            </a:lvl1pPr>
            <a:lvl2pPr marL="444500" indent="-360363">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009775" indent="-187325" eaLnBrk="0" fontAlgn="base" hangingPunct="0">
              <a:spcBef>
                <a:spcPct val="0"/>
              </a:spcBef>
              <a:spcAft>
                <a:spcPct val="0"/>
              </a:spcAft>
              <a:defRPr kumimoji="1">
                <a:solidFill>
                  <a:schemeClr val="tx1"/>
                </a:solidFill>
                <a:latin typeface="Arial" charset="0"/>
                <a:ea typeface="ＭＳ Ｐゴシック" charset="-128"/>
              </a:defRPr>
            </a:lvl6pPr>
            <a:lvl7pPr marL="2466975" indent="-187325" eaLnBrk="0" fontAlgn="base" hangingPunct="0">
              <a:spcBef>
                <a:spcPct val="0"/>
              </a:spcBef>
              <a:spcAft>
                <a:spcPct val="0"/>
              </a:spcAft>
              <a:defRPr kumimoji="1">
                <a:solidFill>
                  <a:schemeClr val="tx1"/>
                </a:solidFill>
                <a:latin typeface="Arial" charset="0"/>
                <a:ea typeface="ＭＳ Ｐゴシック" charset="-128"/>
              </a:defRPr>
            </a:lvl7pPr>
            <a:lvl8pPr marL="2924175" indent="-187325" eaLnBrk="0" fontAlgn="base" hangingPunct="0">
              <a:spcBef>
                <a:spcPct val="0"/>
              </a:spcBef>
              <a:spcAft>
                <a:spcPct val="0"/>
              </a:spcAft>
              <a:defRPr kumimoji="1">
                <a:solidFill>
                  <a:schemeClr val="tx1"/>
                </a:solidFill>
                <a:latin typeface="Arial" charset="0"/>
                <a:ea typeface="ＭＳ Ｐゴシック" charset="-128"/>
              </a:defRPr>
            </a:lvl8pPr>
            <a:lvl9pPr marL="3381375" indent="-187325" eaLnBrk="0" fontAlgn="base" hangingPunct="0">
              <a:spcBef>
                <a:spcPct val="0"/>
              </a:spcBef>
              <a:spcAft>
                <a:spcPct val="0"/>
              </a:spcAft>
              <a:defRPr kumimoji="1">
                <a:solidFill>
                  <a:schemeClr val="tx1"/>
                </a:solidFill>
                <a:latin typeface="Arial" charset="0"/>
                <a:ea typeface="ＭＳ Ｐゴシック" charset="-128"/>
              </a:defRPr>
            </a:lvl9pPr>
          </a:lstStyle>
          <a:p>
            <a:pPr>
              <a:defRPr/>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133" b="1" dirty="0">
                <a:latin typeface="Meiryo UI" panose="020B0604030504040204" pitchFamily="50" charset="-128"/>
                <a:ea typeface="Meiryo UI" panose="020B0604030504040204" pitchFamily="50" charset="-128"/>
                <a:cs typeface="Meiryo UI" panose="020B0604030504040204" pitchFamily="50" charset="-128"/>
                <a:hlinkClick r:id="rId5"/>
              </a:rPr>
              <a:t>「大阪・光の饗宴」の開催</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lvl="1">
              <a:buFont typeface="Wingdings" panose="05000000000000000000" pitchFamily="2" charset="2"/>
              <a:buChar char="Ø"/>
              <a:defRPr/>
            </a:pPr>
            <a:r>
              <a:rPr lang="en-US" altLang="ja-JP" sz="1870" spc="-100" dirty="0">
                <a:latin typeface="Meiryo UI" panose="020B0604030504040204" pitchFamily="50" charset="-128"/>
                <a:ea typeface="Meiryo UI" panose="020B0604030504040204" pitchFamily="50" charset="-128"/>
              </a:rPr>
              <a:t>OSAKA</a:t>
            </a:r>
            <a:r>
              <a:rPr lang="ja-JP" altLang="en-US" sz="1870" spc="-100" dirty="0">
                <a:latin typeface="Meiryo UI" panose="020B0604030504040204" pitchFamily="50" charset="-128"/>
                <a:ea typeface="Meiryo UI" panose="020B0604030504040204" pitchFamily="50" charset="-128"/>
              </a:rPr>
              <a:t>光のルネサンス、御堂筋イルミネーションを核に、 民間主催のエリアプログラムと一体的にプロモーションを展開</a:t>
            </a:r>
            <a:endParaRPr lang="en-US" altLang="ja-JP" sz="1870" spc="-100" dirty="0">
              <a:latin typeface="Meiryo UI" panose="020B0604030504040204" pitchFamily="50" charset="-128"/>
              <a:ea typeface="Meiryo UI" panose="020B0604030504040204" pitchFamily="50" charset="-128"/>
            </a:endParaRPr>
          </a:p>
          <a:p>
            <a:pPr lvl="1">
              <a:spcAft>
                <a:spcPts val="400"/>
              </a:spcAft>
              <a:defRPr/>
            </a:pPr>
            <a:endParaRPr lang="en-US" altLang="ja-JP" sz="1867" dirty="0">
              <a:latin typeface="Meiryo UI" pitchFamily="50" charset="-128"/>
              <a:ea typeface="Meiryo UI" pitchFamily="50" charset="-128"/>
              <a:cs typeface="Meiryo UI" pitchFamily="50" charset="-128"/>
            </a:endParaRPr>
          </a:p>
        </p:txBody>
      </p:sp>
      <p:pic>
        <p:nvPicPr>
          <p:cNvPr id="2" name="図 1" descr="建物, テーブル, グリーン, 男 が含まれている画像">
            <a:extLst>
              <a:ext uri="{FF2B5EF4-FFF2-40B4-BE49-F238E27FC236}">
                <a16:creationId xmlns:a16="http://schemas.microsoft.com/office/drawing/2014/main" id="{C6590313-8F13-9F6B-726F-2C108BC98C3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5400000">
            <a:off x="9925836" y="1338958"/>
            <a:ext cx="2368598" cy="1776449"/>
          </a:xfrm>
          <a:prstGeom prst="rect">
            <a:avLst/>
          </a:prstGeom>
        </p:spPr>
      </p:pic>
      <p:sp>
        <p:nvSpPr>
          <p:cNvPr id="3" name="テキスト ボックス 2">
            <a:extLst>
              <a:ext uri="{FF2B5EF4-FFF2-40B4-BE49-F238E27FC236}">
                <a16:creationId xmlns:a16="http://schemas.microsoft.com/office/drawing/2014/main" id="{B886A744-59DA-F847-0168-B0FDBC2212F9}"/>
              </a:ext>
            </a:extLst>
          </p:cNvPr>
          <p:cNvSpPr txBox="1"/>
          <p:nvPr/>
        </p:nvSpPr>
        <p:spPr>
          <a:xfrm>
            <a:off x="10221912" y="3430729"/>
            <a:ext cx="1776448"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御堂筋の側道歩行者空間化</a:t>
            </a:r>
          </a:p>
        </p:txBody>
      </p:sp>
    </p:spTree>
    <p:extLst>
      <p:ext uri="{BB962C8B-B14F-4D97-AF65-F5344CB8AC3E}">
        <p14:creationId xmlns:p14="http://schemas.microsoft.com/office/powerpoint/2010/main" val="22882453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4"/>
          <p:cNvSpPr>
            <a:spLocks noChangeArrowheads="1"/>
          </p:cNvSpPr>
          <p:nvPr/>
        </p:nvSpPr>
        <p:spPr bwMode="auto">
          <a:xfrm>
            <a:off x="47623" y="3577653"/>
            <a:ext cx="12096751" cy="139191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0" name="Rectangle 28"/>
          <p:cNvSpPr>
            <a:spLocks noChangeArrowheads="1"/>
          </p:cNvSpPr>
          <p:nvPr/>
        </p:nvSpPr>
        <p:spPr bwMode="auto">
          <a:xfrm>
            <a:off x="156720" y="3324166"/>
            <a:ext cx="2662679"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rPr>
              <a:t>文化振興施策の推進</a:t>
            </a:r>
            <a:endParaRPr lang="en-US" altLang="ja-JP" sz="1867" dirty="0">
              <a:latin typeface="Meiryo UI" panose="020B0604030504040204" pitchFamily="50" charset="-128"/>
              <a:ea typeface="Meiryo UI" panose="020B0604030504040204" pitchFamily="50" charset="-128"/>
            </a:endParaRPr>
          </a:p>
        </p:txBody>
      </p:sp>
      <p:sp>
        <p:nvSpPr>
          <p:cNvPr id="34" name="正方形/長方形 4"/>
          <p:cNvSpPr>
            <a:spLocks noChangeArrowheads="1"/>
          </p:cNvSpPr>
          <p:nvPr/>
        </p:nvSpPr>
        <p:spPr bwMode="auto">
          <a:xfrm>
            <a:off x="47623" y="5330382"/>
            <a:ext cx="12096751" cy="130409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35" name="Rectangle 28"/>
          <p:cNvSpPr>
            <a:spLocks noChangeArrowheads="1"/>
          </p:cNvSpPr>
          <p:nvPr/>
        </p:nvSpPr>
        <p:spPr bwMode="auto">
          <a:xfrm>
            <a:off x="156720" y="5086614"/>
            <a:ext cx="2662679"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rPr>
              <a:t>スポーツ振興施策の推進</a:t>
            </a:r>
            <a:endParaRPr lang="en-US" altLang="ja-JP" sz="1867" dirty="0">
              <a:latin typeface="Meiryo UI" panose="020B0604030504040204" pitchFamily="50" charset="-128"/>
              <a:ea typeface="Meiryo UI" panose="020B0604030504040204" pitchFamily="50" charset="-128"/>
            </a:endParaRPr>
          </a:p>
        </p:txBody>
      </p:sp>
      <p:sp>
        <p:nvSpPr>
          <p:cNvPr id="20"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経済成長に向けた戦略の実行</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21"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37</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Rectangle 5">
            <a:extLst>
              <a:ext uri="{FF2B5EF4-FFF2-40B4-BE49-F238E27FC236}">
                <a16:creationId xmlns:a16="http://schemas.microsoft.com/office/drawing/2014/main" id="{7489D61B-E1DE-B24A-D976-206C0B6E35E8}"/>
              </a:ext>
            </a:extLst>
          </p:cNvPr>
          <p:cNvSpPr>
            <a:spLocks noChangeArrowheads="1"/>
          </p:cNvSpPr>
          <p:nvPr/>
        </p:nvSpPr>
        <p:spPr bwMode="auto">
          <a:xfrm>
            <a:off x="249544" y="3767337"/>
            <a:ext cx="10683499" cy="998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400" tIns="50400" rIns="104400" bIns="50400"/>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文化振興事業</a:t>
            </a:r>
            <a:endParaRPr kumimoji="1" lang="ja-JP" altLang="en-US"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576000" indent="-360000">
              <a:lnSpc>
                <a:spcPts val="2000"/>
              </a:lnSpc>
              <a:spcAft>
                <a:spcPts val="227"/>
              </a:spcAft>
              <a:buFont typeface="Wingdings" panose="05000000000000000000" pitchFamily="2" charset="2"/>
              <a:buChar char="Ø"/>
              <a:defRPr/>
            </a:pPr>
            <a:r>
              <a:rPr kumimoji="1" lang="ja-JP" altLang="en-US"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rPr>
              <a:t>寄附を通じて団体を応援できる</a:t>
            </a:r>
            <a:r>
              <a:rPr kumimoji="1" lang="ja-JP" altLang="en-US" sz="1867" b="0" i="0" u="none" strike="noStrike" kern="1200" cap="none" spc="0" normalizeH="0" baseline="0" noProof="0" dirty="0">
                <a:ln>
                  <a:noFill/>
                </a:ln>
                <a:solidFill>
                  <a:schemeClr val="accent2">
                    <a:lumMod val="50000"/>
                  </a:schemeClr>
                </a:solidFill>
                <a:effectLst/>
                <a:uLnTx/>
                <a:uFillTx/>
                <a:latin typeface="Meiryo UI" panose="020B0604030504040204" pitchFamily="50" charset="-128"/>
                <a:ea typeface="Meiryo UI" panose="020B0604030504040204" pitchFamily="50" charset="-128"/>
                <a:cs typeface="+mn-cs"/>
                <a:hlinkClick r:id="rId4">
                  <a:extLst>
                    <a:ext uri="{A12FA001-AC4F-418D-AE19-62706E023703}">
                      <ahyp:hlinkClr xmlns:ahyp="http://schemas.microsoft.com/office/drawing/2018/hyperlinkcolor" val="tx"/>
                    </a:ext>
                  </a:extLst>
                </a:hlinkClick>
              </a:rPr>
              <a:t>芸術・文化団体サポート事業</a:t>
            </a:r>
            <a:r>
              <a:rPr lang="ja-JP" altLang="en-US" sz="1867" dirty="0">
                <a:latin typeface="Meiryo UI" panose="020B0604030504040204" pitchFamily="50" charset="-128"/>
                <a:ea typeface="Meiryo UI" panose="020B0604030504040204" pitchFamily="50" charset="-128"/>
              </a:rPr>
              <a:t>や、</a:t>
            </a:r>
            <a:r>
              <a:rPr kumimoji="1" lang="ja-JP" altLang="en-US"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rPr>
              <a:t>芸術文化を支える人材を育成・支援する</a:t>
            </a:r>
            <a:r>
              <a:rPr kumimoji="1" lang="ja-JP" altLang="en-US" sz="1867" b="0" i="0" u="none" kern="1200" cap="none" spc="0" normalizeH="0" noProof="0" dirty="0">
                <a:ln>
                  <a:noFill/>
                </a:ln>
                <a:solidFill>
                  <a:schemeClr val="accent2">
                    <a:lumMod val="50000"/>
                  </a:schemeClr>
                </a:solidFill>
                <a:effectLst/>
                <a:uLnTx/>
                <a:uFillTx/>
                <a:latin typeface="Meiryo UI" panose="020B0604030504040204" pitchFamily="50" charset="-128"/>
                <a:ea typeface="Meiryo UI" panose="020B0604030504040204" pitchFamily="50" charset="-128"/>
                <a:cs typeface="+mn-cs"/>
                <a:hlinkClick r:id="rId5">
                  <a:extLst>
                    <a:ext uri="{A12FA001-AC4F-418D-AE19-62706E023703}">
                      <ahyp:hlinkClr xmlns:ahyp="http://schemas.microsoft.com/office/drawing/2018/hyperlinkcolor" val="tx"/>
                    </a:ext>
                  </a:extLst>
                </a:hlinkClick>
              </a:rPr>
              <a:t>芸術活動振興事業助成</a:t>
            </a:r>
            <a:r>
              <a:rPr kumimoji="1" lang="ja-JP" altLang="en-US"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rPr>
              <a:t>等を実施</a:t>
            </a:r>
            <a:endParaRPr kumimoji="1" lang="en-US" altLang="ja-JP"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endParaRPr>
          </a:p>
        </p:txBody>
      </p:sp>
      <p:sp>
        <p:nvSpPr>
          <p:cNvPr id="5" name="Rectangle 5">
            <a:extLst>
              <a:ext uri="{FF2B5EF4-FFF2-40B4-BE49-F238E27FC236}">
                <a16:creationId xmlns:a16="http://schemas.microsoft.com/office/drawing/2014/main" id="{206A38B4-845B-5FB9-B51B-A6E80C3B3051}"/>
              </a:ext>
            </a:extLst>
          </p:cNvPr>
          <p:cNvSpPr>
            <a:spLocks noChangeArrowheads="1"/>
          </p:cNvSpPr>
          <p:nvPr/>
        </p:nvSpPr>
        <p:spPr bwMode="auto">
          <a:xfrm>
            <a:off x="249543" y="5545350"/>
            <a:ext cx="11399117" cy="1089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a:t>
            </a:r>
            <a:r>
              <a:rPr lang="ja-JP" altLang="en-US" sz="2133" b="1" dirty="0">
                <a:solidFill>
                  <a:schemeClr val="accent2">
                    <a:lumMod val="50000"/>
                  </a:schemeClr>
                </a:solidFill>
                <a:latin typeface="Meiryo UI" panose="020B0604030504040204" pitchFamily="50" charset="-128"/>
                <a:ea typeface="Meiryo UI" panose="020B0604030504040204" pitchFamily="50" charset="-128"/>
                <a:hlinkClick r:id="rId6">
                  <a:extLst>
                    <a:ext uri="{A12FA001-AC4F-418D-AE19-62706E023703}">
                      <ahyp:hlinkClr xmlns:ahyp="http://schemas.microsoft.com/office/drawing/2018/hyperlinkcolor" val="tx"/>
                    </a:ext>
                  </a:extLst>
                </a:hlinkClick>
              </a:rPr>
              <a:t>スポーツ振興事業</a:t>
            </a:r>
            <a:endParaRPr lang="ja-JP" altLang="en-US" sz="2133" b="1" dirty="0">
              <a:solidFill>
                <a:schemeClr val="accent2">
                  <a:lumMod val="50000"/>
                </a:schemeClr>
              </a:solidFill>
              <a:latin typeface="Meiryo UI" panose="020B0604030504040204" pitchFamily="50" charset="-128"/>
              <a:ea typeface="Meiryo UI" panose="020B0604030504040204" pitchFamily="50" charset="-128"/>
            </a:endParaRPr>
          </a:p>
          <a:p>
            <a:pPr marL="576000" marR="0" lvl="0" indent="-360000" algn="l" defTabSz="914400" rtl="0" eaLnBrk="1" fontAlgn="auto" latinLnBrk="0" hangingPunct="1">
              <a:lnSpc>
                <a:spcPts val="2000"/>
              </a:lnSpc>
              <a:spcAft>
                <a:spcPts val="227"/>
              </a:spcAft>
              <a:buClrTx/>
              <a:buSzTx/>
              <a:buFont typeface="Wingdings"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大規模競技大会等の開催やスポーツチームと連携したトップアスリートとの交流プログラム、スポーツ体験イベント等を実施</a:t>
            </a:r>
          </a:p>
        </p:txBody>
      </p:sp>
      <p:sp>
        <p:nvSpPr>
          <p:cNvPr id="2" name="正方形/長方形 4">
            <a:extLst>
              <a:ext uri="{FF2B5EF4-FFF2-40B4-BE49-F238E27FC236}">
                <a16:creationId xmlns:a16="http://schemas.microsoft.com/office/drawing/2014/main" id="{E3AC1A8A-026B-E540-88F1-F2469B04DFD3}"/>
              </a:ext>
            </a:extLst>
          </p:cNvPr>
          <p:cNvSpPr>
            <a:spLocks noChangeArrowheads="1"/>
          </p:cNvSpPr>
          <p:nvPr/>
        </p:nvSpPr>
        <p:spPr bwMode="auto">
          <a:xfrm>
            <a:off x="47623" y="1082294"/>
            <a:ext cx="12096751" cy="196500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4" name="Rectangle 28">
            <a:extLst>
              <a:ext uri="{FF2B5EF4-FFF2-40B4-BE49-F238E27FC236}">
                <a16:creationId xmlns:a16="http://schemas.microsoft.com/office/drawing/2014/main" id="{9774DF75-153F-1AE3-6354-BA6ED5795808}"/>
              </a:ext>
            </a:extLst>
          </p:cNvPr>
          <p:cNvSpPr>
            <a:spLocks noChangeArrowheads="1"/>
          </p:cNvSpPr>
          <p:nvPr/>
        </p:nvSpPr>
        <p:spPr bwMode="auto">
          <a:xfrm>
            <a:off x="156720" y="826359"/>
            <a:ext cx="6128574"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都市魅力の向上　</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公共空間の再編・活用による魅力向上</a:t>
            </a:r>
            <a:r>
              <a:rPr lang="en-US" altLang="ja-JP" sz="18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Rectangle 5">
            <a:extLst>
              <a:ext uri="{FF2B5EF4-FFF2-40B4-BE49-F238E27FC236}">
                <a16:creationId xmlns:a16="http://schemas.microsoft.com/office/drawing/2014/main" id="{73CA4198-032F-9398-D9AC-757A04373C25}"/>
              </a:ext>
            </a:extLst>
          </p:cNvPr>
          <p:cNvSpPr>
            <a:spLocks noChangeArrowheads="1"/>
          </p:cNvSpPr>
          <p:nvPr/>
        </p:nvSpPr>
        <p:spPr bwMode="auto">
          <a:xfrm>
            <a:off x="249545" y="1418385"/>
            <a:ext cx="7811090" cy="100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7"/>
              </a:rPr>
              <a:t>みどりの都市の実現</a:t>
            </a:r>
            <a:endParaRPr lang="ja-JP" altLang="en-US" sz="2133" b="1" dirty="0">
              <a:latin typeface="Meiryo UI" panose="020B0604030504040204" pitchFamily="50" charset="-128"/>
              <a:ea typeface="Meiryo UI" panose="020B0604030504040204" pitchFamily="50" charset="-128"/>
            </a:endParaRPr>
          </a:p>
          <a:p>
            <a:pPr marL="576000" indent="-334963">
              <a:lnSpc>
                <a:spcPts val="2000"/>
              </a:lnSpc>
              <a:buFont typeface="Wingdings" pitchFamily="2" charset="2"/>
              <a:buChar char="Ø"/>
              <a:defRPr/>
            </a:pPr>
            <a:r>
              <a:rPr lang="ja-JP" altLang="en-US" sz="1870" dirty="0">
                <a:latin typeface="Meiryo UI" panose="020B0604030504040204" pitchFamily="50" charset="-128"/>
                <a:ea typeface="Meiryo UI" panose="020B0604030504040204" pitchFamily="50" charset="-128"/>
              </a:rPr>
              <a:t>みどり豊かな都市空間を創出し、誰もが住みたい・働きたい・訪れたいと思う「みどりの都市」の実現に向け、「大阪市緑の基本計画</a:t>
            </a:r>
            <a:r>
              <a:rPr lang="en-US" altLang="ja-JP" sz="1870" dirty="0">
                <a:latin typeface="Meiryo UI" panose="020B0604030504040204" pitchFamily="50" charset="-128"/>
                <a:ea typeface="Meiryo UI" panose="020B0604030504040204" pitchFamily="50" charset="-128"/>
              </a:rPr>
              <a:t>〈2026〉</a:t>
            </a:r>
            <a:r>
              <a:rPr lang="ja-JP" altLang="en-US" sz="1870" dirty="0">
                <a:latin typeface="Meiryo UI" panose="020B0604030504040204" pitchFamily="50" charset="-128"/>
                <a:ea typeface="Meiryo UI" panose="020B0604030504040204" pitchFamily="50" charset="-128"/>
              </a:rPr>
              <a:t>」（仮称）を策定予定（令和</a:t>
            </a:r>
            <a:r>
              <a:rPr lang="en-US" altLang="ja-JP" sz="1870" dirty="0">
                <a:latin typeface="Meiryo UI" panose="020B0604030504040204" pitchFamily="50" charset="-128"/>
                <a:ea typeface="Meiryo UI" panose="020B0604030504040204" pitchFamily="50" charset="-128"/>
              </a:rPr>
              <a:t>7</a:t>
            </a:r>
            <a:r>
              <a:rPr lang="ja-JP" altLang="en-US" sz="1870" dirty="0">
                <a:latin typeface="Meiryo UI" panose="020B0604030504040204" pitchFamily="50" charset="-128"/>
                <a:ea typeface="Meiryo UI" panose="020B0604030504040204" pitchFamily="50" charset="-128"/>
              </a:rPr>
              <a:t>年夏頃）</a:t>
            </a:r>
          </a:p>
        </p:txBody>
      </p:sp>
      <p:pic>
        <p:nvPicPr>
          <p:cNvPr id="8" name="図 7" descr="道を走る車&#10;&#10;中程度の精度で自動的に生成された説明">
            <a:extLst>
              <a:ext uri="{FF2B5EF4-FFF2-40B4-BE49-F238E27FC236}">
                <a16:creationId xmlns:a16="http://schemas.microsoft.com/office/drawing/2014/main" id="{175BE0CC-7436-D698-230A-680766E988C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9682" y="1176007"/>
            <a:ext cx="2144704" cy="1607143"/>
          </a:xfrm>
          <a:prstGeom prst="rect">
            <a:avLst/>
          </a:prstGeom>
        </p:spPr>
      </p:pic>
      <p:sp>
        <p:nvSpPr>
          <p:cNvPr id="9" name="テキスト ボックス 8">
            <a:extLst>
              <a:ext uri="{FF2B5EF4-FFF2-40B4-BE49-F238E27FC236}">
                <a16:creationId xmlns:a16="http://schemas.microsoft.com/office/drawing/2014/main" id="{1032F38C-BB6D-033B-1130-67CE8E14A8B2}"/>
              </a:ext>
            </a:extLst>
          </p:cNvPr>
          <p:cNvSpPr txBox="1"/>
          <p:nvPr/>
        </p:nvSpPr>
        <p:spPr>
          <a:xfrm>
            <a:off x="9496462" y="2793387"/>
            <a:ext cx="1661032"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豊かな緑陰形成のイメージ</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6045378"/>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24433</TotalTime>
  <Words>407</Words>
  <PresentationFormat>ワイド画面</PresentationFormat>
  <Paragraphs>45</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HG創英角ｺﾞｼｯｸUB</vt:lpstr>
      <vt:lpstr>Meiryo UI</vt:lpstr>
      <vt:lpstr>ＭＳ Ｐゴシック</vt:lpstr>
      <vt:lpstr>Arial</vt:lpstr>
      <vt:lpstr>Calibri</vt:lpstr>
      <vt:lpstr>Wingdings</vt:lpstr>
      <vt:lpstr>1_標準デザイン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2025-04-24T00:02:38Z</cp:lastPrinted>
  <dcterms:created xsi:type="dcterms:W3CDTF">2018-04-03T05:35:42Z</dcterms:created>
  <dcterms:modified xsi:type="dcterms:W3CDTF">2025-04-24T01:49:00Z</dcterms:modified>
</cp:coreProperties>
</file>