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38" saveSubsetFonts="1">
  <p:sldMasterIdLst>
    <p:sldMasterId id="2147483672" r:id="rId1"/>
  </p:sldMasterIdLst>
  <p:notesMasterIdLst>
    <p:notesMasterId r:id="rId7"/>
  </p:notesMasterIdLst>
  <p:sldIdLst>
    <p:sldId id="1353" r:id="rId2"/>
    <p:sldId id="1354" r:id="rId3"/>
    <p:sldId id="1330" r:id="rId4"/>
    <p:sldId id="1341" r:id="rId5"/>
    <p:sldId id="1355" r:id="rId6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松本　隆" initials="松本　隆" lastIdx="3" clrIdx="0">
    <p:extLst>
      <p:ext uri="{19B8F6BF-5375-455C-9EA6-DF929625EA0E}">
        <p15:presenceInfo xmlns:p15="http://schemas.microsoft.com/office/powerpoint/2012/main" userId="松本　隆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3333CC"/>
    <a:srgbClr val="99CCFF"/>
    <a:srgbClr val="FFCC99"/>
    <a:srgbClr val="FF99FF"/>
    <a:srgbClr val="FFFF99"/>
    <a:srgbClr val="D0D8E8"/>
    <a:srgbClr val="4F81BD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8" autoAdjust="0"/>
    <p:restoredTop sz="92065" autoAdjust="0"/>
  </p:normalViewPr>
  <p:slideViewPr>
    <p:cSldViewPr snapToGrid="0">
      <p:cViewPr varScale="1">
        <p:scale>
          <a:sx n="77" d="100"/>
          <a:sy n="77" d="100"/>
        </p:scale>
        <p:origin x="898" y="67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8"/>
            <a:ext cx="2949787" cy="498693"/>
          </a:xfrm>
          <a:prstGeom prst="rect">
            <a:avLst/>
          </a:prstGeom>
        </p:spPr>
        <p:txBody>
          <a:bodyPr vert="horz" lIns="95613" tIns="47804" rIns="95613" bIns="47804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8"/>
            <a:ext cx="2949787" cy="498693"/>
          </a:xfrm>
          <a:prstGeom prst="rect">
            <a:avLst/>
          </a:prstGeom>
        </p:spPr>
        <p:txBody>
          <a:bodyPr vert="horz" lIns="95613" tIns="47804" rIns="95613" bIns="47804" rtlCol="0"/>
          <a:lstStyle>
            <a:lvl1pPr algn="r">
              <a:defRPr sz="1300"/>
            </a:lvl1pPr>
          </a:lstStyle>
          <a:p>
            <a:fld id="{8E3EBD4D-5360-43F4-B1B1-B0F7917D6AD4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13" tIns="47804" rIns="95613" bIns="4780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10"/>
            <a:ext cx="5445760" cy="3913615"/>
          </a:xfrm>
          <a:prstGeom prst="rect">
            <a:avLst/>
          </a:prstGeom>
        </p:spPr>
        <p:txBody>
          <a:bodyPr vert="horz" lIns="95613" tIns="47804" rIns="95613" bIns="4780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51"/>
            <a:ext cx="2949787" cy="498692"/>
          </a:xfrm>
          <a:prstGeom prst="rect">
            <a:avLst/>
          </a:prstGeom>
        </p:spPr>
        <p:txBody>
          <a:bodyPr vert="horz" lIns="95613" tIns="47804" rIns="95613" bIns="4780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51"/>
            <a:ext cx="2949787" cy="498692"/>
          </a:xfrm>
          <a:prstGeom prst="rect">
            <a:avLst/>
          </a:prstGeom>
        </p:spPr>
        <p:txBody>
          <a:bodyPr vert="horz" lIns="95613" tIns="47804" rIns="95613" bIns="47804" rtlCol="0" anchor="b"/>
          <a:lstStyle>
            <a:lvl1pPr algn="r">
              <a:defRPr sz="1300"/>
            </a:lvl1pPr>
          </a:lstStyle>
          <a:p>
            <a:fld id="{5A5B959E-CADC-4A3E-95B9-4E81993828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0345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B959E-CADC-4A3E-95B9-4E819938289C}" type="slidenum">
              <a:rPr kumimoji="1" lang="ja-JP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38</a:t>
            </a:fld>
            <a:endParaRPr kumimoji="1" lang="ja-JP" alt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28806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-647700" y="276225"/>
            <a:ext cx="7366000" cy="4143375"/>
          </a:xfrm>
          <a:ln/>
        </p:spPr>
      </p:sp>
      <p:sp>
        <p:nvSpPr>
          <p:cNvPr id="82947" name="ノート プレースホルダ 2"/>
          <p:cNvSpPr>
            <a:spLocks noGrp="1"/>
          </p:cNvSpPr>
          <p:nvPr>
            <p:ph type="body" idx="1"/>
          </p:nvPr>
        </p:nvSpPr>
        <p:spPr>
          <a:xfrm>
            <a:off x="590178" y="5226009"/>
            <a:ext cx="4914419" cy="2741173"/>
          </a:xfr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defTabSz="850095">
              <a:defRPr/>
            </a:pPr>
            <a:endParaRPr lang="ja-JP" altLang="en-US" dirty="0">
              <a:latin typeface="Arial" panose="020B0604020202020204" pitchFamily="34" charset="0"/>
            </a:endParaRPr>
          </a:p>
        </p:txBody>
      </p:sp>
      <p:sp>
        <p:nvSpPr>
          <p:cNvPr id="8294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18052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696089" indent="-267726" defTabSz="818052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70907" indent="-214181" defTabSz="818052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499267" indent="-214181" defTabSz="818052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27631" indent="-214181" defTabSz="818052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355989" indent="-214181" defTabSz="818052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784351" indent="-214181" defTabSz="818052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212717" indent="-214181" defTabSz="818052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641075" indent="-214181" defTabSz="818052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532570EA-F937-4F10-BAAB-74D43FD995A0}" type="slidenum">
              <a:rPr lang="en-US" altLang="ja-JP" sz="130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39</a:t>
            </a:fld>
            <a:endParaRPr lang="en-US" altLang="ja-JP" sz="1300" dirty="0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690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7788" y="277813"/>
            <a:ext cx="6616700" cy="3722687"/>
          </a:xfrm>
          <a:ln/>
        </p:spPr>
      </p:sp>
      <p:sp>
        <p:nvSpPr>
          <p:cNvPr id="60419" name="ノート プレースホルダ 2"/>
          <p:cNvSpPr>
            <a:spLocks noGrp="1"/>
          </p:cNvSpPr>
          <p:nvPr>
            <p:ph type="body" idx="1"/>
          </p:nvPr>
        </p:nvSpPr>
        <p:spPr>
          <a:xfrm>
            <a:off x="679299" y="5274444"/>
            <a:ext cx="5656585" cy="2766583"/>
          </a:xfr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altLang="ja-JP" dirty="0">
              <a:latin typeface="Arial" panose="020B0604020202020204" pitchFamily="34" charset="0"/>
            </a:endParaRPr>
          </a:p>
        </p:txBody>
      </p:sp>
      <p:sp>
        <p:nvSpPr>
          <p:cNvPr id="60420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67411"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134" indent="-285437" defTabSz="867411"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1746" indent="-228351" defTabSz="867411"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98448" indent="-228351" defTabSz="867411"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5146" indent="-228351" defTabSz="867411"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1847" indent="-228351" defTabSz="867411" eaLnBrk="0" fontAlgn="base" hangingPunct="0">
              <a:spcBef>
                <a:spcPct val="3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68544" indent="-228351" defTabSz="867411" eaLnBrk="0" fontAlgn="base" hangingPunct="0">
              <a:spcBef>
                <a:spcPct val="3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5244" indent="-228351" defTabSz="867411" eaLnBrk="0" fontAlgn="base" hangingPunct="0">
              <a:spcBef>
                <a:spcPct val="3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1942" indent="-228351" defTabSz="867411" eaLnBrk="0" fontAlgn="base" hangingPunct="0">
              <a:spcBef>
                <a:spcPct val="3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 marL="0" marR="0" lvl="0" indent="0" algn="r" defTabSz="867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D59C38-C21E-4A41-94A7-135AFF3EB732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pPr marL="0" marR="0" lvl="0" indent="0" algn="r" defTabSz="867411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40</a:t>
            </a:fld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31263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7788" y="277813"/>
            <a:ext cx="6607175" cy="3717925"/>
          </a:xfrm>
          <a:ln/>
        </p:spPr>
      </p:sp>
      <p:sp>
        <p:nvSpPr>
          <p:cNvPr id="60419" name="ノート プレースホルダ 2"/>
          <p:cNvSpPr>
            <a:spLocks noGrp="1"/>
          </p:cNvSpPr>
          <p:nvPr>
            <p:ph type="body" idx="1"/>
          </p:nvPr>
        </p:nvSpPr>
        <p:spPr>
          <a:xfrm>
            <a:off x="678349" y="5267705"/>
            <a:ext cx="5648670" cy="2763048"/>
          </a:xfr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altLang="ja-JP" dirty="0">
              <a:latin typeface="Arial" panose="020B0604020202020204" pitchFamily="34" charset="0"/>
            </a:endParaRPr>
          </a:p>
        </p:txBody>
      </p:sp>
      <p:sp>
        <p:nvSpPr>
          <p:cNvPr id="60420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66197"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1095" indent="-285037" defTabSz="866197"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0148" indent="-228031" defTabSz="866197"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96210" indent="-228031" defTabSz="866197"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2269" indent="-228031" defTabSz="866197"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08330" indent="-228031" defTabSz="866197" eaLnBrk="0" fontAlgn="base" hangingPunct="0">
              <a:spcBef>
                <a:spcPct val="3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64388" indent="-228031" defTabSz="866197" eaLnBrk="0" fontAlgn="base" hangingPunct="0">
              <a:spcBef>
                <a:spcPct val="3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0449" indent="-228031" defTabSz="866197" eaLnBrk="0" fontAlgn="base" hangingPunct="0">
              <a:spcBef>
                <a:spcPct val="3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76507" indent="-228031" defTabSz="866197" eaLnBrk="0" fontAlgn="base" hangingPunct="0">
              <a:spcBef>
                <a:spcPct val="3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1D59C38-C21E-4A41-94A7-135AFF3EB732}" type="slidenum">
              <a:rPr lang="en-US" altLang="ja-JP" sz="120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41</a:t>
            </a:fld>
            <a:endParaRPr lang="en-US" altLang="ja-JP" sz="1200" dirty="0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26026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7788" y="277813"/>
            <a:ext cx="6607175" cy="3717925"/>
          </a:xfrm>
          <a:ln/>
        </p:spPr>
      </p:sp>
      <p:sp>
        <p:nvSpPr>
          <p:cNvPr id="60419" name="ノート プレースホルダ 2"/>
          <p:cNvSpPr>
            <a:spLocks noGrp="1"/>
          </p:cNvSpPr>
          <p:nvPr>
            <p:ph type="body" idx="1"/>
          </p:nvPr>
        </p:nvSpPr>
        <p:spPr>
          <a:xfrm>
            <a:off x="678349" y="5267705"/>
            <a:ext cx="5648670" cy="2763048"/>
          </a:xfr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 dirty="0">
              <a:latin typeface="Arial" panose="020B0604020202020204" pitchFamily="34" charset="0"/>
            </a:endParaRPr>
          </a:p>
        </p:txBody>
      </p:sp>
      <p:sp>
        <p:nvSpPr>
          <p:cNvPr id="60420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66278"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1165" indent="-285063" defTabSz="866278"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0254" indent="-228052" defTabSz="866278"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96359" indent="-228052" defTabSz="866278"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2461" indent="-228052" defTabSz="866278"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08565" indent="-228052" defTabSz="866278" eaLnBrk="0" fontAlgn="base" hangingPunct="0">
              <a:spcBef>
                <a:spcPct val="3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64665" indent="-228052" defTabSz="866278" eaLnBrk="0" fontAlgn="base" hangingPunct="0">
              <a:spcBef>
                <a:spcPct val="3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0768" indent="-228052" defTabSz="866278" eaLnBrk="0" fontAlgn="base" hangingPunct="0">
              <a:spcBef>
                <a:spcPct val="3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76869" indent="-228052" defTabSz="866278" eaLnBrk="0" fontAlgn="base" hangingPunct="0">
              <a:spcBef>
                <a:spcPct val="3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1D59C38-C21E-4A41-94A7-135AFF3EB732}" type="slidenum">
              <a:rPr lang="en-US" altLang="ja-JP" sz="120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42</a:t>
            </a:fld>
            <a:endParaRPr lang="en-US" altLang="ja-JP" sz="1200" dirty="0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8118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4" y="2130428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4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519262" indent="0" algn="ctr">
              <a:buNone/>
              <a:defRPr/>
            </a:lvl2pPr>
            <a:lvl3pPr marL="1038525" indent="0" algn="ctr">
              <a:buNone/>
              <a:defRPr/>
            </a:lvl3pPr>
            <a:lvl4pPr marL="1557789" indent="0" algn="ctr">
              <a:buNone/>
              <a:defRPr/>
            </a:lvl4pPr>
            <a:lvl5pPr marL="2077051" indent="0" algn="ctr">
              <a:buNone/>
              <a:defRPr/>
            </a:lvl5pPr>
            <a:lvl6pPr marL="2596315" indent="0" algn="ctr">
              <a:buNone/>
              <a:defRPr/>
            </a:lvl6pPr>
            <a:lvl7pPr marL="3115575" indent="0" algn="ctr">
              <a:buNone/>
              <a:defRPr/>
            </a:lvl7pPr>
            <a:lvl8pPr marL="3634840" indent="0" algn="ctr">
              <a:buNone/>
              <a:defRPr/>
            </a:lvl8pPr>
            <a:lvl9pPr marL="4154104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D759B-2A63-42FE-8CAF-DA3EBAB3D0D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129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DEF12E-767A-4E9F-9C28-97186B6A874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913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44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44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4EECE-4F75-432A-8079-26BE138441F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758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ADFB2-13A9-4872-AE5A-9476BE3B1A2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922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533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267"/>
            </a:lvl1pPr>
            <a:lvl2pPr marL="519262" indent="0">
              <a:buNone/>
              <a:defRPr sz="2133"/>
            </a:lvl2pPr>
            <a:lvl3pPr marL="1038525" indent="0">
              <a:buNone/>
              <a:defRPr sz="1733"/>
            </a:lvl3pPr>
            <a:lvl4pPr marL="1557789" indent="0">
              <a:buNone/>
              <a:defRPr sz="1600"/>
            </a:lvl4pPr>
            <a:lvl5pPr marL="2077051" indent="0">
              <a:buNone/>
              <a:defRPr sz="1600"/>
            </a:lvl5pPr>
            <a:lvl6pPr marL="2596315" indent="0">
              <a:buNone/>
              <a:defRPr sz="1600"/>
            </a:lvl6pPr>
            <a:lvl7pPr marL="3115575" indent="0">
              <a:buNone/>
              <a:defRPr sz="1600"/>
            </a:lvl7pPr>
            <a:lvl8pPr marL="3634840" indent="0">
              <a:buNone/>
              <a:defRPr sz="1600"/>
            </a:lvl8pPr>
            <a:lvl9pPr marL="4154104" indent="0">
              <a:buNone/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D0B91-7591-48B3-BC97-016D04CCE61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369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1" y="1600204"/>
            <a:ext cx="5384800" cy="4525963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267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4"/>
            <a:ext cx="5384800" cy="4525963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267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A1BCF-2FDC-4F71-8C92-99A2EC03B93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925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3" y="1535112"/>
            <a:ext cx="5386916" cy="639763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519262" indent="0">
              <a:buNone/>
              <a:defRPr sz="2267" b="1"/>
            </a:lvl2pPr>
            <a:lvl3pPr marL="1038525" indent="0">
              <a:buNone/>
              <a:defRPr sz="2133" b="1"/>
            </a:lvl3pPr>
            <a:lvl4pPr marL="1557789" indent="0">
              <a:buNone/>
              <a:defRPr sz="1733" b="1"/>
            </a:lvl4pPr>
            <a:lvl5pPr marL="2077051" indent="0">
              <a:buNone/>
              <a:defRPr sz="1733" b="1"/>
            </a:lvl5pPr>
            <a:lvl6pPr marL="2596315" indent="0">
              <a:buNone/>
              <a:defRPr sz="1733" b="1"/>
            </a:lvl6pPr>
            <a:lvl7pPr marL="3115575" indent="0">
              <a:buNone/>
              <a:defRPr sz="1733" b="1"/>
            </a:lvl7pPr>
            <a:lvl8pPr marL="3634840" indent="0">
              <a:buNone/>
              <a:defRPr sz="1733" b="1"/>
            </a:lvl8pPr>
            <a:lvl9pPr marL="4154104" indent="0">
              <a:buNone/>
              <a:defRPr sz="1733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3" y="2174875"/>
            <a:ext cx="5386916" cy="3951288"/>
          </a:xfrm>
        </p:spPr>
        <p:txBody>
          <a:bodyPr/>
          <a:lstStyle>
            <a:lvl1pPr>
              <a:defRPr sz="2667"/>
            </a:lvl1pPr>
            <a:lvl2pPr>
              <a:defRPr sz="2267"/>
            </a:lvl2pPr>
            <a:lvl3pPr>
              <a:defRPr sz="2133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73" y="1535112"/>
            <a:ext cx="5389033" cy="639763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519262" indent="0">
              <a:buNone/>
              <a:defRPr sz="2267" b="1"/>
            </a:lvl2pPr>
            <a:lvl3pPr marL="1038525" indent="0">
              <a:buNone/>
              <a:defRPr sz="2133" b="1"/>
            </a:lvl3pPr>
            <a:lvl4pPr marL="1557789" indent="0">
              <a:buNone/>
              <a:defRPr sz="1733" b="1"/>
            </a:lvl4pPr>
            <a:lvl5pPr marL="2077051" indent="0">
              <a:buNone/>
              <a:defRPr sz="1733" b="1"/>
            </a:lvl5pPr>
            <a:lvl6pPr marL="2596315" indent="0">
              <a:buNone/>
              <a:defRPr sz="1733" b="1"/>
            </a:lvl6pPr>
            <a:lvl7pPr marL="3115575" indent="0">
              <a:buNone/>
              <a:defRPr sz="1733" b="1"/>
            </a:lvl7pPr>
            <a:lvl8pPr marL="3634840" indent="0">
              <a:buNone/>
              <a:defRPr sz="1733" b="1"/>
            </a:lvl8pPr>
            <a:lvl9pPr marL="4154104" indent="0">
              <a:buNone/>
              <a:defRPr sz="1733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2667"/>
            </a:lvl1pPr>
            <a:lvl2pPr>
              <a:defRPr sz="2267"/>
            </a:lvl2pPr>
            <a:lvl3pPr>
              <a:defRPr sz="2133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C2D67-D6DE-4571-BDFB-D0964146DF3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464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6EE80E-3AFE-4996-971D-32193410743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770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D28274-22DC-4DD9-8BA4-E8FDA6DE0EF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712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3"/>
            <a:ext cx="4011084" cy="1162049"/>
          </a:xfrm>
        </p:spPr>
        <p:txBody>
          <a:bodyPr anchor="b"/>
          <a:lstStyle>
            <a:lvl1pPr algn="l">
              <a:defRPr sz="2267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40" y="273057"/>
            <a:ext cx="6815667" cy="5853112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267"/>
            </a:lvl4pPr>
            <a:lvl5pPr>
              <a:defRPr sz="2267"/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4"/>
            <a:ext cx="4011084" cy="4691063"/>
          </a:xfrm>
        </p:spPr>
        <p:txBody>
          <a:bodyPr/>
          <a:lstStyle>
            <a:lvl1pPr marL="0" indent="0">
              <a:buNone/>
              <a:defRPr sz="1600"/>
            </a:lvl1pPr>
            <a:lvl2pPr marL="519262" indent="0">
              <a:buNone/>
              <a:defRPr sz="1333"/>
            </a:lvl2pPr>
            <a:lvl3pPr marL="1038525" indent="0">
              <a:buNone/>
              <a:defRPr sz="1067"/>
            </a:lvl3pPr>
            <a:lvl4pPr marL="1557789" indent="0">
              <a:buNone/>
              <a:defRPr sz="933"/>
            </a:lvl4pPr>
            <a:lvl5pPr marL="2077051" indent="0">
              <a:buNone/>
              <a:defRPr sz="933"/>
            </a:lvl5pPr>
            <a:lvl6pPr marL="2596315" indent="0">
              <a:buNone/>
              <a:defRPr sz="933"/>
            </a:lvl6pPr>
            <a:lvl7pPr marL="3115575" indent="0">
              <a:buNone/>
              <a:defRPr sz="933"/>
            </a:lvl7pPr>
            <a:lvl8pPr marL="3634840" indent="0">
              <a:buNone/>
              <a:defRPr sz="933"/>
            </a:lvl8pPr>
            <a:lvl9pPr marL="4154104" indent="0">
              <a:buNone/>
              <a:defRPr sz="933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6F1FC-C14E-470F-AD7C-5C9C7C744C5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001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6" y="4800599"/>
            <a:ext cx="7315200" cy="566739"/>
          </a:xfrm>
        </p:spPr>
        <p:txBody>
          <a:bodyPr anchor="b"/>
          <a:lstStyle>
            <a:lvl1pPr algn="l">
              <a:defRPr sz="2267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6" y="612775"/>
            <a:ext cx="7315200" cy="4114800"/>
          </a:xfrm>
        </p:spPr>
        <p:txBody>
          <a:bodyPr/>
          <a:lstStyle>
            <a:lvl1pPr marL="0" indent="0">
              <a:buNone/>
              <a:defRPr sz="3733"/>
            </a:lvl1pPr>
            <a:lvl2pPr marL="519262" indent="0">
              <a:buNone/>
              <a:defRPr sz="3200"/>
            </a:lvl2pPr>
            <a:lvl3pPr marL="1038525" indent="0">
              <a:buNone/>
              <a:defRPr sz="2667"/>
            </a:lvl3pPr>
            <a:lvl4pPr marL="1557789" indent="0">
              <a:buNone/>
              <a:defRPr sz="2267"/>
            </a:lvl4pPr>
            <a:lvl5pPr marL="2077051" indent="0">
              <a:buNone/>
              <a:defRPr sz="2267"/>
            </a:lvl5pPr>
            <a:lvl6pPr marL="2596315" indent="0">
              <a:buNone/>
              <a:defRPr sz="2267"/>
            </a:lvl6pPr>
            <a:lvl7pPr marL="3115575" indent="0">
              <a:buNone/>
              <a:defRPr sz="2267"/>
            </a:lvl7pPr>
            <a:lvl8pPr marL="3634840" indent="0">
              <a:buNone/>
              <a:defRPr sz="2267"/>
            </a:lvl8pPr>
            <a:lvl9pPr marL="4154104" indent="0">
              <a:buNone/>
              <a:defRPr sz="2267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6" y="5367339"/>
            <a:ext cx="7315200" cy="804863"/>
          </a:xfrm>
        </p:spPr>
        <p:txBody>
          <a:bodyPr/>
          <a:lstStyle>
            <a:lvl1pPr marL="0" indent="0">
              <a:buNone/>
              <a:defRPr sz="1600"/>
            </a:lvl1pPr>
            <a:lvl2pPr marL="519262" indent="0">
              <a:buNone/>
              <a:defRPr sz="1333"/>
            </a:lvl2pPr>
            <a:lvl3pPr marL="1038525" indent="0">
              <a:buNone/>
              <a:defRPr sz="1067"/>
            </a:lvl3pPr>
            <a:lvl4pPr marL="1557789" indent="0">
              <a:buNone/>
              <a:defRPr sz="933"/>
            </a:lvl4pPr>
            <a:lvl5pPr marL="2077051" indent="0">
              <a:buNone/>
              <a:defRPr sz="933"/>
            </a:lvl5pPr>
            <a:lvl6pPr marL="2596315" indent="0">
              <a:buNone/>
              <a:defRPr sz="933"/>
            </a:lvl6pPr>
            <a:lvl7pPr marL="3115575" indent="0">
              <a:buNone/>
              <a:defRPr sz="933"/>
            </a:lvl7pPr>
            <a:lvl8pPr marL="3634840" indent="0">
              <a:buNone/>
              <a:defRPr sz="933"/>
            </a:lvl8pPr>
            <a:lvl9pPr marL="4154104" indent="0">
              <a:buNone/>
              <a:defRPr sz="933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0D2261-A610-436E-B7D2-0C79F1DB1D6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150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5167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891" tIns="38946" rIns="77891" bIns="3894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7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891" tIns="38946" rIns="77891" bIns="389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4167"/>
            <a:ext cx="2844800" cy="478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891" tIns="38946" rIns="77891" bIns="3894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4167"/>
            <a:ext cx="3860800" cy="478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891" tIns="38946" rIns="77891" bIns="38946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4167"/>
            <a:ext cx="2844800" cy="478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891" tIns="38946" rIns="77891" bIns="3894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58F117A-CDBA-493B-BEEA-DF0564C9D5E0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966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933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933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933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933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933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519262" algn="ctr" rtl="0" fontAlgn="base">
        <a:spcBef>
          <a:spcPct val="0"/>
        </a:spcBef>
        <a:spcAft>
          <a:spcPct val="0"/>
        </a:spcAft>
        <a:defRPr kumimoji="1" sz="4933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1038525" algn="ctr" rtl="0" fontAlgn="base">
        <a:spcBef>
          <a:spcPct val="0"/>
        </a:spcBef>
        <a:spcAft>
          <a:spcPct val="0"/>
        </a:spcAft>
        <a:defRPr kumimoji="1" sz="4933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557789" algn="ctr" rtl="0" fontAlgn="base">
        <a:spcBef>
          <a:spcPct val="0"/>
        </a:spcBef>
        <a:spcAft>
          <a:spcPct val="0"/>
        </a:spcAft>
        <a:defRPr kumimoji="1" sz="4933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2077051" algn="ctr" rtl="0" fontAlgn="base">
        <a:spcBef>
          <a:spcPct val="0"/>
        </a:spcBef>
        <a:spcAft>
          <a:spcPct val="0"/>
        </a:spcAft>
        <a:defRPr kumimoji="1" sz="4933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80990" indent="-380990" algn="l" rtl="0" eaLnBrk="0" fontAlgn="base" hangingPunct="0">
        <a:spcBef>
          <a:spcPct val="20000"/>
        </a:spcBef>
        <a:spcAft>
          <a:spcPct val="0"/>
        </a:spcAft>
        <a:buChar char="•"/>
        <a:defRPr kumimoji="1" sz="3733">
          <a:solidFill>
            <a:schemeClr val="tx1"/>
          </a:solidFill>
          <a:latin typeface="+mn-lt"/>
          <a:ea typeface="+mn-ea"/>
          <a:cs typeface="+mn-cs"/>
        </a:defRPr>
      </a:lvl1pPr>
      <a:lvl2pPr marL="836063" indent="-315376" algn="l" rtl="0" eaLnBrk="0" fontAlgn="base" hangingPunct="0">
        <a:spcBef>
          <a:spcPct val="20000"/>
        </a:spcBef>
        <a:spcAft>
          <a:spcPct val="0"/>
        </a:spcAft>
        <a:buChar char="–"/>
        <a:defRPr kumimoji="1" sz="3200">
          <a:solidFill>
            <a:schemeClr val="tx1"/>
          </a:solidFill>
          <a:latin typeface="+mn-lt"/>
          <a:ea typeface="+mn-ea"/>
        </a:defRPr>
      </a:lvl2pPr>
      <a:lvl3pPr marL="1291134" indent="-251878" algn="l" rtl="0" eaLnBrk="0" fontAlgn="base" hangingPunct="0">
        <a:spcBef>
          <a:spcPct val="20000"/>
        </a:spcBef>
        <a:spcAft>
          <a:spcPct val="0"/>
        </a:spcAft>
        <a:buChar char="•"/>
        <a:defRPr kumimoji="1" sz="2667">
          <a:solidFill>
            <a:schemeClr val="tx1"/>
          </a:solidFill>
          <a:latin typeface="+mn-lt"/>
          <a:ea typeface="+mn-ea"/>
        </a:defRPr>
      </a:lvl3pPr>
      <a:lvl4pPr marL="1809705" indent="-251878" algn="l" rtl="0" eaLnBrk="0" fontAlgn="base" hangingPunct="0">
        <a:spcBef>
          <a:spcPct val="20000"/>
        </a:spcBef>
        <a:spcAft>
          <a:spcPct val="0"/>
        </a:spcAft>
        <a:buChar char="–"/>
        <a:defRPr kumimoji="1" sz="2267">
          <a:solidFill>
            <a:schemeClr val="tx1"/>
          </a:solidFill>
          <a:latin typeface="+mn-lt"/>
          <a:ea typeface="+mn-ea"/>
        </a:defRPr>
      </a:lvl4pPr>
      <a:lvl5pPr marL="2330392" indent="-251878" algn="l" rtl="0" eaLnBrk="0" fontAlgn="base" hangingPunct="0">
        <a:spcBef>
          <a:spcPct val="20000"/>
        </a:spcBef>
        <a:spcAft>
          <a:spcPct val="0"/>
        </a:spcAft>
        <a:buChar char="»"/>
        <a:defRPr kumimoji="1" sz="2267">
          <a:solidFill>
            <a:schemeClr val="tx1"/>
          </a:solidFill>
          <a:latin typeface="+mn-lt"/>
          <a:ea typeface="+mn-ea"/>
        </a:defRPr>
      </a:lvl5pPr>
      <a:lvl6pPr marL="2855946" indent="-259631" algn="l" rtl="0" fontAlgn="base">
        <a:spcBef>
          <a:spcPct val="20000"/>
        </a:spcBef>
        <a:spcAft>
          <a:spcPct val="0"/>
        </a:spcAft>
        <a:buChar char="»"/>
        <a:defRPr kumimoji="1" sz="2267">
          <a:solidFill>
            <a:schemeClr val="tx1"/>
          </a:solidFill>
          <a:latin typeface="+mn-lt"/>
          <a:ea typeface="+mn-ea"/>
        </a:defRPr>
      </a:lvl6pPr>
      <a:lvl7pPr marL="3375208" indent="-259631" algn="l" rtl="0" fontAlgn="base">
        <a:spcBef>
          <a:spcPct val="20000"/>
        </a:spcBef>
        <a:spcAft>
          <a:spcPct val="0"/>
        </a:spcAft>
        <a:buChar char="»"/>
        <a:defRPr kumimoji="1" sz="2267">
          <a:solidFill>
            <a:schemeClr val="tx1"/>
          </a:solidFill>
          <a:latin typeface="+mn-lt"/>
          <a:ea typeface="+mn-ea"/>
        </a:defRPr>
      </a:lvl7pPr>
      <a:lvl8pPr marL="3894473" indent="-259631" algn="l" rtl="0" fontAlgn="base">
        <a:spcBef>
          <a:spcPct val="20000"/>
        </a:spcBef>
        <a:spcAft>
          <a:spcPct val="0"/>
        </a:spcAft>
        <a:buChar char="»"/>
        <a:defRPr kumimoji="1" sz="2267">
          <a:solidFill>
            <a:schemeClr val="tx1"/>
          </a:solidFill>
          <a:latin typeface="+mn-lt"/>
          <a:ea typeface="+mn-ea"/>
        </a:defRPr>
      </a:lvl8pPr>
      <a:lvl9pPr marL="4413738" indent="-259631" algn="l" rtl="0" fontAlgn="base">
        <a:spcBef>
          <a:spcPct val="20000"/>
        </a:spcBef>
        <a:spcAft>
          <a:spcPct val="0"/>
        </a:spcAft>
        <a:buChar char="»"/>
        <a:defRPr kumimoji="1" sz="2267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1038525" rtl="0" eaLnBrk="1" latinLnBrk="0" hangingPunct="1">
        <a:defRPr kumimoji="1"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19262" algn="l" defTabSz="1038525" rtl="0" eaLnBrk="1" latinLnBrk="0" hangingPunct="1">
        <a:defRPr kumimoji="1"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38525" algn="l" defTabSz="1038525" rtl="0" eaLnBrk="1" latinLnBrk="0" hangingPunct="1">
        <a:defRPr kumimoji="1"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557789" algn="l" defTabSz="1038525" rtl="0" eaLnBrk="1" latinLnBrk="0" hangingPunct="1">
        <a:defRPr kumimoji="1"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077051" algn="l" defTabSz="1038525" rtl="0" eaLnBrk="1" latinLnBrk="0" hangingPunct="1">
        <a:defRPr kumimoji="1"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596315" algn="l" defTabSz="1038525" rtl="0" eaLnBrk="1" latinLnBrk="0" hangingPunct="1">
        <a:defRPr kumimoji="1"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115575" algn="l" defTabSz="1038525" rtl="0" eaLnBrk="1" latinLnBrk="0" hangingPunct="1">
        <a:defRPr kumimoji="1"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634840" algn="l" defTabSz="1038525" rtl="0" eaLnBrk="1" latinLnBrk="0" hangingPunct="1">
        <a:defRPr kumimoji="1"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154104" algn="l" defTabSz="1038525" rtl="0" eaLnBrk="1" latinLnBrk="0" hangingPunct="1">
        <a:defRPr kumimoji="1"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novation-osaka.jp/j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teqs.jp/5gxlab" TargetMode="External"/><Relationship Id="rId4" Type="http://schemas.openxmlformats.org/officeDocument/2006/relationships/hyperlink" Target="https://www.sansokan.jp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ity.osaka.lg.jp/keizaisenryaku/page/0000596221.html" TargetMode="External"/><Relationship Id="rId3" Type="http://schemas.openxmlformats.org/officeDocument/2006/relationships/hyperlink" Target="https://www.city.osaka.lg.jp/keizaisenryaku/page/0000552112.html" TargetMode="External"/><Relationship Id="rId7" Type="http://schemas.openxmlformats.org/officeDocument/2006/relationships/hyperlink" Target="https://www.city.osaka.lg.jp/keizaisenryaku/category/3037-1-4-6-0-0-0-0-0-0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global-financial-city-osaka.jp/" TargetMode="External"/><Relationship Id="rId5" Type="http://schemas.openxmlformats.org/officeDocument/2006/relationships/hyperlink" Target="https://www.city.osaka.lg.jp/keizaisenryaku/page/0000563256.html" TargetMode="External"/><Relationship Id="rId4" Type="http://schemas.openxmlformats.org/officeDocument/2006/relationships/hyperlink" Target="https://global-financial-city-osaka.jp/about/" TargetMode="External"/><Relationship Id="rId9" Type="http://schemas.openxmlformats.org/officeDocument/2006/relationships/hyperlink" Target="https://www.city.osaka.lg.jp/sangyo/category/3037-1-9-0-0-0-0-0-0-0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city.osaka.lg.jp/seisakukikakushitsu/page/0000450087.htm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ty.osaka.lg.jp/kankyo/page/0000585042.html" TargetMode="External"/><Relationship Id="rId7" Type="http://schemas.openxmlformats.org/officeDocument/2006/relationships/hyperlink" Target="https://www.city.osaka.lg.jp/kankyo/page/0000651103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city.osaka.lg.jp/kankyo/page/0000575523.html" TargetMode="External"/><Relationship Id="rId5" Type="http://schemas.openxmlformats.org/officeDocument/2006/relationships/hyperlink" Target="https://www.city.osaka.lg.jp/toshiseibi/page/0000605413.html" TargetMode="External"/><Relationship Id="rId4" Type="http://schemas.openxmlformats.org/officeDocument/2006/relationships/hyperlink" Target="https://www.city.osaka.lg.jp/port/page/0000557373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mu.ac.jp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hyperlink" Target="https://www.city.osaka.lg.jp/fukushutosuishin/page/0000551838.html" TargetMode="External"/><Relationship Id="rId4" Type="http://schemas.openxmlformats.org/officeDocument/2006/relationships/hyperlink" Target="https://www.city.osaka.lg.jp/fukushutosuishin/page/0000633700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12192000" cy="6350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 algn="ctr">
            <a:noFill/>
            <a:miter lim="800000"/>
            <a:headEnd/>
            <a:tailEnd/>
          </a:ln>
          <a:effectLst/>
        </p:spPr>
        <p:txBody>
          <a:bodyPr wrap="none" lIns="103905" tIns="51952" rIns="103905" bIns="51952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0" i="0" u="none" strike="noStrike" kern="1200" cap="none" spc="-133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HG創英角ｺﾞｼｯｸUB" pitchFamily="49" charset="-128"/>
                <a:cs typeface="+mn-cs"/>
              </a:rPr>
              <a:t>経済成長に向けた戦略の実行</a:t>
            </a:r>
            <a:endParaRPr kumimoji="1" lang="en-US" altLang="ja-JP" sz="4000" b="0" i="0" u="none" strike="noStrike" kern="1200" cap="none" spc="-133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HG創英角ｺﾞｼｯｸUB" pitchFamily="49" charset="-128"/>
              <a:cs typeface="+mn-cs"/>
            </a:endParaRPr>
          </a:p>
        </p:txBody>
      </p:sp>
      <p:sp>
        <p:nvSpPr>
          <p:cNvPr id="3" name="正方形/長方形 4"/>
          <p:cNvSpPr>
            <a:spLocks noChangeArrowheads="1"/>
          </p:cNvSpPr>
          <p:nvPr/>
        </p:nvSpPr>
        <p:spPr bwMode="auto">
          <a:xfrm>
            <a:off x="47624" y="988716"/>
            <a:ext cx="12096751" cy="5361283"/>
          </a:xfrm>
          <a:prstGeom prst="rect">
            <a:avLst/>
          </a:prstGeom>
          <a:noFill/>
          <a:ln w="19050">
            <a:solidFill>
              <a:srgbClr val="00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ts val="1600"/>
              </a:lnSpc>
              <a:spcBef>
                <a:spcPts val="400"/>
              </a:spcBef>
              <a:spcAft>
                <a:spcPts val="667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667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667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</a:t>
            </a:r>
            <a:endParaRPr kumimoji="1" lang="en-US" altLang="ja-JP" sz="2667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2" name="スライド番号プレースホルダ 3"/>
          <p:cNvSpPr txBox="1">
            <a:spLocks noGrp="1"/>
          </p:cNvSpPr>
          <p:nvPr/>
        </p:nvSpPr>
        <p:spPr bwMode="auto">
          <a:xfrm>
            <a:off x="11410951" y="69852"/>
            <a:ext cx="778933" cy="47624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 lIns="103857" tIns="51929" rIns="103857" bIns="51929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27605D5-EED1-47A5-9BA7-35F4D0437F25}" type="slidenum">
              <a:rPr kumimoji="1" lang="en-US" altLang="ja-JP" sz="2667" b="1" i="0" u="none" strike="noStrike" kern="1200" cap="none" spc="0" normalizeH="0" baseline="0" noProof="0">
                <a:ln w="3175">
                  <a:solidFill>
                    <a:srgbClr val="808080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38</a:t>
            </a:fld>
            <a:endParaRPr kumimoji="1" lang="en-US" altLang="ja-JP" sz="2667" b="1" i="0" u="none" strike="noStrike" kern="1200" cap="none" spc="0" normalizeH="0" baseline="0" noProof="0" dirty="0">
              <a:ln w="3175">
                <a:solidFill>
                  <a:srgbClr val="808080"/>
                </a:solidFill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13" name="Rectangle 28"/>
          <p:cNvSpPr>
            <a:spLocks noChangeArrowheads="1"/>
          </p:cNvSpPr>
          <p:nvPr/>
        </p:nvSpPr>
        <p:spPr bwMode="auto">
          <a:xfrm>
            <a:off x="156722" y="769208"/>
            <a:ext cx="6015478" cy="456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 w="28575">
            <a:solidFill>
              <a:srgbClr val="000099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tIns="0" anchor="ctr"/>
          <a:lstStyle/>
          <a:p>
            <a:pPr marL="0" marR="0" lvl="0" indent="0" algn="ctr" defTabSz="914400" rtl="0" eaLnBrk="1" fontAlgn="auto" latinLnBrk="0" hangingPunct="1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イノベーションを生み出すビジネス環境づくりと中小企業の振興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356540" y="1454559"/>
            <a:ext cx="11054410" cy="2383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885" tIns="51944" rIns="103885" bIns="51944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444500" indent="-3603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009775" indent="-1873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466975" indent="-1873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2924175" indent="-1873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381375" indent="-1873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3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〇　イノベーション創出や中小企業の総合的支援</a:t>
            </a:r>
          </a:p>
          <a:p>
            <a:pPr marL="468000" marR="0" lvl="0" indent="-38097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1" lang="ja-JP" alt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  <a:hlinkClick r:id="rId3"/>
              </a:rPr>
              <a:t>大阪イノベーションハブ（</a:t>
            </a:r>
            <a:r>
              <a:rPr kumimoji="1" lang="en-US" altLang="ja-JP" sz="186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  <a:hlinkClick r:id="rId3"/>
              </a:rPr>
              <a:t>OIH</a:t>
            </a:r>
            <a:r>
              <a:rPr kumimoji="1" lang="ja-JP" alt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  <a:hlinkClick r:id="rId3"/>
              </a:rPr>
              <a:t>）</a:t>
            </a:r>
            <a:r>
              <a:rPr kumimoji="1" lang="ja-JP" alt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を中心に、スタートアップの創出・成長に向けた支援プログラム等を展開</a:t>
            </a:r>
            <a:endParaRPr kumimoji="1" lang="en-US" altLang="ja-JP" sz="1867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648000" indent="-360000"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kumimoji="1" lang="en-US" altLang="ja-JP" sz="1867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OIH</a:t>
            </a:r>
            <a:r>
              <a:rPr kumimoji="1" lang="ja-JP" altLang="en-US" sz="1867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の面積拡充・リニューアルや支援体制・メニューの充実による交流・支援機能の向上を図り、スタートアップ支援を強化</a:t>
            </a:r>
            <a:endParaRPr kumimoji="1" lang="en-US" altLang="ja-JP" sz="1867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648000" indent="-360000"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kumimoji="1" lang="ja-JP" altLang="en-US" sz="1867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京阪神での連携を図ることで、より強力なエコシステムを形成し、スタートアップの成長を加速化</a:t>
            </a:r>
            <a:endParaRPr kumimoji="1" lang="en-US" altLang="ja-JP" sz="1867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468000" marR="0" lvl="0" indent="-3600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1" lang="ja-JP" alt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  <a:hlinkClick r:id="rId4"/>
              </a:rPr>
              <a:t>大阪産業創造館</a:t>
            </a:r>
            <a:r>
              <a:rPr kumimoji="1" lang="ja-JP" alt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において、中小企業の多様な経営課題の解決や新規事業創出を支援　など</a:t>
            </a:r>
          </a:p>
          <a:p>
            <a:pPr marL="667302" marR="0" lvl="0" indent="-38097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1" lang="en-US" altLang="ja-JP" sz="1867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356540" y="3802379"/>
            <a:ext cx="11277605" cy="1105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885" tIns="51944" rIns="103885" bIns="51944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444500" indent="-3603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009775" indent="-1873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466975" indent="-1873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2924175" indent="-1873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381375" indent="-1873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3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〇　５Ｇビジネス創出プロジェクト</a:t>
            </a:r>
          </a:p>
          <a:p>
            <a:pPr marL="468000" marR="0" lvl="0" indent="-36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1" lang="ja-JP" alt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官民連携により設置した</a:t>
            </a:r>
            <a:r>
              <a:rPr kumimoji="1" lang="ja-JP" alt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  <a:hlinkClick r:id="rId5"/>
              </a:rPr>
              <a:t>「</a:t>
            </a:r>
            <a:r>
              <a:rPr kumimoji="1" lang="en-US" altLang="ja-JP" sz="186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  <a:hlinkClick r:id="rId5"/>
              </a:rPr>
              <a:t>5G X LAB OSAKA</a:t>
            </a:r>
            <a:r>
              <a:rPr kumimoji="1" lang="ja-JP" alt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  <a:hlinkClick r:id="rId5"/>
              </a:rPr>
              <a:t>」</a:t>
            </a:r>
            <a:r>
              <a:rPr kumimoji="1" lang="ja-JP" alt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を拠点に、５Ｇを活用した新製品・サービスの開発や事業検証、試行導入を支援</a:t>
            </a:r>
          </a:p>
          <a:p>
            <a:pPr marL="28633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67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4FA5D4F-B2C0-C8E8-B69D-E9BB123E9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540" y="5084739"/>
            <a:ext cx="11277605" cy="1105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885" tIns="51944" rIns="103885" bIns="51944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444500" indent="-3603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009775" indent="-1873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466975" indent="-1873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2924175" indent="-1873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381375" indent="-1873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33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〇　</a:t>
            </a:r>
            <a:r>
              <a:rPr kumimoji="1" lang="zh-TW" altLang="en-US" sz="2133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市内拠点投資促進事業</a:t>
            </a:r>
            <a:endParaRPr kumimoji="1" lang="ja-JP" altLang="en-US" sz="2133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468000" marR="0" lvl="0" indent="-36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1" lang="ja-JP" altLang="en-US" sz="1867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成長産業分野の大阪への大規模投資を促進するため、市内拠点の新増設等に要する経費の一部を助成</a:t>
            </a:r>
          </a:p>
          <a:p>
            <a:pPr marL="28633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67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2002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12192000" cy="6350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 algn="ctr">
            <a:noFill/>
            <a:miter lim="800000"/>
            <a:headEnd/>
            <a:tailEnd/>
          </a:ln>
          <a:effectLst/>
        </p:spPr>
        <p:txBody>
          <a:bodyPr wrap="none" lIns="103905" tIns="51952" rIns="103905" bIns="51952" anchor="ctr"/>
          <a:lstStyle/>
          <a:p>
            <a:pPr>
              <a:defRPr/>
            </a:pPr>
            <a:r>
              <a:rPr lang="ja-JP" altLang="en-US" sz="4000" spc="-133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創英角ｺﾞｼｯｸUB" pitchFamily="49" charset="-128"/>
              </a:rPr>
              <a:t>経済成長に向けた戦略の実行</a:t>
            </a:r>
            <a:endParaRPr lang="en-US" altLang="ja-JP" sz="4000" spc="-133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HG創英角ｺﾞｼｯｸUB" pitchFamily="49" charset="-128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348977" y="1316302"/>
            <a:ext cx="10501903" cy="1059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400" tIns="51944" rIns="104400" bIns="51944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444500" indent="-3603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009775" indent="-1873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466975" indent="-1873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2924175" indent="-1873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381375" indent="-1873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>
              <a:spcAft>
                <a:spcPts val="400"/>
              </a:spcAft>
            </a:pPr>
            <a:r>
              <a:rPr lang="ja-JP" altLang="en-US" sz="2133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〇　</a:t>
            </a:r>
            <a:r>
              <a:rPr lang="ja-JP" altLang="en-US" sz="2133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hlinkClick r:id="rId3"/>
              </a:rPr>
              <a:t>国際金融都市推進事業</a:t>
            </a:r>
            <a:endParaRPr lang="ja-JP" altLang="en-US" sz="2133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68000" lvl="1"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ja-JP" altLang="en-US" sz="1870" dirty="0">
                <a:latin typeface="Meiryo UI" panose="020B0604030504040204" pitchFamily="50" charset="-128"/>
                <a:ea typeface="Meiryo UI" panose="020B0604030504040204" pitchFamily="50" charset="-128"/>
              </a:rPr>
              <a:t>金融系外国企業等の誘致に向けて、地方税軽減制度や拠点設立補助、金融・資産運用特区の取組、万博期間中の来阪機会に合わせたプロモーション等を実施</a:t>
            </a:r>
          </a:p>
        </p:txBody>
      </p:sp>
      <p:sp>
        <p:nvSpPr>
          <p:cNvPr id="18" name="正方形/長方形 4">
            <a:extLst>
              <a:ext uri="{FF2B5EF4-FFF2-40B4-BE49-F238E27FC236}">
                <a16:creationId xmlns:a16="http://schemas.microsoft.com/office/drawing/2014/main" id="{7B0E98F4-4052-995A-E728-8369FE8D4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600" y="2531812"/>
            <a:ext cx="11799816" cy="839746"/>
          </a:xfrm>
          <a:prstGeom prst="rect">
            <a:avLst/>
          </a:prstGeom>
          <a:noFill/>
          <a:ln w="19050">
            <a:solidFill>
              <a:srgbClr val="00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lnSpc>
                <a:spcPts val="1600"/>
              </a:lnSpc>
              <a:spcBef>
                <a:spcPts val="400"/>
              </a:spcBef>
              <a:spcAft>
                <a:spcPts val="667"/>
              </a:spcAft>
            </a:pPr>
            <a:endParaRPr lang="en-US" altLang="ja-JP" sz="2667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ja-JP" altLang="en-US" sz="2667" b="1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endParaRPr lang="en-US" altLang="ja-JP" sz="2667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235A413C-EB4E-59D8-71F2-9E7DE2A86816}"/>
              </a:ext>
            </a:extLst>
          </p:cNvPr>
          <p:cNvSpPr/>
          <p:nvPr/>
        </p:nvSpPr>
        <p:spPr>
          <a:xfrm>
            <a:off x="-11531" y="2602871"/>
            <a:ext cx="11719484" cy="697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012">
              <a:spcAft>
                <a:spcPts val="400"/>
              </a:spcAft>
              <a:defRPr/>
            </a:pP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関連項目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54012">
              <a:spcAft>
                <a:spcPts val="400"/>
              </a:spcAft>
              <a:defRPr/>
            </a:pPr>
            <a:r>
              <a:rPr lang="ja-JP" altLang="en-US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8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en-US" sz="18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hlinkClick r:id="rId4"/>
              </a:rPr>
              <a:t>国際金融都市</a:t>
            </a:r>
            <a:r>
              <a:rPr lang="en-US" altLang="ja-JP" sz="18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hlinkClick r:id="rId4"/>
              </a:rPr>
              <a:t>OSAKA</a:t>
            </a:r>
            <a:r>
              <a:rPr lang="ja-JP" altLang="en-US" sz="18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hlinkClick r:id="rId4"/>
              </a:rPr>
              <a:t>推進委員会</a:t>
            </a:r>
            <a:r>
              <a:rPr lang="ja-JP" altLang="en-US" sz="18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8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en-US" sz="18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hlinkClick r:id="rId5"/>
              </a:rPr>
              <a:t>国際金融都市</a:t>
            </a:r>
            <a:r>
              <a:rPr lang="en-US" altLang="ja-JP" sz="18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hlinkClick r:id="rId5"/>
              </a:rPr>
              <a:t>OSAKA</a:t>
            </a:r>
            <a:r>
              <a:rPr lang="ja-JP" altLang="en-US" sz="18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hlinkClick r:id="rId5"/>
              </a:rPr>
              <a:t>戦略</a:t>
            </a:r>
            <a:r>
              <a:rPr lang="ja-JP" altLang="en-US" sz="18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r>
              <a:rPr lang="ja-JP" altLang="en-US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hlinkClick r:id="rId6"/>
              </a:rPr>
              <a:t>「</a:t>
            </a:r>
            <a:r>
              <a:rPr lang="en-US" altLang="ja-JP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hlinkClick r:id="rId6"/>
              </a:rPr>
              <a:t>Global Financial</a:t>
            </a:r>
            <a:r>
              <a:rPr lang="ja-JP" altLang="en-US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hlinkClick r:id="rId6"/>
              </a:rPr>
              <a:t> </a:t>
            </a:r>
            <a:r>
              <a:rPr lang="en-US" altLang="ja-JP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hlinkClick r:id="rId6"/>
              </a:rPr>
              <a:t>City OSAKA</a:t>
            </a:r>
            <a:r>
              <a:rPr lang="ja-JP" altLang="en-US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正方形/長方形 4"/>
          <p:cNvSpPr>
            <a:spLocks noChangeArrowheads="1"/>
          </p:cNvSpPr>
          <p:nvPr/>
        </p:nvSpPr>
        <p:spPr bwMode="auto">
          <a:xfrm>
            <a:off x="95249" y="919489"/>
            <a:ext cx="12024000" cy="2563939"/>
          </a:xfrm>
          <a:prstGeom prst="rect">
            <a:avLst/>
          </a:prstGeom>
          <a:noFill/>
          <a:ln w="19050">
            <a:solidFill>
              <a:srgbClr val="00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lnSpc>
                <a:spcPts val="1600"/>
              </a:lnSpc>
              <a:spcBef>
                <a:spcPts val="400"/>
              </a:spcBef>
              <a:spcAft>
                <a:spcPts val="667"/>
              </a:spcAft>
            </a:pPr>
            <a:endParaRPr lang="en-US" altLang="ja-JP" sz="2667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ja-JP" altLang="en-US" sz="2667" b="1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endParaRPr lang="en-US" altLang="ja-JP" sz="2667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Rectangle 28"/>
          <p:cNvSpPr>
            <a:spLocks noChangeArrowheads="1"/>
          </p:cNvSpPr>
          <p:nvPr/>
        </p:nvSpPr>
        <p:spPr bwMode="auto">
          <a:xfrm>
            <a:off x="265303" y="704852"/>
            <a:ext cx="3800914" cy="4572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 w="28575">
            <a:solidFill>
              <a:srgbClr val="000099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tIns="0" anchor="ctr"/>
          <a:lstStyle/>
          <a:p>
            <a:pPr algn="ctr">
              <a:lnSpc>
                <a:spcPct val="135000"/>
              </a:lnSpc>
              <a:defRPr/>
            </a:pPr>
            <a:r>
              <a:rPr lang="ja-JP" altLang="en-US" sz="1867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7"/>
              </a:rPr>
              <a:t>国際金融都市</a:t>
            </a:r>
            <a:r>
              <a:rPr lang="ja-JP" altLang="en-US" sz="1867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の実現に向けた挑戦</a:t>
            </a:r>
          </a:p>
        </p:txBody>
      </p:sp>
      <p:sp>
        <p:nvSpPr>
          <p:cNvPr id="19" name="スライド番号プレースホルダ 3"/>
          <p:cNvSpPr txBox="1">
            <a:spLocks noGrp="1"/>
          </p:cNvSpPr>
          <p:nvPr/>
        </p:nvSpPr>
        <p:spPr bwMode="auto">
          <a:xfrm>
            <a:off x="11410951" y="69852"/>
            <a:ext cx="778933" cy="47624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 lIns="103857" tIns="51929" rIns="103857" bIns="51929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A27605D5-EED1-47A5-9BA7-35F4D0437F25}" type="slidenum">
              <a:rPr lang="en-US" altLang="ja-JP" sz="2667" b="1">
                <a:ln w="3175">
                  <a:solidFill>
                    <a:schemeClr val="bg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39</a:t>
            </a:fld>
            <a:endParaRPr lang="en-US" altLang="ja-JP" sz="2667" b="1" dirty="0">
              <a:ln w="3175">
                <a:solidFill>
                  <a:schemeClr val="bg2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正方形/長方形 4">
            <a:extLst>
              <a:ext uri="{FF2B5EF4-FFF2-40B4-BE49-F238E27FC236}">
                <a16:creationId xmlns:a16="http://schemas.microsoft.com/office/drawing/2014/main" id="{97527381-F437-C17A-8A2D-2BBA1D27F8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34" y="3897337"/>
            <a:ext cx="12096751" cy="1852833"/>
          </a:xfrm>
          <a:prstGeom prst="rect">
            <a:avLst/>
          </a:prstGeom>
          <a:noFill/>
          <a:ln w="19050">
            <a:solidFill>
              <a:srgbClr val="00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ts val="1600"/>
              </a:lnSpc>
              <a:spcBef>
                <a:spcPts val="400"/>
              </a:spcBef>
              <a:spcAft>
                <a:spcPts val="667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667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667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</a:t>
            </a:r>
            <a:endParaRPr kumimoji="1" lang="en-US" altLang="ja-JP" sz="2667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91084BB-7185-6881-A32F-E98297284D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154" y="4176779"/>
            <a:ext cx="11868931" cy="1400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885" tIns="51944" rIns="103885" bIns="51944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444500" indent="-3603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009775" indent="-1873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466975" indent="-1873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2924175" indent="-1873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381375" indent="-1873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Aft>
                <a:spcPts val="400"/>
              </a:spcAft>
              <a:defRPr/>
            </a:pPr>
            <a:r>
              <a:rPr lang="ja-JP" altLang="en-US" sz="2133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〇　</a:t>
            </a:r>
            <a:r>
              <a:rPr lang="zh-TW" altLang="en-US" sz="2133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hlinkClick r:id="rId8"/>
              </a:rPr>
              <a:t>大阪</a:t>
            </a:r>
            <a:r>
              <a:rPr lang="en-US" altLang="zh-TW" sz="2133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hlinkClick r:id="rId8"/>
              </a:rPr>
              <a:t>MICE</a:t>
            </a:r>
            <a:r>
              <a:rPr lang="zh-TW" altLang="en-US" sz="2133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hlinkClick r:id="rId8"/>
              </a:rPr>
              <a:t>誘致戦略</a:t>
            </a:r>
            <a:r>
              <a:rPr lang="ja-JP" altLang="en-US" sz="2133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hlinkClick r:id="rId8"/>
              </a:rPr>
              <a:t>の推進</a:t>
            </a:r>
            <a:r>
              <a:rPr lang="ja-JP" altLang="en-US" sz="2133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ja-JP" altLang="en-US" sz="2133" b="1" strike="sngStrike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623888" lvl="1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ja-JP" altLang="en-US" sz="1867" dirty="0">
                <a:latin typeface="Meiryo UI" panose="020B0604030504040204" pitchFamily="50" charset="-128"/>
                <a:ea typeface="Meiryo UI" panose="020B0604030504040204" pitchFamily="50" charset="-128"/>
              </a:rPr>
              <a:t>アジア・大洋州地域でトップクラスの</a:t>
            </a:r>
            <a:r>
              <a:rPr lang="en-US" altLang="ja-JP" sz="1867" dirty="0">
                <a:latin typeface="Meiryo UI" panose="020B0604030504040204" pitchFamily="50" charset="-128"/>
                <a:ea typeface="Meiryo UI" panose="020B0604030504040204" pitchFamily="50" charset="-128"/>
              </a:rPr>
              <a:t>MICE</a:t>
            </a:r>
            <a:r>
              <a:rPr lang="ja-JP" altLang="en-US" sz="1867" dirty="0">
                <a:latin typeface="Meiryo UI" panose="020B0604030504040204" pitchFamily="50" charset="-128"/>
                <a:ea typeface="Meiryo UI" panose="020B0604030504040204" pitchFamily="50" charset="-128"/>
              </a:rPr>
              <a:t>都市をめざし、 「</a:t>
            </a:r>
            <a:r>
              <a:rPr lang="zh-TW" altLang="en-US" sz="1867" dirty="0"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r>
              <a:rPr lang="en-US" altLang="zh-TW" sz="1867" dirty="0">
                <a:latin typeface="Meiryo UI" panose="020B0604030504040204" pitchFamily="50" charset="-128"/>
                <a:ea typeface="Meiryo UI" panose="020B0604030504040204" pitchFamily="50" charset="-128"/>
              </a:rPr>
              <a:t>MICE</a:t>
            </a:r>
            <a:r>
              <a:rPr lang="zh-TW" altLang="en-US" sz="1867" dirty="0">
                <a:latin typeface="Meiryo UI" panose="020B0604030504040204" pitchFamily="50" charset="-128"/>
                <a:ea typeface="Meiryo UI" panose="020B0604030504040204" pitchFamily="50" charset="-128"/>
              </a:rPr>
              <a:t>誘致戦略</a:t>
            </a:r>
            <a:r>
              <a:rPr lang="ja-JP" altLang="en-US" sz="1867" dirty="0">
                <a:latin typeface="Meiryo UI" panose="020B0604030504040204" pitchFamily="50" charset="-128"/>
                <a:ea typeface="Meiryo UI" panose="020B0604030504040204" pitchFamily="50" charset="-128"/>
              </a:rPr>
              <a:t>」（令和５年３月策定）に基づき、万博などのインパクトや、大阪の持つ強み・優位性を活かしながら、オール大阪で</a:t>
            </a:r>
            <a:r>
              <a:rPr lang="en-US" altLang="ja-JP" sz="1867" dirty="0">
                <a:latin typeface="Meiryo UI" panose="020B0604030504040204" pitchFamily="50" charset="-128"/>
                <a:ea typeface="Meiryo UI" panose="020B0604030504040204" pitchFamily="50" charset="-128"/>
              </a:rPr>
              <a:t>MICE</a:t>
            </a:r>
            <a:r>
              <a:rPr lang="ja-JP" altLang="en-US" sz="1867" dirty="0">
                <a:latin typeface="Meiryo UI" panose="020B0604030504040204" pitchFamily="50" charset="-128"/>
                <a:ea typeface="Meiryo UI" panose="020B0604030504040204" pitchFamily="50" charset="-128"/>
              </a:rPr>
              <a:t>誘致を推進</a:t>
            </a:r>
            <a:endParaRPr lang="en-US" altLang="ja-JP" sz="1867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9DFC1069-2EDF-7C39-CA75-72477650F4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154" y="3699265"/>
            <a:ext cx="3002116" cy="4572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 w="28575">
            <a:solidFill>
              <a:srgbClr val="000099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tIns="0" anchor="ctr"/>
          <a:lstStyle/>
          <a:p>
            <a:pPr algn="ctr">
              <a:lnSpc>
                <a:spcPts val="3333"/>
              </a:lnSpc>
              <a:defRPr/>
            </a:pPr>
            <a:r>
              <a:rPr lang="ja-JP" altLang="en-US" sz="1867" dirty="0">
                <a:latin typeface="Meiryo UI" panose="020B0604030504040204" pitchFamily="50" charset="-128"/>
                <a:ea typeface="Meiryo UI" panose="020B0604030504040204" pitchFamily="50" charset="-128"/>
                <a:hlinkClick r:id="rId9"/>
              </a:rPr>
              <a:t>ＭＩＣＥ誘致の推進</a:t>
            </a:r>
            <a:r>
              <a:rPr lang="ja-JP" altLang="en-US" sz="1867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867" strike="sngStrike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018840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0" y="0"/>
            <a:ext cx="12192000" cy="6350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 algn="ctr">
            <a:noFill/>
            <a:miter lim="800000"/>
            <a:headEnd/>
            <a:tailEnd/>
          </a:ln>
          <a:effectLst/>
        </p:spPr>
        <p:txBody>
          <a:bodyPr wrap="none" lIns="103905" tIns="51952" rIns="103905" bIns="51952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0" i="0" u="none" strike="noStrike" kern="1200" cap="none" spc="-133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HG創英角ｺﾞｼｯｸUB" pitchFamily="49" charset="-128"/>
                <a:cs typeface="+mn-cs"/>
              </a:rPr>
              <a:t>経済成長に向けた戦略の実行</a:t>
            </a:r>
            <a:endParaRPr kumimoji="1" lang="en-US" altLang="ja-JP" sz="4000" b="0" i="0" u="none" strike="noStrike" kern="1200" cap="none" spc="-133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HG創英角ｺﾞｼｯｸUB" pitchFamily="49" charset="-128"/>
              <a:cs typeface="+mn-cs"/>
            </a:endParaRPr>
          </a:p>
        </p:txBody>
      </p:sp>
      <p:sp>
        <p:nvSpPr>
          <p:cNvPr id="12" name="スライド番号プレースホルダ 3"/>
          <p:cNvSpPr txBox="1">
            <a:spLocks noGrp="1"/>
          </p:cNvSpPr>
          <p:nvPr/>
        </p:nvSpPr>
        <p:spPr bwMode="auto">
          <a:xfrm>
            <a:off x="11410951" y="69852"/>
            <a:ext cx="778933" cy="47624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 lIns="103857" tIns="51929" rIns="103857" bIns="51929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27605D5-EED1-47A5-9BA7-35F4D0437F25}" type="slidenum">
              <a:rPr kumimoji="1" lang="en-US" altLang="ja-JP" sz="2667" b="1" i="0" u="none" strike="noStrike" kern="1200" cap="none" spc="0" normalizeH="0" baseline="0" noProof="0">
                <a:ln w="3175">
                  <a:solidFill>
                    <a:srgbClr val="808080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40</a:t>
            </a:fld>
            <a:endParaRPr kumimoji="1" lang="en-US" altLang="ja-JP" sz="2667" b="1" i="0" u="none" strike="noStrike" kern="1200" cap="none" spc="0" normalizeH="0" baseline="0" noProof="0" dirty="0">
              <a:ln w="3175">
                <a:solidFill>
                  <a:srgbClr val="808080"/>
                </a:solidFill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CD8345B6-C7E5-93EF-0D13-0A9397B65222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46908" y="1372920"/>
            <a:ext cx="5092177" cy="3600000"/>
          </a:xfrm>
          <a:prstGeom prst="rect">
            <a:avLst/>
          </a:prstGeom>
        </p:spPr>
      </p:pic>
      <p:sp>
        <p:nvSpPr>
          <p:cNvPr id="4" name="Rectangle 5">
            <a:extLst>
              <a:ext uri="{FF2B5EF4-FFF2-40B4-BE49-F238E27FC236}">
                <a16:creationId xmlns:a16="http://schemas.microsoft.com/office/drawing/2014/main" id="{DC053FB0-E259-F056-51A8-C8BF2CAC62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7461" y="928469"/>
            <a:ext cx="4942682" cy="3234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885" tIns="51944" rIns="103885" bIns="51944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444500" indent="-3603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009775" indent="-1873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466975" indent="-1873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2924175" indent="-1873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381375" indent="-1873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84500" marR="0" lvl="1" indent="0" algn="l" defTabSz="914400" rtl="0" eaLnBrk="1" fontAlgn="auto" latinLnBrk="0" hangingPunct="1">
              <a:lnSpc>
                <a:spcPts val="2000"/>
              </a:lnSpc>
              <a:spcBef>
                <a:spcPts val="227"/>
              </a:spcBef>
              <a:spcAft>
                <a:spcPts val="227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84500" marR="0" lvl="1" indent="0" algn="l" defTabSz="914400" rtl="0" eaLnBrk="1" fontAlgn="auto" latinLnBrk="0" hangingPunct="1">
              <a:lnSpc>
                <a:spcPts val="2000"/>
              </a:lnSpc>
              <a:spcBef>
                <a:spcPts val="227"/>
              </a:spcBef>
              <a:spcAft>
                <a:spcPts val="227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84500" marR="0" lvl="1" indent="0" algn="l" defTabSz="914400" rtl="0" eaLnBrk="1" fontAlgn="auto" latinLnBrk="0" hangingPunct="1">
              <a:lnSpc>
                <a:spcPts val="2000"/>
              </a:lnSpc>
              <a:spcBef>
                <a:spcPts val="227"/>
              </a:spcBef>
              <a:spcAft>
                <a:spcPts val="227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84500" marR="0" lvl="1" indent="0" algn="l" defTabSz="914400" rtl="0" eaLnBrk="1" fontAlgn="auto" latinLnBrk="0" hangingPunct="1">
              <a:lnSpc>
                <a:spcPts val="2000"/>
              </a:lnSpc>
              <a:spcBef>
                <a:spcPts val="227"/>
              </a:spcBef>
              <a:spcAft>
                <a:spcPts val="227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0" i="0" u="none" strike="dbl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84500" marR="0" lvl="1" indent="0" algn="l" defTabSz="914400" rtl="0" eaLnBrk="1" fontAlgn="auto" latinLnBrk="0" hangingPunct="1">
              <a:lnSpc>
                <a:spcPts val="2000"/>
              </a:lnSpc>
              <a:spcBef>
                <a:spcPts val="227"/>
              </a:spcBef>
              <a:spcAft>
                <a:spcPts val="227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7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84500" marR="0" lvl="1" indent="0" algn="l" defTabSz="914400" rtl="0" eaLnBrk="1" fontAlgn="auto" latinLnBrk="0" hangingPunct="1">
              <a:lnSpc>
                <a:spcPts val="2000"/>
              </a:lnSpc>
              <a:spcBef>
                <a:spcPts val="227"/>
              </a:spcBef>
              <a:spcAft>
                <a:spcPts val="227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7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444500" marR="0" lvl="1" indent="-360000" algn="l" defTabSz="914400" rtl="0" eaLnBrk="1" fontAlgn="auto" latinLnBrk="0" hangingPunct="1">
              <a:lnSpc>
                <a:spcPts val="2000"/>
              </a:lnSpc>
              <a:spcBef>
                <a:spcPts val="227"/>
              </a:spcBef>
              <a:spcAft>
                <a:spcPts val="227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1" lang="en-US" altLang="ja-JP" sz="187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-38099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227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EBCB79C-EFD7-A33C-36AF-C56C2EC724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34" y="1025030"/>
            <a:ext cx="12096751" cy="5097474"/>
          </a:xfrm>
          <a:prstGeom prst="rect">
            <a:avLst/>
          </a:prstGeom>
          <a:noFill/>
          <a:ln w="19050">
            <a:solidFill>
              <a:srgbClr val="00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ts val="1600"/>
              </a:lnSpc>
              <a:spcBef>
                <a:spcPts val="400"/>
              </a:spcBef>
              <a:spcAft>
                <a:spcPts val="667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667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667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</a:t>
            </a:r>
            <a:endParaRPr kumimoji="1" lang="en-US" altLang="ja-JP" sz="2667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DC2A75F5-D684-B78C-8391-16FFBC4AD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096" y="837129"/>
            <a:ext cx="2662679" cy="456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 w="28575">
            <a:solidFill>
              <a:srgbClr val="000099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tIns="0" anchor="ctr"/>
          <a:lstStyle/>
          <a:p>
            <a:pPr marL="0" marR="0" lvl="0" indent="0" algn="ctr" defTabSz="914400" rtl="0" eaLnBrk="1" fontAlgn="auto" latinLnBrk="0" hangingPunct="1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  <a:hlinkClick r:id="rId4"/>
              </a:rPr>
              <a:t>ＳＤＧｓの推進</a:t>
            </a:r>
            <a:endParaRPr kumimoji="1" lang="en-US" altLang="ja-JP" sz="1867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2A03A6A-867D-99AF-4027-CBCDDCCB74E3}"/>
              </a:ext>
            </a:extLst>
          </p:cNvPr>
          <p:cNvSpPr txBox="1"/>
          <p:nvPr/>
        </p:nvSpPr>
        <p:spPr>
          <a:xfrm>
            <a:off x="471007" y="1960479"/>
            <a:ext cx="9973155" cy="373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274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227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1" lang="ja-JP" altLang="en-US" sz="187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「大阪府・大阪市　第２期</a:t>
            </a:r>
            <a:r>
              <a:rPr kumimoji="1" lang="en-US" altLang="ja-JP" sz="187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SDGs</a:t>
            </a:r>
            <a:r>
              <a:rPr kumimoji="1" lang="ja-JP" altLang="en-US" sz="187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未来都市計画」　に基づき、</a:t>
            </a:r>
            <a:endParaRPr kumimoji="1" lang="en-US" altLang="ja-JP" sz="187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84500" marR="0" lvl="1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227"/>
              </a:spcAft>
              <a:buClrTx/>
              <a:buSzTx/>
              <a:tabLst/>
              <a:defRPr/>
            </a:pPr>
            <a:r>
              <a:rPr lang="ja-JP" altLang="en-US" sz="187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sz="187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経済・社会・環境の３側面から取組を推進</a:t>
            </a:r>
            <a:endParaRPr kumimoji="1" lang="en-US" altLang="ja-JP" sz="187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427400" lvl="1" indent="-342900">
              <a:spcBef>
                <a:spcPts val="600"/>
              </a:spcBef>
              <a:spcAft>
                <a:spcPts val="227"/>
              </a:spcAft>
              <a:buFont typeface="Wingdings" panose="05000000000000000000" pitchFamily="2" charset="2"/>
              <a:buChar char="Ø"/>
              <a:defRPr/>
            </a:pPr>
            <a:r>
              <a:rPr kumimoji="1" lang="ja-JP" altLang="en-US" sz="187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各局・室・区役所に</a:t>
            </a:r>
            <a:r>
              <a:rPr kumimoji="1" lang="en-US" altLang="ja-JP" sz="187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SDGs</a:t>
            </a:r>
            <a:r>
              <a:rPr kumimoji="1" lang="ja-JP" altLang="en-US" sz="187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推進担当を設置しており、引き続き</a:t>
            </a:r>
            <a:endParaRPr kumimoji="1" lang="en-US" altLang="ja-JP" sz="187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84500" lvl="1">
              <a:spcBef>
                <a:spcPts val="600"/>
              </a:spcBef>
              <a:spcAft>
                <a:spcPts val="227"/>
              </a:spcAft>
              <a:defRPr/>
            </a:pPr>
            <a:r>
              <a:rPr lang="ja-JP" altLang="en-US" sz="187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「</a:t>
            </a:r>
            <a:r>
              <a:rPr kumimoji="1" lang="ja-JP" altLang="en-US" sz="187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大阪市未来都市創生総合戦略」 に基づき、</a:t>
            </a:r>
            <a:endParaRPr kumimoji="1" lang="en-US" altLang="ja-JP" sz="187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84500" lvl="1">
              <a:spcBef>
                <a:spcPts val="600"/>
              </a:spcBef>
              <a:spcAft>
                <a:spcPts val="227"/>
              </a:spcAft>
              <a:defRPr/>
            </a:pPr>
            <a:r>
              <a:rPr lang="ja-JP" altLang="en-US" sz="187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sz="187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全庁的に取組を推進</a:t>
            </a:r>
            <a:endParaRPr kumimoji="1" lang="en-US" altLang="ja-JP" sz="187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4274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227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1" lang="ja-JP" altLang="en-US" sz="187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「</a:t>
            </a:r>
            <a:r>
              <a:rPr kumimoji="1" lang="en-US" altLang="ja-JP" sz="187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TEAM EXPO 2025</a:t>
            </a:r>
            <a:r>
              <a:rPr kumimoji="1" lang="ja-JP" altLang="en-US" sz="187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」プログラムへ参画し、</a:t>
            </a:r>
            <a:endParaRPr kumimoji="1" lang="en-US" altLang="ja-JP" sz="187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84500" marR="0" lvl="1" indent="0" algn="l" defTabSz="914400" rtl="0" eaLnBrk="1" fontAlgn="auto" latinLnBrk="0" hangingPunct="1">
              <a:lnSpc>
                <a:spcPct val="100000"/>
              </a:lnSpc>
              <a:spcBef>
                <a:spcPts val="227"/>
              </a:spcBef>
              <a:spcAft>
                <a:spcPts val="227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7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様々なステークホルダーと連携した取組を実施</a:t>
            </a:r>
            <a:endParaRPr kumimoji="1" lang="en-US" altLang="ja-JP" sz="187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4274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227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1" lang="ja-JP" altLang="en-US" sz="187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各区での取組をはじめ、</a:t>
            </a:r>
            <a:r>
              <a:rPr lang="ja-JP" altLang="en-US" sz="1870" dirty="0">
                <a:latin typeface="Meiryo UI" panose="020B0604030504040204" pitchFamily="50" charset="-128"/>
                <a:ea typeface="Meiryo UI" panose="020B0604030504040204" pitchFamily="50" charset="-128"/>
              </a:rPr>
              <a:t>市</a:t>
            </a:r>
            <a:r>
              <a:rPr kumimoji="1" lang="ja-JP" altLang="en-US" sz="187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民や市内企業向けの情報発信・意識啓発等を実施</a:t>
            </a:r>
            <a:endParaRPr lang="en-US" altLang="ja-JP" sz="2000" b="1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27400" lvl="1" indent="-342900">
              <a:spcBef>
                <a:spcPts val="600"/>
              </a:spcBef>
              <a:spcAft>
                <a:spcPts val="227"/>
              </a:spcAft>
              <a:buFont typeface="Wingdings" panose="05000000000000000000" pitchFamily="2" charset="2"/>
              <a:buChar char="Ø"/>
              <a:defRPr/>
            </a:pPr>
            <a:r>
              <a:rPr lang="ja-JP" altLang="en-US" sz="1870" dirty="0">
                <a:latin typeface="Meiryo UI" panose="020B0604030504040204" pitchFamily="50" charset="-128"/>
                <a:ea typeface="Meiryo UI" panose="020B0604030504040204" pitchFamily="50" charset="-128"/>
              </a:rPr>
              <a:t>大阪・関西万博において、大阪府と連携して大阪ウィークに出展し、</a:t>
            </a:r>
            <a:r>
              <a:rPr lang="en-US" altLang="ja-JP" sz="1870" dirty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870" dirty="0">
                <a:latin typeface="Meiryo UI" panose="020B0604030504040204" pitchFamily="50" charset="-128"/>
                <a:ea typeface="Meiryo UI" panose="020B0604030504040204" pitchFamily="50" charset="-128"/>
              </a:rPr>
              <a:t>の取組を国内外に発信（令和７年９月）</a:t>
            </a:r>
            <a:endParaRPr kumimoji="1" lang="en-US" altLang="ja-JP" sz="187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60DC72E-EBFC-BF19-6B08-F9780F0A1C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096" y="1481456"/>
            <a:ext cx="7127779" cy="449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885" tIns="51944" rIns="103885" bIns="51944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444500" indent="-3603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009775" indent="-1873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466975" indent="-1873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2924175" indent="-1873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381375" indent="-1873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33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〇　</a:t>
            </a:r>
            <a:r>
              <a:rPr kumimoji="1" lang="en-US" altLang="ja-JP" sz="2133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SDGs</a:t>
            </a:r>
            <a:r>
              <a:rPr kumimoji="1" lang="ja-JP" altLang="en-US" sz="2133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の達成に向けた取組</a:t>
            </a:r>
          </a:p>
        </p:txBody>
      </p:sp>
    </p:spTree>
    <p:extLst>
      <p:ext uri="{BB962C8B-B14F-4D97-AF65-F5344CB8AC3E}">
        <p14:creationId xmlns:p14="http://schemas.microsoft.com/office/powerpoint/2010/main" val="35745914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正方形/長方形 4"/>
          <p:cNvSpPr>
            <a:spLocks noChangeArrowheads="1"/>
          </p:cNvSpPr>
          <p:nvPr/>
        </p:nvSpPr>
        <p:spPr bwMode="auto">
          <a:xfrm>
            <a:off x="95249" y="928468"/>
            <a:ext cx="12096751" cy="5859680"/>
          </a:xfrm>
          <a:prstGeom prst="rect">
            <a:avLst/>
          </a:prstGeom>
          <a:noFill/>
          <a:ln w="19050">
            <a:solidFill>
              <a:srgbClr val="00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ts val="1600"/>
              </a:lnSpc>
              <a:spcBef>
                <a:spcPts val="400"/>
              </a:spcBef>
              <a:spcAft>
                <a:spcPts val="667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667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667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</a:t>
            </a:r>
            <a:endParaRPr kumimoji="1" lang="en-US" altLang="ja-JP" sz="2667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6" name="Rectangle 28"/>
          <p:cNvSpPr>
            <a:spLocks noChangeArrowheads="1"/>
          </p:cNvSpPr>
          <p:nvPr/>
        </p:nvSpPr>
        <p:spPr bwMode="auto">
          <a:xfrm>
            <a:off x="250520" y="715806"/>
            <a:ext cx="7651968" cy="46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 w="28575">
            <a:solidFill>
              <a:srgbClr val="000099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tIns="0" anchor="ctr"/>
          <a:lstStyle/>
          <a:p>
            <a:pPr lvl="0" algn="ctr">
              <a:lnSpc>
                <a:spcPct val="135000"/>
              </a:lnSpc>
              <a:defRPr/>
            </a:pPr>
            <a:r>
              <a:rPr lang="en-US" altLang="ja-JP" sz="1867" dirty="0">
                <a:latin typeface="Meiryo UI" panose="020B0604030504040204" pitchFamily="50" charset="-128"/>
                <a:ea typeface="Meiryo UI" panose="020B0604030504040204" pitchFamily="50" charset="-128"/>
                <a:hlinkClick r:id="rId3"/>
              </a:rPr>
              <a:t>2050</a:t>
            </a:r>
            <a:r>
              <a:rPr lang="ja-JP" altLang="en-US" sz="1867" dirty="0">
                <a:latin typeface="Meiryo UI" panose="020B0604030504040204" pitchFamily="50" charset="-128"/>
                <a:ea typeface="Meiryo UI" panose="020B0604030504040204" pitchFamily="50" charset="-128"/>
                <a:hlinkClick r:id="rId3"/>
              </a:rPr>
              <a:t>年脱炭素社会「ゼロカーボン　おおさか」の実現</a:t>
            </a:r>
            <a:r>
              <a:rPr lang="ja-JP" altLang="en-US" sz="1867" dirty="0">
                <a:latin typeface="Meiryo UI" panose="020B0604030504040204" pitchFamily="50" charset="-128"/>
                <a:ea typeface="Meiryo UI" panose="020B0604030504040204" pitchFamily="50" charset="-128"/>
              </a:rPr>
              <a:t>に向けた取組の</a:t>
            </a:r>
            <a:r>
              <a:rPr kumimoji="1" lang="ja-JP" altLang="en-US" sz="1867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推進</a:t>
            </a:r>
            <a:endParaRPr kumimoji="1" lang="en-US" altLang="ja-JP" sz="1867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0" y="0"/>
            <a:ext cx="12192000" cy="6350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 algn="ctr">
            <a:noFill/>
            <a:miter lim="800000"/>
            <a:headEnd/>
            <a:tailEnd/>
          </a:ln>
          <a:effectLst/>
        </p:spPr>
        <p:txBody>
          <a:bodyPr wrap="none" lIns="103905" tIns="51952" rIns="103905" bIns="51952" anchor="ctr"/>
          <a:lstStyle/>
          <a:p>
            <a:pPr>
              <a:defRPr/>
            </a:pPr>
            <a:r>
              <a:rPr lang="ja-JP" altLang="en-US" sz="4000" spc="-133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創英角ｺﾞｼｯｸUB" pitchFamily="49" charset="-128"/>
              </a:rPr>
              <a:t>経済成長に向けた戦略の実行</a:t>
            </a:r>
            <a:endParaRPr lang="en-US" altLang="ja-JP" sz="4000" spc="-133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HG創英角ｺﾞｼｯｸUB" pitchFamily="49" charset="-128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7197461" y="928469"/>
            <a:ext cx="4942682" cy="3234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885" tIns="51944" rIns="103885" bIns="51944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444500" indent="-3603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009775" indent="-1873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466975" indent="-1873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2924175" indent="-1873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381375" indent="-1873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84500" lvl="1" indent="0">
              <a:lnSpc>
                <a:spcPts val="2000"/>
              </a:lnSpc>
              <a:spcBef>
                <a:spcPts val="227"/>
              </a:spcBef>
              <a:spcAft>
                <a:spcPts val="227"/>
              </a:spcAft>
              <a:defRPr/>
            </a:pP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4500" lvl="1" indent="0">
              <a:lnSpc>
                <a:spcPts val="2000"/>
              </a:lnSpc>
              <a:spcBef>
                <a:spcPts val="227"/>
              </a:spcBef>
              <a:spcAft>
                <a:spcPts val="227"/>
              </a:spcAft>
              <a:defRPr/>
            </a:pP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4500" lvl="1" indent="0">
              <a:lnSpc>
                <a:spcPts val="2000"/>
              </a:lnSpc>
              <a:spcBef>
                <a:spcPts val="227"/>
              </a:spcBef>
              <a:spcAft>
                <a:spcPts val="227"/>
              </a:spcAft>
              <a:defRPr/>
            </a:pP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4500" lvl="1" indent="0">
              <a:lnSpc>
                <a:spcPts val="2000"/>
              </a:lnSpc>
              <a:spcBef>
                <a:spcPts val="227"/>
              </a:spcBef>
              <a:spcAft>
                <a:spcPts val="227"/>
              </a:spcAft>
              <a:defRPr/>
            </a:pPr>
            <a:endParaRPr lang="en-US" altLang="ja-JP" sz="2000" strike="dblStrik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4500" lvl="1" indent="0">
              <a:lnSpc>
                <a:spcPts val="2000"/>
              </a:lnSpc>
              <a:spcBef>
                <a:spcPts val="227"/>
              </a:spcBef>
              <a:spcAft>
                <a:spcPts val="227"/>
              </a:spcAft>
              <a:defRPr/>
            </a:pPr>
            <a:endParaRPr lang="en-US" altLang="ja-JP" sz="187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4500" lvl="1" indent="0">
              <a:lnSpc>
                <a:spcPts val="2000"/>
              </a:lnSpc>
              <a:spcBef>
                <a:spcPts val="227"/>
              </a:spcBef>
              <a:spcAft>
                <a:spcPts val="227"/>
              </a:spcAft>
              <a:defRPr/>
            </a:pPr>
            <a:endParaRPr lang="en-US" altLang="ja-JP" sz="187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1" indent="-360000">
              <a:lnSpc>
                <a:spcPts val="2000"/>
              </a:lnSpc>
              <a:spcBef>
                <a:spcPts val="227"/>
              </a:spcBef>
              <a:spcAft>
                <a:spcPts val="227"/>
              </a:spcAft>
              <a:buFont typeface="Wingdings" panose="05000000000000000000" pitchFamily="2" charset="2"/>
              <a:buChar char="Ø"/>
              <a:defRPr/>
            </a:pPr>
            <a:endParaRPr lang="en-US" altLang="ja-JP" sz="187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indent="-380990">
              <a:spcBef>
                <a:spcPts val="600"/>
              </a:spcBef>
              <a:spcAft>
                <a:spcPts val="227"/>
              </a:spcAft>
              <a:buFont typeface="Wingdings" panose="05000000000000000000" pitchFamily="2" charset="2"/>
              <a:buChar char="Ø"/>
              <a:defRPr/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スライド番号プレースホルダ 3"/>
          <p:cNvSpPr txBox="1">
            <a:spLocks noGrp="1"/>
          </p:cNvSpPr>
          <p:nvPr/>
        </p:nvSpPr>
        <p:spPr bwMode="auto">
          <a:xfrm>
            <a:off x="11410951" y="69852"/>
            <a:ext cx="778933" cy="47624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 lIns="103857" tIns="51929" rIns="103857" bIns="51929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A27605D5-EED1-47A5-9BA7-35F4D0437F25}" type="slidenum">
              <a:rPr lang="en-US" altLang="ja-JP" sz="2667" b="1">
                <a:ln w="3175">
                  <a:solidFill>
                    <a:schemeClr val="bg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41</a:t>
            </a:fld>
            <a:endParaRPr lang="en-US" altLang="ja-JP" sz="2667" b="1" dirty="0">
              <a:ln w="3175">
                <a:solidFill>
                  <a:schemeClr val="bg2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C52338A-0F41-9BAB-3D30-A9E0E18E4A9C}"/>
              </a:ext>
            </a:extLst>
          </p:cNvPr>
          <p:cNvSpPr/>
          <p:nvPr/>
        </p:nvSpPr>
        <p:spPr>
          <a:xfrm>
            <a:off x="95249" y="2821680"/>
            <a:ext cx="11315702" cy="1035490"/>
          </a:xfrm>
          <a:prstGeom prst="rect">
            <a:avLst/>
          </a:prstGeom>
          <a:ln w="25400">
            <a:noFill/>
          </a:ln>
        </p:spPr>
        <p:txBody>
          <a:bodyPr/>
          <a:lstStyle/>
          <a:p>
            <a:pPr>
              <a:spcAft>
                <a:spcPts val="400"/>
              </a:spcAft>
              <a:defRPr/>
            </a:pPr>
            <a:r>
              <a:rPr lang="ja-JP" altLang="en-US" sz="2133" b="1" dirty="0">
                <a:latin typeface="ＭＳ Ｐゴシック" panose="020B0600070205080204" pitchFamily="50" charset="-128"/>
                <a:ea typeface="Meiryo UI" pitchFamily="50" charset="-128"/>
              </a:rPr>
              <a:t>　</a:t>
            </a:r>
            <a:r>
              <a:rPr lang="ja-JP" altLang="en-US" sz="213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r>
              <a:rPr lang="ja-JP" altLang="en-US" sz="213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13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hlinkClick r:id="rId4"/>
              </a:rPr>
              <a:t>大阪“みなと”カーボンニュートラルポート形成事業</a:t>
            </a:r>
            <a:endParaRPr lang="en-US" altLang="ja-JP" sz="213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lvl="1" indent="-342900">
              <a:spcAft>
                <a:spcPts val="400"/>
              </a:spcAft>
              <a:buFont typeface="Wingdings" panose="05000000000000000000" pitchFamily="2" charset="2"/>
              <a:buChar char="Ø"/>
              <a:defRPr/>
            </a:pPr>
            <a:r>
              <a:rPr lang="ja-JP" altLang="en-US" sz="1870" dirty="0">
                <a:latin typeface="Meiryo UI" panose="020B0604030504040204" pitchFamily="50" charset="-128"/>
                <a:ea typeface="Meiryo UI" panose="020B0604030504040204" pitchFamily="50" charset="-128"/>
              </a:rPr>
              <a:t>「大阪港・堺泉北港・阪南港港湾脱炭素化推進計画」に基づき、大阪“みなと”での</a:t>
            </a:r>
            <a:r>
              <a:rPr lang="en-US" altLang="ja-JP" sz="1870" dirty="0">
                <a:latin typeface="Meiryo UI" panose="020B0604030504040204" pitchFamily="50" charset="-128"/>
                <a:ea typeface="Meiryo UI" panose="020B0604030504040204" pitchFamily="50" charset="-128"/>
              </a:rPr>
              <a:t>CO₂</a:t>
            </a:r>
            <a:r>
              <a:rPr lang="ja-JP" altLang="en-US" sz="1870" dirty="0">
                <a:latin typeface="Meiryo UI" panose="020B0604030504040204" pitchFamily="50" charset="-128"/>
                <a:ea typeface="Meiryo UI" panose="020B0604030504040204" pitchFamily="50" charset="-128"/>
              </a:rPr>
              <a:t>排出量削減に向けた戦略案の策定や脱炭素化の取組を検討・実施</a:t>
            </a:r>
          </a:p>
          <a:p>
            <a:pPr marL="800100" lvl="1" indent="-342900">
              <a:spcAft>
                <a:spcPts val="400"/>
              </a:spcAft>
              <a:buFont typeface="Wingdings" panose="05000000000000000000" pitchFamily="2" charset="2"/>
              <a:buChar char="Ø"/>
              <a:defRPr/>
            </a:pPr>
            <a:r>
              <a:rPr lang="ja-JP" altLang="en-US" sz="1870" dirty="0">
                <a:latin typeface="Meiryo UI" panose="020B0604030504040204" pitchFamily="50" charset="-128"/>
                <a:ea typeface="Meiryo UI" panose="020B0604030504040204" pitchFamily="50" charset="-128"/>
              </a:rPr>
              <a:t>大阪港における荷役機械をニア・ゼロ・エミッション型（</a:t>
            </a:r>
            <a:r>
              <a:rPr lang="en-US" altLang="ja-JP" sz="1870" dirty="0">
                <a:latin typeface="Meiryo UI" panose="020B0604030504040204" pitchFamily="50" charset="-128"/>
                <a:ea typeface="Meiryo UI" panose="020B0604030504040204" pitchFamily="50" charset="-128"/>
              </a:rPr>
              <a:t>FC</a:t>
            </a:r>
            <a:r>
              <a:rPr lang="ja-JP" altLang="en-US" sz="1870" dirty="0">
                <a:latin typeface="Meiryo UI" panose="020B0604030504040204" pitchFamily="50" charset="-128"/>
                <a:ea typeface="Meiryo UI" panose="020B0604030504040204" pitchFamily="50" charset="-128"/>
              </a:rPr>
              <a:t>換装型）等に改造する経費の一部を助成　など　</a:t>
            </a:r>
            <a:endParaRPr lang="en-US" altLang="ja-JP" sz="187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23F2461-1EAA-B2C4-0764-343CCADDE837}"/>
              </a:ext>
            </a:extLst>
          </p:cNvPr>
          <p:cNvSpPr/>
          <p:nvPr/>
        </p:nvSpPr>
        <p:spPr>
          <a:xfrm>
            <a:off x="95249" y="4102405"/>
            <a:ext cx="12001502" cy="716741"/>
          </a:xfrm>
          <a:prstGeom prst="rect">
            <a:avLst/>
          </a:prstGeom>
          <a:ln w="25400">
            <a:noFill/>
          </a:ln>
        </p:spPr>
        <p:txBody>
          <a:bodyPr/>
          <a:lstStyle/>
          <a:p>
            <a:pPr>
              <a:spcAft>
                <a:spcPts val="400"/>
              </a:spcAft>
              <a:defRPr/>
            </a:pPr>
            <a:r>
              <a:rPr lang="ja-JP" altLang="en-US" sz="2133" b="1" dirty="0">
                <a:solidFill>
                  <a:srgbClr val="FF0000"/>
                </a:solidFill>
                <a:latin typeface="ＭＳ Ｐゴシック" panose="020B0600070205080204" pitchFamily="50" charset="-128"/>
                <a:ea typeface="Meiryo UI" pitchFamily="50" charset="-128"/>
              </a:rPr>
              <a:t>　</a:t>
            </a:r>
            <a:r>
              <a:rPr lang="ja-JP" altLang="en-US" sz="213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〇　</a:t>
            </a:r>
            <a:r>
              <a:rPr lang="ja-JP" altLang="en-US" sz="213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hlinkClick r:id="rId5"/>
              </a:rPr>
              <a:t>住宅省エネ改修促進事業</a:t>
            </a:r>
            <a:r>
              <a:rPr lang="ja-JP" altLang="en-US" sz="213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 </a:t>
            </a:r>
            <a:endParaRPr lang="en-US" altLang="ja-JP" sz="213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lvl="1" indent="-342900">
              <a:spcAft>
                <a:spcPts val="400"/>
              </a:spcAft>
              <a:buFont typeface="Wingdings" panose="05000000000000000000" pitchFamily="2" charset="2"/>
              <a:buChar char="Ø"/>
              <a:defRPr/>
            </a:pPr>
            <a:r>
              <a:rPr lang="ja-JP" altLang="en-US" sz="1870" dirty="0">
                <a:latin typeface="Meiryo UI" panose="020B0604030504040204" pitchFamily="50" charset="-128"/>
                <a:ea typeface="Meiryo UI" panose="020B0604030504040204" pitchFamily="50" charset="-128"/>
              </a:rPr>
              <a:t>既存住宅の省エネルギー性能の向上を図るため、住宅所有者に対し省エネ改修費の一部を補助　　　　　　　　　　　　　　　　　　　　　　　　　　　　　　　　　　　　　　　　　　　　　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68C3A4E-1673-C539-549F-B047E778C0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522" y="1229104"/>
            <a:ext cx="11846229" cy="1675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885" tIns="51944" rIns="103885" bIns="51944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444500" indent="-3603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009775" indent="-1873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466975" indent="-1873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2924175" indent="-1873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381375" indent="-1873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>
              <a:lnSpc>
                <a:spcPts val="2000"/>
              </a:lnSpc>
              <a:spcAft>
                <a:spcPts val="400"/>
              </a:spcAft>
            </a:pPr>
            <a:r>
              <a:rPr kumimoji="1" lang="ja-JP" altLang="en-US" sz="2133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〇　</a:t>
            </a:r>
            <a:r>
              <a:rPr lang="zh-TW" altLang="en-US" sz="2133" b="1" dirty="0">
                <a:latin typeface="Meiryo UI" panose="020B0604030504040204" pitchFamily="50" charset="-128"/>
                <a:ea typeface="Meiryo UI" panose="020B0604030504040204" pitchFamily="50" charset="-128"/>
                <a:hlinkClick r:id="rId6"/>
              </a:rPr>
              <a:t>大阪市地域脱炭素化推進事業</a:t>
            </a:r>
            <a:endParaRPr lang="ja-JP" altLang="en-US" sz="2133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623888" lvl="1" indent="-358775">
              <a:spcBef>
                <a:spcPts val="227"/>
              </a:spcBef>
              <a:spcAft>
                <a:spcPts val="227"/>
              </a:spcAft>
              <a:buFont typeface="Wingdings" panose="05000000000000000000" pitchFamily="2" charset="2"/>
              <a:buChar char="Ø"/>
              <a:defRPr/>
            </a:pPr>
            <a:r>
              <a:rPr lang="ja-JP" altLang="en-US" sz="1870" dirty="0">
                <a:latin typeface="Meiryo UI" panose="020B0604030504040204" pitchFamily="50" charset="-128"/>
                <a:ea typeface="Meiryo UI" panose="020B0604030504040204" pitchFamily="50" charset="-128"/>
              </a:rPr>
              <a:t>脱炭素先行地域に選定された御堂筋エリアにおいて、民間事業者と共同し、徹底した省エネと最大限の再エネ導入等による全国に先駆けたカーボンニュートラルなビジネス地区を形成</a:t>
            </a:r>
            <a:endParaRPr lang="en-US" altLang="ja-JP" sz="187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5113" lvl="1" indent="0">
              <a:spcBef>
                <a:spcPts val="227"/>
              </a:spcBef>
              <a:spcAft>
                <a:spcPts val="227"/>
              </a:spcAft>
              <a:defRPr/>
            </a:pPr>
            <a:r>
              <a:rPr lang="ja-JP" altLang="en-US" sz="187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・国の交付金を活用して</a:t>
            </a:r>
            <a:r>
              <a:rPr lang="en-US" altLang="ja-JP" sz="1870" dirty="0">
                <a:latin typeface="Meiryo UI" panose="020B0604030504040204" pitchFamily="50" charset="-128"/>
                <a:ea typeface="Meiryo UI" panose="020B0604030504040204" pitchFamily="50" charset="-128"/>
              </a:rPr>
              <a:t>ZEB</a:t>
            </a:r>
            <a:r>
              <a:rPr lang="ja-JP" altLang="en-US" sz="1870" dirty="0">
                <a:latin typeface="Meiryo UI" panose="020B0604030504040204" pitchFamily="50" charset="-128"/>
                <a:ea typeface="Meiryo UI" panose="020B0604030504040204" pitchFamily="50" charset="-128"/>
              </a:rPr>
              <a:t>化等に要する経費の一部を補助</a:t>
            </a:r>
            <a:endParaRPr lang="en-US" altLang="ja-JP" sz="187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623888" lvl="1" indent="-358775">
              <a:spcBef>
                <a:spcPts val="227"/>
              </a:spcBef>
              <a:spcAft>
                <a:spcPts val="227"/>
              </a:spcAft>
              <a:buFont typeface="Wingdings" panose="05000000000000000000" pitchFamily="2" charset="2"/>
              <a:buChar char="Ø"/>
              <a:defRPr/>
            </a:pPr>
            <a:r>
              <a:rPr lang="ja-JP" altLang="en-US" sz="1870" dirty="0">
                <a:latin typeface="Meiryo UI" panose="020B0604030504040204" pitchFamily="50" charset="-128"/>
                <a:ea typeface="Meiryo UI" panose="020B0604030504040204" pitchFamily="50" charset="-128"/>
              </a:rPr>
              <a:t>観光分野における</a:t>
            </a:r>
            <a:r>
              <a:rPr lang="en-US" altLang="ja-JP" sz="1870" dirty="0">
                <a:latin typeface="Meiryo UI" panose="020B0604030504040204" pitchFamily="50" charset="-128"/>
                <a:ea typeface="Meiryo UI" panose="020B0604030504040204" pitchFamily="50" charset="-128"/>
              </a:rPr>
              <a:t>CO₂</a:t>
            </a:r>
            <a:r>
              <a:rPr lang="ja-JP" altLang="en-US" sz="1870" dirty="0">
                <a:latin typeface="Meiryo UI" panose="020B0604030504040204" pitchFamily="50" charset="-128"/>
                <a:ea typeface="Meiryo UI" panose="020B0604030504040204" pitchFamily="50" charset="-128"/>
              </a:rPr>
              <a:t>排出量の「見える化」を促進するほか、</a:t>
            </a:r>
            <a:r>
              <a:rPr lang="en-US" altLang="ja-JP" sz="1870" dirty="0">
                <a:latin typeface="Meiryo UI" panose="020B0604030504040204" pitchFamily="50" charset="-128"/>
                <a:ea typeface="Meiryo UI" panose="020B0604030504040204" pitchFamily="50" charset="-128"/>
              </a:rPr>
              <a:t>AR</a:t>
            </a:r>
            <a:r>
              <a:rPr lang="ja-JP" altLang="en-US" sz="1870" dirty="0">
                <a:latin typeface="Meiryo UI" panose="020B0604030504040204" pitchFamily="50" charset="-128"/>
                <a:ea typeface="Meiryo UI" panose="020B0604030504040204" pitchFamily="50" charset="-128"/>
              </a:rPr>
              <a:t>技術等を活用した体験型環境学習を実施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6D8EFC8-BA6F-0358-7C7A-9502E9009C79}"/>
              </a:ext>
            </a:extLst>
          </p:cNvPr>
          <p:cNvSpPr/>
          <p:nvPr/>
        </p:nvSpPr>
        <p:spPr>
          <a:xfrm>
            <a:off x="95249" y="4764811"/>
            <a:ext cx="9486073" cy="969381"/>
          </a:xfrm>
          <a:prstGeom prst="rect">
            <a:avLst/>
          </a:prstGeom>
          <a:ln w="25400">
            <a:noFill/>
          </a:ln>
        </p:spPr>
        <p:txBody>
          <a:bodyPr/>
          <a:lstStyle/>
          <a:p>
            <a:pPr>
              <a:spcAft>
                <a:spcPts val="400"/>
              </a:spcAft>
              <a:defRPr/>
            </a:pPr>
            <a:r>
              <a:rPr lang="ja-JP" altLang="en-US" sz="2133" b="1" dirty="0">
                <a:solidFill>
                  <a:srgbClr val="FF0000"/>
                </a:solidFill>
                <a:latin typeface="ＭＳ Ｐゴシック" panose="020B0600070205080204" pitchFamily="50" charset="-128"/>
                <a:ea typeface="Meiryo UI" pitchFamily="50" charset="-128"/>
              </a:rPr>
              <a:t>　</a:t>
            </a:r>
            <a:r>
              <a:rPr lang="ja-JP" altLang="en-US" sz="213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〇　電気自動車用充電設備設置費補助事業　　　　　　　　　　　　　　　　　　　 </a:t>
            </a:r>
            <a:endParaRPr lang="en-US" altLang="ja-JP" sz="213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lvl="1" indent="-342900">
              <a:spcAft>
                <a:spcPts val="4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ja-JP" sz="1870" dirty="0">
                <a:latin typeface="Meiryo UI" panose="020B0604030504040204" pitchFamily="50" charset="-128"/>
                <a:ea typeface="Meiryo UI" panose="020B0604030504040204" pitchFamily="50" charset="-128"/>
              </a:rPr>
              <a:t>EV</a:t>
            </a:r>
            <a:r>
              <a:rPr lang="ja-JP" altLang="en-US" sz="1870" dirty="0">
                <a:latin typeface="Meiryo UI" panose="020B0604030504040204" pitchFamily="50" charset="-128"/>
                <a:ea typeface="Meiryo UI" panose="020B0604030504040204" pitchFamily="50" charset="-128"/>
              </a:rPr>
              <a:t>等の普及促進に向けて、プライベート充電環境を充実させるために、集合住宅における充電設備の設置費用の一部を助成　　　　　　　　　　　　　　　　　　　　　　　　　　　　　　　　　　</a:t>
            </a:r>
            <a:r>
              <a:rPr lang="ja-JP" altLang="en-US" sz="187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544B2F2-A5EF-1707-CFBA-E3323352718D}"/>
              </a:ext>
            </a:extLst>
          </p:cNvPr>
          <p:cNvSpPr/>
          <p:nvPr/>
        </p:nvSpPr>
        <p:spPr>
          <a:xfrm>
            <a:off x="95249" y="5714737"/>
            <a:ext cx="12001502" cy="1083139"/>
          </a:xfrm>
          <a:prstGeom prst="rect">
            <a:avLst/>
          </a:prstGeom>
          <a:ln w="25400">
            <a:noFill/>
          </a:ln>
        </p:spPr>
        <p:txBody>
          <a:bodyPr/>
          <a:lstStyle/>
          <a:p>
            <a:pPr>
              <a:spcAft>
                <a:spcPts val="400"/>
              </a:spcAft>
              <a:defRPr/>
            </a:pPr>
            <a:r>
              <a:rPr lang="ja-JP" altLang="en-US" sz="2133" b="1" dirty="0">
                <a:solidFill>
                  <a:srgbClr val="FF0000"/>
                </a:solidFill>
                <a:latin typeface="ＭＳ Ｐゴシック" panose="020B0600070205080204" pitchFamily="50" charset="-128"/>
                <a:ea typeface="Meiryo UI" pitchFamily="50" charset="-128"/>
              </a:rPr>
              <a:t>　</a:t>
            </a:r>
            <a:r>
              <a:rPr lang="ja-JP" altLang="en-US" sz="213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〇　</a:t>
            </a:r>
            <a:r>
              <a:rPr lang="ja-JP" altLang="en-US" sz="2130" b="1" dirty="0">
                <a:latin typeface="Meiryo UI" panose="020B0604030504040204" pitchFamily="50" charset="-128"/>
                <a:ea typeface="Meiryo UI" panose="020B0604030504040204" pitchFamily="50" charset="-128"/>
                <a:hlinkClick r:id="rId7"/>
              </a:rPr>
              <a:t>新たな脱炭素技術の実証・事業化支援事業</a:t>
            </a:r>
            <a:r>
              <a:rPr lang="ja-JP" altLang="en-US" sz="213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 </a:t>
            </a:r>
            <a:endParaRPr lang="en-US" altLang="ja-JP" sz="213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lvl="1" indent="-342900">
              <a:spcAft>
                <a:spcPts val="400"/>
              </a:spcAft>
              <a:buFont typeface="Wingdings" panose="05000000000000000000" pitchFamily="2" charset="2"/>
              <a:buChar char="Ø"/>
              <a:defRPr/>
            </a:pPr>
            <a:r>
              <a:rPr lang="ja-JP" altLang="en-US" sz="1870" dirty="0">
                <a:latin typeface="Meiryo UI" panose="020B0604030504040204" pitchFamily="50" charset="-128"/>
                <a:ea typeface="Meiryo UI" panose="020B0604030504040204" pitchFamily="50" charset="-128"/>
              </a:rPr>
              <a:t>事業化に至っていない都市部で有効な脱炭素技術について、実証にかかる経費を助成</a:t>
            </a:r>
            <a:endParaRPr lang="en-US" altLang="ja-JP" sz="187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lvl="1" indent="-342900">
              <a:spcAft>
                <a:spcPts val="400"/>
              </a:spcAft>
              <a:buFont typeface="Wingdings" panose="05000000000000000000" pitchFamily="2" charset="2"/>
              <a:buChar char="Ø"/>
              <a:defRPr/>
            </a:pPr>
            <a:r>
              <a:rPr lang="ja-JP" altLang="en-US" sz="1870" dirty="0">
                <a:latin typeface="Meiryo UI" panose="020B0604030504040204" pitchFamily="50" charset="-128"/>
                <a:ea typeface="Meiryo UI" panose="020B0604030504040204" pitchFamily="50" charset="-128"/>
              </a:rPr>
              <a:t>実証の取組を広く情報発信することにより、社会実装を後押しするとともに、当該技術の市域での普及拡大を加速化</a:t>
            </a:r>
            <a:endParaRPr lang="en-US" altLang="ja-JP" sz="187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lvl="1" indent="-342900">
              <a:spcAft>
                <a:spcPts val="400"/>
              </a:spcAft>
              <a:buFont typeface="Wingdings" panose="05000000000000000000" pitchFamily="2" charset="2"/>
              <a:buChar char="Ø"/>
              <a:defRPr/>
            </a:pPr>
            <a:endParaRPr lang="ja-JP" altLang="en-US" sz="187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357671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正方形/長方形 4"/>
          <p:cNvSpPr>
            <a:spLocks noChangeArrowheads="1"/>
          </p:cNvSpPr>
          <p:nvPr/>
        </p:nvSpPr>
        <p:spPr bwMode="auto">
          <a:xfrm>
            <a:off x="42334" y="933456"/>
            <a:ext cx="12096751" cy="5416543"/>
          </a:xfrm>
          <a:prstGeom prst="rect">
            <a:avLst/>
          </a:prstGeom>
          <a:noFill/>
          <a:ln w="19050">
            <a:solidFill>
              <a:srgbClr val="00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lnSpc>
                <a:spcPts val="1600"/>
              </a:lnSpc>
              <a:spcBef>
                <a:spcPts val="400"/>
              </a:spcBef>
              <a:spcAft>
                <a:spcPts val="667"/>
              </a:spcAft>
            </a:pPr>
            <a:endParaRPr lang="en-US" altLang="ja-JP" sz="2667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ja-JP" altLang="en-US" sz="2667" b="1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endParaRPr lang="en-US" altLang="ja-JP" sz="2667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8" name="Rectangle 28"/>
          <p:cNvSpPr>
            <a:spLocks noChangeArrowheads="1"/>
          </p:cNvSpPr>
          <p:nvPr/>
        </p:nvSpPr>
        <p:spPr bwMode="auto">
          <a:xfrm>
            <a:off x="156722" y="730017"/>
            <a:ext cx="4536000" cy="456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 w="28575">
            <a:solidFill>
              <a:srgbClr val="000099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tIns="0" anchor="ctr"/>
          <a:lstStyle/>
          <a:p>
            <a:pPr algn="ctr">
              <a:lnSpc>
                <a:spcPct val="135000"/>
              </a:lnSpc>
              <a:defRPr/>
            </a:pPr>
            <a:r>
              <a:rPr lang="ja-JP" altLang="en-US" sz="1867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3"/>
              </a:rPr>
              <a:t>大阪公立大学</a:t>
            </a:r>
            <a:r>
              <a:rPr lang="ja-JP" altLang="en-US" sz="1867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設置による「知の拠点」の形成</a:t>
            </a:r>
            <a:endParaRPr lang="en-US" altLang="ja-JP" sz="1867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3" name="Rectangle 5"/>
          <p:cNvSpPr>
            <a:spLocks noChangeArrowheads="1"/>
          </p:cNvSpPr>
          <p:nvPr/>
        </p:nvSpPr>
        <p:spPr bwMode="auto">
          <a:xfrm>
            <a:off x="330385" y="2747698"/>
            <a:ext cx="6202571" cy="2080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885" tIns="51944" rIns="103885" bIns="51944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444500" indent="-360363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009775" indent="-1873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466975" indent="-1873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2924175" indent="-1873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381375" indent="-1873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Aft>
                <a:spcPts val="400"/>
              </a:spcAft>
              <a:defRPr/>
            </a:pPr>
            <a:r>
              <a:rPr lang="ja-JP" altLang="en-US" sz="2133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〇　</a:t>
            </a:r>
            <a:r>
              <a:rPr lang="ja-JP" altLang="en-US" sz="2133" b="1" dirty="0">
                <a:latin typeface="Meiryo UI" panose="020B0604030504040204" pitchFamily="50" charset="-128"/>
                <a:ea typeface="Meiryo UI" panose="020B0604030504040204" pitchFamily="50" charset="-128"/>
                <a:hlinkClick r:id="rId4"/>
              </a:rPr>
              <a:t>新大学キャンパス整備事業</a:t>
            </a:r>
            <a:endParaRPr lang="ja-JP" altLang="en-US" sz="2133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28650" lvl="1">
              <a:lnSpc>
                <a:spcPts val="2600"/>
              </a:lnSpc>
              <a:spcBef>
                <a:spcPts val="227"/>
              </a:spcBef>
              <a:spcAft>
                <a:spcPts val="227"/>
              </a:spcAft>
              <a:buFont typeface="Wingdings" pitchFamily="2" charset="2"/>
              <a:buChar char="Ø"/>
              <a:defRPr/>
            </a:pPr>
            <a:r>
              <a:rPr lang="ja-JP" altLang="en-US" sz="1867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令和７年９月に森之宮に新キャンパスを開設</a:t>
            </a:r>
          </a:p>
          <a:p>
            <a:pPr marL="628650" lvl="1">
              <a:lnSpc>
                <a:spcPts val="2600"/>
              </a:lnSpc>
              <a:spcBef>
                <a:spcPts val="227"/>
              </a:spcBef>
              <a:spcAft>
                <a:spcPts val="227"/>
              </a:spcAft>
              <a:buFont typeface="Wingdings" pitchFamily="2" charset="2"/>
              <a:buChar char="Ø"/>
              <a:defRPr/>
            </a:pPr>
            <a:r>
              <a:rPr lang="ja-JP" altLang="en-US" sz="1867" dirty="0">
                <a:latin typeface="Meiryo UI" panose="020B0604030504040204" pitchFamily="50" charset="-128"/>
                <a:ea typeface="Meiryo UI" panose="020B0604030504040204" pitchFamily="50" charset="-128"/>
                <a:cs typeface="Meiryo UI" pitchFamily="50" charset="-128"/>
              </a:rPr>
              <a:t>同種分野の学部等の集約化に向け、既存キャンパス（杉本・中百舌鳥）を整備</a:t>
            </a:r>
            <a:endParaRPr lang="en-US" altLang="ja-JP" sz="1867" dirty="0">
              <a:latin typeface="Meiryo UI" panose="020B0604030504040204" pitchFamily="50" charset="-128"/>
              <a:ea typeface="Meiryo UI" panose="020B0604030504040204" pitchFamily="50" charset="-128"/>
              <a:cs typeface="Meiryo UI" pitchFamily="50" charset="-128"/>
            </a:endParaRPr>
          </a:p>
        </p:txBody>
      </p:sp>
      <p:sp>
        <p:nvSpPr>
          <p:cNvPr id="44" name="Rectangle 5"/>
          <p:cNvSpPr>
            <a:spLocks noChangeArrowheads="1"/>
          </p:cNvSpPr>
          <p:nvPr/>
        </p:nvSpPr>
        <p:spPr bwMode="auto">
          <a:xfrm>
            <a:off x="330385" y="5263964"/>
            <a:ext cx="11147429" cy="84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885" tIns="51944" rIns="103885" bIns="51944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444500" indent="-360363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009775" indent="-1873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466975" indent="-1873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2924175" indent="-1873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381375" indent="-1873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Aft>
                <a:spcPts val="400"/>
              </a:spcAft>
              <a:defRPr/>
            </a:pPr>
            <a:r>
              <a:rPr lang="ja-JP" altLang="en-US" sz="2133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〇　</a:t>
            </a:r>
            <a:r>
              <a:rPr lang="ja-JP" altLang="en-US" sz="2133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hlinkClick r:id="rId5"/>
              </a:rPr>
              <a:t>国際</a:t>
            </a:r>
            <a:r>
              <a:rPr lang="zh-TW" altLang="en-US" sz="2133" b="1" dirty="0">
                <a:latin typeface="Meiryo UI" panose="020B0604030504040204" pitchFamily="50" charset="-128"/>
                <a:ea typeface="Meiryo UI" panose="020B0604030504040204" pitchFamily="50" charset="-128"/>
                <a:hlinkClick r:id="rId5"/>
              </a:rPr>
              <a:t>感染症研究</a:t>
            </a:r>
            <a:r>
              <a:rPr lang="ja-JP" altLang="en-US" sz="2133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hlinkClick r:id="rId5"/>
              </a:rPr>
              <a:t>センター</a:t>
            </a:r>
            <a:r>
              <a:rPr lang="zh-TW" altLang="en-US" sz="2133" b="1" dirty="0">
                <a:latin typeface="Meiryo UI" panose="020B0604030504040204" pitchFamily="50" charset="-128"/>
                <a:ea typeface="Meiryo UI" panose="020B0604030504040204" pitchFamily="50" charset="-128"/>
                <a:hlinkClick r:id="rId5"/>
              </a:rPr>
              <a:t>事業</a:t>
            </a:r>
            <a:endParaRPr lang="ja-JP" altLang="en-US" sz="2133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28650" lvl="1">
              <a:lnSpc>
                <a:spcPts val="2000"/>
              </a:lnSpc>
              <a:spcBef>
                <a:spcPts val="227"/>
              </a:spcBef>
              <a:spcAft>
                <a:spcPts val="227"/>
              </a:spcAft>
              <a:buFont typeface="Wingdings" pitchFamily="2" charset="2"/>
              <a:buChar char="Ø"/>
              <a:defRPr/>
            </a:pPr>
            <a:r>
              <a:rPr lang="ja-JP" altLang="en-US" sz="1867" dirty="0">
                <a:latin typeface="Meiryo UI" panose="020B0604030504040204" pitchFamily="50" charset="-128"/>
                <a:ea typeface="Meiryo UI" panose="020B0604030504040204" pitchFamily="50" charset="-128"/>
                <a:cs typeface="Meiryo UI" pitchFamily="50" charset="-128"/>
              </a:rPr>
              <a:t>大阪公立大学の大阪国際感染症研究センターで、大阪の感染症対策に貢献する研究を推進</a:t>
            </a:r>
            <a:endParaRPr lang="en-US" altLang="ja-JP" sz="1867" dirty="0">
              <a:latin typeface="Meiryo UI" panose="020B0604030504040204" pitchFamily="50" charset="-128"/>
              <a:ea typeface="Meiryo UI" panose="020B0604030504040204" pitchFamily="50" charset="-128"/>
              <a:cs typeface="Meiryo UI" pitchFamily="50" charset="-128"/>
            </a:endParaRP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0" y="0"/>
            <a:ext cx="12192000" cy="6350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 algn="ctr">
            <a:noFill/>
            <a:miter lim="800000"/>
            <a:headEnd/>
            <a:tailEnd/>
          </a:ln>
          <a:effectLst/>
        </p:spPr>
        <p:txBody>
          <a:bodyPr wrap="none" lIns="103905" tIns="51952" rIns="103905" bIns="51952" anchor="ctr"/>
          <a:lstStyle/>
          <a:p>
            <a:pPr>
              <a:defRPr/>
            </a:pPr>
            <a:r>
              <a:rPr lang="ja-JP" altLang="en-US" sz="4000" spc="-133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創英角ｺﾞｼｯｸUB" pitchFamily="49" charset="-128"/>
              </a:rPr>
              <a:t>経済成長に向けた戦略の実行</a:t>
            </a:r>
            <a:endParaRPr lang="en-US" altLang="ja-JP" sz="4000" spc="-133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HG創英角ｺﾞｼｯｸUB" pitchFamily="49" charset="-128"/>
            </a:endParaRPr>
          </a:p>
        </p:txBody>
      </p:sp>
      <p:sp>
        <p:nvSpPr>
          <p:cNvPr id="48" name="スライド番号プレースホルダ 3"/>
          <p:cNvSpPr txBox="1">
            <a:spLocks noGrp="1"/>
          </p:cNvSpPr>
          <p:nvPr/>
        </p:nvSpPr>
        <p:spPr bwMode="auto">
          <a:xfrm>
            <a:off x="11410951" y="69852"/>
            <a:ext cx="778933" cy="47624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 lIns="103857" tIns="51929" rIns="103857" bIns="51929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A27605D5-EED1-47A5-9BA7-35F4D0437F25}" type="slidenum">
              <a:rPr lang="en-US" altLang="ja-JP" sz="2667" b="1">
                <a:ln w="3175">
                  <a:solidFill>
                    <a:schemeClr val="bg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42</a:t>
            </a:fld>
            <a:endParaRPr lang="en-US" altLang="ja-JP" sz="2667" b="1" dirty="0">
              <a:ln w="3175">
                <a:solidFill>
                  <a:schemeClr val="bg2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060480" y="5023789"/>
            <a:ext cx="257175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defPPr>
              <a:defRPr lang="ja-JP"/>
            </a:defPPr>
            <a:lvl1pPr algn="ctr">
              <a:defRPr sz="14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森之宮キャンパスの完成イメージ　（出典：公立大学法人大阪</a:t>
            </a:r>
            <a:r>
              <a:rPr lang="en-US" altLang="ja-JP" dirty="0"/>
              <a:t>HP</a:t>
            </a:r>
            <a:r>
              <a:rPr lang="ja-JP" altLang="en-US" dirty="0"/>
              <a:t>）</a:t>
            </a:r>
          </a:p>
        </p:txBody>
      </p:sp>
      <p:pic>
        <p:nvPicPr>
          <p:cNvPr id="2" name="図 1" descr="建物の上にある広場&#10;&#10;中程度の精度で自動的に生成された説明">
            <a:extLst>
              <a:ext uri="{FF2B5EF4-FFF2-40B4-BE49-F238E27FC236}">
                <a16:creationId xmlns:a16="http://schemas.microsoft.com/office/drawing/2014/main" id="{116019ED-D1C7-0CDE-2A89-DDBE3C8FEB8D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01841" y="2476548"/>
            <a:ext cx="4489028" cy="2525078"/>
          </a:xfrm>
          <a:prstGeom prst="rect">
            <a:avLst/>
          </a:prstGeom>
        </p:spPr>
      </p:pic>
      <p:sp>
        <p:nvSpPr>
          <p:cNvPr id="4" name="Rectangle 5">
            <a:extLst>
              <a:ext uri="{FF2B5EF4-FFF2-40B4-BE49-F238E27FC236}">
                <a16:creationId xmlns:a16="http://schemas.microsoft.com/office/drawing/2014/main" id="{BA3E78DB-336B-B9FF-B674-691AB71581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963" y="1382634"/>
            <a:ext cx="9844557" cy="857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7930" tIns="38964" rIns="77930" bIns="38964"/>
          <a:lstStyle/>
          <a:p>
            <a:pPr fontAlgn="base">
              <a:spcBef>
                <a:spcPts val="101"/>
              </a:spcBef>
              <a:spcAft>
                <a:spcPts val="101"/>
              </a:spcAft>
              <a:defRPr/>
            </a:pPr>
            <a:r>
              <a:rPr lang="ja-JP" altLang="en-US" sz="213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大阪の成長に貢献し、グローバルに発展する 「知の拠点」の形成をめざし、</a:t>
            </a:r>
          </a:p>
          <a:p>
            <a:pPr fontAlgn="base">
              <a:spcBef>
                <a:spcPts val="101"/>
              </a:spcBef>
              <a:spcAft>
                <a:spcPts val="101"/>
              </a:spcAft>
              <a:defRPr/>
            </a:pPr>
            <a:r>
              <a:rPr lang="ja-JP" altLang="en-US" sz="213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令和７年度からの「第２期中期目標」の達成に向けた大阪公立大学の取組を支援</a:t>
            </a:r>
          </a:p>
        </p:txBody>
      </p:sp>
      <p:sp>
        <p:nvSpPr>
          <p:cNvPr id="5" name="角丸四角形 11">
            <a:extLst>
              <a:ext uri="{FF2B5EF4-FFF2-40B4-BE49-F238E27FC236}">
                <a16:creationId xmlns:a16="http://schemas.microsoft.com/office/drawing/2014/main" id="{A8925751-1011-10BA-15C2-FE4953B8EE34}"/>
              </a:ext>
            </a:extLst>
          </p:cNvPr>
          <p:cNvSpPr/>
          <p:nvPr/>
        </p:nvSpPr>
        <p:spPr>
          <a:xfrm>
            <a:off x="296963" y="1333939"/>
            <a:ext cx="11598074" cy="844904"/>
          </a:xfrm>
          <a:prstGeom prst="roundRect">
            <a:avLst>
              <a:gd name="adj" fmla="val 1307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336694311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標準デザイン">
  <a:themeElements>
    <a:clrScheme name="標準デザイン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24433</TotalTime>
  <Words>954</Words>
  <PresentationFormat>ワイド画面</PresentationFormat>
  <Paragraphs>94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HG創英角ｺﾞｼｯｸUB</vt:lpstr>
      <vt:lpstr>Meiryo UI</vt:lpstr>
      <vt:lpstr>ＭＳ Ｐゴシック</vt:lpstr>
      <vt:lpstr>Arial</vt:lpstr>
      <vt:lpstr>Calibri</vt:lpstr>
      <vt:lpstr>Wingdings</vt:lpstr>
      <vt:lpstr>1_標準デザイン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2025-04-24T00:02:38Z</cp:lastPrinted>
  <dcterms:created xsi:type="dcterms:W3CDTF">2018-04-03T05:35:42Z</dcterms:created>
  <dcterms:modified xsi:type="dcterms:W3CDTF">2025-04-24T01:49:52Z</dcterms:modified>
</cp:coreProperties>
</file>