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3" saveSubsetFonts="1">
  <p:sldMasterIdLst>
    <p:sldMasterId id="2147483672" r:id="rId1"/>
  </p:sldMasterIdLst>
  <p:notesMasterIdLst>
    <p:notesMasterId r:id="rId6"/>
  </p:notesMasterIdLst>
  <p:sldIdLst>
    <p:sldId id="1356" r:id="rId2"/>
    <p:sldId id="1357" r:id="rId3"/>
    <p:sldId id="1298" r:id="rId4"/>
    <p:sldId id="1246" r:id="rId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隆" initials="松本　隆" lastIdx="3" clrIdx="0">
    <p:extLst>
      <p:ext uri="{19B8F6BF-5375-455C-9EA6-DF929625EA0E}">
        <p15:presenceInfo xmlns:p15="http://schemas.microsoft.com/office/powerpoint/2012/main" userId="松本　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3333CC"/>
    <a:srgbClr val="99CCFF"/>
    <a:srgbClr val="FFCC99"/>
    <a:srgbClr val="FF99FF"/>
    <a:srgbClr val="FFFF99"/>
    <a:srgbClr val="D0D8E8"/>
    <a:srgbClr val="4F81B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2065" autoAdjust="0"/>
  </p:normalViewPr>
  <p:slideViewPr>
    <p:cSldViewPr snapToGrid="0">
      <p:cViewPr varScale="1">
        <p:scale>
          <a:sx n="77" d="100"/>
          <a:sy n="77" d="100"/>
        </p:scale>
        <p:origin x="898" y="67"/>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7" cy="498693"/>
          </a:xfrm>
          <a:prstGeom prst="rect">
            <a:avLst/>
          </a:prstGeom>
        </p:spPr>
        <p:txBody>
          <a:bodyPr vert="horz" lIns="95613" tIns="47804" rIns="95613" bIns="4780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8"/>
            <a:ext cx="2949787" cy="498693"/>
          </a:xfrm>
          <a:prstGeom prst="rect">
            <a:avLst/>
          </a:prstGeom>
        </p:spPr>
        <p:txBody>
          <a:bodyPr vert="horz" lIns="95613" tIns="47804" rIns="95613" bIns="47804" rtlCol="0"/>
          <a:lstStyle>
            <a:lvl1pPr algn="r">
              <a:defRPr sz="1300"/>
            </a:lvl1pPr>
          </a:lstStyle>
          <a:p>
            <a:fld id="{8E3EBD4D-5360-43F4-B1B1-B0F7917D6AD4}" type="datetimeFigureOut">
              <a:rPr kumimoji="1" lang="ja-JP" altLang="en-US" smtClean="0"/>
              <a:t>2025/4/24</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13" tIns="47804" rIns="95613" bIns="47804" rtlCol="0" anchor="ctr"/>
          <a:lstStyle/>
          <a:p>
            <a:endParaRPr lang="ja-JP" altLang="en-US"/>
          </a:p>
        </p:txBody>
      </p:sp>
      <p:sp>
        <p:nvSpPr>
          <p:cNvPr id="5" name="ノート プレースホルダー 4"/>
          <p:cNvSpPr>
            <a:spLocks noGrp="1"/>
          </p:cNvSpPr>
          <p:nvPr>
            <p:ph type="body" sz="quarter" idx="3"/>
          </p:nvPr>
        </p:nvSpPr>
        <p:spPr>
          <a:xfrm>
            <a:off x="680720" y="4783310"/>
            <a:ext cx="5445760" cy="3913615"/>
          </a:xfrm>
          <a:prstGeom prst="rect">
            <a:avLst/>
          </a:prstGeom>
        </p:spPr>
        <p:txBody>
          <a:bodyPr vert="horz" lIns="95613" tIns="47804" rIns="95613" bIns="478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13" tIns="47804" rIns="95613" bIns="478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13" tIns="47804" rIns="95613" bIns="47804" rtlCol="0" anchor="b"/>
          <a:lstStyle>
            <a:lvl1pPr algn="r">
              <a:defRPr sz="1300"/>
            </a:lvl1pPr>
          </a:lstStyle>
          <a:p>
            <a:fld id="{5A5B959E-CADC-4A3E-95B9-4E819938289C}" type="slidenum">
              <a:rPr kumimoji="1" lang="ja-JP" altLang="en-US" smtClean="0"/>
              <a:t>‹#›</a:t>
            </a:fld>
            <a:endParaRPr kumimoji="1" lang="ja-JP" altLang="en-US"/>
          </a:p>
        </p:txBody>
      </p:sp>
    </p:spTree>
    <p:extLst>
      <p:ext uri="{BB962C8B-B14F-4D97-AF65-F5344CB8AC3E}">
        <p14:creationId xmlns:p14="http://schemas.microsoft.com/office/powerpoint/2010/main" val="2340345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xfrm>
            <a:off x="-307975" y="285750"/>
            <a:ext cx="6773863" cy="3811588"/>
          </a:xfrm>
          <a:ln/>
        </p:spPr>
      </p:sp>
      <p:sp>
        <p:nvSpPr>
          <p:cNvPr id="72707" name="ノート プレースホルダ 2"/>
          <p:cNvSpPr>
            <a:spLocks noGrp="1"/>
          </p:cNvSpPr>
          <p:nvPr>
            <p:ph type="body" idx="1"/>
          </p:nvPr>
        </p:nvSpPr>
        <p:spPr>
          <a:xfrm>
            <a:off x="618363" y="5401103"/>
            <a:ext cx="5149177" cy="283301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727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5726">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3585" indent="-278302" defTabSz="845726">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3206"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8488"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03773"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9052"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94335"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9618"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84899"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E2851ABE-6DAC-4DD1-9575-3D1A5751E4A1}" type="slidenum">
              <a:rPr lang="en-US" altLang="ja-JP" sz="1300">
                <a:ea typeface="ＭＳ Ｐゴシック" panose="020B0600070205080204" pitchFamily="50" charset="-128"/>
              </a:rPr>
              <a:pPr>
                <a:spcBef>
                  <a:spcPct val="0"/>
                </a:spcBef>
              </a:pPr>
              <a:t>43</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89144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xfrm>
            <a:off x="-307975" y="285750"/>
            <a:ext cx="6773863" cy="3811588"/>
          </a:xfrm>
          <a:ln/>
        </p:spPr>
      </p:sp>
      <p:sp>
        <p:nvSpPr>
          <p:cNvPr id="72707" name="ノート プレースホルダ 2"/>
          <p:cNvSpPr>
            <a:spLocks noGrp="1"/>
          </p:cNvSpPr>
          <p:nvPr>
            <p:ph type="body" idx="1"/>
          </p:nvPr>
        </p:nvSpPr>
        <p:spPr>
          <a:xfrm>
            <a:off x="618363" y="5401103"/>
            <a:ext cx="5149177" cy="283301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727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5726">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3585" indent="-278302" defTabSz="845726">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3206"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8488"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03773"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9052"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94335"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9618"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84899"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E2851ABE-6DAC-4DD1-9575-3D1A5751E4A1}" type="slidenum">
              <a:rPr lang="en-US" altLang="ja-JP" sz="1300">
                <a:ea typeface="ＭＳ Ｐゴシック" panose="020B0600070205080204" pitchFamily="50" charset="-128"/>
              </a:rPr>
              <a:pPr>
                <a:spcBef>
                  <a:spcPct val="0"/>
                </a:spcBef>
              </a:pPr>
              <a:t>44</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18836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xfrm>
            <a:off x="-307975" y="285750"/>
            <a:ext cx="6773863" cy="3811588"/>
          </a:xfrm>
          <a:ln/>
        </p:spPr>
      </p:sp>
      <p:sp>
        <p:nvSpPr>
          <p:cNvPr id="72707" name="ノート プレースホルダ 2"/>
          <p:cNvSpPr>
            <a:spLocks noGrp="1"/>
          </p:cNvSpPr>
          <p:nvPr>
            <p:ph type="body" idx="1"/>
          </p:nvPr>
        </p:nvSpPr>
        <p:spPr>
          <a:xfrm>
            <a:off x="618363" y="5401103"/>
            <a:ext cx="5149177" cy="283301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727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5726">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3585" indent="-278302" defTabSz="845726">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3206"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8488"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03773"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9052"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94335"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9618"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84899"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E2851ABE-6DAC-4DD1-9575-3D1A5751E4A1}" type="slidenum">
              <a:rPr lang="en-US" altLang="ja-JP" sz="1300">
                <a:ea typeface="ＭＳ Ｐゴシック" panose="020B0600070205080204" pitchFamily="50" charset="-128"/>
              </a:rPr>
              <a:pPr>
                <a:spcBef>
                  <a:spcPct val="0"/>
                </a:spcBef>
              </a:pPr>
              <a:t>45</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60338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xfrm>
            <a:off x="-338138" y="277813"/>
            <a:ext cx="6578601" cy="3702050"/>
          </a:xfrm>
          <a:ln/>
        </p:spPr>
      </p:sp>
      <p:sp>
        <p:nvSpPr>
          <p:cNvPr id="74755" name="ノート プレースホルダ 2"/>
          <p:cNvSpPr>
            <a:spLocks noGrp="1"/>
          </p:cNvSpPr>
          <p:nvPr>
            <p:ph type="body" idx="1"/>
          </p:nvPr>
        </p:nvSpPr>
        <p:spPr>
          <a:xfrm>
            <a:off x="592657" y="5246096"/>
            <a:ext cx="4935106" cy="275170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747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6972">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698982" indent="-268839" defTabSz="816972">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075357" indent="-215072" defTabSz="816972">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05499" indent="-215072" defTabSz="816972">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35642" indent="-215072" defTabSz="816972">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365784" indent="-215072" defTabSz="816972"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795928" indent="-215072" defTabSz="816972"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226071" indent="-215072" defTabSz="816972"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656211" indent="-215072" defTabSz="816972"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7933737D-6BDC-4AF4-93D7-E42BF4D8B05F}" type="slidenum">
              <a:rPr lang="en-US" altLang="ja-JP" sz="1300">
                <a:ea typeface="ＭＳ Ｐゴシック" panose="020B0600070205080204" pitchFamily="50" charset="-128"/>
              </a:rPr>
              <a:pPr>
                <a:spcBef>
                  <a:spcPct val="0"/>
                </a:spcBef>
              </a:pPr>
              <a:t>46</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392784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4"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4" y="3886200"/>
            <a:ext cx="8534400" cy="1752600"/>
          </a:xfrm>
        </p:spPr>
        <p:txBody>
          <a:bodyPr/>
          <a:lstStyle>
            <a:lvl1pPr marL="0" indent="0" algn="ctr">
              <a:buNone/>
              <a:defRPr/>
            </a:lvl1pPr>
            <a:lvl2pPr marL="519262" indent="0" algn="ctr">
              <a:buNone/>
              <a:defRPr/>
            </a:lvl2pPr>
            <a:lvl3pPr marL="1038525" indent="0" algn="ctr">
              <a:buNone/>
              <a:defRPr/>
            </a:lvl3pPr>
            <a:lvl4pPr marL="1557789" indent="0" algn="ctr">
              <a:buNone/>
              <a:defRPr/>
            </a:lvl4pPr>
            <a:lvl5pPr marL="2077051" indent="0" algn="ctr">
              <a:buNone/>
              <a:defRPr/>
            </a:lvl5pPr>
            <a:lvl6pPr marL="2596315" indent="0" algn="ctr">
              <a:buNone/>
              <a:defRPr/>
            </a:lvl6pPr>
            <a:lvl7pPr marL="3115575" indent="0" algn="ctr">
              <a:buNone/>
              <a:defRPr/>
            </a:lvl7pPr>
            <a:lvl8pPr marL="3634840" indent="0" algn="ctr">
              <a:buNone/>
              <a:defRPr/>
            </a:lvl8pPr>
            <a:lvl9pPr marL="415410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D759B-2A63-42FE-8CAF-DA3EBAB3D0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2312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DEF12E-767A-4E9F-9C28-97186B6A874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549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4"/>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4"/>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4EECE-4F75-432A-8079-26BE138441F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237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DFB2-13A9-4872-AE5A-9476BE3B1A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819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7"/>
            <a:ext cx="10363200" cy="1362075"/>
          </a:xfrm>
        </p:spPr>
        <p:txBody>
          <a:bodyPr anchor="t"/>
          <a:lstStyle>
            <a:lvl1pPr algn="l">
              <a:defRPr sz="4533"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267"/>
            </a:lvl1pPr>
            <a:lvl2pPr marL="519262" indent="0">
              <a:buNone/>
              <a:defRPr sz="2133"/>
            </a:lvl2pPr>
            <a:lvl3pPr marL="1038525" indent="0">
              <a:buNone/>
              <a:defRPr sz="1733"/>
            </a:lvl3pPr>
            <a:lvl4pPr marL="1557789" indent="0">
              <a:buNone/>
              <a:defRPr sz="1600"/>
            </a:lvl4pPr>
            <a:lvl5pPr marL="2077051" indent="0">
              <a:buNone/>
              <a:defRPr sz="1600"/>
            </a:lvl5pPr>
            <a:lvl6pPr marL="2596315" indent="0">
              <a:buNone/>
              <a:defRPr sz="1600"/>
            </a:lvl6pPr>
            <a:lvl7pPr marL="3115575" indent="0">
              <a:buNone/>
              <a:defRPr sz="1600"/>
            </a:lvl7pPr>
            <a:lvl8pPr marL="3634840" indent="0">
              <a:buNone/>
              <a:defRPr sz="1600"/>
            </a:lvl8pPr>
            <a:lvl9pPr marL="4154104" indent="0">
              <a:buNone/>
              <a:defRPr sz="16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D0B91-7591-48B3-BC97-016D04CCE61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513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1"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A1BCF-2FDC-4F71-8C92-99A2EC03B93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639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3" y="1535112"/>
            <a:ext cx="5386916"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3" y="2174875"/>
            <a:ext cx="5386916"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3" y="1535112"/>
            <a:ext cx="5389033"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3" y="2174875"/>
            <a:ext cx="5389033"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4C2D67-D6DE-4571-BDFB-D0964146DF3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884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6EE80E-3AFE-4996-971D-32193410743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477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D28274-22DC-4DD9-8BA4-E8FDA6DE0E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087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3"/>
            <a:ext cx="4011084" cy="1162049"/>
          </a:xfrm>
        </p:spPr>
        <p:txBody>
          <a:bodyPr anchor="b"/>
          <a:lstStyle>
            <a:lvl1pPr algn="l">
              <a:defRPr sz="2267" b="1"/>
            </a:lvl1pPr>
          </a:lstStyle>
          <a:p>
            <a:r>
              <a:rPr lang="ja-JP" altLang="en-US"/>
              <a:t>マスタ タイトルの書式設定</a:t>
            </a:r>
          </a:p>
        </p:txBody>
      </p:sp>
      <p:sp>
        <p:nvSpPr>
          <p:cNvPr id="3" name="コンテンツ プレースホルダ 2"/>
          <p:cNvSpPr>
            <a:spLocks noGrp="1"/>
          </p:cNvSpPr>
          <p:nvPr>
            <p:ph idx="1"/>
          </p:nvPr>
        </p:nvSpPr>
        <p:spPr>
          <a:xfrm>
            <a:off x="4766740" y="273057"/>
            <a:ext cx="6815667" cy="5853112"/>
          </a:xfrm>
        </p:spPr>
        <p:txBody>
          <a:bodyPr/>
          <a:lstStyle>
            <a:lvl1pPr>
              <a:defRPr sz="3733"/>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4"/>
            <a:ext cx="4011084" cy="46910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56F1FC-C14E-470F-AD7C-5C9C7C744C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800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6" y="4800599"/>
            <a:ext cx="7315200" cy="566739"/>
          </a:xfrm>
        </p:spPr>
        <p:txBody>
          <a:bodyPr anchor="b"/>
          <a:lstStyle>
            <a:lvl1pPr algn="l">
              <a:defRPr sz="2267" b="1"/>
            </a:lvl1pPr>
          </a:lstStyle>
          <a:p>
            <a:r>
              <a:rPr lang="ja-JP" altLang="en-US"/>
              <a:t>マスタ タイトルの書式設定</a:t>
            </a:r>
          </a:p>
        </p:txBody>
      </p:sp>
      <p:sp>
        <p:nvSpPr>
          <p:cNvPr id="3" name="図プレースホルダ 2"/>
          <p:cNvSpPr>
            <a:spLocks noGrp="1"/>
          </p:cNvSpPr>
          <p:nvPr>
            <p:ph type="pic" idx="1"/>
          </p:nvPr>
        </p:nvSpPr>
        <p:spPr>
          <a:xfrm>
            <a:off x="2389716" y="612775"/>
            <a:ext cx="7315200" cy="4114800"/>
          </a:xfrm>
        </p:spPr>
        <p:txBody>
          <a:bodyPr/>
          <a:lstStyle>
            <a:lvl1pPr marL="0" indent="0">
              <a:buNone/>
              <a:defRPr sz="3733"/>
            </a:lvl1pPr>
            <a:lvl2pPr marL="519262" indent="0">
              <a:buNone/>
              <a:defRPr sz="3200"/>
            </a:lvl2pPr>
            <a:lvl3pPr marL="1038525" indent="0">
              <a:buNone/>
              <a:defRPr sz="2667"/>
            </a:lvl3pPr>
            <a:lvl4pPr marL="1557789" indent="0">
              <a:buNone/>
              <a:defRPr sz="2267"/>
            </a:lvl4pPr>
            <a:lvl5pPr marL="2077051" indent="0">
              <a:buNone/>
              <a:defRPr sz="2267"/>
            </a:lvl5pPr>
            <a:lvl6pPr marL="2596315" indent="0">
              <a:buNone/>
              <a:defRPr sz="2267"/>
            </a:lvl6pPr>
            <a:lvl7pPr marL="3115575" indent="0">
              <a:buNone/>
              <a:defRPr sz="2267"/>
            </a:lvl7pPr>
            <a:lvl8pPr marL="3634840" indent="0">
              <a:buNone/>
              <a:defRPr sz="2267"/>
            </a:lvl8pPr>
            <a:lvl9pPr marL="4154104" indent="0">
              <a:buNone/>
              <a:defRPr sz="2267"/>
            </a:lvl9pPr>
          </a:lstStyle>
          <a:p>
            <a:pPr lvl="0"/>
            <a:endParaRPr lang="ja-JP" altLang="en-US" noProof="0"/>
          </a:p>
        </p:txBody>
      </p:sp>
      <p:sp>
        <p:nvSpPr>
          <p:cNvPr id="4" name="テキスト プレースホルダ 3"/>
          <p:cNvSpPr>
            <a:spLocks noGrp="1"/>
          </p:cNvSpPr>
          <p:nvPr>
            <p:ph type="body" sz="half" idx="2"/>
          </p:nvPr>
        </p:nvSpPr>
        <p:spPr>
          <a:xfrm>
            <a:off x="2389716" y="5367339"/>
            <a:ext cx="7315200" cy="8048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0D2261-A610-436E-B7D2-0C79F1DB1D6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9915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0"/>
            <a:ext cx="10972800" cy="452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4165600" y="6244167"/>
            <a:ext cx="3860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8737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600"/>
            </a:lvl1pPr>
          </a:lstStyle>
          <a:p>
            <a:pPr fontAlgn="base">
              <a:spcBef>
                <a:spcPct val="0"/>
              </a:spcBef>
              <a:spcAft>
                <a:spcPct val="0"/>
              </a:spcAft>
              <a:defRPr/>
            </a:pPr>
            <a:fld id="{158F117A-CDBA-493B-BEEA-DF0564C9D5E0}"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3114966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4933">
          <a:solidFill>
            <a:schemeClr val="tx2"/>
          </a:solidFill>
          <a:latin typeface="+mj-lt"/>
          <a:ea typeface="+mj-ea"/>
          <a:cs typeface="+mj-cs"/>
        </a:defRPr>
      </a:lvl1pPr>
      <a:lvl2pPr algn="ctr" rtl="0" eaLnBrk="0" fontAlgn="base" hangingPunct="0">
        <a:spcBef>
          <a:spcPct val="0"/>
        </a:spcBef>
        <a:spcAft>
          <a:spcPct val="0"/>
        </a:spcAft>
        <a:defRPr kumimoji="1" sz="493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93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93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933">
          <a:solidFill>
            <a:schemeClr val="tx2"/>
          </a:solidFill>
          <a:latin typeface="Arial" charset="0"/>
          <a:ea typeface="ＭＳ Ｐゴシック" pitchFamily="50" charset="-128"/>
        </a:defRPr>
      </a:lvl5pPr>
      <a:lvl6pPr marL="519262" algn="ctr" rtl="0" fontAlgn="base">
        <a:spcBef>
          <a:spcPct val="0"/>
        </a:spcBef>
        <a:spcAft>
          <a:spcPct val="0"/>
        </a:spcAft>
        <a:defRPr kumimoji="1" sz="4933">
          <a:solidFill>
            <a:schemeClr val="tx2"/>
          </a:solidFill>
          <a:latin typeface="Arial" charset="0"/>
          <a:ea typeface="ＭＳ Ｐゴシック" pitchFamily="50" charset="-128"/>
        </a:defRPr>
      </a:lvl6pPr>
      <a:lvl7pPr marL="1038525" algn="ctr" rtl="0" fontAlgn="base">
        <a:spcBef>
          <a:spcPct val="0"/>
        </a:spcBef>
        <a:spcAft>
          <a:spcPct val="0"/>
        </a:spcAft>
        <a:defRPr kumimoji="1" sz="4933">
          <a:solidFill>
            <a:schemeClr val="tx2"/>
          </a:solidFill>
          <a:latin typeface="Arial" charset="0"/>
          <a:ea typeface="ＭＳ Ｐゴシック" pitchFamily="50" charset="-128"/>
        </a:defRPr>
      </a:lvl7pPr>
      <a:lvl8pPr marL="1557789" algn="ctr" rtl="0" fontAlgn="base">
        <a:spcBef>
          <a:spcPct val="0"/>
        </a:spcBef>
        <a:spcAft>
          <a:spcPct val="0"/>
        </a:spcAft>
        <a:defRPr kumimoji="1" sz="4933">
          <a:solidFill>
            <a:schemeClr val="tx2"/>
          </a:solidFill>
          <a:latin typeface="Arial" charset="0"/>
          <a:ea typeface="ＭＳ Ｐゴシック" pitchFamily="50" charset="-128"/>
        </a:defRPr>
      </a:lvl8pPr>
      <a:lvl9pPr marL="2077051" algn="ctr" rtl="0" fontAlgn="base">
        <a:spcBef>
          <a:spcPct val="0"/>
        </a:spcBef>
        <a:spcAft>
          <a:spcPct val="0"/>
        </a:spcAft>
        <a:defRPr kumimoji="1" sz="4933">
          <a:solidFill>
            <a:schemeClr val="tx2"/>
          </a:solidFill>
          <a:latin typeface="Arial" charset="0"/>
          <a:ea typeface="ＭＳ Ｐゴシック" pitchFamily="50" charset="-128"/>
        </a:defRPr>
      </a:lvl9pPr>
    </p:titleStyle>
    <p:bodyStyle>
      <a:lvl1pPr marL="380990" indent="-380990" algn="l" rtl="0" eaLnBrk="0" fontAlgn="base" hangingPunct="0">
        <a:spcBef>
          <a:spcPct val="20000"/>
        </a:spcBef>
        <a:spcAft>
          <a:spcPct val="0"/>
        </a:spcAft>
        <a:buChar char="•"/>
        <a:defRPr kumimoji="1" sz="3733">
          <a:solidFill>
            <a:schemeClr val="tx1"/>
          </a:solidFill>
          <a:latin typeface="+mn-lt"/>
          <a:ea typeface="+mn-ea"/>
          <a:cs typeface="+mn-cs"/>
        </a:defRPr>
      </a:lvl1pPr>
      <a:lvl2pPr marL="836063" indent="-315376" algn="l" rtl="0" eaLnBrk="0" fontAlgn="base" hangingPunct="0">
        <a:spcBef>
          <a:spcPct val="20000"/>
        </a:spcBef>
        <a:spcAft>
          <a:spcPct val="0"/>
        </a:spcAft>
        <a:buChar char="–"/>
        <a:defRPr kumimoji="1" sz="3200">
          <a:solidFill>
            <a:schemeClr val="tx1"/>
          </a:solidFill>
          <a:latin typeface="+mn-lt"/>
          <a:ea typeface="+mn-ea"/>
        </a:defRPr>
      </a:lvl2pPr>
      <a:lvl3pPr marL="1291134" indent="-251878" algn="l" rtl="0" eaLnBrk="0" fontAlgn="base" hangingPunct="0">
        <a:spcBef>
          <a:spcPct val="20000"/>
        </a:spcBef>
        <a:spcAft>
          <a:spcPct val="0"/>
        </a:spcAft>
        <a:buChar char="•"/>
        <a:defRPr kumimoji="1" sz="2667">
          <a:solidFill>
            <a:schemeClr val="tx1"/>
          </a:solidFill>
          <a:latin typeface="+mn-lt"/>
          <a:ea typeface="+mn-ea"/>
        </a:defRPr>
      </a:lvl3pPr>
      <a:lvl4pPr marL="1809705" indent="-251878" algn="l" rtl="0" eaLnBrk="0" fontAlgn="base" hangingPunct="0">
        <a:spcBef>
          <a:spcPct val="20000"/>
        </a:spcBef>
        <a:spcAft>
          <a:spcPct val="0"/>
        </a:spcAft>
        <a:buChar char="–"/>
        <a:defRPr kumimoji="1" sz="2267">
          <a:solidFill>
            <a:schemeClr val="tx1"/>
          </a:solidFill>
          <a:latin typeface="+mn-lt"/>
          <a:ea typeface="+mn-ea"/>
        </a:defRPr>
      </a:lvl4pPr>
      <a:lvl5pPr marL="2330392" indent="-251878" algn="l" rtl="0" eaLnBrk="0" fontAlgn="base" hangingPunct="0">
        <a:spcBef>
          <a:spcPct val="20000"/>
        </a:spcBef>
        <a:spcAft>
          <a:spcPct val="0"/>
        </a:spcAft>
        <a:buChar char="»"/>
        <a:defRPr kumimoji="1" sz="2267">
          <a:solidFill>
            <a:schemeClr val="tx1"/>
          </a:solidFill>
          <a:latin typeface="+mn-lt"/>
          <a:ea typeface="+mn-ea"/>
        </a:defRPr>
      </a:lvl5pPr>
      <a:lvl6pPr marL="2855946" indent="-259631" algn="l" rtl="0" fontAlgn="base">
        <a:spcBef>
          <a:spcPct val="20000"/>
        </a:spcBef>
        <a:spcAft>
          <a:spcPct val="0"/>
        </a:spcAft>
        <a:buChar char="»"/>
        <a:defRPr kumimoji="1" sz="2267">
          <a:solidFill>
            <a:schemeClr val="tx1"/>
          </a:solidFill>
          <a:latin typeface="+mn-lt"/>
          <a:ea typeface="+mn-ea"/>
        </a:defRPr>
      </a:lvl6pPr>
      <a:lvl7pPr marL="3375208" indent="-259631" algn="l" rtl="0" fontAlgn="base">
        <a:spcBef>
          <a:spcPct val="20000"/>
        </a:spcBef>
        <a:spcAft>
          <a:spcPct val="0"/>
        </a:spcAft>
        <a:buChar char="»"/>
        <a:defRPr kumimoji="1" sz="2267">
          <a:solidFill>
            <a:schemeClr val="tx1"/>
          </a:solidFill>
          <a:latin typeface="+mn-lt"/>
          <a:ea typeface="+mn-ea"/>
        </a:defRPr>
      </a:lvl7pPr>
      <a:lvl8pPr marL="3894473" indent="-259631" algn="l" rtl="0" fontAlgn="base">
        <a:spcBef>
          <a:spcPct val="20000"/>
        </a:spcBef>
        <a:spcAft>
          <a:spcPct val="0"/>
        </a:spcAft>
        <a:buChar char="»"/>
        <a:defRPr kumimoji="1" sz="2267">
          <a:solidFill>
            <a:schemeClr val="tx1"/>
          </a:solidFill>
          <a:latin typeface="+mn-lt"/>
          <a:ea typeface="+mn-ea"/>
        </a:defRPr>
      </a:lvl8pPr>
      <a:lvl9pPr marL="4413738" indent="-259631" algn="l" rtl="0" fontAlgn="base">
        <a:spcBef>
          <a:spcPct val="20000"/>
        </a:spcBef>
        <a:spcAft>
          <a:spcPct val="0"/>
        </a:spcAft>
        <a:buChar char="»"/>
        <a:defRPr kumimoji="1" sz="2267">
          <a:solidFill>
            <a:schemeClr val="tx1"/>
          </a:solidFill>
          <a:latin typeface="+mn-lt"/>
          <a:ea typeface="+mn-ea"/>
        </a:defRPr>
      </a:lvl9pPr>
    </p:bodyStyle>
    <p:otherStyle>
      <a:defPPr>
        <a:defRPr lang="ja-JP"/>
      </a:defPPr>
      <a:lvl1pPr marL="0" algn="l" defTabSz="1038525" rtl="0" eaLnBrk="1" latinLnBrk="0" hangingPunct="1">
        <a:defRPr kumimoji="1" sz="2133" kern="1200">
          <a:solidFill>
            <a:schemeClr val="tx1"/>
          </a:solidFill>
          <a:latin typeface="+mn-lt"/>
          <a:ea typeface="+mn-ea"/>
          <a:cs typeface="+mn-cs"/>
        </a:defRPr>
      </a:lvl1pPr>
      <a:lvl2pPr marL="519262" algn="l" defTabSz="1038525" rtl="0" eaLnBrk="1" latinLnBrk="0" hangingPunct="1">
        <a:defRPr kumimoji="1" sz="2133" kern="1200">
          <a:solidFill>
            <a:schemeClr val="tx1"/>
          </a:solidFill>
          <a:latin typeface="+mn-lt"/>
          <a:ea typeface="+mn-ea"/>
          <a:cs typeface="+mn-cs"/>
        </a:defRPr>
      </a:lvl2pPr>
      <a:lvl3pPr marL="1038525" algn="l" defTabSz="1038525" rtl="0" eaLnBrk="1" latinLnBrk="0" hangingPunct="1">
        <a:defRPr kumimoji="1" sz="2133" kern="1200">
          <a:solidFill>
            <a:schemeClr val="tx1"/>
          </a:solidFill>
          <a:latin typeface="+mn-lt"/>
          <a:ea typeface="+mn-ea"/>
          <a:cs typeface="+mn-cs"/>
        </a:defRPr>
      </a:lvl3pPr>
      <a:lvl4pPr marL="1557789" algn="l" defTabSz="1038525" rtl="0" eaLnBrk="1" latinLnBrk="0" hangingPunct="1">
        <a:defRPr kumimoji="1" sz="2133" kern="1200">
          <a:solidFill>
            <a:schemeClr val="tx1"/>
          </a:solidFill>
          <a:latin typeface="+mn-lt"/>
          <a:ea typeface="+mn-ea"/>
          <a:cs typeface="+mn-cs"/>
        </a:defRPr>
      </a:lvl4pPr>
      <a:lvl5pPr marL="2077051" algn="l" defTabSz="1038525" rtl="0" eaLnBrk="1" latinLnBrk="0" hangingPunct="1">
        <a:defRPr kumimoji="1" sz="2133" kern="1200">
          <a:solidFill>
            <a:schemeClr val="tx1"/>
          </a:solidFill>
          <a:latin typeface="+mn-lt"/>
          <a:ea typeface="+mn-ea"/>
          <a:cs typeface="+mn-cs"/>
        </a:defRPr>
      </a:lvl5pPr>
      <a:lvl6pPr marL="2596315" algn="l" defTabSz="1038525" rtl="0" eaLnBrk="1" latinLnBrk="0" hangingPunct="1">
        <a:defRPr kumimoji="1" sz="2133" kern="1200">
          <a:solidFill>
            <a:schemeClr val="tx1"/>
          </a:solidFill>
          <a:latin typeface="+mn-lt"/>
          <a:ea typeface="+mn-ea"/>
          <a:cs typeface="+mn-cs"/>
        </a:defRPr>
      </a:lvl6pPr>
      <a:lvl7pPr marL="3115575" algn="l" defTabSz="1038525" rtl="0" eaLnBrk="1" latinLnBrk="0" hangingPunct="1">
        <a:defRPr kumimoji="1" sz="2133" kern="1200">
          <a:solidFill>
            <a:schemeClr val="tx1"/>
          </a:solidFill>
          <a:latin typeface="+mn-lt"/>
          <a:ea typeface="+mn-ea"/>
          <a:cs typeface="+mn-cs"/>
        </a:defRPr>
      </a:lvl7pPr>
      <a:lvl8pPr marL="3634840" algn="l" defTabSz="1038525" rtl="0" eaLnBrk="1" latinLnBrk="0" hangingPunct="1">
        <a:defRPr kumimoji="1" sz="2133" kern="1200">
          <a:solidFill>
            <a:schemeClr val="tx1"/>
          </a:solidFill>
          <a:latin typeface="+mn-lt"/>
          <a:ea typeface="+mn-ea"/>
          <a:cs typeface="+mn-cs"/>
        </a:defRPr>
      </a:lvl8pPr>
      <a:lvl9pPr marL="4154104" algn="l" defTabSz="1038525"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ity.osaka.lg.jp/osakatokei/page/0000516220.html" TargetMode="External"/><Relationship Id="rId3" Type="http://schemas.openxmlformats.org/officeDocument/2006/relationships/hyperlink" Target="https://www.city.osaka.lg.jp/osakatokei/page/0000598182.html" TargetMode="External"/><Relationship Id="rId7" Type="http://schemas.openxmlformats.org/officeDocument/2006/relationships/hyperlink" Target="https://www.city.osaka.lg.jp/kensetsu/page/0000483080.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city.osaka.lg.jp/toshiseibi/page/0000347932.html" TargetMode="External"/><Relationship Id="rId5" Type="http://schemas.openxmlformats.org/officeDocument/2006/relationships/hyperlink" Target="https://www.city.osaka.lg.jp/osakatokei/page/0000005308.html" TargetMode="External"/><Relationship Id="rId10"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hyperlink" Target="https://www.city.osaka.lg.jp/toshikeikaku/page/0000626063.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ref.osaka.lg.jp/o140030/daitoshimachi/yume-saki/yumeshima2ki-bosyu.html"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city.osaka.lg.jp/kensetsu/page/0000633850.html" TargetMode="External"/><Relationship Id="rId4" Type="http://schemas.openxmlformats.org/officeDocument/2006/relationships/hyperlink" Target="https://www.pref.osaka.lg.jp/daitoshimachi/osakajyo-sincyoku/index.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www.city.osaka.lg.jp/toshikeikaku/page/0000481324.html" TargetMode="External"/><Relationship Id="rId7" Type="http://schemas.openxmlformats.org/officeDocument/2006/relationships/hyperlink" Target="https://www.city.osaka.lg.jp/toshikeikaku/page/0000408861.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ity.osaka.lg.jp/toshikeikaku/page/0000480752.html" TargetMode="External"/><Relationship Id="rId5" Type="http://schemas.openxmlformats.org/officeDocument/2006/relationships/hyperlink" Target="https://www.city.osaka.lg.jp/kensetsu/page/0000481244.html" TargetMode="External"/><Relationship Id="rId4" Type="http://schemas.openxmlformats.org/officeDocument/2006/relationships/hyperlink" Target="http://www.city.osaka.lg.jp/toshikeikaku/page/0000375949.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www.city.osaka.lg.jp/kensetsu/page/0000159842.html" TargetMode="Externa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www.city.osaka.lg.jp/toshikeikaku/page/0000372271.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s://www.city.osaka.lg.jp/toshiseibi/page/0000396093.html" TargetMode="External"/><Relationship Id="rId5" Type="http://schemas.openxmlformats.org/officeDocument/2006/relationships/image" Target="../media/image8.png"/><Relationship Id="rId10" Type="http://schemas.openxmlformats.org/officeDocument/2006/relationships/hyperlink" Target="http://www.city.osaka.lg.jp/kensetsu/page/0000345858.html" TargetMode="External"/><Relationship Id="rId4" Type="http://schemas.openxmlformats.org/officeDocument/2006/relationships/image" Target="../media/image7.png"/><Relationship Id="rId9" Type="http://schemas.openxmlformats.org/officeDocument/2006/relationships/hyperlink" Target="http://www.city.osaka.lg.jp/seisakukikakushitsu/page/000033215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042865" y="3596839"/>
            <a:ext cx="3024000" cy="3151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都市インフラの充実</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1685" name="正方形/長方形 4"/>
          <p:cNvSpPr>
            <a:spLocks noChangeArrowheads="1"/>
          </p:cNvSpPr>
          <p:nvPr/>
        </p:nvSpPr>
        <p:spPr bwMode="auto">
          <a:xfrm>
            <a:off x="47624" y="840535"/>
            <a:ext cx="12096751" cy="598359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56722" y="681891"/>
            <a:ext cx="3751136" cy="4572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rPr>
              <a:t>関西経済をけん引するまちづくり</a:t>
            </a:r>
            <a:endParaRPr lang="en-US" altLang="ja-JP" sz="1867" dirty="0">
              <a:latin typeface="Meiryo UI" panose="020B0604030504040204" pitchFamily="50" charset="-128"/>
              <a:ea typeface="Meiryo UI" panose="020B0604030504040204" pitchFamily="50" charset="-128"/>
            </a:endParaRPr>
          </a:p>
        </p:txBody>
      </p:sp>
      <p:sp>
        <p:nvSpPr>
          <p:cNvPr id="59" name="タイトル 1"/>
          <p:cNvSpPr txBox="1">
            <a:spLocks/>
          </p:cNvSpPr>
          <p:nvPr/>
        </p:nvSpPr>
        <p:spPr bwMode="auto">
          <a:xfrm>
            <a:off x="169210" y="2119694"/>
            <a:ext cx="2359538" cy="336549"/>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67" dirty="0">
                <a:latin typeface="Meiryo UI" panose="020B0604030504040204" pitchFamily="50" charset="-128"/>
                <a:ea typeface="Meiryo UI" panose="020B0604030504040204" pitchFamily="50" charset="-128"/>
              </a:rPr>
              <a:t>うめきた２期区域</a:t>
            </a:r>
          </a:p>
        </p:txBody>
      </p:sp>
      <p:sp>
        <p:nvSpPr>
          <p:cNvPr id="60" name="タイトル 1"/>
          <p:cNvSpPr txBox="1">
            <a:spLocks/>
          </p:cNvSpPr>
          <p:nvPr/>
        </p:nvSpPr>
        <p:spPr bwMode="auto">
          <a:xfrm>
            <a:off x="169210" y="3865098"/>
            <a:ext cx="2359538" cy="336549"/>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67" dirty="0">
                <a:latin typeface="Meiryo UI" panose="020B0604030504040204" pitchFamily="50" charset="-128"/>
                <a:ea typeface="Meiryo UI" panose="020B0604030504040204" pitchFamily="50" charset="-128"/>
              </a:rPr>
              <a:t>新大阪駅周辺</a:t>
            </a:r>
          </a:p>
        </p:txBody>
      </p:sp>
      <p:sp>
        <p:nvSpPr>
          <p:cNvPr id="80" name="テキスト ボックス 79"/>
          <p:cNvSpPr txBox="1"/>
          <p:nvPr/>
        </p:nvSpPr>
        <p:spPr>
          <a:xfrm>
            <a:off x="9042865" y="3596839"/>
            <a:ext cx="1107996" cy="276999"/>
          </a:xfrm>
          <a:prstGeom prst="rect">
            <a:avLst/>
          </a:prstGeom>
          <a:solidFill>
            <a:schemeClr val="tx1"/>
          </a:solidFill>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新大阪駅周辺</a:t>
            </a:r>
          </a:p>
        </p:txBody>
      </p:sp>
      <p:sp>
        <p:nvSpPr>
          <p:cNvPr id="30" name="正方形/長方形 29"/>
          <p:cNvSpPr/>
          <p:nvPr/>
        </p:nvSpPr>
        <p:spPr>
          <a:xfrm>
            <a:off x="9042865" y="935487"/>
            <a:ext cx="3024000" cy="259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9042865" y="935487"/>
            <a:ext cx="1306768" cy="276999"/>
          </a:xfrm>
          <a:prstGeom prst="rect">
            <a:avLst/>
          </a:prstGeom>
          <a:solidFill>
            <a:schemeClr val="tx1"/>
          </a:solidFill>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うめきた２期区域</a:t>
            </a:r>
          </a:p>
        </p:txBody>
      </p:sp>
      <p:sp>
        <p:nvSpPr>
          <p:cNvPr id="31" name="Rectangle 5"/>
          <p:cNvSpPr>
            <a:spLocks noChangeArrowheads="1"/>
          </p:cNvSpPr>
          <p:nvPr/>
        </p:nvSpPr>
        <p:spPr bwMode="auto">
          <a:xfrm>
            <a:off x="124115" y="1086896"/>
            <a:ext cx="7546685" cy="100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3"/>
              </a:rPr>
              <a:t>大阪のまちづくりグランドデザイン</a:t>
            </a:r>
            <a:r>
              <a:rPr lang="ja-JP" altLang="en-US" sz="2133" b="1" dirty="0">
                <a:latin typeface="Meiryo UI" panose="020B0604030504040204" pitchFamily="50" charset="-128"/>
                <a:ea typeface="Meiryo UI" panose="020B0604030504040204" pitchFamily="50" charset="-128"/>
              </a:rPr>
              <a:t>の推進</a:t>
            </a:r>
          </a:p>
          <a:p>
            <a:pPr marL="43200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グランドデザインの推進に向けたプロモーションやまちづくり指針の充実等を大阪府・大阪市・堺市が共同で実施</a:t>
            </a:r>
          </a:p>
        </p:txBody>
      </p:sp>
      <p:sp>
        <p:nvSpPr>
          <p:cNvPr id="29" name="テキスト ボックス 28">
            <a:extLst>
              <a:ext uri="{FF2B5EF4-FFF2-40B4-BE49-F238E27FC236}">
                <a16:creationId xmlns:a16="http://schemas.microsoft.com/office/drawing/2014/main" id="{C2EADB25-6B66-4A58-A353-86E90AE6AADB}"/>
              </a:ext>
            </a:extLst>
          </p:cNvPr>
          <p:cNvSpPr txBox="1"/>
          <p:nvPr/>
        </p:nvSpPr>
        <p:spPr>
          <a:xfrm>
            <a:off x="9520391" y="6443969"/>
            <a:ext cx="1958800"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新大阪駅周辺のまちづくり　エリア図</a:t>
            </a:r>
          </a:p>
        </p:txBody>
      </p:sp>
      <p:pic>
        <p:nvPicPr>
          <p:cNvPr id="2" name="図 1">
            <a:extLst>
              <a:ext uri="{FF2B5EF4-FFF2-40B4-BE49-F238E27FC236}">
                <a16:creationId xmlns:a16="http://schemas.microsoft.com/office/drawing/2014/main" id="{CFBEE33F-7393-4521-9256-50585A1B415D}"/>
              </a:ext>
            </a:extLst>
          </p:cNvPr>
          <p:cNvPicPr>
            <a:picLocks noChangeAspect="1"/>
          </p:cNvPicPr>
          <p:nvPr/>
        </p:nvPicPr>
        <p:blipFill>
          <a:blip r:embed="rId4"/>
          <a:stretch>
            <a:fillRect/>
          </a:stretch>
        </p:blipFill>
        <p:spPr>
          <a:xfrm>
            <a:off x="8858800" y="3661529"/>
            <a:ext cx="3281983" cy="2821585"/>
          </a:xfrm>
          <a:prstGeom prst="rect">
            <a:avLst/>
          </a:prstGeom>
        </p:spPr>
      </p:pic>
      <p:sp>
        <p:nvSpPr>
          <p:cNvPr id="22" name="Rectangle 5">
            <a:extLst>
              <a:ext uri="{FF2B5EF4-FFF2-40B4-BE49-F238E27FC236}">
                <a16:creationId xmlns:a16="http://schemas.microsoft.com/office/drawing/2014/main" id="{89866ED0-38C3-4BC3-9B98-37BA0F553054}"/>
              </a:ext>
            </a:extLst>
          </p:cNvPr>
          <p:cNvSpPr>
            <a:spLocks noChangeArrowheads="1"/>
          </p:cNvSpPr>
          <p:nvPr/>
        </p:nvSpPr>
        <p:spPr bwMode="auto">
          <a:xfrm>
            <a:off x="104993" y="2417665"/>
            <a:ext cx="8520847" cy="13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5"/>
              </a:rPr>
              <a:t>うめきた２期区域のまちづくり</a:t>
            </a:r>
            <a:r>
              <a:rPr lang="ja-JP" altLang="en-US" sz="2133" b="1" dirty="0">
                <a:latin typeface="Meiryo UI" panose="020B0604030504040204" pitchFamily="50" charset="-128"/>
                <a:ea typeface="Meiryo UI" panose="020B0604030504040204" pitchFamily="50" charset="-128"/>
              </a:rPr>
              <a:t>の推進</a:t>
            </a:r>
          </a:p>
          <a:p>
            <a:pPr marL="43200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令和９年度に全体まちびらきを予定</a:t>
            </a:r>
            <a:endParaRPr lang="en-US" altLang="ja-JP" sz="1867" dirty="0">
              <a:latin typeface="Meiryo UI" panose="020B0604030504040204" pitchFamily="50" charset="-128"/>
              <a:ea typeface="Meiryo UI" panose="020B0604030504040204" pitchFamily="50" charset="-128"/>
            </a:endParaRPr>
          </a:p>
          <a:p>
            <a:pPr marL="576000" lvl="1" indent="-452438"/>
            <a:r>
              <a:rPr lang="ja-JP" altLang="en-US" sz="1867" dirty="0">
                <a:latin typeface="Meiryo UI" panose="020B0604030504040204" pitchFamily="50" charset="-128"/>
                <a:ea typeface="Meiryo UI" panose="020B0604030504040204" pitchFamily="50" charset="-128"/>
              </a:rPr>
              <a:t>　　・基盤整備事業（</a:t>
            </a:r>
            <a:r>
              <a:rPr lang="ja-JP" altLang="en-US" sz="1867" dirty="0">
                <a:latin typeface="Meiryo UI" panose="020B0604030504040204" pitchFamily="50" charset="-128"/>
                <a:ea typeface="Meiryo UI" panose="020B0604030504040204" pitchFamily="50" charset="-128"/>
                <a:hlinkClick r:id="rId6"/>
              </a:rPr>
              <a:t>大阪駅北大深西地区土地区画整理事業</a:t>
            </a:r>
            <a:r>
              <a:rPr lang="ja-JP" altLang="en-US"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hlinkClick r:id="rId7"/>
              </a:rPr>
              <a:t>大深町地区防災公園街区整備事業</a:t>
            </a:r>
            <a:r>
              <a:rPr lang="ja-JP" altLang="en-US" sz="1867" dirty="0">
                <a:latin typeface="Meiryo UI" panose="020B0604030504040204" pitchFamily="50" charset="-128"/>
                <a:ea typeface="Meiryo UI" panose="020B0604030504040204" pitchFamily="50" charset="-128"/>
              </a:rPr>
              <a:t>）の促進</a:t>
            </a:r>
            <a:endParaRPr lang="en-US" altLang="ja-JP" sz="1867" dirty="0">
              <a:latin typeface="Meiryo UI" panose="020B0604030504040204" pitchFamily="50" charset="-128"/>
              <a:ea typeface="Meiryo UI" panose="020B0604030504040204" pitchFamily="50" charset="-128"/>
            </a:endParaRPr>
          </a:p>
        </p:txBody>
      </p:sp>
      <p:sp>
        <p:nvSpPr>
          <p:cNvPr id="3" name="Rectangle 5">
            <a:extLst>
              <a:ext uri="{FF2B5EF4-FFF2-40B4-BE49-F238E27FC236}">
                <a16:creationId xmlns:a16="http://schemas.microsoft.com/office/drawing/2014/main" id="{4448101E-70BC-32D7-3490-2461CEF3FCEA}"/>
              </a:ext>
            </a:extLst>
          </p:cNvPr>
          <p:cNvSpPr>
            <a:spLocks noChangeArrowheads="1"/>
          </p:cNvSpPr>
          <p:nvPr/>
        </p:nvSpPr>
        <p:spPr bwMode="auto">
          <a:xfrm>
            <a:off x="144612" y="4285917"/>
            <a:ext cx="8852592" cy="253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新大阪駅周辺地域のまちづくり検討調査</a:t>
            </a:r>
          </a:p>
          <a:p>
            <a:pPr marL="43200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hlinkClick r:id="rId8"/>
              </a:rPr>
              <a:t>新大阪駅エリア</a:t>
            </a:r>
            <a:endParaRPr lang="en-US" altLang="ja-JP" sz="1867" dirty="0">
              <a:latin typeface="Meiryo UI" panose="020B0604030504040204" pitchFamily="50" charset="-128"/>
              <a:ea typeface="Meiryo UI" panose="020B0604030504040204" pitchFamily="50" charset="-128"/>
            </a:endParaRPr>
          </a:p>
          <a:p>
            <a:pPr marL="432000" lvl="1" indent="0"/>
            <a:r>
              <a:rPr lang="ja-JP" altLang="en-US" sz="1867" dirty="0">
                <a:latin typeface="Meiryo UI" panose="020B0604030504040204" pitchFamily="50" charset="-128"/>
                <a:ea typeface="Meiryo UI" panose="020B0604030504040204" pitchFamily="50" charset="-128"/>
              </a:rPr>
              <a:t>・駅とまちが一体となった広域交通ターミナルのまちづくりの実現をめざした検討調査を</a:t>
            </a:r>
            <a:endParaRPr lang="en-US" altLang="ja-JP" sz="1867" dirty="0">
              <a:latin typeface="Meiryo UI" panose="020B0604030504040204" pitchFamily="50" charset="-128"/>
              <a:ea typeface="Meiryo UI" panose="020B0604030504040204" pitchFamily="50" charset="-128"/>
            </a:endParaRPr>
          </a:p>
          <a:p>
            <a:pPr marL="576000" lvl="1" indent="-457200"/>
            <a:r>
              <a:rPr lang="en-US" altLang="ja-JP"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府市共同で実施</a:t>
            </a:r>
            <a:endParaRPr lang="en-US" altLang="ja-JP" sz="1867" dirty="0">
              <a:latin typeface="Meiryo UI" panose="020B0604030504040204" pitchFamily="50" charset="-128"/>
              <a:ea typeface="Meiryo UI" panose="020B0604030504040204" pitchFamily="50" charset="-128"/>
            </a:endParaRPr>
          </a:p>
          <a:p>
            <a:pPr marL="43200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hlinkClick r:id="rId9"/>
              </a:rPr>
              <a:t>淡路駅エリア・十三駅エリア</a:t>
            </a:r>
            <a:endParaRPr lang="en-US" altLang="ja-JP" sz="1867" dirty="0">
              <a:latin typeface="Meiryo UI" panose="020B0604030504040204" pitchFamily="50" charset="-128"/>
              <a:ea typeface="Meiryo UI" panose="020B0604030504040204" pitchFamily="50" charset="-128"/>
            </a:endParaRPr>
          </a:p>
          <a:p>
            <a:pPr marL="432000" lvl="1" indent="0"/>
            <a:r>
              <a:rPr lang="ja-JP" altLang="en-US" sz="1867" dirty="0">
                <a:latin typeface="Meiryo UI" panose="020B0604030504040204" pitchFamily="50" charset="-128"/>
                <a:ea typeface="Meiryo UI" panose="020B0604030504040204" pitchFamily="50" charset="-128"/>
              </a:rPr>
              <a:t>・新大阪駅周辺地域のサブ拠点であるとともに、それぞれの地域のまちづくりの中心的な　　</a:t>
            </a:r>
            <a:endParaRPr lang="en-US" altLang="ja-JP" sz="1867" dirty="0">
              <a:latin typeface="Meiryo UI" panose="020B0604030504040204" pitchFamily="50" charset="-128"/>
              <a:ea typeface="Meiryo UI" panose="020B0604030504040204" pitchFamily="50" charset="-128"/>
            </a:endParaRPr>
          </a:p>
          <a:p>
            <a:pPr marL="396000" lvl="1" indent="0"/>
            <a:r>
              <a:rPr lang="ja-JP" altLang="en-US" sz="1867" dirty="0">
                <a:latin typeface="Meiryo UI" panose="020B0604030504040204" pitchFamily="50" charset="-128"/>
                <a:ea typeface="Meiryo UI" panose="020B0604030504040204" pitchFamily="50" charset="-128"/>
              </a:rPr>
              <a:t>　拠点として、来訪者や地域住民にとって魅力あるまちづくりの実現をめざした検討調査</a:t>
            </a:r>
            <a:endParaRPr lang="en-US" altLang="ja-JP" sz="1867" dirty="0">
              <a:latin typeface="Meiryo UI" panose="020B0604030504040204" pitchFamily="50" charset="-128"/>
              <a:ea typeface="Meiryo UI" panose="020B0604030504040204" pitchFamily="50" charset="-128"/>
            </a:endParaRPr>
          </a:p>
          <a:p>
            <a:pPr marL="396000" lvl="1" indent="0"/>
            <a:r>
              <a:rPr lang="ja-JP" altLang="en-US" sz="1867" dirty="0">
                <a:latin typeface="Meiryo UI" panose="020B0604030504040204" pitchFamily="50" charset="-128"/>
                <a:ea typeface="Meiryo UI" panose="020B0604030504040204" pitchFamily="50" charset="-128"/>
              </a:rPr>
              <a:t>　を実施　　</a:t>
            </a:r>
          </a:p>
          <a:p>
            <a:pPr marL="263525" lvl="1" indent="0"/>
            <a:endParaRPr lang="en-US" altLang="ja-JP" sz="1867" dirty="0">
              <a:latin typeface="Meiryo UI" panose="020B0604030504040204" pitchFamily="50" charset="-128"/>
              <a:ea typeface="Meiryo UI" panose="020B0604030504040204" pitchFamily="50" charset="-128"/>
            </a:endParaRPr>
          </a:p>
        </p:txBody>
      </p:sp>
      <p:sp>
        <p:nvSpPr>
          <p:cNvPr id="4" name="スライド番号プレースホルダ 3">
            <a:extLst>
              <a:ext uri="{FF2B5EF4-FFF2-40B4-BE49-F238E27FC236}">
                <a16:creationId xmlns:a16="http://schemas.microsoft.com/office/drawing/2014/main" id="{13F4E8CB-D4A6-75E6-35DB-471F6FC04A05}"/>
              </a:ext>
            </a:extLst>
          </p:cNvPr>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43</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5" name="テキスト ボックス 4">
            <a:extLst>
              <a:ext uri="{FF2B5EF4-FFF2-40B4-BE49-F238E27FC236}">
                <a16:creationId xmlns:a16="http://schemas.microsoft.com/office/drawing/2014/main" id="{CC03931D-8BC4-5E53-4A31-C033D7FF0E6F}"/>
              </a:ext>
            </a:extLst>
          </p:cNvPr>
          <p:cNvSpPr txBox="1"/>
          <p:nvPr/>
        </p:nvSpPr>
        <p:spPr>
          <a:xfrm>
            <a:off x="9188287" y="3240701"/>
            <a:ext cx="2821862" cy="2308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うめきた２期区域のまちづくり　（提供：</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UR</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都市機構）</a:t>
            </a:r>
          </a:p>
        </p:txBody>
      </p:sp>
      <p:pic>
        <p:nvPicPr>
          <p:cNvPr id="6" name="図 5" descr="道路 が含まれている画像&#10;&#10;自動的に生成された説明">
            <a:extLst>
              <a:ext uri="{FF2B5EF4-FFF2-40B4-BE49-F238E27FC236}">
                <a16:creationId xmlns:a16="http://schemas.microsoft.com/office/drawing/2014/main" id="{E43C7A21-557F-ADC2-4471-3984F1BED9D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48893" y="1305149"/>
            <a:ext cx="2900651" cy="1918172"/>
          </a:xfrm>
          <a:prstGeom prst="rect">
            <a:avLst/>
          </a:prstGeom>
        </p:spPr>
      </p:pic>
    </p:spTree>
    <p:extLst>
      <p:ext uri="{BB962C8B-B14F-4D97-AF65-F5344CB8AC3E}">
        <p14:creationId xmlns:p14="http://schemas.microsoft.com/office/powerpoint/2010/main" val="37454636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都市インフラの充実</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1685" name="正方形/長方形 4"/>
          <p:cNvSpPr>
            <a:spLocks noChangeArrowheads="1"/>
          </p:cNvSpPr>
          <p:nvPr/>
        </p:nvSpPr>
        <p:spPr bwMode="auto">
          <a:xfrm>
            <a:off x="47625" y="912378"/>
            <a:ext cx="12096751" cy="593842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56722" y="671731"/>
            <a:ext cx="3751136" cy="4572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rPr>
              <a:t>関西経済をけん引するまちづくり</a:t>
            </a:r>
            <a:endParaRPr lang="en-US" altLang="ja-JP" sz="1867" dirty="0">
              <a:latin typeface="Meiryo UI" panose="020B0604030504040204" pitchFamily="50" charset="-128"/>
              <a:ea typeface="Meiryo UI" panose="020B0604030504040204" pitchFamily="50" charset="-128"/>
            </a:endParaRPr>
          </a:p>
        </p:txBody>
      </p:sp>
      <p:sp>
        <p:nvSpPr>
          <p:cNvPr id="71697" name="Rectangle 5"/>
          <p:cNvSpPr>
            <a:spLocks noChangeArrowheads="1"/>
          </p:cNvSpPr>
          <p:nvPr/>
        </p:nvSpPr>
        <p:spPr bwMode="auto">
          <a:xfrm>
            <a:off x="155199" y="5942079"/>
            <a:ext cx="11768530" cy="95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3"/>
              </a:rPr>
              <a:t>夢洲第２期区域のまちづくりに向けた検討</a:t>
            </a:r>
            <a:endParaRPr lang="ja-JP" altLang="en-US" sz="2133" b="1" dirty="0">
              <a:latin typeface="Meiryo UI" panose="020B0604030504040204" pitchFamily="50" charset="-128"/>
              <a:ea typeface="Meiryo UI" panose="020B0604030504040204" pitchFamily="50" charset="-128"/>
            </a:endParaRPr>
          </a:p>
          <a:p>
            <a:pPr marL="628650" lvl="1">
              <a:lnSpc>
                <a:spcPts val="2000"/>
              </a:lnSpc>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万博後の円滑な跡地の活用を見据え、まちづくりに向けた検討を府市共同で実施</a:t>
            </a:r>
            <a:endParaRPr lang="en-US" altLang="ja-JP" sz="1867" dirty="0">
              <a:latin typeface="Meiryo UI" panose="020B0604030504040204" pitchFamily="50" charset="-128"/>
              <a:ea typeface="Meiryo UI" panose="020B0604030504040204" pitchFamily="50" charset="-128"/>
            </a:endParaRPr>
          </a:p>
          <a:p>
            <a:pPr marL="268287" lvl="1" indent="0">
              <a:lnSpc>
                <a:spcPts val="2000"/>
              </a:lnSpc>
            </a:pPr>
            <a:r>
              <a:rPr lang="ja-JP" altLang="en-US" sz="1867" dirty="0">
                <a:latin typeface="Meiryo UI" panose="020B0604030504040204" pitchFamily="50" charset="-128"/>
                <a:ea typeface="Meiryo UI" panose="020B0604030504040204" pitchFamily="50" charset="-128"/>
              </a:rPr>
              <a:t>   （令和７年度後半に開発事業者募集を開始予定）</a:t>
            </a:r>
          </a:p>
          <a:p>
            <a:pPr marL="84137" lvl="1" indent="0"/>
            <a:endParaRPr lang="en-US" altLang="ja-JP" sz="1867" dirty="0">
              <a:latin typeface="Meiryo UI" panose="020B0604030504040204" pitchFamily="50" charset="-128"/>
              <a:ea typeface="Meiryo UI" panose="020B0604030504040204" pitchFamily="50" charset="-128"/>
            </a:endParaRPr>
          </a:p>
        </p:txBody>
      </p:sp>
      <p:sp>
        <p:nvSpPr>
          <p:cNvPr id="60" name="タイトル 1"/>
          <p:cNvSpPr txBox="1">
            <a:spLocks/>
          </p:cNvSpPr>
          <p:nvPr/>
        </p:nvSpPr>
        <p:spPr bwMode="auto">
          <a:xfrm>
            <a:off x="261495" y="5560307"/>
            <a:ext cx="2448000" cy="336549"/>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67" dirty="0">
                <a:latin typeface="Meiryo UI" panose="020B0604030504040204" pitchFamily="50" charset="-128"/>
                <a:ea typeface="Meiryo UI" panose="020B0604030504040204" pitchFamily="50" charset="-128"/>
              </a:rPr>
              <a:t>夢洲</a:t>
            </a:r>
          </a:p>
        </p:txBody>
      </p:sp>
      <p:sp>
        <p:nvSpPr>
          <p:cNvPr id="25" name="Rectangle 5"/>
          <p:cNvSpPr>
            <a:spLocks noChangeArrowheads="1"/>
          </p:cNvSpPr>
          <p:nvPr/>
        </p:nvSpPr>
        <p:spPr bwMode="auto">
          <a:xfrm>
            <a:off x="155199" y="1580690"/>
            <a:ext cx="9620761" cy="85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4"/>
              </a:rPr>
              <a:t>大阪城東部地区のまちづくり</a:t>
            </a:r>
            <a:r>
              <a:rPr lang="ja-JP" altLang="en-US" sz="2133" b="1" dirty="0">
                <a:latin typeface="Meiryo UI" panose="020B0604030504040204" pitchFamily="50" charset="-128"/>
                <a:ea typeface="Meiryo UI" panose="020B0604030504040204" pitchFamily="50" charset="-128"/>
              </a:rPr>
              <a:t>検討調査</a:t>
            </a:r>
          </a:p>
          <a:p>
            <a:pPr marL="628650" lvl="1">
              <a:lnSpc>
                <a:spcPts val="2000"/>
              </a:lnSpc>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令和</a:t>
            </a:r>
            <a:r>
              <a:rPr lang="en-US" altLang="ja-JP" sz="1867" dirty="0">
                <a:latin typeface="Meiryo UI" panose="020B0604030504040204" pitchFamily="50" charset="-128"/>
                <a:ea typeface="Meiryo UI" panose="020B0604030504040204" pitchFamily="50" charset="-128"/>
              </a:rPr>
              <a:t>10</a:t>
            </a:r>
            <a:r>
              <a:rPr lang="ja-JP" altLang="en-US" sz="1867" dirty="0">
                <a:latin typeface="Meiryo UI" panose="020B0604030504040204" pitchFamily="50" charset="-128"/>
                <a:ea typeface="Meiryo UI" panose="020B0604030504040204" pitchFamily="50" charset="-128"/>
              </a:rPr>
              <a:t>年春からのまちびらきをめざし、</a:t>
            </a:r>
            <a:r>
              <a:rPr lang="en-US" altLang="ja-JP" sz="1867" dirty="0">
                <a:latin typeface="Meiryo UI" panose="020B0604030504040204" pitchFamily="50" charset="-128"/>
                <a:ea typeface="Meiryo UI" panose="020B0604030504040204" pitchFamily="50" charset="-128"/>
              </a:rPr>
              <a:t>1.5</a:t>
            </a:r>
            <a:r>
              <a:rPr lang="ja-JP" altLang="en-US" sz="1867" dirty="0">
                <a:latin typeface="Meiryo UI" panose="020B0604030504040204" pitchFamily="50" charset="-128"/>
                <a:ea typeface="Meiryo UI" panose="020B0604030504040204" pitchFamily="50" charset="-128"/>
              </a:rPr>
              <a:t>期開発を推進するとともに、地区のより一層の</a:t>
            </a:r>
            <a:endParaRPr lang="en-US" altLang="ja-JP" sz="1867" dirty="0">
              <a:latin typeface="Meiryo UI" panose="020B0604030504040204" pitchFamily="50" charset="-128"/>
              <a:ea typeface="Meiryo UI" panose="020B0604030504040204" pitchFamily="50" charset="-128"/>
            </a:endParaRPr>
          </a:p>
          <a:p>
            <a:pPr marL="268287" lvl="1" indent="0">
              <a:lnSpc>
                <a:spcPts val="2000"/>
              </a:lnSpc>
            </a:pPr>
            <a:r>
              <a:rPr lang="en-US" altLang="ja-JP"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活性化に資するまちづくりの検討調査を府市共同で実施</a:t>
            </a:r>
          </a:p>
        </p:txBody>
      </p:sp>
      <p:sp>
        <p:nvSpPr>
          <p:cNvPr id="26" name="タイトル 1"/>
          <p:cNvSpPr txBox="1">
            <a:spLocks/>
          </p:cNvSpPr>
          <p:nvPr/>
        </p:nvSpPr>
        <p:spPr bwMode="auto">
          <a:xfrm>
            <a:off x="261493" y="1202634"/>
            <a:ext cx="2448000" cy="336549"/>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zh-TW" altLang="en-US" sz="1867" dirty="0">
                <a:latin typeface="Meiryo UI" panose="020B0604030504040204" pitchFamily="50" charset="-128"/>
                <a:ea typeface="Meiryo UI" panose="020B0604030504040204" pitchFamily="50" charset="-128"/>
              </a:rPr>
              <a:t>大阪城公園周辺地域</a:t>
            </a:r>
            <a:endParaRPr lang="ja-JP" altLang="en-US" sz="1867" dirty="0">
              <a:latin typeface="Meiryo UI" panose="020B0604030504040204" pitchFamily="50" charset="-128"/>
              <a:ea typeface="Meiryo UI" panose="020B0604030504040204" pitchFamily="50" charset="-128"/>
            </a:endParaRPr>
          </a:p>
        </p:txBody>
      </p:sp>
      <p:sp>
        <p:nvSpPr>
          <p:cNvPr id="83" name="Rectangle 5"/>
          <p:cNvSpPr>
            <a:spLocks noChangeArrowheads="1"/>
          </p:cNvSpPr>
          <p:nvPr/>
        </p:nvSpPr>
        <p:spPr bwMode="auto">
          <a:xfrm>
            <a:off x="155199" y="3757805"/>
            <a:ext cx="8917985" cy="9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5"/>
              </a:rPr>
              <a:t>カーボンニュートラルを見据えた中浜西下水処理場の再構築事業</a:t>
            </a:r>
            <a:r>
              <a:rPr lang="ja-JP" altLang="en-US" sz="2133" b="1" dirty="0">
                <a:latin typeface="Meiryo UI" panose="020B0604030504040204" pitchFamily="50" charset="-128"/>
                <a:ea typeface="Meiryo UI" panose="020B0604030504040204" pitchFamily="50" charset="-128"/>
              </a:rPr>
              <a:t>　</a:t>
            </a:r>
          </a:p>
          <a:p>
            <a:pPr marL="628650" lvl="1">
              <a:lnSpc>
                <a:spcPts val="2000"/>
              </a:lnSpc>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まちづくりと連携した上部空間の活用や、資源・エネルギーの循環拠点となる次世代の都市型下水処理場への再構築に向けた概略・基本設計</a:t>
            </a:r>
          </a:p>
        </p:txBody>
      </p:sp>
      <p:sp>
        <p:nvSpPr>
          <p:cNvPr id="105" name="Rectangle 5"/>
          <p:cNvSpPr>
            <a:spLocks noChangeArrowheads="1"/>
          </p:cNvSpPr>
          <p:nvPr/>
        </p:nvSpPr>
        <p:spPr bwMode="auto">
          <a:xfrm>
            <a:off x="155199" y="2500370"/>
            <a:ext cx="7860855" cy="44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新大学キャンパス整備事業</a:t>
            </a:r>
            <a:r>
              <a:rPr lang="ja-JP" altLang="en-US" sz="1867" dirty="0">
                <a:latin typeface="Meiryo UI" panose="020B0604030504040204" pitchFamily="50" charset="-128"/>
                <a:ea typeface="Meiryo UI" panose="020B0604030504040204" pitchFamily="50" charset="-128"/>
              </a:rPr>
              <a:t>（</a:t>
            </a:r>
            <a:r>
              <a:rPr lang="en-US" altLang="ja-JP" sz="1867" dirty="0">
                <a:latin typeface="Meiryo UI" panose="020B0604030504040204" pitchFamily="50" charset="-128"/>
                <a:ea typeface="Meiryo UI" panose="020B0604030504040204" pitchFamily="50" charset="-128"/>
              </a:rPr>
              <a:t>42</a:t>
            </a:r>
            <a:r>
              <a:rPr lang="ja-JP" altLang="en-US" sz="1867" dirty="0">
                <a:latin typeface="Meiryo UI" panose="020B0604030504040204" pitchFamily="50" charset="-128"/>
                <a:ea typeface="Meiryo UI" panose="020B0604030504040204" pitchFamily="50" charset="-128"/>
              </a:rPr>
              <a:t>ページ参照）</a:t>
            </a:r>
            <a:endParaRPr lang="en-US" altLang="ja-JP" sz="1867" dirty="0">
              <a:latin typeface="Meiryo UI" panose="020B0604030504040204" pitchFamily="50" charset="-128"/>
              <a:ea typeface="Meiryo UI" panose="020B0604030504040204" pitchFamily="50" charset="-128"/>
            </a:endParaRPr>
          </a:p>
          <a:p>
            <a:pPr lvl="1">
              <a:lnSpc>
                <a:spcPts val="2000"/>
              </a:lnSpc>
              <a:buFont typeface="Wingdings" panose="05000000000000000000" pitchFamily="2" charset="2"/>
              <a:buChar char="Ø"/>
            </a:pPr>
            <a:endParaRPr lang="ja-JP" altLang="en-US" sz="1867" dirty="0">
              <a:latin typeface="Meiryo UI" panose="020B0604030504040204" pitchFamily="50" charset="-128"/>
              <a:ea typeface="Meiryo UI" panose="020B0604030504040204" pitchFamily="50" charset="-128"/>
            </a:endParaRPr>
          </a:p>
        </p:txBody>
      </p:sp>
      <p:sp>
        <p:nvSpPr>
          <p:cNvPr id="3" name="スライド番号プレースホルダ 3">
            <a:extLst>
              <a:ext uri="{FF2B5EF4-FFF2-40B4-BE49-F238E27FC236}">
                <a16:creationId xmlns:a16="http://schemas.microsoft.com/office/drawing/2014/main" id="{7584B9BE-1864-4C49-D0E1-F2E27FC1F682}"/>
              </a:ext>
            </a:extLst>
          </p:cNvPr>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44</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grpSp>
        <p:nvGrpSpPr>
          <p:cNvPr id="4" name="グループ化 3">
            <a:extLst>
              <a:ext uri="{FF2B5EF4-FFF2-40B4-BE49-F238E27FC236}">
                <a16:creationId xmlns:a16="http://schemas.microsoft.com/office/drawing/2014/main" id="{AAEF115D-81A5-4DF8-4BC3-0A7E60F79D6E}"/>
              </a:ext>
            </a:extLst>
          </p:cNvPr>
          <p:cNvGrpSpPr/>
          <p:nvPr/>
        </p:nvGrpSpPr>
        <p:grpSpPr>
          <a:xfrm>
            <a:off x="9184641" y="959868"/>
            <a:ext cx="2852160" cy="5777091"/>
            <a:chOff x="6758996" y="473611"/>
            <a:chExt cx="2265343" cy="4588484"/>
          </a:xfrm>
        </p:grpSpPr>
        <p:pic>
          <p:nvPicPr>
            <p:cNvPr id="5" name="図 4">
              <a:extLst>
                <a:ext uri="{FF2B5EF4-FFF2-40B4-BE49-F238E27FC236}">
                  <a16:creationId xmlns:a16="http://schemas.microsoft.com/office/drawing/2014/main" id="{EF649FD0-4CA8-D749-A84C-178E7D2720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95208" y="538966"/>
              <a:ext cx="1705538" cy="2495826"/>
            </a:xfrm>
            <a:prstGeom prst="rect">
              <a:avLst/>
            </a:prstGeom>
          </p:spPr>
        </p:pic>
        <p:sp>
          <p:nvSpPr>
            <p:cNvPr id="6" name="正方形/長方形 5">
              <a:extLst>
                <a:ext uri="{FF2B5EF4-FFF2-40B4-BE49-F238E27FC236}">
                  <a16:creationId xmlns:a16="http://schemas.microsoft.com/office/drawing/2014/main" id="{5E5C1574-F35A-51A6-B4D8-3AA3FCE5BDE2}"/>
                </a:ext>
              </a:extLst>
            </p:cNvPr>
            <p:cNvSpPr/>
            <p:nvPr/>
          </p:nvSpPr>
          <p:spPr>
            <a:xfrm>
              <a:off x="6844279" y="482043"/>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7" name="正方形/長方形 6">
              <a:extLst>
                <a:ext uri="{FF2B5EF4-FFF2-40B4-BE49-F238E27FC236}">
                  <a16:creationId xmlns:a16="http://schemas.microsoft.com/office/drawing/2014/main" id="{9F156430-CBBC-94B8-EEEA-804F7B27841E}"/>
                </a:ext>
              </a:extLst>
            </p:cNvPr>
            <p:cNvSpPr/>
            <p:nvPr/>
          </p:nvSpPr>
          <p:spPr>
            <a:xfrm>
              <a:off x="6819203" y="518967"/>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8" name="正方形/長方形 7">
              <a:extLst>
                <a:ext uri="{FF2B5EF4-FFF2-40B4-BE49-F238E27FC236}">
                  <a16:creationId xmlns:a16="http://schemas.microsoft.com/office/drawing/2014/main" id="{DC9F9D5E-CCA6-F779-AEE4-EBB0030F91B6}"/>
                </a:ext>
              </a:extLst>
            </p:cNvPr>
            <p:cNvSpPr/>
            <p:nvPr/>
          </p:nvSpPr>
          <p:spPr>
            <a:xfrm>
              <a:off x="6758996" y="473611"/>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5685B833-D318-8287-96B8-8DE160718EEA}"/>
                </a:ext>
              </a:extLst>
            </p:cNvPr>
            <p:cNvSpPr/>
            <p:nvPr/>
          </p:nvSpPr>
          <p:spPr>
            <a:xfrm>
              <a:off x="7264199" y="483810"/>
              <a:ext cx="1185863" cy="15681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大阪城公園周辺地域</a:t>
              </a:r>
            </a:p>
          </p:txBody>
        </p:sp>
        <p:sp>
          <p:nvSpPr>
            <p:cNvPr id="10" name="正方形/長方形 9">
              <a:extLst>
                <a:ext uri="{FF2B5EF4-FFF2-40B4-BE49-F238E27FC236}">
                  <a16:creationId xmlns:a16="http://schemas.microsoft.com/office/drawing/2014/main" id="{060F566A-03F7-2584-9708-3713BBA27C96}"/>
                </a:ext>
              </a:extLst>
            </p:cNvPr>
            <p:cNvSpPr/>
            <p:nvPr/>
          </p:nvSpPr>
          <p:spPr>
            <a:xfrm>
              <a:off x="7348633" y="2799339"/>
              <a:ext cx="568960" cy="200215"/>
            </a:xfrm>
            <a:prstGeom prst="rect">
              <a:avLst/>
            </a:prstGeom>
            <a:solidFill>
              <a:schemeClr val="bg1">
                <a:alpha val="7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b="1" dirty="0">
                  <a:solidFill>
                    <a:srgbClr val="FF0000"/>
                  </a:solidFill>
                  <a:latin typeface="BIZ UDゴシック" panose="020B0400000000000000" pitchFamily="49" charset="-128"/>
                  <a:ea typeface="BIZ UDゴシック" panose="020B0400000000000000" pitchFamily="49" charset="-128"/>
                </a:rPr>
                <a:t>都市再生緊急</a:t>
              </a:r>
              <a:br>
                <a:rPr kumimoji="1" lang="en-US" altLang="ja-JP" sz="500" b="1" dirty="0">
                  <a:solidFill>
                    <a:srgbClr val="FF0000"/>
                  </a:solidFill>
                  <a:latin typeface="BIZ UDゴシック" panose="020B0400000000000000" pitchFamily="49" charset="-128"/>
                  <a:ea typeface="BIZ UDゴシック" panose="020B0400000000000000" pitchFamily="49" charset="-128"/>
                </a:rPr>
              </a:br>
              <a:r>
                <a:rPr kumimoji="1" lang="ja-JP" altLang="en-US" sz="500" b="1" dirty="0">
                  <a:solidFill>
                    <a:srgbClr val="FF0000"/>
                  </a:solidFill>
                  <a:latin typeface="BIZ UDゴシック" panose="020B0400000000000000" pitchFamily="49" charset="-128"/>
                  <a:ea typeface="BIZ UDゴシック" panose="020B0400000000000000" pitchFamily="49" charset="-128"/>
                </a:rPr>
                <a:t>整備地域</a:t>
              </a:r>
            </a:p>
          </p:txBody>
        </p:sp>
        <p:cxnSp>
          <p:nvCxnSpPr>
            <p:cNvPr id="11" name="直線コネクタ 10">
              <a:extLst>
                <a:ext uri="{FF2B5EF4-FFF2-40B4-BE49-F238E27FC236}">
                  <a16:creationId xmlns:a16="http://schemas.microsoft.com/office/drawing/2014/main" id="{8F49EA25-5160-4443-F253-A9CF85DD8D49}"/>
                </a:ext>
              </a:extLst>
            </p:cNvPr>
            <p:cNvCxnSpPr>
              <a:cxnSpLocks/>
            </p:cNvCxnSpPr>
            <p:nvPr/>
          </p:nvCxnSpPr>
          <p:spPr>
            <a:xfrm flipH="1">
              <a:off x="6890739" y="1718435"/>
              <a:ext cx="1331241" cy="1563322"/>
            </a:xfrm>
            <a:prstGeom prst="line">
              <a:avLst/>
            </a:prstGeom>
            <a:ln w="9525"/>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A25C5489-EA3C-D47E-14DE-3471F265021F}"/>
                </a:ext>
              </a:extLst>
            </p:cNvPr>
            <p:cNvCxnSpPr>
              <a:cxnSpLocks/>
            </p:cNvCxnSpPr>
            <p:nvPr/>
          </p:nvCxnSpPr>
          <p:spPr>
            <a:xfrm>
              <a:off x="8920085" y="1876279"/>
              <a:ext cx="104254" cy="1405478"/>
            </a:xfrm>
            <a:prstGeom prst="line">
              <a:avLst/>
            </a:prstGeom>
            <a:ln w="9525"/>
          </p:spPr>
          <p:style>
            <a:lnRef idx="1">
              <a:schemeClr val="dk1"/>
            </a:lnRef>
            <a:fillRef idx="0">
              <a:schemeClr val="dk1"/>
            </a:fillRef>
            <a:effectRef idx="0">
              <a:schemeClr val="dk1"/>
            </a:effectRef>
            <a:fontRef idx="minor">
              <a:schemeClr val="tx1"/>
            </a:fontRef>
          </p:style>
        </p:cxnSp>
        <p:pic>
          <p:nvPicPr>
            <p:cNvPr id="14" name="図 13">
              <a:extLst>
                <a:ext uri="{FF2B5EF4-FFF2-40B4-BE49-F238E27FC236}">
                  <a16:creationId xmlns:a16="http://schemas.microsoft.com/office/drawing/2014/main" id="{498B4DCA-0AA2-A022-8BB8-758026BED6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90739" y="3286538"/>
              <a:ext cx="2133600" cy="1775557"/>
            </a:xfrm>
            <a:prstGeom prst="rect">
              <a:avLst/>
            </a:prstGeom>
            <a:ln>
              <a:solidFill>
                <a:schemeClr val="bg2">
                  <a:lumMod val="75000"/>
                </a:schemeClr>
              </a:solidFill>
            </a:ln>
          </p:spPr>
        </p:pic>
        <p:sp>
          <p:nvSpPr>
            <p:cNvPr id="15" name="四角形: 角を丸くする 14">
              <a:extLst>
                <a:ext uri="{FF2B5EF4-FFF2-40B4-BE49-F238E27FC236}">
                  <a16:creationId xmlns:a16="http://schemas.microsoft.com/office/drawing/2014/main" id="{EED718E9-26F7-F7DA-5AA0-7F701B5C83A5}"/>
                </a:ext>
              </a:extLst>
            </p:cNvPr>
            <p:cNvSpPr/>
            <p:nvPr/>
          </p:nvSpPr>
          <p:spPr>
            <a:xfrm>
              <a:off x="6843674" y="3137818"/>
              <a:ext cx="851928" cy="15681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大阪城東部地区</a:t>
              </a:r>
            </a:p>
          </p:txBody>
        </p:sp>
      </p:grpSp>
      <p:sp>
        <p:nvSpPr>
          <p:cNvPr id="16" name="Rectangle 5">
            <a:extLst>
              <a:ext uri="{FF2B5EF4-FFF2-40B4-BE49-F238E27FC236}">
                <a16:creationId xmlns:a16="http://schemas.microsoft.com/office/drawing/2014/main" id="{795E8841-1D8C-CA51-D2C4-F3418C54A5BC}"/>
              </a:ext>
            </a:extLst>
          </p:cNvPr>
          <p:cNvSpPr>
            <a:spLocks noChangeArrowheads="1"/>
          </p:cNvSpPr>
          <p:nvPr/>
        </p:nvSpPr>
        <p:spPr bwMode="auto">
          <a:xfrm>
            <a:off x="155199" y="4670188"/>
            <a:ext cx="8917985" cy="9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京橋駅周辺のまちづくり検討調査　　　　　 　　 </a:t>
            </a:r>
          </a:p>
          <a:p>
            <a:pPr marL="628650" lvl="1">
              <a:lnSpc>
                <a:spcPts val="2000"/>
              </a:lnSpc>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国際競争力の強化に資する都市再生の推進や民間都市開発等を促進するため、</a:t>
            </a:r>
            <a:endParaRPr lang="en-US" altLang="ja-JP" sz="1867" dirty="0">
              <a:latin typeface="Meiryo UI" panose="020B0604030504040204" pitchFamily="50" charset="-128"/>
              <a:ea typeface="Meiryo UI" panose="020B0604030504040204" pitchFamily="50" charset="-128"/>
            </a:endParaRPr>
          </a:p>
          <a:p>
            <a:pPr marL="268287" lvl="1" indent="0">
              <a:lnSpc>
                <a:spcPts val="2000"/>
              </a:lnSpc>
            </a:pPr>
            <a:r>
              <a:rPr lang="en-US" altLang="ja-JP"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まちづくりの検討調査を実施</a:t>
            </a:r>
          </a:p>
        </p:txBody>
      </p:sp>
      <p:sp>
        <p:nvSpPr>
          <p:cNvPr id="17" name="Rectangle 5">
            <a:extLst>
              <a:ext uri="{FF2B5EF4-FFF2-40B4-BE49-F238E27FC236}">
                <a16:creationId xmlns:a16="http://schemas.microsoft.com/office/drawing/2014/main" id="{251FF757-5C55-E44A-C539-9AADD744C1F7}"/>
              </a:ext>
            </a:extLst>
          </p:cNvPr>
          <p:cNvSpPr>
            <a:spLocks noChangeArrowheads="1"/>
          </p:cNvSpPr>
          <p:nvPr/>
        </p:nvSpPr>
        <p:spPr bwMode="auto">
          <a:xfrm>
            <a:off x="155199" y="2867686"/>
            <a:ext cx="9167340" cy="9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大阪城公園接続デッキ整備事業　　 　　　　　 　</a:t>
            </a:r>
          </a:p>
          <a:p>
            <a:pPr marL="628650" lvl="1">
              <a:lnSpc>
                <a:spcPts val="2000"/>
              </a:lnSpc>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大阪府や民間事業者と協働し、大阪城東部地区における歩行者空間の</a:t>
            </a:r>
            <a:br>
              <a:rPr lang="ja-JP" altLang="en-US" sz="1867" dirty="0">
                <a:latin typeface="Meiryo UI" panose="020B0604030504040204" pitchFamily="50" charset="-128"/>
                <a:ea typeface="Meiryo UI" panose="020B0604030504040204" pitchFamily="50" charset="-128"/>
              </a:rPr>
            </a:br>
            <a:r>
              <a:rPr lang="ja-JP" altLang="en-US" sz="1867" dirty="0">
                <a:latin typeface="Meiryo UI" panose="020B0604030504040204" pitchFamily="50" charset="-128"/>
                <a:ea typeface="Meiryo UI" panose="020B0604030504040204" pitchFamily="50" charset="-128"/>
              </a:rPr>
              <a:t>ネットワーク化に向け、観光拠点の形成に資する歩行者デッキを整備</a:t>
            </a:r>
          </a:p>
        </p:txBody>
      </p:sp>
    </p:spTree>
    <p:extLst>
      <p:ext uri="{BB962C8B-B14F-4D97-AF65-F5344CB8AC3E}">
        <p14:creationId xmlns:p14="http://schemas.microsoft.com/office/powerpoint/2010/main" val="25597660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都市インフラの充実</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56"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45</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5" name="正方形/長方形 4">
            <a:extLst>
              <a:ext uri="{FF2B5EF4-FFF2-40B4-BE49-F238E27FC236}">
                <a16:creationId xmlns:a16="http://schemas.microsoft.com/office/drawing/2014/main" id="{189CA742-0063-D6B7-2E20-2D833C661638}"/>
              </a:ext>
            </a:extLst>
          </p:cNvPr>
          <p:cNvSpPr>
            <a:spLocks noChangeArrowheads="1"/>
          </p:cNvSpPr>
          <p:nvPr/>
        </p:nvSpPr>
        <p:spPr bwMode="auto">
          <a:xfrm>
            <a:off x="42334" y="993862"/>
            <a:ext cx="12096751" cy="557319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6" name="Rectangle 28">
            <a:extLst>
              <a:ext uri="{FF2B5EF4-FFF2-40B4-BE49-F238E27FC236}">
                <a16:creationId xmlns:a16="http://schemas.microsoft.com/office/drawing/2014/main" id="{DE2BC02F-4489-D683-AF18-4901159AADEC}"/>
              </a:ext>
            </a:extLst>
          </p:cNvPr>
          <p:cNvSpPr>
            <a:spLocks noChangeArrowheads="1"/>
          </p:cNvSpPr>
          <p:nvPr/>
        </p:nvSpPr>
        <p:spPr bwMode="auto">
          <a:xfrm>
            <a:off x="141905" y="762853"/>
            <a:ext cx="3627560" cy="4572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鉄道ネットワークや交通環境の充実</a:t>
            </a:r>
          </a:p>
        </p:txBody>
      </p:sp>
      <p:sp>
        <p:nvSpPr>
          <p:cNvPr id="7" name="Rectangle 5">
            <a:extLst>
              <a:ext uri="{FF2B5EF4-FFF2-40B4-BE49-F238E27FC236}">
                <a16:creationId xmlns:a16="http://schemas.microsoft.com/office/drawing/2014/main" id="{C644AD1F-F47C-D09A-44E6-163F26DF0B65}"/>
              </a:ext>
            </a:extLst>
          </p:cNvPr>
          <p:cNvSpPr>
            <a:spLocks noChangeArrowheads="1"/>
          </p:cNvSpPr>
          <p:nvPr/>
        </p:nvSpPr>
        <p:spPr bwMode="auto">
          <a:xfrm>
            <a:off x="274058" y="1287445"/>
            <a:ext cx="7424358" cy="105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solidFill>
                  <a:srgbClr val="000000"/>
                </a:solidFill>
                <a:latin typeface="Meiryo UI" panose="020B0604030504040204" pitchFamily="50" charset="-128"/>
                <a:ea typeface="Meiryo UI" panose="020B0604030504040204" pitchFamily="50" charset="-128"/>
              </a:rPr>
              <a:t>〇　</a:t>
            </a:r>
            <a:r>
              <a:rPr lang="ja-JP" altLang="en-US" sz="2133" b="1" dirty="0">
                <a:solidFill>
                  <a:srgbClr val="000000"/>
                </a:solidFill>
                <a:latin typeface="Meiryo UI" panose="020B0604030504040204" pitchFamily="50" charset="-128"/>
                <a:ea typeface="Meiryo UI" panose="020B0604030504040204" pitchFamily="50" charset="-128"/>
                <a:hlinkClick r:id="rId3"/>
              </a:rPr>
              <a:t>なにわ筋線事業の促進 </a:t>
            </a:r>
            <a:endParaRPr lang="ja-JP" altLang="en-US" sz="2133" b="1" dirty="0">
              <a:solidFill>
                <a:srgbClr val="000000"/>
              </a:solidFill>
              <a:latin typeface="Meiryo UI" panose="020B0604030504040204" pitchFamily="50" charset="-128"/>
              <a:ea typeface="Meiryo UI" panose="020B0604030504040204" pitchFamily="50" charset="-128"/>
            </a:endParaRPr>
          </a:p>
          <a:p>
            <a:pPr marL="628650" lvl="1">
              <a:buFont typeface="Wingdings" panose="05000000000000000000" pitchFamily="2" charset="2"/>
              <a:buChar char="Ø"/>
            </a:pPr>
            <a:r>
              <a:rPr lang="ja-JP" altLang="en-US" sz="1867" dirty="0">
                <a:solidFill>
                  <a:srgbClr val="000000"/>
                </a:solidFill>
                <a:latin typeface="Meiryo UI" panose="020B0604030504040204" pitchFamily="50" charset="-128"/>
                <a:ea typeface="Meiryo UI" panose="020B0604030504040204" pitchFamily="50" charset="-128"/>
              </a:rPr>
              <a:t>なにわ筋線の整備を促進し、</a:t>
            </a:r>
            <a:r>
              <a:rPr lang="ja-JP" altLang="en-US" sz="1867" dirty="0">
                <a:latin typeface="Meiryo UI" panose="020B0604030504040204" pitchFamily="50" charset="-128"/>
                <a:ea typeface="Meiryo UI" panose="020B0604030504040204" pitchFamily="50" charset="-128"/>
              </a:rPr>
              <a:t>都心部から関西国際空港や新大阪へのアクセスを強化（令和</a:t>
            </a:r>
            <a:r>
              <a:rPr lang="en-US" altLang="ja-JP" sz="1867" dirty="0">
                <a:latin typeface="Meiryo UI" panose="020B0604030504040204" pitchFamily="50" charset="-128"/>
                <a:ea typeface="Meiryo UI" panose="020B0604030504040204" pitchFamily="50" charset="-128"/>
              </a:rPr>
              <a:t>13</a:t>
            </a:r>
            <a:r>
              <a:rPr lang="ja-JP" altLang="en-US" sz="1867" dirty="0">
                <a:latin typeface="Meiryo UI" panose="020B0604030504040204" pitchFamily="50" charset="-128"/>
                <a:ea typeface="Meiryo UI" panose="020B0604030504040204" pitchFamily="50" charset="-128"/>
              </a:rPr>
              <a:t>年春開業を目標）</a:t>
            </a:r>
            <a:endParaRPr lang="en-US" altLang="ja-JP" sz="1867" dirty="0">
              <a:latin typeface="Meiryo UI" panose="020B0604030504040204" pitchFamily="50" charset="-128"/>
              <a:ea typeface="Meiryo UI" panose="020B0604030504040204" pitchFamily="50" charset="-128"/>
            </a:endParaRPr>
          </a:p>
        </p:txBody>
      </p:sp>
      <p:sp>
        <p:nvSpPr>
          <p:cNvPr id="8" name="Rectangle 5">
            <a:extLst>
              <a:ext uri="{FF2B5EF4-FFF2-40B4-BE49-F238E27FC236}">
                <a16:creationId xmlns:a16="http://schemas.microsoft.com/office/drawing/2014/main" id="{C4437149-8F6C-E658-8EF0-281D18C6AC73}"/>
              </a:ext>
            </a:extLst>
          </p:cNvPr>
          <p:cNvSpPr>
            <a:spLocks noChangeArrowheads="1"/>
          </p:cNvSpPr>
          <p:nvPr/>
        </p:nvSpPr>
        <p:spPr bwMode="auto">
          <a:xfrm>
            <a:off x="258292" y="2447310"/>
            <a:ext cx="7557302" cy="108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solidFill>
                  <a:srgbClr val="000000"/>
                </a:solidFill>
                <a:latin typeface="Meiryo UI" panose="020B0604030504040204" pitchFamily="50" charset="-128"/>
                <a:ea typeface="Meiryo UI" panose="020B0604030504040204" pitchFamily="50" charset="-128"/>
              </a:rPr>
              <a:t>〇　</a:t>
            </a:r>
            <a:r>
              <a:rPr lang="ja-JP" altLang="en-US" sz="2133" b="1" dirty="0">
                <a:solidFill>
                  <a:srgbClr val="000000"/>
                </a:solidFill>
                <a:latin typeface="Meiryo UI" panose="020B0604030504040204" pitchFamily="50" charset="-128"/>
                <a:ea typeface="Meiryo UI" panose="020B0604030504040204" pitchFamily="50" charset="-128"/>
                <a:hlinkClick r:id="rId4"/>
              </a:rPr>
              <a:t>リニア中央新幹線等整備促進の検討</a:t>
            </a:r>
            <a:endParaRPr lang="ja-JP" altLang="en-US" sz="2133" b="1" dirty="0">
              <a:solidFill>
                <a:srgbClr val="000000"/>
              </a:solidFill>
              <a:latin typeface="Meiryo UI" panose="020B0604030504040204" pitchFamily="50" charset="-128"/>
              <a:ea typeface="Meiryo UI" panose="020B0604030504040204" pitchFamily="50" charset="-128"/>
            </a:endParaRPr>
          </a:p>
          <a:p>
            <a:pPr marL="62865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リニア中央新幹線・北陸新幹線の早期全線開業の実現に向けた検討、国等への働きかけ</a:t>
            </a:r>
            <a:r>
              <a:rPr lang="ja-JP" altLang="en-US" sz="1867" dirty="0">
                <a:solidFill>
                  <a:srgbClr val="FF0000"/>
                </a:solidFill>
                <a:latin typeface="Meiryo UI" panose="020B0604030504040204" pitchFamily="50" charset="-128"/>
                <a:ea typeface="Meiryo UI" panose="020B0604030504040204" pitchFamily="50" charset="-128"/>
              </a:rPr>
              <a:t>　</a:t>
            </a:r>
            <a:endParaRPr lang="en-US" altLang="ja-JP" sz="1867" dirty="0">
              <a:solidFill>
                <a:srgbClr val="000000"/>
              </a:solidFill>
              <a:latin typeface="Meiryo UI" panose="020B0604030504040204" pitchFamily="50" charset="-128"/>
              <a:ea typeface="Meiryo UI" panose="020B0604030504040204" pitchFamily="50" charset="-128"/>
            </a:endParaRPr>
          </a:p>
        </p:txBody>
      </p:sp>
      <p:sp>
        <p:nvSpPr>
          <p:cNvPr id="9" name="Rectangle 5">
            <a:extLst>
              <a:ext uri="{FF2B5EF4-FFF2-40B4-BE49-F238E27FC236}">
                <a16:creationId xmlns:a16="http://schemas.microsoft.com/office/drawing/2014/main" id="{0FC05B5B-207C-8EFA-8EDB-FBD628659D7D}"/>
              </a:ext>
            </a:extLst>
          </p:cNvPr>
          <p:cNvSpPr>
            <a:spLocks noChangeArrowheads="1"/>
          </p:cNvSpPr>
          <p:nvPr/>
        </p:nvSpPr>
        <p:spPr bwMode="auto">
          <a:xfrm>
            <a:off x="274058" y="3636544"/>
            <a:ext cx="8862425" cy="100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5"/>
              </a:rPr>
              <a:t>大阪モノレール延伸事業</a:t>
            </a:r>
            <a:endParaRPr lang="ja-JP" altLang="en-US" sz="2133" b="1" dirty="0">
              <a:latin typeface="Meiryo UI" panose="020B0604030504040204" pitchFamily="50" charset="-128"/>
              <a:ea typeface="Meiryo UI" panose="020B0604030504040204" pitchFamily="50" charset="-128"/>
            </a:endParaRPr>
          </a:p>
          <a:p>
            <a:pPr marL="62865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広域的な鉄道ネットワークの形成や沿道地域の活性化に向けた</a:t>
            </a:r>
            <a:endParaRPr lang="en-US" altLang="ja-JP" sz="1867" dirty="0">
              <a:latin typeface="Meiryo UI" panose="020B0604030504040204" pitchFamily="50" charset="-128"/>
              <a:ea typeface="Meiryo UI" panose="020B0604030504040204" pitchFamily="50" charset="-128"/>
            </a:endParaRPr>
          </a:p>
          <a:p>
            <a:pPr marL="268287" lvl="1" indent="0"/>
            <a:r>
              <a:rPr lang="en-US" altLang="ja-JP"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大阪モノレールの延伸にかかる本体工事を実施（令和</a:t>
            </a:r>
            <a:r>
              <a:rPr lang="en-US" altLang="ja-JP" sz="1867" dirty="0">
                <a:latin typeface="Meiryo UI" panose="020B0604030504040204" pitchFamily="50" charset="-128"/>
                <a:ea typeface="Meiryo UI" panose="020B0604030504040204" pitchFamily="50" charset="-128"/>
              </a:rPr>
              <a:t>15</a:t>
            </a:r>
            <a:r>
              <a:rPr lang="ja-JP" altLang="en-US" sz="1867" dirty="0">
                <a:latin typeface="Meiryo UI" panose="020B0604030504040204" pitchFamily="50" charset="-128"/>
                <a:ea typeface="Meiryo UI" panose="020B0604030504040204" pitchFamily="50" charset="-128"/>
              </a:rPr>
              <a:t>年度開業目標）</a:t>
            </a:r>
          </a:p>
        </p:txBody>
      </p:sp>
      <p:sp>
        <p:nvSpPr>
          <p:cNvPr id="10" name="Rectangle 5">
            <a:extLst>
              <a:ext uri="{FF2B5EF4-FFF2-40B4-BE49-F238E27FC236}">
                <a16:creationId xmlns:a16="http://schemas.microsoft.com/office/drawing/2014/main" id="{693B193B-4AFD-9D5B-612A-209071262AC0}"/>
              </a:ext>
            </a:extLst>
          </p:cNvPr>
          <p:cNvSpPr>
            <a:spLocks noChangeArrowheads="1"/>
          </p:cNvSpPr>
          <p:nvPr/>
        </p:nvSpPr>
        <p:spPr bwMode="auto">
          <a:xfrm>
            <a:off x="258292" y="5632359"/>
            <a:ext cx="9501109" cy="8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6"/>
              </a:rPr>
              <a:t>ユニバーサルデザインタクシー</a:t>
            </a:r>
            <a:r>
              <a:rPr lang="en-US" altLang="ja-JP" sz="2133" b="1" dirty="0">
                <a:latin typeface="Meiryo UI" panose="020B0604030504040204" pitchFamily="50" charset="-128"/>
                <a:ea typeface="Meiryo UI" panose="020B0604030504040204" pitchFamily="50" charset="-128"/>
                <a:hlinkClick r:id="rId6"/>
              </a:rPr>
              <a:t>(</a:t>
            </a:r>
            <a:r>
              <a:rPr lang="ja-JP" altLang="en-US" sz="2133" b="1" dirty="0">
                <a:latin typeface="Meiryo UI" panose="020B0604030504040204" pitchFamily="50" charset="-128"/>
                <a:ea typeface="Meiryo UI" panose="020B0604030504040204" pitchFamily="50" charset="-128"/>
                <a:hlinkClick r:id="rId6"/>
              </a:rPr>
              <a:t>ＵＤタクシー</a:t>
            </a:r>
            <a:r>
              <a:rPr lang="en-US" altLang="ja-JP" sz="2133" b="1" dirty="0">
                <a:latin typeface="Meiryo UI" panose="020B0604030504040204" pitchFamily="50" charset="-128"/>
                <a:ea typeface="Meiryo UI" panose="020B0604030504040204" pitchFamily="50" charset="-128"/>
                <a:hlinkClick r:id="rId6"/>
              </a:rPr>
              <a:t>)</a:t>
            </a:r>
            <a:r>
              <a:rPr lang="ja-JP" altLang="en-US" sz="2133" b="1" dirty="0">
                <a:latin typeface="Meiryo UI" panose="020B0604030504040204" pitchFamily="50" charset="-128"/>
                <a:ea typeface="Meiryo UI" panose="020B0604030504040204" pitchFamily="50" charset="-128"/>
                <a:hlinkClick r:id="rId6"/>
              </a:rPr>
              <a:t>の普及促進</a:t>
            </a:r>
            <a:endParaRPr lang="ja-JP" altLang="en-US" sz="2133" b="1" dirty="0">
              <a:latin typeface="Meiryo UI" panose="020B0604030504040204" pitchFamily="50" charset="-128"/>
              <a:ea typeface="Meiryo UI" panose="020B0604030504040204" pitchFamily="50" charset="-128"/>
            </a:endParaRPr>
          </a:p>
          <a:p>
            <a:pPr marL="62865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誰もが安全・安心で快適に移動できるＵＤタクシーの導入に対する補助　</a:t>
            </a:r>
            <a:endParaRPr lang="en-US" altLang="ja-JP" sz="1867" dirty="0">
              <a:latin typeface="Meiryo UI" panose="020B0604030504040204" pitchFamily="50" charset="-128"/>
              <a:ea typeface="Meiryo UI" panose="020B0604030504040204" pitchFamily="50" charset="-128"/>
            </a:endParaRPr>
          </a:p>
        </p:txBody>
      </p:sp>
      <p:sp>
        <p:nvSpPr>
          <p:cNvPr id="11" name="Rectangle 5">
            <a:extLst>
              <a:ext uri="{FF2B5EF4-FFF2-40B4-BE49-F238E27FC236}">
                <a16:creationId xmlns:a16="http://schemas.microsoft.com/office/drawing/2014/main" id="{49104AEA-D64A-0413-FEA4-E75ABF7A5F09}"/>
              </a:ext>
            </a:extLst>
          </p:cNvPr>
          <p:cNvSpPr>
            <a:spLocks noChangeArrowheads="1"/>
          </p:cNvSpPr>
          <p:nvPr/>
        </p:nvSpPr>
        <p:spPr bwMode="auto">
          <a:xfrm>
            <a:off x="258292" y="4745718"/>
            <a:ext cx="7950237"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solidFill>
                  <a:srgbClr val="000000"/>
                </a:solidFill>
                <a:latin typeface="Meiryo UI" panose="020B0604030504040204" pitchFamily="50" charset="-128"/>
                <a:ea typeface="Meiryo UI" panose="020B0604030504040204" pitchFamily="50" charset="-128"/>
              </a:rPr>
              <a:t>〇　可動式ホーム柵の整備促進</a:t>
            </a:r>
            <a:endParaRPr lang="ja-JP" altLang="en-US" sz="2133" b="1" dirty="0">
              <a:solidFill>
                <a:srgbClr val="FF0000"/>
              </a:solidFill>
              <a:latin typeface="Meiryo UI" panose="020B0604030504040204" pitchFamily="50" charset="-128"/>
              <a:ea typeface="Meiryo UI" panose="020B0604030504040204" pitchFamily="50" charset="-128"/>
            </a:endParaRPr>
          </a:p>
          <a:p>
            <a:pPr marL="62865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hlinkClick r:id="rId7"/>
              </a:rPr>
              <a:t>民間鉄道事業者</a:t>
            </a:r>
            <a:r>
              <a:rPr lang="ja-JP" altLang="en-US" sz="1867" dirty="0">
                <a:latin typeface="Meiryo UI" panose="020B0604030504040204" pitchFamily="50" charset="-128"/>
                <a:ea typeface="Meiryo UI" panose="020B0604030504040204" pitchFamily="50" charset="-128"/>
              </a:rPr>
              <a:t>が行う可動式ホーム柵整備への補助</a:t>
            </a:r>
            <a:endParaRPr lang="en-US" altLang="ja-JP" sz="1867"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F3130A01-38DA-7A7B-F00C-6EE4B302B963}"/>
              </a:ext>
            </a:extLst>
          </p:cNvPr>
          <p:cNvGrpSpPr/>
          <p:nvPr/>
        </p:nvGrpSpPr>
        <p:grpSpPr>
          <a:xfrm>
            <a:off x="8035416" y="1172319"/>
            <a:ext cx="4050391" cy="5035793"/>
            <a:chOff x="12773411" y="1401171"/>
            <a:chExt cx="3014663" cy="3748087"/>
          </a:xfrm>
        </p:grpSpPr>
        <p:pic>
          <p:nvPicPr>
            <p:cNvPr id="14" name="図 1">
              <a:extLst>
                <a:ext uri="{FF2B5EF4-FFF2-40B4-BE49-F238E27FC236}">
                  <a16:creationId xmlns:a16="http://schemas.microsoft.com/office/drawing/2014/main" id="{09AC7A91-3AD8-3217-A158-2BEB0676580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870248" y="1440858"/>
              <a:ext cx="25701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3">
              <a:extLst>
                <a:ext uri="{FF2B5EF4-FFF2-40B4-BE49-F238E27FC236}">
                  <a16:creationId xmlns:a16="http://schemas.microsoft.com/office/drawing/2014/main" id="{3C29CFE4-129B-5FDF-195B-02B41BCDAB00}"/>
                </a:ext>
              </a:extLst>
            </p:cNvPr>
            <p:cNvSpPr txBox="1">
              <a:spLocks noChangeArrowheads="1"/>
            </p:cNvSpPr>
            <p:nvPr/>
          </p:nvSpPr>
          <p:spPr bwMode="auto">
            <a:xfrm>
              <a:off x="14731706" y="4504507"/>
              <a:ext cx="105636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新たに整備する</a:t>
              </a:r>
              <a:endParaRPr lang="en-US" altLang="ja-JP" sz="800" dirty="0">
                <a:latin typeface="ＭＳ ゴシック" panose="020B0609070205080204" pitchFamily="49" charset="-128"/>
                <a:ea typeface="ＭＳ ゴシック" panose="020B0609070205080204" pitchFamily="49" charset="-128"/>
              </a:endParaRPr>
            </a:p>
            <a:p>
              <a:pPr eaLnBrk="1" hangingPunct="1"/>
              <a:r>
                <a:rPr lang="ja-JP" altLang="en-US" sz="800" dirty="0">
                  <a:latin typeface="ＭＳ ゴシック" panose="020B0609070205080204" pitchFamily="49" charset="-128"/>
                  <a:ea typeface="ＭＳ ゴシック" panose="020B0609070205080204" pitchFamily="49" charset="-128"/>
                </a:rPr>
                <a:t>　駅の名称は仮称</a:t>
              </a:r>
            </a:p>
          </p:txBody>
        </p:sp>
        <p:sp>
          <p:nvSpPr>
            <p:cNvPr id="16" name="四角形吹き出し 24">
              <a:extLst>
                <a:ext uri="{FF2B5EF4-FFF2-40B4-BE49-F238E27FC236}">
                  <a16:creationId xmlns:a16="http://schemas.microsoft.com/office/drawing/2014/main" id="{FC26548B-7EE1-4909-91FB-540D0992B5B0}"/>
                </a:ext>
              </a:extLst>
            </p:cNvPr>
            <p:cNvSpPr/>
            <p:nvPr/>
          </p:nvSpPr>
          <p:spPr>
            <a:xfrm>
              <a:off x="13177960" y="2304882"/>
              <a:ext cx="962290" cy="357080"/>
            </a:xfrm>
            <a:prstGeom prst="wedgeRectCallout">
              <a:avLst>
                <a:gd name="adj1" fmla="val 44475"/>
                <a:gd name="adj2" fmla="val 86081"/>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000" dirty="0">
                  <a:solidFill>
                    <a:schemeClr val="tx1"/>
                  </a:solidFill>
                </a:rPr>
                <a:t>大阪（うめきたエリア）</a:t>
              </a:r>
            </a:p>
          </p:txBody>
        </p:sp>
        <p:sp>
          <p:nvSpPr>
            <p:cNvPr id="17" name="四角形吹き出し 25">
              <a:extLst>
                <a:ext uri="{FF2B5EF4-FFF2-40B4-BE49-F238E27FC236}">
                  <a16:creationId xmlns:a16="http://schemas.microsoft.com/office/drawing/2014/main" id="{C6D29398-DE81-A2EB-F237-715780194281}"/>
                </a:ext>
              </a:extLst>
            </p:cNvPr>
            <p:cNvSpPr/>
            <p:nvPr/>
          </p:nvSpPr>
          <p:spPr>
            <a:xfrm>
              <a:off x="13151236" y="3212508"/>
              <a:ext cx="649287" cy="201613"/>
            </a:xfrm>
            <a:prstGeom prst="wedgeRectCallout">
              <a:avLst>
                <a:gd name="adj1" fmla="val 86935"/>
                <a:gd name="adj2" fmla="val -1313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rPr>
                <a:t>※</a:t>
              </a:r>
              <a:r>
                <a:rPr lang="ja-JP" altLang="en-US" sz="1000" dirty="0">
                  <a:solidFill>
                    <a:schemeClr val="tx1"/>
                  </a:solidFill>
                </a:rPr>
                <a:t>中之島</a:t>
              </a:r>
            </a:p>
          </p:txBody>
        </p:sp>
        <p:sp>
          <p:nvSpPr>
            <p:cNvPr id="18" name="四角形吹き出し 26">
              <a:extLst>
                <a:ext uri="{FF2B5EF4-FFF2-40B4-BE49-F238E27FC236}">
                  <a16:creationId xmlns:a16="http://schemas.microsoft.com/office/drawing/2014/main" id="{2D4B324F-F5C9-2D35-095A-0D33DDE22DEB}"/>
                </a:ext>
              </a:extLst>
            </p:cNvPr>
            <p:cNvSpPr/>
            <p:nvPr/>
          </p:nvSpPr>
          <p:spPr>
            <a:xfrm>
              <a:off x="13152823" y="3644308"/>
              <a:ext cx="647700" cy="200025"/>
            </a:xfrm>
            <a:prstGeom prst="wedgeRectCallout">
              <a:avLst>
                <a:gd name="adj1" fmla="val 100106"/>
                <a:gd name="adj2" fmla="val 3883"/>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rPr>
                <a:t>※</a:t>
              </a:r>
              <a:r>
                <a:rPr lang="ja-JP" altLang="en-US" sz="1000" dirty="0">
                  <a:solidFill>
                    <a:schemeClr val="tx1"/>
                  </a:solidFill>
                </a:rPr>
                <a:t>西本町</a:t>
              </a:r>
            </a:p>
          </p:txBody>
        </p:sp>
        <p:sp>
          <p:nvSpPr>
            <p:cNvPr id="19" name="四角形吹き出し 27">
              <a:extLst>
                <a:ext uri="{FF2B5EF4-FFF2-40B4-BE49-F238E27FC236}">
                  <a16:creationId xmlns:a16="http://schemas.microsoft.com/office/drawing/2014/main" id="{24EF47CC-8558-B174-C886-82CCEB5D6D17}"/>
                </a:ext>
              </a:extLst>
            </p:cNvPr>
            <p:cNvSpPr/>
            <p:nvPr/>
          </p:nvSpPr>
          <p:spPr>
            <a:xfrm>
              <a:off x="13240136" y="4095158"/>
              <a:ext cx="646112" cy="200025"/>
            </a:xfrm>
            <a:prstGeom prst="wedgeRectCallout">
              <a:avLst>
                <a:gd name="adj1" fmla="val 100749"/>
                <a:gd name="adj2" fmla="val 5741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chemeClr val="tx1"/>
                  </a:solidFill>
                </a:rPr>
                <a:t>JR</a:t>
              </a:r>
              <a:r>
                <a:rPr lang="ja-JP" altLang="en-US" sz="1000" dirty="0">
                  <a:solidFill>
                    <a:schemeClr val="tx1"/>
                  </a:solidFill>
                </a:rPr>
                <a:t>難波</a:t>
              </a:r>
            </a:p>
          </p:txBody>
        </p:sp>
        <p:sp>
          <p:nvSpPr>
            <p:cNvPr id="20" name="四角形吹き出し 28">
              <a:extLst>
                <a:ext uri="{FF2B5EF4-FFF2-40B4-BE49-F238E27FC236}">
                  <a16:creationId xmlns:a16="http://schemas.microsoft.com/office/drawing/2014/main" id="{C8E3C07F-35FD-9FDF-38F4-9005D54AE205}"/>
                </a:ext>
              </a:extLst>
            </p:cNvPr>
            <p:cNvSpPr/>
            <p:nvPr/>
          </p:nvSpPr>
          <p:spPr>
            <a:xfrm>
              <a:off x="14545061" y="3917358"/>
              <a:ext cx="877887" cy="236538"/>
            </a:xfrm>
            <a:prstGeom prst="wedgeRectCallout">
              <a:avLst>
                <a:gd name="adj1" fmla="val -64848"/>
                <a:gd name="adj2" fmla="val 112892"/>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rPr>
                <a:t>※</a:t>
              </a:r>
              <a:r>
                <a:rPr lang="ja-JP" altLang="en-US" sz="1000" dirty="0">
                  <a:solidFill>
                    <a:schemeClr val="tx1"/>
                  </a:solidFill>
                </a:rPr>
                <a:t>南海新難波</a:t>
              </a:r>
            </a:p>
          </p:txBody>
        </p:sp>
        <p:sp>
          <p:nvSpPr>
            <p:cNvPr id="21" name="四角形吹き出し 29">
              <a:extLst>
                <a:ext uri="{FF2B5EF4-FFF2-40B4-BE49-F238E27FC236}">
                  <a16:creationId xmlns:a16="http://schemas.microsoft.com/office/drawing/2014/main" id="{055C9D2A-4DA8-7C90-C269-A3F76C47D81E}"/>
                </a:ext>
              </a:extLst>
            </p:cNvPr>
            <p:cNvSpPr/>
            <p:nvPr/>
          </p:nvSpPr>
          <p:spPr>
            <a:xfrm>
              <a:off x="13316336" y="4642846"/>
              <a:ext cx="647700" cy="200025"/>
            </a:xfrm>
            <a:prstGeom prst="wedgeRectCallout">
              <a:avLst>
                <a:gd name="adj1" fmla="val 113092"/>
                <a:gd name="adj2" fmla="val 92429"/>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新今宮</a:t>
              </a:r>
            </a:p>
          </p:txBody>
        </p:sp>
        <p:sp>
          <p:nvSpPr>
            <p:cNvPr id="22" name="四角形吹き出し 30">
              <a:extLst>
                <a:ext uri="{FF2B5EF4-FFF2-40B4-BE49-F238E27FC236}">
                  <a16:creationId xmlns:a16="http://schemas.microsoft.com/office/drawing/2014/main" id="{A6982A9A-E776-8E42-2CA5-7302052CCAE7}"/>
                </a:ext>
              </a:extLst>
            </p:cNvPr>
            <p:cNvSpPr/>
            <p:nvPr/>
          </p:nvSpPr>
          <p:spPr>
            <a:xfrm>
              <a:off x="13617961" y="1707558"/>
              <a:ext cx="647700" cy="201613"/>
            </a:xfrm>
            <a:prstGeom prst="wedgeRectCallout">
              <a:avLst>
                <a:gd name="adj1" fmla="val 72252"/>
                <a:gd name="adj2" fmla="val -7027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新大阪</a:t>
              </a:r>
            </a:p>
          </p:txBody>
        </p:sp>
        <p:sp>
          <p:nvSpPr>
            <p:cNvPr id="23" name="テキスト ボックス 11">
              <a:extLst>
                <a:ext uri="{FF2B5EF4-FFF2-40B4-BE49-F238E27FC236}">
                  <a16:creationId xmlns:a16="http://schemas.microsoft.com/office/drawing/2014/main" id="{35F1B69B-055F-3407-F969-830F948EB0BA}"/>
                </a:ext>
              </a:extLst>
            </p:cNvPr>
            <p:cNvSpPr txBox="1">
              <a:spLocks noChangeArrowheads="1"/>
            </p:cNvSpPr>
            <p:nvPr/>
          </p:nvSpPr>
          <p:spPr bwMode="auto">
            <a:xfrm>
              <a:off x="15021328" y="3034708"/>
              <a:ext cx="7551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700" dirty="0"/>
                <a:t>京阪中之島線</a:t>
              </a:r>
            </a:p>
          </p:txBody>
        </p:sp>
        <p:sp>
          <p:nvSpPr>
            <p:cNvPr id="24" name="テキスト ボックス 13">
              <a:extLst>
                <a:ext uri="{FF2B5EF4-FFF2-40B4-BE49-F238E27FC236}">
                  <a16:creationId xmlns:a16="http://schemas.microsoft.com/office/drawing/2014/main" id="{A30F53DB-B981-8F96-3C20-74CC0340D5A5}"/>
                </a:ext>
              </a:extLst>
            </p:cNvPr>
            <p:cNvSpPr txBox="1">
              <a:spLocks noChangeArrowheads="1"/>
            </p:cNvSpPr>
            <p:nvPr/>
          </p:nvSpPr>
          <p:spPr bwMode="auto">
            <a:xfrm>
              <a:off x="14402186" y="3709179"/>
              <a:ext cx="10429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地下鉄中央線</a:t>
              </a:r>
            </a:p>
          </p:txBody>
        </p:sp>
        <p:sp>
          <p:nvSpPr>
            <p:cNvPr id="27" name="テキスト ボックス 15">
              <a:extLst>
                <a:ext uri="{FF2B5EF4-FFF2-40B4-BE49-F238E27FC236}">
                  <a16:creationId xmlns:a16="http://schemas.microsoft.com/office/drawing/2014/main" id="{ABB98360-A73C-62DF-9534-E5A476D2BC5B}"/>
                </a:ext>
              </a:extLst>
            </p:cNvPr>
            <p:cNvSpPr txBox="1">
              <a:spLocks noChangeArrowheads="1"/>
            </p:cNvSpPr>
            <p:nvPr/>
          </p:nvSpPr>
          <p:spPr bwMode="auto">
            <a:xfrm>
              <a:off x="14513311" y="4272958"/>
              <a:ext cx="10525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近鉄奈良線・大阪線</a:t>
              </a:r>
            </a:p>
          </p:txBody>
        </p:sp>
        <p:sp>
          <p:nvSpPr>
            <p:cNvPr id="28" name="テキスト ボックス 123">
              <a:extLst>
                <a:ext uri="{FF2B5EF4-FFF2-40B4-BE49-F238E27FC236}">
                  <a16:creationId xmlns:a16="http://schemas.microsoft.com/office/drawing/2014/main" id="{FC9655B9-6C26-9B5C-9C21-227F05FB6D72}"/>
                </a:ext>
              </a:extLst>
            </p:cNvPr>
            <p:cNvSpPr txBox="1">
              <a:spLocks noChangeArrowheads="1"/>
            </p:cNvSpPr>
            <p:nvPr/>
          </p:nvSpPr>
          <p:spPr bwMode="auto">
            <a:xfrm rot="3179232">
              <a:off x="13078211" y="1777408"/>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阪急神戸線</a:t>
              </a:r>
            </a:p>
          </p:txBody>
        </p:sp>
        <p:sp>
          <p:nvSpPr>
            <p:cNvPr id="29" name="線吹き出し 1 (枠付き) 35">
              <a:extLst>
                <a:ext uri="{FF2B5EF4-FFF2-40B4-BE49-F238E27FC236}">
                  <a16:creationId xmlns:a16="http://schemas.microsoft.com/office/drawing/2014/main" id="{EC05BF88-6D60-DD65-0C0D-C1609D8259D1}"/>
                </a:ext>
              </a:extLst>
            </p:cNvPr>
            <p:cNvSpPr/>
            <p:nvPr/>
          </p:nvSpPr>
          <p:spPr>
            <a:xfrm>
              <a:off x="14505373" y="3360146"/>
              <a:ext cx="1139825" cy="269875"/>
            </a:xfrm>
            <a:prstGeom prst="borderCallout1">
              <a:avLst>
                <a:gd name="adj1" fmla="val 31617"/>
                <a:gd name="adj2" fmla="val -209"/>
                <a:gd name="adj3" fmla="val 95344"/>
                <a:gd name="adj4" fmla="val -271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なにわ筋線</a:t>
              </a:r>
            </a:p>
          </p:txBody>
        </p:sp>
        <p:sp>
          <p:nvSpPr>
            <p:cNvPr id="30" name="テキスト ボックス 123">
              <a:extLst>
                <a:ext uri="{FF2B5EF4-FFF2-40B4-BE49-F238E27FC236}">
                  <a16:creationId xmlns:a16="http://schemas.microsoft.com/office/drawing/2014/main" id="{945062F9-DCC9-C59B-BFFA-9C9328D87BB2}"/>
                </a:ext>
              </a:extLst>
            </p:cNvPr>
            <p:cNvSpPr txBox="1">
              <a:spLocks noChangeArrowheads="1"/>
            </p:cNvSpPr>
            <p:nvPr/>
          </p:nvSpPr>
          <p:spPr bwMode="auto">
            <a:xfrm>
              <a:off x="14240261" y="2864846"/>
              <a:ext cx="730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t>JR</a:t>
              </a:r>
              <a:r>
                <a:rPr lang="ja-JP" altLang="en-US" sz="700" dirty="0"/>
                <a:t>東西線</a:t>
              </a:r>
            </a:p>
          </p:txBody>
        </p:sp>
        <p:sp>
          <p:nvSpPr>
            <p:cNvPr id="31" name="テキスト ボックス 123">
              <a:extLst>
                <a:ext uri="{FF2B5EF4-FFF2-40B4-BE49-F238E27FC236}">
                  <a16:creationId xmlns:a16="http://schemas.microsoft.com/office/drawing/2014/main" id="{C0D53CA9-EAA2-23B6-A4CE-E46F0AB94889}"/>
                </a:ext>
              </a:extLst>
            </p:cNvPr>
            <p:cNvSpPr txBox="1">
              <a:spLocks noChangeArrowheads="1"/>
            </p:cNvSpPr>
            <p:nvPr/>
          </p:nvSpPr>
          <p:spPr bwMode="auto">
            <a:xfrm>
              <a:off x="14605372" y="2838551"/>
              <a:ext cx="935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t>JR</a:t>
              </a:r>
              <a:r>
                <a:rPr lang="ja-JP" altLang="en-US" sz="700" dirty="0"/>
                <a:t>大阪環状線</a:t>
              </a:r>
            </a:p>
          </p:txBody>
        </p:sp>
        <p:sp>
          <p:nvSpPr>
            <p:cNvPr id="71680" name="テキスト ボックス 123">
              <a:extLst>
                <a:ext uri="{FF2B5EF4-FFF2-40B4-BE49-F238E27FC236}">
                  <a16:creationId xmlns:a16="http://schemas.microsoft.com/office/drawing/2014/main" id="{13BEA5DE-05F1-64EC-9BEE-F4F388DC5121}"/>
                </a:ext>
              </a:extLst>
            </p:cNvPr>
            <p:cNvSpPr txBox="1">
              <a:spLocks noChangeArrowheads="1"/>
            </p:cNvSpPr>
            <p:nvPr/>
          </p:nvSpPr>
          <p:spPr bwMode="auto">
            <a:xfrm>
              <a:off x="13786236" y="1445621"/>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阪急宝塚線</a:t>
              </a:r>
            </a:p>
          </p:txBody>
        </p:sp>
        <p:sp>
          <p:nvSpPr>
            <p:cNvPr id="71681" name="テキスト ボックス 123">
              <a:extLst>
                <a:ext uri="{FF2B5EF4-FFF2-40B4-BE49-F238E27FC236}">
                  <a16:creationId xmlns:a16="http://schemas.microsoft.com/office/drawing/2014/main" id="{68CCF2FB-C252-CEAE-6717-74442992295F}"/>
                </a:ext>
              </a:extLst>
            </p:cNvPr>
            <p:cNvSpPr txBox="1">
              <a:spLocks noChangeArrowheads="1"/>
            </p:cNvSpPr>
            <p:nvPr/>
          </p:nvSpPr>
          <p:spPr bwMode="auto">
            <a:xfrm>
              <a:off x="12773411" y="3028358"/>
              <a:ext cx="731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阪神本線</a:t>
              </a:r>
            </a:p>
          </p:txBody>
        </p:sp>
        <p:sp>
          <p:nvSpPr>
            <p:cNvPr id="71682" name="左矢印 40">
              <a:extLst>
                <a:ext uri="{FF2B5EF4-FFF2-40B4-BE49-F238E27FC236}">
                  <a16:creationId xmlns:a16="http://schemas.microsoft.com/office/drawing/2014/main" id="{2916666C-1D1B-6F56-7EBC-B7FFBB2E2675}"/>
                </a:ext>
              </a:extLst>
            </p:cNvPr>
            <p:cNvSpPr/>
            <p:nvPr/>
          </p:nvSpPr>
          <p:spPr>
            <a:xfrm>
              <a:off x="14805990" y="1506666"/>
              <a:ext cx="919644" cy="495921"/>
            </a:xfrm>
            <a:prstGeom prst="leftArrow">
              <a:avLst>
                <a:gd name="adj1" fmla="val 65225"/>
                <a:gd name="adj2" fmla="val 22638"/>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n-US" sz="1050" kern="100" dirty="0">
                  <a:solidFill>
                    <a:srgbClr val="000000"/>
                  </a:solidFill>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71683" name="テキスト ボックス 118">
              <a:extLst>
                <a:ext uri="{FF2B5EF4-FFF2-40B4-BE49-F238E27FC236}">
                  <a16:creationId xmlns:a16="http://schemas.microsoft.com/office/drawing/2014/main" id="{60F7631F-E094-F3AB-3694-A5F10FDFD9D0}"/>
                </a:ext>
              </a:extLst>
            </p:cNvPr>
            <p:cNvSpPr txBox="1"/>
            <p:nvPr/>
          </p:nvSpPr>
          <p:spPr>
            <a:xfrm>
              <a:off x="14899671" y="1684480"/>
              <a:ext cx="881080" cy="1718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36000" bIns="0" numCol="1" spcCol="0" rtlCol="0" fromWordArt="0" anchor="t" anchorCtr="0" forceAA="0" compatLnSpc="1">
              <a:prstTxWarp prst="textNoShape">
                <a:avLst/>
              </a:prstTxWarp>
              <a:spAutoFit/>
            </a:bodyPr>
            <a:lstStyle/>
            <a:p>
              <a:pPr algn="just">
                <a:lnSpc>
                  <a:spcPts val="900"/>
                </a:lnSpc>
                <a:spcAft>
                  <a:spcPts val="0"/>
                </a:spcAft>
              </a:pPr>
              <a:r>
                <a:rPr lang="ja-JP" sz="1050" kern="100" dirty="0">
                  <a:effectLst>
                    <a:glow rad="101600">
                      <a:schemeClr val="bg1"/>
                    </a:glow>
                  </a:effectLst>
                  <a:ea typeface="HG創英角ｺﾞｼｯｸUB" panose="020B0909000000000000" pitchFamily="49" charset="-128"/>
                  <a:cs typeface="Times New Roman" panose="02020603050405020304" pitchFamily="18" charset="0"/>
                </a:rPr>
                <a:t>リニア中央新幹線</a:t>
              </a:r>
              <a:endParaRPr lang="ja-JP" sz="1050" kern="100" dirty="0">
                <a:effectLst/>
                <a:ea typeface="ＭＳ 明朝" panose="02020609040205080304" pitchFamily="17" charset="-128"/>
                <a:cs typeface="Times New Roman" panose="02020603050405020304" pitchFamily="18" charset="0"/>
              </a:endParaRPr>
            </a:p>
            <a:p>
              <a:pPr algn="just">
                <a:lnSpc>
                  <a:spcPts val="900"/>
                </a:lnSpc>
                <a:spcAft>
                  <a:spcPts val="0"/>
                </a:spcAft>
              </a:pPr>
              <a:r>
                <a:rPr lang="ja-JP" sz="1050" kern="100" dirty="0">
                  <a:effectLst>
                    <a:glow rad="101600">
                      <a:schemeClr val="bg1"/>
                    </a:glow>
                  </a:effectLst>
                  <a:ea typeface="HG創英角ｺﾞｼｯｸUB" panose="020B0909000000000000" pitchFamily="49" charset="-128"/>
                  <a:cs typeface="Times New Roman" panose="02020603050405020304" pitchFamily="18" charset="0"/>
                </a:rPr>
                <a:t>北陸新幹線</a:t>
              </a:r>
              <a:endParaRPr lang="ja-JP" sz="800" kern="100" dirty="0">
                <a:effectLst/>
                <a:ea typeface="ＭＳ 明朝" panose="02020609040205080304" pitchFamily="17" charset="-128"/>
                <a:cs typeface="Times New Roman" panose="02020603050405020304" pitchFamily="18" charset="0"/>
              </a:endParaRPr>
            </a:p>
          </p:txBody>
        </p:sp>
      </p:grpSp>
      <p:sp>
        <p:nvSpPr>
          <p:cNvPr id="71686" name="正方形/長方形 71685">
            <a:extLst>
              <a:ext uri="{FF2B5EF4-FFF2-40B4-BE49-F238E27FC236}">
                <a16:creationId xmlns:a16="http://schemas.microsoft.com/office/drawing/2014/main" id="{F3C66297-BF3B-1B47-6B2C-63DA7ACDD5A9}"/>
              </a:ext>
            </a:extLst>
          </p:cNvPr>
          <p:cNvSpPr/>
          <p:nvPr/>
        </p:nvSpPr>
        <p:spPr>
          <a:xfrm>
            <a:off x="9121292" y="6197155"/>
            <a:ext cx="2220707" cy="246221"/>
          </a:xfrm>
          <a:prstGeom prst="rect">
            <a:avLst/>
          </a:prstGeom>
        </p:spPr>
        <p:txBody>
          <a:bodyPr wrap="square">
            <a:spAutoFit/>
          </a:bodyPr>
          <a:lstStyle/>
          <a:p>
            <a:pPr marL="88900" indent="-88900" algn="ctr">
              <a:lnSpc>
                <a:spcPts val="1200"/>
              </a:lnSpc>
            </a:pP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なにわ筋線の位置図</a:t>
            </a: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040674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07275A36-45E5-8A21-180F-CC5DB918090C}"/>
              </a:ext>
            </a:extLst>
          </p:cNvPr>
          <p:cNvGrpSpPr/>
          <p:nvPr/>
        </p:nvGrpSpPr>
        <p:grpSpPr>
          <a:xfrm>
            <a:off x="7756733" y="1162214"/>
            <a:ext cx="4072519" cy="3743170"/>
            <a:chOff x="4868443" y="1279112"/>
            <a:chExt cx="4028033" cy="3707006"/>
          </a:xfrm>
        </p:grpSpPr>
        <p:pic>
          <p:nvPicPr>
            <p:cNvPr id="27" name="図 26">
              <a:extLst>
                <a:ext uri="{FF2B5EF4-FFF2-40B4-BE49-F238E27FC236}">
                  <a16:creationId xmlns:a16="http://schemas.microsoft.com/office/drawing/2014/main" id="{AA8E692C-0B64-0F4A-4B49-3D65A825DD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7162" y="1282209"/>
              <a:ext cx="3524025" cy="3473873"/>
            </a:xfrm>
            <a:prstGeom prst="rect">
              <a:avLst/>
            </a:prstGeom>
            <a:ln w="3175">
              <a:solidFill>
                <a:schemeClr val="tx1"/>
              </a:solidFill>
            </a:ln>
          </p:spPr>
        </p:pic>
        <p:grpSp>
          <p:nvGrpSpPr>
            <p:cNvPr id="28" name="グループ化 27">
              <a:extLst>
                <a:ext uri="{FF2B5EF4-FFF2-40B4-BE49-F238E27FC236}">
                  <a16:creationId xmlns:a16="http://schemas.microsoft.com/office/drawing/2014/main" id="{B7EF15E8-584D-C1A3-C9C8-5A4C58B12421}"/>
                </a:ext>
              </a:extLst>
            </p:cNvPr>
            <p:cNvGrpSpPr/>
            <p:nvPr/>
          </p:nvGrpSpPr>
          <p:grpSpPr>
            <a:xfrm>
              <a:off x="6157913" y="2452688"/>
              <a:ext cx="1012031" cy="916781"/>
              <a:chOff x="6157913" y="2452688"/>
              <a:chExt cx="1012031" cy="916781"/>
            </a:xfrm>
            <a:effectLst>
              <a:glow rad="63500">
                <a:schemeClr val="tx1">
                  <a:alpha val="40000"/>
                </a:schemeClr>
              </a:glow>
            </a:effectLst>
          </p:grpSpPr>
          <p:sp>
            <p:nvSpPr>
              <p:cNvPr id="73748" name="フリーフォーム 148">
                <a:extLst>
                  <a:ext uri="{FF2B5EF4-FFF2-40B4-BE49-F238E27FC236}">
                    <a16:creationId xmlns:a16="http://schemas.microsoft.com/office/drawing/2014/main" id="{678FF61E-8081-E70D-25A8-CB75DA76F9B4}"/>
                  </a:ext>
                </a:extLst>
              </p:cNvPr>
              <p:cNvSpPr/>
              <p:nvPr/>
            </p:nvSpPr>
            <p:spPr>
              <a:xfrm>
                <a:off x="6157913" y="2805113"/>
                <a:ext cx="1012031" cy="564356"/>
              </a:xfrm>
              <a:custGeom>
                <a:avLst/>
                <a:gdLst>
                  <a:gd name="connsiteX0" fmla="*/ 0 w 1012031"/>
                  <a:gd name="connsiteY0" fmla="*/ 16668 h 564356"/>
                  <a:gd name="connsiteX1" fmla="*/ 116681 w 1012031"/>
                  <a:gd name="connsiteY1" fmla="*/ 111918 h 564356"/>
                  <a:gd name="connsiteX2" fmla="*/ 80962 w 1012031"/>
                  <a:gd name="connsiteY2" fmla="*/ 197643 h 564356"/>
                  <a:gd name="connsiteX3" fmla="*/ 83343 w 1012031"/>
                  <a:gd name="connsiteY3" fmla="*/ 261937 h 564356"/>
                  <a:gd name="connsiteX4" fmla="*/ 52387 w 1012031"/>
                  <a:gd name="connsiteY4" fmla="*/ 278606 h 564356"/>
                  <a:gd name="connsiteX5" fmla="*/ 95250 w 1012031"/>
                  <a:gd name="connsiteY5" fmla="*/ 378618 h 564356"/>
                  <a:gd name="connsiteX6" fmla="*/ 154781 w 1012031"/>
                  <a:gd name="connsiteY6" fmla="*/ 400050 h 564356"/>
                  <a:gd name="connsiteX7" fmla="*/ 209550 w 1012031"/>
                  <a:gd name="connsiteY7" fmla="*/ 428625 h 564356"/>
                  <a:gd name="connsiteX8" fmla="*/ 230981 w 1012031"/>
                  <a:gd name="connsiteY8" fmla="*/ 464343 h 564356"/>
                  <a:gd name="connsiteX9" fmla="*/ 350043 w 1012031"/>
                  <a:gd name="connsiteY9" fmla="*/ 495300 h 564356"/>
                  <a:gd name="connsiteX10" fmla="*/ 402431 w 1012031"/>
                  <a:gd name="connsiteY10" fmla="*/ 509587 h 564356"/>
                  <a:gd name="connsiteX11" fmla="*/ 471487 w 1012031"/>
                  <a:gd name="connsiteY11" fmla="*/ 564356 h 564356"/>
                  <a:gd name="connsiteX12" fmla="*/ 497681 w 1012031"/>
                  <a:gd name="connsiteY12" fmla="*/ 564356 h 564356"/>
                  <a:gd name="connsiteX13" fmla="*/ 578643 w 1012031"/>
                  <a:gd name="connsiteY13" fmla="*/ 528637 h 564356"/>
                  <a:gd name="connsiteX14" fmla="*/ 700087 w 1012031"/>
                  <a:gd name="connsiteY14" fmla="*/ 516731 h 564356"/>
                  <a:gd name="connsiteX15" fmla="*/ 762000 w 1012031"/>
                  <a:gd name="connsiteY15" fmla="*/ 521493 h 564356"/>
                  <a:gd name="connsiteX16" fmla="*/ 888206 w 1012031"/>
                  <a:gd name="connsiteY16" fmla="*/ 540543 h 564356"/>
                  <a:gd name="connsiteX17" fmla="*/ 873918 w 1012031"/>
                  <a:gd name="connsiteY17" fmla="*/ 445293 h 564356"/>
                  <a:gd name="connsiteX18" fmla="*/ 883443 w 1012031"/>
                  <a:gd name="connsiteY18" fmla="*/ 319087 h 564356"/>
                  <a:gd name="connsiteX19" fmla="*/ 919162 w 1012031"/>
                  <a:gd name="connsiteY19" fmla="*/ 252412 h 564356"/>
                  <a:gd name="connsiteX20" fmla="*/ 985837 w 1012031"/>
                  <a:gd name="connsiteY20" fmla="*/ 202406 h 564356"/>
                  <a:gd name="connsiteX21" fmla="*/ 1012031 w 1012031"/>
                  <a:gd name="connsiteY21" fmla="*/ 107156 h 564356"/>
                  <a:gd name="connsiteX22" fmla="*/ 1012031 w 1012031"/>
                  <a:gd name="connsiteY22" fmla="*/ 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031" h="564356">
                    <a:moveTo>
                      <a:pt x="0" y="16668"/>
                    </a:moveTo>
                    <a:lnTo>
                      <a:pt x="116681" y="111918"/>
                    </a:lnTo>
                    <a:lnTo>
                      <a:pt x="80962" y="197643"/>
                    </a:lnTo>
                    <a:cubicBezTo>
                      <a:pt x="81756" y="219074"/>
                      <a:pt x="82549" y="240506"/>
                      <a:pt x="83343" y="261937"/>
                    </a:cubicBezTo>
                    <a:lnTo>
                      <a:pt x="52387" y="278606"/>
                    </a:lnTo>
                    <a:lnTo>
                      <a:pt x="95250" y="378618"/>
                    </a:lnTo>
                    <a:lnTo>
                      <a:pt x="154781" y="400050"/>
                    </a:lnTo>
                    <a:lnTo>
                      <a:pt x="209550" y="428625"/>
                    </a:lnTo>
                    <a:lnTo>
                      <a:pt x="230981" y="464343"/>
                    </a:lnTo>
                    <a:lnTo>
                      <a:pt x="350043" y="495300"/>
                    </a:lnTo>
                    <a:lnTo>
                      <a:pt x="402431" y="509587"/>
                    </a:lnTo>
                    <a:lnTo>
                      <a:pt x="471487" y="564356"/>
                    </a:lnTo>
                    <a:lnTo>
                      <a:pt x="497681" y="564356"/>
                    </a:lnTo>
                    <a:lnTo>
                      <a:pt x="578643" y="528637"/>
                    </a:lnTo>
                    <a:lnTo>
                      <a:pt x="700087" y="516731"/>
                    </a:lnTo>
                    <a:lnTo>
                      <a:pt x="762000" y="521493"/>
                    </a:lnTo>
                    <a:lnTo>
                      <a:pt x="888206" y="540543"/>
                    </a:lnTo>
                    <a:lnTo>
                      <a:pt x="873918" y="445293"/>
                    </a:lnTo>
                    <a:lnTo>
                      <a:pt x="883443" y="319087"/>
                    </a:lnTo>
                    <a:lnTo>
                      <a:pt x="919162" y="252412"/>
                    </a:lnTo>
                    <a:lnTo>
                      <a:pt x="985837" y="202406"/>
                    </a:lnTo>
                    <a:lnTo>
                      <a:pt x="1012031" y="107156"/>
                    </a:lnTo>
                    <a:lnTo>
                      <a:pt x="1012031" y="0"/>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73749" name="フリーフォーム 149">
                <a:extLst>
                  <a:ext uri="{FF2B5EF4-FFF2-40B4-BE49-F238E27FC236}">
                    <a16:creationId xmlns:a16="http://schemas.microsoft.com/office/drawing/2014/main" id="{FC50A928-EFB5-3D79-07E6-E92B743661E1}"/>
                  </a:ext>
                </a:extLst>
              </p:cNvPr>
              <p:cNvSpPr/>
              <p:nvPr/>
            </p:nvSpPr>
            <p:spPr>
              <a:xfrm>
                <a:off x="6157913" y="2452688"/>
                <a:ext cx="1012031" cy="364331"/>
              </a:xfrm>
              <a:custGeom>
                <a:avLst/>
                <a:gdLst>
                  <a:gd name="connsiteX0" fmla="*/ 1012031 w 1012031"/>
                  <a:gd name="connsiteY0" fmla="*/ 352425 h 364331"/>
                  <a:gd name="connsiteX1" fmla="*/ 1004887 w 1012031"/>
                  <a:gd name="connsiteY1" fmla="*/ 271462 h 364331"/>
                  <a:gd name="connsiteX2" fmla="*/ 988218 w 1012031"/>
                  <a:gd name="connsiteY2" fmla="*/ 207168 h 364331"/>
                  <a:gd name="connsiteX3" fmla="*/ 971550 w 1012031"/>
                  <a:gd name="connsiteY3" fmla="*/ 78581 h 364331"/>
                  <a:gd name="connsiteX4" fmla="*/ 962025 w 1012031"/>
                  <a:gd name="connsiteY4" fmla="*/ 64293 h 364331"/>
                  <a:gd name="connsiteX5" fmla="*/ 859631 w 1012031"/>
                  <a:gd name="connsiteY5" fmla="*/ 119062 h 364331"/>
                  <a:gd name="connsiteX6" fmla="*/ 752475 w 1012031"/>
                  <a:gd name="connsiteY6" fmla="*/ 130968 h 364331"/>
                  <a:gd name="connsiteX7" fmla="*/ 623887 w 1012031"/>
                  <a:gd name="connsiteY7" fmla="*/ 80962 h 364331"/>
                  <a:gd name="connsiteX8" fmla="*/ 521493 w 1012031"/>
                  <a:gd name="connsiteY8" fmla="*/ 26193 h 364331"/>
                  <a:gd name="connsiteX9" fmla="*/ 485775 w 1012031"/>
                  <a:gd name="connsiteY9" fmla="*/ 0 h 364331"/>
                  <a:gd name="connsiteX10" fmla="*/ 347662 w 1012031"/>
                  <a:gd name="connsiteY10" fmla="*/ 61912 h 364331"/>
                  <a:gd name="connsiteX11" fmla="*/ 261937 w 1012031"/>
                  <a:gd name="connsiteY11" fmla="*/ 133350 h 364331"/>
                  <a:gd name="connsiteX12" fmla="*/ 240506 w 1012031"/>
                  <a:gd name="connsiteY12" fmla="*/ 147637 h 364331"/>
                  <a:gd name="connsiteX13" fmla="*/ 211931 w 1012031"/>
                  <a:gd name="connsiteY13" fmla="*/ 235743 h 364331"/>
                  <a:gd name="connsiteX14" fmla="*/ 183356 w 1012031"/>
                  <a:gd name="connsiteY14" fmla="*/ 261937 h 364331"/>
                  <a:gd name="connsiteX15" fmla="*/ 123825 w 1012031"/>
                  <a:gd name="connsiteY15" fmla="*/ 297656 h 364331"/>
                  <a:gd name="connsiteX16" fmla="*/ 47625 w 1012031"/>
                  <a:gd name="connsiteY16" fmla="*/ 333375 h 364331"/>
                  <a:gd name="connsiteX17" fmla="*/ 19050 w 1012031"/>
                  <a:gd name="connsiteY17" fmla="*/ 354806 h 364331"/>
                  <a:gd name="connsiteX18" fmla="*/ 0 w 1012031"/>
                  <a:gd name="connsiteY18" fmla="*/ 36433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2031" h="364331">
                    <a:moveTo>
                      <a:pt x="1012031" y="352425"/>
                    </a:moveTo>
                    <a:lnTo>
                      <a:pt x="1004887" y="271462"/>
                    </a:lnTo>
                    <a:lnTo>
                      <a:pt x="988218" y="207168"/>
                    </a:lnTo>
                    <a:lnTo>
                      <a:pt x="971550" y="78581"/>
                    </a:lnTo>
                    <a:lnTo>
                      <a:pt x="962025" y="64293"/>
                    </a:lnTo>
                    <a:lnTo>
                      <a:pt x="859631" y="119062"/>
                    </a:lnTo>
                    <a:lnTo>
                      <a:pt x="752475" y="130968"/>
                    </a:lnTo>
                    <a:lnTo>
                      <a:pt x="623887" y="80962"/>
                    </a:lnTo>
                    <a:lnTo>
                      <a:pt x="521493" y="26193"/>
                    </a:lnTo>
                    <a:lnTo>
                      <a:pt x="485775" y="0"/>
                    </a:lnTo>
                    <a:lnTo>
                      <a:pt x="347662" y="61912"/>
                    </a:lnTo>
                    <a:lnTo>
                      <a:pt x="261937" y="133350"/>
                    </a:lnTo>
                    <a:lnTo>
                      <a:pt x="240506" y="147637"/>
                    </a:lnTo>
                    <a:lnTo>
                      <a:pt x="211931" y="235743"/>
                    </a:lnTo>
                    <a:lnTo>
                      <a:pt x="183356" y="261937"/>
                    </a:lnTo>
                    <a:lnTo>
                      <a:pt x="123825" y="297656"/>
                    </a:lnTo>
                    <a:lnTo>
                      <a:pt x="47625" y="333375"/>
                    </a:lnTo>
                    <a:lnTo>
                      <a:pt x="19050" y="354806"/>
                    </a:lnTo>
                    <a:lnTo>
                      <a:pt x="0" y="364331"/>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29" name="フリーフォーム 86">
              <a:extLst>
                <a:ext uri="{FF2B5EF4-FFF2-40B4-BE49-F238E27FC236}">
                  <a16:creationId xmlns:a16="http://schemas.microsoft.com/office/drawing/2014/main" id="{04D25EC5-BC1D-BA23-66C3-50D44600CFEC}"/>
                </a:ext>
              </a:extLst>
            </p:cNvPr>
            <p:cNvSpPr/>
            <p:nvPr/>
          </p:nvSpPr>
          <p:spPr bwMode="auto">
            <a:xfrm>
              <a:off x="6604736" y="2473269"/>
              <a:ext cx="535768" cy="12833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Lst>
              <a:ahLst/>
              <a:cxnLst>
                <a:cxn ang="0">
                  <a:pos x="connsiteX0" y="connsiteY0"/>
                </a:cxn>
                <a:cxn ang="0">
                  <a:pos x="connsiteX1" y="connsiteY1"/>
                </a:cxn>
                <a:cxn ang="0">
                  <a:pos x="connsiteX2" y="connsiteY2"/>
                </a:cxn>
                <a:cxn ang="0">
                  <a:pos x="connsiteX3" y="connsiteY3"/>
                </a:cxn>
              </a:cxnLst>
              <a:rect l="l" t="t" r="r" b="b"/>
              <a:pathLst>
                <a:path w="797718" h="192920">
                  <a:moveTo>
                    <a:pt x="0" y="9565"/>
                  </a:moveTo>
                  <a:lnTo>
                    <a:pt x="50006" y="39"/>
                  </a:lnTo>
                  <a:cubicBezTo>
                    <a:pt x="80962" y="-3136"/>
                    <a:pt x="357187" y="191332"/>
                    <a:pt x="492918" y="192920"/>
                  </a:cubicBezTo>
                  <a:cubicBezTo>
                    <a:pt x="630238" y="180221"/>
                    <a:pt x="710405" y="127041"/>
                    <a:pt x="797718" y="54809"/>
                  </a:cubicBezTo>
                </a:path>
              </a:pathLst>
            </a:custGeom>
            <a:noFill/>
            <a:ln w="57150">
              <a:solidFill>
                <a:srgbClr val="FF00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1200" dirty="0">
                <a:latin typeface="ＭＳ Ｐゴシック" panose="020B0600070205080204" pitchFamily="50" charset="-128"/>
              </a:endParaRPr>
            </a:p>
          </p:txBody>
        </p:sp>
        <p:sp>
          <p:nvSpPr>
            <p:cNvPr id="30" name="フリーフォーム 87">
              <a:extLst>
                <a:ext uri="{FF2B5EF4-FFF2-40B4-BE49-F238E27FC236}">
                  <a16:creationId xmlns:a16="http://schemas.microsoft.com/office/drawing/2014/main" id="{38741789-DCF4-E9D4-1E0E-30C83CB82E1A}"/>
                </a:ext>
              </a:extLst>
            </p:cNvPr>
            <p:cNvSpPr/>
            <p:nvPr/>
          </p:nvSpPr>
          <p:spPr>
            <a:xfrm>
              <a:off x="6421169" y="2466994"/>
              <a:ext cx="215901" cy="125413"/>
            </a:xfrm>
            <a:custGeom>
              <a:avLst/>
              <a:gdLst>
                <a:gd name="connsiteX0" fmla="*/ 245269 w 245269"/>
                <a:gd name="connsiteY0" fmla="*/ 0 h 138113"/>
                <a:gd name="connsiteX1" fmla="*/ 116682 w 245269"/>
                <a:gd name="connsiteY1" fmla="*/ 61913 h 138113"/>
                <a:gd name="connsiteX2" fmla="*/ 0 w 245269"/>
                <a:gd name="connsiteY2" fmla="*/ 138113 h 138113"/>
                <a:gd name="connsiteX0" fmla="*/ 245269 w 245269"/>
                <a:gd name="connsiteY0" fmla="*/ 0 h 138113"/>
                <a:gd name="connsiteX1" fmla="*/ 129382 w 245269"/>
                <a:gd name="connsiteY1" fmla="*/ 68263 h 138113"/>
                <a:gd name="connsiteX2" fmla="*/ 0 w 245269"/>
                <a:gd name="connsiteY2" fmla="*/ 138113 h 1381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15901 w 215901"/>
                <a:gd name="connsiteY0" fmla="*/ 0 h 115888"/>
                <a:gd name="connsiteX1" fmla="*/ 93664 w 215901"/>
                <a:gd name="connsiteY1" fmla="*/ 55563 h 115888"/>
                <a:gd name="connsiteX2" fmla="*/ 0 w 215901"/>
                <a:gd name="connsiteY2" fmla="*/ 115888 h 115888"/>
                <a:gd name="connsiteX0" fmla="*/ 218282 w 218282"/>
                <a:gd name="connsiteY0" fmla="*/ 0 h 115888"/>
                <a:gd name="connsiteX1" fmla="*/ 96045 w 218282"/>
                <a:gd name="connsiteY1" fmla="*/ 55563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Lst>
              <a:ahLst/>
              <a:cxnLst>
                <a:cxn ang="0">
                  <a:pos x="connsiteX0" y="connsiteY0"/>
                </a:cxn>
                <a:cxn ang="0">
                  <a:pos x="connsiteX1" y="connsiteY1"/>
                </a:cxn>
                <a:cxn ang="0">
                  <a:pos x="connsiteX2" y="connsiteY2"/>
                </a:cxn>
              </a:cxnLst>
              <a:rect l="l" t="t" r="r" b="b"/>
              <a:pathLst>
                <a:path w="215901" h="125413">
                  <a:moveTo>
                    <a:pt x="215901" y="0"/>
                  </a:moveTo>
                  <a:cubicBezTo>
                    <a:pt x="160140" y="2778"/>
                    <a:pt x="139304" y="17463"/>
                    <a:pt x="84139" y="53182"/>
                  </a:cubicBezTo>
                  <a:cubicBezTo>
                    <a:pt x="43261" y="85726"/>
                    <a:pt x="37902" y="98822"/>
                    <a:pt x="0" y="125413"/>
                  </a:cubicBezTo>
                </a:path>
              </a:pathLst>
            </a:custGeom>
            <a:noFill/>
            <a:ln w="57150">
              <a:solidFill>
                <a:srgbClr val="FF33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latin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E106EABC-310C-1934-841E-36D111ED932E}"/>
                </a:ext>
              </a:extLst>
            </p:cNvPr>
            <p:cNvGrpSpPr/>
            <p:nvPr/>
          </p:nvGrpSpPr>
          <p:grpSpPr>
            <a:xfrm>
              <a:off x="4868443" y="1279112"/>
              <a:ext cx="3572744" cy="3420364"/>
              <a:chOff x="4866789" y="1446708"/>
              <a:chExt cx="3572744" cy="3420364"/>
            </a:xfrm>
          </p:grpSpPr>
          <p:sp>
            <p:nvSpPr>
              <p:cNvPr id="73731" name="下矢印 15">
                <a:extLst>
                  <a:ext uri="{FF2B5EF4-FFF2-40B4-BE49-F238E27FC236}">
                    <a16:creationId xmlns:a16="http://schemas.microsoft.com/office/drawing/2014/main" id="{4D0CE177-F576-CE0A-B463-4DEA93F4BA69}"/>
                  </a:ext>
                </a:extLst>
              </p:cNvPr>
              <p:cNvSpPr/>
              <p:nvPr/>
            </p:nvSpPr>
            <p:spPr bwMode="auto">
              <a:xfrm rot="2798446">
                <a:off x="7551621" y="1607738"/>
                <a:ext cx="268392" cy="1076992"/>
              </a:xfrm>
              <a:custGeom>
                <a:avLst/>
                <a:gdLst>
                  <a:gd name="connsiteX0" fmla="*/ 0 w 211829"/>
                  <a:gd name="connsiteY0" fmla="*/ 872520 h 978434"/>
                  <a:gd name="connsiteX1" fmla="*/ 0 w 211829"/>
                  <a:gd name="connsiteY1" fmla="*/ 872520 h 978434"/>
                  <a:gd name="connsiteX2" fmla="*/ 0 w 211829"/>
                  <a:gd name="connsiteY2" fmla="*/ 0 h 978434"/>
                  <a:gd name="connsiteX3" fmla="*/ 211829 w 211829"/>
                  <a:gd name="connsiteY3" fmla="*/ 0 h 978434"/>
                  <a:gd name="connsiteX4" fmla="*/ 211829 w 211829"/>
                  <a:gd name="connsiteY4" fmla="*/ 872520 h 978434"/>
                  <a:gd name="connsiteX5" fmla="*/ 211829 w 211829"/>
                  <a:gd name="connsiteY5" fmla="*/ 872520 h 978434"/>
                  <a:gd name="connsiteX6" fmla="*/ 105915 w 211829"/>
                  <a:gd name="connsiteY6" fmla="*/ 978434 h 978434"/>
                  <a:gd name="connsiteX7" fmla="*/ 0 w 211829"/>
                  <a:gd name="connsiteY7" fmla="*/ 872520 h 978434"/>
                  <a:gd name="connsiteX0" fmla="*/ 0 w 211829"/>
                  <a:gd name="connsiteY0" fmla="*/ 875364 h 981278"/>
                  <a:gd name="connsiteX1" fmla="*/ 0 w 211829"/>
                  <a:gd name="connsiteY1" fmla="*/ 875364 h 981278"/>
                  <a:gd name="connsiteX2" fmla="*/ 0 w 211829"/>
                  <a:gd name="connsiteY2" fmla="*/ 2844 h 981278"/>
                  <a:gd name="connsiteX3" fmla="*/ 72708 w 211829"/>
                  <a:gd name="connsiteY3" fmla="*/ 0 h 981278"/>
                  <a:gd name="connsiteX4" fmla="*/ 211829 w 211829"/>
                  <a:gd name="connsiteY4" fmla="*/ 2844 h 981278"/>
                  <a:gd name="connsiteX5" fmla="*/ 211829 w 211829"/>
                  <a:gd name="connsiteY5" fmla="*/ 875364 h 981278"/>
                  <a:gd name="connsiteX6" fmla="*/ 211829 w 211829"/>
                  <a:gd name="connsiteY6" fmla="*/ 875364 h 981278"/>
                  <a:gd name="connsiteX7" fmla="*/ 105915 w 211829"/>
                  <a:gd name="connsiteY7" fmla="*/ 981278 h 981278"/>
                  <a:gd name="connsiteX8" fmla="*/ 0 w 211829"/>
                  <a:gd name="connsiteY8" fmla="*/ 875364 h 981278"/>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304744 w 304744"/>
                  <a:gd name="connsiteY4" fmla="*/ 80640 h 1059074"/>
                  <a:gd name="connsiteX5" fmla="*/ 304744 w 304744"/>
                  <a:gd name="connsiteY5" fmla="*/ 953160 h 1059074"/>
                  <a:gd name="connsiteX6" fmla="*/ 304744 w 304744"/>
                  <a:gd name="connsiteY6" fmla="*/ 953160 h 1059074"/>
                  <a:gd name="connsiteX7" fmla="*/ 198830 w 304744"/>
                  <a:gd name="connsiteY7" fmla="*/ 1059074 h 1059074"/>
                  <a:gd name="connsiteX8" fmla="*/ 92915 w 304744"/>
                  <a:gd name="connsiteY8" fmla="*/ 953160 h 1059074"/>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210535 w 304744"/>
                  <a:gd name="connsiteY4" fmla="*/ 57981 h 1059074"/>
                  <a:gd name="connsiteX5" fmla="*/ 304744 w 304744"/>
                  <a:gd name="connsiteY5" fmla="*/ 80640 h 1059074"/>
                  <a:gd name="connsiteX6" fmla="*/ 304744 w 304744"/>
                  <a:gd name="connsiteY6" fmla="*/ 953160 h 1059074"/>
                  <a:gd name="connsiteX7" fmla="*/ 304744 w 304744"/>
                  <a:gd name="connsiteY7" fmla="*/ 953160 h 1059074"/>
                  <a:gd name="connsiteX8" fmla="*/ 198830 w 304744"/>
                  <a:gd name="connsiteY8" fmla="*/ 1059074 h 1059074"/>
                  <a:gd name="connsiteX9" fmla="*/ 92915 w 304744"/>
                  <a:gd name="connsiteY9" fmla="*/ 953160 h 1059074"/>
                  <a:gd name="connsiteX0" fmla="*/ 92915 w 304744"/>
                  <a:gd name="connsiteY0" fmla="*/ 1110902 h 1216816"/>
                  <a:gd name="connsiteX1" fmla="*/ 92915 w 304744"/>
                  <a:gd name="connsiteY1" fmla="*/ 1110902 h 1216816"/>
                  <a:gd name="connsiteX2" fmla="*/ 92915 w 304744"/>
                  <a:gd name="connsiteY2" fmla="*/ 238382 h 1216816"/>
                  <a:gd name="connsiteX3" fmla="*/ 0 w 304744"/>
                  <a:gd name="connsiteY3" fmla="*/ 157742 h 1216816"/>
                  <a:gd name="connsiteX4" fmla="*/ 155506 w 304744"/>
                  <a:gd name="connsiteY4" fmla="*/ 0 h 1216816"/>
                  <a:gd name="connsiteX5" fmla="*/ 304744 w 304744"/>
                  <a:gd name="connsiteY5" fmla="*/ 238382 h 1216816"/>
                  <a:gd name="connsiteX6" fmla="*/ 304744 w 304744"/>
                  <a:gd name="connsiteY6" fmla="*/ 1110902 h 1216816"/>
                  <a:gd name="connsiteX7" fmla="*/ 304744 w 304744"/>
                  <a:gd name="connsiteY7" fmla="*/ 1110902 h 1216816"/>
                  <a:gd name="connsiteX8" fmla="*/ 198830 w 304744"/>
                  <a:gd name="connsiteY8" fmla="*/ 1216816 h 1216816"/>
                  <a:gd name="connsiteX9" fmla="*/ 92915 w 304744"/>
                  <a:gd name="connsiteY9" fmla="*/ 1110902 h 1216816"/>
                  <a:gd name="connsiteX0" fmla="*/ 56755 w 268584"/>
                  <a:gd name="connsiteY0" fmla="*/ 1110902 h 1216816"/>
                  <a:gd name="connsiteX1" fmla="*/ 56755 w 268584"/>
                  <a:gd name="connsiteY1" fmla="*/ 1110902 h 1216816"/>
                  <a:gd name="connsiteX2" fmla="*/ 56755 w 268584"/>
                  <a:gd name="connsiteY2" fmla="*/ 238382 h 1216816"/>
                  <a:gd name="connsiteX3" fmla="*/ 0 w 268584"/>
                  <a:gd name="connsiteY3" fmla="*/ 126385 h 1216816"/>
                  <a:gd name="connsiteX4" fmla="*/ 119346 w 268584"/>
                  <a:gd name="connsiteY4" fmla="*/ 0 h 1216816"/>
                  <a:gd name="connsiteX5" fmla="*/ 268584 w 268584"/>
                  <a:gd name="connsiteY5" fmla="*/ 238382 h 1216816"/>
                  <a:gd name="connsiteX6" fmla="*/ 268584 w 268584"/>
                  <a:gd name="connsiteY6" fmla="*/ 1110902 h 1216816"/>
                  <a:gd name="connsiteX7" fmla="*/ 268584 w 268584"/>
                  <a:gd name="connsiteY7" fmla="*/ 1110902 h 1216816"/>
                  <a:gd name="connsiteX8" fmla="*/ 162670 w 268584"/>
                  <a:gd name="connsiteY8" fmla="*/ 1216816 h 1216816"/>
                  <a:gd name="connsiteX9" fmla="*/ 56755 w 268584"/>
                  <a:gd name="connsiteY9" fmla="*/ 1110902 h 1216816"/>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8584 w 268584"/>
                  <a:gd name="connsiteY5" fmla="*/ 234920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7808 w 268584"/>
                  <a:gd name="connsiteY5" fmla="*/ 149033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8584 w 268584"/>
                  <a:gd name="connsiteY7" fmla="*/ 1148992 h 1254906"/>
                  <a:gd name="connsiteX8" fmla="*/ 162670 w 268584"/>
                  <a:gd name="connsiteY8" fmla="*/ 1254906 h 1254906"/>
                  <a:gd name="connsiteX9" fmla="*/ 56755 w 268584"/>
                  <a:gd name="connsiteY9" fmla="*/ 1148992 h 1254906"/>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6755 w 268584"/>
                  <a:gd name="connsiteY9" fmla="*/ 1148992 h 1254906"/>
                  <a:gd name="connsiteX0" fmla="*/ 53866 w 268584"/>
                  <a:gd name="connsiteY0" fmla="*/ 1106963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3866 w 268584"/>
                  <a:gd name="connsiteY9" fmla="*/ 1106963 h 1254906"/>
                  <a:gd name="connsiteX0" fmla="*/ 53866 w 268584"/>
                  <a:gd name="connsiteY0" fmla="*/ 1106963 h 1254906"/>
                  <a:gd name="connsiteX1" fmla="*/ 56755 w 268584"/>
                  <a:gd name="connsiteY1" fmla="*/ 276472 h 1254906"/>
                  <a:gd name="connsiteX2" fmla="*/ 0 w 268584"/>
                  <a:gd name="connsiteY2" fmla="*/ 164475 h 1254906"/>
                  <a:gd name="connsiteX3" fmla="*/ 155314 w 268584"/>
                  <a:gd name="connsiteY3" fmla="*/ 0 h 1254906"/>
                  <a:gd name="connsiteX4" fmla="*/ 267808 w 268584"/>
                  <a:gd name="connsiteY4" fmla="*/ 190585 h 1254906"/>
                  <a:gd name="connsiteX5" fmla="*/ 268584 w 268584"/>
                  <a:gd name="connsiteY5" fmla="*/ 1148992 h 1254906"/>
                  <a:gd name="connsiteX6" fmla="*/ 267715 w 268584"/>
                  <a:gd name="connsiteY6" fmla="*/ 1118697 h 1254906"/>
                  <a:gd name="connsiteX7" fmla="*/ 162670 w 268584"/>
                  <a:gd name="connsiteY7" fmla="*/ 1254906 h 1254906"/>
                  <a:gd name="connsiteX8" fmla="*/ 53866 w 268584"/>
                  <a:gd name="connsiteY8" fmla="*/ 1106963 h 1254906"/>
                  <a:gd name="connsiteX0" fmla="*/ 53866 w 281362"/>
                  <a:gd name="connsiteY0" fmla="*/ 1106963 h 1254906"/>
                  <a:gd name="connsiteX1" fmla="*/ 56755 w 281362"/>
                  <a:gd name="connsiteY1" fmla="*/ 276472 h 1254906"/>
                  <a:gd name="connsiteX2" fmla="*/ 0 w 281362"/>
                  <a:gd name="connsiteY2" fmla="*/ 164475 h 1254906"/>
                  <a:gd name="connsiteX3" fmla="*/ 155314 w 281362"/>
                  <a:gd name="connsiteY3" fmla="*/ 0 h 1254906"/>
                  <a:gd name="connsiteX4" fmla="*/ 267808 w 281362"/>
                  <a:gd name="connsiteY4" fmla="*/ 190585 h 1254906"/>
                  <a:gd name="connsiteX5" fmla="*/ 267715 w 281362"/>
                  <a:gd name="connsiteY5" fmla="*/ 1118697 h 1254906"/>
                  <a:gd name="connsiteX6" fmla="*/ 162670 w 281362"/>
                  <a:gd name="connsiteY6" fmla="*/ 1254906 h 1254906"/>
                  <a:gd name="connsiteX7" fmla="*/ 53866 w 281362"/>
                  <a:gd name="connsiteY7" fmla="*/ 1106963 h 12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62" h="1254906">
                    <a:moveTo>
                      <a:pt x="53866" y="1106963"/>
                    </a:moveTo>
                    <a:lnTo>
                      <a:pt x="56755" y="276472"/>
                    </a:lnTo>
                    <a:cubicBezTo>
                      <a:pt x="52648" y="226924"/>
                      <a:pt x="32382" y="201422"/>
                      <a:pt x="0" y="164475"/>
                    </a:cubicBezTo>
                    <a:lnTo>
                      <a:pt x="155314" y="0"/>
                    </a:lnTo>
                    <a:cubicBezTo>
                      <a:pt x="199448" y="59970"/>
                      <a:pt x="265029" y="104164"/>
                      <a:pt x="267808" y="190585"/>
                    </a:cubicBezTo>
                    <a:cubicBezTo>
                      <a:pt x="286541" y="377034"/>
                      <a:pt x="285238" y="941310"/>
                      <a:pt x="267715" y="1118697"/>
                    </a:cubicBezTo>
                    <a:lnTo>
                      <a:pt x="162670" y="1254906"/>
                    </a:lnTo>
                    <a:lnTo>
                      <a:pt x="53866" y="1106963"/>
                    </a:lnTo>
                    <a:close/>
                  </a:path>
                </a:pathLst>
              </a:cu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dirty="0">
                  <a:ln w="3175">
                    <a:noFill/>
                  </a:ln>
                  <a:solidFill>
                    <a:schemeClr val="accent2">
                      <a:lumMod val="50000"/>
                    </a:schemeClr>
                  </a:solidFill>
                  <a:latin typeface="ＭＳ Ｐゴシック" panose="020B0600070205080204" pitchFamily="50" charset="-128"/>
                </a:endParaRPr>
              </a:p>
            </p:txBody>
          </p:sp>
          <p:sp>
            <p:nvSpPr>
              <p:cNvPr id="73732" name="フリーフォーム 133">
                <a:extLst>
                  <a:ext uri="{FF2B5EF4-FFF2-40B4-BE49-F238E27FC236}">
                    <a16:creationId xmlns:a16="http://schemas.microsoft.com/office/drawing/2014/main" id="{23CB4DC6-4456-2040-9874-ACBF6471C803}"/>
                  </a:ext>
                </a:extLst>
              </p:cNvPr>
              <p:cNvSpPr/>
              <p:nvPr/>
            </p:nvSpPr>
            <p:spPr bwMode="auto">
              <a:xfrm>
                <a:off x="6570660" y="1853972"/>
                <a:ext cx="75290" cy="575195"/>
              </a:xfrm>
              <a:custGeom>
                <a:avLst/>
                <a:gdLst>
                  <a:gd name="connsiteX0" fmla="*/ 63500 w 63500"/>
                  <a:gd name="connsiteY0" fmla="*/ 911225 h 911225"/>
                  <a:gd name="connsiteX1" fmla="*/ 63500 w 63500"/>
                  <a:gd name="connsiteY1" fmla="*/ 911225 h 911225"/>
                  <a:gd name="connsiteX2" fmla="*/ 57150 w 63500"/>
                  <a:gd name="connsiteY2" fmla="*/ 857250 h 911225"/>
                  <a:gd name="connsiteX3" fmla="*/ 53975 w 63500"/>
                  <a:gd name="connsiteY3" fmla="*/ 847725 h 911225"/>
                  <a:gd name="connsiteX4" fmla="*/ 47625 w 63500"/>
                  <a:gd name="connsiteY4" fmla="*/ 838200 h 911225"/>
                  <a:gd name="connsiteX5" fmla="*/ 47625 w 63500"/>
                  <a:gd name="connsiteY5" fmla="*/ 688975 h 911225"/>
                  <a:gd name="connsiteX6" fmla="*/ 38100 w 63500"/>
                  <a:gd name="connsiteY6" fmla="*/ 508000 h 911225"/>
                  <a:gd name="connsiteX7" fmla="*/ 31750 w 63500"/>
                  <a:gd name="connsiteY7" fmla="*/ 498475 h 911225"/>
                  <a:gd name="connsiteX8" fmla="*/ 34925 w 63500"/>
                  <a:gd name="connsiteY8" fmla="*/ 469900 h 911225"/>
                  <a:gd name="connsiteX9" fmla="*/ 38100 w 63500"/>
                  <a:gd name="connsiteY9" fmla="*/ 460375 h 911225"/>
                  <a:gd name="connsiteX10" fmla="*/ 44450 w 63500"/>
                  <a:gd name="connsiteY10" fmla="*/ 393700 h 911225"/>
                  <a:gd name="connsiteX11" fmla="*/ 41275 w 63500"/>
                  <a:gd name="connsiteY11" fmla="*/ 333375 h 911225"/>
                  <a:gd name="connsiteX12" fmla="*/ 38100 w 63500"/>
                  <a:gd name="connsiteY12" fmla="*/ 317500 h 911225"/>
                  <a:gd name="connsiteX13" fmla="*/ 34925 w 63500"/>
                  <a:gd name="connsiteY13" fmla="*/ 257175 h 911225"/>
                  <a:gd name="connsiteX14" fmla="*/ 28575 w 63500"/>
                  <a:gd name="connsiteY14" fmla="*/ 238125 h 911225"/>
                  <a:gd name="connsiteX15" fmla="*/ 25400 w 63500"/>
                  <a:gd name="connsiteY15" fmla="*/ 228600 h 911225"/>
                  <a:gd name="connsiteX16" fmla="*/ 22225 w 63500"/>
                  <a:gd name="connsiteY16" fmla="*/ 219075 h 911225"/>
                  <a:gd name="connsiteX17" fmla="*/ 25400 w 63500"/>
                  <a:gd name="connsiteY17" fmla="*/ 180975 h 911225"/>
                  <a:gd name="connsiteX18" fmla="*/ 25400 w 63500"/>
                  <a:gd name="connsiteY18" fmla="*/ 152400 h 911225"/>
                  <a:gd name="connsiteX19" fmla="*/ 19050 w 63500"/>
                  <a:gd name="connsiteY19" fmla="*/ 133350 h 911225"/>
                  <a:gd name="connsiteX20" fmla="*/ 15875 w 63500"/>
                  <a:gd name="connsiteY20" fmla="*/ 123825 h 911225"/>
                  <a:gd name="connsiteX21" fmla="*/ 12700 w 63500"/>
                  <a:gd name="connsiteY21" fmla="*/ 82550 h 911225"/>
                  <a:gd name="connsiteX22" fmla="*/ 6350 w 63500"/>
                  <a:gd name="connsiteY22" fmla="*/ 63500 h 911225"/>
                  <a:gd name="connsiteX23" fmla="*/ 3175 w 63500"/>
                  <a:gd name="connsiteY23" fmla="*/ 53975 h 911225"/>
                  <a:gd name="connsiteX24" fmla="*/ 6350 w 63500"/>
                  <a:gd name="connsiteY24" fmla="*/ 25400 h 911225"/>
                  <a:gd name="connsiteX25" fmla="*/ 0 w 63500"/>
                  <a:gd name="connsiteY25" fmla="*/ 0 h 911225"/>
                  <a:gd name="connsiteX0" fmla="*/ 92695 w 92695"/>
                  <a:gd name="connsiteY0" fmla="*/ 886376 h 886376"/>
                  <a:gd name="connsiteX1" fmla="*/ 92695 w 92695"/>
                  <a:gd name="connsiteY1" fmla="*/ 886376 h 886376"/>
                  <a:gd name="connsiteX2" fmla="*/ 86345 w 92695"/>
                  <a:gd name="connsiteY2" fmla="*/ 832401 h 886376"/>
                  <a:gd name="connsiteX3" fmla="*/ 83170 w 92695"/>
                  <a:gd name="connsiteY3" fmla="*/ 822876 h 886376"/>
                  <a:gd name="connsiteX4" fmla="*/ 76820 w 92695"/>
                  <a:gd name="connsiteY4" fmla="*/ 813351 h 886376"/>
                  <a:gd name="connsiteX5" fmla="*/ 76820 w 92695"/>
                  <a:gd name="connsiteY5" fmla="*/ 664126 h 886376"/>
                  <a:gd name="connsiteX6" fmla="*/ 67295 w 92695"/>
                  <a:gd name="connsiteY6" fmla="*/ 483151 h 886376"/>
                  <a:gd name="connsiteX7" fmla="*/ 60945 w 92695"/>
                  <a:gd name="connsiteY7" fmla="*/ 473626 h 886376"/>
                  <a:gd name="connsiteX8" fmla="*/ 64120 w 92695"/>
                  <a:gd name="connsiteY8" fmla="*/ 445051 h 886376"/>
                  <a:gd name="connsiteX9" fmla="*/ 67295 w 92695"/>
                  <a:gd name="connsiteY9" fmla="*/ 435526 h 886376"/>
                  <a:gd name="connsiteX10" fmla="*/ 73645 w 92695"/>
                  <a:gd name="connsiteY10" fmla="*/ 368851 h 886376"/>
                  <a:gd name="connsiteX11" fmla="*/ 70470 w 92695"/>
                  <a:gd name="connsiteY11" fmla="*/ 308526 h 886376"/>
                  <a:gd name="connsiteX12" fmla="*/ 67295 w 92695"/>
                  <a:gd name="connsiteY12" fmla="*/ 292651 h 886376"/>
                  <a:gd name="connsiteX13" fmla="*/ 64120 w 92695"/>
                  <a:gd name="connsiteY13" fmla="*/ 232326 h 886376"/>
                  <a:gd name="connsiteX14" fmla="*/ 57770 w 92695"/>
                  <a:gd name="connsiteY14" fmla="*/ 213276 h 886376"/>
                  <a:gd name="connsiteX15" fmla="*/ 54595 w 92695"/>
                  <a:gd name="connsiteY15" fmla="*/ 203751 h 886376"/>
                  <a:gd name="connsiteX16" fmla="*/ 51420 w 92695"/>
                  <a:gd name="connsiteY16" fmla="*/ 194226 h 886376"/>
                  <a:gd name="connsiteX17" fmla="*/ 54595 w 92695"/>
                  <a:gd name="connsiteY17" fmla="*/ 156126 h 886376"/>
                  <a:gd name="connsiteX18" fmla="*/ 54595 w 92695"/>
                  <a:gd name="connsiteY18" fmla="*/ 127551 h 886376"/>
                  <a:gd name="connsiteX19" fmla="*/ 48245 w 92695"/>
                  <a:gd name="connsiteY19" fmla="*/ 108501 h 886376"/>
                  <a:gd name="connsiteX20" fmla="*/ 45070 w 92695"/>
                  <a:gd name="connsiteY20" fmla="*/ 98976 h 886376"/>
                  <a:gd name="connsiteX21" fmla="*/ 41895 w 92695"/>
                  <a:gd name="connsiteY21" fmla="*/ 57701 h 886376"/>
                  <a:gd name="connsiteX22" fmla="*/ 35545 w 92695"/>
                  <a:gd name="connsiteY22" fmla="*/ 38651 h 886376"/>
                  <a:gd name="connsiteX23" fmla="*/ 32370 w 92695"/>
                  <a:gd name="connsiteY23" fmla="*/ 29126 h 886376"/>
                  <a:gd name="connsiteX24" fmla="*/ 35545 w 92695"/>
                  <a:gd name="connsiteY24" fmla="*/ 551 h 886376"/>
                  <a:gd name="connsiteX25" fmla="*/ 0 w 92695"/>
                  <a:gd name="connsiteY25" fmla="*/ 76012 h 886376"/>
                  <a:gd name="connsiteX0" fmla="*/ 60324 w 60324"/>
                  <a:gd name="connsiteY0" fmla="*/ 885825 h 885825"/>
                  <a:gd name="connsiteX1" fmla="*/ 60324 w 60324"/>
                  <a:gd name="connsiteY1" fmla="*/ 885825 h 885825"/>
                  <a:gd name="connsiteX2" fmla="*/ 53974 w 60324"/>
                  <a:gd name="connsiteY2" fmla="*/ 831850 h 885825"/>
                  <a:gd name="connsiteX3" fmla="*/ 50799 w 60324"/>
                  <a:gd name="connsiteY3" fmla="*/ 822325 h 885825"/>
                  <a:gd name="connsiteX4" fmla="*/ 44449 w 60324"/>
                  <a:gd name="connsiteY4" fmla="*/ 812800 h 885825"/>
                  <a:gd name="connsiteX5" fmla="*/ 44449 w 60324"/>
                  <a:gd name="connsiteY5" fmla="*/ 663575 h 885825"/>
                  <a:gd name="connsiteX6" fmla="*/ 34924 w 60324"/>
                  <a:gd name="connsiteY6" fmla="*/ 482600 h 885825"/>
                  <a:gd name="connsiteX7" fmla="*/ 28574 w 60324"/>
                  <a:gd name="connsiteY7" fmla="*/ 473075 h 885825"/>
                  <a:gd name="connsiteX8" fmla="*/ 31749 w 60324"/>
                  <a:gd name="connsiteY8" fmla="*/ 444500 h 885825"/>
                  <a:gd name="connsiteX9" fmla="*/ 34924 w 60324"/>
                  <a:gd name="connsiteY9" fmla="*/ 434975 h 885825"/>
                  <a:gd name="connsiteX10" fmla="*/ 41274 w 60324"/>
                  <a:gd name="connsiteY10" fmla="*/ 368300 h 885825"/>
                  <a:gd name="connsiteX11" fmla="*/ 38099 w 60324"/>
                  <a:gd name="connsiteY11" fmla="*/ 307975 h 885825"/>
                  <a:gd name="connsiteX12" fmla="*/ 34924 w 60324"/>
                  <a:gd name="connsiteY12" fmla="*/ 292100 h 885825"/>
                  <a:gd name="connsiteX13" fmla="*/ 31749 w 60324"/>
                  <a:gd name="connsiteY13" fmla="*/ 231775 h 885825"/>
                  <a:gd name="connsiteX14" fmla="*/ 25399 w 60324"/>
                  <a:gd name="connsiteY14" fmla="*/ 212725 h 885825"/>
                  <a:gd name="connsiteX15" fmla="*/ 22224 w 60324"/>
                  <a:gd name="connsiteY15" fmla="*/ 203200 h 885825"/>
                  <a:gd name="connsiteX16" fmla="*/ 19049 w 60324"/>
                  <a:gd name="connsiteY16" fmla="*/ 193675 h 885825"/>
                  <a:gd name="connsiteX17" fmla="*/ 22224 w 60324"/>
                  <a:gd name="connsiteY17" fmla="*/ 155575 h 885825"/>
                  <a:gd name="connsiteX18" fmla="*/ 22224 w 60324"/>
                  <a:gd name="connsiteY18" fmla="*/ 127000 h 885825"/>
                  <a:gd name="connsiteX19" fmla="*/ 15874 w 60324"/>
                  <a:gd name="connsiteY19" fmla="*/ 107950 h 885825"/>
                  <a:gd name="connsiteX20" fmla="*/ 12699 w 60324"/>
                  <a:gd name="connsiteY20" fmla="*/ 98425 h 885825"/>
                  <a:gd name="connsiteX21" fmla="*/ 9524 w 60324"/>
                  <a:gd name="connsiteY21" fmla="*/ 57150 h 885825"/>
                  <a:gd name="connsiteX22" fmla="*/ 3174 w 60324"/>
                  <a:gd name="connsiteY22" fmla="*/ 38100 h 885825"/>
                  <a:gd name="connsiteX23" fmla="*/ -1 w 60324"/>
                  <a:gd name="connsiteY23" fmla="*/ 28575 h 885825"/>
                  <a:gd name="connsiteX24" fmla="*/ 3174 w 60324"/>
                  <a:gd name="connsiteY24" fmla="*/ 0 h 885825"/>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12700 w 60325"/>
                  <a:gd name="connsiteY20" fmla="*/ 69850 h 857250"/>
                  <a:gd name="connsiteX21" fmla="*/ 9525 w 60325"/>
                  <a:gd name="connsiteY21" fmla="*/ 28575 h 857250"/>
                  <a:gd name="connsiteX22" fmla="*/ 3175 w 60325"/>
                  <a:gd name="connsiteY22" fmla="*/ 9525 h 857250"/>
                  <a:gd name="connsiteX23" fmla="*/ 0 w 60325"/>
                  <a:gd name="connsiteY23"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9525 w 60325"/>
                  <a:gd name="connsiteY20" fmla="*/ 28575 h 857250"/>
                  <a:gd name="connsiteX21" fmla="*/ 3175 w 60325"/>
                  <a:gd name="connsiteY21" fmla="*/ 9525 h 857250"/>
                  <a:gd name="connsiteX22" fmla="*/ 0 w 60325"/>
                  <a:gd name="connsiteY22"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98425 h 857250"/>
                  <a:gd name="connsiteX18" fmla="*/ 15875 w 60325"/>
                  <a:gd name="connsiteY18" fmla="*/ 79375 h 857250"/>
                  <a:gd name="connsiteX19" fmla="*/ 9525 w 60325"/>
                  <a:gd name="connsiteY19" fmla="*/ 28575 h 857250"/>
                  <a:gd name="connsiteX20" fmla="*/ 3175 w 60325"/>
                  <a:gd name="connsiteY20" fmla="*/ 9525 h 857250"/>
                  <a:gd name="connsiteX21" fmla="*/ 0 w 60325"/>
                  <a:gd name="connsiteY21"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2225 w 60325"/>
                  <a:gd name="connsiteY14" fmla="*/ 174625 h 857250"/>
                  <a:gd name="connsiteX15" fmla="*/ 19050 w 60325"/>
                  <a:gd name="connsiteY15" fmla="*/ 165100 h 857250"/>
                  <a:gd name="connsiteX16" fmla="*/ 22225 w 60325"/>
                  <a:gd name="connsiteY16" fmla="*/ 98425 h 857250"/>
                  <a:gd name="connsiteX17" fmla="*/ 15875 w 60325"/>
                  <a:gd name="connsiteY17" fmla="*/ 79375 h 857250"/>
                  <a:gd name="connsiteX18" fmla="*/ 9525 w 60325"/>
                  <a:gd name="connsiteY18" fmla="*/ 28575 h 857250"/>
                  <a:gd name="connsiteX19" fmla="*/ 3175 w 60325"/>
                  <a:gd name="connsiteY19" fmla="*/ 9525 h 857250"/>
                  <a:gd name="connsiteX20" fmla="*/ 0 w 60325"/>
                  <a:gd name="connsiteY20" fmla="*/ 0 h 857250"/>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6350 w 57150"/>
                  <a:gd name="connsiteY18" fmla="*/ 19050 h 847725"/>
                  <a:gd name="connsiteX19" fmla="*/ 0 w 57150"/>
                  <a:gd name="connsiteY19"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0 w 57150"/>
                  <a:gd name="connsiteY18"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0 w 57150"/>
                  <a:gd name="connsiteY17" fmla="*/ 0 h 847725"/>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4465 w 102565"/>
                  <a:gd name="connsiteY16" fmla="*/ 27082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076 w 102565"/>
                  <a:gd name="connsiteY16" fmla="*/ 88900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076 w 102565"/>
                  <a:gd name="connsiteY15" fmla="*/ 88900 h 785907"/>
                  <a:gd name="connsiteX16" fmla="*/ 0 w 102565"/>
                  <a:gd name="connsiteY16"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64465 w 102565"/>
                  <a:gd name="connsiteY13" fmla="*/ 103282 h 785907"/>
                  <a:gd name="connsiteX14" fmla="*/ 6076 w 102565"/>
                  <a:gd name="connsiteY14" fmla="*/ 88900 h 785907"/>
                  <a:gd name="connsiteX15" fmla="*/ 0 w 102565"/>
                  <a:gd name="connsiteY15" fmla="*/ 0 h 785907"/>
                  <a:gd name="connsiteX0" fmla="*/ 103040 w 103040"/>
                  <a:gd name="connsiteY0" fmla="*/ 785907 h 785907"/>
                  <a:gd name="connsiteX1" fmla="*/ 103040 w 103040"/>
                  <a:gd name="connsiteY1" fmla="*/ 785907 h 785907"/>
                  <a:gd name="connsiteX2" fmla="*/ 96690 w 103040"/>
                  <a:gd name="connsiteY2" fmla="*/ 731932 h 785907"/>
                  <a:gd name="connsiteX3" fmla="*/ 93515 w 103040"/>
                  <a:gd name="connsiteY3" fmla="*/ 722407 h 785907"/>
                  <a:gd name="connsiteX4" fmla="*/ 87165 w 103040"/>
                  <a:gd name="connsiteY4" fmla="*/ 712882 h 785907"/>
                  <a:gd name="connsiteX5" fmla="*/ 87165 w 103040"/>
                  <a:gd name="connsiteY5" fmla="*/ 563657 h 785907"/>
                  <a:gd name="connsiteX6" fmla="*/ 77640 w 103040"/>
                  <a:gd name="connsiteY6" fmla="*/ 382682 h 785907"/>
                  <a:gd name="connsiteX7" fmla="*/ 71290 w 103040"/>
                  <a:gd name="connsiteY7" fmla="*/ 373157 h 785907"/>
                  <a:gd name="connsiteX8" fmla="*/ 74465 w 103040"/>
                  <a:gd name="connsiteY8" fmla="*/ 344582 h 785907"/>
                  <a:gd name="connsiteX9" fmla="*/ 77640 w 103040"/>
                  <a:gd name="connsiteY9" fmla="*/ 335057 h 785907"/>
                  <a:gd name="connsiteX10" fmla="*/ 83990 w 103040"/>
                  <a:gd name="connsiteY10" fmla="*/ 268382 h 785907"/>
                  <a:gd name="connsiteX11" fmla="*/ 80815 w 103040"/>
                  <a:gd name="connsiteY11" fmla="*/ 208057 h 785907"/>
                  <a:gd name="connsiteX12" fmla="*/ 77640 w 103040"/>
                  <a:gd name="connsiteY12" fmla="*/ 192182 h 785907"/>
                  <a:gd name="connsiteX13" fmla="*/ 6551 w 103040"/>
                  <a:gd name="connsiteY13" fmla="*/ 88900 h 785907"/>
                  <a:gd name="connsiteX14" fmla="*/ 475 w 103040"/>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25192 w 102565"/>
                  <a:gd name="connsiteY11" fmla="*/ 276382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54458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565" h="785907">
                    <a:moveTo>
                      <a:pt x="102565" y="785907"/>
                    </a:moveTo>
                    <a:lnTo>
                      <a:pt x="102565" y="785907"/>
                    </a:lnTo>
                    <a:cubicBezTo>
                      <a:pt x="100141" y="754392"/>
                      <a:pt x="102393" y="753557"/>
                      <a:pt x="96215" y="731932"/>
                    </a:cubicBezTo>
                    <a:cubicBezTo>
                      <a:pt x="95296" y="728714"/>
                      <a:pt x="94537" y="725400"/>
                      <a:pt x="93040" y="722407"/>
                    </a:cubicBezTo>
                    <a:cubicBezTo>
                      <a:pt x="91333" y="718994"/>
                      <a:pt x="88807" y="716057"/>
                      <a:pt x="86690" y="712882"/>
                    </a:cubicBezTo>
                    <a:cubicBezTo>
                      <a:pt x="92857" y="632714"/>
                      <a:pt x="89669" y="693227"/>
                      <a:pt x="86690" y="563657"/>
                    </a:cubicBezTo>
                    <a:cubicBezTo>
                      <a:pt x="84914" y="486420"/>
                      <a:pt x="108479" y="437481"/>
                      <a:pt x="77165" y="382682"/>
                    </a:cubicBezTo>
                    <a:cubicBezTo>
                      <a:pt x="75272" y="379369"/>
                      <a:pt x="72932" y="376332"/>
                      <a:pt x="70815" y="373157"/>
                    </a:cubicBezTo>
                    <a:cubicBezTo>
                      <a:pt x="71873" y="363632"/>
                      <a:pt x="76716" y="350932"/>
                      <a:pt x="73990" y="344582"/>
                    </a:cubicBezTo>
                    <a:cubicBezTo>
                      <a:pt x="71264" y="338232"/>
                      <a:pt x="62591" y="346424"/>
                      <a:pt x="54458" y="335057"/>
                    </a:cubicBezTo>
                    <a:cubicBezTo>
                      <a:pt x="46325" y="323690"/>
                      <a:pt x="28977" y="300195"/>
                      <a:pt x="25192" y="276382"/>
                    </a:cubicBezTo>
                    <a:cubicBezTo>
                      <a:pt x="21408" y="252569"/>
                      <a:pt x="34937" y="223428"/>
                      <a:pt x="31751" y="192181"/>
                    </a:cubicBezTo>
                    <a:cubicBezTo>
                      <a:pt x="28565" y="160934"/>
                      <a:pt x="11368" y="120930"/>
                      <a:pt x="6076" y="88900"/>
                    </a:cubicBezTo>
                    <a:cubicBezTo>
                      <a:pt x="784" y="56870"/>
                      <a:pt x="3969" y="18521"/>
                      <a:pt x="0" y="0"/>
                    </a:cubicBezTo>
                  </a:path>
                </a:pathLst>
              </a:custGeom>
              <a:noFill/>
              <a:ln w="19050">
                <a:solidFill>
                  <a:srgbClr val="F7B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200" dirty="0">
                  <a:latin typeface="ＭＳ Ｐゴシック" panose="020B0600070205080204" pitchFamily="50" charset="-128"/>
                </a:endParaRPr>
              </a:p>
            </p:txBody>
          </p:sp>
          <p:cxnSp>
            <p:nvCxnSpPr>
              <p:cNvPr id="73733" name="直線コネクタ 73732">
                <a:extLst>
                  <a:ext uri="{FF2B5EF4-FFF2-40B4-BE49-F238E27FC236}">
                    <a16:creationId xmlns:a16="http://schemas.microsoft.com/office/drawing/2014/main" id="{FED75340-1C4F-25ED-D8FA-F0E4ECBD1D78}"/>
                  </a:ext>
                </a:extLst>
              </p:cNvPr>
              <p:cNvCxnSpPr/>
              <p:nvPr/>
            </p:nvCxnSpPr>
            <p:spPr bwMode="auto">
              <a:xfrm flipH="1" flipV="1">
                <a:off x="5006690" y="2442632"/>
                <a:ext cx="1364806" cy="3146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734" name="直線コネクタ 73733">
                <a:extLst>
                  <a:ext uri="{FF2B5EF4-FFF2-40B4-BE49-F238E27FC236}">
                    <a16:creationId xmlns:a16="http://schemas.microsoft.com/office/drawing/2014/main" id="{32DA2A16-1204-97D3-00D7-FA7D125EC967}"/>
                  </a:ext>
                </a:extLst>
              </p:cNvPr>
              <p:cNvCxnSpPr/>
              <p:nvPr/>
            </p:nvCxnSpPr>
            <p:spPr bwMode="auto">
              <a:xfrm flipV="1">
                <a:off x="7147016" y="2276070"/>
                <a:ext cx="876148" cy="3808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735" name="角丸四角形 136">
                <a:extLst>
                  <a:ext uri="{FF2B5EF4-FFF2-40B4-BE49-F238E27FC236}">
                    <a16:creationId xmlns:a16="http://schemas.microsoft.com/office/drawing/2014/main" id="{CDA1A8B5-088B-0FF4-1CDE-BB4DA764E5AF}"/>
                  </a:ext>
                </a:extLst>
              </p:cNvPr>
              <p:cNvSpPr/>
              <p:nvPr/>
            </p:nvSpPr>
            <p:spPr bwMode="auto">
              <a:xfrm>
                <a:off x="4956354" y="2233705"/>
                <a:ext cx="1124601" cy="207062"/>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淀川左岸線（２期）</a:t>
                </a:r>
              </a:p>
            </p:txBody>
          </p:sp>
          <p:sp>
            <p:nvSpPr>
              <p:cNvPr id="73736" name="正方形/長方形 73735">
                <a:extLst>
                  <a:ext uri="{FF2B5EF4-FFF2-40B4-BE49-F238E27FC236}">
                    <a16:creationId xmlns:a16="http://schemas.microsoft.com/office/drawing/2014/main" id="{F6B274D9-AB19-5C74-588C-3FC575B64A06}"/>
                  </a:ext>
                </a:extLst>
              </p:cNvPr>
              <p:cNvSpPr/>
              <p:nvPr/>
            </p:nvSpPr>
            <p:spPr bwMode="auto">
              <a:xfrm>
                <a:off x="4906724" y="3521632"/>
                <a:ext cx="1245047" cy="1749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ja-JP" altLang="en-US" sz="900" b="1" dirty="0">
                    <a:ln w="6350">
                      <a:noFill/>
                      <a:prstDash val="solid"/>
                    </a:ln>
                    <a:solidFill>
                      <a:schemeClr val="tx1"/>
                    </a:solidFill>
                    <a:latin typeface="ＭＳ Ｐゴシック" panose="020B0600070205080204" pitchFamily="50" charset="-128"/>
                  </a:rPr>
                  <a:t>大阪都市再生環状道路</a:t>
                </a:r>
              </a:p>
            </p:txBody>
          </p:sp>
          <p:sp>
            <p:nvSpPr>
              <p:cNvPr id="73737" name="角丸四角形 138">
                <a:extLst>
                  <a:ext uri="{FF2B5EF4-FFF2-40B4-BE49-F238E27FC236}">
                    <a16:creationId xmlns:a16="http://schemas.microsoft.com/office/drawing/2014/main" id="{D0C123F6-9C11-2203-0068-E45EEDE6E1AD}"/>
                  </a:ext>
                </a:extLst>
              </p:cNvPr>
              <p:cNvSpPr/>
              <p:nvPr/>
            </p:nvSpPr>
            <p:spPr bwMode="auto">
              <a:xfrm>
                <a:off x="6794451" y="2069008"/>
                <a:ext cx="1296942" cy="20706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淀川左岸線延伸部</a:t>
                </a:r>
              </a:p>
            </p:txBody>
          </p:sp>
          <p:sp>
            <p:nvSpPr>
              <p:cNvPr id="73738" name="テキスト ボックス 73737">
                <a:extLst>
                  <a:ext uri="{FF2B5EF4-FFF2-40B4-BE49-F238E27FC236}">
                    <a16:creationId xmlns:a16="http://schemas.microsoft.com/office/drawing/2014/main" id="{F0AB81B4-CE81-E9FB-D4BB-5524DF638750}"/>
                  </a:ext>
                </a:extLst>
              </p:cNvPr>
              <p:cNvSpPr txBox="1"/>
              <p:nvPr/>
            </p:nvSpPr>
            <p:spPr bwMode="auto">
              <a:xfrm rot="19053615">
                <a:off x="7135716" y="2449914"/>
                <a:ext cx="582164" cy="92333"/>
              </a:xfrm>
              <a:prstGeom prst="rect">
                <a:avLst/>
              </a:prstGeom>
              <a:noFill/>
            </p:spPr>
            <p:txBody>
              <a:bodyPr lIns="0" tIns="0" rIns="0" bIns="0">
                <a:spAutoFit/>
              </a:bodyPr>
              <a:lstStyle/>
              <a:p>
                <a:pP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第二京阪道路</a:t>
                </a:r>
              </a:p>
            </p:txBody>
          </p:sp>
          <p:sp>
            <p:nvSpPr>
              <p:cNvPr id="73740" name="左右矢印 140">
                <a:extLst>
                  <a:ext uri="{FF2B5EF4-FFF2-40B4-BE49-F238E27FC236}">
                    <a16:creationId xmlns:a16="http://schemas.microsoft.com/office/drawing/2014/main" id="{1A9C2474-052F-E9F2-865D-A60E94261C71}"/>
                  </a:ext>
                </a:extLst>
              </p:cNvPr>
              <p:cNvSpPr/>
              <p:nvPr/>
            </p:nvSpPr>
            <p:spPr bwMode="auto">
              <a:xfrm>
                <a:off x="4915508" y="1446708"/>
                <a:ext cx="3524025" cy="366720"/>
              </a:xfrm>
              <a:prstGeom prst="leftRightArrow">
                <a:avLst>
                  <a:gd name="adj1" fmla="val 100000"/>
                  <a:gd name="adj2" fmla="val 55494"/>
                </a:avLst>
              </a:pr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ln w="3175">
                      <a:noFill/>
                    </a:ln>
                    <a:solidFill>
                      <a:schemeClr val="accent2">
                        <a:lumMod val="50000"/>
                      </a:schemeClr>
                    </a:solidFill>
                    <a:latin typeface="ＭＳ Ｐゴシック" panose="020B0600070205080204" pitchFamily="50" charset="-128"/>
                  </a:rPr>
                  <a:t>国　　土　　軸</a:t>
                </a:r>
              </a:p>
            </p:txBody>
          </p:sp>
          <p:sp>
            <p:nvSpPr>
              <p:cNvPr id="73741" name="フリーフォーム 141">
                <a:extLst>
                  <a:ext uri="{FF2B5EF4-FFF2-40B4-BE49-F238E27FC236}">
                    <a16:creationId xmlns:a16="http://schemas.microsoft.com/office/drawing/2014/main" id="{037D472A-252A-28E0-E372-CDF85E2E29AC}"/>
                  </a:ext>
                </a:extLst>
              </p:cNvPr>
              <p:cNvSpPr/>
              <p:nvPr/>
            </p:nvSpPr>
            <p:spPr>
              <a:xfrm>
                <a:off x="6067451" y="2448514"/>
                <a:ext cx="578416" cy="593141"/>
              </a:xfrm>
              <a:custGeom>
                <a:avLst/>
                <a:gdLst>
                  <a:gd name="connsiteX0" fmla="*/ 0 w 2457450"/>
                  <a:gd name="connsiteY0" fmla="*/ 2190750 h 2190750"/>
                  <a:gd name="connsiteX1" fmla="*/ 241300 w 2457450"/>
                  <a:gd name="connsiteY1" fmla="*/ 183515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457450"/>
                  <a:gd name="connsiteY0" fmla="*/ 2190750 h 2190750"/>
                  <a:gd name="connsiteX1" fmla="*/ 292100 w 2457450"/>
                  <a:gd name="connsiteY1" fmla="*/ 180340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330450"/>
                  <a:gd name="connsiteY0" fmla="*/ 2139950 h 2139950"/>
                  <a:gd name="connsiteX1" fmla="*/ 165100 w 2330450"/>
                  <a:gd name="connsiteY1" fmla="*/ 1803400 h 2139950"/>
                  <a:gd name="connsiteX2" fmla="*/ 457200 w 2330450"/>
                  <a:gd name="connsiteY2" fmla="*/ 1860550 h 2139950"/>
                  <a:gd name="connsiteX3" fmla="*/ 660400 w 2330450"/>
                  <a:gd name="connsiteY3" fmla="*/ 1746250 h 2139950"/>
                  <a:gd name="connsiteX4" fmla="*/ 1035050 w 2330450"/>
                  <a:gd name="connsiteY4" fmla="*/ 1555750 h 2139950"/>
                  <a:gd name="connsiteX5" fmla="*/ 1270000 w 2330450"/>
                  <a:gd name="connsiteY5" fmla="*/ 1365250 h 2139950"/>
                  <a:gd name="connsiteX6" fmla="*/ 1308100 w 2330450"/>
                  <a:gd name="connsiteY6" fmla="*/ 1244600 h 2139950"/>
                  <a:gd name="connsiteX7" fmla="*/ 1320800 w 2330450"/>
                  <a:gd name="connsiteY7" fmla="*/ 1085850 h 2139950"/>
                  <a:gd name="connsiteX8" fmla="*/ 1790700 w 2330450"/>
                  <a:gd name="connsiteY8" fmla="*/ 685800 h 2139950"/>
                  <a:gd name="connsiteX9" fmla="*/ 2076450 w 2330450"/>
                  <a:gd name="connsiteY9" fmla="*/ 527050 h 2139950"/>
                  <a:gd name="connsiteX10" fmla="*/ 2330450 w 2330450"/>
                  <a:gd name="connsiteY10" fmla="*/ 469900 h 2139950"/>
                  <a:gd name="connsiteX11" fmla="*/ 2305050 w 2330450"/>
                  <a:gd name="connsiteY11" fmla="*/ 0 h 2139950"/>
                  <a:gd name="connsiteX0" fmla="*/ 0 w 2406650"/>
                  <a:gd name="connsiteY0" fmla="*/ 2273300 h 2273300"/>
                  <a:gd name="connsiteX1" fmla="*/ 241300 w 2406650"/>
                  <a:gd name="connsiteY1" fmla="*/ 1803400 h 2273300"/>
                  <a:gd name="connsiteX2" fmla="*/ 533400 w 2406650"/>
                  <a:gd name="connsiteY2" fmla="*/ 1860550 h 2273300"/>
                  <a:gd name="connsiteX3" fmla="*/ 736600 w 2406650"/>
                  <a:gd name="connsiteY3" fmla="*/ 1746250 h 2273300"/>
                  <a:gd name="connsiteX4" fmla="*/ 1111250 w 2406650"/>
                  <a:gd name="connsiteY4" fmla="*/ 1555750 h 2273300"/>
                  <a:gd name="connsiteX5" fmla="*/ 1346200 w 2406650"/>
                  <a:gd name="connsiteY5" fmla="*/ 1365250 h 2273300"/>
                  <a:gd name="connsiteX6" fmla="*/ 1384300 w 2406650"/>
                  <a:gd name="connsiteY6" fmla="*/ 1244600 h 2273300"/>
                  <a:gd name="connsiteX7" fmla="*/ 1397000 w 2406650"/>
                  <a:gd name="connsiteY7" fmla="*/ 1085850 h 2273300"/>
                  <a:gd name="connsiteX8" fmla="*/ 1866900 w 2406650"/>
                  <a:gd name="connsiteY8" fmla="*/ 685800 h 2273300"/>
                  <a:gd name="connsiteX9" fmla="*/ 2152650 w 2406650"/>
                  <a:gd name="connsiteY9" fmla="*/ 527050 h 2273300"/>
                  <a:gd name="connsiteX10" fmla="*/ 2406650 w 2406650"/>
                  <a:gd name="connsiteY10" fmla="*/ 469900 h 2273300"/>
                  <a:gd name="connsiteX11" fmla="*/ 2381250 w 2406650"/>
                  <a:gd name="connsiteY11" fmla="*/ 0 h 2273300"/>
                  <a:gd name="connsiteX0" fmla="*/ 0 w 2406650"/>
                  <a:gd name="connsiteY0" fmla="*/ 1935163 h 1935163"/>
                  <a:gd name="connsiteX1" fmla="*/ 241300 w 2406650"/>
                  <a:gd name="connsiteY1" fmla="*/ 1465263 h 1935163"/>
                  <a:gd name="connsiteX2" fmla="*/ 533400 w 2406650"/>
                  <a:gd name="connsiteY2" fmla="*/ 1522413 h 1935163"/>
                  <a:gd name="connsiteX3" fmla="*/ 736600 w 2406650"/>
                  <a:gd name="connsiteY3" fmla="*/ 1408113 h 1935163"/>
                  <a:gd name="connsiteX4" fmla="*/ 1111250 w 2406650"/>
                  <a:gd name="connsiteY4" fmla="*/ 1217613 h 1935163"/>
                  <a:gd name="connsiteX5" fmla="*/ 1346200 w 2406650"/>
                  <a:gd name="connsiteY5" fmla="*/ 1027113 h 1935163"/>
                  <a:gd name="connsiteX6" fmla="*/ 1384300 w 2406650"/>
                  <a:gd name="connsiteY6" fmla="*/ 906463 h 1935163"/>
                  <a:gd name="connsiteX7" fmla="*/ 1397000 w 2406650"/>
                  <a:gd name="connsiteY7" fmla="*/ 747713 h 1935163"/>
                  <a:gd name="connsiteX8" fmla="*/ 1866900 w 2406650"/>
                  <a:gd name="connsiteY8" fmla="*/ 347663 h 1935163"/>
                  <a:gd name="connsiteX9" fmla="*/ 2152650 w 2406650"/>
                  <a:gd name="connsiteY9" fmla="*/ 188913 h 1935163"/>
                  <a:gd name="connsiteX10" fmla="*/ 2406650 w 2406650"/>
                  <a:gd name="connsiteY10" fmla="*/ 131763 h 1935163"/>
                  <a:gd name="connsiteX11" fmla="*/ 2402682 w 2406650"/>
                  <a:gd name="connsiteY11" fmla="*/ 0 h 1935163"/>
                  <a:gd name="connsiteX0" fmla="*/ 0 w 2407444"/>
                  <a:gd name="connsiteY0" fmla="*/ 2135188 h 2135188"/>
                  <a:gd name="connsiteX1" fmla="*/ 241300 w 2407444"/>
                  <a:gd name="connsiteY1" fmla="*/ 1665288 h 2135188"/>
                  <a:gd name="connsiteX2" fmla="*/ 533400 w 2407444"/>
                  <a:gd name="connsiteY2" fmla="*/ 1722438 h 2135188"/>
                  <a:gd name="connsiteX3" fmla="*/ 736600 w 2407444"/>
                  <a:gd name="connsiteY3" fmla="*/ 1608138 h 2135188"/>
                  <a:gd name="connsiteX4" fmla="*/ 1111250 w 2407444"/>
                  <a:gd name="connsiteY4" fmla="*/ 1417638 h 2135188"/>
                  <a:gd name="connsiteX5" fmla="*/ 1346200 w 2407444"/>
                  <a:gd name="connsiteY5" fmla="*/ 1227138 h 2135188"/>
                  <a:gd name="connsiteX6" fmla="*/ 1384300 w 2407444"/>
                  <a:gd name="connsiteY6" fmla="*/ 1106488 h 2135188"/>
                  <a:gd name="connsiteX7" fmla="*/ 1397000 w 2407444"/>
                  <a:gd name="connsiteY7" fmla="*/ 947738 h 2135188"/>
                  <a:gd name="connsiteX8" fmla="*/ 1866900 w 2407444"/>
                  <a:gd name="connsiteY8" fmla="*/ 547688 h 2135188"/>
                  <a:gd name="connsiteX9" fmla="*/ 2152650 w 2407444"/>
                  <a:gd name="connsiteY9" fmla="*/ 388938 h 2135188"/>
                  <a:gd name="connsiteX10" fmla="*/ 2406650 w 2407444"/>
                  <a:gd name="connsiteY10" fmla="*/ 331788 h 2135188"/>
                  <a:gd name="connsiteX11" fmla="*/ 2407444 w 2407444"/>
                  <a:gd name="connsiteY11" fmla="*/ 0 h 2135188"/>
                  <a:gd name="connsiteX0" fmla="*/ 0 w 2407444"/>
                  <a:gd name="connsiteY0" fmla="*/ 2344738 h 2344738"/>
                  <a:gd name="connsiteX1" fmla="*/ 241300 w 2407444"/>
                  <a:gd name="connsiteY1" fmla="*/ 1874838 h 2344738"/>
                  <a:gd name="connsiteX2" fmla="*/ 533400 w 2407444"/>
                  <a:gd name="connsiteY2" fmla="*/ 1931988 h 2344738"/>
                  <a:gd name="connsiteX3" fmla="*/ 736600 w 2407444"/>
                  <a:gd name="connsiteY3" fmla="*/ 1817688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58716 w 2407444"/>
                  <a:gd name="connsiteY4" fmla="*/ 1627186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80944 w 2407444"/>
                  <a:gd name="connsiteY1" fmla="*/ 184659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370143 w 2407444"/>
                  <a:gd name="connsiteY1" fmla="*/ 1808944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152097 w 2407444"/>
                  <a:gd name="connsiteY1" fmla="*/ 1978386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7444" h="2344738">
                    <a:moveTo>
                      <a:pt x="0" y="2344738"/>
                    </a:moveTo>
                    <a:lnTo>
                      <a:pt x="152097" y="1978386"/>
                    </a:lnTo>
                    <a:lnTo>
                      <a:pt x="513574" y="2073185"/>
                    </a:lnTo>
                    <a:lnTo>
                      <a:pt x="918770" y="1889153"/>
                    </a:lnTo>
                    <a:lnTo>
                      <a:pt x="1228095" y="1683663"/>
                    </a:lnTo>
                    <a:lnTo>
                      <a:pt x="1346200" y="1436688"/>
                    </a:lnTo>
                    <a:lnTo>
                      <a:pt x="1384300" y="1316038"/>
                    </a:lnTo>
                    <a:lnTo>
                      <a:pt x="1397000" y="1157288"/>
                    </a:lnTo>
                    <a:lnTo>
                      <a:pt x="1866900" y="757238"/>
                    </a:lnTo>
                    <a:lnTo>
                      <a:pt x="2152650" y="598488"/>
                    </a:lnTo>
                    <a:lnTo>
                      <a:pt x="2406650" y="541338"/>
                    </a:lnTo>
                    <a:cubicBezTo>
                      <a:pt x="2406915" y="430742"/>
                      <a:pt x="2407179" y="110596"/>
                      <a:pt x="2407444" y="0"/>
                    </a:cubicBezTo>
                  </a:path>
                </a:pathLst>
              </a:custGeom>
              <a:noFill/>
              <a:ln w="28575">
                <a:solidFill>
                  <a:srgbClr val="000099"/>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73742" name="テキスト ボックス 73741">
                <a:extLst>
                  <a:ext uri="{FF2B5EF4-FFF2-40B4-BE49-F238E27FC236}">
                    <a16:creationId xmlns:a16="http://schemas.microsoft.com/office/drawing/2014/main" id="{10E9E146-6117-DC7F-73B4-52FBF7356583}"/>
                  </a:ext>
                </a:extLst>
              </p:cNvPr>
              <p:cNvSpPr txBox="1"/>
              <p:nvPr/>
            </p:nvSpPr>
            <p:spPr bwMode="auto">
              <a:xfrm rot="20950755">
                <a:off x="5331637" y="1485178"/>
                <a:ext cx="582164" cy="92333"/>
              </a:xfrm>
              <a:prstGeom prst="rect">
                <a:avLst/>
              </a:prstGeom>
              <a:noFill/>
            </p:spPr>
            <p:txBody>
              <a:bodyPr lIns="0" tIns="0" rIns="0" bIns="0">
                <a:spAutoFit/>
              </a:bodyPr>
              <a:lstStyle/>
              <a:p>
                <a:pPr algn="ct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新名神高速道路</a:t>
                </a:r>
              </a:p>
            </p:txBody>
          </p:sp>
          <p:cxnSp>
            <p:nvCxnSpPr>
              <p:cNvPr id="73743" name="直線コネクタ 73742">
                <a:extLst>
                  <a:ext uri="{FF2B5EF4-FFF2-40B4-BE49-F238E27FC236}">
                    <a16:creationId xmlns:a16="http://schemas.microsoft.com/office/drawing/2014/main" id="{99038806-CEFE-4DAF-30AA-E74131FFD237}"/>
                  </a:ext>
                </a:extLst>
              </p:cNvPr>
              <p:cNvCxnSpPr/>
              <p:nvPr/>
            </p:nvCxnSpPr>
            <p:spPr bwMode="auto">
              <a:xfrm flipV="1">
                <a:off x="6653334" y="2263116"/>
                <a:ext cx="188750" cy="3492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744" name="角丸四角形 144">
                <a:extLst>
                  <a:ext uri="{FF2B5EF4-FFF2-40B4-BE49-F238E27FC236}">
                    <a16:creationId xmlns:a16="http://schemas.microsoft.com/office/drawing/2014/main" id="{8849810C-5CD6-538B-4245-2930024B06B2}"/>
                  </a:ext>
                </a:extLst>
              </p:cNvPr>
              <p:cNvSpPr/>
              <p:nvPr/>
            </p:nvSpPr>
            <p:spPr bwMode="auto">
              <a:xfrm>
                <a:off x="4866789" y="4631782"/>
                <a:ext cx="906642" cy="23529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dirty="0">
                    <a:ln w="6350">
                      <a:noFill/>
                      <a:prstDash val="solid"/>
                    </a:ln>
                    <a:solidFill>
                      <a:schemeClr val="bg1"/>
                    </a:solidFill>
                    <a:latin typeface="ＭＳ Ｐゴシック" panose="020B0600070205080204" pitchFamily="50" charset="-128"/>
                  </a:rPr>
                  <a:t>関西国際空港</a:t>
                </a:r>
              </a:p>
            </p:txBody>
          </p:sp>
          <p:cxnSp>
            <p:nvCxnSpPr>
              <p:cNvPr id="73745" name="直線コネクタ 73744">
                <a:extLst>
                  <a:ext uri="{FF2B5EF4-FFF2-40B4-BE49-F238E27FC236}">
                    <a16:creationId xmlns:a16="http://schemas.microsoft.com/office/drawing/2014/main" id="{45289F69-17C9-1EB9-D5AF-0E5BBF77D47A}"/>
                  </a:ext>
                </a:extLst>
              </p:cNvPr>
              <p:cNvCxnSpPr/>
              <p:nvPr/>
            </p:nvCxnSpPr>
            <p:spPr bwMode="auto">
              <a:xfrm flipH="1" flipV="1">
                <a:off x="6076321" y="2423777"/>
                <a:ext cx="556714" cy="1893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746" name="円/楕円 284">
                <a:extLst>
                  <a:ext uri="{FF2B5EF4-FFF2-40B4-BE49-F238E27FC236}">
                    <a16:creationId xmlns:a16="http://schemas.microsoft.com/office/drawing/2014/main" id="{A0A9C0B6-0499-6BE1-5708-BBA095F9E4F1}"/>
                  </a:ext>
                </a:extLst>
              </p:cNvPr>
              <p:cNvSpPr/>
              <p:nvPr/>
            </p:nvSpPr>
            <p:spPr>
              <a:xfrm>
                <a:off x="6609690" y="2387338"/>
                <a:ext cx="75078" cy="68279"/>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747" name="円/楕円 293">
                <a:extLst>
                  <a:ext uri="{FF2B5EF4-FFF2-40B4-BE49-F238E27FC236}">
                    <a16:creationId xmlns:a16="http://schemas.microsoft.com/office/drawing/2014/main" id="{D8184ED8-682A-E899-E4EF-734113856746}"/>
                  </a:ext>
                </a:extLst>
              </p:cNvPr>
              <p:cNvSpPr/>
              <p:nvPr/>
            </p:nvSpPr>
            <p:spPr>
              <a:xfrm>
                <a:off x="6609890" y="2645304"/>
                <a:ext cx="67631" cy="61507"/>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4" name="グループ化 223">
              <a:extLst>
                <a:ext uri="{FF2B5EF4-FFF2-40B4-BE49-F238E27FC236}">
                  <a16:creationId xmlns:a16="http://schemas.microsoft.com/office/drawing/2014/main" id="{F215F2A1-2DF2-CAA4-8F48-E7E165BFCC4B}"/>
                </a:ext>
              </a:extLst>
            </p:cNvPr>
            <p:cNvGrpSpPr/>
            <p:nvPr/>
          </p:nvGrpSpPr>
          <p:grpSpPr>
            <a:xfrm>
              <a:off x="7401531" y="2360934"/>
              <a:ext cx="1494945" cy="2625184"/>
              <a:chOff x="10247717" y="2215336"/>
              <a:chExt cx="1494945" cy="2625184"/>
            </a:xfrm>
          </p:grpSpPr>
          <p:sp>
            <p:nvSpPr>
              <p:cNvPr id="232" name="角丸四角形 102">
                <a:extLst>
                  <a:ext uri="{FF2B5EF4-FFF2-40B4-BE49-F238E27FC236}">
                    <a16:creationId xmlns:a16="http://schemas.microsoft.com/office/drawing/2014/main" id="{7AD94BF9-A8E4-05B6-E3E2-63D28C523228}"/>
                  </a:ext>
                </a:extLst>
              </p:cNvPr>
              <p:cNvSpPr/>
              <p:nvPr/>
            </p:nvSpPr>
            <p:spPr bwMode="auto">
              <a:xfrm>
                <a:off x="10247717" y="2215336"/>
                <a:ext cx="1494945" cy="2625184"/>
              </a:xfrm>
              <a:prstGeom prst="roundRect">
                <a:avLst>
                  <a:gd name="adj" fmla="val 6646"/>
                </a:avLst>
              </a:prstGeom>
              <a:solidFill>
                <a:srgbClr val="FE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ＭＳ Ｐゴシック" panose="020B0600070205080204" pitchFamily="50" charset="-128"/>
                </a:endParaRPr>
              </a:p>
            </p:txBody>
          </p:sp>
          <p:sp>
            <p:nvSpPr>
              <p:cNvPr id="233" name="テキスト ボックス 14">
                <a:extLst>
                  <a:ext uri="{FF2B5EF4-FFF2-40B4-BE49-F238E27FC236}">
                    <a16:creationId xmlns:a16="http://schemas.microsoft.com/office/drawing/2014/main" id="{F8CE1FEF-AE99-5108-1B2F-7874CF8B8B4C}"/>
                  </a:ext>
                </a:extLst>
              </p:cNvPr>
              <p:cNvSpPr txBox="1">
                <a:spLocks noChangeArrowheads="1"/>
              </p:cNvSpPr>
              <p:nvPr/>
            </p:nvSpPr>
            <p:spPr bwMode="auto">
              <a:xfrm>
                <a:off x="10271674" y="2230793"/>
                <a:ext cx="1470987" cy="15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latin typeface="ＭＳ Ｐゴシック" panose="020B0600070205080204" pitchFamily="50" charset="-128"/>
                  </a:rPr>
                  <a:t>環状道路の役割</a:t>
                </a:r>
              </a:p>
            </p:txBody>
          </p:sp>
          <p:grpSp>
            <p:nvGrpSpPr>
              <p:cNvPr id="234" name="グループ化 233">
                <a:extLst>
                  <a:ext uri="{FF2B5EF4-FFF2-40B4-BE49-F238E27FC236}">
                    <a16:creationId xmlns:a16="http://schemas.microsoft.com/office/drawing/2014/main" id="{80D9B34F-3FA4-8684-EE3F-ECDE03E6E817}"/>
                  </a:ext>
                </a:extLst>
              </p:cNvPr>
              <p:cNvGrpSpPr/>
              <p:nvPr/>
            </p:nvGrpSpPr>
            <p:grpSpPr>
              <a:xfrm>
                <a:off x="10282782" y="4039296"/>
                <a:ext cx="1438002" cy="739561"/>
                <a:chOff x="7605659" y="4039296"/>
                <a:chExt cx="1438002" cy="739561"/>
              </a:xfrm>
            </p:grpSpPr>
            <p:pic>
              <p:nvPicPr>
                <p:cNvPr id="248" name="図 247">
                  <a:extLst>
                    <a:ext uri="{FF2B5EF4-FFF2-40B4-BE49-F238E27FC236}">
                      <a16:creationId xmlns:a16="http://schemas.microsoft.com/office/drawing/2014/main" id="{A0F0AB71-8FB2-923D-C00E-B10B32369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605659" y="4052031"/>
                  <a:ext cx="1438002" cy="726826"/>
                </a:xfrm>
                <a:prstGeom prst="roundRect">
                  <a:avLst>
                    <a:gd name="adj" fmla="val 12775"/>
                  </a:avLst>
                </a:prstGeom>
                <a:solidFill>
                  <a:srgbClr val="FFFFFF">
                    <a:shade val="85000"/>
                  </a:srgbClr>
                </a:solidFill>
                <a:ln w="3175">
                  <a:solidFill>
                    <a:schemeClr val="tx1"/>
                  </a:solidFill>
                </a:ln>
                <a:effectLst/>
              </p:spPr>
            </p:pic>
            <p:sp>
              <p:nvSpPr>
                <p:cNvPr id="249" name="正方形/長方形 46">
                  <a:extLst>
                    <a:ext uri="{FF2B5EF4-FFF2-40B4-BE49-F238E27FC236}">
                      <a16:creationId xmlns:a16="http://schemas.microsoft.com/office/drawing/2014/main" id="{445CDC4C-C852-AFB6-6D9D-B730BACB7D6B}"/>
                    </a:ext>
                  </a:extLst>
                </p:cNvPr>
                <p:cNvSpPr>
                  <a:spLocks noChangeArrowheads="1"/>
                </p:cNvSpPr>
                <p:nvPr/>
              </p:nvSpPr>
              <p:spPr bwMode="auto">
                <a:xfrm>
                  <a:off x="8096050" y="4060215"/>
                  <a:ext cx="503080" cy="93179"/>
                </a:xfrm>
                <a:prstGeom prst="rect">
                  <a:avLst/>
                </a:prstGeom>
                <a:solidFill>
                  <a:srgbClr val="9EC5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73728" name="テキスト ボックス 47">
                  <a:extLst>
                    <a:ext uri="{FF2B5EF4-FFF2-40B4-BE49-F238E27FC236}">
                      <a16:creationId xmlns:a16="http://schemas.microsoft.com/office/drawing/2014/main" id="{B416E67C-0B6D-77C5-5F76-6C635433B9B2}"/>
                    </a:ext>
                  </a:extLst>
                </p:cNvPr>
                <p:cNvSpPr txBox="1">
                  <a:spLocks noChangeArrowheads="1"/>
                </p:cNvSpPr>
                <p:nvPr/>
              </p:nvSpPr>
              <p:spPr bwMode="auto">
                <a:xfrm>
                  <a:off x="7615090" y="4039296"/>
                  <a:ext cx="1407887" cy="1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アクセス機能</a:t>
                  </a:r>
                </a:p>
              </p:txBody>
            </p:sp>
            <p:sp>
              <p:nvSpPr>
                <p:cNvPr id="73729" name="テキスト ボックス 73728">
                  <a:extLst>
                    <a:ext uri="{FF2B5EF4-FFF2-40B4-BE49-F238E27FC236}">
                      <a16:creationId xmlns:a16="http://schemas.microsoft.com/office/drawing/2014/main" id="{D008268D-062E-9952-13CA-51E83D01782D}"/>
                    </a:ext>
                  </a:extLst>
                </p:cNvPr>
                <p:cNvSpPr txBox="1"/>
                <p:nvPr/>
              </p:nvSpPr>
              <p:spPr bwMode="auto">
                <a:xfrm>
                  <a:off x="7638590" y="4178082"/>
                  <a:ext cx="1399758" cy="92333"/>
                </a:xfrm>
                <a:prstGeom prst="rect">
                  <a:avLst/>
                </a:prstGeom>
                <a:solidFill>
                  <a:srgbClr val="CCECFC"/>
                </a:solidFill>
              </p:spPr>
              <p:txBody>
                <a:bodyPr wrap="square" lIns="0" tIns="0" rIns="0" bIns="0">
                  <a:spAutoFit/>
                </a:bodyPr>
                <a:lstStyle/>
                <a:p>
                  <a:pPr algn="ctr" eaLnBrk="1" hangingPunct="1">
                    <a:defRPr/>
                  </a:pPr>
                  <a:r>
                    <a:rPr lang="ja-JP" altLang="en-US" sz="600" b="1" spc="-50" dirty="0">
                      <a:latin typeface="Meiryo UI" panose="020B0604030504040204" pitchFamily="50" charset="-128"/>
                      <a:ea typeface="Meiryo UI" panose="020B0604030504040204" pitchFamily="50" charset="-128"/>
                    </a:rPr>
                    <a:t>環状道路周辺の地域間の移動が便利になります。</a:t>
                  </a:r>
                </a:p>
              </p:txBody>
            </p:sp>
            <p:sp>
              <p:nvSpPr>
                <p:cNvPr id="73730" name="角丸四角形 131">
                  <a:extLst>
                    <a:ext uri="{FF2B5EF4-FFF2-40B4-BE49-F238E27FC236}">
                      <a16:creationId xmlns:a16="http://schemas.microsoft.com/office/drawing/2014/main" id="{552C2738-8C09-F316-ABC0-AEC93BE5632F}"/>
                    </a:ext>
                  </a:extLst>
                </p:cNvPr>
                <p:cNvSpPr/>
                <p:nvPr/>
              </p:nvSpPr>
              <p:spPr bwMode="auto">
                <a:xfrm>
                  <a:off x="8152967" y="4285568"/>
                  <a:ext cx="833871" cy="93550"/>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東大阪市～大阪市南部</a:t>
                  </a:r>
                </a:p>
              </p:txBody>
            </p:sp>
          </p:grpSp>
          <p:grpSp>
            <p:nvGrpSpPr>
              <p:cNvPr id="235" name="グループ化 234">
                <a:extLst>
                  <a:ext uri="{FF2B5EF4-FFF2-40B4-BE49-F238E27FC236}">
                    <a16:creationId xmlns:a16="http://schemas.microsoft.com/office/drawing/2014/main" id="{CB66DEDE-AFCE-0F1D-CE08-D257FE4643E1}"/>
                  </a:ext>
                </a:extLst>
              </p:cNvPr>
              <p:cNvGrpSpPr/>
              <p:nvPr/>
            </p:nvGrpSpPr>
            <p:grpSpPr>
              <a:xfrm>
                <a:off x="10282790" y="3264740"/>
                <a:ext cx="1437986" cy="729737"/>
                <a:chOff x="7605667" y="3264740"/>
                <a:chExt cx="1437986" cy="729737"/>
              </a:xfrm>
            </p:grpSpPr>
            <p:pic>
              <p:nvPicPr>
                <p:cNvPr id="243" name="図 12">
                  <a:extLst>
                    <a:ext uri="{FF2B5EF4-FFF2-40B4-BE49-F238E27FC236}">
                      <a16:creationId xmlns:a16="http://schemas.microsoft.com/office/drawing/2014/main" id="{A88A8FA5-7F9A-9215-D918-A31246F6633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7605667" y="3273979"/>
                  <a:ext cx="1437986" cy="720498"/>
                </a:xfrm>
                <a:prstGeom prst="roundRect">
                  <a:avLst>
                    <a:gd name="adj" fmla="val 13662"/>
                  </a:avLst>
                </a:prstGeom>
                <a:solidFill>
                  <a:srgbClr val="FFFFFF">
                    <a:shade val="85000"/>
                  </a:srgbClr>
                </a:solidFill>
                <a:ln w="3175">
                  <a:solidFill>
                    <a:schemeClr val="tx1"/>
                  </a:solidFill>
                </a:ln>
                <a:effectLst/>
              </p:spPr>
            </p:pic>
            <p:sp>
              <p:nvSpPr>
                <p:cNvPr id="244" name="正方形/長方形 44">
                  <a:extLst>
                    <a:ext uri="{FF2B5EF4-FFF2-40B4-BE49-F238E27FC236}">
                      <a16:creationId xmlns:a16="http://schemas.microsoft.com/office/drawing/2014/main" id="{E218BD2E-1038-615B-003A-FD3B3C5CCE49}"/>
                    </a:ext>
                  </a:extLst>
                </p:cNvPr>
                <p:cNvSpPr>
                  <a:spLocks noChangeArrowheads="1"/>
                </p:cNvSpPr>
                <p:nvPr/>
              </p:nvSpPr>
              <p:spPr bwMode="auto">
                <a:xfrm>
                  <a:off x="8096047" y="3278051"/>
                  <a:ext cx="503080" cy="93180"/>
                </a:xfrm>
                <a:prstGeom prst="rect">
                  <a:avLst/>
                </a:prstGeom>
                <a:solidFill>
                  <a:srgbClr val="BF80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45" name="テキスト ボックス 45">
                  <a:extLst>
                    <a:ext uri="{FF2B5EF4-FFF2-40B4-BE49-F238E27FC236}">
                      <a16:creationId xmlns:a16="http://schemas.microsoft.com/office/drawing/2014/main" id="{C1E06161-E849-148B-6E0E-9A70F0F95FD2}"/>
                    </a:ext>
                  </a:extLst>
                </p:cNvPr>
                <p:cNvSpPr txBox="1">
                  <a:spLocks noChangeArrowheads="1"/>
                </p:cNvSpPr>
                <p:nvPr/>
              </p:nvSpPr>
              <p:spPr bwMode="auto">
                <a:xfrm>
                  <a:off x="7615084" y="3264740"/>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分散導入機能</a:t>
                  </a:r>
                </a:p>
              </p:txBody>
            </p:sp>
            <p:sp>
              <p:nvSpPr>
                <p:cNvPr id="246" name="テキスト ボックス 245">
                  <a:extLst>
                    <a:ext uri="{FF2B5EF4-FFF2-40B4-BE49-F238E27FC236}">
                      <a16:creationId xmlns:a16="http://schemas.microsoft.com/office/drawing/2014/main" id="{7D6D4ACD-E07B-F4C1-204D-243FC8F33CAF}"/>
                    </a:ext>
                  </a:extLst>
                </p:cNvPr>
                <p:cNvSpPr txBox="1"/>
                <p:nvPr/>
              </p:nvSpPr>
              <p:spPr bwMode="auto">
                <a:xfrm>
                  <a:off x="7627478" y="3385453"/>
                  <a:ext cx="1394991" cy="92333"/>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郊外から都心部へ向かう交通を分散します。</a:t>
                  </a:r>
                </a:p>
              </p:txBody>
            </p:sp>
            <p:sp>
              <p:nvSpPr>
                <p:cNvPr id="247" name="角丸四角形 124">
                  <a:extLst>
                    <a:ext uri="{FF2B5EF4-FFF2-40B4-BE49-F238E27FC236}">
                      <a16:creationId xmlns:a16="http://schemas.microsoft.com/office/drawing/2014/main" id="{55D75DA8-2EAD-40A7-69CB-7C4968F3C936}"/>
                    </a:ext>
                  </a:extLst>
                </p:cNvPr>
                <p:cNvSpPr/>
                <p:nvPr/>
              </p:nvSpPr>
              <p:spPr bwMode="auto">
                <a:xfrm>
                  <a:off x="8193881" y="3485900"/>
                  <a:ext cx="825411" cy="92277"/>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奈良方面～大阪都心部</a:t>
                  </a:r>
                </a:p>
              </p:txBody>
            </p:sp>
          </p:grpSp>
          <p:grpSp>
            <p:nvGrpSpPr>
              <p:cNvPr id="236" name="グループ化 235">
                <a:extLst>
                  <a:ext uri="{FF2B5EF4-FFF2-40B4-BE49-F238E27FC236}">
                    <a16:creationId xmlns:a16="http://schemas.microsoft.com/office/drawing/2014/main" id="{3FB018CD-712A-CFF0-341E-BC83CCB12295}"/>
                  </a:ext>
                </a:extLst>
              </p:cNvPr>
              <p:cNvGrpSpPr/>
              <p:nvPr/>
            </p:nvGrpSpPr>
            <p:grpSpPr>
              <a:xfrm>
                <a:off x="10282741" y="2409307"/>
                <a:ext cx="1438085" cy="803265"/>
                <a:chOff x="7615081" y="2409307"/>
                <a:chExt cx="1438085" cy="803265"/>
              </a:xfrm>
            </p:grpSpPr>
            <p:pic>
              <p:nvPicPr>
                <p:cNvPr id="237" name="図 236">
                  <a:extLst>
                    <a:ext uri="{FF2B5EF4-FFF2-40B4-BE49-F238E27FC236}">
                      <a16:creationId xmlns:a16="http://schemas.microsoft.com/office/drawing/2014/main" id="{764C8471-E6AB-8911-A4A4-115656FCB4B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7615186" y="2412482"/>
                  <a:ext cx="1437980" cy="800090"/>
                </a:xfrm>
                <a:prstGeom prst="roundRect">
                  <a:avLst>
                    <a:gd name="adj" fmla="val 12810"/>
                  </a:avLst>
                </a:prstGeom>
                <a:solidFill>
                  <a:srgbClr val="FFFFFF">
                    <a:shade val="85000"/>
                  </a:srgbClr>
                </a:solidFill>
                <a:ln w="3175">
                  <a:solidFill>
                    <a:schemeClr val="tx1"/>
                  </a:solidFill>
                </a:ln>
                <a:effectLst/>
              </p:spPr>
            </p:pic>
            <p:sp>
              <p:nvSpPr>
                <p:cNvPr id="238" name="正方形/長方形 19">
                  <a:extLst>
                    <a:ext uri="{FF2B5EF4-FFF2-40B4-BE49-F238E27FC236}">
                      <a16:creationId xmlns:a16="http://schemas.microsoft.com/office/drawing/2014/main" id="{6E72CE84-ABB7-427B-D5F7-1B1AA1C8ECA9}"/>
                    </a:ext>
                  </a:extLst>
                </p:cNvPr>
                <p:cNvSpPr>
                  <a:spLocks noChangeArrowheads="1"/>
                </p:cNvSpPr>
                <p:nvPr/>
              </p:nvSpPr>
              <p:spPr bwMode="auto">
                <a:xfrm>
                  <a:off x="8077619" y="2419115"/>
                  <a:ext cx="503080" cy="93180"/>
                </a:xfrm>
                <a:prstGeom prst="rect">
                  <a:avLst/>
                </a:prstGeom>
                <a:solidFill>
                  <a:srgbClr val="22A8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39" name="テキスト ボックス 17">
                  <a:extLst>
                    <a:ext uri="{FF2B5EF4-FFF2-40B4-BE49-F238E27FC236}">
                      <a16:creationId xmlns:a16="http://schemas.microsoft.com/office/drawing/2014/main" id="{C0B3DB2B-46A0-0F59-7A00-42257BBF6129}"/>
                    </a:ext>
                  </a:extLst>
                </p:cNvPr>
                <p:cNvSpPr txBox="1">
                  <a:spLocks noChangeArrowheads="1"/>
                </p:cNvSpPr>
                <p:nvPr/>
              </p:nvSpPr>
              <p:spPr bwMode="auto">
                <a:xfrm>
                  <a:off x="7615081" y="2409307"/>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バイパス機能</a:t>
                  </a:r>
                </a:p>
              </p:txBody>
            </p:sp>
            <p:pic>
              <p:nvPicPr>
                <p:cNvPr id="240" name="図 239">
                  <a:extLst>
                    <a:ext uri="{FF2B5EF4-FFF2-40B4-BE49-F238E27FC236}">
                      <a16:creationId xmlns:a16="http://schemas.microsoft.com/office/drawing/2014/main" id="{9536B88E-EB52-A304-882E-45DDE570D46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7642948" y="2707482"/>
                  <a:ext cx="1381126" cy="461050"/>
                </a:xfrm>
                <a:prstGeom prst="roundRect">
                  <a:avLst>
                    <a:gd name="adj" fmla="val 0"/>
                  </a:avLst>
                </a:prstGeom>
                <a:solidFill>
                  <a:srgbClr val="FFFFFF">
                    <a:shade val="85000"/>
                  </a:srgbClr>
                </a:solidFill>
                <a:ln w="3175">
                  <a:noFill/>
                </a:ln>
                <a:effectLst/>
              </p:spPr>
            </p:pic>
            <p:sp>
              <p:nvSpPr>
                <p:cNvPr id="241" name="テキスト ボックス 240">
                  <a:extLst>
                    <a:ext uri="{FF2B5EF4-FFF2-40B4-BE49-F238E27FC236}">
                      <a16:creationId xmlns:a16="http://schemas.microsoft.com/office/drawing/2014/main" id="{D7B78DE6-9567-247A-241A-EA01E429348A}"/>
                    </a:ext>
                  </a:extLst>
                </p:cNvPr>
                <p:cNvSpPr txBox="1"/>
                <p:nvPr/>
              </p:nvSpPr>
              <p:spPr bwMode="auto">
                <a:xfrm>
                  <a:off x="7638590" y="2527085"/>
                  <a:ext cx="1394991" cy="184666"/>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都心部を通過する必要がなくなり、</a:t>
                  </a:r>
                  <a:endParaRPr lang="en-US" altLang="ja-JP" sz="600" b="1" dirty="0">
                    <a:latin typeface="Meiryo UI" panose="020B0604030504040204" pitchFamily="50" charset="-128"/>
                    <a:ea typeface="Meiryo UI" panose="020B0604030504040204" pitchFamily="50" charset="-128"/>
                  </a:endParaRPr>
                </a:p>
                <a:p>
                  <a:pPr algn="ctr" eaLnBrk="1" hangingPunct="1">
                    <a:defRPr/>
                  </a:pPr>
                  <a:r>
                    <a:rPr lang="ja-JP" altLang="en-US" sz="600" b="1" dirty="0">
                      <a:latin typeface="Meiryo UI" panose="020B0604030504040204" pitchFamily="50" charset="-128"/>
                      <a:ea typeface="Meiryo UI" panose="020B0604030504040204" pitchFamily="50" charset="-128"/>
                    </a:rPr>
                    <a:t>スムーズに移動できます。</a:t>
                  </a:r>
                </a:p>
              </p:txBody>
            </p:sp>
            <p:sp>
              <p:nvSpPr>
                <p:cNvPr id="242" name="角丸四角形 114">
                  <a:extLst>
                    <a:ext uri="{FF2B5EF4-FFF2-40B4-BE49-F238E27FC236}">
                      <a16:creationId xmlns:a16="http://schemas.microsoft.com/office/drawing/2014/main" id="{AF532A5E-0BF3-4F6D-F14A-5CF292AD1942}"/>
                    </a:ext>
                  </a:extLst>
                </p:cNvPr>
                <p:cNvSpPr/>
                <p:nvPr/>
              </p:nvSpPr>
              <p:spPr bwMode="auto">
                <a:xfrm>
                  <a:off x="8100810" y="2713981"/>
                  <a:ext cx="724964" cy="94093"/>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京都方面～神戸方面</a:t>
                  </a:r>
                </a:p>
              </p:txBody>
            </p:sp>
          </p:grpSp>
        </p:grpSp>
        <p:sp>
          <p:nvSpPr>
            <p:cNvPr id="225" name="正方形/長方形 224">
              <a:extLst>
                <a:ext uri="{FF2B5EF4-FFF2-40B4-BE49-F238E27FC236}">
                  <a16:creationId xmlns:a16="http://schemas.microsoft.com/office/drawing/2014/main" id="{7CC56543-9B33-4514-CF5D-976580A374D4}"/>
                </a:ext>
              </a:extLst>
            </p:cNvPr>
            <p:cNvSpPr/>
            <p:nvPr/>
          </p:nvSpPr>
          <p:spPr>
            <a:xfrm>
              <a:off x="5809391" y="2967682"/>
              <a:ext cx="229459" cy="229449"/>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26" name="正方形/長方形 225">
              <a:extLst>
                <a:ext uri="{FF2B5EF4-FFF2-40B4-BE49-F238E27FC236}">
                  <a16:creationId xmlns:a16="http://schemas.microsoft.com/office/drawing/2014/main" id="{9BF38CF5-6430-1D00-C1AA-FACE39C914B6}"/>
                </a:ext>
              </a:extLst>
            </p:cNvPr>
            <p:cNvSpPr/>
            <p:nvPr/>
          </p:nvSpPr>
          <p:spPr>
            <a:xfrm>
              <a:off x="5771744" y="2685455"/>
              <a:ext cx="229459" cy="107904"/>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27" name="フリーフォーム 92">
              <a:extLst>
                <a:ext uri="{FF2B5EF4-FFF2-40B4-BE49-F238E27FC236}">
                  <a16:creationId xmlns:a16="http://schemas.microsoft.com/office/drawing/2014/main" id="{720FE30B-83CD-22B7-E416-1413702E046B}"/>
                </a:ext>
              </a:extLst>
            </p:cNvPr>
            <p:cNvSpPr/>
            <p:nvPr/>
          </p:nvSpPr>
          <p:spPr>
            <a:xfrm>
              <a:off x="5903646" y="2850648"/>
              <a:ext cx="171378" cy="139245"/>
            </a:xfrm>
            <a:custGeom>
              <a:avLst/>
              <a:gdLst>
                <a:gd name="connsiteX0" fmla="*/ 38100 w 152400"/>
                <a:gd name="connsiteY0" fmla="*/ 0 h 123825"/>
                <a:gd name="connsiteX1" fmla="*/ 152400 w 152400"/>
                <a:gd name="connsiteY1" fmla="*/ 47625 h 123825"/>
                <a:gd name="connsiteX2" fmla="*/ 123825 w 152400"/>
                <a:gd name="connsiteY2" fmla="*/ 123825 h 123825"/>
                <a:gd name="connsiteX3" fmla="*/ 42862 w 152400"/>
                <a:gd name="connsiteY3" fmla="*/ 114300 h 123825"/>
                <a:gd name="connsiteX4" fmla="*/ 0 w 152400"/>
                <a:gd name="connsiteY4" fmla="*/ 47625 h 123825"/>
                <a:gd name="connsiteX5" fmla="*/ 38100 w 152400"/>
                <a:gd name="connsiteY5"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23825">
                  <a:moveTo>
                    <a:pt x="38100" y="0"/>
                  </a:moveTo>
                  <a:lnTo>
                    <a:pt x="152400" y="47625"/>
                  </a:lnTo>
                  <a:lnTo>
                    <a:pt x="123825" y="123825"/>
                  </a:lnTo>
                  <a:lnTo>
                    <a:pt x="42862" y="114300"/>
                  </a:lnTo>
                  <a:lnTo>
                    <a:pt x="0" y="47625"/>
                  </a:lnTo>
                  <a:lnTo>
                    <a:pt x="38100" y="0"/>
                  </a:lnTo>
                  <a:close/>
                </a:path>
              </a:pathLst>
            </a:custGeom>
            <a:solidFill>
              <a:srgbClr val="F9907B"/>
            </a:solidFill>
            <a:ln w="63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28" name="角丸四角形 98">
              <a:extLst>
                <a:ext uri="{FF2B5EF4-FFF2-40B4-BE49-F238E27FC236}">
                  <a16:creationId xmlns:a16="http://schemas.microsoft.com/office/drawing/2014/main" id="{CD2CA7CD-5772-C158-8342-B5165A68502B}"/>
                </a:ext>
              </a:extLst>
            </p:cNvPr>
            <p:cNvSpPr/>
            <p:nvPr/>
          </p:nvSpPr>
          <p:spPr bwMode="auto">
            <a:xfrm>
              <a:off x="5254732" y="2716437"/>
              <a:ext cx="607458" cy="339990"/>
            </a:xfrm>
            <a:prstGeom prst="roundRect">
              <a:avLst/>
            </a:prstGeom>
            <a:solidFill>
              <a:srgbClr val="F990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万博会場（夢洲）</a:t>
              </a:r>
            </a:p>
          </p:txBody>
        </p:sp>
        <p:sp>
          <p:nvSpPr>
            <p:cNvPr id="229" name="テキスト ボックス 228">
              <a:extLst>
                <a:ext uri="{FF2B5EF4-FFF2-40B4-BE49-F238E27FC236}">
                  <a16:creationId xmlns:a16="http://schemas.microsoft.com/office/drawing/2014/main" id="{263DE78E-4256-228D-1C19-C34CF21C9F8D}"/>
                </a:ext>
              </a:extLst>
            </p:cNvPr>
            <p:cNvSpPr txBox="1"/>
            <p:nvPr/>
          </p:nvSpPr>
          <p:spPr bwMode="auto">
            <a:xfrm>
              <a:off x="6153425" y="2540203"/>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大阪駅</a:t>
              </a:r>
            </a:p>
          </p:txBody>
        </p:sp>
        <p:sp>
          <p:nvSpPr>
            <p:cNvPr id="230" name="テキスト ボックス 229">
              <a:extLst>
                <a:ext uri="{FF2B5EF4-FFF2-40B4-BE49-F238E27FC236}">
                  <a16:creationId xmlns:a16="http://schemas.microsoft.com/office/drawing/2014/main" id="{9CE61954-44F8-2045-1592-CCE234410FC9}"/>
                </a:ext>
              </a:extLst>
            </p:cNvPr>
            <p:cNvSpPr txBox="1"/>
            <p:nvPr/>
          </p:nvSpPr>
          <p:spPr bwMode="auto">
            <a:xfrm>
              <a:off x="6201651" y="2129462"/>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新大阪駅</a:t>
              </a:r>
            </a:p>
          </p:txBody>
        </p:sp>
        <p:cxnSp>
          <p:nvCxnSpPr>
            <p:cNvPr id="231" name="直線コネクタ 230">
              <a:extLst>
                <a:ext uri="{FF2B5EF4-FFF2-40B4-BE49-F238E27FC236}">
                  <a16:creationId xmlns:a16="http://schemas.microsoft.com/office/drawing/2014/main" id="{612EF534-05DE-D396-D61D-185FB8DF5F53}"/>
                </a:ext>
              </a:extLst>
            </p:cNvPr>
            <p:cNvCxnSpPr/>
            <p:nvPr/>
          </p:nvCxnSpPr>
          <p:spPr>
            <a:xfrm flipV="1">
              <a:off x="6007894" y="3138489"/>
              <a:ext cx="204787" cy="219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92992599-CAEF-3F37-6A36-EA7627DA8E68}"/>
              </a:ext>
            </a:extLst>
          </p:cNvPr>
          <p:cNvGrpSpPr/>
          <p:nvPr/>
        </p:nvGrpSpPr>
        <p:grpSpPr>
          <a:xfrm>
            <a:off x="4812496" y="1028491"/>
            <a:ext cx="2460183" cy="1721118"/>
            <a:chOff x="-2209893" y="1703955"/>
            <a:chExt cx="2652094" cy="1675810"/>
          </a:xfrm>
        </p:grpSpPr>
        <p:grpSp>
          <p:nvGrpSpPr>
            <p:cNvPr id="15" name="グループ化 14">
              <a:extLst>
                <a:ext uri="{FF2B5EF4-FFF2-40B4-BE49-F238E27FC236}">
                  <a16:creationId xmlns:a16="http://schemas.microsoft.com/office/drawing/2014/main" id="{4D70533C-5B8C-3711-D90E-5D830451926A}"/>
                </a:ext>
              </a:extLst>
            </p:cNvPr>
            <p:cNvGrpSpPr/>
            <p:nvPr/>
          </p:nvGrpSpPr>
          <p:grpSpPr>
            <a:xfrm>
              <a:off x="-2209892" y="1703955"/>
              <a:ext cx="2652093" cy="1674793"/>
              <a:chOff x="4784187" y="1414984"/>
              <a:chExt cx="4076614" cy="2552488"/>
            </a:xfrm>
          </p:grpSpPr>
          <p:pic>
            <p:nvPicPr>
              <p:cNvPr id="17" name="図 9">
                <a:extLst>
                  <a:ext uri="{FF2B5EF4-FFF2-40B4-BE49-F238E27FC236}">
                    <a16:creationId xmlns:a16="http://schemas.microsoft.com/office/drawing/2014/main" id="{27052442-C728-83E7-D378-881DCADDB93D}"/>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bwMode="auto">
              <a:xfrm>
                <a:off x="4784187" y="1438584"/>
                <a:ext cx="4076614" cy="2528888"/>
              </a:xfrm>
              <a:prstGeom prst="roundRect">
                <a:avLst>
                  <a:gd name="adj" fmla="val 16667"/>
                </a:avLst>
              </a:prstGeom>
              <a:ln w="0">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8" name="フリーフォーム 110">
                <a:extLst>
                  <a:ext uri="{FF2B5EF4-FFF2-40B4-BE49-F238E27FC236}">
                    <a16:creationId xmlns:a16="http://schemas.microsoft.com/office/drawing/2014/main" id="{3ED8E6B3-2D96-6CDA-E085-B9BC3D4E683E}"/>
                  </a:ext>
                </a:extLst>
              </p:cNvPr>
              <p:cNvSpPr/>
              <p:nvPr/>
            </p:nvSpPr>
            <p:spPr>
              <a:xfrm>
                <a:off x="5854700" y="2984500"/>
                <a:ext cx="2949575" cy="600075"/>
              </a:xfrm>
              <a:custGeom>
                <a:avLst/>
                <a:gdLst>
                  <a:gd name="connsiteX0" fmla="*/ 2728913 w 2728913"/>
                  <a:gd name="connsiteY0" fmla="*/ 0 h 623887"/>
                  <a:gd name="connsiteX1" fmla="*/ 1900238 w 2728913"/>
                  <a:gd name="connsiteY1" fmla="*/ 309562 h 623887"/>
                  <a:gd name="connsiteX2" fmla="*/ 1633538 w 2728913"/>
                  <a:gd name="connsiteY2" fmla="*/ 314325 h 623887"/>
                  <a:gd name="connsiteX3" fmla="*/ 1328738 w 2728913"/>
                  <a:gd name="connsiteY3" fmla="*/ 485775 h 623887"/>
                  <a:gd name="connsiteX4" fmla="*/ 357188 w 2728913"/>
                  <a:gd name="connsiteY4" fmla="*/ 514350 h 623887"/>
                  <a:gd name="connsiteX5" fmla="*/ 180975 w 2728913"/>
                  <a:gd name="connsiteY5" fmla="*/ 619125 h 623887"/>
                  <a:gd name="connsiteX6" fmla="*/ 0 w 2728913"/>
                  <a:gd name="connsiteY6" fmla="*/ 623887 h 623887"/>
                  <a:gd name="connsiteX0" fmla="*/ 2728913 w 2731770"/>
                  <a:gd name="connsiteY0" fmla="*/ 0 h 623887"/>
                  <a:gd name="connsiteX1" fmla="*/ 2731770 w 2731770"/>
                  <a:gd name="connsiteY1" fmla="*/ 4762 h 623887"/>
                  <a:gd name="connsiteX2" fmla="*/ 1900238 w 2731770"/>
                  <a:gd name="connsiteY2" fmla="*/ 309562 h 623887"/>
                  <a:gd name="connsiteX3" fmla="*/ 1633538 w 2731770"/>
                  <a:gd name="connsiteY3" fmla="*/ 314325 h 623887"/>
                  <a:gd name="connsiteX4" fmla="*/ 1328738 w 2731770"/>
                  <a:gd name="connsiteY4" fmla="*/ 485775 h 623887"/>
                  <a:gd name="connsiteX5" fmla="*/ 357188 w 2731770"/>
                  <a:gd name="connsiteY5" fmla="*/ 514350 h 623887"/>
                  <a:gd name="connsiteX6" fmla="*/ 180975 w 2731770"/>
                  <a:gd name="connsiteY6" fmla="*/ 619125 h 623887"/>
                  <a:gd name="connsiteX7" fmla="*/ 0 w 2731770"/>
                  <a:gd name="connsiteY7" fmla="*/ 623887 h 623887"/>
                  <a:gd name="connsiteX0" fmla="*/ 2728913 w 2728913"/>
                  <a:gd name="connsiteY0" fmla="*/ 2858 h 626745"/>
                  <a:gd name="connsiteX1" fmla="*/ 2663190 w 2728913"/>
                  <a:gd name="connsiteY1" fmla="*/ 0 h 626745"/>
                  <a:gd name="connsiteX2" fmla="*/ 1900238 w 2728913"/>
                  <a:gd name="connsiteY2" fmla="*/ 312420 h 626745"/>
                  <a:gd name="connsiteX3" fmla="*/ 1633538 w 2728913"/>
                  <a:gd name="connsiteY3" fmla="*/ 317183 h 626745"/>
                  <a:gd name="connsiteX4" fmla="*/ 1328738 w 2728913"/>
                  <a:gd name="connsiteY4" fmla="*/ 488633 h 626745"/>
                  <a:gd name="connsiteX5" fmla="*/ 357188 w 2728913"/>
                  <a:gd name="connsiteY5" fmla="*/ 517208 h 626745"/>
                  <a:gd name="connsiteX6" fmla="*/ 180975 w 2728913"/>
                  <a:gd name="connsiteY6" fmla="*/ 621983 h 626745"/>
                  <a:gd name="connsiteX7" fmla="*/ 0 w 2728913"/>
                  <a:gd name="connsiteY7" fmla="*/ 626745 h 626745"/>
                  <a:gd name="connsiteX0" fmla="*/ 3201353 w 3201353"/>
                  <a:gd name="connsiteY0" fmla="*/ 0 h 661987"/>
                  <a:gd name="connsiteX1" fmla="*/ 2663190 w 3201353"/>
                  <a:gd name="connsiteY1" fmla="*/ 3524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 name="connsiteX0" fmla="*/ 3201353 w 3201353"/>
                  <a:gd name="connsiteY0" fmla="*/ 0 h 661987"/>
                  <a:gd name="connsiteX1" fmla="*/ 2708910 w 3201353"/>
                  <a:gd name="connsiteY1" fmla="*/ 2762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1353" h="661987">
                    <a:moveTo>
                      <a:pt x="3201353" y="0"/>
                    </a:moveTo>
                    <a:lnTo>
                      <a:pt x="2708910" y="27622"/>
                    </a:lnTo>
                    <a:lnTo>
                      <a:pt x="1900238" y="347662"/>
                    </a:lnTo>
                    <a:lnTo>
                      <a:pt x="1633538" y="352425"/>
                    </a:lnTo>
                    <a:lnTo>
                      <a:pt x="1328738" y="523875"/>
                    </a:lnTo>
                    <a:lnTo>
                      <a:pt x="357188" y="552450"/>
                    </a:lnTo>
                    <a:lnTo>
                      <a:pt x="180975" y="657225"/>
                    </a:lnTo>
                    <a:lnTo>
                      <a:pt x="0" y="661987"/>
                    </a:lnTo>
                  </a:path>
                </a:pathLst>
              </a:cu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chemeClr val="tx1"/>
                  </a:solidFill>
                  <a:latin typeface="ＭＳ Ｐゴシック" panose="020B0600070205080204" pitchFamily="50" charset="-128"/>
                </a:endParaRPr>
              </a:p>
            </p:txBody>
          </p:sp>
          <p:cxnSp>
            <p:nvCxnSpPr>
              <p:cNvPr id="19" name="直線矢印コネクタ 18">
                <a:extLst>
                  <a:ext uri="{FF2B5EF4-FFF2-40B4-BE49-F238E27FC236}">
                    <a16:creationId xmlns:a16="http://schemas.microsoft.com/office/drawing/2014/main" id="{2CC64235-C6B6-B4EE-30ED-B3282F6523CC}"/>
                  </a:ext>
                </a:extLst>
              </p:cNvPr>
              <p:cNvCxnSpPr/>
              <p:nvPr/>
            </p:nvCxnSpPr>
            <p:spPr>
              <a:xfrm flipH="1" flipV="1">
                <a:off x="7834313" y="3219450"/>
                <a:ext cx="133350" cy="106363"/>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27">
                <a:extLst>
                  <a:ext uri="{FF2B5EF4-FFF2-40B4-BE49-F238E27FC236}">
                    <a16:creationId xmlns:a16="http://schemas.microsoft.com/office/drawing/2014/main" id="{48B598E2-23E2-D5A7-5B56-AE6CB007063B}"/>
                  </a:ext>
                </a:extLst>
              </p:cNvPr>
              <p:cNvSpPr txBox="1">
                <a:spLocks noChangeArrowheads="1"/>
              </p:cNvSpPr>
              <p:nvPr/>
            </p:nvSpPr>
            <p:spPr bwMode="auto">
              <a:xfrm>
                <a:off x="5081403" y="3196755"/>
                <a:ext cx="735534"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500" dirty="0"/>
                  <a:t>淀川南岸線</a:t>
                </a:r>
              </a:p>
            </p:txBody>
          </p:sp>
          <p:sp>
            <p:nvSpPr>
              <p:cNvPr id="23" name="テキスト ボックス 22">
                <a:extLst>
                  <a:ext uri="{FF2B5EF4-FFF2-40B4-BE49-F238E27FC236}">
                    <a16:creationId xmlns:a16="http://schemas.microsoft.com/office/drawing/2014/main" id="{AD96F5C6-E41B-CF17-C883-37ACDB7A50B1}"/>
                  </a:ext>
                </a:extLst>
              </p:cNvPr>
              <p:cNvSpPr txBox="1"/>
              <p:nvPr/>
            </p:nvSpPr>
            <p:spPr>
              <a:xfrm>
                <a:off x="4958511" y="1414984"/>
                <a:ext cx="3667051" cy="396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ctr">
                  <a:defRPr sz="1600">
                    <a:latin typeface="HG丸ｺﾞｼｯｸM-PRO" panose="020F0600000000000000" pitchFamily="50" charset="-128"/>
                    <a:ea typeface="HG丸ｺﾞｼｯｸM-PRO" panose="020F0600000000000000"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defRPr/>
                </a:pPr>
                <a:r>
                  <a:rPr lang="ja-JP" altLang="en-US" sz="900" b="1" dirty="0">
                    <a:solidFill>
                      <a:schemeClr val="tx1"/>
                    </a:solidFill>
                    <a:latin typeface="+mj-ea"/>
                    <a:ea typeface="+mj-ea"/>
                  </a:rPr>
                  <a:t>整備イメージ</a:t>
                </a:r>
              </a:p>
            </p:txBody>
          </p:sp>
          <p:sp>
            <p:nvSpPr>
              <p:cNvPr id="24" name="テキスト ボックス 25">
                <a:extLst>
                  <a:ext uri="{FF2B5EF4-FFF2-40B4-BE49-F238E27FC236}">
                    <a16:creationId xmlns:a16="http://schemas.microsoft.com/office/drawing/2014/main" id="{CE6B1F21-AE9E-1F8F-E000-BBFC4ED8F740}"/>
                  </a:ext>
                </a:extLst>
              </p:cNvPr>
              <p:cNvSpPr txBox="1">
                <a:spLocks noChangeArrowheads="1"/>
              </p:cNvSpPr>
              <p:nvPr/>
            </p:nvSpPr>
            <p:spPr bwMode="auto">
              <a:xfrm>
                <a:off x="6233576" y="3628813"/>
                <a:ext cx="1212253" cy="184717"/>
              </a:xfrm>
              <a:prstGeom prst="rect">
                <a:avLst/>
              </a:prstGeom>
              <a:solidFill>
                <a:schemeClr val="tx1">
                  <a:alpha val="10196"/>
                </a:scheme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600" dirty="0"/>
                  <a:t>淀川左岸線</a:t>
                </a:r>
                <a:r>
                  <a:rPr lang="en-US" altLang="ja-JP" sz="600" dirty="0"/>
                  <a:t>(2</a:t>
                </a:r>
                <a:r>
                  <a:rPr lang="ja-JP" altLang="en-US" sz="600" dirty="0"/>
                  <a:t>期</a:t>
                </a:r>
                <a:r>
                  <a:rPr lang="en-US" altLang="ja-JP" sz="600" dirty="0"/>
                  <a:t>)</a:t>
                </a:r>
                <a:endParaRPr lang="ja-JP" altLang="en-US" sz="600" dirty="0"/>
              </a:p>
            </p:txBody>
          </p:sp>
          <p:sp>
            <p:nvSpPr>
              <p:cNvPr id="25" name="テキスト ボックス 27">
                <a:extLst>
                  <a:ext uri="{FF2B5EF4-FFF2-40B4-BE49-F238E27FC236}">
                    <a16:creationId xmlns:a16="http://schemas.microsoft.com/office/drawing/2014/main" id="{26BC8514-74A5-BED2-335A-02DB4EC8DCD1}"/>
                  </a:ext>
                </a:extLst>
              </p:cNvPr>
              <p:cNvSpPr txBox="1">
                <a:spLocks noChangeArrowheads="1"/>
              </p:cNvSpPr>
              <p:nvPr/>
            </p:nvSpPr>
            <p:spPr bwMode="auto">
              <a:xfrm>
                <a:off x="8264276" y="2112154"/>
                <a:ext cx="315980"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500" dirty="0"/>
                  <a:t>淀川</a:t>
                </a:r>
              </a:p>
            </p:txBody>
          </p:sp>
        </p:grpSp>
        <p:sp>
          <p:nvSpPr>
            <p:cNvPr id="16" name="角丸四角形 96">
              <a:extLst>
                <a:ext uri="{FF2B5EF4-FFF2-40B4-BE49-F238E27FC236}">
                  <a16:creationId xmlns:a16="http://schemas.microsoft.com/office/drawing/2014/main" id="{4AE73A70-6FB7-ABC2-64BD-08C6D6E8CC17}"/>
                </a:ext>
              </a:extLst>
            </p:cNvPr>
            <p:cNvSpPr/>
            <p:nvPr/>
          </p:nvSpPr>
          <p:spPr>
            <a:xfrm>
              <a:off x="-2209893" y="1730068"/>
              <a:ext cx="2652094" cy="1649697"/>
            </a:xfrm>
            <a:prstGeom prst="roundRect">
              <a:avLst>
                <a:gd name="adj" fmla="val 1472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ndParaRPr>
            </a:p>
          </p:txBody>
        </p:sp>
      </p:grpSp>
      <p:sp>
        <p:nvSpPr>
          <p:cNvPr id="10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都市インフラの充実</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3739" name="正方形/長方形 4"/>
          <p:cNvSpPr>
            <a:spLocks noChangeArrowheads="1"/>
          </p:cNvSpPr>
          <p:nvPr/>
        </p:nvSpPr>
        <p:spPr bwMode="auto">
          <a:xfrm>
            <a:off x="40218" y="5389766"/>
            <a:ext cx="12096749" cy="139911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21" name="Rectangle 28"/>
          <p:cNvSpPr>
            <a:spLocks noChangeArrowheads="1"/>
          </p:cNvSpPr>
          <p:nvPr/>
        </p:nvSpPr>
        <p:spPr bwMode="auto">
          <a:xfrm>
            <a:off x="154271" y="5186208"/>
            <a:ext cx="3207096"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hlinkClick r:id="rId9"/>
              </a:rPr>
              <a:t>公共施設の維持管理の推進</a:t>
            </a:r>
            <a:endParaRPr lang="ja-JP" altLang="en-US" sz="1867" dirty="0">
              <a:latin typeface="Meiryo UI" panose="020B0604030504040204" pitchFamily="50" charset="-128"/>
              <a:ea typeface="Meiryo UI" panose="020B0604030504040204" pitchFamily="50" charset="-128"/>
            </a:endParaRPr>
          </a:p>
        </p:txBody>
      </p:sp>
      <p:sp>
        <p:nvSpPr>
          <p:cNvPr id="22" name="Rectangle 5"/>
          <p:cNvSpPr>
            <a:spLocks noChangeArrowheads="1"/>
          </p:cNvSpPr>
          <p:nvPr/>
        </p:nvSpPr>
        <p:spPr bwMode="auto">
          <a:xfrm>
            <a:off x="323852" y="5664932"/>
            <a:ext cx="11813116" cy="11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10"/>
              </a:rPr>
              <a:t>インフラ施設（道路、岸壁等）</a:t>
            </a:r>
            <a:r>
              <a:rPr lang="ja-JP" altLang="en-US" sz="2133" b="1" dirty="0">
                <a:latin typeface="Meiryo UI" panose="020B0604030504040204" pitchFamily="50" charset="-128"/>
                <a:ea typeface="Meiryo UI" panose="020B0604030504040204" pitchFamily="50" charset="-128"/>
              </a:rPr>
              <a:t>・</a:t>
            </a:r>
            <a:r>
              <a:rPr lang="ja-JP" altLang="en-US" sz="2133" b="1" dirty="0">
                <a:latin typeface="Meiryo UI" panose="020B0604030504040204" pitchFamily="50" charset="-128"/>
                <a:ea typeface="Meiryo UI" panose="020B0604030504040204" pitchFamily="50" charset="-128"/>
                <a:hlinkClick r:id="rId11"/>
              </a:rPr>
              <a:t>市設建築物（一般施設、学校施設、市営住宅）</a:t>
            </a:r>
            <a:r>
              <a:rPr lang="ja-JP" altLang="en-US" sz="2133" b="1" dirty="0">
                <a:latin typeface="Meiryo UI" panose="020B0604030504040204" pitchFamily="50" charset="-128"/>
                <a:ea typeface="Meiryo UI" panose="020B0604030504040204" pitchFamily="50" charset="-128"/>
              </a:rPr>
              <a:t>の維持管理</a:t>
            </a:r>
          </a:p>
          <a:p>
            <a:pPr marL="623888" lvl="1">
              <a:spcAft>
                <a:spcPts val="400"/>
              </a:spcAft>
              <a:buFont typeface="Wingdings" panose="05000000000000000000" pitchFamily="2" charset="2"/>
              <a:buChar char="Ø"/>
              <a:defRPr/>
            </a:pPr>
            <a:r>
              <a:rPr lang="ja-JP" altLang="ja-JP" sz="1867" dirty="0">
                <a:latin typeface="Meiryo UI" panose="020B0604030504040204" pitchFamily="50" charset="-128"/>
                <a:ea typeface="Meiryo UI" panose="020B0604030504040204" pitchFamily="50" charset="-128"/>
              </a:rPr>
              <a:t>老朽化が進み、今後多くの施設が更新時期を迎える中、安全確保や機能維持に向けた計画的な維持管理を推進</a:t>
            </a:r>
            <a:endParaRPr lang="en-US" altLang="ja-JP" sz="1867"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市民の安全・安心の確保のため緊急的に必要な修繕等を実施</a:t>
            </a:r>
            <a:endParaRPr lang="en-US" altLang="ja-JP" sz="1867" dirty="0">
              <a:latin typeface="Meiryo UI" panose="020B0604030504040204" pitchFamily="50" charset="-128"/>
              <a:ea typeface="Meiryo UI" panose="020B0604030504040204" pitchFamily="50" charset="-128"/>
            </a:endParaRPr>
          </a:p>
          <a:p>
            <a:pPr lvl="1">
              <a:spcAft>
                <a:spcPts val="400"/>
              </a:spcAft>
              <a:buFont typeface="Wingdings" panose="05000000000000000000" pitchFamily="2" charset="2"/>
              <a:buChar char="Ø"/>
              <a:defRPr/>
            </a:pPr>
            <a:endParaRPr lang="ja-JP" altLang="ja-JP" sz="1867" dirty="0">
              <a:latin typeface="Meiryo UI" panose="020B0604030504040204" pitchFamily="50" charset="-128"/>
              <a:ea typeface="Meiryo UI" panose="020B0604030504040204" pitchFamily="50" charset="-128"/>
            </a:endParaRPr>
          </a:p>
          <a:p>
            <a:pPr lvl="1">
              <a:spcAft>
                <a:spcPts val="400"/>
              </a:spcAft>
              <a:buFont typeface="Wingdings" panose="05000000000000000000" pitchFamily="2" charset="2"/>
              <a:buChar char="Ø"/>
              <a:defRPr/>
            </a:pPr>
            <a:endParaRPr lang="en-US" altLang="ja-JP" sz="1867" dirty="0">
              <a:latin typeface="Meiryo UI" panose="020B0604030504040204" pitchFamily="50" charset="-128"/>
              <a:ea typeface="Meiryo UI" panose="020B0604030504040204" pitchFamily="50" charset="-128"/>
            </a:endParaRPr>
          </a:p>
          <a:p>
            <a:pPr marL="112180" lvl="1" indent="0">
              <a:spcAft>
                <a:spcPts val="400"/>
              </a:spcAft>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67" dirty="0">
                <a:latin typeface="+mn-ea"/>
              </a:rPr>
              <a:t>　</a:t>
            </a:r>
            <a:endParaRPr lang="en-US" altLang="ja-JP" sz="1867" dirty="0">
              <a:latin typeface="Meiryo UI" panose="020B0604030504040204" pitchFamily="50" charset="-128"/>
              <a:ea typeface="Meiryo UI" panose="020B0604030504040204" pitchFamily="50" charset="-128"/>
            </a:endParaRPr>
          </a:p>
        </p:txBody>
      </p:sp>
      <p:sp>
        <p:nvSpPr>
          <p:cNvPr id="191" name="Rectangle 5"/>
          <p:cNvSpPr>
            <a:spLocks noChangeArrowheads="1"/>
          </p:cNvSpPr>
          <p:nvPr/>
        </p:nvSpPr>
        <p:spPr bwMode="auto">
          <a:xfrm>
            <a:off x="323851" y="3804924"/>
            <a:ext cx="7262975" cy="108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12"/>
              </a:rPr>
              <a:t>淀川左岸線延伸部事業</a:t>
            </a:r>
            <a:r>
              <a:rPr lang="ja-JP" altLang="en-US" sz="2000" dirty="0">
                <a:latin typeface="Meiryo UI" panose="020B0604030504040204" pitchFamily="50" charset="-128"/>
                <a:ea typeface="Meiryo UI" panose="020B0604030504040204" pitchFamily="50" charset="-128"/>
              </a:rPr>
              <a:t>（国直轄事業・有料道路事業）</a:t>
            </a:r>
            <a:endParaRPr lang="en-US" altLang="ja-JP" sz="2000" dirty="0">
              <a:latin typeface="Meiryo UI" panose="020B0604030504040204" pitchFamily="50" charset="-128"/>
              <a:ea typeface="Meiryo UI" panose="020B0604030504040204" pitchFamily="50" charset="-128"/>
            </a:endParaRPr>
          </a:p>
          <a:p>
            <a:pPr marL="112180" lvl="1" indent="0">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　　 ・区　　　間：</a:t>
            </a:r>
            <a:r>
              <a:rPr lang="ja-JP" altLang="en-US" sz="1867" dirty="0">
                <a:latin typeface="Meiryo UI" panose="020B0604030504040204" pitchFamily="50" charset="-128"/>
                <a:ea typeface="Meiryo UI" panose="020B0604030504040204" pitchFamily="50" charset="-128"/>
              </a:rPr>
              <a:t>新御堂筋～近畿自動車道　　　</a:t>
            </a:r>
            <a:endParaRPr lang="en-US" altLang="ja-JP" sz="1867" dirty="0">
              <a:latin typeface="Meiryo UI" panose="020B0604030504040204" pitchFamily="50" charset="-128"/>
              <a:ea typeface="Meiryo UI" panose="020B0604030504040204" pitchFamily="50" charset="-128"/>
            </a:endParaRPr>
          </a:p>
          <a:p>
            <a:pPr marL="112180" lvl="1" indent="0">
              <a:defRPr/>
            </a:pPr>
            <a:r>
              <a:rPr lang="en-US" altLang="ja-JP"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・事業主体：国、阪神高速道路㈱、西日本高速道路㈱</a:t>
            </a:r>
            <a:endParaRPr lang="en-US" altLang="ja-JP" sz="1867" dirty="0">
              <a:latin typeface="Meiryo UI" panose="020B0604030504040204" pitchFamily="50" charset="-128"/>
              <a:ea typeface="Meiryo UI" panose="020B0604030504040204" pitchFamily="50" charset="-128"/>
            </a:endParaRPr>
          </a:p>
        </p:txBody>
      </p:sp>
      <p:sp>
        <p:nvSpPr>
          <p:cNvPr id="193" name="正方形/長方形 4"/>
          <p:cNvSpPr>
            <a:spLocks noChangeArrowheads="1"/>
          </p:cNvSpPr>
          <p:nvPr/>
        </p:nvSpPr>
        <p:spPr bwMode="auto">
          <a:xfrm>
            <a:off x="42334" y="933451"/>
            <a:ext cx="12096751" cy="4148215"/>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94" name="Rectangle 28"/>
          <p:cNvSpPr>
            <a:spLocks noChangeArrowheads="1"/>
          </p:cNvSpPr>
          <p:nvPr/>
        </p:nvSpPr>
        <p:spPr bwMode="auto">
          <a:xfrm>
            <a:off x="156721" y="730017"/>
            <a:ext cx="3207096"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rPr>
              <a:t>高速道路ネットワークの充実</a:t>
            </a:r>
          </a:p>
        </p:txBody>
      </p:sp>
      <p:sp>
        <p:nvSpPr>
          <p:cNvPr id="78"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46</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35" name="Rectangle 5"/>
          <p:cNvSpPr>
            <a:spLocks noChangeArrowheads="1"/>
          </p:cNvSpPr>
          <p:nvPr/>
        </p:nvSpPr>
        <p:spPr bwMode="auto">
          <a:xfrm>
            <a:off x="334082" y="1240089"/>
            <a:ext cx="7006337" cy="197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a:t>
            </a:r>
            <a:r>
              <a:rPr lang="ja-JP" altLang="en-US" sz="2133" b="1" dirty="0">
                <a:latin typeface="Meiryo UI" panose="020B0604030504040204" pitchFamily="50" charset="-128"/>
                <a:ea typeface="Meiryo UI" panose="020B0604030504040204" pitchFamily="50" charset="-128"/>
                <a:hlinkClick r:id="rId13"/>
              </a:rPr>
              <a:t>淀川左岸線（２期）事業</a:t>
            </a:r>
            <a:endParaRPr lang="ja-JP" altLang="en-US" sz="2133" b="1" dirty="0">
              <a:latin typeface="Meiryo UI" panose="020B0604030504040204" pitchFamily="50" charset="-128"/>
              <a:ea typeface="Meiryo UI" panose="020B0604030504040204" pitchFamily="50" charset="-128"/>
            </a:endParaRPr>
          </a:p>
          <a:p>
            <a:pPr marL="112180" lvl="1" indent="0">
              <a:spcAft>
                <a:spcPts val="400"/>
              </a:spcAft>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　　 ・区　　　間：</a:t>
            </a:r>
            <a:r>
              <a:rPr lang="ja-JP" altLang="en-US" sz="1867" dirty="0">
                <a:latin typeface="Meiryo UI" panose="020B0604030504040204" pitchFamily="50" charset="-128"/>
                <a:ea typeface="Meiryo UI" panose="020B0604030504040204" pitchFamily="50" charset="-128"/>
              </a:rPr>
              <a:t>阪神高速神戸線</a:t>
            </a:r>
            <a:endParaRPr lang="en-US" altLang="ja-JP" sz="1867" dirty="0">
              <a:latin typeface="Meiryo UI" panose="020B0604030504040204" pitchFamily="50" charset="-128"/>
              <a:ea typeface="Meiryo UI" panose="020B0604030504040204" pitchFamily="50" charset="-128"/>
            </a:endParaRPr>
          </a:p>
          <a:p>
            <a:pPr marL="112180" lvl="1" indent="0">
              <a:spcAft>
                <a:spcPts val="400"/>
              </a:spcAft>
              <a:defRPr/>
            </a:pPr>
            <a:r>
              <a:rPr lang="en-US" altLang="ja-JP"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～新御堂筋</a:t>
            </a:r>
            <a:endParaRPr lang="en-US" altLang="ja-JP" sz="1867" dirty="0">
              <a:latin typeface="Meiryo UI" panose="020B0604030504040204" pitchFamily="50" charset="-128"/>
              <a:ea typeface="Meiryo UI" panose="020B0604030504040204" pitchFamily="50" charset="-128"/>
            </a:endParaRPr>
          </a:p>
          <a:p>
            <a:pPr marL="112180" lvl="1" indent="0">
              <a:spcAft>
                <a:spcPts val="400"/>
              </a:spcAft>
              <a:defRPr/>
            </a:pPr>
            <a:r>
              <a:rPr lang="ja-JP" altLang="en-US" sz="1867" dirty="0">
                <a:latin typeface="Meiryo UI" panose="020B0604030504040204" pitchFamily="50" charset="-128"/>
                <a:ea typeface="Meiryo UI" panose="020B0604030504040204" pitchFamily="50" charset="-128"/>
              </a:rPr>
              <a:t>　　 ・完成予定：令和</a:t>
            </a:r>
            <a:r>
              <a:rPr lang="en-US" altLang="ja-JP" sz="1867" dirty="0">
                <a:latin typeface="Meiryo UI" panose="020B0604030504040204" pitchFamily="50" charset="-128"/>
                <a:ea typeface="Meiryo UI" panose="020B0604030504040204" pitchFamily="50" charset="-128"/>
              </a:rPr>
              <a:t>14</a:t>
            </a:r>
            <a:r>
              <a:rPr lang="ja-JP" altLang="en-US" sz="1867" dirty="0">
                <a:latin typeface="Meiryo UI" panose="020B0604030504040204" pitchFamily="50" charset="-128"/>
                <a:ea typeface="Meiryo UI" panose="020B0604030504040204" pitchFamily="50" charset="-128"/>
              </a:rPr>
              <a:t>年度</a:t>
            </a:r>
            <a:r>
              <a:rPr lang="en-US" altLang="ja-JP" sz="1867" baseline="30000" dirty="0">
                <a:latin typeface="Meiryo UI" panose="020B0604030504040204" pitchFamily="50" charset="-128"/>
                <a:ea typeface="Meiryo UI" panose="020B0604030504040204" pitchFamily="50" charset="-128"/>
              </a:rPr>
              <a:t>   </a:t>
            </a:r>
          </a:p>
          <a:p>
            <a:pPr marL="112180" lvl="1" indent="0">
              <a:spcAft>
                <a:spcPts val="400"/>
              </a:spcAft>
              <a:defRPr/>
            </a:pPr>
            <a:r>
              <a:rPr lang="ja-JP" altLang="en-US" sz="1867" dirty="0">
                <a:latin typeface="Meiryo UI" panose="020B0604030504040204" pitchFamily="50" charset="-128"/>
                <a:ea typeface="Meiryo UI" panose="020B0604030504040204" pitchFamily="50" charset="-128"/>
              </a:rPr>
              <a:t>　　 ・事業主体：大阪市、阪神高速道路㈱</a:t>
            </a:r>
            <a:endParaRPr lang="en-US" altLang="ja-JP" sz="1867" strike="dblStrike"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3175798"/>
      </p:ext>
    </p:extLst>
  </p:cSld>
  <p:clrMapOvr>
    <a:masterClrMapping/>
  </p:clrMapOvr>
  <p:transition/>
</p:sld>
</file>

<file path=ppt/theme/theme1.xml><?xml version="1.0" encoding="utf-8"?>
<a:theme xmlns:a="http://schemas.openxmlformats.org/drawingml/2006/main" name="1_標準デザイン">
  <a:themeElements>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24433</TotalTime>
  <Words>968</Words>
  <PresentationFormat>ワイド画面</PresentationFormat>
  <Paragraphs>137</Paragraphs>
  <Slides>4</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BIZ UDゴシック</vt:lpstr>
      <vt:lpstr>HGｺﾞｼｯｸM</vt:lpstr>
      <vt:lpstr>HG創英角ｺﾞｼｯｸUB</vt:lpstr>
      <vt:lpstr>Meiryo UI</vt:lpstr>
      <vt:lpstr>ＭＳ Ｐゴシック</vt:lpstr>
      <vt:lpstr>ＭＳ ゴシック</vt:lpstr>
      <vt:lpstr>ＭＳ 明朝</vt:lpstr>
      <vt:lpstr>Arial</vt:lpstr>
      <vt:lpstr>Calibri</vt:lpstr>
      <vt:lpstr>Wingdings</vt:lpstr>
      <vt:lpstr>1_標準デザイン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2025-04-24T00:02:38Z</cp:lastPrinted>
  <dcterms:created xsi:type="dcterms:W3CDTF">2018-04-03T05:35:42Z</dcterms:created>
  <dcterms:modified xsi:type="dcterms:W3CDTF">2025-04-24T01:50:47Z</dcterms:modified>
</cp:coreProperties>
</file>