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0" saveSubsetFonts="1">
  <p:sldMasterIdLst>
    <p:sldMasterId id="2147483672" r:id="rId1"/>
  </p:sldMasterIdLst>
  <p:notesMasterIdLst>
    <p:notesMasterId r:id="rId5"/>
  </p:notesMasterIdLst>
  <p:sldIdLst>
    <p:sldId id="1326" r:id="rId2"/>
    <p:sldId id="1311" r:id="rId3"/>
    <p:sldId id="1362"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3333CC"/>
    <a:srgbClr val="99CCFF"/>
    <a:srgbClr val="FFCC99"/>
    <a:srgbClr val="FF99FF"/>
    <a:srgbClr val="FFFF99"/>
    <a:srgbClr val="D0D8E8"/>
    <a:srgbClr val="4F81B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2065" autoAdjust="0"/>
  </p:normalViewPr>
  <p:slideViewPr>
    <p:cSldViewPr snapToGrid="0">
      <p:cViewPr varScale="1">
        <p:scale>
          <a:sx n="77" d="100"/>
          <a:sy n="77" d="100"/>
        </p:scale>
        <p:origin x="898" y="67"/>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307975" y="284163"/>
            <a:ext cx="6759575" cy="3803650"/>
          </a:xfrm>
          <a:ln/>
        </p:spPr>
      </p:sp>
      <p:sp>
        <p:nvSpPr>
          <p:cNvPr id="58371" name="ノート プレースホルダ 2"/>
          <p:cNvSpPr>
            <a:spLocks noGrp="1"/>
          </p:cNvSpPr>
          <p:nvPr>
            <p:ph type="body" idx="1"/>
          </p:nvPr>
        </p:nvSpPr>
        <p:spPr>
          <a:xfrm>
            <a:off x="616778" y="5388150"/>
            <a:ext cx="5135925" cy="282621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31">
              <a:defRPr/>
            </a:pPr>
            <a:endParaRPr lang="ja-JP" altLang="en-US" dirty="0">
              <a:latin typeface="Arial" panose="020B0604020202020204" pitchFamily="34"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581">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21750" indent="-277594" defTabSz="843581">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10382"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55453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9868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442838"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886991"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331145"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775294"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D0432171-DC37-48A0-94EA-6610EC243919}" type="slidenum">
              <a:rPr lang="en-US" altLang="ja-JP" sz="1300">
                <a:ea typeface="ＭＳ Ｐゴシック" panose="020B0600070205080204" pitchFamily="50" charset="-128"/>
              </a:rPr>
              <a:pPr>
                <a:spcBef>
                  <a:spcPct val="0"/>
                </a:spcBef>
              </a:pPr>
              <a:t>50</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402165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307975" y="284163"/>
            <a:ext cx="6759575" cy="3803650"/>
          </a:xfrm>
          <a:ln/>
        </p:spPr>
      </p:sp>
      <p:sp>
        <p:nvSpPr>
          <p:cNvPr id="58371" name="ノート プレースホルダ 2"/>
          <p:cNvSpPr>
            <a:spLocks noGrp="1"/>
          </p:cNvSpPr>
          <p:nvPr>
            <p:ph type="body" idx="1"/>
          </p:nvPr>
        </p:nvSpPr>
        <p:spPr>
          <a:xfrm>
            <a:off x="616778" y="5388150"/>
            <a:ext cx="5135925" cy="282621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31">
              <a:defRPr/>
            </a:pPr>
            <a:endParaRPr lang="ja-JP" altLang="en-US" dirty="0">
              <a:latin typeface="Arial" panose="020B0604020202020204" pitchFamily="34"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581">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21750" indent="-277594" defTabSz="843581">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10382"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55453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9868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442838"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886991"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331145"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775294"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marL="0" marR="0" lvl="0" indent="0" algn="r" defTabSz="843581" rtl="0" eaLnBrk="1" fontAlgn="auto" latinLnBrk="0" hangingPunct="1">
              <a:lnSpc>
                <a:spcPct val="100000"/>
              </a:lnSpc>
              <a:spcBef>
                <a:spcPct val="0"/>
              </a:spcBef>
              <a:spcAft>
                <a:spcPts val="0"/>
              </a:spcAft>
              <a:buClrTx/>
              <a:buSzTx/>
              <a:buFontTx/>
              <a:buNone/>
              <a:tabLst/>
              <a:defRPr/>
            </a:pPr>
            <a:fld id="{D0432171-DC37-48A0-94EA-6610EC243919}" type="slidenum">
              <a:rPr kumimoji="1" lang="en-US" altLang="ja-JP" sz="13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843581" rtl="0" eaLnBrk="1" fontAlgn="auto" latinLnBrk="0" hangingPunct="1">
                <a:lnSpc>
                  <a:spcPct val="100000"/>
                </a:lnSpc>
                <a:spcBef>
                  <a:spcPct val="0"/>
                </a:spcBef>
                <a:spcAft>
                  <a:spcPts val="0"/>
                </a:spcAft>
                <a:buClrTx/>
                <a:buSzTx/>
                <a:buFontTx/>
                <a:buNone/>
                <a:tabLst/>
                <a:defRPr/>
              </a:pPr>
              <a:t>51</a:t>
            </a:fld>
            <a:endParaRPr kumimoji="1" lang="en-US" altLang="ja-JP" sz="13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489246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xfrm>
            <a:off x="-307975" y="284163"/>
            <a:ext cx="6759575" cy="3803650"/>
          </a:xfrm>
          <a:ln/>
        </p:spPr>
      </p:sp>
      <p:sp>
        <p:nvSpPr>
          <p:cNvPr id="58371" name="ノート プレースホルダ 2"/>
          <p:cNvSpPr>
            <a:spLocks noGrp="1"/>
          </p:cNvSpPr>
          <p:nvPr>
            <p:ph type="body" idx="1"/>
          </p:nvPr>
        </p:nvSpPr>
        <p:spPr>
          <a:xfrm>
            <a:off x="616778" y="5388150"/>
            <a:ext cx="5135925" cy="282621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defTabSz="881431">
              <a:defRPr/>
            </a:pPr>
            <a:endParaRPr lang="ja-JP" altLang="en-US" dirty="0">
              <a:latin typeface="Arial" panose="020B0604020202020204" pitchFamily="34" charset="0"/>
            </a:endParaRPr>
          </a:p>
        </p:txBody>
      </p:sp>
      <p:sp>
        <p:nvSpPr>
          <p:cNvPr id="583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581">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21750" indent="-277594" defTabSz="843581">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10382"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55453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1998685" indent="-222073" defTabSz="843581">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442838"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886991"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331145"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775294" indent="-222073" defTabSz="843581"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marL="0" marR="0" lvl="0" indent="0" algn="r" defTabSz="843581" rtl="0" eaLnBrk="1" fontAlgn="auto" latinLnBrk="0" hangingPunct="1">
              <a:lnSpc>
                <a:spcPct val="100000"/>
              </a:lnSpc>
              <a:spcBef>
                <a:spcPct val="0"/>
              </a:spcBef>
              <a:spcAft>
                <a:spcPts val="0"/>
              </a:spcAft>
              <a:buClrTx/>
              <a:buSzTx/>
              <a:buFontTx/>
              <a:buNone/>
              <a:tabLst/>
              <a:defRPr/>
            </a:pPr>
            <a:fld id="{D0432171-DC37-48A0-94EA-6610EC243919}" type="slidenum">
              <a:rPr kumimoji="1" lang="en-US" altLang="ja-JP" sz="13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843581" rtl="0" eaLnBrk="1" fontAlgn="auto" latinLnBrk="0" hangingPunct="1">
                <a:lnSpc>
                  <a:spcPct val="100000"/>
                </a:lnSpc>
                <a:spcBef>
                  <a:spcPct val="0"/>
                </a:spcBef>
                <a:spcAft>
                  <a:spcPts val="0"/>
                </a:spcAft>
                <a:buClrTx/>
                <a:buSzTx/>
                <a:buFontTx/>
                <a:buNone/>
                <a:tabLst/>
                <a:defRPr/>
              </a:pPr>
              <a:t>52</a:t>
            </a:fld>
            <a:endParaRPr kumimoji="1" lang="en-US" altLang="ja-JP" sz="13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412812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y.osaka.lg.jp/ictsenryakushitsu/page/0000595495.html"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s://www.city.osaka.lg.jp/shimin/page/0000625029.html" TargetMode="External"/><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hyperlink" Target="https://www.city.osaka.lg.jp/ictsenryakushitsu/page/0000650248.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city.osaka.lg.jp/ictsenryakushitsu/page/0000592767.html" TargetMode="External"/><Relationship Id="rId5" Type="http://schemas.openxmlformats.org/officeDocument/2006/relationships/hyperlink" Target="https://www.city.osaka.lg.jp/ictsenryakushitsu/page/0000518027.html" TargetMode="External"/><Relationship Id="rId4" Type="http://schemas.openxmlformats.org/officeDocument/2006/relationships/hyperlink" Target="https://www.city.osaka.lg.jp/ictsenryakushitsu/page/000062267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4"/>
          <p:cNvSpPr>
            <a:spLocks noChangeArrowheads="1"/>
          </p:cNvSpPr>
          <p:nvPr/>
        </p:nvSpPr>
        <p:spPr bwMode="auto">
          <a:xfrm>
            <a:off x="4240" y="641377"/>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en-US" altLang="ja-JP" sz="4000" spc="-133"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4000" spc="-133" dirty="0">
                <a:solidFill>
                  <a:schemeClr val="bg1"/>
                </a:solidFill>
                <a:effectLst>
                  <a:outerShdw blurRad="38100" dist="38100" dir="2700000" algn="tl">
                    <a:srgbClr val="000000">
                      <a:alpha val="43137"/>
                    </a:srgbClr>
                  </a:outerShdw>
                </a:effectLst>
                <a:ea typeface="HG創英角ｺﾞｼｯｸUB" pitchFamily="49" charset="-128"/>
              </a:rPr>
              <a:t>おおさか～大阪市ＤＸ戦略～の推進</a:t>
            </a:r>
            <a:endParaRPr lang="en-US" altLang="ja-JP" sz="4000" spc="-133"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57349" name="正方形/長方形 4"/>
          <p:cNvSpPr>
            <a:spLocks noChangeArrowheads="1"/>
          </p:cNvSpPr>
          <p:nvPr/>
        </p:nvSpPr>
        <p:spPr bwMode="auto">
          <a:xfrm>
            <a:off x="68798" y="1608668"/>
            <a:ext cx="12096751" cy="501120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2" name="Rectangle 28"/>
          <p:cNvSpPr>
            <a:spLocks noChangeArrowheads="1"/>
          </p:cNvSpPr>
          <p:nvPr/>
        </p:nvSpPr>
        <p:spPr bwMode="auto">
          <a:xfrm>
            <a:off x="196445" y="1415756"/>
            <a:ext cx="508675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en-US" altLang="ja-JP" sz="1867" dirty="0">
                <a:latin typeface="Meiryo UI" panose="020B0604030504040204" pitchFamily="50" charset="-128"/>
                <a:ea typeface="Meiryo UI" panose="020B0604030504040204" pitchFamily="50" charset="-128"/>
                <a:cs typeface="Meiryo UI" panose="020B0604030504040204" pitchFamily="50" charset="-128"/>
              </a:rPr>
              <a:t>Re-Design</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おおさか～大阪市ＤＸ戦略～の推進</a:t>
            </a:r>
            <a:endParaRPr lang="en-US" altLang="ja-JP" sz="1867"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6">
            <a:extLst>
              <a:ext uri="{FF2B5EF4-FFF2-40B4-BE49-F238E27FC236}">
                <a16:creationId xmlns:a16="http://schemas.microsoft.com/office/drawing/2014/main" id="{A480F7E3-1E51-32B3-ABC6-C78A6C523FEC}"/>
              </a:ext>
            </a:extLst>
          </p:cNvPr>
          <p:cNvSpPr>
            <a:spLocks noChangeArrowheads="1"/>
          </p:cNvSpPr>
          <p:nvPr/>
        </p:nvSpPr>
        <p:spPr bwMode="auto">
          <a:xfrm>
            <a:off x="1885" y="0"/>
            <a:ext cx="12191999" cy="643467"/>
          </a:xfrm>
          <a:prstGeom prst="rect">
            <a:avLst/>
          </a:prstGeom>
          <a:solidFill>
            <a:srgbClr val="FFC000"/>
          </a:solidFill>
          <a:ln w="28575" algn="ctr">
            <a:noFill/>
            <a:miter lim="800000"/>
            <a:headEnd/>
            <a:tailEnd/>
          </a:ln>
          <a:effectLst/>
        </p:spPr>
        <p:txBody>
          <a:bodyPr wrap="none" lIns="139245" tIns="69623" rIns="139245" bIns="69623" anchor="ctr"/>
          <a:lstStyle/>
          <a:p>
            <a:pPr algn="ctr" fontAlgn="base">
              <a:spcBef>
                <a:spcPct val="0"/>
              </a:spcBef>
              <a:spcAft>
                <a:spcPct val="0"/>
              </a:spcAft>
              <a:defRPr/>
            </a:pPr>
            <a:r>
              <a:rPr lang="ja-JP" altLang="en-US" sz="4267" b="1" dirty="0">
                <a:ln w="12700">
                  <a:solidFill>
                    <a:schemeClr val="tx1">
                      <a:lumMod val="50000"/>
                      <a:lumOff val="50000"/>
                    </a:schemeClr>
                  </a:solidFill>
                  <a:prstDash val="solid"/>
                </a:ln>
                <a:solidFill>
                  <a:srgbClr val="FFFFFF"/>
                </a:solidFill>
                <a:effectLst>
                  <a:outerShdw blurRad="41275" dist="20320" dir="1800000" algn="tl" rotWithShape="0">
                    <a:srgbClr val="000000">
                      <a:alpha val="40000"/>
                    </a:srgbClr>
                  </a:outerShdw>
                </a:effectLst>
                <a:latin typeface="Meiryo UI" panose="020B0604030504040204" pitchFamily="50" charset="-128"/>
                <a:ea typeface="Meiryo UI" panose="020B0604030504040204" pitchFamily="50" charset="-128"/>
                <a:cs typeface="Meiryo UI" panose="020B0604030504040204" pitchFamily="50" charset="-128"/>
              </a:rPr>
              <a:t>ＤＸの推進</a:t>
            </a:r>
          </a:p>
        </p:txBody>
      </p:sp>
      <p:sp>
        <p:nvSpPr>
          <p:cNvPr id="50" name="スライド番号プレースホルダ 3"/>
          <p:cNvSpPr txBox="1">
            <a:spLocks noGrp="1"/>
          </p:cNvSpPr>
          <p:nvPr/>
        </p:nvSpPr>
        <p:spPr bwMode="auto">
          <a:xfrm>
            <a:off x="11413067" y="36304"/>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50</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10" name="Rectangle 5">
            <a:extLst>
              <a:ext uri="{FF2B5EF4-FFF2-40B4-BE49-F238E27FC236}">
                <a16:creationId xmlns:a16="http://schemas.microsoft.com/office/drawing/2014/main" id="{F93251D3-3F0F-AA18-DB01-BCF0481FD98C}"/>
              </a:ext>
            </a:extLst>
          </p:cNvPr>
          <p:cNvSpPr>
            <a:spLocks noChangeArrowheads="1"/>
          </p:cNvSpPr>
          <p:nvPr/>
        </p:nvSpPr>
        <p:spPr bwMode="auto">
          <a:xfrm>
            <a:off x="238508" y="1917731"/>
            <a:ext cx="11658407" cy="519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charset="0"/>
                <a:ea typeface="ＭＳ Ｐゴシック" charset="-128"/>
              </a:defRPr>
            </a:lvl1pPr>
            <a:lvl2pPr marL="444500" indent="-360363">
              <a:defRPr kumimoji="1">
                <a:solidFill>
                  <a:schemeClr val="tx1"/>
                </a:solidFill>
                <a:latin typeface="Arial" charset="0"/>
                <a:ea typeface="ＭＳ Ｐゴシック" charset="-128"/>
              </a:defRPr>
            </a:lvl2pPr>
            <a:lvl3pPr>
              <a:defRPr kumimoji="1">
                <a:solidFill>
                  <a:schemeClr val="tx1"/>
                </a:solidFill>
                <a:latin typeface="Arial" charset="0"/>
                <a:ea typeface="ＭＳ Ｐゴシック" charset="-128"/>
              </a:defRPr>
            </a:lvl3pPr>
            <a:lvl4pPr>
              <a:defRPr kumimoji="1">
                <a:solidFill>
                  <a:schemeClr val="tx1"/>
                </a:solidFill>
                <a:latin typeface="Arial" charset="0"/>
                <a:ea typeface="ＭＳ Ｐゴシック" charset="-128"/>
              </a:defRPr>
            </a:lvl4pPr>
            <a:lvl5pPr>
              <a:defRPr kumimoji="1">
                <a:solidFill>
                  <a:schemeClr val="tx1"/>
                </a:solidFill>
                <a:latin typeface="Arial" charset="0"/>
                <a:ea typeface="ＭＳ Ｐゴシック" charset="-128"/>
              </a:defRPr>
            </a:lvl5pPr>
            <a:lvl6pPr marL="2009775" indent="-187325" eaLnBrk="0" fontAlgn="base" hangingPunct="0">
              <a:spcBef>
                <a:spcPct val="0"/>
              </a:spcBef>
              <a:spcAft>
                <a:spcPct val="0"/>
              </a:spcAft>
              <a:defRPr kumimoji="1">
                <a:solidFill>
                  <a:schemeClr val="tx1"/>
                </a:solidFill>
                <a:latin typeface="Arial" charset="0"/>
                <a:ea typeface="ＭＳ Ｐゴシック" charset="-128"/>
              </a:defRPr>
            </a:lvl6pPr>
            <a:lvl7pPr marL="2466975" indent="-187325" eaLnBrk="0" fontAlgn="base" hangingPunct="0">
              <a:spcBef>
                <a:spcPct val="0"/>
              </a:spcBef>
              <a:spcAft>
                <a:spcPct val="0"/>
              </a:spcAft>
              <a:defRPr kumimoji="1">
                <a:solidFill>
                  <a:schemeClr val="tx1"/>
                </a:solidFill>
                <a:latin typeface="Arial" charset="0"/>
                <a:ea typeface="ＭＳ Ｐゴシック" charset="-128"/>
              </a:defRPr>
            </a:lvl7pPr>
            <a:lvl8pPr marL="2924175" indent="-187325" eaLnBrk="0" fontAlgn="base" hangingPunct="0">
              <a:spcBef>
                <a:spcPct val="0"/>
              </a:spcBef>
              <a:spcAft>
                <a:spcPct val="0"/>
              </a:spcAft>
              <a:defRPr kumimoji="1">
                <a:solidFill>
                  <a:schemeClr val="tx1"/>
                </a:solidFill>
                <a:latin typeface="Arial" charset="0"/>
                <a:ea typeface="ＭＳ Ｐゴシック" charset="-128"/>
              </a:defRPr>
            </a:lvl8pPr>
            <a:lvl9pPr marL="3381375" indent="-187325" eaLnBrk="0" fontAlgn="base" hangingPunct="0">
              <a:spcBef>
                <a:spcPct val="0"/>
              </a:spcBef>
              <a:spcAft>
                <a:spcPct val="0"/>
              </a:spcAft>
              <a:defRPr kumimoji="1">
                <a:solidFill>
                  <a:schemeClr val="tx1"/>
                </a:solidFill>
                <a:latin typeface="Arial" charset="0"/>
                <a:ea typeface="ＭＳ Ｐゴシック" charset="-128"/>
              </a:defRPr>
            </a:lvl9pPr>
          </a:lstStyle>
          <a:p>
            <a:pPr lvl="0">
              <a:spcAft>
                <a:spcPts val="400"/>
              </a:spcAf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lang="en-US" altLang="ja-JP" sz="2133" b="1" dirty="0">
                <a:latin typeface="Meiryo UI" panose="020B0604030504040204" pitchFamily="50" charset="-128"/>
                <a:ea typeface="Meiryo UI" panose="020B0604030504040204" pitchFamily="50" charset="-128"/>
              </a:rPr>
              <a:t> 『</a:t>
            </a:r>
            <a:r>
              <a:rPr lang="en-US" altLang="ja-JP" sz="2133" b="1" dirty="0">
                <a:latin typeface="Meiryo UI" panose="020B0604030504040204" pitchFamily="50" charset="-128"/>
                <a:ea typeface="Meiryo UI" panose="020B0604030504040204" pitchFamily="50" charset="-128"/>
                <a:hlinkClick r:id="rId3"/>
              </a:rPr>
              <a:t> Re-Design</a:t>
            </a:r>
            <a:r>
              <a:rPr lang="ja-JP" altLang="en-US" sz="2133" b="1" dirty="0">
                <a:latin typeface="Meiryo UI" panose="020B0604030504040204" pitchFamily="50" charset="-128"/>
                <a:ea typeface="Meiryo UI" panose="020B0604030504040204" pitchFamily="50" charset="-128"/>
                <a:hlinkClick r:id="rId3"/>
              </a:rPr>
              <a:t>おおさか～大阪市ＤＸ戦略～ </a:t>
            </a:r>
            <a:r>
              <a:rPr lang="en-US" altLang="ja-JP" sz="2133" b="1" dirty="0">
                <a:latin typeface="Meiryo UI" panose="020B0604030504040204" pitchFamily="50" charset="-128"/>
                <a:ea typeface="Meiryo UI" panose="020B0604030504040204" pitchFamily="50" charset="-128"/>
              </a:rPr>
              <a:t>』</a:t>
            </a:r>
            <a:r>
              <a:rPr lang="ja-JP" altLang="en-US" sz="2133" b="1" dirty="0">
                <a:latin typeface="Meiryo UI" panose="020B0604030504040204" pitchFamily="50" charset="-128"/>
                <a:ea typeface="Meiryo UI" panose="020B0604030504040204" pitchFamily="50" charset="-128"/>
              </a:rPr>
              <a:t>の推進</a:t>
            </a:r>
          </a:p>
        </p:txBody>
      </p:sp>
      <p:sp>
        <p:nvSpPr>
          <p:cNvPr id="11" name="Rectangle 5">
            <a:extLst>
              <a:ext uri="{FF2B5EF4-FFF2-40B4-BE49-F238E27FC236}">
                <a16:creationId xmlns:a16="http://schemas.microsoft.com/office/drawing/2014/main" id="{34B1272E-F437-7112-FE72-C05D00422347}"/>
              </a:ext>
            </a:extLst>
          </p:cNvPr>
          <p:cNvSpPr>
            <a:spLocks noChangeArrowheads="1"/>
          </p:cNvSpPr>
          <p:nvPr/>
        </p:nvSpPr>
        <p:spPr bwMode="auto">
          <a:xfrm>
            <a:off x="68798" y="2288678"/>
            <a:ext cx="11980327" cy="67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14" tIns="38958" rIns="77914" bIns="38958"/>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11213" lvl="1">
              <a:spcAft>
                <a:spcPts val="300"/>
              </a:spcAft>
              <a:buFont typeface="Wingdings" panose="05000000000000000000" pitchFamily="2" charset="2"/>
              <a:buChar char="Ø"/>
              <a:defRPr/>
            </a:pPr>
            <a:r>
              <a:rPr lang="ja-JP" altLang="en-US" sz="1870" dirty="0">
                <a:effectLst/>
                <a:latin typeface="Meiryo UI" panose="020B0604030504040204" pitchFamily="50" charset="-128"/>
                <a:ea typeface="Meiryo UI" panose="020B0604030504040204" pitchFamily="50" charset="-128"/>
                <a:cs typeface="Times New Roman" panose="02020603050405020304" pitchFamily="18" charset="0"/>
              </a:rPr>
              <a:t>データやデジタル技術の活用を前提に、サービス利用者の目線で行政サービスそのものやその提供スタイルを進化させ、一人ひとりが多様な幸せ（</a:t>
            </a:r>
            <a:r>
              <a:rPr lang="en-US" altLang="ja-JP" sz="1870" dirty="0">
                <a:effectLst/>
                <a:latin typeface="Meiryo UI" panose="020B0604030504040204" pitchFamily="50" charset="-128"/>
                <a:ea typeface="Meiryo UI" panose="020B0604030504040204" pitchFamily="50" charset="-128"/>
                <a:cs typeface="Times New Roman" panose="02020603050405020304" pitchFamily="18" charset="0"/>
              </a:rPr>
              <a:t>Well-being</a:t>
            </a:r>
            <a:r>
              <a:rPr lang="ja-JP" altLang="en-US" sz="1870" dirty="0">
                <a:effectLst/>
                <a:latin typeface="Meiryo UI" panose="020B0604030504040204" pitchFamily="50" charset="-128"/>
                <a:ea typeface="Meiryo UI" panose="020B0604030504040204" pitchFamily="50" charset="-128"/>
                <a:cs typeface="Times New Roman" panose="02020603050405020304" pitchFamily="18" charset="0"/>
              </a:rPr>
              <a:t>）を実感できる都市へと発展するよう、３つの視点からＤＸを推進</a:t>
            </a:r>
          </a:p>
        </p:txBody>
      </p:sp>
      <p:grpSp>
        <p:nvGrpSpPr>
          <p:cNvPr id="4" name="グループ化 3">
            <a:extLst>
              <a:ext uri="{FF2B5EF4-FFF2-40B4-BE49-F238E27FC236}">
                <a16:creationId xmlns:a16="http://schemas.microsoft.com/office/drawing/2014/main" id="{A4B622E7-233F-6E78-DB4F-6AD63853D8A2}"/>
              </a:ext>
            </a:extLst>
          </p:cNvPr>
          <p:cNvGrpSpPr/>
          <p:nvPr/>
        </p:nvGrpSpPr>
        <p:grpSpPr>
          <a:xfrm>
            <a:off x="4492416" y="3261576"/>
            <a:ext cx="2744124" cy="2549285"/>
            <a:chOff x="5255743" y="344637"/>
            <a:chExt cx="1535845" cy="1442148"/>
          </a:xfrm>
        </p:grpSpPr>
        <p:pic>
          <p:nvPicPr>
            <p:cNvPr id="9" name="グラフィックス 208">
              <a:extLst>
                <a:ext uri="{FF2B5EF4-FFF2-40B4-BE49-F238E27FC236}">
                  <a16:creationId xmlns:a16="http://schemas.microsoft.com/office/drawing/2014/main" id="{4390A31F-512E-7F01-54A7-2CC68F9FB0A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55743" y="344637"/>
              <a:ext cx="1535845" cy="1442148"/>
            </a:xfrm>
            <a:prstGeom prst="rect">
              <a:avLst/>
            </a:prstGeom>
          </p:spPr>
        </p:pic>
        <p:pic>
          <p:nvPicPr>
            <p:cNvPr id="12" name="図 11" descr="アイコン&#10;&#10;自動的に生成された説明">
              <a:extLst>
                <a:ext uri="{FF2B5EF4-FFF2-40B4-BE49-F238E27FC236}">
                  <a16:creationId xmlns:a16="http://schemas.microsoft.com/office/drawing/2014/main" id="{74775AF2-9BA9-C977-4B46-89155C18A261}"/>
                </a:ext>
              </a:extLst>
            </p:cNvPr>
            <p:cNvPicPr>
              <a:picLocks noChangeAspect="1"/>
            </p:cNvPicPr>
            <p:nvPr/>
          </p:nvPicPr>
          <p:blipFill>
            <a:blip r:embed="rId5" cstate="screen">
              <a:biLevel thresh="25000"/>
              <a:extLst>
                <a:ext uri="{28A0092B-C50C-407E-A947-70E740481C1C}">
                  <a14:useLocalDpi xmlns:a14="http://schemas.microsoft.com/office/drawing/2010/main"/>
                </a:ext>
              </a:extLst>
            </a:blip>
            <a:stretch>
              <a:fillRect/>
            </a:stretch>
          </p:blipFill>
          <p:spPr>
            <a:xfrm>
              <a:off x="5869719" y="575550"/>
              <a:ext cx="307893" cy="307893"/>
            </a:xfrm>
            <a:prstGeom prst="rect">
              <a:avLst/>
            </a:prstGeom>
            <a:noFill/>
          </p:spPr>
        </p:pic>
        <p:pic>
          <p:nvPicPr>
            <p:cNvPr id="13" name="図 12" descr="QR コード&#10;&#10;自動的に生成された説明">
              <a:extLst>
                <a:ext uri="{FF2B5EF4-FFF2-40B4-BE49-F238E27FC236}">
                  <a16:creationId xmlns:a16="http://schemas.microsoft.com/office/drawing/2014/main" id="{D0C60FC5-D090-513C-7E4E-32ACD74481E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496981" y="1205023"/>
              <a:ext cx="310020" cy="310465"/>
            </a:xfrm>
            <a:prstGeom prst="rect">
              <a:avLst/>
            </a:prstGeom>
          </p:spPr>
        </p:pic>
        <p:pic>
          <p:nvPicPr>
            <p:cNvPr id="14" name="図 13" descr="アイコン&#10;&#10;自動的に生成された説明">
              <a:extLst>
                <a:ext uri="{FF2B5EF4-FFF2-40B4-BE49-F238E27FC236}">
                  <a16:creationId xmlns:a16="http://schemas.microsoft.com/office/drawing/2014/main" id="{6CB9437C-5E19-ACAC-D9AA-861A73E6B2F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197760" y="1244842"/>
              <a:ext cx="329257" cy="270646"/>
            </a:xfrm>
            <a:prstGeom prst="rect">
              <a:avLst/>
            </a:prstGeom>
          </p:spPr>
        </p:pic>
      </p:grpSp>
      <p:sp>
        <p:nvSpPr>
          <p:cNvPr id="15" name="角丸四角形 36">
            <a:extLst>
              <a:ext uri="{FF2B5EF4-FFF2-40B4-BE49-F238E27FC236}">
                <a16:creationId xmlns:a16="http://schemas.microsoft.com/office/drawing/2014/main" id="{585BD115-55F1-7007-0468-2F9F0BCB4813}"/>
              </a:ext>
            </a:extLst>
          </p:cNvPr>
          <p:cNvSpPr/>
          <p:nvPr/>
        </p:nvSpPr>
        <p:spPr>
          <a:xfrm>
            <a:off x="457529" y="3353530"/>
            <a:ext cx="1548063" cy="31987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1867" b="1" spc="133" dirty="0">
                <a:solidFill>
                  <a:schemeClr val="bg1"/>
                </a:solidFill>
                <a:latin typeface="Yu Gothic UI" panose="020B0500000000000000" pitchFamily="50" charset="-128"/>
                <a:ea typeface="Yu Gothic UI" panose="020B0500000000000000" pitchFamily="50" charset="-128"/>
              </a:rPr>
              <a:t>サービス</a:t>
            </a:r>
            <a:r>
              <a:rPr lang="en-US" altLang="ja-JP" sz="1867" b="1" spc="133" dirty="0">
                <a:solidFill>
                  <a:schemeClr val="bg1"/>
                </a:solidFill>
                <a:latin typeface="Yu Gothic UI" panose="020B0500000000000000" pitchFamily="50" charset="-128"/>
                <a:ea typeface="Yu Gothic UI" panose="020B0500000000000000" pitchFamily="50" charset="-128"/>
              </a:rPr>
              <a:t>DX</a:t>
            </a:r>
            <a:endParaRPr lang="en-US" altLang="ja-JP" sz="1867" spc="133" dirty="0">
              <a:solidFill>
                <a:schemeClr val="bg1"/>
              </a:solidFill>
              <a:latin typeface="Yu Gothic UI" panose="020B0500000000000000" pitchFamily="50" charset="-128"/>
              <a:ea typeface="Yu Gothic UI" panose="020B0500000000000000" pitchFamily="50" charset="-128"/>
            </a:endParaRPr>
          </a:p>
        </p:txBody>
      </p:sp>
      <p:sp>
        <p:nvSpPr>
          <p:cNvPr id="19" name="角丸四角形 38">
            <a:extLst>
              <a:ext uri="{FF2B5EF4-FFF2-40B4-BE49-F238E27FC236}">
                <a16:creationId xmlns:a16="http://schemas.microsoft.com/office/drawing/2014/main" id="{8C9167C9-4175-6B80-FA07-D4298F83923D}"/>
              </a:ext>
            </a:extLst>
          </p:cNvPr>
          <p:cNvSpPr/>
          <p:nvPr/>
        </p:nvSpPr>
        <p:spPr>
          <a:xfrm>
            <a:off x="453338" y="5450763"/>
            <a:ext cx="1548063" cy="31987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1867" b="1" spc="133" dirty="0">
                <a:solidFill>
                  <a:schemeClr val="bg1"/>
                </a:solidFill>
                <a:latin typeface="Yu Gothic UI" panose="020B0500000000000000" pitchFamily="50" charset="-128"/>
                <a:ea typeface="Yu Gothic UI" panose="020B0500000000000000" pitchFamily="50" charset="-128"/>
              </a:rPr>
              <a:t>都市・まち</a:t>
            </a:r>
            <a:r>
              <a:rPr lang="en-US" altLang="ja-JP" sz="1867" b="1" spc="133" dirty="0">
                <a:solidFill>
                  <a:schemeClr val="bg1"/>
                </a:solidFill>
                <a:latin typeface="Yu Gothic UI" panose="020B0500000000000000" pitchFamily="50" charset="-128"/>
                <a:ea typeface="Yu Gothic UI" panose="020B0500000000000000" pitchFamily="50" charset="-128"/>
              </a:rPr>
              <a:t>DX</a:t>
            </a:r>
            <a:endParaRPr lang="en-US" altLang="ja-JP" sz="1867" spc="133" dirty="0">
              <a:solidFill>
                <a:schemeClr val="bg1"/>
              </a:solidFill>
              <a:latin typeface="Yu Gothic UI" panose="020B0500000000000000" pitchFamily="50" charset="-128"/>
              <a:ea typeface="Yu Gothic UI" panose="020B0500000000000000" pitchFamily="50" charset="-128"/>
            </a:endParaRPr>
          </a:p>
        </p:txBody>
      </p:sp>
      <p:sp>
        <p:nvSpPr>
          <p:cNvPr id="20" name="角丸四角形 47">
            <a:extLst>
              <a:ext uri="{FF2B5EF4-FFF2-40B4-BE49-F238E27FC236}">
                <a16:creationId xmlns:a16="http://schemas.microsoft.com/office/drawing/2014/main" id="{723C98F9-B78C-81C9-78DC-A478FAAEC1A9}"/>
              </a:ext>
            </a:extLst>
          </p:cNvPr>
          <p:cNvSpPr/>
          <p:nvPr/>
        </p:nvSpPr>
        <p:spPr>
          <a:xfrm>
            <a:off x="702642" y="5883459"/>
            <a:ext cx="8768314" cy="575542"/>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wrap="square" lIns="0" tIns="0" rIns="0" bIns="0" rtlCol="0" anchor="ctr">
            <a:spAutoFit/>
          </a:bodyP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defTabSz="1219170" eaLnBrk="1" fontAlgn="auto" hangingPunct="1">
              <a:spcBef>
                <a:spcPts val="0"/>
              </a:spcBef>
              <a:spcAft>
                <a:spcPts val="0"/>
              </a:spcAft>
              <a:defRPr/>
            </a:pPr>
            <a:r>
              <a:rPr lang="ja-JP" altLang="en-US" sz="1870" dirty="0">
                <a:solidFill>
                  <a:srgbClr val="000000"/>
                </a:solidFill>
                <a:latin typeface="Meiryo UI" panose="020B0604030504040204" pitchFamily="50" charset="-128"/>
                <a:ea typeface="Meiryo UI" panose="020B0604030504040204" pitchFamily="50" charset="-128"/>
              </a:rPr>
              <a:t>便</a:t>
            </a:r>
            <a:r>
              <a:rPr lang="ja-JP" altLang="en-US" sz="1870" dirty="0">
                <a:solidFill>
                  <a:schemeClr val="tx1"/>
                </a:solidFill>
                <a:latin typeface="Meiryo UI" panose="020B0604030504040204" pitchFamily="50" charset="-128"/>
                <a:ea typeface="Meiryo UI" panose="020B0604030504040204" pitchFamily="50" charset="-128"/>
              </a:rPr>
              <a:t>利・安心・安全に暮らせる魅力・活力のあるまちを実現</a:t>
            </a:r>
            <a:endParaRPr lang="en-US" altLang="ja-JP" sz="1870" dirty="0">
              <a:solidFill>
                <a:schemeClr val="tx1"/>
              </a:solidFill>
              <a:latin typeface="Meiryo UI" panose="020B0604030504040204" pitchFamily="50" charset="-128"/>
              <a:ea typeface="Meiryo UI" panose="020B0604030504040204" pitchFamily="50" charset="-128"/>
            </a:endParaRPr>
          </a:p>
          <a:p>
            <a:pPr defTabSz="1219170" eaLnBrk="1" fontAlgn="auto" hangingPunct="1">
              <a:spcBef>
                <a:spcPts val="0"/>
              </a:spcBef>
              <a:spcAft>
                <a:spcPts val="0"/>
              </a:spcAft>
              <a:defRPr/>
            </a:pPr>
            <a:r>
              <a:rPr lang="ja-JP" altLang="en-US" sz="1870" dirty="0">
                <a:solidFill>
                  <a:schemeClr val="tx1"/>
                </a:solidFill>
                <a:latin typeface="Meiryo UI" panose="020B0604030504040204" pitchFamily="50" charset="-128"/>
                <a:ea typeface="Meiryo UI" panose="020B0604030504040204" pitchFamily="50" charset="-128"/>
              </a:rPr>
              <a:t>（ＡＩの</a:t>
            </a:r>
            <a:r>
              <a:rPr lang="ja-JP" altLang="en-US" sz="1870" dirty="0">
                <a:solidFill>
                  <a:srgbClr val="000000"/>
                </a:solidFill>
                <a:latin typeface="Meiryo UI" panose="020B0604030504040204" pitchFamily="50" charset="-128"/>
                <a:ea typeface="Meiryo UI" panose="020B0604030504040204" pitchFamily="50" charset="-128"/>
              </a:rPr>
              <a:t>活用や建設生産プロセスの高度化による都市機能の高度化の取組など）</a:t>
            </a:r>
            <a:endParaRPr lang="en-US" altLang="ja-JP" sz="1870" dirty="0">
              <a:solidFill>
                <a:srgbClr val="000000"/>
              </a:solidFill>
              <a:latin typeface="Meiryo UI" panose="020B0604030504040204" pitchFamily="50" charset="-128"/>
              <a:ea typeface="Meiryo UI" panose="020B0604030504040204" pitchFamily="50" charset="-128"/>
            </a:endParaRPr>
          </a:p>
        </p:txBody>
      </p:sp>
      <p:sp>
        <p:nvSpPr>
          <p:cNvPr id="24" name="角丸四角形 27">
            <a:extLst>
              <a:ext uri="{FF2B5EF4-FFF2-40B4-BE49-F238E27FC236}">
                <a16:creationId xmlns:a16="http://schemas.microsoft.com/office/drawing/2014/main" id="{F313DAE3-25BA-B052-0481-A5903DF9000F}"/>
              </a:ext>
            </a:extLst>
          </p:cNvPr>
          <p:cNvSpPr/>
          <p:nvPr/>
        </p:nvSpPr>
        <p:spPr>
          <a:xfrm>
            <a:off x="6995491" y="3114483"/>
            <a:ext cx="1994321" cy="575542"/>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wrap="square" lIns="0" tIns="0" rIns="0" bIns="0" rtlCol="0" anchor="ctr">
            <a:spAutoFit/>
          </a:bodyP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defTabSz="1219170" eaLnBrk="1" fontAlgn="auto" hangingPunct="1">
              <a:spcBef>
                <a:spcPts val="0"/>
              </a:spcBef>
              <a:spcAft>
                <a:spcPts val="0"/>
              </a:spcAft>
              <a:defRPr/>
            </a:pPr>
            <a:r>
              <a:rPr lang="ja-JP" altLang="en-US" sz="1870" b="1" dirty="0">
                <a:solidFill>
                  <a:srgbClr val="000000"/>
                </a:solidFill>
                <a:latin typeface="ＭＳ Ｐゴシック"/>
                <a:ea typeface="ＭＳ Ｐゴシック"/>
              </a:rPr>
              <a:t>市民</a:t>
            </a:r>
            <a:r>
              <a:rPr lang="en-US" altLang="ja-JP" sz="1870" b="1" dirty="0">
                <a:solidFill>
                  <a:srgbClr val="000000"/>
                </a:solidFill>
                <a:latin typeface="ＭＳ Ｐゴシック"/>
                <a:ea typeface="ＭＳ Ｐゴシック"/>
              </a:rPr>
              <a:t>QoL</a:t>
            </a:r>
            <a:r>
              <a:rPr lang="ja-JP" altLang="en-US" sz="1870" b="1" dirty="0">
                <a:solidFill>
                  <a:srgbClr val="000000"/>
                </a:solidFill>
                <a:latin typeface="ＭＳ Ｐゴシック"/>
                <a:ea typeface="ＭＳ Ｐゴシック"/>
              </a:rPr>
              <a:t>の向上</a:t>
            </a:r>
          </a:p>
          <a:p>
            <a:pPr algn="ctr" defTabSz="1219170" eaLnBrk="1" fontAlgn="auto" hangingPunct="1">
              <a:spcBef>
                <a:spcPts val="0"/>
              </a:spcBef>
              <a:spcAft>
                <a:spcPts val="0"/>
              </a:spcAft>
              <a:defRPr/>
            </a:pPr>
            <a:r>
              <a:rPr lang="ja-JP" altLang="en-US" sz="1870" b="1" dirty="0">
                <a:solidFill>
                  <a:srgbClr val="000000"/>
                </a:solidFill>
                <a:latin typeface="ＭＳ Ｐゴシック"/>
                <a:ea typeface="ＭＳ Ｐゴシック"/>
              </a:rPr>
              <a:t>都市力の向上</a:t>
            </a:r>
          </a:p>
        </p:txBody>
      </p:sp>
      <p:sp>
        <p:nvSpPr>
          <p:cNvPr id="25" name="二等辺三角形 24">
            <a:extLst>
              <a:ext uri="{FF2B5EF4-FFF2-40B4-BE49-F238E27FC236}">
                <a16:creationId xmlns:a16="http://schemas.microsoft.com/office/drawing/2014/main" id="{B5580371-D003-6623-4587-07D30CF85386}"/>
              </a:ext>
            </a:extLst>
          </p:cNvPr>
          <p:cNvSpPr/>
          <p:nvPr/>
        </p:nvSpPr>
        <p:spPr>
          <a:xfrm rot="3699258">
            <a:off x="6413929" y="3390852"/>
            <a:ext cx="908917" cy="267656"/>
          </a:xfrm>
          <a:prstGeom prst="triangle">
            <a:avLst>
              <a:gd name="adj" fmla="val 52920"/>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defRPr/>
            </a:pPr>
            <a:endParaRPr kumimoji="1" lang="ja-JP" altLang="en-US" sz="2400">
              <a:solidFill>
                <a:srgbClr val="FFFFFF"/>
              </a:solidFill>
              <a:latin typeface="Arial"/>
              <a:ea typeface="ＭＳ Ｐゴシック"/>
            </a:endParaRPr>
          </a:p>
        </p:txBody>
      </p:sp>
      <p:sp>
        <p:nvSpPr>
          <p:cNvPr id="26" name="角丸四角形 37">
            <a:extLst>
              <a:ext uri="{FF2B5EF4-FFF2-40B4-BE49-F238E27FC236}">
                <a16:creationId xmlns:a16="http://schemas.microsoft.com/office/drawing/2014/main" id="{5A39E924-3DBC-508B-CA81-9B6E7F10BC82}"/>
              </a:ext>
            </a:extLst>
          </p:cNvPr>
          <p:cNvSpPr/>
          <p:nvPr/>
        </p:nvSpPr>
        <p:spPr>
          <a:xfrm>
            <a:off x="7427005" y="4109564"/>
            <a:ext cx="1548063" cy="31987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defTabSz="1219170">
              <a:defRPr/>
            </a:pPr>
            <a:r>
              <a:rPr lang="ja-JP" altLang="en-US" sz="1867" b="1" spc="133" dirty="0">
                <a:solidFill>
                  <a:prstClr val="white"/>
                </a:solidFill>
                <a:latin typeface="Yu Gothic UI" panose="020B0500000000000000" pitchFamily="50" charset="-128"/>
                <a:ea typeface="Yu Gothic UI" panose="020B0500000000000000" pitchFamily="50" charset="-128"/>
              </a:rPr>
              <a:t>行政</a:t>
            </a:r>
            <a:r>
              <a:rPr lang="en-US" altLang="ja-JP" sz="1867" b="1" spc="133" dirty="0">
                <a:solidFill>
                  <a:prstClr val="white"/>
                </a:solidFill>
                <a:latin typeface="Yu Gothic UI" panose="020B0500000000000000" pitchFamily="50" charset="-128"/>
                <a:ea typeface="Yu Gothic UI" panose="020B0500000000000000" pitchFamily="50" charset="-128"/>
              </a:rPr>
              <a:t>DX</a:t>
            </a:r>
          </a:p>
        </p:txBody>
      </p:sp>
      <p:sp>
        <p:nvSpPr>
          <p:cNvPr id="27" name="角丸四角形 52">
            <a:extLst>
              <a:ext uri="{FF2B5EF4-FFF2-40B4-BE49-F238E27FC236}">
                <a16:creationId xmlns:a16="http://schemas.microsoft.com/office/drawing/2014/main" id="{30562FD1-BF58-AD35-BD96-9021E7A0B6F1}"/>
              </a:ext>
            </a:extLst>
          </p:cNvPr>
          <p:cNvSpPr/>
          <p:nvPr/>
        </p:nvSpPr>
        <p:spPr>
          <a:xfrm>
            <a:off x="7316811" y="4523210"/>
            <a:ext cx="4676513" cy="575542"/>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wrap="square" lIns="0" tIns="0" rIns="0" bIns="0" rtlCol="0" anchor="ctr">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defTabSz="1219170">
              <a:defRPr/>
            </a:pPr>
            <a:r>
              <a:rPr lang="ja-JP" altLang="en-US" sz="1870" dirty="0">
                <a:solidFill>
                  <a:srgbClr val="000000"/>
                </a:solidFill>
                <a:latin typeface="Meiryo UI" panose="020B0604030504040204" pitchFamily="50" charset="-128"/>
                <a:ea typeface="Meiryo UI" panose="020B0604030504040204" pitchFamily="50" charset="-128"/>
              </a:rPr>
              <a:t>効率的かつ質の高い組織・業務運営を実現</a:t>
            </a:r>
            <a:endParaRPr lang="en-US" altLang="ja-JP" sz="1870" dirty="0">
              <a:solidFill>
                <a:srgbClr val="000000"/>
              </a:solidFill>
              <a:latin typeface="Meiryo UI" panose="020B0604030504040204" pitchFamily="50" charset="-128"/>
              <a:ea typeface="Meiryo UI" panose="020B0604030504040204" pitchFamily="50" charset="-128"/>
            </a:endParaRPr>
          </a:p>
          <a:p>
            <a:pPr defTabSz="1219170">
              <a:defRPr/>
            </a:pPr>
            <a:r>
              <a:rPr lang="ja-JP" altLang="en-US" sz="1870" dirty="0">
                <a:solidFill>
                  <a:srgbClr val="000000"/>
                </a:solidFill>
                <a:latin typeface="Meiryo UI" panose="020B0604030504040204" pitchFamily="50" charset="-128"/>
                <a:ea typeface="Meiryo UI" panose="020B0604030504040204" pitchFamily="50" charset="-128"/>
              </a:rPr>
              <a:t>　　（</a:t>
            </a:r>
            <a:r>
              <a:rPr lang="ja-JP" altLang="en-US" sz="1870" dirty="0">
                <a:solidFill>
                  <a:schemeClr val="tx1"/>
                </a:solidFill>
                <a:latin typeface="Meiryo UI" panose="020B0604030504040204" pitchFamily="50" charset="-128"/>
                <a:ea typeface="Meiryo UI" panose="020B0604030504040204" pitchFamily="50" charset="-128"/>
              </a:rPr>
              <a:t>バックオフィスＤＸの取組</a:t>
            </a:r>
            <a:r>
              <a:rPr lang="ja-JP" altLang="en-US" sz="1870" dirty="0">
                <a:solidFill>
                  <a:srgbClr val="000000"/>
                </a:solidFill>
                <a:latin typeface="Meiryo UI" panose="020B0604030504040204" pitchFamily="50" charset="-128"/>
                <a:ea typeface="Meiryo UI" panose="020B0604030504040204" pitchFamily="50" charset="-128"/>
              </a:rPr>
              <a:t>など）</a:t>
            </a:r>
            <a:endParaRPr lang="en-US" altLang="ja-JP" sz="1870" dirty="0">
              <a:solidFill>
                <a:srgbClr val="000000"/>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3E82963E-21EF-D571-1B3F-FBAC7EAA1FB2}"/>
              </a:ext>
            </a:extLst>
          </p:cNvPr>
          <p:cNvSpPr txBox="1"/>
          <p:nvPr/>
        </p:nvSpPr>
        <p:spPr>
          <a:xfrm>
            <a:off x="519562" y="3746833"/>
            <a:ext cx="4734517" cy="955646"/>
          </a:xfrm>
          <a:prstGeom prst="rect">
            <a:avLst/>
          </a:prstGeom>
          <a:noFill/>
        </p:spPr>
        <p:txBody>
          <a:bodyPr wrap="square">
            <a:spAutoFit/>
          </a:bodyPr>
          <a:lstStyle/>
          <a:p>
            <a:pPr defTabSz="1219170" eaLnBrk="1" fontAlgn="auto" hangingPunct="1">
              <a:spcBef>
                <a:spcPts val="0"/>
              </a:spcBef>
              <a:spcAft>
                <a:spcPts val="0"/>
              </a:spcAft>
              <a:defRPr/>
            </a:pPr>
            <a:r>
              <a:rPr lang="ja-JP" altLang="en-US" sz="1870" dirty="0">
                <a:solidFill>
                  <a:srgbClr val="000000"/>
                </a:solidFill>
                <a:latin typeface="Meiryo UI" panose="020B0604030504040204" pitchFamily="50" charset="-128"/>
                <a:ea typeface="Meiryo UI" panose="020B0604030504040204" pitchFamily="50" charset="-128"/>
              </a:rPr>
              <a:t>利用者目線でデザインされた便利・快適な</a:t>
            </a:r>
            <a:br>
              <a:rPr lang="en-US" altLang="ja-JP" sz="1870" dirty="0">
                <a:solidFill>
                  <a:srgbClr val="000000"/>
                </a:solidFill>
                <a:latin typeface="Meiryo UI" panose="020B0604030504040204" pitchFamily="50" charset="-128"/>
                <a:ea typeface="Meiryo UI" panose="020B0604030504040204" pitchFamily="50" charset="-128"/>
              </a:rPr>
            </a:br>
            <a:r>
              <a:rPr lang="ja-JP" altLang="en-US" sz="1870" dirty="0">
                <a:solidFill>
                  <a:srgbClr val="000000"/>
                </a:solidFill>
                <a:latin typeface="Meiryo UI" panose="020B0604030504040204" pitchFamily="50" charset="-128"/>
                <a:ea typeface="Meiryo UI" panose="020B0604030504040204" pitchFamily="50" charset="-128"/>
              </a:rPr>
              <a:t>行政サービスをスピーディに提供</a:t>
            </a:r>
            <a:endParaRPr lang="en-US" altLang="ja-JP" sz="1870" dirty="0">
              <a:solidFill>
                <a:srgbClr val="000000"/>
              </a:solidFill>
              <a:latin typeface="Meiryo UI" panose="020B0604030504040204" pitchFamily="50" charset="-128"/>
              <a:ea typeface="Meiryo UI" panose="020B0604030504040204" pitchFamily="50" charset="-128"/>
            </a:endParaRPr>
          </a:p>
          <a:p>
            <a:pPr defTabSz="1219170" eaLnBrk="1" fontAlgn="auto" hangingPunct="1">
              <a:spcBef>
                <a:spcPts val="0"/>
              </a:spcBef>
              <a:spcAft>
                <a:spcPts val="0"/>
              </a:spcAft>
              <a:defRPr/>
            </a:pPr>
            <a:r>
              <a:rPr lang="ja-JP" altLang="en-US" sz="1870" dirty="0">
                <a:solidFill>
                  <a:srgbClr val="000000"/>
                </a:solidFill>
                <a:latin typeface="Meiryo UI" panose="020B0604030504040204" pitchFamily="50" charset="-128"/>
                <a:ea typeface="Meiryo UI" panose="020B0604030504040204" pitchFamily="50" charset="-128"/>
              </a:rPr>
              <a:t>（区</a:t>
            </a:r>
            <a:r>
              <a:rPr lang="ja-JP" altLang="en-US" sz="1870" dirty="0">
                <a:latin typeface="Meiryo UI" panose="020B0604030504040204" pitchFamily="50" charset="-128"/>
                <a:ea typeface="Meiryo UI" panose="020B0604030504040204" pitchFamily="50" charset="-128"/>
              </a:rPr>
              <a:t>役所ＤＸの取</a:t>
            </a:r>
            <a:r>
              <a:rPr lang="ja-JP" altLang="en-US" sz="1870" dirty="0">
                <a:solidFill>
                  <a:srgbClr val="000000"/>
                </a:solidFill>
                <a:latin typeface="Meiryo UI" panose="020B0604030504040204" pitchFamily="50" charset="-128"/>
                <a:ea typeface="Meiryo UI" panose="020B0604030504040204" pitchFamily="50" charset="-128"/>
              </a:rPr>
              <a:t>組など）</a:t>
            </a:r>
            <a:endParaRPr lang="en-US" altLang="ja-JP" sz="1870" dirty="0">
              <a:solidFill>
                <a:srgbClr val="000000"/>
              </a:solidFill>
              <a:latin typeface="Meiryo UI" panose="020B0604030504040204" pitchFamily="50" charset="-128"/>
              <a:ea typeface="Meiryo UI" panose="020B0604030504040204" pitchFamily="50" charset="-128"/>
            </a:endParaRPr>
          </a:p>
        </p:txBody>
      </p:sp>
      <p:cxnSp>
        <p:nvCxnSpPr>
          <p:cNvPr id="29" name="直線コネクタ 28">
            <a:extLst>
              <a:ext uri="{FF2B5EF4-FFF2-40B4-BE49-F238E27FC236}">
                <a16:creationId xmlns:a16="http://schemas.microsoft.com/office/drawing/2014/main" id="{3FC33810-FD22-C5B3-DB22-AFF5D12E49AF}"/>
              </a:ext>
            </a:extLst>
          </p:cNvPr>
          <p:cNvCxnSpPr>
            <a:cxnSpLocks/>
            <a:stCxn id="15" idx="3"/>
          </p:cNvCxnSpPr>
          <p:nvPr/>
        </p:nvCxnSpPr>
        <p:spPr>
          <a:xfrm>
            <a:off x="2005592" y="3513470"/>
            <a:ext cx="3456000" cy="0"/>
          </a:xfrm>
          <a:prstGeom prst="line">
            <a:avLst/>
          </a:prstGeom>
          <a:ln w="28575">
            <a:solidFill>
              <a:srgbClr val="AF1932"/>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6FF4670D-0BEB-F3A9-6F38-4F865366E615}"/>
              </a:ext>
            </a:extLst>
          </p:cNvPr>
          <p:cNvCxnSpPr>
            <a:cxnSpLocks/>
            <a:stCxn id="19" idx="3"/>
          </p:cNvCxnSpPr>
          <p:nvPr/>
        </p:nvCxnSpPr>
        <p:spPr>
          <a:xfrm flipV="1">
            <a:off x="2001401" y="5204255"/>
            <a:ext cx="2491015" cy="406448"/>
          </a:xfrm>
          <a:prstGeom prst="line">
            <a:avLst/>
          </a:prstGeom>
          <a:ln w="28575">
            <a:solidFill>
              <a:srgbClr val="AF1932"/>
            </a:solidFill>
          </a:ln>
        </p:spPr>
        <p:style>
          <a:lnRef idx="1">
            <a:schemeClr val="accent1"/>
          </a:lnRef>
          <a:fillRef idx="0">
            <a:schemeClr val="accent1"/>
          </a:fillRef>
          <a:effectRef idx="0">
            <a:schemeClr val="accent1"/>
          </a:effectRef>
          <a:fontRef idx="minor">
            <a:schemeClr val="tx1"/>
          </a:fontRef>
        </p:style>
      </p:cxnSp>
      <p:cxnSp>
        <p:nvCxnSpPr>
          <p:cNvPr id="57344" name="直線コネクタ 57343">
            <a:extLst>
              <a:ext uri="{FF2B5EF4-FFF2-40B4-BE49-F238E27FC236}">
                <a16:creationId xmlns:a16="http://schemas.microsoft.com/office/drawing/2014/main" id="{11FE418E-3D2B-2DBB-D092-05B24A72EE0D}"/>
              </a:ext>
            </a:extLst>
          </p:cNvPr>
          <p:cNvCxnSpPr>
            <a:cxnSpLocks/>
          </p:cNvCxnSpPr>
          <p:nvPr/>
        </p:nvCxnSpPr>
        <p:spPr>
          <a:xfrm flipV="1">
            <a:off x="6995491" y="4320720"/>
            <a:ext cx="460565" cy="435425"/>
          </a:xfrm>
          <a:prstGeom prst="line">
            <a:avLst/>
          </a:prstGeom>
          <a:ln w="28575">
            <a:solidFill>
              <a:srgbClr val="AF193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2278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4"/>
          <p:cNvSpPr>
            <a:spLocks noChangeArrowheads="1"/>
          </p:cNvSpPr>
          <p:nvPr/>
        </p:nvSpPr>
        <p:spPr bwMode="auto">
          <a:xfrm>
            <a:off x="-26451" y="-36364"/>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cs typeface="+mn-cs"/>
              </a:rPr>
              <a:t>Re-Design</a:t>
            </a:r>
            <a:r>
              <a:rPr kumimoji="1" lang="ja-JP" altLang="en-US"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rPr>
              <a:t>おおさか～大阪市ＤＸ戦略～の推進</a:t>
            </a:r>
            <a:endParaRPr kumimoji="1" lang="en-US" altLang="ja-JP"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endParaRPr>
          </a:p>
        </p:txBody>
      </p:sp>
      <p:sp>
        <p:nvSpPr>
          <p:cNvPr id="57349" name="正方形/長方形 4"/>
          <p:cNvSpPr>
            <a:spLocks noChangeArrowheads="1"/>
          </p:cNvSpPr>
          <p:nvPr/>
        </p:nvSpPr>
        <p:spPr bwMode="auto">
          <a:xfrm>
            <a:off x="21173" y="887652"/>
            <a:ext cx="12096751" cy="5856048"/>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2" name="Rectangle 28"/>
          <p:cNvSpPr>
            <a:spLocks noChangeArrowheads="1"/>
          </p:cNvSpPr>
          <p:nvPr/>
        </p:nvSpPr>
        <p:spPr bwMode="auto">
          <a:xfrm>
            <a:off x="100680" y="671652"/>
            <a:ext cx="508675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Re-Design</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おおさか～大阪市ＤＸ戦略～の推進</a:t>
            </a:r>
            <a:endParaRPr kumimoji="1" lang="en-US" altLang="ja-JP" sz="1867" b="0" i="0" u="none" strike="sng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スライド番号プレースホルダ 3"/>
          <p:cNvSpPr txBox="1">
            <a:spLocks noGrp="1"/>
          </p:cNvSpPr>
          <p:nvPr/>
        </p:nvSpPr>
        <p:spPr bwMode="auto">
          <a:xfrm>
            <a:off x="11413067" y="36304"/>
            <a:ext cx="778933" cy="476249"/>
          </a:xfrm>
          <a:prstGeom prst="rect">
            <a:avLst/>
          </a:prstGeom>
          <a:noFill/>
          <a:ln>
            <a:noFill/>
            <a:miter lim="800000"/>
            <a:headEnd/>
            <a:tailEnd/>
          </a:ln>
        </p:spPr>
        <p:txBody>
          <a:bodyPr lIns="103857" tIns="51929" rIns="103857" bIns="51929"/>
          <a:lstStyle/>
          <a:p>
            <a:pPr marL="0" marR="0" lvl="0" indent="0" algn="ctr" defTabSz="914400" rtl="0" eaLnBrk="1" fontAlgn="base" latinLnBrk="0" hangingPunct="1">
              <a:lnSpc>
                <a:spcPct val="100000"/>
              </a:lnSpc>
              <a:spcBef>
                <a:spcPct val="0"/>
              </a:spcBef>
              <a:spcAft>
                <a:spcPct val="0"/>
              </a:spcAft>
              <a:buClrTx/>
              <a:buSzTx/>
              <a:buFontTx/>
              <a:buNone/>
              <a:tabLst/>
              <a:defRPr/>
            </a:pPr>
            <a:fld id="{A27605D5-EED1-47A5-9BA7-35F4D0437F25}" type="slidenum">
              <a:rPr kumimoji="1" lang="en-US" altLang="ja-JP" sz="2667" b="1" i="0" u="none" strike="noStrike" kern="1200" cap="none" spc="0" normalizeH="0" baseline="0" noProof="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rPr>
              <a:pPr marL="0" marR="0" lvl="0" indent="0" algn="ctr" defTabSz="914400" rtl="0" eaLnBrk="1" fontAlgn="base" latinLnBrk="0" hangingPunct="1">
                <a:lnSpc>
                  <a:spcPct val="100000"/>
                </a:lnSpc>
                <a:spcBef>
                  <a:spcPct val="0"/>
                </a:spcBef>
                <a:spcAft>
                  <a:spcPct val="0"/>
                </a:spcAft>
                <a:buClrTx/>
                <a:buSzTx/>
                <a:buFontTx/>
                <a:buNone/>
                <a:tabLst/>
                <a:defRPr/>
              </a:pPr>
              <a:t>51</a:t>
            </a:fld>
            <a:endParaRPr kumimoji="1" lang="en-US" altLang="ja-JP" sz="2667" b="1" i="0" u="none" strike="noStrike" kern="1200" cap="none" spc="0" normalizeH="0" baseline="0" noProof="0" dirty="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endParaRPr>
          </a:p>
        </p:txBody>
      </p:sp>
      <p:sp>
        <p:nvSpPr>
          <p:cNvPr id="2" name="Rectangle 5">
            <a:extLst>
              <a:ext uri="{FF2B5EF4-FFF2-40B4-BE49-F238E27FC236}">
                <a16:creationId xmlns:a16="http://schemas.microsoft.com/office/drawing/2014/main" id="{70B79F59-0FBD-52A6-182C-A6FD4E483293}"/>
              </a:ext>
            </a:extLst>
          </p:cNvPr>
          <p:cNvSpPr>
            <a:spLocks noChangeArrowheads="1"/>
          </p:cNvSpPr>
          <p:nvPr/>
        </p:nvSpPr>
        <p:spPr bwMode="auto">
          <a:xfrm>
            <a:off x="243250" y="1307666"/>
            <a:ext cx="11469529" cy="432001"/>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区役所ＤＸ実現等に向けた取組</a:t>
            </a:r>
            <a:endPar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 name="Rectangle 5">
            <a:extLst>
              <a:ext uri="{FF2B5EF4-FFF2-40B4-BE49-F238E27FC236}">
                <a16:creationId xmlns:a16="http://schemas.microsoft.com/office/drawing/2014/main" id="{D6DCF494-F829-358B-1126-CB52B6D66CDC}"/>
              </a:ext>
            </a:extLst>
          </p:cNvPr>
          <p:cNvSpPr>
            <a:spLocks noChangeArrowheads="1"/>
          </p:cNvSpPr>
          <p:nvPr/>
        </p:nvSpPr>
        <p:spPr bwMode="auto">
          <a:xfrm>
            <a:off x="178631" y="5612129"/>
            <a:ext cx="6850819" cy="104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marR="0" lvl="0" indent="-285750" algn="l" defTabSz="914400" rtl="0" eaLnBrk="1" fontAlgn="auto" latinLnBrk="0" hangingPunct="1">
              <a:lnSpc>
                <a:spcPct val="100000"/>
              </a:lnSpc>
              <a:spcBef>
                <a:spcPts val="175"/>
              </a:spcBef>
              <a:spcAft>
                <a:spcPts val="175"/>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「書かない、漏れがない、待たない窓口」の実現に向けた窓口改革、ＡＩ電話による問い合わせ対応、デジタルサイネージの活用、新たな庁舎空間の創出などをモデル区において実施</a:t>
            </a:r>
            <a:endParaRPr kumimoji="1" lang="en-US" altLang="ja-JP" sz="1870" b="0" i="0" u="none" strike="sng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Rectangle 5">
            <a:extLst>
              <a:ext uri="{FF2B5EF4-FFF2-40B4-BE49-F238E27FC236}">
                <a16:creationId xmlns:a16="http://schemas.microsoft.com/office/drawing/2014/main" id="{C2A4952E-650D-9A65-B97E-9C642BD54A63}"/>
              </a:ext>
            </a:extLst>
          </p:cNvPr>
          <p:cNvSpPr>
            <a:spLocks noChangeArrowheads="1"/>
          </p:cNvSpPr>
          <p:nvPr/>
        </p:nvSpPr>
        <p:spPr bwMode="auto">
          <a:xfrm>
            <a:off x="178631" y="4225753"/>
            <a:ext cx="4235024" cy="1324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marR="0" lvl="0" indent="-285750" algn="l" defTabSz="914400" rtl="0" eaLnBrk="1" fontAlgn="auto" latinLnBrk="0" hangingPunct="1">
              <a:lnSpc>
                <a:spcPct val="100000"/>
              </a:lnSpc>
              <a:spcBef>
                <a:spcPts val="175"/>
              </a:spcBef>
              <a:spcAft>
                <a:spcPts val="175"/>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住民と自治体の接点（フロントヤード）の中心である区役所において、区役所ＤＸ実行計画を踏まえた様々な取組を順次実施し、市民の利便性を向上</a:t>
            </a:r>
          </a:p>
        </p:txBody>
      </p:sp>
      <p:pic>
        <p:nvPicPr>
          <p:cNvPr id="14" name="Picture 2">
            <a:extLst>
              <a:ext uri="{FF2B5EF4-FFF2-40B4-BE49-F238E27FC236}">
                <a16:creationId xmlns:a16="http://schemas.microsoft.com/office/drawing/2014/main" id="{9F9EDB66-0875-606E-2AAA-B43D7686FFC4}"/>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953000" y="1270992"/>
            <a:ext cx="6981855" cy="4796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ボックス 15">
            <a:extLst>
              <a:ext uri="{FF2B5EF4-FFF2-40B4-BE49-F238E27FC236}">
                <a16:creationId xmlns:a16="http://schemas.microsoft.com/office/drawing/2014/main" id="{373D4502-E34D-F178-7F4F-E3063C60793F}"/>
              </a:ext>
            </a:extLst>
          </p:cNvPr>
          <p:cNvSpPr txBox="1"/>
          <p:nvPr/>
        </p:nvSpPr>
        <p:spPr>
          <a:xfrm>
            <a:off x="7490223" y="1320648"/>
            <a:ext cx="2818286" cy="38010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7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区役所の将来のイメージ</a:t>
            </a:r>
          </a:p>
        </p:txBody>
      </p:sp>
      <p:sp>
        <p:nvSpPr>
          <p:cNvPr id="17" name="テキスト ボックス 16">
            <a:extLst>
              <a:ext uri="{FF2B5EF4-FFF2-40B4-BE49-F238E27FC236}">
                <a16:creationId xmlns:a16="http://schemas.microsoft.com/office/drawing/2014/main" id="{C72B35EE-4711-AC8B-19DF-A49799EA7516}"/>
              </a:ext>
            </a:extLst>
          </p:cNvPr>
          <p:cNvSpPr txBox="1"/>
          <p:nvPr/>
        </p:nvSpPr>
        <p:spPr>
          <a:xfrm>
            <a:off x="9643090" y="2135831"/>
            <a:ext cx="2484579"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人流分析によりコンテンツ配信を行うデジタルサイネージの活用</a:t>
            </a:r>
          </a:p>
        </p:txBody>
      </p:sp>
      <p:sp>
        <p:nvSpPr>
          <p:cNvPr id="18" name="テキスト ボックス 17">
            <a:extLst>
              <a:ext uri="{FF2B5EF4-FFF2-40B4-BE49-F238E27FC236}">
                <a16:creationId xmlns:a16="http://schemas.microsoft.com/office/drawing/2014/main" id="{A5CA77BF-196A-DE2C-70A8-D46FB462EFF8}"/>
              </a:ext>
            </a:extLst>
          </p:cNvPr>
          <p:cNvSpPr txBox="1"/>
          <p:nvPr/>
        </p:nvSpPr>
        <p:spPr>
          <a:xfrm>
            <a:off x="7351560" y="5189948"/>
            <a:ext cx="282331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デジタル活用による手続きの迅速化や自動化に向けた窓口改革</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9" name="テキスト ボックス 18">
            <a:extLst>
              <a:ext uri="{FF2B5EF4-FFF2-40B4-BE49-F238E27FC236}">
                <a16:creationId xmlns:a16="http://schemas.microsoft.com/office/drawing/2014/main" id="{53BB0CFF-4CF6-4D64-93A9-3AFA95F22F4B}"/>
              </a:ext>
            </a:extLst>
          </p:cNvPr>
          <p:cNvSpPr txBox="1"/>
          <p:nvPr/>
        </p:nvSpPr>
        <p:spPr>
          <a:xfrm>
            <a:off x="4311613" y="2376419"/>
            <a:ext cx="212410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マイナポータル利用</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セルフブースの設置</a:t>
            </a:r>
          </a:p>
        </p:txBody>
      </p:sp>
      <p:sp>
        <p:nvSpPr>
          <p:cNvPr id="20" name="テキスト ボックス 19">
            <a:extLst>
              <a:ext uri="{FF2B5EF4-FFF2-40B4-BE49-F238E27FC236}">
                <a16:creationId xmlns:a16="http://schemas.microsoft.com/office/drawing/2014/main" id="{F6668F07-2867-4A91-CFC9-B2DC40112B6E}"/>
              </a:ext>
            </a:extLst>
          </p:cNvPr>
          <p:cNvSpPr txBox="1"/>
          <p:nvPr/>
        </p:nvSpPr>
        <p:spPr>
          <a:xfrm>
            <a:off x="10685150" y="4527726"/>
            <a:ext cx="1551610"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AI</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電話による</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24</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時間</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365</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日の</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問い合わせ対応</a:t>
            </a:r>
          </a:p>
        </p:txBody>
      </p:sp>
      <p:sp>
        <p:nvSpPr>
          <p:cNvPr id="21" name="テキスト ボックス 20">
            <a:extLst>
              <a:ext uri="{FF2B5EF4-FFF2-40B4-BE49-F238E27FC236}">
                <a16:creationId xmlns:a16="http://schemas.microsoft.com/office/drawing/2014/main" id="{B62C2EA3-C6CF-B7AB-0BD7-243E5B10B9B2}"/>
              </a:ext>
            </a:extLst>
          </p:cNvPr>
          <p:cNvSpPr txBox="1"/>
          <p:nvPr/>
        </p:nvSpPr>
        <p:spPr>
          <a:xfrm>
            <a:off x="5078840" y="4559429"/>
            <a:ext cx="3116909" cy="523220"/>
          </a:xfrm>
          <a:prstGeom prst="rect">
            <a:avLst/>
          </a:prstGeom>
          <a:noFill/>
          <a:ln>
            <a:noFill/>
          </a:ln>
          <a:effectLst>
            <a:softEdge rad="31750"/>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AI</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音声認識ツールによる高齢者</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・聴覚障がい者支援及び多言語翻訳</a:t>
            </a:r>
          </a:p>
        </p:txBody>
      </p:sp>
      <p:sp>
        <p:nvSpPr>
          <p:cNvPr id="22" name="テキスト ボックス 21">
            <a:extLst>
              <a:ext uri="{FF2B5EF4-FFF2-40B4-BE49-F238E27FC236}">
                <a16:creationId xmlns:a16="http://schemas.microsoft.com/office/drawing/2014/main" id="{BF0BD650-E247-E636-F6B7-2832F50316AD}"/>
              </a:ext>
            </a:extLst>
          </p:cNvPr>
          <p:cNvSpPr txBox="1"/>
          <p:nvPr/>
        </p:nvSpPr>
        <p:spPr>
          <a:xfrm>
            <a:off x="6373921" y="1866262"/>
            <a:ext cx="332029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リモート相談ブースなど新たな市民サービスの提供に向けた庁舎空間の創出</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3" name="角丸四角形 36">
            <a:extLst>
              <a:ext uri="{FF2B5EF4-FFF2-40B4-BE49-F238E27FC236}">
                <a16:creationId xmlns:a16="http://schemas.microsoft.com/office/drawing/2014/main" id="{86DD25C9-CC42-D441-8864-169FBCF910BD}"/>
              </a:ext>
            </a:extLst>
          </p:cNvPr>
          <p:cNvSpPr/>
          <p:nvPr/>
        </p:nvSpPr>
        <p:spPr>
          <a:xfrm>
            <a:off x="4660621" y="1369587"/>
            <a:ext cx="1206780" cy="307648"/>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rPr>
              <a:t>サービス</a:t>
            </a:r>
            <a:r>
              <a:rPr kumimoji="1" lang="en-US" altLang="ja-JP" sz="1200" b="1"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rPr>
              <a:t>DX</a:t>
            </a:r>
            <a:endParaRPr kumimoji="1" lang="en-US" altLang="ja-JP" sz="1200" b="0"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endParaRPr>
          </a:p>
        </p:txBody>
      </p:sp>
      <p:sp>
        <p:nvSpPr>
          <p:cNvPr id="24" name="楕円 23">
            <a:extLst>
              <a:ext uri="{FF2B5EF4-FFF2-40B4-BE49-F238E27FC236}">
                <a16:creationId xmlns:a16="http://schemas.microsoft.com/office/drawing/2014/main" id="{6CD8CBF3-5A60-E1CA-6CB1-A2553229A735}"/>
              </a:ext>
            </a:extLst>
          </p:cNvPr>
          <p:cNvSpPr/>
          <p:nvPr/>
        </p:nvSpPr>
        <p:spPr>
          <a:xfrm>
            <a:off x="10214795" y="5397971"/>
            <a:ext cx="1836674" cy="1045846"/>
          </a:xfrm>
          <a:prstGeom prst="ellipse">
            <a:avLst/>
          </a:prstGeom>
          <a:blipFill dpi="0" rotWithShape="1">
            <a:blip r:embed="rId5" cstate="screen">
              <a:extLst>
                <a:ext uri="{28A0092B-C50C-407E-A947-70E740481C1C}">
                  <a14:useLocalDpi xmlns:a14="http://schemas.microsoft.com/office/drawing/2010/main"/>
                </a:ext>
              </a:extLst>
            </a:blip>
            <a:srcRect/>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5" name="稲妻 24">
            <a:extLst>
              <a:ext uri="{FF2B5EF4-FFF2-40B4-BE49-F238E27FC236}">
                <a16:creationId xmlns:a16="http://schemas.microsoft.com/office/drawing/2014/main" id="{AC1E4CE5-C293-0C50-3113-2F3A272A81A6}"/>
              </a:ext>
            </a:extLst>
          </p:cNvPr>
          <p:cNvSpPr/>
          <p:nvPr/>
        </p:nvSpPr>
        <p:spPr>
          <a:xfrm>
            <a:off x="10072667" y="4880841"/>
            <a:ext cx="814408" cy="523220"/>
          </a:xfrm>
          <a:prstGeom prst="lightningBolt">
            <a:avLst/>
          </a:prstGeom>
          <a:ln>
            <a:noFill/>
          </a:ln>
          <a:effectLst>
            <a:glow rad="63500">
              <a:schemeClr val="accent1">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6" name="楕円 25">
            <a:extLst>
              <a:ext uri="{FF2B5EF4-FFF2-40B4-BE49-F238E27FC236}">
                <a16:creationId xmlns:a16="http://schemas.microsoft.com/office/drawing/2014/main" id="{82FA27CF-B40B-4475-3B02-34FCC65D56A8}"/>
              </a:ext>
            </a:extLst>
          </p:cNvPr>
          <p:cNvSpPr/>
          <p:nvPr/>
        </p:nvSpPr>
        <p:spPr>
          <a:xfrm>
            <a:off x="10080992" y="2600962"/>
            <a:ext cx="1631787" cy="780865"/>
          </a:xfrm>
          <a:prstGeom prst="ellipse">
            <a:avLst/>
          </a:prstGeom>
          <a:blipFill>
            <a:blip r:embed="rId6" cstate="screen">
              <a:extLst>
                <a:ext uri="{28A0092B-C50C-407E-A947-70E740481C1C}">
                  <a14:useLocalDpi xmlns:a14="http://schemas.microsoft.com/office/drawing/2010/main"/>
                </a:ext>
              </a:extLst>
            </a:blip>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7" name="楕円 26">
            <a:extLst>
              <a:ext uri="{FF2B5EF4-FFF2-40B4-BE49-F238E27FC236}">
                <a16:creationId xmlns:a16="http://schemas.microsoft.com/office/drawing/2014/main" id="{37142077-C504-6C8D-55E1-CC0898B4D549}"/>
              </a:ext>
            </a:extLst>
          </p:cNvPr>
          <p:cNvSpPr/>
          <p:nvPr/>
        </p:nvSpPr>
        <p:spPr>
          <a:xfrm>
            <a:off x="6502394" y="3836605"/>
            <a:ext cx="1289056" cy="738663"/>
          </a:xfrm>
          <a:prstGeom prst="ellipse">
            <a:avLst/>
          </a:prstGeom>
          <a:blipFill dpi="0" rotWithShape="1">
            <a:blip r:embed="rId7" cstate="screen">
              <a:extLst>
                <a:ext uri="{28A0092B-C50C-407E-A947-70E740481C1C}">
                  <a14:useLocalDpi xmlns:a14="http://schemas.microsoft.com/office/drawing/2010/main"/>
                </a:ext>
              </a:extLst>
            </a:blip>
            <a:srcRect/>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8" name="楕円 27">
            <a:extLst>
              <a:ext uri="{FF2B5EF4-FFF2-40B4-BE49-F238E27FC236}">
                <a16:creationId xmlns:a16="http://schemas.microsoft.com/office/drawing/2014/main" id="{D7A4D3D9-EDB3-8DB9-53F3-7176729C0F7E}"/>
              </a:ext>
            </a:extLst>
          </p:cNvPr>
          <p:cNvSpPr/>
          <p:nvPr/>
        </p:nvSpPr>
        <p:spPr>
          <a:xfrm rot="21426747">
            <a:off x="7926810" y="4255314"/>
            <a:ext cx="1429651" cy="962152"/>
          </a:xfrm>
          <a:prstGeom prst="ellipse">
            <a:avLst/>
          </a:prstGeom>
          <a:blipFill dpi="0" rotWithShape="1">
            <a:blip r:embed="rId8" cstate="screen">
              <a:extLst>
                <a:ext uri="{28A0092B-C50C-407E-A947-70E740481C1C}">
                  <a14:useLocalDpi xmlns:a14="http://schemas.microsoft.com/office/drawing/2010/main"/>
                </a:ext>
              </a:extLst>
            </a:blip>
            <a:srcRect/>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9" name="楕円 28">
            <a:extLst>
              <a:ext uri="{FF2B5EF4-FFF2-40B4-BE49-F238E27FC236}">
                <a16:creationId xmlns:a16="http://schemas.microsoft.com/office/drawing/2014/main" id="{76B6D613-CDB9-8033-48D0-70288E2E43BF}"/>
              </a:ext>
            </a:extLst>
          </p:cNvPr>
          <p:cNvSpPr/>
          <p:nvPr/>
        </p:nvSpPr>
        <p:spPr>
          <a:xfrm rot="20520000">
            <a:off x="4872017" y="2957905"/>
            <a:ext cx="1382105" cy="721445"/>
          </a:xfrm>
          <a:prstGeom prst="ellipse">
            <a:avLst/>
          </a:prstGeom>
          <a:noFill/>
          <a:ln w="12700">
            <a:solidFill>
              <a:schemeClr val="accent1"/>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0" name="楕円 29">
            <a:extLst>
              <a:ext uri="{FF2B5EF4-FFF2-40B4-BE49-F238E27FC236}">
                <a16:creationId xmlns:a16="http://schemas.microsoft.com/office/drawing/2014/main" id="{D7F6D06B-BCC4-CBF4-5EE1-1E302F4B6B76}"/>
              </a:ext>
            </a:extLst>
          </p:cNvPr>
          <p:cNvSpPr/>
          <p:nvPr/>
        </p:nvSpPr>
        <p:spPr>
          <a:xfrm rot="1080000">
            <a:off x="6750955" y="2549167"/>
            <a:ext cx="2895852" cy="827102"/>
          </a:xfrm>
          <a:prstGeom prst="ellipse">
            <a:avLst/>
          </a:prstGeom>
          <a:noFill/>
          <a:ln w="12700">
            <a:solidFill>
              <a:schemeClr val="accent1"/>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pic>
        <p:nvPicPr>
          <p:cNvPr id="4" name="図 3">
            <a:extLst>
              <a:ext uri="{FF2B5EF4-FFF2-40B4-BE49-F238E27FC236}">
                <a16:creationId xmlns:a16="http://schemas.microsoft.com/office/drawing/2014/main" id="{947D5FCF-1E5C-F6BB-A29F-7196E0665D7A}"/>
              </a:ext>
            </a:extLst>
          </p:cNvPr>
          <p:cNvPicPr>
            <a:picLocks noChangeAspect="1"/>
          </p:cNvPicPr>
          <p:nvPr/>
        </p:nvPicPr>
        <p:blipFill rotWithShape="1">
          <a:blip r:embed="rId9"/>
          <a:srcRect l="8947" r="19670"/>
          <a:stretch/>
        </p:blipFill>
        <p:spPr>
          <a:xfrm>
            <a:off x="173143" y="1946451"/>
            <a:ext cx="4303701" cy="1566271"/>
          </a:xfrm>
          <a:prstGeom prst="rect">
            <a:avLst/>
          </a:prstGeom>
        </p:spPr>
      </p:pic>
    </p:spTree>
    <p:extLst>
      <p:ext uri="{BB962C8B-B14F-4D97-AF65-F5344CB8AC3E}">
        <p14:creationId xmlns:p14="http://schemas.microsoft.com/office/powerpoint/2010/main" val="12574186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4"/>
          <p:cNvSpPr>
            <a:spLocks noChangeArrowheads="1"/>
          </p:cNvSpPr>
          <p:nvPr/>
        </p:nvSpPr>
        <p:spPr bwMode="auto">
          <a:xfrm>
            <a:off x="-26451" y="-416"/>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cs typeface="+mn-cs"/>
              </a:rPr>
              <a:t>Re-Design</a:t>
            </a:r>
            <a:r>
              <a:rPr kumimoji="1" lang="ja-JP" altLang="en-US"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rPr>
              <a:t>おおさか～大阪市ＤＸ戦略～の推進</a:t>
            </a:r>
            <a:endParaRPr kumimoji="1" lang="en-US" altLang="ja-JP" sz="4000" b="0" i="0" u="none" strike="noStrike" kern="1200" cap="none" spc="-133"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endParaRPr>
          </a:p>
        </p:txBody>
      </p:sp>
      <p:sp>
        <p:nvSpPr>
          <p:cNvPr id="57349" name="正方形/長方形 4"/>
          <p:cNvSpPr>
            <a:spLocks noChangeArrowheads="1"/>
          </p:cNvSpPr>
          <p:nvPr/>
        </p:nvSpPr>
        <p:spPr bwMode="auto">
          <a:xfrm>
            <a:off x="68798" y="959409"/>
            <a:ext cx="12096751" cy="232572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2" name="Rectangle 28"/>
          <p:cNvSpPr>
            <a:spLocks noChangeArrowheads="1"/>
          </p:cNvSpPr>
          <p:nvPr/>
        </p:nvSpPr>
        <p:spPr bwMode="auto">
          <a:xfrm>
            <a:off x="174979" y="755284"/>
            <a:ext cx="5086755" cy="39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Re-Design</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おおさか～大阪市ＤＸ戦略～の推進</a:t>
            </a:r>
            <a:endParaRPr kumimoji="1" lang="en-US" altLang="ja-JP" sz="1867" b="0" i="0" u="none" strike="sng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スライド番号プレースホルダ 3"/>
          <p:cNvSpPr txBox="1">
            <a:spLocks noGrp="1"/>
          </p:cNvSpPr>
          <p:nvPr/>
        </p:nvSpPr>
        <p:spPr bwMode="auto">
          <a:xfrm>
            <a:off x="11413067" y="36304"/>
            <a:ext cx="778933" cy="476249"/>
          </a:xfrm>
          <a:prstGeom prst="rect">
            <a:avLst/>
          </a:prstGeom>
          <a:noFill/>
          <a:ln>
            <a:noFill/>
            <a:miter lim="800000"/>
            <a:headEnd/>
            <a:tailEnd/>
          </a:ln>
        </p:spPr>
        <p:txBody>
          <a:bodyPr lIns="103857" tIns="51929" rIns="103857" bIns="51929"/>
          <a:lstStyle/>
          <a:p>
            <a:pPr marL="0" marR="0" lvl="0" indent="0" algn="ctr" defTabSz="914400" rtl="0" eaLnBrk="1" fontAlgn="base" latinLnBrk="0" hangingPunct="1">
              <a:lnSpc>
                <a:spcPct val="100000"/>
              </a:lnSpc>
              <a:spcBef>
                <a:spcPct val="0"/>
              </a:spcBef>
              <a:spcAft>
                <a:spcPct val="0"/>
              </a:spcAft>
              <a:buClrTx/>
              <a:buSzTx/>
              <a:buFontTx/>
              <a:buNone/>
              <a:tabLst/>
              <a:defRPr/>
            </a:pPr>
            <a:fld id="{A27605D5-EED1-47A5-9BA7-35F4D0437F25}" type="slidenum">
              <a:rPr kumimoji="1" lang="en-US" altLang="ja-JP" sz="2667" b="1" i="0" u="none" strike="noStrike" kern="1200" cap="none" spc="0" normalizeH="0" baseline="0" noProof="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rPr>
              <a:pPr marL="0" marR="0" lvl="0" indent="0" algn="ctr" defTabSz="914400" rtl="0" eaLnBrk="1" fontAlgn="base" latinLnBrk="0" hangingPunct="1">
                <a:lnSpc>
                  <a:spcPct val="100000"/>
                </a:lnSpc>
                <a:spcBef>
                  <a:spcPct val="0"/>
                </a:spcBef>
                <a:spcAft>
                  <a:spcPct val="0"/>
                </a:spcAft>
                <a:buClrTx/>
                <a:buSzTx/>
                <a:buFontTx/>
                <a:buNone/>
                <a:tabLst/>
                <a:defRPr/>
              </a:pPr>
              <a:t>52</a:t>
            </a:fld>
            <a:endParaRPr kumimoji="1" lang="en-US" altLang="ja-JP" sz="2667" b="1" i="0" u="none" strike="noStrike" kern="1200" cap="none" spc="0" normalizeH="0" baseline="0" noProof="0" dirty="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endParaRPr>
          </a:p>
        </p:txBody>
      </p:sp>
      <p:sp>
        <p:nvSpPr>
          <p:cNvPr id="3" name="Rectangle 5">
            <a:extLst>
              <a:ext uri="{FF2B5EF4-FFF2-40B4-BE49-F238E27FC236}">
                <a16:creationId xmlns:a16="http://schemas.microsoft.com/office/drawing/2014/main" id="{7E0EC809-721F-EA6B-A6DC-5028C55E9EEC}"/>
              </a:ext>
            </a:extLst>
          </p:cNvPr>
          <p:cNvSpPr>
            <a:spLocks noChangeArrowheads="1"/>
          </p:cNvSpPr>
          <p:nvPr/>
        </p:nvSpPr>
        <p:spPr bwMode="auto">
          <a:xfrm>
            <a:off x="196445" y="1189262"/>
            <a:ext cx="11521790" cy="1106263"/>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hlinkClick r:id="rId3"/>
              </a:rPr>
              <a:t>都市・インフラ分野におけるＤＸ推進の取組</a:t>
            </a:r>
            <a:endParaRPr kumimoji="1" lang="en-US" altLang="ja-JP"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23875"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「都市・まちＤＸ推進計画</a:t>
            </a:r>
            <a:r>
              <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Ver1.0</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」を策定し、データやデジタル技術の活用を前提に、公共施設の機能維持向上と都市機能の高度化を推進するとともに、技術分野における職員のＤＸ人材育成等を実施</a:t>
            </a:r>
          </a:p>
        </p:txBody>
      </p:sp>
      <p:sp>
        <p:nvSpPr>
          <p:cNvPr id="7" name="正方形/長方形 4">
            <a:extLst>
              <a:ext uri="{FF2B5EF4-FFF2-40B4-BE49-F238E27FC236}">
                <a16:creationId xmlns:a16="http://schemas.microsoft.com/office/drawing/2014/main" id="{7CE06B89-7EC0-F1B3-6C40-D65EA8F423DA}"/>
              </a:ext>
            </a:extLst>
          </p:cNvPr>
          <p:cNvSpPr>
            <a:spLocks noChangeArrowheads="1"/>
          </p:cNvSpPr>
          <p:nvPr/>
        </p:nvSpPr>
        <p:spPr bwMode="auto">
          <a:xfrm>
            <a:off x="68798" y="3567344"/>
            <a:ext cx="12096751" cy="1322071"/>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Rectangle 28">
            <a:extLst>
              <a:ext uri="{FF2B5EF4-FFF2-40B4-BE49-F238E27FC236}">
                <a16:creationId xmlns:a16="http://schemas.microsoft.com/office/drawing/2014/main" id="{B770263D-5D88-1D03-C88F-BB965369D252}"/>
              </a:ext>
            </a:extLst>
          </p:cNvPr>
          <p:cNvSpPr>
            <a:spLocks noChangeArrowheads="1"/>
          </p:cNvSpPr>
          <p:nvPr/>
        </p:nvSpPr>
        <p:spPr bwMode="auto">
          <a:xfrm>
            <a:off x="167050" y="3384151"/>
            <a:ext cx="4532867" cy="39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自治体情報システム標準化・共通化の推進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5">
            <a:extLst>
              <a:ext uri="{FF2B5EF4-FFF2-40B4-BE49-F238E27FC236}">
                <a16:creationId xmlns:a16="http://schemas.microsoft.com/office/drawing/2014/main" id="{3D4FDD25-09A4-BF2A-1C3D-926FE421EB70}"/>
              </a:ext>
            </a:extLst>
          </p:cNvPr>
          <p:cNvSpPr>
            <a:spLocks noChangeArrowheads="1"/>
          </p:cNvSpPr>
          <p:nvPr/>
        </p:nvSpPr>
        <p:spPr bwMode="auto">
          <a:xfrm>
            <a:off x="216114" y="3806013"/>
            <a:ext cx="11196954" cy="1039825"/>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自治体情報システム標準化・共通化事業</a:t>
            </a:r>
            <a:endPar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523875"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住民情報関係</a:t>
            </a: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20</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業務の</a:t>
            </a: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BPR</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（業務の見直し）やガバメントクラウドで稼働する標準準拠システムへの移行など庁内プロジェクトを推進</a:t>
            </a:r>
          </a:p>
        </p:txBody>
      </p:sp>
      <p:sp>
        <p:nvSpPr>
          <p:cNvPr id="24" name="正方形/長方形 4">
            <a:extLst>
              <a:ext uri="{FF2B5EF4-FFF2-40B4-BE49-F238E27FC236}">
                <a16:creationId xmlns:a16="http://schemas.microsoft.com/office/drawing/2014/main" id="{7A5CFB48-C2AE-05B5-C976-067D02CB8BBF}"/>
              </a:ext>
            </a:extLst>
          </p:cNvPr>
          <p:cNvSpPr>
            <a:spLocks noChangeArrowheads="1"/>
          </p:cNvSpPr>
          <p:nvPr/>
        </p:nvSpPr>
        <p:spPr bwMode="auto">
          <a:xfrm>
            <a:off x="47624" y="5200197"/>
            <a:ext cx="12096751" cy="1592923"/>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5" name="Rectangle 28">
            <a:extLst>
              <a:ext uri="{FF2B5EF4-FFF2-40B4-BE49-F238E27FC236}">
                <a16:creationId xmlns:a16="http://schemas.microsoft.com/office/drawing/2014/main" id="{53624C8A-CB71-A03C-F59C-FC14BAED9085}"/>
              </a:ext>
            </a:extLst>
          </p:cNvPr>
          <p:cNvSpPr>
            <a:spLocks noChangeArrowheads="1"/>
          </p:cNvSpPr>
          <p:nvPr/>
        </p:nvSpPr>
        <p:spPr bwMode="auto">
          <a:xfrm>
            <a:off x="167050" y="5015458"/>
            <a:ext cx="2679240" cy="39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スマートシティ戦略の推進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38">
            <a:extLst>
              <a:ext uri="{FF2B5EF4-FFF2-40B4-BE49-F238E27FC236}">
                <a16:creationId xmlns:a16="http://schemas.microsoft.com/office/drawing/2014/main" id="{977D0A45-9E32-A7F3-B7B2-FD6647EE6E24}"/>
              </a:ext>
            </a:extLst>
          </p:cNvPr>
          <p:cNvSpPr/>
          <p:nvPr/>
        </p:nvSpPr>
        <p:spPr>
          <a:xfrm>
            <a:off x="5641131" y="1230170"/>
            <a:ext cx="1206000" cy="309600"/>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rPr>
              <a:t>都市・まち</a:t>
            </a:r>
            <a:r>
              <a:rPr kumimoji="1" lang="en-US" altLang="ja-JP" sz="1200" b="1"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rPr>
              <a:t>DX</a:t>
            </a:r>
            <a:endParaRPr kumimoji="1" lang="en-US" altLang="ja-JP" sz="1200" b="0"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endParaRPr>
          </a:p>
        </p:txBody>
      </p:sp>
      <p:sp>
        <p:nvSpPr>
          <p:cNvPr id="10" name="Rectangle 5">
            <a:extLst>
              <a:ext uri="{FF2B5EF4-FFF2-40B4-BE49-F238E27FC236}">
                <a16:creationId xmlns:a16="http://schemas.microsoft.com/office/drawing/2014/main" id="{27340A52-6423-2741-8717-2C3051CE3D5A}"/>
              </a:ext>
            </a:extLst>
          </p:cNvPr>
          <p:cNvSpPr>
            <a:spLocks noChangeArrowheads="1"/>
          </p:cNvSpPr>
          <p:nvPr/>
        </p:nvSpPr>
        <p:spPr bwMode="auto">
          <a:xfrm>
            <a:off x="196445" y="2179862"/>
            <a:ext cx="10985077" cy="1106263"/>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hlinkClick r:id="rId4"/>
              </a:rPr>
              <a:t>バックオフィスＤＸ推進の取組</a:t>
            </a:r>
            <a:r>
              <a:rPr kumimoji="1" lang="ja-JP" altLang="en-US" sz="2133"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endParaRPr kumimoji="1" lang="en-US" altLang="ja-JP" sz="2133"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523875"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予算編成、調達・契約、財務会計、公文書管理や人事給与等関係事務といった内部管理業務（いわゆるバックオフィス業務）の全体最適化により、市役所組織全体のパフォーマンスの向上を実現</a:t>
            </a:r>
          </a:p>
        </p:txBody>
      </p:sp>
      <p:sp>
        <p:nvSpPr>
          <p:cNvPr id="11" name="角丸四角形 38">
            <a:extLst>
              <a:ext uri="{FF2B5EF4-FFF2-40B4-BE49-F238E27FC236}">
                <a16:creationId xmlns:a16="http://schemas.microsoft.com/office/drawing/2014/main" id="{4E8F0A99-74C5-2D95-C769-34B6E9EE252B}"/>
              </a:ext>
            </a:extLst>
          </p:cNvPr>
          <p:cNvSpPr/>
          <p:nvPr/>
        </p:nvSpPr>
        <p:spPr>
          <a:xfrm>
            <a:off x="4180011" y="2228477"/>
            <a:ext cx="1206000" cy="309600"/>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rPr>
              <a:t>行政</a:t>
            </a:r>
            <a:r>
              <a:rPr kumimoji="1" lang="en-US" altLang="ja-JP" sz="1200" b="1"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rPr>
              <a:t>DX</a:t>
            </a:r>
            <a:endParaRPr kumimoji="1" lang="en-US" altLang="ja-JP" sz="1200" b="0" i="0" u="none" strike="noStrike" kern="1200" cap="none" spc="133"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n-cs"/>
            </a:endParaRPr>
          </a:p>
        </p:txBody>
      </p:sp>
      <p:sp>
        <p:nvSpPr>
          <p:cNvPr id="14" name="Rectangle 5">
            <a:extLst>
              <a:ext uri="{FF2B5EF4-FFF2-40B4-BE49-F238E27FC236}">
                <a16:creationId xmlns:a16="http://schemas.microsoft.com/office/drawing/2014/main" id="{2D7B3AEB-5C01-DEA0-D32F-F32294AD20EC}"/>
              </a:ext>
            </a:extLst>
          </p:cNvPr>
          <p:cNvSpPr>
            <a:spLocks noChangeArrowheads="1"/>
          </p:cNvSpPr>
          <p:nvPr/>
        </p:nvSpPr>
        <p:spPr bwMode="auto">
          <a:xfrm>
            <a:off x="216209" y="5411458"/>
            <a:ext cx="11307197" cy="1349441"/>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スマートシティ戦略推進事業</a:t>
            </a:r>
            <a:endPar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523875"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大阪府と連携して、住民の生活の質（</a:t>
            </a:r>
            <a:r>
              <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QoL</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）の向上を目標に掲げた</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5"/>
              </a:rPr>
              <a:t>「大阪スマートシティ戦略」</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の取組を推進するとともに、</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6"/>
              </a:rPr>
              <a:t>スーパーシティ 構想</a:t>
            </a: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について、全体計画で新たに取り組む内容を検討し、先端的サービスや規制改革の　実現に向けた取組を実施</a:t>
            </a:r>
          </a:p>
        </p:txBody>
      </p:sp>
    </p:spTree>
    <p:extLst>
      <p:ext uri="{BB962C8B-B14F-4D97-AF65-F5344CB8AC3E}">
        <p14:creationId xmlns:p14="http://schemas.microsoft.com/office/powerpoint/2010/main" val="3839503369"/>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24433</TotalTime>
  <Words>625</Words>
  <PresentationFormat>ワイド画面</PresentationFormat>
  <Paragraphs>63</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HG創英角ｺﾞｼｯｸUB</vt:lpstr>
      <vt:lpstr>Meiryo UI</vt:lpstr>
      <vt:lpstr>ＭＳ Ｐゴシック</vt:lpstr>
      <vt:lpstr>Yu Gothic UI</vt:lpstr>
      <vt:lpstr>Arial</vt:lpstr>
      <vt:lpstr>Calibri</vt:lpstr>
      <vt:lpstr>Wingdings</vt:lpstr>
      <vt:lpstr>1_標準デザイン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2025-04-24T00:02:38Z</cp:lastPrinted>
  <dcterms:created xsi:type="dcterms:W3CDTF">2018-04-03T05:35:42Z</dcterms:created>
  <dcterms:modified xsi:type="dcterms:W3CDTF">2025-04-24T01:52:09Z</dcterms:modified>
</cp:coreProperties>
</file>