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88" r:id="rId2"/>
    <p:sldId id="294" r:id="rId3"/>
    <p:sldId id="289" r:id="rId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7253"/>
    <a:srgbClr val="EEB34E"/>
    <a:srgbClr val="F6D7A0"/>
    <a:srgbClr val="00A854"/>
    <a:srgbClr val="F8E2BA"/>
    <a:srgbClr val="FFFFFF"/>
    <a:srgbClr val="007C58"/>
    <a:srgbClr val="FFFFCC"/>
    <a:srgbClr val="4C9AB5"/>
    <a:srgbClr val="8DA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snapToGrid="0">
      <p:cViewPr varScale="1">
        <p:scale>
          <a:sx n="78" d="100"/>
          <a:sy n="78" d="100"/>
        </p:scale>
        <p:origin x="9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4FC6BA3-7C86-4875-947E-29023451EDCF}"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2AA06D9-B3DB-4968-A5BD-A89BEE816778}" type="slidenum">
              <a:rPr kumimoji="1" lang="ja-JP" altLang="en-US" smtClean="0"/>
              <a:t>‹#›</a:t>
            </a:fld>
            <a:endParaRPr kumimoji="1" lang="ja-JP" altLang="en-US"/>
          </a:p>
        </p:txBody>
      </p:sp>
    </p:spTree>
    <p:extLst>
      <p:ext uri="{BB962C8B-B14F-4D97-AF65-F5344CB8AC3E}">
        <p14:creationId xmlns:p14="http://schemas.microsoft.com/office/powerpoint/2010/main" val="864733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A0C9-F98B-65A4-61DE-8A1F0115C0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D90C8B-3327-D26F-9619-EFAFFB73909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40A3D9A-7DBD-6E7B-ABBD-CF34F3E2FF2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5F55207-9E68-81A1-057F-BBB1C9566C1D}"/>
              </a:ext>
            </a:extLst>
          </p:cNvPr>
          <p:cNvSpPr>
            <a:spLocks noGrp="1"/>
          </p:cNvSpPr>
          <p:nvPr>
            <p:ph type="sldNum" sz="quarter" idx="5"/>
          </p:nvPr>
        </p:nvSpPr>
        <p:spPr/>
        <p:txBody>
          <a:bodyPr/>
          <a:lstStyle/>
          <a:p>
            <a:fld id="{22AA06D9-B3DB-4968-A5BD-A89BEE816778}" type="slidenum">
              <a:rPr kumimoji="1" lang="ja-JP" altLang="en-US" smtClean="0"/>
              <a:t>2</a:t>
            </a:fld>
            <a:endParaRPr kumimoji="1" lang="ja-JP" altLang="en-US"/>
          </a:p>
        </p:txBody>
      </p:sp>
    </p:spTree>
    <p:extLst>
      <p:ext uri="{BB962C8B-B14F-4D97-AF65-F5344CB8AC3E}">
        <p14:creationId xmlns:p14="http://schemas.microsoft.com/office/powerpoint/2010/main" val="191918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2AA06D9-B3DB-4968-A5BD-A89BEE816778}" type="slidenum">
              <a:rPr kumimoji="1" lang="ja-JP" altLang="en-US" smtClean="0"/>
              <a:t>3</a:t>
            </a:fld>
            <a:endParaRPr kumimoji="1" lang="ja-JP" altLang="en-US"/>
          </a:p>
        </p:txBody>
      </p:sp>
    </p:spTree>
    <p:extLst>
      <p:ext uri="{BB962C8B-B14F-4D97-AF65-F5344CB8AC3E}">
        <p14:creationId xmlns:p14="http://schemas.microsoft.com/office/powerpoint/2010/main" val="94339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E3A07-423B-0267-6C17-00215D57C60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D4E20C-296D-EC2B-3232-EB2CE036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2FD4DBA-EAE9-572B-F741-2E2FC83FD0FF}"/>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3CE9A365-02CE-F938-7CD1-CCBC5CFD5A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6FF29B-B2D6-00F0-804D-7FEECDDDE6B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84526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9CEBD-5A37-E124-F7A5-79DC45CFBD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E63213-0E69-9889-54BA-55E937F667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77DF1-BFE9-721D-00DF-FC351D2FD3E1}"/>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1C0467AD-8D7B-E9BB-340F-4D8972681E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2AED83-108E-2E7F-FF43-B95095AF5C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2080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074DEB-9563-75DC-A06A-C1073F84A2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1784D8-4289-358B-C9B5-49E83BAFF57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72628A-D365-B963-7EEF-3D9EC7631784}"/>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E71EAFE0-9E91-2FCE-5725-0D9D3985EB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96B3E4-0797-69A5-31BF-0628F4D2A9FA}"/>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989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904C6-98C6-8DE8-E4B7-7858064C05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DFFA3F-B2F4-722E-D791-C1B803088D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FD89B0-B86B-1319-85D1-F897656ACF3D}"/>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0383C444-97E0-66D4-2592-88038F2F1D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D2C6B6-6834-F3DA-C253-B7C38D9D941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3336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1D862D-348E-6C93-A257-F4FE422D31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FBDB9-341A-7327-BD9D-BE51A41493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FC74A16-F310-7667-B33D-6D6BE4FA4C43}"/>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4E5FB7EE-A2A0-1EC5-0B7A-32CECBF4C6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E03275-0597-7E59-9A7A-747B0262E9E8}"/>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67120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1C79F-576C-9323-514E-DCD75BA7A1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E04706-32C2-6178-57E1-7DE6FD3461E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AD4A6B-DD9B-B886-474D-656A53904E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35F8AF4-9FD8-18FE-FC7D-24C721AD2F09}"/>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1CC0EA95-F124-7BC3-EC42-FDA76E32EF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9C4E98-2900-A680-62B1-D6713F490B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12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88D32-9E79-25C6-68B3-6C67C5F209A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0AAE8D-02A9-E3E0-8265-623A6BCAE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266F851-31FB-E244-3C12-1146BBA1973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F616AF4-6A8F-AB73-2D94-E47F3978A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ACD6445-9B10-1AC8-1977-2441A72968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48A9C3D-4783-8F99-7949-0400318E770D}"/>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8" name="フッター プレースホルダー 7">
            <a:extLst>
              <a:ext uri="{FF2B5EF4-FFF2-40B4-BE49-F238E27FC236}">
                <a16:creationId xmlns:a16="http://schemas.microsoft.com/office/drawing/2014/main" id="{DF8293D2-A5E4-B42C-2B46-998603B415E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034E86-478F-771A-0A88-AF0F88A0B17F}"/>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76364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00B6E-38EF-5ACD-9D45-38B774DDEB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87A621B-95D6-B6E4-F0AE-8FB046ECF52F}"/>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4" name="フッター プレースホルダー 3">
            <a:extLst>
              <a:ext uri="{FF2B5EF4-FFF2-40B4-BE49-F238E27FC236}">
                <a16:creationId xmlns:a16="http://schemas.microsoft.com/office/drawing/2014/main" id="{0677C25F-74E8-CB1C-7289-773BA207321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DF0438-90C5-C1EB-9FD1-2AE325C1F4F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283163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AC8393B-C045-54D1-5D62-FF0EA9CF924B}"/>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3" name="フッター プレースホルダー 2">
            <a:extLst>
              <a:ext uri="{FF2B5EF4-FFF2-40B4-BE49-F238E27FC236}">
                <a16:creationId xmlns:a16="http://schemas.microsoft.com/office/drawing/2014/main" id="{CCCB31A6-BEED-7066-B044-C9E8A1D60D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E7E494-37DC-D8C0-7F6F-9B83D0BF1892}"/>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1984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6B4D3-D120-D3F3-AC5F-5312064BB3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2A9CC7-F8C0-8759-2AC8-FABC6D6AB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17EA41-EB11-D9C0-D7E5-9BFFF479C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27A8EA-7C56-1693-2FB7-FE65C6319D91}"/>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73630787-98DC-5697-382F-D76889D9AC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B18B27-E963-82FE-0FA4-913F5B24A60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09946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26909-0976-14D3-1D1D-B5504CA7EC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A267BF-37DE-DF24-A056-FC232F672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13531E-7085-7119-8E30-67AB49876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088663-49FE-2D37-BEDB-348DAD3BA27B}"/>
              </a:ext>
            </a:extLst>
          </p:cNvPr>
          <p:cNvSpPr>
            <a:spLocks noGrp="1"/>
          </p:cNvSpPr>
          <p:nvPr>
            <p:ph type="dt" sz="half" idx="10"/>
          </p:nvPr>
        </p:nvSpPr>
        <p:spPr/>
        <p:txBody>
          <a:bodyPr/>
          <a:lstStyle/>
          <a:p>
            <a:fld id="{34ED98D7-B410-4B6C-B72B-F9BE65367FAE}" type="datetimeFigureOut">
              <a:rPr kumimoji="1" lang="ja-JP" altLang="en-US" smtClean="0"/>
              <a:t>2025/10/20</a:t>
            </a:fld>
            <a:endParaRPr kumimoji="1" lang="ja-JP" altLang="en-US"/>
          </a:p>
        </p:txBody>
      </p:sp>
      <p:sp>
        <p:nvSpPr>
          <p:cNvPr id="6" name="フッター プレースホルダー 5">
            <a:extLst>
              <a:ext uri="{FF2B5EF4-FFF2-40B4-BE49-F238E27FC236}">
                <a16:creationId xmlns:a16="http://schemas.microsoft.com/office/drawing/2014/main" id="{BDF1A8F1-AD8F-E892-C10C-D0FD1AE6C4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15431A-6742-4457-0167-B7AB9401003D}"/>
              </a:ext>
            </a:extLst>
          </p:cNvPr>
          <p:cNvSpPr>
            <a:spLocks noGrp="1"/>
          </p:cNvSpPr>
          <p:nvPr>
            <p:ph type="sldNum" sz="quarter" idx="12"/>
          </p:nvPr>
        </p:nvSpPr>
        <p:spPr/>
        <p:txBody>
          <a:body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170824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5FAFC73-CE9C-338D-4157-5D5A656A4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B58761-F29F-E13E-F4A7-8B71D85C6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F29CA8-AF50-A5E2-E50A-F4847369D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ED98D7-B410-4B6C-B72B-F9BE65367FAE}" type="datetimeFigureOut">
              <a:rPr kumimoji="1" lang="ja-JP" altLang="en-US" smtClean="0"/>
              <a:t>2025/10/20</a:t>
            </a:fld>
            <a:endParaRPr kumimoji="1" lang="ja-JP" altLang="en-US"/>
          </a:p>
        </p:txBody>
      </p:sp>
      <p:sp>
        <p:nvSpPr>
          <p:cNvPr id="5" name="フッター プレースホルダー 4">
            <a:extLst>
              <a:ext uri="{FF2B5EF4-FFF2-40B4-BE49-F238E27FC236}">
                <a16:creationId xmlns:a16="http://schemas.microsoft.com/office/drawing/2014/main" id="{64311D25-4E96-8525-0CAA-7229F766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A73226-1687-B79D-4407-07BC91A6A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54B3CD-0241-4B8E-9008-690611ED9FEF}" type="slidenum">
              <a:rPr kumimoji="1" lang="ja-JP" altLang="en-US" smtClean="0"/>
              <a:t>‹#›</a:t>
            </a:fld>
            <a:endParaRPr kumimoji="1" lang="ja-JP" altLang="en-US"/>
          </a:p>
        </p:txBody>
      </p:sp>
    </p:spTree>
    <p:extLst>
      <p:ext uri="{BB962C8B-B14F-4D97-AF65-F5344CB8AC3E}">
        <p14:creationId xmlns:p14="http://schemas.microsoft.com/office/powerpoint/2010/main" val="376142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船, 光, 部屋, テーブル が含まれている画像&#10;&#10;AI によって生成されたコンテンツは間違っている可能性があります。">
            <a:extLst>
              <a:ext uri="{FF2B5EF4-FFF2-40B4-BE49-F238E27FC236}">
                <a16:creationId xmlns:a16="http://schemas.microsoft.com/office/drawing/2014/main" id="{B3C56262-CDEE-58B8-D5C7-E2D7209F4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28" y="2916238"/>
            <a:ext cx="11514944" cy="3678183"/>
          </a:xfrm>
          <a:prstGeom prst="rect">
            <a:avLst/>
          </a:prstGeom>
        </p:spPr>
      </p:pic>
      <p:pic>
        <p:nvPicPr>
          <p:cNvPr id="12" name="図 11">
            <a:extLst>
              <a:ext uri="{FF2B5EF4-FFF2-40B4-BE49-F238E27FC236}">
                <a16:creationId xmlns:a16="http://schemas.microsoft.com/office/drawing/2014/main" id="{81BE4A4B-9D85-F664-0273-9545BB4CA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58" y="1654621"/>
            <a:ext cx="10446884" cy="879838"/>
          </a:xfrm>
          <a:prstGeom prst="rect">
            <a:avLst/>
          </a:prstGeom>
        </p:spPr>
      </p:pic>
      <p:pic>
        <p:nvPicPr>
          <p:cNvPr id="14" name="図 13" descr="テキスト&#10;&#10;AI によって生成されたコンテンツは間違っている可能性があります。">
            <a:extLst>
              <a:ext uri="{FF2B5EF4-FFF2-40B4-BE49-F238E27FC236}">
                <a16:creationId xmlns:a16="http://schemas.microsoft.com/office/drawing/2014/main" id="{1CF9753E-366A-3AFB-452D-1519EE1F9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38" y="953226"/>
            <a:ext cx="4996337" cy="879838"/>
          </a:xfrm>
          <a:prstGeom prst="rect">
            <a:avLst/>
          </a:prstGeom>
        </p:spPr>
      </p:pic>
      <p:grpSp>
        <p:nvGrpSpPr>
          <p:cNvPr id="19" name="グループ化 18">
            <a:extLst>
              <a:ext uri="{FF2B5EF4-FFF2-40B4-BE49-F238E27FC236}">
                <a16:creationId xmlns:a16="http://schemas.microsoft.com/office/drawing/2014/main" id="{15E2759B-00B8-69E4-5F17-974AE03CCA7A}"/>
              </a:ext>
            </a:extLst>
          </p:cNvPr>
          <p:cNvGrpSpPr/>
          <p:nvPr/>
        </p:nvGrpSpPr>
        <p:grpSpPr>
          <a:xfrm>
            <a:off x="8251787" y="2402037"/>
            <a:ext cx="3067655" cy="636956"/>
            <a:chOff x="6545999" y="1992154"/>
            <a:chExt cx="2327841" cy="483344"/>
          </a:xfrm>
        </p:grpSpPr>
        <p:pic>
          <p:nvPicPr>
            <p:cNvPr id="16" name="図 15" descr="テキスト&#10;&#10;AI によって生成されたコンテンツは間違っている可能性があります。">
              <a:extLst>
                <a:ext uri="{FF2B5EF4-FFF2-40B4-BE49-F238E27FC236}">
                  <a16:creationId xmlns:a16="http://schemas.microsoft.com/office/drawing/2014/main" id="{248F6CA2-2003-ED52-13FE-C05017B37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999" y="1992154"/>
              <a:ext cx="1423906" cy="483344"/>
            </a:xfrm>
            <a:prstGeom prst="rect">
              <a:avLst/>
            </a:prstGeom>
          </p:spPr>
        </p:pic>
        <p:pic>
          <p:nvPicPr>
            <p:cNvPr id="18" name="図 17" descr="ロゴ&#10;&#10;AI によって生成されたコンテンツは間違っている可能性があります。">
              <a:extLst>
                <a:ext uri="{FF2B5EF4-FFF2-40B4-BE49-F238E27FC236}">
                  <a16:creationId xmlns:a16="http://schemas.microsoft.com/office/drawing/2014/main" id="{68A92E78-512C-1145-8671-CFE3E3C8E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4003" y="1992154"/>
              <a:ext cx="749837" cy="483344"/>
            </a:xfrm>
            <a:prstGeom prst="rect">
              <a:avLst/>
            </a:prstGeom>
          </p:spPr>
        </p:pic>
      </p:grpSp>
      <p:pic>
        <p:nvPicPr>
          <p:cNvPr id="27" name="図 26" descr="テーブル, 座る, ペア, マウス が含まれている画像&#10;&#10;AI によって生成されたコンテンツは間違っている可能性があります。">
            <a:extLst>
              <a:ext uri="{FF2B5EF4-FFF2-40B4-BE49-F238E27FC236}">
                <a16:creationId xmlns:a16="http://schemas.microsoft.com/office/drawing/2014/main" id="{AEBD74B1-F1B0-3E63-5AEA-864FBD8CC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3388" y="3455418"/>
            <a:ext cx="1254082" cy="368387"/>
          </a:xfrm>
          <a:prstGeom prst="rect">
            <a:avLst/>
          </a:prstGeom>
        </p:spPr>
      </p:pic>
    </p:spTree>
    <p:extLst>
      <p:ext uri="{BB962C8B-B14F-4D97-AF65-F5344CB8AC3E}">
        <p14:creationId xmlns:p14="http://schemas.microsoft.com/office/powerpoint/2010/main" val="113230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D219-192E-09D6-7E4D-7B4393062C2D}"/>
            </a:ext>
          </a:extLst>
        </p:cNvPr>
        <p:cNvGrpSpPr/>
        <p:nvPr/>
      </p:nvGrpSpPr>
      <p:grpSpPr>
        <a:xfrm>
          <a:off x="0" y="0"/>
          <a:ext cx="0" cy="0"/>
          <a:chOff x="0" y="0"/>
          <a:chExt cx="0" cy="0"/>
        </a:xfrm>
      </p:grpSpPr>
      <p:sp>
        <p:nvSpPr>
          <p:cNvPr id="8" name="テキスト ボックス 15">
            <a:extLst>
              <a:ext uri="{FF2B5EF4-FFF2-40B4-BE49-F238E27FC236}">
                <a16:creationId xmlns:a16="http://schemas.microsoft.com/office/drawing/2014/main" id="{D6054E5A-94C2-B0C2-13FF-B0060306437F}"/>
              </a:ext>
            </a:extLst>
          </p:cNvPr>
          <p:cNvSpPr txBox="1"/>
          <p:nvPr/>
        </p:nvSpPr>
        <p:spPr>
          <a:xfrm>
            <a:off x="499737" y="2228993"/>
            <a:ext cx="111539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Yu Gothic UI" panose="020B0500000000000000" pitchFamily="50" charset="-128"/>
                <a:ea typeface="Yu Gothic UI" panose="020B0500000000000000" pitchFamily="50" charset="-128"/>
              </a:rPr>
              <a:t>この万博を機に、大阪においては、様々な先端技術の実証・実装の取組が展開されるとともに、ビジネスや観光をはじめとする国内外との多様な交流が促進されてきました。</a:t>
            </a:r>
          </a:p>
        </p:txBody>
      </p:sp>
      <p:sp>
        <p:nvSpPr>
          <p:cNvPr id="3" name="テキスト ボックス 15">
            <a:extLst>
              <a:ext uri="{FF2B5EF4-FFF2-40B4-BE49-F238E27FC236}">
                <a16:creationId xmlns:a16="http://schemas.microsoft.com/office/drawing/2014/main" id="{423AD787-C4A3-C0F1-B211-74DF18C06690}"/>
              </a:ext>
            </a:extLst>
          </p:cNvPr>
          <p:cNvSpPr txBox="1"/>
          <p:nvPr/>
        </p:nvSpPr>
        <p:spPr>
          <a:xfrm>
            <a:off x="499737" y="779705"/>
            <a:ext cx="111539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Yu Gothic UI" panose="020B0500000000000000" pitchFamily="50" charset="-128"/>
                <a:ea typeface="Yu Gothic UI" panose="020B0500000000000000" pitchFamily="50" charset="-128"/>
              </a:rPr>
              <a:t>「いのち輝く未来社会のデザイン」をテーマに開催された</a:t>
            </a:r>
            <a:r>
              <a:rPr lang="en-US" altLang="ja-JP" sz="2000" dirty="0">
                <a:latin typeface="Yu Gothic UI" panose="020B0500000000000000" pitchFamily="50" charset="-128"/>
                <a:ea typeface="Yu Gothic UI" panose="020B0500000000000000" pitchFamily="50" charset="-128"/>
              </a:rPr>
              <a:t>2025</a:t>
            </a:r>
            <a:r>
              <a:rPr lang="ja-JP" altLang="en-US" sz="2000" dirty="0">
                <a:latin typeface="Yu Gothic UI" panose="020B0500000000000000" pitchFamily="50" charset="-128"/>
                <a:ea typeface="Yu Gothic UI" panose="020B0500000000000000" pitchFamily="50" charset="-128"/>
              </a:rPr>
              <a:t>年日本国際博覧会は、世界中から</a:t>
            </a:r>
            <a:r>
              <a:rPr lang="en-US" altLang="ja-JP" sz="2000" dirty="0">
                <a:latin typeface="Yu Gothic UI" panose="020B0500000000000000" pitchFamily="50" charset="-128"/>
                <a:ea typeface="Yu Gothic UI" panose="020B0500000000000000" pitchFamily="50" charset="-128"/>
              </a:rPr>
              <a:t>2,800</a:t>
            </a:r>
            <a:r>
              <a:rPr lang="ja-JP" altLang="en-US" sz="2000" dirty="0">
                <a:latin typeface="Yu Gothic UI" panose="020B0500000000000000" pitchFamily="50" charset="-128"/>
                <a:ea typeface="Yu Gothic UI" panose="020B0500000000000000" pitchFamily="50" charset="-128"/>
              </a:rPr>
              <a:t>万人を超える来場者を迎え入れ、盛会のうちに去る</a:t>
            </a:r>
            <a:r>
              <a:rPr lang="en-US" altLang="ja-JP" sz="2000" dirty="0">
                <a:latin typeface="Yu Gothic UI" panose="020B0500000000000000" pitchFamily="50" charset="-128"/>
                <a:ea typeface="Yu Gothic UI" panose="020B0500000000000000" pitchFamily="50" charset="-128"/>
              </a:rPr>
              <a:t>10</a:t>
            </a:r>
            <a:r>
              <a:rPr lang="ja-JP" altLang="en-US" sz="2000" dirty="0">
                <a:latin typeface="Yu Gothic UI" panose="020B0500000000000000" pitchFamily="50" charset="-128"/>
                <a:ea typeface="Yu Gothic UI" panose="020B0500000000000000" pitchFamily="50" charset="-128"/>
              </a:rPr>
              <a:t>月</a:t>
            </a:r>
            <a:r>
              <a:rPr lang="en-US" altLang="ja-JP" sz="2000" dirty="0">
                <a:latin typeface="Yu Gothic UI" panose="020B0500000000000000" pitchFamily="50" charset="-128"/>
                <a:ea typeface="Yu Gothic UI" panose="020B0500000000000000" pitchFamily="50" charset="-128"/>
              </a:rPr>
              <a:t>13</a:t>
            </a:r>
            <a:r>
              <a:rPr lang="ja-JP" altLang="en-US" sz="2000" dirty="0">
                <a:latin typeface="Yu Gothic UI" panose="020B0500000000000000" pitchFamily="50" charset="-128"/>
                <a:ea typeface="Yu Gothic UI" panose="020B0500000000000000" pitchFamily="50" charset="-128"/>
              </a:rPr>
              <a:t>日に閉幕しました。</a:t>
            </a:r>
          </a:p>
        </p:txBody>
      </p:sp>
      <p:sp>
        <p:nvSpPr>
          <p:cNvPr id="2" name="正方形/長方形 1">
            <a:extLst>
              <a:ext uri="{FF2B5EF4-FFF2-40B4-BE49-F238E27FC236}">
                <a16:creationId xmlns:a16="http://schemas.microsoft.com/office/drawing/2014/main" id="{788F95B2-232A-778A-9ED4-6FB01D900E9F}"/>
              </a:ext>
            </a:extLst>
          </p:cNvPr>
          <p:cNvSpPr/>
          <p:nvPr/>
        </p:nvSpPr>
        <p:spPr>
          <a:xfrm>
            <a:off x="263983" y="682041"/>
            <a:ext cx="45719" cy="89449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2000">
              <a:highlight>
                <a:srgbClr val="4EA72E"/>
              </a:highlight>
              <a:latin typeface="Yu Gothic UI" panose="020B0500000000000000" pitchFamily="50" charset="-128"/>
              <a:ea typeface="Yu Gothic UI" panose="020B0500000000000000" pitchFamily="50" charset="-128"/>
            </a:endParaRPr>
          </a:p>
        </p:txBody>
      </p:sp>
      <p:sp>
        <p:nvSpPr>
          <p:cNvPr id="6" name="正方形/長方形 5">
            <a:extLst>
              <a:ext uri="{FF2B5EF4-FFF2-40B4-BE49-F238E27FC236}">
                <a16:creationId xmlns:a16="http://schemas.microsoft.com/office/drawing/2014/main" id="{C9D5CFF7-7334-45D2-DA41-B4937ACA8836}"/>
              </a:ext>
            </a:extLst>
          </p:cNvPr>
          <p:cNvSpPr/>
          <p:nvPr/>
        </p:nvSpPr>
        <p:spPr>
          <a:xfrm>
            <a:off x="263983" y="2165929"/>
            <a:ext cx="45719" cy="89449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2000">
              <a:highlight>
                <a:srgbClr val="4EA72E"/>
              </a:highlight>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1465ABD2-54FA-D145-18FD-504AC9E449F2}"/>
              </a:ext>
            </a:extLst>
          </p:cNvPr>
          <p:cNvSpPr/>
          <p:nvPr/>
        </p:nvSpPr>
        <p:spPr>
          <a:xfrm>
            <a:off x="263983" y="5249909"/>
            <a:ext cx="45719" cy="89449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2000">
              <a:highlight>
                <a:srgbClr val="4EA72E"/>
              </a:highlight>
              <a:latin typeface="Yu Gothic UI" panose="020B0500000000000000" pitchFamily="50" charset="-128"/>
              <a:ea typeface="Yu Gothic UI" panose="020B0500000000000000" pitchFamily="50" charset="-128"/>
            </a:endParaRPr>
          </a:p>
        </p:txBody>
      </p:sp>
      <p:sp>
        <p:nvSpPr>
          <p:cNvPr id="4" name="正方形/長方形 3">
            <a:extLst>
              <a:ext uri="{FF2B5EF4-FFF2-40B4-BE49-F238E27FC236}">
                <a16:creationId xmlns:a16="http://schemas.microsoft.com/office/drawing/2014/main" id="{2057DBC6-73F5-B14A-EB46-A9261C1C0012}"/>
              </a:ext>
            </a:extLst>
          </p:cNvPr>
          <p:cNvSpPr/>
          <p:nvPr/>
        </p:nvSpPr>
        <p:spPr>
          <a:xfrm>
            <a:off x="263983" y="3707919"/>
            <a:ext cx="45719" cy="89449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2000">
              <a:highlight>
                <a:srgbClr val="4EA72E"/>
              </a:highlight>
              <a:latin typeface="Yu Gothic UI" panose="020B0500000000000000" pitchFamily="50" charset="-128"/>
              <a:ea typeface="Yu Gothic UI" panose="020B0500000000000000" pitchFamily="50" charset="-128"/>
            </a:endParaRPr>
          </a:p>
        </p:txBody>
      </p:sp>
      <p:sp>
        <p:nvSpPr>
          <p:cNvPr id="5" name="テキスト ボックス 15">
            <a:extLst>
              <a:ext uri="{FF2B5EF4-FFF2-40B4-BE49-F238E27FC236}">
                <a16:creationId xmlns:a16="http://schemas.microsoft.com/office/drawing/2014/main" id="{77E5B18B-A9D8-958A-46BE-ECB1BE58F150}"/>
              </a:ext>
            </a:extLst>
          </p:cNvPr>
          <p:cNvSpPr txBox="1"/>
          <p:nvPr/>
        </p:nvSpPr>
        <p:spPr>
          <a:xfrm>
            <a:off x="496312" y="3649817"/>
            <a:ext cx="11153966" cy="101566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Yu Gothic UI" panose="020B0500000000000000" pitchFamily="50" charset="-128"/>
                <a:ea typeface="Yu Gothic UI" panose="020B0500000000000000" pitchFamily="50" charset="-128"/>
              </a:rPr>
              <a:t>万博の理念を継承し、万博後の成長・発展を確かなものとするために、「</a:t>
            </a:r>
            <a:r>
              <a:rPr lang="en-US" altLang="ja-JP" sz="2000" dirty="0">
                <a:latin typeface="Yu Gothic UI" panose="020B0500000000000000" pitchFamily="50" charset="-128"/>
                <a:ea typeface="Yu Gothic UI" panose="020B0500000000000000" pitchFamily="50" charset="-128"/>
              </a:rPr>
              <a:t>Beyond EXPO2025</a:t>
            </a:r>
            <a:r>
              <a:rPr lang="ja-JP" altLang="en-US" sz="2000" dirty="0">
                <a:latin typeface="Yu Gothic UI" panose="020B0500000000000000" pitchFamily="50" charset="-128"/>
                <a:ea typeface="Yu Gothic UI" panose="020B0500000000000000" pitchFamily="50" charset="-128"/>
              </a:rPr>
              <a:t>」の検討が進められているところですが、本資料においては、この間、市政運営の基本方針に基づき推進してきた市民サービスを中心とする各施策事業を振り返り、今後の方向性についてとりまとめました。</a:t>
            </a:r>
          </a:p>
        </p:txBody>
      </p:sp>
      <p:sp>
        <p:nvSpPr>
          <p:cNvPr id="10" name="テキスト ボックス 15">
            <a:extLst>
              <a:ext uri="{FF2B5EF4-FFF2-40B4-BE49-F238E27FC236}">
                <a16:creationId xmlns:a16="http://schemas.microsoft.com/office/drawing/2014/main" id="{6D9F6713-9F5A-9A6D-E5D8-A324A254ED7B}"/>
              </a:ext>
            </a:extLst>
          </p:cNvPr>
          <p:cNvSpPr txBox="1"/>
          <p:nvPr/>
        </p:nvSpPr>
        <p:spPr>
          <a:xfrm>
            <a:off x="496312" y="5343214"/>
            <a:ext cx="111539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a:latin typeface="Yu Gothic UI" panose="020B0500000000000000" pitchFamily="50" charset="-128"/>
                <a:ea typeface="Yu Gothic UI" panose="020B0500000000000000" pitchFamily="50" charset="-128"/>
              </a:rPr>
              <a:t>大阪市では、一人ひとりが多様な幸せ（ウェルビーイング）を実感でき、誰もが安心していつまでも住み続けたいと思う「にぎやかで活気あふれるまち」の実現をめざし、様々な施策を推進していきます。</a:t>
            </a:r>
            <a:endParaRPr lang="en-US" altLang="ja-JP" sz="20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21439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FD49F98-658A-6774-D8C5-FE8B74825890}"/>
              </a:ext>
            </a:extLst>
          </p:cNvPr>
          <p:cNvGrpSpPr/>
          <p:nvPr/>
        </p:nvGrpSpPr>
        <p:grpSpPr>
          <a:xfrm>
            <a:off x="126483" y="1367299"/>
            <a:ext cx="469344" cy="497393"/>
            <a:chOff x="600378" y="1516511"/>
            <a:chExt cx="469344" cy="497393"/>
          </a:xfrm>
        </p:grpSpPr>
        <p:sp>
          <p:nvSpPr>
            <p:cNvPr id="5" name="Shape 3">
              <a:extLst>
                <a:ext uri="{FF2B5EF4-FFF2-40B4-BE49-F238E27FC236}">
                  <a16:creationId xmlns:a16="http://schemas.microsoft.com/office/drawing/2014/main" id="{B32CCE3E-92BA-26CE-E8C7-F2DF95083A4B}"/>
                </a:ext>
              </a:extLst>
            </p:cNvPr>
            <p:cNvSpPr/>
            <p:nvPr/>
          </p:nvSpPr>
          <p:spPr>
            <a:xfrm>
              <a:off x="600378" y="1516511"/>
              <a:ext cx="469344" cy="469344"/>
            </a:xfrm>
            <a:prstGeom prst="roundRect">
              <a:avLst>
                <a:gd name="adj" fmla="val 18667"/>
              </a:avLst>
            </a:prstGeom>
            <a:gradFill flip="none" rotWithShape="1">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tileRect/>
            </a:gradFill>
            <a:ln w="7620">
              <a:solidFill>
                <a:srgbClr val="BFD3D8"/>
              </a:solidFill>
              <a:prstDash val="solid"/>
            </a:ln>
          </p:spPr>
          <p:txBody>
            <a:bodyPr/>
            <a:lstStyle/>
            <a:p>
              <a:endParaRPr lang="ja-JP" altLang="en-US"/>
            </a:p>
          </p:txBody>
        </p:sp>
        <p:sp>
          <p:nvSpPr>
            <p:cNvPr id="6" name="Text 4">
              <a:extLst>
                <a:ext uri="{FF2B5EF4-FFF2-40B4-BE49-F238E27FC236}">
                  <a16:creationId xmlns:a16="http://schemas.microsoft.com/office/drawing/2014/main" id="{B40475E9-3087-F8C9-90A9-DE8E4E36202F}"/>
                </a:ext>
              </a:extLst>
            </p:cNvPr>
            <p:cNvSpPr/>
            <p:nvPr/>
          </p:nvSpPr>
          <p:spPr>
            <a:xfrm>
              <a:off x="678602" y="1622784"/>
              <a:ext cx="312896" cy="391120"/>
            </a:xfrm>
            <a:prstGeom prst="rect">
              <a:avLst/>
            </a:prstGeom>
            <a:noFill/>
            <a:ln/>
          </p:spPr>
          <p:txBody>
            <a:bodyPr wrap="none" lIns="0" tIns="0" rIns="0" bIns="0" rtlCol="0" anchor="t"/>
            <a:lstStyle/>
            <a:p>
              <a:pPr marL="0" indent="0" algn="ctr">
                <a:lnSpc>
                  <a:spcPts val="2450"/>
                </a:lnSpc>
                <a:buNone/>
              </a:pPr>
              <a:r>
                <a:rPr lang="en-US" sz="2450" dirty="0">
                  <a:solidFill>
                    <a:schemeClr val="bg1"/>
                  </a:solidFill>
                  <a:latin typeface="Segoe UI" panose="020B0502040204020203" pitchFamily="34" charset="0"/>
                  <a:ea typeface="Host Grotesk Medium" pitchFamily="34" charset="-122"/>
                  <a:cs typeface="Segoe UI" panose="020B0502040204020203" pitchFamily="34" charset="0"/>
                </a:rPr>
                <a:t>1</a:t>
              </a:r>
              <a:endParaRPr lang="en-US" sz="2450" dirty="0">
                <a:solidFill>
                  <a:schemeClr val="bg1"/>
                </a:solidFill>
                <a:latin typeface="Segoe UI" panose="020B0502040204020203" pitchFamily="34" charset="0"/>
                <a:cs typeface="Segoe UI" panose="020B0502040204020203" pitchFamily="34" charset="0"/>
              </a:endParaRPr>
            </a:p>
          </p:txBody>
        </p:sp>
      </p:grpSp>
      <p:sp>
        <p:nvSpPr>
          <p:cNvPr id="7" name="テキスト ボックス 6">
            <a:extLst>
              <a:ext uri="{FF2B5EF4-FFF2-40B4-BE49-F238E27FC236}">
                <a16:creationId xmlns:a16="http://schemas.microsoft.com/office/drawing/2014/main" id="{8BEF800C-ECBF-B669-0472-D6E0AA4BBC66}"/>
              </a:ext>
            </a:extLst>
          </p:cNvPr>
          <p:cNvSpPr txBox="1"/>
          <p:nvPr/>
        </p:nvSpPr>
        <p:spPr>
          <a:xfrm>
            <a:off x="0" y="22255"/>
            <a:ext cx="7045243" cy="461665"/>
          </a:xfrm>
          <a:prstGeom prst="rect">
            <a:avLst/>
          </a:prstGeom>
          <a:noFill/>
        </p:spPr>
        <p:txBody>
          <a:bodyPr wrap="square" rtlCol="0">
            <a:spAutoFit/>
          </a:bodyPr>
          <a:lstStyle/>
          <a:p>
            <a:r>
              <a:rPr lang="ja-JP" altLang="en-US" sz="2400" b="1" dirty="0">
                <a:latin typeface="Segoe UI" panose="020B0502040204020203" pitchFamily="34" charset="0"/>
                <a:ea typeface="BIZ UDPゴシック" panose="020B0400000000000000" pitchFamily="50" charset="-128"/>
                <a:cs typeface="Segoe UI" panose="020B0502040204020203" pitchFamily="34" charset="0"/>
              </a:rPr>
              <a:t>具体的な取組</a:t>
            </a:r>
            <a:endParaRPr lang="en-US" altLang="ja-JP" sz="2400" b="1" dirty="0">
              <a:latin typeface="Segoe UI" panose="020B0502040204020203" pitchFamily="34" charset="0"/>
              <a:ea typeface="BIZ UDPゴシック" panose="020B0400000000000000" pitchFamily="50" charset="-128"/>
              <a:cs typeface="Segoe UI" panose="020B0502040204020203" pitchFamily="34" charset="0"/>
            </a:endParaRPr>
          </a:p>
        </p:txBody>
      </p:sp>
      <p:sp>
        <p:nvSpPr>
          <p:cNvPr id="9" name="テキスト ボックス 8">
            <a:extLst>
              <a:ext uri="{FF2B5EF4-FFF2-40B4-BE49-F238E27FC236}">
                <a16:creationId xmlns:a16="http://schemas.microsoft.com/office/drawing/2014/main" id="{348D1D1A-152A-44B9-8E13-502DA694B789}"/>
              </a:ext>
            </a:extLst>
          </p:cNvPr>
          <p:cNvSpPr txBox="1"/>
          <p:nvPr/>
        </p:nvSpPr>
        <p:spPr>
          <a:xfrm>
            <a:off x="1040519" y="1401916"/>
            <a:ext cx="3198360" cy="400110"/>
          </a:xfrm>
          <a:prstGeom prst="rect">
            <a:avLst/>
          </a:prstGeom>
          <a:noFill/>
        </p:spPr>
        <p:txBody>
          <a:bodyPr wrap="square" rtlCol="0">
            <a:spAutoFit/>
          </a:bodyPr>
          <a:lstStyle/>
          <a:p>
            <a:r>
              <a:rPr lang="ja-JP" altLang="ja-JP" sz="2000" dirty="0">
                <a:latin typeface="Segoe UI" panose="020B0502040204020203" pitchFamily="34" charset="0"/>
                <a:ea typeface="BIZ UDPゴシック" panose="020B0400000000000000" pitchFamily="50" charset="-128"/>
                <a:cs typeface="Segoe UI" panose="020B0502040204020203" pitchFamily="34" charset="0"/>
              </a:rPr>
              <a:t>子育て</a:t>
            </a:r>
            <a:r>
              <a:rPr lang="ja-JP" altLang="en-US" sz="2000" dirty="0">
                <a:latin typeface="Segoe UI" panose="020B0502040204020203" pitchFamily="34" charset="0"/>
                <a:ea typeface="BIZ UDPゴシック" panose="020B0400000000000000" pitchFamily="50" charset="-128"/>
                <a:cs typeface="Segoe UI" panose="020B0502040204020203" pitchFamily="34" charset="0"/>
              </a:rPr>
              <a:t>・教育環境</a:t>
            </a:r>
            <a:r>
              <a:rPr lang="ja-JP" altLang="ja-JP" sz="2000" dirty="0">
                <a:latin typeface="Segoe UI" panose="020B0502040204020203" pitchFamily="34" charset="0"/>
                <a:ea typeface="BIZ UDPゴシック" panose="020B0400000000000000" pitchFamily="50" charset="-128"/>
                <a:cs typeface="Segoe UI" panose="020B0502040204020203" pitchFamily="34" charset="0"/>
              </a:rPr>
              <a:t>の充実</a:t>
            </a:r>
            <a:endParaRPr lang="en-US" altLang="ja-JP" sz="2000" dirty="0">
              <a:latin typeface="Segoe UI" panose="020B0502040204020203" pitchFamily="34" charset="0"/>
              <a:ea typeface="BIZ UDPゴシック" panose="020B0400000000000000" pitchFamily="50" charset="-128"/>
              <a:cs typeface="Segoe UI" panose="020B0502040204020203" pitchFamily="34" charset="0"/>
            </a:endParaRPr>
          </a:p>
        </p:txBody>
      </p:sp>
      <p:grpSp>
        <p:nvGrpSpPr>
          <p:cNvPr id="3" name="グループ化 2">
            <a:extLst>
              <a:ext uri="{FF2B5EF4-FFF2-40B4-BE49-F238E27FC236}">
                <a16:creationId xmlns:a16="http://schemas.microsoft.com/office/drawing/2014/main" id="{D87FEDC6-0249-FE22-BD3D-055EF7AA15E5}"/>
              </a:ext>
            </a:extLst>
          </p:cNvPr>
          <p:cNvGrpSpPr/>
          <p:nvPr/>
        </p:nvGrpSpPr>
        <p:grpSpPr>
          <a:xfrm>
            <a:off x="120344" y="3682480"/>
            <a:ext cx="469344" cy="497393"/>
            <a:chOff x="600378" y="2913678"/>
            <a:chExt cx="469344" cy="497393"/>
          </a:xfrm>
        </p:grpSpPr>
        <p:sp>
          <p:nvSpPr>
            <p:cNvPr id="13" name="Shape 3">
              <a:extLst>
                <a:ext uri="{FF2B5EF4-FFF2-40B4-BE49-F238E27FC236}">
                  <a16:creationId xmlns:a16="http://schemas.microsoft.com/office/drawing/2014/main" id="{577EC452-4088-4656-3284-490D74A7DC1B}"/>
                </a:ext>
              </a:extLst>
            </p:cNvPr>
            <p:cNvSpPr/>
            <p:nvPr/>
          </p:nvSpPr>
          <p:spPr>
            <a:xfrm>
              <a:off x="600378" y="2913678"/>
              <a:ext cx="469344" cy="469344"/>
            </a:xfrm>
            <a:prstGeom prst="roundRect">
              <a:avLst>
                <a:gd name="adj" fmla="val 18667"/>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w="7620">
              <a:solidFill>
                <a:srgbClr val="BFD3D8"/>
              </a:solidFill>
              <a:prstDash val="solid"/>
            </a:ln>
          </p:spPr>
          <p:txBody>
            <a:bodyPr/>
            <a:lstStyle/>
            <a:p>
              <a:endParaRPr lang="ja-JP" altLang="en-US"/>
            </a:p>
          </p:txBody>
        </p:sp>
        <p:sp>
          <p:nvSpPr>
            <p:cNvPr id="14" name="Text 4">
              <a:extLst>
                <a:ext uri="{FF2B5EF4-FFF2-40B4-BE49-F238E27FC236}">
                  <a16:creationId xmlns:a16="http://schemas.microsoft.com/office/drawing/2014/main" id="{309F2AF7-61CA-AFDE-F913-A15F52A094DB}"/>
                </a:ext>
              </a:extLst>
            </p:cNvPr>
            <p:cNvSpPr/>
            <p:nvPr/>
          </p:nvSpPr>
          <p:spPr>
            <a:xfrm>
              <a:off x="678602" y="3019951"/>
              <a:ext cx="312896" cy="391120"/>
            </a:xfrm>
            <a:prstGeom prst="rect">
              <a:avLst/>
            </a:prstGeom>
            <a:noFill/>
            <a:ln/>
          </p:spPr>
          <p:txBody>
            <a:bodyPr wrap="none" lIns="0" tIns="0" rIns="0" bIns="0" rtlCol="0" anchor="t"/>
            <a:lstStyle/>
            <a:p>
              <a:pPr marL="0" indent="0" algn="ctr">
                <a:lnSpc>
                  <a:spcPts val="2450"/>
                </a:lnSpc>
                <a:buNone/>
              </a:pPr>
              <a:r>
                <a:rPr lang="en-US" sz="2450" dirty="0">
                  <a:solidFill>
                    <a:schemeClr val="bg1"/>
                  </a:solidFill>
                  <a:latin typeface="Segoe UI" panose="020B0502040204020203" pitchFamily="34" charset="0"/>
                  <a:cs typeface="Segoe UI" panose="020B0502040204020203" pitchFamily="34" charset="0"/>
                </a:rPr>
                <a:t>2</a:t>
              </a:r>
            </a:p>
          </p:txBody>
        </p:sp>
      </p:grpSp>
      <p:sp>
        <p:nvSpPr>
          <p:cNvPr id="15" name="テキスト ボックス 14">
            <a:extLst>
              <a:ext uri="{FF2B5EF4-FFF2-40B4-BE49-F238E27FC236}">
                <a16:creationId xmlns:a16="http://schemas.microsoft.com/office/drawing/2014/main" id="{E3F75EAC-0CA7-D1F5-0511-EF1C78AE53DB}"/>
              </a:ext>
            </a:extLst>
          </p:cNvPr>
          <p:cNvSpPr txBox="1"/>
          <p:nvPr/>
        </p:nvSpPr>
        <p:spPr>
          <a:xfrm>
            <a:off x="6585122" y="1397426"/>
            <a:ext cx="4112761" cy="400110"/>
          </a:xfrm>
          <a:prstGeom prst="rect">
            <a:avLst/>
          </a:prstGeom>
          <a:noFill/>
        </p:spPr>
        <p:txBody>
          <a:bodyPr wrap="square" rtlCol="0">
            <a:spAutoFit/>
          </a:bodyPr>
          <a:lstStyle>
            <a:defPPr>
              <a:defRPr lang="ja-JP"/>
            </a:defPPr>
            <a:lvl1pPr>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dirty="0"/>
              <a:t>経済成長に向けた戦略の実行</a:t>
            </a:r>
            <a:endParaRPr lang="en-US" altLang="ja-JP" dirty="0"/>
          </a:p>
        </p:txBody>
      </p:sp>
      <p:grpSp>
        <p:nvGrpSpPr>
          <p:cNvPr id="4" name="グループ化 3">
            <a:extLst>
              <a:ext uri="{FF2B5EF4-FFF2-40B4-BE49-F238E27FC236}">
                <a16:creationId xmlns:a16="http://schemas.microsoft.com/office/drawing/2014/main" id="{3EA65B39-2BB2-883F-E920-ECC7709D63FB}"/>
              </a:ext>
            </a:extLst>
          </p:cNvPr>
          <p:cNvGrpSpPr/>
          <p:nvPr/>
        </p:nvGrpSpPr>
        <p:grpSpPr>
          <a:xfrm>
            <a:off x="5670914" y="1365975"/>
            <a:ext cx="469344" cy="498717"/>
            <a:chOff x="600378" y="4669993"/>
            <a:chExt cx="469344" cy="498717"/>
          </a:xfrm>
        </p:grpSpPr>
        <p:sp>
          <p:nvSpPr>
            <p:cNvPr id="18" name="Shape 3">
              <a:extLst>
                <a:ext uri="{FF2B5EF4-FFF2-40B4-BE49-F238E27FC236}">
                  <a16:creationId xmlns:a16="http://schemas.microsoft.com/office/drawing/2014/main" id="{36051F60-75D3-C0E3-3175-4BFE709B8442}"/>
                </a:ext>
              </a:extLst>
            </p:cNvPr>
            <p:cNvSpPr/>
            <p:nvPr/>
          </p:nvSpPr>
          <p:spPr>
            <a:xfrm>
              <a:off x="600378" y="4669993"/>
              <a:ext cx="469344" cy="469344"/>
            </a:xfrm>
            <a:prstGeom prst="roundRect">
              <a:avLst>
                <a:gd name="adj" fmla="val 18667"/>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w="7620">
              <a:solidFill>
                <a:srgbClr val="BFD3D8"/>
              </a:solidFill>
              <a:prstDash val="solid"/>
            </a:ln>
          </p:spPr>
          <p:txBody>
            <a:bodyPr/>
            <a:lstStyle/>
            <a:p>
              <a:endParaRPr lang="ja-JP" altLang="en-US"/>
            </a:p>
          </p:txBody>
        </p:sp>
        <p:sp>
          <p:nvSpPr>
            <p:cNvPr id="19" name="Text 4">
              <a:extLst>
                <a:ext uri="{FF2B5EF4-FFF2-40B4-BE49-F238E27FC236}">
                  <a16:creationId xmlns:a16="http://schemas.microsoft.com/office/drawing/2014/main" id="{B3A7BDB7-1E5D-9DF1-39DD-A5B99809CC6F}"/>
                </a:ext>
              </a:extLst>
            </p:cNvPr>
            <p:cNvSpPr/>
            <p:nvPr/>
          </p:nvSpPr>
          <p:spPr>
            <a:xfrm>
              <a:off x="678602" y="4777590"/>
              <a:ext cx="312896" cy="391120"/>
            </a:xfrm>
            <a:prstGeom prst="rect">
              <a:avLst/>
            </a:prstGeom>
            <a:noFill/>
            <a:ln/>
          </p:spPr>
          <p:txBody>
            <a:bodyPr wrap="none" lIns="0" tIns="0" rIns="0" bIns="0" rtlCol="0" anchor="t"/>
            <a:lstStyle/>
            <a:p>
              <a:pPr marL="0" indent="0" algn="ctr">
                <a:lnSpc>
                  <a:spcPts val="2450"/>
                </a:lnSpc>
                <a:buNone/>
              </a:pPr>
              <a:r>
                <a:rPr lang="en-US" sz="2450" dirty="0">
                  <a:solidFill>
                    <a:schemeClr val="bg1"/>
                  </a:solidFill>
                  <a:latin typeface="Segoe UI" panose="020B0502040204020203" pitchFamily="34" charset="0"/>
                  <a:cs typeface="Segoe UI" panose="020B0502040204020203" pitchFamily="34" charset="0"/>
                </a:rPr>
                <a:t>3</a:t>
              </a:r>
            </a:p>
          </p:txBody>
        </p:sp>
      </p:grpSp>
      <p:sp>
        <p:nvSpPr>
          <p:cNvPr id="22" name="テキスト ボックス 21">
            <a:extLst>
              <a:ext uri="{FF2B5EF4-FFF2-40B4-BE49-F238E27FC236}">
                <a16:creationId xmlns:a16="http://schemas.microsoft.com/office/drawing/2014/main" id="{13712E17-E817-13D1-2250-C3428649AE91}"/>
              </a:ext>
            </a:extLst>
          </p:cNvPr>
          <p:cNvSpPr txBox="1"/>
          <p:nvPr/>
        </p:nvSpPr>
        <p:spPr>
          <a:xfrm>
            <a:off x="1052953" y="3726678"/>
            <a:ext cx="3556950" cy="400110"/>
          </a:xfrm>
          <a:prstGeom prst="rect">
            <a:avLst/>
          </a:prstGeom>
          <a:noFill/>
        </p:spPr>
        <p:txBody>
          <a:bodyPr wrap="square" rtlCol="0">
            <a:spAutoFit/>
          </a:bodyPr>
          <a:lstStyle>
            <a:defPPr>
              <a:defRPr lang="ja-JP"/>
            </a:defPPr>
            <a:lvl1pPr>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dirty="0"/>
              <a:t>暮らしを守る福祉等の向上</a:t>
            </a:r>
            <a:endParaRPr lang="en-US" altLang="ja-JP" dirty="0"/>
          </a:p>
        </p:txBody>
      </p:sp>
      <p:sp>
        <p:nvSpPr>
          <p:cNvPr id="27" name="Text 4">
            <a:extLst>
              <a:ext uri="{FF2B5EF4-FFF2-40B4-BE49-F238E27FC236}">
                <a16:creationId xmlns:a16="http://schemas.microsoft.com/office/drawing/2014/main" id="{57CFE2D0-C150-ADF3-A992-E54C30AC04D6}"/>
              </a:ext>
            </a:extLst>
          </p:cNvPr>
          <p:cNvSpPr/>
          <p:nvPr/>
        </p:nvSpPr>
        <p:spPr>
          <a:xfrm>
            <a:off x="5777647" y="3762482"/>
            <a:ext cx="312896" cy="369064"/>
          </a:xfrm>
          <a:prstGeom prst="rect">
            <a:avLst/>
          </a:prstGeom>
          <a:noFill/>
          <a:ln/>
        </p:spPr>
        <p:txBody>
          <a:bodyPr wrap="none" lIns="0" tIns="0" rIns="0" bIns="0" rtlCol="0" anchor="t"/>
          <a:lstStyle/>
          <a:p>
            <a:pPr marL="0" indent="0" algn="ctr">
              <a:lnSpc>
                <a:spcPts val="2450"/>
              </a:lnSpc>
              <a:buNone/>
            </a:pPr>
            <a:r>
              <a:rPr lang="en-US" sz="2450">
                <a:solidFill>
                  <a:schemeClr val="bg1"/>
                </a:solidFill>
                <a:latin typeface="Segoe UI" panose="020B0502040204020203" pitchFamily="34" charset="0"/>
                <a:cs typeface="Segoe UI" panose="020B0502040204020203" pitchFamily="34" charset="0"/>
              </a:rPr>
              <a:t>4</a:t>
            </a:r>
            <a:endParaRPr lang="en-US" sz="2450" dirty="0">
              <a:solidFill>
                <a:schemeClr val="bg1"/>
              </a:solidFill>
              <a:latin typeface="Segoe UI" panose="020B0502040204020203" pitchFamily="34" charset="0"/>
              <a:cs typeface="Segoe UI" panose="020B0502040204020203" pitchFamily="34" charset="0"/>
            </a:endParaRPr>
          </a:p>
        </p:txBody>
      </p:sp>
      <p:sp>
        <p:nvSpPr>
          <p:cNvPr id="28" name="テキスト ボックス 27">
            <a:extLst>
              <a:ext uri="{FF2B5EF4-FFF2-40B4-BE49-F238E27FC236}">
                <a16:creationId xmlns:a16="http://schemas.microsoft.com/office/drawing/2014/main" id="{7D7A68E7-BA04-B6FE-7A90-156B214EB8D9}"/>
              </a:ext>
            </a:extLst>
          </p:cNvPr>
          <p:cNvSpPr txBox="1"/>
          <p:nvPr/>
        </p:nvSpPr>
        <p:spPr>
          <a:xfrm>
            <a:off x="6619964" y="5255967"/>
            <a:ext cx="4891419" cy="400110"/>
          </a:xfrm>
          <a:prstGeom prst="rect">
            <a:avLst/>
          </a:prstGeom>
          <a:noFill/>
        </p:spPr>
        <p:txBody>
          <a:bodyPr wrap="square" rtlCol="0">
            <a:spAutoFit/>
          </a:bodyPr>
          <a:lstStyle>
            <a:defPPr>
              <a:defRPr lang="ja-JP"/>
            </a:defPPr>
            <a:lvl1pPr>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en-US" altLang="ja-JP" dirty="0"/>
              <a:t>DX</a:t>
            </a:r>
            <a:r>
              <a:rPr lang="ja-JP" altLang="en-US" dirty="0"/>
              <a:t>の推進</a:t>
            </a:r>
            <a:endParaRPr lang="en-US" altLang="ja-JP" dirty="0"/>
          </a:p>
        </p:txBody>
      </p:sp>
      <p:grpSp>
        <p:nvGrpSpPr>
          <p:cNvPr id="16" name="グループ化 15">
            <a:extLst>
              <a:ext uri="{FF2B5EF4-FFF2-40B4-BE49-F238E27FC236}">
                <a16:creationId xmlns:a16="http://schemas.microsoft.com/office/drawing/2014/main" id="{51361FAB-D2A9-8562-C9A5-612265257E55}"/>
              </a:ext>
            </a:extLst>
          </p:cNvPr>
          <p:cNvGrpSpPr/>
          <p:nvPr/>
        </p:nvGrpSpPr>
        <p:grpSpPr>
          <a:xfrm>
            <a:off x="5699423" y="5207325"/>
            <a:ext cx="469344" cy="497393"/>
            <a:chOff x="6100722" y="2899653"/>
            <a:chExt cx="469344" cy="497393"/>
          </a:xfrm>
        </p:grpSpPr>
        <p:sp>
          <p:nvSpPr>
            <p:cNvPr id="31" name="Shape 3">
              <a:extLst>
                <a:ext uri="{FF2B5EF4-FFF2-40B4-BE49-F238E27FC236}">
                  <a16:creationId xmlns:a16="http://schemas.microsoft.com/office/drawing/2014/main" id="{4B2C627A-970C-0EA7-93A9-3EB411AA1CE7}"/>
                </a:ext>
              </a:extLst>
            </p:cNvPr>
            <p:cNvSpPr/>
            <p:nvPr/>
          </p:nvSpPr>
          <p:spPr>
            <a:xfrm>
              <a:off x="6100722" y="2899653"/>
              <a:ext cx="469344" cy="469344"/>
            </a:xfrm>
            <a:prstGeom prst="roundRect">
              <a:avLst>
                <a:gd name="adj" fmla="val 18667"/>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w="7620">
              <a:solidFill>
                <a:srgbClr val="BFD3D8"/>
              </a:solidFill>
              <a:prstDash val="solid"/>
            </a:ln>
          </p:spPr>
          <p:txBody>
            <a:bodyPr/>
            <a:lstStyle/>
            <a:p>
              <a:endParaRPr lang="ja-JP" altLang="en-US"/>
            </a:p>
          </p:txBody>
        </p:sp>
        <p:sp>
          <p:nvSpPr>
            <p:cNvPr id="32" name="Text 4">
              <a:extLst>
                <a:ext uri="{FF2B5EF4-FFF2-40B4-BE49-F238E27FC236}">
                  <a16:creationId xmlns:a16="http://schemas.microsoft.com/office/drawing/2014/main" id="{CC1D8743-BC88-25D7-7FEC-CD4690D5FEB4}"/>
                </a:ext>
              </a:extLst>
            </p:cNvPr>
            <p:cNvSpPr/>
            <p:nvPr/>
          </p:nvSpPr>
          <p:spPr>
            <a:xfrm>
              <a:off x="6178946" y="3005926"/>
              <a:ext cx="312896" cy="391120"/>
            </a:xfrm>
            <a:prstGeom prst="rect">
              <a:avLst/>
            </a:prstGeom>
            <a:noFill/>
            <a:ln/>
          </p:spPr>
          <p:txBody>
            <a:bodyPr wrap="none" lIns="0" tIns="0" rIns="0" bIns="0" rtlCol="0" anchor="t"/>
            <a:lstStyle/>
            <a:p>
              <a:pPr marL="0" indent="0" algn="ctr">
                <a:lnSpc>
                  <a:spcPts val="2450"/>
                </a:lnSpc>
                <a:buNone/>
              </a:pPr>
              <a:r>
                <a:rPr lang="en-US" sz="2450" dirty="0">
                  <a:solidFill>
                    <a:schemeClr val="bg1"/>
                  </a:solidFill>
                  <a:latin typeface="Segoe UI" panose="020B0502040204020203" pitchFamily="34" charset="0"/>
                  <a:cs typeface="Segoe UI" panose="020B0502040204020203" pitchFamily="34" charset="0"/>
                </a:rPr>
                <a:t>5</a:t>
              </a:r>
            </a:p>
          </p:txBody>
        </p:sp>
      </p:grpSp>
      <p:sp>
        <p:nvSpPr>
          <p:cNvPr id="34" name="テキスト ボックス 33">
            <a:extLst>
              <a:ext uri="{FF2B5EF4-FFF2-40B4-BE49-F238E27FC236}">
                <a16:creationId xmlns:a16="http://schemas.microsoft.com/office/drawing/2014/main" id="{10BD056C-CAA0-BECD-83DD-A3EB041D15C9}"/>
              </a:ext>
            </a:extLst>
          </p:cNvPr>
          <p:cNvSpPr txBox="1"/>
          <p:nvPr/>
        </p:nvSpPr>
        <p:spPr>
          <a:xfrm>
            <a:off x="6613631" y="3680095"/>
            <a:ext cx="2140526" cy="400110"/>
          </a:xfrm>
          <a:prstGeom prst="rect">
            <a:avLst/>
          </a:prstGeom>
          <a:noFill/>
        </p:spPr>
        <p:txBody>
          <a:bodyPr wrap="square" rtlCol="0">
            <a:spAutoFit/>
          </a:bodyPr>
          <a:lstStyle>
            <a:defPPr>
              <a:defRPr lang="ja-JP"/>
            </a:defPPr>
            <a:lvl1pPr>
              <a:defRPr sz="2000">
                <a:latin typeface="Segoe UI" panose="020B0502040204020203" pitchFamily="34" charset="0"/>
                <a:ea typeface="BIZ UDPゴシック" panose="020B0400000000000000" pitchFamily="50" charset="-128"/>
                <a:cs typeface="Segoe UI" panose="020B0502040204020203" pitchFamily="34" charset="0"/>
              </a:defRPr>
            </a:lvl1pPr>
          </a:lstStyle>
          <a:p>
            <a:r>
              <a:rPr lang="ja-JP" altLang="en-US" dirty="0"/>
              <a:t>防災力の強化</a:t>
            </a:r>
            <a:endParaRPr lang="en-US" altLang="ja-JP" dirty="0"/>
          </a:p>
        </p:txBody>
      </p:sp>
      <p:cxnSp>
        <p:nvCxnSpPr>
          <p:cNvPr id="36" name="直線コネクタ 35">
            <a:extLst>
              <a:ext uri="{FF2B5EF4-FFF2-40B4-BE49-F238E27FC236}">
                <a16:creationId xmlns:a16="http://schemas.microsoft.com/office/drawing/2014/main" id="{D69D5F73-E5D0-518F-2DFA-9B1F68534B9D}"/>
              </a:ext>
            </a:extLst>
          </p:cNvPr>
          <p:cNvCxnSpPr>
            <a:cxnSpLocks/>
          </p:cNvCxnSpPr>
          <p:nvPr/>
        </p:nvCxnSpPr>
        <p:spPr>
          <a:xfrm flipV="1">
            <a:off x="595827" y="1594727"/>
            <a:ext cx="444864" cy="7244"/>
          </a:xfrm>
          <a:prstGeom prst="line">
            <a:avLst/>
          </a:prstGeom>
          <a:ln>
            <a:solidFill>
              <a:srgbClr val="007C58"/>
            </a:solidFill>
          </a:ln>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D13B9737-07E1-6B46-345F-0EE62E2335E9}"/>
              </a:ext>
            </a:extLst>
          </p:cNvPr>
          <p:cNvCxnSpPr>
            <a:cxnSpLocks/>
          </p:cNvCxnSpPr>
          <p:nvPr/>
        </p:nvCxnSpPr>
        <p:spPr>
          <a:xfrm flipV="1">
            <a:off x="589688" y="3917152"/>
            <a:ext cx="444864" cy="7244"/>
          </a:xfrm>
          <a:prstGeom prst="line">
            <a:avLst/>
          </a:prstGeom>
          <a:ln>
            <a:solidFill>
              <a:srgbClr val="007C58"/>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DCFA5825-7088-BBBB-A416-DE43E414BD08}"/>
              </a:ext>
            </a:extLst>
          </p:cNvPr>
          <p:cNvCxnSpPr>
            <a:cxnSpLocks/>
          </p:cNvCxnSpPr>
          <p:nvPr/>
        </p:nvCxnSpPr>
        <p:spPr>
          <a:xfrm flipV="1">
            <a:off x="6140258" y="1593403"/>
            <a:ext cx="444864" cy="7244"/>
          </a:xfrm>
          <a:prstGeom prst="line">
            <a:avLst/>
          </a:prstGeom>
          <a:ln>
            <a:solidFill>
              <a:srgbClr val="007C58"/>
            </a:solidFill>
          </a:ln>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E736A0CD-1207-1DF1-F6D9-FD82BCD11045}"/>
              </a:ext>
            </a:extLst>
          </p:cNvPr>
          <p:cNvCxnSpPr>
            <a:cxnSpLocks/>
          </p:cNvCxnSpPr>
          <p:nvPr/>
        </p:nvCxnSpPr>
        <p:spPr>
          <a:xfrm flipV="1">
            <a:off x="6168767" y="5457551"/>
            <a:ext cx="444864" cy="7244"/>
          </a:xfrm>
          <a:prstGeom prst="line">
            <a:avLst/>
          </a:prstGeom>
          <a:ln>
            <a:solidFill>
              <a:srgbClr val="007C58"/>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B0F43153-2F3C-893F-C99C-18781AC57DDB}"/>
              </a:ext>
            </a:extLst>
          </p:cNvPr>
          <p:cNvSpPr txBox="1"/>
          <p:nvPr/>
        </p:nvSpPr>
        <p:spPr>
          <a:xfrm>
            <a:off x="843652" y="1845439"/>
            <a:ext cx="4990167" cy="1770421"/>
          </a:xfrm>
          <a:prstGeom prst="rect">
            <a:avLst/>
          </a:prstGeom>
          <a:noFill/>
        </p:spPr>
        <p:txBody>
          <a:bodyPr wrap="square" rtlCol="0">
            <a:spAutoFit/>
          </a:bodyPr>
          <a:lstStyle>
            <a:defPPr>
              <a:defRPr lang="ja-JP"/>
            </a:defPPr>
            <a:lvl1pPr marL="228600">
              <a:defRPr sz="1600" kern="100">
                <a:effectLst/>
                <a:latin typeface="游明朝" panose="02020400000000000000" pitchFamily="18" charset="-128"/>
                <a:ea typeface="游明朝" panose="02020400000000000000" pitchFamily="18" charset="-128"/>
                <a:cs typeface="Times New Roman" panose="02020603050405020304" pitchFamily="18" charset="0"/>
              </a:defRPr>
            </a:lvl1pPr>
          </a:lstStyle>
          <a:p>
            <a:pPr>
              <a:lnSpc>
                <a:spcPts val="2200"/>
              </a:lnSpc>
            </a:pPr>
            <a:r>
              <a:rPr lang="ja-JP" altLang="en-US" dirty="0"/>
              <a:t>・</a:t>
            </a:r>
            <a:r>
              <a:rPr lang="en-US" altLang="ja-JP" dirty="0"/>
              <a:t>0</a:t>
            </a:r>
            <a:r>
              <a:rPr lang="ja-JP" altLang="ja-JP" dirty="0"/>
              <a:t>～</a:t>
            </a:r>
            <a:r>
              <a:rPr lang="en-US" altLang="ja-JP" dirty="0"/>
              <a:t>2</a:t>
            </a:r>
            <a:r>
              <a:rPr lang="ja-JP" altLang="ja-JP" dirty="0"/>
              <a:t>歳児保育無償化</a:t>
            </a:r>
            <a:endParaRPr lang="ja-JP" altLang="ja-JP" b="1" dirty="0"/>
          </a:p>
          <a:p>
            <a:pPr>
              <a:lnSpc>
                <a:spcPts val="2200"/>
              </a:lnSpc>
            </a:pPr>
            <a:r>
              <a:rPr lang="ja-JP" altLang="en-US" dirty="0"/>
              <a:t>・</a:t>
            </a:r>
            <a:r>
              <a:rPr lang="ja-JP" altLang="ja-JP" dirty="0"/>
              <a:t>習い事・塾代助成事業</a:t>
            </a:r>
            <a:endParaRPr lang="en-US" altLang="ja-JP" dirty="0"/>
          </a:p>
          <a:p>
            <a:pPr>
              <a:lnSpc>
                <a:spcPts val="2200"/>
              </a:lnSpc>
            </a:pPr>
            <a:r>
              <a:rPr lang="ja-JP" altLang="en-US" dirty="0"/>
              <a:t>・</a:t>
            </a:r>
            <a:r>
              <a:rPr lang="ja-JP" altLang="ja-JP" dirty="0"/>
              <a:t>児童いきいき放課後事業</a:t>
            </a:r>
            <a:endParaRPr lang="en-US" altLang="ja-JP" dirty="0"/>
          </a:p>
          <a:p>
            <a:pPr>
              <a:lnSpc>
                <a:spcPts val="2200"/>
              </a:lnSpc>
            </a:pPr>
            <a:r>
              <a:rPr lang="ja-JP" altLang="en-US" dirty="0"/>
              <a:t>・総合教育センターを活用した教員の資質・</a:t>
            </a:r>
            <a:endParaRPr lang="en-US" altLang="ja-JP" dirty="0"/>
          </a:p>
          <a:p>
            <a:pPr>
              <a:lnSpc>
                <a:spcPts val="2200"/>
              </a:lnSpc>
            </a:pPr>
            <a:r>
              <a:rPr lang="ja-JP" altLang="en-US" dirty="0"/>
              <a:t>　教職の魅力向上事業</a:t>
            </a:r>
            <a:endParaRPr lang="en-US" altLang="ja-JP" dirty="0"/>
          </a:p>
          <a:p>
            <a:pPr>
              <a:lnSpc>
                <a:spcPts val="2200"/>
              </a:lnSpc>
            </a:pPr>
            <a:r>
              <a:rPr lang="ja-JP" altLang="en-US" dirty="0"/>
              <a:t>・通学路の安全対策の徹底</a:t>
            </a:r>
            <a:endParaRPr lang="en-US" altLang="ja-JP" dirty="0"/>
          </a:p>
        </p:txBody>
      </p:sp>
      <p:sp>
        <p:nvSpPr>
          <p:cNvPr id="12" name="テキスト ボックス 11">
            <a:extLst>
              <a:ext uri="{FF2B5EF4-FFF2-40B4-BE49-F238E27FC236}">
                <a16:creationId xmlns:a16="http://schemas.microsoft.com/office/drawing/2014/main" id="{BEAF2AF1-A904-EFE2-EC77-F6A47EACC5A2}"/>
              </a:ext>
            </a:extLst>
          </p:cNvPr>
          <p:cNvSpPr txBox="1"/>
          <p:nvPr/>
        </p:nvSpPr>
        <p:spPr>
          <a:xfrm>
            <a:off x="843652" y="4201235"/>
            <a:ext cx="4918854" cy="924036"/>
          </a:xfrm>
          <a:prstGeom prst="rect">
            <a:avLst/>
          </a:prstGeom>
          <a:noFill/>
        </p:spPr>
        <p:txBody>
          <a:bodyPr wrap="square" rtlCol="0">
            <a:spAutoFit/>
          </a:bodyPr>
          <a:lstStyle>
            <a:defPPr>
              <a:defRPr lang="ja-JP"/>
            </a:defPPr>
            <a:lvl1pPr marL="228600">
              <a:lnSpc>
                <a:spcPts val="2200"/>
              </a:lnSpc>
              <a:defRPr sz="1600" kern="100">
                <a:effectLst/>
                <a:latin typeface="游明朝" panose="02020400000000000000" pitchFamily="18" charset="-128"/>
                <a:ea typeface="游明朝" panose="02020400000000000000" pitchFamily="18" charset="-128"/>
                <a:cs typeface="Times New Roman" panose="02020603050405020304" pitchFamily="18" charset="0"/>
              </a:defRPr>
            </a:lvl1pPr>
          </a:lstStyle>
          <a:p>
            <a:r>
              <a:rPr lang="ja-JP" altLang="en-US" dirty="0"/>
              <a:t>・</a:t>
            </a:r>
            <a:r>
              <a:rPr lang="ja-JP" altLang="ja-JP" dirty="0"/>
              <a:t>介護予防の更なる推進</a:t>
            </a:r>
            <a:r>
              <a:rPr lang="ja-JP" altLang="en-US" dirty="0"/>
              <a:t>「</a:t>
            </a:r>
            <a:r>
              <a:rPr lang="ja-JP" altLang="ja-JP" dirty="0"/>
              <a:t>すかいプロジェクト</a:t>
            </a:r>
            <a:r>
              <a:rPr lang="ja-JP" altLang="en-US" dirty="0"/>
              <a:t>」</a:t>
            </a:r>
            <a:endParaRPr lang="en-US" altLang="ja-JP" b="1" dirty="0"/>
          </a:p>
          <a:p>
            <a:r>
              <a:rPr lang="ja-JP" altLang="en-US" dirty="0"/>
              <a:t>・</a:t>
            </a:r>
            <a:r>
              <a:rPr lang="ja-JP" altLang="ja-JP" dirty="0"/>
              <a:t>外国につながる児童生徒の受</a:t>
            </a:r>
            <a:r>
              <a:rPr lang="ja-JP" altLang="en-US" dirty="0"/>
              <a:t>け</a:t>
            </a:r>
            <a:r>
              <a:rPr lang="ja-JP" altLang="ja-JP" dirty="0"/>
              <a:t>入れ・共生の</a:t>
            </a:r>
            <a:endParaRPr lang="en-US" altLang="ja-JP" dirty="0"/>
          </a:p>
          <a:p>
            <a:r>
              <a:rPr lang="ja-JP" altLang="en-US" dirty="0"/>
              <a:t>　</a:t>
            </a:r>
            <a:r>
              <a:rPr lang="ja-JP" altLang="ja-JP" dirty="0"/>
              <a:t>ための教育推進事業</a:t>
            </a:r>
            <a:endParaRPr lang="en-US" altLang="ja-JP" dirty="0"/>
          </a:p>
        </p:txBody>
      </p:sp>
      <p:sp>
        <p:nvSpPr>
          <p:cNvPr id="20" name="テキスト ボックス 19">
            <a:extLst>
              <a:ext uri="{FF2B5EF4-FFF2-40B4-BE49-F238E27FC236}">
                <a16:creationId xmlns:a16="http://schemas.microsoft.com/office/drawing/2014/main" id="{1FC56C9A-0CA5-B7C7-8516-9C5CDB9843BE}"/>
              </a:ext>
            </a:extLst>
          </p:cNvPr>
          <p:cNvSpPr txBox="1"/>
          <p:nvPr/>
        </p:nvSpPr>
        <p:spPr>
          <a:xfrm>
            <a:off x="6391199" y="1812587"/>
            <a:ext cx="5675300" cy="1770421"/>
          </a:xfrm>
          <a:prstGeom prst="rect">
            <a:avLst/>
          </a:prstGeom>
          <a:noFill/>
        </p:spPr>
        <p:txBody>
          <a:bodyPr wrap="square" rtlCol="0">
            <a:spAutoFit/>
          </a:bodyPr>
          <a:lstStyle>
            <a:defPPr>
              <a:defRPr lang="ja-JP"/>
            </a:defPPr>
            <a:lvl1pPr marL="228600">
              <a:lnSpc>
                <a:spcPts val="2200"/>
              </a:lnSpc>
              <a:defRPr sz="1600" kern="100">
                <a:effectLst/>
                <a:latin typeface="游明朝" panose="02020400000000000000" pitchFamily="18" charset="-128"/>
                <a:ea typeface="游明朝" panose="02020400000000000000" pitchFamily="18" charset="-128"/>
                <a:cs typeface="Times New Roman" panose="02020603050405020304" pitchFamily="18" charset="0"/>
              </a:defRPr>
            </a:lvl1pPr>
          </a:lstStyle>
          <a:p>
            <a:r>
              <a:rPr lang="ja-JP" altLang="en-US" dirty="0"/>
              <a:t>・脱炭素化の推進</a:t>
            </a:r>
            <a:r>
              <a:rPr lang="ja-JP" altLang="en-US" sz="1200" dirty="0"/>
              <a:t>～ゼロカーボンおおさかの実現に向けて～</a:t>
            </a:r>
            <a:endParaRPr lang="en-US" altLang="ja-JP" dirty="0"/>
          </a:p>
          <a:p>
            <a:r>
              <a:rPr lang="ja-JP" altLang="en-US" dirty="0"/>
              <a:t>・万博を契機とした国際交流の推進</a:t>
            </a:r>
            <a:endParaRPr lang="en-US" altLang="ja-JP" dirty="0"/>
          </a:p>
          <a:p>
            <a:r>
              <a:rPr lang="ja-JP" altLang="en-US" dirty="0"/>
              <a:t>・スタートアップと</a:t>
            </a:r>
            <a:r>
              <a:rPr lang="ja-JP" altLang="ja-JP" dirty="0"/>
              <a:t>イノベーション創出</a:t>
            </a:r>
            <a:endParaRPr lang="en-US" altLang="ja-JP" dirty="0"/>
          </a:p>
          <a:p>
            <a:r>
              <a:rPr lang="ja-JP" altLang="en-US" dirty="0"/>
              <a:t>・</a:t>
            </a:r>
            <a:r>
              <a:rPr lang="ja-JP" altLang="ja-JP" dirty="0"/>
              <a:t>文化振興</a:t>
            </a:r>
            <a:endParaRPr lang="en-US" altLang="ja-JP" dirty="0"/>
          </a:p>
          <a:p>
            <a:r>
              <a:rPr lang="ja-JP" altLang="en-US" dirty="0"/>
              <a:t>・居心地のよいみどりのまちづくりの推進</a:t>
            </a:r>
            <a:endParaRPr lang="en-US" altLang="ja-JP" dirty="0"/>
          </a:p>
          <a:p>
            <a:r>
              <a:rPr lang="ja-JP" altLang="en-US" dirty="0"/>
              <a:t>・ミナミの環境改善</a:t>
            </a:r>
            <a:endParaRPr lang="en-US" altLang="ja-JP" b="1" dirty="0"/>
          </a:p>
        </p:txBody>
      </p:sp>
      <p:sp>
        <p:nvSpPr>
          <p:cNvPr id="24" name="テキスト ボックス 23">
            <a:extLst>
              <a:ext uri="{FF2B5EF4-FFF2-40B4-BE49-F238E27FC236}">
                <a16:creationId xmlns:a16="http://schemas.microsoft.com/office/drawing/2014/main" id="{1483CF52-D6AC-B371-8AA3-658CC21C93D1}"/>
              </a:ext>
            </a:extLst>
          </p:cNvPr>
          <p:cNvSpPr txBox="1"/>
          <p:nvPr/>
        </p:nvSpPr>
        <p:spPr>
          <a:xfrm>
            <a:off x="6362690" y="4141668"/>
            <a:ext cx="5148693" cy="641907"/>
          </a:xfrm>
          <a:prstGeom prst="rect">
            <a:avLst/>
          </a:prstGeom>
          <a:noFill/>
        </p:spPr>
        <p:txBody>
          <a:bodyPr wrap="square" rtlCol="0">
            <a:spAutoFit/>
          </a:bodyPr>
          <a:lstStyle>
            <a:defPPr>
              <a:defRPr lang="ja-JP"/>
            </a:defPPr>
            <a:lvl1pPr marL="228600">
              <a:lnSpc>
                <a:spcPts val="2200"/>
              </a:lnSpc>
              <a:defRPr sz="1600" kern="100">
                <a:effectLst/>
                <a:latin typeface="游明朝" panose="02020400000000000000" pitchFamily="18" charset="-128"/>
                <a:ea typeface="游明朝" panose="02020400000000000000" pitchFamily="18" charset="-128"/>
                <a:cs typeface="Times New Roman" panose="02020603050405020304" pitchFamily="18" charset="0"/>
              </a:defRPr>
            </a:lvl1pPr>
          </a:lstStyle>
          <a:p>
            <a:r>
              <a:rPr lang="ja-JP" altLang="en-US" dirty="0"/>
              <a:t>・避難所生活の質（</a:t>
            </a:r>
            <a:r>
              <a:rPr lang="en-US" altLang="ja-JP" dirty="0"/>
              <a:t>QOL</a:t>
            </a:r>
            <a:r>
              <a:rPr lang="ja-JP" altLang="en-US" dirty="0"/>
              <a:t>）の向上</a:t>
            </a:r>
            <a:endParaRPr lang="ja-JP" altLang="ja-JP" b="1" dirty="0"/>
          </a:p>
          <a:p>
            <a:r>
              <a:rPr lang="ja-JP" altLang="en-US" dirty="0"/>
              <a:t>・</a:t>
            </a:r>
            <a:r>
              <a:rPr lang="ja-JP" altLang="ja-JP" dirty="0"/>
              <a:t>災害に強</a:t>
            </a:r>
            <a:r>
              <a:rPr lang="ja-JP" altLang="en-US" dirty="0"/>
              <a:t>く持続可能な</a:t>
            </a:r>
            <a:r>
              <a:rPr lang="ja-JP" altLang="ja-JP" dirty="0"/>
              <a:t>上下水道システムの構築</a:t>
            </a:r>
            <a:endParaRPr lang="en-US" altLang="ja-JP" dirty="0"/>
          </a:p>
        </p:txBody>
      </p:sp>
      <p:sp>
        <p:nvSpPr>
          <p:cNvPr id="25" name="テキスト ボックス 24">
            <a:extLst>
              <a:ext uri="{FF2B5EF4-FFF2-40B4-BE49-F238E27FC236}">
                <a16:creationId xmlns:a16="http://schemas.microsoft.com/office/drawing/2014/main" id="{199FDB36-81CC-7467-9EAA-14DA7B9BB3F6}"/>
              </a:ext>
            </a:extLst>
          </p:cNvPr>
          <p:cNvSpPr txBox="1"/>
          <p:nvPr/>
        </p:nvSpPr>
        <p:spPr>
          <a:xfrm>
            <a:off x="6362690" y="5754491"/>
            <a:ext cx="5281772" cy="359778"/>
          </a:xfrm>
          <a:prstGeom prst="rect">
            <a:avLst/>
          </a:prstGeom>
          <a:noFill/>
        </p:spPr>
        <p:txBody>
          <a:bodyPr wrap="square" rtlCol="0">
            <a:spAutoFit/>
          </a:bodyPr>
          <a:lstStyle>
            <a:defPPr>
              <a:defRPr lang="ja-JP"/>
            </a:defPPr>
            <a:lvl1pPr marL="228600">
              <a:lnSpc>
                <a:spcPts val="2200"/>
              </a:lnSpc>
              <a:defRPr sz="1600" kern="100">
                <a:effectLst/>
                <a:latin typeface="游明朝" panose="02020400000000000000" pitchFamily="18" charset="-128"/>
                <a:ea typeface="游明朝" panose="02020400000000000000" pitchFamily="18" charset="-128"/>
                <a:cs typeface="Times New Roman" panose="02020603050405020304" pitchFamily="18" charset="0"/>
              </a:defRPr>
            </a:lvl1pPr>
          </a:lstStyle>
          <a:p>
            <a:r>
              <a:rPr lang="ja-JP" altLang="en-US" dirty="0"/>
              <a:t>・「</a:t>
            </a:r>
            <a:r>
              <a:rPr lang="en-US" altLang="ja-JP" dirty="0"/>
              <a:t>Re-design</a:t>
            </a:r>
            <a:r>
              <a:rPr lang="ja-JP" altLang="ja-JP" dirty="0"/>
              <a:t>おおさか</a:t>
            </a:r>
            <a:r>
              <a:rPr lang="en-US" altLang="ja-JP" dirty="0"/>
              <a:t> </a:t>
            </a:r>
            <a:r>
              <a:rPr lang="ja-JP" altLang="ja-JP" dirty="0"/>
              <a:t>～大阪市</a:t>
            </a:r>
            <a:r>
              <a:rPr lang="en-US" altLang="ja-JP" dirty="0"/>
              <a:t>DX</a:t>
            </a:r>
            <a:r>
              <a:rPr lang="ja-JP" altLang="ja-JP" dirty="0"/>
              <a:t>戦略～</a:t>
            </a:r>
            <a:r>
              <a:rPr lang="ja-JP" altLang="en-US" dirty="0"/>
              <a:t>」</a:t>
            </a:r>
            <a:r>
              <a:rPr lang="ja-JP" altLang="ja-JP" dirty="0"/>
              <a:t>の推進</a:t>
            </a:r>
            <a:endParaRPr lang="en-US" altLang="ja-JP" dirty="0"/>
          </a:p>
        </p:txBody>
      </p:sp>
      <p:pic>
        <p:nvPicPr>
          <p:cNvPr id="17" name="図 16" descr="雨 が含まれている画像&#10;&#10;AI によって生成されたコンテンツは間違っている可能性があります。">
            <a:extLst>
              <a:ext uri="{FF2B5EF4-FFF2-40B4-BE49-F238E27FC236}">
                <a16:creationId xmlns:a16="http://schemas.microsoft.com/office/drawing/2014/main" id="{2AAADC5F-47A1-7453-CD28-4DE2A7492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66" y="0"/>
            <a:ext cx="5258534" cy="2114845"/>
          </a:xfrm>
          <a:prstGeom prst="rect">
            <a:avLst/>
          </a:prstGeom>
        </p:spPr>
      </p:pic>
      <p:pic>
        <p:nvPicPr>
          <p:cNvPr id="10" name="図 9" descr="雨 が含まれている画像&#10;&#10;AI によって生成されたコンテンツは間違っている可能性があります。">
            <a:extLst>
              <a:ext uri="{FF2B5EF4-FFF2-40B4-BE49-F238E27FC236}">
                <a16:creationId xmlns:a16="http://schemas.microsoft.com/office/drawing/2014/main" id="{51020443-1398-D2B7-940E-BE996A545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308" y="4593153"/>
            <a:ext cx="5631507" cy="2264845"/>
          </a:xfrm>
          <a:prstGeom prst="rect">
            <a:avLst/>
          </a:prstGeom>
        </p:spPr>
      </p:pic>
      <p:sp>
        <p:nvSpPr>
          <p:cNvPr id="21" name="テキスト ボックス 20">
            <a:extLst>
              <a:ext uri="{FF2B5EF4-FFF2-40B4-BE49-F238E27FC236}">
                <a16:creationId xmlns:a16="http://schemas.microsoft.com/office/drawing/2014/main" id="{978C7A51-D0B5-3A9A-C101-07721EF54C41}"/>
              </a:ext>
            </a:extLst>
          </p:cNvPr>
          <p:cNvSpPr txBox="1"/>
          <p:nvPr/>
        </p:nvSpPr>
        <p:spPr>
          <a:xfrm>
            <a:off x="148299" y="546948"/>
            <a:ext cx="7718444" cy="641907"/>
          </a:xfrm>
          <a:prstGeom prst="rect">
            <a:avLst/>
          </a:prstGeom>
          <a:noFill/>
        </p:spPr>
        <p:txBody>
          <a:bodyPr wrap="square" rtlCol="0">
            <a:spAutoFit/>
          </a:bodyPr>
          <a:lstStyle>
            <a:defPPr>
              <a:defRPr lang="ja-JP"/>
            </a:defPPr>
            <a:lvl1pPr marL="228600">
              <a:defRPr sz="1600" kern="100">
                <a:effectLst/>
                <a:latin typeface="游明朝" panose="02020400000000000000" pitchFamily="18" charset="-128"/>
                <a:ea typeface="游明朝" panose="02020400000000000000" pitchFamily="18" charset="-128"/>
                <a:cs typeface="Times New Roman" panose="02020603050405020304" pitchFamily="18" charset="0"/>
              </a:defRPr>
            </a:lvl1pPr>
          </a:lstStyle>
          <a:p>
            <a:pPr>
              <a:lnSpc>
                <a:spcPts val="2200"/>
              </a:lnSpc>
            </a:pPr>
            <a:r>
              <a:rPr lang="ja-JP" altLang="en-US" dirty="0">
                <a:latin typeface="Yu Gothic UI" panose="020B0500000000000000" pitchFamily="50" charset="-128"/>
                <a:ea typeface="Yu Gothic UI" panose="020B0500000000000000" pitchFamily="50" charset="-128"/>
              </a:rPr>
              <a:t>「にぎやかで活気あふれるまち」の実現に向け、本市では、子育て・教育や福祉・防災をはじめ、経済や環境、</a:t>
            </a:r>
            <a:r>
              <a:rPr lang="en-US" altLang="ja-JP" dirty="0">
                <a:latin typeface="Yu Gothic UI" panose="020B0500000000000000" pitchFamily="50" charset="-128"/>
                <a:ea typeface="Yu Gothic UI" panose="020B0500000000000000" pitchFamily="50" charset="-128"/>
              </a:rPr>
              <a:t>DX</a:t>
            </a:r>
            <a:r>
              <a:rPr lang="ja-JP" altLang="en-US" dirty="0">
                <a:latin typeface="Yu Gothic UI" panose="020B0500000000000000" pitchFamily="50" charset="-128"/>
                <a:ea typeface="Yu Gothic UI" panose="020B0500000000000000" pitchFamily="50" charset="-128"/>
              </a:rPr>
              <a:t>など各施策分野で取組を進めています。</a:t>
            </a:r>
            <a:endParaRPr lang="en-US" altLang="ja-JP" dirty="0">
              <a:latin typeface="Yu Gothic UI" panose="020B0500000000000000" pitchFamily="50" charset="-128"/>
              <a:ea typeface="Yu Gothic UI" panose="020B0500000000000000" pitchFamily="50" charset="-128"/>
            </a:endParaRPr>
          </a:p>
        </p:txBody>
      </p:sp>
      <p:grpSp>
        <p:nvGrpSpPr>
          <p:cNvPr id="23" name="グループ化 22">
            <a:extLst>
              <a:ext uri="{FF2B5EF4-FFF2-40B4-BE49-F238E27FC236}">
                <a16:creationId xmlns:a16="http://schemas.microsoft.com/office/drawing/2014/main" id="{DD01A355-4E8A-88FF-3C3E-CAC01182744E}"/>
              </a:ext>
            </a:extLst>
          </p:cNvPr>
          <p:cNvGrpSpPr/>
          <p:nvPr/>
        </p:nvGrpSpPr>
        <p:grpSpPr>
          <a:xfrm>
            <a:off x="5672603" y="3653107"/>
            <a:ext cx="469344" cy="514483"/>
            <a:chOff x="600378" y="4669993"/>
            <a:chExt cx="469344" cy="514483"/>
          </a:xfrm>
        </p:grpSpPr>
        <p:sp>
          <p:nvSpPr>
            <p:cNvPr id="29" name="Shape 3">
              <a:extLst>
                <a:ext uri="{FF2B5EF4-FFF2-40B4-BE49-F238E27FC236}">
                  <a16:creationId xmlns:a16="http://schemas.microsoft.com/office/drawing/2014/main" id="{B588FE94-085B-AFB1-2F48-5A28B31AF22B}"/>
                </a:ext>
              </a:extLst>
            </p:cNvPr>
            <p:cNvSpPr/>
            <p:nvPr/>
          </p:nvSpPr>
          <p:spPr>
            <a:xfrm>
              <a:off x="600378" y="4669993"/>
              <a:ext cx="469344" cy="469344"/>
            </a:xfrm>
            <a:prstGeom prst="roundRect">
              <a:avLst>
                <a:gd name="adj" fmla="val 18667"/>
              </a:avLst>
            </a:prstGeom>
            <a:gradFill>
              <a:gsLst>
                <a:gs pos="0">
                  <a:srgbClr val="007C58"/>
                </a:gs>
                <a:gs pos="100000">
                  <a:schemeClr val="accent6">
                    <a:lumMod val="60000"/>
                    <a:lumOff val="40000"/>
                  </a:schemeClr>
                </a:gs>
                <a:gs pos="100000">
                  <a:schemeClr val="accent1">
                    <a:lumMod val="45000"/>
                    <a:lumOff val="55000"/>
                  </a:schemeClr>
                </a:gs>
                <a:gs pos="100000">
                  <a:schemeClr val="accent1">
                    <a:lumMod val="30000"/>
                    <a:lumOff val="70000"/>
                  </a:schemeClr>
                </a:gs>
              </a:gsLst>
              <a:lin ang="2700000" scaled="1"/>
            </a:gradFill>
            <a:ln w="7620">
              <a:solidFill>
                <a:srgbClr val="BFD3D8"/>
              </a:solidFill>
              <a:prstDash val="solid"/>
            </a:ln>
          </p:spPr>
          <p:txBody>
            <a:bodyPr/>
            <a:lstStyle/>
            <a:p>
              <a:endParaRPr lang="ja-JP" altLang="en-US"/>
            </a:p>
          </p:txBody>
        </p:sp>
        <p:sp>
          <p:nvSpPr>
            <p:cNvPr id="30" name="Text 4">
              <a:extLst>
                <a:ext uri="{FF2B5EF4-FFF2-40B4-BE49-F238E27FC236}">
                  <a16:creationId xmlns:a16="http://schemas.microsoft.com/office/drawing/2014/main" id="{DAB3B16B-2249-38B0-1FB7-771AD55CBFED}"/>
                </a:ext>
              </a:extLst>
            </p:cNvPr>
            <p:cNvSpPr/>
            <p:nvPr/>
          </p:nvSpPr>
          <p:spPr>
            <a:xfrm>
              <a:off x="694368" y="4793356"/>
              <a:ext cx="312896" cy="391120"/>
            </a:xfrm>
            <a:prstGeom prst="rect">
              <a:avLst/>
            </a:prstGeom>
            <a:noFill/>
            <a:ln/>
          </p:spPr>
          <p:txBody>
            <a:bodyPr wrap="none" lIns="0" tIns="0" rIns="0" bIns="0" rtlCol="0" anchor="t"/>
            <a:lstStyle/>
            <a:p>
              <a:pPr marL="0" indent="0" algn="ctr">
                <a:lnSpc>
                  <a:spcPts val="2450"/>
                </a:lnSpc>
                <a:buNone/>
              </a:pPr>
              <a:r>
                <a:rPr lang="ja-JP" altLang="en-US" sz="2450" dirty="0">
                  <a:solidFill>
                    <a:schemeClr val="bg1"/>
                  </a:solidFill>
                  <a:latin typeface="Segoe UI" panose="020B0502040204020203" pitchFamily="34" charset="0"/>
                  <a:cs typeface="Segoe UI" panose="020B0502040204020203" pitchFamily="34" charset="0"/>
                </a:rPr>
                <a:t>４</a:t>
              </a:r>
              <a:endParaRPr lang="en-US" sz="2450" dirty="0">
                <a:solidFill>
                  <a:schemeClr val="bg1"/>
                </a:solidFill>
                <a:latin typeface="Segoe UI" panose="020B0502040204020203" pitchFamily="34" charset="0"/>
                <a:cs typeface="Segoe UI" panose="020B0502040204020203" pitchFamily="34" charset="0"/>
              </a:endParaRPr>
            </a:p>
          </p:txBody>
        </p:sp>
      </p:grpSp>
      <p:cxnSp>
        <p:nvCxnSpPr>
          <p:cNvPr id="8" name="直線コネクタ 7">
            <a:extLst>
              <a:ext uri="{FF2B5EF4-FFF2-40B4-BE49-F238E27FC236}">
                <a16:creationId xmlns:a16="http://schemas.microsoft.com/office/drawing/2014/main" id="{9C07DE64-4ED8-B30F-E996-998D96056AD8}"/>
              </a:ext>
            </a:extLst>
          </p:cNvPr>
          <p:cNvCxnSpPr>
            <a:cxnSpLocks/>
          </p:cNvCxnSpPr>
          <p:nvPr/>
        </p:nvCxnSpPr>
        <p:spPr>
          <a:xfrm flipV="1">
            <a:off x="6140258" y="3880150"/>
            <a:ext cx="444864" cy="7244"/>
          </a:xfrm>
          <a:prstGeom prst="line">
            <a:avLst/>
          </a:prstGeom>
          <a:ln>
            <a:solidFill>
              <a:srgbClr val="007C5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7102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434</Words>
  <Application>Microsoft Office PowerPoint</Application>
  <PresentationFormat>ワイド画面</PresentationFormat>
  <Paragraphs>37</Paragraphs>
  <Slides>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Yu Gothic UI</vt:lpstr>
      <vt:lpstr>游ゴシック</vt:lpstr>
      <vt:lpstr>游ゴシック Light</vt:lpstr>
      <vt:lpstr>Arial</vt:lpstr>
      <vt:lpstr>Segoe UI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2025-10-20T01:08:16Z</dcterms:created>
  <dcterms:modified xsi:type="dcterms:W3CDTF">2025-10-20T01:08:24Z</dcterms:modified>
</cp:coreProperties>
</file>