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2"/>
  </p:notesMasterIdLst>
  <p:sldIdLst>
    <p:sldId id="300" r:id="rId2"/>
    <p:sldId id="298" r:id="rId3"/>
    <p:sldId id="301" r:id="rId4"/>
    <p:sldId id="302" r:id="rId5"/>
    <p:sldId id="333" r:id="rId6"/>
    <p:sldId id="332" r:id="rId7"/>
    <p:sldId id="334" r:id="rId8"/>
    <p:sldId id="335" r:id="rId9"/>
    <p:sldId id="310" r:id="rId10"/>
    <p:sldId id="311" r:id="rId11"/>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E8F3E8"/>
    <a:srgbClr val="00A854"/>
    <a:srgbClr val="007C58"/>
    <a:srgbClr val="FFFFFF"/>
    <a:srgbClr val="FFEFFF"/>
    <a:srgbClr val="FFEB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049" autoAdjust="0"/>
  </p:normalViewPr>
  <p:slideViewPr>
    <p:cSldViewPr snapToGrid="0">
      <p:cViewPr varScale="1">
        <p:scale>
          <a:sx n="82" d="100"/>
          <a:sy n="82" d="100"/>
        </p:scale>
        <p:origin x="69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575" cy="498475"/>
          </a:xfrm>
          <a:prstGeom prst="rect">
            <a:avLst/>
          </a:prstGeom>
        </p:spPr>
        <p:txBody>
          <a:bodyPr vert="horz" lIns="91431" tIns="45715" rIns="91431" bIns="457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1"/>
            <a:ext cx="2949575" cy="498475"/>
          </a:xfrm>
          <a:prstGeom prst="rect">
            <a:avLst/>
          </a:prstGeom>
        </p:spPr>
        <p:txBody>
          <a:bodyPr vert="horz" lIns="91431" tIns="45715" rIns="91431" bIns="45715" rtlCol="0"/>
          <a:lstStyle>
            <a:lvl1pPr algn="r">
              <a:defRPr sz="1200"/>
            </a:lvl1pPr>
          </a:lstStyle>
          <a:p>
            <a:fld id="{D2ABFB31-4F7A-40BB-92A1-C0772C2FCF81}" type="datetimeFigureOut">
              <a:rPr kumimoji="1" lang="ja-JP" altLang="en-US" smtClean="0"/>
              <a:t>2025/10/17</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31" tIns="45715" rIns="91431" bIns="45715" rtlCol="0" anchor="ctr"/>
          <a:lstStyle/>
          <a:p>
            <a:endParaRPr lang="ja-JP" altLang="en-US"/>
          </a:p>
        </p:txBody>
      </p:sp>
      <p:sp>
        <p:nvSpPr>
          <p:cNvPr id="5" name="ノート プレースホルダー 4"/>
          <p:cNvSpPr>
            <a:spLocks noGrp="1"/>
          </p:cNvSpPr>
          <p:nvPr>
            <p:ph type="body" sz="quarter" idx="3"/>
          </p:nvPr>
        </p:nvSpPr>
        <p:spPr>
          <a:xfrm>
            <a:off x="681038" y="4783139"/>
            <a:ext cx="5445125" cy="3913187"/>
          </a:xfrm>
          <a:prstGeom prst="rect">
            <a:avLst/>
          </a:prstGeom>
        </p:spPr>
        <p:txBody>
          <a:bodyPr vert="horz" lIns="91431" tIns="45715" rIns="91431" bIns="4571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31" tIns="45715" rIns="91431" bIns="457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3"/>
            <a:ext cx="2949575" cy="498475"/>
          </a:xfrm>
          <a:prstGeom prst="rect">
            <a:avLst/>
          </a:prstGeom>
        </p:spPr>
        <p:txBody>
          <a:bodyPr vert="horz" lIns="91431" tIns="45715" rIns="91431" bIns="45715" rtlCol="0" anchor="b"/>
          <a:lstStyle>
            <a:lvl1pPr algn="r">
              <a:defRPr sz="1200"/>
            </a:lvl1pPr>
          </a:lstStyle>
          <a:p>
            <a:fld id="{38FFEF8F-2EA0-4A4E-A2A0-00F945B1A170}" type="slidenum">
              <a:rPr kumimoji="1" lang="ja-JP" altLang="en-US" smtClean="0"/>
              <a:t>‹#›</a:t>
            </a:fld>
            <a:endParaRPr kumimoji="1" lang="ja-JP" altLang="en-US"/>
          </a:p>
        </p:txBody>
      </p:sp>
    </p:spTree>
    <p:extLst>
      <p:ext uri="{BB962C8B-B14F-4D97-AF65-F5344CB8AC3E}">
        <p14:creationId xmlns:p14="http://schemas.microsoft.com/office/powerpoint/2010/main" val="22516102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8FFEF8F-2EA0-4A4E-A2A0-00F945B1A170}" type="slidenum">
              <a:rPr kumimoji="1" lang="ja-JP" altLang="en-US" smtClean="0"/>
              <a:t>1</a:t>
            </a:fld>
            <a:endParaRPr kumimoji="1" lang="ja-JP" altLang="en-US"/>
          </a:p>
        </p:txBody>
      </p:sp>
    </p:spTree>
    <p:extLst>
      <p:ext uri="{BB962C8B-B14F-4D97-AF65-F5344CB8AC3E}">
        <p14:creationId xmlns:p14="http://schemas.microsoft.com/office/powerpoint/2010/main" val="2678911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8FFEF8F-2EA0-4A4E-A2A0-00F945B1A170}" type="slidenum">
              <a:rPr kumimoji="1" lang="ja-JP" altLang="en-US" smtClean="0"/>
              <a:t>2</a:t>
            </a:fld>
            <a:endParaRPr kumimoji="1" lang="ja-JP" altLang="en-US"/>
          </a:p>
        </p:txBody>
      </p:sp>
    </p:spTree>
    <p:extLst>
      <p:ext uri="{BB962C8B-B14F-4D97-AF65-F5344CB8AC3E}">
        <p14:creationId xmlns:p14="http://schemas.microsoft.com/office/powerpoint/2010/main" val="4053739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8FFEF8F-2EA0-4A4E-A2A0-00F945B1A170}" type="slidenum">
              <a:rPr kumimoji="1" lang="ja-JP" altLang="en-US" smtClean="0"/>
              <a:t>3</a:t>
            </a:fld>
            <a:endParaRPr kumimoji="1" lang="ja-JP" altLang="en-US"/>
          </a:p>
        </p:txBody>
      </p:sp>
    </p:spTree>
    <p:extLst>
      <p:ext uri="{BB962C8B-B14F-4D97-AF65-F5344CB8AC3E}">
        <p14:creationId xmlns:p14="http://schemas.microsoft.com/office/powerpoint/2010/main" val="1361973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8FFEF8F-2EA0-4A4E-A2A0-00F945B1A170}" type="slidenum">
              <a:rPr kumimoji="1" lang="ja-JP" altLang="en-US" smtClean="0"/>
              <a:t>4</a:t>
            </a:fld>
            <a:endParaRPr kumimoji="1" lang="ja-JP" altLang="en-US"/>
          </a:p>
        </p:txBody>
      </p:sp>
    </p:spTree>
    <p:extLst>
      <p:ext uri="{BB962C8B-B14F-4D97-AF65-F5344CB8AC3E}">
        <p14:creationId xmlns:p14="http://schemas.microsoft.com/office/powerpoint/2010/main" val="4053739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2AA06D9-B3DB-4968-A5BD-A89BEE816778}" type="slidenum">
              <a:rPr kumimoji="1" lang="ja-JP" altLang="en-US" smtClean="0"/>
              <a:t>5</a:t>
            </a:fld>
            <a:endParaRPr kumimoji="1" lang="ja-JP" altLang="en-US"/>
          </a:p>
        </p:txBody>
      </p:sp>
    </p:spTree>
    <p:extLst>
      <p:ext uri="{BB962C8B-B14F-4D97-AF65-F5344CB8AC3E}">
        <p14:creationId xmlns:p14="http://schemas.microsoft.com/office/powerpoint/2010/main" val="3053576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8FFEF8F-2EA0-4A4E-A2A0-00F945B1A170}" type="slidenum">
              <a:rPr kumimoji="1" lang="ja-JP" altLang="en-US" smtClean="0"/>
              <a:t>6</a:t>
            </a:fld>
            <a:endParaRPr kumimoji="1" lang="ja-JP" altLang="en-US"/>
          </a:p>
        </p:txBody>
      </p:sp>
    </p:spTree>
    <p:extLst>
      <p:ext uri="{BB962C8B-B14F-4D97-AF65-F5344CB8AC3E}">
        <p14:creationId xmlns:p14="http://schemas.microsoft.com/office/powerpoint/2010/main" val="2346974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5D87B-388D-A031-B654-A45E11C191F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A215DE5-51C1-90D4-BFF6-D51A58F2FAE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CD65DD5-A1AA-8E92-A5BD-3127C3E23149}"/>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33A7E54-B268-F8E8-8F92-3793872AE807}"/>
              </a:ext>
            </a:extLst>
          </p:cNvPr>
          <p:cNvSpPr>
            <a:spLocks noGrp="1"/>
          </p:cNvSpPr>
          <p:nvPr>
            <p:ph type="sldNum" sz="quarter" idx="5"/>
          </p:nvPr>
        </p:nvSpPr>
        <p:spPr/>
        <p:txBody>
          <a:bodyPr/>
          <a:lstStyle/>
          <a:p>
            <a:fld id="{38FFEF8F-2EA0-4A4E-A2A0-00F945B1A170}" type="slidenum">
              <a:rPr kumimoji="1" lang="ja-JP" altLang="en-US" smtClean="0"/>
              <a:t>7</a:t>
            </a:fld>
            <a:endParaRPr kumimoji="1" lang="ja-JP" altLang="en-US"/>
          </a:p>
        </p:txBody>
      </p:sp>
    </p:spTree>
    <p:extLst>
      <p:ext uri="{BB962C8B-B14F-4D97-AF65-F5344CB8AC3E}">
        <p14:creationId xmlns:p14="http://schemas.microsoft.com/office/powerpoint/2010/main" val="172656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82643-80E2-2165-2B8F-B8B01668D5A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838BB48-D7C6-8031-B722-2D927188968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81E2D81-7CB1-677C-28FF-2079A0075775}"/>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E700930C-818E-6A62-A3A5-28F36A812FA3}"/>
              </a:ext>
            </a:extLst>
          </p:cNvPr>
          <p:cNvSpPr>
            <a:spLocks noGrp="1"/>
          </p:cNvSpPr>
          <p:nvPr>
            <p:ph type="sldNum" sz="quarter" idx="5"/>
          </p:nvPr>
        </p:nvSpPr>
        <p:spPr/>
        <p:txBody>
          <a:bodyPr/>
          <a:lstStyle/>
          <a:p>
            <a:fld id="{38FFEF8F-2EA0-4A4E-A2A0-00F945B1A170}" type="slidenum">
              <a:rPr kumimoji="1" lang="ja-JP" altLang="en-US" smtClean="0"/>
              <a:t>8</a:t>
            </a:fld>
            <a:endParaRPr kumimoji="1" lang="ja-JP" altLang="en-US"/>
          </a:p>
        </p:txBody>
      </p:sp>
    </p:spTree>
    <p:extLst>
      <p:ext uri="{BB962C8B-B14F-4D97-AF65-F5344CB8AC3E}">
        <p14:creationId xmlns:p14="http://schemas.microsoft.com/office/powerpoint/2010/main" val="2978811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216700-331D-1BB9-EB09-CA2955CFDED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CC56AC9-3EEE-155E-3298-C49B625F776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1DD84C1-0194-DC9C-D0AD-ACE751BCF974}"/>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5999A0E6-980C-ABC0-583C-639B85152E94}"/>
              </a:ext>
            </a:extLst>
          </p:cNvPr>
          <p:cNvSpPr>
            <a:spLocks noGrp="1"/>
          </p:cNvSpPr>
          <p:nvPr>
            <p:ph type="sldNum" sz="quarter" idx="5"/>
          </p:nvPr>
        </p:nvSpPr>
        <p:spPr/>
        <p:txBody>
          <a:bodyPr/>
          <a:lstStyle/>
          <a:p>
            <a:fld id="{38FFEF8F-2EA0-4A4E-A2A0-00F945B1A170}" type="slidenum">
              <a:rPr kumimoji="1" lang="ja-JP" altLang="en-US" smtClean="0"/>
              <a:t>10</a:t>
            </a:fld>
            <a:endParaRPr kumimoji="1" lang="ja-JP" altLang="en-US"/>
          </a:p>
        </p:txBody>
      </p:sp>
    </p:spTree>
    <p:extLst>
      <p:ext uri="{BB962C8B-B14F-4D97-AF65-F5344CB8AC3E}">
        <p14:creationId xmlns:p14="http://schemas.microsoft.com/office/powerpoint/2010/main" val="700088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CE3A07-423B-0267-6C17-00215D57C60F}"/>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17D4E20C-296D-EC2B-3232-EB2CE0367F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2FD4DBA-EAE9-572B-F741-2E2FC83FD0FF}"/>
              </a:ext>
            </a:extLst>
          </p:cNvPr>
          <p:cNvSpPr>
            <a:spLocks noGrp="1"/>
          </p:cNvSpPr>
          <p:nvPr>
            <p:ph type="dt" sz="half" idx="10"/>
          </p:nvPr>
        </p:nvSpPr>
        <p:spPr/>
        <p:txBody>
          <a:bodyPr/>
          <a:lstStyle/>
          <a:p>
            <a:fld id="{34ED98D7-B410-4B6C-B72B-F9BE65367FAE}" type="datetimeFigureOut">
              <a:rPr kumimoji="1" lang="ja-JP" altLang="en-US" smtClean="0"/>
              <a:t>2025/10/17</a:t>
            </a:fld>
            <a:endParaRPr kumimoji="1" lang="ja-JP" altLang="en-US"/>
          </a:p>
        </p:txBody>
      </p:sp>
      <p:sp>
        <p:nvSpPr>
          <p:cNvPr id="5" name="フッター プレースホルダー 4">
            <a:extLst>
              <a:ext uri="{FF2B5EF4-FFF2-40B4-BE49-F238E27FC236}">
                <a16:creationId xmlns:a16="http://schemas.microsoft.com/office/drawing/2014/main" id="{3CE9A365-02CE-F938-7CD1-CCBC5CFD5A8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F6FF29B-B2D6-00F0-804D-7FEECDDDE6B2}"/>
              </a:ext>
            </a:extLst>
          </p:cNvPr>
          <p:cNvSpPr>
            <a:spLocks noGrp="1"/>
          </p:cNvSpPr>
          <p:nvPr>
            <p:ph type="sldNum" sz="quarter" idx="12"/>
          </p:nvPr>
        </p:nvSpPr>
        <p:spPr/>
        <p:txBody>
          <a:bodyPr/>
          <a:lstStyle/>
          <a:p>
            <a:fld id="{4254B3CD-0241-4B8E-9008-690611ED9FEF}" type="slidenum">
              <a:rPr kumimoji="1" lang="ja-JP" altLang="en-US" smtClean="0"/>
              <a:t>‹#›</a:t>
            </a:fld>
            <a:endParaRPr kumimoji="1" lang="ja-JP" altLang="en-US"/>
          </a:p>
        </p:txBody>
      </p:sp>
    </p:spTree>
    <p:extLst>
      <p:ext uri="{BB962C8B-B14F-4D97-AF65-F5344CB8AC3E}">
        <p14:creationId xmlns:p14="http://schemas.microsoft.com/office/powerpoint/2010/main" val="3845262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C9CEBD-5A37-E124-F7A5-79DC45CFBDAD}"/>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FE63213-0E69-9889-54BA-55E937F667EC}"/>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B577DF1-BFE9-721D-00DF-FC351D2FD3E1}"/>
              </a:ext>
            </a:extLst>
          </p:cNvPr>
          <p:cNvSpPr>
            <a:spLocks noGrp="1"/>
          </p:cNvSpPr>
          <p:nvPr>
            <p:ph type="dt" sz="half" idx="10"/>
          </p:nvPr>
        </p:nvSpPr>
        <p:spPr/>
        <p:txBody>
          <a:bodyPr/>
          <a:lstStyle/>
          <a:p>
            <a:fld id="{34ED98D7-B410-4B6C-B72B-F9BE65367FAE}" type="datetimeFigureOut">
              <a:rPr kumimoji="1" lang="ja-JP" altLang="en-US" smtClean="0"/>
              <a:t>2025/10/17</a:t>
            </a:fld>
            <a:endParaRPr kumimoji="1" lang="ja-JP" altLang="en-US"/>
          </a:p>
        </p:txBody>
      </p:sp>
      <p:sp>
        <p:nvSpPr>
          <p:cNvPr id="5" name="フッター プレースホルダー 4">
            <a:extLst>
              <a:ext uri="{FF2B5EF4-FFF2-40B4-BE49-F238E27FC236}">
                <a16:creationId xmlns:a16="http://schemas.microsoft.com/office/drawing/2014/main" id="{1C0467AD-8D7B-E9BB-340F-4D8972681E8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22AED83-108E-2E7F-FF43-B95095AF5C7F}"/>
              </a:ext>
            </a:extLst>
          </p:cNvPr>
          <p:cNvSpPr>
            <a:spLocks noGrp="1"/>
          </p:cNvSpPr>
          <p:nvPr>
            <p:ph type="sldNum" sz="quarter" idx="12"/>
          </p:nvPr>
        </p:nvSpPr>
        <p:spPr/>
        <p:txBody>
          <a:bodyPr/>
          <a:lstStyle/>
          <a:p>
            <a:fld id="{4254B3CD-0241-4B8E-9008-690611ED9FEF}" type="slidenum">
              <a:rPr kumimoji="1" lang="ja-JP" altLang="en-US" smtClean="0"/>
              <a:t>‹#›</a:t>
            </a:fld>
            <a:endParaRPr kumimoji="1" lang="ja-JP" altLang="en-US"/>
          </a:p>
        </p:txBody>
      </p:sp>
    </p:spTree>
    <p:extLst>
      <p:ext uri="{BB962C8B-B14F-4D97-AF65-F5344CB8AC3E}">
        <p14:creationId xmlns:p14="http://schemas.microsoft.com/office/powerpoint/2010/main" val="1208034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D074DEB-9563-75DC-A06A-C1073F84A21A}"/>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11784D8-4289-358B-C9B5-49E83BAFF578}"/>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E72628A-D365-B963-7EEF-3D9EC7631784}"/>
              </a:ext>
            </a:extLst>
          </p:cNvPr>
          <p:cNvSpPr>
            <a:spLocks noGrp="1"/>
          </p:cNvSpPr>
          <p:nvPr>
            <p:ph type="dt" sz="half" idx="10"/>
          </p:nvPr>
        </p:nvSpPr>
        <p:spPr/>
        <p:txBody>
          <a:bodyPr/>
          <a:lstStyle/>
          <a:p>
            <a:fld id="{34ED98D7-B410-4B6C-B72B-F9BE65367FAE}" type="datetimeFigureOut">
              <a:rPr kumimoji="1" lang="ja-JP" altLang="en-US" smtClean="0"/>
              <a:t>2025/10/17</a:t>
            </a:fld>
            <a:endParaRPr kumimoji="1" lang="ja-JP" altLang="en-US"/>
          </a:p>
        </p:txBody>
      </p:sp>
      <p:sp>
        <p:nvSpPr>
          <p:cNvPr id="5" name="フッター プレースホルダー 4">
            <a:extLst>
              <a:ext uri="{FF2B5EF4-FFF2-40B4-BE49-F238E27FC236}">
                <a16:creationId xmlns:a16="http://schemas.microsoft.com/office/drawing/2014/main" id="{E71EAFE0-9E91-2FCE-5725-0D9D3985EBB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296B3E4-0797-69A5-31BF-0628F4D2A9FA}"/>
              </a:ext>
            </a:extLst>
          </p:cNvPr>
          <p:cNvSpPr>
            <a:spLocks noGrp="1"/>
          </p:cNvSpPr>
          <p:nvPr>
            <p:ph type="sldNum" sz="quarter" idx="12"/>
          </p:nvPr>
        </p:nvSpPr>
        <p:spPr/>
        <p:txBody>
          <a:bodyPr/>
          <a:lstStyle/>
          <a:p>
            <a:fld id="{4254B3CD-0241-4B8E-9008-690611ED9FEF}" type="slidenum">
              <a:rPr kumimoji="1" lang="ja-JP" altLang="en-US" smtClean="0"/>
              <a:t>‹#›</a:t>
            </a:fld>
            <a:endParaRPr kumimoji="1" lang="ja-JP" altLang="en-US"/>
          </a:p>
        </p:txBody>
      </p:sp>
    </p:spTree>
    <p:extLst>
      <p:ext uri="{BB962C8B-B14F-4D97-AF65-F5344CB8AC3E}">
        <p14:creationId xmlns:p14="http://schemas.microsoft.com/office/powerpoint/2010/main" val="1709893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シート">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9726503D-C180-ECDC-C298-DCAFBA013389}"/>
              </a:ext>
            </a:extLst>
          </p:cNvPr>
          <p:cNvSpPr>
            <a:spLocks noGrp="1"/>
          </p:cNvSpPr>
          <p:nvPr>
            <p:ph type="sldNum" sz="quarter" idx="12"/>
          </p:nvPr>
        </p:nvSpPr>
        <p:spPr>
          <a:xfrm>
            <a:off x="11499578" y="6342102"/>
            <a:ext cx="470452" cy="365125"/>
          </a:xfrm>
        </p:spPr>
        <p:txBody>
          <a:bodyPr/>
          <a:lstStyle/>
          <a:p>
            <a:fld id="{1E6D1F4E-F8F6-4688-89CE-AFA875CE7A59}" type="slidenum">
              <a:rPr kumimoji="1" lang="ja-JP" altLang="en-US" smtClean="0"/>
              <a:t>‹#›</a:t>
            </a:fld>
            <a:endParaRPr kumimoji="1" lang="ja-JP" altLang="en-US"/>
          </a:p>
        </p:txBody>
      </p:sp>
      <p:sp>
        <p:nvSpPr>
          <p:cNvPr id="15" name="テキスト プレースホルダー 14">
            <a:extLst>
              <a:ext uri="{FF2B5EF4-FFF2-40B4-BE49-F238E27FC236}">
                <a16:creationId xmlns:a16="http://schemas.microsoft.com/office/drawing/2014/main" id="{FAF2EDE8-757D-9AD7-977B-853616D7C9B8}"/>
              </a:ext>
            </a:extLst>
          </p:cNvPr>
          <p:cNvSpPr>
            <a:spLocks noGrp="1"/>
          </p:cNvSpPr>
          <p:nvPr>
            <p:ph type="body" sz="quarter" idx="13"/>
          </p:nvPr>
        </p:nvSpPr>
        <p:spPr>
          <a:xfrm>
            <a:off x="457199" y="368300"/>
            <a:ext cx="10896595" cy="506343"/>
          </a:xfrm>
          <a:solidFill>
            <a:schemeClr val="accent2">
              <a:lumMod val="60000"/>
              <a:lumOff val="40000"/>
            </a:schemeClr>
          </a:solidFill>
          <a:ln>
            <a:solidFill>
              <a:schemeClr val="tx1"/>
            </a:solidFill>
          </a:ln>
        </p:spPr>
        <p:txBody>
          <a:bodyPr anchor="ctr" anchorCtr="0">
            <a:noAutofit/>
          </a:bodyPr>
          <a:lstStyle>
            <a:lvl1pPr marL="0" indent="0" algn="ctr">
              <a:buNone/>
              <a:defRPr sz="2000" b="1">
                <a:solidFill>
                  <a:schemeClr val="bg1">
                    <a:lumMod val="95000"/>
                  </a:schemeClr>
                </a:solidFill>
                <a:latin typeface="BIZ UDPゴシック" panose="020B0400000000000000" pitchFamily="50" charset="-128"/>
                <a:ea typeface="BIZ UDPゴシック" panose="020B0400000000000000" pitchFamily="50" charset="-128"/>
              </a:defRPr>
            </a:lvl1pPr>
            <a:lvl2pPr>
              <a:defRPr sz="1800">
                <a:latin typeface="BIZ UDPゴシック" panose="020B0400000000000000" pitchFamily="50" charset="-128"/>
                <a:ea typeface="BIZ UDPゴシック" panose="020B0400000000000000" pitchFamily="50" charset="-128"/>
              </a:defRPr>
            </a:lvl2pPr>
            <a:lvl3pPr>
              <a:defRPr sz="1800">
                <a:latin typeface="BIZ UDPゴシック" panose="020B0400000000000000" pitchFamily="50" charset="-128"/>
                <a:ea typeface="BIZ UDPゴシック" panose="020B0400000000000000" pitchFamily="50" charset="-128"/>
              </a:defRPr>
            </a:lvl3pPr>
            <a:lvl4pPr>
              <a:defRPr sz="1800">
                <a:latin typeface="BIZ UDPゴシック" panose="020B0400000000000000" pitchFamily="50" charset="-128"/>
                <a:ea typeface="BIZ UDPゴシック" panose="020B0400000000000000" pitchFamily="50" charset="-128"/>
              </a:defRPr>
            </a:lvl4pPr>
            <a:lvl5pPr>
              <a:defRPr sz="1800">
                <a:latin typeface="BIZ UDPゴシック" panose="020B0400000000000000" pitchFamily="50" charset="-128"/>
                <a:ea typeface="BIZ UDPゴシック" panose="020B0400000000000000" pitchFamily="50" charset="-128"/>
              </a:defRPr>
            </a:lvl5pPr>
          </a:lstStyle>
          <a:p>
            <a:pPr lvl="0"/>
            <a:endParaRPr kumimoji="1" lang="ja-JP" altLang="en-US" dirty="0"/>
          </a:p>
        </p:txBody>
      </p:sp>
      <p:sp>
        <p:nvSpPr>
          <p:cNvPr id="32" name="テキスト プレースホルダー 29">
            <a:extLst>
              <a:ext uri="{FF2B5EF4-FFF2-40B4-BE49-F238E27FC236}">
                <a16:creationId xmlns:a16="http://schemas.microsoft.com/office/drawing/2014/main" id="{898A5849-056E-17B3-BF52-1BE4276F32E2}"/>
              </a:ext>
            </a:extLst>
          </p:cNvPr>
          <p:cNvSpPr>
            <a:spLocks noGrp="1"/>
          </p:cNvSpPr>
          <p:nvPr>
            <p:ph type="body" sz="quarter" idx="20" hasCustomPrompt="1"/>
          </p:nvPr>
        </p:nvSpPr>
        <p:spPr>
          <a:xfrm>
            <a:off x="457193" y="1446751"/>
            <a:ext cx="2286006" cy="338345"/>
          </a:xfrm>
          <a:solidFill>
            <a:schemeClr val="accent5"/>
          </a:solidFill>
          <a:ln>
            <a:solidFill>
              <a:schemeClr val="tx1"/>
            </a:solidFill>
          </a:ln>
        </p:spPr>
        <p:txBody>
          <a:bodyPr anchor="ctr" anchorCtr="0">
            <a:noAutofit/>
          </a:bodyPr>
          <a:lstStyle>
            <a:lvl1pPr marL="0" indent="0" algn="ctr">
              <a:buNone/>
              <a:defRPr sz="1600">
                <a:solidFill>
                  <a:schemeClr val="bg1"/>
                </a:solidFill>
              </a:defRPr>
            </a:lvl1pPr>
          </a:lstStyle>
          <a:p>
            <a:pPr lvl="0"/>
            <a:r>
              <a:rPr kumimoji="1" lang="ja-JP" altLang="en-US" dirty="0"/>
              <a:t>現状と課題</a:t>
            </a:r>
          </a:p>
        </p:txBody>
      </p:sp>
      <p:sp>
        <p:nvSpPr>
          <p:cNvPr id="36" name="テキスト プレースホルダー 16">
            <a:extLst>
              <a:ext uri="{FF2B5EF4-FFF2-40B4-BE49-F238E27FC236}">
                <a16:creationId xmlns:a16="http://schemas.microsoft.com/office/drawing/2014/main" id="{BC5D6F8C-2057-AD3D-D72F-8FF59E7B077F}"/>
              </a:ext>
            </a:extLst>
          </p:cNvPr>
          <p:cNvSpPr>
            <a:spLocks noGrp="1"/>
          </p:cNvSpPr>
          <p:nvPr>
            <p:ph type="body" sz="quarter" idx="23"/>
          </p:nvPr>
        </p:nvSpPr>
        <p:spPr>
          <a:xfrm>
            <a:off x="457193" y="1869009"/>
            <a:ext cx="10896595" cy="2481861"/>
          </a:xfrm>
          <a:ln>
            <a:solidFill>
              <a:schemeClr val="tx1"/>
            </a:solidFill>
          </a:ln>
        </p:spPr>
        <p:txBody>
          <a:bodyPr lIns="72000" anchor="t" anchorCtr="0">
            <a:noAutofit/>
          </a:bodyPr>
          <a:lstStyle>
            <a:lvl1pPr>
              <a:defRPr sz="2400">
                <a:latin typeface="BIZ UDPゴシック" panose="020B0400000000000000" pitchFamily="50" charset="-128"/>
                <a:ea typeface="BIZ UDPゴシック" panose="020B0400000000000000" pitchFamily="50" charset="-128"/>
              </a:defRPr>
            </a:lvl1pPr>
            <a:lvl2pPr marL="182563" indent="0" algn="l">
              <a:buNone/>
              <a:defRPr>
                <a:latin typeface="BIZ UDPゴシック" panose="020B0400000000000000" pitchFamily="50" charset="-128"/>
                <a:ea typeface="BIZ UDPゴシック" panose="020B0400000000000000" pitchFamily="50" charset="-128"/>
              </a:defRPr>
            </a:lvl2pPr>
            <a:lvl3pPr>
              <a:defRPr/>
            </a:lvl3pPr>
            <a:lvl4pPr>
              <a:defRPr/>
            </a:lvl4pPr>
            <a:lvl5pPr>
              <a:defRPr/>
            </a:lvl5pPr>
          </a:lstStyle>
          <a:p>
            <a:pPr lvl="1"/>
            <a:endParaRPr kumimoji="1" lang="ja-JP" altLang="en-US" dirty="0"/>
          </a:p>
        </p:txBody>
      </p:sp>
      <p:sp>
        <p:nvSpPr>
          <p:cNvPr id="40" name="テキスト プレースホルダー 16">
            <a:extLst>
              <a:ext uri="{FF2B5EF4-FFF2-40B4-BE49-F238E27FC236}">
                <a16:creationId xmlns:a16="http://schemas.microsoft.com/office/drawing/2014/main" id="{A2723636-4AC9-4BBE-CA6F-47EF293405ED}"/>
              </a:ext>
            </a:extLst>
          </p:cNvPr>
          <p:cNvSpPr>
            <a:spLocks noGrp="1"/>
          </p:cNvSpPr>
          <p:nvPr>
            <p:ph type="body" sz="quarter" idx="25"/>
          </p:nvPr>
        </p:nvSpPr>
        <p:spPr>
          <a:xfrm>
            <a:off x="457193" y="4797750"/>
            <a:ext cx="6818249" cy="1909477"/>
          </a:xfrm>
          <a:ln>
            <a:solidFill>
              <a:schemeClr val="tx1"/>
            </a:solidFill>
          </a:ln>
        </p:spPr>
        <p:txBody>
          <a:bodyPr lIns="72000" anchor="t" anchorCtr="0">
            <a:noAutofit/>
          </a:bodyPr>
          <a:lstStyle>
            <a:lvl1pPr>
              <a:defRPr sz="2400">
                <a:latin typeface="BIZ UDPゴシック" panose="020B0400000000000000" pitchFamily="50" charset="-128"/>
                <a:ea typeface="BIZ UDPゴシック" panose="020B0400000000000000" pitchFamily="50" charset="-128"/>
              </a:defRPr>
            </a:lvl1pPr>
            <a:lvl2pPr marL="182563" indent="0" algn="l">
              <a:buNone/>
              <a:defRPr sz="1400">
                <a:latin typeface="BIZ UDPゴシック" panose="020B0400000000000000" pitchFamily="50" charset="-128"/>
                <a:ea typeface="BIZ UDPゴシック" panose="020B0400000000000000" pitchFamily="50" charset="-128"/>
              </a:defRPr>
            </a:lvl2pPr>
            <a:lvl3pPr>
              <a:defRPr/>
            </a:lvl3pPr>
            <a:lvl4pPr>
              <a:defRPr/>
            </a:lvl4pPr>
            <a:lvl5pPr>
              <a:defRPr/>
            </a:lvl5pPr>
          </a:lstStyle>
          <a:p>
            <a:pPr lvl="1"/>
            <a:endParaRPr kumimoji="1" lang="ja-JP" altLang="en-US" dirty="0"/>
          </a:p>
        </p:txBody>
      </p:sp>
      <p:sp>
        <p:nvSpPr>
          <p:cNvPr id="4" name="テキスト プレースホルダー 29">
            <a:extLst>
              <a:ext uri="{FF2B5EF4-FFF2-40B4-BE49-F238E27FC236}">
                <a16:creationId xmlns:a16="http://schemas.microsoft.com/office/drawing/2014/main" id="{DC6C0B93-3300-242E-F6FE-0F06662DE541}"/>
              </a:ext>
            </a:extLst>
          </p:cNvPr>
          <p:cNvSpPr>
            <a:spLocks noGrp="1"/>
          </p:cNvSpPr>
          <p:nvPr>
            <p:ph type="body" sz="quarter" idx="26" hasCustomPrompt="1"/>
          </p:nvPr>
        </p:nvSpPr>
        <p:spPr>
          <a:xfrm>
            <a:off x="457194" y="4459405"/>
            <a:ext cx="2286006" cy="338345"/>
          </a:xfrm>
          <a:solidFill>
            <a:schemeClr val="accent5"/>
          </a:solidFill>
          <a:ln>
            <a:solidFill>
              <a:schemeClr val="tx1"/>
            </a:solidFill>
          </a:ln>
        </p:spPr>
        <p:txBody>
          <a:bodyPr anchor="ctr" anchorCtr="0">
            <a:noAutofit/>
          </a:bodyPr>
          <a:lstStyle>
            <a:lvl1pPr marL="0" indent="0" algn="ctr">
              <a:buNone/>
              <a:defRPr sz="1600">
                <a:solidFill>
                  <a:schemeClr val="bg1"/>
                </a:solidFill>
              </a:defRPr>
            </a:lvl1pPr>
          </a:lstStyle>
          <a:p>
            <a:pPr lvl="0"/>
            <a:r>
              <a:rPr kumimoji="1" lang="ja-JP" altLang="en-US" dirty="0"/>
              <a:t>具体的取組</a:t>
            </a:r>
          </a:p>
        </p:txBody>
      </p:sp>
      <p:sp>
        <p:nvSpPr>
          <p:cNvPr id="7" name="テキスト プレースホルダー 16">
            <a:extLst>
              <a:ext uri="{FF2B5EF4-FFF2-40B4-BE49-F238E27FC236}">
                <a16:creationId xmlns:a16="http://schemas.microsoft.com/office/drawing/2014/main" id="{D7275CBE-1552-C4CD-2906-37ED72A8B7D1}"/>
              </a:ext>
            </a:extLst>
          </p:cNvPr>
          <p:cNvSpPr>
            <a:spLocks noGrp="1"/>
          </p:cNvSpPr>
          <p:nvPr>
            <p:ph type="body" sz="quarter" idx="27"/>
          </p:nvPr>
        </p:nvSpPr>
        <p:spPr>
          <a:xfrm>
            <a:off x="7871795" y="4797749"/>
            <a:ext cx="3481999" cy="1909477"/>
          </a:xfrm>
          <a:ln>
            <a:solidFill>
              <a:schemeClr val="tx1"/>
            </a:solidFill>
          </a:ln>
        </p:spPr>
        <p:txBody>
          <a:bodyPr lIns="72000" anchor="t" anchorCtr="0">
            <a:noAutofit/>
          </a:bodyPr>
          <a:lstStyle>
            <a:lvl1pPr>
              <a:defRPr sz="2400">
                <a:latin typeface="BIZ UDPゴシック" panose="020B0400000000000000" pitchFamily="50" charset="-128"/>
                <a:ea typeface="BIZ UDPゴシック" panose="020B0400000000000000" pitchFamily="50" charset="-128"/>
              </a:defRPr>
            </a:lvl1pPr>
            <a:lvl2pPr marL="182563" indent="0" algn="l">
              <a:buNone/>
              <a:defRPr sz="1400">
                <a:latin typeface="BIZ UDPゴシック" panose="020B0400000000000000" pitchFamily="50" charset="-128"/>
                <a:ea typeface="BIZ UDPゴシック" panose="020B0400000000000000" pitchFamily="50" charset="-128"/>
              </a:defRPr>
            </a:lvl2pPr>
            <a:lvl3pPr>
              <a:defRPr/>
            </a:lvl3pPr>
            <a:lvl4pPr>
              <a:defRPr/>
            </a:lvl4pPr>
            <a:lvl5pPr>
              <a:defRPr/>
            </a:lvl5pPr>
          </a:lstStyle>
          <a:p>
            <a:pPr lvl="1"/>
            <a:endParaRPr kumimoji="1" lang="ja-JP" altLang="en-US" dirty="0"/>
          </a:p>
        </p:txBody>
      </p:sp>
      <p:sp>
        <p:nvSpPr>
          <p:cNvPr id="8" name="テキスト プレースホルダー 16">
            <a:extLst>
              <a:ext uri="{FF2B5EF4-FFF2-40B4-BE49-F238E27FC236}">
                <a16:creationId xmlns:a16="http://schemas.microsoft.com/office/drawing/2014/main" id="{161BB697-3391-BE66-117C-3499A9C8736D}"/>
              </a:ext>
            </a:extLst>
          </p:cNvPr>
          <p:cNvSpPr>
            <a:spLocks noGrp="1"/>
          </p:cNvSpPr>
          <p:nvPr>
            <p:ph type="body" sz="quarter" idx="28"/>
          </p:nvPr>
        </p:nvSpPr>
        <p:spPr>
          <a:xfrm>
            <a:off x="647702" y="993913"/>
            <a:ext cx="2664665" cy="368924"/>
          </a:xfrm>
          <a:ln>
            <a:solidFill>
              <a:schemeClr val="tx1"/>
            </a:solidFill>
          </a:ln>
        </p:spPr>
        <p:txBody>
          <a:bodyPr lIns="72000" anchor="t" anchorCtr="0">
            <a:noAutofit/>
          </a:bodyPr>
          <a:lstStyle>
            <a:lvl1pPr>
              <a:defRPr sz="2400">
                <a:latin typeface="BIZ UDPゴシック" panose="020B0400000000000000" pitchFamily="50" charset="-128"/>
                <a:ea typeface="BIZ UDPゴシック" panose="020B0400000000000000" pitchFamily="50" charset="-128"/>
              </a:defRPr>
            </a:lvl1pPr>
            <a:lvl2pPr marL="182563" indent="0" algn="l">
              <a:buNone/>
              <a:defRPr>
                <a:latin typeface="BIZ UDPゴシック" panose="020B0400000000000000" pitchFamily="50" charset="-128"/>
                <a:ea typeface="BIZ UDPゴシック" panose="020B0400000000000000" pitchFamily="50" charset="-128"/>
              </a:defRPr>
            </a:lvl2pPr>
            <a:lvl3pPr>
              <a:defRPr/>
            </a:lvl3pPr>
            <a:lvl4pPr>
              <a:defRPr/>
            </a:lvl4pPr>
            <a:lvl5pPr>
              <a:defRPr/>
            </a:lvl5pPr>
          </a:lstStyle>
          <a:p>
            <a:pPr lvl="1"/>
            <a:endParaRPr kumimoji="1" lang="ja-JP" altLang="en-US" dirty="0"/>
          </a:p>
        </p:txBody>
      </p:sp>
    </p:spTree>
    <p:extLst>
      <p:ext uri="{BB962C8B-B14F-4D97-AF65-F5344CB8AC3E}">
        <p14:creationId xmlns:p14="http://schemas.microsoft.com/office/powerpoint/2010/main" val="2900019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C904C6-98C6-8DE8-E4B7-7858064C055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4DFFA3F-B2F4-722E-D791-C1B803088DA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9FD89B0-B86B-1319-85D1-F897656ACF3D}"/>
              </a:ext>
            </a:extLst>
          </p:cNvPr>
          <p:cNvSpPr>
            <a:spLocks noGrp="1"/>
          </p:cNvSpPr>
          <p:nvPr>
            <p:ph type="dt" sz="half" idx="10"/>
          </p:nvPr>
        </p:nvSpPr>
        <p:spPr/>
        <p:txBody>
          <a:bodyPr/>
          <a:lstStyle/>
          <a:p>
            <a:fld id="{34ED98D7-B410-4B6C-B72B-F9BE65367FAE}" type="datetimeFigureOut">
              <a:rPr kumimoji="1" lang="ja-JP" altLang="en-US" smtClean="0"/>
              <a:t>2025/10/17</a:t>
            </a:fld>
            <a:endParaRPr kumimoji="1" lang="ja-JP" altLang="en-US"/>
          </a:p>
        </p:txBody>
      </p:sp>
      <p:sp>
        <p:nvSpPr>
          <p:cNvPr id="5" name="フッター プレースホルダー 4">
            <a:extLst>
              <a:ext uri="{FF2B5EF4-FFF2-40B4-BE49-F238E27FC236}">
                <a16:creationId xmlns:a16="http://schemas.microsoft.com/office/drawing/2014/main" id="{0383C444-97E0-66D4-2592-88038F2F1D3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DD2C6B6-6834-F3DA-C253-B7C38D9D9412}"/>
              </a:ext>
            </a:extLst>
          </p:cNvPr>
          <p:cNvSpPr>
            <a:spLocks noGrp="1"/>
          </p:cNvSpPr>
          <p:nvPr>
            <p:ph type="sldNum" sz="quarter" idx="12"/>
          </p:nvPr>
        </p:nvSpPr>
        <p:spPr/>
        <p:txBody>
          <a:bodyPr/>
          <a:lstStyle/>
          <a:p>
            <a:fld id="{4254B3CD-0241-4B8E-9008-690611ED9FEF}" type="slidenum">
              <a:rPr kumimoji="1" lang="ja-JP" altLang="en-US" smtClean="0"/>
              <a:t>‹#›</a:t>
            </a:fld>
            <a:endParaRPr kumimoji="1" lang="ja-JP" altLang="en-US"/>
          </a:p>
        </p:txBody>
      </p:sp>
    </p:spTree>
    <p:extLst>
      <p:ext uri="{BB962C8B-B14F-4D97-AF65-F5344CB8AC3E}">
        <p14:creationId xmlns:p14="http://schemas.microsoft.com/office/powerpoint/2010/main" val="1333629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1D862D-348E-6C93-A257-F4FE422D3140}"/>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2AFBDB9-341A-7327-BD9D-BE51A414933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FC74A16-F310-7667-B33D-6D6BE4FA4C43}"/>
              </a:ext>
            </a:extLst>
          </p:cNvPr>
          <p:cNvSpPr>
            <a:spLocks noGrp="1"/>
          </p:cNvSpPr>
          <p:nvPr>
            <p:ph type="dt" sz="half" idx="10"/>
          </p:nvPr>
        </p:nvSpPr>
        <p:spPr/>
        <p:txBody>
          <a:bodyPr/>
          <a:lstStyle/>
          <a:p>
            <a:fld id="{34ED98D7-B410-4B6C-B72B-F9BE65367FAE}" type="datetimeFigureOut">
              <a:rPr kumimoji="1" lang="ja-JP" altLang="en-US" smtClean="0"/>
              <a:t>2025/10/17</a:t>
            </a:fld>
            <a:endParaRPr kumimoji="1" lang="ja-JP" altLang="en-US"/>
          </a:p>
        </p:txBody>
      </p:sp>
      <p:sp>
        <p:nvSpPr>
          <p:cNvPr id="5" name="フッター プレースホルダー 4">
            <a:extLst>
              <a:ext uri="{FF2B5EF4-FFF2-40B4-BE49-F238E27FC236}">
                <a16:creationId xmlns:a16="http://schemas.microsoft.com/office/drawing/2014/main" id="{4E5FB7EE-A2A0-1EC5-0B7A-32CECBF4C60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2E03275-0597-7E59-9A7A-747B0262E9E8}"/>
              </a:ext>
            </a:extLst>
          </p:cNvPr>
          <p:cNvSpPr>
            <a:spLocks noGrp="1"/>
          </p:cNvSpPr>
          <p:nvPr>
            <p:ph type="sldNum" sz="quarter" idx="12"/>
          </p:nvPr>
        </p:nvSpPr>
        <p:spPr/>
        <p:txBody>
          <a:bodyPr/>
          <a:lstStyle/>
          <a:p>
            <a:fld id="{4254B3CD-0241-4B8E-9008-690611ED9FEF}" type="slidenum">
              <a:rPr kumimoji="1" lang="ja-JP" altLang="en-US" smtClean="0"/>
              <a:t>‹#›</a:t>
            </a:fld>
            <a:endParaRPr kumimoji="1" lang="ja-JP" altLang="en-US"/>
          </a:p>
        </p:txBody>
      </p:sp>
    </p:spTree>
    <p:extLst>
      <p:ext uri="{BB962C8B-B14F-4D97-AF65-F5344CB8AC3E}">
        <p14:creationId xmlns:p14="http://schemas.microsoft.com/office/powerpoint/2010/main" val="3671200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21C79F-576C-9323-514E-DCD75BA7A18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AE04706-32C2-6178-57E1-7DE6FD3461E8}"/>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CAD4A6B-DD9B-B886-474D-656A53904E5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35F8AF4-9FD8-18FE-FC7D-24C721AD2F09}"/>
              </a:ext>
            </a:extLst>
          </p:cNvPr>
          <p:cNvSpPr>
            <a:spLocks noGrp="1"/>
          </p:cNvSpPr>
          <p:nvPr>
            <p:ph type="dt" sz="half" idx="10"/>
          </p:nvPr>
        </p:nvSpPr>
        <p:spPr/>
        <p:txBody>
          <a:bodyPr/>
          <a:lstStyle/>
          <a:p>
            <a:fld id="{34ED98D7-B410-4B6C-B72B-F9BE65367FAE}" type="datetimeFigureOut">
              <a:rPr kumimoji="1" lang="ja-JP" altLang="en-US" smtClean="0"/>
              <a:t>2025/10/17</a:t>
            </a:fld>
            <a:endParaRPr kumimoji="1" lang="ja-JP" altLang="en-US"/>
          </a:p>
        </p:txBody>
      </p:sp>
      <p:sp>
        <p:nvSpPr>
          <p:cNvPr id="6" name="フッター プレースホルダー 5">
            <a:extLst>
              <a:ext uri="{FF2B5EF4-FFF2-40B4-BE49-F238E27FC236}">
                <a16:creationId xmlns:a16="http://schemas.microsoft.com/office/drawing/2014/main" id="{1CC0EA95-F124-7BC3-EC42-FDA76E32EFA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69C4E98-2900-A680-62B1-D6713F490B0D}"/>
              </a:ext>
            </a:extLst>
          </p:cNvPr>
          <p:cNvSpPr>
            <a:spLocks noGrp="1"/>
          </p:cNvSpPr>
          <p:nvPr>
            <p:ph type="sldNum" sz="quarter" idx="12"/>
          </p:nvPr>
        </p:nvSpPr>
        <p:spPr/>
        <p:txBody>
          <a:bodyPr/>
          <a:lstStyle/>
          <a:p>
            <a:fld id="{4254B3CD-0241-4B8E-9008-690611ED9FEF}" type="slidenum">
              <a:rPr kumimoji="1" lang="ja-JP" altLang="en-US" smtClean="0"/>
              <a:t>‹#›</a:t>
            </a:fld>
            <a:endParaRPr kumimoji="1" lang="ja-JP" altLang="en-US"/>
          </a:p>
        </p:txBody>
      </p:sp>
    </p:spTree>
    <p:extLst>
      <p:ext uri="{BB962C8B-B14F-4D97-AF65-F5344CB8AC3E}">
        <p14:creationId xmlns:p14="http://schemas.microsoft.com/office/powerpoint/2010/main" val="763121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188D32-9E79-25C6-68B3-6C67C5F209A6}"/>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40AAE8D-02A9-E3E0-8265-623A6BCAE8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6266F851-31FB-E244-3C12-1146BBA19739}"/>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F616AF4-6A8F-AB73-2D94-E47F3978AC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ACD6445-9B10-1AC8-1977-2441A72968CE}"/>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48A9C3D-4783-8F99-7949-0400318E770D}"/>
              </a:ext>
            </a:extLst>
          </p:cNvPr>
          <p:cNvSpPr>
            <a:spLocks noGrp="1"/>
          </p:cNvSpPr>
          <p:nvPr>
            <p:ph type="dt" sz="half" idx="10"/>
          </p:nvPr>
        </p:nvSpPr>
        <p:spPr/>
        <p:txBody>
          <a:bodyPr/>
          <a:lstStyle/>
          <a:p>
            <a:fld id="{34ED98D7-B410-4B6C-B72B-F9BE65367FAE}" type="datetimeFigureOut">
              <a:rPr kumimoji="1" lang="ja-JP" altLang="en-US" smtClean="0"/>
              <a:t>2025/10/17</a:t>
            </a:fld>
            <a:endParaRPr kumimoji="1" lang="ja-JP" altLang="en-US"/>
          </a:p>
        </p:txBody>
      </p:sp>
      <p:sp>
        <p:nvSpPr>
          <p:cNvPr id="8" name="フッター プレースホルダー 7">
            <a:extLst>
              <a:ext uri="{FF2B5EF4-FFF2-40B4-BE49-F238E27FC236}">
                <a16:creationId xmlns:a16="http://schemas.microsoft.com/office/drawing/2014/main" id="{DF8293D2-A5E4-B42C-2B46-998603B415E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11034E86-478F-771A-0A88-AF0F88A0B17F}"/>
              </a:ext>
            </a:extLst>
          </p:cNvPr>
          <p:cNvSpPr>
            <a:spLocks noGrp="1"/>
          </p:cNvSpPr>
          <p:nvPr>
            <p:ph type="sldNum" sz="quarter" idx="12"/>
          </p:nvPr>
        </p:nvSpPr>
        <p:spPr/>
        <p:txBody>
          <a:bodyPr/>
          <a:lstStyle/>
          <a:p>
            <a:fld id="{4254B3CD-0241-4B8E-9008-690611ED9FEF}" type="slidenum">
              <a:rPr kumimoji="1" lang="ja-JP" altLang="en-US" smtClean="0"/>
              <a:t>‹#›</a:t>
            </a:fld>
            <a:endParaRPr kumimoji="1" lang="ja-JP" altLang="en-US"/>
          </a:p>
        </p:txBody>
      </p:sp>
    </p:spTree>
    <p:extLst>
      <p:ext uri="{BB962C8B-B14F-4D97-AF65-F5344CB8AC3E}">
        <p14:creationId xmlns:p14="http://schemas.microsoft.com/office/powerpoint/2010/main" val="763642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900B6E-38EF-5ACD-9D45-38B774DDEB1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87A621B-95D6-B6E4-F0AE-8FB046ECF52F}"/>
              </a:ext>
            </a:extLst>
          </p:cNvPr>
          <p:cNvSpPr>
            <a:spLocks noGrp="1"/>
          </p:cNvSpPr>
          <p:nvPr>
            <p:ph type="dt" sz="half" idx="10"/>
          </p:nvPr>
        </p:nvSpPr>
        <p:spPr/>
        <p:txBody>
          <a:bodyPr/>
          <a:lstStyle/>
          <a:p>
            <a:fld id="{34ED98D7-B410-4B6C-B72B-F9BE65367FAE}" type="datetimeFigureOut">
              <a:rPr kumimoji="1" lang="ja-JP" altLang="en-US" smtClean="0"/>
              <a:t>2025/10/17</a:t>
            </a:fld>
            <a:endParaRPr kumimoji="1" lang="ja-JP" altLang="en-US"/>
          </a:p>
        </p:txBody>
      </p:sp>
      <p:sp>
        <p:nvSpPr>
          <p:cNvPr id="4" name="フッター プレースホルダー 3">
            <a:extLst>
              <a:ext uri="{FF2B5EF4-FFF2-40B4-BE49-F238E27FC236}">
                <a16:creationId xmlns:a16="http://schemas.microsoft.com/office/drawing/2014/main" id="{0677C25F-74E8-CB1C-7289-773BA207321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ADF0438-90C5-C1EB-9FD1-2AE325C1F4F2}"/>
              </a:ext>
            </a:extLst>
          </p:cNvPr>
          <p:cNvSpPr>
            <a:spLocks noGrp="1"/>
          </p:cNvSpPr>
          <p:nvPr>
            <p:ph type="sldNum" sz="quarter" idx="12"/>
          </p:nvPr>
        </p:nvSpPr>
        <p:spPr/>
        <p:txBody>
          <a:bodyPr/>
          <a:lstStyle/>
          <a:p>
            <a:fld id="{4254B3CD-0241-4B8E-9008-690611ED9FEF}" type="slidenum">
              <a:rPr kumimoji="1" lang="ja-JP" altLang="en-US" smtClean="0"/>
              <a:t>‹#›</a:t>
            </a:fld>
            <a:endParaRPr kumimoji="1" lang="ja-JP" altLang="en-US"/>
          </a:p>
        </p:txBody>
      </p:sp>
    </p:spTree>
    <p:extLst>
      <p:ext uri="{BB962C8B-B14F-4D97-AF65-F5344CB8AC3E}">
        <p14:creationId xmlns:p14="http://schemas.microsoft.com/office/powerpoint/2010/main" val="2831638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AC8393B-C045-54D1-5D62-FF0EA9CF924B}"/>
              </a:ext>
            </a:extLst>
          </p:cNvPr>
          <p:cNvSpPr>
            <a:spLocks noGrp="1"/>
          </p:cNvSpPr>
          <p:nvPr>
            <p:ph type="dt" sz="half" idx="10"/>
          </p:nvPr>
        </p:nvSpPr>
        <p:spPr/>
        <p:txBody>
          <a:bodyPr/>
          <a:lstStyle/>
          <a:p>
            <a:fld id="{34ED98D7-B410-4B6C-B72B-F9BE65367FAE}" type="datetimeFigureOut">
              <a:rPr kumimoji="1" lang="ja-JP" altLang="en-US" smtClean="0"/>
              <a:t>2025/10/17</a:t>
            </a:fld>
            <a:endParaRPr kumimoji="1" lang="ja-JP" altLang="en-US"/>
          </a:p>
        </p:txBody>
      </p:sp>
      <p:sp>
        <p:nvSpPr>
          <p:cNvPr id="3" name="フッター プレースホルダー 2">
            <a:extLst>
              <a:ext uri="{FF2B5EF4-FFF2-40B4-BE49-F238E27FC236}">
                <a16:creationId xmlns:a16="http://schemas.microsoft.com/office/drawing/2014/main" id="{CCCB31A6-BEED-7066-B044-C9E8A1D60DB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4E7E494-37DC-D8C0-7F6F-9B83D0BF1892}"/>
              </a:ext>
            </a:extLst>
          </p:cNvPr>
          <p:cNvSpPr>
            <a:spLocks noGrp="1"/>
          </p:cNvSpPr>
          <p:nvPr>
            <p:ph type="sldNum" sz="quarter" idx="12"/>
          </p:nvPr>
        </p:nvSpPr>
        <p:spPr/>
        <p:txBody>
          <a:bodyPr/>
          <a:lstStyle/>
          <a:p>
            <a:fld id="{4254B3CD-0241-4B8E-9008-690611ED9FEF}" type="slidenum">
              <a:rPr kumimoji="1" lang="ja-JP" altLang="en-US" smtClean="0"/>
              <a:t>‹#›</a:t>
            </a:fld>
            <a:endParaRPr kumimoji="1" lang="ja-JP" altLang="en-US"/>
          </a:p>
        </p:txBody>
      </p:sp>
    </p:spTree>
    <p:extLst>
      <p:ext uri="{BB962C8B-B14F-4D97-AF65-F5344CB8AC3E}">
        <p14:creationId xmlns:p14="http://schemas.microsoft.com/office/powerpoint/2010/main" val="119841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26B4D3-D120-D3F3-AC5F-5312064BB31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22A9CC7-F8C0-8759-2AC8-FABC6D6ABA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DE17EA41-EB11-D9C0-D7E5-9BFFF479C4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C27A8EA-7C56-1693-2FB7-FE65C6319D91}"/>
              </a:ext>
            </a:extLst>
          </p:cNvPr>
          <p:cNvSpPr>
            <a:spLocks noGrp="1"/>
          </p:cNvSpPr>
          <p:nvPr>
            <p:ph type="dt" sz="half" idx="10"/>
          </p:nvPr>
        </p:nvSpPr>
        <p:spPr/>
        <p:txBody>
          <a:bodyPr/>
          <a:lstStyle/>
          <a:p>
            <a:fld id="{34ED98D7-B410-4B6C-B72B-F9BE65367FAE}" type="datetimeFigureOut">
              <a:rPr kumimoji="1" lang="ja-JP" altLang="en-US" smtClean="0"/>
              <a:t>2025/10/17</a:t>
            </a:fld>
            <a:endParaRPr kumimoji="1" lang="ja-JP" altLang="en-US"/>
          </a:p>
        </p:txBody>
      </p:sp>
      <p:sp>
        <p:nvSpPr>
          <p:cNvPr id="6" name="フッター プレースホルダー 5">
            <a:extLst>
              <a:ext uri="{FF2B5EF4-FFF2-40B4-BE49-F238E27FC236}">
                <a16:creationId xmlns:a16="http://schemas.microsoft.com/office/drawing/2014/main" id="{73630787-98DC-5697-382F-D76889D9ACA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9B18B27-E963-82FE-0FA4-913F5B24A60D}"/>
              </a:ext>
            </a:extLst>
          </p:cNvPr>
          <p:cNvSpPr>
            <a:spLocks noGrp="1"/>
          </p:cNvSpPr>
          <p:nvPr>
            <p:ph type="sldNum" sz="quarter" idx="12"/>
          </p:nvPr>
        </p:nvSpPr>
        <p:spPr/>
        <p:txBody>
          <a:bodyPr/>
          <a:lstStyle/>
          <a:p>
            <a:fld id="{4254B3CD-0241-4B8E-9008-690611ED9FEF}" type="slidenum">
              <a:rPr kumimoji="1" lang="ja-JP" altLang="en-US" smtClean="0"/>
              <a:t>‹#›</a:t>
            </a:fld>
            <a:endParaRPr kumimoji="1" lang="ja-JP" altLang="en-US"/>
          </a:p>
        </p:txBody>
      </p:sp>
    </p:spTree>
    <p:extLst>
      <p:ext uri="{BB962C8B-B14F-4D97-AF65-F5344CB8AC3E}">
        <p14:creationId xmlns:p14="http://schemas.microsoft.com/office/powerpoint/2010/main" val="1099466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D26909-0976-14D3-1D1D-B5504CA7EC7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3A267BF-37DE-DF24-A056-FC232F672C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AE13531E-7085-7119-8E30-67AB498767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2088663-49FE-2D37-BEDB-348DAD3BA27B}"/>
              </a:ext>
            </a:extLst>
          </p:cNvPr>
          <p:cNvSpPr>
            <a:spLocks noGrp="1"/>
          </p:cNvSpPr>
          <p:nvPr>
            <p:ph type="dt" sz="half" idx="10"/>
          </p:nvPr>
        </p:nvSpPr>
        <p:spPr/>
        <p:txBody>
          <a:bodyPr/>
          <a:lstStyle/>
          <a:p>
            <a:fld id="{34ED98D7-B410-4B6C-B72B-F9BE65367FAE}" type="datetimeFigureOut">
              <a:rPr kumimoji="1" lang="ja-JP" altLang="en-US" smtClean="0"/>
              <a:t>2025/10/17</a:t>
            </a:fld>
            <a:endParaRPr kumimoji="1" lang="ja-JP" altLang="en-US"/>
          </a:p>
        </p:txBody>
      </p:sp>
      <p:sp>
        <p:nvSpPr>
          <p:cNvPr id="6" name="フッター プレースホルダー 5">
            <a:extLst>
              <a:ext uri="{FF2B5EF4-FFF2-40B4-BE49-F238E27FC236}">
                <a16:creationId xmlns:a16="http://schemas.microsoft.com/office/drawing/2014/main" id="{BDF1A8F1-AD8F-E892-C10C-D0FD1AE6C4F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C15431A-6742-4457-0167-B7AB9401003D}"/>
              </a:ext>
            </a:extLst>
          </p:cNvPr>
          <p:cNvSpPr>
            <a:spLocks noGrp="1"/>
          </p:cNvSpPr>
          <p:nvPr>
            <p:ph type="sldNum" sz="quarter" idx="12"/>
          </p:nvPr>
        </p:nvSpPr>
        <p:spPr/>
        <p:txBody>
          <a:bodyPr/>
          <a:lstStyle/>
          <a:p>
            <a:fld id="{4254B3CD-0241-4B8E-9008-690611ED9FEF}" type="slidenum">
              <a:rPr kumimoji="1" lang="ja-JP" altLang="en-US" smtClean="0"/>
              <a:t>‹#›</a:t>
            </a:fld>
            <a:endParaRPr kumimoji="1" lang="ja-JP" altLang="en-US"/>
          </a:p>
        </p:txBody>
      </p:sp>
    </p:spTree>
    <p:extLst>
      <p:ext uri="{BB962C8B-B14F-4D97-AF65-F5344CB8AC3E}">
        <p14:creationId xmlns:p14="http://schemas.microsoft.com/office/powerpoint/2010/main" val="1708240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5FAFC73-CE9C-338D-4157-5D5A656A4C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0B58761-F29F-E13E-F4A7-8B71D85C60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4F29CA8-AF50-A5E2-E50A-F4847369DA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4ED98D7-B410-4B6C-B72B-F9BE65367FAE}" type="datetimeFigureOut">
              <a:rPr kumimoji="1" lang="ja-JP" altLang="en-US" smtClean="0"/>
              <a:t>2025/10/17</a:t>
            </a:fld>
            <a:endParaRPr kumimoji="1" lang="ja-JP" altLang="en-US"/>
          </a:p>
        </p:txBody>
      </p:sp>
      <p:sp>
        <p:nvSpPr>
          <p:cNvPr id="5" name="フッター プレースホルダー 4">
            <a:extLst>
              <a:ext uri="{FF2B5EF4-FFF2-40B4-BE49-F238E27FC236}">
                <a16:creationId xmlns:a16="http://schemas.microsoft.com/office/drawing/2014/main" id="{64311D25-4E96-8525-0CAA-7229F7660C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7FA73226-1687-B79D-4407-07BC91A6A5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254B3CD-0241-4B8E-9008-690611ED9FEF}" type="slidenum">
              <a:rPr kumimoji="1" lang="ja-JP" altLang="en-US" smtClean="0"/>
              <a:t>‹#›</a:t>
            </a:fld>
            <a:endParaRPr kumimoji="1" lang="ja-JP" altLang="en-US"/>
          </a:p>
        </p:txBody>
      </p:sp>
    </p:spTree>
    <p:extLst>
      <p:ext uri="{BB962C8B-B14F-4D97-AF65-F5344CB8AC3E}">
        <p14:creationId xmlns:p14="http://schemas.microsoft.com/office/powerpoint/2010/main" val="3761424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0E4E6-2528-11D2-6CCC-E5864353E3AF}"/>
            </a:ext>
          </a:extLst>
        </p:cNvPr>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499A4E91-4BE8-D6CB-E2BF-DADFA7546A32}"/>
              </a:ext>
            </a:extLst>
          </p:cNvPr>
          <p:cNvSpPr txBox="1"/>
          <p:nvPr/>
        </p:nvSpPr>
        <p:spPr>
          <a:xfrm>
            <a:off x="412293" y="1193335"/>
            <a:ext cx="6622848" cy="1323439"/>
          </a:xfrm>
          <a:prstGeom prst="rect">
            <a:avLst/>
          </a:prstGeom>
          <a:noFill/>
        </p:spPr>
        <p:txBody>
          <a:bodyPr wrap="square" rtlCol="0">
            <a:spAutoFit/>
          </a:bodyPr>
          <a:lstStyle>
            <a:defPPr>
              <a:defRPr lang="ja-JP"/>
            </a:defPPr>
            <a:lvl1pPr>
              <a:defRPr sz="1600">
                <a:latin typeface="BIZ UDPゴシック" panose="020B0400000000000000" pitchFamily="50" charset="-128"/>
                <a:ea typeface="BIZ UDPゴシック" panose="020B0400000000000000" pitchFamily="50" charset="-128"/>
              </a:defRPr>
            </a:lvl1pPr>
          </a:lstStyle>
          <a:p>
            <a:r>
              <a:rPr lang="ja-JP" altLang="en-US" dirty="0">
                <a:latin typeface="Yu Gothic UI" panose="020B0500000000000000" pitchFamily="50" charset="-128"/>
                <a:ea typeface="Yu Gothic UI" panose="020B0500000000000000" pitchFamily="50" charset="-128"/>
              </a:rPr>
              <a:t>０～２歳児の子育ては、特に保護者の負担が大きいため、</a:t>
            </a:r>
            <a:r>
              <a:rPr lang="ja-JP" altLang="ja-JP" dirty="0">
                <a:latin typeface="Yu Gothic UI" panose="020B0500000000000000" pitchFamily="50" charset="-128"/>
                <a:ea typeface="Yu Gothic UI" panose="020B0500000000000000" pitchFamily="50" charset="-128"/>
              </a:rPr>
              <a:t>令和５年度から０～２歳児の保育無償化に向けた取組を進めています。令和６～７年度を集中取組期間として保育施設整備や人材確保、在宅</a:t>
            </a:r>
            <a:r>
              <a:rPr lang="ja-JP" altLang="en-US" dirty="0">
                <a:latin typeface="Yu Gothic UI" panose="020B0500000000000000" pitchFamily="50" charset="-128"/>
                <a:ea typeface="Yu Gothic UI" panose="020B0500000000000000" pitchFamily="50" charset="-128"/>
              </a:rPr>
              <a:t>等</a:t>
            </a:r>
            <a:r>
              <a:rPr lang="ja-JP" altLang="ja-JP" dirty="0">
                <a:latin typeface="Yu Gothic UI" panose="020B0500000000000000" pitchFamily="50" charset="-128"/>
                <a:ea typeface="Yu Gothic UI" panose="020B0500000000000000" pitchFamily="50" charset="-128"/>
              </a:rPr>
              <a:t>支援の拡充を進め、保育</a:t>
            </a:r>
            <a:r>
              <a:rPr lang="ja-JP" altLang="en-US" dirty="0">
                <a:latin typeface="Yu Gothic UI" panose="020B0500000000000000" pitchFamily="50" charset="-128"/>
                <a:ea typeface="Yu Gothic UI" panose="020B0500000000000000" pitchFamily="50" charset="-128"/>
              </a:rPr>
              <a:t>所等</a:t>
            </a:r>
            <a:r>
              <a:rPr lang="ja-JP" altLang="ja-JP" dirty="0">
                <a:latin typeface="Yu Gothic UI" panose="020B0500000000000000" pitchFamily="50" charset="-128"/>
                <a:ea typeface="Yu Gothic UI" panose="020B0500000000000000" pitchFamily="50" charset="-128"/>
              </a:rPr>
              <a:t>利用世帯には保育料</a:t>
            </a:r>
            <a:r>
              <a:rPr lang="ja-JP" altLang="en-US" dirty="0">
                <a:latin typeface="Yu Gothic UI" panose="020B0500000000000000" pitchFamily="50" charset="-128"/>
                <a:ea typeface="Yu Gothic UI" panose="020B0500000000000000" pitchFamily="50" charset="-128"/>
              </a:rPr>
              <a:t>の</a:t>
            </a:r>
            <a:r>
              <a:rPr lang="ja-JP" altLang="ja-JP" dirty="0">
                <a:latin typeface="Yu Gothic UI" panose="020B0500000000000000" pitchFamily="50" charset="-128"/>
                <a:ea typeface="Yu Gothic UI" panose="020B0500000000000000" pitchFamily="50" charset="-128"/>
              </a:rPr>
              <a:t>無償化、在宅</a:t>
            </a:r>
            <a:r>
              <a:rPr lang="ja-JP" altLang="en-US" dirty="0">
                <a:latin typeface="Yu Gothic UI" panose="020B0500000000000000" pitchFamily="50" charset="-128"/>
                <a:ea typeface="Yu Gothic UI" panose="020B0500000000000000" pitchFamily="50" charset="-128"/>
              </a:rPr>
              <a:t>等</a:t>
            </a:r>
            <a:r>
              <a:rPr lang="ja-JP" altLang="ja-JP" dirty="0">
                <a:latin typeface="Yu Gothic UI" panose="020B0500000000000000" pitchFamily="50" charset="-128"/>
                <a:ea typeface="Yu Gothic UI" panose="020B0500000000000000" pitchFamily="50" charset="-128"/>
              </a:rPr>
              <a:t>子育て世帯には電子クーポン</a:t>
            </a:r>
            <a:r>
              <a:rPr lang="ja-JP" altLang="en-US" dirty="0">
                <a:latin typeface="Yu Gothic UI" panose="020B0500000000000000" pitchFamily="50" charset="-128"/>
                <a:ea typeface="Yu Gothic UI" panose="020B0500000000000000" pitchFamily="50" charset="-128"/>
              </a:rPr>
              <a:t>の</a:t>
            </a:r>
            <a:r>
              <a:rPr lang="ja-JP" altLang="ja-JP" dirty="0">
                <a:latin typeface="Yu Gothic UI" panose="020B0500000000000000" pitchFamily="50" charset="-128"/>
                <a:ea typeface="Yu Gothic UI" panose="020B0500000000000000" pitchFamily="50" charset="-128"/>
              </a:rPr>
              <a:t>配付</a:t>
            </a:r>
            <a:r>
              <a:rPr lang="ja-JP" altLang="en-US" dirty="0">
                <a:latin typeface="Yu Gothic UI" panose="020B0500000000000000" pitchFamily="50" charset="-128"/>
                <a:ea typeface="Yu Gothic UI" panose="020B0500000000000000" pitchFamily="50" charset="-128"/>
              </a:rPr>
              <a:t>等について</a:t>
            </a:r>
            <a:r>
              <a:rPr lang="ja-JP" altLang="ja-JP" dirty="0">
                <a:latin typeface="Yu Gothic UI" panose="020B0500000000000000" pitchFamily="50" charset="-128"/>
                <a:ea typeface="Yu Gothic UI" panose="020B0500000000000000" pitchFamily="50" charset="-128"/>
              </a:rPr>
              <a:t>令和８年度中の</a:t>
            </a:r>
            <a:r>
              <a:rPr lang="ja-JP" altLang="en-US" dirty="0">
                <a:latin typeface="Yu Gothic UI" panose="020B0500000000000000" pitchFamily="50" charset="-128"/>
                <a:ea typeface="Yu Gothic UI" panose="020B0500000000000000" pitchFamily="50" charset="-128"/>
              </a:rPr>
              <a:t>実現</a:t>
            </a:r>
            <a:r>
              <a:rPr lang="ja-JP" altLang="ja-JP" dirty="0">
                <a:latin typeface="Yu Gothic UI" panose="020B0500000000000000" pitchFamily="50" charset="-128"/>
                <a:ea typeface="Yu Gothic UI" panose="020B0500000000000000" pitchFamily="50" charset="-128"/>
              </a:rPr>
              <a:t>をめざします。</a:t>
            </a:r>
          </a:p>
        </p:txBody>
      </p:sp>
      <p:cxnSp>
        <p:nvCxnSpPr>
          <p:cNvPr id="11" name="直線コネクタ 10">
            <a:extLst>
              <a:ext uri="{FF2B5EF4-FFF2-40B4-BE49-F238E27FC236}">
                <a16:creationId xmlns:a16="http://schemas.microsoft.com/office/drawing/2014/main" id="{38090BBA-430C-1697-BE2E-CAD423F9B338}"/>
              </a:ext>
            </a:extLst>
          </p:cNvPr>
          <p:cNvCxnSpPr>
            <a:cxnSpLocks/>
          </p:cNvCxnSpPr>
          <p:nvPr/>
        </p:nvCxnSpPr>
        <p:spPr>
          <a:xfrm>
            <a:off x="0" y="328031"/>
            <a:ext cx="12192000" cy="0"/>
          </a:xfrm>
          <a:prstGeom prst="line">
            <a:avLst/>
          </a:prstGeom>
          <a:ln w="38100">
            <a:solidFill>
              <a:srgbClr val="007C58"/>
            </a:solidFill>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F24C8C14-E815-B5BB-C55B-4309B7759E47}"/>
              </a:ext>
            </a:extLst>
          </p:cNvPr>
          <p:cNvSpPr txBox="1"/>
          <p:nvPr/>
        </p:nvSpPr>
        <p:spPr>
          <a:xfrm>
            <a:off x="231173" y="517255"/>
            <a:ext cx="7422153" cy="523220"/>
          </a:xfrm>
          <a:prstGeom prst="rect">
            <a:avLst/>
          </a:prstGeom>
          <a:noFill/>
        </p:spPr>
        <p:txBody>
          <a:bodyPr wrap="square" rtlCol="0">
            <a:spAutoFit/>
          </a:bodyPr>
          <a:lstStyle>
            <a:defPPr>
              <a:defRPr lang="ja-JP"/>
            </a:defPPr>
            <a:lvl1pPr>
              <a:defRPr sz="3600" b="1">
                <a:latin typeface="Segoe UI" panose="020B0502040204020203" pitchFamily="34" charset="0"/>
                <a:ea typeface="BIZ UDPゴシック" panose="020B0400000000000000" pitchFamily="50" charset="-128"/>
                <a:cs typeface="Segoe UI" panose="020B0502040204020203" pitchFamily="34" charset="0"/>
              </a:defRPr>
            </a:lvl1pPr>
          </a:lstStyle>
          <a:p>
            <a:r>
              <a:rPr lang="ja-JP" altLang="en-US" sz="2800" dirty="0">
                <a:latin typeface="BIZ UDPゴシック" panose="020B0400000000000000" pitchFamily="50" charset="-128"/>
              </a:rPr>
              <a:t>０～２歳児保育無償化</a:t>
            </a:r>
            <a:endParaRPr lang="en-US" altLang="ja-JP" sz="2800" dirty="0">
              <a:latin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30C5D32E-75AB-FE22-72D0-99C6C420944E}"/>
              </a:ext>
            </a:extLst>
          </p:cNvPr>
          <p:cNvSpPr txBox="1"/>
          <p:nvPr/>
        </p:nvSpPr>
        <p:spPr>
          <a:xfrm>
            <a:off x="10224047" y="-14415"/>
            <a:ext cx="2041693" cy="318248"/>
          </a:xfrm>
          <a:prstGeom prst="rect">
            <a:avLst/>
          </a:prstGeom>
          <a:noFill/>
        </p:spPr>
        <p:txBody>
          <a:bodyPr wrap="square" rtlCol="0">
            <a:spAutoFit/>
          </a:bodyPr>
          <a:lstStyle>
            <a:defPPr>
              <a:defRPr lang="ja-JP"/>
            </a:defPPr>
            <a:lvl1pPr lvl="0">
              <a:defRPr sz="2000">
                <a:latin typeface="Segoe UI" panose="020B0502040204020203" pitchFamily="34" charset="0"/>
                <a:ea typeface="BIZ UDPゴシック" panose="020B0400000000000000" pitchFamily="50" charset="-128"/>
                <a:cs typeface="Segoe UI" panose="020B0502040204020203" pitchFamily="34" charset="0"/>
              </a:defRPr>
            </a:lvl1pPr>
          </a:lstStyle>
          <a:p>
            <a:r>
              <a:rPr lang="ja-JP" altLang="en-US" sz="1400" dirty="0">
                <a:latin typeface="Yu Gothic UI" panose="020B0500000000000000" pitchFamily="50" charset="-128"/>
                <a:ea typeface="Yu Gothic UI" panose="020B0500000000000000" pitchFamily="50" charset="-128"/>
              </a:rPr>
              <a:t>子育て・教育環境の充実</a:t>
            </a:r>
            <a:endParaRPr lang="ja-JP" altLang="ja-JP" sz="1400" dirty="0">
              <a:latin typeface="Yu Gothic UI" panose="020B0500000000000000" pitchFamily="50" charset="-128"/>
              <a:ea typeface="Yu Gothic UI" panose="020B0500000000000000" pitchFamily="50" charset="-128"/>
            </a:endParaRPr>
          </a:p>
        </p:txBody>
      </p:sp>
      <p:sp>
        <p:nvSpPr>
          <p:cNvPr id="15" name="テキスト ボックス 14">
            <a:extLst>
              <a:ext uri="{FF2B5EF4-FFF2-40B4-BE49-F238E27FC236}">
                <a16:creationId xmlns:a16="http://schemas.microsoft.com/office/drawing/2014/main" id="{E464D99A-F955-3828-5D2E-E9AD3D971A62}"/>
              </a:ext>
            </a:extLst>
          </p:cNvPr>
          <p:cNvSpPr txBox="1"/>
          <p:nvPr/>
        </p:nvSpPr>
        <p:spPr>
          <a:xfrm>
            <a:off x="4077324" y="3267669"/>
            <a:ext cx="7692556" cy="461665"/>
          </a:xfrm>
          <a:prstGeom prst="rect">
            <a:avLst/>
          </a:prstGeom>
          <a:noFill/>
        </p:spPr>
        <p:txBody>
          <a:bodyPr wrap="square" rtlCol="0">
            <a:spAutoFit/>
          </a:bodyPr>
          <a:lstStyle>
            <a:defPPr>
              <a:defRPr lang="ja-JP"/>
            </a:defPPr>
            <a:lvl1pPr>
              <a:defRPr sz="1600">
                <a:latin typeface="BIZ UDPゴシック" panose="020B0400000000000000" pitchFamily="50" charset="-128"/>
                <a:ea typeface="BIZ UDPゴシック" panose="020B0400000000000000" pitchFamily="50" charset="-128"/>
              </a:defRPr>
            </a:lvl1pPr>
          </a:lstStyle>
          <a:p>
            <a:r>
              <a:rPr lang="ja-JP" altLang="en-US" sz="1200" dirty="0">
                <a:latin typeface="Yu Gothic UI" panose="020B0500000000000000" pitchFamily="50" charset="-128"/>
                <a:ea typeface="Yu Gothic UI" panose="020B0500000000000000" pitchFamily="50" charset="-128"/>
              </a:rPr>
              <a:t>保育・在宅育児等への支援メニューとも受け皿確保が十分ではないことから、まずは制度を利用できる環境整備を令和６・７年度に集中的に実施し、令和８年度中の保育無償化の実現をめざす。</a:t>
            </a:r>
            <a:endParaRPr lang="ja-JP" altLang="ja-JP" sz="1200" dirty="0">
              <a:latin typeface="Yu Gothic UI" panose="020B0500000000000000" pitchFamily="50" charset="-128"/>
              <a:ea typeface="Yu Gothic UI" panose="020B0500000000000000" pitchFamily="50" charset="-128"/>
            </a:endParaRPr>
          </a:p>
        </p:txBody>
      </p:sp>
      <p:pic>
        <p:nvPicPr>
          <p:cNvPr id="8" name="図 7" descr="赤ちゃんを抱いている女性&#10;&#10;AI によって生成されたコンテンツは間違っている可能性があります。">
            <a:extLst>
              <a:ext uri="{FF2B5EF4-FFF2-40B4-BE49-F238E27FC236}">
                <a16:creationId xmlns:a16="http://schemas.microsoft.com/office/drawing/2014/main" id="{60354867-0460-50C0-1BF1-75BBB19836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5152" y="400670"/>
            <a:ext cx="4876190" cy="2333333"/>
          </a:xfrm>
          <a:prstGeom prst="rect">
            <a:avLst/>
          </a:prstGeom>
        </p:spPr>
      </p:pic>
      <p:sp>
        <p:nvSpPr>
          <p:cNvPr id="10" name="テキスト ボックス 9">
            <a:extLst>
              <a:ext uri="{FF2B5EF4-FFF2-40B4-BE49-F238E27FC236}">
                <a16:creationId xmlns:a16="http://schemas.microsoft.com/office/drawing/2014/main" id="{8C7C1962-5699-821D-A8C9-D91697DC986A}"/>
              </a:ext>
            </a:extLst>
          </p:cNvPr>
          <p:cNvSpPr txBox="1"/>
          <p:nvPr/>
        </p:nvSpPr>
        <p:spPr>
          <a:xfrm>
            <a:off x="211599" y="5150892"/>
            <a:ext cx="3371901" cy="1323439"/>
          </a:xfrm>
          <a:prstGeom prst="rect">
            <a:avLst/>
          </a:prstGeom>
          <a:noFill/>
        </p:spPr>
        <p:txBody>
          <a:bodyPr wrap="square" rtlCol="0">
            <a:spAutoFit/>
          </a:bodyPr>
          <a:lstStyle>
            <a:defPPr>
              <a:defRPr lang="ja-JP"/>
            </a:defPPr>
            <a:lvl1pPr>
              <a:defRPr sz="1200">
                <a:latin typeface="BIZ UDPゴシック" panose="020B0400000000000000" pitchFamily="50" charset="-128"/>
                <a:ea typeface="BIZ UDPゴシック" panose="020B0400000000000000" pitchFamily="50" charset="-128"/>
              </a:defRPr>
            </a:lvl1pPr>
          </a:lstStyle>
          <a:p>
            <a:pPr marL="180000" indent="-180000">
              <a:buFont typeface="Arial" panose="020B0604020202020204" pitchFamily="34" charset="0"/>
              <a:buChar char="•"/>
            </a:pPr>
            <a:r>
              <a:rPr lang="ja-JP" altLang="en-US" sz="1600" dirty="0">
                <a:latin typeface="Yu Gothic UI" panose="020B0500000000000000" pitchFamily="50" charset="-128"/>
                <a:ea typeface="Yu Gothic UI" panose="020B0500000000000000" pitchFamily="50" charset="-128"/>
              </a:rPr>
              <a:t>これまでも最重要施策として待機児童対策を進めてきたが、保育所等の待機児童を含む利用保留児童は</a:t>
            </a:r>
            <a:r>
              <a:rPr lang="ja-JP" altLang="ja-JP" sz="1600" dirty="0">
                <a:latin typeface="Yu Gothic UI" panose="020B0500000000000000" pitchFamily="50" charset="-128"/>
                <a:ea typeface="Yu Gothic UI" panose="020B0500000000000000" pitchFamily="50" charset="-128"/>
              </a:rPr>
              <a:t>０～２歳</a:t>
            </a:r>
            <a:r>
              <a:rPr lang="ja-JP" altLang="en-US" sz="1600" dirty="0">
                <a:latin typeface="Yu Gothic UI" panose="020B0500000000000000" pitchFamily="50" charset="-128"/>
                <a:ea typeface="Yu Gothic UI" panose="020B0500000000000000" pitchFamily="50" charset="-128"/>
              </a:rPr>
              <a:t>児が大半を占めており、受け皿も不足している。</a:t>
            </a:r>
            <a:endParaRPr lang="en-US" altLang="ja-JP" sz="1600" dirty="0">
              <a:latin typeface="Yu Gothic UI" panose="020B0500000000000000" pitchFamily="50" charset="-128"/>
              <a:ea typeface="Yu Gothic UI" panose="020B0500000000000000" pitchFamily="50" charset="-128"/>
            </a:endParaRPr>
          </a:p>
        </p:txBody>
      </p:sp>
      <p:sp>
        <p:nvSpPr>
          <p:cNvPr id="2" name="四角形: 角を丸くする 1">
            <a:extLst>
              <a:ext uri="{FF2B5EF4-FFF2-40B4-BE49-F238E27FC236}">
                <a16:creationId xmlns:a16="http://schemas.microsoft.com/office/drawing/2014/main" id="{0EB2FF06-9C34-2CE9-348D-C516627D1C1F}"/>
              </a:ext>
            </a:extLst>
          </p:cNvPr>
          <p:cNvSpPr/>
          <p:nvPr/>
        </p:nvSpPr>
        <p:spPr>
          <a:xfrm>
            <a:off x="4153524" y="3848233"/>
            <a:ext cx="4391825" cy="605071"/>
          </a:xfrm>
          <a:prstGeom prst="roundRect">
            <a:avLst>
              <a:gd name="adj" fmla="val 24920"/>
            </a:avLst>
          </a:prstGeom>
          <a:solidFill>
            <a:schemeClr val="tx2">
              <a:lumMod val="75000"/>
              <a:lumOff val="25000"/>
            </a:schemeClr>
          </a:solidFill>
          <a:ln w="38100">
            <a:noFill/>
          </a:ln>
          <a:effectLst>
            <a:outerShdw blurRad="50800" dist="177800" dir="8100000" algn="tr" rotWithShape="0">
              <a:schemeClr val="tx2">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64F566D9-DB51-6AC3-3BB2-AA6C66FCB7BF}"/>
              </a:ext>
            </a:extLst>
          </p:cNvPr>
          <p:cNvSpPr txBox="1"/>
          <p:nvPr/>
        </p:nvSpPr>
        <p:spPr>
          <a:xfrm>
            <a:off x="4173667" y="3903605"/>
            <a:ext cx="4391825" cy="523220"/>
          </a:xfrm>
          <a:prstGeom prst="rect">
            <a:avLst/>
          </a:prstGeom>
          <a:noFill/>
        </p:spPr>
        <p:txBody>
          <a:bodyPr wrap="square" rtlCol="0">
            <a:spAutoFit/>
          </a:bodyPr>
          <a:lstStyle>
            <a:defPPr>
              <a:defRPr lang="ja-JP"/>
            </a:defPPr>
            <a:lvl1pPr>
              <a:defRPr sz="1200" b="1">
                <a:solidFill>
                  <a:schemeClr val="tx2">
                    <a:lumMod val="75000"/>
                    <a:lumOff val="25000"/>
                  </a:schemeClr>
                </a:solidFill>
                <a:latin typeface="BIZ UDPゴシック" panose="020B0400000000000000" pitchFamily="50" charset="-128"/>
                <a:ea typeface="BIZ UDPゴシック" panose="020B0400000000000000" pitchFamily="50" charset="-128"/>
              </a:defRPr>
            </a:lvl1pPr>
          </a:lstStyle>
          <a:p>
            <a:r>
              <a:rPr lang="ja-JP" altLang="en-US" sz="1400" dirty="0">
                <a:solidFill>
                  <a:schemeClr val="bg1"/>
                </a:solidFill>
                <a:latin typeface="Yu Gothic UI" panose="020B0500000000000000" pitchFamily="50" charset="-128"/>
                <a:ea typeface="Yu Gothic UI" panose="020B0500000000000000" pitchFamily="50" charset="-128"/>
              </a:rPr>
              <a:t>多子軽減の所得制限撤廃を実現、第２子保育料無償化（</a:t>
            </a:r>
            <a:r>
              <a:rPr lang="en-US" altLang="ja-JP" sz="1400" dirty="0">
                <a:solidFill>
                  <a:schemeClr val="bg1"/>
                </a:solidFill>
                <a:latin typeface="Yu Gothic UI" panose="020B0500000000000000" pitchFamily="50" charset="-128"/>
                <a:ea typeface="Yu Gothic UI" panose="020B0500000000000000" pitchFamily="50" charset="-128"/>
              </a:rPr>
              <a:t>R6.9</a:t>
            </a:r>
            <a:r>
              <a:rPr lang="ja-JP" altLang="en-US" sz="1400" dirty="0">
                <a:solidFill>
                  <a:schemeClr val="bg1"/>
                </a:solidFill>
                <a:latin typeface="Yu Gothic UI" panose="020B0500000000000000" pitchFamily="50" charset="-128"/>
                <a:ea typeface="Yu Gothic UI" panose="020B0500000000000000" pitchFamily="50" charset="-128"/>
              </a:rPr>
              <a:t>～）</a:t>
            </a:r>
            <a:endParaRPr lang="en-US" altLang="ja-JP" sz="1400" dirty="0">
              <a:solidFill>
                <a:schemeClr val="bg1"/>
              </a:solidFill>
              <a:latin typeface="Yu Gothic UI" panose="020B0500000000000000" pitchFamily="50" charset="-128"/>
              <a:ea typeface="Yu Gothic UI" panose="020B0500000000000000" pitchFamily="50" charset="-128"/>
            </a:endParaRPr>
          </a:p>
        </p:txBody>
      </p:sp>
      <p:sp>
        <p:nvSpPr>
          <p:cNvPr id="23" name="四角形: 角を丸くする 22">
            <a:extLst>
              <a:ext uri="{FF2B5EF4-FFF2-40B4-BE49-F238E27FC236}">
                <a16:creationId xmlns:a16="http://schemas.microsoft.com/office/drawing/2014/main" id="{5589299E-5E3D-6395-DF0B-A62DF07342CB}"/>
              </a:ext>
            </a:extLst>
          </p:cNvPr>
          <p:cNvSpPr/>
          <p:nvPr/>
        </p:nvSpPr>
        <p:spPr>
          <a:xfrm>
            <a:off x="9815292" y="3783053"/>
            <a:ext cx="2030788" cy="2913408"/>
          </a:xfrm>
          <a:prstGeom prst="roundRect">
            <a:avLst>
              <a:gd name="adj" fmla="val 6357"/>
            </a:avLst>
          </a:prstGeom>
          <a:solidFill>
            <a:schemeClr val="accent1">
              <a:lumMod val="20000"/>
              <a:lumOff val="80000"/>
            </a:schemeClr>
          </a:solidFill>
          <a:ln w="38100">
            <a:noFill/>
          </a:ln>
          <a:effectLst>
            <a:outerShdw blurRad="50800" dist="177800" dir="8100000" algn="tr" rotWithShape="0">
              <a:schemeClr val="tx2">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3C6E7EFE-58B9-77D6-43DF-44E049A7D930}"/>
              </a:ext>
            </a:extLst>
          </p:cNvPr>
          <p:cNvSpPr txBox="1"/>
          <p:nvPr/>
        </p:nvSpPr>
        <p:spPr>
          <a:xfrm>
            <a:off x="9835236" y="4571051"/>
            <a:ext cx="1990899" cy="1323439"/>
          </a:xfrm>
          <a:prstGeom prst="rect">
            <a:avLst/>
          </a:prstGeom>
          <a:noFill/>
        </p:spPr>
        <p:txBody>
          <a:bodyPr wrap="square" rtlCol="0">
            <a:spAutoFit/>
          </a:bodyPr>
          <a:lstStyle>
            <a:defPPr>
              <a:defRPr lang="ja-JP"/>
            </a:defPPr>
            <a:lvl1pPr algn="ctr">
              <a:defRPr sz="1400" b="1">
                <a:solidFill>
                  <a:schemeClr val="accent4">
                    <a:lumMod val="75000"/>
                  </a:schemeClr>
                </a:solidFill>
                <a:latin typeface="BIZ UDPゴシック" panose="020B0400000000000000" pitchFamily="50" charset="-128"/>
                <a:ea typeface="BIZ UDPゴシック" panose="020B0400000000000000" pitchFamily="50" charset="-128"/>
              </a:defRPr>
            </a:lvl1pPr>
          </a:lstStyle>
          <a:p>
            <a:r>
              <a:rPr lang="ja-JP" altLang="en-US" sz="2000" dirty="0">
                <a:solidFill>
                  <a:schemeClr val="tx2">
                    <a:lumMod val="75000"/>
                    <a:lumOff val="25000"/>
                  </a:schemeClr>
                </a:solidFill>
                <a:latin typeface="Yu Gothic UI" panose="020B0500000000000000" pitchFamily="50" charset="-128"/>
                <a:ea typeface="Yu Gothic UI" panose="020B0500000000000000" pitchFamily="50" charset="-128"/>
              </a:rPr>
              <a:t>条件を踏まえ総合的に判断し、</a:t>
            </a:r>
            <a:endParaRPr lang="en-US" altLang="ja-JP" sz="2000" dirty="0">
              <a:solidFill>
                <a:schemeClr val="tx2">
                  <a:lumMod val="75000"/>
                  <a:lumOff val="25000"/>
                </a:schemeClr>
              </a:solidFill>
              <a:latin typeface="Yu Gothic UI" panose="020B0500000000000000" pitchFamily="50" charset="-128"/>
              <a:ea typeface="Yu Gothic UI" panose="020B0500000000000000" pitchFamily="50" charset="-128"/>
            </a:endParaRPr>
          </a:p>
          <a:p>
            <a:r>
              <a:rPr lang="ja-JP" altLang="en-US" sz="2000" dirty="0">
                <a:solidFill>
                  <a:schemeClr val="tx2">
                    <a:lumMod val="75000"/>
                    <a:lumOff val="25000"/>
                  </a:schemeClr>
                </a:solidFill>
                <a:latin typeface="Yu Gothic UI" panose="020B0500000000000000" pitchFamily="50" charset="-128"/>
                <a:ea typeface="Yu Gothic UI" panose="020B0500000000000000" pitchFamily="50" charset="-128"/>
              </a:rPr>
              <a:t>０～２歳児保育無償化実現へ</a:t>
            </a:r>
            <a:endParaRPr lang="en-US" altLang="ja-JP" sz="2000" dirty="0">
              <a:solidFill>
                <a:schemeClr val="tx2">
                  <a:lumMod val="75000"/>
                  <a:lumOff val="25000"/>
                </a:schemeClr>
              </a:solidFill>
              <a:latin typeface="Yu Gothic UI" panose="020B0500000000000000" pitchFamily="50" charset="-128"/>
              <a:ea typeface="Yu Gothic UI" panose="020B0500000000000000" pitchFamily="50" charset="-128"/>
            </a:endParaRPr>
          </a:p>
        </p:txBody>
      </p:sp>
      <p:sp>
        <p:nvSpPr>
          <p:cNvPr id="65" name="二等辺三角形 64">
            <a:extLst>
              <a:ext uri="{FF2B5EF4-FFF2-40B4-BE49-F238E27FC236}">
                <a16:creationId xmlns:a16="http://schemas.microsoft.com/office/drawing/2014/main" id="{467ED5B4-FE17-6EF0-5CBC-442BC9CE0D45}"/>
              </a:ext>
            </a:extLst>
          </p:cNvPr>
          <p:cNvSpPr/>
          <p:nvPr/>
        </p:nvSpPr>
        <p:spPr>
          <a:xfrm rot="5400000">
            <a:off x="7725685" y="5204654"/>
            <a:ext cx="2879717" cy="370113"/>
          </a:xfrm>
          <a:prstGeom prst="triangle">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6" name="四角形: 角を丸くする 15">
            <a:extLst>
              <a:ext uri="{FF2B5EF4-FFF2-40B4-BE49-F238E27FC236}">
                <a16:creationId xmlns:a16="http://schemas.microsoft.com/office/drawing/2014/main" id="{E12F2C5D-A768-06E7-7FF4-53FE42925F4D}"/>
              </a:ext>
            </a:extLst>
          </p:cNvPr>
          <p:cNvSpPr/>
          <p:nvPr/>
        </p:nvSpPr>
        <p:spPr>
          <a:xfrm>
            <a:off x="4153525" y="4670542"/>
            <a:ext cx="4391825" cy="2025919"/>
          </a:xfrm>
          <a:prstGeom prst="roundRect">
            <a:avLst>
              <a:gd name="adj" fmla="val 6357"/>
            </a:avLst>
          </a:prstGeom>
          <a:solidFill>
            <a:schemeClr val="accent1">
              <a:lumMod val="20000"/>
              <a:lumOff val="80000"/>
            </a:schemeClr>
          </a:solidFill>
          <a:ln w="38100">
            <a:noFill/>
          </a:ln>
          <a:effectLst>
            <a:outerShdw blurRad="50800" dist="177800" dir="8100000" algn="tr" rotWithShape="0">
              <a:schemeClr val="tx2">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テキスト ボックス 80">
            <a:extLst>
              <a:ext uri="{FF2B5EF4-FFF2-40B4-BE49-F238E27FC236}">
                <a16:creationId xmlns:a16="http://schemas.microsoft.com/office/drawing/2014/main" id="{4938CED4-93C4-3331-AB23-0FE5858C9713}"/>
              </a:ext>
            </a:extLst>
          </p:cNvPr>
          <p:cNvSpPr txBox="1"/>
          <p:nvPr/>
        </p:nvSpPr>
        <p:spPr>
          <a:xfrm>
            <a:off x="4592311" y="4682663"/>
            <a:ext cx="3438484" cy="276999"/>
          </a:xfrm>
          <a:prstGeom prst="rect">
            <a:avLst/>
          </a:prstGeom>
          <a:noFill/>
        </p:spPr>
        <p:txBody>
          <a:bodyPr wrap="square" rtlCol="0">
            <a:spAutoFit/>
          </a:bodyPr>
          <a:lstStyle>
            <a:defPPr>
              <a:defRPr lang="ja-JP"/>
            </a:defPPr>
            <a:lvl1pPr algn="ctr">
              <a:defRPr sz="1400" b="1">
                <a:solidFill>
                  <a:schemeClr val="accent4">
                    <a:lumMod val="75000"/>
                  </a:schemeClr>
                </a:solidFill>
                <a:latin typeface="BIZ UDPゴシック" panose="020B0400000000000000" pitchFamily="50" charset="-128"/>
                <a:ea typeface="BIZ UDPゴシック" panose="020B0400000000000000" pitchFamily="50" charset="-128"/>
              </a:defRPr>
            </a:lvl1pPr>
          </a:lstStyle>
          <a:p>
            <a:r>
              <a:rPr lang="ja-JP" altLang="en-US" sz="1200" dirty="0">
                <a:solidFill>
                  <a:schemeClr val="tx2">
                    <a:lumMod val="75000"/>
                    <a:lumOff val="25000"/>
                  </a:schemeClr>
                </a:solidFill>
                <a:latin typeface="Yu Gothic UI" panose="020B0500000000000000" pitchFamily="50" charset="-128"/>
                <a:ea typeface="Yu Gothic UI" panose="020B0500000000000000" pitchFamily="50" charset="-128"/>
              </a:rPr>
              <a:t>制度を利用できる環境の整備を集中的に実施</a:t>
            </a:r>
            <a:endParaRPr lang="en-US" altLang="ja-JP" sz="1200" dirty="0">
              <a:solidFill>
                <a:schemeClr val="tx2">
                  <a:lumMod val="75000"/>
                  <a:lumOff val="25000"/>
                </a:schemeClr>
              </a:solidFill>
              <a:latin typeface="Yu Gothic UI" panose="020B0500000000000000" pitchFamily="50" charset="-128"/>
              <a:ea typeface="Yu Gothic UI" panose="020B0500000000000000" pitchFamily="50" charset="-128"/>
            </a:endParaRPr>
          </a:p>
        </p:txBody>
      </p:sp>
      <p:sp>
        <p:nvSpPr>
          <p:cNvPr id="26" name="テキスト ボックス 25">
            <a:extLst>
              <a:ext uri="{FF2B5EF4-FFF2-40B4-BE49-F238E27FC236}">
                <a16:creationId xmlns:a16="http://schemas.microsoft.com/office/drawing/2014/main" id="{AD0D38C3-3D00-BFEB-670F-E94AA648A029}"/>
              </a:ext>
            </a:extLst>
          </p:cNvPr>
          <p:cNvSpPr txBox="1"/>
          <p:nvPr/>
        </p:nvSpPr>
        <p:spPr>
          <a:xfrm>
            <a:off x="6687367" y="4958665"/>
            <a:ext cx="1575517" cy="369332"/>
          </a:xfrm>
          <a:prstGeom prst="rect">
            <a:avLst/>
          </a:prstGeom>
          <a:noFill/>
        </p:spPr>
        <p:txBody>
          <a:bodyPr wrap="square" rtlCol="0">
            <a:spAutoFit/>
          </a:bodyPr>
          <a:lstStyle/>
          <a:p>
            <a:r>
              <a:rPr lang="ja-JP" altLang="en-US" b="1" dirty="0">
                <a:solidFill>
                  <a:schemeClr val="bg1"/>
                </a:solidFill>
              </a:rPr>
              <a:t>現状と課題</a:t>
            </a:r>
            <a:endParaRPr lang="en-US" altLang="ja-JP" b="1" dirty="0">
              <a:solidFill>
                <a:schemeClr val="bg1"/>
              </a:solidFill>
            </a:endParaRPr>
          </a:p>
        </p:txBody>
      </p:sp>
      <p:sp>
        <p:nvSpPr>
          <p:cNvPr id="73" name="四角形: 角を丸くする 72">
            <a:extLst>
              <a:ext uri="{FF2B5EF4-FFF2-40B4-BE49-F238E27FC236}">
                <a16:creationId xmlns:a16="http://schemas.microsoft.com/office/drawing/2014/main" id="{6BEBCBCD-5CB4-B9F1-CD01-BD0C5535D16C}"/>
              </a:ext>
            </a:extLst>
          </p:cNvPr>
          <p:cNvSpPr/>
          <p:nvPr/>
        </p:nvSpPr>
        <p:spPr>
          <a:xfrm>
            <a:off x="4278942" y="4977656"/>
            <a:ext cx="4100149" cy="735016"/>
          </a:xfrm>
          <a:prstGeom prst="roundRect">
            <a:avLst>
              <a:gd name="adj" fmla="val 12235"/>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9F9DEEAF-855B-1CFE-0EEA-62306EF0F133}"/>
              </a:ext>
            </a:extLst>
          </p:cNvPr>
          <p:cNvSpPr txBox="1"/>
          <p:nvPr/>
        </p:nvSpPr>
        <p:spPr>
          <a:xfrm>
            <a:off x="5111202" y="5046985"/>
            <a:ext cx="1680467" cy="276999"/>
          </a:xfrm>
          <a:prstGeom prst="rect">
            <a:avLst/>
          </a:prstGeom>
          <a:noFill/>
        </p:spPr>
        <p:txBody>
          <a:bodyPr wrap="square" rtlCol="0">
            <a:spAutoFit/>
          </a:bodyPr>
          <a:lstStyle>
            <a:defPPr>
              <a:defRPr lang="ja-JP"/>
            </a:defPPr>
            <a:lvl1pPr>
              <a:defRPr sz="1600">
                <a:latin typeface="BIZ UDPゴシック" panose="020B0400000000000000" pitchFamily="50" charset="-128"/>
                <a:ea typeface="BIZ UDPゴシック" panose="020B0400000000000000" pitchFamily="50" charset="-128"/>
              </a:defRPr>
            </a:lvl1pPr>
          </a:lstStyle>
          <a:p>
            <a:pPr algn="ctr"/>
            <a:r>
              <a:rPr lang="ja-JP" altLang="en-US" sz="1200" b="1" dirty="0">
                <a:solidFill>
                  <a:schemeClr val="accent4">
                    <a:lumMod val="75000"/>
                  </a:schemeClr>
                </a:solidFill>
                <a:latin typeface="Yu Gothic UI" panose="020B0500000000000000" pitchFamily="50" charset="-128"/>
                <a:ea typeface="Yu Gothic UI" panose="020B0500000000000000" pitchFamily="50" charset="-128"/>
              </a:rPr>
              <a:t>保育の受け皿確保</a:t>
            </a:r>
            <a:endParaRPr lang="en-US" altLang="ja-JP" sz="1200" b="1" dirty="0">
              <a:solidFill>
                <a:schemeClr val="accent4">
                  <a:lumMod val="75000"/>
                </a:schemeClr>
              </a:solidFill>
              <a:latin typeface="Yu Gothic UI" panose="020B0500000000000000" pitchFamily="50" charset="-128"/>
              <a:ea typeface="Yu Gothic UI" panose="020B0500000000000000" pitchFamily="50" charset="-128"/>
            </a:endParaRPr>
          </a:p>
        </p:txBody>
      </p:sp>
      <p:sp>
        <p:nvSpPr>
          <p:cNvPr id="82" name="テキスト ボックス 81">
            <a:extLst>
              <a:ext uri="{FF2B5EF4-FFF2-40B4-BE49-F238E27FC236}">
                <a16:creationId xmlns:a16="http://schemas.microsoft.com/office/drawing/2014/main" id="{9861A158-8094-1189-8F30-E091BE63E381}"/>
              </a:ext>
            </a:extLst>
          </p:cNvPr>
          <p:cNvSpPr txBox="1"/>
          <p:nvPr/>
        </p:nvSpPr>
        <p:spPr>
          <a:xfrm>
            <a:off x="5413691" y="5275593"/>
            <a:ext cx="2947424" cy="430887"/>
          </a:xfrm>
          <a:prstGeom prst="rect">
            <a:avLst/>
          </a:prstGeom>
          <a:noFill/>
        </p:spPr>
        <p:txBody>
          <a:bodyPr wrap="square" rtlCol="0">
            <a:spAutoFit/>
          </a:bodyPr>
          <a:lstStyle>
            <a:defPPr>
              <a:defRPr lang="ja-JP"/>
            </a:defPPr>
            <a:lvl1pPr algn="ctr">
              <a:defRPr sz="1400" b="1">
                <a:solidFill>
                  <a:schemeClr val="accent4">
                    <a:lumMod val="75000"/>
                  </a:schemeClr>
                </a:solidFill>
                <a:latin typeface="BIZ UDPゴシック" panose="020B0400000000000000" pitchFamily="50" charset="-128"/>
                <a:ea typeface="BIZ UDPゴシック" panose="020B0400000000000000" pitchFamily="50" charset="-128"/>
              </a:defRPr>
            </a:lvl1pPr>
          </a:lstStyle>
          <a:p>
            <a:pPr algn="l"/>
            <a:r>
              <a:rPr lang="ja-JP" altLang="en-US" sz="1100" b="0" dirty="0">
                <a:latin typeface="Yu Gothic UI" panose="020B0500000000000000" pitchFamily="50" charset="-128"/>
                <a:ea typeface="Yu Gothic UI" panose="020B0500000000000000" pitchFamily="50" charset="-128"/>
              </a:rPr>
              <a:t>保育施設整備や人材確保など、待機児童対策の集中取組期に設定</a:t>
            </a:r>
            <a:endParaRPr lang="en-US" altLang="ja-JP" sz="1100" b="0" dirty="0">
              <a:latin typeface="Yu Gothic UI" panose="020B0500000000000000" pitchFamily="50" charset="-128"/>
              <a:ea typeface="Yu Gothic UI" panose="020B0500000000000000" pitchFamily="50" charset="-128"/>
            </a:endParaRPr>
          </a:p>
        </p:txBody>
      </p:sp>
      <p:grpSp>
        <p:nvGrpSpPr>
          <p:cNvPr id="66" name="グループ化 65">
            <a:extLst>
              <a:ext uri="{FF2B5EF4-FFF2-40B4-BE49-F238E27FC236}">
                <a16:creationId xmlns:a16="http://schemas.microsoft.com/office/drawing/2014/main" id="{C6B3D0BD-7C70-FFE1-9AD7-1696C0D9C4CE}"/>
              </a:ext>
            </a:extLst>
          </p:cNvPr>
          <p:cNvGrpSpPr/>
          <p:nvPr/>
        </p:nvGrpSpPr>
        <p:grpSpPr>
          <a:xfrm>
            <a:off x="4502500" y="5038905"/>
            <a:ext cx="580306" cy="580306"/>
            <a:chOff x="5109304" y="4793016"/>
            <a:chExt cx="577746" cy="577746"/>
          </a:xfrm>
        </p:grpSpPr>
        <p:sp>
          <p:nvSpPr>
            <p:cNvPr id="19" name="楕円 18">
              <a:extLst>
                <a:ext uri="{FF2B5EF4-FFF2-40B4-BE49-F238E27FC236}">
                  <a16:creationId xmlns:a16="http://schemas.microsoft.com/office/drawing/2014/main" id="{CAA9B64B-E43E-129C-02DA-7B7FA23AD80E}"/>
                </a:ext>
              </a:extLst>
            </p:cNvPr>
            <p:cNvSpPr/>
            <p:nvPr/>
          </p:nvSpPr>
          <p:spPr>
            <a:xfrm>
              <a:off x="5109304" y="4793016"/>
              <a:ext cx="577746" cy="577746"/>
            </a:xfrm>
            <a:prstGeom prst="ellipse">
              <a:avLst/>
            </a:prstGeom>
            <a:solidFill>
              <a:schemeClr val="bg1"/>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descr="図形&#10;&#10;AI によって生成されたコンテンツは間違っている可能性があります。">
              <a:extLst>
                <a:ext uri="{FF2B5EF4-FFF2-40B4-BE49-F238E27FC236}">
                  <a16:creationId xmlns:a16="http://schemas.microsoft.com/office/drawing/2014/main" id="{D6657FB7-D5CB-36A8-7628-3ACEF8D15579}"/>
                </a:ext>
              </a:extLst>
            </p:cNvPr>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176157" y="4898886"/>
              <a:ext cx="462868" cy="367394"/>
            </a:xfrm>
            <a:prstGeom prst="rect">
              <a:avLst/>
            </a:prstGeom>
          </p:spPr>
        </p:pic>
      </p:grpSp>
      <p:sp>
        <p:nvSpPr>
          <p:cNvPr id="74" name="四角形: 角を丸くする 73">
            <a:extLst>
              <a:ext uri="{FF2B5EF4-FFF2-40B4-BE49-F238E27FC236}">
                <a16:creationId xmlns:a16="http://schemas.microsoft.com/office/drawing/2014/main" id="{3F738C8E-8B88-90CB-F73D-1C515DFDBEB8}"/>
              </a:ext>
            </a:extLst>
          </p:cNvPr>
          <p:cNvSpPr/>
          <p:nvPr/>
        </p:nvSpPr>
        <p:spPr>
          <a:xfrm>
            <a:off x="4292870" y="5782963"/>
            <a:ext cx="4100149" cy="854043"/>
          </a:xfrm>
          <a:prstGeom prst="roundRect">
            <a:avLst>
              <a:gd name="adj" fmla="val 12654"/>
            </a:avLst>
          </a:prstGeom>
          <a:solidFill>
            <a:schemeClr val="accent1">
              <a:lumMod val="60000"/>
              <a:lumOff val="4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テキスト ボックス 82">
            <a:extLst>
              <a:ext uri="{FF2B5EF4-FFF2-40B4-BE49-F238E27FC236}">
                <a16:creationId xmlns:a16="http://schemas.microsoft.com/office/drawing/2014/main" id="{71371079-74C3-4EE7-44CB-3175393150A5}"/>
              </a:ext>
            </a:extLst>
          </p:cNvPr>
          <p:cNvSpPr txBox="1"/>
          <p:nvPr/>
        </p:nvSpPr>
        <p:spPr>
          <a:xfrm>
            <a:off x="5425253" y="6019672"/>
            <a:ext cx="2953838" cy="600164"/>
          </a:xfrm>
          <a:prstGeom prst="rect">
            <a:avLst/>
          </a:prstGeom>
          <a:noFill/>
        </p:spPr>
        <p:txBody>
          <a:bodyPr wrap="square" rtlCol="0">
            <a:spAutoFit/>
          </a:bodyPr>
          <a:lstStyle>
            <a:defPPr>
              <a:defRPr lang="ja-JP"/>
            </a:defPPr>
            <a:lvl1pPr>
              <a:defRPr sz="1100" b="0">
                <a:solidFill>
                  <a:schemeClr val="accent4">
                    <a:lumMod val="75000"/>
                  </a:schemeClr>
                </a:solidFill>
                <a:latin typeface="BIZ UDPゴシック" panose="020B0400000000000000" pitchFamily="50" charset="-128"/>
                <a:ea typeface="BIZ UDPゴシック" panose="020B0400000000000000" pitchFamily="50" charset="-128"/>
              </a:defRPr>
            </a:lvl1pPr>
          </a:lstStyle>
          <a:p>
            <a:r>
              <a:rPr lang="ja-JP" altLang="en-US" dirty="0">
                <a:solidFill>
                  <a:schemeClr val="bg1"/>
                </a:solidFill>
                <a:latin typeface="Yu Gothic UI" panose="020B0500000000000000" pitchFamily="50" charset="-128"/>
                <a:ea typeface="Yu Gothic UI" panose="020B0500000000000000" pitchFamily="50" charset="-128"/>
              </a:rPr>
              <a:t>・新たな支援策や支援メニューの受け皿拡大を段</a:t>
            </a:r>
            <a:endParaRPr lang="en-US" altLang="ja-JP" dirty="0">
              <a:solidFill>
                <a:schemeClr val="bg1"/>
              </a:solidFill>
              <a:latin typeface="Yu Gothic UI" panose="020B0500000000000000" pitchFamily="50" charset="-128"/>
              <a:ea typeface="Yu Gothic UI" panose="020B0500000000000000" pitchFamily="50" charset="-128"/>
            </a:endParaRPr>
          </a:p>
          <a:p>
            <a:r>
              <a:rPr lang="en-US" altLang="ja-JP" dirty="0">
                <a:solidFill>
                  <a:schemeClr val="bg1"/>
                </a:solidFill>
                <a:latin typeface="Yu Gothic UI" panose="020B0500000000000000" pitchFamily="50" charset="-128"/>
                <a:ea typeface="Yu Gothic UI" panose="020B0500000000000000" pitchFamily="50" charset="-128"/>
              </a:rPr>
              <a:t>  </a:t>
            </a:r>
            <a:r>
              <a:rPr lang="ja-JP" altLang="en-US" dirty="0">
                <a:solidFill>
                  <a:schemeClr val="bg1"/>
                </a:solidFill>
                <a:latin typeface="Yu Gothic UI" panose="020B0500000000000000" pitchFamily="50" charset="-128"/>
                <a:ea typeface="Yu Gothic UI" panose="020B0500000000000000" pitchFamily="50" charset="-128"/>
              </a:rPr>
              <a:t>階的に実施</a:t>
            </a:r>
          </a:p>
          <a:p>
            <a:r>
              <a:rPr lang="ja-JP" altLang="en-US" dirty="0">
                <a:solidFill>
                  <a:schemeClr val="bg1"/>
                </a:solidFill>
                <a:latin typeface="Yu Gothic UI" panose="020B0500000000000000" pitchFamily="50" charset="-128"/>
                <a:ea typeface="Yu Gothic UI" panose="020B0500000000000000" pitchFamily="50" charset="-128"/>
              </a:rPr>
              <a:t>・電子クーポン活用の準備</a:t>
            </a:r>
            <a:endParaRPr lang="en-US" altLang="ja-JP" dirty="0">
              <a:solidFill>
                <a:schemeClr val="bg1"/>
              </a:solidFill>
              <a:latin typeface="Yu Gothic UI" panose="020B0500000000000000" pitchFamily="50" charset="-128"/>
              <a:ea typeface="Yu Gothic UI" panose="020B0500000000000000" pitchFamily="50" charset="-128"/>
            </a:endParaRPr>
          </a:p>
        </p:txBody>
      </p:sp>
      <p:grpSp>
        <p:nvGrpSpPr>
          <p:cNvPr id="67" name="グループ化 66">
            <a:extLst>
              <a:ext uri="{FF2B5EF4-FFF2-40B4-BE49-F238E27FC236}">
                <a16:creationId xmlns:a16="http://schemas.microsoft.com/office/drawing/2014/main" id="{520D2207-82B8-0BB5-B079-FA49D42A37FE}"/>
              </a:ext>
            </a:extLst>
          </p:cNvPr>
          <p:cNvGrpSpPr/>
          <p:nvPr/>
        </p:nvGrpSpPr>
        <p:grpSpPr>
          <a:xfrm>
            <a:off x="4483782" y="5905637"/>
            <a:ext cx="608694" cy="608694"/>
            <a:chOff x="7208955" y="4760548"/>
            <a:chExt cx="577746" cy="577746"/>
          </a:xfrm>
        </p:grpSpPr>
        <p:sp>
          <p:nvSpPr>
            <p:cNvPr id="71" name="楕円 70">
              <a:extLst>
                <a:ext uri="{FF2B5EF4-FFF2-40B4-BE49-F238E27FC236}">
                  <a16:creationId xmlns:a16="http://schemas.microsoft.com/office/drawing/2014/main" id="{3A5D2DC5-2FCE-94A1-CADD-5EAEA91B0553}"/>
                </a:ext>
              </a:extLst>
            </p:cNvPr>
            <p:cNvSpPr/>
            <p:nvPr/>
          </p:nvSpPr>
          <p:spPr>
            <a:xfrm>
              <a:off x="7208955" y="4760548"/>
              <a:ext cx="577746" cy="577746"/>
            </a:xfrm>
            <a:prstGeom prst="ellipse">
              <a:avLst/>
            </a:prstGeom>
            <a:solidFill>
              <a:schemeClr val="bg1"/>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4" name="図 63" descr="図形&#10;&#10;AI によって生成されたコンテンツは間違っている可能性があります。">
              <a:extLst>
                <a:ext uri="{FF2B5EF4-FFF2-40B4-BE49-F238E27FC236}">
                  <a16:creationId xmlns:a16="http://schemas.microsoft.com/office/drawing/2014/main" id="{41BA6D52-1D6B-D321-4F1E-F1082729BAD0}"/>
                </a:ext>
              </a:extLst>
            </p:cNvPr>
            <p:cNvPicPr>
              <a:picLocks noChangeAspect="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364680" y="4833389"/>
              <a:ext cx="301245" cy="432129"/>
            </a:xfrm>
            <a:prstGeom prst="rect">
              <a:avLst/>
            </a:prstGeom>
          </p:spPr>
        </p:pic>
      </p:grpSp>
      <p:sp>
        <p:nvSpPr>
          <p:cNvPr id="69" name="テキスト ボックス 68">
            <a:extLst>
              <a:ext uri="{FF2B5EF4-FFF2-40B4-BE49-F238E27FC236}">
                <a16:creationId xmlns:a16="http://schemas.microsoft.com/office/drawing/2014/main" id="{A5E3C6FE-F8B3-C907-0A93-DCD5219EE475}"/>
              </a:ext>
            </a:extLst>
          </p:cNvPr>
          <p:cNvSpPr txBox="1"/>
          <p:nvPr/>
        </p:nvSpPr>
        <p:spPr>
          <a:xfrm>
            <a:off x="5089282" y="5794184"/>
            <a:ext cx="1843856" cy="276999"/>
          </a:xfrm>
          <a:prstGeom prst="rect">
            <a:avLst/>
          </a:prstGeom>
          <a:noFill/>
        </p:spPr>
        <p:txBody>
          <a:bodyPr wrap="square" rtlCol="0">
            <a:spAutoFit/>
          </a:bodyPr>
          <a:lstStyle>
            <a:defPPr>
              <a:defRPr lang="ja-JP"/>
            </a:defPPr>
            <a:lvl1pPr>
              <a:defRPr sz="1600">
                <a:latin typeface="BIZ UDPゴシック" panose="020B0400000000000000" pitchFamily="50" charset="-128"/>
                <a:ea typeface="BIZ UDPゴシック" panose="020B0400000000000000" pitchFamily="50" charset="-128"/>
              </a:defRPr>
            </a:lvl1pPr>
          </a:lstStyle>
          <a:p>
            <a:pPr algn="ctr"/>
            <a:r>
              <a:rPr lang="ja-JP" altLang="en-US" sz="1200" b="1" dirty="0">
                <a:solidFill>
                  <a:schemeClr val="bg1"/>
                </a:solidFill>
                <a:latin typeface="Yu Gothic UI" panose="020B0500000000000000" pitchFamily="50" charset="-128"/>
                <a:ea typeface="Yu Gothic UI" panose="020B0500000000000000" pitchFamily="50" charset="-128"/>
              </a:rPr>
              <a:t>在宅等育児への支援</a:t>
            </a:r>
            <a:endParaRPr lang="en-US" altLang="ja-JP" sz="1200" b="1" dirty="0">
              <a:solidFill>
                <a:schemeClr val="bg1"/>
              </a:solidFill>
              <a:latin typeface="Yu Gothic UI" panose="020B0500000000000000" pitchFamily="50" charset="-128"/>
              <a:ea typeface="Yu Gothic UI" panose="020B0500000000000000" pitchFamily="50" charset="-128"/>
            </a:endParaRPr>
          </a:p>
        </p:txBody>
      </p:sp>
      <p:grpSp>
        <p:nvGrpSpPr>
          <p:cNvPr id="6" name="グループ化 5">
            <a:extLst>
              <a:ext uri="{FF2B5EF4-FFF2-40B4-BE49-F238E27FC236}">
                <a16:creationId xmlns:a16="http://schemas.microsoft.com/office/drawing/2014/main" id="{DA10242D-BA45-8E5A-9B91-2FA725EC6826}"/>
              </a:ext>
            </a:extLst>
          </p:cNvPr>
          <p:cNvGrpSpPr/>
          <p:nvPr/>
        </p:nvGrpSpPr>
        <p:grpSpPr>
          <a:xfrm>
            <a:off x="127655" y="2830837"/>
            <a:ext cx="11995239" cy="397049"/>
            <a:chOff x="127655" y="2830837"/>
            <a:chExt cx="11995239" cy="397049"/>
          </a:xfrm>
        </p:grpSpPr>
        <p:sp>
          <p:nvSpPr>
            <p:cNvPr id="21" name="矢印: 山形 20">
              <a:extLst>
                <a:ext uri="{FF2B5EF4-FFF2-40B4-BE49-F238E27FC236}">
                  <a16:creationId xmlns:a16="http://schemas.microsoft.com/office/drawing/2014/main" id="{7DCCE710-F073-F3C2-06DF-B1DF874CEA72}"/>
                </a:ext>
              </a:extLst>
            </p:cNvPr>
            <p:cNvSpPr/>
            <p:nvPr/>
          </p:nvSpPr>
          <p:spPr>
            <a:xfrm>
              <a:off x="127655" y="2830837"/>
              <a:ext cx="3564000" cy="397049"/>
            </a:xfrm>
            <a:prstGeom prst="chevron">
              <a:avLst>
                <a:gd name="adj" fmla="val 52720"/>
              </a:avLst>
            </a:prstGeom>
            <a:gradFill>
              <a:gsLst>
                <a:gs pos="0">
                  <a:srgbClr val="007C58"/>
                </a:gs>
                <a:gs pos="100000">
                  <a:schemeClr val="accent6">
                    <a:lumMod val="60000"/>
                    <a:lumOff val="40000"/>
                  </a:schemeClr>
                </a:gs>
                <a:gs pos="100000">
                  <a:schemeClr val="accent1">
                    <a:lumMod val="45000"/>
                    <a:lumOff val="55000"/>
                  </a:schemeClr>
                </a:gs>
                <a:gs pos="100000">
                  <a:schemeClr val="accent1">
                    <a:lumMod val="30000"/>
                    <a:lumOff val="70000"/>
                  </a:schemeClr>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rgbClr val="000000"/>
                </a:solidFill>
              </a:endParaRPr>
            </a:p>
          </p:txBody>
        </p:sp>
        <p:sp>
          <p:nvSpPr>
            <p:cNvPr id="25" name="矢印: 山形 24">
              <a:extLst>
                <a:ext uri="{FF2B5EF4-FFF2-40B4-BE49-F238E27FC236}">
                  <a16:creationId xmlns:a16="http://schemas.microsoft.com/office/drawing/2014/main" id="{BC7950CE-AE6A-39D7-5D8D-62EBCE94C108}"/>
                </a:ext>
              </a:extLst>
            </p:cNvPr>
            <p:cNvSpPr/>
            <p:nvPr/>
          </p:nvSpPr>
          <p:spPr>
            <a:xfrm>
              <a:off x="3770894" y="2830838"/>
              <a:ext cx="8352000" cy="383112"/>
            </a:xfrm>
            <a:prstGeom prst="chevron">
              <a:avLst>
                <a:gd name="adj" fmla="val 47238"/>
              </a:avLst>
            </a:prstGeom>
            <a:gradFill>
              <a:gsLst>
                <a:gs pos="35000">
                  <a:srgbClr val="0070C0"/>
                </a:gs>
                <a:gs pos="100000">
                  <a:schemeClr val="accent4">
                    <a:lumMod val="20000"/>
                    <a:lumOff val="80000"/>
                  </a:schemeClr>
                </a:gs>
              </a:gsLst>
              <a:lin ang="2700000" scaled="1"/>
            </a:gra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rgbClr val="000000"/>
                </a:solidFill>
              </a:endParaRPr>
            </a:p>
          </p:txBody>
        </p:sp>
        <p:sp>
          <p:nvSpPr>
            <p:cNvPr id="29" name="テキスト ボックス 28">
              <a:extLst>
                <a:ext uri="{FF2B5EF4-FFF2-40B4-BE49-F238E27FC236}">
                  <a16:creationId xmlns:a16="http://schemas.microsoft.com/office/drawing/2014/main" id="{7BB7F606-AB45-313A-4653-6AE01EC59EA8}"/>
                </a:ext>
              </a:extLst>
            </p:cNvPr>
            <p:cNvSpPr txBox="1"/>
            <p:nvPr/>
          </p:nvSpPr>
          <p:spPr>
            <a:xfrm>
              <a:off x="3945438" y="2849120"/>
              <a:ext cx="8030251" cy="369332"/>
            </a:xfrm>
            <a:prstGeom prst="rect">
              <a:avLst/>
            </a:prstGeom>
            <a:noFill/>
          </p:spPr>
          <p:txBody>
            <a:bodyPr wrap="square" rtlCol="0">
              <a:spAutoFit/>
            </a:bodyPr>
            <a:lstStyle>
              <a:defPPr>
                <a:defRPr lang="ja-JP"/>
              </a:defPPr>
              <a:lvl1pPr>
                <a:defRPr sz="1600">
                  <a:solidFill>
                    <a:srgbClr val="007C58"/>
                  </a:solidFill>
                </a:defRPr>
              </a:lvl1pPr>
            </a:lstStyle>
            <a:p>
              <a:r>
                <a:rPr lang="ja-JP" altLang="en-US" sz="1800" b="1" dirty="0">
                  <a:solidFill>
                    <a:schemeClr val="bg1"/>
                  </a:solidFill>
                  <a:latin typeface="Yu Gothic UI" panose="020B0500000000000000" pitchFamily="50" charset="-128"/>
                  <a:ea typeface="Yu Gothic UI" panose="020B0500000000000000" pitchFamily="50" charset="-128"/>
                </a:rPr>
                <a:t>解決に向けた取組</a:t>
              </a:r>
              <a:endParaRPr lang="en-US" altLang="ja-JP" sz="1800" b="1" dirty="0">
                <a:solidFill>
                  <a:schemeClr val="bg1"/>
                </a:solidFill>
                <a:latin typeface="Yu Gothic UI" panose="020B0500000000000000" pitchFamily="50" charset="-128"/>
                <a:ea typeface="Yu Gothic UI" panose="020B0500000000000000" pitchFamily="50" charset="-128"/>
              </a:endParaRPr>
            </a:p>
          </p:txBody>
        </p:sp>
        <p:sp>
          <p:nvSpPr>
            <p:cNvPr id="7" name="テキスト ボックス 6">
              <a:extLst>
                <a:ext uri="{FF2B5EF4-FFF2-40B4-BE49-F238E27FC236}">
                  <a16:creationId xmlns:a16="http://schemas.microsoft.com/office/drawing/2014/main" id="{5EF2571B-0F06-94CF-31F4-172D4586B5F8}"/>
                </a:ext>
              </a:extLst>
            </p:cNvPr>
            <p:cNvSpPr txBox="1"/>
            <p:nvPr/>
          </p:nvSpPr>
          <p:spPr>
            <a:xfrm>
              <a:off x="338138" y="2857356"/>
              <a:ext cx="1529914" cy="369332"/>
            </a:xfrm>
            <a:prstGeom prst="rect">
              <a:avLst/>
            </a:prstGeom>
            <a:noFill/>
          </p:spPr>
          <p:txBody>
            <a:bodyPr wrap="square" rtlCol="0">
              <a:spAutoFit/>
            </a:bodyPr>
            <a:lstStyle/>
            <a:p>
              <a:r>
                <a:rPr lang="ja-JP" altLang="en-US" b="1" dirty="0">
                  <a:solidFill>
                    <a:schemeClr val="bg1"/>
                  </a:solidFill>
                  <a:latin typeface="Yu Gothic UI" panose="020B0500000000000000" pitchFamily="50" charset="-128"/>
                  <a:ea typeface="Yu Gothic UI" panose="020B0500000000000000" pitchFamily="50" charset="-128"/>
                </a:rPr>
                <a:t>現状と課題</a:t>
              </a:r>
              <a:endParaRPr lang="en-US" altLang="ja-JP" b="1" dirty="0">
                <a:solidFill>
                  <a:schemeClr val="bg1"/>
                </a:solidFill>
                <a:latin typeface="Yu Gothic UI" panose="020B0500000000000000" pitchFamily="50" charset="-128"/>
                <a:ea typeface="Yu Gothic UI" panose="020B0500000000000000" pitchFamily="50" charset="-128"/>
              </a:endParaRPr>
            </a:p>
          </p:txBody>
        </p:sp>
      </p:grpSp>
      <p:sp>
        <p:nvSpPr>
          <p:cNvPr id="4" name="テキスト ボックス 3">
            <a:extLst>
              <a:ext uri="{FF2B5EF4-FFF2-40B4-BE49-F238E27FC236}">
                <a16:creationId xmlns:a16="http://schemas.microsoft.com/office/drawing/2014/main" id="{84DF96D5-F7D7-69D1-6796-94339FB01C2C}"/>
              </a:ext>
            </a:extLst>
          </p:cNvPr>
          <p:cNvSpPr txBox="1"/>
          <p:nvPr/>
        </p:nvSpPr>
        <p:spPr>
          <a:xfrm>
            <a:off x="231173" y="3477325"/>
            <a:ext cx="3371901" cy="1569660"/>
          </a:xfrm>
          <a:prstGeom prst="rect">
            <a:avLst/>
          </a:prstGeom>
          <a:noFill/>
        </p:spPr>
        <p:txBody>
          <a:bodyPr wrap="square" rtlCol="0">
            <a:spAutoFit/>
          </a:bodyPr>
          <a:lstStyle>
            <a:defPPr>
              <a:defRPr lang="ja-JP"/>
            </a:defPPr>
            <a:lvl1pPr>
              <a:defRPr sz="1200">
                <a:latin typeface="BIZ UDPゴシック" panose="020B0400000000000000" pitchFamily="50" charset="-128"/>
                <a:ea typeface="BIZ UDPゴシック" panose="020B0400000000000000" pitchFamily="50" charset="-128"/>
              </a:defRPr>
            </a:lvl1pPr>
          </a:lstStyle>
          <a:p>
            <a:pPr marL="180000" indent="-176213">
              <a:buFont typeface="Arial" panose="020B0604020202020204" pitchFamily="34" charset="0"/>
              <a:buChar char="•"/>
            </a:pPr>
            <a:r>
              <a:rPr lang="ja-JP" altLang="ja-JP" sz="1600" dirty="0">
                <a:latin typeface="Yu Gothic UI" panose="020B0500000000000000" pitchFamily="50" charset="-128"/>
                <a:ea typeface="Yu Gothic UI" panose="020B0500000000000000" pitchFamily="50" charset="-128"/>
              </a:rPr>
              <a:t>０～２歳児の多くは在宅での子育てが中心で、</a:t>
            </a:r>
            <a:r>
              <a:rPr lang="ja-JP" altLang="en-US" sz="1600" dirty="0">
                <a:latin typeface="Yu Gothic UI" panose="020B0500000000000000" pitchFamily="50" charset="-128"/>
                <a:ea typeface="Yu Gothic UI" panose="020B0500000000000000" pitchFamily="50" charset="-128"/>
              </a:rPr>
              <a:t>周囲から育児支援を得ることが難しく、</a:t>
            </a:r>
            <a:r>
              <a:rPr lang="ja-JP" altLang="ja-JP" sz="1600" dirty="0">
                <a:latin typeface="Yu Gothic UI" panose="020B0500000000000000" pitchFamily="50" charset="-128"/>
                <a:ea typeface="Yu Gothic UI" panose="020B0500000000000000" pitchFamily="50" charset="-128"/>
              </a:rPr>
              <a:t>保護者は孤立感や育児ストレスを抱えやすい状況に</a:t>
            </a:r>
            <a:r>
              <a:rPr lang="ja-JP" altLang="en-US" sz="1600" dirty="0">
                <a:latin typeface="Yu Gothic UI" panose="020B0500000000000000" pitchFamily="50" charset="-128"/>
                <a:ea typeface="Yu Gothic UI" panose="020B0500000000000000" pitchFamily="50" charset="-128"/>
              </a:rPr>
              <a:t>あり、精神的・経済的な負担感を抱えている。</a:t>
            </a:r>
            <a:endParaRPr lang="en-US" altLang="ja-JP" sz="1600"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2534477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BD71F-8A9D-5F3D-EE22-D44FD07A65B7}"/>
            </a:ext>
          </a:extLst>
        </p:cNvPr>
        <p:cNvGrpSpPr/>
        <p:nvPr/>
      </p:nvGrpSpPr>
      <p:grpSpPr>
        <a:xfrm>
          <a:off x="0" y="0"/>
          <a:ext cx="0" cy="0"/>
          <a:chOff x="0" y="0"/>
          <a:chExt cx="0" cy="0"/>
        </a:xfrm>
      </p:grpSpPr>
      <p:graphicFrame>
        <p:nvGraphicFramePr>
          <p:cNvPr id="17" name="表 16">
            <a:extLst>
              <a:ext uri="{FF2B5EF4-FFF2-40B4-BE49-F238E27FC236}">
                <a16:creationId xmlns:a16="http://schemas.microsoft.com/office/drawing/2014/main" id="{9A6E2FD1-DC06-1542-589C-E8ECAB17D530}"/>
              </a:ext>
            </a:extLst>
          </p:cNvPr>
          <p:cNvGraphicFramePr>
            <a:graphicFrameLocks noGrp="1"/>
          </p:cNvGraphicFramePr>
          <p:nvPr/>
        </p:nvGraphicFramePr>
        <p:xfrm>
          <a:off x="77086" y="3473549"/>
          <a:ext cx="11952000" cy="2963031"/>
        </p:xfrm>
        <a:graphic>
          <a:graphicData uri="http://schemas.openxmlformats.org/drawingml/2006/table">
            <a:tbl>
              <a:tblPr firstRow="1" bandRow="1">
                <a:effectLst/>
                <a:tableStyleId>{5C22544A-7EE6-4342-B048-85BDC9FD1C3A}</a:tableStyleId>
              </a:tblPr>
              <a:tblGrid>
                <a:gridCol w="2412000">
                  <a:extLst>
                    <a:ext uri="{9D8B030D-6E8A-4147-A177-3AD203B41FA5}">
                      <a16:colId xmlns:a16="http://schemas.microsoft.com/office/drawing/2014/main" val="89389108"/>
                    </a:ext>
                  </a:extLst>
                </a:gridCol>
                <a:gridCol w="6912000">
                  <a:extLst>
                    <a:ext uri="{9D8B030D-6E8A-4147-A177-3AD203B41FA5}">
                      <a16:colId xmlns:a16="http://schemas.microsoft.com/office/drawing/2014/main" val="617515811"/>
                    </a:ext>
                  </a:extLst>
                </a:gridCol>
                <a:gridCol w="2628000">
                  <a:extLst>
                    <a:ext uri="{9D8B030D-6E8A-4147-A177-3AD203B41FA5}">
                      <a16:colId xmlns:a16="http://schemas.microsoft.com/office/drawing/2014/main" val="3678793575"/>
                    </a:ext>
                  </a:extLst>
                </a:gridCol>
              </a:tblGrid>
              <a:tr h="1492589">
                <a:tc>
                  <a:txBody>
                    <a:bodyPr/>
                    <a:lstStyle/>
                    <a:p>
                      <a:endParaRPr kumimoji="1" lang="ja-JP" altLang="en-US" dirty="0">
                        <a:latin typeface="Yu Gothic UI" panose="020B0500000000000000" pitchFamily="50" charset="-128"/>
                        <a:ea typeface="Yu Gothic UI" panose="020B0500000000000000" pitchFamily="50" charset="-128"/>
                      </a:endParaRPr>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latin typeface="Yu Gothic UI" panose="020B0500000000000000" pitchFamily="50" charset="-128"/>
                        <a:ea typeface="Yu Gothic UI" panose="020B0500000000000000" pitchFamily="50" charset="-128"/>
                      </a:endParaRPr>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endParaRPr kumimoji="1" lang="ja-JP" altLang="en-US" dirty="0">
                        <a:latin typeface="Yu Gothic UI" panose="020B0500000000000000" pitchFamily="50" charset="-128"/>
                        <a:ea typeface="Yu Gothic UI" panose="020B0500000000000000" pitchFamily="50" charset="-128"/>
                      </a:endParaRPr>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6567332"/>
                  </a:ext>
                </a:extLst>
              </a:tr>
              <a:tr h="1470442">
                <a:tc>
                  <a:txBody>
                    <a:bodyPr/>
                    <a:lstStyle/>
                    <a:p>
                      <a:endParaRPr kumimoji="1" lang="ja-JP" altLang="en-US" dirty="0">
                        <a:latin typeface="Yu Gothic UI" panose="020B0500000000000000" pitchFamily="50" charset="-128"/>
                        <a:ea typeface="Yu Gothic UI" panose="020B0500000000000000" pitchFamily="50" charset="-128"/>
                      </a:endParaRPr>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latin typeface="Yu Gothic UI" panose="020B0500000000000000" pitchFamily="50" charset="-128"/>
                        <a:ea typeface="Yu Gothic UI" panose="020B0500000000000000" pitchFamily="50" charset="-128"/>
                      </a:endParaRPr>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4248046"/>
                  </a:ext>
                </a:extLst>
              </a:tr>
            </a:tbl>
          </a:graphicData>
        </a:graphic>
      </p:graphicFrame>
      <p:cxnSp>
        <p:nvCxnSpPr>
          <p:cNvPr id="21" name="直線コネクタ 20">
            <a:extLst>
              <a:ext uri="{FF2B5EF4-FFF2-40B4-BE49-F238E27FC236}">
                <a16:creationId xmlns:a16="http://schemas.microsoft.com/office/drawing/2014/main" id="{326C7FF2-BABF-5DEC-99CA-9CF27FF59C34}"/>
              </a:ext>
            </a:extLst>
          </p:cNvPr>
          <p:cNvCxnSpPr>
            <a:cxnSpLocks/>
          </p:cNvCxnSpPr>
          <p:nvPr/>
        </p:nvCxnSpPr>
        <p:spPr>
          <a:xfrm>
            <a:off x="-15421" y="497332"/>
            <a:ext cx="12192000" cy="0"/>
          </a:xfrm>
          <a:prstGeom prst="line">
            <a:avLst/>
          </a:prstGeom>
          <a:ln w="38100">
            <a:solidFill>
              <a:srgbClr val="007C58"/>
            </a:solidFill>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25840F32-940E-4E5D-8F22-92E29F58C009}"/>
              </a:ext>
            </a:extLst>
          </p:cNvPr>
          <p:cNvSpPr txBox="1"/>
          <p:nvPr/>
        </p:nvSpPr>
        <p:spPr>
          <a:xfrm>
            <a:off x="265223" y="4077813"/>
            <a:ext cx="1840336" cy="307777"/>
          </a:xfrm>
          <a:prstGeom prst="rect">
            <a:avLst/>
          </a:prstGeom>
          <a:noFill/>
        </p:spPr>
        <p:txBody>
          <a:bodyPr wrap="square" rtlCol="0">
            <a:spAutoFit/>
          </a:bodyPr>
          <a:lstStyle/>
          <a:p>
            <a:r>
              <a:rPr lang="en-US" altLang="ja-JP" sz="1400" dirty="0">
                <a:solidFill>
                  <a:srgbClr val="000000"/>
                </a:solidFill>
                <a:latin typeface="Yu Gothic UI" panose="020B0500000000000000" pitchFamily="50" charset="-128"/>
                <a:ea typeface="Yu Gothic UI" panose="020B0500000000000000" pitchFamily="50" charset="-128"/>
              </a:rPr>
              <a:t>PDCA</a:t>
            </a:r>
            <a:r>
              <a:rPr lang="ja-JP" altLang="en-US" sz="1400" dirty="0">
                <a:solidFill>
                  <a:srgbClr val="000000"/>
                </a:solidFill>
                <a:latin typeface="Yu Gothic UI" panose="020B0500000000000000" pitchFamily="50" charset="-128"/>
                <a:ea typeface="Yu Gothic UI" panose="020B0500000000000000" pitchFamily="50" charset="-128"/>
              </a:rPr>
              <a:t>の確実な実施</a:t>
            </a:r>
          </a:p>
        </p:txBody>
      </p:sp>
      <p:sp>
        <p:nvSpPr>
          <p:cNvPr id="64" name="テキスト ボックス 63">
            <a:extLst>
              <a:ext uri="{FF2B5EF4-FFF2-40B4-BE49-F238E27FC236}">
                <a16:creationId xmlns:a16="http://schemas.microsoft.com/office/drawing/2014/main" id="{2200414A-17D9-E940-710B-DD6CE9221815}"/>
              </a:ext>
            </a:extLst>
          </p:cNvPr>
          <p:cNvSpPr txBox="1"/>
          <p:nvPr/>
        </p:nvSpPr>
        <p:spPr>
          <a:xfrm>
            <a:off x="2543077" y="3705316"/>
            <a:ext cx="6847741" cy="1021690"/>
          </a:xfrm>
          <a:prstGeom prst="rect">
            <a:avLst/>
          </a:prstGeom>
          <a:noFill/>
        </p:spPr>
        <p:txBody>
          <a:bodyPr wrap="square" rtlCol="0">
            <a:spAutoFit/>
          </a:bodyPr>
          <a:lstStyle>
            <a:defPPr>
              <a:defRPr lang="ja-JP"/>
            </a:defPPr>
            <a:lvl1pPr>
              <a:defRPr sz="1600">
                <a:solidFill>
                  <a:srgbClr val="000000"/>
                </a:solidFill>
              </a:defRPr>
            </a:lvl1pPr>
          </a:lstStyle>
          <a:p>
            <a:pPr>
              <a:lnSpc>
                <a:spcPct val="150000"/>
              </a:lnSpc>
            </a:pPr>
            <a:r>
              <a:rPr lang="ja-JP" altLang="en-US" sz="1400" dirty="0">
                <a:solidFill>
                  <a:schemeClr val="tx1"/>
                </a:solidFill>
                <a:latin typeface="Yu Gothic UI" panose="020B0500000000000000" pitchFamily="50" charset="-128"/>
                <a:ea typeface="Yu Gothic UI" panose="020B0500000000000000" pitchFamily="50" charset="-128"/>
              </a:rPr>
              <a:t>・</a:t>
            </a:r>
            <a:r>
              <a:rPr lang="en-US" altLang="ja-JP" sz="1400" dirty="0">
                <a:solidFill>
                  <a:schemeClr val="tx1"/>
                </a:solidFill>
                <a:latin typeface="Yu Gothic UI" panose="020B0500000000000000" pitchFamily="50" charset="-128"/>
                <a:ea typeface="Yu Gothic UI" panose="020B0500000000000000" pitchFamily="50" charset="-128"/>
              </a:rPr>
              <a:t>H30</a:t>
            </a:r>
            <a:r>
              <a:rPr lang="ja-JP" altLang="en-US" sz="1400" dirty="0">
                <a:solidFill>
                  <a:schemeClr val="tx1"/>
                </a:solidFill>
                <a:latin typeface="Yu Gothic UI" panose="020B0500000000000000" pitchFamily="50" charset="-128"/>
                <a:ea typeface="Yu Gothic UI" panose="020B0500000000000000" pitchFamily="50" charset="-128"/>
              </a:rPr>
              <a:t>～</a:t>
            </a:r>
            <a:r>
              <a:rPr lang="en-US" altLang="ja-JP" sz="1400" dirty="0">
                <a:solidFill>
                  <a:schemeClr val="tx1"/>
                </a:solidFill>
                <a:latin typeface="Yu Gothic UI" panose="020B0500000000000000" pitchFamily="50" charset="-128"/>
                <a:ea typeface="Yu Gothic UI" panose="020B0500000000000000" pitchFamily="50" charset="-128"/>
              </a:rPr>
              <a:t>R6</a:t>
            </a:r>
            <a:r>
              <a:rPr lang="ja-JP" altLang="en-US" sz="1400" dirty="0">
                <a:solidFill>
                  <a:schemeClr val="tx1"/>
                </a:solidFill>
                <a:latin typeface="Yu Gothic UI" panose="020B0500000000000000" pitchFamily="50" charset="-128"/>
                <a:ea typeface="Yu Gothic UI" panose="020B0500000000000000" pitchFamily="50" charset="-128"/>
              </a:rPr>
              <a:t>までの合同点検による対策必要箇所</a:t>
            </a:r>
            <a:r>
              <a:rPr lang="en-US" altLang="ja-JP" sz="1400" dirty="0">
                <a:solidFill>
                  <a:schemeClr val="tx1"/>
                </a:solidFill>
                <a:latin typeface="Yu Gothic UI" panose="020B0500000000000000" pitchFamily="50" charset="-128"/>
                <a:ea typeface="Yu Gothic UI" panose="020B0500000000000000" pitchFamily="50" charset="-128"/>
              </a:rPr>
              <a:t>2,633</a:t>
            </a:r>
            <a:r>
              <a:rPr lang="ja-JP" altLang="en-US" sz="1400" dirty="0">
                <a:solidFill>
                  <a:schemeClr val="tx1"/>
                </a:solidFill>
                <a:latin typeface="Yu Gothic UI" panose="020B0500000000000000" pitchFamily="50" charset="-128"/>
                <a:ea typeface="Yu Gothic UI" panose="020B0500000000000000" pitchFamily="50" charset="-128"/>
              </a:rPr>
              <a:t>箇所のうち</a:t>
            </a:r>
            <a:r>
              <a:rPr lang="en-US" altLang="ja-JP" sz="1400" dirty="0">
                <a:solidFill>
                  <a:schemeClr val="tx1"/>
                </a:solidFill>
                <a:latin typeface="Yu Gothic UI" panose="020B0500000000000000" pitchFamily="50" charset="-128"/>
                <a:ea typeface="Yu Gothic UI" panose="020B0500000000000000" pitchFamily="50" charset="-128"/>
              </a:rPr>
              <a:t>2,498</a:t>
            </a:r>
            <a:r>
              <a:rPr lang="ja-JP" altLang="en-US" sz="1400" dirty="0">
                <a:solidFill>
                  <a:schemeClr val="tx1"/>
                </a:solidFill>
                <a:latin typeface="Yu Gothic UI" panose="020B0500000000000000" pitchFamily="50" charset="-128"/>
                <a:ea typeface="Yu Gothic UI" panose="020B0500000000000000" pitchFamily="50" charset="-128"/>
              </a:rPr>
              <a:t>箇所を対応済</a:t>
            </a:r>
          </a:p>
          <a:p>
            <a:pPr>
              <a:lnSpc>
                <a:spcPct val="150000"/>
              </a:lnSpc>
            </a:pPr>
            <a:r>
              <a:rPr lang="ja-JP" altLang="en-US" sz="1400" dirty="0">
                <a:solidFill>
                  <a:schemeClr val="tx1"/>
                </a:solidFill>
                <a:latin typeface="Yu Gothic UI" panose="020B0500000000000000" pitchFamily="50" charset="-128"/>
                <a:ea typeface="Yu Gothic UI" panose="020B0500000000000000" pitchFamily="50" charset="-128"/>
              </a:rPr>
              <a:t>・</a:t>
            </a:r>
            <a:r>
              <a:rPr lang="en-US" altLang="ja-JP" sz="1400" dirty="0">
                <a:solidFill>
                  <a:schemeClr val="tx1"/>
                </a:solidFill>
                <a:latin typeface="Yu Gothic UI" panose="020B0500000000000000" pitchFamily="50" charset="-128"/>
                <a:ea typeface="Yu Gothic UI" panose="020B0500000000000000" pitchFamily="50" charset="-128"/>
              </a:rPr>
              <a:t>R7</a:t>
            </a:r>
            <a:r>
              <a:rPr lang="ja-JP" altLang="en-US" sz="1400" dirty="0">
                <a:solidFill>
                  <a:schemeClr val="tx1"/>
                </a:solidFill>
                <a:latin typeface="Yu Gothic UI" panose="020B0500000000000000" pitchFamily="50" charset="-128"/>
                <a:ea typeface="Yu Gothic UI" panose="020B0500000000000000" pitchFamily="50" charset="-128"/>
              </a:rPr>
              <a:t>合同点検（</a:t>
            </a:r>
            <a:r>
              <a:rPr lang="en-US" altLang="ja-JP" sz="1400" dirty="0">
                <a:solidFill>
                  <a:schemeClr val="tx1"/>
                </a:solidFill>
                <a:latin typeface="Yu Gothic UI" panose="020B0500000000000000" pitchFamily="50" charset="-128"/>
                <a:ea typeface="Yu Gothic UI" panose="020B0500000000000000" pitchFamily="50" charset="-128"/>
              </a:rPr>
              <a:t>R7.9</a:t>
            </a:r>
            <a:r>
              <a:rPr lang="ja-JP" altLang="en-US" sz="1400" dirty="0">
                <a:solidFill>
                  <a:schemeClr val="tx1"/>
                </a:solidFill>
                <a:latin typeface="Yu Gothic UI" panose="020B0500000000000000" pitchFamily="50" charset="-128"/>
                <a:ea typeface="Yu Gothic UI" panose="020B0500000000000000" pitchFamily="50" charset="-128"/>
              </a:rPr>
              <a:t>～</a:t>
            </a:r>
            <a:r>
              <a:rPr lang="en-US" altLang="ja-JP" sz="1400" dirty="0">
                <a:solidFill>
                  <a:schemeClr val="tx1"/>
                </a:solidFill>
                <a:latin typeface="Yu Gothic UI" panose="020B0500000000000000" pitchFamily="50" charset="-128"/>
                <a:ea typeface="Yu Gothic UI" panose="020B0500000000000000" pitchFamily="50" charset="-128"/>
              </a:rPr>
              <a:t>R8.1</a:t>
            </a:r>
            <a:r>
              <a:rPr lang="ja-JP" altLang="en-US" sz="1400" dirty="0">
                <a:solidFill>
                  <a:schemeClr val="tx1"/>
                </a:solidFill>
                <a:latin typeface="Yu Gothic UI" panose="020B0500000000000000" pitchFamily="50" charset="-128"/>
                <a:ea typeface="Yu Gothic UI" panose="020B0500000000000000" pitchFamily="50" charset="-128"/>
              </a:rPr>
              <a:t>）の実施と並行し、未対応箇所</a:t>
            </a:r>
            <a:r>
              <a:rPr lang="en-US" altLang="ja-JP" sz="1400" dirty="0">
                <a:solidFill>
                  <a:schemeClr val="tx1"/>
                </a:solidFill>
                <a:latin typeface="Yu Gothic UI" panose="020B0500000000000000" pitchFamily="50" charset="-128"/>
                <a:ea typeface="Yu Gothic UI" panose="020B0500000000000000" pitchFamily="50" charset="-128"/>
              </a:rPr>
              <a:t>135</a:t>
            </a:r>
            <a:r>
              <a:rPr lang="ja-JP" altLang="en-US" sz="1400" dirty="0">
                <a:solidFill>
                  <a:schemeClr val="tx1"/>
                </a:solidFill>
                <a:latin typeface="Yu Gothic UI" panose="020B0500000000000000" pitchFamily="50" charset="-128"/>
                <a:ea typeface="Yu Gothic UI" panose="020B0500000000000000" pitchFamily="50" charset="-128"/>
              </a:rPr>
              <a:t>箇所についての対応内容を</a:t>
            </a:r>
            <a:endParaRPr lang="en-US" altLang="ja-JP" sz="1400" dirty="0">
              <a:solidFill>
                <a:schemeClr val="tx1"/>
              </a:solidFill>
              <a:latin typeface="Yu Gothic UI" panose="020B0500000000000000" pitchFamily="50" charset="-128"/>
              <a:ea typeface="Yu Gothic UI" panose="020B0500000000000000" pitchFamily="50" charset="-128"/>
            </a:endParaRPr>
          </a:p>
          <a:p>
            <a:pPr>
              <a:lnSpc>
                <a:spcPct val="150000"/>
              </a:lnSpc>
            </a:pPr>
            <a:r>
              <a:rPr lang="ja-JP" altLang="en-US" sz="1400" dirty="0">
                <a:solidFill>
                  <a:schemeClr val="tx1"/>
                </a:solidFill>
                <a:latin typeface="Yu Gothic UI" panose="020B0500000000000000" pitchFamily="50" charset="-128"/>
                <a:ea typeface="Yu Gothic UI" panose="020B0500000000000000" pitchFamily="50" charset="-128"/>
              </a:rPr>
              <a:t>  調整</a:t>
            </a:r>
          </a:p>
        </p:txBody>
      </p:sp>
      <p:sp>
        <p:nvSpPr>
          <p:cNvPr id="66" name="テキスト ボックス 65">
            <a:extLst>
              <a:ext uri="{FF2B5EF4-FFF2-40B4-BE49-F238E27FC236}">
                <a16:creationId xmlns:a16="http://schemas.microsoft.com/office/drawing/2014/main" id="{7726F528-6E81-D303-E7B7-71355F435EAC}"/>
              </a:ext>
            </a:extLst>
          </p:cNvPr>
          <p:cNvSpPr txBox="1"/>
          <p:nvPr/>
        </p:nvSpPr>
        <p:spPr>
          <a:xfrm>
            <a:off x="209676" y="5431226"/>
            <a:ext cx="2184834" cy="523220"/>
          </a:xfrm>
          <a:prstGeom prst="rect">
            <a:avLst/>
          </a:prstGeom>
          <a:noFill/>
        </p:spPr>
        <p:txBody>
          <a:bodyPr wrap="square" rtlCol="0">
            <a:spAutoFit/>
          </a:bodyPr>
          <a:lstStyle/>
          <a:p>
            <a:r>
              <a:rPr kumimoji="1" lang="ja-JP" altLang="en-US" sz="1400" dirty="0">
                <a:solidFill>
                  <a:srgbClr val="000000"/>
                </a:solidFill>
                <a:latin typeface="Yu Gothic UI" panose="020B0500000000000000" pitchFamily="50" charset="-128"/>
                <a:ea typeface="Yu Gothic UI" panose="020B0500000000000000" pitchFamily="50" charset="-128"/>
              </a:rPr>
              <a:t>区長マネジメントによる対策の</a:t>
            </a:r>
            <a:r>
              <a:rPr lang="ja-JP" altLang="en-US" sz="1400" dirty="0">
                <a:latin typeface="Yu Gothic UI" panose="020B0500000000000000" pitchFamily="50" charset="-128"/>
                <a:ea typeface="Yu Gothic UI" panose="020B0500000000000000" pitchFamily="50" charset="-128"/>
              </a:rPr>
              <a:t>強化</a:t>
            </a:r>
            <a:endParaRPr kumimoji="1" lang="ja-JP" altLang="en-US" sz="1400" dirty="0">
              <a:latin typeface="Yu Gothic UI" panose="020B0500000000000000" pitchFamily="50" charset="-128"/>
              <a:ea typeface="Yu Gothic UI" panose="020B0500000000000000" pitchFamily="50" charset="-128"/>
            </a:endParaRPr>
          </a:p>
        </p:txBody>
      </p:sp>
      <p:sp>
        <p:nvSpPr>
          <p:cNvPr id="70" name="矢印: 五方向 4">
            <a:extLst>
              <a:ext uri="{FF2B5EF4-FFF2-40B4-BE49-F238E27FC236}">
                <a16:creationId xmlns:a16="http://schemas.microsoft.com/office/drawing/2014/main" id="{5FBC1BFD-5AEE-A770-88E4-494B7C34889E}"/>
              </a:ext>
            </a:extLst>
          </p:cNvPr>
          <p:cNvSpPr txBox="1"/>
          <p:nvPr/>
        </p:nvSpPr>
        <p:spPr>
          <a:xfrm>
            <a:off x="2494791" y="5088511"/>
            <a:ext cx="6898914" cy="1021690"/>
          </a:xfrm>
          <a:prstGeom prst="rect">
            <a:avLst/>
          </a:prstGeom>
          <a:noFill/>
        </p:spPr>
        <p:txBody>
          <a:bodyPr wrap="square" rtlCol="0">
            <a:spAutoFit/>
          </a:bodyPr>
          <a:lstStyle>
            <a:defPPr>
              <a:defRPr lang="ja-JP"/>
            </a:defPPr>
            <a:lvl1pPr>
              <a:defRPr sz="1400">
                <a:solidFill>
                  <a:srgbClr val="000000"/>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nSpc>
                <a:spcPct val="150000"/>
              </a:lnSpc>
            </a:pPr>
            <a:r>
              <a:rPr lang="ja-JP" altLang="en-US" dirty="0">
                <a:solidFill>
                  <a:schemeClr val="dk1"/>
                </a:solidFill>
                <a:latin typeface="Yu Gothic UI" panose="020B0500000000000000" pitchFamily="50" charset="-128"/>
                <a:ea typeface="Yu Gothic UI" panose="020B0500000000000000" pitchFamily="50" charset="-128"/>
              </a:rPr>
              <a:t>・未対応箇所</a:t>
            </a:r>
            <a:r>
              <a:rPr lang="en-US" altLang="ja-JP" dirty="0">
                <a:solidFill>
                  <a:schemeClr val="dk1"/>
                </a:solidFill>
                <a:latin typeface="Yu Gothic UI" panose="020B0500000000000000" pitchFamily="50" charset="-128"/>
                <a:ea typeface="Yu Gothic UI" panose="020B0500000000000000" pitchFamily="50" charset="-128"/>
              </a:rPr>
              <a:t>135</a:t>
            </a:r>
            <a:r>
              <a:rPr lang="ja-JP" altLang="en-US" dirty="0">
                <a:solidFill>
                  <a:schemeClr val="dk1"/>
                </a:solidFill>
                <a:latin typeface="Yu Gothic UI" panose="020B0500000000000000" pitchFamily="50" charset="-128"/>
                <a:ea typeface="Yu Gothic UI" panose="020B0500000000000000" pitchFamily="50" charset="-128"/>
              </a:rPr>
              <a:t>箇所のうち、</a:t>
            </a:r>
            <a:r>
              <a:rPr lang="en-US" altLang="ja-JP" dirty="0">
                <a:solidFill>
                  <a:schemeClr val="dk1"/>
                </a:solidFill>
                <a:latin typeface="Yu Gothic UI" panose="020B0500000000000000" pitchFamily="50" charset="-128"/>
                <a:ea typeface="Yu Gothic UI" panose="020B0500000000000000" pitchFamily="50" charset="-128"/>
              </a:rPr>
              <a:t>107</a:t>
            </a:r>
            <a:r>
              <a:rPr lang="ja-JP" altLang="en-US" dirty="0">
                <a:solidFill>
                  <a:schemeClr val="dk1"/>
                </a:solidFill>
                <a:latin typeface="Yu Gothic UI" panose="020B0500000000000000" pitchFamily="50" charset="-128"/>
                <a:ea typeface="Yu Gothic UI" panose="020B0500000000000000" pitchFamily="50" charset="-128"/>
              </a:rPr>
              <a:t>箇所への対応を</a:t>
            </a:r>
            <a:r>
              <a:rPr lang="en-US" altLang="ja-JP" dirty="0">
                <a:solidFill>
                  <a:schemeClr val="dk1"/>
                </a:solidFill>
                <a:latin typeface="Yu Gothic UI" panose="020B0500000000000000" pitchFamily="50" charset="-128"/>
                <a:ea typeface="Yu Gothic UI" panose="020B0500000000000000" pitchFamily="50" charset="-128"/>
              </a:rPr>
              <a:t>R7</a:t>
            </a:r>
            <a:r>
              <a:rPr lang="ja-JP" altLang="en-US" dirty="0">
                <a:solidFill>
                  <a:schemeClr val="dk1"/>
                </a:solidFill>
                <a:latin typeface="Yu Gothic UI" panose="020B0500000000000000" pitchFamily="50" charset="-128"/>
                <a:ea typeface="Yu Gothic UI" panose="020B0500000000000000" pitchFamily="50" charset="-128"/>
              </a:rPr>
              <a:t>中に完了予定</a:t>
            </a:r>
            <a:endParaRPr lang="en-US" altLang="ja-JP" dirty="0">
              <a:solidFill>
                <a:schemeClr val="dk1"/>
              </a:solidFill>
              <a:latin typeface="Yu Gothic UI" panose="020B0500000000000000" pitchFamily="50" charset="-128"/>
              <a:ea typeface="Yu Gothic UI" panose="020B0500000000000000" pitchFamily="50" charset="-128"/>
            </a:endParaRPr>
          </a:p>
          <a:p>
            <a:pPr>
              <a:lnSpc>
                <a:spcPct val="150000"/>
              </a:lnSpc>
            </a:pPr>
            <a:r>
              <a:rPr lang="ja-JP" altLang="en-US" dirty="0">
                <a:solidFill>
                  <a:schemeClr val="dk1"/>
                </a:solidFill>
                <a:latin typeface="Yu Gothic UI" panose="020B0500000000000000" pitchFamily="50" charset="-128"/>
                <a:ea typeface="Yu Gothic UI" panose="020B0500000000000000" pitchFamily="50" charset="-128"/>
              </a:rPr>
              <a:t>　</a:t>
            </a:r>
            <a:r>
              <a:rPr lang="en-US" altLang="ja-JP" dirty="0">
                <a:solidFill>
                  <a:schemeClr val="dk1"/>
                </a:solidFill>
                <a:latin typeface="Yu Gothic UI" panose="020B0500000000000000" pitchFamily="50" charset="-128"/>
                <a:ea typeface="Yu Gothic UI" panose="020B0500000000000000" pitchFamily="50" charset="-128"/>
              </a:rPr>
              <a:t>(</a:t>
            </a:r>
            <a:r>
              <a:rPr lang="ja-JP" altLang="en-US" dirty="0">
                <a:solidFill>
                  <a:schemeClr val="dk1"/>
                </a:solidFill>
                <a:latin typeface="Yu Gothic UI" panose="020B0500000000000000" pitchFamily="50" charset="-128"/>
                <a:ea typeface="Yu Gothic UI" panose="020B0500000000000000" pitchFamily="50" charset="-128"/>
              </a:rPr>
              <a:t>うち</a:t>
            </a:r>
            <a:r>
              <a:rPr lang="en-US" altLang="ja-JP" dirty="0">
                <a:solidFill>
                  <a:schemeClr val="dk1"/>
                </a:solidFill>
                <a:latin typeface="Yu Gothic UI" panose="020B0500000000000000" pitchFamily="50" charset="-128"/>
                <a:ea typeface="Yu Gothic UI" panose="020B0500000000000000" pitchFamily="50" charset="-128"/>
              </a:rPr>
              <a:t>15</a:t>
            </a:r>
            <a:r>
              <a:rPr lang="ja-JP" altLang="en-US" dirty="0">
                <a:solidFill>
                  <a:schemeClr val="dk1"/>
                </a:solidFill>
                <a:latin typeface="Yu Gothic UI" panose="020B0500000000000000" pitchFamily="50" charset="-128"/>
                <a:ea typeface="Yu Gothic UI" panose="020B0500000000000000" pitchFamily="50" charset="-128"/>
              </a:rPr>
              <a:t>箇所は、当初予定より前倒しして実施）</a:t>
            </a:r>
          </a:p>
          <a:p>
            <a:pPr>
              <a:lnSpc>
                <a:spcPct val="150000"/>
              </a:lnSpc>
            </a:pPr>
            <a:r>
              <a:rPr lang="ja-JP" altLang="en-US" dirty="0">
                <a:solidFill>
                  <a:schemeClr val="dk1"/>
                </a:solidFill>
                <a:latin typeface="Yu Gothic UI" panose="020B0500000000000000" pitchFamily="50" charset="-128"/>
                <a:ea typeface="Yu Gothic UI" panose="020B0500000000000000" pitchFamily="50" charset="-128"/>
              </a:rPr>
              <a:t>・</a:t>
            </a:r>
            <a:r>
              <a:rPr lang="en-US" altLang="ja-JP" dirty="0">
                <a:solidFill>
                  <a:schemeClr val="dk1"/>
                </a:solidFill>
                <a:latin typeface="Yu Gothic UI" panose="020B0500000000000000" pitchFamily="50" charset="-128"/>
                <a:ea typeface="Yu Gothic UI" panose="020B0500000000000000" pitchFamily="50" charset="-128"/>
              </a:rPr>
              <a:t>R7</a:t>
            </a:r>
            <a:r>
              <a:rPr lang="ja-JP" altLang="en-US" dirty="0">
                <a:solidFill>
                  <a:schemeClr val="dk1"/>
                </a:solidFill>
                <a:latin typeface="Yu Gothic UI" panose="020B0500000000000000" pitchFamily="50" charset="-128"/>
                <a:ea typeface="Yu Gothic UI" panose="020B0500000000000000" pitchFamily="50" charset="-128"/>
              </a:rPr>
              <a:t>合同点検後に、結果</a:t>
            </a:r>
            <a:r>
              <a:rPr lang="ja-JP" altLang="en-US" dirty="0">
                <a:solidFill>
                  <a:schemeClr val="tx1"/>
                </a:solidFill>
                <a:latin typeface="Yu Gothic UI" panose="020B0500000000000000" pitchFamily="50" charset="-128"/>
                <a:ea typeface="Yu Gothic UI" panose="020B0500000000000000" pitchFamily="50" charset="-128"/>
              </a:rPr>
              <a:t>を集約（</a:t>
            </a:r>
            <a:r>
              <a:rPr lang="en-US" altLang="ja-JP" dirty="0">
                <a:solidFill>
                  <a:schemeClr val="tx1"/>
                </a:solidFill>
                <a:latin typeface="Yu Gothic UI" panose="020B0500000000000000" pitchFamily="50" charset="-128"/>
                <a:ea typeface="Yu Gothic UI" panose="020B0500000000000000" pitchFamily="50" charset="-128"/>
              </a:rPr>
              <a:t>R8.2</a:t>
            </a:r>
            <a:r>
              <a:rPr lang="ja-JP" altLang="en-US" dirty="0">
                <a:solidFill>
                  <a:schemeClr val="tx1"/>
                </a:solidFill>
                <a:latin typeface="Yu Gothic UI" panose="020B0500000000000000" pitchFamily="50" charset="-128"/>
                <a:ea typeface="Yu Gothic UI" panose="020B0500000000000000" pitchFamily="50" charset="-128"/>
              </a:rPr>
              <a:t>予定）のうえ</a:t>
            </a:r>
            <a:r>
              <a:rPr lang="ja-JP" altLang="en-US" dirty="0">
                <a:solidFill>
                  <a:schemeClr val="dk1"/>
                </a:solidFill>
                <a:latin typeface="Yu Gothic UI" panose="020B0500000000000000" pitchFamily="50" charset="-128"/>
                <a:ea typeface="Yu Gothic UI" panose="020B0500000000000000" pitchFamily="50" charset="-128"/>
              </a:rPr>
              <a:t>、対策必要箇所については、着実に対応</a:t>
            </a:r>
          </a:p>
        </p:txBody>
      </p:sp>
      <p:sp>
        <p:nvSpPr>
          <p:cNvPr id="2" name="テキスト ボックス 1">
            <a:extLst>
              <a:ext uri="{FF2B5EF4-FFF2-40B4-BE49-F238E27FC236}">
                <a16:creationId xmlns:a16="http://schemas.microsoft.com/office/drawing/2014/main" id="{AD0BDC88-750D-5832-1225-4D3CA61BA00C}"/>
              </a:ext>
            </a:extLst>
          </p:cNvPr>
          <p:cNvSpPr txBox="1"/>
          <p:nvPr/>
        </p:nvSpPr>
        <p:spPr>
          <a:xfrm>
            <a:off x="7865355" y="158778"/>
            <a:ext cx="4291266" cy="338554"/>
          </a:xfrm>
          <a:prstGeom prst="rect">
            <a:avLst/>
          </a:prstGeom>
          <a:noFill/>
        </p:spPr>
        <p:txBody>
          <a:bodyPr wrap="square" rtlCol="0">
            <a:spAutoFit/>
          </a:bodyPr>
          <a:lstStyle>
            <a:defPPr>
              <a:defRPr lang="ja-JP"/>
            </a:defPPr>
            <a:lvl1pPr>
              <a:defRPr sz="3600" b="1">
                <a:latin typeface="Segoe UI" panose="020B0502040204020203" pitchFamily="34" charset="0"/>
                <a:ea typeface="BIZ UDPゴシック" panose="020B0400000000000000" pitchFamily="50" charset="-128"/>
                <a:cs typeface="Segoe UI" panose="020B0502040204020203" pitchFamily="34" charset="0"/>
              </a:defRPr>
            </a:lvl1pPr>
          </a:lstStyle>
          <a:p>
            <a:pPr algn="r"/>
            <a:r>
              <a:rPr lang="ja-JP" altLang="en-US" sz="1600" dirty="0">
                <a:latin typeface="Yu Gothic UI" panose="020B0500000000000000" pitchFamily="50" charset="-128"/>
                <a:ea typeface="Yu Gothic UI" panose="020B0500000000000000" pitchFamily="50" charset="-128"/>
              </a:rPr>
              <a:t>　通学路の安全対策の徹底</a:t>
            </a:r>
          </a:p>
        </p:txBody>
      </p:sp>
      <p:sp>
        <p:nvSpPr>
          <p:cNvPr id="3" name="矢印: 五方向 2">
            <a:extLst>
              <a:ext uri="{FF2B5EF4-FFF2-40B4-BE49-F238E27FC236}">
                <a16:creationId xmlns:a16="http://schemas.microsoft.com/office/drawing/2014/main" id="{18819A4A-BADF-F791-5F00-05322F564156}"/>
              </a:ext>
            </a:extLst>
          </p:cNvPr>
          <p:cNvSpPr/>
          <p:nvPr/>
        </p:nvSpPr>
        <p:spPr>
          <a:xfrm>
            <a:off x="78093" y="3028976"/>
            <a:ext cx="2578736" cy="360000"/>
          </a:xfrm>
          <a:prstGeom prst="homePlate">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latin typeface="Yu Gothic UI" panose="020B0500000000000000" pitchFamily="50" charset="-128"/>
              <a:ea typeface="Yu Gothic UI" panose="020B0500000000000000" pitchFamily="50" charset="-128"/>
            </a:endParaRPr>
          </a:p>
        </p:txBody>
      </p:sp>
      <p:sp>
        <p:nvSpPr>
          <p:cNvPr id="4" name="矢印: 山形 3">
            <a:extLst>
              <a:ext uri="{FF2B5EF4-FFF2-40B4-BE49-F238E27FC236}">
                <a16:creationId xmlns:a16="http://schemas.microsoft.com/office/drawing/2014/main" id="{EEEA832E-108E-8766-3E47-93C7901D4A2E}"/>
              </a:ext>
            </a:extLst>
          </p:cNvPr>
          <p:cNvSpPr/>
          <p:nvPr/>
        </p:nvSpPr>
        <p:spPr>
          <a:xfrm>
            <a:off x="2560831" y="3034344"/>
            <a:ext cx="6876000" cy="360000"/>
          </a:xfrm>
          <a:prstGeom prst="chevron">
            <a:avLst>
              <a:gd name="adj" fmla="val 52720"/>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rgbClr val="000000"/>
              </a:solidFill>
              <a:latin typeface="Yu Gothic UI" panose="020B0500000000000000" pitchFamily="50" charset="-128"/>
              <a:ea typeface="Yu Gothic UI" panose="020B0500000000000000" pitchFamily="50" charset="-128"/>
            </a:endParaRPr>
          </a:p>
        </p:txBody>
      </p:sp>
      <p:sp>
        <p:nvSpPr>
          <p:cNvPr id="8" name="テキスト ボックス 7">
            <a:extLst>
              <a:ext uri="{FF2B5EF4-FFF2-40B4-BE49-F238E27FC236}">
                <a16:creationId xmlns:a16="http://schemas.microsoft.com/office/drawing/2014/main" id="{A8807332-AC7F-0322-AF55-3A64BA9CFD34}"/>
              </a:ext>
            </a:extLst>
          </p:cNvPr>
          <p:cNvSpPr txBox="1"/>
          <p:nvPr/>
        </p:nvSpPr>
        <p:spPr>
          <a:xfrm>
            <a:off x="5453170" y="3035679"/>
            <a:ext cx="1157340" cy="338554"/>
          </a:xfrm>
          <a:prstGeom prst="rect">
            <a:avLst/>
          </a:prstGeom>
          <a:noFill/>
        </p:spPr>
        <p:txBody>
          <a:bodyPr wrap="square" rtlCol="0">
            <a:spAutoFit/>
          </a:bodyPr>
          <a:lstStyle/>
          <a:p>
            <a:r>
              <a:rPr lang="ja-JP" altLang="en-US" sz="1600" b="1" dirty="0">
                <a:solidFill>
                  <a:schemeClr val="bg1"/>
                </a:solidFill>
                <a:latin typeface="Yu Gothic UI" panose="020B0500000000000000" pitchFamily="50" charset="-128"/>
                <a:ea typeface="Yu Gothic UI" panose="020B0500000000000000" pitchFamily="50" charset="-128"/>
              </a:rPr>
              <a:t>実施内容</a:t>
            </a:r>
            <a:endParaRPr lang="en-US" altLang="ja-JP" sz="1600" b="1" dirty="0">
              <a:solidFill>
                <a:schemeClr val="bg1"/>
              </a:solidFill>
              <a:latin typeface="Yu Gothic UI" panose="020B0500000000000000" pitchFamily="50" charset="-128"/>
              <a:ea typeface="Yu Gothic UI" panose="020B0500000000000000" pitchFamily="50" charset="-128"/>
            </a:endParaRPr>
          </a:p>
        </p:txBody>
      </p:sp>
      <p:sp>
        <p:nvSpPr>
          <p:cNvPr id="9" name="矢印: 山形 8">
            <a:extLst>
              <a:ext uri="{FF2B5EF4-FFF2-40B4-BE49-F238E27FC236}">
                <a16:creationId xmlns:a16="http://schemas.microsoft.com/office/drawing/2014/main" id="{A0B4CB06-2407-5AC8-B7AB-465F951FFADA}"/>
              </a:ext>
            </a:extLst>
          </p:cNvPr>
          <p:cNvSpPr/>
          <p:nvPr/>
        </p:nvSpPr>
        <p:spPr>
          <a:xfrm>
            <a:off x="9360838" y="3023426"/>
            <a:ext cx="2664000" cy="360000"/>
          </a:xfrm>
          <a:prstGeom prst="chevron">
            <a:avLst>
              <a:gd name="adj" fmla="val 56084"/>
            </a:avLst>
          </a:prstGeom>
          <a:solidFill>
            <a:schemeClr val="accent4">
              <a:lumMod val="50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rgbClr val="000000"/>
              </a:solidFill>
              <a:latin typeface="Yu Gothic UI" panose="020B0500000000000000" pitchFamily="50" charset="-128"/>
              <a:ea typeface="Yu Gothic UI" panose="020B0500000000000000" pitchFamily="50" charset="-128"/>
            </a:endParaRPr>
          </a:p>
        </p:txBody>
      </p:sp>
      <p:sp>
        <p:nvSpPr>
          <p:cNvPr id="11" name="テキスト ボックス 10">
            <a:extLst>
              <a:ext uri="{FF2B5EF4-FFF2-40B4-BE49-F238E27FC236}">
                <a16:creationId xmlns:a16="http://schemas.microsoft.com/office/drawing/2014/main" id="{16383366-18AA-534E-3BAE-838DB5F4DA59}"/>
              </a:ext>
            </a:extLst>
          </p:cNvPr>
          <p:cNvSpPr txBox="1"/>
          <p:nvPr/>
        </p:nvSpPr>
        <p:spPr>
          <a:xfrm>
            <a:off x="10069366" y="3020689"/>
            <a:ext cx="1655232" cy="338554"/>
          </a:xfrm>
          <a:prstGeom prst="rect">
            <a:avLst/>
          </a:prstGeom>
          <a:noFill/>
        </p:spPr>
        <p:txBody>
          <a:bodyPr wrap="square" rtlCol="0">
            <a:spAutoFit/>
          </a:bodyPr>
          <a:lstStyle>
            <a:defPPr>
              <a:defRPr lang="ja-JP"/>
            </a:defPPr>
            <a:lvl1pPr>
              <a:defRPr b="1">
                <a:solidFill>
                  <a:schemeClr val="bg1"/>
                </a:solidFill>
                <a:latin typeface="BIZ UDPゴシック" panose="020B0400000000000000" pitchFamily="50" charset="-128"/>
                <a:ea typeface="BIZ UDPゴシック" panose="020B0400000000000000" pitchFamily="50" charset="-128"/>
              </a:defRPr>
            </a:lvl1pPr>
          </a:lstStyle>
          <a:p>
            <a:r>
              <a:rPr lang="ja-JP" altLang="en-US" sz="1600" dirty="0">
                <a:latin typeface="Yu Gothic UI" panose="020B0500000000000000" pitchFamily="50" charset="-128"/>
                <a:ea typeface="Yu Gothic UI" panose="020B0500000000000000" pitchFamily="50" charset="-128"/>
              </a:rPr>
              <a:t>今後の方向性</a:t>
            </a:r>
            <a:endParaRPr lang="en-US" altLang="ja-JP" sz="1600" dirty="0">
              <a:latin typeface="Yu Gothic UI" panose="020B0500000000000000" pitchFamily="50" charset="-128"/>
              <a:ea typeface="Yu Gothic UI" panose="020B0500000000000000" pitchFamily="50" charset="-128"/>
            </a:endParaRPr>
          </a:p>
        </p:txBody>
      </p:sp>
      <p:grpSp>
        <p:nvGrpSpPr>
          <p:cNvPr id="13" name="グループ化 12">
            <a:extLst>
              <a:ext uri="{FF2B5EF4-FFF2-40B4-BE49-F238E27FC236}">
                <a16:creationId xmlns:a16="http://schemas.microsoft.com/office/drawing/2014/main" id="{A9802B07-C2BF-949A-98DF-5990BAA330AA}"/>
              </a:ext>
            </a:extLst>
          </p:cNvPr>
          <p:cNvGrpSpPr/>
          <p:nvPr/>
        </p:nvGrpSpPr>
        <p:grpSpPr>
          <a:xfrm>
            <a:off x="66738" y="542371"/>
            <a:ext cx="12047169" cy="342158"/>
            <a:chOff x="66738" y="589996"/>
            <a:chExt cx="12047169" cy="342158"/>
          </a:xfrm>
        </p:grpSpPr>
        <p:sp>
          <p:nvSpPr>
            <p:cNvPr id="14" name="四角形: 角を丸くする 13">
              <a:extLst>
                <a:ext uri="{FF2B5EF4-FFF2-40B4-BE49-F238E27FC236}">
                  <a16:creationId xmlns:a16="http://schemas.microsoft.com/office/drawing/2014/main" id="{90846FAB-E090-3276-A441-87AF61D4FA79}"/>
                </a:ext>
              </a:extLst>
            </p:cNvPr>
            <p:cNvSpPr/>
            <p:nvPr/>
          </p:nvSpPr>
          <p:spPr>
            <a:xfrm>
              <a:off x="66738" y="589996"/>
              <a:ext cx="12047169" cy="342158"/>
            </a:xfrm>
            <a:prstGeom prst="roundRect">
              <a:avLst/>
            </a:prstGeom>
            <a:solidFill>
              <a:srgbClr val="00A8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5" name="テキスト ボックス 14">
              <a:extLst>
                <a:ext uri="{FF2B5EF4-FFF2-40B4-BE49-F238E27FC236}">
                  <a16:creationId xmlns:a16="http://schemas.microsoft.com/office/drawing/2014/main" id="{9674C1E2-CB02-D635-4DEB-A71909B89022}"/>
                </a:ext>
              </a:extLst>
            </p:cNvPr>
            <p:cNvSpPr txBox="1"/>
            <p:nvPr/>
          </p:nvSpPr>
          <p:spPr>
            <a:xfrm>
              <a:off x="5291383" y="591204"/>
              <a:ext cx="1965740" cy="338554"/>
            </a:xfrm>
            <a:prstGeom prst="rect">
              <a:avLst/>
            </a:prstGeom>
            <a:noFill/>
          </p:spPr>
          <p:txBody>
            <a:bodyPr wrap="square" rtlCol="0">
              <a:spAutoFit/>
            </a:bodyPr>
            <a:lstStyle/>
            <a:p>
              <a:r>
                <a:rPr lang="ja-JP" altLang="en-US" sz="1600" b="1" dirty="0">
                  <a:solidFill>
                    <a:schemeClr val="bg1"/>
                  </a:solidFill>
                  <a:latin typeface="Yu Gothic UI" panose="020B0500000000000000" pitchFamily="50" charset="-128"/>
                  <a:ea typeface="Yu Gothic UI" panose="020B0500000000000000" pitchFamily="50" charset="-128"/>
                </a:rPr>
                <a:t>これまでの経過</a:t>
              </a:r>
              <a:endParaRPr lang="en-US" altLang="ja-JP" sz="1600" b="1" dirty="0">
                <a:solidFill>
                  <a:schemeClr val="bg1"/>
                </a:solidFill>
                <a:latin typeface="Yu Gothic UI" panose="020B0500000000000000" pitchFamily="50" charset="-128"/>
                <a:ea typeface="Yu Gothic UI" panose="020B0500000000000000" pitchFamily="50" charset="-128"/>
              </a:endParaRPr>
            </a:p>
          </p:txBody>
        </p:sp>
      </p:grpSp>
      <p:sp>
        <p:nvSpPr>
          <p:cNvPr id="16" name="テキスト ボックス 15">
            <a:extLst>
              <a:ext uri="{FF2B5EF4-FFF2-40B4-BE49-F238E27FC236}">
                <a16:creationId xmlns:a16="http://schemas.microsoft.com/office/drawing/2014/main" id="{8E0EDE20-4B53-36ED-9C22-90EF341177FA}"/>
              </a:ext>
            </a:extLst>
          </p:cNvPr>
          <p:cNvSpPr txBox="1"/>
          <p:nvPr/>
        </p:nvSpPr>
        <p:spPr>
          <a:xfrm>
            <a:off x="359715" y="3043632"/>
            <a:ext cx="2080416" cy="338554"/>
          </a:xfrm>
          <a:prstGeom prst="rect">
            <a:avLst/>
          </a:prstGeom>
          <a:noFill/>
        </p:spPr>
        <p:txBody>
          <a:bodyPr wrap="square" rtlCol="0">
            <a:spAutoFit/>
          </a:bodyPr>
          <a:lstStyle/>
          <a:p>
            <a:r>
              <a:rPr lang="ja-JP" altLang="en-US" sz="1600" b="1" dirty="0">
                <a:solidFill>
                  <a:schemeClr val="bg1"/>
                </a:solidFill>
                <a:latin typeface="Yu Gothic UI" panose="020B0500000000000000" pitchFamily="50" charset="-128"/>
                <a:ea typeface="Yu Gothic UI" panose="020B0500000000000000" pitchFamily="50" charset="-128"/>
              </a:rPr>
              <a:t>解決に向けた取組</a:t>
            </a:r>
            <a:endParaRPr lang="en-US" altLang="ja-JP" sz="1600" b="1" dirty="0">
              <a:solidFill>
                <a:schemeClr val="bg1"/>
              </a:solidFill>
              <a:latin typeface="Yu Gothic UI" panose="020B0500000000000000" pitchFamily="50" charset="-128"/>
              <a:ea typeface="Yu Gothic UI" panose="020B0500000000000000" pitchFamily="50" charset="-128"/>
            </a:endParaRPr>
          </a:p>
        </p:txBody>
      </p:sp>
      <p:sp>
        <p:nvSpPr>
          <p:cNvPr id="5" name="テキスト ボックス 4">
            <a:extLst>
              <a:ext uri="{FF2B5EF4-FFF2-40B4-BE49-F238E27FC236}">
                <a16:creationId xmlns:a16="http://schemas.microsoft.com/office/drawing/2014/main" id="{88FC3F56-2D6E-8AD0-E61C-07403A9B6A73}"/>
              </a:ext>
            </a:extLst>
          </p:cNvPr>
          <p:cNvSpPr txBox="1"/>
          <p:nvPr/>
        </p:nvSpPr>
        <p:spPr>
          <a:xfrm>
            <a:off x="9546738" y="3499908"/>
            <a:ext cx="2278449" cy="584775"/>
          </a:xfrm>
          <a:prstGeom prst="rect">
            <a:avLst/>
          </a:prstGeom>
          <a:noFill/>
        </p:spPr>
        <p:txBody>
          <a:bodyPr wrap="square" rtlCol="0">
            <a:spAutoFit/>
          </a:bodyPr>
          <a:lstStyle>
            <a:defPPr>
              <a:defRPr lang="ja-JP"/>
            </a:defPPr>
            <a:lvl1pPr algn="ctr">
              <a:defRPr>
                <a:solidFill>
                  <a:srgbClr val="000000"/>
                </a:solidFill>
                <a:latin typeface="BIZ UDPゴシック" panose="020B0400000000000000" pitchFamily="50" charset="-128"/>
                <a:ea typeface="BIZ UDPゴシック" panose="020B0400000000000000" pitchFamily="50" charset="-128"/>
              </a:defRPr>
            </a:lvl1pPr>
          </a:lstStyle>
          <a:p>
            <a:r>
              <a:rPr lang="ja-JP" altLang="en-US" sz="1600" b="1" dirty="0">
                <a:solidFill>
                  <a:schemeClr val="tx1"/>
                </a:solidFill>
                <a:uFill>
                  <a:solidFill>
                    <a:srgbClr val="DE7253"/>
                  </a:solidFill>
                </a:uFill>
                <a:latin typeface="Yu Gothic UI" panose="020B0500000000000000" pitchFamily="50" charset="-128"/>
                <a:ea typeface="Yu Gothic UI" panose="020B0500000000000000" pitchFamily="50" charset="-128"/>
              </a:rPr>
              <a:t>通学路の安全対策の</a:t>
            </a:r>
            <a:endParaRPr lang="en-US" altLang="ja-JP" sz="1600" b="1" dirty="0">
              <a:solidFill>
                <a:schemeClr val="tx1"/>
              </a:solidFill>
              <a:uFill>
                <a:solidFill>
                  <a:srgbClr val="DE7253"/>
                </a:solidFill>
              </a:uFill>
              <a:latin typeface="Yu Gothic UI" panose="020B0500000000000000" pitchFamily="50" charset="-128"/>
              <a:ea typeface="Yu Gothic UI" panose="020B0500000000000000" pitchFamily="50" charset="-128"/>
            </a:endParaRPr>
          </a:p>
          <a:p>
            <a:pPr algn="l"/>
            <a:r>
              <a:rPr lang="ja-JP" altLang="en-US" sz="1600" b="1" dirty="0">
                <a:solidFill>
                  <a:schemeClr val="tx1"/>
                </a:solidFill>
                <a:uFill>
                  <a:solidFill>
                    <a:srgbClr val="DE7253"/>
                  </a:solidFill>
                </a:uFill>
                <a:latin typeface="Yu Gothic UI" panose="020B0500000000000000" pitchFamily="50" charset="-128"/>
                <a:ea typeface="Yu Gothic UI" panose="020B0500000000000000" pitchFamily="50" charset="-128"/>
              </a:rPr>
              <a:t>　徹底</a:t>
            </a:r>
            <a:endParaRPr lang="en-US" altLang="ja-JP" sz="1600" b="1" dirty="0">
              <a:solidFill>
                <a:schemeClr val="tx1"/>
              </a:solidFill>
              <a:uFill>
                <a:solidFill>
                  <a:srgbClr val="DE7253"/>
                </a:solidFill>
              </a:uFill>
              <a:latin typeface="Yu Gothic UI" panose="020B0500000000000000" pitchFamily="50" charset="-128"/>
              <a:ea typeface="Yu Gothic UI" panose="020B0500000000000000" pitchFamily="50" charset="-128"/>
            </a:endParaRPr>
          </a:p>
        </p:txBody>
      </p:sp>
      <p:sp>
        <p:nvSpPr>
          <p:cNvPr id="6" name="二等辺三角形 5">
            <a:extLst>
              <a:ext uri="{FF2B5EF4-FFF2-40B4-BE49-F238E27FC236}">
                <a16:creationId xmlns:a16="http://schemas.microsoft.com/office/drawing/2014/main" id="{C6C6A5E2-D6E0-00F7-F8C0-0608538F17BB}"/>
              </a:ext>
            </a:extLst>
          </p:cNvPr>
          <p:cNvSpPr/>
          <p:nvPr/>
        </p:nvSpPr>
        <p:spPr>
          <a:xfrm rot="10800000">
            <a:off x="10402845" y="5116868"/>
            <a:ext cx="596347" cy="376841"/>
          </a:xfrm>
          <a:prstGeom prst="triangle">
            <a:avLst>
              <a:gd name="adj" fmla="val 50000"/>
            </a:avLst>
          </a:prstGeom>
          <a:gradFill flip="none" rotWithShape="1">
            <a:gsLst>
              <a:gs pos="35000">
                <a:srgbClr val="EEB34E"/>
              </a:gs>
              <a:gs pos="100000">
                <a:schemeClr val="bg1"/>
              </a:gs>
            </a:gsLst>
            <a:path path="shape">
              <a:fillToRect l="50000" t="50000" r="50000" b="50000"/>
            </a:path>
            <a:tileRect/>
          </a:gra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b="1">
              <a:solidFill>
                <a:srgbClr val="000000"/>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BDF1C861-A27B-9595-9E59-02DF36076858}"/>
              </a:ext>
            </a:extLst>
          </p:cNvPr>
          <p:cNvSpPr txBox="1"/>
          <p:nvPr/>
        </p:nvSpPr>
        <p:spPr>
          <a:xfrm>
            <a:off x="109240" y="926439"/>
            <a:ext cx="12004667" cy="1991186"/>
          </a:xfrm>
          <a:prstGeom prst="rect">
            <a:avLst/>
          </a:prstGeom>
          <a:noFill/>
        </p:spPr>
        <p:txBody>
          <a:bodyPr wrap="square" rtlCol="0">
            <a:spAutoFit/>
          </a:bodyPr>
          <a:lstStyle>
            <a:defPPr>
              <a:defRPr lang="ja-JP"/>
            </a:defPPr>
            <a:lvl1pPr>
              <a:defRPr sz="1600">
                <a:solidFill>
                  <a:srgbClr val="000000"/>
                </a:solidFill>
              </a:defRPr>
            </a:lvl1pPr>
          </a:lstStyle>
          <a:p>
            <a:pPr>
              <a:lnSpc>
                <a:spcPct val="150000"/>
              </a:lnSpc>
            </a:pPr>
            <a:r>
              <a:rPr lang="ja-JP" altLang="en-US" sz="1400" dirty="0">
                <a:latin typeface="Yu Gothic UI" panose="020B0500000000000000" pitchFamily="50" charset="-128"/>
                <a:ea typeface="Yu Gothic UI" panose="020B0500000000000000" pitchFamily="50" charset="-128"/>
              </a:rPr>
              <a:t>◆</a:t>
            </a:r>
            <a:r>
              <a:rPr lang="en-US" altLang="ja-JP" sz="1400" dirty="0">
                <a:latin typeface="Yu Gothic UI" panose="020B0500000000000000" pitchFamily="50" charset="-128"/>
                <a:ea typeface="Yu Gothic UI" panose="020B0500000000000000" pitchFamily="50" charset="-128"/>
              </a:rPr>
              <a:t>H24</a:t>
            </a:r>
            <a:r>
              <a:rPr lang="ja-JP" altLang="en-US" sz="1400" dirty="0">
                <a:latin typeface="Yu Gothic UI" panose="020B0500000000000000" pitchFamily="50" charset="-128"/>
                <a:ea typeface="Yu Gothic UI" panose="020B0500000000000000" pitchFamily="50" charset="-128"/>
              </a:rPr>
              <a:t>：京都・千葉・愛知で登校中の児童の列に車が突入する事故が相次いで発生</a:t>
            </a:r>
          </a:p>
          <a:p>
            <a:pPr>
              <a:lnSpc>
                <a:spcPct val="150000"/>
              </a:lnSpc>
            </a:pPr>
            <a:r>
              <a:rPr lang="ja-JP" altLang="en-US" sz="1400" dirty="0">
                <a:latin typeface="Yu Gothic UI" panose="020B0500000000000000" pitchFamily="50" charset="-128"/>
                <a:ea typeface="Yu Gothic UI" panose="020B0500000000000000" pitchFamily="50" charset="-128"/>
              </a:rPr>
              <a:t>　　　　　大阪市において緊急合同点検を実施→対策必要箇所の取りまとめ</a:t>
            </a:r>
            <a:endParaRPr lang="en-US" altLang="ja-JP" sz="1400" dirty="0">
              <a:latin typeface="Yu Gothic UI" panose="020B0500000000000000" pitchFamily="50" charset="-128"/>
              <a:ea typeface="Yu Gothic UI" panose="020B0500000000000000" pitchFamily="50" charset="-128"/>
            </a:endParaRPr>
          </a:p>
          <a:p>
            <a:pPr>
              <a:lnSpc>
                <a:spcPct val="150000"/>
              </a:lnSpc>
            </a:pPr>
            <a:r>
              <a:rPr lang="ja-JP" altLang="en-US" sz="1400" dirty="0">
                <a:latin typeface="Yu Gothic UI" panose="020B0500000000000000" pitchFamily="50" charset="-128"/>
                <a:ea typeface="Yu Gothic UI" panose="020B0500000000000000" pitchFamily="50" charset="-128"/>
              </a:rPr>
              <a:t>◆</a:t>
            </a:r>
            <a:r>
              <a:rPr lang="en-US" altLang="ja-JP" sz="1400" dirty="0">
                <a:latin typeface="Yu Gothic UI" panose="020B0500000000000000" pitchFamily="50" charset="-128"/>
                <a:ea typeface="Yu Gothic UI" panose="020B0500000000000000" pitchFamily="50" charset="-128"/>
              </a:rPr>
              <a:t>H27</a:t>
            </a:r>
            <a:r>
              <a:rPr lang="ja-JP" altLang="en-US" sz="1400" dirty="0">
                <a:latin typeface="Yu Gothic UI" panose="020B0500000000000000" pitchFamily="50" charset="-128"/>
                <a:ea typeface="Yu Gothic UI" panose="020B0500000000000000" pitchFamily="50" charset="-128"/>
              </a:rPr>
              <a:t>：「大阪市通学路交通安全プログラム（大阪市通学路安全推進会議）」策定→プログラムに基づいた合同点検開始</a:t>
            </a:r>
            <a:r>
              <a:rPr lang="en-US" altLang="ja-JP" sz="1400" dirty="0">
                <a:latin typeface="Yu Gothic UI" panose="020B0500000000000000" pitchFamily="50" charset="-128"/>
                <a:ea typeface="Yu Gothic UI" panose="020B0500000000000000" pitchFamily="50" charset="-128"/>
              </a:rPr>
              <a:t>※</a:t>
            </a:r>
            <a:r>
              <a:rPr lang="ja-JP" altLang="en-US" sz="1400" dirty="0">
                <a:latin typeface="Yu Gothic UI" panose="020B0500000000000000" pitchFamily="50" charset="-128"/>
                <a:ea typeface="Yu Gothic UI" panose="020B0500000000000000" pitchFamily="50" charset="-128"/>
              </a:rPr>
              <a:t>小学校区単位</a:t>
            </a:r>
          </a:p>
          <a:p>
            <a:pPr>
              <a:lnSpc>
                <a:spcPct val="150000"/>
              </a:lnSpc>
            </a:pPr>
            <a:r>
              <a:rPr lang="ja-JP" altLang="en-US" sz="1400" dirty="0">
                <a:latin typeface="Yu Gothic UI" panose="020B0500000000000000" pitchFamily="50" charset="-128"/>
                <a:ea typeface="Yu Gothic UI" panose="020B0500000000000000" pitchFamily="50" charset="-128"/>
              </a:rPr>
              <a:t>◆</a:t>
            </a:r>
            <a:r>
              <a:rPr lang="en-US" altLang="ja-JP" sz="1400" dirty="0">
                <a:latin typeface="Yu Gothic UI" panose="020B0500000000000000" pitchFamily="50" charset="-128"/>
                <a:ea typeface="Yu Gothic UI" panose="020B0500000000000000" pitchFamily="50" charset="-128"/>
              </a:rPr>
              <a:t>R2</a:t>
            </a:r>
            <a:r>
              <a:rPr lang="ja-JP" altLang="en-US" sz="1400" dirty="0">
                <a:latin typeface="Yu Gothic UI" panose="020B0500000000000000" pitchFamily="50" charset="-128"/>
                <a:ea typeface="Yu Gothic UI" panose="020B0500000000000000" pitchFamily="50" charset="-128"/>
              </a:rPr>
              <a:t>：「大阪市通学路安全プログラム」に改定　</a:t>
            </a:r>
            <a:r>
              <a:rPr lang="en-US" altLang="ja-JP" sz="1400" dirty="0">
                <a:latin typeface="Yu Gothic UI" panose="020B0500000000000000" pitchFamily="50" charset="-128"/>
                <a:ea typeface="Yu Gothic UI" panose="020B0500000000000000" pitchFamily="50" charset="-128"/>
              </a:rPr>
              <a:t>※</a:t>
            </a:r>
            <a:r>
              <a:rPr lang="ja-JP" altLang="en-US" sz="1400" dirty="0">
                <a:latin typeface="Yu Gothic UI" panose="020B0500000000000000" pitchFamily="50" charset="-128"/>
                <a:ea typeface="Yu Gothic UI" panose="020B0500000000000000" pitchFamily="50" charset="-128"/>
              </a:rPr>
              <a:t>交通安全に加え、防犯・防災の視点が加わる</a:t>
            </a:r>
          </a:p>
          <a:p>
            <a:pPr>
              <a:lnSpc>
                <a:spcPct val="150000"/>
              </a:lnSpc>
            </a:pPr>
            <a:r>
              <a:rPr lang="ja-JP" altLang="en-US" sz="1400" dirty="0">
                <a:latin typeface="Yu Gothic UI" panose="020B0500000000000000" pitchFamily="50" charset="-128"/>
                <a:ea typeface="Yu Gothic UI" panose="020B0500000000000000" pitchFamily="50" charset="-128"/>
              </a:rPr>
              <a:t>◆</a:t>
            </a:r>
            <a:r>
              <a:rPr lang="en-US" altLang="ja-JP" sz="1400" dirty="0">
                <a:latin typeface="Yu Gothic UI" panose="020B0500000000000000" pitchFamily="50" charset="-128"/>
                <a:ea typeface="Yu Gothic UI" panose="020B0500000000000000" pitchFamily="50" charset="-128"/>
              </a:rPr>
              <a:t>R4</a:t>
            </a:r>
            <a:r>
              <a:rPr lang="ja-JP" altLang="en-US" sz="1400" dirty="0">
                <a:latin typeface="Yu Gothic UI" panose="020B0500000000000000" pitchFamily="50" charset="-128"/>
                <a:ea typeface="Yu Gothic UI" panose="020B0500000000000000" pitchFamily="50" charset="-128"/>
              </a:rPr>
              <a:t>：</a:t>
            </a:r>
            <a:r>
              <a:rPr lang="en-US" altLang="ja-JP" sz="1400" dirty="0">
                <a:latin typeface="Yu Gothic UI" panose="020B0500000000000000" pitchFamily="50" charset="-128"/>
                <a:ea typeface="Yu Gothic UI" panose="020B0500000000000000" pitchFamily="50" charset="-128"/>
              </a:rPr>
              <a:t>R7</a:t>
            </a:r>
            <a:r>
              <a:rPr lang="ja-JP" altLang="en-US" sz="1400" dirty="0">
                <a:latin typeface="Yu Gothic UI" panose="020B0500000000000000" pitchFamily="50" charset="-128"/>
                <a:ea typeface="Yu Gothic UI" panose="020B0500000000000000" pitchFamily="50" charset="-128"/>
              </a:rPr>
              <a:t>末までに、すべての小学校・義務教育学校において、プログラムに基づいた合同点検を１回以上実施することを決定</a:t>
            </a:r>
          </a:p>
          <a:p>
            <a:pPr>
              <a:lnSpc>
                <a:spcPct val="150000"/>
              </a:lnSpc>
            </a:pPr>
            <a:r>
              <a:rPr lang="ja-JP" altLang="en-US" sz="1400" dirty="0">
                <a:latin typeface="Yu Gothic UI" panose="020B0500000000000000" pitchFamily="50" charset="-128"/>
                <a:ea typeface="Yu Gothic UI" panose="020B0500000000000000" pitchFamily="50" charset="-128"/>
              </a:rPr>
              <a:t>◆</a:t>
            </a:r>
            <a:r>
              <a:rPr lang="en-US" altLang="ja-JP" sz="1400" dirty="0">
                <a:latin typeface="Yu Gothic UI" panose="020B0500000000000000" pitchFamily="50" charset="-128"/>
                <a:ea typeface="Yu Gothic UI" panose="020B0500000000000000" pitchFamily="50" charset="-128"/>
              </a:rPr>
              <a:t>R5</a:t>
            </a:r>
            <a:r>
              <a:rPr lang="ja-JP" altLang="en-US" sz="1400" dirty="0">
                <a:latin typeface="Yu Gothic UI" panose="020B0500000000000000" pitchFamily="50" charset="-128"/>
                <a:ea typeface="Yu Gothic UI" panose="020B0500000000000000" pitchFamily="50" charset="-128"/>
              </a:rPr>
              <a:t>：</a:t>
            </a:r>
            <a:r>
              <a:rPr lang="en-US" altLang="ja-JP" sz="1400" dirty="0">
                <a:latin typeface="Yu Gothic UI" panose="020B0500000000000000" pitchFamily="50" charset="-128"/>
                <a:ea typeface="Yu Gothic UI" panose="020B0500000000000000" pitchFamily="50" charset="-128"/>
              </a:rPr>
              <a:t>R5</a:t>
            </a:r>
            <a:r>
              <a:rPr lang="ja-JP" altLang="en-US" sz="1400" dirty="0">
                <a:latin typeface="Yu Gothic UI" panose="020B0500000000000000" pitchFamily="50" charset="-128"/>
                <a:ea typeface="Yu Gothic UI" panose="020B0500000000000000" pitchFamily="50" charset="-128"/>
              </a:rPr>
              <a:t>の合同点検実施状況を</a:t>
            </a:r>
            <a:r>
              <a:rPr lang="en-US" altLang="ja-JP" sz="1400" dirty="0">
                <a:latin typeface="Yu Gothic UI" panose="020B0500000000000000" pitchFamily="50" charset="-128"/>
                <a:ea typeface="Yu Gothic UI" panose="020B0500000000000000" pitchFamily="50" charset="-128"/>
              </a:rPr>
              <a:t>R6.4</a:t>
            </a:r>
            <a:r>
              <a:rPr lang="ja-JP" altLang="en-US" sz="1400" dirty="0">
                <a:latin typeface="Yu Gothic UI" panose="020B0500000000000000" pitchFamily="50" charset="-128"/>
                <a:ea typeface="Yu Gothic UI" panose="020B0500000000000000" pitchFamily="50" charset="-128"/>
              </a:rPr>
              <a:t>に大阪市ホームページにて公表することを決定</a:t>
            </a:r>
          </a:p>
        </p:txBody>
      </p:sp>
      <p:sp>
        <p:nvSpPr>
          <p:cNvPr id="7" name="テキスト ボックス 6">
            <a:extLst>
              <a:ext uri="{FF2B5EF4-FFF2-40B4-BE49-F238E27FC236}">
                <a16:creationId xmlns:a16="http://schemas.microsoft.com/office/drawing/2014/main" id="{7749E32F-2255-8C13-430A-6998932F18FF}"/>
              </a:ext>
            </a:extLst>
          </p:cNvPr>
          <p:cNvSpPr txBox="1"/>
          <p:nvPr/>
        </p:nvSpPr>
        <p:spPr>
          <a:xfrm>
            <a:off x="9493986" y="4023947"/>
            <a:ext cx="2359482" cy="1169551"/>
          </a:xfrm>
          <a:prstGeom prst="rect">
            <a:avLst/>
          </a:prstGeom>
          <a:noFill/>
        </p:spPr>
        <p:txBody>
          <a:bodyPr wrap="square" rtlCol="0">
            <a:spAutoFit/>
          </a:bodyPr>
          <a:lstStyle>
            <a:defPPr>
              <a:defRPr lang="ja-JP"/>
            </a:defPPr>
            <a:lvl1pPr marL="285750" indent="-285750">
              <a:lnSpc>
                <a:spcPct val="100000"/>
              </a:lnSpc>
              <a:buFont typeface="Wingdings" panose="05000000000000000000" pitchFamily="2" charset="2"/>
              <a:buChar char="Ø"/>
              <a:defRPr sz="1600">
                <a:solidFill>
                  <a:srgbClr val="000000"/>
                </a:solidFill>
                <a:latin typeface="BIZ UDPゴシック" panose="020B0400000000000000" pitchFamily="50" charset="-128"/>
                <a:ea typeface="BIZ UDPゴシック" panose="020B0400000000000000" pitchFamily="50" charset="-128"/>
              </a:defRPr>
            </a:lvl1pPr>
          </a:lstStyle>
          <a:p>
            <a:r>
              <a:rPr lang="ja-JP" altLang="en-US" sz="1400" dirty="0">
                <a:solidFill>
                  <a:schemeClr val="tx1"/>
                </a:solidFill>
                <a:latin typeface="Yu Gothic UI" panose="020B0500000000000000" pitchFamily="50" charset="-128"/>
                <a:ea typeface="Yu Gothic UI" panose="020B0500000000000000" pitchFamily="50" charset="-128"/>
              </a:rPr>
              <a:t>対策必要箇所については、区長マネジメント</a:t>
            </a:r>
            <a:r>
              <a:rPr lang="ja-JP" altLang="en-US" sz="1400" dirty="0">
                <a:latin typeface="Yu Gothic UI" panose="020B0500000000000000" pitchFamily="50" charset="-128"/>
                <a:ea typeface="Yu Gothic UI" panose="020B0500000000000000" pitchFamily="50" charset="-128"/>
              </a:rPr>
              <a:t>のもと、関係機関と連携して、早期に課題解決が図られるよう取り組む</a:t>
            </a:r>
          </a:p>
        </p:txBody>
      </p:sp>
      <p:sp>
        <p:nvSpPr>
          <p:cNvPr id="12" name="四角形: 角を丸くする 11">
            <a:extLst>
              <a:ext uri="{FF2B5EF4-FFF2-40B4-BE49-F238E27FC236}">
                <a16:creationId xmlns:a16="http://schemas.microsoft.com/office/drawing/2014/main" id="{0E647AB7-299E-FA03-5580-65AB9361358E}"/>
              </a:ext>
            </a:extLst>
          </p:cNvPr>
          <p:cNvSpPr/>
          <p:nvPr/>
        </p:nvSpPr>
        <p:spPr>
          <a:xfrm>
            <a:off x="9465704" y="5472145"/>
            <a:ext cx="2516620" cy="905193"/>
          </a:xfrm>
          <a:prstGeom prst="roundRect">
            <a:avLst>
              <a:gd name="adj" fmla="val 11262"/>
            </a:avLst>
          </a:prstGeom>
          <a:noFill/>
          <a:ln w="38100">
            <a:solidFill>
              <a:schemeClr val="accent4">
                <a:lumMod val="5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solidFill>
                <a:latin typeface="Yu Gothic UI" panose="020B0500000000000000" pitchFamily="50" charset="-128"/>
                <a:ea typeface="Yu Gothic UI" panose="020B0500000000000000" pitchFamily="50" charset="-128"/>
              </a:rPr>
              <a:t>緊急性の高い危険箇所や抜本的な対応が必要であることが明らかになった場合、迅速に対応</a:t>
            </a:r>
          </a:p>
        </p:txBody>
      </p:sp>
      <p:sp>
        <p:nvSpPr>
          <p:cNvPr id="18" name="テキスト ボックス 17">
            <a:extLst>
              <a:ext uri="{FF2B5EF4-FFF2-40B4-BE49-F238E27FC236}">
                <a16:creationId xmlns:a16="http://schemas.microsoft.com/office/drawing/2014/main" id="{4A0452E5-271E-FF05-EB58-2C380B6BDA4E}"/>
              </a:ext>
            </a:extLst>
          </p:cNvPr>
          <p:cNvSpPr txBox="1"/>
          <p:nvPr/>
        </p:nvSpPr>
        <p:spPr>
          <a:xfrm>
            <a:off x="10620183" y="-17573"/>
            <a:ext cx="1634881" cy="253916"/>
          </a:xfrm>
          <a:prstGeom prst="rect">
            <a:avLst/>
          </a:prstGeom>
          <a:noFill/>
        </p:spPr>
        <p:txBody>
          <a:bodyPr wrap="square" rtlCol="0">
            <a:spAutoFit/>
          </a:bodyPr>
          <a:lstStyle>
            <a:defPPr>
              <a:defRPr lang="ja-JP"/>
            </a:defPPr>
            <a:lvl1pPr lvl="0">
              <a:defRPr sz="2000">
                <a:latin typeface="Segoe UI" panose="020B0502040204020203" pitchFamily="34" charset="0"/>
                <a:ea typeface="BIZ UDPゴシック" panose="020B0400000000000000" pitchFamily="50" charset="-128"/>
                <a:cs typeface="Segoe UI" panose="020B0502040204020203" pitchFamily="34" charset="0"/>
              </a:defRPr>
            </a:lvl1pPr>
          </a:lstStyle>
          <a:p>
            <a:r>
              <a:rPr lang="ja-JP" altLang="en-US" sz="1050" dirty="0">
                <a:latin typeface="Yu Gothic UI" panose="020B0500000000000000" pitchFamily="50" charset="-128"/>
                <a:ea typeface="Yu Gothic UI" panose="020B0500000000000000" pitchFamily="50" charset="-128"/>
              </a:rPr>
              <a:t>子育て・教育環境の充実</a:t>
            </a:r>
            <a:endParaRPr lang="ja-JP" altLang="ja-JP" sz="1050"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470774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2B293469-D629-07B2-5CF3-4E9B19E99C65}"/>
              </a:ext>
            </a:extLst>
          </p:cNvPr>
          <p:cNvGraphicFramePr>
            <a:graphicFrameLocks noGrp="1"/>
          </p:cNvGraphicFramePr>
          <p:nvPr>
            <p:extLst>
              <p:ext uri="{D42A27DB-BD31-4B8C-83A1-F6EECF244321}">
                <p14:modId xmlns:p14="http://schemas.microsoft.com/office/powerpoint/2010/main" val="2048763251"/>
              </p:ext>
            </p:extLst>
          </p:nvPr>
        </p:nvGraphicFramePr>
        <p:xfrm>
          <a:off x="98409" y="2855942"/>
          <a:ext cx="11989333" cy="3975661"/>
        </p:xfrm>
        <a:graphic>
          <a:graphicData uri="http://schemas.openxmlformats.org/drawingml/2006/table">
            <a:tbl>
              <a:tblPr firstRow="1" bandRow="1">
                <a:effectLst/>
                <a:tableStyleId>{5C22544A-7EE6-4342-B048-85BDC9FD1C3A}</a:tableStyleId>
              </a:tblPr>
              <a:tblGrid>
                <a:gridCol w="2910808">
                  <a:extLst>
                    <a:ext uri="{9D8B030D-6E8A-4147-A177-3AD203B41FA5}">
                      <a16:colId xmlns:a16="http://schemas.microsoft.com/office/drawing/2014/main" val="89389108"/>
                    </a:ext>
                  </a:extLst>
                </a:gridCol>
                <a:gridCol w="5893080">
                  <a:extLst>
                    <a:ext uri="{9D8B030D-6E8A-4147-A177-3AD203B41FA5}">
                      <a16:colId xmlns:a16="http://schemas.microsoft.com/office/drawing/2014/main" val="617515811"/>
                    </a:ext>
                  </a:extLst>
                </a:gridCol>
                <a:gridCol w="3185445">
                  <a:extLst>
                    <a:ext uri="{9D8B030D-6E8A-4147-A177-3AD203B41FA5}">
                      <a16:colId xmlns:a16="http://schemas.microsoft.com/office/drawing/2014/main" val="3678793575"/>
                    </a:ext>
                  </a:extLst>
                </a:gridCol>
              </a:tblGrid>
              <a:tr h="753334">
                <a:tc>
                  <a:txBody>
                    <a:bodyPr/>
                    <a:lstStyle/>
                    <a:p>
                      <a:endParaRPr kumimoji="1" lang="ja-JP" altLang="en-US" dirty="0"/>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endParaRPr kumimoji="1" lang="ja-JP" altLang="en-US" dirty="0"/>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6567332"/>
                  </a:ext>
                </a:extLst>
              </a:tr>
              <a:tr h="1057835">
                <a:tc>
                  <a:txBody>
                    <a:bodyPr/>
                    <a:lstStyle/>
                    <a:p>
                      <a:endParaRPr kumimoji="1" lang="ja-JP" altLang="en-US" dirty="0"/>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3473711"/>
                  </a:ext>
                </a:extLst>
              </a:tr>
              <a:tr h="993227">
                <a:tc>
                  <a:txBody>
                    <a:bodyPr/>
                    <a:lstStyle/>
                    <a:p>
                      <a:endParaRPr kumimoji="1" lang="ja-JP" altLang="en-US" dirty="0"/>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4248046"/>
                  </a:ext>
                </a:extLst>
              </a:tr>
              <a:tr h="1171265">
                <a:tc>
                  <a:txBody>
                    <a:bodyPr/>
                    <a:lstStyle/>
                    <a:p>
                      <a:endParaRPr kumimoji="1" lang="ja-JP" altLang="en-US" dirty="0"/>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8614957"/>
                  </a:ext>
                </a:extLst>
              </a:tr>
            </a:tbl>
          </a:graphicData>
        </a:graphic>
      </p:graphicFrame>
      <p:cxnSp>
        <p:nvCxnSpPr>
          <p:cNvPr id="21" name="直線コネクタ 20">
            <a:extLst>
              <a:ext uri="{FF2B5EF4-FFF2-40B4-BE49-F238E27FC236}">
                <a16:creationId xmlns:a16="http://schemas.microsoft.com/office/drawing/2014/main" id="{BFCB2A2A-BF6C-BEF0-EFC3-5DD52100624C}"/>
              </a:ext>
            </a:extLst>
          </p:cNvPr>
          <p:cNvCxnSpPr>
            <a:cxnSpLocks/>
          </p:cNvCxnSpPr>
          <p:nvPr/>
        </p:nvCxnSpPr>
        <p:spPr>
          <a:xfrm>
            <a:off x="-5739" y="522418"/>
            <a:ext cx="12192000" cy="0"/>
          </a:xfrm>
          <a:prstGeom prst="line">
            <a:avLst/>
          </a:prstGeom>
          <a:ln w="38100">
            <a:solidFill>
              <a:srgbClr val="007C58"/>
            </a:solidFill>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EDE92BB6-3D32-3C22-249D-5447E1E8226E}"/>
              </a:ext>
            </a:extLst>
          </p:cNvPr>
          <p:cNvSpPr txBox="1"/>
          <p:nvPr/>
        </p:nvSpPr>
        <p:spPr>
          <a:xfrm>
            <a:off x="772044" y="3069833"/>
            <a:ext cx="1776533" cy="307777"/>
          </a:xfrm>
          <a:prstGeom prst="rect">
            <a:avLst/>
          </a:prstGeom>
          <a:noFill/>
        </p:spPr>
        <p:txBody>
          <a:bodyPr wrap="square" rtlCol="0">
            <a:spAutoFit/>
          </a:bodyPr>
          <a:lstStyle/>
          <a:p>
            <a:r>
              <a:rPr lang="ja-JP" altLang="en-US" sz="1400" dirty="0">
                <a:solidFill>
                  <a:srgbClr val="000000"/>
                </a:solidFill>
                <a:latin typeface="Yu Gothic UI" panose="020B0500000000000000" pitchFamily="50" charset="-128"/>
                <a:ea typeface="Yu Gothic UI" panose="020B0500000000000000" pitchFamily="50" charset="-128"/>
              </a:rPr>
              <a:t>保育料無償化</a:t>
            </a:r>
            <a:endParaRPr lang="en-US" altLang="ja-JP" sz="1400" dirty="0">
              <a:solidFill>
                <a:srgbClr val="000000"/>
              </a:solidFill>
              <a:latin typeface="Yu Gothic UI" panose="020B0500000000000000" pitchFamily="50" charset="-128"/>
              <a:ea typeface="Yu Gothic UI" panose="020B0500000000000000" pitchFamily="50" charset="-128"/>
            </a:endParaRPr>
          </a:p>
        </p:txBody>
      </p:sp>
      <p:sp>
        <p:nvSpPr>
          <p:cNvPr id="64" name="テキスト ボックス 63">
            <a:extLst>
              <a:ext uri="{FF2B5EF4-FFF2-40B4-BE49-F238E27FC236}">
                <a16:creationId xmlns:a16="http://schemas.microsoft.com/office/drawing/2014/main" id="{2E664D8A-4F15-B70D-F3BF-C8BCBE517C69}"/>
              </a:ext>
            </a:extLst>
          </p:cNvPr>
          <p:cNvSpPr txBox="1"/>
          <p:nvPr/>
        </p:nvSpPr>
        <p:spPr>
          <a:xfrm>
            <a:off x="2974057" y="2862614"/>
            <a:ext cx="5765843" cy="738664"/>
          </a:xfrm>
          <a:prstGeom prst="rect">
            <a:avLst/>
          </a:prstGeom>
          <a:noFill/>
        </p:spPr>
        <p:txBody>
          <a:bodyPr wrap="square" rtlCol="0">
            <a:spAutoFit/>
          </a:bodyPr>
          <a:lstStyle>
            <a:defPPr>
              <a:defRPr lang="ja-JP"/>
            </a:defPPr>
            <a:lvl1pPr>
              <a:defRPr sz="1600">
                <a:solidFill>
                  <a:srgbClr val="000000"/>
                </a:solidFill>
              </a:defRPr>
            </a:lvl1pPr>
          </a:lstStyle>
          <a:p>
            <a:r>
              <a:rPr lang="ja-JP" altLang="en-US" sz="1400" dirty="0">
                <a:latin typeface="Yu Gothic UI" panose="020B0500000000000000" pitchFamily="50" charset="-128"/>
                <a:ea typeface="Yu Gothic UI" panose="020B0500000000000000" pitchFamily="50" charset="-128"/>
              </a:rPr>
              <a:t>・多子軽減の所得制限撤廃、</a:t>
            </a:r>
            <a:r>
              <a:rPr lang="ja-JP" altLang="en-US" sz="1400" dirty="0">
                <a:solidFill>
                  <a:schemeClr val="tx1"/>
                </a:solidFill>
                <a:latin typeface="Yu Gothic UI" panose="020B0500000000000000" pitchFamily="50" charset="-128"/>
                <a:ea typeface="Yu Gothic UI" panose="020B0500000000000000" pitchFamily="50" charset="-128"/>
              </a:rPr>
              <a:t>第２子保育料無償化</a:t>
            </a:r>
            <a:r>
              <a:rPr lang="ja-JP" altLang="en-US" sz="1400" dirty="0">
                <a:latin typeface="Yu Gothic UI" panose="020B0500000000000000" pitchFamily="50" charset="-128"/>
                <a:ea typeface="Yu Gothic UI" panose="020B0500000000000000" pitchFamily="50" charset="-128"/>
              </a:rPr>
              <a:t>（</a:t>
            </a:r>
            <a:r>
              <a:rPr lang="en-US" altLang="ja-JP" sz="1400" dirty="0">
                <a:latin typeface="Yu Gothic UI" panose="020B0500000000000000" pitchFamily="50" charset="-128"/>
                <a:ea typeface="Yu Gothic UI" panose="020B0500000000000000" pitchFamily="50" charset="-128"/>
              </a:rPr>
              <a:t>R6.9</a:t>
            </a:r>
            <a:r>
              <a:rPr lang="ja-JP" altLang="en-US" sz="1400" dirty="0">
                <a:latin typeface="Yu Gothic UI" panose="020B0500000000000000" pitchFamily="50" charset="-128"/>
                <a:ea typeface="Yu Gothic UI" panose="020B0500000000000000" pitchFamily="50" charset="-128"/>
              </a:rPr>
              <a:t>～）　</a:t>
            </a:r>
            <a:endParaRPr lang="en-US" altLang="ja-JP" sz="1400" dirty="0">
              <a:latin typeface="Yu Gothic UI" panose="020B0500000000000000" pitchFamily="50" charset="-128"/>
              <a:ea typeface="Yu Gothic UI" panose="020B0500000000000000" pitchFamily="50" charset="-128"/>
            </a:endParaRPr>
          </a:p>
          <a:p>
            <a:r>
              <a:rPr lang="ja-JP" altLang="en-US" sz="1400" dirty="0">
                <a:latin typeface="Yu Gothic UI" panose="020B0500000000000000" pitchFamily="50" charset="-128"/>
                <a:ea typeface="Yu Gothic UI" panose="020B0500000000000000" pitchFamily="50" charset="-128"/>
              </a:rPr>
              <a:t>・企業主導型保育事業を利用する第２子以降の保育料無償化に向けた</a:t>
            </a:r>
            <a:endParaRPr lang="en-US" altLang="ja-JP" sz="1400" dirty="0">
              <a:latin typeface="Yu Gothic UI" panose="020B0500000000000000" pitchFamily="50" charset="-128"/>
              <a:ea typeface="Yu Gothic UI" panose="020B0500000000000000" pitchFamily="50" charset="-128"/>
            </a:endParaRPr>
          </a:p>
          <a:p>
            <a:r>
              <a:rPr lang="ja-JP" altLang="en-US" sz="1400" dirty="0">
                <a:latin typeface="Yu Gothic UI" panose="020B0500000000000000" pitchFamily="50" charset="-128"/>
                <a:ea typeface="Yu Gothic UI" panose="020B0500000000000000" pitchFamily="50" charset="-128"/>
              </a:rPr>
              <a:t>  システム改修（</a:t>
            </a:r>
            <a:r>
              <a:rPr lang="en-US" altLang="ja-JP" sz="1400" dirty="0">
                <a:latin typeface="Yu Gothic UI" panose="020B0500000000000000" pitchFamily="50" charset="-128"/>
                <a:ea typeface="Yu Gothic UI" panose="020B0500000000000000" pitchFamily="50" charset="-128"/>
              </a:rPr>
              <a:t>R7</a:t>
            </a:r>
            <a:r>
              <a:rPr lang="ja-JP" altLang="en-US" sz="1400" dirty="0">
                <a:latin typeface="Yu Gothic UI" panose="020B0500000000000000" pitchFamily="50" charset="-128"/>
                <a:ea typeface="Yu Gothic UI" panose="020B0500000000000000" pitchFamily="50" charset="-128"/>
              </a:rPr>
              <a:t>～）</a:t>
            </a:r>
            <a:endParaRPr lang="en-US" altLang="ja-JP" sz="1400" dirty="0">
              <a:latin typeface="Yu Gothic UI" panose="020B0500000000000000" pitchFamily="50" charset="-128"/>
              <a:ea typeface="Yu Gothic UI" panose="020B0500000000000000" pitchFamily="50" charset="-128"/>
            </a:endParaRPr>
          </a:p>
        </p:txBody>
      </p:sp>
      <p:sp>
        <p:nvSpPr>
          <p:cNvPr id="66" name="テキスト ボックス 65">
            <a:extLst>
              <a:ext uri="{FF2B5EF4-FFF2-40B4-BE49-F238E27FC236}">
                <a16:creationId xmlns:a16="http://schemas.microsoft.com/office/drawing/2014/main" id="{BBBAE232-5053-9F84-E878-04E387BFAD5E}"/>
              </a:ext>
            </a:extLst>
          </p:cNvPr>
          <p:cNvSpPr txBox="1"/>
          <p:nvPr/>
        </p:nvSpPr>
        <p:spPr>
          <a:xfrm>
            <a:off x="750819" y="4003925"/>
            <a:ext cx="2398047" cy="307777"/>
          </a:xfrm>
          <a:prstGeom prst="rect">
            <a:avLst/>
          </a:prstGeom>
          <a:noFill/>
        </p:spPr>
        <p:txBody>
          <a:bodyPr wrap="square" rtlCol="0">
            <a:spAutoFit/>
          </a:bodyPr>
          <a:lstStyle/>
          <a:p>
            <a:r>
              <a:rPr lang="ja-JP" altLang="en-US" sz="1400" dirty="0">
                <a:solidFill>
                  <a:srgbClr val="000000"/>
                </a:solidFill>
                <a:latin typeface="Yu Gothic UI" panose="020B0500000000000000" pitchFamily="50" charset="-128"/>
                <a:ea typeface="Yu Gothic UI" panose="020B0500000000000000" pitchFamily="50" charset="-128"/>
              </a:rPr>
              <a:t>保育施設等整備</a:t>
            </a:r>
            <a:endParaRPr kumimoji="1" lang="ja-JP" altLang="en-US" sz="1400" dirty="0">
              <a:solidFill>
                <a:srgbClr val="000000"/>
              </a:solidFill>
              <a:latin typeface="Yu Gothic UI" panose="020B0500000000000000" pitchFamily="50" charset="-128"/>
              <a:ea typeface="Yu Gothic UI" panose="020B0500000000000000" pitchFamily="50" charset="-128"/>
            </a:endParaRPr>
          </a:p>
        </p:txBody>
      </p:sp>
      <p:sp>
        <p:nvSpPr>
          <p:cNvPr id="67" name="テキスト ボックス 66">
            <a:extLst>
              <a:ext uri="{FF2B5EF4-FFF2-40B4-BE49-F238E27FC236}">
                <a16:creationId xmlns:a16="http://schemas.microsoft.com/office/drawing/2014/main" id="{5FE5E1CE-EF61-CCE6-DAAC-EA7D63ABA7D3}"/>
              </a:ext>
            </a:extLst>
          </p:cNvPr>
          <p:cNvSpPr txBox="1"/>
          <p:nvPr/>
        </p:nvSpPr>
        <p:spPr>
          <a:xfrm>
            <a:off x="760289" y="5030157"/>
            <a:ext cx="2398047" cy="307777"/>
          </a:xfrm>
          <a:prstGeom prst="rect">
            <a:avLst/>
          </a:prstGeom>
          <a:noFill/>
        </p:spPr>
        <p:txBody>
          <a:bodyPr wrap="square" rtlCol="0">
            <a:spAutoFit/>
          </a:bodyPr>
          <a:lstStyle/>
          <a:p>
            <a:r>
              <a:rPr lang="ja-JP" altLang="en-US" sz="1400" dirty="0">
                <a:solidFill>
                  <a:srgbClr val="000000"/>
                </a:solidFill>
                <a:latin typeface="Yu Gothic UI" panose="020B0500000000000000" pitchFamily="50" charset="-128"/>
                <a:ea typeface="Yu Gothic UI" panose="020B0500000000000000" pitchFamily="50" charset="-128"/>
              </a:rPr>
              <a:t>保育人材確保</a:t>
            </a:r>
            <a:endParaRPr lang="en-US" altLang="ja-JP" sz="1400" dirty="0">
              <a:solidFill>
                <a:srgbClr val="000000"/>
              </a:solidFill>
              <a:latin typeface="Yu Gothic UI" panose="020B0500000000000000" pitchFamily="50" charset="-128"/>
              <a:ea typeface="Yu Gothic UI" panose="020B0500000000000000" pitchFamily="50" charset="-128"/>
            </a:endParaRPr>
          </a:p>
        </p:txBody>
      </p:sp>
      <p:sp>
        <p:nvSpPr>
          <p:cNvPr id="68" name="テキスト ボックス 67">
            <a:extLst>
              <a:ext uri="{FF2B5EF4-FFF2-40B4-BE49-F238E27FC236}">
                <a16:creationId xmlns:a16="http://schemas.microsoft.com/office/drawing/2014/main" id="{343FC77F-7A67-15BF-1B8F-6C3E0C2AA6C9}"/>
              </a:ext>
            </a:extLst>
          </p:cNvPr>
          <p:cNvSpPr txBox="1"/>
          <p:nvPr/>
        </p:nvSpPr>
        <p:spPr>
          <a:xfrm>
            <a:off x="750819" y="6085456"/>
            <a:ext cx="2398047" cy="307777"/>
          </a:xfrm>
          <a:prstGeom prst="rect">
            <a:avLst/>
          </a:prstGeom>
          <a:noFill/>
        </p:spPr>
        <p:txBody>
          <a:bodyPr wrap="square" rtlCol="0">
            <a:spAutoFit/>
          </a:bodyPr>
          <a:lstStyle/>
          <a:p>
            <a:r>
              <a:rPr lang="ja-JP" altLang="en-US" sz="1400" dirty="0">
                <a:solidFill>
                  <a:srgbClr val="000000"/>
                </a:solidFill>
                <a:latin typeface="Yu Gothic UI" panose="020B0500000000000000" pitchFamily="50" charset="-128"/>
                <a:ea typeface="Yu Gothic UI" panose="020B0500000000000000" pitchFamily="50" charset="-128"/>
              </a:rPr>
              <a:t>在宅等育児への支援</a:t>
            </a:r>
            <a:endParaRPr lang="en-US" altLang="ja-JP" sz="1400" dirty="0">
              <a:solidFill>
                <a:srgbClr val="000000"/>
              </a:solidFill>
              <a:latin typeface="Yu Gothic UI" panose="020B0500000000000000" pitchFamily="50" charset="-128"/>
              <a:ea typeface="Yu Gothic UI" panose="020B0500000000000000" pitchFamily="50" charset="-128"/>
            </a:endParaRPr>
          </a:p>
        </p:txBody>
      </p:sp>
      <p:sp>
        <p:nvSpPr>
          <p:cNvPr id="70" name="矢印: 五方向 4">
            <a:extLst>
              <a:ext uri="{FF2B5EF4-FFF2-40B4-BE49-F238E27FC236}">
                <a16:creationId xmlns:a16="http://schemas.microsoft.com/office/drawing/2014/main" id="{E40BC492-12BF-DEA1-EDA8-B22D03FD0BE9}"/>
              </a:ext>
            </a:extLst>
          </p:cNvPr>
          <p:cNvSpPr txBox="1"/>
          <p:nvPr/>
        </p:nvSpPr>
        <p:spPr>
          <a:xfrm>
            <a:off x="2975324" y="3676673"/>
            <a:ext cx="5573924" cy="954107"/>
          </a:xfrm>
          <a:prstGeom prst="rect">
            <a:avLst/>
          </a:prstGeom>
          <a:noFill/>
        </p:spPr>
        <p:txBody>
          <a:bodyPr wrap="square" rtlCol="0">
            <a:spAutoFit/>
          </a:bodyPr>
          <a:lstStyle>
            <a:defPPr>
              <a:defRPr lang="ja-JP"/>
            </a:defPPr>
            <a:lvl1pPr>
              <a:defRPr sz="1400">
                <a:solidFill>
                  <a:srgbClr val="000000"/>
                </a:solidFill>
                <a:latin typeface="BIZ UDPゴシック" panose="020B0400000000000000" pitchFamily="50" charset="-128"/>
                <a:ea typeface="BIZ UDPゴシック" panose="020B0400000000000000" pitchFamily="50"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ja-JP" altLang="en-US" dirty="0">
                <a:solidFill>
                  <a:schemeClr val="tx1"/>
                </a:solidFill>
                <a:latin typeface="Yu Gothic UI" panose="020B0500000000000000" pitchFamily="50" charset="-128"/>
                <a:ea typeface="Yu Gothic UI" panose="020B0500000000000000" pitchFamily="50" charset="-128"/>
              </a:rPr>
              <a:t>・民間保育所高額賃料補助の拡充</a:t>
            </a:r>
            <a:r>
              <a:rPr lang="en-US" altLang="ja-JP" dirty="0">
                <a:solidFill>
                  <a:schemeClr val="tx1"/>
                </a:solidFill>
                <a:latin typeface="Yu Gothic UI" panose="020B0500000000000000" pitchFamily="50" charset="-128"/>
                <a:ea typeface="Yu Gothic UI" panose="020B0500000000000000" pitchFamily="50" charset="-128"/>
              </a:rPr>
              <a:t>【</a:t>
            </a:r>
            <a:r>
              <a:rPr lang="ja-JP" altLang="en-US" dirty="0">
                <a:solidFill>
                  <a:schemeClr val="tx1"/>
                </a:solidFill>
                <a:latin typeface="Yu Gothic UI" panose="020B0500000000000000" pitchFamily="50" charset="-128"/>
                <a:ea typeface="Yu Gothic UI" panose="020B0500000000000000" pitchFamily="50" charset="-128"/>
              </a:rPr>
              <a:t>２区→９区</a:t>
            </a:r>
            <a:r>
              <a:rPr lang="en-US" altLang="ja-JP" dirty="0">
                <a:solidFill>
                  <a:schemeClr val="tx1"/>
                </a:solidFill>
                <a:latin typeface="Yu Gothic UI" panose="020B0500000000000000" pitchFamily="50" charset="-128"/>
                <a:ea typeface="Yu Gothic UI" panose="020B0500000000000000" pitchFamily="50" charset="-128"/>
              </a:rPr>
              <a:t>】</a:t>
            </a:r>
            <a:r>
              <a:rPr lang="ja-JP" altLang="en-US" dirty="0">
                <a:solidFill>
                  <a:schemeClr val="tx1"/>
                </a:solidFill>
                <a:latin typeface="Yu Gothic UI" panose="020B0500000000000000" pitchFamily="50" charset="-128"/>
                <a:ea typeface="Yu Gothic UI" panose="020B0500000000000000" pitchFamily="50" charset="-128"/>
              </a:rPr>
              <a:t>（</a:t>
            </a:r>
            <a:r>
              <a:rPr lang="en-US" altLang="ja-JP" dirty="0">
                <a:solidFill>
                  <a:schemeClr val="tx1"/>
                </a:solidFill>
                <a:latin typeface="Yu Gothic UI" panose="020B0500000000000000" pitchFamily="50" charset="-128"/>
                <a:ea typeface="Yu Gothic UI" panose="020B0500000000000000" pitchFamily="50" charset="-128"/>
              </a:rPr>
              <a:t>R6</a:t>
            </a:r>
            <a:r>
              <a:rPr lang="ja-JP" altLang="en-US" dirty="0">
                <a:solidFill>
                  <a:schemeClr val="tx1"/>
                </a:solidFill>
                <a:latin typeface="Yu Gothic UI" panose="020B0500000000000000" pitchFamily="50" charset="-128"/>
                <a:ea typeface="Yu Gothic UI" panose="020B0500000000000000" pitchFamily="50" charset="-128"/>
              </a:rPr>
              <a:t>～）</a:t>
            </a:r>
            <a:endParaRPr lang="en-US" altLang="ja-JP" dirty="0">
              <a:solidFill>
                <a:schemeClr val="tx1"/>
              </a:solidFill>
              <a:latin typeface="Yu Gothic UI" panose="020B0500000000000000" pitchFamily="50" charset="-128"/>
              <a:ea typeface="Yu Gothic UI" panose="020B0500000000000000" pitchFamily="50" charset="-128"/>
            </a:endParaRPr>
          </a:p>
          <a:p>
            <a:r>
              <a:rPr lang="ja-JP" altLang="en-US" dirty="0">
                <a:solidFill>
                  <a:schemeClr val="tx1"/>
                </a:solidFill>
                <a:latin typeface="Yu Gothic UI" panose="020B0500000000000000" pitchFamily="50" charset="-128"/>
                <a:ea typeface="Yu Gothic UI" panose="020B0500000000000000" pitchFamily="50" charset="-128"/>
              </a:rPr>
              <a:t>・地域型保育事業における連携支援事業の拡充（</a:t>
            </a:r>
            <a:r>
              <a:rPr lang="en-US" altLang="ja-JP" dirty="0">
                <a:solidFill>
                  <a:schemeClr val="tx1"/>
                </a:solidFill>
                <a:latin typeface="Yu Gothic UI" panose="020B0500000000000000" pitchFamily="50" charset="-128"/>
                <a:ea typeface="Yu Gothic UI" panose="020B0500000000000000" pitchFamily="50" charset="-128"/>
              </a:rPr>
              <a:t>R6</a:t>
            </a:r>
            <a:r>
              <a:rPr lang="ja-JP" altLang="en-US" dirty="0">
                <a:solidFill>
                  <a:schemeClr val="tx1"/>
                </a:solidFill>
                <a:latin typeface="Yu Gothic UI" panose="020B0500000000000000" pitchFamily="50" charset="-128"/>
                <a:ea typeface="Yu Gothic UI" panose="020B0500000000000000" pitchFamily="50" charset="-128"/>
              </a:rPr>
              <a:t>～）</a:t>
            </a:r>
            <a:endParaRPr lang="en-US" altLang="ja-JP" dirty="0">
              <a:solidFill>
                <a:schemeClr val="tx1"/>
              </a:solidFill>
              <a:latin typeface="Yu Gothic UI" panose="020B0500000000000000" pitchFamily="50" charset="-128"/>
              <a:ea typeface="Yu Gothic UI" panose="020B0500000000000000" pitchFamily="50" charset="-128"/>
            </a:endParaRPr>
          </a:p>
          <a:p>
            <a:r>
              <a:rPr lang="ja-JP" altLang="en-US" dirty="0">
                <a:solidFill>
                  <a:schemeClr val="tx1"/>
                </a:solidFill>
                <a:latin typeface="Yu Gothic UI" panose="020B0500000000000000" pitchFamily="50" charset="-128"/>
                <a:ea typeface="Yu Gothic UI" panose="020B0500000000000000" pitchFamily="50" charset="-128"/>
              </a:rPr>
              <a:t>・一時預かり事業（幼稚園型</a:t>
            </a:r>
            <a:r>
              <a:rPr lang="en-US" altLang="ja-JP" dirty="0">
                <a:solidFill>
                  <a:schemeClr val="tx1"/>
                </a:solidFill>
                <a:latin typeface="Yu Gothic UI" panose="020B0500000000000000" pitchFamily="50" charset="-128"/>
                <a:ea typeface="Yu Gothic UI" panose="020B0500000000000000" pitchFamily="50" charset="-128"/>
              </a:rPr>
              <a:t>Ⅱ</a:t>
            </a:r>
            <a:r>
              <a:rPr lang="ja-JP" altLang="en-US" dirty="0">
                <a:solidFill>
                  <a:schemeClr val="tx1"/>
                </a:solidFill>
                <a:latin typeface="Yu Gothic UI" panose="020B0500000000000000" pitchFamily="50" charset="-128"/>
                <a:ea typeface="Yu Gothic UI" panose="020B0500000000000000" pitchFamily="50" charset="-128"/>
              </a:rPr>
              <a:t>）（</a:t>
            </a:r>
            <a:r>
              <a:rPr lang="en-US" altLang="ja-JP" dirty="0">
                <a:solidFill>
                  <a:schemeClr val="tx1"/>
                </a:solidFill>
                <a:latin typeface="Yu Gothic UI" panose="020B0500000000000000" pitchFamily="50" charset="-128"/>
                <a:ea typeface="Yu Gothic UI" panose="020B0500000000000000" pitchFamily="50" charset="-128"/>
              </a:rPr>
              <a:t>※</a:t>
            </a:r>
            <a:r>
              <a:rPr lang="ja-JP" altLang="en-US" dirty="0">
                <a:solidFill>
                  <a:schemeClr val="tx1"/>
                </a:solidFill>
                <a:latin typeface="Yu Gothic UI" panose="020B0500000000000000" pitchFamily="50" charset="-128"/>
                <a:ea typeface="Yu Gothic UI" panose="020B0500000000000000" pitchFamily="50" charset="-128"/>
              </a:rPr>
              <a:t>）の実施（</a:t>
            </a:r>
            <a:r>
              <a:rPr lang="en-US" altLang="ja-JP" dirty="0">
                <a:solidFill>
                  <a:schemeClr val="tx1"/>
                </a:solidFill>
                <a:latin typeface="Yu Gothic UI" panose="020B0500000000000000" pitchFamily="50" charset="-128"/>
                <a:ea typeface="Yu Gothic UI" panose="020B0500000000000000" pitchFamily="50" charset="-128"/>
              </a:rPr>
              <a:t>R7</a:t>
            </a:r>
            <a:r>
              <a:rPr lang="ja-JP" altLang="en-US" dirty="0">
                <a:solidFill>
                  <a:schemeClr val="tx1"/>
                </a:solidFill>
                <a:latin typeface="Yu Gothic UI" panose="020B0500000000000000" pitchFamily="50" charset="-128"/>
                <a:ea typeface="Yu Gothic UI" panose="020B0500000000000000" pitchFamily="50" charset="-128"/>
              </a:rPr>
              <a:t>～）</a:t>
            </a:r>
            <a:endParaRPr lang="en-US" altLang="ja-JP" dirty="0">
              <a:solidFill>
                <a:schemeClr val="tx1"/>
              </a:solidFill>
              <a:latin typeface="Yu Gothic UI" panose="020B0500000000000000" pitchFamily="50" charset="-128"/>
              <a:ea typeface="Yu Gothic UI" panose="020B0500000000000000" pitchFamily="50" charset="-128"/>
            </a:endParaRPr>
          </a:p>
          <a:p>
            <a:r>
              <a:rPr lang="ja-JP" altLang="en-US" sz="1200" dirty="0">
                <a:solidFill>
                  <a:schemeClr val="tx1"/>
                </a:solidFill>
                <a:latin typeface="Yu Gothic UI" panose="020B0500000000000000" pitchFamily="50" charset="-128"/>
                <a:ea typeface="Yu Gothic UI" panose="020B0500000000000000" pitchFamily="50" charset="-128"/>
              </a:rPr>
              <a:t>　　</a:t>
            </a:r>
            <a:r>
              <a:rPr lang="ja-JP" altLang="en-US" dirty="0">
                <a:solidFill>
                  <a:schemeClr val="tx1"/>
                </a:solidFill>
                <a:latin typeface="Yu Gothic UI" panose="020B0500000000000000" pitchFamily="50" charset="-128"/>
                <a:ea typeface="Yu Gothic UI" panose="020B0500000000000000" pitchFamily="50" charset="-128"/>
              </a:rPr>
              <a:t>（</a:t>
            </a:r>
            <a:r>
              <a:rPr lang="en-US" altLang="ja-JP" dirty="0">
                <a:solidFill>
                  <a:schemeClr val="tx1"/>
                </a:solidFill>
                <a:latin typeface="Yu Gothic UI" panose="020B0500000000000000" pitchFamily="50" charset="-128"/>
                <a:ea typeface="Yu Gothic UI" panose="020B0500000000000000" pitchFamily="50" charset="-128"/>
              </a:rPr>
              <a:t>※</a:t>
            </a:r>
            <a:r>
              <a:rPr lang="ja-JP" altLang="en-US" dirty="0">
                <a:solidFill>
                  <a:schemeClr val="tx1"/>
                </a:solidFill>
                <a:latin typeface="Yu Gothic UI" panose="020B0500000000000000" pitchFamily="50" charset="-128"/>
                <a:ea typeface="Yu Gothic UI" panose="020B0500000000000000" pitchFamily="50" charset="-128"/>
              </a:rPr>
              <a:t>） 満３歳未満の幼児を幼稚園において定期的に保育する事業</a:t>
            </a:r>
            <a:endParaRPr lang="en-US" altLang="ja-JP" dirty="0">
              <a:solidFill>
                <a:schemeClr val="tx1"/>
              </a:solidFill>
              <a:latin typeface="Yu Gothic UI" panose="020B0500000000000000" pitchFamily="50" charset="-128"/>
              <a:ea typeface="Yu Gothic UI" panose="020B0500000000000000" pitchFamily="50" charset="-128"/>
            </a:endParaRPr>
          </a:p>
        </p:txBody>
      </p:sp>
      <p:sp>
        <p:nvSpPr>
          <p:cNvPr id="74" name="矢印: 五方向 4">
            <a:extLst>
              <a:ext uri="{FF2B5EF4-FFF2-40B4-BE49-F238E27FC236}">
                <a16:creationId xmlns:a16="http://schemas.microsoft.com/office/drawing/2014/main" id="{656A7047-B1CD-48FF-074C-A39D5E13AE32}"/>
              </a:ext>
            </a:extLst>
          </p:cNvPr>
          <p:cNvSpPr txBox="1"/>
          <p:nvPr/>
        </p:nvSpPr>
        <p:spPr>
          <a:xfrm>
            <a:off x="2975324" y="4662983"/>
            <a:ext cx="5462165" cy="954107"/>
          </a:xfrm>
          <a:prstGeom prst="rect">
            <a:avLst/>
          </a:prstGeom>
          <a:noFill/>
        </p:spPr>
        <p:txBody>
          <a:bodyPr wrap="square" rtlCol="0">
            <a:spAutoFit/>
          </a:bodyPr>
          <a:lstStyle>
            <a:defPPr>
              <a:defRPr lang="ja-JP"/>
            </a:defPPr>
            <a:lvl1pPr>
              <a:defRPr sz="1400">
                <a:solidFill>
                  <a:srgbClr val="000000"/>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ja-JP" altLang="en-US" dirty="0">
                <a:solidFill>
                  <a:schemeClr val="tx1"/>
                </a:solidFill>
                <a:latin typeface="Yu Gothic UI" panose="020B0500000000000000" pitchFamily="50" charset="-128"/>
                <a:ea typeface="Yu Gothic UI" panose="020B0500000000000000" pitchFamily="50" charset="-128"/>
              </a:rPr>
              <a:t>・保育士定着支援事業（</a:t>
            </a:r>
            <a:r>
              <a:rPr lang="en-US" altLang="ja-JP" dirty="0">
                <a:solidFill>
                  <a:schemeClr val="tx1"/>
                </a:solidFill>
                <a:latin typeface="Yu Gothic UI" panose="020B0500000000000000" pitchFamily="50" charset="-128"/>
                <a:ea typeface="Yu Gothic UI" panose="020B0500000000000000" pitchFamily="50" charset="-128"/>
              </a:rPr>
              <a:t>R5</a:t>
            </a:r>
            <a:r>
              <a:rPr lang="ja-JP" altLang="en-US" dirty="0">
                <a:solidFill>
                  <a:schemeClr val="tx1"/>
                </a:solidFill>
                <a:latin typeface="Yu Gothic UI" panose="020B0500000000000000" pitchFamily="50" charset="-128"/>
                <a:ea typeface="Yu Gothic UI" panose="020B0500000000000000" pitchFamily="50" charset="-128"/>
              </a:rPr>
              <a:t>～）</a:t>
            </a:r>
            <a:endParaRPr lang="en-US" altLang="ja-JP" dirty="0">
              <a:solidFill>
                <a:schemeClr val="tx1"/>
              </a:solidFill>
              <a:latin typeface="Yu Gothic UI" panose="020B0500000000000000" pitchFamily="50" charset="-128"/>
              <a:ea typeface="Yu Gothic UI" panose="020B0500000000000000" pitchFamily="50" charset="-128"/>
            </a:endParaRPr>
          </a:p>
          <a:p>
            <a:r>
              <a:rPr lang="ja-JP" altLang="en-US" dirty="0">
                <a:solidFill>
                  <a:schemeClr val="tx1"/>
                </a:solidFill>
                <a:latin typeface="Yu Gothic UI" panose="020B0500000000000000" pitchFamily="50" charset="-128"/>
                <a:ea typeface="Yu Gothic UI" panose="020B0500000000000000" pitchFamily="50" charset="-128"/>
              </a:rPr>
              <a:t>・保育士働き方改革推進事業</a:t>
            </a:r>
            <a:r>
              <a:rPr lang="en-US" altLang="ja-JP" dirty="0">
                <a:solidFill>
                  <a:schemeClr val="tx1"/>
                </a:solidFill>
                <a:latin typeface="Yu Gothic UI" panose="020B0500000000000000" pitchFamily="50" charset="-128"/>
                <a:ea typeface="Yu Gothic UI" panose="020B0500000000000000" pitchFamily="50" charset="-128"/>
              </a:rPr>
              <a:t>【</a:t>
            </a:r>
            <a:r>
              <a:rPr lang="ja-JP" altLang="en-US" dirty="0">
                <a:solidFill>
                  <a:schemeClr val="tx1"/>
                </a:solidFill>
                <a:latin typeface="Yu Gothic UI" panose="020B0500000000000000" pitchFamily="50" charset="-128"/>
                <a:ea typeface="Yu Gothic UI" panose="020B0500000000000000" pitchFamily="50" charset="-128"/>
              </a:rPr>
              <a:t>完全週休二日制の導入</a:t>
            </a:r>
            <a:r>
              <a:rPr lang="en-US" altLang="ja-JP" dirty="0">
                <a:solidFill>
                  <a:schemeClr val="tx1"/>
                </a:solidFill>
                <a:latin typeface="Yu Gothic UI" panose="020B0500000000000000" pitchFamily="50" charset="-128"/>
                <a:ea typeface="Yu Gothic UI" panose="020B0500000000000000" pitchFamily="50" charset="-128"/>
              </a:rPr>
              <a:t>】 </a:t>
            </a:r>
            <a:r>
              <a:rPr lang="ja-JP" altLang="en-US" dirty="0">
                <a:solidFill>
                  <a:schemeClr val="tx1"/>
                </a:solidFill>
                <a:latin typeface="Yu Gothic UI" panose="020B0500000000000000" pitchFamily="50" charset="-128"/>
                <a:ea typeface="Yu Gothic UI" panose="020B0500000000000000" pitchFamily="50" charset="-128"/>
              </a:rPr>
              <a:t>（</a:t>
            </a:r>
            <a:r>
              <a:rPr lang="en-US" altLang="ja-JP" dirty="0">
                <a:solidFill>
                  <a:schemeClr val="tx1"/>
                </a:solidFill>
                <a:latin typeface="Yu Gothic UI" panose="020B0500000000000000" pitchFamily="50" charset="-128"/>
                <a:ea typeface="Yu Gothic UI" panose="020B0500000000000000" pitchFamily="50" charset="-128"/>
              </a:rPr>
              <a:t>R6</a:t>
            </a:r>
            <a:r>
              <a:rPr lang="ja-JP" altLang="en-US" dirty="0">
                <a:solidFill>
                  <a:schemeClr val="tx1"/>
                </a:solidFill>
                <a:latin typeface="Yu Gothic UI" panose="020B0500000000000000" pitchFamily="50" charset="-128"/>
                <a:ea typeface="Yu Gothic UI" panose="020B0500000000000000" pitchFamily="50" charset="-128"/>
              </a:rPr>
              <a:t>～）</a:t>
            </a:r>
            <a:endParaRPr lang="en-US" altLang="ja-JP" dirty="0">
              <a:solidFill>
                <a:schemeClr val="tx1"/>
              </a:solidFill>
              <a:latin typeface="Yu Gothic UI" panose="020B0500000000000000" pitchFamily="50" charset="-128"/>
              <a:ea typeface="Yu Gothic UI" panose="020B0500000000000000" pitchFamily="50" charset="-128"/>
            </a:endParaRPr>
          </a:p>
          <a:p>
            <a:r>
              <a:rPr lang="ja-JP" altLang="en-US" dirty="0">
                <a:solidFill>
                  <a:schemeClr val="tx1"/>
                </a:solidFill>
                <a:latin typeface="Yu Gothic UI" panose="020B0500000000000000" pitchFamily="50" charset="-128"/>
                <a:ea typeface="Yu Gothic UI" panose="020B0500000000000000" pitchFamily="50" charset="-128"/>
              </a:rPr>
              <a:t>・０歳児途中入所対策事業（</a:t>
            </a:r>
            <a:r>
              <a:rPr lang="en-US" altLang="ja-JP" dirty="0">
                <a:solidFill>
                  <a:schemeClr val="tx1"/>
                </a:solidFill>
                <a:latin typeface="Yu Gothic UI" panose="020B0500000000000000" pitchFamily="50" charset="-128"/>
                <a:ea typeface="Yu Gothic UI" panose="020B0500000000000000" pitchFamily="50" charset="-128"/>
              </a:rPr>
              <a:t>R6</a:t>
            </a:r>
            <a:r>
              <a:rPr lang="ja-JP" altLang="en-US" dirty="0">
                <a:solidFill>
                  <a:schemeClr val="tx1"/>
                </a:solidFill>
                <a:latin typeface="Yu Gothic UI" panose="020B0500000000000000" pitchFamily="50" charset="-128"/>
                <a:ea typeface="Yu Gothic UI" panose="020B0500000000000000" pitchFamily="50" charset="-128"/>
              </a:rPr>
              <a:t>～）</a:t>
            </a:r>
            <a:endParaRPr lang="en-US" altLang="ja-JP" dirty="0">
              <a:solidFill>
                <a:schemeClr val="tx1"/>
              </a:solidFill>
              <a:latin typeface="Yu Gothic UI" panose="020B0500000000000000" pitchFamily="50" charset="-128"/>
              <a:ea typeface="Yu Gothic UI" panose="020B0500000000000000" pitchFamily="50" charset="-128"/>
            </a:endParaRPr>
          </a:p>
          <a:p>
            <a:r>
              <a:rPr lang="ja-JP" altLang="en-US" dirty="0">
                <a:solidFill>
                  <a:schemeClr val="tx1"/>
                </a:solidFill>
                <a:latin typeface="Yu Gothic UI" panose="020B0500000000000000" pitchFamily="50" charset="-128"/>
                <a:ea typeface="Yu Gothic UI" panose="020B0500000000000000" pitchFamily="50" charset="-128"/>
              </a:rPr>
              <a:t>・１歳児保育対策事業（</a:t>
            </a:r>
            <a:r>
              <a:rPr lang="en-US" altLang="ja-JP" dirty="0">
                <a:solidFill>
                  <a:schemeClr val="tx1"/>
                </a:solidFill>
                <a:latin typeface="Yu Gothic UI" panose="020B0500000000000000" pitchFamily="50" charset="-128"/>
                <a:ea typeface="Yu Gothic UI" panose="020B0500000000000000" pitchFamily="50" charset="-128"/>
              </a:rPr>
              <a:t>R6</a:t>
            </a:r>
            <a:r>
              <a:rPr lang="ja-JP" altLang="en-US" dirty="0">
                <a:solidFill>
                  <a:schemeClr val="tx1"/>
                </a:solidFill>
                <a:latin typeface="Yu Gothic UI" panose="020B0500000000000000" pitchFamily="50" charset="-128"/>
                <a:ea typeface="Yu Gothic UI" panose="020B0500000000000000" pitchFamily="50" charset="-128"/>
              </a:rPr>
              <a:t>～）</a:t>
            </a:r>
            <a:endParaRPr lang="en-US" altLang="ja-JP" dirty="0">
              <a:solidFill>
                <a:schemeClr val="tx1"/>
              </a:solidFill>
              <a:latin typeface="Yu Gothic UI" panose="020B0500000000000000" pitchFamily="50" charset="-128"/>
              <a:ea typeface="Yu Gothic UI" panose="020B0500000000000000" pitchFamily="50" charset="-128"/>
            </a:endParaRPr>
          </a:p>
        </p:txBody>
      </p:sp>
      <p:sp>
        <p:nvSpPr>
          <p:cNvPr id="75" name="矢印: 五方向 4">
            <a:extLst>
              <a:ext uri="{FF2B5EF4-FFF2-40B4-BE49-F238E27FC236}">
                <a16:creationId xmlns:a16="http://schemas.microsoft.com/office/drawing/2014/main" id="{D971720D-0364-A497-1343-D099C8DB4F76}"/>
              </a:ext>
            </a:extLst>
          </p:cNvPr>
          <p:cNvSpPr txBox="1"/>
          <p:nvPr/>
        </p:nvSpPr>
        <p:spPr>
          <a:xfrm>
            <a:off x="2975324" y="5636627"/>
            <a:ext cx="6013589" cy="1169551"/>
          </a:xfrm>
          <a:prstGeom prst="rect">
            <a:avLst/>
          </a:prstGeom>
          <a:noFill/>
        </p:spPr>
        <p:txBody>
          <a:bodyPr wrap="square" rtlCol="0">
            <a:spAutoFit/>
          </a:bodyPr>
          <a:lstStyle>
            <a:defPPr>
              <a:defRPr lang="ja-JP"/>
            </a:defPPr>
            <a:lvl1pPr>
              <a:defRPr sz="1400">
                <a:solidFill>
                  <a:srgbClr val="000000"/>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ja-JP" altLang="en-US" dirty="0">
                <a:latin typeface="Yu Gothic UI" panose="020B0500000000000000" pitchFamily="50" charset="-128"/>
                <a:ea typeface="Yu Gothic UI" panose="020B0500000000000000" pitchFamily="50" charset="-128"/>
              </a:rPr>
              <a:t>・子育て応援</a:t>
            </a:r>
            <a:r>
              <a:rPr lang="ja-JP" altLang="en-US" dirty="0">
                <a:solidFill>
                  <a:schemeClr val="tx1"/>
                </a:solidFill>
                <a:latin typeface="Yu Gothic UI" panose="020B0500000000000000" pitchFamily="50" charset="-128"/>
                <a:ea typeface="Yu Gothic UI" panose="020B0500000000000000" pitchFamily="50" charset="-128"/>
              </a:rPr>
              <a:t>ヘルパー</a:t>
            </a:r>
            <a:r>
              <a:rPr lang="ja-JP" altLang="en-US" dirty="0">
                <a:latin typeface="Yu Gothic UI" panose="020B0500000000000000" pitchFamily="50" charset="-128"/>
                <a:ea typeface="Yu Gothic UI" panose="020B0500000000000000" pitchFamily="50" charset="-128"/>
              </a:rPr>
              <a:t>派遣事業（</a:t>
            </a:r>
            <a:r>
              <a:rPr lang="en-US" altLang="ja-JP" dirty="0">
                <a:latin typeface="Yu Gothic UI" panose="020B0500000000000000" pitchFamily="50" charset="-128"/>
                <a:ea typeface="Yu Gothic UI" panose="020B0500000000000000" pitchFamily="50" charset="-128"/>
              </a:rPr>
              <a:t>R7</a:t>
            </a:r>
            <a:r>
              <a:rPr lang="ja-JP" altLang="en-US" dirty="0">
                <a:latin typeface="Yu Gothic UI" panose="020B0500000000000000" pitchFamily="50" charset="-128"/>
                <a:ea typeface="Yu Gothic UI" panose="020B0500000000000000" pitchFamily="50" charset="-128"/>
              </a:rPr>
              <a:t>～）</a:t>
            </a:r>
            <a:endParaRPr lang="en-US" altLang="ja-JP" dirty="0">
              <a:latin typeface="Yu Gothic UI" panose="020B0500000000000000" pitchFamily="50" charset="-128"/>
              <a:ea typeface="Yu Gothic UI" panose="020B0500000000000000" pitchFamily="50" charset="-128"/>
            </a:endParaRPr>
          </a:p>
          <a:p>
            <a:r>
              <a:rPr lang="ja-JP" altLang="en-US" dirty="0">
                <a:latin typeface="Yu Gothic UI" panose="020B0500000000000000" pitchFamily="50" charset="-128"/>
                <a:ea typeface="Yu Gothic UI" panose="020B0500000000000000" pitchFamily="50" charset="-128"/>
              </a:rPr>
              <a:t>・こども誰でも通園制度（</a:t>
            </a:r>
            <a:r>
              <a:rPr lang="en-US" altLang="ja-JP" dirty="0">
                <a:latin typeface="Yu Gothic UI" panose="020B0500000000000000" pitchFamily="50" charset="-128"/>
                <a:ea typeface="Yu Gothic UI" panose="020B0500000000000000" pitchFamily="50" charset="-128"/>
              </a:rPr>
              <a:t>R6.7</a:t>
            </a:r>
            <a:r>
              <a:rPr lang="ja-JP" altLang="en-US" dirty="0">
                <a:latin typeface="Yu Gothic UI" panose="020B0500000000000000" pitchFamily="50" charset="-128"/>
                <a:ea typeface="Yu Gothic UI" panose="020B0500000000000000" pitchFamily="50" charset="-128"/>
              </a:rPr>
              <a:t>～試行実施、</a:t>
            </a:r>
            <a:r>
              <a:rPr lang="en-US" altLang="ja-JP" dirty="0">
                <a:latin typeface="Yu Gothic UI" panose="020B0500000000000000" pitchFamily="50" charset="-128"/>
                <a:ea typeface="Yu Gothic UI" panose="020B0500000000000000" pitchFamily="50" charset="-128"/>
              </a:rPr>
              <a:t>R7.4</a:t>
            </a:r>
            <a:r>
              <a:rPr lang="ja-JP" altLang="en-US" dirty="0">
                <a:latin typeface="Yu Gothic UI" panose="020B0500000000000000" pitchFamily="50" charset="-128"/>
                <a:ea typeface="Yu Gothic UI" panose="020B0500000000000000" pitchFamily="50" charset="-128"/>
              </a:rPr>
              <a:t>～</a:t>
            </a:r>
            <a:r>
              <a:rPr lang="ja-JP" altLang="en-US" dirty="0">
                <a:solidFill>
                  <a:schemeClr val="tx1"/>
                </a:solidFill>
                <a:latin typeface="Yu Gothic UI" panose="020B0500000000000000" pitchFamily="50" charset="-128"/>
                <a:ea typeface="Yu Gothic UI" panose="020B0500000000000000" pitchFamily="50" charset="-128"/>
              </a:rPr>
              <a:t> 法に基づく制度化</a:t>
            </a:r>
            <a:r>
              <a:rPr lang="ja-JP" altLang="en-US" dirty="0">
                <a:latin typeface="Yu Gothic UI" panose="020B0500000000000000" pitchFamily="50" charset="-128"/>
                <a:ea typeface="Yu Gothic UI" panose="020B0500000000000000" pitchFamily="50" charset="-128"/>
              </a:rPr>
              <a:t>）</a:t>
            </a:r>
            <a:endParaRPr lang="en-US" altLang="ja-JP" dirty="0">
              <a:latin typeface="Yu Gothic UI" panose="020B0500000000000000" pitchFamily="50" charset="-128"/>
              <a:ea typeface="Yu Gothic UI" panose="020B0500000000000000" pitchFamily="50" charset="-128"/>
            </a:endParaRPr>
          </a:p>
          <a:p>
            <a:r>
              <a:rPr lang="ja-JP" altLang="en-US" dirty="0">
                <a:latin typeface="Yu Gothic UI" panose="020B0500000000000000" pitchFamily="50" charset="-128"/>
                <a:ea typeface="Yu Gothic UI" panose="020B0500000000000000" pitchFamily="50" charset="-128"/>
              </a:rPr>
              <a:t>・在宅等子育て支援メニューの受け皿拡大（</a:t>
            </a:r>
            <a:r>
              <a:rPr lang="en-US" altLang="ja-JP" dirty="0">
                <a:latin typeface="Yu Gothic UI" panose="020B0500000000000000" pitchFamily="50" charset="-128"/>
                <a:ea typeface="Yu Gothic UI" panose="020B0500000000000000" pitchFamily="50" charset="-128"/>
              </a:rPr>
              <a:t>R6</a:t>
            </a:r>
            <a:r>
              <a:rPr lang="ja-JP" altLang="en-US" dirty="0">
                <a:latin typeface="Yu Gothic UI" panose="020B0500000000000000" pitchFamily="50" charset="-128"/>
                <a:ea typeface="Yu Gothic UI" panose="020B0500000000000000" pitchFamily="50" charset="-128"/>
              </a:rPr>
              <a:t>～）</a:t>
            </a:r>
            <a:endParaRPr lang="en-US" altLang="ja-JP" dirty="0">
              <a:latin typeface="Yu Gothic UI" panose="020B0500000000000000" pitchFamily="50" charset="-128"/>
              <a:ea typeface="Yu Gothic UI" panose="020B0500000000000000" pitchFamily="50" charset="-128"/>
            </a:endParaRPr>
          </a:p>
          <a:p>
            <a:r>
              <a:rPr lang="ja-JP" altLang="en-US" dirty="0">
                <a:latin typeface="Yu Gothic UI" panose="020B0500000000000000" pitchFamily="50" charset="-128"/>
                <a:ea typeface="Yu Gothic UI" panose="020B0500000000000000" pitchFamily="50" charset="-128"/>
              </a:rPr>
              <a:t> 　 </a:t>
            </a:r>
            <a:r>
              <a:rPr lang="en-US" altLang="ja-JP" dirty="0">
                <a:latin typeface="Yu Gothic UI" panose="020B0500000000000000" pitchFamily="50" charset="-128"/>
                <a:ea typeface="Yu Gothic UI" panose="020B0500000000000000" pitchFamily="50" charset="-128"/>
              </a:rPr>
              <a:t>※</a:t>
            </a:r>
            <a:r>
              <a:rPr lang="ja-JP" altLang="en-US" dirty="0">
                <a:latin typeface="Yu Gothic UI" panose="020B0500000000000000" pitchFamily="50" charset="-128"/>
                <a:ea typeface="Yu Gothic UI" panose="020B0500000000000000" pitchFamily="50" charset="-128"/>
              </a:rPr>
              <a:t>産後ケア事業等を複数年かけて段階的に拡大</a:t>
            </a:r>
            <a:endParaRPr lang="en-US" altLang="ja-JP" dirty="0">
              <a:latin typeface="Yu Gothic UI" panose="020B0500000000000000" pitchFamily="50" charset="-128"/>
              <a:ea typeface="Yu Gothic UI" panose="020B0500000000000000" pitchFamily="50" charset="-128"/>
            </a:endParaRPr>
          </a:p>
          <a:p>
            <a:r>
              <a:rPr lang="ja-JP" altLang="en-US" dirty="0">
                <a:latin typeface="Yu Gothic UI" panose="020B0500000000000000" pitchFamily="50" charset="-128"/>
                <a:ea typeface="Yu Gothic UI" panose="020B0500000000000000" pitchFamily="50" charset="-128"/>
              </a:rPr>
              <a:t>・子育てサポートアプリの開発に着手（</a:t>
            </a:r>
            <a:r>
              <a:rPr lang="en-US" altLang="ja-JP" dirty="0">
                <a:latin typeface="Yu Gothic UI" panose="020B0500000000000000" pitchFamily="50" charset="-128"/>
                <a:ea typeface="Yu Gothic UI" panose="020B0500000000000000" pitchFamily="50" charset="-128"/>
              </a:rPr>
              <a:t>R7</a:t>
            </a:r>
            <a:r>
              <a:rPr lang="ja-JP" altLang="en-US" dirty="0">
                <a:latin typeface="Yu Gothic UI" panose="020B0500000000000000" pitchFamily="50" charset="-128"/>
                <a:ea typeface="Yu Gothic UI" panose="020B0500000000000000" pitchFamily="50" charset="-128"/>
              </a:rPr>
              <a:t>～）</a:t>
            </a:r>
            <a:r>
              <a:rPr lang="en-US" altLang="ja-JP" dirty="0">
                <a:solidFill>
                  <a:schemeClr val="tx1"/>
                </a:solidFill>
                <a:latin typeface="Yu Gothic UI" panose="020B0500000000000000" pitchFamily="50" charset="-128"/>
                <a:ea typeface="Yu Gothic UI" panose="020B0500000000000000" pitchFamily="50" charset="-128"/>
              </a:rPr>
              <a:t>※R8</a:t>
            </a:r>
            <a:r>
              <a:rPr lang="ja-JP" altLang="en-US" dirty="0">
                <a:solidFill>
                  <a:schemeClr val="tx1"/>
                </a:solidFill>
                <a:latin typeface="Yu Gothic UI" panose="020B0500000000000000" pitchFamily="50" charset="-128"/>
                <a:ea typeface="Yu Gothic UI" panose="020B0500000000000000" pitchFamily="50" charset="-128"/>
              </a:rPr>
              <a:t>年度～運用開始予定</a:t>
            </a:r>
            <a:endParaRPr lang="en-US" altLang="ja-JP" dirty="0">
              <a:solidFill>
                <a:schemeClr val="tx1"/>
              </a:solidFill>
              <a:latin typeface="Yu Gothic UI" panose="020B0500000000000000" pitchFamily="50" charset="-128"/>
              <a:ea typeface="Yu Gothic UI" panose="020B0500000000000000" pitchFamily="50" charset="-128"/>
            </a:endParaRPr>
          </a:p>
        </p:txBody>
      </p:sp>
      <p:sp>
        <p:nvSpPr>
          <p:cNvPr id="77" name="テキスト ボックス 76">
            <a:extLst>
              <a:ext uri="{FF2B5EF4-FFF2-40B4-BE49-F238E27FC236}">
                <a16:creationId xmlns:a16="http://schemas.microsoft.com/office/drawing/2014/main" id="{4D5FDE96-0F68-4A61-98B4-57B96693ABC6}"/>
              </a:ext>
            </a:extLst>
          </p:cNvPr>
          <p:cNvSpPr txBox="1"/>
          <p:nvPr/>
        </p:nvSpPr>
        <p:spPr>
          <a:xfrm>
            <a:off x="9060485" y="3540768"/>
            <a:ext cx="3012509" cy="523220"/>
          </a:xfrm>
          <a:prstGeom prst="rect">
            <a:avLst/>
          </a:prstGeom>
          <a:noFill/>
        </p:spPr>
        <p:txBody>
          <a:bodyPr wrap="square" rtlCol="0">
            <a:spAutoFit/>
          </a:bodyPr>
          <a:lstStyle>
            <a:defPPr>
              <a:defRPr lang="ja-JP"/>
            </a:defPPr>
            <a:lvl1pPr marL="285750" indent="-285750">
              <a:lnSpc>
                <a:spcPct val="100000"/>
              </a:lnSpc>
              <a:buFont typeface="Wingdings" panose="05000000000000000000" pitchFamily="2" charset="2"/>
              <a:buChar char="Ø"/>
              <a:defRPr sz="1400">
                <a:solidFill>
                  <a:srgbClr val="000000"/>
                </a:solidFill>
                <a:latin typeface="BIZ UDPゴシック" panose="020B0400000000000000" pitchFamily="50" charset="-128"/>
                <a:ea typeface="BIZ UDPゴシック" panose="020B0400000000000000" pitchFamily="50" charset="-128"/>
              </a:defRPr>
            </a:lvl1pPr>
          </a:lstStyle>
          <a:p>
            <a:r>
              <a:rPr lang="ja-JP" altLang="en-US" dirty="0">
                <a:latin typeface="Yu Gothic UI" panose="020B0500000000000000" pitchFamily="50" charset="-128"/>
                <a:ea typeface="Yu Gothic UI" panose="020B0500000000000000" pitchFamily="50" charset="-128"/>
              </a:rPr>
              <a:t>全ての子育て世帯の</a:t>
            </a:r>
            <a:r>
              <a:rPr lang="ja-JP" altLang="en-US" dirty="0">
                <a:solidFill>
                  <a:schemeClr val="tx1"/>
                </a:solidFill>
                <a:latin typeface="Yu Gothic UI" panose="020B0500000000000000" pitchFamily="50" charset="-128"/>
                <a:ea typeface="Yu Gothic UI" panose="020B0500000000000000" pitchFamily="50" charset="-128"/>
              </a:rPr>
              <a:t>精神的・身体的かつ</a:t>
            </a:r>
            <a:r>
              <a:rPr lang="ja-JP" altLang="en-US" dirty="0">
                <a:latin typeface="Yu Gothic UI" panose="020B0500000000000000" pitchFamily="50" charset="-128"/>
                <a:ea typeface="Yu Gothic UI" panose="020B0500000000000000" pitchFamily="50" charset="-128"/>
              </a:rPr>
              <a:t>経済的負担を軽減する</a:t>
            </a:r>
          </a:p>
        </p:txBody>
      </p:sp>
      <p:grpSp>
        <p:nvGrpSpPr>
          <p:cNvPr id="31" name="グループ化 30">
            <a:extLst>
              <a:ext uri="{FF2B5EF4-FFF2-40B4-BE49-F238E27FC236}">
                <a16:creationId xmlns:a16="http://schemas.microsoft.com/office/drawing/2014/main" id="{A86B423C-99F8-020D-2C87-5BAF8907B339}"/>
              </a:ext>
            </a:extLst>
          </p:cNvPr>
          <p:cNvGrpSpPr/>
          <p:nvPr/>
        </p:nvGrpSpPr>
        <p:grpSpPr>
          <a:xfrm>
            <a:off x="83661" y="2441136"/>
            <a:ext cx="12021418" cy="391425"/>
            <a:chOff x="83661" y="2441136"/>
            <a:chExt cx="12021418" cy="391425"/>
          </a:xfrm>
        </p:grpSpPr>
        <p:sp>
          <p:nvSpPr>
            <p:cNvPr id="5" name="矢印: 五方向 4">
              <a:extLst>
                <a:ext uri="{FF2B5EF4-FFF2-40B4-BE49-F238E27FC236}">
                  <a16:creationId xmlns:a16="http://schemas.microsoft.com/office/drawing/2014/main" id="{CB412776-31C3-C4C6-4BA8-2C3DDFB1CFDC}"/>
                </a:ext>
              </a:extLst>
            </p:cNvPr>
            <p:cNvSpPr/>
            <p:nvPr/>
          </p:nvSpPr>
          <p:spPr>
            <a:xfrm>
              <a:off x="86475" y="2447841"/>
              <a:ext cx="3058864" cy="384720"/>
            </a:xfrm>
            <a:prstGeom prst="homePlate">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latin typeface="Yu Gothic UI" panose="020B0500000000000000" pitchFamily="50" charset="-128"/>
                <a:ea typeface="Yu Gothic UI" panose="020B0500000000000000" pitchFamily="50" charset="-128"/>
              </a:endParaRPr>
            </a:p>
          </p:txBody>
        </p:sp>
        <p:sp>
          <p:nvSpPr>
            <p:cNvPr id="6" name="矢印: 山形 5">
              <a:extLst>
                <a:ext uri="{FF2B5EF4-FFF2-40B4-BE49-F238E27FC236}">
                  <a16:creationId xmlns:a16="http://schemas.microsoft.com/office/drawing/2014/main" id="{101B7BA3-D5F1-BB5E-CEE8-A3FED61BBC32}"/>
                </a:ext>
              </a:extLst>
            </p:cNvPr>
            <p:cNvSpPr/>
            <p:nvPr/>
          </p:nvSpPr>
          <p:spPr>
            <a:xfrm>
              <a:off x="3039492" y="2451132"/>
              <a:ext cx="6012000" cy="360000"/>
            </a:xfrm>
            <a:prstGeom prst="chevron">
              <a:avLst>
                <a:gd name="adj" fmla="val 52720"/>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rgbClr val="000000"/>
                </a:solidFill>
                <a:latin typeface="Yu Gothic UI" panose="020B0500000000000000" pitchFamily="50" charset="-128"/>
                <a:ea typeface="Yu Gothic UI" panose="020B0500000000000000" pitchFamily="50" charset="-128"/>
              </a:endParaRPr>
            </a:p>
          </p:txBody>
        </p:sp>
        <p:sp>
          <p:nvSpPr>
            <p:cNvPr id="7" name="テキスト ボックス 6">
              <a:extLst>
                <a:ext uri="{FF2B5EF4-FFF2-40B4-BE49-F238E27FC236}">
                  <a16:creationId xmlns:a16="http://schemas.microsoft.com/office/drawing/2014/main" id="{EF9AB8D4-3D83-0E46-7C4A-E8E1F907B238}"/>
                </a:ext>
              </a:extLst>
            </p:cNvPr>
            <p:cNvSpPr txBox="1"/>
            <p:nvPr/>
          </p:nvSpPr>
          <p:spPr>
            <a:xfrm>
              <a:off x="3198710" y="2467464"/>
              <a:ext cx="5605750" cy="338554"/>
            </a:xfrm>
            <a:prstGeom prst="rect">
              <a:avLst/>
            </a:prstGeom>
            <a:noFill/>
          </p:spPr>
          <p:txBody>
            <a:bodyPr wrap="square" rtlCol="0">
              <a:spAutoFit/>
            </a:bodyPr>
            <a:lstStyle/>
            <a:p>
              <a:pPr algn="ctr"/>
              <a:r>
                <a:rPr lang="ja-JP" altLang="en-US" sz="1600" b="1" dirty="0">
                  <a:solidFill>
                    <a:schemeClr val="bg1"/>
                  </a:solidFill>
                  <a:latin typeface="Yu Gothic UI" panose="020B0500000000000000" pitchFamily="50" charset="-128"/>
                  <a:ea typeface="Yu Gothic UI" panose="020B0500000000000000" pitchFamily="50" charset="-128"/>
                </a:rPr>
                <a:t>実施内容</a:t>
              </a:r>
              <a:endParaRPr lang="en-US" altLang="ja-JP" sz="1600" b="1" dirty="0">
                <a:solidFill>
                  <a:schemeClr val="bg1"/>
                </a:solidFill>
                <a:latin typeface="Yu Gothic UI" panose="020B0500000000000000" pitchFamily="50" charset="-128"/>
                <a:ea typeface="Yu Gothic UI" panose="020B0500000000000000" pitchFamily="50" charset="-128"/>
              </a:endParaRPr>
            </a:p>
          </p:txBody>
        </p:sp>
        <p:sp>
          <p:nvSpPr>
            <p:cNvPr id="8" name="矢印: 山形 7">
              <a:extLst>
                <a:ext uri="{FF2B5EF4-FFF2-40B4-BE49-F238E27FC236}">
                  <a16:creationId xmlns:a16="http://schemas.microsoft.com/office/drawing/2014/main" id="{AABC6AE6-75CD-4656-6C25-C6A742482EBE}"/>
                </a:ext>
              </a:extLst>
            </p:cNvPr>
            <p:cNvSpPr/>
            <p:nvPr/>
          </p:nvSpPr>
          <p:spPr>
            <a:xfrm>
              <a:off x="8937079" y="2441136"/>
              <a:ext cx="3168000" cy="360000"/>
            </a:xfrm>
            <a:prstGeom prst="chevron">
              <a:avLst>
                <a:gd name="adj" fmla="val 56084"/>
              </a:avLst>
            </a:prstGeom>
            <a:solidFill>
              <a:schemeClr val="accent4">
                <a:lumMod val="50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rgbClr val="000000"/>
                </a:solidFill>
                <a:latin typeface="Yu Gothic UI" panose="020B0500000000000000" pitchFamily="50" charset="-128"/>
                <a:ea typeface="Yu Gothic UI" panose="020B0500000000000000" pitchFamily="50" charset="-128"/>
              </a:endParaRPr>
            </a:p>
          </p:txBody>
        </p:sp>
        <p:sp>
          <p:nvSpPr>
            <p:cNvPr id="9" name="テキスト ボックス 8">
              <a:extLst>
                <a:ext uri="{FF2B5EF4-FFF2-40B4-BE49-F238E27FC236}">
                  <a16:creationId xmlns:a16="http://schemas.microsoft.com/office/drawing/2014/main" id="{ED04CF1D-F83B-FC03-7876-ADBCA10CDDE3}"/>
                </a:ext>
              </a:extLst>
            </p:cNvPr>
            <p:cNvSpPr txBox="1"/>
            <p:nvPr/>
          </p:nvSpPr>
          <p:spPr>
            <a:xfrm>
              <a:off x="9152508" y="2460670"/>
              <a:ext cx="2734692" cy="340466"/>
            </a:xfrm>
            <a:prstGeom prst="rect">
              <a:avLst/>
            </a:prstGeom>
            <a:noFill/>
          </p:spPr>
          <p:txBody>
            <a:bodyPr wrap="square" rtlCol="0">
              <a:spAutoFit/>
            </a:bodyPr>
            <a:lstStyle>
              <a:defPPr>
                <a:defRPr lang="ja-JP"/>
              </a:defPPr>
              <a:lvl1pPr>
                <a:defRPr b="1">
                  <a:solidFill>
                    <a:schemeClr val="bg1"/>
                  </a:solidFill>
                  <a:latin typeface="BIZ UDPゴシック" panose="020B0400000000000000" pitchFamily="50" charset="-128"/>
                  <a:ea typeface="BIZ UDPゴシック" panose="020B0400000000000000" pitchFamily="50" charset="-128"/>
                </a:defRPr>
              </a:lvl1pPr>
            </a:lstStyle>
            <a:p>
              <a:pPr algn="ctr"/>
              <a:r>
                <a:rPr lang="ja-JP" altLang="en-US" sz="1600" dirty="0">
                  <a:latin typeface="Yu Gothic UI" panose="020B0500000000000000" pitchFamily="50" charset="-128"/>
                  <a:ea typeface="Yu Gothic UI" panose="020B0500000000000000" pitchFamily="50" charset="-128"/>
                </a:rPr>
                <a:t>今後の方向性</a:t>
              </a:r>
              <a:endParaRPr lang="en-US" altLang="ja-JP" sz="1600" dirty="0">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CB34AD7B-D6D1-6BD5-9FED-F5FE3AF173AF}"/>
                </a:ext>
              </a:extLst>
            </p:cNvPr>
            <p:cNvSpPr txBox="1"/>
            <p:nvPr/>
          </p:nvSpPr>
          <p:spPr>
            <a:xfrm>
              <a:off x="83661" y="2481575"/>
              <a:ext cx="2862836" cy="338554"/>
            </a:xfrm>
            <a:prstGeom prst="rect">
              <a:avLst/>
            </a:prstGeom>
            <a:noFill/>
          </p:spPr>
          <p:txBody>
            <a:bodyPr wrap="square" rtlCol="0">
              <a:spAutoFit/>
            </a:bodyPr>
            <a:lstStyle/>
            <a:p>
              <a:pPr algn="ctr"/>
              <a:r>
                <a:rPr lang="ja-JP" altLang="en-US" sz="1600" b="1" dirty="0">
                  <a:solidFill>
                    <a:schemeClr val="bg1"/>
                  </a:solidFill>
                  <a:latin typeface="Yu Gothic UI" panose="020B0500000000000000" pitchFamily="50" charset="-128"/>
                  <a:ea typeface="Yu Gothic UI" panose="020B0500000000000000" pitchFamily="50" charset="-128"/>
                </a:rPr>
                <a:t>解決に向けた取組</a:t>
              </a:r>
              <a:endParaRPr lang="en-US" altLang="ja-JP" sz="1600" b="1" dirty="0">
                <a:solidFill>
                  <a:schemeClr val="bg1"/>
                </a:solidFill>
                <a:latin typeface="Yu Gothic UI" panose="020B0500000000000000" pitchFamily="50" charset="-128"/>
                <a:ea typeface="Yu Gothic UI" panose="020B0500000000000000" pitchFamily="50" charset="-128"/>
              </a:endParaRPr>
            </a:p>
          </p:txBody>
        </p:sp>
      </p:grpSp>
      <p:sp>
        <p:nvSpPr>
          <p:cNvPr id="11" name="テキスト ボックス 10">
            <a:extLst>
              <a:ext uri="{FF2B5EF4-FFF2-40B4-BE49-F238E27FC236}">
                <a16:creationId xmlns:a16="http://schemas.microsoft.com/office/drawing/2014/main" id="{77B0B665-5C9D-C9A0-41D4-F23CEEDB4B4D}"/>
              </a:ext>
            </a:extLst>
          </p:cNvPr>
          <p:cNvSpPr txBox="1"/>
          <p:nvPr/>
        </p:nvSpPr>
        <p:spPr>
          <a:xfrm>
            <a:off x="9980714" y="176962"/>
            <a:ext cx="2231857" cy="338554"/>
          </a:xfrm>
          <a:prstGeom prst="rect">
            <a:avLst/>
          </a:prstGeom>
          <a:noFill/>
        </p:spPr>
        <p:txBody>
          <a:bodyPr wrap="square" rtlCol="0">
            <a:spAutoFit/>
          </a:bodyPr>
          <a:lstStyle>
            <a:defPPr>
              <a:defRPr lang="ja-JP"/>
            </a:defPPr>
            <a:lvl1pPr>
              <a:defRPr sz="3600" b="1">
                <a:latin typeface="Segoe UI" panose="020B0502040204020203" pitchFamily="34" charset="0"/>
                <a:ea typeface="BIZ UDPゴシック" panose="020B0400000000000000" pitchFamily="50" charset="-128"/>
                <a:cs typeface="Segoe UI" panose="020B0502040204020203" pitchFamily="34" charset="0"/>
              </a:defRPr>
            </a:lvl1pPr>
          </a:lstStyle>
          <a:p>
            <a:r>
              <a:rPr lang="ja-JP" altLang="en-US" sz="1600" dirty="0">
                <a:latin typeface="Yu Gothic UI" panose="020B0500000000000000" pitchFamily="50" charset="-128"/>
                <a:ea typeface="Yu Gothic UI" panose="020B0500000000000000" pitchFamily="50" charset="-128"/>
              </a:rPr>
              <a:t>０～２歳児保育無償化</a:t>
            </a:r>
            <a:endParaRPr lang="en-US" altLang="ja-JP" sz="1600" dirty="0">
              <a:latin typeface="Yu Gothic UI" panose="020B0500000000000000" pitchFamily="50" charset="-128"/>
              <a:ea typeface="Yu Gothic UI" panose="020B0500000000000000" pitchFamily="50" charset="-128"/>
            </a:endParaRPr>
          </a:p>
        </p:txBody>
      </p:sp>
      <p:grpSp>
        <p:nvGrpSpPr>
          <p:cNvPr id="23" name="グループ化 22">
            <a:extLst>
              <a:ext uri="{FF2B5EF4-FFF2-40B4-BE49-F238E27FC236}">
                <a16:creationId xmlns:a16="http://schemas.microsoft.com/office/drawing/2014/main" id="{B3500C48-73EE-2175-C46B-792ADF971134}"/>
              </a:ext>
            </a:extLst>
          </p:cNvPr>
          <p:cNvGrpSpPr/>
          <p:nvPr/>
        </p:nvGrpSpPr>
        <p:grpSpPr>
          <a:xfrm>
            <a:off x="66738" y="589996"/>
            <a:ext cx="12047169" cy="352154"/>
            <a:chOff x="66738" y="589996"/>
            <a:chExt cx="12047169" cy="352154"/>
          </a:xfrm>
        </p:grpSpPr>
        <p:sp>
          <p:nvSpPr>
            <p:cNvPr id="13" name="四角形: 角を丸くする 12">
              <a:extLst>
                <a:ext uri="{FF2B5EF4-FFF2-40B4-BE49-F238E27FC236}">
                  <a16:creationId xmlns:a16="http://schemas.microsoft.com/office/drawing/2014/main" id="{A31C6B7D-65A5-B902-D510-47991709267B}"/>
                </a:ext>
              </a:extLst>
            </p:cNvPr>
            <p:cNvSpPr/>
            <p:nvPr/>
          </p:nvSpPr>
          <p:spPr>
            <a:xfrm>
              <a:off x="66738" y="589996"/>
              <a:ext cx="12047169" cy="342158"/>
            </a:xfrm>
            <a:prstGeom prst="roundRect">
              <a:avLst/>
            </a:prstGeom>
            <a:solidFill>
              <a:srgbClr val="00A8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Yu Gothic UI" panose="020B0500000000000000" pitchFamily="50" charset="-128"/>
                <a:ea typeface="Yu Gothic UI" panose="020B0500000000000000" pitchFamily="50" charset="-128"/>
              </a:endParaRPr>
            </a:p>
          </p:txBody>
        </p:sp>
        <p:sp>
          <p:nvSpPr>
            <p:cNvPr id="14" name="テキスト ボックス 13">
              <a:extLst>
                <a:ext uri="{FF2B5EF4-FFF2-40B4-BE49-F238E27FC236}">
                  <a16:creationId xmlns:a16="http://schemas.microsoft.com/office/drawing/2014/main" id="{8C50AF8B-57A4-8C38-2EBF-06B667ECB46F}"/>
                </a:ext>
              </a:extLst>
            </p:cNvPr>
            <p:cNvSpPr txBox="1"/>
            <p:nvPr/>
          </p:nvSpPr>
          <p:spPr>
            <a:xfrm>
              <a:off x="86475" y="591204"/>
              <a:ext cx="12013980" cy="350946"/>
            </a:xfrm>
            <a:prstGeom prst="rect">
              <a:avLst/>
            </a:prstGeom>
            <a:noFill/>
          </p:spPr>
          <p:txBody>
            <a:bodyPr wrap="square" rtlCol="0">
              <a:spAutoFit/>
            </a:bodyPr>
            <a:lstStyle/>
            <a:p>
              <a:pPr algn="ctr"/>
              <a:r>
                <a:rPr lang="ja-JP" altLang="en-US" sz="1600" b="1" dirty="0">
                  <a:solidFill>
                    <a:schemeClr val="bg1"/>
                  </a:solidFill>
                  <a:latin typeface="Yu Gothic UI" panose="020B0500000000000000" pitchFamily="50" charset="-128"/>
                  <a:ea typeface="Yu Gothic UI" panose="020B0500000000000000" pitchFamily="50" charset="-128"/>
                </a:rPr>
                <a:t>これまでの経過</a:t>
              </a:r>
              <a:endParaRPr lang="en-US" altLang="ja-JP" sz="1600" b="1" dirty="0">
                <a:solidFill>
                  <a:schemeClr val="bg1"/>
                </a:solidFill>
                <a:latin typeface="Yu Gothic UI" panose="020B0500000000000000" pitchFamily="50" charset="-128"/>
                <a:ea typeface="Yu Gothic UI" panose="020B0500000000000000" pitchFamily="50" charset="-128"/>
              </a:endParaRPr>
            </a:p>
          </p:txBody>
        </p:sp>
      </p:grpSp>
      <p:sp>
        <p:nvSpPr>
          <p:cNvPr id="15" name="TextBox 2">
            <a:extLst>
              <a:ext uri="{FF2B5EF4-FFF2-40B4-BE49-F238E27FC236}">
                <a16:creationId xmlns:a16="http://schemas.microsoft.com/office/drawing/2014/main" id="{0084E1DA-3958-3989-0ACE-701A0FBC7892}"/>
              </a:ext>
            </a:extLst>
          </p:cNvPr>
          <p:cNvSpPr txBox="1"/>
          <p:nvPr/>
        </p:nvSpPr>
        <p:spPr>
          <a:xfrm>
            <a:off x="109598" y="930963"/>
            <a:ext cx="11424613" cy="1470659"/>
          </a:xfrm>
          <a:prstGeom prst="rect">
            <a:avLst/>
          </a:prstGeom>
          <a:noFill/>
        </p:spPr>
        <p:txBody>
          <a:bodyPr wrap="square" rtlCol="0">
            <a:spAutoFit/>
          </a:bodyPr>
          <a:lstStyle>
            <a:defPPr>
              <a:defRPr lang="ja-JP"/>
            </a:defPPr>
            <a:lvl1pPr algn="ctr" defTabSz="914400">
              <a:buFont typeface="Wingdings" panose="05000000000000000000" pitchFamily="2" charset="2"/>
              <a:buChar char="u"/>
              <a:defRPr kumimoji="1" sz="1400">
                <a:solidFill>
                  <a:srgbClr val="000000"/>
                </a:solidFill>
                <a:latin typeface="BIZ UDPゴシック" panose="020B0400000000000000" pitchFamily="50" charset="-128"/>
                <a:ea typeface="BIZ UDPゴシック" panose="020B0400000000000000" pitchFamily="50" charset="-128"/>
              </a:defRPr>
            </a:lvl1pPr>
            <a:lvl2pPr defTabSz="914400">
              <a:defRPr kumimoji="1"/>
            </a:lvl2pPr>
            <a:lvl3pPr defTabSz="914400">
              <a:defRPr kumimoji="1"/>
            </a:lvl3pPr>
            <a:lvl4pPr defTabSz="914400">
              <a:defRPr kumimoji="1"/>
            </a:lvl4pPr>
            <a:lvl5pPr defTabSz="914400">
              <a:defRPr kumimoji="1"/>
            </a:lvl5pPr>
            <a:lvl6pPr defTabSz="914400">
              <a:defRPr kumimoji="1"/>
            </a:lvl6pPr>
            <a:lvl7pPr defTabSz="914400">
              <a:defRPr kumimoji="1"/>
            </a:lvl7pPr>
            <a:lvl8pPr defTabSz="914400">
              <a:defRPr kumimoji="1"/>
            </a:lvl8pPr>
            <a:lvl9pPr defTabSz="914400">
              <a:defRPr kumimoji="1"/>
            </a:lvl9pPr>
          </a:lstStyle>
          <a:p>
            <a:pPr algn="l">
              <a:lnSpc>
                <a:spcPts val="2200"/>
              </a:lnSpc>
            </a:pPr>
            <a:r>
              <a:rPr lang="en-US" dirty="0">
                <a:solidFill>
                  <a:schemeClr val="tx1"/>
                </a:solidFill>
                <a:latin typeface="Yu Gothic UI" panose="020B0500000000000000" pitchFamily="50" charset="-128"/>
                <a:ea typeface="Yu Gothic UI" panose="020B0500000000000000" pitchFamily="50" charset="-128"/>
              </a:rPr>
              <a:t>H28.4</a:t>
            </a:r>
            <a:r>
              <a:rPr dirty="0">
                <a:solidFill>
                  <a:schemeClr val="tx1"/>
                </a:solidFill>
                <a:latin typeface="Yu Gothic UI" panose="020B0500000000000000" pitchFamily="50" charset="-128"/>
                <a:ea typeface="Yu Gothic UI" panose="020B0500000000000000" pitchFamily="50" charset="-128"/>
              </a:rPr>
              <a:t>：</a:t>
            </a:r>
            <a:r>
              <a:rPr lang="ja-JP" altLang="en-US" b="0" i="0" dirty="0">
                <a:solidFill>
                  <a:schemeClr val="tx1"/>
                </a:solidFill>
                <a:effectLst/>
                <a:latin typeface="Yu Gothic UI" panose="020B0500000000000000" pitchFamily="50" charset="-128"/>
                <a:ea typeface="Yu Gothic UI" panose="020B0500000000000000" pitchFamily="50" charset="-128"/>
              </a:rPr>
              <a:t>国に先駆け、</a:t>
            </a:r>
            <a:r>
              <a:rPr lang="en-US" altLang="ja-JP" dirty="0">
                <a:solidFill>
                  <a:schemeClr val="tx1"/>
                </a:solidFill>
                <a:latin typeface="Yu Gothic UI" panose="020B0500000000000000" pitchFamily="50" charset="-128"/>
                <a:ea typeface="Yu Gothic UI" panose="020B0500000000000000" pitchFamily="50" charset="-128"/>
              </a:rPr>
              <a:t> </a:t>
            </a:r>
            <a:r>
              <a:rPr lang="ja-JP" altLang="en-US" dirty="0">
                <a:solidFill>
                  <a:schemeClr val="tx1"/>
                </a:solidFill>
                <a:latin typeface="Yu Gothic UI" panose="020B0500000000000000" pitchFamily="50" charset="-128"/>
                <a:ea typeface="Yu Gothic UI" panose="020B0500000000000000" pitchFamily="50" charset="-128"/>
              </a:rPr>
              <a:t>５歳児クラスの幼児教育の無償化を開始</a:t>
            </a:r>
            <a:endParaRPr lang="en-US" altLang="ja-JP" dirty="0">
              <a:solidFill>
                <a:schemeClr val="tx1"/>
              </a:solidFill>
              <a:latin typeface="Yu Gothic UI" panose="020B0500000000000000" pitchFamily="50" charset="-128"/>
              <a:ea typeface="Yu Gothic UI" panose="020B0500000000000000" pitchFamily="50" charset="-128"/>
            </a:endParaRPr>
          </a:p>
          <a:p>
            <a:pPr algn="l">
              <a:lnSpc>
                <a:spcPts val="2200"/>
              </a:lnSpc>
            </a:pPr>
            <a:r>
              <a:rPr lang="en-US" altLang="ja-JP" dirty="0">
                <a:solidFill>
                  <a:schemeClr val="tx1"/>
                </a:solidFill>
                <a:latin typeface="Yu Gothic UI" panose="020B0500000000000000" pitchFamily="50" charset="-128"/>
                <a:ea typeface="Yu Gothic UI" panose="020B0500000000000000" pitchFamily="50" charset="-128"/>
              </a:rPr>
              <a:t>H28.7</a:t>
            </a:r>
            <a:r>
              <a:rPr lang="ja-JP" altLang="en-US" dirty="0">
                <a:solidFill>
                  <a:schemeClr val="tx1"/>
                </a:solidFill>
                <a:latin typeface="Yu Gothic UI" panose="020B0500000000000000" pitchFamily="50" charset="-128"/>
                <a:ea typeface="Yu Gothic UI" panose="020B0500000000000000" pitchFamily="50" charset="-128"/>
              </a:rPr>
              <a:t>：市長をトップとする、待機児童解消特別チーム会議の設置</a:t>
            </a:r>
            <a:endParaRPr lang="en-US" altLang="ja-JP" dirty="0">
              <a:solidFill>
                <a:schemeClr val="tx1"/>
              </a:solidFill>
              <a:latin typeface="Yu Gothic UI" panose="020B0500000000000000" pitchFamily="50" charset="-128"/>
              <a:ea typeface="Yu Gothic UI" panose="020B0500000000000000" pitchFamily="50" charset="-128"/>
            </a:endParaRPr>
          </a:p>
          <a:p>
            <a:pPr algn="l">
              <a:lnSpc>
                <a:spcPts val="2200"/>
              </a:lnSpc>
            </a:pPr>
            <a:r>
              <a:rPr lang="en-US" altLang="ja-JP" dirty="0">
                <a:solidFill>
                  <a:schemeClr val="tx1"/>
                </a:solidFill>
                <a:latin typeface="Yu Gothic UI" panose="020B0500000000000000" pitchFamily="50" charset="-128"/>
                <a:ea typeface="Yu Gothic UI" panose="020B0500000000000000" pitchFamily="50" charset="-128"/>
              </a:rPr>
              <a:t>H29.4</a:t>
            </a:r>
            <a:r>
              <a:rPr lang="ja-JP" altLang="en-US" dirty="0">
                <a:solidFill>
                  <a:schemeClr val="tx1"/>
                </a:solidFill>
                <a:latin typeface="Yu Gothic UI" panose="020B0500000000000000" pitchFamily="50" charset="-128"/>
                <a:ea typeface="Yu Gothic UI" panose="020B0500000000000000" pitchFamily="50" charset="-128"/>
              </a:rPr>
              <a:t>：国に先駆け、４歳児クラスの幼児教育の無償化を開始、 「一定の教育の質」が認められた認可外保育施設の幼児教育無償化</a:t>
            </a:r>
            <a:endParaRPr lang="en-US" altLang="ja-JP" dirty="0">
              <a:solidFill>
                <a:schemeClr val="tx1"/>
              </a:solidFill>
              <a:latin typeface="Yu Gothic UI" panose="020B0500000000000000" pitchFamily="50" charset="-128"/>
              <a:ea typeface="Yu Gothic UI" panose="020B0500000000000000" pitchFamily="50" charset="-128"/>
            </a:endParaRPr>
          </a:p>
          <a:p>
            <a:pPr algn="l">
              <a:lnSpc>
                <a:spcPts val="2200"/>
              </a:lnSpc>
            </a:pPr>
            <a:r>
              <a:rPr lang="en-US" altLang="ja-JP" dirty="0">
                <a:solidFill>
                  <a:schemeClr val="tx1"/>
                </a:solidFill>
                <a:latin typeface="Yu Gothic UI" panose="020B0500000000000000" pitchFamily="50" charset="-128"/>
                <a:ea typeface="Yu Gothic UI" panose="020B0500000000000000" pitchFamily="50" charset="-128"/>
              </a:rPr>
              <a:t>H31.4</a:t>
            </a:r>
            <a:r>
              <a:rPr lang="ja-JP" altLang="en-US" dirty="0">
                <a:solidFill>
                  <a:schemeClr val="tx1"/>
                </a:solidFill>
                <a:latin typeface="Yu Gothic UI" panose="020B0500000000000000" pitchFamily="50" charset="-128"/>
                <a:ea typeface="Yu Gothic UI" panose="020B0500000000000000" pitchFamily="50" charset="-128"/>
              </a:rPr>
              <a:t>：国に先駆け、３歳児クラスの幼児教育の無償化を開始</a:t>
            </a:r>
            <a:endParaRPr lang="en-US" dirty="0">
              <a:solidFill>
                <a:schemeClr val="tx1"/>
              </a:solidFill>
              <a:latin typeface="Yu Gothic UI" panose="020B0500000000000000" pitchFamily="50" charset="-128"/>
              <a:ea typeface="Yu Gothic UI" panose="020B0500000000000000" pitchFamily="50" charset="-128"/>
            </a:endParaRPr>
          </a:p>
          <a:p>
            <a:pPr algn="l">
              <a:lnSpc>
                <a:spcPts val="2200"/>
              </a:lnSpc>
            </a:pPr>
            <a:r>
              <a:rPr lang="en-US" altLang="ja-JP" dirty="0">
                <a:solidFill>
                  <a:schemeClr val="tx1"/>
                </a:solidFill>
                <a:latin typeface="Yu Gothic UI" panose="020B0500000000000000" pitchFamily="50" charset="-128"/>
                <a:ea typeface="Yu Gothic UI" panose="020B0500000000000000" pitchFamily="50" charset="-128"/>
              </a:rPr>
              <a:t>R1.10</a:t>
            </a:r>
            <a:r>
              <a:rPr lang="ja-JP" altLang="en-US" dirty="0">
                <a:solidFill>
                  <a:schemeClr val="tx1"/>
                </a:solidFill>
                <a:latin typeface="Yu Gothic UI" panose="020B0500000000000000" pitchFamily="50" charset="-128"/>
                <a:ea typeface="Yu Gothic UI" panose="020B0500000000000000" pitchFamily="50" charset="-128"/>
              </a:rPr>
              <a:t>：</a:t>
            </a:r>
            <a:r>
              <a:rPr lang="ja-JP" altLang="en-US" b="0" i="0" dirty="0">
                <a:solidFill>
                  <a:schemeClr val="tx1"/>
                </a:solidFill>
                <a:effectLst/>
                <a:latin typeface="Yu Gothic UI" panose="020B0500000000000000" pitchFamily="50" charset="-128"/>
                <a:ea typeface="Yu Gothic UI" panose="020B0500000000000000" pitchFamily="50" charset="-128"/>
              </a:rPr>
              <a:t>国における幼児教育・保育の無償化が開始</a:t>
            </a:r>
            <a:r>
              <a:rPr lang="ja-JP" altLang="en-US" dirty="0">
                <a:solidFill>
                  <a:schemeClr val="tx1"/>
                </a:solidFill>
                <a:latin typeface="Yu Gothic UI" panose="020B0500000000000000" pitchFamily="50" charset="-128"/>
                <a:ea typeface="Yu Gothic UI" panose="020B0500000000000000" pitchFamily="50" charset="-128"/>
              </a:rPr>
              <a:t>　（３</a:t>
            </a:r>
            <a:r>
              <a:rPr lang="ja-JP" altLang="en-US" b="0" i="0" dirty="0">
                <a:solidFill>
                  <a:schemeClr val="tx1"/>
                </a:solidFill>
                <a:effectLst/>
                <a:latin typeface="Yu Gothic UI" panose="020B0500000000000000" pitchFamily="50" charset="-128"/>
                <a:ea typeface="Yu Gothic UI" panose="020B0500000000000000" pitchFamily="50" charset="-128"/>
              </a:rPr>
              <a:t>～</a:t>
            </a:r>
            <a:r>
              <a:rPr lang="ja-JP" altLang="en-US" dirty="0">
                <a:solidFill>
                  <a:schemeClr val="tx1"/>
                </a:solidFill>
                <a:latin typeface="Yu Gothic UI" panose="020B0500000000000000" pitchFamily="50" charset="-128"/>
                <a:ea typeface="Yu Gothic UI" panose="020B0500000000000000" pitchFamily="50" charset="-128"/>
              </a:rPr>
              <a:t>５</a:t>
            </a:r>
            <a:r>
              <a:rPr lang="ja-JP" altLang="en-US" b="0" i="0" dirty="0">
                <a:solidFill>
                  <a:schemeClr val="tx1"/>
                </a:solidFill>
                <a:effectLst/>
                <a:latin typeface="Yu Gothic UI" panose="020B0500000000000000" pitchFamily="50" charset="-128"/>
                <a:ea typeface="Yu Gothic UI" panose="020B0500000000000000" pitchFamily="50" charset="-128"/>
              </a:rPr>
              <a:t>歳児クラス及び市町村民税非課税世帯の</a:t>
            </a:r>
            <a:r>
              <a:rPr lang="ja-JP" altLang="en-US" dirty="0">
                <a:solidFill>
                  <a:schemeClr val="tx1"/>
                </a:solidFill>
                <a:latin typeface="Yu Gothic UI" panose="020B0500000000000000" pitchFamily="50" charset="-128"/>
                <a:ea typeface="Yu Gothic UI" panose="020B0500000000000000" pitchFamily="50" charset="-128"/>
              </a:rPr>
              <a:t>０</a:t>
            </a:r>
            <a:r>
              <a:rPr lang="ja-JP" altLang="en-US" b="0" i="0" dirty="0">
                <a:solidFill>
                  <a:schemeClr val="tx1"/>
                </a:solidFill>
                <a:effectLst/>
                <a:latin typeface="Yu Gothic UI" panose="020B0500000000000000" pitchFamily="50" charset="-128"/>
                <a:ea typeface="Yu Gothic UI" panose="020B0500000000000000" pitchFamily="50" charset="-128"/>
              </a:rPr>
              <a:t>～</a:t>
            </a:r>
            <a:r>
              <a:rPr lang="ja-JP" altLang="en-US" dirty="0">
                <a:solidFill>
                  <a:schemeClr val="tx1"/>
                </a:solidFill>
                <a:latin typeface="Yu Gothic UI" panose="020B0500000000000000" pitchFamily="50" charset="-128"/>
                <a:ea typeface="Yu Gothic UI" panose="020B0500000000000000" pitchFamily="50" charset="-128"/>
              </a:rPr>
              <a:t>２</a:t>
            </a:r>
            <a:r>
              <a:rPr lang="ja-JP" altLang="en-US" b="0" i="0" dirty="0">
                <a:solidFill>
                  <a:schemeClr val="tx1"/>
                </a:solidFill>
                <a:effectLst/>
                <a:latin typeface="Yu Gothic UI" panose="020B0500000000000000" pitchFamily="50" charset="-128"/>
                <a:ea typeface="Yu Gothic UI" panose="020B0500000000000000" pitchFamily="50" charset="-128"/>
              </a:rPr>
              <a:t>歳児クラスが対象）</a:t>
            </a:r>
            <a:endParaRPr lang="ja-JP" altLang="en-US" dirty="0">
              <a:solidFill>
                <a:schemeClr val="tx1"/>
              </a:solidFill>
              <a:latin typeface="Yu Gothic UI" panose="020B0500000000000000" pitchFamily="50" charset="-128"/>
              <a:ea typeface="Yu Gothic UI" panose="020B0500000000000000" pitchFamily="50" charset="-128"/>
            </a:endParaRPr>
          </a:p>
        </p:txBody>
      </p:sp>
      <p:sp>
        <p:nvSpPr>
          <p:cNvPr id="3" name="二等辺三角形 2">
            <a:extLst>
              <a:ext uri="{FF2B5EF4-FFF2-40B4-BE49-F238E27FC236}">
                <a16:creationId xmlns:a16="http://schemas.microsoft.com/office/drawing/2014/main" id="{3BC758A6-C8F1-D619-1048-EAC62691C1E0}"/>
              </a:ext>
            </a:extLst>
          </p:cNvPr>
          <p:cNvSpPr/>
          <p:nvPr/>
        </p:nvSpPr>
        <p:spPr>
          <a:xfrm rot="10800000">
            <a:off x="10194550" y="4109747"/>
            <a:ext cx="530798" cy="255223"/>
          </a:xfrm>
          <a:prstGeom prst="triangle">
            <a:avLst/>
          </a:prstGeom>
          <a:gradFill flip="none" rotWithShape="1">
            <a:gsLst>
              <a:gs pos="35000">
                <a:srgbClr val="EEB34E"/>
              </a:gs>
              <a:gs pos="100000">
                <a:schemeClr val="bg1"/>
              </a:gs>
            </a:gsLst>
            <a:path path="shape">
              <a:fillToRect l="50000" t="50000" r="50000" b="50000"/>
            </a:path>
            <a:tileRect/>
          </a:gra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b="1">
              <a:solidFill>
                <a:srgbClr val="000000"/>
              </a:solidFill>
              <a:latin typeface="Yu Gothic UI" panose="020B0500000000000000" pitchFamily="50" charset="-128"/>
              <a:ea typeface="Yu Gothic UI" panose="020B0500000000000000" pitchFamily="50" charset="-128"/>
            </a:endParaRPr>
          </a:p>
        </p:txBody>
      </p:sp>
      <p:sp>
        <p:nvSpPr>
          <p:cNvPr id="16" name="テキスト ボックス 15">
            <a:extLst>
              <a:ext uri="{FF2B5EF4-FFF2-40B4-BE49-F238E27FC236}">
                <a16:creationId xmlns:a16="http://schemas.microsoft.com/office/drawing/2014/main" id="{E016307E-8C06-8540-8D64-7BF93A4C2211}"/>
              </a:ext>
            </a:extLst>
          </p:cNvPr>
          <p:cNvSpPr txBox="1"/>
          <p:nvPr/>
        </p:nvSpPr>
        <p:spPr>
          <a:xfrm>
            <a:off x="8828108" y="4512366"/>
            <a:ext cx="3337881" cy="738664"/>
          </a:xfrm>
          <a:prstGeom prst="rect">
            <a:avLst/>
          </a:prstGeom>
          <a:noFill/>
        </p:spPr>
        <p:txBody>
          <a:bodyPr wrap="square" rtlCol="0">
            <a:spAutoFit/>
          </a:bodyPr>
          <a:lstStyle>
            <a:defPPr>
              <a:defRPr lang="ja-JP"/>
            </a:defPPr>
            <a:lvl1pPr algn="ctr">
              <a:defRPr>
                <a:solidFill>
                  <a:srgbClr val="000000"/>
                </a:solidFill>
                <a:latin typeface="BIZ UDPゴシック" panose="020B0400000000000000" pitchFamily="50" charset="-128"/>
                <a:ea typeface="BIZ UDPゴシック" panose="020B0400000000000000" pitchFamily="50" charset="-128"/>
              </a:defRPr>
            </a:lvl1pPr>
          </a:lstStyle>
          <a:p>
            <a:r>
              <a:rPr lang="ja-JP" altLang="en-US" sz="1400" b="1" dirty="0">
                <a:solidFill>
                  <a:schemeClr val="tx1"/>
                </a:solidFill>
                <a:uFill>
                  <a:solidFill>
                    <a:srgbClr val="DE7253"/>
                  </a:solidFill>
                </a:uFill>
                <a:latin typeface="Yu Gothic UI" panose="020B0500000000000000" pitchFamily="50" charset="-128"/>
                <a:ea typeface="Yu Gothic UI" panose="020B0500000000000000" pitchFamily="50" charset="-128"/>
              </a:rPr>
              <a:t>令和８年度予算編成過程において</a:t>
            </a:r>
            <a:endParaRPr lang="en-US" altLang="ja-JP" sz="1400" b="1" dirty="0">
              <a:solidFill>
                <a:schemeClr val="tx1"/>
              </a:solidFill>
              <a:uFill>
                <a:solidFill>
                  <a:srgbClr val="DE7253"/>
                </a:solidFill>
              </a:uFill>
              <a:latin typeface="Yu Gothic UI" panose="020B0500000000000000" pitchFamily="50" charset="-128"/>
              <a:ea typeface="Yu Gothic UI" panose="020B0500000000000000" pitchFamily="50" charset="-128"/>
            </a:endParaRPr>
          </a:p>
          <a:p>
            <a:pPr algn="l"/>
            <a:r>
              <a:rPr lang="ja-JP" altLang="en-US" sz="1400" b="1" dirty="0">
                <a:solidFill>
                  <a:schemeClr val="tx1"/>
                </a:solidFill>
                <a:uFill>
                  <a:solidFill>
                    <a:srgbClr val="DE7253"/>
                  </a:solidFill>
                </a:uFill>
                <a:latin typeface="Yu Gothic UI" panose="020B0500000000000000" pitchFamily="50" charset="-128"/>
                <a:ea typeface="Yu Gothic UI" panose="020B0500000000000000" pitchFamily="50" charset="-128"/>
              </a:rPr>
              <a:t>　   無償化実施の方向性を総合的に</a:t>
            </a:r>
            <a:endParaRPr lang="en-US" altLang="ja-JP" sz="1400" b="1" dirty="0">
              <a:solidFill>
                <a:schemeClr val="tx1"/>
              </a:solidFill>
              <a:uFill>
                <a:solidFill>
                  <a:srgbClr val="DE7253"/>
                </a:solidFill>
              </a:uFill>
              <a:latin typeface="Yu Gothic UI" panose="020B0500000000000000" pitchFamily="50" charset="-128"/>
              <a:ea typeface="Yu Gothic UI" panose="020B0500000000000000" pitchFamily="50" charset="-128"/>
            </a:endParaRPr>
          </a:p>
          <a:p>
            <a:pPr algn="l"/>
            <a:r>
              <a:rPr lang="en-US" altLang="ja-JP" sz="1400" b="1" dirty="0">
                <a:solidFill>
                  <a:schemeClr val="tx1"/>
                </a:solidFill>
                <a:uFill>
                  <a:solidFill>
                    <a:srgbClr val="DE7253"/>
                  </a:solidFill>
                </a:uFill>
                <a:latin typeface="Yu Gothic UI" panose="020B0500000000000000" pitchFamily="50" charset="-128"/>
                <a:ea typeface="Yu Gothic UI" panose="020B0500000000000000" pitchFamily="50" charset="-128"/>
              </a:rPr>
              <a:t>       </a:t>
            </a:r>
            <a:r>
              <a:rPr lang="ja-JP" altLang="en-US" sz="1400" b="1" dirty="0">
                <a:solidFill>
                  <a:schemeClr val="tx1"/>
                </a:solidFill>
                <a:uFill>
                  <a:solidFill>
                    <a:srgbClr val="DE7253"/>
                  </a:solidFill>
                </a:uFill>
                <a:latin typeface="Yu Gothic UI" panose="020B0500000000000000" pitchFamily="50" charset="-128"/>
                <a:ea typeface="Yu Gothic UI" panose="020B0500000000000000" pitchFamily="50" charset="-128"/>
              </a:rPr>
              <a:t>判断</a:t>
            </a:r>
            <a:endParaRPr lang="en-US" altLang="ja-JP" sz="1400" b="1" dirty="0">
              <a:solidFill>
                <a:schemeClr val="tx1"/>
              </a:solidFill>
              <a:uFill>
                <a:solidFill>
                  <a:srgbClr val="DE7253"/>
                </a:solidFill>
              </a:uFill>
              <a:latin typeface="Yu Gothic UI" panose="020B0500000000000000" pitchFamily="50" charset="-128"/>
              <a:ea typeface="Yu Gothic UI" panose="020B0500000000000000" pitchFamily="50" charset="-128"/>
            </a:endParaRPr>
          </a:p>
        </p:txBody>
      </p:sp>
      <p:sp>
        <p:nvSpPr>
          <p:cNvPr id="17" name="四角形: 角を丸くする 16">
            <a:extLst>
              <a:ext uri="{FF2B5EF4-FFF2-40B4-BE49-F238E27FC236}">
                <a16:creationId xmlns:a16="http://schemas.microsoft.com/office/drawing/2014/main" id="{8AD18124-ADD2-2211-A144-404D7304B0C1}"/>
              </a:ext>
            </a:extLst>
          </p:cNvPr>
          <p:cNvSpPr/>
          <p:nvPr/>
        </p:nvSpPr>
        <p:spPr>
          <a:xfrm>
            <a:off x="8993358" y="4426296"/>
            <a:ext cx="3018396" cy="2220473"/>
          </a:xfrm>
          <a:prstGeom prst="roundRect">
            <a:avLst/>
          </a:prstGeom>
          <a:noFill/>
          <a:ln w="38100">
            <a:solidFill>
              <a:schemeClr val="accent4">
                <a:lumMod val="5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panose="020B0500000000000000" pitchFamily="50" charset="-128"/>
              <a:ea typeface="Yu Gothic UI" panose="020B0500000000000000" pitchFamily="50" charset="-128"/>
            </a:endParaRPr>
          </a:p>
        </p:txBody>
      </p:sp>
      <p:sp>
        <p:nvSpPr>
          <p:cNvPr id="19" name="テキスト ボックス 18">
            <a:extLst>
              <a:ext uri="{FF2B5EF4-FFF2-40B4-BE49-F238E27FC236}">
                <a16:creationId xmlns:a16="http://schemas.microsoft.com/office/drawing/2014/main" id="{A2DDDC32-B93F-2B35-0E5B-DA3D910175C2}"/>
              </a:ext>
            </a:extLst>
          </p:cNvPr>
          <p:cNvSpPr txBox="1"/>
          <p:nvPr/>
        </p:nvSpPr>
        <p:spPr>
          <a:xfrm>
            <a:off x="9270099" y="2929837"/>
            <a:ext cx="2830356" cy="523220"/>
          </a:xfrm>
          <a:prstGeom prst="rect">
            <a:avLst/>
          </a:prstGeom>
          <a:noFill/>
        </p:spPr>
        <p:txBody>
          <a:bodyPr wrap="square" rtlCol="0">
            <a:spAutoFit/>
          </a:bodyPr>
          <a:lstStyle>
            <a:defPPr>
              <a:defRPr lang="ja-JP"/>
            </a:defPPr>
            <a:lvl1pPr algn="ctr">
              <a:defRPr>
                <a:solidFill>
                  <a:srgbClr val="000000"/>
                </a:solidFill>
                <a:latin typeface="BIZ UDPゴシック" panose="020B0400000000000000" pitchFamily="50" charset="-128"/>
                <a:ea typeface="BIZ UDPゴシック" panose="020B0400000000000000" pitchFamily="50" charset="-128"/>
              </a:defRPr>
            </a:lvl1pPr>
          </a:lstStyle>
          <a:p>
            <a:pPr algn="l"/>
            <a:r>
              <a:rPr lang="ja-JP" altLang="en-US" sz="1400" b="1" dirty="0">
                <a:uFill>
                  <a:solidFill>
                    <a:srgbClr val="DE7253"/>
                  </a:solidFill>
                </a:uFill>
                <a:latin typeface="Yu Gothic UI" panose="020B0500000000000000" pitchFamily="50" charset="-128"/>
                <a:ea typeface="Yu Gothic UI" panose="020B0500000000000000" pitchFamily="50" charset="-128"/>
              </a:rPr>
              <a:t>日本一の子育て・教育サービス</a:t>
            </a:r>
            <a:endParaRPr lang="en-US" altLang="ja-JP" sz="1400" b="1" dirty="0">
              <a:uFill>
                <a:solidFill>
                  <a:srgbClr val="DE7253"/>
                </a:solidFill>
              </a:uFill>
              <a:latin typeface="Yu Gothic UI" panose="020B0500000000000000" pitchFamily="50" charset="-128"/>
              <a:ea typeface="Yu Gothic UI" panose="020B0500000000000000" pitchFamily="50" charset="-128"/>
            </a:endParaRPr>
          </a:p>
          <a:p>
            <a:pPr algn="l"/>
            <a:r>
              <a:rPr lang="ja-JP" altLang="en-US" sz="1400" b="1" dirty="0">
                <a:uFill>
                  <a:solidFill>
                    <a:srgbClr val="DE7253"/>
                  </a:solidFill>
                </a:uFill>
                <a:latin typeface="Yu Gothic UI" panose="020B0500000000000000" pitchFamily="50" charset="-128"/>
                <a:ea typeface="Yu Gothic UI" panose="020B0500000000000000" pitchFamily="50" charset="-128"/>
              </a:rPr>
              <a:t>の実現へ</a:t>
            </a:r>
            <a:endParaRPr lang="en-US" altLang="ja-JP" sz="1400" b="1" dirty="0">
              <a:uFill>
                <a:solidFill>
                  <a:srgbClr val="DE7253"/>
                </a:solidFill>
              </a:uFill>
              <a:latin typeface="Yu Gothic UI" panose="020B0500000000000000" pitchFamily="50" charset="-128"/>
              <a:ea typeface="Yu Gothic UI" panose="020B0500000000000000" pitchFamily="50" charset="-128"/>
            </a:endParaRPr>
          </a:p>
        </p:txBody>
      </p:sp>
      <p:grpSp>
        <p:nvGrpSpPr>
          <p:cNvPr id="20" name="グループ化 19">
            <a:extLst>
              <a:ext uri="{FF2B5EF4-FFF2-40B4-BE49-F238E27FC236}">
                <a16:creationId xmlns:a16="http://schemas.microsoft.com/office/drawing/2014/main" id="{21ECE2AE-B3F4-4508-2C08-81798F55FD48}"/>
              </a:ext>
            </a:extLst>
          </p:cNvPr>
          <p:cNvGrpSpPr/>
          <p:nvPr/>
        </p:nvGrpSpPr>
        <p:grpSpPr>
          <a:xfrm>
            <a:off x="215612" y="3904663"/>
            <a:ext cx="484986" cy="484986"/>
            <a:chOff x="5109304" y="4793016"/>
            <a:chExt cx="577746" cy="577746"/>
          </a:xfrm>
        </p:grpSpPr>
        <p:sp>
          <p:nvSpPr>
            <p:cNvPr id="22" name="楕円 21">
              <a:extLst>
                <a:ext uri="{FF2B5EF4-FFF2-40B4-BE49-F238E27FC236}">
                  <a16:creationId xmlns:a16="http://schemas.microsoft.com/office/drawing/2014/main" id="{C27AE9F4-6D25-D7C8-8461-29BE4BE4215D}"/>
                </a:ext>
              </a:extLst>
            </p:cNvPr>
            <p:cNvSpPr/>
            <p:nvPr/>
          </p:nvSpPr>
          <p:spPr>
            <a:xfrm>
              <a:off x="5109304" y="4793016"/>
              <a:ext cx="577746" cy="577746"/>
            </a:xfrm>
            <a:prstGeom prst="ellipse">
              <a:avLst/>
            </a:prstGeom>
            <a:solidFill>
              <a:schemeClr val="bg1"/>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panose="020B0500000000000000" pitchFamily="50" charset="-128"/>
                <a:ea typeface="Yu Gothic UI" panose="020B0500000000000000" pitchFamily="50" charset="-128"/>
              </a:endParaRPr>
            </a:p>
          </p:txBody>
        </p:sp>
        <p:pic>
          <p:nvPicPr>
            <p:cNvPr id="24" name="図 23" descr="図形&#10;&#10;AI によって生成されたコンテンツは間違っている可能性があります。">
              <a:extLst>
                <a:ext uri="{FF2B5EF4-FFF2-40B4-BE49-F238E27FC236}">
                  <a16:creationId xmlns:a16="http://schemas.microsoft.com/office/drawing/2014/main" id="{BA115D4E-3313-E435-3BF2-6BF0771DE971}"/>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176157" y="4898886"/>
              <a:ext cx="462868" cy="367394"/>
            </a:xfrm>
            <a:prstGeom prst="rect">
              <a:avLst/>
            </a:prstGeom>
          </p:spPr>
        </p:pic>
      </p:grpSp>
      <p:grpSp>
        <p:nvGrpSpPr>
          <p:cNvPr id="25" name="グループ化 24">
            <a:extLst>
              <a:ext uri="{FF2B5EF4-FFF2-40B4-BE49-F238E27FC236}">
                <a16:creationId xmlns:a16="http://schemas.microsoft.com/office/drawing/2014/main" id="{ACBE4B52-9B9D-87E7-A347-72FBD183E18F}"/>
              </a:ext>
            </a:extLst>
          </p:cNvPr>
          <p:cNvGrpSpPr/>
          <p:nvPr/>
        </p:nvGrpSpPr>
        <p:grpSpPr>
          <a:xfrm>
            <a:off x="223514" y="6002580"/>
            <a:ext cx="484986" cy="484986"/>
            <a:chOff x="7208955" y="4760548"/>
            <a:chExt cx="577746" cy="577746"/>
          </a:xfrm>
        </p:grpSpPr>
        <p:sp>
          <p:nvSpPr>
            <p:cNvPr id="26" name="楕円 25">
              <a:extLst>
                <a:ext uri="{FF2B5EF4-FFF2-40B4-BE49-F238E27FC236}">
                  <a16:creationId xmlns:a16="http://schemas.microsoft.com/office/drawing/2014/main" id="{AF6AF5A6-03C2-5D90-7882-91A777E3F540}"/>
                </a:ext>
              </a:extLst>
            </p:cNvPr>
            <p:cNvSpPr/>
            <p:nvPr/>
          </p:nvSpPr>
          <p:spPr>
            <a:xfrm>
              <a:off x="7208955" y="4760548"/>
              <a:ext cx="577746" cy="577746"/>
            </a:xfrm>
            <a:prstGeom prst="ellipse">
              <a:avLst/>
            </a:prstGeom>
            <a:solidFill>
              <a:schemeClr val="bg1"/>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panose="020B0500000000000000" pitchFamily="50" charset="-128"/>
                <a:ea typeface="Yu Gothic UI" panose="020B0500000000000000" pitchFamily="50" charset="-128"/>
              </a:endParaRPr>
            </a:p>
          </p:txBody>
        </p:sp>
        <p:pic>
          <p:nvPicPr>
            <p:cNvPr id="27" name="図 26" descr="図形&#10;&#10;AI によって生成されたコンテンツは間違っている可能性があります。">
              <a:extLst>
                <a:ext uri="{FF2B5EF4-FFF2-40B4-BE49-F238E27FC236}">
                  <a16:creationId xmlns:a16="http://schemas.microsoft.com/office/drawing/2014/main" id="{F11F77A0-7E2F-B2E1-6695-67799ECB5D64}"/>
                </a:ext>
              </a:extLst>
            </p:cNvPr>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364680" y="4833389"/>
              <a:ext cx="301245" cy="432129"/>
            </a:xfrm>
            <a:prstGeom prst="rect">
              <a:avLst/>
            </a:prstGeom>
          </p:spPr>
        </p:pic>
      </p:grpSp>
      <p:grpSp>
        <p:nvGrpSpPr>
          <p:cNvPr id="28" name="グループ化 27">
            <a:extLst>
              <a:ext uri="{FF2B5EF4-FFF2-40B4-BE49-F238E27FC236}">
                <a16:creationId xmlns:a16="http://schemas.microsoft.com/office/drawing/2014/main" id="{A49A96EA-EA52-85D0-826C-CF6F522A7BDF}"/>
              </a:ext>
            </a:extLst>
          </p:cNvPr>
          <p:cNvGrpSpPr/>
          <p:nvPr/>
        </p:nvGrpSpPr>
        <p:grpSpPr>
          <a:xfrm>
            <a:off x="215612" y="2981445"/>
            <a:ext cx="484986" cy="484986"/>
            <a:chOff x="9805997" y="4759117"/>
            <a:chExt cx="577746" cy="577746"/>
          </a:xfrm>
        </p:grpSpPr>
        <p:sp>
          <p:nvSpPr>
            <p:cNvPr id="29" name="楕円 28">
              <a:extLst>
                <a:ext uri="{FF2B5EF4-FFF2-40B4-BE49-F238E27FC236}">
                  <a16:creationId xmlns:a16="http://schemas.microsoft.com/office/drawing/2014/main" id="{31A46155-1D48-CA41-D9EC-917127262BCA}"/>
                </a:ext>
              </a:extLst>
            </p:cNvPr>
            <p:cNvSpPr/>
            <p:nvPr/>
          </p:nvSpPr>
          <p:spPr>
            <a:xfrm>
              <a:off x="9805997" y="4759117"/>
              <a:ext cx="577746" cy="577746"/>
            </a:xfrm>
            <a:prstGeom prst="ellipse">
              <a:avLst/>
            </a:prstGeom>
            <a:solidFill>
              <a:schemeClr val="bg1"/>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panose="020B0500000000000000" pitchFamily="50" charset="-128"/>
                <a:ea typeface="Yu Gothic UI" panose="020B0500000000000000" pitchFamily="50" charset="-128"/>
              </a:endParaRPr>
            </a:p>
          </p:txBody>
        </p:sp>
        <p:pic>
          <p:nvPicPr>
            <p:cNvPr id="30" name="図 29" descr="図形&#10;&#10;AI によって生成されたコンテンツは間違っている可能性があります。">
              <a:extLst>
                <a:ext uri="{FF2B5EF4-FFF2-40B4-BE49-F238E27FC236}">
                  <a16:creationId xmlns:a16="http://schemas.microsoft.com/office/drawing/2014/main" id="{7C0CA98B-C7D5-24DF-A45B-7EDC003DF15D}"/>
                </a:ext>
              </a:extLst>
            </p:cNvPr>
            <p:cNvPicPr>
              <a:picLocks noChangeAspect="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909523" y="4864410"/>
              <a:ext cx="408794" cy="336506"/>
            </a:xfrm>
            <a:prstGeom prst="rect">
              <a:avLst/>
            </a:prstGeom>
          </p:spPr>
        </p:pic>
      </p:grpSp>
      <p:grpSp>
        <p:nvGrpSpPr>
          <p:cNvPr id="36" name="グループ化 35">
            <a:extLst>
              <a:ext uri="{FF2B5EF4-FFF2-40B4-BE49-F238E27FC236}">
                <a16:creationId xmlns:a16="http://schemas.microsoft.com/office/drawing/2014/main" id="{B59CF63C-A6DB-0A28-CFB4-69AEC371DF5F}"/>
              </a:ext>
            </a:extLst>
          </p:cNvPr>
          <p:cNvGrpSpPr/>
          <p:nvPr/>
        </p:nvGrpSpPr>
        <p:grpSpPr>
          <a:xfrm>
            <a:off x="224350" y="4917466"/>
            <a:ext cx="484986" cy="484986"/>
            <a:chOff x="6367013" y="6935371"/>
            <a:chExt cx="484986" cy="484986"/>
          </a:xfrm>
        </p:grpSpPr>
        <p:sp>
          <p:nvSpPr>
            <p:cNvPr id="32" name="楕円 31">
              <a:extLst>
                <a:ext uri="{FF2B5EF4-FFF2-40B4-BE49-F238E27FC236}">
                  <a16:creationId xmlns:a16="http://schemas.microsoft.com/office/drawing/2014/main" id="{AB6F2565-993D-1184-7B03-9E57E8C8A82A}"/>
                </a:ext>
              </a:extLst>
            </p:cNvPr>
            <p:cNvSpPr/>
            <p:nvPr/>
          </p:nvSpPr>
          <p:spPr>
            <a:xfrm>
              <a:off x="6367013" y="6935371"/>
              <a:ext cx="484986" cy="484986"/>
            </a:xfrm>
            <a:prstGeom prst="ellipse">
              <a:avLst/>
            </a:prstGeom>
            <a:solidFill>
              <a:schemeClr val="bg1"/>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panose="020B0500000000000000" pitchFamily="50" charset="-128"/>
                <a:ea typeface="Yu Gothic UI" panose="020B0500000000000000" pitchFamily="50" charset="-128"/>
              </a:endParaRPr>
            </a:p>
          </p:txBody>
        </p:sp>
        <p:pic>
          <p:nvPicPr>
            <p:cNvPr id="35" name="図 34" descr="図形&#10;&#10;AI によって生成されたコンテンツは間違っている可能性があります。">
              <a:extLst>
                <a:ext uri="{FF2B5EF4-FFF2-40B4-BE49-F238E27FC236}">
                  <a16:creationId xmlns:a16="http://schemas.microsoft.com/office/drawing/2014/main" id="{8A207541-E8FC-94D0-57F4-7D608F8F2DC6}"/>
                </a:ext>
              </a:extLst>
            </p:cNvPr>
            <p:cNvPicPr>
              <a:picLocks noChangeAspect="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455340" y="7029843"/>
              <a:ext cx="298264" cy="304408"/>
            </a:xfrm>
            <a:prstGeom prst="rect">
              <a:avLst/>
            </a:prstGeom>
          </p:spPr>
        </p:pic>
      </p:grpSp>
      <p:sp>
        <p:nvSpPr>
          <p:cNvPr id="4" name="テキスト ボックス 3">
            <a:extLst>
              <a:ext uri="{FF2B5EF4-FFF2-40B4-BE49-F238E27FC236}">
                <a16:creationId xmlns:a16="http://schemas.microsoft.com/office/drawing/2014/main" id="{6B1711ED-8335-8CAE-297B-0F9AE5BD85F4}"/>
              </a:ext>
            </a:extLst>
          </p:cNvPr>
          <p:cNvSpPr txBox="1"/>
          <p:nvPr/>
        </p:nvSpPr>
        <p:spPr>
          <a:xfrm>
            <a:off x="9174604" y="5290313"/>
            <a:ext cx="2827680" cy="1200329"/>
          </a:xfrm>
          <a:prstGeom prst="rect">
            <a:avLst/>
          </a:prstGeom>
          <a:noFill/>
        </p:spPr>
        <p:txBody>
          <a:bodyPr wrap="square" rtlCol="0">
            <a:spAutoFit/>
          </a:bodyPr>
          <a:lstStyle>
            <a:defPPr>
              <a:defRPr lang="ja-JP"/>
            </a:defPPr>
            <a:lvl1pPr>
              <a:defRPr sz="1600">
                <a:latin typeface="BIZ UDPゴシック" panose="020B0400000000000000" pitchFamily="50" charset="-128"/>
                <a:ea typeface="BIZ UDPゴシック" panose="020B0400000000000000" pitchFamily="50" charset="-128"/>
              </a:defRPr>
            </a:lvl1pPr>
          </a:lstStyle>
          <a:p>
            <a:pPr algn="l"/>
            <a:r>
              <a:rPr lang="en-US" altLang="ja-JP" sz="1200" dirty="0">
                <a:latin typeface="Yu Gothic UI" panose="020B0500000000000000" pitchFamily="50" charset="-128"/>
                <a:ea typeface="Yu Gothic UI" panose="020B0500000000000000" pitchFamily="50" charset="-128"/>
              </a:rPr>
              <a:t>【</a:t>
            </a:r>
            <a:r>
              <a:rPr lang="ja-JP" altLang="en-US" sz="1200" dirty="0">
                <a:latin typeface="Yu Gothic UI" panose="020B0500000000000000" pitchFamily="50" charset="-128"/>
                <a:ea typeface="Yu Gothic UI" panose="020B0500000000000000" pitchFamily="50" charset="-128"/>
              </a:rPr>
              <a:t>実施の条件</a:t>
            </a:r>
            <a:r>
              <a:rPr lang="en-US" altLang="ja-JP" sz="1200" dirty="0">
                <a:latin typeface="Yu Gothic UI" panose="020B0500000000000000" pitchFamily="50" charset="-128"/>
                <a:ea typeface="Yu Gothic UI" panose="020B0500000000000000" pitchFamily="50" charset="-128"/>
              </a:rPr>
              <a:t>】</a:t>
            </a:r>
            <a:endParaRPr lang="en-US" altLang="ja-JP" sz="1200" i="0" u="none" strike="noStrike" baseline="0" dirty="0">
              <a:latin typeface="Yu Gothic UI" panose="020B0500000000000000" pitchFamily="50" charset="-128"/>
              <a:ea typeface="Yu Gothic UI" panose="020B0500000000000000" pitchFamily="50" charset="-128"/>
            </a:endParaRPr>
          </a:p>
          <a:p>
            <a:pPr marL="108000" indent="-108000" algn="l">
              <a:buFont typeface="Arial" panose="020B0604020202020204" pitchFamily="34" charset="0"/>
              <a:buChar char="•"/>
            </a:pPr>
            <a:r>
              <a:rPr lang="ja-JP" altLang="en-US" sz="1200" i="0" u="none" strike="noStrike" baseline="0" dirty="0">
                <a:latin typeface="Yu Gothic UI" panose="020B0500000000000000" pitchFamily="50" charset="-128"/>
                <a:ea typeface="Yu Gothic UI" panose="020B0500000000000000" pitchFamily="50" charset="-128"/>
              </a:rPr>
              <a:t>保育を必要とする人が入所できる環境の確保</a:t>
            </a:r>
            <a:endParaRPr lang="en-US" altLang="ja-JP" sz="1200" i="0" u="none" strike="noStrike" baseline="0" dirty="0">
              <a:latin typeface="Yu Gothic UI" panose="020B0500000000000000" pitchFamily="50" charset="-128"/>
              <a:ea typeface="Yu Gothic UI" panose="020B0500000000000000" pitchFamily="50" charset="-128"/>
            </a:endParaRPr>
          </a:p>
          <a:p>
            <a:pPr marL="108000" indent="-108000" algn="l">
              <a:buFont typeface="Arial" panose="020B0604020202020204" pitchFamily="34" charset="0"/>
              <a:buChar char="•"/>
            </a:pPr>
            <a:r>
              <a:rPr lang="ja-JP" altLang="en-US" sz="1200" i="0" u="none" strike="noStrike" baseline="0" dirty="0">
                <a:latin typeface="Yu Gothic UI" panose="020B0500000000000000" pitchFamily="50" charset="-128"/>
                <a:ea typeface="Yu Gothic UI" panose="020B0500000000000000" pitchFamily="50" charset="-128"/>
              </a:rPr>
              <a:t>在宅児等が必要な時に利用できるサービスの確保</a:t>
            </a:r>
          </a:p>
          <a:p>
            <a:pPr marL="108000" indent="-108000" algn="l">
              <a:buFont typeface="Arial" panose="020B0604020202020204" pitchFamily="34" charset="0"/>
              <a:buChar char="•"/>
            </a:pPr>
            <a:r>
              <a:rPr lang="ja-JP" altLang="en-US" sz="1200" i="0" u="none" strike="noStrike" baseline="0" dirty="0">
                <a:latin typeface="Yu Gothic UI" panose="020B0500000000000000" pitchFamily="50" charset="-128"/>
                <a:ea typeface="Yu Gothic UI" panose="020B0500000000000000" pitchFamily="50" charset="-128"/>
              </a:rPr>
              <a:t>財源の見通しが立つことなど</a:t>
            </a:r>
            <a:endParaRPr lang="en-US" altLang="ja-JP" sz="1200" dirty="0">
              <a:latin typeface="Yu Gothic UI" panose="020B0500000000000000" pitchFamily="50" charset="-128"/>
              <a:ea typeface="Yu Gothic UI" panose="020B0500000000000000" pitchFamily="50" charset="-128"/>
            </a:endParaRPr>
          </a:p>
        </p:txBody>
      </p:sp>
      <p:sp>
        <p:nvSpPr>
          <p:cNvPr id="18" name="テキスト ボックス 17">
            <a:extLst>
              <a:ext uri="{FF2B5EF4-FFF2-40B4-BE49-F238E27FC236}">
                <a16:creationId xmlns:a16="http://schemas.microsoft.com/office/drawing/2014/main" id="{7145F40F-E5B5-0A29-4B07-DB796501A6BD}"/>
              </a:ext>
            </a:extLst>
          </p:cNvPr>
          <p:cNvSpPr txBox="1"/>
          <p:nvPr/>
        </p:nvSpPr>
        <p:spPr>
          <a:xfrm>
            <a:off x="10660355" y="-17573"/>
            <a:ext cx="1634881" cy="253916"/>
          </a:xfrm>
          <a:prstGeom prst="rect">
            <a:avLst/>
          </a:prstGeom>
          <a:noFill/>
        </p:spPr>
        <p:txBody>
          <a:bodyPr wrap="square" rtlCol="0">
            <a:spAutoFit/>
          </a:bodyPr>
          <a:lstStyle>
            <a:defPPr>
              <a:defRPr lang="ja-JP"/>
            </a:defPPr>
            <a:lvl1pPr lvl="0">
              <a:defRPr sz="2000">
                <a:latin typeface="Segoe UI" panose="020B0502040204020203" pitchFamily="34" charset="0"/>
                <a:ea typeface="BIZ UDPゴシック" panose="020B0400000000000000" pitchFamily="50" charset="-128"/>
                <a:cs typeface="Segoe UI" panose="020B0502040204020203" pitchFamily="34" charset="0"/>
              </a:defRPr>
            </a:lvl1pPr>
          </a:lstStyle>
          <a:p>
            <a:r>
              <a:rPr lang="ja-JP" altLang="en-US" sz="1050" dirty="0">
                <a:latin typeface="Yu Gothic UI" panose="020B0500000000000000" pitchFamily="50" charset="-128"/>
                <a:ea typeface="Yu Gothic UI" panose="020B0500000000000000" pitchFamily="50" charset="-128"/>
              </a:rPr>
              <a:t>子育て・教育環境の充実</a:t>
            </a:r>
            <a:endParaRPr lang="ja-JP" altLang="ja-JP" sz="1050"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2840471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0E4E6-2528-11D2-6CCC-E5864353E3AF}"/>
            </a:ext>
          </a:extLst>
        </p:cNvPr>
        <p:cNvGrpSpPr/>
        <p:nvPr/>
      </p:nvGrpSpPr>
      <p:grpSpPr>
        <a:xfrm>
          <a:off x="0" y="0"/>
          <a:ext cx="0" cy="0"/>
          <a:chOff x="0" y="0"/>
          <a:chExt cx="0" cy="0"/>
        </a:xfrm>
      </p:grpSpPr>
      <p:sp>
        <p:nvSpPr>
          <p:cNvPr id="135" name="矢印: 下 134">
            <a:extLst>
              <a:ext uri="{FF2B5EF4-FFF2-40B4-BE49-F238E27FC236}">
                <a16:creationId xmlns:a16="http://schemas.microsoft.com/office/drawing/2014/main" id="{9C461E0E-3632-937C-AFF6-8B9071D80E63}"/>
              </a:ext>
            </a:extLst>
          </p:cNvPr>
          <p:cNvSpPr/>
          <p:nvPr/>
        </p:nvSpPr>
        <p:spPr>
          <a:xfrm rot="16200000">
            <a:off x="7978303" y="3316149"/>
            <a:ext cx="180000" cy="5940000"/>
          </a:xfrm>
          <a:prstGeom prst="downArrow">
            <a:avLst>
              <a:gd name="adj1" fmla="val 30662"/>
              <a:gd name="adj2" fmla="val 105369"/>
            </a:avLst>
          </a:prstGeom>
          <a:solidFill>
            <a:srgbClr val="BA4609"/>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Yu Gothic UI" panose="020B0500000000000000" pitchFamily="50" charset="-128"/>
              <a:ea typeface="Yu Gothic UI" panose="020B0500000000000000" pitchFamily="50" charset="-128"/>
            </a:endParaRPr>
          </a:p>
        </p:txBody>
      </p:sp>
      <p:sp>
        <p:nvSpPr>
          <p:cNvPr id="134" name="矢印: 下 133">
            <a:extLst>
              <a:ext uri="{FF2B5EF4-FFF2-40B4-BE49-F238E27FC236}">
                <a16:creationId xmlns:a16="http://schemas.microsoft.com/office/drawing/2014/main" id="{25AF6737-F41D-10E0-09AE-7B033A71FAB2}"/>
              </a:ext>
            </a:extLst>
          </p:cNvPr>
          <p:cNvSpPr/>
          <p:nvPr/>
        </p:nvSpPr>
        <p:spPr>
          <a:xfrm rot="5400000">
            <a:off x="8099106" y="3536847"/>
            <a:ext cx="180000" cy="6048000"/>
          </a:xfrm>
          <a:prstGeom prst="downArrow">
            <a:avLst>
              <a:gd name="adj1" fmla="val 30662"/>
              <a:gd name="adj2" fmla="val 105369"/>
            </a:avLst>
          </a:prstGeom>
          <a:solidFill>
            <a:srgbClr val="00A85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solidFill>
                <a:srgbClr val="00A854"/>
              </a:solidFill>
              <a:latin typeface="Yu Gothic UI" panose="020B0500000000000000" pitchFamily="50" charset="-128"/>
              <a:ea typeface="Yu Gothic UI" panose="020B0500000000000000" pitchFamily="50" charset="-128"/>
            </a:endParaRPr>
          </a:p>
        </p:txBody>
      </p:sp>
      <p:sp>
        <p:nvSpPr>
          <p:cNvPr id="133" name="矢印: 下 132">
            <a:extLst>
              <a:ext uri="{FF2B5EF4-FFF2-40B4-BE49-F238E27FC236}">
                <a16:creationId xmlns:a16="http://schemas.microsoft.com/office/drawing/2014/main" id="{C55504EA-7F36-04E3-503E-0034D96110CA}"/>
              </a:ext>
            </a:extLst>
          </p:cNvPr>
          <p:cNvSpPr/>
          <p:nvPr/>
        </p:nvSpPr>
        <p:spPr>
          <a:xfrm rot="14491365">
            <a:off x="6236653" y="3923447"/>
            <a:ext cx="180000" cy="3168000"/>
          </a:xfrm>
          <a:prstGeom prst="downArrow">
            <a:avLst>
              <a:gd name="adj1" fmla="val 30662"/>
              <a:gd name="adj2" fmla="val 105369"/>
            </a:avLst>
          </a:prstGeom>
          <a:solidFill>
            <a:srgbClr val="BA4609"/>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Yu Gothic UI" panose="020B0500000000000000" pitchFamily="50" charset="-128"/>
              <a:ea typeface="Yu Gothic UI" panose="020B0500000000000000" pitchFamily="50" charset="-128"/>
            </a:endParaRPr>
          </a:p>
        </p:txBody>
      </p:sp>
      <p:sp>
        <p:nvSpPr>
          <p:cNvPr id="131" name="矢印: 下 130">
            <a:extLst>
              <a:ext uri="{FF2B5EF4-FFF2-40B4-BE49-F238E27FC236}">
                <a16:creationId xmlns:a16="http://schemas.microsoft.com/office/drawing/2014/main" id="{A2D04307-F289-5AE8-AC4E-356168CBE38C}"/>
              </a:ext>
            </a:extLst>
          </p:cNvPr>
          <p:cNvSpPr/>
          <p:nvPr/>
        </p:nvSpPr>
        <p:spPr>
          <a:xfrm rot="7110915">
            <a:off x="9814630" y="3899003"/>
            <a:ext cx="180000" cy="3204000"/>
          </a:xfrm>
          <a:prstGeom prst="downArrow">
            <a:avLst>
              <a:gd name="adj1" fmla="val 30662"/>
              <a:gd name="adj2" fmla="val 105369"/>
            </a:avLst>
          </a:prstGeom>
          <a:solidFill>
            <a:srgbClr val="00A85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Yu Gothic UI" panose="020B0500000000000000" pitchFamily="50" charset="-128"/>
              <a:ea typeface="Yu Gothic UI" panose="020B0500000000000000" pitchFamily="50" charset="-128"/>
            </a:endParaRPr>
          </a:p>
        </p:txBody>
      </p:sp>
      <p:sp>
        <p:nvSpPr>
          <p:cNvPr id="14" name="テキスト ボックス 13">
            <a:extLst>
              <a:ext uri="{FF2B5EF4-FFF2-40B4-BE49-F238E27FC236}">
                <a16:creationId xmlns:a16="http://schemas.microsoft.com/office/drawing/2014/main" id="{499A4E91-4BE8-D6CB-E2BF-DADFA7546A32}"/>
              </a:ext>
            </a:extLst>
          </p:cNvPr>
          <p:cNvSpPr txBox="1"/>
          <p:nvPr/>
        </p:nvSpPr>
        <p:spPr>
          <a:xfrm>
            <a:off x="219226" y="1158786"/>
            <a:ext cx="7053507" cy="1323439"/>
          </a:xfrm>
          <a:prstGeom prst="rect">
            <a:avLst/>
          </a:prstGeom>
          <a:noFill/>
        </p:spPr>
        <p:txBody>
          <a:bodyPr wrap="square" rtlCol="0">
            <a:spAutoFit/>
          </a:bodyPr>
          <a:lstStyle/>
          <a:p>
            <a:r>
              <a:rPr lang="ja-JP" altLang="en-US" sz="1600" dirty="0">
                <a:latin typeface="Yu Gothic UI" panose="020B0500000000000000" pitchFamily="50" charset="-128"/>
                <a:ea typeface="Yu Gothic UI" panose="020B0500000000000000" pitchFamily="50" charset="-128"/>
              </a:rPr>
              <a:t>子育て世帯の負担を軽減し、こどもの学力や才能を伸ばすことを目的として、学習塾・家庭教師・文化・スポーツ教室などの費用を助成（月額１万円まで）しています。</a:t>
            </a:r>
            <a:endParaRPr lang="en-US" altLang="ja-JP" sz="1600" dirty="0">
              <a:latin typeface="Yu Gothic UI" panose="020B0500000000000000" pitchFamily="50" charset="-128"/>
              <a:ea typeface="Yu Gothic UI" panose="020B0500000000000000" pitchFamily="50" charset="-128"/>
            </a:endParaRPr>
          </a:p>
          <a:p>
            <a:r>
              <a:rPr lang="ja-JP" altLang="en-US" sz="1600" dirty="0">
                <a:latin typeface="Yu Gothic UI" panose="020B0500000000000000" pitchFamily="50" charset="-128"/>
                <a:ea typeface="Yu Gothic UI" panose="020B0500000000000000" pitchFamily="50" charset="-128"/>
              </a:rPr>
              <a:t>昨今のデジタル技術を反映した効率的かつ効果的な事業スキームへの見直しにより、利用者と事業者双方の利便性向上を図り、より多くの児童・生徒が学びや体験の機会を得られることをめざします。</a:t>
            </a:r>
          </a:p>
        </p:txBody>
      </p:sp>
      <p:cxnSp>
        <p:nvCxnSpPr>
          <p:cNvPr id="11" name="直線コネクタ 10">
            <a:extLst>
              <a:ext uri="{FF2B5EF4-FFF2-40B4-BE49-F238E27FC236}">
                <a16:creationId xmlns:a16="http://schemas.microsoft.com/office/drawing/2014/main" id="{38090BBA-430C-1697-BE2E-CAD423F9B338}"/>
              </a:ext>
            </a:extLst>
          </p:cNvPr>
          <p:cNvCxnSpPr>
            <a:cxnSpLocks/>
          </p:cNvCxnSpPr>
          <p:nvPr/>
        </p:nvCxnSpPr>
        <p:spPr>
          <a:xfrm>
            <a:off x="0" y="328031"/>
            <a:ext cx="12192000" cy="0"/>
          </a:xfrm>
          <a:prstGeom prst="line">
            <a:avLst/>
          </a:prstGeom>
          <a:ln w="38100">
            <a:solidFill>
              <a:srgbClr val="007C58"/>
            </a:solidFill>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F24C8C14-E815-B5BB-C55B-4309B7759E47}"/>
              </a:ext>
            </a:extLst>
          </p:cNvPr>
          <p:cNvSpPr txBox="1"/>
          <p:nvPr/>
        </p:nvSpPr>
        <p:spPr>
          <a:xfrm>
            <a:off x="87334" y="454977"/>
            <a:ext cx="7422153" cy="523220"/>
          </a:xfrm>
          <a:prstGeom prst="rect">
            <a:avLst/>
          </a:prstGeom>
          <a:noFill/>
        </p:spPr>
        <p:txBody>
          <a:bodyPr wrap="square" rtlCol="0">
            <a:spAutoFit/>
          </a:bodyPr>
          <a:lstStyle>
            <a:defPPr>
              <a:defRPr lang="ja-JP"/>
            </a:defPPr>
            <a:lvl1pPr>
              <a:defRPr sz="3600" b="1">
                <a:latin typeface="Segoe UI" panose="020B0502040204020203" pitchFamily="34" charset="0"/>
                <a:ea typeface="BIZ UDPゴシック" panose="020B0400000000000000" pitchFamily="50" charset="-128"/>
                <a:cs typeface="Segoe UI" panose="020B0502040204020203" pitchFamily="34" charset="0"/>
              </a:defRPr>
            </a:lvl1pPr>
          </a:lstStyle>
          <a:p>
            <a:r>
              <a:rPr lang="ja-JP" altLang="en-US" sz="2800" dirty="0"/>
              <a:t>習い事・塾代助成事業</a:t>
            </a:r>
            <a:endParaRPr lang="en-US" altLang="ja-JP" sz="2800" dirty="0"/>
          </a:p>
        </p:txBody>
      </p:sp>
      <p:sp>
        <p:nvSpPr>
          <p:cNvPr id="7" name="テキスト ボックス 6">
            <a:extLst>
              <a:ext uri="{FF2B5EF4-FFF2-40B4-BE49-F238E27FC236}">
                <a16:creationId xmlns:a16="http://schemas.microsoft.com/office/drawing/2014/main" id="{5EC6183C-34DC-B6DF-4BFB-8ABB8580AE28}"/>
              </a:ext>
            </a:extLst>
          </p:cNvPr>
          <p:cNvSpPr txBox="1"/>
          <p:nvPr/>
        </p:nvSpPr>
        <p:spPr>
          <a:xfrm>
            <a:off x="279333" y="3500104"/>
            <a:ext cx="3330715" cy="1077218"/>
          </a:xfrm>
          <a:prstGeom prst="rect">
            <a:avLst/>
          </a:prstGeom>
          <a:noFill/>
        </p:spPr>
        <p:txBody>
          <a:bodyPr wrap="square" rtlCol="0">
            <a:spAutoFit/>
          </a:bodyPr>
          <a:lstStyle>
            <a:defPPr>
              <a:defRPr lang="ja-JP"/>
            </a:defPPr>
            <a:lvl1pPr>
              <a:defRPr sz="1600">
                <a:solidFill>
                  <a:srgbClr val="000000"/>
                </a:solidFill>
              </a:defRPr>
            </a:lvl1pPr>
          </a:lstStyle>
          <a:p>
            <a:pPr marL="180000" indent="-180000">
              <a:buFont typeface="Arial" panose="020B0604020202020204" pitchFamily="34" charset="0"/>
              <a:buChar char="•"/>
            </a:pPr>
            <a:r>
              <a:rPr lang="ja-JP" altLang="en-US" dirty="0">
                <a:solidFill>
                  <a:schemeClr val="tx1"/>
                </a:solidFill>
                <a:latin typeface="Yu Gothic UI" panose="020B0500000000000000" pitchFamily="50" charset="-128"/>
                <a:ea typeface="Yu Gothic UI" panose="020B0500000000000000" pitchFamily="50" charset="-128"/>
              </a:rPr>
              <a:t>家庭の所得に関わらず、すべてのこどもたちに学習塾やスポーツ教室などの「学校外教育」の機会を提供するため助成対象を拡大する必要がある。</a:t>
            </a:r>
            <a:endParaRPr lang="en-US" altLang="ja-JP" dirty="0">
              <a:solidFill>
                <a:schemeClr val="tx1"/>
              </a:solidFill>
              <a:latin typeface="Yu Gothic UI" panose="020B0500000000000000" pitchFamily="50" charset="-128"/>
              <a:ea typeface="Yu Gothic UI" panose="020B0500000000000000" pitchFamily="50" charset="-128"/>
            </a:endParaRPr>
          </a:p>
        </p:txBody>
      </p:sp>
      <p:pic>
        <p:nvPicPr>
          <p:cNvPr id="10" name="図 9" descr="人, 屋内, 男, 持つ が含まれている画像&#10;&#10;AI によって生成されたコンテンツは間違っている可能性があります。">
            <a:extLst>
              <a:ext uri="{FF2B5EF4-FFF2-40B4-BE49-F238E27FC236}">
                <a16:creationId xmlns:a16="http://schemas.microsoft.com/office/drawing/2014/main" id="{D6B59C60-74B5-B5F7-FAF5-ADB2F9A8A5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9133" y="388649"/>
            <a:ext cx="4715533" cy="2391109"/>
          </a:xfrm>
          <a:prstGeom prst="rect">
            <a:avLst/>
          </a:prstGeom>
        </p:spPr>
      </p:pic>
      <p:sp>
        <p:nvSpPr>
          <p:cNvPr id="84" name="テキスト ボックス 83">
            <a:extLst>
              <a:ext uri="{FF2B5EF4-FFF2-40B4-BE49-F238E27FC236}">
                <a16:creationId xmlns:a16="http://schemas.microsoft.com/office/drawing/2014/main" id="{CD797C4E-C0D3-C324-0ACA-328811779723}"/>
              </a:ext>
            </a:extLst>
          </p:cNvPr>
          <p:cNvSpPr txBox="1"/>
          <p:nvPr/>
        </p:nvSpPr>
        <p:spPr>
          <a:xfrm>
            <a:off x="4394023" y="3361605"/>
            <a:ext cx="7710643" cy="276999"/>
          </a:xfrm>
          <a:prstGeom prst="rect">
            <a:avLst/>
          </a:prstGeom>
          <a:noFill/>
        </p:spPr>
        <p:txBody>
          <a:bodyPr wrap="square" rtlCol="0">
            <a:spAutoFit/>
          </a:bodyPr>
          <a:lstStyle/>
          <a:p>
            <a:r>
              <a:rPr lang="ja-JP" altLang="en-US" sz="1200" dirty="0">
                <a:latin typeface="Yu Gothic UI" panose="020B0500000000000000" pitchFamily="50" charset="-128"/>
                <a:ea typeface="Yu Gothic UI" panose="020B0500000000000000" pitchFamily="50" charset="-128"/>
              </a:rPr>
              <a:t>・所得制限を撤廃し、市内在住のすべての小学５・６年生と中学生を助成対象に。</a:t>
            </a:r>
            <a:endParaRPr lang="en-US" altLang="ja-JP" sz="1200" dirty="0">
              <a:latin typeface="Yu Gothic UI" panose="020B0500000000000000" pitchFamily="50" charset="-128"/>
              <a:ea typeface="Yu Gothic UI" panose="020B0500000000000000" pitchFamily="50" charset="-128"/>
            </a:endParaRPr>
          </a:p>
        </p:txBody>
      </p:sp>
      <p:grpSp>
        <p:nvGrpSpPr>
          <p:cNvPr id="107" name="グループ化 106">
            <a:extLst>
              <a:ext uri="{FF2B5EF4-FFF2-40B4-BE49-F238E27FC236}">
                <a16:creationId xmlns:a16="http://schemas.microsoft.com/office/drawing/2014/main" id="{9514039A-D53A-D99F-C8BD-FB49D09BC49B}"/>
              </a:ext>
            </a:extLst>
          </p:cNvPr>
          <p:cNvGrpSpPr/>
          <p:nvPr/>
        </p:nvGrpSpPr>
        <p:grpSpPr>
          <a:xfrm>
            <a:off x="4047364" y="5990606"/>
            <a:ext cx="1490732" cy="782639"/>
            <a:chOff x="12124684" y="5883870"/>
            <a:chExt cx="1490732" cy="782639"/>
          </a:xfrm>
        </p:grpSpPr>
        <p:grpSp>
          <p:nvGrpSpPr>
            <p:cNvPr id="118" name="グループ化 117">
              <a:extLst>
                <a:ext uri="{FF2B5EF4-FFF2-40B4-BE49-F238E27FC236}">
                  <a16:creationId xmlns:a16="http://schemas.microsoft.com/office/drawing/2014/main" id="{B3E35716-1448-4943-DF5D-88667C25E4D3}"/>
                </a:ext>
              </a:extLst>
            </p:cNvPr>
            <p:cNvGrpSpPr/>
            <p:nvPr/>
          </p:nvGrpSpPr>
          <p:grpSpPr>
            <a:xfrm>
              <a:off x="12466835" y="5883870"/>
              <a:ext cx="782639" cy="782639"/>
              <a:chOff x="12476424" y="5878016"/>
              <a:chExt cx="782639" cy="782639"/>
            </a:xfrm>
          </p:grpSpPr>
          <p:sp>
            <p:nvSpPr>
              <p:cNvPr id="120" name="楕円 119">
                <a:extLst>
                  <a:ext uri="{FF2B5EF4-FFF2-40B4-BE49-F238E27FC236}">
                    <a16:creationId xmlns:a16="http://schemas.microsoft.com/office/drawing/2014/main" id="{930AC9A7-970E-BD38-F645-75FB2C73FED7}"/>
                  </a:ext>
                </a:extLst>
              </p:cNvPr>
              <p:cNvSpPr/>
              <p:nvPr/>
            </p:nvSpPr>
            <p:spPr>
              <a:xfrm>
                <a:off x="12476424" y="5878016"/>
                <a:ext cx="782639" cy="782639"/>
              </a:xfrm>
              <a:prstGeom prst="ellipse">
                <a:avLst/>
              </a:prstGeom>
              <a:solidFill>
                <a:schemeClr val="bg1"/>
              </a:solidFill>
              <a:ln>
                <a:solidFill>
                  <a:srgbClr val="BA460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panose="020B0500000000000000" pitchFamily="50" charset="-128"/>
                  <a:ea typeface="Yu Gothic UI" panose="020B0500000000000000" pitchFamily="50" charset="-128"/>
                </a:endParaRPr>
              </a:p>
            </p:txBody>
          </p:sp>
          <p:pic>
            <p:nvPicPr>
              <p:cNvPr id="121" name="図 120" descr="図形&#10;&#10;AI によって生成されたコンテンツは間違っている可能性があります。">
                <a:extLst>
                  <a:ext uri="{FF2B5EF4-FFF2-40B4-BE49-F238E27FC236}">
                    <a16:creationId xmlns:a16="http://schemas.microsoft.com/office/drawing/2014/main" id="{2F80CE24-5EE9-A05D-B26B-CA3CE72EDCDC}"/>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2718144" y="5971971"/>
                <a:ext cx="371565" cy="338578"/>
              </a:xfrm>
              <a:prstGeom prst="rect">
                <a:avLst/>
              </a:prstGeom>
            </p:spPr>
          </p:pic>
        </p:grpSp>
        <p:sp>
          <p:nvSpPr>
            <p:cNvPr id="119" name="正方形/長方形 118">
              <a:extLst>
                <a:ext uri="{FF2B5EF4-FFF2-40B4-BE49-F238E27FC236}">
                  <a16:creationId xmlns:a16="http://schemas.microsoft.com/office/drawing/2014/main" id="{6613BFE1-4F85-6565-43B0-027E20438098}"/>
                </a:ext>
              </a:extLst>
            </p:cNvPr>
            <p:cNvSpPr/>
            <p:nvPr/>
          </p:nvSpPr>
          <p:spPr>
            <a:xfrm>
              <a:off x="12124684" y="6191104"/>
              <a:ext cx="1490732" cy="42279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50" b="1" dirty="0">
                  <a:solidFill>
                    <a:schemeClr val="accent2"/>
                  </a:solidFill>
                  <a:latin typeface="Yu Gothic UI" panose="020B0500000000000000" pitchFamily="50" charset="-128"/>
                  <a:ea typeface="Yu Gothic UI" panose="020B0500000000000000" pitchFamily="50" charset="-128"/>
                </a:rPr>
                <a:t>参画事業者</a:t>
              </a:r>
            </a:p>
          </p:txBody>
        </p:sp>
      </p:grpSp>
      <p:grpSp>
        <p:nvGrpSpPr>
          <p:cNvPr id="109" name="グループ化 108">
            <a:extLst>
              <a:ext uri="{FF2B5EF4-FFF2-40B4-BE49-F238E27FC236}">
                <a16:creationId xmlns:a16="http://schemas.microsoft.com/office/drawing/2014/main" id="{232FE097-4E6A-0DD9-626C-BDC71498F3CC}"/>
              </a:ext>
            </a:extLst>
          </p:cNvPr>
          <p:cNvGrpSpPr/>
          <p:nvPr/>
        </p:nvGrpSpPr>
        <p:grpSpPr>
          <a:xfrm>
            <a:off x="7744908" y="4204599"/>
            <a:ext cx="753972" cy="737643"/>
            <a:chOff x="7817751" y="4328919"/>
            <a:chExt cx="753972" cy="737643"/>
          </a:xfrm>
        </p:grpSpPr>
        <p:sp>
          <p:nvSpPr>
            <p:cNvPr id="115" name="楕円 114">
              <a:extLst>
                <a:ext uri="{FF2B5EF4-FFF2-40B4-BE49-F238E27FC236}">
                  <a16:creationId xmlns:a16="http://schemas.microsoft.com/office/drawing/2014/main" id="{552F2247-22FA-3479-6674-DD993444F212}"/>
                </a:ext>
              </a:extLst>
            </p:cNvPr>
            <p:cNvSpPr/>
            <p:nvPr/>
          </p:nvSpPr>
          <p:spPr>
            <a:xfrm>
              <a:off x="7817751" y="4328919"/>
              <a:ext cx="737643" cy="737643"/>
            </a:xfrm>
            <a:prstGeom prst="ellipse">
              <a:avLst/>
            </a:prstGeom>
            <a:solidFill>
              <a:schemeClr val="bg1"/>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panose="020B0500000000000000" pitchFamily="50" charset="-128"/>
                <a:ea typeface="Yu Gothic UI" panose="020B0500000000000000" pitchFamily="50" charset="-128"/>
              </a:endParaRPr>
            </a:p>
          </p:txBody>
        </p:sp>
        <p:sp>
          <p:nvSpPr>
            <p:cNvPr id="116" name="正方形/長方形 115">
              <a:extLst>
                <a:ext uri="{FF2B5EF4-FFF2-40B4-BE49-F238E27FC236}">
                  <a16:creationId xmlns:a16="http://schemas.microsoft.com/office/drawing/2014/main" id="{9FE7BFD5-F64A-52EE-E949-88271909D700}"/>
                </a:ext>
              </a:extLst>
            </p:cNvPr>
            <p:cNvSpPr/>
            <p:nvPr/>
          </p:nvSpPr>
          <p:spPr>
            <a:xfrm>
              <a:off x="7817751" y="4745438"/>
              <a:ext cx="753972" cy="25508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b="1" dirty="0">
                  <a:solidFill>
                    <a:srgbClr val="0070C0"/>
                  </a:solidFill>
                  <a:latin typeface="Yu Gothic UI" panose="020B0500000000000000" pitchFamily="50" charset="-128"/>
                  <a:ea typeface="Yu Gothic UI" panose="020B0500000000000000" pitchFamily="50" charset="-128"/>
                </a:rPr>
                <a:t>利用者</a:t>
              </a:r>
            </a:p>
          </p:txBody>
        </p:sp>
        <p:pic>
          <p:nvPicPr>
            <p:cNvPr id="117" name="図 116" descr="図形&#10;&#10;AI によって生成されたコンテンツは間違っている可能性があります。">
              <a:extLst>
                <a:ext uri="{FF2B5EF4-FFF2-40B4-BE49-F238E27FC236}">
                  <a16:creationId xmlns:a16="http://schemas.microsoft.com/office/drawing/2014/main" id="{773F6BAB-E584-EFD2-B10B-52C6180F72D8}"/>
                </a:ext>
              </a:extLst>
            </p:cNvPr>
            <p:cNvPicPr>
              <a:picLocks noChangeAspect="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070677" y="4372316"/>
              <a:ext cx="248120" cy="380864"/>
            </a:xfrm>
            <a:prstGeom prst="rect">
              <a:avLst/>
            </a:prstGeom>
          </p:spPr>
        </p:pic>
      </p:grpSp>
      <p:grpSp>
        <p:nvGrpSpPr>
          <p:cNvPr id="111" name="グループ化 110">
            <a:extLst>
              <a:ext uri="{FF2B5EF4-FFF2-40B4-BE49-F238E27FC236}">
                <a16:creationId xmlns:a16="http://schemas.microsoft.com/office/drawing/2014/main" id="{094FB91B-786B-E1C9-CCBF-919D2AB532B7}"/>
              </a:ext>
            </a:extLst>
          </p:cNvPr>
          <p:cNvGrpSpPr/>
          <p:nvPr/>
        </p:nvGrpSpPr>
        <p:grpSpPr>
          <a:xfrm>
            <a:off x="11018513" y="6001494"/>
            <a:ext cx="878228" cy="737643"/>
            <a:chOff x="9648912" y="5592914"/>
            <a:chExt cx="878228" cy="737643"/>
          </a:xfrm>
        </p:grpSpPr>
        <p:sp>
          <p:nvSpPr>
            <p:cNvPr id="112" name="楕円 111">
              <a:extLst>
                <a:ext uri="{FF2B5EF4-FFF2-40B4-BE49-F238E27FC236}">
                  <a16:creationId xmlns:a16="http://schemas.microsoft.com/office/drawing/2014/main" id="{8F9871D5-59DE-9601-BB22-7D692F15B340}"/>
                </a:ext>
              </a:extLst>
            </p:cNvPr>
            <p:cNvSpPr/>
            <p:nvPr/>
          </p:nvSpPr>
          <p:spPr>
            <a:xfrm>
              <a:off x="9710574" y="5592914"/>
              <a:ext cx="737643" cy="737643"/>
            </a:xfrm>
            <a:prstGeom prst="ellipse">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panose="020B0500000000000000" pitchFamily="50" charset="-128"/>
                <a:ea typeface="Yu Gothic UI" panose="020B0500000000000000" pitchFamily="50" charset="-128"/>
              </a:endParaRPr>
            </a:p>
          </p:txBody>
        </p:sp>
        <p:sp>
          <p:nvSpPr>
            <p:cNvPr id="113" name="正方形/長方形 112">
              <a:extLst>
                <a:ext uri="{FF2B5EF4-FFF2-40B4-BE49-F238E27FC236}">
                  <a16:creationId xmlns:a16="http://schemas.microsoft.com/office/drawing/2014/main" id="{48F16942-EDFE-83A1-4475-4C0E59FEF152}"/>
                </a:ext>
              </a:extLst>
            </p:cNvPr>
            <p:cNvSpPr/>
            <p:nvPr/>
          </p:nvSpPr>
          <p:spPr>
            <a:xfrm>
              <a:off x="9648912" y="5917937"/>
              <a:ext cx="878228" cy="38182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b="1" dirty="0">
                  <a:solidFill>
                    <a:srgbClr val="00B050"/>
                  </a:solidFill>
                  <a:latin typeface="Yu Gothic UI" panose="020B0500000000000000" pitchFamily="50" charset="-128"/>
                  <a:ea typeface="Yu Gothic UI" panose="020B0500000000000000" pitchFamily="50" charset="-128"/>
                </a:rPr>
                <a:t>大阪市</a:t>
              </a:r>
              <a:endParaRPr kumimoji="1" lang="ja-JP" altLang="en-US" sz="1400" b="1" dirty="0">
                <a:solidFill>
                  <a:srgbClr val="00B050"/>
                </a:solidFill>
                <a:latin typeface="Yu Gothic UI" panose="020B0500000000000000" pitchFamily="50" charset="-128"/>
                <a:ea typeface="Yu Gothic UI" panose="020B0500000000000000" pitchFamily="50" charset="-128"/>
              </a:endParaRPr>
            </a:p>
          </p:txBody>
        </p:sp>
        <p:pic>
          <p:nvPicPr>
            <p:cNvPr id="114" name="図 113" descr="図形&#10;&#10;AI によって生成されたコンテンツは間違っている可能性があります。">
              <a:extLst>
                <a:ext uri="{FF2B5EF4-FFF2-40B4-BE49-F238E27FC236}">
                  <a16:creationId xmlns:a16="http://schemas.microsoft.com/office/drawing/2014/main" id="{69B99A25-BF08-F5B6-B4C2-D239C13D538E}"/>
                </a:ext>
              </a:extLst>
            </p:cNvPr>
            <p:cNvPicPr>
              <a:picLocks noChangeAspect="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9955318" y="5665987"/>
              <a:ext cx="240015" cy="325541"/>
            </a:xfrm>
            <a:prstGeom prst="rect">
              <a:avLst/>
            </a:prstGeom>
          </p:spPr>
        </p:pic>
      </p:grpSp>
      <p:grpSp>
        <p:nvGrpSpPr>
          <p:cNvPr id="71" name="グループ化 70">
            <a:extLst>
              <a:ext uri="{FF2B5EF4-FFF2-40B4-BE49-F238E27FC236}">
                <a16:creationId xmlns:a16="http://schemas.microsoft.com/office/drawing/2014/main" id="{34CB7A2B-A9D6-41C8-A158-3F9DF3876856}"/>
              </a:ext>
            </a:extLst>
          </p:cNvPr>
          <p:cNvGrpSpPr/>
          <p:nvPr/>
        </p:nvGrpSpPr>
        <p:grpSpPr>
          <a:xfrm>
            <a:off x="6351470" y="6344784"/>
            <a:ext cx="878228" cy="431675"/>
            <a:chOff x="7360824" y="6382762"/>
            <a:chExt cx="878228" cy="431675"/>
          </a:xfrm>
        </p:grpSpPr>
        <p:sp>
          <p:nvSpPr>
            <p:cNvPr id="67" name="正方形/長方形 66">
              <a:extLst>
                <a:ext uri="{FF2B5EF4-FFF2-40B4-BE49-F238E27FC236}">
                  <a16:creationId xmlns:a16="http://schemas.microsoft.com/office/drawing/2014/main" id="{46987A0D-FC96-D6C9-67C5-9489D7FA241D}"/>
                </a:ext>
              </a:extLst>
            </p:cNvPr>
            <p:cNvSpPr/>
            <p:nvPr/>
          </p:nvSpPr>
          <p:spPr>
            <a:xfrm>
              <a:off x="7360824" y="6382762"/>
              <a:ext cx="878228" cy="431675"/>
            </a:xfrm>
            <a:prstGeom prst="rect">
              <a:avLst/>
            </a:prstGeom>
            <a:solidFill>
              <a:schemeClr val="bg1"/>
            </a:solidFill>
            <a:ln w="28575">
              <a:solidFill>
                <a:srgbClr val="00A8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latin typeface="Yu Gothic UI" panose="020B0500000000000000" pitchFamily="50" charset="-128"/>
                <a:ea typeface="Yu Gothic UI" panose="020B0500000000000000" pitchFamily="50" charset="-128"/>
              </a:endParaRPr>
            </a:p>
          </p:txBody>
        </p:sp>
        <p:sp>
          <p:nvSpPr>
            <p:cNvPr id="142" name="テキスト ボックス 141">
              <a:extLst>
                <a:ext uri="{FF2B5EF4-FFF2-40B4-BE49-F238E27FC236}">
                  <a16:creationId xmlns:a16="http://schemas.microsoft.com/office/drawing/2014/main" id="{564EE0F2-4362-F117-EE18-7B50276994CA}"/>
                </a:ext>
              </a:extLst>
            </p:cNvPr>
            <p:cNvSpPr txBox="1"/>
            <p:nvPr/>
          </p:nvSpPr>
          <p:spPr>
            <a:xfrm>
              <a:off x="7427060" y="6452843"/>
              <a:ext cx="789711" cy="253916"/>
            </a:xfrm>
            <a:prstGeom prst="rect">
              <a:avLst/>
            </a:prstGeom>
            <a:noFill/>
          </p:spPr>
          <p:txBody>
            <a:bodyPr wrap="square" rtlCol="0">
              <a:spAutoFit/>
            </a:bodyPr>
            <a:lstStyle/>
            <a:p>
              <a:r>
                <a:rPr lang="ja-JP" altLang="en-US" sz="1050" dirty="0">
                  <a:latin typeface="Yu Gothic UI" panose="020B0500000000000000" pitchFamily="50" charset="-128"/>
                  <a:ea typeface="Yu Gothic UI" panose="020B0500000000000000" pitchFamily="50" charset="-128"/>
                </a:rPr>
                <a:t>⑥　支払</a:t>
              </a:r>
              <a:endParaRPr lang="en-US" altLang="ja-JP" sz="1050" dirty="0">
                <a:latin typeface="Yu Gothic UI" panose="020B0500000000000000" pitchFamily="50" charset="-128"/>
                <a:ea typeface="Yu Gothic UI" panose="020B0500000000000000" pitchFamily="50" charset="-128"/>
              </a:endParaRPr>
            </a:p>
          </p:txBody>
        </p:sp>
      </p:grpSp>
      <p:cxnSp>
        <p:nvCxnSpPr>
          <p:cNvPr id="8" name="コネクタ: カギ線 7">
            <a:extLst>
              <a:ext uri="{FF2B5EF4-FFF2-40B4-BE49-F238E27FC236}">
                <a16:creationId xmlns:a16="http://schemas.microsoft.com/office/drawing/2014/main" id="{381AC0B7-7362-1EDD-5454-A71F722F4FE1}"/>
              </a:ext>
            </a:extLst>
          </p:cNvPr>
          <p:cNvCxnSpPr>
            <a:cxnSpLocks/>
            <a:stCxn id="115" idx="6"/>
            <a:endCxn id="112" idx="0"/>
          </p:cNvCxnSpPr>
          <p:nvPr/>
        </p:nvCxnSpPr>
        <p:spPr>
          <a:xfrm>
            <a:off x="8482551" y="4573421"/>
            <a:ext cx="2966446" cy="1428073"/>
          </a:xfrm>
          <a:prstGeom prst="bentConnector2">
            <a:avLst/>
          </a:prstGeom>
          <a:ln w="63500">
            <a:solidFill>
              <a:srgbClr val="0070C0"/>
            </a:solidFill>
            <a:tailEnd type="triangle"/>
          </a:ln>
        </p:spPr>
        <p:style>
          <a:lnRef idx="2">
            <a:schemeClr val="accent1"/>
          </a:lnRef>
          <a:fillRef idx="0">
            <a:schemeClr val="accent1"/>
          </a:fillRef>
          <a:effectRef idx="1">
            <a:schemeClr val="accent1"/>
          </a:effectRef>
          <a:fontRef idx="minor">
            <a:schemeClr val="tx1"/>
          </a:fontRef>
        </p:style>
      </p:cxnSp>
      <p:grpSp>
        <p:nvGrpSpPr>
          <p:cNvPr id="18" name="グループ化 17">
            <a:extLst>
              <a:ext uri="{FF2B5EF4-FFF2-40B4-BE49-F238E27FC236}">
                <a16:creationId xmlns:a16="http://schemas.microsoft.com/office/drawing/2014/main" id="{78FF7EC5-BE03-A8C1-5F44-4E59FC1A18BB}"/>
              </a:ext>
            </a:extLst>
          </p:cNvPr>
          <p:cNvGrpSpPr/>
          <p:nvPr/>
        </p:nvGrpSpPr>
        <p:grpSpPr>
          <a:xfrm>
            <a:off x="8844255" y="4273277"/>
            <a:ext cx="2663706" cy="586297"/>
            <a:chOff x="8704990" y="3994789"/>
            <a:chExt cx="2663706" cy="586297"/>
          </a:xfrm>
        </p:grpSpPr>
        <p:sp>
          <p:nvSpPr>
            <p:cNvPr id="15" name="正方形/長方形 14">
              <a:extLst>
                <a:ext uri="{FF2B5EF4-FFF2-40B4-BE49-F238E27FC236}">
                  <a16:creationId xmlns:a16="http://schemas.microsoft.com/office/drawing/2014/main" id="{A128F2B0-7FF7-3F49-919D-B348639371B6}"/>
                </a:ext>
              </a:extLst>
            </p:cNvPr>
            <p:cNvSpPr/>
            <p:nvPr/>
          </p:nvSpPr>
          <p:spPr>
            <a:xfrm>
              <a:off x="8728257" y="3994789"/>
              <a:ext cx="2424307" cy="586297"/>
            </a:xfrm>
            <a:prstGeom prst="rect">
              <a:avLst/>
            </a:prstGeom>
            <a:solidFill>
              <a:schemeClr val="bg1"/>
            </a:solid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latin typeface="Yu Gothic UI" panose="020B0500000000000000" pitchFamily="50" charset="-128"/>
                <a:ea typeface="Yu Gothic UI" panose="020B0500000000000000" pitchFamily="50" charset="-128"/>
              </a:endParaRPr>
            </a:p>
          </p:txBody>
        </p:sp>
        <p:sp>
          <p:nvSpPr>
            <p:cNvPr id="130" name="テキスト ボックス 129">
              <a:extLst>
                <a:ext uri="{FF2B5EF4-FFF2-40B4-BE49-F238E27FC236}">
                  <a16:creationId xmlns:a16="http://schemas.microsoft.com/office/drawing/2014/main" id="{015A89E2-6DE4-01B0-966F-2A1EC1FAB3A9}"/>
                </a:ext>
              </a:extLst>
            </p:cNvPr>
            <p:cNvSpPr txBox="1"/>
            <p:nvPr/>
          </p:nvSpPr>
          <p:spPr>
            <a:xfrm>
              <a:off x="8704990" y="4080050"/>
              <a:ext cx="2663706" cy="415498"/>
            </a:xfrm>
            <a:prstGeom prst="rect">
              <a:avLst/>
            </a:prstGeom>
            <a:noFill/>
          </p:spPr>
          <p:txBody>
            <a:bodyPr wrap="square" rtlCol="0">
              <a:spAutoFit/>
            </a:bodyPr>
            <a:lstStyle/>
            <a:p>
              <a:r>
                <a:rPr lang="ja-JP" altLang="en-US" sz="1050" dirty="0">
                  <a:latin typeface="Yu Gothic UI" panose="020B0500000000000000" pitchFamily="50" charset="-128"/>
                  <a:ea typeface="Yu Gothic UI" panose="020B0500000000000000" pitchFamily="50" charset="-128"/>
                </a:rPr>
                <a:t>①　利用登録申請（オンライン）</a:t>
              </a:r>
              <a:endParaRPr lang="en-US" altLang="ja-JP" sz="1050" dirty="0">
                <a:latin typeface="Yu Gothic UI" panose="020B0500000000000000" pitchFamily="50" charset="-128"/>
                <a:ea typeface="Yu Gothic UI" panose="020B0500000000000000" pitchFamily="50" charset="-128"/>
              </a:endParaRPr>
            </a:p>
            <a:p>
              <a:r>
                <a:rPr lang="ja-JP" altLang="en-US" sz="1050" dirty="0">
                  <a:latin typeface="Yu Gothic UI" panose="020B0500000000000000" pitchFamily="50" charset="-128"/>
                  <a:ea typeface="Yu Gothic UI" panose="020B0500000000000000" pitchFamily="50" charset="-128"/>
                </a:rPr>
                <a:t>　　　・スマホやパソコンから手軽に申請</a:t>
              </a:r>
              <a:endParaRPr lang="en-US" altLang="ja-JP" sz="1050" dirty="0">
                <a:latin typeface="Yu Gothic UI" panose="020B0500000000000000" pitchFamily="50" charset="-128"/>
                <a:ea typeface="Yu Gothic UI" panose="020B0500000000000000" pitchFamily="50" charset="-128"/>
              </a:endParaRPr>
            </a:p>
          </p:txBody>
        </p:sp>
      </p:grpSp>
      <p:grpSp>
        <p:nvGrpSpPr>
          <p:cNvPr id="6" name="グループ化 5">
            <a:extLst>
              <a:ext uri="{FF2B5EF4-FFF2-40B4-BE49-F238E27FC236}">
                <a16:creationId xmlns:a16="http://schemas.microsoft.com/office/drawing/2014/main" id="{1E6FAF02-9B5E-176C-353F-EDE7792C71B5}"/>
              </a:ext>
            </a:extLst>
          </p:cNvPr>
          <p:cNvGrpSpPr/>
          <p:nvPr/>
        </p:nvGrpSpPr>
        <p:grpSpPr>
          <a:xfrm>
            <a:off x="8882355" y="5063147"/>
            <a:ext cx="2519399" cy="586297"/>
            <a:chOff x="8882355" y="4869541"/>
            <a:chExt cx="2519399" cy="586297"/>
          </a:xfrm>
        </p:grpSpPr>
        <p:sp>
          <p:nvSpPr>
            <p:cNvPr id="19" name="正方形/長方形 18">
              <a:extLst>
                <a:ext uri="{FF2B5EF4-FFF2-40B4-BE49-F238E27FC236}">
                  <a16:creationId xmlns:a16="http://schemas.microsoft.com/office/drawing/2014/main" id="{FD3149C8-675E-5EB3-E2CB-2D063684C480}"/>
                </a:ext>
              </a:extLst>
            </p:cNvPr>
            <p:cNvSpPr/>
            <p:nvPr/>
          </p:nvSpPr>
          <p:spPr>
            <a:xfrm>
              <a:off x="8882355" y="4869541"/>
              <a:ext cx="2424307" cy="586297"/>
            </a:xfrm>
            <a:prstGeom prst="rect">
              <a:avLst/>
            </a:prstGeom>
            <a:solidFill>
              <a:schemeClr val="bg1"/>
            </a:solidFill>
            <a:ln w="28575">
              <a:solidFill>
                <a:srgbClr val="00A8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latin typeface="Yu Gothic UI" panose="020B0500000000000000" pitchFamily="50" charset="-128"/>
                <a:ea typeface="Yu Gothic UI" panose="020B0500000000000000" pitchFamily="50" charset="-128"/>
              </a:endParaRPr>
            </a:p>
          </p:txBody>
        </p:sp>
        <p:sp>
          <p:nvSpPr>
            <p:cNvPr id="140" name="テキスト ボックス 139">
              <a:extLst>
                <a:ext uri="{FF2B5EF4-FFF2-40B4-BE49-F238E27FC236}">
                  <a16:creationId xmlns:a16="http://schemas.microsoft.com/office/drawing/2014/main" id="{EEB31C3E-8D6B-7F11-030F-929F6134DFD9}"/>
                </a:ext>
              </a:extLst>
            </p:cNvPr>
            <p:cNvSpPr txBox="1"/>
            <p:nvPr/>
          </p:nvSpPr>
          <p:spPr>
            <a:xfrm>
              <a:off x="8885337" y="4951744"/>
              <a:ext cx="2516417" cy="415498"/>
            </a:xfrm>
            <a:prstGeom prst="rect">
              <a:avLst/>
            </a:prstGeom>
            <a:noFill/>
          </p:spPr>
          <p:txBody>
            <a:bodyPr wrap="square" rtlCol="0">
              <a:spAutoFit/>
            </a:bodyPr>
            <a:lstStyle/>
            <a:p>
              <a:r>
                <a:rPr lang="ja-JP" altLang="en-US" sz="1050" dirty="0">
                  <a:latin typeface="Yu Gothic UI" panose="020B0500000000000000" pitchFamily="50" charset="-128"/>
                  <a:ea typeface="Yu Gothic UI" panose="020B0500000000000000" pitchFamily="50" charset="-128"/>
                </a:rPr>
                <a:t>②　クーポン発行、通知（オンライン）</a:t>
              </a:r>
              <a:endParaRPr lang="en-US" altLang="ja-JP" sz="1050" dirty="0">
                <a:latin typeface="Yu Gothic UI" panose="020B0500000000000000" pitchFamily="50" charset="-128"/>
                <a:ea typeface="Yu Gothic UI" panose="020B0500000000000000" pitchFamily="50" charset="-128"/>
              </a:endParaRPr>
            </a:p>
            <a:p>
              <a:r>
                <a:rPr lang="ja-JP" altLang="en-US" sz="1050" dirty="0">
                  <a:latin typeface="Yu Gothic UI" panose="020B0500000000000000" pitchFamily="50" charset="-128"/>
                  <a:ea typeface="Yu Gothic UI" panose="020B0500000000000000" pitchFamily="50" charset="-128"/>
                </a:rPr>
                <a:t>　　・電子化による事務経費の削減　等</a:t>
              </a:r>
              <a:endParaRPr lang="en-US" altLang="ja-JP" sz="1050" dirty="0">
                <a:latin typeface="Yu Gothic UI" panose="020B0500000000000000" pitchFamily="50" charset="-128"/>
                <a:ea typeface="Yu Gothic UI" panose="020B0500000000000000" pitchFamily="50" charset="-128"/>
              </a:endParaRPr>
            </a:p>
          </p:txBody>
        </p:sp>
      </p:grpSp>
      <p:cxnSp>
        <p:nvCxnSpPr>
          <p:cNvPr id="30" name="コネクタ: カギ線 29">
            <a:extLst>
              <a:ext uri="{FF2B5EF4-FFF2-40B4-BE49-F238E27FC236}">
                <a16:creationId xmlns:a16="http://schemas.microsoft.com/office/drawing/2014/main" id="{8B20407B-D528-3F96-63C2-F912E64AE1B9}"/>
              </a:ext>
            </a:extLst>
          </p:cNvPr>
          <p:cNvCxnSpPr>
            <a:cxnSpLocks/>
            <a:stCxn id="115" idx="2"/>
            <a:endCxn id="120" idx="0"/>
          </p:cNvCxnSpPr>
          <p:nvPr/>
        </p:nvCxnSpPr>
        <p:spPr>
          <a:xfrm rot="10800000" flipV="1">
            <a:off x="4780836" y="4573420"/>
            <a:ext cx="2964073" cy="1417185"/>
          </a:xfrm>
          <a:prstGeom prst="bentConnector2">
            <a:avLst/>
          </a:prstGeom>
          <a:ln w="63500">
            <a:solidFill>
              <a:srgbClr val="0070C0"/>
            </a:solidFill>
            <a:tailEnd type="triangle"/>
          </a:ln>
        </p:spPr>
        <p:style>
          <a:lnRef idx="2">
            <a:schemeClr val="accent1"/>
          </a:lnRef>
          <a:fillRef idx="0">
            <a:schemeClr val="accent1"/>
          </a:fillRef>
          <a:effectRef idx="1">
            <a:schemeClr val="accent1"/>
          </a:effectRef>
          <a:fontRef idx="minor">
            <a:schemeClr val="tx1"/>
          </a:fontRef>
        </p:style>
      </p:cxnSp>
      <p:grpSp>
        <p:nvGrpSpPr>
          <p:cNvPr id="68" name="グループ化 67">
            <a:extLst>
              <a:ext uri="{FF2B5EF4-FFF2-40B4-BE49-F238E27FC236}">
                <a16:creationId xmlns:a16="http://schemas.microsoft.com/office/drawing/2014/main" id="{1B6B8EDE-C202-D17C-8821-D0C94D36BDE6}"/>
              </a:ext>
            </a:extLst>
          </p:cNvPr>
          <p:cNvGrpSpPr/>
          <p:nvPr/>
        </p:nvGrpSpPr>
        <p:grpSpPr>
          <a:xfrm>
            <a:off x="4994731" y="4296692"/>
            <a:ext cx="2346356" cy="577081"/>
            <a:chOff x="4844301" y="4021615"/>
            <a:chExt cx="2346356" cy="577081"/>
          </a:xfrm>
        </p:grpSpPr>
        <p:sp>
          <p:nvSpPr>
            <p:cNvPr id="17" name="正方形/長方形 16">
              <a:extLst>
                <a:ext uri="{FF2B5EF4-FFF2-40B4-BE49-F238E27FC236}">
                  <a16:creationId xmlns:a16="http://schemas.microsoft.com/office/drawing/2014/main" id="{09CE3DE8-DE15-A976-9BE1-EA4E90120617}"/>
                </a:ext>
              </a:extLst>
            </p:cNvPr>
            <p:cNvSpPr/>
            <p:nvPr/>
          </p:nvSpPr>
          <p:spPr>
            <a:xfrm>
              <a:off x="4865905" y="4022902"/>
              <a:ext cx="2324752" cy="561595"/>
            </a:xfrm>
            <a:prstGeom prst="rect">
              <a:avLst/>
            </a:prstGeom>
            <a:solidFill>
              <a:schemeClr val="bg1"/>
            </a:solid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latin typeface="Yu Gothic UI" panose="020B0500000000000000" pitchFamily="50" charset="-128"/>
                <a:ea typeface="Yu Gothic UI" panose="020B0500000000000000" pitchFamily="50" charset="-128"/>
              </a:endParaRPr>
            </a:p>
          </p:txBody>
        </p:sp>
        <p:sp>
          <p:nvSpPr>
            <p:cNvPr id="149" name="テキスト ボックス 148">
              <a:extLst>
                <a:ext uri="{FF2B5EF4-FFF2-40B4-BE49-F238E27FC236}">
                  <a16:creationId xmlns:a16="http://schemas.microsoft.com/office/drawing/2014/main" id="{0A274801-F485-8D7F-BC19-A8678C850135}"/>
                </a:ext>
              </a:extLst>
            </p:cNvPr>
            <p:cNvSpPr txBox="1"/>
            <p:nvPr/>
          </p:nvSpPr>
          <p:spPr>
            <a:xfrm>
              <a:off x="4844301" y="4021615"/>
              <a:ext cx="2324752" cy="577081"/>
            </a:xfrm>
            <a:prstGeom prst="rect">
              <a:avLst/>
            </a:prstGeom>
            <a:noFill/>
          </p:spPr>
          <p:txBody>
            <a:bodyPr wrap="square" rtlCol="0">
              <a:spAutoFit/>
            </a:bodyPr>
            <a:lstStyle/>
            <a:p>
              <a:r>
                <a:rPr lang="ja-JP" altLang="en-US" sz="1050" dirty="0">
                  <a:latin typeface="Yu Gothic UI" panose="020B0500000000000000" pitchFamily="50" charset="-128"/>
                  <a:ea typeface="Yu Gothic UI" panose="020B0500000000000000" pitchFamily="50" charset="-128"/>
                </a:rPr>
                <a:t>③　利用申込（オンライン）</a:t>
              </a:r>
              <a:endParaRPr lang="en-US" altLang="ja-JP" sz="1050" dirty="0">
                <a:latin typeface="Yu Gothic UI" panose="020B0500000000000000" pitchFamily="50" charset="-128"/>
                <a:ea typeface="Yu Gothic UI" panose="020B0500000000000000" pitchFamily="50" charset="-128"/>
              </a:endParaRPr>
            </a:p>
            <a:p>
              <a:r>
                <a:rPr lang="ja-JP" altLang="en-US" sz="1050" dirty="0">
                  <a:latin typeface="Yu Gothic UI" panose="020B0500000000000000" pitchFamily="50" charset="-128"/>
                  <a:ea typeface="Yu Gothic UI" panose="020B0500000000000000" pitchFamily="50" charset="-128"/>
                </a:rPr>
                <a:t>　　　・スマホ等からの利用申込に</a:t>
              </a:r>
              <a:endParaRPr lang="en-US" altLang="ja-JP" sz="1050" dirty="0">
                <a:latin typeface="Yu Gothic UI" panose="020B0500000000000000" pitchFamily="50" charset="-128"/>
                <a:ea typeface="Yu Gothic UI" panose="020B0500000000000000" pitchFamily="50" charset="-128"/>
              </a:endParaRPr>
            </a:p>
            <a:p>
              <a:r>
                <a:rPr lang="ja-JP" altLang="en-US" sz="1050" dirty="0">
                  <a:latin typeface="Yu Gothic UI" panose="020B0500000000000000" pitchFamily="50" charset="-128"/>
                  <a:ea typeface="Yu Gothic UI" panose="020B0500000000000000" pitchFamily="50" charset="-128"/>
                </a:rPr>
                <a:t>　　　 よる利便性の向上</a:t>
              </a:r>
              <a:endParaRPr lang="en-US" altLang="ja-JP" sz="1050" dirty="0">
                <a:latin typeface="Yu Gothic UI" panose="020B0500000000000000" pitchFamily="50" charset="-128"/>
                <a:ea typeface="Yu Gothic UI" panose="020B0500000000000000" pitchFamily="50" charset="-128"/>
              </a:endParaRPr>
            </a:p>
          </p:txBody>
        </p:sp>
      </p:grpSp>
      <p:sp>
        <p:nvSpPr>
          <p:cNvPr id="72" name="正方形/長方形 71">
            <a:extLst>
              <a:ext uri="{FF2B5EF4-FFF2-40B4-BE49-F238E27FC236}">
                <a16:creationId xmlns:a16="http://schemas.microsoft.com/office/drawing/2014/main" id="{14D2A763-244A-EECB-8D93-8CFDD7DDDA6D}"/>
              </a:ext>
            </a:extLst>
          </p:cNvPr>
          <p:cNvSpPr/>
          <p:nvPr/>
        </p:nvSpPr>
        <p:spPr>
          <a:xfrm>
            <a:off x="7860255" y="6001494"/>
            <a:ext cx="2324752" cy="471840"/>
          </a:xfrm>
          <a:prstGeom prst="rect">
            <a:avLst/>
          </a:prstGeom>
          <a:solidFill>
            <a:schemeClr val="bg1"/>
          </a:solidFill>
          <a:ln w="28575">
            <a:solidFill>
              <a:srgbClr val="BA460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latin typeface="Yu Gothic UI" panose="020B0500000000000000" pitchFamily="50" charset="-128"/>
              <a:ea typeface="Yu Gothic UI" panose="020B0500000000000000" pitchFamily="50" charset="-128"/>
            </a:endParaRPr>
          </a:p>
        </p:txBody>
      </p:sp>
      <p:sp>
        <p:nvSpPr>
          <p:cNvPr id="146" name="テキスト ボックス 145">
            <a:extLst>
              <a:ext uri="{FF2B5EF4-FFF2-40B4-BE49-F238E27FC236}">
                <a16:creationId xmlns:a16="http://schemas.microsoft.com/office/drawing/2014/main" id="{D5FD7753-B4E7-A3A4-91B3-151E6B231456}"/>
              </a:ext>
            </a:extLst>
          </p:cNvPr>
          <p:cNvSpPr txBox="1"/>
          <p:nvPr/>
        </p:nvSpPr>
        <p:spPr>
          <a:xfrm>
            <a:off x="7913103" y="6069518"/>
            <a:ext cx="2457365" cy="415498"/>
          </a:xfrm>
          <a:prstGeom prst="rect">
            <a:avLst/>
          </a:prstGeom>
          <a:noFill/>
        </p:spPr>
        <p:txBody>
          <a:bodyPr wrap="square" rtlCol="0">
            <a:spAutoFit/>
          </a:bodyPr>
          <a:lstStyle/>
          <a:p>
            <a:r>
              <a:rPr lang="ja-JP" altLang="en-US" sz="1050" dirty="0">
                <a:latin typeface="Yu Gothic UI" panose="020B0500000000000000" pitchFamily="50" charset="-128"/>
                <a:ea typeface="Yu Gothic UI" panose="020B0500000000000000" pitchFamily="50" charset="-128"/>
              </a:rPr>
              <a:t>⑤　利用額請求（オンライン）</a:t>
            </a:r>
            <a:endParaRPr lang="en-US" altLang="ja-JP" sz="1050" dirty="0">
              <a:latin typeface="Yu Gothic UI" panose="020B0500000000000000" pitchFamily="50" charset="-128"/>
              <a:ea typeface="Yu Gothic UI" panose="020B0500000000000000" pitchFamily="50" charset="-128"/>
            </a:endParaRPr>
          </a:p>
          <a:p>
            <a:r>
              <a:rPr lang="ja-JP" altLang="en-US" sz="1050" dirty="0">
                <a:latin typeface="Yu Gothic UI" panose="020B0500000000000000" pitchFamily="50" charset="-128"/>
                <a:ea typeface="Yu Gothic UI" panose="020B0500000000000000" pitchFamily="50" charset="-128"/>
              </a:rPr>
              <a:t>　　　・スマホやパソコンから請求処理</a:t>
            </a:r>
            <a:endParaRPr lang="en-US" altLang="ja-JP" sz="1050" dirty="0">
              <a:latin typeface="Yu Gothic UI" panose="020B0500000000000000" pitchFamily="50" charset="-128"/>
              <a:ea typeface="Yu Gothic UI" panose="020B0500000000000000" pitchFamily="50" charset="-128"/>
            </a:endParaRPr>
          </a:p>
        </p:txBody>
      </p:sp>
      <p:grpSp>
        <p:nvGrpSpPr>
          <p:cNvPr id="73" name="グループ化 72">
            <a:extLst>
              <a:ext uri="{FF2B5EF4-FFF2-40B4-BE49-F238E27FC236}">
                <a16:creationId xmlns:a16="http://schemas.microsoft.com/office/drawing/2014/main" id="{365BA211-760B-68FC-24CA-458FA26983D7}"/>
              </a:ext>
            </a:extLst>
          </p:cNvPr>
          <p:cNvGrpSpPr/>
          <p:nvPr/>
        </p:nvGrpSpPr>
        <p:grpSpPr>
          <a:xfrm>
            <a:off x="5438078" y="5186735"/>
            <a:ext cx="1950783" cy="425571"/>
            <a:chOff x="5268472" y="7195541"/>
            <a:chExt cx="1950783" cy="425571"/>
          </a:xfrm>
        </p:grpSpPr>
        <p:sp>
          <p:nvSpPr>
            <p:cNvPr id="69" name="正方形/長方形 68">
              <a:extLst>
                <a:ext uri="{FF2B5EF4-FFF2-40B4-BE49-F238E27FC236}">
                  <a16:creationId xmlns:a16="http://schemas.microsoft.com/office/drawing/2014/main" id="{5A75B52F-B0ED-62B9-F3CA-1C2F267B74FE}"/>
                </a:ext>
              </a:extLst>
            </p:cNvPr>
            <p:cNvSpPr/>
            <p:nvPr/>
          </p:nvSpPr>
          <p:spPr>
            <a:xfrm>
              <a:off x="5268472" y="7195541"/>
              <a:ext cx="1950783" cy="425571"/>
            </a:xfrm>
            <a:prstGeom prst="rect">
              <a:avLst/>
            </a:prstGeom>
            <a:solidFill>
              <a:schemeClr val="bg1"/>
            </a:solidFill>
            <a:ln w="28575">
              <a:solidFill>
                <a:srgbClr val="BA460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Yu Gothic UI" panose="020B0500000000000000" pitchFamily="50" charset="-128"/>
                <a:ea typeface="Yu Gothic UI" panose="020B0500000000000000" pitchFamily="50" charset="-128"/>
              </a:endParaRPr>
            </a:p>
          </p:txBody>
        </p:sp>
        <p:sp>
          <p:nvSpPr>
            <p:cNvPr id="153" name="テキスト ボックス 152">
              <a:extLst>
                <a:ext uri="{FF2B5EF4-FFF2-40B4-BE49-F238E27FC236}">
                  <a16:creationId xmlns:a16="http://schemas.microsoft.com/office/drawing/2014/main" id="{735C0627-01CB-26B8-6B30-4CEE2A336860}"/>
                </a:ext>
              </a:extLst>
            </p:cNvPr>
            <p:cNvSpPr txBox="1"/>
            <p:nvPr/>
          </p:nvSpPr>
          <p:spPr>
            <a:xfrm>
              <a:off x="5331554" y="7264391"/>
              <a:ext cx="1877337" cy="253916"/>
            </a:xfrm>
            <a:prstGeom prst="rect">
              <a:avLst/>
            </a:prstGeom>
            <a:noFill/>
          </p:spPr>
          <p:txBody>
            <a:bodyPr wrap="square" rtlCol="0">
              <a:spAutoFit/>
            </a:bodyPr>
            <a:lstStyle/>
            <a:p>
              <a:r>
                <a:rPr lang="ja-JP" altLang="en-US" sz="1050" dirty="0">
                  <a:latin typeface="Yu Gothic UI" panose="020B0500000000000000" pitchFamily="50" charset="-128"/>
                  <a:ea typeface="Yu Gothic UI" panose="020B0500000000000000" pitchFamily="50" charset="-128"/>
                </a:rPr>
                <a:t>④　塾などでのサービス提供</a:t>
              </a:r>
              <a:endParaRPr lang="en-US" altLang="ja-JP" sz="1050" dirty="0">
                <a:latin typeface="Yu Gothic UI" panose="020B0500000000000000" pitchFamily="50" charset="-128"/>
                <a:ea typeface="Yu Gothic UI" panose="020B0500000000000000" pitchFamily="50" charset="-128"/>
              </a:endParaRPr>
            </a:p>
          </p:txBody>
        </p:sp>
      </p:grpSp>
      <p:sp>
        <p:nvSpPr>
          <p:cNvPr id="13" name="テキスト ボックス 12">
            <a:extLst>
              <a:ext uri="{FF2B5EF4-FFF2-40B4-BE49-F238E27FC236}">
                <a16:creationId xmlns:a16="http://schemas.microsoft.com/office/drawing/2014/main" id="{8661674C-20ED-B2F7-EB74-2E8526B64D79}"/>
              </a:ext>
            </a:extLst>
          </p:cNvPr>
          <p:cNvSpPr txBox="1"/>
          <p:nvPr/>
        </p:nvSpPr>
        <p:spPr>
          <a:xfrm>
            <a:off x="384845" y="2865055"/>
            <a:ext cx="2639873" cy="369332"/>
          </a:xfrm>
          <a:prstGeom prst="rect">
            <a:avLst/>
          </a:prstGeom>
          <a:noFill/>
        </p:spPr>
        <p:txBody>
          <a:bodyPr wrap="square" rtlCol="0">
            <a:spAutoFit/>
          </a:bodyPr>
          <a:lstStyle/>
          <a:p>
            <a:r>
              <a:rPr lang="ja-JP" altLang="en-US" b="1" dirty="0">
                <a:solidFill>
                  <a:schemeClr val="bg1"/>
                </a:solidFill>
                <a:latin typeface="Yu Gothic UI" panose="020B0500000000000000" pitchFamily="50" charset="-128"/>
                <a:ea typeface="Yu Gothic UI" panose="020B0500000000000000" pitchFamily="50" charset="-128"/>
              </a:rPr>
              <a:t>現状と課題</a:t>
            </a:r>
            <a:endParaRPr lang="en-US" altLang="ja-JP" b="1" dirty="0">
              <a:solidFill>
                <a:schemeClr val="bg1"/>
              </a:solidFill>
              <a:latin typeface="Yu Gothic UI" panose="020B0500000000000000" pitchFamily="50" charset="-128"/>
              <a:ea typeface="Yu Gothic UI" panose="020B0500000000000000" pitchFamily="50" charset="-128"/>
            </a:endParaRPr>
          </a:p>
        </p:txBody>
      </p:sp>
      <p:sp>
        <p:nvSpPr>
          <p:cNvPr id="4" name="テキスト ボックス 3">
            <a:extLst>
              <a:ext uri="{FF2B5EF4-FFF2-40B4-BE49-F238E27FC236}">
                <a16:creationId xmlns:a16="http://schemas.microsoft.com/office/drawing/2014/main" id="{03809907-098D-FEC9-EE80-4227B6D2D7DF}"/>
              </a:ext>
            </a:extLst>
          </p:cNvPr>
          <p:cNvSpPr txBox="1"/>
          <p:nvPr/>
        </p:nvSpPr>
        <p:spPr>
          <a:xfrm>
            <a:off x="289040" y="4819180"/>
            <a:ext cx="3417070" cy="1569660"/>
          </a:xfrm>
          <a:prstGeom prst="rect">
            <a:avLst/>
          </a:prstGeom>
          <a:noFill/>
        </p:spPr>
        <p:txBody>
          <a:bodyPr wrap="square" rtlCol="0">
            <a:spAutoFit/>
          </a:bodyPr>
          <a:lstStyle/>
          <a:p>
            <a:pPr marL="180000" indent="-180000">
              <a:buFont typeface="Arial" panose="020B0604020202020204" pitchFamily="34" charset="0"/>
              <a:buChar char="•"/>
            </a:pPr>
            <a:r>
              <a:rPr lang="ja-JP" altLang="en-US" sz="1600" dirty="0">
                <a:solidFill>
                  <a:srgbClr val="000000"/>
                </a:solidFill>
                <a:latin typeface="Yu Gothic UI" panose="020B0500000000000000" pitchFamily="50" charset="-128"/>
                <a:ea typeface="Yu Gothic UI" panose="020B0500000000000000" pitchFamily="50" charset="-128"/>
              </a:rPr>
              <a:t>紙や</a:t>
            </a:r>
            <a:r>
              <a:rPr lang="en-US" altLang="ja-JP" sz="1600" dirty="0">
                <a:solidFill>
                  <a:srgbClr val="000000"/>
                </a:solidFill>
                <a:latin typeface="Yu Gothic UI" panose="020B0500000000000000" pitchFamily="50" charset="-128"/>
                <a:ea typeface="Yu Gothic UI" panose="020B0500000000000000" pitchFamily="50" charset="-128"/>
              </a:rPr>
              <a:t>FAX</a:t>
            </a:r>
            <a:r>
              <a:rPr lang="ja-JP" altLang="en-US" sz="1600" dirty="0">
                <a:solidFill>
                  <a:srgbClr val="000000"/>
                </a:solidFill>
                <a:latin typeface="Yu Gothic UI" panose="020B0500000000000000" pitchFamily="50" charset="-128"/>
                <a:ea typeface="Yu Gothic UI" panose="020B0500000000000000" pitchFamily="50" charset="-128"/>
              </a:rPr>
              <a:t>、</a:t>
            </a:r>
            <a:r>
              <a:rPr lang="en-US" altLang="ja-JP" sz="1600" dirty="0">
                <a:solidFill>
                  <a:srgbClr val="000000"/>
                </a:solidFill>
                <a:latin typeface="Yu Gothic UI" panose="020B0500000000000000" pitchFamily="50" charset="-128"/>
                <a:ea typeface="Yu Gothic UI" panose="020B0500000000000000" pitchFamily="50" charset="-128"/>
              </a:rPr>
              <a:t>IC</a:t>
            </a:r>
            <a:r>
              <a:rPr lang="ja-JP" altLang="en-US" sz="1600" dirty="0">
                <a:solidFill>
                  <a:srgbClr val="000000"/>
                </a:solidFill>
                <a:latin typeface="Yu Gothic UI" panose="020B0500000000000000" pitchFamily="50" charset="-128"/>
                <a:ea typeface="Yu Gothic UI" panose="020B0500000000000000" pitchFamily="50" charset="-128"/>
              </a:rPr>
              <a:t>カードでの申請手続きによる利用者等の負担感を改善するため、オンライン手続きサービスなどシステムのあり方を含めた検討を行い利用者・参画事業者双方の利便性を向上させる必要がある。</a:t>
            </a:r>
          </a:p>
        </p:txBody>
      </p:sp>
      <p:sp>
        <p:nvSpPr>
          <p:cNvPr id="16" name="テキスト ボックス 15">
            <a:extLst>
              <a:ext uri="{FF2B5EF4-FFF2-40B4-BE49-F238E27FC236}">
                <a16:creationId xmlns:a16="http://schemas.microsoft.com/office/drawing/2014/main" id="{85D23C06-078E-7BA3-FDD1-A230189F4F74}"/>
              </a:ext>
            </a:extLst>
          </p:cNvPr>
          <p:cNvSpPr txBox="1"/>
          <p:nvPr/>
        </p:nvSpPr>
        <p:spPr>
          <a:xfrm>
            <a:off x="4394023" y="3745229"/>
            <a:ext cx="7455741" cy="461665"/>
          </a:xfrm>
          <a:prstGeom prst="rect">
            <a:avLst/>
          </a:prstGeom>
          <a:noFill/>
        </p:spPr>
        <p:txBody>
          <a:bodyPr wrap="square" rtlCol="0">
            <a:spAutoFit/>
          </a:bodyPr>
          <a:lstStyle/>
          <a:p>
            <a:r>
              <a:rPr lang="ja-JP" altLang="en-US" sz="1200" dirty="0">
                <a:latin typeface="Yu Gothic UI" panose="020B0500000000000000" pitchFamily="50" charset="-128"/>
                <a:ea typeface="Yu Gothic UI" panose="020B0500000000000000" pitchFamily="50" charset="-128"/>
              </a:rPr>
              <a:t>・利用者と参画事業者（塾・教室など）の双方にとって、より利便性の高い事業となるよう、利用者・参画事業者双方の手続きの一体的なオンライン化を推進。</a:t>
            </a:r>
            <a:endParaRPr lang="ja-JP" altLang="ja-JP" sz="1200" dirty="0">
              <a:latin typeface="Yu Gothic UI" panose="020B0500000000000000" pitchFamily="50" charset="-128"/>
              <a:ea typeface="Yu Gothic UI" panose="020B0500000000000000" pitchFamily="50" charset="-128"/>
            </a:endParaRPr>
          </a:p>
        </p:txBody>
      </p:sp>
      <p:sp>
        <p:nvSpPr>
          <p:cNvPr id="2" name="テキスト ボックス 1">
            <a:extLst>
              <a:ext uri="{FF2B5EF4-FFF2-40B4-BE49-F238E27FC236}">
                <a16:creationId xmlns:a16="http://schemas.microsoft.com/office/drawing/2014/main" id="{B224BB11-31DD-C7C3-C6BF-129B73B666A3}"/>
              </a:ext>
            </a:extLst>
          </p:cNvPr>
          <p:cNvSpPr txBox="1"/>
          <p:nvPr/>
        </p:nvSpPr>
        <p:spPr>
          <a:xfrm>
            <a:off x="10134008" y="-13993"/>
            <a:ext cx="2130181" cy="307777"/>
          </a:xfrm>
          <a:prstGeom prst="rect">
            <a:avLst/>
          </a:prstGeom>
          <a:noFill/>
        </p:spPr>
        <p:txBody>
          <a:bodyPr wrap="square" rtlCol="0">
            <a:spAutoFit/>
          </a:bodyPr>
          <a:lstStyle>
            <a:defPPr>
              <a:defRPr lang="ja-JP"/>
            </a:defPPr>
            <a:lvl1pPr lvl="0">
              <a:defRPr sz="2000">
                <a:latin typeface="Segoe UI" panose="020B0502040204020203" pitchFamily="34" charset="0"/>
                <a:ea typeface="BIZ UDPゴシック" panose="020B0400000000000000" pitchFamily="50" charset="-128"/>
                <a:cs typeface="Segoe UI" panose="020B0502040204020203" pitchFamily="34" charset="0"/>
              </a:defRPr>
            </a:lvl1pPr>
          </a:lstStyle>
          <a:p>
            <a:r>
              <a:rPr lang="ja-JP" altLang="en-US" sz="1400" dirty="0"/>
              <a:t>子育て・教育環境の充実</a:t>
            </a:r>
            <a:endParaRPr lang="ja-JP" altLang="ja-JP" sz="1400" dirty="0"/>
          </a:p>
        </p:txBody>
      </p:sp>
      <p:grpSp>
        <p:nvGrpSpPr>
          <p:cNvPr id="3" name="グループ化 2">
            <a:extLst>
              <a:ext uri="{FF2B5EF4-FFF2-40B4-BE49-F238E27FC236}">
                <a16:creationId xmlns:a16="http://schemas.microsoft.com/office/drawing/2014/main" id="{F22C2D69-C712-7AF0-0FD4-15757FA18E18}"/>
              </a:ext>
            </a:extLst>
          </p:cNvPr>
          <p:cNvGrpSpPr/>
          <p:nvPr/>
        </p:nvGrpSpPr>
        <p:grpSpPr>
          <a:xfrm>
            <a:off x="127655" y="2903026"/>
            <a:ext cx="11995239" cy="397049"/>
            <a:chOff x="127655" y="2830837"/>
            <a:chExt cx="11995239" cy="397049"/>
          </a:xfrm>
        </p:grpSpPr>
        <p:sp>
          <p:nvSpPr>
            <p:cNvPr id="9" name="矢印: 山形 8">
              <a:extLst>
                <a:ext uri="{FF2B5EF4-FFF2-40B4-BE49-F238E27FC236}">
                  <a16:creationId xmlns:a16="http://schemas.microsoft.com/office/drawing/2014/main" id="{7D1B8A2C-9685-6AA8-ED35-A46077FC27D5}"/>
                </a:ext>
              </a:extLst>
            </p:cNvPr>
            <p:cNvSpPr/>
            <p:nvPr/>
          </p:nvSpPr>
          <p:spPr>
            <a:xfrm>
              <a:off x="127655" y="2830837"/>
              <a:ext cx="3564000" cy="397049"/>
            </a:xfrm>
            <a:prstGeom prst="chevron">
              <a:avLst>
                <a:gd name="adj" fmla="val 52720"/>
              </a:avLst>
            </a:prstGeom>
            <a:gradFill>
              <a:gsLst>
                <a:gs pos="0">
                  <a:srgbClr val="007C58"/>
                </a:gs>
                <a:gs pos="100000">
                  <a:schemeClr val="accent6">
                    <a:lumMod val="60000"/>
                    <a:lumOff val="40000"/>
                  </a:schemeClr>
                </a:gs>
                <a:gs pos="100000">
                  <a:schemeClr val="accent1">
                    <a:lumMod val="45000"/>
                    <a:lumOff val="55000"/>
                  </a:schemeClr>
                </a:gs>
                <a:gs pos="100000">
                  <a:schemeClr val="accent1">
                    <a:lumMod val="30000"/>
                    <a:lumOff val="70000"/>
                  </a:schemeClr>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rgbClr val="000000"/>
                </a:solidFill>
              </a:endParaRPr>
            </a:p>
          </p:txBody>
        </p:sp>
        <p:sp>
          <p:nvSpPr>
            <p:cNvPr id="20" name="矢印: 山形 19">
              <a:extLst>
                <a:ext uri="{FF2B5EF4-FFF2-40B4-BE49-F238E27FC236}">
                  <a16:creationId xmlns:a16="http://schemas.microsoft.com/office/drawing/2014/main" id="{39F511B3-5B8E-B0C6-8B57-85AD4D4A860F}"/>
                </a:ext>
              </a:extLst>
            </p:cNvPr>
            <p:cNvSpPr/>
            <p:nvPr/>
          </p:nvSpPr>
          <p:spPr>
            <a:xfrm>
              <a:off x="3770894" y="2830838"/>
              <a:ext cx="8352000" cy="383112"/>
            </a:xfrm>
            <a:prstGeom prst="chevron">
              <a:avLst>
                <a:gd name="adj" fmla="val 47238"/>
              </a:avLst>
            </a:prstGeom>
            <a:gradFill>
              <a:gsLst>
                <a:gs pos="35000">
                  <a:srgbClr val="0070C0"/>
                </a:gs>
                <a:gs pos="100000">
                  <a:schemeClr val="accent4">
                    <a:lumMod val="20000"/>
                    <a:lumOff val="80000"/>
                  </a:schemeClr>
                </a:gs>
              </a:gsLst>
              <a:lin ang="2700000" scaled="1"/>
            </a:gra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rgbClr val="000000"/>
                </a:solidFill>
              </a:endParaRPr>
            </a:p>
          </p:txBody>
        </p:sp>
        <p:sp>
          <p:nvSpPr>
            <p:cNvPr id="21" name="テキスト ボックス 20">
              <a:extLst>
                <a:ext uri="{FF2B5EF4-FFF2-40B4-BE49-F238E27FC236}">
                  <a16:creationId xmlns:a16="http://schemas.microsoft.com/office/drawing/2014/main" id="{912780F2-DDEB-B675-DA78-7D42E1271716}"/>
                </a:ext>
              </a:extLst>
            </p:cNvPr>
            <p:cNvSpPr txBox="1"/>
            <p:nvPr/>
          </p:nvSpPr>
          <p:spPr>
            <a:xfrm>
              <a:off x="3945438" y="2849120"/>
              <a:ext cx="8030251" cy="369332"/>
            </a:xfrm>
            <a:prstGeom prst="rect">
              <a:avLst/>
            </a:prstGeom>
            <a:noFill/>
          </p:spPr>
          <p:txBody>
            <a:bodyPr wrap="square" rtlCol="0">
              <a:spAutoFit/>
            </a:bodyPr>
            <a:lstStyle>
              <a:defPPr>
                <a:defRPr lang="ja-JP"/>
              </a:defPPr>
              <a:lvl1pPr>
                <a:defRPr sz="1600">
                  <a:solidFill>
                    <a:srgbClr val="007C58"/>
                  </a:solidFill>
                </a:defRPr>
              </a:lvl1pPr>
            </a:lstStyle>
            <a:p>
              <a:r>
                <a:rPr lang="ja-JP" altLang="en-US" sz="1800" b="1" dirty="0">
                  <a:solidFill>
                    <a:schemeClr val="bg1"/>
                  </a:solidFill>
                  <a:latin typeface="Yu Gothic UI" panose="020B0500000000000000" pitchFamily="50" charset="-128"/>
                  <a:ea typeface="Yu Gothic UI" panose="020B0500000000000000" pitchFamily="50" charset="-128"/>
                </a:rPr>
                <a:t>解決に向けた取組</a:t>
              </a:r>
              <a:endParaRPr lang="en-US" altLang="ja-JP" sz="1800" b="1" dirty="0">
                <a:solidFill>
                  <a:schemeClr val="bg1"/>
                </a:solidFill>
                <a:latin typeface="Yu Gothic UI" panose="020B0500000000000000" pitchFamily="50" charset="-128"/>
                <a:ea typeface="Yu Gothic UI" panose="020B0500000000000000" pitchFamily="50" charset="-128"/>
              </a:endParaRPr>
            </a:p>
          </p:txBody>
        </p:sp>
        <p:sp>
          <p:nvSpPr>
            <p:cNvPr id="22" name="テキスト ボックス 21">
              <a:extLst>
                <a:ext uri="{FF2B5EF4-FFF2-40B4-BE49-F238E27FC236}">
                  <a16:creationId xmlns:a16="http://schemas.microsoft.com/office/drawing/2014/main" id="{52EC0C9B-374B-03B7-9A6E-C7A1F470D7F4}"/>
                </a:ext>
              </a:extLst>
            </p:cNvPr>
            <p:cNvSpPr txBox="1"/>
            <p:nvPr/>
          </p:nvSpPr>
          <p:spPr>
            <a:xfrm>
              <a:off x="338138" y="2857356"/>
              <a:ext cx="1529914" cy="369332"/>
            </a:xfrm>
            <a:prstGeom prst="rect">
              <a:avLst/>
            </a:prstGeom>
            <a:noFill/>
          </p:spPr>
          <p:txBody>
            <a:bodyPr wrap="square" rtlCol="0">
              <a:spAutoFit/>
            </a:bodyPr>
            <a:lstStyle/>
            <a:p>
              <a:r>
                <a:rPr lang="ja-JP" altLang="en-US" b="1" dirty="0">
                  <a:solidFill>
                    <a:schemeClr val="bg1"/>
                  </a:solidFill>
                  <a:latin typeface="Yu Gothic UI" panose="020B0500000000000000" pitchFamily="50" charset="-128"/>
                  <a:ea typeface="Yu Gothic UI" panose="020B0500000000000000" pitchFamily="50" charset="-128"/>
                </a:rPr>
                <a:t>現状と課題</a:t>
              </a:r>
              <a:endParaRPr lang="en-US" altLang="ja-JP" b="1" dirty="0">
                <a:solidFill>
                  <a:schemeClr val="bg1"/>
                </a:solidFill>
                <a:latin typeface="Yu Gothic UI" panose="020B0500000000000000" pitchFamily="50" charset="-128"/>
                <a:ea typeface="Yu Gothic UI" panose="020B0500000000000000" pitchFamily="50" charset="-128"/>
              </a:endParaRPr>
            </a:p>
          </p:txBody>
        </p:sp>
      </p:grpSp>
    </p:spTree>
    <p:extLst>
      <p:ext uri="{BB962C8B-B14F-4D97-AF65-F5344CB8AC3E}">
        <p14:creationId xmlns:p14="http://schemas.microsoft.com/office/powerpoint/2010/main" val="4070379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a:extLst>
              <a:ext uri="{FF2B5EF4-FFF2-40B4-BE49-F238E27FC236}">
                <a16:creationId xmlns:a16="http://schemas.microsoft.com/office/drawing/2014/main" id="{0AC68B00-C406-D008-A1CD-F5E2A791A791}"/>
              </a:ext>
            </a:extLst>
          </p:cNvPr>
          <p:cNvGraphicFramePr>
            <a:graphicFrameLocks noGrp="1"/>
          </p:cNvGraphicFramePr>
          <p:nvPr/>
        </p:nvGraphicFramePr>
        <p:xfrm>
          <a:off x="154767" y="2986142"/>
          <a:ext cx="11900649" cy="3754777"/>
        </p:xfrm>
        <a:graphic>
          <a:graphicData uri="http://schemas.openxmlformats.org/drawingml/2006/table">
            <a:tbl>
              <a:tblPr firstRow="1" bandRow="1">
                <a:effectLst/>
                <a:tableStyleId>{5C22544A-7EE6-4342-B048-85BDC9FD1C3A}</a:tableStyleId>
              </a:tblPr>
              <a:tblGrid>
                <a:gridCol w="3163092">
                  <a:extLst>
                    <a:ext uri="{9D8B030D-6E8A-4147-A177-3AD203B41FA5}">
                      <a16:colId xmlns:a16="http://schemas.microsoft.com/office/drawing/2014/main" val="89389108"/>
                    </a:ext>
                  </a:extLst>
                </a:gridCol>
                <a:gridCol w="5822069">
                  <a:extLst>
                    <a:ext uri="{9D8B030D-6E8A-4147-A177-3AD203B41FA5}">
                      <a16:colId xmlns:a16="http://schemas.microsoft.com/office/drawing/2014/main" val="617515811"/>
                    </a:ext>
                  </a:extLst>
                </a:gridCol>
                <a:gridCol w="2915488">
                  <a:extLst>
                    <a:ext uri="{9D8B030D-6E8A-4147-A177-3AD203B41FA5}">
                      <a16:colId xmlns:a16="http://schemas.microsoft.com/office/drawing/2014/main" val="3678793575"/>
                    </a:ext>
                  </a:extLst>
                </a:gridCol>
              </a:tblGrid>
              <a:tr h="764846">
                <a:tc>
                  <a:txBody>
                    <a:bodyPr/>
                    <a:lstStyle/>
                    <a:p>
                      <a:r>
                        <a:rPr kumimoji="1" lang="ja-JP" altLang="en-US" dirty="0"/>
                        <a:t>　</a:t>
                      </a:r>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endParaRPr kumimoji="1" lang="ja-JP" altLang="en-US" dirty="0"/>
                    </a:p>
                  </a:txBody>
                  <a:tcPr>
                    <a:lnL w="1905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6243887"/>
                  </a:ext>
                </a:extLst>
              </a:tr>
              <a:tr h="2989931">
                <a:tc>
                  <a:txBody>
                    <a:bodyPr/>
                    <a:lstStyle/>
                    <a:p>
                      <a:endParaRPr kumimoji="1" lang="ja-JP" altLang="en-US" sz="1400" kern="1200" dirty="0">
                        <a:solidFill>
                          <a:srgbClr val="000000"/>
                        </a:solidFill>
                        <a:latin typeface="BIZ UDPゴシック" panose="020B0400000000000000" pitchFamily="50" charset="-128"/>
                        <a:ea typeface="BIZ UDPゴシック" panose="020B0400000000000000" pitchFamily="50" charset="-128"/>
                        <a:cs typeface="+mn-cs"/>
                      </a:endParaRPr>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dirty="0"/>
                        <a:t> </a:t>
                      </a:r>
                      <a:endParaRPr kumimoji="1" lang="ja-JP" altLang="en-US" dirty="0"/>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tc>
                <a:extLst>
                  <a:ext uri="{0D108BD9-81ED-4DB2-BD59-A6C34878D82A}">
                    <a16:rowId xmlns:a16="http://schemas.microsoft.com/office/drawing/2014/main" val="3043539709"/>
                  </a:ext>
                </a:extLst>
              </a:tr>
            </a:tbl>
          </a:graphicData>
        </a:graphic>
      </p:graphicFrame>
      <p:sp>
        <p:nvSpPr>
          <p:cNvPr id="15" name="四角形: 角を丸くする 14">
            <a:extLst>
              <a:ext uri="{FF2B5EF4-FFF2-40B4-BE49-F238E27FC236}">
                <a16:creationId xmlns:a16="http://schemas.microsoft.com/office/drawing/2014/main" id="{D69F5520-8589-DE4F-9DD9-A926B9EE6C64}"/>
              </a:ext>
            </a:extLst>
          </p:cNvPr>
          <p:cNvSpPr/>
          <p:nvPr/>
        </p:nvSpPr>
        <p:spPr>
          <a:xfrm>
            <a:off x="9313378" y="5726396"/>
            <a:ext cx="2621828" cy="738664"/>
          </a:xfrm>
          <a:prstGeom prst="roundRect">
            <a:avLst/>
          </a:prstGeom>
          <a:noFill/>
          <a:ln w="38100">
            <a:solidFill>
              <a:schemeClr val="accent4">
                <a:lumMod val="5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dirty="0">
              <a:latin typeface="Yu Gothic UI" panose="020B0500000000000000" pitchFamily="50" charset="-128"/>
              <a:ea typeface="Yu Gothic UI" panose="020B0500000000000000" pitchFamily="50" charset="-128"/>
            </a:endParaRPr>
          </a:p>
        </p:txBody>
      </p:sp>
      <p:cxnSp>
        <p:nvCxnSpPr>
          <p:cNvPr id="21" name="直線コネクタ 20">
            <a:extLst>
              <a:ext uri="{FF2B5EF4-FFF2-40B4-BE49-F238E27FC236}">
                <a16:creationId xmlns:a16="http://schemas.microsoft.com/office/drawing/2014/main" id="{BFCB2A2A-BF6C-BEF0-EFC3-5DD52100624C}"/>
              </a:ext>
            </a:extLst>
          </p:cNvPr>
          <p:cNvCxnSpPr>
            <a:cxnSpLocks/>
          </p:cNvCxnSpPr>
          <p:nvPr/>
        </p:nvCxnSpPr>
        <p:spPr>
          <a:xfrm>
            <a:off x="0" y="553035"/>
            <a:ext cx="12192000" cy="0"/>
          </a:xfrm>
          <a:prstGeom prst="line">
            <a:avLst/>
          </a:prstGeom>
          <a:ln w="38100">
            <a:solidFill>
              <a:srgbClr val="007C58"/>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40124DDC-EF7A-463B-21BB-4DD1AE458892}"/>
              </a:ext>
            </a:extLst>
          </p:cNvPr>
          <p:cNvSpPr txBox="1"/>
          <p:nvPr/>
        </p:nvSpPr>
        <p:spPr>
          <a:xfrm>
            <a:off x="10078920" y="214481"/>
            <a:ext cx="2191431" cy="338554"/>
          </a:xfrm>
          <a:prstGeom prst="rect">
            <a:avLst/>
          </a:prstGeom>
          <a:noFill/>
        </p:spPr>
        <p:txBody>
          <a:bodyPr wrap="square" rtlCol="0">
            <a:spAutoFit/>
          </a:bodyPr>
          <a:lstStyle>
            <a:defPPr>
              <a:defRPr lang="ja-JP"/>
            </a:defPPr>
            <a:lvl1pPr>
              <a:defRPr sz="3600" b="1">
                <a:latin typeface="Segoe UI" panose="020B0502040204020203" pitchFamily="34" charset="0"/>
                <a:ea typeface="BIZ UDPゴシック" panose="020B0400000000000000" pitchFamily="50" charset="-128"/>
                <a:cs typeface="Segoe UI" panose="020B0502040204020203" pitchFamily="34" charset="0"/>
              </a:defRPr>
            </a:lvl1pPr>
          </a:lstStyle>
          <a:p>
            <a:r>
              <a:rPr lang="ja-JP" altLang="en-US" sz="1600" dirty="0">
                <a:latin typeface="Yu Gothic UI" panose="020B0500000000000000" pitchFamily="50" charset="-128"/>
                <a:ea typeface="Yu Gothic UI" panose="020B0500000000000000" pitchFamily="50" charset="-128"/>
              </a:rPr>
              <a:t>習い事・塾代助成事業</a:t>
            </a:r>
            <a:endParaRPr lang="en-US" altLang="ja-JP" sz="1600" dirty="0">
              <a:latin typeface="Yu Gothic UI" panose="020B0500000000000000" pitchFamily="50" charset="-128"/>
              <a:ea typeface="Yu Gothic UI" panose="020B0500000000000000" pitchFamily="50" charset="-128"/>
            </a:endParaRPr>
          </a:p>
        </p:txBody>
      </p:sp>
      <p:sp>
        <p:nvSpPr>
          <p:cNvPr id="64" name="テキスト ボックス 63">
            <a:extLst>
              <a:ext uri="{FF2B5EF4-FFF2-40B4-BE49-F238E27FC236}">
                <a16:creationId xmlns:a16="http://schemas.microsoft.com/office/drawing/2014/main" id="{2E664D8A-4F15-B70D-F3BF-C8BCBE517C69}"/>
              </a:ext>
            </a:extLst>
          </p:cNvPr>
          <p:cNvSpPr txBox="1"/>
          <p:nvPr/>
        </p:nvSpPr>
        <p:spPr>
          <a:xfrm>
            <a:off x="3429861" y="4019927"/>
            <a:ext cx="4787702" cy="307777"/>
          </a:xfrm>
          <a:prstGeom prst="rect">
            <a:avLst/>
          </a:prstGeom>
          <a:noFill/>
        </p:spPr>
        <p:txBody>
          <a:bodyPr wrap="square" rtlCol="0">
            <a:spAutoFit/>
          </a:bodyPr>
          <a:lstStyle>
            <a:defPPr>
              <a:defRPr lang="ja-JP"/>
            </a:defPPr>
            <a:lvl1pPr>
              <a:defRPr sz="1600">
                <a:solidFill>
                  <a:srgbClr val="000000"/>
                </a:solidFill>
              </a:defRPr>
            </a:lvl1pPr>
          </a:lstStyle>
          <a:p>
            <a:r>
              <a:rPr lang="en-US" altLang="ja-JP" sz="1400" dirty="0">
                <a:solidFill>
                  <a:schemeClr val="tx1"/>
                </a:solidFill>
                <a:latin typeface="Yu Gothic UI" panose="020B0500000000000000" pitchFamily="50" charset="-128"/>
                <a:ea typeface="Yu Gothic UI" panose="020B0500000000000000" pitchFamily="50" charset="-128"/>
              </a:rPr>
              <a:t>【</a:t>
            </a:r>
            <a:r>
              <a:rPr lang="ja-JP" altLang="en-US" sz="1400" dirty="0">
                <a:solidFill>
                  <a:schemeClr val="tx1"/>
                </a:solidFill>
                <a:latin typeface="Yu Gothic UI" panose="020B0500000000000000" pitchFamily="50" charset="-128"/>
                <a:ea typeface="Yu Gothic UI" panose="020B0500000000000000" pitchFamily="50" charset="-128"/>
              </a:rPr>
              <a:t>利用者</a:t>
            </a:r>
            <a:r>
              <a:rPr lang="en-US" altLang="ja-JP" sz="1400" dirty="0">
                <a:solidFill>
                  <a:schemeClr val="tx1"/>
                </a:solidFill>
                <a:latin typeface="Yu Gothic UI" panose="020B0500000000000000" pitchFamily="50" charset="-128"/>
                <a:ea typeface="Yu Gothic UI" panose="020B0500000000000000" pitchFamily="50" charset="-128"/>
              </a:rPr>
              <a:t>】</a:t>
            </a:r>
          </a:p>
        </p:txBody>
      </p:sp>
      <p:sp>
        <p:nvSpPr>
          <p:cNvPr id="75" name="矢印: 五方向 4">
            <a:extLst>
              <a:ext uri="{FF2B5EF4-FFF2-40B4-BE49-F238E27FC236}">
                <a16:creationId xmlns:a16="http://schemas.microsoft.com/office/drawing/2014/main" id="{D971720D-0364-A497-1343-D099C8DB4F76}"/>
              </a:ext>
            </a:extLst>
          </p:cNvPr>
          <p:cNvSpPr txBox="1"/>
          <p:nvPr/>
        </p:nvSpPr>
        <p:spPr>
          <a:xfrm>
            <a:off x="3429861" y="5931110"/>
            <a:ext cx="2012288" cy="307777"/>
          </a:xfrm>
          <a:prstGeom prst="rect">
            <a:avLst/>
          </a:prstGeom>
          <a:noFill/>
        </p:spPr>
        <p:txBody>
          <a:bodyPr wrap="square" rtlCol="0">
            <a:spAutoFit/>
          </a:bodyPr>
          <a:lstStyle>
            <a:defPPr>
              <a:defRPr lang="ja-JP"/>
            </a:defPPr>
            <a:lvl1pPr>
              <a:defRPr sz="1400">
                <a:solidFill>
                  <a:srgbClr val="000000"/>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tLang="ja-JP" dirty="0">
                <a:solidFill>
                  <a:schemeClr val="tx1"/>
                </a:solidFill>
                <a:latin typeface="Yu Gothic UI" panose="020B0500000000000000" pitchFamily="50" charset="-128"/>
                <a:ea typeface="Yu Gothic UI" panose="020B0500000000000000" pitchFamily="50" charset="-128"/>
              </a:rPr>
              <a:t>【</a:t>
            </a:r>
            <a:r>
              <a:rPr lang="ja-JP" altLang="en-US" dirty="0">
                <a:solidFill>
                  <a:schemeClr val="tx1"/>
                </a:solidFill>
                <a:latin typeface="Yu Gothic UI" panose="020B0500000000000000" pitchFamily="50" charset="-128"/>
                <a:ea typeface="Yu Gothic UI" panose="020B0500000000000000" pitchFamily="50" charset="-128"/>
              </a:rPr>
              <a:t>参画事業者</a:t>
            </a:r>
            <a:r>
              <a:rPr lang="en-US" altLang="ja-JP" dirty="0">
                <a:solidFill>
                  <a:schemeClr val="tx1"/>
                </a:solidFill>
                <a:latin typeface="Yu Gothic UI" panose="020B0500000000000000" pitchFamily="50" charset="-128"/>
                <a:ea typeface="Yu Gothic UI" panose="020B0500000000000000" pitchFamily="50" charset="-128"/>
              </a:rPr>
              <a:t>】</a:t>
            </a:r>
          </a:p>
        </p:txBody>
      </p:sp>
      <p:grpSp>
        <p:nvGrpSpPr>
          <p:cNvPr id="31" name="グループ化 30">
            <a:extLst>
              <a:ext uri="{FF2B5EF4-FFF2-40B4-BE49-F238E27FC236}">
                <a16:creationId xmlns:a16="http://schemas.microsoft.com/office/drawing/2014/main" id="{C26FBB1D-8118-D061-D42B-39AFC6E088B4}"/>
              </a:ext>
            </a:extLst>
          </p:cNvPr>
          <p:cNvGrpSpPr/>
          <p:nvPr/>
        </p:nvGrpSpPr>
        <p:grpSpPr>
          <a:xfrm>
            <a:off x="3306921" y="2515237"/>
            <a:ext cx="5922246" cy="360000"/>
            <a:chOff x="3198197" y="2618681"/>
            <a:chExt cx="5777801" cy="360000"/>
          </a:xfrm>
        </p:grpSpPr>
        <p:sp>
          <p:nvSpPr>
            <p:cNvPr id="8" name="矢印: 山形 7">
              <a:extLst>
                <a:ext uri="{FF2B5EF4-FFF2-40B4-BE49-F238E27FC236}">
                  <a16:creationId xmlns:a16="http://schemas.microsoft.com/office/drawing/2014/main" id="{E7A31F8D-DF75-FC86-AF7D-CC9CC3DAB230}"/>
                </a:ext>
              </a:extLst>
            </p:cNvPr>
            <p:cNvSpPr/>
            <p:nvPr/>
          </p:nvSpPr>
          <p:spPr>
            <a:xfrm>
              <a:off x="3215998" y="2618681"/>
              <a:ext cx="5760000" cy="360000"/>
            </a:xfrm>
            <a:prstGeom prst="chevron">
              <a:avLst>
                <a:gd name="adj" fmla="val 52720"/>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rgbClr val="000000"/>
                </a:solidFill>
                <a:latin typeface="Yu Gothic UI" panose="020B0500000000000000" pitchFamily="50" charset="-128"/>
                <a:ea typeface="Yu Gothic UI" panose="020B0500000000000000" pitchFamily="50" charset="-128"/>
              </a:endParaRPr>
            </a:p>
          </p:txBody>
        </p:sp>
        <p:sp>
          <p:nvSpPr>
            <p:cNvPr id="9" name="テキスト ボックス 8">
              <a:extLst>
                <a:ext uri="{FF2B5EF4-FFF2-40B4-BE49-F238E27FC236}">
                  <a16:creationId xmlns:a16="http://schemas.microsoft.com/office/drawing/2014/main" id="{677802FF-69C0-6678-BA54-CD5EE114DB82}"/>
                </a:ext>
              </a:extLst>
            </p:cNvPr>
            <p:cNvSpPr txBox="1"/>
            <p:nvPr/>
          </p:nvSpPr>
          <p:spPr>
            <a:xfrm>
              <a:off x="3198197" y="2628906"/>
              <a:ext cx="5436540" cy="344922"/>
            </a:xfrm>
            <a:prstGeom prst="rect">
              <a:avLst/>
            </a:prstGeom>
            <a:noFill/>
          </p:spPr>
          <p:txBody>
            <a:bodyPr wrap="square" rtlCol="0">
              <a:spAutoFit/>
            </a:bodyPr>
            <a:lstStyle/>
            <a:p>
              <a:pPr algn="ctr"/>
              <a:r>
                <a:rPr lang="ja-JP" altLang="en-US" sz="1600" b="1" dirty="0">
                  <a:solidFill>
                    <a:schemeClr val="bg1"/>
                  </a:solidFill>
                  <a:latin typeface="Yu Gothic UI" panose="020B0500000000000000" pitchFamily="50" charset="-128"/>
                  <a:ea typeface="Yu Gothic UI" panose="020B0500000000000000" pitchFamily="50" charset="-128"/>
                </a:rPr>
                <a:t>実施内容</a:t>
              </a:r>
              <a:endParaRPr lang="en-US" altLang="ja-JP" sz="1600" b="1" dirty="0">
                <a:solidFill>
                  <a:schemeClr val="bg1"/>
                </a:solidFill>
                <a:latin typeface="Yu Gothic UI" panose="020B0500000000000000" pitchFamily="50" charset="-128"/>
                <a:ea typeface="Yu Gothic UI" panose="020B0500000000000000" pitchFamily="50" charset="-128"/>
              </a:endParaRPr>
            </a:p>
          </p:txBody>
        </p:sp>
      </p:grpSp>
      <p:grpSp>
        <p:nvGrpSpPr>
          <p:cNvPr id="32" name="グループ化 31">
            <a:extLst>
              <a:ext uri="{FF2B5EF4-FFF2-40B4-BE49-F238E27FC236}">
                <a16:creationId xmlns:a16="http://schemas.microsoft.com/office/drawing/2014/main" id="{0DA9C195-40C4-E0F0-D273-7DC4B21481DA}"/>
              </a:ext>
            </a:extLst>
          </p:cNvPr>
          <p:cNvGrpSpPr/>
          <p:nvPr/>
        </p:nvGrpSpPr>
        <p:grpSpPr>
          <a:xfrm>
            <a:off x="9093857" y="2509523"/>
            <a:ext cx="2988000" cy="360000"/>
            <a:chOff x="8908992" y="2588685"/>
            <a:chExt cx="3168000" cy="360000"/>
          </a:xfrm>
        </p:grpSpPr>
        <p:sp>
          <p:nvSpPr>
            <p:cNvPr id="10" name="矢印: 山形 9">
              <a:extLst>
                <a:ext uri="{FF2B5EF4-FFF2-40B4-BE49-F238E27FC236}">
                  <a16:creationId xmlns:a16="http://schemas.microsoft.com/office/drawing/2014/main" id="{C0608BB1-EE7C-9CCC-C1F8-DB7779EBDE42}"/>
                </a:ext>
              </a:extLst>
            </p:cNvPr>
            <p:cNvSpPr/>
            <p:nvPr/>
          </p:nvSpPr>
          <p:spPr>
            <a:xfrm>
              <a:off x="8908992" y="2588685"/>
              <a:ext cx="3168000" cy="360000"/>
            </a:xfrm>
            <a:prstGeom prst="chevron">
              <a:avLst>
                <a:gd name="adj" fmla="val 56084"/>
              </a:avLst>
            </a:prstGeom>
            <a:solidFill>
              <a:schemeClr val="accent4">
                <a:lumMod val="50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rgbClr val="000000"/>
                </a:solidFill>
                <a:latin typeface="Yu Gothic UI" panose="020B0500000000000000" pitchFamily="50" charset="-128"/>
                <a:ea typeface="Yu Gothic UI" panose="020B0500000000000000" pitchFamily="50" charset="-128"/>
              </a:endParaRPr>
            </a:p>
          </p:txBody>
        </p:sp>
        <p:sp>
          <p:nvSpPr>
            <p:cNvPr id="11" name="テキスト ボックス 10">
              <a:extLst>
                <a:ext uri="{FF2B5EF4-FFF2-40B4-BE49-F238E27FC236}">
                  <a16:creationId xmlns:a16="http://schemas.microsoft.com/office/drawing/2014/main" id="{6526A721-7073-1932-BBB4-53A8863623A5}"/>
                </a:ext>
              </a:extLst>
            </p:cNvPr>
            <p:cNvSpPr txBox="1"/>
            <p:nvPr/>
          </p:nvSpPr>
          <p:spPr>
            <a:xfrm>
              <a:off x="9141738" y="2599407"/>
              <a:ext cx="2751875" cy="338554"/>
            </a:xfrm>
            <a:prstGeom prst="rect">
              <a:avLst/>
            </a:prstGeom>
            <a:noFill/>
          </p:spPr>
          <p:txBody>
            <a:bodyPr wrap="square" rtlCol="0">
              <a:spAutoFit/>
            </a:bodyPr>
            <a:lstStyle>
              <a:defPPr>
                <a:defRPr lang="ja-JP"/>
              </a:defPPr>
              <a:lvl1pPr>
                <a:defRPr b="1">
                  <a:solidFill>
                    <a:schemeClr val="bg1"/>
                  </a:solidFill>
                  <a:latin typeface="BIZ UDPゴシック" panose="020B0400000000000000" pitchFamily="50" charset="-128"/>
                  <a:ea typeface="BIZ UDPゴシック" panose="020B0400000000000000" pitchFamily="50" charset="-128"/>
                </a:defRPr>
              </a:lvl1pPr>
            </a:lstStyle>
            <a:p>
              <a:pPr algn="ctr"/>
              <a:r>
                <a:rPr lang="ja-JP" altLang="en-US" sz="1600" dirty="0">
                  <a:latin typeface="Yu Gothic UI" panose="020B0500000000000000" pitchFamily="50" charset="-128"/>
                  <a:ea typeface="Yu Gothic UI" panose="020B0500000000000000" pitchFamily="50" charset="-128"/>
                </a:rPr>
                <a:t>今後の方向性</a:t>
              </a:r>
              <a:endParaRPr lang="en-US" altLang="ja-JP" sz="1600" dirty="0">
                <a:latin typeface="Yu Gothic UI" panose="020B0500000000000000" pitchFamily="50" charset="-128"/>
                <a:ea typeface="Yu Gothic UI" panose="020B0500000000000000" pitchFamily="50" charset="-128"/>
              </a:endParaRPr>
            </a:p>
          </p:txBody>
        </p:sp>
      </p:grpSp>
      <p:grpSp>
        <p:nvGrpSpPr>
          <p:cNvPr id="30" name="グループ化 29">
            <a:extLst>
              <a:ext uri="{FF2B5EF4-FFF2-40B4-BE49-F238E27FC236}">
                <a16:creationId xmlns:a16="http://schemas.microsoft.com/office/drawing/2014/main" id="{F6C50182-17DB-F0C3-9D26-373B2CE795B7}"/>
              </a:ext>
            </a:extLst>
          </p:cNvPr>
          <p:cNvGrpSpPr/>
          <p:nvPr/>
        </p:nvGrpSpPr>
        <p:grpSpPr>
          <a:xfrm>
            <a:off x="117861" y="2513454"/>
            <a:ext cx="3312000" cy="360000"/>
            <a:chOff x="88449" y="3264256"/>
            <a:chExt cx="3312000" cy="360000"/>
          </a:xfrm>
        </p:grpSpPr>
        <p:sp>
          <p:nvSpPr>
            <p:cNvPr id="4" name="矢印: 五方向 3">
              <a:extLst>
                <a:ext uri="{FF2B5EF4-FFF2-40B4-BE49-F238E27FC236}">
                  <a16:creationId xmlns:a16="http://schemas.microsoft.com/office/drawing/2014/main" id="{698F0AE7-5BC8-DE13-BD33-64D64DAC1DF6}"/>
                </a:ext>
              </a:extLst>
            </p:cNvPr>
            <p:cNvSpPr/>
            <p:nvPr/>
          </p:nvSpPr>
          <p:spPr>
            <a:xfrm>
              <a:off x="88449" y="3264256"/>
              <a:ext cx="3312000" cy="360000"/>
            </a:xfrm>
            <a:prstGeom prst="homePlate">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latin typeface="Yu Gothic UI" panose="020B0500000000000000" pitchFamily="50" charset="-128"/>
                <a:ea typeface="Yu Gothic UI" panose="020B0500000000000000" pitchFamily="50" charset="-128"/>
              </a:endParaRPr>
            </a:p>
          </p:txBody>
        </p:sp>
        <p:sp>
          <p:nvSpPr>
            <p:cNvPr id="12" name="テキスト ボックス 11">
              <a:extLst>
                <a:ext uri="{FF2B5EF4-FFF2-40B4-BE49-F238E27FC236}">
                  <a16:creationId xmlns:a16="http://schemas.microsoft.com/office/drawing/2014/main" id="{7C704DF1-7FFB-C64B-1D78-14ABC81BE2C6}"/>
                </a:ext>
              </a:extLst>
            </p:cNvPr>
            <p:cNvSpPr txBox="1"/>
            <p:nvPr/>
          </p:nvSpPr>
          <p:spPr>
            <a:xfrm>
              <a:off x="125355" y="3274565"/>
              <a:ext cx="3152154" cy="338554"/>
            </a:xfrm>
            <a:prstGeom prst="rect">
              <a:avLst/>
            </a:prstGeom>
            <a:noFill/>
          </p:spPr>
          <p:txBody>
            <a:bodyPr wrap="square" rtlCol="0">
              <a:spAutoFit/>
            </a:bodyPr>
            <a:lstStyle/>
            <a:p>
              <a:pPr algn="ctr"/>
              <a:r>
                <a:rPr lang="ja-JP" altLang="en-US" sz="1600" b="1" dirty="0">
                  <a:solidFill>
                    <a:schemeClr val="bg1"/>
                  </a:solidFill>
                  <a:latin typeface="Yu Gothic UI" panose="020B0500000000000000" pitchFamily="50" charset="-128"/>
                  <a:ea typeface="Yu Gothic UI" panose="020B0500000000000000" pitchFamily="50" charset="-128"/>
                </a:rPr>
                <a:t>解決に向けた取組</a:t>
              </a:r>
              <a:endParaRPr lang="en-US" altLang="ja-JP" sz="1600" b="1" dirty="0">
                <a:solidFill>
                  <a:schemeClr val="bg1"/>
                </a:solidFill>
                <a:latin typeface="Yu Gothic UI" panose="020B0500000000000000" pitchFamily="50" charset="-128"/>
                <a:ea typeface="Yu Gothic UI" panose="020B0500000000000000" pitchFamily="50" charset="-128"/>
              </a:endParaRPr>
            </a:p>
          </p:txBody>
        </p:sp>
      </p:grpSp>
      <p:sp>
        <p:nvSpPr>
          <p:cNvPr id="14" name="テキスト ボックス 13">
            <a:extLst>
              <a:ext uri="{FF2B5EF4-FFF2-40B4-BE49-F238E27FC236}">
                <a16:creationId xmlns:a16="http://schemas.microsoft.com/office/drawing/2014/main" id="{BE3E1A72-EEB0-8DF3-482A-3F567D544F5E}"/>
              </a:ext>
            </a:extLst>
          </p:cNvPr>
          <p:cNvSpPr txBox="1"/>
          <p:nvPr/>
        </p:nvSpPr>
        <p:spPr>
          <a:xfrm>
            <a:off x="9264204" y="3195908"/>
            <a:ext cx="2755006" cy="738664"/>
          </a:xfrm>
          <a:prstGeom prst="rect">
            <a:avLst/>
          </a:prstGeom>
          <a:noFill/>
        </p:spPr>
        <p:txBody>
          <a:bodyPr wrap="square" rtlCol="0">
            <a:spAutoFit/>
          </a:bodyPr>
          <a:lstStyle>
            <a:defPPr>
              <a:defRPr lang="ja-JP"/>
            </a:defPPr>
            <a:lvl1pPr marL="285750" indent="-285750">
              <a:lnSpc>
                <a:spcPct val="100000"/>
              </a:lnSpc>
              <a:buFont typeface="Wingdings" panose="05000000000000000000" pitchFamily="2" charset="2"/>
              <a:buChar char="Ø"/>
              <a:defRPr sz="1600">
                <a:solidFill>
                  <a:srgbClr val="000000"/>
                </a:solidFill>
                <a:latin typeface="BIZ UDPゴシック" panose="020B0400000000000000" pitchFamily="50" charset="-128"/>
                <a:ea typeface="BIZ UDPゴシック" panose="020B0400000000000000" pitchFamily="50" charset="-128"/>
              </a:defRPr>
            </a:lvl1pPr>
          </a:lstStyle>
          <a:p>
            <a:pPr marL="0" indent="0">
              <a:buNone/>
            </a:pPr>
            <a:r>
              <a:rPr kumimoji="1" lang="ja-JP" altLang="en-US" sz="1400" b="1" dirty="0">
                <a:solidFill>
                  <a:schemeClr val="tx1"/>
                </a:solidFill>
                <a:latin typeface="Yu Gothic UI" panose="020B0500000000000000" pitchFamily="50" charset="-128"/>
                <a:ea typeface="Yu Gothic UI" panose="020B0500000000000000" pitchFamily="50" charset="-128"/>
              </a:rPr>
              <a:t>子育て世帯の経済的負担の軽減、</a:t>
            </a:r>
            <a:r>
              <a:rPr lang="ja-JP" altLang="en-US" sz="1400" b="1" dirty="0">
                <a:solidFill>
                  <a:schemeClr val="tx1"/>
                </a:solidFill>
                <a:latin typeface="Yu Gothic UI" panose="020B0500000000000000" pitchFamily="50" charset="-128"/>
                <a:ea typeface="Yu Gothic UI" panose="020B0500000000000000" pitchFamily="50" charset="-128"/>
              </a:rPr>
              <a:t>こども</a:t>
            </a:r>
            <a:r>
              <a:rPr kumimoji="1" lang="ja-JP" altLang="en-US" sz="1400" b="1" dirty="0">
                <a:solidFill>
                  <a:schemeClr val="tx1"/>
                </a:solidFill>
                <a:latin typeface="Yu Gothic UI" panose="020B0500000000000000" pitchFamily="50" charset="-128"/>
                <a:ea typeface="Yu Gothic UI" panose="020B0500000000000000" pitchFamily="50" charset="-128"/>
              </a:rPr>
              <a:t>たちの学力や学習意欲、個性や才能を伸ばす機会の提供</a:t>
            </a:r>
          </a:p>
        </p:txBody>
      </p:sp>
      <p:sp>
        <p:nvSpPr>
          <p:cNvPr id="3" name="矢印: 五方向 4">
            <a:extLst>
              <a:ext uri="{FF2B5EF4-FFF2-40B4-BE49-F238E27FC236}">
                <a16:creationId xmlns:a16="http://schemas.microsoft.com/office/drawing/2014/main" id="{38CEB38D-B3F6-E5B5-96F5-6E8BDDD8976B}"/>
              </a:ext>
            </a:extLst>
          </p:cNvPr>
          <p:cNvSpPr txBox="1"/>
          <p:nvPr/>
        </p:nvSpPr>
        <p:spPr>
          <a:xfrm>
            <a:off x="3629714" y="5429448"/>
            <a:ext cx="5369824" cy="523220"/>
          </a:xfrm>
          <a:prstGeom prst="rect">
            <a:avLst/>
          </a:prstGeom>
          <a:noFill/>
        </p:spPr>
        <p:txBody>
          <a:bodyPr wrap="square" rtlCol="0">
            <a:spAutoFit/>
          </a:bodyPr>
          <a:lstStyle>
            <a:defPPr>
              <a:defRPr lang="ja-JP"/>
            </a:defPPr>
            <a:lvl1pPr>
              <a:defRPr sz="1400">
                <a:solidFill>
                  <a:srgbClr val="000000"/>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ja-JP" altLang="en-US" dirty="0">
                <a:solidFill>
                  <a:schemeClr val="tx1"/>
                </a:solidFill>
                <a:latin typeface="Yu Gothic UI" panose="020B0500000000000000" pitchFamily="50" charset="-128"/>
                <a:ea typeface="Yu Gothic UI" panose="020B0500000000000000" pitchFamily="50" charset="-128"/>
              </a:rPr>
              <a:t>利用申込</a:t>
            </a:r>
            <a:endParaRPr lang="en-US" altLang="ja-JP" dirty="0">
              <a:solidFill>
                <a:srgbClr val="FF0000"/>
              </a:solidFill>
              <a:highlight>
                <a:srgbClr val="FFFF00"/>
              </a:highlight>
              <a:latin typeface="Yu Gothic UI" panose="020B0500000000000000" pitchFamily="50" charset="-128"/>
              <a:ea typeface="Yu Gothic UI" panose="020B0500000000000000" pitchFamily="50" charset="-128"/>
            </a:endParaRPr>
          </a:p>
          <a:p>
            <a:r>
              <a:rPr lang="ja-JP" altLang="en-US" dirty="0">
                <a:solidFill>
                  <a:schemeClr val="tx1"/>
                </a:solidFill>
                <a:latin typeface="Yu Gothic UI" panose="020B0500000000000000" pitchFamily="50" charset="-128"/>
                <a:ea typeface="Yu Gothic UI" panose="020B0500000000000000" pitchFamily="50" charset="-128"/>
              </a:rPr>
              <a:t>　・スマホ等からいつでもどこからでも利用申込可能</a:t>
            </a:r>
            <a:endParaRPr lang="en-US" altLang="ja-JP" dirty="0">
              <a:solidFill>
                <a:schemeClr val="tx1"/>
              </a:solidFill>
              <a:latin typeface="Yu Gothic UI" panose="020B0500000000000000" pitchFamily="50" charset="-128"/>
              <a:ea typeface="Yu Gothic UI" panose="020B0500000000000000" pitchFamily="50" charset="-128"/>
            </a:endParaRPr>
          </a:p>
        </p:txBody>
      </p:sp>
      <p:sp>
        <p:nvSpPr>
          <p:cNvPr id="6" name="二等辺三角形 5">
            <a:extLst>
              <a:ext uri="{FF2B5EF4-FFF2-40B4-BE49-F238E27FC236}">
                <a16:creationId xmlns:a16="http://schemas.microsoft.com/office/drawing/2014/main" id="{8CDD6682-AD32-9302-06CD-49AE072BD6A0}"/>
              </a:ext>
            </a:extLst>
          </p:cNvPr>
          <p:cNvSpPr/>
          <p:nvPr/>
        </p:nvSpPr>
        <p:spPr>
          <a:xfrm rot="10800000">
            <a:off x="10322458" y="5251947"/>
            <a:ext cx="530798" cy="307778"/>
          </a:xfrm>
          <a:prstGeom prst="triangle">
            <a:avLst/>
          </a:prstGeom>
          <a:gradFill flip="none" rotWithShape="1">
            <a:gsLst>
              <a:gs pos="35000">
                <a:srgbClr val="EEB34E"/>
              </a:gs>
              <a:gs pos="100000">
                <a:schemeClr val="bg1"/>
              </a:gs>
            </a:gsLst>
            <a:path path="shape">
              <a:fillToRect l="50000" t="50000" r="50000" b="50000"/>
            </a:path>
            <a:tileRect/>
          </a:gra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b="1">
              <a:solidFill>
                <a:srgbClr val="000000"/>
              </a:solidFill>
              <a:latin typeface="Yu Gothic UI" panose="020B0500000000000000" pitchFamily="50" charset="-128"/>
              <a:ea typeface="Yu Gothic UI" panose="020B0500000000000000" pitchFamily="50" charset="-128"/>
            </a:endParaRPr>
          </a:p>
        </p:txBody>
      </p:sp>
      <p:sp>
        <p:nvSpPr>
          <p:cNvPr id="18" name="テキスト ボックス 17">
            <a:extLst>
              <a:ext uri="{FF2B5EF4-FFF2-40B4-BE49-F238E27FC236}">
                <a16:creationId xmlns:a16="http://schemas.microsoft.com/office/drawing/2014/main" id="{5FD79D3B-488A-8F49-D154-E55D8828E72D}"/>
              </a:ext>
            </a:extLst>
          </p:cNvPr>
          <p:cNvSpPr txBox="1"/>
          <p:nvPr/>
        </p:nvSpPr>
        <p:spPr>
          <a:xfrm>
            <a:off x="5297060" y="646309"/>
            <a:ext cx="1965740" cy="338554"/>
          </a:xfrm>
          <a:prstGeom prst="rect">
            <a:avLst/>
          </a:prstGeom>
          <a:noFill/>
        </p:spPr>
        <p:txBody>
          <a:bodyPr wrap="square" rtlCol="0">
            <a:spAutoFit/>
          </a:bodyPr>
          <a:lstStyle/>
          <a:p>
            <a:r>
              <a:rPr lang="ja-JP" altLang="en-US" sz="1600" b="1" dirty="0">
                <a:solidFill>
                  <a:schemeClr val="bg1"/>
                </a:solidFill>
                <a:latin typeface="Yu Gothic UI" panose="020B0500000000000000" pitchFamily="50" charset="-128"/>
                <a:ea typeface="Yu Gothic UI" panose="020B0500000000000000" pitchFamily="50" charset="-128"/>
              </a:rPr>
              <a:t>これまでの経過</a:t>
            </a:r>
            <a:endParaRPr lang="en-US" altLang="ja-JP" sz="1600" b="1" dirty="0">
              <a:solidFill>
                <a:schemeClr val="bg1"/>
              </a:solidFill>
              <a:latin typeface="Yu Gothic UI" panose="020B0500000000000000" pitchFamily="50" charset="-128"/>
              <a:ea typeface="Yu Gothic UI" panose="020B0500000000000000" pitchFamily="50" charset="-128"/>
            </a:endParaRPr>
          </a:p>
        </p:txBody>
      </p:sp>
      <p:sp>
        <p:nvSpPr>
          <p:cNvPr id="19" name="TextBox 2">
            <a:extLst>
              <a:ext uri="{FF2B5EF4-FFF2-40B4-BE49-F238E27FC236}">
                <a16:creationId xmlns:a16="http://schemas.microsoft.com/office/drawing/2014/main" id="{C8995507-658E-8291-BCA4-D0E38D173FB9}"/>
              </a:ext>
            </a:extLst>
          </p:cNvPr>
          <p:cNvSpPr txBox="1"/>
          <p:nvPr/>
        </p:nvSpPr>
        <p:spPr>
          <a:xfrm>
            <a:off x="150767" y="1088992"/>
            <a:ext cx="12119584" cy="1190967"/>
          </a:xfrm>
          <a:prstGeom prst="rect">
            <a:avLst/>
          </a:prstGeom>
          <a:noFill/>
        </p:spPr>
        <p:txBody>
          <a:bodyPr wrap="square" rtlCol="0">
            <a:spAutoFit/>
          </a:bodyPr>
          <a:lstStyle>
            <a:defPPr>
              <a:defRPr lang="ja-JP"/>
            </a:defPPr>
            <a:lvl1pPr algn="ctr" defTabSz="914400">
              <a:buFont typeface="Wingdings" panose="05000000000000000000" pitchFamily="2" charset="2"/>
              <a:buChar char="u"/>
              <a:defRPr kumimoji="1" sz="1400">
                <a:solidFill>
                  <a:srgbClr val="000000"/>
                </a:solidFill>
                <a:latin typeface="BIZ UDPゴシック" panose="020B0400000000000000" pitchFamily="50" charset="-128"/>
                <a:ea typeface="BIZ UDPゴシック" panose="020B0400000000000000" pitchFamily="50" charset="-128"/>
              </a:defRPr>
            </a:lvl1pPr>
            <a:lvl2pPr defTabSz="914400">
              <a:defRPr kumimoji="1"/>
            </a:lvl2pPr>
            <a:lvl3pPr defTabSz="914400">
              <a:defRPr kumimoji="1"/>
            </a:lvl3pPr>
            <a:lvl4pPr defTabSz="914400">
              <a:defRPr kumimoji="1"/>
            </a:lvl4pPr>
            <a:lvl5pPr defTabSz="914400">
              <a:defRPr kumimoji="1"/>
            </a:lvl5pPr>
            <a:lvl6pPr defTabSz="914400">
              <a:defRPr kumimoji="1"/>
            </a:lvl6pPr>
            <a:lvl7pPr defTabSz="914400">
              <a:defRPr kumimoji="1"/>
            </a:lvl7pPr>
            <a:lvl8pPr defTabSz="914400">
              <a:defRPr kumimoji="1"/>
            </a:lvl8pPr>
            <a:lvl9pPr defTabSz="914400">
              <a:defRPr kumimoji="1"/>
            </a:lvl9pPr>
          </a:lstStyle>
          <a:p>
            <a:pPr algn="l">
              <a:lnSpc>
                <a:spcPts val="2200"/>
              </a:lnSpc>
              <a:tabLst>
                <a:tab pos="722313" algn="l"/>
              </a:tabLst>
            </a:pPr>
            <a:r>
              <a:rPr lang="en-US" altLang="ja-JP" dirty="0">
                <a:solidFill>
                  <a:schemeClr val="tx1"/>
                </a:solidFill>
                <a:latin typeface="Yu Gothic UI" panose="020B0500000000000000" pitchFamily="50" charset="-128"/>
                <a:ea typeface="Yu Gothic UI" panose="020B0500000000000000" pitchFamily="50" charset="-128"/>
              </a:rPr>
              <a:t>H24.9</a:t>
            </a:r>
            <a:r>
              <a:rPr lang="ja-JP" altLang="en-US" dirty="0">
                <a:solidFill>
                  <a:schemeClr val="tx1"/>
                </a:solidFill>
                <a:latin typeface="Yu Gothic UI" panose="020B0500000000000000" pitchFamily="50" charset="-128"/>
                <a:ea typeface="Yu Gothic UI" panose="020B0500000000000000" pitchFamily="50" charset="-128"/>
              </a:rPr>
              <a:t>：西成区で試行実施（西成区在住の中学生の養育者で、就学援助制度の被認定者及び生活保護受給者が助成対象）　　　　　　　　　　　　　　　　　</a:t>
            </a:r>
          </a:p>
          <a:p>
            <a:pPr algn="l">
              <a:lnSpc>
                <a:spcPts val="2200"/>
              </a:lnSpc>
            </a:pPr>
            <a:r>
              <a:rPr lang="en-US" altLang="ja-JP" dirty="0">
                <a:solidFill>
                  <a:schemeClr val="tx1"/>
                </a:solidFill>
                <a:latin typeface="Yu Gothic UI" panose="020B0500000000000000" pitchFamily="50" charset="-128"/>
                <a:ea typeface="Yu Gothic UI" panose="020B0500000000000000" pitchFamily="50" charset="-128"/>
              </a:rPr>
              <a:t>H25.12</a:t>
            </a:r>
            <a:r>
              <a:rPr lang="ja-JP" altLang="en-US" dirty="0">
                <a:solidFill>
                  <a:schemeClr val="tx1"/>
                </a:solidFill>
                <a:latin typeface="Yu Gothic UI" panose="020B0500000000000000" pitchFamily="50" charset="-128"/>
                <a:ea typeface="Yu Gothic UI" panose="020B0500000000000000" pitchFamily="50" charset="-128"/>
              </a:rPr>
              <a:t>：全区展開を開始（市内在住の中学生の約３割が対象）	</a:t>
            </a:r>
          </a:p>
          <a:p>
            <a:pPr algn="l">
              <a:lnSpc>
                <a:spcPts val="2200"/>
              </a:lnSpc>
            </a:pPr>
            <a:r>
              <a:rPr lang="en-US" altLang="ja-JP" dirty="0">
                <a:solidFill>
                  <a:schemeClr val="tx1"/>
                </a:solidFill>
                <a:latin typeface="Yu Gothic UI" panose="020B0500000000000000" pitchFamily="50" charset="-128"/>
                <a:ea typeface="Yu Gothic UI" panose="020B0500000000000000" pitchFamily="50" charset="-128"/>
              </a:rPr>
              <a:t>H27.</a:t>
            </a:r>
            <a:r>
              <a:rPr dirty="0">
                <a:solidFill>
                  <a:schemeClr val="tx1"/>
                </a:solidFill>
                <a:latin typeface="Yu Gothic UI" panose="020B0500000000000000" pitchFamily="50" charset="-128"/>
                <a:ea typeface="Yu Gothic UI" panose="020B0500000000000000" pitchFamily="50" charset="-128"/>
              </a:rPr>
              <a:t>10：</a:t>
            </a:r>
            <a:r>
              <a:rPr lang="ja-JP" altLang="en-US" dirty="0">
                <a:solidFill>
                  <a:schemeClr val="tx1"/>
                </a:solidFill>
                <a:latin typeface="Yu Gothic UI" panose="020B0500000000000000" pitchFamily="50" charset="-128"/>
                <a:ea typeface="Yu Gothic UI" panose="020B0500000000000000" pitchFamily="50" charset="-128"/>
              </a:rPr>
              <a:t>所得制限を設け、限度額未満の世帯の中学生を助成（市内在住の中学生の約５割が対象）</a:t>
            </a:r>
            <a:endParaRPr lang="en-US" altLang="ja-JP" dirty="0">
              <a:solidFill>
                <a:schemeClr val="tx1"/>
              </a:solidFill>
              <a:latin typeface="Yu Gothic UI" panose="020B0500000000000000" pitchFamily="50" charset="-128"/>
              <a:ea typeface="Yu Gothic UI" panose="020B0500000000000000" pitchFamily="50" charset="-128"/>
            </a:endParaRPr>
          </a:p>
          <a:p>
            <a:pPr algn="l">
              <a:lnSpc>
                <a:spcPts val="2200"/>
              </a:lnSpc>
              <a:tabLst>
                <a:tab pos="722313" algn="l"/>
              </a:tabLst>
            </a:pPr>
            <a:r>
              <a:rPr lang="en-US" altLang="ja-JP" dirty="0">
                <a:solidFill>
                  <a:schemeClr val="tx1"/>
                </a:solidFill>
                <a:latin typeface="Yu Gothic UI" panose="020B0500000000000000" pitchFamily="50" charset="-128"/>
                <a:ea typeface="Yu Gothic UI" panose="020B0500000000000000" pitchFamily="50" charset="-128"/>
              </a:rPr>
              <a:t>R5.4</a:t>
            </a:r>
            <a:r>
              <a:rPr lang="ja-JP" altLang="en-US" dirty="0">
                <a:solidFill>
                  <a:schemeClr val="tx1"/>
                </a:solidFill>
                <a:latin typeface="Yu Gothic UI" panose="020B0500000000000000" pitchFamily="50" charset="-128"/>
                <a:ea typeface="Yu Gothic UI" panose="020B0500000000000000" pitchFamily="50" charset="-128"/>
              </a:rPr>
              <a:t>：助成対象を小学５・６年生にも拡大するとともに、習い事でも利用できる制度であることがより伝わるよう、「習い事・塾代助成事業」に名称変更</a:t>
            </a:r>
            <a:endParaRPr lang="en-US" altLang="ja-JP" dirty="0">
              <a:solidFill>
                <a:schemeClr val="tx1"/>
              </a:solidFill>
              <a:latin typeface="Yu Gothic UI" panose="020B0500000000000000" pitchFamily="50" charset="-128"/>
              <a:ea typeface="Yu Gothic UI" panose="020B0500000000000000" pitchFamily="50" charset="-128"/>
            </a:endParaRPr>
          </a:p>
        </p:txBody>
      </p:sp>
      <p:sp>
        <p:nvSpPr>
          <p:cNvPr id="22" name="テキスト ボックス 21">
            <a:extLst>
              <a:ext uri="{FF2B5EF4-FFF2-40B4-BE49-F238E27FC236}">
                <a16:creationId xmlns:a16="http://schemas.microsoft.com/office/drawing/2014/main" id="{A203C760-A971-EEE2-FAB1-AC27042A182F}"/>
              </a:ext>
            </a:extLst>
          </p:cNvPr>
          <p:cNvSpPr txBox="1"/>
          <p:nvPr/>
        </p:nvSpPr>
        <p:spPr>
          <a:xfrm>
            <a:off x="3644162" y="4953984"/>
            <a:ext cx="5393967" cy="523220"/>
          </a:xfrm>
          <a:prstGeom prst="rect">
            <a:avLst/>
          </a:prstGeom>
          <a:noFill/>
        </p:spPr>
        <p:txBody>
          <a:bodyPr wrap="square" rtlCol="0">
            <a:spAutoFit/>
          </a:bodyPr>
          <a:lstStyle/>
          <a:p>
            <a:r>
              <a:rPr lang="ja-JP" altLang="en-US" sz="1400" dirty="0">
                <a:latin typeface="Yu Gothic UI" panose="020B0500000000000000" pitchFamily="50" charset="-128"/>
                <a:ea typeface="Yu Gothic UI" panose="020B0500000000000000" pitchFamily="50" charset="-128"/>
              </a:rPr>
              <a:t>クーポン発行・通知</a:t>
            </a:r>
            <a:endParaRPr lang="en-US" altLang="ja-JP" sz="1400" dirty="0">
              <a:solidFill>
                <a:srgbClr val="FF0000"/>
              </a:solidFill>
              <a:highlight>
                <a:srgbClr val="FFFF00"/>
              </a:highlight>
              <a:latin typeface="Yu Gothic UI" panose="020B0500000000000000" pitchFamily="50" charset="-128"/>
              <a:ea typeface="Yu Gothic UI" panose="020B0500000000000000" pitchFamily="50" charset="-128"/>
            </a:endParaRPr>
          </a:p>
          <a:p>
            <a:r>
              <a:rPr lang="ja-JP" altLang="en-US" sz="1400" dirty="0">
                <a:latin typeface="Yu Gothic UI" panose="020B0500000000000000" pitchFamily="50" charset="-128"/>
                <a:ea typeface="Yu Gothic UI" panose="020B0500000000000000" pitchFamily="50" charset="-128"/>
              </a:rPr>
              <a:t>　・デジタルクーポンの発行、決定通知等の電子通知化</a:t>
            </a:r>
            <a:endParaRPr lang="en-US" altLang="ja-JP" sz="1400" dirty="0">
              <a:latin typeface="Yu Gothic UI" panose="020B0500000000000000" pitchFamily="50" charset="-128"/>
              <a:ea typeface="Yu Gothic UI" panose="020B0500000000000000" pitchFamily="50" charset="-128"/>
            </a:endParaRPr>
          </a:p>
        </p:txBody>
      </p:sp>
      <p:sp>
        <p:nvSpPr>
          <p:cNvPr id="27" name="テキスト ボックス 26">
            <a:extLst>
              <a:ext uri="{FF2B5EF4-FFF2-40B4-BE49-F238E27FC236}">
                <a16:creationId xmlns:a16="http://schemas.microsoft.com/office/drawing/2014/main" id="{E3A91740-7B0B-A6EB-5144-88545DB5DFF9}"/>
              </a:ext>
            </a:extLst>
          </p:cNvPr>
          <p:cNvSpPr txBox="1"/>
          <p:nvPr/>
        </p:nvSpPr>
        <p:spPr>
          <a:xfrm>
            <a:off x="9355853" y="5830473"/>
            <a:ext cx="2553044" cy="523220"/>
          </a:xfrm>
          <a:prstGeom prst="rect">
            <a:avLst/>
          </a:prstGeom>
          <a:noFill/>
        </p:spPr>
        <p:txBody>
          <a:bodyPr wrap="square" rtlCol="0">
            <a:spAutoFit/>
          </a:bodyPr>
          <a:lstStyle>
            <a:defPPr>
              <a:defRPr lang="ja-JP"/>
            </a:defPPr>
            <a:lvl1pPr algn="ctr">
              <a:defRPr>
                <a:solidFill>
                  <a:srgbClr val="000000"/>
                </a:solidFill>
                <a:latin typeface="BIZ UDPゴシック" panose="020B0400000000000000" pitchFamily="50" charset="-128"/>
                <a:ea typeface="BIZ UDPゴシック" panose="020B0400000000000000" pitchFamily="50" charset="-128"/>
              </a:defRPr>
            </a:lvl1pPr>
          </a:lstStyle>
          <a:p>
            <a:pPr algn="l"/>
            <a:r>
              <a:rPr lang="ja-JP" altLang="en-US" sz="1400" b="1" dirty="0">
                <a:solidFill>
                  <a:schemeClr val="tx1"/>
                </a:solidFill>
                <a:uFill>
                  <a:solidFill>
                    <a:srgbClr val="DE7253"/>
                  </a:solidFill>
                </a:uFill>
                <a:latin typeface="Yu Gothic UI" panose="020B0500000000000000" pitchFamily="50" charset="-128"/>
                <a:ea typeface="Yu Gothic UI" panose="020B0500000000000000" pitchFamily="50" charset="-128"/>
              </a:rPr>
              <a:t>手続きの一体的なオンライン化を実施し、取組を継続</a:t>
            </a:r>
            <a:endParaRPr lang="en-US" altLang="ja-JP" sz="1400" b="1" dirty="0">
              <a:solidFill>
                <a:schemeClr val="tx1"/>
              </a:solidFill>
              <a:uFill>
                <a:solidFill>
                  <a:srgbClr val="DE7253"/>
                </a:solidFill>
              </a:uFill>
              <a:latin typeface="Yu Gothic UI" panose="020B0500000000000000" pitchFamily="50" charset="-128"/>
              <a:ea typeface="Yu Gothic UI" panose="020B0500000000000000" pitchFamily="50" charset="-128"/>
            </a:endParaRPr>
          </a:p>
        </p:txBody>
      </p:sp>
      <p:sp>
        <p:nvSpPr>
          <p:cNvPr id="20" name="テキスト ボックス 19">
            <a:extLst>
              <a:ext uri="{FF2B5EF4-FFF2-40B4-BE49-F238E27FC236}">
                <a16:creationId xmlns:a16="http://schemas.microsoft.com/office/drawing/2014/main" id="{EB936CDA-AB5A-2B49-300A-2D071B53B87A}"/>
              </a:ext>
            </a:extLst>
          </p:cNvPr>
          <p:cNvSpPr txBox="1"/>
          <p:nvPr/>
        </p:nvSpPr>
        <p:spPr>
          <a:xfrm>
            <a:off x="864753" y="3224981"/>
            <a:ext cx="2129928" cy="307777"/>
          </a:xfrm>
          <a:prstGeom prst="rect">
            <a:avLst/>
          </a:prstGeom>
          <a:noFill/>
        </p:spPr>
        <p:txBody>
          <a:bodyPr wrap="square" rtlCol="0">
            <a:spAutoFit/>
          </a:bodyPr>
          <a:lstStyle/>
          <a:p>
            <a:r>
              <a:rPr lang="ja-JP" altLang="en-US" sz="1400" dirty="0">
                <a:solidFill>
                  <a:srgbClr val="000000"/>
                </a:solidFill>
                <a:latin typeface="Yu Gothic UI" panose="020B0500000000000000" pitchFamily="50" charset="-128"/>
                <a:ea typeface="Yu Gothic UI" panose="020B0500000000000000" pitchFamily="50" charset="-128"/>
              </a:rPr>
              <a:t>所得制限の撤廃</a:t>
            </a:r>
          </a:p>
        </p:txBody>
      </p:sp>
      <p:sp>
        <p:nvSpPr>
          <p:cNvPr id="28" name="テキスト ボックス 27">
            <a:extLst>
              <a:ext uri="{FF2B5EF4-FFF2-40B4-BE49-F238E27FC236}">
                <a16:creationId xmlns:a16="http://schemas.microsoft.com/office/drawing/2014/main" id="{2CBEAF81-3CBD-59E2-91E7-E170ED5E8486}"/>
              </a:ext>
            </a:extLst>
          </p:cNvPr>
          <p:cNvSpPr txBox="1"/>
          <p:nvPr/>
        </p:nvSpPr>
        <p:spPr>
          <a:xfrm>
            <a:off x="3306921" y="3068273"/>
            <a:ext cx="5632698" cy="523220"/>
          </a:xfrm>
          <a:prstGeom prst="rect">
            <a:avLst/>
          </a:prstGeom>
          <a:noFill/>
        </p:spPr>
        <p:txBody>
          <a:bodyPr wrap="square" rtlCol="0">
            <a:spAutoFit/>
          </a:bodyPr>
          <a:lstStyle/>
          <a:p>
            <a:r>
              <a:rPr lang="ja-JP" altLang="en-US" sz="1400" dirty="0">
                <a:latin typeface="Yu Gothic UI" panose="020B0500000000000000" pitchFamily="50" charset="-128"/>
                <a:ea typeface="Yu Gothic UI" panose="020B0500000000000000" pitchFamily="50" charset="-128"/>
              </a:rPr>
              <a:t>・所得制限を撤廃し、市内在住のすべての小学５・６年生と中学生に</a:t>
            </a:r>
            <a:endParaRPr lang="en-US" altLang="ja-JP" sz="1400" dirty="0">
              <a:latin typeface="Yu Gothic UI" panose="020B0500000000000000" pitchFamily="50" charset="-128"/>
              <a:ea typeface="Yu Gothic UI" panose="020B0500000000000000" pitchFamily="50" charset="-128"/>
            </a:endParaRPr>
          </a:p>
          <a:p>
            <a:r>
              <a:rPr lang="ja-JP" altLang="en-US" sz="1400" dirty="0">
                <a:latin typeface="Yu Gothic UI" panose="020B0500000000000000" pitchFamily="50" charset="-128"/>
                <a:ea typeface="Yu Gothic UI" panose="020B0500000000000000" pitchFamily="50" charset="-128"/>
              </a:rPr>
              <a:t>  助成対象を拡大（</a:t>
            </a:r>
            <a:r>
              <a:rPr lang="en-US" altLang="ja-JP" sz="1400" dirty="0">
                <a:latin typeface="Yu Gothic UI" panose="020B0500000000000000" pitchFamily="50" charset="-128"/>
                <a:ea typeface="Yu Gothic UI" panose="020B0500000000000000" pitchFamily="50" charset="-128"/>
              </a:rPr>
              <a:t>R6.10</a:t>
            </a:r>
            <a:r>
              <a:rPr lang="ja-JP" altLang="en-US" sz="1400" dirty="0">
                <a:latin typeface="Yu Gothic UI" panose="020B0500000000000000" pitchFamily="50" charset="-128"/>
                <a:ea typeface="Yu Gothic UI" panose="020B0500000000000000" pitchFamily="50" charset="-128"/>
              </a:rPr>
              <a:t>）</a:t>
            </a:r>
          </a:p>
        </p:txBody>
      </p:sp>
      <p:sp>
        <p:nvSpPr>
          <p:cNvPr id="29" name="テキスト ボックス 28">
            <a:extLst>
              <a:ext uri="{FF2B5EF4-FFF2-40B4-BE49-F238E27FC236}">
                <a16:creationId xmlns:a16="http://schemas.microsoft.com/office/drawing/2014/main" id="{A327F627-A564-FE36-60DD-8E04D6A4E22D}"/>
              </a:ext>
            </a:extLst>
          </p:cNvPr>
          <p:cNvSpPr txBox="1"/>
          <p:nvPr/>
        </p:nvSpPr>
        <p:spPr>
          <a:xfrm>
            <a:off x="862246" y="5112705"/>
            <a:ext cx="2791932" cy="307777"/>
          </a:xfrm>
          <a:prstGeom prst="rect">
            <a:avLst/>
          </a:prstGeom>
          <a:noFill/>
        </p:spPr>
        <p:txBody>
          <a:bodyPr wrap="square" rtlCol="0">
            <a:spAutoFit/>
          </a:bodyPr>
          <a:lstStyle/>
          <a:p>
            <a:r>
              <a:rPr lang="ja-JP" altLang="en-US" sz="1400" dirty="0">
                <a:latin typeface="Yu Gothic UI" panose="020B0500000000000000" pitchFamily="50" charset="-128"/>
                <a:ea typeface="Yu Gothic UI" panose="020B0500000000000000" pitchFamily="50" charset="-128"/>
              </a:rPr>
              <a:t>手続きのオンライン化推進</a:t>
            </a:r>
          </a:p>
        </p:txBody>
      </p:sp>
      <p:sp>
        <p:nvSpPr>
          <p:cNvPr id="37" name="テキスト ボックス 36">
            <a:extLst>
              <a:ext uri="{FF2B5EF4-FFF2-40B4-BE49-F238E27FC236}">
                <a16:creationId xmlns:a16="http://schemas.microsoft.com/office/drawing/2014/main" id="{D25B1ECF-1DCA-19D2-72A8-847B012C6E50}"/>
              </a:ext>
            </a:extLst>
          </p:cNvPr>
          <p:cNvSpPr txBox="1"/>
          <p:nvPr/>
        </p:nvSpPr>
        <p:spPr>
          <a:xfrm>
            <a:off x="3316125" y="3753608"/>
            <a:ext cx="6114211" cy="307777"/>
          </a:xfrm>
          <a:prstGeom prst="rect">
            <a:avLst/>
          </a:prstGeom>
          <a:noFill/>
        </p:spPr>
        <p:txBody>
          <a:bodyPr wrap="square" rtlCol="0">
            <a:spAutoFit/>
          </a:bodyPr>
          <a:lstStyle/>
          <a:p>
            <a:r>
              <a:rPr lang="ja-JP" altLang="en-US" sz="1400" dirty="0">
                <a:latin typeface="Yu Gothic UI" panose="020B0500000000000000" pitchFamily="50" charset="-128"/>
                <a:ea typeface="Yu Gothic UI" panose="020B0500000000000000" pitchFamily="50" charset="-128"/>
              </a:rPr>
              <a:t>・令和８年度利用分からの実施に向けて準備中</a:t>
            </a:r>
          </a:p>
        </p:txBody>
      </p:sp>
      <p:sp>
        <p:nvSpPr>
          <p:cNvPr id="13" name="テキスト ボックス 12">
            <a:extLst>
              <a:ext uri="{FF2B5EF4-FFF2-40B4-BE49-F238E27FC236}">
                <a16:creationId xmlns:a16="http://schemas.microsoft.com/office/drawing/2014/main" id="{34700771-EBC3-31E4-5FE6-6EA894749EF7}"/>
              </a:ext>
            </a:extLst>
          </p:cNvPr>
          <p:cNvSpPr txBox="1"/>
          <p:nvPr/>
        </p:nvSpPr>
        <p:spPr>
          <a:xfrm>
            <a:off x="9290478" y="4219417"/>
            <a:ext cx="2518574" cy="954107"/>
          </a:xfrm>
          <a:prstGeom prst="rect">
            <a:avLst/>
          </a:prstGeom>
          <a:noFill/>
        </p:spPr>
        <p:txBody>
          <a:bodyPr wrap="square" rtlCol="0">
            <a:spAutoFit/>
          </a:bodyPr>
          <a:lstStyle>
            <a:defPPr>
              <a:defRPr lang="ja-JP"/>
            </a:defPPr>
            <a:lvl1pPr marL="285750" indent="-285750">
              <a:lnSpc>
                <a:spcPct val="100000"/>
              </a:lnSpc>
              <a:buFont typeface="Wingdings" panose="05000000000000000000" pitchFamily="2" charset="2"/>
              <a:buChar char="Ø"/>
              <a:defRPr sz="1600">
                <a:solidFill>
                  <a:srgbClr val="000000"/>
                </a:solidFill>
                <a:latin typeface="BIZ UDPゴシック" panose="020B0400000000000000" pitchFamily="50" charset="-128"/>
                <a:ea typeface="BIZ UDPゴシック" panose="020B0400000000000000" pitchFamily="50" charset="-128"/>
              </a:defRPr>
            </a:lvl1pPr>
          </a:lstStyle>
          <a:p>
            <a:r>
              <a:rPr lang="ja-JP" altLang="en-US" sz="1400" dirty="0">
                <a:solidFill>
                  <a:schemeClr val="tx1"/>
                </a:solidFill>
                <a:latin typeface="Yu Gothic UI" panose="020B0500000000000000" pitchFamily="50" charset="-128"/>
                <a:ea typeface="Yu Gothic UI" panose="020B0500000000000000" pitchFamily="50" charset="-128"/>
              </a:rPr>
              <a:t>より多くのこどもたちが利用できるよう、利用者及び事業者の利便性の向上、事務負担の軽減を図る</a:t>
            </a:r>
            <a:endParaRPr lang="en-US" altLang="ja-JP" sz="1400" dirty="0">
              <a:solidFill>
                <a:schemeClr val="tx1"/>
              </a:solidFill>
              <a:latin typeface="Yu Gothic UI" panose="020B0500000000000000" pitchFamily="50" charset="-128"/>
              <a:ea typeface="Yu Gothic UI" panose="020B0500000000000000" pitchFamily="50" charset="-128"/>
            </a:endParaRPr>
          </a:p>
        </p:txBody>
      </p:sp>
      <p:grpSp>
        <p:nvGrpSpPr>
          <p:cNvPr id="26" name="グループ化 25">
            <a:extLst>
              <a:ext uri="{FF2B5EF4-FFF2-40B4-BE49-F238E27FC236}">
                <a16:creationId xmlns:a16="http://schemas.microsoft.com/office/drawing/2014/main" id="{4D472763-73A9-CF5B-E017-6CF8E924D7DF}"/>
              </a:ext>
            </a:extLst>
          </p:cNvPr>
          <p:cNvGrpSpPr/>
          <p:nvPr/>
        </p:nvGrpSpPr>
        <p:grpSpPr>
          <a:xfrm>
            <a:off x="269992" y="3096615"/>
            <a:ext cx="534138" cy="534138"/>
            <a:chOff x="3570384" y="-399569"/>
            <a:chExt cx="737643" cy="737643"/>
          </a:xfrm>
        </p:grpSpPr>
        <p:sp>
          <p:nvSpPr>
            <p:cNvPr id="33" name="楕円 32">
              <a:extLst>
                <a:ext uri="{FF2B5EF4-FFF2-40B4-BE49-F238E27FC236}">
                  <a16:creationId xmlns:a16="http://schemas.microsoft.com/office/drawing/2014/main" id="{5AE4DF69-3643-39B3-38A3-9C182235E59E}"/>
                </a:ext>
              </a:extLst>
            </p:cNvPr>
            <p:cNvSpPr/>
            <p:nvPr/>
          </p:nvSpPr>
          <p:spPr>
            <a:xfrm>
              <a:off x="3570384" y="-399569"/>
              <a:ext cx="737643" cy="737643"/>
            </a:xfrm>
            <a:prstGeom prst="ellipse">
              <a:avLst/>
            </a:prstGeom>
            <a:solidFill>
              <a:schemeClr val="bg1"/>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panose="020B0500000000000000" pitchFamily="50" charset="-128"/>
                <a:ea typeface="Yu Gothic UI" panose="020B0500000000000000" pitchFamily="50" charset="-128"/>
              </a:endParaRPr>
            </a:p>
          </p:txBody>
        </p:sp>
        <p:pic>
          <p:nvPicPr>
            <p:cNvPr id="34" name="図 33" descr="図形&#10;&#10;AI によって生成されたコンテンツは間違っている可能性があります。">
              <a:extLst>
                <a:ext uri="{FF2B5EF4-FFF2-40B4-BE49-F238E27FC236}">
                  <a16:creationId xmlns:a16="http://schemas.microsoft.com/office/drawing/2014/main" id="{1610540C-A4CE-458F-954E-FAFD7D8C103B}"/>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733800" y="-324893"/>
              <a:ext cx="441371" cy="569121"/>
            </a:xfrm>
            <a:prstGeom prst="rect">
              <a:avLst/>
            </a:prstGeom>
          </p:spPr>
        </p:pic>
      </p:grpSp>
      <p:grpSp>
        <p:nvGrpSpPr>
          <p:cNvPr id="35" name="グループ化 34">
            <a:extLst>
              <a:ext uri="{FF2B5EF4-FFF2-40B4-BE49-F238E27FC236}">
                <a16:creationId xmlns:a16="http://schemas.microsoft.com/office/drawing/2014/main" id="{4779C5C3-F035-5799-1D9E-63DA86093E02}"/>
              </a:ext>
            </a:extLst>
          </p:cNvPr>
          <p:cNvGrpSpPr/>
          <p:nvPr/>
        </p:nvGrpSpPr>
        <p:grpSpPr>
          <a:xfrm>
            <a:off x="294416" y="4990337"/>
            <a:ext cx="523220" cy="523220"/>
            <a:chOff x="9391148" y="2374967"/>
            <a:chExt cx="737643" cy="737643"/>
          </a:xfrm>
        </p:grpSpPr>
        <p:sp>
          <p:nvSpPr>
            <p:cNvPr id="36" name="楕円 35">
              <a:extLst>
                <a:ext uri="{FF2B5EF4-FFF2-40B4-BE49-F238E27FC236}">
                  <a16:creationId xmlns:a16="http://schemas.microsoft.com/office/drawing/2014/main" id="{F4D1B134-9CAD-6FA5-5168-BC9B61630705}"/>
                </a:ext>
              </a:extLst>
            </p:cNvPr>
            <p:cNvSpPr/>
            <p:nvPr/>
          </p:nvSpPr>
          <p:spPr>
            <a:xfrm>
              <a:off x="9391148" y="2374967"/>
              <a:ext cx="737643" cy="737643"/>
            </a:xfrm>
            <a:prstGeom prst="ellipse">
              <a:avLst/>
            </a:prstGeom>
            <a:solidFill>
              <a:schemeClr val="bg1"/>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panose="020B0500000000000000" pitchFamily="50" charset="-128"/>
                <a:ea typeface="Yu Gothic UI" panose="020B0500000000000000" pitchFamily="50" charset="-128"/>
              </a:endParaRPr>
            </a:p>
          </p:txBody>
        </p:sp>
        <p:pic>
          <p:nvPicPr>
            <p:cNvPr id="38" name="図 37" descr="図形&#10;&#10;AI によって生成されたコンテンツは間違っている可能性があります。">
              <a:extLst>
                <a:ext uri="{FF2B5EF4-FFF2-40B4-BE49-F238E27FC236}">
                  <a16:creationId xmlns:a16="http://schemas.microsoft.com/office/drawing/2014/main" id="{C77EB7F9-19C9-82E3-D9B1-1D705CDAF910}"/>
                </a:ext>
              </a:extLst>
            </p:cNvPr>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522557" y="2507977"/>
              <a:ext cx="510272" cy="510272"/>
            </a:xfrm>
            <a:prstGeom prst="rect">
              <a:avLst/>
            </a:prstGeom>
          </p:spPr>
        </p:pic>
      </p:grpSp>
      <p:sp>
        <p:nvSpPr>
          <p:cNvPr id="2" name="テキスト ボックス 1">
            <a:extLst>
              <a:ext uri="{FF2B5EF4-FFF2-40B4-BE49-F238E27FC236}">
                <a16:creationId xmlns:a16="http://schemas.microsoft.com/office/drawing/2014/main" id="{BDDC9E9C-12E2-0877-E283-366A4110C6C2}"/>
              </a:ext>
            </a:extLst>
          </p:cNvPr>
          <p:cNvSpPr txBox="1"/>
          <p:nvPr/>
        </p:nvSpPr>
        <p:spPr>
          <a:xfrm>
            <a:off x="10557239" y="18739"/>
            <a:ext cx="1616834" cy="253916"/>
          </a:xfrm>
          <a:prstGeom prst="rect">
            <a:avLst/>
          </a:prstGeom>
          <a:noFill/>
        </p:spPr>
        <p:txBody>
          <a:bodyPr wrap="square" rtlCol="0">
            <a:spAutoFit/>
          </a:bodyPr>
          <a:lstStyle>
            <a:defPPr>
              <a:defRPr lang="ja-JP"/>
            </a:defPPr>
            <a:lvl1pPr lvl="0">
              <a:defRPr sz="2000">
                <a:latin typeface="Segoe UI" panose="020B0502040204020203" pitchFamily="34" charset="0"/>
                <a:ea typeface="BIZ UDPゴシック" panose="020B0400000000000000" pitchFamily="50" charset="-128"/>
                <a:cs typeface="Segoe UI" panose="020B0502040204020203" pitchFamily="34" charset="0"/>
              </a:defRPr>
            </a:lvl1pPr>
          </a:lstStyle>
          <a:p>
            <a:r>
              <a:rPr lang="ja-JP" altLang="en-US" sz="1050" dirty="0"/>
              <a:t>子育て・教育環境の充実</a:t>
            </a:r>
            <a:endParaRPr lang="ja-JP" altLang="ja-JP" sz="1050" dirty="0"/>
          </a:p>
        </p:txBody>
      </p:sp>
      <p:sp>
        <p:nvSpPr>
          <p:cNvPr id="7" name="テキスト ボックス 6">
            <a:extLst>
              <a:ext uri="{FF2B5EF4-FFF2-40B4-BE49-F238E27FC236}">
                <a16:creationId xmlns:a16="http://schemas.microsoft.com/office/drawing/2014/main" id="{456FF89D-A399-C03D-3F40-0AB0723CDBB1}"/>
              </a:ext>
            </a:extLst>
          </p:cNvPr>
          <p:cNvSpPr txBox="1"/>
          <p:nvPr/>
        </p:nvSpPr>
        <p:spPr>
          <a:xfrm>
            <a:off x="3629714" y="4263136"/>
            <a:ext cx="4787702" cy="738664"/>
          </a:xfrm>
          <a:prstGeom prst="rect">
            <a:avLst/>
          </a:prstGeom>
          <a:noFill/>
        </p:spPr>
        <p:txBody>
          <a:bodyPr wrap="square" rtlCol="0">
            <a:spAutoFit/>
          </a:bodyPr>
          <a:lstStyle>
            <a:defPPr>
              <a:defRPr lang="ja-JP"/>
            </a:defPPr>
            <a:lvl1pPr>
              <a:defRPr sz="1600">
                <a:solidFill>
                  <a:srgbClr val="000000"/>
                </a:solidFill>
              </a:defRPr>
            </a:lvl1pPr>
          </a:lstStyle>
          <a:p>
            <a:r>
              <a:rPr lang="ja-JP" altLang="en-US" sz="1400" dirty="0">
                <a:solidFill>
                  <a:schemeClr val="tx1"/>
                </a:solidFill>
                <a:latin typeface="Yu Gothic UI" panose="020B0500000000000000" pitchFamily="50" charset="-128"/>
                <a:ea typeface="Yu Gothic UI" panose="020B0500000000000000" pitchFamily="50" charset="-128"/>
              </a:rPr>
              <a:t>利用登録申請</a:t>
            </a:r>
            <a:endParaRPr lang="en-US" altLang="ja-JP" sz="1400" dirty="0">
              <a:solidFill>
                <a:srgbClr val="FF0000"/>
              </a:solidFill>
              <a:highlight>
                <a:srgbClr val="FFFF00"/>
              </a:highlight>
              <a:latin typeface="Yu Gothic UI" panose="020B0500000000000000" pitchFamily="50" charset="-128"/>
              <a:ea typeface="Yu Gothic UI" panose="020B0500000000000000" pitchFamily="50" charset="-128"/>
            </a:endParaRPr>
          </a:p>
          <a:p>
            <a:r>
              <a:rPr lang="ja-JP" altLang="en-US" sz="1400" dirty="0">
                <a:solidFill>
                  <a:schemeClr val="tx1"/>
                </a:solidFill>
                <a:latin typeface="Yu Gothic UI" panose="020B0500000000000000" pitchFamily="50" charset="-128"/>
                <a:ea typeface="Yu Gothic UI" panose="020B0500000000000000" pitchFamily="50" charset="-128"/>
              </a:rPr>
              <a:t>　・スマホ等から手軽にオンライン申請</a:t>
            </a:r>
            <a:endParaRPr lang="en-US" altLang="ja-JP" sz="1400" strike="sngStrike" dirty="0">
              <a:solidFill>
                <a:srgbClr val="0070C0"/>
              </a:solidFill>
              <a:highlight>
                <a:srgbClr val="FFFF00"/>
              </a:highlight>
              <a:latin typeface="Yu Gothic UI" panose="020B0500000000000000" pitchFamily="50" charset="-128"/>
              <a:ea typeface="Yu Gothic UI" panose="020B0500000000000000" pitchFamily="50" charset="-128"/>
            </a:endParaRPr>
          </a:p>
          <a:p>
            <a:r>
              <a:rPr lang="ja-JP" altLang="en-US" sz="1400" dirty="0">
                <a:solidFill>
                  <a:schemeClr val="tx1"/>
                </a:solidFill>
                <a:latin typeface="Yu Gothic UI" panose="020B0500000000000000" pitchFamily="50" charset="-128"/>
                <a:ea typeface="Yu Gothic UI" panose="020B0500000000000000" pitchFamily="50" charset="-128"/>
              </a:rPr>
              <a:t>　・添付書類の</a:t>
            </a:r>
            <a:r>
              <a:rPr lang="en-US" altLang="ja-JP" sz="1400" dirty="0">
                <a:solidFill>
                  <a:schemeClr val="tx1"/>
                </a:solidFill>
                <a:latin typeface="Yu Gothic UI" panose="020B0500000000000000" pitchFamily="50" charset="-128"/>
                <a:ea typeface="Yu Gothic UI" panose="020B0500000000000000" pitchFamily="50" charset="-128"/>
              </a:rPr>
              <a:t>Web</a:t>
            </a:r>
            <a:r>
              <a:rPr lang="ja-JP" altLang="en-US" sz="1400" dirty="0">
                <a:solidFill>
                  <a:schemeClr val="tx1"/>
                </a:solidFill>
                <a:latin typeface="Yu Gothic UI" panose="020B0500000000000000" pitchFamily="50" charset="-128"/>
                <a:ea typeface="Yu Gothic UI" panose="020B0500000000000000" pitchFamily="50" charset="-128"/>
              </a:rPr>
              <a:t>アップロード機能を実装</a:t>
            </a:r>
            <a:endParaRPr lang="en-US" altLang="ja-JP" sz="1400" dirty="0">
              <a:solidFill>
                <a:schemeClr val="tx1"/>
              </a:solidFill>
              <a:latin typeface="Yu Gothic UI" panose="020B0500000000000000" pitchFamily="50" charset="-128"/>
              <a:ea typeface="Yu Gothic UI" panose="020B0500000000000000" pitchFamily="50" charset="-128"/>
            </a:endParaRPr>
          </a:p>
        </p:txBody>
      </p:sp>
      <p:sp>
        <p:nvSpPr>
          <p:cNvPr id="23" name="矢印: 五方向 4">
            <a:extLst>
              <a:ext uri="{FF2B5EF4-FFF2-40B4-BE49-F238E27FC236}">
                <a16:creationId xmlns:a16="http://schemas.microsoft.com/office/drawing/2014/main" id="{3DF606CA-8AF7-5B19-C7E0-098ECE85189C}"/>
              </a:ext>
            </a:extLst>
          </p:cNvPr>
          <p:cNvSpPr txBox="1"/>
          <p:nvPr/>
        </p:nvSpPr>
        <p:spPr>
          <a:xfrm>
            <a:off x="3629714" y="6187118"/>
            <a:ext cx="4829274" cy="523220"/>
          </a:xfrm>
          <a:prstGeom prst="rect">
            <a:avLst/>
          </a:prstGeom>
          <a:noFill/>
        </p:spPr>
        <p:txBody>
          <a:bodyPr wrap="square" rtlCol="0">
            <a:spAutoFit/>
          </a:bodyPr>
          <a:lstStyle>
            <a:defPPr>
              <a:defRPr lang="ja-JP"/>
            </a:defPPr>
            <a:lvl1pPr>
              <a:defRPr sz="1400">
                <a:solidFill>
                  <a:srgbClr val="000000"/>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ja-JP" altLang="en-US" dirty="0">
                <a:solidFill>
                  <a:schemeClr val="tx1"/>
                </a:solidFill>
                <a:latin typeface="Yu Gothic UI" panose="020B0500000000000000" pitchFamily="50" charset="-128"/>
                <a:ea typeface="Yu Gothic UI" panose="020B0500000000000000" pitchFamily="50" charset="-128"/>
              </a:rPr>
              <a:t>利用額請求</a:t>
            </a:r>
            <a:endParaRPr lang="en-US" altLang="ja-JP" dirty="0">
              <a:solidFill>
                <a:srgbClr val="FF0000"/>
              </a:solidFill>
              <a:highlight>
                <a:srgbClr val="FFFF00"/>
              </a:highlight>
              <a:latin typeface="Yu Gothic UI" panose="020B0500000000000000" pitchFamily="50" charset="-128"/>
              <a:ea typeface="Yu Gothic UI" panose="020B0500000000000000" pitchFamily="50" charset="-128"/>
            </a:endParaRPr>
          </a:p>
          <a:p>
            <a:r>
              <a:rPr lang="ja-JP" altLang="en-US" dirty="0">
                <a:solidFill>
                  <a:schemeClr val="tx1"/>
                </a:solidFill>
                <a:latin typeface="Yu Gothic UI" panose="020B0500000000000000" pitchFamily="50" charset="-128"/>
                <a:ea typeface="Yu Gothic UI" panose="020B0500000000000000" pitchFamily="50" charset="-128"/>
              </a:rPr>
              <a:t>　・利用受付・決済、利用額の請求をスマホ等から簡単に処理</a:t>
            </a:r>
            <a:endParaRPr lang="en-US" altLang="ja-JP" dirty="0">
              <a:solidFill>
                <a:srgbClr val="0070C0"/>
              </a:solidFill>
              <a:latin typeface="Yu Gothic UI" panose="020B0500000000000000" pitchFamily="50" charset="-128"/>
              <a:ea typeface="Yu Gothic UI" panose="020B0500000000000000" pitchFamily="50" charset="-128"/>
            </a:endParaRPr>
          </a:p>
        </p:txBody>
      </p:sp>
      <p:grpSp>
        <p:nvGrpSpPr>
          <p:cNvPr id="24" name="グループ化 23">
            <a:extLst>
              <a:ext uri="{FF2B5EF4-FFF2-40B4-BE49-F238E27FC236}">
                <a16:creationId xmlns:a16="http://schemas.microsoft.com/office/drawing/2014/main" id="{3B663E55-6F5D-8FF0-DBF1-BD439DAB60AF}"/>
              </a:ext>
            </a:extLst>
          </p:cNvPr>
          <p:cNvGrpSpPr/>
          <p:nvPr/>
        </p:nvGrpSpPr>
        <p:grpSpPr>
          <a:xfrm>
            <a:off x="66738" y="589996"/>
            <a:ext cx="12047169" cy="352154"/>
            <a:chOff x="66738" y="589996"/>
            <a:chExt cx="12047169" cy="352154"/>
          </a:xfrm>
        </p:grpSpPr>
        <p:sp>
          <p:nvSpPr>
            <p:cNvPr id="25" name="四角形: 角を丸くする 24">
              <a:extLst>
                <a:ext uri="{FF2B5EF4-FFF2-40B4-BE49-F238E27FC236}">
                  <a16:creationId xmlns:a16="http://schemas.microsoft.com/office/drawing/2014/main" id="{0D16F9A2-A2FC-237E-A9C4-B6C2152DC14C}"/>
                </a:ext>
              </a:extLst>
            </p:cNvPr>
            <p:cNvSpPr/>
            <p:nvPr/>
          </p:nvSpPr>
          <p:spPr>
            <a:xfrm>
              <a:off x="66738" y="589996"/>
              <a:ext cx="12047169" cy="342158"/>
            </a:xfrm>
            <a:prstGeom prst="roundRect">
              <a:avLst/>
            </a:prstGeom>
            <a:solidFill>
              <a:srgbClr val="00A8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Yu Gothic UI" panose="020B0500000000000000" pitchFamily="50" charset="-128"/>
                <a:ea typeface="Yu Gothic UI" panose="020B0500000000000000" pitchFamily="50" charset="-128"/>
              </a:endParaRPr>
            </a:p>
          </p:txBody>
        </p:sp>
        <p:sp>
          <p:nvSpPr>
            <p:cNvPr id="39" name="テキスト ボックス 38">
              <a:extLst>
                <a:ext uri="{FF2B5EF4-FFF2-40B4-BE49-F238E27FC236}">
                  <a16:creationId xmlns:a16="http://schemas.microsoft.com/office/drawing/2014/main" id="{4AE6F997-0E66-0607-CCF9-B6ED46A40FBD}"/>
                </a:ext>
              </a:extLst>
            </p:cNvPr>
            <p:cNvSpPr txBox="1"/>
            <p:nvPr/>
          </p:nvSpPr>
          <p:spPr>
            <a:xfrm>
              <a:off x="86475" y="591204"/>
              <a:ext cx="12013980" cy="350946"/>
            </a:xfrm>
            <a:prstGeom prst="rect">
              <a:avLst/>
            </a:prstGeom>
            <a:noFill/>
          </p:spPr>
          <p:txBody>
            <a:bodyPr wrap="square" rtlCol="0">
              <a:spAutoFit/>
            </a:bodyPr>
            <a:lstStyle/>
            <a:p>
              <a:pPr algn="ctr"/>
              <a:r>
                <a:rPr lang="ja-JP" altLang="en-US" sz="1600" b="1" dirty="0">
                  <a:solidFill>
                    <a:schemeClr val="bg1"/>
                  </a:solidFill>
                  <a:latin typeface="Yu Gothic UI" panose="020B0500000000000000" pitchFamily="50" charset="-128"/>
                  <a:ea typeface="Yu Gothic UI" panose="020B0500000000000000" pitchFamily="50" charset="-128"/>
                </a:rPr>
                <a:t>これまでの経過</a:t>
              </a:r>
              <a:endParaRPr lang="en-US" altLang="ja-JP" sz="1600" b="1" dirty="0">
                <a:solidFill>
                  <a:schemeClr val="bg1"/>
                </a:solidFill>
                <a:latin typeface="Yu Gothic UI" panose="020B0500000000000000" pitchFamily="50" charset="-128"/>
                <a:ea typeface="Yu Gothic UI" panose="020B0500000000000000" pitchFamily="50" charset="-128"/>
              </a:endParaRPr>
            </a:p>
          </p:txBody>
        </p:sp>
      </p:grpSp>
    </p:spTree>
    <p:extLst>
      <p:ext uri="{BB962C8B-B14F-4D97-AF65-F5344CB8AC3E}">
        <p14:creationId xmlns:p14="http://schemas.microsoft.com/office/powerpoint/2010/main" val="3938625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0E4E6-2528-11D2-6CCC-E5864353E3AF}"/>
            </a:ext>
          </a:extLst>
        </p:cNvPr>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499A4E91-4BE8-D6CB-E2BF-DADFA7546A32}"/>
              </a:ext>
            </a:extLst>
          </p:cNvPr>
          <p:cNvSpPr txBox="1"/>
          <p:nvPr/>
        </p:nvSpPr>
        <p:spPr>
          <a:xfrm>
            <a:off x="449430" y="1095948"/>
            <a:ext cx="6958841" cy="1569660"/>
          </a:xfrm>
          <a:prstGeom prst="rect">
            <a:avLst/>
          </a:prstGeom>
          <a:noFill/>
        </p:spPr>
        <p:txBody>
          <a:bodyPr wrap="square" rtlCol="0">
            <a:spAutoFit/>
          </a:bodyPr>
          <a:lstStyle/>
          <a:p>
            <a:r>
              <a:rPr lang="ja-JP" altLang="en-US" sz="1600" dirty="0">
                <a:latin typeface="Yu Gothic UI" panose="020B0500000000000000" pitchFamily="50" charset="-128"/>
                <a:ea typeface="Yu Gothic UI" panose="020B0500000000000000" pitchFamily="50" charset="-128"/>
              </a:rPr>
              <a:t>すべての</a:t>
            </a:r>
            <a:r>
              <a:rPr lang="ja-JP" altLang="ja-JP" sz="1600" dirty="0">
                <a:latin typeface="Yu Gothic UI" panose="020B0500000000000000" pitchFamily="50" charset="-128"/>
                <a:ea typeface="Yu Gothic UI" panose="020B0500000000000000" pitchFamily="50" charset="-128"/>
              </a:rPr>
              <a:t>市立小学校において、平日の放課後、土曜日</a:t>
            </a:r>
            <a:r>
              <a:rPr lang="ja-JP" altLang="en-US" sz="1600" dirty="0">
                <a:latin typeface="Yu Gothic UI" panose="020B0500000000000000" pitchFamily="50" charset="-128"/>
                <a:ea typeface="Yu Gothic UI" panose="020B0500000000000000" pitchFamily="50" charset="-128"/>
              </a:rPr>
              <a:t>、</a:t>
            </a:r>
            <a:r>
              <a:rPr lang="ja-JP" altLang="ja-JP" sz="1600" dirty="0">
                <a:latin typeface="Yu Gothic UI" panose="020B0500000000000000" pitchFamily="50" charset="-128"/>
                <a:ea typeface="Yu Gothic UI" panose="020B0500000000000000" pitchFamily="50" charset="-128"/>
              </a:rPr>
              <a:t>夏休みなどの長期休業日に小学生の健全育成を図るため、「児童いきいき放課後事業」（愛称「いきいき」）を</a:t>
            </a:r>
            <a:r>
              <a:rPr lang="ja-JP" altLang="en-US" sz="1600" dirty="0">
                <a:latin typeface="Yu Gothic UI" panose="020B0500000000000000" pitchFamily="50" charset="-128"/>
                <a:ea typeface="Yu Gothic UI" panose="020B0500000000000000" pitchFamily="50" charset="-128"/>
              </a:rPr>
              <a:t>希望者全員に無料で</a:t>
            </a:r>
            <a:r>
              <a:rPr lang="ja-JP" altLang="ja-JP" sz="1600" dirty="0">
                <a:latin typeface="Yu Gothic UI" panose="020B0500000000000000" pitchFamily="50" charset="-128"/>
                <a:ea typeface="Yu Gothic UI" panose="020B0500000000000000" pitchFamily="50" charset="-128"/>
              </a:rPr>
              <a:t>実施しています。近年の社会情勢の変化等によ</a:t>
            </a:r>
            <a:r>
              <a:rPr lang="ja-JP" altLang="en-US" sz="1600" dirty="0">
                <a:latin typeface="Yu Gothic UI" panose="020B0500000000000000" pitchFamily="50" charset="-128"/>
                <a:ea typeface="Yu Gothic UI" panose="020B0500000000000000" pitchFamily="50" charset="-128"/>
              </a:rPr>
              <a:t>る</a:t>
            </a:r>
            <a:r>
              <a:rPr lang="ja-JP" altLang="ja-JP" sz="1600" dirty="0">
                <a:latin typeface="Yu Gothic UI" panose="020B0500000000000000" pitchFamily="50" charset="-128"/>
                <a:ea typeface="Yu Gothic UI" panose="020B0500000000000000" pitchFamily="50" charset="-128"/>
              </a:rPr>
              <a:t>参加児童数</a:t>
            </a:r>
            <a:r>
              <a:rPr lang="ja-JP" altLang="en-US" sz="1600" dirty="0">
                <a:latin typeface="Yu Gothic UI" panose="020B0500000000000000" pitchFamily="50" charset="-128"/>
                <a:ea typeface="Yu Gothic UI" panose="020B0500000000000000" pitchFamily="50" charset="-128"/>
              </a:rPr>
              <a:t>の</a:t>
            </a:r>
            <a:r>
              <a:rPr lang="ja-JP" altLang="ja-JP" sz="1600" dirty="0">
                <a:latin typeface="Yu Gothic UI" panose="020B0500000000000000" pitchFamily="50" charset="-128"/>
                <a:ea typeface="Yu Gothic UI" panose="020B0500000000000000" pitchFamily="50" charset="-128"/>
              </a:rPr>
              <a:t>増加</a:t>
            </a:r>
            <a:r>
              <a:rPr lang="ja-JP" altLang="en-US" sz="1600" dirty="0">
                <a:latin typeface="Yu Gothic UI" panose="020B0500000000000000" pitchFamily="50" charset="-128"/>
                <a:ea typeface="Yu Gothic UI" panose="020B0500000000000000" pitchFamily="50" charset="-128"/>
              </a:rPr>
              <a:t>や</a:t>
            </a:r>
            <a:r>
              <a:rPr lang="ja-JP" altLang="ja-JP" sz="1600" dirty="0">
                <a:latin typeface="Yu Gothic UI" panose="020B0500000000000000" pitchFamily="50" charset="-128"/>
                <a:ea typeface="Yu Gothic UI" panose="020B0500000000000000" pitchFamily="50" charset="-128"/>
              </a:rPr>
              <a:t>施設狭隘化・</a:t>
            </a:r>
            <a:r>
              <a:rPr lang="ja-JP" altLang="en-US" sz="1600" dirty="0">
                <a:latin typeface="Yu Gothic UI" panose="020B0500000000000000" pitchFamily="50" charset="-128"/>
                <a:ea typeface="Yu Gothic UI" panose="020B0500000000000000" pitchFamily="50" charset="-128"/>
              </a:rPr>
              <a:t>支援員</a:t>
            </a:r>
            <a:r>
              <a:rPr lang="ja-JP" altLang="ja-JP" sz="1600" dirty="0">
                <a:latin typeface="Yu Gothic UI" panose="020B0500000000000000" pitchFamily="50" charset="-128"/>
                <a:ea typeface="Yu Gothic UI" panose="020B0500000000000000" pitchFamily="50" charset="-128"/>
              </a:rPr>
              <a:t>不足が深刻化して</a:t>
            </a:r>
            <a:r>
              <a:rPr lang="ja-JP" altLang="en-US" sz="1600" dirty="0">
                <a:latin typeface="Yu Gothic UI" panose="020B0500000000000000" pitchFamily="50" charset="-128"/>
                <a:ea typeface="Yu Gothic UI" panose="020B0500000000000000" pitchFamily="50" charset="-128"/>
              </a:rPr>
              <a:t>いるため</a:t>
            </a:r>
            <a:r>
              <a:rPr lang="ja-JP" altLang="ja-JP" sz="1600" dirty="0">
                <a:latin typeface="Yu Gothic UI" panose="020B0500000000000000" pitchFamily="50" charset="-128"/>
                <a:ea typeface="Yu Gothic UI" panose="020B0500000000000000" pitchFamily="50" charset="-128"/>
              </a:rPr>
              <a:t>、令和６年度より</a:t>
            </a:r>
            <a:r>
              <a:rPr lang="ja-JP" altLang="en-US" sz="1600" dirty="0">
                <a:latin typeface="Yu Gothic UI" panose="020B0500000000000000" pitchFamily="50" charset="-128"/>
                <a:ea typeface="Yu Gothic UI" panose="020B0500000000000000" pitchFamily="50" charset="-128"/>
              </a:rPr>
              <a:t>いきいき</a:t>
            </a:r>
            <a:r>
              <a:rPr lang="ja-JP" altLang="ja-JP" sz="1600" dirty="0">
                <a:latin typeface="Yu Gothic UI" panose="020B0500000000000000" pitchFamily="50" charset="-128"/>
                <a:ea typeface="Yu Gothic UI" panose="020B0500000000000000" pitchFamily="50" charset="-128"/>
              </a:rPr>
              <a:t>事業の再構築に着手し、</a:t>
            </a:r>
            <a:r>
              <a:rPr lang="ja-JP" altLang="en-US" sz="1600" dirty="0">
                <a:latin typeface="Yu Gothic UI" panose="020B0500000000000000" pitchFamily="50" charset="-128"/>
                <a:ea typeface="Yu Gothic UI" panose="020B0500000000000000" pitchFamily="50" charset="-128"/>
              </a:rPr>
              <a:t>就学後に児童を安心して預けられる居場所となるよう</a:t>
            </a:r>
            <a:r>
              <a:rPr lang="ja-JP" altLang="ja-JP" sz="1600" dirty="0">
                <a:latin typeface="Yu Gothic UI" panose="020B0500000000000000" pitchFamily="50" charset="-128"/>
                <a:ea typeface="Yu Gothic UI" panose="020B0500000000000000" pitchFamily="50" charset="-128"/>
              </a:rPr>
              <a:t>取組を進めています。</a:t>
            </a:r>
            <a:endParaRPr lang="en-US" altLang="ja-JP" sz="1600" dirty="0">
              <a:latin typeface="Yu Gothic UI" panose="020B0500000000000000" pitchFamily="50" charset="-128"/>
              <a:ea typeface="Yu Gothic UI" panose="020B0500000000000000" pitchFamily="50" charset="-128"/>
            </a:endParaRPr>
          </a:p>
        </p:txBody>
      </p:sp>
      <p:cxnSp>
        <p:nvCxnSpPr>
          <p:cNvPr id="11" name="直線コネクタ 10">
            <a:extLst>
              <a:ext uri="{FF2B5EF4-FFF2-40B4-BE49-F238E27FC236}">
                <a16:creationId xmlns:a16="http://schemas.microsoft.com/office/drawing/2014/main" id="{38090BBA-430C-1697-BE2E-CAD423F9B338}"/>
              </a:ext>
            </a:extLst>
          </p:cNvPr>
          <p:cNvCxnSpPr>
            <a:cxnSpLocks/>
          </p:cNvCxnSpPr>
          <p:nvPr/>
        </p:nvCxnSpPr>
        <p:spPr>
          <a:xfrm>
            <a:off x="0" y="328031"/>
            <a:ext cx="12192000" cy="0"/>
          </a:xfrm>
          <a:prstGeom prst="line">
            <a:avLst/>
          </a:prstGeom>
          <a:ln w="38100">
            <a:solidFill>
              <a:srgbClr val="007C58"/>
            </a:solidFill>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F24C8C14-E815-B5BB-C55B-4309B7759E47}"/>
              </a:ext>
            </a:extLst>
          </p:cNvPr>
          <p:cNvSpPr txBox="1"/>
          <p:nvPr/>
        </p:nvSpPr>
        <p:spPr>
          <a:xfrm>
            <a:off x="159094" y="443219"/>
            <a:ext cx="7422153" cy="523220"/>
          </a:xfrm>
          <a:prstGeom prst="rect">
            <a:avLst/>
          </a:prstGeom>
          <a:noFill/>
        </p:spPr>
        <p:txBody>
          <a:bodyPr wrap="square" rtlCol="0">
            <a:spAutoFit/>
          </a:bodyPr>
          <a:lstStyle>
            <a:defPPr>
              <a:defRPr lang="ja-JP"/>
            </a:defPPr>
            <a:lvl1pPr>
              <a:defRPr sz="3600" b="1">
                <a:latin typeface="Segoe UI" panose="020B0502040204020203" pitchFamily="34" charset="0"/>
                <a:ea typeface="BIZ UDPゴシック" panose="020B0400000000000000" pitchFamily="50" charset="-128"/>
                <a:cs typeface="Segoe UI" panose="020B0502040204020203" pitchFamily="34" charset="0"/>
              </a:defRPr>
            </a:lvl1pPr>
          </a:lstStyle>
          <a:p>
            <a:r>
              <a:rPr lang="ja-JP" altLang="en-US" sz="2800" dirty="0">
                <a:latin typeface="BIZ UDPゴシック" panose="020B0400000000000000" pitchFamily="50" charset="-128"/>
              </a:rPr>
              <a:t>児童いきいき放課後事業</a:t>
            </a:r>
            <a:endParaRPr lang="en-US" altLang="ja-JP" sz="2800" dirty="0">
              <a:latin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71DA5205-E242-03A7-E15D-9FA2CCF4E36E}"/>
              </a:ext>
            </a:extLst>
          </p:cNvPr>
          <p:cNvSpPr txBox="1"/>
          <p:nvPr/>
        </p:nvSpPr>
        <p:spPr>
          <a:xfrm>
            <a:off x="358722" y="3660136"/>
            <a:ext cx="3152308" cy="830997"/>
          </a:xfrm>
          <a:prstGeom prst="rect">
            <a:avLst/>
          </a:prstGeom>
          <a:noFill/>
        </p:spPr>
        <p:txBody>
          <a:bodyPr wrap="square" rtlCol="0">
            <a:spAutoFit/>
          </a:bodyPr>
          <a:lstStyle/>
          <a:p>
            <a:pPr marL="180000" indent="-180000">
              <a:buFont typeface="Arial" panose="020B0604020202020204" pitchFamily="34" charset="0"/>
              <a:buChar char="•"/>
            </a:pPr>
            <a:r>
              <a:rPr lang="ja-JP" altLang="en-US" sz="1600" dirty="0">
                <a:latin typeface="Yu Gothic UI" panose="020B0500000000000000" pitchFamily="50" charset="-128"/>
                <a:ea typeface="Yu Gothic UI" panose="020B0500000000000000" pitchFamily="50" charset="-128"/>
              </a:rPr>
              <a:t>放課後の児童の居場所の需要の急増などにより、狭隘化している活動室がある。</a:t>
            </a:r>
          </a:p>
        </p:txBody>
      </p:sp>
      <p:sp>
        <p:nvSpPr>
          <p:cNvPr id="20" name="テキスト ボックス 19">
            <a:extLst>
              <a:ext uri="{FF2B5EF4-FFF2-40B4-BE49-F238E27FC236}">
                <a16:creationId xmlns:a16="http://schemas.microsoft.com/office/drawing/2014/main" id="{98E42E19-A34D-878C-B232-A4B79E87749B}"/>
              </a:ext>
            </a:extLst>
          </p:cNvPr>
          <p:cNvSpPr txBox="1"/>
          <p:nvPr/>
        </p:nvSpPr>
        <p:spPr>
          <a:xfrm>
            <a:off x="4233989" y="3389796"/>
            <a:ext cx="7729410" cy="461665"/>
          </a:xfrm>
          <a:prstGeom prst="rect">
            <a:avLst/>
          </a:prstGeom>
          <a:noFill/>
        </p:spPr>
        <p:txBody>
          <a:bodyPr wrap="square" rtlCol="0">
            <a:spAutoFit/>
          </a:bodyPr>
          <a:lstStyle>
            <a:defPPr>
              <a:defRPr lang="ja-JP"/>
            </a:defPPr>
            <a:lvl1pPr>
              <a:defRPr sz="1600">
                <a:latin typeface="BIZ UDPゴシック" panose="020B0400000000000000" pitchFamily="50" charset="-128"/>
                <a:ea typeface="BIZ UDPゴシック" panose="020B0400000000000000" pitchFamily="50" charset="-128"/>
              </a:defRPr>
            </a:lvl1pPr>
          </a:lstStyle>
          <a:p>
            <a:r>
              <a:rPr lang="ja-JP" altLang="en-US" sz="1200" dirty="0">
                <a:latin typeface="Yu Gothic UI" panose="020B0500000000000000" pitchFamily="50" charset="-128"/>
                <a:ea typeface="Yu Gothic UI" panose="020B0500000000000000" pitchFamily="50" charset="-128"/>
              </a:rPr>
              <a:t>近年の急激な社会情勢の変化による喫緊の課題に早急に対応するとともに、市民ニーズや現場意見を踏まえた実効性のある取組を通じて、安全・安心に、誰でも、無料で利用できる児童の居場所を提供していく。</a:t>
            </a:r>
            <a:endParaRPr lang="ja-JP" altLang="ja-JP" sz="1200" dirty="0">
              <a:latin typeface="Yu Gothic UI" panose="020B0500000000000000" pitchFamily="50" charset="-128"/>
              <a:ea typeface="Yu Gothic UI" panose="020B0500000000000000" pitchFamily="50" charset="-128"/>
            </a:endParaRPr>
          </a:p>
        </p:txBody>
      </p:sp>
      <p:sp>
        <p:nvSpPr>
          <p:cNvPr id="73" name="五角形 72">
            <a:extLst>
              <a:ext uri="{FF2B5EF4-FFF2-40B4-BE49-F238E27FC236}">
                <a16:creationId xmlns:a16="http://schemas.microsoft.com/office/drawing/2014/main" id="{F4B081F7-2F1D-BAF4-C008-9DD8EB6B9843}"/>
              </a:ext>
            </a:extLst>
          </p:cNvPr>
          <p:cNvSpPr/>
          <p:nvPr/>
        </p:nvSpPr>
        <p:spPr>
          <a:xfrm flipH="1">
            <a:off x="4020427" y="3887039"/>
            <a:ext cx="2073637" cy="2014675"/>
          </a:xfrm>
          <a:prstGeom prst="pentagon">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Yu Gothic UI" panose="020B0500000000000000" pitchFamily="50" charset="-128"/>
              <a:ea typeface="Yu Gothic UI" panose="020B0500000000000000" pitchFamily="50" charset="-128"/>
            </a:endParaRPr>
          </a:p>
        </p:txBody>
      </p:sp>
      <p:sp>
        <p:nvSpPr>
          <p:cNvPr id="144" name="テキスト ボックス 143">
            <a:extLst>
              <a:ext uri="{FF2B5EF4-FFF2-40B4-BE49-F238E27FC236}">
                <a16:creationId xmlns:a16="http://schemas.microsoft.com/office/drawing/2014/main" id="{CCC295B8-DFCB-FC60-EA1F-801272D0792E}"/>
              </a:ext>
            </a:extLst>
          </p:cNvPr>
          <p:cNvSpPr txBox="1"/>
          <p:nvPr/>
        </p:nvSpPr>
        <p:spPr>
          <a:xfrm>
            <a:off x="4527775" y="4517870"/>
            <a:ext cx="1237705" cy="307777"/>
          </a:xfrm>
          <a:prstGeom prst="rect">
            <a:avLst/>
          </a:prstGeom>
          <a:noFill/>
        </p:spPr>
        <p:txBody>
          <a:bodyPr wrap="square" rtlCol="0">
            <a:spAutoFit/>
          </a:bodyPr>
          <a:lstStyle>
            <a:defPPr>
              <a:defRPr lang="ja-JP"/>
            </a:defPPr>
            <a:lvl1pPr>
              <a:defRPr sz="1600">
                <a:latin typeface="BIZ UDPゴシック" panose="020B0400000000000000" pitchFamily="50" charset="-128"/>
                <a:ea typeface="BIZ UDPゴシック" panose="020B0400000000000000" pitchFamily="50" charset="-128"/>
              </a:defRPr>
            </a:lvl1pPr>
          </a:lstStyle>
          <a:p>
            <a:r>
              <a:rPr lang="ja-JP" altLang="en-US" sz="1400" b="1" dirty="0">
                <a:latin typeface="Yu Gothic UI" panose="020B0500000000000000" pitchFamily="50" charset="-128"/>
                <a:ea typeface="Yu Gothic UI" panose="020B0500000000000000" pitchFamily="50" charset="-128"/>
              </a:rPr>
              <a:t>狭隘化対策</a:t>
            </a:r>
            <a:endParaRPr lang="en-US" altLang="ja-JP" sz="1400" b="1" dirty="0">
              <a:latin typeface="Yu Gothic UI" panose="020B0500000000000000" pitchFamily="50" charset="-128"/>
              <a:ea typeface="Yu Gothic UI" panose="020B0500000000000000" pitchFamily="50" charset="-128"/>
            </a:endParaRPr>
          </a:p>
        </p:txBody>
      </p:sp>
      <p:sp>
        <p:nvSpPr>
          <p:cNvPr id="145" name="テキスト ボックス 144">
            <a:extLst>
              <a:ext uri="{FF2B5EF4-FFF2-40B4-BE49-F238E27FC236}">
                <a16:creationId xmlns:a16="http://schemas.microsoft.com/office/drawing/2014/main" id="{9AE6B933-FBE0-21E3-EEA5-B6643B47ABD8}"/>
              </a:ext>
            </a:extLst>
          </p:cNvPr>
          <p:cNvSpPr txBox="1"/>
          <p:nvPr/>
        </p:nvSpPr>
        <p:spPr>
          <a:xfrm>
            <a:off x="4262333" y="4840370"/>
            <a:ext cx="1678369" cy="646331"/>
          </a:xfrm>
          <a:prstGeom prst="rect">
            <a:avLst/>
          </a:prstGeom>
          <a:noFill/>
        </p:spPr>
        <p:txBody>
          <a:bodyPr wrap="square" rtlCol="0">
            <a:spAutoFit/>
          </a:bodyPr>
          <a:lstStyle>
            <a:defPPr>
              <a:defRPr lang="ja-JP"/>
            </a:defPPr>
            <a:lvl1pPr>
              <a:defRPr sz="1600">
                <a:latin typeface="BIZ UDPゴシック" panose="020B0400000000000000" pitchFamily="50" charset="-128"/>
                <a:ea typeface="BIZ UDPゴシック" panose="020B0400000000000000" pitchFamily="50" charset="-128"/>
              </a:defRPr>
            </a:lvl1pPr>
          </a:lstStyle>
          <a:p>
            <a:pPr marL="171450" indent="-171450">
              <a:buFont typeface="Arial" panose="020B0604020202020204" pitchFamily="34" charset="0"/>
              <a:buChar char="•"/>
            </a:pPr>
            <a:r>
              <a:rPr lang="ja-JP" altLang="en-US" sz="1200" dirty="0">
                <a:latin typeface="Yu Gothic UI" panose="020B0500000000000000" pitchFamily="50" charset="-128"/>
                <a:ea typeface="Yu Gothic UI" panose="020B0500000000000000" pitchFamily="50" charset="-128"/>
              </a:rPr>
              <a:t>さらなる活動場所の確保</a:t>
            </a:r>
            <a:endParaRPr lang="en-US" altLang="ja-JP" sz="1200" dirty="0">
              <a:latin typeface="Yu Gothic UI" panose="020B0500000000000000" pitchFamily="50" charset="-128"/>
              <a:ea typeface="Yu Gothic UI" panose="020B0500000000000000" pitchFamily="50" charset="-128"/>
            </a:endParaRPr>
          </a:p>
          <a:p>
            <a:pPr marL="171450" indent="-171450">
              <a:buFont typeface="Arial" panose="020B0604020202020204" pitchFamily="34" charset="0"/>
              <a:buChar char="•"/>
            </a:pPr>
            <a:r>
              <a:rPr lang="ja-JP" altLang="en-US" sz="1200" dirty="0">
                <a:latin typeface="Yu Gothic UI" panose="020B0500000000000000" pitchFamily="50" charset="-128"/>
                <a:ea typeface="Yu Gothic UI" panose="020B0500000000000000" pitchFamily="50" charset="-128"/>
              </a:rPr>
              <a:t>支援員の追加配置</a:t>
            </a:r>
            <a:endParaRPr lang="en-US" altLang="ja-JP" sz="1200" dirty="0">
              <a:latin typeface="Yu Gothic UI" panose="020B0500000000000000" pitchFamily="50" charset="-128"/>
              <a:ea typeface="Yu Gothic UI" panose="020B0500000000000000" pitchFamily="50" charset="-128"/>
            </a:endParaRPr>
          </a:p>
        </p:txBody>
      </p:sp>
      <p:grpSp>
        <p:nvGrpSpPr>
          <p:cNvPr id="13" name="グループ化 12">
            <a:extLst>
              <a:ext uri="{FF2B5EF4-FFF2-40B4-BE49-F238E27FC236}">
                <a16:creationId xmlns:a16="http://schemas.microsoft.com/office/drawing/2014/main" id="{F45D458F-0BE1-D483-1324-185D61C58994}"/>
              </a:ext>
            </a:extLst>
          </p:cNvPr>
          <p:cNvGrpSpPr/>
          <p:nvPr/>
        </p:nvGrpSpPr>
        <p:grpSpPr>
          <a:xfrm>
            <a:off x="4754233" y="3892672"/>
            <a:ext cx="577746" cy="577746"/>
            <a:chOff x="410172" y="2716851"/>
            <a:chExt cx="577746" cy="577746"/>
          </a:xfrm>
        </p:grpSpPr>
        <p:sp>
          <p:nvSpPr>
            <p:cNvPr id="15" name="楕円 14">
              <a:extLst>
                <a:ext uri="{FF2B5EF4-FFF2-40B4-BE49-F238E27FC236}">
                  <a16:creationId xmlns:a16="http://schemas.microsoft.com/office/drawing/2014/main" id="{38DBFA19-7BAC-5AD4-D724-25D56732DDA5}"/>
                </a:ext>
              </a:extLst>
            </p:cNvPr>
            <p:cNvSpPr/>
            <p:nvPr/>
          </p:nvSpPr>
          <p:spPr>
            <a:xfrm>
              <a:off x="410172" y="2716851"/>
              <a:ext cx="577746" cy="577746"/>
            </a:xfrm>
            <a:prstGeom prst="ellipse">
              <a:avLst/>
            </a:prstGeom>
            <a:solidFill>
              <a:schemeClr val="bg1"/>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Yu Gothic UI" panose="020B0500000000000000" pitchFamily="50" charset="-128"/>
                <a:ea typeface="Yu Gothic UI" panose="020B0500000000000000" pitchFamily="50" charset="-128"/>
              </a:endParaRPr>
            </a:p>
          </p:txBody>
        </p:sp>
        <p:pic>
          <p:nvPicPr>
            <p:cNvPr id="19" name="図 18" descr="図形&#10;&#10;AI によって生成されたコンテンツは間違っている可能性があります。">
              <a:extLst>
                <a:ext uri="{FF2B5EF4-FFF2-40B4-BE49-F238E27FC236}">
                  <a16:creationId xmlns:a16="http://schemas.microsoft.com/office/drawing/2014/main" id="{28BECE8D-CB87-A391-107C-67B3C2728CB7}"/>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95853" y="2801367"/>
              <a:ext cx="404204" cy="360881"/>
            </a:xfrm>
            <a:prstGeom prst="rect">
              <a:avLst/>
            </a:prstGeom>
          </p:spPr>
        </p:pic>
      </p:grpSp>
      <p:sp>
        <p:nvSpPr>
          <p:cNvPr id="93" name="五角形 92">
            <a:extLst>
              <a:ext uri="{FF2B5EF4-FFF2-40B4-BE49-F238E27FC236}">
                <a16:creationId xmlns:a16="http://schemas.microsoft.com/office/drawing/2014/main" id="{32C5FFFC-B0DF-7DF3-739B-58F5647707AD}"/>
              </a:ext>
            </a:extLst>
          </p:cNvPr>
          <p:cNvSpPr/>
          <p:nvPr/>
        </p:nvSpPr>
        <p:spPr>
          <a:xfrm flipH="1">
            <a:off x="5544184" y="4805734"/>
            <a:ext cx="2073637" cy="2014675"/>
          </a:xfrm>
          <a:prstGeom prst="pentagon">
            <a:avLst/>
          </a:prstGeom>
          <a:solidFill>
            <a:srgbClr val="FBE3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Yu Gothic UI" panose="020B0500000000000000" pitchFamily="50" charset="-128"/>
              <a:ea typeface="Yu Gothic UI" panose="020B0500000000000000" pitchFamily="50" charset="-128"/>
            </a:endParaRPr>
          </a:p>
        </p:txBody>
      </p:sp>
      <p:sp>
        <p:nvSpPr>
          <p:cNvPr id="94" name="五角形 93">
            <a:extLst>
              <a:ext uri="{FF2B5EF4-FFF2-40B4-BE49-F238E27FC236}">
                <a16:creationId xmlns:a16="http://schemas.microsoft.com/office/drawing/2014/main" id="{B603438E-C339-1413-CDBB-517AF2832A43}"/>
              </a:ext>
            </a:extLst>
          </p:cNvPr>
          <p:cNvSpPr/>
          <p:nvPr/>
        </p:nvSpPr>
        <p:spPr>
          <a:xfrm flipH="1">
            <a:off x="7070183" y="3909193"/>
            <a:ext cx="2073637" cy="2014675"/>
          </a:xfrm>
          <a:prstGeom prst="pentagon">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Yu Gothic UI" panose="020B0500000000000000" pitchFamily="50" charset="-128"/>
              <a:ea typeface="Yu Gothic UI" panose="020B0500000000000000" pitchFamily="50" charset="-128"/>
            </a:endParaRPr>
          </a:p>
        </p:txBody>
      </p:sp>
      <p:sp>
        <p:nvSpPr>
          <p:cNvPr id="95" name="五角形 94">
            <a:extLst>
              <a:ext uri="{FF2B5EF4-FFF2-40B4-BE49-F238E27FC236}">
                <a16:creationId xmlns:a16="http://schemas.microsoft.com/office/drawing/2014/main" id="{55213AD3-B200-C642-7707-05F15C45882D}"/>
              </a:ext>
            </a:extLst>
          </p:cNvPr>
          <p:cNvSpPr/>
          <p:nvPr/>
        </p:nvSpPr>
        <p:spPr>
          <a:xfrm flipH="1">
            <a:off x="8541846" y="4805733"/>
            <a:ext cx="2073637" cy="2014675"/>
          </a:xfrm>
          <a:prstGeom prst="pentagon">
            <a:avLst/>
          </a:prstGeom>
          <a:solidFill>
            <a:srgbClr val="D9F2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Yu Gothic UI" panose="020B0500000000000000" pitchFamily="50" charset="-128"/>
              <a:ea typeface="Yu Gothic UI" panose="020B0500000000000000" pitchFamily="50" charset="-128"/>
            </a:endParaRPr>
          </a:p>
        </p:txBody>
      </p:sp>
      <p:sp>
        <p:nvSpPr>
          <p:cNvPr id="128" name="五角形 127">
            <a:extLst>
              <a:ext uri="{FF2B5EF4-FFF2-40B4-BE49-F238E27FC236}">
                <a16:creationId xmlns:a16="http://schemas.microsoft.com/office/drawing/2014/main" id="{A4F33E22-7A18-CECB-FB61-82D5DEC22B8C}"/>
              </a:ext>
            </a:extLst>
          </p:cNvPr>
          <p:cNvSpPr/>
          <p:nvPr/>
        </p:nvSpPr>
        <p:spPr>
          <a:xfrm flipH="1">
            <a:off x="10008703" y="3927675"/>
            <a:ext cx="2073637" cy="2014675"/>
          </a:xfrm>
          <a:prstGeom prst="pentagon">
            <a:avLst/>
          </a:prstGeom>
          <a:solidFill>
            <a:srgbClr val="F2CF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Yu Gothic UI" panose="020B0500000000000000" pitchFamily="50" charset="-128"/>
              <a:ea typeface="Yu Gothic UI" panose="020B0500000000000000" pitchFamily="50" charset="-128"/>
            </a:endParaRPr>
          </a:p>
        </p:txBody>
      </p:sp>
      <p:grpSp>
        <p:nvGrpSpPr>
          <p:cNvPr id="6" name="グループ化 5">
            <a:extLst>
              <a:ext uri="{FF2B5EF4-FFF2-40B4-BE49-F238E27FC236}">
                <a16:creationId xmlns:a16="http://schemas.microsoft.com/office/drawing/2014/main" id="{4AB87646-93AD-1091-29C4-59BB9179EF17}"/>
              </a:ext>
            </a:extLst>
          </p:cNvPr>
          <p:cNvGrpSpPr/>
          <p:nvPr/>
        </p:nvGrpSpPr>
        <p:grpSpPr>
          <a:xfrm>
            <a:off x="6270568" y="4780484"/>
            <a:ext cx="577746" cy="577746"/>
            <a:chOff x="248914" y="3526611"/>
            <a:chExt cx="577746" cy="577746"/>
          </a:xfrm>
        </p:grpSpPr>
        <p:sp>
          <p:nvSpPr>
            <p:cNvPr id="8" name="楕円 7">
              <a:extLst>
                <a:ext uri="{FF2B5EF4-FFF2-40B4-BE49-F238E27FC236}">
                  <a16:creationId xmlns:a16="http://schemas.microsoft.com/office/drawing/2014/main" id="{FC128A6C-DDC7-C4A8-3A0F-262815BE9BCA}"/>
                </a:ext>
              </a:extLst>
            </p:cNvPr>
            <p:cNvSpPr/>
            <p:nvPr/>
          </p:nvSpPr>
          <p:spPr>
            <a:xfrm>
              <a:off x="248914" y="3526611"/>
              <a:ext cx="577746" cy="577746"/>
            </a:xfrm>
            <a:prstGeom prst="ellipse">
              <a:avLst/>
            </a:prstGeom>
            <a:solidFill>
              <a:schemeClr val="bg1"/>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Yu Gothic UI" panose="020B0500000000000000" pitchFamily="50" charset="-128"/>
                <a:ea typeface="Yu Gothic UI" panose="020B0500000000000000" pitchFamily="50" charset="-128"/>
              </a:endParaRPr>
            </a:p>
          </p:txBody>
        </p:sp>
        <p:pic>
          <p:nvPicPr>
            <p:cNvPr id="10" name="図 9" descr="黒い背景に白い文字がある&#10;&#10;AI によって生成されたコンテンツは間違っている可能性があります。">
              <a:extLst>
                <a:ext uri="{FF2B5EF4-FFF2-40B4-BE49-F238E27FC236}">
                  <a16:creationId xmlns:a16="http://schemas.microsoft.com/office/drawing/2014/main" id="{26205790-4ADE-9914-C5AF-0728CE6F6608}"/>
                </a:ext>
              </a:extLst>
            </p:cNvPr>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40075" y="3574277"/>
              <a:ext cx="428673" cy="472902"/>
            </a:xfrm>
            <a:prstGeom prst="rect">
              <a:avLst/>
            </a:prstGeom>
          </p:spPr>
        </p:pic>
      </p:grpSp>
      <p:sp>
        <p:nvSpPr>
          <p:cNvPr id="151" name="テキスト ボックス 150">
            <a:extLst>
              <a:ext uri="{FF2B5EF4-FFF2-40B4-BE49-F238E27FC236}">
                <a16:creationId xmlns:a16="http://schemas.microsoft.com/office/drawing/2014/main" id="{DF106E03-B793-003F-7C87-1308B322D59B}"/>
              </a:ext>
            </a:extLst>
          </p:cNvPr>
          <p:cNvSpPr txBox="1"/>
          <p:nvPr/>
        </p:nvSpPr>
        <p:spPr>
          <a:xfrm>
            <a:off x="5758957" y="5440820"/>
            <a:ext cx="1562175" cy="461665"/>
          </a:xfrm>
          <a:prstGeom prst="rect">
            <a:avLst/>
          </a:prstGeom>
          <a:noFill/>
        </p:spPr>
        <p:txBody>
          <a:bodyPr wrap="square" rtlCol="0">
            <a:spAutoFit/>
          </a:bodyPr>
          <a:lstStyle>
            <a:defPPr>
              <a:defRPr lang="ja-JP"/>
            </a:defPPr>
            <a:lvl1pPr>
              <a:defRPr sz="1600">
                <a:latin typeface="BIZ UDPゴシック" panose="020B0400000000000000" pitchFamily="50" charset="-128"/>
                <a:ea typeface="BIZ UDPゴシック" panose="020B0400000000000000" pitchFamily="50" charset="-128"/>
              </a:defRPr>
            </a:lvl1pPr>
          </a:lstStyle>
          <a:p>
            <a:pPr algn="ctr"/>
            <a:r>
              <a:rPr lang="ja-JP" altLang="en-US" sz="1200" b="1" dirty="0">
                <a:latin typeface="Yu Gothic UI" panose="020B0500000000000000" pitchFamily="50" charset="-128"/>
                <a:ea typeface="Yu Gothic UI" panose="020B0500000000000000" pitchFamily="50" charset="-128"/>
              </a:rPr>
              <a:t>支援が必要な児童等の対応</a:t>
            </a:r>
            <a:endParaRPr lang="en-US" altLang="ja-JP" sz="1200" b="1" dirty="0">
              <a:latin typeface="Yu Gothic UI" panose="020B0500000000000000" pitchFamily="50" charset="-128"/>
              <a:ea typeface="Yu Gothic UI" panose="020B0500000000000000" pitchFamily="50" charset="-128"/>
            </a:endParaRPr>
          </a:p>
        </p:txBody>
      </p:sp>
      <p:sp>
        <p:nvSpPr>
          <p:cNvPr id="152" name="テキスト ボックス 151">
            <a:extLst>
              <a:ext uri="{FF2B5EF4-FFF2-40B4-BE49-F238E27FC236}">
                <a16:creationId xmlns:a16="http://schemas.microsoft.com/office/drawing/2014/main" id="{7E808331-859B-FDE3-233C-352A18DF1DBB}"/>
              </a:ext>
            </a:extLst>
          </p:cNvPr>
          <p:cNvSpPr txBox="1"/>
          <p:nvPr/>
        </p:nvSpPr>
        <p:spPr>
          <a:xfrm>
            <a:off x="5872421" y="5890805"/>
            <a:ext cx="1436981" cy="830997"/>
          </a:xfrm>
          <a:prstGeom prst="rect">
            <a:avLst/>
          </a:prstGeom>
          <a:noFill/>
        </p:spPr>
        <p:txBody>
          <a:bodyPr wrap="square" rtlCol="0">
            <a:spAutoFit/>
          </a:bodyPr>
          <a:lstStyle>
            <a:defPPr>
              <a:defRPr lang="ja-JP"/>
            </a:defPPr>
            <a:lvl1pPr>
              <a:defRPr sz="1600">
                <a:latin typeface="BIZ UDPゴシック" panose="020B0400000000000000" pitchFamily="50" charset="-128"/>
                <a:ea typeface="BIZ UDPゴシック" panose="020B0400000000000000" pitchFamily="50" charset="-128"/>
              </a:defRPr>
            </a:lvl1pPr>
          </a:lstStyle>
          <a:p>
            <a:pPr marL="171450" indent="-171450">
              <a:buFont typeface="Arial" panose="020B0604020202020204" pitchFamily="34" charset="0"/>
              <a:buChar char="•"/>
            </a:pPr>
            <a:r>
              <a:rPr lang="ja-JP" altLang="en-US" sz="1200" dirty="0">
                <a:latin typeface="Yu Gothic UI" panose="020B0500000000000000" pitchFamily="50" charset="-128"/>
                <a:ea typeface="Yu Gothic UI" panose="020B0500000000000000" pitchFamily="50" charset="-128"/>
              </a:rPr>
              <a:t>支援員等の追加配置</a:t>
            </a:r>
            <a:endParaRPr lang="en-US" altLang="ja-JP" sz="1200" dirty="0">
              <a:latin typeface="Yu Gothic UI" panose="020B0500000000000000" pitchFamily="50" charset="-128"/>
              <a:ea typeface="Yu Gothic UI" panose="020B0500000000000000" pitchFamily="50" charset="-128"/>
            </a:endParaRPr>
          </a:p>
          <a:p>
            <a:pPr marL="171450" indent="-171450">
              <a:buFont typeface="Arial" panose="020B0604020202020204" pitchFamily="34" charset="0"/>
              <a:buChar char="•"/>
            </a:pPr>
            <a:r>
              <a:rPr lang="ja-JP" altLang="en-US" sz="1200" dirty="0">
                <a:latin typeface="Yu Gothic UI" panose="020B0500000000000000" pitchFamily="50" charset="-128"/>
                <a:ea typeface="Yu Gothic UI" panose="020B0500000000000000" pitchFamily="50" charset="-128"/>
              </a:rPr>
              <a:t>支援員のスキル向上</a:t>
            </a:r>
            <a:endParaRPr lang="en-US" altLang="ja-JP" sz="1200" dirty="0">
              <a:latin typeface="Yu Gothic UI" panose="020B0500000000000000" pitchFamily="50" charset="-128"/>
              <a:ea typeface="Yu Gothic UI" panose="020B0500000000000000" pitchFamily="50" charset="-128"/>
            </a:endParaRPr>
          </a:p>
        </p:txBody>
      </p:sp>
      <p:grpSp>
        <p:nvGrpSpPr>
          <p:cNvPr id="22" name="グループ化 21">
            <a:extLst>
              <a:ext uri="{FF2B5EF4-FFF2-40B4-BE49-F238E27FC236}">
                <a16:creationId xmlns:a16="http://schemas.microsoft.com/office/drawing/2014/main" id="{D80986A9-E1CC-BB4A-4614-1D9770B3036F}"/>
              </a:ext>
            </a:extLst>
          </p:cNvPr>
          <p:cNvGrpSpPr/>
          <p:nvPr/>
        </p:nvGrpSpPr>
        <p:grpSpPr>
          <a:xfrm>
            <a:off x="7827876" y="3892672"/>
            <a:ext cx="577746" cy="577746"/>
            <a:chOff x="4891210" y="1594354"/>
            <a:chExt cx="577746" cy="577746"/>
          </a:xfrm>
        </p:grpSpPr>
        <p:sp>
          <p:nvSpPr>
            <p:cNvPr id="30" name="楕円 29">
              <a:extLst>
                <a:ext uri="{FF2B5EF4-FFF2-40B4-BE49-F238E27FC236}">
                  <a16:creationId xmlns:a16="http://schemas.microsoft.com/office/drawing/2014/main" id="{BA655596-2692-2FFB-0888-6F84816329F6}"/>
                </a:ext>
              </a:extLst>
            </p:cNvPr>
            <p:cNvSpPr/>
            <p:nvPr/>
          </p:nvSpPr>
          <p:spPr>
            <a:xfrm>
              <a:off x="4891210" y="1594354"/>
              <a:ext cx="577746" cy="577746"/>
            </a:xfrm>
            <a:prstGeom prst="ellipse">
              <a:avLst/>
            </a:prstGeom>
            <a:solidFill>
              <a:schemeClr val="bg1"/>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Yu Gothic UI" panose="020B0500000000000000" pitchFamily="50" charset="-128"/>
                <a:ea typeface="Yu Gothic UI" panose="020B0500000000000000" pitchFamily="50" charset="-128"/>
              </a:endParaRPr>
            </a:p>
          </p:txBody>
        </p:sp>
        <p:pic>
          <p:nvPicPr>
            <p:cNvPr id="31" name="図 30" descr="図形&#10;&#10;AI によって生成されたコンテンツは間違っている可能性があります。">
              <a:extLst>
                <a:ext uri="{FF2B5EF4-FFF2-40B4-BE49-F238E27FC236}">
                  <a16:creationId xmlns:a16="http://schemas.microsoft.com/office/drawing/2014/main" id="{582BBA2D-9DB5-2397-3F63-2B0416E64DA4}"/>
                </a:ext>
              </a:extLst>
            </p:cNvPr>
            <p:cNvPicPr>
              <a:picLocks noChangeAspect="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021568" y="1710956"/>
              <a:ext cx="333775" cy="340650"/>
            </a:xfrm>
            <a:prstGeom prst="rect">
              <a:avLst/>
            </a:prstGeom>
          </p:spPr>
        </p:pic>
      </p:grpSp>
      <p:sp>
        <p:nvSpPr>
          <p:cNvPr id="154" name="テキスト ボックス 153">
            <a:extLst>
              <a:ext uri="{FF2B5EF4-FFF2-40B4-BE49-F238E27FC236}">
                <a16:creationId xmlns:a16="http://schemas.microsoft.com/office/drawing/2014/main" id="{65E632EB-7F61-751C-A1DB-08902D60CAB1}"/>
              </a:ext>
            </a:extLst>
          </p:cNvPr>
          <p:cNvSpPr txBox="1"/>
          <p:nvPr/>
        </p:nvSpPr>
        <p:spPr>
          <a:xfrm>
            <a:off x="7644470" y="4552739"/>
            <a:ext cx="1114637" cy="307777"/>
          </a:xfrm>
          <a:prstGeom prst="rect">
            <a:avLst/>
          </a:prstGeom>
          <a:noFill/>
        </p:spPr>
        <p:txBody>
          <a:bodyPr wrap="square" rtlCol="0">
            <a:spAutoFit/>
          </a:bodyPr>
          <a:lstStyle>
            <a:defPPr>
              <a:defRPr lang="ja-JP"/>
            </a:defPPr>
            <a:lvl1pPr>
              <a:defRPr sz="1600">
                <a:latin typeface="BIZ UDPゴシック" panose="020B0400000000000000" pitchFamily="50" charset="-128"/>
                <a:ea typeface="BIZ UDPゴシック" panose="020B0400000000000000" pitchFamily="50" charset="-128"/>
              </a:defRPr>
            </a:lvl1pPr>
          </a:lstStyle>
          <a:p>
            <a:r>
              <a:rPr lang="ja-JP" altLang="en-US" sz="1400" b="1" dirty="0">
                <a:latin typeface="Yu Gothic UI" panose="020B0500000000000000" pitchFamily="50" charset="-128"/>
                <a:ea typeface="Yu Gothic UI" panose="020B0500000000000000" pitchFamily="50" charset="-128"/>
              </a:rPr>
              <a:t>人材確保</a:t>
            </a:r>
            <a:endParaRPr lang="en-US" altLang="ja-JP" sz="1400" b="1" dirty="0">
              <a:latin typeface="Yu Gothic UI" panose="020B0500000000000000" pitchFamily="50" charset="-128"/>
              <a:ea typeface="Yu Gothic UI" panose="020B0500000000000000" pitchFamily="50" charset="-128"/>
            </a:endParaRPr>
          </a:p>
        </p:txBody>
      </p:sp>
      <p:sp>
        <p:nvSpPr>
          <p:cNvPr id="155" name="テキスト ボックス 154">
            <a:extLst>
              <a:ext uri="{FF2B5EF4-FFF2-40B4-BE49-F238E27FC236}">
                <a16:creationId xmlns:a16="http://schemas.microsoft.com/office/drawing/2014/main" id="{1EB81962-AAAE-51F7-0996-D9BE55F15E64}"/>
              </a:ext>
            </a:extLst>
          </p:cNvPr>
          <p:cNvSpPr txBox="1"/>
          <p:nvPr/>
        </p:nvSpPr>
        <p:spPr>
          <a:xfrm>
            <a:off x="7413001" y="4912361"/>
            <a:ext cx="1371387" cy="830997"/>
          </a:xfrm>
          <a:prstGeom prst="rect">
            <a:avLst/>
          </a:prstGeom>
          <a:noFill/>
        </p:spPr>
        <p:txBody>
          <a:bodyPr wrap="square" rtlCol="0">
            <a:spAutoFit/>
          </a:bodyPr>
          <a:lstStyle>
            <a:defPPr>
              <a:defRPr lang="ja-JP"/>
            </a:defPPr>
            <a:lvl1pPr>
              <a:defRPr sz="1600">
                <a:latin typeface="BIZ UDPゴシック" panose="020B0400000000000000" pitchFamily="50" charset="-128"/>
                <a:ea typeface="BIZ UDPゴシック" panose="020B0400000000000000" pitchFamily="50" charset="-128"/>
              </a:defRPr>
            </a:lvl1pPr>
          </a:lstStyle>
          <a:p>
            <a:pPr marL="171450" indent="-171450">
              <a:buFont typeface="Arial" panose="020B0604020202020204" pitchFamily="34" charset="0"/>
              <a:buChar char="•"/>
            </a:pPr>
            <a:r>
              <a:rPr lang="ja-JP" altLang="en-US" sz="1200" dirty="0">
                <a:latin typeface="Yu Gothic UI" panose="020B0500000000000000" pitchFamily="50" charset="-128"/>
                <a:ea typeface="Yu Gothic UI" panose="020B0500000000000000" pitchFamily="50" charset="-128"/>
              </a:rPr>
              <a:t>支援員の処遇改善</a:t>
            </a:r>
            <a:endParaRPr lang="en-US" altLang="ja-JP" sz="1200" dirty="0">
              <a:latin typeface="Yu Gothic UI" panose="020B0500000000000000" pitchFamily="50" charset="-128"/>
              <a:ea typeface="Yu Gothic UI" panose="020B0500000000000000" pitchFamily="50" charset="-128"/>
            </a:endParaRPr>
          </a:p>
          <a:p>
            <a:pPr marL="171450" indent="-171450">
              <a:buFont typeface="Arial" panose="020B0604020202020204" pitchFamily="34" charset="0"/>
              <a:buChar char="•"/>
            </a:pPr>
            <a:r>
              <a:rPr lang="ja-JP" altLang="en-US" sz="1200" dirty="0">
                <a:latin typeface="Yu Gothic UI" panose="020B0500000000000000" pitchFamily="50" charset="-128"/>
                <a:ea typeface="Yu Gothic UI" panose="020B0500000000000000" pitchFamily="50" charset="-128"/>
              </a:rPr>
              <a:t>雇用支援のための広報</a:t>
            </a:r>
            <a:endParaRPr lang="en-US" altLang="ja-JP" sz="1200" dirty="0">
              <a:latin typeface="Yu Gothic UI" panose="020B0500000000000000" pitchFamily="50" charset="-128"/>
              <a:ea typeface="Yu Gothic UI" panose="020B0500000000000000" pitchFamily="50" charset="-128"/>
            </a:endParaRPr>
          </a:p>
        </p:txBody>
      </p:sp>
      <p:sp>
        <p:nvSpPr>
          <p:cNvPr id="156" name="テキスト ボックス 155">
            <a:extLst>
              <a:ext uri="{FF2B5EF4-FFF2-40B4-BE49-F238E27FC236}">
                <a16:creationId xmlns:a16="http://schemas.microsoft.com/office/drawing/2014/main" id="{EF13820D-F540-C983-A850-828A73EC062B}"/>
              </a:ext>
            </a:extLst>
          </p:cNvPr>
          <p:cNvSpPr txBox="1"/>
          <p:nvPr/>
        </p:nvSpPr>
        <p:spPr>
          <a:xfrm>
            <a:off x="8652334" y="5543393"/>
            <a:ext cx="1952020" cy="307777"/>
          </a:xfrm>
          <a:prstGeom prst="rect">
            <a:avLst/>
          </a:prstGeom>
          <a:noFill/>
        </p:spPr>
        <p:txBody>
          <a:bodyPr wrap="square" rtlCol="0">
            <a:spAutoFit/>
          </a:bodyPr>
          <a:lstStyle>
            <a:defPPr>
              <a:defRPr lang="ja-JP"/>
            </a:defPPr>
            <a:lvl1pPr>
              <a:defRPr sz="1600">
                <a:latin typeface="BIZ UDPゴシック" panose="020B0400000000000000" pitchFamily="50" charset="-128"/>
                <a:ea typeface="BIZ UDPゴシック" panose="020B0400000000000000" pitchFamily="50" charset="-128"/>
              </a:defRPr>
            </a:lvl1pPr>
          </a:lstStyle>
          <a:p>
            <a:r>
              <a:rPr lang="ja-JP" altLang="en-US" sz="1400" b="1" dirty="0">
                <a:latin typeface="Yu Gothic UI" panose="020B0500000000000000" pitchFamily="50" charset="-128"/>
                <a:ea typeface="Yu Gothic UI" panose="020B0500000000000000" pitchFamily="50" charset="-128"/>
              </a:rPr>
              <a:t>デジタルの活用推進</a:t>
            </a:r>
            <a:endParaRPr lang="en-US" altLang="ja-JP" sz="1400" b="1" dirty="0">
              <a:latin typeface="Yu Gothic UI" panose="020B0500000000000000" pitchFamily="50" charset="-128"/>
              <a:ea typeface="Yu Gothic UI" panose="020B0500000000000000" pitchFamily="50" charset="-128"/>
            </a:endParaRPr>
          </a:p>
        </p:txBody>
      </p:sp>
      <p:grpSp>
        <p:nvGrpSpPr>
          <p:cNvPr id="64" name="グループ化 63">
            <a:extLst>
              <a:ext uri="{FF2B5EF4-FFF2-40B4-BE49-F238E27FC236}">
                <a16:creationId xmlns:a16="http://schemas.microsoft.com/office/drawing/2014/main" id="{99135F9A-0303-4BBD-2CC9-F9CEBACC895F}"/>
              </a:ext>
            </a:extLst>
          </p:cNvPr>
          <p:cNvGrpSpPr/>
          <p:nvPr/>
        </p:nvGrpSpPr>
        <p:grpSpPr>
          <a:xfrm>
            <a:off x="9287388" y="4783579"/>
            <a:ext cx="577746" cy="577746"/>
            <a:chOff x="5851607" y="1052406"/>
            <a:chExt cx="577746" cy="577746"/>
          </a:xfrm>
        </p:grpSpPr>
        <p:sp>
          <p:nvSpPr>
            <p:cNvPr id="65" name="楕円 64">
              <a:extLst>
                <a:ext uri="{FF2B5EF4-FFF2-40B4-BE49-F238E27FC236}">
                  <a16:creationId xmlns:a16="http://schemas.microsoft.com/office/drawing/2014/main" id="{A5CA3794-8E02-302C-8330-E16A90107B1D}"/>
                </a:ext>
              </a:extLst>
            </p:cNvPr>
            <p:cNvSpPr/>
            <p:nvPr/>
          </p:nvSpPr>
          <p:spPr>
            <a:xfrm>
              <a:off x="5851607" y="1052406"/>
              <a:ext cx="577746" cy="577746"/>
            </a:xfrm>
            <a:prstGeom prst="ellipse">
              <a:avLst/>
            </a:prstGeom>
            <a:solidFill>
              <a:schemeClr val="bg1"/>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Yu Gothic UI" panose="020B0500000000000000" pitchFamily="50" charset="-128"/>
                <a:ea typeface="Yu Gothic UI" panose="020B0500000000000000" pitchFamily="50" charset="-128"/>
              </a:endParaRPr>
            </a:p>
          </p:txBody>
        </p:sp>
        <p:pic>
          <p:nvPicPr>
            <p:cNvPr id="66" name="図 65" descr="図形&#10;&#10;AI によって生成されたコンテンツは間違っている可能性があります。">
              <a:extLst>
                <a:ext uri="{FF2B5EF4-FFF2-40B4-BE49-F238E27FC236}">
                  <a16:creationId xmlns:a16="http://schemas.microsoft.com/office/drawing/2014/main" id="{4EAA5B9B-1B2B-0477-5197-20FE20CB3C79}"/>
                </a:ext>
              </a:extLst>
            </p:cNvPr>
            <p:cNvPicPr>
              <a:picLocks noChangeAspect="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022339" y="1177168"/>
              <a:ext cx="328042" cy="353660"/>
            </a:xfrm>
            <a:prstGeom prst="rect">
              <a:avLst/>
            </a:prstGeom>
          </p:spPr>
        </p:pic>
      </p:grpSp>
      <p:sp>
        <p:nvSpPr>
          <p:cNvPr id="157" name="テキスト ボックス 156">
            <a:extLst>
              <a:ext uri="{FF2B5EF4-FFF2-40B4-BE49-F238E27FC236}">
                <a16:creationId xmlns:a16="http://schemas.microsoft.com/office/drawing/2014/main" id="{9C6BD9DB-D0B3-66D0-1A3E-DF0A1FBBF663}"/>
              </a:ext>
            </a:extLst>
          </p:cNvPr>
          <p:cNvSpPr txBox="1"/>
          <p:nvPr/>
        </p:nvSpPr>
        <p:spPr>
          <a:xfrm>
            <a:off x="8867661" y="5890805"/>
            <a:ext cx="1417199" cy="1015663"/>
          </a:xfrm>
          <a:prstGeom prst="rect">
            <a:avLst/>
          </a:prstGeom>
          <a:noFill/>
        </p:spPr>
        <p:txBody>
          <a:bodyPr wrap="square" rtlCol="0">
            <a:spAutoFit/>
          </a:bodyPr>
          <a:lstStyle>
            <a:defPPr>
              <a:defRPr lang="ja-JP"/>
            </a:defPPr>
            <a:lvl1pPr>
              <a:defRPr sz="1600">
                <a:latin typeface="BIZ UDPゴシック" panose="020B0400000000000000" pitchFamily="50" charset="-128"/>
                <a:ea typeface="BIZ UDPゴシック" panose="020B0400000000000000" pitchFamily="50" charset="-128"/>
              </a:defRPr>
            </a:lvl1pPr>
          </a:lstStyle>
          <a:p>
            <a:pPr marL="171450" indent="-171450">
              <a:buFont typeface="Arial" panose="020B0604020202020204" pitchFamily="34" charset="0"/>
              <a:buChar char="•"/>
            </a:pPr>
            <a:r>
              <a:rPr lang="ja-JP" altLang="en-US" sz="1200" dirty="0">
                <a:latin typeface="Yu Gothic UI" panose="020B0500000000000000" pitchFamily="50" charset="-128"/>
                <a:ea typeface="Yu Gothic UI" panose="020B0500000000000000" pitchFamily="50" charset="-128"/>
              </a:rPr>
              <a:t>入退室管理等のシステム化</a:t>
            </a:r>
            <a:endParaRPr lang="en-US" altLang="ja-JP" sz="1200" dirty="0">
              <a:latin typeface="Yu Gothic UI" panose="020B0500000000000000" pitchFamily="50" charset="-128"/>
              <a:ea typeface="Yu Gothic UI" panose="020B0500000000000000" pitchFamily="50" charset="-128"/>
            </a:endParaRPr>
          </a:p>
          <a:p>
            <a:pPr marL="171450" indent="-171450">
              <a:buFont typeface="Arial" panose="020B0604020202020204" pitchFamily="34" charset="0"/>
              <a:buChar char="•"/>
            </a:pPr>
            <a:r>
              <a:rPr lang="ja-JP" altLang="en-US" sz="1200" dirty="0">
                <a:latin typeface="Yu Gothic UI" panose="020B0500000000000000" pitchFamily="50" charset="-128"/>
                <a:ea typeface="Yu Gothic UI" panose="020B0500000000000000" pitchFamily="50" charset="-128"/>
              </a:rPr>
              <a:t>参加申込のペーパーレス化</a:t>
            </a:r>
            <a:endParaRPr lang="en-US" altLang="ja-JP" sz="1200" dirty="0">
              <a:latin typeface="Yu Gothic UI" panose="020B0500000000000000" pitchFamily="50" charset="-128"/>
              <a:ea typeface="Yu Gothic UI" panose="020B0500000000000000" pitchFamily="50" charset="-128"/>
            </a:endParaRPr>
          </a:p>
          <a:p>
            <a:pPr marL="171450" indent="-171450">
              <a:buFont typeface="Arial" panose="020B0604020202020204" pitchFamily="34" charset="0"/>
              <a:buChar char="•"/>
            </a:pPr>
            <a:endParaRPr lang="en-US" altLang="ja-JP" sz="1200" dirty="0">
              <a:latin typeface="Yu Gothic UI" panose="020B0500000000000000" pitchFamily="50" charset="-128"/>
              <a:ea typeface="Yu Gothic UI" panose="020B0500000000000000" pitchFamily="50" charset="-128"/>
            </a:endParaRPr>
          </a:p>
        </p:txBody>
      </p:sp>
      <p:grpSp>
        <p:nvGrpSpPr>
          <p:cNvPr id="67" name="グループ化 66">
            <a:extLst>
              <a:ext uri="{FF2B5EF4-FFF2-40B4-BE49-F238E27FC236}">
                <a16:creationId xmlns:a16="http://schemas.microsoft.com/office/drawing/2014/main" id="{0A39C385-0DC8-8971-ED0A-D1008BCFFB08}"/>
              </a:ext>
            </a:extLst>
          </p:cNvPr>
          <p:cNvGrpSpPr/>
          <p:nvPr/>
        </p:nvGrpSpPr>
        <p:grpSpPr>
          <a:xfrm>
            <a:off x="10756648" y="3890369"/>
            <a:ext cx="577746" cy="577746"/>
            <a:chOff x="6667176" y="1052406"/>
            <a:chExt cx="577746" cy="577746"/>
          </a:xfrm>
        </p:grpSpPr>
        <p:sp>
          <p:nvSpPr>
            <p:cNvPr id="68" name="楕円 67">
              <a:extLst>
                <a:ext uri="{FF2B5EF4-FFF2-40B4-BE49-F238E27FC236}">
                  <a16:creationId xmlns:a16="http://schemas.microsoft.com/office/drawing/2014/main" id="{91D45D71-C496-0A38-DEF6-CAFEDDF34A5D}"/>
                </a:ext>
              </a:extLst>
            </p:cNvPr>
            <p:cNvSpPr/>
            <p:nvPr/>
          </p:nvSpPr>
          <p:spPr>
            <a:xfrm>
              <a:off x="6667176" y="1052406"/>
              <a:ext cx="577746" cy="577746"/>
            </a:xfrm>
            <a:prstGeom prst="ellipse">
              <a:avLst/>
            </a:prstGeom>
            <a:solidFill>
              <a:schemeClr val="bg1"/>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Yu Gothic UI" panose="020B0500000000000000" pitchFamily="50" charset="-128"/>
                <a:ea typeface="Yu Gothic UI" panose="020B0500000000000000" pitchFamily="50" charset="-128"/>
              </a:endParaRPr>
            </a:p>
          </p:txBody>
        </p:sp>
        <p:pic>
          <p:nvPicPr>
            <p:cNvPr id="69" name="図 68" descr="黒い背景と白い文字&#10;&#10;AI によって生成されたコンテンツは間違っている可能性があります。">
              <a:extLst>
                <a:ext uri="{FF2B5EF4-FFF2-40B4-BE49-F238E27FC236}">
                  <a16:creationId xmlns:a16="http://schemas.microsoft.com/office/drawing/2014/main" id="{5A57491E-2EF3-B5F0-DD7F-EE74F44AE680}"/>
                </a:ext>
              </a:extLst>
            </p:cNvPr>
            <p:cNvPicPr>
              <a:picLocks noChangeAspect="1"/>
            </p:cNvPicPr>
            <p:nvPr/>
          </p:nvPicPr>
          <p:blipFill>
            <a:blip r:embed="rId7">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774314" y="1169547"/>
              <a:ext cx="365128" cy="358414"/>
            </a:xfrm>
            <a:prstGeom prst="rect">
              <a:avLst/>
            </a:prstGeom>
          </p:spPr>
        </p:pic>
      </p:grpSp>
      <p:sp>
        <p:nvSpPr>
          <p:cNvPr id="158" name="テキスト ボックス 157">
            <a:extLst>
              <a:ext uri="{FF2B5EF4-FFF2-40B4-BE49-F238E27FC236}">
                <a16:creationId xmlns:a16="http://schemas.microsoft.com/office/drawing/2014/main" id="{7B2DC131-4EEC-F8B7-D81D-39D971BC2007}"/>
              </a:ext>
            </a:extLst>
          </p:cNvPr>
          <p:cNvSpPr txBox="1"/>
          <p:nvPr/>
        </p:nvSpPr>
        <p:spPr>
          <a:xfrm>
            <a:off x="10164895" y="4562840"/>
            <a:ext cx="1849279" cy="307777"/>
          </a:xfrm>
          <a:prstGeom prst="rect">
            <a:avLst/>
          </a:prstGeom>
          <a:noFill/>
        </p:spPr>
        <p:txBody>
          <a:bodyPr wrap="square" rtlCol="0">
            <a:spAutoFit/>
          </a:bodyPr>
          <a:lstStyle>
            <a:defPPr>
              <a:defRPr lang="ja-JP"/>
            </a:defPPr>
            <a:lvl1pPr>
              <a:defRPr sz="1600">
                <a:latin typeface="BIZ UDPゴシック" panose="020B0400000000000000" pitchFamily="50" charset="-128"/>
                <a:ea typeface="BIZ UDPゴシック" panose="020B0400000000000000" pitchFamily="50" charset="-128"/>
              </a:defRPr>
            </a:lvl1pPr>
          </a:lstStyle>
          <a:p>
            <a:r>
              <a:rPr lang="ja-JP" altLang="en-US" sz="1400" b="1" dirty="0">
                <a:latin typeface="Yu Gothic UI" panose="020B0500000000000000" pitchFamily="50" charset="-128"/>
                <a:ea typeface="Yu Gothic UI" panose="020B0500000000000000" pitchFamily="50" charset="-128"/>
              </a:rPr>
              <a:t>活動時間延長の充実</a:t>
            </a:r>
            <a:endParaRPr lang="en-US" altLang="ja-JP" sz="1400" b="1" dirty="0">
              <a:latin typeface="Yu Gothic UI" panose="020B0500000000000000" pitchFamily="50" charset="-128"/>
              <a:ea typeface="Yu Gothic UI" panose="020B0500000000000000" pitchFamily="50" charset="-128"/>
            </a:endParaRPr>
          </a:p>
        </p:txBody>
      </p:sp>
      <p:sp>
        <p:nvSpPr>
          <p:cNvPr id="83" name="テキスト ボックス 82">
            <a:extLst>
              <a:ext uri="{FF2B5EF4-FFF2-40B4-BE49-F238E27FC236}">
                <a16:creationId xmlns:a16="http://schemas.microsoft.com/office/drawing/2014/main" id="{6FB293A2-71C3-37FF-CAE3-DA82EEB73166}"/>
              </a:ext>
            </a:extLst>
          </p:cNvPr>
          <p:cNvSpPr txBox="1"/>
          <p:nvPr/>
        </p:nvSpPr>
        <p:spPr>
          <a:xfrm>
            <a:off x="10204132" y="4883839"/>
            <a:ext cx="1757893" cy="646331"/>
          </a:xfrm>
          <a:prstGeom prst="rect">
            <a:avLst/>
          </a:prstGeom>
          <a:noFill/>
        </p:spPr>
        <p:txBody>
          <a:bodyPr wrap="square" rtlCol="0">
            <a:spAutoFit/>
          </a:bodyPr>
          <a:lstStyle>
            <a:defPPr>
              <a:defRPr lang="ja-JP"/>
            </a:defPPr>
            <a:lvl1pPr>
              <a:defRPr sz="1600">
                <a:latin typeface="BIZ UDPゴシック" panose="020B0400000000000000" pitchFamily="50" charset="-128"/>
                <a:ea typeface="BIZ UDPゴシック" panose="020B0400000000000000" pitchFamily="50" charset="-128"/>
              </a:defRPr>
            </a:lvl1pPr>
          </a:lstStyle>
          <a:p>
            <a:pPr marL="171450" indent="-171450">
              <a:buFont typeface="Arial" panose="020B0604020202020204" pitchFamily="34" charset="0"/>
              <a:buChar char="•"/>
            </a:pPr>
            <a:r>
              <a:rPr lang="ja-JP" altLang="en-US" sz="1200" dirty="0">
                <a:latin typeface="Yu Gothic UI" panose="020B0500000000000000" pitchFamily="50" charset="-128"/>
                <a:ea typeface="Yu Gothic UI" panose="020B0500000000000000" pitchFamily="50" charset="-128"/>
              </a:rPr>
              <a:t>利用人数要件廃止</a:t>
            </a:r>
            <a:endParaRPr lang="en-US" altLang="ja-JP" sz="1200" dirty="0">
              <a:latin typeface="Yu Gothic UI" panose="020B0500000000000000" pitchFamily="50" charset="-128"/>
              <a:ea typeface="Yu Gothic UI" panose="020B0500000000000000" pitchFamily="50" charset="-128"/>
            </a:endParaRPr>
          </a:p>
          <a:p>
            <a:pPr marL="171450" indent="-171450">
              <a:buFont typeface="Arial" panose="020B0604020202020204" pitchFamily="34" charset="0"/>
              <a:buChar char="•"/>
            </a:pPr>
            <a:r>
              <a:rPr lang="ja-JP" altLang="en-US" sz="1200" dirty="0">
                <a:latin typeface="Yu Gothic UI" panose="020B0500000000000000" pitchFamily="50" charset="-128"/>
                <a:ea typeface="Yu Gothic UI" panose="020B0500000000000000" pitchFamily="50" charset="-128"/>
              </a:rPr>
              <a:t>随時（スポット）利用新設</a:t>
            </a:r>
            <a:endParaRPr lang="en-US" altLang="ja-JP" sz="1200" dirty="0">
              <a:latin typeface="Yu Gothic UI" panose="020B0500000000000000" pitchFamily="50" charset="-128"/>
              <a:ea typeface="Yu Gothic UI" panose="020B0500000000000000" pitchFamily="50" charset="-128"/>
            </a:endParaRPr>
          </a:p>
        </p:txBody>
      </p:sp>
      <p:sp>
        <p:nvSpPr>
          <p:cNvPr id="17" name="テキスト ボックス 16">
            <a:extLst>
              <a:ext uri="{FF2B5EF4-FFF2-40B4-BE49-F238E27FC236}">
                <a16:creationId xmlns:a16="http://schemas.microsoft.com/office/drawing/2014/main" id="{26A2383C-0CDD-4751-EDD8-54CC857B4C2D}"/>
              </a:ext>
            </a:extLst>
          </p:cNvPr>
          <p:cNvSpPr txBox="1"/>
          <p:nvPr/>
        </p:nvSpPr>
        <p:spPr>
          <a:xfrm>
            <a:off x="359850" y="4858812"/>
            <a:ext cx="3152308" cy="1077218"/>
          </a:xfrm>
          <a:prstGeom prst="rect">
            <a:avLst/>
          </a:prstGeom>
          <a:noFill/>
        </p:spPr>
        <p:txBody>
          <a:bodyPr wrap="square" rtlCol="0">
            <a:spAutoFit/>
          </a:bodyPr>
          <a:lstStyle/>
          <a:p>
            <a:pPr marL="180000" indent="-180000">
              <a:buFont typeface="Arial" panose="020B0604020202020204" pitchFamily="34" charset="0"/>
              <a:buChar char="•"/>
            </a:pPr>
            <a:r>
              <a:rPr lang="ja-JP" altLang="en-US" sz="1600" dirty="0">
                <a:latin typeface="Yu Gothic UI" panose="020B0500000000000000" pitchFamily="50" charset="-128"/>
                <a:ea typeface="Yu Gothic UI" panose="020B0500000000000000" pitchFamily="50" charset="-128"/>
              </a:rPr>
              <a:t>いきいき事業の安全性や快適性等の向上を図るため、活動室のスペース拡充、支援員の追加配置などを実施する必要がある。</a:t>
            </a:r>
          </a:p>
        </p:txBody>
      </p:sp>
      <p:pic>
        <p:nvPicPr>
          <p:cNvPr id="12" name="図 11" descr="屋内, 人, テーブル, グループ が含まれている画像&#10;&#10;AI によって生成されたコンテンツは間違っている可能性があります。">
            <a:extLst>
              <a:ext uri="{FF2B5EF4-FFF2-40B4-BE49-F238E27FC236}">
                <a16:creationId xmlns:a16="http://schemas.microsoft.com/office/drawing/2014/main" id="{2ACA78FF-DBAD-5966-CDF1-C1B690C03D1E}"/>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7656552" y="412974"/>
            <a:ext cx="4463843" cy="2538985"/>
          </a:xfrm>
          <a:prstGeom prst="rect">
            <a:avLst/>
          </a:prstGeom>
        </p:spPr>
      </p:pic>
      <p:sp>
        <p:nvSpPr>
          <p:cNvPr id="3" name="テキスト ボックス 2">
            <a:extLst>
              <a:ext uri="{FF2B5EF4-FFF2-40B4-BE49-F238E27FC236}">
                <a16:creationId xmlns:a16="http://schemas.microsoft.com/office/drawing/2014/main" id="{2F2E67D2-83E2-D8DE-C633-CB7668F76900}"/>
              </a:ext>
            </a:extLst>
          </p:cNvPr>
          <p:cNvSpPr txBox="1"/>
          <p:nvPr/>
        </p:nvSpPr>
        <p:spPr>
          <a:xfrm>
            <a:off x="10218751" y="3006"/>
            <a:ext cx="2165829" cy="307777"/>
          </a:xfrm>
          <a:prstGeom prst="rect">
            <a:avLst/>
          </a:prstGeom>
          <a:noFill/>
        </p:spPr>
        <p:txBody>
          <a:bodyPr wrap="square" rtlCol="0">
            <a:spAutoFit/>
          </a:bodyPr>
          <a:lstStyle>
            <a:defPPr>
              <a:defRPr lang="ja-JP"/>
            </a:defPPr>
            <a:lvl1pPr lvl="0">
              <a:defRPr sz="2000">
                <a:latin typeface="Segoe UI" panose="020B0502040204020203" pitchFamily="34" charset="0"/>
                <a:ea typeface="BIZ UDPゴシック" panose="020B0400000000000000" pitchFamily="50" charset="-128"/>
                <a:cs typeface="Segoe UI" panose="020B0502040204020203" pitchFamily="34" charset="0"/>
              </a:defRPr>
            </a:lvl1pPr>
          </a:lstStyle>
          <a:p>
            <a:r>
              <a:rPr lang="ja-JP" altLang="en-US" sz="1400" dirty="0">
                <a:latin typeface="Yu Gothic UI" panose="020B0500000000000000" pitchFamily="50" charset="-128"/>
                <a:ea typeface="Yu Gothic UI" panose="020B0500000000000000" pitchFamily="50" charset="-128"/>
              </a:rPr>
              <a:t>子育て・教育環境の充実</a:t>
            </a:r>
            <a:endParaRPr lang="ja-JP" altLang="ja-JP" sz="1400" dirty="0">
              <a:latin typeface="Yu Gothic UI" panose="020B0500000000000000" pitchFamily="50" charset="-128"/>
              <a:ea typeface="Yu Gothic UI" panose="020B0500000000000000" pitchFamily="50" charset="-128"/>
            </a:endParaRPr>
          </a:p>
        </p:txBody>
      </p:sp>
      <p:grpSp>
        <p:nvGrpSpPr>
          <p:cNvPr id="4" name="グループ化 3">
            <a:extLst>
              <a:ext uri="{FF2B5EF4-FFF2-40B4-BE49-F238E27FC236}">
                <a16:creationId xmlns:a16="http://schemas.microsoft.com/office/drawing/2014/main" id="{037A084E-382F-5651-B242-D7D036C8E38C}"/>
              </a:ext>
            </a:extLst>
          </p:cNvPr>
          <p:cNvGrpSpPr/>
          <p:nvPr/>
        </p:nvGrpSpPr>
        <p:grpSpPr>
          <a:xfrm>
            <a:off x="127655" y="3007813"/>
            <a:ext cx="11995239" cy="397049"/>
            <a:chOff x="127655" y="2830837"/>
            <a:chExt cx="11995239" cy="397049"/>
          </a:xfrm>
        </p:grpSpPr>
        <p:sp>
          <p:nvSpPr>
            <p:cNvPr id="7" name="矢印: 山形 6">
              <a:extLst>
                <a:ext uri="{FF2B5EF4-FFF2-40B4-BE49-F238E27FC236}">
                  <a16:creationId xmlns:a16="http://schemas.microsoft.com/office/drawing/2014/main" id="{9CCC8A4C-A84A-5ACB-51F3-6A21E991F23B}"/>
                </a:ext>
              </a:extLst>
            </p:cNvPr>
            <p:cNvSpPr/>
            <p:nvPr/>
          </p:nvSpPr>
          <p:spPr>
            <a:xfrm>
              <a:off x="127655" y="2830837"/>
              <a:ext cx="3564000" cy="397049"/>
            </a:xfrm>
            <a:prstGeom prst="chevron">
              <a:avLst>
                <a:gd name="adj" fmla="val 52720"/>
              </a:avLst>
            </a:prstGeom>
            <a:gradFill>
              <a:gsLst>
                <a:gs pos="0">
                  <a:srgbClr val="007C58"/>
                </a:gs>
                <a:gs pos="100000">
                  <a:schemeClr val="accent6">
                    <a:lumMod val="60000"/>
                    <a:lumOff val="40000"/>
                  </a:schemeClr>
                </a:gs>
                <a:gs pos="100000">
                  <a:schemeClr val="accent1">
                    <a:lumMod val="45000"/>
                    <a:lumOff val="55000"/>
                  </a:schemeClr>
                </a:gs>
                <a:gs pos="100000">
                  <a:schemeClr val="accent1">
                    <a:lumMod val="30000"/>
                    <a:lumOff val="70000"/>
                  </a:schemeClr>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rgbClr val="000000"/>
                </a:solidFill>
              </a:endParaRPr>
            </a:p>
          </p:txBody>
        </p:sp>
        <p:sp>
          <p:nvSpPr>
            <p:cNvPr id="9" name="矢印: 山形 8">
              <a:extLst>
                <a:ext uri="{FF2B5EF4-FFF2-40B4-BE49-F238E27FC236}">
                  <a16:creationId xmlns:a16="http://schemas.microsoft.com/office/drawing/2014/main" id="{35562D0C-BE37-6305-306F-C9107DC9352E}"/>
                </a:ext>
              </a:extLst>
            </p:cNvPr>
            <p:cNvSpPr/>
            <p:nvPr/>
          </p:nvSpPr>
          <p:spPr>
            <a:xfrm>
              <a:off x="3770894" y="2830838"/>
              <a:ext cx="8352000" cy="383112"/>
            </a:xfrm>
            <a:prstGeom prst="chevron">
              <a:avLst>
                <a:gd name="adj" fmla="val 47238"/>
              </a:avLst>
            </a:prstGeom>
            <a:gradFill>
              <a:gsLst>
                <a:gs pos="35000">
                  <a:srgbClr val="0070C0"/>
                </a:gs>
                <a:gs pos="100000">
                  <a:schemeClr val="accent4">
                    <a:lumMod val="20000"/>
                    <a:lumOff val="80000"/>
                  </a:schemeClr>
                </a:gs>
              </a:gsLst>
              <a:lin ang="2700000" scaled="1"/>
            </a:gra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rgbClr val="000000"/>
                </a:solidFill>
              </a:endParaRPr>
            </a:p>
          </p:txBody>
        </p:sp>
        <p:sp>
          <p:nvSpPr>
            <p:cNvPr id="16" name="テキスト ボックス 15">
              <a:extLst>
                <a:ext uri="{FF2B5EF4-FFF2-40B4-BE49-F238E27FC236}">
                  <a16:creationId xmlns:a16="http://schemas.microsoft.com/office/drawing/2014/main" id="{A8C453BF-5E28-1D0E-3A42-13F3FF087BB4}"/>
                </a:ext>
              </a:extLst>
            </p:cNvPr>
            <p:cNvSpPr txBox="1"/>
            <p:nvPr/>
          </p:nvSpPr>
          <p:spPr>
            <a:xfrm>
              <a:off x="3945438" y="2849120"/>
              <a:ext cx="8030251" cy="369332"/>
            </a:xfrm>
            <a:prstGeom prst="rect">
              <a:avLst/>
            </a:prstGeom>
            <a:noFill/>
          </p:spPr>
          <p:txBody>
            <a:bodyPr wrap="square" rtlCol="0">
              <a:spAutoFit/>
            </a:bodyPr>
            <a:lstStyle>
              <a:defPPr>
                <a:defRPr lang="ja-JP"/>
              </a:defPPr>
              <a:lvl1pPr>
                <a:defRPr sz="1600">
                  <a:solidFill>
                    <a:srgbClr val="007C58"/>
                  </a:solidFill>
                </a:defRPr>
              </a:lvl1pPr>
            </a:lstStyle>
            <a:p>
              <a:r>
                <a:rPr lang="ja-JP" altLang="en-US" sz="1800" b="1" dirty="0">
                  <a:solidFill>
                    <a:schemeClr val="bg1"/>
                  </a:solidFill>
                  <a:latin typeface="Yu Gothic UI" panose="020B0500000000000000" pitchFamily="50" charset="-128"/>
                  <a:ea typeface="Yu Gothic UI" panose="020B0500000000000000" pitchFamily="50" charset="-128"/>
                </a:rPr>
                <a:t>解決に向けた取組</a:t>
              </a:r>
              <a:endParaRPr lang="en-US" altLang="ja-JP" sz="1800" b="1" dirty="0">
                <a:solidFill>
                  <a:schemeClr val="bg1"/>
                </a:solidFill>
                <a:latin typeface="Yu Gothic UI" panose="020B0500000000000000" pitchFamily="50" charset="-128"/>
                <a:ea typeface="Yu Gothic UI" panose="020B0500000000000000" pitchFamily="50" charset="-128"/>
              </a:endParaRPr>
            </a:p>
          </p:txBody>
        </p:sp>
        <p:sp>
          <p:nvSpPr>
            <p:cNvPr id="18" name="テキスト ボックス 17">
              <a:extLst>
                <a:ext uri="{FF2B5EF4-FFF2-40B4-BE49-F238E27FC236}">
                  <a16:creationId xmlns:a16="http://schemas.microsoft.com/office/drawing/2014/main" id="{3CE76846-3E71-5BF5-DAA4-1ADA5DBDB304}"/>
                </a:ext>
              </a:extLst>
            </p:cNvPr>
            <p:cNvSpPr txBox="1"/>
            <p:nvPr/>
          </p:nvSpPr>
          <p:spPr>
            <a:xfrm>
              <a:off x="338138" y="2857356"/>
              <a:ext cx="1529914" cy="369332"/>
            </a:xfrm>
            <a:prstGeom prst="rect">
              <a:avLst/>
            </a:prstGeom>
            <a:noFill/>
          </p:spPr>
          <p:txBody>
            <a:bodyPr wrap="square" rtlCol="0">
              <a:spAutoFit/>
            </a:bodyPr>
            <a:lstStyle/>
            <a:p>
              <a:r>
                <a:rPr lang="ja-JP" altLang="en-US" b="1" dirty="0">
                  <a:solidFill>
                    <a:schemeClr val="bg1"/>
                  </a:solidFill>
                  <a:latin typeface="Yu Gothic UI" panose="020B0500000000000000" pitchFamily="50" charset="-128"/>
                  <a:ea typeface="Yu Gothic UI" panose="020B0500000000000000" pitchFamily="50" charset="-128"/>
                </a:rPr>
                <a:t>現状と課題</a:t>
              </a:r>
              <a:endParaRPr lang="en-US" altLang="ja-JP" b="1" dirty="0">
                <a:solidFill>
                  <a:schemeClr val="bg1"/>
                </a:solidFill>
                <a:latin typeface="Yu Gothic UI" panose="020B0500000000000000" pitchFamily="50" charset="-128"/>
                <a:ea typeface="Yu Gothic UI" panose="020B0500000000000000" pitchFamily="50" charset="-128"/>
              </a:endParaRPr>
            </a:p>
          </p:txBody>
        </p:sp>
      </p:grpSp>
    </p:spTree>
    <p:extLst>
      <p:ext uri="{BB962C8B-B14F-4D97-AF65-F5344CB8AC3E}">
        <p14:creationId xmlns:p14="http://schemas.microsoft.com/office/powerpoint/2010/main" val="3617885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 name="表 87">
            <a:extLst>
              <a:ext uri="{FF2B5EF4-FFF2-40B4-BE49-F238E27FC236}">
                <a16:creationId xmlns:a16="http://schemas.microsoft.com/office/drawing/2014/main" id="{16814AF5-5AD0-A05C-1286-552FBC810988}"/>
              </a:ext>
            </a:extLst>
          </p:cNvPr>
          <p:cNvGraphicFramePr>
            <a:graphicFrameLocks noGrp="1"/>
          </p:cNvGraphicFramePr>
          <p:nvPr/>
        </p:nvGraphicFramePr>
        <p:xfrm>
          <a:off x="95263" y="2697480"/>
          <a:ext cx="11963207" cy="4116633"/>
        </p:xfrm>
        <a:graphic>
          <a:graphicData uri="http://schemas.openxmlformats.org/drawingml/2006/table">
            <a:tbl>
              <a:tblPr firstRow="1" bandRow="1">
                <a:effectLst/>
                <a:tableStyleId>{5C22544A-7EE6-4342-B048-85BDC9FD1C3A}</a:tableStyleId>
              </a:tblPr>
              <a:tblGrid>
                <a:gridCol w="3187645">
                  <a:extLst>
                    <a:ext uri="{9D8B030D-6E8A-4147-A177-3AD203B41FA5}">
                      <a16:colId xmlns:a16="http://schemas.microsoft.com/office/drawing/2014/main" val="89389108"/>
                    </a:ext>
                  </a:extLst>
                </a:gridCol>
                <a:gridCol w="5597058">
                  <a:extLst>
                    <a:ext uri="{9D8B030D-6E8A-4147-A177-3AD203B41FA5}">
                      <a16:colId xmlns:a16="http://schemas.microsoft.com/office/drawing/2014/main" val="617515811"/>
                    </a:ext>
                  </a:extLst>
                </a:gridCol>
                <a:gridCol w="3178504">
                  <a:extLst>
                    <a:ext uri="{9D8B030D-6E8A-4147-A177-3AD203B41FA5}">
                      <a16:colId xmlns:a16="http://schemas.microsoft.com/office/drawing/2014/main" val="3678793575"/>
                    </a:ext>
                  </a:extLst>
                </a:gridCol>
              </a:tblGrid>
              <a:tr h="548640">
                <a:tc>
                  <a:txBody>
                    <a:bodyPr/>
                    <a:lstStyle/>
                    <a:p>
                      <a:endParaRPr kumimoji="1" lang="ja-JP" altLang="en-US" dirty="0"/>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endParaRPr kumimoji="1" lang="ja-JP" altLang="en-US" dirty="0"/>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6567332"/>
                  </a:ext>
                </a:extLst>
              </a:tr>
              <a:tr h="1432560">
                <a:tc>
                  <a:txBody>
                    <a:bodyPr/>
                    <a:lstStyle/>
                    <a:p>
                      <a:endParaRPr kumimoji="1" lang="ja-JP" altLang="en-US" dirty="0"/>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3473711"/>
                  </a:ext>
                </a:extLst>
              </a:tr>
              <a:tr h="1051560">
                <a:tc>
                  <a:txBody>
                    <a:bodyPr/>
                    <a:lstStyle/>
                    <a:p>
                      <a:endParaRPr kumimoji="1" lang="ja-JP" altLang="en-US" dirty="0"/>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4248046"/>
                  </a:ext>
                </a:extLst>
              </a:tr>
              <a:tr h="523434">
                <a:tc>
                  <a:txBody>
                    <a:bodyPr/>
                    <a:lstStyle/>
                    <a:p>
                      <a:endParaRPr kumimoji="1" lang="ja-JP" altLang="en-US" dirty="0"/>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8614957"/>
                  </a:ext>
                </a:extLst>
              </a:tr>
              <a:tr h="560439">
                <a:tc>
                  <a:txBody>
                    <a:bodyPr/>
                    <a:lstStyle/>
                    <a:p>
                      <a:endParaRPr kumimoji="1" lang="ja-JP" altLang="en-US" dirty="0"/>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6243887"/>
                  </a:ext>
                </a:extLst>
              </a:tr>
            </a:tbl>
          </a:graphicData>
        </a:graphic>
      </p:graphicFrame>
      <p:sp>
        <p:nvSpPr>
          <p:cNvPr id="100" name="矢印: 五方向 99">
            <a:extLst>
              <a:ext uri="{FF2B5EF4-FFF2-40B4-BE49-F238E27FC236}">
                <a16:creationId xmlns:a16="http://schemas.microsoft.com/office/drawing/2014/main" id="{B74E21C1-2E42-FA55-A360-FE0FF408A2ED}"/>
              </a:ext>
            </a:extLst>
          </p:cNvPr>
          <p:cNvSpPr/>
          <p:nvPr/>
        </p:nvSpPr>
        <p:spPr>
          <a:xfrm>
            <a:off x="88449" y="2298780"/>
            <a:ext cx="3312000" cy="360000"/>
          </a:xfrm>
          <a:prstGeom prst="homePlate">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21" name="直線コネクタ 20">
            <a:extLst>
              <a:ext uri="{FF2B5EF4-FFF2-40B4-BE49-F238E27FC236}">
                <a16:creationId xmlns:a16="http://schemas.microsoft.com/office/drawing/2014/main" id="{BFCB2A2A-BF6C-BEF0-EFC3-5DD52100624C}"/>
              </a:ext>
            </a:extLst>
          </p:cNvPr>
          <p:cNvCxnSpPr>
            <a:cxnSpLocks/>
          </p:cNvCxnSpPr>
          <p:nvPr/>
        </p:nvCxnSpPr>
        <p:spPr>
          <a:xfrm>
            <a:off x="0" y="533070"/>
            <a:ext cx="12192000" cy="0"/>
          </a:xfrm>
          <a:prstGeom prst="line">
            <a:avLst/>
          </a:prstGeom>
          <a:ln w="38100">
            <a:solidFill>
              <a:srgbClr val="007C58"/>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40124DDC-EF7A-463B-21BB-4DD1AE458892}"/>
              </a:ext>
            </a:extLst>
          </p:cNvPr>
          <p:cNvSpPr txBox="1"/>
          <p:nvPr/>
        </p:nvSpPr>
        <p:spPr>
          <a:xfrm>
            <a:off x="9760760" y="207295"/>
            <a:ext cx="2515386" cy="338554"/>
          </a:xfrm>
          <a:prstGeom prst="rect">
            <a:avLst/>
          </a:prstGeom>
          <a:noFill/>
        </p:spPr>
        <p:txBody>
          <a:bodyPr wrap="square" rtlCol="0">
            <a:spAutoFit/>
          </a:bodyPr>
          <a:lstStyle>
            <a:defPPr>
              <a:defRPr lang="ja-JP"/>
            </a:defPPr>
            <a:lvl1pPr>
              <a:defRPr sz="3600" b="1">
                <a:latin typeface="Segoe UI" panose="020B0502040204020203" pitchFamily="34" charset="0"/>
                <a:ea typeface="BIZ UDPゴシック" panose="020B0400000000000000" pitchFamily="50" charset="-128"/>
                <a:cs typeface="Segoe UI" panose="020B0502040204020203" pitchFamily="34" charset="0"/>
              </a:defRPr>
            </a:lvl1pPr>
          </a:lstStyle>
          <a:p>
            <a:r>
              <a:rPr lang="ja-JP" altLang="en-US" sz="1600" dirty="0"/>
              <a:t>児童いきいき放課後事業</a:t>
            </a:r>
            <a:endParaRPr lang="en-US" altLang="ja-JP" sz="1600" dirty="0"/>
          </a:p>
        </p:txBody>
      </p:sp>
      <p:sp>
        <p:nvSpPr>
          <p:cNvPr id="53" name="テキスト ボックス 52">
            <a:extLst>
              <a:ext uri="{FF2B5EF4-FFF2-40B4-BE49-F238E27FC236}">
                <a16:creationId xmlns:a16="http://schemas.microsoft.com/office/drawing/2014/main" id="{EDE92BB6-3D32-3C22-249D-5447E1E8226E}"/>
              </a:ext>
            </a:extLst>
          </p:cNvPr>
          <p:cNvSpPr txBox="1"/>
          <p:nvPr/>
        </p:nvSpPr>
        <p:spPr>
          <a:xfrm>
            <a:off x="601881" y="2815955"/>
            <a:ext cx="1116554" cy="307777"/>
          </a:xfrm>
          <a:prstGeom prst="rect">
            <a:avLst/>
          </a:prstGeom>
          <a:noFill/>
        </p:spPr>
        <p:txBody>
          <a:bodyPr wrap="square" rtlCol="0">
            <a:spAutoFit/>
          </a:bodyPr>
          <a:lstStyle/>
          <a:p>
            <a:r>
              <a:rPr lang="ja-JP" altLang="en-US" sz="1400" dirty="0">
                <a:latin typeface="Yu Gothic UI" panose="020B0500000000000000" pitchFamily="50" charset="-128"/>
                <a:ea typeface="Yu Gothic UI" panose="020B0500000000000000" pitchFamily="50" charset="-128"/>
              </a:rPr>
              <a:t>狭隘化対策</a:t>
            </a:r>
            <a:endParaRPr lang="en-US" altLang="ja-JP" sz="1400" dirty="0">
              <a:latin typeface="Yu Gothic UI" panose="020B0500000000000000" pitchFamily="50" charset="-128"/>
              <a:ea typeface="Yu Gothic UI" panose="020B0500000000000000" pitchFamily="50" charset="-128"/>
            </a:endParaRPr>
          </a:p>
        </p:txBody>
      </p:sp>
      <p:sp>
        <p:nvSpPr>
          <p:cNvPr id="64" name="テキスト ボックス 63">
            <a:extLst>
              <a:ext uri="{FF2B5EF4-FFF2-40B4-BE49-F238E27FC236}">
                <a16:creationId xmlns:a16="http://schemas.microsoft.com/office/drawing/2014/main" id="{2E664D8A-4F15-B70D-F3BF-C8BCBE517C69}"/>
              </a:ext>
            </a:extLst>
          </p:cNvPr>
          <p:cNvSpPr txBox="1"/>
          <p:nvPr/>
        </p:nvSpPr>
        <p:spPr>
          <a:xfrm>
            <a:off x="3267525" y="2706720"/>
            <a:ext cx="5549942" cy="523220"/>
          </a:xfrm>
          <a:prstGeom prst="rect">
            <a:avLst/>
          </a:prstGeom>
          <a:noFill/>
        </p:spPr>
        <p:txBody>
          <a:bodyPr wrap="square" rtlCol="0">
            <a:spAutoFit/>
          </a:bodyPr>
          <a:lstStyle>
            <a:defPPr>
              <a:defRPr lang="ja-JP"/>
            </a:defPPr>
            <a:lvl1pPr>
              <a:defRPr sz="1600">
                <a:solidFill>
                  <a:srgbClr val="000000"/>
                </a:solidFill>
              </a:defRPr>
            </a:lvl1pPr>
          </a:lstStyle>
          <a:p>
            <a:r>
              <a:rPr lang="ja-JP" altLang="en-US" sz="1400" dirty="0">
                <a:solidFill>
                  <a:schemeClr val="tx1"/>
                </a:solidFill>
                <a:latin typeface="Yu Gothic UI" panose="020B0500000000000000" pitchFamily="50" charset="-128"/>
                <a:ea typeface="Yu Gothic UI" panose="020B0500000000000000" pitchFamily="50" charset="-128"/>
              </a:rPr>
              <a:t>・さらなる活動場所の確保＜多目的室等＞（</a:t>
            </a:r>
            <a:r>
              <a:rPr lang="en-US" altLang="ja-JP" sz="1400" dirty="0">
                <a:solidFill>
                  <a:schemeClr val="tx1"/>
                </a:solidFill>
                <a:latin typeface="Yu Gothic UI" panose="020B0500000000000000" pitchFamily="50" charset="-128"/>
                <a:ea typeface="Yu Gothic UI" panose="020B0500000000000000" pitchFamily="50" charset="-128"/>
              </a:rPr>
              <a:t>R6.4</a:t>
            </a:r>
            <a:r>
              <a:rPr lang="ja-JP" altLang="en-US" sz="1400" dirty="0">
                <a:solidFill>
                  <a:schemeClr val="tx1"/>
                </a:solidFill>
                <a:latin typeface="Yu Gothic UI" panose="020B0500000000000000" pitchFamily="50" charset="-128"/>
                <a:ea typeface="Yu Gothic UI" panose="020B0500000000000000" pitchFamily="50" charset="-128"/>
              </a:rPr>
              <a:t>～）</a:t>
            </a:r>
          </a:p>
          <a:p>
            <a:r>
              <a:rPr lang="ja-JP" altLang="en-US" sz="1400" dirty="0">
                <a:solidFill>
                  <a:schemeClr val="tx1"/>
                </a:solidFill>
                <a:latin typeface="Yu Gothic UI" panose="020B0500000000000000" pitchFamily="50" charset="-128"/>
                <a:ea typeface="Yu Gothic UI" panose="020B0500000000000000" pitchFamily="50" charset="-128"/>
              </a:rPr>
              <a:t>・狭隘状況に応じた支援員の追加配置＜</a:t>
            </a:r>
            <a:r>
              <a:rPr lang="en-US" altLang="ja-JP" sz="1400" dirty="0">
                <a:solidFill>
                  <a:schemeClr val="tx1"/>
                </a:solidFill>
                <a:latin typeface="Yu Gothic UI" panose="020B0500000000000000" pitchFamily="50" charset="-128"/>
                <a:ea typeface="Yu Gothic UI" panose="020B0500000000000000" pitchFamily="50" charset="-128"/>
              </a:rPr>
              <a:t>245</a:t>
            </a:r>
            <a:r>
              <a:rPr lang="ja-JP" altLang="en-US" sz="1400" dirty="0">
                <a:solidFill>
                  <a:schemeClr val="tx1"/>
                </a:solidFill>
                <a:latin typeface="Yu Gothic UI" panose="020B0500000000000000" pitchFamily="50" charset="-128"/>
                <a:ea typeface="Yu Gothic UI" panose="020B0500000000000000" pitchFamily="50" charset="-128"/>
              </a:rPr>
              <a:t>人相当分増＞（</a:t>
            </a:r>
            <a:r>
              <a:rPr lang="en-US" altLang="ja-JP" sz="1400" dirty="0">
                <a:solidFill>
                  <a:schemeClr val="tx1"/>
                </a:solidFill>
                <a:latin typeface="Yu Gothic UI" panose="020B0500000000000000" pitchFamily="50" charset="-128"/>
                <a:ea typeface="Yu Gothic UI" panose="020B0500000000000000" pitchFamily="50" charset="-128"/>
              </a:rPr>
              <a:t>R6.4</a:t>
            </a:r>
            <a:r>
              <a:rPr lang="ja-JP" altLang="en-US" sz="1400" dirty="0">
                <a:solidFill>
                  <a:schemeClr val="tx1"/>
                </a:solidFill>
                <a:latin typeface="Yu Gothic UI" panose="020B0500000000000000" pitchFamily="50" charset="-128"/>
                <a:ea typeface="Yu Gothic UI" panose="020B0500000000000000" pitchFamily="50" charset="-128"/>
              </a:rPr>
              <a:t>～）</a:t>
            </a:r>
            <a:endParaRPr lang="en-US" altLang="ja-JP" sz="1400" dirty="0">
              <a:solidFill>
                <a:schemeClr val="tx1"/>
              </a:solidFill>
              <a:latin typeface="Yu Gothic UI" panose="020B0500000000000000" pitchFamily="50" charset="-128"/>
              <a:ea typeface="Yu Gothic UI" panose="020B0500000000000000" pitchFamily="50" charset="-128"/>
            </a:endParaRPr>
          </a:p>
        </p:txBody>
      </p:sp>
      <p:sp>
        <p:nvSpPr>
          <p:cNvPr id="66" name="テキスト ボックス 65">
            <a:extLst>
              <a:ext uri="{FF2B5EF4-FFF2-40B4-BE49-F238E27FC236}">
                <a16:creationId xmlns:a16="http://schemas.microsoft.com/office/drawing/2014/main" id="{BBBAE232-5053-9F84-E878-04E387BFAD5E}"/>
              </a:ext>
            </a:extLst>
          </p:cNvPr>
          <p:cNvSpPr txBox="1"/>
          <p:nvPr/>
        </p:nvSpPr>
        <p:spPr>
          <a:xfrm>
            <a:off x="601881" y="3834094"/>
            <a:ext cx="2491546" cy="307777"/>
          </a:xfrm>
          <a:prstGeom prst="rect">
            <a:avLst/>
          </a:prstGeom>
          <a:noFill/>
        </p:spPr>
        <p:txBody>
          <a:bodyPr wrap="square" rtlCol="0">
            <a:spAutoFit/>
          </a:bodyPr>
          <a:lstStyle/>
          <a:p>
            <a:r>
              <a:rPr kumimoji="1" lang="ja-JP" altLang="en-US" sz="1400" dirty="0">
                <a:latin typeface="Yu Gothic UI" panose="020B0500000000000000" pitchFamily="50" charset="-128"/>
                <a:ea typeface="Yu Gothic UI" panose="020B0500000000000000" pitchFamily="50" charset="-128"/>
              </a:rPr>
              <a:t>支援が必要な児童等の対応</a:t>
            </a:r>
          </a:p>
        </p:txBody>
      </p:sp>
      <p:sp>
        <p:nvSpPr>
          <p:cNvPr id="67" name="テキスト ボックス 66">
            <a:extLst>
              <a:ext uri="{FF2B5EF4-FFF2-40B4-BE49-F238E27FC236}">
                <a16:creationId xmlns:a16="http://schemas.microsoft.com/office/drawing/2014/main" id="{5FE5E1CE-EF61-CCE6-DAAC-EA7D63ABA7D3}"/>
              </a:ext>
            </a:extLst>
          </p:cNvPr>
          <p:cNvSpPr txBox="1"/>
          <p:nvPr/>
        </p:nvSpPr>
        <p:spPr>
          <a:xfrm>
            <a:off x="577091" y="5061473"/>
            <a:ext cx="1285075" cy="307777"/>
          </a:xfrm>
          <a:prstGeom prst="rect">
            <a:avLst/>
          </a:prstGeom>
          <a:noFill/>
        </p:spPr>
        <p:txBody>
          <a:bodyPr wrap="square" rtlCol="0">
            <a:spAutoFit/>
          </a:bodyPr>
          <a:lstStyle/>
          <a:p>
            <a:r>
              <a:rPr lang="ja-JP" altLang="en-US" sz="1400" dirty="0">
                <a:latin typeface="Yu Gothic UI" panose="020B0500000000000000" pitchFamily="50" charset="-128"/>
                <a:ea typeface="Yu Gothic UI" panose="020B0500000000000000" pitchFamily="50" charset="-128"/>
              </a:rPr>
              <a:t>人材確保</a:t>
            </a:r>
            <a:endParaRPr lang="en-US" altLang="ja-JP" sz="1400" dirty="0">
              <a:latin typeface="Yu Gothic UI" panose="020B0500000000000000" pitchFamily="50" charset="-128"/>
              <a:ea typeface="Yu Gothic UI" panose="020B0500000000000000" pitchFamily="50" charset="-128"/>
            </a:endParaRPr>
          </a:p>
        </p:txBody>
      </p:sp>
      <p:sp>
        <p:nvSpPr>
          <p:cNvPr id="68" name="テキスト ボックス 67">
            <a:extLst>
              <a:ext uri="{FF2B5EF4-FFF2-40B4-BE49-F238E27FC236}">
                <a16:creationId xmlns:a16="http://schemas.microsoft.com/office/drawing/2014/main" id="{343FC77F-7A67-15BF-1B8F-6C3E0C2AA6C9}"/>
              </a:ext>
            </a:extLst>
          </p:cNvPr>
          <p:cNvSpPr txBox="1"/>
          <p:nvPr/>
        </p:nvSpPr>
        <p:spPr>
          <a:xfrm>
            <a:off x="572256" y="5849850"/>
            <a:ext cx="1840773" cy="307776"/>
          </a:xfrm>
          <a:prstGeom prst="rect">
            <a:avLst/>
          </a:prstGeom>
          <a:noFill/>
        </p:spPr>
        <p:txBody>
          <a:bodyPr wrap="square" rtlCol="0">
            <a:spAutoFit/>
          </a:bodyPr>
          <a:lstStyle/>
          <a:p>
            <a:r>
              <a:rPr lang="ja-JP" altLang="en-US" sz="1400" dirty="0">
                <a:latin typeface="Yu Gothic UI" panose="020B0500000000000000" pitchFamily="50" charset="-128"/>
                <a:ea typeface="Yu Gothic UI" panose="020B0500000000000000" pitchFamily="50" charset="-128"/>
              </a:rPr>
              <a:t>デジタルの活用促進</a:t>
            </a:r>
            <a:endParaRPr lang="en-US" altLang="ja-JP" sz="1400" dirty="0">
              <a:latin typeface="Yu Gothic UI" panose="020B0500000000000000" pitchFamily="50" charset="-128"/>
              <a:ea typeface="Yu Gothic UI" panose="020B0500000000000000" pitchFamily="50" charset="-128"/>
            </a:endParaRPr>
          </a:p>
        </p:txBody>
      </p:sp>
      <p:sp>
        <p:nvSpPr>
          <p:cNvPr id="70" name="矢印: 五方向 4">
            <a:extLst>
              <a:ext uri="{FF2B5EF4-FFF2-40B4-BE49-F238E27FC236}">
                <a16:creationId xmlns:a16="http://schemas.microsoft.com/office/drawing/2014/main" id="{E40BC492-12BF-DEA1-EDA8-B22D03FD0BE9}"/>
              </a:ext>
            </a:extLst>
          </p:cNvPr>
          <p:cNvSpPr txBox="1"/>
          <p:nvPr/>
        </p:nvSpPr>
        <p:spPr>
          <a:xfrm>
            <a:off x="3258890" y="3277830"/>
            <a:ext cx="5558577" cy="1384995"/>
          </a:xfrm>
          <a:prstGeom prst="rect">
            <a:avLst/>
          </a:prstGeom>
          <a:noFill/>
        </p:spPr>
        <p:txBody>
          <a:bodyPr wrap="square" rtlCol="0">
            <a:spAutoFit/>
          </a:bodyPr>
          <a:lstStyle>
            <a:defPPr>
              <a:defRPr lang="ja-JP"/>
            </a:defPPr>
            <a:lvl1pPr>
              <a:defRPr sz="1400">
                <a:solidFill>
                  <a:srgbClr val="000000"/>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82550" indent="-82550"/>
            <a:r>
              <a:rPr lang="ja-JP" altLang="en-US" dirty="0">
                <a:solidFill>
                  <a:schemeClr val="tx1"/>
                </a:solidFill>
                <a:latin typeface="Yu Gothic UI" panose="020B0500000000000000" pitchFamily="50" charset="-128"/>
                <a:ea typeface="Yu Gothic UI" panose="020B0500000000000000" pitchFamily="50" charset="-128"/>
              </a:rPr>
              <a:t>・支援が必要な児童等への対応として支援員等の追加配置＜対象児童数に応じて追加配置＞</a:t>
            </a:r>
            <a:r>
              <a:rPr lang="ja-JP" altLang="en-US" sz="1400" dirty="0">
                <a:solidFill>
                  <a:schemeClr val="tx1"/>
                </a:solidFill>
                <a:latin typeface="Yu Gothic UI" panose="020B0500000000000000" pitchFamily="50" charset="-128"/>
                <a:ea typeface="Yu Gothic UI" panose="020B0500000000000000" pitchFamily="50" charset="-128"/>
              </a:rPr>
              <a:t>（</a:t>
            </a:r>
            <a:r>
              <a:rPr lang="en-US" altLang="ja-JP" sz="1400" dirty="0">
                <a:solidFill>
                  <a:schemeClr val="tx1"/>
                </a:solidFill>
                <a:latin typeface="Yu Gothic UI" panose="020B0500000000000000" pitchFamily="50" charset="-128"/>
                <a:ea typeface="Yu Gothic UI" panose="020B0500000000000000" pitchFamily="50" charset="-128"/>
              </a:rPr>
              <a:t>R6.4</a:t>
            </a:r>
            <a:r>
              <a:rPr lang="ja-JP" altLang="en-US" sz="1400" dirty="0">
                <a:solidFill>
                  <a:schemeClr val="tx1"/>
                </a:solidFill>
                <a:latin typeface="Yu Gothic UI" panose="020B0500000000000000" pitchFamily="50" charset="-128"/>
                <a:ea typeface="Yu Gothic UI" panose="020B0500000000000000" pitchFamily="50" charset="-128"/>
              </a:rPr>
              <a:t>～）</a:t>
            </a:r>
            <a:endParaRPr lang="en-US" altLang="ja-JP" sz="1400" dirty="0">
              <a:solidFill>
                <a:schemeClr val="tx1"/>
              </a:solidFill>
              <a:latin typeface="Yu Gothic UI" panose="020B0500000000000000" pitchFamily="50" charset="-128"/>
              <a:ea typeface="Yu Gothic UI" panose="020B0500000000000000" pitchFamily="50" charset="-128"/>
            </a:endParaRPr>
          </a:p>
          <a:p>
            <a:r>
              <a:rPr lang="ja-JP" altLang="en-US" dirty="0">
                <a:solidFill>
                  <a:schemeClr val="tx1"/>
                </a:solidFill>
                <a:latin typeface="Yu Gothic UI" panose="020B0500000000000000" pitchFamily="50" charset="-128"/>
                <a:ea typeface="Yu Gothic UI" panose="020B0500000000000000" pitchFamily="50" charset="-128"/>
              </a:rPr>
              <a:t>・基礎的研修の強化による支援員のスキル向上</a:t>
            </a:r>
            <a:r>
              <a:rPr lang="ja-JP" altLang="en-US" sz="1400" dirty="0">
                <a:solidFill>
                  <a:schemeClr val="tx1"/>
                </a:solidFill>
                <a:latin typeface="Yu Gothic UI" panose="020B0500000000000000" pitchFamily="50" charset="-128"/>
                <a:ea typeface="Yu Gothic UI" panose="020B0500000000000000" pitchFamily="50" charset="-128"/>
              </a:rPr>
              <a:t>（</a:t>
            </a:r>
            <a:r>
              <a:rPr lang="en-US" altLang="ja-JP" sz="1400" dirty="0">
                <a:solidFill>
                  <a:schemeClr val="tx1"/>
                </a:solidFill>
                <a:latin typeface="Yu Gothic UI" panose="020B0500000000000000" pitchFamily="50" charset="-128"/>
                <a:ea typeface="Yu Gothic UI" panose="020B0500000000000000" pitchFamily="50" charset="-128"/>
              </a:rPr>
              <a:t>R7.</a:t>
            </a:r>
            <a:r>
              <a:rPr lang="en-US" altLang="ja-JP" dirty="0">
                <a:solidFill>
                  <a:schemeClr val="tx1"/>
                </a:solidFill>
                <a:latin typeface="Yu Gothic UI" panose="020B0500000000000000" pitchFamily="50" charset="-128"/>
                <a:ea typeface="Yu Gothic UI" panose="020B0500000000000000" pitchFamily="50" charset="-128"/>
              </a:rPr>
              <a:t>1</a:t>
            </a:r>
            <a:r>
              <a:rPr lang="ja-JP" altLang="en-US" sz="1400" dirty="0">
                <a:solidFill>
                  <a:schemeClr val="tx1"/>
                </a:solidFill>
                <a:latin typeface="Yu Gothic UI" panose="020B0500000000000000" pitchFamily="50" charset="-128"/>
                <a:ea typeface="Yu Gothic UI" panose="020B0500000000000000" pitchFamily="50" charset="-128"/>
              </a:rPr>
              <a:t>～）</a:t>
            </a:r>
            <a:endParaRPr lang="en-US" altLang="ja-JP" sz="1400" dirty="0">
              <a:solidFill>
                <a:schemeClr val="tx1"/>
              </a:solidFill>
              <a:latin typeface="Yu Gothic UI" panose="020B0500000000000000" pitchFamily="50" charset="-128"/>
              <a:ea typeface="Yu Gothic UI" panose="020B0500000000000000" pitchFamily="50" charset="-128"/>
            </a:endParaRPr>
          </a:p>
          <a:p>
            <a:r>
              <a:rPr lang="ja-JP" altLang="en-US" sz="1400" dirty="0">
                <a:solidFill>
                  <a:schemeClr val="tx1"/>
                </a:solidFill>
                <a:latin typeface="Yu Gothic UI" panose="020B0500000000000000" pitchFamily="50" charset="-128"/>
                <a:ea typeface="Yu Gothic UI" panose="020B0500000000000000" pitchFamily="50" charset="-128"/>
              </a:rPr>
              <a:t>・アドバイザーの巡回指導による</a:t>
            </a:r>
            <a:r>
              <a:rPr lang="ja-JP" altLang="en-US" dirty="0">
                <a:solidFill>
                  <a:schemeClr val="tx1"/>
                </a:solidFill>
                <a:latin typeface="Yu Gothic UI" panose="020B0500000000000000" pitchFamily="50" charset="-128"/>
                <a:ea typeface="Yu Gothic UI" panose="020B0500000000000000" pitchFamily="50" charset="-128"/>
              </a:rPr>
              <a:t>支援員のスキル向上</a:t>
            </a:r>
            <a:r>
              <a:rPr lang="ja-JP" altLang="en-US" sz="1400" dirty="0">
                <a:solidFill>
                  <a:schemeClr val="tx1"/>
                </a:solidFill>
                <a:latin typeface="Yu Gothic UI" panose="020B0500000000000000" pitchFamily="50" charset="-128"/>
                <a:ea typeface="Yu Gothic UI" panose="020B0500000000000000" pitchFamily="50" charset="-128"/>
              </a:rPr>
              <a:t>（</a:t>
            </a:r>
            <a:r>
              <a:rPr lang="en-US" altLang="ja-JP" sz="1400" dirty="0">
                <a:solidFill>
                  <a:schemeClr val="tx1"/>
                </a:solidFill>
                <a:latin typeface="Yu Gothic UI" panose="020B0500000000000000" pitchFamily="50" charset="-128"/>
                <a:ea typeface="Yu Gothic UI" panose="020B0500000000000000" pitchFamily="50" charset="-128"/>
              </a:rPr>
              <a:t>R7.10</a:t>
            </a:r>
            <a:r>
              <a:rPr lang="ja-JP" altLang="en-US" sz="1400" dirty="0">
                <a:solidFill>
                  <a:schemeClr val="tx1"/>
                </a:solidFill>
                <a:latin typeface="Yu Gothic UI" panose="020B0500000000000000" pitchFamily="50" charset="-128"/>
                <a:ea typeface="Yu Gothic UI" panose="020B0500000000000000" pitchFamily="50" charset="-128"/>
              </a:rPr>
              <a:t>～）</a:t>
            </a:r>
            <a:endParaRPr lang="en-US" altLang="ja-JP" sz="1400" dirty="0">
              <a:solidFill>
                <a:schemeClr val="tx1"/>
              </a:solidFill>
              <a:latin typeface="Yu Gothic UI" panose="020B0500000000000000" pitchFamily="50" charset="-128"/>
              <a:ea typeface="Yu Gothic UI" panose="020B0500000000000000" pitchFamily="50" charset="-128"/>
            </a:endParaRPr>
          </a:p>
          <a:p>
            <a:r>
              <a:rPr lang="ja-JP" altLang="en-US" dirty="0">
                <a:solidFill>
                  <a:schemeClr val="tx1"/>
                </a:solidFill>
                <a:latin typeface="Yu Gothic UI" panose="020B0500000000000000" pitchFamily="50" charset="-128"/>
                <a:ea typeface="Yu Gothic UI" panose="020B0500000000000000" pitchFamily="50" charset="-128"/>
              </a:rPr>
              <a:t>・外国につながる児童や保護者と円滑にコミュニケーションを図るため翻訳機を</a:t>
            </a:r>
            <a:r>
              <a:rPr lang="ja-JP" altLang="en-US" strike="sngStrike" dirty="0">
                <a:solidFill>
                  <a:schemeClr val="tx1"/>
                </a:solidFill>
                <a:latin typeface="Yu Gothic UI" panose="020B0500000000000000" pitchFamily="50" charset="-128"/>
                <a:ea typeface="Yu Gothic UI" panose="020B0500000000000000" pitchFamily="50" charset="-128"/>
              </a:rPr>
              <a:t> </a:t>
            </a:r>
            <a:endParaRPr lang="en-US" altLang="ja-JP" strike="sngStrike" dirty="0">
              <a:solidFill>
                <a:schemeClr val="tx1"/>
              </a:solidFill>
              <a:latin typeface="Yu Gothic UI" panose="020B0500000000000000" pitchFamily="50" charset="-128"/>
              <a:ea typeface="Yu Gothic UI" panose="020B0500000000000000" pitchFamily="50" charset="-128"/>
            </a:endParaRPr>
          </a:p>
          <a:p>
            <a:r>
              <a:rPr lang="en-US" altLang="ja-JP" dirty="0">
                <a:solidFill>
                  <a:schemeClr val="tx1"/>
                </a:solidFill>
                <a:latin typeface="Yu Gothic UI" panose="020B0500000000000000" pitchFamily="50" charset="-128"/>
                <a:ea typeface="Yu Gothic UI" panose="020B0500000000000000" pitchFamily="50" charset="-128"/>
              </a:rPr>
              <a:t>  </a:t>
            </a:r>
            <a:r>
              <a:rPr lang="ja-JP" altLang="en-US" dirty="0">
                <a:solidFill>
                  <a:schemeClr val="tx1"/>
                </a:solidFill>
                <a:latin typeface="Yu Gothic UI" panose="020B0500000000000000" pitchFamily="50" charset="-128"/>
                <a:ea typeface="Yu Gothic UI" panose="020B0500000000000000" pitchFamily="50" charset="-128"/>
              </a:rPr>
              <a:t>導入（</a:t>
            </a:r>
            <a:r>
              <a:rPr lang="en-US" altLang="ja-JP" dirty="0">
                <a:solidFill>
                  <a:schemeClr val="tx1"/>
                </a:solidFill>
                <a:latin typeface="Yu Gothic UI" panose="020B0500000000000000" pitchFamily="50" charset="-128"/>
                <a:ea typeface="Yu Gothic UI" panose="020B0500000000000000" pitchFamily="50" charset="-128"/>
              </a:rPr>
              <a:t>R6.11</a:t>
            </a:r>
            <a:r>
              <a:rPr lang="ja-JP" altLang="en-US" dirty="0">
                <a:solidFill>
                  <a:schemeClr val="tx1"/>
                </a:solidFill>
                <a:latin typeface="Yu Gothic UI" panose="020B0500000000000000" pitchFamily="50" charset="-128"/>
                <a:ea typeface="Yu Gothic UI" panose="020B0500000000000000" pitchFamily="50" charset="-128"/>
              </a:rPr>
              <a:t>～）</a:t>
            </a:r>
            <a:endParaRPr lang="en-US" altLang="ja-JP" dirty="0">
              <a:solidFill>
                <a:schemeClr val="tx1"/>
              </a:solidFill>
              <a:latin typeface="Yu Gothic UI" panose="020B0500000000000000" pitchFamily="50" charset="-128"/>
              <a:ea typeface="Yu Gothic UI" panose="020B0500000000000000" pitchFamily="50" charset="-128"/>
            </a:endParaRPr>
          </a:p>
        </p:txBody>
      </p:sp>
      <p:sp>
        <p:nvSpPr>
          <p:cNvPr id="74" name="矢印: 五方向 4">
            <a:extLst>
              <a:ext uri="{FF2B5EF4-FFF2-40B4-BE49-F238E27FC236}">
                <a16:creationId xmlns:a16="http://schemas.microsoft.com/office/drawing/2014/main" id="{656A7047-B1CD-48FF-074C-A39D5E13AE32}"/>
              </a:ext>
            </a:extLst>
          </p:cNvPr>
          <p:cNvSpPr txBox="1"/>
          <p:nvPr/>
        </p:nvSpPr>
        <p:spPr>
          <a:xfrm>
            <a:off x="3282889" y="4694851"/>
            <a:ext cx="5558576" cy="738664"/>
          </a:xfrm>
          <a:prstGeom prst="rect">
            <a:avLst/>
          </a:prstGeom>
          <a:noFill/>
        </p:spPr>
        <p:txBody>
          <a:bodyPr wrap="square" rtlCol="0">
            <a:spAutoFit/>
          </a:bodyPr>
          <a:lstStyle>
            <a:defPPr>
              <a:defRPr lang="ja-JP"/>
            </a:defPPr>
            <a:lvl1pPr>
              <a:defRPr sz="1400">
                <a:solidFill>
                  <a:srgbClr val="000000"/>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ja-JP" altLang="en-US" dirty="0">
                <a:solidFill>
                  <a:schemeClr val="tx1"/>
                </a:solidFill>
                <a:latin typeface="Yu Gothic UI" panose="020B0500000000000000" pitchFamily="50" charset="-128"/>
                <a:ea typeface="Yu Gothic UI" panose="020B0500000000000000" pitchFamily="50" charset="-128"/>
              </a:rPr>
              <a:t>・支援員の処遇改善</a:t>
            </a:r>
            <a:endParaRPr lang="en-US" altLang="ja-JP" dirty="0">
              <a:solidFill>
                <a:schemeClr val="tx1"/>
              </a:solidFill>
              <a:latin typeface="Yu Gothic UI" panose="020B0500000000000000" pitchFamily="50" charset="-128"/>
              <a:ea typeface="Yu Gothic UI" panose="020B0500000000000000" pitchFamily="50" charset="-128"/>
            </a:endParaRPr>
          </a:p>
          <a:p>
            <a:r>
              <a:rPr lang="ja-JP" altLang="en-US" dirty="0">
                <a:solidFill>
                  <a:schemeClr val="tx1"/>
                </a:solidFill>
                <a:latin typeface="Yu Gothic UI" panose="020B0500000000000000" pitchFamily="50" charset="-128"/>
                <a:ea typeface="Yu Gothic UI" panose="020B0500000000000000" pitchFamily="50" charset="-128"/>
              </a:rPr>
              <a:t>　チーフ・スタッフ：給与水準の３％引上</a:t>
            </a:r>
            <a:r>
              <a:rPr lang="ja-JP" altLang="en-US" sz="1400" dirty="0">
                <a:solidFill>
                  <a:schemeClr val="tx1"/>
                </a:solidFill>
                <a:latin typeface="Yu Gothic UI" panose="020B0500000000000000" pitchFamily="50" charset="-128"/>
                <a:ea typeface="Yu Gothic UI" panose="020B0500000000000000" pitchFamily="50" charset="-128"/>
              </a:rPr>
              <a:t>（</a:t>
            </a:r>
            <a:r>
              <a:rPr lang="en-US" altLang="ja-JP" sz="1400" dirty="0">
                <a:solidFill>
                  <a:schemeClr val="tx1"/>
                </a:solidFill>
                <a:latin typeface="Yu Gothic UI" panose="020B0500000000000000" pitchFamily="50" charset="-128"/>
                <a:ea typeface="Yu Gothic UI" panose="020B0500000000000000" pitchFamily="50" charset="-128"/>
              </a:rPr>
              <a:t>R6.4</a:t>
            </a:r>
            <a:r>
              <a:rPr lang="ja-JP" altLang="en-US" sz="1400" dirty="0">
                <a:solidFill>
                  <a:schemeClr val="tx1"/>
                </a:solidFill>
                <a:latin typeface="Yu Gothic UI" panose="020B0500000000000000" pitchFamily="50" charset="-128"/>
                <a:ea typeface="Yu Gothic UI" panose="020B0500000000000000" pitchFamily="50" charset="-128"/>
              </a:rPr>
              <a:t>～）</a:t>
            </a:r>
            <a:endParaRPr lang="en-US" altLang="ja-JP" sz="1400" dirty="0">
              <a:solidFill>
                <a:schemeClr val="tx1"/>
              </a:solidFill>
              <a:latin typeface="Yu Gothic UI" panose="020B0500000000000000" pitchFamily="50" charset="-128"/>
              <a:ea typeface="Yu Gothic UI" panose="020B0500000000000000" pitchFamily="50" charset="-128"/>
            </a:endParaRPr>
          </a:p>
          <a:p>
            <a:r>
              <a:rPr lang="ja-JP" altLang="en-US" dirty="0">
                <a:solidFill>
                  <a:schemeClr val="tx1"/>
                </a:solidFill>
                <a:latin typeface="Yu Gothic UI" panose="020B0500000000000000" pitchFamily="50" charset="-128"/>
                <a:ea typeface="Yu Gothic UI" panose="020B0500000000000000" pitchFamily="50" charset="-128"/>
              </a:rPr>
              <a:t>　チーフ：本市校長</a:t>
            </a:r>
            <a:r>
              <a:rPr lang="en-US" altLang="ja-JP" dirty="0">
                <a:solidFill>
                  <a:schemeClr val="tx1"/>
                </a:solidFill>
                <a:latin typeface="Yu Gothic UI" panose="020B0500000000000000" pitchFamily="50" charset="-128"/>
                <a:ea typeface="Yu Gothic UI" panose="020B0500000000000000" pitchFamily="50" charset="-128"/>
              </a:rPr>
              <a:t>OB</a:t>
            </a:r>
            <a:r>
              <a:rPr lang="ja-JP" altLang="en-US" dirty="0">
                <a:solidFill>
                  <a:schemeClr val="tx1"/>
                </a:solidFill>
                <a:latin typeface="Yu Gothic UI" panose="020B0500000000000000" pitchFamily="50" charset="-128"/>
                <a:ea typeface="Yu Gothic UI" panose="020B0500000000000000" pitchFamily="50" charset="-128"/>
              </a:rPr>
              <a:t>水準に引上（</a:t>
            </a:r>
            <a:r>
              <a:rPr lang="en-US" altLang="ja-JP" dirty="0">
                <a:solidFill>
                  <a:schemeClr val="tx1"/>
                </a:solidFill>
                <a:latin typeface="Yu Gothic UI" panose="020B0500000000000000" pitchFamily="50" charset="-128"/>
                <a:ea typeface="Yu Gothic UI" panose="020B0500000000000000" pitchFamily="50" charset="-128"/>
              </a:rPr>
              <a:t>R7.4</a:t>
            </a:r>
            <a:r>
              <a:rPr lang="ja-JP" altLang="en-US" dirty="0">
                <a:solidFill>
                  <a:schemeClr val="tx1"/>
                </a:solidFill>
                <a:latin typeface="Yu Gothic UI" panose="020B0500000000000000" pitchFamily="50" charset="-128"/>
                <a:ea typeface="Yu Gothic UI" panose="020B0500000000000000" pitchFamily="50" charset="-128"/>
              </a:rPr>
              <a:t>～）</a:t>
            </a:r>
            <a:endParaRPr lang="en-US" altLang="ja-JP" dirty="0">
              <a:solidFill>
                <a:schemeClr val="tx1"/>
              </a:solidFill>
              <a:latin typeface="Yu Gothic UI" panose="020B0500000000000000" pitchFamily="50" charset="-128"/>
              <a:ea typeface="Yu Gothic UI" panose="020B0500000000000000" pitchFamily="50" charset="-128"/>
            </a:endParaRPr>
          </a:p>
        </p:txBody>
      </p:sp>
      <p:sp>
        <p:nvSpPr>
          <p:cNvPr id="75" name="矢印: 五方向 4">
            <a:extLst>
              <a:ext uri="{FF2B5EF4-FFF2-40B4-BE49-F238E27FC236}">
                <a16:creationId xmlns:a16="http://schemas.microsoft.com/office/drawing/2014/main" id="{D971720D-0364-A497-1343-D099C8DB4F76}"/>
              </a:ext>
            </a:extLst>
          </p:cNvPr>
          <p:cNvSpPr txBox="1"/>
          <p:nvPr/>
        </p:nvSpPr>
        <p:spPr>
          <a:xfrm>
            <a:off x="3276858" y="5846056"/>
            <a:ext cx="5632085" cy="307777"/>
          </a:xfrm>
          <a:prstGeom prst="rect">
            <a:avLst/>
          </a:prstGeom>
          <a:noFill/>
        </p:spPr>
        <p:txBody>
          <a:bodyPr wrap="square" rtlCol="0">
            <a:spAutoFit/>
          </a:bodyPr>
          <a:lstStyle>
            <a:defPPr>
              <a:defRPr lang="ja-JP"/>
            </a:defPPr>
            <a:lvl1pPr>
              <a:defRPr sz="1400">
                <a:solidFill>
                  <a:srgbClr val="000000"/>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ja-JP" altLang="en-US" dirty="0">
                <a:solidFill>
                  <a:schemeClr val="tx1"/>
                </a:solidFill>
                <a:latin typeface="Yu Gothic UI" panose="020B0500000000000000" pitchFamily="50" charset="-128"/>
                <a:ea typeface="Yu Gothic UI" panose="020B0500000000000000" pitchFamily="50" charset="-128"/>
              </a:rPr>
              <a:t>・アプリを活用し、入退室管理、参加申込等のシステムを導入</a:t>
            </a:r>
            <a:r>
              <a:rPr lang="ja-JP" altLang="en-US" sz="1400" dirty="0">
                <a:solidFill>
                  <a:schemeClr val="tx1"/>
                </a:solidFill>
                <a:latin typeface="Yu Gothic UI" panose="020B0500000000000000" pitchFamily="50" charset="-128"/>
                <a:ea typeface="Yu Gothic UI" panose="020B0500000000000000" pitchFamily="50" charset="-128"/>
              </a:rPr>
              <a:t>（</a:t>
            </a:r>
            <a:r>
              <a:rPr lang="en-US" altLang="ja-JP" sz="1400" dirty="0">
                <a:solidFill>
                  <a:schemeClr val="tx1"/>
                </a:solidFill>
                <a:latin typeface="Yu Gothic UI" panose="020B0500000000000000" pitchFamily="50" charset="-128"/>
                <a:ea typeface="Yu Gothic UI" panose="020B0500000000000000" pitchFamily="50" charset="-128"/>
              </a:rPr>
              <a:t>R7.4</a:t>
            </a:r>
            <a:r>
              <a:rPr lang="ja-JP" altLang="en-US" sz="1400" dirty="0">
                <a:solidFill>
                  <a:schemeClr val="tx1"/>
                </a:solidFill>
                <a:latin typeface="Yu Gothic UI" panose="020B0500000000000000" pitchFamily="50" charset="-128"/>
                <a:ea typeface="Yu Gothic UI" panose="020B0500000000000000" pitchFamily="50" charset="-128"/>
              </a:rPr>
              <a:t>～）</a:t>
            </a:r>
            <a:endParaRPr lang="ja-JP" altLang="en-US" dirty="0">
              <a:solidFill>
                <a:schemeClr val="tx1"/>
              </a:solidFill>
              <a:latin typeface="Yu Gothic UI" panose="020B0500000000000000" pitchFamily="50" charset="-128"/>
              <a:ea typeface="Yu Gothic UI" panose="020B0500000000000000" pitchFamily="50" charset="-128"/>
            </a:endParaRPr>
          </a:p>
        </p:txBody>
      </p:sp>
      <p:sp>
        <p:nvSpPr>
          <p:cNvPr id="78" name="テキスト ボックス 77">
            <a:extLst>
              <a:ext uri="{FF2B5EF4-FFF2-40B4-BE49-F238E27FC236}">
                <a16:creationId xmlns:a16="http://schemas.microsoft.com/office/drawing/2014/main" id="{B4CB99E4-254C-2D76-B577-72948F67D5E9}"/>
              </a:ext>
            </a:extLst>
          </p:cNvPr>
          <p:cNvSpPr txBox="1"/>
          <p:nvPr/>
        </p:nvSpPr>
        <p:spPr>
          <a:xfrm>
            <a:off x="8967384" y="3755224"/>
            <a:ext cx="3157563" cy="523220"/>
          </a:xfrm>
          <a:prstGeom prst="rect">
            <a:avLst/>
          </a:prstGeom>
          <a:noFill/>
        </p:spPr>
        <p:txBody>
          <a:bodyPr wrap="square" rtlCol="0">
            <a:spAutoFit/>
          </a:bodyPr>
          <a:lstStyle>
            <a:defPPr>
              <a:defRPr lang="ja-JP"/>
            </a:defPPr>
            <a:lvl1pPr marL="285750" indent="-285750">
              <a:lnSpc>
                <a:spcPct val="100000"/>
              </a:lnSpc>
              <a:buFont typeface="Wingdings" panose="05000000000000000000" pitchFamily="2" charset="2"/>
              <a:buChar char="Ø"/>
              <a:defRPr sz="1600">
                <a:solidFill>
                  <a:srgbClr val="000000"/>
                </a:solidFill>
                <a:latin typeface="BIZ UDPゴシック" panose="020B0400000000000000" pitchFamily="50" charset="-128"/>
                <a:ea typeface="BIZ UDPゴシック" panose="020B0400000000000000" pitchFamily="50" charset="-128"/>
              </a:defRPr>
            </a:lvl1pPr>
          </a:lstStyle>
          <a:p>
            <a:r>
              <a:rPr lang="ja-JP" altLang="en-US" sz="1400" dirty="0">
                <a:solidFill>
                  <a:schemeClr val="tx1"/>
                </a:solidFill>
                <a:latin typeface="Yu Gothic UI" panose="020B0500000000000000" pitchFamily="50" charset="-128"/>
                <a:ea typeface="Yu Gothic UI" panose="020B0500000000000000" pitchFamily="50" charset="-128"/>
              </a:rPr>
              <a:t>小学校就学前から就学後へ連続性のある本市子育て支援を構築する </a:t>
            </a:r>
            <a:endParaRPr lang="en-US" altLang="ja-JP" sz="1400" dirty="0">
              <a:solidFill>
                <a:schemeClr val="tx1"/>
              </a:solidFill>
              <a:latin typeface="Yu Gothic UI" panose="020B0500000000000000" pitchFamily="50" charset="-128"/>
              <a:ea typeface="Yu Gothic UI" panose="020B0500000000000000" pitchFamily="50" charset="-128"/>
            </a:endParaRPr>
          </a:p>
        </p:txBody>
      </p:sp>
      <p:sp>
        <p:nvSpPr>
          <p:cNvPr id="5" name="テキスト ボックス 4">
            <a:extLst>
              <a:ext uri="{FF2B5EF4-FFF2-40B4-BE49-F238E27FC236}">
                <a16:creationId xmlns:a16="http://schemas.microsoft.com/office/drawing/2014/main" id="{0F7FACF8-F04E-62E6-EC9C-B821896918E3}"/>
              </a:ext>
            </a:extLst>
          </p:cNvPr>
          <p:cNvSpPr txBox="1"/>
          <p:nvPr/>
        </p:nvSpPr>
        <p:spPr>
          <a:xfrm>
            <a:off x="583163" y="6390732"/>
            <a:ext cx="1953326" cy="307777"/>
          </a:xfrm>
          <a:prstGeom prst="rect">
            <a:avLst/>
          </a:prstGeom>
          <a:noFill/>
        </p:spPr>
        <p:txBody>
          <a:bodyPr wrap="square" rtlCol="0">
            <a:spAutoFit/>
          </a:bodyPr>
          <a:lstStyle/>
          <a:p>
            <a:r>
              <a:rPr lang="ja-JP" altLang="en-US" sz="1400" dirty="0">
                <a:latin typeface="Yu Gothic UI" panose="020B0500000000000000" pitchFamily="50" charset="-128"/>
                <a:ea typeface="Yu Gothic UI" panose="020B0500000000000000" pitchFamily="50" charset="-128"/>
              </a:rPr>
              <a:t>活動時間延長の充実</a:t>
            </a:r>
            <a:endParaRPr lang="en-US" altLang="ja-JP" sz="1400" dirty="0">
              <a:latin typeface="Yu Gothic UI" panose="020B0500000000000000" pitchFamily="50" charset="-128"/>
              <a:ea typeface="Yu Gothic UI" panose="020B0500000000000000" pitchFamily="50" charset="-128"/>
            </a:endParaRPr>
          </a:p>
        </p:txBody>
      </p:sp>
      <p:sp>
        <p:nvSpPr>
          <p:cNvPr id="6" name="矢印: 五方向 4">
            <a:extLst>
              <a:ext uri="{FF2B5EF4-FFF2-40B4-BE49-F238E27FC236}">
                <a16:creationId xmlns:a16="http://schemas.microsoft.com/office/drawing/2014/main" id="{B90DF839-83A9-C33A-681D-3BC377F5E2CC}"/>
              </a:ext>
            </a:extLst>
          </p:cNvPr>
          <p:cNvSpPr txBox="1"/>
          <p:nvPr/>
        </p:nvSpPr>
        <p:spPr>
          <a:xfrm>
            <a:off x="3276859" y="6382933"/>
            <a:ext cx="5549026" cy="307777"/>
          </a:xfrm>
          <a:prstGeom prst="rect">
            <a:avLst/>
          </a:prstGeom>
          <a:noFill/>
        </p:spPr>
        <p:txBody>
          <a:bodyPr wrap="square" rtlCol="0">
            <a:spAutoFit/>
          </a:bodyPr>
          <a:lstStyle>
            <a:defPPr>
              <a:defRPr lang="ja-JP"/>
            </a:defPPr>
            <a:lvl1pPr>
              <a:defRPr sz="1400">
                <a:solidFill>
                  <a:srgbClr val="000000"/>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82550" indent="-82550"/>
            <a:r>
              <a:rPr lang="ja-JP" altLang="en-US" dirty="0">
                <a:solidFill>
                  <a:schemeClr val="tx1"/>
                </a:solidFill>
                <a:latin typeface="Yu Gothic UI" panose="020B0500000000000000" pitchFamily="50" charset="-128"/>
                <a:ea typeface="Yu Gothic UI" panose="020B0500000000000000" pitchFamily="50" charset="-128"/>
              </a:rPr>
              <a:t>・利用人数要件を廃止、随時利用（</a:t>
            </a:r>
            <a:r>
              <a:rPr lang="en-US" altLang="ja-JP" dirty="0">
                <a:solidFill>
                  <a:schemeClr val="tx1"/>
                </a:solidFill>
                <a:latin typeface="Yu Gothic UI" panose="020B0500000000000000" pitchFamily="50" charset="-128"/>
                <a:ea typeface="Yu Gothic UI" panose="020B0500000000000000" pitchFamily="50" charset="-128"/>
              </a:rPr>
              <a:t>500</a:t>
            </a:r>
            <a:r>
              <a:rPr lang="ja-JP" altLang="en-US" dirty="0">
                <a:solidFill>
                  <a:schemeClr val="tx1"/>
                </a:solidFill>
                <a:latin typeface="Yu Gothic UI" panose="020B0500000000000000" pitchFamily="50" charset="-128"/>
                <a:ea typeface="Yu Gothic UI" panose="020B0500000000000000" pitchFamily="50" charset="-128"/>
              </a:rPr>
              <a:t>円）を新設（</a:t>
            </a:r>
            <a:r>
              <a:rPr lang="en-US" altLang="ja-JP" sz="1400" dirty="0">
                <a:solidFill>
                  <a:schemeClr val="tx1"/>
                </a:solidFill>
                <a:latin typeface="Yu Gothic UI" panose="020B0500000000000000" pitchFamily="50" charset="-128"/>
                <a:ea typeface="Yu Gothic UI" panose="020B0500000000000000" pitchFamily="50" charset="-128"/>
              </a:rPr>
              <a:t> R7.4</a:t>
            </a:r>
            <a:r>
              <a:rPr lang="ja-JP" altLang="en-US" sz="1400" dirty="0">
                <a:solidFill>
                  <a:schemeClr val="tx1"/>
                </a:solidFill>
                <a:latin typeface="Yu Gothic UI" panose="020B0500000000000000" pitchFamily="50" charset="-128"/>
                <a:ea typeface="Yu Gothic UI" panose="020B0500000000000000" pitchFamily="50" charset="-128"/>
              </a:rPr>
              <a:t>～）</a:t>
            </a:r>
            <a:endParaRPr lang="ja-JP" altLang="en-US" dirty="0">
              <a:solidFill>
                <a:schemeClr val="tx1"/>
              </a:solidFill>
              <a:latin typeface="Yu Gothic UI" panose="020B0500000000000000" pitchFamily="50" charset="-128"/>
              <a:ea typeface="Yu Gothic UI" panose="020B0500000000000000" pitchFamily="50" charset="-128"/>
            </a:endParaRPr>
          </a:p>
        </p:txBody>
      </p:sp>
      <p:sp>
        <p:nvSpPr>
          <p:cNvPr id="9" name="矢印: 山形 8">
            <a:extLst>
              <a:ext uri="{FF2B5EF4-FFF2-40B4-BE49-F238E27FC236}">
                <a16:creationId xmlns:a16="http://schemas.microsoft.com/office/drawing/2014/main" id="{75193BA8-322A-78D9-746C-D34D37A088D7}"/>
              </a:ext>
            </a:extLst>
          </p:cNvPr>
          <p:cNvSpPr/>
          <p:nvPr/>
        </p:nvSpPr>
        <p:spPr>
          <a:xfrm>
            <a:off x="3300486" y="2305487"/>
            <a:ext cx="5760000" cy="360000"/>
          </a:xfrm>
          <a:prstGeom prst="chevron">
            <a:avLst>
              <a:gd name="adj" fmla="val 52720"/>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rgbClr val="000000"/>
              </a:solidFill>
            </a:endParaRPr>
          </a:p>
        </p:txBody>
      </p:sp>
      <p:sp>
        <p:nvSpPr>
          <p:cNvPr id="10" name="テキスト ボックス 9">
            <a:extLst>
              <a:ext uri="{FF2B5EF4-FFF2-40B4-BE49-F238E27FC236}">
                <a16:creationId xmlns:a16="http://schemas.microsoft.com/office/drawing/2014/main" id="{5420890E-FA43-669F-DDC0-DB7E197E8DF4}"/>
              </a:ext>
            </a:extLst>
          </p:cNvPr>
          <p:cNvSpPr txBox="1"/>
          <p:nvPr/>
        </p:nvSpPr>
        <p:spPr>
          <a:xfrm>
            <a:off x="3471368" y="2307071"/>
            <a:ext cx="5200684" cy="346508"/>
          </a:xfrm>
          <a:prstGeom prst="rect">
            <a:avLst/>
          </a:prstGeom>
          <a:noFill/>
        </p:spPr>
        <p:txBody>
          <a:bodyPr wrap="square" rtlCol="0">
            <a:spAutoFit/>
          </a:bodyPr>
          <a:lstStyle/>
          <a:p>
            <a:pPr algn="ctr"/>
            <a:r>
              <a:rPr lang="ja-JP" altLang="en-US" sz="1600" b="1" dirty="0">
                <a:solidFill>
                  <a:schemeClr val="bg1"/>
                </a:solidFill>
                <a:latin typeface="Yu Gothic UI" panose="020B0500000000000000" pitchFamily="50" charset="-128"/>
                <a:ea typeface="Yu Gothic UI" panose="020B0500000000000000" pitchFamily="50" charset="-128"/>
              </a:rPr>
              <a:t>実施内容</a:t>
            </a:r>
            <a:endParaRPr lang="en-US" altLang="ja-JP" sz="1600" b="1" dirty="0">
              <a:solidFill>
                <a:schemeClr val="bg1"/>
              </a:solidFill>
              <a:latin typeface="Yu Gothic UI" panose="020B0500000000000000" pitchFamily="50" charset="-128"/>
              <a:ea typeface="Yu Gothic UI" panose="020B0500000000000000" pitchFamily="50" charset="-128"/>
            </a:endParaRPr>
          </a:p>
        </p:txBody>
      </p:sp>
      <p:sp>
        <p:nvSpPr>
          <p:cNvPr id="8" name="矢印: 山形 7">
            <a:extLst>
              <a:ext uri="{FF2B5EF4-FFF2-40B4-BE49-F238E27FC236}">
                <a16:creationId xmlns:a16="http://schemas.microsoft.com/office/drawing/2014/main" id="{A3C3B731-44E4-20E0-BDB8-96B54A45DB18}"/>
              </a:ext>
            </a:extLst>
          </p:cNvPr>
          <p:cNvSpPr/>
          <p:nvPr/>
        </p:nvSpPr>
        <p:spPr>
          <a:xfrm>
            <a:off x="8937079" y="2294811"/>
            <a:ext cx="3168000" cy="360000"/>
          </a:xfrm>
          <a:prstGeom prst="chevron">
            <a:avLst>
              <a:gd name="adj" fmla="val 56084"/>
            </a:avLst>
          </a:prstGeom>
          <a:solidFill>
            <a:schemeClr val="accent4">
              <a:lumMod val="50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rgbClr val="000000"/>
              </a:solidFill>
            </a:endParaRPr>
          </a:p>
        </p:txBody>
      </p:sp>
      <p:sp>
        <p:nvSpPr>
          <p:cNvPr id="13" name="テキスト ボックス 12">
            <a:extLst>
              <a:ext uri="{FF2B5EF4-FFF2-40B4-BE49-F238E27FC236}">
                <a16:creationId xmlns:a16="http://schemas.microsoft.com/office/drawing/2014/main" id="{150892B0-5C95-9702-3043-A85D17350102}"/>
              </a:ext>
            </a:extLst>
          </p:cNvPr>
          <p:cNvSpPr txBox="1"/>
          <p:nvPr/>
        </p:nvSpPr>
        <p:spPr>
          <a:xfrm>
            <a:off x="9165917" y="2315024"/>
            <a:ext cx="2700553" cy="338554"/>
          </a:xfrm>
          <a:prstGeom prst="rect">
            <a:avLst/>
          </a:prstGeom>
          <a:noFill/>
        </p:spPr>
        <p:txBody>
          <a:bodyPr wrap="square" rtlCol="0">
            <a:spAutoFit/>
          </a:bodyPr>
          <a:lstStyle>
            <a:defPPr>
              <a:defRPr lang="ja-JP"/>
            </a:defPPr>
            <a:lvl1pPr>
              <a:defRPr b="1">
                <a:solidFill>
                  <a:schemeClr val="bg1"/>
                </a:solidFill>
                <a:latin typeface="BIZ UDPゴシック" panose="020B0400000000000000" pitchFamily="50" charset="-128"/>
                <a:ea typeface="BIZ UDPゴシック" panose="020B0400000000000000" pitchFamily="50" charset="-128"/>
              </a:defRPr>
            </a:lvl1pPr>
          </a:lstStyle>
          <a:p>
            <a:pPr algn="ctr"/>
            <a:r>
              <a:rPr lang="ja-JP" altLang="en-US" sz="1600" dirty="0">
                <a:latin typeface="Yu Gothic UI" panose="020B0500000000000000" pitchFamily="50" charset="-128"/>
                <a:ea typeface="Yu Gothic UI" panose="020B0500000000000000" pitchFamily="50" charset="-128"/>
              </a:rPr>
              <a:t>今後の方向性</a:t>
            </a:r>
            <a:endParaRPr lang="en-US" altLang="ja-JP" sz="1600" dirty="0">
              <a:latin typeface="Yu Gothic UI" panose="020B0500000000000000" pitchFamily="50" charset="-128"/>
              <a:ea typeface="Yu Gothic UI" panose="020B0500000000000000" pitchFamily="50" charset="-128"/>
            </a:endParaRPr>
          </a:p>
        </p:txBody>
      </p:sp>
      <p:sp>
        <p:nvSpPr>
          <p:cNvPr id="2" name="テキスト ボックス 1">
            <a:extLst>
              <a:ext uri="{FF2B5EF4-FFF2-40B4-BE49-F238E27FC236}">
                <a16:creationId xmlns:a16="http://schemas.microsoft.com/office/drawing/2014/main" id="{BB1FFD6D-6C3D-1296-7721-030EC3287552}"/>
              </a:ext>
            </a:extLst>
          </p:cNvPr>
          <p:cNvSpPr txBox="1"/>
          <p:nvPr/>
        </p:nvSpPr>
        <p:spPr>
          <a:xfrm>
            <a:off x="8978255" y="4391707"/>
            <a:ext cx="3157563" cy="523220"/>
          </a:xfrm>
          <a:prstGeom prst="rect">
            <a:avLst/>
          </a:prstGeom>
          <a:noFill/>
        </p:spPr>
        <p:txBody>
          <a:bodyPr wrap="square" rtlCol="0">
            <a:spAutoFit/>
          </a:bodyPr>
          <a:lstStyle>
            <a:defPPr>
              <a:defRPr lang="ja-JP"/>
            </a:defPPr>
            <a:lvl1pPr marL="285750" indent="-285750">
              <a:lnSpc>
                <a:spcPct val="100000"/>
              </a:lnSpc>
              <a:buFont typeface="Wingdings" panose="05000000000000000000" pitchFamily="2" charset="2"/>
              <a:buChar char="Ø"/>
              <a:defRPr sz="1600">
                <a:solidFill>
                  <a:srgbClr val="000000"/>
                </a:solidFill>
                <a:latin typeface="BIZ UDPゴシック" panose="020B0400000000000000" pitchFamily="50" charset="-128"/>
                <a:ea typeface="BIZ UDPゴシック" panose="020B0400000000000000" pitchFamily="50" charset="-128"/>
              </a:defRPr>
            </a:lvl1pPr>
          </a:lstStyle>
          <a:p>
            <a:r>
              <a:rPr lang="ja-JP" altLang="en-US" sz="1400" dirty="0">
                <a:solidFill>
                  <a:schemeClr val="tx1"/>
                </a:solidFill>
                <a:latin typeface="Yu Gothic UI" panose="020B0500000000000000" pitchFamily="50" charset="-128"/>
                <a:ea typeface="Yu Gothic UI" panose="020B0500000000000000" pitchFamily="50" charset="-128"/>
              </a:rPr>
              <a:t>安全・安心に、誰でも、無料で利用できる児童の居場所を提供する</a:t>
            </a:r>
            <a:endParaRPr lang="en-US" altLang="ja-JP" sz="1400" dirty="0">
              <a:solidFill>
                <a:schemeClr val="tx1"/>
              </a:solidFill>
              <a:latin typeface="Yu Gothic UI" panose="020B0500000000000000" pitchFamily="50" charset="-128"/>
              <a:ea typeface="Yu Gothic UI" panose="020B0500000000000000" pitchFamily="50" charset="-128"/>
            </a:endParaRPr>
          </a:p>
        </p:txBody>
      </p:sp>
      <p:sp>
        <p:nvSpPr>
          <p:cNvPr id="44" name="テキスト ボックス 43">
            <a:extLst>
              <a:ext uri="{FF2B5EF4-FFF2-40B4-BE49-F238E27FC236}">
                <a16:creationId xmlns:a16="http://schemas.microsoft.com/office/drawing/2014/main" id="{F7A70FF3-FF05-400C-8A29-396836E66D14}"/>
              </a:ext>
            </a:extLst>
          </p:cNvPr>
          <p:cNvSpPr txBox="1"/>
          <p:nvPr/>
        </p:nvSpPr>
        <p:spPr>
          <a:xfrm>
            <a:off x="5291383" y="585060"/>
            <a:ext cx="1965740" cy="338554"/>
          </a:xfrm>
          <a:prstGeom prst="rect">
            <a:avLst/>
          </a:prstGeom>
          <a:noFill/>
        </p:spPr>
        <p:txBody>
          <a:bodyPr wrap="square" rtlCol="0">
            <a:spAutoFit/>
          </a:bodyPr>
          <a:lstStyle/>
          <a:p>
            <a:r>
              <a:rPr lang="ja-JP" altLang="en-US" sz="1600" b="1" dirty="0">
                <a:solidFill>
                  <a:schemeClr val="bg1"/>
                </a:solidFill>
                <a:latin typeface="Yu Gothic UI" panose="020B0500000000000000" pitchFamily="50" charset="-128"/>
                <a:ea typeface="Yu Gothic UI" panose="020B0500000000000000" pitchFamily="50" charset="-128"/>
              </a:rPr>
              <a:t>これまでの経過</a:t>
            </a:r>
            <a:endParaRPr lang="en-US" altLang="ja-JP" sz="1600" b="1" dirty="0">
              <a:solidFill>
                <a:schemeClr val="bg1"/>
              </a:solidFill>
              <a:latin typeface="Yu Gothic UI" panose="020B0500000000000000" pitchFamily="50" charset="-128"/>
              <a:ea typeface="Yu Gothic UI" panose="020B0500000000000000" pitchFamily="50" charset="-128"/>
            </a:endParaRPr>
          </a:p>
        </p:txBody>
      </p:sp>
      <p:sp>
        <p:nvSpPr>
          <p:cNvPr id="18" name="テキスト ボックス 17">
            <a:extLst>
              <a:ext uri="{FF2B5EF4-FFF2-40B4-BE49-F238E27FC236}">
                <a16:creationId xmlns:a16="http://schemas.microsoft.com/office/drawing/2014/main" id="{099D22ED-BB01-F522-0D22-AFF6BAE236C9}"/>
              </a:ext>
            </a:extLst>
          </p:cNvPr>
          <p:cNvSpPr txBox="1"/>
          <p:nvPr/>
        </p:nvSpPr>
        <p:spPr>
          <a:xfrm>
            <a:off x="95263" y="2308287"/>
            <a:ext cx="3099791" cy="338554"/>
          </a:xfrm>
          <a:prstGeom prst="rect">
            <a:avLst/>
          </a:prstGeom>
          <a:noFill/>
        </p:spPr>
        <p:txBody>
          <a:bodyPr wrap="square" rtlCol="0">
            <a:spAutoFit/>
          </a:bodyPr>
          <a:lstStyle/>
          <a:p>
            <a:pPr algn="ctr"/>
            <a:r>
              <a:rPr lang="ja-JP" altLang="en-US" sz="1600" b="1" dirty="0">
                <a:solidFill>
                  <a:schemeClr val="bg1"/>
                </a:solidFill>
                <a:latin typeface="Yu Gothic UI" panose="020B0500000000000000" pitchFamily="50" charset="-128"/>
                <a:ea typeface="Yu Gothic UI" panose="020B0500000000000000" pitchFamily="50" charset="-128"/>
              </a:rPr>
              <a:t>解決に向けた取組</a:t>
            </a:r>
            <a:endParaRPr lang="en-US" altLang="ja-JP" sz="1600" b="1" dirty="0">
              <a:solidFill>
                <a:schemeClr val="bg1"/>
              </a:solidFill>
              <a:latin typeface="Yu Gothic UI" panose="020B0500000000000000" pitchFamily="50" charset="-128"/>
              <a:ea typeface="Yu Gothic UI" panose="020B0500000000000000" pitchFamily="50" charset="-128"/>
            </a:endParaRPr>
          </a:p>
        </p:txBody>
      </p:sp>
      <p:sp>
        <p:nvSpPr>
          <p:cNvPr id="27" name="二等辺三角形 26">
            <a:extLst>
              <a:ext uri="{FF2B5EF4-FFF2-40B4-BE49-F238E27FC236}">
                <a16:creationId xmlns:a16="http://schemas.microsoft.com/office/drawing/2014/main" id="{E5B47DDB-A174-9B02-2C5A-F5E40274C0A8}"/>
              </a:ext>
            </a:extLst>
          </p:cNvPr>
          <p:cNvSpPr/>
          <p:nvPr/>
        </p:nvSpPr>
        <p:spPr>
          <a:xfrm rot="10800000">
            <a:off x="10290158" y="5098631"/>
            <a:ext cx="530798" cy="255223"/>
          </a:xfrm>
          <a:prstGeom prst="triangle">
            <a:avLst/>
          </a:prstGeom>
          <a:gradFill flip="none" rotWithShape="1">
            <a:gsLst>
              <a:gs pos="35000">
                <a:srgbClr val="EEB34E"/>
              </a:gs>
              <a:gs pos="100000">
                <a:schemeClr val="bg1"/>
              </a:gs>
            </a:gsLst>
            <a:path path="shape">
              <a:fillToRect l="50000" t="50000" r="50000" b="50000"/>
            </a:path>
            <a:tileRect/>
          </a:gra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b="1">
              <a:solidFill>
                <a:schemeClr val="tx1"/>
              </a:solidFill>
            </a:endParaRPr>
          </a:p>
        </p:txBody>
      </p:sp>
      <p:sp>
        <p:nvSpPr>
          <p:cNvPr id="41" name="テキスト ボックス 40">
            <a:extLst>
              <a:ext uri="{FF2B5EF4-FFF2-40B4-BE49-F238E27FC236}">
                <a16:creationId xmlns:a16="http://schemas.microsoft.com/office/drawing/2014/main" id="{B498D375-69DA-38A4-16B5-76F091936D3B}"/>
              </a:ext>
            </a:extLst>
          </p:cNvPr>
          <p:cNvSpPr txBox="1"/>
          <p:nvPr/>
        </p:nvSpPr>
        <p:spPr>
          <a:xfrm>
            <a:off x="9095964" y="2948132"/>
            <a:ext cx="2919186" cy="523220"/>
          </a:xfrm>
          <a:prstGeom prst="rect">
            <a:avLst/>
          </a:prstGeom>
          <a:noFill/>
        </p:spPr>
        <p:txBody>
          <a:bodyPr wrap="square" rtlCol="0">
            <a:spAutoFit/>
          </a:bodyPr>
          <a:lstStyle>
            <a:defPPr>
              <a:defRPr lang="ja-JP"/>
            </a:defPPr>
            <a:lvl1pPr algn="ctr">
              <a:defRPr>
                <a:solidFill>
                  <a:srgbClr val="000000"/>
                </a:solidFill>
                <a:latin typeface="BIZ UDPゴシック" panose="020B0400000000000000" pitchFamily="50" charset="-128"/>
                <a:ea typeface="BIZ UDPゴシック" panose="020B0400000000000000" pitchFamily="50" charset="-128"/>
              </a:defRPr>
            </a:lvl1pPr>
          </a:lstStyle>
          <a:p>
            <a:pPr algn="l"/>
            <a:r>
              <a:rPr lang="ja-JP" altLang="en-US" sz="1400" b="1" dirty="0">
                <a:solidFill>
                  <a:schemeClr val="tx1"/>
                </a:solidFill>
                <a:uFill>
                  <a:solidFill>
                    <a:srgbClr val="DE7253"/>
                  </a:solidFill>
                </a:uFill>
                <a:latin typeface="Yu Gothic UI" panose="020B0500000000000000" pitchFamily="50" charset="-128"/>
                <a:ea typeface="Yu Gothic UI" panose="020B0500000000000000" pitchFamily="50" charset="-128"/>
              </a:rPr>
              <a:t>すべての児童に安全・安心な居場所を提供</a:t>
            </a:r>
            <a:endParaRPr lang="en-US" altLang="ja-JP" sz="1400" b="1" dirty="0">
              <a:solidFill>
                <a:schemeClr val="tx1"/>
              </a:solidFill>
              <a:uFill>
                <a:solidFill>
                  <a:srgbClr val="DE7253"/>
                </a:solidFill>
              </a:uFill>
              <a:latin typeface="Yu Gothic UI" panose="020B0500000000000000" pitchFamily="50" charset="-128"/>
              <a:ea typeface="Yu Gothic UI" panose="020B0500000000000000" pitchFamily="50" charset="-128"/>
            </a:endParaRPr>
          </a:p>
        </p:txBody>
      </p:sp>
      <p:sp>
        <p:nvSpPr>
          <p:cNvPr id="14" name="テキスト ボックス 13">
            <a:extLst>
              <a:ext uri="{FF2B5EF4-FFF2-40B4-BE49-F238E27FC236}">
                <a16:creationId xmlns:a16="http://schemas.microsoft.com/office/drawing/2014/main" id="{6EA33322-C02A-F7C1-64C4-C3D8D635E82E}"/>
              </a:ext>
            </a:extLst>
          </p:cNvPr>
          <p:cNvSpPr txBox="1"/>
          <p:nvPr/>
        </p:nvSpPr>
        <p:spPr>
          <a:xfrm>
            <a:off x="9262110" y="5594729"/>
            <a:ext cx="2669631" cy="738664"/>
          </a:xfrm>
          <a:prstGeom prst="rect">
            <a:avLst/>
          </a:prstGeom>
          <a:noFill/>
        </p:spPr>
        <p:txBody>
          <a:bodyPr wrap="square" rtlCol="0">
            <a:spAutoFit/>
          </a:bodyPr>
          <a:lstStyle>
            <a:defPPr>
              <a:defRPr lang="ja-JP"/>
            </a:defPPr>
            <a:lvl1pPr algn="ctr">
              <a:defRPr>
                <a:solidFill>
                  <a:srgbClr val="000000"/>
                </a:solidFill>
                <a:latin typeface="BIZ UDPゴシック" panose="020B0400000000000000" pitchFamily="50" charset="-128"/>
                <a:ea typeface="BIZ UDPゴシック" panose="020B0400000000000000" pitchFamily="50" charset="-128"/>
              </a:defRPr>
            </a:lvl1pPr>
          </a:lstStyle>
          <a:p>
            <a:pPr algn="l"/>
            <a:r>
              <a:rPr lang="ja-JP" altLang="en-US" sz="1400" b="1" dirty="0">
                <a:solidFill>
                  <a:schemeClr val="tx1"/>
                </a:solidFill>
                <a:latin typeface="Yu Gothic UI" panose="020B0500000000000000" pitchFamily="50" charset="-128"/>
                <a:ea typeface="Yu Gothic UI" panose="020B0500000000000000" pitchFamily="50" charset="-128"/>
              </a:rPr>
              <a:t>喫緊の課題に早急に対応するとともに市民ニーズや現場意見を踏まえた取組を推進</a:t>
            </a:r>
            <a:endParaRPr lang="en-US" altLang="ja-JP" sz="1400" b="1" dirty="0">
              <a:solidFill>
                <a:schemeClr val="tx1"/>
              </a:solidFill>
              <a:latin typeface="Yu Gothic UI" panose="020B0500000000000000" pitchFamily="50" charset="-128"/>
              <a:ea typeface="Yu Gothic UI" panose="020B0500000000000000" pitchFamily="50" charset="-128"/>
            </a:endParaRPr>
          </a:p>
        </p:txBody>
      </p:sp>
      <p:grpSp>
        <p:nvGrpSpPr>
          <p:cNvPr id="3" name="グループ化 2">
            <a:extLst>
              <a:ext uri="{FF2B5EF4-FFF2-40B4-BE49-F238E27FC236}">
                <a16:creationId xmlns:a16="http://schemas.microsoft.com/office/drawing/2014/main" id="{A4A15B40-63FE-1F9C-A1B2-901507330B8A}"/>
              </a:ext>
            </a:extLst>
          </p:cNvPr>
          <p:cNvGrpSpPr/>
          <p:nvPr/>
        </p:nvGrpSpPr>
        <p:grpSpPr>
          <a:xfrm>
            <a:off x="209935" y="2780696"/>
            <a:ext cx="372147" cy="372147"/>
            <a:chOff x="3491302" y="2232326"/>
            <a:chExt cx="372147" cy="372147"/>
          </a:xfrm>
        </p:grpSpPr>
        <p:sp>
          <p:nvSpPr>
            <p:cNvPr id="11" name="楕円 10">
              <a:extLst>
                <a:ext uri="{FF2B5EF4-FFF2-40B4-BE49-F238E27FC236}">
                  <a16:creationId xmlns:a16="http://schemas.microsoft.com/office/drawing/2014/main" id="{98BCD2A7-592F-0F9E-BA1D-BFF727247A7A}"/>
                </a:ext>
              </a:extLst>
            </p:cNvPr>
            <p:cNvSpPr/>
            <p:nvPr/>
          </p:nvSpPr>
          <p:spPr>
            <a:xfrm>
              <a:off x="3491302" y="2232326"/>
              <a:ext cx="372147" cy="372147"/>
            </a:xfrm>
            <a:prstGeom prst="ellipse">
              <a:avLst/>
            </a:prstGeom>
            <a:solidFill>
              <a:schemeClr val="bg1"/>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25" name="図 24" descr="図形&#10;&#10;AI によって生成されたコンテンツは間違っている可能性があります。">
              <a:extLst>
                <a:ext uri="{FF2B5EF4-FFF2-40B4-BE49-F238E27FC236}">
                  <a16:creationId xmlns:a16="http://schemas.microsoft.com/office/drawing/2014/main" id="{6D20F83A-E628-51CB-278A-0A0F6191ECC3}"/>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557201" y="2286766"/>
              <a:ext cx="260362" cy="232456"/>
            </a:xfrm>
            <a:prstGeom prst="rect">
              <a:avLst/>
            </a:prstGeom>
          </p:spPr>
        </p:pic>
      </p:grpSp>
      <p:grpSp>
        <p:nvGrpSpPr>
          <p:cNvPr id="26" name="グループ化 25">
            <a:extLst>
              <a:ext uri="{FF2B5EF4-FFF2-40B4-BE49-F238E27FC236}">
                <a16:creationId xmlns:a16="http://schemas.microsoft.com/office/drawing/2014/main" id="{A918280C-8F33-A2B5-17E8-5D46249A4CAC}"/>
              </a:ext>
            </a:extLst>
          </p:cNvPr>
          <p:cNvGrpSpPr/>
          <p:nvPr/>
        </p:nvGrpSpPr>
        <p:grpSpPr>
          <a:xfrm>
            <a:off x="208949" y="3797805"/>
            <a:ext cx="364954" cy="352497"/>
            <a:chOff x="3487037" y="3174244"/>
            <a:chExt cx="364954" cy="352497"/>
          </a:xfrm>
        </p:grpSpPr>
        <p:sp>
          <p:nvSpPr>
            <p:cNvPr id="35" name="楕円 34">
              <a:extLst>
                <a:ext uri="{FF2B5EF4-FFF2-40B4-BE49-F238E27FC236}">
                  <a16:creationId xmlns:a16="http://schemas.microsoft.com/office/drawing/2014/main" id="{FF78B3A9-A1A7-ACFA-5802-6B35581D0363}"/>
                </a:ext>
              </a:extLst>
            </p:cNvPr>
            <p:cNvSpPr/>
            <p:nvPr/>
          </p:nvSpPr>
          <p:spPr>
            <a:xfrm>
              <a:off x="3487037" y="3174244"/>
              <a:ext cx="364954" cy="352497"/>
            </a:xfrm>
            <a:prstGeom prst="ellipse">
              <a:avLst/>
            </a:prstGeom>
            <a:solidFill>
              <a:schemeClr val="bg1"/>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40" name="図 39" descr="黒い背景に白い文字がある&#10;&#10;AI によって生成されたコンテンツは間違っている可能性があります。">
              <a:extLst>
                <a:ext uri="{FF2B5EF4-FFF2-40B4-BE49-F238E27FC236}">
                  <a16:creationId xmlns:a16="http://schemas.microsoft.com/office/drawing/2014/main" id="{71F41EC1-5AF4-9863-156D-0A46F0AF8904}"/>
                </a:ext>
              </a:extLst>
            </p:cNvPr>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544622" y="3202802"/>
              <a:ext cx="270787" cy="288529"/>
            </a:xfrm>
            <a:prstGeom prst="rect">
              <a:avLst/>
            </a:prstGeom>
          </p:spPr>
        </p:pic>
      </p:grpSp>
      <p:grpSp>
        <p:nvGrpSpPr>
          <p:cNvPr id="46" name="グループ化 45">
            <a:extLst>
              <a:ext uri="{FF2B5EF4-FFF2-40B4-BE49-F238E27FC236}">
                <a16:creationId xmlns:a16="http://schemas.microsoft.com/office/drawing/2014/main" id="{D60B3DE3-3899-58B0-2BE8-520A19F1CAF2}"/>
              </a:ext>
            </a:extLst>
          </p:cNvPr>
          <p:cNvGrpSpPr/>
          <p:nvPr/>
        </p:nvGrpSpPr>
        <p:grpSpPr>
          <a:xfrm>
            <a:off x="212234" y="5022877"/>
            <a:ext cx="367547" cy="367547"/>
            <a:chOff x="3488559" y="4317189"/>
            <a:chExt cx="367547" cy="367547"/>
          </a:xfrm>
        </p:grpSpPr>
        <p:sp>
          <p:nvSpPr>
            <p:cNvPr id="57" name="楕円 56">
              <a:extLst>
                <a:ext uri="{FF2B5EF4-FFF2-40B4-BE49-F238E27FC236}">
                  <a16:creationId xmlns:a16="http://schemas.microsoft.com/office/drawing/2014/main" id="{F36AC780-10F2-71FC-8DE6-A582BBC59C2E}"/>
                </a:ext>
              </a:extLst>
            </p:cNvPr>
            <p:cNvSpPr/>
            <p:nvPr/>
          </p:nvSpPr>
          <p:spPr>
            <a:xfrm>
              <a:off x="3488559" y="4317189"/>
              <a:ext cx="367547" cy="367547"/>
            </a:xfrm>
            <a:prstGeom prst="ellipse">
              <a:avLst/>
            </a:prstGeom>
            <a:solidFill>
              <a:schemeClr val="bg1"/>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58" name="図 57" descr="図形&#10;&#10;AI によって生成されたコンテンツは間違っている可能性があります。">
              <a:extLst>
                <a:ext uri="{FF2B5EF4-FFF2-40B4-BE49-F238E27FC236}">
                  <a16:creationId xmlns:a16="http://schemas.microsoft.com/office/drawing/2014/main" id="{94766D8D-C0A2-0AB1-17BC-8FFDC320DCBE}"/>
                </a:ext>
              </a:extLst>
            </p:cNvPr>
            <p:cNvPicPr>
              <a:picLocks noChangeAspect="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573844" y="4404566"/>
              <a:ext cx="199408" cy="203515"/>
            </a:xfrm>
            <a:prstGeom prst="rect">
              <a:avLst/>
            </a:prstGeom>
          </p:spPr>
        </p:pic>
      </p:grpSp>
      <p:grpSp>
        <p:nvGrpSpPr>
          <p:cNvPr id="59" name="グループ化 58">
            <a:extLst>
              <a:ext uri="{FF2B5EF4-FFF2-40B4-BE49-F238E27FC236}">
                <a16:creationId xmlns:a16="http://schemas.microsoft.com/office/drawing/2014/main" id="{A011E733-057C-FBAC-D6BF-FCA4159964CE}"/>
              </a:ext>
            </a:extLst>
          </p:cNvPr>
          <p:cNvGrpSpPr/>
          <p:nvPr/>
        </p:nvGrpSpPr>
        <p:grpSpPr>
          <a:xfrm>
            <a:off x="205690" y="5813076"/>
            <a:ext cx="352498" cy="352498"/>
            <a:chOff x="3499493" y="5325228"/>
            <a:chExt cx="352498" cy="352498"/>
          </a:xfrm>
        </p:grpSpPr>
        <p:sp>
          <p:nvSpPr>
            <p:cNvPr id="72" name="楕円 71">
              <a:extLst>
                <a:ext uri="{FF2B5EF4-FFF2-40B4-BE49-F238E27FC236}">
                  <a16:creationId xmlns:a16="http://schemas.microsoft.com/office/drawing/2014/main" id="{87561063-7B10-FED8-058A-7076A6ACAFD1}"/>
                </a:ext>
              </a:extLst>
            </p:cNvPr>
            <p:cNvSpPr/>
            <p:nvPr/>
          </p:nvSpPr>
          <p:spPr>
            <a:xfrm>
              <a:off x="3499493" y="5325228"/>
              <a:ext cx="352498" cy="352498"/>
            </a:xfrm>
            <a:prstGeom prst="ellipse">
              <a:avLst/>
            </a:prstGeom>
            <a:solidFill>
              <a:schemeClr val="bg1"/>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73" name="図 72" descr="図形&#10;&#10;AI によって生成されたコンテンツは間違っている可能性があります。">
              <a:extLst>
                <a:ext uri="{FF2B5EF4-FFF2-40B4-BE49-F238E27FC236}">
                  <a16:creationId xmlns:a16="http://schemas.microsoft.com/office/drawing/2014/main" id="{295A1D4F-7D7E-428E-FFB1-92ECAAE2377E}"/>
                </a:ext>
              </a:extLst>
            </p:cNvPr>
            <p:cNvPicPr>
              <a:picLocks noChangeAspect="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603661" y="5401349"/>
              <a:ext cx="200147" cy="215777"/>
            </a:xfrm>
            <a:prstGeom prst="rect">
              <a:avLst/>
            </a:prstGeom>
          </p:spPr>
        </p:pic>
      </p:grpSp>
      <p:grpSp>
        <p:nvGrpSpPr>
          <p:cNvPr id="79" name="グループ化 78">
            <a:extLst>
              <a:ext uri="{FF2B5EF4-FFF2-40B4-BE49-F238E27FC236}">
                <a16:creationId xmlns:a16="http://schemas.microsoft.com/office/drawing/2014/main" id="{F3378FDF-B6A8-5BB6-A9E2-B1A337901526}"/>
              </a:ext>
            </a:extLst>
          </p:cNvPr>
          <p:cNvGrpSpPr/>
          <p:nvPr/>
        </p:nvGrpSpPr>
        <p:grpSpPr>
          <a:xfrm>
            <a:off x="191622" y="6327171"/>
            <a:ext cx="375195" cy="375195"/>
            <a:chOff x="-898348" y="7061154"/>
            <a:chExt cx="375195" cy="375195"/>
          </a:xfrm>
        </p:grpSpPr>
        <p:sp>
          <p:nvSpPr>
            <p:cNvPr id="76" name="楕円 75">
              <a:extLst>
                <a:ext uri="{FF2B5EF4-FFF2-40B4-BE49-F238E27FC236}">
                  <a16:creationId xmlns:a16="http://schemas.microsoft.com/office/drawing/2014/main" id="{987A5963-F2FC-CCE4-9711-95F1595B472E}"/>
                </a:ext>
              </a:extLst>
            </p:cNvPr>
            <p:cNvSpPr/>
            <p:nvPr/>
          </p:nvSpPr>
          <p:spPr>
            <a:xfrm>
              <a:off x="-898348" y="7061154"/>
              <a:ext cx="375195" cy="375195"/>
            </a:xfrm>
            <a:prstGeom prst="ellipse">
              <a:avLst/>
            </a:prstGeom>
            <a:solidFill>
              <a:schemeClr val="bg1"/>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77" name="図 76" descr="黒い背景と白い文字&#10;&#10;AI によって生成されたコンテンツは間違っている可能性があります。">
              <a:extLst>
                <a:ext uri="{FF2B5EF4-FFF2-40B4-BE49-F238E27FC236}">
                  <a16:creationId xmlns:a16="http://schemas.microsoft.com/office/drawing/2014/main" id="{69E1BABC-E9E4-DB70-1CBE-34508DECE366}"/>
                </a:ext>
              </a:extLst>
            </p:cNvPr>
            <p:cNvPicPr>
              <a:picLocks noChangeAspect="1"/>
            </p:cNvPicPr>
            <p:nvPr/>
          </p:nvPicPr>
          <p:blipFill>
            <a:blip r:embed="rId7">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17975" y="7137227"/>
              <a:ext cx="237118" cy="232758"/>
            </a:xfrm>
            <a:prstGeom prst="rect">
              <a:avLst/>
            </a:prstGeom>
          </p:spPr>
        </p:pic>
      </p:grpSp>
      <p:sp>
        <p:nvSpPr>
          <p:cNvPr id="4" name="TextBox 2">
            <a:extLst>
              <a:ext uri="{FF2B5EF4-FFF2-40B4-BE49-F238E27FC236}">
                <a16:creationId xmlns:a16="http://schemas.microsoft.com/office/drawing/2014/main" id="{6FC6716D-C40E-776E-1FB1-F0D0AB24822A}"/>
              </a:ext>
            </a:extLst>
          </p:cNvPr>
          <p:cNvSpPr txBox="1"/>
          <p:nvPr/>
        </p:nvSpPr>
        <p:spPr>
          <a:xfrm>
            <a:off x="137657" y="849517"/>
            <a:ext cx="8315491" cy="1473096"/>
          </a:xfrm>
          <a:prstGeom prst="rect">
            <a:avLst/>
          </a:prstGeom>
          <a:noFill/>
        </p:spPr>
        <p:txBody>
          <a:bodyPr wrap="square" rtlCol="0">
            <a:spAutoFit/>
          </a:bodyPr>
          <a:lstStyle>
            <a:defPPr>
              <a:defRPr lang="ja-JP"/>
            </a:defPPr>
            <a:lvl1pPr algn="ctr" defTabSz="914400">
              <a:buFont typeface="Wingdings" panose="05000000000000000000" pitchFamily="2" charset="2"/>
              <a:buChar char="u"/>
              <a:defRPr kumimoji="1" sz="1400">
                <a:solidFill>
                  <a:srgbClr val="000000"/>
                </a:solidFill>
                <a:latin typeface="BIZ UDPゴシック" panose="020B0400000000000000" pitchFamily="50" charset="-128"/>
                <a:ea typeface="BIZ UDPゴシック" panose="020B0400000000000000" pitchFamily="50" charset="-128"/>
              </a:defRPr>
            </a:lvl1pPr>
            <a:lvl2pPr defTabSz="914400">
              <a:defRPr kumimoji="1"/>
            </a:lvl2pPr>
            <a:lvl3pPr defTabSz="914400">
              <a:defRPr kumimoji="1"/>
            </a:lvl3pPr>
            <a:lvl4pPr defTabSz="914400">
              <a:defRPr kumimoji="1"/>
            </a:lvl4pPr>
            <a:lvl5pPr defTabSz="914400">
              <a:defRPr kumimoji="1"/>
            </a:lvl5pPr>
            <a:lvl6pPr defTabSz="914400">
              <a:defRPr kumimoji="1"/>
            </a:lvl6pPr>
            <a:lvl7pPr defTabSz="914400">
              <a:defRPr kumimoji="1"/>
            </a:lvl7pPr>
            <a:lvl8pPr defTabSz="914400">
              <a:defRPr kumimoji="1"/>
            </a:lvl8pPr>
            <a:lvl9pPr defTabSz="914400">
              <a:defRPr kumimoji="1"/>
            </a:lvl9pPr>
          </a:lstStyle>
          <a:p>
            <a:pPr algn="l">
              <a:lnSpc>
                <a:spcPts val="2200"/>
              </a:lnSpc>
            </a:pPr>
            <a:r>
              <a:rPr lang="en-US" altLang="ja-JP" dirty="0">
                <a:solidFill>
                  <a:schemeClr val="tx1"/>
                </a:solidFill>
                <a:latin typeface="Yu Gothic UI" panose="020B0500000000000000" pitchFamily="50" charset="-128"/>
                <a:ea typeface="Yu Gothic UI" panose="020B0500000000000000" pitchFamily="50" charset="-128"/>
              </a:rPr>
              <a:t>H4</a:t>
            </a:r>
            <a:r>
              <a:rPr dirty="0">
                <a:solidFill>
                  <a:schemeClr val="tx1"/>
                </a:solidFill>
                <a:latin typeface="Yu Gothic UI" panose="020B0500000000000000" pitchFamily="50" charset="-128"/>
                <a:ea typeface="Yu Gothic UI" panose="020B0500000000000000" pitchFamily="50" charset="-128"/>
              </a:rPr>
              <a:t>：</a:t>
            </a:r>
            <a:r>
              <a:rPr lang="ja-JP" altLang="en-US" dirty="0">
                <a:solidFill>
                  <a:schemeClr val="tx1"/>
                </a:solidFill>
                <a:latin typeface="Yu Gothic UI" panose="020B0500000000000000" pitchFamily="50" charset="-128"/>
                <a:ea typeface="Yu Gothic UI" panose="020B0500000000000000" pitchFamily="50" charset="-128"/>
              </a:rPr>
              <a:t>児童いきいき放課後事業開始（</a:t>
            </a:r>
            <a:r>
              <a:rPr lang="en-US" altLang="ja-JP" dirty="0">
                <a:solidFill>
                  <a:schemeClr val="tx1"/>
                </a:solidFill>
                <a:latin typeface="Yu Gothic UI" panose="020B0500000000000000" pitchFamily="50" charset="-128"/>
                <a:ea typeface="Yu Gothic UI" panose="020B0500000000000000" pitchFamily="50" charset="-128"/>
              </a:rPr>
              <a:t>40</a:t>
            </a:r>
            <a:r>
              <a:rPr lang="ja-JP" altLang="en-US" dirty="0">
                <a:solidFill>
                  <a:schemeClr val="tx1"/>
                </a:solidFill>
                <a:latin typeface="Yu Gothic UI" panose="020B0500000000000000" pitchFamily="50" charset="-128"/>
                <a:ea typeface="Yu Gothic UI" panose="020B0500000000000000" pitchFamily="50" charset="-128"/>
              </a:rPr>
              <a:t>カ所）</a:t>
            </a:r>
          </a:p>
          <a:p>
            <a:pPr algn="l">
              <a:lnSpc>
                <a:spcPts val="2200"/>
              </a:lnSpc>
            </a:pPr>
            <a:r>
              <a:rPr lang="en-US" altLang="ja-JP" dirty="0">
                <a:solidFill>
                  <a:schemeClr val="tx1"/>
                </a:solidFill>
                <a:latin typeface="Yu Gothic UI" panose="020B0500000000000000" pitchFamily="50" charset="-128"/>
                <a:ea typeface="Yu Gothic UI" panose="020B0500000000000000" pitchFamily="50" charset="-128"/>
              </a:rPr>
              <a:t>H12</a:t>
            </a:r>
            <a:r>
              <a:rPr lang="ja-JP" altLang="en-US" dirty="0">
                <a:solidFill>
                  <a:schemeClr val="tx1"/>
                </a:solidFill>
                <a:latin typeface="Yu Gothic UI" panose="020B0500000000000000" pitchFamily="50" charset="-128"/>
                <a:ea typeface="Yu Gothic UI" panose="020B0500000000000000" pitchFamily="50" charset="-128"/>
              </a:rPr>
              <a:t>：市内全市立小学校に拡大</a:t>
            </a:r>
            <a:endParaRPr lang="en-US" altLang="ja-JP" dirty="0">
              <a:solidFill>
                <a:schemeClr val="tx1"/>
              </a:solidFill>
              <a:latin typeface="Yu Gothic UI" panose="020B0500000000000000" pitchFamily="50" charset="-128"/>
              <a:ea typeface="Yu Gothic UI" panose="020B0500000000000000" pitchFamily="50" charset="-128"/>
            </a:endParaRPr>
          </a:p>
          <a:p>
            <a:pPr algn="l">
              <a:lnSpc>
                <a:spcPts val="2200"/>
              </a:lnSpc>
            </a:pPr>
            <a:r>
              <a:rPr lang="en-US" altLang="ja-JP" dirty="0">
                <a:solidFill>
                  <a:schemeClr val="tx1"/>
                </a:solidFill>
                <a:latin typeface="Yu Gothic UI" panose="020B0500000000000000" pitchFamily="50" charset="-128"/>
                <a:ea typeface="Yu Gothic UI" panose="020B0500000000000000" pitchFamily="50" charset="-128"/>
              </a:rPr>
              <a:t>H14</a:t>
            </a:r>
            <a:r>
              <a:rPr lang="ja-JP" altLang="en-US" dirty="0">
                <a:solidFill>
                  <a:schemeClr val="tx1"/>
                </a:solidFill>
                <a:latin typeface="Yu Gothic UI" panose="020B0500000000000000" pitchFamily="50" charset="-128"/>
                <a:ea typeface="Yu Gothic UI" panose="020B0500000000000000" pitchFamily="50" charset="-128"/>
              </a:rPr>
              <a:t>：土曜日の完全実施</a:t>
            </a:r>
            <a:endParaRPr lang="en-US" altLang="ja-JP" dirty="0">
              <a:solidFill>
                <a:schemeClr val="tx1"/>
              </a:solidFill>
              <a:latin typeface="Yu Gothic UI" panose="020B0500000000000000" pitchFamily="50" charset="-128"/>
              <a:ea typeface="Yu Gothic UI" panose="020B0500000000000000" pitchFamily="50" charset="-128"/>
            </a:endParaRPr>
          </a:p>
          <a:p>
            <a:pPr algn="l">
              <a:lnSpc>
                <a:spcPts val="2200"/>
              </a:lnSpc>
            </a:pPr>
            <a:r>
              <a:rPr lang="en-US" altLang="ja-JP" dirty="0">
                <a:solidFill>
                  <a:schemeClr val="tx1"/>
                </a:solidFill>
                <a:latin typeface="Yu Gothic UI" panose="020B0500000000000000" pitchFamily="50" charset="-128"/>
                <a:ea typeface="Yu Gothic UI" panose="020B0500000000000000" pitchFamily="50" charset="-128"/>
              </a:rPr>
              <a:t>H25</a:t>
            </a:r>
            <a:r>
              <a:rPr lang="ja-JP" altLang="en-US" dirty="0">
                <a:solidFill>
                  <a:schemeClr val="tx1"/>
                </a:solidFill>
                <a:latin typeface="Yu Gothic UI" panose="020B0500000000000000" pitchFamily="50" charset="-128"/>
                <a:ea typeface="Yu Gothic UI" panose="020B0500000000000000" pitchFamily="50" charset="-128"/>
              </a:rPr>
              <a:t>：活動時間の延長を開始（利用人数要件</a:t>
            </a:r>
            <a:r>
              <a:rPr lang="en-US" altLang="ja-JP" dirty="0">
                <a:solidFill>
                  <a:schemeClr val="tx1"/>
                </a:solidFill>
                <a:latin typeface="Yu Gothic UI" panose="020B0500000000000000" pitchFamily="50" charset="-128"/>
                <a:ea typeface="Yu Gothic UI" panose="020B0500000000000000" pitchFamily="50" charset="-128"/>
              </a:rPr>
              <a:t>10</a:t>
            </a:r>
            <a:r>
              <a:rPr lang="ja-JP" altLang="en-US" dirty="0">
                <a:solidFill>
                  <a:schemeClr val="tx1"/>
                </a:solidFill>
                <a:latin typeface="Yu Gothic UI" panose="020B0500000000000000" pitchFamily="50" charset="-128"/>
                <a:ea typeface="Yu Gothic UI" panose="020B0500000000000000" pitchFamily="50" charset="-128"/>
              </a:rPr>
              <a:t>人以上）</a:t>
            </a:r>
            <a:endParaRPr lang="en-US" altLang="ja-JP" dirty="0">
              <a:solidFill>
                <a:schemeClr val="tx1"/>
              </a:solidFill>
              <a:latin typeface="Yu Gothic UI" panose="020B0500000000000000" pitchFamily="50" charset="-128"/>
              <a:ea typeface="Yu Gothic UI" panose="020B0500000000000000" pitchFamily="50" charset="-128"/>
            </a:endParaRPr>
          </a:p>
          <a:p>
            <a:pPr algn="l">
              <a:lnSpc>
                <a:spcPts val="2200"/>
              </a:lnSpc>
            </a:pPr>
            <a:r>
              <a:rPr lang="en-US" altLang="ja-JP" dirty="0">
                <a:solidFill>
                  <a:schemeClr val="tx1"/>
                </a:solidFill>
                <a:latin typeface="Yu Gothic UI" panose="020B0500000000000000" pitchFamily="50" charset="-128"/>
                <a:ea typeface="Yu Gothic UI" panose="020B0500000000000000" pitchFamily="50" charset="-128"/>
              </a:rPr>
              <a:t>H30</a:t>
            </a:r>
            <a:r>
              <a:rPr lang="ja-JP" altLang="en-US" dirty="0">
                <a:solidFill>
                  <a:schemeClr val="tx1"/>
                </a:solidFill>
                <a:latin typeface="Yu Gothic UI" panose="020B0500000000000000" pitchFamily="50" charset="-128"/>
                <a:ea typeface="Yu Gothic UI" panose="020B0500000000000000" pitchFamily="50" charset="-128"/>
              </a:rPr>
              <a:t>：時間延長利用人数要件変更（利用人数要件５人以上）　等</a:t>
            </a:r>
          </a:p>
        </p:txBody>
      </p:sp>
      <p:sp>
        <p:nvSpPr>
          <p:cNvPr id="7" name="矢印: 五方向 4">
            <a:extLst>
              <a:ext uri="{FF2B5EF4-FFF2-40B4-BE49-F238E27FC236}">
                <a16:creationId xmlns:a16="http://schemas.microsoft.com/office/drawing/2014/main" id="{38BFD580-A459-6AF2-E5A0-7A77CE9EF3BC}"/>
              </a:ext>
            </a:extLst>
          </p:cNvPr>
          <p:cNvSpPr txBox="1"/>
          <p:nvPr/>
        </p:nvSpPr>
        <p:spPr>
          <a:xfrm>
            <a:off x="3269704" y="5391704"/>
            <a:ext cx="5641235" cy="307777"/>
          </a:xfrm>
          <a:prstGeom prst="rect">
            <a:avLst/>
          </a:prstGeom>
          <a:noFill/>
        </p:spPr>
        <p:txBody>
          <a:bodyPr wrap="square" rtlCol="0">
            <a:spAutoFit/>
          </a:bodyPr>
          <a:lstStyle>
            <a:defPPr>
              <a:defRPr lang="ja-JP"/>
            </a:defPPr>
            <a:lvl1pPr>
              <a:defRPr sz="1400">
                <a:solidFill>
                  <a:srgbClr val="000000"/>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ja-JP" altLang="en-US" dirty="0">
                <a:solidFill>
                  <a:schemeClr val="tx1"/>
                </a:solidFill>
                <a:latin typeface="Yu Gothic UI" panose="020B0500000000000000" pitchFamily="50" charset="-128"/>
                <a:ea typeface="Yu Gothic UI" panose="020B0500000000000000" pitchFamily="50" charset="-128"/>
              </a:rPr>
              <a:t>・雇用支援のためのポスターやチラシ作成等（</a:t>
            </a:r>
            <a:r>
              <a:rPr lang="en-US" altLang="ja-JP" dirty="0">
                <a:solidFill>
                  <a:schemeClr val="tx1"/>
                </a:solidFill>
                <a:latin typeface="Yu Gothic UI" panose="020B0500000000000000" pitchFamily="50" charset="-128"/>
                <a:ea typeface="Yu Gothic UI" panose="020B0500000000000000" pitchFamily="50" charset="-128"/>
              </a:rPr>
              <a:t>R6.7</a:t>
            </a:r>
            <a:r>
              <a:rPr lang="ja-JP" altLang="en-US" dirty="0">
                <a:solidFill>
                  <a:schemeClr val="tx1"/>
                </a:solidFill>
                <a:latin typeface="Yu Gothic UI" panose="020B0500000000000000" pitchFamily="50" charset="-128"/>
                <a:ea typeface="Yu Gothic UI" panose="020B0500000000000000" pitchFamily="50" charset="-128"/>
              </a:rPr>
              <a:t>～）</a:t>
            </a:r>
            <a:endParaRPr lang="en-US" altLang="ja-JP" dirty="0">
              <a:solidFill>
                <a:schemeClr val="tx1"/>
              </a:solidFill>
              <a:latin typeface="Yu Gothic UI" panose="020B0500000000000000" pitchFamily="50" charset="-128"/>
              <a:ea typeface="Yu Gothic UI" panose="020B0500000000000000" pitchFamily="50" charset="-128"/>
            </a:endParaRPr>
          </a:p>
        </p:txBody>
      </p:sp>
      <p:sp>
        <p:nvSpPr>
          <p:cNvPr id="12" name="四角形: 角を丸くする 11">
            <a:extLst>
              <a:ext uri="{FF2B5EF4-FFF2-40B4-BE49-F238E27FC236}">
                <a16:creationId xmlns:a16="http://schemas.microsoft.com/office/drawing/2014/main" id="{7A5445AC-9536-16FC-B0FF-B8A747EFEF3B}"/>
              </a:ext>
            </a:extLst>
          </p:cNvPr>
          <p:cNvSpPr/>
          <p:nvPr/>
        </p:nvSpPr>
        <p:spPr>
          <a:xfrm>
            <a:off x="9244643" y="5497938"/>
            <a:ext cx="2621828" cy="954107"/>
          </a:xfrm>
          <a:prstGeom prst="roundRect">
            <a:avLst/>
          </a:prstGeom>
          <a:noFill/>
          <a:ln w="38100">
            <a:solidFill>
              <a:schemeClr val="accent4">
                <a:lumMod val="5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テキスト ボックス 15">
            <a:extLst>
              <a:ext uri="{FF2B5EF4-FFF2-40B4-BE49-F238E27FC236}">
                <a16:creationId xmlns:a16="http://schemas.microsoft.com/office/drawing/2014/main" id="{6CFEC5E8-BD34-806E-358F-0A7AE5CCFCE3}"/>
              </a:ext>
            </a:extLst>
          </p:cNvPr>
          <p:cNvSpPr txBox="1"/>
          <p:nvPr/>
        </p:nvSpPr>
        <p:spPr>
          <a:xfrm>
            <a:off x="10201454" y="1674"/>
            <a:ext cx="2003359" cy="307777"/>
          </a:xfrm>
          <a:prstGeom prst="rect">
            <a:avLst/>
          </a:prstGeom>
          <a:noFill/>
        </p:spPr>
        <p:txBody>
          <a:bodyPr wrap="square" rtlCol="0">
            <a:spAutoFit/>
          </a:bodyPr>
          <a:lstStyle>
            <a:defPPr>
              <a:defRPr lang="ja-JP"/>
            </a:defPPr>
            <a:lvl1pPr lvl="0">
              <a:defRPr sz="2000">
                <a:latin typeface="Segoe UI" panose="020B0502040204020203" pitchFamily="34" charset="0"/>
                <a:ea typeface="BIZ UDPゴシック" panose="020B0400000000000000" pitchFamily="50" charset="-128"/>
                <a:cs typeface="Segoe UI" panose="020B0502040204020203" pitchFamily="34" charset="0"/>
              </a:defRPr>
            </a:lvl1pPr>
          </a:lstStyle>
          <a:p>
            <a:r>
              <a:rPr lang="ja-JP" altLang="en-US" sz="1400" dirty="0">
                <a:latin typeface="Yu Gothic UI" panose="020B0500000000000000" pitchFamily="50" charset="-128"/>
                <a:ea typeface="Yu Gothic UI" panose="020B0500000000000000" pitchFamily="50" charset="-128"/>
              </a:rPr>
              <a:t>子育て・教育環境の充実</a:t>
            </a:r>
            <a:endParaRPr lang="ja-JP" altLang="ja-JP" sz="1400" dirty="0">
              <a:latin typeface="Yu Gothic UI" panose="020B0500000000000000" pitchFamily="50" charset="-128"/>
              <a:ea typeface="Yu Gothic UI" panose="020B0500000000000000" pitchFamily="50" charset="-128"/>
            </a:endParaRPr>
          </a:p>
        </p:txBody>
      </p:sp>
      <p:grpSp>
        <p:nvGrpSpPr>
          <p:cNvPr id="15" name="グループ化 14">
            <a:extLst>
              <a:ext uri="{FF2B5EF4-FFF2-40B4-BE49-F238E27FC236}">
                <a16:creationId xmlns:a16="http://schemas.microsoft.com/office/drawing/2014/main" id="{44583ACC-BF95-1029-3F3B-9B0BAB97818F}"/>
              </a:ext>
            </a:extLst>
          </p:cNvPr>
          <p:cNvGrpSpPr/>
          <p:nvPr/>
        </p:nvGrpSpPr>
        <p:grpSpPr>
          <a:xfrm>
            <a:off x="66738" y="589996"/>
            <a:ext cx="12047169" cy="352154"/>
            <a:chOff x="66738" y="589996"/>
            <a:chExt cx="12047169" cy="352154"/>
          </a:xfrm>
        </p:grpSpPr>
        <p:sp>
          <p:nvSpPr>
            <p:cNvPr id="17" name="四角形: 角を丸くする 16">
              <a:extLst>
                <a:ext uri="{FF2B5EF4-FFF2-40B4-BE49-F238E27FC236}">
                  <a16:creationId xmlns:a16="http://schemas.microsoft.com/office/drawing/2014/main" id="{E1572936-CBEA-8E23-6C33-5DB1745D1EE1}"/>
                </a:ext>
              </a:extLst>
            </p:cNvPr>
            <p:cNvSpPr/>
            <p:nvPr/>
          </p:nvSpPr>
          <p:spPr>
            <a:xfrm>
              <a:off x="66738" y="589996"/>
              <a:ext cx="12047169" cy="342158"/>
            </a:xfrm>
            <a:prstGeom prst="roundRect">
              <a:avLst/>
            </a:prstGeom>
            <a:solidFill>
              <a:srgbClr val="00A8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Yu Gothic UI" panose="020B0500000000000000" pitchFamily="50" charset="-128"/>
                <a:ea typeface="Yu Gothic UI" panose="020B0500000000000000" pitchFamily="50" charset="-128"/>
              </a:endParaRPr>
            </a:p>
          </p:txBody>
        </p:sp>
        <p:sp>
          <p:nvSpPr>
            <p:cNvPr id="19" name="テキスト ボックス 18">
              <a:extLst>
                <a:ext uri="{FF2B5EF4-FFF2-40B4-BE49-F238E27FC236}">
                  <a16:creationId xmlns:a16="http://schemas.microsoft.com/office/drawing/2014/main" id="{C811B356-6601-1CAD-583D-AADD27556095}"/>
                </a:ext>
              </a:extLst>
            </p:cNvPr>
            <p:cNvSpPr txBox="1"/>
            <p:nvPr/>
          </p:nvSpPr>
          <p:spPr>
            <a:xfrm>
              <a:off x="86475" y="591204"/>
              <a:ext cx="12013980" cy="350946"/>
            </a:xfrm>
            <a:prstGeom prst="rect">
              <a:avLst/>
            </a:prstGeom>
            <a:noFill/>
          </p:spPr>
          <p:txBody>
            <a:bodyPr wrap="square" rtlCol="0">
              <a:spAutoFit/>
            </a:bodyPr>
            <a:lstStyle/>
            <a:p>
              <a:pPr algn="ctr"/>
              <a:r>
                <a:rPr lang="ja-JP" altLang="en-US" sz="1600" b="1" dirty="0">
                  <a:solidFill>
                    <a:schemeClr val="bg1"/>
                  </a:solidFill>
                  <a:latin typeface="Yu Gothic UI" panose="020B0500000000000000" pitchFamily="50" charset="-128"/>
                  <a:ea typeface="Yu Gothic UI" panose="020B0500000000000000" pitchFamily="50" charset="-128"/>
                </a:rPr>
                <a:t>これまでの経過</a:t>
              </a:r>
              <a:endParaRPr lang="en-US" altLang="ja-JP" sz="1600" b="1" dirty="0">
                <a:solidFill>
                  <a:schemeClr val="bg1"/>
                </a:solidFill>
                <a:latin typeface="Yu Gothic UI" panose="020B0500000000000000" pitchFamily="50" charset="-128"/>
                <a:ea typeface="Yu Gothic UI" panose="020B0500000000000000" pitchFamily="50" charset="-128"/>
              </a:endParaRPr>
            </a:p>
          </p:txBody>
        </p:sp>
      </p:grpSp>
    </p:spTree>
    <p:extLst>
      <p:ext uri="{BB962C8B-B14F-4D97-AF65-F5344CB8AC3E}">
        <p14:creationId xmlns:p14="http://schemas.microsoft.com/office/powerpoint/2010/main" val="4006806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D722B-0104-089A-E416-D9AF887026EC}"/>
            </a:ext>
          </a:extLst>
        </p:cNvPr>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23253222-4C90-A28E-DA19-730A07E911BC}"/>
              </a:ext>
            </a:extLst>
          </p:cNvPr>
          <p:cNvSpPr txBox="1"/>
          <p:nvPr/>
        </p:nvSpPr>
        <p:spPr>
          <a:xfrm>
            <a:off x="244119" y="1529346"/>
            <a:ext cx="6613881" cy="830997"/>
          </a:xfrm>
          <a:prstGeom prst="rect">
            <a:avLst/>
          </a:prstGeom>
          <a:noFill/>
        </p:spPr>
        <p:txBody>
          <a:bodyPr wrap="square" rtlCol="0">
            <a:spAutoFit/>
          </a:bodyPr>
          <a:lstStyle/>
          <a:p>
            <a:r>
              <a:rPr kumimoji="1" lang="ja-JP" altLang="en-US" sz="1600" dirty="0">
                <a:latin typeface="Yu Gothic UI" panose="020B0500000000000000" pitchFamily="50" charset="-128"/>
                <a:ea typeface="Yu Gothic UI" panose="020B0500000000000000" pitchFamily="50" charset="-128"/>
              </a:rPr>
              <a:t>総合教育センターの開設（令和</a:t>
            </a:r>
            <a:r>
              <a:rPr lang="ja-JP" altLang="en-US" sz="1600" dirty="0">
                <a:latin typeface="Yu Gothic UI" panose="020B0500000000000000" pitchFamily="50" charset="-128"/>
                <a:ea typeface="Yu Gothic UI" panose="020B0500000000000000" pitchFamily="50" charset="-128"/>
              </a:rPr>
              <a:t>６</a:t>
            </a:r>
            <a:r>
              <a:rPr kumimoji="1" lang="ja-JP" altLang="en-US" sz="1600" dirty="0">
                <a:latin typeface="Yu Gothic UI" panose="020B0500000000000000" pitchFamily="50" charset="-128"/>
                <a:ea typeface="Yu Gothic UI" panose="020B0500000000000000" pitchFamily="50" charset="-128"/>
              </a:rPr>
              <a:t>年</a:t>
            </a:r>
            <a:r>
              <a:rPr lang="ja-JP" altLang="en-US" sz="1600" dirty="0">
                <a:latin typeface="Yu Gothic UI" panose="020B0500000000000000" pitchFamily="50" charset="-128"/>
                <a:ea typeface="Yu Gothic UI" panose="020B0500000000000000" pitchFamily="50" charset="-128"/>
              </a:rPr>
              <a:t>４</a:t>
            </a:r>
            <a:r>
              <a:rPr kumimoji="1" lang="ja-JP" altLang="en-US" sz="1600" dirty="0">
                <a:latin typeface="Yu Gothic UI" panose="020B0500000000000000" pitchFamily="50" charset="-128"/>
                <a:ea typeface="Yu Gothic UI" panose="020B0500000000000000" pitchFamily="50" charset="-128"/>
              </a:rPr>
              <a:t>月）を契機に、教員の資質・教職の魅力向上、新時代に求められる教育内容の研究・開発、エビデンスに基づいた教育施策を推進することで、子どもたちにより質の高い教育を提供します。</a:t>
            </a:r>
          </a:p>
        </p:txBody>
      </p:sp>
      <p:cxnSp>
        <p:nvCxnSpPr>
          <p:cNvPr id="11" name="直線コネクタ 10">
            <a:extLst>
              <a:ext uri="{FF2B5EF4-FFF2-40B4-BE49-F238E27FC236}">
                <a16:creationId xmlns:a16="http://schemas.microsoft.com/office/drawing/2014/main" id="{56788B16-C88A-6EED-DFBC-E29D9BEC4A17}"/>
              </a:ext>
            </a:extLst>
          </p:cNvPr>
          <p:cNvCxnSpPr>
            <a:cxnSpLocks/>
          </p:cNvCxnSpPr>
          <p:nvPr/>
        </p:nvCxnSpPr>
        <p:spPr>
          <a:xfrm>
            <a:off x="0" y="328031"/>
            <a:ext cx="12192000" cy="0"/>
          </a:xfrm>
          <a:prstGeom prst="line">
            <a:avLst/>
          </a:prstGeom>
          <a:ln w="38100">
            <a:solidFill>
              <a:srgbClr val="007C58"/>
            </a:solidFill>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610B149A-541D-2A7E-8035-D1AF3961B03C}"/>
              </a:ext>
            </a:extLst>
          </p:cNvPr>
          <p:cNvSpPr txBox="1"/>
          <p:nvPr/>
        </p:nvSpPr>
        <p:spPr>
          <a:xfrm>
            <a:off x="89078" y="438132"/>
            <a:ext cx="7422153" cy="954107"/>
          </a:xfrm>
          <a:prstGeom prst="rect">
            <a:avLst/>
          </a:prstGeom>
          <a:noFill/>
        </p:spPr>
        <p:txBody>
          <a:bodyPr wrap="square" rtlCol="0">
            <a:spAutoFit/>
          </a:bodyPr>
          <a:lstStyle>
            <a:defPPr>
              <a:defRPr lang="ja-JP"/>
            </a:defPPr>
            <a:lvl1pPr>
              <a:defRPr sz="3600" b="1">
                <a:latin typeface="Segoe UI" panose="020B0502040204020203" pitchFamily="34" charset="0"/>
                <a:ea typeface="BIZ UDPゴシック" panose="020B0400000000000000" pitchFamily="50" charset="-128"/>
                <a:cs typeface="Segoe UI" panose="020B0502040204020203" pitchFamily="34" charset="0"/>
              </a:defRPr>
            </a:lvl1pPr>
          </a:lstStyle>
          <a:p>
            <a:r>
              <a:rPr lang="ja-JP" altLang="en-US" sz="2800" dirty="0"/>
              <a:t>総合教育センターを活用した教員の資質・</a:t>
            </a:r>
            <a:endParaRPr lang="en-US" altLang="ja-JP" sz="2800" dirty="0"/>
          </a:p>
          <a:p>
            <a:r>
              <a:rPr lang="ja-JP" altLang="en-US" sz="2800" dirty="0"/>
              <a:t>教職の魅力向上事業　</a:t>
            </a:r>
          </a:p>
        </p:txBody>
      </p:sp>
      <p:pic>
        <p:nvPicPr>
          <p:cNvPr id="12" name="図 11" descr="机の上に座っている人たち&#10;&#10;AI によって生成されたコンテンツは間違っている可能性があります。">
            <a:extLst>
              <a:ext uri="{FF2B5EF4-FFF2-40B4-BE49-F238E27FC236}">
                <a16:creationId xmlns:a16="http://schemas.microsoft.com/office/drawing/2014/main" id="{A96F3137-C354-A972-7330-B46169A8118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202959" y="377187"/>
            <a:ext cx="4951041" cy="2448266"/>
          </a:xfrm>
          <a:prstGeom prst="rect">
            <a:avLst/>
          </a:prstGeom>
        </p:spPr>
      </p:pic>
      <p:sp>
        <p:nvSpPr>
          <p:cNvPr id="8" name="テキスト ボックス 7">
            <a:extLst>
              <a:ext uri="{FF2B5EF4-FFF2-40B4-BE49-F238E27FC236}">
                <a16:creationId xmlns:a16="http://schemas.microsoft.com/office/drawing/2014/main" id="{62044252-85EA-48A8-0DB9-7049BE36827B}"/>
              </a:ext>
            </a:extLst>
          </p:cNvPr>
          <p:cNvSpPr txBox="1"/>
          <p:nvPr/>
        </p:nvSpPr>
        <p:spPr>
          <a:xfrm>
            <a:off x="372962" y="3535902"/>
            <a:ext cx="3169885" cy="830997"/>
          </a:xfrm>
          <a:prstGeom prst="rect">
            <a:avLst/>
          </a:prstGeom>
          <a:noFill/>
        </p:spPr>
        <p:txBody>
          <a:bodyPr wrap="square" rtlCol="0">
            <a:spAutoFit/>
          </a:bodyPr>
          <a:lstStyle/>
          <a:p>
            <a:pPr marL="180000" indent="-180000">
              <a:buFont typeface="Arial" panose="020B0604020202020204" pitchFamily="34" charset="0"/>
              <a:buChar char="•"/>
            </a:pPr>
            <a:r>
              <a:rPr lang="ja-JP" altLang="en-US" sz="1600" dirty="0">
                <a:latin typeface="Yu Gothic UI" panose="020B0500000000000000" pitchFamily="50" charset="-128"/>
                <a:ea typeface="Yu Gothic UI" panose="020B0500000000000000" pitchFamily="50" charset="-128"/>
              </a:rPr>
              <a:t>教員のなり手不足が深刻化しているため、効果的な人材の確保が必要である</a:t>
            </a:r>
            <a:r>
              <a:rPr lang="ja-JP" altLang="en-US" sz="1600" dirty="0">
                <a:solidFill>
                  <a:schemeClr val="tx1"/>
                </a:solidFill>
                <a:latin typeface="Yu Gothic UI" panose="020B0500000000000000" pitchFamily="50" charset="-128"/>
                <a:ea typeface="Yu Gothic UI" panose="020B0500000000000000" pitchFamily="50" charset="-128"/>
              </a:rPr>
              <a:t>。</a:t>
            </a:r>
            <a:endParaRPr lang="ja-JP" altLang="en-US" sz="1600" dirty="0">
              <a:solidFill>
                <a:srgbClr val="000000"/>
              </a:solidFill>
              <a:latin typeface="Yu Gothic UI" panose="020B0500000000000000" pitchFamily="50" charset="-128"/>
              <a:ea typeface="Yu Gothic UI" panose="020B0500000000000000" pitchFamily="50" charset="-128"/>
            </a:endParaRPr>
          </a:p>
        </p:txBody>
      </p:sp>
      <p:sp>
        <p:nvSpPr>
          <p:cNvPr id="15" name="テキスト ボックス 14">
            <a:extLst>
              <a:ext uri="{FF2B5EF4-FFF2-40B4-BE49-F238E27FC236}">
                <a16:creationId xmlns:a16="http://schemas.microsoft.com/office/drawing/2014/main" id="{FB675A03-17A3-4320-338C-2AE4859DB4D1}"/>
              </a:ext>
            </a:extLst>
          </p:cNvPr>
          <p:cNvSpPr txBox="1"/>
          <p:nvPr/>
        </p:nvSpPr>
        <p:spPr>
          <a:xfrm>
            <a:off x="371021" y="4554305"/>
            <a:ext cx="3075927" cy="1323439"/>
          </a:xfrm>
          <a:prstGeom prst="rect">
            <a:avLst/>
          </a:prstGeom>
          <a:noFill/>
        </p:spPr>
        <p:txBody>
          <a:bodyPr wrap="square" rtlCol="0">
            <a:spAutoFit/>
          </a:bodyPr>
          <a:lstStyle/>
          <a:p>
            <a:pPr marL="180000" indent="-180000">
              <a:buFont typeface="Arial" panose="020B0604020202020204" pitchFamily="34" charset="0"/>
              <a:buChar char="•"/>
            </a:pPr>
            <a:r>
              <a:rPr lang="ja-JP" altLang="en-US" sz="1600" dirty="0">
                <a:latin typeface="Yu Gothic UI" panose="020B0500000000000000" pitchFamily="50" charset="-128"/>
                <a:ea typeface="Yu Gothic UI" panose="020B0500000000000000" pitchFamily="50" charset="-128"/>
              </a:rPr>
              <a:t>不登校児童生徒や外国につながる児童生徒の増加など、教育課題が多様化しており、それに対応するための教員の資質向上や教育実践の質の向上が必要である。</a:t>
            </a:r>
            <a:endParaRPr lang="ja-JP" altLang="en-US" sz="1600" dirty="0">
              <a:solidFill>
                <a:srgbClr val="000000"/>
              </a:solidFill>
              <a:latin typeface="Yu Gothic UI" panose="020B0500000000000000" pitchFamily="50" charset="-128"/>
              <a:ea typeface="Yu Gothic UI" panose="020B0500000000000000" pitchFamily="50" charset="-128"/>
            </a:endParaRPr>
          </a:p>
        </p:txBody>
      </p:sp>
      <p:cxnSp>
        <p:nvCxnSpPr>
          <p:cNvPr id="3" name="直線コネクタ 2">
            <a:extLst>
              <a:ext uri="{FF2B5EF4-FFF2-40B4-BE49-F238E27FC236}">
                <a16:creationId xmlns:a16="http://schemas.microsoft.com/office/drawing/2014/main" id="{2186BA17-1E92-5845-7C28-48F7D8EA719C}"/>
              </a:ext>
            </a:extLst>
          </p:cNvPr>
          <p:cNvCxnSpPr>
            <a:cxnSpLocks/>
            <a:stCxn id="72" idx="3"/>
          </p:cNvCxnSpPr>
          <p:nvPr/>
        </p:nvCxnSpPr>
        <p:spPr>
          <a:xfrm flipH="1">
            <a:off x="5332096" y="3928101"/>
            <a:ext cx="920426" cy="1032162"/>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4" name="直線コネクタ 3">
            <a:extLst>
              <a:ext uri="{FF2B5EF4-FFF2-40B4-BE49-F238E27FC236}">
                <a16:creationId xmlns:a16="http://schemas.microsoft.com/office/drawing/2014/main" id="{7F784A9D-5D59-DD5D-DF2D-087064B62E5D}"/>
              </a:ext>
            </a:extLst>
          </p:cNvPr>
          <p:cNvCxnSpPr>
            <a:cxnSpLocks/>
          </p:cNvCxnSpPr>
          <p:nvPr/>
        </p:nvCxnSpPr>
        <p:spPr>
          <a:xfrm>
            <a:off x="5374424" y="5211255"/>
            <a:ext cx="920426" cy="1068885"/>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18" name="直線コネクタ 17">
            <a:extLst>
              <a:ext uri="{FF2B5EF4-FFF2-40B4-BE49-F238E27FC236}">
                <a16:creationId xmlns:a16="http://schemas.microsoft.com/office/drawing/2014/main" id="{87815D3D-1470-7042-6211-EFE9D1C19B8E}"/>
              </a:ext>
            </a:extLst>
          </p:cNvPr>
          <p:cNvCxnSpPr>
            <a:cxnSpLocks/>
          </p:cNvCxnSpPr>
          <p:nvPr/>
        </p:nvCxnSpPr>
        <p:spPr>
          <a:xfrm>
            <a:off x="5364961" y="5087007"/>
            <a:ext cx="900000" cy="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sp>
        <p:nvSpPr>
          <p:cNvPr id="31" name="四角形: 角を丸くする 30">
            <a:extLst>
              <a:ext uri="{FF2B5EF4-FFF2-40B4-BE49-F238E27FC236}">
                <a16:creationId xmlns:a16="http://schemas.microsoft.com/office/drawing/2014/main" id="{CC049BB5-E0D1-30FD-329D-D772008DDD6F}"/>
              </a:ext>
            </a:extLst>
          </p:cNvPr>
          <p:cNvSpPr/>
          <p:nvPr/>
        </p:nvSpPr>
        <p:spPr>
          <a:xfrm>
            <a:off x="6352886" y="3653772"/>
            <a:ext cx="1800000" cy="684000"/>
          </a:xfrm>
          <a:prstGeom prst="roundRect">
            <a:avLst/>
          </a:prstGeom>
          <a:solidFill>
            <a:srgbClr val="EEB3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solidFill>
                <a:latin typeface="Yu Gothic UI" panose="020B0500000000000000" pitchFamily="50" charset="-128"/>
                <a:ea typeface="Yu Gothic UI" panose="020B0500000000000000" pitchFamily="50" charset="-128"/>
              </a:rPr>
              <a:t>教員の養成、採用、研修の一体化</a:t>
            </a:r>
          </a:p>
        </p:txBody>
      </p:sp>
      <p:sp>
        <p:nvSpPr>
          <p:cNvPr id="68" name="正方形/長方形 67">
            <a:extLst>
              <a:ext uri="{FF2B5EF4-FFF2-40B4-BE49-F238E27FC236}">
                <a16:creationId xmlns:a16="http://schemas.microsoft.com/office/drawing/2014/main" id="{1592797A-471F-ED67-EB7D-0DBAA8767C7C}"/>
              </a:ext>
            </a:extLst>
          </p:cNvPr>
          <p:cNvSpPr/>
          <p:nvPr/>
        </p:nvSpPr>
        <p:spPr>
          <a:xfrm>
            <a:off x="8187484" y="3487509"/>
            <a:ext cx="3921823" cy="936000"/>
          </a:xfrm>
          <a:prstGeom prst="rect">
            <a:avLst/>
          </a:prstGeom>
          <a:noFill/>
          <a:ln>
            <a:solidFill>
              <a:srgbClr val="EEB34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Yu Gothic UI" panose="020B0500000000000000" pitchFamily="50" charset="-128"/>
                <a:ea typeface="Yu Gothic UI" panose="020B0500000000000000" pitchFamily="50" charset="-128"/>
              </a:rPr>
              <a:t>採用前に</a:t>
            </a:r>
            <a:r>
              <a:rPr kumimoji="1" lang="ja-JP" altLang="en-US" sz="1400" dirty="0">
                <a:solidFill>
                  <a:schemeClr val="tx1"/>
                </a:solidFill>
                <a:latin typeface="Yu Gothic UI" panose="020B0500000000000000" pitchFamily="50" charset="-128"/>
                <a:ea typeface="Yu Gothic UI" panose="020B0500000000000000" pitchFamily="50" charset="-128"/>
              </a:rPr>
              <a:t>教職の魅力を発信する取組を行い、採用後もさまざまな研修・支援等を行うことで、専門性を有する質の高い教員を育成</a:t>
            </a:r>
          </a:p>
        </p:txBody>
      </p:sp>
      <p:sp>
        <p:nvSpPr>
          <p:cNvPr id="70" name="正方形/長方形 69">
            <a:extLst>
              <a:ext uri="{FF2B5EF4-FFF2-40B4-BE49-F238E27FC236}">
                <a16:creationId xmlns:a16="http://schemas.microsoft.com/office/drawing/2014/main" id="{BC574A41-D951-E850-C03E-36370897D62C}"/>
              </a:ext>
            </a:extLst>
          </p:cNvPr>
          <p:cNvSpPr/>
          <p:nvPr/>
        </p:nvSpPr>
        <p:spPr>
          <a:xfrm>
            <a:off x="8210922" y="4669956"/>
            <a:ext cx="3898385" cy="936000"/>
          </a:xfrm>
          <a:prstGeom prst="rect">
            <a:avLst/>
          </a:prstGeom>
          <a:noFill/>
          <a:ln>
            <a:solidFill>
              <a:srgbClr val="4E9BB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Yu Gothic UI" panose="020B0500000000000000" pitchFamily="50" charset="-128"/>
                <a:ea typeface="Yu Gothic UI" panose="020B0500000000000000" pitchFamily="50" charset="-128"/>
              </a:rPr>
              <a:t>多様な企業や大学等と連携する仕組み（</a:t>
            </a:r>
            <a:r>
              <a:rPr lang="en-US" altLang="ja-JP" sz="1400" dirty="0">
                <a:solidFill>
                  <a:schemeClr val="tx1"/>
                </a:solidFill>
                <a:latin typeface="Yu Gothic UI" panose="020B0500000000000000" pitchFamily="50" charset="-128"/>
                <a:ea typeface="Yu Gothic UI" panose="020B0500000000000000" pitchFamily="50" charset="-128"/>
              </a:rPr>
              <a:t>OEN</a:t>
            </a:r>
            <a:r>
              <a:rPr lang="ja-JP" altLang="en-US" sz="1400" dirty="0">
                <a:solidFill>
                  <a:schemeClr val="tx1"/>
                </a:solidFill>
                <a:latin typeface="Yu Gothic UI" panose="020B0500000000000000" pitchFamily="50" charset="-128"/>
                <a:ea typeface="Yu Gothic UI" panose="020B0500000000000000" pitchFamily="50" charset="-128"/>
              </a:rPr>
              <a:t>）及び場所（シナジースクエア）の創設</a:t>
            </a:r>
          </a:p>
        </p:txBody>
      </p:sp>
      <p:sp>
        <p:nvSpPr>
          <p:cNvPr id="71" name="正方形/長方形 70">
            <a:extLst>
              <a:ext uri="{FF2B5EF4-FFF2-40B4-BE49-F238E27FC236}">
                <a16:creationId xmlns:a16="http://schemas.microsoft.com/office/drawing/2014/main" id="{902E923E-F7D0-925A-138D-B91D4A61B56F}"/>
              </a:ext>
            </a:extLst>
          </p:cNvPr>
          <p:cNvSpPr/>
          <p:nvPr/>
        </p:nvSpPr>
        <p:spPr>
          <a:xfrm>
            <a:off x="8210922" y="5812140"/>
            <a:ext cx="3921821" cy="936000"/>
          </a:xfrm>
          <a:prstGeom prst="rect">
            <a:avLst/>
          </a:prstGeom>
          <a:noFill/>
          <a:ln>
            <a:solidFill>
              <a:srgbClr val="DE72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Yu Gothic UI" panose="020B0500000000000000" pitchFamily="50" charset="-128"/>
                <a:ea typeface="Yu Gothic UI" panose="020B0500000000000000" pitchFamily="50" charset="-128"/>
              </a:rPr>
              <a:t>具体的な事例や分析手法の発信・分析相談など、学校課題の解決に向けたデータ利活用のサポート</a:t>
            </a:r>
          </a:p>
        </p:txBody>
      </p:sp>
      <p:sp>
        <p:nvSpPr>
          <p:cNvPr id="72" name="テキスト ボックス 71">
            <a:extLst>
              <a:ext uri="{FF2B5EF4-FFF2-40B4-BE49-F238E27FC236}">
                <a16:creationId xmlns:a16="http://schemas.microsoft.com/office/drawing/2014/main" id="{B03C7634-82C3-CAC1-4784-D8217D635D71}"/>
              </a:ext>
            </a:extLst>
          </p:cNvPr>
          <p:cNvSpPr txBox="1"/>
          <p:nvPr/>
        </p:nvSpPr>
        <p:spPr>
          <a:xfrm>
            <a:off x="3547312" y="3689574"/>
            <a:ext cx="2705210" cy="477054"/>
          </a:xfrm>
          <a:prstGeom prst="rect">
            <a:avLst/>
          </a:prstGeom>
          <a:noFill/>
        </p:spPr>
        <p:txBody>
          <a:bodyPr wrap="square" rtlCol="0">
            <a:spAutoFit/>
          </a:bodyPr>
          <a:lstStyle>
            <a:defPPr>
              <a:defRPr lang="ja-JP"/>
            </a:defPPr>
            <a:lvl1pPr>
              <a:defRPr sz="1100">
                <a:latin typeface="BIZ UDPゴシック" panose="020B0400000000000000" pitchFamily="50" charset="-128"/>
                <a:ea typeface="BIZ UDPゴシック" panose="020B0400000000000000" pitchFamily="50" charset="-128"/>
              </a:defRPr>
            </a:lvl1pPr>
          </a:lstStyle>
          <a:p>
            <a:pPr algn="ctr"/>
            <a:r>
              <a:rPr lang="ja-JP" altLang="en-US" sz="1400" b="1" dirty="0">
                <a:latin typeface="Yu Gothic UI" panose="020B0500000000000000" pitchFamily="50" charset="-128"/>
                <a:ea typeface="Yu Gothic UI" panose="020B0500000000000000" pitchFamily="50" charset="-128"/>
              </a:rPr>
              <a:t>大阪市総合教育センター</a:t>
            </a:r>
            <a:endParaRPr lang="en-US" altLang="ja-JP" sz="1400" b="1" dirty="0">
              <a:latin typeface="Yu Gothic UI" panose="020B0500000000000000" pitchFamily="50" charset="-128"/>
              <a:ea typeface="Yu Gothic UI" panose="020B0500000000000000" pitchFamily="50" charset="-128"/>
            </a:endParaRPr>
          </a:p>
          <a:p>
            <a:pPr algn="ctr"/>
            <a:r>
              <a:rPr lang="ja-JP" altLang="en-US" dirty="0">
                <a:latin typeface="Yu Gothic UI" panose="020B0500000000000000" pitchFamily="50" charset="-128"/>
                <a:ea typeface="Yu Gothic UI" panose="020B0500000000000000" pitchFamily="50" charset="-128"/>
              </a:rPr>
              <a:t>（大阪教育大学天王寺キャンパス内）</a:t>
            </a:r>
            <a:endParaRPr lang="en-US" altLang="ja-JP" dirty="0">
              <a:latin typeface="Yu Gothic UI" panose="020B0500000000000000" pitchFamily="50" charset="-128"/>
              <a:ea typeface="Yu Gothic UI" panose="020B0500000000000000" pitchFamily="50" charset="-128"/>
            </a:endParaRPr>
          </a:p>
        </p:txBody>
      </p:sp>
      <p:sp>
        <p:nvSpPr>
          <p:cNvPr id="74" name="四角形: 角を丸くする 73">
            <a:extLst>
              <a:ext uri="{FF2B5EF4-FFF2-40B4-BE49-F238E27FC236}">
                <a16:creationId xmlns:a16="http://schemas.microsoft.com/office/drawing/2014/main" id="{3D30DDE7-DF3C-D937-9440-EAF2F7539D12}"/>
              </a:ext>
            </a:extLst>
          </p:cNvPr>
          <p:cNvSpPr/>
          <p:nvPr/>
        </p:nvSpPr>
        <p:spPr>
          <a:xfrm>
            <a:off x="6352886" y="6008711"/>
            <a:ext cx="1800000" cy="684000"/>
          </a:xfrm>
          <a:prstGeom prst="roundRect">
            <a:avLst/>
          </a:prstGeom>
          <a:solidFill>
            <a:srgbClr val="DE72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Yu Gothic UI" panose="020B0500000000000000" pitchFamily="50" charset="-128"/>
                <a:ea typeface="Yu Gothic UI" panose="020B0500000000000000" pitchFamily="50" charset="-128"/>
              </a:rPr>
              <a:t>教育データを基盤とした調査分析</a:t>
            </a:r>
          </a:p>
        </p:txBody>
      </p:sp>
      <p:sp>
        <p:nvSpPr>
          <p:cNvPr id="81" name="四角形: 角を丸くする 80">
            <a:extLst>
              <a:ext uri="{FF2B5EF4-FFF2-40B4-BE49-F238E27FC236}">
                <a16:creationId xmlns:a16="http://schemas.microsoft.com/office/drawing/2014/main" id="{1092E062-967D-3169-0385-F304A38800DE}"/>
              </a:ext>
            </a:extLst>
          </p:cNvPr>
          <p:cNvSpPr/>
          <p:nvPr/>
        </p:nvSpPr>
        <p:spPr>
          <a:xfrm>
            <a:off x="6337668" y="4788788"/>
            <a:ext cx="1800000" cy="684000"/>
          </a:xfrm>
          <a:prstGeom prst="roundRect">
            <a:avLst>
              <a:gd name="adj" fmla="val 10489"/>
            </a:avLst>
          </a:prstGeom>
          <a:solidFill>
            <a:srgbClr val="4E9B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Yu Gothic UI" panose="020B0500000000000000" pitchFamily="50" charset="-128"/>
                <a:ea typeface="Yu Gothic UI" panose="020B0500000000000000" pitchFamily="50" charset="-128"/>
              </a:rPr>
              <a:t>多様な企業や大学等との連携</a:t>
            </a:r>
          </a:p>
        </p:txBody>
      </p:sp>
      <p:sp>
        <p:nvSpPr>
          <p:cNvPr id="84" name="テキスト ボックス 83">
            <a:extLst>
              <a:ext uri="{FF2B5EF4-FFF2-40B4-BE49-F238E27FC236}">
                <a16:creationId xmlns:a16="http://schemas.microsoft.com/office/drawing/2014/main" id="{921A3001-252E-3489-4B14-5BB0676AECCB}"/>
              </a:ext>
            </a:extLst>
          </p:cNvPr>
          <p:cNvSpPr txBox="1"/>
          <p:nvPr/>
        </p:nvSpPr>
        <p:spPr>
          <a:xfrm>
            <a:off x="3673567" y="5926679"/>
            <a:ext cx="2326574" cy="430887"/>
          </a:xfrm>
          <a:prstGeom prst="rect">
            <a:avLst/>
          </a:prstGeom>
          <a:noFill/>
        </p:spPr>
        <p:txBody>
          <a:bodyPr wrap="square" rtlCol="0">
            <a:spAutoFit/>
          </a:bodyPr>
          <a:lstStyle>
            <a:defPPr>
              <a:defRPr lang="ja-JP"/>
            </a:defPPr>
            <a:lvl1pPr>
              <a:defRPr sz="1100">
                <a:latin typeface="BIZ UDPゴシック" panose="020B0400000000000000" pitchFamily="50" charset="-128"/>
                <a:ea typeface="BIZ UDPゴシック" panose="020B0400000000000000" pitchFamily="50" charset="-128"/>
              </a:defRPr>
            </a:lvl1pPr>
          </a:lstStyle>
          <a:p>
            <a:r>
              <a:rPr lang="ja-JP" altLang="en-US" dirty="0">
                <a:latin typeface="Yu Gothic UI" panose="020B0500000000000000" pitchFamily="50" charset="-128"/>
                <a:ea typeface="Yu Gothic UI" panose="020B0500000000000000" pitchFamily="50" charset="-128"/>
              </a:rPr>
              <a:t>「教員の総合バックアップセンター」</a:t>
            </a:r>
            <a:endParaRPr lang="en-US" altLang="ja-JP" dirty="0">
              <a:latin typeface="Yu Gothic UI" panose="020B0500000000000000" pitchFamily="50" charset="-128"/>
              <a:ea typeface="Yu Gothic UI" panose="020B0500000000000000" pitchFamily="50" charset="-128"/>
            </a:endParaRPr>
          </a:p>
          <a:p>
            <a:r>
              <a:rPr lang="ja-JP" altLang="en-US" dirty="0">
                <a:latin typeface="Yu Gothic UI" panose="020B0500000000000000" pitchFamily="50" charset="-128"/>
                <a:ea typeface="Yu Gothic UI" panose="020B0500000000000000" pitchFamily="50" charset="-128"/>
              </a:rPr>
              <a:t>として、新しい取組みを進めます！</a:t>
            </a:r>
            <a:endParaRPr lang="en-US" altLang="ja-JP" dirty="0">
              <a:latin typeface="Yu Gothic UI" panose="020B0500000000000000" pitchFamily="50" charset="-128"/>
              <a:ea typeface="Yu Gothic UI" panose="020B0500000000000000" pitchFamily="50" charset="-128"/>
            </a:endParaRPr>
          </a:p>
        </p:txBody>
      </p:sp>
      <p:pic>
        <p:nvPicPr>
          <p:cNvPr id="85" name="図 84" descr="建物の外観&#10;&#10;AI によって生成されたコンテンツは間違っている可能性があります。">
            <a:extLst>
              <a:ext uri="{FF2B5EF4-FFF2-40B4-BE49-F238E27FC236}">
                <a16:creationId xmlns:a16="http://schemas.microsoft.com/office/drawing/2014/main" id="{4894EA34-7FC4-ED12-1C88-6B84BC91116E}"/>
              </a:ext>
            </a:extLst>
          </p:cNvPr>
          <p:cNvPicPr>
            <a:picLocks noChangeAspect="1"/>
          </p:cNvPicPr>
          <p:nvPr/>
        </p:nvPicPr>
        <p:blipFill>
          <a:blip r:embed="rId4" cstate="hq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a:xfrm>
            <a:off x="4009814" y="4154005"/>
            <a:ext cx="1230600" cy="1890637"/>
          </a:xfrm>
          <a:prstGeom prst="rect">
            <a:avLst/>
          </a:prstGeom>
          <a:ln>
            <a:noFill/>
          </a:ln>
          <a:effectLst>
            <a:softEdge rad="112500"/>
          </a:effectLst>
        </p:spPr>
      </p:pic>
      <p:grpSp>
        <p:nvGrpSpPr>
          <p:cNvPr id="2" name="グループ化 1">
            <a:extLst>
              <a:ext uri="{FF2B5EF4-FFF2-40B4-BE49-F238E27FC236}">
                <a16:creationId xmlns:a16="http://schemas.microsoft.com/office/drawing/2014/main" id="{FEC03BEF-A321-D971-26A6-FA184F1B24A7}"/>
              </a:ext>
            </a:extLst>
          </p:cNvPr>
          <p:cNvGrpSpPr/>
          <p:nvPr/>
        </p:nvGrpSpPr>
        <p:grpSpPr>
          <a:xfrm>
            <a:off x="127655" y="2956965"/>
            <a:ext cx="11995239" cy="397049"/>
            <a:chOff x="127655" y="2830837"/>
            <a:chExt cx="11995239" cy="397049"/>
          </a:xfrm>
        </p:grpSpPr>
        <p:sp>
          <p:nvSpPr>
            <p:cNvPr id="6" name="矢印: 山形 5">
              <a:extLst>
                <a:ext uri="{FF2B5EF4-FFF2-40B4-BE49-F238E27FC236}">
                  <a16:creationId xmlns:a16="http://schemas.microsoft.com/office/drawing/2014/main" id="{6DDCC1C7-901B-0157-1AC5-E60EE82AF34D}"/>
                </a:ext>
              </a:extLst>
            </p:cNvPr>
            <p:cNvSpPr/>
            <p:nvPr/>
          </p:nvSpPr>
          <p:spPr>
            <a:xfrm>
              <a:off x="127655" y="2830837"/>
              <a:ext cx="3564000" cy="397049"/>
            </a:xfrm>
            <a:prstGeom prst="chevron">
              <a:avLst>
                <a:gd name="adj" fmla="val 52720"/>
              </a:avLst>
            </a:prstGeom>
            <a:gradFill>
              <a:gsLst>
                <a:gs pos="0">
                  <a:srgbClr val="007C58"/>
                </a:gs>
                <a:gs pos="100000">
                  <a:schemeClr val="accent6">
                    <a:lumMod val="60000"/>
                    <a:lumOff val="40000"/>
                  </a:schemeClr>
                </a:gs>
                <a:gs pos="100000">
                  <a:schemeClr val="accent1">
                    <a:lumMod val="45000"/>
                    <a:lumOff val="55000"/>
                  </a:schemeClr>
                </a:gs>
                <a:gs pos="100000">
                  <a:schemeClr val="accent1">
                    <a:lumMod val="30000"/>
                    <a:lumOff val="70000"/>
                  </a:schemeClr>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rgbClr val="000000"/>
                </a:solidFill>
              </a:endParaRPr>
            </a:p>
          </p:txBody>
        </p:sp>
        <p:sp>
          <p:nvSpPr>
            <p:cNvPr id="7" name="矢印: 山形 6">
              <a:extLst>
                <a:ext uri="{FF2B5EF4-FFF2-40B4-BE49-F238E27FC236}">
                  <a16:creationId xmlns:a16="http://schemas.microsoft.com/office/drawing/2014/main" id="{94D8313B-F9A6-2F19-C3A2-CA2E3B17DBB5}"/>
                </a:ext>
              </a:extLst>
            </p:cNvPr>
            <p:cNvSpPr/>
            <p:nvPr/>
          </p:nvSpPr>
          <p:spPr>
            <a:xfrm>
              <a:off x="3770894" y="2830838"/>
              <a:ext cx="8352000" cy="383112"/>
            </a:xfrm>
            <a:prstGeom prst="chevron">
              <a:avLst>
                <a:gd name="adj" fmla="val 47238"/>
              </a:avLst>
            </a:prstGeom>
            <a:gradFill>
              <a:gsLst>
                <a:gs pos="35000">
                  <a:srgbClr val="0070C0"/>
                </a:gs>
                <a:gs pos="100000">
                  <a:schemeClr val="accent4">
                    <a:lumMod val="20000"/>
                    <a:lumOff val="80000"/>
                  </a:schemeClr>
                </a:gs>
              </a:gsLst>
              <a:lin ang="2700000" scaled="1"/>
            </a:gra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rgbClr val="000000"/>
                </a:solidFill>
              </a:endParaRPr>
            </a:p>
          </p:txBody>
        </p:sp>
        <p:sp>
          <p:nvSpPr>
            <p:cNvPr id="10" name="テキスト ボックス 9">
              <a:extLst>
                <a:ext uri="{FF2B5EF4-FFF2-40B4-BE49-F238E27FC236}">
                  <a16:creationId xmlns:a16="http://schemas.microsoft.com/office/drawing/2014/main" id="{7324417F-1A1C-57E9-3E0E-FFA726C1909E}"/>
                </a:ext>
              </a:extLst>
            </p:cNvPr>
            <p:cNvSpPr txBox="1"/>
            <p:nvPr/>
          </p:nvSpPr>
          <p:spPr>
            <a:xfrm>
              <a:off x="3945438" y="2849120"/>
              <a:ext cx="8030251" cy="369332"/>
            </a:xfrm>
            <a:prstGeom prst="rect">
              <a:avLst/>
            </a:prstGeom>
            <a:noFill/>
          </p:spPr>
          <p:txBody>
            <a:bodyPr wrap="square" rtlCol="0">
              <a:spAutoFit/>
            </a:bodyPr>
            <a:lstStyle>
              <a:defPPr>
                <a:defRPr lang="ja-JP"/>
              </a:defPPr>
              <a:lvl1pPr>
                <a:defRPr sz="1600">
                  <a:solidFill>
                    <a:srgbClr val="007C58"/>
                  </a:solidFill>
                </a:defRPr>
              </a:lvl1pPr>
            </a:lstStyle>
            <a:p>
              <a:r>
                <a:rPr lang="ja-JP" altLang="en-US" sz="1800" b="1" dirty="0">
                  <a:solidFill>
                    <a:schemeClr val="bg1"/>
                  </a:solidFill>
                  <a:latin typeface="Yu Gothic UI" panose="020B0500000000000000" pitchFamily="50" charset="-128"/>
                  <a:ea typeface="Yu Gothic UI" panose="020B0500000000000000" pitchFamily="50" charset="-128"/>
                </a:rPr>
                <a:t>解決に向けた取組</a:t>
              </a:r>
              <a:endParaRPr lang="en-US" altLang="ja-JP" sz="1800" b="1" dirty="0">
                <a:solidFill>
                  <a:schemeClr val="bg1"/>
                </a:solidFill>
                <a:latin typeface="Yu Gothic UI" panose="020B0500000000000000" pitchFamily="50" charset="-128"/>
                <a:ea typeface="Yu Gothic UI" panose="020B0500000000000000" pitchFamily="50" charset="-128"/>
              </a:endParaRPr>
            </a:p>
          </p:txBody>
        </p:sp>
        <p:sp>
          <p:nvSpPr>
            <p:cNvPr id="13" name="テキスト ボックス 12">
              <a:extLst>
                <a:ext uri="{FF2B5EF4-FFF2-40B4-BE49-F238E27FC236}">
                  <a16:creationId xmlns:a16="http://schemas.microsoft.com/office/drawing/2014/main" id="{DCD3AEA1-540B-8B89-CD52-4D63C1B14AEA}"/>
                </a:ext>
              </a:extLst>
            </p:cNvPr>
            <p:cNvSpPr txBox="1"/>
            <p:nvPr/>
          </p:nvSpPr>
          <p:spPr>
            <a:xfrm>
              <a:off x="338138" y="2857356"/>
              <a:ext cx="1529914" cy="369332"/>
            </a:xfrm>
            <a:prstGeom prst="rect">
              <a:avLst/>
            </a:prstGeom>
            <a:noFill/>
          </p:spPr>
          <p:txBody>
            <a:bodyPr wrap="square" rtlCol="0">
              <a:spAutoFit/>
            </a:bodyPr>
            <a:lstStyle/>
            <a:p>
              <a:r>
                <a:rPr lang="ja-JP" altLang="en-US" b="1" dirty="0">
                  <a:solidFill>
                    <a:schemeClr val="bg1"/>
                  </a:solidFill>
                  <a:latin typeface="Yu Gothic UI" panose="020B0500000000000000" pitchFamily="50" charset="-128"/>
                  <a:ea typeface="Yu Gothic UI" panose="020B0500000000000000" pitchFamily="50" charset="-128"/>
                </a:rPr>
                <a:t>現状と課題</a:t>
              </a:r>
              <a:endParaRPr lang="en-US" altLang="ja-JP" b="1" dirty="0">
                <a:solidFill>
                  <a:schemeClr val="bg1"/>
                </a:solidFill>
                <a:latin typeface="Yu Gothic UI" panose="020B0500000000000000" pitchFamily="50" charset="-128"/>
                <a:ea typeface="Yu Gothic UI" panose="020B0500000000000000" pitchFamily="50" charset="-128"/>
              </a:endParaRPr>
            </a:p>
          </p:txBody>
        </p:sp>
      </p:grpSp>
      <p:sp>
        <p:nvSpPr>
          <p:cNvPr id="16" name="テキスト ボックス 15">
            <a:extLst>
              <a:ext uri="{FF2B5EF4-FFF2-40B4-BE49-F238E27FC236}">
                <a16:creationId xmlns:a16="http://schemas.microsoft.com/office/drawing/2014/main" id="{524BF532-CE05-1C85-2D5B-3377AEC2E2D3}"/>
              </a:ext>
            </a:extLst>
          </p:cNvPr>
          <p:cNvSpPr txBox="1"/>
          <p:nvPr/>
        </p:nvSpPr>
        <p:spPr>
          <a:xfrm>
            <a:off x="10150307" y="-14415"/>
            <a:ext cx="2130181" cy="307777"/>
          </a:xfrm>
          <a:prstGeom prst="rect">
            <a:avLst/>
          </a:prstGeom>
          <a:noFill/>
        </p:spPr>
        <p:txBody>
          <a:bodyPr wrap="square" rtlCol="0">
            <a:spAutoFit/>
          </a:bodyPr>
          <a:lstStyle>
            <a:defPPr>
              <a:defRPr lang="ja-JP"/>
            </a:defPPr>
            <a:lvl1pPr lvl="0">
              <a:defRPr sz="2000">
                <a:latin typeface="Segoe UI" panose="020B0502040204020203" pitchFamily="34" charset="0"/>
                <a:ea typeface="BIZ UDPゴシック" panose="020B0400000000000000" pitchFamily="50" charset="-128"/>
                <a:cs typeface="Segoe UI" panose="020B0502040204020203" pitchFamily="34" charset="0"/>
              </a:defRPr>
            </a:lvl1pPr>
          </a:lstStyle>
          <a:p>
            <a:r>
              <a:rPr lang="ja-JP" altLang="en-US" sz="1400" dirty="0"/>
              <a:t>子育て・教育環境の充実</a:t>
            </a:r>
            <a:endParaRPr lang="ja-JP" altLang="ja-JP" sz="1400" dirty="0"/>
          </a:p>
        </p:txBody>
      </p:sp>
    </p:spTree>
    <p:extLst>
      <p:ext uri="{BB962C8B-B14F-4D97-AF65-F5344CB8AC3E}">
        <p14:creationId xmlns:p14="http://schemas.microsoft.com/office/powerpoint/2010/main" val="588319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CFF6C-F4B2-D7AD-CB6F-267843EB484E}"/>
            </a:ext>
          </a:extLst>
        </p:cNvPr>
        <p:cNvGrpSpPr/>
        <p:nvPr/>
      </p:nvGrpSpPr>
      <p:grpSpPr>
        <a:xfrm>
          <a:off x="0" y="0"/>
          <a:ext cx="0" cy="0"/>
          <a:chOff x="0" y="0"/>
          <a:chExt cx="0" cy="0"/>
        </a:xfrm>
      </p:grpSpPr>
      <p:graphicFrame>
        <p:nvGraphicFramePr>
          <p:cNvPr id="17" name="表 16">
            <a:extLst>
              <a:ext uri="{FF2B5EF4-FFF2-40B4-BE49-F238E27FC236}">
                <a16:creationId xmlns:a16="http://schemas.microsoft.com/office/drawing/2014/main" id="{3BA1EAD2-4293-5686-799C-6454945B7F27}"/>
              </a:ext>
            </a:extLst>
          </p:cNvPr>
          <p:cNvGraphicFramePr>
            <a:graphicFrameLocks noGrp="1"/>
          </p:cNvGraphicFramePr>
          <p:nvPr/>
        </p:nvGraphicFramePr>
        <p:xfrm>
          <a:off x="90640" y="2397682"/>
          <a:ext cx="11952000" cy="4264747"/>
        </p:xfrm>
        <a:graphic>
          <a:graphicData uri="http://schemas.openxmlformats.org/drawingml/2006/table">
            <a:tbl>
              <a:tblPr firstRow="1" bandRow="1">
                <a:effectLst/>
                <a:tableStyleId>{5C22544A-7EE6-4342-B048-85BDC9FD1C3A}</a:tableStyleId>
              </a:tblPr>
              <a:tblGrid>
                <a:gridCol w="2412000">
                  <a:extLst>
                    <a:ext uri="{9D8B030D-6E8A-4147-A177-3AD203B41FA5}">
                      <a16:colId xmlns:a16="http://schemas.microsoft.com/office/drawing/2014/main" val="89389108"/>
                    </a:ext>
                  </a:extLst>
                </a:gridCol>
                <a:gridCol w="6912000">
                  <a:extLst>
                    <a:ext uri="{9D8B030D-6E8A-4147-A177-3AD203B41FA5}">
                      <a16:colId xmlns:a16="http://schemas.microsoft.com/office/drawing/2014/main" val="617515811"/>
                    </a:ext>
                  </a:extLst>
                </a:gridCol>
                <a:gridCol w="2628000">
                  <a:extLst>
                    <a:ext uri="{9D8B030D-6E8A-4147-A177-3AD203B41FA5}">
                      <a16:colId xmlns:a16="http://schemas.microsoft.com/office/drawing/2014/main" val="3678793575"/>
                    </a:ext>
                  </a:extLst>
                </a:gridCol>
              </a:tblGrid>
              <a:tr h="1986181">
                <a:tc>
                  <a:txBody>
                    <a:bodyPr/>
                    <a:lstStyle/>
                    <a:p>
                      <a:endParaRPr kumimoji="1" lang="ja-JP" altLang="en-US" dirty="0"/>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endParaRPr kumimoji="1" lang="ja-JP" altLang="en-US" dirty="0"/>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6567332"/>
                  </a:ext>
                </a:extLst>
              </a:tr>
              <a:tr h="1365951">
                <a:tc>
                  <a:txBody>
                    <a:bodyPr/>
                    <a:lstStyle/>
                    <a:p>
                      <a:endParaRPr kumimoji="1" lang="ja-JP" altLang="en-US" dirty="0"/>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4248046"/>
                  </a:ext>
                </a:extLst>
              </a:tr>
              <a:tr h="912615">
                <a:tc>
                  <a:txBody>
                    <a:bodyPr/>
                    <a:lstStyle/>
                    <a:p>
                      <a:endParaRPr kumimoji="1" lang="ja-JP" altLang="en-US" dirty="0"/>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6243887"/>
                  </a:ext>
                </a:extLst>
              </a:tr>
            </a:tbl>
          </a:graphicData>
        </a:graphic>
      </p:graphicFrame>
      <p:cxnSp>
        <p:nvCxnSpPr>
          <p:cNvPr id="21" name="直線コネクタ 20">
            <a:extLst>
              <a:ext uri="{FF2B5EF4-FFF2-40B4-BE49-F238E27FC236}">
                <a16:creationId xmlns:a16="http://schemas.microsoft.com/office/drawing/2014/main" id="{612FE477-1427-9E41-DFDE-5EA104918EF4}"/>
              </a:ext>
            </a:extLst>
          </p:cNvPr>
          <p:cNvCxnSpPr>
            <a:cxnSpLocks/>
          </p:cNvCxnSpPr>
          <p:nvPr/>
        </p:nvCxnSpPr>
        <p:spPr>
          <a:xfrm>
            <a:off x="3847" y="497332"/>
            <a:ext cx="12192000" cy="0"/>
          </a:xfrm>
          <a:prstGeom prst="line">
            <a:avLst/>
          </a:prstGeom>
          <a:ln w="38100">
            <a:solidFill>
              <a:srgbClr val="007C58"/>
            </a:solidFill>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2BD918B2-5941-04F4-182A-DF5FC603A7A2}"/>
              </a:ext>
            </a:extLst>
          </p:cNvPr>
          <p:cNvSpPr txBox="1"/>
          <p:nvPr/>
        </p:nvSpPr>
        <p:spPr>
          <a:xfrm>
            <a:off x="215153" y="3090126"/>
            <a:ext cx="2184834" cy="523220"/>
          </a:xfrm>
          <a:prstGeom prst="rect">
            <a:avLst/>
          </a:prstGeom>
          <a:noFill/>
        </p:spPr>
        <p:txBody>
          <a:bodyPr wrap="square" rtlCol="0">
            <a:spAutoFit/>
          </a:bodyPr>
          <a:lstStyle/>
          <a:p>
            <a:r>
              <a:rPr lang="ja-JP" altLang="en-US" sz="1400" dirty="0">
                <a:solidFill>
                  <a:srgbClr val="000000"/>
                </a:solidFill>
                <a:latin typeface="Yu Gothic UI" panose="020B0500000000000000" pitchFamily="50" charset="-128"/>
                <a:ea typeface="Yu Gothic UI" panose="020B0500000000000000" pitchFamily="50" charset="-128"/>
              </a:rPr>
              <a:t>教員の養成、採用、研修の一体化</a:t>
            </a:r>
          </a:p>
        </p:txBody>
      </p:sp>
      <p:sp>
        <p:nvSpPr>
          <p:cNvPr id="64" name="テキスト ボックス 63">
            <a:extLst>
              <a:ext uri="{FF2B5EF4-FFF2-40B4-BE49-F238E27FC236}">
                <a16:creationId xmlns:a16="http://schemas.microsoft.com/office/drawing/2014/main" id="{418BE5F9-AFB6-1CD2-0F91-13F8538706B1}"/>
              </a:ext>
            </a:extLst>
          </p:cNvPr>
          <p:cNvSpPr txBox="1"/>
          <p:nvPr/>
        </p:nvSpPr>
        <p:spPr>
          <a:xfrm>
            <a:off x="2569131" y="2509962"/>
            <a:ext cx="6922627" cy="1719894"/>
          </a:xfrm>
          <a:prstGeom prst="rect">
            <a:avLst/>
          </a:prstGeom>
          <a:noFill/>
        </p:spPr>
        <p:txBody>
          <a:bodyPr wrap="square" rtlCol="0">
            <a:spAutoFit/>
          </a:bodyPr>
          <a:lstStyle>
            <a:defPPr>
              <a:defRPr lang="ja-JP"/>
            </a:defPPr>
            <a:lvl1pPr>
              <a:defRPr sz="1600">
                <a:solidFill>
                  <a:srgbClr val="000000"/>
                </a:solidFill>
              </a:defRPr>
            </a:lvl1pPr>
          </a:lstStyle>
          <a:p>
            <a:pPr>
              <a:lnSpc>
                <a:spcPct val="150000"/>
              </a:lnSpc>
            </a:pPr>
            <a:r>
              <a:rPr lang="ja-JP" altLang="en-US" sz="1200" dirty="0">
                <a:solidFill>
                  <a:schemeClr val="tx1"/>
                </a:solidFill>
                <a:latin typeface="Yu Gothic UI" panose="020B0500000000000000" pitchFamily="50" charset="-128"/>
                <a:ea typeface="Yu Gothic UI" panose="020B0500000000000000" pitchFamily="50" charset="-128"/>
              </a:rPr>
              <a:t>・採用時の不安を軽減するため、採用前に大阪市の教育の魅力を発信し、採用後も研修や支援を充実</a:t>
            </a:r>
            <a:endParaRPr lang="en-US" altLang="ja-JP" sz="1200" dirty="0">
              <a:solidFill>
                <a:schemeClr val="tx1"/>
              </a:solidFill>
              <a:latin typeface="Yu Gothic UI" panose="020B0500000000000000" pitchFamily="50" charset="-128"/>
              <a:ea typeface="Yu Gothic UI" panose="020B0500000000000000" pitchFamily="50" charset="-128"/>
            </a:endParaRPr>
          </a:p>
          <a:p>
            <a:pPr>
              <a:lnSpc>
                <a:spcPct val="150000"/>
              </a:lnSpc>
            </a:pPr>
            <a:r>
              <a:rPr lang="ja-JP" altLang="en-US" sz="1200" dirty="0">
                <a:solidFill>
                  <a:schemeClr val="tx1"/>
                </a:solidFill>
                <a:latin typeface="Yu Gothic UI" panose="020B0500000000000000" pitchFamily="50" charset="-128"/>
                <a:ea typeface="Yu Gothic UI" panose="020B0500000000000000" pitchFamily="50" charset="-128"/>
              </a:rPr>
              <a:t>　　</a:t>
            </a:r>
            <a:r>
              <a:rPr lang="ja-JP" altLang="ja-JP" sz="1200" dirty="0">
                <a:solidFill>
                  <a:schemeClr val="tx1"/>
                </a:solidFill>
                <a:latin typeface="Yu Gothic UI" panose="020B0500000000000000" pitchFamily="50" charset="-128"/>
                <a:ea typeface="Yu Gothic UI" panose="020B0500000000000000" pitchFamily="50" charset="-128"/>
              </a:rPr>
              <a:t>民間企業のノウハウを活かした教職の魅力向上イベント</a:t>
            </a:r>
            <a:r>
              <a:rPr lang="ja-JP" altLang="en-US" sz="1200" dirty="0">
                <a:solidFill>
                  <a:schemeClr val="tx1"/>
                </a:solidFill>
                <a:latin typeface="Yu Gothic UI" panose="020B0500000000000000" pitchFamily="50" charset="-128"/>
                <a:ea typeface="Yu Gothic UI" panose="020B0500000000000000" pitchFamily="50" charset="-128"/>
              </a:rPr>
              <a:t>を実施（</a:t>
            </a:r>
            <a:r>
              <a:rPr lang="en-US" altLang="ja-JP" sz="1200" dirty="0">
                <a:solidFill>
                  <a:schemeClr val="tx1"/>
                </a:solidFill>
                <a:latin typeface="Yu Gothic UI" panose="020B0500000000000000" pitchFamily="50" charset="-128"/>
                <a:ea typeface="Yu Gothic UI" panose="020B0500000000000000" pitchFamily="50" charset="-128"/>
              </a:rPr>
              <a:t>R6</a:t>
            </a:r>
            <a:r>
              <a:rPr lang="ja-JP" altLang="en-US" sz="1200" dirty="0">
                <a:solidFill>
                  <a:schemeClr val="tx1"/>
                </a:solidFill>
                <a:latin typeface="Yu Gothic UI" panose="020B0500000000000000" pitchFamily="50" charset="-128"/>
                <a:ea typeface="Yu Gothic UI" panose="020B0500000000000000" pitchFamily="50" charset="-128"/>
              </a:rPr>
              <a:t>～：年１回）</a:t>
            </a:r>
            <a:endParaRPr lang="en-US" altLang="ja-JP" sz="1200" dirty="0">
              <a:solidFill>
                <a:schemeClr val="tx1"/>
              </a:solidFill>
              <a:latin typeface="Yu Gothic UI" panose="020B0500000000000000" pitchFamily="50" charset="-128"/>
              <a:ea typeface="Yu Gothic UI" panose="020B0500000000000000" pitchFamily="50" charset="-128"/>
            </a:endParaRPr>
          </a:p>
          <a:p>
            <a:pPr>
              <a:lnSpc>
                <a:spcPct val="150000"/>
              </a:lnSpc>
            </a:pPr>
            <a:r>
              <a:rPr lang="ja-JP" altLang="en-US" sz="1200" dirty="0">
                <a:solidFill>
                  <a:schemeClr val="tx1"/>
                </a:solidFill>
                <a:latin typeface="Yu Gothic UI" panose="020B0500000000000000" pitchFamily="50" charset="-128"/>
                <a:ea typeface="Yu Gothic UI" panose="020B0500000000000000" pitchFamily="50" charset="-128"/>
              </a:rPr>
              <a:t>　　教員採用説明会（年１回）に加え、</a:t>
            </a:r>
            <a:r>
              <a:rPr lang="ja-JP" altLang="ja-JP" sz="1200" dirty="0">
                <a:solidFill>
                  <a:schemeClr val="tx1"/>
                </a:solidFill>
                <a:latin typeface="Yu Gothic UI" panose="020B0500000000000000" pitchFamily="50" charset="-128"/>
                <a:ea typeface="Yu Gothic UI" panose="020B0500000000000000" pitchFamily="50" charset="-128"/>
              </a:rPr>
              <a:t>教員採用相談会</a:t>
            </a:r>
            <a:r>
              <a:rPr lang="ja-JP" altLang="en-US" sz="1200" dirty="0">
                <a:solidFill>
                  <a:schemeClr val="tx1"/>
                </a:solidFill>
                <a:latin typeface="Yu Gothic UI" panose="020B0500000000000000" pitchFamily="50" charset="-128"/>
                <a:ea typeface="Yu Gothic UI" panose="020B0500000000000000" pitchFamily="50" charset="-128"/>
              </a:rPr>
              <a:t>を実施（</a:t>
            </a:r>
            <a:r>
              <a:rPr lang="en-US" altLang="ja-JP" sz="1200" dirty="0">
                <a:solidFill>
                  <a:schemeClr val="tx1"/>
                </a:solidFill>
                <a:latin typeface="Yu Gothic UI" panose="020B0500000000000000" pitchFamily="50" charset="-128"/>
                <a:ea typeface="Yu Gothic UI" panose="020B0500000000000000" pitchFamily="50" charset="-128"/>
              </a:rPr>
              <a:t>R7</a:t>
            </a:r>
            <a:r>
              <a:rPr lang="ja-JP" altLang="en-US" sz="1200" dirty="0">
                <a:solidFill>
                  <a:schemeClr val="tx1"/>
                </a:solidFill>
                <a:latin typeface="Yu Gothic UI" panose="020B0500000000000000" pitchFamily="50" charset="-128"/>
                <a:ea typeface="Yu Gothic UI" panose="020B0500000000000000" pitchFamily="50" charset="-128"/>
              </a:rPr>
              <a:t>：６回予定）</a:t>
            </a:r>
            <a:endParaRPr lang="en-US" altLang="ja-JP" sz="1200" strike="sngStrike" dirty="0">
              <a:solidFill>
                <a:schemeClr val="tx1"/>
              </a:solidFill>
              <a:highlight>
                <a:srgbClr val="FFFF00"/>
              </a:highlight>
              <a:latin typeface="Yu Gothic UI" panose="020B0500000000000000" pitchFamily="50" charset="-128"/>
              <a:ea typeface="Yu Gothic UI" panose="020B0500000000000000" pitchFamily="50" charset="-128"/>
            </a:endParaRPr>
          </a:p>
          <a:p>
            <a:pPr>
              <a:lnSpc>
                <a:spcPct val="150000"/>
              </a:lnSpc>
            </a:pPr>
            <a:r>
              <a:rPr lang="ja-JP" altLang="en-US" sz="1200" dirty="0">
                <a:solidFill>
                  <a:schemeClr val="tx1"/>
                </a:solidFill>
                <a:latin typeface="Yu Gothic UI" panose="020B0500000000000000" pitchFamily="50" charset="-128"/>
                <a:ea typeface="Yu Gothic UI" panose="020B0500000000000000" pitchFamily="50" charset="-128"/>
              </a:rPr>
              <a:t>　　</a:t>
            </a:r>
            <a:r>
              <a:rPr lang="ja-JP" altLang="ja-JP" sz="1200" dirty="0">
                <a:solidFill>
                  <a:schemeClr val="tx1"/>
                </a:solidFill>
                <a:latin typeface="Yu Gothic UI" panose="020B0500000000000000" pitchFamily="50" charset="-128"/>
                <a:ea typeface="Yu Gothic UI" panose="020B0500000000000000" pitchFamily="50" charset="-128"/>
              </a:rPr>
              <a:t>採用前研修</a:t>
            </a:r>
            <a:r>
              <a:rPr lang="ja-JP" altLang="en-US" sz="1200" dirty="0">
                <a:solidFill>
                  <a:schemeClr val="tx1"/>
                </a:solidFill>
                <a:latin typeface="Yu Gothic UI" panose="020B0500000000000000" pitchFamily="50" charset="-128"/>
                <a:ea typeface="Yu Gothic UI" panose="020B0500000000000000" pitchFamily="50" charset="-128"/>
              </a:rPr>
              <a:t>を実施（</a:t>
            </a:r>
            <a:r>
              <a:rPr lang="en-US" altLang="ja-JP" sz="1200" dirty="0">
                <a:solidFill>
                  <a:schemeClr val="tx1"/>
                </a:solidFill>
                <a:latin typeface="Yu Gothic UI" panose="020B0500000000000000" pitchFamily="50" charset="-128"/>
                <a:ea typeface="Yu Gothic UI" panose="020B0500000000000000" pitchFamily="50" charset="-128"/>
              </a:rPr>
              <a:t>R6</a:t>
            </a:r>
            <a:r>
              <a:rPr lang="ja-JP" altLang="en-US" sz="1200" dirty="0">
                <a:solidFill>
                  <a:schemeClr val="tx1"/>
                </a:solidFill>
                <a:latin typeface="Yu Gothic UI" panose="020B0500000000000000" pitchFamily="50" charset="-128"/>
                <a:ea typeface="Yu Gothic UI" panose="020B0500000000000000" pitchFamily="50" charset="-128"/>
              </a:rPr>
              <a:t>～：採用前の２・３月に</a:t>
            </a:r>
            <a:r>
              <a:rPr lang="en-US" altLang="ja-JP" sz="1200" dirty="0">
                <a:solidFill>
                  <a:schemeClr val="tx1"/>
                </a:solidFill>
                <a:latin typeface="Yu Gothic UI" panose="020B0500000000000000" pitchFamily="50" charset="-128"/>
                <a:ea typeface="Yu Gothic UI" panose="020B0500000000000000" pitchFamily="50" charset="-128"/>
              </a:rPr>
              <a:t>10</a:t>
            </a:r>
            <a:r>
              <a:rPr lang="ja-JP" altLang="en-US" sz="1200" dirty="0">
                <a:solidFill>
                  <a:schemeClr val="tx1"/>
                </a:solidFill>
                <a:latin typeface="Yu Gothic UI" panose="020B0500000000000000" pitchFamily="50" charset="-128"/>
                <a:ea typeface="Yu Gothic UI" panose="020B0500000000000000" pitchFamily="50" charset="-128"/>
              </a:rPr>
              <a:t>講座）</a:t>
            </a:r>
            <a:endParaRPr lang="ja-JP" altLang="ja-JP" sz="1200" dirty="0">
              <a:solidFill>
                <a:schemeClr val="tx1"/>
              </a:solidFill>
              <a:latin typeface="Yu Gothic UI" panose="020B0500000000000000" pitchFamily="50" charset="-128"/>
              <a:ea typeface="Yu Gothic UI" panose="020B0500000000000000" pitchFamily="50" charset="-128"/>
            </a:endParaRPr>
          </a:p>
          <a:p>
            <a:pPr>
              <a:lnSpc>
                <a:spcPct val="150000"/>
              </a:lnSpc>
            </a:pPr>
            <a:r>
              <a:rPr lang="ja-JP" altLang="en-US" sz="1200" dirty="0">
                <a:solidFill>
                  <a:schemeClr val="tx1"/>
                </a:solidFill>
                <a:latin typeface="Yu Gothic UI" panose="020B0500000000000000" pitchFamily="50" charset="-128"/>
                <a:ea typeface="Yu Gothic UI" panose="020B0500000000000000" pitchFamily="50" charset="-128"/>
              </a:rPr>
              <a:t>　　</a:t>
            </a:r>
            <a:r>
              <a:rPr lang="ja-JP" altLang="ja-JP" sz="1200" dirty="0">
                <a:solidFill>
                  <a:schemeClr val="tx1"/>
                </a:solidFill>
                <a:latin typeface="Yu Gothic UI" panose="020B0500000000000000" pitchFamily="50" charset="-128"/>
                <a:ea typeface="Yu Gothic UI" panose="020B0500000000000000" pitchFamily="50" charset="-128"/>
              </a:rPr>
              <a:t>キャリアステージに対応した教員・管理職研修</a:t>
            </a:r>
            <a:r>
              <a:rPr lang="ja-JP" altLang="en-US" sz="1200" dirty="0">
                <a:solidFill>
                  <a:schemeClr val="tx1"/>
                </a:solidFill>
                <a:latin typeface="Yu Gothic UI" panose="020B0500000000000000" pitchFamily="50" charset="-128"/>
                <a:ea typeface="Yu Gothic UI" panose="020B0500000000000000" pitchFamily="50" charset="-128"/>
              </a:rPr>
              <a:t>を実施（</a:t>
            </a:r>
            <a:r>
              <a:rPr lang="en-US" altLang="ja-JP" sz="1200" dirty="0">
                <a:solidFill>
                  <a:schemeClr val="tx1"/>
                </a:solidFill>
                <a:latin typeface="Yu Gothic UI" panose="020B0500000000000000" pitchFamily="50" charset="-128"/>
                <a:ea typeface="Yu Gothic UI" panose="020B0500000000000000" pitchFamily="50" charset="-128"/>
              </a:rPr>
              <a:t>R7</a:t>
            </a:r>
            <a:r>
              <a:rPr lang="ja-JP" altLang="en-US" sz="1200" dirty="0">
                <a:solidFill>
                  <a:schemeClr val="tx1"/>
                </a:solidFill>
                <a:latin typeface="Yu Gothic UI" panose="020B0500000000000000" pitchFamily="50" charset="-128"/>
                <a:ea typeface="Yu Gothic UI" panose="020B0500000000000000" pitchFamily="50" charset="-128"/>
              </a:rPr>
              <a:t>：</a:t>
            </a:r>
            <a:r>
              <a:rPr lang="en-US" altLang="ja-JP" sz="1200" dirty="0">
                <a:solidFill>
                  <a:schemeClr val="tx1"/>
                </a:solidFill>
                <a:latin typeface="Yu Gothic UI" panose="020B0500000000000000" pitchFamily="50" charset="-128"/>
                <a:ea typeface="Yu Gothic UI" panose="020B0500000000000000" pitchFamily="50" charset="-128"/>
              </a:rPr>
              <a:t>261</a:t>
            </a:r>
            <a:r>
              <a:rPr lang="ja-JP" altLang="en-US" sz="1200" dirty="0">
                <a:solidFill>
                  <a:schemeClr val="tx1"/>
                </a:solidFill>
                <a:latin typeface="Yu Gothic UI" panose="020B0500000000000000" pitchFamily="50" charset="-128"/>
                <a:ea typeface="Yu Gothic UI" panose="020B0500000000000000" pitchFamily="50" charset="-128"/>
              </a:rPr>
              <a:t>回予定）</a:t>
            </a:r>
            <a:endParaRPr lang="en-US" altLang="ja-JP" sz="1200" dirty="0">
              <a:solidFill>
                <a:schemeClr val="tx1"/>
              </a:solidFill>
              <a:latin typeface="Yu Gothic UI" panose="020B0500000000000000" pitchFamily="50" charset="-128"/>
              <a:ea typeface="Yu Gothic UI" panose="020B0500000000000000" pitchFamily="50" charset="-128"/>
            </a:endParaRPr>
          </a:p>
          <a:p>
            <a:pPr>
              <a:lnSpc>
                <a:spcPct val="150000"/>
              </a:lnSpc>
            </a:pPr>
            <a:r>
              <a:rPr lang="ja-JP" altLang="en-US" sz="1200" dirty="0">
                <a:solidFill>
                  <a:schemeClr val="tx1"/>
                </a:solidFill>
                <a:latin typeface="Yu Gothic UI" panose="020B0500000000000000" pitchFamily="50" charset="-128"/>
                <a:ea typeface="Yu Gothic UI" panose="020B0500000000000000" pitchFamily="50" charset="-128"/>
              </a:rPr>
              <a:t>　　指導主事等による新任（１～２年目）教員への個別支援（</a:t>
            </a:r>
            <a:r>
              <a:rPr lang="en-US" altLang="ja-JP" sz="1200" dirty="0">
                <a:solidFill>
                  <a:schemeClr val="tx1"/>
                </a:solidFill>
                <a:latin typeface="Yu Gothic UI" panose="020B0500000000000000" pitchFamily="50" charset="-128"/>
                <a:ea typeface="Yu Gothic UI" panose="020B0500000000000000" pitchFamily="50" charset="-128"/>
              </a:rPr>
              <a:t>R6</a:t>
            </a:r>
            <a:r>
              <a:rPr lang="ja-JP" altLang="en-US" sz="1200" dirty="0">
                <a:solidFill>
                  <a:schemeClr val="tx1"/>
                </a:solidFill>
                <a:latin typeface="Yu Gothic UI" panose="020B0500000000000000" pitchFamily="50" charset="-128"/>
                <a:ea typeface="Yu Gothic UI" panose="020B0500000000000000" pitchFamily="50" charset="-128"/>
              </a:rPr>
              <a:t>～）</a:t>
            </a:r>
            <a:endParaRPr lang="en-US" altLang="ja-JP" sz="1200" dirty="0">
              <a:solidFill>
                <a:schemeClr val="tx1"/>
              </a:solidFill>
              <a:latin typeface="Yu Gothic UI" panose="020B0500000000000000" pitchFamily="50" charset="-128"/>
              <a:ea typeface="Yu Gothic UI" panose="020B0500000000000000" pitchFamily="50" charset="-128"/>
            </a:endParaRPr>
          </a:p>
        </p:txBody>
      </p:sp>
      <p:sp>
        <p:nvSpPr>
          <p:cNvPr id="66" name="テキスト ボックス 65">
            <a:extLst>
              <a:ext uri="{FF2B5EF4-FFF2-40B4-BE49-F238E27FC236}">
                <a16:creationId xmlns:a16="http://schemas.microsoft.com/office/drawing/2014/main" id="{1FBDFFB2-BCC9-E1C0-AF0D-8A86212DE333}"/>
              </a:ext>
            </a:extLst>
          </p:cNvPr>
          <p:cNvSpPr txBox="1"/>
          <p:nvPr/>
        </p:nvSpPr>
        <p:spPr>
          <a:xfrm>
            <a:off x="244703" y="4800957"/>
            <a:ext cx="2184834" cy="523220"/>
          </a:xfrm>
          <a:prstGeom prst="rect">
            <a:avLst/>
          </a:prstGeom>
          <a:noFill/>
        </p:spPr>
        <p:txBody>
          <a:bodyPr wrap="square" rtlCol="0">
            <a:spAutoFit/>
          </a:bodyPr>
          <a:lstStyle/>
          <a:p>
            <a:r>
              <a:rPr kumimoji="1" lang="ja-JP" altLang="en-US" sz="1400" dirty="0">
                <a:solidFill>
                  <a:srgbClr val="000000"/>
                </a:solidFill>
                <a:latin typeface="Yu Gothic UI" panose="020B0500000000000000" pitchFamily="50" charset="-128"/>
                <a:ea typeface="Yu Gothic UI" panose="020B0500000000000000" pitchFamily="50" charset="-128"/>
              </a:rPr>
              <a:t>多様な企業や大学等との</a:t>
            </a:r>
            <a:endParaRPr kumimoji="1" lang="en-US" altLang="ja-JP" sz="1400" dirty="0">
              <a:solidFill>
                <a:srgbClr val="000000"/>
              </a:solidFill>
              <a:latin typeface="Yu Gothic UI" panose="020B0500000000000000" pitchFamily="50" charset="-128"/>
              <a:ea typeface="Yu Gothic UI" panose="020B0500000000000000" pitchFamily="50" charset="-128"/>
            </a:endParaRPr>
          </a:p>
          <a:p>
            <a:r>
              <a:rPr kumimoji="1" lang="ja-JP" altLang="en-US" sz="1400" dirty="0">
                <a:solidFill>
                  <a:srgbClr val="000000"/>
                </a:solidFill>
                <a:latin typeface="Yu Gothic UI" panose="020B0500000000000000" pitchFamily="50" charset="-128"/>
                <a:ea typeface="Yu Gothic UI" panose="020B0500000000000000" pitchFamily="50" charset="-128"/>
              </a:rPr>
              <a:t>連携</a:t>
            </a:r>
          </a:p>
        </p:txBody>
      </p:sp>
      <p:sp>
        <p:nvSpPr>
          <p:cNvPr id="68" name="テキスト ボックス 67">
            <a:extLst>
              <a:ext uri="{FF2B5EF4-FFF2-40B4-BE49-F238E27FC236}">
                <a16:creationId xmlns:a16="http://schemas.microsoft.com/office/drawing/2014/main" id="{F9BADE37-B496-0920-C8B7-04F019E39628}"/>
              </a:ext>
            </a:extLst>
          </p:cNvPr>
          <p:cNvSpPr txBox="1"/>
          <p:nvPr/>
        </p:nvSpPr>
        <p:spPr>
          <a:xfrm>
            <a:off x="278792" y="5946573"/>
            <a:ext cx="2243933" cy="523220"/>
          </a:xfrm>
          <a:prstGeom prst="rect">
            <a:avLst/>
          </a:prstGeom>
          <a:noFill/>
        </p:spPr>
        <p:txBody>
          <a:bodyPr wrap="square" rtlCol="0">
            <a:spAutoFit/>
          </a:bodyPr>
          <a:lstStyle/>
          <a:p>
            <a:r>
              <a:rPr lang="ja-JP" altLang="en-US" sz="1400" dirty="0">
                <a:solidFill>
                  <a:srgbClr val="000000"/>
                </a:solidFill>
                <a:latin typeface="Yu Gothic UI" panose="020B0500000000000000" pitchFamily="50" charset="-128"/>
                <a:ea typeface="Yu Gothic UI" panose="020B0500000000000000" pitchFamily="50" charset="-128"/>
              </a:rPr>
              <a:t>教育データを基盤とした調査分析</a:t>
            </a:r>
          </a:p>
        </p:txBody>
      </p:sp>
      <p:sp>
        <p:nvSpPr>
          <p:cNvPr id="70" name="矢印: 五方向 4">
            <a:extLst>
              <a:ext uri="{FF2B5EF4-FFF2-40B4-BE49-F238E27FC236}">
                <a16:creationId xmlns:a16="http://schemas.microsoft.com/office/drawing/2014/main" id="{9ED6504B-5E12-47C8-0CE0-CC02F98A58E5}"/>
              </a:ext>
            </a:extLst>
          </p:cNvPr>
          <p:cNvSpPr txBox="1"/>
          <p:nvPr/>
        </p:nvSpPr>
        <p:spPr>
          <a:xfrm>
            <a:off x="2560081" y="4452982"/>
            <a:ext cx="6997472" cy="1165897"/>
          </a:xfrm>
          <a:prstGeom prst="rect">
            <a:avLst/>
          </a:prstGeom>
          <a:noFill/>
        </p:spPr>
        <p:txBody>
          <a:bodyPr wrap="square" rtlCol="0">
            <a:spAutoFit/>
          </a:bodyPr>
          <a:lstStyle>
            <a:defPPr>
              <a:defRPr lang="ja-JP"/>
            </a:defPPr>
            <a:lvl1pPr>
              <a:defRPr sz="1400">
                <a:solidFill>
                  <a:srgbClr val="000000"/>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nSpc>
                <a:spcPct val="150000"/>
              </a:lnSpc>
            </a:pPr>
            <a:r>
              <a:rPr lang="ja-JP" altLang="en-US" sz="1200" dirty="0">
                <a:solidFill>
                  <a:schemeClr val="dk1"/>
                </a:solidFill>
                <a:latin typeface="Yu Gothic UI" panose="020B0500000000000000" pitchFamily="50" charset="-128"/>
                <a:ea typeface="Yu Gothic UI" panose="020B0500000000000000" pitchFamily="50" charset="-128"/>
              </a:rPr>
              <a:t>・</a:t>
            </a:r>
            <a:r>
              <a:rPr lang="ja-JP" altLang="ja-JP" sz="1200" dirty="0">
                <a:solidFill>
                  <a:schemeClr val="dk1"/>
                </a:solidFill>
                <a:latin typeface="Yu Gothic UI" panose="020B0500000000000000" pitchFamily="50" charset="-128"/>
                <a:ea typeface="Yu Gothic UI" panose="020B0500000000000000" pitchFamily="50" charset="-128"/>
              </a:rPr>
              <a:t>多様</a:t>
            </a:r>
            <a:r>
              <a:rPr lang="ja-JP" altLang="ja-JP" sz="1200" dirty="0">
                <a:solidFill>
                  <a:schemeClr val="tx1"/>
                </a:solidFill>
                <a:latin typeface="Yu Gothic UI" panose="020B0500000000000000" pitchFamily="50" charset="-128"/>
                <a:ea typeface="Yu Gothic UI" panose="020B0500000000000000" pitchFamily="50" charset="-128"/>
              </a:rPr>
              <a:t>な企業</a:t>
            </a:r>
            <a:r>
              <a:rPr lang="ja-JP" altLang="en-US" sz="1200" dirty="0">
                <a:solidFill>
                  <a:schemeClr val="tx1"/>
                </a:solidFill>
                <a:latin typeface="Yu Gothic UI" panose="020B0500000000000000" pitchFamily="50" charset="-128"/>
                <a:ea typeface="Yu Gothic UI" panose="020B0500000000000000" pitchFamily="50" charset="-128"/>
              </a:rPr>
              <a:t>・大学等</a:t>
            </a:r>
            <a:r>
              <a:rPr lang="ja-JP" altLang="ja-JP" sz="1200" dirty="0">
                <a:solidFill>
                  <a:schemeClr val="tx1"/>
                </a:solidFill>
                <a:latin typeface="Yu Gothic UI" panose="020B0500000000000000" pitchFamily="50" charset="-128"/>
                <a:ea typeface="Yu Gothic UI" panose="020B0500000000000000" pitchFamily="50" charset="-128"/>
              </a:rPr>
              <a:t>と連携する仕組みとして設置した「</a:t>
            </a:r>
            <a:r>
              <a:rPr lang="en-US" altLang="ja-JP" sz="1200" dirty="0">
                <a:solidFill>
                  <a:schemeClr val="tx1"/>
                </a:solidFill>
                <a:latin typeface="Yu Gothic UI" panose="020B0500000000000000" pitchFamily="50" charset="-128"/>
                <a:ea typeface="Yu Gothic UI" panose="020B0500000000000000" pitchFamily="50" charset="-128"/>
              </a:rPr>
              <a:t>OEN</a:t>
            </a:r>
            <a:r>
              <a:rPr lang="ja-JP" altLang="ja-JP" sz="1200" dirty="0">
                <a:solidFill>
                  <a:schemeClr val="tx1"/>
                </a:solidFill>
                <a:latin typeface="Yu Gothic UI" panose="020B0500000000000000" pitchFamily="50" charset="-128"/>
                <a:ea typeface="Yu Gothic UI" panose="020B0500000000000000" pitchFamily="50" charset="-128"/>
              </a:rPr>
              <a:t>」（</a:t>
            </a:r>
            <a:r>
              <a:rPr lang="en-US" altLang="ja-JP" sz="1200" dirty="0">
                <a:solidFill>
                  <a:schemeClr val="tx1"/>
                </a:solidFill>
                <a:latin typeface="Yu Gothic UI" panose="020B0500000000000000" pitchFamily="50" charset="-128"/>
                <a:ea typeface="Yu Gothic UI" panose="020B0500000000000000" pitchFamily="50" charset="-128"/>
              </a:rPr>
              <a:t>Osaka city Education Network</a:t>
            </a:r>
            <a:r>
              <a:rPr lang="ja-JP" altLang="ja-JP" sz="1200" dirty="0">
                <a:solidFill>
                  <a:schemeClr val="tx1"/>
                </a:solidFill>
                <a:latin typeface="Yu Gothic UI" panose="020B0500000000000000" pitchFamily="50" charset="-128"/>
                <a:ea typeface="Yu Gothic UI" panose="020B0500000000000000" pitchFamily="50" charset="-128"/>
              </a:rPr>
              <a:t>）の活用</a:t>
            </a:r>
            <a:r>
              <a:rPr lang="ja-JP" altLang="en-US" sz="1200" dirty="0">
                <a:solidFill>
                  <a:schemeClr val="tx1"/>
                </a:solidFill>
                <a:latin typeface="Yu Gothic UI" panose="020B0500000000000000" pitchFamily="50" charset="-128"/>
                <a:ea typeface="Yu Gothic UI" panose="020B0500000000000000" pitchFamily="50" charset="-128"/>
              </a:rPr>
              <a:t>　　</a:t>
            </a:r>
            <a:endParaRPr lang="en-US" altLang="ja-JP" sz="1200" dirty="0">
              <a:solidFill>
                <a:schemeClr val="tx1"/>
              </a:solidFill>
              <a:latin typeface="Yu Gothic UI" panose="020B0500000000000000" pitchFamily="50" charset="-128"/>
              <a:ea typeface="Yu Gothic UI" panose="020B0500000000000000" pitchFamily="50" charset="-128"/>
            </a:endParaRPr>
          </a:p>
          <a:p>
            <a:pPr>
              <a:lnSpc>
                <a:spcPct val="150000"/>
              </a:lnSpc>
            </a:pPr>
            <a:r>
              <a:rPr lang="ja-JP" altLang="en-US" sz="1200" dirty="0">
                <a:solidFill>
                  <a:schemeClr val="tx1"/>
                </a:solidFill>
                <a:latin typeface="Yu Gothic UI" panose="020B0500000000000000" pitchFamily="50" charset="-128"/>
                <a:ea typeface="Yu Gothic UI" panose="020B0500000000000000" pitchFamily="50" charset="-128"/>
              </a:rPr>
              <a:t>　　教員の研究・研修の支援、学校園への出前授業等を実施（</a:t>
            </a:r>
            <a:r>
              <a:rPr lang="en-US" altLang="ja-JP" sz="1200" dirty="0">
                <a:solidFill>
                  <a:schemeClr val="tx1"/>
                </a:solidFill>
                <a:latin typeface="Yu Gothic UI" panose="020B0500000000000000" pitchFamily="50" charset="-128"/>
                <a:ea typeface="Yu Gothic UI" panose="020B0500000000000000" pitchFamily="50" charset="-128"/>
              </a:rPr>
              <a:t>R7.9</a:t>
            </a:r>
            <a:r>
              <a:rPr lang="ja-JP" altLang="en-US" sz="1200" dirty="0">
                <a:solidFill>
                  <a:schemeClr val="tx1"/>
                </a:solidFill>
                <a:latin typeface="Yu Gothic UI" panose="020B0500000000000000" pitchFamily="50" charset="-128"/>
                <a:ea typeface="Yu Gothic UI" panose="020B0500000000000000" pitchFamily="50" charset="-128"/>
              </a:rPr>
              <a:t>末現在：登録件数</a:t>
            </a:r>
            <a:r>
              <a:rPr lang="en-US" altLang="ja-JP" sz="1200" dirty="0">
                <a:solidFill>
                  <a:schemeClr val="tx1"/>
                </a:solidFill>
                <a:latin typeface="Yu Gothic UI" panose="020B0500000000000000" pitchFamily="50" charset="-128"/>
                <a:ea typeface="Yu Gothic UI" panose="020B0500000000000000" pitchFamily="50" charset="-128"/>
              </a:rPr>
              <a:t>250</a:t>
            </a:r>
            <a:r>
              <a:rPr lang="ja-JP" altLang="en-US" sz="1200" dirty="0">
                <a:solidFill>
                  <a:schemeClr val="tx1"/>
                </a:solidFill>
                <a:latin typeface="Yu Gothic UI" panose="020B0500000000000000" pitchFamily="50" charset="-128"/>
                <a:ea typeface="Yu Gothic UI" panose="020B0500000000000000" pitchFamily="50" charset="-128"/>
              </a:rPr>
              <a:t>者</a:t>
            </a:r>
            <a:r>
              <a:rPr lang="en-US" altLang="ja-JP" sz="1200" dirty="0">
                <a:solidFill>
                  <a:schemeClr val="tx1"/>
                </a:solidFill>
                <a:latin typeface="Yu Gothic UI" panose="020B0500000000000000" pitchFamily="50" charset="-128"/>
                <a:ea typeface="Yu Gothic UI" panose="020B0500000000000000" pitchFamily="50" charset="-128"/>
              </a:rPr>
              <a:t>444</a:t>
            </a:r>
            <a:r>
              <a:rPr lang="ja-JP" altLang="en-US" sz="1200" dirty="0">
                <a:solidFill>
                  <a:schemeClr val="tx1"/>
                </a:solidFill>
                <a:latin typeface="Yu Gothic UI" panose="020B0500000000000000" pitchFamily="50" charset="-128"/>
                <a:ea typeface="Yu Gothic UI" panose="020B0500000000000000" pitchFamily="50" charset="-128"/>
              </a:rPr>
              <a:t>メニュー）</a:t>
            </a:r>
            <a:endParaRPr lang="en-US" altLang="ja-JP" sz="1200" dirty="0">
              <a:solidFill>
                <a:schemeClr val="tx1"/>
              </a:solidFill>
              <a:latin typeface="Yu Gothic UI" panose="020B0500000000000000" pitchFamily="50" charset="-128"/>
              <a:ea typeface="Yu Gothic UI" panose="020B0500000000000000" pitchFamily="50" charset="-128"/>
            </a:endParaRPr>
          </a:p>
          <a:p>
            <a:pPr>
              <a:lnSpc>
                <a:spcPct val="150000"/>
              </a:lnSpc>
            </a:pPr>
            <a:r>
              <a:rPr lang="ja-JP" altLang="en-US" sz="1200" dirty="0">
                <a:solidFill>
                  <a:schemeClr val="tx1"/>
                </a:solidFill>
                <a:latin typeface="Yu Gothic UI" panose="020B0500000000000000" pitchFamily="50" charset="-128"/>
                <a:ea typeface="Yu Gothic UI" panose="020B0500000000000000" pitchFamily="50" charset="-128"/>
              </a:rPr>
              <a:t>・</a:t>
            </a:r>
            <a:r>
              <a:rPr lang="ja-JP" altLang="ja-JP" sz="1200" dirty="0">
                <a:solidFill>
                  <a:schemeClr val="tx1"/>
                </a:solidFill>
                <a:latin typeface="Yu Gothic UI" panose="020B0500000000000000" pitchFamily="50" charset="-128"/>
                <a:ea typeface="Yu Gothic UI" panose="020B0500000000000000" pitchFamily="50" charset="-128"/>
              </a:rPr>
              <a:t>教員が</a:t>
            </a:r>
            <a:r>
              <a:rPr lang="ja-JP" altLang="en-US" sz="1200" dirty="0">
                <a:solidFill>
                  <a:schemeClr val="tx1"/>
                </a:solidFill>
                <a:latin typeface="Yu Gothic UI" panose="020B0500000000000000" pitchFamily="50" charset="-128"/>
                <a:ea typeface="Yu Gothic UI" panose="020B0500000000000000" pitchFamily="50" charset="-128"/>
              </a:rPr>
              <a:t>多様な人材と交流し、</a:t>
            </a:r>
            <a:r>
              <a:rPr lang="ja-JP" altLang="ja-JP" sz="1200" dirty="0">
                <a:solidFill>
                  <a:schemeClr val="tx1"/>
                </a:solidFill>
                <a:latin typeface="Yu Gothic UI" panose="020B0500000000000000" pitchFamily="50" charset="-128"/>
                <a:ea typeface="Yu Gothic UI" panose="020B0500000000000000" pitchFamily="50" charset="-128"/>
              </a:rPr>
              <a:t>「学び」をアップデートする場所として</a:t>
            </a:r>
            <a:r>
              <a:rPr lang="ja-JP" altLang="en-US" sz="1200" dirty="0">
                <a:solidFill>
                  <a:schemeClr val="tx1"/>
                </a:solidFill>
                <a:latin typeface="Yu Gothic UI" panose="020B0500000000000000" pitchFamily="50" charset="-128"/>
                <a:ea typeface="Yu Gothic UI" panose="020B0500000000000000" pitchFamily="50" charset="-128"/>
              </a:rPr>
              <a:t>「</a:t>
            </a:r>
            <a:r>
              <a:rPr lang="ja-JP" altLang="ja-JP" sz="1200" dirty="0">
                <a:solidFill>
                  <a:schemeClr val="tx1"/>
                </a:solidFill>
                <a:latin typeface="Yu Gothic UI" panose="020B0500000000000000" pitchFamily="50" charset="-128"/>
                <a:ea typeface="Yu Gothic UI" panose="020B0500000000000000" pitchFamily="50" charset="-128"/>
              </a:rPr>
              <a:t>シナジースクエア</a:t>
            </a:r>
            <a:r>
              <a:rPr lang="ja-JP" altLang="en-US" sz="1200" dirty="0">
                <a:solidFill>
                  <a:schemeClr val="tx1"/>
                </a:solidFill>
                <a:latin typeface="Yu Gothic UI" panose="020B0500000000000000" pitchFamily="50" charset="-128"/>
                <a:ea typeface="Yu Gothic UI" panose="020B0500000000000000" pitchFamily="50" charset="-128"/>
              </a:rPr>
              <a:t>」</a:t>
            </a:r>
            <a:r>
              <a:rPr lang="ja-JP" altLang="ja-JP" sz="1200" dirty="0">
                <a:solidFill>
                  <a:schemeClr val="tx1"/>
                </a:solidFill>
                <a:latin typeface="Yu Gothic UI" panose="020B0500000000000000" pitchFamily="50" charset="-128"/>
                <a:ea typeface="Yu Gothic UI" panose="020B0500000000000000" pitchFamily="50" charset="-128"/>
              </a:rPr>
              <a:t>を開設</a:t>
            </a:r>
            <a:endParaRPr lang="en-US" altLang="ja-JP" sz="1200" dirty="0">
              <a:solidFill>
                <a:schemeClr val="tx1"/>
              </a:solidFill>
              <a:latin typeface="Yu Gothic UI" panose="020B0500000000000000" pitchFamily="50" charset="-128"/>
              <a:ea typeface="Yu Gothic UI" panose="020B0500000000000000" pitchFamily="50" charset="-128"/>
            </a:endParaRPr>
          </a:p>
          <a:p>
            <a:pPr>
              <a:lnSpc>
                <a:spcPct val="150000"/>
              </a:lnSpc>
            </a:pPr>
            <a:r>
              <a:rPr lang="ja-JP" altLang="en-US" sz="1200" dirty="0">
                <a:solidFill>
                  <a:schemeClr val="tx1"/>
                </a:solidFill>
                <a:latin typeface="Yu Gothic UI" panose="020B0500000000000000" pitchFamily="50" charset="-128"/>
                <a:ea typeface="Yu Gothic UI" panose="020B0500000000000000" pitchFamily="50" charset="-128"/>
              </a:rPr>
              <a:t>　　産官学が連携した各種セミナー等を実施（</a:t>
            </a:r>
            <a:r>
              <a:rPr lang="en-US" altLang="ja-JP" sz="1200" dirty="0">
                <a:solidFill>
                  <a:schemeClr val="tx1"/>
                </a:solidFill>
                <a:latin typeface="Yu Gothic UI" panose="020B0500000000000000" pitchFamily="50" charset="-128"/>
                <a:ea typeface="Yu Gothic UI" panose="020B0500000000000000" pitchFamily="50" charset="-128"/>
              </a:rPr>
              <a:t>R6</a:t>
            </a:r>
            <a:r>
              <a:rPr lang="ja-JP" altLang="en-US" sz="1200" dirty="0">
                <a:solidFill>
                  <a:schemeClr val="tx1"/>
                </a:solidFill>
                <a:latin typeface="Yu Gothic UI" panose="020B0500000000000000" pitchFamily="50" charset="-128"/>
                <a:ea typeface="Yu Gothic UI" panose="020B0500000000000000" pitchFamily="50" charset="-128"/>
              </a:rPr>
              <a:t>：</a:t>
            </a:r>
            <a:r>
              <a:rPr lang="en-US" altLang="ja-JP" sz="1200" dirty="0">
                <a:solidFill>
                  <a:schemeClr val="tx1"/>
                </a:solidFill>
                <a:latin typeface="Yu Gothic UI" panose="020B0500000000000000" pitchFamily="50" charset="-128"/>
                <a:ea typeface="Yu Gothic UI" panose="020B0500000000000000" pitchFamily="50" charset="-128"/>
              </a:rPr>
              <a:t>24</a:t>
            </a:r>
            <a:r>
              <a:rPr lang="ja-JP" altLang="en-US" sz="1200" dirty="0">
                <a:solidFill>
                  <a:schemeClr val="tx1"/>
                </a:solidFill>
                <a:latin typeface="Yu Gothic UI" panose="020B0500000000000000" pitchFamily="50" charset="-128"/>
                <a:ea typeface="Yu Gothic UI" panose="020B0500000000000000" pitchFamily="50" charset="-128"/>
              </a:rPr>
              <a:t>回）</a:t>
            </a:r>
            <a:endParaRPr lang="ja-JP" altLang="ja-JP" sz="1200" dirty="0">
              <a:solidFill>
                <a:schemeClr val="tx1"/>
              </a:solidFill>
              <a:latin typeface="Yu Gothic UI" panose="020B0500000000000000" pitchFamily="50" charset="-128"/>
              <a:ea typeface="Yu Gothic UI" panose="020B0500000000000000" pitchFamily="50" charset="-128"/>
            </a:endParaRPr>
          </a:p>
        </p:txBody>
      </p:sp>
      <p:sp>
        <p:nvSpPr>
          <p:cNvPr id="75" name="矢印: 五方向 4">
            <a:extLst>
              <a:ext uri="{FF2B5EF4-FFF2-40B4-BE49-F238E27FC236}">
                <a16:creationId xmlns:a16="http://schemas.microsoft.com/office/drawing/2014/main" id="{38190204-B28A-949A-2537-8FC1341B51F3}"/>
              </a:ext>
            </a:extLst>
          </p:cNvPr>
          <p:cNvSpPr txBox="1"/>
          <p:nvPr/>
        </p:nvSpPr>
        <p:spPr>
          <a:xfrm>
            <a:off x="2569131" y="5857894"/>
            <a:ext cx="6880461" cy="611899"/>
          </a:xfrm>
          <a:prstGeom prst="rect">
            <a:avLst/>
          </a:prstGeom>
          <a:noFill/>
        </p:spPr>
        <p:txBody>
          <a:bodyPr wrap="square" rtlCol="0">
            <a:spAutoFit/>
          </a:bodyPr>
          <a:lstStyle>
            <a:defPPr>
              <a:defRPr lang="ja-JP"/>
            </a:defPPr>
            <a:lvl1pPr>
              <a:defRPr sz="1400">
                <a:solidFill>
                  <a:srgbClr val="000000"/>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nSpc>
                <a:spcPct val="150000"/>
              </a:lnSpc>
            </a:pPr>
            <a:r>
              <a:rPr lang="ja-JP" altLang="en-US" sz="1200" dirty="0">
                <a:solidFill>
                  <a:schemeClr val="tx1"/>
                </a:solidFill>
                <a:latin typeface="Yu Gothic UI" panose="020B0500000000000000" pitchFamily="50" charset="-128"/>
                <a:ea typeface="Yu Gothic UI" panose="020B0500000000000000" pitchFamily="50" charset="-128"/>
              </a:rPr>
              <a:t>・</a:t>
            </a:r>
            <a:r>
              <a:rPr lang="ja-JP" altLang="ja-JP" sz="1200" dirty="0">
                <a:solidFill>
                  <a:schemeClr val="tx1"/>
                </a:solidFill>
                <a:latin typeface="Yu Gothic UI" panose="020B0500000000000000" pitchFamily="50" charset="-128"/>
                <a:ea typeface="Yu Gothic UI" panose="020B0500000000000000" pitchFamily="50" charset="-128"/>
              </a:rPr>
              <a:t>教育データを専門的見地から分析し、データを根拠とした効果的な指導方法や学習行動等の知見を</a:t>
            </a:r>
            <a:r>
              <a:rPr lang="ja-JP" altLang="en-US" sz="1200" dirty="0">
                <a:solidFill>
                  <a:schemeClr val="tx1"/>
                </a:solidFill>
                <a:latin typeface="Yu Gothic UI" panose="020B0500000000000000" pitchFamily="50" charset="-128"/>
                <a:ea typeface="Yu Gothic UI" panose="020B0500000000000000" pitchFamily="50" charset="-128"/>
              </a:rPr>
              <a:t>紹介した　</a:t>
            </a:r>
            <a:endParaRPr lang="en-US" altLang="ja-JP" sz="1200" dirty="0">
              <a:solidFill>
                <a:schemeClr val="tx1"/>
              </a:solidFill>
              <a:latin typeface="Yu Gothic UI" panose="020B0500000000000000" pitchFamily="50" charset="-128"/>
              <a:ea typeface="Yu Gothic UI" panose="020B0500000000000000" pitchFamily="50" charset="-128"/>
            </a:endParaRPr>
          </a:p>
          <a:p>
            <a:pPr>
              <a:lnSpc>
                <a:spcPct val="150000"/>
              </a:lnSpc>
            </a:pPr>
            <a:r>
              <a:rPr lang="ja-JP" altLang="en-US" sz="1200" dirty="0">
                <a:solidFill>
                  <a:schemeClr val="tx1"/>
                </a:solidFill>
                <a:latin typeface="Yu Gothic UI" panose="020B0500000000000000" pitchFamily="50" charset="-128"/>
                <a:ea typeface="Yu Gothic UI" panose="020B0500000000000000" pitchFamily="50" charset="-128"/>
              </a:rPr>
              <a:t>  シンクタンク通信を各</a:t>
            </a:r>
            <a:r>
              <a:rPr lang="ja-JP" altLang="ja-JP" sz="1200" dirty="0">
                <a:solidFill>
                  <a:schemeClr val="tx1"/>
                </a:solidFill>
                <a:latin typeface="Yu Gothic UI" panose="020B0500000000000000" pitchFamily="50" charset="-128"/>
                <a:ea typeface="Yu Gothic UI" panose="020B0500000000000000" pitchFamily="50" charset="-128"/>
              </a:rPr>
              <a:t>学校に</a:t>
            </a:r>
            <a:r>
              <a:rPr lang="ja-JP" altLang="en-US" sz="1200" dirty="0">
                <a:solidFill>
                  <a:schemeClr val="tx1"/>
                </a:solidFill>
                <a:latin typeface="Yu Gothic UI" panose="020B0500000000000000" pitchFamily="50" charset="-128"/>
                <a:ea typeface="Yu Gothic UI" panose="020B0500000000000000" pitchFamily="50" charset="-128"/>
              </a:rPr>
              <a:t>配信（</a:t>
            </a:r>
            <a:r>
              <a:rPr lang="en-US" altLang="ja-JP" sz="1200" dirty="0">
                <a:solidFill>
                  <a:schemeClr val="tx1"/>
                </a:solidFill>
                <a:latin typeface="Yu Gothic UI" panose="020B0500000000000000" pitchFamily="50" charset="-128"/>
                <a:ea typeface="Yu Gothic UI" panose="020B0500000000000000" pitchFamily="50" charset="-128"/>
              </a:rPr>
              <a:t>R6</a:t>
            </a:r>
            <a:r>
              <a:rPr lang="ja-JP" altLang="en-US" sz="1200" dirty="0">
                <a:solidFill>
                  <a:schemeClr val="tx1"/>
                </a:solidFill>
                <a:latin typeface="Yu Gothic UI" panose="020B0500000000000000" pitchFamily="50" charset="-128"/>
                <a:ea typeface="Yu Gothic UI" panose="020B0500000000000000" pitchFamily="50" charset="-128"/>
              </a:rPr>
              <a:t>：４回、</a:t>
            </a:r>
            <a:r>
              <a:rPr lang="en-US" altLang="ja-JP" sz="1200" dirty="0">
                <a:solidFill>
                  <a:schemeClr val="tx1"/>
                </a:solidFill>
                <a:latin typeface="Yu Gothic UI" panose="020B0500000000000000" pitchFamily="50" charset="-128"/>
                <a:ea typeface="Yu Gothic UI" panose="020B0500000000000000" pitchFamily="50" charset="-128"/>
              </a:rPr>
              <a:t>R7</a:t>
            </a:r>
            <a:r>
              <a:rPr lang="ja-JP" altLang="en-US" sz="1200" dirty="0">
                <a:solidFill>
                  <a:schemeClr val="tx1"/>
                </a:solidFill>
                <a:latin typeface="Yu Gothic UI" panose="020B0500000000000000" pitchFamily="50" charset="-128"/>
                <a:ea typeface="Yu Gothic UI" panose="020B0500000000000000" pitchFamily="50" charset="-128"/>
              </a:rPr>
              <a:t>：４回予定）</a:t>
            </a:r>
          </a:p>
        </p:txBody>
      </p:sp>
      <p:sp>
        <p:nvSpPr>
          <p:cNvPr id="2" name="テキスト ボックス 1">
            <a:extLst>
              <a:ext uri="{FF2B5EF4-FFF2-40B4-BE49-F238E27FC236}">
                <a16:creationId xmlns:a16="http://schemas.microsoft.com/office/drawing/2014/main" id="{9AE0A6E8-B0A9-7341-68C6-1CF7B5B6B80C}"/>
              </a:ext>
            </a:extLst>
          </p:cNvPr>
          <p:cNvSpPr txBox="1"/>
          <p:nvPr/>
        </p:nvSpPr>
        <p:spPr>
          <a:xfrm>
            <a:off x="6784478" y="156862"/>
            <a:ext cx="5709440" cy="338554"/>
          </a:xfrm>
          <a:prstGeom prst="rect">
            <a:avLst/>
          </a:prstGeom>
          <a:noFill/>
        </p:spPr>
        <p:txBody>
          <a:bodyPr wrap="square" rtlCol="0">
            <a:spAutoFit/>
          </a:bodyPr>
          <a:lstStyle>
            <a:defPPr>
              <a:defRPr lang="ja-JP"/>
            </a:defPPr>
            <a:lvl1pPr>
              <a:defRPr sz="3600" b="1">
                <a:latin typeface="Segoe UI" panose="020B0502040204020203" pitchFamily="34" charset="0"/>
                <a:ea typeface="BIZ UDPゴシック" panose="020B0400000000000000" pitchFamily="50" charset="-128"/>
                <a:cs typeface="Segoe UI" panose="020B0502040204020203" pitchFamily="34" charset="0"/>
              </a:defRPr>
            </a:lvl1pPr>
          </a:lstStyle>
          <a:p>
            <a:r>
              <a:rPr lang="ja-JP" altLang="en-US" sz="1600" dirty="0">
                <a:latin typeface="Yu Gothic UI" panose="020B0500000000000000" pitchFamily="50" charset="-128"/>
                <a:ea typeface="Yu Gothic UI" panose="020B0500000000000000" pitchFamily="50" charset="-128"/>
              </a:rPr>
              <a:t>総合教育センターを活用した教員の資質・教職の魅力向上事業　</a:t>
            </a:r>
          </a:p>
        </p:txBody>
      </p:sp>
      <p:sp>
        <p:nvSpPr>
          <p:cNvPr id="3" name="矢印: 五方向 2">
            <a:extLst>
              <a:ext uri="{FF2B5EF4-FFF2-40B4-BE49-F238E27FC236}">
                <a16:creationId xmlns:a16="http://schemas.microsoft.com/office/drawing/2014/main" id="{B006C950-733E-32EE-C3CF-C573962DE467}"/>
              </a:ext>
            </a:extLst>
          </p:cNvPr>
          <p:cNvSpPr/>
          <p:nvPr/>
        </p:nvSpPr>
        <p:spPr>
          <a:xfrm>
            <a:off x="88449" y="1974370"/>
            <a:ext cx="2448000" cy="360000"/>
          </a:xfrm>
          <a:prstGeom prst="homePlate">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latin typeface="Yu Gothic UI" panose="020B0500000000000000" pitchFamily="50" charset="-128"/>
              <a:ea typeface="Yu Gothic UI" panose="020B0500000000000000" pitchFamily="50" charset="-128"/>
            </a:endParaRPr>
          </a:p>
        </p:txBody>
      </p:sp>
      <p:sp>
        <p:nvSpPr>
          <p:cNvPr id="4" name="矢印: 山形 3">
            <a:extLst>
              <a:ext uri="{FF2B5EF4-FFF2-40B4-BE49-F238E27FC236}">
                <a16:creationId xmlns:a16="http://schemas.microsoft.com/office/drawing/2014/main" id="{B644ADDB-B7F7-E5D0-BB02-0FD3A815EB87}"/>
              </a:ext>
            </a:extLst>
          </p:cNvPr>
          <p:cNvSpPr/>
          <p:nvPr/>
        </p:nvSpPr>
        <p:spPr>
          <a:xfrm>
            <a:off x="2444526" y="1979738"/>
            <a:ext cx="7062221" cy="360000"/>
          </a:xfrm>
          <a:prstGeom prst="chevron">
            <a:avLst>
              <a:gd name="adj" fmla="val 52720"/>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rgbClr val="000000"/>
              </a:solidFill>
              <a:latin typeface="Yu Gothic UI" panose="020B0500000000000000" pitchFamily="50" charset="-128"/>
              <a:ea typeface="Yu Gothic UI" panose="020B0500000000000000" pitchFamily="50" charset="-128"/>
            </a:endParaRPr>
          </a:p>
        </p:txBody>
      </p:sp>
      <p:sp>
        <p:nvSpPr>
          <p:cNvPr id="8" name="テキスト ボックス 7">
            <a:extLst>
              <a:ext uri="{FF2B5EF4-FFF2-40B4-BE49-F238E27FC236}">
                <a16:creationId xmlns:a16="http://schemas.microsoft.com/office/drawing/2014/main" id="{082B0D3C-5D42-6270-B6A0-CFFC376CE2D2}"/>
              </a:ext>
            </a:extLst>
          </p:cNvPr>
          <p:cNvSpPr txBox="1"/>
          <p:nvPr/>
        </p:nvSpPr>
        <p:spPr>
          <a:xfrm>
            <a:off x="2605437" y="1981636"/>
            <a:ext cx="6726747" cy="338554"/>
          </a:xfrm>
          <a:prstGeom prst="rect">
            <a:avLst/>
          </a:prstGeom>
          <a:noFill/>
        </p:spPr>
        <p:txBody>
          <a:bodyPr wrap="square" rtlCol="0">
            <a:spAutoFit/>
          </a:bodyPr>
          <a:lstStyle/>
          <a:p>
            <a:pPr algn="ctr"/>
            <a:r>
              <a:rPr lang="ja-JP" altLang="en-US" sz="1600" b="1" dirty="0">
                <a:solidFill>
                  <a:schemeClr val="bg1"/>
                </a:solidFill>
                <a:latin typeface="Yu Gothic UI" panose="020B0500000000000000" pitchFamily="50" charset="-128"/>
                <a:ea typeface="Yu Gothic UI" panose="020B0500000000000000" pitchFamily="50" charset="-128"/>
              </a:rPr>
              <a:t>実施内容</a:t>
            </a:r>
            <a:endParaRPr lang="en-US" altLang="ja-JP" sz="1600" b="1" dirty="0">
              <a:solidFill>
                <a:schemeClr val="bg1"/>
              </a:solidFill>
              <a:latin typeface="Yu Gothic UI" panose="020B0500000000000000" pitchFamily="50" charset="-128"/>
              <a:ea typeface="Yu Gothic UI" panose="020B0500000000000000" pitchFamily="50" charset="-128"/>
            </a:endParaRPr>
          </a:p>
        </p:txBody>
      </p:sp>
      <p:sp>
        <p:nvSpPr>
          <p:cNvPr id="9" name="矢印: 山形 8">
            <a:extLst>
              <a:ext uri="{FF2B5EF4-FFF2-40B4-BE49-F238E27FC236}">
                <a16:creationId xmlns:a16="http://schemas.microsoft.com/office/drawing/2014/main" id="{E1AAD81A-03C3-E1AA-266C-CD873D0651AA}"/>
              </a:ext>
            </a:extLst>
          </p:cNvPr>
          <p:cNvSpPr/>
          <p:nvPr/>
        </p:nvSpPr>
        <p:spPr>
          <a:xfrm>
            <a:off x="9401174" y="1983810"/>
            <a:ext cx="2664000" cy="360000"/>
          </a:xfrm>
          <a:prstGeom prst="chevron">
            <a:avLst>
              <a:gd name="adj" fmla="val 56084"/>
            </a:avLst>
          </a:prstGeom>
          <a:solidFill>
            <a:schemeClr val="accent4">
              <a:lumMod val="50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rgbClr val="000000"/>
              </a:solidFill>
              <a:latin typeface="Yu Gothic UI" panose="020B0500000000000000" pitchFamily="50" charset="-128"/>
              <a:ea typeface="Yu Gothic UI" panose="020B0500000000000000" pitchFamily="50" charset="-128"/>
            </a:endParaRPr>
          </a:p>
        </p:txBody>
      </p:sp>
      <p:sp>
        <p:nvSpPr>
          <p:cNvPr id="11" name="テキスト ボックス 10">
            <a:extLst>
              <a:ext uri="{FF2B5EF4-FFF2-40B4-BE49-F238E27FC236}">
                <a16:creationId xmlns:a16="http://schemas.microsoft.com/office/drawing/2014/main" id="{E095C7CC-1BA4-E321-C1A3-183A5E9B830F}"/>
              </a:ext>
            </a:extLst>
          </p:cNvPr>
          <p:cNvSpPr txBox="1"/>
          <p:nvPr/>
        </p:nvSpPr>
        <p:spPr>
          <a:xfrm>
            <a:off x="9586563" y="1981071"/>
            <a:ext cx="2271437" cy="338555"/>
          </a:xfrm>
          <a:prstGeom prst="rect">
            <a:avLst/>
          </a:prstGeom>
          <a:noFill/>
        </p:spPr>
        <p:txBody>
          <a:bodyPr wrap="square" rtlCol="0">
            <a:spAutoFit/>
          </a:bodyPr>
          <a:lstStyle>
            <a:defPPr>
              <a:defRPr lang="ja-JP"/>
            </a:defPPr>
            <a:lvl1pPr>
              <a:defRPr b="1">
                <a:solidFill>
                  <a:schemeClr val="bg1"/>
                </a:solidFill>
                <a:latin typeface="BIZ UDPゴシック" panose="020B0400000000000000" pitchFamily="50" charset="-128"/>
                <a:ea typeface="BIZ UDPゴシック" panose="020B0400000000000000" pitchFamily="50" charset="-128"/>
              </a:defRPr>
            </a:lvl1pPr>
          </a:lstStyle>
          <a:p>
            <a:pPr algn="ctr"/>
            <a:r>
              <a:rPr lang="ja-JP" altLang="en-US" sz="1600" dirty="0">
                <a:latin typeface="Yu Gothic UI" panose="020B0500000000000000" pitchFamily="50" charset="-128"/>
                <a:ea typeface="Yu Gothic UI" panose="020B0500000000000000" pitchFamily="50" charset="-128"/>
              </a:rPr>
              <a:t>今後の方向性</a:t>
            </a:r>
            <a:endParaRPr lang="en-US" altLang="ja-JP" sz="1600" dirty="0">
              <a:latin typeface="Yu Gothic UI" panose="020B0500000000000000" pitchFamily="50" charset="-128"/>
              <a:ea typeface="Yu Gothic UI" panose="020B0500000000000000" pitchFamily="50" charset="-128"/>
            </a:endParaRPr>
          </a:p>
        </p:txBody>
      </p:sp>
      <p:sp>
        <p:nvSpPr>
          <p:cNvPr id="16" name="テキスト ボックス 15">
            <a:extLst>
              <a:ext uri="{FF2B5EF4-FFF2-40B4-BE49-F238E27FC236}">
                <a16:creationId xmlns:a16="http://schemas.microsoft.com/office/drawing/2014/main" id="{F192DEE7-31D4-2FF5-485C-BBFCA32A75B8}"/>
              </a:ext>
            </a:extLst>
          </p:cNvPr>
          <p:cNvSpPr txBox="1"/>
          <p:nvPr/>
        </p:nvSpPr>
        <p:spPr>
          <a:xfrm>
            <a:off x="126826" y="1974599"/>
            <a:ext cx="2248711" cy="345028"/>
          </a:xfrm>
          <a:prstGeom prst="rect">
            <a:avLst/>
          </a:prstGeom>
          <a:noFill/>
        </p:spPr>
        <p:txBody>
          <a:bodyPr wrap="square" rtlCol="0">
            <a:spAutoFit/>
          </a:bodyPr>
          <a:lstStyle/>
          <a:p>
            <a:pPr algn="ctr"/>
            <a:r>
              <a:rPr lang="ja-JP" altLang="en-US" sz="1600" b="1" dirty="0">
                <a:solidFill>
                  <a:schemeClr val="bg1"/>
                </a:solidFill>
                <a:latin typeface="Yu Gothic UI" panose="020B0500000000000000" pitchFamily="50" charset="-128"/>
                <a:ea typeface="Yu Gothic UI" panose="020B0500000000000000" pitchFamily="50" charset="-128"/>
              </a:rPr>
              <a:t>解決に向けた取組</a:t>
            </a:r>
            <a:endParaRPr lang="en-US" altLang="ja-JP" sz="1600" b="1" dirty="0">
              <a:solidFill>
                <a:schemeClr val="bg1"/>
              </a:solidFill>
              <a:latin typeface="Yu Gothic UI" panose="020B0500000000000000" pitchFamily="50" charset="-128"/>
              <a:ea typeface="Yu Gothic UI" panose="020B0500000000000000" pitchFamily="50" charset="-128"/>
            </a:endParaRPr>
          </a:p>
        </p:txBody>
      </p:sp>
      <p:sp>
        <p:nvSpPr>
          <p:cNvPr id="5" name="テキスト ボックス 4">
            <a:extLst>
              <a:ext uri="{FF2B5EF4-FFF2-40B4-BE49-F238E27FC236}">
                <a16:creationId xmlns:a16="http://schemas.microsoft.com/office/drawing/2014/main" id="{290147CC-B4BF-9EDB-5C04-DC99293AEF5C}"/>
              </a:ext>
            </a:extLst>
          </p:cNvPr>
          <p:cNvSpPr txBox="1"/>
          <p:nvPr/>
        </p:nvSpPr>
        <p:spPr>
          <a:xfrm>
            <a:off x="9524416" y="2603451"/>
            <a:ext cx="2333584" cy="523220"/>
          </a:xfrm>
          <a:prstGeom prst="rect">
            <a:avLst/>
          </a:prstGeom>
          <a:noFill/>
        </p:spPr>
        <p:txBody>
          <a:bodyPr wrap="square" rtlCol="0">
            <a:spAutoFit/>
          </a:bodyPr>
          <a:lstStyle>
            <a:defPPr>
              <a:defRPr lang="ja-JP"/>
            </a:defPPr>
            <a:lvl1pPr algn="ctr">
              <a:defRPr>
                <a:solidFill>
                  <a:srgbClr val="000000"/>
                </a:solidFill>
                <a:latin typeface="BIZ UDPゴシック" panose="020B0400000000000000" pitchFamily="50" charset="-128"/>
                <a:ea typeface="BIZ UDPゴシック" panose="020B0400000000000000" pitchFamily="50" charset="-128"/>
              </a:defRPr>
            </a:lvl1pPr>
          </a:lstStyle>
          <a:p>
            <a:pPr algn="l"/>
            <a:r>
              <a:rPr lang="ja-JP" altLang="en-US" sz="1400" b="1" dirty="0">
                <a:solidFill>
                  <a:schemeClr val="tx1"/>
                </a:solidFill>
                <a:uFill>
                  <a:solidFill>
                    <a:srgbClr val="DE7253"/>
                  </a:solidFill>
                </a:uFill>
                <a:latin typeface="Yu Gothic UI" panose="020B0500000000000000" pitchFamily="50" charset="-128"/>
                <a:ea typeface="Yu Gothic UI" panose="020B0500000000000000" pitchFamily="50" charset="-128"/>
              </a:rPr>
              <a:t>子どもたちにより質の高い教育を提供</a:t>
            </a:r>
          </a:p>
        </p:txBody>
      </p:sp>
      <p:sp>
        <p:nvSpPr>
          <p:cNvPr id="6" name="二等辺三角形 5">
            <a:extLst>
              <a:ext uri="{FF2B5EF4-FFF2-40B4-BE49-F238E27FC236}">
                <a16:creationId xmlns:a16="http://schemas.microsoft.com/office/drawing/2014/main" id="{BE1461D0-9720-7246-9247-E030562C957F}"/>
              </a:ext>
            </a:extLst>
          </p:cNvPr>
          <p:cNvSpPr/>
          <p:nvPr/>
        </p:nvSpPr>
        <p:spPr>
          <a:xfrm rot="10800000">
            <a:off x="10435000" y="4062851"/>
            <a:ext cx="596347" cy="376841"/>
          </a:xfrm>
          <a:prstGeom prst="triangle">
            <a:avLst>
              <a:gd name="adj" fmla="val 50000"/>
            </a:avLst>
          </a:prstGeom>
          <a:gradFill flip="none" rotWithShape="1">
            <a:gsLst>
              <a:gs pos="35000">
                <a:srgbClr val="EEB34E"/>
              </a:gs>
              <a:gs pos="100000">
                <a:schemeClr val="bg1"/>
              </a:gs>
            </a:gsLst>
            <a:path path="shape">
              <a:fillToRect l="50000" t="50000" r="50000" b="50000"/>
            </a:path>
            <a:tileRect/>
          </a:gra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b="1">
              <a:solidFill>
                <a:srgbClr val="000000"/>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C0F70B86-3F15-5DDD-CE14-FFE56BB76333}"/>
              </a:ext>
            </a:extLst>
          </p:cNvPr>
          <p:cNvSpPr txBox="1"/>
          <p:nvPr/>
        </p:nvSpPr>
        <p:spPr>
          <a:xfrm>
            <a:off x="125006" y="942768"/>
            <a:ext cx="12004667" cy="913968"/>
          </a:xfrm>
          <a:prstGeom prst="rect">
            <a:avLst/>
          </a:prstGeom>
          <a:noFill/>
        </p:spPr>
        <p:txBody>
          <a:bodyPr wrap="square" rtlCol="0">
            <a:spAutoFit/>
          </a:bodyPr>
          <a:lstStyle>
            <a:defPPr>
              <a:defRPr lang="ja-JP"/>
            </a:defPPr>
            <a:lvl1pPr>
              <a:defRPr sz="1600">
                <a:solidFill>
                  <a:srgbClr val="000000"/>
                </a:solidFill>
              </a:defRPr>
            </a:lvl1pPr>
          </a:lstStyle>
          <a:p>
            <a:pPr>
              <a:lnSpc>
                <a:spcPct val="150000"/>
              </a:lnSpc>
            </a:pPr>
            <a:r>
              <a:rPr lang="ja-JP" altLang="en-US" sz="1400" dirty="0">
                <a:latin typeface="Yu Gothic UI" panose="020B0500000000000000" pitchFamily="50" charset="-128"/>
                <a:ea typeface="Yu Gothic UI" panose="020B0500000000000000" pitchFamily="50" charset="-128"/>
              </a:rPr>
              <a:t>◆</a:t>
            </a:r>
            <a:r>
              <a:rPr lang="en-US" altLang="ja-JP" sz="1400" dirty="0">
                <a:latin typeface="Yu Gothic UI" panose="020B0500000000000000" pitchFamily="50" charset="-128"/>
                <a:ea typeface="Yu Gothic UI" panose="020B0500000000000000" pitchFamily="50" charset="-128"/>
              </a:rPr>
              <a:t>R2.3</a:t>
            </a:r>
            <a:r>
              <a:rPr lang="ja-JP" altLang="en-US" sz="1400" dirty="0">
                <a:latin typeface="Yu Gothic UI" panose="020B0500000000000000" pitchFamily="50" charset="-128"/>
                <a:ea typeface="Yu Gothic UI" panose="020B0500000000000000" pitchFamily="50" charset="-128"/>
              </a:rPr>
              <a:t>：</a:t>
            </a:r>
            <a:r>
              <a:rPr lang="ja-JP" altLang="ja-JP" sz="1400" dirty="0">
                <a:latin typeface="Yu Gothic UI" panose="020B0500000000000000" pitchFamily="50" charset="-128"/>
                <a:ea typeface="Yu Gothic UI" panose="020B0500000000000000" pitchFamily="50" charset="-128"/>
              </a:rPr>
              <a:t>大阪市と大阪教育大学の間で合築施設設置に関する基本協定書を締結</a:t>
            </a:r>
          </a:p>
          <a:p>
            <a:r>
              <a:rPr lang="ja-JP" altLang="en-US" sz="1400" dirty="0">
                <a:latin typeface="Yu Gothic UI" panose="020B0500000000000000" pitchFamily="50" charset="-128"/>
                <a:ea typeface="Yu Gothic UI" panose="020B0500000000000000" pitchFamily="50" charset="-128"/>
              </a:rPr>
              <a:t>◆</a:t>
            </a:r>
            <a:r>
              <a:rPr lang="en-US" altLang="ja-JP" sz="1400" dirty="0">
                <a:latin typeface="Yu Gothic UI" panose="020B0500000000000000" pitchFamily="50" charset="-128"/>
                <a:ea typeface="Yu Gothic UI" panose="020B0500000000000000" pitchFamily="50" charset="-128"/>
              </a:rPr>
              <a:t>R3.3</a:t>
            </a:r>
            <a:r>
              <a:rPr lang="ja-JP" altLang="en-US" sz="1400" dirty="0">
                <a:latin typeface="Yu Gothic UI" panose="020B0500000000000000" pitchFamily="50" charset="-128"/>
                <a:ea typeface="Yu Gothic UI" panose="020B0500000000000000" pitchFamily="50" charset="-128"/>
              </a:rPr>
              <a:t>：</a:t>
            </a:r>
            <a:r>
              <a:rPr lang="ja-JP" altLang="ja-JP" sz="1400" dirty="0">
                <a:latin typeface="Yu Gothic UI" panose="020B0500000000000000" pitchFamily="50" charset="-128"/>
                <a:ea typeface="Yu Gothic UI" panose="020B0500000000000000" pitchFamily="50" charset="-128"/>
              </a:rPr>
              <a:t>「新・大阪市総合教育センター（仮称）基本構想」の策定</a:t>
            </a:r>
          </a:p>
          <a:p>
            <a:pPr>
              <a:lnSpc>
                <a:spcPct val="150000"/>
              </a:lnSpc>
            </a:pPr>
            <a:r>
              <a:rPr lang="ja-JP" altLang="en-US" sz="1400" dirty="0">
                <a:latin typeface="Yu Gothic UI" panose="020B0500000000000000" pitchFamily="50" charset="-128"/>
                <a:ea typeface="Yu Gothic UI" panose="020B0500000000000000" pitchFamily="50" charset="-128"/>
              </a:rPr>
              <a:t>◆</a:t>
            </a:r>
            <a:r>
              <a:rPr lang="en-US" altLang="ja-JP" sz="1400" dirty="0">
                <a:latin typeface="Yu Gothic UI" panose="020B0500000000000000" pitchFamily="50" charset="-128"/>
                <a:ea typeface="Yu Gothic UI" panose="020B0500000000000000" pitchFamily="50" charset="-128"/>
              </a:rPr>
              <a:t>R6.4</a:t>
            </a:r>
            <a:r>
              <a:rPr lang="ja-JP" altLang="en-US" sz="1400" dirty="0">
                <a:latin typeface="Yu Gothic UI" panose="020B0500000000000000" pitchFamily="50" charset="-128"/>
                <a:ea typeface="Yu Gothic UI" panose="020B0500000000000000" pitchFamily="50" charset="-128"/>
              </a:rPr>
              <a:t>：</a:t>
            </a:r>
            <a:r>
              <a:rPr lang="ja-JP" altLang="ja-JP" sz="1400" dirty="0">
                <a:latin typeface="Yu Gothic UI" panose="020B0500000000000000" pitchFamily="50" charset="-128"/>
                <a:ea typeface="Yu Gothic UI" panose="020B0500000000000000" pitchFamily="50" charset="-128"/>
              </a:rPr>
              <a:t>大阪教育大学天王寺キャンパス内に大阪市総合教育センター開設</a:t>
            </a:r>
          </a:p>
        </p:txBody>
      </p:sp>
      <p:sp>
        <p:nvSpPr>
          <p:cNvPr id="7" name="テキスト ボックス 6">
            <a:extLst>
              <a:ext uri="{FF2B5EF4-FFF2-40B4-BE49-F238E27FC236}">
                <a16:creationId xmlns:a16="http://schemas.microsoft.com/office/drawing/2014/main" id="{A76DB6CC-64A5-6B84-EBBE-4182CAAEDA37}"/>
              </a:ext>
            </a:extLst>
          </p:cNvPr>
          <p:cNvSpPr txBox="1"/>
          <p:nvPr/>
        </p:nvSpPr>
        <p:spPr>
          <a:xfrm>
            <a:off x="9498518" y="3303152"/>
            <a:ext cx="2359482" cy="523220"/>
          </a:xfrm>
          <a:prstGeom prst="rect">
            <a:avLst/>
          </a:prstGeom>
          <a:noFill/>
        </p:spPr>
        <p:txBody>
          <a:bodyPr wrap="square" rtlCol="0">
            <a:spAutoFit/>
          </a:bodyPr>
          <a:lstStyle>
            <a:defPPr>
              <a:defRPr lang="ja-JP"/>
            </a:defPPr>
            <a:lvl1pPr marL="285750" indent="-285750">
              <a:lnSpc>
                <a:spcPct val="100000"/>
              </a:lnSpc>
              <a:buFont typeface="Wingdings" panose="05000000000000000000" pitchFamily="2" charset="2"/>
              <a:buChar char="Ø"/>
              <a:defRPr sz="1600">
                <a:solidFill>
                  <a:srgbClr val="000000"/>
                </a:solidFill>
                <a:latin typeface="BIZ UDPゴシック" panose="020B0400000000000000" pitchFamily="50" charset="-128"/>
                <a:ea typeface="BIZ UDPゴシック" panose="020B0400000000000000" pitchFamily="50" charset="-128"/>
              </a:defRPr>
            </a:lvl1pPr>
          </a:lstStyle>
          <a:p>
            <a:r>
              <a:rPr lang="ja-JP" altLang="en-US" sz="1400" dirty="0">
                <a:latin typeface="Yu Gothic UI" panose="020B0500000000000000" pitchFamily="50" charset="-128"/>
                <a:ea typeface="Yu Gothic UI" panose="020B0500000000000000" pitchFamily="50" charset="-128"/>
              </a:rPr>
              <a:t>教員の資質・教職の魅力向上を</a:t>
            </a:r>
            <a:r>
              <a:rPr lang="ja-JP" altLang="en-US" sz="1400" dirty="0">
                <a:solidFill>
                  <a:schemeClr val="tx1"/>
                </a:solidFill>
                <a:latin typeface="Yu Gothic UI" panose="020B0500000000000000" pitchFamily="50" charset="-128"/>
                <a:ea typeface="Yu Gothic UI" panose="020B0500000000000000" pitchFamily="50" charset="-128"/>
              </a:rPr>
              <a:t>推進する</a:t>
            </a:r>
            <a:endParaRPr lang="en-US" altLang="ja-JP" sz="1400" dirty="0">
              <a:solidFill>
                <a:schemeClr val="tx1"/>
              </a:solidFill>
              <a:latin typeface="Yu Gothic UI" panose="020B0500000000000000" pitchFamily="50" charset="-128"/>
              <a:ea typeface="Yu Gothic UI" panose="020B0500000000000000" pitchFamily="50" charset="-128"/>
            </a:endParaRPr>
          </a:p>
        </p:txBody>
      </p:sp>
      <p:sp>
        <p:nvSpPr>
          <p:cNvPr id="12" name="四角形: 角を丸くする 11">
            <a:extLst>
              <a:ext uri="{FF2B5EF4-FFF2-40B4-BE49-F238E27FC236}">
                <a16:creationId xmlns:a16="http://schemas.microsoft.com/office/drawing/2014/main" id="{F3469CD8-688B-0D4F-3981-B1E75EC80E4C}"/>
              </a:ext>
            </a:extLst>
          </p:cNvPr>
          <p:cNvSpPr/>
          <p:nvPr/>
        </p:nvSpPr>
        <p:spPr>
          <a:xfrm>
            <a:off x="9524416" y="4701207"/>
            <a:ext cx="2470628" cy="1746264"/>
          </a:xfrm>
          <a:prstGeom prst="roundRect">
            <a:avLst>
              <a:gd name="adj" fmla="val 11262"/>
            </a:avLst>
          </a:prstGeom>
          <a:noFill/>
          <a:ln w="38100">
            <a:solidFill>
              <a:schemeClr val="accent4">
                <a:lumMod val="5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08000" indent="-108000">
              <a:buFont typeface="Arial" panose="020B0604020202020204" pitchFamily="34" charset="0"/>
              <a:buChar char="•"/>
            </a:pPr>
            <a:r>
              <a:rPr lang="ja-JP" altLang="en-US" sz="1400" b="1" dirty="0">
                <a:solidFill>
                  <a:schemeClr val="tx1"/>
                </a:solidFill>
                <a:latin typeface="Yu Gothic UI" panose="020B0500000000000000" pitchFamily="50" charset="-128"/>
                <a:ea typeface="Yu Gothic UI" panose="020B0500000000000000" pitchFamily="50" charset="-128"/>
              </a:rPr>
              <a:t>教育内容の充実に向け、学校の支援体制の強化</a:t>
            </a:r>
            <a:endParaRPr lang="en-US" altLang="ja-JP" sz="1400" b="1" dirty="0">
              <a:solidFill>
                <a:schemeClr val="tx1"/>
              </a:solidFill>
              <a:latin typeface="Yu Gothic UI" panose="020B0500000000000000" pitchFamily="50" charset="-128"/>
              <a:ea typeface="Yu Gothic UI" panose="020B0500000000000000" pitchFamily="50" charset="-128"/>
            </a:endParaRPr>
          </a:p>
          <a:p>
            <a:pPr marL="108000" indent="-108000">
              <a:buFont typeface="Arial" panose="020B0604020202020204" pitchFamily="34" charset="0"/>
              <a:buChar char="•"/>
            </a:pPr>
            <a:endParaRPr lang="en-US" altLang="ja-JP" sz="1400" b="1" dirty="0">
              <a:solidFill>
                <a:schemeClr val="tx1"/>
              </a:solidFill>
              <a:latin typeface="Yu Gothic UI" panose="020B0500000000000000" pitchFamily="50" charset="-128"/>
              <a:ea typeface="Yu Gothic UI" panose="020B0500000000000000" pitchFamily="50" charset="-128"/>
            </a:endParaRPr>
          </a:p>
          <a:p>
            <a:pPr marL="108000" indent="-108000">
              <a:buFont typeface="Arial" panose="020B0604020202020204" pitchFamily="34" charset="0"/>
              <a:buChar char="•"/>
            </a:pPr>
            <a:r>
              <a:rPr lang="ja-JP" altLang="ja-JP" sz="1400" b="1" dirty="0">
                <a:solidFill>
                  <a:schemeClr val="tx1"/>
                </a:solidFill>
                <a:latin typeface="Yu Gothic UI" panose="020B0500000000000000" pitchFamily="50" charset="-128"/>
                <a:ea typeface="Yu Gothic UI" panose="020B0500000000000000" pitchFamily="50" charset="-128"/>
              </a:rPr>
              <a:t>教員採用プロモーション、教員採用前研修</a:t>
            </a:r>
            <a:r>
              <a:rPr lang="ja-JP" altLang="en-US" sz="1400" b="1" dirty="0">
                <a:solidFill>
                  <a:schemeClr val="tx1"/>
                </a:solidFill>
                <a:latin typeface="Yu Gothic UI" panose="020B0500000000000000" pitchFamily="50" charset="-128"/>
                <a:ea typeface="Yu Gothic UI" panose="020B0500000000000000" pitchFamily="50" charset="-128"/>
              </a:rPr>
              <a:t>等の充実に向け</a:t>
            </a:r>
            <a:r>
              <a:rPr lang="ja-JP" altLang="ja-JP" sz="1400" b="1" dirty="0">
                <a:solidFill>
                  <a:schemeClr val="tx1"/>
                </a:solidFill>
                <a:latin typeface="Yu Gothic UI" panose="020B0500000000000000" pitchFamily="50" charset="-128"/>
                <a:ea typeface="Yu Gothic UI" panose="020B0500000000000000" pitchFamily="50" charset="-128"/>
              </a:rPr>
              <a:t>取組を継続</a:t>
            </a:r>
            <a:endParaRPr lang="ja-JP" altLang="en-US" sz="1400" b="1" dirty="0">
              <a:solidFill>
                <a:schemeClr val="tx1"/>
              </a:solidFill>
              <a:latin typeface="Yu Gothic UI" panose="020B0500000000000000" pitchFamily="50" charset="-128"/>
              <a:ea typeface="Yu Gothic UI" panose="020B0500000000000000" pitchFamily="50" charset="-128"/>
            </a:endParaRPr>
          </a:p>
        </p:txBody>
      </p:sp>
      <p:grpSp>
        <p:nvGrpSpPr>
          <p:cNvPr id="18" name="グループ化 17">
            <a:extLst>
              <a:ext uri="{FF2B5EF4-FFF2-40B4-BE49-F238E27FC236}">
                <a16:creationId xmlns:a16="http://schemas.microsoft.com/office/drawing/2014/main" id="{1E923574-BAE5-EE55-5B3C-E79D6603A425}"/>
              </a:ext>
            </a:extLst>
          </p:cNvPr>
          <p:cNvGrpSpPr/>
          <p:nvPr/>
        </p:nvGrpSpPr>
        <p:grpSpPr>
          <a:xfrm>
            <a:off x="66738" y="589996"/>
            <a:ext cx="12047169" cy="352154"/>
            <a:chOff x="66738" y="589996"/>
            <a:chExt cx="12047169" cy="352154"/>
          </a:xfrm>
        </p:grpSpPr>
        <p:sp>
          <p:nvSpPr>
            <p:cNvPr id="19" name="四角形: 角を丸くする 18">
              <a:extLst>
                <a:ext uri="{FF2B5EF4-FFF2-40B4-BE49-F238E27FC236}">
                  <a16:creationId xmlns:a16="http://schemas.microsoft.com/office/drawing/2014/main" id="{5DB23478-E5BA-A8F2-4383-737F3BEC4D1E}"/>
                </a:ext>
              </a:extLst>
            </p:cNvPr>
            <p:cNvSpPr/>
            <p:nvPr/>
          </p:nvSpPr>
          <p:spPr>
            <a:xfrm>
              <a:off x="66738" y="589996"/>
              <a:ext cx="12047169" cy="342158"/>
            </a:xfrm>
            <a:prstGeom prst="roundRect">
              <a:avLst/>
            </a:prstGeom>
            <a:solidFill>
              <a:srgbClr val="00A8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Yu Gothic UI" panose="020B0500000000000000" pitchFamily="50" charset="-128"/>
                <a:ea typeface="Yu Gothic UI" panose="020B0500000000000000" pitchFamily="50" charset="-128"/>
              </a:endParaRPr>
            </a:p>
          </p:txBody>
        </p:sp>
        <p:sp>
          <p:nvSpPr>
            <p:cNvPr id="20" name="テキスト ボックス 19">
              <a:extLst>
                <a:ext uri="{FF2B5EF4-FFF2-40B4-BE49-F238E27FC236}">
                  <a16:creationId xmlns:a16="http://schemas.microsoft.com/office/drawing/2014/main" id="{A3459096-D70F-07BB-17F2-08BEC76334E5}"/>
                </a:ext>
              </a:extLst>
            </p:cNvPr>
            <p:cNvSpPr txBox="1"/>
            <p:nvPr/>
          </p:nvSpPr>
          <p:spPr>
            <a:xfrm>
              <a:off x="86475" y="591204"/>
              <a:ext cx="12013980" cy="350946"/>
            </a:xfrm>
            <a:prstGeom prst="rect">
              <a:avLst/>
            </a:prstGeom>
            <a:noFill/>
          </p:spPr>
          <p:txBody>
            <a:bodyPr wrap="square" rtlCol="0">
              <a:spAutoFit/>
            </a:bodyPr>
            <a:lstStyle/>
            <a:p>
              <a:pPr algn="ctr"/>
              <a:r>
                <a:rPr lang="ja-JP" altLang="en-US" sz="1600" b="1" dirty="0">
                  <a:solidFill>
                    <a:schemeClr val="bg1"/>
                  </a:solidFill>
                  <a:latin typeface="Yu Gothic UI" panose="020B0500000000000000" pitchFamily="50" charset="-128"/>
                  <a:ea typeface="Yu Gothic UI" panose="020B0500000000000000" pitchFamily="50" charset="-128"/>
                </a:rPr>
                <a:t>これまでの経過</a:t>
              </a:r>
              <a:endParaRPr lang="en-US" altLang="ja-JP" sz="1600" b="1" dirty="0">
                <a:solidFill>
                  <a:schemeClr val="bg1"/>
                </a:solidFill>
                <a:latin typeface="Yu Gothic UI" panose="020B0500000000000000" pitchFamily="50" charset="-128"/>
                <a:ea typeface="Yu Gothic UI" panose="020B0500000000000000" pitchFamily="50" charset="-128"/>
              </a:endParaRPr>
            </a:p>
          </p:txBody>
        </p:sp>
      </p:grpSp>
      <p:sp>
        <p:nvSpPr>
          <p:cNvPr id="13" name="テキスト ボックス 12">
            <a:extLst>
              <a:ext uri="{FF2B5EF4-FFF2-40B4-BE49-F238E27FC236}">
                <a16:creationId xmlns:a16="http://schemas.microsoft.com/office/drawing/2014/main" id="{B91D4DB0-F715-9C32-C8E8-CD659BD981C8}"/>
              </a:ext>
            </a:extLst>
          </p:cNvPr>
          <p:cNvSpPr txBox="1"/>
          <p:nvPr/>
        </p:nvSpPr>
        <p:spPr>
          <a:xfrm>
            <a:off x="10604417" y="-17573"/>
            <a:ext cx="1634881" cy="253916"/>
          </a:xfrm>
          <a:prstGeom prst="rect">
            <a:avLst/>
          </a:prstGeom>
          <a:noFill/>
        </p:spPr>
        <p:txBody>
          <a:bodyPr wrap="square" rtlCol="0">
            <a:spAutoFit/>
          </a:bodyPr>
          <a:lstStyle>
            <a:defPPr>
              <a:defRPr lang="ja-JP"/>
            </a:defPPr>
            <a:lvl1pPr lvl="0">
              <a:defRPr sz="2000">
                <a:latin typeface="Segoe UI" panose="020B0502040204020203" pitchFamily="34" charset="0"/>
                <a:ea typeface="BIZ UDPゴシック" panose="020B0400000000000000" pitchFamily="50" charset="-128"/>
                <a:cs typeface="Segoe UI" panose="020B0502040204020203" pitchFamily="34" charset="0"/>
              </a:defRPr>
            </a:lvl1pPr>
          </a:lstStyle>
          <a:p>
            <a:r>
              <a:rPr lang="ja-JP" altLang="en-US" sz="1050" dirty="0">
                <a:latin typeface="Yu Gothic UI" panose="020B0500000000000000" pitchFamily="50" charset="-128"/>
                <a:ea typeface="Yu Gothic UI" panose="020B0500000000000000" pitchFamily="50" charset="-128"/>
              </a:rPr>
              <a:t>子育て・教育環境の充実</a:t>
            </a:r>
            <a:endParaRPr lang="ja-JP" altLang="ja-JP" sz="1050"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2311069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EA8B0-3A1D-64EB-B2F0-50A676AD3054}"/>
            </a:ext>
          </a:extLst>
        </p:cNvPr>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7178661F-C84B-180F-27AB-3400804F0E3A}"/>
              </a:ext>
            </a:extLst>
          </p:cNvPr>
          <p:cNvSpPr txBox="1"/>
          <p:nvPr/>
        </p:nvSpPr>
        <p:spPr>
          <a:xfrm>
            <a:off x="350031" y="1063488"/>
            <a:ext cx="6381174" cy="1323439"/>
          </a:xfrm>
          <a:prstGeom prst="rect">
            <a:avLst/>
          </a:prstGeom>
          <a:noFill/>
        </p:spPr>
        <p:txBody>
          <a:bodyPr wrap="square" rtlCol="0">
            <a:spAutoFit/>
          </a:bodyPr>
          <a:lstStyle/>
          <a:p>
            <a:r>
              <a:rPr lang="ja-JP" altLang="en-US" sz="1600" dirty="0">
                <a:latin typeface="Yu Gothic UI" panose="020B0500000000000000" pitchFamily="50" charset="-128"/>
                <a:ea typeface="Yu Gothic UI" panose="020B0500000000000000" pitchFamily="50" charset="-128"/>
              </a:rPr>
              <a:t>これまで「大阪市通学路安全プログラム」に基づき、交通安全・防犯・防災の三つの観点から、関係諸機関が連携して通学路の合同点検と改善を実施してきました。令和７年５月、下校中の小学生児童の列に自動車を故意に衝突させるという事件が発生したことも踏まえ、改めて「地域総がかりで子どもを守る」という観点から、通学路の安全対策の</a:t>
            </a:r>
            <a:r>
              <a:rPr lang="ja-JP" altLang="en-US" sz="1600" dirty="0">
                <a:uFill>
                  <a:solidFill>
                    <a:srgbClr val="DE7253"/>
                  </a:solidFill>
                </a:uFill>
                <a:latin typeface="Yu Gothic UI" panose="020B0500000000000000" pitchFamily="50" charset="-128"/>
                <a:ea typeface="Yu Gothic UI" panose="020B0500000000000000" pitchFamily="50" charset="-128"/>
              </a:rPr>
              <a:t>徹底</a:t>
            </a:r>
            <a:r>
              <a:rPr lang="ja-JP" altLang="en-US" sz="1600" dirty="0">
                <a:latin typeface="Yu Gothic UI" panose="020B0500000000000000" pitchFamily="50" charset="-128"/>
                <a:ea typeface="Yu Gothic UI" panose="020B0500000000000000" pitchFamily="50" charset="-128"/>
              </a:rPr>
              <a:t>に取り組んでいきます。</a:t>
            </a:r>
            <a:endParaRPr lang="en-US" altLang="ja-JP" sz="1600" dirty="0">
              <a:latin typeface="Yu Gothic UI" panose="020B0500000000000000" pitchFamily="50" charset="-128"/>
              <a:ea typeface="Yu Gothic UI" panose="020B0500000000000000" pitchFamily="50" charset="-128"/>
            </a:endParaRPr>
          </a:p>
        </p:txBody>
      </p:sp>
      <p:cxnSp>
        <p:nvCxnSpPr>
          <p:cNvPr id="11" name="直線コネクタ 10">
            <a:extLst>
              <a:ext uri="{FF2B5EF4-FFF2-40B4-BE49-F238E27FC236}">
                <a16:creationId xmlns:a16="http://schemas.microsoft.com/office/drawing/2014/main" id="{1C95434C-1F11-7FCB-BFA7-25699E4EB2BA}"/>
              </a:ext>
            </a:extLst>
          </p:cNvPr>
          <p:cNvCxnSpPr>
            <a:cxnSpLocks/>
          </p:cNvCxnSpPr>
          <p:nvPr/>
        </p:nvCxnSpPr>
        <p:spPr>
          <a:xfrm>
            <a:off x="0" y="328031"/>
            <a:ext cx="12192000" cy="0"/>
          </a:xfrm>
          <a:prstGeom prst="line">
            <a:avLst/>
          </a:prstGeom>
          <a:ln w="38100">
            <a:solidFill>
              <a:srgbClr val="007C58"/>
            </a:solidFill>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6C9385B7-D620-4AAC-043C-38AA7650620D}"/>
              </a:ext>
            </a:extLst>
          </p:cNvPr>
          <p:cNvSpPr txBox="1"/>
          <p:nvPr/>
        </p:nvSpPr>
        <p:spPr>
          <a:xfrm>
            <a:off x="-82549" y="394387"/>
            <a:ext cx="7484643" cy="523220"/>
          </a:xfrm>
          <a:prstGeom prst="rect">
            <a:avLst/>
          </a:prstGeom>
          <a:noFill/>
        </p:spPr>
        <p:txBody>
          <a:bodyPr wrap="square" rtlCol="0">
            <a:spAutoFit/>
          </a:bodyPr>
          <a:lstStyle>
            <a:defPPr>
              <a:defRPr lang="ja-JP"/>
            </a:defPPr>
            <a:lvl1pPr>
              <a:defRPr sz="3600" b="1">
                <a:latin typeface="Segoe UI" panose="020B0502040204020203" pitchFamily="34" charset="0"/>
                <a:ea typeface="BIZ UDPゴシック" panose="020B0400000000000000" pitchFamily="50" charset="-128"/>
                <a:cs typeface="Segoe UI" panose="020B0502040204020203" pitchFamily="34" charset="0"/>
              </a:defRPr>
            </a:lvl1pPr>
          </a:lstStyle>
          <a:p>
            <a:r>
              <a:rPr lang="ja-JP" altLang="en-US" sz="2600" dirty="0"/>
              <a:t>　通学路の安全対策の</a:t>
            </a:r>
            <a:r>
              <a:rPr lang="ja-JP" altLang="en-US" sz="2800" dirty="0">
                <a:uFill>
                  <a:solidFill>
                    <a:srgbClr val="DE7253"/>
                  </a:solidFill>
                </a:uFill>
                <a:latin typeface="Yu Gothic UI" panose="020B0500000000000000" pitchFamily="50" charset="-128"/>
                <a:ea typeface="Yu Gothic UI" panose="020B0500000000000000" pitchFamily="50" charset="-128"/>
              </a:rPr>
              <a:t>徹底</a:t>
            </a:r>
            <a:endParaRPr lang="en-US" altLang="ja-JP" sz="2600" dirty="0"/>
          </a:p>
        </p:txBody>
      </p:sp>
      <p:sp>
        <p:nvSpPr>
          <p:cNvPr id="21" name="矢印: 山形 20">
            <a:extLst>
              <a:ext uri="{FF2B5EF4-FFF2-40B4-BE49-F238E27FC236}">
                <a16:creationId xmlns:a16="http://schemas.microsoft.com/office/drawing/2014/main" id="{10A4853C-71FD-257D-1861-353145AEDDA6}"/>
              </a:ext>
            </a:extLst>
          </p:cNvPr>
          <p:cNvSpPr/>
          <p:nvPr/>
        </p:nvSpPr>
        <p:spPr>
          <a:xfrm>
            <a:off x="303538" y="2783913"/>
            <a:ext cx="3798825" cy="383112"/>
          </a:xfrm>
          <a:prstGeom prst="chevron">
            <a:avLst>
              <a:gd name="adj" fmla="val 52720"/>
            </a:avLst>
          </a:prstGeom>
          <a:gradFill>
            <a:gsLst>
              <a:gs pos="0">
                <a:srgbClr val="007C58"/>
              </a:gs>
              <a:gs pos="100000">
                <a:schemeClr val="accent6">
                  <a:lumMod val="60000"/>
                  <a:lumOff val="40000"/>
                </a:schemeClr>
              </a:gs>
              <a:gs pos="100000">
                <a:schemeClr val="accent1">
                  <a:lumMod val="45000"/>
                  <a:lumOff val="55000"/>
                </a:schemeClr>
              </a:gs>
              <a:gs pos="100000">
                <a:schemeClr val="accent1">
                  <a:lumMod val="30000"/>
                  <a:lumOff val="70000"/>
                </a:schemeClr>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rgbClr val="000000"/>
              </a:solidFill>
              <a:latin typeface="Yu Gothic UI" panose="020B0500000000000000" pitchFamily="50" charset="-128"/>
              <a:ea typeface="Yu Gothic UI" panose="020B0500000000000000" pitchFamily="50" charset="-128"/>
            </a:endParaRPr>
          </a:p>
        </p:txBody>
      </p:sp>
      <p:sp>
        <p:nvSpPr>
          <p:cNvPr id="25" name="矢印: 山形 24">
            <a:extLst>
              <a:ext uri="{FF2B5EF4-FFF2-40B4-BE49-F238E27FC236}">
                <a16:creationId xmlns:a16="http://schemas.microsoft.com/office/drawing/2014/main" id="{BE9AB466-52A7-9007-AE5F-BD6A1AA809CE}"/>
              </a:ext>
            </a:extLst>
          </p:cNvPr>
          <p:cNvSpPr/>
          <p:nvPr/>
        </p:nvSpPr>
        <p:spPr>
          <a:xfrm>
            <a:off x="4165342" y="2783913"/>
            <a:ext cx="7956000" cy="383112"/>
          </a:xfrm>
          <a:prstGeom prst="chevron">
            <a:avLst>
              <a:gd name="adj" fmla="val 47238"/>
            </a:avLst>
          </a:prstGeom>
          <a:gradFill>
            <a:gsLst>
              <a:gs pos="35000">
                <a:srgbClr val="0070C0"/>
              </a:gs>
              <a:gs pos="100000">
                <a:schemeClr val="accent4">
                  <a:lumMod val="20000"/>
                  <a:lumOff val="80000"/>
                </a:schemeClr>
              </a:gs>
            </a:gsLst>
            <a:lin ang="2700000" scaled="1"/>
          </a:gra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rgbClr val="000000"/>
              </a:solidFill>
              <a:latin typeface="Yu Gothic UI" panose="020B0500000000000000" pitchFamily="50" charset="-128"/>
              <a:ea typeface="Yu Gothic UI" panose="020B0500000000000000" pitchFamily="50" charset="-128"/>
            </a:endParaRPr>
          </a:p>
        </p:txBody>
      </p:sp>
      <p:sp>
        <p:nvSpPr>
          <p:cNvPr id="26" name="テキスト ボックス 25">
            <a:extLst>
              <a:ext uri="{FF2B5EF4-FFF2-40B4-BE49-F238E27FC236}">
                <a16:creationId xmlns:a16="http://schemas.microsoft.com/office/drawing/2014/main" id="{F02C3510-40E9-79DE-7130-3A266FD2AB2E}"/>
              </a:ext>
            </a:extLst>
          </p:cNvPr>
          <p:cNvSpPr txBox="1"/>
          <p:nvPr/>
        </p:nvSpPr>
        <p:spPr>
          <a:xfrm>
            <a:off x="543987" y="2796916"/>
            <a:ext cx="2359797" cy="383112"/>
          </a:xfrm>
          <a:prstGeom prst="rect">
            <a:avLst/>
          </a:prstGeom>
          <a:noFill/>
        </p:spPr>
        <p:txBody>
          <a:bodyPr wrap="square" rtlCol="0">
            <a:spAutoFit/>
          </a:bodyPr>
          <a:lstStyle/>
          <a:p>
            <a:r>
              <a:rPr lang="ja-JP" altLang="en-US" b="1" dirty="0">
                <a:solidFill>
                  <a:schemeClr val="bg1"/>
                </a:solidFill>
                <a:latin typeface="Yu Gothic UI" panose="020B0500000000000000" pitchFamily="50" charset="-128"/>
                <a:ea typeface="Yu Gothic UI" panose="020B0500000000000000" pitchFamily="50" charset="-128"/>
              </a:rPr>
              <a:t>現状と課題</a:t>
            </a:r>
            <a:endParaRPr lang="en-US" altLang="ja-JP" b="1" dirty="0">
              <a:solidFill>
                <a:schemeClr val="bg1"/>
              </a:solidFill>
              <a:latin typeface="Yu Gothic UI" panose="020B0500000000000000" pitchFamily="50" charset="-128"/>
              <a:ea typeface="Yu Gothic UI" panose="020B0500000000000000" pitchFamily="50" charset="-128"/>
            </a:endParaRPr>
          </a:p>
        </p:txBody>
      </p:sp>
      <p:sp>
        <p:nvSpPr>
          <p:cNvPr id="29" name="テキスト ボックス 28">
            <a:extLst>
              <a:ext uri="{FF2B5EF4-FFF2-40B4-BE49-F238E27FC236}">
                <a16:creationId xmlns:a16="http://schemas.microsoft.com/office/drawing/2014/main" id="{242B57B4-4C51-20D8-F771-E3707CE6459C}"/>
              </a:ext>
            </a:extLst>
          </p:cNvPr>
          <p:cNvSpPr txBox="1"/>
          <p:nvPr/>
        </p:nvSpPr>
        <p:spPr>
          <a:xfrm>
            <a:off x="4393928" y="2773538"/>
            <a:ext cx="3391151" cy="369332"/>
          </a:xfrm>
          <a:prstGeom prst="rect">
            <a:avLst/>
          </a:prstGeom>
          <a:noFill/>
        </p:spPr>
        <p:txBody>
          <a:bodyPr wrap="square" rtlCol="0">
            <a:spAutoFit/>
          </a:bodyPr>
          <a:lstStyle>
            <a:defPPr>
              <a:defRPr lang="ja-JP"/>
            </a:defPPr>
            <a:lvl1pPr>
              <a:defRPr sz="1600">
                <a:solidFill>
                  <a:srgbClr val="007C58"/>
                </a:solidFill>
              </a:defRPr>
            </a:lvl1pPr>
          </a:lstStyle>
          <a:p>
            <a:r>
              <a:rPr lang="ja-JP" altLang="en-US" sz="1800" b="1" dirty="0">
                <a:solidFill>
                  <a:schemeClr val="bg1"/>
                </a:solidFill>
                <a:latin typeface="Yu Gothic UI" panose="020B0500000000000000" pitchFamily="50" charset="-128"/>
                <a:ea typeface="Yu Gothic UI" panose="020B0500000000000000" pitchFamily="50" charset="-128"/>
              </a:rPr>
              <a:t>解決に向けた取組</a:t>
            </a:r>
            <a:endParaRPr lang="en-US" altLang="ja-JP" sz="1800" b="1" dirty="0">
              <a:solidFill>
                <a:schemeClr val="bg1"/>
              </a:solidFill>
              <a:latin typeface="Yu Gothic UI" panose="020B0500000000000000" pitchFamily="50" charset="-128"/>
              <a:ea typeface="Yu Gothic UI" panose="020B0500000000000000" pitchFamily="50" charset="-128"/>
            </a:endParaRPr>
          </a:p>
        </p:txBody>
      </p:sp>
      <p:sp>
        <p:nvSpPr>
          <p:cNvPr id="2" name="テキスト ボックス 1">
            <a:extLst>
              <a:ext uri="{FF2B5EF4-FFF2-40B4-BE49-F238E27FC236}">
                <a16:creationId xmlns:a16="http://schemas.microsoft.com/office/drawing/2014/main" id="{DADC55F7-7CAE-E3BE-48B0-FB1B96CBDDE1}"/>
              </a:ext>
            </a:extLst>
          </p:cNvPr>
          <p:cNvSpPr txBox="1"/>
          <p:nvPr/>
        </p:nvSpPr>
        <p:spPr>
          <a:xfrm>
            <a:off x="286743" y="3307031"/>
            <a:ext cx="3689619" cy="1569660"/>
          </a:xfrm>
          <a:prstGeom prst="rect">
            <a:avLst/>
          </a:prstGeom>
          <a:noFill/>
        </p:spPr>
        <p:txBody>
          <a:bodyPr wrap="square" rtlCol="0">
            <a:spAutoFit/>
          </a:bodyPr>
          <a:lstStyle/>
          <a:p>
            <a:pPr marL="171450" indent="-171450">
              <a:buFont typeface="Arial" panose="020B0604020202020204" pitchFamily="34" charset="0"/>
              <a:buChar char="•"/>
            </a:pPr>
            <a:r>
              <a:rPr lang="ja-JP" altLang="en-US" sz="1600" dirty="0">
                <a:latin typeface="Yu Gothic UI" panose="020B0500000000000000" pitchFamily="50" charset="-128"/>
                <a:ea typeface="Yu Gothic UI" panose="020B0500000000000000" pitchFamily="50" charset="-128"/>
              </a:rPr>
              <a:t>「大阪市通学路安全プログラム」に基づき、全小学校区単位で通学路点検を行い、各区で合同点検及び合同点検会議を実施し、対策を決定するとともに、「大阪市通学路安全推進会議」で全市の状況を共有している。</a:t>
            </a:r>
            <a:endParaRPr lang="en-US" altLang="ja-JP" sz="1600" strike="sngStrike" dirty="0">
              <a:latin typeface="Yu Gothic UI" panose="020B0500000000000000" pitchFamily="50" charset="-128"/>
              <a:ea typeface="Yu Gothic UI" panose="020B0500000000000000" pitchFamily="50" charset="-128"/>
            </a:endParaRPr>
          </a:p>
        </p:txBody>
      </p:sp>
      <p:sp>
        <p:nvSpPr>
          <p:cNvPr id="30" name="テキスト ボックス 29">
            <a:extLst>
              <a:ext uri="{FF2B5EF4-FFF2-40B4-BE49-F238E27FC236}">
                <a16:creationId xmlns:a16="http://schemas.microsoft.com/office/drawing/2014/main" id="{B0EB79B2-5A39-1F18-C811-176DA17FBED3}"/>
              </a:ext>
            </a:extLst>
          </p:cNvPr>
          <p:cNvSpPr txBox="1"/>
          <p:nvPr/>
        </p:nvSpPr>
        <p:spPr>
          <a:xfrm>
            <a:off x="4393929" y="3227538"/>
            <a:ext cx="7573962" cy="461665"/>
          </a:xfrm>
          <a:prstGeom prst="rect">
            <a:avLst/>
          </a:prstGeom>
          <a:noFill/>
          <a:ln>
            <a:noFill/>
          </a:ln>
        </p:spPr>
        <p:txBody>
          <a:bodyPr wrap="square" rtlCol="0">
            <a:spAutoFit/>
          </a:bodyPr>
          <a:lstStyle>
            <a:defPPr>
              <a:defRPr lang="ja-JP"/>
            </a:defPPr>
            <a:lvl1pPr>
              <a:defRPr sz="1600">
                <a:solidFill>
                  <a:srgbClr val="007C58"/>
                </a:solidFill>
              </a:defRPr>
            </a:lvl1pPr>
          </a:lstStyle>
          <a:p>
            <a:r>
              <a:rPr lang="ja-JP" altLang="en-US" sz="1200" b="1" dirty="0">
                <a:solidFill>
                  <a:srgbClr val="000000"/>
                </a:solidFill>
                <a:latin typeface="Yu Gothic UI" panose="020B0500000000000000" pitchFamily="50" charset="-128"/>
                <a:ea typeface="Yu Gothic UI" panose="020B0500000000000000" pitchFamily="50" charset="-128"/>
              </a:rPr>
              <a:t>通学路の安全対策</a:t>
            </a:r>
            <a:r>
              <a:rPr lang="ja-JP" altLang="en-US" sz="1200" b="1" dirty="0">
                <a:solidFill>
                  <a:schemeClr val="tx1"/>
                </a:solidFill>
                <a:latin typeface="Yu Gothic UI" panose="020B0500000000000000" pitchFamily="50" charset="-128"/>
                <a:ea typeface="Yu Gothic UI" panose="020B0500000000000000" pitchFamily="50" charset="-128"/>
              </a:rPr>
              <a:t>の徹底を図るため、関係部会、関係ブロックと連携して点検調査に取り組み、対策必要箇所については、迅速に対応ができるよう区長マネジメントのもと、関係機関と連携して、早期に課題解決が図れるよう取り組む。</a:t>
            </a:r>
            <a:endParaRPr lang="en-US" altLang="ja-JP" sz="1200" b="1" dirty="0">
              <a:solidFill>
                <a:schemeClr val="tx1"/>
              </a:solidFill>
              <a:latin typeface="Yu Gothic UI" panose="020B0500000000000000" pitchFamily="50" charset="-128"/>
              <a:ea typeface="Yu Gothic UI" panose="020B0500000000000000" pitchFamily="50" charset="-128"/>
            </a:endParaRPr>
          </a:p>
        </p:txBody>
      </p:sp>
      <p:grpSp>
        <p:nvGrpSpPr>
          <p:cNvPr id="7" name="グループ化 6">
            <a:extLst>
              <a:ext uri="{FF2B5EF4-FFF2-40B4-BE49-F238E27FC236}">
                <a16:creationId xmlns:a16="http://schemas.microsoft.com/office/drawing/2014/main" id="{DDF1511B-45D5-094C-757C-C6B1B9941CEE}"/>
              </a:ext>
            </a:extLst>
          </p:cNvPr>
          <p:cNvGrpSpPr/>
          <p:nvPr/>
        </p:nvGrpSpPr>
        <p:grpSpPr>
          <a:xfrm>
            <a:off x="4413384" y="3848499"/>
            <a:ext cx="7457059" cy="1840619"/>
            <a:chOff x="4463469" y="4055356"/>
            <a:chExt cx="7457059" cy="2488299"/>
          </a:xfrm>
        </p:grpSpPr>
        <p:grpSp>
          <p:nvGrpSpPr>
            <p:cNvPr id="4" name="グループ化 3">
              <a:extLst>
                <a:ext uri="{FF2B5EF4-FFF2-40B4-BE49-F238E27FC236}">
                  <a16:creationId xmlns:a16="http://schemas.microsoft.com/office/drawing/2014/main" id="{D3B3A801-01AC-8BA8-43CA-7FB060BEE380}"/>
                </a:ext>
              </a:extLst>
            </p:cNvPr>
            <p:cNvGrpSpPr/>
            <p:nvPr/>
          </p:nvGrpSpPr>
          <p:grpSpPr>
            <a:xfrm>
              <a:off x="4463469" y="4055356"/>
              <a:ext cx="7457059" cy="2488299"/>
              <a:chOff x="4463469" y="4055356"/>
              <a:chExt cx="7457059" cy="2488299"/>
            </a:xfrm>
          </p:grpSpPr>
          <p:sp>
            <p:nvSpPr>
              <p:cNvPr id="23" name="楕円 22">
                <a:extLst>
                  <a:ext uri="{FF2B5EF4-FFF2-40B4-BE49-F238E27FC236}">
                    <a16:creationId xmlns:a16="http://schemas.microsoft.com/office/drawing/2014/main" id="{9354B758-A391-2725-CBF0-BE22DCF9FC56}"/>
                  </a:ext>
                </a:extLst>
              </p:cNvPr>
              <p:cNvSpPr/>
              <p:nvPr/>
            </p:nvSpPr>
            <p:spPr>
              <a:xfrm>
                <a:off x="7244243" y="4770352"/>
                <a:ext cx="1833510" cy="1036717"/>
              </a:xfrm>
              <a:prstGeom prst="ellipse">
                <a:avLst/>
              </a:prstGeom>
              <a:noFill/>
              <a:ln w="38100">
                <a:solidFill>
                  <a:srgbClr val="24242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panose="020B0500000000000000" pitchFamily="50" charset="-128"/>
                  <a:ea typeface="Yu Gothic UI" panose="020B0500000000000000" pitchFamily="50" charset="-128"/>
                </a:endParaRPr>
              </a:p>
            </p:txBody>
          </p:sp>
          <p:sp>
            <p:nvSpPr>
              <p:cNvPr id="15" name="テキスト ボックス 14">
                <a:extLst>
                  <a:ext uri="{FF2B5EF4-FFF2-40B4-BE49-F238E27FC236}">
                    <a16:creationId xmlns:a16="http://schemas.microsoft.com/office/drawing/2014/main" id="{C739EFDE-838F-3279-1F64-EF877936DFDB}"/>
                  </a:ext>
                </a:extLst>
              </p:cNvPr>
              <p:cNvSpPr txBox="1"/>
              <p:nvPr/>
            </p:nvSpPr>
            <p:spPr>
              <a:xfrm>
                <a:off x="6889390" y="4144449"/>
                <a:ext cx="2680174" cy="582508"/>
              </a:xfrm>
              <a:prstGeom prst="rect">
                <a:avLst/>
              </a:prstGeom>
              <a:noFill/>
            </p:spPr>
            <p:txBody>
              <a:bodyPr wrap="square" rtlCol="0">
                <a:spAutoFit/>
              </a:bodyPr>
              <a:lstStyle>
                <a:defPPr>
                  <a:defRPr lang="ja-JP"/>
                </a:defPPr>
                <a:lvl1pPr>
                  <a:defRPr sz="1600">
                    <a:solidFill>
                      <a:srgbClr val="007C58"/>
                    </a:solidFill>
                  </a:defRPr>
                </a:lvl1pPr>
              </a:lstStyle>
              <a:p>
                <a:r>
                  <a:rPr lang="ja-JP" altLang="en-US" sz="1100" b="1" dirty="0">
                    <a:solidFill>
                      <a:srgbClr val="000000"/>
                    </a:solidFill>
                    <a:latin typeface="Yu Gothic UI" panose="020B0500000000000000" pitchFamily="50" charset="-128"/>
                    <a:ea typeface="Yu Gothic UI" panose="020B0500000000000000" pitchFamily="50" charset="-128"/>
                  </a:rPr>
                  <a:t>危険箇所をまとめた「対策一覧表」を参考に合同点検を実施、対策の検討</a:t>
                </a:r>
                <a:endParaRPr lang="en-US" altLang="ja-JP" sz="1100" b="1" dirty="0">
                  <a:solidFill>
                    <a:srgbClr val="000000"/>
                  </a:solidFill>
                  <a:latin typeface="Yu Gothic UI" panose="020B0500000000000000" pitchFamily="50" charset="-128"/>
                  <a:ea typeface="Yu Gothic UI" panose="020B0500000000000000" pitchFamily="50" charset="-128"/>
                </a:endParaRPr>
              </a:p>
            </p:txBody>
          </p:sp>
          <p:sp>
            <p:nvSpPr>
              <p:cNvPr id="28" name="四角形: 角を丸くする 27">
                <a:extLst>
                  <a:ext uri="{FF2B5EF4-FFF2-40B4-BE49-F238E27FC236}">
                    <a16:creationId xmlns:a16="http://schemas.microsoft.com/office/drawing/2014/main" id="{F84929C1-C9AD-6C7D-AB45-960DE97924AF}"/>
                  </a:ext>
                </a:extLst>
              </p:cNvPr>
              <p:cNvSpPr/>
              <p:nvPr/>
            </p:nvSpPr>
            <p:spPr>
              <a:xfrm>
                <a:off x="6781289" y="4055356"/>
                <a:ext cx="2788275" cy="733131"/>
              </a:xfrm>
              <a:prstGeom prst="roundRect">
                <a:avLst/>
              </a:prstGeom>
              <a:noFill/>
              <a:ln w="76200">
                <a:solidFill>
                  <a:srgbClr val="8DA1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panose="020B0500000000000000" pitchFamily="50" charset="-128"/>
                  <a:ea typeface="Yu Gothic UI" panose="020B0500000000000000" pitchFamily="50" charset="-128"/>
                </a:endParaRPr>
              </a:p>
            </p:txBody>
          </p:sp>
          <p:sp>
            <p:nvSpPr>
              <p:cNvPr id="3" name="四角形: 角を丸くする 2">
                <a:extLst>
                  <a:ext uri="{FF2B5EF4-FFF2-40B4-BE49-F238E27FC236}">
                    <a16:creationId xmlns:a16="http://schemas.microsoft.com/office/drawing/2014/main" id="{F524CC2A-43BB-1CBB-F452-0A525E3375F6}"/>
                  </a:ext>
                </a:extLst>
              </p:cNvPr>
              <p:cNvSpPr/>
              <p:nvPr/>
            </p:nvSpPr>
            <p:spPr>
              <a:xfrm>
                <a:off x="9083890" y="4938980"/>
                <a:ext cx="2788275" cy="741352"/>
              </a:xfrm>
              <a:prstGeom prst="roundRect">
                <a:avLst/>
              </a:prstGeom>
              <a:noFill/>
              <a:ln w="76200">
                <a:solidFill>
                  <a:srgbClr val="DE72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panose="020B0500000000000000" pitchFamily="50" charset="-128"/>
                  <a:ea typeface="Yu Gothic UI" panose="020B0500000000000000" pitchFamily="50" charset="-128"/>
                </a:endParaRPr>
              </a:p>
            </p:txBody>
          </p:sp>
          <p:sp>
            <p:nvSpPr>
              <p:cNvPr id="6" name="四角形: 角を丸くする 5">
                <a:extLst>
                  <a:ext uri="{FF2B5EF4-FFF2-40B4-BE49-F238E27FC236}">
                    <a16:creationId xmlns:a16="http://schemas.microsoft.com/office/drawing/2014/main" id="{2D199FF7-12B4-1C52-0A76-4621D7CDC33F}"/>
                  </a:ext>
                </a:extLst>
              </p:cNvPr>
              <p:cNvSpPr/>
              <p:nvPr/>
            </p:nvSpPr>
            <p:spPr>
              <a:xfrm>
                <a:off x="6766242" y="5823940"/>
                <a:ext cx="2816021" cy="719715"/>
              </a:xfrm>
              <a:prstGeom prst="roundRect">
                <a:avLst/>
              </a:prstGeom>
              <a:noFill/>
              <a:ln w="76200">
                <a:solidFill>
                  <a:srgbClr val="4C9A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panose="020B0500000000000000" pitchFamily="50" charset="-128"/>
                  <a:ea typeface="Yu Gothic UI" panose="020B0500000000000000" pitchFamily="50" charset="-128"/>
                </a:endParaRPr>
              </a:p>
            </p:txBody>
          </p:sp>
          <p:sp>
            <p:nvSpPr>
              <p:cNvPr id="8" name="四角形: 角を丸くする 7">
                <a:extLst>
                  <a:ext uri="{FF2B5EF4-FFF2-40B4-BE49-F238E27FC236}">
                    <a16:creationId xmlns:a16="http://schemas.microsoft.com/office/drawing/2014/main" id="{AC1AB23E-D12A-ED81-A039-97E6A117A617}"/>
                  </a:ext>
                </a:extLst>
              </p:cNvPr>
              <p:cNvSpPr/>
              <p:nvPr/>
            </p:nvSpPr>
            <p:spPr>
              <a:xfrm>
                <a:off x="4463469" y="4970999"/>
                <a:ext cx="2779598" cy="697775"/>
              </a:xfrm>
              <a:prstGeom prst="roundRect">
                <a:avLst/>
              </a:prstGeom>
              <a:noFill/>
              <a:ln w="76200">
                <a:solidFill>
                  <a:srgbClr val="EEB34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panose="020B0500000000000000" pitchFamily="50" charset="-128"/>
                  <a:ea typeface="Yu Gothic UI" panose="020B0500000000000000" pitchFamily="50" charset="-128"/>
                </a:endParaRPr>
              </a:p>
            </p:txBody>
          </p:sp>
          <p:sp>
            <p:nvSpPr>
              <p:cNvPr id="10" name="楕円 9">
                <a:extLst>
                  <a:ext uri="{FF2B5EF4-FFF2-40B4-BE49-F238E27FC236}">
                    <a16:creationId xmlns:a16="http://schemas.microsoft.com/office/drawing/2014/main" id="{05618336-F52A-4A9A-4E91-C03A331DBB23}"/>
                  </a:ext>
                </a:extLst>
              </p:cNvPr>
              <p:cNvSpPr/>
              <p:nvPr/>
            </p:nvSpPr>
            <p:spPr>
              <a:xfrm>
                <a:off x="7946961" y="4612356"/>
                <a:ext cx="392762" cy="392762"/>
              </a:xfrm>
              <a:prstGeom prst="ellipse">
                <a:avLst/>
              </a:prstGeom>
              <a:gradFill>
                <a:gsLst>
                  <a:gs pos="57000">
                    <a:srgbClr val="A1B77E"/>
                  </a:gs>
                  <a:gs pos="100000">
                    <a:schemeClr val="accent6">
                      <a:lumMod val="20000"/>
                      <a:lumOff val="8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800" b="1" dirty="0">
                    <a:solidFill>
                      <a:schemeClr val="bg1"/>
                    </a:solidFill>
                    <a:latin typeface="Yu Gothic UI" panose="020B0500000000000000" pitchFamily="50" charset="-128"/>
                    <a:ea typeface="Yu Gothic UI" panose="020B0500000000000000" pitchFamily="50" charset="-128"/>
                  </a:rPr>
                  <a:t>P</a:t>
                </a:r>
                <a:endParaRPr kumimoji="1" lang="ja-JP" altLang="en-US" dirty="0">
                  <a:solidFill>
                    <a:schemeClr val="bg1"/>
                  </a:solidFill>
                  <a:latin typeface="Yu Gothic UI" panose="020B0500000000000000" pitchFamily="50" charset="-128"/>
                  <a:ea typeface="Yu Gothic UI" panose="020B0500000000000000" pitchFamily="50" charset="-128"/>
                </a:endParaRPr>
              </a:p>
            </p:txBody>
          </p:sp>
          <p:sp>
            <p:nvSpPr>
              <p:cNvPr id="12" name="テキスト ボックス 11">
                <a:extLst>
                  <a:ext uri="{FF2B5EF4-FFF2-40B4-BE49-F238E27FC236}">
                    <a16:creationId xmlns:a16="http://schemas.microsoft.com/office/drawing/2014/main" id="{E215FB5D-403B-7546-E854-D24C3DE14AC0}"/>
                  </a:ext>
                </a:extLst>
              </p:cNvPr>
              <p:cNvSpPr txBox="1"/>
              <p:nvPr/>
            </p:nvSpPr>
            <p:spPr>
              <a:xfrm>
                <a:off x="9199769" y="5049376"/>
                <a:ext cx="2720759" cy="582508"/>
              </a:xfrm>
              <a:prstGeom prst="rect">
                <a:avLst/>
              </a:prstGeom>
              <a:noFill/>
            </p:spPr>
            <p:txBody>
              <a:bodyPr wrap="square" rtlCol="0">
                <a:spAutoFit/>
              </a:bodyPr>
              <a:lstStyle>
                <a:defPPr>
                  <a:defRPr lang="ja-JP"/>
                </a:defPPr>
                <a:lvl1pPr>
                  <a:defRPr sz="1600">
                    <a:solidFill>
                      <a:srgbClr val="007C58"/>
                    </a:solidFill>
                  </a:defRPr>
                </a:lvl1pPr>
              </a:lstStyle>
              <a:p>
                <a:r>
                  <a:rPr lang="ja-JP" altLang="en-US" sz="1100" b="1" dirty="0">
                    <a:solidFill>
                      <a:srgbClr val="000000"/>
                    </a:solidFill>
                    <a:latin typeface="Yu Gothic UI" panose="020B0500000000000000" pitchFamily="50" charset="-128"/>
                    <a:ea typeface="Yu Gothic UI" panose="020B0500000000000000" pitchFamily="50" charset="-128"/>
                  </a:rPr>
                  <a:t>対策必要箇所ごとに、ハード・ソフトの両面で対応</a:t>
                </a:r>
                <a:endParaRPr lang="en-US" altLang="ja-JP" sz="1100" b="1" dirty="0">
                  <a:solidFill>
                    <a:srgbClr val="000000"/>
                  </a:solidFill>
                  <a:latin typeface="Yu Gothic UI" panose="020B0500000000000000" pitchFamily="50" charset="-128"/>
                  <a:ea typeface="Yu Gothic UI" panose="020B0500000000000000" pitchFamily="50" charset="-128"/>
                </a:endParaRPr>
              </a:p>
            </p:txBody>
          </p:sp>
          <p:sp>
            <p:nvSpPr>
              <p:cNvPr id="13" name="楕円 12">
                <a:extLst>
                  <a:ext uri="{FF2B5EF4-FFF2-40B4-BE49-F238E27FC236}">
                    <a16:creationId xmlns:a16="http://schemas.microsoft.com/office/drawing/2014/main" id="{146D4B6C-06DF-2505-626F-F298F4EC0BDA}"/>
                  </a:ext>
                </a:extLst>
              </p:cNvPr>
              <p:cNvSpPr/>
              <p:nvPr/>
            </p:nvSpPr>
            <p:spPr>
              <a:xfrm>
                <a:off x="8884441" y="5111475"/>
                <a:ext cx="392762" cy="392762"/>
              </a:xfrm>
              <a:prstGeom prst="ellipse">
                <a:avLst/>
              </a:prstGeom>
              <a:gradFill>
                <a:gsLst>
                  <a:gs pos="98000">
                    <a:srgbClr val="FFFFFF">
                      <a:lumMod val="95000"/>
                    </a:srgbClr>
                  </a:gs>
                  <a:gs pos="42000">
                    <a:srgbClr val="DE7253"/>
                  </a:gs>
                </a:gsLst>
                <a:lin ang="5400000" scaled="1"/>
              </a:gradFill>
              <a:ln>
                <a:gradFill>
                  <a:gsLst>
                    <a:gs pos="63000">
                      <a:srgbClr val="DE7253"/>
                    </a:gs>
                    <a:gs pos="100000">
                      <a:srgbClr val="FFFFFF"/>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chemeClr val="bg1"/>
                    </a:solidFill>
                    <a:latin typeface="Yu Gothic UI" panose="020B0500000000000000" pitchFamily="50" charset="-128"/>
                    <a:ea typeface="Yu Gothic UI" panose="020B0500000000000000" pitchFamily="50" charset="-128"/>
                  </a:rPr>
                  <a:t>D</a:t>
                </a:r>
                <a:endParaRPr kumimoji="1" lang="ja-JP" altLang="en-US" dirty="0">
                  <a:solidFill>
                    <a:schemeClr val="bg1"/>
                  </a:solidFill>
                  <a:latin typeface="Yu Gothic UI" panose="020B0500000000000000" pitchFamily="50" charset="-128"/>
                  <a:ea typeface="Yu Gothic UI" panose="020B0500000000000000" pitchFamily="50" charset="-128"/>
                </a:endParaRPr>
              </a:p>
            </p:txBody>
          </p:sp>
          <p:sp>
            <p:nvSpPr>
              <p:cNvPr id="17" name="楕円 16">
                <a:extLst>
                  <a:ext uri="{FF2B5EF4-FFF2-40B4-BE49-F238E27FC236}">
                    <a16:creationId xmlns:a16="http://schemas.microsoft.com/office/drawing/2014/main" id="{33D26FFA-049E-DB00-8792-FE43FFE7C562}"/>
                  </a:ext>
                </a:extLst>
              </p:cNvPr>
              <p:cNvSpPr/>
              <p:nvPr/>
            </p:nvSpPr>
            <p:spPr>
              <a:xfrm>
                <a:off x="7946961" y="5602307"/>
                <a:ext cx="392762" cy="392762"/>
              </a:xfrm>
              <a:prstGeom prst="ellipse">
                <a:avLst/>
              </a:prstGeom>
              <a:gradFill>
                <a:gsLst>
                  <a:gs pos="61000">
                    <a:srgbClr val="4C9AB5"/>
                  </a:gs>
                  <a:gs pos="100000">
                    <a:schemeClr val="accent4">
                      <a:lumMod val="20000"/>
                      <a:lumOff val="80000"/>
                    </a:schemeClr>
                  </a:gs>
                </a:gsLst>
                <a:lin ang="2700000" scaled="1"/>
              </a:gra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chemeClr val="bg1"/>
                    </a:solidFill>
                    <a:latin typeface="Yu Gothic UI" panose="020B0500000000000000" pitchFamily="50" charset="-128"/>
                    <a:ea typeface="Yu Gothic UI" panose="020B0500000000000000" pitchFamily="50" charset="-128"/>
                  </a:rPr>
                  <a:t>C</a:t>
                </a:r>
                <a:endParaRPr lang="ja-JP" altLang="en-US" b="1" dirty="0">
                  <a:solidFill>
                    <a:schemeClr val="bg1"/>
                  </a:solidFill>
                  <a:latin typeface="Yu Gothic UI" panose="020B0500000000000000" pitchFamily="50" charset="-128"/>
                  <a:ea typeface="Yu Gothic UI" panose="020B0500000000000000" pitchFamily="50" charset="-128"/>
                </a:endParaRPr>
              </a:p>
            </p:txBody>
          </p:sp>
          <p:sp>
            <p:nvSpPr>
              <p:cNvPr id="18" name="テキスト ボックス 17">
                <a:extLst>
                  <a:ext uri="{FF2B5EF4-FFF2-40B4-BE49-F238E27FC236}">
                    <a16:creationId xmlns:a16="http://schemas.microsoft.com/office/drawing/2014/main" id="{E5A39E05-B2CF-DF0E-7D38-E97FC02A4147}"/>
                  </a:ext>
                </a:extLst>
              </p:cNvPr>
              <p:cNvSpPr txBox="1"/>
              <p:nvPr/>
            </p:nvSpPr>
            <p:spPr>
              <a:xfrm>
                <a:off x="6889390" y="6029640"/>
                <a:ext cx="2571395" cy="353666"/>
              </a:xfrm>
              <a:prstGeom prst="rect">
                <a:avLst/>
              </a:prstGeom>
              <a:noFill/>
            </p:spPr>
            <p:txBody>
              <a:bodyPr wrap="square" rtlCol="0">
                <a:spAutoFit/>
              </a:bodyPr>
              <a:lstStyle>
                <a:defPPr>
                  <a:defRPr lang="ja-JP"/>
                </a:defPPr>
                <a:lvl1pPr>
                  <a:defRPr sz="1600">
                    <a:solidFill>
                      <a:srgbClr val="007C58"/>
                    </a:solidFill>
                  </a:defRPr>
                </a:lvl1pPr>
              </a:lstStyle>
              <a:p>
                <a:r>
                  <a:rPr lang="ja-JP" altLang="en-US" sz="1100" b="1" dirty="0">
                    <a:solidFill>
                      <a:schemeClr val="tx1"/>
                    </a:solidFill>
                    <a:latin typeface="Yu Gothic UI" panose="020B0500000000000000" pitchFamily="50" charset="-128"/>
                    <a:ea typeface="Yu Gothic UI" panose="020B0500000000000000" pitchFamily="50" charset="-128"/>
                  </a:rPr>
                  <a:t>対策必要箇所</a:t>
                </a:r>
                <a:r>
                  <a:rPr lang="ja-JP" altLang="en-US" sz="1100" b="1" dirty="0">
                    <a:solidFill>
                      <a:srgbClr val="000000"/>
                    </a:solidFill>
                    <a:latin typeface="Yu Gothic UI" panose="020B0500000000000000" pitchFamily="50" charset="-128"/>
                    <a:ea typeface="Yu Gothic UI" panose="020B0500000000000000" pitchFamily="50" charset="-128"/>
                  </a:rPr>
                  <a:t>における対策効果を把握</a:t>
                </a:r>
                <a:endParaRPr lang="en-US" altLang="ja-JP" sz="1100" b="1" strike="sngStrike" dirty="0">
                  <a:solidFill>
                    <a:srgbClr val="000000"/>
                  </a:solidFill>
                  <a:highlight>
                    <a:srgbClr val="FFFF00"/>
                  </a:highlight>
                  <a:latin typeface="Yu Gothic UI" panose="020B0500000000000000" pitchFamily="50" charset="-128"/>
                  <a:ea typeface="Yu Gothic UI" panose="020B0500000000000000" pitchFamily="50" charset="-128"/>
                </a:endParaRPr>
              </a:p>
            </p:txBody>
          </p:sp>
          <p:sp>
            <p:nvSpPr>
              <p:cNvPr id="19" name="楕円 18">
                <a:extLst>
                  <a:ext uri="{FF2B5EF4-FFF2-40B4-BE49-F238E27FC236}">
                    <a16:creationId xmlns:a16="http://schemas.microsoft.com/office/drawing/2014/main" id="{79171FB9-5EDE-91B2-0DD3-576F98383E4C}"/>
                  </a:ext>
                </a:extLst>
              </p:cNvPr>
              <p:cNvSpPr/>
              <p:nvPr/>
            </p:nvSpPr>
            <p:spPr>
              <a:xfrm>
                <a:off x="7057068" y="5102256"/>
                <a:ext cx="392762" cy="392762"/>
              </a:xfrm>
              <a:prstGeom prst="ellipse">
                <a:avLst/>
              </a:prstGeom>
              <a:gradFill>
                <a:gsLst>
                  <a:gs pos="49000">
                    <a:srgbClr val="EEB34E"/>
                  </a:gs>
                  <a:gs pos="100000">
                    <a:srgbClr val="FFFFCC"/>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1"/>
                    </a:solidFill>
                    <a:latin typeface="Yu Gothic UI" panose="020B0500000000000000" pitchFamily="50" charset="-128"/>
                    <a:ea typeface="Yu Gothic UI" panose="020B0500000000000000" pitchFamily="50" charset="-128"/>
                  </a:rPr>
                  <a:t>A</a:t>
                </a:r>
                <a:endParaRPr kumimoji="1" lang="ja-JP" altLang="en-US" dirty="0">
                  <a:solidFill>
                    <a:schemeClr val="bg1"/>
                  </a:solidFill>
                  <a:latin typeface="Yu Gothic UI" panose="020B0500000000000000" pitchFamily="50" charset="-128"/>
                  <a:ea typeface="Yu Gothic UI" panose="020B0500000000000000" pitchFamily="50" charset="-128"/>
                </a:endParaRPr>
              </a:p>
            </p:txBody>
          </p:sp>
          <p:sp>
            <p:nvSpPr>
              <p:cNvPr id="22" name="テキスト ボックス 21">
                <a:extLst>
                  <a:ext uri="{FF2B5EF4-FFF2-40B4-BE49-F238E27FC236}">
                    <a16:creationId xmlns:a16="http://schemas.microsoft.com/office/drawing/2014/main" id="{789A48D2-AB86-C085-5D6D-8A13C7EF61A6}"/>
                  </a:ext>
                </a:extLst>
              </p:cNvPr>
              <p:cNvSpPr txBox="1"/>
              <p:nvPr/>
            </p:nvSpPr>
            <p:spPr>
              <a:xfrm>
                <a:off x="4579699" y="5036806"/>
                <a:ext cx="2456279" cy="582508"/>
              </a:xfrm>
              <a:prstGeom prst="rect">
                <a:avLst/>
              </a:prstGeom>
              <a:noFill/>
            </p:spPr>
            <p:txBody>
              <a:bodyPr wrap="square" rtlCol="0">
                <a:spAutoFit/>
              </a:bodyPr>
              <a:lstStyle>
                <a:defPPr>
                  <a:defRPr lang="ja-JP"/>
                </a:defPPr>
                <a:lvl1pPr>
                  <a:defRPr sz="1600">
                    <a:solidFill>
                      <a:srgbClr val="007C58"/>
                    </a:solidFill>
                  </a:defRPr>
                </a:lvl1pPr>
              </a:lstStyle>
              <a:p>
                <a:r>
                  <a:rPr lang="ja-JP" altLang="en-US" sz="1100" b="1" dirty="0">
                    <a:solidFill>
                      <a:schemeClr val="tx1"/>
                    </a:solidFill>
                    <a:latin typeface="Yu Gothic UI" panose="020B0500000000000000" pitchFamily="50" charset="-128"/>
                    <a:ea typeface="Yu Gothic UI" panose="020B0500000000000000" pitchFamily="50" charset="-128"/>
                  </a:rPr>
                  <a:t>対策必要箇所の効果把握等の結果を踏まえ、安全対策を</a:t>
                </a:r>
                <a:r>
                  <a:rPr lang="ja-JP" altLang="en-US" sz="1100" b="1" dirty="0">
                    <a:solidFill>
                      <a:schemeClr val="tx1"/>
                    </a:solidFill>
                    <a:uFill>
                      <a:solidFill>
                        <a:srgbClr val="DE7253"/>
                      </a:solidFill>
                    </a:uFill>
                    <a:latin typeface="Yu Gothic UI" panose="020B0500000000000000" pitchFamily="50" charset="-128"/>
                    <a:ea typeface="Yu Gothic UI" panose="020B0500000000000000" pitchFamily="50" charset="-128"/>
                  </a:rPr>
                  <a:t>徹底</a:t>
                </a:r>
                <a:endParaRPr lang="en-US" altLang="ja-JP" sz="1100" b="1" dirty="0">
                  <a:solidFill>
                    <a:schemeClr val="tx1"/>
                  </a:solidFill>
                  <a:latin typeface="Yu Gothic UI" panose="020B0500000000000000" pitchFamily="50" charset="-128"/>
                  <a:ea typeface="Yu Gothic UI" panose="020B0500000000000000" pitchFamily="50" charset="-128"/>
                </a:endParaRPr>
              </a:p>
            </p:txBody>
          </p:sp>
          <p:sp>
            <p:nvSpPr>
              <p:cNvPr id="37" name="テキスト ボックス 36">
                <a:extLst>
                  <a:ext uri="{FF2B5EF4-FFF2-40B4-BE49-F238E27FC236}">
                    <a16:creationId xmlns:a16="http://schemas.microsoft.com/office/drawing/2014/main" id="{97EB8ED6-C875-12E6-A9F0-863F7498FC85}"/>
                  </a:ext>
                </a:extLst>
              </p:cNvPr>
              <p:cNvSpPr txBox="1"/>
              <p:nvPr/>
            </p:nvSpPr>
            <p:spPr>
              <a:xfrm>
                <a:off x="7398110" y="5011589"/>
                <a:ext cx="1547623" cy="624116"/>
              </a:xfrm>
              <a:prstGeom prst="rect">
                <a:avLst/>
              </a:prstGeom>
              <a:noFill/>
            </p:spPr>
            <p:txBody>
              <a:bodyPr wrap="square" rtlCol="0">
                <a:spAutoFit/>
              </a:bodyPr>
              <a:lstStyle>
                <a:defPPr>
                  <a:defRPr lang="ja-JP"/>
                </a:defPPr>
                <a:lvl1pPr>
                  <a:defRPr sz="1600">
                    <a:solidFill>
                      <a:srgbClr val="007C58"/>
                    </a:solidFill>
                  </a:defRPr>
                </a:lvl1pPr>
              </a:lstStyle>
              <a:p>
                <a:r>
                  <a:rPr lang="ja-JP" altLang="en-US" sz="1200" b="1" dirty="0">
                    <a:solidFill>
                      <a:schemeClr val="tx1"/>
                    </a:solidFill>
                    <a:latin typeface="Yu Gothic UI" panose="020B0500000000000000" pitchFamily="50" charset="-128"/>
                    <a:ea typeface="Yu Gothic UI" panose="020B0500000000000000" pitchFamily="50" charset="-128"/>
                  </a:rPr>
                  <a:t>区長マネジメントのもと</a:t>
                </a:r>
                <a:r>
                  <a:rPr lang="en-US" altLang="ja-JP" sz="1200" b="1" dirty="0">
                    <a:solidFill>
                      <a:srgbClr val="000000"/>
                    </a:solidFill>
                    <a:latin typeface="Yu Gothic UI" panose="020B0500000000000000" pitchFamily="50" charset="-128"/>
                    <a:ea typeface="Yu Gothic UI" panose="020B0500000000000000" pitchFamily="50" charset="-128"/>
                  </a:rPr>
                  <a:t>PDCA</a:t>
                </a:r>
                <a:r>
                  <a:rPr lang="ja-JP" altLang="en-US" sz="1200" b="1" dirty="0">
                    <a:solidFill>
                      <a:srgbClr val="000000"/>
                    </a:solidFill>
                    <a:latin typeface="Yu Gothic UI" panose="020B0500000000000000" pitchFamily="50" charset="-128"/>
                    <a:ea typeface="Yu Gothic UI" panose="020B0500000000000000" pitchFamily="50" charset="-128"/>
                  </a:rPr>
                  <a:t>の強化</a:t>
                </a:r>
                <a:endParaRPr lang="en-US" altLang="ja-JP" sz="1200" b="1" dirty="0">
                  <a:solidFill>
                    <a:srgbClr val="000000"/>
                  </a:solidFill>
                  <a:latin typeface="Yu Gothic UI" panose="020B0500000000000000" pitchFamily="50" charset="-128"/>
                  <a:ea typeface="Yu Gothic UI" panose="020B0500000000000000" pitchFamily="50" charset="-128"/>
                </a:endParaRPr>
              </a:p>
            </p:txBody>
          </p:sp>
        </p:grpSp>
        <p:sp>
          <p:nvSpPr>
            <p:cNvPr id="32" name="二等辺三角形 31">
              <a:extLst>
                <a:ext uri="{FF2B5EF4-FFF2-40B4-BE49-F238E27FC236}">
                  <a16:creationId xmlns:a16="http://schemas.microsoft.com/office/drawing/2014/main" id="{53CD05E2-4C26-21D2-50BF-DC1952FA055A}"/>
                </a:ext>
              </a:extLst>
            </p:cNvPr>
            <p:cNvSpPr/>
            <p:nvPr/>
          </p:nvSpPr>
          <p:spPr>
            <a:xfrm rot="8032549">
              <a:off x="8817031" y="4871055"/>
              <a:ext cx="158017" cy="218597"/>
            </a:xfrm>
            <a:prstGeom prst="triangl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panose="020B0500000000000000" pitchFamily="50" charset="-128"/>
                <a:ea typeface="Yu Gothic UI" panose="020B0500000000000000" pitchFamily="50" charset="-128"/>
              </a:endParaRPr>
            </a:p>
          </p:txBody>
        </p:sp>
        <p:sp>
          <p:nvSpPr>
            <p:cNvPr id="36" name="二等辺三角形 35">
              <a:extLst>
                <a:ext uri="{FF2B5EF4-FFF2-40B4-BE49-F238E27FC236}">
                  <a16:creationId xmlns:a16="http://schemas.microsoft.com/office/drawing/2014/main" id="{7EC3E49A-E11B-2D38-EE3C-B3A423B19C1C}"/>
                </a:ext>
              </a:extLst>
            </p:cNvPr>
            <p:cNvSpPr/>
            <p:nvPr/>
          </p:nvSpPr>
          <p:spPr>
            <a:xfrm rot="3536538">
              <a:off x="7476034" y="4803258"/>
              <a:ext cx="158017" cy="218597"/>
            </a:xfrm>
            <a:prstGeom prst="triangl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panose="020B0500000000000000" pitchFamily="50" charset="-128"/>
                <a:ea typeface="Yu Gothic UI" panose="020B0500000000000000" pitchFamily="50" charset="-128"/>
              </a:endParaRPr>
            </a:p>
          </p:txBody>
        </p:sp>
        <p:sp>
          <p:nvSpPr>
            <p:cNvPr id="35" name="二等辺三角形 34">
              <a:extLst>
                <a:ext uri="{FF2B5EF4-FFF2-40B4-BE49-F238E27FC236}">
                  <a16:creationId xmlns:a16="http://schemas.microsoft.com/office/drawing/2014/main" id="{EA92645F-E0AA-854F-AEF8-B2AABEABC1DE}"/>
                </a:ext>
              </a:extLst>
            </p:cNvPr>
            <p:cNvSpPr/>
            <p:nvPr/>
          </p:nvSpPr>
          <p:spPr>
            <a:xfrm rot="18090028">
              <a:off x="7430348" y="5532220"/>
              <a:ext cx="158017" cy="218597"/>
            </a:xfrm>
            <a:prstGeom prst="triangl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panose="020B0500000000000000" pitchFamily="50" charset="-128"/>
                <a:ea typeface="Yu Gothic UI" panose="020B0500000000000000" pitchFamily="50" charset="-128"/>
              </a:endParaRPr>
            </a:p>
          </p:txBody>
        </p:sp>
        <p:sp>
          <p:nvSpPr>
            <p:cNvPr id="34" name="二等辺三角形 33">
              <a:extLst>
                <a:ext uri="{FF2B5EF4-FFF2-40B4-BE49-F238E27FC236}">
                  <a16:creationId xmlns:a16="http://schemas.microsoft.com/office/drawing/2014/main" id="{BA3E0380-7B5F-C0B7-79A9-0BF252152CB8}"/>
                </a:ext>
              </a:extLst>
            </p:cNvPr>
            <p:cNvSpPr/>
            <p:nvPr/>
          </p:nvSpPr>
          <p:spPr>
            <a:xfrm rot="14189120">
              <a:off x="8740882" y="5549002"/>
              <a:ext cx="158017" cy="218597"/>
            </a:xfrm>
            <a:prstGeom prst="triangl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panose="020B0500000000000000" pitchFamily="50" charset="-128"/>
                <a:ea typeface="Yu Gothic UI" panose="020B0500000000000000" pitchFamily="50" charset="-128"/>
              </a:endParaRPr>
            </a:p>
          </p:txBody>
        </p:sp>
      </p:grpSp>
      <p:pic>
        <p:nvPicPr>
          <p:cNvPr id="31" name="図 30" descr="屋外, 草, 人, 道路 が含まれている画像&#10;&#10;AI によって生成されたコンテンツは間違っている可能性があります。">
            <a:extLst>
              <a:ext uri="{FF2B5EF4-FFF2-40B4-BE49-F238E27FC236}">
                <a16:creationId xmlns:a16="http://schemas.microsoft.com/office/drawing/2014/main" id="{A2292866-E588-8138-21D2-885CCC1789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9259" y="358604"/>
            <a:ext cx="4915586" cy="2333951"/>
          </a:xfrm>
          <a:prstGeom prst="rect">
            <a:avLst/>
          </a:prstGeom>
        </p:spPr>
      </p:pic>
      <p:sp>
        <p:nvSpPr>
          <p:cNvPr id="16" name="四角形: 角を丸くする 15">
            <a:extLst>
              <a:ext uri="{FF2B5EF4-FFF2-40B4-BE49-F238E27FC236}">
                <a16:creationId xmlns:a16="http://schemas.microsoft.com/office/drawing/2014/main" id="{4A7ABCBA-8FA9-9B8A-8A39-C936ACC02917}"/>
              </a:ext>
            </a:extLst>
          </p:cNvPr>
          <p:cNvSpPr/>
          <p:nvPr/>
        </p:nvSpPr>
        <p:spPr>
          <a:xfrm>
            <a:off x="4369334" y="5835931"/>
            <a:ext cx="7726608" cy="646332"/>
          </a:xfrm>
          <a:prstGeom prst="roundRect">
            <a:avLst>
              <a:gd name="adj" fmla="val 0"/>
            </a:avLst>
          </a:prstGeom>
          <a:solidFill>
            <a:srgbClr val="0070C0"/>
          </a:solid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2000"/>
              </a:lnSpc>
            </a:pPr>
            <a:r>
              <a:rPr lang="ja-JP" altLang="en-US" sz="1200" dirty="0">
                <a:solidFill>
                  <a:schemeClr val="bg1"/>
                </a:solidFill>
                <a:latin typeface="Yu Gothic UI" panose="020B0500000000000000" pitchFamily="50" charset="-128"/>
                <a:ea typeface="Yu Gothic UI" panose="020B0500000000000000" pitchFamily="50" charset="-128"/>
              </a:rPr>
              <a:t>　◆　</a:t>
            </a:r>
            <a:r>
              <a:rPr lang="ja-JP" altLang="en-US" sz="1200" b="1" dirty="0">
                <a:solidFill>
                  <a:schemeClr val="bg1"/>
                </a:solidFill>
                <a:latin typeface="Yu Gothic UI" panose="020B0500000000000000" pitchFamily="50" charset="-128"/>
                <a:ea typeface="Yu Gothic UI" panose="020B0500000000000000" pitchFamily="50" charset="-128"/>
              </a:rPr>
              <a:t>令和７年度で２クール目</a:t>
            </a:r>
            <a:r>
              <a:rPr lang="en-US" altLang="ja-JP" sz="1200" b="1" dirty="0">
                <a:solidFill>
                  <a:schemeClr val="bg1"/>
                </a:solidFill>
                <a:latin typeface="Yu Gothic UI" panose="020B0500000000000000" pitchFamily="50" charset="-128"/>
                <a:ea typeface="Yu Gothic UI" panose="020B0500000000000000" pitchFamily="50" charset="-128"/>
              </a:rPr>
              <a:t>(</a:t>
            </a:r>
            <a:r>
              <a:rPr lang="ja-JP" altLang="en-US" sz="1200" b="1" dirty="0">
                <a:solidFill>
                  <a:schemeClr val="bg1"/>
                </a:solidFill>
                <a:latin typeface="Yu Gothic UI" panose="020B0500000000000000" pitchFamily="50" charset="-128"/>
                <a:ea typeface="Yu Gothic UI" panose="020B0500000000000000" pitchFamily="50" charset="-128"/>
              </a:rPr>
              <a:t>４年で一巡</a:t>
            </a:r>
            <a:r>
              <a:rPr lang="en-US" altLang="ja-JP" sz="1200" b="1" dirty="0">
                <a:solidFill>
                  <a:schemeClr val="bg1"/>
                </a:solidFill>
                <a:latin typeface="Yu Gothic UI" panose="020B0500000000000000" pitchFamily="50" charset="-128"/>
                <a:ea typeface="Yu Gothic UI" panose="020B0500000000000000" pitchFamily="50" charset="-128"/>
              </a:rPr>
              <a:t>)</a:t>
            </a:r>
            <a:r>
              <a:rPr lang="ja-JP" altLang="en-US" sz="1200" b="1" dirty="0">
                <a:solidFill>
                  <a:schemeClr val="bg1"/>
                </a:solidFill>
                <a:latin typeface="Yu Gothic UI" panose="020B0500000000000000" pitchFamily="50" charset="-128"/>
                <a:ea typeface="Yu Gothic UI" panose="020B0500000000000000" pitchFamily="50" charset="-128"/>
              </a:rPr>
              <a:t>が終了する合同点検について、未点検箇所が残らないよう徹底して取り組む。</a:t>
            </a:r>
          </a:p>
          <a:p>
            <a:pPr>
              <a:lnSpc>
                <a:spcPts val="2000"/>
              </a:lnSpc>
            </a:pPr>
            <a:r>
              <a:rPr lang="ja-JP" altLang="en-US" sz="1200" b="1" dirty="0">
                <a:solidFill>
                  <a:schemeClr val="bg1"/>
                </a:solidFill>
                <a:latin typeface="Yu Gothic UI" panose="020B0500000000000000" pitchFamily="50" charset="-128"/>
                <a:ea typeface="Yu Gothic UI" panose="020B0500000000000000" pitchFamily="50" charset="-128"/>
              </a:rPr>
              <a:t>　</a:t>
            </a:r>
            <a:r>
              <a:rPr lang="ja-JP" altLang="en-US" sz="1200" dirty="0">
                <a:solidFill>
                  <a:schemeClr val="bg1"/>
                </a:solidFill>
                <a:latin typeface="Yu Gothic UI" panose="020B0500000000000000" pitchFamily="50" charset="-128"/>
                <a:ea typeface="Yu Gothic UI" panose="020B0500000000000000" pitchFamily="50" charset="-128"/>
              </a:rPr>
              <a:t>◆　</a:t>
            </a:r>
            <a:r>
              <a:rPr lang="zh-TW" altLang="en-US" sz="1200" b="1" dirty="0">
                <a:solidFill>
                  <a:schemeClr val="bg1"/>
                </a:solidFill>
                <a:latin typeface="Yu Gothic UI" panose="020B0500000000000000" pitchFamily="50" charset="-128"/>
                <a:ea typeface="Yu Gothic UI" panose="020B0500000000000000" pitchFamily="50" charset="-128"/>
              </a:rPr>
              <a:t>対策必要箇所</a:t>
            </a:r>
            <a:r>
              <a:rPr lang="ja-JP" altLang="en-US" sz="1200" b="1" dirty="0">
                <a:solidFill>
                  <a:schemeClr val="bg1"/>
                </a:solidFill>
                <a:latin typeface="Yu Gothic UI" panose="020B0500000000000000" pitchFamily="50" charset="-128"/>
                <a:ea typeface="Yu Gothic UI" panose="020B0500000000000000" pitchFamily="50" charset="-128"/>
              </a:rPr>
              <a:t>については、区長マネジメントのもと、関係機関と連携して、早期に課題解決が図れるよう取り組む。</a:t>
            </a:r>
            <a:endParaRPr kumimoji="1" lang="ja-JP" altLang="en-US" b="1" dirty="0">
              <a:solidFill>
                <a:schemeClr val="bg1"/>
              </a:solidFill>
              <a:latin typeface="Yu Gothic UI" panose="020B0500000000000000" pitchFamily="50" charset="-128"/>
              <a:ea typeface="Yu Gothic UI" panose="020B0500000000000000" pitchFamily="50" charset="-128"/>
            </a:endParaRPr>
          </a:p>
        </p:txBody>
      </p:sp>
      <p:sp>
        <p:nvSpPr>
          <p:cNvPr id="24" name="テキスト ボックス 23">
            <a:extLst>
              <a:ext uri="{FF2B5EF4-FFF2-40B4-BE49-F238E27FC236}">
                <a16:creationId xmlns:a16="http://schemas.microsoft.com/office/drawing/2014/main" id="{13CFA21F-DAA4-87CE-C550-432A55E446FB}"/>
              </a:ext>
            </a:extLst>
          </p:cNvPr>
          <p:cNvSpPr txBox="1"/>
          <p:nvPr/>
        </p:nvSpPr>
        <p:spPr>
          <a:xfrm>
            <a:off x="199515" y="6021197"/>
            <a:ext cx="4169819" cy="492443"/>
          </a:xfrm>
          <a:prstGeom prst="rect">
            <a:avLst/>
          </a:prstGeom>
          <a:noFill/>
        </p:spPr>
        <p:txBody>
          <a:bodyPr wrap="square" rtlCol="0">
            <a:spAutoFit/>
          </a:bodyPr>
          <a:lstStyle/>
          <a:p>
            <a:r>
              <a:rPr lang="en-US" altLang="ja-JP" sz="1400" dirty="0">
                <a:latin typeface="Yu Gothic UI" panose="020B0500000000000000" pitchFamily="50" charset="-128"/>
                <a:ea typeface="Yu Gothic UI" panose="020B0500000000000000" pitchFamily="50" charset="-128"/>
              </a:rPr>
              <a:t>(※)</a:t>
            </a:r>
            <a:r>
              <a:rPr lang="ja-JP" altLang="en-US" sz="1200" dirty="0">
                <a:latin typeface="Yu Gothic UI" panose="020B0500000000000000" pitchFamily="50" charset="-128"/>
                <a:ea typeface="Yu Gothic UI" panose="020B0500000000000000" pitchFamily="50" charset="-128"/>
              </a:rPr>
              <a:t>学校、地域、区役所、警察、道路管理者等が連携し、現地において危険個所の有無や改善の必要性を確認する点検活動</a:t>
            </a:r>
            <a:endParaRPr lang="en-US" altLang="ja-JP" sz="1200" dirty="0">
              <a:latin typeface="Yu Gothic UI" panose="020B0500000000000000" pitchFamily="50" charset="-128"/>
              <a:ea typeface="Yu Gothic UI" panose="020B0500000000000000" pitchFamily="50" charset="-128"/>
            </a:endParaRPr>
          </a:p>
        </p:txBody>
      </p:sp>
      <p:sp>
        <p:nvSpPr>
          <p:cNvPr id="20" name="テキスト ボックス 19">
            <a:extLst>
              <a:ext uri="{FF2B5EF4-FFF2-40B4-BE49-F238E27FC236}">
                <a16:creationId xmlns:a16="http://schemas.microsoft.com/office/drawing/2014/main" id="{97959E1B-6BDA-A260-3E78-60D91BADB54B}"/>
              </a:ext>
            </a:extLst>
          </p:cNvPr>
          <p:cNvSpPr txBox="1"/>
          <p:nvPr/>
        </p:nvSpPr>
        <p:spPr>
          <a:xfrm>
            <a:off x="293060" y="4929322"/>
            <a:ext cx="3719504" cy="1077218"/>
          </a:xfrm>
          <a:prstGeom prst="rect">
            <a:avLst/>
          </a:prstGeom>
          <a:noFill/>
        </p:spPr>
        <p:txBody>
          <a:bodyPr wrap="square" rtlCol="0">
            <a:spAutoFit/>
          </a:bodyPr>
          <a:lstStyle/>
          <a:p>
            <a:pPr marL="171450" indent="-171450">
              <a:buFont typeface="Arial" panose="020B0604020202020204" pitchFamily="34" charset="0"/>
              <a:buChar char="•"/>
            </a:pPr>
            <a:r>
              <a:rPr lang="ja-JP" altLang="en-US" sz="1600" dirty="0">
                <a:latin typeface="Yu Gothic UI" panose="020B0500000000000000" pitchFamily="50" charset="-128"/>
                <a:ea typeface="Yu Gothic UI" panose="020B0500000000000000" pitchFamily="50" charset="-128"/>
              </a:rPr>
              <a:t>令和７年度で一巡する合同点検（</a:t>
            </a:r>
            <a:r>
              <a:rPr lang="en-US" altLang="ja-JP" sz="1600" dirty="0">
                <a:latin typeface="Yu Gothic UI" panose="020B0500000000000000" pitchFamily="50" charset="-128"/>
                <a:ea typeface="Yu Gothic UI" panose="020B0500000000000000" pitchFamily="50" charset="-128"/>
              </a:rPr>
              <a:t>※</a:t>
            </a:r>
            <a:r>
              <a:rPr lang="ja-JP" altLang="en-US" sz="1600" dirty="0">
                <a:latin typeface="Yu Gothic UI" panose="020B0500000000000000" pitchFamily="50" charset="-128"/>
                <a:ea typeface="Yu Gothic UI" panose="020B0500000000000000" pitchFamily="50" charset="-128"/>
              </a:rPr>
              <a:t>）の</a:t>
            </a:r>
            <a:r>
              <a:rPr lang="zh-TW" altLang="en-US" sz="1600" dirty="0">
                <a:latin typeface="Yu Gothic UI" panose="020B0500000000000000" pitchFamily="50" charset="-128"/>
                <a:ea typeface="Yu Gothic UI" panose="020B0500000000000000" pitchFamily="50" charset="-128"/>
              </a:rPr>
              <a:t>対策必要箇所</a:t>
            </a:r>
            <a:r>
              <a:rPr lang="ja-JP" altLang="en-US" sz="1600" dirty="0">
                <a:latin typeface="Yu Gothic UI" panose="020B0500000000000000" pitchFamily="50" charset="-128"/>
                <a:ea typeface="Yu Gothic UI" panose="020B0500000000000000" pitchFamily="50" charset="-128"/>
              </a:rPr>
              <a:t>について、今般の事件を受けて更なる安全対策の徹底が必要である。</a:t>
            </a:r>
            <a:endParaRPr lang="en-US" altLang="ja-JP" sz="1600" dirty="0">
              <a:latin typeface="Yu Gothic UI" panose="020B0500000000000000" pitchFamily="50" charset="-128"/>
              <a:ea typeface="Yu Gothic UI" panose="020B0500000000000000" pitchFamily="50" charset="-128"/>
            </a:endParaRPr>
          </a:p>
        </p:txBody>
      </p:sp>
      <p:sp>
        <p:nvSpPr>
          <p:cNvPr id="27" name="テキスト ボックス 26">
            <a:extLst>
              <a:ext uri="{FF2B5EF4-FFF2-40B4-BE49-F238E27FC236}">
                <a16:creationId xmlns:a16="http://schemas.microsoft.com/office/drawing/2014/main" id="{307F1619-53E4-18B2-9B46-147149B1B4C5}"/>
              </a:ext>
            </a:extLst>
          </p:cNvPr>
          <p:cNvSpPr txBox="1"/>
          <p:nvPr/>
        </p:nvSpPr>
        <p:spPr>
          <a:xfrm>
            <a:off x="10229137" y="-14415"/>
            <a:ext cx="2130181" cy="307777"/>
          </a:xfrm>
          <a:prstGeom prst="rect">
            <a:avLst/>
          </a:prstGeom>
          <a:noFill/>
        </p:spPr>
        <p:txBody>
          <a:bodyPr wrap="square" rtlCol="0">
            <a:spAutoFit/>
          </a:bodyPr>
          <a:lstStyle>
            <a:defPPr>
              <a:defRPr lang="ja-JP"/>
            </a:defPPr>
            <a:lvl1pPr lvl="0">
              <a:defRPr sz="2000">
                <a:latin typeface="Segoe UI" panose="020B0502040204020203" pitchFamily="34" charset="0"/>
                <a:ea typeface="BIZ UDPゴシック" panose="020B0400000000000000" pitchFamily="50" charset="-128"/>
                <a:cs typeface="Segoe UI" panose="020B0502040204020203" pitchFamily="34" charset="0"/>
              </a:defRPr>
            </a:lvl1pPr>
          </a:lstStyle>
          <a:p>
            <a:r>
              <a:rPr lang="ja-JP" altLang="en-US" sz="1400" dirty="0">
                <a:latin typeface="Yu Gothic UI" panose="020B0500000000000000" pitchFamily="50" charset="-128"/>
                <a:ea typeface="Yu Gothic UI" panose="020B0500000000000000" pitchFamily="50" charset="-128"/>
              </a:rPr>
              <a:t>子育て・教育環境の充実</a:t>
            </a:r>
            <a:endParaRPr lang="ja-JP" altLang="ja-JP" sz="1400"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111987485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Ion</Template>
  <TotalTime>0</TotalTime>
  <Words>3592</Words>
  <Application>Microsoft Office PowerPoint</Application>
  <PresentationFormat>ワイド画面</PresentationFormat>
  <Paragraphs>275</Paragraphs>
  <Slides>10</Slides>
  <Notes>9</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10</vt:i4>
      </vt:variant>
    </vt:vector>
  </HeadingPairs>
  <TitlesOfParts>
    <vt:vector size="16" baseType="lpstr">
      <vt:lpstr>BIZ UDPゴシック</vt:lpstr>
      <vt:lpstr>Yu Gothic UI</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2025-10-17T07:17:26Z</dcterms:created>
  <dcterms:modified xsi:type="dcterms:W3CDTF">2025-10-17T07:17:34Z</dcterms:modified>
</cp:coreProperties>
</file>