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310" r:id="rId2"/>
    <p:sldId id="311" r:id="rId3"/>
    <p:sldId id="297" r:id="rId4"/>
    <p:sldId id="298"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FC000"/>
    <a:srgbClr val="FFFFCC"/>
    <a:srgbClr val="92D050"/>
    <a:srgbClr val="98D366"/>
    <a:srgbClr val="98D25A"/>
    <a:srgbClr val="0EB4F1"/>
    <a:srgbClr val="00A854"/>
    <a:srgbClr val="EEB34E"/>
    <a:srgbClr val="DE7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82967" autoAdjust="0"/>
  </p:normalViewPr>
  <p:slideViewPr>
    <p:cSldViewPr snapToGrid="0">
      <p:cViewPr varScale="1">
        <p:scale>
          <a:sx n="82" d="100"/>
          <a:sy n="82"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74FC6BA3-7C86-4875-947E-29023451EDCF}"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22AA06D9-B3DB-4968-A5BD-A89BEE816778}" type="slidenum">
              <a:rPr kumimoji="1" lang="ja-JP" altLang="en-US" smtClean="0"/>
              <a:t>‹#›</a:t>
            </a:fld>
            <a:endParaRPr kumimoji="1" lang="ja-JP" altLang="en-US"/>
          </a:p>
        </p:txBody>
      </p:sp>
    </p:spTree>
    <p:extLst>
      <p:ext uri="{BB962C8B-B14F-4D97-AF65-F5344CB8AC3E}">
        <p14:creationId xmlns:p14="http://schemas.microsoft.com/office/powerpoint/2010/main" val="864733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BA1E-EA91-D5CE-B40A-B38EA71C4D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490151-90BB-E76E-7A2E-687972DF5B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379ADB-A943-6A6D-D018-63529E5AB90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09455E0-26A6-124E-7FBB-D91A9424542E}"/>
              </a:ext>
            </a:extLst>
          </p:cNvPr>
          <p:cNvSpPr>
            <a:spLocks noGrp="1"/>
          </p:cNvSpPr>
          <p:nvPr>
            <p:ph type="sldNum" sz="quarter" idx="5"/>
          </p:nvPr>
        </p:nvSpPr>
        <p:spPr/>
        <p:txBody>
          <a:bodyPr/>
          <a:lstStyle/>
          <a:p>
            <a:pPr defTabSz="914307">
              <a:defRPr/>
            </a:pPr>
            <a:fld id="{22AA06D9-B3DB-4968-A5BD-A89BEE816778}" type="slidenum">
              <a:rPr lang="ja-JP" altLang="en-US">
                <a:solidFill>
                  <a:prstClr val="black"/>
                </a:solidFill>
                <a:latin typeface="游ゴシック" panose="02110004020202020204"/>
                <a:ea typeface="游ゴシック" panose="020B0400000000000000" pitchFamily="50" charset="-128"/>
              </a:rPr>
              <a:pPr defTabSz="914307">
                <a:defRPr/>
              </a:pPr>
              <a:t>2</a:t>
            </a:fld>
            <a:endParaRPr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420087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4</a:t>
            </a:fld>
            <a:endParaRPr kumimoji="1" lang="ja-JP" altLang="en-US"/>
          </a:p>
        </p:txBody>
      </p:sp>
    </p:spTree>
    <p:extLst>
      <p:ext uri="{BB962C8B-B14F-4D97-AF65-F5344CB8AC3E}">
        <p14:creationId xmlns:p14="http://schemas.microsoft.com/office/powerpoint/2010/main" val="405373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E3A07-423B-0267-6C17-00215D57C6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D4E20C-296D-EC2B-3232-EB2CE036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FD4DBA-EAE9-572B-F741-2E2FC83FD0FF}"/>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3CE9A365-02CE-F938-7CD1-CCBC5CFD5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6FF29B-B2D6-00F0-804D-7FEECDDDE6B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84526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9CEBD-5A37-E124-F7A5-79DC45CFBD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E63213-0E69-9889-54BA-55E937F667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77DF1-BFE9-721D-00DF-FC351D2FD3E1}"/>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1C0467AD-8D7B-E9BB-340F-4D8972681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2AED83-108E-2E7F-FF43-B95095AF5C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2080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074DEB-9563-75DC-A06A-C1073F84A2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1784D8-4289-358B-C9B5-49E83BAFF5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72628A-D365-B963-7EEF-3D9EC7631784}"/>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E71EAFE0-9E91-2FCE-5725-0D9D3985EB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6B3E4-0797-69A5-31BF-0628F4D2A9FA}"/>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98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シート">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726503D-C180-ECDC-C298-DCAFBA013389}"/>
              </a:ext>
            </a:extLst>
          </p:cNvPr>
          <p:cNvSpPr>
            <a:spLocks noGrp="1"/>
          </p:cNvSpPr>
          <p:nvPr>
            <p:ph type="sldNum" sz="quarter" idx="12"/>
          </p:nvPr>
        </p:nvSpPr>
        <p:spPr>
          <a:xfrm>
            <a:off x="11499578" y="6342102"/>
            <a:ext cx="470452" cy="365125"/>
          </a:xfrm>
        </p:spPr>
        <p:txBody>
          <a:bodyPr/>
          <a:lstStyle/>
          <a:p>
            <a:fld id="{1E6D1F4E-F8F6-4688-89CE-AFA875CE7A59}" type="slidenum">
              <a:rPr kumimoji="1" lang="ja-JP" altLang="en-US" smtClean="0"/>
              <a:t>‹#›</a:t>
            </a:fld>
            <a:endParaRPr kumimoji="1" lang="ja-JP" altLang="en-US"/>
          </a:p>
        </p:txBody>
      </p:sp>
      <p:sp>
        <p:nvSpPr>
          <p:cNvPr id="15" name="テキスト プレースホルダー 14">
            <a:extLst>
              <a:ext uri="{FF2B5EF4-FFF2-40B4-BE49-F238E27FC236}">
                <a16:creationId xmlns:a16="http://schemas.microsoft.com/office/drawing/2014/main" id="{FAF2EDE8-757D-9AD7-977B-853616D7C9B8}"/>
              </a:ext>
            </a:extLst>
          </p:cNvPr>
          <p:cNvSpPr>
            <a:spLocks noGrp="1"/>
          </p:cNvSpPr>
          <p:nvPr>
            <p:ph type="body" sz="quarter" idx="13"/>
          </p:nvPr>
        </p:nvSpPr>
        <p:spPr>
          <a:xfrm>
            <a:off x="457199" y="368300"/>
            <a:ext cx="10896595" cy="506343"/>
          </a:xfrm>
          <a:solidFill>
            <a:schemeClr val="accent2">
              <a:lumMod val="60000"/>
              <a:lumOff val="40000"/>
            </a:schemeClr>
          </a:solidFill>
          <a:ln>
            <a:solidFill>
              <a:schemeClr val="tx1"/>
            </a:solidFill>
          </a:ln>
        </p:spPr>
        <p:txBody>
          <a:bodyPr anchor="ctr" anchorCtr="0">
            <a:noAutofit/>
          </a:bodyPr>
          <a:lstStyle>
            <a:lvl1pPr marL="0" indent="0" algn="ctr">
              <a:buNone/>
              <a:defRPr sz="2000" b="1">
                <a:solidFill>
                  <a:schemeClr val="bg1">
                    <a:lumMod val="95000"/>
                  </a:schemeClr>
                </a:solidFill>
                <a:latin typeface="BIZ UDPゴシック" panose="020B0400000000000000" pitchFamily="50" charset="-128"/>
                <a:ea typeface="BIZ UDPゴシック" panose="020B0400000000000000" pitchFamily="50" charset="-128"/>
              </a:defRPr>
            </a:lvl1pPr>
            <a:lvl2pPr>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endParaRPr kumimoji="1" lang="ja-JP" altLang="en-US" dirty="0"/>
          </a:p>
        </p:txBody>
      </p:sp>
      <p:sp>
        <p:nvSpPr>
          <p:cNvPr id="32" name="テキスト プレースホルダー 29">
            <a:extLst>
              <a:ext uri="{FF2B5EF4-FFF2-40B4-BE49-F238E27FC236}">
                <a16:creationId xmlns:a16="http://schemas.microsoft.com/office/drawing/2014/main" id="{898A5849-056E-17B3-BF52-1BE4276F32E2}"/>
              </a:ext>
            </a:extLst>
          </p:cNvPr>
          <p:cNvSpPr>
            <a:spLocks noGrp="1"/>
          </p:cNvSpPr>
          <p:nvPr>
            <p:ph type="body" sz="quarter" idx="20" hasCustomPrompt="1"/>
          </p:nvPr>
        </p:nvSpPr>
        <p:spPr>
          <a:xfrm>
            <a:off x="457193" y="1446751"/>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現状と課題</a:t>
            </a:r>
          </a:p>
        </p:txBody>
      </p:sp>
      <p:sp>
        <p:nvSpPr>
          <p:cNvPr id="36" name="テキスト プレースホルダー 16">
            <a:extLst>
              <a:ext uri="{FF2B5EF4-FFF2-40B4-BE49-F238E27FC236}">
                <a16:creationId xmlns:a16="http://schemas.microsoft.com/office/drawing/2014/main" id="{BC5D6F8C-2057-AD3D-D72F-8FF59E7B077F}"/>
              </a:ext>
            </a:extLst>
          </p:cNvPr>
          <p:cNvSpPr>
            <a:spLocks noGrp="1"/>
          </p:cNvSpPr>
          <p:nvPr>
            <p:ph type="body" sz="quarter" idx="23"/>
          </p:nvPr>
        </p:nvSpPr>
        <p:spPr>
          <a:xfrm>
            <a:off x="457193" y="1869009"/>
            <a:ext cx="10896595" cy="2481861"/>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0" name="テキスト プレースホルダー 16">
            <a:extLst>
              <a:ext uri="{FF2B5EF4-FFF2-40B4-BE49-F238E27FC236}">
                <a16:creationId xmlns:a16="http://schemas.microsoft.com/office/drawing/2014/main" id="{A2723636-4AC9-4BBE-CA6F-47EF293405ED}"/>
              </a:ext>
            </a:extLst>
          </p:cNvPr>
          <p:cNvSpPr>
            <a:spLocks noGrp="1"/>
          </p:cNvSpPr>
          <p:nvPr>
            <p:ph type="body" sz="quarter" idx="25"/>
          </p:nvPr>
        </p:nvSpPr>
        <p:spPr>
          <a:xfrm>
            <a:off x="457193" y="4797750"/>
            <a:ext cx="681824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 name="テキスト プレースホルダー 29">
            <a:extLst>
              <a:ext uri="{FF2B5EF4-FFF2-40B4-BE49-F238E27FC236}">
                <a16:creationId xmlns:a16="http://schemas.microsoft.com/office/drawing/2014/main" id="{DC6C0B93-3300-242E-F6FE-0F06662DE541}"/>
              </a:ext>
            </a:extLst>
          </p:cNvPr>
          <p:cNvSpPr>
            <a:spLocks noGrp="1"/>
          </p:cNvSpPr>
          <p:nvPr>
            <p:ph type="body" sz="quarter" idx="26" hasCustomPrompt="1"/>
          </p:nvPr>
        </p:nvSpPr>
        <p:spPr>
          <a:xfrm>
            <a:off x="457194" y="4459405"/>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具体的取組</a:t>
            </a:r>
          </a:p>
        </p:txBody>
      </p:sp>
      <p:sp>
        <p:nvSpPr>
          <p:cNvPr id="7" name="テキスト プレースホルダー 16">
            <a:extLst>
              <a:ext uri="{FF2B5EF4-FFF2-40B4-BE49-F238E27FC236}">
                <a16:creationId xmlns:a16="http://schemas.microsoft.com/office/drawing/2014/main" id="{D7275CBE-1552-C4CD-2906-37ED72A8B7D1}"/>
              </a:ext>
            </a:extLst>
          </p:cNvPr>
          <p:cNvSpPr>
            <a:spLocks noGrp="1"/>
          </p:cNvSpPr>
          <p:nvPr>
            <p:ph type="body" sz="quarter" idx="27"/>
          </p:nvPr>
        </p:nvSpPr>
        <p:spPr>
          <a:xfrm>
            <a:off x="7871795" y="4797749"/>
            <a:ext cx="348199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8" name="テキスト プレースホルダー 16">
            <a:extLst>
              <a:ext uri="{FF2B5EF4-FFF2-40B4-BE49-F238E27FC236}">
                <a16:creationId xmlns:a16="http://schemas.microsoft.com/office/drawing/2014/main" id="{161BB697-3391-BE66-117C-3499A9C8736D}"/>
              </a:ext>
            </a:extLst>
          </p:cNvPr>
          <p:cNvSpPr>
            <a:spLocks noGrp="1"/>
          </p:cNvSpPr>
          <p:nvPr>
            <p:ph type="body" sz="quarter" idx="28"/>
          </p:nvPr>
        </p:nvSpPr>
        <p:spPr>
          <a:xfrm>
            <a:off x="647702" y="993913"/>
            <a:ext cx="2664665" cy="368924"/>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Tree>
    <p:extLst>
      <p:ext uri="{BB962C8B-B14F-4D97-AF65-F5344CB8AC3E}">
        <p14:creationId xmlns:p14="http://schemas.microsoft.com/office/powerpoint/2010/main" val="290001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904C6-98C6-8DE8-E4B7-7858064C05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DFFA3F-B2F4-722E-D791-C1B803088D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FD89B0-B86B-1319-85D1-F897656ACF3D}"/>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0383C444-97E0-66D4-2592-88038F2F1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2C6B6-6834-F3DA-C253-B7C38D9D941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3336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D862D-348E-6C93-A257-F4FE422D3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FBDB9-341A-7327-BD9D-BE51A4149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C74A16-F310-7667-B33D-6D6BE4FA4C43}"/>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4E5FB7EE-A2A0-1EC5-0B7A-32CECBF4C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E03275-0597-7E59-9A7A-747B0262E9E8}"/>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67120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C79F-576C-9323-514E-DCD75BA7A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E04706-32C2-6178-57E1-7DE6FD3461E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AD4A6B-DD9B-B886-474D-656A53904E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5F8AF4-9FD8-18FE-FC7D-24C721AD2F09}"/>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1CC0EA95-F124-7BC3-EC42-FDA76E32E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9C4E98-2900-A680-62B1-D6713F490B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1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88D32-9E79-25C6-68B3-6C67C5F209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0AAE8D-02A9-E3E0-8265-623A6BCAE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266F851-31FB-E244-3C12-1146BBA1973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F616AF4-6A8F-AB73-2D94-E47F3978A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CD6445-9B10-1AC8-1977-2441A72968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8A9C3D-4783-8F99-7949-0400318E770D}"/>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8" name="フッター プレースホルダー 7">
            <a:extLst>
              <a:ext uri="{FF2B5EF4-FFF2-40B4-BE49-F238E27FC236}">
                <a16:creationId xmlns:a16="http://schemas.microsoft.com/office/drawing/2014/main" id="{DF8293D2-A5E4-B42C-2B46-998603B415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034E86-478F-771A-0A88-AF0F88A0B1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64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00B6E-38EF-5ACD-9D45-38B774DDEB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87A621B-95D6-B6E4-F0AE-8FB046ECF52F}"/>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4" name="フッター プレースホルダー 3">
            <a:extLst>
              <a:ext uri="{FF2B5EF4-FFF2-40B4-BE49-F238E27FC236}">
                <a16:creationId xmlns:a16="http://schemas.microsoft.com/office/drawing/2014/main" id="{0677C25F-74E8-CB1C-7289-773BA20732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DF0438-90C5-C1EB-9FD1-2AE325C1F4F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283163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C8393B-C045-54D1-5D62-FF0EA9CF924B}"/>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3" name="フッター プレースホルダー 2">
            <a:extLst>
              <a:ext uri="{FF2B5EF4-FFF2-40B4-BE49-F238E27FC236}">
                <a16:creationId xmlns:a16="http://schemas.microsoft.com/office/drawing/2014/main" id="{CCCB31A6-BEED-7066-B044-C9E8A1D60D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E7E494-37DC-D8C0-7F6F-9B83D0BF189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1984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6B4D3-D120-D3F3-AC5F-5312064BB3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2A9CC7-F8C0-8759-2AC8-FABC6D6AB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17EA41-EB11-D9C0-D7E5-9BFFF479C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27A8EA-7C56-1693-2FB7-FE65C6319D91}"/>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73630787-98DC-5697-382F-D76889D9AC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B18B27-E963-82FE-0FA4-913F5B24A6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09946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26909-0976-14D3-1D1D-B5504CA7EC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A267BF-37DE-DF24-A056-FC232F672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13531E-7085-7119-8E30-67AB49876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088663-49FE-2D37-BEDB-348DAD3BA27B}"/>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BDF1A8F1-AD8F-E892-C10C-D0FD1AE6C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15431A-6742-4457-0167-B7AB9401003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824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FAFC73-CE9C-338D-4157-5D5A656A4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B58761-F29F-E13E-F4A7-8B71D85C6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F29CA8-AF50-A5E2-E50A-F4847369D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64311D25-4E96-8525-0CAA-7229F766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A73226-1687-B79D-4407-07BC91A6A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76142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81BD-0720-49FB-41AC-D495BBA68330}"/>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4464A26-9D8A-51D3-C828-FC6B4AF41E00}"/>
              </a:ext>
            </a:extLst>
          </p:cNvPr>
          <p:cNvSpPr txBox="1"/>
          <p:nvPr/>
        </p:nvSpPr>
        <p:spPr>
          <a:xfrm>
            <a:off x="5193812" y="3352753"/>
            <a:ext cx="6493717" cy="461665"/>
          </a:xfrm>
          <a:prstGeom prst="rect">
            <a:avLst/>
          </a:prstGeom>
          <a:noFill/>
        </p:spPr>
        <p:txBody>
          <a:bodyPr wrap="square" rtlCol="0">
            <a:spAutoFit/>
          </a:bodyPr>
          <a:lstStyle>
            <a:defPPr>
              <a:defRPr lang="ja-JP"/>
            </a:defPPr>
            <a:lvl1pPr>
              <a:defRPr sz="1200">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介護予防への参加促進</a:t>
            </a:r>
            <a:r>
              <a:rPr kumimoji="1" lang="ja-JP" altLang="en-US"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を図るため</a:t>
            </a:r>
            <a:r>
              <a:rPr kumimoji="1" lang="ja-JP"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、これまであまり関心がなかった人等へ</a:t>
            </a:r>
            <a:r>
              <a:rPr kumimoji="1" lang="ja-JP" altLang="en-US"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a:t>
            </a:r>
            <a:r>
              <a:rPr kumimoji="1" lang="ja-JP"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「知る」「始めてみる」「楽しむ」「広げる」の</a:t>
            </a:r>
            <a:r>
              <a:rPr kumimoji="1" lang="en-US"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4</a:t>
            </a:r>
            <a:r>
              <a:rPr kumimoji="1" lang="ja-JP"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つの柱で</a:t>
            </a:r>
            <a:r>
              <a:rPr kumimoji="1" lang="ja-JP" altLang="en-US"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介護予防の取り組みを</a:t>
            </a:r>
            <a:r>
              <a:rPr kumimoji="1" lang="ja-JP" altLang="ja-JP"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実施。</a:t>
            </a:r>
          </a:p>
        </p:txBody>
      </p:sp>
      <p:cxnSp>
        <p:nvCxnSpPr>
          <p:cNvPr id="11" name="直線コネクタ 10">
            <a:extLst>
              <a:ext uri="{FF2B5EF4-FFF2-40B4-BE49-F238E27FC236}">
                <a16:creationId xmlns:a16="http://schemas.microsoft.com/office/drawing/2014/main" id="{A4D4BCBA-51FD-174D-B620-14047C178AC2}"/>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F99D0FD-4881-038E-60AA-0CDDC08CE815}"/>
              </a:ext>
            </a:extLst>
          </p:cNvPr>
          <p:cNvSpPr txBox="1"/>
          <p:nvPr/>
        </p:nvSpPr>
        <p:spPr>
          <a:xfrm>
            <a:off x="228287" y="459612"/>
            <a:ext cx="9061665" cy="52322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Segoe UI" panose="020B0502040204020203" pitchFamily="34" charset="0"/>
                <a:ea typeface="BIZ UDPゴシック" panose="020B0400000000000000" pitchFamily="50" charset="-128"/>
                <a:cs typeface="Segoe UI" panose="020B0502040204020203" pitchFamily="34" charset="0"/>
              </a:rPr>
              <a:t>介護予防の更なる推進「すかいプロジェクト」</a:t>
            </a:r>
            <a:endParaRPr kumimoji="1" lang="en-US" altLang="ja-JP" sz="2800" b="1" i="0" u="none" strike="noStrike" kern="1200" cap="none" spc="0" normalizeH="0" baseline="0" noProof="0" dirty="0">
              <a:ln>
                <a:noFill/>
              </a:ln>
              <a:solidFill>
                <a:prstClr val="black"/>
              </a:solidFill>
              <a:effectLst/>
              <a:uLnTx/>
              <a:uFillTx/>
              <a:latin typeface="Segoe UI" panose="020B0502040204020203" pitchFamily="34" charset="0"/>
              <a:ea typeface="BIZ UDPゴシック" panose="020B0400000000000000" pitchFamily="50" charset="-128"/>
              <a:cs typeface="Segoe UI" panose="020B0502040204020203" pitchFamily="34" charset="0"/>
            </a:endParaRPr>
          </a:p>
        </p:txBody>
      </p:sp>
      <p:sp>
        <p:nvSpPr>
          <p:cNvPr id="9" name="テキスト ボックス 8">
            <a:extLst>
              <a:ext uri="{FF2B5EF4-FFF2-40B4-BE49-F238E27FC236}">
                <a16:creationId xmlns:a16="http://schemas.microsoft.com/office/drawing/2014/main" id="{8BAF7692-C0B0-DE5C-C393-02086099333B}"/>
              </a:ext>
            </a:extLst>
          </p:cNvPr>
          <p:cNvSpPr txBox="1"/>
          <p:nvPr/>
        </p:nvSpPr>
        <p:spPr>
          <a:xfrm>
            <a:off x="9915367" y="13956"/>
            <a:ext cx="2276633" cy="314075"/>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Segoe UI" panose="020B0502040204020203" pitchFamily="34" charset="0"/>
                <a:ea typeface="BIZ UDPゴシック" panose="020B0400000000000000" pitchFamily="50" charset="-128"/>
                <a:cs typeface="Segoe UI" panose="020B0502040204020203" pitchFamily="34" charset="0"/>
              </a:rPr>
              <a:t>暮らしを守る福祉等の向上</a:t>
            </a:r>
            <a:endParaRPr kumimoji="1" lang="ja-JP" altLang="ja-JP" sz="1400" b="0" i="0" u="none" strike="noStrike" kern="1200" cap="none" spc="0" normalizeH="0" baseline="0" noProof="0" dirty="0">
              <a:ln>
                <a:noFill/>
              </a:ln>
              <a:solidFill>
                <a:prstClr val="black"/>
              </a:solidFill>
              <a:effectLst/>
              <a:uLnTx/>
              <a:uFillTx/>
              <a:latin typeface="Segoe UI" panose="020B0502040204020203" pitchFamily="34" charset="0"/>
              <a:ea typeface="BIZ UDPゴシック" panose="020B0400000000000000" pitchFamily="50" charset="-128"/>
              <a:cs typeface="Segoe UI" panose="020B0502040204020203" pitchFamily="34" charset="0"/>
            </a:endParaRPr>
          </a:p>
        </p:txBody>
      </p:sp>
      <p:sp>
        <p:nvSpPr>
          <p:cNvPr id="13" name="アーチ 12">
            <a:extLst>
              <a:ext uri="{FF2B5EF4-FFF2-40B4-BE49-F238E27FC236}">
                <a16:creationId xmlns:a16="http://schemas.microsoft.com/office/drawing/2014/main" id="{7DBDBC00-C871-152E-A73A-A915C505F1B4}"/>
              </a:ext>
            </a:extLst>
          </p:cNvPr>
          <p:cNvSpPr/>
          <p:nvPr/>
        </p:nvSpPr>
        <p:spPr>
          <a:xfrm>
            <a:off x="6971675" y="3988909"/>
            <a:ext cx="2624591" cy="2494660"/>
          </a:xfrm>
          <a:prstGeom prst="blockArc">
            <a:avLst>
              <a:gd name="adj1" fmla="val 10800000"/>
              <a:gd name="adj2" fmla="val 16280905"/>
              <a:gd name="adj3" fmla="val 29841"/>
            </a:avLst>
          </a:prstGeom>
          <a:gradFill flip="none" rotWithShape="1">
            <a:gsLst>
              <a:gs pos="87000">
                <a:schemeClr val="accent2">
                  <a:lumMod val="20000"/>
                  <a:lumOff val="80000"/>
                </a:schemeClr>
              </a:gs>
              <a:gs pos="45000">
                <a:srgbClr val="E9713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18" name="アーチ 17">
            <a:extLst>
              <a:ext uri="{FF2B5EF4-FFF2-40B4-BE49-F238E27FC236}">
                <a16:creationId xmlns:a16="http://schemas.microsoft.com/office/drawing/2014/main" id="{4241FB17-76D8-C9BE-4B1D-7D4AD6091ED3}"/>
              </a:ext>
            </a:extLst>
          </p:cNvPr>
          <p:cNvSpPr/>
          <p:nvPr/>
        </p:nvSpPr>
        <p:spPr>
          <a:xfrm rot="5400000">
            <a:off x="7083026" y="4054840"/>
            <a:ext cx="2624592" cy="2494660"/>
          </a:xfrm>
          <a:prstGeom prst="blockArc">
            <a:avLst>
              <a:gd name="adj1" fmla="val 10800000"/>
              <a:gd name="adj2" fmla="val 16280905"/>
              <a:gd name="adj3" fmla="val 29841"/>
            </a:avLst>
          </a:prstGeom>
          <a:gradFill flip="none" rotWithShape="1">
            <a:gsLst>
              <a:gs pos="87000">
                <a:srgbClr val="FFFFCC"/>
              </a:gs>
              <a:gs pos="45000">
                <a:srgbClr val="FFC000"/>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19" name="アーチ 18">
            <a:extLst>
              <a:ext uri="{FF2B5EF4-FFF2-40B4-BE49-F238E27FC236}">
                <a16:creationId xmlns:a16="http://schemas.microsoft.com/office/drawing/2014/main" id="{8649119F-1BA7-1EB0-A240-5DCF20ED8707}"/>
              </a:ext>
            </a:extLst>
          </p:cNvPr>
          <p:cNvSpPr/>
          <p:nvPr/>
        </p:nvSpPr>
        <p:spPr>
          <a:xfrm rot="16200000">
            <a:off x="6909755" y="4131182"/>
            <a:ext cx="2624592" cy="2494660"/>
          </a:xfrm>
          <a:prstGeom prst="blockArc">
            <a:avLst>
              <a:gd name="adj1" fmla="val 10800000"/>
              <a:gd name="adj2" fmla="val 16280905"/>
              <a:gd name="adj3" fmla="val 29841"/>
            </a:avLst>
          </a:prstGeom>
          <a:gradFill flip="none" rotWithShape="1">
            <a:gsLst>
              <a:gs pos="87000">
                <a:schemeClr val="accent1">
                  <a:lumMod val="5000"/>
                  <a:lumOff val="95000"/>
                </a:schemeClr>
              </a:gs>
              <a:gs pos="45000">
                <a:srgbClr val="0EB4F1"/>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2" name="アーチ 21">
            <a:extLst>
              <a:ext uri="{FF2B5EF4-FFF2-40B4-BE49-F238E27FC236}">
                <a16:creationId xmlns:a16="http://schemas.microsoft.com/office/drawing/2014/main" id="{B8A934CA-81C3-DA10-6A7B-34496D943146}"/>
              </a:ext>
            </a:extLst>
          </p:cNvPr>
          <p:cNvSpPr/>
          <p:nvPr/>
        </p:nvSpPr>
        <p:spPr>
          <a:xfrm rot="10800000">
            <a:off x="7021108" y="4212713"/>
            <a:ext cx="2624591" cy="2494660"/>
          </a:xfrm>
          <a:prstGeom prst="blockArc">
            <a:avLst>
              <a:gd name="adj1" fmla="val 10800000"/>
              <a:gd name="adj2" fmla="val 16280905"/>
              <a:gd name="adj3" fmla="val 29841"/>
            </a:avLst>
          </a:prstGeom>
          <a:gradFill flip="none" rotWithShape="1">
            <a:gsLst>
              <a:gs pos="87000">
                <a:schemeClr val="accent6">
                  <a:lumMod val="20000"/>
                  <a:lumOff val="80000"/>
                </a:schemeClr>
              </a:gs>
              <a:gs pos="45000">
                <a:srgbClr val="92D050"/>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DCE9988B-F77E-847E-E14E-2DC415A02393}"/>
              </a:ext>
            </a:extLst>
          </p:cNvPr>
          <p:cNvSpPr txBox="1"/>
          <p:nvPr/>
        </p:nvSpPr>
        <p:spPr>
          <a:xfrm>
            <a:off x="7372250" y="4978389"/>
            <a:ext cx="1827970" cy="72260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すかい</a:t>
            </a:r>
            <a:endParaRPr kumimoji="1" lang="en-US" altLang="ja-JP" sz="20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４つの柱</a:t>
            </a:r>
            <a:endParaRPr kumimoji="1" lang="en-US" altLang="ja-JP" sz="20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C4348774-E131-F574-9A59-A047082F4C18}"/>
              </a:ext>
            </a:extLst>
          </p:cNvPr>
          <p:cNvSpPr txBox="1"/>
          <p:nvPr/>
        </p:nvSpPr>
        <p:spPr>
          <a:xfrm>
            <a:off x="570345" y="1383055"/>
            <a:ext cx="67586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長寿化の進展により要介護認定率の上昇が見込まれる中、高齢者がいきいきと暮らし続けられるよう、これまで以上に介護予防の取り組</a:t>
            </a:r>
            <a:r>
              <a:rPr lang="ja-JP" altLang="en-US" sz="1600" dirty="0">
                <a:solidFill>
                  <a:prstClr val="black"/>
                </a:solidFill>
                <a:latin typeface="Yu Gothic UI" panose="020B0500000000000000" pitchFamily="50" charset="-128"/>
                <a:ea typeface="Yu Gothic UI" panose="020B0500000000000000" pitchFamily="50" charset="-128"/>
              </a:rPr>
              <a:t>み</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を推進します。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介護予防活動への参加促進に向けて、これまであまり関心がなかった人等を対象に、介護予防の取組を「知る」「始めてみる」「楽しむ」「広げる」の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4</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つの柱で実施する「すかいプロジェクト」を進めています。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6FF6D43A-FD11-03CC-AE05-864B615D7DEC}"/>
              </a:ext>
            </a:extLst>
          </p:cNvPr>
          <p:cNvSpPr txBox="1"/>
          <p:nvPr/>
        </p:nvSpPr>
        <p:spPr>
          <a:xfrm>
            <a:off x="1255016" y="967910"/>
            <a:ext cx="4969637" cy="369332"/>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Segoe UI" panose="020B0502040204020203" pitchFamily="34" charset="0"/>
                <a:ea typeface="BIZ UDPゴシック" panose="020B0400000000000000" pitchFamily="50" charset="-128"/>
                <a:cs typeface="Segoe UI" panose="020B0502040204020203" pitchFamily="34" charset="0"/>
              </a:rPr>
              <a:t>～「す」こやかに「か」いご予防で「い」い人生 ～</a:t>
            </a:r>
          </a:p>
        </p:txBody>
      </p:sp>
      <p:sp>
        <p:nvSpPr>
          <p:cNvPr id="4" name="テキスト ボックス 3">
            <a:extLst>
              <a:ext uri="{FF2B5EF4-FFF2-40B4-BE49-F238E27FC236}">
                <a16:creationId xmlns:a16="http://schemas.microsoft.com/office/drawing/2014/main" id="{E6AD4B96-4700-9CA0-5826-9ECA84440EF6}"/>
              </a:ext>
            </a:extLst>
          </p:cNvPr>
          <p:cNvSpPr txBox="1"/>
          <p:nvPr/>
        </p:nvSpPr>
        <p:spPr>
          <a:xfrm>
            <a:off x="263693" y="3289168"/>
            <a:ext cx="4052023" cy="784830"/>
          </a:xfrm>
          <a:prstGeom prst="rect">
            <a:avLst/>
          </a:prstGeom>
          <a:noFill/>
        </p:spPr>
        <p:txBody>
          <a:bodyPr wrap="square" rtlCol="0" anchor="ctr">
            <a:spAutoFit/>
          </a:bodyPr>
          <a:lstStyle/>
          <a:p>
            <a:pPr marL="180000" indent="-180000">
              <a:spcBef>
                <a:spcPts val="600"/>
              </a:spcBef>
              <a:buFont typeface="Arial" panose="020B0604020202020204" pitchFamily="34" charset="0"/>
              <a:buChar char="•"/>
              <a:defRPr/>
            </a:pPr>
            <a:r>
              <a:rPr lang="ja-JP" altLang="en-US" sz="1500" dirty="0">
                <a:solidFill>
                  <a:srgbClr val="000000"/>
                </a:solidFill>
                <a:latin typeface="Yu Gothic UI" panose="020B0500000000000000" pitchFamily="50" charset="-128"/>
                <a:ea typeface="Yu Gothic UI" panose="020B0500000000000000" pitchFamily="50" charset="-128"/>
              </a:rPr>
              <a:t>世帯類型（特に単独世帯）や年齢階級、介護が必要となった原因に着目した事業</a:t>
            </a:r>
            <a:r>
              <a:rPr lang="ja-JP" altLang="en-US" sz="1500" dirty="0">
                <a:latin typeface="Yu Gothic UI" panose="020B0500000000000000" pitchFamily="50" charset="-128"/>
                <a:ea typeface="Yu Gothic UI" panose="020B0500000000000000" pitchFamily="50" charset="-128"/>
              </a:rPr>
              <a:t>を構築する必要がある。</a:t>
            </a:r>
            <a:endParaRPr lang="en-US" altLang="ja-JP" sz="1500" dirty="0">
              <a:latin typeface="Yu Gothic UI" panose="020B0500000000000000" pitchFamily="50" charset="-128"/>
              <a:ea typeface="Yu Gothic UI" panose="020B0500000000000000" pitchFamily="50" charset="-128"/>
            </a:endParaRPr>
          </a:p>
        </p:txBody>
      </p:sp>
      <p:grpSp>
        <p:nvGrpSpPr>
          <p:cNvPr id="49" name="グループ化 48">
            <a:extLst>
              <a:ext uri="{FF2B5EF4-FFF2-40B4-BE49-F238E27FC236}">
                <a16:creationId xmlns:a16="http://schemas.microsoft.com/office/drawing/2014/main" id="{BA4FA171-1DA6-A83A-7F65-9EF096B82D1F}"/>
              </a:ext>
            </a:extLst>
          </p:cNvPr>
          <p:cNvGrpSpPr/>
          <p:nvPr/>
        </p:nvGrpSpPr>
        <p:grpSpPr>
          <a:xfrm>
            <a:off x="6987153" y="4205531"/>
            <a:ext cx="765065" cy="765065"/>
            <a:chOff x="7513687" y="4123492"/>
            <a:chExt cx="765065" cy="765065"/>
          </a:xfrm>
        </p:grpSpPr>
        <p:sp>
          <p:nvSpPr>
            <p:cNvPr id="23" name="楕円 22">
              <a:extLst>
                <a:ext uri="{FF2B5EF4-FFF2-40B4-BE49-F238E27FC236}">
                  <a16:creationId xmlns:a16="http://schemas.microsoft.com/office/drawing/2014/main" id="{EF56894F-2C06-6B7D-885C-43ABC787D1AC}"/>
                </a:ext>
              </a:extLst>
            </p:cNvPr>
            <p:cNvSpPr/>
            <p:nvPr/>
          </p:nvSpPr>
          <p:spPr>
            <a:xfrm>
              <a:off x="7513687" y="4123492"/>
              <a:ext cx="765065" cy="76506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41" name="グラフィックス 40" descr="開いた本 枠線">
              <a:extLst>
                <a:ext uri="{FF2B5EF4-FFF2-40B4-BE49-F238E27FC236}">
                  <a16:creationId xmlns:a16="http://schemas.microsoft.com/office/drawing/2014/main" id="{865FADF5-166F-C304-9694-3E84980F13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2219" y="4182024"/>
              <a:ext cx="648000" cy="648000"/>
            </a:xfrm>
            <a:prstGeom prst="rect">
              <a:avLst/>
            </a:prstGeom>
          </p:spPr>
        </p:pic>
      </p:grpSp>
      <p:grpSp>
        <p:nvGrpSpPr>
          <p:cNvPr id="52" name="グループ化 51">
            <a:extLst>
              <a:ext uri="{FF2B5EF4-FFF2-40B4-BE49-F238E27FC236}">
                <a16:creationId xmlns:a16="http://schemas.microsoft.com/office/drawing/2014/main" id="{F2881C6B-0E9A-D9AA-93BC-8002E6364C4B}"/>
              </a:ext>
            </a:extLst>
          </p:cNvPr>
          <p:cNvGrpSpPr/>
          <p:nvPr/>
        </p:nvGrpSpPr>
        <p:grpSpPr>
          <a:xfrm>
            <a:off x="8782586" y="5852266"/>
            <a:ext cx="765065" cy="765065"/>
            <a:chOff x="9327831" y="5798343"/>
            <a:chExt cx="765065" cy="765065"/>
          </a:xfrm>
        </p:grpSpPr>
        <p:sp>
          <p:nvSpPr>
            <p:cNvPr id="38" name="楕円 37">
              <a:extLst>
                <a:ext uri="{FF2B5EF4-FFF2-40B4-BE49-F238E27FC236}">
                  <a16:creationId xmlns:a16="http://schemas.microsoft.com/office/drawing/2014/main" id="{A0949EB6-4BC8-D016-792B-FAA3DEACA905}"/>
                </a:ext>
              </a:extLst>
            </p:cNvPr>
            <p:cNvSpPr/>
            <p:nvPr/>
          </p:nvSpPr>
          <p:spPr>
            <a:xfrm>
              <a:off x="9327831" y="5798343"/>
              <a:ext cx="765065" cy="765065"/>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43" name="グラフィックス 42" descr="ダンス 枠線">
              <a:extLst>
                <a:ext uri="{FF2B5EF4-FFF2-40B4-BE49-F238E27FC236}">
                  <a16:creationId xmlns:a16="http://schemas.microsoft.com/office/drawing/2014/main" id="{AD67F8BA-2C3E-D81D-97DF-6F74689079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6363" y="5856875"/>
              <a:ext cx="648000" cy="648000"/>
            </a:xfrm>
            <a:prstGeom prst="rect">
              <a:avLst/>
            </a:prstGeom>
          </p:spPr>
        </p:pic>
      </p:grpSp>
      <p:grpSp>
        <p:nvGrpSpPr>
          <p:cNvPr id="50" name="グループ化 49">
            <a:extLst>
              <a:ext uri="{FF2B5EF4-FFF2-40B4-BE49-F238E27FC236}">
                <a16:creationId xmlns:a16="http://schemas.microsoft.com/office/drawing/2014/main" id="{D13C43C3-221C-BF54-AE64-E54E510568E8}"/>
              </a:ext>
            </a:extLst>
          </p:cNvPr>
          <p:cNvGrpSpPr/>
          <p:nvPr/>
        </p:nvGrpSpPr>
        <p:grpSpPr>
          <a:xfrm>
            <a:off x="8696465" y="4204167"/>
            <a:ext cx="780652" cy="780652"/>
            <a:chOff x="9324392" y="4126843"/>
            <a:chExt cx="780652" cy="780652"/>
          </a:xfrm>
        </p:grpSpPr>
        <p:sp>
          <p:nvSpPr>
            <p:cNvPr id="32" name="楕円 31">
              <a:extLst>
                <a:ext uri="{FF2B5EF4-FFF2-40B4-BE49-F238E27FC236}">
                  <a16:creationId xmlns:a16="http://schemas.microsoft.com/office/drawing/2014/main" id="{C84277DA-FFE5-D46C-C607-D737F5906309}"/>
                </a:ext>
              </a:extLst>
            </p:cNvPr>
            <p:cNvSpPr/>
            <p:nvPr/>
          </p:nvSpPr>
          <p:spPr>
            <a:xfrm>
              <a:off x="9324392" y="4126843"/>
              <a:ext cx="780652" cy="780652"/>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45" name="グラフィックス 44" descr="ヒーロー (男性) 枠線">
              <a:extLst>
                <a:ext uri="{FF2B5EF4-FFF2-40B4-BE49-F238E27FC236}">
                  <a16:creationId xmlns:a16="http://schemas.microsoft.com/office/drawing/2014/main" id="{50F3E940-88B4-7A94-28AA-5C71739D19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0718" y="4193169"/>
              <a:ext cx="648000" cy="648000"/>
            </a:xfrm>
            <a:prstGeom prst="rect">
              <a:avLst/>
            </a:prstGeom>
          </p:spPr>
        </p:pic>
      </p:grpSp>
      <p:grpSp>
        <p:nvGrpSpPr>
          <p:cNvPr id="51" name="グループ化 50">
            <a:extLst>
              <a:ext uri="{FF2B5EF4-FFF2-40B4-BE49-F238E27FC236}">
                <a16:creationId xmlns:a16="http://schemas.microsoft.com/office/drawing/2014/main" id="{EC668349-2E00-4E6D-22AC-901AC392EDB9}"/>
              </a:ext>
            </a:extLst>
          </p:cNvPr>
          <p:cNvGrpSpPr/>
          <p:nvPr/>
        </p:nvGrpSpPr>
        <p:grpSpPr>
          <a:xfrm>
            <a:off x="6987153" y="5852266"/>
            <a:ext cx="765065" cy="765065"/>
            <a:chOff x="7559819" y="5761048"/>
            <a:chExt cx="765065" cy="765065"/>
          </a:xfrm>
        </p:grpSpPr>
        <p:sp>
          <p:nvSpPr>
            <p:cNvPr id="35" name="楕円 34">
              <a:extLst>
                <a:ext uri="{FF2B5EF4-FFF2-40B4-BE49-F238E27FC236}">
                  <a16:creationId xmlns:a16="http://schemas.microsoft.com/office/drawing/2014/main" id="{183C4F72-1974-9267-898C-13A7336BAC1D}"/>
                </a:ext>
              </a:extLst>
            </p:cNvPr>
            <p:cNvSpPr/>
            <p:nvPr/>
          </p:nvSpPr>
          <p:spPr>
            <a:xfrm>
              <a:off x="7559819" y="5761048"/>
              <a:ext cx="765065" cy="765065"/>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47" name="グラフィックス 46" descr="事業の成長 枠線">
              <a:extLst>
                <a:ext uri="{FF2B5EF4-FFF2-40B4-BE49-F238E27FC236}">
                  <a16:creationId xmlns:a16="http://schemas.microsoft.com/office/drawing/2014/main" id="{D804464F-4741-CAEC-8E60-C5B9AB0F01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18351" y="5819580"/>
              <a:ext cx="648000" cy="648000"/>
            </a:xfrm>
            <a:prstGeom prst="rect">
              <a:avLst/>
            </a:prstGeom>
          </p:spPr>
        </p:pic>
      </p:grpSp>
      <p:sp>
        <p:nvSpPr>
          <p:cNvPr id="31" name="テキスト ボックス 30">
            <a:extLst>
              <a:ext uri="{FF2B5EF4-FFF2-40B4-BE49-F238E27FC236}">
                <a16:creationId xmlns:a16="http://schemas.microsoft.com/office/drawing/2014/main" id="{5C1E558E-46A0-C797-8E93-E3F6DDB0C5BB}"/>
              </a:ext>
            </a:extLst>
          </p:cNvPr>
          <p:cNvSpPr txBox="1"/>
          <p:nvPr/>
        </p:nvSpPr>
        <p:spPr>
          <a:xfrm>
            <a:off x="4952926" y="4386232"/>
            <a:ext cx="2194472" cy="677108"/>
          </a:xfrm>
          <a:prstGeom prst="rect">
            <a:avLst/>
          </a:prstGeom>
          <a:noFill/>
        </p:spPr>
        <p:txBody>
          <a:bodyPr wrap="square" rtlCol="0">
            <a:spAutoFit/>
          </a:bodyPr>
          <a:lstStyle>
            <a:defPPr>
              <a:defRPr lang="ja-JP"/>
            </a:defPPr>
            <a:lvl1pPr>
              <a:defRPr sz="1600">
                <a:solidFill>
                  <a:srgbClr val="007C58"/>
                </a:solidFill>
              </a:defRPr>
            </a:lvl1p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知識と関心を広げる</a:t>
            </a:r>
            <a:endParaRPr lang="en-US" altLang="ja-JP" sz="1400" b="1" dirty="0">
              <a:solidFill>
                <a:srgbClr val="000000"/>
              </a:solidFill>
              <a:latin typeface="Yu Gothic UI" panose="020B0500000000000000" pitchFamily="50" charset="-128"/>
              <a:ea typeface="Yu Gothic UI" panose="020B0500000000000000"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・ガイドブック等の</a:t>
            </a:r>
            <a:b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b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  配布等</a:t>
            </a:r>
            <a:endPar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C2456111-1388-4432-721C-22D7D2031B0A}"/>
              </a:ext>
            </a:extLst>
          </p:cNvPr>
          <p:cNvSpPr txBox="1"/>
          <p:nvPr/>
        </p:nvSpPr>
        <p:spPr>
          <a:xfrm>
            <a:off x="4962785" y="5649382"/>
            <a:ext cx="2194472" cy="492443"/>
          </a:xfrm>
          <a:prstGeom prst="rect">
            <a:avLst/>
          </a:prstGeom>
          <a:noFill/>
        </p:spPr>
        <p:txBody>
          <a:bodyPr wrap="square" rtlCol="0">
            <a:spAutoFit/>
          </a:bodyPr>
          <a:lstStyle>
            <a:defPPr>
              <a:defRPr lang="ja-JP"/>
            </a:defPPr>
            <a:lvl1pPr>
              <a:defRPr sz="1600">
                <a:solidFill>
                  <a:srgbClr val="007C58"/>
                </a:solidFill>
              </a:defRPr>
            </a:lvl1p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地域全体に波及</a:t>
            </a:r>
            <a:endParaRPr kumimoji="1"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・介護事業者支援等</a:t>
            </a:r>
          </a:p>
        </p:txBody>
      </p:sp>
      <p:sp>
        <p:nvSpPr>
          <p:cNvPr id="34" name="テキスト ボックス 33">
            <a:extLst>
              <a:ext uri="{FF2B5EF4-FFF2-40B4-BE49-F238E27FC236}">
                <a16:creationId xmlns:a16="http://schemas.microsoft.com/office/drawing/2014/main" id="{FA4A889E-C81F-5BE2-BBAA-0ECC2F9755C3}"/>
              </a:ext>
            </a:extLst>
          </p:cNvPr>
          <p:cNvSpPr txBox="1"/>
          <p:nvPr/>
        </p:nvSpPr>
        <p:spPr>
          <a:xfrm>
            <a:off x="9723149" y="4344876"/>
            <a:ext cx="2173889" cy="1154162"/>
          </a:xfrm>
          <a:prstGeom prst="rect">
            <a:avLst/>
          </a:prstGeom>
          <a:noFill/>
        </p:spPr>
        <p:txBody>
          <a:bodyPr wrap="square" rtlCol="0">
            <a:spAutoFit/>
          </a:bodyPr>
          <a:lstStyle>
            <a:defPPr>
              <a:defRPr lang="ja-JP"/>
            </a:defPPr>
            <a:lvl1pPr>
              <a:defRPr sz="1600">
                <a:solidFill>
                  <a:srgbClr val="007C58"/>
                </a:solidFill>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行動を後押し</a:t>
            </a:r>
            <a:endParaRPr kumimoji="1"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・アプリを活用した</a:t>
            </a:r>
            <a:b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b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運動・外出促進</a:t>
            </a:r>
            <a:endPar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182563" marR="0" lvl="0" indent="-182563"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  ・難聴高齢者補聴器購入費　　　　  </a:t>
            </a:r>
            <a:r>
              <a:rPr lang="en-US" altLang="ja-JP" sz="1200" dirty="0">
                <a:solidFill>
                  <a:srgbClr val="000000"/>
                </a:solidFill>
                <a:latin typeface="Yu Gothic UI" panose="020B0500000000000000" pitchFamily="50" charset="-128"/>
                <a:ea typeface="Yu Gothic UI" panose="020B0500000000000000" pitchFamily="50" charset="-128"/>
              </a:rPr>
              <a:t>                             </a:t>
            </a:r>
          </a:p>
          <a:p>
            <a:pPr marL="182563" marR="0" lvl="0" indent="-182563" algn="l" defTabSz="914400" rtl="0" eaLnBrk="1" fontAlgn="auto" latinLnBrk="0" hangingPunct="1">
              <a:lnSpc>
                <a:spcPct val="100000"/>
              </a:lnSpc>
              <a:spcBef>
                <a:spcPts val="30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      </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助成事業</a:t>
            </a:r>
            <a:endPar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4314979C-E37E-749C-A51A-5CBDA9A3F59D}"/>
              </a:ext>
            </a:extLst>
          </p:cNvPr>
          <p:cNvSpPr txBox="1"/>
          <p:nvPr/>
        </p:nvSpPr>
        <p:spPr>
          <a:xfrm>
            <a:off x="9717656" y="5567178"/>
            <a:ext cx="2466445" cy="523220"/>
          </a:xfrm>
          <a:prstGeom prst="rect">
            <a:avLst/>
          </a:prstGeom>
          <a:noFill/>
        </p:spPr>
        <p:txBody>
          <a:bodyPr wrap="square" rtlCol="0">
            <a:spAutoFit/>
          </a:bodyPr>
          <a:lstStyle>
            <a:defPPr>
              <a:defRPr lang="ja-JP"/>
            </a:defPPr>
            <a:lvl1pPr>
              <a:defRPr sz="1600">
                <a:solidFill>
                  <a:srgbClr val="007C5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活動を継続</a:t>
            </a:r>
            <a:endParaRPr kumimoji="1"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6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  </a:t>
            </a:r>
            <a:r>
              <a:rPr kumimoji="1" lang="ja-JP" altLang="en-US" sz="1200" b="0" i="0" u="none" strike="noStrike" kern="1200" cap="none" spc="-6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1" lang="en-US" altLang="ja-JP"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a:t>
            </a:r>
            <a:r>
              <a:rPr kumimoji="1" lang="ja-JP" altLang="en-US"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貯筋</a:t>
            </a:r>
            <a:r>
              <a:rPr kumimoji="1" lang="en-US" altLang="ja-JP"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a:t>
            </a:r>
            <a:r>
              <a:rPr kumimoji="1" lang="ja-JP" altLang="en-US"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a:t>
            </a:r>
            <a:r>
              <a:rPr kumimoji="1" lang="en-US" altLang="ja-JP"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a:t>
            </a:r>
            <a:r>
              <a:rPr kumimoji="1" lang="ja-JP" altLang="en-US" sz="1200" b="0" i="0" u="none" strike="noStrike" kern="1200" cap="none" spc="-6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調理」 トレーニング教室等</a:t>
            </a: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84A7A20E-25C0-3864-B57A-D90FDC3CBC1E}"/>
              </a:ext>
            </a:extLst>
          </p:cNvPr>
          <p:cNvSpPr txBox="1"/>
          <p:nvPr/>
        </p:nvSpPr>
        <p:spPr>
          <a:xfrm>
            <a:off x="9374285" y="3975062"/>
            <a:ext cx="1833151" cy="36933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始めてみる」</a:t>
            </a:r>
            <a:endParaRPr kumimoji="1"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F609899D-D175-50EF-66C2-A34075B63CD9}"/>
              </a:ext>
            </a:extLst>
          </p:cNvPr>
          <p:cNvSpPr txBox="1"/>
          <p:nvPr/>
        </p:nvSpPr>
        <p:spPr>
          <a:xfrm>
            <a:off x="9694428" y="6233619"/>
            <a:ext cx="1498561" cy="36933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「楽しむ」</a:t>
            </a:r>
            <a:endParaRPr kumimoji="1"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6635EC79-88E5-80F2-86D9-A00712FCAF78}"/>
              </a:ext>
            </a:extLst>
          </p:cNvPr>
          <p:cNvSpPr txBox="1"/>
          <p:nvPr/>
        </p:nvSpPr>
        <p:spPr>
          <a:xfrm>
            <a:off x="5985877" y="3993786"/>
            <a:ext cx="1168226" cy="36933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「知る」</a:t>
            </a:r>
            <a:endParaRPr kumimoji="1"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53" name="テキスト ボックス 52">
            <a:extLst>
              <a:ext uri="{FF2B5EF4-FFF2-40B4-BE49-F238E27FC236}">
                <a16:creationId xmlns:a16="http://schemas.microsoft.com/office/drawing/2014/main" id="{511D5E73-ABE9-E322-4D81-7447582B5A50}"/>
              </a:ext>
            </a:extLst>
          </p:cNvPr>
          <p:cNvSpPr txBox="1"/>
          <p:nvPr/>
        </p:nvSpPr>
        <p:spPr>
          <a:xfrm>
            <a:off x="5794199" y="6261576"/>
            <a:ext cx="1357085" cy="36933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「広げる」</a:t>
            </a:r>
            <a:endParaRPr kumimoji="1"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pic>
        <p:nvPicPr>
          <p:cNvPr id="16" name="図 15" descr="屋外, 人, スポーツゲーム, スポーツ が含まれている画像&#10;&#10;AI によって生成されたコンテンツは間違っている可能性があります。">
            <a:extLst>
              <a:ext uri="{FF2B5EF4-FFF2-40B4-BE49-F238E27FC236}">
                <a16:creationId xmlns:a16="http://schemas.microsoft.com/office/drawing/2014/main" id="{D48BE64C-1865-1092-E5A3-87C79539029D}"/>
              </a:ext>
            </a:extLst>
          </p:cNvPr>
          <p:cNvPicPr>
            <a:picLocks noChangeAspect="1"/>
          </p:cNvPicPr>
          <p:nvPr/>
        </p:nvPicPr>
        <p:blipFill>
          <a:blip r:embed="rId10">
            <a:extLst>
              <a:ext uri="{28A0092B-C50C-407E-A947-70E740481C1C}">
                <a14:useLocalDpi xmlns:a14="http://schemas.microsoft.com/office/drawing/2010/main" val="0"/>
              </a:ext>
            </a:extLst>
          </a:blip>
          <a:srcRect r="-1"/>
          <a:stretch/>
        </p:blipFill>
        <p:spPr>
          <a:xfrm>
            <a:off x="7879080" y="382001"/>
            <a:ext cx="4278028" cy="2487467"/>
          </a:xfrm>
          <a:prstGeom prst="rect">
            <a:avLst/>
          </a:prstGeom>
        </p:spPr>
      </p:pic>
      <p:sp>
        <p:nvSpPr>
          <p:cNvPr id="2" name="テキスト ボックス 1">
            <a:extLst>
              <a:ext uri="{FF2B5EF4-FFF2-40B4-BE49-F238E27FC236}">
                <a16:creationId xmlns:a16="http://schemas.microsoft.com/office/drawing/2014/main" id="{B793251A-2B86-E108-2F86-C4BE709E93CA}"/>
              </a:ext>
            </a:extLst>
          </p:cNvPr>
          <p:cNvSpPr txBox="1"/>
          <p:nvPr/>
        </p:nvSpPr>
        <p:spPr>
          <a:xfrm>
            <a:off x="263694" y="6279190"/>
            <a:ext cx="4015166" cy="553998"/>
          </a:xfrm>
          <a:prstGeom prst="rect">
            <a:avLst/>
          </a:prstGeom>
          <a:noFill/>
        </p:spPr>
        <p:txBody>
          <a:bodyPr wrap="square" rtlCol="0" anchor="ctr">
            <a:spAutoFit/>
          </a:bodyPr>
          <a:lstStyle>
            <a:defPPr>
              <a:defRPr lang="ja-JP"/>
            </a:defPPr>
            <a:lvl1pPr marL="176213" indent="-176213">
              <a:spcBef>
                <a:spcPts val="600"/>
              </a:spcBef>
              <a:buFont typeface="Arial" panose="020B0604020202020204" pitchFamily="34" charset="0"/>
              <a:buChar char="•"/>
              <a:defRPr sz="1400">
                <a:solidFill>
                  <a:srgbClr val="000000"/>
                </a:solidFill>
                <a:latin typeface="Yu Gothic UI" panose="020B0500000000000000" pitchFamily="50" charset="-128"/>
                <a:ea typeface="Yu Gothic UI" panose="020B0500000000000000" pitchFamily="50" charset="-128"/>
              </a:defRPr>
            </a:lvl1pPr>
          </a:lstStyle>
          <a:p>
            <a:pPr marL="180000" indent="-180000"/>
            <a:r>
              <a:rPr lang="ja-JP" altLang="en-US" sz="1500" dirty="0">
                <a:solidFill>
                  <a:schemeClr val="tx1"/>
                </a:solidFill>
              </a:rPr>
              <a:t>また、介護事業者をはじめとする民間事業者等とも協力する必要がある。</a:t>
            </a:r>
          </a:p>
        </p:txBody>
      </p:sp>
      <p:sp>
        <p:nvSpPr>
          <p:cNvPr id="7" name="テキスト ボックス 6">
            <a:extLst>
              <a:ext uri="{FF2B5EF4-FFF2-40B4-BE49-F238E27FC236}">
                <a16:creationId xmlns:a16="http://schemas.microsoft.com/office/drawing/2014/main" id="{C44E7A64-C7A4-4E5E-3582-65DC17E6522B}"/>
              </a:ext>
            </a:extLst>
          </p:cNvPr>
          <p:cNvSpPr txBox="1"/>
          <p:nvPr/>
        </p:nvSpPr>
        <p:spPr>
          <a:xfrm>
            <a:off x="263693" y="5070718"/>
            <a:ext cx="4027599" cy="1246495"/>
          </a:xfrm>
          <a:prstGeom prst="rect">
            <a:avLst/>
          </a:prstGeom>
          <a:noFill/>
        </p:spPr>
        <p:txBody>
          <a:bodyPr wrap="square" rtlCol="0" anchor="ctr">
            <a:spAutoFit/>
          </a:bodyPr>
          <a:lstStyle>
            <a:defPPr>
              <a:defRPr lang="ja-JP"/>
            </a:defPPr>
            <a:lvl1pPr marL="176213" indent="-176213">
              <a:spcBef>
                <a:spcPts val="600"/>
              </a:spcBef>
              <a:buFont typeface="Arial" panose="020B0604020202020204" pitchFamily="34" charset="0"/>
              <a:buChar char="•"/>
              <a:defRPr sz="1400">
                <a:solidFill>
                  <a:srgbClr val="000000"/>
                </a:solidFill>
                <a:latin typeface="Yu Gothic UI" panose="020B0500000000000000" pitchFamily="50" charset="-128"/>
                <a:ea typeface="Yu Gothic UI" panose="020B0500000000000000" pitchFamily="50" charset="-128"/>
              </a:defRPr>
            </a:lvl1pPr>
          </a:lstStyle>
          <a:p>
            <a:pPr marL="180000" indent="-180000"/>
            <a:r>
              <a:rPr lang="ja-JP" altLang="en-US" sz="1500" dirty="0"/>
              <a:t>地域活動等への参加意欲がある人は多いものの、実際に参加している人は少なく、介護予防に取り組んでいない理由等を踏まえ、</a:t>
            </a:r>
            <a:r>
              <a:rPr lang="en-US" altLang="ja-JP" sz="1500" dirty="0"/>
              <a:t>｢</a:t>
            </a:r>
            <a:r>
              <a:rPr lang="ja-JP" altLang="en-US" sz="1500" dirty="0"/>
              <a:t>参加したくなる」、</a:t>
            </a:r>
            <a:r>
              <a:rPr lang="en-US" altLang="ja-JP" sz="1500" dirty="0"/>
              <a:t>｢</a:t>
            </a:r>
            <a:r>
              <a:rPr lang="ja-JP" altLang="en-US" sz="1500" dirty="0"/>
              <a:t>参加しやすくなる」ための環境</a:t>
            </a:r>
            <a:r>
              <a:rPr lang="ja-JP" altLang="en-US" sz="1500" dirty="0">
                <a:solidFill>
                  <a:schemeClr val="tx1"/>
                </a:solidFill>
              </a:rPr>
              <a:t>をつくる必要がある。</a:t>
            </a:r>
          </a:p>
        </p:txBody>
      </p:sp>
      <p:sp>
        <p:nvSpPr>
          <p:cNvPr id="10" name="テキスト ボックス 9">
            <a:extLst>
              <a:ext uri="{FF2B5EF4-FFF2-40B4-BE49-F238E27FC236}">
                <a16:creationId xmlns:a16="http://schemas.microsoft.com/office/drawing/2014/main" id="{82DFB589-594D-9386-54CD-D75E899D90E6}"/>
              </a:ext>
            </a:extLst>
          </p:cNvPr>
          <p:cNvSpPr txBox="1"/>
          <p:nvPr/>
        </p:nvSpPr>
        <p:spPr>
          <a:xfrm>
            <a:off x="263694" y="4066991"/>
            <a:ext cx="4061164" cy="1015663"/>
          </a:xfrm>
          <a:prstGeom prst="rect">
            <a:avLst/>
          </a:prstGeom>
          <a:noFill/>
        </p:spPr>
        <p:txBody>
          <a:bodyPr wrap="square" rtlCol="0" anchor="ctr">
            <a:spAutoFit/>
          </a:bodyPr>
          <a:lstStyle>
            <a:defPPr>
              <a:defRPr lang="ja-JP"/>
            </a:defPPr>
            <a:lvl1pPr marL="176213" indent="-176213">
              <a:spcBef>
                <a:spcPts val="600"/>
              </a:spcBef>
              <a:buFont typeface="Arial" panose="020B0604020202020204" pitchFamily="34" charset="0"/>
              <a:buChar char="•"/>
              <a:defRPr sz="1400">
                <a:solidFill>
                  <a:srgbClr val="000000"/>
                </a:solidFill>
                <a:latin typeface="Yu Gothic UI" panose="020B0500000000000000" pitchFamily="50" charset="-128"/>
                <a:ea typeface="Yu Gothic UI" panose="020B0500000000000000" pitchFamily="50" charset="-128"/>
              </a:defRPr>
            </a:lvl1pPr>
          </a:lstStyle>
          <a:p>
            <a:pPr marL="180000" indent="-180000"/>
            <a:r>
              <a:rPr lang="ja-JP" altLang="en-US" sz="1500" dirty="0"/>
              <a:t>これまでの啓発は、講座や教室など、自ら学びたい意欲がある方に向けての発信等が多く、自発的に情報取得する意欲が低い方へのアプローチが不足</a:t>
            </a:r>
            <a:r>
              <a:rPr lang="ja-JP" altLang="en-US" sz="1500" dirty="0">
                <a:solidFill>
                  <a:schemeClr val="tx1"/>
                </a:solidFill>
              </a:rPr>
              <a:t>している。</a:t>
            </a:r>
          </a:p>
        </p:txBody>
      </p:sp>
      <p:sp>
        <p:nvSpPr>
          <p:cNvPr id="15" name="矢印: 山形 14">
            <a:extLst>
              <a:ext uri="{FF2B5EF4-FFF2-40B4-BE49-F238E27FC236}">
                <a16:creationId xmlns:a16="http://schemas.microsoft.com/office/drawing/2014/main" id="{2DAC15A5-505B-7BD9-0F7C-045D82C0CC5C}"/>
              </a:ext>
            </a:extLst>
          </p:cNvPr>
          <p:cNvSpPr/>
          <p:nvPr/>
        </p:nvSpPr>
        <p:spPr>
          <a:xfrm>
            <a:off x="127654" y="2919325"/>
            <a:ext cx="4503339"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7" name="矢印: 山形 16">
            <a:extLst>
              <a:ext uri="{FF2B5EF4-FFF2-40B4-BE49-F238E27FC236}">
                <a16:creationId xmlns:a16="http://schemas.microsoft.com/office/drawing/2014/main" id="{681F2829-20AE-303F-BA0A-F2A7E3196E0B}"/>
              </a:ext>
            </a:extLst>
          </p:cNvPr>
          <p:cNvSpPr/>
          <p:nvPr/>
        </p:nvSpPr>
        <p:spPr>
          <a:xfrm>
            <a:off x="4767032" y="2919326"/>
            <a:ext cx="7355862"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0" name="テキスト ボックス 19">
            <a:extLst>
              <a:ext uri="{FF2B5EF4-FFF2-40B4-BE49-F238E27FC236}">
                <a16:creationId xmlns:a16="http://schemas.microsoft.com/office/drawing/2014/main" id="{2992C6E6-CD7C-37C3-5795-6D81E97D0F80}"/>
              </a:ext>
            </a:extLst>
          </p:cNvPr>
          <p:cNvSpPr txBox="1"/>
          <p:nvPr/>
        </p:nvSpPr>
        <p:spPr>
          <a:xfrm>
            <a:off x="4955459" y="2937608"/>
            <a:ext cx="7020230"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22F28CDB-9955-0DB5-4307-BE45F5693B2E}"/>
              </a:ext>
            </a:extLst>
          </p:cNvPr>
          <p:cNvSpPr txBox="1"/>
          <p:nvPr/>
        </p:nvSpPr>
        <p:spPr>
          <a:xfrm>
            <a:off x="338138" y="2945844"/>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71406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BAC2-B497-672D-64B2-BAF2B0778943}"/>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04B9B2D-1D30-0565-7787-0B80AA3D8B2F}"/>
              </a:ext>
            </a:extLst>
          </p:cNvPr>
          <p:cNvGraphicFramePr>
            <a:graphicFrameLocks noGrp="1"/>
          </p:cNvGraphicFramePr>
          <p:nvPr>
            <p:extLst>
              <p:ext uri="{D42A27DB-BD31-4B8C-83A1-F6EECF244321}">
                <p14:modId xmlns:p14="http://schemas.microsoft.com/office/powerpoint/2010/main" val="2597477840"/>
              </p:ext>
            </p:extLst>
          </p:nvPr>
        </p:nvGraphicFramePr>
        <p:xfrm>
          <a:off x="103240" y="2498271"/>
          <a:ext cx="11943373" cy="4281022"/>
        </p:xfrm>
        <a:graphic>
          <a:graphicData uri="http://schemas.openxmlformats.org/drawingml/2006/table">
            <a:tbl>
              <a:tblPr firstRow="1" bandRow="1">
                <a:effectLst/>
                <a:tableStyleId>{5C22544A-7EE6-4342-B048-85BDC9FD1C3A}</a:tableStyleId>
              </a:tblPr>
              <a:tblGrid>
                <a:gridCol w="3092757">
                  <a:extLst>
                    <a:ext uri="{9D8B030D-6E8A-4147-A177-3AD203B41FA5}">
                      <a16:colId xmlns:a16="http://schemas.microsoft.com/office/drawing/2014/main" val="89389108"/>
                    </a:ext>
                  </a:extLst>
                </a:gridCol>
                <a:gridCol w="5699372">
                  <a:extLst>
                    <a:ext uri="{9D8B030D-6E8A-4147-A177-3AD203B41FA5}">
                      <a16:colId xmlns:a16="http://schemas.microsoft.com/office/drawing/2014/main" val="617515811"/>
                    </a:ext>
                  </a:extLst>
                </a:gridCol>
                <a:gridCol w="3151244">
                  <a:extLst>
                    <a:ext uri="{9D8B030D-6E8A-4147-A177-3AD203B41FA5}">
                      <a16:colId xmlns:a16="http://schemas.microsoft.com/office/drawing/2014/main" val="3678793575"/>
                    </a:ext>
                  </a:extLst>
                </a:gridCol>
              </a:tblGrid>
              <a:tr h="933020">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116001">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84659279"/>
                  </a:ext>
                </a:extLst>
              </a:tr>
              <a:tr h="1116001">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2983055"/>
                  </a:ext>
                </a:extLst>
              </a:tr>
              <a:tr h="1116000">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00878477"/>
                  </a:ext>
                </a:extLst>
              </a:tr>
            </a:tbl>
          </a:graphicData>
        </a:graphic>
      </p:graphicFrame>
      <p:sp>
        <p:nvSpPr>
          <p:cNvPr id="45" name="テキスト ボックス 44">
            <a:extLst>
              <a:ext uri="{FF2B5EF4-FFF2-40B4-BE49-F238E27FC236}">
                <a16:creationId xmlns:a16="http://schemas.microsoft.com/office/drawing/2014/main" id="{3EEDD0D1-723C-DE33-A580-85661243EACA}"/>
              </a:ext>
            </a:extLst>
          </p:cNvPr>
          <p:cNvSpPr txBox="1"/>
          <p:nvPr/>
        </p:nvSpPr>
        <p:spPr>
          <a:xfrm>
            <a:off x="8454051" y="199081"/>
            <a:ext cx="3784532"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介護予防の更なる推進「すかいプロジェクト」</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cxnSp>
        <p:nvCxnSpPr>
          <p:cNvPr id="2" name="直線コネクタ 1">
            <a:extLst>
              <a:ext uri="{FF2B5EF4-FFF2-40B4-BE49-F238E27FC236}">
                <a16:creationId xmlns:a16="http://schemas.microsoft.com/office/drawing/2014/main" id="{9771BD36-509B-87AA-E7E9-EB9ACCCEC282}"/>
              </a:ext>
            </a:extLst>
          </p:cNvPr>
          <p:cNvCxnSpPr>
            <a:cxnSpLocks/>
          </p:cNvCxnSpPr>
          <p:nvPr/>
        </p:nvCxnSpPr>
        <p:spPr>
          <a:xfrm>
            <a:off x="0" y="49605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4D3CC48-83B6-8EA9-2C43-DD59F2E64E2D}"/>
              </a:ext>
            </a:extLst>
          </p:cNvPr>
          <p:cNvSpPr txBox="1"/>
          <p:nvPr/>
        </p:nvSpPr>
        <p:spPr>
          <a:xfrm>
            <a:off x="10546550" y="13956"/>
            <a:ext cx="1773461"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暮らしを守る福祉等の向上</a:t>
            </a:r>
            <a:endParaRPr kumimoji="1" lang="ja-JP" altLang="ja-JP" sz="105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2" name="四角形: 角を丸くする 11">
            <a:extLst>
              <a:ext uri="{FF2B5EF4-FFF2-40B4-BE49-F238E27FC236}">
                <a16:creationId xmlns:a16="http://schemas.microsoft.com/office/drawing/2014/main" id="{B1EE490F-A25B-6733-23BA-A40DA53E887A}"/>
              </a:ext>
            </a:extLst>
          </p:cNvPr>
          <p:cNvSpPr/>
          <p:nvPr/>
        </p:nvSpPr>
        <p:spPr>
          <a:xfrm>
            <a:off x="8995813" y="5483832"/>
            <a:ext cx="2956939" cy="1175088"/>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grpSp>
        <p:nvGrpSpPr>
          <p:cNvPr id="18" name="グループ化 17">
            <a:extLst>
              <a:ext uri="{FF2B5EF4-FFF2-40B4-BE49-F238E27FC236}">
                <a16:creationId xmlns:a16="http://schemas.microsoft.com/office/drawing/2014/main" id="{0CF9B4E4-DB40-CF60-D086-7781AED26BBE}"/>
              </a:ext>
            </a:extLst>
          </p:cNvPr>
          <p:cNvGrpSpPr/>
          <p:nvPr/>
        </p:nvGrpSpPr>
        <p:grpSpPr>
          <a:xfrm>
            <a:off x="66738" y="567584"/>
            <a:ext cx="12047169" cy="348012"/>
            <a:chOff x="66738" y="584142"/>
            <a:chExt cx="12047169" cy="348012"/>
          </a:xfrm>
        </p:grpSpPr>
        <p:sp>
          <p:nvSpPr>
            <p:cNvPr id="20" name="四角形: 角を丸くする 19">
              <a:extLst>
                <a:ext uri="{FF2B5EF4-FFF2-40B4-BE49-F238E27FC236}">
                  <a16:creationId xmlns:a16="http://schemas.microsoft.com/office/drawing/2014/main" id="{784C74B2-4F83-6742-2FB9-B0F8A7A78A34}"/>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6C2E50A-3843-118E-EE9C-1E9FD9D869F1}"/>
                </a:ext>
              </a:extLst>
            </p:cNvPr>
            <p:cNvSpPr txBox="1"/>
            <p:nvPr/>
          </p:nvSpPr>
          <p:spPr>
            <a:xfrm>
              <a:off x="5291383" y="584142"/>
              <a:ext cx="19657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rPr>
                <a:t>これまでの経過</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grpSp>
      <p:sp>
        <p:nvSpPr>
          <p:cNvPr id="28" name="矢印: 五方向 27">
            <a:extLst>
              <a:ext uri="{FF2B5EF4-FFF2-40B4-BE49-F238E27FC236}">
                <a16:creationId xmlns:a16="http://schemas.microsoft.com/office/drawing/2014/main" id="{4F6B5A3B-D2F4-E3A4-1C0B-B1E81F626BCD}"/>
              </a:ext>
            </a:extLst>
          </p:cNvPr>
          <p:cNvSpPr/>
          <p:nvPr/>
        </p:nvSpPr>
        <p:spPr>
          <a:xfrm>
            <a:off x="74227" y="2079645"/>
            <a:ext cx="3312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34" name="矢印: 山形 33">
            <a:extLst>
              <a:ext uri="{FF2B5EF4-FFF2-40B4-BE49-F238E27FC236}">
                <a16:creationId xmlns:a16="http://schemas.microsoft.com/office/drawing/2014/main" id="{46581900-377F-0486-741D-5F8713F7A51D}"/>
              </a:ext>
            </a:extLst>
          </p:cNvPr>
          <p:cNvSpPr/>
          <p:nvPr/>
        </p:nvSpPr>
        <p:spPr>
          <a:xfrm>
            <a:off x="3282117" y="2075516"/>
            <a:ext cx="5760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EA7987DE-9F8D-1EB7-56E4-1F51D2D5EA25}"/>
              </a:ext>
            </a:extLst>
          </p:cNvPr>
          <p:cNvSpPr txBox="1"/>
          <p:nvPr/>
        </p:nvSpPr>
        <p:spPr>
          <a:xfrm>
            <a:off x="5449304" y="2072697"/>
            <a:ext cx="11573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rPr>
              <a:t>実施内容</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41" name="矢印: 山形 40">
            <a:extLst>
              <a:ext uri="{FF2B5EF4-FFF2-40B4-BE49-F238E27FC236}">
                <a16:creationId xmlns:a16="http://schemas.microsoft.com/office/drawing/2014/main" id="{A98B8EBB-D10F-41E9-935F-5045AD55B3DC}"/>
              </a:ext>
            </a:extLst>
          </p:cNvPr>
          <p:cNvSpPr/>
          <p:nvPr/>
        </p:nvSpPr>
        <p:spPr>
          <a:xfrm>
            <a:off x="8922857" y="2074995"/>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1619D65C-17E8-9459-AC44-9173E5F94A88}"/>
              </a:ext>
            </a:extLst>
          </p:cNvPr>
          <p:cNvSpPr txBox="1"/>
          <p:nvPr/>
        </p:nvSpPr>
        <p:spPr>
          <a:xfrm>
            <a:off x="9821948" y="2093826"/>
            <a:ext cx="1655232" cy="338554"/>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rPr>
              <a:t>今後の方向性</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DCF0D821-F8CE-E2B4-0FC0-62BAFC1BBD85}"/>
              </a:ext>
            </a:extLst>
          </p:cNvPr>
          <p:cNvSpPr txBox="1"/>
          <p:nvPr/>
        </p:nvSpPr>
        <p:spPr>
          <a:xfrm>
            <a:off x="686376" y="2073912"/>
            <a:ext cx="20804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rPr>
              <a:t>解決に向けた取組</a:t>
            </a:r>
            <a:endParaRPr kumimoji="1" lang="en-US" altLang="ja-JP" sz="16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44" name="TextBox 2">
            <a:extLst>
              <a:ext uri="{FF2B5EF4-FFF2-40B4-BE49-F238E27FC236}">
                <a16:creationId xmlns:a16="http://schemas.microsoft.com/office/drawing/2014/main" id="{ABDD62FB-CF3D-652B-4181-8E60AEDEA43F}"/>
              </a:ext>
            </a:extLst>
          </p:cNvPr>
          <p:cNvSpPr txBox="1"/>
          <p:nvPr/>
        </p:nvSpPr>
        <p:spPr>
          <a:xfrm>
            <a:off x="74227" y="876085"/>
            <a:ext cx="11828536" cy="1190967"/>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algn="l">
              <a:lnSpc>
                <a:spcPts val="2200"/>
              </a:lnSpc>
              <a:defRPr/>
            </a:pPr>
            <a:r>
              <a:rPr lang="en-US" altLang="ja-JP" dirty="0">
                <a:solidFill>
                  <a:schemeClr val="tx1"/>
                </a:solidFill>
                <a:latin typeface="Yu Gothic UI" panose="020B0500000000000000" pitchFamily="50" charset="-128"/>
                <a:ea typeface="Yu Gothic UI" panose="020B0500000000000000" pitchFamily="50" charset="-128"/>
              </a:rPr>
              <a:t>H27</a:t>
            </a:r>
            <a:r>
              <a:rPr lang="ja-JP" altLang="en-US" dirty="0">
                <a:solidFill>
                  <a:schemeClr val="tx1"/>
                </a:solidFill>
                <a:latin typeface="Yu Gothic UI" panose="020B0500000000000000" pitchFamily="50" charset="-128"/>
                <a:ea typeface="Yu Gothic UI" panose="020B0500000000000000" pitchFamily="50" charset="-128"/>
              </a:rPr>
              <a:t>～：介護予防ポイント事業の開始</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defRPr/>
            </a:pPr>
            <a:r>
              <a:rPr lang="en-US" altLang="ja-JP" dirty="0">
                <a:solidFill>
                  <a:schemeClr val="tx1"/>
                </a:solidFill>
                <a:latin typeface="Yu Gothic UI" panose="020B0500000000000000" pitchFamily="50" charset="-128"/>
                <a:ea typeface="Yu Gothic UI" panose="020B0500000000000000" pitchFamily="50" charset="-128"/>
              </a:rPr>
              <a:t>H28</a:t>
            </a:r>
            <a:r>
              <a:rPr lang="ja-JP" altLang="en-US" dirty="0">
                <a:solidFill>
                  <a:schemeClr val="tx1"/>
                </a:solidFill>
                <a:latin typeface="Yu Gothic UI" panose="020B0500000000000000" pitchFamily="50" charset="-128"/>
                <a:ea typeface="Yu Gothic UI" panose="020B0500000000000000" pitchFamily="50" charset="-128"/>
              </a:rPr>
              <a:t>～：地域リハビリテーション活動支援事業の開始（地域の通いの場の新規立ち上げや継続支援のため、リハビリテーション専門職等の派遣）</a:t>
            </a:r>
            <a:r>
              <a:rPr lang="ja-JP" altLang="en-US" sz="1100" dirty="0">
                <a:solidFill>
                  <a:schemeClr val="tx1"/>
                </a:solidFill>
                <a:latin typeface="Yu Gothic UI" panose="020B0500000000000000" pitchFamily="50" charset="-128"/>
                <a:ea typeface="Yu Gothic UI" panose="020B0500000000000000" pitchFamily="50" charset="-128"/>
              </a:rPr>
              <a:t>　　　　　　　</a:t>
            </a:r>
            <a:endParaRPr lang="en-US" altLang="ja-JP" sz="1100" dirty="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ts val="2200"/>
              </a:lnSpc>
              <a:spcBef>
                <a:spcPts val="0"/>
              </a:spcBef>
              <a:spcAft>
                <a:spcPts val="0"/>
              </a:spcAft>
              <a:buClrTx/>
              <a:buSzTx/>
              <a:buFont typeface="Wingdings" panose="05000000000000000000" pitchFamily="2" charset="2"/>
              <a:buChar char="u"/>
              <a:tabLst/>
              <a:defRPr/>
            </a:pPr>
            <a:r>
              <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H29</a:t>
            </a: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a:t>
            </a:r>
            <a:r>
              <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 </a:t>
            </a: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介護予防・総合生活支援事業開始（サポート型訪問サービス事業、通所型サービス事業健診、なにわ元気塾の再構築　等）</a:t>
            </a: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endParaRPr>
          </a:p>
          <a:p>
            <a:pPr lvl="0" algn="l">
              <a:lnSpc>
                <a:spcPts val="2200"/>
              </a:lnSpc>
              <a:defRPr/>
            </a:pPr>
            <a:r>
              <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R1.10</a:t>
            </a: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：大阪府内の全市町村で、</a:t>
            </a:r>
            <a:r>
              <a:rPr lang="ja-JP" altLang="en-US" dirty="0">
                <a:solidFill>
                  <a:schemeClr val="tx1"/>
                </a:solidFill>
                <a:latin typeface="Yu Gothic UI" panose="020B0500000000000000" pitchFamily="50" charset="-128"/>
                <a:ea typeface="Yu Gothic UI" panose="020B0500000000000000" pitchFamily="50" charset="-128"/>
              </a:rPr>
              <a:t>大阪府の健活アプリ「アスマイル」の本格運用を開始</a:t>
            </a: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endParaRPr>
          </a:p>
        </p:txBody>
      </p:sp>
      <p:sp>
        <p:nvSpPr>
          <p:cNvPr id="52" name="矢印: 五方向 4">
            <a:extLst>
              <a:ext uri="{FF2B5EF4-FFF2-40B4-BE49-F238E27FC236}">
                <a16:creationId xmlns:a16="http://schemas.microsoft.com/office/drawing/2014/main" id="{238DE325-AC5B-A905-5EF6-AA065B5488F6}"/>
              </a:ext>
            </a:extLst>
          </p:cNvPr>
          <p:cNvSpPr txBox="1"/>
          <p:nvPr/>
        </p:nvSpPr>
        <p:spPr>
          <a:xfrm>
            <a:off x="3342703" y="5257700"/>
            <a:ext cx="4787702" cy="307777"/>
          </a:xfrm>
          <a:prstGeom prst="rect">
            <a:avLst/>
          </a:prstGeom>
          <a:noFill/>
        </p:spPr>
        <p:txBody>
          <a:bodyPr wrap="square" rtlCol="0" anchor="ctr">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貯筋</a:t>
            </a:r>
            <a:r>
              <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・「調理」トレーニング教室等を実施（</a:t>
            </a:r>
            <a:r>
              <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R7.10</a:t>
            </a: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endPar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CF7010C0-1DC5-B627-B78C-77D4C4CE243F}"/>
              </a:ext>
            </a:extLst>
          </p:cNvPr>
          <p:cNvSpPr txBox="1"/>
          <p:nvPr/>
        </p:nvSpPr>
        <p:spPr>
          <a:xfrm>
            <a:off x="8871349" y="2619766"/>
            <a:ext cx="3175263" cy="307777"/>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誰もが自分らしく安心して暮らせるまち</a:t>
            </a:r>
            <a:endParaRPr kumimoji="1"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24" name="矢印: 五方向 4">
            <a:extLst>
              <a:ext uri="{FF2B5EF4-FFF2-40B4-BE49-F238E27FC236}">
                <a16:creationId xmlns:a16="http://schemas.microsoft.com/office/drawing/2014/main" id="{A738D1AE-BE4A-0B2E-F302-40C01B300BEC}"/>
              </a:ext>
            </a:extLst>
          </p:cNvPr>
          <p:cNvSpPr txBox="1"/>
          <p:nvPr/>
        </p:nvSpPr>
        <p:spPr>
          <a:xfrm>
            <a:off x="3342703" y="4857264"/>
            <a:ext cx="4787702" cy="307777"/>
          </a:xfrm>
          <a:prstGeom prst="rect">
            <a:avLst/>
          </a:prstGeom>
          <a:noFill/>
        </p:spPr>
        <p:txBody>
          <a:bodyPr wrap="square" rtlCol="0" anchor="ctr">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・難聴高齢者補聴器購入費助成事業（</a:t>
            </a:r>
            <a:r>
              <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R7.4</a:t>
            </a: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endParaRPr kumimoji="1" lang="en-US" altLang="ja-JP"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26" name="二等辺三角形 25">
            <a:extLst>
              <a:ext uri="{FF2B5EF4-FFF2-40B4-BE49-F238E27FC236}">
                <a16:creationId xmlns:a16="http://schemas.microsoft.com/office/drawing/2014/main" id="{2E5F9D5F-93C7-BB08-0A6B-61A55F8E2BDD}"/>
              </a:ext>
            </a:extLst>
          </p:cNvPr>
          <p:cNvSpPr/>
          <p:nvPr/>
        </p:nvSpPr>
        <p:spPr>
          <a:xfrm rot="10800000">
            <a:off x="10108466" y="5110243"/>
            <a:ext cx="864000" cy="252000"/>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27DD44F6-B43E-8423-2B2F-DF5F355568B4}"/>
              </a:ext>
            </a:extLst>
          </p:cNvPr>
          <p:cNvSpPr txBox="1"/>
          <p:nvPr/>
        </p:nvSpPr>
        <p:spPr>
          <a:xfrm>
            <a:off x="9053600" y="4401388"/>
            <a:ext cx="3071735" cy="523220"/>
          </a:xfrm>
          <a:prstGeom prst="rect">
            <a:avLst/>
          </a:prstGeom>
          <a:noFill/>
        </p:spPr>
        <p:txBody>
          <a:bodyPr wrap="square" rtlCol="0" anchor="ctr">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latin typeface="Yu Gothic UI" panose="020B0500000000000000" pitchFamily="50" charset="-128"/>
                <a:ea typeface="Yu Gothic UI" panose="020B0500000000000000" pitchFamily="50" charset="-128"/>
              </a:rPr>
              <a:t>介護予防事業を分析・評価し</a:t>
            </a:r>
            <a:br>
              <a:rPr lang="en-US" altLang="ja-JP" sz="1400" dirty="0">
                <a:latin typeface="Yu Gothic UI" panose="020B0500000000000000" pitchFamily="50" charset="-128"/>
                <a:ea typeface="Yu Gothic UI" panose="020B0500000000000000" pitchFamily="50" charset="-128"/>
              </a:rPr>
            </a:br>
            <a:r>
              <a:rPr lang="ja-JP" altLang="en-US" sz="1400" dirty="0">
                <a:latin typeface="Yu Gothic UI" panose="020B0500000000000000" pitchFamily="50" charset="-128"/>
                <a:ea typeface="Yu Gothic UI" panose="020B0500000000000000" pitchFamily="50" charset="-128"/>
              </a:rPr>
              <a:t>新たな事業体系の構築</a:t>
            </a:r>
            <a:r>
              <a:rPr lang="ja-JP" altLang="en-US" sz="1400" dirty="0">
                <a:solidFill>
                  <a:schemeClr val="tx1"/>
                </a:solidFill>
                <a:latin typeface="Yu Gothic UI" panose="020B0500000000000000" pitchFamily="50" charset="-128"/>
                <a:ea typeface="Yu Gothic UI" panose="020B0500000000000000" pitchFamily="50" charset="-128"/>
              </a:rPr>
              <a:t>を図る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C94C3F20-781D-3E11-CF7C-B510D97D48D8}"/>
              </a:ext>
            </a:extLst>
          </p:cNvPr>
          <p:cNvSpPr txBox="1"/>
          <p:nvPr/>
        </p:nvSpPr>
        <p:spPr>
          <a:xfrm>
            <a:off x="9054256" y="3139504"/>
            <a:ext cx="2833807"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latin typeface="Yu Gothic UI" panose="020B0500000000000000" pitchFamily="50" charset="-128"/>
                <a:ea typeface="Yu Gothic UI" panose="020B0500000000000000" pitchFamily="50" charset="-128"/>
              </a:rPr>
              <a:t>介護予防に取り組む重要性の認知度の更なる向上</a:t>
            </a:r>
            <a:r>
              <a:rPr lang="ja-JP" altLang="en-US" sz="1400" dirty="0">
                <a:solidFill>
                  <a:schemeClr val="tx1"/>
                </a:solidFill>
                <a:latin typeface="Yu Gothic UI" panose="020B0500000000000000" pitchFamily="50" charset="-128"/>
                <a:ea typeface="Yu Gothic UI" panose="020B0500000000000000" pitchFamily="50" charset="-128"/>
              </a:rPr>
              <a:t>を図る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2BC5637C-EE44-1189-21D9-FDC1AFA27508}"/>
              </a:ext>
            </a:extLst>
          </p:cNvPr>
          <p:cNvSpPr txBox="1"/>
          <p:nvPr/>
        </p:nvSpPr>
        <p:spPr>
          <a:xfrm>
            <a:off x="9052634" y="3770446"/>
            <a:ext cx="2769193" cy="523220"/>
          </a:xfrm>
          <a:prstGeom prst="rect">
            <a:avLst/>
          </a:prstGeom>
          <a:noFill/>
        </p:spPr>
        <p:txBody>
          <a:bodyPr wrap="square" rtlCol="0" anchor="ctr">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latin typeface="Yu Gothic UI" panose="020B0500000000000000" pitchFamily="50" charset="-128"/>
                <a:ea typeface="Yu Gothic UI" panose="020B0500000000000000" pitchFamily="50" charset="-128"/>
              </a:rPr>
              <a:t>外出を促す取り組みの拡充に向けた高齢者の就業の促進</a:t>
            </a:r>
            <a:r>
              <a:rPr lang="ja-JP" altLang="en-US" sz="1400" dirty="0">
                <a:solidFill>
                  <a:schemeClr val="tx1"/>
                </a:solidFill>
                <a:latin typeface="Yu Gothic UI" panose="020B0500000000000000" pitchFamily="50" charset="-128"/>
                <a:ea typeface="Yu Gothic UI" panose="020B0500000000000000" pitchFamily="50" charset="-128"/>
              </a:rPr>
              <a:t>を図る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64" name="テキスト ボックス 63">
            <a:extLst>
              <a:ext uri="{FF2B5EF4-FFF2-40B4-BE49-F238E27FC236}">
                <a16:creationId xmlns:a16="http://schemas.microsoft.com/office/drawing/2014/main" id="{8AECB2CE-0828-428C-85BB-CE5CE3FCF1AD}"/>
              </a:ext>
            </a:extLst>
          </p:cNvPr>
          <p:cNvSpPr txBox="1"/>
          <p:nvPr/>
        </p:nvSpPr>
        <p:spPr>
          <a:xfrm>
            <a:off x="3346559" y="2552232"/>
            <a:ext cx="5487526" cy="684803"/>
          </a:xfrm>
          <a:prstGeom prst="rect">
            <a:avLst/>
          </a:prstGeom>
          <a:noFill/>
        </p:spPr>
        <p:txBody>
          <a:bodyPr wrap="square" rtlCol="0">
            <a:spAutoFit/>
          </a:bodyPr>
          <a:lstStyle>
            <a:defPPr>
              <a:defRPr lang="ja-JP"/>
            </a:defPPr>
            <a:lvl1pPr marL="82550" indent="-82550">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lang="ja-JP" altLang="en-US" dirty="0">
                <a:latin typeface="Yu Gothic UI" panose="020B0500000000000000" pitchFamily="50" charset="-128"/>
                <a:ea typeface="Yu Gothic UI" panose="020B0500000000000000" pitchFamily="50" charset="-128"/>
              </a:rPr>
              <a:t>介護予防の理解促進（</a:t>
            </a:r>
            <a:r>
              <a:rPr lang="en-US" altLang="ja-JP" dirty="0">
                <a:latin typeface="Yu Gothic UI" panose="020B0500000000000000" pitchFamily="50" charset="-128"/>
                <a:ea typeface="Yu Gothic UI" panose="020B0500000000000000" pitchFamily="50" charset="-128"/>
              </a:rPr>
              <a:t>R7.10</a:t>
            </a:r>
            <a:r>
              <a:rPr lang="ja-JP" altLang="en-US" dirty="0">
                <a:latin typeface="Yu Gothic UI" panose="020B0500000000000000" pitchFamily="50" charset="-128"/>
                <a:ea typeface="Yu Gothic UI" panose="020B0500000000000000" pitchFamily="50" charset="-128"/>
              </a:rPr>
              <a:t>～）</a:t>
            </a:r>
            <a:endParaRPr lang="en-US" altLang="ja-JP" dirty="0">
              <a:latin typeface="Yu Gothic UI" panose="020B0500000000000000" pitchFamily="50" charset="-128"/>
              <a:ea typeface="Yu Gothic UI" panose="020B0500000000000000" pitchFamily="50" charset="-128"/>
            </a:endParaRPr>
          </a:p>
          <a:p>
            <a:pPr marL="276225" indent="-276225">
              <a:defRPr/>
            </a:pPr>
            <a:r>
              <a:rPr lang="ja-JP" altLang="en-US" dirty="0">
                <a:latin typeface="Yu Gothic UI" panose="020B0500000000000000" pitchFamily="50" charset="-128"/>
                <a:ea typeface="Yu Gothic UI" panose="020B0500000000000000" pitchFamily="50" charset="-128"/>
              </a:rPr>
              <a:t>　</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介護予防の重要性や活動方法等を案内するガイドブックの作成や、デジタルコンテンツなどによる広報の実施</a:t>
            </a:r>
            <a:endParaRPr lang="en-US" altLang="ja-JP" sz="1050" dirty="0">
              <a:latin typeface="Yu Gothic UI" panose="020B0500000000000000" pitchFamily="50" charset="-128"/>
              <a:ea typeface="Yu Gothic UI" panose="020B0500000000000000" pitchFamily="50" charset="-128"/>
            </a:endParaRPr>
          </a:p>
        </p:txBody>
      </p:sp>
      <p:sp>
        <p:nvSpPr>
          <p:cNvPr id="80" name="テキスト ボックス 79">
            <a:extLst>
              <a:ext uri="{FF2B5EF4-FFF2-40B4-BE49-F238E27FC236}">
                <a16:creationId xmlns:a16="http://schemas.microsoft.com/office/drawing/2014/main" id="{6553F915-5011-6970-09D6-021B60D11048}"/>
              </a:ext>
            </a:extLst>
          </p:cNvPr>
          <p:cNvSpPr txBox="1"/>
          <p:nvPr/>
        </p:nvSpPr>
        <p:spPr>
          <a:xfrm>
            <a:off x="3330402" y="4003137"/>
            <a:ext cx="5487526" cy="830997"/>
          </a:xfrm>
          <a:prstGeom prst="rect">
            <a:avLst/>
          </a:prstGeom>
          <a:noFill/>
        </p:spPr>
        <p:txBody>
          <a:bodyPr wrap="square">
            <a:spAutoFit/>
          </a:bodyPr>
          <a:lstStyle/>
          <a:p>
            <a:pPr marL="82550" lvl="0" indent="-82550"/>
            <a:r>
              <a:rPr kumimoji="1" lang="ja-JP" altLang="en-US" sz="14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・アプリを活用した運動・</a:t>
            </a:r>
            <a:r>
              <a:rPr lang="ja-JP" altLang="en-US" sz="1400" dirty="0">
                <a:latin typeface="Yu Gothic UI" panose="020B0500000000000000" pitchFamily="50" charset="-128"/>
                <a:ea typeface="Yu Gothic UI" panose="020B0500000000000000" pitchFamily="50" charset="-128"/>
              </a:rPr>
              <a:t>外出促進（</a:t>
            </a:r>
            <a:r>
              <a:rPr lang="en-US" altLang="ja-JP" sz="1400" dirty="0">
                <a:latin typeface="Yu Gothic UI" panose="020B0500000000000000" pitchFamily="50" charset="-128"/>
                <a:ea typeface="Yu Gothic UI" panose="020B0500000000000000" pitchFamily="50" charset="-128"/>
              </a:rPr>
              <a:t>R7.4</a:t>
            </a:r>
            <a:r>
              <a:rPr lang="ja-JP" altLang="en-US" sz="1400" dirty="0">
                <a:latin typeface="Yu Gothic UI" panose="020B0500000000000000" pitchFamily="50" charset="-128"/>
                <a:ea typeface="Yu Gothic UI" panose="020B0500000000000000" pitchFamily="50" charset="-128"/>
              </a:rPr>
              <a:t>～）</a:t>
            </a:r>
            <a:endParaRPr lang="en-US" altLang="ja-JP" sz="1400" dirty="0">
              <a:latin typeface="Yu Gothic UI" panose="020B0500000000000000" pitchFamily="50" charset="-128"/>
              <a:ea typeface="Yu Gothic UI" panose="020B0500000000000000" pitchFamily="50" charset="-128"/>
            </a:endParaRPr>
          </a:p>
          <a:p>
            <a:pPr lvl="0">
              <a:defRPr/>
            </a:pPr>
            <a:r>
              <a:rPr lang="ja-JP" altLang="en-US" sz="1050" dirty="0">
                <a:latin typeface="Yu Gothic UI" panose="020B0500000000000000" pitchFamily="50" charset="-128"/>
                <a:ea typeface="Yu Gothic UI" panose="020B0500000000000000" pitchFamily="50" charset="-128"/>
              </a:rPr>
              <a:t>　　</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大阪</a:t>
            </a:r>
            <a:r>
              <a:rPr lang="ja-JP" altLang="en-US" sz="1050" dirty="0">
                <a:solidFill>
                  <a:srgbClr val="000000"/>
                </a:solidFill>
                <a:latin typeface="Yu Gothic UI" panose="020B0500000000000000" pitchFamily="50" charset="-128"/>
                <a:ea typeface="Yu Gothic UI" panose="020B0500000000000000" pitchFamily="50" charset="-128"/>
              </a:rPr>
              <a:t>府の健活アプリ「アスマイル」の活用</a:t>
            </a:r>
            <a:endParaRPr lang="en-US" altLang="ja-JP" sz="1050" dirty="0">
              <a:solidFill>
                <a:srgbClr val="000000"/>
              </a:solidFill>
              <a:latin typeface="Yu Gothic UI" panose="020B0500000000000000" pitchFamily="50" charset="-128"/>
              <a:ea typeface="Yu Gothic UI" panose="020B0500000000000000" pitchFamily="50" charset="-128"/>
            </a:endParaRPr>
          </a:p>
          <a:p>
            <a:pPr marL="276225" lvl="0" indent="-276225">
              <a:spcBef>
                <a:spcPts val="300"/>
              </a:spcBef>
              <a:defRPr/>
            </a:pPr>
            <a:r>
              <a:rPr lang="ja-JP" altLang="en-US" sz="1050" dirty="0">
                <a:solidFill>
                  <a:srgbClr val="000000"/>
                </a:solidFill>
                <a:latin typeface="Yu Gothic UI" panose="020B0500000000000000" pitchFamily="50" charset="-128"/>
                <a:ea typeface="Yu Gothic UI" panose="020B0500000000000000" pitchFamily="50" charset="-128"/>
              </a:rPr>
              <a:t>　　</a:t>
            </a:r>
            <a:r>
              <a:rPr lang="en-US" altLang="ja-JP" sz="1050" dirty="0">
                <a:solidFill>
                  <a:srgbClr val="000000"/>
                </a:solidFill>
                <a:latin typeface="Yu Gothic UI" panose="020B0500000000000000" pitchFamily="50" charset="-128"/>
                <a:ea typeface="Yu Gothic UI" panose="020B0500000000000000" pitchFamily="50" charset="-128"/>
              </a:rPr>
              <a:t>※</a:t>
            </a:r>
            <a:r>
              <a:rPr lang="ja-JP" altLang="en-US" sz="1050" dirty="0">
                <a:solidFill>
                  <a:srgbClr val="000000"/>
                </a:solidFill>
                <a:latin typeface="Yu Gothic UI" panose="020B0500000000000000" pitchFamily="50" charset="-128"/>
                <a:ea typeface="Yu Gothic UI" panose="020B0500000000000000" pitchFamily="50" charset="-128"/>
              </a:rPr>
              <a:t>１日</a:t>
            </a:r>
            <a:r>
              <a:rPr lang="en-US" altLang="ja-JP" sz="1050" dirty="0">
                <a:solidFill>
                  <a:srgbClr val="000000"/>
                </a:solidFill>
                <a:latin typeface="Yu Gothic UI" panose="020B0500000000000000" pitchFamily="50" charset="-128"/>
                <a:ea typeface="Yu Gothic UI" panose="020B0500000000000000" pitchFamily="50" charset="-128"/>
              </a:rPr>
              <a:t>6,000</a:t>
            </a:r>
            <a:r>
              <a:rPr lang="ja-JP" altLang="en-US" sz="1050" dirty="0">
                <a:solidFill>
                  <a:srgbClr val="000000"/>
                </a:solidFill>
                <a:latin typeface="Yu Gothic UI" panose="020B0500000000000000" pitchFamily="50" charset="-128"/>
                <a:ea typeface="Yu Gothic UI" panose="020B0500000000000000" pitchFamily="50" charset="-128"/>
              </a:rPr>
              <a:t>歩のウォーキングやイベントへの参加に応じて、電子マネー等に交換できる　大阪市独自ポイントを付与</a:t>
            </a:r>
          </a:p>
        </p:txBody>
      </p:sp>
      <p:sp>
        <p:nvSpPr>
          <p:cNvPr id="82" name="テキスト ボックス 81">
            <a:extLst>
              <a:ext uri="{FF2B5EF4-FFF2-40B4-BE49-F238E27FC236}">
                <a16:creationId xmlns:a16="http://schemas.microsoft.com/office/drawing/2014/main" id="{9B3BBECC-1587-A452-961E-2F6F0EEA83F0}"/>
              </a:ext>
            </a:extLst>
          </p:cNvPr>
          <p:cNvSpPr txBox="1"/>
          <p:nvPr/>
        </p:nvSpPr>
        <p:spPr>
          <a:xfrm>
            <a:off x="3342703" y="3250563"/>
            <a:ext cx="5559212" cy="738664"/>
          </a:xfrm>
          <a:prstGeom prst="rect">
            <a:avLst/>
          </a:prstGeom>
          <a:noFill/>
        </p:spPr>
        <p:txBody>
          <a:bodyPr wrap="square" rtlCol="0">
            <a:spAutoFit/>
          </a:bodyPr>
          <a:lstStyle>
            <a:defPPr>
              <a:defRPr lang="ja-JP"/>
            </a:defPPr>
            <a:lvl1pPr marL="82550" indent="-82550">
              <a:defRPr sz="1400">
                <a:solidFill>
                  <a:srgbClr val="000000"/>
                </a:solidFill>
                <a:latin typeface="BIZ UDPゴシック" panose="020B0400000000000000" pitchFamily="50" charset="-128"/>
                <a:ea typeface="BIZ UDPゴシック" panose="020B0400000000000000" pitchFamily="50" charset="-128"/>
              </a:defRPr>
            </a:lvl1pPr>
          </a:lstStyle>
          <a:p>
            <a:pPr lvl="0">
              <a:defRPr/>
            </a:pP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・「すかいプロジェクト」の取組をより多くの市民の方に知っていただく</a:t>
            </a: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endParaRPr>
          </a:p>
          <a:p>
            <a:pPr lvl="0">
              <a:defRPr/>
            </a:pPr>
            <a:r>
              <a:rPr kumimoji="1" lang="ja-JP" altLang="en-US"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  ために、市長も参加して「</a:t>
            </a:r>
            <a:r>
              <a:rPr lang="ja-JP" altLang="en-US" dirty="0">
                <a:solidFill>
                  <a:schemeClr val="tx1"/>
                </a:solidFill>
                <a:latin typeface="Yu Gothic UI" panose="020B0500000000000000" pitchFamily="50" charset="-128"/>
                <a:ea typeface="Yu Gothic UI" panose="020B0500000000000000" pitchFamily="50" charset="-128"/>
              </a:rPr>
              <a:t>秋の夕映え大屋根リングウォーク」を実施</a:t>
            </a:r>
            <a:endParaRPr lang="en-US" altLang="ja-JP" dirty="0">
              <a:solidFill>
                <a:schemeClr val="tx1"/>
              </a:solidFill>
              <a:latin typeface="Yu Gothic UI" panose="020B0500000000000000" pitchFamily="50" charset="-128"/>
              <a:ea typeface="Yu Gothic UI" panose="020B0500000000000000" pitchFamily="50" charset="-128"/>
            </a:endParaRPr>
          </a:p>
          <a:p>
            <a:pPr lvl="0">
              <a:defRPr/>
            </a:pP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R7.9</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10</a:t>
            </a:r>
            <a:r>
              <a:rPr lang="ja-JP" altLang="en-US" dirty="0">
                <a:solidFill>
                  <a:schemeClr val="tx1"/>
                </a:solidFill>
                <a:latin typeface="Yu Gothic UI" panose="020B0500000000000000" pitchFamily="50" charset="-128"/>
                <a:ea typeface="Yu Gothic UI" panose="020B0500000000000000" pitchFamily="50" charset="-128"/>
              </a:rPr>
              <a:t>　　申込者数：約</a:t>
            </a:r>
            <a:r>
              <a:rPr lang="en-US" altLang="ja-JP" dirty="0">
                <a:solidFill>
                  <a:schemeClr val="tx1"/>
                </a:solidFill>
                <a:latin typeface="Yu Gothic UI" panose="020B0500000000000000" pitchFamily="50" charset="-128"/>
                <a:ea typeface="Yu Gothic UI" panose="020B0500000000000000" pitchFamily="50" charset="-128"/>
              </a:rPr>
              <a:t>4,500</a:t>
            </a:r>
            <a:r>
              <a:rPr lang="ja-JP" altLang="en-US" dirty="0">
                <a:solidFill>
                  <a:schemeClr val="tx1"/>
                </a:solidFill>
                <a:latin typeface="Yu Gothic UI" panose="020B0500000000000000" pitchFamily="50" charset="-128"/>
                <a:ea typeface="Yu Gothic UI" panose="020B0500000000000000" pitchFamily="50" charset="-128"/>
              </a:rPr>
              <a:t>人）</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6" name="テキスト ボックス 75">
            <a:extLst>
              <a:ext uri="{FF2B5EF4-FFF2-40B4-BE49-F238E27FC236}">
                <a16:creationId xmlns:a16="http://schemas.microsoft.com/office/drawing/2014/main" id="{61EAF792-760C-0896-87DD-8571D079013F}"/>
              </a:ext>
            </a:extLst>
          </p:cNvPr>
          <p:cNvSpPr txBox="1"/>
          <p:nvPr/>
        </p:nvSpPr>
        <p:spPr>
          <a:xfrm>
            <a:off x="3342703" y="6065369"/>
            <a:ext cx="5601160" cy="6848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a:t>
            </a: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XKANSAI</a:t>
            </a:r>
            <a:r>
              <a:rPr lang="ja-JP" altLang="en-US" sz="1400" dirty="0">
                <a:latin typeface="Yu Gothic UI" panose="020B0500000000000000" pitchFamily="50" charset="-128"/>
                <a:ea typeface="Yu Gothic UI" panose="020B0500000000000000" pitchFamily="50" charset="-128"/>
              </a:rPr>
              <a:t>（クロスカンサイ）」ソーシャルイノベーション・プログラムを活用して　</a:t>
            </a:r>
            <a:endParaRPr lang="en-US" altLang="ja-JP" sz="1400" dirty="0">
              <a:latin typeface="Yu Gothic UI" panose="020B0500000000000000" pitchFamily="50" charset="-128"/>
              <a:ea typeface="Yu Gothic UI" panose="020B05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latin typeface="Yu Gothic UI" panose="020B0500000000000000" pitchFamily="50" charset="-128"/>
                <a:ea typeface="Yu Gothic UI" panose="020B0500000000000000" pitchFamily="50" charset="-128"/>
              </a:rPr>
              <a:t>  介護予防に関する効果的な事業提案を募集</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R7.10</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rPr>
              <a:t>）</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endParaRPr>
          </a:p>
          <a:p>
            <a:pPr>
              <a:defRPr/>
            </a:pPr>
            <a:r>
              <a:rPr lang="ja-JP" altLang="en-US" sz="1050" dirty="0">
                <a:latin typeface="Yu Gothic UI" panose="020B0500000000000000" pitchFamily="50" charset="-128"/>
                <a:ea typeface="Yu Gothic UI" panose="020B0500000000000000" pitchFamily="50" charset="-128"/>
              </a:rPr>
              <a:t>　　</a:t>
            </a:r>
            <a:r>
              <a:rPr lang="en-US" alt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「リバースピッチ」の手法により、広く民間事業者からアイデアを求める</a:t>
            </a:r>
            <a:endParaRPr lang="en-US" altLang="ja-JP" sz="1050" dirty="0">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C734497D-9F18-55B3-8F0A-BBAAE3317BC6}"/>
              </a:ext>
            </a:extLst>
          </p:cNvPr>
          <p:cNvSpPr txBox="1"/>
          <p:nvPr/>
        </p:nvSpPr>
        <p:spPr>
          <a:xfrm>
            <a:off x="709855" y="2777562"/>
            <a:ext cx="2398047" cy="369332"/>
          </a:xfrm>
          <a:prstGeom prst="rect">
            <a:avLst/>
          </a:prstGeom>
          <a:noFill/>
        </p:spPr>
        <p:txBody>
          <a:bodyPr wrap="square" rtlCol="0">
            <a:spAutoFit/>
          </a:bodyPr>
          <a:lstStyle/>
          <a:p>
            <a:r>
              <a:rPr lang="en-US" altLang="ja-JP" dirty="0">
                <a:solidFill>
                  <a:srgbClr val="000000"/>
                </a:solidFill>
                <a:latin typeface="Yu Gothic UI" panose="020B0500000000000000" pitchFamily="50" charset="-128"/>
                <a:ea typeface="Yu Gothic UI" panose="020B0500000000000000" pitchFamily="50" charset="-128"/>
              </a:rPr>
              <a:t>【</a:t>
            </a:r>
            <a:r>
              <a:rPr lang="ja-JP" altLang="en-US" dirty="0">
                <a:solidFill>
                  <a:srgbClr val="000000"/>
                </a:solidFill>
                <a:latin typeface="Yu Gothic UI" panose="020B0500000000000000" pitchFamily="50" charset="-128"/>
                <a:ea typeface="Yu Gothic UI" panose="020B0500000000000000" pitchFamily="50" charset="-128"/>
              </a:rPr>
              <a:t>知る</a:t>
            </a:r>
            <a:r>
              <a:rPr lang="en-US" altLang="ja-JP" dirty="0">
                <a:solidFill>
                  <a:srgbClr val="000000"/>
                </a:solidFill>
                <a:latin typeface="Yu Gothic UI" panose="020B0500000000000000" pitchFamily="50" charset="-128"/>
                <a:ea typeface="Yu Gothic UI" panose="020B0500000000000000" pitchFamily="50" charset="-128"/>
              </a:rPr>
              <a:t>】</a:t>
            </a:r>
          </a:p>
        </p:txBody>
      </p:sp>
      <p:sp>
        <p:nvSpPr>
          <p:cNvPr id="27" name="テキスト ボックス 26">
            <a:extLst>
              <a:ext uri="{FF2B5EF4-FFF2-40B4-BE49-F238E27FC236}">
                <a16:creationId xmlns:a16="http://schemas.microsoft.com/office/drawing/2014/main" id="{AAE1F86A-7FD6-AD63-4254-F4CE6ECEE55E}"/>
              </a:ext>
            </a:extLst>
          </p:cNvPr>
          <p:cNvSpPr txBox="1"/>
          <p:nvPr/>
        </p:nvSpPr>
        <p:spPr>
          <a:xfrm>
            <a:off x="687701" y="3822633"/>
            <a:ext cx="1726413" cy="369332"/>
          </a:xfrm>
          <a:prstGeom prst="rect">
            <a:avLst/>
          </a:prstGeom>
          <a:noFill/>
        </p:spPr>
        <p:txBody>
          <a:bodyPr wrap="square" rtlCol="0">
            <a:spAutoFit/>
          </a:bodyPr>
          <a:lstStyle/>
          <a:p>
            <a:r>
              <a:rPr lang="en-US" altLang="ja-JP" dirty="0">
                <a:solidFill>
                  <a:srgbClr val="000000"/>
                </a:solidFill>
                <a:latin typeface="Yu Gothic UI" panose="020B0500000000000000" pitchFamily="50" charset="-128"/>
                <a:ea typeface="Yu Gothic UI" panose="020B0500000000000000" pitchFamily="50" charset="-128"/>
              </a:rPr>
              <a:t>【</a:t>
            </a:r>
            <a:r>
              <a:rPr lang="ja-JP" altLang="en-US" dirty="0">
                <a:solidFill>
                  <a:srgbClr val="000000"/>
                </a:solidFill>
                <a:latin typeface="Yu Gothic UI" panose="020B0500000000000000" pitchFamily="50" charset="-128"/>
                <a:ea typeface="Yu Gothic UI" panose="020B0500000000000000" pitchFamily="50" charset="-128"/>
              </a:rPr>
              <a:t>始めてみる</a:t>
            </a:r>
            <a:r>
              <a:rPr lang="en-US" altLang="ja-JP" dirty="0">
                <a:solidFill>
                  <a:srgbClr val="000000"/>
                </a:solidFill>
                <a:latin typeface="Yu Gothic UI" panose="020B0500000000000000" pitchFamily="50" charset="-128"/>
                <a:ea typeface="Yu Gothic UI" panose="020B0500000000000000" pitchFamily="50" charset="-128"/>
              </a:rPr>
              <a:t>】</a:t>
            </a:r>
          </a:p>
        </p:txBody>
      </p:sp>
      <p:sp>
        <p:nvSpPr>
          <p:cNvPr id="36" name="テキスト ボックス 35">
            <a:extLst>
              <a:ext uri="{FF2B5EF4-FFF2-40B4-BE49-F238E27FC236}">
                <a16:creationId xmlns:a16="http://schemas.microsoft.com/office/drawing/2014/main" id="{0F6A0005-5157-5468-C9E2-F5FF080687D5}"/>
              </a:ext>
            </a:extLst>
          </p:cNvPr>
          <p:cNvSpPr txBox="1"/>
          <p:nvPr/>
        </p:nvSpPr>
        <p:spPr>
          <a:xfrm>
            <a:off x="693202" y="4940637"/>
            <a:ext cx="1082819" cy="369332"/>
          </a:xfrm>
          <a:prstGeom prst="rect">
            <a:avLst/>
          </a:prstGeom>
          <a:noFill/>
        </p:spPr>
        <p:txBody>
          <a:bodyPr wrap="square" rtlCol="0">
            <a:spAutoFit/>
          </a:bodyPr>
          <a:lstStyle/>
          <a:p>
            <a:r>
              <a:rPr lang="en-US" altLang="ja-JP" dirty="0">
                <a:solidFill>
                  <a:srgbClr val="000000"/>
                </a:solidFill>
                <a:latin typeface="Yu Gothic UI" panose="020B0500000000000000" pitchFamily="50" charset="-128"/>
                <a:ea typeface="Yu Gothic UI" panose="020B0500000000000000" pitchFamily="50" charset="-128"/>
              </a:rPr>
              <a:t>【</a:t>
            </a:r>
            <a:r>
              <a:rPr lang="ja-JP" altLang="en-US" dirty="0">
                <a:solidFill>
                  <a:srgbClr val="000000"/>
                </a:solidFill>
                <a:latin typeface="Yu Gothic UI" panose="020B0500000000000000" pitchFamily="50" charset="-128"/>
                <a:ea typeface="Yu Gothic UI" panose="020B0500000000000000" pitchFamily="50" charset="-128"/>
              </a:rPr>
              <a:t>楽しむ</a:t>
            </a:r>
            <a:r>
              <a:rPr lang="en-US" altLang="ja-JP" dirty="0">
                <a:solidFill>
                  <a:srgbClr val="000000"/>
                </a:solidFill>
                <a:latin typeface="Yu Gothic UI" panose="020B0500000000000000" pitchFamily="50" charset="-128"/>
                <a:ea typeface="Yu Gothic UI" panose="020B0500000000000000" pitchFamily="50" charset="-128"/>
              </a:rPr>
              <a:t>】</a:t>
            </a:r>
          </a:p>
        </p:txBody>
      </p:sp>
      <p:sp>
        <p:nvSpPr>
          <p:cNvPr id="40" name="テキスト ボックス 39">
            <a:extLst>
              <a:ext uri="{FF2B5EF4-FFF2-40B4-BE49-F238E27FC236}">
                <a16:creationId xmlns:a16="http://schemas.microsoft.com/office/drawing/2014/main" id="{7EF5C477-F0CE-D45A-2ADC-5B494864B37C}"/>
              </a:ext>
            </a:extLst>
          </p:cNvPr>
          <p:cNvSpPr txBox="1"/>
          <p:nvPr/>
        </p:nvSpPr>
        <p:spPr>
          <a:xfrm>
            <a:off x="696463" y="6054850"/>
            <a:ext cx="1446312" cy="369332"/>
          </a:xfrm>
          <a:prstGeom prst="rect">
            <a:avLst/>
          </a:prstGeom>
          <a:noFill/>
        </p:spPr>
        <p:txBody>
          <a:bodyPr wrap="square" rtlCol="0">
            <a:spAutoFit/>
          </a:bodyPr>
          <a:lstStyle/>
          <a:p>
            <a:r>
              <a:rPr lang="en-US" altLang="ja-JP" dirty="0">
                <a:solidFill>
                  <a:srgbClr val="000000"/>
                </a:solidFill>
                <a:latin typeface="Yu Gothic UI" panose="020B0500000000000000" pitchFamily="50" charset="-128"/>
                <a:ea typeface="Yu Gothic UI" panose="020B0500000000000000" pitchFamily="50" charset="-128"/>
              </a:rPr>
              <a:t>【</a:t>
            </a:r>
            <a:r>
              <a:rPr lang="ja-JP" altLang="en-US" dirty="0">
                <a:solidFill>
                  <a:srgbClr val="000000"/>
                </a:solidFill>
                <a:latin typeface="Yu Gothic UI" panose="020B0500000000000000" pitchFamily="50" charset="-128"/>
                <a:ea typeface="Yu Gothic UI" panose="020B0500000000000000" pitchFamily="50" charset="-128"/>
              </a:rPr>
              <a:t>広げる</a:t>
            </a:r>
            <a:r>
              <a:rPr lang="en-US" altLang="ja-JP" dirty="0">
                <a:solidFill>
                  <a:srgbClr val="000000"/>
                </a:solidFill>
                <a:latin typeface="Yu Gothic UI" panose="020B0500000000000000" pitchFamily="50" charset="-128"/>
                <a:ea typeface="Yu Gothic UI" panose="020B0500000000000000" pitchFamily="50" charset="-128"/>
              </a:rPr>
              <a:t>】</a:t>
            </a:r>
          </a:p>
        </p:txBody>
      </p:sp>
      <p:sp>
        <p:nvSpPr>
          <p:cNvPr id="63" name="テキスト ボックス 62">
            <a:extLst>
              <a:ext uri="{FF2B5EF4-FFF2-40B4-BE49-F238E27FC236}">
                <a16:creationId xmlns:a16="http://schemas.microsoft.com/office/drawing/2014/main" id="{994EF333-5458-3042-D2EC-459BFB3CC646}"/>
              </a:ext>
            </a:extLst>
          </p:cNvPr>
          <p:cNvSpPr txBox="1"/>
          <p:nvPr/>
        </p:nvSpPr>
        <p:spPr>
          <a:xfrm>
            <a:off x="9131057" y="5617975"/>
            <a:ext cx="2835429" cy="954107"/>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rPr>
              <a:t>幅広い広報やアプリを活用した運動習慣習得の支援など</a:t>
            </a:r>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民間事業者とも協力しながら</a:t>
            </a:r>
            <a:r>
              <a:rPr kumimoji="1" lang="ja-JP" altLang="en-US" sz="1400" b="1"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rPr>
              <a:t>介護予防推進</a:t>
            </a:r>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のさらなる</a:t>
            </a:r>
            <a:r>
              <a:rPr kumimoji="1" lang="ja-JP" altLang="en-US" sz="1400" b="1"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rPr>
              <a:t>強化</a:t>
            </a:r>
            <a:endParaRPr kumimoji="1" lang="en-US" altLang="ja-JP" sz="1400" b="1" u="none" strike="noStrike" kern="1200" cap="none" spc="0" normalizeH="0" baseline="0" noProof="0" dirty="0">
              <a:ln>
                <a:noFill/>
              </a:ln>
              <a:solidFill>
                <a:schemeClr val="tx1"/>
              </a:solidFill>
              <a:effectLst/>
              <a:uLnTx/>
              <a:uFill>
                <a:solidFill>
                  <a:srgbClr val="DE7253"/>
                </a:solidFill>
              </a:uFill>
              <a:latin typeface="Yu Gothic UI" panose="020B0500000000000000" pitchFamily="50" charset="-128"/>
              <a:ea typeface="Yu Gothic UI" panose="020B0500000000000000" pitchFamily="50" charset="-128"/>
            </a:endParaRPr>
          </a:p>
        </p:txBody>
      </p:sp>
      <p:sp>
        <p:nvSpPr>
          <p:cNvPr id="5" name="矢印: 五方向 4">
            <a:extLst>
              <a:ext uri="{FF2B5EF4-FFF2-40B4-BE49-F238E27FC236}">
                <a16:creationId xmlns:a16="http://schemas.microsoft.com/office/drawing/2014/main" id="{F09A8D7A-503D-D496-CEE8-88FF65490A76}"/>
              </a:ext>
            </a:extLst>
          </p:cNvPr>
          <p:cNvSpPr txBox="1"/>
          <p:nvPr/>
        </p:nvSpPr>
        <p:spPr>
          <a:xfrm>
            <a:off x="3342703" y="5579603"/>
            <a:ext cx="5567117" cy="523220"/>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2550" indent="-82550"/>
            <a:r>
              <a:rPr lang="ja-JP" altLang="en-US" dirty="0">
                <a:latin typeface="Yu Gothic UI" panose="020B0500000000000000" pitchFamily="50" charset="-128"/>
                <a:ea typeface="Yu Gothic UI" panose="020B0500000000000000" pitchFamily="50" charset="-128"/>
              </a:rPr>
              <a:t>・介護事業者へのインセンティブの導入に向けた調査検討開始</a:t>
            </a:r>
            <a:endParaRPr lang="en-US" altLang="ja-JP" dirty="0">
              <a:latin typeface="Yu Gothic UI" panose="020B0500000000000000" pitchFamily="50" charset="-128"/>
              <a:ea typeface="Yu Gothic UI" panose="020B0500000000000000" pitchFamily="50" charset="-128"/>
            </a:endParaRPr>
          </a:p>
          <a:p>
            <a:pPr marL="82550" indent="-82550"/>
            <a:r>
              <a:rPr lang="ja-JP" altLang="en-US" dirty="0">
                <a:latin typeface="Yu Gothic UI" panose="020B0500000000000000" pitchFamily="50" charset="-128"/>
                <a:ea typeface="Yu Gothic UI" panose="020B0500000000000000" pitchFamily="50" charset="-128"/>
              </a:rPr>
              <a:t>　（</a:t>
            </a:r>
            <a:r>
              <a:rPr lang="en-US" altLang="ja-JP" dirty="0">
                <a:latin typeface="Yu Gothic UI" panose="020B0500000000000000" pitchFamily="50" charset="-128"/>
                <a:ea typeface="Yu Gothic UI" panose="020B0500000000000000" pitchFamily="50" charset="-128"/>
              </a:rPr>
              <a:t>R7.8</a:t>
            </a:r>
            <a:r>
              <a:rPr lang="ja-JP" altLang="en-US" dirty="0">
                <a:latin typeface="Yu Gothic UI" panose="020B0500000000000000" pitchFamily="50" charset="-128"/>
                <a:ea typeface="Yu Gothic UI" panose="020B0500000000000000" pitchFamily="50" charset="-128"/>
              </a:rPr>
              <a:t>～）</a:t>
            </a:r>
          </a:p>
        </p:txBody>
      </p:sp>
      <p:grpSp>
        <p:nvGrpSpPr>
          <p:cNvPr id="50" name="グループ化 49">
            <a:extLst>
              <a:ext uri="{FF2B5EF4-FFF2-40B4-BE49-F238E27FC236}">
                <a16:creationId xmlns:a16="http://schemas.microsoft.com/office/drawing/2014/main" id="{656BE810-5FA5-FE9D-039B-C2DEF779031F}"/>
              </a:ext>
            </a:extLst>
          </p:cNvPr>
          <p:cNvGrpSpPr/>
          <p:nvPr/>
        </p:nvGrpSpPr>
        <p:grpSpPr>
          <a:xfrm>
            <a:off x="235434" y="2776094"/>
            <a:ext cx="370800" cy="370800"/>
            <a:chOff x="7513687" y="4123492"/>
            <a:chExt cx="765065" cy="765065"/>
          </a:xfrm>
        </p:grpSpPr>
        <p:sp>
          <p:nvSpPr>
            <p:cNvPr id="53" name="楕円 52">
              <a:extLst>
                <a:ext uri="{FF2B5EF4-FFF2-40B4-BE49-F238E27FC236}">
                  <a16:creationId xmlns:a16="http://schemas.microsoft.com/office/drawing/2014/main" id="{3C437651-E99F-05E5-5CB4-309FDD3F7905}"/>
                </a:ext>
              </a:extLst>
            </p:cNvPr>
            <p:cNvSpPr/>
            <p:nvPr/>
          </p:nvSpPr>
          <p:spPr>
            <a:xfrm>
              <a:off x="7513687" y="4123492"/>
              <a:ext cx="765065" cy="76506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54" name="グラフィックス 53" descr="開いた本 枠線">
              <a:extLst>
                <a:ext uri="{FF2B5EF4-FFF2-40B4-BE49-F238E27FC236}">
                  <a16:creationId xmlns:a16="http://schemas.microsoft.com/office/drawing/2014/main" id="{48E2CC7B-FA07-8D9E-C4D3-D9528AD11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2219" y="4182024"/>
              <a:ext cx="648000" cy="648000"/>
            </a:xfrm>
            <a:prstGeom prst="rect">
              <a:avLst/>
            </a:prstGeom>
          </p:spPr>
        </p:pic>
      </p:grpSp>
      <p:grpSp>
        <p:nvGrpSpPr>
          <p:cNvPr id="60" name="グループ化 59">
            <a:extLst>
              <a:ext uri="{FF2B5EF4-FFF2-40B4-BE49-F238E27FC236}">
                <a16:creationId xmlns:a16="http://schemas.microsoft.com/office/drawing/2014/main" id="{8DC855F9-02DB-1354-92C4-FB26E44BFFC4}"/>
              </a:ext>
            </a:extLst>
          </p:cNvPr>
          <p:cNvGrpSpPr/>
          <p:nvPr/>
        </p:nvGrpSpPr>
        <p:grpSpPr>
          <a:xfrm>
            <a:off x="235433" y="3804418"/>
            <a:ext cx="370800" cy="370800"/>
            <a:chOff x="9324392" y="4126843"/>
            <a:chExt cx="780652" cy="780652"/>
          </a:xfrm>
        </p:grpSpPr>
        <p:sp>
          <p:nvSpPr>
            <p:cNvPr id="61" name="楕円 60">
              <a:extLst>
                <a:ext uri="{FF2B5EF4-FFF2-40B4-BE49-F238E27FC236}">
                  <a16:creationId xmlns:a16="http://schemas.microsoft.com/office/drawing/2014/main" id="{E98ED914-DA7F-C8F0-2A54-96686DEE6919}"/>
                </a:ext>
              </a:extLst>
            </p:cNvPr>
            <p:cNvSpPr/>
            <p:nvPr/>
          </p:nvSpPr>
          <p:spPr>
            <a:xfrm>
              <a:off x="9324392" y="4126843"/>
              <a:ext cx="780652" cy="780652"/>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65" name="グラフィックス 64" descr="ヒーロー (男性) 枠線">
              <a:extLst>
                <a:ext uri="{FF2B5EF4-FFF2-40B4-BE49-F238E27FC236}">
                  <a16:creationId xmlns:a16="http://schemas.microsoft.com/office/drawing/2014/main" id="{843862B6-4405-C05E-FF71-30FBC5FD60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0718" y="4193169"/>
              <a:ext cx="648000" cy="648000"/>
            </a:xfrm>
            <a:prstGeom prst="rect">
              <a:avLst/>
            </a:prstGeom>
          </p:spPr>
        </p:pic>
      </p:grpSp>
      <p:grpSp>
        <p:nvGrpSpPr>
          <p:cNvPr id="66" name="グループ化 65">
            <a:extLst>
              <a:ext uri="{FF2B5EF4-FFF2-40B4-BE49-F238E27FC236}">
                <a16:creationId xmlns:a16="http://schemas.microsoft.com/office/drawing/2014/main" id="{9BD03DDF-3ECB-4E33-5427-B2E39D10B9B3}"/>
              </a:ext>
            </a:extLst>
          </p:cNvPr>
          <p:cNvGrpSpPr/>
          <p:nvPr/>
        </p:nvGrpSpPr>
        <p:grpSpPr>
          <a:xfrm>
            <a:off x="254223" y="4932515"/>
            <a:ext cx="370800" cy="370800"/>
            <a:chOff x="9327831" y="5798343"/>
            <a:chExt cx="765065" cy="765065"/>
          </a:xfrm>
        </p:grpSpPr>
        <p:sp>
          <p:nvSpPr>
            <p:cNvPr id="67" name="楕円 66">
              <a:extLst>
                <a:ext uri="{FF2B5EF4-FFF2-40B4-BE49-F238E27FC236}">
                  <a16:creationId xmlns:a16="http://schemas.microsoft.com/office/drawing/2014/main" id="{9AF780F5-6C59-EC85-34F5-0AAA964A453A}"/>
                </a:ext>
              </a:extLst>
            </p:cNvPr>
            <p:cNvSpPr/>
            <p:nvPr/>
          </p:nvSpPr>
          <p:spPr>
            <a:xfrm>
              <a:off x="9327831" y="5798343"/>
              <a:ext cx="765065" cy="765065"/>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68" name="グラフィックス 67" descr="ダンス 枠線">
              <a:extLst>
                <a:ext uri="{FF2B5EF4-FFF2-40B4-BE49-F238E27FC236}">
                  <a16:creationId xmlns:a16="http://schemas.microsoft.com/office/drawing/2014/main" id="{56E6D7BC-A34E-8D1D-B6AE-4176AC9A0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86363" y="5856875"/>
              <a:ext cx="648000" cy="648000"/>
            </a:xfrm>
            <a:prstGeom prst="rect">
              <a:avLst/>
            </a:prstGeom>
          </p:spPr>
        </p:pic>
      </p:grpSp>
      <p:grpSp>
        <p:nvGrpSpPr>
          <p:cNvPr id="69" name="グループ化 68">
            <a:extLst>
              <a:ext uri="{FF2B5EF4-FFF2-40B4-BE49-F238E27FC236}">
                <a16:creationId xmlns:a16="http://schemas.microsoft.com/office/drawing/2014/main" id="{C4945673-9EF2-4DB5-41B9-B50CA5187C6B}"/>
              </a:ext>
            </a:extLst>
          </p:cNvPr>
          <p:cNvGrpSpPr/>
          <p:nvPr/>
        </p:nvGrpSpPr>
        <p:grpSpPr>
          <a:xfrm>
            <a:off x="231114" y="6037507"/>
            <a:ext cx="370800" cy="370800"/>
            <a:chOff x="7559819" y="5761048"/>
            <a:chExt cx="765065" cy="765065"/>
          </a:xfrm>
        </p:grpSpPr>
        <p:sp>
          <p:nvSpPr>
            <p:cNvPr id="70" name="楕円 69">
              <a:extLst>
                <a:ext uri="{FF2B5EF4-FFF2-40B4-BE49-F238E27FC236}">
                  <a16:creationId xmlns:a16="http://schemas.microsoft.com/office/drawing/2014/main" id="{D4964488-1D4C-50FC-C891-B2B10C806B5E}"/>
                </a:ext>
              </a:extLst>
            </p:cNvPr>
            <p:cNvSpPr/>
            <p:nvPr/>
          </p:nvSpPr>
          <p:spPr>
            <a:xfrm>
              <a:off x="7559819" y="5761048"/>
              <a:ext cx="765065" cy="765065"/>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71" name="グラフィックス 70" descr="事業の成長 枠線">
              <a:extLst>
                <a:ext uri="{FF2B5EF4-FFF2-40B4-BE49-F238E27FC236}">
                  <a16:creationId xmlns:a16="http://schemas.microsoft.com/office/drawing/2014/main" id="{FC72A898-2C9E-4E0B-9CED-20EE418E4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8351" y="5819580"/>
              <a:ext cx="648000" cy="648000"/>
            </a:xfrm>
            <a:prstGeom prst="rect">
              <a:avLst/>
            </a:prstGeom>
          </p:spPr>
        </p:pic>
      </p:grpSp>
      <p:grpSp>
        <p:nvGrpSpPr>
          <p:cNvPr id="72" name="グループ化 71">
            <a:extLst>
              <a:ext uri="{FF2B5EF4-FFF2-40B4-BE49-F238E27FC236}">
                <a16:creationId xmlns:a16="http://schemas.microsoft.com/office/drawing/2014/main" id="{7C656306-A695-B1EA-A703-11907D9DA6DA}"/>
              </a:ext>
            </a:extLst>
          </p:cNvPr>
          <p:cNvGrpSpPr/>
          <p:nvPr/>
        </p:nvGrpSpPr>
        <p:grpSpPr>
          <a:xfrm>
            <a:off x="6090322" y="2536315"/>
            <a:ext cx="288000" cy="288000"/>
            <a:chOff x="7513687" y="4123492"/>
            <a:chExt cx="765065" cy="765065"/>
          </a:xfrm>
        </p:grpSpPr>
        <p:sp>
          <p:nvSpPr>
            <p:cNvPr id="73" name="楕円 72">
              <a:extLst>
                <a:ext uri="{FF2B5EF4-FFF2-40B4-BE49-F238E27FC236}">
                  <a16:creationId xmlns:a16="http://schemas.microsoft.com/office/drawing/2014/main" id="{FDE08C15-28B5-216D-12AC-45A0075F5B7D}"/>
                </a:ext>
              </a:extLst>
            </p:cNvPr>
            <p:cNvSpPr/>
            <p:nvPr/>
          </p:nvSpPr>
          <p:spPr>
            <a:xfrm>
              <a:off x="7513687" y="4123492"/>
              <a:ext cx="765065" cy="76506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74" name="グラフィックス 73" descr="開いた本 枠線">
              <a:extLst>
                <a:ext uri="{FF2B5EF4-FFF2-40B4-BE49-F238E27FC236}">
                  <a16:creationId xmlns:a16="http://schemas.microsoft.com/office/drawing/2014/main" id="{3789E51F-A3F7-D59F-837F-342831F11E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2219" y="4182024"/>
              <a:ext cx="648000" cy="648000"/>
            </a:xfrm>
            <a:prstGeom prst="rect">
              <a:avLst/>
            </a:prstGeom>
          </p:spPr>
        </p:pic>
      </p:grpSp>
      <p:grpSp>
        <p:nvGrpSpPr>
          <p:cNvPr id="75" name="グループ化 74">
            <a:extLst>
              <a:ext uri="{FF2B5EF4-FFF2-40B4-BE49-F238E27FC236}">
                <a16:creationId xmlns:a16="http://schemas.microsoft.com/office/drawing/2014/main" id="{10BDDA4A-E709-6514-B96B-C3369BD88742}"/>
              </a:ext>
            </a:extLst>
          </p:cNvPr>
          <p:cNvGrpSpPr/>
          <p:nvPr/>
        </p:nvGrpSpPr>
        <p:grpSpPr>
          <a:xfrm>
            <a:off x="6734549" y="4073961"/>
            <a:ext cx="288000" cy="288000"/>
            <a:chOff x="9324392" y="4126843"/>
            <a:chExt cx="780652" cy="780652"/>
          </a:xfrm>
        </p:grpSpPr>
        <p:sp>
          <p:nvSpPr>
            <p:cNvPr id="77" name="楕円 76">
              <a:extLst>
                <a:ext uri="{FF2B5EF4-FFF2-40B4-BE49-F238E27FC236}">
                  <a16:creationId xmlns:a16="http://schemas.microsoft.com/office/drawing/2014/main" id="{DFC56D2E-A8E0-9DD6-AC59-4F99A97CA705}"/>
                </a:ext>
              </a:extLst>
            </p:cNvPr>
            <p:cNvSpPr/>
            <p:nvPr/>
          </p:nvSpPr>
          <p:spPr>
            <a:xfrm>
              <a:off x="9324392" y="4126843"/>
              <a:ext cx="780652" cy="780652"/>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78" name="グラフィックス 77" descr="ヒーロー (男性) 枠線">
              <a:extLst>
                <a:ext uri="{FF2B5EF4-FFF2-40B4-BE49-F238E27FC236}">
                  <a16:creationId xmlns:a16="http://schemas.microsoft.com/office/drawing/2014/main" id="{E5595F8F-C976-CF11-0167-A8CDEDC50D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0718" y="4193169"/>
              <a:ext cx="648000" cy="648000"/>
            </a:xfrm>
            <a:prstGeom prst="rect">
              <a:avLst/>
            </a:prstGeom>
          </p:spPr>
        </p:pic>
      </p:grpSp>
      <p:grpSp>
        <p:nvGrpSpPr>
          <p:cNvPr id="79" name="グループ化 78">
            <a:extLst>
              <a:ext uri="{FF2B5EF4-FFF2-40B4-BE49-F238E27FC236}">
                <a16:creationId xmlns:a16="http://schemas.microsoft.com/office/drawing/2014/main" id="{B34B5FF0-ED65-5505-CBAC-504A7C9A79F3}"/>
              </a:ext>
            </a:extLst>
          </p:cNvPr>
          <p:cNvGrpSpPr/>
          <p:nvPr/>
        </p:nvGrpSpPr>
        <p:grpSpPr>
          <a:xfrm>
            <a:off x="7126292" y="4073961"/>
            <a:ext cx="288000" cy="288000"/>
            <a:chOff x="9327831" y="5798343"/>
            <a:chExt cx="765065" cy="765065"/>
          </a:xfrm>
        </p:grpSpPr>
        <p:sp>
          <p:nvSpPr>
            <p:cNvPr id="81" name="楕円 80">
              <a:extLst>
                <a:ext uri="{FF2B5EF4-FFF2-40B4-BE49-F238E27FC236}">
                  <a16:creationId xmlns:a16="http://schemas.microsoft.com/office/drawing/2014/main" id="{B3A30C55-A129-A8E3-4DF6-EBF9223F7C3B}"/>
                </a:ext>
              </a:extLst>
            </p:cNvPr>
            <p:cNvSpPr/>
            <p:nvPr/>
          </p:nvSpPr>
          <p:spPr>
            <a:xfrm>
              <a:off x="9327831" y="5798343"/>
              <a:ext cx="765065" cy="765065"/>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83" name="グラフィックス 82" descr="ダンス 枠線">
              <a:extLst>
                <a:ext uri="{FF2B5EF4-FFF2-40B4-BE49-F238E27FC236}">
                  <a16:creationId xmlns:a16="http://schemas.microsoft.com/office/drawing/2014/main" id="{C4B65CE3-D61C-F52D-F99C-54A29B655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86363" y="5856875"/>
              <a:ext cx="648000" cy="648000"/>
            </a:xfrm>
            <a:prstGeom prst="rect">
              <a:avLst/>
            </a:prstGeom>
          </p:spPr>
        </p:pic>
      </p:grpSp>
      <p:grpSp>
        <p:nvGrpSpPr>
          <p:cNvPr id="84" name="グループ化 83">
            <a:extLst>
              <a:ext uri="{FF2B5EF4-FFF2-40B4-BE49-F238E27FC236}">
                <a16:creationId xmlns:a16="http://schemas.microsoft.com/office/drawing/2014/main" id="{995527A1-5617-D996-9B60-60421DA575CC}"/>
              </a:ext>
            </a:extLst>
          </p:cNvPr>
          <p:cNvGrpSpPr/>
          <p:nvPr/>
        </p:nvGrpSpPr>
        <p:grpSpPr>
          <a:xfrm>
            <a:off x="7873731" y="5661257"/>
            <a:ext cx="288000" cy="288000"/>
            <a:chOff x="7559819" y="5761048"/>
            <a:chExt cx="765065" cy="765065"/>
          </a:xfrm>
        </p:grpSpPr>
        <p:sp>
          <p:nvSpPr>
            <p:cNvPr id="85" name="楕円 84">
              <a:extLst>
                <a:ext uri="{FF2B5EF4-FFF2-40B4-BE49-F238E27FC236}">
                  <a16:creationId xmlns:a16="http://schemas.microsoft.com/office/drawing/2014/main" id="{2CE97FC5-9CC5-A506-4AB7-E18CAAC6A8B3}"/>
                </a:ext>
              </a:extLst>
            </p:cNvPr>
            <p:cNvSpPr/>
            <p:nvPr/>
          </p:nvSpPr>
          <p:spPr>
            <a:xfrm>
              <a:off x="7559819" y="5761048"/>
              <a:ext cx="765065" cy="765065"/>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86" name="グラフィックス 85" descr="事業の成長 枠線">
              <a:extLst>
                <a:ext uri="{FF2B5EF4-FFF2-40B4-BE49-F238E27FC236}">
                  <a16:creationId xmlns:a16="http://schemas.microsoft.com/office/drawing/2014/main" id="{B3448D49-FB3D-DAB2-C6DE-74F97CABA0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8351" y="5819580"/>
              <a:ext cx="648000" cy="648000"/>
            </a:xfrm>
            <a:prstGeom prst="rect">
              <a:avLst/>
            </a:prstGeom>
          </p:spPr>
        </p:pic>
      </p:grpSp>
      <p:grpSp>
        <p:nvGrpSpPr>
          <p:cNvPr id="87" name="グループ化 86">
            <a:extLst>
              <a:ext uri="{FF2B5EF4-FFF2-40B4-BE49-F238E27FC236}">
                <a16:creationId xmlns:a16="http://schemas.microsoft.com/office/drawing/2014/main" id="{CFF9E189-372E-6FE2-FCC7-31858693217F}"/>
              </a:ext>
            </a:extLst>
          </p:cNvPr>
          <p:cNvGrpSpPr/>
          <p:nvPr/>
        </p:nvGrpSpPr>
        <p:grpSpPr>
          <a:xfrm>
            <a:off x="7027454" y="4885264"/>
            <a:ext cx="288000" cy="288000"/>
            <a:chOff x="9324392" y="4126843"/>
            <a:chExt cx="780652" cy="780652"/>
          </a:xfrm>
        </p:grpSpPr>
        <p:sp>
          <p:nvSpPr>
            <p:cNvPr id="88" name="楕円 87">
              <a:extLst>
                <a:ext uri="{FF2B5EF4-FFF2-40B4-BE49-F238E27FC236}">
                  <a16:creationId xmlns:a16="http://schemas.microsoft.com/office/drawing/2014/main" id="{AB21844D-4AEB-DF66-EBFD-C7A9691A728E}"/>
                </a:ext>
              </a:extLst>
            </p:cNvPr>
            <p:cNvSpPr/>
            <p:nvPr/>
          </p:nvSpPr>
          <p:spPr>
            <a:xfrm>
              <a:off x="9324392" y="4126843"/>
              <a:ext cx="780652" cy="780652"/>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89" name="グラフィックス 88" descr="ヒーロー (男性) 枠線">
              <a:extLst>
                <a:ext uri="{FF2B5EF4-FFF2-40B4-BE49-F238E27FC236}">
                  <a16:creationId xmlns:a16="http://schemas.microsoft.com/office/drawing/2014/main" id="{D0C33D08-2259-1508-B78D-17D72190AA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0718" y="4193169"/>
              <a:ext cx="648000" cy="648000"/>
            </a:xfrm>
            <a:prstGeom prst="rect">
              <a:avLst/>
            </a:prstGeom>
          </p:spPr>
        </p:pic>
      </p:grpSp>
      <p:grpSp>
        <p:nvGrpSpPr>
          <p:cNvPr id="90" name="グループ化 89">
            <a:extLst>
              <a:ext uri="{FF2B5EF4-FFF2-40B4-BE49-F238E27FC236}">
                <a16:creationId xmlns:a16="http://schemas.microsoft.com/office/drawing/2014/main" id="{C411D562-EA29-FC0A-B6D3-58E14AD11A3A}"/>
              </a:ext>
            </a:extLst>
          </p:cNvPr>
          <p:cNvGrpSpPr/>
          <p:nvPr/>
        </p:nvGrpSpPr>
        <p:grpSpPr>
          <a:xfrm>
            <a:off x="7411308" y="4868615"/>
            <a:ext cx="288000" cy="288000"/>
            <a:chOff x="9327831" y="5798343"/>
            <a:chExt cx="765065" cy="765065"/>
          </a:xfrm>
        </p:grpSpPr>
        <p:sp>
          <p:nvSpPr>
            <p:cNvPr id="91" name="楕円 90">
              <a:extLst>
                <a:ext uri="{FF2B5EF4-FFF2-40B4-BE49-F238E27FC236}">
                  <a16:creationId xmlns:a16="http://schemas.microsoft.com/office/drawing/2014/main" id="{3D1DEBC5-91DD-9C30-6682-8BE32EA4039F}"/>
                </a:ext>
              </a:extLst>
            </p:cNvPr>
            <p:cNvSpPr/>
            <p:nvPr/>
          </p:nvSpPr>
          <p:spPr>
            <a:xfrm>
              <a:off x="9327831" y="5798343"/>
              <a:ext cx="765065" cy="765065"/>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92" name="グラフィックス 91" descr="ダンス 枠線">
              <a:extLst>
                <a:ext uri="{FF2B5EF4-FFF2-40B4-BE49-F238E27FC236}">
                  <a16:creationId xmlns:a16="http://schemas.microsoft.com/office/drawing/2014/main" id="{A5C550B6-86D4-FE75-E554-C437F696D4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86363" y="5856875"/>
              <a:ext cx="648000" cy="648000"/>
            </a:xfrm>
            <a:prstGeom prst="rect">
              <a:avLst/>
            </a:prstGeom>
          </p:spPr>
        </p:pic>
      </p:grpSp>
      <p:grpSp>
        <p:nvGrpSpPr>
          <p:cNvPr id="93" name="グループ化 92">
            <a:extLst>
              <a:ext uri="{FF2B5EF4-FFF2-40B4-BE49-F238E27FC236}">
                <a16:creationId xmlns:a16="http://schemas.microsoft.com/office/drawing/2014/main" id="{6A12A83B-CFA6-FE5F-F38D-B348A60CAA7C}"/>
              </a:ext>
            </a:extLst>
          </p:cNvPr>
          <p:cNvGrpSpPr/>
          <p:nvPr/>
        </p:nvGrpSpPr>
        <p:grpSpPr>
          <a:xfrm>
            <a:off x="7433342" y="5278221"/>
            <a:ext cx="288000" cy="288000"/>
            <a:chOff x="9324392" y="4126843"/>
            <a:chExt cx="780652" cy="780652"/>
          </a:xfrm>
        </p:grpSpPr>
        <p:sp>
          <p:nvSpPr>
            <p:cNvPr id="94" name="楕円 93">
              <a:extLst>
                <a:ext uri="{FF2B5EF4-FFF2-40B4-BE49-F238E27FC236}">
                  <a16:creationId xmlns:a16="http://schemas.microsoft.com/office/drawing/2014/main" id="{42717EFE-157E-CFEE-50C0-E90A40DEB4CC}"/>
                </a:ext>
              </a:extLst>
            </p:cNvPr>
            <p:cNvSpPr/>
            <p:nvPr/>
          </p:nvSpPr>
          <p:spPr>
            <a:xfrm>
              <a:off x="9324392" y="4126843"/>
              <a:ext cx="780652" cy="780652"/>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95" name="グラフィックス 94" descr="ヒーロー (男性) 枠線">
              <a:extLst>
                <a:ext uri="{FF2B5EF4-FFF2-40B4-BE49-F238E27FC236}">
                  <a16:creationId xmlns:a16="http://schemas.microsoft.com/office/drawing/2014/main" id="{0DFE99A1-3B1D-D77B-E4AA-A2790CE276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0718" y="4193169"/>
              <a:ext cx="648000" cy="648000"/>
            </a:xfrm>
            <a:prstGeom prst="rect">
              <a:avLst/>
            </a:prstGeom>
          </p:spPr>
        </p:pic>
      </p:grpSp>
      <p:grpSp>
        <p:nvGrpSpPr>
          <p:cNvPr id="96" name="グループ化 95">
            <a:extLst>
              <a:ext uri="{FF2B5EF4-FFF2-40B4-BE49-F238E27FC236}">
                <a16:creationId xmlns:a16="http://schemas.microsoft.com/office/drawing/2014/main" id="{138B945E-725D-A793-5A21-FB15003AB364}"/>
              </a:ext>
            </a:extLst>
          </p:cNvPr>
          <p:cNvGrpSpPr/>
          <p:nvPr/>
        </p:nvGrpSpPr>
        <p:grpSpPr>
          <a:xfrm>
            <a:off x="7815531" y="5278221"/>
            <a:ext cx="288000" cy="288000"/>
            <a:chOff x="9327831" y="5798343"/>
            <a:chExt cx="765065" cy="765065"/>
          </a:xfrm>
        </p:grpSpPr>
        <p:sp>
          <p:nvSpPr>
            <p:cNvPr id="97" name="楕円 96">
              <a:extLst>
                <a:ext uri="{FF2B5EF4-FFF2-40B4-BE49-F238E27FC236}">
                  <a16:creationId xmlns:a16="http://schemas.microsoft.com/office/drawing/2014/main" id="{88190EAE-4BD0-8637-23CE-DB974FE849A0}"/>
                </a:ext>
              </a:extLst>
            </p:cNvPr>
            <p:cNvSpPr/>
            <p:nvPr/>
          </p:nvSpPr>
          <p:spPr>
            <a:xfrm>
              <a:off x="9327831" y="5798343"/>
              <a:ext cx="765065" cy="765065"/>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98" name="グラフィックス 97" descr="ダンス 枠線">
              <a:extLst>
                <a:ext uri="{FF2B5EF4-FFF2-40B4-BE49-F238E27FC236}">
                  <a16:creationId xmlns:a16="http://schemas.microsoft.com/office/drawing/2014/main" id="{F944B444-5D25-8BB3-0691-F926B04A71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86363" y="5856875"/>
              <a:ext cx="648000" cy="648000"/>
            </a:xfrm>
            <a:prstGeom prst="rect">
              <a:avLst/>
            </a:prstGeom>
          </p:spPr>
        </p:pic>
      </p:grpSp>
      <p:grpSp>
        <p:nvGrpSpPr>
          <p:cNvPr id="99" name="グループ化 98">
            <a:extLst>
              <a:ext uri="{FF2B5EF4-FFF2-40B4-BE49-F238E27FC236}">
                <a16:creationId xmlns:a16="http://schemas.microsoft.com/office/drawing/2014/main" id="{E36CE48F-6D44-CB0E-8422-F7DDB3C32643}"/>
              </a:ext>
            </a:extLst>
          </p:cNvPr>
          <p:cNvGrpSpPr/>
          <p:nvPr/>
        </p:nvGrpSpPr>
        <p:grpSpPr>
          <a:xfrm>
            <a:off x="8195640" y="3305834"/>
            <a:ext cx="288000" cy="288000"/>
            <a:chOff x="7513687" y="4123492"/>
            <a:chExt cx="765065" cy="765065"/>
          </a:xfrm>
        </p:grpSpPr>
        <p:sp>
          <p:nvSpPr>
            <p:cNvPr id="100" name="楕円 99">
              <a:extLst>
                <a:ext uri="{FF2B5EF4-FFF2-40B4-BE49-F238E27FC236}">
                  <a16:creationId xmlns:a16="http://schemas.microsoft.com/office/drawing/2014/main" id="{A16B6FCC-0B98-1E48-616A-30232D2FB178}"/>
                </a:ext>
              </a:extLst>
            </p:cNvPr>
            <p:cNvSpPr/>
            <p:nvPr/>
          </p:nvSpPr>
          <p:spPr>
            <a:xfrm>
              <a:off x="7513687" y="4123492"/>
              <a:ext cx="765065" cy="765065"/>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endParaRPr>
            </a:p>
          </p:txBody>
        </p:sp>
        <p:pic>
          <p:nvPicPr>
            <p:cNvPr id="101" name="グラフィックス 100" descr="開いた本 枠線">
              <a:extLst>
                <a:ext uri="{FF2B5EF4-FFF2-40B4-BE49-F238E27FC236}">
                  <a16:creationId xmlns:a16="http://schemas.microsoft.com/office/drawing/2014/main" id="{10CC5E7F-FD17-CC36-A2E0-51BA74783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2219" y="4182024"/>
              <a:ext cx="648000" cy="648000"/>
            </a:xfrm>
            <a:prstGeom prst="rect">
              <a:avLst/>
            </a:prstGeom>
          </p:spPr>
        </p:pic>
      </p:grpSp>
    </p:spTree>
    <p:extLst>
      <p:ext uri="{BB962C8B-B14F-4D97-AF65-F5344CB8AC3E}">
        <p14:creationId xmlns:p14="http://schemas.microsoft.com/office/powerpoint/2010/main" val="81407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E4E6-2528-11D2-6CCC-E5864353E3AF}"/>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99A4E91-4BE8-D6CB-E2BF-DADFA7546A32}"/>
              </a:ext>
            </a:extLst>
          </p:cNvPr>
          <p:cNvSpPr txBox="1"/>
          <p:nvPr/>
        </p:nvSpPr>
        <p:spPr>
          <a:xfrm>
            <a:off x="244118" y="1595075"/>
            <a:ext cx="6958841" cy="1077218"/>
          </a:xfrm>
          <a:prstGeom prst="rect">
            <a:avLst/>
          </a:prstGeom>
          <a:noFill/>
        </p:spPr>
        <p:txBody>
          <a:bodyPr wrap="square" rtlCol="0">
            <a:spAutoFit/>
          </a:bodyPr>
          <a:lstStyle/>
          <a:p>
            <a:r>
              <a:rPr lang="ja-JP" altLang="en-US" sz="1600" dirty="0">
                <a:solidFill>
                  <a:prstClr val="black"/>
                </a:solidFill>
                <a:latin typeface="Yu Gothic UI" panose="020B0500000000000000" pitchFamily="50" charset="-128"/>
                <a:ea typeface="Yu Gothic UI" panose="020B0500000000000000" pitchFamily="50" charset="-128"/>
                <a:cs typeface="メイリオ" panose="020B0604030504040204" pitchFamily="50" charset="-128"/>
              </a:rPr>
              <a:t>帰国・来日する児童生徒が増加するとともに多国籍化するなかで、外国につながる児童生徒に対して、日本語指導及び母語・母文化を保障するための取組を行うとともに、多様な価値観や文化をもつ子ども同士が相互に高め合う多文化共生教育を推進します。</a:t>
            </a:r>
            <a:endParaRPr lang="en-US" altLang="ja-JP" sz="1600" dirty="0">
              <a:latin typeface="Yu Gothic UI" panose="020B0500000000000000" pitchFamily="50" charset="-128"/>
              <a:ea typeface="Yu Gothic UI" panose="020B0500000000000000" pitchFamily="50" charset="-128"/>
              <a:cs typeface="メイリオ" panose="020B0604030504040204" pitchFamily="50" charset="-128"/>
            </a:endParaRPr>
          </a:p>
        </p:txBody>
      </p:sp>
      <p:cxnSp>
        <p:nvCxnSpPr>
          <p:cNvPr id="11" name="直線コネクタ 10">
            <a:extLst>
              <a:ext uri="{FF2B5EF4-FFF2-40B4-BE49-F238E27FC236}">
                <a16:creationId xmlns:a16="http://schemas.microsoft.com/office/drawing/2014/main" id="{38090BBA-430C-1697-BE2E-CAD423F9B338}"/>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24C8C14-E815-B5BB-C55B-4309B7759E47}"/>
              </a:ext>
            </a:extLst>
          </p:cNvPr>
          <p:cNvSpPr txBox="1"/>
          <p:nvPr/>
        </p:nvSpPr>
        <p:spPr>
          <a:xfrm>
            <a:off x="87203" y="526342"/>
            <a:ext cx="7422153" cy="954107"/>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800" dirty="0"/>
              <a:t>外国につながる児童生徒の受け入れ・共生のための教育推進事業　　　</a:t>
            </a:r>
          </a:p>
        </p:txBody>
      </p:sp>
      <p:sp>
        <p:nvSpPr>
          <p:cNvPr id="9" name="テキスト ボックス 8">
            <a:extLst>
              <a:ext uri="{FF2B5EF4-FFF2-40B4-BE49-F238E27FC236}">
                <a16:creationId xmlns:a16="http://schemas.microsoft.com/office/drawing/2014/main" id="{30C5D32E-75AB-FE22-72D0-99C6C420944E}"/>
              </a:ext>
            </a:extLst>
          </p:cNvPr>
          <p:cNvSpPr txBox="1"/>
          <p:nvPr/>
        </p:nvSpPr>
        <p:spPr>
          <a:xfrm>
            <a:off x="10374617" y="37088"/>
            <a:ext cx="1822017" cy="276999"/>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200" dirty="0">
                <a:latin typeface="Yu Gothic UI" panose="020B0500000000000000" pitchFamily="50" charset="-128"/>
                <a:ea typeface="Yu Gothic UI" panose="020B0500000000000000" pitchFamily="50" charset="-128"/>
              </a:rPr>
              <a:t>暮らしを守る福祉等の向上</a:t>
            </a:r>
            <a:endParaRPr lang="en-US" altLang="ja-JP" sz="1200"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DA5205-E242-03A7-E15D-9FA2CCF4E36E}"/>
              </a:ext>
            </a:extLst>
          </p:cNvPr>
          <p:cNvSpPr txBox="1"/>
          <p:nvPr/>
        </p:nvSpPr>
        <p:spPr>
          <a:xfrm>
            <a:off x="244118" y="3429000"/>
            <a:ext cx="3225772" cy="1077218"/>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近年、</a:t>
            </a:r>
            <a:r>
              <a:rPr lang="ja-JP" altLang="en-US" sz="1600" dirty="0">
                <a:solidFill>
                  <a:schemeClr val="tx1"/>
                </a:solidFill>
                <a:latin typeface="Yu Gothic UI" panose="020B0500000000000000" pitchFamily="50" charset="-128"/>
                <a:ea typeface="Yu Gothic UI" panose="020B0500000000000000" pitchFamily="50" charset="-128"/>
              </a:rPr>
              <a:t>外国からの編入数が増加しており、日本語指導が必要な児童生徒や保護者への支援、教育環境を充実させる必要がある。</a:t>
            </a:r>
            <a:endParaRPr lang="ja-JP" altLang="en-US"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5EC6183C-34DC-B6DF-4BFB-8ABB8580AE28}"/>
              </a:ext>
            </a:extLst>
          </p:cNvPr>
          <p:cNvSpPr txBox="1"/>
          <p:nvPr/>
        </p:nvSpPr>
        <p:spPr>
          <a:xfrm>
            <a:off x="244118" y="4696636"/>
            <a:ext cx="3225772" cy="1323439"/>
          </a:xfrm>
          <a:prstGeom prst="rect">
            <a:avLst/>
          </a:prstGeom>
          <a:noFill/>
        </p:spPr>
        <p:txBody>
          <a:bodyPr wrap="square" rtlCol="0">
            <a:spAutoFit/>
          </a:bodyPr>
          <a:lstStyle>
            <a:defPPr>
              <a:defRPr lang="ja-JP"/>
            </a:defPPr>
            <a:lvl1pPr>
              <a:defRPr sz="1600">
                <a:solidFill>
                  <a:srgbClr val="007C58"/>
                </a:solidFill>
              </a:defRPr>
            </a:lvl1pPr>
          </a:lstStyle>
          <a:p>
            <a:pPr marL="180000" indent="-180000">
              <a:buFont typeface="Arial" panose="020B0604020202020204" pitchFamily="34" charset="0"/>
              <a:buChar char="•"/>
            </a:pPr>
            <a:r>
              <a:rPr lang="ja-JP" altLang="en-US" dirty="0">
                <a:solidFill>
                  <a:srgbClr val="000000"/>
                </a:solidFill>
                <a:latin typeface="Yu Gothic UI" panose="020B0500000000000000" pitchFamily="50" charset="-128"/>
                <a:ea typeface="Yu Gothic UI" panose="020B0500000000000000" pitchFamily="50" charset="-128"/>
              </a:rPr>
              <a:t>日本語指導員及び５０以上の国や地域の児童生徒と保護者に対応する通訳者や母語支援員の人材確保、少数言語に対応する必要がある。</a:t>
            </a:r>
          </a:p>
        </p:txBody>
      </p:sp>
      <p:pic>
        <p:nvPicPr>
          <p:cNvPr id="78" name="図 77">
            <a:extLst>
              <a:ext uri="{FF2B5EF4-FFF2-40B4-BE49-F238E27FC236}">
                <a16:creationId xmlns:a16="http://schemas.microsoft.com/office/drawing/2014/main" id="{415C7755-BC14-44C9-9D96-F86F1D5D8521}"/>
              </a:ext>
            </a:extLst>
          </p:cNvPr>
          <p:cNvPicPr>
            <a:picLocks noChangeAspect="1"/>
          </p:cNvPicPr>
          <p:nvPr/>
        </p:nvPicPr>
        <p:blipFill>
          <a:blip r:embed="rId2"/>
          <a:stretch>
            <a:fillRect/>
          </a:stretch>
        </p:blipFill>
        <p:spPr>
          <a:xfrm>
            <a:off x="4586749" y="3251957"/>
            <a:ext cx="6834232" cy="3199312"/>
          </a:xfrm>
          <a:prstGeom prst="rect">
            <a:avLst/>
          </a:prstGeom>
        </p:spPr>
      </p:pic>
      <p:sp>
        <p:nvSpPr>
          <p:cNvPr id="3" name="テキスト ボックス 2">
            <a:extLst>
              <a:ext uri="{FF2B5EF4-FFF2-40B4-BE49-F238E27FC236}">
                <a16:creationId xmlns:a16="http://schemas.microsoft.com/office/drawing/2014/main" id="{07571B47-5646-878D-351D-4C31AFA46367}"/>
              </a:ext>
            </a:extLst>
          </p:cNvPr>
          <p:cNvSpPr txBox="1"/>
          <p:nvPr/>
        </p:nvSpPr>
        <p:spPr>
          <a:xfrm>
            <a:off x="4703452" y="6590081"/>
            <a:ext cx="6600825" cy="230832"/>
          </a:xfrm>
          <a:prstGeom prst="rect">
            <a:avLst/>
          </a:prstGeom>
          <a:noFill/>
        </p:spPr>
        <p:txBody>
          <a:bodyPr wrap="square" rtlCol="0">
            <a:spAutoFit/>
          </a:bodyPr>
          <a:lstStyle>
            <a:defPPr>
              <a:defRPr lang="ja-JP"/>
            </a:defPPr>
            <a:lvl1pPr>
              <a:defRPr sz="1600">
                <a:solidFill>
                  <a:srgbClr val="007C58"/>
                </a:solidFill>
              </a:defRPr>
            </a:lvl1pPr>
          </a:lstStyle>
          <a:p>
            <a:pPr marL="3143250" indent="-3143250"/>
            <a:r>
              <a:rPr lang="en-US" altLang="ja-JP" sz="900" b="1" dirty="0">
                <a:solidFill>
                  <a:schemeClr val="tx1"/>
                </a:solidFill>
              </a:rPr>
              <a:t>(※)JSL</a:t>
            </a:r>
            <a:r>
              <a:rPr lang="ja-JP" altLang="en-US" sz="900" dirty="0">
                <a:solidFill>
                  <a:schemeClr val="tx1"/>
                </a:solidFill>
              </a:rPr>
              <a:t> </a:t>
            </a:r>
            <a:r>
              <a:rPr lang="ja-JP" altLang="en-US" sz="900" b="1" dirty="0">
                <a:solidFill>
                  <a:schemeClr val="tx1"/>
                </a:solidFill>
              </a:rPr>
              <a:t>カリキュラム：</a:t>
            </a:r>
            <a:r>
              <a:rPr lang="ja-JP" altLang="en-US" sz="900" dirty="0">
                <a:solidFill>
                  <a:schemeClr val="tx1"/>
                </a:solidFill>
              </a:rPr>
              <a:t>日本語の習得を通して学校での学習活動に参加するための力を育成するカリキュラム。</a:t>
            </a:r>
          </a:p>
        </p:txBody>
      </p:sp>
      <p:grpSp>
        <p:nvGrpSpPr>
          <p:cNvPr id="4" name="グループ化 3">
            <a:extLst>
              <a:ext uri="{FF2B5EF4-FFF2-40B4-BE49-F238E27FC236}">
                <a16:creationId xmlns:a16="http://schemas.microsoft.com/office/drawing/2014/main" id="{E3F71E4A-81BC-8B94-2ADB-46302D03D432}"/>
              </a:ext>
            </a:extLst>
          </p:cNvPr>
          <p:cNvGrpSpPr/>
          <p:nvPr/>
        </p:nvGrpSpPr>
        <p:grpSpPr>
          <a:xfrm>
            <a:off x="127655" y="2830837"/>
            <a:ext cx="11995239" cy="397049"/>
            <a:chOff x="127655" y="2830837"/>
            <a:chExt cx="11995239" cy="397049"/>
          </a:xfrm>
        </p:grpSpPr>
        <p:sp>
          <p:nvSpPr>
            <p:cNvPr id="6" name="矢印: 山形 5">
              <a:extLst>
                <a:ext uri="{FF2B5EF4-FFF2-40B4-BE49-F238E27FC236}">
                  <a16:creationId xmlns:a16="http://schemas.microsoft.com/office/drawing/2014/main" id="{9AA91B0A-E6F2-689D-5392-1BE9C9C02AB9}"/>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0" name="矢印: 山形 9">
              <a:extLst>
                <a:ext uri="{FF2B5EF4-FFF2-40B4-BE49-F238E27FC236}">
                  <a16:creationId xmlns:a16="http://schemas.microsoft.com/office/drawing/2014/main" id="{831D3D59-E307-ED77-64E0-DB463DE0AC09}"/>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2" name="テキスト ボックス 11">
              <a:extLst>
                <a:ext uri="{FF2B5EF4-FFF2-40B4-BE49-F238E27FC236}">
                  <a16:creationId xmlns:a16="http://schemas.microsoft.com/office/drawing/2014/main" id="{669541EC-AF1F-60ED-4982-BD16A609EC6C}"/>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3580BE9F-A446-FF77-9F86-F0CDC0674568}"/>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pic>
        <p:nvPicPr>
          <p:cNvPr id="16" name="図 15" descr="人, 立つ, グループ, 衣類 が含まれている画像&#10;&#10;AI によって生成されたコンテンツは間違っている可能性があります。">
            <a:extLst>
              <a:ext uri="{FF2B5EF4-FFF2-40B4-BE49-F238E27FC236}">
                <a16:creationId xmlns:a16="http://schemas.microsoft.com/office/drawing/2014/main" id="{FBC7311F-1DCC-EC5E-039A-6C1081D91B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0250" y="406731"/>
            <a:ext cx="4444548" cy="2351709"/>
          </a:xfrm>
          <a:prstGeom prst="rect">
            <a:avLst/>
          </a:prstGeom>
        </p:spPr>
      </p:pic>
    </p:spTree>
    <p:extLst>
      <p:ext uri="{BB962C8B-B14F-4D97-AF65-F5344CB8AC3E}">
        <p14:creationId xmlns:p14="http://schemas.microsoft.com/office/powerpoint/2010/main" val="305595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C5BFC28C-AF28-529F-860E-EAB7D832CADF}"/>
              </a:ext>
            </a:extLst>
          </p:cNvPr>
          <p:cNvGraphicFramePr>
            <a:graphicFrameLocks noGrp="1"/>
          </p:cNvGraphicFramePr>
          <p:nvPr/>
        </p:nvGraphicFramePr>
        <p:xfrm>
          <a:off x="109171" y="3222920"/>
          <a:ext cx="12011076" cy="3464223"/>
        </p:xfrm>
        <a:graphic>
          <a:graphicData uri="http://schemas.openxmlformats.org/drawingml/2006/table">
            <a:tbl>
              <a:tblPr firstRow="1" bandRow="1">
                <a:effectLst/>
                <a:tableStyleId>{5C22544A-7EE6-4342-B048-85BDC9FD1C3A}</a:tableStyleId>
              </a:tblPr>
              <a:tblGrid>
                <a:gridCol w="3200400">
                  <a:extLst>
                    <a:ext uri="{9D8B030D-6E8A-4147-A177-3AD203B41FA5}">
                      <a16:colId xmlns:a16="http://schemas.microsoft.com/office/drawing/2014/main" val="89389108"/>
                    </a:ext>
                  </a:extLst>
                </a:gridCol>
                <a:gridCol w="5619454">
                  <a:extLst>
                    <a:ext uri="{9D8B030D-6E8A-4147-A177-3AD203B41FA5}">
                      <a16:colId xmlns:a16="http://schemas.microsoft.com/office/drawing/2014/main" val="617515811"/>
                    </a:ext>
                  </a:extLst>
                </a:gridCol>
                <a:gridCol w="3191222">
                  <a:extLst>
                    <a:ext uri="{9D8B030D-6E8A-4147-A177-3AD203B41FA5}">
                      <a16:colId xmlns:a16="http://schemas.microsoft.com/office/drawing/2014/main" val="3678793575"/>
                    </a:ext>
                  </a:extLst>
                </a:gridCol>
              </a:tblGrid>
              <a:tr h="1319711">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040374">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473711"/>
                  </a:ext>
                </a:extLst>
              </a:tr>
              <a:tr h="1104138">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bl>
          </a:graphicData>
        </a:graphic>
      </p:graphicFrame>
      <p:cxnSp>
        <p:nvCxnSpPr>
          <p:cNvPr id="21" name="直線コネクタ 20">
            <a:extLst>
              <a:ext uri="{FF2B5EF4-FFF2-40B4-BE49-F238E27FC236}">
                <a16:creationId xmlns:a16="http://schemas.microsoft.com/office/drawing/2014/main" id="{BFCB2A2A-BF6C-BEF0-EFC3-5DD52100624C}"/>
              </a:ext>
            </a:extLst>
          </p:cNvPr>
          <p:cNvCxnSpPr>
            <a:cxnSpLocks/>
          </p:cNvCxnSpPr>
          <p:nvPr/>
        </p:nvCxnSpPr>
        <p:spPr>
          <a:xfrm>
            <a:off x="0" y="474310"/>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5DB96C8-20E7-4020-5D45-E11A05A85905}"/>
              </a:ext>
            </a:extLst>
          </p:cNvPr>
          <p:cNvSpPr txBox="1"/>
          <p:nvPr/>
        </p:nvSpPr>
        <p:spPr>
          <a:xfrm>
            <a:off x="10460753" y="0"/>
            <a:ext cx="1815613"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050" dirty="0"/>
              <a:t>暮らしを守る福祉等の向上</a:t>
            </a:r>
            <a:endParaRPr lang="en-US" altLang="ja-JP" sz="1050" dirty="0"/>
          </a:p>
        </p:txBody>
      </p:sp>
      <p:sp>
        <p:nvSpPr>
          <p:cNvPr id="45" name="テキスト ボックス 44">
            <a:extLst>
              <a:ext uri="{FF2B5EF4-FFF2-40B4-BE49-F238E27FC236}">
                <a16:creationId xmlns:a16="http://schemas.microsoft.com/office/drawing/2014/main" id="{40124DDC-EF7A-463B-21BB-4DD1AE458892}"/>
              </a:ext>
            </a:extLst>
          </p:cNvPr>
          <p:cNvSpPr txBox="1"/>
          <p:nvPr/>
        </p:nvSpPr>
        <p:spPr>
          <a:xfrm>
            <a:off x="6963096" y="170856"/>
            <a:ext cx="5313270" cy="307776"/>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t>外国につながる児童生徒の受け入れ・共生のための教育推進事業　　　</a:t>
            </a:r>
          </a:p>
        </p:txBody>
      </p:sp>
      <p:sp>
        <p:nvSpPr>
          <p:cNvPr id="64" name="テキスト ボックス 63">
            <a:extLst>
              <a:ext uri="{FF2B5EF4-FFF2-40B4-BE49-F238E27FC236}">
                <a16:creationId xmlns:a16="http://schemas.microsoft.com/office/drawing/2014/main" id="{2E664D8A-4F15-B70D-F3BF-C8BCBE517C69}"/>
              </a:ext>
            </a:extLst>
          </p:cNvPr>
          <p:cNvSpPr txBox="1"/>
          <p:nvPr/>
        </p:nvSpPr>
        <p:spPr>
          <a:xfrm>
            <a:off x="3300826" y="3482044"/>
            <a:ext cx="5744081" cy="738664"/>
          </a:xfrm>
          <a:prstGeom prst="rect">
            <a:avLst/>
          </a:prstGeom>
          <a:noFill/>
        </p:spPr>
        <p:txBody>
          <a:bodyPr wrap="square" rtlCol="0">
            <a:spAutoFit/>
          </a:bodyPr>
          <a:lstStyle>
            <a:defPPr>
              <a:defRPr lang="ja-JP"/>
            </a:defPPr>
            <a:lvl1pPr>
              <a:defRPr sz="1600">
                <a:solidFill>
                  <a:srgbClr val="000000"/>
                </a:solidFill>
              </a:defRPr>
            </a:lvl1pPr>
          </a:lstStyle>
          <a:p>
            <a:r>
              <a:rPr lang="ja-JP" altLang="en-US" sz="1400" dirty="0">
                <a:latin typeface="Yu Gothic UI" panose="020B0500000000000000" pitchFamily="50" charset="-128"/>
                <a:ea typeface="Yu Gothic UI" panose="020B0500000000000000" pitchFamily="50" charset="-128"/>
              </a:rPr>
              <a:t>・緊急の通訳対応等のために、多言語リモート通訳システムを導入（</a:t>
            </a:r>
            <a:r>
              <a:rPr lang="en-US" altLang="ja-JP" sz="1400" dirty="0">
                <a:latin typeface="Yu Gothic UI" panose="020B0500000000000000" pitchFamily="50" charset="-128"/>
                <a:ea typeface="Yu Gothic UI" panose="020B0500000000000000" pitchFamily="50" charset="-128"/>
              </a:rPr>
              <a:t>R6.4</a:t>
            </a:r>
            <a:r>
              <a:rPr lang="ja-JP" altLang="en-US" sz="1400" dirty="0">
                <a:latin typeface="Yu Gothic UI" panose="020B0500000000000000" pitchFamily="50" charset="-128"/>
                <a:ea typeface="Yu Gothic UI" panose="020B0500000000000000" pitchFamily="50" charset="-128"/>
              </a:rPr>
              <a:t>～）　</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・日本語指導が必要な児童生徒のコミュニケーション支援のために、学習者用</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  端末へ</a:t>
            </a:r>
            <a:r>
              <a:rPr lang="en-US" altLang="ja-JP" sz="1400" dirty="0">
                <a:latin typeface="Yu Gothic UI" panose="020B0500000000000000" pitchFamily="50" charset="-128"/>
                <a:ea typeface="Yu Gothic UI" panose="020B0500000000000000" pitchFamily="50" charset="-128"/>
              </a:rPr>
              <a:t>AI</a:t>
            </a:r>
            <a:r>
              <a:rPr lang="ja-JP" altLang="en-US" sz="1400" dirty="0">
                <a:latin typeface="Yu Gothic UI" panose="020B0500000000000000" pitchFamily="50" charset="-128"/>
                <a:ea typeface="Yu Gothic UI" panose="020B0500000000000000" pitchFamily="50" charset="-128"/>
              </a:rPr>
              <a:t>（機械）翻訳を導入（</a:t>
            </a:r>
            <a:r>
              <a:rPr lang="en-US" altLang="ja-JP" sz="1400" dirty="0">
                <a:latin typeface="Yu Gothic UI" panose="020B0500000000000000" pitchFamily="50" charset="-128"/>
                <a:ea typeface="Yu Gothic UI" panose="020B0500000000000000" pitchFamily="50" charset="-128"/>
              </a:rPr>
              <a:t>R7.4</a:t>
            </a:r>
            <a:r>
              <a:rPr lang="ja-JP" altLang="en-US" sz="1400" dirty="0">
                <a:latin typeface="Yu Gothic UI" panose="020B0500000000000000" pitchFamily="50" charset="-128"/>
                <a:ea typeface="Yu Gothic UI" panose="020B0500000000000000" pitchFamily="50" charset="-128"/>
              </a:rPr>
              <a:t>～）</a:t>
            </a:r>
          </a:p>
        </p:txBody>
      </p:sp>
      <p:sp>
        <p:nvSpPr>
          <p:cNvPr id="66" name="テキスト ボックス 65">
            <a:extLst>
              <a:ext uri="{FF2B5EF4-FFF2-40B4-BE49-F238E27FC236}">
                <a16:creationId xmlns:a16="http://schemas.microsoft.com/office/drawing/2014/main" id="{BBBAE232-5053-9F84-E878-04E387BFAD5E}"/>
              </a:ext>
            </a:extLst>
          </p:cNvPr>
          <p:cNvSpPr txBox="1"/>
          <p:nvPr/>
        </p:nvSpPr>
        <p:spPr>
          <a:xfrm>
            <a:off x="736819" y="4937758"/>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母語・母文化の保障</a:t>
            </a:r>
            <a:endParaRPr kumimoji="1" lang="ja-JP" altLang="en-US" sz="1400" dirty="0">
              <a:solidFill>
                <a:srgbClr val="000000"/>
              </a:solidFill>
              <a:latin typeface="Yu Gothic UI" panose="020B0500000000000000" pitchFamily="50" charset="-128"/>
              <a:ea typeface="Yu Gothic UI" panose="020B0500000000000000" pitchFamily="50" charset="-128"/>
            </a:endParaRPr>
          </a:p>
        </p:txBody>
      </p:sp>
      <p:sp>
        <p:nvSpPr>
          <p:cNvPr id="70" name="矢印: 五方向 4">
            <a:extLst>
              <a:ext uri="{FF2B5EF4-FFF2-40B4-BE49-F238E27FC236}">
                <a16:creationId xmlns:a16="http://schemas.microsoft.com/office/drawing/2014/main" id="{E40BC492-12BF-DEA1-EDA8-B22D03FD0BE9}"/>
              </a:ext>
            </a:extLst>
          </p:cNvPr>
          <p:cNvSpPr txBox="1"/>
          <p:nvPr/>
        </p:nvSpPr>
        <p:spPr>
          <a:xfrm>
            <a:off x="3309227" y="4691259"/>
            <a:ext cx="5532535" cy="738664"/>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・親子母語教室の実施（各教育ブロックで年２回実施（</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・各校で行われる多様な国や地域に対応した国際クラブの支援等</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（国際クラブ総数</a:t>
            </a:r>
            <a:r>
              <a:rPr lang="en-US" altLang="ja-JP" dirty="0">
                <a:solidFill>
                  <a:schemeClr val="tx1"/>
                </a:solidFill>
                <a:latin typeface="Yu Gothic UI" panose="020B0500000000000000" pitchFamily="50" charset="-128"/>
                <a:ea typeface="Yu Gothic UI" panose="020B0500000000000000" pitchFamily="50" charset="-128"/>
              </a:rPr>
              <a:t>171</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784B4339-FBFF-0FD5-B8F7-88D56AE967AB}"/>
              </a:ext>
            </a:extLst>
          </p:cNvPr>
          <p:cNvSpPr txBox="1"/>
          <p:nvPr/>
        </p:nvSpPr>
        <p:spPr>
          <a:xfrm>
            <a:off x="736819" y="3724407"/>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日本語指導の保障</a:t>
            </a:r>
            <a:endParaRPr kumimoji="1" lang="ja-JP" altLang="en-US" sz="1400" dirty="0">
              <a:solidFill>
                <a:srgbClr val="000000"/>
              </a:solidFill>
              <a:latin typeface="Yu Gothic UI" panose="020B0500000000000000" pitchFamily="50" charset="-128"/>
              <a:ea typeface="Yu Gothic UI" panose="020B0500000000000000" pitchFamily="50" charset="-128"/>
            </a:endParaRPr>
          </a:p>
        </p:txBody>
      </p:sp>
      <p:sp>
        <p:nvSpPr>
          <p:cNvPr id="5" name="矢印: 五方向 4">
            <a:extLst>
              <a:ext uri="{FF2B5EF4-FFF2-40B4-BE49-F238E27FC236}">
                <a16:creationId xmlns:a16="http://schemas.microsoft.com/office/drawing/2014/main" id="{8D93D488-E8A7-EC23-E9FB-7F882947AF6E}"/>
              </a:ext>
            </a:extLst>
          </p:cNvPr>
          <p:cNvSpPr txBox="1"/>
          <p:nvPr/>
        </p:nvSpPr>
        <p:spPr>
          <a:xfrm>
            <a:off x="3324467" y="5874026"/>
            <a:ext cx="5627764" cy="523220"/>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cs typeface="メイリオ" panose="020B0604030504040204" pitchFamily="50" charset="-128"/>
              </a:rPr>
              <a:t>多文化理解学習や課題解決学習への外国人講師の派遣　</a:t>
            </a:r>
            <a:r>
              <a:rPr lang="en-US" altLang="ja-JP" dirty="0">
                <a:solidFill>
                  <a:schemeClr val="tx1"/>
                </a:solidFill>
                <a:latin typeface="Yu Gothic UI" panose="020B0500000000000000" pitchFamily="50" charset="-128"/>
                <a:ea typeface="Yu Gothic UI" panose="020B0500000000000000" pitchFamily="50" charset="-128"/>
              </a:rPr>
              <a:t>74</a:t>
            </a:r>
            <a:r>
              <a:rPr lang="ja-JP" altLang="en-US" dirty="0">
                <a:solidFill>
                  <a:schemeClr val="tx1"/>
                </a:solidFill>
                <a:latin typeface="Yu Gothic UI" panose="020B0500000000000000" pitchFamily="50" charset="-128"/>
                <a:ea typeface="Yu Gothic UI" panose="020B0500000000000000" pitchFamily="50" charset="-128"/>
              </a:rPr>
              <a:t>回（</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・多文化共生教育の授業実践に関する支援　学校訪問数</a:t>
            </a:r>
            <a:r>
              <a:rPr lang="en-US" altLang="ja-JP" dirty="0">
                <a:solidFill>
                  <a:schemeClr val="tx1"/>
                </a:solidFill>
                <a:latin typeface="Yu Gothic UI" panose="020B0500000000000000" pitchFamily="50" charset="-128"/>
                <a:ea typeface="Yu Gothic UI" panose="020B0500000000000000" pitchFamily="50" charset="-128"/>
              </a:rPr>
              <a:t>115</a:t>
            </a:r>
            <a:r>
              <a:rPr lang="ja-JP" altLang="en-US" dirty="0">
                <a:solidFill>
                  <a:schemeClr val="tx1"/>
                </a:solidFill>
                <a:latin typeface="Yu Gothic UI" panose="020B0500000000000000" pitchFamily="50" charset="-128"/>
                <a:ea typeface="Yu Gothic UI" panose="020B0500000000000000" pitchFamily="50" charset="-128"/>
              </a:rPr>
              <a:t>回（</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）等</a:t>
            </a:r>
            <a:endParaRPr lang="en-US" altLang="ja-JP" dirty="0">
              <a:solidFill>
                <a:schemeClr val="tx1"/>
              </a:solidFill>
              <a:latin typeface="Yu Gothic UI" panose="020B0500000000000000" pitchFamily="50" charset="-128"/>
              <a:ea typeface="Yu Gothic UI" panose="020B05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465FEFE1-3942-2BEE-B2A8-4E11742BDB82}"/>
              </a:ext>
            </a:extLst>
          </p:cNvPr>
          <p:cNvSpPr txBox="1"/>
          <p:nvPr/>
        </p:nvSpPr>
        <p:spPr>
          <a:xfrm>
            <a:off x="687236" y="6012460"/>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多文化共生教育の推進</a:t>
            </a:r>
            <a:endParaRPr kumimoji="1" lang="ja-JP" altLang="en-US" sz="1400" dirty="0">
              <a:solidFill>
                <a:srgbClr val="000000"/>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8C52AF91-08BF-61CC-F9FA-4B5D12662F51}"/>
              </a:ext>
            </a:extLst>
          </p:cNvPr>
          <p:cNvSpPr txBox="1"/>
          <p:nvPr/>
        </p:nvSpPr>
        <p:spPr>
          <a:xfrm>
            <a:off x="9210303" y="3278875"/>
            <a:ext cx="2588907" cy="738664"/>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uFill>
                  <a:solidFill>
                    <a:srgbClr val="DE7253"/>
                  </a:solidFill>
                </a:uFill>
                <a:latin typeface="Yu Gothic UI" panose="020B0500000000000000" pitchFamily="50" charset="-128"/>
                <a:ea typeface="Yu Gothic UI" panose="020B0500000000000000" pitchFamily="50" charset="-128"/>
              </a:rPr>
              <a:t>外国から編入する児童・生徒への支援の充実を通じた多文化共生社会の実現</a:t>
            </a:r>
            <a:endParaRPr lang="en-US" altLang="ja-JP" sz="1400" b="1" dirty="0">
              <a:uFill>
                <a:solidFill>
                  <a:srgbClr val="DE7253"/>
                </a:solidFill>
              </a:uFill>
              <a:latin typeface="Yu Gothic UI" panose="020B0500000000000000" pitchFamily="50" charset="-128"/>
              <a:ea typeface="Yu Gothic UI" panose="020B0500000000000000" pitchFamily="50" charset="-128"/>
            </a:endParaRPr>
          </a:p>
        </p:txBody>
      </p:sp>
      <p:grpSp>
        <p:nvGrpSpPr>
          <p:cNvPr id="9" name="グループ化 8">
            <a:extLst>
              <a:ext uri="{FF2B5EF4-FFF2-40B4-BE49-F238E27FC236}">
                <a16:creationId xmlns:a16="http://schemas.microsoft.com/office/drawing/2014/main" id="{41494185-7A2F-8DA8-82A4-F5344EE3A117}"/>
              </a:ext>
            </a:extLst>
          </p:cNvPr>
          <p:cNvGrpSpPr/>
          <p:nvPr/>
        </p:nvGrpSpPr>
        <p:grpSpPr>
          <a:xfrm>
            <a:off x="66738" y="552674"/>
            <a:ext cx="12047169" cy="342158"/>
            <a:chOff x="66738" y="589996"/>
            <a:chExt cx="12047169" cy="342158"/>
          </a:xfrm>
        </p:grpSpPr>
        <p:sp>
          <p:nvSpPr>
            <p:cNvPr id="11" name="四角形: 角を丸くする 10">
              <a:extLst>
                <a:ext uri="{FF2B5EF4-FFF2-40B4-BE49-F238E27FC236}">
                  <a16:creationId xmlns:a16="http://schemas.microsoft.com/office/drawing/2014/main" id="{5A0F5977-38C1-9D36-B83D-0DAF8C749075}"/>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テキスト ボックス 11">
              <a:extLst>
                <a:ext uri="{FF2B5EF4-FFF2-40B4-BE49-F238E27FC236}">
                  <a16:creationId xmlns:a16="http://schemas.microsoft.com/office/drawing/2014/main" id="{51B8C669-7ED8-ED87-6C27-C30CCFD6E201}"/>
                </a:ext>
              </a:extLst>
            </p:cNvPr>
            <p:cNvSpPr txBox="1"/>
            <p:nvPr/>
          </p:nvSpPr>
          <p:spPr>
            <a:xfrm>
              <a:off x="5291383" y="591204"/>
              <a:ext cx="1965740"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3" name="矢印: 五方向 12">
            <a:extLst>
              <a:ext uri="{FF2B5EF4-FFF2-40B4-BE49-F238E27FC236}">
                <a16:creationId xmlns:a16="http://schemas.microsoft.com/office/drawing/2014/main" id="{9A75F12D-8902-E369-6190-064583B06D7C}"/>
              </a:ext>
            </a:extLst>
          </p:cNvPr>
          <p:cNvSpPr/>
          <p:nvPr/>
        </p:nvSpPr>
        <p:spPr>
          <a:xfrm>
            <a:off x="109171" y="2833258"/>
            <a:ext cx="3312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山形 13">
            <a:extLst>
              <a:ext uri="{FF2B5EF4-FFF2-40B4-BE49-F238E27FC236}">
                <a16:creationId xmlns:a16="http://schemas.microsoft.com/office/drawing/2014/main" id="{D5657361-A452-ABA4-2279-3EF20B07744F}"/>
              </a:ext>
            </a:extLst>
          </p:cNvPr>
          <p:cNvSpPr/>
          <p:nvPr/>
        </p:nvSpPr>
        <p:spPr>
          <a:xfrm>
            <a:off x="3284908" y="2826447"/>
            <a:ext cx="5760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5" name="テキスト ボックス 14">
            <a:extLst>
              <a:ext uri="{FF2B5EF4-FFF2-40B4-BE49-F238E27FC236}">
                <a16:creationId xmlns:a16="http://schemas.microsoft.com/office/drawing/2014/main" id="{1E92788D-A86C-5C90-0912-043AB0A33967}"/>
              </a:ext>
            </a:extLst>
          </p:cNvPr>
          <p:cNvSpPr txBox="1"/>
          <p:nvPr/>
        </p:nvSpPr>
        <p:spPr>
          <a:xfrm>
            <a:off x="3450304" y="2846881"/>
            <a:ext cx="5391458"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16" name="矢印: 山形 15">
            <a:extLst>
              <a:ext uri="{FF2B5EF4-FFF2-40B4-BE49-F238E27FC236}">
                <a16:creationId xmlns:a16="http://schemas.microsoft.com/office/drawing/2014/main" id="{A14CC199-38D7-A4D8-F4CB-4626AD3548ED}"/>
              </a:ext>
            </a:extLst>
          </p:cNvPr>
          <p:cNvSpPr/>
          <p:nvPr/>
        </p:nvSpPr>
        <p:spPr>
          <a:xfrm>
            <a:off x="8908905" y="2821316"/>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7" name="テキスト ボックス 16">
            <a:extLst>
              <a:ext uri="{FF2B5EF4-FFF2-40B4-BE49-F238E27FC236}">
                <a16:creationId xmlns:a16="http://schemas.microsoft.com/office/drawing/2014/main" id="{B05D20AB-7F5F-5593-0099-9A6AA76493F7}"/>
              </a:ext>
            </a:extLst>
          </p:cNvPr>
          <p:cNvSpPr txBox="1"/>
          <p:nvPr/>
        </p:nvSpPr>
        <p:spPr>
          <a:xfrm>
            <a:off x="9120957" y="2843375"/>
            <a:ext cx="2731069" cy="338554"/>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algn="ctr"/>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A75FB10D-BB70-610D-CF6D-E241BC2A2FF5}"/>
              </a:ext>
            </a:extLst>
          </p:cNvPr>
          <p:cNvSpPr txBox="1"/>
          <p:nvPr/>
        </p:nvSpPr>
        <p:spPr>
          <a:xfrm>
            <a:off x="109171" y="2861630"/>
            <a:ext cx="3175737" cy="338439"/>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20" name="二等辺三角形 19">
            <a:extLst>
              <a:ext uri="{FF2B5EF4-FFF2-40B4-BE49-F238E27FC236}">
                <a16:creationId xmlns:a16="http://schemas.microsoft.com/office/drawing/2014/main" id="{F9B76994-D1E9-6B0F-4730-D6526E337C0C}"/>
              </a:ext>
            </a:extLst>
          </p:cNvPr>
          <p:cNvSpPr/>
          <p:nvPr/>
        </p:nvSpPr>
        <p:spPr>
          <a:xfrm rot="10800000">
            <a:off x="10185125" y="5002800"/>
            <a:ext cx="530798" cy="282971"/>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2" name="テキスト ボックス 21">
            <a:extLst>
              <a:ext uri="{FF2B5EF4-FFF2-40B4-BE49-F238E27FC236}">
                <a16:creationId xmlns:a16="http://schemas.microsoft.com/office/drawing/2014/main" id="{E70AE8AE-4244-9E9C-0FFD-E348F0DB9E41}"/>
              </a:ext>
            </a:extLst>
          </p:cNvPr>
          <p:cNvSpPr txBox="1"/>
          <p:nvPr/>
        </p:nvSpPr>
        <p:spPr>
          <a:xfrm>
            <a:off x="9269785" y="5523275"/>
            <a:ext cx="2582242" cy="954107"/>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marL="108000" indent="-108000" algn="l">
              <a:buFont typeface="Arial" panose="020B0604020202020204" pitchFamily="34" charset="0"/>
              <a:buChar char="•"/>
            </a:pPr>
            <a:r>
              <a:rPr lang="ja-JP" altLang="en-US" sz="1400" b="1" dirty="0">
                <a:uFill>
                  <a:solidFill>
                    <a:srgbClr val="DE7253"/>
                  </a:solidFill>
                </a:uFill>
                <a:latin typeface="Yu Gothic UI" panose="020B0500000000000000" pitchFamily="50" charset="-128"/>
                <a:ea typeface="Yu Gothic UI" panose="020B0500000000000000" pitchFamily="50" charset="-128"/>
              </a:rPr>
              <a:t>共生支援拠点の機能強化</a:t>
            </a:r>
            <a:endParaRPr lang="en-US" altLang="ja-JP" sz="1400" b="1" dirty="0">
              <a:uFill>
                <a:solidFill>
                  <a:srgbClr val="DE7253"/>
                </a:solidFill>
              </a:uFill>
              <a:latin typeface="Yu Gothic UI" panose="020B0500000000000000" pitchFamily="50" charset="-128"/>
              <a:ea typeface="Yu Gothic UI" panose="020B0500000000000000" pitchFamily="50" charset="-128"/>
            </a:endParaRPr>
          </a:p>
          <a:p>
            <a:pPr marL="108000" indent="-108000" algn="l">
              <a:buFont typeface="Arial" panose="020B0604020202020204" pitchFamily="34" charset="0"/>
              <a:buChar char="•"/>
            </a:pPr>
            <a:r>
              <a:rPr lang="ja-JP" altLang="en-US" sz="1400" b="1" dirty="0">
                <a:uFill>
                  <a:solidFill>
                    <a:srgbClr val="DE7253"/>
                  </a:solidFill>
                </a:uFill>
                <a:latin typeface="Yu Gothic UI" panose="020B0500000000000000" pitchFamily="50" charset="-128"/>
                <a:ea typeface="Yu Gothic UI" panose="020B0500000000000000" pitchFamily="50" charset="-128"/>
              </a:rPr>
              <a:t>日本語指導体制の充実</a:t>
            </a:r>
            <a:endParaRPr lang="en-US" altLang="ja-JP" sz="1400" b="1" dirty="0">
              <a:uFill>
                <a:solidFill>
                  <a:srgbClr val="DE7253"/>
                </a:solidFill>
              </a:uFill>
              <a:latin typeface="Yu Gothic UI" panose="020B0500000000000000" pitchFamily="50" charset="-128"/>
              <a:ea typeface="Yu Gothic UI" panose="020B0500000000000000" pitchFamily="50" charset="-128"/>
            </a:endParaRPr>
          </a:p>
          <a:p>
            <a:pPr marL="108000" indent="-108000" algn="l">
              <a:buFont typeface="Arial" panose="020B0604020202020204" pitchFamily="34" charset="0"/>
              <a:buChar char="•"/>
            </a:pPr>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学校図書館による取組の強化</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a:p>
            <a:pPr marL="108000" indent="-108000" algn="l">
              <a:buFont typeface="Arial" panose="020B0604020202020204" pitchFamily="34" charset="0"/>
              <a:buChar char="•"/>
            </a:pPr>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保護者に対する支援の強化</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p:txBody>
      </p:sp>
      <p:sp>
        <p:nvSpPr>
          <p:cNvPr id="24" name="四角形: 角を丸くする 23">
            <a:extLst>
              <a:ext uri="{FF2B5EF4-FFF2-40B4-BE49-F238E27FC236}">
                <a16:creationId xmlns:a16="http://schemas.microsoft.com/office/drawing/2014/main" id="{F20C6166-5BC3-6AD0-CB60-6D24AF155019}"/>
              </a:ext>
            </a:extLst>
          </p:cNvPr>
          <p:cNvSpPr/>
          <p:nvPr/>
        </p:nvSpPr>
        <p:spPr>
          <a:xfrm>
            <a:off x="9193842" y="5422924"/>
            <a:ext cx="2621828" cy="1169551"/>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Box 2">
            <a:extLst>
              <a:ext uri="{FF2B5EF4-FFF2-40B4-BE49-F238E27FC236}">
                <a16:creationId xmlns:a16="http://schemas.microsoft.com/office/drawing/2014/main" id="{7A463753-935C-8D23-7E6C-E176D075DF2E}"/>
              </a:ext>
            </a:extLst>
          </p:cNvPr>
          <p:cNvSpPr txBox="1"/>
          <p:nvPr/>
        </p:nvSpPr>
        <p:spPr>
          <a:xfrm>
            <a:off x="115854" y="979715"/>
            <a:ext cx="11424613" cy="1755224"/>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algn="l">
              <a:lnSpc>
                <a:spcPts val="2200"/>
              </a:lnSpc>
            </a:pPr>
            <a:r>
              <a:rPr lang="en-US" altLang="ja-JP" dirty="0">
                <a:latin typeface="Yu Gothic UI" panose="020B0500000000000000" pitchFamily="50" charset="-128"/>
                <a:ea typeface="Yu Gothic UI" panose="020B0500000000000000" pitchFamily="50" charset="-128"/>
              </a:rPr>
              <a:t>R2.4</a:t>
            </a:r>
            <a:r>
              <a:rPr dirty="0">
                <a:latin typeface="Yu Gothic UI" panose="020B0500000000000000" pitchFamily="50" charset="-128"/>
                <a:ea typeface="Yu Gothic UI" panose="020B0500000000000000" pitchFamily="50" charset="-128"/>
              </a:rPr>
              <a:t>：</a:t>
            </a:r>
            <a:r>
              <a:rPr lang="ja-JP" altLang="en-US" dirty="0">
                <a:latin typeface="Yu Gothic UI" panose="020B0500000000000000" pitchFamily="50" charset="-128"/>
                <a:ea typeface="Yu Gothic UI" panose="020B0500000000000000" pitchFamily="50" charset="-128"/>
              </a:rPr>
              <a:t>市内４カ所に帰国・来日する児童生徒への支援や共生のための教育の推進を図るキーステーションとして</a:t>
            </a:r>
            <a:r>
              <a:rPr dirty="0">
                <a:latin typeface="Yu Gothic UI" panose="020B0500000000000000" pitchFamily="50" charset="-128"/>
                <a:ea typeface="Yu Gothic UI" panose="020B0500000000000000" pitchFamily="50" charset="-128"/>
              </a:rPr>
              <a:t>「</a:t>
            </a:r>
            <a:r>
              <a:rPr lang="ja-JP" altLang="en-US" dirty="0">
                <a:latin typeface="Yu Gothic UI" panose="020B0500000000000000" pitchFamily="50" charset="-128"/>
                <a:ea typeface="Yu Gothic UI" panose="020B0500000000000000" pitchFamily="50" charset="-128"/>
              </a:rPr>
              <a:t>共生支援拠点」を設置</a:t>
            </a:r>
            <a:br>
              <a:rPr lang="en-US" altLang="ja-JP"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　　　　　・日本語指導が必要な子どもの教育センター校を</a:t>
            </a:r>
            <a:r>
              <a:rPr lang="en-US" altLang="ja-JP" dirty="0">
                <a:latin typeface="Yu Gothic UI" panose="020B0500000000000000" pitchFamily="50" charset="-128"/>
                <a:ea typeface="Yu Gothic UI" panose="020B0500000000000000" pitchFamily="50" charset="-128"/>
              </a:rPr>
              <a:t>12</a:t>
            </a:r>
            <a:r>
              <a:rPr lang="ja-JP" altLang="en-US" dirty="0">
                <a:latin typeface="Yu Gothic UI" panose="020B0500000000000000" pitchFamily="50" charset="-128"/>
                <a:ea typeface="Yu Gothic UI" panose="020B0500000000000000" pitchFamily="50" charset="-128"/>
              </a:rPr>
              <a:t>校設置（以降、随時増設が行なわれ、現在は</a:t>
            </a:r>
            <a:r>
              <a:rPr lang="en-US" altLang="ja-JP" dirty="0">
                <a:latin typeface="Yu Gothic UI" panose="020B0500000000000000" pitchFamily="50" charset="-128"/>
                <a:ea typeface="Yu Gothic UI" panose="020B0500000000000000" pitchFamily="50" charset="-128"/>
              </a:rPr>
              <a:t>17</a:t>
            </a:r>
            <a:r>
              <a:rPr lang="ja-JP" altLang="en-US" dirty="0">
                <a:latin typeface="Yu Gothic UI" panose="020B0500000000000000" pitchFamily="50" charset="-128"/>
                <a:ea typeface="Yu Gothic UI" panose="020B0500000000000000" pitchFamily="50" charset="-128"/>
              </a:rPr>
              <a:t>校設置）</a:t>
            </a:r>
            <a:r>
              <a:rPr lang="en-US" altLang="ja-JP" dirty="0">
                <a:latin typeface="Yu Gothic UI" panose="020B0500000000000000" pitchFamily="50" charset="-128"/>
                <a:ea typeface="Yu Gothic UI" panose="020B0500000000000000" pitchFamily="50" charset="-128"/>
              </a:rPr>
              <a:t> </a:t>
            </a:r>
            <a:br>
              <a:rPr lang="en-US" altLang="ja-JP"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　　　　　・多文化共生教育推進についての相談や情報発信を行う「多文化共生教育相談ルーム」を設置</a:t>
            </a:r>
            <a:endParaRPr lang="en-US" altLang="ja-JP" dirty="0">
              <a:latin typeface="Yu Gothic UI" panose="020B0500000000000000" pitchFamily="50" charset="-128"/>
              <a:ea typeface="Yu Gothic UI" panose="020B0500000000000000" pitchFamily="50" charset="-128"/>
            </a:endParaRPr>
          </a:p>
          <a:p>
            <a:pPr algn="l">
              <a:lnSpc>
                <a:spcPts val="2200"/>
              </a:lnSpc>
              <a:buNone/>
            </a:pPr>
            <a:r>
              <a:rPr lang="ja-JP" altLang="en-US" dirty="0">
                <a:latin typeface="Yu Gothic UI" panose="020B0500000000000000" pitchFamily="50" charset="-128"/>
                <a:ea typeface="Yu Gothic UI" panose="020B0500000000000000" pitchFamily="50" charset="-128"/>
              </a:rPr>
              <a:t>　　　　　</a:t>
            </a:r>
            <a:r>
              <a:rPr lang="ja-JP" altLang="en-US" dirty="0">
                <a:solidFill>
                  <a:schemeClr val="tx1"/>
                </a:solidFill>
                <a:latin typeface="Yu Gothic UI" panose="020B0500000000000000" pitchFamily="50" charset="-128"/>
                <a:ea typeface="Yu Gothic UI" panose="020B0500000000000000" pitchFamily="50" charset="-128"/>
              </a:rPr>
              <a:t>・プレクラスの実施　１日５時間、連続</a:t>
            </a:r>
            <a:r>
              <a:rPr lang="en-US" altLang="ja-JP" dirty="0">
                <a:solidFill>
                  <a:schemeClr val="tx1"/>
                </a:solidFill>
                <a:latin typeface="Yu Gothic UI" panose="020B0500000000000000" pitchFamily="50" charset="-128"/>
                <a:ea typeface="Yu Gothic UI" panose="020B0500000000000000" pitchFamily="50" charset="-128"/>
              </a:rPr>
              <a:t>10</a:t>
            </a:r>
            <a:r>
              <a:rPr lang="ja-JP" altLang="en-US" dirty="0">
                <a:solidFill>
                  <a:schemeClr val="tx1"/>
                </a:solidFill>
                <a:latin typeface="Yu Gothic UI" panose="020B0500000000000000" pitchFamily="50" charset="-128"/>
                <a:ea typeface="Yu Gothic UI" panose="020B0500000000000000" pitchFamily="50" charset="-128"/>
              </a:rPr>
              <a:t>日間のプログラムを各共生支援拠点で年間</a:t>
            </a:r>
            <a:r>
              <a:rPr lang="en-US" altLang="ja-JP" dirty="0">
                <a:solidFill>
                  <a:schemeClr val="tx1"/>
                </a:solidFill>
                <a:latin typeface="Yu Gothic UI" panose="020B0500000000000000" pitchFamily="50" charset="-128"/>
                <a:ea typeface="Yu Gothic UI" panose="020B0500000000000000" pitchFamily="50" charset="-128"/>
              </a:rPr>
              <a:t>18</a:t>
            </a:r>
            <a:r>
              <a:rPr lang="ja-JP" altLang="en-US" dirty="0">
                <a:solidFill>
                  <a:schemeClr val="tx1"/>
                </a:solidFill>
                <a:latin typeface="Yu Gothic UI" panose="020B0500000000000000" pitchFamily="50" charset="-128"/>
                <a:ea typeface="Yu Gothic UI" panose="020B0500000000000000" pitchFamily="50" charset="-128"/>
              </a:rPr>
              <a:t>回実施</a:t>
            </a:r>
          </a:p>
          <a:p>
            <a:pPr algn="l">
              <a:lnSpc>
                <a:spcPts val="2200"/>
              </a:lnSpc>
              <a:buNone/>
            </a:pPr>
            <a:r>
              <a:rPr lang="ja-JP" altLang="en-US" dirty="0">
                <a:solidFill>
                  <a:schemeClr val="tx1"/>
                </a:solidFill>
                <a:latin typeface="Yu Gothic UI" panose="020B0500000000000000" pitchFamily="50" charset="-128"/>
                <a:ea typeface="Yu Gothic UI" panose="020B0500000000000000" pitchFamily="50" charset="-128"/>
              </a:rPr>
              <a:t>　　　　　・日本語指導協力者の派遣、教科における日本語指導の支援、通訳者による支援</a:t>
            </a:r>
          </a:p>
          <a:p>
            <a:pPr algn="l">
              <a:lnSpc>
                <a:spcPts val="2200"/>
              </a:lnSpc>
            </a:pPr>
            <a:r>
              <a:rPr lang="en-US" altLang="ja-JP" dirty="0">
                <a:latin typeface="Yu Gothic UI" panose="020B0500000000000000" pitchFamily="50" charset="-128"/>
                <a:ea typeface="Yu Gothic UI" panose="020B0500000000000000" pitchFamily="50" charset="-128"/>
              </a:rPr>
              <a:t>R3.</a:t>
            </a:r>
            <a:r>
              <a:rPr dirty="0">
                <a:latin typeface="Yu Gothic UI" panose="020B0500000000000000" pitchFamily="50" charset="-128"/>
                <a:ea typeface="Yu Gothic UI" panose="020B0500000000000000" pitchFamily="50" charset="-128"/>
              </a:rPr>
              <a:t>4：</a:t>
            </a:r>
            <a:r>
              <a:rPr lang="ja-JP" altLang="en-US" dirty="0">
                <a:latin typeface="Yu Gothic UI" panose="020B0500000000000000" pitchFamily="50" charset="-128"/>
                <a:ea typeface="Yu Gothic UI" panose="020B0500000000000000" pitchFamily="50" charset="-128"/>
              </a:rPr>
              <a:t>キャリア支援コーディネーターと未来共生教育統括コーディネーターをモデル配置（現在は各共生支援拠点に各１名配置）</a:t>
            </a:r>
            <a:endParaRPr lang="en-US" altLang="ja-JP" b="0" i="0" dirty="0">
              <a:solidFill>
                <a:srgbClr val="333333"/>
              </a:solidFill>
              <a:effectLst/>
              <a:latin typeface="Yu Gothic UI" panose="020B0500000000000000" pitchFamily="50" charset="-128"/>
              <a:ea typeface="Yu Gothic UI" panose="020B0500000000000000" pitchFamily="50" charset="-128"/>
            </a:endParaRPr>
          </a:p>
        </p:txBody>
      </p:sp>
      <p:grpSp>
        <p:nvGrpSpPr>
          <p:cNvPr id="35" name="グループ化 34">
            <a:extLst>
              <a:ext uri="{FF2B5EF4-FFF2-40B4-BE49-F238E27FC236}">
                <a16:creationId xmlns:a16="http://schemas.microsoft.com/office/drawing/2014/main" id="{1FDFB0A7-97AC-EA3F-BCF0-89A47BC6A392}"/>
              </a:ext>
            </a:extLst>
          </p:cNvPr>
          <p:cNvGrpSpPr/>
          <p:nvPr/>
        </p:nvGrpSpPr>
        <p:grpSpPr>
          <a:xfrm>
            <a:off x="205218" y="5919558"/>
            <a:ext cx="474537" cy="474537"/>
            <a:chOff x="-2211223" y="4644811"/>
            <a:chExt cx="474537" cy="474537"/>
          </a:xfrm>
        </p:grpSpPr>
        <p:sp>
          <p:nvSpPr>
            <p:cNvPr id="31" name="楕円 30">
              <a:extLst>
                <a:ext uri="{FF2B5EF4-FFF2-40B4-BE49-F238E27FC236}">
                  <a16:creationId xmlns:a16="http://schemas.microsoft.com/office/drawing/2014/main" id="{336724BB-1252-41FC-7B36-FCBA2FF2371B}"/>
                </a:ext>
              </a:extLst>
            </p:cNvPr>
            <p:cNvSpPr/>
            <p:nvPr/>
          </p:nvSpPr>
          <p:spPr>
            <a:xfrm>
              <a:off x="-2211223" y="4644811"/>
              <a:ext cx="474537" cy="47453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descr="図形&#10;&#10;AI によって生成されたコンテンツは間違っている可能性があります。">
              <a:extLst>
                <a:ext uri="{FF2B5EF4-FFF2-40B4-BE49-F238E27FC236}">
                  <a16:creationId xmlns:a16="http://schemas.microsoft.com/office/drawing/2014/main" id="{851B8C69-2C1C-FB37-6CEB-691C42B06AB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4584" y="4730444"/>
              <a:ext cx="355028" cy="330286"/>
            </a:xfrm>
            <a:prstGeom prst="rect">
              <a:avLst/>
            </a:prstGeom>
          </p:spPr>
        </p:pic>
      </p:grpSp>
      <p:grpSp>
        <p:nvGrpSpPr>
          <p:cNvPr id="36" name="グループ化 35">
            <a:extLst>
              <a:ext uri="{FF2B5EF4-FFF2-40B4-BE49-F238E27FC236}">
                <a16:creationId xmlns:a16="http://schemas.microsoft.com/office/drawing/2014/main" id="{7370B464-4B61-A301-FB8B-0B5A66C314B2}"/>
              </a:ext>
            </a:extLst>
          </p:cNvPr>
          <p:cNvGrpSpPr/>
          <p:nvPr/>
        </p:nvGrpSpPr>
        <p:grpSpPr>
          <a:xfrm>
            <a:off x="204575" y="4829414"/>
            <a:ext cx="474537" cy="474537"/>
            <a:chOff x="-1330275" y="5623810"/>
            <a:chExt cx="474537" cy="474537"/>
          </a:xfrm>
        </p:grpSpPr>
        <p:sp>
          <p:nvSpPr>
            <p:cNvPr id="33" name="楕円 32">
              <a:extLst>
                <a:ext uri="{FF2B5EF4-FFF2-40B4-BE49-F238E27FC236}">
                  <a16:creationId xmlns:a16="http://schemas.microsoft.com/office/drawing/2014/main" id="{AEA9579A-3143-3A4E-CF9D-D5E8EAC30B36}"/>
                </a:ext>
              </a:extLst>
            </p:cNvPr>
            <p:cNvSpPr/>
            <p:nvPr/>
          </p:nvSpPr>
          <p:spPr>
            <a:xfrm>
              <a:off x="-1330275" y="5623810"/>
              <a:ext cx="474537" cy="47453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図形&#10;&#10;AI によって生成されたコンテンツは間違っている可能性があります。">
              <a:extLst>
                <a:ext uri="{FF2B5EF4-FFF2-40B4-BE49-F238E27FC236}">
                  <a16:creationId xmlns:a16="http://schemas.microsoft.com/office/drawing/2014/main" id="{73EA00A6-A348-D5EE-68EA-FABBCB65AC4E}"/>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30177" y="5703880"/>
              <a:ext cx="310336" cy="277074"/>
            </a:xfrm>
            <a:prstGeom prst="rect">
              <a:avLst/>
            </a:prstGeom>
          </p:spPr>
        </p:pic>
      </p:grpSp>
      <p:grpSp>
        <p:nvGrpSpPr>
          <p:cNvPr id="37" name="グループ化 36">
            <a:extLst>
              <a:ext uri="{FF2B5EF4-FFF2-40B4-BE49-F238E27FC236}">
                <a16:creationId xmlns:a16="http://schemas.microsoft.com/office/drawing/2014/main" id="{79230CC1-1AE0-E02F-24F8-5C2C7AB07FC7}"/>
              </a:ext>
            </a:extLst>
          </p:cNvPr>
          <p:cNvGrpSpPr/>
          <p:nvPr/>
        </p:nvGrpSpPr>
        <p:grpSpPr>
          <a:xfrm>
            <a:off x="222572" y="3623290"/>
            <a:ext cx="474537" cy="474537"/>
            <a:chOff x="-1567543" y="6401186"/>
            <a:chExt cx="474537" cy="474537"/>
          </a:xfrm>
        </p:grpSpPr>
        <p:sp>
          <p:nvSpPr>
            <p:cNvPr id="34" name="楕円 33">
              <a:extLst>
                <a:ext uri="{FF2B5EF4-FFF2-40B4-BE49-F238E27FC236}">
                  <a16:creationId xmlns:a16="http://schemas.microsoft.com/office/drawing/2014/main" id="{FE9558B6-ED1F-5D41-3127-85590CB5F4F9}"/>
                </a:ext>
              </a:extLst>
            </p:cNvPr>
            <p:cNvSpPr/>
            <p:nvPr/>
          </p:nvSpPr>
          <p:spPr>
            <a:xfrm>
              <a:off x="-1567543" y="6401186"/>
              <a:ext cx="474537" cy="47453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descr="図形&#10;&#10;AI によって生成されたコンテンツは間違っている可能性があります。">
              <a:extLst>
                <a:ext uri="{FF2B5EF4-FFF2-40B4-BE49-F238E27FC236}">
                  <a16:creationId xmlns:a16="http://schemas.microsoft.com/office/drawing/2014/main" id="{17041866-0134-5FA6-0DBB-712DCC871AEA}"/>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5575" y="6501453"/>
              <a:ext cx="252835" cy="301478"/>
            </a:xfrm>
            <a:prstGeom prst="rect">
              <a:avLst/>
            </a:prstGeom>
          </p:spPr>
        </p:pic>
      </p:grpSp>
      <p:sp>
        <p:nvSpPr>
          <p:cNvPr id="8" name="テキスト ボックス 7">
            <a:extLst>
              <a:ext uri="{FF2B5EF4-FFF2-40B4-BE49-F238E27FC236}">
                <a16:creationId xmlns:a16="http://schemas.microsoft.com/office/drawing/2014/main" id="{251EBE0B-1A73-FA35-8D91-E3B6F6262837}"/>
              </a:ext>
            </a:extLst>
          </p:cNvPr>
          <p:cNvSpPr txBox="1"/>
          <p:nvPr/>
        </p:nvSpPr>
        <p:spPr>
          <a:xfrm>
            <a:off x="9120958" y="4049638"/>
            <a:ext cx="2359482" cy="954107"/>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latin typeface="Yu Gothic UI" panose="020B0500000000000000" pitchFamily="50" charset="-128"/>
                <a:ea typeface="Yu Gothic UI" panose="020B0500000000000000" pitchFamily="50" charset="-128"/>
              </a:rPr>
              <a:t>日本語指導及び母語・母文化の保障の取組、多文化共生教育の取組を支援する</a:t>
            </a:r>
            <a:endParaRPr lang="ja-JP" altLang="en-US" sz="1400" dirty="0">
              <a:highlight>
                <a:srgbClr val="FFFF00"/>
              </a:highlight>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8404714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ワイド画面</PresentationFormat>
  <Paragraphs>99</Paragraphs>
  <Slides>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BIZ UDPゴシック</vt:lpstr>
      <vt:lpstr>Yu Gothic UI</vt:lpstr>
      <vt:lpstr>游ゴシック</vt:lpstr>
      <vt:lpstr>游ゴシック Light</vt:lpstr>
      <vt:lpstr>Arial</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2025-10-20T03:03:17Z</dcterms:created>
  <dcterms:modified xsi:type="dcterms:W3CDTF">2025-10-20T03:03:25Z</dcterms:modified>
</cp:coreProperties>
</file>